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theme/themeOverride1.xml" ContentType="application/vnd.openxmlformats-officedocument.themeOverr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comments/comment1.xml" ContentType="application/vnd.openxmlformats-officedocument.presentationml.comments+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53" r:id="rId2"/>
  </p:sldMasterIdLst>
  <p:notesMasterIdLst>
    <p:notesMasterId r:id="rId141"/>
  </p:notesMasterIdLst>
  <p:sldIdLst>
    <p:sldId id="256" r:id="rId3"/>
    <p:sldId id="257" r:id="rId4"/>
    <p:sldId id="357" r:id="rId5"/>
    <p:sldId id="361" r:id="rId6"/>
    <p:sldId id="258" r:id="rId7"/>
    <p:sldId id="259" r:id="rId8"/>
    <p:sldId id="260" r:id="rId9"/>
    <p:sldId id="261" r:id="rId10"/>
    <p:sldId id="262" r:id="rId11"/>
    <p:sldId id="263" r:id="rId12"/>
    <p:sldId id="264" r:id="rId13"/>
    <p:sldId id="265" r:id="rId14"/>
    <p:sldId id="266" r:id="rId15"/>
    <p:sldId id="362" r:id="rId16"/>
    <p:sldId id="267" r:id="rId17"/>
    <p:sldId id="363" r:id="rId18"/>
    <p:sldId id="268" r:id="rId19"/>
    <p:sldId id="269" r:id="rId20"/>
    <p:sldId id="365" r:id="rId21"/>
    <p:sldId id="366" r:id="rId22"/>
    <p:sldId id="270" r:id="rId23"/>
    <p:sldId id="271" r:id="rId24"/>
    <p:sldId id="272" r:id="rId25"/>
    <p:sldId id="273" r:id="rId26"/>
    <p:sldId id="369" r:id="rId27"/>
    <p:sldId id="370" r:id="rId28"/>
    <p:sldId id="274" r:id="rId29"/>
    <p:sldId id="275" r:id="rId30"/>
    <p:sldId id="276" r:id="rId31"/>
    <p:sldId id="277" r:id="rId32"/>
    <p:sldId id="278" r:id="rId33"/>
    <p:sldId id="372" r:id="rId34"/>
    <p:sldId id="279" r:id="rId35"/>
    <p:sldId id="373" r:id="rId36"/>
    <p:sldId id="374" r:id="rId37"/>
    <p:sldId id="375" r:id="rId38"/>
    <p:sldId id="280" r:id="rId39"/>
    <p:sldId id="356" r:id="rId40"/>
    <p:sldId id="281" r:id="rId41"/>
    <p:sldId id="381" r:id="rId42"/>
    <p:sldId id="282" r:id="rId43"/>
    <p:sldId id="283" r:id="rId44"/>
    <p:sldId id="284" r:id="rId45"/>
    <p:sldId id="285" r:id="rId46"/>
    <p:sldId id="383" r:id="rId47"/>
    <p:sldId id="384" r:id="rId48"/>
    <p:sldId id="386" r:id="rId49"/>
    <p:sldId id="387" r:id="rId50"/>
    <p:sldId id="286" r:id="rId51"/>
    <p:sldId id="287" r:id="rId52"/>
    <p:sldId id="288" r:id="rId53"/>
    <p:sldId id="289" r:id="rId54"/>
    <p:sldId id="290" r:id="rId55"/>
    <p:sldId id="388" r:id="rId56"/>
    <p:sldId id="291" r:id="rId57"/>
    <p:sldId id="292" r:id="rId58"/>
    <p:sldId id="293" r:id="rId59"/>
    <p:sldId id="294" r:id="rId60"/>
    <p:sldId id="295" r:id="rId61"/>
    <p:sldId id="296" r:id="rId62"/>
    <p:sldId id="297" r:id="rId63"/>
    <p:sldId id="298" r:id="rId64"/>
    <p:sldId id="299" r:id="rId65"/>
    <p:sldId id="300" r:id="rId66"/>
    <p:sldId id="301" r:id="rId67"/>
    <p:sldId id="302" r:id="rId68"/>
    <p:sldId id="303" r:id="rId69"/>
    <p:sldId id="389" r:id="rId70"/>
    <p:sldId id="304" r:id="rId71"/>
    <p:sldId id="305" r:id="rId72"/>
    <p:sldId id="306" r:id="rId73"/>
    <p:sldId id="307" r:id="rId74"/>
    <p:sldId id="308" r:id="rId75"/>
    <p:sldId id="309" r:id="rId76"/>
    <p:sldId id="310" r:id="rId77"/>
    <p:sldId id="311" r:id="rId78"/>
    <p:sldId id="312" r:id="rId79"/>
    <p:sldId id="313" r:id="rId80"/>
    <p:sldId id="314" r:id="rId81"/>
    <p:sldId id="390" r:id="rId82"/>
    <p:sldId id="315" r:id="rId83"/>
    <p:sldId id="316" r:id="rId84"/>
    <p:sldId id="391" r:id="rId85"/>
    <p:sldId id="317" r:id="rId86"/>
    <p:sldId id="392" r:id="rId87"/>
    <p:sldId id="393" r:id="rId88"/>
    <p:sldId id="318" r:id="rId89"/>
    <p:sldId id="319" r:id="rId90"/>
    <p:sldId id="320" r:id="rId91"/>
    <p:sldId id="394" r:id="rId92"/>
    <p:sldId id="321" r:id="rId93"/>
    <p:sldId id="322" r:id="rId94"/>
    <p:sldId id="395" r:id="rId95"/>
    <p:sldId id="323" r:id="rId96"/>
    <p:sldId id="396" r:id="rId97"/>
    <p:sldId id="397" r:id="rId98"/>
    <p:sldId id="324" r:id="rId99"/>
    <p:sldId id="325" r:id="rId100"/>
    <p:sldId id="326" r:id="rId101"/>
    <p:sldId id="398" r:id="rId102"/>
    <p:sldId id="327" r:id="rId103"/>
    <p:sldId id="328" r:id="rId104"/>
    <p:sldId id="399" r:id="rId105"/>
    <p:sldId id="329" r:id="rId106"/>
    <p:sldId id="330" r:id="rId107"/>
    <p:sldId id="331" r:id="rId108"/>
    <p:sldId id="400" r:id="rId109"/>
    <p:sldId id="332" r:id="rId110"/>
    <p:sldId id="401" r:id="rId111"/>
    <p:sldId id="333" r:id="rId112"/>
    <p:sldId id="334" r:id="rId113"/>
    <p:sldId id="335" r:id="rId114"/>
    <p:sldId id="402" r:id="rId115"/>
    <p:sldId id="336" r:id="rId116"/>
    <p:sldId id="337" r:id="rId117"/>
    <p:sldId id="338" r:id="rId118"/>
    <p:sldId id="339" r:id="rId119"/>
    <p:sldId id="340" r:id="rId120"/>
    <p:sldId id="341" r:id="rId121"/>
    <p:sldId id="403" r:id="rId122"/>
    <p:sldId id="342" r:id="rId123"/>
    <p:sldId id="343" r:id="rId124"/>
    <p:sldId id="404" r:id="rId125"/>
    <p:sldId id="405" r:id="rId126"/>
    <p:sldId id="344" r:id="rId127"/>
    <p:sldId id="345" r:id="rId128"/>
    <p:sldId id="346" r:id="rId129"/>
    <p:sldId id="347" r:id="rId130"/>
    <p:sldId id="348" r:id="rId131"/>
    <p:sldId id="349" r:id="rId132"/>
    <p:sldId id="350" r:id="rId133"/>
    <p:sldId id="406" r:id="rId134"/>
    <p:sldId id="407" r:id="rId135"/>
    <p:sldId id="351" r:id="rId136"/>
    <p:sldId id="352" r:id="rId137"/>
    <p:sldId id="353" r:id="rId138"/>
    <p:sldId id="354" r:id="rId139"/>
    <p:sldId id="355" r:id="rId140"/>
  </p:sldIdLst>
  <p:sldSz cx="12192000" cy="6858000"/>
  <p:notesSz cx="7099300" cy="10234613"/>
  <p:embeddedFontLst>
    <p:embeddedFont>
      <p:font typeface="Calibri" panose="020F0502020204030204" pitchFamily="34" charset="0"/>
      <p:regular r:id="rId142"/>
      <p:bold r:id="rId143"/>
      <p:italic r:id="rId144"/>
      <p:boldItalic r:id="rId145"/>
    </p:embeddedFont>
    <p:embeddedFont>
      <p:font typeface="Garamond" panose="02020404030301010803" pitchFamily="18" charset="0"/>
      <p:regular r:id="rId146"/>
      <p:bold r:id="rId147"/>
      <p:italic r:id="rId148"/>
      <p:boldItalic r:id="rId149"/>
    </p:embeddedFont>
    <p:embeddedFont>
      <p:font typeface="Helvetica Neue" panose="020B0604020202020204" charset="0"/>
      <p:regular r:id="rId150"/>
      <p:bold r:id="rId151"/>
      <p:italic r:id="rId152"/>
      <p:boldItalic r:id="rId153"/>
    </p:embeddedFont>
    <p:embeddedFont>
      <p:font typeface="Roboto" panose="02000000000000000000" pitchFamily="2" charset="0"/>
      <p:regular r:id="rId154"/>
      <p:bold r:id="rId155"/>
      <p:italic r:id="rId156"/>
      <p:boldItalic r:id="rId15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521415D9-36F7-43E2-AB2F-B90AF26B5E84}">
      <p14:sectionLst xmlns:p14="http://schemas.microsoft.com/office/powerpoint/2010/main">
        <p14:section name="Module Opening" id="{B9E37E51-8C0F-4274-B30F-36418E9BDA1F}">
          <p14:sldIdLst>
            <p14:sldId id="256"/>
            <p14:sldId id="257"/>
            <p14:sldId id="357"/>
            <p14:sldId id="361"/>
            <p14:sldId id="258"/>
            <p14:sldId id="259"/>
            <p14:sldId id="260"/>
            <p14:sldId id="261"/>
            <p14:sldId id="262"/>
            <p14:sldId id="263"/>
            <p14:sldId id="264"/>
          </p14:sldIdLst>
        </p14:section>
        <p14:section name="Session 1" id="{4598163C-08BD-4F65-AD0C-EC1FA4A01F5A}">
          <p14:sldIdLst>
            <p14:sldId id="265"/>
            <p14:sldId id="266"/>
            <p14:sldId id="362"/>
            <p14:sldId id="267"/>
            <p14:sldId id="363"/>
            <p14:sldId id="268"/>
            <p14:sldId id="269"/>
            <p14:sldId id="365"/>
            <p14:sldId id="366"/>
            <p14:sldId id="270"/>
          </p14:sldIdLst>
        </p14:section>
        <p14:section name="Session 2" id="{6B565CDE-ABC9-41E5-B412-05D9BB0B4842}">
          <p14:sldIdLst>
            <p14:sldId id="271"/>
            <p14:sldId id="272"/>
            <p14:sldId id="273"/>
            <p14:sldId id="369"/>
            <p14:sldId id="370"/>
            <p14:sldId id="274"/>
            <p14:sldId id="275"/>
            <p14:sldId id="276"/>
          </p14:sldIdLst>
        </p14:section>
        <p14:section name="Session 3" id="{6002BA30-C04E-467D-AD69-B12A8DD77878}">
          <p14:sldIdLst>
            <p14:sldId id="277"/>
            <p14:sldId id="278"/>
            <p14:sldId id="372"/>
            <p14:sldId id="279"/>
            <p14:sldId id="373"/>
            <p14:sldId id="374"/>
            <p14:sldId id="375"/>
            <p14:sldId id="280"/>
            <p14:sldId id="356"/>
            <p14:sldId id="281"/>
            <p14:sldId id="381"/>
            <p14:sldId id="282"/>
            <p14:sldId id="283"/>
          </p14:sldIdLst>
        </p14:section>
        <p14:section name="Session 4" id="{99136ACD-826E-4176-83C5-1240CE0144AD}">
          <p14:sldIdLst>
            <p14:sldId id="284"/>
            <p14:sldId id="285"/>
            <p14:sldId id="383"/>
            <p14:sldId id="384"/>
            <p14:sldId id="386"/>
            <p14:sldId id="387"/>
            <p14:sldId id="286"/>
            <p14:sldId id="287"/>
            <p14:sldId id="288"/>
            <p14:sldId id="289"/>
            <p14:sldId id="290"/>
            <p14:sldId id="388"/>
            <p14:sldId id="291"/>
            <p14:sldId id="292"/>
            <p14:sldId id="293"/>
            <p14:sldId id="294"/>
            <p14:sldId id="295"/>
            <p14:sldId id="296"/>
            <p14:sldId id="297"/>
            <p14:sldId id="298"/>
            <p14:sldId id="299"/>
            <p14:sldId id="300"/>
            <p14:sldId id="301"/>
            <p14:sldId id="302"/>
            <p14:sldId id="303"/>
            <p14:sldId id="389"/>
            <p14:sldId id="304"/>
          </p14:sldIdLst>
        </p14:section>
        <p14:section name="Session 5" id="{A87C66B1-2646-4C9E-8312-4155F95C0132}">
          <p14:sldIdLst>
            <p14:sldId id="305"/>
            <p14:sldId id="306"/>
            <p14:sldId id="307"/>
            <p14:sldId id="308"/>
            <p14:sldId id="309"/>
            <p14:sldId id="310"/>
            <p14:sldId id="311"/>
            <p14:sldId id="312"/>
            <p14:sldId id="313"/>
            <p14:sldId id="314"/>
            <p14:sldId id="390"/>
            <p14:sldId id="315"/>
            <p14:sldId id="316"/>
            <p14:sldId id="391"/>
            <p14:sldId id="317"/>
            <p14:sldId id="392"/>
            <p14:sldId id="393"/>
            <p14:sldId id="318"/>
            <p14:sldId id="319"/>
            <p14:sldId id="320"/>
            <p14:sldId id="394"/>
            <p14:sldId id="321"/>
            <p14:sldId id="322"/>
            <p14:sldId id="395"/>
            <p14:sldId id="323"/>
            <p14:sldId id="396"/>
            <p14:sldId id="397"/>
            <p14:sldId id="324"/>
            <p14:sldId id="325"/>
            <p14:sldId id="326"/>
            <p14:sldId id="398"/>
            <p14:sldId id="327"/>
            <p14:sldId id="328"/>
            <p14:sldId id="399"/>
            <p14:sldId id="329"/>
            <p14:sldId id="330"/>
            <p14:sldId id="331"/>
            <p14:sldId id="400"/>
            <p14:sldId id="332"/>
            <p14:sldId id="401"/>
            <p14:sldId id="333"/>
            <p14:sldId id="334"/>
            <p14:sldId id="335"/>
            <p14:sldId id="402"/>
            <p14:sldId id="336"/>
          </p14:sldIdLst>
        </p14:section>
        <p14:section name="Session 6" id="{E15FDD5F-FB47-4B4D-89B8-CCE94A5B328E}">
          <p14:sldIdLst>
            <p14:sldId id="337"/>
            <p14:sldId id="338"/>
            <p14:sldId id="339"/>
            <p14:sldId id="340"/>
            <p14:sldId id="341"/>
            <p14:sldId id="403"/>
            <p14:sldId id="342"/>
            <p14:sldId id="343"/>
            <p14:sldId id="404"/>
            <p14:sldId id="405"/>
            <p14:sldId id="344"/>
          </p14:sldIdLst>
        </p14:section>
        <p14:section name="Session 7" id="{D5D2B868-9B39-4149-84F2-255D52DF9334}">
          <p14:sldIdLst>
            <p14:sldId id="345"/>
            <p14:sldId id="346"/>
            <p14:sldId id="347"/>
            <p14:sldId id="348"/>
            <p14:sldId id="349"/>
            <p14:sldId id="350"/>
            <p14:sldId id="406"/>
            <p14:sldId id="407"/>
            <p14:sldId id="351"/>
          </p14:sldIdLst>
        </p14:section>
        <p14:section name="Course Closing" id="{98453224-09B2-41C3-90D2-27DEE4D5CB4B}">
          <p14:sldIdLst>
            <p14:sldId id="352"/>
            <p14:sldId id="353"/>
            <p14:sldId id="354"/>
            <p14:sldId id="355"/>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 uri="http://customooxmlschemas.google.com/">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 r:id="rId158" roundtripDataSignature="AMtx7miLxYC+PRxn2OaWaT1hxopTrGFQLw=="/>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arta Passerini" initials="" lastIdx="16" clrIdx="0"/>
  <p:cmAuthor id="1" name="Clare Back" initials="CB" lastIdx="7" clrIdx="1">
    <p:extLst>
      <p:ext uri="{19B8F6BF-5375-455C-9EA6-DF929625EA0E}">
        <p15:presenceInfo xmlns:p15="http://schemas.microsoft.com/office/powerpoint/2012/main" userId="7ca9c63e0bec638d" providerId="Windows Live"/>
      </p:ext>
    </p:extLst>
  </p:cmAuthor>
  <p:cmAuthor id="2" name="Justina Ojom" initials="JO" lastIdx="1" clrIdx="2">
    <p:extLst>
      <p:ext uri="{19B8F6BF-5375-455C-9EA6-DF929625EA0E}">
        <p15:presenceInfo xmlns:p15="http://schemas.microsoft.com/office/powerpoint/2012/main" userId="S::justina.ojom@little-fish.co::cbdaed7d-8d45-4372-a16a-f3f8900c2f4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450581F-128B-4AC7-B111-605478E940B0}" v="5" dt="2023-02-17T18:14:12.281"/>
  </p1510:revLst>
</p1510:revInfo>
</file>

<file path=ppt/tableStyles.xml><?xml version="1.0" encoding="utf-8"?>
<a:tblStyleLst xmlns:a="http://schemas.openxmlformats.org/drawingml/2006/main" def="{C9CBE7A3-D6DB-41B8-9216-912CA643F4D6}">
  <a:tblStyle styleId="{C9CBE7A3-D6DB-41B8-9216-912CA643F4D6}"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EE8EC"/>
          </a:solidFill>
        </a:fill>
      </a:tcStyle>
    </a:wholeTbl>
    <a:band1H>
      <a:tcTxStyle/>
      <a:tcStyle>
        <a:tcBdr/>
        <a:fill>
          <a:solidFill>
            <a:srgbClr val="DCCFD8"/>
          </a:solidFill>
        </a:fill>
      </a:tcStyle>
    </a:band1H>
    <a:band2H>
      <a:tcTxStyle/>
      <a:tcStyle>
        <a:tcBdr/>
      </a:tcStyle>
    </a:band2H>
    <a:band1V>
      <a:tcTxStyle/>
      <a:tcStyle>
        <a:tcBdr/>
        <a:fill>
          <a:solidFill>
            <a:srgbClr val="DCCFD8"/>
          </a:solidFill>
        </a:fill>
      </a:tcStyle>
    </a:band1V>
    <a:band2V>
      <a:tcTxStyle/>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a:tcStyle>
        <a:tcBdr/>
      </a:tcStyle>
    </a:seCell>
    <a:swCell>
      <a:tcTxStyle/>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80350" autoAdjust="0"/>
  </p:normalViewPr>
  <p:slideViewPr>
    <p:cSldViewPr snapToGrid="0">
      <p:cViewPr varScale="1">
        <p:scale>
          <a:sx n="56" d="100"/>
          <a:sy n="56" d="100"/>
        </p:scale>
        <p:origin x="1029" y="36"/>
      </p:cViewPr>
      <p:guideLst/>
    </p:cSldViewPr>
  </p:slideViewPr>
  <p:outlineViewPr>
    <p:cViewPr>
      <p:scale>
        <a:sx n="33" d="100"/>
        <a:sy n="33" d="100"/>
      </p:scale>
      <p:origin x="0" y="-21174"/>
    </p:cViewPr>
  </p:outlineViewPr>
  <p:notesTextViewPr>
    <p:cViewPr>
      <p:scale>
        <a:sx n="100" d="100"/>
        <a:sy n="100" d="100"/>
      </p:scale>
      <p:origin x="0" y="0"/>
    </p:cViewPr>
  </p:notesTextViewPr>
  <p:sorterViewPr>
    <p:cViewPr>
      <p:scale>
        <a:sx n="100" d="100"/>
        <a:sy n="100" d="100"/>
      </p:scale>
      <p:origin x="0" y="-45408"/>
    </p:cViewPr>
  </p:sorterViewPr>
  <p:notesViewPr>
    <p:cSldViewPr snapToGrid="0">
      <p:cViewPr varScale="1">
        <p:scale>
          <a:sx n="53" d="100"/>
          <a:sy n="53" d="100"/>
        </p:scale>
        <p:origin x="1003" y="82"/>
      </p:cViewPr>
      <p:guideLst/>
    </p:cSldViewPr>
  </p:notes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63" Type="http://schemas.openxmlformats.org/officeDocument/2006/relationships/slide" Target="slides/slide61.xml"/><Relationship Id="rId84" Type="http://schemas.openxmlformats.org/officeDocument/2006/relationships/slide" Target="slides/slide82.xml"/><Relationship Id="rId138" Type="http://schemas.openxmlformats.org/officeDocument/2006/relationships/slide" Target="slides/slide136.xml"/><Relationship Id="rId159" Type="http://schemas.openxmlformats.org/officeDocument/2006/relationships/commentAuthors" Target="commentAuthors.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53" Type="http://schemas.openxmlformats.org/officeDocument/2006/relationships/slide" Target="slides/slide51.xml"/><Relationship Id="rId74" Type="http://schemas.openxmlformats.org/officeDocument/2006/relationships/slide" Target="slides/slide72.xml"/><Relationship Id="rId128" Type="http://schemas.openxmlformats.org/officeDocument/2006/relationships/slide" Target="slides/slide126.xml"/><Relationship Id="rId149" Type="http://schemas.openxmlformats.org/officeDocument/2006/relationships/font" Target="fonts/font8.fntdata"/><Relationship Id="rId5" Type="http://schemas.openxmlformats.org/officeDocument/2006/relationships/slide" Target="slides/slide3.xml"/><Relationship Id="rId95" Type="http://schemas.openxmlformats.org/officeDocument/2006/relationships/slide" Target="slides/slide93.xml"/><Relationship Id="rId160" Type="http://schemas.openxmlformats.org/officeDocument/2006/relationships/presProps" Target="presProps.xml"/><Relationship Id="rId22" Type="http://schemas.openxmlformats.org/officeDocument/2006/relationships/slide" Target="slides/slide20.xml"/><Relationship Id="rId43" Type="http://schemas.openxmlformats.org/officeDocument/2006/relationships/slide" Target="slides/slide41.xml"/><Relationship Id="rId64" Type="http://schemas.openxmlformats.org/officeDocument/2006/relationships/slide" Target="slides/slide62.xml"/><Relationship Id="rId118" Type="http://schemas.openxmlformats.org/officeDocument/2006/relationships/slide" Target="slides/slide116.xml"/><Relationship Id="rId139" Type="http://schemas.openxmlformats.org/officeDocument/2006/relationships/slide" Target="slides/slide137.xml"/><Relationship Id="rId85" Type="http://schemas.openxmlformats.org/officeDocument/2006/relationships/slide" Target="slides/slide83.xml"/><Relationship Id="rId150" Type="http://schemas.openxmlformats.org/officeDocument/2006/relationships/font" Target="fonts/font9.fntdata"/><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08" Type="http://schemas.openxmlformats.org/officeDocument/2006/relationships/slide" Target="slides/slide106.xml"/><Relationship Id="rId124" Type="http://schemas.openxmlformats.org/officeDocument/2006/relationships/slide" Target="slides/slide122.xml"/><Relationship Id="rId129" Type="http://schemas.openxmlformats.org/officeDocument/2006/relationships/slide" Target="slides/slide127.xml"/><Relationship Id="rId54" Type="http://schemas.openxmlformats.org/officeDocument/2006/relationships/slide" Target="slides/slide52.xml"/><Relationship Id="rId70" Type="http://schemas.openxmlformats.org/officeDocument/2006/relationships/slide" Target="slides/slide68.xml"/><Relationship Id="rId75" Type="http://schemas.openxmlformats.org/officeDocument/2006/relationships/slide" Target="slides/slide73.xml"/><Relationship Id="rId91" Type="http://schemas.openxmlformats.org/officeDocument/2006/relationships/slide" Target="slides/slide89.xml"/><Relationship Id="rId96" Type="http://schemas.openxmlformats.org/officeDocument/2006/relationships/slide" Target="slides/slide94.xml"/><Relationship Id="rId140" Type="http://schemas.openxmlformats.org/officeDocument/2006/relationships/slide" Target="slides/slide138.xml"/><Relationship Id="rId145" Type="http://schemas.openxmlformats.org/officeDocument/2006/relationships/font" Target="fonts/font4.fntdata"/><Relationship Id="rId16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23" Type="http://schemas.openxmlformats.org/officeDocument/2006/relationships/slide" Target="slides/slide21.xml"/><Relationship Id="rId28" Type="http://schemas.openxmlformats.org/officeDocument/2006/relationships/slide" Target="slides/slide26.xml"/><Relationship Id="rId49" Type="http://schemas.openxmlformats.org/officeDocument/2006/relationships/slide" Target="slides/slide47.xml"/><Relationship Id="rId114" Type="http://schemas.openxmlformats.org/officeDocument/2006/relationships/slide" Target="slides/slide112.xml"/><Relationship Id="rId119" Type="http://schemas.openxmlformats.org/officeDocument/2006/relationships/slide" Target="slides/slide117.xml"/><Relationship Id="rId44" Type="http://schemas.openxmlformats.org/officeDocument/2006/relationships/slide" Target="slides/slide42.xml"/><Relationship Id="rId60" Type="http://schemas.openxmlformats.org/officeDocument/2006/relationships/slide" Target="slides/slide58.xml"/><Relationship Id="rId65" Type="http://schemas.openxmlformats.org/officeDocument/2006/relationships/slide" Target="slides/slide63.xml"/><Relationship Id="rId81" Type="http://schemas.openxmlformats.org/officeDocument/2006/relationships/slide" Target="slides/slide79.xml"/><Relationship Id="rId86" Type="http://schemas.openxmlformats.org/officeDocument/2006/relationships/slide" Target="slides/slide84.xml"/><Relationship Id="rId130" Type="http://schemas.openxmlformats.org/officeDocument/2006/relationships/slide" Target="slides/slide128.xml"/><Relationship Id="rId135" Type="http://schemas.openxmlformats.org/officeDocument/2006/relationships/slide" Target="slides/slide133.xml"/><Relationship Id="rId151" Type="http://schemas.openxmlformats.org/officeDocument/2006/relationships/font" Target="fonts/font10.fntdata"/><Relationship Id="rId156" Type="http://schemas.openxmlformats.org/officeDocument/2006/relationships/font" Target="fonts/font15.fntdata"/><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slide" Target="slides/slide118.xml"/><Relationship Id="rId125" Type="http://schemas.openxmlformats.org/officeDocument/2006/relationships/slide" Target="slides/slide123.xml"/><Relationship Id="rId141" Type="http://schemas.openxmlformats.org/officeDocument/2006/relationships/notesMaster" Target="notesMasters/notesMaster1.xml"/><Relationship Id="rId146" Type="http://schemas.openxmlformats.org/officeDocument/2006/relationships/font" Target="fonts/font5.fntdata"/><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162" Type="http://schemas.openxmlformats.org/officeDocument/2006/relationships/theme" Target="theme/theme1.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131" Type="http://schemas.openxmlformats.org/officeDocument/2006/relationships/slide" Target="slides/slide129.xml"/><Relationship Id="rId136" Type="http://schemas.openxmlformats.org/officeDocument/2006/relationships/slide" Target="slides/slide134.xml"/><Relationship Id="rId157" Type="http://schemas.openxmlformats.org/officeDocument/2006/relationships/font" Target="fonts/font16.fntdata"/><Relationship Id="rId61" Type="http://schemas.openxmlformats.org/officeDocument/2006/relationships/slide" Target="slides/slide59.xml"/><Relationship Id="rId82" Type="http://schemas.openxmlformats.org/officeDocument/2006/relationships/slide" Target="slides/slide80.xml"/><Relationship Id="rId152" Type="http://schemas.openxmlformats.org/officeDocument/2006/relationships/font" Target="fonts/font11.fntdata"/><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26" Type="http://schemas.openxmlformats.org/officeDocument/2006/relationships/slide" Target="slides/slide124.xml"/><Relationship Id="rId147" Type="http://schemas.openxmlformats.org/officeDocument/2006/relationships/font" Target="fonts/font6.fntdata"/><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142" Type="http://schemas.openxmlformats.org/officeDocument/2006/relationships/font" Target="fonts/font1.fntdata"/><Relationship Id="rId163" Type="http://schemas.openxmlformats.org/officeDocument/2006/relationships/tableStyles" Target="tableStyles.xml"/><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116" Type="http://schemas.openxmlformats.org/officeDocument/2006/relationships/slide" Target="slides/slide114.xml"/><Relationship Id="rId137" Type="http://schemas.openxmlformats.org/officeDocument/2006/relationships/slide" Target="slides/slide135.xml"/><Relationship Id="rId158" Type="http://customschemas.google.com/relationships/presentationmetadata" Target="metadata"/><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 Id="rId111" Type="http://schemas.openxmlformats.org/officeDocument/2006/relationships/slide" Target="slides/slide109.xml"/><Relationship Id="rId132" Type="http://schemas.openxmlformats.org/officeDocument/2006/relationships/slide" Target="slides/slide130.xml"/><Relationship Id="rId153" Type="http://schemas.openxmlformats.org/officeDocument/2006/relationships/font" Target="fonts/font12.fntdata"/><Relationship Id="rId15" Type="http://schemas.openxmlformats.org/officeDocument/2006/relationships/slide" Target="slides/slide13.xml"/><Relationship Id="rId36" Type="http://schemas.openxmlformats.org/officeDocument/2006/relationships/slide" Target="slides/slide34.xml"/><Relationship Id="rId57" Type="http://schemas.openxmlformats.org/officeDocument/2006/relationships/slide" Target="slides/slide55.xml"/><Relationship Id="rId106" Type="http://schemas.openxmlformats.org/officeDocument/2006/relationships/slide" Target="slides/slide104.xml"/><Relationship Id="rId127" Type="http://schemas.openxmlformats.org/officeDocument/2006/relationships/slide" Target="slides/slide125.xml"/><Relationship Id="rId10" Type="http://schemas.openxmlformats.org/officeDocument/2006/relationships/slide" Target="slides/slide8.xml"/><Relationship Id="rId31" Type="http://schemas.openxmlformats.org/officeDocument/2006/relationships/slide" Target="slides/slide29.xml"/><Relationship Id="rId52" Type="http://schemas.openxmlformats.org/officeDocument/2006/relationships/slide" Target="slides/slide50.xml"/><Relationship Id="rId73" Type="http://schemas.openxmlformats.org/officeDocument/2006/relationships/slide" Target="slides/slide71.xml"/><Relationship Id="rId78" Type="http://schemas.openxmlformats.org/officeDocument/2006/relationships/slide" Target="slides/slide76.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143" Type="http://schemas.openxmlformats.org/officeDocument/2006/relationships/font" Target="fonts/font2.fntdata"/><Relationship Id="rId148" Type="http://schemas.openxmlformats.org/officeDocument/2006/relationships/font" Target="fonts/font7.fntdata"/><Relationship Id="rId164" Type="http://schemas.microsoft.com/office/2015/10/relationships/revisionInfo" Target="revisionInfo.xml"/><Relationship Id="rId4" Type="http://schemas.openxmlformats.org/officeDocument/2006/relationships/slide" Target="slides/slide2.xml"/><Relationship Id="rId9" Type="http://schemas.openxmlformats.org/officeDocument/2006/relationships/slide" Target="slides/slide7.xml"/><Relationship Id="rId26" Type="http://schemas.openxmlformats.org/officeDocument/2006/relationships/slide" Target="slides/slide24.xml"/><Relationship Id="rId47" Type="http://schemas.openxmlformats.org/officeDocument/2006/relationships/slide" Target="slides/slide45.xml"/><Relationship Id="rId68" Type="http://schemas.openxmlformats.org/officeDocument/2006/relationships/slide" Target="slides/slide66.xml"/><Relationship Id="rId89" Type="http://schemas.openxmlformats.org/officeDocument/2006/relationships/slide" Target="slides/slide87.xml"/><Relationship Id="rId112" Type="http://schemas.openxmlformats.org/officeDocument/2006/relationships/slide" Target="slides/slide110.xml"/><Relationship Id="rId133" Type="http://schemas.openxmlformats.org/officeDocument/2006/relationships/slide" Target="slides/slide131.xml"/><Relationship Id="rId154" Type="http://schemas.openxmlformats.org/officeDocument/2006/relationships/font" Target="fonts/font13.fntdata"/><Relationship Id="rId16" Type="http://schemas.openxmlformats.org/officeDocument/2006/relationships/slide" Target="slides/slide14.xml"/><Relationship Id="rId37" Type="http://schemas.openxmlformats.org/officeDocument/2006/relationships/slide" Target="slides/slide35.xml"/><Relationship Id="rId58" Type="http://schemas.openxmlformats.org/officeDocument/2006/relationships/slide" Target="slides/slide56.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44" Type="http://schemas.openxmlformats.org/officeDocument/2006/relationships/font" Target="fonts/font3.fntdata"/><Relationship Id="rId90" Type="http://schemas.openxmlformats.org/officeDocument/2006/relationships/slide" Target="slides/slide88.xml"/><Relationship Id="rId27" Type="http://schemas.openxmlformats.org/officeDocument/2006/relationships/slide" Target="slides/slide25.xml"/><Relationship Id="rId48" Type="http://schemas.openxmlformats.org/officeDocument/2006/relationships/slide" Target="slides/slide46.xml"/><Relationship Id="rId69" Type="http://schemas.openxmlformats.org/officeDocument/2006/relationships/slide" Target="slides/slide67.xml"/><Relationship Id="rId113" Type="http://schemas.openxmlformats.org/officeDocument/2006/relationships/slide" Target="slides/slide111.xml"/><Relationship Id="rId134" Type="http://schemas.openxmlformats.org/officeDocument/2006/relationships/slide" Target="slides/slide132.xml"/><Relationship Id="rId80" Type="http://schemas.openxmlformats.org/officeDocument/2006/relationships/slide" Target="slides/slide78.xml"/><Relationship Id="rId155" Type="http://schemas.openxmlformats.org/officeDocument/2006/relationships/font" Target="fonts/font14.fntdata"/></Relationships>
</file>

<file path=ppt/comments/comment1.xml><?xml version="1.0" encoding="utf-8"?>
<p:cmLst xmlns:a="http://schemas.openxmlformats.org/drawingml/2006/main" xmlns:r="http://schemas.openxmlformats.org/officeDocument/2006/relationships" xmlns:p="http://schemas.openxmlformats.org/presentationml/2006/main">
  <p:cm authorId="0" dt="2023-01-13T03:00:26.856" idx="11">
    <p:pos x="5968" y="-8"/>
    <p:text>Je sais que nous le disons d'emblée, mais comment pouvons-nous préciser que d'autres soins peuvent venir après cela, etc. Je voudrais par exemple, dans certains cas, déterminer si la réunification est possible ou combien de temps il faudra pour trouver le meilleur type d'arrangement de soins.</p:text>
    <p:extLst mod="1">
      <p:ext uri="{C676402C-5697-4E1C-873F-D02D1690AC5C}">
        <p15:threadingInfo xmlns:p15="http://schemas.microsoft.com/office/powerpoint/2012/main" timeZoneBias="0"/>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commentPostId="AAAAnOBlgco"/>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11" name="Slide Image Placeholder 4">
            <a:extLst>
              <a:ext uri="{FF2B5EF4-FFF2-40B4-BE49-F238E27FC236}">
                <a16:creationId xmlns:a16="http://schemas.microsoft.com/office/drawing/2014/main" id="{4E2B938B-DD1F-63A4-6531-8F76B995CAAD}"/>
              </a:ext>
            </a:extLst>
          </p:cNvPr>
          <p:cNvSpPr>
            <a:spLocks noGrp="1" noRot="1" noChangeAspect="1"/>
          </p:cNvSpPr>
          <p:nvPr>
            <p:ph type="sldImg" idx="2"/>
          </p:nvPr>
        </p:nvSpPr>
        <p:spPr>
          <a:xfrm>
            <a:off x="477838" y="460375"/>
            <a:ext cx="6143625" cy="3455988"/>
          </a:xfrm>
          <a:prstGeom prst="rect">
            <a:avLst/>
          </a:prstGeom>
          <a:noFill/>
          <a:ln w="12700">
            <a:solidFill>
              <a:prstClr val="black"/>
            </a:solidFill>
          </a:ln>
        </p:spPr>
        <p:txBody>
          <a:bodyPr vert="horz" lIns="99048" tIns="49524" rIns="99048" bIns="49524" rtlCol="0" anchor="ctr"/>
          <a:lstStyle/>
          <a:p>
            <a:endParaRPr lang="en-CA" dirty="0"/>
          </a:p>
        </p:txBody>
      </p:sp>
      <p:sp>
        <p:nvSpPr>
          <p:cNvPr id="13" name="Notes Placeholder 3">
            <a:extLst>
              <a:ext uri="{FF2B5EF4-FFF2-40B4-BE49-F238E27FC236}">
                <a16:creationId xmlns:a16="http://schemas.microsoft.com/office/drawing/2014/main" id="{748755C5-6674-9433-28F4-1C19E8088413}"/>
              </a:ext>
            </a:extLst>
          </p:cNvPr>
          <p:cNvSpPr>
            <a:spLocks noGrp="1"/>
          </p:cNvSpPr>
          <p:nvPr>
            <p:ph type="body" sz="quarter" idx="3"/>
          </p:nvPr>
        </p:nvSpPr>
        <p:spPr>
          <a:xfrm>
            <a:off x="479425" y="4229101"/>
            <a:ext cx="6140450" cy="5442609"/>
          </a:xfrm>
          <a:prstGeom prst="rect">
            <a:avLst/>
          </a:prstGeom>
        </p:spPr>
        <p:txBody>
          <a:bodyPr vert="horz" lIns="99048" tIns="49524" rIns="99048" bIns="49524" rtlCol="0"/>
          <a:lstStyle/>
          <a:p>
            <a:pPr marL="171450" marR="0" lvl="0" indent="-171450" algn="l" defTabSz="914400" rtl="0" eaLnBrk="1" fontAlgn="auto" latinLnBrk="0" hangingPunct="1">
              <a:lnSpc>
                <a:spcPct val="100000"/>
              </a:lnSpc>
              <a:spcBef>
                <a:spcPts val="0"/>
              </a:spcBef>
              <a:spcAft>
                <a:spcPts val="0"/>
              </a:spcAft>
              <a:buClrTx/>
              <a:buSzTx/>
              <a:tabLst/>
              <a:defRPr/>
            </a:pPr>
            <a:r>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t>Cliquez pour modifier les styles du texte principal</a:t>
            </a:r>
          </a:p>
          <a:p>
            <a:pPr marL="628650" marR="0" lvl="1" indent="-171450" algn="l" defTabSz="914400" rtl="0" eaLnBrk="1" fontAlgn="auto" latinLnBrk="0" hangingPunct="1">
              <a:lnSpc>
                <a:spcPct val="100000"/>
              </a:lnSpc>
              <a:spcBef>
                <a:spcPts val="0"/>
              </a:spcBef>
              <a:spcAft>
                <a:spcPts val="0"/>
              </a:spcAft>
              <a:buClrTx/>
              <a:buSzTx/>
              <a:tabLst/>
              <a:defRPr/>
            </a:pPr>
            <a:r>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t>Deuxième niveau</a:t>
            </a:r>
          </a:p>
          <a:p>
            <a:pPr marL="1085850" marR="0" lvl="2" indent="-171450" algn="l" defTabSz="914400" rtl="0" eaLnBrk="1" fontAlgn="auto" latinLnBrk="0" hangingPunct="1">
              <a:lnSpc>
                <a:spcPct val="100000"/>
              </a:lnSpc>
              <a:spcBef>
                <a:spcPts val="0"/>
              </a:spcBef>
              <a:spcAft>
                <a:spcPts val="0"/>
              </a:spcAft>
              <a:buClrTx/>
              <a:buSzTx/>
              <a:tabLst/>
              <a:defRPr/>
            </a:pPr>
            <a:r>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t>Troisième niveau</a:t>
            </a:r>
          </a:p>
          <a:p>
            <a:pPr marL="1543050" marR="0" lvl="3" indent="-171450" algn="l" defTabSz="914400" rtl="0" eaLnBrk="1" fontAlgn="auto" latinLnBrk="0" hangingPunct="1">
              <a:lnSpc>
                <a:spcPct val="100000"/>
              </a:lnSpc>
              <a:spcBef>
                <a:spcPts val="0"/>
              </a:spcBef>
              <a:spcAft>
                <a:spcPts val="0"/>
              </a:spcAft>
              <a:buClrTx/>
              <a:buSzTx/>
              <a:tabLst/>
              <a:defRPr/>
            </a:pPr>
            <a:r>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t>Quatrième niveau</a:t>
            </a:r>
          </a:p>
          <a:p>
            <a:pPr marL="2000250" marR="0" lvl="4" indent="-171450" algn="l" defTabSz="914400" rtl="0" eaLnBrk="1" fontAlgn="auto" latinLnBrk="0" hangingPunct="1">
              <a:lnSpc>
                <a:spcPct val="100000"/>
              </a:lnSpc>
              <a:spcBef>
                <a:spcPts val="0"/>
              </a:spcBef>
              <a:spcAft>
                <a:spcPts val="0"/>
              </a:spcAft>
              <a:buClrTx/>
              <a:buSzTx/>
              <a:tabLst/>
              <a:defRPr/>
            </a:pPr>
            <a:r>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t>Cinquième niveau</a:t>
            </a:r>
            <a:endParaRPr kumimoji="0" lang="en-CA"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L="171450" marR="0" lvl="0" indent="-171450" algn="l" rtl="0">
      <a:lnSpc>
        <a:spcPct val="100000"/>
      </a:lnSpc>
      <a:spcBef>
        <a:spcPts val="0"/>
      </a:spcBef>
      <a:spcAft>
        <a:spcPts val="0"/>
      </a:spcAft>
      <a:buClr>
        <a:srgbClr val="000000"/>
      </a:buClr>
      <a:buFont typeface="Arial" panose="020B0604020202020204" pitchFamily="34" charset="0"/>
      <a:buChar char="•"/>
      <a:defRPr sz="1200" b="0" i="0" u="none" strike="noStrike" cap="none">
        <a:solidFill>
          <a:srgbClr val="000000"/>
        </a:solidFill>
        <a:latin typeface="Calibri" panose="020F0502020204030204" pitchFamily="34" charset="0"/>
        <a:ea typeface="Calibri" panose="020F0502020204030204" pitchFamily="34" charset="0"/>
        <a:cs typeface="Calibri" panose="020F0502020204030204" pitchFamily="34" charset="0"/>
        <a:sym typeface="Arial"/>
      </a:defRPr>
    </a:lvl1pPr>
    <a:lvl2pPr marL="628650" marR="0" lvl="1" indent="-171450" algn="l" rtl="0">
      <a:lnSpc>
        <a:spcPct val="100000"/>
      </a:lnSpc>
      <a:spcBef>
        <a:spcPts val="0"/>
      </a:spcBef>
      <a:spcAft>
        <a:spcPts val="0"/>
      </a:spcAft>
      <a:buClr>
        <a:srgbClr val="000000"/>
      </a:buClr>
      <a:buFont typeface="Arial" panose="020B0604020202020204" pitchFamily="34" charset="0"/>
      <a:buChar char="•"/>
      <a:defRPr sz="1200" b="0" i="0" u="none" strike="noStrike" cap="none">
        <a:solidFill>
          <a:srgbClr val="000000"/>
        </a:solidFill>
        <a:latin typeface="Calibri" panose="020F0502020204030204" pitchFamily="34" charset="0"/>
        <a:ea typeface="Calibri" panose="020F0502020204030204" pitchFamily="34" charset="0"/>
        <a:cs typeface="Calibri" panose="020F0502020204030204" pitchFamily="34" charset="0"/>
        <a:sym typeface="Arial"/>
      </a:defRPr>
    </a:lvl2pPr>
    <a:lvl3pPr marL="1085850" marR="0" lvl="2" indent="-171450" algn="l" rtl="0">
      <a:lnSpc>
        <a:spcPct val="100000"/>
      </a:lnSpc>
      <a:spcBef>
        <a:spcPts val="0"/>
      </a:spcBef>
      <a:spcAft>
        <a:spcPts val="0"/>
      </a:spcAft>
      <a:buClr>
        <a:srgbClr val="000000"/>
      </a:buClr>
      <a:buFont typeface="Arial" panose="020B0604020202020204" pitchFamily="34" charset="0"/>
      <a:buChar char="•"/>
      <a:defRPr sz="1200" b="0" i="0" u="none" strike="noStrike" cap="none">
        <a:solidFill>
          <a:srgbClr val="000000"/>
        </a:solidFill>
        <a:latin typeface="Calibri" panose="020F0502020204030204" pitchFamily="34" charset="0"/>
        <a:ea typeface="Calibri" panose="020F0502020204030204" pitchFamily="34" charset="0"/>
        <a:cs typeface="Calibri" panose="020F0502020204030204" pitchFamily="34" charset="0"/>
        <a:sym typeface="Arial"/>
      </a:defRPr>
    </a:lvl3pPr>
    <a:lvl4pPr marL="1543050" marR="0" lvl="3" indent="-171450" algn="l" rtl="0">
      <a:lnSpc>
        <a:spcPct val="100000"/>
      </a:lnSpc>
      <a:spcBef>
        <a:spcPts val="0"/>
      </a:spcBef>
      <a:spcAft>
        <a:spcPts val="0"/>
      </a:spcAft>
      <a:buClr>
        <a:srgbClr val="000000"/>
      </a:buClr>
      <a:buFont typeface="Arial" panose="020B0604020202020204" pitchFamily="34" charset="0"/>
      <a:buChar char="•"/>
      <a:defRPr sz="1200" b="0" i="0" u="none" strike="noStrike" cap="none">
        <a:solidFill>
          <a:srgbClr val="000000"/>
        </a:solidFill>
        <a:latin typeface="Calibri" panose="020F0502020204030204" pitchFamily="34" charset="0"/>
        <a:ea typeface="Calibri" panose="020F0502020204030204" pitchFamily="34" charset="0"/>
        <a:cs typeface="Calibri" panose="020F0502020204030204" pitchFamily="34" charset="0"/>
        <a:sym typeface="Arial"/>
      </a:defRPr>
    </a:lvl4pPr>
    <a:lvl5pPr marL="2000250" marR="0" lvl="4" indent="-171450" algn="l" rtl="0">
      <a:lnSpc>
        <a:spcPct val="100000"/>
      </a:lnSpc>
      <a:spcBef>
        <a:spcPts val="0"/>
      </a:spcBef>
      <a:spcAft>
        <a:spcPts val="0"/>
      </a:spcAft>
      <a:buClr>
        <a:srgbClr val="000000"/>
      </a:buClr>
      <a:buFont typeface="Arial" panose="020B0604020202020204" pitchFamily="34" charset="0"/>
      <a:buChar char="•"/>
      <a:defRPr sz="1200" b="0" i="0" u="none" strike="noStrike" cap="none">
        <a:solidFill>
          <a:srgbClr val="000000"/>
        </a:solidFill>
        <a:latin typeface="Calibri" panose="020F0502020204030204" pitchFamily="34" charset="0"/>
        <a:ea typeface="Calibri" panose="020F0502020204030204" pitchFamily="34" charset="0"/>
        <a:cs typeface="Calibri" panose="020F0502020204030204" pitchFamily="34" charset="0"/>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alliancecpha.org/en/system/tdf/library/attachments/cpha012_-_ftr_and_covid_19_v2.pdf?file=1&amp;type=node&amp;id=44698"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8" name="Slide Image Placeholder 7">
            <a:extLst>
              <a:ext uri="{FF2B5EF4-FFF2-40B4-BE49-F238E27FC236}">
                <a16:creationId xmlns:a16="http://schemas.microsoft.com/office/drawing/2014/main" id="{23D5FBCE-0F6C-12A8-832A-1CA9FFE3D25F}"/>
              </a:ext>
            </a:extLst>
          </p:cNvPr>
          <p:cNvSpPr>
            <a:spLocks noGrp="1" noRot="1" noChangeAspect="1"/>
          </p:cNvSpPr>
          <p:nvPr>
            <p:ph type="sldImg"/>
          </p:nvPr>
        </p:nvSpPr>
        <p:spPr/>
      </p:sp>
      <p:sp>
        <p:nvSpPr>
          <p:cNvPr id="9" name="Notes Placeholder 8">
            <a:extLst>
              <a:ext uri="{FF2B5EF4-FFF2-40B4-BE49-F238E27FC236}">
                <a16:creationId xmlns:a16="http://schemas.microsoft.com/office/drawing/2014/main" id="{5276E841-F003-0C60-9A98-528027E6E960}"/>
              </a:ext>
            </a:extLst>
          </p:cNvPr>
          <p:cNvSpPr>
            <a:spLocks noGrp="1"/>
          </p:cNvSpPr>
          <p:nvPr>
            <p:ph type="body" idx="1"/>
          </p:nvPr>
        </p:nvSpPr>
        <p:spPr/>
        <p:txBody>
          <a:bodyPr/>
          <a:lstStyle/>
          <a:p>
            <a:pPr marL="0" indent="0">
              <a:buNone/>
            </a:pPr>
            <a:r>
              <a:rPr lang="en-US" sz="1200" b="1" dirty="0">
                <a:latin typeface="Calibri" panose="020F0502020204030204" pitchFamily="34" charset="0"/>
                <a:cs typeface="Calibri" panose="020F0502020204030204" pitchFamily="34" charset="0"/>
              </a:rPr>
              <a:t>BIENVENUE</a:t>
            </a:r>
          </a:p>
          <a:p>
            <a:r>
              <a:rPr lang="en-US" sz="1200" dirty="0">
                <a:latin typeface="Calibri" panose="020F0502020204030204" pitchFamily="34" charset="0"/>
                <a:cs typeface="Calibri" panose="020F0502020204030204" pitchFamily="34" charset="0"/>
              </a:rPr>
              <a:t>Accueillir les participants</a:t>
            </a:r>
          </a:p>
          <a:p>
            <a:r>
              <a:rPr lang="en-US" sz="1200" dirty="0">
                <a:latin typeface="Calibri" panose="020F0502020204030204" pitchFamily="34" charset="0"/>
                <a:cs typeface="Calibri" panose="020F0502020204030204" pitchFamily="34" charset="0"/>
              </a:rPr>
              <a:t>Présenter les facilitateurs</a:t>
            </a:r>
          </a:p>
          <a:p>
            <a:r>
              <a:rPr lang="en-US" sz="1200" dirty="0">
                <a:latin typeface="Calibri" panose="020F0502020204030204" pitchFamily="34" charset="0"/>
                <a:cs typeface="Calibri" panose="020F0502020204030204" pitchFamily="34" charset="0"/>
              </a:rPr>
              <a:t>Fournir des informations sur l'entretien ménager et des informations pratiques.</a:t>
            </a:r>
          </a:p>
        </p:txBody>
      </p:sp>
      <p:sp>
        <p:nvSpPr>
          <p:cNvPr id="2" name="Google Shape;725;p48:notes">
            <a:extLst>
              <a:ext uri="{FF2B5EF4-FFF2-40B4-BE49-F238E27FC236}">
                <a16:creationId xmlns:a16="http://schemas.microsoft.com/office/drawing/2014/main" id="{E9A0A361-32F2-55EF-0E0B-83BBF8747B70}"/>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a:t>
            </a:fld>
            <a:endParaRPr lang="en-US" sz="1200" dirty="0">
              <a:latin typeface="+mn-lt"/>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5"/>
        <p:cNvGrpSpPr/>
        <p:nvPr/>
      </p:nvGrpSpPr>
      <p:grpSpPr>
        <a:xfrm>
          <a:off x="0" y="0"/>
          <a:ext cx="0" cy="0"/>
          <a:chOff x="0" y="0"/>
          <a:chExt cx="0" cy="0"/>
        </a:xfrm>
      </p:grpSpPr>
      <p:sp>
        <p:nvSpPr>
          <p:cNvPr id="367" name="Google Shape;367;p8:notes"/>
          <p:cNvSpPr txBox="1">
            <a:spLocks noGrp="1"/>
          </p:cNvSpPr>
          <p:nvPr>
            <p:ph type="body" idx="1"/>
          </p:nvPr>
        </p:nvSpPr>
        <p:spPr/>
        <p:txBody>
          <a:bodyPr/>
          <a:lstStyle/>
          <a:p>
            <a:pPr marL="0" indent="0">
              <a:buNone/>
            </a:pPr>
            <a:r>
              <a:rPr lang="en-US" b="1" dirty="0">
                <a:sym typeface="Calibri"/>
              </a:rPr>
              <a:t>EXPLICATION </a:t>
            </a:r>
          </a:p>
          <a:p>
            <a:r>
              <a:rPr lang="en-US" dirty="0">
                <a:sym typeface="Calibri"/>
              </a:rPr>
              <a:t>Présenter la diapositive</a:t>
            </a:r>
            <a:endParaRPr lang="en-US" dirty="0"/>
          </a:p>
          <a:p>
            <a:endParaRPr lang="en-US" dirty="0">
              <a:sym typeface="Calibri"/>
            </a:endParaRPr>
          </a:p>
        </p:txBody>
      </p:sp>
      <p:sp>
        <p:nvSpPr>
          <p:cNvPr id="4" name="Slide Image Placeholder 3">
            <a:extLst>
              <a:ext uri="{FF2B5EF4-FFF2-40B4-BE49-F238E27FC236}">
                <a16:creationId xmlns:a16="http://schemas.microsoft.com/office/drawing/2014/main" id="{BB565789-3105-014B-334F-A7B891D43A0A}"/>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61436564-F06E-716B-54B4-3BA8B2A984C5}"/>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10</a:t>
            </a:fld>
            <a:endParaRPr lang="en-US" sz="1200" dirty="0">
              <a:latin typeface="+mn-lt"/>
            </a:endParaRPr>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8"/>
        <p:cNvGrpSpPr/>
        <p:nvPr/>
      </p:nvGrpSpPr>
      <p:grpSpPr>
        <a:xfrm>
          <a:off x="0" y="0"/>
          <a:ext cx="0" cy="0"/>
          <a:chOff x="0" y="0"/>
          <a:chExt cx="0" cy="0"/>
        </a:xfrm>
      </p:grpSpPr>
      <p:sp>
        <p:nvSpPr>
          <p:cNvPr id="810" name="Google Shape;810;p35:notes"/>
          <p:cNvSpPr txBox="1">
            <a:spLocks noGrp="1"/>
          </p:cNvSpPr>
          <p:nvPr>
            <p:ph type="body" idx="1"/>
          </p:nvPr>
        </p:nvSpPr>
        <p:spPr>
          <a:xfrm>
            <a:off x="479425" y="460375"/>
            <a:ext cx="6140450" cy="9211335"/>
          </a:xfrm>
        </p:spPr>
        <p:txBody>
          <a:bodyPr/>
          <a:lstStyle/>
          <a:p>
            <a:pPr lvl="1"/>
            <a:r>
              <a:rPr lang="en-US" i="1" dirty="0"/>
              <a:t>Citez des lieux ou des endroits que l'enfant connaissait au moment de la séparation. Par exemple, avec la personne qui s'occupe actuellement de lui, un enfant peut parler d'"aller à la rivière" ou à l'église où les familles chantent. </a:t>
            </a:r>
          </a:p>
          <a:p>
            <a:pPr lvl="1"/>
            <a:r>
              <a:rPr lang="en-US" i="1" dirty="0"/>
              <a:t>Dans la mesure du possible, demandez aux voisins des membres de la famille de corroborer les liens de parenté, notamment si le parent/les parents avaient un enfant (ou un autre lien de parenté, tel qu'un neveu ou un petit-enfant) d'un certain âge et d'un certain sexe, et de rappeler toute information sur le lieu et la date de la séparation. </a:t>
            </a:r>
          </a:p>
          <a:p>
            <a:pPr lvl="1"/>
            <a:endParaRPr lang="en-US" dirty="0"/>
          </a:p>
          <a:p>
            <a:r>
              <a:rPr lang="en-US" dirty="0"/>
              <a:t>Étape 2 : </a:t>
            </a:r>
          </a:p>
          <a:p>
            <a:pPr lvl="1"/>
            <a:r>
              <a:rPr lang="en-US" dirty="0"/>
              <a:t>Comparer les réponses à la documentation de l'enfant, y compris les mises à jour des personnes qui s'occupent actuellement de lui. </a:t>
            </a:r>
          </a:p>
          <a:p>
            <a:pPr lvl="1"/>
            <a:r>
              <a:rPr lang="en-US" dirty="0"/>
              <a:t>Il est essentiel de documenter pleinement toutes les étapes de validation et de s'assurer que l'enfant va dans sa famille, car il peut y avoir des demandes ultérieures pour le même enfant. </a:t>
            </a:r>
            <a:endParaRPr lang="en-US" dirty="0">
              <a:sym typeface="Calibri"/>
            </a:endParaRPr>
          </a:p>
          <a:p>
            <a:pPr marL="0" indent="0">
              <a:buNone/>
            </a:pPr>
            <a:endParaRPr lang="en-US" dirty="0">
              <a:sym typeface="Calibri"/>
            </a:endParaRPr>
          </a:p>
        </p:txBody>
      </p:sp>
      <p:sp>
        <p:nvSpPr>
          <p:cNvPr id="2" name="Google Shape;725;p48:notes">
            <a:extLst>
              <a:ext uri="{FF2B5EF4-FFF2-40B4-BE49-F238E27FC236}">
                <a16:creationId xmlns:a16="http://schemas.microsoft.com/office/drawing/2014/main" id="{9A86FEF4-2440-4FE8-A5B1-910B636F7235}"/>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100</a:t>
            </a:fld>
            <a:endParaRPr lang="en-US" sz="1200" dirty="0">
              <a:latin typeface="+mn-lt"/>
            </a:endParaRPr>
          </a:p>
        </p:txBody>
      </p:sp>
    </p:spTree>
    <p:extLst>
      <p:ext uri="{BB962C8B-B14F-4D97-AF65-F5344CB8AC3E}">
        <p14:creationId xmlns:p14="http://schemas.microsoft.com/office/powerpoint/2010/main" val="1257084108"/>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7"/>
        <p:cNvGrpSpPr/>
        <p:nvPr/>
      </p:nvGrpSpPr>
      <p:grpSpPr>
        <a:xfrm>
          <a:off x="0" y="0"/>
          <a:ext cx="0" cy="0"/>
          <a:chOff x="0" y="0"/>
          <a:chExt cx="0" cy="0"/>
        </a:xfrm>
      </p:grpSpPr>
      <p:sp>
        <p:nvSpPr>
          <p:cNvPr id="1339" name="Google Shape;1339;p72:notes"/>
          <p:cNvSpPr txBox="1">
            <a:spLocks noGrp="1"/>
          </p:cNvSpPr>
          <p:nvPr>
            <p:ph type="body" idx="1"/>
          </p:nvPr>
        </p:nvSpPr>
        <p:spPr/>
        <p:txBody>
          <a:bodyPr/>
          <a:lstStyle/>
          <a:p>
            <a:pPr marL="0" indent="0">
              <a:buNone/>
            </a:pPr>
            <a:r>
              <a:rPr lang="en-US" b="1" dirty="0">
                <a:sym typeface="Calibri"/>
              </a:rPr>
              <a:t>TRAVAIL EN PARTENARIAT (5 minutes)</a:t>
            </a:r>
          </a:p>
          <a:p>
            <a:r>
              <a:rPr lang="en-US" dirty="0">
                <a:sym typeface="Calibri"/>
              </a:rPr>
              <a:t>Répartissez les participants en binômes</a:t>
            </a:r>
          </a:p>
          <a:p>
            <a:r>
              <a:rPr lang="en-US" dirty="0">
                <a:sym typeface="Calibri"/>
              </a:rPr>
              <a:t>Guidez les participants vers la </a:t>
            </a:r>
            <a:r>
              <a:rPr lang="en-US" b="1" dirty="0">
                <a:sym typeface="Calibri"/>
              </a:rPr>
              <a:t>page 81 du cahier de travail : Étapes de vérification avant la réunion de famille</a:t>
            </a:r>
          </a:p>
          <a:p>
            <a:r>
              <a:rPr lang="en-US" i="1" dirty="0">
                <a:sym typeface="Calibri"/>
              </a:rPr>
              <a:t>Mettez les étapes dans le bon ordre</a:t>
            </a:r>
          </a:p>
          <a:p>
            <a:endParaRPr lang="en-US" dirty="0">
              <a:sym typeface="Calibri"/>
            </a:endParaRPr>
          </a:p>
          <a:p>
            <a:pPr marL="0" indent="0">
              <a:buNone/>
            </a:pPr>
            <a:r>
              <a:rPr lang="en-US" b="1" dirty="0">
                <a:sym typeface="Calibri"/>
              </a:rPr>
              <a:t>DISCUSSION PLÉNIÈRE (5 minutes)</a:t>
            </a:r>
          </a:p>
          <a:p>
            <a:r>
              <a:rPr lang="en-US" dirty="0">
                <a:sym typeface="Calibri"/>
              </a:rPr>
              <a:t>Demandez aux participants de réagir</a:t>
            </a:r>
          </a:p>
          <a:p>
            <a:r>
              <a:rPr lang="en-US" dirty="0">
                <a:sym typeface="Calibri"/>
              </a:rPr>
              <a:t>Demandez aux participants de coller les cartes dans le bon ordre sur le mur.</a:t>
            </a:r>
          </a:p>
          <a:p>
            <a:r>
              <a:rPr lang="en-US" dirty="0">
                <a:sym typeface="Calibri"/>
              </a:rPr>
              <a:t>Permettre les questions en suspens</a:t>
            </a:r>
          </a:p>
          <a:p>
            <a:r>
              <a:rPr lang="en-US" i="1" dirty="0">
                <a:sym typeface="Calibri"/>
              </a:rPr>
              <a:t>Que pourrait faire le travailleur social en cas de préoccupations exprimées par l'enfant ou observées par le travailleur social pendant le processus de vérification ? </a:t>
            </a:r>
          </a:p>
          <a:p>
            <a:pPr lvl="1"/>
            <a:r>
              <a:rPr lang="en-US" i="1" dirty="0">
                <a:sym typeface="Calibri"/>
              </a:rPr>
              <a:t>La plupart des préoccupations peuvent être traitées et n'empêcheront généralement pas le regroupement familial, car l'enfant ou la famille ont souvent besoin d'être rassurés, ce qui peut prendre un certain temps. </a:t>
            </a:r>
          </a:p>
          <a:p>
            <a:pPr lvl="1"/>
            <a:r>
              <a:rPr lang="en-US" i="1" dirty="0">
                <a:sym typeface="Calibri"/>
              </a:rPr>
              <a:t>Cependant, il arrive que d'autres mesures soient nécessaires. </a:t>
            </a:r>
          </a:p>
          <a:p>
            <a:pPr lvl="1"/>
            <a:r>
              <a:rPr lang="en-US" i="1" dirty="0">
                <a:sym typeface="Calibri"/>
              </a:rPr>
              <a:t>Cela peut impliquer une préparation plus intensive de l'enfant et/ou de la famille et de la communauté avant la réunification, ainsi qu'un suivi et un soutien à plus long terme pour la réintégration, y compris la SMSPS pour l'enfant et/ou la famille. </a:t>
            </a:r>
          </a:p>
          <a:p>
            <a:pPr lvl="1"/>
            <a:r>
              <a:rPr lang="en-US" i="1" dirty="0">
                <a:sym typeface="Calibri"/>
              </a:rPr>
              <a:t>Les décisions doivent être prises avec soin, au cas par cas, et doivent être fondées sur l'intérêt supérieur de l'enfant et incluses dans le plan d'action.</a:t>
            </a:r>
          </a:p>
        </p:txBody>
      </p:sp>
      <p:sp>
        <p:nvSpPr>
          <p:cNvPr id="3" name="Slide Image Placeholder 2">
            <a:extLst>
              <a:ext uri="{FF2B5EF4-FFF2-40B4-BE49-F238E27FC236}">
                <a16:creationId xmlns:a16="http://schemas.microsoft.com/office/drawing/2014/main" id="{431DD189-9A49-9572-C54F-5FC22EC5410C}"/>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82048EB6-22A7-20C7-C0E2-A0BBDC153B21}"/>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101</a:t>
            </a:fld>
            <a:endParaRPr lang="en-US" sz="1200" dirty="0">
              <a:latin typeface="+mn-lt"/>
            </a:endParaRPr>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7"/>
        <p:cNvGrpSpPr/>
        <p:nvPr/>
      </p:nvGrpSpPr>
      <p:grpSpPr>
        <a:xfrm>
          <a:off x="0" y="0"/>
          <a:ext cx="0" cy="0"/>
          <a:chOff x="0" y="0"/>
          <a:chExt cx="0" cy="0"/>
        </a:xfrm>
      </p:grpSpPr>
      <p:sp>
        <p:nvSpPr>
          <p:cNvPr id="1369" name="Google Shape;1369;p73:notes"/>
          <p:cNvSpPr txBox="1">
            <a:spLocks noGrp="1"/>
          </p:cNvSpPr>
          <p:nvPr>
            <p:ph type="body" idx="1"/>
          </p:nvPr>
        </p:nvSpPr>
        <p:spPr/>
        <p:txBody>
          <a:bodyPr/>
          <a:lstStyle/>
          <a:p>
            <a:pPr marL="0" indent="0">
              <a:buNone/>
            </a:pPr>
            <a:r>
              <a:rPr lang="en-US" b="1" dirty="0">
                <a:sym typeface="Calibri"/>
              </a:rPr>
              <a:t>TRAVAIL DE GROUPE (15 minutes) </a:t>
            </a:r>
          </a:p>
          <a:p>
            <a:r>
              <a:rPr lang="en-US" dirty="0">
                <a:sym typeface="Calibri"/>
              </a:rPr>
              <a:t>Divisez les participants en 4 groupes</a:t>
            </a:r>
          </a:p>
          <a:p>
            <a:r>
              <a:rPr lang="en-US" dirty="0">
                <a:sym typeface="Calibri"/>
              </a:rPr>
              <a:t>Guidez les participants vers les </a:t>
            </a:r>
            <a:r>
              <a:rPr lang="en-US" b="1" dirty="0">
                <a:sym typeface="Calibri"/>
              </a:rPr>
              <a:t>pages 82-89 du manuel : Scénario de vérification</a:t>
            </a:r>
          </a:p>
          <a:p>
            <a:r>
              <a:rPr lang="en-US" i="1" dirty="0">
                <a:sym typeface="Calibri"/>
              </a:rPr>
              <a:t>Instructions</a:t>
            </a:r>
          </a:p>
          <a:p>
            <a:pPr lvl="1"/>
            <a:r>
              <a:rPr lang="en-US" i="1" dirty="0">
                <a:sym typeface="Calibri"/>
              </a:rPr>
              <a:t>Lire la mise à jour du scénario </a:t>
            </a:r>
          </a:p>
          <a:p>
            <a:pPr lvl="1"/>
            <a:r>
              <a:rPr lang="en-US" i="1" dirty="0">
                <a:sym typeface="Calibri"/>
              </a:rPr>
              <a:t>Comparez avec les informations requises sur les formulaires vierges pour répondre aux questions de l'exercice.</a:t>
            </a:r>
          </a:p>
          <a:p>
            <a:pPr marL="0" indent="0">
              <a:buNone/>
            </a:pPr>
            <a:endParaRPr lang="en-US" dirty="0">
              <a:sym typeface="Calibri"/>
            </a:endParaRPr>
          </a:p>
          <a:p>
            <a:pPr marL="0" indent="0">
              <a:buNone/>
            </a:pPr>
            <a:r>
              <a:rPr lang="en-US" b="1" dirty="0">
                <a:sym typeface="Calibri"/>
              </a:rPr>
              <a:t>DISCUSSION PLÉNIÈRE (15 minutes)</a:t>
            </a:r>
          </a:p>
          <a:p>
            <a:r>
              <a:rPr lang="en-US" dirty="0">
                <a:sym typeface="Calibri"/>
              </a:rPr>
              <a:t>Demandez à chaque groupe de partager ses conclusions en plénière et de discuter.</a:t>
            </a:r>
          </a:p>
          <a:p>
            <a:r>
              <a:rPr lang="en-US" dirty="0">
                <a:sym typeface="Calibri"/>
              </a:rPr>
              <a:t>Reportez-vous aux réponses de la page suivante. </a:t>
            </a:r>
          </a:p>
          <a:p>
            <a:r>
              <a:rPr lang="en-US" i="1" dirty="0">
                <a:sym typeface="Calibri"/>
              </a:rPr>
              <a:t>Il convient d'être particulièrement vigilant lors de la vérification des bébés ou des très jeunes enfants, qui peut être très difficile. </a:t>
            </a:r>
          </a:p>
          <a:p>
            <a:pPr lvl="1"/>
            <a:r>
              <a:rPr lang="en-US" i="1" dirty="0">
                <a:sym typeface="Calibri"/>
              </a:rPr>
              <a:t>Les enquêtes doivent avoir lieu le plus tôt possible après la séparation, lorsque les membres de la famille et de la communauté peuvent encore être présents pour vérifier les informations, </a:t>
            </a:r>
          </a:p>
          <a:p>
            <a:pPr lvl="1"/>
            <a:r>
              <a:rPr lang="en-US" i="1" dirty="0">
                <a:sym typeface="Calibri"/>
              </a:rPr>
              <a:t>Il s'agit notamment de photographies et de la description de caractéristiques spécifiques ou de vêtements de l'enfant. </a:t>
            </a:r>
            <a:endParaRPr lang="en-US" dirty="0"/>
          </a:p>
          <a:p>
            <a:pPr marL="0" indent="0">
              <a:buNone/>
            </a:pPr>
            <a:r>
              <a:rPr lang="en-US" dirty="0">
                <a:sym typeface="Helvetica Neue"/>
              </a:rPr>
              <a:t>_____________________________________________________________________________</a:t>
            </a:r>
            <a:endParaRPr lang="en-US" dirty="0"/>
          </a:p>
          <a:p>
            <a:endParaRPr lang="en-US" dirty="0">
              <a:sym typeface="Calibri"/>
            </a:endParaRPr>
          </a:p>
          <a:p>
            <a:pPr marL="0" indent="0">
              <a:buNone/>
            </a:pPr>
            <a:r>
              <a:rPr lang="en-US" b="1" dirty="0">
                <a:sym typeface="Calibri"/>
              </a:rPr>
              <a:t>RÉPONSES</a:t>
            </a:r>
          </a:p>
          <a:p>
            <a:pPr marL="228600" indent="-228600">
              <a:buFont typeface="+mj-lt"/>
              <a:buAutoNum type="arabicPeriod"/>
            </a:pPr>
            <a:r>
              <a:rPr lang="en-US" dirty="0">
                <a:sym typeface="Calibri"/>
              </a:rPr>
              <a:t>Oui, si l'assistant social a recueilli les informations nécessaires concernant l'identité des parents/des personnes qui prétendent être les parents et les photographies et que les données du dossier du garçon sont à jour, l'assistant social peut commencer le processus de vérification, rencontrer les parents prétendus et l'enfant séparément et remplir les formulaires de vérification de l'adulte et de </a:t>
            </a:r>
            <a:r>
              <a:rPr lang="en-US" dirty="0" err="1">
                <a:sym typeface="Calibri"/>
              </a:rPr>
              <a:t>l'enfant</a:t>
            </a:r>
            <a:r>
              <a:rPr lang="en-US" dirty="0">
                <a:sym typeface="Calibri"/>
              </a:rPr>
              <a:t> (SGIPE4C/ 4D). </a:t>
            </a:r>
          </a:p>
          <a:p>
            <a:pPr marL="0" indent="0">
              <a:buNone/>
            </a:pPr>
            <a:endParaRPr lang="en-US" dirty="0">
              <a:sym typeface="Calibri"/>
            </a:endParaRPr>
          </a:p>
          <a:p>
            <a:pPr marL="0" indent="0">
              <a:buNone/>
            </a:pPr>
            <a:r>
              <a:rPr lang="en-US" b="1" dirty="0">
                <a:sym typeface="Calibri"/>
              </a:rPr>
              <a:t>SUITE </a:t>
            </a:r>
            <a:r>
              <a:rPr lang="en-US" b="1" dirty="0">
                <a:sym typeface="Wingdings" panose="05000000000000000000" pitchFamily="2" charset="2"/>
              </a:rPr>
              <a:t></a:t>
            </a:r>
            <a:endParaRPr lang="en-US" b="1" dirty="0">
              <a:sym typeface="Calibri"/>
            </a:endParaRPr>
          </a:p>
        </p:txBody>
      </p:sp>
      <p:sp>
        <p:nvSpPr>
          <p:cNvPr id="3" name="Slide Image Placeholder 2">
            <a:extLst>
              <a:ext uri="{FF2B5EF4-FFF2-40B4-BE49-F238E27FC236}">
                <a16:creationId xmlns:a16="http://schemas.microsoft.com/office/drawing/2014/main" id="{269873C9-94BA-0D6F-2AE7-A469A2884F49}"/>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AAE6BF43-A3AF-9882-3C3C-C09001B34384}"/>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102</a:t>
            </a:fld>
            <a:endParaRPr lang="en-US" sz="1200" dirty="0">
              <a:latin typeface="+mn-lt"/>
            </a:endParaRPr>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8"/>
        <p:cNvGrpSpPr/>
        <p:nvPr/>
      </p:nvGrpSpPr>
      <p:grpSpPr>
        <a:xfrm>
          <a:off x="0" y="0"/>
          <a:ext cx="0" cy="0"/>
          <a:chOff x="0" y="0"/>
          <a:chExt cx="0" cy="0"/>
        </a:xfrm>
      </p:grpSpPr>
      <p:sp>
        <p:nvSpPr>
          <p:cNvPr id="810" name="Google Shape;810;p35:notes"/>
          <p:cNvSpPr txBox="1">
            <a:spLocks noGrp="1"/>
          </p:cNvSpPr>
          <p:nvPr>
            <p:ph type="body" idx="1"/>
          </p:nvPr>
        </p:nvSpPr>
        <p:spPr>
          <a:xfrm>
            <a:off x="479425" y="460375"/>
            <a:ext cx="6140450" cy="9211335"/>
          </a:xfrm>
        </p:spPr>
        <p:txBody>
          <a:bodyPr/>
          <a:lstStyle/>
          <a:p>
            <a:pPr marL="228600" indent="-228600">
              <a:buFont typeface="+mj-lt"/>
              <a:buAutoNum type="arabicPeriod" startAt="2"/>
            </a:pPr>
            <a:r>
              <a:rPr lang="en-US" dirty="0">
                <a:sym typeface="Calibri"/>
              </a:rPr>
              <a:t>Non, le travailleur social doit d'abord le faire : </a:t>
            </a:r>
          </a:p>
          <a:p>
            <a:pPr lvl="1"/>
            <a:r>
              <a:rPr lang="en-US" dirty="0">
                <a:sym typeface="Calibri"/>
              </a:rPr>
              <a:t>Vérifier l'identité des parents réclamés et recouper les informations contenues dans le dossier. </a:t>
            </a:r>
          </a:p>
          <a:p>
            <a:pPr lvl="1"/>
            <a:r>
              <a:rPr lang="en-US" dirty="0">
                <a:sym typeface="Calibri"/>
              </a:rPr>
              <a:t>Évaluer si les parents sont disposés et aptes à être réunis et à fournir à nouveau des soins durables et de qualité à Hashim. </a:t>
            </a:r>
          </a:p>
          <a:p>
            <a:pPr lvl="1"/>
            <a:r>
              <a:rPr lang="en-US" dirty="0">
                <a:sym typeface="Calibri"/>
              </a:rPr>
              <a:t>Évaluer comment était la relation entre Hashim et ses parents avant la séparation et s'il y a eu des modèles/incidents d'abus, de négligence, de violence ou d'exploitation dans le passé. Le travailleur social doit également discuter de l'impact de la séparation sur la situation professionnelle d'Hashim et des risques associés.</a:t>
            </a:r>
          </a:p>
          <a:p>
            <a:pPr lvl="1"/>
            <a:r>
              <a:rPr lang="en-US" dirty="0">
                <a:sym typeface="Calibri"/>
              </a:rPr>
              <a:t>Vérifier si les parents de Hashim sont disposés à le scolariser et s'assurer que ses besoins fondamentaux sont satisfaits, une fois réunifié. </a:t>
            </a:r>
          </a:p>
          <a:p>
            <a:pPr lvl="1"/>
            <a:r>
              <a:rPr lang="en-US" dirty="0">
                <a:sym typeface="Calibri"/>
              </a:rPr>
              <a:t>Vérifier s'ils s'attendent à ce qu'il continue à travailler et si les conditions de travail entraînent un risque et un préjudice pour le garçon ? Si c'est le cas, il doit évaluer si cela peut être résolu.</a:t>
            </a:r>
          </a:p>
          <a:p>
            <a:pPr lvl="1"/>
            <a:r>
              <a:rPr lang="en-US" dirty="0">
                <a:sym typeface="Calibri"/>
              </a:rPr>
              <a:t>Évaluer si la famille et Hashim ont besoin d'un soutien supplémentaire concernant le processus de réintégration.</a:t>
            </a:r>
          </a:p>
          <a:p>
            <a:pPr lvl="1"/>
            <a:r>
              <a:rPr lang="en-US" dirty="0">
                <a:sym typeface="Calibri"/>
              </a:rPr>
              <a:t>Discutez avec Hashim des conditions de vie au domicile de ses parents, des changements éventuels, du type de soutien dont il a besoin et qu'il pourra recevoir, et de l'endroit où il pourrait aller au cas où il rencontrerait des difficultés après la réunification, afin de lui permettre de prendre une décision éclairée. </a:t>
            </a:r>
          </a:p>
          <a:p>
            <a:pPr marL="228600" indent="-228600">
              <a:buFont typeface="+mj-lt"/>
              <a:buAutoNum type="arabicPeriod" startAt="2"/>
            </a:pPr>
            <a:r>
              <a:rPr lang="en-US" dirty="0">
                <a:sym typeface="Calibri"/>
              </a:rPr>
              <a:t>En plus des actions ci-dessus, en fonction du résultat de la vérification/évaluation du travailleur du caser :</a:t>
            </a:r>
          </a:p>
          <a:p>
            <a:pPr lvl="1"/>
            <a:r>
              <a:rPr lang="en-US" dirty="0">
                <a:sym typeface="Calibri"/>
              </a:rPr>
              <a:t>une visite initiale pourrait être organisée, dans le cadre du processus de vérification, au cours de laquelle Hashim, ses parents et ses frères et sœurs se rencontreraient, accompagnés et observés par le travailleur social avant la décision sur le regroupement familial. </a:t>
            </a:r>
          </a:p>
          <a:p>
            <a:pPr lvl="1"/>
            <a:r>
              <a:rPr lang="en-US" dirty="0">
                <a:sym typeface="Calibri"/>
              </a:rPr>
              <a:t>Un processus de DIS sera mené s'il est établi que le garçon peut courir des risques lorsqu'il sera réuni avec ses parents et qu'il a besoin d'une solution durable pour sa prise en charge, dans son intérêt supérieur. </a:t>
            </a:r>
          </a:p>
          <a:p>
            <a:pPr marL="0" indent="0">
              <a:buNone/>
            </a:pPr>
            <a:r>
              <a:rPr lang="en-US" dirty="0">
                <a:sym typeface="Helvetica Neue"/>
              </a:rPr>
              <a:t>_____________________________________________________________________________</a:t>
            </a:r>
            <a:endParaRPr lang="en-US" dirty="0"/>
          </a:p>
          <a:p>
            <a:pPr marL="0" indent="0">
              <a:buNone/>
            </a:pPr>
            <a:endParaRPr lang="en-US" dirty="0">
              <a:sym typeface="Calibri"/>
            </a:endParaRPr>
          </a:p>
          <a:p>
            <a:pPr marL="0" indent="0">
              <a:buNone/>
            </a:pPr>
            <a:r>
              <a:rPr lang="en-US" b="1" dirty="0"/>
              <a:t>RESOURCE</a:t>
            </a:r>
          </a:p>
          <a:p>
            <a:r>
              <a:rPr lang="en-US" dirty="0">
                <a:sym typeface="Calibri"/>
              </a:rPr>
              <a:t>The lost ones, Emergency Care and Family Tracing for Separated Children from Birth to 5 years, UNICEF, 2007 : https://www.refworld.org/pdfid/468e2f632.pdf.</a:t>
            </a:r>
            <a:endParaRPr lang="en-US" dirty="0"/>
          </a:p>
          <a:p>
            <a:endParaRPr lang="en-US" dirty="0">
              <a:sym typeface="Calibri"/>
            </a:endParaRPr>
          </a:p>
          <a:p>
            <a:endParaRPr lang="en-US" dirty="0">
              <a:sym typeface="Calibri"/>
            </a:endParaRPr>
          </a:p>
          <a:p>
            <a:pPr marL="0" indent="0">
              <a:buNone/>
            </a:pPr>
            <a:endParaRPr lang="en-US" dirty="0">
              <a:sym typeface="Calibri"/>
            </a:endParaRPr>
          </a:p>
        </p:txBody>
      </p:sp>
      <p:sp>
        <p:nvSpPr>
          <p:cNvPr id="2" name="Google Shape;725;p48:notes">
            <a:extLst>
              <a:ext uri="{FF2B5EF4-FFF2-40B4-BE49-F238E27FC236}">
                <a16:creationId xmlns:a16="http://schemas.microsoft.com/office/drawing/2014/main" id="{14FBC8A5-039F-4D2A-FD12-0F7478065DEB}"/>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103</a:t>
            </a:fld>
            <a:endParaRPr lang="en-US" sz="1200" dirty="0">
              <a:latin typeface="+mn-lt"/>
            </a:endParaRPr>
          </a:p>
        </p:txBody>
      </p:sp>
    </p:spTree>
    <p:extLst>
      <p:ext uri="{BB962C8B-B14F-4D97-AF65-F5344CB8AC3E}">
        <p14:creationId xmlns:p14="http://schemas.microsoft.com/office/powerpoint/2010/main" val="2308860894"/>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4"/>
        <p:cNvGrpSpPr/>
        <p:nvPr/>
      </p:nvGrpSpPr>
      <p:grpSpPr>
        <a:xfrm>
          <a:off x="0" y="0"/>
          <a:ext cx="0" cy="0"/>
          <a:chOff x="0" y="0"/>
          <a:chExt cx="0" cy="0"/>
        </a:xfrm>
      </p:grpSpPr>
      <p:sp>
        <p:nvSpPr>
          <p:cNvPr id="1386" name="Google Shape;1386;p74:notes"/>
          <p:cNvSpPr txBox="1">
            <a:spLocks noGrp="1"/>
          </p:cNvSpPr>
          <p:nvPr>
            <p:ph type="body" idx="1"/>
          </p:nvPr>
        </p:nvSpPr>
        <p:spPr/>
        <p:txBody>
          <a:bodyPr/>
          <a:lstStyle/>
          <a:p>
            <a:pPr marL="0" indent="0">
              <a:buNone/>
            </a:pPr>
            <a:r>
              <a:rPr lang="en-US" b="1" dirty="0">
                <a:sym typeface="Calibri"/>
              </a:rPr>
              <a:t>EXPLICATION</a:t>
            </a:r>
          </a:p>
          <a:p>
            <a:r>
              <a:rPr lang="en-US" dirty="0">
                <a:sym typeface="Calibri"/>
              </a:rPr>
              <a:t>Présenter la diapositive</a:t>
            </a:r>
            <a:endParaRPr lang="en-US" dirty="0"/>
          </a:p>
          <a:p>
            <a:r>
              <a:rPr lang="en-US" i="1" dirty="0">
                <a:sym typeface="Calibri"/>
              </a:rPr>
              <a:t>Quelqu'un a-t-il des questions ou des précisions à apporter ?</a:t>
            </a:r>
            <a:endParaRPr lang="en-US" i="1" dirty="0"/>
          </a:p>
          <a:p>
            <a:r>
              <a:rPr lang="en-US" dirty="0">
                <a:sym typeface="Calibri"/>
              </a:rPr>
              <a:t>Fermer la session</a:t>
            </a:r>
            <a:endParaRPr lang="en-US" dirty="0"/>
          </a:p>
        </p:txBody>
      </p:sp>
      <p:sp>
        <p:nvSpPr>
          <p:cNvPr id="3" name="Slide Image Placeholder 2">
            <a:extLst>
              <a:ext uri="{FF2B5EF4-FFF2-40B4-BE49-F238E27FC236}">
                <a16:creationId xmlns:a16="http://schemas.microsoft.com/office/drawing/2014/main" id="{D92C3DDC-1960-51F3-EB15-E8D8363F6CE4}"/>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770CB31C-666A-5592-D040-79D134BB5346}"/>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104</a:t>
            </a:fld>
            <a:endParaRPr lang="en-US" sz="1200" dirty="0">
              <a:latin typeface="+mn-lt"/>
            </a:endParaRPr>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5"/>
        <p:cNvGrpSpPr/>
        <p:nvPr/>
      </p:nvGrpSpPr>
      <p:grpSpPr>
        <a:xfrm>
          <a:off x="0" y="0"/>
          <a:ext cx="0" cy="0"/>
          <a:chOff x="0" y="0"/>
          <a:chExt cx="0" cy="0"/>
        </a:xfrm>
      </p:grpSpPr>
      <p:sp>
        <p:nvSpPr>
          <p:cNvPr id="1397" name="Google Shape;1397;p75:notes"/>
          <p:cNvSpPr txBox="1">
            <a:spLocks noGrp="1"/>
          </p:cNvSpPr>
          <p:nvPr>
            <p:ph type="body" idx="1"/>
          </p:nvPr>
        </p:nvSpPr>
        <p:spPr/>
        <p:txBody>
          <a:bodyPr/>
          <a:lstStyle/>
          <a:p>
            <a:pPr marL="0" indent="0">
              <a:buNone/>
            </a:pPr>
            <a:r>
              <a:rPr lang="en-US" b="1" dirty="0">
                <a:sym typeface="Calibri"/>
              </a:rPr>
              <a:t>EXPLICATION</a:t>
            </a:r>
            <a:endParaRPr lang="en-US" i="1" dirty="0">
              <a:sym typeface="Calibri"/>
            </a:endParaRPr>
          </a:p>
          <a:p>
            <a:r>
              <a:rPr lang="en-US" i="1" dirty="0">
                <a:sym typeface="Calibri"/>
              </a:rPr>
              <a:t>À la fin de cette session, les participants devraient être en mesure de :</a:t>
            </a:r>
            <a:endParaRPr lang="en-US" i="1" dirty="0"/>
          </a:p>
          <a:p>
            <a:r>
              <a:rPr lang="en-US" dirty="0">
                <a:sym typeface="Calibri"/>
              </a:rPr>
              <a:t>Lisez les objectifs d'apprentissage.</a:t>
            </a:r>
          </a:p>
          <a:p>
            <a:r>
              <a:rPr lang="en-US" i="1" dirty="0">
                <a:sym typeface="Calibri"/>
              </a:rPr>
              <a:t>La réunification est le processus qui consiste à réunir l'enfant et sa famille ou la personne qui s'en occupait auparavant.</a:t>
            </a:r>
          </a:p>
          <a:p>
            <a:r>
              <a:rPr lang="en-US" i="1" dirty="0">
                <a:sym typeface="Calibri"/>
              </a:rPr>
              <a:t>Nous avons parlé des différentes causes et de l'impact de la séparation familiale sur les enfants. Cela peut également affecter les perspectives de réunification familiale, en particulier lorsque les circonstances de la séparation ont été difficiles pour l'enfant et/ou la famille. Les travailleurs sociaux doivent être conscients que le regroupement familial n'est pas toujours facile pour l'enfant et la famille. </a:t>
            </a:r>
          </a:p>
          <a:p>
            <a:r>
              <a:rPr lang="en-US" i="1" dirty="0">
                <a:sym typeface="Calibri"/>
              </a:rPr>
              <a:t>Il est important que le travailleur social aide l'enfant, la famille et la communauté à se préparer au regroupement familial. </a:t>
            </a:r>
          </a:p>
          <a:p>
            <a:endParaRPr lang="en-US" i="1" dirty="0">
              <a:sym typeface="Calibri"/>
            </a:endParaRPr>
          </a:p>
        </p:txBody>
      </p:sp>
      <p:sp>
        <p:nvSpPr>
          <p:cNvPr id="3" name="Slide Image Placeholder 2">
            <a:extLst>
              <a:ext uri="{FF2B5EF4-FFF2-40B4-BE49-F238E27FC236}">
                <a16:creationId xmlns:a16="http://schemas.microsoft.com/office/drawing/2014/main" id="{B2DA142B-3903-31E4-369D-9560CC49B057}"/>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5A026B39-4114-83EA-1910-E4AF2E9DCBAC}"/>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105</a:t>
            </a:fld>
            <a:endParaRPr lang="en-US" sz="1200" dirty="0">
              <a:latin typeface="+mn-lt"/>
            </a:endParaRPr>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6"/>
        <p:cNvGrpSpPr/>
        <p:nvPr/>
      </p:nvGrpSpPr>
      <p:grpSpPr>
        <a:xfrm>
          <a:off x="0" y="0"/>
          <a:ext cx="0" cy="0"/>
          <a:chOff x="0" y="0"/>
          <a:chExt cx="0" cy="0"/>
        </a:xfrm>
      </p:grpSpPr>
      <p:sp>
        <p:nvSpPr>
          <p:cNvPr id="1408" name="Google Shape;1408;p76:notes"/>
          <p:cNvSpPr txBox="1">
            <a:spLocks noGrp="1"/>
          </p:cNvSpPr>
          <p:nvPr>
            <p:ph type="body" idx="1"/>
          </p:nvPr>
        </p:nvSpPr>
        <p:spPr/>
        <p:txBody>
          <a:bodyPr/>
          <a:lstStyle/>
          <a:p>
            <a:pPr marL="0" indent="0">
              <a:buNone/>
            </a:pPr>
            <a:r>
              <a:rPr lang="en-US" b="1" dirty="0">
                <a:sym typeface="Calibri"/>
              </a:rPr>
              <a:t>EXPLICATION</a:t>
            </a:r>
          </a:p>
          <a:p>
            <a:r>
              <a:rPr lang="en-US" dirty="0">
                <a:sym typeface="Calibri"/>
              </a:rPr>
              <a:t>Présenter la diapositive</a:t>
            </a:r>
          </a:p>
          <a:p>
            <a:r>
              <a:rPr lang="en-US" dirty="0">
                <a:sym typeface="Calibri"/>
              </a:rPr>
              <a:t>Guidez les participants vers la </a:t>
            </a:r>
            <a:r>
              <a:rPr lang="en-US" b="1" dirty="0">
                <a:sym typeface="Calibri"/>
              </a:rPr>
              <a:t>page 91 du cahier de travail : Qu'est-ce qui doit être pris en compte concernant le regroupement familial et le maintien des contacts familiaux ? </a:t>
            </a:r>
          </a:p>
          <a:p>
            <a:r>
              <a:rPr lang="en-US" i="1" dirty="0">
                <a:sym typeface="Calibri"/>
              </a:rPr>
              <a:t>Comment procéderiez-vous à la réunification ? </a:t>
            </a:r>
          </a:p>
          <a:p>
            <a:r>
              <a:rPr lang="en-US" i="1" dirty="0">
                <a:sym typeface="Calibri"/>
              </a:rPr>
              <a:t>Que la réunification ait lieu au domicile familial ou dans la communauté en public, les éléments clés suivants doivent être pris en compte par le travailleur social ou la personne qui accompagne l'enfant pendant la réunification familiale :</a:t>
            </a:r>
          </a:p>
          <a:p>
            <a:pPr lvl="1"/>
            <a:r>
              <a:rPr lang="en-US" i="1" dirty="0">
                <a:sym typeface="Calibri"/>
              </a:rPr>
              <a:t>Une sorte de cérémonie d'acceptation et/ou de célébration ;</a:t>
            </a:r>
          </a:p>
          <a:p>
            <a:pPr lvl="1"/>
            <a:r>
              <a:rPr lang="en-US" i="1" dirty="0">
                <a:sym typeface="Calibri"/>
              </a:rPr>
              <a:t>Une orientation supplémentaire pour l'enfant et la famille sur les problèmes qu'ils peuvent rencontrer et les moyens de les résoudre ;</a:t>
            </a:r>
          </a:p>
          <a:p>
            <a:pPr lvl="1"/>
            <a:r>
              <a:rPr lang="en-US" i="1" dirty="0">
                <a:sym typeface="Calibri"/>
              </a:rPr>
              <a:t>Signature d'un formulaire de réunification par la famille.</a:t>
            </a:r>
          </a:p>
          <a:p>
            <a:r>
              <a:rPr lang="en-US" i="1" dirty="0">
                <a:sym typeface="Calibri"/>
              </a:rPr>
              <a:t>Considérations</a:t>
            </a:r>
          </a:p>
          <a:p>
            <a:pPr lvl="1"/>
            <a:r>
              <a:rPr lang="en-US" i="1" dirty="0">
                <a:sym typeface="Calibri"/>
              </a:rPr>
              <a:t>Il faut prévoir du temps pour expliquer à l'enfant et à sa famille ce qui va se passer, à quel moment, et pour répondre aux questions et discuter des attentes et des préoccupations. </a:t>
            </a:r>
          </a:p>
          <a:p>
            <a:pPr lvl="1"/>
            <a:r>
              <a:rPr lang="en-US" i="1" dirty="0">
                <a:sym typeface="Calibri"/>
              </a:rPr>
              <a:t>L'enfant et/ou la famille doivent être informés des changements de situation familiale et des autres changements importants et doivent pouvoir discuter des moyens de faire face aux changements et aux problèmes potentiels. </a:t>
            </a:r>
          </a:p>
          <a:p>
            <a:pPr lvl="1"/>
            <a:r>
              <a:rPr lang="en-US" i="1" dirty="0">
                <a:sym typeface="Calibri"/>
              </a:rPr>
              <a:t>L'enfant et sa famille doivent également être informés des ressources ou du soutien disponibles après la réunification et de l'endroit où ils peuvent se rendre en cas de difficultés.</a:t>
            </a:r>
          </a:p>
          <a:p>
            <a:pPr lvl="1"/>
            <a:r>
              <a:rPr lang="en-US" i="1" dirty="0">
                <a:sym typeface="Calibri"/>
              </a:rPr>
              <a:t>Selon les circonstances, l'assistant social peut proposer d'échanger des photos ou des messages à l'avance ou d'organiser une visite avant la réunification.</a:t>
            </a:r>
          </a:p>
          <a:p>
            <a:pPr lvl="1"/>
            <a:r>
              <a:rPr lang="en-US" i="1" dirty="0">
                <a:sym typeface="Calibri"/>
              </a:rPr>
              <a:t>Il est également important pour le travailleur social d'impliquer et de préparer la famille d'accueil, y compris les enfants, au regroupement familial, en particulier lorsqu'elle s'est occupée de l'enfant pendant longtemps et a créé un attachement. Il faut être prudent dans les cas où les familles d'accueil/de placement souhaitent obtenir une forme de paiement ou de compensation de la part de la famille de l'enfant. </a:t>
            </a:r>
          </a:p>
          <a:p>
            <a:pPr lvl="1"/>
            <a:endParaRPr lang="en-US" i="1" dirty="0">
              <a:sym typeface="Calibri"/>
            </a:endParaRPr>
          </a:p>
          <a:p>
            <a:pPr marL="0" indent="0">
              <a:buNone/>
            </a:pPr>
            <a:r>
              <a:rPr lang="en-US" b="1" dirty="0">
                <a:sym typeface="Calibri"/>
              </a:rPr>
              <a:t>SUITE </a:t>
            </a:r>
            <a:r>
              <a:rPr lang="en-US" b="1" dirty="0">
                <a:sym typeface="Wingdings" panose="05000000000000000000" pitchFamily="2" charset="2"/>
              </a:rPr>
              <a:t></a:t>
            </a:r>
            <a:endParaRPr lang="en-US" b="1" dirty="0">
              <a:sym typeface="Calibri"/>
            </a:endParaRPr>
          </a:p>
        </p:txBody>
      </p:sp>
      <p:sp>
        <p:nvSpPr>
          <p:cNvPr id="3" name="Slide Image Placeholder 2">
            <a:extLst>
              <a:ext uri="{FF2B5EF4-FFF2-40B4-BE49-F238E27FC236}">
                <a16:creationId xmlns:a16="http://schemas.microsoft.com/office/drawing/2014/main" id="{8978BF9A-D0E7-68A7-9EED-D7FDF7A78440}"/>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FF4AB54D-78F1-C52C-898A-ED99A2209CE8}"/>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106</a:t>
            </a:fld>
            <a:endParaRPr lang="en-US" sz="1200" dirty="0">
              <a:latin typeface="+mn-lt"/>
            </a:endParaRPr>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8"/>
        <p:cNvGrpSpPr/>
        <p:nvPr/>
      </p:nvGrpSpPr>
      <p:grpSpPr>
        <a:xfrm>
          <a:off x="0" y="0"/>
          <a:ext cx="0" cy="0"/>
          <a:chOff x="0" y="0"/>
          <a:chExt cx="0" cy="0"/>
        </a:xfrm>
      </p:grpSpPr>
      <p:sp>
        <p:nvSpPr>
          <p:cNvPr id="810" name="Google Shape;810;p35:notes"/>
          <p:cNvSpPr txBox="1">
            <a:spLocks noGrp="1"/>
          </p:cNvSpPr>
          <p:nvPr>
            <p:ph type="body" idx="1"/>
          </p:nvPr>
        </p:nvSpPr>
        <p:spPr>
          <a:xfrm>
            <a:off x="479425" y="460375"/>
            <a:ext cx="6140450" cy="9211335"/>
          </a:xfrm>
        </p:spPr>
        <p:txBody>
          <a:bodyPr/>
          <a:lstStyle/>
          <a:p>
            <a:pPr lvl="1"/>
            <a:r>
              <a:rPr lang="en-US" i="1" dirty="0">
                <a:sym typeface="Calibri"/>
              </a:rPr>
              <a:t>Le cas échéant, et conformément aux souhaits de l'enfant, les noms et adresses des deux familles peuvent être échangés et des visites peuvent être organisées. </a:t>
            </a:r>
          </a:p>
          <a:p>
            <a:pPr lvl="1"/>
            <a:r>
              <a:rPr lang="en-US" i="1" dirty="0">
                <a:sym typeface="Calibri"/>
              </a:rPr>
              <a:t>Dans la mesure du possible, les autorités locales et/ou les dirigeants de la communauté doivent être impliqués pendant le regroupement familial ou être informés par la suite. </a:t>
            </a:r>
          </a:p>
          <a:p>
            <a:pPr lvl="1"/>
            <a:r>
              <a:rPr lang="en-US" i="1" dirty="0">
                <a:sym typeface="Calibri"/>
              </a:rPr>
              <a:t>L'assistant social doit se </a:t>
            </a:r>
            <a:r>
              <a:rPr lang="en-US" i="1" dirty="0" err="1">
                <a:sym typeface="Calibri"/>
              </a:rPr>
              <a:t>déplacer</a:t>
            </a:r>
            <a:r>
              <a:rPr lang="en-US" i="1" dirty="0">
                <a:sym typeface="Calibri"/>
              </a:rPr>
              <a:t> et être avec l'enfant pendant la réunification, lorsque cela est possible, ce qui dépendra également de la logistique et des ressources humaines et financières. </a:t>
            </a:r>
            <a:endParaRPr lang="en-US" i="1" dirty="0"/>
          </a:p>
          <a:p>
            <a:pPr lvl="1"/>
            <a:r>
              <a:rPr lang="en-US" i="1" dirty="0">
                <a:sym typeface="Calibri"/>
              </a:rPr>
              <a:t>Par ailleurs, l'assistant social doit se concerter avec les acteurs de la gestion des dossiers dans la région où réside la famille et coordonner le suivi.  </a:t>
            </a:r>
          </a:p>
          <a:p>
            <a:pPr lvl="1"/>
            <a:r>
              <a:rPr lang="en-US" i="1" dirty="0">
                <a:sym typeface="Calibri"/>
              </a:rPr>
              <a:t>Dans les contextes de réfugiés, les principes de non-refoulement et de retour dans la sécurité et la dignité doivent être respectés, y compris en ce qui concerne les regroupements familiaux transfrontaliers. </a:t>
            </a:r>
          </a:p>
          <a:p>
            <a:pPr lvl="1"/>
            <a:r>
              <a:rPr lang="en-US" i="1" dirty="0">
                <a:sym typeface="Calibri"/>
              </a:rPr>
              <a:t>Comme pour la recherche transfrontalière des familles, le regroupement familial transfrontalier dans un contexte de réfugiés doit être étroitement coordonné avec le HCR et les autorités compétentes. Principes directeurs du HCR sur les </a:t>
            </a:r>
            <a:r>
              <a:rPr lang="en-US" i="1" dirty="0" err="1">
                <a:sym typeface="Calibri"/>
              </a:rPr>
              <a:t>Procédires</a:t>
            </a:r>
            <a:r>
              <a:rPr lang="en-US" i="1" dirty="0">
                <a:sym typeface="Calibri"/>
              </a:rPr>
              <a:t> </a:t>
            </a:r>
            <a:r>
              <a:rPr lang="en-US" i="1" dirty="0" err="1">
                <a:sym typeface="Calibri"/>
              </a:rPr>
              <a:t>d’intérêt</a:t>
            </a:r>
            <a:r>
              <a:rPr lang="en-US" i="1" dirty="0">
                <a:sym typeface="Calibri"/>
              </a:rPr>
              <a:t> </a:t>
            </a:r>
            <a:r>
              <a:rPr lang="en-US" i="1" dirty="0" err="1">
                <a:sym typeface="Calibri"/>
              </a:rPr>
              <a:t>Supérieur</a:t>
            </a:r>
            <a:r>
              <a:rPr lang="en-US" i="1" dirty="0">
                <a:sym typeface="Calibri"/>
              </a:rPr>
              <a:t> (PIS), pages 150 et 151.</a:t>
            </a:r>
          </a:p>
        </p:txBody>
      </p:sp>
      <p:sp>
        <p:nvSpPr>
          <p:cNvPr id="2" name="Google Shape;725;p48:notes">
            <a:extLst>
              <a:ext uri="{FF2B5EF4-FFF2-40B4-BE49-F238E27FC236}">
                <a16:creationId xmlns:a16="http://schemas.microsoft.com/office/drawing/2014/main" id="{0A4E0282-17D0-5560-9D4E-7D472B790BCA}"/>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107</a:t>
            </a:fld>
            <a:endParaRPr lang="en-US" sz="1200" dirty="0">
              <a:latin typeface="+mn-lt"/>
            </a:endParaRPr>
          </a:p>
        </p:txBody>
      </p:sp>
    </p:spTree>
    <p:extLst>
      <p:ext uri="{BB962C8B-B14F-4D97-AF65-F5344CB8AC3E}">
        <p14:creationId xmlns:p14="http://schemas.microsoft.com/office/powerpoint/2010/main" val="2267161576"/>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5"/>
        <p:cNvGrpSpPr/>
        <p:nvPr/>
      </p:nvGrpSpPr>
      <p:grpSpPr>
        <a:xfrm>
          <a:off x="0" y="0"/>
          <a:ext cx="0" cy="0"/>
          <a:chOff x="0" y="0"/>
          <a:chExt cx="0" cy="0"/>
        </a:xfrm>
      </p:grpSpPr>
      <p:sp>
        <p:nvSpPr>
          <p:cNvPr id="1427" name="Google Shape;1427;p77:notes"/>
          <p:cNvSpPr txBox="1">
            <a:spLocks noGrp="1"/>
          </p:cNvSpPr>
          <p:nvPr>
            <p:ph type="body" idx="1"/>
          </p:nvPr>
        </p:nvSpPr>
        <p:spPr/>
        <p:txBody>
          <a:bodyPr/>
          <a:lstStyle/>
          <a:p>
            <a:pPr marL="0" indent="0">
              <a:buNone/>
            </a:pPr>
            <a:r>
              <a:rPr lang="en-US" b="1" dirty="0">
                <a:sym typeface="Calibri"/>
              </a:rPr>
              <a:t>S'ADAPTER AU CONTEXTE</a:t>
            </a:r>
          </a:p>
          <a:p>
            <a:r>
              <a:rPr lang="en-US" dirty="0">
                <a:sym typeface="Calibri"/>
              </a:rPr>
              <a:t>Incluez toutes les procédures légales et les coutumes locales pertinentes. </a:t>
            </a:r>
          </a:p>
          <a:p>
            <a:r>
              <a:rPr lang="en-US" dirty="0">
                <a:sym typeface="Calibri"/>
              </a:rPr>
              <a:t>Dans les contextes où la réunification est rare ou improbable, ajoutez un point de discussion sur ce sujet et sur la manière de gérer les attentes tout au long du processus de recherche et de réunification des familles.</a:t>
            </a:r>
            <a:endParaRPr lang="en-US" dirty="0"/>
          </a:p>
          <a:p>
            <a:pPr marL="0" indent="0">
              <a:buNone/>
            </a:pPr>
            <a:r>
              <a:rPr lang="en-US" dirty="0">
                <a:sym typeface="Helvetica Neue"/>
              </a:rPr>
              <a:t>_____________________________________________________________________________</a:t>
            </a:r>
            <a:endParaRPr lang="en-US" dirty="0"/>
          </a:p>
          <a:p>
            <a:endParaRPr lang="en-US" dirty="0">
              <a:sym typeface="Calibri"/>
            </a:endParaRPr>
          </a:p>
          <a:p>
            <a:pPr marL="0" indent="0">
              <a:buNone/>
            </a:pPr>
            <a:r>
              <a:rPr lang="en-US" b="1" dirty="0">
                <a:sym typeface="Calibri"/>
              </a:rPr>
              <a:t>TRAVAIL DE GROUPE (15 minutes)</a:t>
            </a:r>
          </a:p>
          <a:p>
            <a:r>
              <a:rPr lang="en-US" dirty="0">
                <a:sym typeface="Calibri"/>
              </a:rPr>
              <a:t>Divisez les participants en groupes de 2 à 3 personnes</a:t>
            </a:r>
          </a:p>
          <a:p>
            <a:r>
              <a:rPr lang="en-US" dirty="0">
                <a:sym typeface="Calibri"/>
              </a:rPr>
              <a:t>Guidez les participants vers le </a:t>
            </a:r>
            <a:r>
              <a:rPr lang="en-US" b="1" dirty="0">
                <a:sym typeface="Calibri"/>
              </a:rPr>
              <a:t>cahier d'exercices 92-95 : Scénario de réunification familiale</a:t>
            </a:r>
          </a:p>
          <a:p>
            <a:r>
              <a:rPr lang="en-US" dirty="0">
                <a:sym typeface="Calibri"/>
              </a:rPr>
              <a:t>Instructions</a:t>
            </a:r>
          </a:p>
          <a:p>
            <a:pPr lvl="1"/>
            <a:r>
              <a:rPr lang="en-US" i="1" dirty="0">
                <a:sym typeface="Calibri"/>
              </a:rPr>
              <a:t>Lire la mise à jour du scénario</a:t>
            </a:r>
          </a:p>
          <a:p>
            <a:pPr lvl="1"/>
            <a:r>
              <a:rPr lang="en-US" i="1" dirty="0">
                <a:sym typeface="Calibri"/>
              </a:rPr>
              <a:t>Réfléchissez aux questions de l'exercice dans votre groupe.</a:t>
            </a:r>
          </a:p>
          <a:p>
            <a:pPr marL="0" indent="0">
              <a:buNone/>
            </a:pPr>
            <a:endParaRPr lang="en-US" dirty="0">
              <a:sym typeface="Calibri"/>
            </a:endParaRPr>
          </a:p>
          <a:p>
            <a:pPr marL="0" indent="0">
              <a:buNone/>
            </a:pPr>
            <a:r>
              <a:rPr lang="en-US" b="1" dirty="0">
                <a:sym typeface="Calibri"/>
              </a:rPr>
              <a:t>DISCUSSION PLÉNIÈRE</a:t>
            </a:r>
          </a:p>
          <a:p>
            <a:r>
              <a:rPr lang="en-US" dirty="0">
                <a:sym typeface="Calibri"/>
              </a:rPr>
              <a:t>En plénière, demandez des contributions aux différents groupes et discutez-en.</a:t>
            </a:r>
          </a:p>
          <a:p>
            <a:r>
              <a:rPr lang="en-US" dirty="0">
                <a:sym typeface="Calibri"/>
              </a:rPr>
              <a:t>Reportez-vous aux réponses de la page suivante</a:t>
            </a:r>
          </a:p>
          <a:p>
            <a:r>
              <a:rPr lang="en-US" i="1" dirty="0">
                <a:sym typeface="Calibri"/>
              </a:rPr>
              <a:t>Dans certains contextes, les regroupements familiaux suivent une procédure légale par le </a:t>
            </a:r>
            <a:r>
              <a:rPr lang="en-US" i="1" dirty="0" err="1">
                <a:sym typeface="Calibri"/>
              </a:rPr>
              <a:t>biais</a:t>
            </a:r>
            <a:r>
              <a:rPr lang="en-US" i="1" dirty="0">
                <a:sym typeface="Calibri"/>
              </a:rPr>
              <a:t> du tribunal. </a:t>
            </a:r>
          </a:p>
          <a:p>
            <a:pPr lvl="1"/>
            <a:r>
              <a:rPr lang="en-US" i="1" dirty="0">
                <a:sym typeface="Calibri"/>
              </a:rPr>
              <a:t>En général, le personnel (un assistant social) des autorités nationales ou locales de la protection de l'enfance ou des services sociaux doit diriger le regroupement familial ou y assister. </a:t>
            </a:r>
          </a:p>
          <a:p>
            <a:pPr lvl="1"/>
            <a:r>
              <a:rPr lang="en-US" i="1" dirty="0">
                <a:sym typeface="Calibri"/>
              </a:rPr>
              <a:t>Les acteurs de la protection de l'enfance peuvent apporter leur soutien et leur aide, en facilitant l'implication des autorités, lorsque cela est nécessaire et convenu. </a:t>
            </a:r>
          </a:p>
          <a:p>
            <a:pPr marL="0" indent="0">
              <a:buNone/>
            </a:pPr>
            <a:endParaRPr lang="en-US" dirty="0">
              <a:sym typeface="Calibri"/>
            </a:endParaRPr>
          </a:p>
          <a:p>
            <a:pPr marL="0" indent="0">
              <a:buNone/>
            </a:pPr>
            <a:r>
              <a:rPr lang="en-US" b="1" dirty="0">
                <a:sym typeface="Calibri"/>
              </a:rPr>
              <a:t>SUITE </a:t>
            </a:r>
            <a:r>
              <a:rPr lang="en-US" b="1" dirty="0">
                <a:sym typeface="Wingdings" panose="05000000000000000000" pitchFamily="2" charset="2"/>
              </a:rPr>
              <a:t></a:t>
            </a:r>
            <a:endParaRPr lang="en-US" b="1" dirty="0">
              <a:sym typeface="Calibri"/>
            </a:endParaRPr>
          </a:p>
        </p:txBody>
      </p:sp>
      <p:sp>
        <p:nvSpPr>
          <p:cNvPr id="3" name="Slide Image Placeholder 2">
            <a:extLst>
              <a:ext uri="{FF2B5EF4-FFF2-40B4-BE49-F238E27FC236}">
                <a16:creationId xmlns:a16="http://schemas.microsoft.com/office/drawing/2014/main" id="{7657F965-7BB3-7682-F9F2-E007AFB58CEF}"/>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F9B21B6A-C238-D3EA-3C4B-8BBB169529C5}"/>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108</a:t>
            </a:fld>
            <a:endParaRPr lang="en-US" sz="1200" dirty="0">
              <a:latin typeface="+mn-lt"/>
            </a:endParaRPr>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8"/>
        <p:cNvGrpSpPr/>
        <p:nvPr/>
      </p:nvGrpSpPr>
      <p:grpSpPr>
        <a:xfrm>
          <a:off x="0" y="0"/>
          <a:ext cx="0" cy="0"/>
          <a:chOff x="0" y="0"/>
          <a:chExt cx="0" cy="0"/>
        </a:xfrm>
      </p:grpSpPr>
      <p:sp>
        <p:nvSpPr>
          <p:cNvPr id="810" name="Google Shape;810;p35:notes"/>
          <p:cNvSpPr txBox="1">
            <a:spLocks noGrp="1"/>
          </p:cNvSpPr>
          <p:nvPr>
            <p:ph type="body" idx="1"/>
          </p:nvPr>
        </p:nvSpPr>
        <p:spPr>
          <a:xfrm>
            <a:off x="479425" y="460375"/>
            <a:ext cx="6140450" cy="9211335"/>
          </a:xfrm>
        </p:spPr>
        <p:txBody>
          <a:bodyPr/>
          <a:lstStyle/>
          <a:p>
            <a:r>
              <a:rPr lang="en-US" i="1" dirty="0">
                <a:sym typeface="Calibri"/>
              </a:rPr>
              <a:t>Comment réaliseriez-vous une cérémonie dans notre/votre contexte ? Pouvez-vous donner des exemples de cas que vous avez traités et pour lesquels une cérémonie a été organisée ?</a:t>
            </a:r>
          </a:p>
          <a:p>
            <a:pPr lvl="1"/>
            <a:r>
              <a:rPr lang="en-US" i="1" dirty="0">
                <a:sym typeface="Calibri"/>
              </a:rPr>
              <a:t>La cérémonie peut être simple, par exemple la lecture et la signature du formulaire de réunification. </a:t>
            </a:r>
          </a:p>
          <a:p>
            <a:pPr lvl="1"/>
            <a:r>
              <a:rPr lang="en-US" i="1" dirty="0">
                <a:sym typeface="Calibri"/>
              </a:rPr>
              <a:t>Il s'agit d'une célébration et d'une démonstration de la responsabilité de la famille à l'égard de l'enfant. </a:t>
            </a:r>
          </a:p>
          <a:p>
            <a:pPr lvl="1"/>
            <a:r>
              <a:rPr lang="en-US" i="1" dirty="0">
                <a:sym typeface="Calibri"/>
              </a:rPr>
              <a:t>La réunification dans un cadre communautaire peut favoriser une plus grande responsabilité en matière de soutien à l'enfant et à la famille.</a:t>
            </a:r>
          </a:p>
          <a:p>
            <a:r>
              <a:rPr lang="en-US" i="1" dirty="0">
                <a:sym typeface="Calibri"/>
              </a:rPr>
              <a:t>Avez-vous des exemples de cas où il ne serait pas approprié de procéder à une cérémonie publique ?</a:t>
            </a:r>
          </a:p>
          <a:p>
            <a:pPr lvl="1"/>
            <a:r>
              <a:rPr lang="en-US" i="1" dirty="0">
                <a:sym typeface="Calibri"/>
              </a:rPr>
              <a:t>Dans certains cas, il n'est pas possible de procéder à une cérémonie en public, par exemple lorsque la séparation familiale a été difficile et que l'enfant ou la famille est en situation de détresse psychosociale ou pour des raisons de sécurité. </a:t>
            </a:r>
          </a:p>
          <a:p>
            <a:r>
              <a:rPr lang="en-US" i="1" dirty="0">
                <a:sym typeface="Calibri"/>
              </a:rPr>
              <a:t>Si la réunification doit avoir lieu en dehors de la zone opérationnelle de l'assistant social.</a:t>
            </a:r>
          </a:p>
          <a:p>
            <a:pPr lvl="1"/>
            <a:r>
              <a:rPr lang="en-US" i="1" dirty="0">
                <a:sym typeface="Calibri"/>
              </a:rPr>
              <a:t>L'affaire et, si possible, le dossier de l'enfant doivent </a:t>
            </a:r>
            <a:r>
              <a:rPr lang="en-US" i="1" dirty="0" err="1">
                <a:sym typeface="Calibri"/>
              </a:rPr>
              <a:t>être</a:t>
            </a:r>
            <a:r>
              <a:rPr lang="en-US" i="1" dirty="0">
                <a:sym typeface="Calibri"/>
              </a:rPr>
              <a:t> </a:t>
            </a:r>
            <a:r>
              <a:rPr lang="en-US" i="1" dirty="0" err="1">
                <a:sym typeface="Calibri"/>
              </a:rPr>
              <a:t>donnés</a:t>
            </a:r>
            <a:r>
              <a:rPr lang="en-US" i="1" dirty="0">
                <a:sym typeface="Calibri"/>
              </a:rPr>
              <a:t> à un travailleur social qui travaille pour l'acteur ou l'organisation présent dans la région et qui assurera le suivi. </a:t>
            </a:r>
          </a:p>
          <a:p>
            <a:pPr lvl="1"/>
            <a:r>
              <a:rPr lang="en-US" i="1" dirty="0">
                <a:sym typeface="Calibri"/>
              </a:rPr>
              <a:t>Cela doit être préparé bien à l'avance et la famille et l'enfant doivent être informés et donner leur consentement à l'avance. </a:t>
            </a:r>
            <a:endParaRPr lang="en-US" dirty="0">
              <a:sym typeface="Calibri"/>
            </a:endParaRPr>
          </a:p>
          <a:p>
            <a:pPr marL="0" indent="0">
              <a:buNone/>
            </a:pPr>
            <a:r>
              <a:rPr lang="en-US" dirty="0">
                <a:sym typeface="Helvetica Neue"/>
              </a:rPr>
              <a:t>_____________________________________________________________________________</a:t>
            </a:r>
            <a:endParaRPr lang="en-US" dirty="0"/>
          </a:p>
          <a:p>
            <a:pPr marL="0" indent="0">
              <a:buNone/>
            </a:pPr>
            <a:endParaRPr lang="en-US" dirty="0">
              <a:sym typeface="Calibri"/>
            </a:endParaRPr>
          </a:p>
          <a:p>
            <a:pPr marL="0" indent="0">
              <a:buNone/>
            </a:pPr>
            <a:r>
              <a:rPr lang="en-US" b="1" dirty="0">
                <a:sym typeface="Calibri"/>
              </a:rPr>
              <a:t>RÉPONSES</a:t>
            </a:r>
          </a:p>
          <a:p>
            <a:pPr marL="228600" indent="-228600">
              <a:buFont typeface="+mj-lt"/>
              <a:buAutoNum type="arabicPeriod"/>
            </a:pPr>
            <a:r>
              <a:rPr lang="en-US" dirty="0">
                <a:sym typeface="Calibri"/>
              </a:rPr>
              <a:t>Il est dans l'intérêt supérieur de Bienvenu d'être réuni avec ses parents et ses frères et sœurs.</a:t>
            </a:r>
          </a:p>
          <a:p>
            <a:pPr marL="228600" indent="-228600">
              <a:buFont typeface="+mj-lt"/>
              <a:buAutoNum type="arabicPeriod"/>
            </a:pPr>
            <a:r>
              <a:rPr lang="en-US" dirty="0">
                <a:sym typeface="Calibri"/>
              </a:rPr>
              <a:t>Prochaines étapes concernant le regroupement familial : </a:t>
            </a:r>
          </a:p>
          <a:p>
            <a:pPr lvl="1"/>
            <a:r>
              <a:rPr lang="en-US" dirty="0">
                <a:sym typeface="Calibri"/>
              </a:rPr>
              <a:t>Assurer la liaison avec les autorités compétentes et suivre les procédures juridiques nationales si celles-ci s'appliquent au regroupement familial dans le contexte donné.</a:t>
            </a:r>
          </a:p>
          <a:p>
            <a:pPr lvl="1"/>
            <a:r>
              <a:rPr lang="en-US" dirty="0">
                <a:sym typeface="Calibri"/>
              </a:rPr>
              <a:t>Organisez une fête de bienvenue avec Bienvenu, sa famille et la communauté. </a:t>
            </a:r>
          </a:p>
          <a:p>
            <a:pPr lvl="1"/>
            <a:r>
              <a:rPr lang="en-US" dirty="0">
                <a:sym typeface="Calibri"/>
              </a:rPr>
              <a:t>Informez et invitez les autorités locales, si elles sont disponibles. Il peut s'agir d'un membre des services de protection de l'enfance ou du chef du village/de la ville. </a:t>
            </a:r>
          </a:p>
          <a:p>
            <a:pPr lvl="1"/>
            <a:r>
              <a:rPr lang="en-US" dirty="0">
                <a:sym typeface="Calibri"/>
              </a:rPr>
              <a:t>Permettre à Bienvenu et à ses parents de signer le formulaire de réunification. </a:t>
            </a:r>
          </a:p>
          <a:p>
            <a:pPr marL="228600" indent="-228600">
              <a:buFont typeface="+mj-lt"/>
              <a:buAutoNum type="arabicPeriod"/>
            </a:pPr>
            <a:r>
              <a:rPr lang="en-US" dirty="0">
                <a:sym typeface="Calibri"/>
              </a:rPr>
              <a:t>Besoins à court terme : </a:t>
            </a:r>
          </a:p>
          <a:p>
            <a:pPr lvl="1"/>
            <a:r>
              <a:rPr lang="en-US" dirty="0">
                <a:sym typeface="Calibri"/>
              </a:rPr>
              <a:t>Fournir une aide ponctuelle sous forme d'articles non alimentaires à la famille si nécessaire, par exemple un matelas, des ustensiles de cuisine, des fournitures scolaires, du matériel de jeu, en fonction des besoins identifiés. </a:t>
            </a:r>
          </a:p>
          <a:p>
            <a:pPr lvl="1"/>
            <a:r>
              <a:rPr lang="en-US" dirty="0">
                <a:sym typeface="Calibri"/>
              </a:rPr>
              <a:t>Mettre à jour le plan d'intervention de Bienvenu et inclure la fréquence des visites de suivi après la réunification familiale. </a:t>
            </a:r>
          </a:p>
          <a:p>
            <a:pPr lvl="1"/>
            <a:r>
              <a:rPr lang="en-US" dirty="0">
                <a:sym typeface="Calibri"/>
              </a:rPr>
              <a:t>Aidez Bienvenu et sa famille à maintenir le contact avec sa sœur/leur fille aînée, qui reste actuellement dans le pays d'asile. </a:t>
            </a:r>
          </a:p>
          <a:p>
            <a:pPr lvl="1"/>
            <a:r>
              <a:rPr lang="en-US" dirty="0">
                <a:sym typeface="Calibri"/>
              </a:rPr>
              <a:t>Discutez avec la famille et le garçon des difficultés potentielles après la réunification et des idées sur la manière de les prévenir et de les résoudre.</a:t>
            </a:r>
          </a:p>
          <a:p>
            <a:pPr lvl="1"/>
            <a:r>
              <a:rPr lang="en-US" dirty="0">
                <a:sym typeface="Calibri"/>
              </a:rPr>
              <a:t>Fournir à la famille et au garçon des informations sur les services de soutien locaux. </a:t>
            </a:r>
          </a:p>
          <a:p>
            <a:pPr marL="228600" indent="-228600">
              <a:buFont typeface="+mj-lt"/>
              <a:buAutoNum type="arabicPeriod"/>
            </a:pPr>
            <a:r>
              <a:rPr lang="en-US" dirty="0">
                <a:sym typeface="Calibri"/>
              </a:rPr>
              <a:t>Besoins à long terme : </a:t>
            </a:r>
          </a:p>
          <a:p>
            <a:pPr lvl="1"/>
            <a:r>
              <a:rPr lang="en-US" dirty="0">
                <a:sym typeface="Calibri"/>
              </a:rPr>
              <a:t>Évaluer les besoins supplémentaires pour soutenir le processus de réintégration de Bienvenu et de tous les autres membres de la famille, y compris l'inscription à l'école et/ou la formation professionnelle, la formation aux compétences de vie, </a:t>
            </a:r>
            <a:r>
              <a:rPr lang="en-US" dirty="0" err="1">
                <a:sym typeface="Calibri"/>
              </a:rPr>
              <a:t>l'AEB</a:t>
            </a:r>
            <a:r>
              <a:rPr lang="en-US" dirty="0">
                <a:sym typeface="Calibri"/>
              </a:rPr>
              <a:t>, les liens avec les groupes/activités communautaires, en fonction des besoins identifiés.</a:t>
            </a:r>
          </a:p>
          <a:p>
            <a:pPr marL="228600" indent="-228600">
              <a:buFont typeface="+mj-lt"/>
              <a:buAutoNum type="arabicPeriod"/>
            </a:pPr>
            <a:r>
              <a:rPr lang="en-US" dirty="0">
                <a:sym typeface="Calibri"/>
              </a:rPr>
              <a:t>Les autorités judiciaires, si nécessaire, les services de protection de l'enfance, les autorités locales, la communauté/les voisins/les amis de la famille, le personnel de l'école locale, les groupes communautaires. </a:t>
            </a:r>
            <a:endParaRPr lang="en-US" dirty="0"/>
          </a:p>
          <a:p>
            <a:endParaRPr lang="en-US" dirty="0">
              <a:sym typeface="Calibri"/>
            </a:endParaRPr>
          </a:p>
        </p:txBody>
      </p:sp>
      <p:sp>
        <p:nvSpPr>
          <p:cNvPr id="2" name="Google Shape;725;p48:notes">
            <a:extLst>
              <a:ext uri="{FF2B5EF4-FFF2-40B4-BE49-F238E27FC236}">
                <a16:creationId xmlns:a16="http://schemas.microsoft.com/office/drawing/2014/main" id="{6A7A24E6-6282-D167-6E99-24FD62ACA573}"/>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109</a:t>
            </a:fld>
            <a:endParaRPr lang="en-US" sz="1200" dirty="0">
              <a:latin typeface="+mn-lt"/>
            </a:endParaRPr>
          </a:p>
        </p:txBody>
      </p:sp>
    </p:spTree>
    <p:extLst>
      <p:ext uri="{BB962C8B-B14F-4D97-AF65-F5344CB8AC3E}">
        <p14:creationId xmlns:p14="http://schemas.microsoft.com/office/powerpoint/2010/main" val="18000741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4" name="Google Shape;384;p9:notes"/>
          <p:cNvSpPr txBox="1">
            <a:spLocks noGrp="1"/>
          </p:cNvSpPr>
          <p:nvPr>
            <p:ph type="body" idx="1"/>
          </p:nvPr>
        </p:nvSpPr>
        <p:spPr/>
        <p:txBody>
          <a:bodyPr/>
          <a:lstStyle/>
          <a:p>
            <a:pPr marL="0" indent="0">
              <a:buNone/>
            </a:pPr>
            <a:r>
              <a:rPr lang="en-US" b="1" dirty="0">
                <a:sym typeface="Calibri"/>
              </a:rPr>
              <a:t>EXPLICATION</a:t>
            </a:r>
          </a:p>
          <a:p>
            <a:r>
              <a:rPr lang="en-US" i="1" dirty="0">
                <a:sym typeface="Calibri"/>
              </a:rPr>
              <a:t>Les enfants en danger/sujets à des abus, y compris les ENAS, sont souvent confrontés à de multiples risques et problèmes de protection de l'enfance qui nécessitent une variété d'interventions de gestion de cas, y compris, mais pas seulement, des actions spécifiques pour traiter la séparation familiale.</a:t>
            </a:r>
          </a:p>
          <a:p>
            <a:r>
              <a:rPr lang="en-US" i="1" dirty="0">
                <a:sym typeface="Calibri"/>
              </a:rPr>
              <a:t>Les questions de protection de l'enfance ne doivent pas être considérées isolément, car elles sont souvent liées entre elles ; une approche holistique est donc nécessaire.</a:t>
            </a:r>
          </a:p>
          <a:p>
            <a:r>
              <a:rPr lang="en-US" i="1" dirty="0">
                <a:sym typeface="Calibri"/>
              </a:rPr>
              <a:t>Les interventions spécifiques, telles que la recherche et le rétablissement des contacts familiaux, qui sont nécessaires pour les ENAS doivent être intégrées dans le plan d'action global de l'enfant.  </a:t>
            </a:r>
          </a:p>
          <a:p>
            <a:pPr marL="0" indent="0">
              <a:buNone/>
            </a:pPr>
            <a:endParaRPr lang="en-US" dirty="0">
              <a:sym typeface="Calibri"/>
            </a:endParaRPr>
          </a:p>
          <a:p>
            <a:pPr marL="0" indent="0">
              <a:buNone/>
            </a:pPr>
            <a:r>
              <a:rPr lang="en-US" b="1" dirty="0">
                <a:sym typeface="Calibri"/>
              </a:rPr>
              <a:t>DISCUSSION PLÉNIÈRE</a:t>
            </a:r>
            <a:endParaRPr lang="en-US" b="1" dirty="0"/>
          </a:p>
          <a:p>
            <a:r>
              <a:rPr lang="en-US" dirty="0">
                <a:sym typeface="Calibri"/>
              </a:rPr>
              <a:t>Demandez aux participants de partager des exemples (sans informations permettant d'identifier les enfants) d'enfants confrontés à de multiples problèmes de protection de l'enfance, y compris la séparation familiale, qui illustrent comment les problèmes sont liés entre eux et ne peuvent être traités que dans leur ensemble.</a:t>
            </a:r>
          </a:p>
          <a:p>
            <a:r>
              <a:rPr lang="en-US" i="1" dirty="0">
                <a:sym typeface="Calibri"/>
              </a:rPr>
              <a:t>Quels sont les besoins spécifiques à prendre en compte en vue de la séparation avec la famille ?</a:t>
            </a:r>
          </a:p>
          <a:p>
            <a:r>
              <a:rPr lang="en-US" i="1" dirty="0">
                <a:sym typeface="Calibri"/>
              </a:rPr>
              <a:t>Dans la prochaine session, nous allons :</a:t>
            </a:r>
          </a:p>
          <a:p>
            <a:pPr lvl="1"/>
            <a:r>
              <a:rPr lang="en-US" i="1" dirty="0">
                <a:sym typeface="Calibri"/>
              </a:rPr>
              <a:t>Discuter de l'identification et de l'enregistrement des ENAS </a:t>
            </a:r>
          </a:p>
          <a:p>
            <a:pPr lvl="1"/>
            <a:r>
              <a:rPr lang="en-US" i="1" dirty="0">
                <a:sym typeface="Calibri"/>
              </a:rPr>
              <a:t>S'entraîner à identifier les facteurs de protection et de risque relatifs aux ENAS.</a:t>
            </a:r>
          </a:p>
          <a:p>
            <a:endParaRPr lang="en-US" dirty="0">
              <a:sym typeface="Calibri"/>
            </a:endParaRPr>
          </a:p>
          <a:p>
            <a:endParaRPr lang="en-US" dirty="0">
              <a:sym typeface="Calibri"/>
            </a:endParaRPr>
          </a:p>
        </p:txBody>
      </p:sp>
      <p:sp>
        <p:nvSpPr>
          <p:cNvPr id="4" name="Slide Image Placeholder 3">
            <a:extLst>
              <a:ext uri="{FF2B5EF4-FFF2-40B4-BE49-F238E27FC236}">
                <a16:creationId xmlns:a16="http://schemas.microsoft.com/office/drawing/2014/main" id="{348E54E9-3C2D-C92A-6FDE-993164513AF0}"/>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D7D010E1-375F-E55A-7EB0-EAB8A7124A35}"/>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11</a:t>
            </a:fld>
            <a:endParaRPr lang="en-US" sz="1200" dirty="0">
              <a:latin typeface="+mn-lt"/>
            </a:endParaRPr>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2"/>
        <p:cNvGrpSpPr/>
        <p:nvPr/>
      </p:nvGrpSpPr>
      <p:grpSpPr>
        <a:xfrm>
          <a:off x="0" y="0"/>
          <a:ext cx="0" cy="0"/>
          <a:chOff x="0" y="0"/>
          <a:chExt cx="0" cy="0"/>
        </a:xfrm>
      </p:grpSpPr>
      <p:sp>
        <p:nvSpPr>
          <p:cNvPr id="1444" name="Google Shape;1444;p78:notes"/>
          <p:cNvSpPr txBox="1">
            <a:spLocks noGrp="1"/>
          </p:cNvSpPr>
          <p:nvPr>
            <p:ph type="body" idx="1"/>
          </p:nvPr>
        </p:nvSpPr>
        <p:spPr/>
        <p:txBody>
          <a:bodyPr/>
          <a:lstStyle/>
          <a:p>
            <a:pPr marL="0" indent="0">
              <a:buNone/>
            </a:pPr>
            <a:r>
              <a:rPr lang="en-US" b="1" dirty="0">
                <a:sym typeface="Calibri"/>
              </a:rPr>
              <a:t>EXPLICATION</a:t>
            </a:r>
          </a:p>
          <a:p>
            <a:r>
              <a:rPr lang="en-US" dirty="0">
                <a:sym typeface="Calibri"/>
              </a:rPr>
              <a:t>Présenter la diapositive</a:t>
            </a:r>
            <a:endParaRPr lang="en-US" dirty="0"/>
          </a:p>
          <a:p>
            <a:r>
              <a:rPr lang="en-US" i="1" dirty="0">
                <a:sym typeface="Calibri"/>
              </a:rPr>
              <a:t>Quelqu'un a-t-il des questions ou des précisions à apporter ?</a:t>
            </a:r>
            <a:endParaRPr lang="en-US" i="1" dirty="0"/>
          </a:p>
          <a:p>
            <a:r>
              <a:rPr lang="en-US" dirty="0">
                <a:sym typeface="Calibri"/>
              </a:rPr>
              <a:t>Fermer la session</a:t>
            </a:r>
            <a:endParaRPr lang="en-US" dirty="0"/>
          </a:p>
        </p:txBody>
      </p:sp>
      <p:sp>
        <p:nvSpPr>
          <p:cNvPr id="3" name="Slide Image Placeholder 2">
            <a:extLst>
              <a:ext uri="{FF2B5EF4-FFF2-40B4-BE49-F238E27FC236}">
                <a16:creationId xmlns:a16="http://schemas.microsoft.com/office/drawing/2014/main" id="{8E93EA58-1DFF-DADE-5020-AF287E2F7877}"/>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654ABF79-D554-7B85-5A19-5EF994A17900}"/>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110</a:t>
            </a:fld>
            <a:endParaRPr lang="en-US" sz="1200" dirty="0">
              <a:latin typeface="+mn-lt"/>
            </a:endParaRPr>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5"/>
        <p:cNvGrpSpPr/>
        <p:nvPr/>
      </p:nvGrpSpPr>
      <p:grpSpPr>
        <a:xfrm>
          <a:off x="0" y="0"/>
          <a:ext cx="0" cy="0"/>
          <a:chOff x="0" y="0"/>
          <a:chExt cx="0" cy="0"/>
        </a:xfrm>
      </p:grpSpPr>
      <p:sp>
        <p:nvSpPr>
          <p:cNvPr id="1457" name="Google Shape;1457;p79:notes"/>
          <p:cNvSpPr txBox="1">
            <a:spLocks noGrp="1"/>
          </p:cNvSpPr>
          <p:nvPr>
            <p:ph type="body" idx="1"/>
          </p:nvPr>
        </p:nvSpPr>
        <p:spPr/>
        <p:txBody>
          <a:bodyPr/>
          <a:lstStyle/>
          <a:p>
            <a:pPr marL="0" indent="0">
              <a:buNone/>
            </a:pPr>
            <a:r>
              <a:rPr lang="en-US" b="1" dirty="0">
                <a:sym typeface="Calibri"/>
              </a:rPr>
              <a:t>EXPLICATION</a:t>
            </a:r>
          </a:p>
          <a:p>
            <a:r>
              <a:rPr lang="en-US" i="1" dirty="0">
                <a:sym typeface="Calibri"/>
              </a:rPr>
              <a:t>Dites qu'à la fin de cette session, les participants devraient être capables de :</a:t>
            </a:r>
            <a:endParaRPr lang="en-US" i="1" dirty="0"/>
          </a:p>
          <a:p>
            <a:r>
              <a:rPr lang="en-US" dirty="0">
                <a:sym typeface="Calibri"/>
              </a:rPr>
              <a:t>Présenter la diapositive</a:t>
            </a:r>
            <a:endParaRPr lang="en-US" dirty="0"/>
          </a:p>
          <a:p>
            <a:endParaRPr lang="en-US" dirty="0">
              <a:sym typeface="Calibri"/>
            </a:endParaRPr>
          </a:p>
        </p:txBody>
      </p:sp>
      <p:sp>
        <p:nvSpPr>
          <p:cNvPr id="3" name="Slide Image Placeholder 2">
            <a:extLst>
              <a:ext uri="{FF2B5EF4-FFF2-40B4-BE49-F238E27FC236}">
                <a16:creationId xmlns:a16="http://schemas.microsoft.com/office/drawing/2014/main" id="{73C70873-8846-920B-77E2-288BB4446D89}"/>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F5F8672A-1BF0-E4B0-F74B-C22596129E99}"/>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111</a:t>
            </a:fld>
            <a:endParaRPr lang="en-US" sz="1200" dirty="0">
              <a:latin typeface="+mn-lt"/>
            </a:endParaRPr>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6"/>
        <p:cNvGrpSpPr/>
        <p:nvPr/>
      </p:nvGrpSpPr>
      <p:grpSpPr>
        <a:xfrm>
          <a:off x="0" y="0"/>
          <a:ext cx="0" cy="0"/>
          <a:chOff x="0" y="0"/>
          <a:chExt cx="0" cy="0"/>
        </a:xfrm>
      </p:grpSpPr>
      <p:sp>
        <p:nvSpPr>
          <p:cNvPr id="1468" name="Google Shape;1468;p80:notes"/>
          <p:cNvSpPr txBox="1">
            <a:spLocks noGrp="1"/>
          </p:cNvSpPr>
          <p:nvPr>
            <p:ph type="body" idx="1"/>
          </p:nvPr>
        </p:nvSpPr>
        <p:spPr/>
        <p:txBody>
          <a:bodyPr/>
          <a:lstStyle/>
          <a:p>
            <a:pPr marL="0" indent="0">
              <a:buNone/>
            </a:pPr>
            <a:r>
              <a:rPr lang="en-US" b="1" dirty="0">
                <a:sym typeface="Calibri"/>
              </a:rPr>
              <a:t>INTRODUCTION</a:t>
            </a:r>
          </a:p>
          <a:p>
            <a:r>
              <a:rPr lang="en-US" dirty="0">
                <a:sym typeface="Calibri"/>
              </a:rPr>
              <a:t>Pour certains enfants, aucun suivi n'est nécessaire après la réunification familiale, notamment </a:t>
            </a:r>
          </a:p>
          <a:p>
            <a:pPr lvl="1"/>
            <a:r>
              <a:rPr lang="en-US" dirty="0">
                <a:sym typeface="Calibri"/>
              </a:rPr>
              <a:t>lorsque la durée de la séparation n'a pas été longue et que</a:t>
            </a:r>
          </a:p>
          <a:p>
            <a:pPr lvl="1"/>
            <a:r>
              <a:rPr lang="en-US" dirty="0">
                <a:sym typeface="Calibri"/>
              </a:rPr>
              <a:t>aucun autre problème de protection de l'enfance n'a été identifié. </a:t>
            </a:r>
          </a:p>
          <a:p>
            <a:r>
              <a:rPr lang="en-US" dirty="0">
                <a:sym typeface="Calibri"/>
              </a:rPr>
              <a:t>D'autres enfants et familles ont besoin d'une surveillance, d'un suivi et d'une aide à la réintégration. </a:t>
            </a:r>
          </a:p>
          <a:p>
            <a:endParaRPr lang="en-US" dirty="0">
              <a:sym typeface="Calibri"/>
            </a:endParaRPr>
          </a:p>
          <a:p>
            <a:pPr marL="0" indent="0">
              <a:buNone/>
            </a:pPr>
            <a:r>
              <a:rPr lang="en-US" b="1" dirty="0">
                <a:sym typeface="Calibri"/>
              </a:rPr>
              <a:t>DISCUSSION PLÉNIÈRE</a:t>
            </a:r>
          </a:p>
          <a:p>
            <a:r>
              <a:rPr lang="en-US" dirty="0">
                <a:sym typeface="Calibri"/>
              </a:rPr>
              <a:t>Orientez les participants vers l'enfant, Hashim, et sa famille dans le scénario de la </a:t>
            </a:r>
            <a:r>
              <a:rPr lang="en-US" b="1" dirty="0">
                <a:sym typeface="Calibri"/>
              </a:rPr>
              <a:t>page 82 du cahier de travail.</a:t>
            </a:r>
          </a:p>
          <a:p>
            <a:r>
              <a:rPr lang="en-US" i="1" dirty="0">
                <a:sym typeface="Calibri"/>
              </a:rPr>
              <a:t>Quels types de défis Hashim et sa famille pourraient-ils rencontrer après le regroupement ?</a:t>
            </a:r>
          </a:p>
          <a:p>
            <a:r>
              <a:rPr lang="en-US" i="1" dirty="0">
                <a:sym typeface="Calibri"/>
              </a:rPr>
              <a:t>Comment ces défis potentiels pourraient-ils affecter la réintégration de Hashim ?</a:t>
            </a:r>
          </a:p>
          <a:p>
            <a:r>
              <a:rPr lang="en-US" i="1" dirty="0">
                <a:sym typeface="Calibri"/>
              </a:rPr>
              <a:t>Comment ces défis pourraient-ils être résolus ? </a:t>
            </a:r>
          </a:p>
          <a:p>
            <a:pPr lvl="1"/>
            <a:r>
              <a:rPr lang="en-US" dirty="0">
                <a:sym typeface="Calibri"/>
              </a:rPr>
              <a:t>Les changements de situation d'une famille causés par un conflit, une pauvreté chronique ou un bouleversement domestique majeur, tel que le décès ou le remariage d'un parent, peuvent entraîner des difficultés de réintégration. </a:t>
            </a:r>
          </a:p>
          <a:p>
            <a:pPr lvl="1"/>
            <a:r>
              <a:rPr lang="en-US" dirty="0">
                <a:sym typeface="Calibri"/>
              </a:rPr>
              <a:t>Lorsque la durée de la séparation a été longue, il peut être difficile pour l'enfant, ses parents et ses frères et sœurs de faire face à des ajustements majeurs dans les routines quotidiennes et les conditions de vie à la maison. </a:t>
            </a:r>
          </a:p>
          <a:p>
            <a:pPr lvl="1"/>
            <a:r>
              <a:rPr lang="en-US" dirty="0">
                <a:sym typeface="Calibri"/>
              </a:rPr>
              <a:t>Les enfants et les familles peuvent avoir connu une détresse psychosociale qui aura un impact sur leur capacité à fournir des soins ou à se réintégrer dans la famille. </a:t>
            </a:r>
          </a:p>
          <a:p>
            <a:pPr lvl="1"/>
            <a:r>
              <a:rPr lang="en-US" dirty="0">
                <a:sym typeface="Calibri"/>
              </a:rPr>
              <a:t>Dans certains cas, une meilleure préparation avant la réunification peut permettre d'éviter ces difficultés et/ou de s'assurer que le soutien approprié est disponible pour gérer, par exemple, un comportement difficile grâce à des conseils de discipline positive pour les parents.</a:t>
            </a:r>
            <a:endParaRPr lang="en-US" dirty="0"/>
          </a:p>
          <a:p>
            <a:pPr lvl="1"/>
            <a:r>
              <a:rPr lang="en-US" dirty="0">
                <a:sym typeface="Calibri"/>
              </a:rPr>
              <a:t>Le manque d'accès aux services et la pauvreté chronique affectent généralement la communauté dans son ensemble. Il est donc important de prendre en compte les besoins de protection, de survie et de développement de tous les enfants vulnérables au sein de la communauté. </a:t>
            </a:r>
          </a:p>
          <a:p>
            <a:pPr marL="0" indent="0">
              <a:buNone/>
            </a:pPr>
            <a:endParaRPr lang="en-US" dirty="0">
              <a:sym typeface="Calibri"/>
            </a:endParaRPr>
          </a:p>
          <a:p>
            <a:pPr marL="0" indent="0">
              <a:buNone/>
            </a:pPr>
            <a:r>
              <a:rPr lang="en-US" b="1" dirty="0">
                <a:sym typeface="Calibri"/>
              </a:rPr>
              <a:t>SUITE </a:t>
            </a:r>
            <a:r>
              <a:rPr lang="en-US" b="1" dirty="0">
                <a:sym typeface="Wingdings" panose="05000000000000000000" pitchFamily="2" charset="2"/>
              </a:rPr>
              <a:t> </a:t>
            </a:r>
            <a:endParaRPr lang="en-US" b="1" dirty="0">
              <a:sym typeface="Calibri"/>
            </a:endParaRPr>
          </a:p>
        </p:txBody>
      </p:sp>
      <p:sp>
        <p:nvSpPr>
          <p:cNvPr id="3" name="Slide Image Placeholder 2">
            <a:extLst>
              <a:ext uri="{FF2B5EF4-FFF2-40B4-BE49-F238E27FC236}">
                <a16:creationId xmlns:a16="http://schemas.microsoft.com/office/drawing/2014/main" id="{2C099EFD-58D0-DB2A-5FFE-276704F8323F}"/>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F23D1F18-7674-8853-CD68-3E43BC713836}"/>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112</a:t>
            </a:fld>
            <a:endParaRPr lang="en-US" sz="1200" dirty="0">
              <a:latin typeface="+mn-lt"/>
            </a:endParaRPr>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8"/>
        <p:cNvGrpSpPr/>
        <p:nvPr/>
      </p:nvGrpSpPr>
      <p:grpSpPr>
        <a:xfrm>
          <a:off x="0" y="0"/>
          <a:ext cx="0" cy="0"/>
          <a:chOff x="0" y="0"/>
          <a:chExt cx="0" cy="0"/>
        </a:xfrm>
      </p:grpSpPr>
      <p:sp>
        <p:nvSpPr>
          <p:cNvPr id="810" name="Google Shape;810;p35:notes"/>
          <p:cNvSpPr txBox="1">
            <a:spLocks noGrp="1"/>
          </p:cNvSpPr>
          <p:nvPr>
            <p:ph type="body" idx="1"/>
          </p:nvPr>
        </p:nvSpPr>
        <p:spPr>
          <a:xfrm>
            <a:off x="479425" y="460375"/>
            <a:ext cx="6140450" cy="9211335"/>
          </a:xfrm>
        </p:spPr>
        <p:txBody>
          <a:bodyPr/>
          <a:lstStyle/>
          <a:p>
            <a:pPr marL="0" indent="0">
              <a:buNone/>
            </a:pPr>
            <a:r>
              <a:rPr lang="en-US" b="1" dirty="0">
                <a:sym typeface="Calibri"/>
              </a:rPr>
              <a:t>EXPLICATION</a:t>
            </a:r>
          </a:p>
          <a:p>
            <a:r>
              <a:rPr lang="en-US" i="1" dirty="0">
                <a:sym typeface="Calibri"/>
              </a:rPr>
              <a:t>Les familles doivent également être préparées par le travailleur social à d'éventuels problèmes de comportement au retour de l'enfant et recevoir des conseils. </a:t>
            </a:r>
          </a:p>
          <a:p>
            <a:pPr lvl="1"/>
            <a:r>
              <a:rPr lang="en-US" i="1" dirty="0">
                <a:sym typeface="Calibri"/>
              </a:rPr>
              <a:t>Au cours de la phase de réintégration, les familles peuvent bénéficier d'une orientation par le travailleur social vers une formation aux compétences parentales ou doivent bénéficier d'une orientation supplémentaire et de sessions structurées de SPS.</a:t>
            </a:r>
          </a:p>
          <a:p>
            <a:pPr lvl="1"/>
            <a:r>
              <a:rPr lang="en-US" i="1" dirty="0">
                <a:sym typeface="Calibri"/>
              </a:rPr>
              <a:t>Ceci est particulièrement vrai lorsque la famille et/ou l'enfant sont confrontés à des difficultés pendant cette période. </a:t>
            </a:r>
          </a:p>
          <a:p>
            <a:pPr lvl="1"/>
            <a:r>
              <a:rPr lang="en-US" i="1" dirty="0">
                <a:sym typeface="Calibri"/>
              </a:rPr>
              <a:t>Des kits SPS sont parfois fournis aux soignants pour faciliter les sessions SPS, par exemple en incluant du matériel de dessin et de bricolage.</a:t>
            </a:r>
          </a:p>
          <a:p>
            <a:r>
              <a:rPr lang="en-US" i="1" dirty="0">
                <a:sym typeface="Calibri"/>
              </a:rPr>
              <a:t>Pensez-vous que les circonstances socio-économiques et le niveau des services disponibles et de qualité jouent un rôle dans la réintégration des enfants réunifiés dans notre/votre contexte ? Si oui, comment ? Pouvez-vous donner des exemples ? </a:t>
            </a:r>
          </a:p>
          <a:p>
            <a:pPr lvl="1"/>
            <a:r>
              <a:rPr lang="en-US" i="1" dirty="0">
                <a:sym typeface="Calibri"/>
              </a:rPr>
              <a:t>Si les circonstances socio-économiques sont similaires à celles auxquelles l'enfant était habitué avant la réunification, il est probable que l'enfant s'adaptera plus facilement que ceux qui retournent dans des circonstances très différentes et plus difficiles. Les responsables de dossiers doivent avoir accès à des informations sur les conditions sociales et économiques locales, ainsi qu'à une cartographie des services disponibles, tels que les services de santé, d'éducation et de protection de l'enfance.</a:t>
            </a:r>
          </a:p>
          <a:p>
            <a:pPr lvl="1"/>
            <a:r>
              <a:rPr lang="en-US" i="1" dirty="0">
                <a:sym typeface="Calibri"/>
              </a:rPr>
              <a:t>Un soutien matériel à court terme et/ou l'accès à des programmes de AEB peuvent parfois favoriser la réintégration. Dans les cas où ils sont disponibles et considérés comme appropriés, il devrait y avoir une assistance et des critères inclusifs et standardisés pour tous les ménages du lieu, idéalement déterminés en consultation avec les autorités locales et les structures communautaires par exemple.</a:t>
            </a:r>
          </a:p>
          <a:p>
            <a:r>
              <a:rPr lang="en-US" i="1" dirty="0">
                <a:sym typeface="Calibri"/>
              </a:rPr>
              <a:t>L'objectif de </a:t>
            </a:r>
            <a:r>
              <a:rPr lang="en-US" i="1" dirty="0" err="1">
                <a:sym typeface="Calibri"/>
              </a:rPr>
              <a:t>l'AEB</a:t>
            </a:r>
            <a:r>
              <a:rPr lang="en-US" i="1" dirty="0">
                <a:sym typeface="Calibri"/>
              </a:rPr>
              <a:t> et de l'aide matérielle est de contribuer à prévenir de nouvelles séparations et abandons d'enfants au sein des ménages les plus marginalisés.</a:t>
            </a:r>
          </a:p>
          <a:p>
            <a:pPr lvl="1"/>
            <a:r>
              <a:rPr lang="en-US" i="1" dirty="0">
                <a:sym typeface="Calibri"/>
              </a:rPr>
              <a:t>Ceci est particulièrement pertinent pour la réunification des enfants qui ont été séparés "volontairement" en raison de difficultés économiques. </a:t>
            </a:r>
          </a:p>
          <a:p>
            <a:pPr lvl="1"/>
            <a:r>
              <a:rPr lang="en-US" i="1" dirty="0">
                <a:sym typeface="Calibri"/>
              </a:rPr>
              <a:t>Ces enfants ont peu de chances de se réintégrer à moins que leur situation matérielle ne s'améliore. </a:t>
            </a:r>
          </a:p>
          <a:p>
            <a:pPr lvl="1"/>
            <a:r>
              <a:rPr lang="en-US" i="1" dirty="0">
                <a:sym typeface="Calibri"/>
              </a:rPr>
              <a:t>Les responsables de dossiers doivent s'assurer que le soutien est adapté aux circonstances et aux besoins individuels de l'enfant et de la famille, y compris les autres enfants du foyer, et qu'un contrôle et un suivi réguliers de l'enfant et de la famille sont nécessaires, dans le cadre du plan d'action.</a:t>
            </a:r>
          </a:p>
          <a:p>
            <a:endParaRPr lang="en-US" dirty="0">
              <a:sym typeface="Calibri"/>
            </a:endParaRPr>
          </a:p>
        </p:txBody>
      </p:sp>
      <p:sp>
        <p:nvSpPr>
          <p:cNvPr id="2" name="Google Shape;725;p48:notes">
            <a:extLst>
              <a:ext uri="{FF2B5EF4-FFF2-40B4-BE49-F238E27FC236}">
                <a16:creationId xmlns:a16="http://schemas.microsoft.com/office/drawing/2014/main" id="{FC4BF8C8-56D5-6B00-585B-49A43F66F7ED}"/>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113</a:t>
            </a:fld>
            <a:endParaRPr lang="en-US" sz="1200" dirty="0">
              <a:latin typeface="+mn-lt"/>
            </a:endParaRPr>
          </a:p>
        </p:txBody>
      </p:sp>
    </p:spTree>
    <p:extLst>
      <p:ext uri="{BB962C8B-B14F-4D97-AF65-F5344CB8AC3E}">
        <p14:creationId xmlns:p14="http://schemas.microsoft.com/office/powerpoint/2010/main" val="4134127526"/>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4"/>
        <p:cNvGrpSpPr/>
        <p:nvPr/>
      </p:nvGrpSpPr>
      <p:grpSpPr>
        <a:xfrm>
          <a:off x="0" y="0"/>
          <a:ext cx="0" cy="0"/>
          <a:chOff x="0" y="0"/>
          <a:chExt cx="0" cy="0"/>
        </a:xfrm>
      </p:grpSpPr>
      <p:sp>
        <p:nvSpPr>
          <p:cNvPr id="1496" name="Google Shape;1496;p81:notes"/>
          <p:cNvSpPr txBox="1">
            <a:spLocks noGrp="1"/>
          </p:cNvSpPr>
          <p:nvPr>
            <p:ph type="body" idx="1"/>
          </p:nvPr>
        </p:nvSpPr>
        <p:spPr/>
        <p:txBody>
          <a:bodyPr/>
          <a:lstStyle/>
          <a:p>
            <a:pPr marL="0" indent="0">
              <a:buNone/>
            </a:pPr>
            <a:r>
              <a:rPr lang="en-US" b="1" dirty="0">
                <a:sym typeface="Calibri"/>
              </a:rPr>
              <a:t>EXPLICATION</a:t>
            </a:r>
          </a:p>
          <a:p>
            <a:r>
              <a:rPr lang="en-US" dirty="0">
                <a:sym typeface="Calibri"/>
              </a:rPr>
              <a:t>Présenter la diapositive</a:t>
            </a:r>
            <a:endParaRPr lang="en-US" dirty="0"/>
          </a:p>
          <a:p>
            <a:r>
              <a:rPr lang="en-US" i="1" dirty="0">
                <a:sym typeface="Calibri"/>
              </a:rPr>
              <a:t>Quelqu'un a-t-il des questions ou des précisions à apporter ?</a:t>
            </a:r>
            <a:endParaRPr lang="en-US" i="1" dirty="0"/>
          </a:p>
          <a:p>
            <a:r>
              <a:rPr lang="en-US" dirty="0">
                <a:sym typeface="Calibri"/>
              </a:rPr>
              <a:t>Fermer la session</a:t>
            </a:r>
            <a:endParaRPr lang="en-US" dirty="0"/>
          </a:p>
        </p:txBody>
      </p:sp>
      <p:sp>
        <p:nvSpPr>
          <p:cNvPr id="3" name="Slide Image Placeholder 2">
            <a:extLst>
              <a:ext uri="{FF2B5EF4-FFF2-40B4-BE49-F238E27FC236}">
                <a16:creationId xmlns:a16="http://schemas.microsoft.com/office/drawing/2014/main" id="{9B928894-8889-591B-9B9D-7C93FF875C4E}"/>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CB03F500-6040-C004-5C08-51C06BE41D4B}"/>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114</a:t>
            </a:fld>
            <a:endParaRPr lang="en-US" sz="1200" dirty="0">
              <a:latin typeface="+mn-lt"/>
            </a:endParaRPr>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3"/>
        <p:cNvGrpSpPr/>
        <p:nvPr/>
      </p:nvGrpSpPr>
      <p:grpSpPr>
        <a:xfrm>
          <a:off x="0" y="0"/>
          <a:ext cx="0" cy="0"/>
          <a:chOff x="0" y="0"/>
          <a:chExt cx="0" cy="0"/>
        </a:xfrm>
      </p:grpSpPr>
      <p:sp>
        <p:nvSpPr>
          <p:cNvPr id="1505" name="Google Shape;1505;p82:notes"/>
          <p:cNvSpPr txBox="1">
            <a:spLocks noGrp="1"/>
          </p:cNvSpPr>
          <p:nvPr>
            <p:ph type="body" idx="1"/>
          </p:nvPr>
        </p:nvSpPr>
        <p:spPr/>
        <p:txBody>
          <a:bodyPr/>
          <a:lstStyle/>
          <a:p>
            <a:pPr marL="0" indent="0">
              <a:buNone/>
            </a:pPr>
            <a:r>
              <a:rPr lang="en-US" sz="1150" b="1" dirty="0">
                <a:sym typeface="Calibri"/>
              </a:rPr>
              <a:t>EXPLICATION</a:t>
            </a:r>
          </a:p>
          <a:p>
            <a:r>
              <a:rPr lang="en-US" sz="1150" i="1" dirty="0">
                <a:sym typeface="Calibri"/>
              </a:rPr>
              <a:t>À la fin de cette session, les participants devraient être en mesure de :</a:t>
            </a:r>
            <a:endParaRPr lang="en-US" sz="1150" i="1" dirty="0"/>
          </a:p>
          <a:p>
            <a:r>
              <a:rPr lang="en-US" sz="1150" dirty="0">
                <a:sym typeface="Calibri"/>
              </a:rPr>
              <a:t>Présenter la diapositive</a:t>
            </a:r>
          </a:p>
          <a:p>
            <a:r>
              <a:rPr lang="en-US" sz="1150" i="1" dirty="0">
                <a:sym typeface="Calibri"/>
              </a:rPr>
              <a:t>Les mêmes normes et règles s'appliquent à la surveillance, au suivi et à l'examen des cas pour tous les enfants à risque bénéficiant d'une gestion de cas, y compris les ENAS.</a:t>
            </a:r>
          </a:p>
          <a:p>
            <a:r>
              <a:rPr lang="en-US" sz="1150" i="1" dirty="0">
                <a:sym typeface="Calibri"/>
              </a:rPr>
              <a:t>Quels éléments doivent faire l'objet d'une attention particulière lors du suivi et de l'examen de </a:t>
            </a:r>
            <a:r>
              <a:rPr lang="en-US" sz="1150" i="1" dirty="0" err="1">
                <a:sym typeface="Calibri"/>
              </a:rPr>
              <a:t>l'ENAS</a:t>
            </a:r>
            <a:r>
              <a:rPr lang="en-US" sz="1150" i="1" dirty="0">
                <a:sym typeface="Calibri"/>
              </a:rPr>
              <a:t> ?</a:t>
            </a:r>
          </a:p>
          <a:p>
            <a:pPr lvl="1"/>
            <a:r>
              <a:rPr lang="en-US" sz="1150" i="1" dirty="0">
                <a:sym typeface="Calibri"/>
              </a:rPr>
              <a:t>Il est essentiel d'assurer un suivi permanent de la protection et du bien-être des enfants faisant l'objet d'une prise en charge alternative, en veillant à ce que cette prise en charge soit conforme à l'intérêt supérieur de l'enfant, à ce qu'il soit en sécurité, à ce qu'il soit bien pris en charge et à ce qu'il bénéficie d'un soutien conformément aux besoins spécifiques décrits dans le plan d'action. </a:t>
            </a:r>
          </a:p>
          <a:p>
            <a:r>
              <a:rPr lang="en-US" sz="1150" i="1" dirty="0">
                <a:sym typeface="Calibri"/>
              </a:rPr>
              <a:t>L'ENAS devrait recevoir des mises à jour régulières sur les activités de traçage qui sont en cours. </a:t>
            </a:r>
          </a:p>
          <a:p>
            <a:pPr lvl="1"/>
            <a:r>
              <a:rPr lang="en-US" sz="1150" i="1" dirty="0">
                <a:sym typeface="Calibri"/>
              </a:rPr>
              <a:t>Les enfants et les familles doivent également recevoir des informations sur les résultats de la recherche. </a:t>
            </a:r>
          </a:p>
          <a:p>
            <a:pPr lvl="1"/>
            <a:r>
              <a:rPr lang="en-US" sz="1150" i="1" dirty="0">
                <a:sym typeface="Calibri"/>
              </a:rPr>
              <a:t>Que les résultats de la recherche soient négatifs ou positifs, il est important de planifier une visite à domicile ou une réunion avec l'enfant et la famille en personne, si possible, afin de fournir un soutien direct et de planifier les prochaines étapes du suivi.  </a:t>
            </a:r>
          </a:p>
          <a:p>
            <a:pPr lvl="1"/>
            <a:r>
              <a:rPr lang="en-US" sz="1150" i="1" dirty="0">
                <a:sym typeface="Calibri"/>
              </a:rPr>
              <a:t>Tous les résultats des recherches et les nouvelles informations potentielles doivent être pris en compte et le plan d'action doit être revu en conséquence.</a:t>
            </a:r>
            <a:endParaRPr lang="en-US" sz="1150" i="1" dirty="0"/>
          </a:p>
          <a:p>
            <a:r>
              <a:rPr lang="en-US" sz="1150" i="1" dirty="0">
                <a:sym typeface="Calibri"/>
              </a:rPr>
              <a:t>Le suivi des enfants non accompagnés qui sont réunis avec leur famille, que ce soit de manière spontanée et/ou planifiée, est nécessaire. </a:t>
            </a:r>
          </a:p>
          <a:p>
            <a:pPr lvl="1"/>
            <a:r>
              <a:rPr lang="en-US" sz="1150" i="1" dirty="0">
                <a:sym typeface="Calibri"/>
              </a:rPr>
              <a:t>Le responsable du dossier doit vérifier la protection et le bien-être de l'enfant, la durabilité du regroupement, les progrès en termes de réintégration et les éventuels besoins supplémentaires de la famille et/ou de l'enfant et des autres enfants de la famille. </a:t>
            </a:r>
          </a:p>
          <a:p>
            <a:r>
              <a:rPr lang="en-US" sz="1150" i="1" dirty="0">
                <a:sym typeface="Calibri"/>
              </a:rPr>
              <a:t>La fréquence des visites de suivi peut dépendre, par exemple, de : </a:t>
            </a:r>
          </a:p>
          <a:p>
            <a:pPr lvl="1"/>
            <a:r>
              <a:rPr lang="en-US" sz="1150" i="1" dirty="0">
                <a:sym typeface="Calibri"/>
              </a:rPr>
              <a:t>la durée de la séparation</a:t>
            </a:r>
          </a:p>
          <a:p>
            <a:pPr lvl="1"/>
            <a:r>
              <a:rPr lang="en-US" sz="1150" i="1" dirty="0">
                <a:sym typeface="Calibri"/>
              </a:rPr>
              <a:t>si la séparation a été difficile</a:t>
            </a:r>
          </a:p>
          <a:p>
            <a:pPr lvl="1"/>
            <a:r>
              <a:rPr lang="en-US" sz="1150" i="1" dirty="0">
                <a:sym typeface="Calibri"/>
              </a:rPr>
              <a:t>les besoins de soutien de l'enfant et de la famille </a:t>
            </a:r>
          </a:p>
          <a:p>
            <a:pPr lvl="1"/>
            <a:r>
              <a:rPr lang="en-US" sz="1150" i="1" dirty="0">
                <a:sym typeface="Calibri"/>
              </a:rPr>
              <a:t>le niveau des risques potentiels encourus.</a:t>
            </a:r>
          </a:p>
          <a:p>
            <a:r>
              <a:rPr lang="en-US" sz="1150" i="1" dirty="0">
                <a:sym typeface="Calibri"/>
              </a:rPr>
              <a:t>La fréquence des visites de suivi/à domicile qui ont été planifiées et incluses dans le plan d'action doit être adaptée en fonction de l'avancement du plan d'action et/ou de l'évolution des niveaux de risque auxquels l'enfant est confronté.</a:t>
            </a:r>
          </a:p>
        </p:txBody>
      </p:sp>
      <p:sp>
        <p:nvSpPr>
          <p:cNvPr id="3" name="Slide Image Placeholder 2">
            <a:extLst>
              <a:ext uri="{FF2B5EF4-FFF2-40B4-BE49-F238E27FC236}">
                <a16:creationId xmlns:a16="http://schemas.microsoft.com/office/drawing/2014/main" id="{B8CDB24A-ABC3-7B39-EEB5-B9E5D365CC89}"/>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C5BB4770-F488-A9D1-B1DC-7E51B1E3FBA9}"/>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115</a:t>
            </a:fld>
            <a:endParaRPr lang="en-US" sz="1200" dirty="0">
              <a:latin typeface="+mn-lt"/>
            </a:endParaRPr>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7"/>
        <p:cNvGrpSpPr/>
        <p:nvPr/>
      </p:nvGrpSpPr>
      <p:grpSpPr>
        <a:xfrm>
          <a:off x="0" y="0"/>
          <a:ext cx="0" cy="0"/>
          <a:chOff x="0" y="0"/>
          <a:chExt cx="0" cy="0"/>
        </a:xfrm>
      </p:grpSpPr>
      <p:sp>
        <p:nvSpPr>
          <p:cNvPr id="1519" name="Google Shape;1519;p83:notes"/>
          <p:cNvSpPr txBox="1">
            <a:spLocks noGrp="1"/>
          </p:cNvSpPr>
          <p:nvPr>
            <p:ph type="body" idx="1"/>
          </p:nvPr>
        </p:nvSpPr>
        <p:spPr/>
        <p:txBody>
          <a:bodyPr/>
          <a:lstStyle/>
          <a:p>
            <a:pPr marL="0" indent="0">
              <a:buNone/>
            </a:pPr>
            <a:r>
              <a:rPr lang="en-US" b="1" dirty="0">
                <a:sym typeface="Calibri"/>
              </a:rPr>
              <a:t>EXPLICATION</a:t>
            </a:r>
          </a:p>
          <a:p>
            <a:r>
              <a:rPr lang="en-US" i="1" dirty="0">
                <a:sym typeface="Calibri"/>
              </a:rPr>
              <a:t>Avez-vous des exemples de types de circonstances dans la vie de </a:t>
            </a:r>
            <a:r>
              <a:rPr lang="en-US" i="1" dirty="0" err="1">
                <a:sym typeface="Calibri"/>
              </a:rPr>
              <a:t>l'ENAS</a:t>
            </a:r>
            <a:r>
              <a:rPr lang="en-US" i="1" dirty="0">
                <a:sym typeface="Calibri"/>
              </a:rPr>
              <a:t> qui conduiraient probablement à la nécessité de revoir le plan de cas ? </a:t>
            </a:r>
          </a:p>
          <a:p>
            <a:r>
              <a:rPr lang="en-US" dirty="0">
                <a:sym typeface="Calibri"/>
              </a:rPr>
              <a:t>Compléter avec le contenu de la diapositive</a:t>
            </a:r>
            <a:endParaRPr lang="en-US" dirty="0"/>
          </a:p>
          <a:p>
            <a:r>
              <a:rPr lang="en-US" i="1" dirty="0">
                <a:sym typeface="Calibri"/>
              </a:rPr>
              <a:t>Parfois, une conférence de cas est nécessaire pour les cas complexes, y compris les ENAS. </a:t>
            </a:r>
          </a:p>
          <a:p>
            <a:pPr lvl="1"/>
            <a:r>
              <a:rPr lang="en-US" i="1" dirty="0">
                <a:sym typeface="Calibri"/>
              </a:rPr>
              <a:t>Les cas très urgents</a:t>
            </a:r>
          </a:p>
          <a:p>
            <a:pPr lvl="1"/>
            <a:r>
              <a:rPr lang="en-US" i="1" dirty="0">
                <a:sym typeface="Calibri"/>
              </a:rPr>
              <a:t>Les cas qui sont gérés sur une longue période de temps</a:t>
            </a:r>
          </a:p>
          <a:p>
            <a:pPr lvl="1"/>
            <a:r>
              <a:rPr lang="en-US" i="1" dirty="0">
                <a:sym typeface="Calibri"/>
              </a:rPr>
              <a:t>Les cas qui impliquent de multiples acteurs dans leur mise en œuvre. </a:t>
            </a:r>
            <a:endParaRPr lang="en-US" i="1" dirty="0"/>
          </a:p>
          <a:p>
            <a:r>
              <a:rPr lang="en-US" i="1" dirty="0">
                <a:sym typeface="Calibri"/>
              </a:rPr>
              <a:t>Les conférences de cas permettront de </a:t>
            </a:r>
          </a:p>
          <a:p>
            <a:pPr lvl="1"/>
            <a:r>
              <a:rPr lang="en-US" i="1" dirty="0">
                <a:sym typeface="Calibri"/>
              </a:rPr>
              <a:t>formaliser et enregistrer la décision </a:t>
            </a:r>
          </a:p>
          <a:p>
            <a:pPr lvl="1"/>
            <a:r>
              <a:rPr lang="en-US" i="1" dirty="0">
                <a:sym typeface="Calibri"/>
              </a:rPr>
              <a:t>susciter un engagement à entreprendre des actions inter-agences/multi-sectorielles pour soutenir l'enfant.  </a:t>
            </a:r>
          </a:p>
        </p:txBody>
      </p:sp>
      <p:sp>
        <p:nvSpPr>
          <p:cNvPr id="3" name="Slide Image Placeholder 2">
            <a:extLst>
              <a:ext uri="{FF2B5EF4-FFF2-40B4-BE49-F238E27FC236}">
                <a16:creationId xmlns:a16="http://schemas.microsoft.com/office/drawing/2014/main" id="{DF55ECC1-CEBD-576C-670B-A47A57BABC00}"/>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2F8826F8-FC69-032C-AC97-0D72A69B9D9F}"/>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116</a:t>
            </a:fld>
            <a:endParaRPr lang="en-US" sz="1200" dirty="0">
              <a:latin typeface="+mn-lt"/>
            </a:endParaRPr>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6"/>
        <p:cNvGrpSpPr/>
        <p:nvPr/>
      </p:nvGrpSpPr>
      <p:grpSpPr>
        <a:xfrm>
          <a:off x="0" y="0"/>
          <a:ext cx="0" cy="0"/>
          <a:chOff x="0" y="0"/>
          <a:chExt cx="0" cy="0"/>
        </a:xfrm>
      </p:grpSpPr>
      <p:sp>
        <p:nvSpPr>
          <p:cNvPr id="1548" name="Google Shape;1548;p84:notes"/>
          <p:cNvSpPr txBox="1">
            <a:spLocks noGrp="1"/>
          </p:cNvSpPr>
          <p:nvPr>
            <p:ph type="body" idx="1"/>
          </p:nvPr>
        </p:nvSpPr>
        <p:spPr/>
        <p:txBody>
          <a:bodyPr/>
          <a:lstStyle/>
          <a:p>
            <a:pPr marL="0" indent="0">
              <a:buNone/>
            </a:pPr>
            <a:r>
              <a:rPr lang="en-US" b="1" dirty="0">
                <a:sym typeface="Calibri"/>
              </a:rPr>
              <a:t>DISCUSSION PLÉNIÈRE</a:t>
            </a:r>
          </a:p>
          <a:p>
            <a:r>
              <a:rPr lang="en-US" i="1" dirty="0">
                <a:sym typeface="Calibri"/>
              </a:rPr>
              <a:t>Quelqu'un a-t-il une expérience des conférences de cas qu'il aimerait partager avec le groupe ?</a:t>
            </a:r>
          </a:p>
          <a:p>
            <a:pPr marL="0" indent="0">
              <a:buNone/>
            </a:pPr>
            <a:endParaRPr lang="en-US" i="1" dirty="0">
              <a:sym typeface="Calibri"/>
            </a:endParaRPr>
          </a:p>
          <a:p>
            <a:pPr marL="0" indent="0">
              <a:buNone/>
            </a:pPr>
            <a:r>
              <a:rPr lang="en-US" b="1" dirty="0">
                <a:sym typeface="Calibri"/>
              </a:rPr>
              <a:t>EXPLICATION</a:t>
            </a:r>
          </a:p>
          <a:p>
            <a:r>
              <a:rPr lang="en-US" i="1" dirty="0">
                <a:sym typeface="Calibri"/>
              </a:rPr>
              <a:t>Les interventions immédiates visant à assurer la sécurité de l'enfant, lorsqu'elles sont nécessaires, n'attendent pas la conférence de cas. </a:t>
            </a:r>
          </a:p>
          <a:p>
            <a:r>
              <a:rPr lang="en-US" i="1" dirty="0">
                <a:sym typeface="Calibri"/>
              </a:rPr>
              <a:t>Cependant, il serait important d'en organiser une le plus tôt possible après de tels événements afin de déterminer les actions futures.</a:t>
            </a:r>
            <a:endParaRPr lang="en-US" i="1" dirty="0"/>
          </a:p>
          <a:p>
            <a:r>
              <a:rPr lang="en-US" i="1" dirty="0">
                <a:sym typeface="Calibri"/>
              </a:rPr>
              <a:t>Une détermination de l'intérêt supérieur (DIS) peut être nécessaire dans des cas particulièrement complexes et peut être exigée dans certaines circonstances dans les milieux de réfugiés. </a:t>
            </a:r>
          </a:p>
        </p:txBody>
      </p:sp>
      <p:sp>
        <p:nvSpPr>
          <p:cNvPr id="3" name="Slide Image Placeholder 2">
            <a:extLst>
              <a:ext uri="{FF2B5EF4-FFF2-40B4-BE49-F238E27FC236}">
                <a16:creationId xmlns:a16="http://schemas.microsoft.com/office/drawing/2014/main" id="{A1CE61AA-5A23-2582-03CE-95AF474D730F}"/>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BDC83B79-D95E-BAB6-DDA0-33FBDFA38FE7}"/>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117</a:t>
            </a:fld>
            <a:endParaRPr lang="en-US" sz="1200" dirty="0">
              <a:latin typeface="+mn-lt"/>
            </a:endParaRPr>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1"/>
        <p:cNvGrpSpPr/>
        <p:nvPr/>
      </p:nvGrpSpPr>
      <p:grpSpPr>
        <a:xfrm>
          <a:off x="0" y="0"/>
          <a:ext cx="0" cy="0"/>
          <a:chOff x="0" y="0"/>
          <a:chExt cx="0" cy="0"/>
        </a:xfrm>
      </p:grpSpPr>
      <p:sp>
        <p:nvSpPr>
          <p:cNvPr id="1563" name="Google Shape;1563;p85:notes"/>
          <p:cNvSpPr txBox="1">
            <a:spLocks noGrp="1"/>
          </p:cNvSpPr>
          <p:nvPr>
            <p:ph type="body" idx="1"/>
          </p:nvPr>
        </p:nvSpPr>
        <p:spPr/>
        <p:txBody>
          <a:bodyPr/>
          <a:lstStyle/>
          <a:p>
            <a:pPr marL="0" indent="0">
              <a:buNone/>
            </a:pPr>
            <a:r>
              <a:rPr lang="en-US" b="1" dirty="0">
                <a:sym typeface="Calibri"/>
              </a:rPr>
              <a:t>EXPLICATION</a:t>
            </a:r>
          </a:p>
          <a:p>
            <a:r>
              <a:rPr lang="en-US" dirty="0">
                <a:sym typeface="Calibri"/>
              </a:rPr>
              <a:t>Présenter la diapositive</a:t>
            </a:r>
            <a:endParaRPr lang="en-US" dirty="0"/>
          </a:p>
          <a:p>
            <a:r>
              <a:rPr lang="en-US" i="1" dirty="0">
                <a:sym typeface="Calibri"/>
              </a:rPr>
              <a:t>Un examen "formel" signifie qu'il suit certaines procédures, à savoir</a:t>
            </a:r>
          </a:p>
          <a:p>
            <a:pPr lvl="1"/>
            <a:r>
              <a:rPr lang="en-US" i="1" dirty="0">
                <a:sym typeface="Calibri"/>
              </a:rPr>
              <a:t>Il a un programme</a:t>
            </a:r>
          </a:p>
          <a:p>
            <a:pPr lvl="1"/>
            <a:r>
              <a:rPr lang="en-US" i="1" dirty="0">
                <a:sym typeface="Calibri"/>
              </a:rPr>
              <a:t>un compte rendu des discussions et des points d'action est établi </a:t>
            </a:r>
          </a:p>
          <a:p>
            <a:pPr lvl="1"/>
            <a:r>
              <a:rPr lang="en-US" i="1" dirty="0">
                <a:sym typeface="Calibri"/>
              </a:rPr>
              <a:t>ce compte rendu doit faire référence à l'opinion de toutes les personnes présentes, y compris l'enfant ou les enfants, qui doivent être vus séparément pendant une partie du temps, comme dans les visites de contrôle. </a:t>
            </a:r>
          </a:p>
          <a:p>
            <a:r>
              <a:rPr lang="en-US" b="1" i="1" dirty="0">
                <a:sym typeface="Calibri"/>
              </a:rPr>
              <a:t>Le formulaire de révision 5B </a:t>
            </a:r>
            <a:r>
              <a:rPr lang="en-US" i="1" dirty="0">
                <a:sym typeface="Calibri"/>
              </a:rPr>
              <a:t>doit être rempli après une révision. </a:t>
            </a:r>
          </a:p>
          <a:p>
            <a:r>
              <a:rPr lang="en-US" i="1" dirty="0">
                <a:sym typeface="Calibri"/>
              </a:rPr>
              <a:t>L'examen de 12 semaines est une recommandation liée à un placement alternatif - cela n'empêche pas des examens plus réguliers liés à d'autres questions de protection.</a:t>
            </a:r>
          </a:p>
          <a:p>
            <a:r>
              <a:rPr lang="en-US" dirty="0">
                <a:sym typeface="Calibri"/>
              </a:rPr>
              <a:t>Cochez si les participants connaissent ce formulaire </a:t>
            </a:r>
          </a:p>
          <a:p>
            <a:pPr lvl="1"/>
            <a:r>
              <a:rPr lang="en-US" dirty="0">
                <a:sym typeface="Calibri"/>
              </a:rPr>
              <a:t>Sinon, passez par là et partagez des copies.</a:t>
            </a:r>
          </a:p>
          <a:p>
            <a:endParaRPr lang="en-US" dirty="0">
              <a:sym typeface="Calibri"/>
            </a:endParaRPr>
          </a:p>
        </p:txBody>
      </p:sp>
      <p:sp>
        <p:nvSpPr>
          <p:cNvPr id="3" name="Slide Image Placeholder 2">
            <a:extLst>
              <a:ext uri="{FF2B5EF4-FFF2-40B4-BE49-F238E27FC236}">
                <a16:creationId xmlns:a16="http://schemas.microsoft.com/office/drawing/2014/main" id="{9C7B209E-FECC-CE5B-1E5F-20C36C4272CD}"/>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8E68E54C-02A1-2919-546B-8E3115A01C1D}"/>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118</a:t>
            </a:fld>
            <a:endParaRPr lang="en-US" sz="1200" dirty="0">
              <a:latin typeface="+mn-lt"/>
            </a:endParaRPr>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9"/>
        <p:cNvGrpSpPr/>
        <p:nvPr/>
      </p:nvGrpSpPr>
      <p:grpSpPr>
        <a:xfrm>
          <a:off x="0" y="0"/>
          <a:ext cx="0" cy="0"/>
          <a:chOff x="0" y="0"/>
          <a:chExt cx="0" cy="0"/>
        </a:xfrm>
      </p:grpSpPr>
      <p:sp>
        <p:nvSpPr>
          <p:cNvPr id="1571" name="Google Shape;1571;p86:notes"/>
          <p:cNvSpPr txBox="1">
            <a:spLocks noGrp="1"/>
          </p:cNvSpPr>
          <p:nvPr>
            <p:ph type="body" idx="1"/>
          </p:nvPr>
        </p:nvSpPr>
        <p:spPr/>
        <p:txBody>
          <a:bodyPr/>
          <a:lstStyle/>
          <a:p>
            <a:pPr marL="0" indent="0">
              <a:buNone/>
            </a:pPr>
            <a:r>
              <a:rPr lang="en-US" b="1" dirty="0">
                <a:sym typeface="Calibri"/>
              </a:rPr>
              <a:t>EXPLICATION</a:t>
            </a:r>
          </a:p>
          <a:p>
            <a:r>
              <a:rPr lang="en-US" i="1" dirty="0">
                <a:sym typeface="Calibri"/>
              </a:rPr>
              <a:t>La révision du placement peut entraîner des ajustements du plan d'action. </a:t>
            </a:r>
          </a:p>
          <a:p>
            <a:r>
              <a:rPr lang="en-US" i="1" dirty="0">
                <a:sym typeface="Calibri"/>
              </a:rPr>
              <a:t>Le plan d'intervention est un document " vivant " et doit être modifié en fonction des éléments suivants </a:t>
            </a:r>
          </a:p>
          <a:p>
            <a:pPr lvl="1"/>
            <a:r>
              <a:rPr lang="en-US" i="1" dirty="0">
                <a:sym typeface="Calibri"/>
              </a:rPr>
              <a:t>des changements dans la situation de l'enfant ou de la personne qui s'en occupe</a:t>
            </a:r>
          </a:p>
          <a:p>
            <a:pPr lvl="1"/>
            <a:r>
              <a:rPr lang="en-US" i="1" dirty="0">
                <a:sym typeface="Calibri"/>
              </a:rPr>
              <a:t>progrès réalisé </a:t>
            </a:r>
          </a:p>
          <a:p>
            <a:pPr lvl="1"/>
            <a:r>
              <a:rPr lang="en-US" i="1" dirty="0">
                <a:sym typeface="Calibri"/>
              </a:rPr>
              <a:t>nouveaux défis </a:t>
            </a:r>
          </a:p>
          <a:p>
            <a:pPr lvl="1"/>
            <a:r>
              <a:rPr lang="en-US" i="1" dirty="0">
                <a:sym typeface="Calibri"/>
              </a:rPr>
              <a:t>des préoccupations concernant la qualité ou la sécurité des soins alternatifs.</a:t>
            </a:r>
          </a:p>
          <a:p>
            <a:r>
              <a:rPr lang="en-US" i="1" dirty="0">
                <a:sym typeface="Calibri"/>
              </a:rPr>
              <a:t>Les travailleurs sociaux n'ont pas à attendre la date de l'examen formel pour répondre aux préoccupations qui se présentent et/ou apporter des modifications au plan d'action. </a:t>
            </a:r>
          </a:p>
          <a:p>
            <a:endParaRPr lang="en-US" dirty="0">
              <a:sym typeface="Calibri"/>
            </a:endParaRPr>
          </a:p>
          <a:p>
            <a:pPr marL="0" indent="0">
              <a:buNone/>
            </a:pPr>
            <a:r>
              <a:rPr lang="en-US" b="1" dirty="0">
                <a:sym typeface="Calibri"/>
              </a:rPr>
              <a:t>DISCUSSION PLÉNIÈRE</a:t>
            </a:r>
            <a:endParaRPr lang="en-US" b="1" dirty="0"/>
          </a:p>
          <a:p>
            <a:r>
              <a:rPr lang="en-US" i="1" dirty="0">
                <a:sym typeface="Calibri"/>
              </a:rPr>
              <a:t>Quels types de changements ou de défis pourraient conduire à une révision du dossier ou à d'autres actions recommandées ?</a:t>
            </a:r>
          </a:p>
          <a:p>
            <a:pPr lvl="1"/>
            <a:r>
              <a:rPr lang="en-US" dirty="0">
                <a:sym typeface="Calibri"/>
              </a:rPr>
              <a:t>La famille qui s'occupe de l'enfant peut décider de partir sans l'enfant, par exemple pour un rapatriement volontaire ou une réinstallation.</a:t>
            </a:r>
            <a:endParaRPr lang="en-US" dirty="0"/>
          </a:p>
          <a:p>
            <a:pPr lvl="1"/>
            <a:r>
              <a:rPr lang="en-US" dirty="0">
                <a:sym typeface="Calibri"/>
              </a:rPr>
              <a:t>Un nouveau mode de garde potentiel, par exemple la famille élargie ou une famille connue de l'enfant qui souhaite s'occuper de lui, se manifeste.</a:t>
            </a:r>
            <a:endParaRPr lang="en-US" dirty="0"/>
          </a:p>
          <a:p>
            <a:pPr lvl="1"/>
            <a:r>
              <a:rPr lang="en-US" dirty="0">
                <a:sym typeface="Calibri"/>
              </a:rPr>
              <a:t>La recherche des familles est un succès, ce qui nécessite un processus de vérification, de préparation et de regroupement familial. </a:t>
            </a:r>
            <a:endParaRPr lang="en-US" dirty="0"/>
          </a:p>
          <a:p>
            <a:pPr lvl="1"/>
            <a:r>
              <a:rPr lang="en-US" dirty="0">
                <a:sym typeface="Calibri"/>
              </a:rPr>
              <a:t>Les résultats de la recherche de la famille ont été négatifs pendant une longue période (par exemple, plus de 2 ans) ou établissent qu'il n'y a pas de membres de la famille ou que la réunification n'est pas dans l'intérêt supérieur de l'enfant, et qu'une solution de garde alternative à long terme est nécessaire.</a:t>
            </a:r>
            <a:endParaRPr lang="en-US" dirty="0"/>
          </a:p>
          <a:p>
            <a:pPr lvl="1"/>
            <a:r>
              <a:rPr lang="en-US" dirty="0">
                <a:sym typeface="Calibri"/>
              </a:rPr>
              <a:t>Il s'avère que l'arrangement de soins n'est pas viable malgré le soutien.</a:t>
            </a:r>
            <a:endParaRPr lang="en-US" dirty="0"/>
          </a:p>
          <a:p>
            <a:pPr lvl="1"/>
            <a:r>
              <a:rPr lang="en-US" dirty="0">
                <a:sym typeface="Calibri"/>
              </a:rPr>
              <a:t>Rapports ou signes d'abus physique, émotionnel et/ou sexuel, de négligence, de violence ou d'exploitation de l'enfant/des enfants.</a:t>
            </a:r>
            <a:endParaRPr lang="en-US" dirty="0"/>
          </a:p>
          <a:p>
            <a:pPr lvl="1"/>
            <a:endParaRPr lang="en-US" dirty="0">
              <a:sym typeface="Calibri"/>
            </a:endParaRPr>
          </a:p>
          <a:p>
            <a:pPr marL="0" indent="0">
              <a:buNone/>
            </a:pPr>
            <a:r>
              <a:rPr lang="en-US" b="1" dirty="0">
                <a:sym typeface="Calibri"/>
              </a:rPr>
              <a:t>SUITE </a:t>
            </a:r>
            <a:r>
              <a:rPr lang="en-US" b="1" dirty="0">
                <a:sym typeface="Wingdings" panose="05000000000000000000" pitchFamily="2" charset="2"/>
              </a:rPr>
              <a:t></a:t>
            </a:r>
            <a:endParaRPr lang="en-US" b="1" dirty="0">
              <a:sym typeface="Calibri"/>
            </a:endParaRPr>
          </a:p>
        </p:txBody>
      </p:sp>
      <p:sp>
        <p:nvSpPr>
          <p:cNvPr id="3" name="Slide Image Placeholder 2">
            <a:extLst>
              <a:ext uri="{FF2B5EF4-FFF2-40B4-BE49-F238E27FC236}">
                <a16:creationId xmlns:a16="http://schemas.microsoft.com/office/drawing/2014/main" id="{8A8A4F91-1B10-5956-72F3-65BB6691C761}"/>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8038507B-E6C8-7F16-DF50-92687865505E}"/>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119</a:t>
            </a:fld>
            <a:endParaRPr lang="en-US" sz="1200" dirty="0">
              <a:latin typeface="+mn-lt"/>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4"/>
        <p:cNvGrpSpPr/>
        <p:nvPr/>
      </p:nvGrpSpPr>
      <p:grpSpPr>
        <a:xfrm>
          <a:off x="0" y="0"/>
          <a:ext cx="0" cy="0"/>
          <a:chOff x="0" y="0"/>
          <a:chExt cx="0" cy="0"/>
        </a:xfrm>
      </p:grpSpPr>
      <p:sp>
        <p:nvSpPr>
          <p:cNvPr id="406" name="Google Shape;406;p10:notes"/>
          <p:cNvSpPr txBox="1">
            <a:spLocks noGrp="1"/>
          </p:cNvSpPr>
          <p:nvPr>
            <p:ph type="body" idx="1"/>
          </p:nvPr>
        </p:nvSpPr>
        <p:spPr/>
        <p:txBody>
          <a:bodyPr/>
          <a:lstStyle/>
          <a:p>
            <a:pPr marL="0" indent="0">
              <a:buNone/>
            </a:pPr>
            <a:r>
              <a:rPr lang="en-US" b="1" dirty="0">
                <a:sym typeface="Calibri"/>
              </a:rPr>
              <a:t>EXPLICATION</a:t>
            </a:r>
          </a:p>
          <a:p>
            <a:r>
              <a:rPr lang="en-US" i="1" dirty="0">
                <a:sym typeface="Calibri"/>
              </a:rPr>
              <a:t>Dans cette session, nous examinerons l'identification et l'enregistrement.</a:t>
            </a:r>
            <a:endParaRPr lang="en-US" i="1" dirty="0"/>
          </a:p>
          <a:p>
            <a:r>
              <a:rPr lang="en-US" i="1" dirty="0">
                <a:sym typeface="Calibri"/>
              </a:rPr>
              <a:t>À la fin de cette session, les participants devraient être en mesure de :...</a:t>
            </a:r>
            <a:endParaRPr lang="en-US" i="1" dirty="0"/>
          </a:p>
          <a:p>
            <a:r>
              <a:rPr lang="en-US" dirty="0">
                <a:sym typeface="Calibri"/>
              </a:rPr>
              <a:t>Présenter la diapositive</a:t>
            </a:r>
            <a:endParaRPr lang="en-US" dirty="0"/>
          </a:p>
          <a:p>
            <a:endParaRPr lang="en-US" dirty="0">
              <a:sym typeface="Calibri"/>
            </a:endParaRPr>
          </a:p>
        </p:txBody>
      </p:sp>
      <p:sp>
        <p:nvSpPr>
          <p:cNvPr id="4" name="Slide Image Placeholder 3">
            <a:extLst>
              <a:ext uri="{FF2B5EF4-FFF2-40B4-BE49-F238E27FC236}">
                <a16:creationId xmlns:a16="http://schemas.microsoft.com/office/drawing/2014/main" id="{2C93FF5D-ACC1-41ED-1BAF-619907FA6D41}"/>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57B9701B-7D48-0A72-AF3F-8B8C0A915C60}"/>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12</a:t>
            </a:fld>
            <a:endParaRPr lang="en-US" sz="1200" dirty="0">
              <a:latin typeface="+mn-lt"/>
            </a:endParaRPr>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8"/>
        <p:cNvGrpSpPr/>
        <p:nvPr/>
      </p:nvGrpSpPr>
      <p:grpSpPr>
        <a:xfrm>
          <a:off x="0" y="0"/>
          <a:ext cx="0" cy="0"/>
          <a:chOff x="0" y="0"/>
          <a:chExt cx="0" cy="0"/>
        </a:xfrm>
      </p:grpSpPr>
      <p:sp>
        <p:nvSpPr>
          <p:cNvPr id="810" name="Google Shape;810;p35:notes"/>
          <p:cNvSpPr txBox="1">
            <a:spLocks noGrp="1"/>
          </p:cNvSpPr>
          <p:nvPr>
            <p:ph type="body" idx="1"/>
          </p:nvPr>
        </p:nvSpPr>
        <p:spPr>
          <a:xfrm>
            <a:off x="479425" y="460375"/>
            <a:ext cx="6140450" cy="9211335"/>
          </a:xfrm>
        </p:spPr>
        <p:txBody>
          <a:bodyPr/>
          <a:lstStyle/>
          <a:p>
            <a:pPr lvl="1"/>
            <a:r>
              <a:rPr lang="en-US" dirty="0">
                <a:sym typeface="Calibri"/>
              </a:rPr>
              <a:t>Tout problème de sauvegarde ou de sécurité.</a:t>
            </a:r>
            <a:endParaRPr lang="en-US" dirty="0"/>
          </a:p>
          <a:p>
            <a:pPr lvl="1"/>
            <a:r>
              <a:rPr lang="en-US" dirty="0">
                <a:sym typeface="Calibri"/>
              </a:rPr>
              <a:t>Les normes de soins en milieu résidentiel ne sont pas respectées et/ou sont inacceptables, malgré les tentatives de promotion du changement ou de l'amélioration.</a:t>
            </a:r>
            <a:endParaRPr lang="en-US" i="1" dirty="0">
              <a:sym typeface="Calibri"/>
            </a:endParaRPr>
          </a:p>
          <a:p>
            <a:r>
              <a:rPr lang="en-US" i="1" dirty="0">
                <a:sym typeface="Calibri"/>
              </a:rPr>
              <a:t>Outre l'examen du dossier, existe-t-il des mesures et des étapes supplémentaires/autres qui devraient être prises pour répondre à certains des problèmes que nous venons de discuter ?</a:t>
            </a:r>
          </a:p>
          <a:p>
            <a:pPr lvl="1"/>
            <a:r>
              <a:rPr lang="en-US" dirty="0">
                <a:sym typeface="Calibri"/>
              </a:rPr>
              <a:t>Lorsque les préoccupations sont de nature sérieuse, par exemple des signes d'abus ou des questions de sauvegarde, nous n'attendons pas l'examen du cas, mais nous devons prendre des mesures immédiates, comme le montre la diapositive suivante. </a:t>
            </a:r>
            <a:endParaRPr lang="en-US" dirty="0"/>
          </a:p>
          <a:p>
            <a:pPr lvl="1"/>
            <a:r>
              <a:rPr lang="en-US" dirty="0">
                <a:sym typeface="Calibri"/>
              </a:rPr>
              <a:t>Fourniture d'un soutien psychosocial supplémentaire en cas de changements/événements importants ; même les changements positifs, comme la réussite de la recherche, peuvent être stressants pour l'enfant et la personne qui s'en occupe lorsqu'une relation solide s'est établie.</a:t>
            </a:r>
            <a:endParaRPr lang="en-US" dirty="0"/>
          </a:p>
          <a:p>
            <a:pPr lvl="1"/>
            <a:r>
              <a:rPr lang="en-US" dirty="0">
                <a:sym typeface="Calibri"/>
              </a:rPr>
              <a:t>Il peut arriver que le travailleur social doive partager des résultats, notamment la nouvelle de l'échec des efforts de recherche ou la confirmation du décès de membres de la famille. Les travailleurs sociaux doivent discuter avec leurs superviseurs de la manière la plus appropriée de partager des nouvelles difficiles et s'assurer qu'une préparation et un suivi adéquats sont disponibles auprès de SMSPS.</a:t>
            </a:r>
          </a:p>
          <a:p>
            <a:pPr lvl="1"/>
            <a:r>
              <a:rPr lang="en-US" dirty="0">
                <a:sym typeface="Calibri"/>
              </a:rPr>
              <a:t>Lorsqu'il y a des inquiétudes significatives concernant la sécurité/le bien-être d'un enfant, que plusieurs acteurs sont impliqués dans l'affaire et/ou que des décisions complexes doivent être prises, une conférence de cas peut être la prochaine mesure.</a:t>
            </a:r>
          </a:p>
          <a:p>
            <a:endParaRPr lang="en-US" dirty="0">
              <a:sym typeface="Calibri"/>
            </a:endParaRPr>
          </a:p>
        </p:txBody>
      </p:sp>
      <p:sp>
        <p:nvSpPr>
          <p:cNvPr id="2" name="Google Shape;725;p48:notes">
            <a:extLst>
              <a:ext uri="{FF2B5EF4-FFF2-40B4-BE49-F238E27FC236}">
                <a16:creationId xmlns:a16="http://schemas.microsoft.com/office/drawing/2014/main" id="{9AE30979-3DF2-1A4D-250A-64C9C858EFFA}"/>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120</a:t>
            </a:fld>
            <a:endParaRPr lang="en-US" sz="1200" dirty="0">
              <a:latin typeface="+mn-lt"/>
            </a:endParaRPr>
          </a:p>
        </p:txBody>
      </p:sp>
    </p:spTree>
    <p:extLst>
      <p:ext uri="{BB962C8B-B14F-4D97-AF65-F5344CB8AC3E}">
        <p14:creationId xmlns:p14="http://schemas.microsoft.com/office/powerpoint/2010/main" val="1860751520"/>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0"/>
        <p:cNvGrpSpPr/>
        <p:nvPr/>
      </p:nvGrpSpPr>
      <p:grpSpPr>
        <a:xfrm>
          <a:off x="0" y="0"/>
          <a:ext cx="0" cy="0"/>
          <a:chOff x="0" y="0"/>
          <a:chExt cx="0" cy="0"/>
        </a:xfrm>
      </p:grpSpPr>
      <p:sp>
        <p:nvSpPr>
          <p:cNvPr id="1592" name="Google Shape;1592;p87:notes"/>
          <p:cNvSpPr txBox="1">
            <a:spLocks noGrp="1"/>
          </p:cNvSpPr>
          <p:nvPr>
            <p:ph type="body" idx="1"/>
          </p:nvPr>
        </p:nvSpPr>
        <p:spPr/>
        <p:txBody>
          <a:bodyPr/>
          <a:lstStyle/>
          <a:p>
            <a:pPr marL="0" indent="0">
              <a:buNone/>
            </a:pPr>
            <a:r>
              <a:rPr lang="en-US" b="1" dirty="0">
                <a:sym typeface="Calibri"/>
              </a:rPr>
              <a:t>EXPLICATION</a:t>
            </a:r>
          </a:p>
          <a:p>
            <a:r>
              <a:rPr lang="en-US" i="1" dirty="0">
                <a:sym typeface="Calibri"/>
              </a:rPr>
              <a:t>Les mesures à prendre en cas de danger imminent doivent être les suivantes</a:t>
            </a:r>
          </a:p>
          <a:p>
            <a:pPr lvl="1"/>
            <a:r>
              <a:rPr lang="en-US" i="1" dirty="0">
                <a:sym typeface="Calibri"/>
              </a:rPr>
              <a:t>être clairement énoncé dans le plan d'action </a:t>
            </a:r>
          </a:p>
          <a:p>
            <a:pPr lvl="1"/>
            <a:r>
              <a:rPr lang="en-US" i="1" dirty="0">
                <a:sym typeface="Calibri"/>
              </a:rPr>
              <a:t>Se fonder sur des procédures interagences convenues, dans la mesure du possible. </a:t>
            </a:r>
          </a:p>
          <a:p>
            <a:pPr lvl="1"/>
            <a:r>
              <a:rPr lang="en-US" i="1" dirty="0">
                <a:sym typeface="Calibri"/>
              </a:rPr>
              <a:t>Impliquer les autorités nationales dans la mesure du possible.  </a:t>
            </a:r>
          </a:p>
          <a:p>
            <a:r>
              <a:rPr lang="en-US" i="1" dirty="0">
                <a:sym typeface="Calibri"/>
              </a:rPr>
              <a:t>Qu'entend-on par "dommage imminent" ? </a:t>
            </a:r>
          </a:p>
          <a:p>
            <a:pPr lvl="1"/>
            <a:r>
              <a:rPr lang="en-US" dirty="0">
                <a:sym typeface="Calibri"/>
              </a:rPr>
              <a:t>Donnez des exemples, si nécessaire, par exemple, l'enfant est sur le point d'être forcé à se marier, l'enfant risque d'être enlevé, l'enfant risque d'être/est soumis à des abus sexuels, etc.</a:t>
            </a:r>
          </a:p>
          <a:p>
            <a:r>
              <a:rPr lang="en-US" i="1" dirty="0">
                <a:sym typeface="Calibri"/>
              </a:rPr>
              <a:t>Il est de la responsabilité des travailleurs sociaux de contacter immédiatement leur superviseur (ou un autre praticien senior/responsable de programme s'il n'est pas disponible) pour discuter de toute préoccupation sérieuse ou de tout risque potentiel de danger imminent pour un enfant. </a:t>
            </a:r>
          </a:p>
          <a:p>
            <a:pPr lvl="1"/>
            <a:r>
              <a:rPr lang="en-US" i="1" dirty="0">
                <a:sym typeface="Calibri"/>
              </a:rPr>
              <a:t>Il n'est pas nécessaire qu'il y ait un </a:t>
            </a:r>
            <a:r>
              <a:rPr lang="en-US" i="1" dirty="0" err="1">
                <a:sym typeface="Calibri"/>
              </a:rPr>
              <a:t>préjudice</a:t>
            </a:r>
            <a:r>
              <a:rPr lang="en-US" i="1" dirty="0">
                <a:sym typeface="Calibri"/>
              </a:rPr>
              <a:t> </a:t>
            </a:r>
            <a:r>
              <a:rPr lang="en-US" i="1" dirty="0" err="1">
                <a:sym typeface="Calibri"/>
              </a:rPr>
              <a:t>confirrmé</a:t>
            </a:r>
            <a:r>
              <a:rPr lang="en-US" i="1" dirty="0">
                <a:sym typeface="Calibri"/>
              </a:rPr>
              <a:t> ou réel avant de prendre des mesures. </a:t>
            </a:r>
          </a:p>
          <a:p>
            <a:pPr lvl="1"/>
            <a:r>
              <a:rPr lang="en-US" i="1" dirty="0">
                <a:sym typeface="Calibri"/>
              </a:rPr>
              <a:t>Les travailleurs sociaux doivent se fier à leur instinct, même s'il n'y a pas de véritable preuve.</a:t>
            </a:r>
          </a:p>
          <a:p>
            <a:r>
              <a:rPr lang="en-US" i="1" dirty="0">
                <a:sym typeface="Calibri"/>
              </a:rPr>
              <a:t>Lorsque les travailleurs sociaux ont été impliqués dans / ont dû répondre à des problèmes critiques affectant un enfant / une famille qu'ils soutenaient, </a:t>
            </a:r>
          </a:p>
          <a:p>
            <a:pPr lvl="1"/>
            <a:r>
              <a:rPr lang="en-US" i="1" dirty="0">
                <a:sym typeface="Calibri"/>
              </a:rPr>
              <a:t>La SMSPS doit être proposée, en plus de la supervision habituelle du cas, pour permettre à l'assistant social d'exprimer ses sentiments sur ce qui s'est passé et sur la façon dont cela a été géré. </a:t>
            </a:r>
          </a:p>
          <a:p>
            <a:pPr lvl="1"/>
            <a:r>
              <a:rPr lang="en-US" i="1" dirty="0">
                <a:sym typeface="Calibri"/>
              </a:rPr>
              <a:t>Les responsables de la protection de l'enfance doivent également examiner la manière dont le cas a été géré afin de déterminer si des leçons peuvent être tirées pour l'avenir.</a:t>
            </a:r>
          </a:p>
        </p:txBody>
      </p:sp>
      <p:sp>
        <p:nvSpPr>
          <p:cNvPr id="3" name="Slide Image Placeholder 2">
            <a:extLst>
              <a:ext uri="{FF2B5EF4-FFF2-40B4-BE49-F238E27FC236}">
                <a16:creationId xmlns:a16="http://schemas.microsoft.com/office/drawing/2014/main" id="{50C58EB0-990B-C191-D965-B83E6A11338A}"/>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70FDE784-8333-21D3-79AB-379CDFD25FBD}"/>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121</a:t>
            </a:fld>
            <a:endParaRPr lang="en-US" sz="1200" dirty="0">
              <a:latin typeface="+mn-lt"/>
            </a:endParaRPr>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9"/>
        <p:cNvGrpSpPr/>
        <p:nvPr/>
      </p:nvGrpSpPr>
      <p:grpSpPr>
        <a:xfrm>
          <a:off x="0" y="0"/>
          <a:ext cx="0" cy="0"/>
          <a:chOff x="0" y="0"/>
          <a:chExt cx="0" cy="0"/>
        </a:xfrm>
      </p:grpSpPr>
      <p:sp>
        <p:nvSpPr>
          <p:cNvPr id="1611" name="Google Shape;1611;p88:notes"/>
          <p:cNvSpPr txBox="1">
            <a:spLocks noGrp="1"/>
          </p:cNvSpPr>
          <p:nvPr>
            <p:ph type="body" idx="1"/>
          </p:nvPr>
        </p:nvSpPr>
        <p:spPr/>
        <p:txBody>
          <a:bodyPr/>
          <a:lstStyle/>
          <a:p>
            <a:pPr marL="0" indent="0">
              <a:buNone/>
            </a:pPr>
            <a:r>
              <a:rPr lang="en-US" b="1" dirty="0">
                <a:sym typeface="Calibri"/>
              </a:rPr>
              <a:t>S'ADAPTER AU CONTEXTE</a:t>
            </a:r>
          </a:p>
          <a:p>
            <a:r>
              <a:rPr lang="en-US" dirty="0">
                <a:sym typeface="Calibri"/>
              </a:rPr>
              <a:t>Modifiez les réponses sur la conférence de cas / la DIS en fonction des procédures en vigueur dans votre contexte. </a:t>
            </a:r>
          </a:p>
          <a:p>
            <a:pPr marL="0" indent="0">
              <a:buNone/>
            </a:pPr>
            <a:r>
              <a:rPr lang="en-US" dirty="0">
                <a:sym typeface="Helvetica Neue"/>
              </a:rPr>
              <a:t>_____________________________________________________________________________</a:t>
            </a:r>
            <a:endParaRPr lang="en-US" dirty="0"/>
          </a:p>
          <a:p>
            <a:pPr marL="0" indent="0">
              <a:buNone/>
            </a:pPr>
            <a:endParaRPr lang="en-US" dirty="0">
              <a:sym typeface="Calibri"/>
            </a:endParaRPr>
          </a:p>
          <a:p>
            <a:pPr marL="0" indent="0">
              <a:buNone/>
            </a:pPr>
            <a:r>
              <a:rPr lang="en-US" b="1" dirty="0">
                <a:sym typeface="Calibri"/>
              </a:rPr>
              <a:t>TRAVAIL DE GROUPE (20 minutes)</a:t>
            </a:r>
          </a:p>
          <a:p>
            <a:r>
              <a:rPr lang="en-US" dirty="0">
                <a:sym typeface="Calibri"/>
              </a:rPr>
              <a:t>Divisez les participants en groupes de 2 à 3 personnes</a:t>
            </a:r>
          </a:p>
          <a:p>
            <a:r>
              <a:rPr lang="en-US" dirty="0">
                <a:sym typeface="Calibri"/>
              </a:rPr>
              <a:t>Guidez les participants vers les </a:t>
            </a:r>
            <a:r>
              <a:rPr lang="en-US" b="1" dirty="0">
                <a:sym typeface="Calibri"/>
              </a:rPr>
              <a:t>pages 99-100 du cahier d'exercices : Suivi et révision du scénario</a:t>
            </a:r>
          </a:p>
          <a:p>
            <a:r>
              <a:rPr lang="en-US" i="1" dirty="0">
                <a:sym typeface="Calibri"/>
              </a:rPr>
              <a:t>Instructions</a:t>
            </a:r>
          </a:p>
          <a:p>
            <a:pPr lvl="1"/>
            <a:r>
              <a:rPr lang="en-US" i="1" dirty="0">
                <a:sym typeface="Calibri"/>
              </a:rPr>
              <a:t>Lire la mise à jour du scénario</a:t>
            </a:r>
          </a:p>
          <a:p>
            <a:pPr lvl="1"/>
            <a:r>
              <a:rPr lang="en-US" i="1" dirty="0">
                <a:sym typeface="Calibri"/>
              </a:rPr>
              <a:t>Réfléchissez aux questions de l'exercice</a:t>
            </a:r>
            <a:endParaRPr lang="en-US" dirty="0">
              <a:sym typeface="Calibri"/>
            </a:endParaRPr>
          </a:p>
          <a:p>
            <a:pPr marL="0" indent="0">
              <a:buNone/>
            </a:pPr>
            <a:endParaRPr lang="en-US" b="1" dirty="0">
              <a:sym typeface="Calibri"/>
            </a:endParaRPr>
          </a:p>
          <a:p>
            <a:pPr marL="0" indent="0">
              <a:buNone/>
            </a:pPr>
            <a:r>
              <a:rPr lang="en-US" b="1" dirty="0">
                <a:sym typeface="Calibri"/>
              </a:rPr>
              <a:t>DISCUSSION PLÉNIÈRE (20 minutes)</a:t>
            </a:r>
          </a:p>
          <a:p>
            <a:r>
              <a:rPr lang="en-US" dirty="0">
                <a:sym typeface="Calibri"/>
              </a:rPr>
              <a:t>En plénière, demandez aux différents groupes de contribuer à différentes questions.</a:t>
            </a:r>
          </a:p>
          <a:p>
            <a:r>
              <a:rPr lang="en-US" dirty="0">
                <a:sym typeface="Calibri"/>
              </a:rPr>
              <a:t>Reportez-vous aux réponses de la page suivante</a:t>
            </a:r>
          </a:p>
          <a:p>
            <a:r>
              <a:rPr lang="en-US" i="1" dirty="0">
                <a:sym typeface="Calibri"/>
              </a:rPr>
              <a:t>Dans certains contextes, les regroupements familiaux suivent une procédure légale par le </a:t>
            </a:r>
            <a:r>
              <a:rPr lang="en-US" i="1" dirty="0" err="1">
                <a:sym typeface="Calibri"/>
              </a:rPr>
              <a:t>biaisis</a:t>
            </a:r>
            <a:r>
              <a:rPr lang="en-US" i="1" dirty="0">
                <a:sym typeface="Calibri"/>
              </a:rPr>
              <a:t> du tribunal. </a:t>
            </a:r>
          </a:p>
          <a:p>
            <a:pPr lvl="1"/>
            <a:r>
              <a:rPr lang="en-US" i="1" dirty="0">
                <a:sym typeface="Calibri"/>
              </a:rPr>
              <a:t>En général, le personnel (un assistant social) des autorités nationales ou locales de la protection de l'enfance ou des services sociaux doit diriger le regroupement familial ou y assister. </a:t>
            </a:r>
          </a:p>
          <a:p>
            <a:pPr lvl="1"/>
            <a:r>
              <a:rPr lang="en-US" i="1" dirty="0">
                <a:sym typeface="Calibri"/>
              </a:rPr>
              <a:t>Les acteurs de la protection de l'enfance peuvent apporter leur soutien et leur aide, en facilitant l'implication des autorités, lorsque cela est nécessaire et convenu. </a:t>
            </a:r>
          </a:p>
          <a:p>
            <a:pPr marL="0" indent="0">
              <a:buNone/>
            </a:pPr>
            <a:r>
              <a:rPr lang="en-US" dirty="0">
                <a:sym typeface="Helvetica Neue"/>
              </a:rPr>
              <a:t>_____________________________________________________________________________</a:t>
            </a:r>
            <a:endParaRPr lang="en-US" dirty="0"/>
          </a:p>
          <a:p>
            <a:endParaRPr lang="en-US" dirty="0">
              <a:sym typeface="Calibri"/>
            </a:endParaRPr>
          </a:p>
          <a:p>
            <a:pPr marL="0" indent="0">
              <a:buNone/>
            </a:pPr>
            <a:r>
              <a:rPr lang="en-US" b="1" dirty="0">
                <a:sym typeface="Calibri"/>
              </a:rPr>
              <a:t>SUITE </a:t>
            </a:r>
            <a:r>
              <a:rPr lang="en-US" b="1" dirty="0">
                <a:sym typeface="Wingdings" panose="05000000000000000000" pitchFamily="2" charset="2"/>
              </a:rPr>
              <a:t></a:t>
            </a:r>
            <a:endParaRPr lang="en-US" b="1" dirty="0">
              <a:sym typeface="Calibri"/>
            </a:endParaRPr>
          </a:p>
        </p:txBody>
      </p:sp>
      <p:sp>
        <p:nvSpPr>
          <p:cNvPr id="3" name="Slide Image Placeholder 2">
            <a:extLst>
              <a:ext uri="{FF2B5EF4-FFF2-40B4-BE49-F238E27FC236}">
                <a16:creationId xmlns:a16="http://schemas.microsoft.com/office/drawing/2014/main" id="{EFD04A79-FE0D-1DE8-EFE9-95D16DA393EF}"/>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B6828EDA-8C34-907C-6EBD-D3049CB39366}"/>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122</a:t>
            </a:fld>
            <a:endParaRPr lang="en-US" sz="1200" dirty="0">
              <a:latin typeface="+mn-lt"/>
            </a:endParaRPr>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8"/>
        <p:cNvGrpSpPr/>
        <p:nvPr/>
      </p:nvGrpSpPr>
      <p:grpSpPr>
        <a:xfrm>
          <a:off x="0" y="0"/>
          <a:ext cx="0" cy="0"/>
          <a:chOff x="0" y="0"/>
          <a:chExt cx="0" cy="0"/>
        </a:xfrm>
      </p:grpSpPr>
      <p:sp>
        <p:nvSpPr>
          <p:cNvPr id="810" name="Google Shape;810;p35:notes"/>
          <p:cNvSpPr txBox="1">
            <a:spLocks noGrp="1"/>
          </p:cNvSpPr>
          <p:nvPr>
            <p:ph type="body" idx="1"/>
          </p:nvPr>
        </p:nvSpPr>
        <p:spPr>
          <a:xfrm>
            <a:off x="479425" y="460375"/>
            <a:ext cx="6140450" cy="9211335"/>
          </a:xfrm>
        </p:spPr>
        <p:txBody>
          <a:bodyPr/>
          <a:lstStyle/>
          <a:p>
            <a:pPr marL="0" indent="0">
              <a:buNone/>
            </a:pPr>
            <a:r>
              <a:rPr lang="en-US" b="1" dirty="0">
                <a:sym typeface="Calibri"/>
              </a:rPr>
              <a:t>RÉPONSES</a:t>
            </a:r>
          </a:p>
          <a:p>
            <a:pPr marL="228600" indent="-228600">
              <a:buFont typeface="+mj-lt"/>
              <a:buAutoNum type="arabicPeriod"/>
            </a:pPr>
            <a:r>
              <a:rPr lang="en-US" dirty="0">
                <a:sym typeface="Calibri"/>
              </a:rPr>
              <a:t>Une révision du plan d'intervention est nécessaire car il y a eu des changements substantiels dans la vie du garçon et il court un risque accru. </a:t>
            </a:r>
          </a:p>
          <a:p>
            <a:pPr lvl="1"/>
            <a:r>
              <a:rPr lang="en-US" dirty="0">
                <a:sym typeface="Calibri"/>
              </a:rPr>
              <a:t>Il est confronté à l'exploitation et est exposé à des préjudices sur le lieu de travail, au manque de soins et de protection, et a besoin de soins médicaux et de santé et de la SMSPS. </a:t>
            </a:r>
          </a:p>
          <a:p>
            <a:pPr lvl="1"/>
            <a:r>
              <a:rPr lang="en-US" dirty="0">
                <a:sym typeface="Calibri"/>
              </a:rPr>
              <a:t>Ses parents auraient également déménagé dans le pays d'asile. </a:t>
            </a:r>
          </a:p>
          <a:p>
            <a:pPr lvl="1"/>
            <a:r>
              <a:rPr lang="en-US" dirty="0">
                <a:sym typeface="Calibri"/>
              </a:rPr>
              <a:t>Il a également fourni plus d'informations sur ses grands-parents qui pourraient être retrouvés, potentiellement. </a:t>
            </a:r>
          </a:p>
          <a:p>
            <a:pPr lvl="1"/>
            <a:r>
              <a:rPr lang="en-US" dirty="0">
                <a:sym typeface="Calibri"/>
              </a:rPr>
              <a:t>Il a également exprimé le souhait d'être réuni avec sa mère et ses frères et sœurs, alors que son père semble refuser le regroupement familial car il souhaite que Hashim assure un revenu à la famille. </a:t>
            </a:r>
            <a:endParaRPr lang="en-US" dirty="0"/>
          </a:p>
          <a:p>
            <a:pPr marL="228600" indent="-228600">
              <a:buFont typeface="+mj-lt"/>
              <a:buAutoNum type="arabicPeriod"/>
            </a:pPr>
            <a:r>
              <a:rPr lang="en-US" dirty="0">
                <a:sym typeface="Calibri"/>
              </a:rPr>
              <a:t>Il est préoccupant que Hashim passe la plupart de son temps seul dans sa chambre et que ses soignants actuels ne l'aient pas aidé à accéder à des soins médicaux. </a:t>
            </a:r>
          </a:p>
          <a:p>
            <a:pPr lvl="1"/>
            <a:r>
              <a:rPr lang="en-US" dirty="0">
                <a:sym typeface="Calibri"/>
              </a:rPr>
              <a:t>Cela nécessite une attention particulière pour </a:t>
            </a:r>
          </a:p>
          <a:p>
            <a:pPr lvl="2"/>
            <a:r>
              <a:rPr lang="en-US" dirty="0">
                <a:sym typeface="Calibri"/>
              </a:rPr>
              <a:t>comprendre la relation avec sa tante, son oncle et leur famille, </a:t>
            </a:r>
          </a:p>
          <a:p>
            <a:pPr lvl="2"/>
            <a:r>
              <a:rPr lang="en-US" dirty="0">
                <a:sym typeface="Calibri"/>
              </a:rPr>
              <a:t>comment ils comprennent leur rôle actuel dans sa vie</a:t>
            </a:r>
          </a:p>
          <a:p>
            <a:pPr lvl="2"/>
            <a:r>
              <a:rPr lang="en-US" dirty="0">
                <a:sym typeface="Calibri"/>
              </a:rPr>
              <a:t>leur capacité/volonté de s'occuper de lui.</a:t>
            </a:r>
          </a:p>
          <a:p>
            <a:pPr marL="228600" indent="-228600">
              <a:buFont typeface="+mj-lt"/>
              <a:buAutoNum type="arabicPeriod"/>
            </a:pPr>
            <a:r>
              <a:rPr lang="en-US" dirty="0">
                <a:sym typeface="Calibri"/>
              </a:rPr>
              <a:t>Une conférence de cas et/ou une DIS est/sont nécessaires. Pendant ce temps, un soutien immédiat doit être fourni et continu. EXPLIQUER Comme pour les conférences de cas, la DIS (Détermination du Meilleur Intérêt) est parfois nécessaire pour les enfants réfugiés non accompagnés (comme cela est également abordé dans le Module 2). </a:t>
            </a:r>
          </a:p>
          <a:p>
            <a:pPr lvl="1"/>
            <a:r>
              <a:rPr lang="en-US" dirty="0">
                <a:sym typeface="Calibri"/>
              </a:rPr>
              <a:t>La DIS exige un rapport détaillé de la part du travailleur social et une prise de décision par de multiples acteurs par </a:t>
            </a:r>
            <a:r>
              <a:rPr lang="en-US">
                <a:sym typeface="Calibri"/>
              </a:rPr>
              <a:t>le is </a:t>
            </a:r>
            <a:r>
              <a:rPr lang="en-US" dirty="0">
                <a:sym typeface="Calibri"/>
              </a:rPr>
              <a:t>d'un groupe multidisciplinaire de DIS, qui sera enregistré. </a:t>
            </a:r>
            <a:endParaRPr lang="en-US" dirty="0"/>
          </a:p>
          <a:p>
            <a:pPr lvl="1"/>
            <a:r>
              <a:rPr lang="en-US" dirty="0">
                <a:sym typeface="Calibri"/>
              </a:rPr>
              <a:t>La DIS peut aider à la prise de décision lorsque la situation et les risques auxquels l'enfant est confronté sont particulièrement complexes, lorsque des décisions doivent être prises concernant : le regroupement familial pour les enfants non accompagnés et séparés ; les dispositifs de prise en charge temporaire pour les enfants non accompagnés et séparés ; les solutions durables, y compris les voies complémentaires, pour les enfants non accompagnés, et dans des situations exceptionnelles pour les enfants en danger (y compris les enfants séparés).</a:t>
            </a:r>
          </a:p>
          <a:p>
            <a:pPr lvl="1"/>
            <a:r>
              <a:rPr lang="en-US" dirty="0">
                <a:sym typeface="Calibri"/>
              </a:rPr>
              <a:t>En l'absence de processus étatiques appropriés, la DIS, ou un processus décisionnel formel similaire, pourrait être mis en œuvre pour les ENAS déplacés à l'intérieur du pays dans des situations complexes et/ou qui ont besoin de solutions durables, en étroite coordination avec les autorités compétentes, si possible, afin de fournir des garanties supplémentaires pour les décisions complexes.</a:t>
            </a:r>
            <a:endParaRPr lang="en-US" dirty="0"/>
          </a:p>
          <a:p>
            <a:pPr lvl="1"/>
            <a:r>
              <a:rPr lang="en-US" dirty="0">
                <a:sym typeface="Calibri"/>
              </a:rPr>
              <a:t>De plus amples informations peuvent être trouvées dans les Principes directeurs de la procédure relative à l'intérêt supérieur de l'enfant du HCR : Évaluer et déterminer l'intérêt supérieur de l'enfant, 2021 page 157</a:t>
            </a:r>
          </a:p>
          <a:p>
            <a:pPr lvl="1"/>
            <a:endParaRPr lang="en-US" dirty="0">
              <a:sym typeface="Calibri"/>
            </a:endParaRPr>
          </a:p>
          <a:p>
            <a:pPr marL="0" indent="0">
              <a:buNone/>
            </a:pPr>
            <a:r>
              <a:rPr lang="en-US" b="1" dirty="0">
                <a:sym typeface="Calibri"/>
              </a:rPr>
              <a:t>SUITE </a:t>
            </a:r>
            <a:r>
              <a:rPr lang="en-US" b="1" dirty="0">
                <a:sym typeface="Wingdings" panose="05000000000000000000" pitchFamily="2" charset="2"/>
              </a:rPr>
              <a:t></a:t>
            </a:r>
            <a:endParaRPr lang="en-US" b="1" dirty="0">
              <a:sym typeface="Calibri"/>
            </a:endParaRPr>
          </a:p>
        </p:txBody>
      </p:sp>
      <p:sp>
        <p:nvSpPr>
          <p:cNvPr id="2" name="Google Shape;725;p48:notes">
            <a:extLst>
              <a:ext uri="{FF2B5EF4-FFF2-40B4-BE49-F238E27FC236}">
                <a16:creationId xmlns:a16="http://schemas.microsoft.com/office/drawing/2014/main" id="{A1CD0A94-5B89-E6F5-8993-42D7D38A2C03}"/>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123</a:t>
            </a:fld>
            <a:endParaRPr lang="en-US" sz="1200" dirty="0">
              <a:latin typeface="+mn-lt"/>
            </a:endParaRPr>
          </a:p>
        </p:txBody>
      </p:sp>
    </p:spTree>
    <p:extLst>
      <p:ext uri="{BB962C8B-B14F-4D97-AF65-F5344CB8AC3E}">
        <p14:creationId xmlns:p14="http://schemas.microsoft.com/office/powerpoint/2010/main" val="1522756574"/>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8"/>
        <p:cNvGrpSpPr/>
        <p:nvPr/>
      </p:nvGrpSpPr>
      <p:grpSpPr>
        <a:xfrm>
          <a:off x="0" y="0"/>
          <a:ext cx="0" cy="0"/>
          <a:chOff x="0" y="0"/>
          <a:chExt cx="0" cy="0"/>
        </a:xfrm>
      </p:grpSpPr>
      <p:sp>
        <p:nvSpPr>
          <p:cNvPr id="810" name="Google Shape;810;p35:notes"/>
          <p:cNvSpPr txBox="1">
            <a:spLocks noGrp="1"/>
          </p:cNvSpPr>
          <p:nvPr>
            <p:ph type="body" idx="1"/>
          </p:nvPr>
        </p:nvSpPr>
        <p:spPr>
          <a:xfrm>
            <a:off x="479425" y="460375"/>
            <a:ext cx="6140450" cy="9211335"/>
          </a:xfrm>
        </p:spPr>
        <p:txBody>
          <a:bodyPr/>
          <a:lstStyle/>
          <a:p>
            <a:pPr marL="228600" indent="-228600">
              <a:buFont typeface="+mj-lt"/>
              <a:buAutoNum type="arabicPeriod" startAt="4"/>
            </a:pPr>
            <a:r>
              <a:rPr lang="en-US" dirty="0">
                <a:sym typeface="Calibri"/>
              </a:rPr>
              <a:t>Les actions de suivi qui devraient être prises : </a:t>
            </a:r>
          </a:p>
          <a:p>
            <a:pPr lvl="1"/>
            <a:r>
              <a:rPr lang="en-US" dirty="0">
                <a:sym typeface="Calibri"/>
              </a:rPr>
              <a:t>Discuter avec le superviseur des conditions sur le lieu de travail dans le but de plaider auprès de l'employeur pour l'amélioration des conditions, y compris la création d'un environnement sûr et la réduction des heures de travail. </a:t>
            </a:r>
            <a:endParaRPr lang="en-US" dirty="0"/>
          </a:p>
          <a:p>
            <a:pPr lvl="1"/>
            <a:r>
              <a:rPr lang="en-US" dirty="0">
                <a:sym typeface="Calibri"/>
              </a:rPr>
              <a:t>Planifier une visite à domicile chez les parents de Hashim et fournir des informations sur l'impact de l'exploitation/la situation de travail sur Hashim et la séparation familiale, à court et à long terme. Discuter de la recherche d'alternatives à sa situation professionnelle. Discuter des possibilités de réunification d'Hashim et du soutien potentiel dont la famille a besoin.</a:t>
            </a:r>
          </a:p>
          <a:p>
            <a:pPr lvl="1"/>
            <a:r>
              <a:rPr lang="en-US" dirty="0">
                <a:sym typeface="Calibri"/>
              </a:rPr>
              <a:t>Plaider auprès des parents et de la famille d'accueil pour que Hashim reçoive des soins médicaux.</a:t>
            </a:r>
          </a:p>
          <a:p>
            <a:pPr lvl="1"/>
            <a:r>
              <a:rPr lang="en-US" dirty="0">
                <a:sym typeface="Calibri"/>
              </a:rPr>
              <a:t>Examinez </a:t>
            </a:r>
            <a:r>
              <a:rPr lang="en-US" dirty="0" err="1">
                <a:sym typeface="Calibri"/>
              </a:rPr>
              <a:t>si</a:t>
            </a:r>
            <a:r>
              <a:rPr lang="en-US" dirty="0">
                <a:sym typeface="Calibri"/>
              </a:rPr>
              <a:t> </a:t>
            </a:r>
            <a:r>
              <a:rPr lang="en-US" dirty="0" err="1">
                <a:sym typeface="Calibri"/>
              </a:rPr>
              <a:t>l'AEB</a:t>
            </a:r>
            <a:r>
              <a:rPr lang="en-US" dirty="0">
                <a:sym typeface="Calibri"/>
              </a:rPr>
              <a:t> des parents ou de la personne en charge de Hashim pourrait contribuer à des résultats positifs potentiels en matière de protection de l'enfance. </a:t>
            </a:r>
          </a:p>
          <a:p>
            <a:pPr lvl="1"/>
            <a:r>
              <a:rPr lang="en-US" dirty="0">
                <a:sym typeface="Calibri"/>
              </a:rPr>
              <a:t>Vérifier si Hashim souhaite recevoir la SMSPS et s'il a besoin d'un soutien en termes de liens avec les réseaux communautaires.</a:t>
            </a:r>
          </a:p>
          <a:p>
            <a:pPr lvl="1"/>
            <a:r>
              <a:rPr lang="en-US" dirty="0">
                <a:sym typeface="Calibri"/>
              </a:rPr>
              <a:t>Si la situation ne s'améliore pas et que le père de Hashim refuse le regroupement familial ou que les conditions du regroupement familial ne sont pas dans l'intérêt supérieur du garçon, et qu'il reste exposé à des risques et à des dangers, l'assistant social doit discuter du cas avec son supérieur. Les autorités de protection de l'enfance doivent être impliquées si possible et un placement alternatif pour la sécurité de Hashim doit être exploré et suivi. </a:t>
            </a:r>
          </a:p>
          <a:p>
            <a:pPr lvl="1"/>
            <a:r>
              <a:rPr lang="en-US" dirty="0">
                <a:sym typeface="Calibri"/>
              </a:rPr>
              <a:t>Vérifiez si Hashim peut être soutenu pour rester en contact étroit avec sa mère et sa sœur. </a:t>
            </a:r>
          </a:p>
          <a:p>
            <a:pPr marL="228600" indent="-228600">
              <a:buFont typeface="+mj-lt"/>
              <a:buAutoNum type="arabicPeriod" startAt="4"/>
            </a:pPr>
            <a:r>
              <a:rPr lang="en-US" dirty="0">
                <a:sym typeface="Calibri"/>
              </a:rPr>
              <a:t>Un suivi fréquent est nécessaire compte tenu de la vulnérabilité de Hashim et de l'urgence. Hashim a besoin d'un suivi hebdomadaire. </a:t>
            </a:r>
          </a:p>
        </p:txBody>
      </p:sp>
      <p:sp>
        <p:nvSpPr>
          <p:cNvPr id="2" name="Google Shape;725;p48:notes">
            <a:extLst>
              <a:ext uri="{FF2B5EF4-FFF2-40B4-BE49-F238E27FC236}">
                <a16:creationId xmlns:a16="http://schemas.microsoft.com/office/drawing/2014/main" id="{53756A98-59D2-EC9A-40A0-A84EB79638A6}"/>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124</a:t>
            </a:fld>
            <a:endParaRPr lang="en-US" sz="1200" dirty="0">
              <a:latin typeface="+mn-lt"/>
            </a:endParaRPr>
          </a:p>
        </p:txBody>
      </p:sp>
    </p:spTree>
    <p:extLst>
      <p:ext uri="{BB962C8B-B14F-4D97-AF65-F5344CB8AC3E}">
        <p14:creationId xmlns:p14="http://schemas.microsoft.com/office/powerpoint/2010/main" val="995308141"/>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6"/>
        <p:cNvGrpSpPr/>
        <p:nvPr/>
      </p:nvGrpSpPr>
      <p:grpSpPr>
        <a:xfrm>
          <a:off x="0" y="0"/>
          <a:ext cx="0" cy="0"/>
          <a:chOff x="0" y="0"/>
          <a:chExt cx="0" cy="0"/>
        </a:xfrm>
      </p:grpSpPr>
      <p:sp>
        <p:nvSpPr>
          <p:cNvPr id="1628" name="Google Shape;1628;p89:notes"/>
          <p:cNvSpPr txBox="1">
            <a:spLocks noGrp="1"/>
          </p:cNvSpPr>
          <p:nvPr>
            <p:ph type="body" idx="1"/>
          </p:nvPr>
        </p:nvSpPr>
        <p:spPr/>
        <p:txBody>
          <a:bodyPr/>
          <a:lstStyle/>
          <a:p>
            <a:pPr marL="0" indent="0">
              <a:buNone/>
            </a:pPr>
            <a:r>
              <a:rPr lang="en-US" b="1" dirty="0">
                <a:sym typeface="Calibri"/>
              </a:rPr>
              <a:t>EXPLICATION</a:t>
            </a:r>
          </a:p>
          <a:p>
            <a:r>
              <a:rPr lang="en-US" dirty="0">
                <a:sym typeface="Calibri"/>
              </a:rPr>
              <a:t>Présenter la diapositive</a:t>
            </a:r>
            <a:endParaRPr lang="en-US" dirty="0"/>
          </a:p>
          <a:p>
            <a:r>
              <a:rPr lang="en-US" i="1" dirty="0">
                <a:sym typeface="Calibri"/>
              </a:rPr>
              <a:t>Quelqu'un a-t-il des questions ou des précisions à apporter ?</a:t>
            </a:r>
            <a:endParaRPr lang="en-US" i="1" dirty="0"/>
          </a:p>
          <a:p>
            <a:r>
              <a:rPr lang="en-US" dirty="0">
                <a:sym typeface="Calibri"/>
              </a:rPr>
              <a:t>Fermer la session</a:t>
            </a:r>
            <a:endParaRPr lang="en-US" dirty="0"/>
          </a:p>
        </p:txBody>
      </p:sp>
      <p:sp>
        <p:nvSpPr>
          <p:cNvPr id="3" name="Slide Image Placeholder 2">
            <a:extLst>
              <a:ext uri="{FF2B5EF4-FFF2-40B4-BE49-F238E27FC236}">
                <a16:creationId xmlns:a16="http://schemas.microsoft.com/office/drawing/2014/main" id="{278BC868-A1F2-AAE9-8449-C6091C7546C0}"/>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70EF2455-F46C-4377-110A-DEC11BFBD2BD}"/>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125</a:t>
            </a:fld>
            <a:endParaRPr lang="en-US" sz="1200" dirty="0">
              <a:latin typeface="+mn-lt"/>
            </a:endParaRPr>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9"/>
        <p:cNvGrpSpPr/>
        <p:nvPr/>
      </p:nvGrpSpPr>
      <p:grpSpPr>
        <a:xfrm>
          <a:off x="0" y="0"/>
          <a:ext cx="0" cy="0"/>
          <a:chOff x="0" y="0"/>
          <a:chExt cx="0" cy="0"/>
        </a:xfrm>
      </p:grpSpPr>
      <p:sp>
        <p:nvSpPr>
          <p:cNvPr id="1641" name="Google Shape;1641;p90:notes"/>
          <p:cNvSpPr txBox="1">
            <a:spLocks noGrp="1"/>
          </p:cNvSpPr>
          <p:nvPr>
            <p:ph type="body" idx="1"/>
          </p:nvPr>
        </p:nvSpPr>
        <p:spPr/>
        <p:txBody>
          <a:bodyPr/>
          <a:lstStyle/>
          <a:p>
            <a:pPr marL="0" indent="0">
              <a:buNone/>
            </a:pPr>
            <a:r>
              <a:rPr lang="en-US" sz="1200" b="1" dirty="0">
                <a:sym typeface="Calibri"/>
              </a:rPr>
              <a:t>EXPLICATION</a:t>
            </a:r>
          </a:p>
          <a:p>
            <a:r>
              <a:rPr lang="en-US" sz="1200" i="1" dirty="0">
                <a:sym typeface="Calibri"/>
              </a:rPr>
              <a:t>À la fin de cette session, les participants devraient être en mesure de :</a:t>
            </a:r>
            <a:endParaRPr lang="en-US" sz="1200" i="1" dirty="0"/>
          </a:p>
          <a:p>
            <a:r>
              <a:rPr lang="en-US" sz="1200" dirty="0">
                <a:sym typeface="Calibri"/>
              </a:rPr>
              <a:t>Présenter la diapositive</a:t>
            </a:r>
            <a:endParaRPr lang="en-US" dirty="0">
              <a:sym typeface="Calibri"/>
            </a:endParaRPr>
          </a:p>
          <a:p>
            <a:r>
              <a:rPr lang="en-US" i="1" dirty="0">
                <a:sym typeface="Calibri"/>
              </a:rPr>
              <a:t>La clôture du dossier est la dernière étape du processus de GC et est extrêmement importante pour nous aider à </a:t>
            </a:r>
          </a:p>
          <a:p>
            <a:pPr lvl="1"/>
            <a:r>
              <a:rPr lang="en-US" i="1" dirty="0">
                <a:sym typeface="Calibri"/>
              </a:rPr>
              <a:t>gérer notre charge de travail </a:t>
            </a:r>
          </a:p>
          <a:p>
            <a:pPr lvl="1"/>
            <a:r>
              <a:rPr lang="en-US" i="1" dirty="0">
                <a:sym typeface="Calibri"/>
              </a:rPr>
              <a:t>démontrer à l'enfant et à la famille que le processus est terminé et que l'objectif du travail social a été atteint. </a:t>
            </a:r>
          </a:p>
          <a:p>
            <a:r>
              <a:rPr lang="en-US" i="1" dirty="0">
                <a:sym typeface="Calibri"/>
              </a:rPr>
              <a:t>Comme pour les autres actions du cycle de gestion des dossiers, les principes et les procédures de clôture des dossiers sont les mêmes pour tous les dossiers, y compris pour les enfants bénéficiant d'une protection de </a:t>
            </a:r>
            <a:r>
              <a:rPr lang="en-US" i="1" dirty="0" err="1">
                <a:sym typeface="Calibri"/>
              </a:rPr>
              <a:t>remplacement</a:t>
            </a:r>
            <a:r>
              <a:rPr lang="en-US" i="1" dirty="0">
                <a:sym typeface="Calibri"/>
              </a:rPr>
              <a:t>. </a:t>
            </a:r>
          </a:p>
          <a:p>
            <a:r>
              <a:rPr lang="en-US" i="1" dirty="0">
                <a:sym typeface="Calibri"/>
              </a:rPr>
              <a:t>Les meilleures pratiques pour la clôture des dossiers, telles que décrites dans la formation de niveau 1, doivent être suivies en utilisant les mêmes critères généraux pour la clôture des dossiers.</a:t>
            </a:r>
          </a:p>
          <a:p>
            <a:r>
              <a:rPr lang="en-US" i="1" dirty="0">
                <a:sym typeface="Calibri"/>
              </a:rPr>
              <a:t>Que devons-nous considérer en plus en ce qui concerne la clôture des dossiers des ENAS, y compris les dossiers RRF et les enfants </a:t>
            </a:r>
            <a:r>
              <a:rPr lang="en-US" i="1" dirty="0" err="1">
                <a:sym typeface="Calibri"/>
              </a:rPr>
              <a:t>en</a:t>
            </a:r>
            <a:r>
              <a:rPr lang="en-US" i="1" dirty="0">
                <a:sym typeface="Calibri"/>
              </a:rPr>
              <a:t> placement alternatif ?</a:t>
            </a:r>
          </a:p>
        </p:txBody>
      </p:sp>
      <p:sp>
        <p:nvSpPr>
          <p:cNvPr id="3" name="Slide Image Placeholder 2">
            <a:extLst>
              <a:ext uri="{FF2B5EF4-FFF2-40B4-BE49-F238E27FC236}">
                <a16:creationId xmlns:a16="http://schemas.microsoft.com/office/drawing/2014/main" id="{B2B0E228-6412-0F53-E997-197F0DA100A9}"/>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E681D5E7-B48C-9CE8-D612-DDF6D361476B}"/>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126</a:t>
            </a:fld>
            <a:endParaRPr lang="en-US" sz="1200" dirty="0">
              <a:latin typeface="+mn-lt"/>
            </a:endParaRPr>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0"/>
        <p:cNvGrpSpPr/>
        <p:nvPr/>
      </p:nvGrpSpPr>
      <p:grpSpPr>
        <a:xfrm>
          <a:off x="0" y="0"/>
          <a:ext cx="0" cy="0"/>
          <a:chOff x="0" y="0"/>
          <a:chExt cx="0" cy="0"/>
        </a:xfrm>
      </p:grpSpPr>
      <p:sp>
        <p:nvSpPr>
          <p:cNvPr id="1652" name="Google Shape;1652;p91:notes"/>
          <p:cNvSpPr txBox="1">
            <a:spLocks noGrp="1"/>
          </p:cNvSpPr>
          <p:nvPr>
            <p:ph type="body" idx="1"/>
          </p:nvPr>
        </p:nvSpPr>
        <p:spPr/>
        <p:txBody>
          <a:bodyPr/>
          <a:lstStyle/>
          <a:p>
            <a:pPr marL="0" indent="0">
              <a:buNone/>
            </a:pPr>
            <a:r>
              <a:rPr lang="en-US" b="1" dirty="0">
                <a:sym typeface="Calibri"/>
              </a:rPr>
              <a:t>EXPLICATION</a:t>
            </a:r>
          </a:p>
          <a:p>
            <a:r>
              <a:rPr lang="en-US" i="1" dirty="0">
                <a:sym typeface="Calibri"/>
              </a:rPr>
              <a:t>La recherche de </a:t>
            </a:r>
            <a:r>
              <a:rPr lang="en-US" i="1" dirty="0" err="1">
                <a:sym typeface="Calibri"/>
              </a:rPr>
              <a:t>l'ENAS</a:t>
            </a:r>
            <a:r>
              <a:rPr lang="en-US" i="1" dirty="0">
                <a:sym typeface="Calibri"/>
              </a:rPr>
              <a:t> doit être continue. </a:t>
            </a:r>
          </a:p>
          <a:p>
            <a:pPr lvl="1"/>
            <a:r>
              <a:rPr lang="en-US" i="1" dirty="0">
                <a:sym typeface="Calibri"/>
              </a:rPr>
              <a:t>Pendant la période où les efforts de recherche se poursuivent et/ou sont renouvelés, les dossiers doivent rester ouverts, même s'il n'y a pas d'autres problèmes de protection de l'enfant. </a:t>
            </a:r>
          </a:p>
          <a:p>
            <a:r>
              <a:rPr lang="en-US" i="1" dirty="0">
                <a:sym typeface="Calibri"/>
              </a:rPr>
              <a:t>Le dossier ne peut être clôturé que dans des cas exceptionnels, lorsque </a:t>
            </a:r>
          </a:p>
          <a:p>
            <a:pPr lvl="1"/>
            <a:r>
              <a:rPr lang="en-US" i="1" dirty="0">
                <a:sym typeface="Calibri"/>
              </a:rPr>
              <a:t>tous les efforts de traçage possibles ont été épuisés sur une longue période et </a:t>
            </a:r>
          </a:p>
          <a:p>
            <a:pPr lvl="1"/>
            <a:r>
              <a:rPr lang="en-US" i="1" dirty="0">
                <a:sym typeface="Calibri"/>
              </a:rPr>
              <a:t>l'enfant est bien protégé et en sécurité dans son environnement actuel et </a:t>
            </a:r>
          </a:p>
          <a:p>
            <a:pPr lvl="1"/>
            <a:r>
              <a:rPr lang="en-US" i="1" dirty="0">
                <a:sym typeface="Calibri"/>
              </a:rPr>
              <a:t>il/elle est d'accord et comprend qu'il n'y a plus de possibilités de poursuivre la recherche.</a:t>
            </a:r>
          </a:p>
          <a:p>
            <a:r>
              <a:rPr lang="en-US" i="1" dirty="0">
                <a:sym typeface="Calibri"/>
              </a:rPr>
              <a:t>Les dossiers des ENAS ne doivent pas être automatiquement fermés après le regroupement familial. </a:t>
            </a:r>
          </a:p>
          <a:p>
            <a:pPr lvl="1"/>
            <a:r>
              <a:rPr lang="en-US" i="1" dirty="0">
                <a:sym typeface="Calibri"/>
              </a:rPr>
              <a:t>Continuer le suivi </a:t>
            </a:r>
          </a:p>
          <a:p>
            <a:pPr lvl="1"/>
            <a:r>
              <a:rPr lang="en-US" i="1" dirty="0">
                <a:sym typeface="Calibri"/>
              </a:rPr>
              <a:t>Fournir un soutien à la réintégration </a:t>
            </a:r>
          </a:p>
          <a:p>
            <a:pPr lvl="1"/>
            <a:r>
              <a:rPr lang="en-US" i="1" dirty="0">
                <a:sym typeface="Calibri"/>
              </a:rPr>
              <a:t>S'assurer que toutes les autres préoccupations relatives à la protection de l'enfant sont prises en compte.</a:t>
            </a:r>
          </a:p>
          <a:p>
            <a:r>
              <a:rPr lang="en-US" i="1" dirty="0">
                <a:sym typeface="Calibri"/>
              </a:rPr>
              <a:t>Le suivi et le soutien à la réintégration peuvent devoir être transférés à d'autres agences de protection de l'enfance après le regroupement familial si une agence différente est responsable dans le nouveau lieu. </a:t>
            </a:r>
          </a:p>
          <a:p>
            <a:pPr lvl="1"/>
            <a:r>
              <a:rPr lang="en-US" i="1" dirty="0">
                <a:sym typeface="Calibri"/>
              </a:rPr>
              <a:t>Il est essentiel que le dossier soit entièrement remis à la nouvelle agence, après le consentement de l'enfant et des personnes qui s'en occupent.</a:t>
            </a:r>
          </a:p>
        </p:txBody>
      </p:sp>
      <p:sp>
        <p:nvSpPr>
          <p:cNvPr id="3" name="Slide Image Placeholder 2">
            <a:extLst>
              <a:ext uri="{FF2B5EF4-FFF2-40B4-BE49-F238E27FC236}">
                <a16:creationId xmlns:a16="http://schemas.microsoft.com/office/drawing/2014/main" id="{B19BCDE8-F26F-0F85-B989-B47FFF4F9B3A}"/>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E5954C6E-8514-3425-F4E3-5C048A9DC8CC}"/>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127</a:t>
            </a:fld>
            <a:endParaRPr lang="en-US" sz="1200" dirty="0">
              <a:latin typeface="+mn-lt"/>
            </a:endParaRPr>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0"/>
        <p:cNvGrpSpPr/>
        <p:nvPr/>
      </p:nvGrpSpPr>
      <p:grpSpPr>
        <a:xfrm>
          <a:off x="0" y="0"/>
          <a:ext cx="0" cy="0"/>
          <a:chOff x="0" y="0"/>
          <a:chExt cx="0" cy="0"/>
        </a:xfrm>
      </p:grpSpPr>
      <p:sp>
        <p:nvSpPr>
          <p:cNvPr id="1662" name="Google Shape;1662;p92:notes"/>
          <p:cNvSpPr txBox="1">
            <a:spLocks noGrp="1"/>
          </p:cNvSpPr>
          <p:nvPr>
            <p:ph type="body" idx="1"/>
          </p:nvPr>
        </p:nvSpPr>
        <p:spPr/>
        <p:txBody>
          <a:bodyPr/>
          <a:lstStyle/>
          <a:p>
            <a:pPr marL="0" indent="0">
              <a:buNone/>
            </a:pPr>
            <a:r>
              <a:rPr lang="en-US" sz="1150" b="1" dirty="0">
                <a:sym typeface="Calibri"/>
              </a:rPr>
              <a:t>EXPLICATION</a:t>
            </a:r>
          </a:p>
          <a:p>
            <a:r>
              <a:rPr lang="en-US" sz="1150" i="1" dirty="0">
                <a:sym typeface="Calibri"/>
              </a:rPr>
              <a:t>En particulier lorsque la réunification et/ou le nouveau placement (à long terme) a lieu après une longue période de placement alternatif, il faut une préparation adéquate et le suivi peut devoir se poursuivre pendant une période plus longue.</a:t>
            </a:r>
          </a:p>
          <a:p>
            <a:r>
              <a:rPr lang="en-US" sz="1150" i="1" dirty="0">
                <a:sym typeface="Calibri"/>
              </a:rPr>
              <a:t>Qu'entend-on par accord de soins de longue durée ?</a:t>
            </a:r>
          </a:p>
          <a:p>
            <a:pPr lvl="1"/>
            <a:r>
              <a:rPr lang="en-US" sz="1150" i="1" dirty="0">
                <a:sym typeface="Calibri"/>
              </a:rPr>
              <a:t>Il s'agit des cas où les recherches ont été infructueuses après des tentatives exhaustives et où l'enfant continue d'avoir besoin d'une protection de </a:t>
            </a:r>
            <a:r>
              <a:rPr lang="en-US" sz="1150" i="1" dirty="0" err="1">
                <a:sym typeface="Calibri"/>
              </a:rPr>
              <a:t>remplacement</a:t>
            </a:r>
            <a:r>
              <a:rPr lang="en-US" sz="1150" i="1" dirty="0">
                <a:sym typeface="Calibri"/>
              </a:rPr>
              <a:t> (c'est-à-dire qu'il a moins de 18 ans ou plus de 18 ans mais que d'autres problèmes rendent difficile une vie indépendante).</a:t>
            </a:r>
          </a:p>
          <a:p>
            <a:pPr lvl="1"/>
            <a:r>
              <a:rPr lang="en-US" sz="1150" i="1" dirty="0">
                <a:sym typeface="Calibri"/>
              </a:rPr>
              <a:t>Il faut envisager d'officialiser l'arrangement (si possible dans l'intérêt supérieur de l'enfant) ou de proposer une autre solution de soins à long terme. </a:t>
            </a:r>
          </a:p>
          <a:p>
            <a:pPr lvl="1"/>
            <a:r>
              <a:rPr lang="en-US" sz="1150" i="1" dirty="0">
                <a:sym typeface="Calibri"/>
              </a:rPr>
              <a:t>Les décisions relatives aux soins de longue durée doivent être prises dans le cadre d'une procédure judiciaire, administrative ou autre procédure reconnue (y compris, le cas échéant, une détermination de l'intérêt supérieur). </a:t>
            </a:r>
          </a:p>
          <a:p>
            <a:pPr lvl="1"/>
            <a:r>
              <a:rPr lang="en-US" sz="1150" i="1" dirty="0">
                <a:sym typeface="Calibri"/>
              </a:rPr>
              <a:t>Les décisions doivent être fondées sur une évaluation de l'intérêt supérieur de l'enfant, de son sexe, de son âge et de tout autre besoin spécifique.</a:t>
            </a:r>
          </a:p>
          <a:p>
            <a:r>
              <a:rPr lang="en-US" sz="1150" i="1" dirty="0">
                <a:sym typeface="Calibri"/>
              </a:rPr>
              <a:t>De plus amples informations peuvent être trouvées dans les Principes directeurs de la procédure relative à l'intérêt supérieur de l'enfant du HCR : Évaluer et déterminer l'intérêt supérieur de l'enfant, 2021 pages 142-144.</a:t>
            </a:r>
          </a:p>
          <a:p>
            <a:r>
              <a:rPr lang="en-US" sz="1150" i="1" dirty="0">
                <a:sym typeface="Calibri"/>
              </a:rPr>
              <a:t>Que faire lorsque le regroupement familial n'est pas possible et qu'il n'existe pas non plus de solution de prise en charge alternative à long terme, par exemple dans une situation de conflit chronique ou un contexte humanitaire complexe où la recherche de la famille peut également être difficile en raison du manque d'accès/du conflit en cours ? Est-il nécessaire de maintenir le dossier ouvert ?</a:t>
            </a:r>
          </a:p>
          <a:p>
            <a:pPr lvl="1"/>
            <a:r>
              <a:rPr lang="en-US" sz="1150" dirty="0">
                <a:sym typeface="Calibri"/>
              </a:rPr>
              <a:t>Les décisions relatives à la clôture des dossiers doivent tenir compte de la nécessité de la RRF.</a:t>
            </a:r>
            <a:endParaRPr lang="en-US" sz="1150" dirty="0"/>
          </a:p>
          <a:p>
            <a:pPr lvl="1"/>
            <a:r>
              <a:rPr lang="en-US" sz="1150" dirty="0">
                <a:sym typeface="Calibri"/>
              </a:rPr>
              <a:t>Les décisions relatives à la clôture des dossiers doivent également tenir compte du fait que les circonstances peuvent changer au fil du temps.</a:t>
            </a:r>
          </a:p>
          <a:p>
            <a:pPr lvl="2"/>
            <a:r>
              <a:rPr lang="en-US" sz="1150" dirty="0">
                <a:sym typeface="Calibri"/>
              </a:rPr>
              <a:t>Par exemple, des problèmes peuvent survenir dans un cadre de soins alternatifs à l'adolescence.</a:t>
            </a:r>
          </a:p>
          <a:p>
            <a:pPr lvl="2"/>
            <a:r>
              <a:rPr lang="en-US" sz="1150" dirty="0">
                <a:sym typeface="Calibri"/>
              </a:rPr>
              <a:t>Les circonstances externes peuvent également changer, par exemple, la recherche devient possible ou il y a un rapatriement planifié dans un contexte de réfugiés où une décision devrait être prise sur les solutions durables pour les enfants non accompagnés. </a:t>
            </a:r>
            <a:endParaRPr lang="en-US" sz="1150" dirty="0"/>
          </a:p>
          <a:p>
            <a:pPr lvl="1"/>
            <a:r>
              <a:rPr lang="en-US" sz="1150" dirty="0">
                <a:sym typeface="Calibri"/>
              </a:rPr>
              <a:t>Il convient d'envisager des options permettant de maintenir un dossier ouvert, même si un suivi peu fréquent est effectué, ou de transférer le dossier aux autorités locales lorsque cela est possible.</a:t>
            </a:r>
          </a:p>
          <a:p>
            <a:r>
              <a:rPr lang="en-US" sz="1150" i="1" dirty="0">
                <a:sym typeface="Calibri"/>
              </a:rPr>
              <a:t>Les critères élaborés par les programmes de gestion des dossiers pour la clôture des dossiers doivent inclure des critères spécifiques liés aux ENAS et à la protection de </a:t>
            </a:r>
            <a:r>
              <a:rPr lang="en-US" sz="1150" i="1" dirty="0" err="1">
                <a:sym typeface="Calibri"/>
              </a:rPr>
              <a:t>remplacement</a:t>
            </a:r>
            <a:r>
              <a:rPr lang="en-US" sz="1150" i="1" dirty="0">
                <a:sym typeface="Calibri"/>
              </a:rPr>
              <a:t>.</a:t>
            </a:r>
          </a:p>
        </p:txBody>
      </p:sp>
      <p:sp>
        <p:nvSpPr>
          <p:cNvPr id="3" name="Slide Image Placeholder 2">
            <a:extLst>
              <a:ext uri="{FF2B5EF4-FFF2-40B4-BE49-F238E27FC236}">
                <a16:creationId xmlns:a16="http://schemas.microsoft.com/office/drawing/2014/main" id="{0F95EACE-EFE8-7408-DD3A-74A1F29A6618}"/>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9D36E645-F63F-7F63-8532-B3298BC08EA9}"/>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128</a:t>
            </a:fld>
            <a:endParaRPr lang="en-US" sz="1200" dirty="0">
              <a:latin typeface="+mn-lt"/>
            </a:endParaRPr>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7"/>
        <p:cNvGrpSpPr/>
        <p:nvPr/>
      </p:nvGrpSpPr>
      <p:grpSpPr>
        <a:xfrm>
          <a:off x="0" y="0"/>
          <a:ext cx="0" cy="0"/>
          <a:chOff x="0" y="0"/>
          <a:chExt cx="0" cy="0"/>
        </a:xfrm>
      </p:grpSpPr>
      <p:sp>
        <p:nvSpPr>
          <p:cNvPr id="1669" name="Google Shape;1669;p93:notes"/>
          <p:cNvSpPr txBox="1">
            <a:spLocks noGrp="1"/>
          </p:cNvSpPr>
          <p:nvPr>
            <p:ph type="body" idx="1"/>
          </p:nvPr>
        </p:nvSpPr>
        <p:spPr/>
        <p:txBody>
          <a:bodyPr/>
          <a:lstStyle/>
          <a:p>
            <a:pPr marL="0" indent="0">
              <a:buNone/>
            </a:pPr>
            <a:r>
              <a:rPr lang="en-US" b="1" dirty="0"/>
              <a:t>EXPLICATION</a:t>
            </a:r>
          </a:p>
          <a:p>
            <a:r>
              <a:rPr lang="en-US" dirty="0"/>
              <a:t>Présenter la diapositive</a:t>
            </a:r>
          </a:p>
          <a:p>
            <a:r>
              <a:rPr lang="en-US" dirty="0">
                <a:sym typeface="Calibri"/>
              </a:rPr>
              <a:t>Demandez aux participants de vous faire part de leurs commentaires ou de leurs réactions.</a:t>
            </a:r>
            <a:endParaRPr lang="en-US" dirty="0"/>
          </a:p>
        </p:txBody>
      </p:sp>
      <p:sp>
        <p:nvSpPr>
          <p:cNvPr id="3" name="Slide Image Placeholder 2">
            <a:extLst>
              <a:ext uri="{FF2B5EF4-FFF2-40B4-BE49-F238E27FC236}">
                <a16:creationId xmlns:a16="http://schemas.microsoft.com/office/drawing/2014/main" id="{D8D2B591-12F7-8492-766F-B43FA1DA9D86}"/>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9C4E5312-1D7B-1EE9-5E90-9E14A1D6A402}"/>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129</a:t>
            </a:fld>
            <a:endParaRPr lang="en-US" sz="1200" dirty="0">
              <a:latin typeface="+mn-lt"/>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9"/>
        <p:cNvGrpSpPr/>
        <p:nvPr/>
      </p:nvGrpSpPr>
      <p:grpSpPr>
        <a:xfrm>
          <a:off x="0" y="0"/>
          <a:ext cx="0" cy="0"/>
          <a:chOff x="0" y="0"/>
          <a:chExt cx="0" cy="0"/>
        </a:xfrm>
      </p:grpSpPr>
      <p:sp>
        <p:nvSpPr>
          <p:cNvPr id="421" name="Google Shape;421;p11:notes"/>
          <p:cNvSpPr txBox="1">
            <a:spLocks noGrp="1"/>
          </p:cNvSpPr>
          <p:nvPr>
            <p:ph type="body" idx="1"/>
          </p:nvPr>
        </p:nvSpPr>
        <p:spPr/>
        <p:txBody>
          <a:bodyPr/>
          <a:lstStyle/>
          <a:p>
            <a:pPr marL="0" indent="0">
              <a:buNone/>
            </a:pPr>
            <a:r>
              <a:rPr lang="en-US" b="1" dirty="0">
                <a:sym typeface="Calibri"/>
              </a:rPr>
              <a:t>EXPLICATION</a:t>
            </a:r>
          </a:p>
          <a:p>
            <a:r>
              <a:rPr lang="en-US" i="1" dirty="0">
                <a:sym typeface="Calibri"/>
              </a:rPr>
              <a:t>L'identification et l'enregistrement des ENAS doivent avoir lieu le plus tôt possible afin de recueillir des informations de base pour la traçabilité et d'éviter la perte d'informations.</a:t>
            </a:r>
          </a:p>
          <a:p>
            <a:r>
              <a:rPr lang="en-US" i="1" dirty="0">
                <a:sym typeface="Calibri"/>
              </a:rPr>
              <a:t>Nous sommes tous conscients du principe </a:t>
            </a:r>
            <a:r>
              <a:rPr lang="en-US" b="1" i="1" dirty="0">
                <a:sym typeface="Calibri"/>
              </a:rPr>
              <a:t>"ne pas nuire" </a:t>
            </a:r>
            <a:r>
              <a:rPr lang="en-US" i="1" dirty="0">
                <a:sym typeface="Calibri"/>
              </a:rPr>
              <a:t>dans notre travail quotidien d'enquêteurs et de praticiens de la protection de l'enfance.</a:t>
            </a:r>
          </a:p>
          <a:p>
            <a:r>
              <a:rPr lang="en-US" i="1" dirty="0">
                <a:sym typeface="Calibri"/>
              </a:rPr>
              <a:t>Les travailleurs sociaux doivent être conscients des actions ou des approches qui peuvent potentiellement causer des dommages.</a:t>
            </a:r>
          </a:p>
          <a:p>
            <a:pPr lvl="1"/>
            <a:r>
              <a:rPr lang="en-US" i="1" dirty="0">
                <a:sym typeface="Calibri"/>
              </a:rPr>
              <a:t>Éviter de perturber les arrangements de soins actuels pendant l'identification</a:t>
            </a:r>
          </a:p>
          <a:p>
            <a:pPr lvl="2"/>
            <a:r>
              <a:rPr lang="en-US" i="1" dirty="0">
                <a:sym typeface="Calibri"/>
              </a:rPr>
              <a:t>par exemple, le placement spontané en famille d'accueil (sauf dans des circonstances exceptionnelles, lorsque le mode de garde n'est pas dans l'intérêt supérieur de l'enfant) </a:t>
            </a:r>
          </a:p>
          <a:p>
            <a:pPr lvl="1"/>
            <a:r>
              <a:rPr lang="en-US" i="1" dirty="0">
                <a:sym typeface="Calibri"/>
              </a:rPr>
              <a:t>Éviter de créer des séparations par inadvertance </a:t>
            </a:r>
          </a:p>
          <a:p>
            <a:pPr lvl="2"/>
            <a:r>
              <a:rPr lang="en-US" i="1" dirty="0">
                <a:sym typeface="Calibri"/>
              </a:rPr>
              <a:t>par exemple, fournir un soutien ciblé aux ENAS uniquement, plutôt qu'à tous les enfants à risque. </a:t>
            </a:r>
          </a:p>
          <a:p>
            <a:pPr lvl="2"/>
            <a:r>
              <a:rPr lang="en-US" i="1" dirty="0">
                <a:sym typeface="Calibri"/>
              </a:rPr>
              <a:t>Par exemple, en donnant l'impression que les enfants seront mieux lotis dans une structure d'accueil alternative.</a:t>
            </a:r>
          </a:p>
          <a:p>
            <a:r>
              <a:rPr lang="en-US" i="1" dirty="0">
                <a:sym typeface="Calibri"/>
              </a:rPr>
              <a:t>Tout en veillant à ne pas créer de séparations, les travailleurs sociaux peuvent promouvoir l'unité familiale par les moyens suivants :</a:t>
            </a:r>
          </a:p>
          <a:p>
            <a:pPr lvl="1"/>
            <a:r>
              <a:rPr lang="en-US" i="1" dirty="0">
                <a:sym typeface="Calibri"/>
              </a:rPr>
              <a:t>Travailler avec les acteurs locaux ou plaider pour la fourniture d'une assistance ciblée et l'autonomisation économique afin de réduire le risque de séparation familiale.</a:t>
            </a:r>
          </a:p>
          <a:p>
            <a:pPr lvl="1"/>
            <a:r>
              <a:rPr lang="en-US" i="1" dirty="0">
                <a:sym typeface="Calibri"/>
              </a:rPr>
              <a:t>Sensibiliser les personnes qui s'occupent d'enfants aux risques liés à l'envoi d'enfants loin de chez eux ou dans des structures d'accueil.</a:t>
            </a:r>
          </a:p>
          <a:p>
            <a:r>
              <a:rPr lang="en-US" i="1" dirty="0">
                <a:sym typeface="Calibri"/>
              </a:rPr>
              <a:t>Comme nous l'avons vu dans le module 1, il est important de comprendre les pratiques socioculturelles concernant les structures familiales et la garde des enfants dans chaque contexte. </a:t>
            </a:r>
          </a:p>
          <a:p>
            <a:r>
              <a:rPr lang="en-US" i="1" dirty="0">
                <a:sym typeface="Calibri"/>
              </a:rPr>
              <a:t>Cela nous aidera également à identifier les ENAS de manière sûre et </a:t>
            </a:r>
            <a:r>
              <a:rPr lang="en-US" i="1" dirty="0" err="1">
                <a:sym typeface="Calibri"/>
              </a:rPr>
              <a:t>efficENE</a:t>
            </a:r>
            <a:r>
              <a:rPr lang="en-US" i="1" dirty="0">
                <a:sym typeface="Calibri"/>
              </a:rPr>
              <a:t>. </a:t>
            </a:r>
          </a:p>
          <a:p>
            <a:pPr marL="0" indent="0">
              <a:buNone/>
            </a:pPr>
            <a:endParaRPr lang="en-US" dirty="0">
              <a:sym typeface="Calibri"/>
            </a:endParaRPr>
          </a:p>
          <a:p>
            <a:pPr marL="0" indent="0">
              <a:buNone/>
            </a:pPr>
            <a:r>
              <a:rPr lang="en-US" b="1" dirty="0"/>
              <a:t>SUITE </a:t>
            </a:r>
            <a:r>
              <a:rPr lang="en-US" b="1" dirty="0">
                <a:sym typeface="Wingdings" panose="05000000000000000000" pitchFamily="2" charset="2"/>
              </a:rPr>
              <a:t></a:t>
            </a:r>
            <a:endParaRPr lang="en-US" b="1" dirty="0"/>
          </a:p>
          <a:p>
            <a:endParaRPr lang="en-US" dirty="0"/>
          </a:p>
          <a:p>
            <a:endParaRPr lang="en-US" dirty="0">
              <a:sym typeface="Calibri"/>
            </a:endParaRPr>
          </a:p>
        </p:txBody>
      </p:sp>
      <p:sp>
        <p:nvSpPr>
          <p:cNvPr id="4" name="Slide Image Placeholder 3">
            <a:extLst>
              <a:ext uri="{FF2B5EF4-FFF2-40B4-BE49-F238E27FC236}">
                <a16:creationId xmlns:a16="http://schemas.microsoft.com/office/drawing/2014/main" id="{1AEC3644-0594-143A-A5A9-C61E8FBA7AB5}"/>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011A6034-398E-0CBC-EDC5-1E71411CB3D3}"/>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13</a:t>
            </a:fld>
            <a:endParaRPr lang="en-US" sz="1200" dirty="0">
              <a:latin typeface="+mn-lt"/>
            </a:endParaRPr>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5"/>
        <p:cNvGrpSpPr/>
        <p:nvPr/>
      </p:nvGrpSpPr>
      <p:grpSpPr>
        <a:xfrm>
          <a:off x="0" y="0"/>
          <a:ext cx="0" cy="0"/>
          <a:chOff x="0" y="0"/>
          <a:chExt cx="0" cy="0"/>
        </a:xfrm>
      </p:grpSpPr>
      <p:sp>
        <p:nvSpPr>
          <p:cNvPr id="1707" name="Google Shape;1707;p94:notes"/>
          <p:cNvSpPr txBox="1">
            <a:spLocks noGrp="1"/>
          </p:cNvSpPr>
          <p:nvPr>
            <p:ph type="body" idx="1"/>
          </p:nvPr>
        </p:nvSpPr>
        <p:spPr/>
        <p:txBody>
          <a:bodyPr/>
          <a:lstStyle/>
          <a:p>
            <a:pPr marL="0" indent="0">
              <a:buNone/>
            </a:pPr>
            <a:r>
              <a:rPr lang="en-US" b="1" dirty="0">
                <a:sym typeface="Calibri"/>
              </a:rPr>
              <a:t>EXPLICATION</a:t>
            </a:r>
          </a:p>
          <a:p>
            <a:r>
              <a:rPr lang="en-US" dirty="0">
                <a:sym typeface="Calibri"/>
              </a:rPr>
              <a:t>Présenter la diapositive</a:t>
            </a:r>
          </a:p>
        </p:txBody>
      </p:sp>
      <p:sp>
        <p:nvSpPr>
          <p:cNvPr id="3" name="Slide Image Placeholder 2">
            <a:extLst>
              <a:ext uri="{FF2B5EF4-FFF2-40B4-BE49-F238E27FC236}">
                <a16:creationId xmlns:a16="http://schemas.microsoft.com/office/drawing/2014/main" id="{04DB7A09-B496-7715-2834-69392C49CE72}"/>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10802F5D-F0C2-6560-9D0D-3CC24D2C12B6}"/>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130</a:t>
            </a:fld>
            <a:endParaRPr lang="en-US" sz="1200" dirty="0">
              <a:latin typeface="+mn-lt"/>
            </a:endParaRPr>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3"/>
        <p:cNvGrpSpPr/>
        <p:nvPr/>
      </p:nvGrpSpPr>
      <p:grpSpPr>
        <a:xfrm>
          <a:off x="0" y="0"/>
          <a:ext cx="0" cy="0"/>
          <a:chOff x="0" y="0"/>
          <a:chExt cx="0" cy="0"/>
        </a:xfrm>
      </p:grpSpPr>
      <p:sp>
        <p:nvSpPr>
          <p:cNvPr id="1715" name="Google Shape;1715;p95:notes"/>
          <p:cNvSpPr txBox="1">
            <a:spLocks noGrp="1"/>
          </p:cNvSpPr>
          <p:nvPr>
            <p:ph type="body" idx="1"/>
          </p:nvPr>
        </p:nvSpPr>
        <p:spPr/>
        <p:txBody>
          <a:bodyPr/>
          <a:lstStyle/>
          <a:p>
            <a:pPr marL="0" indent="0">
              <a:buNone/>
            </a:pPr>
            <a:r>
              <a:rPr lang="en-US" b="1" dirty="0">
                <a:sym typeface="Calibri"/>
              </a:rPr>
              <a:t>S'ADAPTER AU CONTEXTE</a:t>
            </a:r>
          </a:p>
          <a:p>
            <a:r>
              <a:rPr lang="en-US" dirty="0">
                <a:sym typeface="Calibri"/>
              </a:rPr>
              <a:t>Notez qu'il existe deux scénarios possibles pour cet exercice. </a:t>
            </a:r>
          </a:p>
          <a:p>
            <a:pPr lvl="1"/>
            <a:r>
              <a:rPr lang="en-US" dirty="0">
                <a:sym typeface="Calibri"/>
              </a:rPr>
              <a:t>Si votre formation est axée sur le RRF, le premier scénario est recommandé, </a:t>
            </a:r>
          </a:p>
          <a:p>
            <a:pPr lvl="1"/>
            <a:r>
              <a:rPr lang="en-US" dirty="0">
                <a:sym typeface="Calibri"/>
              </a:rPr>
              <a:t>S'il est axé sur les soins alternatifs, le deuxième scénario est recommandé. </a:t>
            </a:r>
          </a:p>
          <a:p>
            <a:pPr lvl="1"/>
            <a:r>
              <a:rPr lang="en-US" dirty="0">
                <a:sym typeface="Calibri"/>
              </a:rPr>
              <a:t>S'il n'y a pas d'objectif spécifique, vous pouvez choisir l'un ou l'autre scénario, ou répartir les participants entre les deux.</a:t>
            </a:r>
            <a:endParaRPr lang="en-US" dirty="0"/>
          </a:p>
          <a:p>
            <a:pPr marL="0" indent="0">
              <a:buNone/>
            </a:pPr>
            <a:r>
              <a:rPr lang="en-US" dirty="0">
                <a:sym typeface="Helvetica Neue"/>
              </a:rPr>
              <a:t>_____________________________________________________________________________</a:t>
            </a:r>
            <a:endParaRPr lang="en-US" dirty="0"/>
          </a:p>
          <a:p>
            <a:pPr marL="0" indent="0">
              <a:buNone/>
            </a:pPr>
            <a:endParaRPr lang="en-US" dirty="0">
              <a:sym typeface="Calibri"/>
            </a:endParaRPr>
          </a:p>
          <a:p>
            <a:pPr marL="0" indent="0">
              <a:buNone/>
            </a:pPr>
            <a:r>
              <a:rPr lang="en-US" b="1" dirty="0">
                <a:sym typeface="Calibri"/>
              </a:rPr>
              <a:t>TRAVAIL DE GROUPE (20 minutes)</a:t>
            </a:r>
          </a:p>
          <a:p>
            <a:r>
              <a:rPr lang="en-US" dirty="0">
                <a:sym typeface="Calibri"/>
              </a:rPr>
              <a:t>Divisez les participants en 5 groupes</a:t>
            </a:r>
          </a:p>
          <a:p>
            <a:r>
              <a:rPr lang="en-US" dirty="0">
                <a:sym typeface="Calibri"/>
              </a:rPr>
              <a:t>Guidez les participants vers le </a:t>
            </a:r>
            <a:r>
              <a:rPr lang="en-US" b="1" dirty="0">
                <a:sym typeface="Calibri"/>
              </a:rPr>
              <a:t>cahier d'exercices 102-106 : scénario de clôture de cas.</a:t>
            </a:r>
          </a:p>
          <a:p>
            <a:r>
              <a:rPr lang="en-US" i="1" dirty="0">
                <a:sym typeface="Calibri"/>
              </a:rPr>
              <a:t>Nous allons travailler sur le dernier scénario. </a:t>
            </a:r>
          </a:p>
          <a:p>
            <a:r>
              <a:rPr lang="en-US" i="1" dirty="0">
                <a:sym typeface="Calibri"/>
              </a:rPr>
              <a:t>Nous avons discuté de ce cas de figure plus tôt dans ce module. </a:t>
            </a:r>
          </a:p>
          <a:p>
            <a:r>
              <a:rPr lang="en-US" i="1" dirty="0">
                <a:sym typeface="Calibri"/>
              </a:rPr>
              <a:t>L'objectif de cet exercice est d'identifier si le dossier peut être clôturé en toute sécurité et/ou s'il reste des tâches à accomplir par le travailleur social.</a:t>
            </a:r>
          </a:p>
          <a:p>
            <a:r>
              <a:rPr lang="en-US" i="1" dirty="0">
                <a:sym typeface="Calibri"/>
              </a:rPr>
              <a:t>Préparez une réponse aux questions de l'exercice.</a:t>
            </a:r>
          </a:p>
          <a:p>
            <a:pPr marL="0" indent="0">
              <a:buNone/>
            </a:pPr>
            <a:endParaRPr lang="en-US" b="1" dirty="0">
              <a:sym typeface="Calibri"/>
            </a:endParaRPr>
          </a:p>
          <a:p>
            <a:pPr marL="0" indent="0">
              <a:buNone/>
            </a:pPr>
            <a:r>
              <a:rPr lang="en-US" b="1" dirty="0">
                <a:sym typeface="Calibri"/>
              </a:rPr>
              <a:t>DISCUSSION PLÉNIÈRE (20 minutes)</a:t>
            </a:r>
          </a:p>
          <a:p>
            <a:r>
              <a:rPr lang="en-US" dirty="0">
                <a:sym typeface="Calibri"/>
              </a:rPr>
              <a:t>Demandez à chaque groupe de répondre à tour de rôle à une question.</a:t>
            </a:r>
          </a:p>
          <a:p>
            <a:r>
              <a:rPr lang="en-US" dirty="0">
                <a:sym typeface="Calibri"/>
              </a:rPr>
              <a:t>D'autres groupes peuvent contribuer</a:t>
            </a:r>
          </a:p>
          <a:p>
            <a:r>
              <a:rPr lang="en-US" dirty="0">
                <a:sym typeface="Calibri"/>
              </a:rPr>
              <a:t>Reportez-vous aux réponses de la page suivante</a:t>
            </a:r>
          </a:p>
          <a:p>
            <a:r>
              <a:rPr lang="en-US" i="1" dirty="0">
                <a:sym typeface="Calibri"/>
              </a:rPr>
              <a:t>Dans certains contextes, les regroupements familiaux suivent une procédure légale par le </a:t>
            </a:r>
            <a:r>
              <a:rPr lang="en-US" i="1" dirty="0" err="1">
                <a:sym typeface="Calibri"/>
              </a:rPr>
              <a:t>biais</a:t>
            </a:r>
            <a:r>
              <a:rPr lang="en-US" i="1" dirty="0">
                <a:sym typeface="Calibri"/>
              </a:rPr>
              <a:t> du tribunal. </a:t>
            </a:r>
          </a:p>
          <a:p>
            <a:pPr lvl="1"/>
            <a:r>
              <a:rPr lang="en-US" i="1" dirty="0">
                <a:sym typeface="Calibri"/>
              </a:rPr>
              <a:t>En général, le personnel (un assistant social) des autorités nationales ou locales de la protection de l'enfance ou des services sociaux doit diriger le regroupement familial ou y assister. </a:t>
            </a:r>
          </a:p>
          <a:p>
            <a:pPr lvl="1"/>
            <a:r>
              <a:rPr lang="en-US" i="1" dirty="0">
                <a:sym typeface="Calibri"/>
              </a:rPr>
              <a:t>Les acteurs de la protection de l'enfance peuvent apporter leur soutien et leur aide, en facilitant l'implication des autorités, lorsque cela est nécessaire et convenu. </a:t>
            </a:r>
          </a:p>
          <a:p>
            <a:pPr marL="0" indent="0">
              <a:buNone/>
            </a:pPr>
            <a:r>
              <a:rPr lang="en-US" dirty="0">
                <a:sym typeface="Helvetica Neue"/>
              </a:rPr>
              <a:t>_____________________________________________________________________________</a:t>
            </a:r>
            <a:endParaRPr lang="en-US" dirty="0"/>
          </a:p>
          <a:p>
            <a:endParaRPr lang="en-US" dirty="0">
              <a:sym typeface="Calibri"/>
            </a:endParaRPr>
          </a:p>
          <a:p>
            <a:pPr marL="0" indent="0">
              <a:buNone/>
            </a:pPr>
            <a:r>
              <a:rPr lang="en-US" b="1" dirty="0">
                <a:sym typeface="Calibri"/>
              </a:rPr>
              <a:t>SUITE </a:t>
            </a:r>
            <a:r>
              <a:rPr lang="en-US" b="1" dirty="0">
                <a:sym typeface="Wingdings" panose="05000000000000000000" pitchFamily="2" charset="2"/>
              </a:rPr>
              <a:t></a:t>
            </a:r>
            <a:endParaRPr lang="en-US" b="1" dirty="0">
              <a:sym typeface="Calibri"/>
            </a:endParaRPr>
          </a:p>
          <a:p>
            <a:pPr marL="0" indent="0">
              <a:buNone/>
            </a:pPr>
            <a:endParaRPr lang="en-US" dirty="0">
              <a:sym typeface="Calibri"/>
            </a:endParaRPr>
          </a:p>
        </p:txBody>
      </p:sp>
      <p:sp>
        <p:nvSpPr>
          <p:cNvPr id="3" name="Slide Image Placeholder 2">
            <a:extLst>
              <a:ext uri="{FF2B5EF4-FFF2-40B4-BE49-F238E27FC236}">
                <a16:creationId xmlns:a16="http://schemas.microsoft.com/office/drawing/2014/main" id="{7523841E-3A8C-A550-3FE4-496A8148E217}"/>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403DBC67-F11F-7528-8FA3-F552FB9A91F8}"/>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131</a:t>
            </a:fld>
            <a:endParaRPr lang="en-US" sz="1200" dirty="0">
              <a:latin typeface="+mn-lt"/>
            </a:endParaRPr>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8"/>
        <p:cNvGrpSpPr/>
        <p:nvPr/>
      </p:nvGrpSpPr>
      <p:grpSpPr>
        <a:xfrm>
          <a:off x="0" y="0"/>
          <a:ext cx="0" cy="0"/>
          <a:chOff x="0" y="0"/>
          <a:chExt cx="0" cy="0"/>
        </a:xfrm>
      </p:grpSpPr>
      <p:sp>
        <p:nvSpPr>
          <p:cNvPr id="810" name="Google Shape;810;p35:notes"/>
          <p:cNvSpPr txBox="1">
            <a:spLocks noGrp="1"/>
          </p:cNvSpPr>
          <p:nvPr>
            <p:ph type="body" idx="1"/>
          </p:nvPr>
        </p:nvSpPr>
        <p:spPr>
          <a:xfrm>
            <a:off x="479425" y="460375"/>
            <a:ext cx="6140450" cy="9211335"/>
          </a:xfrm>
        </p:spPr>
        <p:txBody>
          <a:bodyPr/>
          <a:lstStyle/>
          <a:p>
            <a:pPr marL="0" indent="0">
              <a:buNone/>
            </a:pPr>
            <a:r>
              <a:rPr lang="en-US" b="1" dirty="0">
                <a:sym typeface="Calibri"/>
              </a:rPr>
              <a:t>RÉPONSES</a:t>
            </a:r>
          </a:p>
          <a:p>
            <a:pPr marL="0" indent="0">
              <a:buNone/>
            </a:pPr>
            <a:r>
              <a:rPr lang="en-US" b="1" dirty="0">
                <a:sym typeface="Calibri"/>
              </a:rPr>
              <a:t>Scénario de cas : Bienvenu</a:t>
            </a:r>
          </a:p>
          <a:p>
            <a:r>
              <a:rPr lang="en-US" b="1" dirty="0">
                <a:sym typeface="Calibri"/>
              </a:rPr>
              <a:t>1) Besoin permanent de suivi et de soutien</a:t>
            </a:r>
          </a:p>
          <a:p>
            <a:pPr lvl="1"/>
            <a:r>
              <a:rPr lang="en-US" dirty="0">
                <a:sym typeface="Calibri"/>
              </a:rPr>
              <a:t>Veillez à ce que la famille et Bienvenu disposent de toutes les informations sur les lignes d'assistance téléphonique et autres services disponibles, au cas où ils seraient confrontés à des problèmes à l'avenir. </a:t>
            </a:r>
          </a:p>
          <a:p>
            <a:pPr lvl="1"/>
            <a:r>
              <a:rPr lang="en-US" dirty="0">
                <a:sym typeface="Calibri"/>
              </a:rPr>
              <a:t>Vérifier si un soutien peut être apporté/des références peuvent être faites concernant les conséquences de la blessure de la mère de Bienvenu. Cela pourrait, à long terme, l'aider à retrouver un emploi, ce qui permettrait à la famille de disposer d'un revenu plus stable. </a:t>
            </a:r>
          </a:p>
          <a:p>
            <a:pPr lvl="1"/>
            <a:r>
              <a:rPr lang="en-US" dirty="0">
                <a:sym typeface="Calibri"/>
              </a:rPr>
              <a:t>Le garçon a 17 ans et travaille parfois quelques heures par jour, mais cela ne semble pas l'exposer à des risques. </a:t>
            </a:r>
          </a:p>
          <a:p>
            <a:pPr lvl="1"/>
            <a:r>
              <a:rPr lang="en-US" dirty="0">
                <a:sym typeface="Calibri"/>
              </a:rPr>
              <a:t>Le travailleur social doit vérifier si tous les objectifs du plan d'action sont atteints. </a:t>
            </a:r>
          </a:p>
          <a:p>
            <a:pPr lvl="1"/>
            <a:r>
              <a:rPr lang="en-US" dirty="0">
                <a:sym typeface="Calibri"/>
              </a:rPr>
              <a:t>Si c'est effectivement le cas, aucune surveillance continue n'est nécessaire.</a:t>
            </a:r>
          </a:p>
          <a:p>
            <a:r>
              <a:rPr lang="en-US" b="1" dirty="0">
                <a:sym typeface="Calibri"/>
              </a:rPr>
              <a:t>2) Risques et/ou besoins en suspens</a:t>
            </a:r>
          </a:p>
          <a:p>
            <a:pPr lvl="1"/>
            <a:r>
              <a:rPr lang="en-US" dirty="0">
                <a:sym typeface="Calibri"/>
              </a:rPr>
              <a:t>Le père de Bienvenu a un travail, mais il ne lui assure pas un revenu stable, mais la famille arrive à se débrouiller, mais parfois avec des difficultés. Aucun niveau de risque élevé n'est identifié pour le moment.  </a:t>
            </a:r>
          </a:p>
          <a:p>
            <a:r>
              <a:rPr lang="en-US" b="1" dirty="0">
                <a:sym typeface="Calibri"/>
              </a:rPr>
              <a:t>3) Recommandation</a:t>
            </a:r>
          </a:p>
          <a:p>
            <a:pPr lvl="1"/>
            <a:r>
              <a:rPr lang="en-US" dirty="0">
                <a:sym typeface="Calibri"/>
              </a:rPr>
              <a:t>Le dossier peut être fermé. Si quelque chose de spécifique change, en particulier en ce qui concerne la capacité de la famille à générer des revenus pour le ménage, avec des résultats/risques négatifs potentiels pour la protection de l'enfant, le dossier peut devoir être rouvert. </a:t>
            </a:r>
          </a:p>
          <a:p>
            <a:endParaRPr lang="en-US" dirty="0"/>
          </a:p>
          <a:p>
            <a:pPr marL="0" indent="0">
              <a:buNone/>
            </a:pPr>
            <a:r>
              <a:rPr lang="en-US" b="1" dirty="0">
                <a:sym typeface="Calibri"/>
              </a:rPr>
              <a:t>Scénario de cas : Pablo</a:t>
            </a:r>
          </a:p>
          <a:p>
            <a:r>
              <a:rPr lang="en-US" b="1" dirty="0">
                <a:sym typeface="Calibri"/>
              </a:rPr>
              <a:t>1) Y a-t-il un besoin permanent de suivi et de soutien ? </a:t>
            </a:r>
          </a:p>
          <a:p>
            <a:pPr lvl="1"/>
            <a:r>
              <a:rPr lang="en-US" dirty="0">
                <a:sym typeface="Calibri"/>
              </a:rPr>
              <a:t>La fréquence des visites de contrôle a diminué et le soutien apporté par l'assistant social est désormais minime ; la famille a développé des stratégies pour faire face aux problèmes occasionnels liés à la détresse émotionnelle de Pablo. </a:t>
            </a:r>
          </a:p>
          <a:p>
            <a:pPr lvl="1"/>
            <a:r>
              <a:rPr lang="en-US" dirty="0">
                <a:sym typeface="Calibri"/>
              </a:rPr>
              <a:t>La famille a mis </a:t>
            </a:r>
            <a:r>
              <a:rPr lang="en-US" dirty="0" err="1">
                <a:sym typeface="Calibri"/>
              </a:rPr>
              <a:t>en</a:t>
            </a:r>
            <a:r>
              <a:rPr lang="en-US" dirty="0">
                <a:sym typeface="Calibri"/>
              </a:rPr>
              <a:t> place d'autres mécanismes de soutien et, du point de vue de la protection et de la prise en charge alternative, il n'est pas nécessaire d'assurer un suivi et un soutien continus.</a:t>
            </a:r>
          </a:p>
          <a:p>
            <a:r>
              <a:rPr lang="en-US" b="1" dirty="0">
                <a:sym typeface="Calibri"/>
              </a:rPr>
              <a:t>2) Risques et/ou besoins en suspens</a:t>
            </a:r>
          </a:p>
          <a:p>
            <a:pPr lvl="1"/>
            <a:r>
              <a:rPr lang="en-US" dirty="0">
                <a:sym typeface="Calibri"/>
              </a:rPr>
              <a:t>Toutes les questions et préoccupations en matière de protection ont été traitées, les critères de clôture des dossiers sont remplis et, du point de vue de la protection de l'enfance, il n'y a plus de besoins en suspens.</a:t>
            </a:r>
          </a:p>
          <a:p>
            <a:pPr lvl="1"/>
            <a:r>
              <a:rPr lang="en-US" dirty="0">
                <a:sym typeface="Calibri"/>
              </a:rPr>
              <a:t>En ce qui concerne la prise en charge de Pablo, il s'agit toujours d'une prise en charge temporaire et il faudrait envisager de la formaliser (au-delà de l'enregistrement auprès de l'ONG), par exemple par le </a:t>
            </a:r>
            <a:r>
              <a:rPr lang="en-US" dirty="0" err="1">
                <a:sym typeface="Calibri"/>
              </a:rPr>
              <a:t>biais</a:t>
            </a:r>
            <a:r>
              <a:rPr lang="en-US" dirty="0">
                <a:sym typeface="Calibri"/>
              </a:rPr>
              <a:t> des autorités locales ou du système judiciaire. </a:t>
            </a:r>
          </a:p>
          <a:p>
            <a:pPr lvl="1"/>
            <a:r>
              <a:rPr lang="en-US" dirty="0">
                <a:sym typeface="Calibri"/>
              </a:rPr>
              <a:t>Les arrangements de soins à long terme ne doivent pas être envisagés dans les situations d'urgence tant que tous les efforts de recherche n'ont pas été épuisés - on parle souvent d'un délai de deux ans. </a:t>
            </a:r>
          </a:p>
          <a:p>
            <a:pPr lvl="2"/>
            <a:r>
              <a:rPr lang="en-US" dirty="0">
                <a:sym typeface="Calibri"/>
              </a:rPr>
              <a:t>Dans cette situation, il est peu probable que les parents de Pablo aient survécu au tremblement de terre, même s'il n'y a pas de confirmation.</a:t>
            </a:r>
          </a:p>
          <a:p>
            <a:pPr lvl="2"/>
            <a:r>
              <a:rPr lang="en-US" dirty="0">
                <a:sym typeface="Calibri"/>
              </a:rPr>
              <a:t>Ses seuls autres parents ne se sentent pas capables de s'occuper de Pablo à plein temps. </a:t>
            </a:r>
          </a:p>
          <a:p>
            <a:pPr lvl="2"/>
            <a:r>
              <a:rPr lang="en-US" dirty="0">
                <a:sym typeface="Calibri"/>
              </a:rPr>
              <a:t>Étant donné que les accueillants familiaux ont exprimé leur volonté et leur engagement à l'égard d'une prise en charge à long terme et que Pablo souhaite rester sous leur responsabilité, il s'agit probablement de la meilleure option. </a:t>
            </a:r>
          </a:p>
          <a:p>
            <a:pPr marL="0" indent="0">
              <a:buNone/>
            </a:pPr>
            <a:endParaRPr lang="en-US" dirty="0">
              <a:sym typeface="Calibri"/>
            </a:endParaRPr>
          </a:p>
          <a:p>
            <a:pPr marL="0" indent="0">
              <a:buNone/>
            </a:pPr>
            <a:r>
              <a:rPr lang="en-US" b="1" dirty="0">
                <a:sym typeface="Calibri"/>
              </a:rPr>
              <a:t>SUITE </a:t>
            </a:r>
            <a:r>
              <a:rPr lang="en-US" b="1" dirty="0">
                <a:sym typeface="Wingdings" panose="05000000000000000000" pitchFamily="2" charset="2"/>
              </a:rPr>
              <a:t></a:t>
            </a:r>
            <a:endParaRPr lang="en-US" b="1" dirty="0">
              <a:sym typeface="Calibri"/>
            </a:endParaRPr>
          </a:p>
        </p:txBody>
      </p:sp>
      <p:sp>
        <p:nvSpPr>
          <p:cNvPr id="2" name="Google Shape;725;p48:notes">
            <a:extLst>
              <a:ext uri="{FF2B5EF4-FFF2-40B4-BE49-F238E27FC236}">
                <a16:creationId xmlns:a16="http://schemas.microsoft.com/office/drawing/2014/main" id="{57054FDF-EEB9-6B22-4E93-3B6684A88490}"/>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132</a:t>
            </a:fld>
            <a:endParaRPr lang="en-US" sz="1200" dirty="0">
              <a:latin typeface="+mn-lt"/>
            </a:endParaRPr>
          </a:p>
        </p:txBody>
      </p:sp>
    </p:spTree>
    <p:extLst>
      <p:ext uri="{BB962C8B-B14F-4D97-AF65-F5344CB8AC3E}">
        <p14:creationId xmlns:p14="http://schemas.microsoft.com/office/powerpoint/2010/main" val="1789277035"/>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8"/>
        <p:cNvGrpSpPr/>
        <p:nvPr/>
      </p:nvGrpSpPr>
      <p:grpSpPr>
        <a:xfrm>
          <a:off x="0" y="0"/>
          <a:ext cx="0" cy="0"/>
          <a:chOff x="0" y="0"/>
          <a:chExt cx="0" cy="0"/>
        </a:xfrm>
      </p:grpSpPr>
      <p:sp>
        <p:nvSpPr>
          <p:cNvPr id="810" name="Google Shape;810;p35:notes"/>
          <p:cNvSpPr txBox="1">
            <a:spLocks noGrp="1"/>
          </p:cNvSpPr>
          <p:nvPr>
            <p:ph type="body" idx="1"/>
          </p:nvPr>
        </p:nvSpPr>
        <p:spPr>
          <a:xfrm>
            <a:off x="479425" y="460375"/>
            <a:ext cx="6140450" cy="9211335"/>
          </a:xfrm>
        </p:spPr>
        <p:txBody>
          <a:bodyPr/>
          <a:lstStyle/>
          <a:p>
            <a:pPr lvl="1"/>
            <a:r>
              <a:rPr lang="en-US" dirty="0">
                <a:sym typeface="Calibri"/>
              </a:rPr>
              <a:t>Les questions restantes concernent le soutien futur/constant de la réadaptation, la mise à jour des prothèses au fur et à mesure que Pablo grandit et la résolution de tout problème. </a:t>
            </a:r>
          </a:p>
          <a:p>
            <a:pPr lvl="2"/>
            <a:r>
              <a:rPr lang="en-US" dirty="0">
                <a:sym typeface="Calibri"/>
              </a:rPr>
              <a:t>L'inquiétude de Marguerite est que l'hôpital local a des ressources minimales et qu'elle devra peut-être payer pour les soins futurs. </a:t>
            </a:r>
          </a:p>
          <a:p>
            <a:pPr lvl="2"/>
            <a:r>
              <a:rPr lang="en-US" dirty="0">
                <a:sym typeface="Calibri"/>
              </a:rPr>
              <a:t>Cela devrait être discuté avec l'organisation pour personnes handicapées avec laquelle Marguerite est en contact avant que le dossier ne soit clos. </a:t>
            </a:r>
          </a:p>
          <a:p>
            <a:pPr lvl="2"/>
            <a:r>
              <a:rPr lang="en-US" dirty="0">
                <a:sym typeface="Calibri"/>
              </a:rPr>
              <a:t>Une organisation internationale travaillant avec des personnes handicapées est actuellement à l'œuvre dans le pays et le travailleur social doit également lui adresser une première demande.</a:t>
            </a:r>
          </a:p>
          <a:p>
            <a:pPr lvl="1"/>
            <a:r>
              <a:rPr lang="en-US" dirty="0">
                <a:sym typeface="Calibri"/>
              </a:rPr>
              <a:t>En ce qui concerne la SMSPS et le soutien comportemental, la famille estime actuellement qu'elle dispose des stratégies dont elle a besoin. </a:t>
            </a:r>
          </a:p>
          <a:p>
            <a:pPr lvl="2"/>
            <a:r>
              <a:rPr lang="en-US" dirty="0">
                <a:sym typeface="Calibri"/>
              </a:rPr>
              <a:t>Avant de clore le dossier, il convient de recenser, si ce n'est pas déjà fait, les organisations locales ou les groupes communautaires auprès desquels ils pourraient obtenir un soutien si nécessaire à l'avenir.</a:t>
            </a:r>
          </a:p>
          <a:p>
            <a:r>
              <a:rPr lang="en-US" b="1" dirty="0">
                <a:sym typeface="Calibri"/>
              </a:rPr>
              <a:t>3) Recommandation</a:t>
            </a:r>
          </a:p>
          <a:p>
            <a:pPr lvl="1"/>
            <a:r>
              <a:rPr lang="en-US" dirty="0">
                <a:sym typeface="Calibri"/>
              </a:rPr>
              <a:t>La visite suivante doit servir à partager des informations et à discuter des actions potentielles décrites ci-dessus, puis à planifier une période de transition et la clôture du dossier. Une ou deux visites supplémentaires peuvent être nécessaires pour s'assurer que la famille </a:t>
            </a:r>
            <a:r>
              <a:rPr lang="en-US" dirty="0" err="1">
                <a:sym typeface="Calibri"/>
              </a:rPr>
              <a:t>est</a:t>
            </a:r>
            <a:r>
              <a:rPr lang="en-US" dirty="0">
                <a:sym typeface="Calibri"/>
              </a:rPr>
              <a:t> </a:t>
            </a:r>
            <a:r>
              <a:rPr lang="en-US" dirty="0" err="1">
                <a:sym typeface="Calibri"/>
              </a:rPr>
              <a:t>confiante</a:t>
            </a:r>
            <a:r>
              <a:rPr lang="en-US" dirty="0">
                <a:sym typeface="Calibri"/>
              </a:rPr>
              <a:t> et dispose des ressources dont elle a besoin pour l'avenir.</a:t>
            </a:r>
          </a:p>
          <a:p>
            <a:pPr marL="0" indent="0">
              <a:buNone/>
            </a:pPr>
            <a:endParaRPr lang="en-US" dirty="0">
              <a:sym typeface="Calibri"/>
            </a:endParaRPr>
          </a:p>
        </p:txBody>
      </p:sp>
      <p:sp>
        <p:nvSpPr>
          <p:cNvPr id="2" name="Google Shape;725;p48:notes">
            <a:extLst>
              <a:ext uri="{FF2B5EF4-FFF2-40B4-BE49-F238E27FC236}">
                <a16:creationId xmlns:a16="http://schemas.microsoft.com/office/drawing/2014/main" id="{A4EA32B8-62C7-0CFF-FA6C-3275E79EB6AB}"/>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133</a:t>
            </a:fld>
            <a:endParaRPr lang="en-US" sz="1200" dirty="0">
              <a:latin typeface="+mn-lt"/>
            </a:endParaRPr>
          </a:p>
        </p:txBody>
      </p:sp>
    </p:spTree>
    <p:extLst>
      <p:ext uri="{BB962C8B-B14F-4D97-AF65-F5344CB8AC3E}">
        <p14:creationId xmlns:p14="http://schemas.microsoft.com/office/powerpoint/2010/main" val="3237796913"/>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0"/>
        <p:cNvGrpSpPr/>
        <p:nvPr/>
      </p:nvGrpSpPr>
      <p:grpSpPr>
        <a:xfrm>
          <a:off x="0" y="0"/>
          <a:ext cx="0" cy="0"/>
          <a:chOff x="0" y="0"/>
          <a:chExt cx="0" cy="0"/>
        </a:xfrm>
      </p:grpSpPr>
      <p:sp>
        <p:nvSpPr>
          <p:cNvPr id="1732" name="Google Shape;1732;p96:notes"/>
          <p:cNvSpPr txBox="1">
            <a:spLocks noGrp="1"/>
          </p:cNvSpPr>
          <p:nvPr>
            <p:ph type="body" idx="1"/>
          </p:nvPr>
        </p:nvSpPr>
        <p:spPr/>
        <p:txBody>
          <a:bodyPr/>
          <a:lstStyle/>
          <a:p>
            <a:pPr marL="0" indent="0">
              <a:buNone/>
            </a:pPr>
            <a:r>
              <a:rPr lang="en-US" b="1" dirty="0">
                <a:sym typeface="Calibri"/>
              </a:rPr>
              <a:t>EXPLICATION</a:t>
            </a:r>
          </a:p>
          <a:p>
            <a:r>
              <a:rPr lang="en-US" dirty="0">
                <a:sym typeface="Calibri"/>
              </a:rPr>
              <a:t>Présenter la diapositive</a:t>
            </a:r>
            <a:endParaRPr lang="en-US" dirty="0"/>
          </a:p>
          <a:p>
            <a:r>
              <a:rPr lang="en-US" i="1" dirty="0">
                <a:sym typeface="Calibri"/>
              </a:rPr>
              <a:t>Quelqu'un a-t-il des questions ou des précisions à apporter ?</a:t>
            </a:r>
            <a:endParaRPr lang="en-US" i="1" dirty="0"/>
          </a:p>
          <a:p>
            <a:r>
              <a:rPr lang="en-US" dirty="0">
                <a:sym typeface="Calibri"/>
              </a:rPr>
              <a:t>Fermer la session</a:t>
            </a:r>
            <a:endParaRPr lang="en-US" dirty="0"/>
          </a:p>
        </p:txBody>
      </p:sp>
      <p:sp>
        <p:nvSpPr>
          <p:cNvPr id="3" name="Slide Image Placeholder 2">
            <a:extLst>
              <a:ext uri="{FF2B5EF4-FFF2-40B4-BE49-F238E27FC236}">
                <a16:creationId xmlns:a16="http://schemas.microsoft.com/office/drawing/2014/main" id="{8D4D4A94-7FA9-B91C-8255-F22F982172DC}"/>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3AED96A9-0BE6-4FFE-9B70-051E4931E465}"/>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134</a:t>
            </a:fld>
            <a:endParaRPr lang="en-US" sz="1200" dirty="0">
              <a:latin typeface="+mn-lt"/>
            </a:endParaRPr>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9"/>
        <p:cNvGrpSpPr/>
        <p:nvPr/>
      </p:nvGrpSpPr>
      <p:grpSpPr>
        <a:xfrm>
          <a:off x="0" y="0"/>
          <a:ext cx="0" cy="0"/>
          <a:chOff x="0" y="0"/>
          <a:chExt cx="0" cy="0"/>
        </a:xfrm>
      </p:grpSpPr>
      <p:sp>
        <p:nvSpPr>
          <p:cNvPr id="1741" name="Google Shape;1741;p97:notes"/>
          <p:cNvSpPr txBox="1">
            <a:spLocks noGrp="1"/>
          </p:cNvSpPr>
          <p:nvPr>
            <p:ph type="body" idx="1"/>
          </p:nvPr>
        </p:nvSpPr>
        <p:spPr/>
        <p:txBody>
          <a:bodyPr/>
          <a:lstStyle/>
          <a:p>
            <a:pPr marL="0" indent="0">
              <a:buNone/>
            </a:pPr>
            <a:r>
              <a:rPr lang="en-US" b="1" dirty="0">
                <a:sym typeface="Calibri"/>
              </a:rPr>
              <a:t>EXPLICATION</a:t>
            </a:r>
          </a:p>
          <a:p>
            <a:r>
              <a:rPr lang="en-US" dirty="0">
                <a:sym typeface="Calibri"/>
              </a:rPr>
              <a:t>Présenter la diapositive</a:t>
            </a:r>
            <a:endParaRPr lang="en-US" dirty="0"/>
          </a:p>
          <a:p>
            <a:r>
              <a:rPr lang="en-US" i="1" dirty="0">
                <a:sym typeface="Calibri"/>
              </a:rPr>
              <a:t>Nous allons maintenant conclure la formation. </a:t>
            </a:r>
          </a:p>
          <a:p>
            <a:r>
              <a:rPr lang="en-US" i="1" dirty="0">
                <a:sym typeface="Calibri"/>
              </a:rPr>
              <a:t>Avant de terminer, nous aimerions </a:t>
            </a:r>
          </a:p>
          <a:p>
            <a:pPr lvl="1"/>
            <a:r>
              <a:rPr lang="en-US" i="1" dirty="0">
                <a:sym typeface="Calibri"/>
              </a:rPr>
              <a:t>faire une récapitulation de la formation ensemble</a:t>
            </a:r>
          </a:p>
          <a:p>
            <a:pPr lvl="1"/>
            <a:r>
              <a:rPr lang="en-US" i="1" dirty="0">
                <a:sym typeface="Calibri"/>
              </a:rPr>
              <a:t>recevoir vos commentaires</a:t>
            </a:r>
          </a:p>
          <a:p>
            <a:pPr lvl="1"/>
            <a:r>
              <a:rPr lang="en-US" i="1" dirty="0">
                <a:sym typeface="Calibri"/>
              </a:rPr>
              <a:t>compléter le test post-formation</a:t>
            </a:r>
            <a:endParaRPr lang="en-US" i="1" dirty="0"/>
          </a:p>
        </p:txBody>
      </p:sp>
      <p:sp>
        <p:nvSpPr>
          <p:cNvPr id="3" name="Slide Image Placeholder 2">
            <a:extLst>
              <a:ext uri="{FF2B5EF4-FFF2-40B4-BE49-F238E27FC236}">
                <a16:creationId xmlns:a16="http://schemas.microsoft.com/office/drawing/2014/main" id="{43E605AD-3FD8-21E8-22EC-BEC8007BBAC9}"/>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222180AA-1124-C60A-0984-032A208011FF}"/>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135</a:t>
            </a:fld>
            <a:endParaRPr lang="en-US" sz="1200" dirty="0">
              <a:latin typeface="+mn-lt"/>
            </a:endParaRPr>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7"/>
        <p:cNvGrpSpPr/>
        <p:nvPr/>
      </p:nvGrpSpPr>
      <p:grpSpPr>
        <a:xfrm>
          <a:off x="0" y="0"/>
          <a:ext cx="0" cy="0"/>
          <a:chOff x="0" y="0"/>
          <a:chExt cx="0" cy="0"/>
        </a:xfrm>
      </p:grpSpPr>
      <p:sp>
        <p:nvSpPr>
          <p:cNvPr id="1759" name="Google Shape;1759;p98:notes"/>
          <p:cNvSpPr txBox="1">
            <a:spLocks noGrp="1"/>
          </p:cNvSpPr>
          <p:nvPr>
            <p:ph type="body" idx="1"/>
          </p:nvPr>
        </p:nvSpPr>
        <p:spPr/>
        <p:txBody>
          <a:bodyPr/>
          <a:lstStyle/>
          <a:p>
            <a:pPr marL="0" indent="0">
              <a:buNone/>
            </a:pPr>
            <a:r>
              <a:rPr lang="en-US" b="1" dirty="0">
                <a:sym typeface="Calibri"/>
              </a:rPr>
              <a:t>EXPLICATION</a:t>
            </a:r>
          </a:p>
          <a:p>
            <a:r>
              <a:rPr lang="en-US" dirty="0">
                <a:sym typeface="Calibri"/>
              </a:rPr>
              <a:t>Dresser la liste des objectifs d'apprentissage et faire référence aux différentes sessions en fonction de chaque objectif d'apprentissage.</a:t>
            </a:r>
          </a:p>
          <a:p>
            <a:r>
              <a:rPr lang="en-US" i="1" dirty="0">
                <a:sym typeface="Calibri"/>
              </a:rPr>
              <a:t>Vous sentez-vous capable de :</a:t>
            </a:r>
            <a:endParaRPr lang="en-US" i="1" dirty="0"/>
          </a:p>
          <a:p>
            <a:pPr lvl="1"/>
            <a:r>
              <a:rPr lang="en-US" i="1" dirty="0">
                <a:sym typeface="Calibri"/>
              </a:rPr>
              <a:t>Décrire les considérations spécifiques pour les ENAS tout au long du cycle de gestion des cas ?</a:t>
            </a:r>
            <a:endParaRPr lang="en-US" i="1" dirty="0"/>
          </a:p>
          <a:p>
            <a:pPr lvl="1"/>
            <a:r>
              <a:rPr lang="en-US" i="1" dirty="0">
                <a:sym typeface="Calibri"/>
              </a:rPr>
              <a:t>Expliquez pourquoi des soins alternatifs peuvent être nécessaires dans les crises humanitaires et quelles sont les options de soins les plus appropriées ?</a:t>
            </a:r>
            <a:endParaRPr lang="en-US" i="1" dirty="0"/>
          </a:p>
          <a:p>
            <a:pPr lvl="1"/>
            <a:r>
              <a:rPr lang="en-US" i="1" dirty="0">
                <a:sym typeface="Calibri"/>
              </a:rPr>
              <a:t>Décrivez les étapes de la recherche des familles ainsi que les actions clés et les meilleures pratiques à chaque étape.</a:t>
            </a:r>
          </a:p>
          <a:p>
            <a:r>
              <a:rPr lang="en-US" i="1" dirty="0">
                <a:sym typeface="Calibri"/>
              </a:rPr>
              <a:t>Vous pourrez donner votre avis après la formation. </a:t>
            </a:r>
          </a:p>
          <a:p>
            <a:r>
              <a:rPr lang="en-US" i="1" dirty="0">
                <a:sym typeface="Calibri"/>
              </a:rPr>
              <a:t>Quelqu'un a-t-il des questions ou des précisions à apporter ?</a:t>
            </a:r>
            <a:endParaRPr lang="en-US" dirty="0">
              <a:sym typeface="Calibri"/>
            </a:endParaRPr>
          </a:p>
        </p:txBody>
      </p:sp>
      <p:sp>
        <p:nvSpPr>
          <p:cNvPr id="3" name="Slide Image Placeholder 2">
            <a:extLst>
              <a:ext uri="{FF2B5EF4-FFF2-40B4-BE49-F238E27FC236}">
                <a16:creationId xmlns:a16="http://schemas.microsoft.com/office/drawing/2014/main" id="{3FBF5A61-C157-2B3B-812C-4A5710ADCE84}"/>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1641FEEC-88CA-A334-BDCD-9F5302BC5D58}"/>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136</a:t>
            </a:fld>
            <a:endParaRPr lang="en-US" sz="1200" dirty="0">
              <a:latin typeface="+mn-lt"/>
            </a:endParaRPr>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3"/>
        <p:cNvGrpSpPr/>
        <p:nvPr/>
      </p:nvGrpSpPr>
      <p:grpSpPr>
        <a:xfrm>
          <a:off x="0" y="0"/>
          <a:ext cx="0" cy="0"/>
          <a:chOff x="0" y="0"/>
          <a:chExt cx="0" cy="0"/>
        </a:xfrm>
      </p:grpSpPr>
      <p:sp>
        <p:nvSpPr>
          <p:cNvPr id="1785" name="Google Shape;1785;p99:notes"/>
          <p:cNvSpPr txBox="1">
            <a:spLocks noGrp="1"/>
          </p:cNvSpPr>
          <p:nvPr>
            <p:ph type="body" idx="1"/>
          </p:nvPr>
        </p:nvSpPr>
        <p:spPr/>
        <p:txBody>
          <a:bodyPr/>
          <a:lstStyle/>
          <a:p>
            <a:pPr marL="0" indent="0">
              <a:buNone/>
            </a:pPr>
            <a:r>
              <a:rPr lang="en-US" b="1" dirty="0">
                <a:sym typeface="Calibri"/>
              </a:rPr>
              <a:t>TRAVAIL INDIVIDUEL (5 minutes)</a:t>
            </a:r>
          </a:p>
          <a:p>
            <a:r>
              <a:rPr lang="en-US" dirty="0">
                <a:sym typeface="Calibri"/>
              </a:rPr>
              <a:t>Guidez les participants vers la </a:t>
            </a:r>
            <a:r>
              <a:rPr lang="en-US" b="1" dirty="0">
                <a:sym typeface="Calibri"/>
              </a:rPr>
              <a:t>page du cahier de travail x : x</a:t>
            </a:r>
          </a:p>
          <a:p>
            <a:r>
              <a:rPr lang="en-US" dirty="0">
                <a:sym typeface="Calibri"/>
              </a:rPr>
              <a:t>Notez trois choses que vous avez apprises au cours de ce module. </a:t>
            </a:r>
            <a:endParaRPr lang="en-US" dirty="0"/>
          </a:p>
          <a:p>
            <a:r>
              <a:rPr lang="en-US" i="1" dirty="0">
                <a:sym typeface="Calibri"/>
              </a:rPr>
              <a:t>Réfléchissez aux questions suivantes et écrivez-les</a:t>
            </a:r>
          </a:p>
          <a:p>
            <a:pPr lvl="1"/>
            <a:r>
              <a:rPr lang="en-US" i="1" dirty="0">
                <a:sym typeface="Calibri"/>
              </a:rPr>
              <a:t>Qu'est-ce qui vous a surpris ? </a:t>
            </a:r>
            <a:endParaRPr lang="en-US" i="1" dirty="0"/>
          </a:p>
          <a:p>
            <a:pPr lvl="1"/>
            <a:r>
              <a:rPr lang="en-US" i="1" dirty="0">
                <a:sym typeface="Calibri"/>
              </a:rPr>
              <a:t>Qu'est-ce qui vous a mis au défi ? </a:t>
            </a:r>
            <a:endParaRPr lang="en-US" i="1" dirty="0"/>
          </a:p>
          <a:p>
            <a:pPr lvl="1"/>
            <a:r>
              <a:rPr lang="en-US" i="1" dirty="0">
                <a:sym typeface="Calibri"/>
              </a:rPr>
              <a:t>Sur quoi aimeriez-vous en savoir plus ? </a:t>
            </a:r>
            <a:endParaRPr lang="en-US" i="1" dirty="0"/>
          </a:p>
          <a:p>
            <a:endParaRPr lang="en-US" dirty="0">
              <a:sym typeface="Calibri"/>
            </a:endParaRPr>
          </a:p>
          <a:p>
            <a:pPr marL="0" indent="0">
              <a:buNone/>
            </a:pPr>
            <a:r>
              <a:rPr lang="en-US" b="1" dirty="0">
                <a:sym typeface="Calibri"/>
              </a:rPr>
              <a:t>DISCUSSION PLÉNIÈRE</a:t>
            </a:r>
          </a:p>
          <a:p>
            <a:r>
              <a:rPr lang="en-US" i="1" dirty="0">
                <a:sym typeface="Calibri"/>
              </a:rPr>
              <a:t>Quelqu'un souhaite-t-il partager quelque chose qu'il a appris aujourd'hui ?</a:t>
            </a:r>
            <a:endParaRPr lang="en-US" i="1" dirty="0"/>
          </a:p>
          <a:p>
            <a:r>
              <a:rPr lang="en-US" i="1" dirty="0">
                <a:sym typeface="Calibri"/>
              </a:rPr>
              <a:t>Quelqu'un souhaite-t-il partager un sujet sur lequel il veut en savoir plus ?</a:t>
            </a:r>
            <a:endParaRPr lang="en-US" i="1" dirty="0"/>
          </a:p>
          <a:p>
            <a:r>
              <a:rPr lang="en-US" dirty="0">
                <a:sym typeface="Calibri"/>
              </a:rPr>
              <a:t>Expliquez la date de début du prochain module.</a:t>
            </a:r>
            <a:endParaRPr lang="en-US" dirty="0"/>
          </a:p>
          <a:p>
            <a:r>
              <a:rPr lang="en-US" dirty="0">
                <a:sym typeface="Calibri"/>
              </a:rPr>
              <a:t>Remerciez les participants pour leur participation.</a:t>
            </a:r>
          </a:p>
          <a:p>
            <a:endParaRPr lang="en-US" dirty="0">
              <a:sym typeface="Calibri"/>
            </a:endParaRPr>
          </a:p>
          <a:p>
            <a:endParaRPr lang="en-US" dirty="0">
              <a:sym typeface="Calibri"/>
            </a:endParaRPr>
          </a:p>
          <a:p>
            <a:endParaRPr lang="en-US" dirty="0">
              <a:sym typeface="Calibri"/>
            </a:endParaRPr>
          </a:p>
        </p:txBody>
      </p:sp>
      <p:sp>
        <p:nvSpPr>
          <p:cNvPr id="3" name="Slide Image Placeholder 2">
            <a:extLst>
              <a:ext uri="{FF2B5EF4-FFF2-40B4-BE49-F238E27FC236}">
                <a16:creationId xmlns:a16="http://schemas.microsoft.com/office/drawing/2014/main" id="{B885C122-168C-2846-8ED5-F8EA631D9EF3}"/>
              </a:ext>
            </a:extLst>
          </p:cNvPr>
          <p:cNvSpPr>
            <a:spLocks noGrp="1" noRot="1" noChangeAspect="1"/>
          </p:cNvSpPr>
          <p:nvPr>
            <p:ph type="sldImg"/>
          </p:nvPr>
        </p:nvSpPr>
        <p:spPr/>
      </p:sp>
      <p:sp>
        <p:nvSpPr>
          <p:cNvPr id="11" name="Google Shape;725;p48:notes">
            <a:extLst>
              <a:ext uri="{FF2B5EF4-FFF2-40B4-BE49-F238E27FC236}">
                <a16:creationId xmlns:a16="http://schemas.microsoft.com/office/drawing/2014/main" id="{BB5639D7-C1E4-4608-8E62-DEBDB8B868F6}"/>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137</a:t>
            </a:fld>
            <a:endParaRPr lang="en-US" sz="1200" dirty="0">
              <a:latin typeface="+mn-lt"/>
            </a:endParaRPr>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5"/>
        <p:cNvGrpSpPr/>
        <p:nvPr/>
      </p:nvGrpSpPr>
      <p:grpSpPr>
        <a:xfrm>
          <a:off x="0" y="0"/>
          <a:ext cx="0" cy="0"/>
          <a:chOff x="0" y="0"/>
          <a:chExt cx="0" cy="0"/>
        </a:xfrm>
      </p:grpSpPr>
      <p:sp>
        <p:nvSpPr>
          <p:cNvPr id="1797" name="Google Shape;1797;p100:notes"/>
          <p:cNvSpPr txBox="1">
            <a:spLocks noGrp="1"/>
          </p:cNvSpPr>
          <p:nvPr>
            <p:ph type="body" idx="1"/>
          </p:nvPr>
        </p:nvSpPr>
        <p:spPr/>
        <p:txBody>
          <a:bodyPr/>
          <a:lstStyle/>
          <a:p>
            <a:pPr marL="0" indent="0">
              <a:buNone/>
            </a:pPr>
            <a:r>
              <a:rPr lang="en-US" b="1" dirty="0">
                <a:sym typeface="Calibri"/>
              </a:rPr>
              <a:t>PRÉPARER</a:t>
            </a:r>
          </a:p>
          <a:p>
            <a:r>
              <a:rPr lang="en-US" dirty="0">
                <a:sym typeface="Calibri"/>
              </a:rPr>
              <a:t>Imprimez les copies du test post-formation. </a:t>
            </a:r>
          </a:p>
          <a:p>
            <a:pPr marL="0" indent="0">
              <a:buNone/>
            </a:pPr>
            <a:endParaRPr lang="en-US" dirty="0">
              <a:sym typeface="Calibri"/>
            </a:endParaRPr>
          </a:p>
          <a:p>
            <a:pPr marL="0" indent="0">
              <a:buNone/>
            </a:pPr>
            <a:r>
              <a:rPr lang="en-US" b="1" dirty="0">
                <a:sym typeface="Calibri"/>
              </a:rPr>
              <a:t>TRAVAIL INDIVIDUEL (15 minutes)</a:t>
            </a:r>
          </a:p>
          <a:p>
            <a:r>
              <a:rPr lang="en-US" i="1" dirty="0">
                <a:sym typeface="Calibri"/>
              </a:rPr>
              <a:t>Je vais maintenant vous demander de compléter le test post-formation. </a:t>
            </a:r>
          </a:p>
          <a:p>
            <a:r>
              <a:rPr lang="en-US" i="1" dirty="0">
                <a:sym typeface="Calibri"/>
              </a:rPr>
              <a:t>Vous avez 15 minutes pour le faire. </a:t>
            </a:r>
          </a:p>
          <a:p>
            <a:r>
              <a:rPr lang="en-US" i="1" dirty="0">
                <a:sym typeface="Calibri"/>
              </a:rPr>
              <a:t>L'épreuve ne sera pas notée et vous ne serez pas jugé(e) sur vos performances dans ce domaine. </a:t>
            </a:r>
          </a:p>
          <a:p>
            <a:r>
              <a:rPr lang="en-US" i="1" dirty="0">
                <a:sym typeface="Calibri"/>
              </a:rPr>
              <a:t>Le but est de nous aider à évaluer l'efficacité de la formation. </a:t>
            </a:r>
          </a:p>
          <a:p>
            <a:r>
              <a:rPr lang="en-US" dirty="0">
                <a:sym typeface="Calibri"/>
              </a:rPr>
              <a:t>Partagez les copies du post-test et demandez aux participants de le compléter.</a:t>
            </a:r>
          </a:p>
          <a:p>
            <a:r>
              <a:rPr lang="en-US" dirty="0">
                <a:sym typeface="Calibri"/>
              </a:rPr>
              <a:t>Une fois que les participants ont terminé le test, remerciez-les et clôturez la formation.</a:t>
            </a:r>
          </a:p>
        </p:txBody>
      </p:sp>
      <p:sp>
        <p:nvSpPr>
          <p:cNvPr id="3" name="Slide Image Placeholder 2">
            <a:extLst>
              <a:ext uri="{FF2B5EF4-FFF2-40B4-BE49-F238E27FC236}">
                <a16:creationId xmlns:a16="http://schemas.microsoft.com/office/drawing/2014/main" id="{0F74A672-A922-C32D-6581-4ED04125B4F2}"/>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78413F47-DC0A-2B71-D641-FF08C25F2AB6}"/>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138</a:t>
            </a:fld>
            <a:endParaRPr lang="en-US" sz="1200" dirty="0">
              <a:latin typeface="+mn-lt"/>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9"/>
        <p:cNvGrpSpPr/>
        <p:nvPr/>
      </p:nvGrpSpPr>
      <p:grpSpPr>
        <a:xfrm>
          <a:off x="0" y="0"/>
          <a:ext cx="0" cy="0"/>
          <a:chOff x="0" y="0"/>
          <a:chExt cx="0" cy="0"/>
        </a:xfrm>
      </p:grpSpPr>
      <p:sp>
        <p:nvSpPr>
          <p:cNvPr id="421" name="Google Shape;421;p11:notes"/>
          <p:cNvSpPr txBox="1">
            <a:spLocks noGrp="1"/>
          </p:cNvSpPr>
          <p:nvPr>
            <p:ph type="body" idx="1"/>
          </p:nvPr>
        </p:nvSpPr>
        <p:spPr>
          <a:xfrm>
            <a:off x="479425" y="460375"/>
            <a:ext cx="6140450" cy="9211335"/>
          </a:xfrm>
        </p:spPr>
        <p:txBody>
          <a:bodyPr/>
          <a:lstStyle/>
          <a:p>
            <a:r>
              <a:rPr lang="en-US" i="1" dirty="0">
                <a:sym typeface="Calibri"/>
              </a:rPr>
              <a:t>Pensez-vous que tous les ENAS devraient être identifiés et enregistrés dans le but de recevoir un soutien de gestion de cas ? </a:t>
            </a:r>
            <a:endParaRPr lang="en-US" i="1" dirty="0"/>
          </a:p>
          <a:p>
            <a:pPr lvl="1"/>
            <a:r>
              <a:rPr lang="en-US" i="1" dirty="0">
                <a:sym typeface="Calibri"/>
              </a:rPr>
              <a:t>Si les ENAS ne bénéficient pas d'une prise en charge appropriée et/ou s'ils ont besoin d'un </a:t>
            </a:r>
            <a:r>
              <a:rPr lang="en-US" i="1" dirty="0" err="1">
                <a:sym typeface="Calibri"/>
              </a:rPr>
              <a:t>soutien</a:t>
            </a:r>
            <a:r>
              <a:rPr lang="en-US" i="1" dirty="0">
                <a:sym typeface="Calibri"/>
              </a:rPr>
              <a:t> RRF et/ou s'ils sont confrontés à des risques de protection supplémentaires, ils ont besoin de services de gestion de cas.</a:t>
            </a:r>
          </a:p>
          <a:p>
            <a:pPr lvl="1"/>
            <a:r>
              <a:rPr lang="en-US" i="1" dirty="0">
                <a:sym typeface="Calibri"/>
              </a:rPr>
              <a:t>Dans le même temps, les travailleurs sociaux doivent être conscients que lorsque les enfants non accompagnés sont bien pris en charge, qu'ils sont en contact avec leur famille et qu'ils ne sont pas confrontés à des problèmes de protection, ils n'ont pas besoin de soutien en matière de gestion de cas, bien que cela puisse changer avec le temps. </a:t>
            </a:r>
          </a:p>
          <a:p>
            <a:r>
              <a:rPr lang="en-US" i="1" dirty="0">
                <a:sym typeface="Calibri"/>
              </a:rPr>
              <a:t>Comme nous l'avons appris dans la formation sur la gestion de cas de niveau 1, les programmes de gestion de cas devraient avoir :</a:t>
            </a:r>
          </a:p>
          <a:p>
            <a:pPr lvl="1"/>
            <a:r>
              <a:rPr lang="en-US" i="1" dirty="0">
                <a:sym typeface="Calibri"/>
              </a:rPr>
              <a:t>Critères pour lesquels les enfants ont besoin d'une gestion de cas </a:t>
            </a:r>
          </a:p>
          <a:p>
            <a:pPr lvl="1"/>
            <a:r>
              <a:rPr lang="en-US" i="1" dirty="0">
                <a:sym typeface="Calibri"/>
              </a:rPr>
              <a:t>Directives pour l'évaluation des risques et la hiérarchisation des risques.</a:t>
            </a:r>
          </a:p>
          <a:p>
            <a:r>
              <a:rPr lang="en-US" i="1" dirty="0">
                <a:sym typeface="Calibri"/>
              </a:rPr>
              <a:t>Référez-vous à ces critères et à toute orientation de hiérarchisation dans leur contexte. </a:t>
            </a:r>
          </a:p>
          <a:p>
            <a:r>
              <a:rPr lang="en-US" i="1" dirty="0">
                <a:sym typeface="Calibri"/>
              </a:rPr>
              <a:t>Veillez tout particulièrement à ce que les enfants non accompagnés et séparés, filles et garçons, qui ont besoin d'une prise en charge soient identifiés de manière proactive et </a:t>
            </a:r>
            <a:r>
              <a:rPr lang="en-US" i="1" dirty="0" err="1">
                <a:sym typeface="Calibri"/>
              </a:rPr>
              <a:t>efficENE</a:t>
            </a:r>
            <a:r>
              <a:rPr lang="en-US" i="1" dirty="0">
                <a:sym typeface="Calibri"/>
              </a:rPr>
              <a:t>.</a:t>
            </a:r>
          </a:p>
        </p:txBody>
      </p:sp>
      <p:sp>
        <p:nvSpPr>
          <p:cNvPr id="2" name="Google Shape;725;p48:notes">
            <a:extLst>
              <a:ext uri="{FF2B5EF4-FFF2-40B4-BE49-F238E27FC236}">
                <a16:creationId xmlns:a16="http://schemas.microsoft.com/office/drawing/2014/main" id="{4ACC8610-BA24-0456-E99F-96C205D362DF}"/>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14</a:t>
            </a:fld>
            <a:endParaRPr lang="en-US" sz="1200" dirty="0">
              <a:latin typeface="+mn-lt"/>
            </a:endParaRPr>
          </a:p>
        </p:txBody>
      </p:sp>
    </p:spTree>
    <p:extLst>
      <p:ext uri="{BB962C8B-B14F-4D97-AF65-F5344CB8AC3E}">
        <p14:creationId xmlns:p14="http://schemas.microsoft.com/office/powerpoint/2010/main" val="5429926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6"/>
        <p:cNvGrpSpPr/>
        <p:nvPr/>
      </p:nvGrpSpPr>
      <p:grpSpPr>
        <a:xfrm>
          <a:off x="0" y="0"/>
          <a:ext cx="0" cy="0"/>
          <a:chOff x="0" y="0"/>
          <a:chExt cx="0" cy="0"/>
        </a:xfrm>
      </p:grpSpPr>
      <p:sp>
        <p:nvSpPr>
          <p:cNvPr id="428" name="Google Shape;428;p12:notes"/>
          <p:cNvSpPr txBox="1">
            <a:spLocks noGrp="1"/>
          </p:cNvSpPr>
          <p:nvPr>
            <p:ph type="body" idx="1"/>
          </p:nvPr>
        </p:nvSpPr>
        <p:spPr/>
        <p:txBody>
          <a:bodyPr/>
          <a:lstStyle/>
          <a:p>
            <a:pPr marL="0" indent="0">
              <a:buNone/>
            </a:pPr>
            <a:r>
              <a:rPr lang="en-US" b="1" dirty="0">
                <a:sym typeface="Calibri"/>
              </a:rPr>
              <a:t>S'ADAPTER AU CONTEXTE</a:t>
            </a:r>
          </a:p>
          <a:p>
            <a:r>
              <a:rPr lang="en-US" dirty="0">
                <a:sym typeface="Calibri"/>
              </a:rPr>
              <a:t>Modifier les notes de l'animateur et la diapositive pour refléter le contexte et où et comment les ENAS peuvent être identifiés dans le contexte.</a:t>
            </a:r>
            <a:endParaRPr lang="en-US" dirty="0"/>
          </a:p>
          <a:p>
            <a:pPr marL="0" indent="0">
              <a:buNone/>
            </a:pPr>
            <a:r>
              <a:rPr lang="en-US" b="1" dirty="0">
                <a:highlight>
                  <a:schemeClr val="lt1"/>
                </a:highlight>
                <a:sym typeface="Helvetica Neue"/>
              </a:rPr>
              <a:t>_____________________________________________________________________________</a:t>
            </a:r>
          </a:p>
          <a:p>
            <a:endParaRPr lang="en-US" dirty="0">
              <a:sym typeface="Calibri"/>
            </a:endParaRPr>
          </a:p>
          <a:p>
            <a:pPr marL="0" indent="0">
              <a:buNone/>
            </a:pPr>
            <a:r>
              <a:rPr lang="en-US" b="1" dirty="0">
                <a:sym typeface="Calibri"/>
              </a:rPr>
              <a:t>DISCUSSION PLÉNIÈRE</a:t>
            </a:r>
          </a:p>
          <a:p>
            <a:r>
              <a:rPr lang="en-US" i="1" dirty="0">
                <a:sym typeface="Calibri"/>
              </a:rPr>
              <a:t>Comment les ENAS peuvent-ils être identifiés et quels sont les défis à relever ? </a:t>
            </a:r>
            <a:endParaRPr lang="en-US" i="1" dirty="0"/>
          </a:p>
          <a:p>
            <a:pPr lvl="1"/>
            <a:r>
              <a:rPr lang="en-US" dirty="0">
                <a:sym typeface="Calibri"/>
              </a:rPr>
              <a:t>Les ENAS sont identifiés de la même manière que les autres enfants à risque. </a:t>
            </a:r>
          </a:p>
          <a:p>
            <a:pPr lvl="1"/>
            <a:r>
              <a:rPr lang="en-US" dirty="0">
                <a:sym typeface="Calibri"/>
              </a:rPr>
              <a:t>Les sources d'identification peuvent inclure :</a:t>
            </a:r>
          </a:p>
          <a:p>
            <a:pPr lvl="2"/>
            <a:r>
              <a:rPr lang="en-US" dirty="0">
                <a:sym typeface="Calibri"/>
              </a:rPr>
              <a:t>leaders/membres de la communauté/travailleurs communautaires</a:t>
            </a:r>
          </a:p>
          <a:p>
            <a:pPr lvl="2"/>
            <a:r>
              <a:rPr lang="en-US" dirty="0">
                <a:sym typeface="Calibri"/>
              </a:rPr>
              <a:t>comités communautaires de protection de l'enfance</a:t>
            </a:r>
          </a:p>
          <a:p>
            <a:pPr lvl="2"/>
            <a:r>
              <a:rPr lang="en-US" dirty="0">
                <a:sym typeface="Calibri"/>
              </a:rPr>
              <a:t>le personnel des écoles/les enseignants</a:t>
            </a:r>
          </a:p>
          <a:p>
            <a:pPr lvl="2"/>
            <a:r>
              <a:rPr lang="en-US" dirty="0">
                <a:sym typeface="Calibri"/>
              </a:rPr>
              <a:t>autorités gouvernementales</a:t>
            </a:r>
          </a:p>
          <a:p>
            <a:pPr lvl="2"/>
            <a:r>
              <a:rPr lang="en-US" dirty="0">
                <a:sym typeface="Calibri"/>
              </a:rPr>
              <a:t>les processus d'enregistrement, par exemple pour les réfugiés (par exemple, sous l'égide du gouvernement/du HCR)</a:t>
            </a:r>
          </a:p>
          <a:p>
            <a:pPr lvl="2"/>
            <a:r>
              <a:rPr lang="en-US" dirty="0">
                <a:sym typeface="Calibri"/>
              </a:rPr>
              <a:t>bureaux d'aide pour les personnes déplacées/enfants</a:t>
            </a:r>
          </a:p>
          <a:p>
            <a:pPr lvl="2"/>
            <a:r>
              <a:rPr lang="en-US" dirty="0">
                <a:sym typeface="Calibri"/>
              </a:rPr>
              <a:t>l'auto-référencement (par l'enfant ou la famille)</a:t>
            </a:r>
          </a:p>
          <a:p>
            <a:pPr lvl="2"/>
            <a:r>
              <a:rPr lang="en-US" dirty="0">
                <a:sym typeface="Calibri"/>
              </a:rPr>
              <a:t>centres d'accueil de jour pour les enfants vivant/travaillant dans la rue</a:t>
            </a:r>
          </a:p>
          <a:p>
            <a:pPr lvl="2"/>
            <a:r>
              <a:rPr lang="en-US" dirty="0">
                <a:sym typeface="Calibri"/>
              </a:rPr>
              <a:t>les établissements de soins résidentiels</a:t>
            </a:r>
          </a:p>
          <a:p>
            <a:pPr lvl="2"/>
            <a:r>
              <a:rPr lang="en-US" dirty="0">
                <a:sym typeface="Calibri"/>
              </a:rPr>
              <a:t>des collègues d'autres programmes sectoriels, par exemple, santé/nutrition/éducation/abri, etc.</a:t>
            </a:r>
          </a:p>
          <a:p>
            <a:pPr lvl="2"/>
            <a:r>
              <a:rPr lang="en-US" dirty="0">
                <a:sym typeface="Calibri"/>
              </a:rPr>
              <a:t>autres organisations/acteurs</a:t>
            </a:r>
          </a:p>
          <a:p>
            <a:pPr lvl="2"/>
            <a:r>
              <a:rPr lang="en-US" dirty="0">
                <a:sym typeface="Calibri"/>
              </a:rPr>
              <a:t>personnel aux points d'entrée aux frontières (équipes de surveillance des frontières dirigées par le gouvernement/le HCR)</a:t>
            </a:r>
          </a:p>
          <a:p>
            <a:pPr lvl="2"/>
            <a:r>
              <a:rPr lang="en-US" dirty="0">
                <a:sym typeface="Calibri"/>
              </a:rPr>
              <a:t>les activités de sensibilisation menées par le personnel chargé de la gestion des cas et les autres membres du personnel</a:t>
            </a:r>
          </a:p>
          <a:p>
            <a:pPr lvl="2"/>
            <a:r>
              <a:rPr lang="en-US" dirty="0">
                <a:sym typeface="Calibri"/>
              </a:rPr>
              <a:t>le personnel des centres de détention.</a:t>
            </a:r>
          </a:p>
          <a:p>
            <a:pPr lvl="1"/>
            <a:endParaRPr lang="en-US" dirty="0">
              <a:sym typeface="Calibri"/>
            </a:endParaRPr>
          </a:p>
          <a:p>
            <a:pPr marL="0" indent="0">
              <a:buNone/>
            </a:pPr>
            <a:r>
              <a:rPr lang="en-US" b="1" dirty="0"/>
              <a:t>SUITE </a:t>
            </a:r>
            <a:r>
              <a:rPr lang="en-US" b="1" dirty="0">
                <a:sym typeface="Wingdings" panose="05000000000000000000" pitchFamily="2" charset="2"/>
              </a:rPr>
              <a:t></a:t>
            </a:r>
            <a:endParaRPr lang="en-US" b="1" dirty="0"/>
          </a:p>
        </p:txBody>
      </p:sp>
      <p:sp>
        <p:nvSpPr>
          <p:cNvPr id="4" name="Slide Image Placeholder 3">
            <a:extLst>
              <a:ext uri="{FF2B5EF4-FFF2-40B4-BE49-F238E27FC236}">
                <a16:creationId xmlns:a16="http://schemas.microsoft.com/office/drawing/2014/main" id="{AB12202E-D9C5-7003-9908-844B14D4080B}"/>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959F7B71-1AD3-3F67-D0C8-EC74DE7EAE1D}"/>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15</a:t>
            </a:fld>
            <a:endParaRPr lang="en-US" sz="1200" dirty="0">
              <a:latin typeface="+mn-lt"/>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6"/>
        <p:cNvGrpSpPr/>
        <p:nvPr/>
      </p:nvGrpSpPr>
      <p:grpSpPr>
        <a:xfrm>
          <a:off x="0" y="0"/>
          <a:ext cx="0" cy="0"/>
          <a:chOff x="0" y="0"/>
          <a:chExt cx="0" cy="0"/>
        </a:xfrm>
      </p:grpSpPr>
      <p:sp>
        <p:nvSpPr>
          <p:cNvPr id="428" name="Google Shape;428;p12:notes"/>
          <p:cNvSpPr txBox="1">
            <a:spLocks noGrp="1"/>
          </p:cNvSpPr>
          <p:nvPr>
            <p:ph type="body" idx="1"/>
          </p:nvPr>
        </p:nvSpPr>
        <p:spPr>
          <a:xfrm>
            <a:off x="479425" y="460375"/>
            <a:ext cx="6140450" cy="9211336"/>
          </a:xfrm>
        </p:spPr>
        <p:txBody>
          <a:bodyPr/>
          <a:lstStyle/>
          <a:p>
            <a:pPr marL="0" indent="0">
              <a:buNone/>
            </a:pPr>
            <a:r>
              <a:rPr lang="en-US" b="1" dirty="0">
                <a:sym typeface="Calibri"/>
              </a:rPr>
              <a:t>DISCUSSION PLÉNIÈRE</a:t>
            </a:r>
          </a:p>
          <a:p>
            <a:r>
              <a:rPr lang="en-US" i="1" dirty="0">
                <a:sym typeface="Calibri"/>
              </a:rPr>
              <a:t>Parfois, il peut être difficile d'identifier les ENAS, car certains d'entre eux ne sont pas facilement détectables ou peuvent être cachés.</a:t>
            </a:r>
          </a:p>
          <a:p>
            <a:r>
              <a:rPr lang="en-US" i="1" dirty="0">
                <a:sym typeface="Calibri"/>
              </a:rPr>
              <a:t>Quels </a:t>
            </a:r>
            <a:r>
              <a:rPr lang="en-US" i="1" dirty="0" err="1">
                <a:sym typeface="Calibri"/>
              </a:rPr>
              <a:t>groupes</a:t>
            </a:r>
            <a:r>
              <a:rPr lang="en-US" i="1" dirty="0">
                <a:sym typeface="Calibri"/>
              </a:rPr>
              <a:t> </a:t>
            </a:r>
            <a:r>
              <a:rPr lang="en-US" i="1" dirty="0" err="1">
                <a:sym typeface="Calibri"/>
              </a:rPr>
              <a:t>d'ENAS</a:t>
            </a:r>
            <a:r>
              <a:rPr lang="en-US" i="1" dirty="0">
                <a:sym typeface="Calibri"/>
              </a:rPr>
              <a:t> peuvent être moins visibles ou plus difficiles à identifier ?</a:t>
            </a:r>
          </a:p>
          <a:p>
            <a:pPr lvl="1"/>
            <a:r>
              <a:rPr lang="en-US" dirty="0">
                <a:sym typeface="Calibri"/>
              </a:rPr>
              <a:t>Les bébés et les très jeunes enfants ou les </a:t>
            </a:r>
            <a:r>
              <a:rPr lang="fr-FR" dirty="0">
                <a:sym typeface="Calibri"/>
              </a:rPr>
              <a:t>enfants en situation de handicap</a:t>
            </a:r>
            <a:r>
              <a:rPr lang="en-US" dirty="0">
                <a:sym typeface="Calibri"/>
              </a:rPr>
              <a:t>, car il se peut qu'ils ne soient pas en mesure de demander de l'aide eux-mêmes et que des personnes souhaitent s'occuper de bébés comme des leurs.</a:t>
            </a:r>
          </a:p>
          <a:p>
            <a:pPr lvl="1"/>
            <a:r>
              <a:rPr lang="en-US" dirty="0">
                <a:sym typeface="Calibri"/>
              </a:rPr>
              <a:t>Les enfants des rues, qui ne sont pas accompagnés.</a:t>
            </a:r>
          </a:p>
          <a:p>
            <a:pPr lvl="1"/>
            <a:r>
              <a:rPr lang="en-US" dirty="0">
                <a:sym typeface="Calibri"/>
              </a:rPr>
              <a:t>Les enfants placés en institution, y compris ceux qui sont admis avec ou sans le consentement de leurs parents ou tuteurs.</a:t>
            </a:r>
          </a:p>
          <a:p>
            <a:pPr lvl="1"/>
            <a:r>
              <a:rPr lang="en-US" dirty="0">
                <a:sym typeface="Calibri"/>
              </a:rPr>
              <a:t>Les personnes s'occupant d'enfants peuvent ne pas révéler ouvertement la présence d'enfants séparés.</a:t>
            </a:r>
          </a:p>
          <a:p>
            <a:r>
              <a:rPr lang="en-US" i="1" dirty="0">
                <a:sym typeface="Calibri"/>
              </a:rPr>
              <a:t>Connaissez-vous des exemples où les soignants ne peuvent pas révéler ouvertement la présence d'enfants séparés non accompagnés ? </a:t>
            </a:r>
          </a:p>
          <a:p>
            <a:pPr lvl="1"/>
            <a:r>
              <a:rPr lang="en-US" dirty="0">
                <a:sym typeface="Calibri"/>
              </a:rPr>
              <a:t>Les raisons peuvent être les suivantes : </a:t>
            </a:r>
          </a:p>
          <a:p>
            <a:pPr lvl="2"/>
            <a:r>
              <a:rPr lang="en-US" dirty="0">
                <a:sym typeface="Calibri"/>
              </a:rPr>
              <a:t>Croyances négatives ou manque d'acceptation du placement familial au sein des communautés ; </a:t>
            </a:r>
            <a:endParaRPr lang="en-US" dirty="0"/>
          </a:p>
          <a:p>
            <a:pPr lvl="2"/>
            <a:r>
              <a:rPr lang="en-US" dirty="0">
                <a:sym typeface="Calibri"/>
              </a:rPr>
              <a:t>Exploitation des enfants séparés au sein de la famille d'accueil/étendue, par exemple, les enfants qui travaillent en raison de difficultés économiques ;</a:t>
            </a:r>
            <a:endParaRPr lang="en-US" dirty="0"/>
          </a:p>
          <a:p>
            <a:pPr lvl="2"/>
            <a:r>
              <a:rPr lang="en-US" dirty="0">
                <a:sym typeface="Calibri"/>
              </a:rPr>
              <a:t>Mariage d'enfants et projets de mariage d'enfants.</a:t>
            </a:r>
          </a:p>
          <a:p>
            <a:r>
              <a:rPr lang="en-US" i="1" dirty="0">
                <a:sym typeface="Calibri"/>
              </a:rPr>
              <a:t>Avez-vous des exemples de vos propres expériences ? </a:t>
            </a:r>
            <a:endParaRPr lang="en-US" i="1" dirty="0"/>
          </a:p>
          <a:p>
            <a:r>
              <a:rPr lang="en-US" i="1" dirty="0">
                <a:sym typeface="Calibri"/>
              </a:rPr>
              <a:t>Quelles mesures supplémentaires pouvons-nous prendre pour identifier les ENAS qui peuvent être cachés ou moins faciles à identifier ?</a:t>
            </a:r>
          </a:p>
          <a:p>
            <a:pPr lvl="1"/>
            <a:r>
              <a:rPr lang="en-US" dirty="0">
                <a:sym typeface="Calibri"/>
              </a:rPr>
              <a:t>S'engager auprès des chefs de la communauté, hommes et femmes, des chefs religieux et d'autres personnes influentes de la communauté pour sensibiliser et expliquer les raisons de l'identification, c'est-à-dire apporter un soutien, RRF.</a:t>
            </a:r>
          </a:p>
          <a:p>
            <a:pPr lvl="1"/>
            <a:r>
              <a:rPr lang="en-US" dirty="0">
                <a:sym typeface="Calibri"/>
              </a:rPr>
              <a:t>rassurer sur le fait que les enfants ne seront pas retirés tant que le mode de garde est adapté.</a:t>
            </a:r>
          </a:p>
          <a:p>
            <a:pPr lvl="1"/>
            <a:r>
              <a:rPr lang="en-US" dirty="0">
                <a:sym typeface="Calibri"/>
              </a:rPr>
              <a:t>Identifiez les "alliés" ayant de l'influence.</a:t>
            </a:r>
            <a:endParaRPr lang="en-US" dirty="0"/>
          </a:p>
          <a:p>
            <a:pPr lvl="1"/>
            <a:r>
              <a:rPr lang="en-US" dirty="0">
                <a:sym typeface="Calibri"/>
              </a:rPr>
              <a:t>Sensibiliser et "éduquer" les autres acteurs, par exemple les bénévoles de la communauté et le personnel travaillant dans d'autres secteurs.</a:t>
            </a:r>
          </a:p>
          <a:p>
            <a:pPr lvl="1"/>
            <a:r>
              <a:rPr lang="en-US" dirty="0">
                <a:sym typeface="Calibri"/>
              </a:rPr>
              <a:t>Engagez-vous auprès des groupes d'enfants.</a:t>
            </a:r>
            <a:endParaRPr lang="en-US" dirty="0"/>
          </a:p>
          <a:p>
            <a:pPr lvl="1"/>
            <a:r>
              <a:rPr lang="en-US" dirty="0">
                <a:sym typeface="Calibri"/>
              </a:rPr>
              <a:t>Activités de sensibilisation auprès des enfants des rues.</a:t>
            </a:r>
          </a:p>
          <a:p>
            <a:pPr marL="0" indent="0">
              <a:buNone/>
            </a:pPr>
            <a:endParaRPr lang="en-US" dirty="0">
              <a:sym typeface="Calibri"/>
            </a:endParaRPr>
          </a:p>
          <a:p>
            <a:pPr marL="0" indent="0">
              <a:buClr>
                <a:schemeClr val="dk1"/>
              </a:buClr>
              <a:buSzPts val="1100"/>
              <a:buNone/>
            </a:pPr>
            <a:r>
              <a:rPr lang="en-US" b="1" dirty="0">
                <a:latin typeface="Calibri"/>
                <a:ea typeface="Calibri"/>
                <a:cs typeface="Calibri"/>
                <a:sym typeface="Calibri"/>
              </a:rPr>
              <a:t>EXPLICATION</a:t>
            </a:r>
            <a:endParaRPr lang="en-US" sz="1200" b="1" dirty="0">
              <a:latin typeface="Calibri"/>
              <a:ea typeface="Calibri"/>
              <a:cs typeface="Calibri"/>
              <a:sym typeface="Calibri"/>
            </a:endParaRPr>
          </a:p>
          <a:p>
            <a:pPr marL="181394" indent="-181394">
              <a:buClr>
                <a:schemeClr val="dk1"/>
              </a:buClr>
              <a:buSzPts val="1100"/>
              <a:buFont typeface="Arial"/>
              <a:buChar char="•"/>
            </a:pPr>
            <a:r>
              <a:rPr lang="en-US" sz="1200" i="1" dirty="0">
                <a:latin typeface="Calibri"/>
                <a:ea typeface="Calibri"/>
                <a:cs typeface="Calibri"/>
                <a:sym typeface="Calibri"/>
              </a:rPr>
              <a:t>Dans une situation d'urgence, les enfants peuvent être acceptés ou placés dans des établissements de soins résidentiels sans contrôle ni enregistrement.</a:t>
            </a:r>
          </a:p>
          <a:p>
            <a:pPr marL="0" indent="0">
              <a:buClr>
                <a:schemeClr val="dk1"/>
              </a:buClr>
              <a:buSzPts val="1100"/>
              <a:buFont typeface="Arial"/>
              <a:buNone/>
            </a:pPr>
            <a:r>
              <a:rPr lang="en-US" i="1" dirty="0">
                <a:latin typeface="Calibri"/>
                <a:ea typeface="Calibri"/>
                <a:cs typeface="Calibri"/>
                <a:sym typeface="Calibri"/>
              </a:rPr>
              <a:t>Si :</a:t>
            </a:r>
          </a:p>
          <a:p>
            <a:pPr marL="638594" lvl="1" indent="-181394">
              <a:buClr>
                <a:schemeClr val="dk1"/>
              </a:buClr>
              <a:buSzPts val="1100"/>
              <a:buFont typeface="Arial"/>
              <a:buChar char="•"/>
            </a:pPr>
            <a:r>
              <a:rPr lang="en-US" i="1" dirty="0">
                <a:latin typeface="Calibri"/>
                <a:ea typeface="Calibri"/>
                <a:cs typeface="Calibri"/>
                <a:sym typeface="Calibri"/>
              </a:rPr>
              <a:t>Les travailleurs sociaux rencontrent des difficultés pour accéder aux institutions </a:t>
            </a:r>
          </a:p>
          <a:p>
            <a:pPr marL="638594" lvl="1" indent="-181394">
              <a:buClr>
                <a:schemeClr val="dk1"/>
              </a:buClr>
              <a:buSzPts val="1100"/>
              <a:buFont typeface="Arial"/>
              <a:buChar char="•"/>
            </a:pPr>
            <a:r>
              <a:rPr lang="en-US" i="1" dirty="0">
                <a:latin typeface="Calibri"/>
                <a:ea typeface="Calibri"/>
                <a:cs typeface="Calibri"/>
                <a:sym typeface="Calibri"/>
              </a:rPr>
              <a:t>On s'inquiète du fait que les ENA ne reçoivent pas de RRF et/ou d'autres aides, </a:t>
            </a:r>
          </a:p>
          <a:p>
            <a:pPr marL="638594" lvl="1" indent="-181394">
              <a:buClr>
                <a:schemeClr val="dk1"/>
              </a:buClr>
              <a:buSzPts val="1100"/>
              <a:buFont typeface="Arial"/>
              <a:buChar char="•"/>
            </a:pPr>
            <a:r>
              <a:rPr lang="en-US" i="1" dirty="0">
                <a:latin typeface="Calibri"/>
                <a:ea typeface="Calibri"/>
                <a:cs typeface="Calibri"/>
                <a:sym typeface="Calibri"/>
              </a:rPr>
              <a:t>On craint que les normes de qualité ne soient pas respectées </a:t>
            </a:r>
          </a:p>
          <a:p>
            <a:pPr marL="638594" lvl="1" indent="-181394">
              <a:buClr>
                <a:schemeClr val="dk1"/>
              </a:buClr>
              <a:buSzPts val="1100"/>
              <a:buFont typeface="Arial"/>
              <a:buChar char="•"/>
            </a:pPr>
            <a:r>
              <a:rPr lang="en-US" i="1" dirty="0">
                <a:latin typeface="Calibri"/>
                <a:ea typeface="Calibri"/>
                <a:cs typeface="Calibri"/>
                <a:sym typeface="Calibri"/>
              </a:rPr>
              <a:t>Une forme plus appropriée de soins alternatifs est requise</a:t>
            </a:r>
          </a:p>
          <a:p>
            <a:pPr marL="181394" indent="-181394">
              <a:buClr>
                <a:schemeClr val="dk1"/>
              </a:buClr>
              <a:buSzPts val="1100"/>
              <a:buFont typeface="Arial"/>
              <a:buChar char="•"/>
            </a:pPr>
            <a:r>
              <a:rPr lang="en-US" i="1" dirty="0">
                <a:latin typeface="Calibri"/>
                <a:ea typeface="Calibri"/>
                <a:cs typeface="Calibri"/>
                <a:sym typeface="Calibri"/>
              </a:rPr>
              <a:t>Puis</a:t>
            </a:r>
          </a:p>
          <a:p>
            <a:pPr marL="638594" lvl="1" indent="-181394">
              <a:buClr>
                <a:schemeClr val="dk1"/>
              </a:buClr>
              <a:buSzPts val="1100"/>
              <a:buFont typeface="Arial"/>
              <a:buChar char="•"/>
            </a:pPr>
            <a:r>
              <a:rPr lang="en-US" i="1" dirty="0">
                <a:latin typeface="Calibri"/>
                <a:ea typeface="Calibri"/>
                <a:cs typeface="Calibri"/>
                <a:sym typeface="Calibri"/>
              </a:rPr>
              <a:t>Il convient d'en discuter avec leurs superviseurs/responsables. </a:t>
            </a:r>
          </a:p>
          <a:p>
            <a:pPr marL="638594" lvl="1" indent="-181394">
              <a:buClr>
                <a:schemeClr val="dk1"/>
              </a:buClr>
              <a:buSzPts val="1100"/>
              <a:buFont typeface="Arial"/>
              <a:buChar char="•"/>
            </a:pPr>
            <a:r>
              <a:rPr lang="en-US" i="1" dirty="0">
                <a:latin typeface="Calibri"/>
                <a:ea typeface="Calibri"/>
                <a:cs typeface="Calibri"/>
                <a:sym typeface="Calibri"/>
              </a:rPr>
              <a:t>Toutes les préoccupations concernant le manque d'accès aux soins résidentiels devraient être traitées au niveau de la direction des organisations. </a:t>
            </a:r>
          </a:p>
          <a:p>
            <a:pPr marL="181394" indent="-181394">
              <a:buClr>
                <a:schemeClr val="dk1"/>
              </a:buClr>
              <a:buSzPts val="1100"/>
              <a:buFont typeface="Arial"/>
              <a:buChar char="•"/>
            </a:pPr>
            <a:r>
              <a:rPr lang="en-US" sz="1200" i="1" dirty="0">
                <a:latin typeface="Calibri"/>
                <a:ea typeface="Calibri"/>
                <a:cs typeface="Calibri"/>
                <a:sym typeface="Calibri"/>
              </a:rPr>
              <a:t>N'oubliez pas que les soins résidentiels ne doivent être envisagés qu'en dernier recours.</a:t>
            </a:r>
          </a:p>
          <a:p>
            <a:pPr marL="181394" indent="-181394">
              <a:buClr>
                <a:schemeClr val="dk1"/>
              </a:buClr>
              <a:buSzPts val="1100"/>
              <a:buFont typeface="Arial"/>
              <a:buChar char="•"/>
            </a:pPr>
            <a:r>
              <a:rPr lang="en-US" i="1" dirty="0">
                <a:latin typeface="Calibri"/>
                <a:ea typeface="Calibri"/>
                <a:cs typeface="Calibri"/>
                <a:sym typeface="Calibri"/>
              </a:rPr>
              <a:t>Les solutions alternatives de prise en charge dans un cadre familial ou communautaire doivent généralement être considérées comme l'option préférée, si elles sont réalisables, disponibles et dans l'intérêt supérieur de l'enfant.</a:t>
            </a:r>
          </a:p>
          <a:p>
            <a:pPr marL="181394" indent="-181394">
              <a:buClr>
                <a:schemeClr val="dk1"/>
              </a:buClr>
              <a:buSzPts val="1100"/>
              <a:buFont typeface="Arial"/>
              <a:buChar char="•"/>
            </a:pPr>
            <a:r>
              <a:rPr lang="en-US" i="1" dirty="0">
                <a:latin typeface="Calibri"/>
                <a:ea typeface="Calibri"/>
                <a:cs typeface="Calibri"/>
                <a:sym typeface="Calibri"/>
              </a:rPr>
              <a:t>Vous en apprendrez davantage sur les soins alternatifs au fil des sessions de ce module. </a:t>
            </a:r>
            <a:endParaRPr lang="en-US" dirty="0">
              <a:sym typeface="Calibri"/>
            </a:endParaRPr>
          </a:p>
        </p:txBody>
      </p:sp>
      <p:sp>
        <p:nvSpPr>
          <p:cNvPr id="2" name="Google Shape;725;p48:notes">
            <a:extLst>
              <a:ext uri="{FF2B5EF4-FFF2-40B4-BE49-F238E27FC236}">
                <a16:creationId xmlns:a16="http://schemas.microsoft.com/office/drawing/2014/main" id="{F851A9BB-FDBB-06CB-1643-8EEAF5256C78}"/>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16</a:t>
            </a:fld>
            <a:endParaRPr lang="en-US" sz="1200" dirty="0">
              <a:latin typeface="+mn-lt"/>
            </a:endParaRPr>
          </a:p>
        </p:txBody>
      </p:sp>
    </p:spTree>
    <p:extLst>
      <p:ext uri="{BB962C8B-B14F-4D97-AF65-F5344CB8AC3E}">
        <p14:creationId xmlns:p14="http://schemas.microsoft.com/office/powerpoint/2010/main" val="15042169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9"/>
        <p:cNvGrpSpPr/>
        <p:nvPr/>
      </p:nvGrpSpPr>
      <p:grpSpPr>
        <a:xfrm>
          <a:off x="0" y="0"/>
          <a:ext cx="0" cy="0"/>
          <a:chOff x="0" y="0"/>
          <a:chExt cx="0" cy="0"/>
        </a:xfrm>
      </p:grpSpPr>
      <p:sp>
        <p:nvSpPr>
          <p:cNvPr id="441" name="Google Shape;441;p13:notes"/>
          <p:cNvSpPr txBox="1">
            <a:spLocks noGrp="1"/>
          </p:cNvSpPr>
          <p:nvPr>
            <p:ph type="body" idx="1"/>
          </p:nvPr>
        </p:nvSpPr>
        <p:spPr/>
        <p:txBody>
          <a:bodyPr/>
          <a:lstStyle/>
          <a:p>
            <a:pPr marL="0" indent="0">
              <a:buNone/>
            </a:pPr>
            <a:r>
              <a:rPr lang="en-US" b="1" dirty="0">
                <a:sym typeface="Calibri"/>
              </a:rPr>
              <a:t>EXPLICATION</a:t>
            </a:r>
            <a:endParaRPr lang="en-US" b="1" dirty="0"/>
          </a:p>
          <a:p>
            <a:r>
              <a:rPr lang="en-US" i="1" dirty="0">
                <a:sym typeface="Calibri"/>
              </a:rPr>
              <a:t>L'obtention du consentement éclairé pour la gestion de cas se fait généralement au moment de l'inscription et/ou de l'évaluation.</a:t>
            </a:r>
          </a:p>
          <a:p>
            <a:pPr lvl="1"/>
            <a:r>
              <a:rPr lang="en-US" i="1" dirty="0">
                <a:sym typeface="Calibri"/>
              </a:rPr>
              <a:t>Toutefois, le consentement peut être requis à tout autre moment du processus de gestion du dossier.</a:t>
            </a:r>
          </a:p>
          <a:p>
            <a:pPr lvl="1"/>
            <a:r>
              <a:rPr lang="en-US" i="1" dirty="0">
                <a:sym typeface="Calibri"/>
              </a:rPr>
              <a:t>Une procédure spécifique doit être suivie pour obtenir le consentement éclairé des ENAS.</a:t>
            </a:r>
          </a:p>
          <a:p>
            <a:r>
              <a:rPr lang="en-US" i="1" dirty="0">
                <a:sym typeface="Calibri"/>
              </a:rPr>
              <a:t>Soyez attentif aux situations où les parents/présidents s'occupant de l'enfant sont absents mais où les enfants en situation irrégulière sont en contact avec eux, par exemple par téléphone ou par WhatsApp, en particulier lorsqu'il s'agit de décisions qui ont un impact important sur l'enfant.</a:t>
            </a:r>
          </a:p>
          <a:p>
            <a:pPr lvl="1"/>
            <a:r>
              <a:rPr lang="en-US" i="1" dirty="0">
                <a:sym typeface="Calibri"/>
              </a:rPr>
              <a:t>Essayez de contacter et d'impliquer les parents/prestataires de soins précédents et d'obtenir leur consentement.</a:t>
            </a:r>
          </a:p>
          <a:p>
            <a:pPr lvl="1"/>
            <a:r>
              <a:rPr lang="en-US" i="1" dirty="0">
                <a:sym typeface="Calibri"/>
              </a:rPr>
              <a:t>Tenir compte des souhaits de l'enfant </a:t>
            </a:r>
          </a:p>
          <a:p>
            <a:pPr lvl="1"/>
            <a:r>
              <a:rPr lang="en-US" i="1" dirty="0">
                <a:sym typeface="Calibri"/>
              </a:rPr>
              <a:t>Essayez de vérifier l'identité et la relation à distance</a:t>
            </a:r>
          </a:p>
          <a:p>
            <a:pPr lvl="1"/>
            <a:r>
              <a:rPr lang="en-US" i="1" dirty="0">
                <a:sym typeface="Calibri"/>
              </a:rPr>
              <a:t>Documenter les efforts pour obtenir le consentement et le processus de prise de décision dans le dossier de l'enfant.</a:t>
            </a:r>
          </a:p>
          <a:p>
            <a:pPr lvl="1"/>
            <a:r>
              <a:rPr lang="en-US" i="1" dirty="0">
                <a:sym typeface="Calibri"/>
              </a:rPr>
              <a:t>Si le parent ou le soignant ne peut être contacté, un adulte de </a:t>
            </a:r>
            <a:r>
              <a:rPr lang="en-US" i="1" dirty="0" err="1">
                <a:sym typeface="Calibri"/>
              </a:rPr>
              <a:t>coANAance</a:t>
            </a:r>
            <a:r>
              <a:rPr lang="en-US" i="1" dirty="0">
                <a:sym typeface="Calibri"/>
              </a:rPr>
              <a:t> peut donner son consentement à la place.</a:t>
            </a:r>
          </a:p>
          <a:p>
            <a:r>
              <a:rPr lang="en-US" i="1" dirty="0">
                <a:sym typeface="Calibri"/>
              </a:rPr>
              <a:t>Les décisions ayant un impact significatif sur l'enfant sont les suivantes :</a:t>
            </a:r>
          </a:p>
          <a:p>
            <a:pPr lvl="1"/>
            <a:r>
              <a:rPr lang="en-US" i="1" dirty="0">
                <a:sym typeface="Calibri"/>
              </a:rPr>
              <a:t>Réinstallation dans un pays tiers</a:t>
            </a:r>
          </a:p>
          <a:p>
            <a:pPr lvl="1"/>
            <a:r>
              <a:rPr lang="en-US" i="1" dirty="0">
                <a:sym typeface="Calibri"/>
              </a:rPr>
              <a:t>Traitement médical à risque</a:t>
            </a:r>
          </a:p>
          <a:p>
            <a:pPr lvl="1"/>
            <a:r>
              <a:rPr lang="en-US" i="1" dirty="0">
                <a:sym typeface="Calibri"/>
              </a:rPr>
              <a:t>Réunification familiale avec d'autres membres de la famille élargie.</a:t>
            </a:r>
          </a:p>
          <a:p>
            <a:r>
              <a:rPr lang="en-US" i="1" dirty="0">
                <a:sym typeface="Calibri"/>
              </a:rPr>
              <a:t>Toute décision de ce type doit toujours faire l'objet d'une procédure formelle.</a:t>
            </a:r>
          </a:p>
          <a:p>
            <a:pPr lvl="1"/>
            <a:r>
              <a:rPr lang="en-US" i="1" dirty="0">
                <a:sym typeface="Calibri"/>
              </a:rPr>
              <a:t>Réunir tous les acteurs concernés par le cas de l'enfant, par exemple dans le cadre d'une conférence de cas ou d'un processus décisionnel formel similaire.</a:t>
            </a:r>
          </a:p>
          <a:p>
            <a:pPr lvl="1"/>
            <a:r>
              <a:rPr lang="en-US" i="1" dirty="0">
                <a:sym typeface="Calibri"/>
              </a:rPr>
              <a:t>Nous aborderons ces processus plus en détail dans la session sur le suivi et la révision.</a:t>
            </a:r>
          </a:p>
        </p:txBody>
      </p:sp>
      <p:sp>
        <p:nvSpPr>
          <p:cNvPr id="7" name="Slide Image Placeholder 6">
            <a:extLst>
              <a:ext uri="{FF2B5EF4-FFF2-40B4-BE49-F238E27FC236}">
                <a16:creationId xmlns:a16="http://schemas.microsoft.com/office/drawing/2014/main" id="{E2879487-F912-0898-FA2A-42B8DDF34020}"/>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203233AB-53FA-8BE2-9659-0BC9C011EA9C}"/>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17</a:t>
            </a:fld>
            <a:endParaRPr lang="en-US" sz="1200" dirty="0">
              <a:latin typeface="+mn-lt"/>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6" name="Google Shape;476;p14:notes"/>
          <p:cNvSpPr txBox="1">
            <a:spLocks noGrp="1"/>
          </p:cNvSpPr>
          <p:nvPr>
            <p:ph type="body" idx="1"/>
          </p:nvPr>
        </p:nvSpPr>
        <p:spPr/>
        <p:txBody>
          <a:bodyPr/>
          <a:lstStyle/>
          <a:p>
            <a:pPr marL="0" indent="0">
              <a:buNone/>
            </a:pPr>
            <a:r>
              <a:rPr lang="en-US" sz="1150" b="1" dirty="0">
                <a:sym typeface="Calibri"/>
              </a:rPr>
              <a:t>TRAVAIL DE GROUPE (20 minutes)</a:t>
            </a:r>
          </a:p>
          <a:p>
            <a:r>
              <a:rPr lang="en-US" sz="1150" dirty="0">
                <a:sym typeface="Calibri"/>
              </a:rPr>
              <a:t>Divisez les participants en groupes de 3-4 personnes</a:t>
            </a:r>
          </a:p>
          <a:p>
            <a:r>
              <a:rPr lang="en-US" sz="1150" dirty="0">
                <a:sym typeface="Calibri"/>
              </a:rPr>
              <a:t>Attribuez à chaque groupe un scénario de cas dans le </a:t>
            </a:r>
            <a:r>
              <a:rPr lang="en-US" sz="1150" b="1" dirty="0">
                <a:sym typeface="Calibri"/>
              </a:rPr>
              <a:t>cahier d'exercices page 5-6 : Identification et enregistrement des enfants à risque, y compris les ENAS.</a:t>
            </a:r>
          </a:p>
          <a:p>
            <a:r>
              <a:rPr lang="en-US" sz="1150" i="1" dirty="0">
                <a:sym typeface="Calibri"/>
              </a:rPr>
              <a:t>Grâce à cet exercice, vous en apprendrez davantage sur la manière d'identifier les ENAS et les autres enfants à risque et sur la manière de s'assurer que l'identification et l'enregistrement n'entraînent pas de préjudice. </a:t>
            </a:r>
          </a:p>
          <a:p>
            <a:r>
              <a:rPr lang="en-US" sz="1150" i="1" dirty="0">
                <a:sym typeface="Calibri"/>
              </a:rPr>
              <a:t>Lire le scénario de leur cas et écrire leurs réponses aux questions sur un tableau de papier.</a:t>
            </a:r>
          </a:p>
          <a:p>
            <a:pPr marL="0" indent="0">
              <a:buNone/>
            </a:pPr>
            <a:endParaRPr lang="en-US" sz="1150" i="1" dirty="0">
              <a:sym typeface="Calibri"/>
            </a:endParaRPr>
          </a:p>
          <a:p>
            <a:pPr marL="0" indent="0">
              <a:buNone/>
            </a:pPr>
            <a:r>
              <a:rPr lang="en-US" sz="1150" b="1" dirty="0">
                <a:sym typeface="Calibri"/>
              </a:rPr>
              <a:t>DISCUSSION PLÉNIÈRE (20 minutes)</a:t>
            </a:r>
          </a:p>
          <a:p>
            <a:r>
              <a:rPr lang="en-US" sz="1150" dirty="0">
                <a:sym typeface="Calibri"/>
              </a:rPr>
              <a:t>Chaque groupe doit présenter son dossier et ses réponses en séance plénière.</a:t>
            </a:r>
          </a:p>
          <a:p>
            <a:r>
              <a:rPr lang="en-US" sz="1150" dirty="0"/>
              <a:t>Complétez avec les réponses ci-dessous</a:t>
            </a:r>
            <a:endParaRPr lang="en-US" sz="1150" dirty="0">
              <a:sym typeface="Calibri"/>
            </a:endParaRPr>
          </a:p>
          <a:p>
            <a:pPr marL="0" indent="0">
              <a:buNone/>
            </a:pPr>
            <a:r>
              <a:rPr lang="en-US" sz="1150" b="1" dirty="0">
                <a:highlight>
                  <a:schemeClr val="lt1"/>
                </a:highlight>
                <a:sym typeface="Helvetica Neue"/>
              </a:rPr>
              <a:t>_____________________________________________________________________________</a:t>
            </a:r>
            <a:endParaRPr lang="en-US" sz="1150" b="0" dirty="0"/>
          </a:p>
          <a:p>
            <a:pPr marL="0" indent="0">
              <a:buNone/>
            </a:pPr>
            <a:endParaRPr lang="en-US" sz="1150" dirty="0">
              <a:sym typeface="Calibri"/>
            </a:endParaRPr>
          </a:p>
          <a:p>
            <a:pPr marL="0" indent="0">
              <a:buNone/>
            </a:pPr>
            <a:r>
              <a:rPr lang="en-US" sz="1150" b="1" dirty="0">
                <a:sym typeface="Calibri"/>
              </a:rPr>
              <a:t>RÉPONSES</a:t>
            </a:r>
          </a:p>
          <a:p>
            <a:pPr marL="0" indent="0">
              <a:buNone/>
            </a:pPr>
            <a:r>
              <a:rPr lang="en-US" sz="1150" b="1" dirty="0">
                <a:sym typeface="Calibri"/>
              </a:rPr>
              <a:t>Scénario 1</a:t>
            </a:r>
          </a:p>
          <a:p>
            <a:r>
              <a:rPr lang="en-US" sz="1150" b="1" dirty="0">
                <a:sym typeface="Calibri"/>
              </a:rPr>
              <a:t>1) Identification </a:t>
            </a:r>
          </a:p>
          <a:p>
            <a:pPr lvl="1"/>
            <a:r>
              <a:rPr lang="en-US" sz="1150" dirty="0">
                <a:sym typeface="Calibri"/>
              </a:rPr>
              <a:t>Fournir des informations sur les services de gestion de cas, y compris la RRF et la prise en charge alternative et mettre </a:t>
            </a:r>
            <a:r>
              <a:rPr lang="en-US" sz="1150" dirty="0" err="1">
                <a:sym typeface="Calibri"/>
              </a:rPr>
              <a:t>en</a:t>
            </a:r>
            <a:r>
              <a:rPr lang="en-US" sz="1150" dirty="0">
                <a:sym typeface="Calibri"/>
              </a:rPr>
              <a:t> place des activités de sensibilisation pour identifier et enregistrer les ENAS. S'assurer que les messages de la communauté indiquent clairement l'objectif de l'identification des ENAS et n'encouragent pas les familles à abandonner leurs enfants.</a:t>
            </a:r>
          </a:p>
          <a:p>
            <a:pPr lvl="1"/>
            <a:r>
              <a:rPr lang="en-US" sz="1150" dirty="0">
                <a:sym typeface="Calibri"/>
              </a:rPr>
              <a:t>S'engager avec et/ou mobiliser les leaders communautaires qui peuvent aider à préparer des </a:t>
            </a:r>
            <a:r>
              <a:rPr lang="en-US" sz="1150" dirty="0" err="1">
                <a:sym typeface="Calibri"/>
              </a:rPr>
              <a:t>listes</a:t>
            </a:r>
            <a:r>
              <a:rPr lang="en-US" sz="1150" dirty="0">
                <a:sym typeface="Calibri"/>
              </a:rPr>
              <a:t> </a:t>
            </a:r>
            <a:r>
              <a:rPr lang="en-US" sz="1150" dirty="0" err="1">
                <a:sym typeface="Calibri"/>
              </a:rPr>
              <a:t>d'ENAS</a:t>
            </a:r>
            <a:r>
              <a:rPr lang="en-US" sz="1150" dirty="0">
                <a:sym typeface="Calibri"/>
              </a:rPr>
              <a:t> et d'enfants disparus à examiner et à vérifier. </a:t>
            </a:r>
          </a:p>
          <a:p>
            <a:pPr lvl="1"/>
            <a:r>
              <a:rPr lang="en-US" sz="1150" dirty="0">
                <a:sym typeface="Calibri"/>
              </a:rPr>
              <a:t>Soutenir des réunifications rapides, lorsque cela est possible et dans l'intérêt supérieur de l'enfant.</a:t>
            </a:r>
          </a:p>
          <a:p>
            <a:pPr lvl="1"/>
            <a:r>
              <a:rPr lang="en-US" sz="1150" dirty="0">
                <a:sym typeface="Calibri"/>
              </a:rPr>
              <a:t>Mise </a:t>
            </a:r>
            <a:r>
              <a:rPr lang="en-US" sz="1150" dirty="0" err="1">
                <a:sym typeface="Calibri"/>
              </a:rPr>
              <a:t>en</a:t>
            </a:r>
            <a:r>
              <a:rPr lang="en-US" sz="1150" dirty="0">
                <a:sym typeface="Calibri"/>
              </a:rPr>
              <a:t> place de "points d'objets perdus et trouvés". </a:t>
            </a:r>
          </a:p>
          <a:p>
            <a:pPr lvl="1"/>
            <a:r>
              <a:rPr lang="en-US" sz="1150" dirty="0">
                <a:sym typeface="Calibri"/>
              </a:rPr>
              <a:t>Une visite à l'orphelinat doit avoir lieu pour identifier et enregistrer les enfants non accompagnés admis à la suite de l'urgence, afin de fournir </a:t>
            </a:r>
            <a:r>
              <a:rPr lang="en-US" sz="1150" dirty="0" err="1">
                <a:sym typeface="Calibri"/>
              </a:rPr>
              <a:t>une</a:t>
            </a:r>
            <a:r>
              <a:rPr lang="en-US" sz="1150" dirty="0">
                <a:sym typeface="Calibri"/>
              </a:rPr>
              <a:t> RRF, de trouver des formes alternatives de soins pour les enfants non accompagnés et de fournir d'autres types de gestion de cas. </a:t>
            </a:r>
          </a:p>
          <a:p>
            <a:pPr lvl="1"/>
            <a:r>
              <a:rPr lang="en-US" sz="1150" dirty="0">
                <a:sym typeface="Calibri"/>
              </a:rPr>
              <a:t>S'il n'y a pas d'accès immédiat possible à l'orphelinat, un plaidoyer doit être mené.</a:t>
            </a:r>
          </a:p>
          <a:p>
            <a:pPr lvl="1"/>
            <a:endParaRPr lang="en-US" sz="1150" dirty="0">
              <a:sym typeface="Calibri"/>
            </a:endParaRPr>
          </a:p>
          <a:p>
            <a:pPr marL="0" indent="0">
              <a:buNone/>
            </a:pPr>
            <a:r>
              <a:rPr lang="en-US" sz="1150" b="1" dirty="0"/>
              <a:t>SUITE </a:t>
            </a:r>
            <a:r>
              <a:rPr lang="en-US" sz="1150" b="1" dirty="0">
                <a:sym typeface="Wingdings" panose="05000000000000000000" pitchFamily="2" charset="2"/>
              </a:rPr>
              <a:t></a:t>
            </a:r>
            <a:endParaRPr lang="en-US" sz="1150" b="1" dirty="0"/>
          </a:p>
        </p:txBody>
      </p:sp>
      <p:sp>
        <p:nvSpPr>
          <p:cNvPr id="4" name="Slide Image Placeholder 3">
            <a:extLst>
              <a:ext uri="{FF2B5EF4-FFF2-40B4-BE49-F238E27FC236}">
                <a16:creationId xmlns:a16="http://schemas.microsoft.com/office/drawing/2014/main" id="{75637264-E020-BB90-A23E-5AD65525799C}"/>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272FA5A2-2AC7-2D92-AE81-7C06909FF222}"/>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18</a:t>
            </a:fld>
            <a:endParaRPr lang="en-US" sz="1200" dirty="0">
              <a:latin typeface="+mn-lt"/>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6" name="Google Shape;476;p14:notes"/>
          <p:cNvSpPr txBox="1">
            <a:spLocks noGrp="1"/>
          </p:cNvSpPr>
          <p:nvPr>
            <p:ph type="body" idx="1"/>
          </p:nvPr>
        </p:nvSpPr>
        <p:spPr>
          <a:xfrm>
            <a:off x="479425" y="460375"/>
            <a:ext cx="6140450" cy="9211335"/>
          </a:xfrm>
        </p:spPr>
        <p:txBody>
          <a:bodyPr/>
          <a:lstStyle/>
          <a:p>
            <a:r>
              <a:rPr lang="en-US" b="1" dirty="0">
                <a:sym typeface="Calibri"/>
              </a:rPr>
              <a:t>2) Autres acteurs à impliquer :</a:t>
            </a:r>
            <a:endParaRPr lang="en-US" b="1" dirty="0"/>
          </a:p>
          <a:p>
            <a:pPr lvl="1"/>
            <a:r>
              <a:rPr lang="en-US" dirty="0">
                <a:sym typeface="Calibri"/>
              </a:rPr>
              <a:t>Les dirigeants communautaires, les familles, les enfants, les acteurs de la protection de l'enfance, le CICR, le personnel des écoles, des hôpitaux, les </a:t>
            </a:r>
            <a:r>
              <a:rPr lang="en-US" dirty="0" err="1">
                <a:sym typeface="Calibri"/>
              </a:rPr>
              <a:t>infirmières</a:t>
            </a:r>
            <a:r>
              <a:rPr lang="en-US" dirty="0">
                <a:sym typeface="Calibri"/>
              </a:rPr>
              <a:t> et autres.</a:t>
            </a:r>
          </a:p>
          <a:p>
            <a:r>
              <a:rPr lang="en-US" b="1" dirty="0">
                <a:sym typeface="Calibri"/>
              </a:rPr>
              <a:t>3) Ne pas nuire : </a:t>
            </a:r>
            <a:endParaRPr lang="en-US" b="1" dirty="0"/>
          </a:p>
          <a:p>
            <a:pPr lvl="1"/>
            <a:r>
              <a:rPr lang="en-US" dirty="0">
                <a:sym typeface="Calibri"/>
              </a:rPr>
              <a:t>Assurez-vous que les informations sur les services de gestion de cas et les autres aides disponibles sont clairement communiquées et que l'aide fournie profite aux enfants vulnérables en général.</a:t>
            </a:r>
          </a:p>
          <a:p>
            <a:pPr lvl="1"/>
            <a:r>
              <a:rPr lang="en-US" dirty="0">
                <a:sym typeface="Calibri"/>
              </a:rPr>
              <a:t>Les enfants en danger, y compris les ENAS, doivent être traités au cas par cas. </a:t>
            </a:r>
          </a:p>
          <a:p>
            <a:pPr lvl="1"/>
            <a:r>
              <a:rPr lang="en-US" dirty="0">
                <a:sym typeface="Calibri"/>
              </a:rPr>
              <a:t>S'engager avec les acteurs fournissant une aide en espèces et convenir des critères et des modalités de fourniture d'espèces, lorsque cela est possible, afin de renforcer la protection des familles et des enfants. </a:t>
            </a:r>
          </a:p>
          <a:p>
            <a:pPr marL="0" indent="0">
              <a:buNone/>
            </a:pPr>
            <a:endParaRPr lang="en-US" dirty="0">
              <a:sym typeface="Calibri"/>
            </a:endParaRPr>
          </a:p>
          <a:p>
            <a:pPr marL="0" indent="0">
              <a:buNone/>
            </a:pPr>
            <a:r>
              <a:rPr lang="en-US" b="1" dirty="0">
                <a:sym typeface="Calibri"/>
              </a:rPr>
              <a:t>Scénario 2</a:t>
            </a:r>
          </a:p>
          <a:p>
            <a:r>
              <a:rPr lang="en-US" b="1" dirty="0">
                <a:sym typeface="Calibri"/>
              </a:rPr>
              <a:t>1) Identification</a:t>
            </a:r>
          </a:p>
          <a:p>
            <a:pPr lvl="1"/>
            <a:r>
              <a:rPr lang="en-US" dirty="0">
                <a:sym typeface="Calibri"/>
              </a:rPr>
              <a:t>Diffuser des informations parmi la population déplacée sur les services de gestion des cas, y compris la RRF et les soins alternatifs.</a:t>
            </a:r>
          </a:p>
          <a:p>
            <a:pPr lvl="1"/>
            <a:r>
              <a:rPr lang="en-US" dirty="0">
                <a:sym typeface="Calibri"/>
              </a:rPr>
              <a:t>Mettre </a:t>
            </a:r>
            <a:r>
              <a:rPr lang="en-US" dirty="0" err="1">
                <a:sym typeface="Calibri"/>
              </a:rPr>
              <a:t>en</a:t>
            </a:r>
            <a:r>
              <a:rPr lang="en-US" dirty="0">
                <a:sym typeface="Calibri"/>
              </a:rPr>
              <a:t> place des activités de sensibilisation pour identifier et enregistrer les enfants à risque, y compris les ENAS. </a:t>
            </a:r>
          </a:p>
          <a:p>
            <a:pPr lvl="1"/>
            <a:r>
              <a:rPr lang="en-US" dirty="0">
                <a:sym typeface="Calibri"/>
              </a:rPr>
              <a:t>Mobiliser les personnes clés de la communauté pour aider à préparer les </a:t>
            </a:r>
            <a:r>
              <a:rPr lang="en-US" dirty="0" err="1">
                <a:sym typeface="Calibri"/>
              </a:rPr>
              <a:t>listes</a:t>
            </a:r>
            <a:r>
              <a:rPr lang="en-US" dirty="0">
                <a:sym typeface="Calibri"/>
              </a:rPr>
              <a:t> </a:t>
            </a:r>
            <a:r>
              <a:rPr lang="en-US" dirty="0" err="1">
                <a:sym typeface="Calibri"/>
              </a:rPr>
              <a:t>d'ENAS</a:t>
            </a:r>
            <a:r>
              <a:rPr lang="en-US" dirty="0">
                <a:sym typeface="Calibri"/>
              </a:rPr>
              <a:t> et d'enfants disparus. </a:t>
            </a:r>
          </a:p>
          <a:p>
            <a:pPr lvl="1"/>
            <a:r>
              <a:rPr lang="en-US" dirty="0">
                <a:sym typeface="Calibri"/>
              </a:rPr>
              <a:t>Vérifier et assurer le suivi des problèmes d'exploitation, de violence domestique et autres problèmes de protection de l'enfance signalés. </a:t>
            </a:r>
          </a:p>
          <a:p>
            <a:pPr lvl="1"/>
            <a:r>
              <a:rPr lang="en-US" dirty="0">
                <a:sym typeface="Calibri"/>
              </a:rPr>
              <a:t>Formation de la police et du personnel des postes de contrôle frontaliers sur les bases de la protection de l'enfance, afin qu'ils puissent référer les enfants en danger, y compris les ENAS. </a:t>
            </a:r>
          </a:p>
          <a:p>
            <a:pPr lvl="1"/>
            <a:r>
              <a:rPr lang="en-US" dirty="0">
                <a:sym typeface="Calibri"/>
              </a:rPr>
              <a:t>Travailler avec d'autres secteurs, y compris la coordination avec les acteurs fournissant une aide en espèces, pour chercher à répondre à la vulnérabilité des personnes les plus marginalisées de la communauté. </a:t>
            </a:r>
          </a:p>
          <a:p>
            <a:r>
              <a:rPr lang="en-US" b="1" dirty="0">
                <a:sym typeface="Calibri"/>
              </a:rPr>
              <a:t>2) Autres acteurs à impliquer : </a:t>
            </a:r>
            <a:endParaRPr lang="en-US" b="1" dirty="0"/>
          </a:p>
          <a:p>
            <a:pPr lvl="1"/>
            <a:r>
              <a:rPr lang="en-US" dirty="0">
                <a:sym typeface="Calibri"/>
              </a:rPr>
              <a:t>Les dirigeants communautaires, les familles, les enfants, les acteurs de la protection de l'enfance, le CICR, la police, le personnel des points de contrôle frontaliers et les autres personnes qui sont régulièrement en contact avec les enfants et les familles. </a:t>
            </a:r>
          </a:p>
          <a:p>
            <a:r>
              <a:rPr lang="en-US" b="1" dirty="0">
                <a:sym typeface="Calibri"/>
              </a:rPr>
              <a:t>3) Ne pas nuire</a:t>
            </a:r>
          </a:p>
          <a:p>
            <a:pPr lvl="1"/>
            <a:r>
              <a:rPr lang="en-US" dirty="0">
                <a:sym typeface="Calibri"/>
              </a:rPr>
              <a:t>Assurez-vous que les informations sur les services de gestion de cas et les autres aides disponibles sont clairement communiquées et que l'aide fournie profite aux enfants vulnérables en général. </a:t>
            </a:r>
          </a:p>
          <a:p>
            <a:pPr marL="0" indent="0">
              <a:buNone/>
            </a:pPr>
            <a:endParaRPr lang="en-US" dirty="0">
              <a:sym typeface="Calibri"/>
            </a:endParaRPr>
          </a:p>
          <a:p>
            <a:pPr marL="0" indent="0">
              <a:buNone/>
            </a:pPr>
            <a:r>
              <a:rPr lang="en-US" b="1" dirty="0">
                <a:sym typeface="Calibri"/>
              </a:rPr>
              <a:t>Scénario 3</a:t>
            </a:r>
          </a:p>
          <a:p>
            <a:r>
              <a:rPr lang="en-US" b="1" dirty="0">
                <a:sym typeface="Calibri"/>
              </a:rPr>
              <a:t>1) Identification</a:t>
            </a:r>
            <a:endParaRPr lang="en-US" b="1" dirty="0"/>
          </a:p>
          <a:p>
            <a:pPr lvl="1"/>
            <a:r>
              <a:rPr lang="en-US" dirty="0">
                <a:sym typeface="Calibri"/>
              </a:rPr>
              <a:t>Les acteurs de la gestion des dossiers de protection de l'enfance doivent revoir leurs dossiers d'enfants à risque, y compris les ENAS. </a:t>
            </a:r>
          </a:p>
          <a:p>
            <a:pPr lvl="1"/>
            <a:r>
              <a:rPr lang="en-US" dirty="0">
                <a:sym typeface="Calibri"/>
              </a:rPr>
              <a:t>Dans la mesure du possible, organiser des visites à domicile afin de fournir aux familles et aux enfants, y compris les ENAS, des informations sur le retour et d'évaluer si le retour est dans l'intérêt supérieur de l'enfant et si/quel type de soutien supplémentaire est nécessaire.</a:t>
            </a:r>
          </a:p>
          <a:p>
            <a:pPr lvl="1"/>
            <a:r>
              <a:rPr lang="en-US" dirty="0">
                <a:sym typeface="Calibri"/>
              </a:rPr>
              <a:t>S'il y a un nombre </a:t>
            </a:r>
            <a:r>
              <a:rPr lang="en-US" dirty="0" err="1">
                <a:sym typeface="Calibri"/>
              </a:rPr>
              <a:t>élevé</a:t>
            </a:r>
            <a:r>
              <a:rPr lang="en-US" dirty="0">
                <a:sym typeface="Calibri"/>
              </a:rPr>
              <a:t> </a:t>
            </a:r>
            <a:r>
              <a:rPr lang="en-US" dirty="0" err="1">
                <a:sym typeface="Calibri"/>
              </a:rPr>
              <a:t>d'ENAS</a:t>
            </a:r>
            <a:r>
              <a:rPr lang="en-US" dirty="0">
                <a:sym typeface="Calibri"/>
              </a:rPr>
              <a:t>, des critères de priorisation communément acceptés pour les enfants à haut risque doivent être développés pour soutenir les enfants à risque, y compris les ENAS avant, pendant et après le retour.</a:t>
            </a:r>
          </a:p>
          <a:p>
            <a:pPr marL="0" indent="0">
              <a:buNone/>
            </a:pPr>
            <a:endParaRPr lang="en-US" b="1" dirty="0"/>
          </a:p>
          <a:p>
            <a:pPr marL="0" indent="0">
              <a:buNone/>
            </a:pPr>
            <a:r>
              <a:rPr lang="en-US" b="1" dirty="0"/>
              <a:t>SUITE </a:t>
            </a:r>
            <a:r>
              <a:rPr lang="en-US" b="1" dirty="0">
                <a:sym typeface="Wingdings" panose="05000000000000000000" pitchFamily="2" charset="2"/>
              </a:rPr>
              <a:t></a:t>
            </a:r>
            <a:endParaRPr lang="en-US" b="1" dirty="0"/>
          </a:p>
          <a:p>
            <a:endParaRPr lang="en-US" dirty="0">
              <a:sym typeface="Calibri"/>
            </a:endParaRPr>
          </a:p>
        </p:txBody>
      </p:sp>
      <p:sp>
        <p:nvSpPr>
          <p:cNvPr id="2" name="Google Shape;725;p48:notes">
            <a:extLst>
              <a:ext uri="{FF2B5EF4-FFF2-40B4-BE49-F238E27FC236}">
                <a16:creationId xmlns:a16="http://schemas.microsoft.com/office/drawing/2014/main" id="{BE73F32E-F29B-3BCB-9517-939B09B02769}"/>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19</a:t>
            </a:fld>
            <a:endParaRPr lang="en-US" sz="1200" dirty="0">
              <a:latin typeface="+mn-lt"/>
            </a:endParaRPr>
          </a:p>
        </p:txBody>
      </p:sp>
    </p:spTree>
    <p:extLst>
      <p:ext uri="{BB962C8B-B14F-4D97-AF65-F5344CB8AC3E}">
        <p14:creationId xmlns:p14="http://schemas.microsoft.com/office/powerpoint/2010/main" val="18625213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7" name="Google Shape;257;p2:notes"/>
          <p:cNvSpPr txBox="1">
            <a:spLocks noGrp="1"/>
          </p:cNvSpPr>
          <p:nvPr>
            <p:ph type="body" idx="1"/>
          </p:nvPr>
        </p:nvSpPr>
        <p:spPr>
          <a:xfrm>
            <a:off x="479425" y="460375"/>
            <a:ext cx="6140450" cy="9211335"/>
          </a:xfrm>
        </p:spPr>
        <p:txBody>
          <a:bodyPr/>
          <a:lstStyle/>
          <a:p>
            <a:pPr marL="0" indent="0">
              <a:buNone/>
            </a:pPr>
            <a:r>
              <a:rPr lang="en-US" sz="1200" b="1" dirty="0">
                <a:sym typeface="Calibri"/>
              </a:rPr>
              <a:t>INTRODUCTION</a:t>
            </a:r>
          </a:p>
          <a:p>
            <a:pPr marL="171450" lvl="1"/>
            <a:r>
              <a:rPr lang="en-US" sz="1200" dirty="0">
                <a:latin typeface="+mn-lt"/>
                <a:sym typeface="Calibri"/>
              </a:rPr>
              <a:t>Bienvenue à cette formation sur les ENAS et la gestion des cas, qui fait partie de la formation globale destinée aux travailleurs sociaux chargés de la protection de l'enfance dans des contextes humanitaires. Cette formation est composée de deux modules et dure environ 3,5 jours. Ceci est le module 2.</a:t>
            </a:r>
            <a:endParaRPr lang="en-US" sz="1200" dirty="0">
              <a:latin typeface="+mn-lt"/>
            </a:endParaRPr>
          </a:p>
          <a:p>
            <a:pPr marL="171450" lvl="1"/>
            <a:r>
              <a:rPr lang="en-US" sz="1200" dirty="0">
                <a:latin typeface="+mn-lt"/>
                <a:sym typeface="Calibri"/>
              </a:rPr>
              <a:t>Le module 2 est intitulé : </a:t>
            </a:r>
            <a:r>
              <a:rPr lang="en-US" sz="1200" b="1" dirty="0">
                <a:latin typeface="+mn-lt"/>
                <a:sym typeface="Calibri"/>
              </a:rPr>
              <a:t>Soutenir les ENAS par la gestion des cas, la prise en charge alternative et la recherche des familles.</a:t>
            </a:r>
            <a:endParaRPr lang="en-US" sz="1200" b="1" dirty="0">
              <a:latin typeface="+mn-lt"/>
            </a:endParaRPr>
          </a:p>
          <a:p>
            <a:pPr marL="171450" lvl="1"/>
            <a:r>
              <a:rPr lang="en-US" sz="1200" dirty="0">
                <a:latin typeface="+mn-lt"/>
                <a:sym typeface="Calibri"/>
              </a:rPr>
              <a:t>Les conseils de facilitation se trouvent dans les notes de chaque diapositive.</a:t>
            </a:r>
          </a:p>
          <a:p>
            <a:pPr marL="171450" lvl="1"/>
            <a:r>
              <a:rPr lang="en-US" sz="1200" dirty="0">
                <a:latin typeface="+mn-lt"/>
                <a:sym typeface="Calibri"/>
              </a:rPr>
              <a:t>Dans la section des notes sous chaque diapositive, les exigences de contextualisation ou de préparation sont listées en premier. En dessous, vous trouverez les conseils de facilitation pour cette diapositive. Le guide d'animation comprend des instructions, des incitations et le contenu clé à couvrir pour chaque diapositive. Il comprend également les réponses aux activités individuelles et de groupe, lorsqu'elles sont requises. </a:t>
            </a:r>
          </a:p>
          <a:p>
            <a:endParaRPr lang="en-US" sz="1200" dirty="0">
              <a:sym typeface="Calibri"/>
            </a:endParaRPr>
          </a:p>
          <a:p>
            <a:pPr marL="0" indent="0">
              <a:buNone/>
            </a:pPr>
            <a:r>
              <a:rPr lang="en-US" b="1" dirty="0">
                <a:sym typeface="Calibri"/>
              </a:rPr>
              <a:t>ADAPTATION AU CONTEXTE</a:t>
            </a:r>
            <a:endParaRPr lang="en-US" sz="1200" b="1" dirty="0"/>
          </a:p>
          <a:p>
            <a:pPr marL="171450" marR="0" lvl="0" indent="-17145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US" dirty="0">
                <a:highlight>
                  <a:srgbClr val="FFFF00"/>
                </a:highlight>
              </a:rPr>
              <a:t>Le contenu des diapositives mises en évidence nécessite une mise en contexte</a:t>
            </a:r>
          </a:p>
          <a:p>
            <a:r>
              <a:rPr lang="en-US" sz="1200" dirty="0">
                <a:sym typeface="Calibri"/>
              </a:rPr>
              <a:t>Il est important de prendre les mesures suivantes pour contextualiser ce module avant de le présenter :</a:t>
            </a:r>
          </a:p>
          <a:p>
            <a:pPr marL="628650" lvl="2"/>
            <a:r>
              <a:rPr lang="en-US" sz="1200" dirty="0">
                <a:latin typeface="+mn-lt"/>
                <a:sym typeface="Calibri"/>
              </a:rPr>
              <a:t>Les diapositives nécessitant la contextualisation la plus importante sont signalées par une indication sous la diapositive dans la section des notes. </a:t>
            </a:r>
            <a:endParaRPr lang="en-US" sz="1200" dirty="0">
              <a:latin typeface="+mn-lt"/>
            </a:endParaRPr>
          </a:p>
          <a:p>
            <a:pPr marL="628650" lvl="2"/>
            <a:r>
              <a:rPr lang="en-US" sz="1200" dirty="0">
                <a:latin typeface="+mn-lt"/>
                <a:sym typeface="Calibri"/>
              </a:rPr>
              <a:t>Ce module peut être dispensé sans les composantes spécifiques de recherche et de réunification des </a:t>
            </a:r>
            <a:r>
              <a:rPr lang="en-US" sz="1200" dirty="0" err="1">
                <a:latin typeface="+mn-lt"/>
                <a:sym typeface="Calibri"/>
              </a:rPr>
              <a:t>familles</a:t>
            </a:r>
            <a:r>
              <a:rPr lang="en-US" sz="1200" dirty="0">
                <a:latin typeface="+mn-lt"/>
                <a:sym typeface="Calibri"/>
              </a:rPr>
              <a:t> (RRF) et/ou de soins alternatifs. Dans ce cas, le nom du module doit être modifié et le document "Structure et guide de la formation GC Niveau 3 ENAS" doit être consulté avant de supprimer le contenu pertinent.</a:t>
            </a:r>
          </a:p>
          <a:p>
            <a:pPr marL="628650" lvl="2"/>
            <a:r>
              <a:rPr lang="en-US" dirty="0"/>
              <a:t>Les études de cas doivent être adaptées si nécessaire afin de garantir que l'apprentissage clé qui peut être acquis grâce à elles est pertinent pour le contexte. </a:t>
            </a:r>
          </a:p>
          <a:p>
            <a:pPr lvl="1"/>
            <a:r>
              <a:rPr lang="en-US" dirty="0"/>
              <a:t>Notez que des formulaires sont référencés tout au long de ce module et dans le manuel du participant. Lorsque des formulaires adaptés au contexte local sont utilisés, ils </a:t>
            </a:r>
            <a:r>
              <a:rPr lang="en-US" dirty="0" err="1"/>
              <a:t>doivent</a:t>
            </a:r>
            <a:r>
              <a:rPr lang="en-US" dirty="0"/>
              <a:t> </a:t>
            </a:r>
            <a:r>
              <a:rPr lang="en-US" dirty="0" err="1"/>
              <a:t>remplacer</a:t>
            </a:r>
            <a:r>
              <a:rPr lang="en-US" dirty="0"/>
              <a:t> le formulaire global afin de rendre l'exercice/la référence aussi pertinent(e) que possible pour la pratique quotidienne des travailleurs sociaux. </a:t>
            </a:r>
          </a:p>
          <a:p>
            <a:r>
              <a:rPr lang="en-US" dirty="0"/>
              <a:t>Il aurait également dû y avoir une analyse et une compréhension commune des éléments suivants avant la formation :</a:t>
            </a:r>
          </a:p>
          <a:p>
            <a:pPr lvl="1"/>
            <a:r>
              <a:rPr lang="en-US" dirty="0"/>
              <a:t>La législation nationale pertinente et les pratiques formelles et informelles concernant les ENAS, les soins alternatifs et les RRF ;</a:t>
            </a:r>
          </a:p>
          <a:p>
            <a:pPr lvl="1"/>
            <a:r>
              <a:rPr lang="en-US" dirty="0"/>
              <a:t>Le rôle et la capacité des autorités statutaires ;</a:t>
            </a:r>
          </a:p>
          <a:p>
            <a:pPr lvl="1"/>
            <a:r>
              <a:rPr lang="en-US" dirty="0"/>
              <a:t>le rôle des autres agences/acteurs ;</a:t>
            </a:r>
          </a:p>
          <a:p>
            <a:pPr lvl="1"/>
            <a:r>
              <a:rPr lang="en-US" dirty="0"/>
              <a:t>la surveillance/le contrôle par le gouvernement des enfants placés dans des structures alternatives ;</a:t>
            </a:r>
          </a:p>
          <a:p>
            <a:pPr lvl="1"/>
            <a:r>
              <a:rPr lang="en-US" dirty="0"/>
              <a:t>la ou les principales formes de prise en charge alternative existantes pour les enfants privés de soins parentaux ;</a:t>
            </a:r>
          </a:p>
          <a:p>
            <a:pPr lvl="1"/>
            <a:r>
              <a:rPr lang="en-US" dirty="0"/>
              <a:t>Considérations </a:t>
            </a:r>
            <a:r>
              <a:rPr lang="en-US" dirty="0" err="1"/>
              <a:t>spécifiques</a:t>
            </a:r>
            <a:r>
              <a:rPr lang="en-US" dirty="0"/>
              <a:t> au Covid-19 et à l'OID concernant le soutien aux ENAS ;</a:t>
            </a:r>
          </a:p>
          <a:p>
            <a:pPr lvl="1"/>
            <a:r>
              <a:rPr lang="en-US" dirty="0"/>
              <a:t>les ressources disponibles et les perspectives de financement (à long terme) pour la gestion des cas, l'aide aux ENAS et les soins alternatifs.</a:t>
            </a:r>
          </a:p>
          <a:p>
            <a:pPr marL="0" indent="0">
              <a:buNone/>
            </a:pPr>
            <a:endParaRPr lang="en-US" dirty="0">
              <a:latin typeface="+mn-lt"/>
              <a:sym typeface="Calibri"/>
            </a:endParaRPr>
          </a:p>
          <a:p>
            <a:pPr marL="0" indent="0">
              <a:buNone/>
            </a:pPr>
            <a:r>
              <a:rPr lang="en-US" b="1" dirty="0">
                <a:sym typeface="Calibri"/>
              </a:rPr>
              <a:t>PRÉPARATION</a:t>
            </a:r>
          </a:p>
          <a:p>
            <a:r>
              <a:rPr lang="en-US" dirty="0">
                <a:sym typeface="Calibri"/>
              </a:rPr>
              <a:t>Les éléments suivants sont nécessaires pour dispenser ce module dans un environnement de formation </a:t>
            </a:r>
            <a:r>
              <a:rPr lang="en-US" dirty="0" err="1">
                <a:sym typeface="Calibri"/>
              </a:rPr>
              <a:t>en</a:t>
            </a:r>
            <a:r>
              <a:rPr lang="en-US" dirty="0">
                <a:sym typeface="Calibri"/>
              </a:rPr>
              <a:t> </a:t>
            </a:r>
            <a:r>
              <a:rPr lang="en-US" dirty="0" err="1">
                <a:sym typeface="Calibri"/>
              </a:rPr>
              <a:t>fENE</a:t>
            </a:r>
            <a:r>
              <a:rPr lang="en-US" dirty="0">
                <a:sym typeface="Calibri"/>
              </a:rPr>
              <a:t> à </a:t>
            </a:r>
            <a:r>
              <a:rPr lang="en-US" dirty="0" err="1">
                <a:sym typeface="Calibri"/>
              </a:rPr>
              <a:t>fENE</a:t>
            </a:r>
            <a:r>
              <a:rPr lang="en-US" dirty="0">
                <a:sym typeface="Calibri"/>
              </a:rPr>
              <a:t> : </a:t>
            </a:r>
            <a:endParaRPr lang="en-US" dirty="0"/>
          </a:p>
          <a:p>
            <a:pPr lvl="1"/>
            <a:r>
              <a:rPr lang="en-US" dirty="0">
                <a:sym typeface="Calibri"/>
              </a:rPr>
              <a:t>Un cahier d'exercices par participant</a:t>
            </a:r>
            <a:endParaRPr lang="en-US" dirty="0"/>
          </a:p>
          <a:p>
            <a:pPr lvl="1"/>
            <a:r>
              <a:rPr lang="en-US" dirty="0">
                <a:sym typeface="Calibri"/>
              </a:rPr>
              <a:t>Un formulaire de retour d'information par participant</a:t>
            </a:r>
            <a:endParaRPr lang="en-US" dirty="0"/>
          </a:p>
          <a:p>
            <a:pPr lvl="1"/>
            <a:r>
              <a:rPr lang="en-US" dirty="0">
                <a:sym typeface="Calibri"/>
              </a:rPr>
              <a:t>Un pré-test et un post-test par participant</a:t>
            </a:r>
            <a:endParaRPr lang="en-US" dirty="0"/>
          </a:p>
          <a:p>
            <a:pPr lvl="1"/>
            <a:r>
              <a:rPr lang="en-US" dirty="0">
                <a:sym typeface="Calibri"/>
              </a:rPr>
              <a:t>Projecteur et ordinateur portable</a:t>
            </a:r>
            <a:endParaRPr lang="en-US" dirty="0"/>
          </a:p>
          <a:p>
            <a:pPr lvl="1"/>
            <a:r>
              <a:rPr lang="en-US" dirty="0">
                <a:sym typeface="Calibri"/>
              </a:rPr>
              <a:t>Tableau de conférence, ruban adhésif et stylos</a:t>
            </a:r>
            <a:endParaRPr lang="en-US" dirty="0"/>
          </a:p>
        </p:txBody>
      </p:sp>
      <p:sp>
        <p:nvSpPr>
          <p:cNvPr id="2" name="Google Shape;725;p48:notes">
            <a:extLst>
              <a:ext uri="{FF2B5EF4-FFF2-40B4-BE49-F238E27FC236}">
                <a16:creationId xmlns:a16="http://schemas.microsoft.com/office/drawing/2014/main" id="{592F94D6-C7A8-48D9-519E-D389282CE90B}"/>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2</a:t>
            </a:fld>
            <a:endParaRPr lang="en-US" sz="1200" dirty="0">
              <a:latin typeface="+mn-lt"/>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6" name="Google Shape;476;p14:notes"/>
          <p:cNvSpPr txBox="1">
            <a:spLocks noGrp="1"/>
          </p:cNvSpPr>
          <p:nvPr>
            <p:ph type="body" idx="1"/>
          </p:nvPr>
        </p:nvSpPr>
        <p:spPr>
          <a:xfrm>
            <a:off x="479425" y="460375"/>
            <a:ext cx="6140450" cy="9211335"/>
          </a:xfrm>
        </p:spPr>
        <p:txBody>
          <a:bodyPr/>
          <a:lstStyle/>
          <a:p>
            <a:r>
              <a:rPr lang="en-US" b="1" dirty="0">
                <a:sym typeface="Calibri"/>
              </a:rPr>
              <a:t>2) Autres acteurs à impliquer :</a:t>
            </a:r>
            <a:endParaRPr lang="en-US" b="1" dirty="0"/>
          </a:p>
          <a:p>
            <a:pPr lvl="1"/>
            <a:r>
              <a:rPr lang="en-US" dirty="0">
                <a:sym typeface="Calibri"/>
              </a:rPr>
              <a:t>Les dirigeants communautaires, les familles, les enfants, les acteurs de la protection de l'enfance, le CICR, le personnel des écoles, des hôpitaux, les </a:t>
            </a:r>
            <a:r>
              <a:rPr lang="en-US" dirty="0" err="1">
                <a:sym typeface="Calibri"/>
              </a:rPr>
              <a:t>infirmières</a:t>
            </a:r>
            <a:r>
              <a:rPr lang="en-US" dirty="0">
                <a:sym typeface="Calibri"/>
              </a:rPr>
              <a:t> et les autres personnes qui sont régulièrement en contact avec les enfants et les familles. </a:t>
            </a:r>
            <a:endParaRPr lang="en-US" b="1" dirty="0">
              <a:sym typeface="Calibri"/>
            </a:endParaRPr>
          </a:p>
          <a:p>
            <a:r>
              <a:rPr lang="en-US" b="1" dirty="0">
                <a:sym typeface="Calibri"/>
              </a:rPr>
              <a:t>3) Ne pas nuire :</a:t>
            </a:r>
          </a:p>
          <a:p>
            <a:pPr lvl="1"/>
            <a:r>
              <a:rPr lang="en-US" dirty="0">
                <a:sym typeface="Calibri"/>
              </a:rPr>
              <a:t>S'assurer que les informations sur le retour sont clairement communiquées afin de permettre aux familles et aux enfants de prendre des décisions en connaissance de cause et que les enfants en situation irrégulière, en particulier ceux à haut risque, bénéficient d'un soutien continu en matière de gestion des cas, d'une prise en charge alternative et que la recherche des familles se poursuivra après le retour.  </a:t>
            </a:r>
          </a:p>
          <a:p>
            <a:pPr marL="0" indent="0">
              <a:buNone/>
            </a:pPr>
            <a:endParaRPr lang="en-US" b="1" dirty="0"/>
          </a:p>
          <a:p>
            <a:pPr marL="0" indent="0">
              <a:buNone/>
            </a:pPr>
            <a:r>
              <a:rPr lang="en-US" b="1" dirty="0">
                <a:sym typeface="Calibri"/>
              </a:rPr>
              <a:t>Scénario 4</a:t>
            </a:r>
          </a:p>
          <a:p>
            <a:r>
              <a:rPr lang="en-US" b="1" dirty="0">
                <a:sym typeface="Calibri"/>
              </a:rPr>
              <a:t>1) Identification</a:t>
            </a:r>
          </a:p>
          <a:p>
            <a:pPr lvl="1"/>
            <a:r>
              <a:rPr lang="en-US" dirty="0">
                <a:sym typeface="Calibri"/>
              </a:rPr>
              <a:t>Fournir des informations sur les services de gestion des cas, y compris la RRF et la prise en charge alternative, aux populations déplacées, afin de mettre </a:t>
            </a:r>
            <a:r>
              <a:rPr lang="en-US" dirty="0" err="1">
                <a:sym typeface="Calibri"/>
              </a:rPr>
              <a:t>en</a:t>
            </a:r>
            <a:r>
              <a:rPr lang="en-US" dirty="0">
                <a:sym typeface="Calibri"/>
              </a:rPr>
              <a:t> place systématiquement des activités de sensibilisation pour identifier et enregistrer les ENAS dès que possible. </a:t>
            </a:r>
          </a:p>
          <a:p>
            <a:pPr lvl="1"/>
            <a:r>
              <a:rPr lang="en-US" dirty="0">
                <a:sym typeface="Calibri"/>
              </a:rPr>
              <a:t>Enregistrement rapide des ENAS, en donnant la priorité à ceux qui sont le plus en danger, y compris les bébés et les enfants de moins de 5 ans. Prendre des photos des ENAS, de préférence dans les vêtements qu'ils portaient pendant le vol/au moment de leur identification. </a:t>
            </a:r>
          </a:p>
          <a:p>
            <a:pPr lvl="1"/>
            <a:r>
              <a:rPr lang="en-US" dirty="0">
                <a:sym typeface="Calibri"/>
              </a:rPr>
              <a:t>Cherchez à identifier les membres de la communauté qui pourraient connaître ou fournir plus d'informations sur les bébés et les jeunes enfants non accompagnés et séparés. </a:t>
            </a:r>
          </a:p>
          <a:p>
            <a:pPr lvl="1"/>
            <a:r>
              <a:rPr lang="en-US" dirty="0">
                <a:sym typeface="Calibri"/>
              </a:rPr>
              <a:t>S'engager avec et/ou mobiliser les leaders communautaires qui peuvent aider à préparer des </a:t>
            </a:r>
            <a:r>
              <a:rPr lang="en-US" dirty="0" err="1">
                <a:sym typeface="Calibri"/>
              </a:rPr>
              <a:t>listes</a:t>
            </a:r>
            <a:r>
              <a:rPr lang="en-US" dirty="0">
                <a:sym typeface="Calibri"/>
              </a:rPr>
              <a:t> </a:t>
            </a:r>
            <a:r>
              <a:rPr lang="en-US" dirty="0" err="1">
                <a:sym typeface="Calibri"/>
              </a:rPr>
              <a:t>d'ENAS</a:t>
            </a:r>
            <a:r>
              <a:rPr lang="en-US" dirty="0">
                <a:sym typeface="Calibri"/>
              </a:rPr>
              <a:t> et d'enfants disparus à examiner et à vérifier. </a:t>
            </a:r>
          </a:p>
          <a:p>
            <a:pPr lvl="1"/>
            <a:r>
              <a:rPr lang="en-US" dirty="0" err="1">
                <a:sym typeface="Calibri"/>
              </a:rPr>
              <a:t>Vérifier</a:t>
            </a:r>
            <a:r>
              <a:rPr lang="en-US" dirty="0">
                <a:sym typeface="Calibri"/>
              </a:rPr>
              <a:t> et soutenir les réunifications spontanées, conformément à l'intérêt supérieur de l'enfant</a:t>
            </a:r>
          </a:p>
          <a:p>
            <a:pPr lvl="1"/>
            <a:r>
              <a:rPr lang="en-US" dirty="0">
                <a:sym typeface="Calibri"/>
              </a:rPr>
              <a:t>Soulevez la nécessité d'établir des "points d'objets perdus et trouvés" avec les superviseurs dans les zones accueillant un grand nombre de personnes déplacées. </a:t>
            </a:r>
          </a:p>
          <a:p>
            <a:pPr lvl="1"/>
            <a:r>
              <a:rPr lang="en-US" dirty="0">
                <a:sym typeface="Calibri"/>
              </a:rPr>
              <a:t>La situation étant encore chaotique, soutenez les mesures de prévention de la séparation des familles, notamment en diffusant des messages de prévention.</a:t>
            </a:r>
          </a:p>
          <a:p>
            <a:r>
              <a:rPr lang="en-US" b="1" dirty="0">
                <a:sym typeface="Calibri"/>
              </a:rPr>
              <a:t>2) Autres acteurs à impliquer</a:t>
            </a:r>
            <a:endParaRPr lang="en-US" b="1" dirty="0"/>
          </a:p>
          <a:p>
            <a:pPr lvl="1"/>
            <a:r>
              <a:rPr lang="en-US" dirty="0">
                <a:sym typeface="Calibri"/>
              </a:rPr>
              <a:t>Les dirigeants communautaires, les familles, les enfants, les acteurs de la protection de l'enfance, le CICR, le personnel des écoles, des hôpitaux, les </a:t>
            </a:r>
            <a:r>
              <a:rPr lang="en-US" dirty="0" err="1">
                <a:sym typeface="Calibri"/>
              </a:rPr>
              <a:t>infirmières</a:t>
            </a:r>
            <a:r>
              <a:rPr lang="en-US" dirty="0">
                <a:sym typeface="Calibri"/>
              </a:rPr>
              <a:t> et autres.</a:t>
            </a:r>
          </a:p>
          <a:p>
            <a:r>
              <a:rPr lang="en-US" b="1" dirty="0">
                <a:sym typeface="Calibri"/>
              </a:rPr>
              <a:t>3) Ne pas nuire</a:t>
            </a:r>
          </a:p>
          <a:p>
            <a:pPr lvl="1"/>
            <a:r>
              <a:rPr lang="en-US" dirty="0">
                <a:sym typeface="Calibri"/>
              </a:rPr>
              <a:t>S'assurer que les informations sur les services de gestion de cas et les autres aides disponibles sont clairement communiquées et que l'aide fournie bénéficie aux enfants vulnérables en général. Travailler en étroite collaboration avec les autres secteurs humanitaires et s'assurer que les questions de protection de l'enfance sont prises en considération. </a:t>
            </a:r>
          </a:p>
        </p:txBody>
      </p:sp>
      <p:sp>
        <p:nvSpPr>
          <p:cNvPr id="2" name="Google Shape;725;p48:notes">
            <a:extLst>
              <a:ext uri="{FF2B5EF4-FFF2-40B4-BE49-F238E27FC236}">
                <a16:creationId xmlns:a16="http://schemas.microsoft.com/office/drawing/2014/main" id="{B591EA9D-7DBC-6AFF-9C21-282E0CCBD811}"/>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20</a:t>
            </a:fld>
            <a:endParaRPr lang="en-US" sz="1200" dirty="0">
              <a:latin typeface="+mn-lt"/>
            </a:endParaRPr>
          </a:p>
        </p:txBody>
      </p:sp>
    </p:spTree>
    <p:extLst>
      <p:ext uri="{BB962C8B-B14F-4D97-AF65-F5344CB8AC3E}">
        <p14:creationId xmlns:p14="http://schemas.microsoft.com/office/powerpoint/2010/main" val="161816399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3"/>
        <p:cNvGrpSpPr/>
        <p:nvPr/>
      </p:nvGrpSpPr>
      <p:grpSpPr>
        <a:xfrm>
          <a:off x="0" y="0"/>
          <a:ext cx="0" cy="0"/>
          <a:chOff x="0" y="0"/>
          <a:chExt cx="0" cy="0"/>
        </a:xfrm>
      </p:grpSpPr>
      <p:sp>
        <p:nvSpPr>
          <p:cNvPr id="485" name="Google Shape;485;p15:notes"/>
          <p:cNvSpPr txBox="1">
            <a:spLocks noGrp="1"/>
          </p:cNvSpPr>
          <p:nvPr>
            <p:ph type="body" idx="1"/>
          </p:nvPr>
        </p:nvSpPr>
        <p:spPr/>
        <p:txBody>
          <a:bodyPr/>
          <a:lstStyle/>
          <a:p>
            <a:pPr marL="0" indent="0">
              <a:buNone/>
            </a:pPr>
            <a:r>
              <a:rPr lang="en-US" b="1" dirty="0">
                <a:sym typeface="Calibri"/>
              </a:rPr>
              <a:t>EXPLICATION</a:t>
            </a:r>
          </a:p>
          <a:p>
            <a:r>
              <a:rPr lang="en-US" dirty="0">
                <a:sym typeface="Calibri"/>
              </a:rPr>
              <a:t>Présenter la diapositive</a:t>
            </a:r>
            <a:endParaRPr lang="en-US" dirty="0"/>
          </a:p>
          <a:p>
            <a:r>
              <a:rPr lang="en-US" i="1" dirty="0">
                <a:sym typeface="Calibri"/>
              </a:rPr>
              <a:t>Quelqu'un a-t-il des questions ou des précisions à apporter ?</a:t>
            </a:r>
            <a:endParaRPr lang="en-US" i="1" dirty="0"/>
          </a:p>
          <a:p>
            <a:r>
              <a:rPr lang="en-US" dirty="0">
                <a:sym typeface="Calibri"/>
              </a:rPr>
              <a:t>Fermez la session.</a:t>
            </a:r>
            <a:endParaRPr lang="en-US" dirty="0"/>
          </a:p>
          <a:p>
            <a:endParaRPr lang="en-US" dirty="0">
              <a:sym typeface="Calibri"/>
            </a:endParaRPr>
          </a:p>
        </p:txBody>
      </p:sp>
      <p:sp>
        <p:nvSpPr>
          <p:cNvPr id="3" name="Slide Image Placeholder 2">
            <a:extLst>
              <a:ext uri="{FF2B5EF4-FFF2-40B4-BE49-F238E27FC236}">
                <a16:creationId xmlns:a16="http://schemas.microsoft.com/office/drawing/2014/main" id="{499F5236-B469-202A-678F-E65609EDE959}"/>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B809EE09-AADF-A486-FBC8-32B9A6F6D571}"/>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21</a:t>
            </a:fld>
            <a:endParaRPr lang="en-US" sz="1200" dirty="0">
              <a:latin typeface="+mn-lt"/>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8"/>
        <p:cNvGrpSpPr/>
        <p:nvPr/>
      </p:nvGrpSpPr>
      <p:grpSpPr>
        <a:xfrm>
          <a:off x="0" y="0"/>
          <a:ext cx="0" cy="0"/>
          <a:chOff x="0" y="0"/>
          <a:chExt cx="0" cy="0"/>
        </a:xfrm>
      </p:grpSpPr>
      <p:sp>
        <p:nvSpPr>
          <p:cNvPr id="500" name="Google Shape;500;p16:notes"/>
          <p:cNvSpPr txBox="1">
            <a:spLocks noGrp="1"/>
          </p:cNvSpPr>
          <p:nvPr>
            <p:ph type="body" idx="1"/>
          </p:nvPr>
        </p:nvSpPr>
        <p:spPr/>
        <p:txBody>
          <a:bodyPr/>
          <a:lstStyle/>
          <a:p>
            <a:pPr marL="0" indent="0">
              <a:buNone/>
            </a:pPr>
            <a:r>
              <a:rPr lang="en-US" b="1" dirty="0">
                <a:sym typeface="Calibri"/>
              </a:rPr>
              <a:t>EXPLICATION</a:t>
            </a:r>
          </a:p>
          <a:p>
            <a:r>
              <a:rPr lang="en-US" dirty="0">
                <a:sym typeface="Calibri"/>
              </a:rPr>
              <a:t>Comme nous l'avons dit, les enfants à risque ont parfois besoin d'un soutien immédiat après l'identification et l'enregistrement afin de répondre d'urgence aux problèmes de protection de l'enfance identifiés.</a:t>
            </a:r>
          </a:p>
          <a:p>
            <a:r>
              <a:rPr lang="en-US" dirty="0">
                <a:sym typeface="Calibri"/>
              </a:rPr>
              <a:t>Cela vaut également pour les enfants qui sont séparés de leur famille. </a:t>
            </a:r>
          </a:p>
          <a:p>
            <a:r>
              <a:rPr lang="en-US" dirty="0">
                <a:sym typeface="Calibri"/>
              </a:rPr>
              <a:t>Il est parfois nécessaire de fournir un soutien immédiat avant de pouvoir procéder à une évaluation complète de l'enfant.</a:t>
            </a:r>
          </a:p>
          <a:p>
            <a:r>
              <a:rPr lang="en-US" dirty="0">
                <a:sym typeface="Calibri"/>
              </a:rPr>
              <a:t>Dans de telles circonstances, une évaluation complète doit être effectuée dès que possible (dans les 48 heures) et un plan d'action doit être élaboré.</a:t>
            </a:r>
          </a:p>
          <a:p>
            <a:r>
              <a:rPr lang="en-US" dirty="0">
                <a:sym typeface="Calibri"/>
              </a:rPr>
              <a:t>À la fin de cette session, les participants devraient être en mesure de :</a:t>
            </a:r>
            <a:endParaRPr lang="en-US" dirty="0"/>
          </a:p>
          <a:p>
            <a:r>
              <a:rPr lang="en-US" dirty="0">
                <a:sym typeface="Calibri"/>
              </a:rPr>
              <a:t>Lisez les objectifs d'apprentissage.</a:t>
            </a:r>
            <a:endParaRPr lang="en-US" dirty="0"/>
          </a:p>
          <a:p>
            <a:endParaRPr lang="en-US" dirty="0">
              <a:sym typeface="Calibri"/>
            </a:endParaRPr>
          </a:p>
          <a:p>
            <a:endParaRPr lang="en-US" dirty="0">
              <a:sym typeface="Calibri"/>
            </a:endParaRPr>
          </a:p>
        </p:txBody>
      </p:sp>
      <p:sp>
        <p:nvSpPr>
          <p:cNvPr id="3" name="Slide Image Placeholder 2">
            <a:extLst>
              <a:ext uri="{FF2B5EF4-FFF2-40B4-BE49-F238E27FC236}">
                <a16:creationId xmlns:a16="http://schemas.microsoft.com/office/drawing/2014/main" id="{C1481743-34A0-95A2-622E-04E9AA2D1F11}"/>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7D826B85-E459-6264-0EDB-9FF745B8E525}"/>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22</a:t>
            </a:fld>
            <a:endParaRPr lang="en-US" sz="1200" dirty="0">
              <a:latin typeface="+mn-lt"/>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3"/>
        <p:cNvGrpSpPr/>
        <p:nvPr/>
      </p:nvGrpSpPr>
      <p:grpSpPr>
        <a:xfrm>
          <a:off x="0" y="0"/>
          <a:ext cx="0" cy="0"/>
          <a:chOff x="0" y="0"/>
          <a:chExt cx="0" cy="0"/>
        </a:xfrm>
      </p:grpSpPr>
      <p:sp>
        <p:nvSpPr>
          <p:cNvPr id="515" name="Google Shape;515;p17:notes"/>
          <p:cNvSpPr txBox="1">
            <a:spLocks noGrp="1"/>
          </p:cNvSpPr>
          <p:nvPr>
            <p:ph type="body" idx="1"/>
          </p:nvPr>
        </p:nvSpPr>
        <p:spPr/>
        <p:txBody>
          <a:bodyPr/>
          <a:lstStyle/>
          <a:p>
            <a:pPr marL="0" indent="0">
              <a:buNone/>
            </a:pPr>
            <a:r>
              <a:rPr lang="en-US" b="1" dirty="0">
                <a:sym typeface="Calibri"/>
              </a:rPr>
              <a:t>DISCUSSION PLÉNIÈRE</a:t>
            </a:r>
          </a:p>
          <a:p>
            <a:r>
              <a:rPr lang="en-US" i="1" dirty="0">
                <a:sym typeface="Calibri"/>
              </a:rPr>
              <a:t>Quels pourraient être certains des besoins de soutien immédiats pour les ENAS et les enfants qui risquent d'être séparés, par exemple dans des familles vulnérables ou lorsqu'ils sont en danger dans leur famille ? </a:t>
            </a:r>
          </a:p>
          <a:p>
            <a:pPr lvl="1"/>
            <a:r>
              <a:rPr lang="en-US" dirty="0">
                <a:sym typeface="Calibri"/>
              </a:rPr>
              <a:t>Soins alternatifs</a:t>
            </a:r>
            <a:endParaRPr lang="en-US" dirty="0"/>
          </a:p>
          <a:p>
            <a:pPr lvl="1"/>
            <a:r>
              <a:rPr lang="en-US" dirty="0">
                <a:sym typeface="Calibri"/>
              </a:rPr>
              <a:t>Retrait potentiel des enfants des personnes qui s'en occupent et placement d'urgence des enfants en danger imminent en raison d'abus, de violence ou d'exploitation (dans des circonstances exceptionnelles).</a:t>
            </a:r>
          </a:p>
          <a:p>
            <a:pPr lvl="1"/>
            <a:r>
              <a:rPr lang="en-US" dirty="0">
                <a:sym typeface="Calibri"/>
              </a:rPr>
              <a:t>Soutien parental/matériel aux familles d'accueil pour éviter des séparations supplémentaires/secondaires.</a:t>
            </a:r>
          </a:p>
          <a:p>
            <a:pPr lvl="1"/>
            <a:r>
              <a:rPr lang="en-US" dirty="0">
                <a:sym typeface="Calibri"/>
              </a:rPr>
              <a:t>Enregistrement des informations de base du traçage</a:t>
            </a:r>
          </a:p>
          <a:p>
            <a:pPr lvl="1"/>
            <a:r>
              <a:rPr lang="en-US" dirty="0">
                <a:sym typeface="Calibri"/>
              </a:rPr>
              <a:t>RRF immédiat et/ou rétablissement des contacts familiaux pour, par exemple : </a:t>
            </a:r>
          </a:p>
          <a:p>
            <a:pPr lvl="2"/>
            <a:r>
              <a:rPr lang="en-US" dirty="0">
                <a:sym typeface="Calibri"/>
              </a:rPr>
              <a:t>Les enfants temporairement perdus et trouvés</a:t>
            </a:r>
          </a:p>
          <a:p>
            <a:pPr lvl="2"/>
            <a:r>
              <a:rPr lang="en-US" dirty="0">
                <a:sym typeface="Calibri"/>
              </a:rPr>
              <a:t>Les très jeunes enfants</a:t>
            </a:r>
          </a:p>
          <a:p>
            <a:pPr lvl="2"/>
            <a:r>
              <a:rPr lang="en-US" dirty="0">
                <a:sym typeface="Calibri"/>
              </a:rPr>
              <a:t>Les enfants dont les parents ou la personne en charge sont susceptibles d'être rapidement retrouvés</a:t>
            </a:r>
          </a:p>
          <a:p>
            <a:pPr lvl="2"/>
            <a:r>
              <a:rPr lang="en-US" dirty="0">
                <a:sym typeface="Calibri"/>
              </a:rPr>
              <a:t>Des enfants extrêmement vulnérables</a:t>
            </a:r>
          </a:p>
          <a:p>
            <a:r>
              <a:rPr lang="en-US" i="1" dirty="0">
                <a:sym typeface="Calibri"/>
              </a:rPr>
              <a:t>Dans une session ultérieure, nous travaillerons sur des scénarios de cas où des actions immédiates sont nécessaires. </a:t>
            </a:r>
          </a:p>
        </p:txBody>
      </p:sp>
      <p:sp>
        <p:nvSpPr>
          <p:cNvPr id="3" name="Slide Image Placeholder 2">
            <a:extLst>
              <a:ext uri="{FF2B5EF4-FFF2-40B4-BE49-F238E27FC236}">
                <a16:creationId xmlns:a16="http://schemas.microsoft.com/office/drawing/2014/main" id="{65A07894-739F-A540-7714-B26E506DA13E}"/>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B717D619-143D-0B3B-6FC3-0E6BE6F85F9D}"/>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23</a:t>
            </a:fld>
            <a:endParaRPr lang="en-US" sz="1200" dirty="0">
              <a:latin typeface="+mn-lt"/>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8"/>
        <p:cNvGrpSpPr/>
        <p:nvPr/>
      </p:nvGrpSpPr>
      <p:grpSpPr>
        <a:xfrm>
          <a:off x="0" y="0"/>
          <a:ext cx="0" cy="0"/>
          <a:chOff x="0" y="0"/>
          <a:chExt cx="0" cy="0"/>
        </a:xfrm>
      </p:grpSpPr>
      <p:sp>
        <p:nvSpPr>
          <p:cNvPr id="530" name="Google Shape;530;p18:notes"/>
          <p:cNvSpPr txBox="1">
            <a:spLocks noGrp="1"/>
          </p:cNvSpPr>
          <p:nvPr>
            <p:ph type="body" idx="1"/>
          </p:nvPr>
        </p:nvSpPr>
        <p:spPr/>
        <p:txBody>
          <a:bodyPr/>
          <a:lstStyle/>
          <a:p>
            <a:pPr marL="0" indent="0">
              <a:buNone/>
            </a:pPr>
            <a:r>
              <a:rPr lang="en-US" b="1" dirty="0">
                <a:sym typeface="Calibri"/>
              </a:rPr>
              <a:t>S'ADAPTER AU CONTEXTE</a:t>
            </a:r>
          </a:p>
          <a:p>
            <a:r>
              <a:rPr lang="en-US" dirty="0">
                <a:sym typeface="Calibri"/>
              </a:rPr>
              <a:t>Vous souhaiterez peut-être contextualiser certaines des réponses en fonction des services disponibles dans votre contexte. </a:t>
            </a:r>
          </a:p>
          <a:p>
            <a:pPr marL="0" indent="0">
              <a:buNone/>
            </a:pPr>
            <a:r>
              <a:rPr lang="en-US" dirty="0">
                <a:sym typeface="Helvetica Neue"/>
              </a:rPr>
              <a:t>_____________________________________________________________________________</a:t>
            </a:r>
            <a:endParaRPr lang="en-US" dirty="0"/>
          </a:p>
          <a:p>
            <a:endParaRPr lang="en-US" dirty="0"/>
          </a:p>
          <a:p>
            <a:pPr marL="0" indent="0">
              <a:buNone/>
            </a:pPr>
            <a:r>
              <a:rPr lang="en-US" b="1" dirty="0">
                <a:sym typeface="Calibri"/>
              </a:rPr>
              <a:t>TRAVAIL DE GROUPE (15 minutes)</a:t>
            </a:r>
          </a:p>
          <a:p>
            <a:r>
              <a:rPr lang="en-US" dirty="0">
                <a:sym typeface="Calibri"/>
              </a:rPr>
              <a:t>Divisez les participants en groupes de 2 à 3 personnes</a:t>
            </a:r>
          </a:p>
          <a:p>
            <a:r>
              <a:rPr lang="en-US" i="1" dirty="0">
                <a:sym typeface="Calibri"/>
              </a:rPr>
              <a:t>Travaillez en groupe sur les </a:t>
            </a:r>
            <a:r>
              <a:rPr lang="en-US" b="1" i="1" dirty="0">
                <a:sym typeface="Calibri"/>
              </a:rPr>
              <a:t>pages 9-10 du cahier d'exercices : </a:t>
            </a:r>
            <a:r>
              <a:rPr lang="en-US" b="1" i="1" dirty="0"/>
              <a:t>Actions de réponse</a:t>
            </a:r>
          </a:p>
          <a:p>
            <a:r>
              <a:rPr lang="en-US" i="1" dirty="0">
                <a:sym typeface="Calibri"/>
              </a:rPr>
              <a:t>Sélectionnez les actions qui correspondent à chaque scénario ainsi que la procédure de consentement/assentiment éclairé (comme discuté dans la session précédente). </a:t>
            </a:r>
          </a:p>
          <a:p>
            <a:r>
              <a:rPr lang="en-US" i="1" dirty="0">
                <a:sym typeface="Calibri"/>
              </a:rPr>
              <a:t>Si vous pensez qu'il manque des actions importantes ou que vous avez quelque chose à ajouter, écrivez-les dans les cases supplémentaires.</a:t>
            </a:r>
          </a:p>
          <a:p>
            <a:pPr marL="0" indent="0">
              <a:buNone/>
            </a:pPr>
            <a:endParaRPr lang="en-US" i="1" dirty="0">
              <a:sym typeface="Calibri"/>
            </a:endParaRPr>
          </a:p>
          <a:p>
            <a:pPr marL="0" indent="0">
              <a:buNone/>
            </a:pPr>
            <a:r>
              <a:rPr lang="en-US" b="1" dirty="0">
                <a:sym typeface="Calibri"/>
              </a:rPr>
              <a:t>DISCUSSION PLÉNIÈRE (15 minutes)</a:t>
            </a:r>
          </a:p>
          <a:p>
            <a:r>
              <a:rPr lang="en-US" dirty="0">
                <a:sym typeface="Calibri"/>
              </a:rPr>
              <a:t>Invitez les contributions des différents groupes et discutez-en.</a:t>
            </a:r>
          </a:p>
          <a:p>
            <a:r>
              <a:rPr lang="en-US" dirty="0">
                <a:sym typeface="Calibri"/>
              </a:rPr>
              <a:t>Complétez avec les réponses des pages suivantes</a:t>
            </a:r>
            <a:endParaRPr lang="en-US" b="1" dirty="0">
              <a:sym typeface="Calibri"/>
            </a:endParaRPr>
          </a:p>
          <a:p>
            <a:r>
              <a:rPr lang="en-US" i="1" dirty="0">
                <a:sym typeface="Calibri"/>
              </a:rPr>
              <a:t>En ce qui concerne le </a:t>
            </a:r>
            <a:r>
              <a:rPr lang="en-US" b="1" i="1" dirty="0">
                <a:sym typeface="Calibri"/>
              </a:rPr>
              <a:t>scénario - Couple</a:t>
            </a:r>
            <a:r>
              <a:rPr lang="en-US" i="1" dirty="0">
                <a:sym typeface="Calibri"/>
              </a:rPr>
              <a:t>, chacun d'entre nous peut avoir des idées différentes sur l'adéquation lors de l'évaluation des arrangements de soins. </a:t>
            </a:r>
          </a:p>
          <a:p>
            <a:r>
              <a:rPr lang="en-US" i="1" dirty="0">
                <a:sym typeface="Calibri"/>
              </a:rPr>
              <a:t>C'est pourquoi il est utile de disposer de critères précis sur lesquels fonder une évaluation. </a:t>
            </a:r>
          </a:p>
          <a:p>
            <a:r>
              <a:rPr lang="en-US" i="1" dirty="0">
                <a:sym typeface="Calibri"/>
              </a:rPr>
              <a:t>Quelqu'un a-t-il utilisé un tel outil et/ou a-t-il des idées sur ce qui devrait être inclus ?</a:t>
            </a:r>
            <a:endParaRPr lang="en-US" dirty="0">
              <a:sym typeface="Calibri"/>
            </a:endParaRPr>
          </a:p>
          <a:p>
            <a:pPr marL="0" indent="0">
              <a:buNone/>
            </a:pPr>
            <a:r>
              <a:rPr lang="en-US" b="1" dirty="0">
                <a:highlight>
                  <a:schemeClr val="lt1"/>
                </a:highlight>
                <a:sym typeface="Helvetica Neue"/>
              </a:rPr>
              <a:t>_____________________________________________________________________________</a:t>
            </a:r>
            <a:endParaRPr lang="en-US" b="0" dirty="0"/>
          </a:p>
          <a:p>
            <a:pPr marL="914400" lvl="2" indent="0">
              <a:buNone/>
            </a:pPr>
            <a:endParaRPr lang="en-US" dirty="0">
              <a:sym typeface="Calibri"/>
            </a:endParaRPr>
          </a:p>
          <a:p>
            <a:pPr marL="0" indent="0">
              <a:buNone/>
            </a:pPr>
            <a:r>
              <a:rPr lang="en-US" b="1" dirty="0"/>
              <a:t>SUITE </a:t>
            </a:r>
            <a:r>
              <a:rPr lang="en-US" b="1" dirty="0">
                <a:sym typeface="Wingdings" panose="05000000000000000000" pitchFamily="2" charset="2"/>
              </a:rPr>
              <a:t> </a:t>
            </a:r>
            <a:endParaRPr lang="en-US" b="1" dirty="0"/>
          </a:p>
        </p:txBody>
      </p:sp>
      <p:sp>
        <p:nvSpPr>
          <p:cNvPr id="3" name="Slide Image Placeholder 2">
            <a:extLst>
              <a:ext uri="{FF2B5EF4-FFF2-40B4-BE49-F238E27FC236}">
                <a16:creationId xmlns:a16="http://schemas.microsoft.com/office/drawing/2014/main" id="{ACD6D01F-550C-2247-A928-A31C420ED4F8}"/>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518A93E0-9551-95A7-91E0-FF32447F4356}"/>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24</a:t>
            </a:fld>
            <a:endParaRPr lang="en-US" sz="1200" dirty="0">
              <a:latin typeface="+mn-lt"/>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8"/>
        <p:cNvGrpSpPr/>
        <p:nvPr/>
      </p:nvGrpSpPr>
      <p:grpSpPr>
        <a:xfrm>
          <a:off x="0" y="0"/>
          <a:ext cx="0" cy="0"/>
          <a:chOff x="0" y="0"/>
          <a:chExt cx="0" cy="0"/>
        </a:xfrm>
      </p:grpSpPr>
      <p:sp>
        <p:nvSpPr>
          <p:cNvPr id="530" name="Google Shape;530;p18:notes"/>
          <p:cNvSpPr txBox="1">
            <a:spLocks noGrp="1"/>
          </p:cNvSpPr>
          <p:nvPr>
            <p:ph type="body" idx="1"/>
          </p:nvPr>
        </p:nvSpPr>
        <p:spPr>
          <a:xfrm>
            <a:off x="479425" y="460375"/>
            <a:ext cx="6140450" cy="9211335"/>
          </a:xfrm>
        </p:spPr>
        <p:txBody>
          <a:bodyPr/>
          <a:lstStyle/>
          <a:p>
            <a:pPr marL="0" indent="0">
              <a:buNone/>
            </a:pPr>
            <a:r>
              <a:rPr lang="en-US" b="1" dirty="0">
                <a:sym typeface="Calibri"/>
              </a:rPr>
              <a:t>RÉPONSES </a:t>
            </a:r>
          </a:p>
          <a:p>
            <a:pPr marL="0" indent="0">
              <a:buNone/>
            </a:pPr>
            <a:r>
              <a:rPr lang="en-US" b="1" dirty="0">
                <a:sym typeface="Calibri"/>
              </a:rPr>
              <a:t>Marco</a:t>
            </a:r>
          </a:p>
          <a:p>
            <a:r>
              <a:rPr lang="en-US" dirty="0">
                <a:sym typeface="Calibri"/>
              </a:rPr>
              <a:t>Marco est un enfant non accompagné - il espère que sa famille arrivera bientôt. En attendant, il a </a:t>
            </a:r>
            <a:r>
              <a:rPr lang="en-US" dirty="0" err="1">
                <a:sym typeface="Calibri"/>
              </a:rPr>
              <a:t>besoin</a:t>
            </a:r>
            <a:r>
              <a:rPr lang="en-US" dirty="0">
                <a:sym typeface="Calibri"/>
              </a:rPr>
              <a:t> de:</a:t>
            </a:r>
          </a:p>
          <a:p>
            <a:pPr lvl="1"/>
            <a:r>
              <a:rPr lang="en-US" dirty="0" err="1">
                <a:sym typeface="Calibri"/>
              </a:rPr>
              <a:t>Besoins</a:t>
            </a:r>
            <a:r>
              <a:rPr lang="en-US" dirty="0">
                <a:sym typeface="Calibri"/>
              </a:rPr>
              <a:t> alternatifs en matière de soins : la première option est la prise en charge par une famille d'accueil de sa communauté, à condition qu'elle soit assurée de rester au même endroit OU la prise en charge en centre de transit. </a:t>
            </a:r>
          </a:p>
          <a:p>
            <a:pPr lvl="1"/>
            <a:r>
              <a:rPr lang="en-US" dirty="0">
                <a:sym typeface="Calibri"/>
              </a:rPr>
              <a:t>Offrir du réconfort </a:t>
            </a:r>
          </a:p>
          <a:p>
            <a:pPr lvl="1"/>
            <a:r>
              <a:rPr lang="en-US" dirty="0">
                <a:sym typeface="Calibri"/>
              </a:rPr>
              <a:t>Référer pour RRF urgent</a:t>
            </a:r>
          </a:p>
          <a:p>
            <a:pPr lvl="1"/>
            <a:r>
              <a:rPr lang="en-US" dirty="0">
                <a:sym typeface="Calibri"/>
              </a:rPr>
              <a:t>Un </a:t>
            </a:r>
            <a:r>
              <a:rPr lang="en-US" dirty="0" err="1">
                <a:sym typeface="Calibri"/>
              </a:rPr>
              <a:t>consentement</a:t>
            </a:r>
            <a:r>
              <a:rPr lang="en-US" dirty="0">
                <a:sym typeface="Calibri"/>
              </a:rPr>
              <a:t> éclairé de Marco et un </a:t>
            </a:r>
            <a:r>
              <a:rPr lang="en-US" dirty="0" err="1">
                <a:sym typeface="Calibri"/>
              </a:rPr>
              <a:t>consentement</a:t>
            </a:r>
            <a:r>
              <a:rPr lang="en-US" dirty="0">
                <a:sym typeface="Calibri"/>
              </a:rPr>
              <a:t> éclairé du travailleur social (sauf si un membre de </a:t>
            </a:r>
            <a:r>
              <a:rPr lang="en-US" dirty="0" err="1">
                <a:sym typeface="Calibri"/>
              </a:rPr>
              <a:t>coANAance</a:t>
            </a:r>
            <a:r>
              <a:rPr lang="en-US" dirty="0">
                <a:sym typeface="Calibri"/>
              </a:rPr>
              <a:t> de sa communauté est présent).</a:t>
            </a:r>
          </a:p>
          <a:p>
            <a:pPr marL="0" indent="0">
              <a:buNone/>
            </a:pPr>
            <a:endParaRPr lang="en-US" b="1" dirty="0">
              <a:sym typeface="Calibri"/>
            </a:endParaRPr>
          </a:p>
          <a:p>
            <a:pPr marL="0" indent="0">
              <a:buNone/>
            </a:pPr>
            <a:r>
              <a:rPr lang="en-US" b="1" dirty="0">
                <a:sym typeface="Calibri"/>
              </a:rPr>
              <a:t>Jasmine</a:t>
            </a:r>
          </a:p>
          <a:p>
            <a:r>
              <a:rPr lang="en-US" dirty="0">
                <a:sym typeface="Calibri"/>
              </a:rPr>
              <a:t>Jasmine est une enfant non accompagnée qui semble courir un risque immédiat d'être victime de ses parents. Elle est d'autant plus vulnérable qu'elle souffre d'un handicap mental et qu'elle est enceinte :</a:t>
            </a:r>
          </a:p>
          <a:p>
            <a:pPr lvl="1"/>
            <a:r>
              <a:rPr lang="en-US" dirty="0">
                <a:sym typeface="Calibri"/>
              </a:rPr>
              <a:t>Besoins de soins alternatifs : entretien, en utilisant une communication accessible si nécessaire, pour savoir si elle a d'autres membres de sa famille qui pourraient s'occuper d'elle en toute sécurité et avec lesquels elle se sent en sécurité.</a:t>
            </a:r>
          </a:p>
          <a:p>
            <a:pPr lvl="2"/>
            <a:r>
              <a:rPr lang="en-US" dirty="0">
                <a:sym typeface="Calibri"/>
              </a:rPr>
              <a:t>Si ce n'est pas le cas, assurez une prise en charge temporaire dans un lieu sûr et secret, s'il est disponible.</a:t>
            </a:r>
          </a:p>
          <a:p>
            <a:pPr lvl="2"/>
            <a:r>
              <a:rPr lang="en-US" dirty="0">
                <a:sym typeface="Calibri"/>
              </a:rPr>
              <a:t>Si aucun établissement de ce type n'est disponible, procédez à une évaluation des risques afin d'identifier une autre solution, soit avec un soignant adulte, soit avec un centre de soins (qui devra peut-être se trouver dans un endroit différent de celui de sa famille). </a:t>
            </a:r>
          </a:p>
          <a:p>
            <a:pPr lvl="1"/>
            <a:r>
              <a:rPr lang="en-US" dirty="0">
                <a:sym typeface="Calibri"/>
              </a:rPr>
              <a:t>Premiers Secours </a:t>
            </a:r>
            <a:r>
              <a:rPr lang="en-US" dirty="0" err="1">
                <a:sym typeface="Calibri"/>
              </a:rPr>
              <a:t>Psycholigiques</a:t>
            </a:r>
            <a:r>
              <a:rPr lang="en-US" dirty="0">
                <a:sym typeface="Calibri"/>
              </a:rPr>
              <a:t> (PSP) et </a:t>
            </a:r>
            <a:r>
              <a:rPr lang="en-US" dirty="0" err="1">
                <a:sym typeface="Calibri"/>
              </a:rPr>
              <a:t>Soutien</a:t>
            </a:r>
            <a:r>
              <a:rPr lang="en-US" dirty="0">
                <a:sym typeface="Calibri"/>
              </a:rPr>
              <a:t> Psychosocial (SPS) immédiats.</a:t>
            </a:r>
          </a:p>
          <a:p>
            <a:pPr lvl="1"/>
            <a:r>
              <a:rPr lang="en-US" dirty="0">
                <a:sym typeface="Calibri"/>
              </a:rPr>
              <a:t>Orientation médicale - soins et soutien prénatals.</a:t>
            </a:r>
          </a:p>
          <a:p>
            <a:pPr lvl="1"/>
            <a:r>
              <a:rPr lang="en-US" dirty="0">
                <a:sym typeface="Calibri"/>
              </a:rPr>
              <a:t>L'orientation vers l'équipe chargée des violences sexuelles et sexistes peut s'avérer nécessaire en fonction des informations qu'elle pourrait divulguer, mais à moins qu'un besoin urgent ne soit identifié, cette question peut être abordée une fois que ses besoins immédiats en matière de soins et de santé physique auront été satisfaits.</a:t>
            </a:r>
          </a:p>
          <a:p>
            <a:pPr lvl="1"/>
            <a:r>
              <a:rPr lang="en-US" dirty="0">
                <a:sym typeface="Calibri"/>
              </a:rPr>
              <a:t>Consentement éclairé de Jasmine et consentement éclairé du travailleur social (en raison des difficultés d'apprentissage de Jasmine).</a:t>
            </a:r>
          </a:p>
          <a:p>
            <a:pPr lvl="1"/>
            <a:r>
              <a:rPr lang="en-US" dirty="0">
                <a:sym typeface="Calibri"/>
              </a:rPr>
              <a:t>Un trouble de l'apprentissage affecte la manière dont une personne traite l'information et communique. Cela signifie qu'elle peut avoir des difficultés à comprendre des informations nouvelles ou complexes, à acquérir de nouvelles compétences ou à se débrouiller de manière autonome. Un trouble de l'apprentissage peut être léger, modéré ou grave. Il est donc important de ne pas faire d'hypothèses sur les capacités de l'enfant avant de le connaître. </a:t>
            </a:r>
          </a:p>
          <a:p>
            <a:pPr lvl="1"/>
            <a:endParaRPr lang="en-US" dirty="0"/>
          </a:p>
          <a:p>
            <a:pPr marL="0" indent="0">
              <a:buNone/>
            </a:pPr>
            <a:r>
              <a:rPr lang="en-US" b="1" dirty="0">
                <a:sym typeface="Calibri"/>
              </a:rPr>
              <a:t>Amira</a:t>
            </a:r>
          </a:p>
          <a:p>
            <a:r>
              <a:rPr lang="en-US" dirty="0">
                <a:sym typeface="Calibri"/>
              </a:rPr>
              <a:t>Amira est une enfant non accompagnée qui a survécu à un tremblement de terre et ne sait pas où se trouve sa famille.</a:t>
            </a:r>
          </a:p>
          <a:p>
            <a:pPr lvl="1"/>
            <a:r>
              <a:rPr lang="en-US" dirty="0">
                <a:sym typeface="Calibri"/>
              </a:rPr>
              <a:t>Besoins de soins alternatifs : première option pour essayer d'identifier les membres de la famille élargie ou les amis proches de la famille qui pourraient s'occuper d'Amira.</a:t>
            </a:r>
          </a:p>
          <a:p>
            <a:pPr lvl="2"/>
            <a:r>
              <a:rPr lang="en-US" dirty="0">
                <a:sym typeface="Calibri"/>
              </a:rPr>
              <a:t>La prochaine option de prise en charge serait des familles d'accueil en attente ou temporaires ou, en dernier recours, une prise en charge résidentielle d'urgence pendant que l'on recherche une prise en charge familiale.</a:t>
            </a:r>
          </a:p>
          <a:p>
            <a:pPr lvl="1"/>
            <a:r>
              <a:rPr lang="en-US" dirty="0">
                <a:sym typeface="Calibri"/>
              </a:rPr>
              <a:t>PSP et orientation vers l'équipe de la SMSPS </a:t>
            </a:r>
            <a:r>
              <a:rPr lang="en-US" dirty="0" err="1">
                <a:sym typeface="Calibri"/>
              </a:rPr>
              <a:t>si</a:t>
            </a:r>
            <a:r>
              <a:rPr lang="en-US" dirty="0">
                <a:sym typeface="Calibri"/>
              </a:rPr>
              <a:t> elle est disponible ou vers un travailleur social expérimenté pour un soutien individuel.</a:t>
            </a:r>
          </a:p>
          <a:p>
            <a:pPr lvl="1"/>
            <a:r>
              <a:rPr lang="en-US" dirty="0">
                <a:sym typeface="Calibri"/>
              </a:rPr>
              <a:t>S'inscrire ou référer pour </a:t>
            </a:r>
            <a:r>
              <a:rPr lang="en-US" dirty="0" err="1">
                <a:sym typeface="Calibri"/>
              </a:rPr>
              <a:t>une</a:t>
            </a:r>
            <a:r>
              <a:rPr lang="en-US" dirty="0">
                <a:sym typeface="Calibri"/>
              </a:rPr>
              <a:t> RRF urgente.</a:t>
            </a:r>
          </a:p>
          <a:p>
            <a:pPr lvl="1"/>
            <a:r>
              <a:rPr lang="en-US" dirty="0">
                <a:sym typeface="Calibri"/>
              </a:rPr>
              <a:t>Consentement éclairé d'Amira et consentement éclairé du travailleur social.</a:t>
            </a:r>
          </a:p>
          <a:p>
            <a:pPr lvl="2"/>
            <a:endParaRPr lang="en-US" dirty="0">
              <a:sym typeface="Calibri"/>
            </a:endParaRPr>
          </a:p>
          <a:p>
            <a:pPr marL="0" indent="0">
              <a:buNone/>
            </a:pPr>
            <a:r>
              <a:rPr lang="en-US" b="1" dirty="0"/>
              <a:t>SUITE </a:t>
            </a:r>
            <a:r>
              <a:rPr lang="en-US" b="1" dirty="0">
                <a:sym typeface="Wingdings" panose="05000000000000000000" pitchFamily="2" charset="2"/>
              </a:rPr>
              <a:t> </a:t>
            </a:r>
            <a:endParaRPr lang="en-US" b="1" dirty="0"/>
          </a:p>
        </p:txBody>
      </p:sp>
      <p:sp>
        <p:nvSpPr>
          <p:cNvPr id="2" name="Google Shape;725;p48:notes">
            <a:extLst>
              <a:ext uri="{FF2B5EF4-FFF2-40B4-BE49-F238E27FC236}">
                <a16:creationId xmlns:a16="http://schemas.microsoft.com/office/drawing/2014/main" id="{B790C6B6-1006-B0AE-70CB-862C5C4CC2A4}"/>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25</a:t>
            </a:fld>
            <a:endParaRPr lang="en-US" sz="1200" dirty="0">
              <a:latin typeface="+mn-lt"/>
            </a:endParaRPr>
          </a:p>
        </p:txBody>
      </p:sp>
    </p:spTree>
    <p:extLst>
      <p:ext uri="{BB962C8B-B14F-4D97-AF65-F5344CB8AC3E}">
        <p14:creationId xmlns:p14="http://schemas.microsoft.com/office/powerpoint/2010/main" val="77718773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8"/>
        <p:cNvGrpSpPr/>
        <p:nvPr/>
      </p:nvGrpSpPr>
      <p:grpSpPr>
        <a:xfrm>
          <a:off x="0" y="0"/>
          <a:ext cx="0" cy="0"/>
          <a:chOff x="0" y="0"/>
          <a:chExt cx="0" cy="0"/>
        </a:xfrm>
      </p:grpSpPr>
      <p:sp>
        <p:nvSpPr>
          <p:cNvPr id="530" name="Google Shape;530;p18:notes"/>
          <p:cNvSpPr txBox="1">
            <a:spLocks noGrp="1"/>
          </p:cNvSpPr>
          <p:nvPr>
            <p:ph type="body" idx="1"/>
          </p:nvPr>
        </p:nvSpPr>
        <p:spPr>
          <a:xfrm>
            <a:off x="479425" y="460375"/>
            <a:ext cx="6140450" cy="9211335"/>
          </a:xfrm>
        </p:spPr>
        <p:txBody>
          <a:bodyPr/>
          <a:lstStyle/>
          <a:p>
            <a:pPr marL="0" indent="0">
              <a:buNone/>
            </a:pPr>
            <a:r>
              <a:rPr lang="en-US" b="1" dirty="0">
                <a:sym typeface="Calibri"/>
              </a:rPr>
              <a:t>Couple</a:t>
            </a:r>
          </a:p>
          <a:p>
            <a:r>
              <a:rPr lang="en-US" dirty="0">
                <a:sym typeface="Calibri"/>
              </a:rPr>
              <a:t>Couple avec cinq enfants. Les deux frères et sœurs sont des enfants séparés qui sont pris en charge par la famille élargie.</a:t>
            </a:r>
          </a:p>
          <a:p>
            <a:pPr lvl="1"/>
            <a:r>
              <a:rPr lang="en-US" dirty="0">
                <a:sym typeface="Calibri"/>
              </a:rPr>
              <a:t>Besoins en matière de garde alternative : La première option est que les enfants restent avec les personnes qui s'occupent d'eux, si c'est ce qu'ils souhaitent. </a:t>
            </a:r>
          </a:p>
          <a:p>
            <a:pPr lvl="1"/>
            <a:r>
              <a:rPr lang="en-US" dirty="0">
                <a:sym typeface="Calibri"/>
              </a:rPr>
              <a:t>Interrogez les enfants séparément et en privé pour savoir s'ils souhaitent rester dans cette structure d'accueil.</a:t>
            </a:r>
          </a:p>
          <a:p>
            <a:pPr lvl="2"/>
            <a:r>
              <a:rPr lang="en-US" dirty="0">
                <a:sym typeface="Calibri"/>
              </a:rPr>
              <a:t>Si oui, interrogez les soignants à l'aide d'un outil d'évaluation rapide tel que l'outil d'évaluation rapide des soins familiaux (exemple).</a:t>
            </a:r>
          </a:p>
          <a:p>
            <a:pPr lvl="2"/>
            <a:r>
              <a:rPr lang="en-US" dirty="0">
                <a:sym typeface="Calibri"/>
              </a:rPr>
              <a:t>Assurez-vous que la famille est disposée à ce que l'accord de prise en charge soit régulièrement contrôlé et qu'elle comprend que le regroupement familial est l'objectif ultime.</a:t>
            </a:r>
          </a:p>
          <a:p>
            <a:pPr lvl="1"/>
            <a:r>
              <a:rPr lang="en-US" dirty="0">
                <a:sym typeface="Calibri"/>
              </a:rPr>
              <a:t>Si l'évaluation indique que l'arrangement est sûr et qu'il est dans l'intérêt supérieur des enfants de rester avec les personnes qui s'occupent d'eux, des efforts doivent être faits pour s'assurer que la famille peut subvenir aux besoins de tous les enfants, par </a:t>
            </a:r>
            <a:r>
              <a:rPr lang="en-US" dirty="0" err="1">
                <a:sym typeface="Calibri"/>
              </a:rPr>
              <a:t>exemple</a:t>
            </a:r>
            <a:r>
              <a:rPr lang="en-US" dirty="0">
                <a:sym typeface="Calibri"/>
              </a:rPr>
              <a:t>:</a:t>
            </a:r>
          </a:p>
          <a:p>
            <a:pPr lvl="2"/>
            <a:r>
              <a:rPr lang="en-US" dirty="0">
                <a:sym typeface="Calibri"/>
              </a:rPr>
              <a:t>Aider les aidants à accéder à des rations supplémentaires et à d'autres formes de soutien en fonction de l'augmentation de la taille de la famille.</a:t>
            </a:r>
          </a:p>
          <a:p>
            <a:pPr lvl="2"/>
            <a:r>
              <a:rPr lang="en-US" dirty="0">
                <a:sym typeface="Calibri"/>
              </a:rPr>
              <a:t>Fournir une aide d'urgence (discrète) (nourriture, articles non alimentaires) pour couvrir la période jusqu'à ce que cette aide supplémentaire soit disponible.</a:t>
            </a:r>
          </a:p>
          <a:p>
            <a:pPr lvl="2"/>
            <a:r>
              <a:rPr lang="en-US" dirty="0">
                <a:sym typeface="Calibri"/>
              </a:rPr>
              <a:t>Enregistrez les arrangements de soins alternatifs et organisez une évaluation complète pour la gestion des cas.</a:t>
            </a:r>
          </a:p>
          <a:p>
            <a:pPr lvl="1"/>
            <a:r>
              <a:rPr lang="en-US" dirty="0">
                <a:sym typeface="Calibri"/>
              </a:rPr>
              <a:t>Si les enfants ne souhaitent pas rester avec les personnes qui s'occupent actuellement d'eux ou s'il s'avère que ce n'est pas dans leur intérêt, l'option suivante consiste à trouver une famille d'accueil de réserve ou temporaire.</a:t>
            </a:r>
          </a:p>
          <a:p>
            <a:pPr lvl="2"/>
            <a:r>
              <a:rPr lang="en-US" dirty="0">
                <a:sym typeface="Calibri"/>
              </a:rPr>
              <a:t>S'inscrire ou référer pour </a:t>
            </a:r>
            <a:r>
              <a:rPr lang="en-US" dirty="0" err="1">
                <a:sym typeface="Calibri"/>
              </a:rPr>
              <a:t>une</a:t>
            </a:r>
            <a:r>
              <a:rPr lang="en-US" dirty="0">
                <a:sym typeface="Calibri"/>
              </a:rPr>
              <a:t> RRF</a:t>
            </a:r>
          </a:p>
          <a:p>
            <a:pPr lvl="2"/>
            <a:r>
              <a:rPr lang="en-US" dirty="0">
                <a:sym typeface="Calibri"/>
              </a:rPr>
              <a:t>Consentement éclairé de l'enfant plus âgé et consentement éclairé des personnes qui s'occupent de l'enfant. La recherche de la famille et la réunification doivent être initiées immédiatement, si cela est dans l'intérêt supérieur des enfants. </a:t>
            </a:r>
          </a:p>
        </p:txBody>
      </p:sp>
      <p:sp>
        <p:nvSpPr>
          <p:cNvPr id="2" name="Google Shape;725;p48:notes">
            <a:extLst>
              <a:ext uri="{FF2B5EF4-FFF2-40B4-BE49-F238E27FC236}">
                <a16:creationId xmlns:a16="http://schemas.microsoft.com/office/drawing/2014/main" id="{F7B299DA-BD60-B45F-FD09-2C3EAB3C07B5}"/>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26</a:t>
            </a:fld>
            <a:endParaRPr lang="en-US" sz="1200" dirty="0">
              <a:latin typeface="+mn-lt"/>
            </a:endParaRPr>
          </a:p>
        </p:txBody>
      </p:sp>
    </p:spTree>
    <p:extLst>
      <p:ext uri="{BB962C8B-B14F-4D97-AF65-F5344CB8AC3E}">
        <p14:creationId xmlns:p14="http://schemas.microsoft.com/office/powerpoint/2010/main" val="250234238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6"/>
        <p:cNvGrpSpPr/>
        <p:nvPr/>
      </p:nvGrpSpPr>
      <p:grpSpPr>
        <a:xfrm>
          <a:off x="0" y="0"/>
          <a:ext cx="0" cy="0"/>
          <a:chOff x="0" y="0"/>
          <a:chExt cx="0" cy="0"/>
        </a:xfrm>
      </p:grpSpPr>
      <p:sp>
        <p:nvSpPr>
          <p:cNvPr id="548" name="Google Shape;548;p19:notes"/>
          <p:cNvSpPr txBox="1">
            <a:spLocks noGrp="1"/>
          </p:cNvSpPr>
          <p:nvPr>
            <p:ph type="body" idx="1"/>
          </p:nvPr>
        </p:nvSpPr>
        <p:spPr/>
        <p:txBody>
          <a:bodyPr/>
          <a:lstStyle/>
          <a:p>
            <a:pPr marL="0" indent="0">
              <a:buNone/>
            </a:pPr>
            <a:r>
              <a:rPr lang="en-US" b="1" dirty="0">
                <a:sym typeface="Calibri"/>
              </a:rPr>
              <a:t>S'ADAPTER AU CONTEXTE</a:t>
            </a:r>
            <a:endParaRPr lang="en-US" b="1" dirty="0"/>
          </a:p>
          <a:p>
            <a:r>
              <a:rPr lang="en-US" dirty="0">
                <a:sym typeface="Calibri"/>
              </a:rPr>
              <a:t>Veuillez supprimer cette diapositive si les travailleurs sociaux ne sont pas chargés de réaliser des évaluations rapides de la prise en charge familiale dans votre contexte. </a:t>
            </a:r>
          </a:p>
          <a:p>
            <a:r>
              <a:rPr lang="en-US" dirty="0">
                <a:sym typeface="Calibri"/>
              </a:rPr>
              <a:t>S'il existe déjà un outil contextualisé, </a:t>
            </a:r>
            <a:r>
              <a:rPr lang="en-US" dirty="0" err="1">
                <a:sym typeface="Calibri"/>
              </a:rPr>
              <a:t>veuillez</a:t>
            </a:r>
            <a:r>
              <a:rPr lang="en-US" dirty="0">
                <a:sym typeface="Calibri"/>
              </a:rPr>
              <a:t> </a:t>
            </a:r>
            <a:r>
              <a:rPr lang="en-US" dirty="0" err="1">
                <a:sym typeface="Calibri"/>
              </a:rPr>
              <a:t>remplacer</a:t>
            </a:r>
            <a:r>
              <a:rPr lang="en-US" dirty="0">
                <a:sym typeface="Calibri"/>
              </a:rPr>
              <a:t> l'exemple d'outil dans le cahier de travail par l'outil que vous utilisez dans votre contexte.</a:t>
            </a:r>
          </a:p>
          <a:p>
            <a:pPr marL="0" indent="0">
              <a:buNone/>
            </a:pPr>
            <a:r>
              <a:rPr lang="en-US" b="1" dirty="0">
                <a:highlight>
                  <a:schemeClr val="lt1"/>
                </a:highlight>
                <a:sym typeface="Helvetica Neue"/>
              </a:rPr>
              <a:t>_____________________________________________________________________________</a:t>
            </a:r>
            <a:endParaRPr lang="en-US" b="0" dirty="0"/>
          </a:p>
          <a:p>
            <a:endParaRPr lang="en-US" dirty="0">
              <a:sym typeface="Calibri"/>
            </a:endParaRPr>
          </a:p>
          <a:p>
            <a:pPr marL="0" indent="0">
              <a:buNone/>
            </a:pPr>
            <a:r>
              <a:rPr lang="en-US" b="1" dirty="0">
                <a:sym typeface="Calibri"/>
              </a:rPr>
              <a:t>EXPLICATION</a:t>
            </a:r>
          </a:p>
          <a:p>
            <a:r>
              <a:rPr lang="en-US" dirty="0">
                <a:sym typeface="Calibri"/>
              </a:rPr>
              <a:t>Reportez-vous à la </a:t>
            </a:r>
            <a:r>
              <a:rPr lang="en-US" b="1" dirty="0">
                <a:sym typeface="Calibri"/>
              </a:rPr>
              <a:t>page 11 du cahier de travail : Soins en milieu familial - Outil d'évaluation rapide (exemple).</a:t>
            </a:r>
          </a:p>
          <a:p>
            <a:r>
              <a:rPr lang="en-US" dirty="0">
                <a:sym typeface="Calibri"/>
              </a:rPr>
              <a:t>Discutez de leur expérience de l'utilisation de cet outil ou d'un outil similaire. </a:t>
            </a:r>
          </a:p>
          <a:p>
            <a:r>
              <a:rPr lang="en-US" i="1" dirty="0">
                <a:sym typeface="Calibri"/>
              </a:rPr>
              <a:t>Cet outil peut être utilisé lorsque la prise en charge par la famille est nécessaire comme soutien immédiat. Avez-vous vu des cas où cela serait nécessaire comme forme de soutien immédiat ?</a:t>
            </a:r>
            <a:endParaRPr lang="en-US" i="1" dirty="0"/>
          </a:p>
          <a:p>
            <a:r>
              <a:rPr lang="en-US" i="1" dirty="0">
                <a:sym typeface="Calibri"/>
              </a:rPr>
              <a:t>Il est indispensable que les acteurs de la gestion des dossiers de protection de l'enfance aient accès à une série d'options de soins alternatifs temporaires et d'urgence pour les enfants :</a:t>
            </a:r>
          </a:p>
          <a:p>
            <a:pPr lvl="1"/>
            <a:r>
              <a:rPr lang="en-US" i="1" dirty="0">
                <a:sym typeface="Calibri"/>
              </a:rPr>
              <a:t>Enfants n'ayant aucun adulte pour s'occuper d'eux </a:t>
            </a:r>
          </a:p>
          <a:p>
            <a:pPr lvl="1"/>
            <a:r>
              <a:rPr lang="en-US" i="1" dirty="0">
                <a:sym typeface="Calibri"/>
              </a:rPr>
              <a:t>Les enfants qui doivent être retirés d'urgence de la structure d'accueil actuelle (lorsqu'il s'avère que cette structure n'est pas dans leur intérêt supérieur). </a:t>
            </a:r>
          </a:p>
          <a:p>
            <a:r>
              <a:rPr lang="en-US" i="1" dirty="0">
                <a:sym typeface="Calibri"/>
              </a:rPr>
              <a:t>Nous avons mentionné un certain nombre de types différents de soins alternatifs. Cela signifie-t-il que les travailleurs sociaux seront responsables de l'établissement et de la gestion de tous ces types de soins ? Si non, pourquoi est-il important de les connaître ? </a:t>
            </a:r>
          </a:p>
          <a:p>
            <a:pPr lvl="1"/>
            <a:r>
              <a:rPr lang="en-US" i="1" dirty="0">
                <a:sym typeface="Calibri"/>
              </a:rPr>
              <a:t>Dans certains cas, les travailleurs sociaux sont impliqués dans la mise </a:t>
            </a:r>
            <a:r>
              <a:rPr lang="en-US" i="1" dirty="0" err="1">
                <a:sym typeface="Calibri"/>
              </a:rPr>
              <a:t>en</a:t>
            </a:r>
            <a:r>
              <a:rPr lang="en-US" i="1" dirty="0">
                <a:sym typeface="Calibri"/>
              </a:rPr>
              <a:t> place de programmes de placement en famille d'accueil, y compris la sélection et l'évaluation des personnes chargées de la garde des enfants, ainsi que le placement et le suivi des enfants ;</a:t>
            </a:r>
          </a:p>
          <a:p>
            <a:pPr lvl="1"/>
            <a:r>
              <a:rPr lang="en-US" i="1" dirty="0">
                <a:sym typeface="Calibri"/>
              </a:rPr>
              <a:t>Même si les assistants sociaux ne sont pas directement impliqués, il est important de savoir quels types de soins alternatifs sont nécessaires et comment ils doivent être mis </a:t>
            </a:r>
            <a:r>
              <a:rPr lang="en-US" i="1" dirty="0" err="1">
                <a:sym typeface="Calibri"/>
              </a:rPr>
              <a:t>en</a:t>
            </a:r>
            <a:r>
              <a:rPr lang="en-US" i="1" dirty="0">
                <a:sym typeface="Calibri"/>
              </a:rPr>
              <a:t> place afin de défendre et de promouvoir les normes de qualité et les bonnes pratiques.  </a:t>
            </a:r>
          </a:p>
          <a:p>
            <a:endParaRPr lang="en-US" dirty="0"/>
          </a:p>
        </p:txBody>
      </p:sp>
      <p:sp>
        <p:nvSpPr>
          <p:cNvPr id="3" name="Slide Image Placeholder 2">
            <a:extLst>
              <a:ext uri="{FF2B5EF4-FFF2-40B4-BE49-F238E27FC236}">
                <a16:creationId xmlns:a16="http://schemas.microsoft.com/office/drawing/2014/main" id="{5A6E46C8-0C43-386F-9DC5-CD88CEAA7421}"/>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39DCD215-436D-2E06-5350-870077EA665A}"/>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27</a:t>
            </a:fld>
            <a:endParaRPr lang="en-US" sz="1200" dirty="0">
              <a:latin typeface="+mn-lt"/>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6"/>
        <p:cNvGrpSpPr/>
        <p:nvPr/>
      </p:nvGrpSpPr>
      <p:grpSpPr>
        <a:xfrm>
          <a:off x="0" y="0"/>
          <a:ext cx="0" cy="0"/>
          <a:chOff x="0" y="0"/>
          <a:chExt cx="0" cy="0"/>
        </a:xfrm>
      </p:grpSpPr>
      <p:sp>
        <p:nvSpPr>
          <p:cNvPr id="588" name="Google Shape;588;p20:notes"/>
          <p:cNvSpPr txBox="1">
            <a:spLocks noGrp="1"/>
          </p:cNvSpPr>
          <p:nvPr>
            <p:ph type="body" idx="1"/>
          </p:nvPr>
        </p:nvSpPr>
        <p:spPr/>
        <p:txBody>
          <a:bodyPr/>
          <a:lstStyle/>
          <a:p>
            <a:pPr marL="0" indent="0">
              <a:buNone/>
            </a:pPr>
            <a:r>
              <a:rPr lang="en-US" b="1" dirty="0">
                <a:sym typeface="Calibri"/>
              </a:rPr>
              <a:t>S'ADAPTER AU CONTEXTE</a:t>
            </a:r>
          </a:p>
          <a:p>
            <a:r>
              <a:rPr lang="en-US" dirty="0">
                <a:sym typeface="Calibri"/>
              </a:rPr>
              <a:t>Adaptez les options en fonction de ce qui est disponible et de ce qui est prévu dans votre contexte. </a:t>
            </a:r>
          </a:p>
          <a:p>
            <a:r>
              <a:rPr lang="en-US" dirty="0">
                <a:sym typeface="Calibri"/>
              </a:rPr>
              <a:t>Le cas échéant, animez une discussion en plénière pour </a:t>
            </a:r>
            <a:r>
              <a:rPr lang="en-US" dirty="0" err="1">
                <a:sym typeface="Calibri"/>
              </a:rPr>
              <a:t>discuter</a:t>
            </a:r>
            <a:r>
              <a:rPr lang="en-US" dirty="0">
                <a:sym typeface="Calibri"/>
              </a:rPr>
              <a:t>:</a:t>
            </a:r>
          </a:p>
          <a:p>
            <a:pPr lvl="1"/>
            <a:r>
              <a:rPr lang="en-US" dirty="0">
                <a:sym typeface="Calibri"/>
              </a:rPr>
              <a:t>Des lacunes éventuelles dans les possibilités de soins d'urgence </a:t>
            </a:r>
          </a:p>
          <a:p>
            <a:pPr lvl="1"/>
            <a:r>
              <a:rPr lang="en-US" dirty="0">
                <a:sym typeface="Calibri"/>
              </a:rPr>
              <a:t>De la manière dont ils pourraient être traités</a:t>
            </a:r>
          </a:p>
          <a:p>
            <a:pPr lvl="1"/>
            <a:r>
              <a:rPr lang="en-US" dirty="0">
                <a:sym typeface="Calibri"/>
              </a:rPr>
              <a:t>De tout risque lié aux options d'urgence actuelles (ou à leur absence)</a:t>
            </a:r>
          </a:p>
          <a:p>
            <a:pPr lvl="1"/>
            <a:r>
              <a:rPr lang="en-US" dirty="0">
                <a:sym typeface="Calibri"/>
              </a:rPr>
              <a:t>Des moyens de faire </a:t>
            </a:r>
            <a:r>
              <a:rPr lang="en-US" dirty="0" err="1">
                <a:sym typeface="Calibri"/>
              </a:rPr>
              <a:t>fENE</a:t>
            </a:r>
            <a:r>
              <a:rPr lang="en-US" dirty="0">
                <a:sym typeface="Calibri"/>
              </a:rPr>
              <a:t> à ces risques</a:t>
            </a:r>
          </a:p>
          <a:p>
            <a:pPr marL="0" indent="0">
              <a:buNone/>
            </a:pPr>
            <a:r>
              <a:rPr lang="en-US" b="1" dirty="0">
                <a:highlight>
                  <a:schemeClr val="lt1"/>
                </a:highlight>
                <a:sym typeface="Helvetica Neue"/>
              </a:rPr>
              <a:t>_____________________________________________________________________________</a:t>
            </a:r>
            <a:endParaRPr lang="en-US" b="0" dirty="0"/>
          </a:p>
          <a:p>
            <a:pPr marL="0" indent="0">
              <a:buNone/>
            </a:pPr>
            <a:endParaRPr lang="en-US" dirty="0">
              <a:sym typeface="Calibri"/>
            </a:endParaRPr>
          </a:p>
          <a:p>
            <a:pPr marL="0" indent="0">
              <a:buNone/>
            </a:pPr>
            <a:r>
              <a:rPr lang="en-US" b="1" dirty="0">
                <a:sym typeface="Calibri"/>
              </a:rPr>
              <a:t>DISCUSSION PLÉNIÈRE</a:t>
            </a:r>
            <a:endParaRPr lang="en-US" b="1" dirty="0"/>
          </a:p>
          <a:p>
            <a:r>
              <a:rPr lang="en-US" i="1" dirty="0">
                <a:sym typeface="Calibri"/>
              </a:rPr>
              <a:t>Plus loin, nous examinerons plus en détail les étapes nécessaires pour préparer les accueillants familiaux et les mentors lorsqu'ils ne sont pas </a:t>
            </a:r>
            <a:r>
              <a:rPr lang="en-US" i="1" dirty="0" err="1">
                <a:sym typeface="Calibri"/>
              </a:rPr>
              <a:t>en</a:t>
            </a:r>
            <a:r>
              <a:rPr lang="en-US" i="1" dirty="0">
                <a:sym typeface="Calibri"/>
              </a:rPr>
              <a:t> place. </a:t>
            </a:r>
          </a:p>
          <a:p>
            <a:r>
              <a:rPr lang="en-US" i="1" dirty="0">
                <a:sym typeface="Calibri"/>
              </a:rPr>
              <a:t>La prise en charge dans un centre pourrait créer un risque de séparation, </a:t>
            </a:r>
            <a:r>
              <a:rPr lang="en-US" i="1" dirty="0" err="1">
                <a:sym typeface="Calibri"/>
              </a:rPr>
              <a:t>sauf</a:t>
            </a:r>
            <a:r>
              <a:rPr lang="en-US" i="1" dirty="0">
                <a:sym typeface="Calibri"/>
              </a:rPr>
              <a:t> </a:t>
            </a:r>
            <a:r>
              <a:rPr lang="en-US" i="1" dirty="0" err="1">
                <a:sym typeface="Calibri"/>
              </a:rPr>
              <a:t>si</a:t>
            </a:r>
            <a:r>
              <a:rPr lang="en-US" i="1" dirty="0">
                <a:sym typeface="Calibri"/>
              </a:rPr>
              <a:t>:</a:t>
            </a:r>
          </a:p>
          <a:p>
            <a:pPr lvl="1"/>
            <a:r>
              <a:rPr lang="en-US" i="1" dirty="0">
                <a:sym typeface="Calibri"/>
              </a:rPr>
              <a:t>planifié avec soin</a:t>
            </a:r>
          </a:p>
          <a:p>
            <a:pPr lvl="1"/>
            <a:r>
              <a:rPr lang="en-US" i="1" dirty="0">
                <a:sym typeface="Calibri"/>
              </a:rPr>
              <a:t>bien défini </a:t>
            </a:r>
          </a:p>
          <a:p>
            <a:pPr lvl="1"/>
            <a:r>
              <a:rPr lang="en-US" i="1" dirty="0">
                <a:sym typeface="Calibri"/>
              </a:rPr>
              <a:t>géré de manière à minimiser les "facteurs d'attraction" qui peuvent encourager la séparation</a:t>
            </a:r>
            <a:endParaRPr lang="en-US" i="1" dirty="0"/>
          </a:p>
          <a:p>
            <a:r>
              <a:rPr lang="en-US" i="1" dirty="0">
                <a:sym typeface="Calibri"/>
              </a:rPr>
              <a:t>Quelqu'un peut-il donner des exemples de la manière de gérer et de minimiser ces facteurs d'attraction ?</a:t>
            </a:r>
          </a:p>
          <a:p>
            <a:pPr lvl="1"/>
            <a:r>
              <a:rPr lang="en-US" dirty="0">
                <a:sym typeface="Calibri"/>
              </a:rPr>
              <a:t>Mesures de </a:t>
            </a:r>
            <a:r>
              <a:rPr lang="en-US" dirty="0" err="1">
                <a:sym typeface="Calibri"/>
              </a:rPr>
              <a:t>contrôle</a:t>
            </a:r>
            <a:r>
              <a:rPr lang="en-US" dirty="0">
                <a:sym typeface="Calibri"/>
              </a:rPr>
              <a:t> </a:t>
            </a:r>
            <a:r>
              <a:rPr lang="en-US" dirty="0" err="1">
                <a:sym typeface="Calibri"/>
              </a:rPr>
              <a:t>d’accès</a:t>
            </a:r>
            <a:r>
              <a:rPr lang="en-US" dirty="0">
                <a:sym typeface="Calibri"/>
              </a:rPr>
              <a:t> (“gatekeeping)/screening</a:t>
            </a:r>
            <a:endParaRPr lang="en-US" dirty="0"/>
          </a:p>
          <a:p>
            <a:pPr lvl="1"/>
            <a:r>
              <a:rPr lang="en-US" dirty="0">
                <a:sym typeface="Calibri"/>
              </a:rPr>
              <a:t>Centres "discrets", c'est-à-dire des bâtiments simples qui ne sont pas identifiés comme des centres de soins ; pas de drapeaux/bannières à l'extérieur.</a:t>
            </a:r>
            <a:endParaRPr lang="en-US" dirty="0"/>
          </a:p>
          <a:p>
            <a:pPr lvl="1"/>
            <a:r>
              <a:rPr lang="en-US" dirty="0">
                <a:sym typeface="Calibri"/>
              </a:rPr>
              <a:t>Fournir des installations et un soutien similaires à ceux du reste de la communauté affectée (nourriture et articles non </a:t>
            </a:r>
            <a:r>
              <a:rPr lang="en-US" dirty="0" err="1">
                <a:sym typeface="Calibri"/>
              </a:rPr>
              <a:t>alimentaires</a:t>
            </a:r>
            <a:r>
              <a:rPr lang="en-US" dirty="0">
                <a:sym typeface="Calibri"/>
              </a:rPr>
              <a:t> (ANA)).</a:t>
            </a:r>
            <a:endParaRPr lang="en-US" dirty="0"/>
          </a:p>
          <a:p>
            <a:pPr lvl="1"/>
            <a:r>
              <a:rPr lang="en-US" dirty="0">
                <a:sym typeface="Calibri"/>
              </a:rPr>
              <a:t>Sensibilisation des communautés pour mettre en évidence les risques potentiels pour les enfants dans les centres d'accueil.</a:t>
            </a:r>
          </a:p>
        </p:txBody>
      </p:sp>
      <p:sp>
        <p:nvSpPr>
          <p:cNvPr id="3" name="Slide Image Placeholder 2">
            <a:extLst>
              <a:ext uri="{FF2B5EF4-FFF2-40B4-BE49-F238E27FC236}">
                <a16:creationId xmlns:a16="http://schemas.microsoft.com/office/drawing/2014/main" id="{BB47C234-4D09-7F78-2E7A-0AE942CA69F2}"/>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8A3F1202-6426-3AF6-2801-5104041E5CC6}"/>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28</a:t>
            </a:fld>
            <a:endParaRPr lang="en-US" sz="1200" dirty="0">
              <a:latin typeface="+mn-lt"/>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2"/>
        <p:cNvGrpSpPr/>
        <p:nvPr/>
      </p:nvGrpSpPr>
      <p:grpSpPr>
        <a:xfrm>
          <a:off x="0" y="0"/>
          <a:ext cx="0" cy="0"/>
          <a:chOff x="0" y="0"/>
          <a:chExt cx="0" cy="0"/>
        </a:xfrm>
      </p:grpSpPr>
      <p:sp>
        <p:nvSpPr>
          <p:cNvPr id="604" name="Google Shape;604;p21:notes"/>
          <p:cNvSpPr txBox="1">
            <a:spLocks noGrp="1"/>
          </p:cNvSpPr>
          <p:nvPr>
            <p:ph type="body" idx="1"/>
          </p:nvPr>
        </p:nvSpPr>
        <p:spPr/>
        <p:txBody>
          <a:bodyPr/>
          <a:lstStyle/>
          <a:p>
            <a:pPr marL="0" indent="0">
              <a:buNone/>
            </a:pPr>
            <a:r>
              <a:rPr lang="en-US" b="1" dirty="0">
                <a:sym typeface="Calibri"/>
              </a:rPr>
              <a:t>EXPLICATION</a:t>
            </a:r>
          </a:p>
          <a:p>
            <a:r>
              <a:rPr lang="en-US" dirty="0">
                <a:sym typeface="Calibri"/>
              </a:rPr>
              <a:t>Présenter la diapositive</a:t>
            </a:r>
            <a:endParaRPr lang="en-US" dirty="0"/>
          </a:p>
          <a:p>
            <a:r>
              <a:rPr lang="en-US" i="1" dirty="0">
                <a:sym typeface="Calibri"/>
              </a:rPr>
              <a:t>Demandez si quelqu'un a des questions ou des éclaircissements ?</a:t>
            </a:r>
            <a:endParaRPr lang="en-US" i="1" dirty="0"/>
          </a:p>
          <a:p>
            <a:r>
              <a:rPr lang="en-US" dirty="0">
                <a:sym typeface="Calibri"/>
              </a:rPr>
              <a:t>Fermer la session</a:t>
            </a:r>
            <a:endParaRPr lang="en-US" dirty="0"/>
          </a:p>
          <a:p>
            <a:endParaRPr lang="en-US" dirty="0">
              <a:sym typeface="Calibri"/>
            </a:endParaRPr>
          </a:p>
        </p:txBody>
      </p:sp>
      <p:sp>
        <p:nvSpPr>
          <p:cNvPr id="3" name="Slide Image Placeholder 2">
            <a:extLst>
              <a:ext uri="{FF2B5EF4-FFF2-40B4-BE49-F238E27FC236}">
                <a16:creationId xmlns:a16="http://schemas.microsoft.com/office/drawing/2014/main" id="{66129994-CD79-8CDF-EC8E-9F5BC66BE8D2}"/>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2AEDD3B9-6A57-B04F-88F0-98F53E62E1C4}"/>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29</a:t>
            </a:fld>
            <a:endParaRPr lang="en-US" sz="1200" dirty="0">
              <a:latin typeface="+mn-lt"/>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19" name="Notes Placeholder 18">
            <a:extLst>
              <a:ext uri="{FF2B5EF4-FFF2-40B4-BE49-F238E27FC236}">
                <a16:creationId xmlns:a16="http://schemas.microsoft.com/office/drawing/2014/main" id="{8F1C5AFC-2064-A31A-F24A-F190175F6BE7}"/>
              </a:ext>
            </a:extLst>
          </p:cNvPr>
          <p:cNvSpPr>
            <a:spLocks noGrp="1"/>
          </p:cNvSpPr>
          <p:nvPr>
            <p:ph type="body" idx="1"/>
          </p:nvPr>
        </p:nvSpPr>
        <p:spPr>
          <a:xfrm>
            <a:off x="479425" y="460375"/>
            <a:ext cx="6140450" cy="9211335"/>
          </a:xfrm>
        </p:spPr>
        <p:txBody>
          <a:bodyPr/>
          <a:lstStyle/>
          <a:p>
            <a:pPr marL="0" indent="0">
              <a:buNone/>
            </a:pPr>
            <a:r>
              <a:rPr lang="en-US" b="1" dirty="0">
                <a:sym typeface="Calibri"/>
              </a:rPr>
              <a:t>APERÇU</a:t>
            </a:r>
            <a:endParaRPr lang="en-US" b="1" dirty="0"/>
          </a:p>
          <a:p>
            <a:r>
              <a:rPr lang="en-US" b="1" dirty="0">
                <a:sym typeface="Calibri"/>
              </a:rPr>
              <a:t>Public cible : </a:t>
            </a:r>
            <a:r>
              <a:rPr lang="en-US" dirty="0">
                <a:sym typeface="Calibri"/>
              </a:rPr>
              <a:t>travailleurs sociaux, superviseurs de travailleurs sociaux, services de protection de l'enfance, personnel gouvernemental.</a:t>
            </a:r>
          </a:p>
          <a:p>
            <a:r>
              <a:rPr lang="en-US" b="1" dirty="0">
                <a:sym typeface="Calibri"/>
              </a:rPr>
              <a:t>Formation pré-requise :</a:t>
            </a:r>
          </a:p>
          <a:p>
            <a:pPr lvl="1"/>
            <a:r>
              <a:rPr lang="en-US" dirty="0">
                <a:sym typeface="Calibri"/>
              </a:rPr>
              <a:t>La formation de niveau 1 en gestion de cas est un pré-requis pour les participants à cette formation sur la gestion des cas de protection de </a:t>
            </a:r>
            <a:r>
              <a:rPr lang="en-US" dirty="0" err="1">
                <a:sym typeface="Calibri"/>
              </a:rPr>
              <a:t>l'enfance</a:t>
            </a:r>
            <a:r>
              <a:rPr lang="en-US" dirty="0">
                <a:sym typeface="Calibri"/>
              </a:rPr>
              <a:t> (GCPE) pour les SECE ; les informations contenues dans ces modules sont complémentaires à la formation de niveau 1 du GCPE et sont conçues pour compléter les connaissances et les compétences des travailleurs sociaux lorsqu'ils travaillent avec des SECE, avec une référence spécifique à la recherche et à la réunification des </a:t>
            </a:r>
            <a:r>
              <a:rPr lang="en-US" dirty="0" err="1">
                <a:sym typeface="Calibri"/>
              </a:rPr>
              <a:t>familles</a:t>
            </a:r>
            <a:r>
              <a:rPr lang="en-US" dirty="0">
                <a:sym typeface="Calibri"/>
              </a:rPr>
              <a:t> (RRF) et à la prise en charge alternative. </a:t>
            </a:r>
          </a:p>
          <a:p>
            <a:r>
              <a:rPr lang="en-US" b="1" dirty="0">
                <a:sym typeface="Calibri"/>
              </a:rPr>
              <a:t>Durée : </a:t>
            </a:r>
            <a:r>
              <a:rPr lang="fr-FR" b="1" dirty="0">
                <a:sym typeface="Calibri"/>
              </a:rPr>
              <a:t>A déterminer</a:t>
            </a:r>
            <a:r>
              <a:rPr lang="en-US" dirty="0">
                <a:sym typeface="Calibri"/>
              </a:rPr>
              <a:t> </a:t>
            </a:r>
          </a:p>
          <a:p>
            <a:r>
              <a:rPr lang="en-US" b="1" dirty="0">
                <a:sym typeface="Calibri"/>
              </a:rPr>
              <a:t>Objectif de la formation : </a:t>
            </a:r>
            <a:r>
              <a:rPr lang="en-US" dirty="0">
                <a:sym typeface="Calibri"/>
              </a:rPr>
              <a:t>à la fin de cette formation, les problèmes de protection de l'enfance liés à la séparation familiale. </a:t>
            </a:r>
            <a:endParaRPr lang="en-US" dirty="0"/>
          </a:p>
          <a:p>
            <a:r>
              <a:rPr lang="en-US" b="1" dirty="0">
                <a:sym typeface="Calibri"/>
              </a:rPr>
              <a:t>Objectif du module : </a:t>
            </a:r>
            <a:r>
              <a:rPr lang="en-US" dirty="0">
                <a:sym typeface="Calibri"/>
              </a:rPr>
              <a:t>Fournir aux participants les connaissances approfondies et les compétences nécessaires pour soutenir les enfants en situation irrégulière par le </a:t>
            </a:r>
            <a:r>
              <a:rPr lang="en-US" dirty="0" err="1">
                <a:sym typeface="Calibri"/>
              </a:rPr>
              <a:t>EISis</a:t>
            </a:r>
            <a:r>
              <a:rPr lang="en-US" dirty="0">
                <a:sym typeface="Calibri"/>
              </a:rPr>
              <a:t> de la gestion de cas, de la prise en charge alternative et/ou de la recherche des familles. </a:t>
            </a:r>
          </a:p>
          <a:p>
            <a:r>
              <a:rPr lang="en-US" b="1" dirty="0">
                <a:sym typeface="Calibri"/>
              </a:rPr>
              <a:t>Objectifs d'apprentissage du module :</a:t>
            </a:r>
            <a:br>
              <a:rPr lang="en-US" b="1" dirty="0">
                <a:sym typeface="Calibri"/>
              </a:rPr>
            </a:br>
            <a:r>
              <a:rPr lang="en-US" dirty="0">
                <a:sym typeface="Calibri"/>
              </a:rPr>
              <a:t>A l'issue de ces sessions, le participant sera capable de :</a:t>
            </a:r>
            <a:endParaRPr lang="en-US" dirty="0"/>
          </a:p>
          <a:p>
            <a:pPr lvl="1"/>
            <a:r>
              <a:rPr lang="en-US" dirty="0">
                <a:sym typeface="Helvetica Neue"/>
              </a:rPr>
              <a:t>Décrire les considérations spécifiques pour les ENAS tout au long du cycle de gestion des cas. </a:t>
            </a:r>
            <a:endParaRPr lang="en-US" dirty="0"/>
          </a:p>
          <a:p>
            <a:pPr lvl="1"/>
            <a:r>
              <a:rPr lang="en-US" dirty="0">
                <a:sym typeface="Helvetica Neue"/>
              </a:rPr>
              <a:t>Expliquez pourquoi des soins alternatifs peuvent être nécessaires lors de crises humanitaires et quelles sont les options de soins les plus appropriées.</a:t>
            </a:r>
            <a:endParaRPr lang="en-US" dirty="0"/>
          </a:p>
          <a:p>
            <a:pPr lvl="1"/>
            <a:r>
              <a:rPr lang="en-US" dirty="0">
                <a:sym typeface="Helvetica Neue"/>
              </a:rPr>
              <a:t>Décrire les étapes de la recherche d'une famille ainsi que les actions clés et les meilleures pratiques à chaque étape.</a:t>
            </a:r>
          </a:p>
          <a:p>
            <a:r>
              <a:rPr lang="en-US" b="1" dirty="0">
                <a:sym typeface="Calibri"/>
              </a:rPr>
              <a:t>Sessions :</a:t>
            </a:r>
            <a:endParaRPr lang="en-US" b="1" dirty="0"/>
          </a:p>
          <a:p>
            <a:pPr lvl="1"/>
            <a:r>
              <a:rPr lang="en-US" dirty="0">
                <a:sym typeface="Calibri"/>
              </a:rPr>
              <a:t>Introduction du module </a:t>
            </a:r>
            <a:endParaRPr lang="en-US" dirty="0"/>
          </a:p>
          <a:p>
            <a:pPr lvl="1"/>
            <a:r>
              <a:rPr lang="en-US" dirty="0"/>
              <a:t>Identification et enregistrement</a:t>
            </a:r>
          </a:p>
          <a:p>
            <a:pPr lvl="1"/>
            <a:r>
              <a:rPr lang="en-US" dirty="0"/>
              <a:t>Soutien immédiat </a:t>
            </a:r>
          </a:p>
          <a:p>
            <a:pPr lvl="1"/>
            <a:r>
              <a:rPr lang="en-US" dirty="0">
                <a:sym typeface="Calibri"/>
              </a:rPr>
              <a:t>Évaluation </a:t>
            </a:r>
            <a:endParaRPr lang="en-US" dirty="0"/>
          </a:p>
          <a:p>
            <a:pPr lvl="1"/>
            <a:r>
              <a:rPr lang="en-US" dirty="0">
                <a:sym typeface="Calibri"/>
              </a:rPr>
              <a:t>Planification des cas</a:t>
            </a:r>
            <a:endParaRPr lang="en-US" dirty="0"/>
          </a:p>
          <a:p>
            <a:pPr lvl="2"/>
            <a:r>
              <a:rPr lang="en-US" dirty="0">
                <a:sym typeface="Calibri"/>
              </a:rPr>
              <a:t>Définitions des soins alternatifs et principes directeurs</a:t>
            </a:r>
            <a:endParaRPr lang="en-US" dirty="0"/>
          </a:p>
          <a:p>
            <a:pPr lvl="2"/>
            <a:r>
              <a:rPr lang="en-US" dirty="0">
                <a:sym typeface="Calibri"/>
              </a:rPr>
              <a:t>Différentes formes de soins alternatifs</a:t>
            </a:r>
            <a:endParaRPr lang="en-US" dirty="0"/>
          </a:p>
          <a:p>
            <a:pPr lvl="2"/>
            <a:r>
              <a:rPr lang="en-US" dirty="0">
                <a:sym typeface="Calibri"/>
              </a:rPr>
              <a:t>Mettre </a:t>
            </a:r>
            <a:r>
              <a:rPr lang="en-US" dirty="0" err="1">
                <a:sym typeface="Calibri"/>
              </a:rPr>
              <a:t>en</a:t>
            </a:r>
            <a:r>
              <a:rPr lang="en-US" dirty="0">
                <a:sym typeface="Calibri"/>
              </a:rPr>
              <a:t> place des soins de proximité </a:t>
            </a:r>
            <a:endParaRPr lang="en-US" dirty="0"/>
          </a:p>
          <a:p>
            <a:pPr lvl="1"/>
            <a:r>
              <a:rPr lang="en-US" dirty="0">
                <a:sym typeface="Calibri"/>
              </a:rPr>
              <a:t>Mise en œuvre du plan d'action</a:t>
            </a:r>
            <a:endParaRPr lang="en-US" dirty="0"/>
          </a:p>
          <a:p>
            <a:pPr lvl="2"/>
            <a:r>
              <a:rPr lang="en-US" dirty="0">
                <a:sym typeface="Calibri"/>
              </a:rPr>
              <a:t>Recherche des familles</a:t>
            </a:r>
            <a:endParaRPr lang="en-US" dirty="0"/>
          </a:p>
          <a:p>
            <a:pPr lvl="2"/>
            <a:r>
              <a:rPr lang="en-US" dirty="0">
                <a:sym typeface="Calibri"/>
              </a:rPr>
              <a:t>Documentation des informations de traçage </a:t>
            </a:r>
            <a:endParaRPr lang="en-US" dirty="0"/>
          </a:p>
          <a:p>
            <a:pPr lvl="2"/>
            <a:r>
              <a:rPr lang="en-US" dirty="0">
                <a:sym typeface="Calibri"/>
              </a:rPr>
              <a:t>Vérification préalable au regroupement familial </a:t>
            </a:r>
            <a:endParaRPr lang="en-US" dirty="0"/>
          </a:p>
          <a:p>
            <a:pPr lvl="2"/>
            <a:r>
              <a:rPr lang="en-US" dirty="0">
                <a:sym typeface="Calibri"/>
              </a:rPr>
              <a:t>Regroupement familial </a:t>
            </a:r>
            <a:endParaRPr lang="en-US" dirty="0"/>
          </a:p>
          <a:p>
            <a:pPr lvl="2"/>
            <a:r>
              <a:rPr lang="en-US" dirty="0">
                <a:sym typeface="Calibri"/>
              </a:rPr>
              <a:t>Réintégration </a:t>
            </a:r>
            <a:endParaRPr lang="en-US" dirty="0"/>
          </a:p>
          <a:p>
            <a:pPr lvl="1"/>
            <a:r>
              <a:rPr lang="en-US" dirty="0">
                <a:sym typeface="Calibri"/>
              </a:rPr>
              <a:t>Suivi et révision </a:t>
            </a:r>
            <a:endParaRPr lang="en-US" dirty="0"/>
          </a:p>
          <a:p>
            <a:pPr lvl="1"/>
            <a:r>
              <a:rPr lang="en-US" dirty="0">
                <a:sym typeface="Calibri"/>
              </a:rPr>
              <a:t>Fermeture du </a:t>
            </a:r>
            <a:r>
              <a:rPr lang="en-US" dirty="0" err="1">
                <a:sym typeface="Calibri"/>
              </a:rPr>
              <a:t>cas</a:t>
            </a:r>
            <a:endParaRPr lang="en-US" dirty="0"/>
          </a:p>
          <a:p>
            <a:pPr lvl="1"/>
            <a:r>
              <a:rPr lang="en-US" dirty="0">
                <a:sym typeface="Calibri"/>
              </a:rPr>
              <a:t>Fin de la formation et post-test</a:t>
            </a:r>
          </a:p>
          <a:p>
            <a:r>
              <a:rPr lang="en-US" b="1" dirty="0">
                <a:sym typeface="Calibri"/>
              </a:rPr>
              <a:t>Normes minimales de protection de l'enfance :</a:t>
            </a:r>
            <a:endParaRPr lang="en-US" b="1" dirty="0"/>
          </a:p>
          <a:p>
            <a:pPr lvl="1"/>
            <a:r>
              <a:rPr lang="en-US" dirty="0">
                <a:sym typeface="Calibri"/>
              </a:rPr>
              <a:t>Norme 19 : Soins alternatifs</a:t>
            </a:r>
          </a:p>
          <a:p>
            <a:pPr lvl="1"/>
            <a:r>
              <a:rPr lang="en-US" dirty="0">
                <a:sym typeface="Calibri"/>
              </a:rPr>
              <a:t>Norme 13 : Enfants non accompagnés et séparés de leur famille</a:t>
            </a:r>
            <a:endParaRPr lang="en-US" dirty="0"/>
          </a:p>
          <a:p>
            <a:pPr lvl="1"/>
            <a:r>
              <a:rPr lang="en-US" dirty="0">
                <a:sym typeface="Calibri"/>
              </a:rPr>
              <a:t>Norme 16 : Renforcer les environnements familiaux et de soins.</a:t>
            </a:r>
            <a:endParaRPr lang="en-US" dirty="0"/>
          </a:p>
          <a:p>
            <a:pPr lvl="1"/>
            <a:r>
              <a:rPr lang="en-US" dirty="0">
                <a:sym typeface="Calibri"/>
              </a:rPr>
              <a:t>Norme 18 : Gestion des cas</a:t>
            </a:r>
          </a:p>
        </p:txBody>
      </p:sp>
      <p:sp>
        <p:nvSpPr>
          <p:cNvPr id="2" name="Google Shape;725;p48:notes">
            <a:extLst>
              <a:ext uri="{FF2B5EF4-FFF2-40B4-BE49-F238E27FC236}">
                <a16:creationId xmlns:a16="http://schemas.microsoft.com/office/drawing/2014/main" id="{28E2782B-2D00-2A95-9EEA-000B00AE46C7}"/>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3</a:t>
            </a:fld>
            <a:endParaRPr lang="en-US" sz="1200" dirty="0">
              <a:latin typeface="+mn-lt"/>
            </a:endParaRPr>
          </a:p>
        </p:txBody>
      </p:sp>
    </p:spTree>
    <p:extLst>
      <p:ext uri="{BB962C8B-B14F-4D97-AF65-F5344CB8AC3E}">
        <p14:creationId xmlns:p14="http://schemas.microsoft.com/office/powerpoint/2010/main" val="14898127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7"/>
        <p:cNvGrpSpPr/>
        <p:nvPr/>
      </p:nvGrpSpPr>
      <p:grpSpPr>
        <a:xfrm>
          <a:off x="0" y="0"/>
          <a:ext cx="0" cy="0"/>
          <a:chOff x="0" y="0"/>
          <a:chExt cx="0" cy="0"/>
        </a:xfrm>
      </p:grpSpPr>
      <p:sp>
        <p:nvSpPr>
          <p:cNvPr id="619" name="Google Shape;619;p22:notes"/>
          <p:cNvSpPr txBox="1">
            <a:spLocks noGrp="1"/>
          </p:cNvSpPr>
          <p:nvPr>
            <p:ph type="body" idx="1"/>
          </p:nvPr>
        </p:nvSpPr>
        <p:spPr/>
        <p:txBody>
          <a:bodyPr/>
          <a:lstStyle/>
          <a:p>
            <a:pPr marL="0" indent="0">
              <a:buNone/>
            </a:pPr>
            <a:r>
              <a:rPr lang="en-US" b="1" dirty="0">
                <a:sym typeface="Calibri"/>
              </a:rPr>
              <a:t>EXPLICATION</a:t>
            </a:r>
          </a:p>
          <a:p>
            <a:r>
              <a:rPr lang="en-US" dirty="0">
                <a:sym typeface="Calibri"/>
              </a:rPr>
              <a:t>Présenter la diapositive</a:t>
            </a:r>
          </a:p>
          <a:p>
            <a:r>
              <a:rPr lang="en-US" i="1" dirty="0">
                <a:sym typeface="Calibri"/>
              </a:rPr>
              <a:t>La situation individuelle des enfants en danger, y compris des ENAS, est unique et doit être évaluée au cas par cas.</a:t>
            </a:r>
          </a:p>
          <a:p>
            <a:pPr lvl="1"/>
            <a:r>
              <a:rPr lang="en-US" i="1" dirty="0" err="1">
                <a:sym typeface="Calibri"/>
              </a:rPr>
              <a:t>Certains</a:t>
            </a:r>
            <a:r>
              <a:rPr lang="en-US" i="1" dirty="0">
                <a:sym typeface="Calibri"/>
              </a:rPr>
              <a:t> ENAS peuvent être plus vulnérables que d'autres et les risques peuvent être aggravés par la séparation familiale. </a:t>
            </a:r>
            <a:endParaRPr lang="en-US" i="1" dirty="0"/>
          </a:p>
          <a:p>
            <a:pPr lvl="1"/>
            <a:r>
              <a:rPr lang="en-US" i="1" dirty="0">
                <a:sym typeface="Calibri"/>
              </a:rPr>
              <a:t>Dans cette session, nous examinerons ce qui doit être pris en compte lors de l'évaluation.</a:t>
            </a:r>
          </a:p>
          <a:p>
            <a:pPr lvl="1"/>
            <a:r>
              <a:rPr lang="en-US" i="1" dirty="0">
                <a:sym typeface="Calibri"/>
              </a:rPr>
              <a:t>L'évaluation doit s'appuyer sur les informations déjà recueillies.</a:t>
            </a:r>
            <a:endParaRPr lang="en-US" i="1" dirty="0"/>
          </a:p>
          <a:p>
            <a:pPr lvl="1"/>
            <a:r>
              <a:rPr lang="en-US" i="1" dirty="0">
                <a:sym typeface="Calibri"/>
              </a:rPr>
              <a:t>Nous avons parlé des causes profondes et de l'impact de la séparation des familles, ainsi que des séparations "accidentelles" et "délibérées". </a:t>
            </a:r>
          </a:p>
          <a:p>
            <a:pPr lvl="1"/>
            <a:r>
              <a:rPr lang="en-US" i="1" dirty="0">
                <a:sym typeface="Calibri"/>
              </a:rPr>
              <a:t>Afin de mieux comprendre la situation et les besoins de l'enfant et d'y </a:t>
            </a:r>
            <a:r>
              <a:rPr lang="en-US" i="1" dirty="0" err="1">
                <a:sym typeface="Calibri"/>
              </a:rPr>
              <a:t>répondre</a:t>
            </a:r>
            <a:r>
              <a:rPr lang="en-US" i="1" dirty="0">
                <a:sym typeface="Calibri"/>
              </a:rPr>
              <a:t> </a:t>
            </a:r>
            <a:r>
              <a:rPr lang="en-US" i="1" dirty="0" err="1">
                <a:sym typeface="Calibri"/>
              </a:rPr>
              <a:t>efficENEment</a:t>
            </a:r>
            <a:r>
              <a:rPr lang="en-US" i="1" dirty="0">
                <a:sym typeface="Calibri"/>
              </a:rPr>
              <a:t>, l'assistant social doit évaluer un certain nombre de facteurs liés à la situation familiale. </a:t>
            </a:r>
          </a:p>
          <a:p>
            <a:r>
              <a:rPr lang="en-US" i="1" dirty="0">
                <a:sym typeface="Calibri"/>
              </a:rPr>
              <a:t>L'évaluation doit porter principalement sur la situation des soins alternatifs.</a:t>
            </a:r>
          </a:p>
          <a:p>
            <a:pPr lvl="1"/>
            <a:r>
              <a:rPr lang="en-US" i="1" dirty="0">
                <a:sym typeface="Calibri"/>
              </a:rPr>
              <a:t>Au stade de l'enregistrement, il convient de répondre aux besoins immédiats de l'enfant en termes de soins alternatifs.</a:t>
            </a:r>
          </a:p>
          <a:p>
            <a:pPr lvl="1"/>
            <a:r>
              <a:rPr lang="en-US" i="1" dirty="0">
                <a:sym typeface="Calibri"/>
              </a:rPr>
              <a:t>Si l'enfant fait l'objet d'une prise en charge qui n'est pas dans son intérêt supérieur et/ou qui lui est préjudiciable, ou si l'enfant est privé de prise en charge, le travailleur social doit évaluer de manière exhaustive les besoins en matière de prise en charge à court et à long terme.  </a:t>
            </a:r>
          </a:p>
          <a:p>
            <a:r>
              <a:rPr lang="en-US" i="1" dirty="0">
                <a:sym typeface="Calibri"/>
              </a:rPr>
              <a:t>Après les besoins de prise en charge, le travailleur social doit évaluer si l'enfant a des besoins en matière de recherche de la famille, de rétablissement du contact et de réunification, ainsi que les perspectives de réunification familiale.</a:t>
            </a:r>
          </a:p>
          <a:p>
            <a:pPr lvl="1"/>
            <a:r>
              <a:rPr lang="en-US" i="1" dirty="0">
                <a:sym typeface="Calibri"/>
              </a:rPr>
              <a:t>Nous reviendrons plus en détail sur la RRF et la documentation des informations de traçage dans les prochaines sessions. </a:t>
            </a:r>
          </a:p>
        </p:txBody>
      </p:sp>
      <p:sp>
        <p:nvSpPr>
          <p:cNvPr id="3" name="Slide Image Placeholder 2">
            <a:extLst>
              <a:ext uri="{FF2B5EF4-FFF2-40B4-BE49-F238E27FC236}">
                <a16:creationId xmlns:a16="http://schemas.microsoft.com/office/drawing/2014/main" id="{E4A99177-7C4C-ADDB-17FD-B0A6A3AB048E}"/>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781145E8-F8AE-E99D-4BA3-6480D0A5654F}"/>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30</a:t>
            </a:fld>
            <a:endParaRPr lang="en-US" sz="1200" dirty="0">
              <a:latin typeface="+mn-lt"/>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2"/>
        <p:cNvGrpSpPr/>
        <p:nvPr/>
      </p:nvGrpSpPr>
      <p:grpSpPr>
        <a:xfrm>
          <a:off x="0" y="0"/>
          <a:ext cx="0" cy="0"/>
          <a:chOff x="0" y="0"/>
          <a:chExt cx="0" cy="0"/>
        </a:xfrm>
      </p:grpSpPr>
      <p:sp>
        <p:nvSpPr>
          <p:cNvPr id="634" name="Google Shape;634;p23:notes"/>
          <p:cNvSpPr txBox="1">
            <a:spLocks noGrp="1"/>
          </p:cNvSpPr>
          <p:nvPr>
            <p:ph type="body" idx="1"/>
          </p:nvPr>
        </p:nvSpPr>
        <p:spPr/>
        <p:txBody>
          <a:bodyPr/>
          <a:lstStyle/>
          <a:p>
            <a:pPr marL="0" indent="0">
              <a:buNone/>
            </a:pPr>
            <a:r>
              <a:rPr lang="en-US" b="1" dirty="0">
                <a:sym typeface="Calibri"/>
              </a:rPr>
              <a:t>DISCUSSION PLÉNIÈRE</a:t>
            </a:r>
          </a:p>
          <a:p>
            <a:r>
              <a:rPr lang="en-US" i="1" dirty="0">
                <a:sym typeface="Calibri"/>
              </a:rPr>
              <a:t>Les causes de la séparation familiale et les circonstances, combinées aux autres problèmes de protection de l'enfance auxquels ils sont confrontés, auront un impact sur la protection globale, le bien-être, y compris le bien-être psychosocial de l'enfant.</a:t>
            </a:r>
            <a:endParaRPr lang="en-US" i="1" dirty="0"/>
          </a:p>
          <a:p>
            <a:r>
              <a:rPr lang="en-US" i="1" dirty="0">
                <a:sym typeface="Calibri"/>
              </a:rPr>
              <a:t>Pouvez-vous répondre aux mots que vous voyez dans le nuage de mots et comment ceux-ci sont liés aux circonstances dans lesquelles les enfants sont séparés de leur famille ? </a:t>
            </a:r>
          </a:p>
          <a:p>
            <a:r>
              <a:rPr lang="en-US" i="1" dirty="0">
                <a:sym typeface="Calibri"/>
              </a:rPr>
              <a:t>Savez-vous quelle pourrait être la raison de ces sentiments suite à la séparation des familles ? </a:t>
            </a:r>
          </a:p>
          <a:p>
            <a:r>
              <a:rPr lang="en-US" i="1" dirty="0">
                <a:sym typeface="Calibri"/>
              </a:rPr>
              <a:t>Connaissez-vous d'autres exemples de l'impact émotionnel de la séparation des familles ? </a:t>
            </a:r>
          </a:p>
          <a:p>
            <a:pPr lvl="1"/>
            <a:r>
              <a:rPr lang="en-US" dirty="0">
                <a:sym typeface="Calibri"/>
              </a:rPr>
              <a:t>l'enfant peut être inquiet pour sa famille.</a:t>
            </a:r>
            <a:endParaRPr lang="en-US" dirty="0"/>
          </a:p>
          <a:p>
            <a:pPr lvl="1"/>
            <a:r>
              <a:rPr lang="en-US" dirty="0">
                <a:sym typeface="Calibri"/>
              </a:rPr>
              <a:t>l'enfant peut se sentir coupable d'avoir perdu la </a:t>
            </a:r>
            <a:r>
              <a:rPr lang="en-US" dirty="0" err="1">
                <a:sym typeface="Calibri"/>
              </a:rPr>
              <a:t>trENE</a:t>
            </a:r>
            <a:r>
              <a:rPr lang="en-US" dirty="0">
                <a:sym typeface="Calibri"/>
              </a:rPr>
              <a:t> de sa famille pendant le vol.</a:t>
            </a:r>
            <a:endParaRPr lang="en-US" dirty="0"/>
          </a:p>
          <a:p>
            <a:pPr lvl="1"/>
            <a:r>
              <a:rPr lang="en-US" dirty="0">
                <a:sym typeface="Calibri"/>
              </a:rPr>
              <a:t>l'enfant peut être en état de choc, se sentir anxieux ou éprouver un sentiment d'abandon après une séparation soudaine. L'enfant peut avoir peur ou croire qu'il ne reverra jamais sa famille et/ou que des membres de sa famille sont morts. </a:t>
            </a:r>
            <a:endParaRPr lang="en-US" dirty="0"/>
          </a:p>
          <a:p>
            <a:pPr lvl="1"/>
            <a:r>
              <a:rPr lang="en-US" dirty="0">
                <a:sym typeface="Calibri"/>
              </a:rPr>
              <a:t>certains enfants peuvent se sentir poussés à assumer des rôles d'adultes et/ou à gagner un revenu et à envoyer de l'argent à la maison ;</a:t>
            </a:r>
            <a:endParaRPr lang="en-US" dirty="0"/>
          </a:p>
          <a:p>
            <a:pPr lvl="1"/>
            <a:r>
              <a:rPr lang="en-US" dirty="0">
                <a:sym typeface="Calibri"/>
              </a:rPr>
              <a:t>certains enfants peuvent avoir du mal à exprimer leurs sentiments sur leur situation.</a:t>
            </a:r>
            <a:endParaRPr lang="en-US" dirty="0"/>
          </a:p>
          <a:p>
            <a:pPr marL="0" indent="0">
              <a:buNone/>
            </a:pPr>
            <a:endParaRPr lang="en-US" dirty="0">
              <a:sym typeface="Wingdings" panose="05000000000000000000" pitchFamily="2" charset="2"/>
            </a:endParaRPr>
          </a:p>
          <a:p>
            <a:pPr marL="0" indent="0">
              <a:buNone/>
            </a:pPr>
            <a:r>
              <a:rPr lang="en-US" b="1" dirty="0"/>
              <a:t>SUITE </a:t>
            </a:r>
            <a:r>
              <a:rPr lang="en-US" b="1" dirty="0">
                <a:sym typeface="Wingdings" panose="05000000000000000000" pitchFamily="2" charset="2"/>
              </a:rPr>
              <a:t> </a:t>
            </a:r>
            <a:endParaRPr lang="en-US" b="1" dirty="0"/>
          </a:p>
          <a:p>
            <a:endParaRPr lang="en-US" dirty="0">
              <a:sym typeface="Calibri"/>
            </a:endParaRPr>
          </a:p>
          <a:p>
            <a:endParaRPr lang="en-US" dirty="0">
              <a:sym typeface="Calibri"/>
            </a:endParaRPr>
          </a:p>
        </p:txBody>
      </p:sp>
      <p:sp>
        <p:nvSpPr>
          <p:cNvPr id="3" name="Slide Image Placeholder 2">
            <a:extLst>
              <a:ext uri="{FF2B5EF4-FFF2-40B4-BE49-F238E27FC236}">
                <a16:creationId xmlns:a16="http://schemas.microsoft.com/office/drawing/2014/main" id="{22881764-714B-7640-026D-5DBEC0041C6E}"/>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40DE17BF-DB21-6644-6C9F-9FBFE090E848}"/>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31</a:t>
            </a:fld>
            <a:endParaRPr lang="en-US" sz="1200" dirty="0">
              <a:latin typeface="+mn-lt"/>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2"/>
        <p:cNvGrpSpPr/>
        <p:nvPr/>
      </p:nvGrpSpPr>
      <p:grpSpPr>
        <a:xfrm>
          <a:off x="0" y="0"/>
          <a:ext cx="0" cy="0"/>
          <a:chOff x="0" y="0"/>
          <a:chExt cx="0" cy="0"/>
        </a:xfrm>
      </p:grpSpPr>
      <p:sp>
        <p:nvSpPr>
          <p:cNvPr id="634" name="Google Shape;634;p23:notes"/>
          <p:cNvSpPr txBox="1">
            <a:spLocks noGrp="1"/>
          </p:cNvSpPr>
          <p:nvPr>
            <p:ph type="body" idx="1"/>
          </p:nvPr>
        </p:nvSpPr>
        <p:spPr>
          <a:xfrm>
            <a:off x="479425" y="460375"/>
            <a:ext cx="6140450" cy="9211335"/>
          </a:xfrm>
        </p:spPr>
        <p:txBody>
          <a:bodyPr/>
          <a:lstStyle/>
          <a:p>
            <a:pPr marL="0" indent="0">
              <a:buNone/>
            </a:pPr>
            <a:r>
              <a:rPr lang="en-US" b="1" dirty="0">
                <a:sym typeface="Calibri"/>
              </a:rPr>
              <a:t>DISCUSSION PLÉNIÈRE</a:t>
            </a:r>
          </a:p>
          <a:p>
            <a:r>
              <a:rPr lang="en-US" i="1" dirty="0">
                <a:sym typeface="Calibri"/>
              </a:rPr>
              <a:t>Au cours de la phase d'évaluation, il est important d'évaluer le niveau de risque afin que le travailleur social puisse planifier les prochaines étapes et classer les cas par ordre de priorité.</a:t>
            </a:r>
          </a:p>
          <a:p>
            <a:r>
              <a:rPr lang="en-US" i="1" dirty="0">
                <a:sym typeface="Calibri"/>
              </a:rPr>
              <a:t>La vulnérabilité des ENAS pourrait être accrue à la lumière de multiples facteurs de risque, aggravée par le fait qu'ils ne bénéficient pas des soins et de la protection de leur principal pourvoyeur de soins. </a:t>
            </a:r>
            <a:endParaRPr lang="en-US" i="1" dirty="0"/>
          </a:p>
          <a:p>
            <a:r>
              <a:rPr lang="en-US" i="1" dirty="0">
                <a:sym typeface="Calibri"/>
              </a:rPr>
              <a:t>Avez-vous des </a:t>
            </a:r>
            <a:r>
              <a:rPr lang="en-US" i="1" dirty="0" err="1">
                <a:sym typeface="Calibri"/>
              </a:rPr>
              <a:t>exemples</a:t>
            </a:r>
            <a:r>
              <a:rPr lang="en-US" i="1" dirty="0">
                <a:sym typeface="Calibri"/>
              </a:rPr>
              <a:t> </a:t>
            </a:r>
            <a:r>
              <a:rPr lang="en-US" i="1" dirty="0" err="1">
                <a:sym typeface="Calibri"/>
              </a:rPr>
              <a:t>d'ENAS</a:t>
            </a:r>
            <a:r>
              <a:rPr lang="en-US" i="1" dirty="0">
                <a:sym typeface="Calibri"/>
              </a:rPr>
              <a:t> qui pourraient avoir besoin d'un soutien prioritaire ? </a:t>
            </a:r>
          </a:p>
          <a:p>
            <a:pPr lvl="1"/>
            <a:r>
              <a:rPr lang="en-US" dirty="0">
                <a:sym typeface="Calibri"/>
              </a:rPr>
              <a:t>Ménages dirigés par des enfants</a:t>
            </a:r>
          </a:p>
          <a:p>
            <a:pPr lvl="1"/>
            <a:r>
              <a:rPr lang="en-US" dirty="0">
                <a:sym typeface="Calibri"/>
              </a:rPr>
              <a:t>les enfants non accompagnés qui vivent seuls ou en groupe sans surveillance adéquate</a:t>
            </a:r>
          </a:p>
          <a:p>
            <a:pPr lvl="1"/>
            <a:r>
              <a:rPr lang="en-US" dirty="0">
                <a:sym typeface="Calibri"/>
              </a:rPr>
              <a:t>les personnes qui vivent autrement dans une structure de soins inadaptée</a:t>
            </a:r>
          </a:p>
          <a:p>
            <a:pPr lvl="1"/>
            <a:r>
              <a:rPr lang="en-US" dirty="0">
                <a:sym typeface="Calibri"/>
              </a:rPr>
              <a:t>Les ENAS qui sont LGBTI</a:t>
            </a:r>
          </a:p>
          <a:p>
            <a:pPr lvl="1"/>
            <a:r>
              <a:rPr lang="en-US" dirty="0">
                <a:sym typeface="Calibri"/>
              </a:rPr>
              <a:t>les ENAS qui sont impliqués dans (les pires formes de) travail des enfants</a:t>
            </a:r>
          </a:p>
          <a:p>
            <a:pPr lvl="1"/>
            <a:r>
              <a:rPr lang="en-US" dirty="0">
                <a:sym typeface="Calibri"/>
              </a:rPr>
              <a:t>Les </a:t>
            </a:r>
            <a:r>
              <a:rPr lang="en-US" dirty="0" err="1">
                <a:sym typeface="Calibri"/>
              </a:rPr>
              <a:t>bébés</a:t>
            </a:r>
            <a:r>
              <a:rPr lang="en-US" dirty="0">
                <a:sym typeface="Calibri"/>
              </a:rPr>
              <a:t> / enfants très </a:t>
            </a:r>
            <a:r>
              <a:rPr lang="en-US" dirty="0" err="1">
                <a:sym typeface="Calibri"/>
              </a:rPr>
              <a:t>jeunes</a:t>
            </a:r>
            <a:endParaRPr lang="en-US" dirty="0">
              <a:sym typeface="Calibri"/>
            </a:endParaRPr>
          </a:p>
          <a:p>
            <a:pPr lvl="1"/>
            <a:r>
              <a:rPr lang="en-US" dirty="0">
                <a:sym typeface="Calibri"/>
              </a:rPr>
              <a:t>les personnes exposées au risque de mariage d'enfants</a:t>
            </a:r>
          </a:p>
          <a:p>
            <a:pPr lvl="1"/>
            <a:r>
              <a:rPr lang="en-US" dirty="0">
                <a:sym typeface="Calibri"/>
              </a:rPr>
              <a:t>ceux qui ont été associés à des forces ou des groupes armés</a:t>
            </a:r>
          </a:p>
          <a:p>
            <a:pPr lvl="1"/>
            <a:r>
              <a:rPr lang="en-US" dirty="0" err="1">
                <a:sym typeface="Calibri"/>
              </a:rPr>
              <a:t>ceux</a:t>
            </a:r>
            <a:r>
              <a:rPr lang="en-US" dirty="0">
                <a:sym typeface="Calibri"/>
              </a:rPr>
              <a:t> qui risquent d'être détenus</a:t>
            </a:r>
          </a:p>
          <a:p>
            <a:pPr lvl="1"/>
            <a:r>
              <a:rPr lang="en-US" dirty="0">
                <a:sym typeface="Calibri"/>
              </a:rPr>
              <a:t>les personnes souffrant de problems graves de santé mentale</a:t>
            </a:r>
          </a:p>
          <a:p>
            <a:pPr lvl="1"/>
            <a:r>
              <a:rPr lang="en-US" dirty="0">
                <a:sym typeface="Calibri"/>
              </a:rPr>
              <a:t>les personnes handicapées</a:t>
            </a:r>
          </a:p>
          <a:p>
            <a:pPr lvl="1"/>
            <a:r>
              <a:rPr lang="en-US" dirty="0">
                <a:sym typeface="Calibri"/>
              </a:rPr>
              <a:t>les groupes minoritaires menacés</a:t>
            </a:r>
          </a:p>
          <a:p>
            <a:pPr lvl="1"/>
            <a:r>
              <a:rPr lang="en-US" dirty="0">
                <a:sym typeface="Calibri"/>
              </a:rPr>
              <a:t>Les enfants non accompagnés vivant avec des soignants qui sont des malades chroniques, des blessés, des personnes confrontées à des problèmes de santé mentale, des ménages dirigés par des femmes ou qui sont autrement vulnérables.</a:t>
            </a:r>
          </a:p>
          <a:p>
            <a:pPr marL="0" indent="0">
              <a:buNone/>
            </a:pPr>
            <a:endParaRPr lang="en-US" i="1" dirty="0">
              <a:sym typeface="Calibri"/>
            </a:endParaRPr>
          </a:p>
          <a:p>
            <a:pPr marL="0" indent="0">
              <a:buNone/>
            </a:pPr>
            <a:r>
              <a:rPr lang="en-US" b="1" dirty="0">
                <a:sym typeface="Calibri"/>
              </a:rPr>
              <a:t>EXPLICATION</a:t>
            </a:r>
          </a:p>
          <a:p>
            <a:r>
              <a:rPr lang="en-US" i="1" dirty="0">
                <a:sym typeface="Calibri"/>
              </a:rPr>
              <a:t>Nous venons de discuter des </a:t>
            </a:r>
            <a:r>
              <a:rPr lang="en-US" i="1" dirty="0" err="1">
                <a:sym typeface="Calibri"/>
              </a:rPr>
              <a:t>exemples</a:t>
            </a:r>
            <a:r>
              <a:rPr lang="en-US" i="1" dirty="0">
                <a:sym typeface="Calibri"/>
              </a:rPr>
              <a:t> </a:t>
            </a:r>
            <a:r>
              <a:rPr lang="en-US" i="1" dirty="0" err="1">
                <a:sym typeface="Calibri"/>
              </a:rPr>
              <a:t>d'ENAS</a:t>
            </a:r>
            <a:r>
              <a:rPr lang="en-US" i="1" dirty="0">
                <a:sym typeface="Calibri"/>
              </a:rPr>
              <a:t> qui peuvent être plus vulnérables. </a:t>
            </a:r>
          </a:p>
          <a:p>
            <a:r>
              <a:rPr lang="en-US" i="1" dirty="0">
                <a:sym typeface="Calibri"/>
              </a:rPr>
              <a:t>N'oubliez pas que la situation de chaque enfant est unique et doit être considérée de manière globale, y compris le niveau de risque. </a:t>
            </a:r>
            <a:endParaRPr lang="en-US" i="1" dirty="0"/>
          </a:p>
          <a:p>
            <a:r>
              <a:rPr lang="en-US" i="1" dirty="0">
                <a:sym typeface="Calibri"/>
              </a:rPr>
              <a:t>Nous allons faire un exercice de groupe visant à en apprendre davantage sur l'évaluation de certains des besoins spécifiques des ENAS.</a:t>
            </a:r>
          </a:p>
        </p:txBody>
      </p:sp>
      <p:sp>
        <p:nvSpPr>
          <p:cNvPr id="2" name="Google Shape;725;p48:notes">
            <a:extLst>
              <a:ext uri="{FF2B5EF4-FFF2-40B4-BE49-F238E27FC236}">
                <a16:creationId xmlns:a16="http://schemas.microsoft.com/office/drawing/2014/main" id="{0B4A4A5F-946C-D5F1-B21A-718F783AE12B}"/>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32</a:t>
            </a:fld>
            <a:endParaRPr lang="en-US" sz="1200" dirty="0">
              <a:latin typeface="+mn-lt"/>
            </a:endParaRPr>
          </a:p>
        </p:txBody>
      </p:sp>
    </p:spTree>
    <p:extLst>
      <p:ext uri="{BB962C8B-B14F-4D97-AF65-F5344CB8AC3E}">
        <p14:creationId xmlns:p14="http://schemas.microsoft.com/office/powerpoint/2010/main" val="205233545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6"/>
        <p:cNvGrpSpPr/>
        <p:nvPr/>
      </p:nvGrpSpPr>
      <p:grpSpPr>
        <a:xfrm>
          <a:off x="0" y="0"/>
          <a:ext cx="0" cy="0"/>
          <a:chOff x="0" y="0"/>
          <a:chExt cx="0" cy="0"/>
        </a:xfrm>
      </p:grpSpPr>
      <p:sp>
        <p:nvSpPr>
          <p:cNvPr id="648" name="Google Shape;648;p24:notes"/>
          <p:cNvSpPr txBox="1">
            <a:spLocks noGrp="1"/>
          </p:cNvSpPr>
          <p:nvPr>
            <p:ph type="body" idx="1"/>
          </p:nvPr>
        </p:nvSpPr>
        <p:spPr/>
        <p:txBody>
          <a:bodyPr/>
          <a:lstStyle/>
          <a:p>
            <a:pPr marL="0" indent="0">
              <a:buNone/>
            </a:pPr>
            <a:r>
              <a:rPr lang="en-US" b="1" dirty="0">
                <a:sym typeface="Calibri"/>
              </a:rPr>
              <a:t>TRAVAIL DE GROUPE (20 minutes)</a:t>
            </a:r>
          </a:p>
          <a:p>
            <a:r>
              <a:rPr lang="en-US" dirty="0">
                <a:sym typeface="Calibri"/>
              </a:rPr>
              <a:t>Divisez les participants en 4 groupes</a:t>
            </a:r>
          </a:p>
          <a:p>
            <a:r>
              <a:rPr lang="en-US" dirty="0">
                <a:sym typeface="Calibri"/>
              </a:rPr>
              <a:t>Attribuez un scénario à chaque groupe à partir des </a:t>
            </a:r>
            <a:r>
              <a:rPr lang="en-US" b="1" dirty="0">
                <a:sym typeface="Calibri"/>
              </a:rPr>
              <a:t>pages 13 à 17 du cahier d'exercices : Évaluation de la gestion de cas</a:t>
            </a:r>
          </a:p>
          <a:p>
            <a:r>
              <a:rPr lang="en-US" dirty="0">
                <a:sym typeface="Calibri"/>
              </a:rPr>
              <a:t>Ils peuvent compléter leurs réponses dans </a:t>
            </a:r>
            <a:r>
              <a:rPr lang="en-US" dirty="0" err="1">
                <a:sym typeface="Calibri"/>
              </a:rPr>
              <a:t>l'espENE</a:t>
            </a:r>
            <a:r>
              <a:rPr lang="en-US" dirty="0">
                <a:sym typeface="Calibri"/>
              </a:rPr>
              <a:t> prévu à cet effet dans leur cahier de travail et/ou sur un tableau de papier.</a:t>
            </a:r>
          </a:p>
          <a:p>
            <a:pPr marL="0" indent="0">
              <a:buNone/>
            </a:pPr>
            <a:endParaRPr lang="en-US" dirty="0">
              <a:sym typeface="Calibri"/>
            </a:endParaRPr>
          </a:p>
          <a:p>
            <a:pPr marL="0" indent="0">
              <a:buNone/>
            </a:pPr>
            <a:r>
              <a:rPr lang="en-US" b="1" dirty="0">
                <a:sym typeface="Calibri"/>
              </a:rPr>
              <a:t>DISCUSSION PLÉNIÈRE (20 minutes)</a:t>
            </a:r>
            <a:endParaRPr lang="en-US" b="1" dirty="0"/>
          </a:p>
          <a:p>
            <a:r>
              <a:rPr lang="en-US" dirty="0">
                <a:sym typeface="Calibri"/>
              </a:rPr>
              <a:t>Demandez à chaque groupe de faire une présentation en plénière.</a:t>
            </a:r>
            <a:endParaRPr lang="en-US" dirty="0"/>
          </a:p>
          <a:p>
            <a:r>
              <a:rPr lang="en-US" dirty="0">
                <a:sym typeface="Calibri"/>
              </a:rPr>
              <a:t>Complétez avec les réponses des pages suivantes</a:t>
            </a:r>
          </a:p>
          <a:p>
            <a:pPr marL="0" indent="0">
              <a:buNone/>
            </a:pPr>
            <a:endParaRPr lang="en-US" dirty="0">
              <a:sym typeface="Calibri"/>
            </a:endParaRPr>
          </a:p>
          <a:p>
            <a:pPr marL="0" indent="0">
              <a:buNone/>
            </a:pPr>
            <a:r>
              <a:rPr lang="en-US" b="1" dirty="0">
                <a:sym typeface="Calibri"/>
              </a:rPr>
              <a:t>EXPLICATION</a:t>
            </a:r>
          </a:p>
          <a:p>
            <a:r>
              <a:rPr lang="en-US" i="1" dirty="0">
                <a:sym typeface="Calibri"/>
              </a:rPr>
              <a:t>En général, pour les enfants non accompagnés, l'évaluation se concentre sur l'exploration du potentiel de recherche et de réunification de la famille.</a:t>
            </a:r>
            <a:endParaRPr lang="en-US" i="1" dirty="0"/>
          </a:p>
          <a:p>
            <a:r>
              <a:rPr lang="en-US" i="1" dirty="0">
                <a:sym typeface="Calibri"/>
              </a:rPr>
              <a:t>En termes de soins alternatifs, les options de soins alternatifs doivent être classées par ordre de priorité comme suit, en fonction des circonstances locales et guidées par l'évaluation individuelle :</a:t>
            </a:r>
          </a:p>
          <a:p>
            <a:pPr marL="685800" lvl="1" indent="-228600">
              <a:buFont typeface="+mj-lt"/>
              <a:buAutoNum type="arabicPeriod"/>
            </a:pPr>
            <a:r>
              <a:rPr lang="en-US" i="1" dirty="0">
                <a:sym typeface="Calibri"/>
              </a:rPr>
              <a:t>Une prise en charge familiale au sein de la communauté de l'enfant (famille d'accueil </a:t>
            </a:r>
            <a:r>
              <a:rPr lang="en-US" i="1" dirty="0" err="1">
                <a:sym typeface="Calibri"/>
              </a:rPr>
              <a:t>ou</a:t>
            </a:r>
            <a:r>
              <a:rPr lang="en-US" i="1" dirty="0">
                <a:sym typeface="Calibri"/>
              </a:rPr>
              <a:t> placement familial), avec une priorité accordée aux enfants de moins de 3 ans, aux enfants ayant des besoins spéciaux ou des préoccupations urgentes en matière de protection.</a:t>
            </a:r>
          </a:p>
          <a:p>
            <a:pPr marL="685800" lvl="1" indent="-228600">
              <a:buFont typeface="+mj-lt"/>
              <a:buAutoNum type="arabicPeriod"/>
            </a:pPr>
            <a:r>
              <a:rPr lang="en-US" i="1" dirty="0">
                <a:sym typeface="Calibri"/>
              </a:rPr>
              <a:t>Vie autonome assistée/Ménages dirigés par des enfants, selon le cas.</a:t>
            </a:r>
          </a:p>
          <a:p>
            <a:pPr marL="685800" lvl="1" indent="-228600">
              <a:buFont typeface="+mj-lt"/>
              <a:buAutoNum type="arabicPeriod"/>
            </a:pPr>
            <a:r>
              <a:rPr lang="en-US" i="1" dirty="0">
                <a:sym typeface="Calibri"/>
              </a:rPr>
              <a:t>Soins organisés en petits groupes au sein de la communauté de l'enfant.</a:t>
            </a:r>
          </a:p>
          <a:p>
            <a:pPr marL="685800" lvl="1" indent="-228600">
              <a:buFont typeface="+mj-lt"/>
              <a:buAutoNum type="arabicPeriod"/>
            </a:pPr>
            <a:r>
              <a:rPr lang="en-US" i="1" dirty="0">
                <a:sym typeface="Calibri"/>
              </a:rPr>
              <a:t>Soins résidentiels temporaires et appropriés dans des établissements existants, lorsque cela est possible et approprié, pour la période la plus courte possible, lorsqu'il n'y a pas d'autres options.</a:t>
            </a:r>
            <a:endParaRPr lang="en-US" dirty="0">
              <a:sym typeface="Helvetica Neue"/>
            </a:endParaRPr>
          </a:p>
          <a:p>
            <a:pPr marL="0" indent="0">
              <a:buNone/>
            </a:pPr>
            <a:r>
              <a:rPr lang="en-US" dirty="0">
                <a:sym typeface="Helvetica Neue"/>
              </a:rPr>
              <a:t>_____________________________________________________________________________</a:t>
            </a:r>
            <a:endParaRPr lang="en-US" dirty="0"/>
          </a:p>
          <a:p>
            <a:pPr marL="0" indent="0">
              <a:buNone/>
            </a:pPr>
            <a:endParaRPr lang="en-US" dirty="0">
              <a:sym typeface="Calibri"/>
            </a:endParaRPr>
          </a:p>
          <a:p>
            <a:pPr marL="0" indent="0">
              <a:buNone/>
            </a:pPr>
            <a:r>
              <a:rPr lang="en-US" b="1" dirty="0"/>
              <a:t>SUITE </a:t>
            </a:r>
            <a:r>
              <a:rPr lang="en-US" b="1" dirty="0">
                <a:sym typeface="Wingdings" panose="05000000000000000000" pitchFamily="2" charset="2"/>
              </a:rPr>
              <a:t></a:t>
            </a:r>
            <a:endParaRPr lang="en-US" b="1" dirty="0"/>
          </a:p>
          <a:p>
            <a:endParaRPr lang="en-US" dirty="0">
              <a:sym typeface="Calibri"/>
            </a:endParaRPr>
          </a:p>
          <a:p>
            <a:endParaRPr lang="en-US" dirty="0">
              <a:sym typeface="Calibri"/>
            </a:endParaRPr>
          </a:p>
        </p:txBody>
      </p:sp>
      <p:sp>
        <p:nvSpPr>
          <p:cNvPr id="3" name="Slide Image Placeholder 2">
            <a:extLst>
              <a:ext uri="{FF2B5EF4-FFF2-40B4-BE49-F238E27FC236}">
                <a16:creationId xmlns:a16="http://schemas.microsoft.com/office/drawing/2014/main" id="{F8C70ABF-B4B0-0956-3909-26A5ADC72E87}"/>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966C4F61-DC18-4372-F174-C2F2C1A6CBAC}"/>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33</a:t>
            </a:fld>
            <a:endParaRPr lang="en-US" sz="1200" dirty="0">
              <a:latin typeface="+mn-lt"/>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6"/>
        <p:cNvGrpSpPr/>
        <p:nvPr/>
      </p:nvGrpSpPr>
      <p:grpSpPr>
        <a:xfrm>
          <a:off x="0" y="0"/>
          <a:ext cx="0" cy="0"/>
          <a:chOff x="0" y="0"/>
          <a:chExt cx="0" cy="0"/>
        </a:xfrm>
      </p:grpSpPr>
      <p:sp>
        <p:nvSpPr>
          <p:cNvPr id="648" name="Google Shape;648;p24:notes"/>
          <p:cNvSpPr txBox="1">
            <a:spLocks noGrp="1"/>
          </p:cNvSpPr>
          <p:nvPr>
            <p:ph type="body" idx="1"/>
          </p:nvPr>
        </p:nvSpPr>
        <p:spPr>
          <a:xfrm>
            <a:off x="479425" y="460375"/>
            <a:ext cx="6140450" cy="9211335"/>
          </a:xfrm>
        </p:spPr>
        <p:txBody>
          <a:bodyPr/>
          <a:lstStyle/>
          <a:p>
            <a:pPr marL="0" indent="0">
              <a:buNone/>
            </a:pPr>
            <a:r>
              <a:rPr lang="en-US" b="1" dirty="0">
                <a:sym typeface="Calibri"/>
              </a:rPr>
              <a:t>RÉPONSES </a:t>
            </a:r>
          </a:p>
          <a:p>
            <a:pPr marL="0" indent="0">
              <a:buNone/>
            </a:pPr>
            <a:r>
              <a:rPr lang="en-US" b="1" dirty="0">
                <a:sym typeface="Calibri"/>
              </a:rPr>
              <a:t>Scénario 1 </a:t>
            </a:r>
          </a:p>
          <a:p>
            <a:r>
              <a:rPr lang="en-US" b="1" dirty="0">
                <a:sym typeface="Calibri"/>
              </a:rPr>
              <a:t>1) Les risques potentiels </a:t>
            </a:r>
          </a:p>
          <a:p>
            <a:pPr lvl="1"/>
            <a:r>
              <a:rPr lang="en-US" dirty="0">
                <a:sym typeface="Calibri"/>
              </a:rPr>
              <a:t>Séparation familiale/enfant non accompagné par des membres de sa famille</a:t>
            </a:r>
          </a:p>
          <a:p>
            <a:pPr lvl="1"/>
            <a:r>
              <a:rPr lang="en-US" dirty="0">
                <a:sym typeface="Calibri"/>
              </a:rPr>
              <a:t>Manque de soins adéquats </a:t>
            </a:r>
          </a:p>
          <a:p>
            <a:pPr lvl="1"/>
            <a:r>
              <a:rPr lang="en-US" dirty="0">
                <a:sym typeface="Calibri"/>
              </a:rPr>
              <a:t>Expérience de la violence et mort de l'oncle des filles</a:t>
            </a:r>
          </a:p>
          <a:p>
            <a:pPr lvl="1"/>
            <a:r>
              <a:rPr lang="en-US" dirty="0">
                <a:sym typeface="Calibri"/>
              </a:rPr>
              <a:t>Détresse psychosociale </a:t>
            </a:r>
          </a:p>
          <a:p>
            <a:pPr lvl="1"/>
            <a:r>
              <a:rPr lang="en-US" dirty="0">
                <a:sym typeface="Calibri"/>
              </a:rPr>
              <a:t>Lésion physique</a:t>
            </a:r>
          </a:p>
          <a:p>
            <a:pPr lvl="1"/>
            <a:r>
              <a:rPr lang="en-US" dirty="0">
                <a:sym typeface="Calibri"/>
              </a:rPr>
              <a:t>Insécurité et </a:t>
            </a:r>
            <a:r>
              <a:rPr lang="en-US" dirty="0" err="1">
                <a:sym typeface="Calibri"/>
              </a:rPr>
              <a:t>déplacements</a:t>
            </a:r>
            <a:endParaRPr lang="en-US" b="1" dirty="0">
              <a:sym typeface="Calibri"/>
            </a:endParaRPr>
          </a:p>
          <a:p>
            <a:r>
              <a:rPr lang="en-US" b="1" dirty="0">
                <a:sym typeface="Calibri"/>
              </a:rPr>
              <a:t>2) Facteurs de protection</a:t>
            </a:r>
          </a:p>
          <a:p>
            <a:pPr lvl="1"/>
            <a:r>
              <a:rPr lang="en-US" dirty="0">
                <a:sym typeface="Calibri"/>
              </a:rPr>
              <a:t>Les filles ont été identifiées et bénéficieront d'une gestion de cas et d'un suivi. </a:t>
            </a:r>
          </a:p>
          <a:p>
            <a:pPr lvl="1"/>
            <a:r>
              <a:rPr lang="en-US" dirty="0">
                <a:sym typeface="Calibri"/>
              </a:rPr>
              <a:t>La fille s'est enfuie avec d'autres membres de sa communauté qu'elle connaît/avec lesquels elle entretient de bonnes relations (A </a:t>
            </a:r>
            <a:r>
              <a:rPr lang="en-US" dirty="0" err="1">
                <a:sym typeface="Calibri"/>
              </a:rPr>
              <a:t>suivre</a:t>
            </a:r>
            <a:r>
              <a:rPr lang="en-US" dirty="0">
                <a:sym typeface="Calibri"/>
              </a:rPr>
              <a:t>).</a:t>
            </a:r>
            <a:endParaRPr lang="en-US" b="1" dirty="0">
              <a:sym typeface="Calibri"/>
            </a:endParaRPr>
          </a:p>
          <a:p>
            <a:r>
              <a:rPr lang="en-US" b="1" dirty="0">
                <a:sym typeface="Calibri"/>
              </a:rPr>
              <a:t>3) Besoins immédiats</a:t>
            </a:r>
          </a:p>
          <a:p>
            <a:pPr lvl="1"/>
            <a:r>
              <a:rPr lang="en-US" dirty="0">
                <a:sym typeface="Calibri"/>
              </a:rPr>
              <a:t>Soutien médical </a:t>
            </a:r>
          </a:p>
          <a:p>
            <a:pPr lvl="1"/>
            <a:r>
              <a:rPr lang="en-US" dirty="0">
                <a:sym typeface="Calibri"/>
              </a:rPr>
              <a:t>SMSPS/ PSP</a:t>
            </a:r>
          </a:p>
          <a:p>
            <a:pPr lvl="1"/>
            <a:r>
              <a:rPr lang="en-US" dirty="0">
                <a:sym typeface="Calibri"/>
              </a:rPr>
              <a:t>Un dispositif d'accueil temporaire sûr et durable  </a:t>
            </a:r>
          </a:p>
          <a:p>
            <a:pPr lvl="1"/>
            <a:r>
              <a:rPr lang="en-US" dirty="0">
                <a:sym typeface="Calibri"/>
              </a:rPr>
              <a:t>Rétablissement du contact avec les parents et/ou regroupement familial </a:t>
            </a:r>
          </a:p>
          <a:p>
            <a:pPr lvl="1"/>
            <a:r>
              <a:rPr lang="en-US" dirty="0">
                <a:sym typeface="Calibri"/>
              </a:rPr>
              <a:t>Rétablissement du contact avec les parents et/ou regroupement familial </a:t>
            </a:r>
          </a:p>
          <a:p>
            <a:r>
              <a:rPr lang="en-US" b="1" dirty="0">
                <a:sym typeface="Calibri"/>
              </a:rPr>
              <a:t>4) Informations supplémentaires nécessaires</a:t>
            </a:r>
          </a:p>
          <a:p>
            <a:pPr lvl="1"/>
            <a:r>
              <a:rPr lang="en-US" dirty="0">
                <a:sym typeface="Calibri"/>
              </a:rPr>
              <a:t>Vérifier les circonstances de la blessure</a:t>
            </a:r>
          </a:p>
          <a:p>
            <a:pPr lvl="1"/>
            <a:r>
              <a:rPr lang="en-US" dirty="0">
                <a:sym typeface="Calibri"/>
              </a:rPr>
              <a:t>Vérifier si la fille a été exposée à la violence liée au sexe avant ou pendant le vol.</a:t>
            </a:r>
          </a:p>
          <a:p>
            <a:pPr lvl="1"/>
            <a:r>
              <a:rPr lang="en-US" dirty="0">
                <a:sym typeface="Calibri"/>
              </a:rPr>
              <a:t>Vérifier s'il y a des membres de la famille ou de la communauté parmi le groupe qui pourraient être un soutien pour la jeune fille et l'aider à fournir des informations de localisation et d'autres informations pertinentes.</a:t>
            </a:r>
          </a:p>
          <a:p>
            <a:pPr marL="0" indent="0">
              <a:buNone/>
            </a:pPr>
            <a:endParaRPr lang="en-US" dirty="0">
              <a:sym typeface="Calibri"/>
            </a:endParaRPr>
          </a:p>
          <a:p>
            <a:pPr marL="0" indent="0">
              <a:buNone/>
            </a:pPr>
            <a:r>
              <a:rPr lang="en-US" b="1" dirty="0">
                <a:sym typeface="Calibri"/>
              </a:rPr>
              <a:t>Scénario 2</a:t>
            </a:r>
          </a:p>
          <a:p>
            <a:r>
              <a:rPr lang="en-US" b="1" dirty="0">
                <a:sym typeface="Calibri"/>
              </a:rPr>
              <a:t>1) Les risques potentiels</a:t>
            </a:r>
          </a:p>
          <a:p>
            <a:pPr lvl="1"/>
            <a:r>
              <a:rPr lang="en-US" dirty="0">
                <a:sym typeface="Calibri"/>
              </a:rPr>
              <a:t>Exploitation et abus, y compris l'exploitation sexuelle</a:t>
            </a:r>
          </a:p>
          <a:p>
            <a:pPr lvl="1"/>
            <a:r>
              <a:rPr lang="en-US" dirty="0">
                <a:sym typeface="Calibri"/>
              </a:rPr>
              <a:t>Séparation familiale à long terme</a:t>
            </a:r>
          </a:p>
          <a:p>
            <a:pPr lvl="1"/>
            <a:r>
              <a:rPr lang="en-US" dirty="0">
                <a:sym typeface="Calibri"/>
              </a:rPr>
              <a:t>Manque de soins adéquats </a:t>
            </a:r>
          </a:p>
          <a:p>
            <a:pPr lvl="1"/>
            <a:r>
              <a:rPr lang="en-US" dirty="0">
                <a:sym typeface="Calibri"/>
              </a:rPr>
              <a:t>Détresse psychosociale </a:t>
            </a:r>
          </a:p>
          <a:p>
            <a:pPr lvl="1"/>
            <a:r>
              <a:rPr lang="en-US" dirty="0">
                <a:sym typeface="Calibri"/>
              </a:rPr>
              <a:t>Isolation </a:t>
            </a:r>
          </a:p>
          <a:p>
            <a:pPr lvl="1"/>
            <a:r>
              <a:rPr lang="en-US" dirty="0">
                <a:sym typeface="Calibri"/>
              </a:rPr>
              <a:t>Manque d'accès à l'éducation et aux autres services </a:t>
            </a:r>
          </a:p>
          <a:p>
            <a:r>
              <a:rPr lang="en-US" b="1" dirty="0">
                <a:sym typeface="Calibri"/>
              </a:rPr>
              <a:t>2) Facteurs de protection </a:t>
            </a:r>
          </a:p>
          <a:p>
            <a:pPr lvl="1"/>
            <a:r>
              <a:rPr lang="en-US" dirty="0">
                <a:sym typeface="Calibri"/>
              </a:rPr>
              <a:t>La jeune fille a été identifiée et bénéficiera d'un soutien et d'un suivi en matière de gestion de cas. </a:t>
            </a:r>
          </a:p>
          <a:p>
            <a:r>
              <a:rPr lang="en-US" b="1" dirty="0">
                <a:sym typeface="Calibri"/>
              </a:rPr>
              <a:t>3) Besoins immédiats</a:t>
            </a:r>
          </a:p>
          <a:p>
            <a:pPr lvl="1"/>
            <a:r>
              <a:rPr lang="en-US" dirty="0">
                <a:sym typeface="Calibri"/>
              </a:rPr>
              <a:t>Sécurité et protection contre les abus, la violence et l'exploitation</a:t>
            </a:r>
          </a:p>
          <a:p>
            <a:pPr lvl="1"/>
            <a:r>
              <a:rPr lang="en-US" dirty="0">
                <a:sym typeface="Calibri"/>
              </a:rPr>
              <a:t>Un dispositif d'accueil temporaire sûr et durable  </a:t>
            </a:r>
          </a:p>
          <a:p>
            <a:pPr lvl="1"/>
            <a:r>
              <a:rPr lang="en-US" dirty="0">
                <a:sym typeface="Calibri"/>
              </a:rPr>
              <a:t>Rétablissement du contact avec les parents et/ou regroupement familial </a:t>
            </a:r>
          </a:p>
          <a:p>
            <a:pPr lvl="1"/>
            <a:r>
              <a:rPr lang="en-US" dirty="0">
                <a:sym typeface="Calibri"/>
              </a:rPr>
              <a:t>SMSPS/ PSP</a:t>
            </a:r>
          </a:p>
          <a:p>
            <a:r>
              <a:rPr lang="en-US" b="1" dirty="0">
                <a:sym typeface="Calibri"/>
              </a:rPr>
              <a:t>4) Informations supplémentaires nécessaires</a:t>
            </a:r>
          </a:p>
          <a:p>
            <a:pPr lvl="1"/>
            <a:r>
              <a:rPr lang="en-US" dirty="0">
                <a:sym typeface="Calibri"/>
              </a:rPr>
              <a:t>Vérifier si la jeune fille risque d'être victime d'exploitation ou d'abus sexuels au foyer.</a:t>
            </a:r>
          </a:p>
          <a:p>
            <a:pPr lvl="1"/>
            <a:r>
              <a:rPr lang="en-US" dirty="0">
                <a:sym typeface="Calibri"/>
              </a:rPr>
              <a:t>Vérifier la situation dans le lieu d'origine et si un retour éventuel serait sûr et faisable. </a:t>
            </a:r>
          </a:p>
          <a:p>
            <a:pPr lvl="1"/>
            <a:r>
              <a:rPr lang="en-US" dirty="0">
                <a:sym typeface="Calibri"/>
              </a:rPr>
              <a:t>Vérifier s'il y a des membres de la famille ou de la communauté vivant dans le même environnement qui pourraient soutenir la jeune fille.</a:t>
            </a:r>
          </a:p>
          <a:p>
            <a:pPr lvl="1"/>
            <a:endParaRPr lang="en-US" dirty="0">
              <a:sym typeface="Calibri"/>
            </a:endParaRPr>
          </a:p>
          <a:p>
            <a:pPr marL="0" indent="0">
              <a:buNone/>
            </a:pPr>
            <a:r>
              <a:rPr lang="en-US" b="1" dirty="0"/>
              <a:t>SUITE </a:t>
            </a:r>
            <a:r>
              <a:rPr lang="en-US" b="1" dirty="0">
                <a:sym typeface="Wingdings" panose="05000000000000000000" pitchFamily="2" charset="2"/>
              </a:rPr>
              <a:t></a:t>
            </a:r>
            <a:endParaRPr lang="en-US" dirty="0">
              <a:sym typeface="Wingdings" panose="05000000000000000000" pitchFamily="2" charset="2"/>
            </a:endParaRPr>
          </a:p>
          <a:p>
            <a:pPr marL="0" indent="0">
              <a:buNone/>
            </a:pPr>
            <a:endParaRPr lang="en-US" dirty="0">
              <a:sym typeface="Wingdings" panose="05000000000000000000" pitchFamily="2" charset="2"/>
            </a:endParaRPr>
          </a:p>
        </p:txBody>
      </p:sp>
      <p:sp>
        <p:nvSpPr>
          <p:cNvPr id="2" name="Google Shape;725;p48:notes">
            <a:extLst>
              <a:ext uri="{FF2B5EF4-FFF2-40B4-BE49-F238E27FC236}">
                <a16:creationId xmlns:a16="http://schemas.microsoft.com/office/drawing/2014/main" id="{0C516E32-5A8F-B6A3-C3C8-6E2CA5CAB5BD}"/>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34</a:t>
            </a:fld>
            <a:endParaRPr lang="en-US" sz="1200" dirty="0">
              <a:latin typeface="+mn-lt"/>
            </a:endParaRPr>
          </a:p>
        </p:txBody>
      </p:sp>
    </p:spTree>
    <p:extLst>
      <p:ext uri="{BB962C8B-B14F-4D97-AF65-F5344CB8AC3E}">
        <p14:creationId xmlns:p14="http://schemas.microsoft.com/office/powerpoint/2010/main" val="229200333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6"/>
        <p:cNvGrpSpPr/>
        <p:nvPr/>
      </p:nvGrpSpPr>
      <p:grpSpPr>
        <a:xfrm>
          <a:off x="0" y="0"/>
          <a:ext cx="0" cy="0"/>
          <a:chOff x="0" y="0"/>
          <a:chExt cx="0" cy="0"/>
        </a:xfrm>
      </p:grpSpPr>
      <p:sp>
        <p:nvSpPr>
          <p:cNvPr id="648" name="Google Shape;648;p24:notes"/>
          <p:cNvSpPr txBox="1">
            <a:spLocks noGrp="1"/>
          </p:cNvSpPr>
          <p:nvPr>
            <p:ph type="body" idx="1"/>
          </p:nvPr>
        </p:nvSpPr>
        <p:spPr>
          <a:xfrm>
            <a:off x="479425" y="460375"/>
            <a:ext cx="6140450" cy="9211335"/>
          </a:xfrm>
        </p:spPr>
        <p:txBody>
          <a:bodyPr/>
          <a:lstStyle/>
          <a:p>
            <a:pPr marL="0" indent="0">
              <a:buNone/>
            </a:pPr>
            <a:r>
              <a:rPr lang="en-US" b="1" dirty="0">
                <a:sym typeface="Calibri"/>
              </a:rPr>
              <a:t>Scénario 3 </a:t>
            </a:r>
          </a:p>
          <a:p>
            <a:r>
              <a:rPr lang="en-US" b="1" dirty="0">
                <a:sym typeface="Calibri"/>
              </a:rPr>
              <a:t>1) Les risques potentiels</a:t>
            </a:r>
          </a:p>
          <a:p>
            <a:pPr lvl="1"/>
            <a:r>
              <a:rPr lang="en-US" dirty="0">
                <a:sym typeface="Calibri"/>
              </a:rPr>
              <a:t>L'aidant, la grand-mère du garçon, peut ne pas être en mesure de s'occuper du garçon à court ou à long terme en raison de sa maladie, qui peut s'aggraver ou elle peut mourir. </a:t>
            </a:r>
          </a:p>
          <a:p>
            <a:pPr lvl="1"/>
            <a:r>
              <a:rPr lang="en-US" dirty="0">
                <a:sym typeface="Calibri"/>
              </a:rPr>
              <a:t>La séparation à long terme, puisque le contact avec les parents a été interrompu pendant plus d'un an et qu'il subsiste une insécurité dans le pays d'origine. </a:t>
            </a:r>
            <a:endParaRPr lang="en-US" b="1" dirty="0">
              <a:sym typeface="Calibri"/>
            </a:endParaRPr>
          </a:p>
          <a:p>
            <a:r>
              <a:rPr lang="en-US" b="1" dirty="0">
                <a:sym typeface="Calibri"/>
              </a:rPr>
              <a:t>2) Facteurs de protection</a:t>
            </a:r>
          </a:p>
          <a:p>
            <a:pPr lvl="1"/>
            <a:r>
              <a:rPr lang="en-US" dirty="0">
                <a:sym typeface="Calibri"/>
              </a:rPr>
              <a:t>Actuellement, le garçon est bien pris en charge par sa grand-mère. </a:t>
            </a:r>
          </a:p>
          <a:p>
            <a:pPr lvl="1"/>
            <a:r>
              <a:rPr lang="en-US" dirty="0">
                <a:sym typeface="Calibri"/>
              </a:rPr>
              <a:t>Le garçon bénéficie d'un soutien et d'un suivi en matière de gestion de cas. </a:t>
            </a:r>
          </a:p>
          <a:p>
            <a:r>
              <a:rPr lang="en-US" b="1" dirty="0">
                <a:sym typeface="Calibri"/>
              </a:rPr>
              <a:t>3) Besoins immédiats</a:t>
            </a:r>
          </a:p>
          <a:p>
            <a:pPr lvl="1"/>
            <a:r>
              <a:rPr lang="en-US" dirty="0">
                <a:sym typeface="Calibri"/>
              </a:rPr>
              <a:t>Un dispositif d'accueil temporaire sûr et durable </a:t>
            </a:r>
          </a:p>
          <a:p>
            <a:pPr lvl="1"/>
            <a:r>
              <a:rPr lang="en-US" dirty="0">
                <a:sym typeface="Calibri"/>
              </a:rPr>
              <a:t>Rétablissement du contact avec les parents </a:t>
            </a:r>
          </a:p>
          <a:p>
            <a:r>
              <a:rPr lang="en-US" b="1" dirty="0">
                <a:sym typeface="Calibri"/>
              </a:rPr>
              <a:t>4) Informations supplémentaires nécessaires</a:t>
            </a:r>
          </a:p>
          <a:p>
            <a:pPr lvl="1"/>
            <a:r>
              <a:rPr lang="en-US" dirty="0">
                <a:sym typeface="Calibri"/>
              </a:rPr>
              <a:t>Vérifier l'état de santé de la grand-mère et sa capacité à continuer à s'occuper du garçon et de ses éventuels besoins supplémentaires. </a:t>
            </a:r>
          </a:p>
          <a:p>
            <a:pPr lvl="1"/>
            <a:r>
              <a:rPr lang="en-US" dirty="0">
                <a:sym typeface="Calibri"/>
              </a:rPr>
              <a:t>Vérifiez les informations sur le lieu de résidence de la tante maternelle et de sa famille, la relation entre eux et le garçon et la grand-mère. La grand-mère sait-elle que la tante maternelle a déménagé dans la même région ? </a:t>
            </a:r>
          </a:p>
          <a:p>
            <a:pPr marL="0" indent="0">
              <a:buNone/>
            </a:pPr>
            <a:endParaRPr lang="en-US" dirty="0">
              <a:sym typeface="Calibri"/>
            </a:endParaRPr>
          </a:p>
          <a:p>
            <a:pPr marL="0" indent="0">
              <a:buNone/>
            </a:pPr>
            <a:r>
              <a:rPr lang="en-US" b="1" dirty="0">
                <a:sym typeface="Calibri"/>
              </a:rPr>
              <a:t>Scénario 4</a:t>
            </a:r>
          </a:p>
          <a:p>
            <a:r>
              <a:rPr lang="en-US" b="1" dirty="0">
                <a:sym typeface="Calibri"/>
              </a:rPr>
              <a:t>1) Les risques potentiels </a:t>
            </a:r>
          </a:p>
          <a:p>
            <a:pPr lvl="1"/>
            <a:r>
              <a:rPr lang="en-US" dirty="0">
                <a:sym typeface="Calibri"/>
              </a:rPr>
              <a:t>Séparation à long terme, puisque le contact avec leurs parents a été interrompu pendant quelques semaines et que leurs parents peuvent divorcer, comme le rapporte la famille d'accueil, ce qui peut entraver le regroupement familial. </a:t>
            </a:r>
          </a:p>
          <a:p>
            <a:pPr lvl="1"/>
            <a:r>
              <a:rPr lang="en-US" dirty="0">
                <a:sym typeface="Calibri"/>
              </a:rPr>
              <a:t>La jeune fille est en détresse et il se peut qu'elle ne soit pas en mesure d'exprimer pleinement ses sentiments en raison d'un trouble apparent de l'audition et/ou de la parole.</a:t>
            </a:r>
          </a:p>
          <a:p>
            <a:pPr lvl="1"/>
            <a:r>
              <a:rPr lang="en-US" dirty="0">
                <a:sym typeface="Calibri"/>
              </a:rPr>
              <a:t>La jeune fille peut être exposée à des risques d'abus, de négligence, de violence et d'exploitation en raison de la stigmatisation et des barrières à l'encontre des personnes handicapées qui peuvent exister dans la communauté où elle vit. </a:t>
            </a:r>
          </a:p>
          <a:p>
            <a:pPr lvl="1"/>
            <a:r>
              <a:rPr lang="en-US" dirty="0">
                <a:sym typeface="Calibri"/>
              </a:rPr>
              <a:t>Les filles ne sont pas non plus en contact avec leur frère aîné, qui vivrait dans un autre quartier de la ville. Le manque d'interaction avec les autres enfants du foyer peut également constituer un risque. </a:t>
            </a:r>
          </a:p>
          <a:p>
            <a:r>
              <a:rPr lang="en-US" b="1" dirty="0">
                <a:sym typeface="Calibri"/>
              </a:rPr>
              <a:t>2) Facteurs de protection  </a:t>
            </a:r>
          </a:p>
          <a:p>
            <a:pPr lvl="1"/>
            <a:r>
              <a:rPr lang="en-US" dirty="0">
                <a:sym typeface="Calibri"/>
              </a:rPr>
              <a:t>Les filles ont été accueillies ensemble par une famille qu'elles connaissaient déjà avant la séparation. </a:t>
            </a:r>
          </a:p>
          <a:p>
            <a:pPr lvl="1"/>
            <a:r>
              <a:rPr lang="en-US" dirty="0">
                <a:sym typeface="Calibri"/>
              </a:rPr>
              <a:t>Ils ont été identifiés comme des enfants à risque pour recevoir un soutien et un suivi en matière de gestion de cas. </a:t>
            </a:r>
          </a:p>
          <a:p>
            <a:r>
              <a:rPr lang="en-US" b="1" dirty="0">
                <a:sym typeface="Calibri"/>
              </a:rPr>
              <a:t>3) Besoins immédiats</a:t>
            </a:r>
          </a:p>
          <a:p>
            <a:pPr lvl="1"/>
            <a:r>
              <a:rPr lang="en-US" dirty="0">
                <a:sym typeface="Calibri"/>
              </a:rPr>
              <a:t>Recherche et réunification des familles</a:t>
            </a:r>
          </a:p>
          <a:p>
            <a:pPr lvl="1"/>
            <a:r>
              <a:rPr lang="en-US" dirty="0">
                <a:sym typeface="Calibri"/>
              </a:rPr>
              <a:t>SMSPS </a:t>
            </a:r>
          </a:p>
          <a:p>
            <a:pPr lvl="1"/>
            <a:r>
              <a:rPr lang="en-US" dirty="0">
                <a:sym typeface="Calibri"/>
              </a:rPr>
              <a:t>Un dispositif d'accueil temporaire sûr et durable</a:t>
            </a:r>
          </a:p>
          <a:p>
            <a:pPr lvl="1"/>
            <a:r>
              <a:rPr lang="en-US" dirty="0">
                <a:sym typeface="Calibri"/>
              </a:rPr>
              <a:t>Re-établissement de contacts avec le frère aîné</a:t>
            </a:r>
          </a:p>
          <a:p>
            <a:pPr lvl="1"/>
            <a:r>
              <a:rPr lang="en-US" dirty="0">
                <a:sym typeface="Calibri"/>
              </a:rPr>
              <a:t>Identification du frère et de ses besoins en matière de gestion de cas et de suivi.</a:t>
            </a:r>
          </a:p>
          <a:p>
            <a:pPr lvl="1"/>
            <a:r>
              <a:rPr lang="en-US" dirty="0">
                <a:sym typeface="Calibri"/>
              </a:rPr>
              <a:t>Vérifier si les services sont accessibles aux </a:t>
            </a:r>
            <a:r>
              <a:rPr lang="fr-FR" dirty="0">
                <a:sym typeface="Calibri"/>
              </a:rPr>
              <a:t>enfants en situation de handicap</a:t>
            </a:r>
            <a:r>
              <a:rPr lang="en-US" dirty="0">
                <a:sym typeface="Calibri"/>
              </a:rPr>
              <a:t> et quels sont les obstacles potentiels qui pourraient conduire à l'exclusion.</a:t>
            </a:r>
          </a:p>
          <a:p>
            <a:pPr marL="0" indent="0">
              <a:buNone/>
            </a:pPr>
            <a:endParaRPr lang="en-US" b="1" dirty="0">
              <a:sym typeface="Calibri"/>
            </a:endParaRPr>
          </a:p>
          <a:p>
            <a:pPr marL="0" indent="0">
              <a:buNone/>
            </a:pPr>
            <a:r>
              <a:rPr lang="en-US" b="1" dirty="0">
                <a:sym typeface="Calibri"/>
              </a:rPr>
              <a:t>SUITE </a:t>
            </a:r>
            <a:r>
              <a:rPr lang="en-US" b="1" dirty="0">
                <a:sym typeface="Wingdings" panose="05000000000000000000" pitchFamily="2" charset="2"/>
              </a:rPr>
              <a:t></a:t>
            </a:r>
            <a:endParaRPr lang="en-US" b="1" dirty="0">
              <a:sym typeface="Calibri"/>
            </a:endParaRPr>
          </a:p>
          <a:p>
            <a:pPr marL="0" indent="0">
              <a:buNone/>
            </a:pPr>
            <a:endParaRPr lang="en-US" b="1" dirty="0">
              <a:sym typeface="Calibri"/>
            </a:endParaRPr>
          </a:p>
        </p:txBody>
      </p:sp>
      <p:sp>
        <p:nvSpPr>
          <p:cNvPr id="2" name="Google Shape;725;p48:notes">
            <a:extLst>
              <a:ext uri="{FF2B5EF4-FFF2-40B4-BE49-F238E27FC236}">
                <a16:creationId xmlns:a16="http://schemas.microsoft.com/office/drawing/2014/main" id="{FE5E2E10-4292-D4AD-D619-1B03AAA39F97}"/>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35</a:t>
            </a:fld>
            <a:endParaRPr lang="en-US" sz="1200" dirty="0">
              <a:latin typeface="+mn-lt"/>
            </a:endParaRPr>
          </a:p>
        </p:txBody>
      </p:sp>
    </p:spTree>
    <p:extLst>
      <p:ext uri="{BB962C8B-B14F-4D97-AF65-F5344CB8AC3E}">
        <p14:creationId xmlns:p14="http://schemas.microsoft.com/office/powerpoint/2010/main" val="156279087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6"/>
        <p:cNvGrpSpPr/>
        <p:nvPr/>
      </p:nvGrpSpPr>
      <p:grpSpPr>
        <a:xfrm>
          <a:off x="0" y="0"/>
          <a:ext cx="0" cy="0"/>
          <a:chOff x="0" y="0"/>
          <a:chExt cx="0" cy="0"/>
        </a:xfrm>
      </p:grpSpPr>
      <p:sp>
        <p:nvSpPr>
          <p:cNvPr id="648" name="Google Shape;648;p24:notes"/>
          <p:cNvSpPr txBox="1">
            <a:spLocks noGrp="1"/>
          </p:cNvSpPr>
          <p:nvPr>
            <p:ph type="body" idx="1"/>
          </p:nvPr>
        </p:nvSpPr>
        <p:spPr>
          <a:xfrm>
            <a:off x="479425" y="460375"/>
            <a:ext cx="6140450" cy="9211335"/>
          </a:xfrm>
        </p:spPr>
        <p:txBody>
          <a:bodyPr/>
          <a:lstStyle/>
          <a:p>
            <a:r>
              <a:rPr lang="en-US" b="1" dirty="0">
                <a:sym typeface="Calibri"/>
              </a:rPr>
              <a:t>4) Informations supplémentaires nécessaires</a:t>
            </a:r>
          </a:p>
          <a:p>
            <a:pPr lvl="1"/>
            <a:r>
              <a:rPr lang="en-US" dirty="0">
                <a:sym typeface="Calibri"/>
              </a:rPr>
              <a:t>Vérifier les informations concernant le divorce des parents</a:t>
            </a:r>
          </a:p>
          <a:p>
            <a:pPr lvl="1"/>
            <a:r>
              <a:rPr lang="en-US" dirty="0">
                <a:sym typeface="Calibri"/>
              </a:rPr>
              <a:t>Vérifiez si et pourquoi l'interaction entre les filles et les autres enfants du ménage est limitée.</a:t>
            </a:r>
          </a:p>
          <a:p>
            <a:pPr lvl="1"/>
            <a:r>
              <a:rPr lang="en-US" dirty="0">
                <a:sym typeface="Calibri"/>
              </a:rPr>
              <a:t>Vérifiez avec quels parents le frère vit et recueillez davantage d'informations sur la relation entre les filles/le garçon et les parents. Vérifiez si les proches savent que les deux filles résident au même endroit. Vérifiez si les membres de la famille peuvent fournir plus d'informations sur les autres membres de la famille.</a:t>
            </a:r>
          </a:p>
          <a:p>
            <a:pPr lvl="1"/>
            <a:r>
              <a:rPr lang="en-US" dirty="0">
                <a:sym typeface="Calibri"/>
              </a:rPr>
              <a:t>Vérifiez si les enfants vont à l'école et quelles sont leurs activités quotidiennes, en particulier pour la plus jeune des filles qui souffre de troubles de l'audition et de la parole. Si elle n'est pas scolarisée, essayez de comprendre quels sont les obstacles. </a:t>
            </a:r>
          </a:p>
          <a:p>
            <a:pPr lvl="1"/>
            <a:r>
              <a:rPr lang="en-US" dirty="0">
                <a:sym typeface="Calibri"/>
              </a:rPr>
              <a:t>Vérifier le réseau de soutien des filles et des garçons et déterminer s'ils ont besoin d'un soutien supplémentaire, par exemple en participant à des activités communautaires.</a:t>
            </a:r>
          </a:p>
          <a:p>
            <a:pPr lvl="1"/>
            <a:r>
              <a:rPr lang="en-US" dirty="0">
                <a:sym typeface="Calibri"/>
              </a:rPr>
              <a:t>Essayez de trouver plus d'informations sur la façon dont la plus jeune des enfants, sa famille d'accueil et sa sœur communiquent. De quel type d'aide sa sœur et la famille d'accueil ont-elles besoin pour soutenir la plus jeune des filles ?  </a:t>
            </a:r>
          </a:p>
          <a:p>
            <a:pPr lvl="1"/>
            <a:endParaRPr lang="en-US" dirty="0">
              <a:sym typeface="Calibri"/>
            </a:endParaRPr>
          </a:p>
          <a:p>
            <a:pPr marL="0" indent="0">
              <a:buNone/>
            </a:pPr>
            <a:r>
              <a:rPr lang="en-US" b="1" dirty="0">
                <a:sym typeface="Calibri"/>
              </a:rPr>
              <a:t>Scénario 5</a:t>
            </a:r>
          </a:p>
          <a:p>
            <a:r>
              <a:rPr lang="en-US" b="1" dirty="0">
                <a:sym typeface="Calibri"/>
              </a:rPr>
              <a:t>1) Les risques potentiels</a:t>
            </a:r>
          </a:p>
          <a:p>
            <a:pPr lvl="1"/>
            <a:r>
              <a:rPr lang="en-US" dirty="0">
                <a:sym typeface="Calibri"/>
              </a:rPr>
              <a:t>Détresse psychosociale due à la séparation secondaire avec l'oncle et sa famille.</a:t>
            </a:r>
          </a:p>
          <a:p>
            <a:pPr lvl="1"/>
            <a:r>
              <a:rPr lang="en-US" dirty="0">
                <a:sym typeface="Calibri"/>
              </a:rPr>
              <a:t>Manque de soins et de soutien </a:t>
            </a:r>
          </a:p>
          <a:p>
            <a:pPr lvl="1"/>
            <a:r>
              <a:rPr lang="en-US" dirty="0">
                <a:sym typeface="Calibri"/>
              </a:rPr>
              <a:t>Exploitation/travail des enfants </a:t>
            </a:r>
          </a:p>
          <a:p>
            <a:pPr lvl="1"/>
            <a:r>
              <a:rPr lang="en-US" dirty="0">
                <a:sym typeface="Calibri"/>
              </a:rPr>
              <a:t>Manque d'accès à l'éducation et éventuellement à d'autres services </a:t>
            </a:r>
          </a:p>
          <a:p>
            <a:r>
              <a:rPr lang="en-US" b="1" dirty="0">
                <a:sym typeface="Calibri"/>
              </a:rPr>
              <a:t>2) Facteurs de protection</a:t>
            </a:r>
          </a:p>
          <a:p>
            <a:pPr lvl="1"/>
            <a:r>
              <a:rPr lang="en-US" dirty="0">
                <a:sym typeface="Calibri"/>
              </a:rPr>
              <a:t>Ahmad vit avec d'autres pairs </a:t>
            </a:r>
          </a:p>
          <a:p>
            <a:pPr lvl="1"/>
            <a:r>
              <a:rPr lang="en-US" dirty="0">
                <a:sym typeface="Calibri"/>
              </a:rPr>
              <a:t>Le garçon a contacté une ligne d'assistance téléphonique pour demander du soutien à la suite d'un exercice organisé de cartographie des risques. </a:t>
            </a:r>
          </a:p>
          <a:p>
            <a:r>
              <a:rPr lang="en-US" b="1" dirty="0">
                <a:sym typeface="Calibri"/>
              </a:rPr>
              <a:t>3) Besoins immédiats</a:t>
            </a:r>
          </a:p>
          <a:p>
            <a:pPr lvl="1"/>
            <a:r>
              <a:rPr lang="en-US" dirty="0">
                <a:sym typeface="Calibri"/>
              </a:rPr>
              <a:t>Évaluer si la recherche de la famille et la réunification sont dans l'intérêt supérieur du garçon.</a:t>
            </a:r>
          </a:p>
          <a:p>
            <a:pPr lvl="1"/>
            <a:r>
              <a:rPr lang="en-US" dirty="0">
                <a:sym typeface="Calibri"/>
              </a:rPr>
              <a:t>Évaluer les besoins de la SMSPS</a:t>
            </a:r>
          </a:p>
          <a:p>
            <a:pPr lvl="1"/>
            <a:r>
              <a:rPr lang="en-US" dirty="0">
                <a:sym typeface="Calibri"/>
              </a:rPr>
              <a:t>Un dispositif de prise en charge alternatif sûr et durable. </a:t>
            </a:r>
            <a:r>
              <a:rPr lang="en-US" dirty="0" err="1">
                <a:sym typeface="Calibri"/>
              </a:rPr>
              <a:t>Évaluez</a:t>
            </a:r>
            <a:r>
              <a:rPr lang="en-US" dirty="0">
                <a:sym typeface="Calibri"/>
              </a:rPr>
              <a:t> si le dispositif de prise en charge actuel est dans le meilleur intérêt du garçon et des besoins supplémentaires du garçon/du groupe de garçons. Si ce n'est pas le cas, étudiez d'autres options de prise en charge, de préférence familiales et communautaires. </a:t>
            </a:r>
          </a:p>
          <a:p>
            <a:r>
              <a:rPr lang="en-US" b="1" dirty="0">
                <a:sym typeface="Calibri"/>
              </a:rPr>
              <a:t>4) Informations supplémentaires nécessaires</a:t>
            </a:r>
          </a:p>
          <a:p>
            <a:pPr lvl="1"/>
            <a:r>
              <a:rPr lang="en-US" dirty="0">
                <a:sym typeface="Calibri"/>
              </a:rPr>
              <a:t>Vérifiez les informations concernant les parents d'Ahmad. Quand ont-ils été en contact pour la dernière fois ? A-t-il perdu le contact avec ses parents suite à la dispute entre ses parents et son oncle, et si oui, quelles en sont les raisons ?</a:t>
            </a:r>
          </a:p>
          <a:p>
            <a:pPr lvl="1"/>
            <a:r>
              <a:rPr lang="en-US" dirty="0">
                <a:sym typeface="Calibri"/>
              </a:rPr>
              <a:t>Ahmad a-t-il des informations sur l'endroit où se trouvent ses parents ou d'autres membres de sa famille dont il se sent proche ?</a:t>
            </a:r>
          </a:p>
          <a:p>
            <a:pPr lvl="1"/>
            <a:r>
              <a:rPr lang="en-US" dirty="0">
                <a:sym typeface="Calibri"/>
              </a:rPr>
              <a:t>Dans quel type de conditions de travail le garçon travaille-t-il ? Combien d'heures par jour ? Est-il suffisamment payé ? A-t-il suffisamment de temps pour se reposer ? Se sent-il en sécurité sur son lieu de travail ou est-il victime d'abus, de violence et/ou d'exploitation ? </a:t>
            </a:r>
          </a:p>
          <a:p>
            <a:pPr lvl="1"/>
            <a:r>
              <a:rPr lang="en-US" dirty="0">
                <a:sym typeface="Calibri"/>
              </a:rPr>
              <a:t>Vérifier si les conditions d'hébergement d'Ahmad et du groupe d'enfants non accompagnés sont appropriées, sûres et conformes à leur intérêt supérieur.</a:t>
            </a:r>
          </a:p>
          <a:p>
            <a:pPr lvl="1"/>
            <a:endParaRPr lang="en-US" dirty="0">
              <a:sym typeface="Calibri"/>
            </a:endParaRPr>
          </a:p>
          <a:p>
            <a:pPr marL="0" indent="0">
              <a:buNone/>
            </a:pPr>
            <a:endParaRPr lang="en-US" b="1" dirty="0">
              <a:sym typeface="Calibri"/>
            </a:endParaRPr>
          </a:p>
        </p:txBody>
      </p:sp>
      <p:sp>
        <p:nvSpPr>
          <p:cNvPr id="2" name="Google Shape;725;p48:notes">
            <a:extLst>
              <a:ext uri="{FF2B5EF4-FFF2-40B4-BE49-F238E27FC236}">
                <a16:creationId xmlns:a16="http://schemas.microsoft.com/office/drawing/2014/main" id="{613DB0FD-58D8-FB93-C1BA-04AD17D2FAF7}"/>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36</a:t>
            </a:fld>
            <a:endParaRPr lang="en-US" sz="1200" dirty="0">
              <a:latin typeface="+mn-lt"/>
            </a:endParaRPr>
          </a:p>
        </p:txBody>
      </p:sp>
    </p:spTree>
    <p:extLst>
      <p:ext uri="{BB962C8B-B14F-4D97-AF65-F5344CB8AC3E}">
        <p14:creationId xmlns:p14="http://schemas.microsoft.com/office/powerpoint/2010/main" val="361762513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4"/>
        <p:cNvGrpSpPr/>
        <p:nvPr/>
      </p:nvGrpSpPr>
      <p:grpSpPr>
        <a:xfrm>
          <a:off x="0" y="0"/>
          <a:ext cx="0" cy="0"/>
          <a:chOff x="0" y="0"/>
          <a:chExt cx="0" cy="0"/>
        </a:xfrm>
      </p:grpSpPr>
      <p:sp>
        <p:nvSpPr>
          <p:cNvPr id="666" name="Google Shape;666;p25:notes"/>
          <p:cNvSpPr txBox="1">
            <a:spLocks noGrp="1"/>
          </p:cNvSpPr>
          <p:nvPr>
            <p:ph type="body" idx="1"/>
          </p:nvPr>
        </p:nvSpPr>
        <p:spPr/>
        <p:txBody>
          <a:bodyPr/>
          <a:lstStyle/>
          <a:p>
            <a:pPr marL="0" indent="0">
              <a:buNone/>
            </a:pPr>
            <a:r>
              <a:rPr lang="en-US" b="1" dirty="0">
                <a:sym typeface="Calibri"/>
              </a:rPr>
              <a:t>S'ADAPTER AU CONTEXTE</a:t>
            </a:r>
          </a:p>
          <a:p>
            <a:r>
              <a:rPr lang="en-US" dirty="0">
                <a:sym typeface="Calibri"/>
              </a:rPr>
              <a:t>Les notes ci-dessous sur </a:t>
            </a:r>
            <a:r>
              <a:rPr lang="en-US" dirty="0" err="1">
                <a:sym typeface="Calibri"/>
              </a:rPr>
              <a:t>l’Assistance</a:t>
            </a:r>
            <a:r>
              <a:rPr lang="en-US" dirty="0">
                <a:sym typeface="Calibri"/>
              </a:rPr>
              <a:t> </a:t>
            </a:r>
            <a:r>
              <a:rPr lang="en-US" dirty="0" err="1">
                <a:sym typeface="Calibri"/>
              </a:rPr>
              <a:t>en</a:t>
            </a:r>
            <a:r>
              <a:rPr lang="en-US" dirty="0">
                <a:sym typeface="Calibri"/>
              </a:rPr>
              <a:t> </a:t>
            </a:r>
            <a:r>
              <a:rPr lang="en-US" dirty="0" err="1">
                <a:sym typeface="Calibri"/>
              </a:rPr>
              <a:t>Espèce</a:t>
            </a:r>
            <a:r>
              <a:rPr lang="en-US" dirty="0">
                <a:sym typeface="Calibri"/>
              </a:rPr>
              <a:t> et </a:t>
            </a:r>
            <a:r>
              <a:rPr lang="en-US" dirty="0" err="1">
                <a:sym typeface="Calibri"/>
              </a:rPr>
              <a:t>en</a:t>
            </a:r>
            <a:r>
              <a:rPr lang="en-US" dirty="0">
                <a:sym typeface="Calibri"/>
              </a:rPr>
              <a:t> Bons (AEB) </a:t>
            </a:r>
            <a:r>
              <a:rPr lang="en-US" dirty="0" err="1">
                <a:sym typeface="Calibri"/>
              </a:rPr>
              <a:t>sont</a:t>
            </a:r>
            <a:r>
              <a:rPr lang="en-US" dirty="0">
                <a:sym typeface="Calibri"/>
              </a:rPr>
              <a:t> facultatives et ne doivent être utilisées que dans les contextes où il est pertinent et nécessaire de fournir des conseils supplémentaires sur l'utilisation de </a:t>
            </a:r>
            <a:r>
              <a:rPr lang="en-US" dirty="0" err="1">
                <a:sym typeface="Calibri"/>
              </a:rPr>
              <a:t>l'AEB</a:t>
            </a:r>
            <a:r>
              <a:rPr lang="en-US" dirty="0">
                <a:sym typeface="Calibri"/>
              </a:rPr>
              <a:t> pour la gestion des cas.</a:t>
            </a:r>
          </a:p>
          <a:p>
            <a:pPr marL="0" indent="0">
              <a:buNone/>
            </a:pPr>
            <a:r>
              <a:rPr lang="en-US" b="1" dirty="0">
                <a:highlight>
                  <a:schemeClr val="lt1"/>
                </a:highlight>
                <a:sym typeface="Helvetica Neue"/>
              </a:rPr>
              <a:t>_____________________________________________________________________________</a:t>
            </a:r>
            <a:endParaRPr lang="en-US" b="0" dirty="0"/>
          </a:p>
          <a:p>
            <a:endParaRPr lang="en-US" dirty="0">
              <a:sym typeface="Calibri"/>
            </a:endParaRPr>
          </a:p>
          <a:p>
            <a:pPr marL="0" indent="0">
              <a:buNone/>
            </a:pPr>
            <a:r>
              <a:rPr lang="en-US" b="1" dirty="0">
                <a:sym typeface="Calibri"/>
              </a:rPr>
              <a:t>EXPLICATION</a:t>
            </a:r>
          </a:p>
          <a:p>
            <a:r>
              <a:rPr lang="en-US" i="1" dirty="0">
                <a:sym typeface="Calibri"/>
              </a:rPr>
              <a:t>Lors de l'évaluation d'un ENAS, il est important de prendre en compte tous les éléments et les facteurs que nous évaluerions pour tout autre enfant ayant des préoccupations en matière de protection, et de ne pas se concentrer uniquement sur son statut de séparation. Ces éléments sont couverts dans la formation de niveau 1 sur la gestion des cas.</a:t>
            </a:r>
          </a:p>
          <a:p>
            <a:r>
              <a:rPr lang="en-US" i="1" dirty="0">
                <a:sym typeface="Calibri"/>
              </a:rPr>
              <a:t>Cependant, pour les ENAS, il y a certains domaines qui peuvent être particulièrement importants à considérer. </a:t>
            </a:r>
            <a:endParaRPr lang="en-US" i="1" dirty="0"/>
          </a:p>
          <a:p>
            <a:r>
              <a:rPr lang="en-US" dirty="0">
                <a:sym typeface="Calibri"/>
              </a:rPr>
              <a:t>Guidez les participants vers la </a:t>
            </a:r>
            <a:r>
              <a:rPr lang="en-US" b="1" dirty="0">
                <a:sym typeface="Calibri"/>
              </a:rPr>
              <a:t>page 18 du manuel : Liste de contrôle de l'évaluation de la gestion de cas (exemple).</a:t>
            </a:r>
          </a:p>
          <a:p>
            <a:r>
              <a:rPr lang="en-US" i="1" dirty="0">
                <a:sym typeface="Calibri"/>
              </a:rPr>
              <a:t>Le soutien par le </a:t>
            </a:r>
            <a:r>
              <a:rPr lang="en-US" i="1" dirty="0" err="1">
                <a:sym typeface="Calibri"/>
              </a:rPr>
              <a:t>EISis</a:t>
            </a:r>
            <a:r>
              <a:rPr lang="en-US" i="1" dirty="0">
                <a:sym typeface="Calibri"/>
              </a:rPr>
              <a:t> de l'assistance en espèces et bons (AEB) peut être pertinent et doit être pris en compte lors de l'évaluation : </a:t>
            </a:r>
          </a:p>
          <a:p>
            <a:pPr lvl="1"/>
            <a:r>
              <a:rPr lang="en-US" i="1" dirty="0">
                <a:sym typeface="Calibri"/>
              </a:rPr>
              <a:t>Le soutien de </a:t>
            </a:r>
            <a:r>
              <a:rPr lang="en-US" i="1" dirty="0" err="1">
                <a:sym typeface="Calibri"/>
              </a:rPr>
              <a:t>l’AEB</a:t>
            </a:r>
            <a:r>
              <a:rPr lang="en-US" i="1" dirty="0">
                <a:sym typeface="Calibri"/>
              </a:rPr>
              <a:t> doit être assorti des mesures de protection nécessaires pour les enfants.</a:t>
            </a:r>
          </a:p>
          <a:p>
            <a:pPr lvl="1"/>
            <a:r>
              <a:rPr lang="en-US" i="1" dirty="0">
                <a:sym typeface="Calibri"/>
              </a:rPr>
              <a:t>Il peut s'agir d'une forme de soutien appropriée pour les adolescents non accompagnés vivant seuls ou en groupe, au cas par cas, et lorsqu'ils bénéficient d'un soutien et d'un suivi étroit.</a:t>
            </a:r>
          </a:p>
          <a:p>
            <a:pPr lvl="1"/>
            <a:r>
              <a:rPr lang="en-US" i="1" dirty="0" err="1">
                <a:sym typeface="Calibri"/>
              </a:rPr>
              <a:t>l'AEB</a:t>
            </a:r>
            <a:r>
              <a:rPr lang="en-US" i="1" dirty="0">
                <a:sym typeface="Calibri"/>
              </a:rPr>
              <a:t> peut soutenir temporairement les familles qui accueillent des ENAS, selon les mêmes critères que les autres familles vulnérables.</a:t>
            </a:r>
          </a:p>
          <a:p>
            <a:pPr lvl="1"/>
            <a:r>
              <a:rPr lang="en-US" i="1" dirty="0">
                <a:sym typeface="Calibri"/>
              </a:rPr>
              <a:t>Les autres enfants et familles vulnérables doivent avoir un accès égal au </a:t>
            </a:r>
            <a:r>
              <a:rPr lang="en-US" i="1" dirty="0" err="1">
                <a:sym typeface="Calibri"/>
              </a:rPr>
              <a:t>programme</a:t>
            </a:r>
            <a:r>
              <a:rPr lang="en-US" i="1" dirty="0">
                <a:sym typeface="Calibri"/>
              </a:rPr>
              <a:t> AEB selon des critères définis.</a:t>
            </a:r>
          </a:p>
          <a:p>
            <a:pPr lvl="1"/>
            <a:r>
              <a:rPr lang="en-US" i="1" dirty="0">
                <a:sym typeface="Calibri"/>
              </a:rPr>
              <a:t>Un soutien et un suivi réguliers doivent avoir lieu lors de la mise </a:t>
            </a:r>
            <a:r>
              <a:rPr lang="en-US" i="1" dirty="0" err="1">
                <a:sym typeface="Calibri"/>
              </a:rPr>
              <a:t>en</a:t>
            </a:r>
            <a:r>
              <a:rPr lang="en-US" i="1" dirty="0">
                <a:sym typeface="Calibri"/>
              </a:rPr>
              <a:t> place de </a:t>
            </a:r>
            <a:r>
              <a:rPr lang="en-US" i="1" dirty="0" err="1">
                <a:sym typeface="Calibri"/>
              </a:rPr>
              <a:t>l'AEB</a:t>
            </a:r>
            <a:r>
              <a:rPr lang="en-US" i="1" dirty="0">
                <a:sym typeface="Calibri"/>
              </a:rPr>
              <a:t> afin de garantir la sécurité et le bien-être de l'enfant et la progression vers les objectifs en termes de résultats de protection et de mise </a:t>
            </a:r>
            <a:r>
              <a:rPr lang="en-US" i="1" dirty="0" err="1">
                <a:sym typeface="Calibri"/>
              </a:rPr>
              <a:t>en</a:t>
            </a:r>
            <a:r>
              <a:rPr lang="en-US" i="1" dirty="0">
                <a:sym typeface="Calibri"/>
              </a:rPr>
              <a:t> place de </a:t>
            </a:r>
            <a:r>
              <a:rPr lang="en-US" i="1" dirty="0" err="1">
                <a:sym typeface="Calibri"/>
              </a:rPr>
              <a:t>l'AEB</a:t>
            </a:r>
            <a:r>
              <a:rPr lang="en-US" i="1" dirty="0">
                <a:sym typeface="Calibri"/>
              </a:rPr>
              <a:t> tels que définis dans le plan d'action.</a:t>
            </a:r>
          </a:p>
          <a:p>
            <a:r>
              <a:rPr lang="en-US" i="1" dirty="0">
                <a:sym typeface="Calibri"/>
              </a:rPr>
              <a:t>Nous examinerons de plus près l'évaluation des soins alternatifs plus tard dans cette session. </a:t>
            </a:r>
          </a:p>
          <a:p>
            <a:pPr lvl="1"/>
            <a:endParaRPr lang="en-US" dirty="0">
              <a:sym typeface="Calibri"/>
            </a:endParaRPr>
          </a:p>
          <a:p>
            <a:pPr lvl="1"/>
            <a:endParaRPr lang="en-US" dirty="0">
              <a:sym typeface="Calibri"/>
            </a:endParaRPr>
          </a:p>
          <a:p>
            <a:pPr lvl="1"/>
            <a:endParaRPr lang="en-US" dirty="0">
              <a:sym typeface="Calibri"/>
            </a:endParaRPr>
          </a:p>
          <a:p>
            <a:endParaRPr lang="en-US" dirty="0"/>
          </a:p>
        </p:txBody>
      </p:sp>
      <p:sp>
        <p:nvSpPr>
          <p:cNvPr id="3" name="Slide Image Placeholder 2">
            <a:extLst>
              <a:ext uri="{FF2B5EF4-FFF2-40B4-BE49-F238E27FC236}">
                <a16:creationId xmlns:a16="http://schemas.microsoft.com/office/drawing/2014/main" id="{18F16DAA-61E6-1394-F6AA-78BB4ACCBFE7}"/>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7F4131ED-1D16-2B44-FD17-B8FC4AC7DD75}"/>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37</a:t>
            </a:fld>
            <a:endParaRPr lang="en-US" sz="1200" dirty="0">
              <a:latin typeface="+mn-lt"/>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marL="0" indent="0">
              <a:buNone/>
            </a:pPr>
            <a:r>
              <a:rPr lang="en-GB" b="1" dirty="0">
                <a:sym typeface="Calibri"/>
              </a:rPr>
              <a:t>S'ADAPTER AU CONTEXTE</a:t>
            </a:r>
          </a:p>
          <a:p>
            <a:r>
              <a:rPr lang="en-GB" dirty="0">
                <a:sym typeface="Calibri"/>
              </a:rPr>
              <a:t>Utilisez cette diapositive dans les contextes où une discussion plus approfondie sur l'assistance en espèces et en bons pour les ENAS est pertinente en termes de disponibilité de </a:t>
            </a:r>
            <a:r>
              <a:rPr lang="en-GB" dirty="0" err="1">
                <a:sym typeface="Calibri"/>
              </a:rPr>
              <a:t>l’AEB</a:t>
            </a:r>
            <a:r>
              <a:rPr lang="en-GB" dirty="0">
                <a:sym typeface="Calibri"/>
              </a:rPr>
              <a:t> pour les ENAS et le </a:t>
            </a:r>
            <a:r>
              <a:rPr lang="en-GB" dirty="0" err="1">
                <a:sym typeface="Calibri"/>
              </a:rPr>
              <a:t>besoin</a:t>
            </a:r>
            <a:endParaRPr lang="en-GB" dirty="0">
              <a:sym typeface="Calibri"/>
            </a:endParaRPr>
          </a:p>
          <a:p>
            <a:r>
              <a:rPr lang="en-GB" dirty="0">
                <a:sym typeface="Calibri"/>
              </a:rPr>
              <a:t>Il convient d'ajouter davantage d'informations contextuelles sur les évaluations des risques, les garanties et les moyens de soutenir les ENAS tout au long du processus.</a:t>
            </a:r>
          </a:p>
        </p:txBody>
      </p:sp>
      <p:sp>
        <p:nvSpPr>
          <p:cNvPr id="6" name="Slide Image Placeholder 5">
            <a:extLst>
              <a:ext uri="{FF2B5EF4-FFF2-40B4-BE49-F238E27FC236}">
                <a16:creationId xmlns:a16="http://schemas.microsoft.com/office/drawing/2014/main" id="{D4EE1321-F11D-6E1D-5BD8-EA6EE5768316}"/>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85CD5694-E2B2-88FC-514D-47A5B820E73D}"/>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38</a:t>
            </a:fld>
            <a:endParaRPr lang="en-US" sz="1200" dirty="0">
              <a:latin typeface="+mn-lt"/>
            </a:endParaRPr>
          </a:p>
        </p:txBody>
      </p:sp>
    </p:spTree>
    <p:extLst>
      <p:ext uri="{BB962C8B-B14F-4D97-AF65-F5344CB8AC3E}">
        <p14:creationId xmlns:p14="http://schemas.microsoft.com/office/powerpoint/2010/main" val="364091175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2"/>
        <p:cNvGrpSpPr/>
        <p:nvPr/>
      </p:nvGrpSpPr>
      <p:grpSpPr>
        <a:xfrm>
          <a:off x="0" y="0"/>
          <a:ext cx="0" cy="0"/>
          <a:chOff x="0" y="0"/>
          <a:chExt cx="0" cy="0"/>
        </a:xfrm>
      </p:grpSpPr>
      <p:sp>
        <p:nvSpPr>
          <p:cNvPr id="694" name="Google Shape;694;p26:notes"/>
          <p:cNvSpPr txBox="1">
            <a:spLocks noGrp="1"/>
          </p:cNvSpPr>
          <p:nvPr>
            <p:ph type="body" idx="1"/>
          </p:nvPr>
        </p:nvSpPr>
        <p:spPr/>
        <p:txBody>
          <a:bodyPr/>
          <a:lstStyle/>
          <a:p>
            <a:pPr marL="0" indent="0">
              <a:buNone/>
            </a:pPr>
            <a:r>
              <a:rPr lang="en-US" b="1" dirty="0">
                <a:sym typeface="Calibri"/>
              </a:rPr>
              <a:t>S'ADAPTER AU CONTEXTE</a:t>
            </a:r>
          </a:p>
          <a:p>
            <a:r>
              <a:rPr lang="en-US" dirty="0">
                <a:sym typeface="Calibri"/>
              </a:rPr>
              <a:t>Retirez cette diapositive si la formation ne couvre pas le volet des soins alternatifs.</a:t>
            </a:r>
          </a:p>
          <a:p>
            <a:r>
              <a:rPr lang="en-US" dirty="0">
                <a:sym typeface="Calibri"/>
              </a:rPr>
              <a:t>Adaptez la diapositive en fonction des autres options de soins disponibles. </a:t>
            </a:r>
          </a:p>
          <a:p>
            <a:r>
              <a:rPr lang="en-US" dirty="0">
                <a:sym typeface="Calibri"/>
              </a:rPr>
              <a:t>Soyez clair sur ce qui est possible ou non, ainsi que sur tout projet visant à élargir la gamme des options de soins disponibles. </a:t>
            </a:r>
            <a:endParaRPr lang="en-US" dirty="0"/>
          </a:p>
          <a:p>
            <a:pPr marL="0" indent="0">
              <a:buNone/>
            </a:pPr>
            <a:r>
              <a:rPr lang="en-US" b="1" dirty="0">
                <a:highlight>
                  <a:schemeClr val="lt1"/>
                </a:highlight>
                <a:sym typeface="Helvetica Neue"/>
              </a:rPr>
              <a:t>_____________________________________________________________________________</a:t>
            </a:r>
            <a:endParaRPr lang="en-US" b="0" dirty="0"/>
          </a:p>
          <a:p>
            <a:endParaRPr lang="en-US" dirty="0">
              <a:sym typeface="Calibri"/>
            </a:endParaRPr>
          </a:p>
          <a:p>
            <a:pPr marL="0" indent="0">
              <a:buNone/>
            </a:pPr>
            <a:r>
              <a:rPr lang="en-US" b="1" dirty="0">
                <a:sym typeface="Calibri"/>
              </a:rPr>
              <a:t>EXPLICATION </a:t>
            </a:r>
            <a:endParaRPr lang="en-US" b="1" dirty="0"/>
          </a:p>
          <a:p>
            <a:r>
              <a:rPr lang="en-US" dirty="0">
                <a:sym typeface="Calibri"/>
              </a:rPr>
              <a:t>Présenter la diapositive</a:t>
            </a:r>
          </a:p>
          <a:p>
            <a:r>
              <a:rPr lang="en-US" b="1" dirty="0">
                <a:sym typeface="Calibri"/>
              </a:rPr>
              <a:t>L'évaluation des enfants pris en charge de manière informelle/spontanée par la famille (parenté et placement familial). </a:t>
            </a:r>
          </a:p>
          <a:p>
            <a:pPr lvl="1"/>
            <a:r>
              <a:rPr lang="en-US" dirty="0">
                <a:sym typeface="Calibri"/>
              </a:rPr>
              <a:t>Discuter/examiner les méthodes actuelles d'évaluation et de sélection des aidants existants, y compris les outils utilisés. Tous les arrangements devraient être évalués à l'aide d'un outil standard. </a:t>
            </a:r>
          </a:p>
          <a:p>
            <a:pPr lvl="1"/>
            <a:r>
              <a:rPr lang="en-US" dirty="0">
                <a:sym typeface="Calibri"/>
              </a:rPr>
              <a:t>Lorsqu'il n'existe pas d'outil d'évaluation standard, le modèle de formulaire figurant à la </a:t>
            </a:r>
            <a:r>
              <a:rPr lang="en-US" b="1" dirty="0">
                <a:sym typeface="Calibri"/>
              </a:rPr>
              <a:t>page 18 du manuel : Liste de contrôle de l'évaluation de la gestion de cas </a:t>
            </a:r>
            <a:r>
              <a:rPr lang="en-US" dirty="0">
                <a:sym typeface="Calibri"/>
              </a:rPr>
              <a:t>peut servir de base à l'élaboration d'un formulaire contextualisé. Il s'agit de questions destinées aux aidants naturels potentiels ou existants.</a:t>
            </a:r>
            <a:endParaRPr lang="en-US" dirty="0"/>
          </a:p>
          <a:p>
            <a:r>
              <a:rPr lang="en-US" b="1" dirty="0">
                <a:sym typeface="Calibri"/>
              </a:rPr>
              <a:t>Évaluation d'autres formes de soins alternatifs (vie indépendante supervisée, MDE, soins résidentiels)</a:t>
            </a:r>
          </a:p>
          <a:p>
            <a:pPr lvl="1"/>
            <a:r>
              <a:rPr lang="en-US" i="1" dirty="0">
                <a:sym typeface="Calibri"/>
              </a:rPr>
              <a:t>L'arrangement de soins est-il dans l'intérêt supérieur de l'enfant ?</a:t>
            </a:r>
            <a:endParaRPr lang="en-US" i="1" dirty="0"/>
          </a:p>
          <a:p>
            <a:pPr lvl="1"/>
            <a:r>
              <a:rPr lang="en-US" i="1" dirty="0">
                <a:sym typeface="Calibri"/>
              </a:rPr>
              <a:t>Le dispositif de prise en charge est-il adapté à l'âge de l'enfant ? Par exemple, les enfants de moins de trois ans ne doivent pas être placés en institution, sauf circonstances exceptionnelles ; les enfants vivant dans le SIL ne doivent pas avoir moins de 15 ans.</a:t>
            </a:r>
            <a:endParaRPr lang="en-US" i="1" dirty="0"/>
          </a:p>
          <a:p>
            <a:pPr lvl="1"/>
            <a:r>
              <a:rPr lang="en-US" i="1" dirty="0">
                <a:sym typeface="Calibri"/>
              </a:rPr>
              <a:t>Dans quelle mesure l'arrangement de soins est-il stable et durable ?</a:t>
            </a:r>
            <a:endParaRPr lang="en-US" i="1" dirty="0"/>
          </a:p>
          <a:p>
            <a:pPr lvl="1"/>
            <a:r>
              <a:rPr lang="en-US" i="1" dirty="0">
                <a:sym typeface="Calibri"/>
              </a:rPr>
              <a:t>L'établissement de soins répond-il aux normes de qualité (pour les soins en centre) ?  </a:t>
            </a:r>
          </a:p>
          <a:p>
            <a:pPr marL="457200" lvl="1" indent="0">
              <a:buNone/>
            </a:pPr>
            <a:endParaRPr lang="en-US" dirty="0">
              <a:sym typeface="Calibri"/>
            </a:endParaRPr>
          </a:p>
          <a:p>
            <a:pPr marL="0" indent="0">
              <a:buNone/>
            </a:pPr>
            <a:r>
              <a:rPr lang="en-US" b="1" dirty="0"/>
              <a:t>SUITE </a:t>
            </a:r>
            <a:r>
              <a:rPr lang="en-US" b="1" dirty="0">
                <a:sym typeface="Wingdings" panose="05000000000000000000" pitchFamily="2" charset="2"/>
              </a:rPr>
              <a:t> </a:t>
            </a:r>
            <a:endParaRPr lang="en-US" b="1" dirty="0"/>
          </a:p>
          <a:p>
            <a:pPr lvl="1"/>
            <a:endParaRPr lang="en-US" dirty="0">
              <a:sym typeface="Calibri"/>
            </a:endParaRPr>
          </a:p>
          <a:p>
            <a:pPr lvl="1"/>
            <a:endParaRPr lang="en-US" dirty="0">
              <a:sym typeface="Calibri"/>
            </a:endParaRPr>
          </a:p>
          <a:p>
            <a:pPr lvl="1"/>
            <a:endParaRPr lang="en-US" dirty="0">
              <a:sym typeface="Calibri"/>
            </a:endParaRPr>
          </a:p>
          <a:p>
            <a:pPr lvl="1"/>
            <a:endParaRPr lang="en-US" dirty="0">
              <a:sym typeface="Calibri"/>
            </a:endParaRPr>
          </a:p>
          <a:p>
            <a:endParaRPr lang="en-US" dirty="0">
              <a:sym typeface="Calibri"/>
            </a:endParaRPr>
          </a:p>
        </p:txBody>
      </p:sp>
      <p:sp>
        <p:nvSpPr>
          <p:cNvPr id="3" name="Slide Image Placeholder 2">
            <a:extLst>
              <a:ext uri="{FF2B5EF4-FFF2-40B4-BE49-F238E27FC236}">
                <a16:creationId xmlns:a16="http://schemas.microsoft.com/office/drawing/2014/main" id="{ADEC8525-2149-C638-1AC1-7DD09E7CC877}"/>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A25912EF-97F3-A9C2-7ECC-41FC15F9E4BD}"/>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39</a:t>
            </a:fld>
            <a:endParaRPr lang="en-US" sz="1200" dirty="0">
              <a:latin typeface="+mn-lt"/>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7" name="Google Shape;257;p2:notes"/>
          <p:cNvSpPr txBox="1">
            <a:spLocks noGrp="1"/>
          </p:cNvSpPr>
          <p:nvPr>
            <p:ph type="body" idx="1"/>
          </p:nvPr>
        </p:nvSpPr>
        <p:spPr>
          <a:xfrm>
            <a:off x="479425" y="460375"/>
            <a:ext cx="6140450" cy="9211335"/>
          </a:xfrm>
        </p:spPr>
        <p:txBody>
          <a:bodyPr/>
          <a:lstStyle/>
          <a:p>
            <a:pPr marL="0" indent="0">
              <a:buNone/>
            </a:pPr>
            <a:r>
              <a:rPr lang="en-US" b="1" dirty="0">
                <a:sym typeface="Calibri"/>
              </a:rPr>
              <a:t>RESSOURCES CLÉS / RÉFÉRENCES</a:t>
            </a:r>
          </a:p>
          <a:p>
            <a:r>
              <a:rPr lang="en-US" dirty="0"/>
              <a:t>Manuel de terrain sur les enfants non accompagnés et séparés, Groupe de travail interagences sur les enfants non accompagnés et séparés (2017).</a:t>
            </a:r>
          </a:p>
          <a:p>
            <a:r>
              <a:rPr lang="en-US" dirty="0"/>
              <a:t>Principes directeurs du HCR sur les procédures relatives à l'intérêt supérieur de l'enfant (PIS), Évaluer et déterminer l'intérêt supérieur de l'enfant (2021)</a:t>
            </a:r>
          </a:p>
          <a:p>
            <a:r>
              <a:rPr lang="en-US" dirty="0"/>
              <a:t>Les perdus : Soins d'urgence pour les enfants séparés de la naissance à cinq ans, UNICEF (2007)</a:t>
            </a:r>
          </a:p>
          <a:p>
            <a:r>
              <a:rPr lang="en-US" dirty="0"/>
              <a:t>Considérations clés : Recherche et réunification des </a:t>
            </a:r>
            <a:r>
              <a:rPr lang="en-US" dirty="0" err="1"/>
              <a:t>familles</a:t>
            </a:r>
            <a:r>
              <a:rPr lang="en-US" dirty="0"/>
              <a:t> (RRF) pour les enfants non accompagnés et </a:t>
            </a:r>
            <a:r>
              <a:rPr lang="en-US" dirty="0" err="1"/>
              <a:t>séparés</a:t>
            </a:r>
            <a:r>
              <a:rPr lang="en-US" dirty="0"/>
              <a:t> (ENAS) dans le cadre de la pandémie de COVID-19 et d'autres événements.</a:t>
            </a:r>
          </a:p>
          <a:p>
            <a:r>
              <a:rPr lang="en-US" dirty="0"/>
              <a:t>Foyers potentiels de maladies infectieuses, The Alliance for Child Protection in Humanitarian Action ((Alliance pour la protection de </a:t>
            </a:r>
            <a:r>
              <a:rPr lang="en-US" dirty="0" err="1"/>
              <a:t>l'enfance</a:t>
            </a:r>
            <a:r>
              <a:rPr lang="en-US" dirty="0"/>
              <a:t> dans </a:t>
            </a:r>
            <a:r>
              <a:rPr lang="en-US" dirty="0" err="1"/>
              <a:t>l'action</a:t>
            </a:r>
            <a:r>
              <a:rPr lang="en-US" dirty="0"/>
              <a:t> </a:t>
            </a:r>
            <a:r>
              <a:rPr lang="en-US" dirty="0" err="1"/>
              <a:t>humanitaire</a:t>
            </a:r>
            <a:r>
              <a:rPr lang="en-US" dirty="0"/>
              <a:t>)  et UNICEF (2021)</a:t>
            </a:r>
          </a:p>
          <a:p>
            <a:r>
              <a:rPr lang="en-US" dirty="0"/>
              <a:t>Learning and Development Toolkit (</a:t>
            </a:r>
            <a:r>
              <a:rPr lang="en-US" dirty="0" err="1"/>
              <a:t>Boite</a:t>
            </a:r>
            <a:r>
              <a:rPr lang="en-US" dirty="0"/>
              <a:t> à </a:t>
            </a:r>
            <a:r>
              <a:rPr lang="en-US" dirty="0" err="1"/>
              <a:t>outil</a:t>
            </a:r>
            <a:r>
              <a:rPr lang="en-US" dirty="0"/>
              <a:t> </a:t>
            </a:r>
            <a:r>
              <a:rPr lang="en-US" dirty="0" err="1"/>
              <a:t>d’apprentissage</a:t>
            </a:r>
            <a:r>
              <a:rPr lang="en-US" dirty="0"/>
              <a:t> et de </a:t>
            </a:r>
            <a:r>
              <a:rPr lang="en-US" dirty="0" err="1"/>
              <a:t>développement</a:t>
            </a:r>
            <a:r>
              <a:rPr lang="en-US" dirty="0"/>
              <a:t>), The Alliance for Child Protection in Humanitarian Action (Alliance pour la protection de l'enfance dans l'action humanitaire) </a:t>
            </a:r>
          </a:p>
          <a:p>
            <a:r>
              <a:rPr lang="en-US" dirty="0"/>
              <a:t>Alternative Care in Emergencies (ENE) Toolkit (</a:t>
            </a:r>
            <a:r>
              <a:rPr lang="en-US" dirty="0" err="1"/>
              <a:t>Boite</a:t>
            </a:r>
            <a:r>
              <a:rPr lang="en-US" dirty="0"/>
              <a:t> à </a:t>
            </a:r>
            <a:r>
              <a:rPr lang="en-US" dirty="0" err="1"/>
              <a:t>outils</a:t>
            </a:r>
            <a:r>
              <a:rPr lang="en-US" dirty="0"/>
              <a:t> pour les coins </a:t>
            </a:r>
            <a:r>
              <a:rPr lang="en-US" dirty="0" err="1"/>
              <a:t>alternatifs</a:t>
            </a:r>
            <a:r>
              <a:rPr lang="en-US" dirty="0"/>
              <a:t> </a:t>
            </a:r>
            <a:r>
              <a:rPr lang="en-US" dirty="0" err="1"/>
              <a:t>en</a:t>
            </a:r>
            <a:r>
              <a:rPr lang="en-US" dirty="0"/>
              <a:t> </a:t>
            </a:r>
            <a:r>
              <a:rPr lang="en-US" dirty="0" err="1"/>
              <a:t>cas</a:t>
            </a:r>
            <a:r>
              <a:rPr lang="en-US" dirty="0"/>
              <a:t> </a:t>
            </a:r>
            <a:r>
              <a:rPr lang="en-US" dirty="0" err="1"/>
              <a:t>d’urgence</a:t>
            </a:r>
            <a:r>
              <a:rPr lang="en-US" dirty="0"/>
              <a:t>), Groupe de travail interagences sur les enfants non accompagnés et séparés (2013) </a:t>
            </a:r>
          </a:p>
          <a:p>
            <a:r>
              <a:rPr lang="en-US" dirty="0"/>
              <a:t>Guide pour la prestation de soins alternatifs pendant le COVID-19, ACSP 2020 </a:t>
            </a:r>
          </a:p>
          <a:p>
            <a:r>
              <a:rPr lang="en-US" dirty="0"/>
              <a:t>Boîte à outils pour le suivi et l'évaluation de la protection des enfants lors de l'utilisation de l'assistance en espèces et en coupons, Save the Children, 2021.</a:t>
            </a:r>
          </a:p>
          <a:p>
            <a:r>
              <a:rPr lang="en-US" dirty="0"/>
              <a:t>Money Matters,</a:t>
            </a:r>
            <a:r>
              <a:rPr lang="fr-FR" b="0" i="0" dirty="0">
                <a:solidFill>
                  <a:srgbClr val="000000"/>
                </a:solidFill>
                <a:effectLst/>
                <a:latin typeface="Roboto" panose="02000000000000000000" pitchFamily="2" charset="0"/>
              </a:rPr>
              <a:t> Une boîte à outils pour les travailleurs sociaux pour aider les clients adultes et adolescents avec une gestion financière de base</a:t>
            </a:r>
            <a:r>
              <a:rPr lang="en-US" dirty="0"/>
              <a:t>, Save the Children, 2021. </a:t>
            </a:r>
          </a:p>
          <a:p>
            <a:r>
              <a:rPr lang="en-US" dirty="0"/>
              <a:t>Promoting Child Protection Outcomes through Cash-Based Interventions (HCR, 2021, Publication provisoire)</a:t>
            </a:r>
          </a:p>
          <a:p>
            <a:r>
              <a:rPr lang="fr-FR" b="0" i="0" dirty="0">
                <a:solidFill>
                  <a:srgbClr val="000000"/>
                </a:solidFill>
                <a:effectLst/>
                <a:latin typeface="Roboto" panose="02000000000000000000" pitchFamily="2" charset="0"/>
              </a:rPr>
              <a:t>Note d'orientation sur la conception de l'aide en espèces et en bons pour les ménages dirigés par des enfants </a:t>
            </a:r>
            <a:r>
              <a:rPr lang="en-US" dirty="0"/>
              <a:t>(MDE) et Enfants </a:t>
            </a:r>
            <a:r>
              <a:rPr lang="en-US" dirty="0" err="1"/>
              <a:t>Nons</a:t>
            </a:r>
            <a:r>
              <a:rPr lang="en-US" dirty="0"/>
              <a:t> </a:t>
            </a:r>
            <a:r>
              <a:rPr lang="en-US" dirty="0" err="1"/>
              <a:t>Accompagnés</a:t>
            </a:r>
            <a:r>
              <a:rPr lang="en-US" dirty="0"/>
              <a:t> (AENA), Save the Children, (à paraître). </a:t>
            </a:r>
          </a:p>
          <a:p>
            <a:r>
              <a:rPr lang="en-US" dirty="0">
                <a:hlinkClick r:id="rId3"/>
              </a:rPr>
              <a:t>https://www.alliancePEha.org/en/system/tdf/library/attachments/PEha012_-_RRF_and_covid_19_v2.pdf?file=1&amp;type=node&amp;id=44698 </a:t>
            </a:r>
          </a:p>
          <a:p>
            <a:r>
              <a:rPr lang="en-US" dirty="0"/>
              <a:t>https://www.alliancePEha.org/en/system/tdf/library/attachments/the_alliance_ld_toolkit.pdf?file=1&amp;type=node&amp;id=44420</a:t>
            </a:r>
          </a:p>
          <a:p>
            <a:r>
              <a:rPr lang="en-US" dirty="0"/>
              <a:t>https://resourcecentre.savethechildren.net/library/toolkit-monitoring-and-evaluating-child-protection-when-using-cash-and-voucher-assistance</a:t>
            </a:r>
          </a:p>
          <a:p>
            <a:r>
              <a:rPr lang="en-US" dirty="0"/>
              <a:t>https://resourcecentre.savethechildren.net/library/money-matters-toolkit-caseworkers-support-adult-and-adolescent-clients-basic-money</a:t>
            </a:r>
          </a:p>
          <a:p>
            <a:r>
              <a:rPr lang="en-US" dirty="0"/>
              <a:t>https://www.unhcr.org/60d43f824</a:t>
            </a:r>
          </a:p>
          <a:p>
            <a:endParaRPr lang="en-US" dirty="0"/>
          </a:p>
        </p:txBody>
      </p:sp>
      <p:sp>
        <p:nvSpPr>
          <p:cNvPr id="2" name="Google Shape;725;p48:notes">
            <a:extLst>
              <a:ext uri="{FF2B5EF4-FFF2-40B4-BE49-F238E27FC236}">
                <a16:creationId xmlns:a16="http://schemas.microsoft.com/office/drawing/2014/main" id="{B6651929-2361-0571-208A-141AED4E00D5}"/>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4</a:t>
            </a:fld>
            <a:endParaRPr lang="en-US" sz="1200" dirty="0">
              <a:latin typeface="+mn-lt"/>
            </a:endParaRPr>
          </a:p>
        </p:txBody>
      </p:sp>
    </p:spTree>
    <p:extLst>
      <p:ext uri="{BB962C8B-B14F-4D97-AF65-F5344CB8AC3E}">
        <p14:creationId xmlns:p14="http://schemas.microsoft.com/office/powerpoint/2010/main" val="391092502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2"/>
        <p:cNvGrpSpPr/>
        <p:nvPr/>
      </p:nvGrpSpPr>
      <p:grpSpPr>
        <a:xfrm>
          <a:off x="0" y="0"/>
          <a:ext cx="0" cy="0"/>
          <a:chOff x="0" y="0"/>
          <a:chExt cx="0" cy="0"/>
        </a:xfrm>
      </p:grpSpPr>
      <p:sp>
        <p:nvSpPr>
          <p:cNvPr id="694" name="Google Shape;694;p26:notes"/>
          <p:cNvSpPr txBox="1">
            <a:spLocks noGrp="1"/>
          </p:cNvSpPr>
          <p:nvPr>
            <p:ph type="body" idx="1"/>
          </p:nvPr>
        </p:nvSpPr>
        <p:spPr>
          <a:xfrm>
            <a:off x="479425" y="460375"/>
            <a:ext cx="6140450" cy="9211335"/>
          </a:xfrm>
        </p:spPr>
        <p:txBody>
          <a:bodyPr/>
          <a:lstStyle/>
          <a:p>
            <a:r>
              <a:rPr lang="en-US" b="1" dirty="0">
                <a:sym typeface="Calibri"/>
              </a:rPr>
              <a:t>Évaluer </a:t>
            </a:r>
            <a:r>
              <a:rPr lang="en-US" b="1" dirty="0" err="1">
                <a:sym typeface="Calibri"/>
              </a:rPr>
              <a:t>quand</a:t>
            </a:r>
            <a:r>
              <a:rPr lang="en-US" b="1" dirty="0">
                <a:sym typeface="Calibri"/>
              </a:rPr>
              <a:t> </a:t>
            </a:r>
            <a:r>
              <a:rPr lang="en-US" b="1" dirty="0" err="1">
                <a:sym typeface="Calibri"/>
              </a:rPr>
              <a:t>l'ENAS</a:t>
            </a:r>
            <a:r>
              <a:rPr lang="en-US" b="1" dirty="0">
                <a:sym typeface="Calibri"/>
              </a:rPr>
              <a:t> ne bénéficie pas d'une prise en charge alternative ou que le dispositif de prise en charge n'est pas adapté (qu'il s'agisse d'une prise en charge alternative OU de la famille de l'enfant (par exemple, une famille vulnérable ou un enfant en danger). </a:t>
            </a:r>
          </a:p>
          <a:p>
            <a:pPr lvl="1"/>
            <a:r>
              <a:rPr lang="en-US" i="1" dirty="0">
                <a:sym typeface="Calibri"/>
              </a:rPr>
              <a:t>Pensez à</a:t>
            </a:r>
          </a:p>
          <a:p>
            <a:pPr lvl="2"/>
            <a:r>
              <a:rPr lang="en-US" i="1" dirty="0">
                <a:sym typeface="Calibri"/>
              </a:rPr>
              <a:t>L'intérêt supérieur de l'enfant.</a:t>
            </a:r>
          </a:p>
          <a:p>
            <a:pPr lvl="2"/>
            <a:r>
              <a:rPr lang="en-US" i="1" dirty="0">
                <a:sym typeface="Calibri"/>
              </a:rPr>
              <a:t>Besoins spécifiques affectant la prise en charge : il peut s'agir, par exemple, de problèmes de protection graves, lorsque l'enfant risque d'être pris pour cible et qu'un lieu sûr est nécessaire, ou encore d'une maladie ou d'un handicap nécessitant un soutien spécifique.</a:t>
            </a:r>
          </a:p>
          <a:p>
            <a:pPr lvl="2"/>
            <a:r>
              <a:rPr lang="en-US" i="1" dirty="0">
                <a:sym typeface="Calibri"/>
              </a:rPr>
              <a:t>Impact potentiel sur le RRF.</a:t>
            </a:r>
            <a:endParaRPr lang="en-US" i="1" dirty="0"/>
          </a:p>
          <a:p>
            <a:pPr lvl="2"/>
            <a:r>
              <a:rPr lang="en-US" i="1" dirty="0">
                <a:sym typeface="Calibri"/>
              </a:rPr>
              <a:t>Les normes culturelles ou religieuses, y compris les considérations de genre. </a:t>
            </a:r>
            <a:endParaRPr lang="en-US" i="1" dirty="0"/>
          </a:p>
          <a:p>
            <a:pPr lvl="2"/>
            <a:r>
              <a:rPr lang="en-US" i="1" dirty="0">
                <a:sym typeface="Calibri"/>
              </a:rPr>
              <a:t>Les types habituels de prise en charge - un plus grand engagement de la communauté peut être nécessaire pour promouvoir le placement familial lorsque celui-ci n'est pas largement accepté.</a:t>
            </a:r>
          </a:p>
          <a:p>
            <a:pPr lvl="2"/>
            <a:r>
              <a:rPr lang="en-US" i="1" dirty="0">
                <a:sym typeface="Calibri"/>
              </a:rPr>
              <a:t>La capacité des familles à s'occuper d'enfants supplémentaires sans aide supplémentaire (afin d'éviter une séparation secondaire due à la rupture des modalités de garde).</a:t>
            </a:r>
          </a:p>
          <a:p>
            <a:pPr lvl="2"/>
            <a:r>
              <a:rPr lang="en-US" i="1" dirty="0">
                <a:sym typeface="Calibri"/>
              </a:rPr>
              <a:t>La capacité de contrôler la prise en charge alternative de manière continue, que ce soit par le </a:t>
            </a:r>
            <a:r>
              <a:rPr lang="en-US" i="1" dirty="0" err="1">
                <a:sym typeface="Calibri"/>
              </a:rPr>
              <a:t>EISis</a:t>
            </a:r>
            <a:r>
              <a:rPr lang="en-US" i="1" dirty="0">
                <a:sym typeface="Calibri"/>
              </a:rPr>
              <a:t> des travailleurs sociaux des autorités locales, du personnel des ONG ou des bénévoles de la communauté. Le suivi demande beaucoup de travail et de temps, en particulier dans les zones rurales où les dossiers sont répartis sur une vaste zone et où il existe des problèmes de sécurité.</a:t>
            </a:r>
          </a:p>
          <a:p>
            <a:pPr lvl="2"/>
            <a:r>
              <a:rPr lang="en-US" i="1" dirty="0">
                <a:sym typeface="Calibri"/>
              </a:rPr>
              <a:t>Autres besoins en matière de protection de l'enfance.</a:t>
            </a:r>
            <a:endParaRPr lang="en-GB" dirty="0">
              <a:sym typeface="Calibri"/>
            </a:endParaRPr>
          </a:p>
          <a:p>
            <a:pPr lvl="1"/>
            <a:r>
              <a:rPr lang="en-GB" i="1" dirty="0">
                <a:sym typeface="Calibri"/>
              </a:rPr>
              <a:t>Les résultats de l'évaluation doivent être enregistrés sur </a:t>
            </a:r>
          </a:p>
          <a:p>
            <a:pPr lvl="2"/>
            <a:r>
              <a:rPr lang="en-GB" i="1" dirty="0">
                <a:sym typeface="Calibri"/>
              </a:rPr>
              <a:t>Formulaire de gestion de cas 2A Formulaire </a:t>
            </a:r>
            <a:r>
              <a:rPr lang="en-GB" i="1" dirty="0" err="1">
                <a:sym typeface="Calibri"/>
              </a:rPr>
              <a:t>d'évaluation</a:t>
            </a:r>
            <a:r>
              <a:rPr lang="en-GB" i="1" dirty="0">
                <a:sym typeface="Calibri"/>
              </a:rPr>
              <a:t> (PEIMS) </a:t>
            </a:r>
          </a:p>
          <a:p>
            <a:pPr lvl="2"/>
            <a:r>
              <a:rPr lang="en-GB" i="1" dirty="0">
                <a:sym typeface="Calibri"/>
              </a:rPr>
              <a:t>ou le formulaire d'évaluation des intérêts </a:t>
            </a:r>
            <a:r>
              <a:rPr lang="en-GB" i="1" dirty="0" err="1">
                <a:sym typeface="Calibri"/>
              </a:rPr>
              <a:t>supérieurs</a:t>
            </a:r>
            <a:r>
              <a:rPr lang="en-GB" i="1" dirty="0">
                <a:sym typeface="Calibri"/>
              </a:rPr>
              <a:t> (EIS) du HCR dans les contextes de réfugiés. </a:t>
            </a:r>
          </a:p>
          <a:p>
            <a:pPr lvl="1"/>
            <a:r>
              <a:rPr lang="en-GB" i="1" dirty="0">
                <a:sym typeface="Calibri"/>
              </a:rPr>
              <a:t>Incluez un résumé clair du type de soins recommandés et des raisons pour lesquelles ils sont recommandés.</a:t>
            </a:r>
          </a:p>
        </p:txBody>
      </p:sp>
      <p:sp>
        <p:nvSpPr>
          <p:cNvPr id="2" name="Google Shape;725;p48:notes">
            <a:extLst>
              <a:ext uri="{FF2B5EF4-FFF2-40B4-BE49-F238E27FC236}">
                <a16:creationId xmlns:a16="http://schemas.microsoft.com/office/drawing/2014/main" id="{51E9427E-A31C-79A5-2EC4-49D355B5714C}"/>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40</a:t>
            </a:fld>
            <a:endParaRPr lang="en-US" sz="1200" dirty="0">
              <a:latin typeface="+mn-lt"/>
            </a:endParaRPr>
          </a:p>
        </p:txBody>
      </p:sp>
    </p:spTree>
    <p:extLst>
      <p:ext uri="{BB962C8B-B14F-4D97-AF65-F5344CB8AC3E}">
        <p14:creationId xmlns:p14="http://schemas.microsoft.com/office/powerpoint/2010/main" val="24442758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7"/>
        <p:cNvGrpSpPr/>
        <p:nvPr/>
      </p:nvGrpSpPr>
      <p:grpSpPr>
        <a:xfrm>
          <a:off x="0" y="0"/>
          <a:ext cx="0" cy="0"/>
          <a:chOff x="0" y="0"/>
          <a:chExt cx="0" cy="0"/>
        </a:xfrm>
      </p:grpSpPr>
      <p:sp>
        <p:nvSpPr>
          <p:cNvPr id="709" name="Google Shape;709;p27:notes"/>
          <p:cNvSpPr txBox="1">
            <a:spLocks noGrp="1"/>
          </p:cNvSpPr>
          <p:nvPr>
            <p:ph type="body" idx="1"/>
          </p:nvPr>
        </p:nvSpPr>
        <p:spPr/>
        <p:txBody>
          <a:bodyPr/>
          <a:lstStyle/>
          <a:p>
            <a:pPr marL="0" indent="0">
              <a:buNone/>
            </a:pPr>
            <a:r>
              <a:rPr lang="en-US" b="1" dirty="0">
                <a:sym typeface="Calibri"/>
              </a:rPr>
              <a:t>S'ADAPTER AU CONTEXTE</a:t>
            </a:r>
          </a:p>
          <a:p>
            <a:r>
              <a:rPr lang="en-US" dirty="0">
                <a:sym typeface="Calibri"/>
              </a:rPr>
              <a:t>N'incluez cette diapositive que pour les contextes de réfugiés.</a:t>
            </a:r>
            <a:endParaRPr lang="en-US" dirty="0"/>
          </a:p>
          <a:p>
            <a:pPr marL="0" indent="0">
              <a:buNone/>
            </a:pPr>
            <a:r>
              <a:rPr lang="en-US" b="1" dirty="0">
                <a:highlight>
                  <a:schemeClr val="lt1"/>
                </a:highlight>
                <a:sym typeface="Helvetica Neue"/>
              </a:rPr>
              <a:t>_____________________________________________________________________________</a:t>
            </a:r>
            <a:endParaRPr lang="en-US" b="0" dirty="0"/>
          </a:p>
          <a:p>
            <a:endParaRPr lang="en-US" dirty="0">
              <a:sym typeface="Calibri"/>
            </a:endParaRPr>
          </a:p>
          <a:p>
            <a:pPr marL="0" indent="0">
              <a:buNone/>
            </a:pPr>
            <a:r>
              <a:rPr lang="en-US" b="1" dirty="0">
                <a:sym typeface="Calibri"/>
              </a:rPr>
              <a:t>EXPLICATION</a:t>
            </a:r>
            <a:endParaRPr lang="en-US" b="1" dirty="0"/>
          </a:p>
          <a:p>
            <a:r>
              <a:rPr lang="en-US" i="1" dirty="0">
                <a:sym typeface="Calibri"/>
              </a:rPr>
              <a:t>Dans certains cas, il n'y a pas d'autres options de soins disponibles. </a:t>
            </a:r>
          </a:p>
          <a:p>
            <a:pPr lvl="1"/>
            <a:r>
              <a:rPr lang="en-US" i="1" dirty="0">
                <a:sym typeface="Calibri"/>
              </a:rPr>
              <a:t>La question primordiale à prendre en compte est celle de l'intérêt supérieur de l'enfant.</a:t>
            </a:r>
          </a:p>
          <a:p>
            <a:r>
              <a:rPr lang="en-US" i="1" dirty="0">
                <a:sym typeface="Calibri"/>
              </a:rPr>
              <a:t>Dans des circonstances exceptionnelles, y compris dans le cas d'enfants réfugiés pris en charge par des familles d'accueil</a:t>
            </a:r>
          </a:p>
          <a:p>
            <a:pPr lvl="1"/>
            <a:r>
              <a:rPr lang="en-US" i="1" dirty="0">
                <a:sym typeface="Calibri"/>
              </a:rPr>
              <a:t>Une détermination de l'intérêt supérieur (DIS) est requise avant le placement temporaire ou pour décider si un placement existant est approprié, en l'absence de processus d'État.</a:t>
            </a:r>
          </a:p>
          <a:p>
            <a:r>
              <a:rPr lang="en-US" i="1" dirty="0">
                <a:sym typeface="Calibri"/>
              </a:rPr>
              <a:t>Nous discuterons plus tard de la détermination du meilleur intérêt (DIS).</a:t>
            </a:r>
          </a:p>
          <a:p>
            <a:pPr marL="0" indent="0">
              <a:buNone/>
            </a:pPr>
            <a:r>
              <a:rPr lang="en-US" b="1" dirty="0">
                <a:highlight>
                  <a:schemeClr val="lt1"/>
                </a:highlight>
                <a:sym typeface="Helvetica Neue"/>
              </a:rPr>
              <a:t>_____________________________________________________________________________</a:t>
            </a:r>
            <a:endParaRPr lang="en-US" b="0" dirty="0"/>
          </a:p>
          <a:p>
            <a:pPr marL="0" indent="0">
              <a:buNone/>
            </a:pPr>
            <a:endParaRPr lang="en-US" dirty="0">
              <a:sym typeface="Calibri"/>
            </a:endParaRPr>
          </a:p>
          <a:p>
            <a:pPr marL="0" indent="0">
              <a:buNone/>
            </a:pPr>
            <a:r>
              <a:rPr lang="en-US" b="1" dirty="0">
                <a:sym typeface="Calibri"/>
              </a:rPr>
              <a:t>RESOURCE</a:t>
            </a:r>
          </a:p>
          <a:p>
            <a:r>
              <a:rPr lang="en-US" dirty="0">
                <a:sym typeface="Calibri"/>
              </a:rPr>
              <a:t>HCR, 2021 Principes directeurs de la procédure relative à l'intérêt supérieur de l'enfant, évaluer et déterminer l'intérêt supérieur de l'enfant, section 4.2.5 : Situations exceptionnelles de prise en charge temporaire pour déterminer si la DIS est nécessaire p.162</a:t>
            </a:r>
          </a:p>
          <a:p>
            <a:endParaRPr lang="en-US" dirty="0">
              <a:sym typeface="Calibri"/>
            </a:endParaRPr>
          </a:p>
        </p:txBody>
      </p:sp>
      <p:sp>
        <p:nvSpPr>
          <p:cNvPr id="3" name="Slide Image Placeholder 2">
            <a:extLst>
              <a:ext uri="{FF2B5EF4-FFF2-40B4-BE49-F238E27FC236}">
                <a16:creationId xmlns:a16="http://schemas.microsoft.com/office/drawing/2014/main" id="{13F559C3-187C-872B-EA73-FD6D74B20526}"/>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5AAF52EB-0865-8B3C-2575-EF63B86A0D11}"/>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41</a:t>
            </a:fld>
            <a:endParaRPr lang="en-US" sz="1200" dirty="0">
              <a:latin typeface="+mn-lt"/>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4"/>
        <p:cNvGrpSpPr/>
        <p:nvPr/>
      </p:nvGrpSpPr>
      <p:grpSpPr>
        <a:xfrm>
          <a:off x="0" y="0"/>
          <a:ext cx="0" cy="0"/>
          <a:chOff x="0" y="0"/>
          <a:chExt cx="0" cy="0"/>
        </a:xfrm>
      </p:grpSpPr>
      <p:sp>
        <p:nvSpPr>
          <p:cNvPr id="716" name="Google Shape;716;p28:notes"/>
          <p:cNvSpPr txBox="1">
            <a:spLocks noGrp="1"/>
          </p:cNvSpPr>
          <p:nvPr>
            <p:ph type="body" idx="1"/>
          </p:nvPr>
        </p:nvSpPr>
        <p:spPr/>
        <p:txBody>
          <a:bodyPr/>
          <a:lstStyle/>
          <a:p>
            <a:pPr marL="0" indent="0">
              <a:buNone/>
            </a:pPr>
            <a:r>
              <a:rPr lang="en-US" b="1" dirty="0">
                <a:sym typeface="Calibri"/>
              </a:rPr>
              <a:t>EXPLICATION</a:t>
            </a:r>
          </a:p>
          <a:p>
            <a:r>
              <a:rPr lang="en-US" dirty="0">
                <a:sym typeface="Calibri"/>
              </a:rPr>
              <a:t>Présenter la diapositive</a:t>
            </a:r>
            <a:endParaRPr lang="en-US" dirty="0"/>
          </a:p>
          <a:p>
            <a:r>
              <a:rPr lang="en-US" i="1" dirty="0">
                <a:sym typeface="Calibri"/>
              </a:rPr>
              <a:t>Quelqu'un a-t-il des questions ou des précisions à apporter ?</a:t>
            </a:r>
            <a:endParaRPr lang="en-US" i="1" dirty="0"/>
          </a:p>
          <a:p>
            <a:r>
              <a:rPr lang="en-US" dirty="0">
                <a:sym typeface="Calibri"/>
              </a:rPr>
              <a:t>Fermez la session.</a:t>
            </a:r>
            <a:endParaRPr lang="en-US" dirty="0"/>
          </a:p>
          <a:p>
            <a:endParaRPr lang="en-US" dirty="0">
              <a:sym typeface="Calibri"/>
            </a:endParaRPr>
          </a:p>
        </p:txBody>
      </p:sp>
      <p:sp>
        <p:nvSpPr>
          <p:cNvPr id="3" name="Slide Image Placeholder 2">
            <a:extLst>
              <a:ext uri="{FF2B5EF4-FFF2-40B4-BE49-F238E27FC236}">
                <a16:creationId xmlns:a16="http://schemas.microsoft.com/office/drawing/2014/main" id="{85F41C47-AD40-6B2A-6DF8-BFB1CB840CCC}"/>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C01812A8-65B8-9B8B-5D5E-62FA4C20BBDB}"/>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42</a:t>
            </a:fld>
            <a:endParaRPr lang="en-US" sz="1200" dirty="0">
              <a:latin typeface="+mn-lt"/>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9"/>
        <p:cNvGrpSpPr/>
        <p:nvPr/>
      </p:nvGrpSpPr>
      <p:grpSpPr>
        <a:xfrm>
          <a:off x="0" y="0"/>
          <a:ext cx="0" cy="0"/>
          <a:chOff x="0" y="0"/>
          <a:chExt cx="0" cy="0"/>
        </a:xfrm>
      </p:grpSpPr>
      <p:sp>
        <p:nvSpPr>
          <p:cNvPr id="731" name="Google Shape;731;p29:notes"/>
          <p:cNvSpPr txBox="1">
            <a:spLocks noGrp="1"/>
          </p:cNvSpPr>
          <p:nvPr>
            <p:ph type="body" idx="1"/>
          </p:nvPr>
        </p:nvSpPr>
        <p:spPr/>
        <p:txBody>
          <a:bodyPr/>
          <a:lstStyle/>
          <a:p>
            <a:pPr marL="0" indent="0">
              <a:buNone/>
            </a:pPr>
            <a:r>
              <a:rPr lang="en-US" b="1" dirty="0">
                <a:sym typeface="Calibri"/>
              </a:rPr>
              <a:t>EXPLICATION</a:t>
            </a:r>
            <a:endParaRPr lang="en-US" b="1" dirty="0"/>
          </a:p>
          <a:p>
            <a:r>
              <a:rPr lang="en-US" i="1" dirty="0">
                <a:sym typeface="Calibri"/>
              </a:rPr>
              <a:t>Au cours des prochaines sessions, nous allons discuter des éléments du plan de gestion de cas qui doivent être spécifiquement considérés pour les ENAS.</a:t>
            </a:r>
          </a:p>
          <a:p>
            <a:r>
              <a:rPr lang="en-US" i="1" dirty="0">
                <a:sym typeface="Calibri"/>
              </a:rPr>
              <a:t>Comme nous l'avons évoqué, les demandeurs d'asile peuvent avoir des besoins spécifiques nécessitant des actions qui s'appliquent particulièrement aux demandeurs d'asile.</a:t>
            </a:r>
          </a:p>
          <a:p>
            <a:r>
              <a:rPr lang="en-US" i="1" dirty="0">
                <a:sym typeface="Calibri"/>
              </a:rPr>
              <a:t>Pouvez-vous citer des exemples d'actions clés pour </a:t>
            </a:r>
            <a:r>
              <a:rPr lang="en-US" i="1" dirty="0" err="1">
                <a:sym typeface="Calibri"/>
              </a:rPr>
              <a:t>l'ENAS</a:t>
            </a:r>
            <a:r>
              <a:rPr lang="en-US" i="1" dirty="0">
                <a:sym typeface="Calibri"/>
              </a:rPr>
              <a:t> ?</a:t>
            </a:r>
          </a:p>
          <a:p>
            <a:pPr lvl="1"/>
            <a:r>
              <a:rPr lang="en-US" dirty="0">
                <a:sym typeface="Calibri"/>
              </a:rPr>
              <a:t>recherche des familles</a:t>
            </a:r>
            <a:endParaRPr lang="en-US" dirty="0"/>
          </a:p>
          <a:p>
            <a:pPr lvl="1"/>
            <a:r>
              <a:rPr lang="en-US" dirty="0">
                <a:sym typeface="Calibri"/>
              </a:rPr>
              <a:t>soutien pour établir/maintenir des contacts familiaux</a:t>
            </a:r>
            <a:endParaRPr lang="en-US" dirty="0"/>
          </a:p>
          <a:p>
            <a:pPr lvl="1"/>
            <a:r>
              <a:rPr lang="en-US" dirty="0">
                <a:sym typeface="Calibri"/>
              </a:rPr>
              <a:t>vérification préalable au regroupement familial</a:t>
            </a:r>
            <a:endParaRPr lang="en-US" dirty="0"/>
          </a:p>
          <a:p>
            <a:pPr lvl="1"/>
            <a:r>
              <a:rPr lang="en-US" dirty="0">
                <a:sym typeface="Calibri"/>
              </a:rPr>
              <a:t>préparation au regroupement familial</a:t>
            </a:r>
            <a:endParaRPr lang="en-US" dirty="0"/>
          </a:p>
          <a:p>
            <a:pPr lvl="1"/>
            <a:r>
              <a:rPr lang="en-US" dirty="0">
                <a:sym typeface="Calibri"/>
              </a:rPr>
              <a:t>le regroupement familial</a:t>
            </a:r>
            <a:endParaRPr lang="en-US" dirty="0"/>
          </a:p>
          <a:p>
            <a:pPr lvl="1"/>
            <a:r>
              <a:rPr lang="en-US" dirty="0">
                <a:sym typeface="Calibri"/>
              </a:rPr>
              <a:t>soutien à la réintégration après le regroupement familial</a:t>
            </a:r>
            <a:endParaRPr lang="en-US" dirty="0"/>
          </a:p>
          <a:p>
            <a:pPr lvl="1"/>
            <a:r>
              <a:rPr lang="en-US" dirty="0">
                <a:sym typeface="Calibri"/>
              </a:rPr>
              <a:t>soutien aux soins alternatifs </a:t>
            </a:r>
          </a:p>
          <a:p>
            <a:r>
              <a:rPr lang="en-US" i="1" dirty="0">
                <a:sym typeface="Calibri"/>
              </a:rPr>
              <a:t>Soins alternatifs</a:t>
            </a:r>
          </a:p>
          <a:p>
            <a:pPr lvl="1"/>
            <a:r>
              <a:rPr lang="en-US" i="1" dirty="0">
                <a:sym typeface="Calibri"/>
              </a:rPr>
              <a:t>Bien que nombre de ces mesures fassent partie du plan d'action initial, des soins alternatifs peuvent être fournis plus tôt ou plus tard dans le processus de gestion du dossier.</a:t>
            </a:r>
          </a:p>
          <a:p>
            <a:pPr lvl="1"/>
            <a:r>
              <a:rPr lang="en-US" i="1" dirty="0">
                <a:sym typeface="Calibri"/>
              </a:rPr>
              <a:t>Par exemple, dans les cas où le regroupement familial n'aboutit pas et qu'une option de soins à plus long terme peut donc être nécessaire. </a:t>
            </a:r>
          </a:p>
          <a:p>
            <a:pPr lvl="1"/>
            <a:r>
              <a:rPr lang="en-US" i="1" dirty="0">
                <a:sym typeface="Calibri"/>
              </a:rPr>
              <a:t>Le plan d'action doit être mis à jour en fonction de l'évolution du dossier de l'enfant, des nouvelles informations et de l'évolution de ses besoins, etc.</a:t>
            </a:r>
          </a:p>
        </p:txBody>
      </p:sp>
      <p:sp>
        <p:nvSpPr>
          <p:cNvPr id="3" name="Slide Image Placeholder 2">
            <a:extLst>
              <a:ext uri="{FF2B5EF4-FFF2-40B4-BE49-F238E27FC236}">
                <a16:creationId xmlns:a16="http://schemas.microsoft.com/office/drawing/2014/main" id="{C273DC59-9D35-A841-618E-5F12AEC9AED2}"/>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2E59AAC4-AE58-6BD0-AD79-E1800D476C33}"/>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43</a:t>
            </a:fld>
            <a:endParaRPr lang="en-US" sz="1200" dirty="0">
              <a:latin typeface="+mn-lt"/>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1"/>
        <p:cNvGrpSpPr/>
        <p:nvPr/>
      </p:nvGrpSpPr>
      <p:grpSpPr>
        <a:xfrm>
          <a:off x="0" y="0"/>
          <a:ext cx="0" cy="0"/>
          <a:chOff x="0" y="0"/>
          <a:chExt cx="0" cy="0"/>
        </a:xfrm>
      </p:grpSpPr>
      <p:sp>
        <p:nvSpPr>
          <p:cNvPr id="743" name="Google Shape;743;p30:notes"/>
          <p:cNvSpPr txBox="1">
            <a:spLocks noGrp="1"/>
          </p:cNvSpPr>
          <p:nvPr>
            <p:ph type="body" idx="1"/>
          </p:nvPr>
        </p:nvSpPr>
        <p:spPr/>
        <p:txBody>
          <a:bodyPr/>
          <a:lstStyle/>
          <a:p>
            <a:pPr marL="0" indent="0">
              <a:buNone/>
            </a:pPr>
            <a:r>
              <a:rPr lang="en-US" b="1" dirty="0">
                <a:sym typeface="Calibri"/>
              </a:rPr>
              <a:t>TRAVAIL EN PARTENARIAT (15 minutes)</a:t>
            </a:r>
          </a:p>
          <a:p>
            <a:r>
              <a:rPr lang="en-US" dirty="0">
                <a:sym typeface="Calibri"/>
              </a:rPr>
              <a:t>Répartissez les participants en binômes</a:t>
            </a:r>
          </a:p>
          <a:p>
            <a:r>
              <a:rPr lang="en-US" dirty="0">
                <a:sym typeface="Calibri"/>
              </a:rPr>
              <a:t>Guidez les participants vers la </a:t>
            </a:r>
            <a:r>
              <a:rPr lang="en-US" b="1" dirty="0">
                <a:sym typeface="Calibri"/>
              </a:rPr>
              <a:t>page 20 du cahier de travail : Planification des cas.</a:t>
            </a:r>
          </a:p>
          <a:p>
            <a:r>
              <a:rPr lang="en-US" i="1" dirty="0">
                <a:sym typeface="Calibri"/>
              </a:rPr>
              <a:t>Travaillez avec votre partenaire pour répondre à la question suivante, en utilisant les scénarios sur lesquels ils ont travaillé lors de la session précédente (Cahier d'exercices page 13).</a:t>
            </a:r>
          </a:p>
          <a:p>
            <a:r>
              <a:rPr lang="en-US" i="1" dirty="0">
                <a:sym typeface="Calibri"/>
              </a:rPr>
              <a:t>Inscrivez vos réponses sur un tableau de conférence ou dans vos cahiers d'exercices pour les présenter. </a:t>
            </a:r>
          </a:p>
          <a:p>
            <a:pPr marL="0" indent="0">
              <a:buNone/>
            </a:pPr>
            <a:endParaRPr lang="en-US" dirty="0">
              <a:sym typeface="Calibri"/>
            </a:endParaRPr>
          </a:p>
          <a:p>
            <a:pPr marL="0" indent="0">
              <a:buNone/>
            </a:pPr>
            <a:r>
              <a:rPr lang="en-US" b="1" dirty="0">
                <a:sym typeface="Calibri"/>
              </a:rPr>
              <a:t>DISCUSSION PLÉNIÈRE (15 minutes)</a:t>
            </a:r>
          </a:p>
          <a:p>
            <a:r>
              <a:rPr lang="en-US" dirty="0">
                <a:sym typeface="Calibri"/>
              </a:rPr>
              <a:t>Demandez aux participants de présenter leurs idées en plénière</a:t>
            </a:r>
          </a:p>
          <a:p>
            <a:r>
              <a:rPr lang="en-US" dirty="0">
                <a:sym typeface="Calibri"/>
              </a:rPr>
              <a:t>Ajoutez les réponses sur les tableaux de papier utilisés lors de la session précédente sur l'étape d'évaluation.</a:t>
            </a:r>
          </a:p>
          <a:p>
            <a:r>
              <a:rPr lang="en-US" dirty="0">
                <a:sym typeface="Calibri"/>
              </a:rPr>
              <a:t>Complétez avec les réponses des pages suivantes</a:t>
            </a:r>
          </a:p>
          <a:p>
            <a:endParaRPr lang="en-US" dirty="0">
              <a:sym typeface="Calibri"/>
            </a:endParaRPr>
          </a:p>
          <a:p>
            <a:pPr marL="0" indent="0">
              <a:buNone/>
            </a:pPr>
            <a:r>
              <a:rPr lang="en-US" b="1" dirty="0">
                <a:sym typeface="Calibri"/>
              </a:rPr>
              <a:t>EXPLICATION</a:t>
            </a:r>
          </a:p>
          <a:p>
            <a:r>
              <a:rPr lang="en-US" i="1" dirty="0">
                <a:sym typeface="Calibri"/>
              </a:rPr>
              <a:t>Toutes les interventions s'inscrivent dans le cadre d'un plan d'action plus large et sont liées aux interventions prévues pour traiter la situation globale de l'enfant afin d'améliorer sa protection et son bien-être. </a:t>
            </a:r>
          </a:p>
          <a:p>
            <a:r>
              <a:rPr lang="en-US" i="1" dirty="0">
                <a:sym typeface="Calibri"/>
              </a:rPr>
              <a:t>Dans les prochaines sessions, nous entrerons dans le détail de ces actions spécifiques pour </a:t>
            </a:r>
            <a:r>
              <a:rPr lang="en-US" i="1" dirty="0" err="1">
                <a:sym typeface="Calibri"/>
              </a:rPr>
              <a:t>l'ENAS</a:t>
            </a:r>
            <a:r>
              <a:rPr lang="en-US" i="1" dirty="0">
                <a:sym typeface="Calibri"/>
              </a:rPr>
              <a:t>. </a:t>
            </a:r>
          </a:p>
          <a:p>
            <a:r>
              <a:rPr lang="en-US" i="1" dirty="0">
                <a:sym typeface="Calibri"/>
              </a:rPr>
              <a:t>Si le regroupement familial est improbable ou échoue après des efforts de recherche sur une certaine période, il convient d'évaluer et d'inclure dans le plan d'action les possibilités de prise en charge à long terme. </a:t>
            </a:r>
            <a:endParaRPr lang="en-US" dirty="0">
              <a:sym typeface="Calibri"/>
            </a:endParaRPr>
          </a:p>
          <a:p>
            <a:pPr marL="0" indent="0">
              <a:buNone/>
            </a:pPr>
            <a:r>
              <a:rPr lang="en-US" dirty="0">
                <a:sym typeface="Helvetica Neue"/>
              </a:rPr>
              <a:t>_____________________________________________________________________________</a:t>
            </a:r>
            <a:endParaRPr lang="en-US" dirty="0"/>
          </a:p>
          <a:p>
            <a:pPr marL="0" indent="0">
              <a:buNone/>
            </a:pPr>
            <a:endParaRPr lang="en-US" dirty="0">
              <a:sym typeface="Calibri"/>
            </a:endParaRPr>
          </a:p>
          <a:p>
            <a:pPr marL="0" indent="0">
              <a:buNone/>
            </a:pPr>
            <a:r>
              <a:rPr lang="en-US" b="1" dirty="0"/>
              <a:t>SUITE </a:t>
            </a:r>
            <a:r>
              <a:rPr lang="en-US" b="1" dirty="0">
                <a:sym typeface="Wingdings" panose="05000000000000000000" pitchFamily="2" charset="2"/>
              </a:rPr>
              <a:t></a:t>
            </a:r>
            <a:endParaRPr lang="en-US" b="1" dirty="0"/>
          </a:p>
          <a:p>
            <a:endParaRPr lang="en-US" dirty="0">
              <a:sym typeface="Calibri"/>
            </a:endParaRPr>
          </a:p>
          <a:p>
            <a:endParaRPr lang="en-US" dirty="0">
              <a:sym typeface="Calibri"/>
            </a:endParaRPr>
          </a:p>
          <a:p>
            <a:endParaRPr lang="en-US" dirty="0">
              <a:sym typeface="Calibri"/>
            </a:endParaRPr>
          </a:p>
          <a:p>
            <a:endParaRPr lang="en-US" dirty="0">
              <a:sym typeface="Calibri"/>
            </a:endParaRPr>
          </a:p>
          <a:p>
            <a:endParaRPr lang="en-US" dirty="0">
              <a:sym typeface="Calibri"/>
            </a:endParaRPr>
          </a:p>
        </p:txBody>
      </p:sp>
      <p:sp>
        <p:nvSpPr>
          <p:cNvPr id="3" name="Slide Image Placeholder 2">
            <a:extLst>
              <a:ext uri="{FF2B5EF4-FFF2-40B4-BE49-F238E27FC236}">
                <a16:creationId xmlns:a16="http://schemas.microsoft.com/office/drawing/2014/main" id="{040EA8F9-A0B3-811F-44AE-436266E5DDD2}"/>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9ADEDC49-B804-34F2-4DCE-40BE96DCD64F}"/>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44</a:t>
            </a:fld>
            <a:endParaRPr lang="en-US" sz="1200" dirty="0">
              <a:latin typeface="+mn-lt"/>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1"/>
        <p:cNvGrpSpPr/>
        <p:nvPr/>
      </p:nvGrpSpPr>
      <p:grpSpPr>
        <a:xfrm>
          <a:off x="0" y="0"/>
          <a:ext cx="0" cy="0"/>
          <a:chOff x="0" y="0"/>
          <a:chExt cx="0" cy="0"/>
        </a:xfrm>
      </p:grpSpPr>
      <p:sp>
        <p:nvSpPr>
          <p:cNvPr id="743" name="Google Shape;743;p30:notes"/>
          <p:cNvSpPr txBox="1">
            <a:spLocks noGrp="1"/>
          </p:cNvSpPr>
          <p:nvPr>
            <p:ph type="body" idx="1"/>
          </p:nvPr>
        </p:nvSpPr>
        <p:spPr>
          <a:xfrm>
            <a:off x="479425" y="460375"/>
            <a:ext cx="6140450" cy="9211335"/>
          </a:xfrm>
        </p:spPr>
        <p:txBody>
          <a:bodyPr/>
          <a:lstStyle/>
          <a:p>
            <a:pPr marL="0" indent="0">
              <a:buNone/>
            </a:pPr>
            <a:r>
              <a:rPr lang="en-US" b="1" dirty="0">
                <a:sym typeface="Calibri"/>
              </a:rPr>
              <a:t>RÉPONSES </a:t>
            </a:r>
          </a:p>
          <a:p>
            <a:pPr marL="0" indent="0">
              <a:buNone/>
            </a:pPr>
            <a:r>
              <a:rPr lang="en-US" b="1" dirty="0">
                <a:sym typeface="Calibri"/>
              </a:rPr>
              <a:t>Scénario 1 </a:t>
            </a:r>
          </a:p>
          <a:p>
            <a:r>
              <a:rPr lang="en-US" b="1" dirty="0">
                <a:sym typeface="Calibri"/>
              </a:rPr>
              <a:t>1) Actions urgentes</a:t>
            </a:r>
          </a:p>
          <a:p>
            <a:pPr lvl="1"/>
            <a:r>
              <a:rPr lang="en-US" dirty="0">
                <a:sym typeface="Calibri"/>
              </a:rPr>
              <a:t>Orientation immédiate vers un soutien médical.</a:t>
            </a:r>
          </a:p>
          <a:p>
            <a:pPr lvl="1"/>
            <a:r>
              <a:rPr lang="en-US" dirty="0">
                <a:sym typeface="Calibri"/>
              </a:rPr>
              <a:t>SMSPS/ PSP.</a:t>
            </a:r>
          </a:p>
          <a:p>
            <a:pPr lvl="1"/>
            <a:r>
              <a:rPr lang="en-US" dirty="0">
                <a:sym typeface="Calibri"/>
              </a:rPr>
              <a:t>Prendre des dispositions pour une prise en charge temporaire sûre et durable, de préférence, si possible, dans un cadre familial ou communautaire.</a:t>
            </a:r>
          </a:p>
          <a:p>
            <a:pPr lvl="1"/>
            <a:r>
              <a:rPr lang="en-US" dirty="0">
                <a:sym typeface="Calibri"/>
              </a:rPr>
              <a:t>Initier des interventions de recherche/référencement pour rétablir le contact et/ou planifier une éventuelle réunification familiale si cela est dans l'intérêt supérieur de l'enfant.</a:t>
            </a:r>
          </a:p>
          <a:p>
            <a:pPr lvl="1"/>
            <a:r>
              <a:rPr lang="en-US" dirty="0">
                <a:sym typeface="Calibri"/>
              </a:rPr>
              <a:t>Si la fille a été exposée à la violence sexuelle, orientez-la immédiatement vers les services de VBG/santé et de SMSPS.</a:t>
            </a:r>
          </a:p>
          <a:p>
            <a:pPr lvl="1"/>
            <a:r>
              <a:rPr lang="en-US" dirty="0">
                <a:sym typeface="Calibri"/>
              </a:rPr>
              <a:t>Orientation vers des services juridiques, si nécessaire.</a:t>
            </a:r>
          </a:p>
          <a:p>
            <a:r>
              <a:rPr lang="en-US" b="1" dirty="0">
                <a:sym typeface="Calibri"/>
              </a:rPr>
              <a:t>2) Action à long terme</a:t>
            </a:r>
          </a:p>
          <a:p>
            <a:pPr lvl="1"/>
            <a:r>
              <a:rPr lang="en-US" dirty="0">
                <a:sym typeface="Calibri"/>
              </a:rPr>
              <a:t>Continuer à suivre les résultats de la recherche des familles et soutenir la réunification si possible dans l'intérêt supérieur de l'enfant.</a:t>
            </a:r>
          </a:p>
          <a:p>
            <a:pPr lvl="1"/>
            <a:r>
              <a:rPr lang="en-US" dirty="0">
                <a:sym typeface="Calibri"/>
              </a:rPr>
              <a:t>Soutenir un arrangement de soins alternatifs à long terme si tous les efforts de recherche de la famille ont été exhaustifs, conformément à l'intérêt supérieur de la fille.</a:t>
            </a:r>
            <a:endParaRPr lang="en-US" dirty="0"/>
          </a:p>
          <a:p>
            <a:r>
              <a:rPr lang="en-US" b="1" dirty="0">
                <a:sym typeface="Calibri"/>
              </a:rPr>
              <a:t>3) Autres acteurs à impliquer</a:t>
            </a:r>
          </a:p>
          <a:p>
            <a:pPr lvl="1"/>
            <a:r>
              <a:rPr lang="en-US" dirty="0">
                <a:sym typeface="Calibri"/>
              </a:rPr>
              <a:t>Agences de recherche, autorités nationales de protection de l'enfance/système judiciaire, acteurs de la lutte contre la VBG, réseaux/groupes communautaires, écoles locales/instituts d'enseignement et autres services.</a:t>
            </a:r>
          </a:p>
          <a:p>
            <a:pPr marL="0" indent="0">
              <a:buNone/>
            </a:pPr>
            <a:endParaRPr lang="en-US" dirty="0">
              <a:sym typeface="Calibri"/>
            </a:endParaRPr>
          </a:p>
          <a:p>
            <a:pPr marL="0" indent="0">
              <a:buNone/>
            </a:pPr>
            <a:r>
              <a:rPr lang="en-US" b="1" dirty="0">
                <a:sym typeface="Calibri"/>
              </a:rPr>
              <a:t>Scénario 2 </a:t>
            </a:r>
          </a:p>
          <a:p>
            <a:r>
              <a:rPr lang="en-US" b="1" dirty="0">
                <a:sym typeface="Calibri"/>
              </a:rPr>
              <a:t>1) Actions urgentes</a:t>
            </a:r>
          </a:p>
          <a:p>
            <a:pPr lvl="1"/>
            <a:r>
              <a:rPr lang="en-US" dirty="0">
                <a:sym typeface="Calibri"/>
              </a:rPr>
              <a:t>Initier des interventions de recherche/référencement concernant les parents de la fille afin de rétablir le contact et/ou de planifier une éventuelle réunification familiale si cela est dans l'intérêt supérieur de l'enfant.</a:t>
            </a:r>
          </a:p>
          <a:p>
            <a:pPr lvl="1"/>
            <a:r>
              <a:rPr lang="en-US" dirty="0">
                <a:sym typeface="Calibri"/>
              </a:rPr>
              <a:t>Si la prise en charge actuelle expose la jeune fille à un risque imminent et n'est pas dans l'intérêt supérieur de l'enfant, recherchez le soutien des autorités compétentes, si possible, et/</a:t>
            </a:r>
            <a:r>
              <a:rPr lang="en-US" dirty="0" err="1">
                <a:sym typeface="Calibri"/>
              </a:rPr>
              <a:t>ou</a:t>
            </a:r>
            <a:r>
              <a:rPr lang="en-US" dirty="0">
                <a:sym typeface="Calibri"/>
              </a:rPr>
              <a:t> </a:t>
            </a:r>
            <a:r>
              <a:rPr lang="en-US" dirty="0" err="1">
                <a:sym typeface="Calibri"/>
              </a:rPr>
              <a:t>placez</a:t>
            </a:r>
            <a:r>
              <a:rPr lang="en-US" dirty="0">
                <a:sym typeface="Calibri"/>
              </a:rPr>
              <a:t> la jeune fille dans une prise en charge alternative temporaire.</a:t>
            </a:r>
          </a:p>
          <a:p>
            <a:pPr lvl="1"/>
            <a:r>
              <a:rPr lang="en-US" dirty="0">
                <a:sym typeface="Calibri"/>
              </a:rPr>
              <a:t>Si la jeune fille a été exposée à la violence sexuelle, orientez-la immédiatement vers les services de santé/VIH et la SMSPS.</a:t>
            </a:r>
          </a:p>
          <a:p>
            <a:pPr lvl="1"/>
            <a:r>
              <a:rPr lang="en-US" dirty="0">
                <a:sym typeface="Calibri"/>
              </a:rPr>
              <a:t>Fournir la SMSPS à la jeune fille, si nécessaire et si elle le souhaite.</a:t>
            </a:r>
          </a:p>
          <a:p>
            <a:pPr lvl="1"/>
            <a:r>
              <a:rPr lang="en-US" dirty="0">
                <a:sym typeface="Calibri"/>
              </a:rPr>
              <a:t>Vérifier les réseaux de soutien de la jeune fille et la mettre en relation avec des initiatives de soutien communautaire.</a:t>
            </a:r>
          </a:p>
          <a:p>
            <a:pPr lvl="1"/>
            <a:r>
              <a:rPr lang="en-US" dirty="0">
                <a:sym typeface="Calibri"/>
              </a:rPr>
              <a:t>Vérifier si le regroupement familial avec ses parents est dans l'intérêt supérieur de l'enfant et si la famille dispose de revenus suffisants pour continuer à s'occuper de la fille/des enfants du foyer. Examinez si la fille pourrait éventuellement vivre avec d'autres membres de la famille élargie, si le regroupement familial n'est pas réalisable ou n'est pas dans l'intérêt supérieur de la fille.  </a:t>
            </a:r>
          </a:p>
          <a:p>
            <a:pPr lvl="1"/>
            <a:r>
              <a:rPr lang="en-US" dirty="0">
                <a:sym typeface="Calibri"/>
              </a:rPr>
              <a:t>Explorer les possibilités d'inscription à l'école ou d'autres possibilités d'éducation.</a:t>
            </a:r>
          </a:p>
          <a:p>
            <a:r>
              <a:rPr lang="en-US" b="1" dirty="0">
                <a:sym typeface="Calibri"/>
              </a:rPr>
              <a:t>2) Action à long terme</a:t>
            </a:r>
          </a:p>
          <a:p>
            <a:pPr lvl="1"/>
            <a:r>
              <a:rPr lang="en-US" dirty="0">
                <a:sym typeface="Calibri"/>
              </a:rPr>
              <a:t>Continuer à suivre les résultats de la recherche des familles et soutenir la réunification si possible dans l'intérêt supérieur de l'enfant.</a:t>
            </a:r>
          </a:p>
          <a:p>
            <a:pPr lvl="1"/>
            <a:r>
              <a:rPr lang="en-US" dirty="0">
                <a:sym typeface="Calibri"/>
              </a:rPr>
              <a:t>Soutenir un arrangement de soins alternatifs à long terme si tous les efforts de recherche de la famille ont été exhaustifs, conformément à l'intérêt supérieur de la fille.</a:t>
            </a:r>
            <a:endParaRPr lang="en-US" dirty="0"/>
          </a:p>
          <a:p>
            <a:r>
              <a:rPr lang="en-US" b="1" dirty="0">
                <a:sym typeface="Calibri"/>
              </a:rPr>
              <a:t>3) Autres acteurs à impliquer</a:t>
            </a:r>
          </a:p>
          <a:p>
            <a:pPr lvl="1"/>
            <a:r>
              <a:rPr lang="en-US" dirty="0">
                <a:sym typeface="Calibri"/>
              </a:rPr>
              <a:t>Agences de recherche, autorités nationales de protection de l'enfance/système judiciaire, acteurs de la violence liée au sexe, réseaux/groupes communautaires, écoles locales/instituts d'enseignement.</a:t>
            </a:r>
          </a:p>
          <a:p>
            <a:endParaRPr lang="en-US" b="1" dirty="0">
              <a:sym typeface="Wingdings" panose="05000000000000000000" pitchFamily="2" charset="2"/>
            </a:endParaRPr>
          </a:p>
          <a:p>
            <a:pPr marL="0" indent="0">
              <a:buNone/>
            </a:pPr>
            <a:r>
              <a:rPr lang="en-US" b="1" dirty="0"/>
              <a:t>SUITE </a:t>
            </a:r>
            <a:r>
              <a:rPr lang="en-US" b="1" dirty="0">
                <a:sym typeface="Wingdings" panose="05000000000000000000" pitchFamily="2" charset="2"/>
              </a:rPr>
              <a:t> </a:t>
            </a:r>
            <a:endParaRPr lang="en-US" b="1" dirty="0"/>
          </a:p>
        </p:txBody>
      </p:sp>
      <p:sp>
        <p:nvSpPr>
          <p:cNvPr id="2" name="Google Shape;725;p48:notes">
            <a:extLst>
              <a:ext uri="{FF2B5EF4-FFF2-40B4-BE49-F238E27FC236}">
                <a16:creationId xmlns:a16="http://schemas.microsoft.com/office/drawing/2014/main" id="{82AEF5A7-C94C-6238-335D-E9EBAE24B5C0}"/>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45</a:t>
            </a:fld>
            <a:endParaRPr lang="en-US" sz="1200" dirty="0">
              <a:latin typeface="+mn-lt"/>
            </a:endParaRPr>
          </a:p>
        </p:txBody>
      </p:sp>
    </p:spTree>
    <p:extLst>
      <p:ext uri="{BB962C8B-B14F-4D97-AF65-F5344CB8AC3E}">
        <p14:creationId xmlns:p14="http://schemas.microsoft.com/office/powerpoint/2010/main" val="268263182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1"/>
        <p:cNvGrpSpPr/>
        <p:nvPr/>
      </p:nvGrpSpPr>
      <p:grpSpPr>
        <a:xfrm>
          <a:off x="0" y="0"/>
          <a:ext cx="0" cy="0"/>
          <a:chOff x="0" y="0"/>
          <a:chExt cx="0" cy="0"/>
        </a:xfrm>
      </p:grpSpPr>
      <p:sp>
        <p:nvSpPr>
          <p:cNvPr id="743" name="Google Shape;743;p30:notes"/>
          <p:cNvSpPr txBox="1">
            <a:spLocks noGrp="1"/>
          </p:cNvSpPr>
          <p:nvPr>
            <p:ph type="body" idx="1"/>
          </p:nvPr>
        </p:nvSpPr>
        <p:spPr>
          <a:xfrm>
            <a:off x="479425" y="460375"/>
            <a:ext cx="6140450" cy="9211335"/>
          </a:xfrm>
        </p:spPr>
        <p:txBody>
          <a:bodyPr/>
          <a:lstStyle/>
          <a:p>
            <a:pPr marL="0" indent="0">
              <a:buNone/>
            </a:pPr>
            <a:r>
              <a:rPr lang="en-US" b="1" dirty="0">
                <a:sym typeface="Calibri"/>
              </a:rPr>
              <a:t>Scénario 3</a:t>
            </a:r>
          </a:p>
          <a:p>
            <a:r>
              <a:rPr lang="en-US" b="1" dirty="0">
                <a:sym typeface="Calibri"/>
              </a:rPr>
              <a:t>1) Actions urgentes</a:t>
            </a:r>
          </a:p>
          <a:p>
            <a:pPr lvl="1"/>
            <a:r>
              <a:rPr lang="en-US" dirty="0">
                <a:sym typeface="Calibri"/>
              </a:rPr>
              <a:t>Suivi avec le CICR sur les résultats des recherches concernant les parents du garçon.</a:t>
            </a:r>
          </a:p>
          <a:p>
            <a:pPr lvl="1"/>
            <a:r>
              <a:rPr lang="en-US" dirty="0">
                <a:sym typeface="Calibri"/>
              </a:rPr>
              <a:t>Si la grand-mère n'est pas en mesure de fournir des soins à long terme, étudiez avec elle d'autres possibilités de soins.</a:t>
            </a:r>
          </a:p>
          <a:p>
            <a:pPr lvl="1"/>
            <a:r>
              <a:rPr lang="en-US" dirty="0">
                <a:sym typeface="Calibri"/>
              </a:rPr>
              <a:t>Effectuer un suivi auprès de la tante maternelle et de sa famille et chercher à établir un contact et un soutien potentiel du garçon, si cela est dans son intérêt. </a:t>
            </a:r>
          </a:p>
          <a:p>
            <a:pPr lvl="1"/>
            <a:r>
              <a:rPr lang="en-US" dirty="0">
                <a:sym typeface="Calibri"/>
              </a:rPr>
              <a:t>Fournir la SMSPS à la grand-mère après le diagnostic du cancer, si nécessaire et si elle le souhaite.</a:t>
            </a:r>
          </a:p>
          <a:p>
            <a:pPr lvl="1"/>
            <a:r>
              <a:rPr lang="en-US" dirty="0">
                <a:sym typeface="Calibri"/>
              </a:rPr>
              <a:t>Vérifier les réseaux de soutien de la grand-mère et la mettre en relation avec les groupes/ initiatives de soutien de la communauté.</a:t>
            </a:r>
          </a:p>
          <a:p>
            <a:pPr lvl="1"/>
            <a:r>
              <a:rPr lang="en-US" dirty="0">
                <a:sym typeface="Calibri"/>
              </a:rPr>
              <a:t>Vérifiez si les revenus du ménage de la grand-mère sont suffisants pour continuer à subvenir à ses besoins et à ceux du garçon ou s'ils ont besoin d'une aide supplémentaire. </a:t>
            </a:r>
          </a:p>
          <a:p>
            <a:pPr lvl="1"/>
            <a:r>
              <a:rPr lang="en-US" dirty="0">
                <a:sym typeface="Calibri"/>
              </a:rPr>
              <a:t>Modifiez le plan d'action en conséquence.</a:t>
            </a:r>
          </a:p>
          <a:p>
            <a:r>
              <a:rPr lang="en-US" b="1" dirty="0">
                <a:sym typeface="Calibri"/>
              </a:rPr>
              <a:t>2) Action à long terme : </a:t>
            </a:r>
          </a:p>
          <a:p>
            <a:pPr lvl="1"/>
            <a:r>
              <a:rPr lang="en-US" dirty="0">
                <a:sym typeface="Calibri"/>
              </a:rPr>
              <a:t>Continuer à suivre les résultats de la recherche des familles et soutenir la réunification si possible dans l'intérêt supérieur de l'enfant.</a:t>
            </a:r>
          </a:p>
          <a:p>
            <a:pPr lvl="1"/>
            <a:r>
              <a:rPr lang="en-US" dirty="0">
                <a:sym typeface="Calibri"/>
              </a:rPr>
              <a:t>Prévoir la DIS si la recherche des parents reste négative ou si le regroupement familial n'est pas possible en raison de l'insécurité persistante dans le pays d'origine, et si la maladie de la grand-mère continue de s'aggraver. </a:t>
            </a:r>
          </a:p>
          <a:p>
            <a:pPr lvl="1"/>
            <a:r>
              <a:rPr lang="en-US" dirty="0">
                <a:sym typeface="Calibri"/>
              </a:rPr>
              <a:t>S'il est déterminé que la grand-mère ne peut pas fournir de soins à long terme, appuyer un arrangement de soins alternatifs à long terme si tous les efforts de recherche de la famille ont été exhaustifs, conformément aux meilleurs intérêts du garçon.</a:t>
            </a:r>
          </a:p>
          <a:p>
            <a:r>
              <a:rPr lang="en-US" b="1" dirty="0">
                <a:sym typeface="Calibri"/>
              </a:rPr>
              <a:t>3) Autres acteurs à impliquer :</a:t>
            </a:r>
          </a:p>
          <a:p>
            <a:pPr lvl="1"/>
            <a:r>
              <a:rPr lang="en-US" dirty="0">
                <a:sym typeface="Calibri"/>
              </a:rPr>
              <a:t>Agences de recherche, HCR, réseaux/groupes communautaires.</a:t>
            </a:r>
          </a:p>
          <a:p>
            <a:endParaRPr lang="en-US" dirty="0">
              <a:sym typeface="Calibri"/>
            </a:endParaRPr>
          </a:p>
          <a:p>
            <a:pPr marL="0" indent="0">
              <a:buNone/>
            </a:pPr>
            <a:r>
              <a:rPr lang="en-US" b="1" dirty="0">
                <a:sym typeface="Calibri"/>
              </a:rPr>
              <a:t>Scénario 4</a:t>
            </a:r>
          </a:p>
          <a:p>
            <a:r>
              <a:rPr lang="en-US" b="1" dirty="0">
                <a:sym typeface="Calibri"/>
              </a:rPr>
              <a:t>1) Actions urgentes : </a:t>
            </a:r>
          </a:p>
          <a:p>
            <a:pPr lvl="1"/>
            <a:r>
              <a:rPr lang="en-US" dirty="0">
                <a:sym typeface="Calibri"/>
              </a:rPr>
              <a:t>Recherche et vérification permanentes de l'endroit où se trouvent les deux parents.</a:t>
            </a:r>
          </a:p>
          <a:p>
            <a:pPr lvl="1"/>
            <a:r>
              <a:rPr lang="en-US" dirty="0" err="1">
                <a:sym typeface="Calibri"/>
              </a:rPr>
              <a:t>RetrENEz</a:t>
            </a:r>
            <a:r>
              <a:rPr lang="en-US" dirty="0">
                <a:sym typeface="Calibri"/>
              </a:rPr>
              <a:t> le frère aîné et soutenez les contacts et les visites des frères et sœurs. </a:t>
            </a:r>
          </a:p>
          <a:p>
            <a:pPr lvl="1"/>
            <a:r>
              <a:rPr lang="en-US" dirty="0">
                <a:sym typeface="Calibri"/>
              </a:rPr>
              <a:t>Évaluez si le frère aîné doit être enregistré pour la gestion de cas. </a:t>
            </a:r>
          </a:p>
          <a:p>
            <a:pPr lvl="1"/>
            <a:r>
              <a:rPr lang="en-US" dirty="0">
                <a:sym typeface="Calibri"/>
              </a:rPr>
              <a:t>Vérifier si les trois enfants (y compris le frère aîné) pourraient être réunis avec l'un des parents et être soutenus pour maintenir le contact avec leurs parents et entre eux, si cela est dans leur intérêt.</a:t>
            </a:r>
          </a:p>
          <a:p>
            <a:pPr lvl="1"/>
            <a:r>
              <a:rPr lang="en-US" dirty="0">
                <a:sym typeface="Calibri"/>
              </a:rPr>
              <a:t>Pendant que la recherche est en cours, évaluez l'organisation actuelle des soins et les besoins supplémentaires. </a:t>
            </a:r>
          </a:p>
          <a:p>
            <a:pPr lvl="1"/>
            <a:r>
              <a:rPr lang="en-US" dirty="0">
                <a:sym typeface="Calibri"/>
              </a:rPr>
              <a:t>Évaluer si les enfants souhaitent retrouver d'autres membres de leur famille, au cas où le regroupement familial avec leurs parents ne serait pas possible. </a:t>
            </a:r>
          </a:p>
          <a:p>
            <a:pPr lvl="1"/>
            <a:r>
              <a:rPr lang="en-US" dirty="0">
                <a:sym typeface="Calibri"/>
              </a:rPr>
              <a:t>Avec l'aide d'un spécialiste et/ou de la famille d'accueil et de la sœur, fournir des services de SMSPS/APF à la plus jeune fille lorsqu'elle est en détresse.</a:t>
            </a:r>
          </a:p>
          <a:p>
            <a:r>
              <a:rPr lang="en-US" b="1" dirty="0">
                <a:sym typeface="Calibri"/>
              </a:rPr>
              <a:t>2) Action à long terme : </a:t>
            </a:r>
          </a:p>
          <a:p>
            <a:pPr lvl="1"/>
            <a:r>
              <a:rPr lang="en-US" dirty="0">
                <a:sym typeface="Calibri"/>
              </a:rPr>
              <a:t>Continuer à suivre les résultats de la recherche des familles et soutenir la réunification si possible dans l'intérêt supérieur de l'enfant.</a:t>
            </a:r>
          </a:p>
          <a:p>
            <a:pPr lvl="1"/>
            <a:r>
              <a:rPr lang="en-US" dirty="0">
                <a:sym typeface="Calibri"/>
              </a:rPr>
              <a:t>Prévoir la DIS si la recherche des parents reste négative ou si le regroupement familial n'est pas possible en raison de l'insécurité persistante dans le pays d'origine, et si la maladie de la grand-mère continue de s'aggraver. </a:t>
            </a:r>
          </a:p>
          <a:p>
            <a:pPr lvl="1"/>
            <a:r>
              <a:rPr lang="en-US" dirty="0">
                <a:sym typeface="Calibri"/>
              </a:rPr>
              <a:t>S'il est déterminé que la grand-mère ne peut pas fournir de soins à long terme, appuyer un arrangement de soins alternatifs à long terme si tous les efforts de recherche de la famille ont été exhaustifs, conformément aux meilleurs intérêts du garçon.</a:t>
            </a:r>
          </a:p>
          <a:p>
            <a:endParaRPr lang="en-US" dirty="0">
              <a:sym typeface="Calibri"/>
            </a:endParaRPr>
          </a:p>
          <a:p>
            <a:pPr marL="0" indent="0">
              <a:buNone/>
            </a:pPr>
            <a:r>
              <a:rPr lang="en-US" b="1" dirty="0">
                <a:sym typeface="Calibri"/>
              </a:rPr>
              <a:t>SUITE </a:t>
            </a:r>
            <a:r>
              <a:rPr lang="en-US" b="1" dirty="0">
                <a:sym typeface="Wingdings" panose="05000000000000000000" pitchFamily="2" charset="2"/>
              </a:rPr>
              <a:t></a:t>
            </a:r>
            <a:endParaRPr lang="en-US" b="1" dirty="0">
              <a:sym typeface="Calibri"/>
            </a:endParaRPr>
          </a:p>
        </p:txBody>
      </p:sp>
      <p:sp>
        <p:nvSpPr>
          <p:cNvPr id="2" name="Google Shape;725;p48:notes">
            <a:extLst>
              <a:ext uri="{FF2B5EF4-FFF2-40B4-BE49-F238E27FC236}">
                <a16:creationId xmlns:a16="http://schemas.microsoft.com/office/drawing/2014/main" id="{CF4442EB-25F5-72C7-8DB5-F62FDCD181B8}"/>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46</a:t>
            </a:fld>
            <a:endParaRPr lang="en-US" sz="1200" dirty="0">
              <a:latin typeface="+mn-lt"/>
            </a:endParaRPr>
          </a:p>
        </p:txBody>
      </p:sp>
    </p:spTree>
    <p:extLst>
      <p:ext uri="{BB962C8B-B14F-4D97-AF65-F5344CB8AC3E}">
        <p14:creationId xmlns:p14="http://schemas.microsoft.com/office/powerpoint/2010/main" val="61395890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1"/>
        <p:cNvGrpSpPr/>
        <p:nvPr/>
      </p:nvGrpSpPr>
      <p:grpSpPr>
        <a:xfrm>
          <a:off x="0" y="0"/>
          <a:ext cx="0" cy="0"/>
          <a:chOff x="0" y="0"/>
          <a:chExt cx="0" cy="0"/>
        </a:xfrm>
      </p:grpSpPr>
      <p:sp>
        <p:nvSpPr>
          <p:cNvPr id="743" name="Google Shape;743;p30:notes"/>
          <p:cNvSpPr txBox="1">
            <a:spLocks noGrp="1"/>
          </p:cNvSpPr>
          <p:nvPr>
            <p:ph type="body" idx="1"/>
          </p:nvPr>
        </p:nvSpPr>
        <p:spPr>
          <a:xfrm>
            <a:off x="479425" y="460375"/>
            <a:ext cx="6140450" cy="9211335"/>
          </a:xfrm>
        </p:spPr>
        <p:txBody>
          <a:bodyPr/>
          <a:lstStyle/>
          <a:p>
            <a:r>
              <a:rPr lang="en-US" b="1" dirty="0">
                <a:sym typeface="Calibri"/>
              </a:rPr>
              <a:t>3) Autres acteurs à impliquer :</a:t>
            </a:r>
          </a:p>
          <a:p>
            <a:pPr lvl="1"/>
            <a:r>
              <a:rPr lang="en-US" dirty="0">
                <a:sym typeface="Calibri"/>
              </a:rPr>
              <a:t> Agences de recherche, HCR, réseaux/groupes communautaires.</a:t>
            </a:r>
          </a:p>
          <a:p>
            <a:pPr marL="0" indent="0">
              <a:buNone/>
            </a:pPr>
            <a:endParaRPr lang="en-US" dirty="0">
              <a:sym typeface="Calibri"/>
            </a:endParaRPr>
          </a:p>
          <a:p>
            <a:pPr marL="0" indent="0">
              <a:buNone/>
            </a:pPr>
            <a:r>
              <a:rPr lang="en-US" b="1" dirty="0">
                <a:sym typeface="Calibri"/>
              </a:rPr>
              <a:t>Scénario 4 </a:t>
            </a:r>
          </a:p>
          <a:p>
            <a:r>
              <a:rPr lang="en-US" b="1" dirty="0">
                <a:sym typeface="Calibri"/>
              </a:rPr>
              <a:t>1) Actions urgentes</a:t>
            </a:r>
          </a:p>
          <a:p>
            <a:pPr lvl="1"/>
            <a:r>
              <a:rPr lang="en-US" dirty="0">
                <a:sym typeface="Calibri"/>
              </a:rPr>
              <a:t>Recherche et vérification permanentes de l'endroit où se trouvent les deux parents.</a:t>
            </a:r>
          </a:p>
          <a:p>
            <a:pPr lvl="1"/>
            <a:r>
              <a:rPr lang="en-US" dirty="0" err="1">
                <a:sym typeface="Calibri"/>
              </a:rPr>
              <a:t>RetrENEr</a:t>
            </a:r>
            <a:r>
              <a:rPr lang="en-US" dirty="0">
                <a:sym typeface="Calibri"/>
              </a:rPr>
              <a:t> le frère aîné et soutenez les contacts et les visites des frères et sœurs. </a:t>
            </a:r>
          </a:p>
          <a:p>
            <a:pPr lvl="1"/>
            <a:r>
              <a:rPr lang="en-US" dirty="0" err="1">
                <a:sym typeface="Calibri"/>
              </a:rPr>
              <a:t>Évaluer</a:t>
            </a:r>
            <a:r>
              <a:rPr lang="en-US" dirty="0">
                <a:sym typeface="Calibri"/>
              </a:rPr>
              <a:t> si le frère aîné doit être enregistré pour la gestion de cas. </a:t>
            </a:r>
          </a:p>
          <a:p>
            <a:pPr lvl="1"/>
            <a:r>
              <a:rPr lang="en-US" dirty="0">
                <a:sym typeface="Calibri"/>
              </a:rPr>
              <a:t>Vérifier si les trois enfants (y compris le frère aîné) pourraient être réunis avec l'un des parents et être soutenus pour maintenir le contact avec leurs parents et entre eux, si cela est dans leur intérêt.</a:t>
            </a:r>
          </a:p>
          <a:p>
            <a:pPr lvl="1"/>
            <a:r>
              <a:rPr lang="en-US" dirty="0">
                <a:sym typeface="Calibri"/>
              </a:rPr>
              <a:t>Pendant que la recherche est en cours, évaluez l'organisation actuelle des soins et les besoins supplémentaires. </a:t>
            </a:r>
          </a:p>
          <a:p>
            <a:pPr lvl="1"/>
            <a:r>
              <a:rPr lang="en-US" dirty="0">
                <a:sym typeface="Calibri"/>
              </a:rPr>
              <a:t>Évaluer si les enfants souhaitent retrouver d'autres membres de leur famille, au cas où le regroupement familial avec leurs parents ne serait pas possible. </a:t>
            </a:r>
          </a:p>
          <a:p>
            <a:pPr lvl="1"/>
            <a:r>
              <a:rPr lang="en-US" dirty="0">
                <a:sym typeface="Calibri"/>
              </a:rPr>
              <a:t>Avec le soutien d'un spécialiste et/ou de la famille d'accueil et de la sœur, fournir des services de SMSPS/APF à la plus jeune fille lorsqu'elle est en détresse.</a:t>
            </a:r>
          </a:p>
          <a:p>
            <a:pPr lvl="1"/>
            <a:r>
              <a:rPr lang="en-US" dirty="0">
                <a:sym typeface="Calibri"/>
              </a:rPr>
              <a:t>Évaluer si la famille d'accueil a besoin d'une aide supplémentaire pour communiquer avec la plus jeune des filles, compte tenu de sa communication limitée, et veiller à ce qu'elle ait accès à l'éducation et aux services pertinents.</a:t>
            </a:r>
          </a:p>
          <a:p>
            <a:pPr lvl="1"/>
            <a:r>
              <a:rPr lang="en-US" dirty="0" err="1">
                <a:sym typeface="Calibri"/>
              </a:rPr>
              <a:t>Évaluer</a:t>
            </a:r>
            <a:r>
              <a:rPr lang="en-US" dirty="0">
                <a:sym typeface="Calibri"/>
              </a:rPr>
              <a:t> les besoins de la fille plus âgée en matière de SMSPS.</a:t>
            </a:r>
          </a:p>
          <a:p>
            <a:pPr lvl="1"/>
            <a:r>
              <a:rPr lang="en-US" dirty="0">
                <a:sym typeface="Calibri"/>
              </a:rPr>
              <a:t>Identifier les obstacles à la Faciliter/plaider à obtenir le soutien nécessaire pour permettre l'inclusion à l'école du plus jeune enfant si nécessaire.</a:t>
            </a:r>
          </a:p>
          <a:p>
            <a:pPr lvl="1"/>
            <a:r>
              <a:rPr lang="en-US" dirty="0">
                <a:sym typeface="Calibri"/>
              </a:rPr>
              <a:t>Soutenir l'engagement dans les activités communautaires si nécessaire.</a:t>
            </a:r>
          </a:p>
          <a:p>
            <a:r>
              <a:rPr lang="en-US" b="1" dirty="0">
                <a:sym typeface="Calibri"/>
              </a:rPr>
              <a:t>2) Action à long terme</a:t>
            </a:r>
          </a:p>
          <a:p>
            <a:pPr lvl="1"/>
            <a:r>
              <a:rPr lang="en-US" dirty="0">
                <a:sym typeface="Calibri"/>
              </a:rPr>
              <a:t>Assurer le suivi des résultats de la recherche des familles et soutenir la réunification si possible dans l'intérêt supérieur des enfants.</a:t>
            </a:r>
          </a:p>
          <a:p>
            <a:pPr lvl="1"/>
            <a:r>
              <a:rPr lang="en-US" dirty="0">
                <a:sym typeface="Calibri"/>
              </a:rPr>
              <a:t>Soutenir un arrangement de garde alternatif à long terme si tous les efforts de recherche de la famille ont été épuisés, conformément à l'intérêt supérieur des enfants.</a:t>
            </a:r>
          </a:p>
          <a:p>
            <a:r>
              <a:rPr lang="en-US" b="1" dirty="0">
                <a:sym typeface="Calibri"/>
              </a:rPr>
              <a:t>3) Autres acteurs à impliquer</a:t>
            </a:r>
          </a:p>
          <a:p>
            <a:pPr lvl="1"/>
            <a:r>
              <a:rPr lang="en-US" dirty="0">
                <a:sym typeface="Calibri"/>
              </a:rPr>
              <a:t>Agences de recherche, services spécialisés pour les enfants souffrant de troubles de l'audition ou de la parole, personnel de l'école locale, réseaux/groupes communautaires.</a:t>
            </a:r>
          </a:p>
          <a:p>
            <a:endParaRPr lang="en-US" dirty="0">
              <a:sym typeface="Calibri"/>
            </a:endParaRPr>
          </a:p>
          <a:p>
            <a:pPr marL="0" indent="0">
              <a:buNone/>
            </a:pPr>
            <a:r>
              <a:rPr lang="en-US" b="1" dirty="0">
                <a:sym typeface="Calibri"/>
              </a:rPr>
              <a:t>SUITE </a:t>
            </a:r>
            <a:r>
              <a:rPr lang="en-US" b="1" dirty="0">
                <a:sym typeface="Wingdings" panose="05000000000000000000" pitchFamily="2" charset="2"/>
              </a:rPr>
              <a:t></a:t>
            </a:r>
            <a:endParaRPr lang="en-US" dirty="0">
              <a:sym typeface="Calibri"/>
            </a:endParaRPr>
          </a:p>
          <a:p>
            <a:endParaRPr lang="en-US" dirty="0">
              <a:sym typeface="Calibri"/>
            </a:endParaRPr>
          </a:p>
        </p:txBody>
      </p:sp>
      <p:sp>
        <p:nvSpPr>
          <p:cNvPr id="2" name="Google Shape;725;p48:notes">
            <a:extLst>
              <a:ext uri="{FF2B5EF4-FFF2-40B4-BE49-F238E27FC236}">
                <a16:creationId xmlns:a16="http://schemas.microsoft.com/office/drawing/2014/main" id="{90BF4C3C-0FD7-C644-2D51-D61930DDB35F}"/>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47</a:t>
            </a:fld>
            <a:endParaRPr lang="en-US" sz="1200" dirty="0">
              <a:latin typeface="+mn-lt"/>
            </a:endParaRPr>
          </a:p>
        </p:txBody>
      </p:sp>
    </p:spTree>
    <p:extLst>
      <p:ext uri="{BB962C8B-B14F-4D97-AF65-F5344CB8AC3E}">
        <p14:creationId xmlns:p14="http://schemas.microsoft.com/office/powerpoint/2010/main" val="251368842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1"/>
        <p:cNvGrpSpPr/>
        <p:nvPr/>
      </p:nvGrpSpPr>
      <p:grpSpPr>
        <a:xfrm>
          <a:off x="0" y="0"/>
          <a:ext cx="0" cy="0"/>
          <a:chOff x="0" y="0"/>
          <a:chExt cx="0" cy="0"/>
        </a:xfrm>
      </p:grpSpPr>
      <p:sp>
        <p:nvSpPr>
          <p:cNvPr id="743" name="Google Shape;743;p30:notes"/>
          <p:cNvSpPr txBox="1">
            <a:spLocks noGrp="1"/>
          </p:cNvSpPr>
          <p:nvPr>
            <p:ph type="body" idx="1"/>
          </p:nvPr>
        </p:nvSpPr>
        <p:spPr>
          <a:xfrm>
            <a:off x="479425" y="460375"/>
            <a:ext cx="6140450" cy="9211335"/>
          </a:xfrm>
        </p:spPr>
        <p:txBody>
          <a:bodyPr/>
          <a:lstStyle/>
          <a:p>
            <a:pPr marL="0" indent="0">
              <a:buNone/>
            </a:pPr>
            <a:r>
              <a:rPr lang="en-US" b="1" dirty="0">
                <a:sym typeface="Calibri"/>
              </a:rPr>
              <a:t>Scénario de référence 5 </a:t>
            </a:r>
          </a:p>
          <a:p>
            <a:r>
              <a:rPr lang="en-US" b="1" dirty="0">
                <a:sym typeface="Calibri"/>
              </a:rPr>
              <a:t>1) Actions urgentes</a:t>
            </a:r>
          </a:p>
          <a:p>
            <a:pPr lvl="1"/>
            <a:r>
              <a:rPr lang="en-US" dirty="0">
                <a:sym typeface="Calibri"/>
              </a:rPr>
              <a:t>Recherche et vérification permanentes de l'endroit où se trouvent les deux parents, les frères et sœurs et éventuellement d'autres membres de la famille.</a:t>
            </a:r>
          </a:p>
          <a:p>
            <a:pPr lvl="1"/>
            <a:r>
              <a:rPr lang="en-US" dirty="0">
                <a:sym typeface="Calibri"/>
              </a:rPr>
              <a:t>Après une évaluation du dispositif de prise en charge actuel, placer le garçon dans un autre dispositif de prise en charge, si nécessaire, ou fournir un soutien supplémentaire à Ahmad dans le dispositif de prise en charge actuel, conformément à son intérêt supérieur. Assurer une surveillance et un suivi étroits du garçon et du reste du groupe de garçons non accompagnés.  </a:t>
            </a:r>
          </a:p>
          <a:p>
            <a:pPr lvl="1"/>
            <a:r>
              <a:rPr lang="en-US" dirty="0">
                <a:sym typeface="Calibri"/>
              </a:rPr>
              <a:t>Si nécessaire, </a:t>
            </a:r>
            <a:r>
              <a:rPr lang="en-US" dirty="0" err="1">
                <a:sym typeface="Calibri"/>
              </a:rPr>
              <a:t>fournir</a:t>
            </a:r>
            <a:r>
              <a:rPr lang="en-US" dirty="0">
                <a:sym typeface="Calibri"/>
              </a:rPr>
              <a:t> SMSPS/ PSP.</a:t>
            </a:r>
          </a:p>
          <a:p>
            <a:pPr lvl="1"/>
            <a:r>
              <a:rPr lang="en-US" dirty="0">
                <a:sym typeface="Calibri"/>
              </a:rPr>
              <a:t>Si le garçon est confronté à l'exploitation ou à la violence sur son lieu de travail, étudiez d'autres solutions et/ou, si cela n'est pas possible, plaidez sur le lieu de travail pour améliorer les conditions de travail et accroître la sécurité. Suivez et contrôlez étroitement le garçon. </a:t>
            </a:r>
          </a:p>
          <a:p>
            <a:pPr lvl="1"/>
            <a:r>
              <a:rPr lang="en-US" dirty="0">
                <a:sym typeface="Calibri"/>
              </a:rPr>
              <a:t>Explorer les possibilités d'inscription à l'école ou d'autres possibilités d'éducation.</a:t>
            </a:r>
          </a:p>
          <a:p>
            <a:pPr lvl="1"/>
            <a:r>
              <a:rPr lang="en-US" dirty="0">
                <a:sym typeface="Calibri"/>
              </a:rPr>
              <a:t>Si cela est possible et sans danger, voyez si Ahmad et les autres garçons non accompagnés peuvent bénéficier </a:t>
            </a:r>
            <a:r>
              <a:rPr lang="en-US" dirty="0" err="1">
                <a:sym typeface="Calibri"/>
              </a:rPr>
              <a:t>d'une</a:t>
            </a:r>
            <a:r>
              <a:rPr lang="en-US" dirty="0">
                <a:sym typeface="Calibri"/>
              </a:rPr>
              <a:t> AEB. Suivez de près et soutenez les compétences de base en matière de gestion de l'argent et de budget. </a:t>
            </a:r>
          </a:p>
          <a:p>
            <a:pPr lvl="1"/>
            <a:r>
              <a:rPr lang="en-US" dirty="0">
                <a:sym typeface="Calibri"/>
              </a:rPr>
              <a:t>Orientation vers des services juridiques, si nécessaire.</a:t>
            </a:r>
          </a:p>
          <a:p>
            <a:r>
              <a:rPr lang="en-US" b="1" dirty="0">
                <a:sym typeface="Calibri"/>
              </a:rPr>
              <a:t>2) Action à long terme : </a:t>
            </a:r>
          </a:p>
          <a:p>
            <a:pPr lvl="1"/>
            <a:r>
              <a:rPr lang="en-US" dirty="0">
                <a:sym typeface="Calibri"/>
              </a:rPr>
              <a:t>Assurer le suivi des résultats de la recherche de la famille et soutenir la réunification si possible dans l'intérêt supérieur d'Ahmad.</a:t>
            </a:r>
          </a:p>
          <a:p>
            <a:pPr lvl="1"/>
            <a:r>
              <a:rPr lang="en-US" dirty="0">
                <a:sym typeface="Calibri"/>
              </a:rPr>
              <a:t>Soutenir un arrangement de garde alternatif à long terme si tous les efforts de recherche de la famille ont été épuisés, conformément à l'intérêt supérieur des enfants.</a:t>
            </a:r>
          </a:p>
          <a:p>
            <a:pPr lvl="1"/>
            <a:r>
              <a:rPr lang="en-US" dirty="0">
                <a:sym typeface="Calibri"/>
              </a:rPr>
              <a:t>Évaluez si Ahmad peut bénéficier d'une formation aux aptitudes à la vie quotidienne et d'un engagement dans des activités communautaires.</a:t>
            </a:r>
          </a:p>
          <a:p>
            <a:r>
              <a:rPr lang="en-US" b="1" dirty="0">
                <a:sym typeface="Calibri"/>
              </a:rPr>
              <a:t>3) Autres acteurs à impliquer :</a:t>
            </a:r>
          </a:p>
          <a:p>
            <a:pPr lvl="1"/>
            <a:r>
              <a:rPr lang="en-US" dirty="0">
                <a:sym typeface="Calibri"/>
              </a:rPr>
              <a:t>Agences de recherche, personnel des écoles locales/établissements d'enseignement, réseaux/groupes communautaires/ fournisseurs de formation aux aptitudes à la vie quotidienne/agences fournissant des programmes de transfert d'argent, services juridiques et autres services pertinents.</a:t>
            </a:r>
          </a:p>
          <a:p>
            <a:endParaRPr lang="en-US" dirty="0">
              <a:sym typeface="Calibri"/>
            </a:endParaRPr>
          </a:p>
        </p:txBody>
      </p:sp>
      <p:sp>
        <p:nvSpPr>
          <p:cNvPr id="2" name="Google Shape;725;p48:notes">
            <a:extLst>
              <a:ext uri="{FF2B5EF4-FFF2-40B4-BE49-F238E27FC236}">
                <a16:creationId xmlns:a16="http://schemas.microsoft.com/office/drawing/2014/main" id="{FE0C51C1-96E7-DD50-27A8-258ABF625E93}"/>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48</a:t>
            </a:fld>
            <a:endParaRPr lang="en-US" sz="1200" dirty="0">
              <a:latin typeface="+mn-lt"/>
            </a:endParaRPr>
          </a:p>
        </p:txBody>
      </p:sp>
    </p:spTree>
    <p:extLst>
      <p:ext uri="{BB962C8B-B14F-4D97-AF65-F5344CB8AC3E}">
        <p14:creationId xmlns:p14="http://schemas.microsoft.com/office/powerpoint/2010/main" val="156606026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8"/>
        <p:cNvGrpSpPr/>
        <p:nvPr/>
      </p:nvGrpSpPr>
      <p:grpSpPr>
        <a:xfrm>
          <a:off x="0" y="0"/>
          <a:ext cx="0" cy="0"/>
          <a:chOff x="0" y="0"/>
          <a:chExt cx="0" cy="0"/>
        </a:xfrm>
      </p:grpSpPr>
      <p:sp>
        <p:nvSpPr>
          <p:cNvPr id="760" name="Google Shape;760;p31:notes"/>
          <p:cNvSpPr txBox="1">
            <a:spLocks noGrp="1"/>
          </p:cNvSpPr>
          <p:nvPr>
            <p:ph type="body" idx="1"/>
          </p:nvPr>
        </p:nvSpPr>
        <p:spPr/>
        <p:txBody>
          <a:bodyPr/>
          <a:lstStyle/>
          <a:p>
            <a:pPr marL="0" indent="0">
              <a:buNone/>
            </a:pPr>
            <a:r>
              <a:rPr lang="en-US" b="1" dirty="0">
                <a:sym typeface="Calibri"/>
              </a:rPr>
              <a:t>EXPLICATION</a:t>
            </a:r>
            <a:endParaRPr lang="en-US" b="1" dirty="0"/>
          </a:p>
          <a:p>
            <a:r>
              <a:rPr lang="en-US" dirty="0">
                <a:sym typeface="Calibri"/>
              </a:rPr>
              <a:t>Présenter la diapositive</a:t>
            </a:r>
            <a:endParaRPr lang="en-US" dirty="0"/>
          </a:p>
        </p:txBody>
      </p:sp>
      <p:sp>
        <p:nvSpPr>
          <p:cNvPr id="3" name="Slide Image Placeholder 2">
            <a:extLst>
              <a:ext uri="{FF2B5EF4-FFF2-40B4-BE49-F238E27FC236}">
                <a16:creationId xmlns:a16="http://schemas.microsoft.com/office/drawing/2014/main" id="{D2A786CA-30F2-6B2D-2E93-EC08FFE08A42}"/>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1AFDA5BE-C73C-6748-CBDC-500DB9F7EE08}"/>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49</a:t>
            </a:fld>
            <a:endParaRPr lang="en-US" sz="1200" dirty="0">
              <a:latin typeface="+mn-lt"/>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4" name="Google Shape;264;p3:notes"/>
          <p:cNvSpPr txBox="1">
            <a:spLocks noGrp="1"/>
          </p:cNvSpPr>
          <p:nvPr>
            <p:ph type="body" idx="1"/>
          </p:nvPr>
        </p:nvSpPr>
        <p:spPr/>
        <p:txBody>
          <a:bodyPr/>
          <a:lstStyle/>
          <a:p>
            <a:pPr marL="0" indent="0">
              <a:buNone/>
            </a:pPr>
            <a:r>
              <a:rPr lang="en-US" b="1" dirty="0">
                <a:sym typeface="Calibri"/>
              </a:rPr>
              <a:t>S'ADAPTER AU CONTEXTE</a:t>
            </a:r>
            <a:endParaRPr lang="en-US" b="1" dirty="0"/>
          </a:p>
          <a:p>
            <a:r>
              <a:rPr lang="en-US" dirty="0">
                <a:sym typeface="Calibri"/>
              </a:rPr>
              <a:t>Si vous n'avez pas l'intention de couvrir les sessions spécifiques à la recherche et à la réunification des familles ou aux soins alternatifs, il convient de supprimer les termes "recherche et réunification des familles" et/ou "soins alternatifs" du titre du module. </a:t>
            </a:r>
            <a:endParaRPr lang="en-US" dirty="0"/>
          </a:p>
          <a:p>
            <a:pPr marL="0" indent="0">
              <a:buNone/>
            </a:pPr>
            <a:r>
              <a:rPr lang="en-US" b="1" dirty="0">
                <a:highlight>
                  <a:schemeClr val="lt1"/>
                </a:highlight>
                <a:sym typeface="Helvetica Neue"/>
              </a:rPr>
              <a:t>____________________________________________________________________________</a:t>
            </a:r>
          </a:p>
          <a:p>
            <a:pPr marL="0" indent="0">
              <a:buNone/>
            </a:pPr>
            <a:endParaRPr lang="en-US" dirty="0">
              <a:sym typeface="Calibri"/>
            </a:endParaRPr>
          </a:p>
          <a:p>
            <a:pPr marL="0" indent="0">
              <a:buNone/>
            </a:pPr>
            <a:r>
              <a:rPr lang="en-US" b="1" dirty="0">
                <a:sym typeface="Calibri"/>
              </a:rPr>
              <a:t>EXPLICATION</a:t>
            </a:r>
            <a:endParaRPr lang="en-US" b="1" dirty="0"/>
          </a:p>
          <a:p>
            <a:r>
              <a:rPr lang="en-US" i="1" dirty="0">
                <a:sym typeface="Calibri"/>
              </a:rPr>
              <a:t>Bienvenue au module 2 de la formation de niveau 3 sur les ENAS et la gestion des cas.</a:t>
            </a:r>
          </a:p>
          <a:p>
            <a:r>
              <a:rPr lang="en-US" i="1" dirty="0">
                <a:sym typeface="Calibri"/>
              </a:rPr>
              <a:t>Au cours du module précédent, nous avons examiné : </a:t>
            </a:r>
          </a:p>
          <a:p>
            <a:pPr lvl="1"/>
            <a:r>
              <a:rPr lang="en-US" i="1" dirty="0">
                <a:sym typeface="Calibri"/>
              </a:rPr>
              <a:t>Définitions et termes clés de </a:t>
            </a:r>
            <a:r>
              <a:rPr lang="en-US" i="1" dirty="0" err="1">
                <a:sym typeface="Calibri"/>
              </a:rPr>
              <a:t>l'ENAS</a:t>
            </a:r>
            <a:endParaRPr lang="en-US" i="1" dirty="0">
              <a:sym typeface="Calibri"/>
            </a:endParaRPr>
          </a:p>
          <a:p>
            <a:pPr lvl="1"/>
            <a:r>
              <a:rPr lang="en-US" i="1" dirty="0">
                <a:sym typeface="Calibri"/>
              </a:rPr>
              <a:t>Les causes et les conséquences de la séparation des familles</a:t>
            </a:r>
          </a:p>
          <a:p>
            <a:pPr lvl="1"/>
            <a:r>
              <a:rPr lang="en-US" i="1" dirty="0">
                <a:sym typeface="Calibri"/>
              </a:rPr>
              <a:t>Comprendre les normes, pratiques, lois et politiques pertinentes.</a:t>
            </a:r>
          </a:p>
          <a:p>
            <a:pPr lvl="1"/>
            <a:r>
              <a:rPr lang="en-US" i="1" dirty="0">
                <a:sym typeface="Calibri"/>
              </a:rPr>
              <a:t>Les composantes d'un </a:t>
            </a:r>
            <a:r>
              <a:rPr lang="en-US" i="1" dirty="0" err="1">
                <a:sym typeface="Calibri"/>
              </a:rPr>
              <a:t>programme</a:t>
            </a:r>
            <a:r>
              <a:rPr lang="en-US" i="1" dirty="0">
                <a:sym typeface="Calibri"/>
              </a:rPr>
              <a:t> ENAS</a:t>
            </a:r>
          </a:p>
          <a:p>
            <a:r>
              <a:rPr lang="en-US" i="1" dirty="0">
                <a:sym typeface="Calibri"/>
              </a:rPr>
              <a:t>Dans ce module</a:t>
            </a:r>
          </a:p>
          <a:p>
            <a:pPr lvl="1"/>
            <a:r>
              <a:rPr lang="en-US" i="1" dirty="0">
                <a:sym typeface="Calibri"/>
              </a:rPr>
              <a:t>Nous </a:t>
            </a:r>
            <a:r>
              <a:rPr lang="en-US" i="1" dirty="0" err="1">
                <a:sym typeface="Calibri"/>
              </a:rPr>
              <a:t>allons</a:t>
            </a:r>
            <a:r>
              <a:rPr lang="en-US" i="1" dirty="0">
                <a:sym typeface="Calibri"/>
              </a:rPr>
              <a:t> </a:t>
            </a:r>
            <a:r>
              <a:rPr lang="en-US" i="1" dirty="0" err="1">
                <a:sym typeface="Calibri"/>
              </a:rPr>
              <a:t>travailler</a:t>
            </a:r>
            <a:r>
              <a:rPr lang="en-US" i="1" dirty="0">
                <a:sym typeface="Calibri"/>
              </a:rPr>
              <a:t> de façon pratique</a:t>
            </a:r>
          </a:p>
          <a:p>
            <a:pPr lvl="1"/>
            <a:r>
              <a:rPr lang="en-US" i="1" dirty="0">
                <a:sym typeface="Calibri"/>
              </a:rPr>
              <a:t>Nous allons explorer comment nous pouvons travailler avec les SECE tout au long du cycle de gestion des cas.</a:t>
            </a:r>
          </a:p>
          <a:p>
            <a:pPr lvl="1"/>
            <a:r>
              <a:rPr lang="en-US" i="1" dirty="0">
                <a:sym typeface="Calibri"/>
              </a:rPr>
              <a:t>Nous nous concentrerons sur la façon dont nous établissons et soutenons les enfants dans le cadre de la protection de </a:t>
            </a:r>
            <a:r>
              <a:rPr lang="en-US" i="1" dirty="0" err="1">
                <a:sym typeface="Calibri"/>
              </a:rPr>
              <a:t>remplacement</a:t>
            </a:r>
            <a:r>
              <a:rPr lang="en-US" i="1" dirty="0">
                <a:sym typeface="Calibri"/>
              </a:rPr>
              <a:t> et entreprenons la recherche et la réunification des familles. </a:t>
            </a:r>
            <a:endParaRPr lang="en-US" i="1" dirty="0"/>
          </a:p>
          <a:p>
            <a:endParaRPr lang="en-US" dirty="0">
              <a:sym typeface="Calibri"/>
            </a:endParaRPr>
          </a:p>
          <a:p>
            <a:endParaRPr lang="en-US" dirty="0">
              <a:sym typeface="Calibri"/>
            </a:endParaRPr>
          </a:p>
        </p:txBody>
      </p:sp>
      <p:sp>
        <p:nvSpPr>
          <p:cNvPr id="3" name="Slide Image Placeholder 2">
            <a:extLst>
              <a:ext uri="{FF2B5EF4-FFF2-40B4-BE49-F238E27FC236}">
                <a16:creationId xmlns:a16="http://schemas.microsoft.com/office/drawing/2014/main" id="{ABAC89C7-8BCA-6F10-9041-CC3951455A7C}"/>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F3F50FCB-B1F0-72BD-AC5B-EC6829632FC3}"/>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5</a:t>
            </a:fld>
            <a:endParaRPr lang="en-US" sz="1200" dirty="0">
              <a:latin typeface="+mn-lt"/>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9"/>
        <p:cNvGrpSpPr/>
        <p:nvPr/>
      </p:nvGrpSpPr>
      <p:grpSpPr>
        <a:xfrm>
          <a:off x="0" y="0"/>
          <a:ext cx="0" cy="0"/>
          <a:chOff x="0" y="0"/>
          <a:chExt cx="0" cy="0"/>
        </a:xfrm>
      </p:grpSpPr>
      <p:sp>
        <p:nvSpPr>
          <p:cNvPr id="771" name="Google Shape;771;p32:notes"/>
          <p:cNvSpPr txBox="1">
            <a:spLocks noGrp="1"/>
          </p:cNvSpPr>
          <p:nvPr>
            <p:ph type="body" idx="1"/>
          </p:nvPr>
        </p:nvSpPr>
        <p:spPr/>
        <p:txBody>
          <a:bodyPr/>
          <a:lstStyle/>
          <a:p>
            <a:pPr marL="0" indent="0">
              <a:buNone/>
            </a:pPr>
            <a:r>
              <a:rPr lang="en-US" b="1" dirty="0">
                <a:sym typeface="Calibri"/>
              </a:rPr>
              <a:t>EXPLICATION</a:t>
            </a:r>
            <a:endParaRPr lang="en-US" b="1" dirty="0"/>
          </a:p>
          <a:p>
            <a:r>
              <a:rPr lang="en-US" dirty="0">
                <a:sym typeface="Calibri"/>
              </a:rPr>
              <a:t>Présenter la diapositive</a:t>
            </a:r>
            <a:endParaRPr lang="en-US" dirty="0"/>
          </a:p>
          <a:p>
            <a:r>
              <a:rPr lang="en-US" i="1" dirty="0">
                <a:sym typeface="Calibri"/>
              </a:rPr>
              <a:t>Quelqu'un a-t-il des questions ou des précisions à apporter ?</a:t>
            </a:r>
            <a:endParaRPr lang="en-US" i="1" dirty="0"/>
          </a:p>
          <a:p>
            <a:r>
              <a:rPr lang="en-US" i="1" dirty="0">
                <a:sym typeface="Calibri"/>
              </a:rPr>
              <a:t>Nous allons maintenant nous concentrer sur les soins alternatifs.</a:t>
            </a:r>
            <a:endParaRPr lang="en-US" i="1" dirty="0"/>
          </a:p>
          <a:p>
            <a:r>
              <a:rPr lang="en-US" dirty="0">
                <a:sym typeface="Calibri"/>
              </a:rPr>
              <a:t>Fermer la session</a:t>
            </a:r>
            <a:endParaRPr lang="en-US" dirty="0"/>
          </a:p>
          <a:p>
            <a:endParaRPr lang="en-US" dirty="0">
              <a:sym typeface="Calibri"/>
            </a:endParaRPr>
          </a:p>
        </p:txBody>
      </p:sp>
      <p:sp>
        <p:nvSpPr>
          <p:cNvPr id="3" name="Slide Image Placeholder 2">
            <a:extLst>
              <a:ext uri="{FF2B5EF4-FFF2-40B4-BE49-F238E27FC236}">
                <a16:creationId xmlns:a16="http://schemas.microsoft.com/office/drawing/2014/main" id="{62806C1C-D68E-00F6-E576-751B04917BC6}"/>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05DD99A9-DBE2-B853-EF0E-D2B7AD3E4BDD}"/>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50</a:t>
            </a:fld>
            <a:endParaRPr lang="en-US" sz="1200" dirty="0">
              <a:latin typeface="+mn-lt"/>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0"/>
        <p:cNvGrpSpPr/>
        <p:nvPr/>
      </p:nvGrpSpPr>
      <p:grpSpPr>
        <a:xfrm>
          <a:off x="0" y="0"/>
          <a:ext cx="0" cy="0"/>
          <a:chOff x="0" y="0"/>
          <a:chExt cx="0" cy="0"/>
        </a:xfrm>
      </p:grpSpPr>
      <p:sp>
        <p:nvSpPr>
          <p:cNvPr id="782" name="Google Shape;782;p33:notes"/>
          <p:cNvSpPr txBox="1">
            <a:spLocks noGrp="1"/>
          </p:cNvSpPr>
          <p:nvPr>
            <p:ph type="body" idx="1"/>
          </p:nvPr>
        </p:nvSpPr>
        <p:spPr/>
        <p:txBody>
          <a:bodyPr/>
          <a:lstStyle/>
          <a:p>
            <a:pPr marL="0" indent="0">
              <a:buNone/>
            </a:pPr>
            <a:r>
              <a:rPr lang="en-US" b="1" dirty="0"/>
              <a:t>EXPLICATION</a:t>
            </a:r>
          </a:p>
          <a:p>
            <a:r>
              <a:rPr lang="en-US" i="1" dirty="0">
                <a:sym typeface="Calibri"/>
              </a:rPr>
              <a:t>À la fin de cette session, les participants devraient être en mesure de :</a:t>
            </a:r>
            <a:endParaRPr lang="en-US" i="1" dirty="0"/>
          </a:p>
          <a:p>
            <a:r>
              <a:rPr lang="en-US" dirty="0">
                <a:sym typeface="Calibri"/>
              </a:rPr>
              <a:t>Présenter la diapositive</a:t>
            </a:r>
          </a:p>
          <a:p>
            <a:r>
              <a:rPr lang="en-US" i="1" dirty="0">
                <a:sym typeface="Calibri"/>
              </a:rPr>
              <a:t>Au cours de cette session et des deux suivantes, nous nous concentrerons sur les soins alternatifs.</a:t>
            </a:r>
          </a:p>
          <a:p>
            <a:r>
              <a:rPr lang="en-US" i="1" dirty="0">
                <a:sym typeface="Calibri"/>
              </a:rPr>
              <a:t>Nous avons placé ces sessions dans le cadre de l'étape de planification du cas de ce module ; les soins alternatifs seront une partie importante du plan de cas pour les ENAS. </a:t>
            </a:r>
          </a:p>
          <a:p>
            <a:r>
              <a:rPr lang="en-US" i="1" dirty="0">
                <a:sym typeface="Calibri"/>
              </a:rPr>
              <a:t>Cependant, le processus de gestion des cas n'est souvent pas linéaire et des soins alternatifs pourraient être mis </a:t>
            </a:r>
            <a:r>
              <a:rPr lang="en-US" i="1" dirty="0" err="1">
                <a:sym typeface="Calibri"/>
              </a:rPr>
              <a:t>en</a:t>
            </a:r>
            <a:r>
              <a:rPr lang="en-US" i="1" dirty="0">
                <a:sym typeface="Calibri"/>
              </a:rPr>
              <a:t> place à d'autres étapes du processus de gestion des cas. </a:t>
            </a:r>
          </a:p>
          <a:p>
            <a:pPr lvl="1"/>
            <a:r>
              <a:rPr lang="en-US" i="1" dirty="0">
                <a:sym typeface="Calibri"/>
              </a:rPr>
              <a:t>Par exemple, les soins alternatifs d'urgence pourraient être fournis au début du processus de gestion de cas comme soutien immédiat.</a:t>
            </a:r>
          </a:p>
          <a:p>
            <a:pPr lvl="1"/>
            <a:r>
              <a:rPr lang="en-US" i="1" dirty="0">
                <a:sym typeface="Calibri"/>
              </a:rPr>
              <a:t>Ou un arrangement de soins pourrait être rompu pendant la phase de suivi et de révision.</a:t>
            </a:r>
          </a:p>
          <a:p>
            <a:pPr lvl="1"/>
            <a:r>
              <a:rPr lang="en-US" i="1" dirty="0">
                <a:sym typeface="Calibri"/>
              </a:rPr>
              <a:t>Par conséquent, un nouvel arrangement de soins serait établi. </a:t>
            </a:r>
          </a:p>
        </p:txBody>
      </p:sp>
      <p:sp>
        <p:nvSpPr>
          <p:cNvPr id="3" name="Slide Image Placeholder 2">
            <a:extLst>
              <a:ext uri="{FF2B5EF4-FFF2-40B4-BE49-F238E27FC236}">
                <a16:creationId xmlns:a16="http://schemas.microsoft.com/office/drawing/2014/main" id="{5532472F-F0F9-F061-8F60-556250D46BF2}"/>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11922B7E-85E7-2574-8157-03715EBF5039}"/>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51</a:t>
            </a:fld>
            <a:endParaRPr lang="en-US" sz="1200" dirty="0">
              <a:latin typeface="+mn-lt"/>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7"/>
        <p:cNvGrpSpPr/>
        <p:nvPr/>
      </p:nvGrpSpPr>
      <p:grpSpPr>
        <a:xfrm>
          <a:off x="0" y="0"/>
          <a:ext cx="0" cy="0"/>
          <a:chOff x="0" y="0"/>
          <a:chExt cx="0" cy="0"/>
        </a:xfrm>
      </p:grpSpPr>
      <p:sp>
        <p:nvSpPr>
          <p:cNvPr id="799" name="Google Shape;799;p34:notes"/>
          <p:cNvSpPr txBox="1">
            <a:spLocks noGrp="1"/>
          </p:cNvSpPr>
          <p:nvPr>
            <p:ph type="body" idx="1"/>
          </p:nvPr>
        </p:nvSpPr>
        <p:spPr/>
        <p:txBody>
          <a:bodyPr/>
          <a:lstStyle/>
          <a:p>
            <a:pPr marL="0" indent="0">
              <a:buNone/>
            </a:pPr>
            <a:r>
              <a:rPr lang="en-US" b="1" dirty="0">
                <a:sym typeface="Calibri"/>
              </a:rPr>
              <a:t>EXPLICATION</a:t>
            </a:r>
          </a:p>
          <a:p>
            <a:r>
              <a:rPr lang="en-US" dirty="0">
                <a:sym typeface="Calibri"/>
              </a:rPr>
              <a:t>Présenter la diapositive</a:t>
            </a:r>
          </a:p>
          <a:p>
            <a:r>
              <a:rPr lang="en-US" i="1" dirty="0">
                <a:sym typeface="Calibri"/>
              </a:rPr>
              <a:t>Les soins alternatifs peuvent être dispensés dans les familles, dans la communauté ou dans des établissements de soins ;</a:t>
            </a:r>
          </a:p>
          <a:p>
            <a:r>
              <a:rPr lang="en-US" i="1" dirty="0">
                <a:sym typeface="Calibri"/>
              </a:rPr>
              <a:t>Les soins </a:t>
            </a:r>
            <a:r>
              <a:rPr lang="en-US" i="1" dirty="0" err="1">
                <a:sym typeface="Calibri"/>
              </a:rPr>
              <a:t>informels</a:t>
            </a:r>
            <a:r>
              <a:rPr lang="en-US" i="1" dirty="0">
                <a:sym typeface="Calibri"/>
              </a:rPr>
              <a:t> </a:t>
            </a:r>
            <a:r>
              <a:rPr lang="en-US" i="1" dirty="0" err="1">
                <a:sym typeface="Calibri"/>
              </a:rPr>
              <a:t>sont</a:t>
            </a:r>
            <a:r>
              <a:rPr lang="en-US" i="1" dirty="0">
                <a:sym typeface="Calibri"/>
              </a:rPr>
              <a:t>:</a:t>
            </a:r>
          </a:p>
          <a:p>
            <a:pPr lvl="1"/>
            <a:r>
              <a:rPr lang="en-US" i="1" dirty="0">
                <a:sym typeface="Calibri"/>
              </a:rPr>
              <a:t>Tout arrangement privé fourni dans un environnement familial</a:t>
            </a:r>
          </a:p>
          <a:p>
            <a:pPr lvl="1"/>
            <a:r>
              <a:rPr lang="en-US" i="1" dirty="0">
                <a:sym typeface="Calibri"/>
              </a:rPr>
              <a:t>l'enfant est pris en charge par des membres de la famille ou des </a:t>
            </a:r>
            <a:r>
              <a:rPr lang="en-US" i="1" dirty="0" err="1">
                <a:sym typeface="Calibri"/>
              </a:rPr>
              <a:t>amis</a:t>
            </a:r>
            <a:r>
              <a:rPr lang="en-US" i="1" dirty="0">
                <a:sym typeface="Calibri"/>
              </a:rPr>
              <a:t> (placement familial informel) ou par d'autres personnes à titre individuel</a:t>
            </a:r>
          </a:p>
          <a:p>
            <a:pPr lvl="1"/>
            <a:r>
              <a:rPr lang="en-US" i="1" dirty="0">
                <a:sym typeface="Calibri"/>
              </a:rPr>
              <a:t>à l'initiative de l'enfant, de ses parents ou d'une autre personne </a:t>
            </a:r>
          </a:p>
          <a:p>
            <a:pPr lvl="1"/>
            <a:r>
              <a:rPr lang="en-US" i="1" dirty="0">
                <a:sym typeface="Calibri"/>
              </a:rPr>
              <a:t>sans que cet arrangement ait été ordonné par une autorité administrative ou judiciaire ou par un organisme dûment accrédité.</a:t>
            </a:r>
          </a:p>
          <a:p>
            <a:pPr lvl="1"/>
            <a:r>
              <a:rPr lang="en-US" i="1" dirty="0">
                <a:sym typeface="Calibri"/>
              </a:rPr>
              <a:t>La prise en charge informelle peut également inclure des arrangements de vie indépendants que les enfants mettent </a:t>
            </a:r>
            <a:r>
              <a:rPr lang="en-US" i="1" dirty="0" err="1">
                <a:sym typeface="Calibri"/>
              </a:rPr>
              <a:t>en</a:t>
            </a:r>
            <a:r>
              <a:rPr lang="en-US" i="1" dirty="0">
                <a:sym typeface="Calibri"/>
              </a:rPr>
              <a:t> place eux-mêmes avec/sans supervision de la communauté.</a:t>
            </a:r>
          </a:p>
          <a:p>
            <a:r>
              <a:rPr lang="en-US" i="1" dirty="0">
                <a:sym typeface="Calibri"/>
              </a:rPr>
              <a:t>Dans certains contextes, les soins informels sont le type le plus courant de prestation de soins.</a:t>
            </a:r>
          </a:p>
          <a:p>
            <a:pPr lvl="1"/>
            <a:r>
              <a:rPr lang="en-US" i="1" dirty="0">
                <a:sym typeface="Calibri"/>
              </a:rPr>
              <a:t>Ces arrangements doivent être formalisés dans la mesure du possible, même s'il s'agit d'arrangements de soins temporaires. </a:t>
            </a:r>
          </a:p>
          <a:p>
            <a:pPr lvl="1"/>
            <a:r>
              <a:rPr lang="en-US" i="1" dirty="0">
                <a:sym typeface="Calibri"/>
              </a:rPr>
              <a:t>c'est-à-dire enregistrées auprès de l'autorité compétente ou d'un autre acteur (par exemple, une ONG), soutenues et développées lorsqu'elles sont dans l'intérêt supérieur de l'enfant.</a:t>
            </a:r>
          </a:p>
          <a:p>
            <a:r>
              <a:rPr lang="en-US" i="1" dirty="0">
                <a:sym typeface="Calibri"/>
              </a:rPr>
              <a:t>Les soins résidentiels ne sont pas toujours formalisés</a:t>
            </a:r>
          </a:p>
          <a:p>
            <a:pPr lvl="1"/>
            <a:r>
              <a:rPr lang="en-US" i="1" dirty="0">
                <a:sym typeface="Calibri"/>
              </a:rPr>
              <a:t>Dans les situations humanitaires, par exemple, des soins résidentiels ou des "orphelinats" peuvent être établis sans que ces installations soient enregistrées auprès des autorités ou réglementées.</a:t>
            </a:r>
          </a:p>
          <a:p>
            <a:r>
              <a:rPr lang="en-US" i="1" dirty="0">
                <a:sym typeface="Calibri"/>
              </a:rPr>
              <a:t>Il est important de consulter les enfants sur les arrangements potentiels avec lesquels ils se sentiraient à l'aise. </a:t>
            </a:r>
          </a:p>
          <a:p>
            <a:r>
              <a:rPr lang="en-US" i="1" dirty="0">
                <a:sym typeface="Calibri"/>
              </a:rPr>
              <a:t>Nous examinerons plus en détail les différents types de soins alternatifs dans la session 2.</a:t>
            </a:r>
          </a:p>
        </p:txBody>
      </p:sp>
      <p:sp>
        <p:nvSpPr>
          <p:cNvPr id="3" name="Slide Image Placeholder 2">
            <a:extLst>
              <a:ext uri="{FF2B5EF4-FFF2-40B4-BE49-F238E27FC236}">
                <a16:creationId xmlns:a16="http://schemas.microsoft.com/office/drawing/2014/main" id="{AB6830DB-78CF-7E4E-ED74-5D5EFD593503}"/>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5E000443-9FBB-A710-51FA-DE7BCE416AD6}"/>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52</a:t>
            </a:fld>
            <a:endParaRPr lang="en-US" sz="1200" dirty="0">
              <a:latin typeface="+mn-lt"/>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8"/>
        <p:cNvGrpSpPr/>
        <p:nvPr/>
      </p:nvGrpSpPr>
      <p:grpSpPr>
        <a:xfrm>
          <a:off x="0" y="0"/>
          <a:ext cx="0" cy="0"/>
          <a:chOff x="0" y="0"/>
          <a:chExt cx="0" cy="0"/>
        </a:xfrm>
      </p:grpSpPr>
      <p:sp>
        <p:nvSpPr>
          <p:cNvPr id="810" name="Google Shape;810;p35:notes"/>
          <p:cNvSpPr txBox="1">
            <a:spLocks noGrp="1"/>
          </p:cNvSpPr>
          <p:nvPr>
            <p:ph type="body" idx="1"/>
          </p:nvPr>
        </p:nvSpPr>
        <p:spPr/>
        <p:txBody>
          <a:bodyPr/>
          <a:lstStyle/>
          <a:p>
            <a:pPr marL="0" indent="0">
              <a:buNone/>
            </a:pPr>
            <a:r>
              <a:rPr lang="en-US" b="1" dirty="0">
                <a:sym typeface="Calibri"/>
              </a:rPr>
              <a:t>EXPLICATION</a:t>
            </a:r>
          </a:p>
          <a:p>
            <a:r>
              <a:rPr lang="en-US" dirty="0">
                <a:sym typeface="Calibri"/>
              </a:rPr>
              <a:t>Demandez à un volontaire de présenter la diapositive</a:t>
            </a:r>
          </a:p>
          <a:p>
            <a:r>
              <a:rPr lang="en-US" i="1" dirty="0">
                <a:sym typeface="Calibri"/>
              </a:rPr>
              <a:t>Il s'agit d'un résumé de la norme sur les soins alternatifs et de ce que nous visons.</a:t>
            </a:r>
          </a:p>
          <a:p>
            <a:r>
              <a:rPr lang="en-US" i="1" dirty="0">
                <a:sym typeface="Calibri"/>
              </a:rPr>
              <a:t>Cette norme doit être lue avec la norme 13 sur les ENAS et la norme 16, Renforcer les environnements familiaux et de soins.</a:t>
            </a:r>
          </a:p>
          <a:p>
            <a:r>
              <a:rPr lang="en-US" i="1" dirty="0">
                <a:sym typeface="Calibri"/>
              </a:rPr>
              <a:t>Pour ceux d'entre vous qui ont de l'expérience en matière de soins alternatifs, y a-t-il des éléments de ce résumé qui sont difficiles à satisfaire ? Par exemple, des défis liés à la disponibilité de différents types de soins alternatifs, à la satisfaction de besoins spécifiques tels que les nourrissons ou les adolescents ?</a:t>
            </a:r>
          </a:p>
          <a:p>
            <a:pPr lvl="1"/>
            <a:r>
              <a:rPr lang="en-US" i="1" dirty="0">
                <a:sym typeface="Calibri"/>
              </a:rPr>
              <a:t>En tant qu'assistants sociaux, vous pouvez aider les enfants non accompagnés dans différents types d'arrangements de soins alternatifs, dont certains étaient déjà </a:t>
            </a:r>
            <a:r>
              <a:rPr lang="en-US" i="1" dirty="0" err="1">
                <a:sym typeface="Calibri"/>
              </a:rPr>
              <a:t>en</a:t>
            </a:r>
            <a:r>
              <a:rPr lang="en-US" i="1" dirty="0">
                <a:sym typeface="Calibri"/>
              </a:rPr>
              <a:t> place et d'autres établis après l'urgence. </a:t>
            </a:r>
          </a:p>
          <a:p>
            <a:pPr lvl="1"/>
            <a:r>
              <a:rPr lang="en-US" i="1" dirty="0">
                <a:sym typeface="Calibri"/>
              </a:rPr>
              <a:t>Que vous ayez ou non un rôle dans la détermination des options de soins, vous devez comprendre les principes et les types de soins. </a:t>
            </a:r>
          </a:p>
          <a:p>
            <a:pPr lvl="1"/>
            <a:r>
              <a:rPr lang="en-US" i="1" dirty="0">
                <a:sym typeface="Calibri"/>
              </a:rPr>
              <a:t>Cela vous permettra d'apporter un meilleur soutien, d'atténuer les risques ou les préjudices et de défendre l'intérêt supérieur de chaque enfant.</a:t>
            </a:r>
            <a:endParaRPr lang="en-US" i="1" dirty="0"/>
          </a:p>
          <a:p>
            <a:r>
              <a:rPr lang="en-US" dirty="0">
                <a:sym typeface="Calibri"/>
              </a:rPr>
              <a:t>Guidez les participants vers la </a:t>
            </a:r>
            <a:r>
              <a:rPr lang="en-US" b="1" dirty="0">
                <a:sym typeface="Calibri"/>
              </a:rPr>
              <a:t>page 22 du manuel : Déclarations sur la mauvaise qualité des soins.</a:t>
            </a:r>
            <a:endParaRPr lang="en-US" b="1" dirty="0"/>
          </a:p>
          <a:p>
            <a:r>
              <a:rPr lang="en-US" i="1" dirty="0">
                <a:sym typeface="Calibri"/>
              </a:rPr>
              <a:t>Selon vous, que disent ces déclarations sur les normes et la qualité des soins ? </a:t>
            </a:r>
          </a:p>
          <a:p>
            <a:pPr lvl="1"/>
            <a:r>
              <a:rPr lang="en-US" i="1" dirty="0">
                <a:sym typeface="Calibri"/>
              </a:rPr>
              <a:t>La qualité de la protection de </a:t>
            </a:r>
            <a:r>
              <a:rPr lang="en-US" i="1" dirty="0" err="1">
                <a:sym typeface="Calibri"/>
              </a:rPr>
              <a:t>remplacement</a:t>
            </a:r>
            <a:r>
              <a:rPr lang="en-US" i="1" dirty="0">
                <a:sym typeface="Calibri"/>
              </a:rPr>
              <a:t> est essentielle pour la protection, la sécurité et le bien-être d'un enfant.</a:t>
            </a:r>
          </a:p>
          <a:p>
            <a:pPr lvl="1"/>
            <a:r>
              <a:rPr lang="en-US" i="1" dirty="0">
                <a:sym typeface="Calibri"/>
              </a:rPr>
              <a:t>Nous pouvons imaginer l'impact potentiel sur le bien-être et la sécurité de l'enfant lorsque la prise en charge alternative ne répond pas aux normes minimales, comme nous le voyons dans ces exemples ou lorsque la prise en charge n'est pas adaptée aux besoins de l'enfant individuel.</a:t>
            </a:r>
          </a:p>
          <a:p>
            <a:r>
              <a:rPr lang="en-US" dirty="0">
                <a:sym typeface="Calibri"/>
              </a:rPr>
              <a:t>Rappelez aux participants la formation de niveau 1 en gestion de cas qui couvre</a:t>
            </a:r>
          </a:p>
          <a:p>
            <a:pPr lvl="1"/>
            <a:r>
              <a:rPr lang="en-US" dirty="0">
                <a:sym typeface="Calibri"/>
              </a:rPr>
              <a:t>l'environnement protecteur</a:t>
            </a:r>
          </a:p>
          <a:p>
            <a:pPr lvl="1"/>
            <a:r>
              <a:rPr lang="en-US" dirty="0">
                <a:sym typeface="Calibri"/>
              </a:rPr>
              <a:t>l'importance d'une relation nourricière </a:t>
            </a:r>
          </a:p>
          <a:p>
            <a:pPr lvl="1"/>
            <a:r>
              <a:rPr lang="en-US" dirty="0">
                <a:sym typeface="Calibri"/>
              </a:rPr>
              <a:t>des possibilités d'attachement sain</a:t>
            </a:r>
          </a:p>
          <a:p>
            <a:pPr marL="0" indent="0">
              <a:buNone/>
            </a:pPr>
            <a:endParaRPr lang="en-US" dirty="0">
              <a:sym typeface="Calibri"/>
            </a:endParaRPr>
          </a:p>
          <a:p>
            <a:pPr marL="0" indent="0">
              <a:buNone/>
            </a:pPr>
            <a:r>
              <a:rPr lang="en-US" b="1" dirty="0">
                <a:sym typeface="Calibri"/>
              </a:rPr>
              <a:t>SUITE </a:t>
            </a:r>
            <a:r>
              <a:rPr lang="en-US" b="1" dirty="0">
                <a:sym typeface="Wingdings" panose="05000000000000000000" pitchFamily="2" charset="2"/>
              </a:rPr>
              <a:t></a:t>
            </a:r>
            <a:endParaRPr lang="en-US" b="1" dirty="0">
              <a:sym typeface="Calibri"/>
            </a:endParaRPr>
          </a:p>
        </p:txBody>
      </p:sp>
      <p:sp>
        <p:nvSpPr>
          <p:cNvPr id="3" name="Slide Image Placeholder 2">
            <a:extLst>
              <a:ext uri="{FF2B5EF4-FFF2-40B4-BE49-F238E27FC236}">
                <a16:creationId xmlns:a16="http://schemas.microsoft.com/office/drawing/2014/main" id="{AC01BF04-DF7F-C71E-339C-203BF851A309}"/>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23680490-6FB0-077B-2404-3642763DF578}"/>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53</a:t>
            </a:fld>
            <a:endParaRPr lang="en-US" sz="1200" dirty="0">
              <a:latin typeface="+mn-lt"/>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8"/>
        <p:cNvGrpSpPr/>
        <p:nvPr/>
      </p:nvGrpSpPr>
      <p:grpSpPr>
        <a:xfrm>
          <a:off x="0" y="0"/>
          <a:ext cx="0" cy="0"/>
          <a:chOff x="0" y="0"/>
          <a:chExt cx="0" cy="0"/>
        </a:xfrm>
      </p:grpSpPr>
      <p:sp>
        <p:nvSpPr>
          <p:cNvPr id="810" name="Google Shape;810;p35:notes"/>
          <p:cNvSpPr txBox="1">
            <a:spLocks noGrp="1"/>
          </p:cNvSpPr>
          <p:nvPr>
            <p:ph type="body" idx="1"/>
          </p:nvPr>
        </p:nvSpPr>
        <p:spPr>
          <a:xfrm>
            <a:off x="479425" y="460375"/>
            <a:ext cx="6140450" cy="9211335"/>
          </a:xfrm>
        </p:spPr>
        <p:txBody>
          <a:bodyPr/>
          <a:lstStyle/>
          <a:p>
            <a:pPr marL="0" indent="0">
              <a:buNone/>
            </a:pPr>
            <a:r>
              <a:rPr lang="en-US" b="1" dirty="0">
                <a:sym typeface="Calibri"/>
              </a:rPr>
              <a:t>DISCUSSION PLÉNIÈRE (10 minutes)</a:t>
            </a:r>
          </a:p>
          <a:p>
            <a:r>
              <a:rPr lang="en-US" i="1" dirty="0">
                <a:sym typeface="Calibri"/>
              </a:rPr>
              <a:t>Pouvez-vous donner quelques exemples de l'impact potentiel sur le développement, le bien-être et/ou la protection des enfants lorsque la prise en charge alternative est mal planifiée, ne répond pas aux critères de qualité ou n'est pas adaptée à ses besoins ?</a:t>
            </a:r>
          </a:p>
          <a:p>
            <a:pPr lvl="1"/>
            <a:r>
              <a:rPr lang="en-US" dirty="0">
                <a:sym typeface="Calibri"/>
              </a:rPr>
              <a:t>Comme nous l'avons appris lors de la formation GCPE de niveau 1, le premier et le plus important facteur de protection dans la vie d'un enfant est généralement une famille sûre et nourricière. Pour la majorité des enfants, il est peu probable qu'ils soient mieux lotis dans un foyer, même si celui-ci semble offrir des avantages tels que l'éducation.</a:t>
            </a:r>
            <a:endParaRPr lang="en-US" dirty="0"/>
          </a:p>
          <a:p>
            <a:pPr lvl="1"/>
            <a:r>
              <a:rPr lang="en-US" dirty="0">
                <a:sym typeface="Calibri"/>
              </a:rPr>
              <a:t>Les soins résidentiels, en particulier dans les grandes institutions, répondent rarement à bon nombre des critères de qualité des soins alternatifs ; leur structure et leur taille interdisent un soutien individualisé et peuvent entraîner des risques de violence et d'abus.</a:t>
            </a:r>
            <a:endParaRPr lang="en-US" dirty="0"/>
          </a:p>
          <a:p>
            <a:pPr lvl="1"/>
            <a:r>
              <a:rPr lang="en-US" dirty="0">
                <a:sym typeface="Calibri"/>
              </a:rPr>
              <a:t>Les enfants de moins de trois ans sont particulièrement vulnérables aux effets néfastes de l'institutionnalisation ; ils ne peuvent généralement pas recevoir l'attention individuelle et la stimulation nécessaires à leur bon développement en institution, ce qui augmente la probabilité qu'ils développent des problèmes émotionnels et sociaux et des troubles du comportement.</a:t>
            </a:r>
            <a:endParaRPr lang="en-US" dirty="0"/>
          </a:p>
          <a:p>
            <a:pPr lvl="1"/>
            <a:r>
              <a:rPr lang="en-US" dirty="0">
                <a:sym typeface="Calibri"/>
              </a:rPr>
              <a:t>Les enfants de tous âges peuvent être exposés à des risques potentiels de négligence, d'exploitation ou de maltraitance dans toutes les structures d'accueil alternatives, en particulier celles qui ne sont pas réglementées ou qui ne sont pas régulièrement contrôlées.</a:t>
            </a:r>
            <a:endParaRPr lang="en-US" dirty="0"/>
          </a:p>
          <a:p>
            <a:pPr lvl="1"/>
            <a:r>
              <a:rPr lang="en-US" dirty="0">
                <a:sym typeface="Calibri"/>
              </a:rPr>
              <a:t>Les questions de sauvegarde constituent un risque dans tous les environnements de soins alternatifs.</a:t>
            </a:r>
            <a:endParaRPr lang="en-US" dirty="0"/>
          </a:p>
          <a:p>
            <a:pPr lvl="1"/>
            <a:r>
              <a:rPr lang="en-US" dirty="0">
                <a:sym typeface="Calibri"/>
              </a:rPr>
              <a:t>Des brimades et des intimidations peuvent avoir lieu parmi les enfants bénéficiant d'une protection de </a:t>
            </a:r>
            <a:r>
              <a:rPr lang="en-US" dirty="0" err="1">
                <a:sym typeface="Calibri"/>
              </a:rPr>
              <a:t>remplacement</a:t>
            </a:r>
            <a:r>
              <a:rPr lang="en-US" dirty="0">
                <a:sym typeface="Calibri"/>
              </a:rPr>
              <a:t>.</a:t>
            </a:r>
            <a:endParaRPr lang="en-US" dirty="0"/>
          </a:p>
          <a:p>
            <a:pPr lvl="1"/>
            <a:r>
              <a:rPr lang="en-US" dirty="0">
                <a:sym typeface="Calibri"/>
              </a:rPr>
              <a:t>La réintégration dans la famille/communauté peut être difficile après un placement dans une structure d'accueil alternative.</a:t>
            </a:r>
            <a:endParaRPr lang="en-US" dirty="0"/>
          </a:p>
          <a:p>
            <a:pPr lvl="1"/>
            <a:r>
              <a:rPr lang="en-US" dirty="0">
                <a:sym typeface="Calibri"/>
              </a:rPr>
              <a:t>Il existe un risque d'éloignement ou de séparation permanente de la famille.</a:t>
            </a:r>
          </a:p>
          <a:p>
            <a:endParaRPr lang="en-US" dirty="0">
              <a:sym typeface="Calibri"/>
            </a:endParaRPr>
          </a:p>
        </p:txBody>
      </p:sp>
      <p:sp>
        <p:nvSpPr>
          <p:cNvPr id="2" name="Google Shape;725;p48:notes">
            <a:extLst>
              <a:ext uri="{FF2B5EF4-FFF2-40B4-BE49-F238E27FC236}">
                <a16:creationId xmlns:a16="http://schemas.microsoft.com/office/drawing/2014/main" id="{1C6F270F-845B-9C4B-9F87-2287D5F24DEA}"/>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54</a:t>
            </a:fld>
            <a:endParaRPr lang="en-US" sz="1200" dirty="0">
              <a:latin typeface="+mn-lt"/>
            </a:endParaRPr>
          </a:p>
        </p:txBody>
      </p:sp>
    </p:spTree>
    <p:extLst>
      <p:ext uri="{BB962C8B-B14F-4D97-AF65-F5344CB8AC3E}">
        <p14:creationId xmlns:p14="http://schemas.microsoft.com/office/powerpoint/2010/main" val="408293624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7"/>
        <p:cNvGrpSpPr/>
        <p:nvPr/>
      </p:nvGrpSpPr>
      <p:grpSpPr>
        <a:xfrm>
          <a:off x="0" y="0"/>
          <a:ext cx="0" cy="0"/>
          <a:chOff x="0" y="0"/>
          <a:chExt cx="0" cy="0"/>
        </a:xfrm>
      </p:grpSpPr>
      <p:sp>
        <p:nvSpPr>
          <p:cNvPr id="819" name="Google Shape;819;p36:notes"/>
          <p:cNvSpPr txBox="1">
            <a:spLocks noGrp="1"/>
          </p:cNvSpPr>
          <p:nvPr>
            <p:ph type="body" idx="1"/>
          </p:nvPr>
        </p:nvSpPr>
        <p:spPr/>
        <p:txBody>
          <a:bodyPr/>
          <a:lstStyle/>
          <a:p>
            <a:pPr marL="0" indent="0">
              <a:buNone/>
            </a:pPr>
            <a:r>
              <a:rPr lang="en-US" b="1" dirty="0">
                <a:sym typeface="Calibri"/>
              </a:rPr>
              <a:t>TRAVAIL DE GROUPE (15 minutes)</a:t>
            </a:r>
          </a:p>
          <a:p>
            <a:r>
              <a:rPr lang="en-US" dirty="0">
                <a:sym typeface="Calibri"/>
              </a:rPr>
              <a:t>Divisez les participants en groupes de 2 à 3 personnes</a:t>
            </a:r>
          </a:p>
          <a:p>
            <a:r>
              <a:rPr lang="en-US" i="1" dirty="0">
                <a:sym typeface="Calibri"/>
              </a:rPr>
              <a:t>Dans votre groupe, énumérez quelques principes de soins alternatifs.</a:t>
            </a:r>
          </a:p>
          <a:p>
            <a:pPr lvl="1"/>
            <a:r>
              <a:rPr lang="en-US" i="1" dirty="0">
                <a:sym typeface="Calibri"/>
              </a:rPr>
              <a:t>Ils doivent être liés à la norme 19 </a:t>
            </a:r>
          </a:p>
          <a:p>
            <a:pPr lvl="1"/>
            <a:r>
              <a:rPr lang="en-US" i="1" dirty="0">
                <a:sym typeface="Calibri"/>
              </a:rPr>
              <a:t>Ceux-ci devraient aborder les déclarations relatives aux mauvais soins</a:t>
            </a:r>
          </a:p>
          <a:p>
            <a:pPr lvl="1"/>
            <a:r>
              <a:rPr lang="en-US" i="1" dirty="0">
                <a:sym typeface="Calibri"/>
              </a:rPr>
              <a:t>Par exemple, il pourrait y avoir un principe concernant la continuité des soins pour remédier au manque de soignants cohérents.</a:t>
            </a:r>
          </a:p>
          <a:p>
            <a:r>
              <a:rPr lang="en-US" i="1" dirty="0">
                <a:sym typeface="Calibri"/>
              </a:rPr>
              <a:t>Suggestion</a:t>
            </a:r>
          </a:p>
          <a:p>
            <a:pPr lvl="1"/>
            <a:r>
              <a:rPr lang="en-US" i="1" dirty="0">
                <a:sym typeface="Calibri"/>
              </a:rPr>
              <a:t>Commencez peut-être par les principes clés de la protection de l'enfance et appliquez-les à la protection alternative.</a:t>
            </a:r>
          </a:p>
          <a:p>
            <a:pPr lvl="1"/>
            <a:r>
              <a:rPr lang="en-US" i="1" dirty="0">
                <a:sym typeface="Calibri"/>
              </a:rPr>
              <a:t>Par exemple, l'évaluation de l'intérêt supérieur devrait éclairer les décisions relatives aux soins alternatifs. </a:t>
            </a:r>
          </a:p>
          <a:p>
            <a:pPr marL="0" indent="0">
              <a:buNone/>
            </a:pPr>
            <a:endParaRPr lang="en-US" i="1" dirty="0">
              <a:sym typeface="Calibri"/>
            </a:endParaRPr>
          </a:p>
          <a:p>
            <a:pPr marL="0" indent="0">
              <a:buNone/>
            </a:pPr>
            <a:r>
              <a:rPr lang="en-US" b="1" dirty="0">
                <a:sym typeface="Calibri"/>
              </a:rPr>
              <a:t>DISCUSSION PLÉNIÈRE (15 minutes)</a:t>
            </a:r>
          </a:p>
          <a:p>
            <a:r>
              <a:rPr lang="en-US" dirty="0">
                <a:sym typeface="Calibri"/>
              </a:rPr>
              <a:t>Les participants doivent partager leurs idées, qui peuvent être inscrites sous forme de puces sur un tableau de papier. </a:t>
            </a:r>
          </a:p>
          <a:p>
            <a:r>
              <a:rPr lang="en-US" dirty="0">
                <a:sym typeface="Calibri"/>
              </a:rPr>
              <a:t>Vérifiez la </a:t>
            </a:r>
            <a:r>
              <a:rPr lang="en-US" b="1" dirty="0">
                <a:sym typeface="Calibri"/>
              </a:rPr>
              <a:t>page 23 du cahier de travail : Définitions des soins alternatifs </a:t>
            </a:r>
            <a:r>
              <a:rPr lang="en-US" b="0" dirty="0">
                <a:sym typeface="Calibri"/>
              </a:rPr>
              <a:t>et les </a:t>
            </a:r>
            <a:r>
              <a:rPr lang="en-US" b="1" dirty="0">
                <a:sym typeface="Calibri"/>
              </a:rPr>
              <a:t>pages 24-25 du cahier de travail : Principes directeurs pour les soins alternatifs </a:t>
            </a:r>
            <a:r>
              <a:rPr lang="en-US" dirty="0">
                <a:sym typeface="Calibri"/>
              </a:rPr>
              <a:t>afin de s'assurer que tous les points sont couverts.</a:t>
            </a:r>
          </a:p>
        </p:txBody>
      </p:sp>
      <p:sp>
        <p:nvSpPr>
          <p:cNvPr id="3" name="Slide Image Placeholder 2">
            <a:extLst>
              <a:ext uri="{FF2B5EF4-FFF2-40B4-BE49-F238E27FC236}">
                <a16:creationId xmlns:a16="http://schemas.microsoft.com/office/drawing/2014/main" id="{74C864F5-3BF5-18E0-40B9-34896FAA2710}"/>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7C5CE729-926C-1CC0-E4CC-EB60749FDB9F}"/>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55</a:t>
            </a:fld>
            <a:endParaRPr lang="en-US" sz="1200" dirty="0">
              <a:latin typeface="+mn-lt"/>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7"/>
        <p:cNvGrpSpPr/>
        <p:nvPr/>
      </p:nvGrpSpPr>
      <p:grpSpPr>
        <a:xfrm>
          <a:off x="0" y="0"/>
          <a:ext cx="0" cy="0"/>
          <a:chOff x="0" y="0"/>
          <a:chExt cx="0" cy="0"/>
        </a:xfrm>
      </p:grpSpPr>
      <p:sp>
        <p:nvSpPr>
          <p:cNvPr id="839" name="Google Shape;839;p37:notes"/>
          <p:cNvSpPr txBox="1">
            <a:spLocks noGrp="1"/>
          </p:cNvSpPr>
          <p:nvPr>
            <p:ph type="body" idx="1"/>
          </p:nvPr>
        </p:nvSpPr>
        <p:spPr/>
        <p:txBody>
          <a:bodyPr/>
          <a:lstStyle/>
          <a:p>
            <a:pPr marL="0" indent="0">
              <a:buNone/>
            </a:pPr>
            <a:r>
              <a:rPr lang="en-US" b="1" dirty="0">
                <a:sym typeface="Calibri"/>
              </a:rPr>
              <a:t>EXPLICATION</a:t>
            </a:r>
          </a:p>
          <a:p>
            <a:r>
              <a:rPr lang="en-US" dirty="0">
                <a:sym typeface="Calibri"/>
              </a:rPr>
              <a:t>Présenter la diapositive</a:t>
            </a:r>
            <a:endParaRPr lang="en-US" dirty="0"/>
          </a:p>
          <a:p>
            <a:r>
              <a:rPr lang="en-US" i="1" dirty="0">
                <a:sym typeface="Calibri"/>
              </a:rPr>
              <a:t>Quelqu'un a-t-il des questions ou des précisions à apporter ?</a:t>
            </a:r>
            <a:endParaRPr lang="en-US" i="1" dirty="0"/>
          </a:p>
          <a:p>
            <a:r>
              <a:rPr lang="en-US" dirty="0">
                <a:sym typeface="Calibri"/>
              </a:rPr>
              <a:t>Fermez la session.</a:t>
            </a:r>
            <a:endParaRPr lang="en-US" dirty="0"/>
          </a:p>
          <a:p>
            <a:endParaRPr lang="en-US" dirty="0">
              <a:sym typeface="Calibri"/>
            </a:endParaRPr>
          </a:p>
        </p:txBody>
      </p:sp>
      <p:sp>
        <p:nvSpPr>
          <p:cNvPr id="3" name="Slide Image Placeholder 2">
            <a:extLst>
              <a:ext uri="{FF2B5EF4-FFF2-40B4-BE49-F238E27FC236}">
                <a16:creationId xmlns:a16="http://schemas.microsoft.com/office/drawing/2014/main" id="{B493B07B-74F1-DCEC-F8A1-1D47EDCD3FA4}"/>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1EC0020A-4391-8D83-6BC6-A1821D64B74A}"/>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56</a:t>
            </a:fld>
            <a:endParaRPr lang="en-US" sz="1200" dirty="0">
              <a:latin typeface="+mn-lt"/>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2"/>
        <p:cNvGrpSpPr/>
        <p:nvPr/>
      </p:nvGrpSpPr>
      <p:grpSpPr>
        <a:xfrm>
          <a:off x="0" y="0"/>
          <a:ext cx="0" cy="0"/>
          <a:chOff x="0" y="0"/>
          <a:chExt cx="0" cy="0"/>
        </a:xfrm>
      </p:grpSpPr>
      <p:sp>
        <p:nvSpPr>
          <p:cNvPr id="854" name="Google Shape;854;p38:notes"/>
          <p:cNvSpPr txBox="1">
            <a:spLocks noGrp="1"/>
          </p:cNvSpPr>
          <p:nvPr>
            <p:ph type="body" idx="1"/>
          </p:nvPr>
        </p:nvSpPr>
        <p:spPr/>
        <p:txBody>
          <a:bodyPr/>
          <a:lstStyle/>
          <a:p>
            <a:pPr marL="0" indent="0">
              <a:buNone/>
            </a:pPr>
            <a:r>
              <a:rPr lang="en-US" b="1" dirty="0">
                <a:sym typeface="Calibri"/>
              </a:rPr>
              <a:t>EXPLICATION</a:t>
            </a:r>
            <a:endParaRPr lang="en-US" b="1" dirty="0"/>
          </a:p>
          <a:p>
            <a:r>
              <a:rPr lang="en-US" i="1" dirty="0">
                <a:sym typeface="Calibri"/>
              </a:rPr>
              <a:t>À la fin de cette session, les participants devraient être en mesure de :</a:t>
            </a:r>
            <a:endParaRPr lang="en-US" i="1" dirty="0"/>
          </a:p>
          <a:p>
            <a:r>
              <a:rPr lang="en-US" dirty="0">
                <a:sym typeface="Calibri"/>
              </a:rPr>
              <a:t>Présenter la diapositive</a:t>
            </a:r>
            <a:endParaRPr lang="en-US" dirty="0"/>
          </a:p>
          <a:p>
            <a:endParaRPr lang="en-US" dirty="0">
              <a:sym typeface="Calibri"/>
            </a:endParaRPr>
          </a:p>
        </p:txBody>
      </p:sp>
      <p:sp>
        <p:nvSpPr>
          <p:cNvPr id="3" name="Slide Image Placeholder 2">
            <a:extLst>
              <a:ext uri="{FF2B5EF4-FFF2-40B4-BE49-F238E27FC236}">
                <a16:creationId xmlns:a16="http://schemas.microsoft.com/office/drawing/2014/main" id="{6092BCC0-8A44-1876-AC57-4BB4AC0DE9E9}"/>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05911C5D-8251-8758-1FFF-BBAB537E5896}"/>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57</a:t>
            </a:fld>
            <a:endParaRPr lang="en-US" sz="1200" dirty="0">
              <a:latin typeface="+mn-lt"/>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3"/>
        <p:cNvGrpSpPr/>
        <p:nvPr/>
      </p:nvGrpSpPr>
      <p:grpSpPr>
        <a:xfrm>
          <a:off x="0" y="0"/>
          <a:ext cx="0" cy="0"/>
          <a:chOff x="0" y="0"/>
          <a:chExt cx="0" cy="0"/>
        </a:xfrm>
      </p:grpSpPr>
      <p:sp>
        <p:nvSpPr>
          <p:cNvPr id="865" name="Google Shape;865;p39:notes"/>
          <p:cNvSpPr txBox="1">
            <a:spLocks noGrp="1"/>
          </p:cNvSpPr>
          <p:nvPr>
            <p:ph type="body" idx="1"/>
          </p:nvPr>
        </p:nvSpPr>
        <p:spPr/>
        <p:txBody>
          <a:bodyPr/>
          <a:lstStyle/>
          <a:p>
            <a:pPr marL="0" indent="0">
              <a:buNone/>
            </a:pPr>
            <a:r>
              <a:rPr lang="en-US" b="1" dirty="0">
                <a:sym typeface="Calibri"/>
              </a:rPr>
              <a:t>TRAVAIL DE GROUPE (20 minutes)</a:t>
            </a:r>
          </a:p>
          <a:p>
            <a:r>
              <a:rPr lang="en-US" dirty="0">
                <a:sym typeface="Calibri"/>
              </a:rPr>
              <a:t>Divisez les participants en 5 groupes </a:t>
            </a:r>
          </a:p>
          <a:p>
            <a:r>
              <a:rPr lang="en-US" dirty="0">
                <a:sym typeface="Calibri"/>
              </a:rPr>
              <a:t>Guidez les participants vers la </a:t>
            </a:r>
            <a:r>
              <a:rPr lang="en-US" b="1" dirty="0">
                <a:sym typeface="Calibri"/>
              </a:rPr>
              <a:t>page 27-28 du manuel : Les différentes formes de soins alternatifs</a:t>
            </a:r>
          </a:p>
          <a:p>
            <a:r>
              <a:rPr lang="en-US" i="1" dirty="0">
                <a:sym typeface="Calibri"/>
              </a:rPr>
              <a:t>L'objectif de cet exercice est d'en savoir plus sur les différents types de soins alternatifs et les facteurs de risque et de protection associés.</a:t>
            </a:r>
          </a:p>
          <a:p>
            <a:r>
              <a:rPr lang="en-US" dirty="0">
                <a:sym typeface="Calibri"/>
              </a:rPr>
              <a:t>Attribuez un type de prise en charge à chaque groupe (par </a:t>
            </a:r>
            <a:r>
              <a:rPr lang="en-US" dirty="0" err="1">
                <a:sym typeface="Calibri"/>
              </a:rPr>
              <a:t>exemple</a:t>
            </a:r>
            <a:r>
              <a:rPr lang="en-US" dirty="0">
                <a:sym typeface="Calibri"/>
              </a:rPr>
              <a:t>, Groupe 1 : prise en charge par la famille, Groupe 2 : placement en famille d'accueil).</a:t>
            </a:r>
          </a:p>
          <a:p>
            <a:r>
              <a:rPr lang="en-US" dirty="0">
                <a:sym typeface="Calibri"/>
              </a:rPr>
              <a:t>Après 10 minutes</a:t>
            </a:r>
          </a:p>
          <a:p>
            <a:pPr lvl="1"/>
            <a:r>
              <a:rPr lang="en-US" dirty="0">
                <a:sym typeface="Calibri"/>
              </a:rPr>
              <a:t>Permettez à chaque groupe d'examiner les fiches d'information pour chaque type de soins (</a:t>
            </a:r>
            <a:r>
              <a:rPr lang="en-US" b="1" dirty="0">
                <a:sym typeface="Calibri"/>
              </a:rPr>
              <a:t>Cahier de travail, pages 29-38).</a:t>
            </a:r>
            <a:endParaRPr lang="en-US" dirty="0">
              <a:sym typeface="Calibri"/>
            </a:endParaRPr>
          </a:p>
          <a:p>
            <a:pPr lvl="1"/>
            <a:r>
              <a:rPr lang="en-US" dirty="0">
                <a:sym typeface="Calibri"/>
              </a:rPr>
              <a:t>Demandez-leur d'intégrer ces informations dans leurs réponses, si nécessaire.</a:t>
            </a:r>
          </a:p>
          <a:p>
            <a:pPr marL="0" lvl="0" indent="0">
              <a:buNone/>
            </a:pPr>
            <a:endParaRPr lang="en-US" b="1" dirty="0">
              <a:sym typeface="Calibri"/>
            </a:endParaRPr>
          </a:p>
          <a:p>
            <a:pPr marL="0" indent="0">
              <a:buNone/>
            </a:pPr>
            <a:r>
              <a:rPr lang="en-US" b="1" dirty="0">
                <a:sym typeface="Calibri"/>
              </a:rPr>
              <a:t>DISCUSSION PLÉNIÈRE (35 minutes)</a:t>
            </a:r>
          </a:p>
          <a:p>
            <a:r>
              <a:rPr lang="en-US" dirty="0">
                <a:sym typeface="Calibri"/>
              </a:rPr>
              <a:t>Chaque groupe doit présenter au reste des participants les éléments suivants</a:t>
            </a:r>
          </a:p>
          <a:p>
            <a:pPr lvl="1"/>
            <a:r>
              <a:rPr lang="en-US" dirty="0">
                <a:sym typeface="Calibri"/>
              </a:rPr>
              <a:t>le type de soins qui leur a été attribué </a:t>
            </a:r>
          </a:p>
          <a:p>
            <a:pPr lvl="1"/>
            <a:r>
              <a:rPr lang="en-US" dirty="0">
                <a:sym typeface="Calibri"/>
              </a:rPr>
              <a:t>les facteurs de protection </a:t>
            </a:r>
          </a:p>
          <a:p>
            <a:pPr lvl="1"/>
            <a:r>
              <a:rPr lang="en-US" dirty="0">
                <a:sym typeface="Calibri"/>
              </a:rPr>
              <a:t>facteurs de risque</a:t>
            </a:r>
          </a:p>
          <a:p>
            <a:r>
              <a:rPr lang="en-US" dirty="0">
                <a:sym typeface="Calibri"/>
              </a:rPr>
              <a:t>5 minutes par groupe + 10 minutes de clarification)</a:t>
            </a:r>
          </a:p>
          <a:p>
            <a:r>
              <a:rPr lang="en-US" i="1" dirty="0">
                <a:sym typeface="Calibri"/>
              </a:rPr>
              <a:t>Les risques existent/augmentent de manière significative lorsque la qualité de ces arrangements de soins est insuffisante et qu'il n'y a pas de contrôle régulier.</a:t>
            </a:r>
          </a:p>
        </p:txBody>
      </p:sp>
      <p:sp>
        <p:nvSpPr>
          <p:cNvPr id="3" name="Slide Image Placeholder 2">
            <a:extLst>
              <a:ext uri="{FF2B5EF4-FFF2-40B4-BE49-F238E27FC236}">
                <a16:creationId xmlns:a16="http://schemas.microsoft.com/office/drawing/2014/main" id="{C399261B-CDCD-9B3A-2281-BA3F237C5D60}"/>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3D444DF7-1ECA-1CFA-BBFB-BFBBF886501B}"/>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58</a:t>
            </a:fld>
            <a:endParaRPr lang="en-US" sz="1200" dirty="0">
              <a:latin typeface="+mn-lt"/>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2"/>
        <p:cNvGrpSpPr/>
        <p:nvPr/>
      </p:nvGrpSpPr>
      <p:grpSpPr>
        <a:xfrm>
          <a:off x="0" y="0"/>
          <a:ext cx="0" cy="0"/>
          <a:chOff x="0" y="0"/>
          <a:chExt cx="0" cy="0"/>
        </a:xfrm>
      </p:grpSpPr>
      <p:sp>
        <p:nvSpPr>
          <p:cNvPr id="884" name="Google Shape;884;p40:notes"/>
          <p:cNvSpPr txBox="1">
            <a:spLocks noGrp="1"/>
          </p:cNvSpPr>
          <p:nvPr>
            <p:ph type="body" idx="1"/>
          </p:nvPr>
        </p:nvSpPr>
        <p:spPr/>
        <p:txBody>
          <a:bodyPr/>
          <a:lstStyle/>
          <a:p>
            <a:pPr marL="0" indent="0">
              <a:buNone/>
            </a:pPr>
            <a:r>
              <a:rPr lang="en-US" b="1" dirty="0">
                <a:sym typeface="Calibri"/>
              </a:rPr>
              <a:t>S'ADAPTER AU CONTEXTE</a:t>
            </a:r>
          </a:p>
          <a:p>
            <a:r>
              <a:rPr lang="en-US" dirty="0">
                <a:sym typeface="Calibri"/>
              </a:rPr>
              <a:t>Supprimez cette diapositive ou une partie de son contenu si elle n'est pas pertinente dans votre contexte. </a:t>
            </a:r>
          </a:p>
          <a:p>
            <a:pPr marL="0" indent="0">
              <a:buNone/>
            </a:pPr>
            <a:r>
              <a:rPr lang="en-US" b="1" dirty="0">
                <a:highlight>
                  <a:schemeClr val="lt1"/>
                </a:highlight>
                <a:sym typeface="Helvetica Neue"/>
              </a:rPr>
              <a:t>_____________________________________________________________________________</a:t>
            </a:r>
            <a:endParaRPr lang="en-US" b="0" dirty="0"/>
          </a:p>
          <a:p>
            <a:endParaRPr lang="en-US" dirty="0">
              <a:sym typeface="Calibri"/>
            </a:endParaRPr>
          </a:p>
          <a:p>
            <a:pPr marL="0" indent="0">
              <a:buNone/>
            </a:pPr>
            <a:r>
              <a:rPr lang="en-US" b="1" dirty="0">
                <a:sym typeface="Calibri"/>
              </a:rPr>
              <a:t>EXPLICATION</a:t>
            </a:r>
            <a:endParaRPr lang="en-US" b="1" dirty="0"/>
          </a:p>
          <a:p>
            <a:r>
              <a:rPr lang="en-US" dirty="0">
                <a:sym typeface="Calibri"/>
              </a:rPr>
              <a:t>Présenter la diapositive</a:t>
            </a:r>
          </a:p>
          <a:p>
            <a:r>
              <a:rPr lang="en-US" dirty="0">
                <a:sym typeface="Calibri"/>
              </a:rPr>
              <a:t>Développez si nécessaire. </a:t>
            </a:r>
            <a:endParaRPr lang="en-US" dirty="0"/>
          </a:p>
        </p:txBody>
      </p:sp>
      <p:sp>
        <p:nvSpPr>
          <p:cNvPr id="3" name="Slide Image Placeholder 2">
            <a:extLst>
              <a:ext uri="{FF2B5EF4-FFF2-40B4-BE49-F238E27FC236}">
                <a16:creationId xmlns:a16="http://schemas.microsoft.com/office/drawing/2014/main" id="{7A392848-EDD2-244F-0EAF-701F7814CF12}"/>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F9F6E862-AC71-9E8F-9CE6-610ABD4C7299}"/>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59</a:t>
            </a:fld>
            <a:endParaRPr lang="en-US" sz="1200" dirty="0">
              <a:latin typeface="+mn-lt"/>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1" name="Google Shape;271;p4:notes"/>
          <p:cNvSpPr txBox="1">
            <a:spLocks noGrp="1"/>
          </p:cNvSpPr>
          <p:nvPr>
            <p:ph type="body" idx="1"/>
          </p:nvPr>
        </p:nvSpPr>
        <p:spPr/>
        <p:txBody>
          <a:bodyPr/>
          <a:lstStyle/>
          <a:p>
            <a:pPr marL="0" indent="0">
              <a:buNone/>
            </a:pPr>
            <a:r>
              <a:rPr lang="en-US" b="1" dirty="0">
                <a:sym typeface="Calibri"/>
              </a:rPr>
              <a:t>S'ADAPTER AU CONTEXTE</a:t>
            </a:r>
          </a:p>
          <a:p>
            <a:r>
              <a:rPr lang="en-US" dirty="0">
                <a:sym typeface="Calibri"/>
              </a:rPr>
              <a:t>Retirez les sessions de soins alternatifs et/ou de recherche de la famille de l'objectif du module si la formation ne les couvre pas. </a:t>
            </a:r>
          </a:p>
          <a:p>
            <a:pPr marL="0" indent="0">
              <a:buNone/>
            </a:pPr>
            <a:r>
              <a:rPr lang="en-US" b="1" dirty="0">
                <a:highlight>
                  <a:schemeClr val="lt1"/>
                </a:highlight>
                <a:sym typeface="Helvetica Neue"/>
              </a:rPr>
              <a:t>_____________________________________________________________________________</a:t>
            </a:r>
          </a:p>
          <a:p>
            <a:endParaRPr lang="en-US" dirty="0">
              <a:sym typeface="Calibri"/>
            </a:endParaRPr>
          </a:p>
          <a:p>
            <a:pPr marL="0" indent="0">
              <a:buNone/>
            </a:pPr>
            <a:r>
              <a:rPr lang="en-US" b="1" dirty="0">
                <a:sym typeface="Calibri"/>
              </a:rPr>
              <a:t>INTRODUCTION</a:t>
            </a:r>
          </a:p>
          <a:p>
            <a:r>
              <a:rPr lang="en-US" dirty="0">
                <a:sym typeface="Calibri"/>
              </a:rPr>
              <a:t>Présenter la diapositive</a:t>
            </a:r>
          </a:p>
        </p:txBody>
      </p:sp>
      <p:sp>
        <p:nvSpPr>
          <p:cNvPr id="4" name="Slide Image Placeholder 3">
            <a:extLst>
              <a:ext uri="{FF2B5EF4-FFF2-40B4-BE49-F238E27FC236}">
                <a16:creationId xmlns:a16="http://schemas.microsoft.com/office/drawing/2014/main" id="{507D41CD-E0BD-DC48-F081-7F7F226A3AE7}"/>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5F002ADB-DB63-5A01-C34B-7508C928BEB6}"/>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6</a:t>
            </a:fld>
            <a:endParaRPr lang="en-US" sz="1200" dirty="0">
              <a:latin typeface="+mn-lt"/>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1"/>
        <p:cNvGrpSpPr/>
        <p:nvPr/>
      </p:nvGrpSpPr>
      <p:grpSpPr>
        <a:xfrm>
          <a:off x="0" y="0"/>
          <a:ext cx="0" cy="0"/>
          <a:chOff x="0" y="0"/>
          <a:chExt cx="0" cy="0"/>
        </a:xfrm>
      </p:grpSpPr>
      <p:sp>
        <p:nvSpPr>
          <p:cNvPr id="893" name="Google Shape;893;p41:notes"/>
          <p:cNvSpPr txBox="1">
            <a:spLocks noGrp="1"/>
          </p:cNvSpPr>
          <p:nvPr>
            <p:ph type="body" idx="1"/>
          </p:nvPr>
        </p:nvSpPr>
        <p:spPr/>
        <p:txBody>
          <a:bodyPr/>
          <a:lstStyle/>
          <a:p>
            <a:pPr marL="0" indent="0">
              <a:buNone/>
            </a:pPr>
            <a:r>
              <a:rPr lang="en-US" b="1" dirty="0">
                <a:sym typeface="Calibri"/>
              </a:rPr>
              <a:t>EXPLICATION</a:t>
            </a:r>
            <a:endParaRPr lang="en-US" b="1" dirty="0"/>
          </a:p>
          <a:p>
            <a:r>
              <a:rPr lang="en-US" i="1" dirty="0" err="1">
                <a:sym typeface="Calibri"/>
              </a:rPr>
              <a:t>Lorsqu'un</a:t>
            </a:r>
            <a:r>
              <a:rPr lang="en-US" i="1" dirty="0">
                <a:sym typeface="Calibri"/>
              </a:rPr>
              <a:t> </a:t>
            </a:r>
            <a:r>
              <a:rPr lang="fr-FR" i="1" dirty="0">
                <a:sym typeface="Calibri"/>
              </a:rPr>
              <a:t>enfant en situation de handicap</a:t>
            </a:r>
            <a:r>
              <a:rPr lang="en-US" i="1" dirty="0">
                <a:sym typeface="Calibri"/>
              </a:rPr>
              <a:t> est séparé des membres de sa famille ou qu'il n'est pas en mesure de vivre chez lui, une prise en charge alternative provisoire et à plus long terme peut être nécessaire.  </a:t>
            </a:r>
          </a:p>
          <a:p>
            <a:pPr lvl="1"/>
            <a:r>
              <a:rPr lang="en-US" i="1" dirty="0">
                <a:sym typeface="Calibri"/>
              </a:rPr>
              <a:t>L'idéal est de trouver des familles d'accueil capables de répondre aux besoins de l'enfant. </a:t>
            </a:r>
            <a:endParaRPr lang="en-US" i="1" dirty="0"/>
          </a:p>
          <a:p>
            <a:r>
              <a:rPr lang="en-US" i="1" dirty="0">
                <a:sym typeface="Calibri"/>
              </a:rPr>
              <a:t>Dans les contextes d'urgence, les obstacles à la création d'alternatives aux institutions pour les </a:t>
            </a:r>
            <a:r>
              <a:rPr lang="fr-FR" i="1" dirty="0">
                <a:sym typeface="Calibri"/>
              </a:rPr>
              <a:t>enfants en situation de handicap</a:t>
            </a:r>
            <a:r>
              <a:rPr lang="en-US" i="1" dirty="0">
                <a:sym typeface="Calibri"/>
              </a:rPr>
              <a:t> sont élevés.</a:t>
            </a:r>
          </a:p>
          <a:p>
            <a:pPr lvl="1"/>
            <a:r>
              <a:rPr lang="en-US" i="1" dirty="0">
                <a:sym typeface="Calibri"/>
              </a:rPr>
              <a:t>On pense généralement que les </a:t>
            </a:r>
            <a:r>
              <a:rPr lang="fr-FR" i="1" dirty="0">
                <a:sym typeface="Calibri"/>
              </a:rPr>
              <a:t>enfants en situation de handicap</a:t>
            </a:r>
            <a:r>
              <a:rPr lang="en-US" i="1" dirty="0">
                <a:sym typeface="Calibri"/>
              </a:rPr>
              <a:t> sont mieux placés en institution et qu'ils ne seront pas acceptés dans les communautés. </a:t>
            </a:r>
            <a:endParaRPr lang="en-US" i="1" dirty="0"/>
          </a:p>
          <a:p>
            <a:pPr lvl="1"/>
            <a:r>
              <a:rPr lang="en-US" i="1" dirty="0">
                <a:sym typeface="Calibri"/>
              </a:rPr>
              <a:t>Il est important de remettre en question ces croyances et de plaider en faveur d'une prise en charge familiale des </a:t>
            </a:r>
            <a:r>
              <a:rPr lang="fr-FR" i="1" dirty="0">
                <a:sym typeface="Calibri"/>
              </a:rPr>
              <a:t>enfants en situation de handicap</a:t>
            </a:r>
            <a:r>
              <a:rPr lang="en-US" i="1" dirty="0">
                <a:sym typeface="Calibri"/>
              </a:rPr>
              <a:t>. </a:t>
            </a:r>
          </a:p>
          <a:p>
            <a:pPr lvl="1"/>
            <a:r>
              <a:rPr lang="en-US" i="1" dirty="0">
                <a:sym typeface="Calibri"/>
              </a:rPr>
              <a:t>Les travailleurs sociaux peuvent travailler avec les organisations représentant les personnes handicapées, lorsqu'elles existent, pour aider à identifier les aidants volontaires et s'assurer qu'ils reçoivent la formation, la préparation et le soutien nécessaires.</a:t>
            </a:r>
          </a:p>
          <a:p>
            <a:r>
              <a:rPr lang="en-US" i="1" dirty="0">
                <a:sym typeface="Calibri"/>
              </a:rPr>
              <a:t>L'outil 16 de la boîte à </a:t>
            </a:r>
            <a:r>
              <a:rPr lang="en-US" i="1" dirty="0" err="1">
                <a:sym typeface="Calibri"/>
              </a:rPr>
              <a:t>outils</a:t>
            </a:r>
            <a:r>
              <a:rPr lang="en-US" i="1" dirty="0">
                <a:sym typeface="Calibri"/>
              </a:rPr>
              <a:t> des </a:t>
            </a:r>
            <a:r>
              <a:rPr lang="en-US" i="1" dirty="0" err="1">
                <a:sym typeface="Calibri"/>
              </a:rPr>
              <a:t>Expériences</a:t>
            </a:r>
            <a:r>
              <a:rPr lang="en-US" i="1" dirty="0">
                <a:sym typeface="Calibri"/>
              </a:rPr>
              <a:t> </a:t>
            </a:r>
            <a:r>
              <a:rPr lang="en-US" i="1" dirty="0" err="1">
                <a:sym typeface="Calibri"/>
              </a:rPr>
              <a:t>Négatives</a:t>
            </a:r>
            <a:r>
              <a:rPr lang="en-US" i="1" dirty="0">
                <a:sym typeface="Calibri"/>
              </a:rPr>
              <a:t> de </a:t>
            </a:r>
            <a:r>
              <a:rPr lang="en-US" i="1" dirty="0" err="1">
                <a:sym typeface="Calibri"/>
              </a:rPr>
              <a:t>l’Enfant</a:t>
            </a:r>
            <a:r>
              <a:rPr lang="en-US" i="1" dirty="0">
                <a:sym typeface="Calibri"/>
              </a:rPr>
              <a:t> (ENE) </a:t>
            </a:r>
            <a:r>
              <a:rPr lang="en-US" i="1" dirty="0" err="1">
                <a:sym typeface="Calibri"/>
              </a:rPr>
              <a:t>fournit</a:t>
            </a:r>
            <a:r>
              <a:rPr lang="en-US" i="1" dirty="0">
                <a:sym typeface="Calibri"/>
              </a:rPr>
              <a:t> des informations supplémentaires sur les moyens de soutenir les soins communautaires pour les </a:t>
            </a:r>
            <a:r>
              <a:rPr lang="fr-FR" i="1" dirty="0">
                <a:sym typeface="Calibri"/>
              </a:rPr>
              <a:t>enfants en situation de handicap</a:t>
            </a:r>
            <a:r>
              <a:rPr lang="en-US" i="1" dirty="0">
                <a:sym typeface="Calibri"/>
              </a:rPr>
              <a:t>.</a:t>
            </a:r>
            <a:endParaRPr lang="en-US" i="1" dirty="0"/>
          </a:p>
          <a:p>
            <a:r>
              <a:rPr lang="en-US" i="1" dirty="0">
                <a:sym typeface="Calibri"/>
              </a:rPr>
              <a:t>Les </a:t>
            </a:r>
            <a:r>
              <a:rPr lang="fr-FR" i="1" dirty="0">
                <a:sym typeface="Calibri"/>
              </a:rPr>
              <a:t>enfants en situation de handicap</a:t>
            </a:r>
            <a:r>
              <a:rPr lang="en-US" i="1" dirty="0">
                <a:sym typeface="Calibri"/>
              </a:rPr>
              <a:t> peuvent être exposés à un risque accru de maltraitance et d'exploitation, ce qui doit être atténué dans le plan d'action par une sélection, un soutien et un suivi appropriés des personnes en charge.</a:t>
            </a:r>
            <a:endParaRPr lang="en-US" i="1" dirty="0"/>
          </a:p>
          <a:p>
            <a:endParaRPr lang="en-US" dirty="0">
              <a:sym typeface="Calibri"/>
            </a:endParaRPr>
          </a:p>
        </p:txBody>
      </p:sp>
      <p:sp>
        <p:nvSpPr>
          <p:cNvPr id="3" name="Slide Image Placeholder 2">
            <a:extLst>
              <a:ext uri="{FF2B5EF4-FFF2-40B4-BE49-F238E27FC236}">
                <a16:creationId xmlns:a16="http://schemas.microsoft.com/office/drawing/2014/main" id="{1F926078-29AB-8776-CE86-F9BE7CAD8E49}"/>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94226997-C269-E158-213C-F939010F98A0}"/>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60</a:t>
            </a:fld>
            <a:endParaRPr lang="en-US" sz="1200" dirty="0">
              <a:latin typeface="+mn-lt"/>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9"/>
        <p:cNvGrpSpPr/>
        <p:nvPr/>
      </p:nvGrpSpPr>
      <p:grpSpPr>
        <a:xfrm>
          <a:off x="0" y="0"/>
          <a:ext cx="0" cy="0"/>
          <a:chOff x="0" y="0"/>
          <a:chExt cx="0" cy="0"/>
        </a:xfrm>
      </p:grpSpPr>
      <p:sp>
        <p:nvSpPr>
          <p:cNvPr id="901" name="Google Shape;901;p42:notes"/>
          <p:cNvSpPr txBox="1">
            <a:spLocks noGrp="1"/>
          </p:cNvSpPr>
          <p:nvPr>
            <p:ph type="body" idx="1"/>
          </p:nvPr>
        </p:nvSpPr>
        <p:spPr/>
        <p:txBody>
          <a:bodyPr/>
          <a:lstStyle/>
          <a:p>
            <a:pPr marL="0" indent="0">
              <a:buNone/>
            </a:pPr>
            <a:r>
              <a:rPr lang="en-US" b="1" dirty="0">
                <a:sym typeface="Calibri"/>
              </a:rPr>
              <a:t>EXPLICATION</a:t>
            </a:r>
            <a:endParaRPr lang="en-US" b="1" dirty="0"/>
          </a:p>
          <a:p>
            <a:r>
              <a:rPr lang="en-US" dirty="0">
                <a:sym typeface="Calibri"/>
              </a:rPr>
              <a:t>Présenter la diapositive</a:t>
            </a:r>
          </a:p>
          <a:p>
            <a:r>
              <a:rPr lang="en-US" i="1" dirty="0">
                <a:sym typeface="Calibri"/>
              </a:rPr>
              <a:t>Quelqu'un a-t-il des questions ou des précisions à apporter ?</a:t>
            </a:r>
            <a:endParaRPr lang="en-US" i="1" dirty="0"/>
          </a:p>
          <a:p>
            <a:r>
              <a:rPr lang="en-US" dirty="0">
                <a:sym typeface="Calibri"/>
              </a:rPr>
              <a:t>Fermez la session.</a:t>
            </a:r>
            <a:endParaRPr lang="en-US" dirty="0"/>
          </a:p>
          <a:p>
            <a:endParaRPr lang="en-US" dirty="0">
              <a:sym typeface="Calibri"/>
            </a:endParaRPr>
          </a:p>
        </p:txBody>
      </p:sp>
      <p:sp>
        <p:nvSpPr>
          <p:cNvPr id="3" name="Slide Image Placeholder 2">
            <a:extLst>
              <a:ext uri="{FF2B5EF4-FFF2-40B4-BE49-F238E27FC236}">
                <a16:creationId xmlns:a16="http://schemas.microsoft.com/office/drawing/2014/main" id="{CBE176B3-70CF-873D-E95E-1AA80956CB34}"/>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41BFD55D-4CA5-2117-A6C2-E087389A5AB6}"/>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61</a:t>
            </a:fld>
            <a:endParaRPr lang="en-US" sz="1200" dirty="0">
              <a:latin typeface="+mn-lt"/>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4"/>
        <p:cNvGrpSpPr/>
        <p:nvPr/>
      </p:nvGrpSpPr>
      <p:grpSpPr>
        <a:xfrm>
          <a:off x="0" y="0"/>
          <a:ext cx="0" cy="0"/>
          <a:chOff x="0" y="0"/>
          <a:chExt cx="0" cy="0"/>
        </a:xfrm>
      </p:grpSpPr>
      <p:sp>
        <p:nvSpPr>
          <p:cNvPr id="916" name="Google Shape;916;p43:notes"/>
          <p:cNvSpPr txBox="1">
            <a:spLocks noGrp="1"/>
          </p:cNvSpPr>
          <p:nvPr>
            <p:ph type="body" idx="1"/>
          </p:nvPr>
        </p:nvSpPr>
        <p:spPr/>
        <p:txBody>
          <a:bodyPr/>
          <a:lstStyle/>
          <a:p>
            <a:pPr marL="0" indent="0">
              <a:buNone/>
            </a:pPr>
            <a:r>
              <a:rPr lang="en-US" b="1" dirty="0">
                <a:sym typeface="Calibri"/>
              </a:rPr>
              <a:t>EXPLICATION</a:t>
            </a:r>
          </a:p>
          <a:p>
            <a:r>
              <a:rPr lang="en-US" i="1" dirty="0">
                <a:sym typeface="Calibri"/>
              </a:rPr>
              <a:t>À la fin de cette session, les participants devraient être en mesure de :</a:t>
            </a:r>
            <a:endParaRPr lang="en-US" i="1" dirty="0"/>
          </a:p>
          <a:p>
            <a:r>
              <a:rPr lang="en-US" dirty="0">
                <a:sym typeface="Calibri"/>
              </a:rPr>
              <a:t>Présenter la diapositive</a:t>
            </a:r>
            <a:endParaRPr lang="en-US" dirty="0"/>
          </a:p>
          <a:p>
            <a:endParaRPr lang="en-US" dirty="0">
              <a:sym typeface="Calibri"/>
            </a:endParaRPr>
          </a:p>
        </p:txBody>
      </p:sp>
      <p:sp>
        <p:nvSpPr>
          <p:cNvPr id="3" name="Slide Image Placeholder 2">
            <a:extLst>
              <a:ext uri="{FF2B5EF4-FFF2-40B4-BE49-F238E27FC236}">
                <a16:creationId xmlns:a16="http://schemas.microsoft.com/office/drawing/2014/main" id="{A1F782B4-C72C-2CAA-CBAA-5EEE47F86AC2}"/>
              </a:ext>
            </a:extLst>
          </p:cNvPr>
          <p:cNvSpPr>
            <a:spLocks noGrp="1" noRot="1" noChangeAspect="1"/>
          </p:cNvSpPr>
          <p:nvPr>
            <p:ph type="sldImg"/>
          </p:nvPr>
        </p:nvSpPr>
        <p:spPr/>
      </p:sp>
      <p:sp>
        <p:nvSpPr>
          <p:cNvPr id="5" name="Google Shape;725;p48:notes">
            <a:extLst>
              <a:ext uri="{FF2B5EF4-FFF2-40B4-BE49-F238E27FC236}">
                <a16:creationId xmlns:a16="http://schemas.microsoft.com/office/drawing/2014/main" id="{F9A04F7F-FB4D-57B5-165F-A659F330F54B}"/>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62</a:t>
            </a:fld>
            <a:endParaRPr lang="en-US" sz="1200" dirty="0">
              <a:latin typeface="+mn-lt"/>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8"/>
        <p:cNvGrpSpPr/>
        <p:nvPr/>
      </p:nvGrpSpPr>
      <p:grpSpPr>
        <a:xfrm>
          <a:off x="0" y="0"/>
          <a:ext cx="0" cy="0"/>
          <a:chOff x="0" y="0"/>
          <a:chExt cx="0" cy="0"/>
        </a:xfrm>
      </p:grpSpPr>
      <p:sp>
        <p:nvSpPr>
          <p:cNvPr id="930" name="Google Shape;930;p44:notes"/>
          <p:cNvSpPr txBox="1">
            <a:spLocks noGrp="1"/>
          </p:cNvSpPr>
          <p:nvPr>
            <p:ph type="body" idx="1"/>
          </p:nvPr>
        </p:nvSpPr>
        <p:spPr/>
        <p:txBody>
          <a:bodyPr/>
          <a:lstStyle/>
          <a:p>
            <a:pPr marL="0" indent="0">
              <a:buNone/>
            </a:pPr>
            <a:r>
              <a:rPr lang="en-US" b="1" dirty="0">
                <a:sym typeface="Calibri"/>
              </a:rPr>
              <a:t>EXPLICATION</a:t>
            </a:r>
          </a:p>
          <a:p>
            <a:r>
              <a:rPr lang="en-US" dirty="0">
                <a:sym typeface="Calibri"/>
              </a:rPr>
              <a:t>Présenter la diapositive</a:t>
            </a:r>
          </a:p>
          <a:p>
            <a:r>
              <a:rPr lang="en-US" i="1" dirty="0">
                <a:sym typeface="Calibri"/>
              </a:rPr>
              <a:t>Ces démarches seraient entreprises par la personne responsable du placement de l'enfant dans une famille d'accueil ou de l'affectation du mentor à un enfant, par exemple les autorités locales/ONG ou un autre acteur.</a:t>
            </a:r>
          </a:p>
          <a:p>
            <a:r>
              <a:rPr lang="en-US" i="1" dirty="0">
                <a:sym typeface="Calibri"/>
              </a:rPr>
              <a:t>Dans certains cas</a:t>
            </a:r>
          </a:p>
          <a:p>
            <a:pPr lvl="1"/>
            <a:r>
              <a:rPr lang="en-US" i="1" dirty="0">
                <a:sym typeface="Calibri"/>
              </a:rPr>
              <a:t>Des familles d'accueil peuvent être </a:t>
            </a:r>
            <a:r>
              <a:rPr lang="en-US" i="1" dirty="0" err="1">
                <a:sym typeface="Calibri"/>
              </a:rPr>
              <a:t>en</a:t>
            </a:r>
            <a:r>
              <a:rPr lang="en-US" i="1" dirty="0">
                <a:sym typeface="Calibri"/>
              </a:rPr>
              <a:t> place </a:t>
            </a:r>
          </a:p>
          <a:p>
            <a:pPr lvl="1"/>
            <a:r>
              <a:rPr lang="en-US" i="1" dirty="0">
                <a:sym typeface="Calibri"/>
              </a:rPr>
              <a:t>Les mentors peuvent faire partie d'un personnel existant, par exemple dans le secteur des services sociaux ou des autorités locales, alors que dans d'autres cas, ces rôles/fonctions doivent être établis. Le rôle de mentor est souvent assumé par des bénévoles formés et soutenus.</a:t>
            </a:r>
          </a:p>
          <a:p>
            <a:r>
              <a:rPr lang="en-US" i="1" dirty="0">
                <a:sym typeface="Calibri"/>
              </a:rPr>
              <a:t>Tous les acteurs concernés doivent se mettre d'accord sur les critères de sélection des accueillants familiaux et des mentors, et la sélection doit inclure la vérification des références.</a:t>
            </a:r>
          </a:p>
          <a:p>
            <a:r>
              <a:rPr lang="en-US" i="1" dirty="0">
                <a:sym typeface="Calibri"/>
              </a:rPr>
              <a:t>L'appariement de l'enfant et de la personne qui s'en occupe/du mentor est envisagé :</a:t>
            </a:r>
          </a:p>
          <a:p>
            <a:pPr lvl="1"/>
            <a:r>
              <a:rPr lang="en-US" i="1" dirty="0">
                <a:sym typeface="Calibri"/>
              </a:rPr>
              <a:t>Les préférences de l'enfant et de la personne qui s'occupe de lui ;</a:t>
            </a:r>
          </a:p>
          <a:p>
            <a:pPr lvl="1"/>
            <a:r>
              <a:rPr lang="en-US" i="1" dirty="0">
                <a:sym typeface="Calibri"/>
              </a:rPr>
              <a:t>La composition du ménage de l'aidant ;</a:t>
            </a:r>
          </a:p>
          <a:p>
            <a:pPr lvl="1"/>
            <a:r>
              <a:rPr lang="en-US" i="1" dirty="0">
                <a:sym typeface="Calibri"/>
              </a:rPr>
              <a:t>Les besoins de l'enfant ; et</a:t>
            </a:r>
          </a:p>
          <a:p>
            <a:pPr lvl="1"/>
            <a:r>
              <a:rPr lang="en-US" i="1" dirty="0">
                <a:sym typeface="Calibri"/>
              </a:rPr>
              <a:t>La nationalité, l'ethnie et la religion de l'enfant et des membres du foyer.</a:t>
            </a:r>
          </a:p>
        </p:txBody>
      </p:sp>
      <p:sp>
        <p:nvSpPr>
          <p:cNvPr id="3" name="Slide Image Placeholder 2">
            <a:extLst>
              <a:ext uri="{FF2B5EF4-FFF2-40B4-BE49-F238E27FC236}">
                <a16:creationId xmlns:a16="http://schemas.microsoft.com/office/drawing/2014/main" id="{E8DE177C-71FF-664D-30CA-BD5AFD54B24C}"/>
              </a:ext>
            </a:extLst>
          </p:cNvPr>
          <p:cNvSpPr>
            <a:spLocks noGrp="1" noRot="1" noChangeAspect="1"/>
          </p:cNvSpPr>
          <p:nvPr>
            <p:ph type="sldImg"/>
          </p:nvPr>
        </p:nvSpPr>
        <p:spPr/>
      </p:sp>
      <p:sp>
        <p:nvSpPr>
          <p:cNvPr id="5" name="Google Shape;725;p48:notes">
            <a:extLst>
              <a:ext uri="{FF2B5EF4-FFF2-40B4-BE49-F238E27FC236}">
                <a16:creationId xmlns:a16="http://schemas.microsoft.com/office/drawing/2014/main" id="{F19D6B8A-A9B0-A604-CE02-E5C3F896068D}"/>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63</a:t>
            </a:fld>
            <a:endParaRPr lang="en-US" sz="1200" dirty="0">
              <a:latin typeface="+mn-lt"/>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1"/>
        <p:cNvGrpSpPr/>
        <p:nvPr/>
      </p:nvGrpSpPr>
      <p:grpSpPr>
        <a:xfrm>
          <a:off x="0" y="0"/>
          <a:ext cx="0" cy="0"/>
          <a:chOff x="0" y="0"/>
          <a:chExt cx="0" cy="0"/>
        </a:xfrm>
      </p:grpSpPr>
      <p:sp>
        <p:nvSpPr>
          <p:cNvPr id="943" name="Google Shape;943;p45:notes"/>
          <p:cNvSpPr txBox="1">
            <a:spLocks noGrp="1"/>
          </p:cNvSpPr>
          <p:nvPr>
            <p:ph type="body" idx="1"/>
          </p:nvPr>
        </p:nvSpPr>
        <p:spPr/>
        <p:txBody>
          <a:bodyPr/>
          <a:lstStyle/>
          <a:p>
            <a:pPr marL="0" indent="0">
              <a:buNone/>
            </a:pPr>
            <a:r>
              <a:rPr lang="en-US" b="1" dirty="0">
                <a:sym typeface="Calibri"/>
              </a:rPr>
              <a:t>EXPLICATION</a:t>
            </a:r>
          </a:p>
          <a:p>
            <a:r>
              <a:rPr lang="en-US" dirty="0">
                <a:sym typeface="Calibri"/>
              </a:rPr>
              <a:t>Présenter la diapositive</a:t>
            </a:r>
            <a:endParaRPr lang="en-US" dirty="0"/>
          </a:p>
          <a:p>
            <a:r>
              <a:rPr lang="en-US" i="1" dirty="0">
                <a:sym typeface="Calibri"/>
              </a:rPr>
              <a:t>Il existe des risques associés à tous les types de prise en charge alternative, c'est pourquoi un suivi régulier de l'arrangement sera un élément central du plan d'action.</a:t>
            </a:r>
          </a:p>
          <a:p>
            <a:pPr lvl="1"/>
            <a:r>
              <a:rPr lang="en-US" i="1" dirty="0">
                <a:sym typeface="Calibri"/>
              </a:rPr>
              <a:t>Les enfants vivant dans des centres de soins résidentiels gérés par le gouvernement sont susceptibles d'être sous la responsabilité du gouvernement, généralement des affaires sociales et de leurs travailleurs sociaux. </a:t>
            </a:r>
          </a:p>
          <a:p>
            <a:pPr lvl="1"/>
            <a:r>
              <a:rPr lang="en-US" i="1" dirty="0">
                <a:sym typeface="Calibri"/>
              </a:rPr>
              <a:t>Lorsque les enfants identifiés par les travailleurs sociaux sont placés dans des établissements d'accueil, les prestataires de soins peuvent assumer la responsabilité de surveiller le bien-être de l'enfant dans l'établissement d'accueil. </a:t>
            </a:r>
          </a:p>
          <a:p>
            <a:pPr lvl="1"/>
            <a:r>
              <a:rPr lang="en-US" i="1" dirty="0">
                <a:sym typeface="Calibri"/>
              </a:rPr>
              <a:t>Cependant, il convient de préciser si l'organisation de placement ou le personnel du centre sera responsable de la gestion des cas au sens large.   </a:t>
            </a:r>
            <a:endParaRPr lang="en-US" i="1" dirty="0"/>
          </a:p>
        </p:txBody>
      </p:sp>
      <p:sp>
        <p:nvSpPr>
          <p:cNvPr id="3" name="Slide Image Placeholder 2">
            <a:extLst>
              <a:ext uri="{FF2B5EF4-FFF2-40B4-BE49-F238E27FC236}">
                <a16:creationId xmlns:a16="http://schemas.microsoft.com/office/drawing/2014/main" id="{BF805D4F-AE97-E0E1-B89C-D43C97F0B57C}"/>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AD796A94-40D0-2276-05D5-C3813E8D153A}"/>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64</a:t>
            </a:fld>
            <a:endParaRPr lang="en-US" sz="1200" dirty="0">
              <a:latin typeface="+mn-lt"/>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4"/>
        <p:cNvGrpSpPr/>
        <p:nvPr/>
      </p:nvGrpSpPr>
      <p:grpSpPr>
        <a:xfrm>
          <a:off x="0" y="0"/>
          <a:ext cx="0" cy="0"/>
          <a:chOff x="0" y="0"/>
          <a:chExt cx="0" cy="0"/>
        </a:xfrm>
      </p:grpSpPr>
      <p:sp>
        <p:nvSpPr>
          <p:cNvPr id="966" name="Google Shape;966;p46:notes"/>
          <p:cNvSpPr txBox="1">
            <a:spLocks noGrp="1"/>
          </p:cNvSpPr>
          <p:nvPr>
            <p:ph type="body" idx="1"/>
          </p:nvPr>
        </p:nvSpPr>
        <p:spPr/>
        <p:txBody>
          <a:bodyPr/>
          <a:lstStyle/>
          <a:p>
            <a:pPr marL="0" indent="0">
              <a:buNone/>
            </a:pPr>
            <a:r>
              <a:rPr lang="en-US" sz="1150" b="1" dirty="0">
                <a:sym typeface="Calibri"/>
              </a:rPr>
              <a:t>INTRODUCTION</a:t>
            </a:r>
          </a:p>
          <a:p>
            <a:r>
              <a:rPr lang="en-US" sz="1150" dirty="0">
                <a:sym typeface="Calibri"/>
              </a:rPr>
              <a:t>Présenter la diapositive</a:t>
            </a:r>
          </a:p>
          <a:p>
            <a:r>
              <a:rPr lang="en-US" sz="1150" i="1" dirty="0">
                <a:sym typeface="Calibri"/>
              </a:rPr>
              <a:t>Lorsque les enfants sont placés dans une structure d'accueil d'urgence, le plan d'action devrait idéalement prévoir des mesures en vue de leur réunification éventuelle ou de </a:t>
            </a:r>
            <a:r>
              <a:rPr lang="en-US" sz="1150" i="1" dirty="0" err="1">
                <a:sym typeface="Calibri"/>
              </a:rPr>
              <a:t>leur</a:t>
            </a:r>
            <a:r>
              <a:rPr lang="en-US" sz="1150" i="1" dirty="0">
                <a:sym typeface="Calibri"/>
              </a:rPr>
              <a:t> placement dans une structure d'accueil à long terme ou permanente.</a:t>
            </a:r>
          </a:p>
          <a:p>
            <a:r>
              <a:rPr lang="en-US" sz="1150" i="1" dirty="0">
                <a:sym typeface="Calibri"/>
              </a:rPr>
              <a:t>Dans certains contextes humanitaires prolongés, il existe un risque que les placements "temporaires" deviennent par défaut des arrangements à long terme, par exemple parce que la recherche des familles est difficile à mener et/ou que le succès de cette recherche est limité.</a:t>
            </a:r>
          </a:p>
          <a:p>
            <a:endParaRPr lang="en-US" sz="1150" dirty="0">
              <a:sym typeface="Calibri"/>
            </a:endParaRPr>
          </a:p>
          <a:p>
            <a:pPr marL="0" indent="0">
              <a:buNone/>
            </a:pPr>
            <a:r>
              <a:rPr lang="en-US" sz="1150" b="1" dirty="0">
                <a:sym typeface="Calibri"/>
              </a:rPr>
              <a:t>DISCUSSION PLÉNIÈRE (10 minutes)</a:t>
            </a:r>
          </a:p>
          <a:p>
            <a:r>
              <a:rPr lang="en-US" sz="1150" i="1" dirty="0">
                <a:sym typeface="Calibri"/>
              </a:rPr>
              <a:t>Avez-vous des idées sur ce que nous pouvons faire pour gérer cela et/ou pour atténuer tout préjudice potentiel ? Par exemple, l'enfant pourrait-il avoir le sentiment d'avoir été oublié ou de vivre dans les limbes ou dans un état indéterminé ? </a:t>
            </a:r>
          </a:p>
          <a:p>
            <a:pPr lvl="1"/>
            <a:r>
              <a:rPr lang="en-US" sz="1150" dirty="0">
                <a:sym typeface="Calibri"/>
              </a:rPr>
              <a:t>L'importance des révisions régulières du plan d'action pour s'assurer que les dispositions de prise en charge restent dans l'intérêt supérieur de l'enfant.</a:t>
            </a:r>
            <a:endParaRPr lang="en-US" sz="1150" dirty="0"/>
          </a:p>
          <a:p>
            <a:pPr lvl="1"/>
            <a:r>
              <a:rPr lang="en-US" sz="1150" dirty="0">
                <a:sym typeface="Calibri"/>
              </a:rPr>
              <a:t>L'importance de la poursuite des efforts de recherche par le travailleur social et/ou d'un suivi régulier avec les </a:t>
            </a:r>
            <a:r>
              <a:rPr lang="en-US" sz="1150" dirty="0" err="1">
                <a:sym typeface="Calibri"/>
              </a:rPr>
              <a:t>agences</a:t>
            </a:r>
            <a:r>
              <a:rPr lang="en-US" sz="1150" dirty="0">
                <a:sym typeface="Calibri"/>
              </a:rPr>
              <a:t> RRF, y compris le CICR, pour vérifier les efforts de recherche.</a:t>
            </a:r>
            <a:endParaRPr lang="en-US" sz="1150" dirty="0"/>
          </a:p>
          <a:p>
            <a:pPr lvl="1"/>
            <a:r>
              <a:rPr lang="en-US" sz="1150" dirty="0">
                <a:sym typeface="Calibri"/>
              </a:rPr>
              <a:t>Si, après un maximum de deux ans, les efforts pour retrouver la famille de l'enfant n'ont pas abouti ou n'ont pas été jugés dans l'intérêt supérieur de l'enfant, des mesures peuvent être prises pour officialiser l'arrangement de prise en charge lorsqu'il existe des structures gouvernementales ayant la capacité de le faire (si cela n'a pas déjà été fait) et si cela est dans l'intérêt supérieur de l'enfant.</a:t>
            </a:r>
          </a:p>
          <a:p>
            <a:r>
              <a:rPr lang="en-US" sz="1150" i="1" dirty="0">
                <a:sym typeface="Calibri"/>
              </a:rPr>
              <a:t>Poursuivre des discussions ouvertes et transparentes avec l'enfant et la famille sur l'objectif final du regroupement familial, en particulier lorsque des liens forts se sont formés entre l'enfant et la famille d'accueil.</a:t>
            </a:r>
          </a:p>
          <a:p>
            <a:pPr lvl="1"/>
            <a:r>
              <a:rPr lang="en-US" sz="1150" i="1" dirty="0">
                <a:sym typeface="Calibri"/>
              </a:rPr>
              <a:t>Gérer les attentes et prévenir les conséquences émotionnelles négatives</a:t>
            </a:r>
          </a:p>
          <a:p>
            <a:pPr lvl="1"/>
            <a:r>
              <a:rPr lang="en-US" sz="1150" i="1" dirty="0">
                <a:sym typeface="Calibri"/>
              </a:rPr>
              <a:t>Donner à l'enfant et à la famille qui s'en occupe la possibilité d'exprimer leurs points de vue et leurs sentiments.</a:t>
            </a:r>
          </a:p>
          <a:p>
            <a:pPr lvl="1"/>
            <a:r>
              <a:rPr lang="en-US" sz="1150" i="1" dirty="0">
                <a:sym typeface="Calibri"/>
              </a:rPr>
              <a:t>Assurez-vous que l'enfant sait comment prendre contact avec l'assistant social pour discuter s'il le souhaite.</a:t>
            </a:r>
            <a:endParaRPr lang="en-US" sz="1150" i="1" dirty="0"/>
          </a:p>
          <a:p>
            <a:r>
              <a:rPr lang="en-US" sz="1150" i="1" dirty="0">
                <a:sym typeface="Calibri"/>
              </a:rPr>
              <a:t>La relation d'entraide peut également devenir tendue ou non viable si elle se prolonge.</a:t>
            </a:r>
          </a:p>
          <a:p>
            <a:pPr lvl="1"/>
            <a:r>
              <a:rPr lang="en-US" sz="1150" i="1" dirty="0">
                <a:sym typeface="Calibri"/>
              </a:rPr>
              <a:t>Les signes d'alerte précoce doivent être pris en compte par un soutien supplémentaire, etc. ou même par un changement de mode de garde (en dernier recours seulement).</a:t>
            </a:r>
          </a:p>
        </p:txBody>
      </p:sp>
      <p:sp>
        <p:nvSpPr>
          <p:cNvPr id="3" name="Slide Image Placeholder 2">
            <a:extLst>
              <a:ext uri="{FF2B5EF4-FFF2-40B4-BE49-F238E27FC236}">
                <a16:creationId xmlns:a16="http://schemas.microsoft.com/office/drawing/2014/main" id="{16C424AB-642C-C773-0E90-0B0977F27C5D}"/>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6427DE60-2BEF-D58F-6F88-A23BDF025416}"/>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65</a:t>
            </a:fld>
            <a:endParaRPr lang="en-US" sz="1200" dirty="0">
              <a:latin typeface="+mn-lt"/>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9"/>
        <p:cNvGrpSpPr/>
        <p:nvPr/>
      </p:nvGrpSpPr>
      <p:grpSpPr>
        <a:xfrm>
          <a:off x="0" y="0"/>
          <a:ext cx="0" cy="0"/>
          <a:chOff x="0" y="0"/>
          <a:chExt cx="0" cy="0"/>
        </a:xfrm>
      </p:grpSpPr>
      <p:sp>
        <p:nvSpPr>
          <p:cNvPr id="991" name="Google Shape;991;p47:notes"/>
          <p:cNvSpPr txBox="1">
            <a:spLocks noGrp="1"/>
          </p:cNvSpPr>
          <p:nvPr>
            <p:ph type="body" idx="1"/>
          </p:nvPr>
        </p:nvSpPr>
        <p:spPr/>
        <p:txBody>
          <a:bodyPr/>
          <a:lstStyle/>
          <a:p>
            <a:pPr marL="0" indent="0">
              <a:buNone/>
            </a:pPr>
            <a:r>
              <a:rPr lang="en-US" b="1" dirty="0">
                <a:sym typeface="Calibri"/>
              </a:rPr>
              <a:t>EXPLICATION</a:t>
            </a:r>
          </a:p>
          <a:p>
            <a:r>
              <a:rPr lang="en-US" i="1" dirty="0">
                <a:sym typeface="Calibri"/>
              </a:rPr>
              <a:t>Lorsqu'il s'agit de soins alternatifs pour les nourrissons, l'évaluation et la planification doivent inclure l'équipe chargée de l'alimentation ou de la nutrition des nourrissons et des jeunes enfants ainsi que des agents de santé, c'est-à-dire des </a:t>
            </a:r>
            <a:r>
              <a:rPr lang="en-US" i="1" dirty="0" err="1">
                <a:sym typeface="Calibri"/>
              </a:rPr>
              <a:t>irmières</a:t>
            </a:r>
            <a:r>
              <a:rPr lang="en-US" i="1" dirty="0">
                <a:sym typeface="Calibri"/>
              </a:rPr>
              <a:t> ou des sages-femmes. </a:t>
            </a:r>
          </a:p>
          <a:p>
            <a:r>
              <a:rPr lang="en-US" i="1" dirty="0">
                <a:sym typeface="Calibri"/>
              </a:rPr>
              <a:t>C'est essentiel pour garantir une alimentation sûre du nourrisson et le respect des protocoles relatifs à l'allaitement humide. </a:t>
            </a:r>
          </a:p>
          <a:p>
            <a:r>
              <a:rPr lang="en-US" i="1" dirty="0">
                <a:sym typeface="Calibri"/>
              </a:rPr>
              <a:t>Les travailleurs sociaux doivent avoir une connaissance de base des stades de développement et des méthodes locales de prise en charge des jeunes enfants.</a:t>
            </a:r>
          </a:p>
          <a:p>
            <a:r>
              <a:rPr lang="en-US" i="1" dirty="0">
                <a:sym typeface="Calibri"/>
              </a:rPr>
              <a:t>Cela permet de s'assurer que les travailleurs sociaux sont au courant des problèmes et sont en mesure de fournir un soutien approprié aux aidants. </a:t>
            </a:r>
          </a:p>
          <a:p>
            <a:r>
              <a:rPr lang="en-US" i="1" dirty="0">
                <a:sym typeface="Calibri"/>
              </a:rPr>
              <a:t>Le plan d'intervention doit être enregistré sur le </a:t>
            </a:r>
            <a:r>
              <a:rPr lang="en-US" i="1" dirty="0" err="1">
                <a:sym typeface="Calibri"/>
              </a:rPr>
              <a:t>formulaire</a:t>
            </a:r>
            <a:r>
              <a:rPr lang="en-US" i="1" dirty="0">
                <a:sym typeface="Calibri"/>
              </a:rPr>
              <a:t> PEIMS 3A Plan d'intervention.</a:t>
            </a:r>
          </a:p>
          <a:p>
            <a:endParaRPr lang="en-US" dirty="0">
              <a:sym typeface="Calibri"/>
            </a:endParaRPr>
          </a:p>
        </p:txBody>
      </p:sp>
      <p:sp>
        <p:nvSpPr>
          <p:cNvPr id="3" name="Slide Image Placeholder 2">
            <a:extLst>
              <a:ext uri="{FF2B5EF4-FFF2-40B4-BE49-F238E27FC236}">
                <a16:creationId xmlns:a16="http://schemas.microsoft.com/office/drawing/2014/main" id="{98AB0D6D-CA39-43EF-C695-7045EE762950}"/>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434A393E-2434-8B93-F64F-6046EC212BF8}"/>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66</a:t>
            </a:fld>
            <a:endParaRPr lang="en-US" sz="1200" dirty="0">
              <a:latin typeface="+mn-lt"/>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7"/>
        <p:cNvGrpSpPr/>
        <p:nvPr/>
      </p:nvGrpSpPr>
      <p:grpSpPr>
        <a:xfrm>
          <a:off x="0" y="0"/>
          <a:ext cx="0" cy="0"/>
          <a:chOff x="0" y="0"/>
          <a:chExt cx="0" cy="0"/>
        </a:xfrm>
      </p:grpSpPr>
      <p:sp>
        <p:nvSpPr>
          <p:cNvPr id="999" name="Google Shape;999;p48:notes"/>
          <p:cNvSpPr txBox="1">
            <a:spLocks noGrp="1"/>
          </p:cNvSpPr>
          <p:nvPr>
            <p:ph type="body" idx="1"/>
          </p:nvPr>
        </p:nvSpPr>
        <p:spPr/>
        <p:txBody>
          <a:bodyPr/>
          <a:lstStyle/>
          <a:p>
            <a:pPr marL="0" indent="0">
              <a:buNone/>
            </a:pPr>
            <a:r>
              <a:rPr lang="en-US" b="1" dirty="0">
                <a:sym typeface="Calibri"/>
              </a:rPr>
              <a:t>TRAVAIL DE GROUPE (10 minutes)</a:t>
            </a:r>
          </a:p>
          <a:p>
            <a:r>
              <a:rPr lang="en-US" dirty="0">
                <a:sym typeface="Calibri"/>
              </a:rPr>
              <a:t>Répartissez les participants en quatre groupes.</a:t>
            </a:r>
          </a:p>
          <a:p>
            <a:r>
              <a:rPr lang="en-US" i="1" dirty="0">
                <a:sym typeface="Calibri"/>
              </a:rPr>
              <a:t>L'objectif de cet exercice est de clarifier les procédures et les mesures nécessaires pour établir et soutenir les options de soins communautaires lorsqu'elles ne sont pas </a:t>
            </a:r>
            <a:r>
              <a:rPr lang="en-US" i="1" dirty="0" err="1">
                <a:sym typeface="Calibri"/>
              </a:rPr>
              <a:t>en</a:t>
            </a:r>
            <a:r>
              <a:rPr lang="en-US" i="1" dirty="0">
                <a:sym typeface="Calibri"/>
              </a:rPr>
              <a:t> place.</a:t>
            </a:r>
          </a:p>
          <a:p>
            <a:r>
              <a:rPr lang="en-US" i="1" dirty="0">
                <a:sym typeface="Calibri"/>
              </a:rPr>
              <a:t>Chaque groupe travaillera sur un élément différent comme suit :</a:t>
            </a:r>
          </a:p>
          <a:p>
            <a:pPr lvl="1"/>
            <a:r>
              <a:rPr lang="en-US" i="1" dirty="0">
                <a:sym typeface="Calibri"/>
              </a:rPr>
              <a:t>Groupe 1 : Critères d'éligibilité pour les accueillants familiaux et les mentors</a:t>
            </a:r>
          </a:p>
          <a:p>
            <a:pPr lvl="1"/>
            <a:r>
              <a:rPr lang="en-US" i="1" dirty="0">
                <a:sym typeface="Calibri"/>
              </a:rPr>
              <a:t>Groupe 2 : Mise en relation des accueillants familiaux et des mentors</a:t>
            </a:r>
          </a:p>
          <a:p>
            <a:pPr lvl="1"/>
            <a:r>
              <a:rPr lang="en-US" i="1" dirty="0">
                <a:sym typeface="Calibri"/>
              </a:rPr>
              <a:t>Groupe 3 : Accords avec les familles d'accueil et les mentors</a:t>
            </a:r>
          </a:p>
          <a:p>
            <a:pPr lvl="1"/>
            <a:r>
              <a:rPr lang="en-US" i="1" dirty="0">
                <a:sym typeface="Calibri"/>
              </a:rPr>
              <a:t>Groupe 4 : Préparation de l'enfant et de la famille qui s'en occupe</a:t>
            </a:r>
          </a:p>
          <a:p>
            <a:r>
              <a:rPr lang="en-US" dirty="0">
                <a:sym typeface="Calibri"/>
              </a:rPr>
              <a:t>Rappelez aux participants les questions d'évaluation et de dépistage et la planification des cas.</a:t>
            </a:r>
          </a:p>
          <a:p>
            <a:r>
              <a:rPr lang="en-US" i="1" dirty="0">
                <a:sym typeface="Calibri"/>
              </a:rPr>
              <a:t>Vous allez</a:t>
            </a:r>
          </a:p>
          <a:p>
            <a:pPr lvl="1"/>
            <a:r>
              <a:rPr lang="en-US" i="1" dirty="0">
                <a:sym typeface="Calibri"/>
              </a:rPr>
              <a:t>Utilisez un processus convenu pour réaliser chacun de ces éléments. </a:t>
            </a:r>
          </a:p>
          <a:p>
            <a:pPr lvl="1"/>
            <a:r>
              <a:rPr lang="en-US" i="1" dirty="0">
                <a:sym typeface="Calibri"/>
              </a:rPr>
              <a:t>Créer une documentation qui doit être placée dans le dossier de l'enfant.</a:t>
            </a:r>
            <a:endParaRPr lang="en-US" i="1" dirty="0"/>
          </a:p>
          <a:p>
            <a:pPr lvl="1"/>
            <a:r>
              <a:rPr lang="en-US" i="1" dirty="0">
                <a:sym typeface="Calibri"/>
              </a:rPr>
              <a:t>Discutez et prenez des notes sur un tableau à feuilles mobiles sur le sujet qui vous a été donné.</a:t>
            </a:r>
          </a:p>
          <a:p>
            <a:pPr lvl="2"/>
            <a:r>
              <a:rPr lang="en-US" i="1" dirty="0">
                <a:sym typeface="Calibri"/>
              </a:rPr>
              <a:t>Par exemple, groupe 1, quels critères proposez-vous pour les accueillants familiaux/mentors ?</a:t>
            </a:r>
          </a:p>
          <a:p>
            <a:pPr lvl="1"/>
            <a:r>
              <a:rPr lang="en-US" i="1" dirty="0">
                <a:sym typeface="Calibri"/>
              </a:rPr>
              <a:t>Après 10 minutes, vous pouvez vous référer au cahier d'exercices pour comparer avec vos idées.</a:t>
            </a:r>
          </a:p>
          <a:p>
            <a:pPr lvl="2"/>
            <a:r>
              <a:rPr lang="en-US" dirty="0">
                <a:sym typeface="Calibri"/>
              </a:rPr>
              <a:t>Groupe 1 : </a:t>
            </a:r>
            <a:r>
              <a:rPr lang="en-US" b="1" dirty="0">
                <a:sym typeface="Calibri"/>
              </a:rPr>
              <a:t>Cahier d'exercices page 40-43</a:t>
            </a:r>
          </a:p>
          <a:p>
            <a:pPr lvl="2"/>
            <a:r>
              <a:rPr lang="en-US" dirty="0">
                <a:sym typeface="Calibri"/>
              </a:rPr>
              <a:t>Groupe 2 : </a:t>
            </a:r>
            <a:r>
              <a:rPr lang="en-US" b="1" dirty="0">
                <a:sym typeface="Calibri"/>
              </a:rPr>
              <a:t>Cahier d'exercices page 44-46</a:t>
            </a:r>
          </a:p>
          <a:p>
            <a:pPr lvl="2"/>
            <a:r>
              <a:rPr lang="en-US" dirty="0">
                <a:sym typeface="Calibri"/>
              </a:rPr>
              <a:t>Groupe 3 : </a:t>
            </a:r>
            <a:r>
              <a:rPr lang="en-US" b="1" dirty="0">
                <a:sym typeface="Calibri"/>
              </a:rPr>
              <a:t>Cahier d'exercices page 47-52</a:t>
            </a:r>
          </a:p>
          <a:p>
            <a:pPr lvl="2"/>
            <a:r>
              <a:rPr lang="en-US" dirty="0">
                <a:sym typeface="Calibri"/>
              </a:rPr>
              <a:t>Groupe 4 : </a:t>
            </a:r>
            <a:r>
              <a:rPr lang="en-US" b="1" dirty="0">
                <a:sym typeface="Calibri"/>
              </a:rPr>
              <a:t>Cahier d'exercices page 53-54</a:t>
            </a:r>
          </a:p>
          <a:p>
            <a:pPr lvl="1"/>
            <a:r>
              <a:rPr lang="en-US" i="1" dirty="0">
                <a:sym typeface="Calibri"/>
              </a:rPr>
              <a:t>Fixez vos tableaux de conférence au mur lorsque vous avez terminé.</a:t>
            </a:r>
          </a:p>
          <a:p>
            <a:pPr lvl="1"/>
            <a:r>
              <a:rPr lang="en-US" i="1" dirty="0">
                <a:sym typeface="Calibri"/>
              </a:rPr>
              <a:t>Nous ne vous demanderons pas de présenter vos idées mais nous ferons une promenade dans la galerie et nous aurons une discussion en plénière par la suite.</a:t>
            </a:r>
          </a:p>
          <a:p>
            <a:pPr marL="0" indent="0">
              <a:buNone/>
            </a:pPr>
            <a:endParaRPr lang="en-US" dirty="0">
              <a:sym typeface="Calibri"/>
            </a:endParaRPr>
          </a:p>
          <a:p>
            <a:pPr marL="0" indent="0">
              <a:buNone/>
            </a:pPr>
            <a:r>
              <a:rPr lang="en-US" b="1" dirty="0">
                <a:sym typeface="Calibri"/>
              </a:rPr>
              <a:t>SUITE </a:t>
            </a:r>
            <a:r>
              <a:rPr lang="en-US" b="1" dirty="0">
                <a:sym typeface="Wingdings" panose="05000000000000000000" pitchFamily="2" charset="2"/>
              </a:rPr>
              <a:t></a:t>
            </a:r>
            <a:endParaRPr lang="en-US" dirty="0">
              <a:sym typeface="Calibri"/>
            </a:endParaRPr>
          </a:p>
        </p:txBody>
      </p:sp>
      <p:sp>
        <p:nvSpPr>
          <p:cNvPr id="3" name="Slide Image Placeholder 2">
            <a:extLst>
              <a:ext uri="{FF2B5EF4-FFF2-40B4-BE49-F238E27FC236}">
                <a16:creationId xmlns:a16="http://schemas.microsoft.com/office/drawing/2014/main" id="{F2169F93-7791-922C-D51D-4EFDC8B11D88}"/>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228711E5-45CB-532E-5C02-0EBDEA7E1C33}"/>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67</a:t>
            </a:fld>
            <a:endParaRPr lang="en-US" sz="1200" dirty="0">
              <a:latin typeface="+mn-lt"/>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8"/>
        <p:cNvGrpSpPr/>
        <p:nvPr/>
      </p:nvGrpSpPr>
      <p:grpSpPr>
        <a:xfrm>
          <a:off x="0" y="0"/>
          <a:ext cx="0" cy="0"/>
          <a:chOff x="0" y="0"/>
          <a:chExt cx="0" cy="0"/>
        </a:xfrm>
      </p:grpSpPr>
      <p:sp>
        <p:nvSpPr>
          <p:cNvPr id="810" name="Google Shape;810;p35:notes"/>
          <p:cNvSpPr txBox="1">
            <a:spLocks noGrp="1"/>
          </p:cNvSpPr>
          <p:nvPr>
            <p:ph type="body" idx="1"/>
          </p:nvPr>
        </p:nvSpPr>
        <p:spPr>
          <a:xfrm>
            <a:off x="479425" y="460375"/>
            <a:ext cx="6140450" cy="9211335"/>
          </a:xfrm>
        </p:spPr>
        <p:txBody>
          <a:bodyPr/>
          <a:lstStyle/>
          <a:p>
            <a:r>
              <a:rPr lang="en-US" i="1" dirty="0">
                <a:sym typeface="Calibri"/>
              </a:rPr>
              <a:t>Familles d'accueil et mentors</a:t>
            </a:r>
          </a:p>
          <a:p>
            <a:pPr lvl="1"/>
            <a:r>
              <a:rPr lang="en-US" i="1" dirty="0">
                <a:sym typeface="Calibri"/>
              </a:rPr>
              <a:t>Notez que si certains critères et caractéristiques s'appliquent aux accueillants familiaux et aux mentors, leurs rôles sont très différents et l'aptitude à être mentor n'est pas nécessairement comparable à l'aptitude à être accueillant familial.</a:t>
            </a:r>
          </a:p>
          <a:p>
            <a:pPr lvl="1"/>
            <a:r>
              <a:rPr lang="en-US" i="1" dirty="0">
                <a:sym typeface="Calibri"/>
              </a:rPr>
              <a:t>Les personnes doivent être évaluées pour un rôle spécifique, soit celui de mentor, soit celui d'accueillant familial.</a:t>
            </a:r>
          </a:p>
          <a:p>
            <a:pPr marL="0" indent="0">
              <a:buNone/>
            </a:pPr>
            <a:endParaRPr lang="en-US" b="1" dirty="0">
              <a:sym typeface="Calibri"/>
            </a:endParaRPr>
          </a:p>
          <a:p>
            <a:pPr marL="0" indent="0">
              <a:buNone/>
            </a:pPr>
            <a:r>
              <a:rPr lang="en-US" b="1" dirty="0">
                <a:sym typeface="Calibri"/>
              </a:rPr>
              <a:t>BALADE DES GALERIES (15 minutes)</a:t>
            </a:r>
          </a:p>
          <a:p>
            <a:r>
              <a:rPr lang="en-US" dirty="0">
                <a:sym typeface="Calibri"/>
              </a:rPr>
              <a:t>Les groupes doivent se </a:t>
            </a:r>
            <a:r>
              <a:rPr lang="en-US" dirty="0" err="1">
                <a:sym typeface="Calibri"/>
              </a:rPr>
              <a:t>déplacer</a:t>
            </a:r>
            <a:r>
              <a:rPr lang="en-US" dirty="0">
                <a:sym typeface="Calibri"/>
              </a:rPr>
              <a:t> et regarder les tableaux de papier des autres groupes, puis poser des questions et discuter en plénière. (30 minutes)</a:t>
            </a:r>
          </a:p>
          <a:p>
            <a:pPr marL="0" indent="0">
              <a:buNone/>
            </a:pPr>
            <a:endParaRPr lang="en-US" dirty="0">
              <a:sym typeface="Calibri"/>
            </a:endParaRPr>
          </a:p>
          <a:p>
            <a:pPr marL="0" indent="0">
              <a:buNone/>
            </a:pPr>
            <a:r>
              <a:rPr lang="en-US" b="1" dirty="0">
                <a:sym typeface="Calibri"/>
              </a:rPr>
              <a:t>DISCUSSION PLÉNIÈRE (15 minutes)</a:t>
            </a:r>
          </a:p>
          <a:p>
            <a:r>
              <a:rPr lang="en-US" dirty="0">
                <a:sym typeface="Calibri"/>
              </a:rPr>
              <a:t>Pour la discussion sur le groupe 2 "Matching foster carers and mentors“ (</a:t>
            </a:r>
            <a:r>
              <a:rPr lang="fr-FR" b="0" i="0" dirty="0">
                <a:solidFill>
                  <a:srgbClr val="000000"/>
                </a:solidFill>
                <a:effectLst/>
                <a:latin typeface="Roboto" panose="02000000000000000000" pitchFamily="2" charset="0"/>
              </a:rPr>
              <a:t>Faire correspondre les familles d'accueil et les mentors)</a:t>
            </a:r>
            <a:r>
              <a:rPr lang="en-US" dirty="0">
                <a:sym typeface="Calibri"/>
              </a:rPr>
              <a:t> : </a:t>
            </a:r>
          </a:p>
          <a:p>
            <a:pPr lvl="1"/>
            <a:r>
              <a:rPr lang="en-US" i="1" dirty="0">
                <a:sym typeface="Calibri"/>
              </a:rPr>
              <a:t>Il est prouvé que l'appariement est une partie très importante du processus.</a:t>
            </a:r>
          </a:p>
          <a:p>
            <a:pPr lvl="1"/>
            <a:r>
              <a:rPr lang="en-US" i="1" dirty="0">
                <a:sym typeface="Calibri"/>
              </a:rPr>
              <a:t>Le fait de correspondre à la culture, à la langue et à la religion de l'enfant contribuera à faciliter le placement et à préserver le sentiment d'identité de l'enfant, mais ce n'est pas forcément le critère essentiel dans tous les cas. </a:t>
            </a:r>
            <a:endParaRPr lang="en-US" i="1" dirty="0"/>
          </a:p>
          <a:p>
            <a:pPr lvl="1"/>
            <a:r>
              <a:rPr lang="en-US" i="1" dirty="0">
                <a:sym typeface="Calibri"/>
              </a:rPr>
              <a:t>Il peut y avoir des différences entre les préférences de l'enfant et les résultats de l'évaluation/les opinions de l'assistant social. </a:t>
            </a:r>
          </a:p>
          <a:p>
            <a:pPr lvl="1"/>
            <a:r>
              <a:rPr lang="en-US" i="1" dirty="0">
                <a:sym typeface="Calibri"/>
              </a:rPr>
              <a:t>C'est pourquoi l'appariement ne doit jamais être décidé par une seule personne - la décision de l'assistant social doit toujours être approuvée par le superviseur ou le responsable de l'assistance sociale.</a:t>
            </a:r>
            <a:endParaRPr lang="en-US" dirty="0">
              <a:sym typeface="Calibri"/>
            </a:endParaRPr>
          </a:p>
          <a:p>
            <a:endParaRPr lang="en-US" dirty="0">
              <a:sym typeface="Calibri"/>
            </a:endParaRPr>
          </a:p>
          <a:p>
            <a:endParaRPr lang="en-US" dirty="0">
              <a:sym typeface="Calibri"/>
            </a:endParaRPr>
          </a:p>
          <a:p>
            <a:endParaRPr lang="en-US" dirty="0">
              <a:sym typeface="Calibri"/>
            </a:endParaRPr>
          </a:p>
        </p:txBody>
      </p:sp>
      <p:sp>
        <p:nvSpPr>
          <p:cNvPr id="2" name="Google Shape;725;p48:notes">
            <a:extLst>
              <a:ext uri="{FF2B5EF4-FFF2-40B4-BE49-F238E27FC236}">
                <a16:creationId xmlns:a16="http://schemas.microsoft.com/office/drawing/2014/main" id="{5D326D04-B5A9-A0F1-1F74-6B0CCC4FD76D}"/>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68</a:t>
            </a:fld>
            <a:endParaRPr lang="en-US" sz="1200" dirty="0">
              <a:latin typeface="+mn-lt"/>
            </a:endParaRPr>
          </a:p>
        </p:txBody>
      </p:sp>
    </p:spTree>
    <p:extLst>
      <p:ext uri="{BB962C8B-B14F-4D97-AF65-F5344CB8AC3E}">
        <p14:creationId xmlns:p14="http://schemas.microsoft.com/office/powerpoint/2010/main" val="42808813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7"/>
        <p:cNvGrpSpPr/>
        <p:nvPr/>
      </p:nvGrpSpPr>
      <p:grpSpPr>
        <a:xfrm>
          <a:off x="0" y="0"/>
          <a:ext cx="0" cy="0"/>
          <a:chOff x="0" y="0"/>
          <a:chExt cx="0" cy="0"/>
        </a:xfrm>
      </p:grpSpPr>
      <p:sp>
        <p:nvSpPr>
          <p:cNvPr id="1009" name="Google Shape;1009;p49:notes"/>
          <p:cNvSpPr txBox="1">
            <a:spLocks noGrp="1"/>
          </p:cNvSpPr>
          <p:nvPr>
            <p:ph type="body" idx="1"/>
          </p:nvPr>
        </p:nvSpPr>
        <p:spPr/>
        <p:txBody>
          <a:bodyPr/>
          <a:lstStyle/>
          <a:p>
            <a:pPr marL="0" indent="0">
              <a:buNone/>
            </a:pPr>
            <a:r>
              <a:rPr lang="en-US" b="1" dirty="0">
                <a:sym typeface="Calibri"/>
              </a:rPr>
              <a:t>EXPLICATION</a:t>
            </a:r>
          </a:p>
          <a:p>
            <a:r>
              <a:rPr lang="en-US" dirty="0">
                <a:sym typeface="Calibri"/>
              </a:rPr>
              <a:t>Présenter la diapositive</a:t>
            </a:r>
            <a:endParaRPr lang="en-US" dirty="0"/>
          </a:p>
          <a:p>
            <a:r>
              <a:rPr lang="en-US" i="1" dirty="0">
                <a:sym typeface="Calibri"/>
              </a:rPr>
              <a:t>Quelqu'un a-t-il des questions ou des précisions à apporter ?</a:t>
            </a:r>
            <a:endParaRPr lang="en-US" i="1" dirty="0"/>
          </a:p>
          <a:p>
            <a:r>
              <a:rPr lang="en-US" dirty="0">
                <a:sym typeface="Calibri"/>
              </a:rPr>
              <a:t>Fermez la session.</a:t>
            </a:r>
            <a:endParaRPr lang="en-US" dirty="0"/>
          </a:p>
          <a:p>
            <a:endParaRPr lang="en-US" dirty="0">
              <a:sym typeface="Calibri"/>
            </a:endParaRPr>
          </a:p>
        </p:txBody>
      </p:sp>
      <p:sp>
        <p:nvSpPr>
          <p:cNvPr id="3" name="Slide Image Placeholder 2">
            <a:extLst>
              <a:ext uri="{FF2B5EF4-FFF2-40B4-BE49-F238E27FC236}">
                <a16:creationId xmlns:a16="http://schemas.microsoft.com/office/drawing/2014/main" id="{6D1C0CDD-826F-36B6-CC8E-7FE34451F2FB}"/>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531C1AE6-DC44-33F7-4C7C-36C977E6CE79}"/>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69</a:t>
            </a:fld>
            <a:endParaRPr lang="en-US" sz="1200" dirty="0">
              <a:latin typeface="+mn-lt"/>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8" name="Google Shape;288;p5:notes"/>
          <p:cNvSpPr txBox="1">
            <a:spLocks noGrp="1"/>
          </p:cNvSpPr>
          <p:nvPr>
            <p:ph type="body" idx="1"/>
          </p:nvPr>
        </p:nvSpPr>
        <p:spPr/>
        <p:txBody>
          <a:bodyPr/>
          <a:lstStyle/>
          <a:p>
            <a:pPr marL="0" indent="0">
              <a:buNone/>
            </a:pPr>
            <a:r>
              <a:rPr lang="en-US" b="1" dirty="0">
                <a:sym typeface="Calibri"/>
              </a:rPr>
              <a:t>EXPLICATION</a:t>
            </a:r>
            <a:endParaRPr lang="en-US" b="1" dirty="0"/>
          </a:p>
          <a:p>
            <a:r>
              <a:rPr lang="en-US" dirty="0">
                <a:sym typeface="Calibri"/>
              </a:rPr>
              <a:t>Présenter la diapositive</a:t>
            </a:r>
          </a:p>
        </p:txBody>
      </p:sp>
      <p:sp>
        <p:nvSpPr>
          <p:cNvPr id="4" name="Slide Image Placeholder 3">
            <a:extLst>
              <a:ext uri="{FF2B5EF4-FFF2-40B4-BE49-F238E27FC236}">
                <a16:creationId xmlns:a16="http://schemas.microsoft.com/office/drawing/2014/main" id="{AC46958E-BC56-22EE-ED13-65BB4B81162F}"/>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8F61DF0B-82CA-2375-E6BF-1B22E46C71D8}"/>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7</a:t>
            </a:fld>
            <a:endParaRPr lang="en-US" sz="1200" dirty="0">
              <a:latin typeface="+mn-lt"/>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0"/>
        <p:cNvGrpSpPr/>
        <p:nvPr/>
      </p:nvGrpSpPr>
      <p:grpSpPr>
        <a:xfrm>
          <a:off x="0" y="0"/>
          <a:ext cx="0" cy="0"/>
          <a:chOff x="0" y="0"/>
          <a:chExt cx="0" cy="0"/>
        </a:xfrm>
      </p:grpSpPr>
      <p:sp>
        <p:nvSpPr>
          <p:cNvPr id="1022" name="Google Shape;1022;p50:notes"/>
          <p:cNvSpPr txBox="1">
            <a:spLocks noGrp="1"/>
          </p:cNvSpPr>
          <p:nvPr>
            <p:ph type="body" idx="1"/>
          </p:nvPr>
        </p:nvSpPr>
        <p:spPr/>
        <p:txBody>
          <a:bodyPr/>
          <a:lstStyle/>
          <a:p>
            <a:pPr marL="0" indent="0">
              <a:buNone/>
            </a:pPr>
            <a:r>
              <a:rPr lang="en-US" b="1" dirty="0">
                <a:sym typeface="Calibri"/>
              </a:rPr>
              <a:t>EXPLICATION</a:t>
            </a:r>
          </a:p>
          <a:p>
            <a:r>
              <a:rPr lang="en-US" i="1" dirty="0">
                <a:sym typeface="Calibri"/>
              </a:rPr>
              <a:t>À la fin de cette session, les participants devraient être en mesure de :</a:t>
            </a:r>
            <a:endParaRPr lang="en-US" i="1" dirty="0"/>
          </a:p>
          <a:p>
            <a:r>
              <a:rPr lang="en-US" dirty="0">
                <a:sym typeface="Calibri"/>
              </a:rPr>
              <a:t>Présenter la diapositive</a:t>
            </a:r>
            <a:endParaRPr lang="en-US" dirty="0"/>
          </a:p>
          <a:p>
            <a:endParaRPr lang="en-US" dirty="0">
              <a:sym typeface="Calibri"/>
            </a:endParaRPr>
          </a:p>
        </p:txBody>
      </p:sp>
      <p:sp>
        <p:nvSpPr>
          <p:cNvPr id="3" name="Slide Image Placeholder 2">
            <a:extLst>
              <a:ext uri="{FF2B5EF4-FFF2-40B4-BE49-F238E27FC236}">
                <a16:creationId xmlns:a16="http://schemas.microsoft.com/office/drawing/2014/main" id="{ED6A8D7F-45BC-E035-EBD3-67BC4782B951}"/>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DA992205-00DF-3329-D12C-1B5B3E74CFC6}"/>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70</a:t>
            </a:fld>
            <a:endParaRPr lang="en-US" sz="1200" dirty="0">
              <a:latin typeface="+mn-lt"/>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7"/>
        <p:cNvGrpSpPr/>
        <p:nvPr/>
      </p:nvGrpSpPr>
      <p:grpSpPr>
        <a:xfrm>
          <a:off x="0" y="0"/>
          <a:ext cx="0" cy="0"/>
          <a:chOff x="0" y="0"/>
          <a:chExt cx="0" cy="0"/>
        </a:xfrm>
      </p:grpSpPr>
      <p:sp>
        <p:nvSpPr>
          <p:cNvPr id="1039" name="Google Shape;1039;p51:notes"/>
          <p:cNvSpPr txBox="1">
            <a:spLocks noGrp="1"/>
          </p:cNvSpPr>
          <p:nvPr>
            <p:ph type="body" idx="1"/>
          </p:nvPr>
        </p:nvSpPr>
        <p:spPr/>
        <p:txBody>
          <a:bodyPr/>
          <a:lstStyle/>
          <a:p>
            <a:pPr marL="0" indent="0">
              <a:buNone/>
            </a:pPr>
            <a:r>
              <a:rPr lang="en-US" b="1" dirty="0">
                <a:sym typeface="Calibri"/>
              </a:rPr>
              <a:t>EXPLICATION</a:t>
            </a:r>
          </a:p>
          <a:p>
            <a:r>
              <a:rPr lang="en-US" dirty="0">
                <a:sym typeface="Calibri"/>
              </a:rPr>
              <a:t>Présenter la diapositive</a:t>
            </a:r>
          </a:p>
          <a:p>
            <a:r>
              <a:rPr lang="en-US" i="1" dirty="0">
                <a:sym typeface="Calibri"/>
              </a:rPr>
              <a:t>Les mêmes principes s'appliquent à la mise en œuvre du plan d'action pour les ENAS que pour tous les enfants bénéficiant d'une gestion de cas. </a:t>
            </a:r>
            <a:endParaRPr lang="en-US" i="1" dirty="0"/>
          </a:p>
          <a:p>
            <a:r>
              <a:rPr lang="en-US" i="1" dirty="0">
                <a:sym typeface="Calibri"/>
              </a:rPr>
              <a:t>Les actions qui s'appliquent particulièrement à </a:t>
            </a:r>
            <a:r>
              <a:rPr lang="en-US" i="1" dirty="0" err="1">
                <a:sym typeface="Calibri"/>
              </a:rPr>
              <a:t>l'ENAS</a:t>
            </a:r>
            <a:r>
              <a:rPr lang="en-US" i="1" dirty="0">
                <a:sym typeface="Calibri"/>
              </a:rPr>
              <a:t> sont : </a:t>
            </a:r>
          </a:p>
          <a:p>
            <a:pPr lvl="1"/>
            <a:r>
              <a:rPr lang="en-US" i="1" dirty="0">
                <a:sym typeface="Calibri"/>
              </a:rPr>
              <a:t>la recherche des familles ; </a:t>
            </a:r>
          </a:p>
          <a:p>
            <a:pPr lvl="1"/>
            <a:r>
              <a:rPr lang="en-US" i="1" dirty="0">
                <a:sym typeface="Calibri"/>
              </a:rPr>
              <a:t>un soutien pour établir et maintenir le contact avec la famille ; </a:t>
            </a:r>
          </a:p>
          <a:p>
            <a:pPr lvl="1"/>
            <a:r>
              <a:rPr lang="en-US" i="1" dirty="0">
                <a:sym typeface="Calibri"/>
              </a:rPr>
              <a:t>Une </a:t>
            </a:r>
            <a:r>
              <a:rPr lang="en-US" i="1" dirty="0" err="1">
                <a:sym typeface="Calibri"/>
              </a:rPr>
              <a:t>vérification</a:t>
            </a:r>
            <a:r>
              <a:rPr lang="en-US" i="1" dirty="0">
                <a:sym typeface="Calibri"/>
              </a:rPr>
              <a:t> ; </a:t>
            </a:r>
          </a:p>
          <a:p>
            <a:pPr lvl="1"/>
            <a:r>
              <a:rPr lang="en-US" i="1" dirty="0">
                <a:sym typeface="Calibri"/>
              </a:rPr>
              <a:t>le regroupement familial ; </a:t>
            </a:r>
          </a:p>
          <a:p>
            <a:pPr lvl="1"/>
            <a:r>
              <a:rPr lang="en-US" i="1" dirty="0">
                <a:sym typeface="Calibri"/>
              </a:rPr>
              <a:t>le soutien à la réintégration après le regroupement familial ; </a:t>
            </a:r>
          </a:p>
          <a:p>
            <a:pPr lvl="1"/>
            <a:r>
              <a:rPr lang="en-US" i="1" dirty="0">
                <a:sym typeface="Calibri"/>
              </a:rPr>
              <a:t>le suivi et la fourniture d'un soutien continu pour garantir la qualité et la durabilité des dispositifs de garde alternatifs. </a:t>
            </a:r>
          </a:p>
          <a:p>
            <a:r>
              <a:rPr lang="en-US" i="1" dirty="0">
                <a:sym typeface="Calibri"/>
              </a:rPr>
              <a:t>Toutes ces interventions font partie du plan de mise en œuvre plus large de la gestion des cas et sont liées aux autres interventions prévues pour traiter la situation globale de l'enfant.</a:t>
            </a:r>
          </a:p>
          <a:p>
            <a:r>
              <a:rPr lang="en-US" i="1" dirty="0">
                <a:sym typeface="Calibri"/>
              </a:rPr>
              <a:t>Le soutien psychosocial sera également un élément clé pour de nombreux enfants, notamment à certains moments, comme lorsque </a:t>
            </a:r>
          </a:p>
          <a:p>
            <a:pPr lvl="1"/>
            <a:r>
              <a:rPr lang="en-US" i="1" dirty="0">
                <a:sym typeface="Calibri"/>
              </a:rPr>
              <a:t>des informations sont partagées sur le décès d'un parent/soignant </a:t>
            </a:r>
          </a:p>
          <a:p>
            <a:pPr lvl="1"/>
            <a:r>
              <a:rPr lang="en-US" i="1" dirty="0">
                <a:sym typeface="Calibri"/>
              </a:rPr>
              <a:t>le repérage est infructueux pendant une longue période.</a:t>
            </a:r>
            <a:endParaRPr lang="en-US" i="1" dirty="0"/>
          </a:p>
          <a:p>
            <a:r>
              <a:rPr lang="en-US" i="1" dirty="0">
                <a:sym typeface="Calibri"/>
              </a:rPr>
              <a:t>Prochain UP</a:t>
            </a:r>
          </a:p>
          <a:p>
            <a:pPr lvl="1"/>
            <a:r>
              <a:rPr lang="en-US" i="1" dirty="0">
                <a:sym typeface="Calibri"/>
              </a:rPr>
              <a:t>Nous allons examiner le suivi des soins alternatifs </a:t>
            </a:r>
          </a:p>
          <a:p>
            <a:pPr lvl="1"/>
            <a:r>
              <a:rPr lang="en-US" i="1" dirty="0">
                <a:sym typeface="Calibri"/>
              </a:rPr>
              <a:t>Nous aurons des sessions spécifiques pour nous concentrer sur les étapes clés du </a:t>
            </a:r>
            <a:r>
              <a:rPr lang="en-US" i="1" dirty="0" err="1">
                <a:sym typeface="Calibri"/>
              </a:rPr>
              <a:t>processus</a:t>
            </a:r>
            <a:r>
              <a:rPr lang="en-US" i="1" dirty="0">
                <a:sym typeface="Calibri"/>
              </a:rPr>
              <a:t> RRF. </a:t>
            </a:r>
            <a:endParaRPr lang="en-US" i="1" dirty="0"/>
          </a:p>
          <a:p>
            <a:endParaRPr lang="en-US" dirty="0">
              <a:sym typeface="Calibri"/>
            </a:endParaRPr>
          </a:p>
        </p:txBody>
      </p:sp>
      <p:sp>
        <p:nvSpPr>
          <p:cNvPr id="3" name="Slide Image Placeholder 2">
            <a:extLst>
              <a:ext uri="{FF2B5EF4-FFF2-40B4-BE49-F238E27FC236}">
                <a16:creationId xmlns:a16="http://schemas.microsoft.com/office/drawing/2014/main" id="{45E050B4-98BD-31B4-BCE0-C791AD94FA1B}"/>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E78FBAC7-7C77-77B2-9EF8-1AE301DAFB32}"/>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71</a:t>
            </a:fld>
            <a:endParaRPr lang="en-US" sz="1200" dirty="0">
              <a:latin typeface="+mn-lt"/>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2"/>
        <p:cNvGrpSpPr/>
        <p:nvPr/>
      </p:nvGrpSpPr>
      <p:grpSpPr>
        <a:xfrm>
          <a:off x="0" y="0"/>
          <a:ext cx="0" cy="0"/>
          <a:chOff x="0" y="0"/>
          <a:chExt cx="0" cy="0"/>
        </a:xfrm>
      </p:grpSpPr>
      <p:sp>
        <p:nvSpPr>
          <p:cNvPr id="1054" name="Google Shape;1054;p52:notes"/>
          <p:cNvSpPr txBox="1">
            <a:spLocks noGrp="1"/>
          </p:cNvSpPr>
          <p:nvPr>
            <p:ph type="body" idx="1"/>
          </p:nvPr>
        </p:nvSpPr>
        <p:spPr/>
        <p:txBody>
          <a:bodyPr/>
          <a:lstStyle/>
          <a:p>
            <a:pPr marL="0" indent="0">
              <a:buNone/>
            </a:pPr>
            <a:r>
              <a:rPr lang="en-US" b="1" dirty="0">
                <a:sym typeface="Calibri"/>
              </a:rPr>
              <a:t>DISCUSSION PLÉNIÈRE</a:t>
            </a:r>
          </a:p>
          <a:p>
            <a:r>
              <a:rPr lang="en-US" i="1" dirty="0">
                <a:sym typeface="Calibri"/>
              </a:rPr>
              <a:t>La mise en œuvre consiste à assurer le suivi de toutes les actions et interventions convenues dans le plan d'action. </a:t>
            </a:r>
          </a:p>
          <a:p>
            <a:r>
              <a:rPr lang="en-US" i="1" dirty="0">
                <a:sym typeface="Calibri"/>
              </a:rPr>
              <a:t>Comment se déroule le suivi dans ce contexte ? </a:t>
            </a:r>
            <a:endParaRPr lang="en-US" i="1" dirty="0"/>
          </a:p>
          <a:p>
            <a:r>
              <a:rPr lang="en-US" i="1" dirty="0">
                <a:sym typeface="Calibri"/>
              </a:rPr>
              <a:t>Les objectifs spécifiques du suivi seront définis dans le plan d'action. </a:t>
            </a:r>
          </a:p>
          <a:p>
            <a:r>
              <a:rPr lang="en-US" i="1" dirty="0">
                <a:sym typeface="Calibri"/>
              </a:rPr>
              <a:t>Pouvez-vous donner des exemples de certains objectifs lors du suivi d'enfants placés sous protection alternative ? </a:t>
            </a:r>
          </a:p>
          <a:p>
            <a:r>
              <a:rPr lang="en-US" i="1" dirty="0">
                <a:sym typeface="Calibri"/>
              </a:rPr>
              <a:t>Quels sont, selon vous, les objectifs de la première visite à domicile ?  </a:t>
            </a:r>
          </a:p>
          <a:p>
            <a:pPr lvl="1"/>
            <a:r>
              <a:rPr lang="en-US" dirty="0">
                <a:sym typeface="Calibri"/>
              </a:rPr>
              <a:t>Souligner l'importance de </a:t>
            </a:r>
          </a:p>
          <a:p>
            <a:pPr lvl="2"/>
            <a:r>
              <a:rPr lang="en-US" dirty="0">
                <a:sym typeface="Calibri"/>
              </a:rPr>
              <a:t>établir une relation positive</a:t>
            </a:r>
          </a:p>
          <a:p>
            <a:pPr lvl="2"/>
            <a:r>
              <a:rPr lang="en-US" dirty="0">
                <a:sym typeface="Calibri"/>
              </a:rPr>
              <a:t>construire la </a:t>
            </a:r>
            <a:r>
              <a:rPr lang="en-US" dirty="0" err="1">
                <a:sym typeface="Calibri"/>
              </a:rPr>
              <a:t>confiance</a:t>
            </a:r>
            <a:r>
              <a:rPr lang="en-US" dirty="0">
                <a:sym typeface="Calibri"/>
              </a:rPr>
              <a:t> </a:t>
            </a:r>
          </a:p>
          <a:p>
            <a:pPr lvl="2"/>
            <a:r>
              <a:rPr lang="en-US" dirty="0">
                <a:sym typeface="Calibri"/>
              </a:rPr>
              <a:t>faire preuve d'empathie dans toute communication</a:t>
            </a:r>
          </a:p>
        </p:txBody>
      </p:sp>
      <p:sp>
        <p:nvSpPr>
          <p:cNvPr id="3" name="Slide Image Placeholder 2">
            <a:extLst>
              <a:ext uri="{FF2B5EF4-FFF2-40B4-BE49-F238E27FC236}">
                <a16:creationId xmlns:a16="http://schemas.microsoft.com/office/drawing/2014/main" id="{206094EF-6525-24B5-5654-EFBCE2875CAA}"/>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763CE5A7-4374-8EC4-3C29-C33A42C6FF6F}"/>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72</a:t>
            </a:fld>
            <a:endParaRPr lang="en-US" sz="1200" dirty="0">
              <a:latin typeface="+mn-lt"/>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9"/>
        <p:cNvGrpSpPr/>
        <p:nvPr/>
      </p:nvGrpSpPr>
      <p:grpSpPr>
        <a:xfrm>
          <a:off x="0" y="0"/>
          <a:ext cx="0" cy="0"/>
          <a:chOff x="0" y="0"/>
          <a:chExt cx="0" cy="0"/>
        </a:xfrm>
      </p:grpSpPr>
      <p:sp>
        <p:nvSpPr>
          <p:cNvPr id="1071" name="Google Shape;1071;p53:notes"/>
          <p:cNvSpPr txBox="1">
            <a:spLocks noGrp="1"/>
          </p:cNvSpPr>
          <p:nvPr>
            <p:ph type="body" idx="1"/>
          </p:nvPr>
        </p:nvSpPr>
        <p:spPr/>
        <p:txBody>
          <a:bodyPr/>
          <a:lstStyle/>
          <a:p>
            <a:pPr marL="0" indent="0">
              <a:buNone/>
            </a:pPr>
            <a:r>
              <a:rPr lang="en-US" b="1" dirty="0">
                <a:sym typeface="Calibri"/>
              </a:rPr>
              <a:t>S'ADAPTER AU CONTEXTE</a:t>
            </a:r>
          </a:p>
          <a:p>
            <a:r>
              <a:rPr lang="en-US" dirty="0">
                <a:sym typeface="Calibri"/>
              </a:rPr>
              <a:t>Modifiez cette diapositive en fonction des rôles des différents acteurs du suivi dans votre contexte. </a:t>
            </a:r>
            <a:endParaRPr lang="en-US" dirty="0"/>
          </a:p>
          <a:p>
            <a:pPr marL="0" indent="0">
              <a:buNone/>
            </a:pPr>
            <a:r>
              <a:rPr lang="en-US" b="1" dirty="0">
                <a:highlight>
                  <a:schemeClr val="lt1"/>
                </a:highlight>
                <a:sym typeface="Helvetica Neue"/>
              </a:rPr>
              <a:t>_____________________________________________________________________________</a:t>
            </a:r>
            <a:endParaRPr lang="en-US" b="0" dirty="0"/>
          </a:p>
          <a:p>
            <a:endParaRPr lang="en-US" dirty="0">
              <a:sym typeface="Calibri"/>
            </a:endParaRPr>
          </a:p>
          <a:p>
            <a:pPr marL="0" indent="0">
              <a:buNone/>
            </a:pPr>
            <a:r>
              <a:rPr lang="en-US" b="1" dirty="0">
                <a:sym typeface="Calibri"/>
              </a:rPr>
              <a:t>DISCUSSION PLÉNIÈRE</a:t>
            </a:r>
            <a:endParaRPr lang="en-US" b="1" dirty="0"/>
          </a:p>
          <a:p>
            <a:r>
              <a:rPr lang="en-US" i="1" dirty="0">
                <a:sym typeface="Calibri"/>
              </a:rPr>
              <a:t>Un mélange de volontaires formés </a:t>
            </a:r>
          </a:p>
          <a:p>
            <a:pPr lvl="1"/>
            <a:r>
              <a:rPr lang="en-US" i="1" dirty="0">
                <a:sym typeface="Calibri"/>
              </a:rPr>
              <a:t>Lorsqu'il est soutenu et supervisé par les travailleurs sociaux, il peut s'agir d'une </a:t>
            </a:r>
            <a:r>
              <a:rPr lang="en-US" i="1" dirty="0" err="1">
                <a:sym typeface="Calibri"/>
              </a:rPr>
              <a:t>approche</a:t>
            </a:r>
            <a:r>
              <a:rPr lang="en-US" i="1" dirty="0">
                <a:sym typeface="Calibri"/>
              </a:rPr>
              <a:t> </a:t>
            </a:r>
            <a:r>
              <a:rPr lang="en-US" i="1" dirty="0" err="1">
                <a:sym typeface="Calibri"/>
              </a:rPr>
              <a:t>efficENE</a:t>
            </a:r>
            <a:r>
              <a:rPr lang="en-US" i="1" dirty="0">
                <a:sym typeface="Calibri"/>
              </a:rPr>
              <a:t> et durable du suivi de la protection de </a:t>
            </a:r>
            <a:r>
              <a:rPr lang="en-US" i="1" dirty="0" err="1">
                <a:sym typeface="Calibri"/>
              </a:rPr>
              <a:t>remplacement</a:t>
            </a:r>
            <a:r>
              <a:rPr lang="en-US" i="1" dirty="0">
                <a:sym typeface="Calibri"/>
              </a:rPr>
              <a:t>. </a:t>
            </a:r>
          </a:p>
          <a:p>
            <a:pPr lvl="1"/>
            <a:r>
              <a:rPr lang="en-US" i="1" dirty="0">
                <a:sym typeface="Calibri"/>
              </a:rPr>
              <a:t>Cela présente l'avantage supplémentaire de renforcer les capacités locales et la durabilité. </a:t>
            </a:r>
          </a:p>
          <a:p>
            <a:r>
              <a:rPr lang="en-US" i="1" dirty="0">
                <a:sym typeface="Calibri"/>
              </a:rPr>
              <a:t>Liens avec d'autres secteurs où le personnel et les bénévoles sont en contact régulier avec les enfants.</a:t>
            </a:r>
          </a:p>
          <a:p>
            <a:pPr lvl="1"/>
            <a:r>
              <a:rPr lang="en-US" i="1" dirty="0">
                <a:sym typeface="Calibri"/>
              </a:rPr>
              <a:t>Par exemple, les </a:t>
            </a:r>
            <a:r>
              <a:rPr lang="en-US" i="1" dirty="0" err="1">
                <a:sym typeface="Calibri"/>
              </a:rPr>
              <a:t>Espaces</a:t>
            </a:r>
            <a:r>
              <a:rPr lang="en-US" i="1" dirty="0">
                <a:sym typeface="Calibri"/>
              </a:rPr>
              <a:t> </a:t>
            </a:r>
            <a:r>
              <a:rPr lang="en-US" i="1" dirty="0" err="1">
                <a:sym typeface="Calibri"/>
              </a:rPr>
              <a:t>adaptés</a:t>
            </a:r>
            <a:r>
              <a:rPr lang="en-US" i="1" dirty="0">
                <a:sym typeface="Calibri"/>
              </a:rPr>
              <a:t> aux enfants (EAE). </a:t>
            </a:r>
          </a:p>
          <a:p>
            <a:pPr lvl="1"/>
            <a:r>
              <a:rPr lang="en-US" i="1" dirty="0">
                <a:sym typeface="Calibri"/>
              </a:rPr>
              <a:t>Cela permet d'avoir une vision plus large de l'évolution de l'enfant dans sa structure d'accueil.</a:t>
            </a:r>
          </a:p>
          <a:p>
            <a:r>
              <a:rPr lang="en-US" i="1" dirty="0">
                <a:sym typeface="Calibri"/>
              </a:rPr>
              <a:t>Vous trouverez plus d'informations sur le travail avec les volontaires dans </a:t>
            </a:r>
            <a:r>
              <a:rPr lang="en-US" i="1" dirty="0" err="1">
                <a:sym typeface="Calibri"/>
              </a:rPr>
              <a:t>le</a:t>
            </a:r>
            <a:r>
              <a:rPr lang="en-US" b="1" i="1" dirty="0" err="1">
                <a:sym typeface="Calibri"/>
              </a:rPr>
              <a:t>munity</a:t>
            </a:r>
            <a:r>
              <a:rPr lang="en-US" b="1" i="1" dirty="0">
                <a:sym typeface="Calibri"/>
              </a:rPr>
              <a:t> Support Volunteers for UASC Toolkit (</a:t>
            </a:r>
            <a:r>
              <a:rPr lang="fr-FR" b="0" i="0" dirty="0">
                <a:solidFill>
                  <a:srgbClr val="000000"/>
                </a:solidFill>
                <a:effectLst/>
                <a:latin typeface="Roboto" panose="02000000000000000000" pitchFamily="2" charset="0"/>
              </a:rPr>
              <a:t>Boîte à outils des volontaires de soutien communautaire pour l'UASC)</a:t>
            </a:r>
            <a:r>
              <a:rPr lang="en-US" i="1" dirty="0">
                <a:sym typeface="Calibri"/>
              </a:rPr>
              <a:t>, qui est une très bonne ressource pour développer cette approche. </a:t>
            </a:r>
          </a:p>
          <a:p>
            <a:endParaRPr lang="en-US" dirty="0">
              <a:sym typeface="Calibri"/>
            </a:endParaRPr>
          </a:p>
        </p:txBody>
      </p:sp>
      <p:sp>
        <p:nvSpPr>
          <p:cNvPr id="3" name="Slide Image Placeholder 2">
            <a:extLst>
              <a:ext uri="{FF2B5EF4-FFF2-40B4-BE49-F238E27FC236}">
                <a16:creationId xmlns:a16="http://schemas.microsoft.com/office/drawing/2014/main" id="{E15576BB-ABD7-FE79-13BC-2DBA8706E9E5}"/>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C0F7E2F2-65E1-5885-B823-C02DD8013043}"/>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73</a:t>
            </a:fld>
            <a:endParaRPr lang="en-US" sz="1200" dirty="0">
              <a:latin typeface="+mn-lt"/>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9"/>
        <p:cNvGrpSpPr/>
        <p:nvPr/>
      </p:nvGrpSpPr>
      <p:grpSpPr>
        <a:xfrm>
          <a:off x="0" y="0"/>
          <a:ext cx="0" cy="0"/>
          <a:chOff x="0" y="0"/>
          <a:chExt cx="0" cy="0"/>
        </a:xfrm>
      </p:grpSpPr>
      <p:sp>
        <p:nvSpPr>
          <p:cNvPr id="1081" name="Google Shape;1081;p54:notes"/>
          <p:cNvSpPr txBox="1">
            <a:spLocks noGrp="1"/>
          </p:cNvSpPr>
          <p:nvPr>
            <p:ph type="body" idx="1"/>
          </p:nvPr>
        </p:nvSpPr>
        <p:spPr/>
        <p:txBody>
          <a:bodyPr/>
          <a:lstStyle/>
          <a:p>
            <a:pPr marL="0" indent="0">
              <a:buNone/>
            </a:pPr>
            <a:r>
              <a:rPr lang="en-US" b="1" dirty="0">
                <a:sym typeface="Calibri"/>
              </a:rPr>
              <a:t>EXPLICATION</a:t>
            </a:r>
          </a:p>
          <a:p>
            <a:r>
              <a:rPr lang="en-US" dirty="0">
                <a:sym typeface="Calibri"/>
              </a:rPr>
              <a:t>Présenter la diapositive</a:t>
            </a:r>
          </a:p>
          <a:p>
            <a:r>
              <a:rPr lang="en-US" dirty="0">
                <a:sym typeface="Calibri"/>
              </a:rPr>
              <a:t>Complétez avec les points ci-dessous</a:t>
            </a:r>
          </a:p>
          <a:p>
            <a:r>
              <a:rPr lang="en-US" b="1" dirty="0">
                <a:sym typeface="Calibri"/>
              </a:rPr>
              <a:t>Communication et échange d'informations</a:t>
            </a:r>
          </a:p>
          <a:p>
            <a:pPr lvl="1"/>
            <a:r>
              <a:rPr lang="en-US" dirty="0">
                <a:sym typeface="Calibri"/>
              </a:rPr>
              <a:t>Un processus de communication bidirectionnel entre l'enfant/le travailleur social et la personne qui s'en occupe/le travailleur social est important</a:t>
            </a:r>
          </a:p>
          <a:p>
            <a:pPr lvl="1"/>
            <a:r>
              <a:rPr lang="en-US" dirty="0">
                <a:sym typeface="Calibri"/>
              </a:rPr>
              <a:t>Mettez à disposition des informations culturellement appropriées sur les méthodes d'adaptation constructives.</a:t>
            </a:r>
          </a:p>
          <a:p>
            <a:r>
              <a:rPr lang="en-US" b="1" dirty="0">
                <a:sym typeface="Calibri"/>
              </a:rPr>
              <a:t>Soutien aux familles d'accueil</a:t>
            </a:r>
          </a:p>
          <a:p>
            <a:pPr lvl="1"/>
            <a:r>
              <a:rPr lang="en-US" dirty="0">
                <a:sym typeface="Calibri"/>
              </a:rPr>
              <a:t>Les responsables de dossiers peuvent orienter les familles d'accueil vers des groupes de soutien.</a:t>
            </a:r>
          </a:p>
          <a:p>
            <a:pPr lvl="1"/>
            <a:r>
              <a:rPr lang="en-US" dirty="0">
                <a:sym typeface="Calibri"/>
              </a:rPr>
              <a:t>Les travailleurs sociaux peuvent être proactifs en aidant à mettre </a:t>
            </a:r>
            <a:r>
              <a:rPr lang="en-US" dirty="0" err="1">
                <a:sym typeface="Calibri"/>
              </a:rPr>
              <a:t>en</a:t>
            </a:r>
            <a:r>
              <a:rPr lang="en-US" dirty="0">
                <a:sym typeface="Calibri"/>
              </a:rPr>
              <a:t> place des groupes de soutien pour les accueillants familiaux et, si nécessaire, pour les accueillants familiaux.</a:t>
            </a:r>
          </a:p>
          <a:p>
            <a:r>
              <a:rPr lang="en-US" b="1" dirty="0">
                <a:sym typeface="Calibri"/>
              </a:rPr>
              <a:t>Aider les soignants à développer des techniques de discipline positive</a:t>
            </a:r>
          </a:p>
          <a:p>
            <a:pPr lvl="1"/>
            <a:r>
              <a:rPr lang="en-US" dirty="0">
                <a:sym typeface="Calibri"/>
              </a:rPr>
              <a:t>c.-à-d., basé sur la Discipline positive dans l'art d'être parent au quotidien/Familles font la différence.</a:t>
            </a:r>
          </a:p>
          <a:p>
            <a:r>
              <a:rPr lang="en-US" b="1" dirty="0">
                <a:sym typeface="Calibri"/>
              </a:rPr>
              <a:t>Prévenir les séparations secondaires : </a:t>
            </a:r>
            <a:r>
              <a:rPr lang="en-US" dirty="0">
                <a:sym typeface="Calibri"/>
              </a:rPr>
              <a:t>aider les familles à accéder à toutes les aides disponibles/appropriées :</a:t>
            </a:r>
            <a:endParaRPr lang="en-US" dirty="0"/>
          </a:p>
          <a:p>
            <a:pPr lvl="1"/>
            <a:r>
              <a:rPr lang="en-US" dirty="0">
                <a:sym typeface="Calibri"/>
              </a:rPr>
              <a:t>Fournir des informations sur les services de base.</a:t>
            </a:r>
          </a:p>
          <a:p>
            <a:pPr lvl="1"/>
            <a:r>
              <a:rPr lang="en-US" dirty="0">
                <a:sym typeface="Calibri"/>
              </a:rPr>
              <a:t>Orienter vers des services spécialisés, si nécessaire.</a:t>
            </a:r>
          </a:p>
          <a:p>
            <a:pPr lvl="1"/>
            <a:r>
              <a:rPr lang="en-US" dirty="0">
                <a:sym typeface="Calibri"/>
              </a:rPr>
              <a:t>S'assurer que la famille a accès aux distributions de produits alimentaires et non alimentaires, et que tous les ajustements nécessaires ont été faits pour accueillir des enfants supplémentaires.</a:t>
            </a:r>
          </a:p>
          <a:p>
            <a:pPr lvl="1"/>
            <a:r>
              <a:rPr lang="en-US" dirty="0">
                <a:sym typeface="Calibri"/>
              </a:rPr>
              <a:t>Orientation des familles vers des programmes de protection sociale ou de moyens de subsistance, y compris l'aide en espèces et les bons d'achat.</a:t>
            </a:r>
          </a:p>
          <a:p>
            <a:pPr lvl="2"/>
            <a:r>
              <a:rPr lang="en-US" dirty="0">
                <a:sym typeface="Calibri"/>
              </a:rPr>
              <a:t>L'objectif de l'aide en espèces et matérielle est de contribuer à prévenir de nouvelles séparations et abandons d'enfants au sein des ménages les plus marginalisés.</a:t>
            </a:r>
            <a:endParaRPr lang="en-US" dirty="0"/>
          </a:p>
          <a:p>
            <a:pPr lvl="1"/>
            <a:r>
              <a:rPr lang="en-US" dirty="0">
                <a:sym typeface="Calibri"/>
              </a:rPr>
              <a:t>Fournir discrètement une assistance ponctuelle et ciblée.</a:t>
            </a:r>
          </a:p>
          <a:p>
            <a:pPr lvl="2"/>
            <a:r>
              <a:rPr lang="en-US" dirty="0">
                <a:sym typeface="Calibri"/>
              </a:rPr>
              <a:t>Cela devrait correspondre au niveau de vie de la communauté.</a:t>
            </a:r>
          </a:p>
          <a:p>
            <a:pPr lvl="2"/>
            <a:r>
              <a:rPr lang="en-US" dirty="0">
                <a:sym typeface="Calibri"/>
              </a:rPr>
              <a:t>Par exemple, articles de literie/cuisine, uniformes scolaires ou livres.</a:t>
            </a:r>
          </a:p>
          <a:p>
            <a:pPr lvl="2"/>
            <a:r>
              <a:rPr lang="en-US" dirty="0">
                <a:sym typeface="Calibri"/>
              </a:rPr>
              <a:t>Dans la mesure du possible, cette assistance devrait également être mise à la disposition d'autres familles dont les enfants sont vulnérables à la séparation.</a:t>
            </a:r>
          </a:p>
        </p:txBody>
      </p:sp>
      <p:sp>
        <p:nvSpPr>
          <p:cNvPr id="3" name="Slide Image Placeholder 2">
            <a:extLst>
              <a:ext uri="{FF2B5EF4-FFF2-40B4-BE49-F238E27FC236}">
                <a16:creationId xmlns:a16="http://schemas.microsoft.com/office/drawing/2014/main" id="{1619E17B-E1D5-99C6-4FFC-EA15B688887A}"/>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3973A125-EC83-D70C-F894-70BC8472AA27}"/>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74</a:t>
            </a:fld>
            <a:endParaRPr lang="en-US" sz="1200" dirty="0">
              <a:latin typeface="+mn-lt"/>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4"/>
        <p:cNvGrpSpPr/>
        <p:nvPr/>
      </p:nvGrpSpPr>
      <p:grpSpPr>
        <a:xfrm>
          <a:off x="0" y="0"/>
          <a:ext cx="0" cy="0"/>
          <a:chOff x="0" y="0"/>
          <a:chExt cx="0" cy="0"/>
        </a:xfrm>
      </p:grpSpPr>
      <p:sp>
        <p:nvSpPr>
          <p:cNvPr id="1106" name="Google Shape;1106;p55:notes"/>
          <p:cNvSpPr txBox="1">
            <a:spLocks noGrp="1"/>
          </p:cNvSpPr>
          <p:nvPr>
            <p:ph type="body" idx="1"/>
          </p:nvPr>
        </p:nvSpPr>
        <p:spPr/>
        <p:txBody>
          <a:bodyPr/>
          <a:lstStyle/>
          <a:p>
            <a:pPr marL="0" indent="0">
              <a:buNone/>
            </a:pPr>
            <a:r>
              <a:rPr lang="en-US" b="1" dirty="0">
                <a:sym typeface="Calibri"/>
              </a:rPr>
              <a:t>EXPLICATION</a:t>
            </a:r>
          </a:p>
          <a:p>
            <a:r>
              <a:rPr lang="en-US" dirty="0">
                <a:sym typeface="Calibri"/>
              </a:rPr>
              <a:t>Présentez la diapositive.</a:t>
            </a:r>
          </a:p>
          <a:p>
            <a:endParaRPr lang="en-US" dirty="0">
              <a:sym typeface="Calibri"/>
            </a:endParaRPr>
          </a:p>
        </p:txBody>
      </p:sp>
      <p:sp>
        <p:nvSpPr>
          <p:cNvPr id="3" name="Slide Image Placeholder 2">
            <a:extLst>
              <a:ext uri="{FF2B5EF4-FFF2-40B4-BE49-F238E27FC236}">
                <a16:creationId xmlns:a16="http://schemas.microsoft.com/office/drawing/2014/main" id="{7B8CD42A-E22E-0A7C-70A6-D491EF036AA9}"/>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1FE47594-8E74-B34C-8E37-7D1EC3427AE5}"/>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75</a:t>
            </a:fld>
            <a:endParaRPr lang="en-US" sz="1200" dirty="0">
              <a:latin typeface="+mn-lt"/>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4"/>
        <p:cNvGrpSpPr/>
        <p:nvPr/>
      </p:nvGrpSpPr>
      <p:grpSpPr>
        <a:xfrm>
          <a:off x="0" y="0"/>
          <a:ext cx="0" cy="0"/>
          <a:chOff x="0" y="0"/>
          <a:chExt cx="0" cy="0"/>
        </a:xfrm>
      </p:grpSpPr>
      <p:sp>
        <p:nvSpPr>
          <p:cNvPr id="1126" name="Google Shape;1126;p56:notes"/>
          <p:cNvSpPr txBox="1">
            <a:spLocks noGrp="1"/>
          </p:cNvSpPr>
          <p:nvPr>
            <p:ph type="body" idx="1"/>
          </p:nvPr>
        </p:nvSpPr>
        <p:spPr/>
        <p:txBody>
          <a:bodyPr/>
          <a:lstStyle/>
          <a:p>
            <a:pPr marL="0" indent="0">
              <a:buNone/>
            </a:pPr>
            <a:r>
              <a:rPr lang="en-US" sz="1100" b="1" dirty="0">
                <a:sym typeface="Calibri"/>
              </a:rPr>
              <a:t>TRAVAIL DE GROUPE (15 minutes)</a:t>
            </a:r>
          </a:p>
          <a:p>
            <a:r>
              <a:rPr lang="en-US" sz="1100" dirty="0">
                <a:sym typeface="Calibri"/>
              </a:rPr>
              <a:t>Divisez les participants en groupes de 4 personnes</a:t>
            </a:r>
          </a:p>
          <a:p>
            <a:r>
              <a:rPr lang="en-US" sz="1100" dirty="0">
                <a:sym typeface="Calibri"/>
              </a:rPr>
              <a:t>Guidez les participants vers la </a:t>
            </a:r>
            <a:r>
              <a:rPr lang="en-US" sz="1100" b="1" dirty="0">
                <a:sym typeface="Calibri"/>
              </a:rPr>
              <a:t>page 57 du manuel : Pratiquer les visites de contrôle</a:t>
            </a:r>
          </a:p>
          <a:p>
            <a:r>
              <a:rPr lang="en-US" sz="1100" i="1" dirty="0">
                <a:sym typeface="Calibri"/>
              </a:rPr>
              <a:t>L'objectif de cet exercice est de pratiquer la communication lors des visites à domicile par le </a:t>
            </a:r>
            <a:r>
              <a:rPr lang="en-US" sz="1100" i="1" dirty="0" err="1">
                <a:sym typeface="Calibri"/>
              </a:rPr>
              <a:t>biais</a:t>
            </a:r>
            <a:r>
              <a:rPr lang="en-US" sz="1100" i="1" dirty="0">
                <a:sym typeface="Calibri"/>
              </a:rPr>
              <a:t> d'un jeu de rôle.</a:t>
            </a:r>
          </a:p>
          <a:p>
            <a:r>
              <a:rPr lang="en-US" sz="1100" i="1" dirty="0">
                <a:sym typeface="Calibri"/>
              </a:rPr>
              <a:t>C'est l'occasion pour vous de vous exercer en petits groupes - personne ne vous jugera. </a:t>
            </a:r>
          </a:p>
          <a:p>
            <a:r>
              <a:rPr lang="en-US" sz="1100" dirty="0">
                <a:sym typeface="Calibri"/>
              </a:rPr>
              <a:t>Circulez parmi les participants pendant l'exercice et fournissez un retour constructif/répondez aux questions si nécessaire.</a:t>
            </a:r>
          </a:p>
          <a:p>
            <a:endParaRPr lang="en-US" sz="1100" dirty="0">
              <a:sym typeface="Calibri"/>
            </a:endParaRPr>
          </a:p>
          <a:p>
            <a:pPr marL="0" indent="0">
              <a:buNone/>
            </a:pPr>
            <a:r>
              <a:rPr lang="en-US" sz="1100" b="1" dirty="0">
                <a:sym typeface="Calibri"/>
              </a:rPr>
              <a:t>DISCUSSION PLÉNIÈRE</a:t>
            </a:r>
          </a:p>
          <a:p>
            <a:r>
              <a:rPr lang="en-US" sz="1100" dirty="0">
                <a:sym typeface="Calibri"/>
              </a:rPr>
              <a:t>Invitez les participants à dire comment ils ont trouvé l'exercice. </a:t>
            </a:r>
          </a:p>
          <a:p>
            <a:pPr marL="0" indent="0">
              <a:buNone/>
            </a:pPr>
            <a:endParaRPr lang="en-US" sz="1100" dirty="0">
              <a:sym typeface="Calibri"/>
            </a:endParaRPr>
          </a:p>
          <a:p>
            <a:pPr marL="0" indent="0">
              <a:buNone/>
            </a:pPr>
            <a:r>
              <a:rPr lang="en-US" sz="1100" b="1" dirty="0">
                <a:sym typeface="Calibri"/>
              </a:rPr>
              <a:t>EXPLICATION</a:t>
            </a:r>
          </a:p>
          <a:p>
            <a:r>
              <a:rPr lang="en-US" sz="1100" i="1" dirty="0">
                <a:sym typeface="Calibri"/>
              </a:rPr>
              <a:t>Il est important d'expliquer clairement votre rôle, les limites de votre rôle et ce qu'ils peuvent attendre de vous ;</a:t>
            </a:r>
            <a:endParaRPr lang="en-US" sz="1100" i="1" dirty="0"/>
          </a:p>
          <a:p>
            <a:r>
              <a:rPr lang="en-US" sz="1100" i="1" dirty="0">
                <a:sym typeface="Calibri"/>
              </a:rPr>
              <a:t>Au lieu de se lancer immédiatement dans un interrogatoire, les travailleurs sociaux peuvent commencer par mettre le parent, le soignant ou l'enfant à l'aise et établir un rapport avec lui.</a:t>
            </a:r>
            <a:endParaRPr lang="en-US" sz="1100" i="1" dirty="0"/>
          </a:p>
          <a:p>
            <a:r>
              <a:rPr lang="en-US" sz="1100" i="1" dirty="0">
                <a:sym typeface="Calibri"/>
              </a:rPr>
              <a:t>La visite doit permettre à la famille qui a accepté de s'occuper d'un enfant supplémentaire de se sentir plus forte.</a:t>
            </a:r>
          </a:p>
          <a:p>
            <a:r>
              <a:rPr lang="en-US" sz="1100" i="1" dirty="0">
                <a:sym typeface="Calibri"/>
              </a:rPr>
              <a:t>L'assistant social a besoin de les entendre </a:t>
            </a:r>
          </a:p>
          <a:p>
            <a:pPr lvl="1"/>
            <a:r>
              <a:rPr lang="en-US" sz="1100" i="1" dirty="0">
                <a:sym typeface="Calibri"/>
              </a:rPr>
              <a:t>comment vont les choses</a:t>
            </a:r>
          </a:p>
          <a:p>
            <a:pPr lvl="1"/>
            <a:r>
              <a:rPr lang="en-US" sz="1100" i="1" dirty="0">
                <a:sym typeface="Calibri"/>
              </a:rPr>
              <a:t>les solutions qu'ils ont trouvées</a:t>
            </a:r>
          </a:p>
          <a:p>
            <a:pPr lvl="1"/>
            <a:r>
              <a:rPr lang="en-US" sz="1100" i="1" dirty="0">
                <a:sym typeface="Calibri"/>
              </a:rPr>
              <a:t>les défis auxquels ils sont confrontés</a:t>
            </a:r>
            <a:endParaRPr lang="en-US" sz="1100" i="1" dirty="0"/>
          </a:p>
          <a:p>
            <a:r>
              <a:rPr lang="en-US" sz="1100" i="1" dirty="0">
                <a:sym typeface="Calibri"/>
              </a:rPr>
              <a:t>Avant de partir, le travailleur social doit s'assurer que l'enfant et la personne qui s'occupe de lui ont le sentiment d'avoir bien compris les éléments suivants </a:t>
            </a:r>
          </a:p>
          <a:p>
            <a:pPr lvl="1"/>
            <a:r>
              <a:rPr lang="en-US" sz="1100" i="1" dirty="0">
                <a:sym typeface="Calibri"/>
              </a:rPr>
              <a:t>comment tout le monde va travailler ensemble</a:t>
            </a:r>
          </a:p>
          <a:p>
            <a:pPr lvl="1"/>
            <a:r>
              <a:rPr lang="en-US" sz="1100" i="1" dirty="0">
                <a:sym typeface="Calibri"/>
              </a:rPr>
              <a:t>ce qu'ils peuvent attendre de l'assistant social</a:t>
            </a:r>
          </a:p>
          <a:p>
            <a:pPr lvl="1"/>
            <a:r>
              <a:rPr lang="en-US" sz="1100" i="1" dirty="0">
                <a:sym typeface="Calibri"/>
              </a:rPr>
              <a:t>les prochaines étapes et les échéances.</a:t>
            </a:r>
          </a:p>
          <a:p>
            <a:r>
              <a:rPr lang="en-US" sz="1100" i="1" dirty="0">
                <a:sym typeface="Calibri"/>
              </a:rPr>
              <a:t>Pourquoi le suivi régulier de l'arrangement de soins est-il si important ?</a:t>
            </a:r>
          </a:p>
          <a:p>
            <a:pPr lvl="1"/>
            <a:r>
              <a:rPr lang="en-US" sz="1100" i="1" dirty="0">
                <a:sym typeface="Calibri"/>
              </a:rPr>
              <a:t>Il existe des risques associés à tous les types de soins alternatifs, c'est pourquoi un suivi régulier est obligatoire selon le calendrier convenu dans le plan d'action.</a:t>
            </a:r>
          </a:p>
          <a:p>
            <a:pPr lvl="0"/>
            <a:r>
              <a:rPr lang="en-US" sz="1100" b="1" i="0" dirty="0">
                <a:sym typeface="Calibri"/>
              </a:rPr>
              <a:t>Cahier de </a:t>
            </a:r>
            <a:r>
              <a:rPr lang="en-US" sz="1100" i="0" dirty="0">
                <a:sym typeface="Calibri"/>
              </a:rPr>
              <a:t>révision </a:t>
            </a:r>
            <a:r>
              <a:rPr lang="en-US" sz="1100" b="1" i="0" dirty="0">
                <a:sym typeface="Calibri"/>
              </a:rPr>
              <a:t>page 58-59 : Observations et soutien lors des visites de contrôle - enfants placés dans des structures d'accueil communautaires.</a:t>
            </a:r>
            <a:endParaRPr lang="en-US" sz="1100" i="0" dirty="0">
              <a:sym typeface="Calibri"/>
            </a:endParaRPr>
          </a:p>
        </p:txBody>
      </p:sp>
      <p:sp>
        <p:nvSpPr>
          <p:cNvPr id="3" name="Slide Image Placeholder 2">
            <a:extLst>
              <a:ext uri="{FF2B5EF4-FFF2-40B4-BE49-F238E27FC236}">
                <a16:creationId xmlns:a16="http://schemas.microsoft.com/office/drawing/2014/main" id="{8B0F3814-0260-A0CC-D9F2-FE524626FE34}"/>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C5AF7649-30D8-1CE3-AA85-260066A25513}"/>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76</a:t>
            </a:fld>
            <a:endParaRPr lang="en-US" sz="1200" dirty="0">
              <a:latin typeface="+mn-lt"/>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4"/>
        <p:cNvGrpSpPr/>
        <p:nvPr/>
      </p:nvGrpSpPr>
      <p:grpSpPr>
        <a:xfrm>
          <a:off x="0" y="0"/>
          <a:ext cx="0" cy="0"/>
          <a:chOff x="0" y="0"/>
          <a:chExt cx="0" cy="0"/>
        </a:xfrm>
      </p:grpSpPr>
      <p:sp>
        <p:nvSpPr>
          <p:cNvPr id="1136" name="Google Shape;1136;p57:notes"/>
          <p:cNvSpPr txBox="1">
            <a:spLocks noGrp="1"/>
          </p:cNvSpPr>
          <p:nvPr>
            <p:ph type="body" idx="1"/>
          </p:nvPr>
        </p:nvSpPr>
        <p:spPr/>
        <p:txBody>
          <a:bodyPr/>
          <a:lstStyle/>
          <a:p>
            <a:pPr marL="0" indent="0">
              <a:buNone/>
            </a:pPr>
            <a:r>
              <a:rPr lang="en-US" b="1" dirty="0">
                <a:sym typeface="Calibri"/>
              </a:rPr>
              <a:t>EXPLICATION</a:t>
            </a:r>
          </a:p>
          <a:p>
            <a:r>
              <a:rPr lang="en-US" dirty="0">
                <a:sym typeface="Calibri"/>
              </a:rPr>
              <a:t>Présenter la diapositive</a:t>
            </a:r>
            <a:endParaRPr lang="en-US" dirty="0"/>
          </a:p>
          <a:p>
            <a:r>
              <a:rPr lang="en-US" i="1" dirty="0">
                <a:sym typeface="Calibri"/>
              </a:rPr>
              <a:t>Quelqu'un a-t-il des questions ou des précisions à apporter ?</a:t>
            </a:r>
            <a:endParaRPr lang="en-US" i="1" dirty="0"/>
          </a:p>
          <a:p>
            <a:r>
              <a:rPr lang="en-US" i="1" dirty="0">
                <a:sym typeface="Calibri"/>
              </a:rPr>
              <a:t>Nous allons maintenant examiner en détail la recherche et la réunification des familles.</a:t>
            </a:r>
            <a:endParaRPr lang="en-US" i="1" dirty="0"/>
          </a:p>
          <a:p>
            <a:r>
              <a:rPr lang="en-US" dirty="0">
                <a:sym typeface="Calibri"/>
              </a:rPr>
              <a:t>Fermer la session</a:t>
            </a:r>
            <a:endParaRPr lang="en-US" dirty="0"/>
          </a:p>
          <a:p>
            <a:endParaRPr lang="en-US" dirty="0">
              <a:sym typeface="Calibri"/>
            </a:endParaRPr>
          </a:p>
        </p:txBody>
      </p:sp>
      <p:sp>
        <p:nvSpPr>
          <p:cNvPr id="3" name="Slide Image Placeholder 2">
            <a:extLst>
              <a:ext uri="{FF2B5EF4-FFF2-40B4-BE49-F238E27FC236}">
                <a16:creationId xmlns:a16="http://schemas.microsoft.com/office/drawing/2014/main" id="{B6846358-4D0D-9F6E-BF3B-CE59E3BE892C}"/>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4EEB483F-8EA8-2A79-D017-ED57E5F1BB20}"/>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77</a:t>
            </a:fld>
            <a:endParaRPr lang="en-US" sz="1200" dirty="0">
              <a:latin typeface="+mn-lt"/>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7"/>
        <p:cNvGrpSpPr/>
        <p:nvPr/>
      </p:nvGrpSpPr>
      <p:grpSpPr>
        <a:xfrm>
          <a:off x="0" y="0"/>
          <a:ext cx="0" cy="0"/>
          <a:chOff x="0" y="0"/>
          <a:chExt cx="0" cy="0"/>
        </a:xfrm>
      </p:grpSpPr>
      <p:sp>
        <p:nvSpPr>
          <p:cNvPr id="1149" name="Google Shape;1149;p58:notes"/>
          <p:cNvSpPr txBox="1">
            <a:spLocks noGrp="1"/>
          </p:cNvSpPr>
          <p:nvPr>
            <p:ph type="body" idx="1"/>
          </p:nvPr>
        </p:nvSpPr>
        <p:spPr/>
        <p:txBody>
          <a:bodyPr/>
          <a:lstStyle/>
          <a:p>
            <a:pPr marL="0" indent="0">
              <a:buNone/>
            </a:pPr>
            <a:r>
              <a:rPr lang="en-US" b="1" dirty="0">
                <a:sym typeface="Calibri"/>
              </a:rPr>
              <a:t>S'ADAPTER AU CONTEXTE</a:t>
            </a:r>
          </a:p>
          <a:p>
            <a:r>
              <a:rPr lang="en-US" dirty="0">
                <a:sym typeface="Calibri"/>
              </a:rPr>
              <a:t>Le rôle et l'implication de l'assistant social dans le processus de recherche et de réunification des familles varient selon les contextes. </a:t>
            </a:r>
          </a:p>
          <a:p>
            <a:r>
              <a:rPr lang="en-US" dirty="0">
                <a:sym typeface="Calibri"/>
              </a:rPr>
              <a:t>Les sessions sur la recherche de la famille (5.1), la documentation (5.2), la vérification (5.3), le regroupement familial (5.4) et la réintégration (5.5) doivent être entièrement couvertes lorsque les travailleurs sociaux jouent un rôle distinct dans le processus de recherche et de regroupement familial. </a:t>
            </a:r>
          </a:p>
          <a:p>
            <a:r>
              <a:rPr lang="en-US" dirty="0">
                <a:sym typeface="Calibri"/>
              </a:rPr>
              <a:t>Les sessions doivent être adaptées en fonction du rôle de l'assistant social dans le contexte et les travaux de groupe/scénarios peuvent être omis s'ils ne sont pas pertinents.</a:t>
            </a:r>
          </a:p>
          <a:p>
            <a:pPr marL="0" indent="0">
              <a:buNone/>
            </a:pPr>
            <a:r>
              <a:rPr lang="en-US" b="1" dirty="0">
                <a:highlight>
                  <a:schemeClr val="lt1"/>
                </a:highlight>
                <a:sym typeface="Helvetica Neue"/>
              </a:rPr>
              <a:t>_____________________________________________________________________________</a:t>
            </a:r>
            <a:endParaRPr lang="en-US" dirty="0"/>
          </a:p>
          <a:p>
            <a:pPr marL="0" indent="0">
              <a:buNone/>
            </a:pPr>
            <a:endParaRPr lang="en-US" dirty="0">
              <a:sym typeface="Calibri"/>
            </a:endParaRPr>
          </a:p>
          <a:p>
            <a:pPr marL="0" indent="0">
              <a:buNone/>
            </a:pPr>
            <a:r>
              <a:rPr lang="en-US" b="1" dirty="0">
                <a:sym typeface="Calibri"/>
              </a:rPr>
              <a:t>EXPLICATION</a:t>
            </a:r>
          </a:p>
          <a:p>
            <a:r>
              <a:rPr lang="en-US" i="1" dirty="0">
                <a:sym typeface="Calibri"/>
              </a:rPr>
              <a:t>Dans cette session, nous allons discuter plus en détail des interventions de recherche des familles et des différentes méthodes de recherche. </a:t>
            </a:r>
          </a:p>
          <a:p>
            <a:r>
              <a:rPr lang="en-US" i="1" dirty="0">
                <a:sym typeface="Calibri"/>
              </a:rPr>
              <a:t>À la fin de cette session, vous devriez être en mesure d'énumérer les principes fondamentaux et d'expliquer les différentes méthodes de recherche des familles.</a:t>
            </a:r>
          </a:p>
          <a:p>
            <a:endParaRPr lang="en-US" dirty="0">
              <a:sym typeface="Calibri"/>
            </a:endParaRPr>
          </a:p>
        </p:txBody>
      </p:sp>
      <p:sp>
        <p:nvSpPr>
          <p:cNvPr id="3" name="Slide Image Placeholder 2">
            <a:extLst>
              <a:ext uri="{FF2B5EF4-FFF2-40B4-BE49-F238E27FC236}">
                <a16:creationId xmlns:a16="http://schemas.microsoft.com/office/drawing/2014/main" id="{5F5C90DE-95DF-EF1C-045B-93CB7A61F7ED}"/>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A30BC9FB-CEC5-3F5D-3A82-0ED1F014A0FF}"/>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78</a:t>
            </a:fld>
            <a:endParaRPr lang="en-US" sz="1200" dirty="0">
              <a:latin typeface="+mn-lt"/>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8"/>
        <p:cNvGrpSpPr/>
        <p:nvPr/>
      </p:nvGrpSpPr>
      <p:grpSpPr>
        <a:xfrm>
          <a:off x="0" y="0"/>
          <a:ext cx="0" cy="0"/>
          <a:chOff x="0" y="0"/>
          <a:chExt cx="0" cy="0"/>
        </a:xfrm>
      </p:grpSpPr>
      <p:sp>
        <p:nvSpPr>
          <p:cNvPr id="1160" name="Google Shape;1160;p59:notes"/>
          <p:cNvSpPr txBox="1">
            <a:spLocks noGrp="1"/>
          </p:cNvSpPr>
          <p:nvPr>
            <p:ph type="body" idx="1"/>
          </p:nvPr>
        </p:nvSpPr>
        <p:spPr/>
        <p:txBody>
          <a:bodyPr/>
          <a:lstStyle/>
          <a:p>
            <a:pPr marL="0" indent="0">
              <a:buNone/>
            </a:pPr>
            <a:r>
              <a:rPr lang="en-US" b="1" dirty="0">
                <a:sym typeface="Calibri"/>
              </a:rPr>
              <a:t>PRÉPARATION</a:t>
            </a:r>
          </a:p>
          <a:p>
            <a:r>
              <a:rPr lang="en-US" dirty="0">
                <a:sym typeface="Calibri"/>
              </a:rPr>
              <a:t>Préparez un panneau A4 disant "vrai" et un autre disant "faux". </a:t>
            </a:r>
            <a:endParaRPr lang="en-US" dirty="0"/>
          </a:p>
          <a:p>
            <a:endParaRPr lang="en-US" dirty="0">
              <a:sym typeface="Calibri"/>
            </a:endParaRPr>
          </a:p>
          <a:p>
            <a:pPr marL="0" indent="0">
              <a:buNone/>
            </a:pPr>
            <a:r>
              <a:rPr lang="en-US" b="1" dirty="0">
                <a:sym typeface="Calibri"/>
              </a:rPr>
              <a:t>ACTIVITÉ PLÉNIÈRE</a:t>
            </a:r>
          </a:p>
          <a:p>
            <a:r>
              <a:rPr lang="en-US" i="1" dirty="0">
                <a:sym typeface="Calibri"/>
              </a:rPr>
              <a:t>Nous commencerons par un petit quiz avec des affirmations vraies ou fausses sur les bases de la recherche des familles. </a:t>
            </a:r>
          </a:p>
          <a:p>
            <a:r>
              <a:rPr lang="en-US" dirty="0">
                <a:sym typeface="Calibri"/>
              </a:rPr>
              <a:t>Invitez les participants à se placer en ligne au milieu de la pièce. </a:t>
            </a:r>
          </a:p>
          <a:p>
            <a:r>
              <a:rPr lang="en-US" dirty="0">
                <a:sym typeface="Calibri"/>
              </a:rPr>
              <a:t>Lisez les affirmations ci-dessous et demandez aux participants de faire un pas vers la gauche s'ils pensent que l'affirmation est vraie, et vers la droite s'ils pensent qu'elle est fausse. Partagez les réponses, comme indiqué ci-dessous. </a:t>
            </a:r>
            <a:endParaRPr lang="en-US" dirty="0"/>
          </a:p>
          <a:p>
            <a:endParaRPr lang="en-US" dirty="0">
              <a:sym typeface="Calibri"/>
            </a:endParaRPr>
          </a:p>
          <a:p>
            <a:pPr marL="0" indent="0">
              <a:buNone/>
            </a:pPr>
            <a:r>
              <a:rPr lang="en-US" b="1" dirty="0">
                <a:sym typeface="Calibri"/>
              </a:rPr>
              <a:t>QUIZ</a:t>
            </a:r>
          </a:p>
          <a:p>
            <a:pPr marL="228600" indent="-228600">
              <a:buFont typeface="+mj-lt"/>
              <a:buAutoNum type="arabicPeriod"/>
            </a:pPr>
            <a:r>
              <a:rPr lang="en-US" b="1" i="1" dirty="0">
                <a:sym typeface="Calibri"/>
              </a:rPr>
              <a:t>La recherche de la famille est le processus qui consiste à rechercher les membres de la famille ou les principaux responsables légaux ou coutumiers des enfants.</a:t>
            </a:r>
          </a:p>
          <a:p>
            <a:pPr lvl="1"/>
            <a:r>
              <a:rPr lang="en-US" dirty="0">
                <a:sym typeface="Calibri"/>
              </a:rPr>
              <a:t>VRAI</a:t>
            </a:r>
          </a:p>
          <a:p>
            <a:pPr marL="228600" indent="-228600">
              <a:buFont typeface="+mj-lt"/>
              <a:buAutoNum type="arabicPeriod"/>
            </a:pPr>
            <a:r>
              <a:rPr lang="en-US" b="1" i="1" dirty="0">
                <a:sym typeface="Calibri"/>
              </a:rPr>
              <a:t>L'expression "recherche familiale" ne désigne pas la recherche d'enfants disparus dont les parents sont à la recherche.</a:t>
            </a:r>
          </a:p>
          <a:p>
            <a:pPr lvl="1"/>
            <a:r>
              <a:rPr lang="en-US" dirty="0">
                <a:sym typeface="Calibri"/>
              </a:rPr>
              <a:t>FAUX, la recherche comprend également la recherche d'enfants disparus.</a:t>
            </a:r>
          </a:p>
          <a:p>
            <a:pPr marL="228600" indent="-228600">
              <a:buFont typeface="+mj-lt"/>
              <a:buAutoNum type="arabicPeriod"/>
            </a:pPr>
            <a:r>
              <a:rPr lang="en-US" b="1" i="1" dirty="0">
                <a:sym typeface="Calibri"/>
              </a:rPr>
              <a:t>La séparation familiale peut avoir des conséquences immédiates et à long terme importantes pour les enfants, notamment la mort, la perte d'identité et la séparation permanente.</a:t>
            </a:r>
          </a:p>
          <a:p>
            <a:pPr lvl="1"/>
            <a:r>
              <a:rPr lang="en-US" dirty="0">
                <a:sym typeface="Calibri"/>
              </a:rPr>
              <a:t>VRAI</a:t>
            </a:r>
          </a:p>
          <a:p>
            <a:pPr marL="228600" indent="-228600">
              <a:buFont typeface="+mj-lt"/>
              <a:buAutoNum type="arabicPeriod"/>
            </a:pPr>
            <a:r>
              <a:rPr lang="en-US" b="1" i="1" dirty="0">
                <a:sym typeface="Calibri"/>
              </a:rPr>
              <a:t>L'objectif de la recherche est la réunification avec les parents. </a:t>
            </a:r>
          </a:p>
          <a:p>
            <a:pPr lvl="1"/>
            <a:r>
              <a:rPr lang="en-US" dirty="0">
                <a:sym typeface="Calibri"/>
              </a:rPr>
              <a:t>VRAI, mais la recherche peut également viser la réunification avec d'autres parents proches ou le rétablissement des contacts familiaux, lorsque cela est dans l'intérêt supérieur de l'enfant.</a:t>
            </a:r>
          </a:p>
          <a:p>
            <a:pPr marL="228600" indent="-228600">
              <a:buFont typeface="+mj-lt"/>
              <a:buAutoNum type="arabicPeriod"/>
            </a:pPr>
            <a:r>
              <a:rPr lang="en-US" b="1" i="1" dirty="0">
                <a:sym typeface="Calibri"/>
              </a:rPr>
              <a:t>Le travailleur social peut attendre pour évaluer les besoins de traçage de </a:t>
            </a:r>
            <a:r>
              <a:rPr lang="en-US" b="1" i="1" dirty="0" err="1">
                <a:sym typeface="Calibri"/>
              </a:rPr>
              <a:t>l'ENAS</a:t>
            </a:r>
            <a:r>
              <a:rPr lang="en-US" b="1" i="1" dirty="0">
                <a:sym typeface="Calibri"/>
              </a:rPr>
              <a:t>.</a:t>
            </a:r>
          </a:p>
          <a:p>
            <a:pPr lvl="1"/>
            <a:r>
              <a:rPr lang="en-US" dirty="0">
                <a:sym typeface="Calibri"/>
              </a:rPr>
              <a:t>FAUX. En règle générale, l'évaluation des besoins de traçage et l'obtention des informations de traçage de base doivent avoir lieu le plus tôt possible après l'identification et l'enregistrement.</a:t>
            </a:r>
            <a:endParaRPr lang="en-US" dirty="0"/>
          </a:p>
          <a:p>
            <a:pPr marL="0" indent="0">
              <a:buNone/>
            </a:pPr>
            <a:endParaRPr lang="en-US" dirty="0">
              <a:sym typeface="Calibri"/>
            </a:endParaRPr>
          </a:p>
          <a:p>
            <a:pPr marL="0" indent="0">
              <a:buNone/>
            </a:pPr>
            <a:r>
              <a:rPr lang="en-US" b="1" dirty="0">
                <a:sym typeface="Calibri"/>
              </a:rPr>
              <a:t>SUITE </a:t>
            </a:r>
            <a:r>
              <a:rPr lang="en-US" b="1" dirty="0">
                <a:sym typeface="Wingdings" panose="05000000000000000000" pitchFamily="2" charset="2"/>
              </a:rPr>
              <a:t></a:t>
            </a:r>
            <a:endParaRPr lang="en-US" b="1" dirty="0">
              <a:sym typeface="Calibri"/>
            </a:endParaRPr>
          </a:p>
        </p:txBody>
      </p:sp>
      <p:sp>
        <p:nvSpPr>
          <p:cNvPr id="3" name="Slide Image Placeholder 2">
            <a:extLst>
              <a:ext uri="{FF2B5EF4-FFF2-40B4-BE49-F238E27FC236}">
                <a16:creationId xmlns:a16="http://schemas.microsoft.com/office/drawing/2014/main" id="{65E6B6F3-2032-8588-490F-C6A4F3DE5216}"/>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951748A3-4E93-0219-CDFB-EE8E9589A91D}"/>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79</a:t>
            </a:fld>
            <a:endParaRPr lang="en-US" sz="1200" dirty="0">
              <a:latin typeface="+mn-lt"/>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
        <p:cNvGrpSpPr/>
        <p:nvPr/>
      </p:nvGrpSpPr>
      <p:grpSpPr>
        <a:xfrm>
          <a:off x="0" y="0"/>
          <a:ext cx="0" cy="0"/>
          <a:chOff x="0" y="0"/>
          <a:chExt cx="0" cy="0"/>
        </a:xfrm>
      </p:grpSpPr>
      <p:sp>
        <p:nvSpPr>
          <p:cNvPr id="315" name="Google Shape;315;p6:notes"/>
          <p:cNvSpPr txBox="1">
            <a:spLocks noGrp="1"/>
          </p:cNvSpPr>
          <p:nvPr>
            <p:ph type="body" idx="1"/>
          </p:nvPr>
        </p:nvSpPr>
        <p:spPr/>
        <p:txBody>
          <a:bodyPr/>
          <a:lstStyle/>
          <a:p>
            <a:pPr marL="0" indent="0">
              <a:buNone/>
            </a:pPr>
            <a:r>
              <a:rPr lang="en-US" b="1" dirty="0">
                <a:sym typeface="Calibri"/>
              </a:rPr>
              <a:t>EXPLICATION</a:t>
            </a:r>
            <a:endParaRPr lang="en-US" dirty="0">
              <a:sym typeface="Calibri"/>
            </a:endParaRPr>
          </a:p>
          <a:p>
            <a:r>
              <a:rPr lang="en-US" i="1" dirty="0">
                <a:sym typeface="Calibri"/>
              </a:rPr>
              <a:t>Au cours de ce module, notre ordre du jour suivra les étapes de la gestion des cas, avec quelques sessions spécifiques se concentrant plus en détail sur les aspects de la prise en charge alternative et de la recherche et de la réunification des familles.</a:t>
            </a:r>
          </a:p>
          <a:p>
            <a:r>
              <a:rPr lang="en-US" i="1" dirty="0">
                <a:sym typeface="Calibri"/>
              </a:rPr>
              <a:t>Bien que cette formation suive les étapes de la gestion de cas dans un ordre précis, la réalité n'est pas toujours aussi linéaire.</a:t>
            </a:r>
          </a:p>
          <a:p>
            <a:pPr lvl="1"/>
            <a:r>
              <a:rPr lang="en-US" i="1" dirty="0">
                <a:sym typeface="Calibri"/>
              </a:rPr>
              <a:t>Nous pouvons passer d'une étape à l'autre.</a:t>
            </a:r>
          </a:p>
          <a:p>
            <a:pPr lvl="1"/>
            <a:r>
              <a:rPr lang="en-US" i="1" dirty="0">
                <a:sym typeface="Calibri"/>
              </a:rPr>
              <a:t>Les choses ne se passent pas toujours au stade auquel nous nous attendons. </a:t>
            </a:r>
          </a:p>
          <a:p>
            <a:pPr lvl="1"/>
            <a:r>
              <a:rPr lang="en-US" i="1" dirty="0">
                <a:sym typeface="Calibri"/>
              </a:rPr>
              <a:t>Gardez cela à l'esprit au fil des sessions. </a:t>
            </a:r>
            <a:endParaRPr lang="en-US" i="1" dirty="0"/>
          </a:p>
          <a:p>
            <a:r>
              <a:rPr lang="en-US" dirty="0">
                <a:sym typeface="Calibri"/>
              </a:rPr>
              <a:t>Présenter la diapositive</a:t>
            </a:r>
            <a:endParaRPr lang="en-US" dirty="0"/>
          </a:p>
          <a:p>
            <a:endParaRPr lang="en-US" dirty="0">
              <a:sym typeface="Calibri"/>
            </a:endParaRPr>
          </a:p>
        </p:txBody>
      </p:sp>
      <p:sp>
        <p:nvSpPr>
          <p:cNvPr id="4" name="Slide Image Placeholder 3">
            <a:extLst>
              <a:ext uri="{FF2B5EF4-FFF2-40B4-BE49-F238E27FC236}">
                <a16:creationId xmlns:a16="http://schemas.microsoft.com/office/drawing/2014/main" id="{9180F485-9135-76BD-B60E-8BBCB052CF14}"/>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D9C4EBD4-24CF-64FC-D5B2-24D83B5E49B2}"/>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8</a:t>
            </a:fld>
            <a:endParaRPr lang="en-US" sz="1200" dirty="0">
              <a:latin typeface="+mn-lt"/>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8"/>
        <p:cNvGrpSpPr/>
        <p:nvPr/>
      </p:nvGrpSpPr>
      <p:grpSpPr>
        <a:xfrm>
          <a:off x="0" y="0"/>
          <a:ext cx="0" cy="0"/>
          <a:chOff x="0" y="0"/>
          <a:chExt cx="0" cy="0"/>
        </a:xfrm>
      </p:grpSpPr>
      <p:sp>
        <p:nvSpPr>
          <p:cNvPr id="810" name="Google Shape;810;p35:notes"/>
          <p:cNvSpPr txBox="1">
            <a:spLocks noGrp="1"/>
          </p:cNvSpPr>
          <p:nvPr>
            <p:ph type="body" idx="1"/>
          </p:nvPr>
        </p:nvSpPr>
        <p:spPr>
          <a:xfrm>
            <a:off x="479425" y="460375"/>
            <a:ext cx="6140450" cy="9211335"/>
          </a:xfrm>
        </p:spPr>
        <p:txBody>
          <a:bodyPr/>
          <a:lstStyle/>
          <a:p>
            <a:pPr marL="228600" indent="-228600">
              <a:buFont typeface="+mj-lt"/>
              <a:buAutoNum type="arabicPeriod" startAt="6"/>
            </a:pPr>
            <a:r>
              <a:rPr lang="en-US" b="1" i="1" dirty="0">
                <a:sym typeface="Calibri"/>
              </a:rPr>
              <a:t>Les enfants séparés n'ont pas besoin de recherche de famille car ils vivent avec des membres de la famille élargie.</a:t>
            </a:r>
          </a:p>
          <a:p>
            <a:pPr lvl="1"/>
            <a:r>
              <a:rPr lang="en-US" dirty="0">
                <a:sym typeface="Calibri"/>
              </a:rPr>
              <a:t>FAUX. En général, les enfants séparés ont également besoin d'être retrouvés si l'on ne sait pas où se trouvent leurs parents ou la personne qui s'occupe d'eux. </a:t>
            </a:r>
          </a:p>
          <a:p>
            <a:pPr lvl="1"/>
            <a:r>
              <a:rPr lang="en-US" dirty="0">
                <a:sym typeface="Calibri"/>
              </a:rPr>
              <a:t>Les besoins en matière de recherche et leur urgence dépendent de la situation de chaque enfant et doivent être évalués au cas par cas.</a:t>
            </a:r>
            <a:endParaRPr lang="en-US" dirty="0"/>
          </a:p>
          <a:p>
            <a:pPr marL="228600" indent="-228600">
              <a:buFont typeface="+mj-lt"/>
              <a:buAutoNum type="arabicPeriod" startAt="6"/>
            </a:pPr>
            <a:r>
              <a:rPr lang="en-US" b="1" i="1" dirty="0">
                <a:sym typeface="Calibri"/>
              </a:rPr>
              <a:t>La recherche des familles peut être entreprise par les travailleurs sociaux, le personnel chargé de la recherche, le CICR, le HCR et d'autres acteurs peuvent être impliqués dans la recherche des familles. </a:t>
            </a:r>
          </a:p>
          <a:p>
            <a:pPr lvl="1"/>
            <a:r>
              <a:rPr lang="en-US" dirty="0">
                <a:sym typeface="Calibri"/>
              </a:rPr>
              <a:t>VRAI, les travailleurs sociaux et/ou le personnel chargé de la recherche, les ONG nationales ou internationales impliquées dans la protection de l'enfance, peuvent jouer un rôle essentiel dans la RRF, y compris la RRF transfrontalière.</a:t>
            </a:r>
          </a:p>
          <a:p>
            <a:pPr lvl="1"/>
            <a:r>
              <a:rPr lang="en-US" dirty="0">
                <a:sym typeface="Calibri"/>
              </a:rPr>
              <a:t>Pour autant que les interventions de RRF soient décidées d'un commun accord et coordonnées étroitement avec tous les acteurs concernés.</a:t>
            </a:r>
            <a:endParaRPr lang="en-US" dirty="0"/>
          </a:p>
          <a:p>
            <a:pPr marL="228600" indent="-228600">
              <a:buFont typeface="+mj-lt"/>
              <a:buAutoNum type="arabicPeriod" startAt="6"/>
            </a:pPr>
            <a:r>
              <a:rPr lang="en-US" b="1" i="1" dirty="0">
                <a:sym typeface="Calibri"/>
              </a:rPr>
              <a:t>En général, le regroupement familial le plus tôt possible est la meilleure solution pour assurer la sécurité, la protection et le bien-être de l'enfant.</a:t>
            </a:r>
          </a:p>
          <a:p>
            <a:pPr lvl="1"/>
            <a:r>
              <a:rPr lang="en-US" dirty="0">
                <a:sym typeface="Calibri"/>
              </a:rPr>
              <a:t>VRAI</a:t>
            </a:r>
          </a:p>
          <a:p>
            <a:pPr marL="228600" indent="-228600">
              <a:buFont typeface="+mj-lt"/>
              <a:buAutoNum type="arabicPeriod" startAt="6"/>
            </a:pPr>
            <a:r>
              <a:rPr lang="en-US" b="1" i="1" dirty="0">
                <a:sym typeface="Calibri"/>
              </a:rPr>
              <a:t>Si le regroupement familial doit être retardé, par exemple pour des raisons de sécurité, les recherches peuvent être effectuées ultérieurement.</a:t>
            </a:r>
          </a:p>
          <a:p>
            <a:pPr lvl="1"/>
            <a:r>
              <a:rPr lang="en-US" dirty="0">
                <a:sym typeface="Calibri"/>
              </a:rPr>
              <a:t>FAUX. Les enfants et les familles doivent pouvoir rétablir et maintenir le contact avec leur famille lorsque c'est dans l'intérêt supérieur de l'enfant et, par conséquent, la recherche est nécessaire, lorsque cela est possible.</a:t>
            </a:r>
            <a:endParaRPr lang="en-US" dirty="0"/>
          </a:p>
          <a:p>
            <a:pPr marL="228600" indent="-228600">
              <a:buFont typeface="+mj-lt"/>
              <a:buAutoNum type="arabicPeriod" startAt="6"/>
            </a:pPr>
            <a:r>
              <a:rPr lang="en-US" b="1" i="1" dirty="0">
                <a:sym typeface="Calibri"/>
              </a:rPr>
              <a:t>La RRF pour les ENAS est importante, car les enfants ont le droit de vivre avec leur famille.</a:t>
            </a:r>
          </a:p>
          <a:p>
            <a:pPr lvl="1"/>
            <a:r>
              <a:rPr lang="en-US" dirty="0">
                <a:sym typeface="Calibri"/>
              </a:rPr>
              <a:t>VRAI</a:t>
            </a:r>
          </a:p>
          <a:p>
            <a:r>
              <a:rPr lang="en-US" i="1" dirty="0">
                <a:sym typeface="Calibri"/>
              </a:rPr>
              <a:t>Au cours de cette session, nous en apprendrons davantage sur les méthodes de recherche et le rôle de l'assistant social.</a:t>
            </a:r>
            <a:endParaRPr lang="en-US" i="1" dirty="0"/>
          </a:p>
          <a:p>
            <a:pPr marL="228600" indent="-228600">
              <a:buFont typeface="+mj-lt"/>
              <a:buAutoNum type="arabicPeriod"/>
            </a:pPr>
            <a:endParaRPr lang="en-US" dirty="0">
              <a:sym typeface="Calibri"/>
            </a:endParaRPr>
          </a:p>
          <a:p>
            <a:endParaRPr lang="en-US" dirty="0">
              <a:sym typeface="Calibri"/>
            </a:endParaRPr>
          </a:p>
        </p:txBody>
      </p:sp>
      <p:sp>
        <p:nvSpPr>
          <p:cNvPr id="2" name="Google Shape;725;p48:notes">
            <a:extLst>
              <a:ext uri="{FF2B5EF4-FFF2-40B4-BE49-F238E27FC236}">
                <a16:creationId xmlns:a16="http://schemas.microsoft.com/office/drawing/2014/main" id="{F4908D8A-5925-09BE-B578-F8DA2DA18F8F}"/>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80</a:t>
            </a:fld>
            <a:endParaRPr lang="en-US" sz="1200" dirty="0">
              <a:latin typeface="+mn-lt"/>
            </a:endParaRPr>
          </a:p>
        </p:txBody>
      </p:sp>
    </p:spTree>
    <p:extLst>
      <p:ext uri="{BB962C8B-B14F-4D97-AF65-F5344CB8AC3E}">
        <p14:creationId xmlns:p14="http://schemas.microsoft.com/office/powerpoint/2010/main" val="4154491193"/>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6"/>
        <p:cNvGrpSpPr/>
        <p:nvPr/>
      </p:nvGrpSpPr>
      <p:grpSpPr>
        <a:xfrm>
          <a:off x="0" y="0"/>
          <a:ext cx="0" cy="0"/>
          <a:chOff x="0" y="0"/>
          <a:chExt cx="0" cy="0"/>
        </a:xfrm>
      </p:grpSpPr>
      <p:sp>
        <p:nvSpPr>
          <p:cNvPr id="1168" name="Google Shape;1168;p60:notes"/>
          <p:cNvSpPr txBox="1">
            <a:spLocks noGrp="1"/>
          </p:cNvSpPr>
          <p:nvPr>
            <p:ph type="body" idx="1"/>
          </p:nvPr>
        </p:nvSpPr>
        <p:spPr/>
        <p:txBody>
          <a:bodyPr/>
          <a:lstStyle/>
          <a:p>
            <a:pPr marL="0" indent="0">
              <a:buNone/>
            </a:pPr>
            <a:r>
              <a:rPr lang="en-US" b="1" dirty="0">
                <a:sym typeface="Calibri"/>
              </a:rPr>
              <a:t>EXPLICATION</a:t>
            </a:r>
          </a:p>
          <a:p>
            <a:r>
              <a:rPr lang="en-US" dirty="0">
                <a:sym typeface="Calibri"/>
              </a:rPr>
              <a:t>Présenter la diapositive </a:t>
            </a:r>
            <a:endParaRPr lang="en-US" dirty="0"/>
          </a:p>
          <a:p>
            <a:r>
              <a:rPr lang="en-US" i="1" dirty="0">
                <a:sym typeface="Calibri"/>
              </a:rPr>
              <a:t>Dans certains contextes, les besoins en matière de RRF peuvent être très différents puisque les progrès de la technologie moderne</a:t>
            </a:r>
          </a:p>
          <a:p>
            <a:pPr lvl="1"/>
            <a:r>
              <a:rPr lang="en-US" i="1" dirty="0">
                <a:sym typeface="Calibri"/>
              </a:rPr>
              <a:t>Les enfants et les familles sont mieux à même de rester en contact grâce à WhatsApp et à d'autres applications de messagerie et de médias sociaux.</a:t>
            </a:r>
          </a:p>
          <a:p>
            <a:pPr lvl="1"/>
            <a:r>
              <a:rPr lang="en-US" i="1" dirty="0">
                <a:sym typeface="Calibri"/>
              </a:rPr>
              <a:t>Dans ce cas, l'accent peut être mis sur l'aide aux enfants et aux familles pour maintenir le contact (par exemple, par l'accès aux données), et sur le soutien à la réunification (par exemple, de manière transfrontalière ou non, en collaboration avec les acteurs concernés, par exemple, le CICR ou le HCR) plutôt que sur la recherche. </a:t>
            </a:r>
          </a:p>
          <a:p>
            <a:r>
              <a:rPr lang="en-US" i="1" dirty="0">
                <a:sym typeface="Calibri"/>
              </a:rPr>
              <a:t>Il est très important de gérer les attentes des enfants et des familles dès le départ en ce qui concerne les chances de réussite de la recherche et de la réunification des familles. </a:t>
            </a:r>
            <a:endParaRPr lang="en-US" i="1" dirty="0"/>
          </a:p>
        </p:txBody>
      </p:sp>
      <p:sp>
        <p:nvSpPr>
          <p:cNvPr id="3" name="Slide Image Placeholder 2">
            <a:extLst>
              <a:ext uri="{FF2B5EF4-FFF2-40B4-BE49-F238E27FC236}">
                <a16:creationId xmlns:a16="http://schemas.microsoft.com/office/drawing/2014/main" id="{3C7BFD29-D566-D689-00A8-946BE1A5887B}"/>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3A5EC283-22E1-E738-4AE3-1E7512D7B591}"/>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81</a:t>
            </a:fld>
            <a:endParaRPr lang="en-US" sz="1200" dirty="0">
              <a:latin typeface="+mn-lt"/>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3"/>
        <p:cNvGrpSpPr/>
        <p:nvPr/>
      </p:nvGrpSpPr>
      <p:grpSpPr>
        <a:xfrm>
          <a:off x="0" y="0"/>
          <a:ext cx="0" cy="0"/>
          <a:chOff x="0" y="0"/>
          <a:chExt cx="0" cy="0"/>
        </a:xfrm>
      </p:grpSpPr>
      <p:sp>
        <p:nvSpPr>
          <p:cNvPr id="1175" name="Google Shape;1175;p61:notes"/>
          <p:cNvSpPr txBox="1">
            <a:spLocks noGrp="1"/>
          </p:cNvSpPr>
          <p:nvPr>
            <p:ph type="body" idx="1"/>
          </p:nvPr>
        </p:nvSpPr>
        <p:spPr/>
        <p:txBody>
          <a:bodyPr/>
          <a:lstStyle/>
          <a:p>
            <a:pPr marL="0" indent="0">
              <a:buNone/>
            </a:pPr>
            <a:r>
              <a:rPr lang="en-US" b="1" dirty="0">
                <a:sym typeface="Calibri"/>
              </a:rPr>
              <a:t>S'ADAPTER AU CONTEXTE</a:t>
            </a:r>
          </a:p>
          <a:p>
            <a:r>
              <a:rPr lang="en-US" dirty="0">
                <a:sym typeface="Calibri"/>
              </a:rPr>
              <a:t>Adaptez la diapositive en fonction du rôle spécifique d'un travailleur social </a:t>
            </a:r>
            <a:r>
              <a:rPr lang="en-US" dirty="0" err="1">
                <a:sym typeface="Calibri"/>
              </a:rPr>
              <a:t>en</a:t>
            </a:r>
            <a:r>
              <a:rPr lang="en-US" dirty="0">
                <a:sym typeface="Calibri"/>
              </a:rPr>
              <a:t> RRF dans votre contexte. </a:t>
            </a:r>
            <a:endParaRPr lang="en-US" dirty="0"/>
          </a:p>
          <a:p>
            <a:pPr marL="0" marR="0" lvl="0" indent="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None/>
              <a:tabLst/>
              <a:defRPr/>
            </a:pPr>
            <a:r>
              <a:rPr lang="en-US" b="1" dirty="0">
                <a:highlight>
                  <a:schemeClr val="lt1"/>
                </a:highlight>
                <a:sym typeface="Helvetica Neue"/>
              </a:rPr>
              <a:t>_____________________________________________________________________________</a:t>
            </a:r>
            <a:endParaRPr lang="en-US" dirty="0"/>
          </a:p>
          <a:p>
            <a:pPr marL="0" indent="0">
              <a:buNone/>
            </a:pPr>
            <a:endParaRPr lang="en-US" dirty="0">
              <a:sym typeface="Calibri"/>
            </a:endParaRPr>
          </a:p>
          <a:p>
            <a:pPr marL="0" indent="0">
              <a:buNone/>
            </a:pPr>
            <a:r>
              <a:rPr lang="en-US" b="1" dirty="0">
                <a:sym typeface="Calibri"/>
              </a:rPr>
              <a:t>EXPLICATION</a:t>
            </a:r>
          </a:p>
          <a:p>
            <a:r>
              <a:rPr lang="en-US" i="1" dirty="0">
                <a:sym typeface="Calibri"/>
              </a:rPr>
              <a:t>L'assistant social doit être réaliste avec les familles/enfants quant à ce qu'ils peuvent attendre en matière de résultats et de délais de recherche, et éviter de susciter de fausses attentes.</a:t>
            </a:r>
            <a:endParaRPr lang="en-US" i="1" dirty="0"/>
          </a:p>
          <a:p>
            <a:r>
              <a:rPr lang="en-US" i="1" dirty="0">
                <a:sym typeface="Calibri"/>
              </a:rPr>
              <a:t>Les besoins et les activités de recherche doivent être inclus dans le plan de l'affaire et classés par ordre de priorité en fonction de l'urgence et des chances de réussite.</a:t>
            </a:r>
            <a:endParaRPr lang="en-US" i="1" dirty="0"/>
          </a:p>
          <a:p>
            <a:r>
              <a:rPr lang="en-US" i="1" dirty="0">
                <a:sym typeface="Calibri"/>
              </a:rPr>
              <a:t>Les enfants/familles doivent être régulièrement informés par le travailleur social des résultats des efforts de recherche et des prochaines étapes.</a:t>
            </a:r>
            <a:endParaRPr lang="en-US" i="1" dirty="0"/>
          </a:p>
          <a:p>
            <a:r>
              <a:rPr lang="en-US" dirty="0">
                <a:sym typeface="Calibri"/>
              </a:rPr>
              <a:t>Expliquez quels sont les acteurs qui, dans votre contexte, fournissent un soutien en matière de RRF et le rôle des chargés de dossiers. (par exemple, dans les contextes de conflit ou de guerre, le CICR peut jouer un rôle de premier plan)</a:t>
            </a:r>
            <a:endParaRPr lang="en-US" dirty="0"/>
          </a:p>
          <a:p>
            <a:r>
              <a:rPr lang="en-US" i="1" dirty="0">
                <a:sym typeface="Calibri"/>
              </a:rPr>
              <a:t>Comment savoir quels membres de la famille doivent être retrouvés ?</a:t>
            </a:r>
          </a:p>
          <a:p>
            <a:pPr lvl="1"/>
            <a:r>
              <a:rPr lang="en-US" i="1" dirty="0">
                <a:sym typeface="Calibri"/>
              </a:rPr>
              <a:t>L'assistant social doit évaluer les souhaits de l'enfant concernant le(s) membre(s) de la famille à retrouver dans son intérêt supérieur, ainsi que la qualité des relations et l'attachement de l'enfant aux membres de sa famille avant la séparation.</a:t>
            </a:r>
          </a:p>
          <a:p>
            <a:pPr lvl="1"/>
            <a:r>
              <a:rPr lang="en-US" i="1" dirty="0">
                <a:sym typeface="Calibri"/>
              </a:rPr>
              <a:t>Ils peuvent par exemple demander à l'enfant de décrire ses relations avec les différents membres de sa famille et/ou de décrire une journée de sa vie et de ses activités quotidiennes avant la séparation ; avec quels membres de la famille il passait le plus de temps, à qui il s'adressait pour obtenir de l'aide et comment il le vivait. </a:t>
            </a:r>
          </a:p>
          <a:p>
            <a:endParaRPr lang="en-US" dirty="0">
              <a:sym typeface="Calibri"/>
            </a:endParaRPr>
          </a:p>
          <a:p>
            <a:pPr marL="0" indent="0">
              <a:buNone/>
            </a:pPr>
            <a:r>
              <a:rPr lang="en-US" b="1" dirty="0">
                <a:sym typeface="Calibri"/>
              </a:rPr>
              <a:t>SUITE </a:t>
            </a:r>
            <a:r>
              <a:rPr lang="en-US" b="1" dirty="0">
                <a:sym typeface="Wingdings" panose="05000000000000000000" pitchFamily="2" charset="2"/>
              </a:rPr>
              <a:t></a:t>
            </a:r>
            <a:endParaRPr lang="en-US" b="1" dirty="0">
              <a:sym typeface="Calibri"/>
            </a:endParaRPr>
          </a:p>
        </p:txBody>
      </p:sp>
      <p:sp>
        <p:nvSpPr>
          <p:cNvPr id="3" name="Slide Image Placeholder 2">
            <a:extLst>
              <a:ext uri="{FF2B5EF4-FFF2-40B4-BE49-F238E27FC236}">
                <a16:creationId xmlns:a16="http://schemas.microsoft.com/office/drawing/2014/main" id="{74E62684-9A86-5FA6-744E-41CDB8805BB4}"/>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D4DFB3FF-0959-AE0A-ED41-8AA5ADA3CE6C}"/>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82</a:t>
            </a:fld>
            <a:endParaRPr lang="en-US" sz="1200" dirty="0">
              <a:latin typeface="+mn-lt"/>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8"/>
        <p:cNvGrpSpPr/>
        <p:nvPr/>
      </p:nvGrpSpPr>
      <p:grpSpPr>
        <a:xfrm>
          <a:off x="0" y="0"/>
          <a:ext cx="0" cy="0"/>
          <a:chOff x="0" y="0"/>
          <a:chExt cx="0" cy="0"/>
        </a:xfrm>
      </p:grpSpPr>
      <p:sp>
        <p:nvSpPr>
          <p:cNvPr id="810" name="Google Shape;810;p35:notes"/>
          <p:cNvSpPr txBox="1">
            <a:spLocks noGrp="1"/>
          </p:cNvSpPr>
          <p:nvPr>
            <p:ph type="body" idx="1"/>
          </p:nvPr>
        </p:nvSpPr>
        <p:spPr>
          <a:xfrm>
            <a:off x="479425" y="460375"/>
            <a:ext cx="6140450" cy="9211335"/>
          </a:xfrm>
        </p:spPr>
        <p:txBody>
          <a:bodyPr/>
          <a:lstStyle/>
          <a:p>
            <a:pPr marL="0" indent="0">
              <a:buNone/>
            </a:pPr>
            <a:r>
              <a:rPr lang="en-US" b="1" dirty="0">
                <a:sym typeface="Calibri"/>
              </a:rPr>
              <a:t>DISCUSSION PLÉNIÈRE</a:t>
            </a:r>
          </a:p>
          <a:p>
            <a:r>
              <a:rPr lang="en-US" i="1" dirty="0">
                <a:sym typeface="Calibri"/>
              </a:rPr>
              <a:t>Nous allons examiner les mêmes scénarios de cas que nous avons discutés dans le module 1. </a:t>
            </a:r>
          </a:p>
          <a:p>
            <a:r>
              <a:rPr lang="en-US" i="1" dirty="0">
                <a:sym typeface="Calibri"/>
              </a:rPr>
              <a:t>Réfléchissez aux scénarios de cas 1 et 4 (Hashim et Bienvenu) dans le </a:t>
            </a:r>
            <a:r>
              <a:rPr lang="en-US" b="1" i="1" dirty="0">
                <a:sym typeface="Calibri"/>
              </a:rPr>
              <a:t>cahier d'exercices du module 1, pages 5-6. </a:t>
            </a:r>
          </a:p>
          <a:p>
            <a:r>
              <a:rPr lang="en-US" i="1" dirty="0">
                <a:sym typeface="Calibri"/>
              </a:rPr>
              <a:t>Comment décririez-vous la qualité de la relation avec les différents membres de la famille de l'enfant dans ces scénarios ? </a:t>
            </a:r>
          </a:p>
          <a:p>
            <a:pPr lvl="1"/>
            <a:r>
              <a:rPr lang="en-US" i="1" dirty="0">
                <a:sym typeface="Calibri"/>
              </a:rPr>
              <a:t>De quelles informations supplémentaires auraient-ils besoin pour mieux comprendre les liens familiaux et la qualité de la relation ?</a:t>
            </a:r>
          </a:p>
          <a:p>
            <a:pPr marL="0" indent="0">
              <a:buNone/>
            </a:pPr>
            <a:endParaRPr lang="en-US" i="1" dirty="0">
              <a:sym typeface="Calibri"/>
            </a:endParaRPr>
          </a:p>
          <a:p>
            <a:pPr marL="0" indent="0">
              <a:buNone/>
            </a:pPr>
            <a:r>
              <a:rPr lang="en-US" b="1" dirty="0">
                <a:sym typeface="Calibri"/>
              </a:rPr>
              <a:t>EXPLICATION</a:t>
            </a:r>
          </a:p>
          <a:p>
            <a:r>
              <a:rPr lang="en-US" i="1" dirty="0">
                <a:sym typeface="Calibri"/>
              </a:rPr>
              <a:t>En principe, la documentation des informations de traçage doit avoir lieu le plus tôt possible dans le but de commencer immédiatement le traçage. </a:t>
            </a:r>
          </a:p>
          <a:p>
            <a:pPr lvl="1"/>
            <a:r>
              <a:rPr lang="en-US" i="1" dirty="0">
                <a:sym typeface="Calibri"/>
              </a:rPr>
              <a:t>En pratique, il est plus probable que les informations soient partagées au fil du temps, lors de plusieurs visites de suivi. </a:t>
            </a:r>
          </a:p>
          <a:p>
            <a:pPr lvl="1"/>
            <a:r>
              <a:rPr lang="en-US" i="1" dirty="0">
                <a:sym typeface="Calibri"/>
              </a:rPr>
              <a:t>L'historique des efforts de traçage doit être enregistré dans le formulaire d'historique des actions de traçage du SGIPE.</a:t>
            </a:r>
          </a:p>
          <a:p>
            <a:pPr lvl="1"/>
            <a:r>
              <a:rPr lang="en-US" dirty="0">
                <a:sym typeface="Calibri"/>
              </a:rPr>
              <a:t>Passez en revue la </a:t>
            </a:r>
            <a:r>
              <a:rPr lang="en-US" b="1" dirty="0">
                <a:sym typeface="Calibri"/>
              </a:rPr>
              <a:t>page 62 du cahier d'exercices : Formulaire de suivi de l'historique des actions </a:t>
            </a:r>
            <a:r>
              <a:rPr lang="en-US" dirty="0">
                <a:sym typeface="Calibri"/>
              </a:rPr>
              <a:t>avec les participants</a:t>
            </a:r>
          </a:p>
          <a:p>
            <a:r>
              <a:rPr lang="en-US" i="1" dirty="0">
                <a:sym typeface="Calibri"/>
              </a:rPr>
              <a:t>Les familles peuvent être séparées sur de grandes distances, y compris au-delà des frontières nationales. </a:t>
            </a:r>
          </a:p>
          <a:p>
            <a:pPr lvl="1"/>
            <a:r>
              <a:rPr lang="en-US" i="1" dirty="0">
                <a:sym typeface="Calibri"/>
              </a:rPr>
              <a:t>Quelles mesures les travailleurs sociaux pourraient-ils prendre pour essayer de retrouver les membres de la famille ? </a:t>
            </a:r>
          </a:p>
          <a:p>
            <a:pPr lvl="1"/>
            <a:r>
              <a:rPr lang="en-US" i="1" dirty="0">
                <a:sym typeface="Calibri"/>
              </a:rPr>
              <a:t>Avez-vous des exemples de différentes méthodes de traçage ? </a:t>
            </a:r>
          </a:p>
          <a:p>
            <a:pPr lvl="1"/>
            <a:r>
              <a:rPr lang="en-US" i="1" dirty="0">
                <a:sym typeface="Calibri"/>
              </a:rPr>
              <a:t>Il existe différentes méthodes de traçage, en fonction de l'ampleur et de la nature des besoins de traçage et des ressources disponibles.  </a:t>
            </a:r>
          </a:p>
          <a:p>
            <a:pPr lvl="1"/>
            <a:r>
              <a:rPr lang="en-US" dirty="0">
                <a:sym typeface="Calibri"/>
              </a:rPr>
              <a:t>Passez en revue la </a:t>
            </a:r>
            <a:r>
              <a:rPr lang="en-US" b="1" dirty="0">
                <a:sym typeface="Calibri"/>
              </a:rPr>
              <a:t>page 63 du cahier d'exercices : Recherche de la famille - Exemples de méthodes de recherche </a:t>
            </a:r>
            <a:r>
              <a:rPr lang="en-US" dirty="0">
                <a:sym typeface="Calibri"/>
              </a:rPr>
              <a:t>avec les participants</a:t>
            </a:r>
            <a:endParaRPr lang="en-US" b="1" dirty="0">
              <a:sym typeface="Calibri"/>
            </a:endParaRPr>
          </a:p>
          <a:p>
            <a:r>
              <a:rPr lang="en-US" i="1" dirty="0">
                <a:sym typeface="Calibri"/>
              </a:rPr>
              <a:t>Lorsque les travailleurs sociaux sont impliqués dans la RRF (transfrontalière), ils peuvent entreprendre directement des activités de recherche en utilisant les méthodes suivantes, lorsque cela est approprié et sûr : </a:t>
            </a:r>
          </a:p>
          <a:p>
            <a:pPr lvl="1"/>
            <a:r>
              <a:rPr lang="en-US" i="1" dirty="0">
                <a:sym typeface="Calibri"/>
              </a:rPr>
              <a:t>recherche au cas par cas (obtention d'informations par le </a:t>
            </a:r>
            <a:r>
              <a:rPr lang="en-US" i="1" dirty="0" err="1">
                <a:sym typeface="Calibri"/>
              </a:rPr>
              <a:t>biaiss</a:t>
            </a:r>
            <a:r>
              <a:rPr lang="en-US" i="1" dirty="0">
                <a:sym typeface="Calibri"/>
              </a:rPr>
              <a:t> d'un suivi auprès des membres de la famille et de la communauté)</a:t>
            </a:r>
            <a:endParaRPr lang="en-US" i="1" dirty="0"/>
          </a:p>
          <a:p>
            <a:pPr lvl="1"/>
            <a:r>
              <a:rPr lang="en-US" i="1" dirty="0">
                <a:sym typeface="Calibri"/>
              </a:rPr>
              <a:t>le photorepérage (échange de photographies, implication des communautés, etc.)</a:t>
            </a:r>
            <a:endParaRPr lang="en-US" i="1" dirty="0"/>
          </a:p>
          <a:p>
            <a:pPr lvl="1"/>
            <a:r>
              <a:rPr lang="en-US" i="1" dirty="0">
                <a:sym typeface="Calibri"/>
              </a:rPr>
              <a:t>le radio-traçage (par exemple, des messages à la radio concernant le traçage des familles et des enfants),</a:t>
            </a:r>
            <a:endParaRPr lang="en-US" i="1" dirty="0"/>
          </a:p>
          <a:p>
            <a:pPr lvl="1"/>
            <a:r>
              <a:rPr lang="en-US" i="1" dirty="0">
                <a:sym typeface="Calibri"/>
              </a:rPr>
              <a:t>la publication d'informations (par exemple, dans des journaux, à la télévision ou dans d'autres médias)</a:t>
            </a:r>
            <a:endParaRPr lang="en-US" i="1" dirty="0"/>
          </a:p>
          <a:p>
            <a:pPr lvl="1"/>
            <a:r>
              <a:rPr lang="en-US" i="1" dirty="0">
                <a:sym typeface="Calibri"/>
              </a:rPr>
              <a:t>les visites de type "go and see" (les enfants peuvent visiter leur lieu d'origine avec le soutien et l'accompagnement d'assistants sociaux pour voir s'ils se souviennent ou reconnaissent des personnes ou d'autres éléments importants et/ou si des personnes de la communauté peuvent les reconnaître). </a:t>
            </a:r>
          </a:p>
          <a:p>
            <a:endParaRPr lang="en-US" dirty="0">
              <a:sym typeface="Calibri"/>
            </a:endParaRPr>
          </a:p>
        </p:txBody>
      </p:sp>
      <p:sp>
        <p:nvSpPr>
          <p:cNvPr id="2" name="Google Shape;725;p48:notes">
            <a:extLst>
              <a:ext uri="{FF2B5EF4-FFF2-40B4-BE49-F238E27FC236}">
                <a16:creationId xmlns:a16="http://schemas.microsoft.com/office/drawing/2014/main" id="{CC489F0D-B8F4-907B-1A5E-7114140E109A}"/>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83</a:t>
            </a:fld>
            <a:endParaRPr lang="en-US" sz="1200" dirty="0">
              <a:latin typeface="+mn-lt"/>
            </a:endParaRPr>
          </a:p>
        </p:txBody>
      </p:sp>
    </p:spTree>
    <p:extLst>
      <p:ext uri="{BB962C8B-B14F-4D97-AF65-F5344CB8AC3E}">
        <p14:creationId xmlns:p14="http://schemas.microsoft.com/office/powerpoint/2010/main" val="245539665"/>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3"/>
        <p:cNvGrpSpPr/>
        <p:nvPr/>
      </p:nvGrpSpPr>
      <p:grpSpPr>
        <a:xfrm>
          <a:off x="0" y="0"/>
          <a:ext cx="0" cy="0"/>
          <a:chOff x="0" y="0"/>
          <a:chExt cx="0" cy="0"/>
        </a:xfrm>
      </p:grpSpPr>
      <p:sp>
        <p:nvSpPr>
          <p:cNvPr id="1205" name="Google Shape;1205;p62:notes"/>
          <p:cNvSpPr txBox="1">
            <a:spLocks noGrp="1"/>
          </p:cNvSpPr>
          <p:nvPr>
            <p:ph type="body" idx="1"/>
          </p:nvPr>
        </p:nvSpPr>
        <p:spPr/>
        <p:txBody>
          <a:bodyPr/>
          <a:lstStyle/>
          <a:p>
            <a:pPr marL="0" indent="0">
              <a:buNone/>
            </a:pPr>
            <a:r>
              <a:rPr lang="en-US" b="1" dirty="0">
                <a:sym typeface="Calibri"/>
              </a:rPr>
              <a:t>TRAVAIL DE GROUPE (15 minutes)</a:t>
            </a:r>
          </a:p>
          <a:p>
            <a:r>
              <a:rPr lang="en-US" dirty="0">
                <a:sym typeface="Calibri"/>
              </a:rPr>
              <a:t>Divisez les participants en 5 groupes</a:t>
            </a:r>
          </a:p>
          <a:p>
            <a:r>
              <a:rPr lang="en-US" dirty="0">
                <a:sym typeface="Calibri"/>
              </a:rPr>
              <a:t>Attribuez un scénario à chacun d'entre eux sous </a:t>
            </a:r>
            <a:r>
              <a:rPr lang="en-US" b="1" dirty="0">
                <a:sym typeface="Calibri"/>
              </a:rPr>
              <a:t>Cahiers de travail, pages 65-67 : Scénarios de suivi des familles</a:t>
            </a:r>
          </a:p>
          <a:p>
            <a:pPr lvl="1"/>
            <a:r>
              <a:rPr lang="en-US" dirty="0">
                <a:sym typeface="Calibri"/>
              </a:rPr>
              <a:t>Le cahier du participant contient 6 scénarios. L'animateur peut assigner à chaque groupe un scénario différent, ou peut assigner le même scénario à tous les groupes pour gagner du temps, si nécessaire. </a:t>
            </a:r>
          </a:p>
          <a:p>
            <a:r>
              <a:rPr lang="en-US" i="1" dirty="0">
                <a:sym typeface="Calibri"/>
              </a:rPr>
              <a:t>Répondez aux questions de la section correspondante dans vos classeurs.</a:t>
            </a:r>
            <a:endParaRPr lang="en-US" dirty="0"/>
          </a:p>
          <a:p>
            <a:pPr marL="0" indent="0">
              <a:buNone/>
            </a:pPr>
            <a:endParaRPr lang="en-US" dirty="0">
              <a:sym typeface="Calibri"/>
            </a:endParaRPr>
          </a:p>
          <a:p>
            <a:pPr marL="0" indent="0">
              <a:buNone/>
            </a:pPr>
            <a:r>
              <a:rPr lang="en-US" b="1" dirty="0">
                <a:sym typeface="Calibri"/>
              </a:rPr>
              <a:t>DISCUSSION PLÉNIÈRE (20 minutes)</a:t>
            </a:r>
          </a:p>
          <a:p>
            <a:r>
              <a:rPr lang="en-US" dirty="0">
                <a:sym typeface="Calibri"/>
              </a:rPr>
              <a:t>Demandez à chaque groupe, à tour de rôle, de partager son scénario et ses réponses.</a:t>
            </a:r>
          </a:p>
          <a:p>
            <a:r>
              <a:rPr lang="en-US" dirty="0">
                <a:sym typeface="Calibri"/>
              </a:rPr>
              <a:t>Permettez aux autres groupes de contribuer ensuite s'ils ont des informations supplémentaires.</a:t>
            </a:r>
          </a:p>
          <a:p>
            <a:r>
              <a:rPr lang="en-US" dirty="0">
                <a:sym typeface="Calibri"/>
              </a:rPr>
              <a:t>Complétez avec les réponses des pages suivantes</a:t>
            </a:r>
            <a:endParaRPr lang="en-US" dirty="0"/>
          </a:p>
          <a:p>
            <a:pPr marL="0" indent="0">
              <a:buNone/>
            </a:pPr>
            <a:endParaRPr lang="en-US" dirty="0">
              <a:sym typeface="Calibri"/>
            </a:endParaRPr>
          </a:p>
          <a:p>
            <a:pPr marL="0" indent="0">
              <a:buNone/>
            </a:pPr>
            <a:r>
              <a:rPr lang="en-US" b="1" dirty="0">
                <a:sym typeface="Calibri"/>
              </a:rPr>
              <a:t>EXPLICATION</a:t>
            </a:r>
          </a:p>
          <a:p>
            <a:r>
              <a:rPr lang="en-US" i="1" dirty="0">
                <a:sym typeface="Calibri"/>
              </a:rPr>
              <a:t>Si un grand </a:t>
            </a:r>
            <a:r>
              <a:rPr lang="en-US" i="1" dirty="0" err="1">
                <a:sym typeface="Calibri"/>
              </a:rPr>
              <a:t>nombre</a:t>
            </a:r>
            <a:r>
              <a:rPr lang="en-US" i="1" dirty="0">
                <a:sym typeface="Calibri"/>
              </a:rPr>
              <a:t> </a:t>
            </a:r>
            <a:r>
              <a:rPr lang="en-US" i="1" dirty="0" err="1">
                <a:sym typeface="Calibri"/>
              </a:rPr>
              <a:t>d'ENAS</a:t>
            </a:r>
            <a:r>
              <a:rPr lang="en-US" i="1" dirty="0">
                <a:sym typeface="Calibri"/>
              </a:rPr>
              <a:t> ont besoin d'être retrouvés.</a:t>
            </a:r>
          </a:p>
          <a:p>
            <a:pPr lvl="1"/>
            <a:r>
              <a:rPr lang="en-US" i="1" dirty="0">
                <a:sym typeface="Calibri"/>
              </a:rPr>
              <a:t>Les enfants de moins de 5 ans, les enfants seuls ou vivant dans des ménages dirigés par des enfants doivent être prioritaires ;</a:t>
            </a:r>
          </a:p>
          <a:p>
            <a:pPr lvl="1"/>
            <a:r>
              <a:rPr lang="en-US" i="1" dirty="0">
                <a:sym typeface="Calibri"/>
              </a:rPr>
              <a:t>d'autres enfants qui sont extrêmement vulnérables et ont besoin d'un regroupement familial rapide, devraient être prioritaires au cas par cas ; </a:t>
            </a:r>
          </a:p>
          <a:p>
            <a:pPr lvl="1"/>
            <a:r>
              <a:rPr lang="en-US" i="1" dirty="0">
                <a:sym typeface="Calibri"/>
              </a:rPr>
              <a:t>Ne partez pas du principe que la recherche des enfants séparés est moins prioritaire parce qu'ils vivent avec des membres de leur famille (élargie) ; </a:t>
            </a:r>
          </a:p>
          <a:p>
            <a:r>
              <a:rPr lang="en-US" i="1" dirty="0">
                <a:sym typeface="Calibri"/>
              </a:rPr>
              <a:t>il convient d'investir dans la recherche des familles, même dans les contextes où cela s'avère difficile car les enfants et les familles </a:t>
            </a:r>
          </a:p>
          <a:p>
            <a:pPr lvl="1"/>
            <a:r>
              <a:rPr lang="en-US" i="1" dirty="0">
                <a:sym typeface="Calibri"/>
              </a:rPr>
              <a:t>ont le droit de vivre ensemble </a:t>
            </a:r>
          </a:p>
          <a:p>
            <a:pPr lvl="1"/>
            <a:r>
              <a:rPr lang="en-US" i="1" dirty="0">
                <a:sym typeface="Calibri"/>
              </a:rPr>
              <a:t>ont besoin de savoir que tout ce qui est possible a été fait pour faciliter cela, même si les résultats sont décevants. </a:t>
            </a:r>
          </a:p>
          <a:p>
            <a:pPr marL="0" indent="0">
              <a:buNone/>
            </a:pPr>
            <a:endParaRPr lang="en-US" dirty="0">
              <a:sym typeface="Calibri"/>
            </a:endParaRPr>
          </a:p>
          <a:p>
            <a:pPr marL="0" indent="0">
              <a:buNone/>
            </a:pPr>
            <a:r>
              <a:rPr lang="en-US" b="1" dirty="0">
                <a:sym typeface="Calibri"/>
              </a:rPr>
              <a:t>SUITE </a:t>
            </a:r>
            <a:r>
              <a:rPr lang="en-US" b="1" dirty="0">
                <a:sym typeface="Wingdings" panose="05000000000000000000" pitchFamily="2" charset="2"/>
              </a:rPr>
              <a:t></a:t>
            </a:r>
            <a:endParaRPr lang="en-US" b="1" dirty="0">
              <a:sym typeface="Calibri"/>
            </a:endParaRPr>
          </a:p>
        </p:txBody>
      </p:sp>
      <p:sp>
        <p:nvSpPr>
          <p:cNvPr id="3" name="Slide Image Placeholder 2">
            <a:extLst>
              <a:ext uri="{FF2B5EF4-FFF2-40B4-BE49-F238E27FC236}">
                <a16:creationId xmlns:a16="http://schemas.microsoft.com/office/drawing/2014/main" id="{96275B33-7062-5666-3D68-E516D040833D}"/>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6F0D18E0-8696-9193-F004-D6892187BBA4}"/>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84</a:t>
            </a:fld>
            <a:endParaRPr lang="en-US" sz="1200" dirty="0">
              <a:latin typeface="+mn-lt"/>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8"/>
        <p:cNvGrpSpPr/>
        <p:nvPr/>
      </p:nvGrpSpPr>
      <p:grpSpPr>
        <a:xfrm>
          <a:off x="0" y="0"/>
          <a:ext cx="0" cy="0"/>
          <a:chOff x="0" y="0"/>
          <a:chExt cx="0" cy="0"/>
        </a:xfrm>
      </p:grpSpPr>
      <p:sp>
        <p:nvSpPr>
          <p:cNvPr id="810" name="Google Shape;810;p35:notes"/>
          <p:cNvSpPr txBox="1">
            <a:spLocks noGrp="1"/>
          </p:cNvSpPr>
          <p:nvPr>
            <p:ph type="body" idx="1"/>
          </p:nvPr>
        </p:nvSpPr>
        <p:spPr>
          <a:xfrm>
            <a:off x="479425" y="460375"/>
            <a:ext cx="6140450" cy="9211335"/>
          </a:xfrm>
        </p:spPr>
        <p:txBody>
          <a:bodyPr/>
          <a:lstStyle/>
          <a:p>
            <a:r>
              <a:rPr lang="en-US" i="1" dirty="0">
                <a:sym typeface="Calibri"/>
              </a:rPr>
              <a:t>en même temps, les travailleurs sociaux doivent être réalistes quant aux perspectives de traçage lorsqu'ils communiquent avec les enfants et les familles.</a:t>
            </a:r>
          </a:p>
          <a:p>
            <a:r>
              <a:rPr lang="en-US" i="1" dirty="0">
                <a:sym typeface="Calibri"/>
              </a:rPr>
              <a:t>N'oubliez pas d'examiner régulièrement vos dossiers et de </a:t>
            </a:r>
            <a:r>
              <a:rPr lang="en-US" i="1" dirty="0" err="1">
                <a:sym typeface="Calibri"/>
              </a:rPr>
              <a:t>garder</a:t>
            </a:r>
            <a:r>
              <a:rPr lang="en-US" i="1" dirty="0">
                <a:sym typeface="Calibri"/>
              </a:rPr>
              <a:t> </a:t>
            </a:r>
            <a:r>
              <a:rPr lang="en-US" i="1" dirty="0" err="1">
                <a:sym typeface="Calibri"/>
              </a:rPr>
              <a:t>une</a:t>
            </a:r>
            <a:r>
              <a:rPr lang="en-US" i="1" dirty="0">
                <a:sym typeface="Calibri"/>
              </a:rPr>
              <a:t> trace des efforts de recherche : </a:t>
            </a:r>
          </a:p>
          <a:p>
            <a:pPr lvl="1"/>
            <a:r>
              <a:rPr lang="en-US" i="1" dirty="0">
                <a:sym typeface="Calibri"/>
              </a:rPr>
              <a:t>La recherche n'est généralement pas un événement ponctuel ; les efforts doivent être renouvelés sur différentes périodes de temps afin de maximiser les chances de réussite de la recherche.</a:t>
            </a:r>
          </a:p>
          <a:p>
            <a:pPr lvl="1"/>
            <a:r>
              <a:rPr lang="en-US" i="1" dirty="0">
                <a:sym typeface="Calibri"/>
              </a:rPr>
              <a:t>L'enfant doit être tenu informé de ces efforts et de tout progrès réalisé. </a:t>
            </a:r>
          </a:p>
          <a:p>
            <a:pPr lvl="1"/>
            <a:r>
              <a:rPr lang="en-US" i="1" dirty="0">
                <a:sym typeface="Calibri"/>
              </a:rPr>
              <a:t>Les recherches ne doivent être abandonnées que si tous les efforts raisonnables pour localiser les membres de la famille ont échoué. </a:t>
            </a:r>
          </a:p>
          <a:p>
            <a:pPr lvl="1"/>
            <a:r>
              <a:rPr lang="en-US" i="1" dirty="0">
                <a:sym typeface="Calibri"/>
              </a:rPr>
              <a:t>Aucune mesure susceptible d'entraver le regroupement familial éventuel, telle que l'adoption, le changement de nom ou le </a:t>
            </a:r>
            <a:r>
              <a:rPr lang="en-US" i="1" dirty="0" err="1">
                <a:sym typeface="Calibri"/>
              </a:rPr>
              <a:t>déplacement</a:t>
            </a:r>
            <a:r>
              <a:rPr lang="en-US" i="1" dirty="0">
                <a:sym typeface="Calibri"/>
              </a:rPr>
              <a:t> vers des lieux éloignés de l'endroit où se trouve probablement la famille, ne doit être prise avant que tous les efforts de recherche aient été épuisés. </a:t>
            </a:r>
            <a:endParaRPr lang="en-US" i="1" dirty="0"/>
          </a:p>
          <a:p>
            <a:pPr marL="0" indent="0">
              <a:buNone/>
            </a:pPr>
            <a:r>
              <a:rPr lang="en-US" dirty="0">
                <a:sym typeface="Helvetica Neue"/>
              </a:rPr>
              <a:t>_____________________________________________________________________________</a:t>
            </a:r>
            <a:endParaRPr lang="en-US" dirty="0"/>
          </a:p>
          <a:p>
            <a:pPr marL="0" indent="0">
              <a:buNone/>
            </a:pPr>
            <a:endParaRPr lang="en-US" dirty="0">
              <a:sym typeface="Calibri"/>
            </a:endParaRPr>
          </a:p>
          <a:p>
            <a:pPr marL="0" indent="0">
              <a:buNone/>
            </a:pPr>
            <a:r>
              <a:rPr lang="en-US" b="1" dirty="0">
                <a:sym typeface="Calibri"/>
              </a:rPr>
              <a:t>RÉPONSES </a:t>
            </a:r>
          </a:p>
          <a:p>
            <a:pPr marL="0" indent="0">
              <a:buNone/>
            </a:pPr>
            <a:r>
              <a:rPr lang="en-US" b="1" dirty="0">
                <a:sym typeface="Calibri"/>
              </a:rPr>
              <a:t>Scénario 1 </a:t>
            </a:r>
          </a:p>
          <a:p>
            <a:pPr marL="228600" indent="-228600">
              <a:buFont typeface="+mj-lt"/>
              <a:buAutoNum type="arabicPeriod"/>
            </a:pPr>
            <a:r>
              <a:rPr lang="en-US" dirty="0">
                <a:sym typeface="Calibri"/>
              </a:rPr>
              <a:t>Hashim est en contact avec ses parents et vit avec son oncle et sa famille. À ce stade, la recherche de la famille n'est pas nécessaire.</a:t>
            </a:r>
          </a:p>
          <a:p>
            <a:pPr marL="228600" indent="-228600">
              <a:buFont typeface="+mj-lt"/>
              <a:buAutoNum type="arabicPeriod"/>
            </a:pPr>
            <a:r>
              <a:rPr lang="en-US" dirty="0">
                <a:sym typeface="Calibri"/>
              </a:rPr>
              <a:t>N.A.</a:t>
            </a:r>
          </a:p>
          <a:p>
            <a:pPr marL="228600" indent="-228600">
              <a:buFont typeface="+mj-lt"/>
              <a:buAutoNum type="arabicPeriod"/>
            </a:pPr>
            <a:r>
              <a:rPr lang="en-US" dirty="0">
                <a:sym typeface="Calibri"/>
              </a:rPr>
              <a:t>Informations sur la situation dans le pays d'origine et si/quand les conditions peuvent être sûres pour un retour. Vérifier si Hashim souhaite être réuni avec ses parents, quand cela serait sûr. En fonction de la durée du séjour d'Hashim dans le pays d'asile, un processus de DIS doit être planifié. </a:t>
            </a:r>
          </a:p>
          <a:p>
            <a:pPr marL="0" indent="0">
              <a:buNone/>
            </a:pPr>
            <a:endParaRPr lang="en-US" b="1" dirty="0">
              <a:sym typeface="Calibri"/>
            </a:endParaRPr>
          </a:p>
          <a:p>
            <a:pPr marL="0" indent="0">
              <a:buNone/>
            </a:pPr>
            <a:r>
              <a:rPr lang="en-US" b="1" dirty="0">
                <a:sym typeface="Calibri"/>
              </a:rPr>
              <a:t>Scénario 2</a:t>
            </a:r>
          </a:p>
          <a:p>
            <a:pPr marL="228600" indent="-228600">
              <a:buFont typeface="+mj-lt"/>
              <a:buAutoNum type="arabicPeriod"/>
            </a:pPr>
            <a:r>
              <a:rPr lang="en-US" dirty="0">
                <a:sym typeface="Calibri"/>
              </a:rPr>
              <a:t>Si cela est possible et sans danger, il convient de rechercher les parents de Bennu et son frère. Le but serait de permettre à Bennu de rétablir le contact avec sa mère et éventuellement son père, s'il est encore en vie, et son frère. </a:t>
            </a:r>
          </a:p>
          <a:p>
            <a:pPr marL="228600" indent="-228600">
              <a:buFont typeface="+mj-lt"/>
              <a:buAutoNum type="arabicPeriod"/>
            </a:pPr>
            <a:r>
              <a:rPr lang="en-US" dirty="0">
                <a:sym typeface="Calibri"/>
              </a:rPr>
              <a:t>La mère et le frère de Bennu. Son père serait décédé, mais cela doit être vérifié. Recherche au cas par cas, éventuellement par radio ou par d'autres moyens de communication, et si cela est possible, orientation vers le CICR. </a:t>
            </a:r>
          </a:p>
          <a:p>
            <a:pPr marL="228600" indent="-228600">
              <a:buFont typeface="+mj-lt"/>
              <a:buAutoNum type="arabicPeriod"/>
            </a:pPr>
            <a:r>
              <a:rPr lang="en-US" dirty="0">
                <a:sym typeface="Calibri"/>
              </a:rPr>
              <a:t>Informations supplémentaires :</a:t>
            </a:r>
          </a:p>
          <a:p>
            <a:pPr lvl="1"/>
            <a:r>
              <a:rPr lang="en-US" dirty="0">
                <a:sym typeface="Calibri"/>
              </a:rPr>
              <a:t>La situation dans le pays d'origine, principalement si le traçage est sûr et réalisable. </a:t>
            </a:r>
          </a:p>
          <a:p>
            <a:pPr lvl="1"/>
            <a:r>
              <a:rPr lang="en-US" dirty="0">
                <a:sym typeface="Calibri"/>
              </a:rPr>
              <a:t>Si d'autres membres de la famille ou des personnes proches de Bennu et de sa grand-mère vivent dans le comté d'asile, qui pourraient les aider, notamment en fournissant des informations permettant de retrouver ses parents et son frère. </a:t>
            </a:r>
          </a:p>
          <a:p>
            <a:pPr lvl="1"/>
            <a:r>
              <a:rPr lang="en-US" dirty="0">
                <a:sym typeface="Calibri"/>
              </a:rPr>
              <a:t>Si et comment le rétablissement du contact serait possible d'un point de vue culturel/traditionnel, car ses deux parents semblent s'être remariés.  </a:t>
            </a:r>
          </a:p>
          <a:p>
            <a:endParaRPr lang="en-US" dirty="0">
              <a:sym typeface="Calibri"/>
            </a:endParaRPr>
          </a:p>
          <a:p>
            <a:pPr marL="0" indent="0">
              <a:buNone/>
            </a:pPr>
            <a:r>
              <a:rPr lang="en-US" b="1" dirty="0">
                <a:sym typeface="Calibri"/>
              </a:rPr>
              <a:t>Scénario 3 </a:t>
            </a:r>
          </a:p>
          <a:p>
            <a:pPr marL="228600" indent="-228600">
              <a:buFont typeface="+mj-lt"/>
              <a:buAutoNum type="arabicPeriod"/>
            </a:pPr>
            <a:r>
              <a:rPr lang="en-US" dirty="0">
                <a:sym typeface="Calibri"/>
              </a:rPr>
              <a:t>Marianne est en contact avec sa grand-mère</a:t>
            </a:r>
          </a:p>
          <a:p>
            <a:pPr marL="228600" indent="-228600">
              <a:buFont typeface="+mj-lt"/>
              <a:buAutoNum type="arabicPeriod"/>
            </a:pPr>
            <a:r>
              <a:rPr lang="en-US" dirty="0">
                <a:sym typeface="Calibri"/>
              </a:rPr>
              <a:t>N.A.</a:t>
            </a:r>
          </a:p>
          <a:p>
            <a:pPr marL="228600" indent="-228600">
              <a:buFont typeface="+mj-lt"/>
              <a:buAutoNum type="arabicPeriod"/>
            </a:pPr>
            <a:r>
              <a:rPr lang="en-US" dirty="0">
                <a:sym typeface="Calibri"/>
              </a:rPr>
              <a:t>Informations supplémentaires :</a:t>
            </a:r>
          </a:p>
          <a:p>
            <a:pPr lvl="1"/>
            <a:r>
              <a:rPr lang="en-US" dirty="0">
                <a:sym typeface="Calibri"/>
              </a:rPr>
              <a:t>Vérifier si Marianne est exposée à la violence liée au sexe et si elle a besoin d'un soutien et d'un suivi supplémentaires et immédiats.</a:t>
            </a:r>
          </a:p>
          <a:p>
            <a:pPr lvl="1"/>
            <a:r>
              <a:rPr lang="en-US" dirty="0">
                <a:sym typeface="Calibri"/>
              </a:rPr>
              <a:t>Vérifiez si Marianne risque d'être exploitée ou si elle est soumise à l'exploitation, car on attend d'elle qu'elle renvoie de l'argent chez elle. </a:t>
            </a:r>
          </a:p>
          <a:p>
            <a:pPr marL="0" indent="0">
              <a:buNone/>
            </a:pPr>
            <a:endParaRPr lang="en-US" dirty="0">
              <a:sym typeface="Calibri"/>
            </a:endParaRPr>
          </a:p>
          <a:p>
            <a:pPr marL="0" indent="0">
              <a:buNone/>
            </a:pPr>
            <a:r>
              <a:rPr lang="en-US" b="1" dirty="0">
                <a:sym typeface="Calibri"/>
              </a:rPr>
              <a:t>SUITE </a:t>
            </a:r>
            <a:r>
              <a:rPr lang="en-US" b="1" dirty="0">
                <a:sym typeface="Wingdings" panose="05000000000000000000" pitchFamily="2" charset="2"/>
              </a:rPr>
              <a:t></a:t>
            </a:r>
            <a:endParaRPr lang="en-US" b="1" dirty="0">
              <a:sym typeface="Calibri"/>
            </a:endParaRPr>
          </a:p>
        </p:txBody>
      </p:sp>
      <p:sp>
        <p:nvSpPr>
          <p:cNvPr id="2" name="Google Shape;725;p48:notes">
            <a:extLst>
              <a:ext uri="{FF2B5EF4-FFF2-40B4-BE49-F238E27FC236}">
                <a16:creationId xmlns:a16="http://schemas.microsoft.com/office/drawing/2014/main" id="{A8639733-C26B-80D1-0F1A-5B7C8C5CF3A6}"/>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85</a:t>
            </a:fld>
            <a:endParaRPr lang="en-US" sz="1200" dirty="0">
              <a:latin typeface="+mn-lt"/>
            </a:endParaRPr>
          </a:p>
        </p:txBody>
      </p:sp>
    </p:spTree>
    <p:extLst>
      <p:ext uri="{BB962C8B-B14F-4D97-AF65-F5344CB8AC3E}">
        <p14:creationId xmlns:p14="http://schemas.microsoft.com/office/powerpoint/2010/main" val="3253747420"/>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8"/>
        <p:cNvGrpSpPr/>
        <p:nvPr/>
      </p:nvGrpSpPr>
      <p:grpSpPr>
        <a:xfrm>
          <a:off x="0" y="0"/>
          <a:ext cx="0" cy="0"/>
          <a:chOff x="0" y="0"/>
          <a:chExt cx="0" cy="0"/>
        </a:xfrm>
      </p:grpSpPr>
      <p:sp>
        <p:nvSpPr>
          <p:cNvPr id="810" name="Google Shape;810;p35:notes"/>
          <p:cNvSpPr txBox="1">
            <a:spLocks noGrp="1"/>
          </p:cNvSpPr>
          <p:nvPr>
            <p:ph type="body" idx="1"/>
          </p:nvPr>
        </p:nvSpPr>
        <p:spPr>
          <a:xfrm>
            <a:off x="479425" y="460375"/>
            <a:ext cx="6140450" cy="9211335"/>
          </a:xfrm>
        </p:spPr>
        <p:txBody>
          <a:bodyPr/>
          <a:lstStyle/>
          <a:p>
            <a:pPr marL="0" indent="0">
              <a:buNone/>
            </a:pPr>
            <a:r>
              <a:rPr lang="en-US" b="1" dirty="0">
                <a:sym typeface="Calibri"/>
              </a:rPr>
              <a:t>Scénario 4 </a:t>
            </a:r>
          </a:p>
          <a:p>
            <a:pPr marL="228600" indent="-228600">
              <a:buFont typeface="+mj-lt"/>
              <a:buAutoNum type="arabicPeriod"/>
            </a:pPr>
            <a:r>
              <a:rPr lang="en-US" dirty="0">
                <a:sym typeface="Calibri"/>
              </a:rPr>
              <a:t>Bienvenu doit faire l'objet d'une recherche permanente.</a:t>
            </a:r>
          </a:p>
          <a:p>
            <a:pPr marL="228600" indent="-228600">
              <a:buFont typeface="+mj-lt"/>
              <a:buAutoNum type="arabicPeriod"/>
            </a:pPr>
            <a:r>
              <a:rPr lang="en-US" dirty="0">
                <a:sym typeface="Calibri"/>
              </a:rPr>
              <a:t>Les parents et les frères et sœurs de Bienvenu, ainsi que le mari de sa sœur. Recherche au cas par cas, éventuellement par radio ou par d'autres moyens, si cela est possible. Renvoi au CICR. </a:t>
            </a:r>
          </a:p>
          <a:p>
            <a:pPr marL="228600" indent="-228600">
              <a:buFont typeface="+mj-lt"/>
              <a:buAutoNum type="arabicPeriod"/>
            </a:pPr>
            <a:r>
              <a:rPr lang="en-US" dirty="0">
                <a:sym typeface="Calibri"/>
              </a:rPr>
              <a:t>Informations complémentaires</a:t>
            </a:r>
          </a:p>
          <a:p>
            <a:pPr lvl="1"/>
            <a:r>
              <a:rPr lang="en-US" dirty="0">
                <a:sym typeface="Calibri"/>
              </a:rPr>
              <a:t>Vérifier si les efforts de recherche de la famille proposés dans le plan d'action ont été menés à bien et s'il y a des interventions de recherche en suspens qui nécessitent un suivi. Vérifier pourquoi les efforts de recherche n'ont pas abouti jusqu'à présent et ce qui pourrait être fait en plus en matière de recherche. Vérifier si le garçon a été informé des résultats de la recherche et si tous les documents relatifs à la recherche sont à jour. Vérifier auprès de la sœur de Bienvenu si elle a pu recevoir des informations supplémentaires sur l'endroit où se trouvent ses parents et son mari. Évaluer si le garçon a d'autres membres de sa famille proches de lui, avec lesquels il pourrait souhaiter vivre à long terme ou rétablir le contact. </a:t>
            </a:r>
          </a:p>
          <a:p>
            <a:pPr lvl="1"/>
            <a:r>
              <a:rPr lang="en-US" dirty="0">
                <a:sym typeface="Calibri"/>
              </a:rPr>
              <a:t>Vérifier si le garçon va à l'école et assurer un suivi en conséquence.</a:t>
            </a:r>
          </a:p>
          <a:p>
            <a:pPr lvl="1"/>
            <a:r>
              <a:rPr lang="en-US" dirty="0">
                <a:sym typeface="Calibri"/>
              </a:rPr>
              <a:t>Vérifier si les autres garçons vivant à proximité de Bienvenu dans le camp ont besoin d'un soutien en matière de gestion de cas.</a:t>
            </a:r>
          </a:p>
          <a:p>
            <a:pPr marL="0" indent="0">
              <a:buNone/>
            </a:pPr>
            <a:endParaRPr lang="en-US" b="1" dirty="0">
              <a:sym typeface="Calibri"/>
            </a:endParaRPr>
          </a:p>
          <a:p>
            <a:pPr marL="0" indent="0">
              <a:buNone/>
            </a:pPr>
            <a:r>
              <a:rPr lang="en-US" b="1" dirty="0">
                <a:sym typeface="Calibri"/>
              </a:rPr>
              <a:t>Scénario 5 </a:t>
            </a:r>
          </a:p>
          <a:p>
            <a:pPr marL="228600" indent="-228600">
              <a:buFont typeface="+mj-lt"/>
              <a:buAutoNum type="arabicPeriod"/>
            </a:pPr>
            <a:r>
              <a:rPr lang="en-US" dirty="0">
                <a:sym typeface="Calibri"/>
              </a:rPr>
              <a:t>Les frères ont besoin de retrouver leurs parents, s'ils ne savent pas où se trouvent leurs parents et leurs frères et sœurs. </a:t>
            </a:r>
          </a:p>
          <a:p>
            <a:pPr marL="228600" indent="-228600">
              <a:buFont typeface="+mj-lt"/>
              <a:buAutoNum type="arabicPeriod"/>
            </a:pPr>
            <a:r>
              <a:rPr lang="en-US" dirty="0">
                <a:sym typeface="Calibri"/>
              </a:rPr>
              <a:t>Les parents et les frères et sœurs du frère et éventuellement d'autres membres de la famille proches des deux garçons. Recherche au cas par cas, éventuellement par radio ou par d'autres moyens, si cela est possible. Orientation vers le CICR. Vérifier auprès de la famille d'accueil et des autres proches s'ils ont plus d'informations sur le lieu où se trouve la famille. </a:t>
            </a:r>
          </a:p>
          <a:p>
            <a:pPr marL="228600" indent="-228600">
              <a:buFont typeface="+mj-lt"/>
              <a:buAutoNum type="arabicPeriod"/>
            </a:pPr>
            <a:r>
              <a:rPr lang="en-US" dirty="0">
                <a:sym typeface="Calibri"/>
              </a:rPr>
              <a:t>Informations complémentaires</a:t>
            </a:r>
          </a:p>
          <a:p>
            <a:pPr lvl="1"/>
            <a:r>
              <a:rPr lang="en-US" dirty="0">
                <a:sym typeface="Calibri"/>
              </a:rPr>
              <a:t>Si possible, vérifiez auprès de l'orphelinat s'il existe des informations permettant de retrouver les garçons et leur famille.</a:t>
            </a:r>
          </a:p>
          <a:p>
            <a:endParaRPr lang="en-US" dirty="0">
              <a:sym typeface="Calibri"/>
            </a:endParaRPr>
          </a:p>
          <a:p>
            <a:pPr marL="0" indent="0">
              <a:buNone/>
            </a:pPr>
            <a:r>
              <a:rPr lang="en-US" b="1" dirty="0">
                <a:sym typeface="Calibri"/>
              </a:rPr>
              <a:t>Scénario 6 </a:t>
            </a:r>
          </a:p>
          <a:p>
            <a:pPr marL="228600" indent="-228600">
              <a:buFont typeface="+mj-lt"/>
              <a:buAutoNum type="arabicPeriod"/>
            </a:pPr>
            <a:r>
              <a:rPr lang="en-US" dirty="0">
                <a:sym typeface="Calibri"/>
              </a:rPr>
              <a:t>Une recherche est nécessaire si l'on ne sait pas où se trouve la mère de Rose. </a:t>
            </a:r>
          </a:p>
          <a:p>
            <a:pPr marL="228600" indent="-228600">
              <a:buFont typeface="+mj-lt"/>
              <a:buAutoNum type="arabicPeriod"/>
            </a:pPr>
            <a:r>
              <a:rPr lang="en-US" dirty="0">
                <a:sym typeface="Calibri"/>
              </a:rPr>
              <a:t>La mère de Rose et potentiellement d'autres membres de la famille proches de Rose. Recherche au cas par cas, éventuellement par radio ou par d'autres moyens, si cela ne présente aucun danger. Chercher à impliquer l'orphelinat dans la recherche de la famille et le soutien à la réunification.</a:t>
            </a:r>
          </a:p>
          <a:p>
            <a:pPr marL="228600" indent="-228600">
              <a:buFont typeface="+mj-lt"/>
              <a:buAutoNum type="arabicPeriod"/>
            </a:pPr>
            <a:r>
              <a:rPr lang="en-US" dirty="0">
                <a:sym typeface="Calibri"/>
              </a:rPr>
              <a:t>Informations supplémentaires : </a:t>
            </a:r>
          </a:p>
          <a:p>
            <a:pPr lvl="1"/>
            <a:r>
              <a:rPr lang="en-US" dirty="0">
                <a:sym typeface="Calibri"/>
              </a:rPr>
              <a:t>Y a-t-il d'autres membres de la famille qui pourraient apporter leur soutien ?</a:t>
            </a:r>
          </a:p>
          <a:p>
            <a:endParaRPr lang="en-US" dirty="0">
              <a:sym typeface="Calibri"/>
            </a:endParaRPr>
          </a:p>
          <a:p>
            <a:endParaRPr lang="en-US" dirty="0">
              <a:sym typeface="Calibri"/>
            </a:endParaRPr>
          </a:p>
        </p:txBody>
      </p:sp>
      <p:sp>
        <p:nvSpPr>
          <p:cNvPr id="2" name="Google Shape;725;p48:notes">
            <a:extLst>
              <a:ext uri="{FF2B5EF4-FFF2-40B4-BE49-F238E27FC236}">
                <a16:creationId xmlns:a16="http://schemas.microsoft.com/office/drawing/2014/main" id="{5C571A41-4123-F7C1-747E-E85A06D745C8}"/>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86</a:t>
            </a:fld>
            <a:endParaRPr lang="en-US" sz="1200" dirty="0">
              <a:latin typeface="+mn-lt"/>
            </a:endParaRPr>
          </a:p>
        </p:txBody>
      </p:sp>
    </p:spTree>
    <p:extLst>
      <p:ext uri="{BB962C8B-B14F-4D97-AF65-F5344CB8AC3E}">
        <p14:creationId xmlns:p14="http://schemas.microsoft.com/office/powerpoint/2010/main" val="1690796714"/>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1"/>
        <p:cNvGrpSpPr/>
        <p:nvPr/>
      </p:nvGrpSpPr>
      <p:grpSpPr>
        <a:xfrm>
          <a:off x="0" y="0"/>
          <a:ext cx="0" cy="0"/>
          <a:chOff x="0" y="0"/>
          <a:chExt cx="0" cy="0"/>
        </a:xfrm>
      </p:grpSpPr>
      <p:sp>
        <p:nvSpPr>
          <p:cNvPr id="1223" name="Google Shape;1223;p63:notes"/>
          <p:cNvSpPr txBox="1">
            <a:spLocks noGrp="1"/>
          </p:cNvSpPr>
          <p:nvPr>
            <p:ph type="body" idx="1"/>
          </p:nvPr>
        </p:nvSpPr>
        <p:spPr/>
        <p:txBody>
          <a:bodyPr/>
          <a:lstStyle/>
          <a:p>
            <a:pPr marL="0" indent="0">
              <a:buNone/>
            </a:pPr>
            <a:r>
              <a:rPr lang="en-US" b="1" dirty="0">
                <a:sym typeface="Calibri"/>
              </a:rPr>
              <a:t>EXPLICATION</a:t>
            </a:r>
          </a:p>
          <a:p>
            <a:r>
              <a:rPr lang="en-US" dirty="0">
                <a:sym typeface="Calibri"/>
              </a:rPr>
              <a:t>Présenter la diapositive</a:t>
            </a:r>
            <a:endParaRPr lang="en-US" dirty="0"/>
          </a:p>
          <a:p>
            <a:r>
              <a:rPr lang="en-US" i="1" dirty="0">
                <a:sym typeface="Calibri"/>
              </a:rPr>
              <a:t>Quelqu'un a-t-il des questions ou des précisions à apporter ?</a:t>
            </a:r>
            <a:endParaRPr lang="en-US" i="1" dirty="0"/>
          </a:p>
          <a:p>
            <a:r>
              <a:rPr lang="en-US" dirty="0">
                <a:sym typeface="Calibri"/>
              </a:rPr>
              <a:t>Fermer la session</a:t>
            </a:r>
            <a:endParaRPr lang="en-US" dirty="0"/>
          </a:p>
          <a:p>
            <a:endParaRPr lang="en-US" dirty="0">
              <a:sym typeface="Calibri"/>
            </a:endParaRPr>
          </a:p>
        </p:txBody>
      </p:sp>
      <p:sp>
        <p:nvSpPr>
          <p:cNvPr id="3" name="Slide Image Placeholder 2">
            <a:extLst>
              <a:ext uri="{FF2B5EF4-FFF2-40B4-BE49-F238E27FC236}">
                <a16:creationId xmlns:a16="http://schemas.microsoft.com/office/drawing/2014/main" id="{027C273E-A434-6326-6800-8B4E9ED6D64E}"/>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AC955030-7E17-6A83-4146-D9845AF8BD8F}"/>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87</a:t>
            </a:fld>
            <a:endParaRPr lang="en-US" sz="1200" dirty="0">
              <a:latin typeface="+mn-lt"/>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6"/>
        <p:cNvGrpSpPr/>
        <p:nvPr/>
      </p:nvGrpSpPr>
      <p:grpSpPr>
        <a:xfrm>
          <a:off x="0" y="0"/>
          <a:ext cx="0" cy="0"/>
          <a:chOff x="0" y="0"/>
          <a:chExt cx="0" cy="0"/>
        </a:xfrm>
      </p:grpSpPr>
      <p:sp>
        <p:nvSpPr>
          <p:cNvPr id="1238" name="Google Shape;1238;p64:notes"/>
          <p:cNvSpPr txBox="1">
            <a:spLocks noGrp="1"/>
          </p:cNvSpPr>
          <p:nvPr>
            <p:ph type="body" idx="1"/>
          </p:nvPr>
        </p:nvSpPr>
        <p:spPr/>
        <p:txBody>
          <a:bodyPr/>
          <a:lstStyle/>
          <a:p>
            <a:pPr marL="0" indent="0">
              <a:buNone/>
            </a:pPr>
            <a:r>
              <a:rPr lang="en-US" b="1" dirty="0">
                <a:sym typeface="Calibri"/>
              </a:rPr>
              <a:t>EXPLICATION</a:t>
            </a:r>
          </a:p>
          <a:p>
            <a:r>
              <a:rPr lang="en-US" i="1" dirty="0">
                <a:sym typeface="Calibri"/>
              </a:rPr>
              <a:t>Nous allons examiner plus en détail la documentation des informations de traçage. </a:t>
            </a:r>
          </a:p>
          <a:p>
            <a:r>
              <a:rPr lang="en-US" i="1" dirty="0">
                <a:sym typeface="Calibri"/>
              </a:rPr>
              <a:t>À la fin de cette session, les participants devraient être en mesure d'expliquer les principes clés de la documentation et les facteurs essentiels qui devraient être capturés dans le cadre de la documentation. </a:t>
            </a:r>
            <a:endParaRPr lang="en-US" i="1" dirty="0"/>
          </a:p>
          <a:p>
            <a:endParaRPr lang="en-US" dirty="0">
              <a:sym typeface="Calibri"/>
            </a:endParaRPr>
          </a:p>
          <a:p>
            <a:endParaRPr lang="en-US" dirty="0">
              <a:sym typeface="Calibri"/>
            </a:endParaRPr>
          </a:p>
        </p:txBody>
      </p:sp>
      <p:sp>
        <p:nvSpPr>
          <p:cNvPr id="3" name="Slide Image Placeholder 2">
            <a:extLst>
              <a:ext uri="{FF2B5EF4-FFF2-40B4-BE49-F238E27FC236}">
                <a16:creationId xmlns:a16="http://schemas.microsoft.com/office/drawing/2014/main" id="{5416122F-732D-D264-88F2-73AE15FA9674}"/>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DF11B78E-DB42-5FD0-B30C-7B32F65684D2}"/>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88</a:t>
            </a:fld>
            <a:endParaRPr lang="en-US" sz="1200" dirty="0">
              <a:latin typeface="+mn-lt"/>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7"/>
        <p:cNvGrpSpPr/>
        <p:nvPr/>
      </p:nvGrpSpPr>
      <p:grpSpPr>
        <a:xfrm>
          <a:off x="0" y="0"/>
          <a:ext cx="0" cy="0"/>
          <a:chOff x="0" y="0"/>
          <a:chExt cx="0" cy="0"/>
        </a:xfrm>
      </p:grpSpPr>
      <p:sp>
        <p:nvSpPr>
          <p:cNvPr id="1249" name="Google Shape;1249;p65:notes"/>
          <p:cNvSpPr txBox="1">
            <a:spLocks noGrp="1"/>
          </p:cNvSpPr>
          <p:nvPr>
            <p:ph type="body" idx="1"/>
          </p:nvPr>
        </p:nvSpPr>
        <p:spPr/>
        <p:txBody>
          <a:bodyPr/>
          <a:lstStyle/>
          <a:p>
            <a:pPr marL="0" indent="0">
              <a:buNone/>
            </a:pPr>
            <a:r>
              <a:rPr lang="en-US" b="1" dirty="0">
                <a:sym typeface="Calibri"/>
              </a:rPr>
              <a:t>S'ADAPTER AU CONTEXTE</a:t>
            </a:r>
          </a:p>
          <a:p>
            <a:r>
              <a:rPr lang="en-US" dirty="0">
                <a:sym typeface="Calibri"/>
              </a:rPr>
              <a:t>Adaptez en fonction des formulaires utilisés dans votre contexte. </a:t>
            </a:r>
          </a:p>
          <a:p>
            <a:r>
              <a:rPr lang="en-US" dirty="0">
                <a:sym typeface="Calibri"/>
              </a:rPr>
              <a:t>Modifiez le contenu relatif à l'utilisation des photos et des vidéos en fonction du POS en vigueur dans votre contexte. </a:t>
            </a:r>
            <a:endParaRPr lang="en-US" dirty="0"/>
          </a:p>
          <a:p>
            <a:pPr marL="0" indent="0">
              <a:buNone/>
            </a:pPr>
            <a:r>
              <a:rPr lang="en-US" dirty="0">
                <a:sym typeface="Helvetica Neue"/>
              </a:rPr>
              <a:t>_____________________________________________________________________________</a:t>
            </a:r>
            <a:endParaRPr lang="en-US" dirty="0"/>
          </a:p>
          <a:p>
            <a:endParaRPr lang="en-US" dirty="0">
              <a:sym typeface="Calibri"/>
            </a:endParaRPr>
          </a:p>
          <a:p>
            <a:pPr marL="0" indent="0">
              <a:buNone/>
            </a:pPr>
            <a:r>
              <a:rPr lang="en-US" b="1" dirty="0">
                <a:sym typeface="Calibri"/>
              </a:rPr>
              <a:t>EXPLICATION</a:t>
            </a:r>
          </a:p>
          <a:p>
            <a:r>
              <a:rPr lang="en-US" i="1" dirty="0">
                <a:sym typeface="Calibri"/>
              </a:rPr>
              <a:t>La documentation est le processus d'enregistrement des informations relatives au cas de l'enfant. </a:t>
            </a:r>
          </a:p>
          <a:p>
            <a:pPr lvl="1"/>
            <a:r>
              <a:rPr lang="en-US" i="1" dirty="0">
                <a:sym typeface="Calibri"/>
              </a:rPr>
              <a:t>Au cours de la formation sur la gestion des cas de niveau 1, nous avons appris la documentation relative à la gestion générale des cas, qui est requise pour tous les enfants. </a:t>
            </a:r>
          </a:p>
          <a:p>
            <a:pPr lvl="1"/>
            <a:r>
              <a:rPr lang="en-US" i="1" dirty="0">
                <a:sym typeface="Calibri"/>
              </a:rPr>
              <a:t>Dans cette session, nous examinerons la documentation supplémentaire des informations de traçage qui est requise pour les ENAS. </a:t>
            </a:r>
          </a:p>
          <a:p>
            <a:r>
              <a:rPr lang="en-US" i="1" dirty="0">
                <a:sym typeface="Calibri"/>
              </a:rPr>
              <a:t>Habituellement, le formulaire d'enregistrement et de documentation </a:t>
            </a:r>
            <a:r>
              <a:rPr lang="en-US" b="1" i="1" dirty="0">
                <a:sym typeface="Calibri"/>
              </a:rPr>
              <a:t>1C Additional Registration and Initial Assessment Form for ENAS, qui </a:t>
            </a:r>
            <a:r>
              <a:rPr lang="en-US" i="1" dirty="0">
                <a:sym typeface="Calibri"/>
              </a:rPr>
              <a:t>fait partie du </a:t>
            </a:r>
            <a:r>
              <a:rPr lang="en-US" i="1" dirty="0" err="1">
                <a:sym typeface="Calibri"/>
              </a:rPr>
              <a:t>paquet</a:t>
            </a:r>
            <a:r>
              <a:rPr lang="en-US" i="1" dirty="0">
                <a:sym typeface="Calibri"/>
              </a:rPr>
              <a:t> SGIPE (</a:t>
            </a:r>
            <a:r>
              <a:rPr lang="en-US" i="1" dirty="0" err="1">
                <a:sym typeface="Calibri"/>
              </a:rPr>
              <a:t>Système</a:t>
            </a:r>
            <a:r>
              <a:rPr lang="en-US" i="1" dirty="0">
                <a:sym typeface="Calibri"/>
              </a:rPr>
              <a:t> de Gestion </a:t>
            </a:r>
            <a:r>
              <a:rPr lang="en-US" i="1" dirty="0" err="1">
                <a:sym typeface="Calibri"/>
              </a:rPr>
              <a:t>d’Informtaion</a:t>
            </a:r>
            <a:r>
              <a:rPr lang="en-US" i="1" dirty="0">
                <a:sym typeface="Calibri"/>
              </a:rPr>
              <a:t> de la Protection de </a:t>
            </a:r>
            <a:r>
              <a:rPr lang="en-US" i="1" dirty="0" err="1">
                <a:sym typeface="Calibri"/>
              </a:rPr>
              <a:t>l’Enfance</a:t>
            </a:r>
            <a:r>
              <a:rPr lang="en-US" i="1" dirty="0">
                <a:sym typeface="Calibri"/>
              </a:rPr>
              <a:t>) ou les </a:t>
            </a:r>
            <a:r>
              <a:rPr lang="en-US" i="1" dirty="0" err="1">
                <a:sym typeface="Calibri"/>
              </a:rPr>
              <a:t>formulaires</a:t>
            </a:r>
            <a:r>
              <a:rPr lang="en-US" i="1" dirty="0">
                <a:sym typeface="Calibri"/>
              </a:rPr>
              <a:t> EIS du HCR sont utilisés à cette fin, en plus des formulaires de base et autres formulaires supplémentaires de gestion des cas. </a:t>
            </a:r>
          </a:p>
          <a:p>
            <a:r>
              <a:rPr lang="en-US" i="1" dirty="0">
                <a:sym typeface="Calibri"/>
              </a:rPr>
              <a:t>Pour les enfants non accompagnés, les informations permettant de retrouver </a:t>
            </a:r>
            <a:r>
              <a:rPr lang="en-US" i="1" dirty="0" err="1">
                <a:sym typeface="Calibri"/>
              </a:rPr>
              <a:t>leur</a:t>
            </a:r>
            <a:r>
              <a:rPr lang="en-US" i="1" dirty="0">
                <a:sym typeface="Calibri"/>
              </a:rPr>
              <a:t> trace doivent être documentées le plus tôt possible. </a:t>
            </a:r>
          </a:p>
          <a:p>
            <a:pPr lvl="1"/>
            <a:r>
              <a:rPr lang="en-US" i="1" dirty="0">
                <a:sym typeface="Calibri"/>
              </a:rPr>
              <a:t>Cela évitera que des informations cruciales soient perdues ou oubliées</a:t>
            </a:r>
          </a:p>
          <a:p>
            <a:pPr lvl="1"/>
            <a:r>
              <a:rPr lang="en-US" i="1" dirty="0">
                <a:sym typeface="Calibri"/>
              </a:rPr>
              <a:t>Cela permettra de maximiser les possibilités de regroupement familial.</a:t>
            </a:r>
          </a:p>
          <a:p>
            <a:pPr marL="0" indent="0">
              <a:buNone/>
            </a:pPr>
            <a:endParaRPr lang="en-US" dirty="0">
              <a:sym typeface="Calibri"/>
            </a:endParaRPr>
          </a:p>
          <a:p>
            <a:pPr marL="0" indent="0">
              <a:buNone/>
            </a:pPr>
            <a:r>
              <a:rPr lang="en-US" b="1" dirty="0">
                <a:sym typeface="Calibri"/>
              </a:rPr>
              <a:t>SUITE </a:t>
            </a:r>
            <a:r>
              <a:rPr lang="en-US" b="1" dirty="0">
                <a:sym typeface="Wingdings" panose="05000000000000000000" pitchFamily="2" charset="2"/>
              </a:rPr>
              <a:t> </a:t>
            </a:r>
            <a:endParaRPr lang="en-US" b="1" dirty="0">
              <a:sym typeface="Calibri"/>
            </a:endParaRPr>
          </a:p>
        </p:txBody>
      </p:sp>
      <p:sp>
        <p:nvSpPr>
          <p:cNvPr id="5" name="Slide Image Placeholder 4">
            <a:extLst>
              <a:ext uri="{FF2B5EF4-FFF2-40B4-BE49-F238E27FC236}">
                <a16:creationId xmlns:a16="http://schemas.microsoft.com/office/drawing/2014/main" id="{080782F7-324E-A198-F360-11574AC20208}"/>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8BA180ED-6CF2-1198-ECB3-18496EA0459B}"/>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89</a:t>
            </a:fld>
            <a:endParaRPr lang="en-US" sz="1200" dirty="0">
              <a:latin typeface="+mn-lt"/>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8"/>
        <p:cNvGrpSpPr/>
        <p:nvPr/>
      </p:nvGrpSpPr>
      <p:grpSpPr>
        <a:xfrm>
          <a:off x="0" y="0"/>
          <a:ext cx="0" cy="0"/>
          <a:chOff x="0" y="0"/>
          <a:chExt cx="0" cy="0"/>
        </a:xfrm>
      </p:grpSpPr>
      <p:sp>
        <p:nvSpPr>
          <p:cNvPr id="340" name="Google Shape;340;p7:notes"/>
          <p:cNvSpPr txBox="1">
            <a:spLocks noGrp="1"/>
          </p:cNvSpPr>
          <p:nvPr>
            <p:ph type="body" idx="1"/>
          </p:nvPr>
        </p:nvSpPr>
        <p:spPr/>
        <p:txBody>
          <a:bodyPr/>
          <a:lstStyle/>
          <a:p>
            <a:pPr marL="0" indent="0">
              <a:buNone/>
            </a:pPr>
            <a:r>
              <a:rPr lang="en-US" b="1" dirty="0">
                <a:sym typeface="Calibri"/>
              </a:rPr>
              <a:t>EXPLICATION </a:t>
            </a:r>
          </a:p>
          <a:p>
            <a:r>
              <a:rPr lang="en-US" dirty="0">
                <a:sym typeface="Calibri"/>
              </a:rPr>
              <a:t>Présenter la diapositive</a:t>
            </a:r>
            <a:endParaRPr lang="en-US" dirty="0"/>
          </a:p>
          <a:p>
            <a:endParaRPr lang="en-US" dirty="0">
              <a:sym typeface="Calibri"/>
            </a:endParaRPr>
          </a:p>
        </p:txBody>
      </p:sp>
      <p:sp>
        <p:nvSpPr>
          <p:cNvPr id="4" name="Slide Image Placeholder 3">
            <a:extLst>
              <a:ext uri="{FF2B5EF4-FFF2-40B4-BE49-F238E27FC236}">
                <a16:creationId xmlns:a16="http://schemas.microsoft.com/office/drawing/2014/main" id="{0EE48FAF-062E-0363-5F1F-348CCE589FD4}"/>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A34453E6-769C-5F71-ADA3-20CED9DA4A96}"/>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9</a:t>
            </a:fld>
            <a:endParaRPr lang="en-US" sz="1200" dirty="0">
              <a:latin typeface="+mn-lt"/>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8"/>
        <p:cNvGrpSpPr/>
        <p:nvPr/>
      </p:nvGrpSpPr>
      <p:grpSpPr>
        <a:xfrm>
          <a:off x="0" y="0"/>
          <a:ext cx="0" cy="0"/>
          <a:chOff x="0" y="0"/>
          <a:chExt cx="0" cy="0"/>
        </a:xfrm>
      </p:grpSpPr>
      <p:sp>
        <p:nvSpPr>
          <p:cNvPr id="810" name="Google Shape;810;p35:notes"/>
          <p:cNvSpPr txBox="1">
            <a:spLocks noGrp="1"/>
          </p:cNvSpPr>
          <p:nvPr>
            <p:ph type="body" idx="1"/>
          </p:nvPr>
        </p:nvSpPr>
        <p:spPr>
          <a:xfrm>
            <a:off x="479425" y="460375"/>
            <a:ext cx="6140450" cy="9211335"/>
          </a:xfrm>
        </p:spPr>
        <p:txBody>
          <a:bodyPr/>
          <a:lstStyle/>
          <a:p>
            <a:pPr marL="0" indent="0">
              <a:buNone/>
            </a:pPr>
            <a:r>
              <a:rPr lang="en-US" b="1" dirty="0">
                <a:sym typeface="Calibri"/>
              </a:rPr>
              <a:t>DISCUSSION PLÉNIÈRE</a:t>
            </a:r>
          </a:p>
          <a:p>
            <a:r>
              <a:rPr lang="en-US" i="1" dirty="0">
                <a:sym typeface="Calibri"/>
              </a:rPr>
              <a:t>Quelles informations clés doivent être documentées, en particulier pour les ENAS ? </a:t>
            </a:r>
          </a:p>
          <a:p>
            <a:pPr lvl="1"/>
            <a:r>
              <a:rPr lang="en-US" dirty="0">
                <a:sym typeface="Calibri"/>
              </a:rPr>
              <a:t>L'identité de l'enfant : nom complet, y compris le surnom, nationalité, lieu de naissance, âge, sexe, informations sur la famille, y compris le nom de la mère et du père. La compilation d'un tableau montrant la famille de l'enfant, les autres parents et éventuellement les amis peut être utile.</a:t>
            </a:r>
            <a:endParaRPr lang="en-US" dirty="0"/>
          </a:p>
          <a:p>
            <a:pPr lvl="1"/>
            <a:r>
              <a:rPr lang="en-US" dirty="0">
                <a:sym typeface="Calibri"/>
              </a:rPr>
              <a:t>La situation de vie actuelle de l'enfant : adresse, type de placement, coordonnées des adultes qui s'occupent de l'enfant, présence de frères et sœurs, etc.</a:t>
            </a:r>
            <a:endParaRPr lang="en-US" dirty="0"/>
          </a:p>
          <a:p>
            <a:pPr lvl="1"/>
            <a:r>
              <a:rPr lang="en-US" dirty="0">
                <a:sym typeface="Calibri"/>
              </a:rPr>
              <a:t>Historique de la séparation : date, lieu et circonstances de la séparation et du vol, comment et quand l'enfant s'est retrouvé dans le placement actuel. Détails de l'adresse précédente avant la séparation. </a:t>
            </a:r>
            <a:endParaRPr lang="en-US" dirty="0"/>
          </a:p>
          <a:p>
            <a:pPr lvl="1"/>
            <a:r>
              <a:rPr lang="en-US" dirty="0">
                <a:sym typeface="Calibri"/>
              </a:rPr>
              <a:t>Les opinions et les souhaits de l'enfant : perceptions du placement actuel, espoirs et idées pour l'avenir, personnes avec lesquelles il souhaite être retrouvé et vivre. Lorsqu'ils sont connus, les détails de la localisation actuelle (éventuelle) de la famille de l'enfant et d'autres parents. </a:t>
            </a:r>
            <a:endParaRPr lang="en-US" dirty="0"/>
          </a:p>
          <a:p>
            <a:r>
              <a:rPr lang="en-US" dirty="0">
                <a:sym typeface="Calibri"/>
              </a:rPr>
              <a:t>Inscrivez les réponses sur un tableau de papier. </a:t>
            </a:r>
          </a:p>
          <a:p>
            <a:endParaRPr lang="en-US" dirty="0">
              <a:sym typeface="Calibri"/>
            </a:endParaRPr>
          </a:p>
          <a:p>
            <a:pPr marL="0" indent="0">
              <a:buNone/>
            </a:pPr>
            <a:r>
              <a:rPr lang="en-US" b="1" dirty="0">
                <a:sym typeface="Calibri"/>
              </a:rPr>
              <a:t>EXPLICATION</a:t>
            </a:r>
          </a:p>
          <a:p>
            <a:r>
              <a:rPr lang="en-US" i="1" dirty="0">
                <a:sym typeface="Calibri"/>
              </a:rPr>
              <a:t>La plupart ou une partie des informations clés </a:t>
            </a:r>
          </a:p>
          <a:p>
            <a:pPr lvl="1"/>
            <a:r>
              <a:rPr lang="en-US" i="1" dirty="0">
                <a:sym typeface="Calibri"/>
              </a:rPr>
              <a:t>doit avoir été obtenu lors des étapes d'enregistrement et d'évaluation </a:t>
            </a:r>
          </a:p>
          <a:p>
            <a:pPr lvl="1"/>
            <a:r>
              <a:rPr lang="en-US" i="1" dirty="0">
                <a:sym typeface="Calibri"/>
              </a:rPr>
              <a:t>peuvent être extraites des formulaires d'inscription et d'évaluation, afin d'éviter les entretiens multiples.</a:t>
            </a:r>
          </a:p>
          <a:p>
            <a:r>
              <a:rPr lang="en-US" i="1" dirty="0">
                <a:sym typeface="Calibri"/>
              </a:rPr>
              <a:t>Une photographie est normalement prise dans le cadre du processus de documentation.</a:t>
            </a:r>
          </a:p>
          <a:p>
            <a:pPr lvl="1"/>
            <a:r>
              <a:rPr lang="en-US" i="1" dirty="0">
                <a:sym typeface="Calibri"/>
              </a:rPr>
              <a:t>Cela doit être fait dès que possible, l'enfant portant si possible les mêmes vêtements que ceux qu'il portait lorsqu'il a été identifié. Les bébés et les très jeunes enfants isolés doivent être photographiés en priorité - l'apparence physique des nourrissons changeant au fur et à mesure qu'ils grandissent, il est essentiel de les photographier à l'âge où les parents les ont vus pour la dernière fois. Les photographies de nourrissons peuvent être le principal moyen d'enregistrement et ont souvent permis de retrouver des enfants.</a:t>
            </a:r>
          </a:p>
          <a:p>
            <a:r>
              <a:rPr lang="en-US" i="1" dirty="0">
                <a:sym typeface="Calibri"/>
              </a:rPr>
              <a:t>Il est également possible d'enregistrer une vidéo ou un audio, ce qui pourrait aider l'enfant et/ou la famille à se reconnaître.</a:t>
            </a:r>
          </a:p>
          <a:p>
            <a:endParaRPr lang="en-US" i="1" dirty="0">
              <a:sym typeface="Calibri"/>
            </a:endParaRPr>
          </a:p>
          <a:p>
            <a:pPr marL="0" indent="0">
              <a:buNone/>
            </a:pPr>
            <a:r>
              <a:rPr lang="en-US" b="1" dirty="0">
                <a:sym typeface="Calibri"/>
              </a:rPr>
              <a:t>DISCUSSION PLÉNIÈRE</a:t>
            </a:r>
          </a:p>
          <a:p>
            <a:r>
              <a:rPr lang="en-US" i="1" dirty="0">
                <a:sym typeface="Calibri"/>
              </a:rPr>
              <a:t>Avez-vous des idées sur la manière d'entreprendre la documentation pour capturer les informations d'identité et de traçage ? </a:t>
            </a:r>
            <a:endParaRPr lang="en-US" dirty="0">
              <a:sym typeface="Calibri"/>
            </a:endParaRPr>
          </a:p>
          <a:p>
            <a:pPr lvl="1"/>
            <a:r>
              <a:rPr lang="en-US" dirty="0">
                <a:sym typeface="Calibri"/>
              </a:rPr>
              <a:t>Entretiens avec l'enfant.</a:t>
            </a:r>
            <a:endParaRPr lang="en-US" dirty="0"/>
          </a:p>
          <a:p>
            <a:pPr lvl="1"/>
            <a:r>
              <a:rPr lang="en-US" dirty="0">
                <a:sym typeface="Calibri"/>
              </a:rPr>
              <a:t>Le dessin et le jeu peuvent être utiles pour obtenir des informations des enfants, en particulier des jeunes enfants ou de ceux qui ont des difficultés à s'exprimer verbalement.</a:t>
            </a:r>
            <a:endParaRPr lang="en-US" dirty="0"/>
          </a:p>
          <a:p>
            <a:pPr lvl="1"/>
            <a:r>
              <a:rPr lang="en-US" dirty="0">
                <a:sym typeface="Calibri"/>
              </a:rPr>
              <a:t>Faire une promenade avec l'enfant.</a:t>
            </a:r>
            <a:endParaRPr lang="en-US" dirty="0"/>
          </a:p>
          <a:p>
            <a:pPr lvl="1"/>
            <a:r>
              <a:rPr lang="en-US" dirty="0">
                <a:sym typeface="Calibri"/>
              </a:rPr>
              <a:t>Entretiens avec d'autres membres de la communauté lorsque cela est sûr et dans l'intérêt supérieur de l'enfant.</a:t>
            </a:r>
            <a:endParaRPr lang="en-US" dirty="0"/>
          </a:p>
          <a:p>
            <a:pPr lvl="1"/>
            <a:r>
              <a:rPr lang="en-US" dirty="0">
                <a:sym typeface="Calibri"/>
              </a:rPr>
              <a:t>Aide à dessiner une maison avec des pièces et tous les différents membres de la famille qui y vivent.</a:t>
            </a:r>
            <a:endParaRPr lang="en-US" dirty="0"/>
          </a:p>
          <a:p>
            <a:pPr lvl="1"/>
            <a:r>
              <a:rPr lang="en-US" dirty="0">
                <a:sym typeface="Calibri"/>
              </a:rPr>
              <a:t>Aide à dessiner le village/la ville de l'enfant/à créer une carte.</a:t>
            </a:r>
          </a:p>
        </p:txBody>
      </p:sp>
      <p:sp>
        <p:nvSpPr>
          <p:cNvPr id="2" name="Google Shape;725;p48:notes">
            <a:extLst>
              <a:ext uri="{FF2B5EF4-FFF2-40B4-BE49-F238E27FC236}">
                <a16:creationId xmlns:a16="http://schemas.microsoft.com/office/drawing/2014/main" id="{18DF76DB-ADC2-6F7A-530A-D527DAB2E95C}"/>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90</a:t>
            </a:fld>
            <a:endParaRPr lang="en-US" sz="1200" dirty="0">
              <a:latin typeface="+mn-lt"/>
            </a:endParaRPr>
          </a:p>
        </p:txBody>
      </p:sp>
    </p:spTree>
    <p:extLst>
      <p:ext uri="{BB962C8B-B14F-4D97-AF65-F5344CB8AC3E}">
        <p14:creationId xmlns:p14="http://schemas.microsoft.com/office/powerpoint/2010/main" val="4004013774"/>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1"/>
        <p:cNvGrpSpPr/>
        <p:nvPr/>
      </p:nvGrpSpPr>
      <p:grpSpPr>
        <a:xfrm>
          <a:off x="0" y="0"/>
          <a:ext cx="0" cy="0"/>
          <a:chOff x="0" y="0"/>
          <a:chExt cx="0" cy="0"/>
        </a:xfrm>
      </p:grpSpPr>
      <p:sp>
        <p:nvSpPr>
          <p:cNvPr id="1263" name="Google Shape;1263;p66:notes"/>
          <p:cNvSpPr txBox="1">
            <a:spLocks noGrp="1"/>
          </p:cNvSpPr>
          <p:nvPr>
            <p:ph type="body" idx="1"/>
          </p:nvPr>
        </p:nvSpPr>
        <p:spPr/>
        <p:txBody>
          <a:bodyPr/>
          <a:lstStyle/>
          <a:p>
            <a:pPr marL="0" indent="0">
              <a:buNone/>
            </a:pPr>
            <a:r>
              <a:rPr lang="en-US" b="1" dirty="0">
                <a:sym typeface="Calibri"/>
              </a:rPr>
              <a:t>EXPLICATION</a:t>
            </a:r>
          </a:p>
          <a:p>
            <a:r>
              <a:rPr lang="en-US" i="1" dirty="0">
                <a:sym typeface="Calibri"/>
              </a:rPr>
              <a:t>L'assistant social peut demander à l'enfant de dessiner un arbre généalogique mais aussi, sa maison avant la séparation. </a:t>
            </a:r>
          </a:p>
          <a:p>
            <a:r>
              <a:rPr lang="en-US" i="1" dirty="0">
                <a:sym typeface="Calibri"/>
              </a:rPr>
              <a:t>Ensuite, on peut les guider pour qu'ils dessinent toutes les pièces de la maison et qu'ils dessinent ou désignent les membres de la famille qui dorment dans chaque pièce afin d'obtenir plus d'informations sur la famille de l'enfant. </a:t>
            </a:r>
          </a:p>
          <a:p>
            <a:r>
              <a:rPr lang="en-US" i="1" dirty="0">
                <a:sym typeface="Calibri"/>
              </a:rPr>
              <a:t>Parler de leur maison familiale peut être un processus difficile et angoissant pour certains enfants qui ont besoin de retrouver leur famille, et donc le SPS peut être nécessaire parallèlement à ce processus. </a:t>
            </a:r>
          </a:p>
          <a:p>
            <a:r>
              <a:rPr lang="en-US" i="1" dirty="0">
                <a:sym typeface="Calibri"/>
              </a:rPr>
              <a:t>Cet exercice ne doit être effectué que s'il est considéré comme utile et pertinent pour obtenir des informations permettant de retrouver une famille. </a:t>
            </a:r>
          </a:p>
          <a:p>
            <a:endParaRPr lang="en-US" dirty="0">
              <a:sym typeface="Calibri"/>
            </a:endParaRPr>
          </a:p>
          <a:p>
            <a:endParaRPr lang="en-US" dirty="0">
              <a:sym typeface="Calibri"/>
            </a:endParaRPr>
          </a:p>
        </p:txBody>
      </p:sp>
      <p:sp>
        <p:nvSpPr>
          <p:cNvPr id="3" name="Slide Image Placeholder 2">
            <a:extLst>
              <a:ext uri="{FF2B5EF4-FFF2-40B4-BE49-F238E27FC236}">
                <a16:creationId xmlns:a16="http://schemas.microsoft.com/office/drawing/2014/main" id="{C9ECC89D-B37A-8520-6279-F1B8F5DA52F9}"/>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60839CB9-B808-FB49-16E2-6CA662105184}"/>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91</a:t>
            </a:fld>
            <a:endParaRPr lang="en-US" sz="1200" dirty="0">
              <a:latin typeface="+mn-lt"/>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8"/>
        <p:cNvGrpSpPr/>
        <p:nvPr/>
      </p:nvGrpSpPr>
      <p:grpSpPr>
        <a:xfrm>
          <a:off x="0" y="0"/>
          <a:ext cx="0" cy="0"/>
          <a:chOff x="0" y="0"/>
          <a:chExt cx="0" cy="0"/>
        </a:xfrm>
      </p:grpSpPr>
      <p:sp>
        <p:nvSpPr>
          <p:cNvPr id="1270" name="Google Shape;1270;p67:notes"/>
          <p:cNvSpPr txBox="1">
            <a:spLocks noGrp="1"/>
          </p:cNvSpPr>
          <p:nvPr>
            <p:ph type="body" idx="1"/>
          </p:nvPr>
        </p:nvSpPr>
        <p:spPr/>
        <p:txBody>
          <a:bodyPr/>
          <a:lstStyle/>
          <a:p>
            <a:pPr marL="0" indent="0">
              <a:buNone/>
            </a:pPr>
            <a:r>
              <a:rPr lang="en-US" b="1" dirty="0">
                <a:sym typeface="Calibri"/>
              </a:rPr>
              <a:t>TRAVAIL DE GROUPE (20 minutes)</a:t>
            </a:r>
          </a:p>
          <a:p>
            <a:r>
              <a:rPr lang="en-US" i="1" dirty="0">
                <a:sym typeface="Calibri"/>
              </a:rPr>
              <a:t>C'est l'occasion de mettre en pratique les compétences en matière d'enregistrement et de documentation par le </a:t>
            </a:r>
            <a:r>
              <a:rPr lang="en-US" i="1" dirty="0" err="1">
                <a:sym typeface="Calibri"/>
              </a:rPr>
              <a:t>biais</a:t>
            </a:r>
            <a:r>
              <a:rPr lang="en-US" i="1" dirty="0">
                <a:sym typeface="Calibri"/>
              </a:rPr>
              <a:t> de jeux de rôle. </a:t>
            </a:r>
          </a:p>
          <a:p>
            <a:r>
              <a:rPr lang="en-US" dirty="0">
                <a:sym typeface="Calibri"/>
              </a:rPr>
              <a:t>Divisez les participants en groupes de 3 personnes</a:t>
            </a:r>
          </a:p>
          <a:p>
            <a:r>
              <a:rPr lang="en-US" dirty="0">
                <a:sym typeface="Calibri"/>
              </a:rPr>
              <a:t>Guidez les participants vers les </a:t>
            </a:r>
            <a:r>
              <a:rPr lang="en-US" b="1" dirty="0">
                <a:sym typeface="Calibri"/>
              </a:rPr>
              <a:t>pages 70-72 du manuel : Jeu de rôle sur la recherche et la documentation de la famille</a:t>
            </a:r>
          </a:p>
          <a:p>
            <a:r>
              <a:rPr lang="en-US" i="1" dirty="0">
                <a:sym typeface="Calibri"/>
              </a:rPr>
              <a:t>Instructions</a:t>
            </a:r>
            <a:endParaRPr lang="en-US" i="1" dirty="0"/>
          </a:p>
          <a:p>
            <a:pPr lvl="1"/>
            <a:r>
              <a:rPr lang="en-US" i="1" dirty="0">
                <a:sym typeface="Calibri"/>
              </a:rPr>
              <a:t>Vous aurez chacun un rôle</a:t>
            </a:r>
          </a:p>
          <a:p>
            <a:pPr lvl="2"/>
            <a:r>
              <a:rPr lang="en-US" i="1" dirty="0">
                <a:sym typeface="Calibri"/>
              </a:rPr>
              <a:t>L'enfant</a:t>
            </a:r>
          </a:p>
          <a:p>
            <a:pPr lvl="2"/>
            <a:r>
              <a:rPr lang="en-US" i="1" dirty="0">
                <a:sym typeface="Calibri"/>
              </a:rPr>
              <a:t>Le travailleur social</a:t>
            </a:r>
          </a:p>
          <a:p>
            <a:pPr lvl="2"/>
            <a:r>
              <a:rPr lang="en-US" i="1" dirty="0">
                <a:sym typeface="Calibri"/>
              </a:rPr>
              <a:t>L'observateur</a:t>
            </a:r>
          </a:p>
          <a:p>
            <a:pPr lvl="1"/>
            <a:r>
              <a:rPr lang="en-US" i="1" dirty="0">
                <a:sym typeface="Calibri"/>
              </a:rPr>
              <a:t>A tour de rôle Mobilisez vous pour jouer les trois scénarios, en changeant de rôle à chaque fois, afin que chaque personne joue les trois rôles.</a:t>
            </a:r>
          </a:p>
          <a:p>
            <a:pPr lvl="1"/>
            <a:r>
              <a:rPr lang="en-US" i="1" dirty="0">
                <a:sym typeface="Calibri"/>
              </a:rPr>
              <a:t>Le rôle de l'assistant social est d'obtenir et d'enregistrer les informations de base de la recherche. </a:t>
            </a:r>
          </a:p>
          <a:p>
            <a:pPr lvl="1"/>
            <a:r>
              <a:rPr lang="en-US" i="1" dirty="0">
                <a:sym typeface="Calibri"/>
              </a:rPr>
              <a:t>L'observateur de chaque groupe doit observer et noter les points positifs et les points à améliorer pour l'enquêteur.</a:t>
            </a:r>
            <a:endParaRPr lang="en-US" i="1" dirty="0"/>
          </a:p>
          <a:p>
            <a:pPr marL="0" indent="0">
              <a:buNone/>
            </a:pPr>
            <a:endParaRPr lang="en-US" dirty="0">
              <a:sym typeface="Calibri"/>
            </a:endParaRPr>
          </a:p>
          <a:p>
            <a:pPr marL="0" indent="0">
              <a:buNone/>
            </a:pPr>
            <a:r>
              <a:rPr lang="en-US" b="1" dirty="0">
                <a:sym typeface="Calibri"/>
              </a:rPr>
              <a:t>DISCUSSION PLÉNIÈRE (20 minutes)</a:t>
            </a:r>
          </a:p>
          <a:p>
            <a:r>
              <a:rPr lang="en-US" i="1" dirty="0">
                <a:sym typeface="Calibri"/>
              </a:rPr>
              <a:t>Pour ceux qui ont joué le rôle de l'enfant, comment avez-vous "vécu l'entretien" ?</a:t>
            </a:r>
          </a:p>
          <a:p>
            <a:r>
              <a:rPr lang="en-US" i="1" dirty="0">
                <a:sym typeface="Calibri"/>
              </a:rPr>
              <a:t>Pour ceux qui ont joué le rôle de l'interviewer, quelle a été votre expérience ?</a:t>
            </a:r>
            <a:endParaRPr lang="en-US" i="1" dirty="0"/>
          </a:p>
          <a:p>
            <a:r>
              <a:rPr lang="en-US" dirty="0">
                <a:sym typeface="Calibri"/>
              </a:rPr>
              <a:t>Complétez avec ces considérations</a:t>
            </a:r>
          </a:p>
          <a:p>
            <a:pPr lvl="1"/>
            <a:r>
              <a:rPr lang="en-US" dirty="0">
                <a:sym typeface="Calibri"/>
              </a:rPr>
              <a:t>Assurez-vous de disposer d'autant de temps que possible ;</a:t>
            </a:r>
          </a:p>
          <a:p>
            <a:pPr lvl="1"/>
            <a:r>
              <a:rPr lang="en-US" dirty="0">
                <a:sym typeface="Calibri"/>
              </a:rPr>
              <a:t>Présentez-vous et expliquez à l'enfant pourquoi vous allez poser des questions et pourquoi vous allez prendre des notes.</a:t>
            </a:r>
          </a:p>
          <a:p>
            <a:pPr lvl="2"/>
            <a:r>
              <a:rPr lang="en-US" dirty="0">
                <a:sym typeface="Calibri"/>
              </a:rPr>
              <a:t>Mentionnez que vous savez qu'il/elle a été séparé(e) de ses parents ; </a:t>
            </a:r>
          </a:p>
          <a:p>
            <a:pPr lvl="2"/>
            <a:r>
              <a:rPr lang="en-US" dirty="0">
                <a:sym typeface="Calibri"/>
              </a:rPr>
              <a:t>que cela peut être difficile et que vous aimeriez aider à essayer de les retrouver.</a:t>
            </a:r>
          </a:p>
          <a:p>
            <a:pPr lvl="2"/>
            <a:r>
              <a:rPr lang="en-US" dirty="0">
                <a:sym typeface="Calibri"/>
              </a:rPr>
              <a:t>Mais ne faites pas de fausses promesses à ce sujet ;</a:t>
            </a:r>
          </a:p>
          <a:p>
            <a:pPr lvl="1"/>
            <a:r>
              <a:rPr lang="en-US" dirty="0">
                <a:sym typeface="Calibri"/>
              </a:rPr>
              <a:t>Demandez à l'enfant s'il a des questions à vous poser, sur vous-même ou sur le processus.</a:t>
            </a:r>
          </a:p>
          <a:p>
            <a:pPr lvl="1"/>
            <a:r>
              <a:rPr lang="en-US" dirty="0">
                <a:sym typeface="Calibri"/>
              </a:rPr>
              <a:t>Avant de commencer à poser des questions, vous pouvez d'abord introduire quelques activités ludiques</a:t>
            </a:r>
          </a:p>
          <a:p>
            <a:pPr lvl="1"/>
            <a:endParaRPr lang="en-US" dirty="0">
              <a:sym typeface="Calibri"/>
            </a:endParaRPr>
          </a:p>
          <a:p>
            <a:pPr marL="0" indent="0">
              <a:buNone/>
            </a:pPr>
            <a:r>
              <a:rPr lang="en-US" b="1" dirty="0">
                <a:sym typeface="Calibri"/>
              </a:rPr>
              <a:t>SUITE </a:t>
            </a:r>
            <a:r>
              <a:rPr lang="en-US" b="1" dirty="0">
                <a:sym typeface="Wingdings" panose="05000000000000000000" pitchFamily="2" charset="2"/>
              </a:rPr>
              <a:t></a:t>
            </a:r>
            <a:endParaRPr lang="en-US" b="1" dirty="0">
              <a:sym typeface="Calibri"/>
            </a:endParaRPr>
          </a:p>
        </p:txBody>
      </p:sp>
      <p:sp>
        <p:nvSpPr>
          <p:cNvPr id="3" name="Slide Image Placeholder 2">
            <a:extLst>
              <a:ext uri="{FF2B5EF4-FFF2-40B4-BE49-F238E27FC236}">
                <a16:creationId xmlns:a16="http://schemas.microsoft.com/office/drawing/2014/main" id="{9C255207-3C46-F5B0-EBD0-D72214E44204}"/>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D982E3FD-5E7C-9738-5AAD-F9C3994C811F}"/>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92</a:t>
            </a:fld>
            <a:endParaRPr lang="en-US" sz="1200" dirty="0">
              <a:latin typeface="+mn-lt"/>
            </a:endParaRPr>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8"/>
        <p:cNvGrpSpPr/>
        <p:nvPr/>
      </p:nvGrpSpPr>
      <p:grpSpPr>
        <a:xfrm>
          <a:off x="0" y="0"/>
          <a:ext cx="0" cy="0"/>
          <a:chOff x="0" y="0"/>
          <a:chExt cx="0" cy="0"/>
        </a:xfrm>
      </p:grpSpPr>
      <p:sp>
        <p:nvSpPr>
          <p:cNvPr id="810" name="Google Shape;810;p35:notes"/>
          <p:cNvSpPr txBox="1">
            <a:spLocks noGrp="1"/>
          </p:cNvSpPr>
          <p:nvPr>
            <p:ph type="body" idx="1"/>
          </p:nvPr>
        </p:nvSpPr>
        <p:spPr>
          <a:xfrm>
            <a:off x="479425" y="460375"/>
            <a:ext cx="6140450" cy="9211335"/>
          </a:xfrm>
        </p:spPr>
        <p:txBody>
          <a:bodyPr/>
          <a:lstStyle/>
          <a:p>
            <a:pPr lvl="1"/>
            <a:r>
              <a:rPr lang="en-US" dirty="0">
                <a:sym typeface="Calibri"/>
              </a:rPr>
              <a:t>Les enfants très </a:t>
            </a:r>
            <a:r>
              <a:rPr lang="en-US" dirty="0" err="1">
                <a:sym typeface="Calibri"/>
              </a:rPr>
              <a:t>jeunes</a:t>
            </a:r>
            <a:r>
              <a:rPr lang="en-US" dirty="0">
                <a:sym typeface="Calibri"/>
              </a:rPr>
              <a:t> </a:t>
            </a:r>
            <a:r>
              <a:rPr lang="en-US" dirty="0" err="1">
                <a:sym typeface="Calibri"/>
              </a:rPr>
              <a:t>peuvent</a:t>
            </a:r>
            <a:r>
              <a:rPr lang="en-US" dirty="0">
                <a:sym typeface="Calibri"/>
              </a:rPr>
              <a:t> être capables de vous dire leur nom, celui de leurs frères et sœurs ou les endroits où ils ont vécu. </a:t>
            </a:r>
          </a:p>
          <a:p>
            <a:pPr lvl="1"/>
            <a:r>
              <a:rPr lang="en-US" dirty="0">
                <a:sym typeface="Calibri"/>
              </a:rPr>
              <a:t>Essayez de poser des questions sur un ton doux et sensible et, si nécessaire, de plusieurs manières différentes. </a:t>
            </a:r>
          </a:p>
          <a:p>
            <a:pPr lvl="1"/>
            <a:r>
              <a:rPr lang="en-US" dirty="0">
                <a:sym typeface="Calibri"/>
              </a:rPr>
              <a:t>Soyez patient ;</a:t>
            </a:r>
          </a:p>
          <a:p>
            <a:pPr lvl="1"/>
            <a:r>
              <a:rPr lang="en-US" dirty="0">
                <a:sym typeface="Calibri"/>
              </a:rPr>
              <a:t>Notez tout, même les mots que vous ne comprenez pas, car ils peuvent être utiles à des fins de traçage ;</a:t>
            </a:r>
          </a:p>
          <a:p>
            <a:pPr lvl="1"/>
            <a:r>
              <a:rPr lang="en-US" dirty="0">
                <a:sym typeface="Calibri"/>
              </a:rPr>
              <a:t>Essayez d'aider l'enfant à se détendre, cela peut l'aider à se souvenir davantage de sa famille et de son adresse précédente ;</a:t>
            </a:r>
          </a:p>
          <a:p>
            <a:pPr lvl="1"/>
            <a:r>
              <a:rPr lang="en-US" dirty="0">
                <a:sym typeface="Calibri"/>
              </a:rPr>
              <a:t>Vous pouvez leur demander de décrire ce dont ils se souviennent d'avoir été séparés de leurs parents ou s'ils savent où se trouvent leurs frères et sœurs ;</a:t>
            </a:r>
          </a:p>
          <a:p>
            <a:pPr lvl="2"/>
            <a:r>
              <a:rPr lang="en-US" dirty="0">
                <a:sym typeface="Calibri"/>
              </a:rPr>
              <a:t>Il peut être difficile pour l'enfant de parler de ses parents et de la séparation ;</a:t>
            </a:r>
          </a:p>
          <a:p>
            <a:pPr lvl="2"/>
            <a:r>
              <a:rPr lang="en-US" dirty="0">
                <a:sym typeface="Calibri"/>
              </a:rPr>
              <a:t>Si l'enfant s'énerve ou est autrement affecté par l'entretien, arrêtez l'entretien et montrez que vous comprenez que la situation est difficile ;</a:t>
            </a:r>
          </a:p>
          <a:p>
            <a:pPr lvl="2"/>
            <a:r>
              <a:rPr lang="en-US" dirty="0">
                <a:sym typeface="Calibri"/>
              </a:rPr>
              <a:t>Rappelez alors à l'enfant que vous êtes à la recherche de sa famille et que vous avez l'intention de l'aider ;</a:t>
            </a:r>
          </a:p>
          <a:p>
            <a:pPr lvl="2"/>
            <a:r>
              <a:rPr lang="en-US" dirty="0">
                <a:sym typeface="Calibri"/>
              </a:rPr>
              <a:t>Demandez si vous pouvez continuer ou si l'enfant préfère poursuivre les questions un autre jour ;</a:t>
            </a:r>
          </a:p>
          <a:p>
            <a:pPr lvl="1"/>
            <a:r>
              <a:rPr lang="en-US" dirty="0">
                <a:sym typeface="Calibri"/>
              </a:rPr>
              <a:t>Avant de terminer l'entretien, expliquez ce qui va se passer ensuite ;</a:t>
            </a:r>
          </a:p>
          <a:p>
            <a:pPr lvl="1"/>
            <a:r>
              <a:rPr lang="en-US" dirty="0">
                <a:sym typeface="Calibri"/>
              </a:rPr>
              <a:t>Après l'entretien, assurez-vous que l'enfant est avec quelqu'un qu'il connaît et avec qui il peut trouver du soutien et se sentir en sécurité ;</a:t>
            </a:r>
            <a:endParaRPr lang="en-US" dirty="0"/>
          </a:p>
          <a:p>
            <a:pPr lvl="1"/>
            <a:r>
              <a:rPr lang="en-US" dirty="0">
                <a:sym typeface="Calibri"/>
              </a:rPr>
              <a:t>Assurez-vous que la personne de soutien est informée et sait que l'enfant peut se sentir particulièrement vulnérable et avoir besoin d'empathie et de compréhension.</a:t>
            </a:r>
          </a:p>
        </p:txBody>
      </p:sp>
      <p:sp>
        <p:nvSpPr>
          <p:cNvPr id="2" name="Google Shape;725;p48:notes">
            <a:extLst>
              <a:ext uri="{FF2B5EF4-FFF2-40B4-BE49-F238E27FC236}">
                <a16:creationId xmlns:a16="http://schemas.microsoft.com/office/drawing/2014/main" id="{073EDEB4-23DC-3C87-288A-B625AB34A050}"/>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93</a:t>
            </a:fld>
            <a:endParaRPr lang="en-US" sz="1200" dirty="0">
              <a:latin typeface="+mn-lt"/>
            </a:endParaRPr>
          </a:p>
        </p:txBody>
      </p:sp>
    </p:spTree>
    <p:extLst>
      <p:ext uri="{BB962C8B-B14F-4D97-AF65-F5344CB8AC3E}">
        <p14:creationId xmlns:p14="http://schemas.microsoft.com/office/powerpoint/2010/main" val="2790186585"/>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6"/>
        <p:cNvGrpSpPr/>
        <p:nvPr/>
      </p:nvGrpSpPr>
      <p:grpSpPr>
        <a:xfrm>
          <a:off x="0" y="0"/>
          <a:ext cx="0" cy="0"/>
          <a:chOff x="0" y="0"/>
          <a:chExt cx="0" cy="0"/>
        </a:xfrm>
      </p:grpSpPr>
      <p:sp>
        <p:nvSpPr>
          <p:cNvPr id="1288" name="Google Shape;1288;p68:notes"/>
          <p:cNvSpPr txBox="1">
            <a:spLocks noGrp="1"/>
          </p:cNvSpPr>
          <p:nvPr>
            <p:ph type="body" idx="1"/>
          </p:nvPr>
        </p:nvSpPr>
        <p:spPr/>
        <p:txBody>
          <a:bodyPr/>
          <a:lstStyle/>
          <a:p>
            <a:pPr marL="0" indent="0">
              <a:buNone/>
            </a:pPr>
            <a:r>
              <a:rPr lang="en-US" b="1" dirty="0">
                <a:sym typeface="Calibri"/>
              </a:rPr>
              <a:t>TRAVAIL EN PARTENARIAT (20 minutes)</a:t>
            </a:r>
          </a:p>
          <a:p>
            <a:r>
              <a:rPr lang="en-US" dirty="0">
                <a:sym typeface="Calibri"/>
              </a:rPr>
              <a:t>Répartissez les participants en binômes</a:t>
            </a:r>
          </a:p>
          <a:p>
            <a:r>
              <a:rPr lang="en-US" dirty="0">
                <a:sym typeface="Calibri"/>
              </a:rPr>
              <a:t>Guidez les participants vers les </a:t>
            </a:r>
            <a:r>
              <a:rPr lang="en-US" b="1" dirty="0">
                <a:sym typeface="Calibri"/>
              </a:rPr>
              <a:t>pages 73-79 du manuel de travail : </a:t>
            </a:r>
            <a:r>
              <a:rPr lang="en-US" b="1" dirty="0"/>
              <a:t>Utilisation de </a:t>
            </a:r>
            <a:r>
              <a:rPr lang="en-US" b="1" dirty="0" err="1"/>
              <a:t>l'</a:t>
            </a:r>
            <a:r>
              <a:rPr lang="en-US" b="1" dirty="0" err="1">
                <a:sym typeface="Calibri"/>
              </a:rPr>
              <a:t>ENAS</a:t>
            </a:r>
            <a:r>
              <a:rPr lang="en-US" b="1" dirty="0">
                <a:sym typeface="Calibri"/>
              </a:rPr>
              <a:t> </a:t>
            </a:r>
          </a:p>
          <a:p>
            <a:r>
              <a:rPr lang="en-US" i="1" dirty="0">
                <a:sym typeface="Calibri"/>
              </a:rPr>
              <a:t>Instructions</a:t>
            </a:r>
          </a:p>
          <a:p>
            <a:pPr lvl="1"/>
            <a:r>
              <a:rPr lang="en-US" i="1" dirty="0">
                <a:sym typeface="Calibri"/>
              </a:rPr>
              <a:t>Lisez le cas de figure de Rafael sur l'exercice</a:t>
            </a:r>
          </a:p>
          <a:p>
            <a:pPr lvl="1"/>
            <a:r>
              <a:rPr lang="en-US" i="1" dirty="0">
                <a:sym typeface="Calibri"/>
              </a:rPr>
              <a:t>Comparez les détails avec le formulaire d'inscription rempli</a:t>
            </a:r>
          </a:p>
          <a:p>
            <a:pPr lvl="1"/>
            <a:r>
              <a:rPr lang="en-US" i="1" dirty="0">
                <a:sym typeface="Calibri"/>
              </a:rPr>
              <a:t>Identifier les lacunes et les suggestions d'amélioration. </a:t>
            </a:r>
          </a:p>
          <a:p>
            <a:pPr marL="0" indent="0">
              <a:buNone/>
            </a:pPr>
            <a:endParaRPr lang="en-US" b="1" dirty="0">
              <a:sym typeface="Calibri"/>
            </a:endParaRPr>
          </a:p>
          <a:p>
            <a:pPr marL="0" indent="0">
              <a:buNone/>
            </a:pPr>
            <a:r>
              <a:rPr lang="en-US" b="1" dirty="0">
                <a:sym typeface="Calibri"/>
              </a:rPr>
              <a:t>DISCUSSION PLÉNIÈRE (20 minutes)</a:t>
            </a:r>
          </a:p>
          <a:p>
            <a:r>
              <a:rPr lang="en-US" dirty="0">
                <a:sym typeface="Calibri"/>
              </a:rPr>
              <a:t>Demandez à chaque groupe de partager ses conclusions et ses idées. </a:t>
            </a:r>
          </a:p>
          <a:p>
            <a:r>
              <a:rPr lang="en-US" dirty="0">
                <a:sym typeface="Calibri"/>
              </a:rPr>
              <a:t>Consultez les réponses ci-dessous pour compléter</a:t>
            </a:r>
          </a:p>
          <a:p>
            <a:pPr marL="0" indent="0">
              <a:buNone/>
            </a:pPr>
            <a:r>
              <a:rPr lang="en-US" dirty="0">
                <a:sym typeface="Helvetica Neue"/>
              </a:rPr>
              <a:t>_____________________________________________________________________________</a:t>
            </a:r>
            <a:endParaRPr lang="en-US" dirty="0"/>
          </a:p>
          <a:p>
            <a:pPr marL="0" indent="0">
              <a:buNone/>
            </a:pPr>
            <a:endParaRPr lang="en-US" dirty="0">
              <a:sym typeface="Calibri"/>
            </a:endParaRPr>
          </a:p>
          <a:p>
            <a:pPr marL="0" indent="0">
              <a:buNone/>
            </a:pPr>
            <a:r>
              <a:rPr lang="en-US" b="1" dirty="0">
                <a:sym typeface="Calibri"/>
              </a:rPr>
              <a:t>RÉPONSES</a:t>
            </a:r>
          </a:p>
          <a:p>
            <a:pPr marL="0" indent="0">
              <a:buNone/>
            </a:pPr>
            <a:r>
              <a:rPr lang="en-US" b="1" dirty="0">
                <a:sym typeface="Calibri"/>
              </a:rPr>
              <a:t>Question 1</a:t>
            </a:r>
          </a:p>
          <a:p>
            <a:r>
              <a:rPr lang="en-US" b="1" dirty="0"/>
              <a:t>Page 1</a:t>
            </a:r>
          </a:p>
          <a:p>
            <a:pPr lvl="1"/>
            <a:r>
              <a:rPr lang="en-US" dirty="0"/>
              <a:t>Informations personnelles de l'enfant :</a:t>
            </a:r>
          </a:p>
          <a:p>
            <a:pPr lvl="1"/>
            <a:r>
              <a:rPr lang="en-US" dirty="0">
                <a:sym typeface="Calibri"/>
              </a:rPr>
              <a:t>Adresse de naissance/ localisation manquante </a:t>
            </a:r>
          </a:p>
          <a:p>
            <a:pPr lvl="1"/>
            <a:r>
              <a:rPr lang="en-US" dirty="0">
                <a:sym typeface="Calibri"/>
              </a:rPr>
              <a:t>Les caractéristiques physiques et les effets personnels/les vêtements de l'enfant pourraient être décrits plus en détail.</a:t>
            </a:r>
          </a:p>
          <a:p>
            <a:pPr lvl="1"/>
            <a:r>
              <a:rPr lang="en-US" dirty="0">
                <a:sym typeface="Calibri"/>
              </a:rPr>
              <a:t>Le père de Rafael s'appelle Xavier Mayol et sa mère s'appelle Bernadeta Gomez.</a:t>
            </a:r>
          </a:p>
          <a:p>
            <a:r>
              <a:rPr lang="en-US" b="1" dirty="0">
                <a:sym typeface="Calibri"/>
              </a:rPr>
              <a:t>Page 2</a:t>
            </a:r>
          </a:p>
          <a:p>
            <a:pPr lvl="1"/>
            <a:r>
              <a:rPr lang="en-US" dirty="0">
                <a:sym typeface="Calibri"/>
              </a:rPr>
              <a:t>Mots spécifiques ou façon de parler : non réalisé</a:t>
            </a:r>
          </a:p>
          <a:p>
            <a:pPr lvl="1"/>
            <a:r>
              <a:rPr lang="en-US" dirty="0">
                <a:sym typeface="Calibri"/>
              </a:rPr>
              <a:t>Comportement spécifique : plus de détails sont nécessaires. Beaucoup de garçons aiment le football. Le garçon a-t-il un jeu préféré ? Un aliment préféré ? D'autres sports ? Aime-t-il jouer et interagir avec les autres ? Fournissez plus de détails sur le cheval de l'enfant et sur le moment et l'endroit où il avait l'habitude de monter à cheval. </a:t>
            </a:r>
          </a:p>
          <a:p>
            <a:endParaRPr lang="en-US" dirty="0">
              <a:sym typeface="Calibri"/>
            </a:endParaRPr>
          </a:p>
          <a:p>
            <a:pPr marL="0" indent="0">
              <a:buNone/>
            </a:pPr>
            <a:r>
              <a:rPr lang="en-US" b="1" dirty="0">
                <a:sym typeface="Calibri"/>
              </a:rPr>
              <a:t>SUITE </a:t>
            </a:r>
            <a:r>
              <a:rPr lang="en-US" b="1" dirty="0">
                <a:sym typeface="Wingdings" panose="05000000000000000000" pitchFamily="2" charset="2"/>
              </a:rPr>
              <a:t></a:t>
            </a:r>
            <a:endParaRPr lang="en-US" b="1" dirty="0">
              <a:sym typeface="Calibri"/>
            </a:endParaRPr>
          </a:p>
          <a:p>
            <a:endParaRPr lang="en-US" dirty="0">
              <a:sym typeface="Calibri"/>
            </a:endParaRPr>
          </a:p>
        </p:txBody>
      </p:sp>
      <p:sp>
        <p:nvSpPr>
          <p:cNvPr id="3" name="Slide Image Placeholder 2">
            <a:extLst>
              <a:ext uri="{FF2B5EF4-FFF2-40B4-BE49-F238E27FC236}">
                <a16:creationId xmlns:a16="http://schemas.microsoft.com/office/drawing/2014/main" id="{2AF6CD46-B22F-2E5C-DB76-5E55B0B762E3}"/>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A29DFF3C-2B87-3FD1-3485-BEB5A8EA25E5}"/>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94</a:t>
            </a:fld>
            <a:endParaRPr lang="en-US" sz="1200" dirty="0">
              <a:latin typeface="+mn-lt"/>
            </a:endParaRPr>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8"/>
        <p:cNvGrpSpPr/>
        <p:nvPr/>
      </p:nvGrpSpPr>
      <p:grpSpPr>
        <a:xfrm>
          <a:off x="0" y="0"/>
          <a:ext cx="0" cy="0"/>
          <a:chOff x="0" y="0"/>
          <a:chExt cx="0" cy="0"/>
        </a:xfrm>
      </p:grpSpPr>
      <p:sp>
        <p:nvSpPr>
          <p:cNvPr id="810" name="Google Shape;810;p35:notes"/>
          <p:cNvSpPr txBox="1">
            <a:spLocks noGrp="1"/>
          </p:cNvSpPr>
          <p:nvPr>
            <p:ph type="body" idx="1"/>
          </p:nvPr>
        </p:nvSpPr>
        <p:spPr>
          <a:xfrm>
            <a:off x="479425" y="460375"/>
            <a:ext cx="6140450" cy="9211335"/>
          </a:xfrm>
        </p:spPr>
        <p:txBody>
          <a:bodyPr/>
          <a:lstStyle/>
          <a:p>
            <a:r>
              <a:rPr lang="en-US" b="1" dirty="0">
                <a:sym typeface="Calibri"/>
              </a:rPr>
              <a:t>Page 2</a:t>
            </a:r>
          </a:p>
          <a:p>
            <a:pPr lvl="1"/>
            <a:r>
              <a:rPr lang="en-US" dirty="0">
                <a:sym typeface="Calibri"/>
              </a:rPr>
              <a:t>Aide-soignante précédente </a:t>
            </a:r>
          </a:p>
          <a:p>
            <a:pPr lvl="1"/>
            <a:r>
              <a:rPr lang="en-US" dirty="0">
                <a:sym typeface="Calibri"/>
              </a:rPr>
              <a:t>Le nom correct de sa mère est : Bernadeta Gomez</a:t>
            </a:r>
          </a:p>
          <a:p>
            <a:pPr lvl="1"/>
            <a:r>
              <a:rPr lang="en-US" dirty="0">
                <a:sym typeface="Calibri"/>
              </a:rPr>
              <a:t>L'année de naissance est manquante </a:t>
            </a:r>
          </a:p>
          <a:p>
            <a:pPr lvl="1"/>
            <a:r>
              <a:rPr lang="en-US" dirty="0">
                <a:sym typeface="Calibri"/>
              </a:rPr>
              <a:t>On ne sait pas si le dernier contact du 23 octobre 2020 a eu lieu avec le père, la mère ou les deux.</a:t>
            </a:r>
          </a:p>
          <a:p>
            <a:pPr lvl="1"/>
            <a:r>
              <a:rPr lang="en-US" dirty="0">
                <a:sym typeface="Calibri"/>
              </a:rPr>
              <a:t>Dans la section relative à la "profession de la personne qui s'occupe de l'enfant", à sa "relation avec l'enfant", à son "adresse" et à son "numéro de téléphone", ainsi qu'à la question de savoir si l'enfant souhaite consentir à ce que la personne qui s'occupe de lui soit contactée, les informations relatives à la personne qui s'occupe actuellement de l'enfant ont été indiquées dans le formulaire. Ceci est incorrect. Dans ces sections (#1 et #2), il faut remplir des informations sur le(s) responsable(s) précédent(s), celui ou ceux qui s'occupaient de l'enfant avant la séparation. </a:t>
            </a:r>
          </a:p>
          <a:p>
            <a:pPr lvl="1"/>
            <a:r>
              <a:rPr lang="en-US" dirty="0">
                <a:sym typeface="Calibri"/>
              </a:rPr>
              <a:t>Ce n'est qu'en bas de la page que l'assistante sociale a correctement indiqué la profession des précédents aidants, dans le cas de Rafael, la profession de ses parents. </a:t>
            </a:r>
          </a:p>
          <a:p>
            <a:r>
              <a:rPr lang="en-US" b="1" dirty="0">
                <a:sym typeface="Calibri"/>
              </a:rPr>
              <a:t>Page 3</a:t>
            </a:r>
          </a:p>
          <a:p>
            <a:pPr lvl="1"/>
            <a:r>
              <a:rPr lang="en-US" dirty="0">
                <a:sym typeface="Calibri"/>
              </a:rPr>
              <a:t>Il manque des informations sur l'adresse de l'ancien soignant. Il serait utile d'avoir plus de détails sur la description de l'adresse, car cela pourrait faciliter les efforts de recherche. </a:t>
            </a:r>
          </a:p>
          <a:p>
            <a:pPr lvl="1"/>
            <a:r>
              <a:rPr lang="en-US" dirty="0">
                <a:sym typeface="Calibri"/>
              </a:rPr>
              <a:t>Le numéro de téléphone de M. Calvo a été indiqué, l'aidant actuel, au lieu de l'aidant précédent/les parents de Rafael.</a:t>
            </a:r>
          </a:p>
          <a:p>
            <a:pPr lvl="1"/>
            <a:r>
              <a:rPr lang="en-US" dirty="0">
                <a:sym typeface="Calibri"/>
              </a:rPr>
              <a:t>Même si l'enfant n'est pas en contact avec d'autres membres de sa famille, si possible, les détails concernant d'autres membres de la famille, avec lesquels l'enfant a été en contact auparavant, peuvent être enregistrés dans cette section. Il est également important d'indiquer pourquoi l'enfant n'a pas de contact avec d'autres membres de sa famille. </a:t>
            </a:r>
          </a:p>
          <a:p>
            <a:pPr lvl="1"/>
            <a:r>
              <a:rPr lang="en-US" dirty="0">
                <a:sym typeface="Calibri"/>
              </a:rPr>
              <a:t>Si d'autres détails sont disponibles concernant les collègues, le travail et le lieu de travail du père, ils doivent également être enregistrés. </a:t>
            </a:r>
          </a:p>
          <a:p>
            <a:r>
              <a:rPr lang="en-US" b="1" dirty="0">
                <a:sym typeface="Calibri"/>
              </a:rPr>
              <a:t>Page 4</a:t>
            </a:r>
          </a:p>
          <a:p>
            <a:pPr lvl="1"/>
            <a:r>
              <a:rPr lang="en-US" dirty="0">
                <a:sym typeface="Calibri"/>
              </a:rPr>
              <a:t>Si l'enfant a plus de détails sur l'histoire de la fuite et de la séparation, il est important de les consigner, y compris les dates/chronologies estimées et les lieux, ainsi que les personnes qui faisaient partie du groupe que le garçon a rejoint pendant la fuite et si/comment elles peuvent être contactées pour obtenir plus d'informations de recherche pertinentes pour le cas de l'enfant. </a:t>
            </a:r>
          </a:p>
          <a:p>
            <a:pPr lvl="1"/>
            <a:r>
              <a:rPr lang="en-US" dirty="0">
                <a:sym typeface="Calibri"/>
              </a:rPr>
              <a:t>Il est essentiel de fournir plus d'informations sur le mode de garde actuel et sur les raisons pour lesquelles le garçon a indiqué qu'il n'était pas sûr de vouloir rester avec la personne qui s'occupe de lui. Le dispositif de prise en charge est-il sûr ? Y a-t-il des signes et/ou des risques d'abus, de violence ou d'exploitation ?  Une action urgente ou un suivi sont-ils nécessaires ? </a:t>
            </a:r>
          </a:p>
          <a:p>
            <a:r>
              <a:rPr lang="en-US" b="1" dirty="0">
                <a:sym typeface="Calibri"/>
              </a:rPr>
              <a:t>Page 5</a:t>
            </a:r>
          </a:p>
          <a:p>
            <a:pPr lvl="1"/>
            <a:r>
              <a:rPr lang="en-US" dirty="0">
                <a:sym typeface="Calibri"/>
              </a:rPr>
              <a:t>Indiquez pourquoi l'enfant souhaite un regroupement familial. Rafaël a également indiqué qu'il voulait être réuni le plus rapidement possible. Y a-t-il des raisons spécifiques pour lesquelles il a insisté sur le fait qu'il veut que la réunification ait lieu le plus tôt possible ? Il est enregistré qu'il veut se sentir en sécurité et soutenu dans un arrangement de soins stable. L'enfant se sent-il actuellement en sécurité et protégé jusqu'à ce que la réunification soit possible ?  Un suivi immédiat est-il nécessaire ? </a:t>
            </a:r>
          </a:p>
          <a:p>
            <a:pPr lvl="1"/>
            <a:r>
              <a:rPr lang="en-US" dirty="0">
                <a:sym typeface="Calibri"/>
              </a:rPr>
              <a:t>Il faudrait peut-être en savoir plus sur la mort éventuelle du père du garçon, pourquoi suppose-t-il qu'il est décédé ? </a:t>
            </a:r>
          </a:p>
          <a:p>
            <a:pPr lvl="1"/>
            <a:r>
              <a:rPr lang="en-US" dirty="0">
                <a:sym typeface="Calibri"/>
              </a:rPr>
              <a:t>Fournir plus d'informations sur les autres personnes du groupe avec lesquelles l'enfant a fui, si l'enfant sait qui elles sont et si et comment elles peuvent être contactées. </a:t>
            </a:r>
          </a:p>
          <a:p>
            <a:endParaRPr lang="en-US" dirty="0">
              <a:sym typeface="Calibri"/>
            </a:endParaRPr>
          </a:p>
          <a:p>
            <a:pPr marL="0" indent="0">
              <a:buNone/>
            </a:pPr>
            <a:r>
              <a:rPr lang="en-US" b="1" dirty="0">
                <a:sym typeface="Calibri"/>
              </a:rPr>
              <a:t>SUITE </a:t>
            </a:r>
            <a:r>
              <a:rPr lang="en-US" b="1" dirty="0">
                <a:sym typeface="Wingdings" panose="05000000000000000000" pitchFamily="2" charset="2"/>
              </a:rPr>
              <a:t> </a:t>
            </a:r>
            <a:endParaRPr lang="en-US" b="1" dirty="0">
              <a:sym typeface="Calibri"/>
            </a:endParaRPr>
          </a:p>
        </p:txBody>
      </p:sp>
      <p:sp>
        <p:nvSpPr>
          <p:cNvPr id="2" name="Google Shape;725;p48:notes">
            <a:extLst>
              <a:ext uri="{FF2B5EF4-FFF2-40B4-BE49-F238E27FC236}">
                <a16:creationId xmlns:a16="http://schemas.microsoft.com/office/drawing/2014/main" id="{C6E3C8EE-2BEE-DAF8-4C8D-9063155C9365}"/>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95</a:t>
            </a:fld>
            <a:endParaRPr lang="en-US" sz="1200" dirty="0">
              <a:latin typeface="+mn-lt"/>
            </a:endParaRPr>
          </a:p>
        </p:txBody>
      </p:sp>
    </p:spTree>
    <p:extLst>
      <p:ext uri="{BB962C8B-B14F-4D97-AF65-F5344CB8AC3E}">
        <p14:creationId xmlns:p14="http://schemas.microsoft.com/office/powerpoint/2010/main" val="1856739272"/>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8"/>
        <p:cNvGrpSpPr/>
        <p:nvPr/>
      </p:nvGrpSpPr>
      <p:grpSpPr>
        <a:xfrm>
          <a:off x="0" y="0"/>
          <a:ext cx="0" cy="0"/>
          <a:chOff x="0" y="0"/>
          <a:chExt cx="0" cy="0"/>
        </a:xfrm>
      </p:grpSpPr>
      <p:sp>
        <p:nvSpPr>
          <p:cNvPr id="810" name="Google Shape;810;p35:notes"/>
          <p:cNvSpPr txBox="1">
            <a:spLocks noGrp="1"/>
          </p:cNvSpPr>
          <p:nvPr>
            <p:ph type="body" idx="1"/>
          </p:nvPr>
        </p:nvSpPr>
        <p:spPr>
          <a:xfrm>
            <a:off x="479425" y="460375"/>
            <a:ext cx="6140450" cy="9211335"/>
          </a:xfrm>
        </p:spPr>
        <p:txBody>
          <a:bodyPr/>
          <a:lstStyle/>
          <a:p>
            <a:pPr marL="0" indent="0">
              <a:buNone/>
            </a:pPr>
            <a:r>
              <a:rPr lang="en-US" b="1" dirty="0">
                <a:sym typeface="Calibri"/>
              </a:rPr>
              <a:t>Question 2</a:t>
            </a:r>
            <a:endParaRPr lang="en-US" dirty="0">
              <a:sym typeface="Calibri"/>
            </a:endParaRPr>
          </a:p>
          <a:p>
            <a:r>
              <a:rPr lang="en-US" dirty="0">
                <a:sym typeface="Calibri"/>
              </a:rPr>
              <a:t>Évaluer et suivre l'organisation actuelle de la prise en charge de Rafaël et déterminer si un soutien supplémentaire est nécessaire ou s'il doit être placé dans une autre organisation de prise en charge pour sa sécurité et sa protection immédiates.  </a:t>
            </a:r>
          </a:p>
          <a:p>
            <a:r>
              <a:rPr lang="en-US" dirty="0">
                <a:sym typeface="Calibri"/>
              </a:rPr>
              <a:t>Évaluer et suivre les besoins des garçons en matière de SMSPS et les orienter vers les services nécessaires. </a:t>
            </a:r>
          </a:p>
          <a:p>
            <a:r>
              <a:rPr lang="en-US" dirty="0">
                <a:sym typeface="Calibri"/>
              </a:rPr>
              <a:t>Évaluer et suivre la situation de travail de Rafaël, les risques et les besoins d'interventions (immédiates). </a:t>
            </a:r>
          </a:p>
          <a:p>
            <a:r>
              <a:rPr lang="en-US" dirty="0">
                <a:sym typeface="Calibri"/>
              </a:rPr>
              <a:t>Après avoir corrigé et complété le formulaire, commencez </a:t>
            </a:r>
            <a:r>
              <a:rPr lang="en-US">
                <a:sym typeface="Calibri"/>
              </a:rPr>
              <a:t>à trainer </a:t>
            </a:r>
            <a:r>
              <a:rPr lang="en-US" dirty="0">
                <a:sym typeface="Calibri"/>
              </a:rPr>
              <a:t>ou renvoyez le cas pour traçage. </a:t>
            </a:r>
          </a:p>
          <a:p>
            <a:r>
              <a:rPr lang="en-US" dirty="0">
                <a:sym typeface="Calibri"/>
              </a:rPr>
              <a:t>Suivi des besoins de Rafael en matière d'éducation</a:t>
            </a:r>
          </a:p>
          <a:p>
            <a:r>
              <a:rPr lang="en-US" dirty="0">
                <a:sym typeface="Calibri"/>
              </a:rPr>
              <a:t>Suivi de l'enregistrement de plus d'informations sur les grands-parents de Rafael et leur relation, afin d'initier la recherche des grands-parents également, au cas où la mère/le père ne serait pas retrouvé(e) ou au cas où sa mère se serait remariée et ne serait pas disposée à procéder à la réunification familiale. </a:t>
            </a:r>
          </a:p>
          <a:p>
            <a:pPr marL="0" indent="0">
              <a:buNone/>
            </a:pPr>
            <a:endParaRPr lang="en-US" dirty="0">
              <a:sym typeface="Calibri"/>
            </a:endParaRPr>
          </a:p>
        </p:txBody>
      </p:sp>
      <p:sp>
        <p:nvSpPr>
          <p:cNvPr id="2" name="Google Shape;725;p48:notes">
            <a:extLst>
              <a:ext uri="{FF2B5EF4-FFF2-40B4-BE49-F238E27FC236}">
                <a16:creationId xmlns:a16="http://schemas.microsoft.com/office/drawing/2014/main" id="{07AC4E55-7AB6-8469-6FB2-4D522B51A11B}"/>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96</a:t>
            </a:fld>
            <a:endParaRPr lang="en-US" sz="1200" dirty="0">
              <a:latin typeface="+mn-lt"/>
            </a:endParaRPr>
          </a:p>
        </p:txBody>
      </p:sp>
    </p:spTree>
    <p:extLst>
      <p:ext uri="{BB962C8B-B14F-4D97-AF65-F5344CB8AC3E}">
        <p14:creationId xmlns:p14="http://schemas.microsoft.com/office/powerpoint/2010/main" val="2606901470"/>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3"/>
        <p:cNvGrpSpPr/>
        <p:nvPr/>
      </p:nvGrpSpPr>
      <p:grpSpPr>
        <a:xfrm>
          <a:off x="0" y="0"/>
          <a:ext cx="0" cy="0"/>
          <a:chOff x="0" y="0"/>
          <a:chExt cx="0" cy="0"/>
        </a:xfrm>
      </p:grpSpPr>
      <p:sp>
        <p:nvSpPr>
          <p:cNvPr id="1305" name="Google Shape;1305;p69:notes"/>
          <p:cNvSpPr txBox="1">
            <a:spLocks noGrp="1"/>
          </p:cNvSpPr>
          <p:nvPr>
            <p:ph type="body" idx="1"/>
          </p:nvPr>
        </p:nvSpPr>
        <p:spPr/>
        <p:txBody>
          <a:bodyPr/>
          <a:lstStyle/>
          <a:p>
            <a:pPr marL="0" indent="0">
              <a:buNone/>
            </a:pPr>
            <a:r>
              <a:rPr lang="en-US" b="1" dirty="0">
                <a:sym typeface="Calibri"/>
              </a:rPr>
              <a:t>EXPLICATION</a:t>
            </a:r>
          </a:p>
          <a:p>
            <a:r>
              <a:rPr lang="en-US" dirty="0">
                <a:sym typeface="Calibri"/>
              </a:rPr>
              <a:t>Présenter la diapositive</a:t>
            </a:r>
            <a:endParaRPr lang="en-US" dirty="0"/>
          </a:p>
          <a:p>
            <a:r>
              <a:rPr lang="en-US" i="1" dirty="0">
                <a:sym typeface="Calibri"/>
              </a:rPr>
              <a:t>Quelqu'un a-t-il des questions ou des précisions à apporter ?</a:t>
            </a:r>
            <a:endParaRPr lang="en-US" i="1" dirty="0"/>
          </a:p>
          <a:p>
            <a:r>
              <a:rPr lang="en-US" dirty="0">
                <a:sym typeface="Calibri"/>
              </a:rPr>
              <a:t>Fermer la session</a:t>
            </a:r>
            <a:endParaRPr lang="en-US" dirty="0"/>
          </a:p>
        </p:txBody>
      </p:sp>
      <p:sp>
        <p:nvSpPr>
          <p:cNvPr id="3" name="Slide Image Placeholder 2">
            <a:extLst>
              <a:ext uri="{FF2B5EF4-FFF2-40B4-BE49-F238E27FC236}">
                <a16:creationId xmlns:a16="http://schemas.microsoft.com/office/drawing/2014/main" id="{A0BF61A8-B39D-F754-09D5-8B22CAF14FD6}"/>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26D2342B-833C-4460-1EFE-AFE281DD32A9}"/>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97</a:t>
            </a:fld>
            <a:endParaRPr lang="en-US" sz="1200" dirty="0">
              <a:latin typeface="+mn-lt"/>
            </a:endParaRPr>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6"/>
        <p:cNvGrpSpPr/>
        <p:nvPr/>
      </p:nvGrpSpPr>
      <p:grpSpPr>
        <a:xfrm>
          <a:off x="0" y="0"/>
          <a:ext cx="0" cy="0"/>
          <a:chOff x="0" y="0"/>
          <a:chExt cx="0" cy="0"/>
        </a:xfrm>
      </p:grpSpPr>
      <p:sp>
        <p:nvSpPr>
          <p:cNvPr id="1318" name="Google Shape;1318;p70:notes"/>
          <p:cNvSpPr txBox="1">
            <a:spLocks noGrp="1"/>
          </p:cNvSpPr>
          <p:nvPr>
            <p:ph type="body" idx="1"/>
          </p:nvPr>
        </p:nvSpPr>
        <p:spPr/>
        <p:txBody>
          <a:bodyPr/>
          <a:lstStyle/>
          <a:p>
            <a:pPr marL="0" indent="0">
              <a:buNone/>
            </a:pPr>
            <a:r>
              <a:rPr lang="en-US" b="1" dirty="0">
                <a:sym typeface="Calibri"/>
              </a:rPr>
              <a:t>S'ADAPTER AU CONTEXTE</a:t>
            </a:r>
          </a:p>
          <a:p>
            <a:r>
              <a:rPr lang="en-US" dirty="0">
                <a:sym typeface="Calibri"/>
              </a:rPr>
              <a:t>Dans certains contextes, la vérification est effectuée par d'autres personnes</a:t>
            </a:r>
          </a:p>
          <a:p>
            <a:pPr lvl="1"/>
            <a:r>
              <a:rPr lang="en-US" dirty="0">
                <a:sym typeface="Calibri"/>
              </a:rPr>
              <a:t>par exemple dans le cas d'une séparation transfrontalière et/ou dans des contextes où les autorités nationales ont un rôle à jouer dans ce domaine. </a:t>
            </a:r>
          </a:p>
          <a:p>
            <a:pPr lvl="1"/>
            <a:r>
              <a:rPr lang="en-US" dirty="0">
                <a:sym typeface="Calibri"/>
              </a:rPr>
              <a:t>Dans ces cas, ce module doit être adapté, notamment en ce qui concerne le rôle des travailleurs sociaux et le processus lui-même. </a:t>
            </a:r>
          </a:p>
          <a:p>
            <a:r>
              <a:rPr lang="en-US" dirty="0">
                <a:sym typeface="Calibri"/>
              </a:rPr>
              <a:t>Dans certains contextes, ce module peut ne pas être exigé en tant que module spécifique. </a:t>
            </a:r>
          </a:p>
          <a:p>
            <a:pPr marL="0" indent="0">
              <a:buNone/>
            </a:pPr>
            <a:r>
              <a:rPr lang="en-US" dirty="0">
                <a:sym typeface="Helvetica Neue"/>
              </a:rPr>
              <a:t>_____________________________________________________________________________</a:t>
            </a:r>
            <a:endParaRPr lang="en-US" dirty="0"/>
          </a:p>
          <a:p>
            <a:endParaRPr lang="en-US" dirty="0">
              <a:sym typeface="Calibri"/>
            </a:endParaRPr>
          </a:p>
          <a:p>
            <a:pPr marL="0" indent="0">
              <a:buNone/>
            </a:pPr>
            <a:r>
              <a:rPr lang="en-US" b="1" dirty="0">
                <a:sym typeface="Calibri"/>
              </a:rPr>
              <a:t>EXPLICATION</a:t>
            </a:r>
          </a:p>
          <a:p>
            <a:r>
              <a:rPr lang="en-US" dirty="0">
                <a:sym typeface="Calibri"/>
              </a:rPr>
              <a:t>Lisez le titre de la session. </a:t>
            </a:r>
            <a:endParaRPr lang="en-US" dirty="0"/>
          </a:p>
          <a:p>
            <a:r>
              <a:rPr lang="en-US" i="1" dirty="0">
                <a:sym typeface="Calibri"/>
              </a:rPr>
              <a:t>À la fin de cette session, les participants devraient être en mesure de :</a:t>
            </a:r>
            <a:endParaRPr lang="en-US" i="1" dirty="0"/>
          </a:p>
          <a:p>
            <a:r>
              <a:rPr lang="en-US" dirty="0">
                <a:sym typeface="Calibri"/>
              </a:rPr>
              <a:t>Présenter la diapositive</a:t>
            </a:r>
          </a:p>
          <a:p>
            <a:r>
              <a:rPr lang="en-US" i="1" dirty="0">
                <a:sym typeface="Calibri"/>
              </a:rPr>
              <a:t>L'objectif général du processus de vérification est de vérifier si le regroupement familial est dans l'intérêt supérieur de l'enfant. </a:t>
            </a:r>
          </a:p>
          <a:p>
            <a:r>
              <a:rPr lang="en-US" i="1" dirty="0">
                <a:sym typeface="Calibri"/>
              </a:rPr>
              <a:t>Avez-vous des idées sur la manière de mener à bien le processus de vérification et les éléments importants à prendre en compte lors de la vérification avant le regroupement familial ? </a:t>
            </a:r>
          </a:p>
          <a:p>
            <a:endParaRPr lang="en-US" dirty="0">
              <a:sym typeface="Calibri"/>
            </a:endParaRPr>
          </a:p>
        </p:txBody>
      </p:sp>
      <p:sp>
        <p:nvSpPr>
          <p:cNvPr id="3" name="Slide Image Placeholder 2">
            <a:extLst>
              <a:ext uri="{FF2B5EF4-FFF2-40B4-BE49-F238E27FC236}">
                <a16:creationId xmlns:a16="http://schemas.microsoft.com/office/drawing/2014/main" id="{0C6455C5-9D7B-D3A2-D369-E4154AFAA0A1}"/>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614E4DB4-CDC0-C297-B76F-4268BF73E468}"/>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98</a:t>
            </a:fld>
            <a:endParaRPr lang="en-US" sz="1200" dirty="0">
              <a:latin typeface="+mn-lt"/>
            </a:endParaRPr>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7"/>
        <p:cNvGrpSpPr/>
        <p:nvPr/>
      </p:nvGrpSpPr>
      <p:grpSpPr>
        <a:xfrm>
          <a:off x="0" y="0"/>
          <a:ext cx="0" cy="0"/>
          <a:chOff x="0" y="0"/>
          <a:chExt cx="0" cy="0"/>
        </a:xfrm>
      </p:grpSpPr>
      <p:sp>
        <p:nvSpPr>
          <p:cNvPr id="1329" name="Google Shape;1329;p71:notes"/>
          <p:cNvSpPr txBox="1">
            <a:spLocks noGrp="1"/>
          </p:cNvSpPr>
          <p:nvPr>
            <p:ph type="body" idx="1"/>
          </p:nvPr>
        </p:nvSpPr>
        <p:spPr/>
        <p:txBody>
          <a:bodyPr/>
          <a:lstStyle/>
          <a:p>
            <a:pPr marL="0" indent="0">
              <a:buNone/>
            </a:pPr>
            <a:r>
              <a:rPr lang="en-US" b="1" dirty="0">
                <a:sym typeface="Calibri"/>
              </a:rPr>
              <a:t>DISCUSSION PLÉNIÈRE</a:t>
            </a:r>
          </a:p>
          <a:p>
            <a:r>
              <a:rPr lang="en-US" i="1" dirty="0">
                <a:sym typeface="Calibri"/>
              </a:rPr>
              <a:t>Nous avons discuté de l'importance d'une documentation de qualité. </a:t>
            </a:r>
          </a:p>
          <a:p>
            <a:pPr lvl="1"/>
            <a:r>
              <a:rPr lang="en-US" i="1" dirty="0">
                <a:sym typeface="Calibri"/>
              </a:rPr>
              <a:t>Lorsque les informations figurant sur le formulaire de documentation de l'enfant sont claires et bien présentées, la vérification devrait être un processus simple. </a:t>
            </a:r>
          </a:p>
          <a:p>
            <a:pPr lvl="1"/>
            <a:r>
              <a:rPr lang="en-US" i="1" dirty="0">
                <a:sym typeface="Calibri"/>
              </a:rPr>
              <a:t>Lorsque les informations sur l'enfant sont limitées ou inexistantes, il convient de faire preuve d'une attention particulière lors du processus de vérification. </a:t>
            </a:r>
          </a:p>
          <a:p>
            <a:r>
              <a:rPr lang="en-US" i="1" dirty="0">
                <a:sym typeface="Calibri"/>
              </a:rPr>
              <a:t>Demandez comment la vérification est effectuée. </a:t>
            </a:r>
          </a:p>
          <a:p>
            <a:pPr lvl="1"/>
            <a:r>
              <a:rPr lang="en-US" i="1" dirty="0">
                <a:sym typeface="Calibri"/>
              </a:rPr>
              <a:t>La vérification est effectuée par des agents de recherche/travailleurs sociaux qui posent des questions standard à l'adulte et à l'enfant et enregistrent les informations sur un formulaire de vérification. </a:t>
            </a:r>
          </a:p>
          <a:p>
            <a:r>
              <a:rPr lang="en-US" i="1" dirty="0">
                <a:sym typeface="Calibri"/>
              </a:rPr>
              <a:t>Selon vous, quelles sont les complexités liées à la vérification des nourrissons ? Quelles mesures pensez-vous que nous pouvons prendre ? </a:t>
            </a:r>
          </a:p>
          <a:p>
            <a:pPr marL="0" indent="0">
              <a:buNone/>
            </a:pPr>
            <a:endParaRPr lang="en-US" dirty="0"/>
          </a:p>
          <a:p>
            <a:pPr marL="0" indent="0">
              <a:buNone/>
            </a:pPr>
            <a:r>
              <a:rPr lang="en-US" b="1" dirty="0"/>
              <a:t>EXPLICATION</a:t>
            </a:r>
          </a:p>
          <a:p>
            <a:r>
              <a:rPr lang="en-US" i="1" dirty="0"/>
              <a:t>Comment vérifier les liens familiaux pour les jeunes enfants et les enfants incapables de fournir des informations : </a:t>
            </a:r>
          </a:p>
          <a:p>
            <a:r>
              <a:rPr lang="en-US" i="1" dirty="0"/>
              <a:t>Étape 1 : </a:t>
            </a:r>
          </a:p>
          <a:p>
            <a:pPr lvl="1"/>
            <a:r>
              <a:rPr lang="en-US" i="1" dirty="0"/>
              <a:t>Dans tous les cas, demandez aux adultes qui demandent le regroupement familial avec des enfants en bas âge de : </a:t>
            </a:r>
          </a:p>
          <a:p>
            <a:pPr lvl="1"/>
            <a:r>
              <a:rPr lang="en-US" i="1" dirty="0"/>
              <a:t>Choisissez la photo de l'enfant parmi un certain nombre de photos d'enfants du même âge.</a:t>
            </a:r>
          </a:p>
          <a:p>
            <a:pPr lvl="1"/>
            <a:r>
              <a:rPr lang="en-US" i="1" dirty="0"/>
              <a:t>Décrivez l'enfant, y compris les taches de naissance, cicatrices, marques, tatouages ou autres caractéristiques physiques déterminantes.</a:t>
            </a:r>
          </a:p>
          <a:p>
            <a:pPr lvl="1"/>
            <a:r>
              <a:rPr lang="en-US" i="1" dirty="0"/>
              <a:t>Décrivez les vêtements, les bijoux ou les objets que l'enfant portait/portait au moment de la séparation.</a:t>
            </a:r>
          </a:p>
          <a:p>
            <a:pPr lvl="1"/>
            <a:r>
              <a:rPr lang="en-US" i="1" dirty="0"/>
              <a:t>Rappelez-vous le lieu où l'enfant a été laissé et comment la séparation s'est produite. </a:t>
            </a:r>
          </a:p>
          <a:p>
            <a:pPr lvl="1"/>
            <a:r>
              <a:rPr lang="en-US" i="1" dirty="0"/>
              <a:t>Identifiez tous les mots ou expressions que l'enfant connaissait avant la séparation (si l'enfant parlait déjà), y compris les surnoms ou la façon dont l'enfant prononce les noms de certains membres de la famille. </a:t>
            </a:r>
          </a:p>
          <a:p>
            <a:pPr marL="0" indent="0">
              <a:buNone/>
            </a:pPr>
            <a:endParaRPr lang="en-US" i="1" dirty="0"/>
          </a:p>
          <a:p>
            <a:pPr marL="0" indent="0">
              <a:buNone/>
            </a:pPr>
            <a:r>
              <a:rPr lang="en-US" b="1" dirty="0"/>
              <a:t>SUITE </a:t>
            </a:r>
            <a:r>
              <a:rPr lang="en-US" b="1" dirty="0">
                <a:sym typeface="Wingdings" panose="05000000000000000000" pitchFamily="2" charset="2"/>
              </a:rPr>
              <a:t></a:t>
            </a:r>
            <a:endParaRPr lang="en-US" b="1" dirty="0"/>
          </a:p>
        </p:txBody>
      </p:sp>
      <p:sp>
        <p:nvSpPr>
          <p:cNvPr id="3" name="Slide Image Placeholder 2">
            <a:extLst>
              <a:ext uri="{FF2B5EF4-FFF2-40B4-BE49-F238E27FC236}">
                <a16:creationId xmlns:a16="http://schemas.microsoft.com/office/drawing/2014/main" id="{862663B9-B622-9029-8580-FDB4183D5903}"/>
              </a:ext>
            </a:extLst>
          </p:cNvPr>
          <p:cNvSpPr>
            <a:spLocks noGrp="1" noRot="1" noChangeAspect="1"/>
          </p:cNvSpPr>
          <p:nvPr>
            <p:ph type="sldImg"/>
          </p:nvPr>
        </p:nvSpPr>
        <p:spPr/>
      </p:sp>
      <p:sp>
        <p:nvSpPr>
          <p:cNvPr id="2" name="Google Shape;725;p48:notes">
            <a:extLst>
              <a:ext uri="{FF2B5EF4-FFF2-40B4-BE49-F238E27FC236}">
                <a16:creationId xmlns:a16="http://schemas.microsoft.com/office/drawing/2014/main" id="{5DCA79AD-5931-E928-F714-0103511DEDBF}"/>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99</a:t>
            </a:fld>
            <a:endParaRPr lang="en-US" sz="1200" dirty="0">
              <a:latin typeface="+mn-lt"/>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12"/>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ustom Layout">
  <p:cSld name="Custom Layout">
    <p:bg>
      <p:bgPr>
        <a:solidFill>
          <a:srgbClr val="CCE9F8"/>
        </a:solidFill>
        <a:effectLst/>
      </p:bgPr>
    </p:bg>
    <p:spTree>
      <p:nvGrpSpPr>
        <p:cNvPr id="1" name="Shape 13"/>
        <p:cNvGrpSpPr/>
        <p:nvPr/>
      </p:nvGrpSpPr>
      <p:grpSpPr>
        <a:xfrm>
          <a:off x="0" y="0"/>
          <a:ext cx="0" cy="0"/>
          <a:chOff x="0" y="0"/>
          <a:chExt cx="0" cy="0"/>
        </a:xfrm>
      </p:grpSpPr>
      <p:sp>
        <p:nvSpPr>
          <p:cNvPr id="14" name="Google Shape;14;p107"/>
          <p:cNvSpPr/>
          <p:nvPr/>
        </p:nvSpPr>
        <p:spPr>
          <a:xfrm>
            <a:off x="0" y="0"/>
            <a:ext cx="5811000" cy="6858000"/>
          </a:xfrm>
          <a:prstGeom prst="homePlate">
            <a:avLst>
              <a:gd name="adj" fmla="val 25259"/>
            </a:avLst>
          </a:prstGeom>
          <a:solidFill>
            <a:srgbClr val="6ABDE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5" name="Google Shape;15;p107"/>
          <p:cNvSpPr txBox="1">
            <a:spLocks noGrp="1"/>
          </p:cNvSpPr>
          <p:nvPr>
            <p:ph type="title"/>
          </p:nvPr>
        </p:nvSpPr>
        <p:spPr>
          <a:xfrm>
            <a:off x="796386" y="3099692"/>
            <a:ext cx="4015311" cy="562168"/>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lt1"/>
              </a:buClr>
              <a:buSzPts val="4800"/>
              <a:buFont typeface="Garamond"/>
              <a:buNone/>
              <a:defRPr sz="4800" b="1">
                <a:solidFill>
                  <a:schemeClr val="lt1"/>
                </a:solidFill>
                <a:latin typeface="Garamond"/>
                <a:ea typeface="Garamond"/>
                <a:cs typeface="Garamond"/>
                <a:sym typeface="Garamond"/>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2_Custom Layout">
  <p:cSld name="2_Custom Layout">
    <p:bg>
      <p:bgPr>
        <a:solidFill>
          <a:srgbClr val="6ABDEA"/>
        </a:solidFill>
        <a:effectLst/>
      </p:bgPr>
    </p:bg>
    <p:spTree>
      <p:nvGrpSpPr>
        <p:cNvPr id="1" name="Shape 16"/>
        <p:cNvGrpSpPr/>
        <p:nvPr/>
      </p:nvGrpSpPr>
      <p:grpSpPr>
        <a:xfrm>
          <a:off x="0" y="0"/>
          <a:ext cx="0" cy="0"/>
          <a:chOff x="0" y="0"/>
          <a:chExt cx="0" cy="0"/>
        </a:xfrm>
      </p:grpSpPr>
      <p:sp>
        <p:nvSpPr>
          <p:cNvPr id="17" name="Google Shape;17;p108"/>
          <p:cNvSpPr/>
          <p:nvPr/>
        </p:nvSpPr>
        <p:spPr>
          <a:xfrm rot="1782986">
            <a:off x="657419" y="1353466"/>
            <a:ext cx="4749573" cy="4094457"/>
          </a:xfrm>
          <a:prstGeom prst="hexagon">
            <a:avLst>
              <a:gd name="adj" fmla="val 28965"/>
              <a:gd name="vf" fmla="val 115470"/>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8" name="Google Shape;18;p108"/>
          <p:cNvSpPr txBox="1">
            <a:spLocks noGrp="1"/>
          </p:cNvSpPr>
          <p:nvPr>
            <p:ph type="title"/>
          </p:nvPr>
        </p:nvSpPr>
        <p:spPr>
          <a:xfrm>
            <a:off x="1243426" y="3099692"/>
            <a:ext cx="4015311" cy="562168"/>
          </a:xfrm>
          <a:prstGeom prst="rect">
            <a:avLst/>
          </a:prstGeom>
          <a:noFill/>
          <a:ln>
            <a:noFill/>
          </a:ln>
        </p:spPr>
        <p:txBody>
          <a:bodyPr spcFirstLastPara="1" wrap="square" lIns="91425" tIns="45700" rIns="91425" bIns="45700" anchor="ctr" anchorCtr="0">
            <a:noAutofit/>
          </a:bodyPr>
          <a:lstStyle>
            <a:lvl1pPr lvl="0" algn="ctr">
              <a:lnSpc>
                <a:spcPct val="90000"/>
              </a:lnSpc>
              <a:spcBef>
                <a:spcPts val="0"/>
              </a:spcBef>
              <a:spcAft>
                <a:spcPts val="0"/>
              </a:spcAft>
              <a:buClr>
                <a:schemeClr val="lt1"/>
              </a:buClr>
              <a:buSzPts val="4800"/>
              <a:buFont typeface="Garamond"/>
              <a:buNone/>
              <a:defRPr sz="4800" b="1">
                <a:solidFill>
                  <a:schemeClr val="lt1"/>
                </a:solidFill>
                <a:latin typeface="Garamond"/>
                <a:ea typeface="Garamond"/>
                <a:cs typeface="Garamond"/>
                <a:sym typeface="Garamond"/>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1_Custom Layout">
  <p:cSld name="1_Custom Layout">
    <p:spTree>
      <p:nvGrpSpPr>
        <p:cNvPr id="1" name="Shape 19"/>
        <p:cNvGrpSpPr/>
        <p:nvPr/>
      </p:nvGrpSpPr>
      <p:grpSpPr>
        <a:xfrm>
          <a:off x="0" y="0"/>
          <a:ext cx="0" cy="0"/>
          <a:chOff x="0" y="0"/>
          <a:chExt cx="0" cy="0"/>
        </a:xfrm>
      </p:grpSpPr>
      <p:sp>
        <p:nvSpPr>
          <p:cNvPr id="20" name="Google Shape;20;p109"/>
          <p:cNvSpPr/>
          <p:nvPr/>
        </p:nvSpPr>
        <p:spPr>
          <a:xfrm>
            <a:off x="0" y="-1"/>
            <a:ext cx="12192000" cy="985520"/>
          </a:xfrm>
          <a:prstGeom prst="rect">
            <a:avLst/>
          </a:prstGeom>
          <a:solidFill>
            <a:srgbClr val="CCE9F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pic>
        <p:nvPicPr>
          <p:cNvPr id="21" name="Google Shape;21;p109"/>
          <p:cNvPicPr preferRelativeResize="0"/>
          <p:nvPr/>
        </p:nvPicPr>
        <p:blipFill rotWithShape="1">
          <a:blip r:embed="rId2">
            <a:alphaModFix/>
          </a:blip>
          <a:srcRect/>
          <a:stretch/>
        </p:blipFill>
        <p:spPr>
          <a:xfrm>
            <a:off x="335817" y="6230028"/>
            <a:ext cx="349715" cy="402608"/>
          </a:xfrm>
          <a:prstGeom prst="rect">
            <a:avLst/>
          </a:prstGeom>
          <a:noFill/>
          <a:ln>
            <a:noFill/>
          </a:ln>
        </p:spPr>
      </p:pic>
      <p:sp>
        <p:nvSpPr>
          <p:cNvPr id="22" name="Google Shape;22;p109"/>
          <p:cNvSpPr/>
          <p:nvPr/>
        </p:nvSpPr>
        <p:spPr>
          <a:xfrm>
            <a:off x="766810" y="6277445"/>
            <a:ext cx="4160791" cy="73866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b="0" dirty="0">
                <a:solidFill>
                  <a:schemeClr val="dk2"/>
                </a:solidFill>
                <a:latin typeface="Calibri"/>
                <a:ea typeface="Calibri"/>
                <a:cs typeface="Calibri"/>
                <a:sym typeface="Calibri"/>
              </a:rPr>
              <a:t>Level 3 Module 1: </a:t>
            </a:r>
            <a:r>
              <a:rPr lang="en-US" sz="1400" b="1" dirty="0">
                <a:solidFill>
                  <a:schemeClr val="dk2"/>
                </a:solidFill>
                <a:latin typeface="Calibri"/>
                <a:ea typeface="Calibri"/>
                <a:cs typeface="Calibri"/>
                <a:sym typeface="Calibri"/>
              </a:rPr>
              <a:t>Understanding the Causes, Impact and Risks of Family Separation</a:t>
            </a:r>
            <a:endParaRPr dirty="0"/>
          </a:p>
          <a:p>
            <a:pPr marL="0" marR="0" lvl="0" indent="0" algn="l" rtl="0">
              <a:spcBef>
                <a:spcPts val="0"/>
              </a:spcBef>
              <a:spcAft>
                <a:spcPts val="0"/>
              </a:spcAft>
              <a:buNone/>
            </a:pPr>
            <a:endParaRPr sz="1400" b="0" dirty="0">
              <a:solidFill>
                <a:schemeClr val="dk2"/>
              </a:solidFill>
              <a:latin typeface="Calibri"/>
              <a:ea typeface="Calibri"/>
              <a:cs typeface="Calibri"/>
              <a:sym typeface="Calibri"/>
            </a:endParaRPr>
          </a:p>
        </p:txBody>
      </p:sp>
      <p:sp>
        <p:nvSpPr>
          <p:cNvPr id="23" name="Google Shape;23;p109"/>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accent4"/>
              </a:buClr>
              <a:buSzPts val="3200"/>
              <a:buFont typeface="Arial"/>
              <a:buNone/>
              <a:defRPr sz="3200" b="1">
                <a:solidFill>
                  <a:schemeClr val="accent4"/>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2_Custom Layout">
  <p:cSld name="2_Custom Layout">
    <p:bg>
      <p:bgPr>
        <a:solidFill>
          <a:srgbClr val="8C5F7A"/>
        </a:solidFill>
        <a:effectLst/>
      </p:bgPr>
    </p:bg>
    <p:spTree>
      <p:nvGrpSpPr>
        <p:cNvPr id="1" name="Shape 27"/>
        <p:cNvGrpSpPr/>
        <p:nvPr/>
      </p:nvGrpSpPr>
      <p:grpSpPr>
        <a:xfrm>
          <a:off x="0" y="0"/>
          <a:ext cx="0" cy="0"/>
          <a:chOff x="0" y="0"/>
          <a:chExt cx="0" cy="0"/>
        </a:xfrm>
      </p:grpSpPr>
      <p:sp>
        <p:nvSpPr>
          <p:cNvPr id="28" name="Google Shape;28;p104"/>
          <p:cNvSpPr/>
          <p:nvPr/>
        </p:nvSpPr>
        <p:spPr>
          <a:xfrm rot="1782986">
            <a:off x="657418" y="1353464"/>
            <a:ext cx="4749573" cy="4094457"/>
          </a:xfrm>
          <a:prstGeom prst="hexagon">
            <a:avLst>
              <a:gd name="adj" fmla="val 28965"/>
              <a:gd name="vf" fmla="val 115470"/>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sp>
        <p:nvSpPr>
          <p:cNvPr id="29" name="Google Shape;29;p104"/>
          <p:cNvSpPr txBox="1">
            <a:spLocks noGrp="1"/>
          </p:cNvSpPr>
          <p:nvPr>
            <p:ph type="title"/>
          </p:nvPr>
        </p:nvSpPr>
        <p:spPr>
          <a:xfrm>
            <a:off x="1024548" y="3099692"/>
            <a:ext cx="4015311" cy="562168"/>
          </a:xfrm>
          <a:prstGeom prst="rect">
            <a:avLst/>
          </a:prstGeom>
          <a:noFill/>
          <a:ln>
            <a:noFill/>
          </a:ln>
        </p:spPr>
        <p:txBody>
          <a:bodyPr spcFirstLastPara="1" wrap="square" lIns="91425" tIns="45700" rIns="91425" bIns="45700" anchor="ctr" anchorCtr="0">
            <a:noAutofit/>
          </a:bodyPr>
          <a:lstStyle>
            <a:lvl1pPr lvl="0" algn="ctr">
              <a:lnSpc>
                <a:spcPct val="90000"/>
              </a:lnSpc>
              <a:spcBef>
                <a:spcPts val="0"/>
              </a:spcBef>
              <a:spcAft>
                <a:spcPts val="0"/>
              </a:spcAft>
              <a:buClr>
                <a:schemeClr val="lt1"/>
              </a:buClr>
              <a:buSzPts val="4800"/>
              <a:buFont typeface="Garamond"/>
              <a:buNone/>
              <a:defRPr sz="4800" b="1">
                <a:solidFill>
                  <a:schemeClr val="lt1"/>
                </a:solidFill>
                <a:latin typeface="Garamond"/>
                <a:ea typeface="Garamond"/>
                <a:cs typeface="Garamond"/>
                <a:sym typeface="Garamond"/>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1_Custom Layout">
  <p:cSld name="1_Custom Layout">
    <p:spTree>
      <p:nvGrpSpPr>
        <p:cNvPr id="1" name="Shape 30"/>
        <p:cNvGrpSpPr/>
        <p:nvPr/>
      </p:nvGrpSpPr>
      <p:grpSpPr>
        <a:xfrm>
          <a:off x="0" y="0"/>
          <a:ext cx="0" cy="0"/>
          <a:chOff x="0" y="0"/>
          <a:chExt cx="0" cy="0"/>
        </a:xfrm>
      </p:grpSpPr>
      <p:sp>
        <p:nvSpPr>
          <p:cNvPr id="31" name="Google Shape;31;p105"/>
          <p:cNvSpPr/>
          <p:nvPr/>
        </p:nvSpPr>
        <p:spPr>
          <a:xfrm>
            <a:off x="0" y="-1"/>
            <a:ext cx="12192000" cy="985520"/>
          </a:xfrm>
          <a:prstGeom prst="rect">
            <a:avLst/>
          </a:prstGeom>
          <a:solidFill>
            <a:srgbClr val="EEE7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sp>
        <p:nvSpPr>
          <p:cNvPr id="33" name="Google Shape;33;p105"/>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8C5F7A"/>
              </a:buClr>
              <a:buSzPts val="3200"/>
              <a:buFont typeface="Arial"/>
              <a:buNone/>
              <a:defRPr sz="3200" b="1">
                <a:solidFill>
                  <a:srgbClr val="8C5F7A"/>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2" name="Google Shape;15;p51">
            <a:extLst>
              <a:ext uri="{FF2B5EF4-FFF2-40B4-BE49-F238E27FC236}">
                <a16:creationId xmlns:a16="http://schemas.microsoft.com/office/drawing/2014/main" id="{66085945-1599-8C53-4A34-2A612B98D384}"/>
              </a:ext>
            </a:extLst>
          </p:cNvPr>
          <p:cNvPicPr preferRelativeResize="0"/>
          <p:nvPr userDrawn="1"/>
        </p:nvPicPr>
        <p:blipFill rotWithShape="1">
          <a:blip r:embed="rId2">
            <a:alphaModFix/>
          </a:blip>
          <a:srcRect/>
          <a:stretch/>
        </p:blipFill>
        <p:spPr>
          <a:xfrm>
            <a:off x="306000" y="6382312"/>
            <a:ext cx="349715" cy="402608"/>
          </a:xfrm>
          <a:prstGeom prst="rect">
            <a:avLst/>
          </a:prstGeom>
          <a:noFill/>
          <a:ln>
            <a:noFill/>
          </a:ln>
        </p:spPr>
      </p:pic>
      <p:sp>
        <p:nvSpPr>
          <p:cNvPr id="3" name="Google Shape;16;p51">
            <a:extLst>
              <a:ext uri="{FF2B5EF4-FFF2-40B4-BE49-F238E27FC236}">
                <a16:creationId xmlns:a16="http://schemas.microsoft.com/office/drawing/2014/main" id="{05C5F758-8FBA-3E67-2578-AA6DEDD89F0C}"/>
              </a:ext>
            </a:extLst>
          </p:cNvPr>
          <p:cNvSpPr/>
          <p:nvPr userDrawn="1"/>
        </p:nvSpPr>
        <p:spPr>
          <a:xfrm>
            <a:off x="744526" y="6429748"/>
            <a:ext cx="10702947" cy="30773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b="0" i="0" u="none" strike="noStrike" cap="none" dirty="0" err="1">
                <a:solidFill>
                  <a:schemeClr val="tx2">
                    <a:lumMod val="75000"/>
                  </a:schemeClr>
                </a:solidFill>
                <a:latin typeface="+mn-lt"/>
                <a:ea typeface="Calibri"/>
                <a:cs typeface="Calibri"/>
                <a:sym typeface="Calibri"/>
              </a:rPr>
              <a:t>Niveau</a:t>
            </a:r>
            <a:r>
              <a:rPr lang="en-US" sz="1400" b="0" i="0" u="none" strike="noStrike" cap="none" dirty="0">
                <a:solidFill>
                  <a:schemeClr val="tx2">
                    <a:lumMod val="75000"/>
                  </a:schemeClr>
                </a:solidFill>
                <a:latin typeface="+mn-lt"/>
                <a:ea typeface="Calibri"/>
                <a:cs typeface="Calibri"/>
                <a:sym typeface="Calibri"/>
              </a:rPr>
              <a:t> 3: </a:t>
            </a:r>
            <a:r>
              <a:rPr lang="en-US" sz="1400" b="1" i="0" u="none" strike="noStrike" cap="none" dirty="0">
                <a:solidFill>
                  <a:schemeClr val="tx2">
                    <a:lumMod val="75000"/>
                  </a:schemeClr>
                </a:solidFill>
                <a:latin typeface="+mn-lt"/>
                <a:ea typeface="Calibri"/>
                <a:cs typeface="Calibri"/>
                <a:sym typeface="Calibri"/>
              </a:rPr>
              <a:t>ENAS</a:t>
            </a:r>
            <a:r>
              <a:rPr lang="en-US" sz="1400" b="0" i="0" u="none" strike="noStrike" cap="none" dirty="0">
                <a:solidFill>
                  <a:schemeClr val="tx2">
                    <a:lumMod val="75000"/>
                  </a:schemeClr>
                </a:solidFill>
                <a:latin typeface="+mn-lt"/>
                <a:ea typeface="Calibri"/>
                <a:cs typeface="Calibri"/>
                <a:sym typeface="Calibri"/>
              </a:rPr>
              <a:t>  |  Module 2:</a:t>
            </a:r>
            <a:r>
              <a:rPr lang="fr-FR" sz="1400" b="0" i="0" u="none" strike="noStrike" cap="none" dirty="0">
                <a:solidFill>
                  <a:schemeClr val="tx2">
                    <a:lumMod val="75000"/>
                  </a:schemeClr>
                </a:solidFill>
                <a:latin typeface="+mn-lt"/>
                <a:cs typeface="Calibri"/>
                <a:sym typeface="Arial"/>
              </a:rPr>
              <a:t>Soutenir les ENAS à travers la gestion de cas, la prise en charge alternative et la recherche familiale</a:t>
            </a:r>
            <a:endParaRPr lang="en-US" sz="1400" b="0" i="0" u="none" strike="noStrike" cap="none" dirty="0">
              <a:solidFill>
                <a:schemeClr val="tx2">
                  <a:lumMod val="75000"/>
                </a:schemeClr>
              </a:solidFill>
              <a:latin typeface="+mn-lt"/>
              <a:ea typeface="Calibri"/>
              <a:cs typeface="Calibri"/>
              <a:sym typeface="Calibri"/>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ustom Layout">
  <p:cSld name="Custom Layout">
    <p:bg>
      <p:bgPr>
        <a:solidFill>
          <a:srgbClr val="EEE7EB"/>
        </a:solidFill>
        <a:effectLst/>
      </p:bgPr>
    </p:bg>
    <p:spTree>
      <p:nvGrpSpPr>
        <p:cNvPr id="1" name="Shape 35"/>
        <p:cNvGrpSpPr/>
        <p:nvPr/>
      </p:nvGrpSpPr>
      <p:grpSpPr>
        <a:xfrm>
          <a:off x="0" y="0"/>
          <a:ext cx="0" cy="0"/>
          <a:chOff x="0" y="0"/>
          <a:chExt cx="0" cy="0"/>
        </a:xfrm>
      </p:grpSpPr>
      <p:sp>
        <p:nvSpPr>
          <p:cNvPr id="36" name="Google Shape;36;p106"/>
          <p:cNvSpPr/>
          <p:nvPr/>
        </p:nvSpPr>
        <p:spPr>
          <a:xfrm>
            <a:off x="0" y="0"/>
            <a:ext cx="5811000" cy="6858000"/>
          </a:xfrm>
          <a:prstGeom prst="homePlate">
            <a:avLst>
              <a:gd name="adj" fmla="val 25259"/>
            </a:avLst>
          </a:prstGeom>
          <a:solidFill>
            <a:srgbClr val="8C5F7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sp>
        <p:nvSpPr>
          <p:cNvPr id="37" name="Google Shape;37;p106"/>
          <p:cNvSpPr txBox="1">
            <a:spLocks noGrp="1"/>
          </p:cNvSpPr>
          <p:nvPr>
            <p:ph type="title"/>
          </p:nvPr>
        </p:nvSpPr>
        <p:spPr>
          <a:xfrm>
            <a:off x="796385" y="3099692"/>
            <a:ext cx="4015311" cy="562168"/>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lt1"/>
              </a:buClr>
              <a:buSzPts val="4800"/>
              <a:buFont typeface="Garamond"/>
              <a:buNone/>
              <a:defRPr sz="4800" b="1">
                <a:solidFill>
                  <a:schemeClr val="lt1"/>
                </a:solidFill>
                <a:latin typeface="Garamond"/>
                <a:ea typeface="Garamond"/>
                <a:cs typeface="Garamond"/>
                <a:sym typeface="Garamond"/>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247"/>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5" Type="http://schemas.openxmlformats.org/officeDocument/2006/relationships/theme" Target="../theme/theme2.xml"/><Relationship Id="rId4"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01"/>
          <p:cNvSpPr txBox="1">
            <a:spLocks noGrp="1"/>
          </p:cNvSpPr>
          <p:nvPr>
            <p:ph type="title"/>
          </p:nvPr>
        </p:nvSpPr>
        <p:spPr>
          <a:xfrm>
            <a:off x="838200" y="365127"/>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Helvetica Neue"/>
              <a:buNone/>
              <a:defRPr sz="4400" b="0" i="0" u="none" strike="noStrike" cap="none">
                <a:solidFill>
                  <a:schemeClr val="dk1"/>
                </a:solidFill>
                <a:latin typeface="Helvetica Neue"/>
                <a:ea typeface="Helvetica Neue"/>
                <a:cs typeface="Helvetica Neue"/>
                <a:sym typeface="Helvetica Neue"/>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0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Helvetica Neue"/>
                <a:ea typeface="Helvetica Neue"/>
                <a:cs typeface="Helvetica Neue"/>
                <a:sym typeface="Helvetica Neue"/>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Helvetica Neue"/>
                <a:ea typeface="Helvetica Neue"/>
                <a:cs typeface="Helvetica Neue"/>
                <a:sym typeface="Helvetica Neue"/>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Helvetica Neue"/>
                <a:ea typeface="Helvetica Neue"/>
                <a:cs typeface="Helvetica Neue"/>
                <a:sym typeface="Helvetica Neue"/>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4"/>
        <p:cNvGrpSpPr/>
        <p:nvPr/>
      </p:nvGrpSpPr>
      <p:grpSpPr>
        <a:xfrm>
          <a:off x="0" y="0"/>
          <a:ext cx="0" cy="0"/>
          <a:chOff x="0" y="0"/>
          <a:chExt cx="0" cy="0"/>
        </a:xfrm>
      </p:grpSpPr>
      <p:sp>
        <p:nvSpPr>
          <p:cNvPr id="25" name="Google Shape;25;p10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Helvetica Neue"/>
              <a:buNone/>
              <a:defRPr sz="4400" b="0" i="0" u="none" strike="noStrike" cap="none">
                <a:solidFill>
                  <a:schemeClr val="dk1"/>
                </a:solidFill>
                <a:latin typeface="Helvetica Neue"/>
                <a:ea typeface="Helvetica Neue"/>
                <a:cs typeface="Helvetica Neue"/>
                <a:sym typeface="Helvetica Neue"/>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6" name="Google Shape;26;p10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Helvetica Neue"/>
                <a:ea typeface="Helvetica Neue"/>
                <a:cs typeface="Helvetica Neue"/>
                <a:sym typeface="Helvetica Neue"/>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Helvetica Neue"/>
                <a:ea typeface="Helvetica Neue"/>
                <a:cs typeface="Helvetica Neue"/>
                <a:sym typeface="Helvetica Neue"/>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Helvetica Neue"/>
                <a:ea typeface="Helvetica Neue"/>
                <a:cs typeface="Helvetica Neue"/>
                <a:sym typeface="Helvetica Neue"/>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654" r:id="rId1"/>
    <p:sldLayoutId id="2147483655" r:id="rId2"/>
    <p:sldLayoutId id="2147483656" r:id="rId3"/>
    <p:sldLayoutId id="2147483686" r:id="rId4"/>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8.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6.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6.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8.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6.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6.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8.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6.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6.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6.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8.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6.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6.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6.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6.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8.xml"/></Relationships>
</file>

<file path=ppt/slides/_rels/slide1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1.xml"/><Relationship Id="rId1" Type="http://schemas.openxmlformats.org/officeDocument/2006/relationships/slideLayout" Target="../slideLayouts/slideLayout6.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6.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8.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8.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6.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7.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6.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6.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6.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6.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8.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8.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6.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7.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6.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6.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6.xml"/><Relationship Id="rId1" Type="http://schemas.openxmlformats.org/officeDocument/2006/relationships/themeOverride" Target="../theme/themeOverride1.xml"/><Relationship Id="rId5" Type="http://schemas.openxmlformats.org/officeDocument/2006/relationships/image" Target="../media/image6.svg"/><Relationship Id="rId4" Type="http://schemas.openxmlformats.org/officeDocument/2006/relationships/image" Target="../media/image5.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2.xml"/><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3.xml"/><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8.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8.xml"/><Relationship Id="rId1" Type="http://schemas.openxmlformats.org/officeDocument/2006/relationships/slideLayout" Target="../slideLayouts/slideLayout6.xml"/><Relationship Id="rId4" Type="http://schemas.openxmlformats.org/officeDocument/2006/relationships/image" Target="../media/image9.svg"/></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0.xml"/><Relationship Id="rId1" Type="http://schemas.openxmlformats.org/officeDocument/2006/relationships/slideLayout" Target="../slideLayouts/slideLayout6.xml"/><Relationship Id="rId4" Type="http://schemas.openxmlformats.org/officeDocument/2006/relationships/image" Target="../media/image11.svg"/></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8.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1.xml"/><Relationship Id="rId1" Type="http://schemas.openxmlformats.org/officeDocument/2006/relationships/slideLayout" Target="../slideLayouts/slideLayout6.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3.svg"/></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8.xml"/></Relationships>
</file>

<file path=ppt/slides/_rels/slide8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1.xml"/><Relationship Id="rId1" Type="http://schemas.openxmlformats.org/officeDocument/2006/relationships/slideLayout" Target="../slideLayouts/slideLayout6.xml"/><Relationship Id="rId4" Type="http://schemas.openxmlformats.org/officeDocument/2006/relationships/image" Target="../media/image15.svg"/></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8.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6.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8.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8.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8.xml"/></Relationships>
</file>

<file path=ppt/slides/_rels/slide9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91.xml"/><Relationship Id="rId1" Type="http://schemas.openxmlformats.org/officeDocument/2006/relationships/slideLayout" Target="../slideLayouts/slideLayout6.xml"/><Relationship Id="rId4" Type="http://schemas.openxmlformats.org/officeDocument/2006/relationships/image" Target="../media/image17.jpeg"/></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6.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8.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6.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8.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8.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6.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3" name="TextBox 2">
            <a:extLst>
              <a:ext uri="{FF2B5EF4-FFF2-40B4-BE49-F238E27FC236}">
                <a16:creationId xmlns:a16="http://schemas.microsoft.com/office/drawing/2014/main" id="{1B6AD8F9-61D7-ECB1-8A97-3796E31A506F}"/>
              </a:ext>
            </a:extLst>
          </p:cNvPr>
          <p:cNvSpPr txBox="1"/>
          <p:nvPr/>
        </p:nvSpPr>
        <p:spPr>
          <a:xfrm>
            <a:off x="937896" y="1469148"/>
            <a:ext cx="5836284" cy="3477875"/>
          </a:xfrm>
          <a:prstGeom prst="rect">
            <a:avLst/>
          </a:prstGeom>
          <a:noFill/>
        </p:spPr>
        <p:txBody>
          <a:bodyPr wrap="square" lIns="91440" tIns="45720" rIns="91440" bIns="45720" rtlCol="0" anchor="t">
            <a:spAutoFit/>
          </a:bodyPr>
          <a:lstStyle/>
          <a:p>
            <a:r>
              <a:rPr lang="fr-BE" sz="4400" b="1" dirty="0">
                <a:solidFill>
                  <a:schemeClr val="bg2"/>
                </a:solidFill>
                <a:latin typeface="Garamond"/>
              </a:rPr>
              <a:t>Formation sur les enfants non accompagnés et séparés (ENAS) et la gestion de cas</a:t>
            </a:r>
          </a:p>
        </p:txBody>
      </p:sp>
      <p:pic>
        <p:nvPicPr>
          <p:cNvPr id="4" name="Picture 3" descr="Icon&#10;&#10;Description automatically generated">
            <a:extLst>
              <a:ext uri="{FF2B5EF4-FFF2-40B4-BE49-F238E27FC236}">
                <a16:creationId xmlns:a16="http://schemas.microsoft.com/office/drawing/2014/main" id="{CCCCA2D3-97F8-DC91-6A0F-BE1CFEE32138}"/>
              </a:ext>
            </a:extLst>
          </p:cNvPr>
          <p:cNvPicPr>
            <a:picLocks noChangeAspect="1"/>
          </p:cNvPicPr>
          <p:nvPr/>
        </p:nvPicPr>
        <p:blipFill>
          <a:blip r:embed="rId3"/>
          <a:stretch>
            <a:fillRect/>
          </a:stretch>
        </p:blipFill>
        <p:spPr>
          <a:xfrm>
            <a:off x="6961938" y="888320"/>
            <a:ext cx="4292166" cy="4868648"/>
          </a:xfrm>
          <a:prstGeom prst="rect">
            <a:avLst/>
          </a:prstGeom>
        </p:spPr>
      </p:pic>
      <p:pic>
        <p:nvPicPr>
          <p:cNvPr id="6" name="Picture 5" descr="Logo&#10;&#10;Description automatically generated">
            <a:extLst>
              <a:ext uri="{FF2B5EF4-FFF2-40B4-BE49-F238E27FC236}">
                <a16:creationId xmlns:a16="http://schemas.microsoft.com/office/drawing/2014/main" id="{BD0EB093-A634-343C-ED7A-ABBFB34AF39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8625" y="5300235"/>
            <a:ext cx="2378967" cy="913463"/>
          </a:xfrm>
          <a:prstGeom prst="rect">
            <a:avLst/>
          </a:prstGeom>
        </p:spPr>
      </p:pic>
      <p:pic>
        <p:nvPicPr>
          <p:cNvPr id="9" name="Picture 8" descr="Text&#10;&#10;Description automatically generated">
            <a:extLst>
              <a:ext uri="{FF2B5EF4-FFF2-40B4-BE49-F238E27FC236}">
                <a16:creationId xmlns:a16="http://schemas.microsoft.com/office/drawing/2014/main" id="{89CE56B7-6C94-E07A-E3CE-EBD3B6ED93B5}"/>
              </a:ext>
            </a:extLst>
          </p:cNvPr>
          <p:cNvPicPr>
            <a:picLocks noChangeAspect="1"/>
          </p:cNvPicPr>
          <p:nvPr/>
        </p:nvPicPr>
        <p:blipFill>
          <a:blip r:embed="rId5"/>
          <a:stretch>
            <a:fillRect/>
          </a:stretch>
        </p:blipFill>
        <p:spPr>
          <a:xfrm>
            <a:off x="4230676" y="5389779"/>
            <a:ext cx="2575035" cy="734373"/>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69"/>
        <p:cNvGrpSpPr/>
        <p:nvPr/>
      </p:nvGrpSpPr>
      <p:grpSpPr>
        <a:xfrm>
          <a:off x="0" y="0"/>
          <a:ext cx="0" cy="0"/>
          <a:chOff x="0" y="0"/>
          <a:chExt cx="0" cy="0"/>
        </a:xfrm>
      </p:grpSpPr>
      <p:sp>
        <p:nvSpPr>
          <p:cNvPr id="380" name="Google Shape;380;p8"/>
          <p:cNvSpPr txBox="1">
            <a:spLocks noGrp="1"/>
          </p:cNvSpPr>
          <p:nvPr>
            <p:ph type="title"/>
          </p:nvPr>
        </p:nvSpPr>
        <p:spPr>
          <a:xfrm>
            <a:off x="1012990" y="3099692"/>
            <a:ext cx="4015311" cy="562168"/>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lt1"/>
              </a:buClr>
              <a:buSzPts val="4800"/>
              <a:buFont typeface="Garamond"/>
              <a:buNone/>
            </a:pPr>
            <a:r>
              <a:rPr lang="en-US" dirty="0"/>
              <a:t>Ordre du jour</a:t>
            </a:r>
            <a:br>
              <a:rPr lang="en-US" dirty="0"/>
            </a:br>
            <a:br>
              <a:rPr lang="en-US" sz="1600" dirty="0"/>
            </a:br>
            <a:r>
              <a:rPr lang="en-US" sz="2400" dirty="0"/>
              <a:t>JOUR 3</a:t>
            </a:r>
            <a:endParaRPr sz="1600" dirty="0"/>
          </a:p>
        </p:txBody>
      </p:sp>
      <p:cxnSp>
        <p:nvCxnSpPr>
          <p:cNvPr id="24" name="Google Shape;318;p6">
            <a:extLst>
              <a:ext uri="{FF2B5EF4-FFF2-40B4-BE49-F238E27FC236}">
                <a16:creationId xmlns:a16="http://schemas.microsoft.com/office/drawing/2014/main" id="{E2435FF2-D648-9EF2-9BB2-E8CD08816A8B}"/>
              </a:ext>
            </a:extLst>
          </p:cNvPr>
          <p:cNvCxnSpPr>
            <a:cxnSpLocks/>
          </p:cNvCxnSpPr>
          <p:nvPr/>
        </p:nvCxnSpPr>
        <p:spPr>
          <a:xfrm>
            <a:off x="7611129" y="659172"/>
            <a:ext cx="0" cy="3503389"/>
          </a:xfrm>
          <a:prstGeom prst="straightConnector1">
            <a:avLst/>
          </a:prstGeom>
          <a:noFill/>
          <a:ln w="28575" cap="flat" cmpd="sng">
            <a:solidFill>
              <a:schemeClr val="lt1"/>
            </a:solidFill>
            <a:prstDash val="solid"/>
            <a:miter lim="800000"/>
            <a:headEnd type="none" w="sm" len="sm"/>
            <a:tailEnd type="none" w="sm" len="sm"/>
          </a:ln>
        </p:spPr>
      </p:cxnSp>
      <p:sp>
        <p:nvSpPr>
          <p:cNvPr id="25" name="Google Shape;319;p6">
            <a:extLst>
              <a:ext uri="{FF2B5EF4-FFF2-40B4-BE49-F238E27FC236}">
                <a16:creationId xmlns:a16="http://schemas.microsoft.com/office/drawing/2014/main" id="{92695354-0652-9312-AA58-F6DA6133A60B}"/>
              </a:ext>
            </a:extLst>
          </p:cNvPr>
          <p:cNvSpPr txBox="1"/>
          <p:nvPr/>
        </p:nvSpPr>
        <p:spPr>
          <a:xfrm>
            <a:off x="7856912" y="553152"/>
            <a:ext cx="3585788" cy="3385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FFFFFF"/>
              </a:buClr>
              <a:buSzPts val="2000"/>
              <a:buFont typeface="Helvetica Neue"/>
              <a:buNone/>
            </a:pPr>
            <a:r>
              <a:rPr lang="en-US" sz="1600" b="1" i="0" u="none" strike="noStrike" cap="none" dirty="0">
                <a:solidFill>
                  <a:srgbClr val="FFFFFF"/>
                </a:solidFill>
                <a:latin typeface="+mn-lt"/>
                <a:ea typeface="Helvetica Neue"/>
                <a:cs typeface="Helvetica Neue"/>
                <a:sym typeface="Helvetica Neue"/>
              </a:rPr>
              <a:t>Réunification des familles</a:t>
            </a:r>
          </a:p>
        </p:txBody>
      </p:sp>
      <p:sp>
        <p:nvSpPr>
          <p:cNvPr id="26" name="Google Shape;320;p6">
            <a:extLst>
              <a:ext uri="{FF2B5EF4-FFF2-40B4-BE49-F238E27FC236}">
                <a16:creationId xmlns:a16="http://schemas.microsoft.com/office/drawing/2014/main" id="{7E1B95D0-9340-9BCD-DA6A-CBF651491F51}"/>
              </a:ext>
            </a:extLst>
          </p:cNvPr>
          <p:cNvSpPr txBox="1"/>
          <p:nvPr/>
        </p:nvSpPr>
        <p:spPr>
          <a:xfrm>
            <a:off x="7856912" y="1227681"/>
            <a:ext cx="3585788" cy="3385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FFFFFF"/>
              </a:buClr>
              <a:buSzPts val="2000"/>
              <a:buFont typeface="Helvetica Neue"/>
              <a:buNone/>
            </a:pPr>
            <a:r>
              <a:rPr lang="en-US" sz="1600" b="1" i="0" u="none" strike="noStrike" cap="none" dirty="0">
                <a:solidFill>
                  <a:srgbClr val="FFFFFF"/>
                </a:solidFill>
                <a:latin typeface="+mn-lt"/>
                <a:ea typeface="Helvetica Neue"/>
                <a:cs typeface="Helvetica Neue"/>
                <a:sym typeface="Helvetica Neue"/>
              </a:rPr>
              <a:t>Réintégration</a:t>
            </a:r>
          </a:p>
        </p:txBody>
      </p:sp>
      <p:sp>
        <p:nvSpPr>
          <p:cNvPr id="27" name="Google Shape;321;p6">
            <a:extLst>
              <a:ext uri="{FF2B5EF4-FFF2-40B4-BE49-F238E27FC236}">
                <a16:creationId xmlns:a16="http://schemas.microsoft.com/office/drawing/2014/main" id="{D4FE371A-1B64-B243-81D9-B2AA7D3783B0}"/>
              </a:ext>
            </a:extLst>
          </p:cNvPr>
          <p:cNvSpPr txBox="1"/>
          <p:nvPr/>
        </p:nvSpPr>
        <p:spPr>
          <a:xfrm>
            <a:off x="5965427" y="2615799"/>
            <a:ext cx="1349407" cy="33851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FFFFFF"/>
              </a:buClr>
              <a:buSzPts val="2000"/>
              <a:buFont typeface="Helvetica Neue"/>
              <a:buNone/>
            </a:pPr>
            <a:r>
              <a:rPr lang="en-US" sz="1600" b="1" i="0" u="none" strike="noStrike" cap="none" dirty="0">
                <a:solidFill>
                  <a:srgbClr val="FFFFFF"/>
                </a:solidFill>
                <a:latin typeface="+mn-lt"/>
                <a:ea typeface="Helvetica Neue"/>
                <a:cs typeface="Helvetica Neue"/>
                <a:sym typeface="Helvetica Neue"/>
              </a:rPr>
              <a:t>Pause</a:t>
            </a:r>
            <a:endParaRPr sz="1600" b="1" i="1" u="none" strike="noStrike" cap="none" dirty="0">
              <a:solidFill>
                <a:srgbClr val="FFFFFF"/>
              </a:solidFill>
              <a:latin typeface="+mn-lt"/>
              <a:ea typeface="Calibri"/>
              <a:cs typeface="Calibri"/>
              <a:sym typeface="Calibri"/>
            </a:endParaRPr>
          </a:p>
        </p:txBody>
      </p:sp>
      <p:sp>
        <p:nvSpPr>
          <p:cNvPr id="30" name="Google Shape;326;p6">
            <a:extLst>
              <a:ext uri="{FF2B5EF4-FFF2-40B4-BE49-F238E27FC236}">
                <a16:creationId xmlns:a16="http://schemas.microsoft.com/office/drawing/2014/main" id="{6203098F-E243-FDCE-5A6D-420433CB34BF}"/>
              </a:ext>
            </a:extLst>
          </p:cNvPr>
          <p:cNvSpPr/>
          <p:nvPr/>
        </p:nvSpPr>
        <p:spPr>
          <a:xfrm rot="1782986">
            <a:off x="7443332" y="569184"/>
            <a:ext cx="335595" cy="289306"/>
          </a:xfrm>
          <a:prstGeom prst="hexagon">
            <a:avLst>
              <a:gd name="adj" fmla="val 28965"/>
              <a:gd name="vf" fmla="val 115470"/>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31" name="Google Shape;327;p6">
            <a:extLst>
              <a:ext uri="{FF2B5EF4-FFF2-40B4-BE49-F238E27FC236}">
                <a16:creationId xmlns:a16="http://schemas.microsoft.com/office/drawing/2014/main" id="{31BE114D-666F-48F6-36AC-5CC8AA1DA8ED}"/>
              </a:ext>
            </a:extLst>
          </p:cNvPr>
          <p:cNvSpPr/>
          <p:nvPr/>
        </p:nvSpPr>
        <p:spPr>
          <a:xfrm rot="1782986">
            <a:off x="7427916" y="2640837"/>
            <a:ext cx="335595" cy="289306"/>
          </a:xfrm>
          <a:prstGeom prst="hexagon">
            <a:avLst>
              <a:gd name="adj" fmla="val 28965"/>
              <a:gd name="vf" fmla="val 115470"/>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32" name="Google Shape;329;p6">
            <a:extLst>
              <a:ext uri="{FF2B5EF4-FFF2-40B4-BE49-F238E27FC236}">
                <a16:creationId xmlns:a16="http://schemas.microsoft.com/office/drawing/2014/main" id="{03D0F988-CE66-5538-AA78-893503B5E311}"/>
              </a:ext>
            </a:extLst>
          </p:cNvPr>
          <p:cNvSpPr/>
          <p:nvPr/>
        </p:nvSpPr>
        <p:spPr>
          <a:xfrm rot="1782986">
            <a:off x="7418955" y="1257720"/>
            <a:ext cx="335595" cy="289306"/>
          </a:xfrm>
          <a:prstGeom prst="hexagon">
            <a:avLst>
              <a:gd name="adj" fmla="val 28965"/>
              <a:gd name="vf" fmla="val 115470"/>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33" name="Google Shape;331;p6">
            <a:extLst>
              <a:ext uri="{FF2B5EF4-FFF2-40B4-BE49-F238E27FC236}">
                <a16:creationId xmlns:a16="http://schemas.microsoft.com/office/drawing/2014/main" id="{692CC60A-243E-C93D-78E6-4766637C5196}"/>
              </a:ext>
            </a:extLst>
          </p:cNvPr>
          <p:cNvSpPr/>
          <p:nvPr/>
        </p:nvSpPr>
        <p:spPr>
          <a:xfrm rot="1782986">
            <a:off x="7440386" y="4017909"/>
            <a:ext cx="335595" cy="289306"/>
          </a:xfrm>
          <a:prstGeom prst="hexagon">
            <a:avLst>
              <a:gd name="adj" fmla="val 28965"/>
              <a:gd name="vf" fmla="val 115470"/>
            </a:avLst>
          </a:prstGeom>
          <a:solidFill>
            <a:schemeClr val="bg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39" name="Google Shape;331;p6">
            <a:extLst>
              <a:ext uri="{FF2B5EF4-FFF2-40B4-BE49-F238E27FC236}">
                <a16:creationId xmlns:a16="http://schemas.microsoft.com/office/drawing/2014/main" id="{41970950-60F4-90F3-112D-C397C4EE0800}"/>
              </a:ext>
            </a:extLst>
          </p:cNvPr>
          <p:cNvSpPr/>
          <p:nvPr/>
        </p:nvSpPr>
        <p:spPr>
          <a:xfrm rot="1782986">
            <a:off x="7440386" y="3329374"/>
            <a:ext cx="335595" cy="289306"/>
          </a:xfrm>
          <a:prstGeom prst="hexagon">
            <a:avLst>
              <a:gd name="adj" fmla="val 28965"/>
              <a:gd name="vf" fmla="val 115470"/>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40" name="Google Shape;335;p6">
            <a:extLst>
              <a:ext uri="{FF2B5EF4-FFF2-40B4-BE49-F238E27FC236}">
                <a16:creationId xmlns:a16="http://schemas.microsoft.com/office/drawing/2014/main" id="{14101B28-A2CF-3B55-6327-6B9FDD5E6B98}"/>
              </a:ext>
            </a:extLst>
          </p:cNvPr>
          <p:cNvSpPr txBox="1"/>
          <p:nvPr/>
        </p:nvSpPr>
        <p:spPr>
          <a:xfrm>
            <a:off x="7856912" y="3304769"/>
            <a:ext cx="3585788" cy="3385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FFFFFF"/>
              </a:buClr>
              <a:buSzPts val="2000"/>
              <a:buFont typeface="Helvetica Neue"/>
              <a:buNone/>
            </a:pPr>
            <a:r>
              <a:rPr lang="en-US" sz="1600" b="1" i="0" u="none" strike="noStrike" cap="none" dirty="0">
                <a:solidFill>
                  <a:srgbClr val="FFFFFF"/>
                </a:solidFill>
                <a:latin typeface="+mn-lt"/>
                <a:ea typeface="Helvetica Neue"/>
                <a:cs typeface="Helvetica Neue"/>
                <a:sym typeface="Helvetica Neue"/>
              </a:rPr>
              <a:t>Fermeture de l'étui</a:t>
            </a:r>
          </a:p>
        </p:txBody>
      </p:sp>
      <p:sp>
        <p:nvSpPr>
          <p:cNvPr id="43" name="Google Shape;329;p6">
            <a:extLst>
              <a:ext uri="{FF2B5EF4-FFF2-40B4-BE49-F238E27FC236}">
                <a16:creationId xmlns:a16="http://schemas.microsoft.com/office/drawing/2014/main" id="{FBE95A9D-79D8-10CD-92E7-065EE32ECA08}"/>
              </a:ext>
            </a:extLst>
          </p:cNvPr>
          <p:cNvSpPr/>
          <p:nvPr/>
        </p:nvSpPr>
        <p:spPr>
          <a:xfrm rot="1782986">
            <a:off x="7418956" y="1946254"/>
            <a:ext cx="335595" cy="289306"/>
          </a:xfrm>
          <a:prstGeom prst="hexagon">
            <a:avLst>
              <a:gd name="adj" fmla="val 28965"/>
              <a:gd name="vf" fmla="val 115470"/>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44" name="Google Shape;320;p6">
            <a:extLst>
              <a:ext uri="{FF2B5EF4-FFF2-40B4-BE49-F238E27FC236}">
                <a16:creationId xmlns:a16="http://schemas.microsoft.com/office/drawing/2014/main" id="{8CB61F92-028E-54FB-4F28-8C5DF21AD029}"/>
              </a:ext>
            </a:extLst>
          </p:cNvPr>
          <p:cNvSpPr txBox="1"/>
          <p:nvPr/>
        </p:nvSpPr>
        <p:spPr>
          <a:xfrm>
            <a:off x="7856912" y="1927711"/>
            <a:ext cx="3585788" cy="3385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FFFFFF"/>
              </a:buClr>
              <a:buSzPts val="2000"/>
              <a:buFont typeface="Helvetica Neue"/>
              <a:buNone/>
            </a:pPr>
            <a:r>
              <a:rPr lang="en-US" sz="1600" b="1" i="0" u="none" strike="noStrike" cap="none" dirty="0">
                <a:solidFill>
                  <a:srgbClr val="FFFFFF"/>
                </a:solidFill>
                <a:latin typeface="+mn-lt"/>
                <a:ea typeface="Helvetica Neue"/>
                <a:cs typeface="Helvetica Neue"/>
                <a:sym typeface="Helvetica Neue"/>
              </a:rPr>
              <a:t>Suivi et révision</a:t>
            </a:r>
          </a:p>
        </p:txBody>
      </p:sp>
      <p:sp>
        <p:nvSpPr>
          <p:cNvPr id="45" name="Google Shape;335;p6">
            <a:extLst>
              <a:ext uri="{FF2B5EF4-FFF2-40B4-BE49-F238E27FC236}">
                <a16:creationId xmlns:a16="http://schemas.microsoft.com/office/drawing/2014/main" id="{8DD1D0F2-2240-B686-211E-038E49164439}"/>
              </a:ext>
            </a:extLst>
          </p:cNvPr>
          <p:cNvSpPr txBox="1"/>
          <p:nvPr/>
        </p:nvSpPr>
        <p:spPr>
          <a:xfrm>
            <a:off x="7856912" y="3870194"/>
            <a:ext cx="3585788" cy="58473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FFFFFF"/>
              </a:buClr>
              <a:buSzPts val="2000"/>
              <a:buFont typeface="Helvetica Neue"/>
              <a:buNone/>
            </a:pPr>
            <a:r>
              <a:rPr lang="en-US" sz="1600" b="1" i="0" u="none" strike="noStrike" cap="none" dirty="0">
                <a:solidFill>
                  <a:srgbClr val="FFFFFF"/>
                </a:solidFill>
                <a:latin typeface="+mn-lt"/>
                <a:ea typeface="Helvetica Neue"/>
                <a:cs typeface="Helvetica Neue"/>
                <a:sym typeface="Helvetica Neue"/>
              </a:rPr>
              <a:t>Clôture de la formation et test post formation </a:t>
            </a:r>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show="0">
  <p:cSld>
    <p:spTree>
      <p:nvGrpSpPr>
        <p:cNvPr id="1" name="Shape 812"/>
        <p:cNvGrpSpPr/>
        <p:nvPr/>
      </p:nvGrpSpPr>
      <p:grpSpPr>
        <a:xfrm>
          <a:off x="0" y="0"/>
          <a:ext cx="0" cy="0"/>
          <a:chOff x="0" y="0"/>
          <a:chExt cx="0" cy="0"/>
        </a:xfrm>
      </p:grpSpPr>
      <p:sp>
        <p:nvSpPr>
          <p:cNvPr id="6" name="Title 72">
            <a:extLst>
              <a:ext uri="{FF2B5EF4-FFF2-40B4-BE49-F238E27FC236}">
                <a16:creationId xmlns:a16="http://schemas.microsoft.com/office/drawing/2014/main" id="{651A139C-7752-FE82-6B84-B69CFCBA8AE1}"/>
              </a:ext>
            </a:extLst>
          </p:cNvPr>
          <p:cNvSpPr txBox="1">
            <a:spLocks/>
          </p:cNvSpPr>
          <p:nvPr/>
        </p:nvSpPr>
        <p:spPr>
          <a:xfrm>
            <a:off x="796386" y="3099692"/>
            <a:ext cx="5915913"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n-CA" sz="5400" b="1" dirty="0">
                <a:solidFill>
                  <a:schemeClr val="bg1">
                    <a:lumMod val="75000"/>
                  </a:schemeClr>
                </a:solidFill>
                <a:latin typeface="Garamond"/>
              </a:rPr>
              <a:t>Diapositive supplémentaire pour les notes de l'animateur</a:t>
            </a:r>
            <a:endParaRPr lang="en-CA" sz="5400" b="1" dirty="0">
              <a:solidFill>
                <a:schemeClr val="bg1">
                  <a:lumMod val="75000"/>
                </a:schemeClr>
              </a:solidFill>
            </a:endParaRPr>
          </a:p>
        </p:txBody>
      </p:sp>
    </p:spTree>
    <p:extLst>
      <p:ext uri="{BB962C8B-B14F-4D97-AF65-F5344CB8AC3E}">
        <p14:creationId xmlns:p14="http://schemas.microsoft.com/office/powerpoint/2010/main" val="3799775808"/>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Shape 1341"/>
        <p:cNvGrpSpPr/>
        <p:nvPr/>
      </p:nvGrpSpPr>
      <p:grpSpPr>
        <a:xfrm>
          <a:off x="0" y="0"/>
          <a:ext cx="0" cy="0"/>
          <a:chOff x="0" y="0"/>
          <a:chExt cx="0" cy="0"/>
        </a:xfrm>
      </p:grpSpPr>
      <p:sp>
        <p:nvSpPr>
          <p:cNvPr id="1342" name="Google Shape;1342;p72"/>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8C5F7A"/>
              </a:buClr>
              <a:buSzPts val="3200"/>
              <a:buFont typeface="Arial"/>
              <a:buNone/>
            </a:pPr>
            <a:r>
              <a:rPr lang="en-US" dirty="0"/>
              <a:t>Étapes de la vérification </a:t>
            </a:r>
            <a:endParaRPr dirty="0"/>
          </a:p>
        </p:txBody>
      </p:sp>
      <p:sp>
        <p:nvSpPr>
          <p:cNvPr id="1343" name="Google Shape;1343;p72"/>
          <p:cNvSpPr txBox="1"/>
          <p:nvPr/>
        </p:nvSpPr>
        <p:spPr>
          <a:xfrm>
            <a:off x="3295604" y="2096472"/>
            <a:ext cx="5615053" cy="83095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2400" b="1" dirty="0">
                <a:solidFill>
                  <a:schemeClr val="dk1"/>
                </a:solidFill>
                <a:latin typeface="+mn-lt"/>
                <a:ea typeface="Helvetica Neue"/>
                <a:cs typeface="Helvetica Neue"/>
                <a:sym typeface="Helvetica Neue"/>
              </a:rPr>
              <a:t>Travaillez en binôme pour numéroter les étapes de vérification dans le bon ordre.  </a:t>
            </a:r>
          </a:p>
        </p:txBody>
      </p:sp>
      <p:grpSp>
        <p:nvGrpSpPr>
          <p:cNvPr id="1352" name="Google Shape;1352;p72"/>
          <p:cNvGrpSpPr/>
          <p:nvPr/>
        </p:nvGrpSpPr>
        <p:grpSpPr>
          <a:xfrm>
            <a:off x="1551279" y="3814383"/>
            <a:ext cx="9070492" cy="1046595"/>
            <a:chOff x="3620" y="1279459"/>
            <a:chExt cx="8231810" cy="949824"/>
          </a:xfrm>
        </p:grpSpPr>
        <p:sp>
          <p:nvSpPr>
            <p:cNvPr id="1353" name="Google Shape;1353;p72"/>
            <p:cNvSpPr/>
            <p:nvPr/>
          </p:nvSpPr>
          <p:spPr>
            <a:xfrm>
              <a:off x="3620" y="1279459"/>
              <a:ext cx="1583040" cy="949824"/>
            </a:xfrm>
            <a:prstGeom prst="roundRect">
              <a:avLst>
                <a:gd name="adj" fmla="val 10000"/>
              </a:avLst>
            </a:prstGeom>
            <a:solidFill>
              <a:schemeClr val="accent1"/>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354" name="Google Shape;1354;p72"/>
            <p:cNvSpPr txBox="1"/>
            <p:nvPr/>
          </p:nvSpPr>
          <p:spPr>
            <a:xfrm>
              <a:off x="31439" y="1307278"/>
              <a:ext cx="1527402" cy="894186"/>
            </a:xfrm>
            <a:prstGeom prst="rect">
              <a:avLst/>
            </a:prstGeom>
            <a:solidFill>
              <a:schemeClr val="accent2">
                <a:lumMod val="75000"/>
              </a:schemeClr>
            </a:solidFill>
            <a:ln>
              <a:noFill/>
            </a:ln>
          </p:spPr>
          <p:txBody>
            <a:bodyPr spcFirstLastPara="1" wrap="square" lIns="156200" tIns="156200" rIns="156200" bIns="156200" anchor="ctr" anchorCtr="0">
              <a:noAutofit/>
            </a:bodyPr>
            <a:lstStyle/>
            <a:p>
              <a:pPr marL="0" marR="0" lvl="0" indent="0" algn="ctr" rtl="0">
                <a:lnSpc>
                  <a:spcPct val="90000"/>
                </a:lnSpc>
                <a:spcBef>
                  <a:spcPts val="0"/>
                </a:spcBef>
                <a:spcAft>
                  <a:spcPts val="0"/>
                </a:spcAft>
                <a:buClr>
                  <a:schemeClr val="dk1"/>
                </a:buClr>
                <a:buSzPts val="4100"/>
                <a:buFont typeface="Calibri"/>
                <a:buNone/>
              </a:pPr>
              <a:endParaRPr sz="4100" dirty="0">
                <a:solidFill>
                  <a:schemeClr val="lt1"/>
                </a:solidFill>
                <a:latin typeface="Calibri"/>
                <a:ea typeface="Calibri"/>
                <a:cs typeface="Calibri"/>
                <a:sym typeface="Calibri"/>
              </a:endParaRPr>
            </a:p>
          </p:txBody>
        </p:sp>
        <p:sp>
          <p:nvSpPr>
            <p:cNvPr id="1355" name="Google Shape;1355;p72"/>
            <p:cNvSpPr/>
            <p:nvPr/>
          </p:nvSpPr>
          <p:spPr>
            <a:xfrm>
              <a:off x="1744965" y="1558075"/>
              <a:ext cx="335604" cy="392593"/>
            </a:xfrm>
            <a:prstGeom prst="rightArrow">
              <a:avLst>
                <a:gd name="adj1" fmla="val 60000"/>
                <a:gd name="adj2" fmla="val 50000"/>
              </a:avLst>
            </a:prstGeom>
            <a:solidFill>
              <a:schemeClr val="accent2">
                <a:lumMod val="40000"/>
                <a:lumOff val="6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356" name="Google Shape;1356;p72"/>
            <p:cNvSpPr txBox="1"/>
            <p:nvPr/>
          </p:nvSpPr>
          <p:spPr>
            <a:xfrm>
              <a:off x="1744965" y="1636594"/>
              <a:ext cx="234923" cy="235555"/>
            </a:xfrm>
            <a:prstGeom prst="rect">
              <a:avLst/>
            </a:prstGeom>
            <a:solidFill>
              <a:schemeClr val="accent2">
                <a:lumMod val="40000"/>
                <a:lumOff val="60000"/>
              </a:schemeClr>
            </a:solid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chemeClr val="dk1"/>
                </a:buClr>
                <a:buSzPts val="1600"/>
                <a:buFont typeface="Calibri"/>
                <a:buNone/>
              </a:pPr>
              <a:endParaRPr sz="1600" dirty="0">
                <a:solidFill>
                  <a:schemeClr val="lt1"/>
                </a:solidFill>
                <a:latin typeface="Calibri"/>
                <a:ea typeface="Calibri"/>
                <a:cs typeface="Calibri"/>
                <a:sym typeface="Calibri"/>
              </a:endParaRPr>
            </a:p>
          </p:txBody>
        </p:sp>
        <p:sp>
          <p:nvSpPr>
            <p:cNvPr id="1357" name="Google Shape;1357;p72"/>
            <p:cNvSpPr/>
            <p:nvPr/>
          </p:nvSpPr>
          <p:spPr>
            <a:xfrm>
              <a:off x="2219877" y="1279459"/>
              <a:ext cx="1583040" cy="949824"/>
            </a:xfrm>
            <a:prstGeom prst="roundRect">
              <a:avLst>
                <a:gd name="adj" fmla="val 10000"/>
              </a:avLst>
            </a:prstGeom>
            <a:solidFill>
              <a:schemeClr val="accent1"/>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358" name="Google Shape;1358;p72"/>
            <p:cNvSpPr txBox="1"/>
            <p:nvPr/>
          </p:nvSpPr>
          <p:spPr>
            <a:xfrm>
              <a:off x="2247696" y="1307278"/>
              <a:ext cx="1527402" cy="894186"/>
            </a:xfrm>
            <a:prstGeom prst="rect">
              <a:avLst/>
            </a:prstGeom>
            <a:solidFill>
              <a:schemeClr val="accent2">
                <a:lumMod val="75000"/>
              </a:schemeClr>
            </a:solidFill>
            <a:ln>
              <a:noFill/>
            </a:ln>
          </p:spPr>
          <p:txBody>
            <a:bodyPr spcFirstLastPara="1" wrap="square" lIns="156200" tIns="156200" rIns="156200" bIns="156200" anchor="ctr" anchorCtr="0">
              <a:noAutofit/>
            </a:bodyPr>
            <a:lstStyle/>
            <a:p>
              <a:pPr marL="0" marR="0" lvl="0" indent="0" algn="ctr" rtl="0">
                <a:lnSpc>
                  <a:spcPct val="90000"/>
                </a:lnSpc>
                <a:spcBef>
                  <a:spcPts val="0"/>
                </a:spcBef>
                <a:spcAft>
                  <a:spcPts val="0"/>
                </a:spcAft>
                <a:buClr>
                  <a:schemeClr val="dk1"/>
                </a:buClr>
                <a:buSzPts val="4100"/>
                <a:buFont typeface="Calibri"/>
                <a:buNone/>
              </a:pPr>
              <a:endParaRPr sz="4100" dirty="0">
                <a:solidFill>
                  <a:schemeClr val="lt1"/>
                </a:solidFill>
                <a:latin typeface="Calibri"/>
                <a:ea typeface="Calibri"/>
                <a:cs typeface="Calibri"/>
                <a:sym typeface="Calibri"/>
              </a:endParaRPr>
            </a:p>
          </p:txBody>
        </p:sp>
        <p:sp>
          <p:nvSpPr>
            <p:cNvPr id="1359" name="Google Shape;1359;p72"/>
            <p:cNvSpPr/>
            <p:nvPr/>
          </p:nvSpPr>
          <p:spPr>
            <a:xfrm>
              <a:off x="3961221" y="1558075"/>
              <a:ext cx="335604" cy="392593"/>
            </a:xfrm>
            <a:prstGeom prst="rightArrow">
              <a:avLst>
                <a:gd name="adj1" fmla="val 60000"/>
                <a:gd name="adj2" fmla="val 50000"/>
              </a:avLst>
            </a:prstGeom>
            <a:solidFill>
              <a:schemeClr val="accent2">
                <a:lumMod val="40000"/>
                <a:lumOff val="6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360" name="Google Shape;1360;p72"/>
            <p:cNvSpPr txBox="1"/>
            <p:nvPr/>
          </p:nvSpPr>
          <p:spPr>
            <a:xfrm>
              <a:off x="3961221" y="1636594"/>
              <a:ext cx="234923" cy="235555"/>
            </a:xfrm>
            <a:prstGeom prst="rect">
              <a:avLst/>
            </a:prstGeom>
            <a:solidFill>
              <a:schemeClr val="accent2">
                <a:lumMod val="40000"/>
                <a:lumOff val="60000"/>
              </a:schemeClr>
            </a:solid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chemeClr val="dk1"/>
                </a:buClr>
                <a:buSzPts val="1600"/>
                <a:buFont typeface="Calibri"/>
                <a:buNone/>
              </a:pPr>
              <a:endParaRPr sz="1600" dirty="0">
                <a:solidFill>
                  <a:schemeClr val="lt1"/>
                </a:solidFill>
                <a:latin typeface="Calibri"/>
                <a:ea typeface="Calibri"/>
                <a:cs typeface="Calibri"/>
                <a:sym typeface="Calibri"/>
              </a:endParaRPr>
            </a:p>
          </p:txBody>
        </p:sp>
        <p:sp>
          <p:nvSpPr>
            <p:cNvPr id="1361" name="Google Shape;1361;p72"/>
            <p:cNvSpPr/>
            <p:nvPr/>
          </p:nvSpPr>
          <p:spPr>
            <a:xfrm>
              <a:off x="4436133" y="1279459"/>
              <a:ext cx="1583040" cy="949824"/>
            </a:xfrm>
            <a:prstGeom prst="roundRect">
              <a:avLst>
                <a:gd name="adj" fmla="val 10000"/>
              </a:avLst>
            </a:prstGeom>
            <a:solidFill>
              <a:schemeClr val="accent1"/>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362" name="Google Shape;1362;p72"/>
            <p:cNvSpPr txBox="1"/>
            <p:nvPr/>
          </p:nvSpPr>
          <p:spPr>
            <a:xfrm>
              <a:off x="4463952" y="1307278"/>
              <a:ext cx="1527402" cy="894186"/>
            </a:xfrm>
            <a:prstGeom prst="rect">
              <a:avLst/>
            </a:prstGeom>
            <a:solidFill>
              <a:schemeClr val="accent2">
                <a:lumMod val="75000"/>
              </a:schemeClr>
            </a:solidFill>
            <a:ln>
              <a:noFill/>
            </a:ln>
          </p:spPr>
          <p:txBody>
            <a:bodyPr spcFirstLastPara="1" wrap="square" lIns="156200" tIns="156200" rIns="156200" bIns="156200" anchor="ctr" anchorCtr="0">
              <a:noAutofit/>
            </a:bodyPr>
            <a:lstStyle/>
            <a:p>
              <a:pPr marL="0" marR="0" lvl="0" indent="0" algn="ctr" rtl="0">
                <a:lnSpc>
                  <a:spcPct val="90000"/>
                </a:lnSpc>
                <a:spcBef>
                  <a:spcPts val="0"/>
                </a:spcBef>
                <a:spcAft>
                  <a:spcPts val="0"/>
                </a:spcAft>
                <a:buClr>
                  <a:schemeClr val="dk1"/>
                </a:buClr>
                <a:buSzPts val="4100"/>
                <a:buFont typeface="Calibri"/>
                <a:buNone/>
              </a:pPr>
              <a:endParaRPr sz="4100" dirty="0">
                <a:solidFill>
                  <a:schemeClr val="lt1"/>
                </a:solidFill>
                <a:latin typeface="Calibri"/>
                <a:ea typeface="Calibri"/>
                <a:cs typeface="Calibri"/>
                <a:sym typeface="Calibri"/>
              </a:endParaRPr>
            </a:p>
          </p:txBody>
        </p:sp>
        <p:sp>
          <p:nvSpPr>
            <p:cNvPr id="1363" name="Google Shape;1363;p72"/>
            <p:cNvSpPr/>
            <p:nvPr/>
          </p:nvSpPr>
          <p:spPr>
            <a:xfrm>
              <a:off x="6177477" y="1558075"/>
              <a:ext cx="335604" cy="392593"/>
            </a:xfrm>
            <a:prstGeom prst="rightArrow">
              <a:avLst>
                <a:gd name="adj1" fmla="val 60000"/>
                <a:gd name="adj2" fmla="val 50000"/>
              </a:avLst>
            </a:prstGeom>
            <a:solidFill>
              <a:schemeClr val="accent2">
                <a:lumMod val="40000"/>
                <a:lumOff val="6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364" name="Google Shape;1364;p72"/>
            <p:cNvSpPr txBox="1"/>
            <p:nvPr/>
          </p:nvSpPr>
          <p:spPr>
            <a:xfrm>
              <a:off x="6177477" y="1636594"/>
              <a:ext cx="234923" cy="235555"/>
            </a:xfrm>
            <a:prstGeom prst="rect">
              <a:avLst/>
            </a:prstGeom>
            <a:solidFill>
              <a:schemeClr val="accent2">
                <a:lumMod val="40000"/>
                <a:lumOff val="60000"/>
              </a:schemeClr>
            </a:solid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chemeClr val="dk1"/>
                </a:buClr>
                <a:buSzPts val="1600"/>
                <a:buFont typeface="Calibri"/>
                <a:buNone/>
              </a:pPr>
              <a:endParaRPr sz="1600" dirty="0">
                <a:solidFill>
                  <a:schemeClr val="lt1"/>
                </a:solidFill>
                <a:latin typeface="Calibri"/>
                <a:ea typeface="Calibri"/>
                <a:cs typeface="Calibri"/>
                <a:sym typeface="Calibri"/>
              </a:endParaRPr>
            </a:p>
          </p:txBody>
        </p:sp>
        <p:sp>
          <p:nvSpPr>
            <p:cNvPr id="1365" name="Google Shape;1365;p72"/>
            <p:cNvSpPr/>
            <p:nvPr/>
          </p:nvSpPr>
          <p:spPr>
            <a:xfrm>
              <a:off x="6652390" y="1279459"/>
              <a:ext cx="1583040" cy="949824"/>
            </a:xfrm>
            <a:prstGeom prst="roundRect">
              <a:avLst>
                <a:gd name="adj" fmla="val 10000"/>
              </a:avLst>
            </a:prstGeom>
            <a:solidFill>
              <a:schemeClr val="accent1"/>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366" name="Google Shape;1366;p72"/>
            <p:cNvSpPr txBox="1"/>
            <p:nvPr/>
          </p:nvSpPr>
          <p:spPr>
            <a:xfrm>
              <a:off x="6680209" y="1307278"/>
              <a:ext cx="1527402" cy="894186"/>
            </a:xfrm>
            <a:prstGeom prst="rect">
              <a:avLst/>
            </a:prstGeom>
            <a:solidFill>
              <a:schemeClr val="accent2">
                <a:lumMod val="75000"/>
              </a:schemeClr>
            </a:solidFill>
            <a:ln>
              <a:noFill/>
            </a:ln>
          </p:spPr>
          <p:txBody>
            <a:bodyPr spcFirstLastPara="1" wrap="square" lIns="156200" tIns="156200" rIns="156200" bIns="156200" anchor="ctr" anchorCtr="0">
              <a:noAutofit/>
            </a:bodyPr>
            <a:lstStyle/>
            <a:p>
              <a:pPr marL="0" marR="0" lvl="0" indent="0" algn="ctr" rtl="0">
                <a:lnSpc>
                  <a:spcPct val="90000"/>
                </a:lnSpc>
                <a:spcBef>
                  <a:spcPts val="0"/>
                </a:spcBef>
                <a:spcAft>
                  <a:spcPts val="0"/>
                </a:spcAft>
                <a:buClr>
                  <a:schemeClr val="dk1"/>
                </a:buClr>
                <a:buSzPts val="4100"/>
                <a:buFont typeface="Calibri"/>
                <a:buNone/>
              </a:pPr>
              <a:endParaRPr sz="4100" dirty="0">
                <a:solidFill>
                  <a:schemeClr val="lt1"/>
                </a:solidFill>
                <a:latin typeface="Calibri"/>
                <a:ea typeface="Calibri"/>
                <a:cs typeface="Calibri"/>
                <a:sym typeface="Calibri"/>
              </a:endParaRPr>
            </a:p>
          </p:txBody>
        </p:sp>
      </p:grpSp>
      <p:grpSp>
        <p:nvGrpSpPr>
          <p:cNvPr id="2" name="Group 1">
            <a:extLst>
              <a:ext uri="{FF2B5EF4-FFF2-40B4-BE49-F238E27FC236}">
                <a16:creationId xmlns:a16="http://schemas.microsoft.com/office/drawing/2014/main" id="{5C6AD9FF-98EE-1EE8-267C-C7041D0F9DDC}"/>
              </a:ext>
            </a:extLst>
          </p:cNvPr>
          <p:cNvGrpSpPr/>
          <p:nvPr/>
        </p:nvGrpSpPr>
        <p:grpSpPr>
          <a:xfrm>
            <a:off x="10228983" y="337468"/>
            <a:ext cx="1587872" cy="1368854"/>
            <a:chOff x="10228983" y="337468"/>
            <a:chExt cx="1587872" cy="1368854"/>
          </a:xfrm>
        </p:grpSpPr>
        <p:sp>
          <p:nvSpPr>
            <p:cNvPr id="3" name="Hexagon 2">
              <a:extLst>
                <a:ext uri="{FF2B5EF4-FFF2-40B4-BE49-F238E27FC236}">
                  <a16:creationId xmlns:a16="http://schemas.microsoft.com/office/drawing/2014/main" id="{4FB19E2F-51B4-50E6-EE17-64DF7790658C}"/>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4" name="Group 3">
              <a:extLst>
                <a:ext uri="{FF2B5EF4-FFF2-40B4-BE49-F238E27FC236}">
                  <a16:creationId xmlns:a16="http://schemas.microsoft.com/office/drawing/2014/main" id="{F3EF2082-C73F-015F-A58F-4436E6336A35}"/>
                </a:ext>
              </a:extLst>
            </p:cNvPr>
            <p:cNvGrpSpPr/>
            <p:nvPr/>
          </p:nvGrpSpPr>
          <p:grpSpPr>
            <a:xfrm>
              <a:off x="10621771" y="762700"/>
              <a:ext cx="562136" cy="634675"/>
              <a:chOff x="760175" y="830142"/>
              <a:chExt cx="867619" cy="979579"/>
            </a:xfrm>
          </p:grpSpPr>
          <p:sp>
            <p:nvSpPr>
              <p:cNvPr id="8" name="Rectangle 7">
                <a:extLst>
                  <a:ext uri="{FF2B5EF4-FFF2-40B4-BE49-F238E27FC236}">
                    <a16:creationId xmlns:a16="http://schemas.microsoft.com/office/drawing/2014/main" id="{BFD11F2C-8BC4-EDCC-0176-9DD8A5B1743A}"/>
                  </a:ext>
                </a:extLst>
              </p:cNvPr>
              <p:cNvSpPr/>
              <p:nvPr/>
            </p:nvSpPr>
            <p:spPr>
              <a:xfrm>
                <a:off x="864636" y="830142"/>
                <a:ext cx="763158" cy="97957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b="1" dirty="0">
                    <a:latin typeface="Arial" panose="020B0604020202020204" pitchFamily="34" charset="0"/>
                    <a:cs typeface="Arial" panose="020B0604020202020204" pitchFamily="34" charset="0"/>
                  </a:rPr>
                  <a:t>81</a:t>
                </a:r>
              </a:p>
            </p:txBody>
          </p:sp>
          <p:sp>
            <p:nvSpPr>
              <p:cNvPr id="9" name="Rectangle 8">
                <a:extLst>
                  <a:ext uri="{FF2B5EF4-FFF2-40B4-BE49-F238E27FC236}">
                    <a16:creationId xmlns:a16="http://schemas.microsoft.com/office/drawing/2014/main" id="{591B8CF6-EDFE-A05B-7C27-4625D9A0DD17}"/>
                  </a:ext>
                </a:extLst>
              </p:cNvPr>
              <p:cNvSpPr/>
              <p:nvPr/>
            </p:nvSpPr>
            <p:spPr>
              <a:xfrm>
                <a:off x="760175" y="830144"/>
                <a:ext cx="149292" cy="97957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5" name="Group 4">
              <a:extLst>
                <a:ext uri="{FF2B5EF4-FFF2-40B4-BE49-F238E27FC236}">
                  <a16:creationId xmlns:a16="http://schemas.microsoft.com/office/drawing/2014/main" id="{80E7E29C-A0FB-1DD0-2801-A953957C40B6}"/>
                </a:ext>
              </a:extLst>
            </p:cNvPr>
            <p:cNvGrpSpPr/>
            <p:nvPr/>
          </p:nvGrpSpPr>
          <p:grpSpPr>
            <a:xfrm>
              <a:off x="11325415" y="762701"/>
              <a:ext cx="182192" cy="634674"/>
              <a:chOff x="2121762" y="2323619"/>
              <a:chExt cx="200378" cy="825210"/>
            </a:xfrm>
          </p:grpSpPr>
          <p:sp>
            <p:nvSpPr>
              <p:cNvPr id="6" name="Isosceles Triangle 5">
                <a:extLst>
                  <a:ext uri="{FF2B5EF4-FFF2-40B4-BE49-F238E27FC236}">
                    <a16:creationId xmlns:a16="http://schemas.microsoft.com/office/drawing/2014/main" id="{387552A0-4C8F-9862-AC80-411E35CF2058}"/>
                  </a:ext>
                </a:extLst>
              </p:cNvPr>
              <p:cNvSpPr/>
              <p:nvPr/>
            </p:nvSpPr>
            <p:spPr>
              <a:xfrm>
                <a:off x="2121763" y="2323619"/>
                <a:ext cx="200377" cy="172739"/>
              </a:xfrm>
              <a:prstGeom prs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Rectangle 6">
                <a:extLst>
                  <a:ext uri="{FF2B5EF4-FFF2-40B4-BE49-F238E27FC236}">
                    <a16:creationId xmlns:a16="http://schemas.microsoft.com/office/drawing/2014/main" id="{BF23868D-B170-3433-1949-A6A0B6B286AF}"/>
                  </a:ext>
                </a:extLst>
              </p:cNvPr>
              <p:cNvSpPr/>
              <p:nvPr/>
            </p:nvSpPr>
            <p:spPr>
              <a:xfrm>
                <a:off x="2121762" y="2496169"/>
                <a:ext cx="200377" cy="6526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Shape 1371"/>
        <p:cNvGrpSpPr/>
        <p:nvPr/>
      </p:nvGrpSpPr>
      <p:grpSpPr>
        <a:xfrm>
          <a:off x="0" y="0"/>
          <a:ext cx="0" cy="0"/>
          <a:chOff x="0" y="0"/>
          <a:chExt cx="0" cy="0"/>
        </a:xfrm>
      </p:grpSpPr>
      <p:sp>
        <p:nvSpPr>
          <p:cNvPr id="1372" name="Google Shape;1372;p73"/>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8C5F7A"/>
              </a:buClr>
              <a:buSzPts val="3200"/>
              <a:buFont typeface="Arial"/>
              <a:buNone/>
            </a:pPr>
            <a:r>
              <a:rPr lang="en-US" dirty="0"/>
              <a:t>Scénario de vérification</a:t>
            </a:r>
            <a:endParaRPr dirty="0"/>
          </a:p>
        </p:txBody>
      </p:sp>
      <p:grpSp>
        <p:nvGrpSpPr>
          <p:cNvPr id="2" name="Group 1">
            <a:extLst>
              <a:ext uri="{FF2B5EF4-FFF2-40B4-BE49-F238E27FC236}">
                <a16:creationId xmlns:a16="http://schemas.microsoft.com/office/drawing/2014/main" id="{50354540-5049-2D39-A93D-A88566990F59}"/>
              </a:ext>
            </a:extLst>
          </p:cNvPr>
          <p:cNvGrpSpPr/>
          <p:nvPr/>
        </p:nvGrpSpPr>
        <p:grpSpPr>
          <a:xfrm>
            <a:off x="10228983" y="337468"/>
            <a:ext cx="1587872" cy="1368854"/>
            <a:chOff x="10228983" y="337468"/>
            <a:chExt cx="1587872" cy="1368854"/>
          </a:xfrm>
        </p:grpSpPr>
        <p:sp>
          <p:nvSpPr>
            <p:cNvPr id="3" name="Hexagon 2">
              <a:extLst>
                <a:ext uri="{FF2B5EF4-FFF2-40B4-BE49-F238E27FC236}">
                  <a16:creationId xmlns:a16="http://schemas.microsoft.com/office/drawing/2014/main" id="{D5531394-1CDA-F5E4-375A-77AFDA325183}"/>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4" name="Group 3">
              <a:extLst>
                <a:ext uri="{FF2B5EF4-FFF2-40B4-BE49-F238E27FC236}">
                  <a16:creationId xmlns:a16="http://schemas.microsoft.com/office/drawing/2014/main" id="{2CEAA225-1D46-2193-828C-B08D3AEB8003}"/>
                </a:ext>
              </a:extLst>
            </p:cNvPr>
            <p:cNvGrpSpPr/>
            <p:nvPr/>
          </p:nvGrpSpPr>
          <p:grpSpPr>
            <a:xfrm>
              <a:off x="10621771" y="762700"/>
              <a:ext cx="562136" cy="634675"/>
              <a:chOff x="760175" y="830142"/>
              <a:chExt cx="867619" cy="979579"/>
            </a:xfrm>
          </p:grpSpPr>
          <p:sp>
            <p:nvSpPr>
              <p:cNvPr id="8" name="Rectangle 7">
                <a:extLst>
                  <a:ext uri="{FF2B5EF4-FFF2-40B4-BE49-F238E27FC236}">
                    <a16:creationId xmlns:a16="http://schemas.microsoft.com/office/drawing/2014/main" id="{4C2294BF-37BC-2D92-6A4E-B5B6101EE83F}"/>
                  </a:ext>
                </a:extLst>
              </p:cNvPr>
              <p:cNvSpPr/>
              <p:nvPr/>
            </p:nvSpPr>
            <p:spPr>
              <a:xfrm>
                <a:off x="864636" y="830142"/>
                <a:ext cx="763158" cy="97957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b="1" dirty="0">
                    <a:latin typeface="Arial" panose="020B0604020202020204" pitchFamily="34" charset="0"/>
                    <a:cs typeface="Arial" panose="020B0604020202020204" pitchFamily="34" charset="0"/>
                  </a:rPr>
                  <a:t>82-89</a:t>
                </a:r>
              </a:p>
            </p:txBody>
          </p:sp>
          <p:sp>
            <p:nvSpPr>
              <p:cNvPr id="9" name="Rectangle 8">
                <a:extLst>
                  <a:ext uri="{FF2B5EF4-FFF2-40B4-BE49-F238E27FC236}">
                    <a16:creationId xmlns:a16="http://schemas.microsoft.com/office/drawing/2014/main" id="{B980A9F2-3C6F-D1D7-6BC5-37E1E5F76391}"/>
                  </a:ext>
                </a:extLst>
              </p:cNvPr>
              <p:cNvSpPr/>
              <p:nvPr/>
            </p:nvSpPr>
            <p:spPr>
              <a:xfrm>
                <a:off x="760175" y="830144"/>
                <a:ext cx="149292" cy="97957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5" name="Group 4">
              <a:extLst>
                <a:ext uri="{FF2B5EF4-FFF2-40B4-BE49-F238E27FC236}">
                  <a16:creationId xmlns:a16="http://schemas.microsoft.com/office/drawing/2014/main" id="{9B82DF94-0EA0-5A6C-5049-1C53ABA384DA}"/>
                </a:ext>
              </a:extLst>
            </p:cNvPr>
            <p:cNvGrpSpPr/>
            <p:nvPr/>
          </p:nvGrpSpPr>
          <p:grpSpPr>
            <a:xfrm>
              <a:off x="11325415" y="762701"/>
              <a:ext cx="182192" cy="634674"/>
              <a:chOff x="2121762" y="2323619"/>
              <a:chExt cx="200378" cy="825210"/>
            </a:xfrm>
          </p:grpSpPr>
          <p:sp>
            <p:nvSpPr>
              <p:cNvPr id="6" name="Isosceles Triangle 5">
                <a:extLst>
                  <a:ext uri="{FF2B5EF4-FFF2-40B4-BE49-F238E27FC236}">
                    <a16:creationId xmlns:a16="http://schemas.microsoft.com/office/drawing/2014/main" id="{2AA8DADC-8923-C4D9-C4FD-017B02559138}"/>
                  </a:ext>
                </a:extLst>
              </p:cNvPr>
              <p:cNvSpPr/>
              <p:nvPr/>
            </p:nvSpPr>
            <p:spPr>
              <a:xfrm>
                <a:off x="2121763" y="2323619"/>
                <a:ext cx="200377" cy="172739"/>
              </a:xfrm>
              <a:prstGeom prs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Rectangle 6">
                <a:extLst>
                  <a:ext uri="{FF2B5EF4-FFF2-40B4-BE49-F238E27FC236}">
                    <a16:creationId xmlns:a16="http://schemas.microsoft.com/office/drawing/2014/main" id="{1A45FD87-55AE-A103-C358-E08A470CA3A4}"/>
                  </a:ext>
                </a:extLst>
              </p:cNvPr>
              <p:cNvSpPr/>
              <p:nvPr/>
            </p:nvSpPr>
            <p:spPr>
              <a:xfrm>
                <a:off x="2121762" y="2496169"/>
                <a:ext cx="200377" cy="6526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sp>
        <p:nvSpPr>
          <p:cNvPr id="10" name="Google Shape;114;p9">
            <a:extLst>
              <a:ext uri="{FF2B5EF4-FFF2-40B4-BE49-F238E27FC236}">
                <a16:creationId xmlns:a16="http://schemas.microsoft.com/office/drawing/2014/main" id="{AF94CA33-7444-7ECF-8CF4-18D6DD79C83A}"/>
              </a:ext>
            </a:extLst>
          </p:cNvPr>
          <p:cNvSpPr txBox="1"/>
          <p:nvPr/>
        </p:nvSpPr>
        <p:spPr>
          <a:xfrm>
            <a:off x="794079" y="1219596"/>
            <a:ext cx="1559124" cy="369332"/>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1800"/>
              <a:buFont typeface="Arial"/>
              <a:buNone/>
            </a:pPr>
            <a:r>
              <a:rPr lang="en-US" sz="1800" b="1" i="0" u="none" strike="noStrike" cap="none" dirty="0">
                <a:solidFill>
                  <a:schemeClr val="accent2">
                    <a:lumMod val="75000"/>
                  </a:schemeClr>
                </a:solidFill>
                <a:latin typeface="Arial"/>
                <a:ea typeface="Arial"/>
                <a:cs typeface="Arial"/>
                <a:sym typeface="Arial"/>
              </a:rPr>
              <a:t>15 minutes  </a:t>
            </a:r>
            <a:endParaRPr b="1" dirty="0">
              <a:solidFill>
                <a:schemeClr val="accent2">
                  <a:lumMod val="75000"/>
                </a:schemeClr>
              </a:solidFill>
            </a:endParaRPr>
          </a:p>
        </p:txBody>
      </p:sp>
      <p:grpSp>
        <p:nvGrpSpPr>
          <p:cNvPr id="11" name="Group 10">
            <a:extLst>
              <a:ext uri="{FF2B5EF4-FFF2-40B4-BE49-F238E27FC236}">
                <a16:creationId xmlns:a16="http://schemas.microsoft.com/office/drawing/2014/main" id="{80BE217B-EF88-E467-15AF-5AFDD19E043F}"/>
              </a:ext>
            </a:extLst>
          </p:cNvPr>
          <p:cNvGrpSpPr/>
          <p:nvPr/>
        </p:nvGrpSpPr>
        <p:grpSpPr>
          <a:xfrm>
            <a:off x="357066" y="1224523"/>
            <a:ext cx="369332" cy="369332"/>
            <a:chOff x="6784825" y="4717805"/>
            <a:chExt cx="1170980" cy="1170980"/>
          </a:xfrm>
        </p:grpSpPr>
        <p:sp>
          <p:nvSpPr>
            <p:cNvPr id="12" name="Oval 11">
              <a:extLst>
                <a:ext uri="{FF2B5EF4-FFF2-40B4-BE49-F238E27FC236}">
                  <a16:creationId xmlns:a16="http://schemas.microsoft.com/office/drawing/2014/main" id="{6EED8AD1-1904-0EB0-47E8-468A06A286D1}"/>
                </a:ext>
              </a:extLst>
            </p:cNvPr>
            <p:cNvSpPr/>
            <p:nvPr/>
          </p:nvSpPr>
          <p:spPr>
            <a:xfrm>
              <a:off x="6784825" y="4717805"/>
              <a:ext cx="1170980" cy="1170980"/>
            </a:xfrm>
            <a:prstGeom prst="ellipse">
              <a:avLst/>
            </a:prstGeom>
            <a:solidFill>
              <a:schemeClr val="accent2">
                <a:lumMod val="75000"/>
              </a:schemeClr>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3" name="Oval 12">
              <a:extLst>
                <a:ext uri="{FF2B5EF4-FFF2-40B4-BE49-F238E27FC236}">
                  <a16:creationId xmlns:a16="http://schemas.microsoft.com/office/drawing/2014/main" id="{FC9BDEBD-DE77-EF7B-0AC6-B8B95A61F754}"/>
                </a:ext>
              </a:extLst>
            </p:cNvPr>
            <p:cNvSpPr/>
            <p:nvPr/>
          </p:nvSpPr>
          <p:spPr>
            <a:xfrm>
              <a:off x="7276868" y="5237982"/>
              <a:ext cx="189079" cy="18907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Rectangle 13">
              <a:extLst>
                <a:ext uri="{FF2B5EF4-FFF2-40B4-BE49-F238E27FC236}">
                  <a16:creationId xmlns:a16="http://schemas.microsoft.com/office/drawing/2014/main" id="{3716328D-9016-497D-C820-AB9C99E2B06C}"/>
                </a:ext>
              </a:extLst>
            </p:cNvPr>
            <p:cNvSpPr/>
            <p:nvPr/>
          </p:nvSpPr>
          <p:spPr>
            <a:xfrm rot="16200000">
              <a:off x="7134823" y="5040376"/>
              <a:ext cx="464812" cy="1131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Rectangle 14">
              <a:extLst>
                <a:ext uri="{FF2B5EF4-FFF2-40B4-BE49-F238E27FC236}">
                  <a16:creationId xmlns:a16="http://schemas.microsoft.com/office/drawing/2014/main" id="{646F1A24-314E-32B7-B92E-3D8853CC9E6C}"/>
                </a:ext>
              </a:extLst>
            </p:cNvPr>
            <p:cNvSpPr/>
            <p:nvPr/>
          </p:nvSpPr>
          <p:spPr>
            <a:xfrm rot="13453060">
              <a:off x="7365088" y="5440995"/>
              <a:ext cx="331413" cy="1091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
        <p:nvSpPr>
          <p:cNvPr id="16" name="Rectangle: Top Corners Rounded 15">
            <a:extLst>
              <a:ext uri="{FF2B5EF4-FFF2-40B4-BE49-F238E27FC236}">
                <a16:creationId xmlns:a16="http://schemas.microsoft.com/office/drawing/2014/main" id="{B34BD54B-2055-9BFC-E569-A3BC301C1186}"/>
              </a:ext>
            </a:extLst>
          </p:cNvPr>
          <p:cNvSpPr/>
          <p:nvPr/>
        </p:nvSpPr>
        <p:spPr>
          <a:xfrm rot="5400000">
            <a:off x="4384285" y="-1252777"/>
            <a:ext cx="2831080" cy="11599653"/>
          </a:xfrm>
          <a:prstGeom prst="round2SameRect">
            <a:avLst>
              <a:gd name="adj1" fmla="val 25924"/>
              <a:gd name="adj2" fmla="val 0"/>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4" name="Google Shape;114;p9">
            <a:extLst>
              <a:ext uri="{FF2B5EF4-FFF2-40B4-BE49-F238E27FC236}">
                <a16:creationId xmlns:a16="http://schemas.microsoft.com/office/drawing/2014/main" id="{2B1B557D-0404-7186-CE42-BD9B544D245C}"/>
              </a:ext>
            </a:extLst>
          </p:cNvPr>
          <p:cNvSpPr txBox="1"/>
          <p:nvPr/>
        </p:nvSpPr>
        <p:spPr>
          <a:xfrm>
            <a:off x="5192128" y="1886209"/>
            <a:ext cx="5497324" cy="923289"/>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1800"/>
              <a:buFont typeface="Arial"/>
              <a:buNone/>
            </a:pPr>
            <a:r>
              <a:rPr lang="en-US" sz="1800" b="1" i="0" u="none" strike="noStrike" cap="none" dirty="0">
                <a:solidFill>
                  <a:schemeClr val="tx1"/>
                </a:solidFill>
                <a:latin typeface="Arial"/>
                <a:ea typeface="Arial"/>
                <a:cs typeface="Arial"/>
                <a:sym typeface="Arial"/>
              </a:rPr>
              <a:t>Lisez la mise à jour du scénario et comparez avec les informations requises sur les formulaires vierges. Répondez aux questions suivantes :</a:t>
            </a:r>
          </a:p>
        </p:txBody>
      </p:sp>
      <p:sp>
        <p:nvSpPr>
          <p:cNvPr id="25" name="Google Shape;114;p9">
            <a:extLst>
              <a:ext uri="{FF2B5EF4-FFF2-40B4-BE49-F238E27FC236}">
                <a16:creationId xmlns:a16="http://schemas.microsoft.com/office/drawing/2014/main" id="{2E40FDAA-A166-4EBC-5B7F-64C61BA1DAD3}"/>
              </a:ext>
            </a:extLst>
          </p:cNvPr>
          <p:cNvSpPr txBox="1"/>
          <p:nvPr/>
        </p:nvSpPr>
        <p:spPr>
          <a:xfrm>
            <a:off x="5192128" y="3357392"/>
            <a:ext cx="6315478" cy="2585283"/>
          </a:xfrm>
          <a:prstGeom prst="rect">
            <a:avLst/>
          </a:prstGeom>
          <a:noFill/>
          <a:ln>
            <a:noFill/>
          </a:ln>
        </p:spPr>
        <p:txBody>
          <a:bodyPr spcFirstLastPara="1" wrap="square" lIns="91425" tIns="45700" rIns="91425" bIns="45700" anchor="t" anchorCtr="0">
            <a:spAutoFit/>
          </a:bodyPr>
          <a:lstStyle/>
          <a:p>
            <a:pPr marL="342900" marR="0" lvl="0" indent="-342900" rtl="0">
              <a:lnSpc>
                <a:spcPct val="100000"/>
              </a:lnSpc>
              <a:spcBef>
                <a:spcPts val="0"/>
              </a:spcBef>
              <a:spcAft>
                <a:spcPts val="0"/>
              </a:spcAft>
              <a:buClr>
                <a:srgbClr val="000000"/>
              </a:buClr>
              <a:buSzPts val="1800"/>
              <a:buFont typeface="Arial" panose="020B0604020202020204" pitchFamily="34" charset="0"/>
              <a:buChar char="•"/>
            </a:pPr>
            <a:r>
              <a:rPr lang="en-US" sz="1800" i="0" u="none" strike="noStrike" cap="none" dirty="0">
                <a:solidFill>
                  <a:schemeClr val="tx1"/>
                </a:solidFill>
                <a:latin typeface="Arial"/>
                <a:ea typeface="Arial"/>
                <a:cs typeface="Arial"/>
                <a:sym typeface="Arial"/>
              </a:rPr>
              <a:t>Disposez-vous des informations dont vous avez besoin pour effectuer la vérification ? Si ce n'est pas le cas, de quelles informations supplémentaires avez-vous besoin et/ou quelles informations devraient être clarifiées ? </a:t>
            </a:r>
          </a:p>
          <a:p>
            <a:pPr marL="342900" marR="0" lvl="0" indent="-342900" rtl="0">
              <a:lnSpc>
                <a:spcPct val="100000"/>
              </a:lnSpc>
              <a:spcBef>
                <a:spcPts val="0"/>
              </a:spcBef>
              <a:spcAft>
                <a:spcPts val="0"/>
              </a:spcAft>
              <a:buClr>
                <a:srgbClr val="000000"/>
              </a:buClr>
              <a:buSzPts val="1800"/>
              <a:buFont typeface="Arial" panose="020B0604020202020204" pitchFamily="34" charset="0"/>
              <a:buChar char="•"/>
            </a:pPr>
            <a:r>
              <a:rPr lang="en-US" sz="1800" i="0" u="none" strike="noStrike" cap="none" dirty="0">
                <a:solidFill>
                  <a:schemeClr val="tx1"/>
                </a:solidFill>
                <a:latin typeface="Arial"/>
                <a:ea typeface="Arial"/>
                <a:cs typeface="Arial"/>
                <a:sym typeface="Arial"/>
              </a:rPr>
              <a:t>Pouvez-vous déterminer si le regroupement familial est dans l'intérêt supérieur de Hashim à ce stade ? Expliquez votre réponse. </a:t>
            </a:r>
          </a:p>
          <a:p>
            <a:pPr marL="342900" marR="0" lvl="0" indent="-342900" rtl="0">
              <a:lnSpc>
                <a:spcPct val="100000"/>
              </a:lnSpc>
              <a:spcBef>
                <a:spcPts val="0"/>
              </a:spcBef>
              <a:spcAft>
                <a:spcPts val="0"/>
              </a:spcAft>
              <a:buClr>
                <a:srgbClr val="000000"/>
              </a:buClr>
              <a:buSzPts val="1800"/>
              <a:buFont typeface="Arial" panose="020B0604020202020204" pitchFamily="34" charset="0"/>
              <a:buChar char="•"/>
            </a:pPr>
            <a:r>
              <a:rPr lang="en-US" sz="1800" i="0" u="none" strike="noStrike" cap="none" dirty="0">
                <a:solidFill>
                  <a:schemeClr val="tx1"/>
                </a:solidFill>
                <a:latin typeface="Arial"/>
                <a:ea typeface="Arial"/>
                <a:cs typeface="Arial"/>
                <a:sym typeface="Arial"/>
              </a:rPr>
              <a:t>Quelles sont les prochaines étapes du suivi à mettre </a:t>
            </a:r>
            <a:r>
              <a:rPr lang="en-US" sz="1800" i="0" u="none" strike="noStrike" cap="none" dirty="0" err="1">
                <a:solidFill>
                  <a:schemeClr val="tx1"/>
                </a:solidFill>
                <a:latin typeface="Arial"/>
                <a:ea typeface="Arial"/>
                <a:cs typeface="Arial"/>
                <a:sym typeface="Arial"/>
              </a:rPr>
              <a:t>en</a:t>
            </a:r>
            <a:r>
              <a:rPr lang="en-US" sz="1800" i="0" u="none" strike="noStrike" cap="none" dirty="0">
                <a:solidFill>
                  <a:schemeClr val="tx1"/>
                </a:solidFill>
                <a:latin typeface="Arial"/>
                <a:ea typeface="Arial"/>
                <a:cs typeface="Arial"/>
                <a:sym typeface="Arial"/>
              </a:rPr>
              <a:t> place ? </a:t>
            </a:r>
          </a:p>
        </p:txBody>
      </p:sp>
      <p:grpSp>
        <p:nvGrpSpPr>
          <p:cNvPr id="26" name="Group 25">
            <a:extLst>
              <a:ext uri="{FF2B5EF4-FFF2-40B4-BE49-F238E27FC236}">
                <a16:creationId xmlns:a16="http://schemas.microsoft.com/office/drawing/2014/main" id="{E4C004F7-75A7-E4E2-746E-A4DF9A596315}"/>
              </a:ext>
            </a:extLst>
          </p:cNvPr>
          <p:cNvGrpSpPr/>
          <p:nvPr/>
        </p:nvGrpSpPr>
        <p:grpSpPr>
          <a:xfrm>
            <a:off x="1139221" y="2471028"/>
            <a:ext cx="3425448" cy="2831081"/>
            <a:chOff x="7499908" y="4900577"/>
            <a:chExt cx="997752" cy="824627"/>
          </a:xfrm>
        </p:grpSpPr>
        <p:grpSp>
          <p:nvGrpSpPr>
            <p:cNvPr id="27" name="Group 26">
              <a:extLst>
                <a:ext uri="{FF2B5EF4-FFF2-40B4-BE49-F238E27FC236}">
                  <a16:creationId xmlns:a16="http://schemas.microsoft.com/office/drawing/2014/main" id="{53EC6C38-AF5A-DDF9-A40D-13CE078C540A}"/>
                </a:ext>
              </a:extLst>
            </p:cNvPr>
            <p:cNvGrpSpPr/>
            <p:nvPr/>
          </p:nvGrpSpPr>
          <p:grpSpPr>
            <a:xfrm>
              <a:off x="7499908" y="4900577"/>
              <a:ext cx="997752" cy="824627"/>
              <a:chOff x="5957706" y="3325646"/>
              <a:chExt cx="2611796" cy="1892062"/>
            </a:xfrm>
            <a:solidFill>
              <a:schemeClr val="accent4"/>
            </a:solidFill>
          </p:grpSpPr>
          <p:sp>
            <p:nvSpPr>
              <p:cNvPr id="31" name="Rectangle: Rounded Corners 30">
                <a:extLst>
                  <a:ext uri="{FF2B5EF4-FFF2-40B4-BE49-F238E27FC236}">
                    <a16:creationId xmlns:a16="http://schemas.microsoft.com/office/drawing/2014/main" id="{DCADBB50-588B-72BC-1A26-A4969F0D3EF4}"/>
                  </a:ext>
                </a:extLst>
              </p:cNvPr>
              <p:cNvSpPr/>
              <p:nvPr/>
            </p:nvSpPr>
            <p:spPr>
              <a:xfrm>
                <a:off x="5957706" y="3547504"/>
                <a:ext cx="2611796" cy="1670204"/>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400" dirty="0">
                  <a:solidFill>
                    <a:schemeClr val="bg1"/>
                  </a:solidFill>
                  <a:latin typeface="Helvetica Neue"/>
                </a:endParaRPr>
              </a:p>
            </p:txBody>
          </p:sp>
          <p:sp>
            <p:nvSpPr>
              <p:cNvPr id="32" name="Rectangle: Top Corners Rounded 31">
                <a:extLst>
                  <a:ext uri="{FF2B5EF4-FFF2-40B4-BE49-F238E27FC236}">
                    <a16:creationId xmlns:a16="http://schemas.microsoft.com/office/drawing/2014/main" id="{696905A7-05DD-DD1C-B2C6-C96213C8E98C}"/>
                  </a:ext>
                </a:extLst>
              </p:cNvPr>
              <p:cNvSpPr/>
              <p:nvPr/>
            </p:nvSpPr>
            <p:spPr>
              <a:xfrm>
                <a:off x="5957706" y="3325646"/>
                <a:ext cx="538650" cy="515820"/>
              </a:xfrm>
              <a:prstGeom prst="round2SameRect">
                <a:avLst/>
              </a:prstGeom>
              <a:solidFill>
                <a:schemeClr val="accent2">
                  <a:lumMod val="75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b="1" dirty="0">
                  <a:solidFill>
                    <a:schemeClr val="bg1"/>
                  </a:solidFill>
                  <a:latin typeface="Arial" panose="020B0604020202020204" pitchFamily="34" charset="0"/>
                  <a:cs typeface="Arial" panose="020B0604020202020204" pitchFamily="34" charset="0"/>
                </a:endParaRPr>
              </a:p>
            </p:txBody>
          </p:sp>
        </p:grpSp>
        <p:grpSp>
          <p:nvGrpSpPr>
            <p:cNvPr id="28" name="Group 27">
              <a:extLst>
                <a:ext uri="{FF2B5EF4-FFF2-40B4-BE49-F238E27FC236}">
                  <a16:creationId xmlns:a16="http://schemas.microsoft.com/office/drawing/2014/main" id="{EC77716F-0A23-7271-0ADC-21A2200FAA8B}"/>
                </a:ext>
              </a:extLst>
            </p:cNvPr>
            <p:cNvGrpSpPr/>
            <p:nvPr/>
          </p:nvGrpSpPr>
          <p:grpSpPr>
            <a:xfrm>
              <a:off x="7871183" y="5154803"/>
              <a:ext cx="316610" cy="462618"/>
              <a:chOff x="8661923" y="4758813"/>
              <a:chExt cx="825538" cy="1206243"/>
            </a:xfrm>
            <a:solidFill>
              <a:schemeClr val="bg1"/>
            </a:solidFill>
          </p:grpSpPr>
          <p:sp>
            <p:nvSpPr>
              <p:cNvPr id="29" name="Circle: Hollow 28">
                <a:extLst>
                  <a:ext uri="{FF2B5EF4-FFF2-40B4-BE49-F238E27FC236}">
                    <a16:creationId xmlns:a16="http://schemas.microsoft.com/office/drawing/2014/main" id="{ED455355-6C69-AFAF-4A36-DF5445969EAF}"/>
                  </a:ext>
                </a:extLst>
              </p:cNvPr>
              <p:cNvSpPr/>
              <p:nvPr/>
            </p:nvSpPr>
            <p:spPr>
              <a:xfrm>
                <a:off x="8661923" y="4758813"/>
                <a:ext cx="825538" cy="845574"/>
              </a:xfrm>
              <a:prstGeom prst="don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solidFill>
                    <a:schemeClr val="tx1"/>
                  </a:solidFill>
                </a:endParaRPr>
              </a:p>
            </p:txBody>
          </p:sp>
          <p:sp>
            <p:nvSpPr>
              <p:cNvPr id="30" name="Rectangle: Rounded Corners 29">
                <a:extLst>
                  <a:ext uri="{FF2B5EF4-FFF2-40B4-BE49-F238E27FC236}">
                    <a16:creationId xmlns:a16="http://schemas.microsoft.com/office/drawing/2014/main" id="{6F5CBE64-942D-EF67-EBC9-C65CB1947A34}"/>
                  </a:ext>
                </a:extLst>
              </p:cNvPr>
              <p:cNvSpPr/>
              <p:nvPr/>
            </p:nvSpPr>
            <p:spPr>
              <a:xfrm rot="1978244">
                <a:off x="8694854" y="5424756"/>
                <a:ext cx="193867" cy="5403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show="0">
  <p:cSld>
    <p:spTree>
      <p:nvGrpSpPr>
        <p:cNvPr id="1" name="Shape 812"/>
        <p:cNvGrpSpPr/>
        <p:nvPr/>
      </p:nvGrpSpPr>
      <p:grpSpPr>
        <a:xfrm>
          <a:off x="0" y="0"/>
          <a:ext cx="0" cy="0"/>
          <a:chOff x="0" y="0"/>
          <a:chExt cx="0" cy="0"/>
        </a:xfrm>
      </p:grpSpPr>
      <p:sp>
        <p:nvSpPr>
          <p:cNvPr id="6" name="Title 72">
            <a:extLst>
              <a:ext uri="{FF2B5EF4-FFF2-40B4-BE49-F238E27FC236}">
                <a16:creationId xmlns:a16="http://schemas.microsoft.com/office/drawing/2014/main" id="{651A139C-7752-FE82-6B84-B69CFCBA8AE1}"/>
              </a:ext>
            </a:extLst>
          </p:cNvPr>
          <p:cNvSpPr txBox="1">
            <a:spLocks/>
          </p:cNvSpPr>
          <p:nvPr/>
        </p:nvSpPr>
        <p:spPr>
          <a:xfrm>
            <a:off x="796386" y="3099692"/>
            <a:ext cx="5915913"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n-CA" sz="5400" b="1" dirty="0">
                <a:solidFill>
                  <a:schemeClr val="bg1">
                    <a:lumMod val="75000"/>
                  </a:schemeClr>
                </a:solidFill>
                <a:latin typeface="Garamond"/>
              </a:rPr>
              <a:t>Diapositive supplémentaire pour les notes de l'animateur</a:t>
            </a:r>
            <a:endParaRPr lang="en-CA" sz="5400" b="1" dirty="0">
              <a:solidFill>
                <a:schemeClr val="bg1">
                  <a:lumMod val="75000"/>
                </a:schemeClr>
              </a:solidFill>
            </a:endParaRPr>
          </a:p>
        </p:txBody>
      </p:sp>
    </p:spTree>
    <p:extLst>
      <p:ext uri="{BB962C8B-B14F-4D97-AF65-F5344CB8AC3E}">
        <p14:creationId xmlns:p14="http://schemas.microsoft.com/office/powerpoint/2010/main" val="299661085"/>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Shape 1388"/>
        <p:cNvGrpSpPr/>
        <p:nvPr/>
      </p:nvGrpSpPr>
      <p:grpSpPr>
        <a:xfrm>
          <a:off x="0" y="0"/>
          <a:ext cx="0" cy="0"/>
          <a:chOff x="0" y="0"/>
          <a:chExt cx="0" cy="0"/>
        </a:xfrm>
      </p:grpSpPr>
      <p:sp>
        <p:nvSpPr>
          <p:cNvPr id="1389" name="Google Shape;1389;p74"/>
          <p:cNvSpPr/>
          <p:nvPr/>
        </p:nvSpPr>
        <p:spPr>
          <a:xfrm>
            <a:off x="0" y="-1"/>
            <a:ext cx="12192000" cy="985520"/>
          </a:xfrm>
          <a:prstGeom prst="rect">
            <a:avLst/>
          </a:prstGeom>
          <a:solidFill>
            <a:srgbClr val="EEE7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1390" name="Google Shape;1390;p74"/>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8C5F7A"/>
              </a:buClr>
              <a:buSzPts val="3200"/>
              <a:buFont typeface="Arial"/>
              <a:buNone/>
            </a:pPr>
            <a:r>
              <a:rPr lang="en-US" dirty="0">
                <a:latin typeface="Arial"/>
                <a:ea typeface="Arial"/>
                <a:cs typeface="Arial"/>
                <a:sym typeface="Arial"/>
              </a:rPr>
              <a:t>Principaux points d'apprentissage</a:t>
            </a:r>
            <a:endParaRPr dirty="0"/>
          </a:p>
        </p:txBody>
      </p:sp>
      <p:sp>
        <p:nvSpPr>
          <p:cNvPr id="1391" name="Google Shape;1391;p74"/>
          <p:cNvSpPr/>
          <p:nvPr/>
        </p:nvSpPr>
        <p:spPr>
          <a:xfrm>
            <a:off x="3761958" y="2123544"/>
            <a:ext cx="1051560" cy="1051560"/>
          </a:xfrm>
          <a:prstGeom prst="star5">
            <a:avLst>
              <a:gd name="adj" fmla="val 28143"/>
              <a:gd name="hf" fmla="val 105146"/>
              <a:gd name="vf" fmla="val 110557"/>
            </a:avLst>
          </a:prstGeom>
          <a:solidFill>
            <a:srgbClr val="8C5F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1392" name="Google Shape;1392;p74"/>
          <p:cNvSpPr/>
          <p:nvPr/>
        </p:nvSpPr>
        <p:spPr>
          <a:xfrm>
            <a:off x="7501301" y="2123544"/>
            <a:ext cx="1051560" cy="1051560"/>
          </a:xfrm>
          <a:prstGeom prst="star5">
            <a:avLst>
              <a:gd name="adj" fmla="val 28143"/>
              <a:gd name="hf" fmla="val 105146"/>
              <a:gd name="vf" fmla="val 110557"/>
            </a:avLst>
          </a:prstGeom>
          <a:solidFill>
            <a:srgbClr val="8C5F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1393" name="Google Shape;1393;p74"/>
          <p:cNvSpPr txBox="1"/>
          <p:nvPr/>
        </p:nvSpPr>
        <p:spPr>
          <a:xfrm>
            <a:off x="2676677" y="3682897"/>
            <a:ext cx="3222122" cy="147728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Helvetica Neue"/>
              <a:buNone/>
            </a:pPr>
            <a:r>
              <a:rPr lang="en-US" sz="1800" b="0" i="0" u="none" strike="noStrike" cap="none" dirty="0">
                <a:solidFill>
                  <a:srgbClr val="000000"/>
                </a:solidFill>
                <a:latin typeface="+mn-lt"/>
                <a:ea typeface="Helvetica Neue"/>
                <a:cs typeface="Helvetica Neue"/>
                <a:sym typeface="Helvetica Neue"/>
              </a:rPr>
              <a:t>La vérification est une étape essentielle avant le regroupement afin de vérifier si le regroupement familial est dans l'intérêt supérieur de l'enfant.</a:t>
            </a:r>
            <a:endParaRPr sz="1800" dirty="0">
              <a:latin typeface="+mn-lt"/>
            </a:endParaRPr>
          </a:p>
        </p:txBody>
      </p:sp>
      <p:sp>
        <p:nvSpPr>
          <p:cNvPr id="1394" name="Google Shape;1394;p74"/>
          <p:cNvSpPr txBox="1"/>
          <p:nvPr/>
        </p:nvSpPr>
        <p:spPr>
          <a:xfrm>
            <a:off x="6462639" y="3682897"/>
            <a:ext cx="3128884" cy="147728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Helvetica Neue"/>
              <a:buNone/>
            </a:pPr>
            <a:r>
              <a:rPr lang="en-US" sz="1800" b="0" i="0" u="none" strike="noStrike" cap="none" dirty="0">
                <a:solidFill>
                  <a:srgbClr val="000000"/>
                </a:solidFill>
                <a:latin typeface="+mn-lt"/>
                <a:ea typeface="Helvetica Neue"/>
                <a:cs typeface="Helvetica Neue"/>
                <a:sym typeface="Helvetica Neue"/>
              </a:rPr>
              <a:t>Les travailleurs sociaux peuvent jouer un rôle important et utile dans le processus de vérification avant la réunification de l'enfant et de la famille.</a:t>
            </a:r>
            <a:endParaRPr sz="1800" dirty="0">
              <a:latin typeface="+mn-lt"/>
            </a:endParaRP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Shape 1399"/>
        <p:cNvGrpSpPr/>
        <p:nvPr/>
      </p:nvGrpSpPr>
      <p:grpSpPr>
        <a:xfrm>
          <a:off x="0" y="0"/>
          <a:ext cx="0" cy="0"/>
          <a:chOff x="0" y="0"/>
          <a:chExt cx="0" cy="0"/>
        </a:xfrm>
      </p:grpSpPr>
      <p:sp>
        <p:nvSpPr>
          <p:cNvPr id="1400" name="Google Shape;1400;p75"/>
          <p:cNvSpPr txBox="1">
            <a:spLocks noGrp="1"/>
          </p:cNvSpPr>
          <p:nvPr>
            <p:ph type="title"/>
          </p:nvPr>
        </p:nvSpPr>
        <p:spPr>
          <a:xfrm>
            <a:off x="796385" y="3099692"/>
            <a:ext cx="4015311" cy="562168"/>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4800"/>
              <a:buFont typeface="Garamond"/>
              <a:buNone/>
            </a:pPr>
            <a:r>
              <a:rPr lang="en-US" sz="2400" dirty="0"/>
              <a:t>SESSION 5.4</a:t>
            </a:r>
            <a:br>
              <a:rPr lang="en-US" sz="2400" dirty="0"/>
            </a:br>
            <a:r>
              <a:rPr lang="en-US" sz="2400" dirty="0"/>
              <a:t> </a:t>
            </a:r>
            <a:br>
              <a:rPr lang="en-US" dirty="0"/>
            </a:br>
            <a:r>
              <a:rPr lang="en-US" dirty="0"/>
              <a:t>Réunification des familles</a:t>
            </a:r>
            <a:endParaRPr dirty="0"/>
          </a:p>
        </p:txBody>
      </p:sp>
      <p:sp>
        <p:nvSpPr>
          <p:cNvPr id="3" name="Google Shape;191;p14">
            <a:extLst>
              <a:ext uri="{FF2B5EF4-FFF2-40B4-BE49-F238E27FC236}">
                <a16:creationId xmlns:a16="http://schemas.microsoft.com/office/drawing/2014/main" id="{82674F66-5ACD-6952-DB09-182257C5F085}"/>
              </a:ext>
            </a:extLst>
          </p:cNvPr>
          <p:cNvSpPr txBox="1"/>
          <p:nvPr/>
        </p:nvSpPr>
        <p:spPr>
          <a:xfrm>
            <a:off x="6689519" y="2137969"/>
            <a:ext cx="4544766" cy="40006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1D8CC8"/>
              </a:buClr>
              <a:buSzPts val="2400"/>
              <a:buFont typeface="Arial"/>
              <a:buNone/>
            </a:pPr>
            <a:r>
              <a:rPr lang="en-US" sz="2000" b="1" i="0" u="none" strike="noStrike" cap="none" spc="300" dirty="0">
                <a:solidFill>
                  <a:schemeClr val="accent2">
                    <a:lumMod val="75000"/>
                  </a:schemeClr>
                </a:solidFill>
                <a:latin typeface="Arial"/>
                <a:ea typeface="Arial"/>
                <a:cs typeface="Arial"/>
                <a:sym typeface="Arial"/>
              </a:rPr>
              <a:t>OBJECTIFS D'APPRENTISSAGE</a:t>
            </a:r>
            <a:endParaRPr lang="en-US" sz="2000" spc="300" dirty="0">
              <a:solidFill>
                <a:schemeClr val="accent2">
                  <a:lumMod val="75000"/>
                </a:schemeClr>
              </a:solidFill>
            </a:endParaRPr>
          </a:p>
        </p:txBody>
      </p:sp>
      <p:sp>
        <p:nvSpPr>
          <p:cNvPr id="4" name="Google Shape;193;p14">
            <a:extLst>
              <a:ext uri="{FF2B5EF4-FFF2-40B4-BE49-F238E27FC236}">
                <a16:creationId xmlns:a16="http://schemas.microsoft.com/office/drawing/2014/main" id="{FD7B428A-33BC-CAFA-BD13-AB11645BFC2D}"/>
              </a:ext>
            </a:extLst>
          </p:cNvPr>
          <p:cNvSpPr txBox="1"/>
          <p:nvPr/>
        </p:nvSpPr>
        <p:spPr>
          <a:xfrm>
            <a:off x="7559547" y="3175650"/>
            <a:ext cx="3836068" cy="1179129"/>
          </a:xfrm>
          <a:prstGeom prst="rect">
            <a:avLst/>
          </a:prstGeom>
          <a:noFill/>
          <a:ln>
            <a:noFill/>
          </a:ln>
        </p:spPr>
        <p:txBody>
          <a:bodyPr spcFirstLastPara="1" wrap="square" lIns="91425" tIns="45700" rIns="91425" bIns="45700" anchor="t" anchorCtr="0">
            <a:spAutoFit/>
          </a:bodyPr>
          <a:lstStyle/>
          <a:p>
            <a:pPr marL="0" marR="0" lvl="0" indent="0" algn="l" rtl="0">
              <a:lnSpc>
                <a:spcPct val="107000"/>
              </a:lnSpc>
              <a:spcBef>
                <a:spcPts val="0"/>
              </a:spcBef>
              <a:spcAft>
                <a:spcPts val="0"/>
              </a:spcAft>
              <a:buClr>
                <a:srgbClr val="000000"/>
              </a:buClr>
              <a:buSzPts val="2400"/>
              <a:buFont typeface="Arial"/>
              <a:buNone/>
            </a:pPr>
            <a:r>
              <a:rPr lang="en-US" sz="2200" b="0" i="0" u="none" strike="noStrike" cap="none" dirty="0">
                <a:solidFill>
                  <a:srgbClr val="000000"/>
                </a:solidFill>
                <a:latin typeface="Arial"/>
                <a:ea typeface="Arial"/>
                <a:cs typeface="Arial"/>
                <a:sym typeface="Arial"/>
              </a:rPr>
              <a:t>Expliquer comment appliquer les principes et normes de base du regroupement familial.</a:t>
            </a:r>
          </a:p>
        </p:txBody>
      </p:sp>
      <p:grpSp>
        <p:nvGrpSpPr>
          <p:cNvPr id="5" name="Google Shape;194;p14">
            <a:extLst>
              <a:ext uri="{FF2B5EF4-FFF2-40B4-BE49-F238E27FC236}">
                <a16:creationId xmlns:a16="http://schemas.microsoft.com/office/drawing/2014/main" id="{2F85FA9F-C5F2-802B-3B59-893AE2B1B37F}"/>
              </a:ext>
            </a:extLst>
          </p:cNvPr>
          <p:cNvGrpSpPr/>
          <p:nvPr/>
        </p:nvGrpSpPr>
        <p:grpSpPr>
          <a:xfrm>
            <a:off x="6689518" y="3270187"/>
            <a:ext cx="560331" cy="592814"/>
            <a:chOff x="243840" y="1676400"/>
            <a:chExt cx="701040" cy="741680"/>
          </a:xfrm>
          <a:solidFill>
            <a:schemeClr val="accent2">
              <a:lumMod val="75000"/>
            </a:schemeClr>
          </a:solidFill>
        </p:grpSpPr>
        <p:sp>
          <p:nvSpPr>
            <p:cNvPr id="6" name="Google Shape;195;p14">
              <a:extLst>
                <a:ext uri="{FF2B5EF4-FFF2-40B4-BE49-F238E27FC236}">
                  <a16:creationId xmlns:a16="http://schemas.microsoft.com/office/drawing/2014/main" id="{C3C79EEF-6009-8D55-4D92-2B905D84028A}"/>
                </a:ext>
              </a:extLst>
            </p:cNvPr>
            <p:cNvSpPr/>
            <p:nvPr/>
          </p:nvSpPr>
          <p:spPr>
            <a:xfrm>
              <a:off x="243840" y="1676400"/>
              <a:ext cx="116839" cy="7416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sp>
          <p:nvSpPr>
            <p:cNvPr id="7" name="Google Shape;196;p14">
              <a:extLst>
                <a:ext uri="{FF2B5EF4-FFF2-40B4-BE49-F238E27FC236}">
                  <a16:creationId xmlns:a16="http://schemas.microsoft.com/office/drawing/2014/main" id="{5B0CB3D9-6A62-F56F-420F-D098C95C581F}"/>
                </a:ext>
              </a:extLst>
            </p:cNvPr>
            <p:cNvSpPr/>
            <p:nvPr/>
          </p:nvSpPr>
          <p:spPr>
            <a:xfrm>
              <a:off x="314960" y="1676400"/>
              <a:ext cx="629920" cy="4368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gr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Shape 1410"/>
        <p:cNvGrpSpPr/>
        <p:nvPr/>
      </p:nvGrpSpPr>
      <p:grpSpPr>
        <a:xfrm>
          <a:off x="0" y="0"/>
          <a:ext cx="0" cy="0"/>
          <a:chOff x="0" y="0"/>
          <a:chExt cx="0" cy="0"/>
        </a:xfrm>
      </p:grpSpPr>
      <p:sp>
        <p:nvSpPr>
          <p:cNvPr id="1411" name="Google Shape;1411;p76"/>
          <p:cNvSpPr txBox="1">
            <a:spLocks noGrp="1"/>
          </p:cNvSpPr>
          <p:nvPr>
            <p:ph type="title"/>
          </p:nvPr>
        </p:nvSpPr>
        <p:spPr>
          <a:xfrm>
            <a:off x="67243" y="120516"/>
            <a:ext cx="12080310" cy="868968"/>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8C5F7A"/>
              </a:buClr>
              <a:buSzPct val="100000"/>
              <a:buFont typeface="Arial"/>
              <a:buNone/>
            </a:pPr>
            <a:r>
              <a:rPr lang="en-US" sz="2000" dirty="0"/>
              <a:t> Que faut-il envisager en matière de réunification familiale et de maintien des contacts familiaux ? </a:t>
            </a:r>
            <a:endParaRPr sz="2000" dirty="0"/>
          </a:p>
        </p:txBody>
      </p:sp>
      <p:cxnSp>
        <p:nvCxnSpPr>
          <p:cNvPr id="3" name="Straight Arrow Connector 2">
            <a:extLst>
              <a:ext uri="{FF2B5EF4-FFF2-40B4-BE49-F238E27FC236}">
                <a16:creationId xmlns:a16="http://schemas.microsoft.com/office/drawing/2014/main" id="{0817E2ED-14D7-777C-3C53-760E8615B58E}"/>
              </a:ext>
            </a:extLst>
          </p:cNvPr>
          <p:cNvCxnSpPr>
            <a:cxnSpLocks/>
          </p:cNvCxnSpPr>
          <p:nvPr/>
        </p:nvCxnSpPr>
        <p:spPr>
          <a:xfrm>
            <a:off x="676405" y="989484"/>
            <a:ext cx="0" cy="4947853"/>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A78BA30B-25A8-D317-C413-07119570F109}"/>
              </a:ext>
            </a:extLst>
          </p:cNvPr>
          <p:cNvSpPr txBox="1"/>
          <p:nvPr/>
        </p:nvSpPr>
        <p:spPr>
          <a:xfrm>
            <a:off x="1027650" y="1447474"/>
            <a:ext cx="4589216" cy="4278094"/>
          </a:xfrm>
          <a:prstGeom prst="rect">
            <a:avLst/>
          </a:prstGeom>
          <a:noFill/>
        </p:spPr>
        <p:txBody>
          <a:bodyPr wrap="square">
            <a:spAutoFit/>
          </a:bodyPr>
          <a:lstStyle/>
          <a:p>
            <a:pPr marL="0" marR="0" lvl="0" indent="0" algn="l" rtl="0">
              <a:spcBef>
                <a:spcPts val="0"/>
              </a:spcBef>
              <a:spcAft>
                <a:spcPts val="0"/>
              </a:spcAft>
              <a:buNone/>
            </a:pPr>
            <a:r>
              <a:rPr lang="en-GB" sz="1600" b="1" dirty="0">
                <a:solidFill>
                  <a:schemeClr val="dk1"/>
                </a:solidFill>
                <a:latin typeface="+mn-lt"/>
                <a:ea typeface="Calibri"/>
                <a:cs typeface="Calibri"/>
                <a:sym typeface="Calibri"/>
              </a:rPr>
              <a:t>Préparer </a:t>
            </a:r>
            <a:r>
              <a:rPr lang="en-GB" sz="1600" dirty="0">
                <a:solidFill>
                  <a:schemeClr val="dk1"/>
                </a:solidFill>
                <a:latin typeface="+mn-lt"/>
                <a:ea typeface="Calibri"/>
                <a:cs typeface="Calibri"/>
                <a:sym typeface="Calibri"/>
              </a:rPr>
              <a:t>l'enfant et la famille</a:t>
            </a:r>
          </a:p>
          <a:p>
            <a:pPr marL="0" marR="0" lvl="0" indent="0" algn="l" rtl="0">
              <a:spcBef>
                <a:spcPts val="0"/>
              </a:spcBef>
              <a:spcAft>
                <a:spcPts val="0"/>
              </a:spcAft>
              <a:buNone/>
            </a:pPr>
            <a:endParaRPr lang="en-GB" sz="1600" b="1" dirty="0">
              <a:solidFill>
                <a:schemeClr val="dk1"/>
              </a:solidFill>
              <a:latin typeface="+mn-lt"/>
              <a:cs typeface="Calibri"/>
              <a:sym typeface="Calibri"/>
            </a:endParaRPr>
          </a:p>
          <a:p>
            <a:r>
              <a:rPr lang="en-GB" sz="1600" b="1" dirty="0" err="1">
                <a:solidFill>
                  <a:schemeClr val="dk1"/>
                </a:solidFill>
                <a:latin typeface="+mn-lt"/>
                <a:ea typeface="Calibri"/>
                <a:cs typeface="Calibri"/>
                <a:sym typeface="Calibri"/>
              </a:rPr>
              <a:t>Expliquer</a:t>
            </a:r>
            <a:r>
              <a:rPr lang="en-GB" sz="1600" b="1" dirty="0">
                <a:solidFill>
                  <a:schemeClr val="dk1"/>
                </a:solidFill>
                <a:latin typeface="+mn-lt"/>
                <a:ea typeface="Calibri"/>
                <a:cs typeface="Calibri"/>
                <a:sym typeface="Calibri"/>
              </a:rPr>
              <a:t> </a:t>
            </a:r>
            <a:r>
              <a:rPr lang="en-GB" sz="1600" dirty="0">
                <a:solidFill>
                  <a:schemeClr val="dk1"/>
                </a:solidFill>
                <a:latin typeface="+mn-lt"/>
                <a:ea typeface="Calibri"/>
                <a:cs typeface="Calibri"/>
                <a:sym typeface="Calibri"/>
              </a:rPr>
              <a:t>à l'enfant ce à quoi il peut s'attendre après le regroupement familial.</a:t>
            </a:r>
            <a:endParaRPr lang="en-GB" sz="1600" dirty="0">
              <a:latin typeface="+mn-lt"/>
            </a:endParaRPr>
          </a:p>
          <a:p>
            <a:pPr marL="0" marR="0" lvl="0" indent="0" algn="l" rtl="0">
              <a:spcBef>
                <a:spcPts val="0"/>
              </a:spcBef>
              <a:spcAft>
                <a:spcPts val="0"/>
              </a:spcAft>
              <a:buNone/>
            </a:pPr>
            <a:endParaRPr lang="en-GB" sz="1600" dirty="0">
              <a:solidFill>
                <a:schemeClr val="dk1"/>
              </a:solidFill>
              <a:latin typeface="+mn-lt"/>
              <a:cs typeface="Calibri"/>
              <a:sym typeface="Calibri"/>
            </a:endParaRPr>
          </a:p>
          <a:p>
            <a:r>
              <a:rPr lang="en-GB" sz="1600" b="1" dirty="0">
                <a:solidFill>
                  <a:schemeClr val="dk1"/>
                </a:solidFill>
                <a:latin typeface="+mn-lt"/>
                <a:ea typeface="Calibri"/>
                <a:cs typeface="Calibri"/>
                <a:sym typeface="Calibri"/>
              </a:rPr>
              <a:t>Préparer </a:t>
            </a:r>
            <a:r>
              <a:rPr lang="en-GB" sz="1600" dirty="0">
                <a:solidFill>
                  <a:schemeClr val="dk1"/>
                </a:solidFill>
                <a:latin typeface="+mn-lt"/>
                <a:ea typeface="Calibri"/>
                <a:cs typeface="Calibri"/>
                <a:sym typeface="Calibri"/>
              </a:rPr>
              <a:t>la famille et lui expliquer ce à quoi elle peut s'attendre et les services/le soutien qui lui seront fournis. </a:t>
            </a:r>
            <a:endParaRPr lang="en-GB" sz="1600" dirty="0">
              <a:latin typeface="+mn-lt"/>
            </a:endParaRPr>
          </a:p>
          <a:p>
            <a:pPr marL="0" marR="0" lvl="0" indent="0" algn="l" rtl="0">
              <a:spcBef>
                <a:spcPts val="0"/>
              </a:spcBef>
              <a:spcAft>
                <a:spcPts val="0"/>
              </a:spcAft>
              <a:buNone/>
            </a:pPr>
            <a:endParaRPr lang="en-GB" sz="1600" dirty="0">
              <a:latin typeface="+mn-lt"/>
            </a:endParaRPr>
          </a:p>
          <a:p>
            <a:r>
              <a:rPr lang="en-GB" sz="1600" b="1" dirty="0">
                <a:solidFill>
                  <a:schemeClr val="dk1"/>
                </a:solidFill>
                <a:latin typeface="+mn-lt"/>
                <a:ea typeface="Calibri"/>
                <a:cs typeface="Calibri"/>
                <a:sym typeface="Calibri"/>
              </a:rPr>
              <a:t>Fournir des </a:t>
            </a:r>
            <a:r>
              <a:rPr lang="en-GB" sz="1600" dirty="0">
                <a:solidFill>
                  <a:schemeClr val="dk1"/>
                </a:solidFill>
                <a:latin typeface="+mn-lt"/>
                <a:ea typeface="Calibri"/>
                <a:cs typeface="Calibri"/>
                <a:sym typeface="Calibri"/>
              </a:rPr>
              <a:t>services de soutien psychologique et d'orientation à l'enfant et/ou à la famille.</a:t>
            </a:r>
            <a:endParaRPr lang="en-GB" sz="1600" dirty="0">
              <a:latin typeface="+mn-lt"/>
            </a:endParaRPr>
          </a:p>
          <a:p>
            <a:pPr marL="0" marR="0" lvl="0" indent="0" algn="l" rtl="0">
              <a:spcBef>
                <a:spcPts val="0"/>
              </a:spcBef>
              <a:spcAft>
                <a:spcPts val="0"/>
              </a:spcAft>
              <a:buNone/>
            </a:pPr>
            <a:endParaRPr lang="en-GB" sz="1600" dirty="0">
              <a:latin typeface="+mn-lt"/>
            </a:endParaRPr>
          </a:p>
          <a:p>
            <a:r>
              <a:rPr lang="en-US" sz="1600" b="1" dirty="0">
                <a:solidFill>
                  <a:schemeClr val="dk1"/>
                </a:solidFill>
                <a:latin typeface="+mn-lt"/>
                <a:ea typeface="Calibri"/>
                <a:cs typeface="Calibri"/>
                <a:sym typeface="Calibri"/>
              </a:rPr>
              <a:t>Organiser la </a:t>
            </a:r>
            <a:r>
              <a:rPr lang="en-US" sz="1600" dirty="0">
                <a:solidFill>
                  <a:schemeClr val="dk1"/>
                </a:solidFill>
                <a:latin typeface="+mn-lt"/>
                <a:ea typeface="Calibri"/>
                <a:cs typeface="Calibri"/>
                <a:sym typeface="Calibri"/>
              </a:rPr>
              <a:t>logistique</a:t>
            </a:r>
            <a:endParaRPr lang="en-US" sz="1600" dirty="0">
              <a:latin typeface="+mn-lt"/>
            </a:endParaRPr>
          </a:p>
          <a:p>
            <a:pPr marL="0" marR="0" lvl="0" indent="0" algn="l" rtl="0">
              <a:spcBef>
                <a:spcPts val="0"/>
              </a:spcBef>
              <a:spcAft>
                <a:spcPts val="0"/>
              </a:spcAft>
              <a:buNone/>
            </a:pPr>
            <a:endParaRPr lang="en-GB" sz="1600" dirty="0">
              <a:latin typeface="+mn-lt"/>
            </a:endParaRPr>
          </a:p>
          <a:p>
            <a:r>
              <a:rPr lang="en-GB" sz="1600" b="1" dirty="0">
                <a:solidFill>
                  <a:schemeClr val="dk1"/>
                </a:solidFill>
                <a:latin typeface="+mn-lt"/>
                <a:ea typeface="Calibri"/>
                <a:cs typeface="Calibri"/>
                <a:sym typeface="Calibri"/>
              </a:rPr>
              <a:t>Être présent et observer le </a:t>
            </a:r>
            <a:r>
              <a:rPr lang="en-GB" sz="1600" dirty="0">
                <a:solidFill>
                  <a:schemeClr val="dk1"/>
                </a:solidFill>
                <a:latin typeface="+mn-lt"/>
                <a:ea typeface="Calibri"/>
                <a:cs typeface="Calibri"/>
                <a:sym typeface="Calibri"/>
              </a:rPr>
              <a:t>regroupement familial proprement dit, dans la mesure du possible.</a:t>
            </a:r>
            <a:endParaRPr lang="en-GB" sz="1600" dirty="0">
              <a:latin typeface="+mn-lt"/>
            </a:endParaRPr>
          </a:p>
        </p:txBody>
      </p:sp>
      <p:cxnSp>
        <p:nvCxnSpPr>
          <p:cNvPr id="7" name="Straight Arrow Connector 6">
            <a:extLst>
              <a:ext uri="{FF2B5EF4-FFF2-40B4-BE49-F238E27FC236}">
                <a16:creationId xmlns:a16="http://schemas.microsoft.com/office/drawing/2014/main" id="{6A909630-4099-4ACD-271B-462B57BD750F}"/>
              </a:ext>
            </a:extLst>
          </p:cNvPr>
          <p:cNvCxnSpPr>
            <a:cxnSpLocks/>
          </p:cNvCxnSpPr>
          <p:nvPr/>
        </p:nvCxnSpPr>
        <p:spPr>
          <a:xfrm>
            <a:off x="6480132" y="989484"/>
            <a:ext cx="0" cy="4972905"/>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89B63895-1E1A-9B3A-08C7-F99A7EAC92AF}"/>
              </a:ext>
            </a:extLst>
          </p:cNvPr>
          <p:cNvSpPr txBox="1"/>
          <p:nvPr/>
        </p:nvSpPr>
        <p:spPr>
          <a:xfrm>
            <a:off x="6875409" y="1447474"/>
            <a:ext cx="4589216" cy="3785652"/>
          </a:xfrm>
          <a:prstGeom prst="rect">
            <a:avLst/>
          </a:prstGeom>
          <a:noFill/>
        </p:spPr>
        <p:txBody>
          <a:bodyPr wrap="square">
            <a:spAutoFit/>
          </a:bodyPr>
          <a:lstStyle/>
          <a:p>
            <a:pPr marL="0" marR="0" lvl="0" indent="0" algn="l" rtl="0">
              <a:spcBef>
                <a:spcPts val="0"/>
              </a:spcBef>
              <a:spcAft>
                <a:spcPts val="0"/>
              </a:spcAft>
              <a:buNone/>
            </a:pPr>
            <a:r>
              <a:rPr lang="en-GB" sz="1600" b="1" dirty="0">
                <a:solidFill>
                  <a:schemeClr val="dk1"/>
                </a:solidFill>
                <a:latin typeface="+mn-lt"/>
                <a:ea typeface="Calibri"/>
                <a:cs typeface="Calibri"/>
                <a:sym typeface="Calibri"/>
              </a:rPr>
              <a:t>Faire participer les </a:t>
            </a:r>
            <a:r>
              <a:rPr lang="en-GB" sz="1600" dirty="0">
                <a:solidFill>
                  <a:schemeClr val="dk1"/>
                </a:solidFill>
                <a:latin typeface="+mn-lt"/>
                <a:ea typeface="Calibri"/>
                <a:cs typeface="Calibri"/>
                <a:sym typeface="Calibri"/>
              </a:rPr>
              <a:t>membres de la communauté de l'enfant/de la famille pour célébrer la réunification.</a:t>
            </a:r>
          </a:p>
          <a:p>
            <a:pPr marL="0" marR="0" lvl="0" indent="0" algn="l" rtl="0">
              <a:spcBef>
                <a:spcPts val="0"/>
              </a:spcBef>
              <a:spcAft>
                <a:spcPts val="0"/>
              </a:spcAft>
              <a:buNone/>
            </a:pPr>
            <a:endParaRPr lang="en-GB" sz="1600" dirty="0">
              <a:solidFill>
                <a:schemeClr val="dk1"/>
              </a:solidFill>
              <a:latin typeface="+mn-lt"/>
              <a:ea typeface="Calibri"/>
              <a:cs typeface="Calibri"/>
              <a:sym typeface="Calibri"/>
            </a:endParaRPr>
          </a:p>
          <a:p>
            <a:r>
              <a:rPr lang="en-GB" sz="1600" b="1" dirty="0">
                <a:solidFill>
                  <a:schemeClr val="dk1"/>
                </a:solidFill>
                <a:latin typeface="+mn-lt"/>
                <a:ea typeface="Calibri"/>
                <a:cs typeface="Calibri"/>
                <a:sym typeface="Calibri"/>
              </a:rPr>
              <a:t>Transférer le </a:t>
            </a:r>
            <a:r>
              <a:rPr lang="en-GB" sz="1600" dirty="0">
                <a:solidFill>
                  <a:schemeClr val="dk1"/>
                </a:solidFill>
                <a:latin typeface="+mn-lt"/>
                <a:ea typeface="Calibri"/>
                <a:cs typeface="Calibri"/>
                <a:sym typeface="Calibri"/>
              </a:rPr>
              <a:t>dossier/la documentation à une autre agence si l'enfant est réuni en dehors de la zone opérationnelle.</a:t>
            </a:r>
            <a:endParaRPr lang="en-GB" sz="1600" dirty="0">
              <a:latin typeface="+mn-lt"/>
            </a:endParaRPr>
          </a:p>
          <a:p>
            <a:pPr marL="0" marR="0" lvl="0" indent="0" algn="l" rtl="0">
              <a:spcBef>
                <a:spcPts val="0"/>
              </a:spcBef>
              <a:spcAft>
                <a:spcPts val="0"/>
              </a:spcAft>
              <a:buNone/>
            </a:pPr>
            <a:endParaRPr lang="en-GB" sz="1600" dirty="0">
              <a:solidFill>
                <a:schemeClr val="dk1"/>
              </a:solidFill>
              <a:latin typeface="+mn-lt"/>
              <a:ea typeface="Calibri"/>
              <a:cs typeface="Calibri"/>
              <a:sym typeface="Calibri"/>
            </a:endParaRPr>
          </a:p>
          <a:p>
            <a:r>
              <a:rPr lang="en-US" sz="1600" b="1" dirty="0">
                <a:solidFill>
                  <a:schemeClr val="dk1"/>
                </a:solidFill>
                <a:latin typeface="+mn-lt"/>
                <a:ea typeface="Calibri"/>
                <a:cs typeface="Calibri"/>
                <a:sym typeface="Calibri"/>
              </a:rPr>
              <a:t>Poursuivre le </a:t>
            </a:r>
            <a:r>
              <a:rPr lang="en-US" sz="1600" dirty="0">
                <a:solidFill>
                  <a:schemeClr val="dk1"/>
                </a:solidFill>
                <a:latin typeface="+mn-lt"/>
                <a:ea typeface="Calibri"/>
                <a:cs typeface="Calibri"/>
                <a:sym typeface="Calibri"/>
              </a:rPr>
              <a:t>suivi et le soutien</a:t>
            </a:r>
            <a:endParaRPr lang="en-US" sz="1600" dirty="0">
              <a:latin typeface="+mn-lt"/>
            </a:endParaRPr>
          </a:p>
          <a:p>
            <a:pPr marL="0" marR="0" lvl="0" indent="0" algn="l" rtl="0">
              <a:spcBef>
                <a:spcPts val="0"/>
              </a:spcBef>
              <a:spcAft>
                <a:spcPts val="0"/>
              </a:spcAft>
              <a:buNone/>
            </a:pPr>
            <a:endParaRPr lang="en-GB" sz="1600" dirty="0">
              <a:solidFill>
                <a:schemeClr val="dk1"/>
              </a:solidFill>
              <a:latin typeface="+mn-lt"/>
              <a:ea typeface="Calibri"/>
              <a:cs typeface="Calibri"/>
              <a:sym typeface="Calibri"/>
            </a:endParaRPr>
          </a:p>
          <a:p>
            <a:r>
              <a:rPr lang="en-GB" sz="1600" b="1" dirty="0">
                <a:solidFill>
                  <a:schemeClr val="dk1"/>
                </a:solidFill>
                <a:latin typeface="+mn-lt"/>
                <a:ea typeface="Calibri"/>
                <a:cs typeface="Calibri"/>
                <a:sym typeface="Calibri"/>
              </a:rPr>
              <a:t>S'assurer que la </a:t>
            </a:r>
            <a:r>
              <a:rPr lang="en-GB" sz="1600" dirty="0">
                <a:solidFill>
                  <a:schemeClr val="dk1"/>
                </a:solidFill>
                <a:latin typeface="+mn-lt"/>
                <a:ea typeface="Calibri"/>
                <a:cs typeface="Calibri"/>
                <a:sym typeface="Calibri"/>
              </a:rPr>
              <a:t>famille d'accueil ou les autres personnes vivant avec l'enfant pendant la séparation sont préparées au regroupement.</a:t>
            </a:r>
            <a:endParaRPr lang="en-GB" sz="1600" dirty="0">
              <a:latin typeface="+mn-lt"/>
            </a:endParaRPr>
          </a:p>
          <a:p>
            <a:pPr marL="0" marR="0" lvl="0" indent="0" algn="l" rtl="0">
              <a:spcBef>
                <a:spcPts val="0"/>
              </a:spcBef>
              <a:spcAft>
                <a:spcPts val="0"/>
              </a:spcAft>
              <a:buNone/>
            </a:pPr>
            <a:endParaRPr lang="en-GB" sz="1600" dirty="0">
              <a:solidFill>
                <a:schemeClr val="dk1"/>
              </a:solidFill>
              <a:latin typeface="+mn-lt"/>
              <a:ea typeface="Calibri"/>
              <a:cs typeface="Calibri"/>
              <a:sym typeface="Calibri"/>
            </a:endParaRPr>
          </a:p>
          <a:p>
            <a:r>
              <a:rPr lang="en-GB" sz="1600" dirty="0">
                <a:solidFill>
                  <a:schemeClr val="dk1"/>
                </a:solidFill>
                <a:latin typeface="+mn-lt"/>
                <a:ea typeface="Calibri"/>
                <a:cs typeface="Calibri"/>
                <a:sym typeface="Calibri"/>
              </a:rPr>
              <a:t>Si le regroupement familial n'est pas (encore) possible, </a:t>
            </a:r>
            <a:r>
              <a:rPr lang="en-GB" sz="1600" b="1" dirty="0">
                <a:solidFill>
                  <a:schemeClr val="dk1"/>
                </a:solidFill>
                <a:latin typeface="+mn-lt"/>
                <a:ea typeface="Calibri"/>
                <a:cs typeface="Calibri"/>
                <a:sym typeface="Calibri"/>
              </a:rPr>
              <a:t>aider </a:t>
            </a:r>
            <a:r>
              <a:rPr lang="en-GB" sz="1600" dirty="0">
                <a:solidFill>
                  <a:schemeClr val="dk1"/>
                </a:solidFill>
                <a:latin typeface="+mn-lt"/>
                <a:ea typeface="Calibri"/>
                <a:cs typeface="Calibri"/>
                <a:sym typeface="Calibri"/>
              </a:rPr>
              <a:t>l'enfant et sa famille à maintenir le contact.</a:t>
            </a:r>
            <a:endParaRPr lang="en-GB" sz="1600" dirty="0">
              <a:latin typeface="+mn-lt"/>
            </a:endParaRPr>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show="0">
  <p:cSld>
    <p:spTree>
      <p:nvGrpSpPr>
        <p:cNvPr id="1" name="Shape 812"/>
        <p:cNvGrpSpPr/>
        <p:nvPr/>
      </p:nvGrpSpPr>
      <p:grpSpPr>
        <a:xfrm>
          <a:off x="0" y="0"/>
          <a:ext cx="0" cy="0"/>
          <a:chOff x="0" y="0"/>
          <a:chExt cx="0" cy="0"/>
        </a:xfrm>
      </p:grpSpPr>
      <p:sp>
        <p:nvSpPr>
          <p:cNvPr id="6" name="Title 72">
            <a:extLst>
              <a:ext uri="{FF2B5EF4-FFF2-40B4-BE49-F238E27FC236}">
                <a16:creationId xmlns:a16="http://schemas.microsoft.com/office/drawing/2014/main" id="{651A139C-7752-FE82-6B84-B69CFCBA8AE1}"/>
              </a:ext>
            </a:extLst>
          </p:cNvPr>
          <p:cNvSpPr txBox="1">
            <a:spLocks/>
          </p:cNvSpPr>
          <p:nvPr/>
        </p:nvSpPr>
        <p:spPr>
          <a:xfrm>
            <a:off x="796386" y="3099692"/>
            <a:ext cx="5915913"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n-CA" sz="5400" b="1" dirty="0">
                <a:solidFill>
                  <a:schemeClr val="bg1">
                    <a:lumMod val="75000"/>
                  </a:schemeClr>
                </a:solidFill>
                <a:latin typeface="Garamond"/>
              </a:rPr>
              <a:t>Diapositive supplémentaire pour les notes de l'animateur</a:t>
            </a:r>
            <a:endParaRPr lang="en-CA" sz="5400" b="1" dirty="0">
              <a:solidFill>
                <a:schemeClr val="bg1">
                  <a:lumMod val="75000"/>
                </a:schemeClr>
              </a:solidFill>
            </a:endParaRPr>
          </a:p>
        </p:txBody>
      </p:sp>
    </p:spTree>
    <p:extLst>
      <p:ext uri="{BB962C8B-B14F-4D97-AF65-F5344CB8AC3E}">
        <p14:creationId xmlns:p14="http://schemas.microsoft.com/office/powerpoint/2010/main" val="1123208161"/>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Shape 1429"/>
        <p:cNvGrpSpPr/>
        <p:nvPr/>
      </p:nvGrpSpPr>
      <p:grpSpPr>
        <a:xfrm>
          <a:off x="0" y="0"/>
          <a:ext cx="0" cy="0"/>
          <a:chOff x="0" y="0"/>
          <a:chExt cx="0" cy="0"/>
        </a:xfrm>
      </p:grpSpPr>
      <p:sp>
        <p:nvSpPr>
          <p:cNvPr id="25" name="Rectangle: Top Corners Rounded 24">
            <a:extLst>
              <a:ext uri="{FF2B5EF4-FFF2-40B4-BE49-F238E27FC236}">
                <a16:creationId xmlns:a16="http://schemas.microsoft.com/office/drawing/2014/main" id="{CACA4688-2A8D-2741-904B-B6A8DE9267A1}"/>
              </a:ext>
            </a:extLst>
          </p:cNvPr>
          <p:cNvSpPr/>
          <p:nvPr/>
        </p:nvSpPr>
        <p:spPr>
          <a:xfrm rot="5400000">
            <a:off x="4365494" y="-1271566"/>
            <a:ext cx="2868662" cy="11599653"/>
          </a:xfrm>
          <a:prstGeom prst="round2SameRect">
            <a:avLst>
              <a:gd name="adj1" fmla="val 25924"/>
              <a:gd name="adj2" fmla="val 0"/>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30" name="Google Shape;1430;p77"/>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8C5F7A"/>
              </a:buClr>
              <a:buSzPts val="3200"/>
              <a:buFont typeface="Arial"/>
              <a:buNone/>
            </a:pPr>
            <a:r>
              <a:rPr lang="en-US" dirty="0">
                <a:highlight>
                  <a:srgbClr val="FFFF00"/>
                </a:highlight>
              </a:rPr>
              <a:t>Regroupement familial</a:t>
            </a:r>
            <a:endParaRPr dirty="0">
              <a:highlight>
                <a:srgbClr val="FFFF00"/>
              </a:highlight>
            </a:endParaRPr>
          </a:p>
        </p:txBody>
      </p:sp>
      <p:grpSp>
        <p:nvGrpSpPr>
          <p:cNvPr id="2" name="Group 1">
            <a:extLst>
              <a:ext uri="{FF2B5EF4-FFF2-40B4-BE49-F238E27FC236}">
                <a16:creationId xmlns:a16="http://schemas.microsoft.com/office/drawing/2014/main" id="{CC8B7958-DD57-89AE-4309-6186E9DF9B62}"/>
              </a:ext>
            </a:extLst>
          </p:cNvPr>
          <p:cNvGrpSpPr/>
          <p:nvPr/>
        </p:nvGrpSpPr>
        <p:grpSpPr>
          <a:xfrm>
            <a:off x="10228983" y="337468"/>
            <a:ext cx="1587872" cy="1368854"/>
            <a:chOff x="10228983" y="337468"/>
            <a:chExt cx="1587872" cy="1368854"/>
          </a:xfrm>
        </p:grpSpPr>
        <p:sp>
          <p:nvSpPr>
            <p:cNvPr id="3" name="Hexagon 2">
              <a:extLst>
                <a:ext uri="{FF2B5EF4-FFF2-40B4-BE49-F238E27FC236}">
                  <a16:creationId xmlns:a16="http://schemas.microsoft.com/office/drawing/2014/main" id="{6E1BAEA7-DAAC-0E25-E96B-3D3B74DD37E9}"/>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4" name="Group 3">
              <a:extLst>
                <a:ext uri="{FF2B5EF4-FFF2-40B4-BE49-F238E27FC236}">
                  <a16:creationId xmlns:a16="http://schemas.microsoft.com/office/drawing/2014/main" id="{07BE0157-A6AB-6281-804D-AB2A5A0F287B}"/>
                </a:ext>
              </a:extLst>
            </p:cNvPr>
            <p:cNvGrpSpPr/>
            <p:nvPr/>
          </p:nvGrpSpPr>
          <p:grpSpPr>
            <a:xfrm>
              <a:off x="10621771" y="762700"/>
              <a:ext cx="562136" cy="634675"/>
              <a:chOff x="760175" y="830142"/>
              <a:chExt cx="867619" cy="979579"/>
            </a:xfrm>
          </p:grpSpPr>
          <p:sp>
            <p:nvSpPr>
              <p:cNvPr id="8" name="Rectangle 7">
                <a:extLst>
                  <a:ext uri="{FF2B5EF4-FFF2-40B4-BE49-F238E27FC236}">
                    <a16:creationId xmlns:a16="http://schemas.microsoft.com/office/drawing/2014/main" id="{A23657D1-C598-A01B-E058-872C33484F85}"/>
                  </a:ext>
                </a:extLst>
              </p:cNvPr>
              <p:cNvSpPr/>
              <p:nvPr/>
            </p:nvSpPr>
            <p:spPr>
              <a:xfrm>
                <a:off x="864636" y="830142"/>
                <a:ext cx="763158" cy="97957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b="1" dirty="0">
                    <a:latin typeface="Arial" panose="020B0604020202020204" pitchFamily="34" charset="0"/>
                    <a:cs typeface="Arial" panose="020B0604020202020204" pitchFamily="34" charset="0"/>
                  </a:rPr>
                  <a:t>92-95</a:t>
                </a:r>
              </a:p>
            </p:txBody>
          </p:sp>
          <p:sp>
            <p:nvSpPr>
              <p:cNvPr id="9" name="Rectangle 8">
                <a:extLst>
                  <a:ext uri="{FF2B5EF4-FFF2-40B4-BE49-F238E27FC236}">
                    <a16:creationId xmlns:a16="http://schemas.microsoft.com/office/drawing/2014/main" id="{39BD3EBC-1753-F6AB-A4C1-5C9C878AF9BD}"/>
                  </a:ext>
                </a:extLst>
              </p:cNvPr>
              <p:cNvSpPr/>
              <p:nvPr/>
            </p:nvSpPr>
            <p:spPr>
              <a:xfrm>
                <a:off x="760175" y="830144"/>
                <a:ext cx="149292" cy="97957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5" name="Group 4">
              <a:extLst>
                <a:ext uri="{FF2B5EF4-FFF2-40B4-BE49-F238E27FC236}">
                  <a16:creationId xmlns:a16="http://schemas.microsoft.com/office/drawing/2014/main" id="{39F4FE0A-0E6E-4E5A-612B-DB4EB5A70B20}"/>
                </a:ext>
              </a:extLst>
            </p:cNvPr>
            <p:cNvGrpSpPr/>
            <p:nvPr/>
          </p:nvGrpSpPr>
          <p:grpSpPr>
            <a:xfrm>
              <a:off x="11325415" y="762701"/>
              <a:ext cx="182192" cy="634674"/>
              <a:chOff x="2121762" y="2323619"/>
              <a:chExt cx="200378" cy="825210"/>
            </a:xfrm>
          </p:grpSpPr>
          <p:sp>
            <p:nvSpPr>
              <p:cNvPr id="6" name="Isosceles Triangle 5">
                <a:extLst>
                  <a:ext uri="{FF2B5EF4-FFF2-40B4-BE49-F238E27FC236}">
                    <a16:creationId xmlns:a16="http://schemas.microsoft.com/office/drawing/2014/main" id="{D85D83B9-E50C-60FA-0131-388C43FB3478}"/>
                  </a:ext>
                </a:extLst>
              </p:cNvPr>
              <p:cNvSpPr/>
              <p:nvPr/>
            </p:nvSpPr>
            <p:spPr>
              <a:xfrm>
                <a:off x="2121763" y="2323619"/>
                <a:ext cx="200377" cy="172739"/>
              </a:xfrm>
              <a:prstGeom prs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Rectangle 6">
                <a:extLst>
                  <a:ext uri="{FF2B5EF4-FFF2-40B4-BE49-F238E27FC236}">
                    <a16:creationId xmlns:a16="http://schemas.microsoft.com/office/drawing/2014/main" id="{B7697332-F26F-5745-4563-AA5F90CF070D}"/>
                  </a:ext>
                </a:extLst>
              </p:cNvPr>
              <p:cNvSpPr/>
              <p:nvPr/>
            </p:nvSpPr>
            <p:spPr>
              <a:xfrm>
                <a:off x="2121762" y="2496169"/>
                <a:ext cx="200377" cy="6526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sp>
        <p:nvSpPr>
          <p:cNvPr id="10" name="Google Shape;114;p9">
            <a:extLst>
              <a:ext uri="{FF2B5EF4-FFF2-40B4-BE49-F238E27FC236}">
                <a16:creationId xmlns:a16="http://schemas.microsoft.com/office/drawing/2014/main" id="{3FF36F11-8860-64DC-78E9-265B15F3D4F8}"/>
              </a:ext>
            </a:extLst>
          </p:cNvPr>
          <p:cNvSpPr txBox="1"/>
          <p:nvPr/>
        </p:nvSpPr>
        <p:spPr>
          <a:xfrm>
            <a:off x="794079" y="1219596"/>
            <a:ext cx="1559124" cy="369332"/>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1800"/>
              <a:buFont typeface="Arial"/>
              <a:buNone/>
            </a:pPr>
            <a:r>
              <a:rPr lang="en-US" sz="1800" b="1" i="0" u="none" strike="noStrike" cap="none" dirty="0">
                <a:solidFill>
                  <a:schemeClr val="accent2">
                    <a:lumMod val="75000"/>
                  </a:schemeClr>
                </a:solidFill>
                <a:latin typeface="Arial"/>
                <a:ea typeface="Arial"/>
                <a:cs typeface="Arial"/>
                <a:sym typeface="Arial"/>
              </a:rPr>
              <a:t>15 minutes  </a:t>
            </a:r>
            <a:endParaRPr b="1" dirty="0">
              <a:solidFill>
                <a:schemeClr val="accent2">
                  <a:lumMod val="75000"/>
                </a:schemeClr>
              </a:solidFill>
            </a:endParaRPr>
          </a:p>
        </p:txBody>
      </p:sp>
      <p:grpSp>
        <p:nvGrpSpPr>
          <p:cNvPr id="11" name="Group 10">
            <a:extLst>
              <a:ext uri="{FF2B5EF4-FFF2-40B4-BE49-F238E27FC236}">
                <a16:creationId xmlns:a16="http://schemas.microsoft.com/office/drawing/2014/main" id="{EE3F929A-43F6-C3A0-38E8-3E4C6F60256B}"/>
              </a:ext>
            </a:extLst>
          </p:cNvPr>
          <p:cNvGrpSpPr/>
          <p:nvPr/>
        </p:nvGrpSpPr>
        <p:grpSpPr>
          <a:xfrm>
            <a:off x="357066" y="1224523"/>
            <a:ext cx="369332" cy="369332"/>
            <a:chOff x="6784825" y="4717805"/>
            <a:chExt cx="1170980" cy="1170980"/>
          </a:xfrm>
        </p:grpSpPr>
        <p:sp>
          <p:nvSpPr>
            <p:cNvPr id="12" name="Oval 11">
              <a:extLst>
                <a:ext uri="{FF2B5EF4-FFF2-40B4-BE49-F238E27FC236}">
                  <a16:creationId xmlns:a16="http://schemas.microsoft.com/office/drawing/2014/main" id="{DBA6F8C7-0C7C-6411-1E5E-1FC3988660BD}"/>
                </a:ext>
              </a:extLst>
            </p:cNvPr>
            <p:cNvSpPr/>
            <p:nvPr/>
          </p:nvSpPr>
          <p:spPr>
            <a:xfrm>
              <a:off x="6784825" y="4717805"/>
              <a:ext cx="1170980" cy="1170980"/>
            </a:xfrm>
            <a:prstGeom prst="ellipse">
              <a:avLst/>
            </a:prstGeom>
            <a:solidFill>
              <a:schemeClr val="accent2">
                <a:lumMod val="75000"/>
              </a:schemeClr>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3" name="Oval 12">
              <a:extLst>
                <a:ext uri="{FF2B5EF4-FFF2-40B4-BE49-F238E27FC236}">
                  <a16:creationId xmlns:a16="http://schemas.microsoft.com/office/drawing/2014/main" id="{3D222E0B-F6CA-407F-5A25-DB7AFB9ABF75}"/>
                </a:ext>
              </a:extLst>
            </p:cNvPr>
            <p:cNvSpPr/>
            <p:nvPr/>
          </p:nvSpPr>
          <p:spPr>
            <a:xfrm>
              <a:off x="7276868" y="5237982"/>
              <a:ext cx="189079" cy="18907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Rectangle 13">
              <a:extLst>
                <a:ext uri="{FF2B5EF4-FFF2-40B4-BE49-F238E27FC236}">
                  <a16:creationId xmlns:a16="http://schemas.microsoft.com/office/drawing/2014/main" id="{4AFB8F28-270E-DC04-DF84-665175B0B02D}"/>
                </a:ext>
              </a:extLst>
            </p:cNvPr>
            <p:cNvSpPr/>
            <p:nvPr/>
          </p:nvSpPr>
          <p:spPr>
            <a:xfrm rot="16200000">
              <a:off x="7134823" y="5040376"/>
              <a:ext cx="464812" cy="1131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Rectangle 14">
              <a:extLst>
                <a:ext uri="{FF2B5EF4-FFF2-40B4-BE49-F238E27FC236}">
                  <a16:creationId xmlns:a16="http://schemas.microsoft.com/office/drawing/2014/main" id="{1DF72BF7-BAB1-EB13-8392-F086DB1B7CEA}"/>
                </a:ext>
              </a:extLst>
            </p:cNvPr>
            <p:cNvSpPr/>
            <p:nvPr/>
          </p:nvSpPr>
          <p:spPr>
            <a:xfrm rot="13453060">
              <a:off x="7365088" y="5440995"/>
              <a:ext cx="331413" cy="1091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
        <p:nvSpPr>
          <p:cNvPr id="23" name="Google Shape;114;p9">
            <a:extLst>
              <a:ext uri="{FF2B5EF4-FFF2-40B4-BE49-F238E27FC236}">
                <a16:creationId xmlns:a16="http://schemas.microsoft.com/office/drawing/2014/main" id="{0222C11F-DEFC-3C30-4293-83D812B1A911}"/>
              </a:ext>
            </a:extLst>
          </p:cNvPr>
          <p:cNvSpPr txBox="1"/>
          <p:nvPr/>
        </p:nvSpPr>
        <p:spPr>
          <a:xfrm>
            <a:off x="5170154" y="1678125"/>
            <a:ext cx="5449726" cy="1138733"/>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1800"/>
              <a:buFont typeface="Arial"/>
              <a:buNone/>
            </a:pPr>
            <a:r>
              <a:rPr lang="en-US" sz="1700" b="1" i="0" u="none" strike="noStrike" cap="none" dirty="0">
                <a:solidFill>
                  <a:schemeClr val="tx1"/>
                </a:solidFill>
                <a:latin typeface="Arial"/>
                <a:ea typeface="Arial"/>
                <a:cs typeface="Arial"/>
                <a:sym typeface="Arial"/>
              </a:rPr>
              <a:t>Comparez les informations contenues dans la mise à jour du scénario avec les informations requises dans le formulaire de vérification des enfants et le formulaire de vérification des adultes. Répondez aux questions suivantes :</a:t>
            </a:r>
          </a:p>
        </p:txBody>
      </p:sp>
      <p:sp>
        <p:nvSpPr>
          <p:cNvPr id="24" name="Google Shape;114;p9">
            <a:extLst>
              <a:ext uri="{FF2B5EF4-FFF2-40B4-BE49-F238E27FC236}">
                <a16:creationId xmlns:a16="http://schemas.microsoft.com/office/drawing/2014/main" id="{697FD924-A8F8-1B7A-B59F-51C6E1AF2981}"/>
              </a:ext>
            </a:extLst>
          </p:cNvPr>
          <p:cNvSpPr txBox="1"/>
          <p:nvPr/>
        </p:nvSpPr>
        <p:spPr>
          <a:xfrm>
            <a:off x="5206110" y="3324310"/>
            <a:ext cx="6147690" cy="2185173"/>
          </a:xfrm>
          <a:prstGeom prst="rect">
            <a:avLst/>
          </a:prstGeom>
          <a:noFill/>
          <a:ln>
            <a:noFill/>
          </a:ln>
        </p:spPr>
        <p:txBody>
          <a:bodyPr spcFirstLastPara="1" wrap="square" lIns="91425" tIns="45700" rIns="91425" bIns="45700" anchor="t" anchorCtr="0">
            <a:spAutoFit/>
          </a:bodyPr>
          <a:lstStyle/>
          <a:p>
            <a:pPr marL="342900" marR="0" lvl="0" indent="-342900" rtl="0">
              <a:lnSpc>
                <a:spcPct val="100000"/>
              </a:lnSpc>
              <a:spcBef>
                <a:spcPts val="0"/>
              </a:spcBef>
              <a:spcAft>
                <a:spcPts val="0"/>
              </a:spcAft>
              <a:buClr>
                <a:srgbClr val="000000"/>
              </a:buClr>
              <a:buSzPts val="1800"/>
              <a:buFont typeface="+mj-lt"/>
              <a:buAutoNum type="arabicPeriod"/>
            </a:pPr>
            <a:r>
              <a:rPr lang="en-US" sz="1700" i="0" u="none" strike="noStrike" cap="none" dirty="0">
                <a:solidFill>
                  <a:schemeClr val="tx1"/>
                </a:solidFill>
                <a:latin typeface="Arial"/>
                <a:ea typeface="Arial"/>
                <a:cs typeface="Arial"/>
                <a:sym typeface="Arial"/>
              </a:rPr>
              <a:t>Le regroupement familial est-il dans l'intérêt supérieur de Bienvenu ? Expliquez votre réponse. </a:t>
            </a:r>
          </a:p>
          <a:p>
            <a:pPr marL="342900" marR="0" lvl="0" indent="-342900" rtl="0">
              <a:lnSpc>
                <a:spcPct val="100000"/>
              </a:lnSpc>
              <a:spcBef>
                <a:spcPts val="0"/>
              </a:spcBef>
              <a:spcAft>
                <a:spcPts val="0"/>
              </a:spcAft>
              <a:buClr>
                <a:srgbClr val="000000"/>
              </a:buClr>
              <a:buSzPts val="1800"/>
              <a:buFont typeface="+mj-lt"/>
              <a:buAutoNum type="arabicPeriod"/>
            </a:pPr>
            <a:r>
              <a:rPr lang="en-US" sz="1700" i="0" u="none" strike="noStrike" cap="none" dirty="0">
                <a:solidFill>
                  <a:schemeClr val="tx1"/>
                </a:solidFill>
                <a:latin typeface="Arial"/>
                <a:ea typeface="Arial"/>
                <a:cs typeface="Arial"/>
                <a:sym typeface="Arial"/>
              </a:rPr>
              <a:t>Comment prépareriez-vous l'enfant et la famille si la réunification est dans l'intérêt supérieur de l'enfant ?</a:t>
            </a:r>
          </a:p>
          <a:p>
            <a:pPr marL="342900" marR="0" lvl="0" indent="-342900" rtl="0">
              <a:lnSpc>
                <a:spcPct val="100000"/>
              </a:lnSpc>
              <a:spcBef>
                <a:spcPts val="0"/>
              </a:spcBef>
              <a:spcAft>
                <a:spcPts val="0"/>
              </a:spcAft>
              <a:buClr>
                <a:srgbClr val="000000"/>
              </a:buClr>
              <a:buSzPts val="1800"/>
              <a:buFont typeface="+mj-lt"/>
              <a:buAutoNum type="arabicPeriod"/>
            </a:pPr>
            <a:r>
              <a:rPr lang="en-US" sz="1700" i="0" u="none" strike="noStrike" cap="none" dirty="0">
                <a:solidFill>
                  <a:schemeClr val="tx1"/>
                </a:solidFill>
                <a:latin typeface="Arial"/>
                <a:ea typeface="Arial"/>
                <a:cs typeface="Arial"/>
                <a:sym typeface="Arial"/>
              </a:rPr>
              <a:t>Quel type de soutien / suivi faut-il prévoir à court terme ?</a:t>
            </a:r>
          </a:p>
          <a:p>
            <a:pPr marL="342900" marR="0" lvl="0" indent="-342900" rtl="0">
              <a:lnSpc>
                <a:spcPct val="100000"/>
              </a:lnSpc>
              <a:spcBef>
                <a:spcPts val="0"/>
              </a:spcBef>
              <a:spcAft>
                <a:spcPts val="0"/>
              </a:spcAft>
              <a:buClr>
                <a:srgbClr val="000000"/>
              </a:buClr>
              <a:buSzPts val="1800"/>
              <a:buFont typeface="+mj-lt"/>
              <a:buAutoNum type="arabicPeriod"/>
            </a:pPr>
            <a:r>
              <a:rPr lang="en-US" sz="1700" i="0" u="none" strike="noStrike" cap="none" dirty="0">
                <a:solidFill>
                  <a:schemeClr val="tx1"/>
                </a:solidFill>
                <a:latin typeface="Arial"/>
                <a:ea typeface="Arial"/>
                <a:cs typeface="Arial"/>
                <a:sym typeface="Arial"/>
              </a:rPr>
              <a:t>Quel type de soutien / suivi faut-il prévoir à plus long terme ?</a:t>
            </a:r>
          </a:p>
          <a:p>
            <a:pPr marL="342900" marR="0" lvl="0" indent="-342900" rtl="0">
              <a:lnSpc>
                <a:spcPct val="100000"/>
              </a:lnSpc>
              <a:spcBef>
                <a:spcPts val="0"/>
              </a:spcBef>
              <a:spcAft>
                <a:spcPts val="0"/>
              </a:spcAft>
              <a:buClr>
                <a:srgbClr val="000000"/>
              </a:buClr>
              <a:buSzPts val="1800"/>
              <a:buFont typeface="+mj-lt"/>
              <a:buAutoNum type="arabicPeriod"/>
            </a:pPr>
            <a:r>
              <a:rPr lang="en-US" sz="1700" i="0" u="none" strike="noStrike" cap="none" dirty="0">
                <a:solidFill>
                  <a:schemeClr val="tx1"/>
                </a:solidFill>
                <a:latin typeface="Arial"/>
                <a:ea typeface="Arial"/>
                <a:cs typeface="Arial"/>
                <a:sym typeface="Arial"/>
              </a:rPr>
              <a:t>Quels autres acteurs devraient être impliqués ?</a:t>
            </a:r>
          </a:p>
        </p:txBody>
      </p:sp>
      <p:grpSp>
        <p:nvGrpSpPr>
          <p:cNvPr id="26" name="Group 25">
            <a:extLst>
              <a:ext uri="{FF2B5EF4-FFF2-40B4-BE49-F238E27FC236}">
                <a16:creationId xmlns:a16="http://schemas.microsoft.com/office/drawing/2014/main" id="{479A310B-B484-A3A5-9F88-2B749E92F789}"/>
              </a:ext>
            </a:extLst>
          </p:cNvPr>
          <p:cNvGrpSpPr/>
          <p:nvPr/>
        </p:nvGrpSpPr>
        <p:grpSpPr>
          <a:xfrm rot="20104804">
            <a:off x="249501" y="2162135"/>
            <a:ext cx="4384339" cy="2914952"/>
            <a:chOff x="7208925" y="2604220"/>
            <a:chExt cx="1168511" cy="776891"/>
          </a:xfrm>
        </p:grpSpPr>
        <p:sp>
          <p:nvSpPr>
            <p:cNvPr id="27" name="Rectangle 26">
              <a:extLst>
                <a:ext uri="{FF2B5EF4-FFF2-40B4-BE49-F238E27FC236}">
                  <a16:creationId xmlns:a16="http://schemas.microsoft.com/office/drawing/2014/main" id="{14CD95A5-DAED-6645-2B1F-204B6F72AD9A}"/>
                </a:ext>
              </a:extLst>
            </p:cNvPr>
            <p:cNvSpPr/>
            <p:nvPr/>
          </p:nvSpPr>
          <p:spPr>
            <a:xfrm>
              <a:off x="7425584" y="2840091"/>
              <a:ext cx="716280" cy="541020"/>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8" name="Google Shape;315;p4">
              <a:extLst>
                <a:ext uri="{FF2B5EF4-FFF2-40B4-BE49-F238E27FC236}">
                  <a16:creationId xmlns:a16="http://schemas.microsoft.com/office/drawing/2014/main" id="{B99FC527-EB99-DE4D-0833-25AB9FBC8794}"/>
                </a:ext>
              </a:extLst>
            </p:cNvPr>
            <p:cNvSpPr/>
            <p:nvPr/>
          </p:nvSpPr>
          <p:spPr>
            <a:xfrm>
              <a:off x="7208925" y="2953324"/>
              <a:ext cx="356816" cy="356815"/>
            </a:xfrm>
            <a:prstGeom prst="ellipse">
              <a:avLst/>
            </a:prstGeom>
            <a:solidFill>
              <a:schemeClr val="accent2">
                <a:lumMod val="75000"/>
              </a:schemeClr>
            </a:solidFill>
            <a:ln w="38100">
              <a:solidFill>
                <a:schemeClr val="bg1"/>
              </a:solid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29" name="Google Shape;315;p4">
              <a:extLst>
                <a:ext uri="{FF2B5EF4-FFF2-40B4-BE49-F238E27FC236}">
                  <a16:creationId xmlns:a16="http://schemas.microsoft.com/office/drawing/2014/main" id="{1987FBE0-AA45-94CE-27E8-EF2DC9212CB2}"/>
                </a:ext>
              </a:extLst>
            </p:cNvPr>
            <p:cNvSpPr/>
            <p:nvPr/>
          </p:nvSpPr>
          <p:spPr>
            <a:xfrm>
              <a:off x="7622905" y="2604220"/>
              <a:ext cx="356816" cy="356815"/>
            </a:xfrm>
            <a:prstGeom prst="ellipse">
              <a:avLst/>
            </a:prstGeom>
            <a:solidFill>
              <a:schemeClr val="accent2">
                <a:lumMod val="75000"/>
              </a:schemeClr>
            </a:solidFill>
            <a:ln w="38100">
              <a:solidFill>
                <a:schemeClr val="bg1"/>
              </a:solid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30" name="Google Shape;315;p4">
              <a:extLst>
                <a:ext uri="{FF2B5EF4-FFF2-40B4-BE49-F238E27FC236}">
                  <a16:creationId xmlns:a16="http://schemas.microsoft.com/office/drawing/2014/main" id="{90566D6E-89D6-3FA6-7146-4A7A914E069D}"/>
                </a:ext>
              </a:extLst>
            </p:cNvPr>
            <p:cNvSpPr/>
            <p:nvPr/>
          </p:nvSpPr>
          <p:spPr>
            <a:xfrm>
              <a:off x="8020620" y="2955992"/>
              <a:ext cx="356816" cy="356815"/>
            </a:xfrm>
            <a:prstGeom prst="ellipse">
              <a:avLst/>
            </a:prstGeom>
            <a:solidFill>
              <a:schemeClr val="accent2">
                <a:lumMod val="75000"/>
              </a:schemeClr>
            </a:solidFill>
            <a:ln w="38100">
              <a:solidFill>
                <a:schemeClr val="bg1"/>
              </a:solid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31" name="Rectangle: Single Corner Snipped 30">
              <a:extLst>
                <a:ext uri="{FF2B5EF4-FFF2-40B4-BE49-F238E27FC236}">
                  <a16:creationId xmlns:a16="http://schemas.microsoft.com/office/drawing/2014/main" id="{FC8308B1-2EED-D0FE-20F0-A40314F7DDCA}"/>
                </a:ext>
              </a:extLst>
            </p:cNvPr>
            <p:cNvSpPr/>
            <p:nvPr/>
          </p:nvSpPr>
          <p:spPr>
            <a:xfrm rot="3546506">
              <a:off x="7635233" y="3164183"/>
              <a:ext cx="115589" cy="149251"/>
            </a:xfrm>
            <a:prstGeom prst="snip1Rect">
              <a:avLst>
                <a:gd name="adj" fmla="val 2326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2" name="Rectangle: Single Corner Snipped 31">
              <a:extLst>
                <a:ext uri="{FF2B5EF4-FFF2-40B4-BE49-F238E27FC236}">
                  <a16:creationId xmlns:a16="http://schemas.microsoft.com/office/drawing/2014/main" id="{A604443E-FCC0-B682-A6E1-FD643403FBDF}"/>
                </a:ext>
              </a:extLst>
            </p:cNvPr>
            <p:cNvSpPr/>
            <p:nvPr/>
          </p:nvSpPr>
          <p:spPr>
            <a:xfrm rot="17435470">
              <a:off x="7817713" y="3021002"/>
              <a:ext cx="115589" cy="149251"/>
            </a:xfrm>
            <a:prstGeom prst="snip1Rect">
              <a:avLst>
                <a:gd name="adj" fmla="val 2326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show="0">
  <p:cSld>
    <p:spTree>
      <p:nvGrpSpPr>
        <p:cNvPr id="1" name="Shape 812"/>
        <p:cNvGrpSpPr/>
        <p:nvPr/>
      </p:nvGrpSpPr>
      <p:grpSpPr>
        <a:xfrm>
          <a:off x="0" y="0"/>
          <a:ext cx="0" cy="0"/>
          <a:chOff x="0" y="0"/>
          <a:chExt cx="0" cy="0"/>
        </a:xfrm>
      </p:grpSpPr>
      <p:sp>
        <p:nvSpPr>
          <p:cNvPr id="6" name="Title 72">
            <a:extLst>
              <a:ext uri="{FF2B5EF4-FFF2-40B4-BE49-F238E27FC236}">
                <a16:creationId xmlns:a16="http://schemas.microsoft.com/office/drawing/2014/main" id="{651A139C-7752-FE82-6B84-B69CFCBA8AE1}"/>
              </a:ext>
            </a:extLst>
          </p:cNvPr>
          <p:cNvSpPr txBox="1">
            <a:spLocks/>
          </p:cNvSpPr>
          <p:nvPr/>
        </p:nvSpPr>
        <p:spPr>
          <a:xfrm>
            <a:off x="796386" y="3099692"/>
            <a:ext cx="5915913"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n-CA" sz="5400" b="1" dirty="0">
                <a:solidFill>
                  <a:schemeClr val="bg1">
                    <a:lumMod val="75000"/>
                  </a:schemeClr>
                </a:solidFill>
                <a:latin typeface="Garamond"/>
              </a:rPr>
              <a:t>Diapositive supplémentaire pour les notes de l'animateur</a:t>
            </a:r>
            <a:endParaRPr lang="en-CA" sz="5400" b="1" dirty="0">
              <a:solidFill>
                <a:schemeClr val="bg1">
                  <a:lumMod val="75000"/>
                </a:schemeClr>
              </a:solidFill>
            </a:endParaRPr>
          </a:p>
        </p:txBody>
      </p:sp>
    </p:spTree>
    <p:extLst>
      <p:ext uri="{BB962C8B-B14F-4D97-AF65-F5344CB8AC3E}">
        <p14:creationId xmlns:p14="http://schemas.microsoft.com/office/powerpoint/2010/main" val="2286700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86"/>
        <p:cNvGrpSpPr/>
        <p:nvPr/>
      </p:nvGrpSpPr>
      <p:grpSpPr>
        <a:xfrm>
          <a:off x="0" y="0"/>
          <a:ext cx="0" cy="0"/>
          <a:chOff x="0" y="0"/>
          <a:chExt cx="0" cy="0"/>
        </a:xfrm>
      </p:grpSpPr>
      <p:sp>
        <p:nvSpPr>
          <p:cNvPr id="2" name="Oval 1">
            <a:extLst>
              <a:ext uri="{FF2B5EF4-FFF2-40B4-BE49-F238E27FC236}">
                <a16:creationId xmlns:a16="http://schemas.microsoft.com/office/drawing/2014/main" id="{8C1CC6E1-4FEA-6548-BA3E-789540888554}"/>
              </a:ext>
            </a:extLst>
          </p:cNvPr>
          <p:cNvSpPr/>
          <p:nvPr/>
        </p:nvSpPr>
        <p:spPr>
          <a:xfrm>
            <a:off x="3962080" y="1776217"/>
            <a:ext cx="4444948" cy="4444948"/>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387" name="Google Shape;387;p9"/>
          <p:cNvGrpSpPr/>
          <p:nvPr/>
        </p:nvGrpSpPr>
        <p:grpSpPr>
          <a:xfrm>
            <a:off x="5460827" y="2881417"/>
            <a:ext cx="1264920" cy="1937178"/>
            <a:chOff x="697842" y="3315817"/>
            <a:chExt cx="514964" cy="822818"/>
          </a:xfrm>
        </p:grpSpPr>
        <p:sp>
          <p:nvSpPr>
            <p:cNvPr id="388" name="Google Shape;388;p9"/>
            <p:cNvSpPr/>
            <p:nvPr/>
          </p:nvSpPr>
          <p:spPr>
            <a:xfrm>
              <a:off x="697842" y="3826277"/>
              <a:ext cx="514964" cy="312358"/>
            </a:xfrm>
            <a:prstGeom prst="trapezoid">
              <a:avLst>
                <a:gd name="adj" fmla="val 33947"/>
              </a:avLst>
            </a:prstGeom>
            <a:solidFill>
              <a:srgbClr val="8C5F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389" name="Google Shape;389;p9"/>
            <p:cNvSpPr/>
            <p:nvPr/>
          </p:nvSpPr>
          <p:spPr>
            <a:xfrm>
              <a:off x="776140" y="3745391"/>
              <a:ext cx="362490" cy="393243"/>
            </a:xfrm>
            <a:prstGeom prst="round2SameRect">
              <a:avLst>
                <a:gd name="adj1" fmla="val 50000"/>
                <a:gd name="adj2" fmla="val 0"/>
              </a:avLst>
            </a:prstGeom>
            <a:solidFill>
              <a:srgbClr val="8C5F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390" name="Google Shape;390;p9"/>
            <p:cNvSpPr/>
            <p:nvPr/>
          </p:nvSpPr>
          <p:spPr>
            <a:xfrm>
              <a:off x="772020" y="3315817"/>
              <a:ext cx="366610" cy="366610"/>
            </a:xfrm>
            <a:prstGeom prst="ellipse">
              <a:avLst/>
            </a:prstGeom>
            <a:solidFill>
              <a:srgbClr val="8C5F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1" i="0" u="none" strike="noStrike" cap="none" dirty="0">
                <a:solidFill>
                  <a:srgbClr val="FFFFFF"/>
                </a:solidFill>
                <a:latin typeface="Arial"/>
                <a:ea typeface="Arial"/>
                <a:cs typeface="Arial"/>
                <a:sym typeface="Arial"/>
              </a:endParaRPr>
            </a:p>
          </p:txBody>
        </p:sp>
      </p:grpSp>
      <p:sp>
        <p:nvSpPr>
          <p:cNvPr id="391" name="Google Shape;391;p9"/>
          <p:cNvSpPr/>
          <p:nvPr/>
        </p:nvSpPr>
        <p:spPr>
          <a:xfrm>
            <a:off x="3419189" y="3079097"/>
            <a:ext cx="900514" cy="1541819"/>
          </a:xfrm>
          <a:custGeom>
            <a:avLst/>
            <a:gdLst/>
            <a:ahLst/>
            <a:cxnLst/>
            <a:rect l="l" t="t" r="r" b="b"/>
            <a:pathLst>
              <a:path w="985520" h="1778000" extrusionOk="0">
                <a:moveTo>
                  <a:pt x="264160" y="0"/>
                </a:moveTo>
                <a:lnTo>
                  <a:pt x="873760" y="0"/>
                </a:lnTo>
                <a:lnTo>
                  <a:pt x="528320" y="701040"/>
                </a:lnTo>
                <a:lnTo>
                  <a:pt x="985520" y="701040"/>
                </a:lnTo>
                <a:lnTo>
                  <a:pt x="406400" y="1778000"/>
                </a:lnTo>
                <a:lnTo>
                  <a:pt x="426720" y="1005840"/>
                </a:lnTo>
                <a:lnTo>
                  <a:pt x="0" y="1005840"/>
                </a:lnTo>
                <a:lnTo>
                  <a:pt x="264160" y="0"/>
                </a:lnTo>
                <a:close/>
              </a:path>
            </a:pathLst>
          </a:custGeom>
          <a:solidFill>
            <a:srgbClr val="8C5F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392" name="Google Shape;392;p9"/>
          <p:cNvSpPr/>
          <p:nvPr/>
        </p:nvSpPr>
        <p:spPr>
          <a:xfrm>
            <a:off x="4588227" y="1769758"/>
            <a:ext cx="384810" cy="837065"/>
          </a:xfrm>
          <a:custGeom>
            <a:avLst/>
            <a:gdLst/>
            <a:ahLst/>
            <a:cxnLst/>
            <a:rect l="l" t="t" r="r" b="b"/>
            <a:pathLst>
              <a:path w="985520" h="1778000" extrusionOk="0">
                <a:moveTo>
                  <a:pt x="264160" y="0"/>
                </a:moveTo>
                <a:lnTo>
                  <a:pt x="873760" y="0"/>
                </a:lnTo>
                <a:lnTo>
                  <a:pt x="528320" y="701040"/>
                </a:lnTo>
                <a:lnTo>
                  <a:pt x="985520" y="701040"/>
                </a:lnTo>
                <a:lnTo>
                  <a:pt x="406400" y="1778000"/>
                </a:lnTo>
                <a:lnTo>
                  <a:pt x="426720" y="1005840"/>
                </a:lnTo>
                <a:lnTo>
                  <a:pt x="0" y="1005840"/>
                </a:lnTo>
                <a:lnTo>
                  <a:pt x="264160" y="0"/>
                </a:lnTo>
                <a:close/>
              </a:path>
            </a:pathLst>
          </a:custGeom>
          <a:solidFill>
            <a:srgbClr val="8C5F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393" name="Google Shape;393;p9"/>
          <p:cNvSpPr/>
          <p:nvPr/>
        </p:nvSpPr>
        <p:spPr>
          <a:xfrm>
            <a:off x="4490348" y="5102383"/>
            <a:ext cx="580568" cy="1269341"/>
          </a:xfrm>
          <a:custGeom>
            <a:avLst/>
            <a:gdLst/>
            <a:ahLst/>
            <a:cxnLst/>
            <a:rect l="l" t="t" r="r" b="b"/>
            <a:pathLst>
              <a:path w="985520" h="1778000" extrusionOk="0">
                <a:moveTo>
                  <a:pt x="264160" y="0"/>
                </a:moveTo>
                <a:lnTo>
                  <a:pt x="873760" y="0"/>
                </a:lnTo>
                <a:lnTo>
                  <a:pt x="528320" y="701040"/>
                </a:lnTo>
                <a:lnTo>
                  <a:pt x="985520" y="701040"/>
                </a:lnTo>
                <a:lnTo>
                  <a:pt x="406400" y="1778000"/>
                </a:lnTo>
                <a:lnTo>
                  <a:pt x="426720" y="1005840"/>
                </a:lnTo>
                <a:lnTo>
                  <a:pt x="0" y="1005840"/>
                </a:lnTo>
                <a:lnTo>
                  <a:pt x="264160" y="0"/>
                </a:lnTo>
                <a:close/>
              </a:path>
            </a:pathLst>
          </a:custGeom>
          <a:solidFill>
            <a:srgbClr val="8C5F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394" name="Google Shape;394;p9"/>
          <p:cNvSpPr/>
          <p:nvPr/>
        </p:nvSpPr>
        <p:spPr>
          <a:xfrm>
            <a:off x="6949395" y="4922606"/>
            <a:ext cx="1062071" cy="1628893"/>
          </a:xfrm>
          <a:custGeom>
            <a:avLst/>
            <a:gdLst/>
            <a:ahLst/>
            <a:cxnLst/>
            <a:rect l="l" t="t" r="r" b="b"/>
            <a:pathLst>
              <a:path w="985520" h="1778000" extrusionOk="0">
                <a:moveTo>
                  <a:pt x="264160" y="0"/>
                </a:moveTo>
                <a:lnTo>
                  <a:pt x="873760" y="0"/>
                </a:lnTo>
                <a:lnTo>
                  <a:pt x="528320" y="701040"/>
                </a:lnTo>
                <a:lnTo>
                  <a:pt x="985520" y="701040"/>
                </a:lnTo>
                <a:lnTo>
                  <a:pt x="406400" y="1778000"/>
                </a:lnTo>
                <a:lnTo>
                  <a:pt x="426720" y="1005840"/>
                </a:lnTo>
                <a:lnTo>
                  <a:pt x="0" y="1005840"/>
                </a:lnTo>
                <a:lnTo>
                  <a:pt x="264160" y="0"/>
                </a:lnTo>
                <a:close/>
              </a:path>
            </a:pathLst>
          </a:custGeom>
          <a:solidFill>
            <a:srgbClr val="8C5F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395" name="Google Shape;395;p9"/>
          <p:cNvSpPr/>
          <p:nvPr/>
        </p:nvSpPr>
        <p:spPr>
          <a:xfrm>
            <a:off x="7245197" y="1566071"/>
            <a:ext cx="900514" cy="1628894"/>
          </a:xfrm>
          <a:custGeom>
            <a:avLst/>
            <a:gdLst/>
            <a:ahLst/>
            <a:cxnLst/>
            <a:rect l="l" t="t" r="r" b="b"/>
            <a:pathLst>
              <a:path w="985520" h="1778000" extrusionOk="0">
                <a:moveTo>
                  <a:pt x="264160" y="0"/>
                </a:moveTo>
                <a:lnTo>
                  <a:pt x="873760" y="0"/>
                </a:lnTo>
                <a:lnTo>
                  <a:pt x="528320" y="701040"/>
                </a:lnTo>
                <a:lnTo>
                  <a:pt x="985520" y="701040"/>
                </a:lnTo>
                <a:lnTo>
                  <a:pt x="406400" y="1778000"/>
                </a:lnTo>
                <a:lnTo>
                  <a:pt x="426720" y="1005840"/>
                </a:lnTo>
                <a:lnTo>
                  <a:pt x="0" y="1005840"/>
                </a:lnTo>
                <a:lnTo>
                  <a:pt x="264160" y="0"/>
                </a:lnTo>
                <a:close/>
              </a:path>
            </a:pathLst>
          </a:custGeom>
          <a:solidFill>
            <a:srgbClr val="8C5F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396" name="Google Shape;396;p9"/>
          <p:cNvSpPr/>
          <p:nvPr/>
        </p:nvSpPr>
        <p:spPr>
          <a:xfrm>
            <a:off x="8293222" y="3429000"/>
            <a:ext cx="580568" cy="1269341"/>
          </a:xfrm>
          <a:custGeom>
            <a:avLst/>
            <a:gdLst/>
            <a:ahLst/>
            <a:cxnLst/>
            <a:rect l="l" t="t" r="r" b="b"/>
            <a:pathLst>
              <a:path w="985520" h="1778000" extrusionOk="0">
                <a:moveTo>
                  <a:pt x="264160" y="0"/>
                </a:moveTo>
                <a:lnTo>
                  <a:pt x="873760" y="0"/>
                </a:lnTo>
                <a:lnTo>
                  <a:pt x="528320" y="701040"/>
                </a:lnTo>
                <a:lnTo>
                  <a:pt x="985520" y="701040"/>
                </a:lnTo>
                <a:lnTo>
                  <a:pt x="406400" y="1778000"/>
                </a:lnTo>
                <a:lnTo>
                  <a:pt x="426720" y="1005840"/>
                </a:lnTo>
                <a:lnTo>
                  <a:pt x="0" y="1005840"/>
                </a:lnTo>
                <a:lnTo>
                  <a:pt x="264160" y="0"/>
                </a:lnTo>
                <a:close/>
              </a:path>
            </a:pathLst>
          </a:custGeom>
          <a:solidFill>
            <a:srgbClr val="8C5F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403" name="Google Shape;403;p9"/>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8C5F7A"/>
              </a:buClr>
              <a:buSzPts val="3200"/>
              <a:buFont typeface="Arial"/>
              <a:buNone/>
            </a:pPr>
            <a:r>
              <a:rPr lang="en-CA" dirty="0"/>
              <a:t>Risques liés à la protection de l'enfance</a:t>
            </a:r>
            <a:endParaRPr dirty="0"/>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Shape 1446"/>
        <p:cNvGrpSpPr/>
        <p:nvPr/>
      </p:nvGrpSpPr>
      <p:grpSpPr>
        <a:xfrm>
          <a:off x="0" y="0"/>
          <a:ext cx="0" cy="0"/>
          <a:chOff x="0" y="0"/>
          <a:chExt cx="0" cy="0"/>
        </a:xfrm>
      </p:grpSpPr>
      <p:sp>
        <p:nvSpPr>
          <p:cNvPr id="1447" name="Google Shape;1447;p78"/>
          <p:cNvSpPr/>
          <p:nvPr/>
        </p:nvSpPr>
        <p:spPr>
          <a:xfrm>
            <a:off x="0" y="-1"/>
            <a:ext cx="12192000" cy="985520"/>
          </a:xfrm>
          <a:prstGeom prst="rect">
            <a:avLst/>
          </a:prstGeom>
          <a:solidFill>
            <a:srgbClr val="EEE7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1448" name="Google Shape;1448;p78"/>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8C5F7A"/>
              </a:buClr>
              <a:buSzPts val="3200"/>
              <a:buFont typeface="Arial"/>
              <a:buNone/>
            </a:pPr>
            <a:r>
              <a:rPr lang="en-US" dirty="0">
                <a:latin typeface="Arial"/>
                <a:ea typeface="Arial"/>
                <a:cs typeface="Arial"/>
                <a:sym typeface="Arial"/>
              </a:rPr>
              <a:t>Principaux points d'apprentissage</a:t>
            </a:r>
            <a:endParaRPr dirty="0"/>
          </a:p>
        </p:txBody>
      </p:sp>
      <p:sp>
        <p:nvSpPr>
          <p:cNvPr id="1449" name="Google Shape;1449;p78"/>
          <p:cNvSpPr/>
          <p:nvPr/>
        </p:nvSpPr>
        <p:spPr>
          <a:xfrm>
            <a:off x="2125664" y="2009697"/>
            <a:ext cx="1051560" cy="1051560"/>
          </a:xfrm>
          <a:prstGeom prst="star5">
            <a:avLst>
              <a:gd name="adj" fmla="val 28143"/>
              <a:gd name="hf" fmla="val 105146"/>
              <a:gd name="vf" fmla="val 110557"/>
            </a:avLst>
          </a:prstGeom>
          <a:solidFill>
            <a:srgbClr val="8C5F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1450" name="Google Shape;1450;p78"/>
          <p:cNvSpPr/>
          <p:nvPr/>
        </p:nvSpPr>
        <p:spPr>
          <a:xfrm>
            <a:off x="5570220" y="2009697"/>
            <a:ext cx="1051560" cy="1051560"/>
          </a:xfrm>
          <a:prstGeom prst="star5">
            <a:avLst>
              <a:gd name="adj" fmla="val 28143"/>
              <a:gd name="hf" fmla="val 105146"/>
              <a:gd name="vf" fmla="val 110557"/>
            </a:avLst>
          </a:prstGeom>
          <a:solidFill>
            <a:srgbClr val="8C5F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1451" name="Google Shape;1451;p78"/>
          <p:cNvSpPr/>
          <p:nvPr/>
        </p:nvSpPr>
        <p:spPr>
          <a:xfrm>
            <a:off x="9088152" y="2009697"/>
            <a:ext cx="1051560" cy="1051560"/>
          </a:xfrm>
          <a:prstGeom prst="star5">
            <a:avLst>
              <a:gd name="adj" fmla="val 28143"/>
              <a:gd name="hf" fmla="val 105146"/>
              <a:gd name="vf" fmla="val 110557"/>
            </a:avLst>
          </a:prstGeom>
          <a:solidFill>
            <a:srgbClr val="8C5F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1452" name="Google Shape;1452;p78"/>
          <p:cNvSpPr txBox="1"/>
          <p:nvPr/>
        </p:nvSpPr>
        <p:spPr>
          <a:xfrm>
            <a:off x="1466062" y="3547208"/>
            <a:ext cx="2370763" cy="120028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Helvetica Neue"/>
              <a:buNone/>
            </a:pPr>
            <a:r>
              <a:rPr lang="en-US" sz="1800" b="0" i="0" u="none" strike="noStrike" cap="none" dirty="0">
                <a:solidFill>
                  <a:srgbClr val="000000"/>
                </a:solidFill>
                <a:latin typeface="+mn-lt"/>
                <a:ea typeface="Helvetica Neue"/>
                <a:cs typeface="Helvetica Neue"/>
                <a:sym typeface="Helvetica Neue"/>
              </a:rPr>
              <a:t>Le regroupement familial est généralement le but ultime de la RRF.</a:t>
            </a:r>
            <a:endParaRPr sz="1800" dirty="0">
              <a:latin typeface="+mn-lt"/>
            </a:endParaRPr>
          </a:p>
        </p:txBody>
      </p:sp>
      <p:sp>
        <p:nvSpPr>
          <p:cNvPr id="1453" name="Google Shape;1453;p78"/>
          <p:cNvSpPr txBox="1"/>
          <p:nvPr/>
        </p:nvSpPr>
        <p:spPr>
          <a:xfrm>
            <a:off x="4592036" y="3547208"/>
            <a:ext cx="3007928" cy="175428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Helvetica Neue"/>
              <a:buNone/>
            </a:pPr>
            <a:r>
              <a:rPr lang="en-US" sz="1800" b="0" i="0" u="none" strike="noStrike" cap="none" dirty="0">
                <a:solidFill>
                  <a:srgbClr val="000000"/>
                </a:solidFill>
                <a:latin typeface="+mn-lt"/>
                <a:ea typeface="Helvetica Neue"/>
                <a:cs typeface="Helvetica Neue"/>
                <a:sym typeface="Helvetica Neue"/>
              </a:rPr>
              <a:t>Certains enfants et certaines familles ont besoin d'un soutien supplémentaire, par exemple lorsque la durée de la séparation a été longue ou que les causes de la séparation familiale ont été difficiles.</a:t>
            </a:r>
            <a:endParaRPr sz="1800" dirty="0">
              <a:latin typeface="+mn-lt"/>
            </a:endParaRPr>
          </a:p>
        </p:txBody>
      </p:sp>
      <p:sp>
        <p:nvSpPr>
          <p:cNvPr id="1454" name="Google Shape;1454;p78"/>
          <p:cNvSpPr txBox="1"/>
          <p:nvPr/>
        </p:nvSpPr>
        <p:spPr>
          <a:xfrm>
            <a:off x="8188779" y="3547208"/>
            <a:ext cx="2850306" cy="120028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Helvetica Neue"/>
              <a:buNone/>
            </a:pPr>
            <a:r>
              <a:rPr lang="en-US" sz="1800" b="0" i="0" u="none" strike="noStrike" cap="none" dirty="0">
                <a:solidFill>
                  <a:srgbClr val="000000"/>
                </a:solidFill>
                <a:latin typeface="+mn-lt"/>
                <a:ea typeface="Helvetica Neue"/>
                <a:cs typeface="Helvetica Neue"/>
                <a:sym typeface="Helvetica Neue"/>
              </a:rPr>
              <a:t>Les travailleurs sociaux peuvent soutenir l'organisation d'une cérémonie lors du regroupement familial.</a:t>
            </a:r>
            <a:endParaRPr sz="1800" dirty="0">
              <a:latin typeface="+mn-lt"/>
            </a:endParaRPr>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Shape 1459"/>
        <p:cNvGrpSpPr/>
        <p:nvPr/>
      </p:nvGrpSpPr>
      <p:grpSpPr>
        <a:xfrm>
          <a:off x="0" y="0"/>
          <a:ext cx="0" cy="0"/>
          <a:chOff x="0" y="0"/>
          <a:chExt cx="0" cy="0"/>
        </a:xfrm>
      </p:grpSpPr>
      <p:sp>
        <p:nvSpPr>
          <p:cNvPr id="1460" name="Google Shape;1460;p79"/>
          <p:cNvSpPr txBox="1">
            <a:spLocks noGrp="1"/>
          </p:cNvSpPr>
          <p:nvPr>
            <p:ph type="title"/>
          </p:nvPr>
        </p:nvSpPr>
        <p:spPr>
          <a:xfrm>
            <a:off x="781145" y="3099692"/>
            <a:ext cx="4015311" cy="562168"/>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4800"/>
              <a:buFont typeface="Garamond"/>
              <a:buNone/>
            </a:pPr>
            <a:r>
              <a:rPr lang="en-US" sz="2400" dirty="0"/>
              <a:t>SESSION 5.5</a:t>
            </a:r>
            <a:br>
              <a:rPr lang="en-US" sz="2400" dirty="0"/>
            </a:br>
            <a:r>
              <a:rPr lang="en-US" sz="2400" dirty="0"/>
              <a:t> </a:t>
            </a:r>
            <a:br>
              <a:rPr lang="en-US" dirty="0"/>
            </a:br>
            <a:r>
              <a:rPr lang="en-US" dirty="0"/>
              <a:t>Réintégration</a:t>
            </a:r>
            <a:endParaRPr dirty="0"/>
          </a:p>
        </p:txBody>
      </p:sp>
      <p:sp>
        <p:nvSpPr>
          <p:cNvPr id="3" name="Google Shape;191;p14">
            <a:extLst>
              <a:ext uri="{FF2B5EF4-FFF2-40B4-BE49-F238E27FC236}">
                <a16:creationId xmlns:a16="http://schemas.microsoft.com/office/drawing/2014/main" id="{704FFABC-193A-C6F7-168F-5F05220D634A}"/>
              </a:ext>
            </a:extLst>
          </p:cNvPr>
          <p:cNvSpPr txBox="1"/>
          <p:nvPr/>
        </p:nvSpPr>
        <p:spPr>
          <a:xfrm>
            <a:off x="6689519" y="2343095"/>
            <a:ext cx="4544766" cy="40006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1D8CC8"/>
              </a:buClr>
              <a:buSzPts val="2400"/>
              <a:buFont typeface="Arial"/>
              <a:buNone/>
            </a:pPr>
            <a:r>
              <a:rPr lang="en-US" sz="2000" b="1" i="0" u="none" strike="noStrike" cap="none" spc="300" dirty="0">
                <a:solidFill>
                  <a:schemeClr val="accent2">
                    <a:lumMod val="75000"/>
                  </a:schemeClr>
                </a:solidFill>
                <a:latin typeface="Arial"/>
                <a:ea typeface="Arial"/>
                <a:cs typeface="Arial"/>
                <a:sym typeface="Arial"/>
              </a:rPr>
              <a:t>OBJECTIFS D'APPRENTISSAGE</a:t>
            </a:r>
            <a:endParaRPr lang="en-US" sz="2000" spc="300" dirty="0">
              <a:solidFill>
                <a:schemeClr val="accent2">
                  <a:lumMod val="75000"/>
                </a:schemeClr>
              </a:solidFill>
            </a:endParaRPr>
          </a:p>
        </p:txBody>
      </p:sp>
      <p:sp>
        <p:nvSpPr>
          <p:cNvPr id="4" name="Google Shape;193;p14">
            <a:extLst>
              <a:ext uri="{FF2B5EF4-FFF2-40B4-BE49-F238E27FC236}">
                <a16:creationId xmlns:a16="http://schemas.microsoft.com/office/drawing/2014/main" id="{D146D3E0-F497-DA8A-7ECA-9BA957A3637C}"/>
              </a:ext>
            </a:extLst>
          </p:cNvPr>
          <p:cNvSpPr txBox="1"/>
          <p:nvPr/>
        </p:nvSpPr>
        <p:spPr>
          <a:xfrm>
            <a:off x="7559547" y="3380776"/>
            <a:ext cx="3836068" cy="816850"/>
          </a:xfrm>
          <a:prstGeom prst="rect">
            <a:avLst/>
          </a:prstGeom>
          <a:noFill/>
          <a:ln>
            <a:noFill/>
          </a:ln>
        </p:spPr>
        <p:txBody>
          <a:bodyPr spcFirstLastPara="1" wrap="square" lIns="91425" tIns="45700" rIns="91425" bIns="45700" anchor="t" anchorCtr="0">
            <a:spAutoFit/>
          </a:bodyPr>
          <a:lstStyle/>
          <a:p>
            <a:pPr marL="0" marR="0" lvl="0" indent="0" algn="l" rtl="0">
              <a:lnSpc>
                <a:spcPct val="107000"/>
              </a:lnSpc>
              <a:spcBef>
                <a:spcPts val="0"/>
              </a:spcBef>
              <a:spcAft>
                <a:spcPts val="0"/>
              </a:spcAft>
              <a:buClr>
                <a:srgbClr val="000000"/>
              </a:buClr>
              <a:buSzPts val="2400"/>
              <a:buFont typeface="Arial"/>
              <a:buNone/>
            </a:pPr>
            <a:r>
              <a:rPr lang="en-US" sz="2200" b="0" i="0" u="none" strike="noStrike" cap="none" dirty="0">
                <a:solidFill>
                  <a:srgbClr val="000000"/>
                </a:solidFill>
                <a:latin typeface="Arial"/>
                <a:ea typeface="Arial"/>
                <a:cs typeface="Arial"/>
                <a:sym typeface="Arial"/>
              </a:rPr>
              <a:t>Énumérer les principes et les normes de réintégration</a:t>
            </a:r>
          </a:p>
        </p:txBody>
      </p:sp>
      <p:grpSp>
        <p:nvGrpSpPr>
          <p:cNvPr id="5" name="Google Shape;194;p14">
            <a:extLst>
              <a:ext uri="{FF2B5EF4-FFF2-40B4-BE49-F238E27FC236}">
                <a16:creationId xmlns:a16="http://schemas.microsoft.com/office/drawing/2014/main" id="{26A1195B-F202-6AE1-5CC0-2EC6D8818DA9}"/>
              </a:ext>
            </a:extLst>
          </p:cNvPr>
          <p:cNvGrpSpPr/>
          <p:nvPr/>
        </p:nvGrpSpPr>
        <p:grpSpPr>
          <a:xfrm>
            <a:off x="6689518" y="3475313"/>
            <a:ext cx="560331" cy="592814"/>
            <a:chOff x="243840" y="1676400"/>
            <a:chExt cx="701040" cy="741680"/>
          </a:xfrm>
          <a:solidFill>
            <a:schemeClr val="accent2">
              <a:lumMod val="75000"/>
            </a:schemeClr>
          </a:solidFill>
        </p:grpSpPr>
        <p:sp>
          <p:nvSpPr>
            <p:cNvPr id="6" name="Google Shape;195;p14">
              <a:extLst>
                <a:ext uri="{FF2B5EF4-FFF2-40B4-BE49-F238E27FC236}">
                  <a16:creationId xmlns:a16="http://schemas.microsoft.com/office/drawing/2014/main" id="{55D24DA6-1A86-074C-66A5-8EC8AD02AEA2}"/>
                </a:ext>
              </a:extLst>
            </p:cNvPr>
            <p:cNvSpPr/>
            <p:nvPr/>
          </p:nvSpPr>
          <p:spPr>
            <a:xfrm>
              <a:off x="243840" y="1676400"/>
              <a:ext cx="116839" cy="7416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sp>
          <p:nvSpPr>
            <p:cNvPr id="7" name="Google Shape;196;p14">
              <a:extLst>
                <a:ext uri="{FF2B5EF4-FFF2-40B4-BE49-F238E27FC236}">
                  <a16:creationId xmlns:a16="http://schemas.microsoft.com/office/drawing/2014/main" id="{C689D423-9586-FBC9-1302-7250AB7BAAB7}"/>
                </a:ext>
              </a:extLst>
            </p:cNvPr>
            <p:cNvSpPr/>
            <p:nvPr/>
          </p:nvSpPr>
          <p:spPr>
            <a:xfrm>
              <a:off x="314960" y="1676400"/>
              <a:ext cx="629920" cy="4368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gr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Shape 1470"/>
        <p:cNvGrpSpPr/>
        <p:nvPr/>
      </p:nvGrpSpPr>
      <p:grpSpPr>
        <a:xfrm>
          <a:off x="0" y="0"/>
          <a:ext cx="0" cy="0"/>
          <a:chOff x="0" y="0"/>
          <a:chExt cx="0" cy="0"/>
        </a:xfrm>
      </p:grpSpPr>
      <p:sp>
        <p:nvSpPr>
          <p:cNvPr id="1471" name="Google Shape;1471;p80"/>
          <p:cNvSpPr txBox="1">
            <a:spLocks noGrp="1"/>
          </p:cNvSpPr>
          <p:nvPr>
            <p:ph type="title"/>
          </p:nvPr>
        </p:nvSpPr>
        <p:spPr>
          <a:xfrm>
            <a:off x="419100" y="120516"/>
            <a:ext cx="11353800" cy="868968"/>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8C5F7A"/>
              </a:buClr>
              <a:buSzPct val="100000"/>
              <a:buFont typeface="Arial"/>
              <a:buNone/>
            </a:pPr>
            <a:r>
              <a:rPr lang="en-US" sz="2400" b="1" dirty="0"/>
              <a:t>Que faut-il prendre en compte pour les ENAS dans le cadre du processus de réintégration ? </a:t>
            </a:r>
            <a:endParaRPr sz="2400" dirty="0"/>
          </a:p>
        </p:txBody>
      </p:sp>
      <p:sp>
        <p:nvSpPr>
          <p:cNvPr id="4" name="TextBox 3">
            <a:extLst>
              <a:ext uri="{FF2B5EF4-FFF2-40B4-BE49-F238E27FC236}">
                <a16:creationId xmlns:a16="http://schemas.microsoft.com/office/drawing/2014/main" id="{9FF0C3CF-113A-5542-5F3E-3897FBF1011F}"/>
              </a:ext>
            </a:extLst>
          </p:cNvPr>
          <p:cNvSpPr txBox="1"/>
          <p:nvPr/>
        </p:nvSpPr>
        <p:spPr>
          <a:xfrm>
            <a:off x="4361990" y="1447474"/>
            <a:ext cx="3800936" cy="4801314"/>
          </a:xfrm>
          <a:prstGeom prst="rect">
            <a:avLst/>
          </a:prstGeom>
          <a:noFill/>
        </p:spPr>
        <p:txBody>
          <a:bodyPr wrap="square">
            <a:spAutoFit/>
          </a:bodyPr>
          <a:lstStyle/>
          <a:p>
            <a:r>
              <a:rPr lang="en-US" sz="1800" dirty="0">
                <a:solidFill>
                  <a:schemeClr val="tx1"/>
                </a:solidFill>
                <a:latin typeface="+mn-lt"/>
                <a:ea typeface="Calibri"/>
                <a:cs typeface="Calibri"/>
                <a:sym typeface="Calibri"/>
              </a:rPr>
              <a:t>SPS structuré pour les parents et les enfants en cas de problèmes de comportement ou de difficultés de réadaptation de l'enfant et/ou de la famille.</a:t>
            </a:r>
          </a:p>
          <a:p>
            <a:endParaRPr lang="en-US" sz="1800" dirty="0">
              <a:solidFill>
                <a:schemeClr val="tx1"/>
              </a:solidFill>
              <a:latin typeface="+mn-lt"/>
              <a:cs typeface="Calibri"/>
              <a:sym typeface="Calibri"/>
            </a:endParaRPr>
          </a:p>
          <a:p>
            <a:r>
              <a:rPr lang="en-US" sz="1800" dirty="0">
                <a:solidFill>
                  <a:schemeClr val="tx1"/>
                </a:solidFill>
                <a:latin typeface="+mn-lt"/>
                <a:ea typeface="Calibri"/>
                <a:cs typeface="Calibri"/>
                <a:sym typeface="Calibri"/>
              </a:rPr>
              <a:t>Formation aux compétences de vie </a:t>
            </a:r>
            <a:endParaRPr lang="en-US" sz="1800" dirty="0">
              <a:solidFill>
                <a:schemeClr val="tx1"/>
              </a:solidFill>
              <a:latin typeface="+mn-lt"/>
            </a:endParaRPr>
          </a:p>
          <a:p>
            <a:pPr marL="0" marR="0" lvl="0" indent="0" algn="l" rtl="0">
              <a:spcBef>
                <a:spcPts val="0"/>
              </a:spcBef>
              <a:spcAft>
                <a:spcPts val="0"/>
              </a:spcAft>
              <a:buNone/>
            </a:pPr>
            <a:endParaRPr lang="en-US" sz="1800" dirty="0">
              <a:solidFill>
                <a:schemeClr val="tx1"/>
              </a:solidFill>
              <a:latin typeface="+mn-lt"/>
              <a:ea typeface="Calibri"/>
              <a:cs typeface="Calibri"/>
              <a:sym typeface="Calibri"/>
            </a:endParaRPr>
          </a:p>
          <a:p>
            <a:r>
              <a:rPr lang="en-US" sz="1800" dirty="0">
                <a:solidFill>
                  <a:schemeClr val="tx1"/>
                </a:solidFill>
                <a:latin typeface="+mn-lt"/>
                <a:ea typeface="Calibri"/>
                <a:cs typeface="Calibri"/>
                <a:sym typeface="Calibri"/>
              </a:rPr>
              <a:t>Accès permanent à des services spécialisés, si nécessaire et conformément au plan d'action.</a:t>
            </a:r>
            <a:endParaRPr lang="en-US" sz="1800" dirty="0">
              <a:solidFill>
                <a:schemeClr val="tx1"/>
              </a:solidFill>
              <a:latin typeface="+mn-lt"/>
            </a:endParaRPr>
          </a:p>
          <a:p>
            <a:pPr marL="0" marR="0" lvl="0" indent="0" algn="l" rtl="0">
              <a:spcBef>
                <a:spcPts val="0"/>
              </a:spcBef>
              <a:spcAft>
                <a:spcPts val="0"/>
              </a:spcAft>
              <a:buNone/>
            </a:pPr>
            <a:endParaRPr lang="en-US" sz="1800" dirty="0">
              <a:solidFill>
                <a:schemeClr val="tx1"/>
              </a:solidFill>
              <a:latin typeface="+mn-lt"/>
              <a:ea typeface="Calibri"/>
              <a:cs typeface="Calibri"/>
              <a:sym typeface="Calibri"/>
            </a:endParaRPr>
          </a:p>
          <a:p>
            <a:r>
              <a:rPr lang="en-US" sz="1800" dirty="0">
                <a:solidFill>
                  <a:schemeClr val="tx1"/>
                </a:solidFill>
                <a:latin typeface="+mn-lt"/>
                <a:ea typeface="Calibri"/>
                <a:cs typeface="Calibri"/>
                <a:sym typeface="Calibri"/>
              </a:rPr>
              <a:t>SPS structuré pour les parents et les enfants en cas de problèmes de comportement ou de difficultés de réadaptation de l'enfant et/ou de la famille.</a:t>
            </a:r>
            <a:endParaRPr lang="en-US" sz="1800" dirty="0">
              <a:solidFill>
                <a:schemeClr val="tx1"/>
              </a:solidFill>
              <a:latin typeface="+mn-lt"/>
            </a:endParaRPr>
          </a:p>
        </p:txBody>
      </p:sp>
      <p:grpSp>
        <p:nvGrpSpPr>
          <p:cNvPr id="5" name="Group 4">
            <a:extLst>
              <a:ext uri="{FF2B5EF4-FFF2-40B4-BE49-F238E27FC236}">
                <a16:creationId xmlns:a16="http://schemas.microsoft.com/office/drawing/2014/main" id="{902573D3-E820-F549-7DBB-8BB56F9FF0B0}"/>
              </a:ext>
            </a:extLst>
          </p:cNvPr>
          <p:cNvGrpSpPr/>
          <p:nvPr/>
        </p:nvGrpSpPr>
        <p:grpSpPr>
          <a:xfrm>
            <a:off x="945692" y="3992608"/>
            <a:ext cx="2593819" cy="1604885"/>
            <a:chOff x="2730502" y="3370322"/>
            <a:chExt cx="2844327" cy="1759883"/>
          </a:xfrm>
        </p:grpSpPr>
        <p:grpSp>
          <p:nvGrpSpPr>
            <p:cNvPr id="6" name="Google Shape;573;p19">
              <a:extLst>
                <a:ext uri="{FF2B5EF4-FFF2-40B4-BE49-F238E27FC236}">
                  <a16:creationId xmlns:a16="http://schemas.microsoft.com/office/drawing/2014/main" id="{147E5585-D859-559D-9073-5CD0ACD1C518}"/>
                </a:ext>
              </a:extLst>
            </p:cNvPr>
            <p:cNvGrpSpPr/>
            <p:nvPr/>
          </p:nvGrpSpPr>
          <p:grpSpPr>
            <a:xfrm>
              <a:off x="2730502" y="4519147"/>
              <a:ext cx="328579" cy="611056"/>
              <a:chOff x="3524508" y="2679091"/>
              <a:chExt cx="327409" cy="608880"/>
            </a:xfrm>
          </p:grpSpPr>
          <p:sp>
            <p:nvSpPr>
              <p:cNvPr id="21" name="Google Shape;574;p19">
                <a:extLst>
                  <a:ext uri="{FF2B5EF4-FFF2-40B4-BE49-F238E27FC236}">
                    <a16:creationId xmlns:a16="http://schemas.microsoft.com/office/drawing/2014/main" id="{FCFF4D7F-8564-70A9-B401-9CB7E3CEB8A6}"/>
                  </a:ext>
                </a:extLst>
              </p:cNvPr>
              <p:cNvSpPr/>
              <p:nvPr/>
            </p:nvSpPr>
            <p:spPr>
              <a:xfrm>
                <a:off x="3526909" y="3062732"/>
                <a:ext cx="323729" cy="225239"/>
              </a:xfrm>
              <a:prstGeom prst="round2SameRect">
                <a:avLst>
                  <a:gd name="adj1" fmla="val 50000"/>
                  <a:gd name="adj2" fmla="val 0"/>
                </a:avLst>
              </a:prstGeom>
              <a:solidFill>
                <a:srgbClr val="8C5F7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22" name="Google Shape;575;p19">
                <a:extLst>
                  <a:ext uri="{FF2B5EF4-FFF2-40B4-BE49-F238E27FC236}">
                    <a16:creationId xmlns:a16="http://schemas.microsoft.com/office/drawing/2014/main" id="{1B944800-DF58-4F7F-82D4-245C55AE3BF4}"/>
                  </a:ext>
                </a:extLst>
              </p:cNvPr>
              <p:cNvSpPr/>
              <p:nvPr/>
            </p:nvSpPr>
            <p:spPr>
              <a:xfrm>
                <a:off x="3524508" y="2679091"/>
                <a:ext cx="327409" cy="327409"/>
              </a:xfrm>
              <a:prstGeom prst="ellipse">
                <a:avLst/>
              </a:prstGeom>
              <a:solidFill>
                <a:srgbClr val="8C5F7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dirty="0">
                  <a:solidFill>
                    <a:schemeClr val="lt1"/>
                  </a:solidFill>
                  <a:latin typeface="Arial"/>
                  <a:ea typeface="Arial"/>
                  <a:cs typeface="Arial"/>
                  <a:sym typeface="Arial"/>
                </a:endParaRPr>
              </a:p>
            </p:txBody>
          </p:sp>
        </p:grpSp>
        <p:sp>
          <p:nvSpPr>
            <p:cNvPr id="7" name="Google Shape;579;p19">
              <a:extLst>
                <a:ext uri="{FF2B5EF4-FFF2-40B4-BE49-F238E27FC236}">
                  <a16:creationId xmlns:a16="http://schemas.microsoft.com/office/drawing/2014/main" id="{ED2B1E85-2ADE-4A52-D8FC-4CF362B1EE20}"/>
                </a:ext>
              </a:extLst>
            </p:cNvPr>
            <p:cNvSpPr/>
            <p:nvPr/>
          </p:nvSpPr>
          <p:spPr>
            <a:xfrm>
              <a:off x="3654737" y="4527442"/>
              <a:ext cx="328579" cy="602761"/>
            </a:xfrm>
            <a:prstGeom prst="round2SameRect">
              <a:avLst>
                <a:gd name="adj1" fmla="val 50000"/>
                <a:gd name="adj2" fmla="val 0"/>
              </a:avLst>
            </a:prstGeom>
            <a:solidFill>
              <a:schemeClr val="accent2">
                <a:lumMod val="40000"/>
                <a:lumOff val="6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8" name="Google Shape;580;p19">
              <a:extLst>
                <a:ext uri="{FF2B5EF4-FFF2-40B4-BE49-F238E27FC236}">
                  <a16:creationId xmlns:a16="http://schemas.microsoft.com/office/drawing/2014/main" id="{97B94E12-F6DA-1454-F559-35C0FAC82C1F}"/>
                </a:ext>
              </a:extLst>
            </p:cNvPr>
            <p:cNvSpPr/>
            <p:nvPr/>
          </p:nvSpPr>
          <p:spPr>
            <a:xfrm>
              <a:off x="3652328" y="4142431"/>
              <a:ext cx="328579" cy="328579"/>
            </a:xfrm>
            <a:prstGeom prst="ellipse">
              <a:avLst/>
            </a:prstGeom>
            <a:solidFill>
              <a:schemeClr val="accent2">
                <a:lumMod val="40000"/>
                <a:lumOff val="6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dirty="0">
                <a:solidFill>
                  <a:schemeClr val="lt1"/>
                </a:solidFill>
                <a:latin typeface="Arial"/>
                <a:ea typeface="Arial"/>
                <a:cs typeface="Arial"/>
                <a:sym typeface="Arial"/>
              </a:endParaRPr>
            </a:p>
          </p:txBody>
        </p:sp>
        <p:grpSp>
          <p:nvGrpSpPr>
            <p:cNvPr id="9" name="Google Shape;581;p19">
              <a:extLst>
                <a:ext uri="{FF2B5EF4-FFF2-40B4-BE49-F238E27FC236}">
                  <a16:creationId xmlns:a16="http://schemas.microsoft.com/office/drawing/2014/main" id="{133C70DB-5C4F-330F-A649-42A41C92D04A}"/>
                </a:ext>
              </a:extLst>
            </p:cNvPr>
            <p:cNvGrpSpPr/>
            <p:nvPr/>
          </p:nvGrpSpPr>
          <p:grpSpPr>
            <a:xfrm>
              <a:off x="3191744" y="3992689"/>
              <a:ext cx="328579" cy="1137514"/>
              <a:chOff x="3524508" y="2679091"/>
              <a:chExt cx="327409" cy="1133463"/>
            </a:xfrm>
          </p:grpSpPr>
          <p:sp>
            <p:nvSpPr>
              <p:cNvPr id="19" name="Google Shape;582;p19">
                <a:extLst>
                  <a:ext uri="{FF2B5EF4-FFF2-40B4-BE49-F238E27FC236}">
                    <a16:creationId xmlns:a16="http://schemas.microsoft.com/office/drawing/2014/main" id="{65762C62-35C5-9574-FB91-6706D1A9B6C1}"/>
                  </a:ext>
                </a:extLst>
              </p:cNvPr>
              <p:cNvSpPr/>
              <p:nvPr/>
            </p:nvSpPr>
            <p:spPr>
              <a:xfrm>
                <a:off x="3526909" y="3062730"/>
                <a:ext cx="323729" cy="749824"/>
              </a:xfrm>
              <a:prstGeom prst="round2SameRect">
                <a:avLst>
                  <a:gd name="adj1" fmla="val 50000"/>
                  <a:gd name="adj2" fmla="val 0"/>
                </a:avLst>
              </a:prstGeom>
              <a:solidFill>
                <a:srgbClr val="8C5F7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20" name="Google Shape;583;p19">
                <a:extLst>
                  <a:ext uri="{FF2B5EF4-FFF2-40B4-BE49-F238E27FC236}">
                    <a16:creationId xmlns:a16="http://schemas.microsoft.com/office/drawing/2014/main" id="{13AC098A-9789-D992-F6A4-31985C92B817}"/>
                  </a:ext>
                </a:extLst>
              </p:cNvPr>
              <p:cNvSpPr/>
              <p:nvPr/>
            </p:nvSpPr>
            <p:spPr>
              <a:xfrm>
                <a:off x="3524508" y="2679091"/>
                <a:ext cx="327409" cy="327409"/>
              </a:xfrm>
              <a:prstGeom prst="ellipse">
                <a:avLst/>
              </a:prstGeom>
              <a:solidFill>
                <a:srgbClr val="8C5F7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dirty="0">
                  <a:solidFill>
                    <a:schemeClr val="lt1"/>
                  </a:solidFill>
                  <a:latin typeface="Arial"/>
                  <a:ea typeface="Arial"/>
                  <a:cs typeface="Arial"/>
                  <a:sym typeface="Arial"/>
                </a:endParaRPr>
              </a:p>
            </p:txBody>
          </p:sp>
        </p:grpSp>
        <p:grpSp>
          <p:nvGrpSpPr>
            <p:cNvPr id="10" name="Group 9">
              <a:extLst>
                <a:ext uri="{FF2B5EF4-FFF2-40B4-BE49-F238E27FC236}">
                  <a16:creationId xmlns:a16="http://schemas.microsoft.com/office/drawing/2014/main" id="{06B10008-A738-8EC1-32E9-4824808B5E13}"/>
                </a:ext>
              </a:extLst>
            </p:cNvPr>
            <p:cNvGrpSpPr/>
            <p:nvPr/>
          </p:nvGrpSpPr>
          <p:grpSpPr>
            <a:xfrm>
              <a:off x="4179248" y="3370322"/>
              <a:ext cx="1395581" cy="1759883"/>
              <a:chOff x="3969442" y="4105390"/>
              <a:chExt cx="648257" cy="817478"/>
            </a:xfrm>
            <a:solidFill>
              <a:schemeClr val="accent2">
                <a:lumMod val="75000"/>
              </a:schemeClr>
            </a:solidFill>
          </p:grpSpPr>
          <p:grpSp>
            <p:nvGrpSpPr>
              <p:cNvPr id="11" name="Group 10">
                <a:extLst>
                  <a:ext uri="{FF2B5EF4-FFF2-40B4-BE49-F238E27FC236}">
                    <a16:creationId xmlns:a16="http://schemas.microsoft.com/office/drawing/2014/main" id="{B1A1B9B0-B286-FE62-98E5-EAA667B2667A}"/>
                  </a:ext>
                </a:extLst>
              </p:cNvPr>
              <p:cNvGrpSpPr/>
              <p:nvPr/>
            </p:nvGrpSpPr>
            <p:grpSpPr>
              <a:xfrm>
                <a:off x="4364250" y="4105390"/>
                <a:ext cx="253449" cy="817478"/>
                <a:chOff x="4045582" y="1684320"/>
                <a:chExt cx="350098" cy="1129211"/>
              </a:xfrm>
              <a:grpFill/>
            </p:grpSpPr>
            <p:sp>
              <p:nvSpPr>
                <p:cNvPr id="17" name="Round Same Side Corner Rectangle 21">
                  <a:extLst>
                    <a:ext uri="{FF2B5EF4-FFF2-40B4-BE49-F238E27FC236}">
                      <a16:creationId xmlns:a16="http://schemas.microsoft.com/office/drawing/2014/main" id="{A854B048-5ED5-F56F-DAE1-3EAB0F4159C0}"/>
                    </a:ext>
                  </a:extLst>
                </p:cNvPr>
                <p:cNvSpPr/>
                <p:nvPr/>
              </p:nvSpPr>
              <p:spPr>
                <a:xfrm>
                  <a:off x="4045582" y="2069359"/>
                  <a:ext cx="350098" cy="744172"/>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Oval 17">
                  <a:extLst>
                    <a:ext uri="{FF2B5EF4-FFF2-40B4-BE49-F238E27FC236}">
                      <a16:creationId xmlns:a16="http://schemas.microsoft.com/office/drawing/2014/main" id="{465F0118-9F68-A97C-785A-8962C43F458C}"/>
                    </a:ext>
                  </a:extLst>
                </p:cNvPr>
                <p:cNvSpPr/>
                <p:nvPr/>
              </p:nvSpPr>
              <p:spPr>
                <a:xfrm>
                  <a:off x="4064379" y="1684320"/>
                  <a:ext cx="328890" cy="3288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12" name="Group 11">
                <a:extLst>
                  <a:ext uri="{FF2B5EF4-FFF2-40B4-BE49-F238E27FC236}">
                    <a16:creationId xmlns:a16="http://schemas.microsoft.com/office/drawing/2014/main" id="{79A9AE0B-34F0-976D-CC5F-7133EBEED010}"/>
                  </a:ext>
                </a:extLst>
              </p:cNvPr>
              <p:cNvGrpSpPr/>
              <p:nvPr/>
            </p:nvGrpSpPr>
            <p:grpSpPr>
              <a:xfrm>
                <a:off x="3969442" y="4105390"/>
                <a:ext cx="363228" cy="817478"/>
                <a:chOff x="3000654" y="1516217"/>
                <a:chExt cx="245039" cy="551483"/>
              </a:xfrm>
              <a:grpFill/>
            </p:grpSpPr>
            <p:grpSp>
              <p:nvGrpSpPr>
                <p:cNvPr id="13" name="Group 12">
                  <a:extLst>
                    <a:ext uri="{FF2B5EF4-FFF2-40B4-BE49-F238E27FC236}">
                      <a16:creationId xmlns:a16="http://schemas.microsoft.com/office/drawing/2014/main" id="{0963B73D-9239-0164-7043-BAA8BBCC374C}"/>
                    </a:ext>
                  </a:extLst>
                </p:cNvPr>
                <p:cNvGrpSpPr/>
                <p:nvPr/>
              </p:nvGrpSpPr>
              <p:grpSpPr>
                <a:xfrm>
                  <a:off x="3036509" y="1516217"/>
                  <a:ext cx="172158" cy="551483"/>
                  <a:chOff x="4043172" y="1684320"/>
                  <a:chExt cx="352508" cy="1129211"/>
                </a:xfrm>
                <a:grpFill/>
              </p:grpSpPr>
              <p:sp>
                <p:nvSpPr>
                  <p:cNvPr id="15" name="Round Same Side Corner Rectangle 21">
                    <a:extLst>
                      <a:ext uri="{FF2B5EF4-FFF2-40B4-BE49-F238E27FC236}">
                        <a16:creationId xmlns:a16="http://schemas.microsoft.com/office/drawing/2014/main" id="{B9FB25E1-D6C5-4EFB-9BEA-31396F639C60}"/>
                      </a:ext>
                    </a:extLst>
                  </p:cNvPr>
                  <p:cNvSpPr/>
                  <p:nvPr/>
                </p:nvSpPr>
                <p:spPr>
                  <a:xfrm>
                    <a:off x="4045582" y="2069359"/>
                    <a:ext cx="350098" cy="744172"/>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6" name="Oval 15">
                    <a:extLst>
                      <a:ext uri="{FF2B5EF4-FFF2-40B4-BE49-F238E27FC236}">
                        <a16:creationId xmlns:a16="http://schemas.microsoft.com/office/drawing/2014/main" id="{E572A149-99E6-8284-1989-B9AD1C5781D9}"/>
                      </a:ext>
                    </a:extLst>
                  </p:cNvPr>
                  <p:cNvSpPr/>
                  <p:nvPr/>
                </p:nvSpPr>
                <p:spPr>
                  <a:xfrm>
                    <a:off x="4043172" y="1684320"/>
                    <a:ext cx="328891" cy="3288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
              <p:nvSpPr>
                <p:cNvPr id="14" name="Flowchart: Manual Operation 13">
                  <a:extLst>
                    <a:ext uri="{FF2B5EF4-FFF2-40B4-BE49-F238E27FC236}">
                      <a16:creationId xmlns:a16="http://schemas.microsoft.com/office/drawing/2014/main" id="{F27DC720-300A-7557-8AB1-7941552392FE}"/>
                    </a:ext>
                  </a:extLst>
                </p:cNvPr>
                <p:cNvSpPr/>
                <p:nvPr/>
              </p:nvSpPr>
              <p:spPr>
                <a:xfrm rot="10800000">
                  <a:off x="3000654" y="1805724"/>
                  <a:ext cx="245039" cy="261975"/>
                </a:xfrm>
                <a:prstGeom prst="flowChartManualOperati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grpSp>
      <p:grpSp>
        <p:nvGrpSpPr>
          <p:cNvPr id="23" name="Group 22">
            <a:extLst>
              <a:ext uri="{FF2B5EF4-FFF2-40B4-BE49-F238E27FC236}">
                <a16:creationId xmlns:a16="http://schemas.microsoft.com/office/drawing/2014/main" id="{7A24A415-CC80-1F1C-81F8-BD941BD473B2}"/>
              </a:ext>
            </a:extLst>
          </p:cNvPr>
          <p:cNvGrpSpPr/>
          <p:nvPr/>
        </p:nvGrpSpPr>
        <p:grpSpPr>
          <a:xfrm>
            <a:off x="1910077" y="4618280"/>
            <a:ext cx="301837" cy="900776"/>
            <a:chOff x="9652516" y="4828436"/>
            <a:chExt cx="301837" cy="900776"/>
          </a:xfrm>
        </p:grpSpPr>
        <p:sp>
          <p:nvSpPr>
            <p:cNvPr id="24" name="Google Shape;579;p19">
              <a:extLst>
                <a:ext uri="{FF2B5EF4-FFF2-40B4-BE49-F238E27FC236}">
                  <a16:creationId xmlns:a16="http://schemas.microsoft.com/office/drawing/2014/main" id="{083C1B3D-3FA2-E8ED-6686-5C0933084C2A}"/>
                </a:ext>
              </a:extLst>
            </p:cNvPr>
            <p:cNvSpPr/>
            <p:nvPr/>
          </p:nvSpPr>
          <p:spPr>
            <a:xfrm>
              <a:off x="9654713" y="5179538"/>
              <a:ext cx="299640" cy="549674"/>
            </a:xfrm>
            <a:prstGeom prst="round2SameRect">
              <a:avLst>
                <a:gd name="adj1" fmla="val 50000"/>
                <a:gd name="adj2" fmla="val 0"/>
              </a:avLst>
            </a:prstGeom>
            <a:solidFill>
              <a:srgbClr val="8C5F7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25" name="Google Shape;580;p19">
              <a:extLst>
                <a:ext uri="{FF2B5EF4-FFF2-40B4-BE49-F238E27FC236}">
                  <a16:creationId xmlns:a16="http://schemas.microsoft.com/office/drawing/2014/main" id="{78329FF9-07F9-C501-FBBA-51363D7235FA}"/>
                </a:ext>
              </a:extLst>
            </p:cNvPr>
            <p:cNvSpPr/>
            <p:nvPr/>
          </p:nvSpPr>
          <p:spPr>
            <a:xfrm>
              <a:off x="9652516" y="4828436"/>
              <a:ext cx="299640" cy="299640"/>
            </a:xfrm>
            <a:prstGeom prst="ellipse">
              <a:avLst/>
            </a:prstGeom>
            <a:solidFill>
              <a:srgbClr val="8C5F7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dirty="0">
                <a:solidFill>
                  <a:schemeClr val="lt1"/>
                </a:solidFill>
                <a:latin typeface="Arial"/>
                <a:ea typeface="Arial"/>
                <a:cs typeface="Arial"/>
                <a:sym typeface="Arial"/>
              </a:endParaRPr>
            </a:p>
          </p:txBody>
        </p:sp>
      </p:grpSp>
      <p:sp>
        <p:nvSpPr>
          <p:cNvPr id="26" name="TextBox 25">
            <a:extLst>
              <a:ext uri="{FF2B5EF4-FFF2-40B4-BE49-F238E27FC236}">
                <a16:creationId xmlns:a16="http://schemas.microsoft.com/office/drawing/2014/main" id="{5638BF03-677A-F3AF-A483-1280D09B2E2C}"/>
              </a:ext>
            </a:extLst>
          </p:cNvPr>
          <p:cNvSpPr txBox="1"/>
          <p:nvPr/>
        </p:nvSpPr>
        <p:spPr>
          <a:xfrm>
            <a:off x="8557808" y="1447474"/>
            <a:ext cx="2804170" cy="4247317"/>
          </a:xfrm>
          <a:prstGeom prst="rect">
            <a:avLst/>
          </a:prstGeom>
          <a:noFill/>
        </p:spPr>
        <p:txBody>
          <a:bodyPr wrap="square">
            <a:spAutoFit/>
          </a:bodyPr>
          <a:lstStyle/>
          <a:p>
            <a:r>
              <a:rPr lang="en-US" sz="1800" dirty="0">
                <a:solidFill>
                  <a:schemeClr val="tx1"/>
                </a:solidFill>
                <a:latin typeface="+mn-lt"/>
                <a:ea typeface="Calibri"/>
                <a:cs typeface="Calibri"/>
                <a:sym typeface="Calibri"/>
              </a:rPr>
              <a:t>Orientation et soutien des activités communautaires de l'enfant.</a:t>
            </a:r>
            <a:endParaRPr lang="en-US" sz="1800" dirty="0">
              <a:solidFill>
                <a:schemeClr val="tx1"/>
              </a:solidFill>
              <a:latin typeface="+mn-lt"/>
            </a:endParaRPr>
          </a:p>
          <a:p>
            <a:pPr marL="0" marR="0" lvl="0" indent="0" algn="l" rtl="0">
              <a:spcBef>
                <a:spcPts val="0"/>
              </a:spcBef>
              <a:spcAft>
                <a:spcPts val="0"/>
              </a:spcAft>
              <a:buNone/>
            </a:pPr>
            <a:endParaRPr lang="en-US" sz="1800" dirty="0">
              <a:solidFill>
                <a:schemeClr val="tx1"/>
              </a:solidFill>
              <a:latin typeface="+mn-lt"/>
              <a:ea typeface="Calibri"/>
              <a:cs typeface="Calibri"/>
              <a:sym typeface="Calibri"/>
            </a:endParaRPr>
          </a:p>
          <a:p>
            <a:r>
              <a:rPr lang="en-US" sz="1800" dirty="0">
                <a:solidFill>
                  <a:schemeClr val="tx1"/>
                </a:solidFill>
                <a:latin typeface="+mn-lt"/>
                <a:ea typeface="Calibri"/>
                <a:cs typeface="Calibri"/>
                <a:sym typeface="Calibri"/>
              </a:rPr>
              <a:t>Inscription à l'école ou possibilités d'éducation </a:t>
            </a:r>
            <a:endParaRPr lang="en-US" sz="1800" dirty="0">
              <a:solidFill>
                <a:schemeClr val="tx1"/>
              </a:solidFill>
              <a:latin typeface="+mn-lt"/>
            </a:endParaRPr>
          </a:p>
          <a:p>
            <a:pPr marL="0" marR="0" lvl="0" indent="0" algn="l" rtl="0">
              <a:spcBef>
                <a:spcPts val="0"/>
              </a:spcBef>
              <a:spcAft>
                <a:spcPts val="0"/>
              </a:spcAft>
              <a:buNone/>
            </a:pPr>
            <a:endParaRPr lang="en-US" sz="1800" dirty="0">
              <a:solidFill>
                <a:schemeClr val="tx1"/>
              </a:solidFill>
              <a:latin typeface="+mn-lt"/>
              <a:ea typeface="Calibri"/>
              <a:cs typeface="Calibri"/>
              <a:sym typeface="Calibri"/>
            </a:endParaRPr>
          </a:p>
          <a:p>
            <a:r>
              <a:rPr lang="en-US" sz="1800" dirty="0">
                <a:solidFill>
                  <a:schemeClr val="tx1"/>
                </a:solidFill>
                <a:latin typeface="+mn-lt"/>
                <a:ea typeface="Calibri"/>
                <a:cs typeface="Calibri"/>
                <a:sym typeface="Calibri"/>
              </a:rPr>
              <a:t>Formation aux compétences de vie </a:t>
            </a:r>
            <a:endParaRPr lang="en-US" sz="1800" dirty="0">
              <a:solidFill>
                <a:schemeClr val="tx1"/>
              </a:solidFill>
              <a:latin typeface="+mn-lt"/>
            </a:endParaRPr>
          </a:p>
          <a:p>
            <a:pPr marL="0" marR="0" lvl="0" indent="0" algn="l" rtl="0">
              <a:spcBef>
                <a:spcPts val="0"/>
              </a:spcBef>
              <a:spcAft>
                <a:spcPts val="0"/>
              </a:spcAft>
              <a:buNone/>
            </a:pPr>
            <a:endParaRPr lang="en-US" sz="1800" dirty="0">
              <a:solidFill>
                <a:schemeClr val="tx1"/>
              </a:solidFill>
              <a:latin typeface="+mn-lt"/>
              <a:ea typeface="Calibri"/>
              <a:cs typeface="Calibri"/>
              <a:sym typeface="Calibri"/>
            </a:endParaRPr>
          </a:p>
          <a:p>
            <a:r>
              <a:rPr lang="en-US" sz="1800" dirty="0">
                <a:solidFill>
                  <a:schemeClr val="tx1"/>
                </a:solidFill>
                <a:latin typeface="+mn-lt"/>
                <a:ea typeface="Calibri"/>
                <a:cs typeface="Calibri"/>
                <a:sym typeface="Calibri"/>
              </a:rPr>
              <a:t>Surveillance et suivi continus/ fréquence déterminée en fonction de la vulnérabilité et des besoins : à intégrer dans le plan d'action. </a:t>
            </a:r>
            <a:endParaRPr lang="en-US" sz="1800" dirty="0">
              <a:solidFill>
                <a:schemeClr val="tx1"/>
              </a:solidFill>
              <a:latin typeface="+mn-lt"/>
            </a:endParaRPr>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show="0">
  <p:cSld>
    <p:spTree>
      <p:nvGrpSpPr>
        <p:cNvPr id="1" name="Shape 812"/>
        <p:cNvGrpSpPr/>
        <p:nvPr/>
      </p:nvGrpSpPr>
      <p:grpSpPr>
        <a:xfrm>
          <a:off x="0" y="0"/>
          <a:ext cx="0" cy="0"/>
          <a:chOff x="0" y="0"/>
          <a:chExt cx="0" cy="0"/>
        </a:xfrm>
      </p:grpSpPr>
      <p:sp>
        <p:nvSpPr>
          <p:cNvPr id="6" name="Title 72">
            <a:extLst>
              <a:ext uri="{FF2B5EF4-FFF2-40B4-BE49-F238E27FC236}">
                <a16:creationId xmlns:a16="http://schemas.microsoft.com/office/drawing/2014/main" id="{651A139C-7752-FE82-6B84-B69CFCBA8AE1}"/>
              </a:ext>
            </a:extLst>
          </p:cNvPr>
          <p:cNvSpPr txBox="1">
            <a:spLocks/>
          </p:cNvSpPr>
          <p:nvPr/>
        </p:nvSpPr>
        <p:spPr>
          <a:xfrm>
            <a:off x="796386" y="3099692"/>
            <a:ext cx="5915913"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n-CA" sz="5400" b="1" dirty="0">
                <a:solidFill>
                  <a:schemeClr val="bg1">
                    <a:lumMod val="75000"/>
                  </a:schemeClr>
                </a:solidFill>
                <a:latin typeface="Garamond"/>
              </a:rPr>
              <a:t>Diapositive supplémentaire pour les notes de l'animateur</a:t>
            </a:r>
            <a:endParaRPr lang="en-CA" sz="5400" b="1" dirty="0">
              <a:solidFill>
                <a:schemeClr val="bg1">
                  <a:lumMod val="75000"/>
                </a:schemeClr>
              </a:solidFill>
            </a:endParaRPr>
          </a:p>
        </p:txBody>
      </p:sp>
    </p:spTree>
    <p:extLst>
      <p:ext uri="{BB962C8B-B14F-4D97-AF65-F5344CB8AC3E}">
        <p14:creationId xmlns:p14="http://schemas.microsoft.com/office/powerpoint/2010/main" val="684994385"/>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Shape 1498"/>
        <p:cNvGrpSpPr/>
        <p:nvPr/>
      </p:nvGrpSpPr>
      <p:grpSpPr>
        <a:xfrm>
          <a:off x="0" y="0"/>
          <a:ext cx="0" cy="0"/>
          <a:chOff x="0" y="0"/>
          <a:chExt cx="0" cy="0"/>
        </a:xfrm>
      </p:grpSpPr>
      <p:sp>
        <p:nvSpPr>
          <p:cNvPr id="1499" name="Google Shape;1499;p81"/>
          <p:cNvSpPr/>
          <p:nvPr/>
        </p:nvSpPr>
        <p:spPr>
          <a:xfrm>
            <a:off x="0" y="-1"/>
            <a:ext cx="12192000" cy="985520"/>
          </a:xfrm>
          <a:prstGeom prst="rect">
            <a:avLst/>
          </a:prstGeom>
          <a:solidFill>
            <a:srgbClr val="EEE7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1500" name="Google Shape;1500;p81"/>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8C5F7A"/>
              </a:buClr>
              <a:buSzPts val="3200"/>
              <a:buFont typeface="Arial"/>
              <a:buNone/>
            </a:pPr>
            <a:r>
              <a:rPr lang="en-US" dirty="0">
                <a:latin typeface="Arial"/>
                <a:ea typeface="Arial"/>
                <a:cs typeface="Arial"/>
                <a:sym typeface="Arial"/>
              </a:rPr>
              <a:t>Principaux points d'apprentissage</a:t>
            </a:r>
            <a:endParaRPr dirty="0"/>
          </a:p>
        </p:txBody>
      </p:sp>
      <p:sp>
        <p:nvSpPr>
          <p:cNvPr id="1501" name="Google Shape;1501;p81"/>
          <p:cNvSpPr/>
          <p:nvPr/>
        </p:nvSpPr>
        <p:spPr>
          <a:xfrm>
            <a:off x="5570220" y="2123544"/>
            <a:ext cx="1051560" cy="1051560"/>
          </a:xfrm>
          <a:prstGeom prst="star5">
            <a:avLst>
              <a:gd name="adj" fmla="val 28143"/>
              <a:gd name="hf" fmla="val 105146"/>
              <a:gd name="vf" fmla="val 110557"/>
            </a:avLst>
          </a:prstGeom>
          <a:solidFill>
            <a:srgbClr val="8C5F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1502" name="Google Shape;1502;p81"/>
          <p:cNvSpPr txBox="1"/>
          <p:nvPr/>
        </p:nvSpPr>
        <p:spPr>
          <a:xfrm>
            <a:off x="3510893" y="3682897"/>
            <a:ext cx="5170214" cy="147728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Helvetica Neue"/>
              <a:buNone/>
            </a:pPr>
            <a:r>
              <a:rPr lang="en-US" sz="1800" b="0" i="0" u="none" strike="noStrike" cap="none" dirty="0">
                <a:solidFill>
                  <a:srgbClr val="000000"/>
                </a:solidFill>
                <a:latin typeface="+mn-lt"/>
                <a:ea typeface="Helvetica Neue"/>
                <a:cs typeface="Helvetica Neue"/>
                <a:sym typeface="Helvetica Neue"/>
              </a:rPr>
              <a:t>Le soutien à la réintégration est une partie essentielle de la gestion des cas et implique généralement le contrôle et le suivi et (l'orientation vers) le SPS, la formation aux compétences de vie et/</a:t>
            </a:r>
            <a:r>
              <a:rPr lang="en-US" sz="1800" b="0" i="0" u="none" strike="noStrike" cap="none" dirty="0" err="1">
                <a:solidFill>
                  <a:srgbClr val="000000"/>
                </a:solidFill>
                <a:latin typeface="+mn-lt"/>
                <a:ea typeface="Helvetica Neue"/>
                <a:cs typeface="Helvetica Neue"/>
                <a:sym typeface="Helvetica Neue"/>
              </a:rPr>
              <a:t>ou</a:t>
            </a:r>
            <a:r>
              <a:rPr lang="en-US" sz="1800" b="0" i="0" u="none" strike="noStrike" cap="none" dirty="0">
                <a:solidFill>
                  <a:srgbClr val="000000"/>
                </a:solidFill>
                <a:latin typeface="+mn-lt"/>
                <a:ea typeface="Helvetica Neue"/>
                <a:cs typeface="Helvetica Neue"/>
                <a:sym typeface="Helvetica Neue"/>
              </a:rPr>
              <a:t> </a:t>
            </a:r>
            <a:r>
              <a:rPr lang="en-US" sz="1800" b="0" i="0" u="none" strike="noStrike" cap="none" dirty="0" err="1">
                <a:solidFill>
                  <a:srgbClr val="000000"/>
                </a:solidFill>
                <a:latin typeface="+mn-lt"/>
                <a:ea typeface="Helvetica Neue"/>
                <a:cs typeface="Helvetica Neue"/>
                <a:sym typeface="Helvetica Neue"/>
              </a:rPr>
              <a:t>l'AEB</a:t>
            </a:r>
            <a:r>
              <a:rPr lang="en-US" sz="1800" b="0" i="0" u="none" strike="noStrike" cap="none" dirty="0">
                <a:solidFill>
                  <a:srgbClr val="000000"/>
                </a:solidFill>
                <a:latin typeface="+mn-lt"/>
                <a:ea typeface="Helvetica Neue"/>
                <a:cs typeface="Helvetica Neue"/>
                <a:sym typeface="Helvetica Neue"/>
              </a:rPr>
              <a:t> au cas par cas.</a:t>
            </a:r>
            <a:endParaRPr sz="1800" dirty="0">
              <a:latin typeface="+mn-lt"/>
            </a:endParaRPr>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Shape 1507"/>
        <p:cNvGrpSpPr/>
        <p:nvPr/>
      </p:nvGrpSpPr>
      <p:grpSpPr>
        <a:xfrm>
          <a:off x="0" y="0"/>
          <a:ext cx="0" cy="0"/>
          <a:chOff x="0" y="0"/>
          <a:chExt cx="0" cy="0"/>
        </a:xfrm>
      </p:grpSpPr>
      <p:sp>
        <p:nvSpPr>
          <p:cNvPr id="1508" name="Google Shape;1508;p82"/>
          <p:cNvSpPr txBox="1">
            <a:spLocks noGrp="1"/>
          </p:cNvSpPr>
          <p:nvPr>
            <p:ph type="title"/>
          </p:nvPr>
        </p:nvSpPr>
        <p:spPr>
          <a:xfrm>
            <a:off x="796385" y="3099692"/>
            <a:ext cx="4015311" cy="562168"/>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4800"/>
              <a:buFont typeface="Garamond"/>
              <a:buNone/>
            </a:pPr>
            <a:r>
              <a:rPr lang="en-US" sz="2400" dirty="0"/>
              <a:t>SESSION 6</a:t>
            </a:r>
            <a:br>
              <a:rPr lang="en-US" sz="2400" dirty="0"/>
            </a:br>
            <a:r>
              <a:rPr lang="en-US" sz="2400" dirty="0"/>
              <a:t> </a:t>
            </a:r>
            <a:br>
              <a:rPr lang="en-US" dirty="0"/>
            </a:br>
            <a:r>
              <a:rPr lang="en-US" dirty="0"/>
              <a:t>Suivi et révision</a:t>
            </a:r>
            <a:endParaRPr dirty="0"/>
          </a:p>
        </p:txBody>
      </p:sp>
      <p:sp>
        <p:nvSpPr>
          <p:cNvPr id="3" name="Google Shape;191;p14">
            <a:extLst>
              <a:ext uri="{FF2B5EF4-FFF2-40B4-BE49-F238E27FC236}">
                <a16:creationId xmlns:a16="http://schemas.microsoft.com/office/drawing/2014/main" id="{207BCBD2-B101-8164-1B91-31450D96794F}"/>
              </a:ext>
            </a:extLst>
          </p:cNvPr>
          <p:cNvSpPr txBox="1"/>
          <p:nvPr/>
        </p:nvSpPr>
        <p:spPr>
          <a:xfrm>
            <a:off x="6689519" y="1219591"/>
            <a:ext cx="4544766" cy="40006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1D8CC8"/>
              </a:buClr>
              <a:buSzPts val="2400"/>
              <a:buFont typeface="Arial"/>
              <a:buNone/>
            </a:pPr>
            <a:r>
              <a:rPr lang="en-US" sz="2000" b="1" i="0" u="none" strike="noStrike" cap="none" spc="300" dirty="0">
                <a:solidFill>
                  <a:schemeClr val="accent2">
                    <a:lumMod val="75000"/>
                  </a:schemeClr>
                </a:solidFill>
                <a:latin typeface="Arial"/>
                <a:ea typeface="Arial"/>
                <a:cs typeface="Arial"/>
                <a:sym typeface="Arial"/>
              </a:rPr>
              <a:t>OBJECTIFS D'APPRENTISSAGE</a:t>
            </a:r>
            <a:endParaRPr lang="en-US" sz="2000" spc="300" dirty="0">
              <a:solidFill>
                <a:schemeClr val="accent2">
                  <a:lumMod val="75000"/>
                </a:schemeClr>
              </a:solidFill>
            </a:endParaRPr>
          </a:p>
        </p:txBody>
      </p:sp>
      <p:sp>
        <p:nvSpPr>
          <p:cNvPr id="4" name="Google Shape;193;p14">
            <a:extLst>
              <a:ext uri="{FF2B5EF4-FFF2-40B4-BE49-F238E27FC236}">
                <a16:creationId xmlns:a16="http://schemas.microsoft.com/office/drawing/2014/main" id="{449D7F20-2CFE-2061-C87C-70C86279EBC8}"/>
              </a:ext>
            </a:extLst>
          </p:cNvPr>
          <p:cNvSpPr txBox="1"/>
          <p:nvPr/>
        </p:nvSpPr>
        <p:spPr>
          <a:xfrm>
            <a:off x="7559547" y="2257272"/>
            <a:ext cx="3836068" cy="4439637"/>
          </a:xfrm>
          <a:prstGeom prst="rect">
            <a:avLst/>
          </a:prstGeom>
          <a:noFill/>
          <a:ln>
            <a:noFill/>
          </a:ln>
        </p:spPr>
        <p:txBody>
          <a:bodyPr spcFirstLastPara="1" wrap="square" lIns="91425" tIns="45700" rIns="91425" bIns="45700" anchor="t" anchorCtr="0">
            <a:spAutoFit/>
          </a:bodyPr>
          <a:lstStyle/>
          <a:p>
            <a:pPr marL="0" marR="0" lvl="0" indent="0" algn="l" rtl="0">
              <a:lnSpc>
                <a:spcPct val="107000"/>
              </a:lnSpc>
              <a:spcBef>
                <a:spcPts val="0"/>
              </a:spcBef>
              <a:spcAft>
                <a:spcPts val="0"/>
              </a:spcAft>
              <a:buClr>
                <a:srgbClr val="000000"/>
              </a:buClr>
              <a:buSzPts val="2400"/>
              <a:buFont typeface="Arial"/>
              <a:buNone/>
            </a:pPr>
            <a:r>
              <a:rPr lang="en-US" sz="2200" b="0" i="0" u="none" strike="noStrike" cap="none" dirty="0">
                <a:solidFill>
                  <a:srgbClr val="000000"/>
                </a:solidFill>
                <a:latin typeface="Arial"/>
                <a:ea typeface="Arial"/>
                <a:cs typeface="Arial"/>
                <a:sym typeface="Arial"/>
              </a:rPr>
              <a:t>Énumérer les considérations spécifiques pour les ENAS concernant le suivi et la révision des cas. </a:t>
            </a:r>
          </a:p>
          <a:p>
            <a:pPr marL="0" marR="0" lvl="0" indent="0" algn="l" rtl="0">
              <a:lnSpc>
                <a:spcPct val="107000"/>
              </a:lnSpc>
              <a:spcBef>
                <a:spcPts val="0"/>
              </a:spcBef>
              <a:spcAft>
                <a:spcPts val="0"/>
              </a:spcAft>
              <a:buClr>
                <a:srgbClr val="000000"/>
              </a:buClr>
              <a:buSzPts val="2400"/>
              <a:buFont typeface="Arial"/>
              <a:buNone/>
            </a:pPr>
            <a:endParaRPr lang="en-US" sz="2200" b="0" i="0" u="none" strike="noStrike" cap="none" dirty="0">
              <a:solidFill>
                <a:srgbClr val="000000"/>
              </a:solidFill>
              <a:latin typeface="Arial"/>
              <a:ea typeface="Arial"/>
              <a:cs typeface="Arial"/>
              <a:sym typeface="Arial"/>
            </a:endParaRPr>
          </a:p>
          <a:p>
            <a:pPr marL="0" marR="0" lvl="0" indent="0" algn="l" rtl="0">
              <a:lnSpc>
                <a:spcPct val="107000"/>
              </a:lnSpc>
              <a:spcBef>
                <a:spcPts val="0"/>
              </a:spcBef>
              <a:spcAft>
                <a:spcPts val="0"/>
              </a:spcAft>
              <a:buClr>
                <a:srgbClr val="000000"/>
              </a:buClr>
              <a:buSzPts val="2400"/>
              <a:buFont typeface="Arial"/>
              <a:buNone/>
            </a:pPr>
            <a:r>
              <a:rPr lang="en-US" sz="2200" b="0" i="0" u="none" strike="noStrike" cap="none" dirty="0">
                <a:solidFill>
                  <a:srgbClr val="000000"/>
                </a:solidFill>
                <a:latin typeface="Arial"/>
                <a:ea typeface="Arial"/>
                <a:cs typeface="Arial"/>
                <a:sym typeface="Arial"/>
              </a:rPr>
              <a:t>Rappelez les exigences recommandées pour le suivi des enfants placés dans des structures d'accueil alternatives et comment répondre aux préoccupations urgentes. </a:t>
            </a:r>
          </a:p>
        </p:txBody>
      </p:sp>
      <p:grpSp>
        <p:nvGrpSpPr>
          <p:cNvPr id="5" name="Google Shape;194;p14">
            <a:extLst>
              <a:ext uri="{FF2B5EF4-FFF2-40B4-BE49-F238E27FC236}">
                <a16:creationId xmlns:a16="http://schemas.microsoft.com/office/drawing/2014/main" id="{91125B01-D6B4-59A4-A592-511E4CCF9059}"/>
              </a:ext>
            </a:extLst>
          </p:cNvPr>
          <p:cNvGrpSpPr/>
          <p:nvPr/>
        </p:nvGrpSpPr>
        <p:grpSpPr>
          <a:xfrm>
            <a:off x="6689518" y="2351809"/>
            <a:ext cx="560331" cy="592814"/>
            <a:chOff x="243840" y="1676400"/>
            <a:chExt cx="701040" cy="741680"/>
          </a:xfrm>
          <a:solidFill>
            <a:schemeClr val="accent2">
              <a:lumMod val="75000"/>
            </a:schemeClr>
          </a:solidFill>
        </p:grpSpPr>
        <p:sp>
          <p:nvSpPr>
            <p:cNvPr id="6" name="Google Shape;195;p14">
              <a:extLst>
                <a:ext uri="{FF2B5EF4-FFF2-40B4-BE49-F238E27FC236}">
                  <a16:creationId xmlns:a16="http://schemas.microsoft.com/office/drawing/2014/main" id="{09236404-551A-F8F5-86DE-13B111FD2B57}"/>
                </a:ext>
              </a:extLst>
            </p:cNvPr>
            <p:cNvSpPr/>
            <p:nvPr/>
          </p:nvSpPr>
          <p:spPr>
            <a:xfrm>
              <a:off x="243840" y="1676400"/>
              <a:ext cx="116839" cy="7416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sp>
          <p:nvSpPr>
            <p:cNvPr id="7" name="Google Shape;196;p14">
              <a:extLst>
                <a:ext uri="{FF2B5EF4-FFF2-40B4-BE49-F238E27FC236}">
                  <a16:creationId xmlns:a16="http://schemas.microsoft.com/office/drawing/2014/main" id="{EA35D695-651D-B331-FFAF-BF4E3FB1CA34}"/>
                </a:ext>
              </a:extLst>
            </p:cNvPr>
            <p:cNvSpPr/>
            <p:nvPr/>
          </p:nvSpPr>
          <p:spPr>
            <a:xfrm>
              <a:off x="314960" y="1676400"/>
              <a:ext cx="629920" cy="4368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grpSp>
      <p:grpSp>
        <p:nvGrpSpPr>
          <p:cNvPr id="8" name="Google Shape;194;p14">
            <a:extLst>
              <a:ext uri="{FF2B5EF4-FFF2-40B4-BE49-F238E27FC236}">
                <a16:creationId xmlns:a16="http://schemas.microsoft.com/office/drawing/2014/main" id="{2ECE1F13-8E69-C1A2-ABD3-C96A91757B08}"/>
              </a:ext>
            </a:extLst>
          </p:cNvPr>
          <p:cNvGrpSpPr/>
          <p:nvPr/>
        </p:nvGrpSpPr>
        <p:grpSpPr>
          <a:xfrm>
            <a:off x="6689518" y="3783034"/>
            <a:ext cx="560331" cy="592814"/>
            <a:chOff x="243840" y="1676400"/>
            <a:chExt cx="701040" cy="741680"/>
          </a:xfrm>
          <a:solidFill>
            <a:schemeClr val="accent2">
              <a:lumMod val="75000"/>
            </a:schemeClr>
          </a:solidFill>
        </p:grpSpPr>
        <p:sp>
          <p:nvSpPr>
            <p:cNvPr id="9" name="Google Shape;195;p14">
              <a:extLst>
                <a:ext uri="{FF2B5EF4-FFF2-40B4-BE49-F238E27FC236}">
                  <a16:creationId xmlns:a16="http://schemas.microsoft.com/office/drawing/2014/main" id="{6AA636A3-FF98-324E-91BD-C706B3D555AF}"/>
                </a:ext>
              </a:extLst>
            </p:cNvPr>
            <p:cNvSpPr/>
            <p:nvPr/>
          </p:nvSpPr>
          <p:spPr>
            <a:xfrm>
              <a:off x="243840" y="1676400"/>
              <a:ext cx="116839" cy="7416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sp>
          <p:nvSpPr>
            <p:cNvPr id="10" name="Google Shape;196;p14">
              <a:extLst>
                <a:ext uri="{FF2B5EF4-FFF2-40B4-BE49-F238E27FC236}">
                  <a16:creationId xmlns:a16="http://schemas.microsoft.com/office/drawing/2014/main" id="{AD6BD01A-91E1-A552-F0A6-3863CE15E33C}"/>
                </a:ext>
              </a:extLst>
            </p:cNvPr>
            <p:cNvSpPr/>
            <p:nvPr/>
          </p:nvSpPr>
          <p:spPr>
            <a:xfrm>
              <a:off x="314960" y="1676400"/>
              <a:ext cx="629920" cy="4368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gr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Shape 1521"/>
        <p:cNvGrpSpPr/>
        <p:nvPr/>
      </p:nvGrpSpPr>
      <p:grpSpPr>
        <a:xfrm>
          <a:off x="0" y="0"/>
          <a:ext cx="0" cy="0"/>
          <a:chOff x="0" y="0"/>
          <a:chExt cx="0" cy="0"/>
        </a:xfrm>
      </p:grpSpPr>
      <p:sp>
        <p:nvSpPr>
          <p:cNvPr id="1522" name="Google Shape;1522;p83"/>
          <p:cNvSpPr txBox="1">
            <a:spLocks noGrp="1"/>
          </p:cNvSpPr>
          <p:nvPr>
            <p:ph type="title"/>
          </p:nvPr>
        </p:nvSpPr>
        <p:spPr>
          <a:xfrm>
            <a:off x="0" y="120516"/>
            <a:ext cx="12192000" cy="868968"/>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8C5F7A"/>
              </a:buClr>
              <a:buSzPct val="100000"/>
              <a:buFont typeface="Arial"/>
              <a:buNone/>
            </a:pPr>
            <a:r>
              <a:rPr lang="en-US" sz="2400" dirty="0"/>
              <a:t> Dans quelles circonstances faut-il procéder à un examen du dossier pour les enfants non accompagnés scolarisés ?  </a:t>
            </a:r>
            <a:endParaRPr sz="2400" dirty="0"/>
          </a:p>
        </p:txBody>
      </p:sp>
      <p:sp>
        <p:nvSpPr>
          <p:cNvPr id="1526" name="Google Shape;1526;p83"/>
          <p:cNvSpPr txBox="1"/>
          <p:nvPr/>
        </p:nvSpPr>
        <p:spPr>
          <a:xfrm>
            <a:off x="996725" y="1456778"/>
            <a:ext cx="4867703" cy="479935"/>
          </a:xfrm>
          <a:prstGeom prst="rect">
            <a:avLst/>
          </a:prstGeom>
          <a:noFill/>
          <a:ln>
            <a:noFill/>
          </a:ln>
        </p:spPr>
        <p:txBody>
          <a:bodyPr spcFirstLastPara="1" wrap="square" lIns="380925" tIns="60950" rIns="60950" bIns="60950" anchor="ctr" anchorCtr="0">
            <a:noAutofit/>
          </a:bodyPr>
          <a:lstStyle/>
          <a:p>
            <a:pPr marL="0" marR="0" lvl="0" indent="0" algn="l" rtl="0">
              <a:lnSpc>
                <a:spcPct val="90000"/>
              </a:lnSpc>
              <a:spcBef>
                <a:spcPts val="0"/>
              </a:spcBef>
              <a:spcAft>
                <a:spcPts val="0"/>
              </a:spcAft>
              <a:buClr>
                <a:schemeClr val="lt1"/>
              </a:buClr>
              <a:buSzPts val="2400"/>
              <a:buFont typeface="Calibri"/>
              <a:buNone/>
            </a:pPr>
            <a:r>
              <a:rPr lang="en-US" sz="1800" dirty="0">
                <a:solidFill>
                  <a:schemeClr val="tx1"/>
                </a:solidFill>
                <a:latin typeface="+mn-lt"/>
                <a:ea typeface="Calibri"/>
                <a:cs typeface="Calibri"/>
                <a:sym typeface="Calibri"/>
              </a:rPr>
              <a:t>Après un regroupement familial (organisé ou spontané)</a:t>
            </a:r>
            <a:endParaRPr sz="1800" dirty="0">
              <a:solidFill>
                <a:schemeClr val="tx1"/>
              </a:solidFill>
              <a:latin typeface="+mn-lt"/>
            </a:endParaRPr>
          </a:p>
        </p:txBody>
      </p:sp>
      <p:sp>
        <p:nvSpPr>
          <p:cNvPr id="1529" name="Google Shape;1529;p83"/>
          <p:cNvSpPr txBox="1"/>
          <p:nvPr/>
        </p:nvSpPr>
        <p:spPr>
          <a:xfrm>
            <a:off x="996725" y="2577472"/>
            <a:ext cx="4867704" cy="479935"/>
          </a:xfrm>
          <a:prstGeom prst="rect">
            <a:avLst/>
          </a:prstGeom>
          <a:noFill/>
          <a:ln>
            <a:noFill/>
          </a:ln>
        </p:spPr>
        <p:txBody>
          <a:bodyPr spcFirstLastPara="1" wrap="square" lIns="380925" tIns="60950" rIns="60950" bIns="60950" anchor="ctr" anchorCtr="0">
            <a:noAutofit/>
          </a:bodyPr>
          <a:lstStyle/>
          <a:p>
            <a:pPr marL="0" marR="0" lvl="0" indent="0" algn="l" rtl="0">
              <a:lnSpc>
                <a:spcPct val="90000"/>
              </a:lnSpc>
              <a:spcBef>
                <a:spcPts val="0"/>
              </a:spcBef>
              <a:spcAft>
                <a:spcPts val="0"/>
              </a:spcAft>
              <a:buClr>
                <a:schemeClr val="lt1"/>
              </a:buClr>
              <a:buSzPts val="2400"/>
              <a:buFont typeface="Calibri"/>
              <a:buNone/>
            </a:pPr>
            <a:r>
              <a:rPr lang="en-US" sz="1800" dirty="0">
                <a:solidFill>
                  <a:schemeClr val="tx1"/>
                </a:solidFill>
                <a:latin typeface="+mn-lt"/>
                <a:ea typeface="Calibri"/>
                <a:cs typeface="Calibri"/>
                <a:sym typeface="Calibri"/>
              </a:rPr>
              <a:t>Informations de traçage nouvelles ou supplémentaires </a:t>
            </a:r>
            <a:endParaRPr sz="1800" dirty="0">
              <a:solidFill>
                <a:schemeClr val="tx1"/>
              </a:solidFill>
              <a:latin typeface="+mn-lt"/>
            </a:endParaRPr>
          </a:p>
        </p:txBody>
      </p:sp>
      <p:sp>
        <p:nvSpPr>
          <p:cNvPr id="1532" name="Google Shape;1532;p83"/>
          <p:cNvSpPr txBox="1"/>
          <p:nvPr/>
        </p:nvSpPr>
        <p:spPr>
          <a:xfrm>
            <a:off x="996725" y="3784024"/>
            <a:ext cx="4867703" cy="399812"/>
          </a:xfrm>
          <a:prstGeom prst="rect">
            <a:avLst/>
          </a:prstGeom>
          <a:noFill/>
          <a:ln>
            <a:noFill/>
          </a:ln>
        </p:spPr>
        <p:txBody>
          <a:bodyPr spcFirstLastPara="1" wrap="square" lIns="380925" tIns="60950" rIns="60950" bIns="60950" anchor="ctr" anchorCtr="0">
            <a:noAutofit/>
          </a:bodyPr>
          <a:lstStyle/>
          <a:p>
            <a:pPr marL="0" marR="0" lvl="0" indent="0" algn="l" rtl="0">
              <a:lnSpc>
                <a:spcPct val="90000"/>
              </a:lnSpc>
              <a:spcBef>
                <a:spcPts val="0"/>
              </a:spcBef>
              <a:spcAft>
                <a:spcPts val="0"/>
              </a:spcAft>
              <a:buClr>
                <a:schemeClr val="lt1"/>
              </a:buClr>
              <a:buSzPts val="2400"/>
              <a:buFont typeface="Calibri"/>
              <a:buNone/>
            </a:pPr>
            <a:r>
              <a:rPr lang="en-US" sz="1800" dirty="0">
                <a:solidFill>
                  <a:schemeClr val="tx1"/>
                </a:solidFill>
                <a:latin typeface="+mn-lt"/>
                <a:ea typeface="Calibri"/>
                <a:cs typeface="Calibri"/>
                <a:sym typeface="Calibri"/>
              </a:rPr>
              <a:t>L'enfant exprime le souhait qu'un autre membre de la famille soit retrouvé.</a:t>
            </a:r>
            <a:endParaRPr sz="1800" dirty="0">
              <a:solidFill>
                <a:schemeClr val="tx1"/>
              </a:solidFill>
              <a:latin typeface="+mn-lt"/>
              <a:ea typeface="Calibri"/>
              <a:cs typeface="Calibri"/>
              <a:sym typeface="Calibri"/>
            </a:endParaRPr>
          </a:p>
        </p:txBody>
      </p:sp>
      <p:sp>
        <p:nvSpPr>
          <p:cNvPr id="1535" name="Google Shape;1535;p83"/>
          <p:cNvSpPr txBox="1"/>
          <p:nvPr/>
        </p:nvSpPr>
        <p:spPr>
          <a:xfrm>
            <a:off x="996725" y="4910453"/>
            <a:ext cx="4867704" cy="479935"/>
          </a:xfrm>
          <a:prstGeom prst="rect">
            <a:avLst/>
          </a:prstGeom>
          <a:noFill/>
          <a:ln>
            <a:noFill/>
          </a:ln>
        </p:spPr>
        <p:txBody>
          <a:bodyPr spcFirstLastPara="1" wrap="square" lIns="380925" tIns="60950" rIns="60950" bIns="60950" anchor="ctr" anchorCtr="0">
            <a:noAutofit/>
          </a:bodyPr>
          <a:lstStyle/>
          <a:p>
            <a:pPr marL="0" marR="0" lvl="0" indent="0" algn="l" rtl="0">
              <a:lnSpc>
                <a:spcPct val="90000"/>
              </a:lnSpc>
              <a:spcBef>
                <a:spcPts val="0"/>
              </a:spcBef>
              <a:spcAft>
                <a:spcPts val="0"/>
              </a:spcAft>
              <a:buClr>
                <a:schemeClr val="lt1"/>
              </a:buClr>
              <a:buSzPts val="2400"/>
              <a:buFont typeface="Calibri"/>
              <a:buNone/>
            </a:pPr>
            <a:r>
              <a:rPr lang="en-US" sz="1800" dirty="0">
                <a:solidFill>
                  <a:schemeClr val="tx1"/>
                </a:solidFill>
                <a:latin typeface="+mn-lt"/>
                <a:ea typeface="Calibri"/>
                <a:cs typeface="Calibri"/>
                <a:sym typeface="Calibri"/>
              </a:rPr>
              <a:t>Les parents ou autres membres de la famille recherchés sont décédés.</a:t>
            </a:r>
            <a:endParaRPr sz="1800" dirty="0">
              <a:solidFill>
                <a:schemeClr val="tx1"/>
              </a:solidFill>
              <a:latin typeface="+mn-lt"/>
              <a:ea typeface="Calibri"/>
              <a:cs typeface="Calibri"/>
              <a:sym typeface="Calibri"/>
            </a:endParaRPr>
          </a:p>
        </p:txBody>
      </p:sp>
      <p:sp>
        <p:nvSpPr>
          <p:cNvPr id="1541" name="Google Shape;1541;p83"/>
          <p:cNvSpPr txBox="1"/>
          <p:nvPr/>
        </p:nvSpPr>
        <p:spPr>
          <a:xfrm>
            <a:off x="3445939" y="6391179"/>
            <a:ext cx="9640013" cy="743386"/>
          </a:xfrm>
          <a:prstGeom prst="rect">
            <a:avLst/>
          </a:prstGeom>
          <a:noFill/>
          <a:ln>
            <a:noFill/>
          </a:ln>
        </p:spPr>
        <p:txBody>
          <a:bodyPr spcFirstLastPara="1" wrap="square" lIns="380925" tIns="60950" rIns="60950" bIns="60950" anchor="ctr" anchorCtr="0">
            <a:noAutofit/>
          </a:bodyPr>
          <a:lstStyle/>
          <a:p>
            <a:pPr marL="0" marR="0" lvl="0" indent="0" algn="l" rtl="0">
              <a:lnSpc>
                <a:spcPct val="90000"/>
              </a:lnSpc>
              <a:spcBef>
                <a:spcPts val="0"/>
              </a:spcBef>
              <a:spcAft>
                <a:spcPts val="0"/>
              </a:spcAft>
              <a:buClr>
                <a:schemeClr val="lt1"/>
              </a:buClr>
              <a:buSzPts val="2400"/>
              <a:buFont typeface="Calibri"/>
              <a:buNone/>
            </a:pPr>
            <a:endParaRPr sz="1800" dirty="0">
              <a:solidFill>
                <a:schemeClr val="tx1"/>
              </a:solidFill>
              <a:latin typeface="+mn-lt"/>
              <a:ea typeface="Calibri"/>
              <a:cs typeface="Calibri"/>
              <a:sym typeface="Calibri"/>
            </a:endParaRPr>
          </a:p>
        </p:txBody>
      </p:sp>
      <p:cxnSp>
        <p:nvCxnSpPr>
          <p:cNvPr id="3" name="Straight Connector 2">
            <a:extLst>
              <a:ext uri="{FF2B5EF4-FFF2-40B4-BE49-F238E27FC236}">
                <a16:creationId xmlns:a16="http://schemas.microsoft.com/office/drawing/2014/main" id="{274DA28F-C283-3A5A-3CF2-37A858B8FD7E}"/>
              </a:ext>
            </a:extLst>
          </p:cNvPr>
          <p:cNvCxnSpPr/>
          <p:nvPr/>
        </p:nvCxnSpPr>
        <p:spPr>
          <a:xfrm>
            <a:off x="838200" y="989484"/>
            <a:ext cx="0" cy="5007555"/>
          </a:xfrm>
          <a:prstGeom prst="line">
            <a:avLst/>
          </a:prstGeom>
          <a:ln w="381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sp>
        <p:nvSpPr>
          <p:cNvPr id="1527" name="Google Shape;1527;p83"/>
          <p:cNvSpPr/>
          <p:nvPr/>
        </p:nvSpPr>
        <p:spPr>
          <a:xfrm>
            <a:off x="615657" y="1426396"/>
            <a:ext cx="445086" cy="445086"/>
          </a:xfrm>
          <a:prstGeom prst="ellipse">
            <a:avLst/>
          </a:prstGeom>
          <a:solidFill>
            <a:schemeClr val="lt1"/>
          </a:solidFill>
          <a:ln w="38100" cap="flat" cmpd="sng">
            <a:solidFill>
              <a:schemeClr val="accent2">
                <a:lumMod val="75000"/>
              </a:schemeClr>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4" name="Google Shape;1527;p83">
            <a:extLst>
              <a:ext uri="{FF2B5EF4-FFF2-40B4-BE49-F238E27FC236}">
                <a16:creationId xmlns:a16="http://schemas.microsoft.com/office/drawing/2014/main" id="{29830C01-DB46-6AF1-8C30-147DCA758DAF}"/>
              </a:ext>
            </a:extLst>
          </p:cNvPr>
          <p:cNvSpPr/>
          <p:nvPr/>
        </p:nvSpPr>
        <p:spPr>
          <a:xfrm>
            <a:off x="615657" y="2588324"/>
            <a:ext cx="445086" cy="445086"/>
          </a:xfrm>
          <a:prstGeom prst="ellipse">
            <a:avLst/>
          </a:prstGeom>
          <a:solidFill>
            <a:schemeClr val="lt1"/>
          </a:solidFill>
          <a:ln w="38100" cap="flat" cmpd="sng">
            <a:solidFill>
              <a:schemeClr val="accent2">
                <a:lumMod val="75000"/>
              </a:schemeClr>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5" name="Google Shape;1527;p83">
            <a:extLst>
              <a:ext uri="{FF2B5EF4-FFF2-40B4-BE49-F238E27FC236}">
                <a16:creationId xmlns:a16="http://schemas.microsoft.com/office/drawing/2014/main" id="{DFFF8957-80BE-1CDD-57AA-A52A52C326F7}"/>
              </a:ext>
            </a:extLst>
          </p:cNvPr>
          <p:cNvSpPr/>
          <p:nvPr/>
        </p:nvSpPr>
        <p:spPr>
          <a:xfrm>
            <a:off x="615657" y="3750252"/>
            <a:ext cx="445086" cy="445086"/>
          </a:xfrm>
          <a:prstGeom prst="ellipse">
            <a:avLst/>
          </a:prstGeom>
          <a:solidFill>
            <a:schemeClr val="lt1"/>
          </a:solidFill>
          <a:ln w="38100" cap="flat" cmpd="sng">
            <a:solidFill>
              <a:schemeClr val="accent2">
                <a:lumMod val="75000"/>
              </a:schemeClr>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6" name="Google Shape;1527;p83">
            <a:extLst>
              <a:ext uri="{FF2B5EF4-FFF2-40B4-BE49-F238E27FC236}">
                <a16:creationId xmlns:a16="http://schemas.microsoft.com/office/drawing/2014/main" id="{F13B04CA-3BAB-1319-BE3A-7C1CA9347D86}"/>
              </a:ext>
            </a:extLst>
          </p:cNvPr>
          <p:cNvSpPr/>
          <p:nvPr/>
        </p:nvSpPr>
        <p:spPr>
          <a:xfrm>
            <a:off x="615657" y="4912179"/>
            <a:ext cx="445086" cy="445086"/>
          </a:xfrm>
          <a:prstGeom prst="ellipse">
            <a:avLst/>
          </a:prstGeom>
          <a:solidFill>
            <a:schemeClr val="lt1"/>
          </a:solidFill>
          <a:ln w="38100" cap="flat" cmpd="sng">
            <a:solidFill>
              <a:schemeClr val="accent2">
                <a:lumMod val="75000"/>
              </a:schemeClr>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 name="Google Shape;1526;p83">
            <a:extLst>
              <a:ext uri="{FF2B5EF4-FFF2-40B4-BE49-F238E27FC236}">
                <a16:creationId xmlns:a16="http://schemas.microsoft.com/office/drawing/2014/main" id="{A6550B53-D6F9-A75B-F9DF-7A7DF043BA39}"/>
              </a:ext>
            </a:extLst>
          </p:cNvPr>
          <p:cNvSpPr txBox="1"/>
          <p:nvPr/>
        </p:nvSpPr>
        <p:spPr>
          <a:xfrm>
            <a:off x="6486097" y="1325880"/>
            <a:ext cx="4867703" cy="851616"/>
          </a:xfrm>
          <a:prstGeom prst="rect">
            <a:avLst/>
          </a:prstGeom>
          <a:noFill/>
          <a:ln>
            <a:noFill/>
          </a:ln>
        </p:spPr>
        <p:txBody>
          <a:bodyPr spcFirstLastPara="1" wrap="square" lIns="380925" tIns="60950" rIns="60950" bIns="60950" anchor="ctr" anchorCtr="0">
            <a:noAutofit/>
          </a:bodyPr>
          <a:lstStyle/>
          <a:p>
            <a:pPr marL="0" marR="0" lvl="0" indent="0" algn="l" rtl="0">
              <a:lnSpc>
                <a:spcPct val="90000"/>
              </a:lnSpc>
              <a:spcBef>
                <a:spcPts val="0"/>
              </a:spcBef>
              <a:spcAft>
                <a:spcPts val="0"/>
              </a:spcAft>
              <a:buClr>
                <a:schemeClr val="lt1"/>
              </a:buClr>
              <a:buSzPts val="2400"/>
              <a:buFont typeface="Calibri"/>
              <a:buNone/>
            </a:pPr>
            <a:r>
              <a:rPr lang="en-US" sz="1800" dirty="0">
                <a:solidFill>
                  <a:schemeClr val="tx1"/>
                </a:solidFill>
                <a:latin typeface="+mn-lt"/>
                <a:ea typeface="Calibri"/>
                <a:cs typeface="Calibri"/>
                <a:sym typeface="Calibri"/>
              </a:rPr>
              <a:t>Les parents/autres membres de la famille ne sont pas en mesure de s'occuper de l'enfant, par exemple en raison d'une maladie grave.</a:t>
            </a:r>
          </a:p>
        </p:txBody>
      </p:sp>
      <p:sp>
        <p:nvSpPr>
          <p:cNvPr id="8" name="Google Shape;1529;p83">
            <a:extLst>
              <a:ext uri="{FF2B5EF4-FFF2-40B4-BE49-F238E27FC236}">
                <a16:creationId xmlns:a16="http://schemas.microsoft.com/office/drawing/2014/main" id="{28E4F768-ED07-EE45-7EC5-0F90E8133D73}"/>
              </a:ext>
            </a:extLst>
          </p:cNvPr>
          <p:cNvSpPr txBox="1"/>
          <p:nvPr/>
        </p:nvSpPr>
        <p:spPr>
          <a:xfrm>
            <a:off x="6486097" y="2718398"/>
            <a:ext cx="4867704" cy="868968"/>
          </a:xfrm>
          <a:prstGeom prst="rect">
            <a:avLst/>
          </a:prstGeom>
          <a:noFill/>
          <a:ln>
            <a:noFill/>
          </a:ln>
        </p:spPr>
        <p:txBody>
          <a:bodyPr spcFirstLastPara="1" wrap="square" lIns="380925" tIns="60950" rIns="60950" bIns="60950" anchor="ctr" anchorCtr="0">
            <a:noAutofit/>
          </a:bodyPr>
          <a:lstStyle/>
          <a:p>
            <a:pPr marL="0" marR="0" lvl="0" indent="0" algn="l" rtl="0">
              <a:lnSpc>
                <a:spcPct val="90000"/>
              </a:lnSpc>
              <a:spcBef>
                <a:spcPts val="0"/>
              </a:spcBef>
              <a:spcAft>
                <a:spcPts val="0"/>
              </a:spcAft>
              <a:buClr>
                <a:schemeClr val="lt1"/>
              </a:buClr>
              <a:buSzPts val="2400"/>
              <a:buFont typeface="Calibri"/>
              <a:buNone/>
            </a:pPr>
            <a:r>
              <a:rPr lang="en-US" sz="1800" dirty="0">
                <a:solidFill>
                  <a:schemeClr val="tx1"/>
                </a:solidFill>
                <a:latin typeface="+mn-lt"/>
                <a:ea typeface="Calibri"/>
                <a:cs typeface="Calibri"/>
                <a:sym typeface="Calibri"/>
              </a:rPr>
              <a:t>Signes d'abus, de violence ou d'exploitation dans le cadre de la prise en charge ou après la réunification, qui nécessitent un suivi et une action urgents.</a:t>
            </a:r>
          </a:p>
        </p:txBody>
      </p:sp>
      <p:sp>
        <p:nvSpPr>
          <p:cNvPr id="9" name="Google Shape;1532;p83">
            <a:extLst>
              <a:ext uri="{FF2B5EF4-FFF2-40B4-BE49-F238E27FC236}">
                <a16:creationId xmlns:a16="http://schemas.microsoft.com/office/drawing/2014/main" id="{D31178E6-80E0-FCD9-E767-FB42DDF725E5}"/>
              </a:ext>
            </a:extLst>
          </p:cNvPr>
          <p:cNvSpPr txBox="1"/>
          <p:nvPr/>
        </p:nvSpPr>
        <p:spPr>
          <a:xfrm>
            <a:off x="6486097" y="4087761"/>
            <a:ext cx="4867703" cy="1232025"/>
          </a:xfrm>
          <a:prstGeom prst="rect">
            <a:avLst/>
          </a:prstGeom>
          <a:noFill/>
          <a:ln>
            <a:noFill/>
          </a:ln>
        </p:spPr>
        <p:txBody>
          <a:bodyPr spcFirstLastPara="1" wrap="square" lIns="380925" tIns="60950" rIns="60950" bIns="60950" anchor="ctr" anchorCtr="0">
            <a:noAutofit/>
          </a:bodyPr>
          <a:lstStyle/>
          <a:p>
            <a:pPr marL="0" marR="0" lvl="0" indent="0" algn="l" rtl="0">
              <a:lnSpc>
                <a:spcPct val="90000"/>
              </a:lnSpc>
              <a:spcBef>
                <a:spcPts val="0"/>
              </a:spcBef>
              <a:spcAft>
                <a:spcPts val="0"/>
              </a:spcAft>
              <a:buClr>
                <a:schemeClr val="lt1"/>
              </a:buClr>
              <a:buSzPts val="2400"/>
              <a:buFont typeface="Calibri"/>
              <a:buNone/>
            </a:pPr>
            <a:r>
              <a:rPr lang="en-US" sz="1800" dirty="0">
                <a:solidFill>
                  <a:schemeClr val="tx1"/>
                </a:solidFill>
                <a:latin typeface="+mn-lt"/>
                <a:ea typeface="Calibri"/>
                <a:cs typeface="Calibri"/>
                <a:sym typeface="Calibri"/>
              </a:rPr>
              <a:t>La famille exprime des difficultés à fournir des soins de qualité à l'enfant après le regroupement, par exemple en raison de difficultés économiques persistantes.</a:t>
            </a:r>
          </a:p>
        </p:txBody>
      </p:sp>
      <p:cxnSp>
        <p:nvCxnSpPr>
          <p:cNvPr id="11" name="Straight Connector 10">
            <a:extLst>
              <a:ext uri="{FF2B5EF4-FFF2-40B4-BE49-F238E27FC236}">
                <a16:creationId xmlns:a16="http://schemas.microsoft.com/office/drawing/2014/main" id="{48692974-D415-4E22-F4FC-441E60D8F57A}"/>
              </a:ext>
            </a:extLst>
          </p:cNvPr>
          <p:cNvCxnSpPr/>
          <p:nvPr/>
        </p:nvCxnSpPr>
        <p:spPr>
          <a:xfrm>
            <a:off x="6327572" y="989484"/>
            <a:ext cx="0" cy="5007555"/>
          </a:xfrm>
          <a:prstGeom prst="line">
            <a:avLst/>
          </a:prstGeom>
          <a:ln w="381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sp>
        <p:nvSpPr>
          <p:cNvPr id="12" name="Google Shape;1527;p83">
            <a:extLst>
              <a:ext uri="{FF2B5EF4-FFF2-40B4-BE49-F238E27FC236}">
                <a16:creationId xmlns:a16="http://schemas.microsoft.com/office/drawing/2014/main" id="{4EB736AD-BC37-978A-17C0-CCCBCC694C17}"/>
              </a:ext>
            </a:extLst>
          </p:cNvPr>
          <p:cNvSpPr/>
          <p:nvPr/>
        </p:nvSpPr>
        <p:spPr>
          <a:xfrm>
            <a:off x="6105029" y="1426396"/>
            <a:ext cx="445086" cy="445086"/>
          </a:xfrm>
          <a:prstGeom prst="ellipse">
            <a:avLst/>
          </a:prstGeom>
          <a:solidFill>
            <a:schemeClr val="lt1"/>
          </a:solidFill>
          <a:ln w="38100" cap="flat" cmpd="sng">
            <a:solidFill>
              <a:schemeClr val="accent2">
                <a:lumMod val="75000"/>
              </a:schemeClr>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3" name="Google Shape;1527;p83">
            <a:extLst>
              <a:ext uri="{FF2B5EF4-FFF2-40B4-BE49-F238E27FC236}">
                <a16:creationId xmlns:a16="http://schemas.microsoft.com/office/drawing/2014/main" id="{F83C865E-735F-E857-0EEC-08CF2B6D2373}"/>
              </a:ext>
            </a:extLst>
          </p:cNvPr>
          <p:cNvSpPr/>
          <p:nvPr/>
        </p:nvSpPr>
        <p:spPr>
          <a:xfrm>
            <a:off x="6105029" y="2863846"/>
            <a:ext cx="445086" cy="445086"/>
          </a:xfrm>
          <a:prstGeom prst="ellipse">
            <a:avLst/>
          </a:prstGeom>
          <a:solidFill>
            <a:schemeClr val="lt1"/>
          </a:solidFill>
          <a:ln w="38100" cap="flat" cmpd="sng">
            <a:solidFill>
              <a:schemeClr val="accent2">
                <a:lumMod val="75000"/>
              </a:schemeClr>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4" name="Google Shape;1527;p83">
            <a:extLst>
              <a:ext uri="{FF2B5EF4-FFF2-40B4-BE49-F238E27FC236}">
                <a16:creationId xmlns:a16="http://schemas.microsoft.com/office/drawing/2014/main" id="{20EFA8A8-4145-88B5-4A1C-7A3F3278DA29}"/>
              </a:ext>
            </a:extLst>
          </p:cNvPr>
          <p:cNvSpPr/>
          <p:nvPr/>
        </p:nvSpPr>
        <p:spPr>
          <a:xfrm>
            <a:off x="6105029" y="4270190"/>
            <a:ext cx="445086" cy="445086"/>
          </a:xfrm>
          <a:prstGeom prst="ellipse">
            <a:avLst/>
          </a:prstGeom>
          <a:solidFill>
            <a:schemeClr val="lt1"/>
          </a:solidFill>
          <a:ln w="38100" cap="flat" cmpd="sng">
            <a:solidFill>
              <a:schemeClr val="accent2">
                <a:lumMod val="75000"/>
              </a:schemeClr>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Shape 1550"/>
        <p:cNvGrpSpPr/>
        <p:nvPr/>
      </p:nvGrpSpPr>
      <p:grpSpPr>
        <a:xfrm>
          <a:off x="0" y="0"/>
          <a:ext cx="0" cy="0"/>
          <a:chOff x="0" y="0"/>
          <a:chExt cx="0" cy="0"/>
        </a:xfrm>
      </p:grpSpPr>
      <p:sp>
        <p:nvSpPr>
          <p:cNvPr id="1551" name="Google Shape;1551;p84"/>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8C5F7A"/>
              </a:buClr>
              <a:buSzPts val="3200"/>
              <a:buFont typeface="Arial"/>
              <a:buNone/>
            </a:pPr>
            <a:r>
              <a:rPr lang="en-US" dirty="0"/>
              <a:t>Conférences de cas</a:t>
            </a:r>
            <a:endParaRPr dirty="0"/>
          </a:p>
        </p:txBody>
      </p:sp>
      <p:sp>
        <p:nvSpPr>
          <p:cNvPr id="4" name="TextBox 3">
            <a:extLst>
              <a:ext uri="{FF2B5EF4-FFF2-40B4-BE49-F238E27FC236}">
                <a16:creationId xmlns:a16="http://schemas.microsoft.com/office/drawing/2014/main" id="{09FC3042-AA96-5348-C143-089661BCD739}"/>
              </a:ext>
            </a:extLst>
          </p:cNvPr>
          <p:cNvSpPr txBox="1"/>
          <p:nvPr/>
        </p:nvSpPr>
        <p:spPr>
          <a:xfrm>
            <a:off x="1304227" y="2068587"/>
            <a:ext cx="5616507" cy="3139321"/>
          </a:xfrm>
          <a:prstGeom prst="rect">
            <a:avLst/>
          </a:prstGeom>
          <a:noFill/>
        </p:spPr>
        <p:txBody>
          <a:bodyPr wrap="square">
            <a:spAutoFit/>
          </a:bodyPr>
          <a:lstStyle/>
          <a:p>
            <a:r>
              <a:rPr lang="en-US" sz="1800" b="1" dirty="0">
                <a:solidFill>
                  <a:schemeClr val="accent2">
                    <a:lumMod val="75000"/>
                  </a:schemeClr>
                </a:solidFill>
              </a:rPr>
              <a:t>Réunions formelles de planification ou de révision des cas multisectoriels/inter-agences pour les cas très complexes.</a:t>
            </a:r>
            <a:endParaRPr lang="en-US" sz="1800" dirty="0">
              <a:solidFill>
                <a:schemeClr val="tx1"/>
              </a:solidFill>
              <a:latin typeface="+mn-lt"/>
              <a:ea typeface="Calibri"/>
              <a:cs typeface="Calibri"/>
              <a:sym typeface="Calibri"/>
            </a:endParaRPr>
          </a:p>
          <a:p>
            <a:pPr marL="0" marR="0" lvl="0" indent="0" rtl="0">
              <a:lnSpc>
                <a:spcPct val="90000"/>
              </a:lnSpc>
              <a:spcBef>
                <a:spcPts val="0"/>
              </a:spcBef>
              <a:spcAft>
                <a:spcPts val="0"/>
              </a:spcAft>
              <a:buClr>
                <a:schemeClr val="lt1"/>
              </a:buClr>
              <a:buSzPts val="2400"/>
              <a:buFont typeface="Calibri"/>
              <a:buNone/>
            </a:pPr>
            <a:endParaRPr lang="en-US" sz="1800" dirty="0">
              <a:solidFill>
                <a:schemeClr val="tx1"/>
              </a:solidFill>
              <a:latin typeface="+mn-lt"/>
              <a:ea typeface="Calibri"/>
              <a:cs typeface="Calibri"/>
              <a:sym typeface="Calibri"/>
            </a:endParaRPr>
          </a:p>
          <a:p>
            <a:pPr marL="0" marR="0" lvl="0" indent="0" rtl="0">
              <a:lnSpc>
                <a:spcPct val="90000"/>
              </a:lnSpc>
              <a:spcBef>
                <a:spcPts val="0"/>
              </a:spcBef>
              <a:spcAft>
                <a:spcPts val="0"/>
              </a:spcAft>
              <a:buClr>
                <a:schemeClr val="lt1"/>
              </a:buClr>
              <a:buSzPts val="2400"/>
              <a:buFont typeface="Calibri"/>
              <a:buNone/>
            </a:pPr>
            <a:r>
              <a:rPr lang="en-US" sz="1800" dirty="0">
                <a:solidFill>
                  <a:schemeClr val="tx1"/>
                </a:solidFill>
                <a:latin typeface="+mn-lt"/>
                <a:ea typeface="Calibri"/>
                <a:cs typeface="Calibri"/>
                <a:sym typeface="Calibri"/>
              </a:rPr>
              <a:t>L'objectif est d'explorer les options de services multisectoriels / inter-agences, de développer un plan d'action conjoint et de prendre des décisions formelles dans l'intérêt supérieur de l'enfant.</a:t>
            </a:r>
          </a:p>
          <a:p>
            <a:pPr marL="0" marR="0" lvl="0" indent="0" rtl="0">
              <a:lnSpc>
                <a:spcPct val="90000"/>
              </a:lnSpc>
              <a:spcBef>
                <a:spcPts val="0"/>
              </a:spcBef>
              <a:spcAft>
                <a:spcPts val="0"/>
              </a:spcAft>
              <a:buClr>
                <a:schemeClr val="lt1"/>
              </a:buClr>
              <a:buSzPts val="2400"/>
              <a:buFont typeface="Calibri"/>
              <a:buNone/>
            </a:pPr>
            <a:endParaRPr lang="en-US" sz="1800" dirty="0">
              <a:solidFill>
                <a:schemeClr val="tx1"/>
              </a:solidFill>
              <a:latin typeface="+mn-lt"/>
              <a:ea typeface="Calibri"/>
              <a:cs typeface="Calibri"/>
              <a:sym typeface="Calibri"/>
            </a:endParaRPr>
          </a:p>
          <a:p>
            <a:pPr>
              <a:lnSpc>
                <a:spcPct val="90000"/>
              </a:lnSpc>
              <a:buClr>
                <a:schemeClr val="lt1"/>
              </a:buClr>
              <a:buSzPts val="2400"/>
            </a:pPr>
            <a:r>
              <a:rPr lang="en-US" sz="1800" dirty="0">
                <a:solidFill>
                  <a:schemeClr val="tx1"/>
                </a:solidFill>
                <a:latin typeface="+mn-lt"/>
                <a:ea typeface="Calibri"/>
                <a:cs typeface="Calibri"/>
                <a:sym typeface="Calibri"/>
              </a:rPr>
              <a:t>L'avis de l'enfant et de sa famille doit être sollicité, mais leur participation, si elle est acceptée, doit être soigneusement planifiée et soutenue.</a:t>
            </a:r>
          </a:p>
          <a:p>
            <a:pPr marL="0" marR="0" lvl="0" indent="0" rtl="0">
              <a:lnSpc>
                <a:spcPct val="90000"/>
              </a:lnSpc>
              <a:spcBef>
                <a:spcPts val="0"/>
              </a:spcBef>
              <a:spcAft>
                <a:spcPts val="0"/>
              </a:spcAft>
              <a:buClr>
                <a:schemeClr val="lt1"/>
              </a:buClr>
              <a:buSzPts val="2400"/>
              <a:buFont typeface="Calibri"/>
              <a:buNone/>
            </a:pPr>
            <a:endParaRPr lang="en-US" sz="1800" dirty="0">
              <a:solidFill>
                <a:schemeClr val="tx1"/>
              </a:solidFill>
              <a:latin typeface="+mn-lt"/>
              <a:ea typeface="Calibri"/>
              <a:cs typeface="Calibri"/>
              <a:sym typeface="Calibri"/>
            </a:endParaRPr>
          </a:p>
          <a:p>
            <a:pPr>
              <a:lnSpc>
                <a:spcPct val="90000"/>
              </a:lnSpc>
              <a:buClr>
                <a:schemeClr val="lt1"/>
              </a:buClr>
              <a:buSzPts val="2400"/>
            </a:pPr>
            <a:r>
              <a:rPr lang="en-US" sz="1800" dirty="0">
                <a:solidFill>
                  <a:schemeClr val="tx1"/>
                </a:solidFill>
                <a:latin typeface="+mn-lt"/>
                <a:ea typeface="Calibri"/>
                <a:cs typeface="Calibri"/>
                <a:sym typeface="Calibri"/>
              </a:rPr>
              <a:t>Doit être documenté par un rapport / procès-verbal</a:t>
            </a:r>
          </a:p>
        </p:txBody>
      </p:sp>
      <p:grpSp>
        <p:nvGrpSpPr>
          <p:cNvPr id="30" name="Group 29">
            <a:extLst>
              <a:ext uri="{FF2B5EF4-FFF2-40B4-BE49-F238E27FC236}">
                <a16:creationId xmlns:a16="http://schemas.microsoft.com/office/drawing/2014/main" id="{10CE327E-FCE7-6269-7E28-86B18568D627}"/>
              </a:ext>
            </a:extLst>
          </p:cNvPr>
          <p:cNvGrpSpPr/>
          <p:nvPr/>
        </p:nvGrpSpPr>
        <p:grpSpPr>
          <a:xfrm>
            <a:off x="7558018" y="2199215"/>
            <a:ext cx="2786179" cy="2967944"/>
            <a:chOff x="7892902" y="1235921"/>
            <a:chExt cx="1061882" cy="1131157"/>
          </a:xfrm>
          <a:solidFill>
            <a:schemeClr val="accent2">
              <a:lumMod val="75000"/>
            </a:schemeClr>
          </a:solidFill>
        </p:grpSpPr>
        <p:sp>
          <p:nvSpPr>
            <p:cNvPr id="31" name="Arrow: Down 30">
              <a:extLst>
                <a:ext uri="{FF2B5EF4-FFF2-40B4-BE49-F238E27FC236}">
                  <a16:creationId xmlns:a16="http://schemas.microsoft.com/office/drawing/2014/main" id="{19D95550-D80E-255B-6257-01E751611DD9}"/>
                </a:ext>
              </a:extLst>
            </p:cNvPr>
            <p:cNvSpPr/>
            <p:nvPr/>
          </p:nvSpPr>
          <p:spPr>
            <a:xfrm rot="5400000">
              <a:off x="8306379" y="1225937"/>
              <a:ext cx="303317" cy="323285"/>
            </a:xfrm>
            <a:prstGeom prst="down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2" name="Arrow: Bent 31">
              <a:extLst>
                <a:ext uri="{FF2B5EF4-FFF2-40B4-BE49-F238E27FC236}">
                  <a16:creationId xmlns:a16="http://schemas.microsoft.com/office/drawing/2014/main" id="{4BE053E6-4A16-9A71-65BF-643BB8CA1BAE}"/>
                </a:ext>
              </a:extLst>
            </p:cNvPr>
            <p:cNvSpPr/>
            <p:nvPr/>
          </p:nvSpPr>
          <p:spPr>
            <a:xfrm flipV="1">
              <a:off x="7964825" y="1317951"/>
              <a:ext cx="663141" cy="675035"/>
            </a:xfrm>
            <a:prstGeom prst="bent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solidFill>
                  <a:schemeClr val="tx1"/>
                </a:solidFill>
              </a:endParaRPr>
            </a:p>
          </p:txBody>
        </p:sp>
        <p:sp>
          <p:nvSpPr>
            <p:cNvPr id="33" name="Arrow: Bent 32">
              <a:extLst>
                <a:ext uri="{FF2B5EF4-FFF2-40B4-BE49-F238E27FC236}">
                  <a16:creationId xmlns:a16="http://schemas.microsoft.com/office/drawing/2014/main" id="{26DE0023-8B11-2700-7DEB-E578B215A44D}"/>
                </a:ext>
              </a:extLst>
            </p:cNvPr>
            <p:cNvSpPr/>
            <p:nvPr/>
          </p:nvSpPr>
          <p:spPr>
            <a:xfrm flipH="1" flipV="1">
              <a:off x="8394122" y="1670575"/>
              <a:ext cx="541443" cy="675035"/>
            </a:xfrm>
            <a:prstGeom prst="bentArrow">
              <a:avLst>
                <a:gd name="adj1" fmla="val 31450"/>
                <a:gd name="adj2" fmla="val 28225"/>
                <a:gd name="adj3" fmla="val 25000"/>
                <a:gd name="adj4" fmla="val 4375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solidFill>
                  <a:schemeClr val="tx1"/>
                </a:solidFill>
              </a:endParaRPr>
            </a:p>
          </p:txBody>
        </p:sp>
        <p:sp>
          <p:nvSpPr>
            <p:cNvPr id="34" name="Plus Sign 33">
              <a:extLst>
                <a:ext uri="{FF2B5EF4-FFF2-40B4-BE49-F238E27FC236}">
                  <a16:creationId xmlns:a16="http://schemas.microsoft.com/office/drawing/2014/main" id="{A29FFD7A-74EA-EA7E-1AAA-368ECE57F650}"/>
                </a:ext>
              </a:extLst>
            </p:cNvPr>
            <p:cNvSpPr/>
            <p:nvPr/>
          </p:nvSpPr>
          <p:spPr>
            <a:xfrm rot="2700000">
              <a:off x="7897288" y="1984220"/>
              <a:ext cx="378472" cy="387244"/>
            </a:xfrm>
            <a:prstGeom prst="mathPlus">
              <a:avLst>
                <a:gd name="adj1" fmla="val 2040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5" name="Circle: Hollow 34">
              <a:extLst>
                <a:ext uri="{FF2B5EF4-FFF2-40B4-BE49-F238E27FC236}">
                  <a16:creationId xmlns:a16="http://schemas.microsoft.com/office/drawing/2014/main" id="{09FA70F1-49E0-A908-B9FE-3FF9A94EB948}"/>
                </a:ext>
              </a:extLst>
            </p:cNvPr>
            <p:cNvSpPr/>
            <p:nvPr/>
          </p:nvSpPr>
          <p:spPr>
            <a:xfrm>
              <a:off x="8741260" y="1268041"/>
              <a:ext cx="213524" cy="213524"/>
            </a:xfrm>
            <a:prstGeom prst="donut">
              <a:avLst>
                <a:gd name="adj" fmla="val 3218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solidFill>
                  <a:schemeClr val="tx1"/>
                </a:solidFill>
              </a:endParaRPr>
            </a:p>
          </p:txBody>
        </p:sp>
      </p:gr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Shape 1565"/>
        <p:cNvGrpSpPr/>
        <p:nvPr/>
      </p:nvGrpSpPr>
      <p:grpSpPr>
        <a:xfrm>
          <a:off x="0" y="0"/>
          <a:ext cx="0" cy="0"/>
          <a:chOff x="0" y="0"/>
          <a:chExt cx="0" cy="0"/>
        </a:xfrm>
      </p:grpSpPr>
      <p:sp>
        <p:nvSpPr>
          <p:cNvPr id="1566" name="Google Shape;1566;p85"/>
          <p:cNvSpPr txBox="1">
            <a:spLocks noGrp="1"/>
          </p:cNvSpPr>
          <p:nvPr>
            <p:ph type="title"/>
          </p:nvPr>
        </p:nvSpPr>
        <p:spPr>
          <a:xfrm>
            <a:off x="0" y="120516"/>
            <a:ext cx="12192000" cy="868968"/>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8C5F7A"/>
              </a:buClr>
              <a:buSzPct val="100000"/>
              <a:buFont typeface="Arial"/>
              <a:buNone/>
            </a:pPr>
            <a:r>
              <a:rPr lang="en-US" sz="2300" dirty="0"/>
              <a:t>De quoi faut-il tenir compte lors du suivi et de la révision d'un placement ? </a:t>
            </a:r>
            <a:endParaRPr sz="2300" dirty="0"/>
          </a:p>
        </p:txBody>
      </p:sp>
      <p:sp>
        <p:nvSpPr>
          <p:cNvPr id="4" name="TextBox 3">
            <a:extLst>
              <a:ext uri="{FF2B5EF4-FFF2-40B4-BE49-F238E27FC236}">
                <a16:creationId xmlns:a16="http://schemas.microsoft.com/office/drawing/2014/main" id="{E0044F5D-18D8-3793-5535-311A8CDCFDD4}"/>
              </a:ext>
            </a:extLst>
          </p:cNvPr>
          <p:cNvSpPr txBox="1"/>
          <p:nvPr/>
        </p:nvSpPr>
        <p:spPr>
          <a:xfrm>
            <a:off x="2101723" y="1808781"/>
            <a:ext cx="2137801" cy="2585323"/>
          </a:xfrm>
          <a:prstGeom prst="rect">
            <a:avLst/>
          </a:prstGeom>
          <a:noFill/>
        </p:spPr>
        <p:txBody>
          <a:bodyPr wrap="square">
            <a:spAutoFit/>
          </a:bodyPr>
          <a:lstStyle/>
          <a:p>
            <a:pPr marL="0" marR="0" lvl="0" indent="0" algn="l" rtl="0">
              <a:lnSpc>
                <a:spcPct val="90000"/>
              </a:lnSpc>
              <a:spcBef>
                <a:spcPts val="0"/>
              </a:spcBef>
              <a:spcAft>
                <a:spcPts val="0"/>
              </a:spcAft>
              <a:buClr>
                <a:schemeClr val="lt1"/>
              </a:buClr>
              <a:buSzPts val="2400"/>
              <a:buFont typeface="Calibri"/>
              <a:buNone/>
            </a:pPr>
            <a:r>
              <a:rPr lang="en-US" sz="2000" b="1" dirty="0">
                <a:solidFill>
                  <a:schemeClr val="accent2">
                    <a:lumMod val="75000"/>
                  </a:schemeClr>
                </a:solidFill>
                <a:latin typeface="+mn-lt"/>
                <a:ea typeface="Calibri"/>
                <a:cs typeface="Calibri"/>
                <a:sym typeface="Calibri"/>
              </a:rPr>
              <a:t>TIMING</a:t>
            </a:r>
          </a:p>
          <a:p>
            <a:pPr marL="0" marR="0" lvl="0" indent="0" algn="l" rtl="0">
              <a:lnSpc>
                <a:spcPct val="90000"/>
              </a:lnSpc>
              <a:spcBef>
                <a:spcPts val="0"/>
              </a:spcBef>
              <a:spcAft>
                <a:spcPts val="0"/>
              </a:spcAft>
              <a:buClr>
                <a:schemeClr val="lt1"/>
              </a:buClr>
              <a:buSzPts val="2400"/>
              <a:buFont typeface="Calibri"/>
              <a:buNone/>
            </a:pPr>
            <a:endParaRPr lang="en-US" sz="2000" dirty="0">
              <a:solidFill>
                <a:schemeClr val="tx1"/>
              </a:solidFill>
              <a:latin typeface="+mn-lt"/>
              <a:ea typeface="Calibri"/>
              <a:cs typeface="Calibri"/>
              <a:sym typeface="Calibri"/>
            </a:endParaRPr>
          </a:p>
          <a:p>
            <a:pPr marL="0" marR="0" lvl="0" indent="0" algn="l" rtl="0">
              <a:lnSpc>
                <a:spcPct val="90000"/>
              </a:lnSpc>
              <a:spcBef>
                <a:spcPts val="0"/>
              </a:spcBef>
              <a:spcAft>
                <a:spcPts val="0"/>
              </a:spcAft>
              <a:buClr>
                <a:schemeClr val="lt1"/>
              </a:buClr>
              <a:buSzPts val="2400"/>
              <a:buFont typeface="Calibri"/>
              <a:buNone/>
            </a:pPr>
            <a:r>
              <a:rPr lang="en-US" sz="2000" dirty="0">
                <a:solidFill>
                  <a:schemeClr val="tx1"/>
                </a:solidFill>
                <a:latin typeface="+mn-lt"/>
                <a:ea typeface="Calibri"/>
                <a:cs typeface="Calibri"/>
                <a:sym typeface="Calibri"/>
              </a:rPr>
              <a:t>La boîte à outils du CAE recommande des examens "formels" du placement toutes les 12 semaines.</a:t>
            </a:r>
          </a:p>
        </p:txBody>
      </p:sp>
      <p:sp>
        <p:nvSpPr>
          <p:cNvPr id="22" name="TextBox 21">
            <a:extLst>
              <a:ext uri="{FF2B5EF4-FFF2-40B4-BE49-F238E27FC236}">
                <a16:creationId xmlns:a16="http://schemas.microsoft.com/office/drawing/2014/main" id="{BFD83E4E-D96E-C67E-0310-79CDD6CDB9BD}"/>
              </a:ext>
            </a:extLst>
          </p:cNvPr>
          <p:cNvSpPr txBox="1"/>
          <p:nvPr/>
        </p:nvSpPr>
        <p:spPr>
          <a:xfrm>
            <a:off x="6436918" y="1808781"/>
            <a:ext cx="4811339" cy="3970318"/>
          </a:xfrm>
          <a:prstGeom prst="rect">
            <a:avLst/>
          </a:prstGeom>
          <a:noFill/>
        </p:spPr>
        <p:txBody>
          <a:bodyPr wrap="square">
            <a:spAutoFit/>
          </a:bodyPr>
          <a:lstStyle/>
          <a:p>
            <a:pPr marL="0" marR="0" lvl="0" indent="0" algn="l" rtl="0">
              <a:lnSpc>
                <a:spcPct val="90000"/>
              </a:lnSpc>
              <a:spcBef>
                <a:spcPts val="0"/>
              </a:spcBef>
              <a:spcAft>
                <a:spcPts val="0"/>
              </a:spcAft>
              <a:buClr>
                <a:schemeClr val="lt1"/>
              </a:buClr>
              <a:buSzPts val="2400"/>
              <a:buFont typeface="Calibri"/>
              <a:buNone/>
            </a:pPr>
            <a:r>
              <a:rPr lang="en-US" sz="2000" b="1" dirty="0">
                <a:solidFill>
                  <a:schemeClr val="accent2">
                    <a:lumMod val="75000"/>
                  </a:schemeClr>
                </a:solidFill>
                <a:latin typeface="+mn-lt"/>
                <a:ea typeface="Calibri"/>
                <a:cs typeface="Calibri"/>
                <a:sym typeface="Calibri"/>
              </a:rPr>
              <a:t>ATTENDEES</a:t>
            </a:r>
          </a:p>
          <a:p>
            <a:pPr marL="0" marR="0" lvl="0" indent="0" algn="l" rtl="0">
              <a:lnSpc>
                <a:spcPct val="90000"/>
              </a:lnSpc>
              <a:spcBef>
                <a:spcPts val="0"/>
              </a:spcBef>
              <a:spcAft>
                <a:spcPts val="0"/>
              </a:spcAft>
              <a:buClr>
                <a:schemeClr val="lt1"/>
              </a:buClr>
              <a:buSzPts val="2400"/>
              <a:buFont typeface="Calibri"/>
              <a:buNone/>
            </a:pPr>
            <a:endParaRPr lang="en-US" sz="2000" dirty="0">
              <a:solidFill>
                <a:schemeClr val="tx1"/>
              </a:solidFill>
              <a:latin typeface="+mn-lt"/>
              <a:ea typeface="Calibri"/>
              <a:cs typeface="Calibri"/>
              <a:sym typeface="Calibri"/>
            </a:endParaRPr>
          </a:p>
          <a:p>
            <a:pPr marR="0" lvl="0" algn="l" rtl="0">
              <a:lnSpc>
                <a:spcPct val="90000"/>
              </a:lnSpc>
              <a:spcBef>
                <a:spcPts val="0"/>
              </a:spcBef>
              <a:spcAft>
                <a:spcPts val="0"/>
              </a:spcAft>
              <a:buClr>
                <a:schemeClr val="lt1"/>
              </a:buClr>
              <a:buSzPts val="2400"/>
            </a:pPr>
            <a:r>
              <a:rPr lang="en-US" sz="2000" dirty="0">
                <a:solidFill>
                  <a:schemeClr val="tx1"/>
                </a:solidFill>
                <a:latin typeface="+mn-lt"/>
                <a:ea typeface="Calibri"/>
                <a:cs typeface="Calibri"/>
                <a:sym typeface="Calibri"/>
              </a:rPr>
              <a:t>Enfant</a:t>
            </a:r>
          </a:p>
          <a:p>
            <a:pPr marR="0" lvl="0" algn="l" rtl="0">
              <a:lnSpc>
                <a:spcPct val="90000"/>
              </a:lnSpc>
              <a:spcBef>
                <a:spcPts val="0"/>
              </a:spcBef>
              <a:spcAft>
                <a:spcPts val="0"/>
              </a:spcAft>
              <a:buClr>
                <a:schemeClr val="lt1"/>
              </a:buClr>
              <a:buSzPts val="2400"/>
            </a:pPr>
            <a:endParaRPr lang="en-US" sz="2000" dirty="0">
              <a:solidFill>
                <a:schemeClr val="tx1"/>
              </a:solidFill>
              <a:latin typeface="+mn-lt"/>
              <a:ea typeface="Calibri"/>
              <a:cs typeface="Calibri"/>
              <a:sym typeface="Calibri"/>
            </a:endParaRPr>
          </a:p>
          <a:p>
            <a:pPr marR="0" lvl="0" algn="l" rtl="0">
              <a:lnSpc>
                <a:spcPct val="90000"/>
              </a:lnSpc>
              <a:spcBef>
                <a:spcPts val="0"/>
              </a:spcBef>
              <a:spcAft>
                <a:spcPts val="0"/>
              </a:spcAft>
              <a:buClr>
                <a:schemeClr val="lt1"/>
              </a:buClr>
              <a:buSzPts val="2400"/>
            </a:pPr>
            <a:r>
              <a:rPr lang="en-US" sz="2000" dirty="0">
                <a:solidFill>
                  <a:schemeClr val="tx1"/>
                </a:solidFill>
                <a:latin typeface="+mn-lt"/>
                <a:ea typeface="Calibri"/>
                <a:cs typeface="Calibri"/>
                <a:sym typeface="Calibri"/>
              </a:rPr>
              <a:t>Responsable de l'enfant / parent et tuteur de l'enfant</a:t>
            </a:r>
          </a:p>
          <a:p>
            <a:pPr marR="0" lvl="0" algn="l" rtl="0">
              <a:lnSpc>
                <a:spcPct val="90000"/>
              </a:lnSpc>
              <a:spcBef>
                <a:spcPts val="0"/>
              </a:spcBef>
              <a:spcAft>
                <a:spcPts val="0"/>
              </a:spcAft>
              <a:buClr>
                <a:schemeClr val="lt1"/>
              </a:buClr>
              <a:buSzPts val="2400"/>
            </a:pPr>
            <a:endParaRPr lang="en-US" sz="2000" dirty="0">
              <a:solidFill>
                <a:schemeClr val="tx1"/>
              </a:solidFill>
              <a:latin typeface="+mn-lt"/>
              <a:ea typeface="Calibri"/>
              <a:cs typeface="Calibri"/>
              <a:sym typeface="Calibri"/>
            </a:endParaRPr>
          </a:p>
          <a:p>
            <a:pPr marR="0" lvl="0" algn="l" rtl="0">
              <a:lnSpc>
                <a:spcPct val="90000"/>
              </a:lnSpc>
              <a:spcBef>
                <a:spcPts val="0"/>
              </a:spcBef>
              <a:spcAft>
                <a:spcPts val="0"/>
              </a:spcAft>
              <a:buClr>
                <a:schemeClr val="lt1"/>
              </a:buClr>
              <a:buSzPts val="2400"/>
            </a:pPr>
            <a:r>
              <a:rPr lang="en-US" sz="2000" dirty="0">
                <a:solidFill>
                  <a:schemeClr val="tx1"/>
                </a:solidFill>
                <a:latin typeface="+mn-lt"/>
                <a:ea typeface="Calibri"/>
                <a:cs typeface="Calibri"/>
                <a:sym typeface="Calibri"/>
              </a:rPr>
              <a:t>Si c'est le cas, un travailleur social (et son superviseur)</a:t>
            </a:r>
          </a:p>
          <a:p>
            <a:pPr marR="0" lvl="0" algn="l" rtl="0">
              <a:lnSpc>
                <a:spcPct val="90000"/>
              </a:lnSpc>
              <a:spcBef>
                <a:spcPts val="0"/>
              </a:spcBef>
              <a:spcAft>
                <a:spcPts val="0"/>
              </a:spcAft>
              <a:buClr>
                <a:schemeClr val="lt1"/>
              </a:buClr>
              <a:buSzPts val="2400"/>
            </a:pPr>
            <a:endParaRPr lang="en-US" sz="2000" dirty="0">
              <a:solidFill>
                <a:schemeClr val="tx1"/>
              </a:solidFill>
              <a:latin typeface="+mn-lt"/>
              <a:ea typeface="Calibri"/>
              <a:cs typeface="Calibri"/>
              <a:sym typeface="Calibri"/>
            </a:endParaRPr>
          </a:p>
          <a:p>
            <a:pPr marR="0" lvl="0" algn="l" rtl="0">
              <a:lnSpc>
                <a:spcPct val="90000"/>
              </a:lnSpc>
              <a:spcBef>
                <a:spcPts val="0"/>
              </a:spcBef>
              <a:spcAft>
                <a:spcPts val="0"/>
              </a:spcAft>
              <a:buClr>
                <a:schemeClr val="lt1"/>
              </a:buClr>
              <a:buSzPts val="2400"/>
            </a:pPr>
            <a:r>
              <a:rPr lang="en-US" sz="2000" dirty="0">
                <a:solidFill>
                  <a:schemeClr val="tx1"/>
                </a:solidFill>
                <a:latin typeface="+mn-lt"/>
                <a:ea typeface="Calibri"/>
                <a:cs typeface="Calibri"/>
                <a:sym typeface="Calibri"/>
              </a:rPr>
              <a:t>D'autres adultes ou professionnels impliqués peuvent être invités</a:t>
            </a:r>
          </a:p>
          <a:p>
            <a:pPr marR="0" lvl="0" algn="l" rtl="0">
              <a:lnSpc>
                <a:spcPct val="90000"/>
              </a:lnSpc>
              <a:spcBef>
                <a:spcPts val="0"/>
              </a:spcBef>
              <a:spcAft>
                <a:spcPts val="0"/>
              </a:spcAft>
              <a:buClr>
                <a:schemeClr val="lt1"/>
              </a:buClr>
              <a:buSzPts val="2400"/>
            </a:pPr>
            <a:endParaRPr lang="en-US" sz="2000" dirty="0">
              <a:solidFill>
                <a:schemeClr val="tx1"/>
              </a:solidFill>
              <a:latin typeface="+mn-lt"/>
              <a:ea typeface="Calibri"/>
              <a:cs typeface="Calibri"/>
              <a:sym typeface="Calibri"/>
            </a:endParaRPr>
          </a:p>
          <a:p>
            <a:pPr marR="0" lvl="0" algn="l" rtl="0">
              <a:lnSpc>
                <a:spcPct val="90000"/>
              </a:lnSpc>
              <a:spcBef>
                <a:spcPts val="0"/>
              </a:spcBef>
              <a:spcAft>
                <a:spcPts val="0"/>
              </a:spcAft>
              <a:buClr>
                <a:schemeClr val="lt1"/>
              </a:buClr>
              <a:buSzPts val="2400"/>
            </a:pPr>
            <a:r>
              <a:rPr lang="en-US" sz="2000" dirty="0">
                <a:solidFill>
                  <a:schemeClr val="tx1"/>
                </a:solidFill>
                <a:latin typeface="+mn-lt"/>
                <a:ea typeface="Calibri"/>
                <a:cs typeface="Calibri"/>
                <a:sym typeface="Calibri"/>
              </a:rPr>
              <a:t>L'enfant peut demander à une personne en particulier d'assister</a:t>
            </a:r>
          </a:p>
        </p:txBody>
      </p:sp>
      <p:grpSp>
        <p:nvGrpSpPr>
          <p:cNvPr id="23" name="Group 22">
            <a:extLst>
              <a:ext uri="{FF2B5EF4-FFF2-40B4-BE49-F238E27FC236}">
                <a16:creationId xmlns:a16="http://schemas.microsoft.com/office/drawing/2014/main" id="{28F665D9-9C24-B0AF-E228-34906D6C9B29}"/>
              </a:ext>
            </a:extLst>
          </p:cNvPr>
          <p:cNvGrpSpPr/>
          <p:nvPr/>
        </p:nvGrpSpPr>
        <p:grpSpPr>
          <a:xfrm>
            <a:off x="625435" y="1733475"/>
            <a:ext cx="1090968" cy="1090968"/>
            <a:chOff x="6784825" y="4717805"/>
            <a:chExt cx="1170980" cy="1170980"/>
          </a:xfrm>
        </p:grpSpPr>
        <p:sp>
          <p:nvSpPr>
            <p:cNvPr id="24" name="Oval 23">
              <a:extLst>
                <a:ext uri="{FF2B5EF4-FFF2-40B4-BE49-F238E27FC236}">
                  <a16:creationId xmlns:a16="http://schemas.microsoft.com/office/drawing/2014/main" id="{6A33FAFB-6784-3D41-5FBE-6FBACA86BC07}"/>
                </a:ext>
              </a:extLst>
            </p:cNvPr>
            <p:cNvSpPr/>
            <p:nvPr/>
          </p:nvSpPr>
          <p:spPr>
            <a:xfrm>
              <a:off x="6784825" y="4717805"/>
              <a:ext cx="1170980" cy="1170980"/>
            </a:xfrm>
            <a:prstGeom prst="ellipse">
              <a:avLst/>
            </a:prstGeom>
            <a:solidFill>
              <a:schemeClr val="accent2">
                <a:lumMod val="75000"/>
              </a:schemeClr>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5" name="Oval 24">
              <a:extLst>
                <a:ext uri="{FF2B5EF4-FFF2-40B4-BE49-F238E27FC236}">
                  <a16:creationId xmlns:a16="http://schemas.microsoft.com/office/drawing/2014/main" id="{8BE6E8C8-AD53-D41A-8671-FC4A5B4BFAB0}"/>
                </a:ext>
              </a:extLst>
            </p:cNvPr>
            <p:cNvSpPr/>
            <p:nvPr/>
          </p:nvSpPr>
          <p:spPr>
            <a:xfrm>
              <a:off x="7276868" y="5237982"/>
              <a:ext cx="189079" cy="18907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6" name="Rectangle 25">
              <a:extLst>
                <a:ext uri="{FF2B5EF4-FFF2-40B4-BE49-F238E27FC236}">
                  <a16:creationId xmlns:a16="http://schemas.microsoft.com/office/drawing/2014/main" id="{CA7819F3-F020-F564-FD9A-AB88D9DE58F6}"/>
                </a:ext>
              </a:extLst>
            </p:cNvPr>
            <p:cNvSpPr/>
            <p:nvPr/>
          </p:nvSpPr>
          <p:spPr>
            <a:xfrm rot="16200000">
              <a:off x="7134823" y="5040376"/>
              <a:ext cx="464812" cy="1131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7" name="Rectangle 26">
              <a:extLst>
                <a:ext uri="{FF2B5EF4-FFF2-40B4-BE49-F238E27FC236}">
                  <a16:creationId xmlns:a16="http://schemas.microsoft.com/office/drawing/2014/main" id="{B9912B6E-9C22-0B78-BA58-C9FE414A4877}"/>
                </a:ext>
              </a:extLst>
            </p:cNvPr>
            <p:cNvSpPr/>
            <p:nvPr/>
          </p:nvSpPr>
          <p:spPr>
            <a:xfrm rot="13453060">
              <a:off x="7365088" y="5440995"/>
              <a:ext cx="331413" cy="1091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29" name="Group 28">
            <a:extLst>
              <a:ext uri="{FF2B5EF4-FFF2-40B4-BE49-F238E27FC236}">
                <a16:creationId xmlns:a16="http://schemas.microsoft.com/office/drawing/2014/main" id="{E19D30CC-BBEB-3ED4-F477-66AF2D4B0D2E}"/>
              </a:ext>
            </a:extLst>
          </p:cNvPr>
          <p:cNvGrpSpPr/>
          <p:nvPr/>
        </p:nvGrpSpPr>
        <p:grpSpPr>
          <a:xfrm>
            <a:off x="5295792" y="3031589"/>
            <a:ext cx="254176" cy="819822"/>
            <a:chOff x="4045581" y="1684320"/>
            <a:chExt cx="350098" cy="1129211"/>
          </a:xfrm>
          <a:solidFill>
            <a:schemeClr val="accent2">
              <a:lumMod val="75000"/>
            </a:schemeClr>
          </a:solidFill>
        </p:grpSpPr>
        <p:sp>
          <p:nvSpPr>
            <p:cNvPr id="46" name="Round Same Side Corner Rectangle 21">
              <a:extLst>
                <a:ext uri="{FF2B5EF4-FFF2-40B4-BE49-F238E27FC236}">
                  <a16:creationId xmlns:a16="http://schemas.microsoft.com/office/drawing/2014/main" id="{D707C826-1134-130B-F124-4C637E6A5D4F}"/>
                </a:ext>
              </a:extLst>
            </p:cNvPr>
            <p:cNvSpPr/>
            <p:nvPr/>
          </p:nvSpPr>
          <p:spPr>
            <a:xfrm>
              <a:off x="4045581" y="2069359"/>
              <a:ext cx="350098" cy="744172"/>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7" name="Oval 46">
              <a:extLst>
                <a:ext uri="{FF2B5EF4-FFF2-40B4-BE49-F238E27FC236}">
                  <a16:creationId xmlns:a16="http://schemas.microsoft.com/office/drawing/2014/main" id="{B6E7F83C-9589-0C9C-36F2-6C3F65803BB7}"/>
                </a:ext>
              </a:extLst>
            </p:cNvPr>
            <p:cNvSpPr/>
            <p:nvPr/>
          </p:nvSpPr>
          <p:spPr>
            <a:xfrm>
              <a:off x="4064379" y="1684320"/>
              <a:ext cx="328890" cy="3288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31" name="Group 30">
            <a:extLst>
              <a:ext uri="{FF2B5EF4-FFF2-40B4-BE49-F238E27FC236}">
                <a16:creationId xmlns:a16="http://schemas.microsoft.com/office/drawing/2014/main" id="{0CD384E6-B75B-C8DB-040F-929E3214A5B4}"/>
              </a:ext>
            </a:extLst>
          </p:cNvPr>
          <p:cNvGrpSpPr/>
          <p:nvPr/>
        </p:nvGrpSpPr>
        <p:grpSpPr>
          <a:xfrm>
            <a:off x="5723744" y="1708691"/>
            <a:ext cx="254176" cy="819822"/>
            <a:chOff x="4045581" y="1684320"/>
            <a:chExt cx="350098" cy="1129211"/>
          </a:xfrm>
          <a:solidFill>
            <a:schemeClr val="accent2">
              <a:lumMod val="75000"/>
            </a:schemeClr>
          </a:solidFill>
        </p:grpSpPr>
        <p:sp>
          <p:nvSpPr>
            <p:cNvPr id="40" name="Round Same Side Corner Rectangle 21">
              <a:extLst>
                <a:ext uri="{FF2B5EF4-FFF2-40B4-BE49-F238E27FC236}">
                  <a16:creationId xmlns:a16="http://schemas.microsoft.com/office/drawing/2014/main" id="{A485552B-CF20-3CFA-5F3D-E1217EDEC46B}"/>
                </a:ext>
              </a:extLst>
            </p:cNvPr>
            <p:cNvSpPr/>
            <p:nvPr/>
          </p:nvSpPr>
          <p:spPr>
            <a:xfrm>
              <a:off x="4045581" y="2069359"/>
              <a:ext cx="350098" cy="744172"/>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1" name="Oval 40">
              <a:extLst>
                <a:ext uri="{FF2B5EF4-FFF2-40B4-BE49-F238E27FC236}">
                  <a16:creationId xmlns:a16="http://schemas.microsoft.com/office/drawing/2014/main" id="{97A0A789-8E4D-A762-A74C-575D2351B734}"/>
                </a:ext>
              </a:extLst>
            </p:cNvPr>
            <p:cNvSpPr/>
            <p:nvPr/>
          </p:nvSpPr>
          <p:spPr>
            <a:xfrm>
              <a:off x="4064379" y="1684320"/>
              <a:ext cx="328890" cy="3288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33" name="Group 32">
            <a:extLst>
              <a:ext uri="{FF2B5EF4-FFF2-40B4-BE49-F238E27FC236}">
                <a16:creationId xmlns:a16="http://schemas.microsoft.com/office/drawing/2014/main" id="{DA4EDCC2-58C9-8BBA-A08C-46C4C93CC84D}"/>
              </a:ext>
            </a:extLst>
          </p:cNvPr>
          <p:cNvGrpSpPr/>
          <p:nvPr/>
        </p:nvGrpSpPr>
        <p:grpSpPr>
          <a:xfrm>
            <a:off x="5636727" y="2663008"/>
            <a:ext cx="364270" cy="819822"/>
            <a:chOff x="3000654" y="1516217"/>
            <a:chExt cx="245039" cy="551483"/>
          </a:xfrm>
          <a:solidFill>
            <a:schemeClr val="accent2">
              <a:lumMod val="75000"/>
            </a:schemeClr>
          </a:solidFill>
        </p:grpSpPr>
        <p:grpSp>
          <p:nvGrpSpPr>
            <p:cNvPr id="34" name="Group 33">
              <a:extLst>
                <a:ext uri="{FF2B5EF4-FFF2-40B4-BE49-F238E27FC236}">
                  <a16:creationId xmlns:a16="http://schemas.microsoft.com/office/drawing/2014/main" id="{E8024A55-CAA2-E2E2-71C2-C5C656AE3988}"/>
                </a:ext>
              </a:extLst>
            </p:cNvPr>
            <p:cNvGrpSpPr/>
            <p:nvPr/>
          </p:nvGrpSpPr>
          <p:grpSpPr>
            <a:xfrm>
              <a:off x="3036509" y="1516217"/>
              <a:ext cx="172158" cy="551483"/>
              <a:chOff x="4043172" y="1684320"/>
              <a:chExt cx="352508" cy="1129211"/>
            </a:xfrm>
            <a:grpFill/>
          </p:grpSpPr>
          <p:sp>
            <p:nvSpPr>
              <p:cNvPr id="36" name="Round Same Side Corner Rectangle 21">
                <a:extLst>
                  <a:ext uri="{FF2B5EF4-FFF2-40B4-BE49-F238E27FC236}">
                    <a16:creationId xmlns:a16="http://schemas.microsoft.com/office/drawing/2014/main" id="{411BA671-6901-C60A-C930-0F1CA5177D08}"/>
                  </a:ext>
                </a:extLst>
              </p:cNvPr>
              <p:cNvSpPr/>
              <p:nvPr/>
            </p:nvSpPr>
            <p:spPr>
              <a:xfrm>
                <a:off x="4045582" y="2069359"/>
                <a:ext cx="350098" cy="744172"/>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7" name="Oval 36">
                <a:extLst>
                  <a:ext uri="{FF2B5EF4-FFF2-40B4-BE49-F238E27FC236}">
                    <a16:creationId xmlns:a16="http://schemas.microsoft.com/office/drawing/2014/main" id="{667D67EC-F08F-56A4-C395-98FAE9CA7846}"/>
                  </a:ext>
                </a:extLst>
              </p:cNvPr>
              <p:cNvSpPr/>
              <p:nvPr/>
            </p:nvSpPr>
            <p:spPr>
              <a:xfrm>
                <a:off x="4043172" y="1684320"/>
                <a:ext cx="328891" cy="3288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
          <p:nvSpPr>
            <p:cNvPr id="35" name="Flowchart: Manual Operation 34">
              <a:extLst>
                <a:ext uri="{FF2B5EF4-FFF2-40B4-BE49-F238E27FC236}">
                  <a16:creationId xmlns:a16="http://schemas.microsoft.com/office/drawing/2014/main" id="{56548A22-F8E2-0C92-5911-04741C53F216}"/>
                </a:ext>
              </a:extLst>
            </p:cNvPr>
            <p:cNvSpPr/>
            <p:nvPr/>
          </p:nvSpPr>
          <p:spPr>
            <a:xfrm rot="10800000">
              <a:off x="3000654" y="1805724"/>
              <a:ext cx="245039" cy="261975"/>
            </a:xfrm>
            <a:prstGeom prst="flowChartManualOperati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48" name="Group 47">
            <a:extLst>
              <a:ext uri="{FF2B5EF4-FFF2-40B4-BE49-F238E27FC236}">
                <a16:creationId xmlns:a16="http://schemas.microsoft.com/office/drawing/2014/main" id="{0158D204-966C-F96D-F226-BC29BE10FE95}"/>
              </a:ext>
            </a:extLst>
          </p:cNvPr>
          <p:cNvGrpSpPr/>
          <p:nvPr/>
        </p:nvGrpSpPr>
        <p:grpSpPr>
          <a:xfrm>
            <a:off x="5033127" y="2012719"/>
            <a:ext cx="574977" cy="771711"/>
            <a:chOff x="5438539" y="7646118"/>
            <a:chExt cx="814830" cy="1093633"/>
          </a:xfrm>
          <a:solidFill>
            <a:schemeClr val="accent2">
              <a:lumMod val="75000"/>
            </a:schemeClr>
          </a:solidFill>
        </p:grpSpPr>
        <p:sp>
          <p:nvSpPr>
            <p:cNvPr id="49" name="Round Same Side Corner Rectangle 21">
              <a:extLst>
                <a:ext uri="{FF2B5EF4-FFF2-40B4-BE49-F238E27FC236}">
                  <a16:creationId xmlns:a16="http://schemas.microsoft.com/office/drawing/2014/main" id="{6C99D6E4-0CB7-19A6-46D4-C76A46CC1A4B}"/>
                </a:ext>
              </a:extLst>
            </p:cNvPr>
            <p:cNvSpPr/>
            <p:nvPr/>
          </p:nvSpPr>
          <p:spPr>
            <a:xfrm>
              <a:off x="5440940" y="8395605"/>
              <a:ext cx="323729" cy="344146"/>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0" name="Oval 49">
              <a:extLst>
                <a:ext uri="{FF2B5EF4-FFF2-40B4-BE49-F238E27FC236}">
                  <a16:creationId xmlns:a16="http://schemas.microsoft.com/office/drawing/2014/main" id="{05578C79-E420-65CE-6DB2-53D1545789BC}"/>
                </a:ext>
              </a:extLst>
            </p:cNvPr>
            <p:cNvSpPr/>
            <p:nvPr/>
          </p:nvSpPr>
          <p:spPr>
            <a:xfrm>
              <a:off x="5438539" y="8011964"/>
              <a:ext cx="327409" cy="3274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1" name="Round Same Side Corner Rectangle 23">
              <a:extLst>
                <a:ext uri="{FF2B5EF4-FFF2-40B4-BE49-F238E27FC236}">
                  <a16:creationId xmlns:a16="http://schemas.microsoft.com/office/drawing/2014/main" id="{CFF6B0E8-9046-BEF4-10FE-66725C0EA940}"/>
                </a:ext>
              </a:extLst>
            </p:cNvPr>
            <p:cNvSpPr/>
            <p:nvPr/>
          </p:nvSpPr>
          <p:spPr>
            <a:xfrm>
              <a:off x="5928360" y="8029758"/>
              <a:ext cx="323730" cy="709993"/>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2" name="Oval 51">
              <a:extLst>
                <a:ext uri="{FF2B5EF4-FFF2-40B4-BE49-F238E27FC236}">
                  <a16:creationId xmlns:a16="http://schemas.microsoft.com/office/drawing/2014/main" id="{7D055A9A-1AD7-59B3-3A12-72AB7C1A3D3C}"/>
                </a:ext>
              </a:extLst>
            </p:cNvPr>
            <p:cNvSpPr/>
            <p:nvPr/>
          </p:nvSpPr>
          <p:spPr>
            <a:xfrm>
              <a:off x="5925959" y="7646118"/>
              <a:ext cx="327410" cy="3274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3" name="Round Same Side Corner Rectangle 25">
              <a:extLst>
                <a:ext uri="{FF2B5EF4-FFF2-40B4-BE49-F238E27FC236}">
                  <a16:creationId xmlns:a16="http://schemas.microsoft.com/office/drawing/2014/main" id="{292B9430-BC87-69FF-7376-EE6E0F26AAA6}"/>
                </a:ext>
              </a:extLst>
            </p:cNvPr>
            <p:cNvSpPr/>
            <p:nvPr/>
          </p:nvSpPr>
          <p:spPr>
            <a:xfrm rot="12859561">
              <a:off x="5864557" y="8125814"/>
              <a:ext cx="101108" cy="244001"/>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4" name="Round Same Side Corner Rectangle 26">
              <a:extLst>
                <a:ext uri="{FF2B5EF4-FFF2-40B4-BE49-F238E27FC236}">
                  <a16:creationId xmlns:a16="http://schemas.microsoft.com/office/drawing/2014/main" id="{06CAFE82-0978-3A7F-A950-8881CFD12BE3}"/>
                </a:ext>
              </a:extLst>
            </p:cNvPr>
            <p:cNvSpPr/>
            <p:nvPr/>
          </p:nvSpPr>
          <p:spPr>
            <a:xfrm rot="14101202">
              <a:off x="5757134" y="8268990"/>
              <a:ext cx="101108" cy="165176"/>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Shape 1573"/>
        <p:cNvGrpSpPr/>
        <p:nvPr/>
      </p:nvGrpSpPr>
      <p:grpSpPr>
        <a:xfrm>
          <a:off x="0" y="0"/>
          <a:ext cx="0" cy="0"/>
          <a:chOff x="0" y="0"/>
          <a:chExt cx="0" cy="0"/>
        </a:xfrm>
      </p:grpSpPr>
      <p:sp>
        <p:nvSpPr>
          <p:cNvPr id="1574" name="Google Shape;1574;p86"/>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8C5F7A"/>
              </a:buClr>
              <a:buSzPts val="3200"/>
              <a:buFont typeface="Arial"/>
              <a:buNone/>
            </a:pPr>
            <a:r>
              <a:rPr lang="en-US" dirty="0"/>
              <a:t>La révision du placement des soins doit couvrir :</a:t>
            </a:r>
            <a:endParaRPr dirty="0"/>
          </a:p>
        </p:txBody>
      </p:sp>
      <p:grpSp>
        <p:nvGrpSpPr>
          <p:cNvPr id="2" name="Group 1">
            <a:extLst>
              <a:ext uri="{FF2B5EF4-FFF2-40B4-BE49-F238E27FC236}">
                <a16:creationId xmlns:a16="http://schemas.microsoft.com/office/drawing/2014/main" id="{31E99C2B-ADD6-FE30-0EE4-206AD51213FB}"/>
              </a:ext>
            </a:extLst>
          </p:cNvPr>
          <p:cNvGrpSpPr/>
          <p:nvPr/>
        </p:nvGrpSpPr>
        <p:grpSpPr>
          <a:xfrm>
            <a:off x="879205" y="1790515"/>
            <a:ext cx="3383703" cy="3105774"/>
            <a:chOff x="6955476" y="4970817"/>
            <a:chExt cx="500332" cy="459236"/>
          </a:xfrm>
          <a:solidFill>
            <a:schemeClr val="accent2">
              <a:lumMod val="20000"/>
              <a:lumOff val="80000"/>
            </a:schemeClr>
          </a:solidFill>
        </p:grpSpPr>
        <p:sp>
          <p:nvSpPr>
            <p:cNvPr id="3" name="Trapezoid 2">
              <a:extLst>
                <a:ext uri="{FF2B5EF4-FFF2-40B4-BE49-F238E27FC236}">
                  <a16:creationId xmlns:a16="http://schemas.microsoft.com/office/drawing/2014/main" id="{A9F4A831-BB8B-B0EB-167C-F6E71BDCE028}"/>
                </a:ext>
              </a:extLst>
            </p:cNvPr>
            <p:cNvSpPr/>
            <p:nvPr/>
          </p:nvSpPr>
          <p:spPr>
            <a:xfrm>
              <a:off x="6955476" y="4970817"/>
              <a:ext cx="500332" cy="200981"/>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 name="Rectangle 3">
              <a:extLst>
                <a:ext uri="{FF2B5EF4-FFF2-40B4-BE49-F238E27FC236}">
                  <a16:creationId xmlns:a16="http://schemas.microsoft.com/office/drawing/2014/main" id="{7FEECB39-D91E-E3A2-F69D-21CD8D4FEAE2}"/>
                </a:ext>
              </a:extLst>
            </p:cNvPr>
            <p:cNvSpPr/>
            <p:nvPr/>
          </p:nvSpPr>
          <p:spPr>
            <a:xfrm>
              <a:off x="6998813" y="5171798"/>
              <a:ext cx="413659" cy="2582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5" name="Group 4">
            <a:extLst>
              <a:ext uri="{FF2B5EF4-FFF2-40B4-BE49-F238E27FC236}">
                <a16:creationId xmlns:a16="http://schemas.microsoft.com/office/drawing/2014/main" id="{EC09AB3F-BEA9-75AF-3852-BAB3C0F2D527}"/>
              </a:ext>
            </a:extLst>
          </p:cNvPr>
          <p:cNvGrpSpPr/>
          <p:nvPr/>
        </p:nvGrpSpPr>
        <p:grpSpPr>
          <a:xfrm>
            <a:off x="2090594" y="2564578"/>
            <a:ext cx="1707617" cy="3046201"/>
            <a:chOff x="5102983" y="1330093"/>
            <a:chExt cx="611190" cy="1090296"/>
          </a:xfrm>
          <a:solidFill>
            <a:schemeClr val="accent2">
              <a:lumMod val="75000"/>
            </a:schemeClr>
          </a:solidFill>
        </p:grpSpPr>
        <p:grpSp>
          <p:nvGrpSpPr>
            <p:cNvPr id="6" name="Group 5">
              <a:extLst>
                <a:ext uri="{FF2B5EF4-FFF2-40B4-BE49-F238E27FC236}">
                  <a16:creationId xmlns:a16="http://schemas.microsoft.com/office/drawing/2014/main" id="{CE9EE981-FC50-7B8D-8583-853130FF5233}"/>
                </a:ext>
              </a:extLst>
            </p:cNvPr>
            <p:cNvGrpSpPr/>
            <p:nvPr/>
          </p:nvGrpSpPr>
          <p:grpSpPr>
            <a:xfrm>
              <a:off x="5157952" y="1808115"/>
              <a:ext cx="241654" cy="277569"/>
              <a:chOff x="2968390" y="1782471"/>
              <a:chExt cx="241654" cy="277569"/>
            </a:xfrm>
            <a:grpFill/>
          </p:grpSpPr>
          <p:sp>
            <p:nvSpPr>
              <p:cNvPr id="14" name="Round Same Side Corner Rectangle 25">
                <a:extLst>
                  <a:ext uri="{FF2B5EF4-FFF2-40B4-BE49-F238E27FC236}">
                    <a16:creationId xmlns:a16="http://schemas.microsoft.com/office/drawing/2014/main" id="{707B1E99-7236-FABF-F130-47B5341586D6}"/>
                  </a:ext>
                </a:extLst>
              </p:cNvPr>
              <p:cNvSpPr/>
              <p:nvPr/>
            </p:nvSpPr>
            <p:spPr>
              <a:xfrm rot="12859561">
                <a:off x="3108478" y="1782471"/>
                <a:ext cx="101566" cy="245105"/>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Round Same Side Corner Rectangle 26">
                <a:extLst>
                  <a:ext uri="{FF2B5EF4-FFF2-40B4-BE49-F238E27FC236}">
                    <a16:creationId xmlns:a16="http://schemas.microsoft.com/office/drawing/2014/main" id="{1478917C-1926-7653-960A-5B36BEC7F419}"/>
                  </a:ext>
                </a:extLst>
              </p:cNvPr>
              <p:cNvSpPr/>
              <p:nvPr/>
            </p:nvSpPr>
            <p:spPr>
              <a:xfrm rot="14101202">
                <a:off x="3000569" y="1926295"/>
                <a:ext cx="101566" cy="165924"/>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
          <p:nvSpPr>
            <p:cNvPr id="7" name="Rectangle 6">
              <a:extLst>
                <a:ext uri="{FF2B5EF4-FFF2-40B4-BE49-F238E27FC236}">
                  <a16:creationId xmlns:a16="http://schemas.microsoft.com/office/drawing/2014/main" id="{445EA109-D366-DF14-07C6-741CEBD182F8}"/>
                </a:ext>
              </a:extLst>
            </p:cNvPr>
            <p:cNvSpPr/>
            <p:nvPr/>
          </p:nvSpPr>
          <p:spPr>
            <a:xfrm rot="20505316">
              <a:off x="5102983" y="1656859"/>
              <a:ext cx="45719" cy="3548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8" name="Round Same Side Corner Rectangle 26">
              <a:extLst>
                <a:ext uri="{FF2B5EF4-FFF2-40B4-BE49-F238E27FC236}">
                  <a16:creationId xmlns:a16="http://schemas.microsoft.com/office/drawing/2014/main" id="{27DE7285-6CD1-E62F-16E4-6C59FF6A9862}"/>
                </a:ext>
              </a:extLst>
            </p:cNvPr>
            <p:cNvSpPr/>
            <p:nvPr/>
          </p:nvSpPr>
          <p:spPr>
            <a:xfrm rot="16535945">
              <a:off x="5265161" y="1680146"/>
              <a:ext cx="101003" cy="279895"/>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cxnSp>
          <p:nvCxnSpPr>
            <p:cNvPr id="9" name="Straight Arrow Connector 8">
              <a:extLst>
                <a:ext uri="{FF2B5EF4-FFF2-40B4-BE49-F238E27FC236}">
                  <a16:creationId xmlns:a16="http://schemas.microsoft.com/office/drawing/2014/main" id="{D58D0A6E-BD6D-377A-E277-7ABB71326100}"/>
                </a:ext>
              </a:extLst>
            </p:cNvPr>
            <p:cNvCxnSpPr>
              <a:cxnSpLocks/>
            </p:cNvCxnSpPr>
            <p:nvPr/>
          </p:nvCxnSpPr>
          <p:spPr>
            <a:xfrm flipH="1">
              <a:off x="5175388" y="1694718"/>
              <a:ext cx="74812" cy="109302"/>
            </a:xfrm>
            <a:prstGeom prst="straightConnector1">
              <a:avLst/>
            </a:prstGeom>
            <a:grpFill/>
            <a:ln w="28575">
              <a:solidFill>
                <a:schemeClr val="accent2">
                  <a:lumMod val="7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3CA4E813-350E-FE85-C8EF-80D66F2F7678}"/>
                </a:ext>
              </a:extLst>
            </p:cNvPr>
            <p:cNvGrpSpPr/>
            <p:nvPr/>
          </p:nvGrpSpPr>
          <p:grpSpPr>
            <a:xfrm>
              <a:off x="5274909" y="1330093"/>
              <a:ext cx="439264" cy="1090296"/>
              <a:chOff x="4152776" y="1302447"/>
              <a:chExt cx="365595" cy="907443"/>
            </a:xfrm>
            <a:grpFill/>
          </p:grpSpPr>
          <p:sp>
            <p:nvSpPr>
              <p:cNvPr id="11" name="Flowchart: Manual Operation 10">
                <a:extLst>
                  <a:ext uri="{FF2B5EF4-FFF2-40B4-BE49-F238E27FC236}">
                    <a16:creationId xmlns:a16="http://schemas.microsoft.com/office/drawing/2014/main" id="{A60273CB-F80E-0368-F337-4A8ECE72879B}"/>
                  </a:ext>
                </a:extLst>
              </p:cNvPr>
              <p:cNvSpPr/>
              <p:nvPr/>
            </p:nvSpPr>
            <p:spPr>
              <a:xfrm rot="10800000">
                <a:off x="4152776" y="1702969"/>
                <a:ext cx="365595" cy="506921"/>
              </a:xfrm>
              <a:prstGeom prst="flowChartManualOperati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 name="Round Same Side Corner Rectangle 23">
                <a:extLst>
                  <a:ext uri="{FF2B5EF4-FFF2-40B4-BE49-F238E27FC236}">
                    <a16:creationId xmlns:a16="http://schemas.microsoft.com/office/drawing/2014/main" id="{F76069EF-E8D4-5CAB-9CD0-0588A17B159A}"/>
                  </a:ext>
                </a:extLst>
              </p:cNvPr>
              <p:cNvSpPr/>
              <p:nvPr/>
            </p:nvSpPr>
            <p:spPr>
              <a:xfrm>
                <a:off x="4202705" y="1618460"/>
                <a:ext cx="266665" cy="584840"/>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3" name="Oval 12">
                <a:extLst>
                  <a:ext uri="{FF2B5EF4-FFF2-40B4-BE49-F238E27FC236}">
                    <a16:creationId xmlns:a16="http://schemas.microsoft.com/office/drawing/2014/main" id="{5C005901-FD04-9378-8C15-31B1BE60180A}"/>
                  </a:ext>
                </a:extLst>
              </p:cNvPr>
              <p:cNvSpPr/>
              <p:nvPr/>
            </p:nvSpPr>
            <p:spPr>
              <a:xfrm>
                <a:off x="4200727" y="1302447"/>
                <a:ext cx="269696" cy="26969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sp>
        <p:nvSpPr>
          <p:cNvPr id="16" name="L-Shape 15">
            <a:extLst>
              <a:ext uri="{FF2B5EF4-FFF2-40B4-BE49-F238E27FC236}">
                <a16:creationId xmlns:a16="http://schemas.microsoft.com/office/drawing/2014/main" id="{C643CA60-D67B-AB47-F92C-C42F0A6FAD94}"/>
              </a:ext>
            </a:extLst>
          </p:cNvPr>
          <p:cNvSpPr/>
          <p:nvPr/>
        </p:nvSpPr>
        <p:spPr>
          <a:xfrm rot="18361091">
            <a:off x="4646065" y="1683729"/>
            <a:ext cx="334720" cy="170347"/>
          </a:xfrm>
          <a:prstGeom prst="corner">
            <a:avLst>
              <a:gd name="adj1" fmla="val 42208"/>
              <a:gd name="adj2" fmla="val 4335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7" name="TextBox 16">
            <a:extLst>
              <a:ext uri="{FF2B5EF4-FFF2-40B4-BE49-F238E27FC236}">
                <a16:creationId xmlns:a16="http://schemas.microsoft.com/office/drawing/2014/main" id="{2A0F904F-9FFE-B6BE-D0DF-3D52FBB2A5EC}"/>
              </a:ext>
            </a:extLst>
          </p:cNvPr>
          <p:cNvSpPr txBox="1"/>
          <p:nvPr/>
        </p:nvSpPr>
        <p:spPr>
          <a:xfrm>
            <a:off x="5029215" y="1619358"/>
            <a:ext cx="6642832" cy="4739759"/>
          </a:xfrm>
          <a:prstGeom prst="rect">
            <a:avLst/>
          </a:prstGeom>
          <a:noFill/>
        </p:spPr>
        <p:txBody>
          <a:bodyPr wrap="square">
            <a:spAutoFit/>
          </a:bodyPr>
          <a:lstStyle/>
          <a:p>
            <a:pPr marL="0" marR="0" lvl="0" indent="0" algn="l" rtl="0">
              <a:lnSpc>
                <a:spcPct val="90000"/>
              </a:lnSpc>
              <a:spcBef>
                <a:spcPts val="0"/>
              </a:spcBef>
              <a:spcAft>
                <a:spcPts val="1000"/>
              </a:spcAft>
              <a:buClr>
                <a:schemeClr val="dk1"/>
              </a:buClr>
              <a:buSzPts val="2300"/>
              <a:buFont typeface="Calibri"/>
              <a:buNone/>
            </a:pPr>
            <a:r>
              <a:rPr lang="en-US" sz="2000" dirty="0">
                <a:solidFill>
                  <a:schemeClr val="dk1"/>
                </a:solidFill>
                <a:latin typeface="+mn-lt"/>
                <a:ea typeface="Calibri"/>
                <a:cs typeface="Calibri"/>
                <a:sym typeface="Calibri"/>
              </a:rPr>
              <a:t>Les progrès de l'enfant dans le cadre du placement/la protection et le bien-être de l'enfant</a:t>
            </a:r>
          </a:p>
          <a:p>
            <a:pPr>
              <a:lnSpc>
                <a:spcPct val="90000"/>
              </a:lnSpc>
              <a:spcAft>
                <a:spcPts val="1000"/>
              </a:spcAft>
              <a:buClr>
                <a:schemeClr val="dk1"/>
              </a:buClr>
              <a:buSzPts val="2300"/>
            </a:pPr>
            <a:r>
              <a:rPr lang="en-US" sz="2000" dirty="0">
                <a:solidFill>
                  <a:schemeClr val="dk1"/>
                </a:solidFill>
                <a:latin typeface="+mn-lt"/>
                <a:ea typeface="Calibri"/>
                <a:cs typeface="Calibri"/>
                <a:sym typeface="Calibri"/>
              </a:rPr>
              <a:t>Informations provenant des visites de contrôle/problèmes dans le cadre du placement de contrôle</a:t>
            </a:r>
          </a:p>
          <a:p>
            <a:pPr>
              <a:lnSpc>
                <a:spcPct val="90000"/>
              </a:lnSpc>
              <a:spcAft>
                <a:spcPts val="1000"/>
              </a:spcAft>
              <a:buClr>
                <a:schemeClr val="dk1"/>
              </a:buClr>
              <a:buSzPts val="2300"/>
            </a:pPr>
            <a:r>
              <a:rPr lang="en-US" sz="2000" dirty="0">
                <a:solidFill>
                  <a:schemeClr val="dk1"/>
                </a:solidFill>
                <a:latin typeface="+mn-lt"/>
                <a:ea typeface="Calibri"/>
                <a:cs typeface="Calibri"/>
                <a:sym typeface="Calibri"/>
              </a:rPr>
              <a:t>La capacité de la personne qui s'occupe de l'enfant à s'en occuper.</a:t>
            </a:r>
          </a:p>
          <a:p>
            <a:pPr>
              <a:lnSpc>
                <a:spcPct val="90000"/>
              </a:lnSpc>
              <a:spcAft>
                <a:spcPts val="1000"/>
              </a:spcAft>
              <a:buClr>
                <a:schemeClr val="dk1"/>
              </a:buClr>
              <a:buSzPts val="2300"/>
            </a:pPr>
            <a:r>
              <a:rPr lang="en-US" sz="2000" dirty="0">
                <a:solidFill>
                  <a:schemeClr val="dk1"/>
                </a:solidFill>
                <a:latin typeface="+mn-lt"/>
                <a:ea typeface="Calibri"/>
                <a:cs typeface="Calibri"/>
                <a:sym typeface="Calibri"/>
              </a:rPr>
              <a:t>Progrès réalisés sur les actions du plan de soins, y compris les renvois. </a:t>
            </a:r>
          </a:p>
          <a:p>
            <a:pPr>
              <a:lnSpc>
                <a:spcPct val="90000"/>
              </a:lnSpc>
              <a:spcAft>
                <a:spcPts val="1000"/>
              </a:spcAft>
              <a:buClr>
                <a:schemeClr val="dk1"/>
              </a:buClr>
              <a:buSzPts val="2300"/>
            </a:pPr>
            <a:r>
              <a:rPr lang="en-US" sz="2000" dirty="0">
                <a:solidFill>
                  <a:schemeClr val="dk1"/>
                </a:solidFill>
                <a:latin typeface="+mn-lt"/>
                <a:ea typeface="Calibri"/>
                <a:cs typeface="Calibri"/>
                <a:sym typeface="Calibri"/>
              </a:rPr>
              <a:t>Résultats des actions de recherche, de vérification ou de réunification</a:t>
            </a:r>
          </a:p>
          <a:p>
            <a:pPr>
              <a:lnSpc>
                <a:spcPct val="90000"/>
              </a:lnSpc>
              <a:spcAft>
                <a:spcPts val="1000"/>
              </a:spcAft>
              <a:buClr>
                <a:schemeClr val="dk1"/>
              </a:buClr>
              <a:buSzPts val="2300"/>
            </a:pPr>
            <a:r>
              <a:rPr lang="en-US" sz="2000" dirty="0">
                <a:solidFill>
                  <a:schemeClr val="dk1"/>
                </a:solidFill>
                <a:latin typeface="+mn-lt"/>
                <a:ea typeface="Calibri"/>
                <a:cs typeface="Calibri"/>
                <a:sym typeface="Calibri"/>
              </a:rPr>
              <a:t>Opinions de l'enfant, de la personne qui s'occupe de lui et du tuteur légal concernant le plan.</a:t>
            </a:r>
          </a:p>
          <a:p>
            <a:pPr marL="0" marR="0" lvl="0" indent="0" algn="l" rtl="0">
              <a:lnSpc>
                <a:spcPct val="90000"/>
              </a:lnSpc>
              <a:spcBef>
                <a:spcPts val="0"/>
              </a:spcBef>
              <a:spcAft>
                <a:spcPts val="1000"/>
              </a:spcAft>
              <a:buClr>
                <a:schemeClr val="dk1"/>
              </a:buClr>
              <a:buSzPts val="2300"/>
              <a:buFont typeface="Calibri"/>
              <a:buNone/>
            </a:pPr>
            <a:r>
              <a:rPr lang="en-US" sz="2000" dirty="0">
                <a:solidFill>
                  <a:schemeClr val="dk1"/>
                </a:solidFill>
                <a:latin typeface="+mn-lt"/>
                <a:ea typeface="Calibri"/>
                <a:cs typeface="Calibri"/>
                <a:sym typeface="Calibri"/>
              </a:rPr>
              <a:t>Accord sur les prochaines étapes/actions/modifications du plan de soins/date du prochain examen</a:t>
            </a:r>
          </a:p>
        </p:txBody>
      </p:sp>
      <p:sp>
        <p:nvSpPr>
          <p:cNvPr id="18" name="L-Shape 17">
            <a:extLst>
              <a:ext uri="{FF2B5EF4-FFF2-40B4-BE49-F238E27FC236}">
                <a16:creationId xmlns:a16="http://schemas.microsoft.com/office/drawing/2014/main" id="{547E2DBD-3BF3-E388-CB34-4BD5BA0C8C0E}"/>
              </a:ext>
            </a:extLst>
          </p:cNvPr>
          <p:cNvSpPr/>
          <p:nvPr/>
        </p:nvSpPr>
        <p:spPr>
          <a:xfrm rot="18361091">
            <a:off x="4631198" y="2384949"/>
            <a:ext cx="334720" cy="170347"/>
          </a:xfrm>
          <a:prstGeom prst="corner">
            <a:avLst>
              <a:gd name="adj1" fmla="val 42208"/>
              <a:gd name="adj2" fmla="val 4335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9" name="L-Shape 18">
            <a:extLst>
              <a:ext uri="{FF2B5EF4-FFF2-40B4-BE49-F238E27FC236}">
                <a16:creationId xmlns:a16="http://schemas.microsoft.com/office/drawing/2014/main" id="{028C01B7-4F70-82D3-2916-9BCD7B486ECF}"/>
              </a:ext>
            </a:extLst>
          </p:cNvPr>
          <p:cNvSpPr/>
          <p:nvPr/>
        </p:nvSpPr>
        <p:spPr>
          <a:xfrm rot="18361091">
            <a:off x="4693050" y="4430590"/>
            <a:ext cx="334720" cy="170347"/>
          </a:xfrm>
          <a:prstGeom prst="corner">
            <a:avLst>
              <a:gd name="adj1" fmla="val 42208"/>
              <a:gd name="adj2" fmla="val 4335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L-Shape 19">
            <a:extLst>
              <a:ext uri="{FF2B5EF4-FFF2-40B4-BE49-F238E27FC236}">
                <a16:creationId xmlns:a16="http://schemas.microsoft.com/office/drawing/2014/main" id="{4894855B-FCBD-FD8C-13B7-5AE632D3700F}"/>
              </a:ext>
            </a:extLst>
          </p:cNvPr>
          <p:cNvSpPr/>
          <p:nvPr/>
        </p:nvSpPr>
        <p:spPr>
          <a:xfrm rot="18361091">
            <a:off x="4653156" y="3094195"/>
            <a:ext cx="334720" cy="170347"/>
          </a:xfrm>
          <a:prstGeom prst="corner">
            <a:avLst>
              <a:gd name="adj1" fmla="val 42208"/>
              <a:gd name="adj2" fmla="val 4335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L-Shape 20">
            <a:extLst>
              <a:ext uri="{FF2B5EF4-FFF2-40B4-BE49-F238E27FC236}">
                <a16:creationId xmlns:a16="http://schemas.microsoft.com/office/drawing/2014/main" id="{FE6430A1-58E7-7595-2507-04B75D5584E8}"/>
              </a:ext>
            </a:extLst>
          </p:cNvPr>
          <p:cNvSpPr/>
          <p:nvPr/>
        </p:nvSpPr>
        <p:spPr>
          <a:xfrm rot="18361091">
            <a:off x="4744372" y="3776722"/>
            <a:ext cx="334720" cy="170347"/>
          </a:xfrm>
          <a:prstGeom prst="corner">
            <a:avLst>
              <a:gd name="adj1" fmla="val 42208"/>
              <a:gd name="adj2" fmla="val 4335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2" name="L-Shape 21">
            <a:extLst>
              <a:ext uri="{FF2B5EF4-FFF2-40B4-BE49-F238E27FC236}">
                <a16:creationId xmlns:a16="http://schemas.microsoft.com/office/drawing/2014/main" id="{0C419ADB-368B-374C-8221-758F55D16EA1}"/>
              </a:ext>
            </a:extLst>
          </p:cNvPr>
          <p:cNvSpPr/>
          <p:nvPr/>
        </p:nvSpPr>
        <p:spPr>
          <a:xfrm rot="18361091">
            <a:off x="4693049" y="5067702"/>
            <a:ext cx="334720" cy="170347"/>
          </a:xfrm>
          <a:prstGeom prst="corner">
            <a:avLst>
              <a:gd name="adj1" fmla="val 42208"/>
              <a:gd name="adj2" fmla="val 4335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3" name="L-Shape 22">
            <a:extLst>
              <a:ext uri="{FF2B5EF4-FFF2-40B4-BE49-F238E27FC236}">
                <a16:creationId xmlns:a16="http://schemas.microsoft.com/office/drawing/2014/main" id="{3C1D2B22-BCEF-1461-6560-94CA1272165B}"/>
              </a:ext>
            </a:extLst>
          </p:cNvPr>
          <p:cNvSpPr/>
          <p:nvPr/>
        </p:nvSpPr>
        <p:spPr>
          <a:xfrm rot="18361091">
            <a:off x="4635277" y="5771659"/>
            <a:ext cx="334720" cy="170347"/>
          </a:xfrm>
          <a:prstGeom prst="corner">
            <a:avLst>
              <a:gd name="adj1" fmla="val 42208"/>
              <a:gd name="adj2" fmla="val 4335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08"/>
        <p:cNvGrpSpPr/>
        <p:nvPr/>
      </p:nvGrpSpPr>
      <p:grpSpPr>
        <a:xfrm>
          <a:off x="0" y="0"/>
          <a:ext cx="0" cy="0"/>
          <a:chOff x="0" y="0"/>
          <a:chExt cx="0" cy="0"/>
        </a:xfrm>
      </p:grpSpPr>
      <p:sp>
        <p:nvSpPr>
          <p:cNvPr id="411" name="Google Shape;411;p10"/>
          <p:cNvSpPr txBox="1">
            <a:spLocks noGrp="1"/>
          </p:cNvSpPr>
          <p:nvPr>
            <p:ph type="title"/>
          </p:nvPr>
        </p:nvSpPr>
        <p:spPr>
          <a:xfrm>
            <a:off x="796385" y="3048000"/>
            <a:ext cx="4417299" cy="61386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3600"/>
              <a:buFont typeface="Garamond"/>
              <a:buNone/>
            </a:pPr>
            <a:r>
              <a:rPr lang="en-US" sz="2400" dirty="0"/>
              <a:t>SESSION 1 </a:t>
            </a:r>
            <a:br>
              <a:rPr lang="en-US" sz="2400" dirty="0"/>
            </a:br>
            <a:r>
              <a:rPr lang="en-US" sz="2400" dirty="0"/>
              <a:t> </a:t>
            </a:r>
            <a:br>
              <a:rPr lang="en-US" dirty="0"/>
            </a:br>
            <a:r>
              <a:rPr lang="en-US" dirty="0"/>
              <a:t>Identification et enregistrement</a:t>
            </a:r>
            <a:endParaRPr dirty="0"/>
          </a:p>
        </p:txBody>
      </p:sp>
      <p:sp>
        <p:nvSpPr>
          <p:cNvPr id="2" name="Google Shape;191;p14">
            <a:extLst>
              <a:ext uri="{FF2B5EF4-FFF2-40B4-BE49-F238E27FC236}">
                <a16:creationId xmlns:a16="http://schemas.microsoft.com/office/drawing/2014/main" id="{4AF47EAA-9814-9915-1B59-8C303B530A84}"/>
              </a:ext>
            </a:extLst>
          </p:cNvPr>
          <p:cNvSpPr txBox="1"/>
          <p:nvPr/>
        </p:nvSpPr>
        <p:spPr>
          <a:xfrm>
            <a:off x="6381004" y="1190167"/>
            <a:ext cx="4941901" cy="40006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1D8CC8"/>
              </a:buClr>
              <a:buSzPts val="2400"/>
              <a:buFont typeface="Arial"/>
              <a:buNone/>
            </a:pPr>
            <a:r>
              <a:rPr lang="en-US" sz="2000" b="1" i="0" u="none" strike="noStrike" cap="none" spc="300" dirty="0">
                <a:solidFill>
                  <a:schemeClr val="accent2">
                    <a:lumMod val="75000"/>
                  </a:schemeClr>
                </a:solidFill>
                <a:latin typeface="Arial"/>
                <a:ea typeface="Arial"/>
                <a:cs typeface="Arial"/>
                <a:sym typeface="Arial"/>
              </a:rPr>
              <a:t>OBJECTIFS D'APPRENTISSAGE</a:t>
            </a:r>
            <a:endParaRPr lang="en-US" sz="2000" spc="300" dirty="0">
              <a:solidFill>
                <a:schemeClr val="accent2">
                  <a:lumMod val="75000"/>
                </a:schemeClr>
              </a:solidFill>
            </a:endParaRPr>
          </a:p>
        </p:txBody>
      </p:sp>
      <p:sp>
        <p:nvSpPr>
          <p:cNvPr id="3" name="Google Shape;193;p14">
            <a:extLst>
              <a:ext uri="{FF2B5EF4-FFF2-40B4-BE49-F238E27FC236}">
                <a16:creationId xmlns:a16="http://schemas.microsoft.com/office/drawing/2014/main" id="{8D925404-2B7E-2730-83B4-8EDB121BE516}"/>
              </a:ext>
            </a:extLst>
          </p:cNvPr>
          <p:cNvSpPr txBox="1"/>
          <p:nvPr/>
        </p:nvSpPr>
        <p:spPr>
          <a:xfrm>
            <a:off x="7251032" y="2227848"/>
            <a:ext cx="4171275" cy="3648844"/>
          </a:xfrm>
          <a:prstGeom prst="rect">
            <a:avLst/>
          </a:prstGeom>
          <a:noFill/>
          <a:ln>
            <a:noFill/>
          </a:ln>
        </p:spPr>
        <p:txBody>
          <a:bodyPr spcFirstLastPara="1" wrap="square" lIns="91425" tIns="45700" rIns="91425" bIns="45700" anchor="t" anchorCtr="0">
            <a:spAutoFit/>
          </a:bodyPr>
          <a:lstStyle/>
          <a:p>
            <a:pPr marL="0" marR="0" lvl="0" indent="0" algn="l" rtl="0">
              <a:lnSpc>
                <a:spcPct val="107000"/>
              </a:lnSpc>
              <a:spcBef>
                <a:spcPts val="0"/>
              </a:spcBef>
              <a:spcAft>
                <a:spcPts val="0"/>
              </a:spcAft>
              <a:buClr>
                <a:srgbClr val="000000"/>
              </a:buClr>
              <a:buSzPts val="2400"/>
              <a:buFont typeface="Arial"/>
              <a:buNone/>
            </a:pPr>
            <a:r>
              <a:rPr lang="en-US" sz="2400" b="0" i="0" u="none" strike="noStrike" cap="none" dirty="0">
                <a:solidFill>
                  <a:srgbClr val="000000"/>
                </a:solidFill>
                <a:latin typeface="Arial"/>
                <a:ea typeface="Arial"/>
                <a:cs typeface="Arial"/>
                <a:sym typeface="Arial"/>
              </a:rPr>
              <a:t>Décrire les principes et les normes de base relatifs à l'identification et à l'enregistrement des ENAS.</a:t>
            </a:r>
          </a:p>
          <a:p>
            <a:pPr marL="0" marR="0" lvl="0" indent="0" algn="l" rtl="0">
              <a:lnSpc>
                <a:spcPct val="107000"/>
              </a:lnSpc>
              <a:spcBef>
                <a:spcPts val="0"/>
              </a:spcBef>
              <a:spcAft>
                <a:spcPts val="0"/>
              </a:spcAft>
              <a:buClr>
                <a:srgbClr val="000000"/>
              </a:buClr>
              <a:buSzPts val="2400"/>
              <a:buFont typeface="Arial"/>
              <a:buNone/>
            </a:pPr>
            <a:endParaRPr lang="en-US" sz="2400" dirty="0"/>
          </a:p>
          <a:p>
            <a:pPr marL="0" marR="0" lvl="0" indent="0" algn="l" rtl="0">
              <a:lnSpc>
                <a:spcPct val="107000"/>
              </a:lnSpc>
              <a:spcBef>
                <a:spcPts val="0"/>
              </a:spcBef>
              <a:spcAft>
                <a:spcPts val="0"/>
              </a:spcAft>
              <a:buClr>
                <a:srgbClr val="000000"/>
              </a:buClr>
              <a:buSzPts val="2400"/>
              <a:buFont typeface="Arial"/>
              <a:buNone/>
            </a:pPr>
            <a:r>
              <a:rPr lang="en-US" sz="2400" b="0" i="0" u="none" strike="noStrike" cap="none" dirty="0">
                <a:solidFill>
                  <a:srgbClr val="000000"/>
                </a:solidFill>
                <a:latin typeface="Arial"/>
                <a:ea typeface="Arial"/>
                <a:cs typeface="Arial"/>
                <a:sym typeface="Arial"/>
              </a:rPr>
              <a:t>Expliquez les procédures spécifiques requises pour obtenir le consentement </a:t>
            </a:r>
            <a:r>
              <a:rPr lang="en-US" sz="2400" b="0" i="0" u="none" strike="noStrike" cap="none" dirty="0" err="1">
                <a:solidFill>
                  <a:srgbClr val="000000"/>
                </a:solidFill>
                <a:latin typeface="Arial"/>
                <a:ea typeface="Arial"/>
                <a:cs typeface="Arial"/>
                <a:sym typeface="Arial"/>
              </a:rPr>
              <a:t>éclairé</a:t>
            </a:r>
            <a:r>
              <a:rPr lang="en-US" sz="2400" b="0" i="0" u="none" strike="noStrike" cap="none" dirty="0">
                <a:solidFill>
                  <a:srgbClr val="000000"/>
                </a:solidFill>
                <a:latin typeface="Arial"/>
                <a:ea typeface="Arial"/>
                <a:cs typeface="Arial"/>
                <a:sym typeface="Arial"/>
              </a:rPr>
              <a:t> des ENAS.</a:t>
            </a:r>
          </a:p>
        </p:txBody>
      </p:sp>
      <p:grpSp>
        <p:nvGrpSpPr>
          <p:cNvPr id="4" name="Google Shape;194;p14">
            <a:extLst>
              <a:ext uri="{FF2B5EF4-FFF2-40B4-BE49-F238E27FC236}">
                <a16:creationId xmlns:a16="http://schemas.microsoft.com/office/drawing/2014/main" id="{75F9217E-E7F7-2BC1-9BEF-8A64A9CEF59D}"/>
              </a:ext>
            </a:extLst>
          </p:cNvPr>
          <p:cNvGrpSpPr/>
          <p:nvPr/>
        </p:nvGrpSpPr>
        <p:grpSpPr>
          <a:xfrm>
            <a:off x="6381004" y="2322385"/>
            <a:ext cx="560331" cy="592814"/>
            <a:chOff x="243840" y="1676400"/>
            <a:chExt cx="701040" cy="741680"/>
          </a:xfrm>
          <a:solidFill>
            <a:schemeClr val="accent2">
              <a:lumMod val="75000"/>
            </a:schemeClr>
          </a:solidFill>
        </p:grpSpPr>
        <p:sp>
          <p:nvSpPr>
            <p:cNvPr id="5" name="Google Shape;195;p14">
              <a:extLst>
                <a:ext uri="{FF2B5EF4-FFF2-40B4-BE49-F238E27FC236}">
                  <a16:creationId xmlns:a16="http://schemas.microsoft.com/office/drawing/2014/main" id="{2C46627A-2990-251B-F766-EC4AD2449ED4}"/>
                </a:ext>
              </a:extLst>
            </p:cNvPr>
            <p:cNvSpPr/>
            <p:nvPr/>
          </p:nvSpPr>
          <p:spPr>
            <a:xfrm>
              <a:off x="243840" y="1676400"/>
              <a:ext cx="116839" cy="7416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sp>
          <p:nvSpPr>
            <p:cNvPr id="6" name="Google Shape;196;p14">
              <a:extLst>
                <a:ext uri="{FF2B5EF4-FFF2-40B4-BE49-F238E27FC236}">
                  <a16:creationId xmlns:a16="http://schemas.microsoft.com/office/drawing/2014/main" id="{F8EEC810-BCD9-03F5-35B2-5B254ACE11F8}"/>
                </a:ext>
              </a:extLst>
            </p:cNvPr>
            <p:cNvSpPr/>
            <p:nvPr/>
          </p:nvSpPr>
          <p:spPr>
            <a:xfrm>
              <a:off x="314960" y="1676400"/>
              <a:ext cx="629920" cy="4368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grpSp>
      <p:grpSp>
        <p:nvGrpSpPr>
          <p:cNvPr id="7" name="Google Shape;197;p14">
            <a:extLst>
              <a:ext uri="{FF2B5EF4-FFF2-40B4-BE49-F238E27FC236}">
                <a16:creationId xmlns:a16="http://schemas.microsoft.com/office/drawing/2014/main" id="{366336ED-FF89-6F53-BDBA-15F50E173A2C}"/>
              </a:ext>
            </a:extLst>
          </p:cNvPr>
          <p:cNvGrpSpPr/>
          <p:nvPr/>
        </p:nvGrpSpPr>
        <p:grpSpPr>
          <a:xfrm>
            <a:off x="6381004" y="4325836"/>
            <a:ext cx="560331" cy="592814"/>
            <a:chOff x="243840" y="1676400"/>
            <a:chExt cx="701040" cy="741680"/>
          </a:xfrm>
          <a:solidFill>
            <a:schemeClr val="accent2">
              <a:lumMod val="75000"/>
            </a:schemeClr>
          </a:solidFill>
        </p:grpSpPr>
        <p:sp>
          <p:nvSpPr>
            <p:cNvPr id="8" name="Google Shape;198;p14">
              <a:extLst>
                <a:ext uri="{FF2B5EF4-FFF2-40B4-BE49-F238E27FC236}">
                  <a16:creationId xmlns:a16="http://schemas.microsoft.com/office/drawing/2014/main" id="{47C3FE8F-AEA5-9CA8-26BA-08B87AF031F8}"/>
                </a:ext>
              </a:extLst>
            </p:cNvPr>
            <p:cNvSpPr/>
            <p:nvPr/>
          </p:nvSpPr>
          <p:spPr>
            <a:xfrm>
              <a:off x="243840" y="1676400"/>
              <a:ext cx="116839" cy="7416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sp>
          <p:nvSpPr>
            <p:cNvPr id="9" name="Google Shape;199;p14">
              <a:extLst>
                <a:ext uri="{FF2B5EF4-FFF2-40B4-BE49-F238E27FC236}">
                  <a16:creationId xmlns:a16="http://schemas.microsoft.com/office/drawing/2014/main" id="{78F3FEF1-C5A1-9EC0-1317-3FD86BFFA902}"/>
                </a:ext>
              </a:extLst>
            </p:cNvPr>
            <p:cNvSpPr/>
            <p:nvPr/>
          </p:nvSpPr>
          <p:spPr>
            <a:xfrm>
              <a:off x="314960" y="1676400"/>
              <a:ext cx="629920" cy="4368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gr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show="0">
  <p:cSld>
    <p:spTree>
      <p:nvGrpSpPr>
        <p:cNvPr id="1" name="Shape 812"/>
        <p:cNvGrpSpPr/>
        <p:nvPr/>
      </p:nvGrpSpPr>
      <p:grpSpPr>
        <a:xfrm>
          <a:off x="0" y="0"/>
          <a:ext cx="0" cy="0"/>
          <a:chOff x="0" y="0"/>
          <a:chExt cx="0" cy="0"/>
        </a:xfrm>
      </p:grpSpPr>
      <p:sp>
        <p:nvSpPr>
          <p:cNvPr id="6" name="Title 72">
            <a:extLst>
              <a:ext uri="{FF2B5EF4-FFF2-40B4-BE49-F238E27FC236}">
                <a16:creationId xmlns:a16="http://schemas.microsoft.com/office/drawing/2014/main" id="{651A139C-7752-FE82-6B84-B69CFCBA8AE1}"/>
              </a:ext>
            </a:extLst>
          </p:cNvPr>
          <p:cNvSpPr txBox="1">
            <a:spLocks/>
          </p:cNvSpPr>
          <p:nvPr/>
        </p:nvSpPr>
        <p:spPr>
          <a:xfrm>
            <a:off x="796386" y="3099692"/>
            <a:ext cx="5915913"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n-CA" sz="5400" b="1" dirty="0">
                <a:solidFill>
                  <a:schemeClr val="bg1">
                    <a:lumMod val="75000"/>
                  </a:schemeClr>
                </a:solidFill>
                <a:latin typeface="Garamond"/>
              </a:rPr>
              <a:t>Diapositive supplémentaire pour les notes de l'animateur</a:t>
            </a:r>
            <a:endParaRPr lang="en-CA" sz="5400" b="1" dirty="0">
              <a:solidFill>
                <a:schemeClr val="bg1">
                  <a:lumMod val="75000"/>
                </a:schemeClr>
              </a:solidFill>
            </a:endParaRPr>
          </a:p>
        </p:txBody>
      </p:sp>
    </p:spTree>
    <p:extLst>
      <p:ext uri="{BB962C8B-B14F-4D97-AF65-F5344CB8AC3E}">
        <p14:creationId xmlns:p14="http://schemas.microsoft.com/office/powerpoint/2010/main" val="194691802"/>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Shape 1594"/>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49001DC9-1B20-3156-0C6B-2A6CD3EE0140}"/>
              </a:ext>
            </a:extLst>
          </p:cNvPr>
          <p:cNvSpPr/>
          <p:nvPr/>
        </p:nvSpPr>
        <p:spPr>
          <a:xfrm>
            <a:off x="391885" y="2763235"/>
            <a:ext cx="4473167" cy="3086022"/>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1595" name="Google Shape;1595;p87"/>
          <p:cNvGrpSpPr/>
          <p:nvPr/>
        </p:nvGrpSpPr>
        <p:grpSpPr>
          <a:xfrm flipH="1">
            <a:off x="1012922" y="1627255"/>
            <a:ext cx="2963899" cy="2451259"/>
            <a:chOff x="6259687" y="4130191"/>
            <a:chExt cx="2314600" cy="1948278"/>
          </a:xfrm>
        </p:grpSpPr>
        <p:sp>
          <p:nvSpPr>
            <p:cNvPr id="1596" name="Google Shape;1596;p87"/>
            <p:cNvSpPr/>
            <p:nvPr/>
          </p:nvSpPr>
          <p:spPr>
            <a:xfrm>
              <a:off x="6259687" y="4130191"/>
              <a:ext cx="755183" cy="755182"/>
            </a:xfrm>
            <a:prstGeom prst="ellipse">
              <a:avLst/>
            </a:prstGeom>
            <a:solidFill>
              <a:schemeClr val="accent2">
                <a:lumMod val="75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597" name="Google Shape;1597;p87"/>
            <p:cNvSpPr/>
            <p:nvPr/>
          </p:nvSpPr>
          <p:spPr>
            <a:xfrm rot="-3424983">
              <a:off x="7114646" y="4482418"/>
              <a:ext cx="755258" cy="1101316"/>
            </a:xfrm>
            <a:prstGeom prst="roundRect">
              <a:avLst>
                <a:gd name="adj" fmla="val 44386"/>
              </a:avLst>
            </a:prstGeom>
            <a:solidFill>
              <a:schemeClr val="accent2">
                <a:lumMod val="75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598" name="Google Shape;1598;p87"/>
            <p:cNvSpPr/>
            <p:nvPr/>
          </p:nvSpPr>
          <p:spPr>
            <a:xfrm rot="2833693">
              <a:off x="7462045" y="5184310"/>
              <a:ext cx="312942" cy="555820"/>
            </a:xfrm>
            <a:prstGeom prst="roundRect">
              <a:avLst>
                <a:gd name="adj" fmla="val 50000"/>
              </a:avLst>
            </a:prstGeom>
            <a:solidFill>
              <a:schemeClr val="accent2">
                <a:lumMod val="75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599" name="Google Shape;1599;p87"/>
            <p:cNvSpPr/>
            <p:nvPr/>
          </p:nvSpPr>
          <p:spPr>
            <a:xfrm rot="9538565">
              <a:off x="7427004" y="5418232"/>
              <a:ext cx="308549" cy="625717"/>
            </a:xfrm>
            <a:prstGeom prst="roundRect">
              <a:avLst>
                <a:gd name="adj" fmla="val 50000"/>
              </a:avLst>
            </a:prstGeom>
            <a:solidFill>
              <a:schemeClr val="accent2">
                <a:lumMod val="75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600" name="Google Shape;1600;p87"/>
            <p:cNvSpPr/>
            <p:nvPr/>
          </p:nvSpPr>
          <p:spPr>
            <a:xfrm rot="9538565">
              <a:off x="7839999" y="4926558"/>
              <a:ext cx="310445" cy="912080"/>
            </a:xfrm>
            <a:prstGeom prst="roundRect">
              <a:avLst>
                <a:gd name="adj" fmla="val 50000"/>
              </a:avLst>
            </a:prstGeom>
            <a:solidFill>
              <a:schemeClr val="accent2">
                <a:lumMod val="75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601" name="Google Shape;1601;p87"/>
            <p:cNvSpPr/>
            <p:nvPr/>
          </p:nvSpPr>
          <p:spPr>
            <a:xfrm rot="7638124">
              <a:off x="8078098" y="5454895"/>
              <a:ext cx="310445" cy="620776"/>
            </a:xfrm>
            <a:prstGeom prst="roundRect">
              <a:avLst>
                <a:gd name="adj" fmla="val 50000"/>
              </a:avLst>
            </a:prstGeom>
            <a:solidFill>
              <a:schemeClr val="accent2">
                <a:lumMod val="75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602" name="Google Shape;1602;p87"/>
            <p:cNvSpPr/>
            <p:nvPr/>
          </p:nvSpPr>
          <p:spPr>
            <a:xfrm rot="3168656">
              <a:off x="7293969" y="4091882"/>
              <a:ext cx="318606" cy="901070"/>
            </a:xfrm>
            <a:prstGeom prst="roundRect">
              <a:avLst>
                <a:gd name="adj" fmla="val 50000"/>
              </a:avLst>
            </a:prstGeom>
            <a:solidFill>
              <a:schemeClr val="accent2">
                <a:lumMod val="75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603" name="Google Shape;1603;p87"/>
            <p:cNvSpPr/>
            <p:nvPr/>
          </p:nvSpPr>
          <p:spPr>
            <a:xfrm rot="5220404">
              <a:off x="7755334" y="3963787"/>
              <a:ext cx="306290" cy="738096"/>
            </a:xfrm>
            <a:prstGeom prst="roundRect">
              <a:avLst>
                <a:gd name="adj" fmla="val 50000"/>
              </a:avLst>
            </a:prstGeom>
            <a:solidFill>
              <a:schemeClr val="accent2">
                <a:lumMod val="75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pic>
          <p:nvPicPr>
            <p:cNvPr id="1604" name="Google Shape;1604;p87" descr="Water with solid fill"/>
            <p:cNvPicPr preferRelativeResize="0"/>
            <p:nvPr/>
          </p:nvPicPr>
          <p:blipFill rotWithShape="1">
            <a:blip r:embed="rId3">
              <a:alphaModFix/>
            </a:blip>
            <a:srcRect/>
            <a:stretch/>
          </p:blipFill>
          <p:spPr>
            <a:xfrm rot="-2422723">
              <a:off x="6695155" y="4232721"/>
              <a:ext cx="200226" cy="200226"/>
            </a:xfrm>
            <a:prstGeom prst="rect">
              <a:avLst/>
            </a:prstGeom>
            <a:noFill/>
            <a:ln>
              <a:noFill/>
            </a:ln>
          </p:spPr>
        </p:pic>
        <p:sp>
          <p:nvSpPr>
            <p:cNvPr id="1605" name="Google Shape;1605;p87"/>
            <p:cNvSpPr/>
            <p:nvPr/>
          </p:nvSpPr>
          <p:spPr>
            <a:xfrm rot="2024775">
              <a:off x="6744743" y="4729150"/>
              <a:ext cx="318606" cy="1008568"/>
            </a:xfrm>
            <a:prstGeom prst="roundRect">
              <a:avLst>
                <a:gd name="adj" fmla="val 50000"/>
              </a:avLst>
            </a:prstGeom>
            <a:solidFill>
              <a:schemeClr val="accent2">
                <a:lumMod val="75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pic>
          <p:nvPicPr>
            <p:cNvPr id="1606" name="Google Shape;1606;p87" descr="Water with solid fill"/>
            <p:cNvPicPr preferRelativeResize="0"/>
            <p:nvPr/>
          </p:nvPicPr>
          <p:blipFill rotWithShape="1">
            <a:blip r:embed="rId3">
              <a:alphaModFix/>
            </a:blip>
            <a:srcRect/>
            <a:stretch/>
          </p:blipFill>
          <p:spPr>
            <a:xfrm rot="-2422723">
              <a:off x="6532454" y="4188872"/>
              <a:ext cx="200226" cy="200226"/>
            </a:xfrm>
            <a:prstGeom prst="rect">
              <a:avLst/>
            </a:prstGeom>
            <a:noFill/>
            <a:ln>
              <a:noFill/>
            </a:ln>
          </p:spPr>
        </p:pic>
      </p:grpSp>
      <p:sp>
        <p:nvSpPr>
          <p:cNvPr id="1607" name="Google Shape;1607;p87"/>
          <p:cNvSpPr txBox="1">
            <a:spLocks noGrp="1"/>
          </p:cNvSpPr>
          <p:nvPr>
            <p:ph type="title"/>
          </p:nvPr>
        </p:nvSpPr>
        <p:spPr>
          <a:xfrm>
            <a:off x="0" y="120516"/>
            <a:ext cx="12192000" cy="868968"/>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8C5F7A"/>
              </a:buClr>
              <a:buSzPct val="100000"/>
              <a:buFont typeface="Arial"/>
              <a:buNone/>
            </a:pPr>
            <a:r>
              <a:rPr lang="en-US" sz="2600" dirty="0"/>
              <a:t>Mesures à prendre en cas de crainte d'un dommage imminent dans un milieu de soins alternatifs</a:t>
            </a:r>
            <a:endParaRPr sz="2600" dirty="0"/>
          </a:p>
        </p:txBody>
      </p:sp>
      <p:sp>
        <p:nvSpPr>
          <p:cNvPr id="1608" name="Google Shape;1608;p87"/>
          <p:cNvSpPr txBox="1"/>
          <p:nvPr/>
        </p:nvSpPr>
        <p:spPr>
          <a:xfrm>
            <a:off x="589040" y="4153001"/>
            <a:ext cx="4276012" cy="175428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2000"/>
              <a:buFont typeface="Helvetica Neue"/>
              <a:buNone/>
            </a:pPr>
            <a:r>
              <a:rPr lang="en-GB" sz="1800" b="1" u="none" strike="noStrike" cap="none" dirty="0">
                <a:solidFill>
                  <a:schemeClr val="dk1"/>
                </a:solidFill>
                <a:latin typeface="+mn-lt"/>
                <a:ea typeface="Helvetica Neue"/>
                <a:cs typeface="Helvetica Neue"/>
                <a:sym typeface="Helvetica Neue"/>
              </a:rPr>
              <a:t>En cas d'inquiétude sur le fait qu'un enfant risque d'être victime ou est victime de maltraitance, d'exploitation ou de négligence, prenez immédiatement des mesures pour sauvegarder l'enfant.</a:t>
            </a:r>
            <a:endParaRPr lang="en-GB" sz="1800" b="1" dirty="0">
              <a:latin typeface="+mn-lt"/>
            </a:endParaRPr>
          </a:p>
        </p:txBody>
      </p:sp>
      <p:sp>
        <p:nvSpPr>
          <p:cNvPr id="2" name="Google Shape;1608;p87">
            <a:extLst>
              <a:ext uri="{FF2B5EF4-FFF2-40B4-BE49-F238E27FC236}">
                <a16:creationId xmlns:a16="http://schemas.microsoft.com/office/drawing/2014/main" id="{4D8BDFCE-29B6-C59E-9CE5-6145389CAFBC}"/>
              </a:ext>
            </a:extLst>
          </p:cNvPr>
          <p:cNvSpPr txBox="1"/>
          <p:nvPr/>
        </p:nvSpPr>
        <p:spPr>
          <a:xfrm>
            <a:off x="5271730" y="1432884"/>
            <a:ext cx="3331962" cy="424727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2000"/>
              <a:buFont typeface="Helvetica Neue"/>
              <a:buNone/>
            </a:pPr>
            <a:r>
              <a:rPr lang="en-GB" sz="1800" b="0" u="none" strike="noStrike" cap="none" dirty="0">
                <a:solidFill>
                  <a:schemeClr val="dk1"/>
                </a:solidFill>
                <a:latin typeface="+mn-lt"/>
                <a:ea typeface="Helvetica Neue"/>
                <a:cs typeface="Helvetica Neue"/>
                <a:sym typeface="Helvetica Neue"/>
              </a:rPr>
              <a:t>Retirez l'enfant de la situation si sa vie est en danger immédiat et donnez-lui un traitement médical d'urgence et un soutien psychosocial si nécessaire.</a:t>
            </a:r>
            <a:endParaRPr lang="en-GB" sz="1800" dirty="0">
              <a:latin typeface="+mn-lt"/>
            </a:endParaRPr>
          </a:p>
          <a:p>
            <a:pPr marL="0" marR="0" lvl="0" indent="0" algn="l" rtl="0">
              <a:lnSpc>
                <a:spcPct val="100000"/>
              </a:lnSpc>
              <a:spcBef>
                <a:spcPts val="0"/>
              </a:spcBef>
              <a:spcAft>
                <a:spcPts val="0"/>
              </a:spcAft>
              <a:buClr>
                <a:schemeClr val="dk1"/>
              </a:buClr>
              <a:buSzPts val="2000"/>
              <a:buFont typeface="Calibri"/>
              <a:buNone/>
            </a:pPr>
            <a:endParaRPr lang="en-GB" sz="1800" b="0" u="none" strike="noStrike" cap="none" dirty="0">
              <a:solidFill>
                <a:schemeClr val="dk1"/>
              </a:solidFill>
              <a:latin typeface="+mn-lt"/>
              <a:ea typeface="Helvetica Neue"/>
              <a:cs typeface="Helvetica Neue"/>
              <a:sym typeface="Helvetica Neue"/>
            </a:endParaRPr>
          </a:p>
          <a:p>
            <a:pPr marL="0" marR="0" lvl="0" indent="0" algn="l" rtl="0">
              <a:lnSpc>
                <a:spcPct val="100000"/>
              </a:lnSpc>
              <a:spcBef>
                <a:spcPts val="0"/>
              </a:spcBef>
              <a:spcAft>
                <a:spcPts val="0"/>
              </a:spcAft>
              <a:buClr>
                <a:schemeClr val="dk1"/>
              </a:buClr>
              <a:buSzPts val="2000"/>
              <a:buFont typeface="Helvetica Neue"/>
              <a:buNone/>
            </a:pPr>
            <a:r>
              <a:rPr lang="en-GB" sz="1800" dirty="0">
                <a:solidFill>
                  <a:schemeClr val="dk1"/>
                </a:solidFill>
                <a:latin typeface="+mn-lt"/>
                <a:ea typeface="Helvetica Neue"/>
                <a:cs typeface="Helvetica Neue"/>
                <a:sym typeface="Helvetica Neue"/>
              </a:rPr>
              <a:t>Toutes les </a:t>
            </a:r>
            <a:r>
              <a:rPr lang="en-GB" sz="1800" b="0" u="none" strike="noStrike" cap="none" dirty="0">
                <a:solidFill>
                  <a:schemeClr val="dk1"/>
                </a:solidFill>
                <a:latin typeface="+mn-lt"/>
                <a:ea typeface="Helvetica Neue"/>
                <a:cs typeface="Helvetica Neue"/>
                <a:sym typeface="Helvetica Neue"/>
              </a:rPr>
              <a:t>actions doivent être fondées sur ce qui est dans l'intérêt supérieur de l'enfant et lui causer le moins de tort possible.</a:t>
            </a:r>
            <a:endParaRPr lang="en-GB" sz="1800" dirty="0">
              <a:latin typeface="+mn-lt"/>
            </a:endParaRPr>
          </a:p>
          <a:p>
            <a:pPr marL="0" marR="0" lvl="0" indent="0" algn="l" rtl="0">
              <a:lnSpc>
                <a:spcPct val="100000"/>
              </a:lnSpc>
              <a:spcBef>
                <a:spcPts val="0"/>
              </a:spcBef>
              <a:spcAft>
                <a:spcPts val="0"/>
              </a:spcAft>
              <a:buClr>
                <a:schemeClr val="dk1"/>
              </a:buClr>
              <a:buSzPts val="2000"/>
              <a:buFont typeface="Calibri"/>
              <a:buNone/>
            </a:pPr>
            <a:endParaRPr lang="en-GB" sz="1800" dirty="0">
              <a:solidFill>
                <a:schemeClr val="dk1"/>
              </a:solidFill>
              <a:latin typeface="+mn-lt"/>
              <a:ea typeface="Helvetica Neue"/>
              <a:cs typeface="Helvetica Neue"/>
              <a:sym typeface="Helvetica Neue"/>
            </a:endParaRPr>
          </a:p>
          <a:p>
            <a:pPr marL="0" marR="0" lvl="0" indent="0" algn="l" rtl="0">
              <a:lnSpc>
                <a:spcPct val="100000"/>
              </a:lnSpc>
              <a:spcBef>
                <a:spcPts val="0"/>
              </a:spcBef>
              <a:spcAft>
                <a:spcPts val="0"/>
              </a:spcAft>
              <a:buClr>
                <a:schemeClr val="dk1"/>
              </a:buClr>
              <a:buSzPts val="2000"/>
              <a:buFont typeface="Helvetica Neue"/>
              <a:buNone/>
            </a:pPr>
            <a:r>
              <a:rPr lang="en-GB" sz="1800" b="0" u="none" strike="noStrike" cap="none" dirty="0">
                <a:solidFill>
                  <a:schemeClr val="dk1"/>
                </a:solidFill>
                <a:latin typeface="+mn-lt"/>
                <a:ea typeface="Helvetica Neue"/>
                <a:cs typeface="Helvetica Neue"/>
                <a:sym typeface="Helvetica Neue"/>
              </a:rPr>
              <a:t>Toutes les actions doivent être documentées dans le dossier de l'enfant dès que possible.</a:t>
            </a:r>
            <a:endParaRPr lang="en-GB" sz="1800" dirty="0">
              <a:latin typeface="+mn-lt"/>
            </a:endParaRPr>
          </a:p>
        </p:txBody>
      </p:sp>
      <p:sp>
        <p:nvSpPr>
          <p:cNvPr id="3" name="Google Shape;1608;p87">
            <a:extLst>
              <a:ext uri="{FF2B5EF4-FFF2-40B4-BE49-F238E27FC236}">
                <a16:creationId xmlns:a16="http://schemas.microsoft.com/office/drawing/2014/main" id="{464CDDE0-665E-09F1-A443-DEE65E3EF5B4}"/>
              </a:ext>
            </a:extLst>
          </p:cNvPr>
          <p:cNvSpPr txBox="1"/>
          <p:nvPr/>
        </p:nvSpPr>
        <p:spPr>
          <a:xfrm>
            <a:off x="8755083" y="1432884"/>
            <a:ext cx="3156180" cy="480127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2000"/>
              <a:buFont typeface="Helvetica Neue"/>
              <a:buNone/>
            </a:pPr>
            <a:r>
              <a:rPr lang="en-GB" sz="1800" dirty="0">
                <a:solidFill>
                  <a:schemeClr val="dk1"/>
                </a:solidFill>
                <a:latin typeface="+mn-lt"/>
                <a:ea typeface="Helvetica Neue"/>
                <a:cs typeface="Helvetica Neue"/>
                <a:sym typeface="Helvetica Neue"/>
              </a:rPr>
              <a:t>Dans la mesure du possible, l'</a:t>
            </a:r>
            <a:r>
              <a:rPr lang="en-GB" sz="1800" b="0" u="none" strike="noStrike" cap="none" dirty="0">
                <a:solidFill>
                  <a:schemeClr val="dk1"/>
                </a:solidFill>
                <a:latin typeface="+mn-lt"/>
                <a:ea typeface="Helvetica Neue"/>
                <a:cs typeface="Helvetica Neue"/>
                <a:sym typeface="Helvetica Neue"/>
              </a:rPr>
              <a:t>objectif doit être de régler le problème pour permettre un retour en toute sécurité dans la famille après une évaluation de l'intérêt supérieur.</a:t>
            </a:r>
            <a:endParaRPr lang="en-GB" sz="1800" dirty="0">
              <a:latin typeface="+mn-lt"/>
            </a:endParaRPr>
          </a:p>
          <a:p>
            <a:pPr marL="0" marR="0" lvl="0" indent="0" algn="l" rtl="0">
              <a:lnSpc>
                <a:spcPct val="100000"/>
              </a:lnSpc>
              <a:spcBef>
                <a:spcPts val="0"/>
              </a:spcBef>
              <a:spcAft>
                <a:spcPts val="0"/>
              </a:spcAft>
              <a:buClr>
                <a:schemeClr val="dk1"/>
              </a:buClr>
              <a:buSzPts val="2000"/>
              <a:buFont typeface="Calibri"/>
              <a:buNone/>
            </a:pPr>
            <a:endParaRPr lang="en-GB" sz="1800" b="0" u="none" strike="noStrike" cap="none" dirty="0">
              <a:solidFill>
                <a:schemeClr val="dk1"/>
              </a:solidFill>
              <a:latin typeface="+mn-lt"/>
              <a:ea typeface="Helvetica Neue"/>
              <a:cs typeface="Helvetica Neue"/>
              <a:sym typeface="Helvetica Neue"/>
            </a:endParaRPr>
          </a:p>
          <a:p>
            <a:pPr marL="0" marR="0" lvl="0" indent="0" algn="l" rtl="0">
              <a:lnSpc>
                <a:spcPct val="100000"/>
              </a:lnSpc>
              <a:spcBef>
                <a:spcPts val="0"/>
              </a:spcBef>
              <a:spcAft>
                <a:spcPts val="0"/>
              </a:spcAft>
              <a:buClr>
                <a:schemeClr val="dk1"/>
              </a:buClr>
              <a:buSzPts val="2000"/>
              <a:buFont typeface="Helvetica Neue"/>
              <a:buNone/>
            </a:pPr>
            <a:r>
              <a:rPr lang="en-GB" sz="1800" dirty="0">
                <a:solidFill>
                  <a:schemeClr val="dk1"/>
                </a:solidFill>
                <a:latin typeface="+mn-lt"/>
                <a:ea typeface="Helvetica Neue"/>
                <a:cs typeface="Helvetica Neue"/>
                <a:sym typeface="Helvetica Neue"/>
              </a:rPr>
              <a:t>L</a:t>
            </a:r>
            <a:r>
              <a:rPr lang="en-GB" sz="1800" b="0" u="none" strike="noStrike" cap="none" dirty="0">
                <a:solidFill>
                  <a:schemeClr val="dk1"/>
                </a:solidFill>
                <a:latin typeface="+mn-lt"/>
                <a:ea typeface="Helvetica Neue"/>
                <a:cs typeface="Helvetica Neue"/>
                <a:sym typeface="Helvetica Neue"/>
              </a:rPr>
              <a:t>'enfant, sa famille et/ou les personnes qui s'occupent de lui doivent être informés des mesures prises, leur avis doit être pris en compte et ils doivent avoir la possibilité de faire appel ou de porter plainte s'ils ne sont pas d'accord.</a:t>
            </a:r>
            <a:endParaRPr lang="en-GB" sz="1800" dirty="0">
              <a:latin typeface="+mn-lt"/>
            </a:endParaRPr>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Shape 1613"/>
        <p:cNvGrpSpPr/>
        <p:nvPr/>
      </p:nvGrpSpPr>
      <p:grpSpPr>
        <a:xfrm>
          <a:off x="0" y="0"/>
          <a:ext cx="0" cy="0"/>
          <a:chOff x="0" y="0"/>
          <a:chExt cx="0" cy="0"/>
        </a:xfrm>
      </p:grpSpPr>
      <p:sp>
        <p:nvSpPr>
          <p:cNvPr id="1614" name="Google Shape;1614;p88"/>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8C5F7A"/>
              </a:buClr>
              <a:buSzPts val="3200"/>
              <a:buFont typeface="Arial"/>
              <a:buNone/>
            </a:pPr>
            <a:r>
              <a:rPr lang="en-US" dirty="0">
                <a:highlight>
                  <a:srgbClr val="FFFF00"/>
                </a:highlight>
              </a:rPr>
              <a:t>Suivi et révision</a:t>
            </a:r>
            <a:endParaRPr dirty="0">
              <a:highlight>
                <a:srgbClr val="FFFF00"/>
              </a:highlight>
            </a:endParaRPr>
          </a:p>
        </p:txBody>
      </p:sp>
      <p:grpSp>
        <p:nvGrpSpPr>
          <p:cNvPr id="2" name="Group 1">
            <a:extLst>
              <a:ext uri="{FF2B5EF4-FFF2-40B4-BE49-F238E27FC236}">
                <a16:creationId xmlns:a16="http://schemas.microsoft.com/office/drawing/2014/main" id="{8CF48751-FDC4-5199-0392-BBE1E6B1A054}"/>
              </a:ext>
            </a:extLst>
          </p:cNvPr>
          <p:cNvGrpSpPr/>
          <p:nvPr/>
        </p:nvGrpSpPr>
        <p:grpSpPr>
          <a:xfrm>
            <a:off x="10228983" y="337468"/>
            <a:ext cx="1587872" cy="1368854"/>
            <a:chOff x="10228983" y="337468"/>
            <a:chExt cx="1587872" cy="1368854"/>
          </a:xfrm>
        </p:grpSpPr>
        <p:sp>
          <p:nvSpPr>
            <p:cNvPr id="3" name="Hexagon 2">
              <a:extLst>
                <a:ext uri="{FF2B5EF4-FFF2-40B4-BE49-F238E27FC236}">
                  <a16:creationId xmlns:a16="http://schemas.microsoft.com/office/drawing/2014/main" id="{5AF5A6C2-9A66-E966-0C93-7152B8A1DAF7}"/>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4" name="Group 3">
              <a:extLst>
                <a:ext uri="{FF2B5EF4-FFF2-40B4-BE49-F238E27FC236}">
                  <a16:creationId xmlns:a16="http://schemas.microsoft.com/office/drawing/2014/main" id="{C8FA378D-B69B-48ED-874B-B5FF4891018B}"/>
                </a:ext>
              </a:extLst>
            </p:cNvPr>
            <p:cNvGrpSpPr/>
            <p:nvPr/>
          </p:nvGrpSpPr>
          <p:grpSpPr>
            <a:xfrm>
              <a:off x="10621771" y="762700"/>
              <a:ext cx="562136" cy="634675"/>
              <a:chOff x="760175" y="830142"/>
              <a:chExt cx="867619" cy="979579"/>
            </a:xfrm>
          </p:grpSpPr>
          <p:sp>
            <p:nvSpPr>
              <p:cNvPr id="8" name="Rectangle 7">
                <a:extLst>
                  <a:ext uri="{FF2B5EF4-FFF2-40B4-BE49-F238E27FC236}">
                    <a16:creationId xmlns:a16="http://schemas.microsoft.com/office/drawing/2014/main" id="{804B6722-E4E6-AF29-8CC7-D514628BBEA8}"/>
                  </a:ext>
                </a:extLst>
              </p:cNvPr>
              <p:cNvSpPr/>
              <p:nvPr/>
            </p:nvSpPr>
            <p:spPr>
              <a:xfrm>
                <a:off x="864636" y="830142"/>
                <a:ext cx="763158" cy="97957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b="1" dirty="0">
                    <a:latin typeface="Arial" panose="020B0604020202020204" pitchFamily="34" charset="0"/>
                    <a:cs typeface="Arial" panose="020B0604020202020204" pitchFamily="34" charset="0"/>
                  </a:rPr>
                  <a:t>99-100</a:t>
                </a:r>
              </a:p>
            </p:txBody>
          </p:sp>
          <p:sp>
            <p:nvSpPr>
              <p:cNvPr id="9" name="Rectangle 8">
                <a:extLst>
                  <a:ext uri="{FF2B5EF4-FFF2-40B4-BE49-F238E27FC236}">
                    <a16:creationId xmlns:a16="http://schemas.microsoft.com/office/drawing/2014/main" id="{2DC8201F-3EB9-B2C4-B694-61B47767D8E6}"/>
                  </a:ext>
                </a:extLst>
              </p:cNvPr>
              <p:cNvSpPr/>
              <p:nvPr/>
            </p:nvSpPr>
            <p:spPr>
              <a:xfrm>
                <a:off x="760175" y="830144"/>
                <a:ext cx="149292" cy="97957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5" name="Group 4">
              <a:extLst>
                <a:ext uri="{FF2B5EF4-FFF2-40B4-BE49-F238E27FC236}">
                  <a16:creationId xmlns:a16="http://schemas.microsoft.com/office/drawing/2014/main" id="{E5208C6B-D883-0D8D-57C2-1D356E541761}"/>
                </a:ext>
              </a:extLst>
            </p:cNvPr>
            <p:cNvGrpSpPr/>
            <p:nvPr/>
          </p:nvGrpSpPr>
          <p:grpSpPr>
            <a:xfrm>
              <a:off x="11325415" y="762701"/>
              <a:ext cx="182192" cy="634674"/>
              <a:chOff x="2121762" y="2323619"/>
              <a:chExt cx="200378" cy="825210"/>
            </a:xfrm>
          </p:grpSpPr>
          <p:sp>
            <p:nvSpPr>
              <p:cNvPr id="6" name="Isosceles Triangle 5">
                <a:extLst>
                  <a:ext uri="{FF2B5EF4-FFF2-40B4-BE49-F238E27FC236}">
                    <a16:creationId xmlns:a16="http://schemas.microsoft.com/office/drawing/2014/main" id="{25EBEC63-B5D2-9904-6676-F207961AA0B2}"/>
                  </a:ext>
                </a:extLst>
              </p:cNvPr>
              <p:cNvSpPr/>
              <p:nvPr/>
            </p:nvSpPr>
            <p:spPr>
              <a:xfrm>
                <a:off x="2121763" y="2323619"/>
                <a:ext cx="200377" cy="172739"/>
              </a:xfrm>
              <a:prstGeom prs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Rectangle 6">
                <a:extLst>
                  <a:ext uri="{FF2B5EF4-FFF2-40B4-BE49-F238E27FC236}">
                    <a16:creationId xmlns:a16="http://schemas.microsoft.com/office/drawing/2014/main" id="{01077EFD-150C-E030-278A-064F9D870D8E}"/>
                  </a:ext>
                </a:extLst>
              </p:cNvPr>
              <p:cNvSpPr/>
              <p:nvPr/>
            </p:nvSpPr>
            <p:spPr>
              <a:xfrm>
                <a:off x="2121762" y="2496169"/>
                <a:ext cx="200377" cy="6526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sp>
        <p:nvSpPr>
          <p:cNvPr id="10" name="Google Shape;114;p9">
            <a:extLst>
              <a:ext uri="{FF2B5EF4-FFF2-40B4-BE49-F238E27FC236}">
                <a16:creationId xmlns:a16="http://schemas.microsoft.com/office/drawing/2014/main" id="{77F37AA8-237E-7A40-CFE8-CE1D7815743B}"/>
              </a:ext>
            </a:extLst>
          </p:cNvPr>
          <p:cNvSpPr txBox="1"/>
          <p:nvPr/>
        </p:nvSpPr>
        <p:spPr>
          <a:xfrm>
            <a:off x="794079" y="1219596"/>
            <a:ext cx="1559124" cy="369332"/>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1800"/>
              <a:buFont typeface="Arial"/>
              <a:buNone/>
            </a:pPr>
            <a:r>
              <a:rPr lang="en-US" sz="1800" b="1" i="0" u="none" strike="noStrike" cap="none" dirty="0">
                <a:solidFill>
                  <a:schemeClr val="accent2">
                    <a:lumMod val="75000"/>
                  </a:schemeClr>
                </a:solidFill>
                <a:latin typeface="Arial"/>
                <a:ea typeface="Arial"/>
                <a:cs typeface="Arial"/>
                <a:sym typeface="Arial"/>
              </a:rPr>
              <a:t>20 minutes  </a:t>
            </a:r>
            <a:endParaRPr b="1" dirty="0">
              <a:solidFill>
                <a:schemeClr val="accent2">
                  <a:lumMod val="75000"/>
                </a:schemeClr>
              </a:solidFill>
            </a:endParaRPr>
          </a:p>
        </p:txBody>
      </p:sp>
      <p:grpSp>
        <p:nvGrpSpPr>
          <p:cNvPr id="11" name="Group 10">
            <a:extLst>
              <a:ext uri="{FF2B5EF4-FFF2-40B4-BE49-F238E27FC236}">
                <a16:creationId xmlns:a16="http://schemas.microsoft.com/office/drawing/2014/main" id="{2844329A-A177-E2F3-243D-B79E03BBA244}"/>
              </a:ext>
            </a:extLst>
          </p:cNvPr>
          <p:cNvGrpSpPr/>
          <p:nvPr/>
        </p:nvGrpSpPr>
        <p:grpSpPr>
          <a:xfrm>
            <a:off x="357066" y="1224523"/>
            <a:ext cx="369332" cy="369332"/>
            <a:chOff x="6784825" y="4717805"/>
            <a:chExt cx="1170980" cy="1170980"/>
          </a:xfrm>
        </p:grpSpPr>
        <p:sp>
          <p:nvSpPr>
            <p:cNvPr id="12" name="Oval 11">
              <a:extLst>
                <a:ext uri="{FF2B5EF4-FFF2-40B4-BE49-F238E27FC236}">
                  <a16:creationId xmlns:a16="http://schemas.microsoft.com/office/drawing/2014/main" id="{FD7E82DA-314E-018D-04BC-BA07D4616C1A}"/>
                </a:ext>
              </a:extLst>
            </p:cNvPr>
            <p:cNvSpPr/>
            <p:nvPr/>
          </p:nvSpPr>
          <p:spPr>
            <a:xfrm>
              <a:off x="6784825" y="4717805"/>
              <a:ext cx="1170980" cy="1170980"/>
            </a:xfrm>
            <a:prstGeom prst="ellipse">
              <a:avLst/>
            </a:prstGeom>
            <a:solidFill>
              <a:schemeClr val="accent2">
                <a:lumMod val="75000"/>
              </a:schemeClr>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3" name="Oval 12">
              <a:extLst>
                <a:ext uri="{FF2B5EF4-FFF2-40B4-BE49-F238E27FC236}">
                  <a16:creationId xmlns:a16="http://schemas.microsoft.com/office/drawing/2014/main" id="{8E373984-78BE-200A-190C-51AD1106F28F}"/>
                </a:ext>
              </a:extLst>
            </p:cNvPr>
            <p:cNvSpPr/>
            <p:nvPr/>
          </p:nvSpPr>
          <p:spPr>
            <a:xfrm>
              <a:off x="7276868" y="5237982"/>
              <a:ext cx="189079" cy="18907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Rectangle 13">
              <a:extLst>
                <a:ext uri="{FF2B5EF4-FFF2-40B4-BE49-F238E27FC236}">
                  <a16:creationId xmlns:a16="http://schemas.microsoft.com/office/drawing/2014/main" id="{4E9C0628-8C79-F5B8-EEDD-EC6ED49FE715}"/>
                </a:ext>
              </a:extLst>
            </p:cNvPr>
            <p:cNvSpPr/>
            <p:nvPr/>
          </p:nvSpPr>
          <p:spPr>
            <a:xfrm rot="16200000">
              <a:off x="7134823" y="5040376"/>
              <a:ext cx="464812" cy="1131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Rectangle 14">
              <a:extLst>
                <a:ext uri="{FF2B5EF4-FFF2-40B4-BE49-F238E27FC236}">
                  <a16:creationId xmlns:a16="http://schemas.microsoft.com/office/drawing/2014/main" id="{32EECF4E-0AE6-33A3-75CF-E2343852A511}"/>
                </a:ext>
              </a:extLst>
            </p:cNvPr>
            <p:cNvSpPr/>
            <p:nvPr/>
          </p:nvSpPr>
          <p:spPr>
            <a:xfrm rot="13453060">
              <a:off x="7365088" y="5440995"/>
              <a:ext cx="331413" cy="1091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
        <p:nvSpPr>
          <p:cNvPr id="16" name="Rectangle: Top Corners Rounded 15">
            <a:extLst>
              <a:ext uri="{FF2B5EF4-FFF2-40B4-BE49-F238E27FC236}">
                <a16:creationId xmlns:a16="http://schemas.microsoft.com/office/drawing/2014/main" id="{E9E0289F-A4DA-945E-434E-535AEACAA8B5}"/>
              </a:ext>
            </a:extLst>
          </p:cNvPr>
          <p:cNvSpPr/>
          <p:nvPr/>
        </p:nvSpPr>
        <p:spPr>
          <a:xfrm rot="5400000">
            <a:off x="4498077" y="-1348475"/>
            <a:ext cx="2603498" cy="11599653"/>
          </a:xfrm>
          <a:prstGeom prst="round2SameRect">
            <a:avLst>
              <a:gd name="adj1" fmla="val 25924"/>
              <a:gd name="adj2" fmla="val 0"/>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17" name="Group 16">
            <a:extLst>
              <a:ext uri="{FF2B5EF4-FFF2-40B4-BE49-F238E27FC236}">
                <a16:creationId xmlns:a16="http://schemas.microsoft.com/office/drawing/2014/main" id="{27651B59-BD36-C18C-82FC-48D97ADA2FDF}"/>
              </a:ext>
            </a:extLst>
          </p:cNvPr>
          <p:cNvGrpSpPr/>
          <p:nvPr/>
        </p:nvGrpSpPr>
        <p:grpSpPr>
          <a:xfrm rot="20104804">
            <a:off x="248118" y="2076918"/>
            <a:ext cx="4485238" cy="2982035"/>
            <a:chOff x="7208925" y="2604220"/>
            <a:chExt cx="1168511" cy="776891"/>
          </a:xfrm>
        </p:grpSpPr>
        <p:sp>
          <p:nvSpPr>
            <p:cNvPr id="18" name="Rectangle 17">
              <a:extLst>
                <a:ext uri="{FF2B5EF4-FFF2-40B4-BE49-F238E27FC236}">
                  <a16:creationId xmlns:a16="http://schemas.microsoft.com/office/drawing/2014/main" id="{F63222F0-E261-C3BC-F8A6-80C36FF8710F}"/>
                </a:ext>
              </a:extLst>
            </p:cNvPr>
            <p:cNvSpPr/>
            <p:nvPr/>
          </p:nvSpPr>
          <p:spPr>
            <a:xfrm>
              <a:off x="7425584" y="2840091"/>
              <a:ext cx="716280" cy="541020"/>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9" name="Google Shape;315;p4">
              <a:extLst>
                <a:ext uri="{FF2B5EF4-FFF2-40B4-BE49-F238E27FC236}">
                  <a16:creationId xmlns:a16="http://schemas.microsoft.com/office/drawing/2014/main" id="{DF395604-CDF3-B2BC-4390-2B8B0FA779BB}"/>
                </a:ext>
              </a:extLst>
            </p:cNvPr>
            <p:cNvSpPr/>
            <p:nvPr/>
          </p:nvSpPr>
          <p:spPr>
            <a:xfrm>
              <a:off x="7208925" y="2953324"/>
              <a:ext cx="356816" cy="356815"/>
            </a:xfrm>
            <a:prstGeom prst="ellipse">
              <a:avLst/>
            </a:prstGeom>
            <a:solidFill>
              <a:schemeClr val="accent2">
                <a:lumMod val="75000"/>
              </a:schemeClr>
            </a:solidFill>
            <a:ln w="38100">
              <a:solidFill>
                <a:schemeClr val="bg1"/>
              </a:solid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20" name="Google Shape;315;p4">
              <a:extLst>
                <a:ext uri="{FF2B5EF4-FFF2-40B4-BE49-F238E27FC236}">
                  <a16:creationId xmlns:a16="http://schemas.microsoft.com/office/drawing/2014/main" id="{A740E82F-94A0-A31C-47EA-A9E9F87947FD}"/>
                </a:ext>
              </a:extLst>
            </p:cNvPr>
            <p:cNvSpPr/>
            <p:nvPr/>
          </p:nvSpPr>
          <p:spPr>
            <a:xfrm>
              <a:off x="7622905" y="2604220"/>
              <a:ext cx="356816" cy="356815"/>
            </a:xfrm>
            <a:prstGeom prst="ellipse">
              <a:avLst/>
            </a:prstGeom>
            <a:solidFill>
              <a:schemeClr val="accent2">
                <a:lumMod val="75000"/>
              </a:schemeClr>
            </a:solidFill>
            <a:ln w="38100">
              <a:solidFill>
                <a:schemeClr val="bg1"/>
              </a:solid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21" name="Google Shape;315;p4">
              <a:extLst>
                <a:ext uri="{FF2B5EF4-FFF2-40B4-BE49-F238E27FC236}">
                  <a16:creationId xmlns:a16="http://schemas.microsoft.com/office/drawing/2014/main" id="{C3AC7138-59C4-2FFA-6992-0B71C4DF4AE6}"/>
                </a:ext>
              </a:extLst>
            </p:cNvPr>
            <p:cNvSpPr/>
            <p:nvPr/>
          </p:nvSpPr>
          <p:spPr>
            <a:xfrm>
              <a:off x="8020620" y="2955992"/>
              <a:ext cx="356816" cy="356815"/>
            </a:xfrm>
            <a:prstGeom prst="ellipse">
              <a:avLst/>
            </a:prstGeom>
            <a:solidFill>
              <a:schemeClr val="accent2">
                <a:lumMod val="75000"/>
              </a:schemeClr>
            </a:solidFill>
            <a:ln w="38100">
              <a:solidFill>
                <a:schemeClr val="bg1"/>
              </a:solid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22" name="Rectangle: Single Corner Snipped 21">
              <a:extLst>
                <a:ext uri="{FF2B5EF4-FFF2-40B4-BE49-F238E27FC236}">
                  <a16:creationId xmlns:a16="http://schemas.microsoft.com/office/drawing/2014/main" id="{CCDCC59A-75BC-3E51-F5D6-1F6DD0D9A608}"/>
                </a:ext>
              </a:extLst>
            </p:cNvPr>
            <p:cNvSpPr/>
            <p:nvPr/>
          </p:nvSpPr>
          <p:spPr>
            <a:xfrm rot="3546506">
              <a:off x="7635233" y="3164183"/>
              <a:ext cx="115589" cy="149251"/>
            </a:xfrm>
            <a:prstGeom prst="snip1Rect">
              <a:avLst>
                <a:gd name="adj" fmla="val 2326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3" name="Rectangle: Single Corner Snipped 22">
              <a:extLst>
                <a:ext uri="{FF2B5EF4-FFF2-40B4-BE49-F238E27FC236}">
                  <a16:creationId xmlns:a16="http://schemas.microsoft.com/office/drawing/2014/main" id="{8BDDD0A4-18E6-6CC1-8113-325FE7046F83}"/>
                </a:ext>
              </a:extLst>
            </p:cNvPr>
            <p:cNvSpPr/>
            <p:nvPr/>
          </p:nvSpPr>
          <p:spPr>
            <a:xfrm rot="17435470">
              <a:off x="7817713" y="3021002"/>
              <a:ext cx="115589" cy="149251"/>
            </a:xfrm>
            <a:prstGeom prst="snip1Rect">
              <a:avLst>
                <a:gd name="adj" fmla="val 2326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
        <p:nvSpPr>
          <p:cNvPr id="24" name="Google Shape;114;p9">
            <a:extLst>
              <a:ext uri="{FF2B5EF4-FFF2-40B4-BE49-F238E27FC236}">
                <a16:creationId xmlns:a16="http://schemas.microsoft.com/office/drawing/2014/main" id="{610675D2-3E12-9BF5-1356-8915C2119269}"/>
              </a:ext>
            </a:extLst>
          </p:cNvPr>
          <p:cNvSpPr txBox="1"/>
          <p:nvPr/>
        </p:nvSpPr>
        <p:spPr>
          <a:xfrm>
            <a:off x="5456264" y="2177339"/>
            <a:ext cx="5446979" cy="646290"/>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1800"/>
              <a:buFont typeface="Arial"/>
              <a:buNone/>
            </a:pPr>
            <a:r>
              <a:rPr lang="en-US" sz="1800" b="1" i="0" u="none" strike="noStrike" cap="none" dirty="0">
                <a:solidFill>
                  <a:schemeClr val="tx1"/>
                </a:solidFill>
                <a:latin typeface="Arial"/>
                <a:ea typeface="Arial"/>
                <a:cs typeface="Arial"/>
                <a:sym typeface="Arial"/>
              </a:rPr>
              <a:t>Lisez la mise à jour du scénario du cas d'Hashim et répondez aux questions suivantes : </a:t>
            </a:r>
          </a:p>
        </p:txBody>
      </p:sp>
      <p:sp>
        <p:nvSpPr>
          <p:cNvPr id="25" name="Google Shape;114;p9">
            <a:extLst>
              <a:ext uri="{FF2B5EF4-FFF2-40B4-BE49-F238E27FC236}">
                <a16:creationId xmlns:a16="http://schemas.microsoft.com/office/drawing/2014/main" id="{75EC4555-198C-ED4B-B56A-1A7754606210}"/>
              </a:ext>
            </a:extLst>
          </p:cNvPr>
          <p:cNvSpPr txBox="1"/>
          <p:nvPr/>
        </p:nvSpPr>
        <p:spPr>
          <a:xfrm>
            <a:off x="5456264" y="3433746"/>
            <a:ext cx="5897536" cy="2308284"/>
          </a:xfrm>
          <a:prstGeom prst="rect">
            <a:avLst/>
          </a:prstGeom>
          <a:noFill/>
          <a:ln>
            <a:noFill/>
          </a:ln>
        </p:spPr>
        <p:txBody>
          <a:bodyPr spcFirstLastPara="1" wrap="square" lIns="91425" tIns="45700" rIns="91425" bIns="45700" anchor="t" anchorCtr="0">
            <a:spAutoFit/>
          </a:bodyPr>
          <a:lstStyle/>
          <a:p>
            <a:pPr marL="342900" marR="0" lvl="0" indent="-342900" rtl="0">
              <a:lnSpc>
                <a:spcPct val="100000"/>
              </a:lnSpc>
              <a:spcBef>
                <a:spcPts val="0"/>
              </a:spcBef>
              <a:spcAft>
                <a:spcPts val="0"/>
              </a:spcAft>
              <a:buClr>
                <a:srgbClr val="000000"/>
              </a:buClr>
              <a:buSzPts val="1800"/>
              <a:buFont typeface="+mj-lt"/>
              <a:buAutoNum type="arabicPeriod"/>
            </a:pPr>
            <a:r>
              <a:rPr lang="en-US" sz="1800" i="0" u="none" strike="noStrike" cap="none" dirty="0">
                <a:solidFill>
                  <a:schemeClr val="tx1"/>
                </a:solidFill>
                <a:latin typeface="Arial"/>
                <a:ea typeface="Arial"/>
                <a:cs typeface="Arial"/>
                <a:sym typeface="Arial"/>
              </a:rPr>
              <a:t>Une révision du plan d'action est-elle nécessaire ? </a:t>
            </a:r>
          </a:p>
          <a:p>
            <a:pPr marL="342900" marR="0" lvl="0" indent="-342900" rtl="0">
              <a:lnSpc>
                <a:spcPct val="100000"/>
              </a:lnSpc>
              <a:spcBef>
                <a:spcPts val="0"/>
              </a:spcBef>
              <a:spcAft>
                <a:spcPts val="0"/>
              </a:spcAft>
              <a:buClr>
                <a:srgbClr val="000000"/>
              </a:buClr>
              <a:buSzPts val="1800"/>
              <a:buFont typeface="+mj-lt"/>
              <a:buAutoNum type="arabicPeriod"/>
            </a:pPr>
            <a:r>
              <a:rPr lang="en-US" sz="1800" i="0" u="none" strike="noStrike" cap="none" dirty="0">
                <a:solidFill>
                  <a:schemeClr val="tx1"/>
                </a:solidFill>
                <a:latin typeface="Arial"/>
                <a:ea typeface="Arial"/>
                <a:cs typeface="Arial"/>
                <a:sym typeface="Arial"/>
              </a:rPr>
              <a:t>Avez-vous des préoccupations concernant l'arrangement de garde alternatif ? </a:t>
            </a:r>
          </a:p>
          <a:p>
            <a:pPr marL="342900" marR="0" lvl="0" indent="-342900" rtl="0">
              <a:lnSpc>
                <a:spcPct val="100000"/>
              </a:lnSpc>
              <a:spcBef>
                <a:spcPts val="0"/>
              </a:spcBef>
              <a:spcAft>
                <a:spcPts val="0"/>
              </a:spcAft>
              <a:buClr>
                <a:srgbClr val="000000"/>
              </a:buClr>
              <a:buSzPts val="1800"/>
              <a:buFont typeface="+mj-lt"/>
              <a:buAutoNum type="arabicPeriod"/>
            </a:pPr>
            <a:r>
              <a:rPr lang="en-US" sz="1800" i="0" u="none" strike="noStrike" cap="none" dirty="0">
                <a:solidFill>
                  <a:schemeClr val="tx1"/>
                </a:solidFill>
                <a:latin typeface="Arial"/>
                <a:ea typeface="Arial"/>
                <a:cs typeface="Arial"/>
                <a:sym typeface="Arial"/>
              </a:rPr>
              <a:t>Une conférence de cas ou une DIS est-elle nécessaire ? </a:t>
            </a:r>
          </a:p>
          <a:p>
            <a:pPr marL="342900" marR="0" lvl="0" indent="-342900" rtl="0">
              <a:lnSpc>
                <a:spcPct val="100000"/>
              </a:lnSpc>
              <a:spcBef>
                <a:spcPts val="0"/>
              </a:spcBef>
              <a:spcAft>
                <a:spcPts val="0"/>
              </a:spcAft>
              <a:buClr>
                <a:srgbClr val="000000"/>
              </a:buClr>
              <a:buSzPts val="1800"/>
              <a:buFont typeface="+mj-lt"/>
              <a:buAutoNum type="arabicPeriod"/>
            </a:pPr>
            <a:r>
              <a:rPr lang="en-US" sz="1800" i="0" u="none" strike="noStrike" cap="none" dirty="0">
                <a:solidFill>
                  <a:schemeClr val="tx1"/>
                </a:solidFill>
                <a:latin typeface="Arial"/>
                <a:ea typeface="Arial"/>
                <a:cs typeface="Arial"/>
                <a:sym typeface="Arial"/>
              </a:rPr>
              <a:t>Quelles sont les mesures de suivi à prendre ?</a:t>
            </a:r>
          </a:p>
          <a:p>
            <a:pPr marL="342900" marR="0" lvl="0" indent="-342900" rtl="0">
              <a:lnSpc>
                <a:spcPct val="100000"/>
              </a:lnSpc>
              <a:spcBef>
                <a:spcPts val="0"/>
              </a:spcBef>
              <a:spcAft>
                <a:spcPts val="0"/>
              </a:spcAft>
              <a:buClr>
                <a:srgbClr val="000000"/>
              </a:buClr>
              <a:buSzPts val="1800"/>
              <a:buFont typeface="+mj-lt"/>
              <a:buAutoNum type="arabicPeriod"/>
            </a:pPr>
            <a:r>
              <a:rPr lang="en-US" sz="1800" i="0" u="none" strike="noStrike" cap="none" dirty="0">
                <a:solidFill>
                  <a:schemeClr val="tx1"/>
                </a:solidFill>
                <a:latin typeface="Arial"/>
                <a:ea typeface="Arial"/>
                <a:cs typeface="Arial"/>
                <a:sym typeface="Arial"/>
              </a:rPr>
              <a:t>À quelle fréquence le contrôle et le suivi doivent-ils avoir lieu ?</a:t>
            </a:r>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show="0">
  <p:cSld>
    <p:spTree>
      <p:nvGrpSpPr>
        <p:cNvPr id="1" name="Shape 812"/>
        <p:cNvGrpSpPr/>
        <p:nvPr/>
      </p:nvGrpSpPr>
      <p:grpSpPr>
        <a:xfrm>
          <a:off x="0" y="0"/>
          <a:ext cx="0" cy="0"/>
          <a:chOff x="0" y="0"/>
          <a:chExt cx="0" cy="0"/>
        </a:xfrm>
      </p:grpSpPr>
      <p:sp>
        <p:nvSpPr>
          <p:cNvPr id="6" name="Title 72">
            <a:extLst>
              <a:ext uri="{FF2B5EF4-FFF2-40B4-BE49-F238E27FC236}">
                <a16:creationId xmlns:a16="http://schemas.microsoft.com/office/drawing/2014/main" id="{651A139C-7752-FE82-6B84-B69CFCBA8AE1}"/>
              </a:ext>
            </a:extLst>
          </p:cNvPr>
          <p:cNvSpPr txBox="1">
            <a:spLocks/>
          </p:cNvSpPr>
          <p:nvPr/>
        </p:nvSpPr>
        <p:spPr>
          <a:xfrm>
            <a:off x="796386" y="3099692"/>
            <a:ext cx="5915913"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n-CA" sz="5400" b="1" dirty="0">
                <a:solidFill>
                  <a:schemeClr val="bg1">
                    <a:lumMod val="75000"/>
                  </a:schemeClr>
                </a:solidFill>
                <a:latin typeface="Garamond"/>
              </a:rPr>
              <a:t>Diapositive supplémentaire pour les notes de l'animateur</a:t>
            </a:r>
            <a:endParaRPr lang="en-CA" sz="5400" b="1" dirty="0">
              <a:solidFill>
                <a:schemeClr val="bg1">
                  <a:lumMod val="75000"/>
                </a:schemeClr>
              </a:solidFill>
            </a:endParaRPr>
          </a:p>
        </p:txBody>
      </p:sp>
    </p:spTree>
    <p:extLst>
      <p:ext uri="{BB962C8B-B14F-4D97-AF65-F5344CB8AC3E}">
        <p14:creationId xmlns:p14="http://schemas.microsoft.com/office/powerpoint/2010/main" val="2064113295"/>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show="0">
  <p:cSld>
    <p:spTree>
      <p:nvGrpSpPr>
        <p:cNvPr id="1" name="Shape 812"/>
        <p:cNvGrpSpPr/>
        <p:nvPr/>
      </p:nvGrpSpPr>
      <p:grpSpPr>
        <a:xfrm>
          <a:off x="0" y="0"/>
          <a:ext cx="0" cy="0"/>
          <a:chOff x="0" y="0"/>
          <a:chExt cx="0" cy="0"/>
        </a:xfrm>
      </p:grpSpPr>
      <p:sp>
        <p:nvSpPr>
          <p:cNvPr id="6" name="Title 72">
            <a:extLst>
              <a:ext uri="{FF2B5EF4-FFF2-40B4-BE49-F238E27FC236}">
                <a16:creationId xmlns:a16="http://schemas.microsoft.com/office/drawing/2014/main" id="{651A139C-7752-FE82-6B84-B69CFCBA8AE1}"/>
              </a:ext>
            </a:extLst>
          </p:cNvPr>
          <p:cNvSpPr txBox="1">
            <a:spLocks/>
          </p:cNvSpPr>
          <p:nvPr/>
        </p:nvSpPr>
        <p:spPr>
          <a:xfrm>
            <a:off x="796386" y="3099692"/>
            <a:ext cx="5915913"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n-CA" sz="5400" b="1" dirty="0">
                <a:solidFill>
                  <a:schemeClr val="bg1">
                    <a:lumMod val="75000"/>
                  </a:schemeClr>
                </a:solidFill>
                <a:latin typeface="Garamond"/>
              </a:rPr>
              <a:t>Diapositive supplémentaire pour les notes de l'animateur</a:t>
            </a:r>
            <a:endParaRPr lang="en-CA" sz="5400" b="1" dirty="0">
              <a:solidFill>
                <a:schemeClr val="bg1">
                  <a:lumMod val="75000"/>
                </a:schemeClr>
              </a:solidFill>
            </a:endParaRPr>
          </a:p>
        </p:txBody>
      </p:sp>
    </p:spTree>
    <p:extLst>
      <p:ext uri="{BB962C8B-B14F-4D97-AF65-F5344CB8AC3E}">
        <p14:creationId xmlns:p14="http://schemas.microsoft.com/office/powerpoint/2010/main" val="4146865754"/>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Shape 1630"/>
        <p:cNvGrpSpPr/>
        <p:nvPr/>
      </p:nvGrpSpPr>
      <p:grpSpPr>
        <a:xfrm>
          <a:off x="0" y="0"/>
          <a:ext cx="0" cy="0"/>
          <a:chOff x="0" y="0"/>
          <a:chExt cx="0" cy="0"/>
        </a:xfrm>
      </p:grpSpPr>
      <p:sp>
        <p:nvSpPr>
          <p:cNvPr id="1631" name="Google Shape;1631;p89"/>
          <p:cNvSpPr/>
          <p:nvPr/>
        </p:nvSpPr>
        <p:spPr>
          <a:xfrm>
            <a:off x="0" y="-1"/>
            <a:ext cx="12192000" cy="985520"/>
          </a:xfrm>
          <a:prstGeom prst="rect">
            <a:avLst/>
          </a:prstGeom>
          <a:solidFill>
            <a:srgbClr val="EEE7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1632" name="Google Shape;1632;p89"/>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8C5F7A"/>
              </a:buClr>
              <a:buSzPts val="3200"/>
              <a:buFont typeface="Arial"/>
              <a:buNone/>
            </a:pPr>
            <a:r>
              <a:rPr lang="en-US" dirty="0">
                <a:latin typeface="Arial"/>
                <a:ea typeface="Arial"/>
                <a:cs typeface="Arial"/>
                <a:sym typeface="Arial"/>
              </a:rPr>
              <a:t>Principaux points d'apprentissage</a:t>
            </a:r>
            <a:endParaRPr dirty="0"/>
          </a:p>
        </p:txBody>
      </p:sp>
      <p:sp>
        <p:nvSpPr>
          <p:cNvPr id="1633" name="Google Shape;1633;p89"/>
          <p:cNvSpPr/>
          <p:nvPr/>
        </p:nvSpPr>
        <p:spPr>
          <a:xfrm>
            <a:off x="2398226" y="1927964"/>
            <a:ext cx="1051560" cy="1051560"/>
          </a:xfrm>
          <a:prstGeom prst="star5">
            <a:avLst>
              <a:gd name="adj" fmla="val 28143"/>
              <a:gd name="hf" fmla="val 105146"/>
              <a:gd name="vf" fmla="val 110557"/>
            </a:avLst>
          </a:prstGeom>
          <a:solidFill>
            <a:srgbClr val="8C5F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1634" name="Google Shape;1634;p89"/>
          <p:cNvSpPr txBox="1"/>
          <p:nvPr/>
        </p:nvSpPr>
        <p:spPr>
          <a:xfrm>
            <a:off x="1139511" y="3429000"/>
            <a:ext cx="3568991" cy="2585283"/>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Helvetica Neue"/>
              <a:buNone/>
            </a:pPr>
            <a:r>
              <a:rPr lang="en-US" sz="1800" b="0" i="0" u="none" strike="noStrike" cap="none" dirty="0">
                <a:solidFill>
                  <a:srgbClr val="000000"/>
                </a:solidFill>
                <a:latin typeface="+mn-lt"/>
                <a:ea typeface="Helvetica Neue"/>
                <a:cs typeface="Helvetica Neue"/>
                <a:sym typeface="Helvetica Neue"/>
              </a:rPr>
              <a:t>Le suivi et l'examen des ENAS suivent les mêmes principes que pour la gestion générale des cas et peuvent se concentrer sur les progrès concernant la recherche et la réunification de la famille ainsi que sur les aspects de sécurité et de qualité de la prise en charge. </a:t>
            </a:r>
            <a:endParaRPr sz="1800" dirty="0">
              <a:latin typeface="+mn-lt"/>
            </a:endParaRPr>
          </a:p>
        </p:txBody>
      </p:sp>
      <p:sp>
        <p:nvSpPr>
          <p:cNvPr id="1635" name="Google Shape;1635;p89"/>
          <p:cNvSpPr/>
          <p:nvPr/>
        </p:nvSpPr>
        <p:spPr>
          <a:xfrm>
            <a:off x="5853750" y="1927964"/>
            <a:ext cx="1051560" cy="1051560"/>
          </a:xfrm>
          <a:prstGeom prst="star5">
            <a:avLst>
              <a:gd name="adj" fmla="val 28143"/>
              <a:gd name="hf" fmla="val 105146"/>
              <a:gd name="vf" fmla="val 110557"/>
            </a:avLst>
          </a:prstGeom>
          <a:solidFill>
            <a:srgbClr val="8C5F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1636" name="Google Shape;1636;p89"/>
          <p:cNvSpPr txBox="1"/>
          <p:nvPr/>
        </p:nvSpPr>
        <p:spPr>
          <a:xfrm>
            <a:off x="5196547" y="3429000"/>
            <a:ext cx="2365967" cy="2585283"/>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Helvetica Neue"/>
              <a:buNone/>
            </a:pPr>
            <a:r>
              <a:rPr lang="en-US" sz="1800" b="0" i="0" u="none" strike="noStrike" cap="none" dirty="0">
                <a:solidFill>
                  <a:srgbClr val="000000"/>
                </a:solidFill>
                <a:latin typeface="+mn-lt"/>
                <a:ea typeface="Helvetica Neue"/>
                <a:cs typeface="Helvetica Neue"/>
                <a:sym typeface="Helvetica Neue"/>
              </a:rPr>
              <a:t>Les enfants bénéficiant d'une protection de </a:t>
            </a:r>
            <a:r>
              <a:rPr lang="en-US" sz="1800" b="0" i="0" u="none" strike="noStrike" cap="none" dirty="0" err="1">
                <a:solidFill>
                  <a:srgbClr val="000000"/>
                </a:solidFill>
                <a:latin typeface="+mn-lt"/>
                <a:ea typeface="Helvetica Neue"/>
                <a:cs typeface="Helvetica Neue"/>
                <a:sym typeface="Helvetica Neue"/>
              </a:rPr>
              <a:t>remplacement</a:t>
            </a:r>
            <a:r>
              <a:rPr lang="en-US" sz="1800" b="0" i="0" u="none" strike="noStrike" cap="none" dirty="0">
                <a:solidFill>
                  <a:srgbClr val="000000"/>
                </a:solidFill>
                <a:latin typeface="+mn-lt"/>
                <a:ea typeface="Helvetica Neue"/>
                <a:cs typeface="Helvetica Neue"/>
                <a:sym typeface="Helvetica Neue"/>
              </a:rPr>
              <a:t> doivent faire l'objet d'un examen "formel" de </a:t>
            </a:r>
            <a:r>
              <a:rPr lang="en-US" sz="1800" b="0" i="0" u="none" strike="noStrike" cap="none" dirty="0" err="1">
                <a:solidFill>
                  <a:srgbClr val="000000"/>
                </a:solidFill>
                <a:latin typeface="+mn-lt"/>
                <a:ea typeface="Helvetica Neue"/>
                <a:cs typeface="Helvetica Neue"/>
                <a:sym typeface="Helvetica Neue"/>
              </a:rPr>
              <a:t>leur</a:t>
            </a:r>
            <a:r>
              <a:rPr lang="en-US" sz="1800" b="0" i="0" u="none" strike="noStrike" cap="none" dirty="0">
                <a:solidFill>
                  <a:srgbClr val="000000"/>
                </a:solidFill>
                <a:latin typeface="+mn-lt"/>
                <a:ea typeface="Helvetica Neue"/>
                <a:cs typeface="Helvetica Neue"/>
                <a:sym typeface="Helvetica Neue"/>
              </a:rPr>
              <a:t> placement toutes les 12 semaines.</a:t>
            </a:r>
            <a:endParaRPr sz="1800" dirty="0">
              <a:latin typeface="+mn-lt"/>
            </a:endParaRPr>
          </a:p>
        </p:txBody>
      </p:sp>
      <p:sp>
        <p:nvSpPr>
          <p:cNvPr id="1637" name="Google Shape;1637;p89"/>
          <p:cNvSpPr txBox="1"/>
          <p:nvPr/>
        </p:nvSpPr>
        <p:spPr>
          <a:xfrm>
            <a:off x="7977290" y="3429000"/>
            <a:ext cx="3350730" cy="147728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Helvetica Neue"/>
              <a:buNone/>
            </a:pPr>
            <a:r>
              <a:rPr lang="en-US" sz="1800" b="0" i="0" u="none" strike="noStrike" cap="none" dirty="0">
                <a:solidFill>
                  <a:srgbClr val="000000"/>
                </a:solidFill>
                <a:latin typeface="+mn-lt"/>
                <a:ea typeface="Helvetica Neue"/>
                <a:cs typeface="Helvetica Neue"/>
                <a:sym typeface="Helvetica Neue"/>
              </a:rPr>
              <a:t>Les procédures en cas de danger imminent doivent être convenues dans le plan d'action, en collaboration avec les autorités nationales, dans la mesure du possible.</a:t>
            </a:r>
            <a:endParaRPr sz="1800" dirty="0">
              <a:latin typeface="+mn-lt"/>
            </a:endParaRPr>
          </a:p>
        </p:txBody>
      </p:sp>
      <p:sp>
        <p:nvSpPr>
          <p:cNvPr id="1638" name="Google Shape;1638;p89"/>
          <p:cNvSpPr/>
          <p:nvPr/>
        </p:nvSpPr>
        <p:spPr>
          <a:xfrm>
            <a:off x="9126875" y="1927964"/>
            <a:ext cx="1051560" cy="1051560"/>
          </a:xfrm>
          <a:prstGeom prst="star5">
            <a:avLst>
              <a:gd name="adj" fmla="val 28143"/>
              <a:gd name="hf" fmla="val 105146"/>
              <a:gd name="vf" fmla="val 110557"/>
            </a:avLst>
          </a:prstGeom>
          <a:solidFill>
            <a:srgbClr val="8C5F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Shape 1643"/>
        <p:cNvGrpSpPr/>
        <p:nvPr/>
      </p:nvGrpSpPr>
      <p:grpSpPr>
        <a:xfrm>
          <a:off x="0" y="0"/>
          <a:ext cx="0" cy="0"/>
          <a:chOff x="0" y="0"/>
          <a:chExt cx="0" cy="0"/>
        </a:xfrm>
      </p:grpSpPr>
      <p:sp>
        <p:nvSpPr>
          <p:cNvPr id="1644" name="Google Shape;1644;p90"/>
          <p:cNvSpPr txBox="1">
            <a:spLocks noGrp="1"/>
          </p:cNvSpPr>
          <p:nvPr>
            <p:ph type="title"/>
          </p:nvPr>
        </p:nvSpPr>
        <p:spPr>
          <a:xfrm>
            <a:off x="796385" y="3099692"/>
            <a:ext cx="4015311" cy="562168"/>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4800"/>
              <a:buFont typeface="Garamond"/>
              <a:buNone/>
            </a:pPr>
            <a:r>
              <a:rPr lang="en-US" sz="2400" dirty="0"/>
              <a:t>SESSION 7</a:t>
            </a:r>
            <a:br>
              <a:rPr lang="en-US" sz="2400" dirty="0"/>
            </a:br>
            <a:r>
              <a:rPr lang="en-US" sz="2400" dirty="0"/>
              <a:t> </a:t>
            </a:r>
            <a:br>
              <a:rPr lang="en-US" dirty="0"/>
            </a:br>
            <a:r>
              <a:rPr lang="en-US" dirty="0"/>
              <a:t>Clôture du dossier</a:t>
            </a:r>
            <a:endParaRPr dirty="0"/>
          </a:p>
        </p:txBody>
      </p:sp>
      <p:sp>
        <p:nvSpPr>
          <p:cNvPr id="3" name="Google Shape;191;p14">
            <a:extLst>
              <a:ext uri="{FF2B5EF4-FFF2-40B4-BE49-F238E27FC236}">
                <a16:creationId xmlns:a16="http://schemas.microsoft.com/office/drawing/2014/main" id="{EE7AEFF3-B07C-BD4B-9410-8D7B976CBD2E}"/>
              </a:ext>
            </a:extLst>
          </p:cNvPr>
          <p:cNvSpPr txBox="1"/>
          <p:nvPr/>
        </p:nvSpPr>
        <p:spPr>
          <a:xfrm>
            <a:off x="6689519" y="2222891"/>
            <a:ext cx="4544766" cy="40006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1D8CC8"/>
              </a:buClr>
              <a:buSzPts val="2400"/>
              <a:buFont typeface="Arial"/>
              <a:buNone/>
            </a:pPr>
            <a:r>
              <a:rPr lang="en-US" sz="2000" b="1" i="0" u="none" strike="noStrike" cap="none" spc="300" dirty="0">
                <a:solidFill>
                  <a:schemeClr val="accent2">
                    <a:lumMod val="75000"/>
                  </a:schemeClr>
                </a:solidFill>
                <a:latin typeface="Arial"/>
                <a:ea typeface="Arial"/>
                <a:cs typeface="Arial"/>
                <a:sym typeface="Arial"/>
              </a:rPr>
              <a:t>OBJECTIFS D'APPRENTISSAGE</a:t>
            </a:r>
            <a:endParaRPr lang="en-US" sz="2000" spc="300" dirty="0">
              <a:solidFill>
                <a:schemeClr val="accent2">
                  <a:lumMod val="75000"/>
                </a:schemeClr>
              </a:solidFill>
            </a:endParaRPr>
          </a:p>
        </p:txBody>
      </p:sp>
      <p:sp>
        <p:nvSpPr>
          <p:cNvPr id="4" name="Google Shape;193;p14">
            <a:extLst>
              <a:ext uri="{FF2B5EF4-FFF2-40B4-BE49-F238E27FC236}">
                <a16:creationId xmlns:a16="http://schemas.microsoft.com/office/drawing/2014/main" id="{A2CED4F5-0057-83DF-BE9D-A959BB36F81D}"/>
              </a:ext>
            </a:extLst>
          </p:cNvPr>
          <p:cNvSpPr txBox="1"/>
          <p:nvPr/>
        </p:nvSpPr>
        <p:spPr>
          <a:xfrm>
            <a:off x="7559547" y="3260572"/>
            <a:ext cx="3836068" cy="1541407"/>
          </a:xfrm>
          <a:prstGeom prst="rect">
            <a:avLst/>
          </a:prstGeom>
          <a:noFill/>
          <a:ln>
            <a:noFill/>
          </a:ln>
        </p:spPr>
        <p:txBody>
          <a:bodyPr spcFirstLastPara="1" wrap="square" lIns="91425" tIns="45700" rIns="91425" bIns="45700" anchor="t" anchorCtr="0">
            <a:spAutoFit/>
          </a:bodyPr>
          <a:lstStyle/>
          <a:p>
            <a:pPr marL="0" marR="0" lvl="0" indent="0" algn="l" rtl="0">
              <a:lnSpc>
                <a:spcPct val="107000"/>
              </a:lnSpc>
              <a:spcBef>
                <a:spcPts val="0"/>
              </a:spcBef>
              <a:spcAft>
                <a:spcPts val="0"/>
              </a:spcAft>
              <a:buClr>
                <a:srgbClr val="000000"/>
              </a:buClr>
              <a:buSzPts val="2400"/>
              <a:buFont typeface="Arial"/>
              <a:buNone/>
            </a:pPr>
            <a:r>
              <a:rPr lang="en-US" sz="2200" b="0" i="0" u="none" strike="noStrike" cap="none" dirty="0">
                <a:solidFill>
                  <a:srgbClr val="000000"/>
                </a:solidFill>
                <a:latin typeface="Arial"/>
                <a:ea typeface="Arial"/>
                <a:cs typeface="Arial"/>
                <a:sym typeface="Arial"/>
              </a:rPr>
              <a:t>Démontrer les considérations spécifiques pour les ENAS concernant la clôture des dossiers.</a:t>
            </a:r>
          </a:p>
        </p:txBody>
      </p:sp>
      <p:grpSp>
        <p:nvGrpSpPr>
          <p:cNvPr id="5" name="Google Shape;194;p14">
            <a:extLst>
              <a:ext uri="{FF2B5EF4-FFF2-40B4-BE49-F238E27FC236}">
                <a16:creationId xmlns:a16="http://schemas.microsoft.com/office/drawing/2014/main" id="{CF1120FE-6AF0-A8AD-5DCC-A01602AFF214}"/>
              </a:ext>
            </a:extLst>
          </p:cNvPr>
          <p:cNvGrpSpPr/>
          <p:nvPr/>
        </p:nvGrpSpPr>
        <p:grpSpPr>
          <a:xfrm>
            <a:off x="6689518" y="3355109"/>
            <a:ext cx="560331" cy="592814"/>
            <a:chOff x="243840" y="1676400"/>
            <a:chExt cx="701040" cy="741680"/>
          </a:xfrm>
          <a:solidFill>
            <a:schemeClr val="accent2">
              <a:lumMod val="75000"/>
            </a:schemeClr>
          </a:solidFill>
        </p:grpSpPr>
        <p:sp>
          <p:nvSpPr>
            <p:cNvPr id="6" name="Google Shape;195;p14">
              <a:extLst>
                <a:ext uri="{FF2B5EF4-FFF2-40B4-BE49-F238E27FC236}">
                  <a16:creationId xmlns:a16="http://schemas.microsoft.com/office/drawing/2014/main" id="{B8466F4E-7D09-67DF-B967-D4F955085CBD}"/>
                </a:ext>
              </a:extLst>
            </p:cNvPr>
            <p:cNvSpPr/>
            <p:nvPr/>
          </p:nvSpPr>
          <p:spPr>
            <a:xfrm>
              <a:off x="243840" y="1676400"/>
              <a:ext cx="116839" cy="7416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sp>
          <p:nvSpPr>
            <p:cNvPr id="7" name="Google Shape;196;p14">
              <a:extLst>
                <a:ext uri="{FF2B5EF4-FFF2-40B4-BE49-F238E27FC236}">
                  <a16:creationId xmlns:a16="http://schemas.microsoft.com/office/drawing/2014/main" id="{82782EBD-2305-C15C-C084-76E58EA36DF4}"/>
                </a:ext>
              </a:extLst>
            </p:cNvPr>
            <p:cNvSpPr/>
            <p:nvPr/>
          </p:nvSpPr>
          <p:spPr>
            <a:xfrm>
              <a:off x="314960" y="1676400"/>
              <a:ext cx="629920" cy="4368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gr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Shape 1654"/>
        <p:cNvGrpSpPr/>
        <p:nvPr/>
      </p:nvGrpSpPr>
      <p:grpSpPr>
        <a:xfrm>
          <a:off x="0" y="0"/>
          <a:ext cx="0" cy="0"/>
          <a:chOff x="0" y="0"/>
          <a:chExt cx="0" cy="0"/>
        </a:xfrm>
      </p:grpSpPr>
      <p:sp>
        <p:nvSpPr>
          <p:cNvPr id="1655" name="Google Shape;1655;p91"/>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fontScale="90000"/>
          </a:bodyPr>
          <a:lstStyle/>
          <a:p>
            <a:pPr marL="0" lvl="0" indent="0" algn="ctr" rtl="0">
              <a:lnSpc>
                <a:spcPct val="90000"/>
              </a:lnSpc>
              <a:spcBef>
                <a:spcPts val="0"/>
              </a:spcBef>
              <a:spcAft>
                <a:spcPts val="0"/>
              </a:spcAft>
              <a:buClr>
                <a:srgbClr val="8C5F7A"/>
              </a:buClr>
              <a:buSzPts val="3200"/>
              <a:buFont typeface="Arial"/>
              <a:buNone/>
            </a:pPr>
            <a:r>
              <a:rPr lang="en-US" dirty="0"/>
              <a:t> Que faut-il prendre en compte lors de la clôture du dossier ?  </a:t>
            </a:r>
            <a:endParaRPr dirty="0"/>
          </a:p>
        </p:txBody>
      </p:sp>
      <p:grpSp>
        <p:nvGrpSpPr>
          <p:cNvPr id="2" name="Group 1">
            <a:extLst>
              <a:ext uri="{FF2B5EF4-FFF2-40B4-BE49-F238E27FC236}">
                <a16:creationId xmlns:a16="http://schemas.microsoft.com/office/drawing/2014/main" id="{0C979789-F7C5-975A-D873-47BF01B9E1D8}"/>
              </a:ext>
            </a:extLst>
          </p:cNvPr>
          <p:cNvGrpSpPr/>
          <p:nvPr/>
        </p:nvGrpSpPr>
        <p:grpSpPr>
          <a:xfrm>
            <a:off x="1473520" y="1949601"/>
            <a:ext cx="3082971" cy="2958798"/>
            <a:chOff x="1744894" y="2192954"/>
            <a:chExt cx="2564275" cy="2460995"/>
          </a:xfrm>
        </p:grpSpPr>
        <p:grpSp>
          <p:nvGrpSpPr>
            <p:cNvPr id="3" name="Group 2">
              <a:extLst>
                <a:ext uri="{FF2B5EF4-FFF2-40B4-BE49-F238E27FC236}">
                  <a16:creationId xmlns:a16="http://schemas.microsoft.com/office/drawing/2014/main" id="{A440318A-B034-CAEC-BA6B-70A2FF53143D}"/>
                </a:ext>
              </a:extLst>
            </p:cNvPr>
            <p:cNvGrpSpPr/>
            <p:nvPr/>
          </p:nvGrpSpPr>
          <p:grpSpPr>
            <a:xfrm>
              <a:off x="1744894" y="2192954"/>
              <a:ext cx="2564275" cy="2460995"/>
              <a:chOff x="1459832" y="2812046"/>
              <a:chExt cx="1953652" cy="1874967"/>
            </a:xfrm>
          </p:grpSpPr>
          <p:sp>
            <p:nvSpPr>
              <p:cNvPr id="7" name="Rectangle: Single Corner Snipped 6">
                <a:extLst>
                  <a:ext uri="{FF2B5EF4-FFF2-40B4-BE49-F238E27FC236}">
                    <a16:creationId xmlns:a16="http://schemas.microsoft.com/office/drawing/2014/main" id="{BA7424A7-C1D8-F813-47A9-9574225EF23B}"/>
                  </a:ext>
                </a:extLst>
              </p:cNvPr>
              <p:cNvSpPr/>
              <p:nvPr/>
            </p:nvSpPr>
            <p:spPr>
              <a:xfrm rot="20978324">
                <a:off x="1459832" y="2999874"/>
                <a:ext cx="1283368" cy="1556084"/>
              </a:xfrm>
              <a:prstGeom prst="snip1Rect">
                <a:avLst/>
              </a:prstGeom>
              <a:solidFill>
                <a:schemeClr val="accent2">
                  <a:lumMod val="75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8" name="Rectangle: Single Corner Snipped 7">
                <a:extLst>
                  <a:ext uri="{FF2B5EF4-FFF2-40B4-BE49-F238E27FC236}">
                    <a16:creationId xmlns:a16="http://schemas.microsoft.com/office/drawing/2014/main" id="{7F8E152E-B8C8-DBDB-8F3C-A728B3E9DB8A}"/>
                  </a:ext>
                </a:extLst>
              </p:cNvPr>
              <p:cNvSpPr/>
              <p:nvPr/>
            </p:nvSpPr>
            <p:spPr>
              <a:xfrm>
                <a:off x="1871174" y="2812046"/>
                <a:ext cx="1283368" cy="1556084"/>
              </a:xfrm>
              <a:prstGeom prst="snip1Rect">
                <a:avLst/>
              </a:prstGeom>
              <a:solidFill>
                <a:schemeClr val="accent2">
                  <a:lumMod val="75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9" name="Rectangle: Single Corner Snipped 8">
                <a:extLst>
                  <a:ext uri="{FF2B5EF4-FFF2-40B4-BE49-F238E27FC236}">
                    <a16:creationId xmlns:a16="http://schemas.microsoft.com/office/drawing/2014/main" id="{3F4E9CDC-8FF2-0645-526F-327DD9C3C028}"/>
                  </a:ext>
                </a:extLst>
              </p:cNvPr>
              <p:cNvSpPr/>
              <p:nvPr/>
            </p:nvSpPr>
            <p:spPr>
              <a:xfrm rot="582585">
                <a:off x="2130116" y="3130929"/>
                <a:ext cx="1283368" cy="1556084"/>
              </a:xfrm>
              <a:prstGeom prst="snip1Rect">
                <a:avLst/>
              </a:prstGeom>
              <a:solidFill>
                <a:schemeClr val="accent2">
                  <a:lumMod val="75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4" name="Group 3">
              <a:extLst>
                <a:ext uri="{FF2B5EF4-FFF2-40B4-BE49-F238E27FC236}">
                  <a16:creationId xmlns:a16="http://schemas.microsoft.com/office/drawing/2014/main" id="{C53A6EF8-9C56-8F38-ABFF-B6AC60575DA2}"/>
                </a:ext>
              </a:extLst>
            </p:cNvPr>
            <p:cNvGrpSpPr/>
            <p:nvPr/>
          </p:nvGrpSpPr>
          <p:grpSpPr>
            <a:xfrm rot="619501">
              <a:off x="3224746" y="3087487"/>
              <a:ext cx="506112" cy="1135915"/>
              <a:chOff x="5960196" y="3632825"/>
              <a:chExt cx="324376" cy="728028"/>
            </a:xfrm>
            <a:solidFill>
              <a:schemeClr val="bg1"/>
            </a:solidFill>
          </p:grpSpPr>
          <p:sp>
            <p:nvSpPr>
              <p:cNvPr id="5" name="Round Same Side Corner Rectangle 46">
                <a:extLst>
                  <a:ext uri="{FF2B5EF4-FFF2-40B4-BE49-F238E27FC236}">
                    <a16:creationId xmlns:a16="http://schemas.microsoft.com/office/drawing/2014/main" id="{94B747C9-0C8B-3089-24E4-93DBD1B701F4}"/>
                  </a:ext>
                </a:extLst>
              </p:cNvPr>
              <p:cNvSpPr/>
              <p:nvPr/>
            </p:nvSpPr>
            <p:spPr>
              <a:xfrm>
                <a:off x="5962575" y="4012912"/>
                <a:ext cx="320731" cy="347941"/>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 name="Oval 5">
                <a:extLst>
                  <a:ext uri="{FF2B5EF4-FFF2-40B4-BE49-F238E27FC236}">
                    <a16:creationId xmlns:a16="http://schemas.microsoft.com/office/drawing/2014/main" id="{EC5774B1-DEED-A10B-975E-7915754B4201}"/>
                  </a:ext>
                </a:extLst>
              </p:cNvPr>
              <p:cNvSpPr/>
              <p:nvPr/>
            </p:nvSpPr>
            <p:spPr>
              <a:xfrm>
                <a:off x="5960196" y="3632825"/>
                <a:ext cx="324376" cy="3243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b="1" dirty="0">
                  <a:solidFill>
                    <a:schemeClr val="bg1"/>
                  </a:solidFill>
                  <a:latin typeface="Arial" panose="020B0604020202020204" pitchFamily="34" charset="0"/>
                  <a:cs typeface="Arial" panose="020B0604020202020204" pitchFamily="34" charset="0"/>
                </a:endParaRPr>
              </a:p>
            </p:txBody>
          </p:sp>
        </p:grpSp>
      </p:grpSp>
      <p:sp>
        <p:nvSpPr>
          <p:cNvPr id="11" name="TextBox 10">
            <a:extLst>
              <a:ext uri="{FF2B5EF4-FFF2-40B4-BE49-F238E27FC236}">
                <a16:creationId xmlns:a16="http://schemas.microsoft.com/office/drawing/2014/main" id="{A5433C48-395F-8A95-E6CC-6ACD3B4AFF69}"/>
              </a:ext>
            </a:extLst>
          </p:cNvPr>
          <p:cNvSpPr txBox="1"/>
          <p:nvPr/>
        </p:nvSpPr>
        <p:spPr>
          <a:xfrm>
            <a:off x="5257800" y="1756659"/>
            <a:ext cx="6096000" cy="3434273"/>
          </a:xfrm>
          <a:prstGeom prst="rect">
            <a:avLst/>
          </a:prstGeom>
          <a:noFill/>
        </p:spPr>
        <p:txBody>
          <a:bodyPr wrap="square">
            <a:spAutoFit/>
          </a:bodyPr>
          <a:lstStyle/>
          <a:p>
            <a:pPr marR="0" lvl="1" algn="l" rtl="0">
              <a:spcBef>
                <a:spcPts val="1050"/>
              </a:spcBef>
              <a:spcAft>
                <a:spcPts val="0"/>
              </a:spcAft>
              <a:buClrTx/>
              <a:buSzPct val="100000"/>
            </a:pPr>
            <a:r>
              <a:rPr lang="en-US" sz="1800" b="1" i="0" u="none" strike="noStrike" cap="none" dirty="0">
                <a:solidFill>
                  <a:schemeClr val="tx1"/>
                </a:solidFill>
                <a:latin typeface="+mn-lt"/>
                <a:ea typeface="Calibri"/>
                <a:cs typeface="Calibri"/>
                <a:sym typeface="Calibri"/>
              </a:rPr>
              <a:t>EXEMPLES</a:t>
            </a:r>
          </a:p>
          <a:p>
            <a:pPr marL="228600" marR="0" lvl="1" indent="-228600" algn="l" rtl="0">
              <a:spcBef>
                <a:spcPts val="1050"/>
              </a:spcBef>
              <a:spcAft>
                <a:spcPts val="0"/>
              </a:spcAft>
              <a:buClrTx/>
              <a:buSzPct val="100000"/>
              <a:buFont typeface="Calibri"/>
              <a:buChar char="•"/>
            </a:pPr>
            <a:r>
              <a:rPr lang="en-US" sz="1800" b="0" i="0" u="none" strike="noStrike" cap="none" dirty="0">
                <a:solidFill>
                  <a:schemeClr val="tx1"/>
                </a:solidFill>
                <a:latin typeface="+mn-lt"/>
                <a:ea typeface="Calibri"/>
                <a:cs typeface="Calibri"/>
                <a:sym typeface="Calibri"/>
              </a:rPr>
              <a:t>Qualité et durabilité du </a:t>
            </a:r>
            <a:r>
              <a:rPr lang="en-US" sz="1800" b="1" i="0" u="none" strike="noStrike" cap="none" dirty="0">
                <a:solidFill>
                  <a:schemeClr val="tx1"/>
                </a:solidFill>
                <a:latin typeface="+mn-lt"/>
                <a:ea typeface="Calibri"/>
                <a:cs typeface="Calibri"/>
                <a:sym typeface="Calibri"/>
              </a:rPr>
              <a:t>regroupement familial </a:t>
            </a:r>
            <a:endParaRPr lang="en-US" sz="1800" b="1" dirty="0">
              <a:solidFill>
                <a:schemeClr val="tx1"/>
              </a:solidFill>
              <a:latin typeface="+mn-lt"/>
            </a:endParaRPr>
          </a:p>
          <a:p>
            <a:pPr marL="228600" marR="0" lvl="1" indent="-228600" algn="l" rtl="0">
              <a:spcBef>
                <a:spcPts val="360"/>
              </a:spcBef>
              <a:spcAft>
                <a:spcPts val="0"/>
              </a:spcAft>
              <a:buClrTx/>
              <a:buSzPct val="100000"/>
              <a:buFont typeface="Calibri"/>
              <a:buChar char="•"/>
            </a:pPr>
            <a:r>
              <a:rPr lang="en-US" sz="1800" b="0" i="0" u="none" strike="noStrike" cap="none" dirty="0">
                <a:solidFill>
                  <a:schemeClr val="tx1"/>
                </a:solidFill>
                <a:latin typeface="+mn-lt"/>
                <a:ea typeface="Calibri"/>
                <a:cs typeface="Calibri"/>
                <a:sym typeface="Calibri"/>
              </a:rPr>
              <a:t>Activités de recherche menées conformément au plan d'action </a:t>
            </a:r>
            <a:r>
              <a:rPr lang="en-US" sz="1800" b="1" i="0" u="none" strike="noStrike" cap="none" dirty="0">
                <a:solidFill>
                  <a:schemeClr val="tx1"/>
                </a:solidFill>
                <a:latin typeface="+mn-lt"/>
                <a:ea typeface="Calibri"/>
                <a:cs typeface="Calibri"/>
                <a:sym typeface="Calibri"/>
              </a:rPr>
              <a:t>sans succès </a:t>
            </a:r>
            <a:r>
              <a:rPr lang="en-US" sz="1800" b="0" i="0" u="none" strike="noStrike" cap="none" dirty="0">
                <a:solidFill>
                  <a:schemeClr val="tx1"/>
                </a:solidFill>
                <a:latin typeface="+mn-lt"/>
                <a:ea typeface="Calibri"/>
                <a:cs typeface="Calibri"/>
                <a:sym typeface="Calibri"/>
              </a:rPr>
              <a:t>sur une période prolongée.</a:t>
            </a:r>
            <a:endParaRPr lang="en-US" sz="1800" dirty="0">
              <a:solidFill>
                <a:schemeClr val="tx1"/>
              </a:solidFill>
              <a:latin typeface="+mn-lt"/>
            </a:endParaRPr>
          </a:p>
          <a:p>
            <a:pPr marL="228600" marR="0" lvl="1" indent="-228600" algn="l" rtl="0">
              <a:spcBef>
                <a:spcPts val="360"/>
              </a:spcBef>
              <a:spcAft>
                <a:spcPts val="0"/>
              </a:spcAft>
              <a:buClrTx/>
              <a:buSzPct val="100000"/>
              <a:buFont typeface="Calibri"/>
              <a:buChar char="•"/>
            </a:pPr>
            <a:r>
              <a:rPr lang="en-US" sz="1800" b="1" i="0" u="none" strike="noStrike" cap="none" dirty="0">
                <a:solidFill>
                  <a:schemeClr val="tx1"/>
                </a:solidFill>
                <a:latin typeface="+mn-lt"/>
                <a:ea typeface="Calibri"/>
                <a:cs typeface="Calibri"/>
                <a:sym typeface="Calibri"/>
              </a:rPr>
              <a:t>Un arrangement de soins à long terme </a:t>
            </a:r>
            <a:r>
              <a:rPr lang="en-US" sz="1800" b="0" i="0" u="none" strike="noStrike" cap="none" dirty="0">
                <a:solidFill>
                  <a:schemeClr val="tx1"/>
                </a:solidFill>
                <a:latin typeface="+mn-lt"/>
                <a:ea typeface="Calibri"/>
                <a:cs typeface="Calibri"/>
                <a:sym typeface="Calibri"/>
              </a:rPr>
              <a:t>est </a:t>
            </a:r>
            <a:r>
              <a:rPr lang="en-US" sz="1800" b="0" i="0" u="none" strike="noStrike" cap="none" dirty="0" err="1">
                <a:solidFill>
                  <a:schemeClr val="tx1"/>
                </a:solidFill>
                <a:latin typeface="+mn-lt"/>
                <a:ea typeface="Calibri"/>
                <a:cs typeface="Calibri"/>
                <a:sym typeface="Calibri"/>
              </a:rPr>
              <a:t>en</a:t>
            </a:r>
            <a:r>
              <a:rPr lang="en-US" sz="1800" b="0" i="0" u="none" strike="noStrike" cap="none" dirty="0">
                <a:solidFill>
                  <a:schemeClr val="tx1"/>
                </a:solidFill>
                <a:latin typeface="+mn-lt"/>
                <a:ea typeface="Calibri"/>
                <a:cs typeface="Calibri"/>
                <a:sym typeface="Calibri"/>
              </a:rPr>
              <a:t> place et dans l'intérêt supérieur de l'enfant, lorsque le regroupement familial n'a pas été possible.</a:t>
            </a:r>
            <a:endParaRPr lang="en-US" sz="1800" dirty="0">
              <a:solidFill>
                <a:schemeClr val="tx1"/>
              </a:solidFill>
              <a:latin typeface="+mn-lt"/>
            </a:endParaRPr>
          </a:p>
          <a:p>
            <a:pPr marL="228600" marR="0" lvl="1" indent="-228600" algn="l" rtl="0">
              <a:spcBef>
                <a:spcPts val="360"/>
              </a:spcBef>
              <a:spcAft>
                <a:spcPts val="0"/>
              </a:spcAft>
              <a:buClrTx/>
              <a:buSzPct val="100000"/>
              <a:buFont typeface="Calibri"/>
              <a:buChar char="•"/>
            </a:pPr>
            <a:r>
              <a:rPr lang="en-US" sz="1800" b="0" i="0" u="none" strike="noStrike" cap="none" dirty="0">
                <a:solidFill>
                  <a:schemeClr val="tx1"/>
                </a:solidFill>
                <a:latin typeface="+mn-lt"/>
                <a:ea typeface="Calibri"/>
                <a:cs typeface="Calibri"/>
                <a:sym typeface="Calibri"/>
              </a:rPr>
              <a:t>Toutes les interventions de gestion de cas incluses dans le plan de cas ont été </a:t>
            </a:r>
            <a:r>
              <a:rPr lang="en-US" sz="1800" b="1" i="0" u="none" strike="noStrike" cap="none" dirty="0">
                <a:solidFill>
                  <a:schemeClr val="tx1"/>
                </a:solidFill>
                <a:latin typeface="+mn-lt"/>
                <a:ea typeface="Calibri"/>
                <a:cs typeface="Calibri"/>
                <a:sym typeface="Calibri"/>
              </a:rPr>
              <a:t>mises en œuvre </a:t>
            </a:r>
            <a:r>
              <a:rPr lang="en-US" sz="1800" b="0" i="0" u="none" strike="noStrike" cap="none" dirty="0">
                <a:solidFill>
                  <a:schemeClr val="tx1"/>
                </a:solidFill>
                <a:latin typeface="+mn-lt"/>
                <a:ea typeface="Calibri"/>
                <a:cs typeface="Calibri"/>
                <a:sym typeface="Calibri"/>
              </a:rPr>
              <a:t>et tous les autres problèmes de protection de l'enfant identifiés </a:t>
            </a:r>
            <a:r>
              <a:rPr lang="en-US" sz="1800" b="1" i="0" u="none" strike="noStrike" cap="none" dirty="0">
                <a:solidFill>
                  <a:schemeClr val="tx1"/>
                </a:solidFill>
                <a:latin typeface="+mn-lt"/>
                <a:ea typeface="Calibri"/>
                <a:cs typeface="Calibri"/>
                <a:sym typeface="Calibri"/>
              </a:rPr>
              <a:t>ont été traités </a:t>
            </a:r>
            <a:r>
              <a:rPr lang="en-US" sz="1800" b="0" i="0" u="none" strike="noStrike" cap="none" dirty="0">
                <a:solidFill>
                  <a:schemeClr val="tx1"/>
                </a:solidFill>
                <a:latin typeface="+mn-lt"/>
                <a:ea typeface="Calibri"/>
                <a:cs typeface="Calibri"/>
                <a:sym typeface="Calibri"/>
              </a:rPr>
              <a:t>conformément au plan de cas.</a:t>
            </a:r>
            <a:endParaRPr lang="en-US" sz="1800" dirty="0">
              <a:solidFill>
                <a:schemeClr val="tx1"/>
              </a:solidFill>
              <a:latin typeface="+mn-lt"/>
            </a:endParaRPr>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Shape 1664"/>
        <p:cNvGrpSpPr/>
        <p:nvPr/>
      </p:nvGrpSpPr>
      <p:grpSpPr>
        <a:xfrm>
          <a:off x="0" y="0"/>
          <a:ext cx="0" cy="0"/>
          <a:chOff x="0" y="0"/>
          <a:chExt cx="0" cy="0"/>
        </a:xfrm>
      </p:grpSpPr>
      <p:sp>
        <p:nvSpPr>
          <p:cNvPr id="1665" name="Google Shape;1665;p92"/>
          <p:cNvSpPr txBox="1">
            <a:spLocks noGrp="1"/>
          </p:cNvSpPr>
          <p:nvPr>
            <p:ph type="title"/>
          </p:nvPr>
        </p:nvSpPr>
        <p:spPr>
          <a:xfrm>
            <a:off x="506185" y="120516"/>
            <a:ext cx="11179629" cy="868968"/>
          </a:xfrm>
          <a:prstGeom prst="rect">
            <a:avLst/>
          </a:prstGeom>
          <a:noFill/>
          <a:ln>
            <a:noFill/>
          </a:ln>
        </p:spPr>
        <p:txBody>
          <a:bodyPr spcFirstLastPara="1" wrap="square" lIns="91425" tIns="45700" rIns="91425" bIns="45700" anchor="ctr" anchorCtr="0">
            <a:normAutofit fontScale="90000"/>
          </a:bodyPr>
          <a:lstStyle/>
          <a:p>
            <a:pPr marL="0" lvl="0" indent="0" algn="ctr" rtl="0">
              <a:lnSpc>
                <a:spcPct val="90000"/>
              </a:lnSpc>
              <a:spcBef>
                <a:spcPts val="0"/>
              </a:spcBef>
              <a:spcAft>
                <a:spcPts val="0"/>
              </a:spcAft>
              <a:buClr>
                <a:srgbClr val="8C5F7A"/>
              </a:buClr>
              <a:buSzPct val="100000"/>
              <a:buFont typeface="Arial"/>
              <a:buNone/>
            </a:pPr>
            <a:r>
              <a:rPr lang="en-US" dirty="0"/>
              <a:t>Quand les dossiers des enfants bénéficiant d'une protection de </a:t>
            </a:r>
            <a:r>
              <a:rPr lang="en-US" dirty="0" err="1"/>
              <a:t>remplacement</a:t>
            </a:r>
            <a:r>
              <a:rPr lang="en-US" dirty="0"/>
              <a:t> peuvent-ils être clos ?</a:t>
            </a:r>
            <a:endParaRPr dirty="0"/>
          </a:p>
        </p:txBody>
      </p:sp>
      <p:grpSp>
        <p:nvGrpSpPr>
          <p:cNvPr id="2" name="Group 1">
            <a:extLst>
              <a:ext uri="{FF2B5EF4-FFF2-40B4-BE49-F238E27FC236}">
                <a16:creationId xmlns:a16="http://schemas.microsoft.com/office/drawing/2014/main" id="{BEACF6F1-12B7-445C-A3F6-98130B966FE4}"/>
              </a:ext>
            </a:extLst>
          </p:cNvPr>
          <p:cNvGrpSpPr/>
          <p:nvPr/>
        </p:nvGrpSpPr>
        <p:grpSpPr>
          <a:xfrm>
            <a:off x="2566416" y="1889457"/>
            <a:ext cx="1320799" cy="1461106"/>
            <a:chOff x="8419175" y="3493727"/>
            <a:chExt cx="2155544" cy="2384525"/>
          </a:xfrm>
        </p:grpSpPr>
        <p:sp>
          <p:nvSpPr>
            <p:cNvPr id="3" name="Rectangle: Single Corner Snipped 2">
              <a:extLst>
                <a:ext uri="{FF2B5EF4-FFF2-40B4-BE49-F238E27FC236}">
                  <a16:creationId xmlns:a16="http://schemas.microsoft.com/office/drawing/2014/main" id="{88D77EB4-97AF-3431-309C-D3C34386D118}"/>
                </a:ext>
              </a:extLst>
            </p:cNvPr>
            <p:cNvSpPr/>
            <p:nvPr/>
          </p:nvSpPr>
          <p:spPr>
            <a:xfrm>
              <a:off x="8419175" y="3493727"/>
              <a:ext cx="2155544" cy="2384525"/>
            </a:xfrm>
            <a:prstGeom prst="snip1Rect">
              <a:avLst>
                <a:gd name="adj" fmla="val 23266"/>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 name="L-Shape 3">
              <a:extLst>
                <a:ext uri="{FF2B5EF4-FFF2-40B4-BE49-F238E27FC236}">
                  <a16:creationId xmlns:a16="http://schemas.microsoft.com/office/drawing/2014/main" id="{9656AA84-F42A-1869-D42A-F2C44E1D0669}"/>
                </a:ext>
              </a:extLst>
            </p:cNvPr>
            <p:cNvSpPr/>
            <p:nvPr/>
          </p:nvSpPr>
          <p:spPr>
            <a:xfrm rot="18361091">
              <a:off x="8664914" y="3825424"/>
              <a:ext cx="630274" cy="320762"/>
            </a:xfrm>
            <a:prstGeom prst="corner">
              <a:avLst>
                <a:gd name="adj1" fmla="val 42208"/>
                <a:gd name="adj2" fmla="val 4335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 name="L-Shape 4">
              <a:extLst>
                <a:ext uri="{FF2B5EF4-FFF2-40B4-BE49-F238E27FC236}">
                  <a16:creationId xmlns:a16="http://schemas.microsoft.com/office/drawing/2014/main" id="{F0506D15-21B8-97CB-8DC4-2E847FF23A22}"/>
                </a:ext>
              </a:extLst>
            </p:cNvPr>
            <p:cNvSpPr/>
            <p:nvPr/>
          </p:nvSpPr>
          <p:spPr>
            <a:xfrm rot="18361091">
              <a:off x="8664914" y="4548405"/>
              <a:ext cx="630274" cy="320762"/>
            </a:xfrm>
            <a:prstGeom prst="corner">
              <a:avLst>
                <a:gd name="adj1" fmla="val 42208"/>
                <a:gd name="adj2" fmla="val 4335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
        <p:nvSpPr>
          <p:cNvPr id="7" name="TextBox 6">
            <a:extLst>
              <a:ext uri="{FF2B5EF4-FFF2-40B4-BE49-F238E27FC236}">
                <a16:creationId xmlns:a16="http://schemas.microsoft.com/office/drawing/2014/main" id="{20DE28E1-BE87-C67F-090A-6AB9DF4B5DA3}"/>
              </a:ext>
            </a:extLst>
          </p:cNvPr>
          <p:cNvSpPr txBox="1"/>
          <p:nvPr/>
        </p:nvSpPr>
        <p:spPr>
          <a:xfrm>
            <a:off x="1894074" y="3841370"/>
            <a:ext cx="2714172" cy="1323439"/>
          </a:xfrm>
          <a:prstGeom prst="rect">
            <a:avLst/>
          </a:prstGeom>
          <a:noFill/>
        </p:spPr>
        <p:txBody>
          <a:bodyPr wrap="square">
            <a:spAutoFit/>
          </a:bodyPr>
          <a:lstStyle/>
          <a:p>
            <a:pPr marL="0" marR="0" lvl="0" indent="0" algn="ctr" rtl="0">
              <a:lnSpc>
                <a:spcPct val="100000"/>
              </a:lnSpc>
              <a:spcBef>
                <a:spcPts val="0"/>
              </a:spcBef>
              <a:spcAft>
                <a:spcPts val="0"/>
              </a:spcAft>
              <a:buClr>
                <a:schemeClr val="dk1"/>
              </a:buClr>
              <a:buSzPts val="2800"/>
              <a:buFont typeface="Arial"/>
              <a:buNone/>
            </a:pPr>
            <a:r>
              <a:rPr lang="en-US" sz="2000" u="none" strike="noStrike" cap="none" dirty="0">
                <a:latin typeface="+mn-lt"/>
                <a:ea typeface="Arial"/>
                <a:cs typeface="Arial"/>
                <a:sym typeface="Arial"/>
              </a:rPr>
              <a:t>Toutes les questions de protection et les préoccupations du plan d'action ont été traitées.</a:t>
            </a:r>
          </a:p>
        </p:txBody>
      </p:sp>
      <p:sp>
        <p:nvSpPr>
          <p:cNvPr id="8" name="TextBox 7">
            <a:extLst>
              <a:ext uri="{FF2B5EF4-FFF2-40B4-BE49-F238E27FC236}">
                <a16:creationId xmlns:a16="http://schemas.microsoft.com/office/drawing/2014/main" id="{25B34C1A-8480-7415-C7B9-18C6AC6D4082}"/>
              </a:ext>
            </a:extLst>
          </p:cNvPr>
          <p:cNvSpPr txBox="1"/>
          <p:nvPr/>
        </p:nvSpPr>
        <p:spPr>
          <a:xfrm>
            <a:off x="5428343" y="3841370"/>
            <a:ext cx="5080000" cy="1938992"/>
          </a:xfrm>
          <a:prstGeom prst="rect">
            <a:avLst/>
          </a:prstGeom>
          <a:noFill/>
        </p:spPr>
        <p:txBody>
          <a:bodyPr wrap="square">
            <a:spAutoFit/>
          </a:bodyPr>
          <a:lstStyle/>
          <a:p>
            <a:pPr marL="0" marR="0" lvl="0" indent="0" algn="ctr" rtl="0">
              <a:lnSpc>
                <a:spcPct val="100000"/>
              </a:lnSpc>
              <a:spcBef>
                <a:spcPts val="0"/>
              </a:spcBef>
              <a:spcAft>
                <a:spcPts val="0"/>
              </a:spcAft>
              <a:buClr>
                <a:schemeClr val="dk1"/>
              </a:buClr>
              <a:buSzPts val="2400"/>
              <a:buFont typeface="Arial"/>
              <a:buNone/>
            </a:pPr>
            <a:r>
              <a:rPr lang="en-US" sz="2000" u="none" strike="noStrike" cap="none" dirty="0">
                <a:latin typeface="+mn-lt"/>
                <a:ea typeface="Arial"/>
                <a:cs typeface="Arial"/>
                <a:sym typeface="Arial"/>
              </a:rPr>
              <a:t>Réunification de la famille </a:t>
            </a:r>
            <a:r>
              <a:rPr lang="en-US" sz="2000" u="none" strike="noStrike" cap="none" dirty="0" err="1">
                <a:latin typeface="+mn-lt"/>
                <a:ea typeface="Arial"/>
                <a:cs typeface="Arial"/>
                <a:sym typeface="Arial"/>
              </a:rPr>
              <a:t>ou</a:t>
            </a:r>
            <a:r>
              <a:rPr lang="en-US" sz="2000" u="none" strike="noStrike" cap="none" dirty="0">
                <a:latin typeface="+mn-lt"/>
                <a:ea typeface="Arial"/>
                <a:cs typeface="Arial"/>
                <a:sym typeface="Arial"/>
              </a:rPr>
              <a:t> placement dans un arrangement à long terme (ou l'arrangement temporaire a été formalisé) ; l'enfant doit être visité au moins deux fois avant la clôture du dossier pour s'assurer qu'aucun autre problème ne se pose.</a:t>
            </a:r>
          </a:p>
        </p:txBody>
      </p:sp>
      <p:grpSp>
        <p:nvGrpSpPr>
          <p:cNvPr id="9" name="Group 8">
            <a:extLst>
              <a:ext uri="{FF2B5EF4-FFF2-40B4-BE49-F238E27FC236}">
                <a16:creationId xmlns:a16="http://schemas.microsoft.com/office/drawing/2014/main" id="{A2556612-C918-5871-620D-11F92D4A0385}"/>
              </a:ext>
            </a:extLst>
          </p:cNvPr>
          <p:cNvGrpSpPr/>
          <p:nvPr/>
        </p:nvGrpSpPr>
        <p:grpSpPr>
          <a:xfrm>
            <a:off x="6374035" y="1824115"/>
            <a:ext cx="2593819" cy="1604885"/>
            <a:chOff x="2730502" y="3370322"/>
            <a:chExt cx="2844327" cy="1759883"/>
          </a:xfrm>
        </p:grpSpPr>
        <p:grpSp>
          <p:nvGrpSpPr>
            <p:cNvPr id="10" name="Google Shape;573;p19">
              <a:extLst>
                <a:ext uri="{FF2B5EF4-FFF2-40B4-BE49-F238E27FC236}">
                  <a16:creationId xmlns:a16="http://schemas.microsoft.com/office/drawing/2014/main" id="{D6F2AF90-2651-B07D-0677-6A433F239988}"/>
                </a:ext>
              </a:extLst>
            </p:cNvPr>
            <p:cNvGrpSpPr/>
            <p:nvPr/>
          </p:nvGrpSpPr>
          <p:grpSpPr>
            <a:xfrm>
              <a:off x="2730502" y="4519147"/>
              <a:ext cx="328579" cy="611056"/>
              <a:chOff x="3524508" y="2679091"/>
              <a:chExt cx="327409" cy="608880"/>
            </a:xfrm>
          </p:grpSpPr>
          <p:sp>
            <p:nvSpPr>
              <p:cNvPr id="25" name="Google Shape;574;p19">
                <a:extLst>
                  <a:ext uri="{FF2B5EF4-FFF2-40B4-BE49-F238E27FC236}">
                    <a16:creationId xmlns:a16="http://schemas.microsoft.com/office/drawing/2014/main" id="{B3D5B152-A492-76B1-4D3F-B8D70F2EBBC2}"/>
                  </a:ext>
                </a:extLst>
              </p:cNvPr>
              <p:cNvSpPr/>
              <p:nvPr/>
            </p:nvSpPr>
            <p:spPr>
              <a:xfrm>
                <a:off x="3526909" y="3062732"/>
                <a:ext cx="323729" cy="225239"/>
              </a:xfrm>
              <a:prstGeom prst="round2SameRect">
                <a:avLst>
                  <a:gd name="adj1" fmla="val 50000"/>
                  <a:gd name="adj2" fmla="val 0"/>
                </a:avLst>
              </a:prstGeom>
              <a:solidFill>
                <a:srgbClr val="8C5F7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26" name="Google Shape;575;p19">
                <a:extLst>
                  <a:ext uri="{FF2B5EF4-FFF2-40B4-BE49-F238E27FC236}">
                    <a16:creationId xmlns:a16="http://schemas.microsoft.com/office/drawing/2014/main" id="{AC81611E-C0DC-9C23-4198-A4BF7BFF0FDE}"/>
                  </a:ext>
                </a:extLst>
              </p:cNvPr>
              <p:cNvSpPr/>
              <p:nvPr/>
            </p:nvSpPr>
            <p:spPr>
              <a:xfrm>
                <a:off x="3524508" y="2679091"/>
                <a:ext cx="327409" cy="327409"/>
              </a:xfrm>
              <a:prstGeom prst="ellipse">
                <a:avLst/>
              </a:prstGeom>
              <a:solidFill>
                <a:srgbClr val="8C5F7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dirty="0">
                  <a:solidFill>
                    <a:schemeClr val="lt1"/>
                  </a:solidFill>
                  <a:latin typeface="Arial"/>
                  <a:ea typeface="Arial"/>
                  <a:cs typeface="Arial"/>
                  <a:sym typeface="Arial"/>
                </a:endParaRPr>
              </a:p>
            </p:txBody>
          </p:sp>
        </p:grpSp>
        <p:sp>
          <p:nvSpPr>
            <p:cNvPr id="11" name="Google Shape;579;p19">
              <a:extLst>
                <a:ext uri="{FF2B5EF4-FFF2-40B4-BE49-F238E27FC236}">
                  <a16:creationId xmlns:a16="http://schemas.microsoft.com/office/drawing/2014/main" id="{4C55F2AB-108C-5681-2782-FF232FBC248A}"/>
                </a:ext>
              </a:extLst>
            </p:cNvPr>
            <p:cNvSpPr/>
            <p:nvPr/>
          </p:nvSpPr>
          <p:spPr>
            <a:xfrm>
              <a:off x="3654737" y="4527442"/>
              <a:ext cx="328579" cy="602761"/>
            </a:xfrm>
            <a:prstGeom prst="round2SameRect">
              <a:avLst>
                <a:gd name="adj1" fmla="val 50000"/>
                <a:gd name="adj2" fmla="val 0"/>
              </a:avLst>
            </a:prstGeom>
            <a:solidFill>
              <a:schemeClr val="accent2">
                <a:lumMod val="40000"/>
                <a:lumOff val="6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2" name="Google Shape;580;p19">
              <a:extLst>
                <a:ext uri="{FF2B5EF4-FFF2-40B4-BE49-F238E27FC236}">
                  <a16:creationId xmlns:a16="http://schemas.microsoft.com/office/drawing/2014/main" id="{4CA4D068-0D37-C8A5-EE9E-9D0D95630238}"/>
                </a:ext>
              </a:extLst>
            </p:cNvPr>
            <p:cNvSpPr/>
            <p:nvPr/>
          </p:nvSpPr>
          <p:spPr>
            <a:xfrm>
              <a:off x="3652328" y="4142431"/>
              <a:ext cx="328579" cy="328579"/>
            </a:xfrm>
            <a:prstGeom prst="ellipse">
              <a:avLst/>
            </a:prstGeom>
            <a:solidFill>
              <a:schemeClr val="accent2">
                <a:lumMod val="40000"/>
                <a:lumOff val="6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dirty="0">
                <a:solidFill>
                  <a:schemeClr val="lt1"/>
                </a:solidFill>
                <a:latin typeface="Arial"/>
                <a:ea typeface="Arial"/>
                <a:cs typeface="Arial"/>
                <a:sym typeface="Arial"/>
              </a:endParaRPr>
            </a:p>
          </p:txBody>
        </p:sp>
        <p:grpSp>
          <p:nvGrpSpPr>
            <p:cNvPr id="13" name="Google Shape;581;p19">
              <a:extLst>
                <a:ext uri="{FF2B5EF4-FFF2-40B4-BE49-F238E27FC236}">
                  <a16:creationId xmlns:a16="http://schemas.microsoft.com/office/drawing/2014/main" id="{E01E2B57-3C9B-C4CD-A476-A2E5125DE1E9}"/>
                </a:ext>
              </a:extLst>
            </p:cNvPr>
            <p:cNvGrpSpPr/>
            <p:nvPr/>
          </p:nvGrpSpPr>
          <p:grpSpPr>
            <a:xfrm>
              <a:off x="3191744" y="3992689"/>
              <a:ext cx="328579" cy="1137514"/>
              <a:chOff x="3524508" y="2679091"/>
              <a:chExt cx="327409" cy="1133463"/>
            </a:xfrm>
          </p:grpSpPr>
          <p:sp>
            <p:nvSpPr>
              <p:cNvPr id="23" name="Google Shape;582;p19">
                <a:extLst>
                  <a:ext uri="{FF2B5EF4-FFF2-40B4-BE49-F238E27FC236}">
                    <a16:creationId xmlns:a16="http://schemas.microsoft.com/office/drawing/2014/main" id="{31297114-0C50-B1A3-69E0-1F45CEFE6F51}"/>
                  </a:ext>
                </a:extLst>
              </p:cNvPr>
              <p:cNvSpPr/>
              <p:nvPr/>
            </p:nvSpPr>
            <p:spPr>
              <a:xfrm>
                <a:off x="3526909" y="3062730"/>
                <a:ext cx="323729" cy="749824"/>
              </a:xfrm>
              <a:prstGeom prst="round2SameRect">
                <a:avLst>
                  <a:gd name="adj1" fmla="val 50000"/>
                  <a:gd name="adj2" fmla="val 0"/>
                </a:avLst>
              </a:prstGeom>
              <a:solidFill>
                <a:srgbClr val="8C5F7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24" name="Google Shape;583;p19">
                <a:extLst>
                  <a:ext uri="{FF2B5EF4-FFF2-40B4-BE49-F238E27FC236}">
                    <a16:creationId xmlns:a16="http://schemas.microsoft.com/office/drawing/2014/main" id="{6B7542CD-7B5D-8E99-6F79-7FE847941A9E}"/>
                  </a:ext>
                </a:extLst>
              </p:cNvPr>
              <p:cNvSpPr/>
              <p:nvPr/>
            </p:nvSpPr>
            <p:spPr>
              <a:xfrm>
                <a:off x="3524508" y="2679091"/>
                <a:ext cx="327409" cy="327409"/>
              </a:xfrm>
              <a:prstGeom prst="ellipse">
                <a:avLst/>
              </a:prstGeom>
              <a:solidFill>
                <a:srgbClr val="8C5F7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dirty="0">
                  <a:solidFill>
                    <a:schemeClr val="lt1"/>
                  </a:solidFill>
                  <a:latin typeface="Arial"/>
                  <a:ea typeface="Arial"/>
                  <a:cs typeface="Arial"/>
                  <a:sym typeface="Arial"/>
                </a:endParaRPr>
              </a:p>
            </p:txBody>
          </p:sp>
        </p:grpSp>
        <p:grpSp>
          <p:nvGrpSpPr>
            <p:cNvPr id="14" name="Group 13">
              <a:extLst>
                <a:ext uri="{FF2B5EF4-FFF2-40B4-BE49-F238E27FC236}">
                  <a16:creationId xmlns:a16="http://schemas.microsoft.com/office/drawing/2014/main" id="{90C36DA2-A445-CCD5-2258-7AA09A45DA15}"/>
                </a:ext>
              </a:extLst>
            </p:cNvPr>
            <p:cNvGrpSpPr/>
            <p:nvPr/>
          </p:nvGrpSpPr>
          <p:grpSpPr>
            <a:xfrm>
              <a:off x="4179248" y="3370322"/>
              <a:ext cx="1395581" cy="1759883"/>
              <a:chOff x="3969442" y="4105390"/>
              <a:chExt cx="648257" cy="817478"/>
            </a:xfrm>
            <a:solidFill>
              <a:schemeClr val="accent2">
                <a:lumMod val="75000"/>
              </a:schemeClr>
            </a:solidFill>
          </p:grpSpPr>
          <p:grpSp>
            <p:nvGrpSpPr>
              <p:cNvPr id="15" name="Group 14">
                <a:extLst>
                  <a:ext uri="{FF2B5EF4-FFF2-40B4-BE49-F238E27FC236}">
                    <a16:creationId xmlns:a16="http://schemas.microsoft.com/office/drawing/2014/main" id="{372BAA87-9810-9052-A8BA-9396B19301A5}"/>
                  </a:ext>
                </a:extLst>
              </p:cNvPr>
              <p:cNvGrpSpPr/>
              <p:nvPr/>
            </p:nvGrpSpPr>
            <p:grpSpPr>
              <a:xfrm>
                <a:off x="4364250" y="4105390"/>
                <a:ext cx="253449" cy="817478"/>
                <a:chOff x="4045582" y="1684320"/>
                <a:chExt cx="350098" cy="1129211"/>
              </a:xfrm>
              <a:grpFill/>
            </p:grpSpPr>
            <p:sp>
              <p:nvSpPr>
                <p:cNvPr id="21" name="Round Same Side Corner Rectangle 21">
                  <a:extLst>
                    <a:ext uri="{FF2B5EF4-FFF2-40B4-BE49-F238E27FC236}">
                      <a16:creationId xmlns:a16="http://schemas.microsoft.com/office/drawing/2014/main" id="{D7DBA391-955D-4F5D-BD1C-CB967E526B50}"/>
                    </a:ext>
                  </a:extLst>
                </p:cNvPr>
                <p:cNvSpPr/>
                <p:nvPr/>
              </p:nvSpPr>
              <p:spPr>
                <a:xfrm>
                  <a:off x="4045582" y="2069359"/>
                  <a:ext cx="350098" cy="744172"/>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2" name="Oval 21">
                  <a:extLst>
                    <a:ext uri="{FF2B5EF4-FFF2-40B4-BE49-F238E27FC236}">
                      <a16:creationId xmlns:a16="http://schemas.microsoft.com/office/drawing/2014/main" id="{54039631-8FB1-29FB-EA02-B5D626F8E36E}"/>
                    </a:ext>
                  </a:extLst>
                </p:cNvPr>
                <p:cNvSpPr/>
                <p:nvPr/>
              </p:nvSpPr>
              <p:spPr>
                <a:xfrm>
                  <a:off x="4064379" y="1684320"/>
                  <a:ext cx="328890" cy="3288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16" name="Group 15">
                <a:extLst>
                  <a:ext uri="{FF2B5EF4-FFF2-40B4-BE49-F238E27FC236}">
                    <a16:creationId xmlns:a16="http://schemas.microsoft.com/office/drawing/2014/main" id="{5EA7DFE1-9D7D-9142-F1A5-6457458037C0}"/>
                  </a:ext>
                </a:extLst>
              </p:cNvPr>
              <p:cNvGrpSpPr/>
              <p:nvPr/>
            </p:nvGrpSpPr>
            <p:grpSpPr>
              <a:xfrm>
                <a:off x="3969442" y="4105390"/>
                <a:ext cx="363228" cy="817478"/>
                <a:chOff x="3000654" y="1516217"/>
                <a:chExt cx="245039" cy="551483"/>
              </a:xfrm>
              <a:grpFill/>
            </p:grpSpPr>
            <p:grpSp>
              <p:nvGrpSpPr>
                <p:cNvPr id="17" name="Group 16">
                  <a:extLst>
                    <a:ext uri="{FF2B5EF4-FFF2-40B4-BE49-F238E27FC236}">
                      <a16:creationId xmlns:a16="http://schemas.microsoft.com/office/drawing/2014/main" id="{67266F9B-B8A4-BEC8-3564-441FFCCA0C7E}"/>
                    </a:ext>
                  </a:extLst>
                </p:cNvPr>
                <p:cNvGrpSpPr/>
                <p:nvPr/>
              </p:nvGrpSpPr>
              <p:grpSpPr>
                <a:xfrm>
                  <a:off x="3036509" y="1516217"/>
                  <a:ext cx="172158" cy="551483"/>
                  <a:chOff x="4043172" y="1684320"/>
                  <a:chExt cx="352508" cy="1129211"/>
                </a:xfrm>
                <a:grpFill/>
              </p:grpSpPr>
              <p:sp>
                <p:nvSpPr>
                  <p:cNvPr id="19" name="Round Same Side Corner Rectangle 21">
                    <a:extLst>
                      <a:ext uri="{FF2B5EF4-FFF2-40B4-BE49-F238E27FC236}">
                        <a16:creationId xmlns:a16="http://schemas.microsoft.com/office/drawing/2014/main" id="{ABE737D0-478D-098F-BF50-EC4DB4BBC067}"/>
                      </a:ext>
                    </a:extLst>
                  </p:cNvPr>
                  <p:cNvSpPr/>
                  <p:nvPr/>
                </p:nvSpPr>
                <p:spPr>
                  <a:xfrm>
                    <a:off x="4045582" y="2069359"/>
                    <a:ext cx="350098" cy="744172"/>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Oval 19">
                    <a:extLst>
                      <a:ext uri="{FF2B5EF4-FFF2-40B4-BE49-F238E27FC236}">
                        <a16:creationId xmlns:a16="http://schemas.microsoft.com/office/drawing/2014/main" id="{3911D7CF-C511-90C0-12D7-B49BC9EB709C}"/>
                      </a:ext>
                    </a:extLst>
                  </p:cNvPr>
                  <p:cNvSpPr/>
                  <p:nvPr/>
                </p:nvSpPr>
                <p:spPr>
                  <a:xfrm>
                    <a:off x="4043172" y="1684320"/>
                    <a:ext cx="328891" cy="3288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
              <p:nvSpPr>
                <p:cNvPr id="18" name="Flowchart: Manual Operation 17">
                  <a:extLst>
                    <a:ext uri="{FF2B5EF4-FFF2-40B4-BE49-F238E27FC236}">
                      <a16:creationId xmlns:a16="http://schemas.microsoft.com/office/drawing/2014/main" id="{143AE1BC-1999-03BD-AC4B-810DCAED9F81}"/>
                    </a:ext>
                  </a:extLst>
                </p:cNvPr>
                <p:cNvSpPr/>
                <p:nvPr/>
              </p:nvSpPr>
              <p:spPr>
                <a:xfrm rot="10800000">
                  <a:off x="3000654" y="1805724"/>
                  <a:ext cx="245039" cy="261975"/>
                </a:xfrm>
                <a:prstGeom prst="flowChartManualOperati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grpSp>
      <p:grpSp>
        <p:nvGrpSpPr>
          <p:cNvPr id="27" name="Group 26">
            <a:extLst>
              <a:ext uri="{FF2B5EF4-FFF2-40B4-BE49-F238E27FC236}">
                <a16:creationId xmlns:a16="http://schemas.microsoft.com/office/drawing/2014/main" id="{E01E8AA9-7089-38C4-CCCE-BF1494515B92}"/>
              </a:ext>
            </a:extLst>
          </p:cNvPr>
          <p:cNvGrpSpPr/>
          <p:nvPr/>
        </p:nvGrpSpPr>
        <p:grpSpPr>
          <a:xfrm>
            <a:off x="7307680" y="2449787"/>
            <a:ext cx="301837" cy="900776"/>
            <a:chOff x="9652516" y="4828436"/>
            <a:chExt cx="301837" cy="900776"/>
          </a:xfrm>
        </p:grpSpPr>
        <p:sp>
          <p:nvSpPr>
            <p:cNvPr id="28" name="Google Shape;579;p19">
              <a:extLst>
                <a:ext uri="{FF2B5EF4-FFF2-40B4-BE49-F238E27FC236}">
                  <a16:creationId xmlns:a16="http://schemas.microsoft.com/office/drawing/2014/main" id="{5B3CF3D3-D2C1-131E-4624-E8A0DC80A538}"/>
                </a:ext>
              </a:extLst>
            </p:cNvPr>
            <p:cNvSpPr/>
            <p:nvPr/>
          </p:nvSpPr>
          <p:spPr>
            <a:xfrm>
              <a:off x="9654713" y="5179538"/>
              <a:ext cx="299640" cy="549674"/>
            </a:xfrm>
            <a:prstGeom prst="round2SameRect">
              <a:avLst>
                <a:gd name="adj1" fmla="val 50000"/>
                <a:gd name="adj2" fmla="val 0"/>
              </a:avLst>
            </a:prstGeom>
            <a:solidFill>
              <a:srgbClr val="8C5F7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29" name="Google Shape;580;p19">
              <a:extLst>
                <a:ext uri="{FF2B5EF4-FFF2-40B4-BE49-F238E27FC236}">
                  <a16:creationId xmlns:a16="http://schemas.microsoft.com/office/drawing/2014/main" id="{01215B54-86C7-9052-CC69-72B872A6FCF4}"/>
                </a:ext>
              </a:extLst>
            </p:cNvPr>
            <p:cNvSpPr/>
            <p:nvPr/>
          </p:nvSpPr>
          <p:spPr>
            <a:xfrm>
              <a:off x="9652516" y="4828436"/>
              <a:ext cx="299640" cy="299640"/>
            </a:xfrm>
            <a:prstGeom prst="ellipse">
              <a:avLst/>
            </a:prstGeom>
            <a:solidFill>
              <a:srgbClr val="8C5F7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dirty="0">
                <a:solidFill>
                  <a:schemeClr val="lt1"/>
                </a:solidFill>
                <a:latin typeface="Arial"/>
                <a:ea typeface="Arial"/>
                <a:cs typeface="Arial"/>
                <a:sym typeface="Arial"/>
              </a:endParaRPr>
            </a:p>
          </p:txBody>
        </p:sp>
      </p:gr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Shape 1671"/>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8A28D8B6-6350-38AE-BC07-EBC0A2A64ED5}"/>
              </a:ext>
            </a:extLst>
          </p:cNvPr>
          <p:cNvSpPr/>
          <p:nvPr/>
        </p:nvSpPr>
        <p:spPr>
          <a:xfrm>
            <a:off x="6294744" y="1456066"/>
            <a:ext cx="5755914" cy="4708981"/>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 name="Rectangle: Rounded Corners 3">
            <a:extLst>
              <a:ext uri="{FF2B5EF4-FFF2-40B4-BE49-F238E27FC236}">
                <a16:creationId xmlns:a16="http://schemas.microsoft.com/office/drawing/2014/main" id="{0F043D8D-F046-45BB-5D25-9539FDC2703E}"/>
              </a:ext>
            </a:extLst>
          </p:cNvPr>
          <p:cNvSpPr/>
          <p:nvPr/>
        </p:nvSpPr>
        <p:spPr>
          <a:xfrm>
            <a:off x="1085198" y="1456066"/>
            <a:ext cx="4119793" cy="4490053"/>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673" name="Google Shape;1673;p93"/>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8C5F7A"/>
              </a:buClr>
              <a:buSzPts val="3200"/>
              <a:buFont typeface="Arial"/>
              <a:buNone/>
            </a:pPr>
            <a:r>
              <a:rPr lang="en-US" dirty="0"/>
              <a:t>Exemple de critères pour la clôture d'un dossier</a:t>
            </a:r>
            <a:endParaRPr dirty="0"/>
          </a:p>
        </p:txBody>
      </p:sp>
      <p:grpSp>
        <p:nvGrpSpPr>
          <p:cNvPr id="1682" name="Google Shape;1682;p93"/>
          <p:cNvGrpSpPr/>
          <p:nvPr/>
        </p:nvGrpSpPr>
        <p:grpSpPr>
          <a:xfrm>
            <a:off x="6074408" y="2921476"/>
            <a:ext cx="456002" cy="1095133"/>
            <a:chOff x="772020" y="3315817"/>
            <a:chExt cx="366610" cy="822817"/>
          </a:xfrm>
          <a:solidFill>
            <a:schemeClr val="accent2">
              <a:lumMod val="75000"/>
            </a:schemeClr>
          </a:solidFill>
        </p:grpSpPr>
        <p:sp>
          <p:nvSpPr>
            <p:cNvPr id="1684" name="Google Shape;1684;p93"/>
            <p:cNvSpPr/>
            <p:nvPr/>
          </p:nvSpPr>
          <p:spPr>
            <a:xfrm>
              <a:off x="776140" y="3745391"/>
              <a:ext cx="362490" cy="393243"/>
            </a:xfrm>
            <a:prstGeom prst="round2SameRect">
              <a:avLst>
                <a:gd name="adj1" fmla="val 50000"/>
                <a:gd name="adj2" fmla="val 0"/>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685" name="Google Shape;1685;p93"/>
            <p:cNvSpPr/>
            <p:nvPr/>
          </p:nvSpPr>
          <p:spPr>
            <a:xfrm>
              <a:off x="772020" y="3315817"/>
              <a:ext cx="366610" cy="366610"/>
            </a:xfrm>
            <a:prstGeom prst="ellipse">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dirty="0">
                <a:solidFill>
                  <a:schemeClr val="lt1"/>
                </a:solidFill>
                <a:latin typeface="Arial"/>
                <a:ea typeface="Arial"/>
                <a:cs typeface="Arial"/>
                <a:sym typeface="Arial"/>
              </a:endParaRPr>
            </a:p>
          </p:txBody>
        </p:sp>
      </p:grpSp>
      <p:sp>
        <p:nvSpPr>
          <p:cNvPr id="1686" name="Google Shape;1686;p93"/>
          <p:cNvSpPr txBox="1"/>
          <p:nvPr/>
        </p:nvSpPr>
        <p:spPr>
          <a:xfrm>
            <a:off x="5171331" y="4217040"/>
            <a:ext cx="2108200"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dirty="0">
                <a:solidFill>
                  <a:schemeClr val="dk1"/>
                </a:solidFill>
                <a:latin typeface="+mn-lt"/>
                <a:ea typeface="Calibri"/>
                <a:cs typeface="Calibri"/>
                <a:sym typeface="Calibri"/>
              </a:rPr>
              <a:t>L'ENFANT</a:t>
            </a:r>
            <a:endParaRPr sz="1800" b="1" dirty="0">
              <a:solidFill>
                <a:schemeClr val="dk1"/>
              </a:solidFill>
              <a:latin typeface="+mn-lt"/>
              <a:ea typeface="Calibri"/>
              <a:cs typeface="Calibri"/>
              <a:sym typeface="Calibri"/>
            </a:endParaRPr>
          </a:p>
        </p:txBody>
      </p:sp>
      <p:sp>
        <p:nvSpPr>
          <p:cNvPr id="1691" name="Google Shape;1691;p93"/>
          <p:cNvSpPr txBox="1"/>
          <p:nvPr/>
        </p:nvSpPr>
        <p:spPr>
          <a:xfrm>
            <a:off x="141342" y="4217040"/>
            <a:ext cx="2108200" cy="36929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1" dirty="0">
                <a:solidFill>
                  <a:schemeClr val="dk1"/>
                </a:solidFill>
                <a:latin typeface="+mn-lt"/>
                <a:ea typeface="Calibri"/>
                <a:cs typeface="Calibri"/>
                <a:sym typeface="Calibri"/>
              </a:rPr>
              <a:t>ENSEMBLE</a:t>
            </a:r>
            <a:endParaRPr sz="1800" b="1" dirty="0">
              <a:solidFill>
                <a:schemeClr val="dk1"/>
              </a:solidFill>
              <a:latin typeface="+mn-lt"/>
              <a:ea typeface="Calibri"/>
              <a:cs typeface="Calibri"/>
              <a:sym typeface="Calibri"/>
            </a:endParaRPr>
          </a:p>
        </p:txBody>
      </p:sp>
      <p:grpSp>
        <p:nvGrpSpPr>
          <p:cNvPr id="1692" name="Google Shape;1692;p93"/>
          <p:cNvGrpSpPr/>
          <p:nvPr/>
        </p:nvGrpSpPr>
        <p:grpSpPr>
          <a:xfrm>
            <a:off x="515779" y="2921476"/>
            <a:ext cx="1359882" cy="1095133"/>
            <a:chOff x="4375919" y="1952645"/>
            <a:chExt cx="1260435" cy="1015047"/>
          </a:xfrm>
          <a:solidFill>
            <a:schemeClr val="accent2">
              <a:lumMod val="75000"/>
            </a:schemeClr>
          </a:solidFill>
        </p:grpSpPr>
        <p:sp>
          <p:nvSpPr>
            <p:cNvPr id="1693" name="Google Shape;1693;p93"/>
            <p:cNvSpPr/>
            <p:nvPr/>
          </p:nvSpPr>
          <p:spPr>
            <a:xfrm rot="-1029978">
              <a:off x="4447704" y="2313235"/>
              <a:ext cx="155800" cy="509954"/>
            </a:xfrm>
            <a:prstGeom prst="roundRect">
              <a:avLst>
                <a:gd name="adj" fmla="val 50000"/>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694" name="Google Shape;1694;p93"/>
            <p:cNvSpPr/>
            <p:nvPr/>
          </p:nvSpPr>
          <p:spPr>
            <a:xfrm rot="734835">
              <a:off x="4416926" y="2065608"/>
              <a:ext cx="152465" cy="385897"/>
            </a:xfrm>
            <a:prstGeom prst="roundRect">
              <a:avLst>
                <a:gd name="adj" fmla="val 50000"/>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695" name="Google Shape;1695;p93"/>
            <p:cNvSpPr/>
            <p:nvPr/>
          </p:nvSpPr>
          <p:spPr>
            <a:xfrm rot="-567011">
              <a:off x="4615614" y="2373582"/>
              <a:ext cx="149730" cy="358638"/>
            </a:xfrm>
            <a:prstGeom prst="roundRect">
              <a:avLst>
                <a:gd name="adj" fmla="val 50000"/>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696" name="Google Shape;1696;p93"/>
            <p:cNvSpPr/>
            <p:nvPr/>
          </p:nvSpPr>
          <p:spPr>
            <a:xfrm rot="4370022" flipH="1">
              <a:off x="4566067" y="2612552"/>
              <a:ext cx="197560" cy="305529"/>
            </a:xfrm>
            <a:prstGeom prst="flowChartManualInpu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697" name="Google Shape;1697;p93"/>
            <p:cNvSpPr/>
            <p:nvPr/>
          </p:nvSpPr>
          <p:spPr>
            <a:xfrm rot="1076057" flipH="1">
              <a:off x="5400700" y="2349090"/>
              <a:ext cx="161053" cy="509954"/>
            </a:xfrm>
            <a:prstGeom prst="roundRect">
              <a:avLst>
                <a:gd name="adj" fmla="val 50000"/>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698" name="Google Shape;1698;p93"/>
            <p:cNvSpPr/>
            <p:nvPr/>
          </p:nvSpPr>
          <p:spPr>
            <a:xfrm rot="-688756" flipH="1">
              <a:off x="5437935" y="2101053"/>
              <a:ext cx="157606" cy="398280"/>
            </a:xfrm>
            <a:prstGeom prst="roundRect">
              <a:avLst>
                <a:gd name="adj" fmla="val 50000"/>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699" name="Google Shape;1699;p93"/>
            <p:cNvSpPr/>
            <p:nvPr/>
          </p:nvSpPr>
          <p:spPr>
            <a:xfrm rot="613090" flipH="1">
              <a:off x="5233983" y="2403167"/>
              <a:ext cx="154779" cy="358638"/>
            </a:xfrm>
            <a:prstGeom prst="roundRect">
              <a:avLst>
                <a:gd name="adj" fmla="val 50000"/>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700" name="Google Shape;1700;p93"/>
            <p:cNvSpPr/>
            <p:nvPr/>
          </p:nvSpPr>
          <p:spPr>
            <a:xfrm rot="-4323943">
              <a:off x="5238172" y="2640595"/>
              <a:ext cx="197560" cy="315831"/>
            </a:xfrm>
            <a:prstGeom prst="flowChartManualInpu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701" name="Google Shape;1701;p93"/>
            <p:cNvSpPr/>
            <p:nvPr/>
          </p:nvSpPr>
          <p:spPr>
            <a:xfrm>
              <a:off x="4880503" y="2250894"/>
              <a:ext cx="251673" cy="267545"/>
            </a:xfrm>
            <a:prstGeom prst="round2SameRect">
              <a:avLst>
                <a:gd name="adj1" fmla="val 50000"/>
                <a:gd name="adj2" fmla="val 0"/>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702" name="Google Shape;1702;p93"/>
            <p:cNvSpPr/>
            <p:nvPr/>
          </p:nvSpPr>
          <p:spPr>
            <a:xfrm>
              <a:off x="4878636" y="1952645"/>
              <a:ext cx="254533" cy="254533"/>
            </a:xfrm>
            <a:prstGeom prst="ellipse">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703" name="Google Shape;1703;p93"/>
            <p:cNvSpPr/>
            <p:nvPr/>
          </p:nvSpPr>
          <p:spPr>
            <a:xfrm>
              <a:off x="4538838" y="2765316"/>
              <a:ext cx="241922" cy="202376"/>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704" name="Google Shape;1704;p93"/>
            <p:cNvSpPr/>
            <p:nvPr/>
          </p:nvSpPr>
          <p:spPr>
            <a:xfrm>
              <a:off x="5217172" y="2765316"/>
              <a:ext cx="241922" cy="202376"/>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grpSp>
      <p:sp>
        <p:nvSpPr>
          <p:cNvPr id="3" name="TextBox 2">
            <a:extLst>
              <a:ext uri="{FF2B5EF4-FFF2-40B4-BE49-F238E27FC236}">
                <a16:creationId xmlns:a16="http://schemas.microsoft.com/office/drawing/2014/main" id="{CD3D621D-7AFF-6371-EF14-70D2FB15A21A}"/>
              </a:ext>
            </a:extLst>
          </p:cNvPr>
          <p:cNvSpPr txBox="1"/>
          <p:nvPr/>
        </p:nvSpPr>
        <p:spPr>
          <a:xfrm>
            <a:off x="2069983" y="1975801"/>
            <a:ext cx="3101347" cy="3924151"/>
          </a:xfrm>
          <a:prstGeom prst="rect">
            <a:avLst/>
          </a:prstGeom>
          <a:noFill/>
        </p:spPr>
        <p:txBody>
          <a:bodyPr wrap="square">
            <a:spAutoFit/>
          </a:bodyPr>
          <a:lstStyle/>
          <a:p>
            <a:pPr marL="285750" marR="0" lvl="0" indent="-285750" algn="l" rtl="0">
              <a:spcBef>
                <a:spcPts val="0"/>
              </a:spcBef>
              <a:spcAft>
                <a:spcPts val="600"/>
              </a:spcAft>
              <a:buFont typeface="Arial" panose="020B0604020202020204" pitchFamily="34" charset="0"/>
              <a:buChar char="•"/>
            </a:pPr>
            <a:r>
              <a:rPr lang="en-GB" sz="1800" dirty="0">
                <a:solidFill>
                  <a:schemeClr val="tx1"/>
                </a:solidFill>
                <a:latin typeface="+mn-lt"/>
                <a:ea typeface="Calibri"/>
                <a:cs typeface="Calibri"/>
                <a:sym typeface="Calibri"/>
              </a:rPr>
              <a:t>la famille exprime sa volonté de continuer à s'occuper de l'enfant ou des enfants</a:t>
            </a:r>
          </a:p>
          <a:p>
            <a:pPr marL="285750" indent="-285750">
              <a:spcAft>
                <a:spcPts val="600"/>
              </a:spcAft>
              <a:buFont typeface="Arial" panose="020B0604020202020204" pitchFamily="34" charset="0"/>
              <a:buChar char="•"/>
            </a:pPr>
            <a:r>
              <a:rPr lang="en-GB" sz="1800" dirty="0">
                <a:solidFill>
                  <a:schemeClr val="tx1"/>
                </a:solidFill>
                <a:latin typeface="+mn-lt"/>
                <a:ea typeface="Calibri"/>
                <a:cs typeface="Calibri"/>
                <a:sym typeface="Calibri"/>
              </a:rPr>
              <a:t>les ressources sont suffisantes pour faire vivre la famille de manière adéquate</a:t>
            </a:r>
          </a:p>
          <a:p>
            <a:pPr marL="285750" indent="-285750">
              <a:spcAft>
                <a:spcPts val="600"/>
              </a:spcAft>
              <a:buFont typeface="Arial" panose="020B0604020202020204" pitchFamily="34" charset="0"/>
              <a:buChar char="•"/>
            </a:pPr>
            <a:r>
              <a:rPr lang="en-GB" sz="1800" dirty="0">
                <a:solidFill>
                  <a:schemeClr val="tx1"/>
                </a:solidFill>
                <a:latin typeface="+mn-lt"/>
                <a:ea typeface="Calibri"/>
                <a:cs typeface="Calibri"/>
                <a:sym typeface="Calibri"/>
              </a:rPr>
              <a:t>il n'y a plus de problèmes de protection</a:t>
            </a:r>
          </a:p>
          <a:p>
            <a:pPr marL="285750" indent="-285750">
              <a:spcAft>
                <a:spcPts val="600"/>
              </a:spcAft>
              <a:buFont typeface="Arial" panose="020B0604020202020204" pitchFamily="34" charset="0"/>
              <a:buChar char="•"/>
            </a:pPr>
            <a:r>
              <a:rPr lang="en-GB" sz="1800" dirty="0">
                <a:solidFill>
                  <a:schemeClr val="tx1"/>
                </a:solidFill>
                <a:latin typeface="+mn-lt"/>
                <a:ea typeface="Calibri"/>
                <a:cs typeface="Calibri"/>
                <a:sym typeface="Calibri"/>
              </a:rPr>
              <a:t>toutes les procédures administratives ont été suivies</a:t>
            </a:r>
          </a:p>
        </p:txBody>
      </p:sp>
      <p:sp>
        <p:nvSpPr>
          <p:cNvPr id="6" name="TextBox 5">
            <a:extLst>
              <a:ext uri="{FF2B5EF4-FFF2-40B4-BE49-F238E27FC236}">
                <a16:creationId xmlns:a16="http://schemas.microsoft.com/office/drawing/2014/main" id="{748BD6E3-9225-3593-63C5-A20D352D169F}"/>
              </a:ext>
            </a:extLst>
          </p:cNvPr>
          <p:cNvSpPr txBox="1"/>
          <p:nvPr/>
        </p:nvSpPr>
        <p:spPr>
          <a:xfrm>
            <a:off x="7181304" y="1686008"/>
            <a:ext cx="4869354" cy="4154984"/>
          </a:xfrm>
          <a:prstGeom prst="rect">
            <a:avLst/>
          </a:prstGeom>
          <a:noFill/>
        </p:spPr>
        <p:txBody>
          <a:bodyPr wrap="square">
            <a:spAutoFit/>
          </a:bodyPr>
          <a:lstStyle/>
          <a:p>
            <a:pPr marL="285750" marR="0" lvl="0" indent="-285750" algn="l" rtl="0">
              <a:spcBef>
                <a:spcPts val="0"/>
              </a:spcBef>
              <a:spcAft>
                <a:spcPts val="600"/>
              </a:spcAft>
              <a:buFont typeface="Arial" panose="020B0604020202020204" pitchFamily="34" charset="0"/>
              <a:buChar char="•"/>
            </a:pPr>
            <a:r>
              <a:rPr lang="en-GB" sz="1800" dirty="0">
                <a:solidFill>
                  <a:schemeClr val="tx1"/>
                </a:solidFill>
                <a:latin typeface="+mn-lt"/>
                <a:ea typeface="Calibri"/>
                <a:cs typeface="Calibri"/>
                <a:sym typeface="Calibri"/>
              </a:rPr>
              <a:t>exprime sa volonté de rester dans le placement</a:t>
            </a:r>
          </a:p>
          <a:p>
            <a:pPr marL="285750" indent="-285750">
              <a:spcAft>
                <a:spcPts val="600"/>
              </a:spcAft>
              <a:buFont typeface="Arial" panose="020B0604020202020204" pitchFamily="34" charset="0"/>
              <a:buChar char="•"/>
            </a:pPr>
            <a:r>
              <a:rPr lang="en-GB" sz="1800" dirty="0">
                <a:solidFill>
                  <a:schemeClr val="tx1"/>
                </a:solidFill>
                <a:latin typeface="+mn-lt"/>
                <a:ea typeface="Calibri"/>
                <a:cs typeface="Calibri"/>
                <a:sym typeface="Calibri"/>
              </a:rPr>
              <a:t>démontre sa satisfaction à l'égard de la vie familiale</a:t>
            </a:r>
          </a:p>
          <a:p>
            <a:pPr marL="285750" indent="-285750">
              <a:spcAft>
                <a:spcPts val="600"/>
              </a:spcAft>
              <a:buFont typeface="Arial" panose="020B0604020202020204" pitchFamily="34" charset="0"/>
              <a:buChar char="•"/>
            </a:pPr>
            <a:r>
              <a:rPr lang="en-GB" sz="1800" dirty="0">
                <a:solidFill>
                  <a:schemeClr val="tx1"/>
                </a:solidFill>
                <a:latin typeface="+mn-lt"/>
                <a:ea typeface="Calibri"/>
                <a:cs typeface="Calibri"/>
                <a:sym typeface="Calibri"/>
              </a:rPr>
              <a:t>est traité de la même manière que les autres enfants de la famille</a:t>
            </a:r>
          </a:p>
          <a:p>
            <a:pPr marL="285750" indent="-285750">
              <a:spcAft>
                <a:spcPts val="600"/>
              </a:spcAft>
              <a:buFont typeface="Arial" panose="020B0604020202020204" pitchFamily="34" charset="0"/>
              <a:buChar char="•"/>
            </a:pPr>
            <a:r>
              <a:rPr lang="en-GB" sz="1800" dirty="0">
                <a:solidFill>
                  <a:schemeClr val="tx1"/>
                </a:solidFill>
                <a:latin typeface="+mn-lt"/>
                <a:ea typeface="Calibri"/>
                <a:cs typeface="Calibri"/>
                <a:sym typeface="Calibri"/>
              </a:rPr>
              <a:t>est capable de se faire des amis et de les garder</a:t>
            </a:r>
          </a:p>
          <a:p>
            <a:pPr marL="285750" indent="-285750">
              <a:spcAft>
                <a:spcPts val="600"/>
              </a:spcAft>
              <a:buFont typeface="Arial" panose="020B0604020202020204" pitchFamily="34" charset="0"/>
              <a:buChar char="•"/>
            </a:pPr>
            <a:r>
              <a:rPr lang="en-GB" sz="1800" dirty="0">
                <a:solidFill>
                  <a:schemeClr val="tx1"/>
                </a:solidFill>
                <a:latin typeface="+mn-lt"/>
                <a:ea typeface="Calibri"/>
                <a:cs typeface="Calibri"/>
                <a:sym typeface="Calibri"/>
              </a:rPr>
              <a:t>les objectifs du plan d'action sont atteints et l'enfant est en sécurité et protégé.</a:t>
            </a:r>
          </a:p>
          <a:p>
            <a:pPr marL="285750" indent="-285750">
              <a:spcAft>
                <a:spcPts val="600"/>
              </a:spcAft>
              <a:buFont typeface="Arial" panose="020B0604020202020204" pitchFamily="34" charset="0"/>
              <a:buChar char="•"/>
            </a:pPr>
            <a:r>
              <a:rPr lang="en-US" sz="1800" dirty="0">
                <a:solidFill>
                  <a:schemeClr val="tx1"/>
                </a:solidFill>
                <a:latin typeface="+mn-lt"/>
                <a:ea typeface="Calibri"/>
                <a:cs typeface="Calibri"/>
                <a:sym typeface="Calibri"/>
              </a:rPr>
              <a:t>fréquente les services éducatifs formels ou non formels disponibles</a:t>
            </a:r>
            <a:endParaRPr lang="en-US" sz="1800" dirty="0">
              <a:solidFill>
                <a:schemeClr val="tx1"/>
              </a:solidFill>
              <a:latin typeface="+mn-lt"/>
            </a:endParaRPr>
          </a:p>
          <a:p>
            <a:pPr marL="285750" indent="-285750">
              <a:spcAft>
                <a:spcPts val="600"/>
              </a:spcAft>
              <a:buFont typeface="Arial" panose="020B0604020202020204" pitchFamily="34" charset="0"/>
              <a:buChar char="•"/>
            </a:pPr>
            <a:r>
              <a:rPr lang="en-US" sz="1800" dirty="0">
                <a:solidFill>
                  <a:schemeClr val="tx1"/>
                </a:solidFill>
                <a:latin typeface="+mn-lt"/>
                <a:ea typeface="Calibri"/>
                <a:cs typeface="Calibri"/>
                <a:sym typeface="Calibri"/>
              </a:rPr>
              <a:t>participe à des activités communautaires</a:t>
            </a:r>
            <a:endParaRPr lang="en-US" sz="1800" dirty="0">
              <a:solidFill>
                <a:schemeClr val="tx1"/>
              </a:solidFill>
              <a:latin typeface="+mn-lt"/>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23"/>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9B2298B6-CB03-E64E-BC3A-D43B86C096C3}"/>
              </a:ext>
            </a:extLst>
          </p:cNvPr>
          <p:cNvSpPr/>
          <p:nvPr/>
        </p:nvSpPr>
        <p:spPr>
          <a:xfrm>
            <a:off x="3982199" y="1981921"/>
            <a:ext cx="3365500" cy="3543300"/>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24" name="Google Shape;424;p11"/>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8C5F7A"/>
              </a:buClr>
              <a:buSzPts val="3200"/>
              <a:buFont typeface="Arial"/>
              <a:buNone/>
            </a:pPr>
            <a:r>
              <a:rPr lang="en-US" dirty="0"/>
              <a:t>Identification et enregistrement des ENAS</a:t>
            </a:r>
            <a:endParaRPr dirty="0"/>
          </a:p>
        </p:txBody>
      </p:sp>
      <p:sp>
        <p:nvSpPr>
          <p:cNvPr id="425" name="Google Shape;425;p11"/>
          <p:cNvSpPr txBox="1"/>
          <p:nvPr/>
        </p:nvSpPr>
        <p:spPr>
          <a:xfrm>
            <a:off x="7991950" y="2424823"/>
            <a:ext cx="3170236" cy="2585283"/>
          </a:xfrm>
          <a:prstGeom prst="rect">
            <a:avLst/>
          </a:prstGeom>
          <a:noFill/>
          <a:ln>
            <a:noFill/>
          </a:ln>
        </p:spPr>
        <p:txBody>
          <a:bodyPr spcFirstLastPara="1" wrap="square" lIns="91425" tIns="45700" rIns="91425" bIns="45700" anchor="t" anchorCtr="0">
            <a:spAutoFit/>
          </a:bodyPr>
          <a:lstStyle/>
          <a:p>
            <a:pPr marR="0" lvl="0" algn="l" rtl="0">
              <a:spcBef>
                <a:spcPts val="0"/>
              </a:spcBef>
              <a:spcAft>
                <a:spcPts val="0"/>
              </a:spcAft>
              <a:buClr>
                <a:srgbClr val="6F3963"/>
              </a:buClr>
              <a:buSzPts val="2400"/>
            </a:pPr>
            <a:r>
              <a:rPr lang="en-US" sz="1800" i="0" u="none" strike="noStrike" cap="none" dirty="0">
                <a:solidFill>
                  <a:schemeClr val="tx1"/>
                </a:solidFill>
                <a:latin typeface="+mn-lt"/>
                <a:ea typeface="Helvetica Neue"/>
                <a:cs typeface="Helvetica Neue"/>
                <a:sym typeface="Helvetica Neue"/>
              </a:rPr>
              <a:t>L'identification </a:t>
            </a:r>
            <a:r>
              <a:rPr lang="en-US" sz="1800" b="1" i="0" u="none" strike="noStrike" cap="none" dirty="0">
                <a:solidFill>
                  <a:schemeClr val="tx1"/>
                </a:solidFill>
                <a:latin typeface="+mn-lt"/>
                <a:ea typeface="Helvetica Neue"/>
                <a:cs typeface="Helvetica Neue"/>
                <a:sym typeface="Helvetica Neue"/>
              </a:rPr>
              <a:t>ne </a:t>
            </a:r>
            <a:r>
              <a:rPr lang="en-US" sz="1800" i="0" u="none" strike="noStrike" cap="none" dirty="0">
                <a:solidFill>
                  <a:schemeClr val="tx1"/>
                </a:solidFill>
                <a:latin typeface="+mn-lt"/>
                <a:ea typeface="Helvetica Neue"/>
                <a:cs typeface="Helvetica Neue"/>
                <a:sym typeface="Helvetica Neue"/>
              </a:rPr>
              <a:t>doit </a:t>
            </a:r>
            <a:r>
              <a:rPr lang="en-US" sz="1800" b="1" i="0" u="none" strike="noStrike" cap="none" dirty="0">
                <a:solidFill>
                  <a:schemeClr val="tx1"/>
                </a:solidFill>
                <a:latin typeface="+mn-lt"/>
                <a:ea typeface="Helvetica Neue"/>
                <a:cs typeface="Helvetica Neue"/>
                <a:sym typeface="Helvetica Neue"/>
              </a:rPr>
              <a:t>pas faire de mal</a:t>
            </a:r>
          </a:p>
          <a:p>
            <a:pPr marR="0" lvl="0" algn="l" rtl="0">
              <a:spcBef>
                <a:spcPts val="0"/>
              </a:spcBef>
              <a:spcAft>
                <a:spcPts val="0"/>
              </a:spcAft>
              <a:buClr>
                <a:srgbClr val="6F3963"/>
              </a:buClr>
              <a:buSzPts val="2400"/>
            </a:pPr>
            <a:endParaRPr lang="en-US" sz="1800" b="1" dirty="0">
              <a:solidFill>
                <a:schemeClr val="tx1"/>
              </a:solidFill>
              <a:latin typeface="+mn-lt"/>
              <a:sym typeface="Helvetica Neue"/>
            </a:endParaRPr>
          </a:p>
          <a:p>
            <a:pPr>
              <a:buClr>
                <a:srgbClr val="6F3963"/>
              </a:buClr>
              <a:buSzPts val="2400"/>
            </a:pPr>
            <a:r>
              <a:rPr lang="en-US" sz="1800" i="0" strike="noStrike" cap="none" dirty="0">
                <a:solidFill>
                  <a:schemeClr val="tx1"/>
                </a:solidFill>
                <a:latin typeface="+mn-lt"/>
                <a:ea typeface="Helvetica Neue"/>
                <a:cs typeface="Helvetica Neue"/>
                <a:sym typeface="Helvetica Neue"/>
              </a:rPr>
              <a:t>Les enfants en danger </a:t>
            </a:r>
            <a:r>
              <a:rPr lang="en-US" sz="1800" b="1" i="0" strike="noStrike" cap="none" dirty="0">
                <a:solidFill>
                  <a:schemeClr val="tx1"/>
                </a:solidFill>
                <a:latin typeface="+mn-lt"/>
                <a:ea typeface="Helvetica Neue"/>
                <a:cs typeface="Helvetica Neue"/>
                <a:sym typeface="Helvetica Neue"/>
              </a:rPr>
              <a:t>peuvent avoir besoin d'être séparés </a:t>
            </a:r>
            <a:r>
              <a:rPr lang="en-US" sz="1800" i="0" strike="noStrike" cap="none" dirty="0">
                <a:solidFill>
                  <a:schemeClr val="tx1"/>
                </a:solidFill>
                <a:latin typeface="+mn-lt"/>
                <a:ea typeface="Helvetica Neue"/>
                <a:cs typeface="Helvetica Neue"/>
                <a:sym typeface="Helvetica Neue"/>
              </a:rPr>
              <a:t>(par les travailleurs sociaux) de leurs familles/responsables dans des circonstances exceptionnelles pour des raisons de sécurité.</a:t>
            </a:r>
            <a:endParaRPr lang="en-US" sz="1800" dirty="0">
              <a:solidFill>
                <a:schemeClr val="tx1"/>
              </a:solidFill>
              <a:latin typeface="+mn-lt"/>
            </a:endParaRPr>
          </a:p>
        </p:txBody>
      </p:sp>
      <p:sp>
        <p:nvSpPr>
          <p:cNvPr id="3" name="TextBox 2">
            <a:extLst>
              <a:ext uri="{FF2B5EF4-FFF2-40B4-BE49-F238E27FC236}">
                <a16:creationId xmlns:a16="http://schemas.microsoft.com/office/drawing/2014/main" id="{5994295B-E223-FCD1-E097-4ECCAFDF9E2D}"/>
              </a:ext>
            </a:extLst>
          </p:cNvPr>
          <p:cNvSpPr txBox="1"/>
          <p:nvPr/>
        </p:nvSpPr>
        <p:spPr>
          <a:xfrm>
            <a:off x="4470864" y="2509520"/>
            <a:ext cx="2600325" cy="2585323"/>
          </a:xfrm>
          <a:prstGeom prst="rect">
            <a:avLst/>
          </a:prstGeom>
          <a:noFill/>
        </p:spPr>
        <p:txBody>
          <a:bodyPr wrap="square">
            <a:spAutoFit/>
          </a:bodyPr>
          <a:lstStyle/>
          <a:p>
            <a:r>
              <a:rPr lang="en-US" sz="1800" b="1" i="0" u="none" strike="noStrike" cap="none" dirty="0">
                <a:solidFill>
                  <a:schemeClr val="accent2">
                    <a:lumMod val="75000"/>
                  </a:schemeClr>
                </a:solidFill>
                <a:latin typeface="+mn-lt"/>
                <a:ea typeface="Helvetica Neue"/>
                <a:cs typeface="Helvetica Neue"/>
                <a:sym typeface="Helvetica Neue"/>
              </a:rPr>
              <a:t>IDENTIFICATION</a:t>
            </a:r>
          </a:p>
          <a:p>
            <a:endParaRPr lang="en-US" sz="1800" b="0" i="0" u="none" strike="noStrike" cap="none" dirty="0">
              <a:solidFill>
                <a:schemeClr val="dk1"/>
              </a:solidFill>
              <a:latin typeface="+mn-lt"/>
              <a:ea typeface="Helvetica Neue"/>
              <a:cs typeface="Helvetica Neue"/>
              <a:sym typeface="Helvetica Neue"/>
            </a:endParaRPr>
          </a:p>
          <a:p>
            <a:r>
              <a:rPr lang="en-US" sz="1800" b="0" i="0" u="none" strike="noStrike" cap="none" dirty="0">
                <a:solidFill>
                  <a:schemeClr val="dk1"/>
                </a:solidFill>
                <a:latin typeface="+mn-lt"/>
                <a:ea typeface="Helvetica Neue"/>
                <a:cs typeface="Helvetica Neue"/>
                <a:sym typeface="Helvetica Neue"/>
              </a:rPr>
              <a:t>le processus consistant à déterminer quels enfants ont été séparés de leur famille ou des personnes qui en ont la charge et où ils peuvent être trouvés.</a:t>
            </a:r>
            <a:endParaRPr lang="en-US" sz="1800" dirty="0">
              <a:latin typeface="+mn-lt"/>
            </a:endParaRPr>
          </a:p>
        </p:txBody>
      </p:sp>
      <p:grpSp>
        <p:nvGrpSpPr>
          <p:cNvPr id="17" name="Group 16">
            <a:extLst>
              <a:ext uri="{FF2B5EF4-FFF2-40B4-BE49-F238E27FC236}">
                <a16:creationId xmlns:a16="http://schemas.microsoft.com/office/drawing/2014/main" id="{AA5D8F19-B4FD-247B-BC47-C8DE64ADD1A2}"/>
              </a:ext>
            </a:extLst>
          </p:cNvPr>
          <p:cNvGrpSpPr/>
          <p:nvPr/>
        </p:nvGrpSpPr>
        <p:grpSpPr>
          <a:xfrm flipH="1">
            <a:off x="1117591" y="1815398"/>
            <a:ext cx="1972431" cy="3518601"/>
            <a:chOff x="5102983" y="1330093"/>
            <a:chExt cx="611190" cy="1090296"/>
          </a:xfrm>
          <a:solidFill>
            <a:schemeClr val="accent2">
              <a:lumMod val="75000"/>
            </a:schemeClr>
          </a:solidFill>
        </p:grpSpPr>
        <p:grpSp>
          <p:nvGrpSpPr>
            <p:cNvPr id="18" name="Group 17">
              <a:extLst>
                <a:ext uri="{FF2B5EF4-FFF2-40B4-BE49-F238E27FC236}">
                  <a16:creationId xmlns:a16="http://schemas.microsoft.com/office/drawing/2014/main" id="{9168A009-6D35-B2ED-F382-F2DB76E6A40D}"/>
                </a:ext>
              </a:extLst>
            </p:cNvPr>
            <p:cNvGrpSpPr/>
            <p:nvPr/>
          </p:nvGrpSpPr>
          <p:grpSpPr>
            <a:xfrm>
              <a:off x="5157952" y="1808115"/>
              <a:ext cx="241654" cy="277569"/>
              <a:chOff x="2968390" y="1782471"/>
              <a:chExt cx="241654" cy="277569"/>
            </a:xfrm>
            <a:grpFill/>
          </p:grpSpPr>
          <p:sp>
            <p:nvSpPr>
              <p:cNvPr id="26" name="Round Same Side Corner Rectangle 25">
                <a:extLst>
                  <a:ext uri="{FF2B5EF4-FFF2-40B4-BE49-F238E27FC236}">
                    <a16:creationId xmlns:a16="http://schemas.microsoft.com/office/drawing/2014/main" id="{5EDD8EDC-9C5F-26C6-97AE-BE918391D1B4}"/>
                  </a:ext>
                </a:extLst>
              </p:cNvPr>
              <p:cNvSpPr/>
              <p:nvPr/>
            </p:nvSpPr>
            <p:spPr>
              <a:xfrm rot="12859561">
                <a:off x="3108478" y="1782471"/>
                <a:ext cx="101566" cy="245105"/>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7" name="Round Same Side Corner Rectangle 26">
                <a:extLst>
                  <a:ext uri="{FF2B5EF4-FFF2-40B4-BE49-F238E27FC236}">
                    <a16:creationId xmlns:a16="http://schemas.microsoft.com/office/drawing/2014/main" id="{50B23C3A-1F1B-05F7-5FBB-F8B27A197BA8}"/>
                  </a:ext>
                </a:extLst>
              </p:cNvPr>
              <p:cNvSpPr/>
              <p:nvPr/>
            </p:nvSpPr>
            <p:spPr>
              <a:xfrm rot="14101202">
                <a:off x="3000569" y="1926295"/>
                <a:ext cx="101566" cy="165924"/>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
          <p:nvSpPr>
            <p:cNvPr id="19" name="Rectangle 18">
              <a:extLst>
                <a:ext uri="{FF2B5EF4-FFF2-40B4-BE49-F238E27FC236}">
                  <a16:creationId xmlns:a16="http://schemas.microsoft.com/office/drawing/2014/main" id="{87B1409B-D360-2324-C4DE-A76588B56FE3}"/>
                </a:ext>
              </a:extLst>
            </p:cNvPr>
            <p:cNvSpPr/>
            <p:nvPr/>
          </p:nvSpPr>
          <p:spPr>
            <a:xfrm rot="20505316">
              <a:off x="5102983" y="1656859"/>
              <a:ext cx="45719" cy="3548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Round Same Side Corner Rectangle 26">
              <a:extLst>
                <a:ext uri="{FF2B5EF4-FFF2-40B4-BE49-F238E27FC236}">
                  <a16:creationId xmlns:a16="http://schemas.microsoft.com/office/drawing/2014/main" id="{0B7AAD81-804E-1FB2-C6A8-E14466E6AEF8}"/>
                </a:ext>
              </a:extLst>
            </p:cNvPr>
            <p:cNvSpPr/>
            <p:nvPr/>
          </p:nvSpPr>
          <p:spPr>
            <a:xfrm rot="16535945">
              <a:off x="5265161" y="1680146"/>
              <a:ext cx="101003" cy="279895"/>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cxnSp>
          <p:nvCxnSpPr>
            <p:cNvPr id="21" name="Straight Arrow Connector 20">
              <a:extLst>
                <a:ext uri="{FF2B5EF4-FFF2-40B4-BE49-F238E27FC236}">
                  <a16:creationId xmlns:a16="http://schemas.microsoft.com/office/drawing/2014/main" id="{EB97965C-D1A2-ECD9-4380-FD19B3569C6F}"/>
                </a:ext>
              </a:extLst>
            </p:cNvPr>
            <p:cNvCxnSpPr>
              <a:cxnSpLocks/>
            </p:cNvCxnSpPr>
            <p:nvPr/>
          </p:nvCxnSpPr>
          <p:spPr>
            <a:xfrm flipH="1">
              <a:off x="5175388" y="1694718"/>
              <a:ext cx="74812" cy="109302"/>
            </a:xfrm>
            <a:prstGeom prst="straightConnector1">
              <a:avLst/>
            </a:prstGeom>
            <a:grpFill/>
            <a:ln w="28575">
              <a:solidFill>
                <a:schemeClr val="accent2">
                  <a:lumMod val="7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22" name="Group 21">
              <a:extLst>
                <a:ext uri="{FF2B5EF4-FFF2-40B4-BE49-F238E27FC236}">
                  <a16:creationId xmlns:a16="http://schemas.microsoft.com/office/drawing/2014/main" id="{EA302AF5-00F9-FF3E-A52F-4835DA7D07F6}"/>
                </a:ext>
              </a:extLst>
            </p:cNvPr>
            <p:cNvGrpSpPr/>
            <p:nvPr/>
          </p:nvGrpSpPr>
          <p:grpSpPr>
            <a:xfrm>
              <a:off x="5274909" y="1330093"/>
              <a:ext cx="439264" cy="1090296"/>
              <a:chOff x="4152776" y="1302447"/>
              <a:chExt cx="365595" cy="907443"/>
            </a:xfrm>
            <a:grpFill/>
          </p:grpSpPr>
          <p:sp>
            <p:nvSpPr>
              <p:cNvPr id="23" name="Flowchart: Manual Operation 22">
                <a:extLst>
                  <a:ext uri="{FF2B5EF4-FFF2-40B4-BE49-F238E27FC236}">
                    <a16:creationId xmlns:a16="http://schemas.microsoft.com/office/drawing/2014/main" id="{CBD366EC-9379-EC0A-295D-30D4A0839B89}"/>
                  </a:ext>
                </a:extLst>
              </p:cNvPr>
              <p:cNvSpPr/>
              <p:nvPr/>
            </p:nvSpPr>
            <p:spPr>
              <a:xfrm rot="10800000">
                <a:off x="4152776" y="1702969"/>
                <a:ext cx="365595" cy="506921"/>
              </a:xfrm>
              <a:prstGeom prst="flowChartManualOperati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4" name="Round Same Side Corner Rectangle 23">
                <a:extLst>
                  <a:ext uri="{FF2B5EF4-FFF2-40B4-BE49-F238E27FC236}">
                    <a16:creationId xmlns:a16="http://schemas.microsoft.com/office/drawing/2014/main" id="{60E3EB81-AC8D-BB21-A12D-97D97E3EFA8B}"/>
                  </a:ext>
                </a:extLst>
              </p:cNvPr>
              <p:cNvSpPr/>
              <p:nvPr/>
            </p:nvSpPr>
            <p:spPr>
              <a:xfrm>
                <a:off x="4202705" y="1618460"/>
                <a:ext cx="266665" cy="584840"/>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5" name="Oval 24">
                <a:extLst>
                  <a:ext uri="{FF2B5EF4-FFF2-40B4-BE49-F238E27FC236}">
                    <a16:creationId xmlns:a16="http://schemas.microsoft.com/office/drawing/2014/main" id="{08A9E2A1-F69E-31EB-9968-09503441C39C}"/>
                  </a:ext>
                </a:extLst>
              </p:cNvPr>
              <p:cNvSpPr/>
              <p:nvPr/>
            </p:nvSpPr>
            <p:spPr>
              <a:xfrm>
                <a:off x="4200727" y="1302447"/>
                <a:ext cx="269696" cy="26969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Shape 1709"/>
        <p:cNvGrpSpPr/>
        <p:nvPr/>
      </p:nvGrpSpPr>
      <p:grpSpPr>
        <a:xfrm>
          <a:off x="0" y="0"/>
          <a:ext cx="0" cy="0"/>
          <a:chOff x="0" y="0"/>
          <a:chExt cx="0" cy="0"/>
        </a:xfrm>
      </p:grpSpPr>
      <p:sp>
        <p:nvSpPr>
          <p:cNvPr id="1710" name="Google Shape;1710;p94"/>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8C5F7A"/>
              </a:buClr>
              <a:buSzPts val="3200"/>
              <a:buFont typeface="Arial"/>
              <a:buNone/>
            </a:pPr>
            <a:r>
              <a:rPr lang="en-CA" dirty="0"/>
              <a:t>Stockage des affaires classées</a:t>
            </a:r>
            <a:endParaRPr dirty="0"/>
          </a:p>
        </p:txBody>
      </p:sp>
      <p:sp>
        <p:nvSpPr>
          <p:cNvPr id="2" name="TextBox 1">
            <a:extLst>
              <a:ext uri="{FF2B5EF4-FFF2-40B4-BE49-F238E27FC236}">
                <a16:creationId xmlns:a16="http://schemas.microsoft.com/office/drawing/2014/main" id="{69EB19AB-33EC-DDEE-9FCA-114DEA750373}"/>
              </a:ext>
            </a:extLst>
          </p:cNvPr>
          <p:cNvSpPr txBox="1"/>
          <p:nvPr/>
        </p:nvSpPr>
        <p:spPr>
          <a:xfrm>
            <a:off x="5381519" y="2087391"/>
            <a:ext cx="5318872" cy="3170099"/>
          </a:xfrm>
          <a:prstGeom prst="rect">
            <a:avLst/>
          </a:prstGeom>
          <a:noFill/>
        </p:spPr>
        <p:txBody>
          <a:bodyPr wrap="square">
            <a:spAutoFit/>
          </a:bodyPr>
          <a:lstStyle/>
          <a:p>
            <a:pPr marL="0" marR="0" lvl="0" indent="0" rtl="0">
              <a:lnSpc>
                <a:spcPct val="100000"/>
              </a:lnSpc>
              <a:spcBef>
                <a:spcPts val="0"/>
              </a:spcBef>
              <a:spcAft>
                <a:spcPts val="0"/>
              </a:spcAft>
              <a:buClr>
                <a:schemeClr val="dk1"/>
              </a:buClr>
              <a:buSzPts val="2800"/>
              <a:buFont typeface="Arial"/>
              <a:buNone/>
            </a:pPr>
            <a:r>
              <a:rPr lang="en-US" sz="2000" u="none" strike="noStrike" cap="none" dirty="0">
                <a:latin typeface="+mn-lt"/>
                <a:ea typeface="Arial"/>
                <a:cs typeface="Arial"/>
                <a:sym typeface="Arial"/>
              </a:rPr>
              <a:t>Les affaires classées doivent être conservées dans un endroit sûr pendant une période déterminée, conformément aux dispositions de la loi :</a:t>
            </a:r>
          </a:p>
          <a:p>
            <a:pPr marL="342900" marR="0" lvl="0" indent="-342900" rtl="0">
              <a:lnSpc>
                <a:spcPct val="100000"/>
              </a:lnSpc>
              <a:spcBef>
                <a:spcPts val="0"/>
              </a:spcBef>
              <a:spcAft>
                <a:spcPts val="0"/>
              </a:spcAft>
              <a:buClr>
                <a:schemeClr val="dk1"/>
              </a:buClr>
              <a:buSzPts val="2800"/>
              <a:buFont typeface="Arial" panose="020B0604020202020204" pitchFamily="34" charset="0"/>
              <a:buChar char="•"/>
            </a:pPr>
            <a:r>
              <a:rPr lang="en-US" sz="2000" dirty="0">
                <a:latin typeface="+mn-lt"/>
              </a:rPr>
              <a:t>Les protocoles de gestion de l'information de l'agence.</a:t>
            </a:r>
          </a:p>
          <a:p>
            <a:pPr marL="342900" marR="0" lvl="0" indent="-342900" rtl="0">
              <a:lnSpc>
                <a:spcPct val="100000"/>
              </a:lnSpc>
              <a:spcBef>
                <a:spcPts val="0"/>
              </a:spcBef>
              <a:spcAft>
                <a:spcPts val="0"/>
              </a:spcAft>
              <a:buClr>
                <a:schemeClr val="dk1"/>
              </a:buClr>
              <a:buSzPts val="2800"/>
              <a:buFont typeface="Arial" panose="020B0604020202020204" pitchFamily="34" charset="0"/>
              <a:buChar char="•"/>
            </a:pPr>
            <a:r>
              <a:rPr lang="en-US" sz="2000" dirty="0">
                <a:latin typeface="+mn-lt"/>
              </a:rPr>
              <a:t>La législation nationale. </a:t>
            </a:r>
          </a:p>
          <a:p>
            <a:pPr marL="0" marR="0" lvl="0" indent="0" rtl="0">
              <a:lnSpc>
                <a:spcPct val="100000"/>
              </a:lnSpc>
              <a:spcBef>
                <a:spcPts val="0"/>
              </a:spcBef>
              <a:spcAft>
                <a:spcPts val="0"/>
              </a:spcAft>
              <a:buClr>
                <a:schemeClr val="dk1"/>
              </a:buClr>
              <a:buSzPts val="2800"/>
              <a:buFont typeface="Arial"/>
              <a:buNone/>
            </a:pPr>
            <a:endParaRPr lang="en-US" sz="2000" dirty="0">
              <a:latin typeface="+mn-lt"/>
            </a:endParaRPr>
          </a:p>
          <a:p>
            <a:pPr marL="0" marR="0" lvl="0" indent="0" rtl="0">
              <a:lnSpc>
                <a:spcPct val="100000"/>
              </a:lnSpc>
              <a:spcBef>
                <a:spcPts val="0"/>
              </a:spcBef>
              <a:spcAft>
                <a:spcPts val="0"/>
              </a:spcAft>
              <a:buClr>
                <a:schemeClr val="dk1"/>
              </a:buClr>
              <a:buSzPts val="2800"/>
              <a:buFont typeface="Arial"/>
              <a:buNone/>
            </a:pPr>
            <a:r>
              <a:rPr lang="en-US" sz="2000" u="none" strike="noStrike" cap="none" dirty="0">
                <a:latin typeface="+mn-lt"/>
                <a:ea typeface="Arial"/>
                <a:cs typeface="Arial"/>
                <a:sym typeface="Arial"/>
              </a:rPr>
              <a:t>L'archivage des dossiers est particulièrement important en ce qui concerne les ENAS.</a:t>
            </a:r>
          </a:p>
        </p:txBody>
      </p:sp>
      <p:grpSp>
        <p:nvGrpSpPr>
          <p:cNvPr id="16" name="Group 15">
            <a:extLst>
              <a:ext uri="{FF2B5EF4-FFF2-40B4-BE49-F238E27FC236}">
                <a16:creationId xmlns:a16="http://schemas.microsoft.com/office/drawing/2014/main" id="{5FA1CB0E-8C8F-1269-5D67-82446F82DE64}"/>
              </a:ext>
            </a:extLst>
          </p:cNvPr>
          <p:cNvGrpSpPr/>
          <p:nvPr/>
        </p:nvGrpSpPr>
        <p:grpSpPr>
          <a:xfrm>
            <a:off x="1495478" y="2087391"/>
            <a:ext cx="3125460" cy="3081500"/>
            <a:chOff x="1687839" y="2087391"/>
            <a:chExt cx="3125460" cy="3081500"/>
          </a:xfrm>
        </p:grpSpPr>
        <p:sp>
          <p:nvSpPr>
            <p:cNvPr id="13" name="Rectangle 12">
              <a:extLst>
                <a:ext uri="{FF2B5EF4-FFF2-40B4-BE49-F238E27FC236}">
                  <a16:creationId xmlns:a16="http://schemas.microsoft.com/office/drawing/2014/main" id="{6A86DD7E-998D-4322-8057-0AAAD51EEDAC}"/>
                </a:ext>
              </a:extLst>
            </p:cNvPr>
            <p:cNvSpPr/>
            <p:nvPr/>
          </p:nvSpPr>
          <p:spPr>
            <a:xfrm>
              <a:off x="1687839" y="2469234"/>
              <a:ext cx="2754086" cy="269965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5" name="Group 4">
              <a:extLst>
                <a:ext uri="{FF2B5EF4-FFF2-40B4-BE49-F238E27FC236}">
                  <a16:creationId xmlns:a16="http://schemas.microsoft.com/office/drawing/2014/main" id="{00D0BE52-5F3D-7CA7-4052-D1A64C359244}"/>
                </a:ext>
              </a:extLst>
            </p:cNvPr>
            <p:cNvGrpSpPr/>
            <p:nvPr/>
          </p:nvGrpSpPr>
          <p:grpSpPr>
            <a:xfrm>
              <a:off x="2633370" y="3106566"/>
              <a:ext cx="1017020" cy="1262327"/>
              <a:chOff x="8279427" y="3355393"/>
              <a:chExt cx="1017020" cy="1262327"/>
            </a:xfrm>
            <a:solidFill>
              <a:schemeClr val="bg1"/>
            </a:solidFill>
          </p:grpSpPr>
          <p:sp>
            <p:nvSpPr>
              <p:cNvPr id="6" name="Rectangle: Rounded Corners 5">
                <a:extLst>
                  <a:ext uri="{FF2B5EF4-FFF2-40B4-BE49-F238E27FC236}">
                    <a16:creationId xmlns:a16="http://schemas.microsoft.com/office/drawing/2014/main" id="{E6B7B36C-E1F4-1DE9-40F1-5BD0E3378905}"/>
                  </a:ext>
                </a:extLst>
              </p:cNvPr>
              <p:cNvSpPr/>
              <p:nvPr/>
            </p:nvSpPr>
            <p:spPr>
              <a:xfrm>
                <a:off x="8279427" y="3714855"/>
                <a:ext cx="1017020" cy="90286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Block Arc 6">
                <a:extLst>
                  <a:ext uri="{FF2B5EF4-FFF2-40B4-BE49-F238E27FC236}">
                    <a16:creationId xmlns:a16="http://schemas.microsoft.com/office/drawing/2014/main" id="{25E0474E-2F98-23B6-ECA2-16C87FAB558C}"/>
                  </a:ext>
                </a:extLst>
              </p:cNvPr>
              <p:cNvSpPr/>
              <p:nvPr/>
            </p:nvSpPr>
            <p:spPr>
              <a:xfrm>
                <a:off x="8458753" y="3355393"/>
                <a:ext cx="658368" cy="729129"/>
              </a:xfrm>
              <a:prstGeom prst="blockArc">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solidFill>
                    <a:schemeClr val="tx1"/>
                  </a:solidFill>
                </a:endParaRPr>
              </a:p>
            </p:txBody>
          </p:sp>
        </p:grpSp>
        <p:sp>
          <p:nvSpPr>
            <p:cNvPr id="14" name="Parallelogram 13">
              <a:extLst>
                <a:ext uri="{FF2B5EF4-FFF2-40B4-BE49-F238E27FC236}">
                  <a16:creationId xmlns:a16="http://schemas.microsoft.com/office/drawing/2014/main" id="{7372F81A-815C-5459-D96E-4EA4B7870158}"/>
                </a:ext>
              </a:extLst>
            </p:cNvPr>
            <p:cNvSpPr/>
            <p:nvPr/>
          </p:nvSpPr>
          <p:spPr>
            <a:xfrm>
              <a:off x="1718404" y="2087391"/>
              <a:ext cx="3094895" cy="260055"/>
            </a:xfrm>
            <a:prstGeom prst="parallelogram">
              <a:avLst>
                <a:gd name="adj" fmla="val 122672"/>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Parallelogram 14">
              <a:extLst>
                <a:ext uri="{FF2B5EF4-FFF2-40B4-BE49-F238E27FC236}">
                  <a16:creationId xmlns:a16="http://schemas.microsoft.com/office/drawing/2014/main" id="{C9F7D7DB-DC74-5CA8-F6BB-04193561277B}"/>
                </a:ext>
              </a:extLst>
            </p:cNvPr>
            <p:cNvSpPr/>
            <p:nvPr/>
          </p:nvSpPr>
          <p:spPr>
            <a:xfrm rot="16200000" flipV="1">
              <a:off x="3207535" y="3563127"/>
              <a:ext cx="2951471" cy="260056"/>
            </a:xfrm>
            <a:prstGeom prst="parallelogram">
              <a:avLst>
                <a:gd name="adj" fmla="val 9337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Shape 1717"/>
        <p:cNvGrpSpPr/>
        <p:nvPr/>
      </p:nvGrpSpPr>
      <p:grpSpPr>
        <a:xfrm>
          <a:off x="0" y="0"/>
          <a:ext cx="0" cy="0"/>
          <a:chOff x="0" y="0"/>
          <a:chExt cx="0" cy="0"/>
        </a:xfrm>
      </p:grpSpPr>
      <p:sp>
        <p:nvSpPr>
          <p:cNvPr id="1718" name="Google Shape;1718;p95"/>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8C5F7A"/>
              </a:buClr>
              <a:buSzPts val="3200"/>
              <a:buFont typeface="Arial"/>
              <a:buNone/>
            </a:pPr>
            <a:r>
              <a:rPr lang="en-US" dirty="0">
                <a:highlight>
                  <a:srgbClr val="FFFF00"/>
                </a:highlight>
              </a:rPr>
              <a:t>Fermeture de </a:t>
            </a:r>
            <a:r>
              <a:rPr lang="en-US" dirty="0" err="1">
                <a:highlight>
                  <a:srgbClr val="FFFF00"/>
                </a:highlight>
              </a:rPr>
              <a:t>cas</a:t>
            </a:r>
            <a:endParaRPr dirty="0">
              <a:highlight>
                <a:srgbClr val="FFFF00"/>
              </a:highlight>
            </a:endParaRPr>
          </a:p>
        </p:txBody>
      </p:sp>
      <p:grpSp>
        <p:nvGrpSpPr>
          <p:cNvPr id="2" name="Group 1">
            <a:extLst>
              <a:ext uri="{FF2B5EF4-FFF2-40B4-BE49-F238E27FC236}">
                <a16:creationId xmlns:a16="http://schemas.microsoft.com/office/drawing/2014/main" id="{75AFB4AE-2AC3-BEA2-56DF-389841650835}"/>
              </a:ext>
            </a:extLst>
          </p:cNvPr>
          <p:cNvGrpSpPr/>
          <p:nvPr/>
        </p:nvGrpSpPr>
        <p:grpSpPr>
          <a:xfrm>
            <a:off x="10228983" y="337468"/>
            <a:ext cx="1587872" cy="1368854"/>
            <a:chOff x="10228983" y="337468"/>
            <a:chExt cx="1587872" cy="1368854"/>
          </a:xfrm>
        </p:grpSpPr>
        <p:sp>
          <p:nvSpPr>
            <p:cNvPr id="3" name="Hexagon 2">
              <a:extLst>
                <a:ext uri="{FF2B5EF4-FFF2-40B4-BE49-F238E27FC236}">
                  <a16:creationId xmlns:a16="http://schemas.microsoft.com/office/drawing/2014/main" id="{5ABA2465-126B-B385-028D-2E13D9F42E92}"/>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4" name="Group 3">
              <a:extLst>
                <a:ext uri="{FF2B5EF4-FFF2-40B4-BE49-F238E27FC236}">
                  <a16:creationId xmlns:a16="http://schemas.microsoft.com/office/drawing/2014/main" id="{1284578E-5C38-F0D0-4694-017B4174EB53}"/>
                </a:ext>
              </a:extLst>
            </p:cNvPr>
            <p:cNvGrpSpPr/>
            <p:nvPr/>
          </p:nvGrpSpPr>
          <p:grpSpPr>
            <a:xfrm>
              <a:off x="10621771" y="762700"/>
              <a:ext cx="562136" cy="634675"/>
              <a:chOff x="760175" y="830142"/>
              <a:chExt cx="867619" cy="979579"/>
            </a:xfrm>
          </p:grpSpPr>
          <p:sp>
            <p:nvSpPr>
              <p:cNvPr id="8" name="Rectangle 7">
                <a:extLst>
                  <a:ext uri="{FF2B5EF4-FFF2-40B4-BE49-F238E27FC236}">
                    <a16:creationId xmlns:a16="http://schemas.microsoft.com/office/drawing/2014/main" id="{CEDCAE56-4523-0E2F-9C1D-580C7A631DBE}"/>
                  </a:ext>
                </a:extLst>
              </p:cNvPr>
              <p:cNvSpPr/>
              <p:nvPr/>
            </p:nvSpPr>
            <p:spPr>
              <a:xfrm>
                <a:off x="864636" y="830142"/>
                <a:ext cx="763158" cy="97957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CA" b="1" dirty="0">
                    <a:latin typeface="Arial" panose="020B0604020202020204" pitchFamily="34" charset="0"/>
                    <a:cs typeface="Arial" panose="020B0604020202020204" pitchFamily="34" charset="0"/>
                  </a:rPr>
                  <a:t>102-106</a:t>
                </a:r>
              </a:p>
            </p:txBody>
          </p:sp>
          <p:sp>
            <p:nvSpPr>
              <p:cNvPr id="9" name="Rectangle 8">
                <a:extLst>
                  <a:ext uri="{FF2B5EF4-FFF2-40B4-BE49-F238E27FC236}">
                    <a16:creationId xmlns:a16="http://schemas.microsoft.com/office/drawing/2014/main" id="{A917FA1C-F915-8AB3-F921-FD4ADBD9EEA4}"/>
                  </a:ext>
                </a:extLst>
              </p:cNvPr>
              <p:cNvSpPr/>
              <p:nvPr/>
            </p:nvSpPr>
            <p:spPr>
              <a:xfrm>
                <a:off x="760175" y="830144"/>
                <a:ext cx="149292" cy="97957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5" name="Group 4">
              <a:extLst>
                <a:ext uri="{FF2B5EF4-FFF2-40B4-BE49-F238E27FC236}">
                  <a16:creationId xmlns:a16="http://schemas.microsoft.com/office/drawing/2014/main" id="{6833E61F-44A9-786F-97C9-A1001788E1BC}"/>
                </a:ext>
              </a:extLst>
            </p:cNvPr>
            <p:cNvGrpSpPr/>
            <p:nvPr/>
          </p:nvGrpSpPr>
          <p:grpSpPr>
            <a:xfrm>
              <a:off x="11325415" y="762701"/>
              <a:ext cx="182192" cy="634674"/>
              <a:chOff x="2121762" y="2323619"/>
              <a:chExt cx="200378" cy="825210"/>
            </a:xfrm>
          </p:grpSpPr>
          <p:sp>
            <p:nvSpPr>
              <p:cNvPr id="6" name="Isosceles Triangle 5">
                <a:extLst>
                  <a:ext uri="{FF2B5EF4-FFF2-40B4-BE49-F238E27FC236}">
                    <a16:creationId xmlns:a16="http://schemas.microsoft.com/office/drawing/2014/main" id="{AFAE46B3-C6E0-BC8C-52A4-F988725CCE25}"/>
                  </a:ext>
                </a:extLst>
              </p:cNvPr>
              <p:cNvSpPr/>
              <p:nvPr/>
            </p:nvSpPr>
            <p:spPr>
              <a:xfrm>
                <a:off x="2121763" y="2323619"/>
                <a:ext cx="200377" cy="172739"/>
              </a:xfrm>
              <a:prstGeom prs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Rectangle 6">
                <a:extLst>
                  <a:ext uri="{FF2B5EF4-FFF2-40B4-BE49-F238E27FC236}">
                    <a16:creationId xmlns:a16="http://schemas.microsoft.com/office/drawing/2014/main" id="{4017B9D9-E1D3-914F-963D-22CFDC0102BF}"/>
                  </a:ext>
                </a:extLst>
              </p:cNvPr>
              <p:cNvSpPr/>
              <p:nvPr/>
            </p:nvSpPr>
            <p:spPr>
              <a:xfrm>
                <a:off x="2121762" y="2496169"/>
                <a:ext cx="200377" cy="6526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sp>
        <p:nvSpPr>
          <p:cNvPr id="10" name="Google Shape;114;p9">
            <a:extLst>
              <a:ext uri="{FF2B5EF4-FFF2-40B4-BE49-F238E27FC236}">
                <a16:creationId xmlns:a16="http://schemas.microsoft.com/office/drawing/2014/main" id="{99E4AA56-5312-9F35-D5CF-2725650A4609}"/>
              </a:ext>
            </a:extLst>
          </p:cNvPr>
          <p:cNvSpPr txBox="1"/>
          <p:nvPr/>
        </p:nvSpPr>
        <p:spPr>
          <a:xfrm>
            <a:off x="794079" y="1219596"/>
            <a:ext cx="1559124" cy="369332"/>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1800"/>
              <a:buFont typeface="Arial"/>
              <a:buNone/>
            </a:pPr>
            <a:r>
              <a:rPr lang="en-US" sz="1800" b="1" i="0" u="none" strike="noStrike" cap="none" dirty="0">
                <a:solidFill>
                  <a:schemeClr val="accent2">
                    <a:lumMod val="75000"/>
                  </a:schemeClr>
                </a:solidFill>
                <a:latin typeface="Arial"/>
                <a:ea typeface="Arial"/>
                <a:cs typeface="Arial"/>
                <a:sym typeface="Arial"/>
              </a:rPr>
              <a:t>15 minutes  </a:t>
            </a:r>
            <a:endParaRPr b="1" dirty="0">
              <a:solidFill>
                <a:schemeClr val="accent2">
                  <a:lumMod val="75000"/>
                </a:schemeClr>
              </a:solidFill>
            </a:endParaRPr>
          </a:p>
        </p:txBody>
      </p:sp>
      <p:grpSp>
        <p:nvGrpSpPr>
          <p:cNvPr id="11" name="Group 10">
            <a:extLst>
              <a:ext uri="{FF2B5EF4-FFF2-40B4-BE49-F238E27FC236}">
                <a16:creationId xmlns:a16="http://schemas.microsoft.com/office/drawing/2014/main" id="{062D77B6-C639-5946-3791-FF8050DD8B78}"/>
              </a:ext>
            </a:extLst>
          </p:cNvPr>
          <p:cNvGrpSpPr/>
          <p:nvPr/>
        </p:nvGrpSpPr>
        <p:grpSpPr>
          <a:xfrm>
            <a:off x="357066" y="1224523"/>
            <a:ext cx="369332" cy="369332"/>
            <a:chOff x="6784825" y="4717805"/>
            <a:chExt cx="1170980" cy="1170980"/>
          </a:xfrm>
        </p:grpSpPr>
        <p:sp>
          <p:nvSpPr>
            <p:cNvPr id="12" name="Oval 11">
              <a:extLst>
                <a:ext uri="{FF2B5EF4-FFF2-40B4-BE49-F238E27FC236}">
                  <a16:creationId xmlns:a16="http://schemas.microsoft.com/office/drawing/2014/main" id="{CD350C58-7A4F-5565-7CA4-DBA844266FA3}"/>
                </a:ext>
              </a:extLst>
            </p:cNvPr>
            <p:cNvSpPr/>
            <p:nvPr/>
          </p:nvSpPr>
          <p:spPr>
            <a:xfrm>
              <a:off x="6784825" y="4717805"/>
              <a:ext cx="1170980" cy="1170980"/>
            </a:xfrm>
            <a:prstGeom prst="ellipse">
              <a:avLst/>
            </a:prstGeom>
            <a:solidFill>
              <a:schemeClr val="accent2">
                <a:lumMod val="75000"/>
              </a:schemeClr>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3" name="Oval 12">
              <a:extLst>
                <a:ext uri="{FF2B5EF4-FFF2-40B4-BE49-F238E27FC236}">
                  <a16:creationId xmlns:a16="http://schemas.microsoft.com/office/drawing/2014/main" id="{14FCC0ED-F87F-A876-5348-4BC2FEB6FDB2}"/>
                </a:ext>
              </a:extLst>
            </p:cNvPr>
            <p:cNvSpPr/>
            <p:nvPr/>
          </p:nvSpPr>
          <p:spPr>
            <a:xfrm>
              <a:off x="7276868" y="5237982"/>
              <a:ext cx="189079" cy="18907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Rectangle 13">
              <a:extLst>
                <a:ext uri="{FF2B5EF4-FFF2-40B4-BE49-F238E27FC236}">
                  <a16:creationId xmlns:a16="http://schemas.microsoft.com/office/drawing/2014/main" id="{6F4A2976-E2E0-E379-26C1-F5750F77CF8E}"/>
                </a:ext>
              </a:extLst>
            </p:cNvPr>
            <p:cNvSpPr/>
            <p:nvPr/>
          </p:nvSpPr>
          <p:spPr>
            <a:xfrm rot="16200000">
              <a:off x="7134823" y="5040376"/>
              <a:ext cx="464812" cy="1131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Rectangle 14">
              <a:extLst>
                <a:ext uri="{FF2B5EF4-FFF2-40B4-BE49-F238E27FC236}">
                  <a16:creationId xmlns:a16="http://schemas.microsoft.com/office/drawing/2014/main" id="{CED9042B-6EE9-21DD-978E-C2957256C0CB}"/>
                </a:ext>
              </a:extLst>
            </p:cNvPr>
            <p:cNvSpPr/>
            <p:nvPr/>
          </p:nvSpPr>
          <p:spPr>
            <a:xfrm rot="13453060">
              <a:off x="7365088" y="5440995"/>
              <a:ext cx="331413" cy="1091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
        <p:nvSpPr>
          <p:cNvPr id="16" name="Rectangle: Top Corners Rounded 15">
            <a:extLst>
              <a:ext uri="{FF2B5EF4-FFF2-40B4-BE49-F238E27FC236}">
                <a16:creationId xmlns:a16="http://schemas.microsoft.com/office/drawing/2014/main" id="{2ED692B9-7C4A-1B5B-AA26-C2DACE9D4805}"/>
              </a:ext>
            </a:extLst>
          </p:cNvPr>
          <p:cNvSpPr/>
          <p:nvPr/>
        </p:nvSpPr>
        <p:spPr>
          <a:xfrm rot="5400000">
            <a:off x="4498077" y="-1348475"/>
            <a:ext cx="2603498" cy="11599653"/>
          </a:xfrm>
          <a:prstGeom prst="round2SameRect">
            <a:avLst>
              <a:gd name="adj1" fmla="val 25924"/>
              <a:gd name="adj2" fmla="val 0"/>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17" name="Group 16">
            <a:extLst>
              <a:ext uri="{FF2B5EF4-FFF2-40B4-BE49-F238E27FC236}">
                <a16:creationId xmlns:a16="http://schemas.microsoft.com/office/drawing/2014/main" id="{C6626F9E-F240-019E-0115-DE671F9DCB5E}"/>
              </a:ext>
            </a:extLst>
          </p:cNvPr>
          <p:cNvGrpSpPr/>
          <p:nvPr/>
        </p:nvGrpSpPr>
        <p:grpSpPr>
          <a:xfrm rot="20104804">
            <a:off x="248118" y="2076918"/>
            <a:ext cx="4485238" cy="2982035"/>
            <a:chOff x="7208925" y="2604220"/>
            <a:chExt cx="1168511" cy="776891"/>
          </a:xfrm>
        </p:grpSpPr>
        <p:sp>
          <p:nvSpPr>
            <p:cNvPr id="18" name="Rectangle 17">
              <a:extLst>
                <a:ext uri="{FF2B5EF4-FFF2-40B4-BE49-F238E27FC236}">
                  <a16:creationId xmlns:a16="http://schemas.microsoft.com/office/drawing/2014/main" id="{BD37E9CD-917F-0BB9-DF92-310F17AF7318}"/>
                </a:ext>
              </a:extLst>
            </p:cNvPr>
            <p:cNvSpPr/>
            <p:nvPr/>
          </p:nvSpPr>
          <p:spPr>
            <a:xfrm>
              <a:off x="7425584" y="2840091"/>
              <a:ext cx="716280" cy="541020"/>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9" name="Google Shape;315;p4">
              <a:extLst>
                <a:ext uri="{FF2B5EF4-FFF2-40B4-BE49-F238E27FC236}">
                  <a16:creationId xmlns:a16="http://schemas.microsoft.com/office/drawing/2014/main" id="{2195BBB5-48FE-9BB8-CF31-8653227FCF70}"/>
                </a:ext>
              </a:extLst>
            </p:cNvPr>
            <p:cNvSpPr/>
            <p:nvPr/>
          </p:nvSpPr>
          <p:spPr>
            <a:xfrm>
              <a:off x="7208925" y="2953324"/>
              <a:ext cx="356816" cy="356815"/>
            </a:xfrm>
            <a:prstGeom prst="ellipse">
              <a:avLst/>
            </a:prstGeom>
            <a:solidFill>
              <a:schemeClr val="accent2">
                <a:lumMod val="75000"/>
              </a:schemeClr>
            </a:solidFill>
            <a:ln w="38100">
              <a:solidFill>
                <a:schemeClr val="bg1"/>
              </a:solid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20" name="Google Shape;315;p4">
              <a:extLst>
                <a:ext uri="{FF2B5EF4-FFF2-40B4-BE49-F238E27FC236}">
                  <a16:creationId xmlns:a16="http://schemas.microsoft.com/office/drawing/2014/main" id="{912DB2CF-6FC3-BBE9-E62D-72AC1FAB673F}"/>
                </a:ext>
              </a:extLst>
            </p:cNvPr>
            <p:cNvSpPr/>
            <p:nvPr/>
          </p:nvSpPr>
          <p:spPr>
            <a:xfrm>
              <a:off x="7622905" y="2604220"/>
              <a:ext cx="356816" cy="356815"/>
            </a:xfrm>
            <a:prstGeom prst="ellipse">
              <a:avLst/>
            </a:prstGeom>
            <a:solidFill>
              <a:schemeClr val="accent2">
                <a:lumMod val="75000"/>
              </a:schemeClr>
            </a:solidFill>
            <a:ln w="38100">
              <a:solidFill>
                <a:schemeClr val="bg1"/>
              </a:solid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21" name="Google Shape;315;p4">
              <a:extLst>
                <a:ext uri="{FF2B5EF4-FFF2-40B4-BE49-F238E27FC236}">
                  <a16:creationId xmlns:a16="http://schemas.microsoft.com/office/drawing/2014/main" id="{108E1BAF-9720-84C2-85D7-F4C042F6200D}"/>
                </a:ext>
              </a:extLst>
            </p:cNvPr>
            <p:cNvSpPr/>
            <p:nvPr/>
          </p:nvSpPr>
          <p:spPr>
            <a:xfrm>
              <a:off x="8020620" y="2955992"/>
              <a:ext cx="356816" cy="356815"/>
            </a:xfrm>
            <a:prstGeom prst="ellipse">
              <a:avLst/>
            </a:prstGeom>
            <a:solidFill>
              <a:schemeClr val="accent2">
                <a:lumMod val="75000"/>
              </a:schemeClr>
            </a:solidFill>
            <a:ln w="38100">
              <a:solidFill>
                <a:schemeClr val="bg1"/>
              </a:solid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22" name="Rectangle: Single Corner Snipped 21">
              <a:extLst>
                <a:ext uri="{FF2B5EF4-FFF2-40B4-BE49-F238E27FC236}">
                  <a16:creationId xmlns:a16="http://schemas.microsoft.com/office/drawing/2014/main" id="{39C55568-51C9-AEE1-7E06-ED361CE4A039}"/>
                </a:ext>
              </a:extLst>
            </p:cNvPr>
            <p:cNvSpPr/>
            <p:nvPr/>
          </p:nvSpPr>
          <p:spPr>
            <a:xfrm rot="3546506">
              <a:off x="7635233" y="3164183"/>
              <a:ext cx="115589" cy="149251"/>
            </a:xfrm>
            <a:prstGeom prst="snip1Rect">
              <a:avLst>
                <a:gd name="adj" fmla="val 2326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3" name="Rectangle: Single Corner Snipped 22">
              <a:extLst>
                <a:ext uri="{FF2B5EF4-FFF2-40B4-BE49-F238E27FC236}">
                  <a16:creationId xmlns:a16="http://schemas.microsoft.com/office/drawing/2014/main" id="{28DD2A02-E493-F4F4-851B-8E5A2309CB99}"/>
                </a:ext>
              </a:extLst>
            </p:cNvPr>
            <p:cNvSpPr/>
            <p:nvPr/>
          </p:nvSpPr>
          <p:spPr>
            <a:xfrm rot="17435470">
              <a:off x="7817713" y="3021002"/>
              <a:ext cx="115589" cy="149251"/>
            </a:xfrm>
            <a:prstGeom prst="snip1Rect">
              <a:avLst>
                <a:gd name="adj" fmla="val 2326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
        <p:nvSpPr>
          <p:cNvPr id="24" name="Google Shape;114;p9">
            <a:extLst>
              <a:ext uri="{FF2B5EF4-FFF2-40B4-BE49-F238E27FC236}">
                <a16:creationId xmlns:a16="http://schemas.microsoft.com/office/drawing/2014/main" id="{236250B0-B5C4-7C82-DE52-BCF71D881723}"/>
              </a:ext>
            </a:extLst>
          </p:cNvPr>
          <p:cNvSpPr txBox="1"/>
          <p:nvPr/>
        </p:nvSpPr>
        <p:spPr>
          <a:xfrm>
            <a:off x="5456264" y="2196922"/>
            <a:ext cx="5446979" cy="646290"/>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1800"/>
              <a:buFont typeface="Arial"/>
              <a:buNone/>
            </a:pPr>
            <a:r>
              <a:rPr lang="en-US" sz="1800" b="1" i="0" u="none" strike="noStrike" cap="none" dirty="0">
                <a:solidFill>
                  <a:schemeClr val="tx1"/>
                </a:solidFill>
                <a:latin typeface="Arial"/>
                <a:ea typeface="Arial"/>
                <a:cs typeface="Arial"/>
                <a:sym typeface="Arial"/>
              </a:rPr>
              <a:t>Examinez les mises à jour du scénario de cas et répondez aux questions suivantes : </a:t>
            </a:r>
          </a:p>
        </p:txBody>
      </p:sp>
      <p:sp>
        <p:nvSpPr>
          <p:cNvPr id="25" name="Google Shape;114;p9">
            <a:extLst>
              <a:ext uri="{FF2B5EF4-FFF2-40B4-BE49-F238E27FC236}">
                <a16:creationId xmlns:a16="http://schemas.microsoft.com/office/drawing/2014/main" id="{0561DBE2-6774-85EB-B855-B436ED711B11}"/>
              </a:ext>
            </a:extLst>
          </p:cNvPr>
          <p:cNvSpPr txBox="1"/>
          <p:nvPr/>
        </p:nvSpPr>
        <p:spPr>
          <a:xfrm>
            <a:off x="5456264" y="3433746"/>
            <a:ext cx="5446979" cy="2139007"/>
          </a:xfrm>
          <a:prstGeom prst="rect">
            <a:avLst/>
          </a:prstGeom>
          <a:noFill/>
          <a:ln>
            <a:noFill/>
          </a:ln>
        </p:spPr>
        <p:txBody>
          <a:bodyPr spcFirstLastPara="1" wrap="square" lIns="91425" tIns="45700" rIns="91425" bIns="45700" anchor="t" anchorCtr="0">
            <a:spAutoFit/>
          </a:bodyPr>
          <a:lstStyle/>
          <a:p>
            <a:pPr marL="342900" marR="0" lvl="0" indent="-342900" rtl="0">
              <a:lnSpc>
                <a:spcPct val="100000"/>
              </a:lnSpc>
              <a:spcBef>
                <a:spcPts val="0"/>
              </a:spcBef>
              <a:spcAft>
                <a:spcPts val="1000"/>
              </a:spcAft>
              <a:buClr>
                <a:srgbClr val="000000"/>
              </a:buClr>
              <a:buSzPts val="1800"/>
              <a:buFont typeface="+mj-lt"/>
              <a:buAutoNum type="arabicPeriod"/>
            </a:pPr>
            <a:r>
              <a:rPr lang="en-US" sz="1800" i="0" u="none" strike="noStrike" cap="none" dirty="0">
                <a:solidFill>
                  <a:schemeClr val="tx1"/>
                </a:solidFill>
                <a:latin typeface="Arial"/>
                <a:ea typeface="Arial"/>
                <a:cs typeface="Arial"/>
                <a:sym typeface="Arial"/>
              </a:rPr>
              <a:t>Y a-t-il un besoin permanent de suivi et de soutien ? Expliquez votre réponse</a:t>
            </a:r>
          </a:p>
          <a:p>
            <a:pPr marL="342900" marR="0" lvl="0" indent="-342900" rtl="0">
              <a:lnSpc>
                <a:spcPct val="100000"/>
              </a:lnSpc>
              <a:spcBef>
                <a:spcPts val="0"/>
              </a:spcBef>
              <a:spcAft>
                <a:spcPts val="1000"/>
              </a:spcAft>
              <a:buClr>
                <a:srgbClr val="000000"/>
              </a:buClr>
              <a:buSzPts val="1800"/>
              <a:buFont typeface="+mj-lt"/>
              <a:buAutoNum type="arabicPeriod"/>
            </a:pPr>
            <a:r>
              <a:rPr lang="en-US" sz="1800" i="0" u="none" strike="noStrike" cap="none" dirty="0">
                <a:solidFill>
                  <a:schemeClr val="tx1"/>
                </a:solidFill>
                <a:latin typeface="Arial"/>
                <a:ea typeface="Arial"/>
                <a:cs typeface="Arial"/>
                <a:sym typeface="Arial"/>
              </a:rPr>
              <a:t>Y a-t-il encore des risques et/ou des besoins non satisfaits ? Expliquez votre réponse</a:t>
            </a:r>
          </a:p>
          <a:p>
            <a:pPr marL="342900" marR="0" lvl="0" indent="-342900" rtl="0">
              <a:lnSpc>
                <a:spcPct val="100000"/>
              </a:lnSpc>
              <a:spcBef>
                <a:spcPts val="0"/>
              </a:spcBef>
              <a:spcAft>
                <a:spcPts val="1000"/>
              </a:spcAft>
              <a:buClr>
                <a:srgbClr val="000000"/>
              </a:buClr>
              <a:buSzPts val="1800"/>
              <a:buFont typeface="+mj-lt"/>
              <a:buAutoNum type="arabicPeriod"/>
            </a:pPr>
            <a:r>
              <a:rPr lang="en-US" sz="1800" i="0" u="none" strike="noStrike" cap="none" dirty="0">
                <a:solidFill>
                  <a:schemeClr val="tx1"/>
                </a:solidFill>
                <a:latin typeface="Arial"/>
                <a:ea typeface="Arial"/>
                <a:cs typeface="Arial"/>
                <a:sym typeface="Arial"/>
              </a:rPr>
              <a:t>Recommandez-vous que cette affaire soit classée ? </a:t>
            </a:r>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show="0">
  <p:cSld>
    <p:spTree>
      <p:nvGrpSpPr>
        <p:cNvPr id="1" name="Shape 812"/>
        <p:cNvGrpSpPr/>
        <p:nvPr/>
      </p:nvGrpSpPr>
      <p:grpSpPr>
        <a:xfrm>
          <a:off x="0" y="0"/>
          <a:ext cx="0" cy="0"/>
          <a:chOff x="0" y="0"/>
          <a:chExt cx="0" cy="0"/>
        </a:xfrm>
      </p:grpSpPr>
      <p:sp>
        <p:nvSpPr>
          <p:cNvPr id="6" name="Title 72">
            <a:extLst>
              <a:ext uri="{FF2B5EF4-FFF2-40B4-BE49-F238E27FC236}">
                <a16:creationId xmlns:a16="http://schemas.microsoft.com/office/drawing/2014/main" id="{651A139C-7752-FE82-6B84-B69CFCBA8AE1}"/>
              </a:ext>
            </a:extLst>
          </p:cNvPr>
          <p:cNvSpPr txBox="1">
            <a:spLocks/>
          </p:cNvSpPr>
          <p:nvPr/>
        </p:nvSpPr>
        <p:spPr>
          <a:xfrm>
            <a:off x="796386" y="3099692"/>
            <a:ext cx="5915913"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n-CA" sz="5400" b="1" dirty="0">
                <a:solidFill>
                  <a:schemeClr val="bg1">
                    <a:lumMod val="75000"/>
                  </a:schemeClr>
                </a:solidFill>
                <a:latin typeface="Garamond"/>
              </a:rPr>
              <a:t>Diapositive supplémentaire pour les notes de l'animateur</a:t>
            </a:r>
            <a:endParaRPr lang="en-CA" sz="5400" b="1" dirty="0">
              <a:solidFill>
                <a:schemeClr val="bg1">
                  <a:lumMod val="75000"/>
                </a:schemeClr>
              </a:solidFill>
            </a:endParaRPr>
          </a:p>
        </p:txBody>
      </p:sp>
    </p:spTree>
    <p:extLst>
      <p:ext uri="{BB962C8B-B14F-4D97-AF65-F5344CB8AC3E}">
        <p14:creationId xmlns:p14="http://schemas.microsoft.com/office/powerpoint/2010/main" val="1843188786"/>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show="0">
  <p:cSld>
    <p:spTree>
      <p:nvGrpSpPr>
        <p:cNvPr id="1" name="Shape 812"/>
        <p:cNvGrpSpPr/>
        <p:nvPr/>
      </p:nvGrpSpPr>
      <p:grpSpPr>
        <a:xfrm>
          <a:off x="0" y="0"/>
          <a:ext cx="0" cy="0"/>
          <a:chOff x="0" y="0"/>
          <a:chExt cx="0" cy="0"/>
        </a:xfrm>
      </p:grpSpPr>
      <p:sp>
        <p:nvSpPr>
          <p:cNvPr id="6" name="Title 72">
            <a:extLst>
              <a:ext uri="{FF2B5EF4-FFF2-40B4-BE49-F238E27FC236}">
                <a16:creationId xmlns:a16="http://schemas.microsoft.com/office/drawing/2014/main" id="{651A139C-7752-FE82-6B84-B69CFCBA8AE1}"/>
              </a:ext>
            </a:extLst>
          </p:cNvPr>
          <p:cNvSpPr txBox="1">
            <a:spLocks/>
          </p:cNvSpPr>
          <p:nvPr/>
        </p:nvSpPr>
        <p:spPr>
          <a:xfrm>
            <a:off x="796386" y="3099692"/>
            <a:ext cx="5915913"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n-CA" sz="5400" b="1" dirty="0">
                <a:solidFill>
                  <a:schemeClr val="bg1">
                    <a:lumMod val="75000"/>
                  </a:schemeClr>
                </a:solidFill>
                <a:latin typeface="Garamond"/>
              </a:rPr>
              <a:t>Diapositive supplémentaire pour les notes de l'animateur</a:t>
            </a:r>
            <a:endParaRPr lang="en-CA" sz="5400" b="1" dirty="0">
              <a:solidFill>
                <a:schemeClr val="bg1">
                  <a:lumMod val="75000"/>
                </a:schemeClr>
              </a:solidFill>
            </a:endParaRPr>
          </a:p>
        </p:txBody>
      </p:sp>
    </p:spTree>
    <p:extLst>
      <p:ext uri="{BB962C8B-B14F-4D97-AF65-F5344CB8AC3E}">
        <p14:creationId xmlns:p14="http://schemas.microsoft.com/office/powerpoint/2010/main" val="73248296"/>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Shape 1734"/>
        <p:cNvGrpSpPr/>
        <p:nvPr/>
      </p:nvGrpSpPr>
      <p:grpSpPr>
        <a:xfrm>
          <a:off x="0" y="0"/>
          <a:ext cx="0" cy="0"/>
          <a:chOff x="0" y="0"/>
          <a:chExt cx="0" cy="0"/>
        </a:xfrm>
      </p:grpSpPr>
      <p:sp>
        <p:nvSpPr>
          <p:cNvPr id="1735" name="Google Shape;1735;p96"/>
          <p:cNvSpPr/>
          <p:nvPr/>
        </p:nvSpPr>
        <p:spPr>
          <a:xfrm>
            <a:off x="0" y="-1"/>
            <a:ext cx="12192000" cy="985520"/>
          </a:xfrm>
          <a:prstGeom prst="rect">
            <a:avLst/>
          </a:prstGeom>
          <a:solidFill>
            <a:srgbClr val="EEE7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1736" name="Google Shape;1736;p96"/>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8C5F7A"/>
              </a:buClr>
              <a:buSzPts val="3200"/>
              <a:buFont typeface="Arial"/>
              <a:buNone/>
            </a:pPr>
            <a:r>
              <a:rPr lang="en-US" dirty="0">
                <a:latin typeface="Arial"/>
                <a:ea typeface="Arial"/>
                <a:cs typeface="Arial"/>
                <a:sym typeface="Arial"/>
              </a:rPr>
              <a:t>Principaux points d'apprentissage</a:t>
            </a:r>
            <a:endParaRPr dirty="0"/>
          </a:p>
        </p:txBody>
      </p:sp>
      <p:sp>
        <p:nvSpPr>
          <p:cNvPr id="1737" name="Google Shape;1737;p96"/>
          <p:cNvSpPr/>
          <p:nvPr/>
        </p:nvSpPr>
        <p:spPr>
          <a:xfrm>
            <a:off x="5570220" y="2212444"/>
            <a:ext cx="1051560" cy="1051560"/>
          </a:xfrm>
          <a:prstGeom prst="star5">
            <a:avLst>
              <a:gd name="adj" fmla="val 28143"/>
              <a:gd name="hf" fmla="val 105146"/>
              <a:gd name="vf" fmla="val 110557"/>
            </a:avLst>
          </a:prstGeom>
          <a:solidFill>
            <a:srgbClr val="8C5F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1738" name="Google Shape;1738;p96"/>
          <p:cNvSpPr txBox="1"/>
          <p:nvPr/>
        </p:nvSpPr>
        <p:spPr>
          <a:xfrm>
            <a:off x="3046686" y="3797920"/>
            <a:ext cx="6093372" cy="147728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Helvetica Neue"/>
              <a:buNone/>
            </a:pPr>
            <a:r>
              <a:rPr lang="en-GB" sz="1800" b="0" i="0" u="none" strike="noStrike" cap="none" dirty="0">
                <a:solidFill>
                  <a:srgbClr val="000000"/>
                </a:solidFill>
                <a:latin typeface="+mn-lt"/>
                <a:ea typeface="Helvetica Neue"/>
                <a:cs typeface="Helvetica Neue"/>
                <a:sym typeface="Helvetica Neue"/>
              </a:rPr>
              <a:t>La clôture des dossiers pour les ENAS suit les mêmes principes que pour la gestion des dossiers généraux et peut se concentrer sur les aspects de (ré)intégration après le regroupement familial ou le placement dans une structure alternative à long terme.</a:t>
            </a:r>
            <a:endParaRPr lang="en-GB" sz="1800" dirty="0">
              <a:latin typeface="+mn-lt"/>
            </a:endParaRPr>
          </a:p>
        </p:txBody>
      </p:sp>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Shape 1743"/>
        <p:cNvGrpSpPr/>
        <p:nvPr/>
      </p:nvGrpSpPr>
      <p:grpSpPr>
        <a:xfrm>
          <a:off x="0" y="0"/>
          <a:ext cx="0" cy="0"/>
          <a:chOff x="0" y="0"/>
          <a:chExt cx="0" cy="0"/>
        </a:xfrm>
      </p:grpSpPr>
      <p:sp>
        <p:nvSpPr>
          <p:cNvPr id="1744" name="Google Shape;1744;p97"/>
          <p:cNvSpPr txBox="1">
            <a:spLocks noGrp="1"/>
          </p:cNvSpPr>
          <p:nvPr>
            <p:ph type="title"/>
          </p:nvPr>
        </p:nvSpPr>
        <p:spPr>
          <a:xfrm>
            <a:off x="796385" y="3099692"/>
            <a:ext cx="4015311" cy="562168"/>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4800"/>
              <a:buFont typeface="Garamond"/>
              <a:buNone/>
            </a:pPr>
            <a:r>
              <a:rPr lang="en-US" sz="4800" b="1" i="0" u="none" strike="noStrike" cap="none" dirty="0" err="1">
                <a:solidFill>
                  <a:srgbClr val="FFFFFF"/>
                </a:solidFill>
                <a:latin typeface="Garamond" panose="02020404030301010803" pitchFamily="18" charset="0"/>
                <a:ea typeface="Helvetica Neue"/>
                <a:cs typeface="Helvetica Neue"/>
                <a:sym typeface="Helvetica Neue"/>
              </a:rPr>
              <a:t>Clôture</a:t>
            </a:r>
            <a:r>
              <a:rPr lang="en-US" sz="4800" b="1" i="0" u="none" strike="noStrike" cap="none" dirty="0">
                <a:solidFill>
                  <a:srgbClr val="FFFFFF"/>
                </a:solidFill>
                <a:latin typeface="Garamond" panose="02020404030301010803" pitchFamily="18" charset="0"/>
                <a:ea typeface="Helvetica Neue"/>
                <a:cs typeface="Helvetica Neue"/>
                <a:sym typeface="Helvetica Neue"/>
              </a:rPr>
              <a:t> de la formation</a:t>
            </a:r>
            <a:endParaRPr dirty="0">
              <a:latin typeface="Garamond" panose="02020404030301010803" pitchFamily="18" charset="0"/>
            </a:endParaRPr>
          </a:p>
        </p:txBody>
      </p:sp>
      <p:sp>
        <p:nvSpPr>
          <p:cNvPr id="4" name="Google Shape;191;p14">
            <a:extLst>
              <a:ext uri="{FF2B5EF4-FFF2-40B4-BE49-F238E27FC236}">
                <a16:creationId xmlns:a16="http://schemas.microsoft.com/office/drawing/2014/main" id="{E3A2820D-CA62-229C-E26E-3DB73B330311}"/>
              </a:ext>
            </a:extLst>
          </p:cNvPr>
          <p:cNvSpPr txBox="1"/>
          <p:nvPr/>
        </p:nvSpPr>
        <p:spPr>
          <a:xfrm>
            <a:off x="6689519" y="1410091"/>
            <a:ext cx="4544766" cy="40006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1D8CC8"/>
              </a:buClr>
              <a:buSzPts val="2400"/>
              <a:buFont typeface="Arial"/>
              <a:buNone/>
            </a:pPr>
            <a:r>
              <a:rPr lang="en-US" sz="2000" b="1" i="0" u="none" strike="noStrike" cap="none" spc="300" dirty="0">
                <a:solidFill>
                  <a:schemeClr val="accent2">
                    <a:lumMod val="75000"/>
                  </a:schemeClr>
                </a:solidFill>
                <a:latin typeface="Arial"/>
                <a:ea typeface="Arial"/>
                <a:cs typeface="Arial"/>
                <a:sym typeface="Arial"/>
              </a:rPr>
              <a:t>OBJECTIFS</a:t>
            </a:r>
            <a:endParaRPr lang="en-US" sz="2000" spc="300" dirty="0">
              <a:solidFill>
                <a:schemeClr val="accent2">
                  <a:lumMod val="75000"/>
                </a:schemeClr>
              </a:solidFill>
            </a:endParaRPr>
          </a:p>
        </p:txBody>
      </p:sp>
      <p:sp>
        <p:nvSpPr>
          <p:cNvPr id="5" name="Google Shape;193;p14">
            <a:extLst>
              <a:ext uri="{FF2B5EF4-FFF2-40B4-BE49-F238E27FC236}">
                <a16:creationId xmlns:a16="http://schemas.microsoft.com/office/drawing/2014/main" id="{689DB773-84D2-2664-9EA4-57CCB528C053}"/>
              </a:ext>
            </a:extLst>
          </p:cNvPr>
          <p:cNvSpPr txBox="1"/>
          <p:nvPr/>
        </p:nvSpPr>
        <p:spPr>
          <a:xfrm>
            <a:off x="7559547" y="2447772"/>
            <a:ext cx="3836068" cy="2990522"/>
          </a:xfrm>
          <a:prstGeom prst="rect">
            <a:avLst/>
          </a:prstGeom>
          <a:noFill/>
          <a:ln>
            <a:noFill/>
          </a:ln>
        </p:spPr>
        <p:txBody>
          <a:bodyPr spcFirstLastPara="1" wrap="square" lIns="91425" tIns="45700" rIns="91425" bIns="45700" anchor="t" anchorCtr="0">
            <a:spAutoFit/>
          </a:bodyPr>
          <a:lstStyle/>
          <a:p>
            <a:pPr marL="0" marR="0" lvl="0" indent="0" algn="l" rtl="0">
              <a:lnSpc>
                <a:spcPct val="107000"/>
              </a:lnSpc>
              <a:spcBef>
                <a:spcPts val="0"/>
              </a:spcBef>
              <a:spcAft>
                <a:spcPts val="0"/>
              </a:spcAft>
              <a:buClr>
                <a:srgbClr val="000000"/>
              </a:buClr>
              <a:buSzPts val="2400"/>
              <a:buFont typeface="Arial"/>
              <a:buNone/>
            </a:pPr>
            <a:r>
              <a:rPr lang="en-US" sz="2200" b="0" i="0" u="none" strike="noStrike" cap="none" dirty="0">
                <a:solidFill>
                  <a:srgbClr val="000000"/>
                </a:solidFill>
                <a:latin typeface="Arial"/>
                <a:ea typeface="Arial"/>
                <a:cs typeface="Arial"/>
                <a:sym typeface="Arial"/>
              </a:rPr>
              <a:t>Pour récapituler et renforcer l'apprentissage de cette formation</a:t>
            </a:r>
          </a:p>
          <a:p>
            <a:pPr marL="0" marR="0" lvl="0" indent="0" algn="l" rtl="0">
              <a:lnSpc>
                <a:spcPct val="107000"/>
              </a:lnSpc>
              <a:spcBef>
                <a:spcPts val="0"/>
              </a:spcBef>
              <a:spcAft>
                <a:spcPts val="0"/>
              </a:spcAft>
              <a:buClr>
                <a:srgbClr val="000000"/>
              </a:buClr>
              <a:buSzPts val="2400"/>
              <a:buFont typeface="Arial"/>
              <a:buNone/>
            </a:pPr>
            <a:endParaRPr lang="en-US" sz="2200" dirty="0"/>
          </a:p>
          <a:p>
            <a:pPr marL="0" marR="0" lvl="0" indent="0" algn="l" rtl="0">
              <a:lnSpc>
                <a:spcPct val="107000"/>
              </a:lnSpc>
              <a:spcBef>
                <a:spcPts val="0"/>
              </a:spcBef>
              <a:spcAft>
                <a:spcPts val="0"/>
              </a:spcAft>
              <a:buClr>
                <a:srgbClr val="000000"/>
              </a:buClr>
              <a:buSzPts val="2400"/>
              <a:buFont typeface="Arial"/>
              <a:buNone/>
            </a:pPr>
            <a:r>
              <a:rPr lang="en-US" sz="2200" b="0" i="0" u="none" strike="noStrike" cap="none" dirty="0">
                <a:solidFill>
                  <a:srgbClr val="000000"/>
                </a:solidFill>
                <a:latin typeface="Arial"/>
                <a:ea typeface="Arial"/>
                <a:cs typeface="Arial"/>
                <a:sym typeface="Arial"/>
              </a:rPr>
              <a:t>Fournir un retour d'information sur la formation</a:t>
            </a:r>
          </a:p>
          <a:p>
            <a:pPr marL="0" marR="0" lvl="0" indent="0" algn="l" rtl="0">
              <a:lnSpc>
                <a:spcPct val="107000"/>
              </a:lnSpc>
              <a:spcBef>
                <a:spcPts val="0"/>
              </a:spcBef>
              <a:spcAft>
                <a:spcPts val="0"/>
              </a:spcAft>
              <a:buClr>
                <a:srgbClr val="000000"/>
              </a:buClr>
              <a:buSzPts val="2400"/>
              <a:buFont typeface="Arial"/>
              <a:buNone/>
            </a:pPr>
            <a:endParaRPr lang="en-US" sz="2200" b="0" i="0" u="none" strike="noStrike" cap="none" dirty="0">
              <a:solidFill>
                <a:srgbClr val="000000"/>
              </a:solidFill>
              <a:latin typeface="Arial"/>
              <a:ea typeface="Arial"/>
              <a:cs typeface="Arial"/>
              <a:sym typeface="Arial"/>
            </a:endParaRPr>
          </a:p>
          <a:p>
            <a:pPr marL="0" marR="0" lvl="0" indent="0" algn="l" rtl="0">
              <a:lnSpc>
                <a:spcPct val="107000"/>
              </a:lnSpc>
              <a:spcBef>
                <a:spcPts val="0"/>
              </a:spcBef>
              <a:spcAft>
                <a:spcPts val="0"/>
              </a:spcAft>
              <a:buClr>
                <a:srgbClr val="000000"/>
              </a:buClr>
              <a:buSzPts val="2400"/>
              <a:buFont typeface="Arial"/>
              <a:buNone/>
            </a:pPr>
            <a:r>
              <a:rPr lang="en-US" sz="2200" b="0" i="0" u="none" strike="noStrike" cap="none" dirty="0">
                <a:solidFill>
                  <a:srgbClr val="000000"/>
                </a:solidFill>
                <a:latin typeface="Arial"/>
                <a:ea typeface="Arial"/>
                <a:cs typeface="Arial"/>
                <a:sym typeface="Arial"/>
              </a:rPr>
              <a:t>Pour compléter le test post-formation</a:t>
            </a:r>
          </a:p>
        </p:txBody>
      </p:sp>
      <p:grpSp>
        <p:nvGrpSpPr>
          <p:cNvPr id="6" name="Google Shape;194;p14">
            <a:extLst>
              <a:ext uri="{FF2B5EF4-FFF2-40B4-BE49-F238E27FC236}">
                <a16:creationId xmlns:a16="http://schemas.microsoft.com/office/drawing/2014/main" id="{C21576C1-2578-BC26-9F04-B5B76C153F16}"/>
              </a:ext>
            </a:extLst>
          </p:cNvPr>
          <p:cNvGrpSpPr/>
          <p:nvPr/>
        </p:nvGrpSpPr>
        <p:grpSpPr>
          <a:xfrm>
            <a:off x="6689518" y="2542309"/>
            <a:ext cx="560331" cy="592814"/>
            <a:chOff x="243840" y="1676400"/>
            <a:chExt cx="701040" cy="741680"/>
          </a:xfrm>
          <a:solidFill>
            <a:schemeClr val="accent2">
              <a:lumMod val="75000"/>
            </a:schemeClr>
          </a:solidFill>
        </p:grpSpPr>
        <p:sp>
          <p:nvSpPr>
            <p:cNvPr id="7" name="Google Shape;195;p14">
              <a:extLst>
                <a:ext uri="{FF2B5EF4-FFF2-40B4-BE49-F238E27FC236}">
                  <a16:creationId xmlns:a16="http://schemas.microsoft.com/office/drawing/2014/main" id="{E7128963-9DC3-FDDE-5CD8-E0277A9922E4}"/>
                </a:ext>
              </a:extLst>
            </p:cNvPr>
            <p:cNvSpPr/>
            <p:nvPr/>
          </p:nvSpPr>
          <p:spPr>
            <a:xfrm>
              <a:off x="243840" y="1676400"/>
              <a:ext cx="116839" cy="7416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sp>
          <p:nvSpPr>
            <p:cNvPr id="8" name="Google Shape;196;p14">
              <a:extLst>
                <a:ext uri="{FF2B5EF4-FFF2-40B4-BE49-F238E27FC236}">
                  <a16:creationId xmlns:a16="http://schemas.microsoft.com/office/drawing/2014/main" id="{8EB39A5D-03EC-0721-95C0-A635E9D51106}"/>
                </a:ext>
              </a:extLst>
            </p:cNvPr>
            <p:cNvSpPr/>
            <p:nvPr/>
          </p:nvSpPr>
          <p:spPr>
            <a:xfrm>
              <a:off x="314960" y="1676400"/>
              <a:ext cx="629920" cy="4368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grpSp>
      <p:grpSp>
        <p:nvGrpSpPr>
          <p:cNvPr id="9" name="Google Shape;194;p14">
            <a:extLst>
              <a:ext uri="{FF2B5EF4-FFF2-40B4-BE49-F238E27FC236}">
                <a16:creationId xmlns:a16="http://schemas.microsoft.com/office/drawing/2014/main" id="{ABD68F1E-F62C-4B1E-26DF-2644C0FD6A45}"/>
              </a:ext>
            </a:extLst>
          </p:cNvPr>
          <p:cNvGrpSpPr/>
          <p:nvPr/>
        </p:nvGrpSpPr>
        <p:grpSpPr>
          <a:xfrm>
            <a:off x="6689518" y="3646626"/>
            <a:ext cx="560331" cy="592814"/>
            <a:chOff x="243840" y="1676400"/>
            <a:chExt cx="701040" cy="741680"/>
          </a:xfrm>
          <a:solidFill>
            <a:schemeClr val="accent2">
              <a:lumMod val="75000"/>
            </a:schemeClr>
          </a:solidFill>
        </p:grpSpPr>
        <p:sp>
          <p:nvSpPr>
            <p:cNvPr id="10" name="Google Shape;195;p14">
              <a:extLst>
                <a:ext uri="{FF2B5EF4-FFF2-40B4-BE49-F238E27FC236}">
                  <a16:creationId xmlns:a16="http://schemas.microsoft.com/office/drawing/2014/main" id="{E6C33DEF-9CD9-FEE3-7DC5-F60E201E7446}"/>
                </a:ext>
              </a:extLst>
            </p:cNvPr>
            <p:cNvSpPr/>
            <p:nvPr/>
          </p:nvSpPr>
          <p:spPr>
            <a:xfrm>
              <a:off x="243840" y="1676400"/>
              <a:ext cx="116839" cy="7416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sp>
          <p:nvSpPr>
            <p:cNvPr id="11" name="Google Shape;196;p14">
              <a:extLst>
                <a:ext uri="{FF2B5EF4-FFF2-40B4-BE49-F238E27FC236}">
                  <a16:creationId xmlns:a16="http://schemas.microsoft.com/office/drawing/2014/main" id="{C4B86C20-415C-7A60-D4BE-8579C30EE9DA}"/>
                </a:ext>
              </a:extLst>
            </p:cNvPr>
            <p:cNvSpPr/>
            <p:nvPr/>
          </p:nvSpPr>
          <p:spPr>
            <a:xfrm>
              <a:off x="314960" y="1676400"/>
              <a:ext cx="629920" cy="4368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grpSp>
      <p:grpSp>
        <p:nvGrpSpPr>
          <p:cNvPr id="12" name="Google Shape;194;p14">
            <a:extLst>
              <a:ext uri="{FF2B5EF4-FFF2-40B4-BE49-F238E27FC236}">
                <a16:creationId xmlns:a16="http://schemas.microsoft.com/office/drawing/2014/main" id="{73D3B721-E2B7-0A21-C85E-E5E181FB1D09}"/>
              </a:ext>
            </a:extLst>
          </p:cNvPr>
          <p:cNvGrpSpPr/>
          <p:nvPr/>
        </p:nvGrpSpPr>
        <p:grpSpPr>
          <a:xfrm>
            <a:off x="6689518" y="4713426"/>
            <a:ext cx="560331" cy="592814"/>
            <a:chOff x="243840" y="1676400"/>
            <a:chExt cx="701040" cy="741680"/>
          </a:xfrm>
          <a:solidFill>
            <a:schemeClr val="accent2">
              <a:lumMod val="75000"/>
            </a:schemeClr>
          </a:solidFill>
        </p:grpSpPr>
        <p:sp>
          <p:nvSpPr>
            <p:cNvPr id="13" name="Google Shape;195;p14">
              <a:extLst>
                <a:ext uri="{FF2B5EF4-FFF2-40B4-BE49-F238E27FC236}">
                  <a16:creationId xmlns:a16="http://schemas.microsoft.com/office/drawing/2014/main" id="{13DF7E2E-1BB6-D050-D504-84CA60B6582C}"/>
                </a:ext>
              </a:extLst>
            </p:cNvPr>
            <p:cNvSpPr/>
            <p:nvPr/>
          </p:nvSpPr>
          <p:spPr>
            <a:xfrm>
              <a:off x="243840" y="1676400"/>
              <a:ext cx="116839" cy="7416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sp>
          <p:nvSpPr>
            <p:cNvPr id="14" name="Google Shape;196;p14">
              <a:extLst>
                <a:ext uri="{FF2B5EF4-FFF2-40B4-BE49-F238E27FC236}">
                  <a16:creationId xmlns:a16="http://schemas.microsoft.com/office/drawing/2014/main" id="{C69FABA1-9270-A5CF-E8FB-9B7FBFBED85C}"/>
                </a:ext>
              </a:extLst>
            </p:cNvPr>
            <p:cNvSpPr/>
            <p:nvPr/>
          </p:nvSpPr>
          <p:spPr>
            <a:xfrm>
              <a:off x="314960" y="1676400"/>
              <a:ext cx="629920" cy="4368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gr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Shape 1760"/>
        <p:cNvGrpSpPr/>
        <p:nvPr/>
      </p:nvGrpSpPr>
      <p:grpSpPr>
        <a:xfrm>
          <a:off x="0" y="0"/>
          <a:ext cx="0" cy="0"/>
          <a:chOff x="0" y="0"/>
          <a:chExt cx="0" cy="0"/>
        </a:xfrm>
      </p:grpSpPr>
      <p:sp>
        <p:nvSpPr>
          <p:cNvPr id="1761" name="Google Shape;1761;p98"/>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8C5F7A"/>
              </a:buClr>
              <a:buSzPts val="3200"/>
              <a:buFont typeface="Arial"/>
              <a:buNone/>
            </a:pPr>
            <a:r>
              <a:rPr lang="en-US" dirty="0">
                <a:latin typeface="Arial"/>
                <a:ea typeface="Arial"/>
                <a:cs typeface="Arial"/>
                <a:sym typeface="Arial"/>
              </a:rPr>
              <a:t>Récapitulatif</a:t>
            </a:r>
            <a:endParaRPr dirty="0"/>
          </a:p>
        </p:txBody>
      </p:sp>
      <p:sp>
        <p:nvSpPr>
          <p:cNvPr id="1780" name="Google Shape;1780;p98"/>
          <p:cNvSpPr txBox="1"/>
          <p:nvPr/>
        </p:nvSpPr>
        <p:spPr>
          <a:xfrm>
            <a:off x="7840745" y="3645164"/>
            <a:ext cx="2954255" cy="1200288"/>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dirty="0">
                <a:solidFill>
                  <a:schemeClr val="dk1"/>
                </a:solidFill>
                <a:latin typeface="+mn-lt"/>
                <a:ea typeface="Helvetica Neue"/>
                <a:cs typeface="Helvetica Neue"/>
                <a:sym typeface="Helvetica Neue"/>
              </a:rPr>
              <a:t>Les étapes de la recherche d'une famille, ainsi que les actions clés et les meilleures pratiques à chaque étape. </a:t>
            </a:r>
            <a:endParaRPr sz="1800" dirty="0">
              <a:latin typeface="+mn-lt"/>
            </a:endParaRPr>
          </a:p>
        </p:txBody>
      </p:sp>
      <p:sp>
        <p:nvSpPr>
          <p:cNvPr id="1781" name="Google Shape;1781;p98"/>
          <p:cNvSpPr txBox="1"/>
          <p:nvPr/>
        </p:nvSpPr>
        <p:spPr>
          <a:xfrm>
            <a:off x="1054991" y="3645164"/>
            <a:ext cx="3059925" cy="92328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dirty="0">
                <a:solidFill>
                  <a:schemeClr val="dk1"/>
                </a:solidFill>
                <a:latin typeface="+mn-lt"/>
                <a:ea typeface="Helvetica Neue"/>
                <a:cs typeface="Helvetica Neue"/>
                <a:sym typeface="Helvetica Neue"/>
              </a:rPr>
              <a:t>Considérations spécifiques pour les ENAS tout au long du cycle de gestion des cas. </a:t>
            </a:r>
            <a:endParaRPr sz="1800" dirty="0">
              <a:latin typeface="+mn-lt"/>
            </a:endParaRPr>
          </a:p>
        </p:txBody>
      </p:sp>
      <p:sp>
        <p:nvSpPr>
          <p:cNvPr id="1782" name="Google Shape;1782;p98"/>
          <p:cNvSpPr txBox="1"/>
          <p:nvPr/>
        </p:nvSpPr>
        <p:spPr>
          <a:xfrm>
            <a:off x="4591109" y="3645164"/>
            <a:ext cx="2773444" cy="147728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dirty="0">
                <a:solidFill>
                  <a:schemeClr val="dk1"/>
                </a:solidFill>
                <a:latin typeface="+mn-lt"/>
                <a:ea typeface="Helvetica Neue"/>
                <a:cs typeface="Helvetica Neue"/>
                <a:sym typeface="Helvetica Neue"/>
              </a:rPr>
              <a:t>Pourquoi des soins alternatifs peuvent être nécessaires dans les crises humanitaires et quelles sont les options de soins les plus appropriées ?</a:t>
            </a:r>
            <a:endParaRPr sz="1800" dirty="0">
              <a:latin typeface="+mn-lt"/>
            </a:endParaRPr>
          </a:p>
        </p:txBody>
      </p:sp>
      <p:grpSp>
        <p:nvGrpSpPr>
          <p:cNvPr id="2" name="Google Shape;293;p5">
            <a:extLst>
              <a:ext uri="{FF2B5EF4-FFF2-40B4-BE49-F238E27FC236}">
                <a16:creationId xmlns:a16="http://schemas.microsoft.com/office/drawing/2014/main" id="{CEF16822-F961-9066-A43B-E06F8B8FFE9F}"/>
              </a:ext>
            </a:extLst>
          </p:cNvPr>
          <p:cNvGrpSpPr/>
          <p:nvPr/>
        </p:nvGrpSpPr>
        <p:grpSpPr>
          <a:xfrm>
            <a:off x="1880627" y="2227729"/>
            <a:ext cx="1408652" cy="974395"/>
            <a:chOff x="6878053" y="1156317"/>
            <a:chExt cx="1431178" cy="1039513"/>
          </a:xfrm>
          <a:solidFill>
            <a:schemeClr val="accent2">
              <a:lumMod val="75000"/>
            </a:schemeClr>
          </a:solidFill>
        </p:grpSpPr>
        <p:grpSp>
          <p:nvGrpSpPr>
            <p:cNvPr id="3" name="Google Shape;294;p5">
              <a:extLst>
                <a:ext uri="{FF2B5EF4-FFF2-40B4-BE49-F238E27FC236}">
                  <a16:creationId xmlns:a16="http://schemas.microsoft.com/office/drawing/2014/main" id="{E9F29624-ECEE-5156-B394-D4F9E020FC5A}"/>
                </a:ext>
              </a:extLst>
            </p:cNvPr>
            <p:cNvGrpSpPr/>
            <p:nvPr/>
          </p:nvGrpSpPr>
          <p:grpSpPr>
            <a:xfrm>
              <a:off x="7672978" y="1156317"/>
              <a:ext cx="412941" cy="436880"/>
              <a:chOff x="243840" y="1676400"/>
              <a:chExt cx="701040" cy="741680"/>
            </a:xfrm>
            <a:grpFill/>
          </p:grpSpPr>
          <p:sp>
            <p:nvSpPr>
              <p:cNvPr id="6" name="Google Shape;295;p5">
                <a:extLst>
                  <a:ext uri="{FF2B5EF4-FFF2-40B4-BE49-F238E27FC236}">
                    <a16:creationId xmlns:a16="http://schemas.microsoft.com/office/drawing/2014/main" id="{E806744A-E0C5-B057-BC0D-4018C4425732}"/>
                  </a:ext>
                </a:extLst>
              </p:cNvPr>
              <p:cNvSpPr/>
              <p:nvPr/>
            </p:nvSpPr>
            <p:spPr>
              <a:xfrm>
                <a:off x="243840" y="1676400"/>
                <a:ext cx="116839" cy="741680"/>
              </a:xfrm>
              <a:prstGeom prst="rect">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8C5F7A"/>
                  </a:solidFill>
                  <a:latin typeface="Calibri"/>
                  <a:ea typeface="Calibri"/>
                  <a:cs typeface="Calibri"/>
                  <a:sym typeface="Calibri"/>
                </a:endParaRPr>
              </a:p>
            </p:txBody>
          </p:sp>
          <p:sp>
            <p:nvSpPr>
              <p:cNvPr id="7" name="Google Shape;296;p5">
                <a:extLst>
                  <a:ext uri="{FF2B5EF4-FFF2-40B4-BE49-F238E27FC236}">
                    <a16:creationId xmlns:a16="http://schemas.microsoft.com/office/drawing/2014/main" id="{C3149FD2-77A9-A5DA-AD9C-FDEFEF0FE2CA}"/>
                  </a:ext>
                </a:extLst>
              </p:cNvPr>
              <p:cNvSpPr/>
              <p:nvPr/>
            </p:nvSpPr>
            <p:spPr>
              <a:xfrm>
                <a:off x="314960" y="1676400"/>
                <a:ext cx="629920" cy="436880"/>
              </a:xfrm>
              <a:prstGeom prst="rect">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8C5F7A"/>
                  </a:solidFill>
                  <a:latin typeface="Calibri"/>
                  <a:ea typeface="Calibri"/>
                  <a:cs typeface="Calibri"/>
                  <a:sym typeface="Calibri"/>
                </a:endParaRPr>
              </a:p>
            </p:txBody>
          </p:sp>
        </p:grpSp>
        <p:sp>
          <p:nvSpPr>
            <p:cNvPr id="4" name="Google Shape;297;p5">
              <a:extLst>
                <a:ext uri="{FF2B5EF4-FFF2-40B4-BE49-F238E27FC236}">
                  <a16:creationId xmlns:a16="http://schemas.microsoft.com/office/drawing/2014/main" id="{7EB8ED8F-6F90-C7BB-E46F-AF1DA9901AD1}"/>
                </a:ext>
              </a:extLst>
            </p:cNvPr>
            <p:cNvSpPr/>
            <p:nvPr/>
          </p:nvSpPr>
          <p:spPr>
            <a:xfrm>
              <a:off x="7120511" y="1517650"/>
              <a:ext cx="1188720" cy="678180"/>
            </a:xfrm>
            <a:prstGeom prst="triangle">
              <a:avLst>
                <a:gd name="adj" fmla="val 50000"/>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8C5F7A"/>
                </a:solidFill>
                <a:latin typeface="Calibri"/>
                <a:ea typeface="Calibri"/>
                <a:cs typeface="Calibri"/>
                <a:sym typeface="Calibri"/>
              </a:endParaRPr>
            </a:p>
          </p:txBody>
        </p:sp>
        <p:sp>
          <p:nvSpPr>
            <p:cNvPr id="5" name="Google Shape;298;p5">
              <a:extLst>
                <a:ext uri="{FF2B5EF4-FFF2-40B4-BE49-F238E27FC236}">
                  <a16:creationId xmlns:a16="http://schemas.microsoft.com/office/drawing/2014/main" id="{2B9C9F6D-C3A8-C59A-37A1-8C63F6F54D66}"/>
                </a:ext>
              </a:extLst>
            </p:cNvPr>
            <p:cNvSpPr/>
            <p:nvPr/>
          </p:nvSpPr>
          <p:spPr>
            <a:xfrm>
              <a:off x="6878053" y="1727035"/>
              <a:ext cx="821708" cy="468795"/>
            </a:xfrm>
            <a:prstGeom prst="triangle">
              <a:avLst>
                <a:gd name="adj" fmla="val 50000"/>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8C5F7A"/>
                </a:solidFill>
                <a:latin typeface="Calibri"/>
                <a:ea typeface="Calibri"/>
                <a:cs typeface="Calibri"/>
                <a:sym typeface="Calibri"/>
              </a:endParaRPr>
            </a:p>
          </p:txBody>
        </p:sp>
      </p:grpSp>
      <p:grpSp>
        <p:nvGrpSpPr>
          <p:cNvPr id="8" name="Google Shape;293;p5">
            <a:extLst>
              <a:ext uri="{FF2B5EF4-FFF2-40B4-BE49-F238E27FC236}">
                <a16:creationId xmlns:a16="http://schemas.microsoft.com/office/drawing/2014/main" id="{7512CC73-876F-8601-F9E1-70D54ADADC62}"/>
              </a:ext>
            </a:extLst>
          </p:cNvPr>
          <p:cNvGrpSpPr/>
          <p:nvPr/>
        </p:nvGrpSpPr>
        <p:grpSpPr>
          <a:xfrm>
            <a:off x="5273505" y="2227729"/>
            <a:ext cx="1408652" cy="974395"/>
            <a:chOff x="6878053" y="1156317"/>
            <a:chExt cx="1431178" cy="1039513"/>
          </a:xfrm>
          <a:solidFill>
            <a:schemeClr val="accent2">
              <a:lumMod val="75000"/>
            </a:schemeClr>
          </a:solidFill>
        </p:grpSpPr>
        <p:grpSp>
          <p:nvGrpSpPr>
            <p:cNvPr id="9" name="Google Shape;294;p5">
              <a:extLst>
                <a:ext uri="{FF2B5EF4-FFF2-40B4-BE49-F238E27FC236}">
                  <a16:creationId xmlns:a16="http://schemas.microsoft.com/office/drawing/2014/main" id="{BF47ACDA-AC23-201B-3FAF-BBD9BEF96A4A}"/>
                </a:ext>
              </a:extLst>
            </p:cNvPr>
            <p:cNvGrpSpPr/>
            <p:nvPr/>
          </p:nvGrpSpPr>
          <p:grpSpPr>
            <a:xfrm>
              <a:off x="7672978" y="1156317"/>
              <a:ext cx="412941" cy="436880"/>
              <a:chOff x="243840" y="1676400"/>
              <a:chExt cx="701040" cy="741680"/>
            </a:xfrm>
            <a:grpFill/>
          </p:grpSpPr>
          <p:sp>
            <p:nvSpPr>
              <p:cNvPr id="12" name="Google Shape;295;p5">
                <a:extLst>
                  <a:ext uri="{FF2B5EF4-FFF2-40B4-BE49-F238E27FC236}">
                    <a16:creationId xmlns:a16="http://schemas.microsoft.com/office/drawing/2014/main" id="{7D38256C-3DA0-204C-008B-51F85F3E8040}"/>
                  </a:ext>
                </a:extLst>
              </p:cNvPr>
              <p:cNvSpPr/>
              <p:nvPr/>
            </p:nvSpPr>
            <p:spPr>
              <a:xfrm>
                <a:off x="243840" y="1676400"/>
                <a:ext cx="116839" cy="741680"/>
              </a:xfrm>
              <a:prstGeom prst="rect">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8C5F7A"/>
                  </a:solidFill>
                  <a:latin typeface="Calibri"/>
                  <a:ea typeface="Calibri"/>
                  <a:cs typeface="Calibri"/>
                  <a:sym typeface="Calibri"/>
                </a:endParaRPr>
              </a:p>
            </p:txBody>
          </p:sp>
          <p:sp>
            <p:nvSpPr>
              <p:cNvPr id="13" name="Google Shape;296;p5">
                <a:extLst>
                  <a:ext uri="{FF2B5EF4-FFF2-40B4-BE49-F238E27FC236}">
                    <a16:creationId xmlns:a16="http://schemas.microsoft.com/office/drawing/2014/main" id="{C63D2A90-C1C8-8F35-0FFB-53FC04F37656}"/>
                  </a:ext>
                </a:extLst>
              </p:cNvPr>
              <p:cNvSpPr/>
              <p:nvPr/>
            </p:nvSpPr>
            <p:spPr>
              <a:xfrm>
                <a:off x="314960" y="1676400"/>
                <a:ext cx="629920" cy="436880"/>
              </a:xfrm>
              <a:prstGeom prst="rect">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8C5F7A"/>
                  </a:solidFill>
                  <a:latin typeface="Calibri"/>
                  <a:ea typeface="Calibri"/>
                  <a:cs typeface="Calibri"/>
                  <a:sym typeface="Calibri"/>
                </a:endParaRPr>
              </a:p>
            </p:txBody>
          </p:sp>
        </p:grpSp>
        <p:sp>
          <p:nvSpPr>
            <p:cNvPr id="10" name="Google Shape;297;p5">
              <a:extLst>
                <a:ext uri="{FF2B5EF4-FFF2-40B4-BE49-F238E27FC236}">
                  <a16:creationId xmlns:a16="http://schemas.microsoft.com/office/drawing/2014/main" id="{C585646A-2000-CE9B-B33D-477E42774897}"/>
                </a:ext>
              </a:extLst>
            </p:cNvPr>
            <p:cNvSpPr/>
            <p:nvPr/>
          </p:nvSpPr>
          <p:spPr>
            <a:xfrm>
              <a:off x="7120511" y="1517650"/>
              <a:ext cx="1188720" cy="678180"/>
            </a:xfrm>
            <a:prstGeom prst="triangle">
              <a:avLst>
                <a:gd name="adj" fmla="val 50000"/>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8C5F7A"/>
                </a:solidFill>
                <a:latin typeface="Calibri"/>
                <a:ea typeface="Calibri"/>
                <a:cs typeface="Calibri"/>
                <a:sym typeface="Calibri"/>
              </a:endParaRPr>
            </a:p>
          </p:txBody>
        </p:sp>
        <p:sp>
          <p:nvSpPr>
            <p:cNvPr id="11" name="Google Shape;298;p5">
              <a:extLst>
                <a:ext uri="{FF2B5EF4-FFF2-40B4-BE49-F238E27FC236}">
                  <a16:creationId xmlns:a16="http://schemas.microsoft.com/office/drawing/2014/main" id="{8593B114-8222-12B2-8983-E357997C5701}"/>
                </a:ext>
              </a:extLst>
            </p:cNvPr>
            <p:cNvSpPr/>
            <p:nvPr/>
          </p:nvSpPr>
          <p:spPr>
            <a:xfrm>
              <a:off x="6878053" y="1727035"/>
              <a:ext cx="821708" cy="468795"/>
            </a:xfrm>
            <a:prstGeom prst="triangle">
              <a:avLst>
                <a:gd name="adj" fmla="val 50000"/>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8C5F7A"/>
                </a:solidFill>
                <a:latin typeface="Calibri"/>
                <a:ea typeface="Calibri"/>
                <a:cs typeface="Calibri"/>
                <a:sym typeface="Calibri"/>
              </a:endParaRPr>
            </a:p>
          </p:txBody>
        </p:sp>
      </p:grpSp>
      <p:grpSp>
        <p:nvGrpSpPr>
          <p:cNvPr id="14" name="Google Shape;293;p5">
            <a:extLst>
              <a:ext uri="{FF2B5EF4-FFF2-40B4-BE49-F238E27FC236}">
                <a16:creationId xmlns:a16="http://schemas.microsoft.com/office/drawing/2014/main" id="{B18FD083-E0AF-487F-CDE9-1B2F31566477}"/>
              </a:ext>
            </a:extLst>
          </p:cNvPr>
          <p:cNvGrpSpPr/>
          <p:nvPr/>
        </p:nvGrpSpPr>
        <p:grpSpPr>
          <a:xfrm>
            <a:off x="8613546" y="2227729"/>
            <a:ext cx="1408652" cy="974395"/>
            <a:chOff x="6878053" y="1156317"/>
            <a:chExt cx="1431178" cy="1039513"/>
          </a:xfrm>
          <a:solidFill>
            <a:schemeClr val="accent2">
              <a:lumMod val="75000"/>
            </a:schemeClr>
          </a:solidFill>
        </p:grpSpPr>
        <p:grpSp>
          <p:nvGrpSpPr>
            <p:cNvPr id="15" name="Google Shape;294;p5">
              <a:extLst>
                <a:ext uri="{FF2B5EF4-FFF2-40B4-BE49-F238E27FC236}">
                  <a16:creationId xmlns:a16="http://schemas.microsoft.com/office/drawing/2014/main" id="{27FA0544-6AAB-9EB5-E3F9-64E6D46D778F}"/>
                </a:ext>
              </a:extLst>
            </p:cNvPr>
            <p:cNvGrpSpPr/>
            <p:nvPr/>
          </p:nvGrpSpPr>
          <p:grpSpPr>
            <a:xfrm>
              <a:off x="7672978" y="1156317"/>
              <a:ext cx="412941" cy="436880"/>
              <a:chOff x="243840" y="1676400"/>
              <a:chExt cx="701040" cy="741680"/>
            </a:xfrm>
            <a:grpFill/>
          </p:grpSpPr>
          <p:sp>
            <p:nvSpPr>
              <p:cNvPr id="18" name="Google Shape;295;p5">
                <a:extLst>
                  <a:ext uri="{FF2B5EF4-FFF2-40B4-BE49-F238E27FC236}">
                    <a16:creationId xmlns:a16="http://schemas.microsoft.com/office/drawing/2014/main" id="{AD499AC7-3FA1-4AAF-6308-DC7B4AE95A5E}"/>
                  </a:ext>
                </a:extLst>
              </p:cNvPr>
              <p:cNvSpPr/>
              <p:nvPr/>
            </p:nvSpPr>
            <p:spPr>
              <a:xfrm>
                <a:off x="243840" y="1676400"/>
                <a:ext cx="116839" cy="741680"/>
              </a:xfrm>
              <a:prstGeom prst="rect">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8C5F7A"/>
                  </a:solidFill>
                  <a:latin typeface="Calibri"/>
                  <a:ea typeface="Calibri"/>
                  <a:cs typeface="Calibri"/>
                  <a:sym typeface="Calibri"/>
                </a:endParaRPr>
              </a:p>
            </p:txBody>
          </p:sp>
          <p:sp>
            <p:nvSpPr>
              <p:cNvPr id="19" name="Google Shape;296;p5">
                <a:extLst>
                  <a:ext uri="{FF2B5EF4-FFF2-40B4-BE49-F238E27FC236}">
                    <a16:creationId xmlns:a16="http://schemas.microsoft.com/office/drawing/2014/main" id="{78C70D30-EECC-023C-B98F-1DC4B85CD11B}"/>
                  </a:ext>
                </a:extLst>
              </p:cNvPr>
              <p:cNvSpPr/>
              <p:nvPr/>
            </p:nvSpPr>
            <p:spPr>
              <a:xfrm>
                <a:off x="314960" y="1676400"/>
                <a:ext cx="629920" cy="436880"/>
              </a:xfrm>
              <a:prstGeom prst="rect">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8C5F7A"/>
                  </a:solidFill>
                  <a:latin typeface="Calibri"/>
                  <a:ea typeface="Calibri"/>
                  <a:cs typeface="Calibri"/>
                  <a:sym typeface="Calibri"/>
                </a:endParaRPr>
              </a:p>
            </p:txBody>
          </p:sp>
        </p:grpSp>
        <p:sp>
          <p:nvSpPr>
            <p:cNvPr id="16" name="Google Shape;297;p5">
              <a:extLst>
                <a:ext uri="{FF2B5EF4-FFF2-40B4-BE49-F238E27FC236}">
                  <a16:creationId xmlns:a16="http://schemas.microsoft.com/office/drawing/2014/main" id="{F99DECB5-04AA-D18E-0149-6BD7684E1B2E}"/>
                </a:ext>
              </a:extLst>
            </p:cNvPr>
            <p:cNvSpPr/>
            <p:nvPr/>
          </p:nvSpPr>
          <p:spPr>
            <a:xfrm>
              <a:off x="7120511" y="1517650"/>
              <a:ext cx="1188720" cy="678180"/>
            </a:xfrm>
            <a:prstGeom prst="triangle">
              <a:avLst>
                <a:gd name="adj" fmla="val 50000"/>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8C5F7A"/>
                </a:solidFill>
                <a:latin typeface="Calibri"/>
                <a:ea typeface="Calibri"/>
                <a:cs typeface="Calibri"/>
                <a:sym typeface="Calibri"/>
              </a:endParaRPr>
            </a:p>
          </p:txBody>
        </p:sp>
        <p:sp>
          <p:nvSpPr>
            <p:cNvPr id="17" name="Google Shape;298;p5">
              <a:extLst>
                <a:ext uri="{FF2B5EF4-FFF2-40B4-BE49-F238E27FC236}">
                  <a16:creationId xmlns:a16="http://schemas.microsoft.com/office/drawing/2014/main" id="{A0076B51-39D2-2718-5EB7-C3732F529876}"/>
                </a:ext>
              </a:extLst>
            </p:cNvPr>
            <p:cNvSpPr/>
            <p:nvPr/>
          </p:nvSpPr>
          <p:spPr>
            <a:xfrm>
              <a:off x="6878053" y="1727035"/>
              <a:ext cx="821708" cy="468795"/>
            </a:xfrm>
            <a:prstGeom prst="triangle">
              <a:avLst>
                <a:gd name="adj" fmla="val 50000"/>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8C5F7A"/>
                </a:solidFill>
                <a:latin typeface="Calibri"/>
                <a:ea typeface="Calibri"/>
                <a:cs typeface="Calibri"/>
                <a:sym typeface="Calibri"/>
              </a:endParaRPr>
            </a:p>
          </p:txBody>
        </p:sp>
      </p:grp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Shape 1787"/>
        <p:cNvGrpSpPr/>
        <p:nvPr/>
      </p:nvGrpSpPr>
      <p:grpSpPr>
        <a:xfrm>
          <a:off x="0" y="0"/>
          <a:ext cx="0" cy="0"/>
          <a:chOff x="0" y="0"/>
          <a:chExt cx="0" cy="0"/>
        </a:xfrm>
      </p:grpSpPr>
      <p:sp>
        <p:nvSpPr>
          <p:cNvPr id="1788" name="Google Shape;1788;p99"/>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8C5F7A"/>
              </a:buClr>
              <a:buSzPts val="3200"/>
              <a:buFont typeface="Arial"/>
              <a:buNone/>
            </a:pPr>
            <a:r>
              <a:rPr lang="en-US" dirty="0"/>
              <a:t>Fin du module 2</a:t>
            </a:r>
            <a:endParaRPr dirty="0"/>
          </a:p>
        </p:txBody>
      </p:sp>
      <p:sp>
        <p:nvSpPr>
          <p:cNvPr id="2" name="Speech Bubble: Rectangle with Corners Rounded 1">
            <a:extLst>
              <a:ext uri="{FF2B5EF4-FFF2-40B4-BE49-F238E27FC236}">
                <a16:creationId xmlns:a16="http://schemas.microsoft.com/office/drawing/2014/main" id="{916B89FC-55A5-ABB2-C5C0-9C306028FCCF}"/>
              </a:ext>
            </a:extLst>
          </p:cNvPr>
          <p:cNvSpPr/>
          <p:nvPr/>
        </p:nvSpPr>
        <p:spPr>
          <a:xfrm>
            <a:off x="838200" y="2182283"/>
            <a:ext cx="3011003" cy="2493433"/>
          </a:xfrm>
          <a:prstGeom prst="wedgeRoundRectCallout">
            <a:avLst>
              <a:gd name="adj1" fmla="val -9127"/>
              <a:gd name="adj2" fmla="val 69575"/>
              <a:gd name="adj3" fmla="val 16667"/>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latin typeface="Arial" panose="020B0604020202020204" pitchFamily="34" charset="0"/>
                <a:cs typeface="Arial" panose="020B0604020202020204" pitchFamily="34" charset="0"/>
              </a:rPr>
              <a:t>Réflexion sur ce que j'ai appris aujourd'hui</a:t>
            </a:r>
          </a:p>
        </p:txBody>
      </p:sp>
      <p:sp>
        <p:nvSpPr>
          <p:cNvPr id="3" name="Speech Bubble: Rectangle with Corners Rounded 2">
            <a:extLst>
              <a:ext uri="{FF2B5EF4-FFF2-40B4-BE49-F238E27FC236}">
                <a16:creationId xmlns:a16="http://schemas.microsoft.com/office/drawing/2014/main" id="{1EC83E4E-B09D-2FA7-758C-951C5962356D}"/>
              </a:ext>
            </a:extLst>
          </p:cNvPr>
          <p:cNvSpPr/>
          <p:nvPr/>
        </p:nvSpPr>
        <p:spPr>
          <a:xfrm>
            <a:off x="4590498" y="2182283"/>
            <a:ext cx="3011003" cy="2493433"/>
          </a:xfrm>
          <a:prstGeom prst="wedgeRoundRectCallout">
            <a:avLst>
              <a:gd name="adj1" fmla="val 237"/>
              <a:gd name="adj2" fmla="val 67688"/>
              <a:gd name="adj3" fmla="val 16667"/>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latin typeface="Arial" panose="020B0604020202020204" pitchFamily="34" charset="0"/>
                <a:cs typeface="Arial" panose="020B0604020202020204" pitchFamily="34" charset="0"/>
              </a:rPr>
              <a:t>Prochaines étapes</a:t>
            </a:r>
          </a:p>
        </p:txBody>
      </p:sp>
      <p:sp>
        <p:nvSpPr>
          <p:cNvPr id="4" name="Speech Bubble: Rectangle with Corners Rounded 3">
            <a:extLst>
              <a:ext uri="{FF2B5EF4-FFF2-40B4-BE49-F238E27FC236}">
                <a16:creationId xmlns:a16="http://schemas.microsoft.com/office/drawing/2014/main" id="{3D2DEC5B-2FA2-1E19-44FB-D0BFFBC5306F}"/>
              </a:ext>
            </a:extLst>
          </p:cNvPr>
          <p:cNvSpPr/>
          <p:nvPr/>
        </p:nvSpPr>
        <p:spPr>
          <a:xfrm>
            <a:off x="8342797" y="2182283"/>
            <a:ext cx="3011003" cy="2493433"/>
          </a:xfrm>
          <a:prstGeom prst="wedgeRoundRectCallout">
            <a:avLst>
              <a:gd name="adj1" fmla="val 237"/>
              <a:gd name="adj2" fmla="val 67688"/>
              <a:gd name="adj3" fmla="val 16667"/>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latin typeface="Arial" panose="020B0604020202020204" pitchFamily="34" charset="0"/>
                <a:cs typeface="Arial" panose="020B0604020202020204" pitchFamily="34" charset="0"/>
              </a:rPr>
              <a:t>Fermeture</a:t>
            </a:r>
          </a:p>
        </p:txBody>
      </p:sp>
      <p:grpSp>
        <p:nvGrpSpPr>
          <p:cNvPr id="5" name="Group 4">
            <a:extLst>
              <a:ext uri="{FF2B5EF4-FFF2-40B4-BE49-F238E27FC236}">
                <a16:creationId xmlns:a16="http://schemas.microsoft.com/office/drawing/2014/main" id="{A01CF7B9-D0E4-704A-F974-19B2A2331FF8}"/>
              </a:ext>
            </a:extLst>
          </p:cNvPr>
          <p:cNvGrpSpPr/>
          <p:nvPr/>
        </p:nvGrpSpPr>
        <p:grpSpPr>
          <a:xfrm>
            <a:off x="10228983" y="337468"/>
            <a:ext cx="1587872" cy="1368854"/>
            <a:chOff x="10228983" y="337468"/>
            <a:chExt cx="1587872" cy="1368854"/>
          </a:xfrm>
        </p:grpSpPr>
        <p:sp>
          <p:nvSpPr>
            <p:cNvPr id="6" name="Hexagon 5">
              <a:extLst>
                <a:ext uri="{FF2B5EF4-FFF2-40B4-BE49-F238E27FC236}">
                  <a16:creationId xmlns:a16="http://schemas.microsoft.com/office/drawing/2014/main" id="{831A4ECB-11AB-D586-6B3C-A3A757C5DABA}"/>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7" name="Group 6">
              <a:extLst>
                <a:ext uri="{FF2B5EF4-FFF2-40B4-BE49-F238E27FC236}">
                  <a16:creationId xmlns:a16="http://schemas.microsoft.com/office/drawing/2014/main" id="{58C3EBFA-71DF-5C20-638B-FE63C5D9588C}"/>
                </a:ext>
              </a:extLst>
            </p:cNvPr>
            <p:cNvGrpSpPr/>
            <p:nvPr/>
          </p:nvGrpSpPr>
          <p:grpSpPr>
            <a:xfrm>
              <a:off x="10621771" y="762700"/>
              <a:ext cx="562136" cy="634675"/>
              <a:chOff x="760175" y="830142"/>
              <a:chExt cx="867619" cy="979579"/>
            </a:xfrm>
          </p:grpSpPr>
          <p:sp>
            <p:nvSpPr>
              <p:cNvPr id="11" name="Rectangle 10">
                <a:extLst>
                  <a:ext uri="{FF2B5EF4-FFF2-40B4-BE49-F238E27FC236}">
                    <a16:creationId xmlns:a16="http://schemas.microsoft.com/office/drawing/2014/main" id="{7B6764E5-9C45-0B06-5324-E784F6885332}"/>
                  </a:ext>
                </a:extLst>
              </p:cNvPr>
              <p:cNvSpPr/>
              <p:nvPr/>
            </p:nvSpPr>
            <p:spPr>
              <a:xfrm>
                <a:off x="864636" y="830142"/>
                <a:ext cx="763158" cy="97957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b="1" dirty="0">
                    <a:latin typeface="Arial" panose="020B0604020202020204" pitchFamily="34" charset="0"/>
                    <a:cs typeface="Arial" panose="020B0604020202020204" pitchFamily="34" charset="0"/>
                  </a:rPr>
                  <a:t>108</a:t>
                </a:r>
              </a:p>
            </p:txBody>
          </p:sp>
          <p:sp>
            <p:nvSpPr>
              <p:cNvPr id="12" name="Rectangle 11">
                <a:extLst>
                  <a:ext uri="{FF2B5EF4-FFF2-40B4-BE49-F238E27FC236}">
                    <a16:creationId xmlns:a16="http://schemas.microsoft.com/office/drawing/2014/main" id="{868AD710-876F-062A-531A-13A26E4396DF}"/>
                  </a:ext>
                </a:extLst>
              </p:cNvPr>
              <p:cNvSpPr/>
              <p:nvPr/>
            </p:nvSpPr>
            <p:spPr>
              <a:xfrm>
                <a:off x="760175" y="830144"/>
                <a:ext cx="149292" cy="97957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8" name="Group 7">
              <a:extLst>
                <a:ext uri="{FF2B5EF4-FFF2-40B4-BE49-F238E27FC236}">
                  <a16:creationId xmlns:a16="http://schemas.microsoft.com/office/drawing/2014/main" id="{44D66EF0-2C1D-B01E-47C4-298B0F0A7E0E}"/>
                </a:ext>
              </a:extLst>
            </p:cNvPr>
            <p:cNvGrpSpPr/>
            <p:nvPr/>
          </p:nvGrpSpPr>
          <p:grpSpPr>
            <a:xfrm>
              <a:off x="11325415" y="762701"/>
              <a:ext cx="182192" cy="634674"/>
              <a:chOff x="2121762" y="2323619"/>
              <a:chExt cx="200378" cy="825210"/>
            </a:xfrm>
          </p:grpSpPr>
          <p:sp>
            <p:nvSpPr>
              <p:cNvPr id="9" name="Isosceles Triangle 8">
                <a:extLst>
                  <a:ext uri="{FF2B5EF4-FFF2-40B4-BE49-F238E27FC236}">
                    <a16:creationId xmlns:a16="http://schemas.microsoft.com/office/drawing/2014/main" id="{6612468E-C65E-1344-9585-79070EA08CAA}"/>
                  </a:ext>
                </a:extLst>
              </p:cNvPr>
              <p:cNvSpPr/>
              <p:nvPr/>
            </p:nvSpPr>
            <p:spPr>
              <a:xfrm>
                <a:off x="2121763" y="2323619"/>
                <a:ext cx="200377" cy="172739"/>
              </a:xfrm>
              <a:prstGeom prs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 name="Rectangle 9">
                <a:extLst>
                  <a:ext uri="{FF2B5EF4-FFF2-40B4-BE49-F238E27FC236}">
                    <a16:creationId xmlns:a16="http://schemas.microsoft.com/office/drawing/2014/main" id="{D553BB54-03A1-2E00-0B0A-BB335DC4E4B2}"/>
                  </a:ext>
                </a:extLst>
              </p:cNvPr>
              <p:cNvSpPr/>
              <p:nvPr/>
            </p:nvSpPr>
            <p:spPr>
              <a:xfrm>
                <a:off x="2121762" y="2496169"/>
                <a:ext cx="200377" cy="6526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Shape 1799"/>
        <p:cNvGrpSpPr/>
        <p:nvPr/>
      </p:nvGrpSpPr>
      <p:grpSpPr>
        <a:xfrm>
          <a:off x="0" y="0"/>
          <a:ext cx="0" cy="0"/>
          <a:chOff x="0" y="0"/>
          <a:chExt cx="0" cy="0"/>
        </a:xfrm>
      </p:grpSpPr>
      <p:sp>
        <p:nvSpPr>
          <p:cNvPr id="1800" name="Google Shape;1800;p100"/>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8C5F7A"/>
              </a:buClr>
              <a:buSzPts val="3200"/>
              <a:buFont typeface="Arial"/>
              <a:buNone/>
            </a:pPr>
            <a:r>
              <a:rPr lang="en-US" dirty="0"/>
              <a:t>Test post-formation</a:t>
            </a:r>
            <a:endParaRPr dirty="0"/>
          </a:p>
        </p:txBody>
      </p:sp>
      <p:sp>
        <p:nvSpPr>
          <p:cNvPr id="10" name="Google Shape;114;p9">
            <a:extLst>
              <a:ext uri="{FF2B5EF4-FFF2-40B4-BE49-F238E27FC236}">
                <a16:creationId xmlns:a16="http://schemas.microsoft.com/office/drawing/2014/main" id="{0DB8517D-07C2-E438-3553-0CB25ECE72A5}"/>
              </a:ext>
            </a:extLst>
          </p:cNvPr>
          <p:cNvSpPr txBox="1"/>
          <p:nvPr/>
        </p:nvSpPr>
        <p:spPr>
          <a:xfrm>
            <a:off x="794079" y="1219596"/>
            <a:ext cx="1559124" cy="369332"/>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1800"/>
              <a:buFont typeface="Arial"/>
              <a:buNone/>
            </a:pPr>
            <a:r>
              <a:rPr lang="en-US" sz="1800" b="1" i="0" u="none" strike="noStrike" cap="none" dirty="0">
                <a:solidFill>
                  <a:schemeClr val="accent2">
                    <a:lumMod val="75000"/>
                  </a:schemeClr>
                </a:solidFill>
                <a:latin typeface="Arial"/>
                <a:ea typeface="Arial"/>
                <a:cs typeface="Arial"/>
                <a:sym typeface="Arial"/>
              </a:rPr>
              <a:t>15 minutes  </a:t>
            </a:r>
            <a:endParaRPr b="1" dirty="0">
              <a:solidFill>
                <a:schemeClr val="accent2">
                  <a:lumMod val="75000"/>
                </a:schemeClr>
              </a:solidFill>
            </a:endParaRPr>
          </a:p>
        </p:txBody>
      </p:sp>
      <p:grpSp>
        <p:nvGrpSpPr>
          <p:cNvPr id="11" name="Group 10">
            <a:extLst>
              <a:ext uri="{FF2B5EF4-FFF2-40B4-BE49-F238E27FC236}">
                <a16:creationId xmlns:a16="http://schemas.microsoft.com/office/drawing/2014/main" id="{243E57BB-BAC0-0A42-AD50-30413B781A20}"/>
              </a:ext>
            </a:extLst>
          </p:cNvPr>
          <p:cNvGrpSpPr/>
          <p:nvPr/>
        </p:nvGrpSpPr>
        <p:grpSpPr>
          <a:xfrm>
            <a:off x="357066" y="1224523"/>
            <a:ext cx="369332" cy="369332"/>
            <a:chOff x="6784825" y="4717805"/>
            <a:chExt cx="1170980" cy="1170980"/>
          </a:xfrm>
        </p:grpSpPr>
        <p:sp>
          <p:nvSpPr>
            <p:cNvPr id="12" name="Oval 11">
              <a:extLst>
                <a:ext uri="{FF2B5EF4-FFF2-40B4-BE49-F238E27FC236}">
                  <a16:creationId xmlns:a16="http://schemas.microsoft.com/office/drawing/2014/main" id="{E5677D99-8274-79C3-CFEE-EB7085B4CFDC}"/>
                </a:ext>
              </a:extLst>
            </p:cNvPr>
            <p:cNvSpPr/>
            <p:nvPr/>
          </p:nvSpPr>
          <p:spPr>
            <a:xfrm>
              <a:off x="6784825" y="4717805"/>
              <a:ext cx="1170980" cy="1170980"/>
            </a:xfrm>
            <a:prstGeom prst="ellipse">
              <a:avLst/>
            </a:prstGeom>
            <a:solidFill>
              <a:schemeClr val="accent2">
                <a:lumMod val="75000"/>
              </a:schemeClr>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3" name="Oval 12">
              <a:extLst>
                <a:ext uri="{FF2B5EF4-FFF2-40B4-BE49-F238E27FC236}">
                  <a16:creationId xmlns:a16="http://schemas.microsoft.com/office/drawing/2014/main" id="{ABAEA6E0-ECD6-DD4A-E331-474324BD51FA}"/>
                </a:ext>
              </a:extLst>
            </p:cNvPr>
            <p:cNvSpPr/>
            <p:nvPr/>
          </p:nvSpPr>
          <p:spPr>
            <a:xfrm>
              <a:off x="7276868" y="5237982"/>
              <a:ext cx="189079" cy="18907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Rectangle 13">
              <a:extLst>
                <a:ext uri="{FF2B5EF4-FFF2-40B4-BE49-F238E27FC236}">
                  <a16:creationId xmlns:a16="http://schemas.microsoft.com/office/drawing/2014/main" id="{BF05DFA9-157D-B907-B81C-846DF5FFF71A}"/>
                </a:ext>
              </a:extLst>
            </p:cNvPr>
            <p:cNvSpPr/>
            <p:nvPr/>
          </p:nvSpPr>
          <p:spPr>
            <a:xfrm rot="16200000">
              <a:off x="7134823" y="5040376"/>
              <a:ext cx="464812" cy="1131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Rectangle 14">
              <a:extLst>
                <a:ext uri="{FF2B5EF4-FFF2-40B4-BE49-F238E27FC236}">
                  <a16:creationId xmlns:a16="http://schemas.microsoft.com/office/drawing/2014/main" id="{F465FE5E-DE7F-6BA9-19F2-2265820F00F1}"/>
                </a:ext>
              </a:extLst>
            </p:cNvPr>
            <p:cNvSpPr/>
            <p:nvPr/>
          </p:nvSpPr>
          <p:spPr>
            <a:xfrm rot="13453060">
              <a:off x="7365088" y="5440995"/>
              <a:ext cx="331413" cy="1091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22" name="Group 21">
            <a:extLst>
              <a:ext uri="{FF2B5EF4-FFF2-40B4-BE49-F238E27FC236}">
                <a16:creationId xmlns:a16="http://schemas.microsoft.com/office/drawing/2014/main" id="{0E251AD5-B607-6303-541C-F0C3DDE7C12E}"/>
              </a:ext>
            </a:extLst>
          </p:cNvPr>
          <p:cNvGrpSpPr/>
          <p:nvPr/>
        </p:nvGrpSpPr>
        <p:grpSpPr>
          <a:xfrm>
            <a:off x="4793529" y="2151606"/>
            <a:ext cx="2604941" cy="3343658"/>
            <a:chOff x="8504764" y="2532606"/>
            <a:chExt cx="716877" cy="920171"/>
          </a:xfrm>
        </p:grpSpPr>
        <p:sp>
          <p:nvSpPr>
            <p:cNvPr id="17" name="Rectangle 16">
              <a:extLst>
                <a:ext uri="{FF2B5EF4-FFF2-40B4-BE49-F238E27FC236}">
                  <a16:creationId xmlns:a16="http://schemas.microsoft.com/office/drawing/2014/main" id="{669CCF91-3627-30B6-B5CF-096D627E60E4}"/>
                </a:ext>
              </a:extLst>
            </p:cNvPr>
            <p:cNvSpPr/>
            <p:nvPr/>
          </p:nvSpPr>
          <p:spPr>
            <a:xfrm>
              <a:off x="8504764" y="2532606"/>
              <a:ext cx="716877" cy="920171"/>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b="1" dirty="0"/>
            </a:p>
          </p:txBody>
        </p:sp>
        <p:grpSp>
          <p:nvGrpSpPr>
            <p:cNvPr id="18" name="Group 17">
              <a:extLst>
                <a:ext uri="{FF2B5EF4-FFF2-40B4-BE49-F238E27FC236}">
                  <a16:creationId xmlns:a16="http://schemas.microsoft.com/office/drawing/2014/main" id="{9B4E1217-BD42-C911-C70C-B7710B20E58A}"/>
                </a:ext>
              </a:extLst>
            </p:cNvPr>
            <p:cNvGrpSpPr/>
            <p:nvPr/>
          </p:nvGrpSpPr>
          <p:grpSpPr>
            <a:xfrm rot="1586735">
              <a:off x="8665155" y="2997194"/>
              <a:ext cx="111466" cy="388301"/>
              <a:chOff x="2121760" y="2323613"/>
              <a:chExt cx="200377" cy="825212"/>
            </a:xfrm>
            <a:solidFill>
              <a:schemeClr val="bg1"/>
            </a:solidFill>
          </p:grpSpPr>
          <p:sp>
            <p:nvSpPr>
              <p:cNvPr id="19" name="Isosceles Triangle 18">
                <a:extLst>
                  <a:ext uri="{FF2B5EF4-FFF2-40B4-BE49-F238E27FC236}">
                    <a16:creationId xmlns:a16="http://schemas.microsoft.com/office/drawing/2014/main" id="{F5843357-2FE9-DFDA-F029-512C76C9660F}"/>
                  </a:ext>
                </a:extLst>
              </p:cNvPr>
              <p:cNvSpPr/>
              <p:nvPr/>
            </p:nvSpPr>
            <p:spPr>
              <a:xfrm>
                <a:off x="2121760" y="2323613"/>
                <a:ext cx="200377" cy="17273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Rectangle 19">
                <a:extLst>
                  <a:ext uri="{FF2B5EF4-FFF2-40B4-BE49-F238E27FC236}">
                    <a16:creationId xmlns:a16="http://schemas.microsoft.com/office/drawing/2014/main" id="{D30791D2-6F25-BA56-57F4-F1616E0EB3B8}"/>
                  </a:ext>
                </a:extLst>
              </p:cNvPr>
              <p:cNvSpPr/>
              <p:nvPr/>
            </p:nvSpPr>
            <p:spPr>
              <a:xfrm>
                <a:off x="2121760" y="2496166"/>
                <a:ext cx="200377" cy="65265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
          <p:nvSpPr>
            <p:cNvPr id="21" name="Rectangle: Rounded Corners 20">
              <a:extLst>
                <a:ext uri="{FF2B5EF4-FFF2-40B4-BE49-F238E27FC236}">
                  <a16:creationId xmlns:a16="http://schemas.microsoft.com/office/drawing/2014/main" id="{21A64455-8A15-798E-6132-874CD6A2C846}"/>
                </a:ext>
              </a:extLst>
            </p:cNvPr>
            <p:cNvSpPr/>
            <p:nvPr/>
          </p:nvSpPr>
          <p:spPr>
            <a:xfrm>
              <a:off x="8626138" y="2662418"/>
              <a:ext cx="491439" cy="23707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Shape 423"/>
        <p:cNvGrpSpPr/>
        <p:nvPr/>
      </p:nvGrpSpPr>
      <p:grpSpPr>
        <a:xfrm>
          <a:off x="0" y="0"/>
          <a:ext cx="0" cy="0"/>
          <a:chOff x="0" y="0"/>
          <a:chExt cx="0" cy="0"/>
        </a:xfrm>
      </p:grpSpPr>
      <p:sp>
        <p:nvSpPr>
          <p:cNvPr id="6" name="Title 72">
            <a:extLst>
              <a:ext uri="{FF2B5EF4-FFF2-40B4-BE49-F238E27FC236}">
                <a16:creationId xmlns:a16="http://schemas.microsoft.com/office/drawing/2014/main" id="{77E9D5D9-7AEA-DADB-9E23-8FD9090989AD}"/>
              </a:ext>
            </a:extLst>
          </p:cNvPr>
          <p:cNvSpPr txBox="1">
            <a:spLocks/>
          </p:cNvSpPr>
          <p:nvPr/>
        </p:nvSpPr>
        <p:spPr>
          <a:xfrm>
            <a:off x="796386" y="3099692"/>
            <a:ext cx="5915913"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n-CA" sz="5400" b="1" dirty="0">
                <a:solidFill>
                  <a:schemeClr val="bg1">
                    <a:lumMod val="75000"/>
                  </a:schemeClr>
                </a:solidFill>
                <a:latin typeface="Garamond"/>
              </a:rPr>
              <a:t>Diapositive supplémentaire pour les notes de l'animateur</a:t>
            </a:r>
            <a:endParaRPr lang="en-CA" sz="5400" b="1" dirty="0">
              <a:solidFill>
                <a:schemeClr val="bg1">
                  <a:lumMod val="75000"/>
                </a:schemeClr>
              </a:solidFill>
            </a:endParaRPr>
          </a:p>
        </p:txBody>
      </p:sp>
    </p:spTree>
    <p:extLst>
      <p:ext uri="{BB962C8B-B14F-4D97-AF65-F5344CB8AC3E}">
        <p14:creationId xmlns:p14="http://schemas.microsoft.com/office/powerpoint/2010/main" val="27480180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30"/>
        <p:cNvGrpSpPr/>
        <p:nvPr/>
      </p:nvGrpSpPr>
      <p:grpSpPr>
        <a:xfrm>
          <a:off x="0" y="0"/>
          <a:ext cx="0" cy="0"/>
          <a:chOff x="0" y="0"/>
          <a:chExt cx="0" cy="0"/>
        </a:xfrm>
      </p:grpSpPr>
      <p:sp>
        <p:nvSpPr>
          <p:cNvPr id="431" name="Google Shape;431;p12"/>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8C5F7A"/>
              </a:buClr>
              <a:buSzPts val="3200"/>
              <a:buFont typeface="Arial"/>
              <a:buNone/>
            </a:pPr>
            <a:r>
              <a:rPr lang="en-US" dirty="0">
                <a:highlight>
                  <a:srgbClr val="FFFF00"/>
                </a:highlight>
              </a:rPr>
              <a:t>Où et comment pouvons-nous identifier les ENAS ?</a:t>
            </a:r>
            <a:endParaRPr dirty="0">
              <a:highlight>
                <a:srgbClr val="FFFF00"/>
              </a:highlight>
            </a:endParaRPr>
          </a:p>
        </p:txBody>
      </p:sp>
      <p:grpSp>
        <p:nvGrpSpPr>
          <p:cNvPr id="2" name="Google Shape;387;p9">
            <a:extLst>
              <a:ext uri="{FF2B5EF4-FFF2-40B4-BE49-F238E27FC236}">
                <a16:creationId xmlns:a16="http://schemas.microsoft.com/office/drawing/2014/main" id="{70E904F4-9FB3-9760-96D5-7EA0A0D077C6}"/>
              </a:ext>
            </a:extLst>
          </p:cNvPr>
          <p:cNvGrpSpPr/>
          <p:nvPr/>
        </p:nvGrpSpPr>
        <p:grpSpPr>
          <a:xfrm>
            <a:off x="1480175" y="1755344"/>
            <a:ext cx="902014" cy="1381401"/>
            <a:chOff x="697842" y="3315817"/>
            <a:chExt cx="514964" cy="822818"/>
          </a:xfrm>
        </p:grpSpPr>
        <p:sp>
          <p:nvSpPr>
            <p:cNvPr id="3" name="Google Shape;388;p9">
              <a:extLst>
                <a:ext uri="{FF2B5EF4-FFF2-40B4-BE49-F238E27FC236}">
                  <a16:creationId xmlns:a16="http://schemas.microsoft.com/office/drawing/2014/main" id="{42E50ABC-C3F4-B71C-0127-B6A488B1635F}"/>
                </a:ext>
              </a:extLst>
            </p:cNvPr>
            <p:cNvSpPr/>
            <p:nvPr/>
          </p:nvSpPr>
          <p:spPr>
            <a:xfrm>
              <a:off x="697842" y="3826277"/>
              <a:ext cx="514964" cy="312358"/>
            </a:xfrm>
            <a:prstGeom prst="trapezoid">
              <a:avLst>
                <a:gd name="adj" fmla="val 33947"/>
              </a:avLst>
            </a:prstGeom>
            <a:solidFill>
              <a:srgbClr val="8C5F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4" name="Google Shape;389;p9">
              <a:extLst>
                <a:ext uri="{FF2B5EF4-FFF2-40B4-BE49-F238E27FC236}">
                  <a16:creationId xmlns:a16="http://schemas.microsoft.com/office/drawing/2014/main" id="{5B000398-C3D5-02FB-58C7-79D5E80722D5}"/>
                </a:ext>
              </a:extLst>
            </p:cNvPr>
            <p:cNvSpPr/>
            <p:nvPr/>
          </p:nvSpPr>
          <p:spPr>
            <a:xfrm>
              <a:off x="776140" y="3745391"/>
              <a:ext cx="362490" cy="393243"/>
            </a:xfrm>
            <a:prstGeom prst="round2SameRect">
              <a:avLst>
                <a:gd name="adj1" fmla="val 50000"/>
                <a:gd name="adj2" fmla="val 0"/>
              </a:avLst>
            </a:prstGeom>
            <a:solidFill>
              <a:srgbClr val="8C5F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5" name="Google Shape;390;p9">
              <a:extLst>
                <a:ext uri="{FF2B5EF4-FFF2-40B4-BE49-F238E27FC236}">
                  <a16:creationId xmlns:a16="http://schemas.microsoft.com/office/drawing/2014/main" id="{10514E00-2AA4-1ACB-87E5-B75A22019F0C}"/>
                </a:ext>
              </a:extLst>
            </p:cNvPr>
            <p:cNvSpPr/>
            <p:nvPr/>
          </p:nvSpPr>
          <p:spPr>
            <a:xfrm>
              <a:off x="772020" y="3315817"/>
              <a:ext cx="366610" cy="366610"/>
            </a:xfrm>
            <a:prstGeom prst="ellipse">
              <a:avLst/>
            </a:prstGeom>
            <a:solidFill>
              <a:srgbClr val="8C5F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1" i="0" u="none" strike="noStrike" cap="none" dirty="0">
                <a:solidFill>
                  <a:srgbClr val="FFFFFF"/>
                </a:solidFill>
                <a:latin typeface="Arial"/>
                <a:ea typeface="Arial"/>
                <a:cs typeface="Arial"/>
                <a:sym typeface="Arial"/>
              </a:endParaRPr>
            </a:p>
          </p:txBody>
        </p:sp>
      </p:grpSp>
      <p:grpSp>
        <p:nvGrpSpPr>
          <p:cNvPr id="8" name="Group 7">
            <a:extLst>
              <a:ext uri="{FF2B5EF4-FFF2-40B4-BE49-F238E27FC236}">
                <a16:creationId xmlns:a16="http://schemas.microsoft.com/office/drawing/2014/main" id="{08C73FC7-A30A-7344-D54B-947E661BF842}"/>
              </a:ext>
            </a:extLst>
          </p:cNvPr>
          <p:cNvGrpSpPr/>
          <p:nvPr/>
        </p:nvGrpSpPr>
        <p:grpSpPr>
          <a:xfrm>
            <a:off x="4351499" y="1758306"/>
            <a:ext cx="1501790" cy="1378437"/>
            <a:chOff x="6955476" y="4970817"/>
            <a:chExt cx="500332" cy="459236"/>
          </a:xfrm>
          <a:solidFill>
            <a:schemeClr val="accent2">
              <a:lumMod val="75000"/>
            </a:schemeClr>
          </a:solidFill>
        </p:grpSpPr>
        <p:sp>
          <p:nvSpPr>
            <p:cNvPr id="6" name="Trapezoid 5">
              <a:extLst>
                <a:ext uri="{FF2B5EF4-FFF2-40B4-BE49-F238E27FC236}">
                  <a16:creationId xmlns:a16="http://schemas.microsoft.com/office/drawing/2014/main" id="{40FBAF0E-F57F-9574-AF05-8B7B163EE5F3}"/>
                </a:ext>
              </a:extLst>
            </p:cNvPr>
            <p:cNvSpPr/>
            <p:nvPr/>
          </p:nvSpPr>
          <p:spPr>
            <a:xfrm>
              <a:off x="6955476" y="4970817"/>
              <a:ext cx="500332" cy="200981"/>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Rectangle 6">
              <a:extLst>
                <a:ext uri="{FF2B5EF4-FFF2-40B4-BE49-F238E27FC236}">
                  <a16:creationId xmlns:a16="http://schemas.microsoft.com/office/drawing/2014/main" id="{7EB3CBC5-BF77-7E28-D83F-2E752BA0E7ED}"/>
                </a:ext>
              </a:extLst>
            </p:cNvPr>
            <p:cNvSpPr/>
            <p:nvPr/>
          </p:nvSpPr>
          <p:spPr>
            <a:xfrm>
              <a:off x="6998813" y="5171798"/>
              <a:ext cx="413659" cy="2582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23" name="Group 22">
            <a:extLst>
              <a:ext uri="{FF2B5EF4-FFF2-40B4-BE49-F238E27FC236}">
                <a16:creationId xmlns:a16="http://schemas.microsoft.com/office/drawing/2014/main" id="{6AAE5DD5-F350-CC1E-4636-E83926AC79EE}"/>
              </a:ext>
            </a:extLst>
          </p:cNvPr>
          <p:cNvGrpSpPr/>
          <p:nvPr/>
        </p:nvGrpSpPr>
        <p:grpSpPr>
          <a:xfrm>
            <a:off x="7470972" y="1483041"/>
            <a:ext cx="1990528" cy="1757386"/>
            <a:chOff x="8763625" y="1836970"/>
            <a:chExt cx="1969916" cy="1739188"/>
          </a:xfrm>
          <a:solidFill>
            <a:schemeClr val="accent2">
              <a:lumMod val="75000"/>
            </a:schemeClr>
          </a:solidFill>
        </p:grpSpPr>
        <p:grpSp>
          <p:nvGrpSpPr>
            <p:cNvPr id="10" name="Group 9">
              <a:extLst>
                <a:ext uri="{FF2B5EF4-FFF2-40B4-BE49-F238E27FC236}">
                  <a16:creationId xmlns:a16="http://schemas.microsoft.com/office/drawing/2014/main" id="{F66FF9A8-4CCB-91CB-E5A1-4424E0343830}"/>
                </a:ext>
              </a:extLst>
            </p:cNvPr>
            <p:cNvGrpSpPr/>
            <p:nvPr/>
          </p:nvGrpSpPr>
          <p:grpSpPr>
            <a:xfrm>
              <a:off x="8763625" y="2497555"/>
              <a:ext cx="803050" cy="737089"/>
              <a:chOff x="6376458" y="4851543"/>
              <a:chExt cx="774687" cy="711057"/>
            </a:xfrm>
            <a:grpFill/>
          </p:grpSpPr>
          <p:sp>
            <p:nvSpPr>
              <p:cNvPr id="17" name="Trapezoid 16">
                <a:extLst>
                  <a:ext uri="{FF2B5EF4-FFF2-40B4-BE49-F238E27FC236}">
                    <a16:creationId xmlns:a16="http://schemas.microsoft.com/office/drawing/2014/main" id="{78FB467C-6BEB-AE04-9594-5E9B3795C346}"/>
                  </a:ext>
                </a:extLst>
              </p:cNvPr>
              <p:cNvSpPr/>
              <p:nvPr/>
            </p:nvSpPr>
            <p:spPr>
              <a:xfrm>
                <a:off x="6376458" y="4851543"/>
                <a:ext cx="774687" cy="311188"/>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Rectangle 17">
                <a:extLst>
                  <a:ext uri="{FF2B5EF4-FFF2-40B4-BE49-F238E27FC236}">
                    <a16:creationId xmlns:a16="http://schemas.microsoft.com/office/drawing/2014/main" id="{AF747017-0BF4-BD8B-1D3C-482AFAD0BFA0}"/>
                  </a:ext>
                </a:extLst>
              </p:cNvPr>
              <p:cNvSpPr/>
              <p:nvPr/>
            </p:nvSpPr>
            <p:spPr>
              <a:xfrm>
                <a:off x="6443558" y="5162731"/>
                <a:ext cx="640487" cy="3998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
          <p:nvSpPr>
            <p:cNvPr id="16" name="Rectangle 15">
              <a:extLst>
                <a:ext uri="{FF2B5EF4-FFF2-40B4-BE49-F238E27FC236}">
                  <a16:creationId xmlns:a16="http://schemas.microsoft.com/office/drawing/2014/main" id="{E2CCC00F-9DC4-C675-A246-1EA37045D69A}"/>
                </a:ext>
              </a:extLst>
            </p:cNvPr>
            <p:cNvSpPr/>
            <p:nvPr/>
          </p:nvSpPr>
          <p:spPr>
            <a:xfrm>
              <a:off x="10068668" y="2154897"/>
              <a:ext cx="327130" cy="53141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Rectangle 13">
              <a:extLst>
                <a:ext uri="{FF2B5EF4-FFF2-40B4-BE49-F238E27FC236}">
                  <a16:creationId xmlns:a16="http://schemas.microsoft.com/office/drawing/2014/main" id="{EDB84C96-435F-3EDE-E945-0DD659109E7C}"/>
                </a:ext>
              </a:extLst>
            </p:cNvPr>
            <p:cNvSpPr/>
            <p:nvPr/>
          </p:nvSpPr>
          <p:spPr>
            <a:xfrm>
              <a:off x="9899527" y="2929078"/>
              <a:ext cx="661638" cy="6470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9" name="Rectangle 18">
              <a:extLst>
                <a:ext uri="{FF2B5EF4-FFF2-40B4-BE49-F238E27FC236}">
                  <a16:creationId xmlns:a16="http://schemas.microsoft.com/office/drawing/2014/main" id="{88BADDCC-9B1A-6201-D730-EF649F118D95}"/>
                </a:ext>
              </a:extLst>
            </p:cNvPr>
            <p:cNvSpPr/>
            <p:nvPr/>
          </p:nvSpPr>
          <p:spPr>
            <a:xfrm>
              <a:off x="9730922" y="2325816"/>
              <a:ext cx="1002619" cy="36049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Trapezoid 19">
              <a:extLst>
                <a:ext uri="{FF2B5EF4-FFF2-40B4-BE49-F238E27FC236}">
                  <a16:creationId xmlns:a16="http://schemas.microsoft.com/office/drawing/2014/main" id="{785A1CF6-AD91-A858-4A25-EAB288E9B2AA}"/>
                </a:ext>
              </a:extLst>
            </p:cNvPr>
            <p:cNvSpPr/>
            <p:nvPr/>
          </p:nvSpPr>
          <p:spPr>
            <a:xfrm>
              <a:off x="10068667" y="1836970"/>
              <a:ext cx="327131" cy="360493"/>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2" name="Rectangle 21">
              <a:extLst>
                <a:ext uri="{FF2B5EF4-FFF2-40B4-BE49-F238E27FC236}">
                  <a16:creationId xmlns:a16="http://schemas.microsoft.com/office/drawing/2014/main" id="{EA885E89-A482-B608-CFA6-652B6829E754}"/>
                </a:ext>
              </a:extLst>
            </p:cNvPr>
            <p:cNvSpPr/>
            <p:nvPr/>
          </p:nvSpPr>
          <p:spPr>
            <a:xfrm>
              <a:off x="10071903" y="3188570"/>
              <a:ext cx="323895" cy="3875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
        <p:nvSpPr>
          <p:cNvPr id="24" name="Google Shape;425;p11">
            <a:extLst>
              <a:ext uri="{FF2B5EF4-FFF2-40B4-BE49-F238E27FC236}">
                <a16:creationId xmlns:a16="http://schemas.microsoft.com/office/drawing/2014/main" id="{049E9E46-F506-BAEB-4F35-71465A8F6EA1}"/>
              </a:ext>
            </a:extLst>
          </p:cNvPr>
          <p:cNvSpPr txBox="1"/>
          <p:nvPr/>
        </p:nvSpPr>
        <p:spPr>
          <a:xfrm>
            <a:off x="838200" y="3552250"/>
            <a:ext cx="2431318" cy="923289"/>
          </a:xfrm>
          <a:prstGeom prst="rect">
            <a:avLst/>
          </a:prstGeom>
          <a:noFill/>
          <a:ln>
            <a:noFill/>
          </a:ln>
        </p:spPr>
        <p:txBody>
          <a:bodyPr spcFirstLastPara="1" wrap="square" lIns="91425" tIns="45700" rIns="91425" bIns="45700" anchor="t" anchorCtr="0">
            <a:spAutoFit/>
          </a:bodyPr>
          <a:lstStyle/>
          <a:p>
            <a:pPr marR="0" lvl="0" algn="l" rtl="0">
              <a:spcBef>
                <a:spcPts val="0"/>
              </a:spcBef>
              <a:spcAft>
                <a:spcPts val="0"/>
              </a:spcAft>
              <a:buClr>
                <a:srgbClr val="6F3963"/>
              </a:buClr>
              <a:buSzPts val="2400"/>
            </a:pPr>
            <a:r>
              <a:rPr lang="en-US" sz="1800" i="0" u="none" strike="noStrike" cap="none" dirty="0">
                <a:solidFill>
                  <a:schemeClr val="tx1"/>
                </a:solidFill>
                <a:latin typeface="+mn-lt"/>
                <a:ea typeface="Helvetica Neue"/>
                <a:cs typeface="Helvetica Neue"/>
                <a:sym typeface="Helvetica Neue"/>
              </a:rPr>
              <a:t>Seul, ou en groupe, avec ou sans supervision/support.</a:t>
            </a:r>
          </a:p>
        </p:txBody>
      </p:sp>
      <p:sp>
        <p:nvSpPr>
          <p:cNvPr id="25" name="Google Shape;425;p11">
            <a:extLst>
              <a:ext uri="{FF2B5EF4-FFF2-40B4-BE49-F238E27FC236}">
                <a16:creationId xmlns:a16="http://schemas.microsoft.com/office/drawing/2014/main" id="{FC04008A-606D-1F92-D3F6-C1B50B396540}"/>
              </a:ext>
            </a:extLst>
          </p:cNvPr>
          <p:cNvSpPr txBox="1"/>
          <p:nvPr/>
        </p:nvSpPr>
        <p:spPr>
          <a:xfrm>
            <a:off x="3269518" y="3552250"/>
            <a:ext cx="3194782" cy="2585283"/>
          </a:xfrm>
          <a:prstGeom prst="rect">
            <a:avLst/>
          </a:prstGeom>
          <a:noFill/>
          <a:ln>
            <a:noFill/>
          </a:ln>
        </p:spPr>
        <p:txBody>
          <a:bodyPr spcFirstLastPara="1" wrap="square" lIns="91425" tIns="45700" rIns="91425" bIns="45700" anchor="t" anchorCtr="0">
            <a:spAutoFit/>
          </a:bodyPr>
          <a:lstStyle/>
          <a:p>
            <a:pPr marR="0" lvl="0" algn="l" rtl="0">
              <a:spcBef>
                <a:spcPts val="0"/>
              </a:spcBef>
              <a:spcAft>
                <a:spcPts val="0"/>
              </a:spcAft>
              <a:buClr>
                <a:srgbClr val="6F3963"/>
              </a:buClr>
              <a:buSzPts val="2400"/>
            </a:pPr>
            <a:r>
              <a:rPr lang="en-US" sz="1800" i="0" u="none" strike="noStrike" cap="none" dirty="0">
                <a:solidFill>
                  <a:schemeClr val="tx1"/>
                </a:solidFill>
                <a:latin typeface="+mn-lt"/>
                <a:ea typeface="Helvetica Neue"/>
                <a:cs typeface="Helvetica Neue"/>
                <a:sym typeface="Helvetica Neue"/>
              </a:rPr>
              <a:t>Dans le cadre d'une prise en charge alternative formelle ou informelle/spontanée : famille/parenté, placement familial, petits foyers de groupe, arrangements de vie indépendante supervisée, ménages dirigés par des enfants et soins résidentiels.</a:t>
            </a:r>
          </a:p>
        </p:txBody>
      </p:sp>
      <p:sp>
        <p:nvSpPr>
          <p:cNvPr id="26" name="Google Shape;425;p11">
            <a:extLst>
              <a:ext uri="{FF2B5EF4-FFF2-40B4-BE49-F238E27FC236}">
                <a16:creationId xmlns:a16="http://schemas.microsoft.com/office/drawing/2014/main" id="{FA7DCC18-B868-854C-19F8-17BFF05EE6B9}"/>
              </a:ext>
            </a:extLst>
          </p:cNvPr>
          <p:cNvSpPr txBox="1"/>
          <p:nvPr/>
        </p:nvSpPr>
        <p:spPr>
          <a:xfrm>
            <a:off x="7098567" y="3552250"/>
            <a:ext cx="4916969" cy="2585283"/>
          </a:xfrm>
          <a:prstGeom prst="rect">
            <a:avLst/>
          </a:prstGeom>
          <a:noFill/>
          <a:ln>
            <a:noFill/>
          </a:ln>
        </p:spPr>
        <p:txBody>
          <a:bodyPr spcFirstLastPara="1" wrap="square" lIns="91425" tIns="45700" rIns="91425" bIns="45700" anchor="t" anchorCtr="0">
            <a:spAutoFit/>
          </a:bodyPr>
          <a:lstStyle/>
          <a:p>
            <a:pPr marR="0" lvl="0" algn="l" rtl="0">
              <a:spcBef>
                <a:spcPts val="0"/>
              </a:spcBef>
              <a:spcAft>
                <a:spcPts val="0"/>
              </a:spcAft>
              <a:buClr>
                <a:srgbClr val="6F3963"/>
              </a:buClr>
              <a:buSzPts val="2400"/>
            </a:pPr>
            <a:r>
              <a:rPr lang="en-US" sz="1800" i="0" u="none" strike="noStrike" cap="none" dirty="0">
                <a:solidFill>
                  <a:schemeClr val="tx1"/>
                </a:solidFill>
                <a:latin typeface="+mn-lt"/>
                <a:ea typeface="Helvetica Neue"/>
                <a:cs typeface="Helvetica Neue"/>
                <a:sym typeface="Helvetica Neue"/>
              </a:rPr>
              <a:t>Dans les églises, les mosquées, les hôpitaux/centres de santé, les centres d'alimentation, les internats, les institutions d'aide sociale, les abris temporaires, les marchés, les lieux fréquentés par les enfants qui travaillent et vivent dans la rue, à l'intérieur ou autour des camps ou des écoles militaires, et dans les camps de réfugiés ou de personnes déplacées à l'intérieur du pays. </a:t>
            </a:r>
          </a:p>
        </p:txBody>
      </p:sp>
      <p:grpSp>
        <p:nvGrpSpPr>
          <p:cNvPr id="27" name="Google Shape;387;p9">
            <a:extLst>
              <a:ext uri="{FF2B5EF4-FFF2-40B4-BE49-F238E27FC236}">
                <a16:creationId xmlns:a16="http://schemas.microsoft.com/office/drawing/2014/main" id="{4F3CB666-F948-91CB-4B14-14150D784BCA}"/>
              </a:ext>
            </a:extLst>
          </p:cNvPr>
          <p:cNvGrpSpPr/>
          <p:nvPr/>
        </p:nvGrpSpPr>
        <p:grpSpPr>
          <a:xfrm>
            <a:off x="3926021" y="2712788"/>
            <a:ext cx="327012" cy="500807"/>
            <a:chOff x="697842" y="3315817"/>
            <a:chExt cx="514964" cy="822818"/>
          </a:xfrm>
        </p:grpSpPr>
        <p:sp>
          <p:nvSpPr>
            <p:cNvPr id="28" name="Google Shape;388;p9">
              <a:extLst>
                <a:ext uri="{FF2B5EF4-FFF2-40B4-BE49-F238E27FC236}">
                  <a16:creationId xmlns:a16="http://schemas.microsoft.com/office/drawing/2014/main" id="{6F9AF667-7728-C145-9D0E-AE5F8572CA4F}"/>
                </a:ext>
              </a:extLst>
            </p:cNvPr>
            <p:cNvSpPr/>
            <p:nvPr/>
          </p:nvSpPr>
          <p:spPr>
            <a:xfrm>
              <a:off x="697842" y="3826277"/>
              <a:ext cx="514964" cy="312358"/>
            </a:xfrm>
            <a:prstGeom prst="trapezoid">
              <a:avLst>
                <a:gd name="adj" fmla="val 33947"/>
              </a:avLst>
            </a:prstGeom>
            <a:solidFill>
              <a:srgbClr val="8C5F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29" name="Google Shape;389;p9">
              <a:extLst>
                <a:ext uri="{FF2B5EF4-FFF2-40B4-BE49-F238E27FC236}">
                  <a16:creationId xmlns:a16="http://schemas.microsoft.com/office/drawing/2014/main" id="{629EFAAE-470B-C0C9-37D0-DD9EE11A96B9}"/>
                </a:ext>
              </a:extLst>
            </p:cNvPr>
            <p:cNvSpPr/>
            <p:nvPr/>
          </p:nvSpPr>
          <p:spPr>
            <a:xfrm>
              <a:off x="776140" y="3745391"/>
              <a:ext cx="362490" cy="393243"/>
            </a:xfrm>
            <a:prstGeom prst="round2SameRect">
              <a:avLst>
                <a:gd name="adj1" fmla="val 50000"/>
                <a:gd name="adj2" fmla="val 0"/>
              </a:avLst>
            </a:prstGeom>
            <a:solidFill>
              <a:srgbClr val="8C5F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30" name="Google Shape;390;p9">
              <a:extLst>
                <a:ext uri="{FF2B5EF4-FFF2-40B4-BE49-F238E27FC236}">
                  <a16:creationId xmlns:a16="http://schemas.microsoft.com/office/drawing/2014/main" id="{C415C421-7212-DF8F-00D7-0303F9A05306}"/>
                </a:ext>
              </a:extLst>
            </p:cNvPr>
            <p:cNvSpPr/>
            <p:nvPr/>
          </p:nvSpPr>
          <p:spPr>
            <a:xfrm>
              <a:off x="772020" y="3315817"/>
              <a:ext cx="366610" cy="366610"/>
            </a:xfrm>
            <a:prstGeom prst="ellipse">
              <a:avLst/>
            </a:prstGeom>
            <a:solidFill>
              <a:srgbClr val="8C5F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1" i="0" u="none" strike="noStrike" cap="none" dirty="0">
                <a:solidFill>
                  <a:srgbClr val="FFFFFF"/>
                </a:solidFill>
                <a:latin typeface="Arial"/>
                <a:ea typeface="Arial"/>
                <a:cs typeface="Arial"/>
                <a:sym typeface="Arial"/>
              </a:endParaRPr>
            </a:p>
          </p:txBody>
        </p:sp>
      </p:grpSp>
      <p:grpSp>
        <p:nvGrpSpPr>
          <p:cNvPr id="31" name="Google Shape;387;p9">
            <a:extLst>
              <a:ext uri="{FF2B5EF4-FFF2-40B4-BE49-F238E27FC236}">
                <a16:creationId xmlns:a16="http://schemas.microsoft.com/office/drawing/2014/main" id="{2F984414-1CE3-3FCC-0099-39C4896C7659}"/>
              </a:ext>
            </a:extLst>
          </p:cNvPr>
          <p:cNvGrpSpPr/>
          <p:nvPr/>
        </p:nvGrpSpPr>
        <p:grpSpPr>
          <a:xfrm>
            <a:off x="9636330" y="2382343"/>
            <a:ext cx="327012" cy="500807"/>
            <a:chOff x="697842" y="3315817"/>
            <a:chExt cx="514964" cy="822818"/>
          </a:xfrm>
        </p:grpSpPr>
        <p:sp>
          <p:nvSpPr>
            <p:cNvPr id="32" name="Google Shape;388;p9">
              <a:extLst>
                <a:ext uri="{FF2B5EF4-FFF2-40B4-BE49-F238E27FC236}">
                  <a16:creationId xmlns:a16="http://schemas.microsoft.com/office/drawing/2014/main" id="{BF4ABF5D-BB75-5CDB-15AB-F42ADC8278C1}"/>
                </a:ext>
              </a:extLst>
            </p:cNvPr>
            <p:cNvSpPr/>
            <p:nvPr/>
          </p:nvSpPr>
          <p:spPr>
            <a:xfrm>
              <a:off x="697842" y="3826277"/>
              <a:ext cx="514964" cy="312358"/>
            </a:xfrm>
            <a:prstGeom prst="trapezoid">
              <a:avLst>
                <a:gd name="adj" fmla="val 33947"/>
              </a:avLst>
            </a:prstGeom>
            <a:solidFill>
              <a:srgbClr val="8C5F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33" name="Google Shape;389;p9">
              <a:extLst>
                <a:ext uri="{FF2B5EF4-FFF2-40B4-BE49-F238E27FC236}">
                  <a16:creationId xmlns:a16="http://schemas.microsoft.com/office/drawing/2014/main" id="{776722BF-7612-F28A-E831-C662920E957B}"/>
                </a:ext>
              </a:extLst>
            </p:cNvPr>
            <p:cNvSpPr/>
            <p:nvPr/>
          </p:nvSpPr>
          <p:spPr>
            <a:xfrm>
              <a:off x="776140" y="3745391"/>
              <a:ext cx="362490" cy="393243"/>
            </a:xfrm>
            <a:prstGeom prst="round2SameRect">
              <a:avLst>
                <a:gd name="adj1" fmla="val 50000"/>
                <a:gd name="adj2" fmla="val 0"/>
              </a:avLst>
            </a:prstGeom>
            <a:solidFill>
              <a:srgbClr val="8C5F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34" name="Google Shape;390;p9">
              <a:extLst>
                <a:ext uri="{FF2B5EF4-FFF2-40B4-BE49-F238E27FC236}">
                  <a16:creationId xmlns:a16="http://schemas.microsoft.com/office/drawing/2014/main" id="{029BD971-4213-7870-2B12-C9250EA6FD36}"/>
                </a:ext>
              </a:extLst>
            </p:cNvPr>
            <p:cNvSpPr/>
            <p:nvPr/>
          </p:nvSpPr>
          <p:spPr>
            <a:xfrm>
              <a:off x="772020" y="3315817"/>
              <a:ext cx="366610" cy="366610"/>
            </a:xfrm>
            <a:prstGeom prst="ellipse">
              <a:avLst/>
            </a:prstGeom>
            <a:solidFill>
              <a:srgbClr val="8C5F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1" i="0" u="none" strike="noStrike" cap="none" dirty="0">
                <a:solidFill>
                  <a:srgbClr val="FFFFFF"/>
                </a:solidFill>
                <a:latin typeface="Arial"/>
                <a:ea typeface="Arial"/>
                <a:cs typeface="Arial"/>
                <a:sym typeface="Arial"/>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Shape 430"/>
        <p:cNvGrpSpPr/>
        <p:nvPr/>
      </p:nvGrpSpPr>
      <p:grpSpPr>
        <a:xfrm>
          <a:off x="0" y="0"/>
          <a:ext cx="0" cy="0"/>
          <a:chOff x="0" y="0"/>
          <a:chExt cx="0" cy="0"/>
        </a:xfrm>
      </p:grpSpPr>
      <p:sp>
        <p:nvSpPr>
          <p:cNvPr id="12" name="Title 72">
            <a:extLst>
              <a:ext uri="{FF2B5EF4-FFF2-40B4-BE49-F238E27FC236}">
                <a16:creationId xmlns:a16="http://schemas.microsoft.com/office/drawing/2014/main" id="{E7FB30DF-60BC-61BC-62A6-5C32D5ED64BB}"/>
              </a:ext>
            </a:extLst>
          </p:cNvPr>
          <p:cNvSpPr txBox="1">
            <a:spLocks/>
          </p:cNvSpPr>
          <p:nvPr/>
        </p:nvSpPr>
        <p:spPr>
          <a:xfrm>
            <a:off x="796386" y="3099692"/>
            <a:ext cx="5915913"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n-CA" sz="5400" b="1" dirty="0">
                <a:solidFill>
                  <a:schemeClr val="bg1">
                    <a:lumMod val="75000"/>
                  </a:schemeClr>
                </a:solidFill>
                <a:latin typeface="Garamond"/>
              </a:rPr>
              <a:t>Diapositive supplémentaire pour les notes de l'animateur</a:t>
            </a:r>
            <a:endParaRPr lang="en-CA" sz="5400" b="1" dirty="0">
              <a:solidFill>
                <a:schemeClr val="bg1">
                  <a:lumMod val="75000"/>
                </a:schemeClr>
              </a:solidFill>
            </a:endParaRPr>
          </a:p>
        </p:txBody>
      </p:sp>
    </p:spTree>
    <p:extLst>
      <p:ext uri="{BB962C8B-B14F-4D97-AF65-F5344CB8AC3E}">
        <p14:creationId xmlns:p14="http://schemas.microsoft.com/office/powerpoint/2010/main" val="33038893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43"/>
        <p:cNvGrpSpPr/>
        <p:nvPr/>
      </p:nvGrpSpPr>
      <p:grpSpPr>
        <a:xfrm>
          <a:off x="0" y="0"/>
          <a:ext cx="0" cy="0"/>
          <a:chOff x="0" y="0"/>
          <a:chExt cx="0" cy="0"/>
        </a:xfrm>
      </p:grpSpPr>
      <p:sp>
        <p:nvSpPr>
          <p:cNvPr id="444" name="Google Shape;444;p13"/>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8C5F7A"/>
              </a:buClr>
              <a:buSzPts val="3200"/>
              <a:buFont typeface="Arial"/>
              <a:buNone/>
            </a:pPr>
            <a:r>
              <a:rPr lang="en-US" dirty="0"/>
              <a:t>ENAS et consentement éclairé/assentiment</a:t>
            </a:r>
            <a:endParaRPr dirty="0"/>
          </a:p>
        </p:txBody>
      </p:sp>
      <p:sp>
        <p:nvSpPr>
          <p:cNvPr id="6" name="TextBox 5">
            <a:extLst>
              <a:ext uri="{FF2B5EF4-FFF2-40B4-BE49-F238E27FC236}">
                <a16:creationId xmlns:a16="http://schemas.microsoft.com/office/drawing/2014/main" id="{843B8349-A4FF-1B8A-8E41-751099E2C011}"/>
              </a:ext>
            </a:extLst>
          </p:cNvPr>
          <p:cNvSpPr txBox="1"/>
          <p:nvPr/>
        </p:nvSpPr>
        <p:spPr>
          <a:xfrm>
            <a:off x="7167188" y="2147021"/>
            <a:ext cx="4186612" cy="3139321"/>
          </a:xfrm>
          <a:prstGeom prst="rect">
            <a:avLst/>
          </a:prstGeom>
          <a:noFill/>
        </p:spPr>
        <p:txBody>
          <a:bodyPr wrap="square">
            <a:spAutoFit/>
          </a:bodyPr>
          <a:lstStyle/>
          <a:p>
            <a:r>
              <a:rPr lang="en-US" sz="1800" b="1" i="0" u="none" strike="noStrike" cap="none" dirty="0">
                <a:solidFill>
                  <a:schemeClr val="tx1"/>
                </a:solidFill>
                <a:latin typeface="+mn-lt"/>
                <a:ea typeface="Helvetica Neue"/>
                <a:cs typeface="Helvetica Neue"/>
                <a:sym typeface="Helvetica Neue"/>
              </a:rPr>
              <a:t>Si </a:t>
            </a:r>
            <a:r>
              <a:rPr lang="en-US" sz="1800" b="1" i="0" u="none" strike="noStrike" cap="none" dirty="0" err="1">
                <a:solidFill>
                  <a:schemeClr val="tx1"/>
                </a:solidFill>
                <a:latin typeface="+mn-lt"/>
                <a:ea typeface="Helvetica Neue"/>
                <a:cs typeface="Helvetica Neue"/>
                <a:sym typeface="Helvetica Neue"/>
              </a:rPr>
              <a:t>l'ENAS</a:t>
            </a:r>
            <a:r>
              <a:rPr lang="en-US" sz="1800" b="1" i="0" u="none" strike="noStrike" cap="none" dirty="0">
                <a:solidFill>
                  <a:schemeClr val="tx1"/>
                </a:solidFill>
                <a:latin typeface="+mn-lt"/>
                <a:ea typeface="Helvetica Neue"/>
                <a:cs typeface="Helvetica Neue"/>
                <a:sym typeface="Helvetica Neue"/>
              </a:rPr>
              <a:t> est en contact avec son parent/président à n'importe quel moment de la gestion du cas, considérez :</a:t>
            </a:r>
          </a:p>
          <a:p>
            <a:endParaRPr lang="en-US" sz="1800" dirty="0">
              <a:solidFill>
                <a:schemeClr val="dk1"/>
              </a:solidFill>
              <a:latin typeface="+mn-lt"/>
              <a:ea typeface="Helvetica Neue"/>
              <a:cs typeface="Helvetica Neue"/>
              <a:sym typeface="Helvetica Neue"/>
            </a:endParaRPr>
          </a:p>
          <a:p>
            <a:pPr marL="285750" indent="-285750">
              <a:buFont typeface="Arial" panose="020B0604020202020204" pitchFamily="34" charset="0"/>
              <a:buChar char="•"/>
            </a:pPr>
            <a:r>
              <a:rPr lang="en-US" sz="1800" b="0" i="0" u="none" strike="noStrike" cap="none" dirty="0">
                <a:solidFill>
                  <a:schemeClr val="dk1"/>
                </a:solidFill>
                <a:latin typeface="+mn-lt"/>
                <a:ea typeface="Helvetica Neue"/>
                <a:cs typeface="Helvetica Neue"/>
                <a:sym typeface="Helvetica Neue"/>
              </a:rPr>
              <a:t>Est-il approprié/faisable de demander le consentement du parent/de l'aidant précédent ?</a:t>
            </a:r>
          </a:p>
          <a:p>
            <a:pPr marL="285750" indent="-285750">
              <a:buFont typeface="Arial" panose="020B0604020202020204" pitchFamily="34" charset="0"/>
              <a:buChar char="•"/>
            </a:pPr>
            <a:r>
              <a:rPr lang="en-US" sz="1800" b="0" i="0" u="none" strike="noStrike" cap="none" dirty="0">
                <a:solidFill>
                  <a:schemeClr val="dk1"/>
                </a:solidFill>
                <a:latin typeface="+mn-lt"/>
                <a:ea typeface="Helvetica Neue"/>
                <a:cs typeface="Helvetica Neue"/>
                <a:sym typeface="Helvetica Neue"/>
              </a:rPr>
              <a:t>Leur identité/lien avec l'enfant peut-il être vérifié à distance ?</a:t>
            </a:r>
          </a:p>
          <a:p>
            <a:pPr marL="285750" indent="-285750">
              <a:buFont typeface="Arial" panose="020B0604020202020204" pitchFamily="34" charset="0"/>
              <a:buChar char="•"/>
            </a:pPr>
            <a:r>
              <a:rPr lang="en-US" sz="1800" b="0" i="0" u="none" strike="noStrike" cap="none" dirty="0">
                <a:solidFill>
                  <a:schemeClr val="dk1"/>
                </a:solidFill>
                <a:latin typeface="+mn-lt"/>
                <a:ea typeface="Helvetica Neue"/>
                <a:cs typeface="Helvetica Neue"/>
                <a:sym typeface="Helvetica Neue"/>
              </a:rPr>
              <a:t>Quel est le point de vue de l'enfant ?</a:t>
            </a:r>
          </a:p>
        </p:txBody>
      </p:sp>
      <p:sp>
        <p:nvSpPr>
          <p:cNvPr id="7" name="Google Shape;425;p11">
            <a:extLst>
              <a:ext uri="{FF2B5EF4-FFF2-40B4-BE49-F238E27FC236}">
                <a16:creationId xmlns:a16="http://schemas.microsoft.com/office/drawing/2014/main" id="{CB811C2A-986C-A2C8-B07C-C2D199B595E5}"/>
              </a:ext>
            </a:extLst>
          </p:cNvPr>
          <p:cNvSpPr txBox="1"/>
          <p:nvPr/>
        </p:nvSpPr>
        <p:spPr>
          <a:xfrm>
            <a:off x="3881418" y="2147021"/>
            <a:ext cx="2913942" cy="2585283"/>
          </a:xfrm>
          <a:prstGeom prst="rect">
            <a:avLst/>
          </a:prstGeom>
          <a:noFill/>
          <a:ln>
            <a:noFill/>
          </a:ln>
        </p:spPr>
        <p:txBody>
          <a:bodyPr spcFirstLastPara="1" wrap="square" lIns="91425" tIns="45700" rIns="91425" bIns="45700" anchor="t" anchorCtr="0">
            <a:spAutoFit/>
          </a:bodyPr>
          <a:lstStyle/>
          <a:p>
            <a:pPr>
              <a:buClr>
                <a:srgbClr val="6F3963"/>
              </a:buClr>
              <a:buSzPts val="2400"/>
            </a:pPr>
            <a:r>
              <a:rPr lang="en-US" sz="1800" b="1" i="0" u="none" strike="noStrike" cap="none" dirty="0">
                <a:solidFill>
                  <a:schemeClr val="tx1"/>
                </a:solidFill>
                <a:latin typeface="+mn-lt"/>
                <a:ea typeface="Helvetica Neue"/>
                <a:cs typeface="Helvetica Neue"/>
                <a:sym typeface="Helvetica Neue"/>
              </a:rPr>
              <a:t>Si aucun responsable n'est présent ou si la participation du responsable n'est pas dans l'intérêt supérieur de l'enfant :</a:t>
            </a:r>
          </a:p>
          <a:p>
            <a:pPr marR="0" lvl="0" algn="l" rtl="0">
              <a:spcBef>
                <a:spcPts val="0"/>
              </a:spcBef>
              <a:spcAft>
                <a:spcPts val="0"/>
              </a:spcAft>
              <a:buClr>
                <a:srgbClr val="6F3963"/>
              </a:buClr>
              <a:buSzPts val="2400"/>
            </a:pPr>
            <a:endParaRPr lang="en-US" sz="1800" dirty="0">
              <a:solidFill>
                <a:schemeClr val="tx1"/>
              </a:solidFill>
              <a:latin typeface="+mn-lt"/>
              <a:ea typeface="Helvetica Neue"/>
              <a:cs typeface="Helvetica Neue"/>
              <a:sym typeface="Helvetica Neue"/>
            </a:endParaRPr>
          </a:p>
          <a:p>
            <a:pPr marL="285750" marR="0" lvl="0" indent="-285750" algn="l" rtl="0">
              <a:spcBef>
                <a:spcPts val="0"/>
              </a:spcBef>
              <a:spcAft>
                <a:spcPts val="0"/>
              </a:spcAft>
              <a:buClr>
                <a:srgbClr val="6F3963"/>
              </a:buClr>
              <a:buSzPts val="2400"/>
              <a:buFont typeface="Arial" panose="020B0604020202020204" pitchFamily="34" charset="0"/>
              <a:buChar char="•"/>
            </a:pPr>
            <a:r>
              <a:rPr lang="en-US" sz="1800" i="0" u="none" strike="noStrike" cap="none" dirty="0">
                <a:solidFill>
                  <a:schemeClr val="tx1"/>
                </a:solidFill>
                <a:latin typeface="+mn-lt"/>
                <a:ea typeface="Helvetica Neue"/>
                <a:cs typeface="Helvetica Neue"/>
                <a:sym typeface="Helvetica Neue"/>
              </a:rPr>
              <a:t>Suivre les directives pour le consentement éclairé</a:t>
            </a:r>
            <a:endParaRPr lang="en-US" sz="1800" dirty="0">
              <a:solidFill>
                <a:schemeClr val="tx1"/>
              </a:solidFill>
              <a:latin typeface="+mn-lt"/>
              <a:ea typeface="Helvetica Neue"/>
              <a:cs typeface="Helvetica Neue"/>
              <a:sym typeface="Helvetica Neue"/>
            </a:endParaRPr>
          </a:p>
        </p:txBody>
      </p:sp>
      <p:grpSp>
        <p:nvGrpSpPr>
          <p:cNvPr id="8" name="Group 7">
            <a:extLst>
              <a:ext uri="{FF2B5EF4-FFF2-40B4-BE49-F238E27FC236}">
                <a16:creationId xmlns:a16="http://schemas.microsoft.com/office/drawing/2014/main" id="{F826B6CA-12B7-3B18-5EDE-7F9BC3C8143E}"/>
              </a:ext>
            </a:extLst>
          </p:cNvPr>
          <p:cNvGrpSpPr/>
          <p:nvPr/>
        </p:nvGrpSpPr>
        <p:grpSpPr>
          <a:xfrm>
            <a:off x="994987" y="2301308"/>
            <a:ext cx="2098707" cy="2816801"/>
            <a:chOff x="5438539" y="7646118"/>
            <a:chExt cx="814830" cy="1093633"/>
          </a:xfrm>
          <a:solidFill>
            <a:schemeClr val="accent4"/>
          </a:solidFill>
        </p:grpSpPr>
        <p:sp>
          <p:nvSpPr>
            <p:cNvPr id="9" name="Round Same Side Corner Rectangle 21">
              <a:extLst>
                <a:ext uri="{FF2B5EF4-FFF2-40B4-BE49-F238E27FC236}">
                  <a16:creationId xmlns:a16="http://schemas.microsoft.com/office/drawing/2014/main" id="{FB19B817-6F5E-6C48-097D-5CC58CEB960C}"/>
                </a:ext>
              </a:extLst>
            </p:cNvPr>
            <p:cNvSpPr/>
            <p:nvPr/>
          </p:nvSpPr>
          <p:spPr>
            <a:xfrm>
              <a:off x="5440940" y="8395605"/>
              <a:ext cx="323729" cy="344146"/>
            </a:xfrm>
            <a:prstGeom prst="round2SameRect">
              <a:avLst>
                <a:gd name="adj1" fmla="val 50000"/>
                <a:gd name="adj2" fmla="val 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 name="Oval 9">
              <a:extLst>
                <a:ext uri="{FF2B5EF4-FFF2-40B4-BE49-F238E27FC236}">
                  <a16:creationId xmlns:a16="http://schemas.microsoft.com/office/drawing/2014/main" id="{CEB4F22B-3107-3B7F-B978-ABE63B2EC0D6}"/>
                </a:ext>
              </a:extLst>
            </p:cNvPr>
            <p:cNvSpPr/>
            <p:nvPr/>
          </p:nvSpPr>
          <p:spPr>
            <a:xfrm>
              <a:off x="5438539" y="8011964"/>
              <a:ext cx="327409" cy="327409"/>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1" name="Round Same Side Corner Rectangle 23">
              <a:extLst>
                <a:ext uri="{FF2B5EF4-FFF2-40B4-BE49-F238E27FC236}">
                  <a16:creationId xmlns:a16="http://schemas.microsoft.com/office/drawing/2014/main" id="{821EF639-4497-AE44-0C36-BE77E00806D0}"/>
                </a:ext>
              </a:extLst>
            </p:cNvPr>
            <p:cNvSpPr/>
            <p:nvPr/>
          </p:nvSpPr>
          <p:spPr>
            <a:xfrm>
              <a:off x="5928360" y="8029758"/>
              <a:ext cx="323730" cy="709993"/>
            </a:xfrm>
            <a:prstGeom prst="round2SameRect">
              <a:avLst>
                <a:gd name="adj1" fmla="val 50000"/>
                <a:gd name="adj2" fmla="val 0"/>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 name="Oval 11">
              <a:extLst>
                <a:ext uri="{FF2B5EF4-FFF2-40B4-BE49-F238E27FC236}">
                  <a16:creationId xmlns:a16="http://schemas.microsoft.com/office/drawing/2014/main" id="{3D9EE315-5EF8-8B43-D895-4852BB44C2E2}"/>
                </a:ext>
              </a:extLst>
            </p:cNvPr>
            <p:cNvSpPr/>
            <p:nvPr/>
          </p:nvSpPr>
          <p:spPr>
            <a:xfrm>
              <a:off x="5925959" y="7646118"/>
              <a:ext cx="327410" cy="327409"/>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3" name="Round Same Side Corner Rectangle 25">
              <a:extLst>
                <a:ext uri="{FF2B5EF4-FFF2-40B4-BE49-F238E27FC236}">
                  <a16:creationId xmlns:a16="http://schemas.microsoft.com/office/drawing/2014/main" id="{383268BC-CD2A-D4DA-4BAC-769C10ED6ACE}"/>
                </a:ext>
              </a:extLst>
            </p:cNvPr>
            <p:cNvSpPr/>
            <p:nvPr/>
          </p:nvSpPr>
          <p:spPr>
            <a:xfrm rot="12859561">
              <a:off x="5864557" y="8125814"/>
              <a:ext cx="101108" cy="244001"/>
            </a:xfrm>
            <a:prstGeom prst="round2SameRect">
              <a:avLst>
                <a:gd name="adj1" fmla="val 49300"/>
                <a:gd name="adj2" fmla="val 0"/>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Round Same Side Corner Rectangle 26">
              <a:extLst>
                <a:ext uri="{FF2B5EF4-FFF2-40B4-BE49-F238E27FC236}">
                  <a16:creationId xmlns:a16="http://schemas.microsoft.com/office/drawing/2014/main" id="{7CFFEA31-E558-A7A7-0A83-18B417C530DE}"/>
                </a:ext>
              </a:extLst>
            </p:cNvPr>
            <p:cNvSpPr/>
            <p:nvPr/>
          </p:nvSpPr>
          <p:spPr>
            <a:xfrm rot="14101202">
              <a:off x="5757134" y="8268990"/>
              <a:ext cx="101108" cy="165176"/>
            </a:xfrm>
            <a:prstGeom prst="round2SameRect">
              <a:avLst>
                <a:gd name="adj1" fmla="val 49300"/>
                <a:gd name="adj2" fmla="val 0"/>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478"/>
        <p:cNvGrpSpPr/>
        <p:nvPr/>
      </p:nvGrpSpPr>
      <p:grpSpPr>
        <a:xfrm>
          <a:off x="0" y="0"/>
          <a:ext cx="0" cy="0"/>
          <a:chOff x="0" y="0"/>
          <a:chExt cx="0" cy="0"/>
        </a:xfrm>
      </p:grpSpPr>
      <p:sp>
        <p:nvSpPr>
          <p:cNvPr id="2" name="Rectangle: Top Corners Rounded 1">
            <a:extLst>
              <a:ext uri="{FF2B5EF4-FFF2-40B4-BE49-F238E27FC236}">
                <a16:creationId xmlns:a16="http://schemas.microsoft.com/office/drawing/2014/main" id="{CFE625A0-4FF4-0E81-020B-0B8F6236DEDD}"/>
              </a:ext>
            </a:extLst>
          </p:cNvPr>
          <p:cNvSpPr/>
          <p:nvPr/>
        </p:nvSpPr>
        <p:spPr>
          <a:xfrm rot="5400000">
            <a:off x="4498077" y="-1348475"/>
            <a:ext cx="2603498" cy="11599653"/>
          </a:xfrm>
          <a:prstGeom prst="round2SameRect">
            <a:avLst>
              <a:gd name="adj1" fmla="val 25924"/>
              <a:gd name="adj2" fmla="val 0"/>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6" name="Google Shape;114;p9">
            <a:extLst>
              <a:ext uri="{FF2B5EF4-FFF2-40B4-BE49-F238E27FC236}">
                <a16:creationId xmlns:a16="http://schemas.microsoft.com/office/drawing/2014/main" id="{8705430D-78F9-7897-C935-C1F4E2069EBD}"/>
              </a:ext>
            </a:extLst>
          </p:cNvPr>
          <p:cNvSpPr txBox="1"/>
          <p:nvPr/>
        </p:nvSpPr>
        <p:spPr>
          <a:xfrm>
            <a:off x="5582531" y="2358886"/>
            <a:ext cx="5446979" cy="36929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dirty="0">
                <a:solidFill>
                  <a:schemeClr val="dk1"/>
                </a:solidFill>
                <a:latin typeface="Arial"/>
                <a:ea typeface="Arial"/>
                <a:cs typeface="Arial"/>
                <a:sym typeface="Arial"/>
              </a:rPr>
              <a:t>Dans vos groupes, répondez aux questions suivantes :</a:t>
            </a:r>
            <a:endParaRPr lang="en-US" sz="1800" dirty="0"/>
          </a:p>
        </p:txBody>
      </p:sp>
      <p:sp>
        <p:nvSpPr>
          <p:cNvPr id="18" name="Google Shape;114;p9">
            <a:extLst>
              <a:ext uri="{FF2B5EF4-FFF2-40B4-BE49-F238E27FC236}">
                <a16:creationId xmlns:a16="http://schemas.microsoft.com/office/drawing/2014/main" id="{48BAD3C1-F3C3-44B5-A770-1FCB38A85D8B}"/>
              </a:ext>
            </a:extLst>
          </p:cNvPr>
          <p:cNvSpPr txBox="1"/>
          <p:nvPr/>
        </p:nvSpPr>
        <p:spPr>
          <a:xfrm>
            <a:off x="5582531" y="3429000"/>
            <a:ext cx="5446979" cy="1870472"/>
          </a:xfrm>
          <a:prstGeom prst="rect">
            <a:avLst/>
          </a:prstGeom>
          <a:noFill/>
          <a:ln>
            <a:noFill/>
          </a:ln>
        </p:spPr>
        <p:txBody>
          <a:bodyPr spcFirstLastPara="1" wrap="square" lIns="91425" tIns="45700" rIns="91425" bIns="45700" anchor="t" anchorCtr="0">
            <a:spAutoFit/>
          </a:bodyPr>
          <a:lstStyle/>
          <a:p>
            <a:pPr marL="342900" indent="-342900">
              <a:lnSpc>
                <a:spcPct val="107000"/>
              </a:lnSpc>
              <a:buFont typeface="+mj-lt"/>
              <a:buAutoNum type="arabicPeriod"/>
            </a:pPr>
            <a:r>
              <a:rPr lang="en-US" sz="1800" b="0" i="0" u="none" strike="noStrike" cap="none" dirty="0">
                <a:solidFill>
                  <a:srgbClr val="000000"/>
                </a:solidFill>
                <a:latin typeface="+mn-lt"/>
                <a:ea typeface="Helvetica Neue"/>
                <a:cs typeface="Helvetica Neue"/>
                <a:sym typeface="Helvetica Neue"/>
              </a:rPr>
              <a:t>Comment allez-vous commencer à identifier les enfants à risque, y compris ceux qui sont séparés de leur famille ?</a:t>
            </a:r>
          </a:p>
          <a:p>
            <a:pPr marL="342900" indent="-342900">
              <a:lnSpc>
                <a:spcPct val="107000"/>
              </a:lnSpc>
              <a:buFont typeface="+mj-lt"/>
              <a:buAutoNum type="arabicPeriod"/>
            </a:pPr>
            <a:endParaRPr lang="en-US" sz="1800" dirty="0">
              <a:latin typeface="+mn-lt"/>
              <a:ea typeface="Helvetica Neue"/>
              <a:cs typeface="Helvetica Neue"/>
              <a:sym typeface="Helvetica Neue"/>
            </a:endParaRPr>
          </a:p>
          <a:p>
            <a:pPr marL="342900" indent="-342900">
              <a:lnSpc>
                <a:spcPct val="107000"/>
              </a:lnSpc>
              <a:buFont typeface="+mj-lt"/>
              <a:buAutoNum type="arabicPeriod"/>
            </a:pPr>
            <a:r>
              <a:rPr lang="en-US" sz="1800" b="0" i="0" u="none" strike="noStrike" cap="none" dirty="0">
                <a:solidFill>
                  <a:srgbClr val="000000"/>
                </a:solidFill>
                <a:latin typeface="+mn-lt"/>
                <a:ea typeface="Helvetica Neue"/>
                <a:cs typeface="Helvetica Neue"/>
                <a:sym typeface="Helvetica Neue"/>
              </a:rPr>
              <a:t>Quels autres acteurs allez-vous impliquer ?</a:t>
            </a:r>
          </a:p>
          <a:p>
            <a:pPr marL="342900" indent="-342900">
              <a:lnSpc>
                <a:spcPct val="107000"/>
              </a:lnSpc>
              <a:buFont typeface="+mj-lt"/>
              <a:buAutoNum type="arabicPeriod"/>
            </a:pPr>
            <a:endParaRPr lang="en-US" sz="1800" b="0" i="0" u="none" strike="noStrike" cap="none" dirty="0">
              <a:solidFill>
                <a:srgbClr val="000000"/>
              </a:solidFill>
              <a:latin typeface="+mn-lt"/>
              <a:ea typeface="Helvetica Neue"/>
              <a:cs typeface="Helvetica Neue"/>
              <a:sym typeface="Helvetica Neue"/>
            </a:endParaRPr>
          </a:p>
          <a:p>
            <a:pPr marL="342900" indent="-342900">
              <a:lnSpc>
                <a:spcPct val="107000"/>
              </a:lnSpc>
              <a:buFont typeface="+mj-lt"/>
              <a:buAutoNum type="arabicPeriod"/>
            </a:pPr>
            <a:r>
              <a:rPr lang="en-US" sz="1800" b="0" i="0" u="none" strike="noStrike" cap="none" dirty="0">
                <a:solidFill>
                  <a:srgbClr val="000000"/>
                </a:solidFill>
                <a:latin typeface="+mn-lt"/>
                <a:ea typeface="Helvetica Neue"/>
                <a:cs typeface="Helvetica Neue"/>
                <a:sym typeface="Helvetica Neue"/>
              </a:rPr>
              <a:t>Comment s'assurer que vous ne faites pas de mal ?</a:t>
            </a:r>
          </a:p>
        </p:txBody>
      </p:sp>
      <p:sp>
        <p:nvSpPr>
          <p:cNvPr id="479" name="Google Shape;479;p14"/>
          <p:cNvSpPr txBox="1">
            <a:spLocks noGrp="1"/>
          </p:cNvSpPr>
          <p:nvPr>
            <p:ph type="title"/>
          </p:nvPr>
        </p:nvSpPr>
        <p:spPr>
          <a:xfrm>
            <a:off x="453498" y="120516"/>
            <a:ext cx="8996506" cy="796507"/>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rgbClr val="8C5F7A"/>
              </a:buClr>
              <a:buSzPct val="100000"/>
              <a:buFont typeface="Arial"/>
              <a:buNone/>
            </a:pPr>
            <a:r>
              <a:rPr lang="en-US" dirty="0"/>
              <a:t>Identification et enregistrement des enfants à risque</a:t>
            </a:r>
            <a:endParaRPr dirty="0"/>
          </a:p>
        </p:txBody>
      </p:sp>
      <p:sp>
        <p:nvSpPr>
          <p:cNvPr id="3" name="Google Shape;114;p9">
            <a:extLst>
              <a:ext uri="{FF2B5EF4-FFF2-40B4-BE49-F238E27FC236}">
                <a16:creationId xmlns:a16="http://schemas.microsoft.com/office/drawing/2014/main" id="{57A20AEA-3E9E-59C4-06E3-F6952888F963}"/>
              </a:ext>
            </a:extLst>
          </p:cNvPr>
          <p:cNvSpPr txBox="1"/>
          <p:nvPr/>
        </p:nvSpPr>
        <p:spPr>
          <a:xfrm>
            <a:off x="794079" y="1219596"/>
            <a:ext cx="1559124" cy="369332"/>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1800"/>
              <a:buFont typeface="Arial"/>
              <a:buNone/>
            </a:pPr>
            <a:r>
              <a:rPr lang="en-US" sz="1800" b="1" i="0" u="none" strike="noStrike" cap="none" dirty="0">
                <a:solidFill>
                  <a:schemeClr val="accent2">
                    <a:lumMod val="75000"/>
                  </a:schemeClr>
                </a:solidFill>
                <a:latin typeface="Arial"/>
                <a:ea typeface="Arial"/>
                <a:cs typeface="Arial"/>
                <a:sym typeface="Arial"/>
              </a:rPr>
              <a:t>20 minutes  </a:t>
            </a:r>
            <a:endParaRPr b="1" dirty="0">
              <a:solidFill>
                <a:schemeClr val="accent2">
                  <a:lumMod val="75000"/>
                </a:schemeClr>
              </a:solidFill>
            </a:endParaRPr>
          </a:p>
        </p:txBody>
      </p:sp>
      <p:grpSp>
        <p:nvGrpSpPr>
          <p:cNvPr id="4" name="Group 3">
            <a:extLst>
              <a:ext uri="{FF2B5EF4-FFF2-40B4-BE49-F238E27FC236}">
                <a16:creationId xmlns:a16="http://schemas.microsoft.com/office/drawing/2014/main" id="{7DE23384-AE91-4573-922A-B3E03A0042A4}"/>
              </a:ext>
            </a:extLst>
          </p:cNvPr>
          <p:cNvGrpSpPr/>
          <p:nvPr/>
        </p:nvGrpSpPr>
        <p:grpSpPr>
          <a:xfrm>
            <a:off x="357066" y="1224523"/>
            <a:ext cx="369332" cy="369332"/>
            <a:chOff x="6784825" y="4717805"/>
            <a:chExt cx="1170980" cy="1170980"/>
          </a:xfrm>
        </p:grpSpPr>
        <p:sp>
          <p:nvSpPr>
            <p:cNvPr id="5" name="Oval 4">
              <a:extLst>
                <a:ext uri="{FF2B5EF4-FFF2-40B4-BE49-F238E27FC236}">
                  <a16:creationId xmlns:a16="http://schemas.microsoft.com/office/drawing/2014/main" id="{00ED4298-C9BC-10A1-1BC0-36374EBCE020}"/>
                </a:ext>
              </a:extLst>
            </p:cNvPr>
            <p:cNvSpPr/>
            <p:nvPr/>
          </p:nvSpPr>
          <p:spPr>
            <a:xfrm>
              <a:off x="6784825" y="4717805"/>
              <a:ext cx="1170980" cy="1170980"/>
            </a:xfrm>
            <a:prstGeom prst="ellipse">
              <a:avLst/>
            </a:prstGeom>
            <a:solidFill>
              <a:schemeClr val="accent2">
                <a:lumMod val="75000"/>
              </a:schemeClr>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 name="Oval 5">
              <a:extLst>
                <a:ext uri="{FF2B5EF4-FFF2-40B4-BE49-F238E27FC236}">
                  <a16:creationId xmlns:a16="http://schemas.microsoft.com/office/drawing/2014/main" id="{8261D6CF-A586-5050-C7A5-A42057B16AED}"/>
                </a:ext>
              </a:extLst>
            </p:cNvPr>
            <p:cNvSpPr/>
            <p:nvPr/>
          </p:nvSpPr>
          <p:spPr>
            <a:xfrm>
              <a:off x="7276868" y="5237982"/>
              <a:ext cx="189079" cy="18907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Rectangle 6">
              <a:extLst>
                <a:ext uri="{FF2B5EF4-FFF2-40B4-BE49-F238E27FC236}">
                  <a16:creationId xmlns:a16="http://schemas.microsoft.com/office/drawing/2014/main" id="{A118D7B2-BE8C-2240-0E35-5757C2CC49C0}"/>
                </a:ext>
              </a:extLst>
            </p:cNvPr>
            <p:cNvSpPr/>
            <p:nvPr/>
          </p:nvSpPr>
          <p:spPr>
            <a:xfrm rot="16200000">
              <a:off x="7134823" y="5040376"/>
              <a:ext cx="464812" cy="1131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8" name="Rectangle 7">
              <a:extLst>
                <a:ext uri="{FF2B5EF4-FFF2-40B4-BE49-F238E27FC236}">
                  <a16:creationId xmlns:a16="http://schemas.microsoft.com/office/drawing/2014/main" id="{A33516E9-E94B-E3E5-BBDF-B999DDE823FD}"/>
                </a:ext>
              </a:extLst>
            </p:cNvPr>
            <p:cNvSpPr/>
            <p:nvPr/>
          </p:nvSpPr>
          <p:spPr>
            <a:xfrm rot="13453060">
              <a:off x="7365088" y="5440995"/>
              <a:ext cx="331413" cy="1091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9" name="Group 8">
            <a:extLst>
              <a:ext uri="{FF2B5EF4-FFF2-40B4-BE49-F238E27FC236}">
                <a16:creationId xmlns:a16="http://schemas.microsoft.com/office/drawing/2014/main" id="{D9861E31-5347-8CB9-6597-741353F2ACA1}"/>
              </a:ext>
            </a:extLst>
          </p:cNvPr>
          <p:cNvGrpSpPr/>
          <p:nvPr/>
        </p:nvGrpSpPr>
        <p:grpSpPr>
          <a:xfrm>
            <a:off x="1162490" y="2378536"/>
            <a:ext cx="3316476" cy="2741020"/>
            <a:chOff x="7499908" y="4900579"/>
            <a:chExt cx="997752" cy="824628"/>
          </a:xfrm>
        </p:grpSpPr>
        <p:grpSp>
          <p:nvGrpSpPr>
            <p:cNvPr id="10" name="Group 9">
              <a:extLst>
                <a:ext uri="{FF2B5EF4-FFF2-40B4-BE49-F238E27FC236}">
                  <a16:creationId xmlns:a16="http://schemas.microsoft.com/office/drawing/2014/main" id="{82B92BC2-517A-39EF-1EEA-208EA7B2C7CF}"/>
                </a:ext>
              </a:extLst>
            </p:cNvPr>
            <p:cNvGrpSpPr/>
            <p:nvPr/>
          </p:nvGrpSpPr>
          <p:grpSpPr>
            <a:xfrm>
              <a:off x="7499908" y="4900579"/>
              <a:ext cx="997752" cy="824628"/>
              <a:chOff x="5957706" y="3325646"/>
              <a:chExt cx="2611796" cy="1892062"/>
            </a:xfrm>
            <a:solidFill>
              <a:schemeClr val="accent4"/>
            </a:solidFill>
          </p:grpSpPr>
          <p:sp>
            <p:nvSpPr>
              <p:cNvPr id="14" name="Rectangle: Rounded Corners 13">
                <a:extLst>
                  <a:ext uri="{FF2B5EF4-FFF2-40B4-BE49-F238E27FC236}">
                    <a16:creationId xmlns:a16="http://schemas.microsoft.com/office/drawing/2014/main" id="{EA0F25E5-DCBF-5CDA-F1CB-F3234896C31B}"/>
                  </a:ext>
                </a:extLst>
              </p:cNvPr>
              <p:cNvSpPr/>
              <p:nvPr/>
            </p:nvSpPr>
            <p:spPr>
              <a:xfrm>
                <a:off x="5957706" y="3547504"/>
                <a:ext cx="2611796" cy="1670204"/>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400" dirty="0">
                  <a:solidFill>
                    <a:schemeClr val="bg1"/>
                  </a:solidFill>
                  <a:latin typeface="Helvetica Neue"/>
                </a:endParaRPr>
              </a:p>
            </p:txBody>
          </p:sp>
          <p:sp>
            <p:nvSpPr>
              <p:cNvPr id="15" name="Rectangle: Top Corners Rounded 14">
                <a:extLst>
                  <a:ext uri="{FF2B5EF4-FFF2-40B4-BE49-F238E27FC236}">
                    <a16:creationId xmlns:a16="http://schemas.microsoft.com/office/drawing/2014/main" id="{8A2B64F1-D594-5562-3CBF-1E8B02F26FA3}"/>
                  </a:ext>
                </a:extLst>
              </p:cNvPr>
              <p:cNvSpPr/>
              <p:nvPr/>
            </p:nvSpPr>
            <p:spPr>
              <a:xfrm>
                <a:off x="5957706" y="3325646"/>
                <a:ext cx="538650" cy="515820"/>
              </a:xfrm>
              <a:prstGeom prst="round2SameRect">
                <a:avLst/>
              </a:prstGeom>
              <a:solidFill>
                <a:schemeClr val="accent2">
                  <a:lumMod val="75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b="1" dirty="0">
                  <a:solidFill>
                    <a:schemeClr val="bg1"/>
                  </a:solidFill>
                  <a:latin typeface="Arial" panose="020B0604020202020204" pitchFamily="34" charset="0"/>
                  <a:cs typeface="Arial" panose="020B0604020202020204" pitchFamily="34" charset="0"/>
                </a:endParaRPr>
              </a:p>
            </p:txBody>
          </p:sp>
        </p:grpSp>
        <p:grpSp>
          <p:nvGrpSpPr>
            <p:cNvPr id="11" name="Group 10">
              <a:extLst>
                <a:ext uri="{FF2B5EF4-FFF2-40B4-BE49-F238E27FC236}">
                  <a16:creationId xmlns:a16="http://schemas.microsoft.com/office/drawing/2014/main" id="{2B6D2EFD-AF93-5C8A-A8AA-A8724E4343C3}"/>
                </a:ext>
              </a:extLst>
            </p:cNvPr>
            <p:cNvGrpSpPr/>
            <p:nvPr/>
          </p:nvGrpSpPr>
          <p:grpSpPr>
            <a:xfrm>
              <a:off x="7871183" y="5154803"/>
              <a:ext cx="316610" cy="462618"/>
              <a:chOff x="8661923" y="4758813"/>
              <a:chExt cx="825538" cy="1206243"/>
            </a:xfrm>
            <a:solidFill>
              <a:schemeClr val="bg1"/>
            </a:solidFill>
          </p:grpSpPr>
          <p:sp>
            <p:nvSpPr>
              <p:cNvPr id="12" name="Circle: Hollow 11">
                <a:extLst>
                  <a:ext uri="{FF2B5EF4-FFF2-40B4-BE49-F238E27FC236}">
                    <a16:creationId xmlns:a16="http://schemas.microsoft.com/office/drawing/2014/main" id="{37D23D0B-0F09-6F87-35D4-BCD067A7D2EC}"/>
                  </a:ext>
                </a:extLst>
              </p:cNvPr>
              <p:cNvSpPr/>
              <p:nvPr/>
            </p:nvSpPr>
            <p:spPr>
              <a:xfrm>
                <a:off x="8661923" y="4758813"/>
                <a:ext cx="825538" cy="845574"/>
              </a:xfrm>
              <a:prstGeom prst="don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solidFill>
                    <a:schemeClr val="tx1"/>
                  </a:solidFill>
                </a:endParaRPr>
              </a:p>
            </p:txBody>
          </p:sp>
          <p:sp>
            <p:nvSpPr>
              <p:cNvPr id="13" name="Rectangle: Rounded Corners 12">
                <a:extLst>
                  <a:ext uri="{FF2B5EF4-FFF2-40B4-BE49-F238E27FC236}">
                    <a16:creationId xmlns:a16="http://schemas.microsoft.com/office/drawing/2014/main" id="{0081EB6A-3137-3C8A-7554-B83A3B1D2E15}"/>
                  </a:ext>
                </a:extLst>
              </p:cNvPr>
              <p:cNvSpPr/>
              <p:nvPr/>
            </p:nvSpPr>
            <p:spPr>
              <a:xfrm rot="1978244">
                <a:off x="8694854" y="5424756"/>
                <a:ext cx="193867" cy="5403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grpSp>
        <p:nvGrpSpPr>
          <p:cNvPr id="17" name="Group 16">
            <a:extLst>
              <a:ext uri="{FF2B5EF4-FFF2-40B4-BE49-F238E27FC236}">
                <a16:creationId xmlns:a16="http://schemas.microsoft.com/office/drawing/2014/main" id="{E3E2DFB9-A1B2-436B-3070-188E101CDEA9}"/>
              </a:ext>
            </a:extLst>
          </p:cNvPr>
          <p:cNvGrpSpPr/>
          <p:nvPr/>
        </p:nvGrpSpPr>
        <p:grpSpPr>
          <a:xfrm>
            <a:off x="10228983" y="337468"/>
            <a:ext cx="1587872" cy="1368854"/>
            <a:chOff x="10228983" y="337468"/>
            <a:chExt cx="1587872" cy="1368854"/>
          </a:xfrm>
        </p:grpSpPr>
        <p:sp>
          <p:nvSpPr>
            <p:cNvPr id="19" name="Hexagon 18">
              <a:extLst>
                <a:ext uri="{FF2B5EF4-FFF2-40B4-BE49-F238E27FC236}">
                  <a16:creationId xmlns:a16="http://schemas.microsoft.com/office/drawing/2014/main" id="{B3CFA1D4-130D-B80E-ED5A-94DD9F134118}"/>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20" name="Group 19">
              <a:extLst>
                <a:ext uri="{FF2B5EF4-FFF2-40B4-BE49-F238E27FC236}">
                  <a16:creationId xmlns:a16="http://schemas.microsoft.com/office/drawing/2014/main" id="{35DE74B8-11FA-408E-1FA1-93435C34B77A}"/>
                </a:ext>
              </a:extLst>
            </p:cNvPr>
            <p:cNvGrpSpPr/>
            <p:nvPr/>
          </p:nvGrpSpPr>
          <p:grpSpPr>
            <a:xfrm>
              <a:off x="10621771" y="762700"/>
              <a:ext cx="562136" cy="634675"/>
              <a:chOff x="760175" y="830142"/>
              <a:chExt cx="867619" cy="979579"/>
            </a:xfrm>
          </p:grpSpPr>
          <p:sp>
            <p:nvSpPr>
              <p:cNvPr id="24" name="Rectangle 23">
                <a:extLst>
                  <a:ext uri="{FF2B5EF4-FFF2-40B4-BE49-F238E27FC236}">
                    <a16:creationId xmlns:a16="http://schemas.microsoft.com/office/drawing/2014/main" id="{62121F9E-157D-4269-A5CB-53CEF718B560}"/>
                  </a:ext>
                </a:extLst>
              </p:cNvPr>
              <p:cNvSpPr/>
              <p:nvPr/>
            </p:nvSpPr>
            <p:spPr>
              <a:xfrm>
                <a:off x="864636" y="830142"/>
                <a:ext cx="763158" cy="97957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b="1" dirty="0">
                    <a:latin typeface="Arial" panose="020B0604020202020204" pitchFamily="34" charset="0"/>
                    <a:cs typeface="Arial" panose="020B0604020202020204" pitchFamily="34" charset="0"/>
                  </a:rPr>
                  <a:t>5-6</a:t>
                </a:r>
              </a:p>
            </p:txBody>
          </p:sp>
          <p:sp>
            <p:nvSpPr>
              <p:cNvPr id="25" name="Rectangle 24">
                <a:extLst>
                  <a:ext uri="{FF2B5EF4-FFF2-40B4-BE49-F238E27FC236}">
                    <a16:creationId xmlns:a16="http://schemas.microsoft.com/office/drawing/2014/main" id="{7E888ED4-9695-6FC6-7CE6-0140C595AA30}"/>
                  </a:ext>
                </a:extLst>
              </p:cNvPr>
              <p:cNvSpPr/>
              <p:nvPr/>
            </p:nvSpPr>
            <p:spPr>
              <a:xfrm>
                <a:off x="760175" y="830144"/>
                <a:ext cx="149292" cy="97957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21" name="Group 20">
              <a:extLst>
                <a:ext uri="{FF2B5EF4-FFF2-40B4-BE49-F238E27FC236}">
                  <a16:creationId xmlns:a16="http://schemas.microsoft.com/office/drawing/2014/main" id="{F1649BE3-26B6-33C0-FDEE-4EFD3B91C114}"/>
                </a:ext>
              </a:extLst>
            </p:cNvPr>
            <p:cNvGrpSpPr/>
            <p:nvPr/>
          </p:nvGrpSpPr>
          <p:grpSpPr>
            <a:xfrm>
              <a:off x="11325415" y="762701"/>
              <a:ext cx="182192" cy="634674"/>
              <a:chOff x="2121762" y="2323619"/>
              <a:chExt cx="200378" cy="825210"/>
            </a:xfrm>
          </p:grpSpPr>
          <p:sp>
            <p:nvSpPr>
              <p:cNvPr id="22" name="Isosceles Triangle 21">
                <a:extLst>
                  <a:ext uri="{FF2B5EF4-FFF2-40B4-BE49-F238E27FC236}">
                    <a16:creationId xmlns:a16="http://schemas.microsoft.com/office/drawing/2014/main" id="{975D2DA7-7C9C-5BED-9D2D-706B1AE1EC59}"/>
                  </a:ext>
                </a:extLst>
              </p:cNvPr>
              <p:cNvSpPr/>
              <p:nvPr/>
            </p:nvSpPr>
            <p:spPr>
              <a:xfrm>
                <a:off x="2121763" y="2323619"/>
                <a:ext cx="200377" cy="172739"/>
              </a:xfrm>
              <a:prstGeom prs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3" name="Rectangle 22">
                <a:extLst>
                  <a:ext uri="{FF2B5EF4-FFF2-40B4-BE49-F238E27FC236}">
                    <a16:creationId xmlns:a16="http://schemas.microsoft.com/office/drawing/2014/main" id="{DEFC9C1B-AD76-5AFF-7C09-A7475CC8BF55}"/>
                  </a:ext>
                </a:extLst>
              </p:cNvPr>
              <p:cNvSpPr/>
              <p:nvPr/>
            </p:nvSpPr>
            <p:spPr>
              <a:xfrm>
                <a:off x="2121762" y="2496169"/>
                <a:ext cx="200377" cy="6526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Shape 478"/>
        <p:cNvGrpSpPr/>
        <p:nvPr/>
      </p:nvGrpSpPr>
      <p:grpSpPr>
        <a:xfrm>
          <a:off x="0" y="0"/>
          <a:ext cx="0" cy="0"/>
          <a:chOff x="0" y="0"/>
          <a:chExt cx="0" cy="0"/>
        </a:xfrm>
      </p:grpSpPr>
      <p:sp>
        <p:nvSpPr>
          <p:cNvPr id="2" name="Title 72">
            <a:extLst>
              <a:ext uri="{FF2B5EF4-FFF2-40B4-BE49-F238E27FC236}">
                <a16:creationId xmlns:a16="http://schemas.microsoft.com/office/drawing/2014/main" id="{62296750-3DF7-9921-0A6E-735E038A6961}"/>
              </a:ext>
            </a:extLst>
          </p:cNvPr>
          <p:cNvSpPr txBox="1">
            <a:spLocks/>
          </p:cNvSpPr>
          <p:nvPr/>
        </p:nvSpPr>
        <p:spPr>
          <a:xfrm>
            <a:off x="796386" y="3099692"/>
            <a:ext cx="5915913"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n-CA" sz="5400" b="1" dirty="0">
                <a:solidFill>
                  <a:schemeClr val="bg1">
                    <a:lumMod val="75000"/>
                  </a:schemeClr>
                </a:solidFill>
                <a:latin typeface="Garamond"/>
              </a:rPr>
              <a:t>Diapositive supplémentaire pour les notes de l'animateur</a:t>
            </a:r>
            <a:endParaRPr lang="en-CA" sz="5400" b="1" dirty="0">
              <a:solidFill>
                <a:schemeClr val="bg1">
                  <a:lumMod val="75000"/>
                </a:schemeClr>
              </a:solidFill>
            </a:endParaRPr>
          </a:p>
        </p:txBody>
      </p:sp>
    </p:spTree>
    <p:extLst>
      <p:ext uri="{BB962C8B-B14F-4D97-AF65-F5344CB8AC3E}">
        <p14:creationId xmlns:p14="http://schemas.microsoft.com/office/powerpoint/2010/main" val="18934163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Shape 259"/>
        <p:cNvGrpSpPr/>
        <p:nvPr/>
      </p:nvGrpSpPr>
      <p:grpSpPr>
        <a:xfrm>
          <a:off x="0" y="0"/>
          <a:ext cx="0" cy="0"/>
          <a:chOff x="0" y="0"/>
          <a:chExt cx="0" cy="0"/>
        </a:xfrm>
      </p:grpSpPr>
      <p:sp>
        <p:nvSpPr>
          <p:cNvPr id="2" name="Title 72">
            <a:extLst>
              <a:ext uri="{FF2B5EF4-FFF2-40B4-BE49-F238E27FC236}">
                <a16:creationId xmlns:a16="http://schemas.microsoft.com/office/drawing/2014/main" id="{0CE5AEAD-30F8-7F90-7E64-F2BEE2448640}"/>
              </a:ext>
            </a:extLst>
          </p:cNvPr>
          <p:cNvSpPr txBox="1">
            <a:spLocks/>
          </p:cNvSpPr>
          <p:nvPr/>
        </p:nvSpPr>
        <p:spPr>
          <a:xfrm>
            <a:off x="796386" y="3099692"/>
            <a:ext cx="5915913"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n-CA" sz="5400" b="1" dirty="0">
                <a:solidFill>
                  <a:schemeClr val="bg1">
                    <a:lumMod val="75000"/>
                  </a:schemeClr>
                </a:solidFill>
                <a:latin typeface="Garamond"/>
              </a:rPr>
              <a:t>Conseils de facilitation</a:t>
            </a:r>
            <a:endParaRPr lang="en-CA" sz="5400" b="1" dirty="0">
              <a:solidFill>
                <a:schemeClr val="bg1">
                  <a:lumMod val="75000"/>
                </a:schemeClr>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Shape 478"/>
        <p:cNvGrpSpPr/>
        <p:nvPr/>
      </p:nvGrpSpPr>
      <p:grpSpPr>
        <a:xfrm>
          <a:off x="0" y="0"/>
          <a:ext cx="0" cy="0"/>
          <a:chOff x="0" y="0"/>
          <a:chExt cx="0" cy="0"/>
        </a:xfrm>
      </p:grpSpPr>
      <p:sp>
        <p:nvSpPr>
          <p:cNvPr id="2" name="Title 72">
            <a:extLst>
              <a:ext uri="{FF2B5EF4-FFF2-40B4-BE49-F238E27FC236}">
                <a16:creationId xmlns:a16="http://schemas.microsoft.com/office/drawing/2014/main" id="{F980ED43-D1EF-DFEA-8716-5B1AABDA9EC2}"/>
              </a:ext>
            </a:extLst>
          </p:cNvPr>
          <p:cNvSpPr txBox="1">
            <a:spLocks/>
          </p:cNvSpPr>
          <p:nvPr/>
        </p:nvSpPr>
        <p:spPr>
          <a:xfrm>
            <a:off x="796386" y="3099692"/>
            <a:ext cx="5915913"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n-CA" sz="5400" b="1" dirty="0">
                <a:solidFill>
                  <a:schemeClr val="bg1">
                    <a:lumMod val="75000"/>
                  </a:schemeClr>
                </a:solidFill>
                <a:latin typeface="Garamond"/>
              </a:rPr>
              <a:t>Diapositive supplémentaire pour les notes de l'animateur</a:t>
            </a:r>
            <a:endParaRPr lang="en-CA" sz="5400" b="1" dirty="0">
              <a:solidFill>
                <a:schemeClr val="bg1">
                  <a:lumMod val="75000"/>
                </a:schemeClr>
              </a:solidFill>
            </a:endParaRPr>
          </a:p>
        </p:txBody>
      </p:sp>
    </p:spTree>
    <p:extLst>
      <p:ext uri="{BB962C8B-B14F-4D97-AF65-F5344CB8AC3E}">
        <p14:creationId xmlns:p14="http://schemas.microsoft.com/office/powerpoint/2010/main" val="16888947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87"/>
        <p:cNvGrpSpPr/>
        <p:nvPr/>
      </p:nvGrpSpPr>
      <p:grpSpPr>
        <a:xfrm>
          <a:off x="0" y="0"/>
          <a:ext cx="0" cy="0"/>
          <a:chOff x="0" y="0"/>
          <a:chExt cx="0" cy="0"/>
        </a:xfrm>
      </p:grpSpPr>
      <p:sp>
        <p:nvSpPr>
          <p:cNvPr id="488" name="Google Shape;488;p15"/>
          <p:cNvSpPr/>
          <p:nvPr/>
        </p:nvSpPr>
        <p:spPr>
          <a:xfrm>
            <a:off x="0" y="-1"/>
            <a:ext cx="12192000" cy="985520"/>
          </a:xfrm>
          <a:prstGeom prst="rect">
            <a:avLst/>
          </a:prstGeom>
          <a:solidFill>
            <a:srgbClr val="EEE7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489" name="Google Shape;489;p15"/>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8C5F7A"/>
              </a:buClr>
              <a:buSzPts val="3200"/>
              <a:buFont typeface="Arial"/>
              <a:buNone/>
            </a:pPr>
            <a:r>
              <a:rPr lang="en-US" dirty="0">
                <a:latin typeface="Arial"/>
                <a:ea typeface="Arial"/>
                <a:cs typeface="Arial"/>
                <a:sym typeface="Arial"/>
              </a:rPr>
              <a:t>Principaux points d'apprentissage</a:t>
            </a:r>
            <a:endParaRPr dirty="0"/>
          </a:p>
        </p:txBody>
      </p:sp>
      <p:sp>
        <p:nvSpPr>
          <p:cNvPr id="490" name="Google Shape;490;p15"/>
          <p:cNvSpPr txBox="1"/>
          <p:nvPr/>
        </p:nvSpPr>
        <p:spPr>
          <a:xfrm>
            <a:off x="3309478" y="3429000"/>
            <a:ext cx="2828595" cy="1277745"/>
          </a:xfrm>
          <a:prstGeom prst="rect">
            <a:avLst/>
          </a:prstGeom>
          <a:noFill/>
          <a:ln>
            <a:noFill/>
          </a:ln>
        </p:spPr>
        <p:txBody>
          <a:bodyPr spcFirstLastPara="1" wrap="square" lIns="91425" tIns="45700" rIns="91425" bIns="45700" anchor="t" anchorCtr="0">
            <a:spAutoFit/>
          </a:bodyPr>
          <a:lstStyle/>
          <a:p>
            <a:pPr marL="0" marR="0" lvl="0" indent="0" algn="ctr" rtl="0">
              <a:lnSpc>
                <a:spcPct val="107000"/>
              </a:lnSpc>
              <a:spcBef>
                <a:spcPts val="0"/>
              </a:spcBef>
              <a:spcAft>
                <a:spcPts val="0"/>
              </a:spcAft>
              <a:buClr>
                <a:srgbClr val="000000"/>
              </a:buClr>
              <a:buSzPts val="2400"/>
              <a:buFont typeface="Helvetica Neue"/>
              <a:buNone/>
            </a:pPr>
            <a:r>
              <a:rPr lang="en-US" sz="1800" b="0" i="0" u="none" strike="noStrike" cap="none" dirty="0">
                <a:solidFill>
                  <a:srgbClr val="000000"/>
                </a:solidFill>
                <a:latin typeface="+mn-lt"/>
                <a:ea typeface="Helvetica Neue"/>
                <a:cs typeface="Helvetica Neue"/>
                <a:sym typeface="Helvetica Neue"/>
              </a:rPr>
              <a:t>Éviter de perturber les arrangements de soins existants / créer des séparations pendant l'identification.</a:t>
            </a:r>
            <a:endParaRPr sz="1800" dirty="0">
              <a:latin typeface="+mn-lt"/>
            </a:endParaRPr>
          </a:p>
        </p:txBody>
      </p:sp>
      <p:sp>
        <p:nvSpPr>
          <p:cNvPr id="491" name="Google Shape;491;p15"/>
          <p:cNvSpPr txBox="1"/>
          <p:nvPr/>
        </p:nvSpPr>
        <p:spPr>
          <a:xfrm>
            <a:off x="689743" y="3429000"/>
            <a:ext cx="2199371" cy="2585283"/>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Helvetica Neue"/>
              <a:buNone/>
            </a:pPr>
            <a:r>
              <a:rPr lang="en-US" sz="1800" b="0" i="0" u="none" strike="noStrike" cap="none" dirty="0">
                <a:solidFill>
                  <a:srgbClr val="000000"/>
                </a:solidFill>
                <a:latin typeface="+mn-lt"/>
                <a:ea typeface="Helvetica Neue"/>
                <a:cs typeface="Helvetica Neue"/>
                <a:sym typeface="Helvetica Neue"/>
              </a:rPr>
              <a:t>Les ENAS ayant besoin d'une gestion de cas, y compris la RRF et l'aide à la prise en charge alternative, doivent être identifiés dès que possible.</a:t>
            </a:r>
            <a:endParaRPr sz="1800" dirty="0">
              <a:latin typeface="+mn-lt"/>
            </a:endParaRPr>
          </a:p>
        </p:txBody>
      </p:sp>
      <p:sp>
        <p:nvSpPr>
          <p:cNvPr id="492" name="Google Shape;492;p15"/>
          <p:cNvSpPr/>
          <p:nvPr/>
        </p:nvSpPr>
        <p:spPr>
          <a:xfrm>
            <a:off x="1263649" y="1789027"/>
            <a:ext cx="1051560" cy="1051560"/>
          </a:xfrm>
          <a:prstGeom prst="star5">
            <a:avLst>
              <a:gd name="adj" fmla="val 28143"/>
              <a:gd name="hf" fmla="val 105146"/>
              <a:gd name="vf" fmla="val 110557"/>
            </a:avLst>
          </a:prstGeom>
          <a:solidFill>
            <a:srgbClr val="8C5F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493" name="Google Shape;493;p15"/>
          <p:cNvSpPr/>
          <p:nvPr/>
        </p:nvSpPr>
        <p:spPr>
          <a:xfrm>
            <a:off x="4197995" y="1789027"/>
            <a:ext cx="1051560" cy="1051560"/>
          </a:xfrm>
          <a:prstGeom prst="star5">
            <a:avLst>
              <a:gd name="adj" fmla="val 28143"/>
              <a:gd name="hf" fmla="val 105146"/>
              <a:gd name="vf" fmla="val 110557"/>
            </a:avLst>
          </a:prstGeom>
          <a:solidFill>
            <a:srgbClr val="8C5F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494" name="Google Shape;494;p15"/>
          <p:cNvSpPr/>
          <p:nvPr/>
        </p:nvSpPr>
        <p:spPr>
          <a:xfrm>
            <a:off x="7154236" y="1789027"/>
            <a:ext cx="1051560" cy="1051560"/>
          </a:xfrm>
          <a:prstGeom prst="star5">
            <a:avLst>
              <a:gd name="adj" fmla="val 28143"/>
              <a:gd name="hf" fmla="val 105146"/>
              <a:gd name="vf" fmla="val 110557"/>
            </a:avLst>
          </a:prstGeom>
          <a:solidFill>
            <a:srgbClr val="8C5F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495" name="Google Shape;495;p15"/>
          <p:cNvSpPr txBox="1"/>
          <p:nvPr/>
        </p:nvSpPr>
        <p:spPr>
          <a:xfrm>
            <a:off x="6423260" y="3429000"/>
            <a:ext cx="2513514" cy="147728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Helvetica Neue"/>
              <a:buNone/>
            </a:pPr>
            <a:r>
              <a:rPr lang="en-US" sz="1800" b="0" i="0" u="none" strike="noStrike" cap="none" dirty="0">
                <a:solidFill>
                  <a:srgbClr val="000000"/>
                </a:solidFill>
                <a:latin typeface="+mn-lt"/>
                <a:ea typeface="Helvetica Neue"/>
                <a:cs typeface="Helvetica Neue"/>
                <a:sym typeface="Helvetica Neue"/>
              </a:rPr>
              <a:t>Des mesures supplémentaires peuvent être nécessaires pour identifier certains enfants qui sont cachés ou difficiles à détecter</a:t>
            </a:r>
            <a:endParaRPr sz="1800" dirty="0">
              <a:latin typeface="+mn-lt"/>
            </a:endParaRPr>
          </a:p>
        </p:txBody>
      </p:sp>
      <p:sp>
        <p:nvSpPr>
          <p:cNvPr id="496" name="Google Shape;496;p15"/>
          <p:cNvSpPr txBox="1"/>
          <p:nvPr/>
        </p:nvSpPr>
        <p:spPr>
          <a:xfrm>
            <a:off x="9221961" y="3429000"/>
            <a:ext cx="2302261" cy="2585283"/>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Helvetica Neue"/>
              <a:buNone/>
            </a:pPr>
            <a:r>
              <a:rPr lang="en-US" sz="1800" b="0" i="0" u="none" strike="noStrike" cap="none" dirty="0">
                <a:solidFill>
                  <a:srgbClr val="000000"/>
                </a:solidFill>
                <a:latin typeface="+mn-lt"/>
                <a:ea typeface="Helvetica Neue"/>
                <a:cs typeface="Helvetica Neue"/>
                <a:sym typeface="Helvetica Neue"/>
              </a:rPr>
              <a:t>Des critères d'éligibilité, d'admission et/ou de priorisation doivent être mis </a:t>
            </a:r>
            <a:r>
              <a:rPr lang="en-US" sz="1800" b="0" i="0" u="none" strike="noStrike" cap="none" dirty="0" err="1">
                <a:solidFill>
                  <a:srgbClr val="000000"/>
                </a:solidFill>
                <a:latin typeface="+mn-lt"/>
                <a:ea typeface="Helvetica Neue"/>
                <a:cs typeface="Helvetica Neue"/>
                <a:sym typeface="Helvetica Neue"/>
              </a:rPr>
              <a:t>en</a:t>
            </a:r>
            <a:r>
              <a:rPr lang="en-US" sz="1800" b="0" i="0" u="none" strike="noStrike" cap="none" dirty="0">
                <a:solidFill>
                  <a:srgbClr val="000000"/>
                </a:solidFill>
                <a:latin typeface="+mn-lt"/>
                <a:ea typeface="Helvetica Neue"/>
                <a:cs typeface="Helvetica Neue"/>
                <a:sym typeface="Helvetica Neue"/>
              </a:rPr>
              <a:t> place pour la gestion des cas, lorsque des ENAS sont présents.</a:t>
            </a:r>
            <a:endParaRPr sz="1800" dirty="0">
              <a:latin typeface="+mn-lt"/>
            </a:endParaRPr>
          </a:p>
        </p:txBody>
      </p:sp>
      <p:sp>
        <p:nvSpPr>
          <p:cNvPr id="497" name="Google Shape;497;p15"/>
          <p:cNvSpPr/>
          <p:nvPr/>
        </p:nvSpPr>
        <p:spPr>
          <a:xfrm>
            <a:off x="9847311" y="1789027"/>
            <a:ext cx="1051560" cy="1051560"/>
          </a:xfrm>
          <a:prstGeom prst="star5">
            <a:avLst>
              <a:gd name="adj" fmla="val 28143"/>
              <a:gd name="hf" fmla="val 105146"/>
              <a:gd name="vf" fmla="val 110557"/>
            </a:avLst>
          </a:prstGeom>
          <a:solidFill>
            <a:srgbClr val="8C5F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502"/>
        <p:cNvGrpSpPr/>
        <p:nvPr/>
      </p:nvGrpSpPr>
      <p:grpSpPr>
        <a:xfrm>
          <a:off x="0" y="0"/>
          <a:ext cx="0" cy="0"/>
          <a:chOff x="0" y="0"/>
          <a:chExt cx="0" cy="0"/>
        </a:xfrm>
      </p:grpSpPr>
      <p:sp>
        <p:nvSpPr>
          <p:cNvPr id="2" name="Google Shape;191;p14">
            <a:extLst>
              <a:ext uri="{FF2B5EF4-FFF2-40B4-BE49-F238E27FC236}">
                <a16:creationId xmlns:a16="http://schemas.microsoft.com/office/drawing/2014/main" id="{D5E24A3F-EE75-1CD6-29D3-25809AE54A42}"/>
              </a:ext>
            </a:extLst>
          </p:cNvPr>
          <p:cNvSpPr txBox="1"/>
          <p:nvPr/>
        </p:nvSpPr>
        <p:spPr>
          <a:xfrm>
            <a:off x="6381004" y="613969"/>
            <a:ext cx="4941901" cy="40006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1D8CC8"/>
              </a:buClr>
              <a:buSzPts val="2400"/>
              <a:buFont typeface="Arial"/>
              <a:buNone/>
            </a:pPr>
            <a:r>
              <a:rPr lang="en-US" sz="2000" b="1" i="0" u="none" strike="noStrike" cap="none" spc="300" dirty="0">
                <a:solidFill>
                  <a:schemeClr val="accent2">
                    <a:lumMod val="75000"/>
                  </a:schemeClr>
                </a:solidFill>
                <a:latin typeface="Arial"/>
                <a:ea typeface="Arial"/>
                <a:cs typeface="Arial"/>
                <a:sym typeface="Arial"/>
              </a:rPr>
              <a:t>OBJECTIFS D'APPRENTISSAGE</a:t>
            </a:r>
            <a:endParaRPr lang="en-US" sz="2000" spc="300" dirty="0">
              <a:solidFill>
                <a:schemeClr val="accent2">
                  <a:lumMod val="75000"/>
                </a:schemeClr>
              </a:solidFill>
            </a:endParaRPr>
          </a:p>
        </p:txBody>
      </p:sp>
      <p:sp>
        <p:nvSpPr>
          <p:cNvPr id="3" name="Google Shape;193;p14">
            <a:extLst>
              <a:ext uri="{FF2B5EF4-FFF2-40B4-BE49-F238E27FC236}">
                <a16:creationId xmlns:a16="http://schemas.microsoft.com/office/drawing/2014/main" id="{9CDA44BC-BC21-E9C5-62A7-5DCEF47CBC20}"/>
              </a:ext>
            </a:extLst>
          </p:cNvPr>
          <p:cNvSpPr txBox="1"/>
          <p:nvPr/>
        </p:nvSpPr>
        <p:spPr>
          <a:xfrm>
            <a:off x="7251032" y="1651650"/>
            <a:ext cx="4171275" cy="4801915"/>
          </a:xfrm>
          <a:prstGeom prst="rect">
            <a:avLst/>
          </a:prstGeom>
          <a:noFill/>
          <a:ln>
            <a:noFill/>
          </a:ln>
        </p:spPr>
        <p:txBody>
          <a:bodyPr spcFirstLastPara="1" wrap="square" lIns="91425" tIns="45700" rIns="91425" bIns="45700" anchor="t" anchorCtr="0">
            <a:spAutoFit/>
          </a:bodyPr>
          <a:lstStyle/>
          <a:p>
            <a:pPr marL="0" marR="0" lvl="0" indent="0" algn="l" rtl="0">
              <a:lnSpc>
                <a:spcPct val="107000"/>
              </a:lnSpc>
              <a:spcBef>
                <a:spcPts val="0"/>
              </a:spcBef>
              <a:spcAft>
                <a:spcPts val="0"/>
              </a:spcAft>
              <a:buClr>
                <a:srgbClr val="000000"/>
              </a:buClr>
              <a:buSzPts val="2400"/>
              <a:buFont typeface="Arial"/>
              <a:buNone/>
            </a:pPr>
            <a:r>
              <a:rPr lang="en-US" sz="2200" b="0" i="0" u="none" strike="noStrike" cap="none" dirty="0">
                <a:solidFill>
                  <a:srgbClr val="000000"/>
                </a:solidFill>
                <a:latin typeface="Arial"/>
                <a:ea typeface="Arial"/>
                <a:cs typeface="Arial"/>
                <a:sym typeface="Arial"/>
              </a:rPr>
              <a:t>Reconnaître quel type de soutien immédiat peut être nécessaire au stade de l'évaluation initiale lorsque les ENAS sont identifiés et enregistrés pour la première fois. </a:t>
            </a:r>
          </a:p>
          <a:p>
            <a:pPr marL="0" marR="0" lvl="0" indent="0" algn="l" rtl="0">
              <a:lnSpc>
                <a:spcPct val="107000"/>
              </a:lnSpc>
              <a:spcBef>
                <a:spcPts val="0"/>
              </a:spcBef>
              <a:spcAft>
                <a:spcPts val="0"/>
              </a:spcAft>
              <a:buClr>
                <a:srgbClr val="000000"/>
              </a:buClr>
              <a:buSzPts val="2400"/>
              <a:buFont typeface="Arial"/>
              <a:buNone/>
            </a:pPr>
            <a:endParaRPr lang="en-US" sz="2200" dirty="0"/>
          </a:p>
          <a:p>
            <a:pPr marL="0" marR="0" lvl="0" indent="0" algn="l" rtl="0">
              <a:lnSpc>
                <a:spcPct val="107000"/>
              </a:lnSpc>
              <a:spcBef>
                <a:spcPts val="0"/>
              </a:spcBef>
              <a:spcAft>
                <a:spcPts val="0"/>
              </a:spcAft>
              <a:buClr>
                <a:srgbClr val="000000"/>
              </a:buClr>
              <a:buSzPts val="2400"/>
              <a:buFont typeface="Arial"/>
              <a:buNone/>
            </a:pPr>
            <a:r>
              <a:rPr lang="en-US" sz="2200" b="0" i="0" u="none" strike="noStrike" cap="none" dirty="0">
                <a:solidFill>
                  <a:srgbClr val="000000"/>
                </a:solidFill>
                <a:latin typeface="Arial"/>
                <a:ea typeface="Arial"/>
                <a:cs typeface="Arial"/>
                <a:sym typeface="Arial"/>
              </a:rPr>
              <a:t>Expliquez ce qui doit être mis </a:t>
            </a:r>
            <a:r>
              <a:rPr lang="en-US" sz="2200" b="0" i="0" u="none" strike="noStrike" cap="none" dirty="0" err="1">
                <a:solidFill>
                  <a:srgbClr val="000000"/>
                </a:solidFill>
                <a:latin typeface="Arial"/>
                <a:ea typeface="Arial"/>
                <a:cs typeface="Arial"/>
                <a:sym typeface="Arial"/>
              </a:rPr>
              <a:t>en</a:t>
            </a:r>
            <a:r>
              <a:rPr lang="en-US" sz="2200" b="0" i="0" u="none" strike="noStrike" cap="none" dirty="0">
                <a:solidFill>
                  <a:srgbClr val="000000"/>
                </a:solidFill>
                <a:latin typeface="Arial"/>
                <a:ea typeface="Arial"/>
                <a:cs typeface="Arial"/>
                <a:sym typeface="Arial"/>
              </a:rPr>
              <a:t> place et comment fournir un soutien pour répondre aux besoins immédiats en matière de soins alternatifs et autres.</a:t>
            </a:r>
          </a:p>
        </p:txBody>
      </p:sp>
      <p:grpSp>
        <p:nvGrpSpPr>
          <p:cNvPr id="4" name="Google Shape;194;p14">
            <a:extLst>
              <a:ext uri="{FF2B5EF4-FFF2-40B4-BE49-F238E27FC236}">
                <a16:creationId xmlns:a16="http://schemas.microsoft.com/office/drawing/2014/main" id="{40C0B6C5-EF3A-3918-E958-88F0E849A1DA}"/>
              </a:ext>
            </a:extLst>
          </p:cNvPr>
          <p:cNvGrpSpPr/>
          <p:nvPr/>
        </p:nvGrpSpPr>
        <p:grpSpPr>
          <a:xfrm>
            <a:off x="6381004" y="1746187"/>
            <a:ext cx="560331" cy="592814"/>
            <a:chOff x="243840" y="1676400"/>
            <a:chExt cx="701040" cy="741680"/>
          </a:xfrm>
          <a:solidFill>
            <a:schemeClr val="accent2">
              <a:lumMod val="75000"/>
            </a:schemeClr>
          </a:solidFill>
        </p:grpSpPr>
        <p:sp>
          <p:nvSpPr>
            <p:cNvPr id="5" name="Google Shape;195;p14">
              <a:extLst>
                <a:ext uri="{FF2B5EF4-FFF2-40B4-BE49-F238E27FC236}">
                  <a16:creationId xmlns:a16="http://schemas.microsoft.com/office/drawing/2014/main" id="{C8EDD229-9320-E87C-84E7-629AE251BCCA}"/>
                </a:ext>
              </a:extLst>
            </p:cNvPr>
            <p:cNvSpPr/>
            <p:nvPr/>
          </p:nvSpPr>
          <p:spPr>
            <a:xfrm>
              <a:off x="243840" y="1676400"/>
              <a:ext cx="116839" cy="7416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sp>
          <p:nvSpPr>
            <p:cNvPr id="6" name="Google Shape;196;p14">
              <a:extLst>
                <a:ext uri="{FF2B5EF4-FFF2-40B4-BE49-F238E27FC236}">
                  <a16:creationId xmlns:a16="http://schemas.microsoft.com/office/drawing/2014/main" id="{FD29935A-46D2-E348-F030-5D0BE8F307FC}"/>
                </a:ext>
              </a:extLst>
            </p:cNvPr>
            <p:cNvSpPr/>
            <p:nvPr/>
          </p:nvSpPr>
          <p:spPr>
            <a:xfrm>
              <a:off x="314960" y="1676400"/>
              <a:ext cx="629920" cy="4368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grpSp>
      <p:grpSp>
        <p:nvGrpSpPr>
          <p:cNvPr id="7" name="Google Shape;197;p14">
            <a:extLst>
              <a:ext uri="{FF2B5EF4-FFF2-40B4-BE49-F238E27FC236}">
                <a16:creationId xmlns:a16="http://schemas.microsoft.com/office/drawing/2014/main" id="{9D25110E-5CF3-6DD4-538F-77C43CE8F5D8}"/>
              </a:ext>
            </a:extLst>
          </p:cNvPr>
          <p:cNvGrpSpPr/>
          <p:nvPr/>
        </p:nvGrpSpPr>
        <p:grpSpPr>
          <a:xfrm>
            <a:off x="6381004" y="4222593"/>
            <a:ext cx="560331" cy="592814"/>
            <a:chOff x="243840" y="1676400"/>
            <a:chExt cx="701040" cy="741680"/>
          </a:xfrm>
          <a:solidFill>
            <a:schemeClr val="accent2">
              <a:lumMod val="75000"/>
            </a:schemeClr>
          </a:solidFill>
        </p:grpSpPr>
        <p:sp>
          <p:nvSpPr>
            <p:cNvPr id="8" name="Google Shape;198;p14">
              <a:extLst>
                <a:ext uri="{FF2B5EF4-FFF2-40B4-BE49-F238E27FC236}">
                  <a16:creationId xmlns:a16="http://schemas.microsoft.com/office/drawing/2014/main" id="{21CC7E9C-760B-799A-DF43-2F3C050929E2}"/>
                </a:ext>
              </a:extLst>
            </p:cNvPr>
            <p:cNvSpPr/>
            <p:nvPr/>
          </p:nvSpPr>
          <p:spPr>
            <a:xfrm>
              <a:off x="243840" y="1676400"/>
              <a:ext cx="116839" cy="7416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sp>
          <p:nvSpPr>
            <p:cNvPr id="9" name="Google Shape;199;p14">
              <a:extLst>
                <a:ext uri="{FF2B5EF4-FFF2-40B4-BE49-F238E27FC236}">
                  <a16:creationId xmlns:a16="http://schemas.microsoft.com/office/drawing/2014/main" id="{AE7B83EB-596B-7628-23EF-75AA6FA4E235}"/>
                </a:ext>
              </a:extLst>
            </p:cNvPr>
            <p:cNvSpPr/>
            <p:nvPr/>
          </p:nvSpPr>
          <p:spPr>
            <a:xfrm>
              <a:off x="314960" y="1676400"/>
              <a:ext cx="629920" cy="4368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grpSp>
      <p:sp>
        <p:nvSpPr>
          <p:cNvPr id="11" name="Title 10">
            <a:extLst>
              <a:ext uri="{FF2B5EF4-FFF2-40B4-BE49-F238E27FC236}">
                <a16:creationId xmlns:a16="http://schemas.microsoft.com/office/drawing/2014/main" id="{26237C93-4714-3B35-53C2-9F85DD57D278}"/>
              </a:ext>
            </a:extLst>
          </p:cNvPr>
          <p:cNvSpPr>
            <a:spLocks noGrp="1"/>
          </p:cNvSpPr>
          <p:nvPr>
            <p:ph type="title"/>
          </p:nvPr>
        </p:nvSpPr>
        <p:spPr/>
        <p:txBody>
          <a:bodyPr/>
          <a:lstStyle/>
          <a:p>
            <a:r>
              <a:rPr lang="en-US" sz="2400" dirty="0"/>
              <a:t>SESSION 2 </a:t>
            </a:r>
            <a:br>
              <a:rPr lang="en-US" sz="2400" dirty="0"/>
            </a:br>
            <a:r>
              <a:rPr lang="en-US" sz="2400" dirty="0"/>
              <a:t> </a:t>
            </a:r>
            <a:br>
              <a:rPr lang="en-US" dirty="0"/>
            </a:br>
            <a:r>
              <a:rPr lang="en-US" dirty="0"/>
              <a:t>Soutien immédiat</a:t>
            </a:r>
            <a:endParaRPr lang="en-CA"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517"/>
        <p:cNvGrpSpPr/>
        <p:nvPr/>
      </p:nvGrpSpPr>
      <p:grpSpPr>
        <a:xfrm>
          <a:off x="0" y="0"/>
          <a:ext cx="0" cy="0"/>
          <a:chOff x="0" y="0"/>
          <a:chExt cx="0" cy="0"/>
        </a:xfrm>
      </p:grpSpPr>
      <p:sp>
        <p:nvSpPr>
          <p:cNvPr id="518" name="Google Shape;518;p17"/>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fontScale="90000"/>
          </a:bodyPr>
          <a:lstStyle/>
          <a:p>
            <a:pPr marL="0" lvl="0" indent="0" algn="ctr" rtl="0">
              <a:lnSpc>
                <a:spcPct val="90000"/>
              </a:lnSpc>
              <a:spcBef>
                <a:spcPts val="0"/>
              </a:spcBef>
              <a:spcAft>
                <a:spcPts val="0"/>
              </a:spcAft>
              <a:buClr>
                <a:srgbClr val="8C5F7A"/>
              </a:buClr>
              <a:buSzPct val="100000"/>
              <a:buFont typeface="Arial"/>
              <a:buNone/>
            </a:pPr>
            <a:r>
              <a:rPr lang="en-US" dirty="0"/>
              <a:t> </a:t>
            </a:r>
            <a:br>
              <a:rPr lang="en-US" dirty="0"/>
            </a:br>
            <a:r>
              <a:rPr lang="en-US" dirty="0"/>
              <a:t>Quel type de soutien immédiat peut être nécessaire pour les ENAS ?  </a:t>
            </a:r>
            <a:br>
              <a:rPr lang="en-US" dirty="0"/>
            </a:br>
            <a:endParaRPr dirty="0"/>
          </a:p>
        </p:txBody>
      </p:sp>
      <p:grpSp>
        <p:nvGrpSpPr>
          <p:cNvPr id="2" name="Group 1">
            <a:extLst>
              <a:ext uri="{FF2B5EF4-FFF2-40B4-BE49-F238E27FC236}">
                <a16:creationId xmlns:a16="http://schemas.microsoft.com/office/drawing/2014/main" id="{3216F887-8A1D-D55B-02F6-DC2BEC8AAE77}"/>
              </a:ext>
            </a:extLst>
          </p:cNvPr>
          <p:cNvGrpSpPr/>
          <p:nvPr/>
        </p:nvGrpSpPr>
        <p:grpSpPr>
          <a:xfrm>
            <a:off x="4288973" y="1992904"/>
            <a:ext cx="3614054" cy="3112496"/>
            <a:chOff x="4416926" y="1952645"/>
            <a:chExt cx="1178615" cy="1015047"/>
          </a:xfrm>
          <a:solidFill>
            <a:schemeClr val="accent2">
              <a:lumMod val="75000"/>
            </a:schemeClr>
          </a:solidFill>
        </p:grpSpPr>
        <p:sp>
          <p:nvSpPr>
            <p:cNvPr id="3" name="Rectangle: Rounded Corners 2">
              <a:extLst>
                <a:ext uri="{FF2B5EF4-FFF2-40B4-BE49-F238E27FC236}">
                  <a16:creationId xmlns:a16="http://schemas.microsoft.com/office/drawing/2014/main" id="{D21F2540-F75C-3B21-22DB-2226810E14C8}"/>
                </a:ext>
              </a:extLst>
            </p:cNvPr>
            <p:cNvSpPr/>
            <p:nvPr/>
          </p:nvSpPr>
          <p:spPr>
            <a:xfrm rot="20570022">
              <a:off x="4447704" y="2313235"/>
              <a:ext cx="155800" cy="50995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 name="Rectangle: Rounded Corners 3">
              <a:extLst>
                <a:ext uri="{FF2B5EF4-FFF2-40B4-BE49-F238E27FC236}">
                  <a16:creationId xmlns:a16="http://schemas.microsoft.com/office/drawing/2014/main" id="{C4825421-B0CC-F2CF-8617-DD297E983417}"/>
                </a:ext>
              </a:extLst>
            </p:cNvPr>
            <p:cNvSpPr/>
            <p:nvPr/>
          </p:nvSpPr>
          <p:spPr>
            <a:xfrm rot="734835">
              <a:off x="4416926" y="2065608"/>
              <a:ext cx="152465" cy="38589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 name="Rectangle: Rounded Corners 4">
              <a:extLst>
                <a:ext uri="{FF2B5EF4-FFF2-40B4-BE49-F238E27FC236}">
                  <a16:creationId xmlns:a16="http://schemas.microsoft.com/office/drawing/2014/main" id="{CC02FD5F-0AC1-EE43-0636-65A143377D54}"/>
                </a:ext>
              </a:extLst>
            </p:cNvPr>
            <p:cNvSpPr/>
            <p:nvPr/>
          </p:nvSpPr>
          <p:spPr>
            <a:xfrm rot="21032989">
              <a:off x="4615614" y="2373582"/>
              <a:ext cx="149730" cy="358638"/>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 name="Flowchart: Manual Input 5">
              <a:extLst>
                <a:ext uri="{FF2B5EF4-FFF2-40B4-BE49-F238E27FC236}">
                  <a16:creationId xmlns:a16="http://schemas.microsoft.com/office/drawing/2014/main" id="{54BC13B0-D846-7B68-EA60-B6FA98BC25E7}"/>
                </a:ext>
              </a:extLst>
            </p:cNvPr>
            <p:cNvSpPr/>
            <p:nvPr/>
          </p:nvSpPr>
          <p:spPr>
            <a:xfrm rot="4370022" flipH="1">
              <a:off x="4566067" y="2612552"/>
              <a:ext cx="197560" cy="305529"/>
            </a:xfrm>
            <a:prstGeom prst="flowChartManualInp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Rectangle: Rounded Corners 6">
              <a:extLst>
                <a:ext uri="{FF2B5EF4-FFF2-40B4-BE49-F238E27FC236}">
                  <a16:creationId xmlns:a16="http://schemas.microsoft.com/office/drawing/2014/main" id="{8011097F-FE5E-3BFC-ED39-786FC0F80D1B}"/>
                </a:ext>
              </a:extLst>
            </p:cNvPr>
            <p:cNvSpPr/>
            <p:nvPr/>
          </p:nvSpPr>
          <p:spPr>
            <a:xfrm rot="1076057" flipH="1">
              <a:off x="5400700" y="2349090"/>
              <a:ext cx="161053" cy="50995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8" name="Rectangle: Rounded Corners 7">
              <a:extLst>
                <a:ext uri="{FF2B5EF4-FFF2-40B4-BE49-F238E27FC236}">
                  <a16:creationId xmlns:a16="http://schemas.microsoft.com/office/drawing/2014/main" id="{DC60A939-81CD-CE75-6936-C22A56A0AE72}"/>
                </a:ext>
              </a:extLst>
            </p:cNvPr>
            <p:cNvSpPr/>
            <p:nvPr/>
          </p:nvSpPr>
          <p:spPr>
            <a:xfrm rot="20911244" flipH="1">
              <a:off x="5437935" y="2101053"/>
              <a:ext cx="157606" cy="39828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9" name="Rectangle: Rounded Corners 8">
              <a:extLst>
                <a:ext uri="{FF2B5EF4-FFF2-40B4-BE49-F238E27FC236}">
                  <a16:creationId xmlns:a16="http://schemas.microsoft.com/office/drawing/2014/main" id="{D0395E6F-5586-A42F-E4A3-51BE2AEA3595}"/>
                </a:ext>
              </a:extLst>
            </p:cNvPr>
            <p:cNvSpPr/>
            <p:nvPr/>
          </p:nvSpPr>
          <p:spPr>
            <a:xfrm rot="613090" flipH="1">
              <a:off x="5233983" y="2403167"/>
              <a:ext cx="154779" cy="358638"/>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 name="Flowchart: Manual Input 9">
              <a:extLst>
                <a:ext uri="{FF2B5EF4-FFF2-40B4-BE49-F238E27FC236}">
                  <a16:creationId xmlns:a16="http://schemas.microsoft.com/office/drawing/2014/main" id="{B62FB9E4-E2C8-F555-9612-F6F1931BEE80}"/>
                </a:ext>
              </a:extLst>
            </p:cNvPr>
            <p:cNvSpPr/>
            <p:nvPr/>
          </p:nvSpPr>
          <p:spPr>
            <a:xfrm rot="17276057">
              <a:off x="5238172" y="2640595"/>
              <a:ext cx="197560" cy="315831"/>
            </a:xfrm>
            <a:prstGeom prst="flowChartManualInp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1" name="Round Same Side Corner Rectangle 21">
              <a:extLst>
                <a:ext uri="{FF2B5EF4-FFF2-40B4-BE49-F238E27FC236}">
                  <a16:creationId xmlns:a16="http://schemas.microsoft.com/office/drawing/2014/main" id="{D31C963C-2040-54B3-E455-35A26EC121C9}"/>
                </a:ext>
              </a:extLst>
            </p:cNvPr>
            <p:cNvSpPr/>
            <p:nvPr/>
          </p:nvSpPr>
          <p:spPr>
            <a:xfrm>
              <a:off x="4880503" y="2250894"/>
              <a:ext cx="251673" cy="267545"/>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 name="Oval 11">
              <a:extLst>
                <a:ext uri="{FF2B5EF4-FFF2-40B4-BE49-F238E27FC236}">
                  <a16:creationId xmlns:a16="http://schemas.microsoft.com/office/drawing/2014/main" id="{44850F48-F98D-EE2C-73FC-557384AD3EA2}"/>
                </a:ext>
              </a:extLst>
            </p:cNvPr>
            <p:cNvSpPr/>
            <p:nvPr/>
          </p:nvSpPr>
          <p:spPr>
            <a:xfrm>
              <a:off x="4878636" y="1952645"/>
              <a:ext cx="254533" cy="2545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3" name="Rectangle 12">
              <a:extLst>
                <a:ext uri="{FF2B5EF4-FFF2-40B4-BE49-F238E27FC236}">
                  <a16:creationId xmlns:a16="http://schemas.microsoft.com/office/drawing/2014/main" id="{FF731695-8650-682E-85AB-71B1973FACAB}"/>
                </a:ext>
              </a:extLst>
            </p:cNvPr>
            <p:cNvSpPr/>
            <p:nvPr/>
          </p:nvSpPr>
          <p:spPr>
            <a:xfrm>
              <a:off x="4538838" y="2765316"/>
              <a:ext cx="241922" cy="2023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Rectangle 13">
              <a:extLst>
                <a:ext uri="{FF2B5EF4-FFF2-40B4-BE49-F238E27FC236}">
                  <a16:creationId xmlns:a16="http://schemas.microsoft.com/office/drawing/2014/main" id="{EFD55DA4-563A-506B-1193-9A90180D3090}"/>
                </a:ext>
              </a:extLst>
            </p:cNvPr>
            <p:cNvSpPr/>
            <p:nvPr/>
          </p:nvSpPr>
          <p:spPr>
            <a:xfrm>
              <a:off x="5217172" y="2765316"/>
              <a:ext cx="241922" cy="2023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532"/>
        <p:cNvGrpSpPr/>
        <p:nvPr/>
      </p:nvGrpSpPr>
      <p:grpSpPr>
        <a:xfrm>
          <a:off x="0" y="0"/>
          <a:ext cx="0" cy="0"/>
          <a:chOff x="0" y="0"/>
          <a:chExt cx="0" cy="0"/>
        </a:xfrm>
      </p:grpSpPr>
      <p:sp>
        <p:nvSpPr>
          <p:cNvPr id="534" name="Google Shape;534;p18"/>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8C5F7A"/>
              </a:buClr>
              <a:buSzPct val="100000"/>
              <a:buFont typeface="Arial"/>
              <a:buNone/>
            </a:pPr>
            <a:r>
              <a:rPr lang="en-US" dirty="0">
                <a:highlight>
                  <a:srgbClr val="FFFF00"/>
                </a:highlight>
              </a:rPr>
              <a:t>Actions de réponse</a:t>
            </a:r>
            <a:endParaRPr dirty="0">
              <a:highlight>
                <a:srgbClr val="FFFF00"/>
              </a:highlight>
            </a:endParaRPr>
          </a:p>
        </p:txBody>
      </p:sp>
      <p:grpSp>
        <p:nvGrpSpPr>
          <p:cNvPr id="2" name="Group 1">
            <a:extLst>
              <a:ext uri="{FF2B5EF4-FFF2-40B4-BE49-F238E27FC236}">
                <a16:creationId xmlns:a16="http://schemas.microsoft.com/office/drawing/2014/main" id="{D67757FB-6107-DA35-023A-8795B4D07F09}"/>
              </a:ext>
            </a:extLst>
          </p:cNvPr>
          <p:cNvGrpSpPr/>
          <p:nvPr/>
        </p:nvGrpSpPr>
        <p:grpSpPr>
          <a:xfrm>
            <a:off x="10228983" y="337468"/>
            <a:ext cx="1587872" cy="1368854"/>
            <a:chOff x="10228983" y="337468"/>
            <a:chExt cx="1587872" cy="1368854"/>
          </a:xfrm>
        </p:grpSpPr>
        <p:sp>
          <p:nvSpPr>
            <p:cNvPr id="3" name="Hexagon 2">
              <a:extLst>
                <a:ext uri="{FF2B5EF4-FFF2-40B4-BE49-F238E27FC236}">
                  <a16:creationId xmlns:a16="http://schemas.microsoft.com/office/drawing/2014/main" id="{0FB60DE2-2FB1-2F68-3C02-1B4237EC8445}"/>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4" name="Group 3">
              <a:extLst>
                <a:ext uri="{FF2B5EF4-FFF2-40B4-BE49-F238E27FC236}">
                  <a16:creationId xmlns:a16="http://schemas.microsoft.com/office/drawing/2014/main" id="{93582955-127D-3FF5-C652-F8564F04010F}"/>
                </a:ext>
              </a:extLst>
            </p:cNvPr>
            <p:cNvGrpSpPr/>
            <p:nvPr/>
          </p:nvGrpSpPr>
          <p:grpSpPr>
            <a:xfrm>
              <a:off x="10621771" y="762700"/>
              <a:ext cx="562136" cy="634675"/>
              <a:chOff x="760175" y="830142"/>
              <a:chExt cx="867619" cy="979579"/>
            </a:xfrm>
          </p:grpSpPr>
          <p:sp>
            <p:nvSpPr>
              <p:cNvPr id="8" name="Rectangle 7">
                <a:extLst>
                  <a:ext uri="{FF2B5EF4-FFF2-40B4-BE49-F238E27FC236}">
                    <a16:creationId xmlns:a16="http://schemas.microsoft.com/office/drawing/2014/main" id="{4F51EA6C-3839-0130-E277-AF63355F15C2}"/>
                  </a:ext>
                </a:extLst>
              </p:cNvPr>
              <p:cNvSpPr/>
              <p:nvPr/>
            </p:nvSpPr>
            <p:spPr>
              <a:xfrm>
                <a:off x="864636" y="830142"/>
                <a:ext cx="763158" cy="97957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b="1" dirty="0">
                    <a:latin typeface="Arial" panose="020B0604020202020204" pitchFamily="34" charset="0"/>
                    <a:cs typeface="Arial" panose="020B0604020202020204" pitchFamily="34" charset="0"/>
                  </a:rPr>
                  <a:t>9-10</a:t>
                </a:r>
              </a:p>
            </p:txBody>
          </p:sp>
          <p:sp>
            <p:nvSpPr>
              <p:cNvPr id="9" name="Rectangle 8">
                <a:extLst>
                  <a:ext uri="{FF2B5EF4-FFF2-40B4-BE49-F238E27FC236}">
                    <a16:creationId xmlns:a16="http://schemas.microsoft.com/office/drawing/2014/main" id="{272F6737-82AD-90F8-BDB7-B0763CAE0402}"/>
                  </a:ext>
                </a:extLst>
              </p:cNvPr>
              <p:cNvSpPr/>
              <p:nvPr/>
            </p:nvSpPr>
            <p:spPr>
              <a:xfrm>
                <a:off x="760175" y="830144"/>
                <a:ext cx="149292" cy="97957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5" name="Group 4">
              <a:extLst>
                <a:ext uri="{FF2B5EF4-FFF2-40B4-BE49-F238E27FC236}">
                  <a16:creationId xmlns:a16="http://schemas.microsoft.com/office/drawing/2014/main" id="{986449DE-6A6A-7F89-215F-39505028EE40}"/>
                </a:ext>
              </a:extLst>
            </p:cNvPr>
            <p:cNvGrpSpPr/>
            <p:nvPr/>
          </p:nvGrpSpPr>
          <p:grpSpPr>
            <a:xfrm>
              <a:off x="11325415" y="762701"/>
              <a:ext cx="182192" cy="634674"/>
              <a:chOff x="2121762" y="2323619"/>
              <a:chExt cx="200378" cy="825210"/>
            </a:xfrm>
          </p:grpSpPr>
          <p:sp>
            <p:nvSpPr>
              <p:cNvPr id="6" name="Isosceles Triangle 5">
                <a:extLst>
                  <a:ext uri="{FF2B5EF4-FFF2-40B4-BE49-F238E27FC236}">
                    <a16:creationId xmlns:a16="http://schemas.microsoft.com/office/drawing/2014/main" id="{187F7405-2596-393C-05F1-1A547A0232D4}"/>
                  </a:ext>
                </a:extLst>
              </p:cNvPr>
              <p:cNvSpPr/>
              <p:nvPr/>
            </p:nvSpPr>
            <p:spPr>
              <a:xfrm>
                <a:off x="2121763" y="2323619"/>
                <a:ext cx="200377" cy="172739"/>
              </a:xfrm>
              <a:prstGeom prs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Rectangle 6">
                <a:extLst>
                  <a:ext uri="{FF2B5EF4-FFF2-40B4-BE49-F238E27FC236}">
                    <a16:creationId xmlns:a16="http://schemas.microsoft.com/office/drawing/2014/main" id="{34E0E174-75EF-AC05-10B6-DDE10604A993}"/>
                  </a:ext>
                </a:extLst>
              </p:cNvPr>
              <p:cNvSpPr/>
              <p:nvPr/>
            </p:nvSpPr>
            <p:spPr>
              <a:xfrm>
                <a:off x="2121762" y="2496169"/>
                <a:ext cx="200377" cy="6526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sp>
        <p:nvSpPr>
          <p:cNvPr id="10" name="Google Shape;114;p9">
            <a:extLst>
              <a:ext uri="{FF2B5EF4-FFF2-40B4-BE49-F238E27FC236}">
                <a16:creationId xmlns:a16="http://schemas.microsoft.com/office/drawing/2014/main" id="{9AE83613-36D9-9F5B-BA62-908D08DB5342}"/>
              </a:ext>
            </a:extLst>
          </p:cNvPr>
          <p:cNvSpPr txBox="1"/>
          <p:nvPr/>
        </p:nvSpPr>
        <p:spPr>
          <a:xfrm>
            <a:off x="794079" y="1219596"/>
            <a:ext cx="1559124" cy="369332"/>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1800"/>
              <a:buFont typeface="Arial"/>
              <a:buNone/>
            </a:pPr>
            <a:r>
              <a:rPr lang="en-US" sz="1800" b="1" i="0" u="none" strike="noStrike" cap="none" dirty="0">
                <a:solidFill>
                  <a:schemeClr val="accent2">
                    <a:lumMod val="75000"/>
                  </a:schemeClr>
                </a:solidFill>
                <a:latin typeface="Arial"/>
                <a:ea typeface="Arial"/>
                <a:cs typeface="Arial"/>
                <a:sym typeface="Arial"/>
              </a:rPr>
              <a:t>25 minutes  </a:t>
            </a:r>
            <a:endParaRPr b="1" dirty="0">
              <a:solidFill>
                <a:schemeClr val="accent2">
                  <a:lumMod val="75000"/>
                </a:schemeClr>
              </a:solidFill>
            </a:endParaRPr>
          </a:p>
        </p:txBody>
      </p:sp>
      <p:grpSp>
        <p:nvGrpSpPr>
          <p:cNvPr id="11" name="Group 10">
            <a:extLst>
              <a:ext uri="{FF2B5EF4-FFF2-40B4-BE49-F238E27FC236}">
                <a16:creationId xmlns:a16="http://schemas.microsoft.com/office/drawing/2014/main" id="{3F18DDD9-12E3-16D0-EE6E-CDAFA2CA3998}"/>
              </a:ext>
            </a:extLst>
          </p:cNvPr>
          <p:cNvGrpSpPr/>
          <p:nvPr/>
        </p:nvGrpSpPr>
        <p:grpSpPr>
          <a:xfrm>
            <a:off x="357066" y="1224523"/>
            <a:ext cx="369332" cy="369332"/>
            <a:chOff x="6784825" y="4717805"/>
            <a:chExt cx="1170980" cy="1170980"/>
          </a:xfrm>
        </p:grpSpPr>
        <p:sp>
          <p:nvSpPr>
            <p:cNvPr id="12" name="Oval 11">
              <a:extLst>
                <a:ext uri="{FF2B5EF4-FFF2-40B4-BE49-F238E27FC236}">
                  <a16:creationId xmlns:a16="http://schemas.microsoft.com/office/drawing/2014/main" id="{AB322B7A-7F61-CB7F-0ED1-EC0B2CB4FB18}"/>
                </a:ext>
              </a:extLst>
            </p:cNvPr>
            <p:cNvSpPr/>
            <p:nvPr/>
          </p:nvSpPr>
          <p:spPr>
            <a:xfrm>
              <a:off x="6784825" y="4717805"/>
              <a:ext cx="1170980" cy="1170980"/>
            </a:xfrm>
            <a:prstGeom prst="ellipse">
              <a:avLst/>
            </a:prstGeom>
            <a:solidFill>
              <a:schemeClr val="accent2">
                <a:lumMod val="75000"/>
              </a:schemeClr>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3" name="Oval 12">
              <a:extLst>
                <a:ext uri="{FF2B5EF4-FFF2-40B4-BE49-F238E27FC236}">
                  <a16:creationId xmlns:a16="http://schemas.microsoft.com/office/drawing/2014/main" id="{8406BE68-75EC-4489-E03D-025A61C82D79}"/>
                </a:ext>
              </a:extLst>
            </p:cNvPr>
            <p:cNvSpPr/>
            <p:nvPr/>
          </p:nvSpPr>
          <p:spPr>
            <a:xfrm>
              <a:off x="7276868" y="5237982"/>
              <a:ext cx="189079" cy="18907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Rectangle 13">
              <a:extLst>
                <a:ext uri="{FF2B5EF4-FFF2-40B4-BE49-F238E27FC236}">
                  <a16:creationId xmlns:a16="http://schemas.microsoft.com/office/drawing/2014/main" id="{6CA7B03D-7BF4-D001-B60A-AED0679353D2}"/>
                </a:ext>
              </a:extLst>
            </p:cNvPr>
            <p:cNvSpPr/>
            <p:nvPr/>
          </p:nvSpPr>
          <p:spPr>
            <a:xfrm rot="16200000">
              <a:off x="7134823" y="5040376"/>
              <a:ext cx="464812" cy="1131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Rectangle 14">
              <a:extLst>
                <a:ext uri="{FF2B5EF4-FFF2-40B4-BE49-F238E27FC236}">
                  <a16:creationId xmlns:a16="http://schemas.microsoft.com/office/drawing/2014/main" id="{5414A057-938E-6B2D-81D8-5E2EB136A941}"/>
                </a:ext>
              </a:extLst>
            </p:cNvPr>
            <p:cNvSpPr/>
            <p:nvPr/>
          </p:nvSpPr>
          <p:spPr>
            <a:xfrm rot="13453060">
              <a:off x="7365088" y="5440995"/>
              <a:ext cx="331413" cy="1091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
        <p:nvSpPr>
          <p:cNvPr id="23" name="Rectangle: Top Corners Rounded 22">
            <a:extLst>
              <a:ext uri="{FF2B5EF4-FFF2-40B4-BE49-F238E27FC236}">
                <a16:creationId xmlns:a16="http://schemas.microsoft.com/office/drawing/2014/main" id="{EDFA4E60-C3DD-5B9C-6F5E-31C0103113C6}"/>
              </a:ext>
            </a:extLst>
          </p:cNvPr>
          <p:cNvSpPr/>
          <p:nvPr/>
        </p:nvSpPr>
        <p:spPr>
          <a:xfrm rot="5400000">
            <a:off x="4498077" y="-1348475"/>
            <a:ext cx="2603498" cy="11599653"/>
          </a:xfrm>
          <a:prstGeom prst="round2SameRect">
            <a:avLst>
              <a:gd name="adj1" fmla="val 25924"/>
              <a:gd name="adj2" fmla="val 0"/>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4" name="Google Shape;114;p9">
            <a:extLst>
              <a:ext uri="{FF2B5EF4-FFF2-40B4-BE49-F238E27FC236}">
                <a16:creationId xmlns:a16="http://schemas.microsoft.com/office/drawing/2014/main" id="{AA6A607E-5744-CE17-A2C9-7293F80AD57A}"/>
              </a:ext>
            </a:extLst>
          </p:cNvPr>
          <p:cNvSpPr txBox="1"/>
          <p:nvPr/>
        </p:nvSpPr>
        <p:spPr>
          <a:xfrm>
            <a:off x="5582531" y="2358886"/>
            <a:ext cx="5446979" cy="36929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dirty="0">
                <a:solidFill>
                  <a:schemeClr val="dk1"/>
                </a:solidFill>
                <a:latin typeface="Arial"/>
                <a:ea typeface="Arial"/>
                <a:cs typeface="Arial"/>
                <a:sym typeface="Arial"/>
              </a:rPr>
              <a:t>Dans vos groupes :</a:t>
            </a:r>
            <a:endParaRPr lang="en-US" sz="1800" dirty="0"/>
          </a:p>
        </p:txBody>
      </p:sp>
      <p:sp>
        <p:nvSpPr>
          <p:cNvPr id="25" name="Google Shape;114;p9">
            <a:extLst>
              <a:ext uri="{FF2B5EF4-FFF2-40B4-BE49-F238E27FC236}">
                <a16:creationId xmlns:a16="http://schemas.microsoft.com/office/drawing/2014/main" id="{584105A8-F219-59BF-729D-13DAA2AA5593}"/>
              </a:ext>
            </a:extLst>
          </p:cNvPr>
          <p:cNvSpPr txBox="1"/>
          <p:nvPr/>
        </p:nvSpPr>
        <p:spPr>
          <a:xfrm>
            <a:off x="5582531" y="3199052"/>
            <a:ext cx="5446979" cy="2585283"/>
          </a:xfrm>
          <a:prstGeom prst="rect">
            <a:avLst/>
          </a:prstGeom>
          <a:noFill/>
          <a:ln>
            <a:noFill/>
          </a:ln>
        </p:spPr>
        <p:txBody>
          <a:bodyPr spcFirstLastPara="1" wrap="square" lIns="91425" tIns="45700" rIns="91425" bIns="45700" anchor="t" anchorCtr="0">
            <a:spAutoFit/>
          </a:bodyPr>
          <a:lstStyle/>
          <a:p>
            <a:pPr marL="285750" marR="0" lvl="0" indent="-285750" algn="l" rtl="0">
              <a:spcBef>
                <a:spcPts val="0"/>
              </a:spcBef>
              <a:spcAft>
                <a:spcPts val="0"/>
              </a:spcAft>
              <a:buClr>
                <a:schemeClr val="dk1"/>
              </a:buClr>
              <a:buSzPct val="100000"/>
              <a:buFont typeface="Arial" panose="020B0604020202020204" pitchFamily="34" charset="0"/>
              <a:buChar char="•"/>
            </a:pPr>
            <a:r>
              <a:rPr lang="en-US" sz="1800" dirty="0" err="1">
                <a:solidFill>
                  <a:schemeClr val="dk1"/>
                </a:solidFill>
                <a:latin typeface="Arial"/>
                <a:ea typeface="Arial"/>
                <a:cs typeface="Arial"/>
                <a:sym typeface="Arial"/>
              </a:rPr>
              <a:t>TrENEz</a:t>
            </a:r>
            <a:r>
              <a:rPr lang="en-US" sz="1800" dirty="0">
                <a:solidFill>
                  <a:schemeClr val="dk1"/>
                </a:solidFill>
                <a:latin typeface="Arial"/>
                <a:ea typeface="Arial"/>
                <a:cs typeface="Arial"/>
                <a:sym typeface="Arial"/>
              </a:rPr>
              <a:t> des lignes pour faire correspondre chaque scénario aux actions de réponse immédiate les plus appropriées.</a:t>
            </a:r>
            <a:br>
              <a:rPr lang="en-US" sz="1800" dirty="0">
                <a:solidFill>
                  <a:schemeClr val="dk1"/>
                </a:solidFill>
                <a:latin typeface="Arial"/>
                <a:ea typeface="Arial"/>
                <a:cs typeface="Arial"/>
                <a:sym typeface="Arial"/>
              </a:rPr>
            </a:br>
            <a:endParaRPr lang="en-US" sz="1800" dirty="0">
              <a:solidFill>
                <a:schemeClr val="dk1"/>
              </a:solidFill>
              <a:latin typeface="Arial"/>
              <a:ea typeface="Arial"/>
              <a:cs typeface="Arial"/>
              <a:sym typeface="Arial"/>
            </a:endParaRPr>
          </a:p>
          <a:p>
            <a:pPr marL="285750" marR="0" lvl="0" indent="-285750" algn="l" rtl="0">
              <a:spcBef>
                <a:spcPts val="0"/>
              </a:spcBef>
              <a:spcAft>
                <a:spcPts val="0"/>
              </a:spcAft>
              <a:buClr>
                <a:schemeClr val="dk1"/>
              </a:buClr>
              <a:buSzPct val="100000"/>
              <a:buFont typeface="Arial" panose="020B0604020202020204" pitchFamily="34" charset="0"/>
              <a:buChar char="•"/>
            </a:pPr>
            <a:r>
              <a:rPr lang="en-US" sz="1800" dirty="0">
                <a:solidFill>
                  <a:schemeClr val="dk1"/>
                </a:solidFill>
                <a:latin typeface="Arial"/>
                <a:ea typeface="Arial"/>
                <a:cs typeface="Arial"/>
                <a:sym typeface="Arial"/>
              </a:rPr>
              <a:t>Ajoutez toute action supplémentaire de votre choix</a:t>
            </a:r>
            <a:br>
              <a:rPr lang="en-US" sz="1800" dirty="0">
                <a:solidFill>
                  <a:schemeClr val="dk1"/>
                </a:solidFill>
                <a:latin typeface="Arial"/>
                <a:ea typeface="Arial"/>
                <a:cs typeface="Arial"/>
                <a:sym typeface="Arial"/>
              </a:rPr>
            </a:br>
            <a:endParaRPr lang="en-US" sz="1800" dirty="0">
              <a:solidFill>
                <a:schemeClr val="dk1"/>
              </a:solidFill>
              <a:latin typeface="Arial"/>
              <a:ea typeface="Arial"/>
              <a:cs typeface="Arial"/>
              <a:sym typeface="Arial"/>
            </a:endParaRPr>
          </a:p>
          <a:p>
            <a:pPr marL="285750" marR="0" lvl="0" indent="-285750" algn="l" rtl="0">
              <a:spcBef>
                <a:spcPts val="0"/>
              </a:spcBef>
              <a:spcAft>
                <a:spcPts val="0"/>
              </a:spcAft>
              <a:buClr>
                <a:schemeClr val="dk1"/>
              </a:buClr>
              <a:buSzPct val="100000"/>
              <a:buFont typeface="Arial" panose="020B0604020202020204" pitchFamily="34" charset="0"/>
              <a:buChar char="•"/>
            </a:pPr>
            <a:r>
              <a:rPr lang="en-US" sz="1800" dirty="0" err="1">
                <a:solidFill>
                  <a:schemeClr val="dk1"/>
                </a:solidFill>
                <a:latin typeface="Arial"/>
                <a:ea typeface="Arial"/>
                <a:cs typeface="Arial"/>
                <a:sym typeface="Arial"/>
              </a:rPr>
              <a:t>Décrivez</a:t>
            </a:r>
            <a:r>
              <a:rPr lang="en-US" sz="1800" dirty="0">
                <a:solidFill>
                  <a:schemeClr val="dk1"/>
                </a:solidFill>
                <a:latin typeface="Arial"/>
                <a:ea typeface="Arial"/>
                <a:cs typeface="Arial"/>
                <a:sym typeface="Arial"/>
              </a:rPr>
              <a:t> la procédure de consentement/assentiment</a:t>
            </a:r>
          </a:p>
        </p:txBody>
      </p:sp>
      <p:grpSp>
        <p:nvGrpSpPr>
          <p:cNvPr id="26" name="Group 25">
            <a:extLst>
              <a:ext uri="{FF2B5EF4-FFF2-40B4-BE49-F238E27FC236}">
                <a16:creationId xmlns:a16="http://schemas.microsoft.com/office/drawing/2014/main" id="{624E8FF1-9202-C141-610E-8D66B060B021}"/>
              </a:ext>
            </a:extLst>
          </p:cNvPr>
          <p:cNvGrpSpPr/>
          <p:nvPr/>
        </p:nvGrpSpPr>
        <p:grpSpPr>
          <a:xfrm rot="20104804">
            <a:off x="502170" y="2105819"/>
            <a:ext cx="4220281" cy="2805877"/>
            <a:chOff x="7208925" y="2604220"/>
            <a:chExt cx="1168511" cy="776891"/>
          </a:xfrm>
        </p:grpSpPr>
        <p:sp>
          <p:nvSpPr>
            <p:cNvPr id="27" name="Rectangle 26">
              <a:extLst>
                <a:ext uri="{FF2B5EF4-FFF2-40B4-BE49-F238E27FC236}">
                  <a16:creationId xmlns:a16="http://schemas.microsoft.com/office/drawing/2014/main" id="{500686D4-0CB6-5763-2FC0-04C681001420}"/>
                </a:ext>
              </a:extLst>
            </p:cNvPr>
            <p:cNvSpPr/>
            <p:nvPr/>
          </p:nvSpPr>
          <p:spPr>
            <a:xfrm>
              <a:off x="7425584" y="2840091"/>
              <a:ext cx="716280" cy="541020"/>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8" name="Google Shape;315;p4">
              <a:extLst>
                <a:ext uri="{FF2B5EF4-FFF2-40B4-BE49-F238E27FC236}">
                  <a16:creationId xmlns:a16="http://schemas.microsoft.com/office/drawing/2014/main" id="{864B6C89-0202-02CD-D6D8-F7D11A21B211}"/>
                </a:ext>
              </a:extLst>
            </p:cNvPr>
            <p:cNvSpPr/>
            <p:nvPr/>
          </p:nvSpPr>
          <p:spPr>
            <a:xfrm>
              <a:off x="7208925" y="2953324"/>
              <a:ext cx="356816" cy="356815"/>
            </a:xfrm>
            <a:prstGeom prst="ellipse">
              <a:avLst/>
            </a:prstGeom>
            <a:solidFill>
              <a:schemeClr val="accent2">
                <a:lumMod val="75000"/>
              </a:schemeClr>
            </a:solidFill>
            <a:ln w="38100">
              <a:solidFill>
                <a:schemeClr val="bg1"/>
              </a:solid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29" name="Google Shape;315;p4">
              <a:extLst>
                <a:ext uri="{FF2B5EF4-FFF2-40B4-BE49-F238E27FC236}">
                  <a16:creationId xmlns:a16="http://schemas.microsoft.com/office/drawing/2014/main" id="{3C3D4F5D-8AD5-F912-369A-6F828DD6B68B}"/>
                </a:ext>
              </a:extLst>
            </p:cNvPr>
            <p:cNvSpPr/>
            <p:nvPr/>
          </p:nvSpPr>
          <p:spPr>
            <a:xfrm>
              <a:off x="7622905" y="2604220"/>
              <a:ext cx="356816" cy="356815"/>
            </a:xfrm>
            <a:prstGeom prst="ellipse">
              <a:avLst/>
            </a:prstGeom>
            <a:solidFill>
              <a:schemeClr val="accent2">
                <a:lumMod val="75000"/>
              </a:schemeClr>
            </a:solidFill>
            <a:ln w="38100">
              <a:solidFill>
                <a:schemeClr val="bg1"/>
              </a:solid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30" name="Google Shape;315;p4">
              <a:extLst>
                <a:ext uri="{FF2B5EF4-FFF2-40B4-BE49-F238E27FC236}">
                  <a16:creationId xmlns:a16="http://schemas.microsoft.com/office/drawing/2014/main" id="{FD86A729-71DD-31E8-FB72-574CD3E2DCF7}"/>
                </a:ext>
              </a:extLst>
            </p:cNvPr>
            <p:cNvSpPr/>
            <p:nvPr/>
          </p:nvSpPr>
          <p:spPr>
            <a:xfrm>
              <a:off x="8020620" y="2955992"/>
              <a:ext cx="356816" cy="356815"/>
            </a:xfrm>
            <a:prstGeom prst="ellipse">
              <a:avLst/>
            </a:prstGeom>
            <a:solidFill>
              <a:schemeClr val="accent2">
                <a:lumMod val="75000"/>
              </a:schemeClr>
            </a:solidFill>
            <a:ln w="38100">
              <a:solidFill>
                <a:schemeClr val="bg1"/>
              </a:solid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31" name="Rectangle: Single Corner Snipped 30">
              <a:extLst>
                <a:ext uri="{FF2B5EF4-FFF2-40B4-BE49-F238E27FC236}">
                  <a16:creationId xmlns:a16="http://schemas.microsoft.com/office/drawing/2014/main" id="{94B10140-41EF-3CB0-F5C8-7E9297A73FB4}"/>
                </a:ext>
              </a:extLst>
            </p:cNvPr>
            <p:cNvSpPr/>
            <p:nvPr/>
          </p:nvSpPr>
          <p:spPr>
            <a:xfrm rot="3546506">
              <a:off x="7635233" y="3164183"/>
              <a:ext cx="115589" cy="149251"/>
            </a:xfrm>
            <a:prstGeom prst="snip1Rect">
              <a:avLst>
                <a:gd name="adj" fmla="val 2326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2" name="Rectangle: Single Corner Snipped 31">
              <a:extLst>
                <a:ext uri="{FF2B5EF4-FFF2-40B4-BE49-F238E27FC236}">
                  <a16:creationId xmlns:a16="http://schemas.microsoft.com/office/drawing/2014/main" id="{705BE473-DBBB-975F-3288-F7140F50C136}"/>
                </a:ext>
              </a:extLst>
            </p:cNvPr>
            <p:cNvSpPr/>
            <p:nvPr/>
          </p:nvSpPr>
          <p:spPr>
            <a:xfrm rot="17435470">
              <a:off x="7817713" y="3021002"/>
              <a:ext cx="115589" cy="149251"/>
            </a:xfrm>
            <a:prstGeom prst="snip1Rect">
              <a:avLst>
                <a:gd name="adj" fmla="val 2326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Shape 532"/>
        <p:cNvGrpSpPr/>
        <p:nvPr/>
      </p:nvGrpSpPr>
      <p:grpSpPr>
        <a:xfrm>
          <a:off x="0" y="0"/>
          <a:ext cx="0" cy="0"/>
          <a:chOff x="0" y="0"/>
          <a:chExt cx="0" cy="0"/>
        </a:xfrm>
      </p:grpSpPr>
      <p:sp>
        <p:nvSpPr>
          <p:cNvPr id="25" name="Title 72">
            <a:extLst>
              <a:ext uri="{FF2B5EF4-FFF2-40B4-BE49-F238E27FC236}">
                <a16:creationId xmlns:a16="http://schemas.microsoft.com/office/drawing/2014/main" id="{A96AE096-6728-9570-314E-6A94018FE587}"/>
              </a:ext>
            </a:extLst>
          </p:cNvPr>
          <p:cNvSpPr txBox="1">
            <a:spLocks/>
          </p:cNvSpPr>
          <p:nvPr/>
        </p:nvSpPr>
        <p:spPr>
          <a:xfrm>
            <a:off x="796386" y="3099692"/>
            <a:ext cx="5915913"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n-CA" sz="5400" b="1" dirty="0">
                <a:solidFill>
                  <a:schemeClr val="bg1">
                    <a:lumMod val="75000"/>
                  </a:schemeClr>
                </a:solidFill>
                <a:latin typeface="Garamond"/>
              </a:rPr>
              <a:t>Diapositive supplémentaire pour les notes de l'animateur</a:t>
            </a:r>
            <a:endParaRPr lang="en-CA" sz="5400" b="1" dirty="0">
              <a:solidFill>
                <a:schemeClr val="bg1">
                  <a:lumMod val="75000"/>
                </a:schemeClr>
              </a:solidFill>
            </a:endParaRPr>
          </a:p>
        </p:txBody>
      </p:sp>
    </p:spTree>
    <p:extLst>
      <p:ext uri="{BB962C8B-B14F-4D97-AF65-F5344CB8AC3E}">
        <p14:creationId xmlns:p14="http://schemas.microsoft.com/office/powerpoint/2010/main" val="394229821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Shape 532"/>
        <p:cNvGrpSpPr/>
        <p:nvPr/>
      </p:nvGrpSpPr>
      <p:grpSpPr>
        <a:xfrm>
          <a:off x="0" y="0"/>
          <a:ext cx="0" cy="0"/>
          <a:chOff x="0" y="0"/>
          <a:chExt cx="0" cy="0"/>
        </a:xfrm>
      </p:grpSpPr>
      <p:sp>
        <p:nvSpPr>
          <p:cNvPr id="25" name="Title 72">
            <a:extLst>
              <a:ext uri="{FF2B5EF4-FFF2-40B4-BE49-F238E27FC236}">
                <a16:creationId xmlns:a16="http://schemas.microsoft.com/office/drawing/2014/main" id="{7879D022-C611-A9BD-746A-EEA81BA4D8C3}"/>
              </a:ext>
            </a:extLst>
          </p:cNvPr>
          <p:cNvSpPr txBox="1">
            <a:spLocks/>
          </p:cNvSpPr>
          <p:nvPr/>
        </p:nvSpPr>
        <p:spPr>
          <a:xfrm>
            <a:off x="796386" y="3099692"/>
            <a:ext cx="5915913"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n-CA" sz="5400" b="1" dirty="0">
                <a:solidFill>
                  <a:schemeClr val="bg1">
                    <a:lumMod val="75000"/>
                  </a:schemeClr>
                </a:solidFill>
                <a:latin typeface="Garamond"/>
              </a:rPr>
              <a:t>Diapositive supplémentaire pour les notes de l'animateur</a:t>
            </a:r>
            <a:endParaRPr lang="en-CA" sz="5400" b="1" dirty="0">
              <a:solidFill>
                <a:schemeClr val="bg1">
                  <a:lumMod val="75000"/>
                </a:schemeClr>
              </a:solidFill>
            </a:endParaRPr>
          </a:p>
        </p:txBody>
      </p:sp>
    </p:spTree>
    <p:extLst>
      <p:ext uri="{BB962C8B-B14F-4D97-AF65-F5344CB8AC3E}">
        <p14:creationId xmlns:p14="http://schemas.microsoft.com/office/powerpoint/2010/main" val="113519337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550"/>
        <p:cNvGrpSpPr/>
        <p:nvPr/>
      </p:nvGrpSpPr>
      <p:grpSpPr>
        <a:xfrm>
          <a:off x="0" y="0"/>
          <a:ext cx="0" cy="0"/>
          <a:chOff x="0" y="0"/>
          <a:chExt cx="0" cy="0"/>
        </a:xfrm>
      </p:grpSpPr>
      <p:grpSp>
        <p:nvGrpSpPr>
          <p:cNvPr id="26" name="Group 25">
            <a:extLst>
              <a:ext uri="{FF2B5EF4-FFF2-40B4-BE49-F238E27FC236}">
                <a16:creationId xmlns:a16="http://schemas.microsoft.com/office/drawing/2014/main" id="{69757B17-EC1A-F778-F2A4-6ADC3483FA4A}"/>
              </a:ext>
            </a:extLst>
          </p:cNvPr>
          <p:cNvGrpSpPr/>
          <p:nvPr/>
        </p:nvGrpSpPr>
        <p:grpSpPr>
          <a:xfrm>
            <a:off x="1530609" y="2019562"/>
            <a:ext cx="3652549" cy="3352538"/>
            <a:chOff x="6955476" y="4970817"/>
            <a:chExt cx="500332" cy="459236"/>
          </a:xfrm>
          <a:solidFill>
            <a:schemeClr val="accent2">
              <a:lumMod val="40000"/>
              <a:lumOff val="60000"/>
            </a:schemeClr>
          </a:solidFill>
        </p:grpSpPr>
        <p:sp>
          <p:nvSpPr>
            <p:cNvPr id="24" name="Trapezoid 23">
              <a:extLst>
                <a:ext uri="{FF2B5EF4-FFF2-40B4-BE49-F238E27FC236}">
                  <a16:creationId xmlns:a16="http://schemas.microsoft.com/office/drawing/2014/main" id="{E10E6AB6-EA9B-DC99-358F-A757767594F7}"/>
                </a:ext>
              </a:extLst>
            </p:cNvPr>
            <p:cNvSpPr/>
            <p:nvPr/>
          </p:nvSpPr>
          <p:spPr>
            <a:xfrm>
              <a:off x="6955476" y="4970817"/>
              <a:ext cx="500332" cy="200981"/>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5" name="Rectangle 24">
              <a:extLst>
                <a:ext uri="{FF2B5EF4-FFF2-40B4-BE49-F238E27FC236}">
                  <a16:creationId xmlns:a16="http://schemas.microsoft.com/office/drawing/2014/main" id="{AE42902C-F86B-54ED-64AB-0C142D43A23D}"/>
                </a:ext>
              </a:extLst>
            </p:cNvPr>
            <p:cNvSpPr/>
            <p:nvPr/>
          </p:nvSpPr>
          <p:spPr>
            <a:xfrm>
              <a:off x="6998813" y="5171798"/>
              <a:ext cx="413659" cy="2582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
        <p:nvSpPr>
          <p:cNvPr id="551" name="Google Shape;551;p19"/>
          <p:cNvSpPr txBox="1">
            <a:spLocks noGrp="1"/>
          </p:cNvSpPr>
          <p:nvPr>
            <p:ph type="title"/>
          </p:nvPr>
        </p:nvSpPr>
        <p:spPr>
          <a:xfrm>
            <a:off x="279103" y="120516"/>
            <a:ext cx="10515600" cy="868968"/>
          </a:xfrm>
          <a:prstGeom prst="rect">
            <a:avLst/>
          </a:prstGeom>
          <a:noFill/>
          <a:ln>
            <a:noFill/>
          </a:ln>
        </p:spPr>
        <p:txBody>
          <a:bodyPr spcFirstLastPara="1" wrap="square" lIns="91425" tIns="45700" rIns="91425" bIns="45700" anchor="ctr" anchorCtr="0">
            <a:normAutofit fontScale="90000"/>
          </a:bodyPr>
          <a:lstStyle/>
          <a:p>
            <a:pPr marL="0" lvl="0" indent="0" algn="ctr" rtl="0">
              <a:lnSpc>
                <a:spcPct val="90000"/>
              </a:lnSpc>
              <a:spcBef>
                <a:spcPts val="0"/>
              </a:spcBef>
              <a:spcAft>
                <a:spcPts val="0"/>
              </a:spcAft>
              <a:buClr>
                <a:srgbClr val="8C5F7A"/>
              </a:buClr>
              <a:buSzPts val="3200"/>
              <a:buFont typeface="Arial"/>
              <a:buNone/>
            </a:pPr>
            <a:r>
              <a:rPr lang="en-US" dirty="0">
                <a:highlight>
                  <a:srgbClr val="FFFF00"/>
                </a:highlight>
              </a:rPr>
              <a:t>Outil d'évaluation rapide de la prise en charge familiale</a:t>
            </a:r>
            <a:endParaRPr dirty="0">
              <a:highlight>
                <a:srgbClr val="FFFF00"/>
              </a:highlight>
            </a:endParaRPr>
          </a:p>
        </p:txBody>
      </p:sp>
      <p:grpSp>
        <p:nvGrpSpPr>
          <p:cNvPr id="573" name="Google Shape;573;p19"/>
          <p:cNvGrpSpPr/>
          <p:nvPr/>
        </p:nvGrpSpPr>
        <p:grpSpPr>
          <a:xfrm>
            <a:off x="2730502" y="4519147"/>
            <a:ext cx="328579" cy="611056"/>
            <a:chOff x="3524508" y="2679091"/>
            <a:chExt cx="327409" cy="608880"/>
          </a:xfrm>
        </p:grpSpPr>
        <p:sp>
          <p:nvSpPr>
            <p:cNvPr id="574" name="Google Shape;574;p19"/>
            <p:cNvSpPr/>
            <p:nvPr/>
          </p:nvSpPr>
          <p:spPr>
            <a:xfrm>
              <a:off x="3526909" y="3062732"/>
              <a:ext cx="323729" cy="225239"/>
            </a:xfrm>
            <a:prstGeom prst="round2SameRect">
              <a:avLst>
                <a:gd name="adj1" fmla="val 50000"/>
                <a:gd name="adj2" fmla="val 0"/>
              </a:avLst>
            </a:prstGeom>
            <a:solidFill>
              <a:srgbClr val="8C5F7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575" name="Google Shape;575;p19"/>
            <p:cNvSpPr/>
            <p:nvPr/>
          </p:nvSpPr>
          <p:spPr>
            <a:xfrm>
              <a:off x="3524508" y="2679091"/>
              <a:ext cx="327409" cy="327409"/>
            </a:xfrm>
            <a:prstGeom prst="ellipse">
              <a:avLst/>
            </a:prstGeom>
            <a:solidFill>
              <a:srgbClr val="8C5F7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dirty="0">
                <a:solidFill>
                  <a:schemeClr val="lt1"/>
                </a:solidFill>
                <a:latin typeface="Arial"/>
                <a:ea typeface="Arial"/>
                <a:cs typeface="Arial"/>
                <a:sym typeface="Arial"/>
              </a:endParaRPr>
            </a:p>
          </p:txBody>
        </p:sp>
      </p:grpSp>
      <p:sp>
        <p:nvSpPr>
          <p:cNvPr id="579" name="Google Shape;579;p19"/>
          <p:cNvSpPr/>
          <p:nvPr/>
        </p:nvSpPr>
        <p:spPr>
          <a:xfrm>
            <a:off x="3654737" y="4527442"/>
            <a:ext cx="328579" cy="602761"/>
          </a:xfrm>
          <a:prstGeom prst="round2SameRect">
            <a:avLst>
              <a:gd name="adj1" fmla="val 50000"/>
              <a:gd name="adj2" fmla="val 0"/>
            </a:avLst>
          </a:prstGeom>
          <a:solidFill>
            <a:srgbClr val="8C5F7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580" name="Google Shape;580;p19"/>
          <p:cNvSpPr/>
          <p:nvPr/>
        </p:nvSpPr>
        <p:spPr>
          <a:xfrm>
            <a:off x="3652328" y="4142431"/>
            <a:ext cx="328579" cy="328579"/>
          </a:xfrm>
          <a:prstGeom prst="ellipse">
            <a:avLst/>
          </a:prstGeom>
          <a:solidFill>
            <a:srgbClr val="8C5F7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dirty="0">
              <a:solidFill>
                <a:schemeClr val="lt1"/>
              </a:solidFill>
              <a:latin typeface="Arial"/>
              <a:ea typeface="Arial"/>
              <a:cs typeface="Arial"/>
              <a:sym typeface="Arial"/>
            </a:endParaRPr>
          </a:p>
        </p:txBody>
      </p:sp>
      <p:grpSp>
        <p:nvGrpSpPr>
          <p:cNvPr id="581" name="Google Shape;581;p19"/>
          <p:cNvGrpSpPr/>
          <p:nvPr/>
        </p:nvGrpSpPr>
        <p:grpSpPr>
          <a:xfrm>
            <a:off x="3191744" y="3992689"/>
            <a:ext cx="328579" cy="1137514"/>
            <a:chOff x="3524508" y="2679091"/>
            <a:chExt cx="327409" cy="1133463"/>
          </a:xfrm>
        </p:grpSpPr>
        <p:sp>
          <p:nvSpPr>
            <p:cNvPr id="582" name="Google Shape;582;p19"/>
            <p:cNvSpPr/>
            <p:nvPr/>
          </p:nvSpPr>
          <p:spPr>
            <a:xfrm>
              <a:off x="3526909" y="3062730"/>
              <a:ext cx="323729" cy="749824"/>
            </a:xfrm>
            <a:prstGeom prst="round2SameRect">
              <a:avLst>
                <a:gd name="adj1" fmla="val 50000"/>
                <a:gd name="adj2" fmla="val 0"/>
              </a:avLst>
            </a:prstGeom>
            <a:solidFill>
              <a:srgbClr val="8C5F7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583" name="Google Shape;583;p19"/>
            <p:cNvSpPr/>
            <p:nvPr/>
          </p:nvSpPr>
          <p:spPr>
            <a:xfrm>
              <a:off x="3524508" y="2679091"/>
              <a:ext cx="327409" cy="327409"/>
            </a:xfrm>
            <a:prstGeom prst="ellipse">
              <a:avLst/>
            </a:prstGeom>
            <a:solidFill>
              <a:srgbClr val="8C5F7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dirty="0">
                <a:solidFill>
                  <a:schemeClr val="lt1"/>
                </a:solidFill>
                <a:latin typeface="Arial"/>
                <a:ea typeface="Arial"/>
                <a:cs typeface="Arial"/>
                <a:sym typeface="Arial"/>
              </a:endParaRPr>
            </a:p>
          </p:txBody>
        </p:sp>
      </p:grpSp>
      <p:sp>
        <p:nvSpPr>
          <p:cNvPr id="584" name="Google Shape;584;p19"/>
          <p:cNvSpPr/>
          <p:nvPr/>
        </p:nvSpPr>
        <p:spPr>
          <a:xfrm>
            <a:off x="3792115" y="4881843"/>
            <a:ext cx="63912" cy="248360"/>
          </a:xfrm>
          <a:prstGeom prst="round2SameRect">
            <a:avLst>
              <a:gd name="adj1" fmla="val 50000"/>
              <a:gd name="adj2" fmla="val 0"/>
            </a:avLst>
          </a:prstGeom>
          <a:solidFill>
            <a:srgbClr val="8C5F7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585" name="Google Shape;585;p19"/>
          <p:cNvSpPr/>
          <p:nvPr/>
        </p:nvSpPr>
        <p:spPr>
          <a:xfrm>
            <a:off x="2860237" y="5058134"/>
            <a:ext cx="63194" cy="72069"/>
          </a:xfrm>
          <a:prstGeom prst="round2SameRect">
            <a:avLst>
              <a:gd name="adj1" fmla="val 46112"/>
              <a:gd name="adj2" fmla="val 0"/>
            </a:avLst>
          </a:prstGeom>
          <a:solidFill>
            <a:srgbClr val="8C5F7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grpSp>
        <p:nvGrpSpPr>
          <p:cNvPr id="13" name="Group 12">
            <a:extLst>
              <a:ext uri="{FF2B5EF4-FFF2-40B4-BE49-F238E27FC236}">
                <a16:creationId xmlns:a16="http://schemas.microsoft.com/office/drawing/2014/main" id="{A84EB5C1-473C-CED6-ADDB-BA879E759DC1}"/>
              </a:ext>
            </a:extLst>
          </p:cNvPr>
          <p:cNvGrpSpPr/>
          <p:nvPr/>
        </p:nvGrpSpPr>
        <p:grpSpPr>
          <a:xfrm>
            <a:off x="6554927" y="3294536"/>
            <a:ext cx="986765" cy="1816244"/>
            <a:chOff x="5102983" y="1330093"/>
            <a:chExt cx="611190" cy="1090296"/>
          </a:xfrm>
          <a:solidFill>
            <a:schemeClr val="accent4"/>
          </a:solidFill>
        </p:grpSpPr>
        <p:grpSp>
          <p:nvGrpSpPr>
            <p:cNvPr id="14" name="Group 13">
              <a:extLst>
                <a:ext uri="{FF2B5EF4-FFF2-40B4-BE49-F238E27FC236}">
                  <a16:creationId xmlns:a16="http://schemas.microsoft.com/office/drawing/2014/main" id="{D512BAF1-8D7E-BF92-C424-208FFE58826E}"/>
                </a:ext>
              </a:extLst>
            </p:cNvPr>
            <p:cNvGrpSpPr/>
            <p:nvPr/>
          </p:nvGrpSpPr>
          <p:grpSpPr>
            <a:xfrm>
              <a:off x="5157952" y="1808115"/>
              <a:ext cx="241654" cy="277569"/>
              <a:chOff x="2968390" y="1782471"/>
              <a:chExt cx="241654" cy="277569"/>
            </a:xfrm>
            <a:grpFill/>
          </p:grpSpPr>
          <p:sp>
            <p:nvSpPr>
              <p:cNvPr id="22" name="Round Same Side Corner Rectangle 25">
                <a:extLst>
                  <a:ext uri="{FF2B5EF4-FFF2-40B4-BE49-F238E27FC236}">
                    <a16:creationId xmlns:a16="http://schemas.microsoft.com/office/drawing/2014/main" id="{97BEB211-C6BC-935A-966D-7C2168B1995B}"/>
                  </a:ext>
                </a:extLst>
              </p:cNvPr>
              <p:cNvSpPr/>
              <p:nvPr/>
            </p:nvSpPr>
            <p:spPr>
              <a:xfrm rot="12859561">
                <a:off x="3108478" y="1782471"/>
                <a:ext cx="101566" cy="245105"/>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3" name="Round Same Side Corner Rectangle 26">
                <a:extLst>
                  <a:ext uri="{FF2B5EF4-FFF2-40B4-BE49-F238E27FC236}">
                    <a16:creationId xmlns:a16="http://schemas.microsoft.com/office/drawing/2014/main" id="{28A54BA0-16E6-27FF-6F52-B54771B25336}"/>
                  </a:ext>
                </a:extLst>
              </p:cNvPr>
              <p:cNvSpPr/>
              <p:nvPr/>
            </p:nvSpPr>
            <p:spPr>
              <a:xfrm rot="14101202">
                <a:off x="3000569" y="1926295"/>
                <a:ext cx="101566" cy="165924"/>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
          <p:nvSpPr>
            <p:cNvPr id="15" name="Rectangle 14">
              <a:extLst>
                <a:ext uri="{FF2B5EF4-FFF2-40B4-BE49-F238E27FC236}">
                  <a16:creationId xmlns:a16="http://schemas.microsoft.com/office/drawing/2014/main" id="{0ECAFDAE-0BBC-FDA1-36C7-059E76D8BDB7}"/>
                </a:ext>
              </a:extLst>
            </p:cNvPr>
            <p:cNvSpPr/>
            <p:nvPr/>
          </p:nvSpPr>
          <p:spPr>
            <a:xfrm rot="20505316">
              <a:off x="5102983" y="1656859"/>
              <a:ext cx="45719" cy="3548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6" name="Round Same Side Corner Rectangle 26">
              <a:extLst>
                <a:ext uri="{FF2B5EF4-FFF2-40B4-BE49-F238E27FC236}">
                  <a16:creationId xmlns:a16="http://schemas.microsoft.com/office/drawing/2014/main" id="{C28EE16B-E205-335D-0F83-5F80D24C9EA6}"/>
                </a:ext>
              </a:extLst>
            </p:cNvPr>
            <p:cNvSpPr/>
            <p:nvPr/>
          </p:nvSpPr>
          <p:spPr>
            <a:xfrm rot="16535945">
              <a:off x="5265161" y="1680146"/>
              <a:ext cx="101003" cy="279895"/>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cxnSp>
          <p:nvCxnSpPr>
            <p:cNvPr id="17" name="Straight Arrow Connector 16">
              <a:extLst>
                <a:ext uri="{FF2B5EF4-FFF2-40B4-BE49-F238E27FC236}">
                  <a16:creationId xmlns:a16="http://schemas.microsoft.com/office/drawing/2014/main" id="{8D892ABA-67F3-53AC-BF6E-2C83A34FC836}"/>
                </a:ext>
              </a:extLst>
            </p:cNvPr>
            <p:cNvCxnSpPr>
              <a:cxnSpLocks/>
            </p:cNvCxnSpPr>
            <p:nvPr/>
          </p:nvCxnSpPr>
          <p:spPr>
            <a:xfrm flipH="1">
              <a:off x="5175388" y="1694718"/>
              <a:ext cx="74812" cy="109302"/>
            </a:xfrm>
            <a:prstGeom prst="straightConnector1">
              <a:avLst/>
            </a:prstGeom>
            <a:grpFill/>
            <a:ln w="28575">
              <a:solidFill>
                <a:schemeClr val="accent4"/>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18" name="Group 17">
              <a:extLst>
                <a:ext uri="{FF2B5EF4-FFF2-40B4-BE49-F238E27FC236}">
                  <a16:creationId xmlns:a16="http://schemas.microsoft.com/office/drawing/2014/main" id="{8167E834-03E7-306F-6512-B07C0D16644F}"/>
                </a:ext>
              </a:extLst>
            </p:cNvPr>
            <p:cNvGrpSpPr/>
            <p:nvPr/>
          </p:nvGrpSpPr>
          <p:grpSpPr>
            <a:xfrm>
              <a:off x="5274909" y="1330093"/>
              <a:ext cx="439264" cy="1090296"/>
              <a:chOff x="4152776" y="1302447"/>
              <a:chExt cx="365595" cy="907443"/>
            </a:xfrm>
            <a:grpFill/>
          </p:grpSpPr>
          <p:sp>
            <p:nvSpPr>
              <p:cNvPr id="19" name="Flowchart: Manual Operation 18">
                <a:extLst>
                  <a:ext uri="{FF2B5EF4-FFF2-40B4-BE49-F238E27FC236}">
                    <a16:creationId xmlns:a16="http://schemas.microsoft.com/office/drawing/2014/main" id="{068D9EDB-EBD9-6788-7BC3-C5CB93333C1F}"/>
                  </a:ext>
                </a:extLst>
              </p:cNvPr>
              <p:cNvSpPr/>
              <p:nvPr/>
            </p:nvSpPr>
            <p:spPr>
              <a:xfrm rot="10800000">
                <a:off x="4152776" y="1702969"/>
                <a:ext cx="365595" cy="506921"/>
              </a:xfrm>
              <a:prstGeom prst="flowChartManualOperati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Round Same Side Corner Rectangle 23">
                <a:extLst>
                  <a:ext uri="{FF2B5EF4-FFF2-40B4-BE49-F238E27FC236}">
                    <a16:creationId xmlns:a16="http://schemas.microsoft.com/office/drawing/2014/main" id="{1FC06372-C07E-5BEC-E657-6C5CABDA2997}"/>
                  </a:ext>
                </a:extLst>
              </p:cNvPr>
              <p:cNvSpPr/>
              <p:nvPr/>
            </p:nvSpPr>
            <p:spPr>
              <a:xfrm>
                <a:off x="4202705" y="1618460"/>
                <a:ext cx="266665" cy="584840"/>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Oval 20">
                <a:extLst>
                  <a:ext uri="{FF2B5EF4-FFF2-40B4-BE49-F238E27FC236}">
                    <a16:creationId xmlns:a16="http://schemas.microsoft.com/office/drawing/2014/main" id="{9323E67C-A0C8-9269-C3C3-A712F0C652DC}"/>
                  </a:ext>
                </a:extLst>
              </p:cNvPr>
              <p:cNvSpPr/>
              <p:nvPr/>
            </p:nvSpPr>
            <p:spPr>
              <a:xfrm>
                <a:off x="4200727" y="1302447"/>
                <a:ext cx="269696" cy="26969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grpSp>
        <p:nvGrpSpPr>
          <p:cNvPr id="35" name="Group 34">
            <a:extLst>
              <a:ext uri="{FF2B5EF4-FFF2-40B4-BE49-F238E27FC236}">
                <a16:creationId xmlns:a16="http://schemas.microsoft.com/office/drawing/2014/main" id="{D05F3AB7-B7BD-783D-3114-5093120BFDA1}"/>
              </a:ext>
            </a:extLst>
          </p:cNvPr>
          <p:cNvGrpSpPr/>
          <p:nvPr/>
        </p:nvGrpSpPr>
        <p:grpSpPr>
          <a:xfrm>
            <a:off x="4179248" y="3370322"/>
            <a:ext cx="1395581" cy="1759883"/>
            <a:chOff x="3969442" y="4105390"/>
            <a:chExt cx="648257" cy="817478"/>
          </a:xfrm>
          <a:solidFill>
            <a:schemeClr val="accent2">
              <a:lumMod val="75000"/>
            </a:schemeClr>
          </a:solidFill>
        </p:grpSpPr>
        <p:grpSp>
          <p:nvGrpSpPr>
            <p:cNvPr id="27" name="Group 26">
              <a:extLst>
                <a:ext uri="{FF2B5EF4-FFF2-40B4-BE49-F238E27FC236}">
                  <a16:creationId xmlns:a16="http://schemas.microsoft.com/office/drawing/2014/main" id="{7AAC736B-12CF-3347-C6D4-BFBB00B7DB6E}"/>
                </a:ext>
              </a:extLst>
            </p:cNvPr>
            <p:cNvGrpSpPr/>
            <p:nvPr/>
          </p:nvGrpSpPr>
          <p:grpSpPr>
            <a:xfrm>
              <a:off x="4364250" y="4105390"/>
              <a:ext cx="253449" cy="817478"/>
              <a:chOff x="4045582" y="1684320"/>
              <a:chExt cx="350098" cy="1129211"/>
            </a:xfrm>
            <a:grpFill/>
          </p:grpSpPr>
          <p:sp>
            <p:nvSpPr>
              <p:cNvPr id="28" name="Round Same Side Corner Rectangle 21">
                <a:extLst>
                  <a:ext uri="{FF2B5EF4-FFF2-40B4-BE49-F238E27FC236}">
                    <a16:creationId xmlns:a16="http://schemas.microsoft.com/office/drawing/2014/main" id="{EBEC04B4-5001-6CCF-BE85-6BC96B274274}"/>
                  </a:ext>
                </a:extLst>
              </p:cNvPr>
              <p:cNvSpPr/>
              <p:nvPr/>
            </p:nvSpPr>
            <p:spPr>
              <a:xfrm>
                <a:off x="4045582" y="2069359"/>
                <a:ext cx="350098" cy="744172"/>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9" name="Oval 28">
                <a:extLst>
                  <a:ext uri="{FF2B5EF4-FFF2-40B4-BE49-F238E27FC236}">
                    <a16:creationId xmlns:a16="http://schemas.microsoft.com/office/drawing/2014/main" id="{446A0E38-49AF-AE65-0AD6-4CFF6BDE6187}"/>
                  </a:ext>
                </a:extLst>
              </p:cNvPr>
              <p:cNvSpPr/>
              <p:nvPr/>
            </p:nvSpPr>
            <p:spPr>
              <a:xfrm>
                <a:off x="4064379" y="1684320"/>
                <a:ext cx="328890" cy="3288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30" name="Group 29">
              <a:extLst>
                <a:ext uri="{FF2B5EF4-FFF2-40B4-BE49-F238E27FC236}">
                  <a16:creationId xmlns:a16="http://schemas.microsoft.com/office/drawing/2014/main" id="{C99F9D3D-1167-A21D-1668-2CF90C41DE5D}"/>
                </a:ext>
              </a:extLst>
            </p:cNvPr>
            <p:cNvGrpSpPr/>
            <p:nvPr/>
          </p:nvGrpSpPr>
          <p:grpSpPr>
            <a:xfrm>
              <a:off x="3969442" y="4105390"/>
              <a:ext cx="363228" cy="817478"/>
              <a:chOff x="3000654" y="1516217"/>
              <a:chExt cx="245039" cy="551483"/>
            </a:xfrm>
            <a:grpFill/>
          </p:grpSpPr>
          <p:grpSp>
            <p:nvGrpSpPr>
              <p:cNvPr id="31" name="Group 30">
                <a:extLst>
                  <a:ext uri="{FF2B5EF4-FFF2-40B4-BE49-F238E27FC236}">
                    <a16:creationId xmlns:a16="http://schemas.microsoft.com/office/drawing/2014/main" id="{CED6C63C-DDDD-65CC-CA51-F616B37B1E5A}"/>
                  </a:ext>
                </a:extLst>
              </p:cNvPr>
              <p:cNvGrpSpPr/>
              <p:nvPr/>
            </p:nvGrpSpPr>
            <p:grpSpPr>
              <a:xfrm>
                <a:off x="3036509" y="1516217"/>
                <a:ext cx="172158" cy="551483"/>
                <a:chOff x="4043172" y="1684320"/>
                <a:chExt cx="352508" cy="1129211"/>
              </a:xfrm>
              <a:grpFill/>
            </p:grpSpPr>
            <p:sp>
              <p:nvSpPr>
                <p:cNvPr id="33" name="Round Same Side Corner Rectangle 21">
                  <a:extLst>
                    <a:ext uri="{FF2B5EF4-FFF2-40B4-BE49-F238E27FC236}">
                      <a16:creationId xmlns:a16="http://schemas.microsoft.com/office/drawing/2014/main" id="{D8DE9E6B-B39D-8647-1EBA-11CD6E392C0A}"/>
                    </a:ext>
                  </a:extLst>
                </p:cNvPr>
                <p:cNvSpPr/>
                <p:nvPr/>
              </p:nvSpPr>
              <p:spPr>
                <a:xfrm>
                  <a:off x="4045582" y="2069359"/>
                  <a:ext cx="350098" cy="744172"/>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4" name="Oval 33">
                  <a:extLst>
                    <a:ext uri="{FF2B5EF4-FFF2-40B4-BE49-F238E27FC236}">
                      <a16:creationId xmlns:a16="http://schemas.microsoft.com/office/drawing/2014/main" id="{7C3EE179-1B6D-395E-8319-B0437B1913FC}"/>
                    </a:ext>
                  </a:extLst>
                </p:cNvPr>
                <p:cNvSpPr/>
                <p:nvPr/>
              </p:nvSpPr>
              <p:spPr>
                <a:xfrm>
                  <a:off x="4043172" y="1684320"/>
                  <a:ext cx="328891" cy="3288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
            <p:nvSpPr>
              <p:cNvPr id="32" name="Flowchart: Manual Operation 31">
                <a:extLst>
                  <a:ext uri="{FF2B5EF4-FFF2-40B4-BE49-F238E27FC236}">
                    <a16:creationId xmlns:a16="http://schemas.microsoft.com/office/drawing/2014/main" id="{D0CC0A18-F1FF-4314-B81C-B6519539DDE3}"/>
                  </a:ext>
                </a:extLst>
              </p:cNvPr>
              <p:cNvSpPr/>
              <p:nvPr/>
            </p:nvSpPr>
            <p:spPr>
              <a:xfrm rot="10800000">
                <a:off x="3000654" y="1805724"/>
                <a:ext cx="245039" cy="261975"/>
              </a:xfrm>
              <a:prstGeom prst="flowChartManualOperati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grpSp>
        <p:nvGrpSpPr>
          <p:cNvPr id="37" name="Group 36">
            <a:extLst>
              <a:ext uri="{FF2B5EF4-FFF2-40B4-BE49-F238E27FC236}">
                <a16:creationId xmlns:a16="http://schemas.microsoft.com/office/drawing/2014/main" id="{A835D6CE-F3AA-545D-3BDB-5EDD0C776C73}"/>
              </a:ext>
            </a:extLst>
          </p:cNvPr>
          <p:cNvGrpSpPr/>
          <p:nvPr/>
        </p:nvGrpSpPr>
        <p:grpSpPr>
          <a:xfrm>
            <a:off x="8660416" y="2479156"/>
            <a:ext cx="1904262" cy="1827564"/>
            <a:chOff x="1459832" y="2812046"/>
            <a:chExt cx="1953652" cy="1874967"/>
          </a:xfrm>
        </p:grpSpPr>
        <p:sp>
          <p:nvSpPr>
            <p:cNvPr id="41" name="Rectangle: Single Corner Snipped 40">
              <a:extLst>
                <a:ext uri="{FF2B5EF4-FFF2-40B4-BE49-F238E27FC236}">
                  <a16:creationId xmlns:a16="http://schemas.microsoft.com/office/drawing/2014/main" id="{F8374EB1-BA59-89AE-FA81-2BB4E66B1D8E}"/>
                </a:ext>
              </a:extLst>
            </p:cNvPr>
            <p:cNvSpPr/>
            <p:nvPr/>
          </p:nvSpPr>
          <p:spPr>
            <a:xfrm rot="20978324">
              <a:off x="1459832" y="2999874"/>
              <a:ext cx="1283368" cy="1556084"/>
            </a:xfrm>
            <a:prstGeom prst="snip1Rect">
              <a:avLst/>
            </a:prstGeom>
            <a:solidFill>
              <a:schemeClr val="accent4"/>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2" name="Rectangle: Single Corner Snipped 41">
              <a:extLst>
                <a:ext uri="{FF2B5EF4-FFF2-40B4-BE49-F238E27FC236}">
                  <a16:creationId xmlns:a16="http://schemas.microsoft.com/office/drawing/2014/main" id="{E87CB1EF-F062-FFA9-9414-5F8467094E65}"/>
                </a:ext>
              </a:extLst>
            </p:cNvPr>
            <p:cNvSpPr/>
            <p:nvPr/>
          </p:nvSpPr>
          <p:spPr>
            <a:xfrm>
              <a:off x="1871174" y="2812046"/>
              <a:ext cx="1283368" cy="1556084"/>
            </a:xfrm>
            <a:prstGeom prst="snip1Rect">
              <a:avLst/>
            </a:prstGeom>
            <a:solidFill>
              <a:schemeClr val="accent4"/>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3" name="Rectangle: Single Corner Snipped 42">
              <a:extLst>
                <a:ext uri="{FF2B5EF4-FFF2-40B4-BE49-F238E27FC236}">
                  <a16:creationId xmlns:a16="http://schemas.microsoft.com/office/drawing/2014/main" id="{B807E92B-CACC-2819-6562-FA819661F2AA}"/>
                </a:ext>
              </a:extLst>
            </p:cNvPr>
            <p:cNvSpPr/>
            <p:nvPr/>
          </p:nvSpPr>
          <p:spPr>
            <a:xfrm rot="582585">
              <a:off x="2130116" y="3130929"/>
              <a:ext cx="1283368" cy="1556084"/>
            </a:xfrm>
            <a:prstGeom prst="snip1Rect">
              <a:avLst/>
            </a:prstGeom>
            <a:solidFill>
              <a:schemeClr val="accent4"/>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
        <p:nvSpPr>
          <p:cNvPr id="50" name="Arc 49">
            <a:extLst>
              <a:ext uri="{FF2B5EF4-FFF2-40B4-BE49-F238E27FC236}">
                <a16:creationId xmlns:a16="http://schemas.microsoft.com/office/drawing/2014/main" id="{6ED8AAE9-8F73-1497-30EC-87268A631225}"/>
              </a:ext>
            </a:extLst>
          </p:cNvPr>
          <p:cNvSpPr/>
          <p:nvPr/>
        </p:nvSpPr>
        <p:spPr>
          <a:xfrm flipH="1">
            <a:off x="7270666" y="3136165"/>
            <a:ext cx="1260856" cy="1170555"/>
          </a:xfrm>
          <a:prstGeom prst="arc">
            <a:avLst>
              <a:gd name="adj1" fmla="val 3793381"/>
              <a:gd name="adj2" fmla="val 10282871"/>
            </a:avLst>
          </a:prstGeom>
          <a:ln w="38100">
            <a:solidFill>
              <a:schemeClr val="accent4"/>
            </a:solidFill>
            <a:headEnd type="arrow"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dirty="0"/>
          </a:p>
        </p:txBody>
      </p:sp>
      <p:grpSp>
        <p:nvGrpSpPr>
          <p:cNvPr id="51" name="Group 50">
            <a:extLst>
              <a:ext uri="{FF2B5EF4-FFF2-40B4-BE49-F238E27FC236}">
                <a16:creationId xmlns:a16="http://schemas.microsoft.com/office/drawing/2014/main" id="{D270967E-0A6F-627E-16AD-7B276A80F9BB}"/>
              </a:ext>
            </a:extLst>
          </p:cNvPr>
          <p:cNvGrpSpPr/>
          <p:nvPr/>
        </p:nvGrpSpPr>
        <p:grpSpPr>
          <a:xfrm rot="727583">
            <a:off x="9603945" y="3290226"/>
            <a:ext cx="634170" cy="634170"/>
            <a:chOff x="6784825" y="4717805"/>
            <a:chExt cx="1170980" cy="1170980"/>
          </a:xfrm>
        </p:grpSpPr>
        <p:sp>
          <p:nvSpPr>
            <p:cNvPr id="52" name="Oval 51">
              <a:extLst>
                <a:ext uri="{FF2B5EF4-FFF2-40B4-BE49-F238E27FC236}">
                  <a16:creationId xmlns:a16="http://schemas.microsoft.com/office/drawing/2014/main" id="{8EEC332C-9FFF-20FC-A67F-947B084A2560}"/>
                </a:ext>
              </a:extLst>
            </p:cNvPr>
            <p:cNvSpPr/>
            <p:nvPr/>
          </p:nvSpPr>
          <p:spPr>
            <a:xfrm>
              <a:off x="6784825" y="4717805"/>
              <a:ext cx="1170980" cy="1170980"/>
            </a:xfrm>
            <a:prstGeom prst="ellipse">
              <a:avLst/>
            </a:prstGeom>
            <a:solidFill>
              <a:schemeClr val="bg1"/>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3" name="Oval 52">
              <a:extLst>
                <a:ext uri="{FF2B5EF4-FFF2-40B4-BE49-F238E27FC236}">
                  <a16:creationId xmlns:a16="http://schemas.microsoft.com/office/drawing/2014/main" id="{5F0257FB-FA51-AADE-15C2-6BCF20615FD0}"/>
                </a:ext>
              </a:extLst>
            </p:cNvPr>
            <p:cNvSpPr/>
            <p:nvPr/>
          </p:nvSpPr>
          <p:spPr>
            <a:xfrm>
              <a:off x="7276868" y="5237982"/>
              <a:ext cx="189079" cy="18907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4" name="Rectangle 53">
              <a:extLst>
                <a:ext uri="{FF2B5EF4-FFF2-40B4-BE49-F238E27FC236}">
                  <a16:creationId xmlns:a16="http://schemas.microsoft.com/office/drawing/2014/main" id="{6C1CB7EC-D5DC-1EF0-B731-0F055CDAFB09}"/>
                </a:ext>
              </a:extLst>
            </p:cNvPr>
            <p:cNvSpPr/>
            <p:nvPr/>
          </p:nvSpPr>
          <p:spPr>
            <a:xfrm rot="16200000">
              <a:off x="7134823" y="5040376"/>
              <a:ext cx="464812" cy="11315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5" name="Rectangle 54">
              <a:extLst>
                <a:ext uri="{FF2B5EF4-FFF2-40B4-BE49-F238E27FC236}">
                  <a16:creationId xmlns:a16="http://schemas.microsoft.com/office/drawing/2014/main" id="{BF515EC0-F860-C3EC-54C8-68F76A6DC326}"/>
                </a:ext>
              </a:extLst>
            </p:cNvPr>
            <p:cNvSpPr/>
            <p:nvPr/>
          </p:nvSpPr>
          <p:spPr>
            <a:xfrm rot="13453060">
              <a:off x="7365088" y="5440995"/>
              <a:ext cx="331413" cy="1091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2" name="Group 1">
            <a:extLst>
              <a:ext uri="{FF2B5EF4-FFF2-40B4-BE49-F238E27FC236}">
                <a16:creationId xmlns:a16="http://schemas.microsoft.com/office/drawing/2014/main" id="{BC4F872C-5D67-16D6-4F78-B0F4E76AAFD9}"/>
              </a:ext>
            </a:extLst>
          </p:cNvPr>
          <p:cNvGrpSpPr/>
          <p:nvPr/>
        </p:nvGrpSpPr>
        <p:grpSpPr>
          <a:xfrm>
            <a:off x="10228983" y="337468"/>
            <a:ext cx="1587872" cy="1368854"/>
            <a:chOff x="10228983" y="337468"/>
            <a:chExt cx="1587872" cy="1368854"/>
          </a:xfrm>
        </p:grpSpPr>
        <p:sp>
          <p:nvSpPr>
            <p:cNvPr id="3" name="Hexagon 2">
              <a:extLst>
                <a:ext uri="{FF2B5EF4-FFF2-40B4-BE49-F238E27FC236}">
                  <a16:creationId xmlns:a16="http://schemas.microsoft.com/office/drawing/2014/main" id="{211BC87F-56A5-1C15-0926-25D663A1C2DF}"/>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4" name="Group 3">
              <a:extLst>
                <a:ext uri="{FF2B5EF4-FFF2-40B4-BE49-F238E27FC236}">
                  <a16:creationId xmlns:a16="http://schemas.microsoft.com/office/drawing/2014/main" id="{C035EE04-1AAE-A981-02C4-E7116D11DAA0}"/>
                </a:ext>
              </a:extLst>
            </p:cNvPr>
            <p:cNvGrpSpPr/>
            <p:nvPr/>
          </p:nvGrpSpPr>
          <p:grpSpPr>
            <a:xfrm>
              <a:off x="10621771" y="762700"/>
              <a:ext cx="562136" cy="634675"/>
              <a:chOff x="760175" y="830142"/>
              <a:chExt cx="867619" cy="979579"/>
            </a:xfrm>
          </p:grpSpPr>
          <p:sp>
            <p:nvSpPr>
              <p:cNvPr id="8" name="Rectangle 7">
                <a:extLst>
                  <a:ext uri="{FF2B5EF4-FFF2-40B4-BE49-F238E27FC236}">
                    <a16:creationId xmlns:a16="http://schemas.microsoft.com/office/drawing/2014/main" id="{EC5EED9D-8F85-65AC-8DA4-6D2D5D903A94}"/>
                  </a:ext>
                </a:extLst>
              </p:cNvPr>
              <p:cNvSpPr/>
              <p:nvPr/>
            </p:nvSpPr>
            <p:spPr>
              <a:xfrm>
                <a:off x="864636" y="830142"/>
                <a:ext cx="763158" cy="97957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b="1" dirty="0">
                    <a:latin typeface="Arial" panose="020B0604020202020204" pitchFamily="34" charset="0"/>
                    <a:cs typeface="Arial" panose="020B0604020202020204" pitchFamily="34" charset="0"/>
                  </a:rPr>
                  <a:t>11</a:t>
                </a:r>
              </a:p>
            </p:txBody>
          </p:sp>
          <p:sp>
            <p:nvSpPr>
              <p:cNvPr id="9" name="Rectangle 8">
                <a:extLst>
                  <a:ext uri="{FF2B5EF4-FFF2-40B4-BE49-F238E27FC236}">
                    <a16:creationId xmlns:a16="http://schemas.microsoft.com/office/drawing/2014/main" id="{9EE5EE77-C4AD-66BB-B541-EBE23E2F5AB9}"/>
                  </a:ext>
                </a:extLst>
              </p:cNvPr>
              <p:cNvSpPr/>
              <p:nvPr/>
            </p:nvSpPr>
            <p:spPr>
              <a:xfrm>
                <a:off x="760175" y="830144"/>
                <a:ext cx="149292" cy="97957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5" name="Group 4">
              <a:extLst>
                <a:ext uri="{FF2B5EF4-FFF2-40B4-BE49-F238E27FC236}">
                  <a16:creationId xmlns:a16="http://schemas.microsoft.com/office/drawing/2014/main" id="{E2C92707-85BE-29CE-39B1-BAEF56985E53}"/>
                </a:ext>
              </a:extLst>
            </p:cNvPr>
            <p:cNvGrpSpPr/>
            <p:nvPr/>
          </p:nvGrpSpPr>
          <p:grpSpPr>
            <a:xfrm>
              <a:off x="11325415" y="762701"/>
              <a:ext cx="182192" cy="634674"/>
              <a:chOff x="2121762" y="2323619"/>
              <a:chExt cx="200378" cy="825210"/>
            </a:xfrm>
          </p:grpSpPr>
          <p:sp>
            <p:nvSpPr>
              <p:cNvPr id="6" name="Isosceles Triangle 5">
                <a:extLst>
                  <a:ext uri="{FF2B5EF4-FFF2-40B4-BE49-F238E27FC236}">
                    <a16:creationId xmlns:a16="http://schemas.microsoft.com/office/drawing/2014/main" id="{DBB67009-88FC-FFB0-B2C9-C5BE219FAC63}"/>
                  </a:ext>
                </a:extLst>
              </p:cNvPr>
              <p:cNvSpPr/>
              <p:nvPr/>
            </p:nvSpPr>
            <p:spPr>
              <a:xfrm>
                <a:off x="2121763" y="2323619"/>
                <a:ext cx="200377" cy="172739"/>
              </a:xfrm>
              <a:prstGeom prs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Rectangle 6">
                <a:extLst>
                  <a:ext uri="{FF2B5EF4-FFF2-40B4-BE49-F238E27FC236}">
                    <a16:creationId xmlns:a16="http://schemas.microsoft.com/office/drawing/2014/main" id="{B635C381-4FBA-272E-A9D8-D3B3B8169E44}"/>
                  </a:ext>
                </a:extLst>
              </p:cNvPr>
              <p:cNvSpPr/>
              <p:nvPr/>
            </p:nvSpPr>
            <p:spPr>
              <a:xfrm>
                <a:off x="2121762" y="2496169"/>
                <a:ext cx="200377" cy="6526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90"/>
        <p:cNvGrpSpPr/>
        <p:nvPr/>
      </p:nvGrpSpPr>
      <p:grpSpPr>
        <a:xfrm>
          <a:off x="0" y="0"/>
          <a:ext cx="0" cy="0"/>
          <a:chOff x="0" y="0"/>
          <a:chExt cx="0" cy="0"/>
        </a:xfrm>
      </p:grpSpPr>
      <p:sp>
        <p:nvSpPr>
          <p:cNvPr id="591" name="Google Shape;591;p20"/>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8C5F7A"/>
              </a:buClr>
              <a:buSzPct val="100000"/>
              <a:buFont typeface="Arial"/>
              <a:buNone/>
            </a:pPr>
            <a:r>
              <a:rPr lang="en-US" dirty="0">
                <a:highlight>
                  <a:srgbClr val="FFFF00"/>
                </a:highlight>
              </a:rPr>
              <a:t>Options de soins d'urgence</a:t>
            </a:r>
            <a:endParaRPr dirty="0">
              <a:highlight>
                <a:srgbClr val="FFFF00"/>
              </a:highlight>
            </a:endParaRPr>
          </a:p>
        </p:txBody>
      </p:sp>
      <p:sp>
        <p:nvSpPr>
          <p:cNvPr id="2" name="Google Shape;544;p18">
            <a:extLst>
              <a:ext uri="{FF2B5EF4-FFF2-40B4-BE49-F238E27FC236}">
                <a16:creationId xmlns:a16="http://schemas.microsoft.com/office/drawing/2014/main" id="{54B6C8C0-AAD5-9C5A-B61D-F0B1B1E46FB1}"/>
              </a:ext>
            </a:extLst>
          </p:cNvPr>
          <p:cNvSpPr txBox="1"/>
          <p:nvPr/>
        </p:nvSpPr>
        <p:spPr>
          <a:xfrm>
            <a:off x="1025836" y="3592417"/>
            <a:ext cx="1474996" cy="64629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dirty="0">
                <a:solidFill>
                  <a:schemeClr val="dk1"/>
                </a:solidFill>
                <a:latin typeface="Arial"/>
                <a:ea typeface="Arial"/>
                <a:cs typeface="Arial"/>
                <a:sym typeface="Arial"/>
              </a:rPr>
              <a:t>Familles d'accueil en attente</a:t>
            </a:r>
          </a:p>
        </p:txBody>
      </p:sp>
      <p:sp>
        <p:nvSpPr>
          <p:cNvPr id="3" name="Google Shape;544;p18">
            <a:extLst>
              <a:ext uri="{FF2B5EF4-FFF2-40B4-BE49-F238E27FC236}">
                <a16:creationId xmlns:a16="http://schemas.microsoft.com/office/drawing/2014/main" id="{CEF025D9-53B2-DF2E-1088-DFE9F2936DE0}"/>
              </a:ext>
            </a:extLst>
          </p:cNvPr>
          <p:cNvSpPr txBox="1"/>
          <p:nvPr/>
        </p:nvSpPr>
        <p:spPr>
          <a:xfrm>
            <a:off x="3177878" y="3592417"/>
            <a:ext cx="2406042" cy="230828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dirty="0">
                <a:solidFill>
                  <a:schemeClr val="dk1"/>
                </a:solidFill>
                <a:latin typeface="Arial"/>
                <a:ea typeface="Arial"/>
                <a:cs typeface="Arial"/>
                <a:sym typeface="Arial"/>
              </a:rPr>
              <a:t>Des mentors en attente pour les ENA en situation de vie indépendante supervisée (ménages dirigés par des enfants ou groupes de pairs).</a:t>
            </a:r>
          </a:p>
        </p:txBody>
      </p:sp>
      <p:sp>
        <p:nvSpPr>
          <p:cNvPr id="4" name="Google Shape;544;p18">
            <a:extLst>
              <a:ext uri="{FF2B5EF4-FFF2-40B4-BE49-F238E27FC236}">
                <a16:creationId xmlns:a16="http://schemas.microsoft.com/office/drawing/2014/main" id="{82362F0B-D6A0-299A-8766-3C5DD58C6F06}"/>
              </a:ext>
            </a:extLst>
          </p:cNvPr>
          <p:cNvSpPr txBox="1"/>
          <p:nvPr/>
        </p:nvSpPr>
        <p:spPr>
          <a:xfrm>
            <a:off x="5957472" y="3592417"/>
            <a:ext cx="2770526" cy="1200288"/>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dirty="0">
                <a:solidFill>
                  <a:schemeClr val="dk1"/>
                </a:solidFill>
                <a:latin typeface="Arial"/>
                <a:ea typeface="Arial"/>
                <a:cs typeface="Arial"/>
                <a:sym typeface="Arial"/>
              </a:rPr>
              <a:t>Kits de soutien immédiat (soutien matériel) alimentaire et non alimentaire pour la prévention de la séparation.</a:t>
            </a:r>
          </a:p>
        </p:txBody>
      </p:sp>
      <p:sp>
        <p:nvSpPr>
          <p:cNvPr id="5" name="Google Shape;544;p18">
            <a:extLst>
              <a:ext uri="{FF2B5EF4-FFF2-40B4-BE49-F238E27FC236}">
                <a16:creationId xmlns:a16="http://schemas.microsoft.com/office/drawing/2014/main" id="{3CC1C7ED-5ECC-E2AC-4F1D-1BDEE7500055}"/>
              </a:ext>
            </a:extLst>
          </p:cNvPr>
          <p:cNvSpPr txBox="1"/>
          <p:nvPr/>
        </p:nvSpPr>
        <p:spPr>
          <a:xfrm>
            <a:off x="9008421" y="3592417"/>
            <a:ext cx="2406042" cy="175428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dirty="0">
                <a:solidFill>
                  <a:schemeClr val="dk1"/>
                </a:solidFill>
                <a:latin typeface="Arial"/>
                <a:ea typeface="Arial"/>
                <a:cs typeface="Arial"/>
                <a:sym typeface="Arial"/>
              </a:rPr>
              <a:t>Soins d'urgence à petite échelle dans des centres, y compris des centres de transit/de soins intérimaires et des maisons sûres.</a:t>
            </a:r>
          </a:p>
        </p:txBody>
      </p:sp>
      <p:grpSp>
        <p:nvGrpSpPr>
          <p:cNvPr id="6" name="Group 5">
            <a:extLst>
              <a:ext uri="{FF2B5EF4-FFF2-40B4-BE49-F238E27FC236}">
                <a16:creationId xmlns:a16="http://schemas.microsoft.com/office/drawing/2014/main" id="{0BD1A20D-B4D2-40E1-D84B-EF25C7BAE500}"/>
              </a:ext>
            </a:extLst>
          </p:cNvPr>
          <p:cNvGrpSpPr/>
          <p:nvPr/>
        </p:nvGrpSpPr>
        <p:grpSpPr>
          <a:xfrm>
            <a:off x="9617847" y="1971022"/>
            <a:ext cx="1187191" cy="1089678"/>
            <a:chOff x="6955476" y="4970817"/>
            <a:chExt cx="500332" cy="459236"/>
          </a:xfrm>
          <a:solidFill>
            <a:schemeClr val="accent2">
              <a:lumMod val="75000"/>
            </a:schemeClr>
          </a:solidFill>
        </p:grpSpPr>
        <p:sp>
          <p:nvSpPr>
            <p:cNvPr id="7" name="Trapezoid 6">
              <a:extLst>
                <a:ext uri="{FF2B5EF4-FFF2-40B4-BE49-F238E27FC236}">
                  <a16:creationId xmlns:a16="http://schemas.microsoft.com/office/drawing/2014/main" id="{9D1A58EB-C8F4-5F0E-F1F0-648DC6DDAF6B}"/>
                </a:ext>
              </a:extLst>
            </p:cNvPr>
            <p:cNvSpPr/>
            <p:nvPr/>
          </p:nvSpPr>
          <p:spPr>
            <a:xfrm>
              <a:off x="6955476" y="4970817"/>
              <a:ext cx="500332" cy="200981"/>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8" name="Rectangle 7">
              <a:extLst>
                <a:ext uri="{FF2B5EF4-FFF2-40B4-BE49-F238E27FC236}">
                  <a16:creationId xmlns:a16="http://schemas.microsoft.com/office/drawing/2014/main" id="{D362C8AF-50EE-E54F-0951-8BEAF2DD3BEA}"/>
                </a:ext>
              </a:extLst>
            </p:cNvPr>
            <p:cNvSpPr/>
            <p:nvPr/>
          </p:nvSpPr>
          <p:spPr>
            <a:xfrm>
              <a:off x="6998813" y="5171798"/>
              <a:ext cx="413659" cy="2582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pic>
        <p:nvPicPr>
          <p:cNvPr id="10" name="Graphic 9" descr="Grocery bag with solid fill">
            <a:extLst>
              <a:ext uri="{FF2B5EF4-FFF2-40B4-BE49-F238E27FC236}">
                <a16:creationId xmlns:a16="http://schemas.microsoft.com/office/drawing/2014/main" id="{4E4FABB1-E005-12E1-D8D5-6A1B80432F5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634414" y="1739589"/>
            <a:ext cx="1416643" cy="1416643"/>
          </a:xfrm>
          <a:prstGeom prst="rect">
            <a:avLst/>
          </a:prstGeom>
        </p:spPr>
      </p:pic>
      <p:grpSp>
        <p:nvGrpSpPr>
          <p:cNvPr id="11" name="Group 10">
            <a:extLst>
              <a:ext uri="{FF2B5EF4-FFF2-40B4-BE49-F238E27FC236}">
                <a16:creationId xmlns:a16="http://schemas.microsoft.com/office/drawing/2014/main" id="{4CB852D1-13DD-5C8C-34AB-0B1438975DAE}"/>
              </a:ext>
            </a:extLst>
          </p:cNvPr>
          <p:cNvGrpSpPr/>
          <p:nvPr/>
        </p:nvGrpSpPr>
        <p:grpSpPr>
          <a:xfrm>
            <a:off x="1347441" y="1913570"/>
            <a:ext cx="925874" cy="1242669"/>
            <a:chOff x="5438539" y="7646118"/>
            <a:chExt cx="814830" cy="1093633"/>
          </a:xfrm>
          <a:solidFill>
            <a:schemeClr val="accent2">
              <a:lumMod val="75000"/>
            </a:schemeClr>
          </a:solidFill>
        </p:grpSpPr>
        <p:sp>
          <p:nvSpPr>
            <p:cNvPr id="12" name="Round Same Side Corner Rectangle 21">
              <a:extLst>
                <a:ext uri="{FF2B5EF4-FFF2-40B4-BE49-F238E27FC236}">
                  <a16:creationId xmlns:a16="http://schemas.microsoft.com/office/drawing/2014/main" id="{9C494137-5286-BC2D-9376-439A0B93B7EB}"/>
                </a:ext>
              </a:extLst>
            </p:cNvPr>
            <p:cNvSpPr/>
            <p:nvPr/>
          </p:nvSpPr>
          <p:spPr>
            <a:xfrm>
              <a:off x="5440940" y="8395605"/>
              <a:ext cx="323729" cy="344146"/>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3" name="Oval 12">
              <a:extLst>
                <a:ext uri="{FF2B5EF4-FFF2-40B4-BE49-F238E27FC236}">
                  <a16:creationId xmlns:a16="http://schemas.microsoft.com/office/drawing/2014/main" id="{BD2C41EB-7FB6-BE4A-77DB-41F4E392D0D0}"/>
                </a:ext>
              </a:extLst>
            </p:cNvPr>
            <p:cNvSpPr/>
            <p:nvPr/>
          </p:nvSpPr>
          <p:spPr>
            <a:xfrm>
              <a:off x="5438539" y="8011964"/>
              <a:ext cx="327409" cy="3274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Round Same Side Corner Rectangle 23">
              <a:extLst>
                <a:ext uri="{FF2B5EF4-FFF2-40B4-BE49-F238E27FC236}">
                  <a16:creationId xmlns:a16="http://schemas.microsoft.com/office/drawing/2014/main" id="{A5837947-E999-A18B-B0E2-51112E1D04EE}"/>
                </a:ext>
              </a:extLst>
            </p:cNvPr>
            <p:cNvSpPr/>
            <p:nvPr/>
          </p:nvSpPr>
          <p:spPr>
            <a:xfrm>
              <a:off x="5928360" y="8029758"/>
              <a:ext cx="323730" cy="709993"/>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Oval 14">
              <a:extLst>
                <a:ext uri="{FF2B5EF4-FFF2-40B4-BE49-F238E27FC236}">
                  <a16:creationId xmlns:a16="http://schemas.microsoft.com/office/drawing/2014/main" id="{6AE15A19-0C52-4CBE-466B-CDDFB122B20D}"/>
                </a:ext>
              </a:extLst>
            </p:cNvPr>
            <p:cNvSpPr/>
            <p:nvPr/>
          </p:nvSpPr>
          <p:spPr>
            <a:xfrm>
              <a:off x="5925959" y="7646118"/>
              <a:ext cx="327410" cy="3274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6" name="Round Same Side Corner Rectangle 25">
              <a:extLst>
                <a:ext uri="{FF2B5EF4-FFF2-40B4-BE49-F238E27FC236}">
                  <a16:creationId xmlns:a16="http://schemas.microsoft.com/office/drawing/2014/main" id="{6525935B-A1A5-516A-9FA6-77057544BDDF}"/>
                </a:ext>
              </a:extLst>
            </p:cNvPr>
            <p:cNvSpPr/>
            <p:nvPr/>
          </p:nvSpPr>
          <p:spPr>
            <a:xfrm rot="12859561">
              <a:off x="5864557" y="8125814"/>
              <a:ext cx="101108" cy="244001"/>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7" name="Round Same Side Corner Rectangle 26">
              <a:extLst>
                <a:ext uri="{FF2B5EF4-FFF2-40B4-BE49-F238E27FC236}">
                  <a16:creationId xmlns:a16="http://schemas.microsoft.com/office/drawing/2014/main" id="{5F7E3C9D-3F36-92F4-E016-0BAE5C446349}"/>
                </a:ext>
              </a:extLst>
            </p:cNvPr>
            <p:cNvSpPr/>
            <p:nvPr/>
          </p:nvSpPr>
          <p:spPr>
            <a:xfrm rot="14101202">
              <a:off x="5757134" y="8268990"/>
              <a:ext cx="101108" cy="165176"/>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18" name="Group 17">
            <a:extLst>
              <a:ext uri="{FF2B5EF4-FFF2-40B4-BE49-F238E27FC236}">
                <a16:creationId xmlns:a16="http://schemas.microsoft.com/office/drawing/2014/main" id="{936C4120-5C8C-9546-D3C1-5F116F5F1596}"/>
              </a:ext>
            </a:extLst>
          </p:cNvPr>
          <p:cNvGrpSpPr/>
          <p:nvPr/>
        </p:nvGrpSpPr>
        <p:grpSpPr>
          <a:xfrm>
            <a:off x="3485945" y="1971022"/>
            <a:ext cx="1187191" cy="1089678"/>
            <a:chOff x="6955476" y="4970817"/>
            <a:chExt cx="500332" cy="459236"/>
          </a:xfrm>
          <a:solidFill>
            <a:schemeClr val="accent2">
              <a:lumMod val="75000"/>
            </a:schemeClr>
          </a:solidFill>
        </p:grpSpPr>
        <p:sp>
          <p:nvSpPr>
            <p:cNvPr id="19" name="Trapezoid 18">
              <a:extLst>
                <a:ext uri="{FF2B5EF4-FFF2-40B4-BE49-F238E27FC236}">
                  <a16:creationId xmlns:a16="http://schemas.microsoft.com/office/drawing/2014/main" id="{C717631A-F20B-AF1D-19EF-DB44A9D7137E}"/>
                </a:ext>
              </a:extLst>
            </p:cNvPr>
            <p:cNvSpPr/>
            <p:nvPr/>
          </p:nvSpPr>
          <p:spPr>
            <a:xfrm>
              <a:off x="6955476" y="4970817"/>
              <a:ext cx="500332" cy="200981"/>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Rectangle 19">
              <a:extLst>
                <a:ext uri="{FF2B5EF4-FFF2-40B4-BE49-F238E27FC236}">
                  <a16:creationId xmlns:a16="http://schemas.microsoft.com/office/drawing/2014/main" id="{F5CBA6C8-9523-2190-D9A9-F6701EA5F797}"/>
                </a:ext>
              </a:extLst>
            </p:cNvPr>
            <p:cNvSpPr/>
            <p:nvPr/>
          </p:nvSpPr>
          <p:spPr>
            <a:xfrm>
              <a:off x="6998813" y="5171798"/>
              <a:ext cx="413659" cy="2582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22" name="Group 21">
            <a:extLst>
              <a:ext uri="{FF2B5EF4-FFF2-40B4-BE49-F238E27FC236}">
                <a16:creationId xmlns:a16="http://schemas.microsoft.com/office/drawing/2014/main" id="{8147EE01-1312-0B0D-6462-3642E05C5543}"/>
              </a:ext>
            </a:extLst>
          </p:cNvPr>
          <p:cNvGrpSpPr/>
          <p:nvPr/>
        </p:nvGrpSpPr>
        <p:grpSpPr>
          <a:xfrm>
            <a:off x="4834415" y="1970573"/>
            <a:ext cx="571042" cy="1081455"/>
            <a:chOff x="7838339" y="2226754"/>
            <a:chExt cx="1969639" cy="3730164"/>
          </a:xfrm>
          <a:solidFill>
            <a:schemeClr val="accent2">
              <a:lumMod val="75000"/>
            </a:schemeClr>
          </a:solidFill>
        </p:grpSpPr>
        <p:sp>
          <p:nvSpPr>
            <p:cNvPr id="25" name="Round Same Side Corner Rectangle 3">
              <a:extLst>
                <a:ext uri="{FF2B5EF4-FFF2-40B4-BE49-F238E27FC236}">
                  <a16:creationId xmlns:a16="http://schemas.microsoft.com/office/drawing/2014/main" id="{7F4EAFE7-5339-45E5-D161-F96912F2CE81}"/>
                </a:ext>
              </a:extLst>
            </p:cNvPr>
            <p:cNvSpPr/>
            <p:nvPr/>
          </p:nvSpPr>
          <p:spPr>
            <a:xfrm>
              <a:off x="8212525" y="3545356"/>
              <a:ext cx="1224623" cy="2411562"/>
            </a:xfrm>
            <a:prstGeom prst="round2SameRect">
              <a:avLst>
                <a:gd name="adj1" fmla="val 41871"/>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6" name="Oval 25">
              <a:extLst>
                <a:ext uri="{FF2B5EF4-FFF2-40B4-BE49-F238E27FC236}">
                  <a16:creationId xmlns:a16="http://schemas.microsoft.com/office/drawing/2014/main" id="{00A61F2A-49EA-21E8-AEBD-CA2F57EDED08}"/>
                </a:ext>
              </a:extLst>
            </p:cNvPr>
            <p:cNvSpPr/>
            <p:nvPr/>
          </p:nvSpPr>
          <p:spPr>
            <a:xfrm>
              <a:off x="8212539" y="2226754"/>
              <a:ext cx="1238543" cy="123854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27" name="Group 26">
              <a:extLst>
                <a:ext uri="{FF2B5EF4-FFF2-40B4-BE49-F238E27FC236}">
                  <a16:creationId xmlns:a16="http://schemas.microsoft.com/office/drawing/2014/main" id="{D754BA0F-98C2-29B9-10DF-FECFAD7DB434}"/>
                </a:ext>
              </a:extLst>
            </p:cNvPr>
            <p:cNvGrpSpPr/>
            <p:nvPr/>
          </p:nvGrpSpPr>
          <p:grpSpPr>
            <a:xfrm rot="507905">
              <a:off x="7838339" y="3815940"/>
              <a:ext cx="553322" cy="1525212"/>
              <a:chOff x="7916671" y="3937945"/>
              <a:chExt cx="553322" cy="1525212"/>
            </a:xfrm>
            <a:grpFill/>
          </p:grpSpPr>
          <p:sp>
            <p:nvSpPr>
              <p:cNvPr id="31" name="Round Same Side Corner Rectangle 25">
                <a:extLst>
                  <a:ext uri="{FF2B5EF4-FFF2-40B4-BE49-F238E27FC236}">
                    <a16:creationId xmlns:a16="http://schemas.microsoft.com/office/drawing/2014/main" id="{A1119D9B-0B5F-58D6-95DC-D1A18402F749}"/>
                  </a:ext>
                </a:extLst>
              </p:cNvPr>
              <p:cNvSpPr/>
              <p:nvPr/>
            </p:nvSpPr>
            <p:spPr>
              <a:xfrm rot="11570187">
                <a:off x="8118418" y="3937945"/>
                <a:ext cx="351575" cy="1086828"/>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2" name="Oval 31">
                <a:extLst>
                  <a:ext uri="{FF2B5EF4-FFF2-40B4-BE49-F238E27FC236}">
                    <a16:creationId xmlns:a16="http://schemas.microsoft.com/office/drawing/2014/main" id="{37536DAF-87CB-0531-BB81-81F4C86A3179}"/>
                  </a:ext>
                </a:extLst>
              </p:cNvPr>
              <p:cNvSpPr/>
              <p:nvPr/>
            </p:nvSpPr>
            <p:spPr>
              <a:xfrm>
                <a:off x="7916671" y="5050247"/>
                <a:ext cx="412910" cy="4129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28" name="Group 27">
              <a:extLst>
                <a:ext uri="{FF2B5EF4-FFF2-40B4-BE49-F238E27FC236}">
                  <a16:creationId xmlns:a16="http://schemas.microsoft.com/office/drawing/2014/main" id="{AC8DCBD9-732A-93DA-6564-6EE96FB56390}"/>
                </a:ext>
              </a:extLst>
            </p:cNvPr>
            <p:cNvGrpSpPr/>
            <p:nvPr/>
          </p:nvGrpSpPr>
          <p:grpSpPr>
            <a:xfrm rot="21105829" flipH="1">
              <a:off x="9243874" y="3806245"/>
              <a:ext cx="564104" cy="1525212"/>
              <a:chOff x="7916671" y="3937945"/>
              <a:chExt cx="553322" cy="1525212"/>
            </a:xfrm>
            <a:grpFill/>
          </p:grpSpPr>
          <p:sp>
            <p:nvSpPr>
              <p:cNvPr id="29" name="Round Same Side Corner Rectangle 25">
                <a:extLst>
                  <a:ext uri="{FF2B5EF4-FFF2-40B4-BE49-F238E27FC236}">
                    <a16:creationId xmlns:a16="http://schemas.microsoft.com/office/drawing/2014/main" id="{6A6600D7-5D53-A291-9098-B118DF693289}"/>
                  </a:ext>
                </a:extLst>
              </p:cNvPr>
              <p:cNvSpPr/>
              <p:nvPr/>
            </p:nvSpPr>
            <p:spPr>
              <a:xfrm rot="11570187">
                <a:off x="8118418" y="3937945"/>
                <a:ext cx="351575" cy="1086828"/>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0" name="Oval 29">
                <a:extLst>
                  <a:ext uri="{FF2B5EF4-FFF2-40B4-BE49-F238E27FC236}">
                    <a16:creationId xmlns:a16="http://schemas.microsoft.com/office/drawing/2014/main" id="{D8B8E052-14F2-C6FB-AABE-A65E9218E377}"/>
                  </a:ext>
                </a:extLst>
              </p:cNvPr>
              <p:cNvSpPr/>
              <p:nvPr/>
            </p:nvSpPr>
            <p:spPr>
              <a:xfrm>
                <a:off x="7916671" y="5050247"/>
                <a:ext cx="412910" cy="4129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spTree>
  </p:cSld>
  <p:clrMapOvr>
    <a:overrideClrMapping bg1="lt1" tx1="dk1" bg2="dk2" tx2="lt2" accent1="accent1" accent2="accent2" accent3="accent3" accent4="accent4" accent5="accent5" accent6="accent6" hlink="hlink" folHlink="folHlink"/>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606"/>
        <p:cNvGrpSpPr/>
        <p:nvPr/>
      </p:nvGrpSpPr>
      <p:grpSpPr>
        <a:xfrm>
          <a:off x="0" y="0"/>
          <a:ext cx="0" cy="0"/>
          <a:chOff x="0" y="0"/>
          <a:chExt cx="0" cy="0"/>
        </a:xfrm>
      </p:grpSpPr>
      <p:sp>
        <p:nvSpPr>
          <p:cNvPr id="607" name="Google Shape;607;p21"/>
          <p:cNvSpPr/>
          <p:nvPr/>
        </p:nvSpPr>
        <p:spPr>
          <a:xfrm>
            <a:off x="0" y="-1"/>
            <a:ext cx="12192000" cy="985520"/>
          </a:xfrm>
          <a:prstGeom prst="rect">
            <a:avLst/>
          </a:prstGeom>
          <a:solidFill>
            <a:srgbClr val="EEE7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608" name="Google Shape;608;p21"/>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8C5F7A"/>
              </a:buClr>
              <a:buSzPts val="3200"/>
              <a:buFont typeface="Arial"/>
              <a:buNone/>
            </a:pPr>
            <a:r>
              <a:rPr lang="en-US" dirty="0">
                <a:latin typeface="Arial"/>
                <a:ea typeface="Arial"/>
                <a:cs typeface="Arial"/>
                <a:sym typeface="Arial"/>
              </a:rPr>
              <a:t>Principaux points d'apprentissage</a:t>
            </a:r>
            <a:endParaRPr dirty="0"/>
          </a:p>
        </p:txBody>
      </p:sp>
      <p:sp>
        <p:nvSpPr>
          <p:cNvPr id="609" name="Google Shape;609;p21"/>
          <p:cNvSpPr txBox="1"/>
          <p:nvPr/>
        </p:nvSpPr>
        <p:spPr>
          <a:xfrm>
            <a:off x="3611079" y="3530600"/>
            <a:ext cx="2666187" cy="2463198"/>
          </a:xfrm>
          <a:prstGeom prst="rect">
            <a:avLst/>
          </a:prstGeom>
          <a:noFill/>
          <a:ln>
            <a:noFill/>
          </a:ln>
        </p:spPr>
        <p:txBody>
          <a:bodyPr spcFirstLastPara="1" wrap="square" lIns="91425" tIns="45700" rIns="91425" bIns="45700" anchor="t" anchorCtr="0">
            <a:spAutoFit/>
          </a:bodyPr>
          <a:lstStyle/>
          <a:p>
            <a:pPr marL="0" marR="0" lvl="0" indent="0" algn="ctr" rtl="0">
              <a:lnSpc>
                <a:spcPct val="107000"/>
              </a:lnSpc>
              <a:spcBef>
                <a:spcPts val="0"/>
              </a:spcBef>
              <a:spcAft>
                <a:spcPts val="0"/>
              </a:spcAft>
              <a:buClr>
                <a:srgbClr val="000000"/>
              </a:buClr>
              <a:buSzPts val="2400"/>
              <a:buFont typeface="Helvetica Neue"/>
              <a:buNone/>
            </a:pPr>
            <a:r>
              <a:rPr lang="en-US" sz="1800" b="0" i="0" u="none" strike="noStrike" cap="none" dirty="0">
                <a:solidFill>
                  <a:srgbClr val="000000"/>
                </a:solidFill>
                <a:latin typeface="+mn-lt"/>
                <a:ea typeface="Helvetica Neue"/>
                <a:cs typeface="Helvetica Neue"/>
                <a:sym typeface="Helvetica Neue"/>
              </a:rPr>
              <a:t>Des exemples de soutien immédiat dont les ENAS peuvent avoir besoin sont le placement dans un lieu sûr ou alternatif, </a:t>
            </a:r>
            <a:r>
              <a:rPr lang="en-US" sz="1800" b="0" i="0" u="none" strike="noStrike" cap="none" dirty="0" err="1">
                <a:solidFill>
                  <a:srgbClr val="000000"/>
                </a:solidFill>
                <a:latin typeface="+mn-lt"/>
                <a:ea typeface="Helvetica Neue"/>
                <a:cs typeface="Helvetica Neue"/>
                <a:sym typeface="Helvetica Neue"/>
              </a:rPr>
              <a:t>une</a:t>
            </a:r>
            <a:r>
              <a:rPr lang="en-US" sz="1800" b="0" i="0" u="none" strike="noStrike" cap="none" dirty="0">
                <a:solidFill>
                  <a:srgbClr val="000000"/>
                </a:solidFill>
                <a:latin typeface="+mn-lt"/>
                <a:ea typeface="Helvetica Neue"/>
                <a:cs typeface="Helvetica Neue"/>
                <a:sym typeface="Helvetica Neue"/>
              </a:rPr>
              <a:t> RRF rapide, </a:t>
            </a:r>
            <a:r>
              <a:rPr lang="en-US" sz="1800" b="0" i="0" u="none" strike="noStrike" cap="none" dirty="0" err="1">
                <a:solidFill>
                  <a:srgbClr val="000000"/>
                </a:solidFill>
                <a:latin typeface="+mn-lt"/>
                <a:ea typeface="Helvetica Neue"/>
                <a:cs typeface="Helvetica Neue"/>
                <a:sym typeface="Helvetica Neue"/>
              </a:rPr>
              <a:t>une</a:t>
            </a:r>
            <a:r>
              <a:rPr lang="en-US" sz="1800" b="0" i="0" u="none" strike="noStrike" cap="none" dirty="0">
                <a:solidFill>
                  <a:srgbClr val="000000"/>
                </a:solidFill>
                <a:latin typeface="+mn-lt"/>
                <a:ea typeface="Helvetica Neue"/>
                <a:cs typeface="Helvetica Neue"/>
                <a:sym typeface="Helvetica Neue"/>
              </a:rPr>
              <a:t> PSP et des services de santé.</a:t>
            </a:r>
            <a:endParaRPr sz="1800" dirty="0">
              <a:latin typeface="+mn-lt"/>
            </a:endParaRPr>
          </a:p>
        </p:txBody>
      </p:sp>
      <p:sp>
        <p:nvSpPr>
          <p:cNvPr id="610" name="Google Shape;610;p21"/>
          <p:cNvSpPr txBox="1"/>
          <p:nvPr/>
        </p:nvSpPr>
        <p:spPr>
          <a:xfrm>
            <a:off x="656237" y="3530600"/>
            <a:ext cx="2666187" cy="147728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Helvetica Neue"/>
              <a:buNone/>
            </a:pPr>
            <a:r>
              <a:rPr lang="en-US" sz="1800" b="0" i="0" u="none" strike="noStrike" cap="none" dirty="0">
                <a:solidFill>
                  <a:srgbClr val="000000"/>
                </a:solidFill>
                <a:latin typeface="+mn-lt"/>
                <a:ea typeface="Helvetica Neue"/>
                <a:cs typeface="Helvetica Neue"/>
                <a:sym typeface="Helvetica Neue"/>
              </a:rPr>
              <a:t>Un soutien immédiat peut s'avérer nécessaire avant qu'une évaluation complète ne puisse être menée - ce soutien doit intervenir dans les 48 heures.</a:t>
            </a:r>
            <a:endParaRPr sz="1800" dirty="0">
              <a:latin typeface="+mn-lt"/>
            </a:endParaRPr>
          </a:p>
        </p:txBody>
      </p:sp>
      <p:sp>
        <p:nvSpPr>
          <p:cNvPr id="611" name="Google Shape;611;p21"/>
          <p:cNvSpPr/>
          <p:nvPr/>
        </p:nvSpPr>
        <p:spPr>
          <a:xfrm>
            <a:off x="1463551" y="1877164"/>
            <a:ext cx="1051560" cy="1051560"/>
          </a:xfrm>
          <a:prstGeom prst="star5">
            <a:avLst>
              <a:gd name="adj" fmla="val 28143"/>
              <a:gd name="hf" fmla="val 105146"/>
              <a:gd name="vf" fmla="val 110557"/>
            </a:avLst>
          </a:prstGeom>
          <a:solidFill>
            <a:srgbClr val="8C5F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612" name="Google Shape;612;p21"/>
          <p:cNvSpPr/>
          <p:nvPr/>
        </p:nvSpPr>
        <p:spPr>
          <a:xfrm>
            <a:off x="4418393" y="1868343"/>
            <a:ext cx="1051560" cy="1051560"/>
          </a:xfrm>
          <a:prstGeom prst="star5">
            <a:avLst>
              <a:gd name="adj" fmla="val 28143"/>
              <a:gd name="hf" fmla="val 105146"/>
              <a:gd name="vf" fmla="val 110557"/>
            </a:avLst>
          </a:prstGeom>
          <a:solidFill>
            <a:srgbClr val="8C5F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613" name="Google Shape;613;p21"/>
          <p:cNvSpPr/>
          <p:nvPr/>
        </p:nvSpPr>
        <p:spPr>
          <a:xfrm>
            <a:off x="7032993" y="1877164"/>
            <a:ext cx="1051560" cy="1051560"/>
          </a:xfrm>
          <a:prstGeom prst="star5">
            <a:avLst>
              <a:gd name="adj" fmla="val 28143"/>
              <a:gd name="hf" fmla="val 105146"/>
              <a:gd name="vf" fmla="val 110557"/>
            </a:avLst>
          </a:prstGeom>
          <a:solidFill>
            <a:srgbClr val="8C5F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614" name="Google Shape;614;p21"/>
          <p:cNvSpPr/>
          <p:nvPr/>
        </p:nvSpPr>
        <p:spPr>
          <a:xfrm>
            <a:off x="9817713" y="1868343"/>
            <a:ext cx="1051560" cy="1051560"/>
          </a:xfrm>
          <a:prstGeom prst="star5">
            <a:avLst>
              <a:gd name="adj" fmla="val 28143"/>
              <a:gd name="hf" fmla="val 105146"/>
              <a:gd name="vf" fmla="val 110557"/>
            </a:avLst>
          </a:prstGeom>
          <a:solidFill>
            <a:srgbClr val="8C5F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615" name="Google Shape;615;p21"/>
          <p:cNvSpPr txBox="1"/>
          <p:nvPr/>
        </p:nvSpPr>
        <p:spPr>
          <a:xfrm>
            <a:off x="6677333" y="3530600"/>
            <a:ext cx="1762880" cy="147728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Helvetica Neue"/>
              <a:buNone/>
            </a:pPr>
            <a:r>
              <a:rPr lang="en-US" sz="1800" dirty="0">
                <a:solidFill>
                  <a:srgbClr val="000000"/>
                </a:solidFill>
                <a:latin typeface="+mn-lt"/>
                <a:ea typeface="Helvetica Neue"/>
                <a:cs typeface="Helvetica Neue"/>
                <a:sym typeface="Helvetica Neue"/>
              </a:rPr>
              <a:t>Une gamme d'options alternatives de soins doit être immédiatement disponible.</a:t>
            </a:r>
            <a:endParaRPr sz="1800" dirty="0">
              <a:latin typeface="+mn-lt"/>
            </a:endParaRPr>
          </a:p>
        </p:txBody>
      </p:sp>
      <p:sp>
        <p:nvSpPr>
          <p:cNvPr id="616" name="Google Shape;616;p21"/>
          <p:cNvSpPr txBox="1"/>
          <p:nvPr/>
        </p:nvSpPr>
        <p:spPr>
          <a:xfrm>
            <a:off x="9088647" y="3530600"/>
            <a:ext cx="2509692" cy="147728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dirty="0">
                <a:solidFill>
                  <a:srgbClr val="000000"/>
                </a:solidFill>
                <a:latin typeface="+mn-lt"/>
                <a:ea typeface="Helvetica Neue"/>
                <a:cs typeface="Helvetica Neue"/>
                <a:sym typeface="Helvetica Neue"/>
              </a:rPr>
              <a:t>Dans la mesure du possible et dans l'intérêt supérieur de l'enfant, celui-ci doit être encouragé à rester avec sa famille ou ses soignants. </a:t>
            </a:r>
            <a:endParaRPr sz="1800" dirty="0">
              <a:latin typeface="+mn-lt"/>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Shape 259"/>
        <p:cNvGrpSpPr/>
        <p:nvPr/>
      </p:nvGrpSpPr>
      <p:grpSpPr>
        <a:xfrm>
          <a:off x="0" y="0"/>
          <a:ext cx="0" cy="0"/>
          <a:chOff x="0" y="0"/>
          <a:chExt cx="0" cy="0"/>
        </a:xfrm>
      </p:grpSpPr>
      <p:sp>
        <p:nvSpPr>
          <p:cNvPr id="2" name="Title 72">
            <a:extLst>
              <a:ext uri="{FF2B5EF4-FFF2-40B4-BE49-F238E27FC236}">
                <a16:creationId xmlns:a16="http://schemas.microsoft.com/office/drawing/2014/main" id="{0CE5AEAD-30F8-7F90-7E64-F2BEE2448640}"/>
              </a:ext>
            </a:extLst>
          </p:cNvPr>
          <p:cNvSpPr txBox="1">
            <a:spLocks/>
          </p:cNvSpPr>
          <p:nvPr/>
        </p:nvSpPr>
        <p:spPr>
          <a:xfrm>
            <a:off x="796386" y="3099692"/>
            <a:ext cx="5915913"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n-CA" sz="5400" b="1" dirty="0">
                <a:solidFill>
                  <a:schemeClr val="bg1">
                    <a:lumMod val="75000"/>
                  </a:schemeClr>
                </a:solidFill>
                <a:latin typeface="Garamond"/>
              </a:rPr>
              <a:t>Conseils de facilitation</a:t>
            </a:r>
            <a:endParaRPr lang="en-CA" sz="5400" b="1" dirty="0">
              <a:solidFill>
                <a:schemeClr val="bg1">
                  <a:lumMod val="75000"/>
                </a:schemeClr>
              </a:solidFill>
            </a:endParaRPr>
          </a:p>
        </p:txBody>
      </p:sp>
    </p:spTree>
    <p:extLst>
      <p:ext uri="{BB962C8B-B14F-4D97-AF65-F5344CB8AC3E}">
        <p14:creationId xmlns:p14="http://schemas.microsoft.com/office/powerpoint/2010/main" val="267366034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621"/>
        <p:cNvGrpSpPr/>
        <p:nvPr/>
      </p:nvGrpSpPr>
      <p:grpSpPr>
        <a:xfrm>
          <a:off x="0" y="0"/>
          <a:ext cx="0" cy="0"/>
          <a:chOff x="0" y="0"/>
          <a:chExt cx="0" cy="0"/>
        </a:xfrm>
      </p:grpSpPr>
      <p:sp>
        <p:nvSpPr>
          <p:cNvPr id="624" name="Google Shape;624;p22"/>
          <p:cNvSpPr txBox="1">
            <a:spLocks noGrp="1"/>
          </p:cNvSpPr>
          <p:nvPr>
            <p:ph type="title"/>
          </p:nvPr>
        </p:nvSpPr>
        <p:spPr>
          <a:xfrm>
            <a:off x="796385" y="3099692"/>
            <a:ext cx="4015311" cy="562168"/>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3600"/>
              <a:buFont typeface="Garamond"/>
              <a:buNone/>
            </a:pPr>
            <a:r>
              <a:rPr lang="en-US" sz="3600" dirty="0"/>
              <a:t>SESSION 3 </a:t>
            </a:r>
            <a:br>
              <a:rPr lang="en-US" sz="3600" dirty="0"/>
            </a:br>
            <a:r>
              <a:rPr lang="en-US" sz="3600" dirty="0"/>
              <a:t> </a:t>
            </a:r>
            <a:br>
              <a:rPr lang="en-US" sz="3600" dirty="0"/>
            </a:br>
            <a:r>
              <a:rPr lang="en-US" sz="3600" dirty="0"/>
              <a:t>Évaluation</a:t>
            </a:r>
            <a:endParaRPr sz="3600" dirty="0"/>
          </a:p>
        </p:txBody>
      </p:sp>
      <p:sp>
        <p:nvSpPr>
          <p:cNvPr id="3" name="Google Shape;191;p14">
            <a:extLst>
              <a:ext uri="{FF2B5EF4-FFF2-40B4-BE49-F238E27FC236}">
                <a16:creationId xmlns:a16="http://schemas.microsoft.com/office/drawing/2014/main" id="{D59A4758-EEAA-6759-44ED-BEA130FDA846}"/>
              </a:ext>
            </a:extLst>
          </p:cNvPr>
          <p:cNvSpPr txBox="1"/>
          <p:nvPr/>
        </p:nvSpPr>
        <p:spPr>
          <a:xfrm>
            <a:off x="6381004" y="893369"/>
            <a:ext cx="4941901" cy="40006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1D8CC8"/>
              </a:buClr>
              <a:buSzPts val="2400"/>
              <a:buFont typeface="Arial"/>
              <a:buNone/>
            </a:pPr>
            <a:r>
              <a:rPr lang="en-US" sz="2000" b="1" i="0" u="none" strike="noStrike" cap="none" spc="300" dirty="0">
                <a:solidFill>
                  <a:schemeClr val="accent2">
                    <a:lumMod val="75000"/>
                  </a:schemeClr>
                </a:solidFill>
                <a:latin typeface="Arial"/>
                <a:ea typeface="Arial"/>
                <a:cs typeface="Arial"/>
                <a:sym typeface="Arial"/>
              </a:rPr>
              <a:t>OBJECTIFS D'APPRENTISSAGE</a:t>
            </a:r>
            <a:endParaRPr lang="en-US" sz="2000" spc="300" dirty="0">
              <a:solidFill>
                <a:schemeClr val="accent2">
                  <a:lumMod val="75000"/>
                </a:schemeClr>
              </a:solidFill>
            </a:endParaRPr>
          </a:p>
        </p:txBody>
      </p:sp>
      <p:sp>
        <p:nvSpPr>
          <p:cNvPr id="4" name="Google Shape;193;p14">
            <a:extLst>
              <a:ext uri="{FF2B5EF4-FFF2-40B4-BE49-F238E27FC236}">
                <a16:creationId xmlns:a16="http://schemas.microsoft.com/office/drawing/2014/main" id="{5278E378-6790-D125-F661-A450872CCF7F}"/>
              </a:ext>
            </a:extLst>
          </p:cNvPr>
          <p:cNvSpPr txBox="1"/>
          <p:nvPr/>
        </p:nvSpPr>
        <p:spPr>
          <a:xfrm>
            <a:off x="7251032" y="1931050"/>
            <a:ext cx="4171275" cy="3715079"/>
          </a:xfrm>
          <a:prstGeom prst="rect">
            <a:avLst/>
          </a:prstGeom>
          <a:noFill/>
          <a:ln>
            <a:noFill/>
          </a:ln>
        </p:spPr>
        <p:txBody>
          <a:bodyPr spcFirstLastPara="1" wrap="square" lIns="91425" tIns="45700" rIns="91425" bIns="45700" anchor="t" anchorCtr="0">
            <a:spAutoFit/>
          </a:bodyPr>
          <a:lstStyle/>
          <a:p>
            <a:pPr marL="0" marR="0" lvl="0" indent="0" algn="l" rtl="0">
              <a:lnSpc>
                <a:spcPct val="107000"/>
              </a:lnSpc>
              <a:spcBef>
                <a:spcPts val="0"/>
              </a:spcBef>
              <a:spcAft>
                <a:spcPts val="0"/>
              </a:spcAft>
              <a:buClr>
                <a:srgbClr val="000000"/>
              </a:buClr>
              <a:buSzPts val="2400"/>
              <a:buFont typeface="Arial"/>
              <a:buNone/>
            </a:pPr>
            <a:r>
              <a:rPr lang="en-US" sz="2200" b="0" i="0" u="none" strike="noStrike" cap="none" dirty="0">
                <a:solidFill>
                  <a:srgbClr val="000000"/>
                </a:solidFill>
                <a:latin typeface="Arial"/>
                <a:ea typeface="Arial"/>
                <a:cs typeface="Arial"/>
                <a:sym typeface="Arial"/>
              </a:rPr>
              <a:t>Décrire comment évaluer les problèmes et les besoins de protection spécifiques liés à la séparation familiale et comment ceux-ci sont liés à d'autres problèmes de protection de l'enfant. </a:t>
            </a:r>
          </a:p>
          <a:p>
            <a:pPr marL="0" marR="0" lvl="0" indent="0" algn="l" rtl="0">
              <a:lnSpc>
                <a:spcPct val="107000"/>
              </a:lnSpc>
              <a:spcBef>
                <a:spcPts val="0"/>
              </a:spcBef>
              <a:spcAft>
                <a:spcPts val="0"/>
              </a:spcAft>
              <a:buClr>
                <a:srgbClr val="000000"/>
              </a:buClr>
              <a:buSzPts val="2400"/>
              <a:buFont typeface="Arial"/>
              <a:buNone/>
            </a:pPr>
            <a:endParaRPr lang="en-US" sz="2200" b="0" i="0" u="none" strike="noStrike" cap="none" dirty="0">
              <a:solidFill>
                <a:srgbClr val="000000"/>
              </a:solidFill>
              <a:latin typeface="Arial"/>
              <a:ea typeface="Arial"/>
              <a:cs typeface="Arial"/>
              <a:sym typeface="Arial"/>
            </a:endParaRPr>
          </a:p>
          <a:p>
            <a:pPr marL="0" marR="0" lvl="0" indent="0" algn="l" rtl="0">
              <a:lnSpc>
                <a:spcPct val="107000"/>
              </a:lnSpc>
              <a:spcBef>
                <a:spcPts val="0"/>
              </a:spcBef>
              <a:spcAft>
                <a:spcPts val="0"/>
              </a:spcAft>
              <a:buClr>
                <a:srgbClr val="000000"/>
              </a:buClr>
              <a:buSzPts val="2400"/>
              <a:buFont typeface="Arial"/>
              <a:buNone/>
            </a:pPr>
            <a:r>
              <a:rPr lang="en-US" sz="2200" b="0" i="0" u="none" strike="noStrike" cap="none" dirty="0">
                <a:solidFill>
                  <a:srgbClr val="000000"/>
                </a:solidFill>
                <a:latin typeface="Arial"/>
                <a:ea typeface="Arial"/>
                <a:cs typeface="Arial"/>
                <a:sym typeface="Arial"/>
              </a:rPr>
              <a:t>Décrire comment mener une évaluation qui inclut la détermination du type de soins alternatifs le plus approprié.</a:t>
            </a:r>
          </a:p>
        </p:txBody>
      </p:sp>
      <p:grpSp>
        <p:nvGrpSpPr>
          <p:cNvPr id="5" name="Google Shape;194;p14">
            <a:extLst>
              <a:ext uri="{FF2B5EF4-FFF2-40B4-BE49-F238E27FC236}">
                <a16:creationId xmlns:a16="http://schemas.microsoft.com/office/drawing/2014/main" id="{AFB88CE1-94F0-26DE-2B84-A3DCDC91533A}"/>
              </a:ext>
            </a:extLst>
          </p:cNvPr>
          <p:cNvGrpSpPr/>
          <p:nvPr/>
        </p:nvGrpSpPr>
        <p:grpSpPr>
          <a:xfrm>
            <a:off x="6381005" y="2025587"/>
            <a:ext cx="560333" cy="592814"/>
            <a:chOff x="243840" y="1676400"/>
            <a:chExt cx="701040" cy="741680"/>
          </a:xfrm>
          <a:solidFill>
            <a:schemeClr val="accent2">
              <a:lumMod val="75000"/>
            </a:schemeClr>
          </a:solidFill>
        </p:grpSpPr>
        <p:sp>
          <p:nvSpPr>
            <p:cNvPr id="6" name="Google Shape;195;p14">
              <a:extLst>
                <a:ext uri="{FF2B5EF4-FFF2-40B4-BE49-F238E27FC236}">
                  <a16:creationId xmlns:a16="http://schemas.microsoft.com/office/drawing/2014/main" id="{FFB35985-C28B-6BDA-7468-7B5DDAF2CE98}"/>
                </a:ext>
              </a:extLst>
            </p:cNvPr>
            <p:cNvSpPr/>
            <p:nvPr/>
          </p:nvSpPr>
          <p:spPr>
            <a:xfrm>
              <a:off x="243840" y="1676400"/>
              <a:ext cx="116839" cy="7416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sp>
          <p:nvSpPr>
            <p:cNvPr id="7" name="Google Shape;196;p14">
              <a:extLst>
                <a:ext uri="{FF2B5EF4-FFF2-40B4-BE49-F238E27FC236}">
                  <a16:creationId xmlns:a16="http://schemas.microsoft.com/office/drawing/2014/main" id="{3B5D7860-177B-2D8E-A0A4-8A23F218437F}"/>
                </a:ext>
              </a:extLst>
            </p:cNvPr>
            <p:cNvSpPr/>
            <p:nvPr/>
          </p:nvSpPr>
          <p:spPr>
            <a:xfrm>
              <a:off x="314960" y="1676400"/>
              <a:ext cx="629920" cy="4368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grpSp>
      <p:grpSp>
        <p:nvGrpSpPr>
          <p:cNvPr id="8" name="Google Shape;194;p14">
            <a:extLst>
              <a:ext uri="{FF2B5EF4-FFF2-40B4-BE49-F238E27FC236}">
                <a16:creationId xmlns:a16="http://schemas.microsoft.com/office/drawing/2014/main" id="{24969EBD-C7FF-F470-6ACE-9D03EFF9BE2A}"/>
              </a:ext>
            </a:extLst>
          </p:cNvPr>
          <p:cNvGrpSpPr/>
          <p:nvPr/>
        </p:nvGrpSpPr>
        <p:grpSpPr>
          <a:xfrm>
            <a:off x="6381005" y="4171887"/>
            <a:ext cx="560333" cy="592814"/>
            <a:chOff x="243840" y="1676400"/>
            <a:chExt cx="701040" cy="741680"/>
          </a:xfrm>
          <a:solidFill>
            <a:schemeClr val="accent2">
              <a:lumMod val="75000"/>
            </a:schemeClr>
          </a:solidFill>
        </p:grpSpPr>
        <p:sp>
          <p:nvSpPr>
            <p:cNvPr id="9" name="Google Shape;195;p14">
              <a:extLst>
                <a:ext uri="{FF2B5EF4-FFF2-40B4-BE49-F238E27FC236}">
                  <a16:creationId xmlns:a16="http://schemas.microsoft.com/office/drawing/2014/main" id="{2B9CC482-39AA-89B3-FDF9-9BC24BC24469}"/>
                </a:ext>
              </a:extLst>
            </p:cNvPr>
            <p:cNvSpPr/>
            <p:nvPr/>
          </p:nvSpPr>
          <p:spPr>
            <a:xfrm>
              <a:off x="243840" y="1676400"/>
              <a:ext cx="116839" cy="7416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sp>
          <p:nvSpPr>
            <p:cNvPr id="10" name="Google Shape;196;p14">
              <a:extLst>
                <a:ext uri="{FF2B5EF4-FFF2-40B4-BE49-F238E27FC236}">
                  <a16:creationId xmlns:a16="http://schemas.microsoft.com/office/drawing/2014/main" id="{CB477B69-C492-37CC-608E-9F93DD1F3D17}"/>
                </a:ext>
              </a:extLst>
            </p:cNvPr>
            <p:cNvSpPr/>
            <p:nvPr/>
          </p:nvSpPr>
          <p:spPr>
            <a:xfrm>
              <a:off x="314960" y="1676400"/>
              <a:ext cx="629920" cy="4368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636"/>
        <p:cNvGrpSpPr/>
        <p:nvPr/>
      </p:nvGrpSpPr>
      <p:grpSpPr>
        <a:xfrm>
          <a:off x="0" y="0"/>
          <a:ext cx="0" cy="0"/>
          <a:chOff x="0" y="0"/>
          <a:chExt cx="0" cy="0"/>
        </a:xfrm>
      </p:grpSpPr>
      <p:grpSp>
        <p:nvGrpSpPr>
          <p:cNvPr id="13" name="Group 12">
            <a:extLst>
              <a:ext uri="{FF2B5EF4-FFF2-40B4-BE49-F238E27FC236}">
                <a16:creationId xmlns:a16="http://schemas.microsoft.com/office/drawing/2014/main" id="{15429E08-45A2-2627-9789-5E0219834085}"/>
              </a:ext>
            </a:extLst>
          </p:cNvPr>
          <p:cNvGrpSpPr/>
          <p:nvPr/>
        </p:nvGrpSpPr>
        <p:grpSpPr>
          <a:xfrm>
            <a:off x="786386" y="1358230"/>
            <a:ext cx="10709862" cy="4705028"/>
            <a:chOff x="786386" y="1358230"/>
            <a:chExt cx="10709862" cy="4705028"/>
          </a:xfrm>
        </p:grpSpPr>
        <p:sp>
          <p:nvSpPr>
            <p:cNvPr id="2" name="Oval 1">
              <a:extLst>
                <a:ext uri="{FF2B5EF4-FFF2-40B4-BE49-F238E27FC236}">
                  <a16:creationId xmlns:a16="http://schemas.microsoft.com/office/drawing/2014/main" id="{BCBC2E58-8C5C-391C-0297-0C9672D7A50E}"/>
                </a:ext>
              </a:extLst>
            </p:cNvPr>
            <p:cNvSpPr/>
            <p:nvPr/>
          </p:nvSpPr>
          <p:spPr>
            <a:xfrm>
              <a:off x="786386" y="2034158"/>
              <a:ext cx="3136739" cy="3136739"/>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 name="Oval 2">
              <a:extLst>
                <a:ext uri="{FF2B5EF4-FFF2-40B4-BE49-F238E27FC236}">
                  <a16:creationId xmlns:a16="http://schemas.microsoft.com/office/drawing/2014/main" id="{86F0F994-D373-C7B1-80F5-CF6AA5DA5880}"/>
                </a:ext>
              </a:extLst>
            </p:cNvPr>
            <p:cNvSpPr/>
            <p:nvPr/>
          </p:nvSpPr>
          <p:spPr>
            <a:xfrm>
              <a:off x="3223216" y="2580702"/>
              <a:ext cx="3136739" cy="3136739"/>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 name="Oval 3">
              <a:extLst>
                <a:ext uri="{FF2B5EF4-FFF2-40B4-BE49-F238E27FC236}">
                  <a16:creationId xmlns:a16="http://schemas.microsoft.com/office/drawing/2014/main" id="{813AE078-099D-3393-B5A7-8EF5314A8890}"/>
                </a:ext>
              </a:extLst>
            </p:cNvPr>
            <p:cNvSpPr/>
            <p:nvPr/>
          </p:nvSpPr>
          <p:spPr>
            <a:xfrm>
              <a:off x="5466366" y="2926519"/>
              <a:ext cx="3136739" cy="3136739"/>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 name="Oval 4">
              <a:extLst>
                <a:ext uri="{FF2B5EF4-FFF2-40B4-BE49-F238E27FC236}">
                  <a16:creationId xmlns:a16="http://schemas.microsoft.com/office/drawing/2014/main" id="{1278B424-839F-7F9D-5D3E-23D160892964}"/>
                </a:ext>
              </a:extLst>
            </p:cNvPr>
            <p:cNvSpPr/>
            <p:nvPr/>
          </p:nvSpPr>
          <p:spPr>
            <a:xfrm>
              <a:off x="4226067" y="1358230"/>
              <a:ext cx="2543448" cy="2543448"/>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 name="Oval 5">
              <a:extLst>
                <a:ext uri="{FF2B5EF4-FFF2-40B4-BE49-F238E27FC236}">
                  <a16:creationId xmlns:a16="http://schemas.microsoft.com/office/drawing/2014/main" id="{01FB905F-E465-7F3D-E4D8-E01742A2B0B6}"/>
                </a:ext>
              </a:extLst>
            </p:cNvPr>
            <p:cNvSpPr/>
            <p:nvPr/>
          </p:nvSpPr>
          <p:spPr>
            <a:xfrm>
              <a:off x="7637218" y="1628604"/>
              <a:ext cx="3136739" cy="3136739"/>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Oval 6">
              <a:extLst>
                <a:ext uri="{FF2B5EF4-FFF2-40B4-BE49-F238E27FC236}">
                  <a16:creationId xmlns:a16="http://schemas.microsoft.com/office/drawing/2014/main" id="{89DDEF7A-299B-E2FA-B09D-84D7281CF268}"/>
                </a:ext>
              </a:extLst>
            </p:cNvPr>
            <p:cNvSpPr/>
            <p:nvPr/>
          </p:nvSpPr>
          <p:spPr>
            <a:xfrm>
              <a:off x="8232784" y="3192123"/>
              <a:ext cx="2573206" cy="2573206"/>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8" name="Oval 7">
              <a:extLst>
                <a:ext uri="{FF2B5EF4-FFF2-40B4-BE49-F238E27FC236}">
                  <a16:creationId xmlns:a16="http://schemas.microsoft.com/office/drawing/2014/main" id="{A01E1D72-7A52-0AA2-BE6F-39C836F6D79F}"/>
                </a:ext>
              </a:extLst>
            </p:cNvPr>
            <p:cNvSpPr/>
            <p:nvPr/>
          </p:nvSpPr>
          <p:spPr>
            <a:xfrm>
              <a:off x="1723023" y="3861021"/>
              <a:ext cx="2054543" cy="2054543"/>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9" name="Oval 8">
              <a:extLst>
                <a:ext uri="{FF2B5EF4-FFF2-40B4-BE49-F238E27FC236}">
                  <a16:creationId xmlns:a16="http://schemas.microsoft.com/office/drawing/2014/main" id="{67D6518C-A7BA-AD6B-E7AE-8105E9487A55}"/>
                </a:ext>
              </a:extLst>
            </p:cNvPr>
            <p:cNvSpPr/>
            <p:nvPr/>
          </p:nvSpPr>
          <p:spPr>
            <a:xfrm>
              <a:off x="2283237" y="1413471"/>
              <a:ext cx="2054543" cy="2054543"/>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 name="Oval 9">
              <a:extLst>
                <a:ext uri="{FF2B5EF4-FFF2-40B4-BE49-F238E27FC236}">
                  <a16:creationId xmlns:a16="http://schemas.microsoft.com/office/drawing/2014/main" id="{ACA0B124-23A6-D3BE-31A0-C05DDBB15845}"/>
                </a:ext>
              </a:extLst>
            </p:cNvPr>
            <p:cNvSpPr/>
            <p:nvPr/>
          </p:nvSpPr>
          <p:spPr>
            <a:xfrm>
              <a:off x="6390799" y="1638148"/>
              <a:ext cx="1639916" cy="1639916"/>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1" name="Oval 10">
              <a:extLst>
                <a:ext uri="{FF2B5EF4-FFF2-40B4-BE49-F238E27FC236}">
                  <a16:creationId xmlns:a16="http://schemas.microsoft.com/office/drawing/2014/main" id="{98B05B16-B82F-747A-D1BF-4863A181E0C5}"/>
                </a:ext>
              </a:extLst>
            </p:cNvPr>
            <p:cNvSpPr/>
            <p:nvPr/>
          </p:nvSpPr>
          <p:spPr>
            <a:xfrm>
              <a:off x="9441705" y="3340938"/>
              <a:ext cx="2054543" cy="2054543"/>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
        <p:nvSpPr>
          <p:cNvPr id="637" name="Google Shape;637;p23"/>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8C5F7A"/>
              </a:buClr>
              <a:buSzPts val="3200"/>
              <a:buFont typeface="Arial"/>
              <a:buNone/>
            </a:pPr>
            <a:r>
              <a:rPr lang="en-CA" dirty="0"/>
              <a:t>Impact émotionnel de la séparation familiale</a:t>
            </a:r>
            <a:endParaRPr dirty="0"/>
          </a:p>
        </p:txBody>
      </p:sp>
      <p:sp>
        <p:nvSpPr>
          <p:cNvPr id="639" name="Google Shape;639;p23"/>
          <p:cNvSpPr txBox="1"/>
          <p:nvPr/>
        </p:nvSpPr>
        <p:spPr>
          <a:xfrm>
            <a:off x="6053635" y="2470820"/>
            <a:ext cx="3019646" cy="52318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800" b="1" dirty="0">
                <a:solidFill>
                  <a:schemeClr val="lt1"/>
                </a:solidFill>
                <a:latin typeface="+mn-lt"/>
                <a:ea typeface="Helvetica Neue"/>
                <a:cs typeface="Helvetica Neue"/>
                <a:sym typeface="Helvetica Neue"/>
              </a:rPr>
              <a:t>Anxieux</a:t>
            </a:r>
            <a:endParaRPr sz="1600" b="1" dirty="0">
              <a:solidFill>
                <a:schemeClr val="lt1"/>
              </a:solidFill>
              <a:latin typeface="+mn-lt"/>
              <a:ea typeface="Helvetica Neue"/>
              <a:cs typeface="Helvetica Neue"/>
              <a:sym typeface="Helvetica Neue"/>
            </a:endParaRPr>
          </a:p>
        </p:txBody>
      </p:sp>
      <p:sp>
        <p:nvSpPr>
          <p:cNvPr id="640" name="Google Shape;640;p23"/>
          <p:cNvSpPr txBox="1"/>
          <p:nvPr/>
        </p:nvSpPr>
        <p:spPr>
          <a:xfrm>
            <a:off x="7860148" y="3219736"/>
            <a:ext cx="3019646" cy="52318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800" b="1" dirty="0">
                <a:solidFill>
                  <a:schemeClr val="lt1"/>
                </a:solidFill>
                <a:latin typeface="+mn-lt"/>
                <a:ea typeface="Helvetica Neue"/>
                <a:cs typeface="Helvetica Neue"/>
                <a:sym typeface="Helvetica Neue"/>
              </a:rPr>
              <a:t>Culpabilité </a:t>
            </a:r>
            <a:endParaRPr sz="1600" b="1" dirty="0">
              <a:solidFill>
                <a:schemeClr val="lt1"/>
              </a:solidFill>
              <a:latin typeface="+mn-lt"/>
              <a:ea typeface="Helvetica Neue"/>
              <a:cs typeface="Helvetica Neue"/>
              <a:sym typeface="Helvetica Neue"/>
            </a:endParaRPr>
          </a:p>
        </p:txBody>
      </p:sp>
      <p:sp>
        <p:nvSpPr>
          <p:cNvPr id="641" name="Google Shape;641;p23"/>
          <p:cNvSpPr txBox="1"/>
          <p:nvPr/>
        </p:nvSpPr>
        <p:spPr>
          <a:xfrm>
            <a:off x="2444146" y="2495573"/>
            <a:ext cx="3019646" cy="52318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800" b="1" dirty="0">
                <a:solidFill>
                  <a:schemeClr val="lt1"/>
                </a:solidFill>
                <a:latin typeface="+mn-lt"/>
                <a:ea typeface="Helvetica Neue"/>
                <a:cs typeface="Helvetica Neue"/>
                <a:sym typeface="Helvetica Neue"/>
              </a:rPr>
              <a:t>Pressé</a:t>
            </a:r>
            <a:endParaRPr sz="1600" b="1" dirty="0">
              <a:solidFill>
                <a:schemeClr val="lt1"/>
              </a:solidFill>
              <a:latin typeface="+mn-lt"/>
              <a:ea typeface="Helvetica Neue"/>
              <a:cs typeface="Helvetica Neue"/>
              <a:sym typeface="Helvetica Neue"/>
            </a:endParaRPr>
          </a:p>
        </p:txBody>
      </p:sp>
      <p:sp>
        <p:nvSpPr>
          <p:cNvPr id="642" name="Google Shape;642;p23"/>
          <p:cNvSpPr txBox="1"/>
          <p:nvPr/>
        </p:nvSpPr>
        <p:spPr>
          <a:xfrm>
            <a:off x="4191111" y="3341539"/>
            <a:ext cx="3019646" cy="52318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800" b="1" dirty="0">
                <a:solidFill>
                  <a:schemeClr val="lt1"/>
                </a:solidFill>
                <a:latin typeface="+mn-lt"/>
                <a:ea typeface="Helvetica Neue"/>
                <a:cs typeface="Helvetica Neue"/>
                <a:sym typeface="Helvetica Neue"/>
              </a:rPr>
              <a:t>Choc</a:t>
            </a:r>
            <a:endParaRPr sz="1600" b="1" dirty="0">
              <a:solidFill>
                <a:schemeClr val="lt1"/>
              </a:solidFill>
              <a:latin typeface="+mn-lt"/>
              <a:ea typeface="Helvetica Neue"/>
              <a:cs typeface="Helvetica Neue"/>
              <a:sym typeface="Helvetica Neue"/>
            </a:endParaRPr>
          </a:p>
        </p:txBody>
      </p:sp>
      <p:sp>
        <p:nvSpPr>
          <p:cNvPr id="643" name="Google Shape;643;p23"/>
          <p:cNvSpPr txBox="1"/>
          <p:nvPr/>
        </p:nvSpPr>
        <p:spPr>
          <a:xfrm>
            <a:off x="1202223" y="3726834"/>
            <a:ext cx="3019646" cy="52318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800" b="1" dirty="0">
                <a:solidFill>
                  <a:schemeClr val="lt1"/>
                </a:solidFill>
                <a:latin typeface="+mn-lt"/>
                <a:ea typeface="Helvetica Neue"/>
                <a:cs typeface="Helvetica Neue"/>
                <a:sym typeface="Helvetica Neue"/>
              </a:rPr>
              <a:t>Abandon </a:t>
            </a:r>
            <a:endParaRPr sz="1600" b="1" dirty="0">
              <a:solidFill>
                <a:schemeClr val="lt1"/>
              </a:solidFill>
              <a:latin typeface="+mn-lt"/>
              <a:ea typeface="Helvetica Neue"/>
              <a:cs typeface="Helvetica Neue"/>
              <a:sym typeface="Helvetica Neue"/>
            </a:endParaRPr>
          </a:p>
        </p:txBody>
      </p:sp>
      <p:sp>
        <p:nvSpPr>
          <p:cNvPr id="644" name="Google Shape;644;p23"/>
          <p:cNvSpPr txBox="1"/>
          <p:nvPr/>
        </p:nvSpPr>
        <p:spPr>
          <a:xfrm>
            <a:off x="8381910" y="4337864"/>
            <a:ext cx="3019646" cy="52318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800" b="1" dirty="0">
                <a:solidFill>
                  <a:schemeClr val="lt1"/>
                </a:solidFill>
                <a:latin typeface="+mn-lt"/>
                <a:ea typeface="Helvetica Neue"/>
                <a:cs typeface="Helvetica Neue"/>
                <a:sym typeface="Helvetica Neue"/>
              </a:rPr>
              <a:t>Honteux</a:t>
            </a:r>
            <a:endParaRPr sz="1600" b="1" dirty="0">
              <a:solidFill>
                <a:schemeClr val="lt1"/>
              </a:solidFill>
              <a:latin typeface="+mn-lt"/>
              <a:ea typeface="Helvetica Neue"/>
              <a:cs typeface="Helvetica Neue"/>
              <a:sym typeface="Helvetica Neue"/>
            </a:endParaRPr>
          </a:p>
        </p:txBody>
      </p:sp>
      <p:sp>
        <p:nvSpPr>
          <p:cNvPr id="645" name="Google Shape;645;p23"/>
          <p:cNvSpPr txBox="1"/>
          <p:nvPr/>
        </p:nvSpPr>
        <p:spPr>
          <a:xfrm>
            <a:off x="5437137" y="4613635"/>
            <a:ext cx="3019646" cy="52318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800" b="1" dirty="0">
                <a:solidFill>
                  <a:schemeClr val="lt1"/>
                </a:solidFill>
                <a:latin typeface="+mn-lt"/>
                <a:ea typeface="Helvetica Neue"/>
                <a:cs typeface="Helvetica Neue"/>
                <a:sym typeface="Helvetica Neue"/>
              </a:rPr>
              <a:t>Tristesse</a:t>
            </a:r>
            <a:endParaRPr sz="1600" b="1" dirty="0">
              <a:solidFill>
                <a:schemeClr val="lt1"/>
              </a:solidFill>
              <a:latin typeface="+mn-lt"/>
              <a:ea typeface="Helvetica Neue"/>
              <a:cs typeface="Helvetica Neue"/>
              <a:sym typeface="Helvetica Neue"/>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Shape 636"/>
        <p:cNvGrpSpPr/>
        <p:nvPr/>
      </p:nvGrpSpPr>
      <p:grpSpPr>
        <a:xfrm>
          <a:off x="0" y="0"/>
          <a:ext cx="0" cy="0"/>
          <a:chOff x="0" y="0"/>
          <a:chExt cx="0" cy="0"/>
        </a:xfrm>
      </p:grpSpPr>
      <p:sp>
        <p:nvSpPr>
          <p:cNvPr id="15" name="Title 72">
            <a:extLst>
              <a:ext uri="{FF2B5EF4-FFF2-40B4-BE49-F238E27FC236}">
                <a16:creationId xmlns:a16="http://schemas.microsoft.com/office/drawing/2014/main" id="{FF1265F4-F4EC-8163-E482-5F455A1275C2}"/>
              </a:ext>
            </a:extLst>
          </p:cNvPr>
          <p:cNvSpPr txBox="1">
            <a:spLocks/>
          </p:cNvSpPr>
          <p:nvPr/>
        </p:nvSpPr>
        <p:spPr>
          <a:xfrm>
            <a:off x="796386" y="3099692"/>
            <a:ext cx="5915913"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n-CA" sz="5400" b="1" dirty="0">
                <a:solidFill>
                  <a:schemeClr val="bg1">
                    <a:lumMod val="75000"/>
                  </a:schemeClr>
                </a:solidFill>
                <a:latin typeface="Garamond"/>
              </a:rPr>
              <a:t>Diapositive supplémentaire pour les notes de l'animateur</a:t>
            </a:r>
            <a:endParaRPr lang="en-CA" sz="5400" b="1" dirty="0">
              <a:solidFill>
                <a:schemeClr val="bg1">
                  <a:lumMod val="75000"/>
                </a:schemeClr>
              </a:solidFill>
            </a:endParaRPr>
          </a:p>
        </p:txBody>
      </p:sp>
    </p:spTree>
    <p:extLst>
      <p:ext uri="{BB962C8B-B14F-4D97-AF65-F5344CB8AC3E}">
        <p14:creationId xmlns:p14="http://schemas.microsoft.com/office/powerpoint/2010/main" val="171713777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650"/>
        <p:cNvGrpSpPr/>
        <p:nvPr/>
      </p:nvGrpSpPr>
      <p:grpSpPr>
        <a:xfrm>
          <a:off x="0" y="0"/>
          <a:ext cx="0" cy="0"/>
          <a:chOff x="0" y="0"/>
          <a:chExt cx="0" cy="0"/>
        </a:xfrm>
      </p:grpSpPr>
      <p:sp>
        <p:nvSpPr>
          <p:cNvPr id="651" name="Google Shape;651;p24"/>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8C5F7A"/>
              </a:buClr>
              <a:buSzPts val="3200"/>
              <a:buFont typeface="Arial"/>
              <a:buNone/>
            </a:pPr>
            <a:r>
              <a:rPr lang="en-US" dirty="0"/>
              <a:t>Évaluation de la gestion des cas </a:t>
            </a:r>
            <a:endParaRPr dirty="0"/>
          </a:p>
        </p:txBody>
      </p:sp>
      <p:grpSp>
        <p:nvGrpSpPr>
          <p:cNvPr id="10" name="Group 9">
            <a:extLst>
              <a:ext uri="{FF2B5EF4-FFF2-40B4-BE49-F238E27FC236}">
                <a16:creationId xmlns:a16="http://schemas.microsoft.com/office/drawing/2014/main" id="{0F7ED026-7B40-E036-BD9E-C68991C8EF7B}"/>
              </a:ext>
            </a:extLst>
          </p:cNvPr>
          <p:cNvGrpSpPr/>
          <p:nvPr/>
        </p:nvGrpSpPr>
        <p:grpSpPr>
          <a:xfrm>
            <a:off x="10228983" y="337468"/>
            <a:ext cx="1587872" cy="1368854"/>
            <a:chOff x="10228983" y="337468"/>
            <a:chExt cx="1587872" cy="1368854"/>
          </a:xfrm>
        </p:grpSpPr>
        <p:sp>
          <p:nvSpPr>
            <p:cNvPr id="11" name="Hexagon 10">
              <a:extLst>
                <a:ext uri="{FF2B5EF4-FFF2-40B4-BE49-F238E27FC236}">
                  <a16:creationId xmlns:a16="http://schemas.microsoft.com/office/drawing/2014/main" id="{C2577C58-66FA-C321-8E24-8F1FE52C91A4}"/>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12" name="Group 11">
              <a:extLst>
                <a:ext uri="{FF2B5EF4-FFF2-40B4-BE49-F238E27FC236}">
                  <a16:creationId xmlns:a16="http://schemas.microsoft.com/office/drawing/2014/main" id="{38541CAC-3C91-ACB7-F2E0-E55373FFAE69}"/>
                </a:ext>
              </a:extLst>
            </p:cNvPr>
            <p:cNvGrpSpPr/>
            <p:nvPr/>
          </p:nvGrpSpPr>
          <p:grpSpPr>
            <a:xfrm>
              <a:off x="10621771" y="762700"/>
              <a:ext cx="562136" cy="634675"/>
              <a:chOff x="760175" y="830142"/>
              <a:chExt cx="867619" cy="979579"/>
            </a:xfrm>
          </p:grpSpPr>
          <p:sp>
            <p:nvSpPr>
              <p:cNvPr id="16" name="Rectangle 15">
                <a:extLst>
                  <a:ext uri="{FF2B5EF4-FFF2-40B4-BE49-F238E27FC236}">
                    <a16:creationId xmlns:a16="http://schemas.microsoft.com/office/drawing/2014/main" id="{61789D6F-8FA2-2ACC-7743-451ED9C2B3A9}"/>
                  </a:ext>
                </a:extLst>
              </p:cNvPr>
              <p:cNvSpPr/>
              <p:nvPr/>
            </p:nvSpPr>
            <p:spPr>
              <a:xfrm>
                <a:off x="864636" y="830142"/>
                <a:ext cx="763158" cy="97957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b="1" dirty="0">
                    <a:latin typeface="Arial" panose="020B0604020202020204" pitchFamily="34" charset="0"/>
                    <a:cs typeface="Arial" panose="020B0604020202020204" pitchFamily="34" charset="0"/>
                  </a:rPr>
                  <a:t>13-17</a:t>
                </a:r>
              </a:p>
            </p:txBody>
          </p:sp>
          <p:sp>
            <p:nvSpPr>
              <p:cNvPr id="17" name="Rectangle 16">
                <a:extLst>
                  <a:ext uri="{FF2B5EF4-FFF2-40B4-BE49-F238E27FC236}">
                    <a16:creationId xmlns:a16="http://schemas.microsoft.com/office/drawing/2014/main" id="{F7057156-2613-AE38-CCB6-B21A577A43E6}"/>
                  </a:ext>
                </a:extLst>
              </p:cNvPr>
              <p:cNvSpPr/>
              <p:nvPr/>
            </p:nvSpPr>
            <p:spPr>
              <a:xfrm>
                <a:off x="760175" y="830144"/>
                <a:ext cx="149292" cy="97957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13" name="Group 12">
              <a:extLst>
                <a:ext uri="{FF2B5EF4-FFF2-40B4-BE49-F238E27FC236}">
                  <a16:creationId xmlns:a16="http://schemas.microsoft.com/office/drawing/2014/main" id="{F3E3CD96-9C3E-D747-7B16-38B5BD57945D}"/>
                </a:ext>
              </a:extLst>
            </p:cNvPr>
            <p:cNvGrpSpPr/>
            <p:nvPr/>
          </p:nvGrpSpPr>
          <p:grpSpPr>
            <a:xfrm>
              <a:off x="11325415" y="762701"/>
              <a:ext cx="182192" cy="634674"/>
              <a:chOff x="2121762" y="2323619"/>
              <a:chExt cx="200378" cy="825210"/>
            </a:xfrm>
          </p:grpSpPr>
          <p:sp>
            <p:nvSpPr>
              <p:cNvPr id="14" name="Isosceles Triangle 13">
                <a:extLst>
                  <a:ext uri="{FF2B5EF4-FFF2-40B4-BE49-F238E27FC236}">
                    <a16:creationId xmlns:a16="http://schemas.microsoft.com/office/drawing/2014/main" id="{21E3D3B0-90CC-C1D5-DBBA-4A6596559D65}"/>
                  </a:ext>
                </a:extLst>
              </p:cNvPr>
              <p:cNvSpPr/>
              <p:nvPr/>
            </p:nvSpPr>
            <p:spPr>
              <a:xfrm>
                <a:off x="2121763" y="2323619"/>
                <a:ext cx="200377" cy="172739"/>
              </a:xfrm>
              <a:prstGeom prs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Rectangle 14">
                <a:extLst>
                  <a:ext uri="{FF2B5EF4-FFF2-40B4-BE49-F238E27FC236}">
                    <a16:creationId xmlns:a16="http://schemas.microsoft.com/office/drawing/2014/main" id="{14902939-5067-6652-5BF1-EB67C082BCF2}"/>
                  </a:ext>
                </a:extLst>
              </p:cNvPr>
              <p:cNvSpPr/>
              <p:nvPr/>
            </p:nvSpPr>
            <p:spPr>
              <a:xfrm>
                <a:off x="2121762" y="2496169"/>
                <a:ext cx="200377" cy="6526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sp>
        <p:nvSpPr>
          <p:cNvPr id="18" name="Google Shape;114;p9">
            <a:extLst>
              <a:ext uri="{FF2B5EF4-FFF2-40B4-BE49-F238E27FC236}">
                <a16:creationId xmlns:a16="http://schemas.microsoft.com/office/drawing/2014/main" id="{AE9AA629-28CD-9D74-AD66-B6A29D6F15F6}"/>
              </a:ext>
            </a:extLst>
          </p:cNvPr>
          <p:cNvSpPr txBox="1"/>
          <p:nvPr/>
        </p:nvSpPr>
        <p:spPr>
          <a:xfrm>
            <a:off x="794079" y="1219596"/>
            <a:ext cx="1559124" cy="369332"/>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1800"/>
              <a:buFont typeface="Arial"/>
              <a:buNone/>
            </a:pPr>
            <a:r>
              <a:rPr lang="en-US" sz="1800" b="1" i="0" u="none" strike="noStrike" cap="none" dirty="0">
                <a:solidFill>
                  <a:schemeClr val="accent2">
                    <a:lumMod val="75000"/>
                  </a:schemeClr>
                </a:solidFill>
                <a:latin typeface="Arial"/>
                <a:ea typeface="Arial"/>
                <a:cs typeface="Arial"/>
                <a:sym typeface="Arial"/>
              </a:rPr>
              <a:t>20 minutes  </a:t>
            </a:r>
            <a:endParaRPr b="1" dirty="0">
              <a:solidFill>
                <a:schemeClr val="accent2">
                  <a:lumMod val="75000"/>
                </a:schemeClr>
              </a:solidFill>
            </a:endParaRPr>
          </a:p>
        </p:txBody>
      </p:sp>
      <p:grpSp>
        <p:nvGrpSpPr>
          <p:cNvPr id="19" name="Group 18">
            <a:extLst>
              <a:ext uri="{FF2B5EF4-FFF2-40B4-BE49-F238E27FC236}">
                <a16:creationId xmlns:a16="http://schemas.microsoft.com/office/drawing/2014/main" id="{3AE8A01B-13FB-6978-0B87-5EF23D269C4B}"/>
              </a:ext>
            </a:extLst>
          </p:cNvPr>
          <p:cNvGrpSpPr/>
          <p:nvPr/>
        </p:nvGrpSpPr>
        <p:grpSpPr>
          <a:xfrm>
            <a:off x="357066" y="1224523"/>
            <a:ext cx="369332" cy="369332"/>
            <a:chOff x="6784825" y="4717805"/>
            <a:chExt cx="1170980" cy="1170980"/>
          </a:xfrm>
        </p:grpSpPr>
        <p:sp>
          <p:nvSpPr>
            <p:cNvPr id="20" name="Oval 19">
              <a:extLst>
                <a:ext uri="{FF2B5EF4-FFF2-40B4-BE49-F238E27FC236}">
                  <a16:creationId xmlns:a16="http://schemas.microsoft.com/office/drawing/2014/main" id="{EF97C617-FA41-054F-C98E-2758CE5AF475}"/>
                </a:ext>
              </a:extLst>
            </p:cNvPr>
            <p:cNvSpPr/>
            <p:nvPr/>
          </p:nvSpPr>
          <p:spPr>
            <a:xfrm>
              <a:off x="6784825" y="4717805"/>
              <a:ext cx="1170980" cy="1170980"/>
            </a:xfrm>
            <a:prstGeom prst="ellipse">
              <a:avLst/>
            </a:prstGeom>
            <a:solidFill>
              <a:schemeClr val="accent2">
                <a:lumMod val="75000"/>
              </a:schemeClr>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Oval 20">
              <a:extLst>
                <a:ext uri="{FF2B5EF4-FFF2-40B4-BE49-F238E27FC236}">
                  <a16:creationId xmlns:a16="http://schemas.microsoft.com/office/drawing/2014/main" id="{F7B9F169-7B85-CA2B-097E-280FA76D7D95}"/>
                </a:ext>
              </a:extLst>
            </p:cNvPr>
            <p:cNvSpPr/>
            <p:nvPr/>
          </p:nvSpPr>
          <p:spPr>
            <a:xfrm>
              <a:off x="7276868" y="5237982"/>
              <a:ext cx="189079" cy="18907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2" name="Rectangle 21">
              <a:extLst>
                <a:ext uri="{FF2B5EF4-FFF2-40B4-BE49-F238E27FC236}">
                  <a16:creationId xmlns:a16="http://schemas.microsoft.com/office/drawing/2014/main" id="{33602539-11C6-5708-F5D5-E23F3253B287}"/>
                </a:ext>
              </a:extLst>
            </p:cNvPr>
            <p:cNvSpPr/>
            <p:nvPr/>
          </p:nvSpPr>
          <p:spPr>
            <a:xfrm rot="16200000">
              <a:off x="7134823" y="5040376"/>
              <a:ext cx="464812" cy="1131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3" name="Rectangle 22">
              <a:extLst>
                <a:ext uri="{FF2B5EF4-FFF2-40B4-BE49-F238E27FC236}">
                  <a16:creationId xmlns:a16="http://schemas.microsoft.com/office/drawing/2014/main" id="{8DAAFE75-E304-DA3C-27C6-9B30FF512A5F}"/>
                </a:ext>
              </a:extLst>
            </p:cNvPr>
            <p:cNvSpPr/>
            <p:nvPr/>
          </p:nvSpPr>
          <p:spPr>
            <a:xfrm rot="13453060">
              <a:off x="7365088" y="5440995"/>
              <a:ext cx="331413" cy="1091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
        <p:nvSpPr>
          <p:cNvPr id="2" name="Rectangle: Top Corners Rounded 1">
            <a:extLst>
              <a:ext uri="{FF2B5EF4-FFF2-40B4-BE49-F238E27FC236}">
                <a16:creationId xmlns:a16="http://schemas.microsoft.com/office/drawing/2014/main" id="{E3BA8325-98A6-89C9-3BFB-F636B18AD276}"/>
              </a:ext>
            </a:extLst>
          </p:cNvPr>
          <p:cNvSpPr/>
          <p:nvPr/>
        </p:nvSpPr>
        <p:spPr>
          <a:xfrm rot="5400000">
            <a:off x="4533270" y="-1172472"/>
            <a:ext cx="2603498" cy="11599653"/>
          </a:xfrm>
          <a:prstGeom prst="round2SameRect">
            <a:avLst>
              <a:gd name="adj1" fmla="val 25924"/>
              <a:gd name="adj2" fmla="val 0"/>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 name="Google Shape;114;p9">
            <a:extLst>
              <a:ext uri="{FF2B5EF4-FFF2-40B4-BE49-F238E27FC236}">
                <a16:creationId xmlns:a16="http://schemas.microsoft.com/office/drawing/2014/main" id="{2220DC26-BDB6-B24C-8E5D-A0686B94468C}"/>
              </a:ext>
            </a:extLst>
          </p:cNvPr>
          <p:cNvSpPr txBox="1"/>
          <p:nvPr/>
        </p:nvSpPr>
        <p:spPr>
          <a:xfrm>
            <a:off x="5582531" y="2240311"/>
            <a:ext cx="5446979" cy="64629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dirty="0">
                <a:solidFill>
                  <a:schemeClr val="dk1"/>
                </a:solidFill>
                <a:latin typeface="Arial"/>
                <a:ea typeface="Arial"/>
                <a:cs typeface="Arial"/>
                <a:sym typeface="Arial"/>
              </a:rPr>
              <a:t>Répondez aux questions suivantes et élaborez un plan d'action avec des étapes clés :</a:t>
            </a:r>
          </a:p>
        </p:txBody>
      </p:sp>
      <p:sp>
        <p:nvSpPr>
          <p:cNvPr id="4" name="Google Shape;114;p9">
            <a:extLst>
              <a:ext uri="{FF2B5EF4-FFF2-40B4-BE49-F238E27FC236}">
                <a16:creationId xmlns:a16="http://schemas.microsoft.com/office/drawing/2014/main" id="{6E0CF2B0-9634-8C83-628F-0B85E4240626}"/>
              </a:ext>
            </a:extLst>
          </p:cNvPr>
          <p:cNvSpPr txBox="1"/>
          <p:nvPr/>
        </p:nvSpPr>
        <p:spPr>
          <a:xfrm>
            <a:off x="5582531" y="3406441"/>
            <a:ext cx="5446979" cy="2031285"/>
          </a:xfrm>
          <a:prstGeom prst="rect">
            <a:avLst/>
          </a:prstGeom>
          <a:noFill/>
          <a:ln>
            <a:noFill/>
          </a:ln>
        </p:spPr>
        <p:txBody>
          <a:bodyPr spcFirstLastPara="1" wrap="square" lIns="91425" tIns="45700" rIns="91425" bIns="45700" anchor="t" anchorCtr="0">
            <a:spAutoFit/>
          </a:bodyPr>
          <a:lstStyle/>
          <a:p>
            <a:pPr marL="342900" marR="0" lvl="0" indent="-342900" algn="l" rtl="0">
              <a:spcBef>
                <a:spcPts val="0"/>
              </a:spcBef>
              <a:spcAft>
                <a:spcPts val="0"/>
              </a:spcAft>
              <a:buClr>
                <a:schemeClr val="dk1"/>
              </a:buClr>
              <a:buSzPct val="100000"/>
              <a:buFont typeface="+mj-lt"/>
              <a:buAutoNum type="arabicPeriod"/>
            </a:pPr>
            <a:r>
              <a:rPr lang="en-US" sz="1800" dirty="0">
                <a:solidFill>
                  <a:schemeClr val="dk1"/>
                </a:solidFill>
                <a:latin typeface="Arial"/>
                <a:ea typeface="Arial"/>
                <a:cs typeface="Arial"/>
                <a:sym typeface="Arial"/>
              </a:rPr>
              <a:t>Quels sont les risques auxquels l'enfant est confronté ? </a:t>
            </a:r>
            <a:br>
              <a:rPr lang="en-US" sz="1800" dirty="0">
                <a:solidFill>
                  <a:schemeClr val="dk1"/>
                </a:solidFill>
                <a:latin typeface="Arial"/>
                <a:ea typeface="Arial"/>
                <a:cs typeface="Arial"/>
                <a:sym typeface="Arial"/>
              </a:rPr>
            </a:br>
            <a:endParaRPr lang="en-US" sz="1800" dirty="0">
              <a:solidFill>
                <a:schemeClr val="dk1"/>
              </a:solidFill>
              <a:latin typeface="Arial"/>
              <a:ea typeface="Arial"/>
              <a:cs typeface="Arial"/>
              <a:sym typeface="Arial"/>
            </a:endParaRPr>
          </a:p>
          <a:p>
            <a:pPr marL="342900" marR="0" lvl="0" indent="-342900" algn="l" rtl="0">
              <a:spcBef>
                <a:spcPts val="0"/>
              </a:spcBef>
              <a:spcAft>
                <a:spcPts val="0"/>
              </a:spcAft>
              <a:buClr>
                <a:schemeClr val="dk1"/>
              </a:buClr>
              <a:buSzPct val="100000"/>
              <a:buFont typeface="+mj-lt"/>
              <a:buAutoNum type="arabicPeriod"/>
            </a:pPr>
            <a:r>
              <a:rPr lang="en-US" sz="1800" dirty="0">
                <a:solidFill>
                  <a:schemeClr val="dk1"/>
                </a:solidFill>
                <a:latin typeface="Arial"/>
                <a:ea typeface="Arial"/>
                <a:cs typeface="Arial"/>
                <a:sym typeface="Arial"/>
              </a:rPr>
              <a:t>Quels sont les facteurs de protection possibles ?</a:t>
            </a:r>
            <a:br>
              <a:rPr lang="en-US" sz="1800" dirty="0">
                <a:solidFill>
                  <a:schemeClr val="dk1"/>
                </a:solidFill>
                <a:latin typeface="Arial"/>
                <a:ea typeface="Arial"/>
                <a:cs typeface="Arial"/>
                <a:sym typeface="Arial"/>
              </a:rPr>
            </a:br>
            <a:endParaRPr lang="en-US" sz="1800" dirty="0">
              <a:solidFill>
                <a:schemeClr val="dk1"/>
              </a:solidFill>
              <a:latin typeface="Arial"/>
              <a:ea typeface="Arial"/>
              <a:cs typeface="Arial"/>
              <a:sym typeface="Arial"/>
            </a:endParaRPr>
          </a:p>
          <a:p>
            <a:pPr marL="342900" marR="0" lvl="0" indent="-342900" algn="l" rtl="0">
              <a:spcBef>
                <a:spcPts val="0"/>
              </a:spcBef>
              <a:spcAft>
                <a:spcPts val="0"/>
              </a:spcAft>
              <a:buClr>
                <a:schemeClr val="dk1"/>
              </a:buClr>
              <a:buSzPct val="100000"/>
              <a:buFont typeface="+mj-lt"/>
              <a:buAutoNum type="arabicPeriod"/>
            </a:pPr>
            <a:r>
              <a:rPr lang="en-US" sz="1800" dirty="0">
                <a:solidFill>
                  <a:schemeClr val="dk1"/>
                </a:solidFill>
                <a:latin typeface="Arial"/>
                <a:ea typeface="Arial"/>
                <a:cs typeface="Arial"/>
                <a:sym typeface="Arial"/>
              </a:rPr>
              <a:t>Quels sont les principaux besoins de l'enfant ? </a:t>
            </a:r>
            <a:br>
              <a:rPr lang="en-US" sz="1800" dirty="0">
                <a:solidFill>
                  <a:schemeClr val="dk1"/>
                </a:solidFill>
                <a:latin typeface="Arial"/>
                <a:ea typeface="Arial"/>
                <a:cs typeface="Arial"/>
                <a:sym typeface="Arial"/>
              </a:rPr>
            </a:br>
            <a:endParaRPr lang="en-US" sz="1800" dirty="0">
              <a:solidFill>
                <a:schemeClr val="dk1"/>
              </a:solidFill>
              <a:latin typeface="Arial"/>
              <a:ea typeface="Arial"/>
              <a:cs typeface="Arial"/>
              <a:sym typeface="Arial"/>
            </a:endParaRPr>
          </a:p>
          <a:p>
            <a:pPr marL="342900" marR="0" lvl="0" indent="-342900" algn="l" rtl="0">
              <a:spcBef>
                <a:spcPts val="0"/>
              </a:spcBef>
              <a:spcAft>
                <a:spcPts val="0"/>
              </a:spcAft>
              <a:buClr>
                <a:schemeClr val="dk1"/>
              </a:buClr>
              <a:buSzPct val="100000"/>
              <a:buFont typeface="+mj-lt"/>
              <a:buAutoNum type="arabicPeriod"/>
            </a:pPr>
            <a:r>
              <a:rPr lang="en-US" sz="1800" dirty="0">
                <a:solidFill>
                  <a:schemeClr val="dk1"/>
                </a:solidFill>
                <a:latin typeface="Arial"/>
                <a:ea typeface="Arial"/>
                <a:cs typeface="Arial"/>
                <a:sym typeface="Arial"/>
              </a:rPr>
              <a:t>De quelles informations supplémentaires avez-vous besoin ? </a:t>
            </a:r>
          </a:p>
        </p:txBody>
      </p:sp>
      <p:grpSp>
        <p:nvGrpSpPr>
          <p:cNvPr id="5" name="Group 4">
            <a:extLst>
              <a:ext uri="{FF2B5EF4-FFF2-40B4-BE49-F238E27FC236}">
                <a16:creationId xmlns:a16="http://schemas.microsoft.com/office/drawing/2014/main" id="{8A550DD6-DDFD-1739-DCD2-ABC48D4303A0}"/>
              </a:ext>
            </a:extLst>
          </p:cNvPr>
          <p:cNvGrpSpPr/>
          <p:nvPr/>
        </p:nvGrpSpPr>
        <p:grpSpPr>
          <a:xfrm rot="20104804">
            <a:off x="502170" y="2105819"/>
            <a:ext cx="4220281" cy="2805877"/>
            <a:chOff x="7208925" y="2604220"/>
            <a:chExt cx="1168511" cy="776891"/>
          </a:xfrm>
        </p:grpSpPr>
        <p:sp>
          <p:nvSpPr>
            <p:cNvPr id="6" name="Rectangle 5">
              <a:extLst>
                <a:ext uri="{FF2B5EF4-FFF2-40B4-BE49-F238E27FC236}">
                  <a16:creationId xmlns:a16="http://schemas.microsoft.com/office/drawing/2014/main" id="{4B849889-8409-2822-E822-830395A77BA5}"/>
                </a:ext>
              </a:extLst>
            </p:cNvPr>
            <p:cNvSpPr/>
            <p:nvPr/>
          </p:nvSpPr>
          <p:spPr>
            <a:xfrm>
              <a:off x="7425584" y="2840091"/>
              <a:ext cx="716280" cy="541020"/>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Google Shape;315;p4">
              <a:extLst>
                <a:ext uri="{FF2B5EF4-FFF2-40B4-BE49-F238E27FC236}">
                  <a16:creationId xmlns:a16="http://schemas.microsoft.com/office/drawing/2014/main" id="{7046477E-D0D0-703A-0AF7-F7682301CC70}"/>
                </a:ext>
              </a:extLst>
            </p:cNvPr>
            <p:cNvSpPr/>
            <p:nvPr/>
          </p:nvSpPr>
          <p:spPr>
            <a:xfrm>
              <a:off x="7208925" y="2953324"/>
              <a:ext cx="356816" cy="356815"/>
            </a:xfrm>
            <a:prstGeom prst="ellipse">
              <a:avLst/>
            </a:prstGeom>
            <a:solidFill>
              <a:schemeClr val="accent2">
                <a:lumMod val="75000"/>
              </a:schemeClr>
            </a:solidFill>
            <a:ln w="38100">
              <a:solidFill>
                <a:schemeClr val="bg1"/>
              </a:solid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8" name="Google Shape;315;p4">
              <a:extLst>
                <a:ext uri="{FF2B5EF4-FFF2-40B4-BE49-F238E27FC236}">
                  <a16:creationId xmlns:a16="http://schemas.microsoft.com/office/drawing/2014/main" id="{95AC76FC-A05B-5C58-93DB-47A55EEF3932}"/>
                </a:ext>
              </a:extLst>
            </p:cNvPr>
            <p:cNvSpPr/>
            <p:nvPr/>
          </p:nvSpPr>
          <p:spPr>
            <a:xfrm>
              <a:off x="7622905" y="2604220"/>
              <a:ext cx="356816" cy="356815"/>
            </a:xfrm>
            <a:prstGeom prst="ellipse">
              <a:avLst/>
            </a:prstGeom>
            <a:solidFill>
              <a:schemeClr val="accent2">
                <a:lumMod val="75000"/>
              </a:schemeClr>
            </a:solidFill>
            <a:ln w="38100">
              <a:solidFill>
                <a:schemeClr val="bg1"/>
              </a:solid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9" name="Google Shape;315;p4">
              <a:extLst>
                <a:ext uri="{FF2B5EF4-FFF2-40B4-BE49-F238E27FC236}">
                  <a16:creationId xmlns:a16="http://schemas.microsoft.com/office/drawing/2014/main" id="{8BC5811A-401F-D245-63E1-E3AE1D48B5C2}"/>
                </a:ext>
              </a:extLst>
            </p:cNvPr>
            <p:cNvSpPr/>
            <p:nvPr/>
          </p:nvSpPr>
          <p:spPr>
            <a:xfrm>
              <a:off x="8020620" y="2955992"/>
              <a:ext cx="356816" cy="356815"/>
            </a:xfrm>
            <a:prstGeom prst="ellipse">
              <a:avLst/>
            </a:prstGeom>
            <a:solidFill>
              <a:schemeClr val="accent2">
                <a:lumMod val="75000"/>
              </a:schemeClr>
            </a:solidFill>
            <a:ln w="38100">
              <a:solidFill>
                <a:schemeClr val="bg1"/>
              </a:solid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31" name="Rectangle: Single Corner Snipped 30">
              <a:extLst>
                <a:ext uri="{FF2B5EF4-FFF2-40B4-BE49-F238E27FC236}">
                  <a16:creationId xmlns:a16="http://schemas.microsoft.com/office/drawing/2014/main" id="{23324176-503A-378D-03C2-36351D752480}"/>
                </a:ext>
              </a:extLst>
            </p:cNvPr>
            <p:cNvSpPr/>
            <p:nvPr/>
          </p:nvSpPr>
          <p:spPr>
            <a:xfrm rot="3546506">
              <a:off x="7635233" y="3164183"/>
              <a:ext cx="115589" cy="149251"/>
            </a:xfrm>
            <a:prstGeom prst="snip1Rect">
              <a:avLst>
                <a:gd name="adj" fmla="val 2326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2" name="Rectangle: Single Corner Snipped 31">
              <a:extLst>
                <a:ext uri="{FF2B5EF4-FFF2-40B4-BE49-F238E27FC236}">
                  <a16:creationId xmlns:a16="http://schemas.microsoft.com/office/drawing/2014/main" id="{00DC2A41-5813-2CC0-C898-7729D99D56FD}"/>
                </a:ext>
              </a:extLst>
            </p:cNvPr>
            <p:cNvSpPr/>
            <p:nvPr/>
          </p:nvSpPr>
          <p:spPr>
            <a:xfrm rot="17435470">
              <a:off x="7817713" y="3021002"/>
              <a:ext cx="115589" cy="149251"/>
            </a:xfrm>
            <a:prstGeom prst="snip1Rect">
              <a:avLst>
                <a:gd name="adj" fmla="val 2326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Shape 650"/>
        <p:cNvGrpSpPr/>
        <p:nvPr/>
      </p:nvGrpSpPr>
      <p:grpSpPr>
        <a:xfrm>
          <a:off x="0" y="0"/>
          <a:ext cx="0" cy="0"/>
          <a:chOff x="0" y="0"/>
          <a:chExt cx="0" cy="0"/>
        </a:xfrm>
      </p:grpSpPr>
      <p:sp>
        <p:nvSpPr>
          <p:cNvPr id="4" name="Title 72">
            <a:extLst>
              <a:ext uri="{FF2B5EF4-FFF2-40B4-BE49-F238E27FC236}">
                <a16:creationId xmlns:a16="http://schemas.microsoft.com/office/drawing/2014/main" id="{1E17838B-2485-DA2E-92A1-813AEFF583CD}"/>
              </a:ext>
            </a:extLst>
          </p:cNvPr>
          <p:cNvSpPr txBox="1">
            <a:spLocks/>
          </p:cNvSpPr>
          <p:nvPr/>
        </p:nvSpPr>
        <p:spPr>
          <a:xfrm>
            <a:off x="796386" y="3099692"/>
            <a:ext cx="5915913"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n-CA" sz="5400" b="1" dirty="0">
                <a:solidFill>
                  <a:schemeClr val="bg1">
                    <a:lumMod val="75000"/>
                  </a:schemeClr>
                </a:solidFill>
                <a:latin typeface="Garamond"/>
              </a:rPr>
              <a:t>Diapositive supplémentaire pour les notes de l'animateur</a:t>
            </a:r>
            <a:endParaRPr lang="en-CA" sz="5400" b="1" dirty="0">
              <a:solidFill>
                <a:schemeClr val="bg1">
                  <a:lumMod val="75000"/>
                </a:schemeClr>
              </a:solidFill>
            </a:endParaRPr>
          </a:p>
        </p:txBody>
      </p:sp>
    </p:spTree>
    <p:extLst>
      <p:ext uri="{BB962C8B-B14F-4D97-AF65-F5344CB8AC3E}">
        <p14:creationId xmlns:p14="http://schemas.microsoft.com/office/powerpoint/2010/main" val="389235853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Shape 650"/>
        <p:cNvGrpSpPr/>
        <p:nvPr/>
      </p:nvGrpSpPr>
      <p:grpSpPr>
        <a:xfrm>
          <a:off x="0" y="0"/>
          <a:ext cx="0" cy="0"/>
          <a:chOff x="0" y="0"/>
          <a:chExt cx="0" cy="0"/>
        </a:xfrm>
      </p:grpSpPr>
      <p:sp>
        <p:nvSpPr>
          <p:cNvPr id="4" name="Title 72">
            <a:extLst>
              <a:ext uri="{FF2B5EF4-FFF2-40B4-BE49-F238E27FC236}">
                <a16:creationId xmlns:a16="http://schemas.microsoft.com/office/drawing/2014/main" id="{B96B954D-77B3-DB36-1A32-6AF3290AB8E9}"/>
              </a:ext>
            </a:extLst>
          </p:cNvPr>
          <p:cNvSpPr txBox="1">
            <a:spLocks/>
          </p:cNvSpPr>
          <p:nvPr/>
        </p:nvSpPr>
        <p:spPr>
          <a:xfrm>
            <a:off x="796386" y="3099692"/>
            <a:ext cx="5915913"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n-CA" sz="5400" b="1" dirty="0">
                <a:solidFill>
                  <a:schemeClr val="bg1">
                    <a:lumMod val="75000"/>
                  </a:schemeClr>
                </a:solidFill>
                <a:latin typeface="Garamond"/>
              </a:rPr>
              <a:t>Diapositive supplémentaire pour les notes de l'animateur</a:t>
            </a:r>
            <a:endParaRPr lang="en-CA" sz="5400" b="1" dirty="0">
              <a:solidFill>
                <a:schemeClr val="bg1">
                  <a:lumMod val="75000"/>
                </a:schemeClr>
              </a:solidFill>
            </a:endParaRPr>
          </a:p>
        </p:txBody>
      </p:sp>
    </p:spTree>
    <p:extLst>
      <p:ext uri="{BB962C8B-B14F-4D97-AF65-F5344CB8AC3E}">
        <p14:creationId xmlns:p14="http://schemas.microsoft.com/office/powerpoint/2010/main" val="6076560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Shape 650"/>
        <p:cNvGrpSpPr/>
        <p:nvPr/>
      </p:nvGrpSpPr>
      <p:grpSpPr>
        <a:xfrm>
          <a:off x="0" y="0"/>
          <a:ext cx="0" cy="0"/>
          <a:chOff x="0" y="0"/>
          <a:chExt cx="0" cy="0"/>
        </a:xfrm>
      </p:grpSpPr>
      <p:sp>
        <p:nvSpPr>
          <p:cNvPr id="4" name="Title 72">
            <a:extLst>
              <a:ext uri="{FF2B5EF4-FFF2-40B4-BE49-F238E27FC236}">
                <a16:creationId xmlns:a16="http://schemas.microsoft.com/office/drawing/2014/main" id="{24F72B06-30C0-E8AA-E3DC-1C01407E6B65}"/>
              </a:ext>
            </a:extLst>
          </p:cNvPr>
          <p:cNvSpPr txBox="1">
            <a:spLocks/>
          </p:cNvSpPr>
          <p:nvPr/>
        </p:nvSpPr>
        <p:spPr>
          <a:xfrm>
            <a:off x="796386" y="3099692"/>
            <a:ext cx="5915913"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n-CA" sz="5400" b="1" dirty="0">
                <a:solidFill>
                  <a:schemeClr val="bg1">
                    <a:lumMod val="75000"/>
                  </a:schemeClr>
                </a:solidFill>
                <a:latin typeface="Garamond"/>
              </a:rPr>
              <a:t>Diapositive supplémentaire pour les notes de l'animateur</a:t>
            </a:r>
            <a:endParaRPr lang="en-CA" sz="5400" b="1" dirty="0">
              <a:solidFill>
                <a:schemeClr val="bg1">
                  <a:lumMod val="75000"/>
                </a:schemeClr>
              </a:solidFill>
            </a:endParaRPr>
          </a:p>
        </p:txBody>
      </p:sp>
    </p:spTree>
    <p:extLst>
      <p:ext uri="{BB962C8B-B14F-4D97-AF65-F5344CB8AC3E}">
        <p14:creationId xmlns:p14="http://schemas.microsoft.com/office/powerpoint/2010/main" val="168906467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668"/>
        <p:cNvGrpSpPr/>
        <p:nvPr/>
      </p:nvGrpSpPr>
      <p:grpSpPr>
        <a:xfrm>
          <a:off x="0" y="0"/>
          <a:ext cx="0" cy="0"/>
          <a:chOff x="0" y="0"/>
          <a:chExt cx="0" cy="0"/>
        </a:xfrm>
      </p:grpSpPr>
      <p:grpSp>
        <p:nvGrpSpPr>
          <p:cNvPr id="28" name="Group 27">
            <a:extLst>
              <a:ext uri="{FF2B5EF4-FFF2-40B4-BE49-F238E27FC236}">
                <a16:creationId xmlns:a16="http://schemas.microsoft.com/office/drawing/2014/main" id="{B9DE4265-5EC1-E7D0-D105-8400975A867B}"/>
              </a:ext>
            </a:extLst>
          </p:cNvPr>
          <p:cNvGrpSpPr/>
          <p:nvPr/>
        </p:nvGrpSpPr>
        <p:grpSpPr>
          <a:xfrm>
            <a:off x="754207" y="1714582"/>
            <a:ext cx="1935511" cy="2346805"/>
            <a:chOff x="-495533" y="1913810"/>
            <a:chExt cx="1935511" cy="2346805"/>
          </a:xfrm>
        </p:grpSpPr>
        <p:sp>
          <p:nvSpPr>
            <p:cNvPr id="27" name="Rectangle: Single Corner Snipped 26">
              <a:extLst>
                <a:ext uri="{FF2B5EF4-FFF2-40B4-BE49-F238E27FC236}">
                  <a16:creationId xmlns:a16="http://schemas.microsoft.com/office/drawing/2014/main" id="{4772861D-E10B-5E45-2784-B2A6A0D6F9E7}"/>
                </a:ext>
              </a:extLst>
            </p:cNvPr>
            <p:cNvSpPr/>
            <p:nvPr/>
          </p:nvSpPr>
          <p:spPr>
            <a:xfrm>
              <a:off x="-495533" y="1913810"/>
              <a:ext cx="1935511" cy="2346805"/>
            </a:xfrm>
            <a:prstGeom prst="snip1Rect">
              <a:avLst/>
            </a:prstGeom>
            <a:solidFill>
              <a:schemeClr val="accent2">
                <a:lumMod val="20000"/>
                <a:lumOff val="80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22" name="Group 21">
              <a:extLst>
                <a:ext uri="{FF2B5EF4-FFF2-40B4-BE49-F238E27FC236}">
                  <a16:creationId xmlns:a16="http://schemas.microsoft.com/office/drawing/2014/main" id="{C70900E7-9DE7-073B-AC62-27682EE4504D}"/>
                </a:ext>
              </a:extLst>
            </p:cNvPr>
            <p:cNvGrpSpPr/>
            <p:nvPr/>
          </p:nvGrpSpPr>
          <p:grpSpPr>
            <a:xfrm rot="36916">
              <a:off x="193956" y="2460722"/>
              <a:ext cx="581532" cy="1305187"/>
              <a:chOff x="5960196" y="3632825"/>
              <a:chExt cx="324376" cy="728028"/>
            </a:xfrm>
            <a:solidFill>
              <a:schemeClr val="bg1"/>
            </a:solidFill>
          </p:grpSpPr>
          <p:sp>
            <p:nvSpPr>
              <p:cNvPr id="23" name="Round Same Side Corner Rectangle 46">
                <a:extLst>
                  <a:ext uri="{FF2B5EF4-FFF2-40B4-BE49-F238E27FC236}">
                    <a16:creationId xmlns:a16="http://schemas.microsoft.com/office/drawing/2014/main" id="{D2A2CE74-6454-D443-1F30-B3534FD2D94A}"/>
                  </a:ext>
                </a:extLst>
              </p:cNvPr>
              <p:cNvSpPr/>
              <p:nvPr/>
            </p:nvSpPr>
            <p:spPr>
              <a:xfrm>
                <a:off x="5962575" y="4012912"/>
                <a:ext cx="320731" cy="347941"/>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4" name="Oval 23">
                <a:extLst>
                  <a:ext uri="{FF2B5EF4-FFF2-40B4-BE49-F238E27FC236}">
                    <a16:creationId xmlns:a16="http://schemas.microsoft.com/office/drawing/2014/main" id="{A7016964-5064-B706-FFCE-6E2ED71C8ADD}"/>
                  </a:ext>
                </a:extLst>
              </p:cNvPr>
              <p:cNvSpPr/>
              <p:nvPr/>
            </p:nvSpPr>
            <p:spPr>
              <a:xfrm>
                <a:off x="5960196" y="3632825"/>
                <a:ext cx="324376" cy="3243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b="1" dirty="0">
                  <a:solidFill>
                    <a:schemeClr val="bg1"/>
                  </a:solidFill>
                  <a:latin typeface="Arial" panose="020B0604020202020204" pitchFamily="34" charset="0"/>
                  <a:cs typeface="Arial" panose="020B0604020202020204" pitchFamily="34" charset="0"/>
                </a:endParaRPr>
              </a:p>
            </p:txBody>
          </p:sp>
        </p:grpSp>
      </p:grpSp>
      <p:sp>
        <p:nvSpPr>
          <p:cNvPr id="669" name="Google Shape;669;p25"/>
          <p:cNvSpPr txBox="1">
            <a:spLocks noGrp="1"/>
          </p:cNvSpPr>
          <p:nvPr>
            <p:ph type="title"/>
          </p:nvPr>
        </p:nvSpPr>
        <p:spPr>
          <a:xfrm>
            <a:off x="514500" y="120516"/>
            <a:ext cx="9641861" cy="868968"/>
          </a:xfrm>
          <a:prstGeom prst="rect">
            <a:avLst/>
          </a:prstGeom>
          <a:noFill/>
          <a:ln>
            <a:noFill/>
          </a:ln>
        </p:spPr>
        <p:txBody>
          <a:bodyPr spcFirstLastPara="1" wrap="square" lIns="91425" tIns="45700" rIns="91425" bIns="45700" anchor="ctr" anchorCtr="0">
            <a:normAutofit fontScale="90000"/>
          </a:bodyPr>
          <a:lstStyle/>
          <a:p>
            <a:pPr marL="0" lvl="0" indent="0" algn="ctr" rtl="0">
              <a:lnSpc>
                <a:spcPct val="90000"/>
              </a:lnSpc>
              <a:spcBef>
                <a:spcPts val="0"/>
              </a:spcBef>
              <a:spcAft>
                <a:spcPts val="0"/>
              </a:spcAft>
              <a:buClr>
                <a:srgbClr val="8C5F7A"/>
              </a:buClr>
              <a:buSzPts val="3200"/>
              <a:buFont typeface="Arial"/>
              <a:buNone/>
            </a:pPr>
            <a:r>
              <a:rPr lang="en-US" dirty="0">
                <a:highlight>
                  <a:srgbClr val="FFFF00"/>
                </a:highlight>
              </a:rPr>
              <a:t> Les considérations de </a:t>
            </a:r>
            <a:r>
              <a:rPr lang="en-US" dirty="0" err="1">
                <a:highlight>
                  <a:srgbClr val="FFFF00"/>
                </a:highlight>
              </a:rPr>
              <a:t>l'ENAS</a:t>
            </a:r>
            <a:r>
              <a:rPr lang="en-US" dirty="0">
                <a:highlight>
                  <a:srgbClr val="FFFF00"/>
                </a:highlight>
              </a:rPr>
              <a:t> pendant l'évaluation ?  </a:t>
            </a:r>
            <a:endParaRPr dirty="0">
              <a:highlight>
                <a:srgbClr val="FFFF00"/>
              </a:highlight>
            </a:endParaRPr>
          </a:p>
        </p:txBody>
      </p:sp>
      <p:grpSp>
        <p:nvGrpSpPr>
          <p:cNvPr id="29" name="Group 28">
            <a:extLst>
              <a:ext uri="{FF2B5EF4-FFF2-40B4-BE49-F238E27FC236}">
                <a16:creationId xmlns:a16="http://schemas.microsoft.com/office/drawing/2014/main" id="{9AF20C1A-D6D9-B627-DF80-2F9CDF2C2C66}"/>
              </a:ext>
            </a:extLst>
          </p:cNvPr>
          <p:cNvGrpSpPr/>
          <p:nvPr/>
        </p:nvGrpSpPr>
        <p:grpSpPr>
          <a:xfrm>
            <a:off x="1638283" y="2568844"/>
            <a:ext cx="2957585" cy="2905260"/>
            <a:chOff x="1290324" y="1954505"/>
            <a:chExt cx="3541269" cy="3478617"/>
          </a:xfrm>
        </p:grpSpPr>
        <p:grpSp>
          <p:nvGrpSpPr>
            <p:cNvPr id="2" name="Group 1">
              <a:extLst>
                <a:ext uri="{FF2B5EF4-FFF2-40B4-BE49-F238E27FC236}">
                  <a16:creationId xmlns:a16="http://schemas.microsoft.com/office/drawing/2014/main" id="{FE89A454-016F-8A0A-2580-B728A8BB9E37}"/>
                </a:ext>
              </a:extLst>
            </p:cNvPr>
            <p:cNvGrpSpPr/>
            <p:nvPr/>
          </p:nvGrpSpPr>
          <p:grpSpPr>
            <a:xfrm>
              <a:off x="3194238" y="2223604"/>
              <a:ext cx="1637355" cy="3209518"/>
              <a:chOff x="5157952" y="1330093"/>
              <a:chExt cx="556221" cy="1090296"/>
            </a:xfrm>
            <a:solidFill>
              <a:schemeClr val="accent2">
                <a:lumMod val="75000"/>
              </a:schemeClr>
            </a:solidFill>
          </p:grpSpPr>
          <p:grpSp>
            <p:nvGrpSpPr>
              <p:cNvPr id="3" name="Group 2">
                <a:extLst>
                  <a:ext uri="{FF2B5EF4-FFF2-40B4-BE49-F238E27FC236}">
                    <a16:creationId xmlns:a16="http://schemas.microsoft.com/office/drawing/2014/main" id="{460F4B6E-A559-E34E-29C4-0E4CAFDEE71C}"/>
                  </a:ext>
                </a:extLst>
              </p:cNvPr>
              <p:cNvGrpSpPr/>
              <p:nvPr/>
            </p:nvGrpSpPr>
            <p:grpSpPr>
              <a:xfrm>
                <a:off x="5157952" y="1808115"/>
                <a:ext cx="241654" cy="277569"/>
                <a:chOff x="2968390" y="1782471"/>
                <a:chExt cx="241654" cy="277569"/>
              </a:xfrm>
              <a:grpFill/>
            </p:grpSpPr>
            <p:sp>
              <p:nvSpPr>
                <p:cNvPr id="11" name="Round Same Side Corner Rectangle 25">
                  <a:extLst>
                    <a:ext uri="{FF2B5EF4-FFF2-40B4-BE49-F238E27FC236}">
                      <a16:creationId xmlns:a16="http://schemas.microsoft.com/office/drawing/2014/main" id="{95543DA3-93C4-BFE5-296F-9F83F2B7254B}"/>
                    </a:ext>
                  </a:extLst>
                </p:cNvPr>
                <p:cNvSpPr/>
                <p:nvPr/>
              </p:nvSpPr>
              <p:spPr>
                <a:xfrm rot="12859561">
                  <a:off x="3108478" y="1782471"/>
                  <a:ext cx="101566" cy="245105"/>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 name="Round Same Side Corner Rectangle 26">
                  <a:extLst>
                    <a:ext uri="{FF2B5EF4-FFF2-40B4-BE49-F238E27FC236}">
                      <a16:creationId xmlns:a16="http://schemas.microsoft.com/office/drawing/2014/main" id="{658516DD-1A3E-A8F5-99ED-C669F8031BD8}"/>
                    </a:ext>
                  </a:extLst>
                </p:cNvPr>
                <p:cNvSpPr/>
                <p:nvPr/>
              </p:nvSpPr>
              <p:spPr>
                <a:xfrm rot="14101202">
                  <a:off x="3000569" y="1926295"/>
                  <a:ext cx="101566" cy="165924"/>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7" name="Group 6">
                <a:extLst>
                  <a:ext uri="{FF2B5EF4-FFF2-40B4-BE49-F238E27FC236}">
                    <a16:creationId xmlns:a16="http://schemas.microsoft.com/office/drawing/2014/main" id="{750920F8-924A-2BD5-31D9-6902CB602536}"/>
                  </a:ext>
                </a:extLst>
              </p:cNvPr>
              <p:cNvGrpSpPr/>
              <p:nvPr/>
            </p:nvGrpSpPr>
            <p:grpSpPr>
              <a:xfrm>
                <a:off x="5274909" y="1330093"/>
                <a:ext cx="439264" cy="1090296"/>
                <a:chOff x="4152776" y="1302447"/>
                <a:chExt cx="365595" cy="907443"/>
              </a:xfrm>
              <a:grpFill/>
            </p:grpSpPr>
            <p:sp>
              <p:nvSpPr>
                <p:cNvPr id="8" name="Flowchart: Manual Operation 7">
                  <a:extLst>
                    <a:ext uri="{FF2B5EF4-FFF2-40B4-BE49-F238E27FC236}">
                      <a16:creationId xmlns:a16="http://schemas.microsoft.com/office/drawing/2014/main" id="{58E6B954-3A4D-1CD5-07B8-5686BFD4CB86}"/>
                    </a:ext>
                  </a:extLst>
                </p:cNvPr>
                <p:cNvSpPr/>
                <p:nvPr/>
              </p:nvSpPr>
              <p:spPr>
                <a:xfrm rot="10800000">
                  <a:off x="4152776" y="1702969"/>
                  <a:ext cx="365595" cy="506921"/>
                </a:xfrm>
                <a:prstGeom prst="flowChartManualOperati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9" name="Round Same Side Corner Rectangle 23">
                  <a:extLst>
                    <a:ext uri="{FF2B5EF4-FFF2-40B4-BE49-F238E27FC236}">
                      <a16:creationId xmlns:a16="http://schemas.microsoft.com/office/drawing/2014/main" id="{C42A61D2-F9BF-405B-D9B0-863344FCD6C0}"/>
                    </a:ext>
                  </a:extLst>
                </p:cNvPr>
                <p:cNvSpPr/>
                <p:nvPr/>
              </p:nvSpPr>
              <p:spPr>
                <a:xfrm>
                  <a:off x="4202705" y="1618460"/>
                  <a:ext cx="266665" cy="584840"/>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 name="Oval 9">
                  <a:extLst>
                    <a:ext uri="{FF2B5EF4-FFF2-40B4-BE49-F238E27FC236}">
                      <a16:creationId xmlns:a16="http://schemas.microsoft.com/office/drawing/2014/main" id="{57AF518F-20F5-2CF5-62A4-4212094EBA0E}"/>
                    </a:ext>
                  </a:extLst>
                </p:cNvPr>
                <p:cNvSpPr/>
                <p:nvPr/>
              </p:nvSpPr>
              <p:spPr>
                <a:xfrm>
                  <a:off x="4200727" y="1302447"/>
                  <a:ext cx="269696" cy="26969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grpSp>
          <p:nvGrpSpPr>
            <p:cNvPr id="13" name="Google Shape;387;p9">
              <a:extLst>
                <a:ext uri="{FF2B5EF4-FFF2-40B4-BE49-F238E27FC236}">
                  <a16:creationId xmlns:a16="http://schemas.microsoft.com/office/drawing/2014/main" id="{8E00733E-42A2-D083-84D6-DF016F90F412}"/>
                </a:ext>
              </a:extLst>
            </p:cNvPr>
            <p:cNvGrpSpPr/>
            <p:nvPr/>
          </p:nvGrpSpPr>
          <p:grpSpPr>
            <a:xfrm>
              <a:off x="1290324" y="3429531"/>
              <a:ext cx="1293068" cy="1980284"/>
              <a:chOff x="697842" y="3315817"/>
              <a:chExt cx="514964" cy="822817"/>
            </a:xfrm>
          </p:grpSpPr>
          <p:sp>
            <p:nvSpPr>
              <p:cNvPr id="14" name="Google Shape;388;p9">
                <a:extLst>
                  <a:ext uri="{FF2B5EF4-FFF2-40B4-BE49-F238E27FC236}">
                    <a16:creationId xmlns:a16="http://schemas.microsoft.com/office/drawing/2014/main" id="{B2C6AF4F-D6F1-40DE-C54D-231FC70A7D41}"/>
                  </a:ext>
                </a:extLst>
              </p:cNvPr>
              <p:cNvSpPr/>
              <p:nvPr/>
            </p:nvSpPr>
            <p:spPr>
              <a:xfrm>
                <a:off x="697842" y="3877086"/>
                <a:ext cx="514964" cy="261548"/>
              </a:xfrm>
              <a:prstGeom prst="trapezoid">
                <a:avLst>
                  <a:gd name="adj" fmla="val 33947"/>
                </a:avLst>
              </a:prstGeom>
              <a:solidFill>
                <a:srgbClr val="8C5F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15" name="Google Shape;389;p9">
                <a:extLst>
                  <a:ext uri="{FF2B5EF4-FFF2-40B4-BE49-F238E27FC236}">
                    <a16:creationId xmlns:a16="http://schemas.microsoft.com/office/drawing/2014/main" id="{C72FA874-C6DE-E512-6EE4-DD444293530C}"/>
                  </a:ext>
                </a:extLst>
              </p:cNvPr>
              <p:cNvSpPr/>
              <p:nvPr/>
            </p:nvSpPr>
            <p:spPr>
              <a:xfrm>
                <a:off x="776140" y="3745391"/>
                <a:ext cx="362490" cy="393243"/>
              </a:xfrm>
              <a:prstGeom prst="round2SameRect">
                <a:avLst>
                  <a:gd name="adj1" fmla="val 50000"/>
                  <a:gd name="adj2" fmla="val 0"/>
                </a:avLst>
              </a:prstGeom>
              <a:solidFill>
                <a:srgbClr val="8C5F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16" name="Google Shape;390;p9">
                <a:extLst>
                  <a:ext uri="{FF2B5EF4-FFF2-40B4-BE49-F238E27FC236}">
                    <a16:creationId xmlns:a16="http://schemas.microsoft.com/office/drawing/2014/main" id="{32BFFB6A-D5EC-AF4C-F985-DFD2DAA51FC4}"/>
                  </a:ext>
                </a:extLst>
              </p:cNvPr>
              <p:cNvSpPr/>
              <p:nvPr/>
            </p:nvSpPr>
            <p:spPr>
              <a:xfrm>
                <a:off x="772020" y="3315817"/>
                <a:ext cx="366610" cy="366610"/>
              </a:xfrm>
              <a:prstGeom prst="ellipse">
                <a:avLst/>
              </a:prstGeom>
              <a:solidFill>
                <a:srgbClr val="8C5F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1" i="0" u="none" strike="noStrike" cap="none" dirty="0">
                  <a:solidFill>
                    <a:srgbClr val="FFFFFF"/>
                  </a:solidFill>
                  <a:latin typeface="Arial"/>
                  <a:ea typeface="Arial"/>
                  <a:cs typeface="Arial"/>
                  <a:sym typeface="Arial"/>
                </a:endParaRPr>
              </a:p>
            </p:txBody>
          </p:sp>
        </p:grpSp>
        <p:grpSp>
          <p:nvGrpSpPr>
            <p:cNvPr id="19" name="Group 18">
              <a:extLst>
                <a:ext uri="{FF2B5EF4-FFF2-40B4-BE49-F238E27FC236}">
                  <a16:creationId xmlns:a16="http://schemas.microsoft.com/office/drawing/2014/main" id="{D571076C-0780-9643-9BF9-62CB8804FE3F}"/>
                </a:ext>
              </a:extLst>
            </p:cNvPr>
            <p:cNvGrpSpPr/>
            <p:nvPr/>
          </p:nvGrpSpPr>
          <p:grpSpPr>
            <a:xfrm>
              <a:off x="1783673" y="1954505"/>
              <a:ext cx="1703282" cy="1123278"/>
              <a:chOff x="8546278" y="1267538"/>
              <a:chExt cx="646012" cy="426031"/>
            </a:xfrm>
            <a:solidFill>
              <a:schemeClr val="accent2">
                <a:lumMod val="75000"/>
              </a:schemeClr>
            </a:solidFill>
          </p:grpSpPr>
          <p:sp>
            <p:nvSpPr>
              <p:cNvPr id="17" name="Google Shape;321;p4">
                <a:extLst>
                  <a:ext uri="{FF2B5EF4-FFF2-40B4-BE49-F238E27FC236}">
                    <a16:creationId xmlns:a16="http://schemas.microsoft.com/office/drawing/2014/main" id="{7A3043DB-8BA1-84FD-A3C3-8E9B729BDF51}"/>
                  </a:ext>
                </a:extLst>
              </p:cNvPr>
              <p:cNvSpPr/>
              <p:nvPr/>
            </p:nvSpPr>
            <p:spPr>
              <a:xfrm>
                <a:off x="8546278" y="1396648"/>
                <a:ext cx="385053" cy="296921"/>
              </a:xfrm>
              <a:prstGeom prst="wedgeRoundRectCallou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8" name="Google Shape;322;p4">
                <a:extLst>
                  <a:ext uri="{FF2B5EF4-FFF2-40B4-BE49-F238E27FC236}">
                    <a16:creationId xmlns:a16="http://schemas.microsoft.com/office/drawing/2014/main" id="{03634278-5690-10D3-AD2A-B7E315A0A949}"/>
                  </a:ext>
                </a:extLst>
              </p:cNvPr>
              <p:cNvSpPr/>
              <p:nvPr/>
            </p:nvSpPr>
            <p:spPr>
              <a:xfrm>
                <a:off x="8807237" y="1267538"/>
                <a:ext cx="385053" cy="296921"/>
              </a:xfrm>
              <a:prstGeom prst="wedgeRoundRectCallout">
                <a:avLst>
                  <a:gd name="adj1" fmla="val 59833"/>
                  <a:gd name="adj2" fmla="val 21866"/>
                  <a:gd name="adj3" fmla="val 16667"/>
                </a:avLst>
              </a:prstGeom>
              <a:grpFill/>
              <a:ln w="571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grpSp>
      </p:grpSp>
      <p:sp>
        <p:nvSpPr>
          <p:cNvPr id="32" name="TextBox 31">
            <a:extLst>
              <a:ext uri="{FF2B5EF4-FFF2-40B4-BE49-F238E27FC236}">
                <a16:creationId xmlns:a16="http://schemas.microsoft.com/office/drawing/2014/main" id="{4E1D6150-F9E7-6B90-54A9-16AE800E13E1}"/>
              </a:ext>
            </a:extLst>
          </p:cNvPr>
          <p:cNvSpPr txBox="1"/>
          <p:nvPr/>
        </p:nvSpPr>
        <p:spPr>
          <a:xfrm>
            <a:off x="5850266" y="2138310"/>
            <a:ext cx="2511706" cy="3416320"/>
          </a:xfrm>
          <a:prstGeom prst="rect">
            <a:avLst/>
          </a:prstGeom>
          <a:noFill/>
        </p:spPr>
        <p:txBody>
          <a:bodyPr wrap="square">
            <a:spAutoFit/>
          </a:bodyPr>
          <a:lstStyle/>
          <a:p>
            <a:pPr marL="0" marR="0" lvl="0" indent="0" rtl="0">
              <a:spcBef>
                <a:spcPts val="0"/>
              </a:spcBef>
              <a:spcAft>
                <a:spcPts val="0"/>
              </a:spcAft>
              <a:buNone/>
            </a:pPr>
            <a:r>
              <a:rPr lang="en-US" sz="1800" dirty="0">
                <a:solidFill>
                  <a:schemeClr val="tx1"/>
                </a:solidFill>
                <a:latin typeface="+mn-lt"/>
                <a:ea typeface="Calibri"/>
                <a:cs typeface="Calibri"/>
                <a:sym typeface="Calibri"/>
              </a:rPr>
              <a:t>Besoins en matière de recherche des familles</a:t>
            </a:r>
          </a:p>
          <a:p>
            <a:pPr marL="0" marR="0" lvl="0" indent="0" rtl="0">
              <a:spcBef>
                <a:spcPts val="0"/>
              </a:spcBef>
              <a:spcAft>
                <a:spcPts val="0"/>
              </a:spcAft>
              <a:buNone/>
            </a:pPr>
            <a:endParaRPr lang="en-US" sz="1800" dirty="0">
              <a:solidFill>
                <a:schemeClr val="tx1"/>
              </a:solidFill>
              <a:latin typeface="+mn-lt"/>
              <a:cs typeface="Calibri"/>
              <a:sym typeface="Calibri"/>
            </a:endParaRPr>
          </a:p>
          <a:p>
            <a:pPr marL="0" marR="0" lvl="0" indent="0" rtl="0">
              <a:spcBef>
                <a:spcPts val="0"/>
              </a:spcBef>
              <a:spcAft>
                <a:spcPts val="0"/>
              </a:spcAft>
              <a:buNone/>
            </a:pPr>
            <a:r>
              <a:rPr lang="en-US" sz="1800" dirty="0">
                <a:solidFill>
                  <a:schemeClr val="tx1"/>
                </a:solidFill>
                <a:latin typeface="+mn-lt"/>
                <a:cs typeface="Calibri"/>
                <a:sym typeface="Calibri"/>
              </a:rPr>
              <a:t>Perspectives de regroupement familial</a:t>
            </a:r>
          </a:p>
          <a:p>
            <a:pPr marL="0" marR="0" lvl="0" indent="0" rtl="0">
              <a:spcBef>
                <a:spcPts val="0"/>
              </a:spcBef>
              <a:spcAft>
                <a:spcPts val="0"/>
              </a:spcAft>
              <a:buNone/>
            </a:pPr>
            <a:endParaRPr lang="en-US" sz="1800" dirty="0">
              <a:solidFill>
                <a:schemeClr val="tx1"/>
              </a:solidFill>
              <a:latin typeface="+mn-lt"/>
              <a:cs typeface="Calibri"/>
              <a:sym typeface="Calibri"/>
            </a:endParaRPr>
          </a:p>
          <a:p>
            <a:pPr marL="0" marR="0" lvl="0" indent="0" rtl="0">
              <a:spcBef>
                <a:spcPts val="0"/>
              </a:spcBef>
              <a:spcAft>
                <a:spcPts val="0"/>
              </a:spcAft>
              <a:buNone/>
            </a:pPr>
            <a:r>
              <a:rPr lang="en-US" sz="1800" dirty="0">
                <a:solidFill>
                  <a:schemeClr val="tx1"/>
                </a:solidFill>
                <a:latin typeface="+mn-lt"/>
              </a:rPr>
              <a:t>Rétablir / maintenir des liens familiaux /</a:t>
            </a:r>
          </a:p>
          <a:p>
            <a:pPr marL="0" marR="0" lvl="0" indent="0" rtl="0">
              <a:spcBef>
                <a:spcPts val="0"/>
              </a:spcBef>
              <a:spcAft>
                <a:spcPts val="0"/>
              </a:spcAft>
              <a:buNone/>
            </a:pPr>
            <a:endParaRPr lang="en-US" sz="1800" dirty="0">
              <a:solidFill>
                <a:schemeClr val="tx1"/>
              </a:solidFill>
              <a:latin typeface="+mn-lt"/>
            </a:endParaRPr>
          </a:p>
          <a:p>
            <a:pPr marL="0" marR="0" lvl="0" indent="0" rtl="0">
              <a:spcBef>
                <a:spcPts val="0"/>
              </a:spcBef>
              <a:spcAft>
                <a:spcPts val="0"/>
              </a:spcAft>
              <a:buNone/>
            </a:pPr>
            <a:r>
              <a:rPr lang="en-US" sz="1800" dirty="0">
                <a:solidFill>
                  <a:schemeClr val="tx1"/>
                </a:solidFill>
                <a:latin typeface="+mn-lt"/>
              </a:rPr>
              <a:t>Assistance en espèces et en bons d'achat et/ou besoins matériels</a:t>
            </a:r>
          </a:p>
        </p:txBody>
      </p:sp>
      <p:sp>
        <p:nvSpPr>
          <p:cNvPr id="34" name="TextBox 33">
            <a:extLst>
              <a:ext uri="{FF2B5EF4-FFF2-40B4-BE49-F238E27FC236}">
                <a16:creationId xmlns:a16="http://schemas.microsoft.com/office/drawing/2014/main" id="{838DE9CF-DB27-1DA5-26E0-2BD20251EB22}"/>
              </a:ext>
            </a:extLst>
          </p:cNvPr>
          <p:cNvSpPr txBox="1"/>
          <p:nvPr/>
        </p:nvSpPr>
        <p:spPr>
          <a:xfrm>
            <a:off x="8842093" y="2030051"/>
            <a:ext cx="2812631" cy="3970318"/>
          </a:xfrm>
          <a:prstGeom prst="rect">
            <a:avLst/>
          </a:prstGeom>
          <a:noFill/>
        </p:spPr>
        <p:txBody>
          <a:bodyPr wrap="square">
            <a:spAutoFit/>
          </a:bodyPr>
          <a:lstStyle/>
          <a:p>
            <a:pPr marL="0" marR="0" lvl="0" indent="0" rtl="0">
              <a:spcBef>
                <a:spcPts val="0"/>
              </a:spcBef>
              <a:spcAft>
                <a:spcPts val="0"/>
              </a:spcAft>
              <a:buNone/>
            </a:pPr>
            <a:r>
              <a:rPr lang="en-US" sz="1800" dirty="0">
                <a:solidFill>
                  <a:schemeClr val="tx1"/>
                </a:solidFill>
                <a:latin typeface="+mn-lt"/>
                <a:ea typeface="Calibri"/>
                <a:cs typeface="Calibri"/>
                <a:sym typeface="Calibri"/>
              </a:rPr>
              <a:t>S'il s'agit d'une prise en charge alternative, celle-ci est-elle adaptée, sûre et durable ? </a:t>
            </a:r>
          </a:p>
          <a:p>
            <a:pPr marL="0" marR="0" lvl="0" indent="0" rtl="0">
              <a:spcBef>
                <a:spcPts val="0"/>
              </a:spcBef>
              <a:spcAft>
                <a:spcPts val="0"/>
              </a:spcAft>
              <a:buNone/>
            </a:pPr>
            <a:endParaRPr lang="en-US" sz="1800" dirty="0">
              <a:solidFill>
                <a:schemeClr val="tx1"/>
              </a:solidFill>
              <a:latin typeface="+mn-lt"/>
              <a:ea typeface="Calibri"/>
              <a:cs typeface="Calibri"/>
              <a:sym typeface="Calibri"/>
            </a:endParaRPr>
          </a:p>
          <a:p>
            <a:pPr marL="0" marR="0" lvl="0" indent="0" rtl="0">
              <a:spcBef>
                <a:spcPts val="0"/>
              </a:spcBef>
              <a:spcAft>
                <a:spcPts val="0"/>
              </a:spcAft>
              <a:buNone/>
            </a:pPr>
            <a:r>
              <a:rPr lang="en-US" sz="1800" dirty="0">
                <a:solidFill>
                  <a:schemeClr val="tx1"/>
                </a:solidFill>
                <a:latin typeface="+mn-lt"/>
                <a:ea typeface="Calibri"/>
                <a:cs typeface="Calibri"/>
                <a:sym typeface="Calibri"/>
              </a:rPr>
              <a:t>Besoins en matière d'éducation et de formation aux aptitudes à la vie quotidienne</a:t>
            </a:r>
          </a:p>
          <a:p>
            <a:pPr marL="0" marR="0" lvl="0" indent="0" rtl="0">
              <a:spcBef>
                <a:spcPts val="0"/>
              </a:spcBef>
              <a:spcAft>
                <a:spcPts val="0"/>
              </a:spcAft>
              <a:buNone/>
            </a:pPr>
            <a:endParaRPr lang="en-US" sz="1800" dirty="0">
              <a:solidFill>
                <a:schemeClr val="tx1"/>
              </a:solidFill>
              <a:latin typeface="+mn-lt"/>
              <a:ea typeface="Calibri"/>
              <a:cs typeface="Calibri"/>
              <a:sym typeface="Calibri"/>
            </a:endParaRPr>
          </a:p>
          <a:p>
            <a:pPr marL="0" marR="0" lvl="0" indent="0" rtl="0">
              <a:spcBef>
                <a:spcPts val="0"/>
              </a:spcBef>
              <a:spcAft>
                <a:spcPts val="0"/>
              </a:spcAft>
              <a:buNone/>
            </a:pPr>
            <a:r>
              <a:rPr lang="en-US" sz="1800" dirty="0">
                <a:solidFill>
                  <a:schemeClr val="tx1"/>
                </a:solidFill>
                <a:latin typeface="+mn-lt"/>
                <a:ea typeface="Calibri"/>
                <a:cs typeface="Calibri"/>
                <a:sym typeface="Calibri"/>
              </a:rPr>
              <a:t>Fourniture d'informations juridiques et/ou orientation vers des services juridiques</a:t>
            </a:r>
          </a:p>
        </p:txBody>
      </p:sp>
      <p:sp>
        <p:nvSpPr>
          <p:cNvPr id="35" name="L-Shape 34">
            <a:extLst>
              <a:ext uri="{FF2B5EF4-FFF2-40B4-BE49-F238E27FC236}">
                <a16:creationId xmlns:a16="http://schemas.microsoft.com/office/drawing/2014/main" id="{94B4D6C0-D473-EDEC-E2E0-1DE472127E35}"/>
              </a:ext>
            </a:extLst>
          </p:cNvPr>
          <p:cNvSpPr/>
          <p:nvPr/>
        </p:nvSpPr>
        <p:spPr>
          <a:xfrm rot="18361091">
            <a:off x="5350105" y="2324994"/>
            <a:ext cx="380357" cy="193573"/>
          </a:xfrm>
          <a:prstGeom prst="corner">
            <a:avLst>
              <a:gd name="adj1" fmla="val 42208"/>
              <a:gd name="adj2" fmla="val 4335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7" name="L-Shape 36">
            <a:extLst>
              <a:ext uri="{FF2B5EF4-FFF2-40B4-BE49-F238E27FC236}">
                <a16:creationId xmlns:a16="http://schemas.microsoft.com/office/drawing/2014/main" id="{B7CAF8C8-5DE3-B5E2-D5A0-328D277CA9DE}"/>
              </a:ext>
            </a:extLst>
          </p:cNvPr>
          <p:cNvSpPr/>
          <p:nvPr/>
        </p:nvSpPr>
        <p:spPr>
          <a:xfrm rot="18361091">
            <a:off x="5323426" y="3053774"/>
            <a:ext cx="380357" cy="193573"/>
          </a:xfrm>
          <a:prstGeom prst="corner">
            <a:avLst>
              <a:gd name="adj1" fmla="val 42208"/>
              <a:gd name="adj2" fmla="val 4335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8" name="L-Shape 37">
            <a:extLst>
              <a:ext uri="{FF2B5EF4-FFF2-40B4-BE49-F238E27FC236}">
                <a16:creationId xmlns:a16="http://schemas.microsoft.com/office/drawing/2014/main" id="{BB8C6706-438D-8E75-4EEA-A3597829F5F7}"/>
              </a:ext>
            </a:extLst>
          </p:cNvPr>
          <p:cNvSpPr/>
          <p:nvPr/>
        </p:nvSpPr>
        <p:spPr>
          <a:xfrm rot="18361091">
            <a:off x="5323426" y="3841017"/>
            <a:ext cx="380357" cy="193573"/>
          </a:xfrm>
          <a:prstGeom prst="corner">
            <a:avLst>
              <a:gd name="adj1" fmla="val 42208"/>
              <a:gd name="adj2" fmla="val 4335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9" name="L-Shape 38">
            <a:extLst>
              <a:ext uri="{FF2B5EF4-FFF2-40B4-BE49-F238E27FC236}">
                <a16:creationId xmlns:a16="http://schemas.microsoft.com/office/drawing/2014/main" id="{36AAD347-B77A-4E33-6349-BB7056C602ED}"/>
              </a:ext>
            </a:extLst>
          </p:cNvPr>
          <p:cNvSpPr/>
          <p:nvPr/>
        </p:nvSpPr>
        <p:spPr>
          <a:xfrm rot="18361091">
            <a:off x="5267890" y="4780533"/>
            <a:ext cx="380357" cy="193573"/>
          </a:xfrm>
          <a:prstGeom prst="corner">
            <a:avLst>
              <a:gd name="adj1" fmla="val 42208"/>
              <a:gd name="adj2" fmla="val 4335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0" name="L-Shape 39">
            <a:extLst>
              <a:ext uri="{FF2B5EF4-FFF2-40B4-BE49-F238E27FC236}">
                <a16:creationId xmlns:a16="http://schemas.microsoft.com/office/drawing/2014/main" id="{67AFE94B-416A-9AB5-B465-055BECB62E70}"/>
              </a:ext>
            </a:extLst>
          </p:cNvPr>
          <p:cNvSpPr/>
          <p:nvPr/>
        </p:nvSpPr>
        <p:spPr>
          <a:xfrm rot="18361091">
            <a:off x="8411855" y="2242158"/>
            <a:ext cx="380357" cy="193573"/>
          </a:xfrm>
          <a:prstGeom prst="corner">
            <a:avLst>
              <a:gd name="adj1" fmla="val 42208"/>
              <a:gd name="adj2" fmla="val 4335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1" name="L-Shape 40">
            <a:extLst>
              <a:ext uri="{FF2B5EF4-FFF2-40B4-BE49-F238E27FC236}">
                <a16:creationId xmlns:a16="http://schemas.microsoft.com/office/drawing/2014/main" id="{A059FC54-1F6B-FA46-31BE-F87B720823F8}"/>
              </a:ext>
            </a:extLst>
          </p:cNvPr>
          <p:cNvSpPr/>
          <p:nvPr/>
        </p:nvSpPr>
        <p:spPr>
          <a:xfrm rot="18361091">
            <a:off x="8461798" y="3493463"/>
            <a:ext cx="380357" cy="193573"/>
          </a:xfrm>
          <a:prstGeom prst="corner">
            <a:avLst>
              <a:gd name="adj1" fmla="val 42208"/>
              <a:gd name="adj2" fmla="val 4335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2" name="L-Shape 41">
            <a:extLst>
              <a:ext uri="{FF2B5EF4-FFF2-40B4-BE49-F238E27FC236}">
                <a16:creationId xmlns:a16="http://schemas.microsoft.com/office/drawing/2014/main" id="{A0F532FD-25C7-8545-4D26-4E091DF58CE7}"/>
              </a:ext>
            </a:extLst>
          </p:cNvPr>
          <p:cNvSpPr/>
          <p:nvPr/>
        </p:nvSpPr>
        <p:spPr>
          <a:xfrm rot="18361091">
            <a:off x="8437868" y="4806391"/>
            <a:ext cx="380357" cy="193573"/>
          </a:xfrm>
          <a:prstGeom prst="corner">
            <a:avLst>
              <a:gd name="adj1" fmla="val 42208"/>
              <a:gd name="adj2" fmla="val 4335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31" name="Group 30">
            <a:extLst>
              <a:ext uri="{FF2B5EF4-FFF2-40B4-BE49-F238E27FC236}">
                <a16:creationId xmlns:a16="http://schemas.microsoft.com/office/drawing/2014/main" id="{1DA7A6E7-0A7F-4896-5C16-C7349E6F35B8}"/>
              </a:ext>
            </a:extLst>
          </p:cNvPr>
          <p:cNvGrpSpPr/>
          <p:nvPr/>
        </p:nvGrpSpPr>
        <p:grpSpPr>
          <a:xfrm>
            <a:off x="10228983" y="337468"/>
            <a:ext cx="1587872" cy="1368854"/>
            <a:chOff x="10228983" y="337468"/>
            <a:chExt cx="1587872" cy="1368854"/>
          </a:xfrm>
        </p:grpSpPr>
        <p:sp>
          <p:nvSpPr>
            <p:cNvPr id="33" name="Hexagon 32">
              <a:extLst>
                <a:ext uri="{FF2B5EF4-FFF2-40B4-BE49-F238E27FC236}">
                  <a16:creationId xmlns:a16="http://schemas.microsoft.com/office/drawing/2014/main" id="{B90EE779-C988-F88E-A0AE-47C3EC2895D0}"/>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36" name="Group 35">
              <a:extLst>
                <a:ext uri="{FF2B5EF4-FFF2-40B4-BE49-F238E27FC236}">
                  <a16:creationId xmlns:a16="http://schemas.microsoft.com/office/drawing/2014/main" id="{FBAC8D1C-ADE9-2304-4EEB-8ECDEF99A0D0}"/>
                </a:ext>
              </a:extLst>
            </p:cNvPr>
            <p:cNvGrpSpPr/>
            <p:nvPr/>
          </p:nvGrpSpPr>
          <p:grpSpPr>
            <a:xfrm>
              <a:off x="10621771" y="762700"/>
              <a:ext cx="562136" cy="634675"/>
              <a:chOff x="760175" y="830142"/>
              <a:chExt cx="867619" cy="979579"/>
            </a:xfrm>
          </p:grpSpPr>
          <p:sp>
            <p:nvSpPr>
              <p:cNvPr id="46" name="Rectangle 45">
                <a:extLst>
                  <a:ext uri="{FF2B5EF4-FFF2-40B4-BE49-F238E27FC236}">
                    <a16:creationId xmlns:a16="http://schemas.microsoft.com/office/drawing/2014/main" id="{765D4C76-0A14-8A0D-34B4-404DAA7ECC76}"/>
                  </a:ext>
                </a:extLst>
              </p:cNvPr>
              <p:cNvSpPr/>
              <p:nvPr/>
            </p:nvSpPr>
            <p:spPr>
              <a:xfrm>
                <a:off x="864636" y="830142"/>
                <a:ext cx="763158" cy="97957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b="1" dirty="0">
                    <a:latin typeface="Arial" panose="020B0604020202020204" pitchFamily="34" charset="0"/>
                    <a:cs typeface="Arial" panose="020B0604020202020204" pitchFamily="34" charset="0"/>
                  </a:rPr>
                  <a:t>18</a:t>
                </a:r>
              </a:p>
            </p:txBody>
          </p:sp>
          <p:sp>
            <p:nvSpPr>
              <p:cNvPr id="47" name="Rectangle 46">
                <a:extLst>
                  <a:ext uri="{FF2B5EF4-FFF2-40B4-BE49-F238E27FC236}">
                    <a16:creationId xmlns:a16="http://schemas.microsoft.com/office/drawing/2014/main" id="{94C4C596-57F4-C847-89AD-52EAA708A55D}"/>
                  </a:ext>
                </a:extLst>
              </p:cNvPr>
              <p:cNvSpPr/>
              <p:nvPr/>
            </p:nvSpPr>
            <p:spPr>
              <a:xfrm>
                <a:off x="760175" y="830144"/>
                <a:ext cx="149292" cy="97957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43" name="Group 42">
              <a:extLst>
                <a:ext uri="{FF2B5EF4-FFF2-40B4-BE49-F238E27FC236}">
                  <a16:creationId xmlns:a16="http://schemas.microsoft.com/office/drawing/2014/main" id="{0CE8130F-B08A-06DB-AFC7-F202C839BD0A}"/>
                </a:ext>
              </a:extLst>
            </p:cNvPr>
            <p:cNvGrpSpPr/>
            <p:nvPr/>
          </p:nvGrpSpPr>
          <p:grpSpPr>
            <a:xfrm>
              <a:off x="11325415" y="762701"/>
              <a:ext cx="182192" cy="634674"/>
              <a:chOff x="2121762" y="2323619"/>
              <a:chExt cx="200378" cy="825210"/>
            </a:xfrm>
          </p:grpSpPr>
          <p:sp>
            <p:nvSpPr>
              <p:cNvPr id="44" name="Isosceles Triangle 43">
                <a:extLst>
                  <a:ext uri="{FF2B5EF4-FFF2-40B4-BE49-F238E27FC236}">
                    <a16:creationId xmlns:a16="http://schemas.microsoft.com/office/drawing/2014/main" id="{D5CBDAC0-3FDD-6146-8191-53A8E22A6960}"/>
                  </a:ext>
                </a:extLst>
              </p:cNvPr>
              <p:cNvSpPr/>
              <p:nvPr/>
            </p:nvSpPr>
            <p:spPr>
              <a:xfrm>
                <a:off x="2121763" y="2323619"/>
                <a:ext cx="200377" cy="172739"/>
              </a:xfrm>
              <a:prstGeom prs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5" name="Rectangle 44">
                <a:extLst>
                  <a:ext uri="{FF2B5EF4-FFF2-40B4-BE49-F238E27FC236}">
                    <a16:creationId xmlns:a16="http://schemas.microsoft.com/office/drawing/2014/main" id="{5D19FEA0-0361-D102-AD6E-2DE4616037B8}"/>
                  </a:ext>
                </a:extLst>
              </p:cNvPr>
              <p:cNvSpPr/>
              <p:nvPr/>
            </p:nvSpPr>
            <p:spPr>
              <a:xfrm>
                <a:off x="2121762" y="2496169"/>
                <a:ext cx="200377" cy="6526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D1CF9E-276F-8AA4-174B-8601D44599EF}"/>
              </a:ext>
            </a:extLst>
          </p:cNvPr>
          <p:cNvSpPr>
            <a:spLocks noGrp="1"/>
          </p:cNvSpPr>
          <p:nvPr>
            <p:ph type="title"/>
          </p:nvPr>
        </p:nvSpPr>
        <p:spPr/>
        <p:txBody>
          <a:bodyPr/>
          <a:lstStyle/>
          <a:p>
            <a:r>
              <a:rPr lang="en-GB" dirty="0">
                <a:highlight>
                  <a:srgbClr val="FFFF00"/>
                </a:highlight>
              </a:rPr>
              <a:t>Assistance en espèces et sous forme de bons</a:t>
            </a:r>
            <a:endParaRPr lang="en-US" dirty="0">
              <a:highlight>
                <a:srgbClr val="FFFF00"/>
              </a:highlight>
            </a:endParaRPr>
          </a:p>
        </p:txBody>
      </p:sp>
    </p:spTree>
    <p:extLst>
      <p:ext uri="{BB962C8B-B14F-4D97-AF65-F5344CB8AC3E}">
        <p14:creationId xmlns:p14="http://schemas.microsoft.com/office/powerpoint/2010/main" val="406125657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696"/>
        <p:cNvGrpSpPr/>
        <p:nvPr/>
      </p:nvGrpSpPr>
      <p:grpSpPr>
        <a:xfrm>
          <a:off x="0" y="0"/>
          <a:ext cx="0" cy="0"/>
          <a:chOff x="0" y="0"/>
          <a:chExt cx="0" cy="0"/>
        </a:xfrm>
      </p:grpSpPr>
      <p:sp>
        <p:nvSpPr>
          <p:cNvPr id="697" name="Google Shape;697;p26"/>
          <p:cNvSpPr txBox="1">
            <a:spLocks noGrp="1"/>
          </p:cNvSpPr>
          <p:nvPr>
            <p:ph type="title"/>
          </p:nvPr>
        </p:nvSpPr>
        <p:spPr>
          <a:xfrm>
            <a:off x="367681" y="120516"/>
            <a:ext cx="9843149"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8C5F7A"/>
              </a:buClr>
              <a:buSzPct val="100000"/>
              <a:buFont typeface="Arial"/>
              <a:buNone/>
            </a:pPr>
            <a:r>
              <a:rPr lang="en-US" sz="2800" dirty="0">
                <a:highlight>
                  <a:srgbClr val="FFFF00"/>
                </a:highlight>
                <a:extLst>
                  <a:ext uri="http://customooxmlschemas.google.com/">
                    <go:slidesCustomData xmlns="" xmlns:a16="http://schemas.microsoft.com/office/drawing/2014/main"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
                  </a:ext>
                </a:extLst>
              </a:rPr>
              <a:t>Considérations sur les soins alternatifs pendant l'évaluation</a:t>
            </a:r>
            <a:endParaRPr lang="en-US" sz="2800" dirty="0">
              <a:highlight>
                <a:srgbClr val="FFFF00"/>
              </a:highlight>
            </a:endParaRPr>
          </a:p>
        </p:txBody>
      </p:sp>
      <p:sp>
        <p:nvSpPr>
          <p:cNvPr id="11" name="Rectangle 10">
            <a:extLst>
              <a:ext uri="{FF2B5EF4-FFF2-40B4-BE49-F238E27FC236}">
                <a16:creationId xmlns:a16="http://schemas.microsoft.com/office/drawing/2014/main" id="{8990B0D5-67C2-961D-E258-B92210224CA7}"/>
              </a:ext>
            </a:extLst>
          </p:cNvPr>
          <p:cNvSpPr/>
          <p:nvPr/>
        </p:nvSpPr>
        <p:spPr>
          <a:xfrm>
            <a:off x="2380476" y="1367142"/>
            <a:ext cx="2265684" cy="7490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rtl="0">
              <a:lnSpc>
                <a:spcPct val="100000"/>
              </a:lnSpc>
              <a:spcBef>
                <a:spcPts val="0"/>
              </a:spcBef>
              <a:spcAft>
                <a:spcPts val="0"/>
              </a:spcAft>
              <a:buClr>
                <a:srgbClr val="FFFFFF"/>
              </a:buClr>
              <a:buSzPts val="2400"/>
              <a:buFont typeface="Calibri"/>
              <a:buNone/>
            </a:pPr>
            <a:r>
              <a:rPr lang="en-US" sz="1800" b="1" i="0" u="none" strike="noStrike" cap="none" dirty="0">
                <a:solidFill>
                  <a:schemeClr val="tx1"/>
                </a:solidFill>
                <a:ea typeface="Calibri"/>
                <a:cs typeface="Calibri"/>
                <a:sym typeface="Calibri"/>
              </a:rPr>
              <a:t>S'il s'agit d'une prise en charge alternative, celle-ci est-elle adaptée, sûre et durable ? </a:t>
            </a:r>
            <a:endParaRPr lang="en-US" sz="1800" b="1" dirty="0">
              <a:solidFill>
                <a:schemeClr val="tx1"/>
              </a:solidFill>
            </a:endParaRPr>
          </a:p>
        </p:txBody>
      </p:sp>
      <p:sp>
        <p:nvSpPr>
          <p:cNvPr id="12" name="Rectangle 11">
            <a:extLst>
              <a:ext uri="{FF2B5EF4-FFF2-40B4-BE49-F238E27FC236}">
                <a16:creationId xmlns:a16="http://schemas.microsoft.com/office/drawing/2014/main" id="{FDA9ECEA-1EE2-C0C0-3D41-ECE4A445E20F}"/>
              </a:ext>
            </a:extLst>
          </p:cNvPr>
          <p:cNvSpPr/>
          <p:nvPr/>
        </p:nvSpPr>
        <p:spPr>
          <a:xfrm>
            <a:off x="2136499" y="3030781"/>
            <a:ext cx="2612465" cy="796438"/>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rtl="0">
              <a:lnSpc>
                <a:spcPct val="100000"/>
              </a:lnSpc>
              <a:spcBef>
                <a:spcPts val="0"/>
              </a:spcBef>
              <a:spcAft>
                <a:spcPts val="0"/>
              </a:spcAft>
              <a:buClr>
                <a:srgbClr val="FFFFFF"/>
              </a:buClr>
              <a:buSzPts val="2400"/>
              <a:buFont typeface="Calibri"/>
              <a:buNone/>
            </a:pPr>
            <a:r>
              <a:rPr lang="en-US" sz="1800" b="0" i="0" u="none" strike="noStrike" cap="none" dirty="0">
                <a:solidFill>
                  <a:schemeClr val="tx1"/>
                </a:solidFill>
                <a:ea typeface="Calibri"/>
                <a:cs typeface="Calibri"/>
                <a:sym typeface="Calibri"/>
              </a:rPr>
              <a:t>Évaluer la situation actuelle des soins</a:t>
            </a:r>
          </a:p>
        </p:txBody>
      </p:sp>
      <p:sp>
        <p:nvSpPr>
          <p:cNvPr id="13" name="Google Shape;705;p26">
            <a:extLst>
              <a:ext uri="{FF2B5EF4-FFF2-40B4-BE49-F238E27FC236}">
                <a16:creationId xmlns:a16="http://schemas.microsoft.com/office/drawing/2014/main" id="{5E5723AA-C049-9230-B4F5-6190FDCF3405}"/>
              </a:ext>
            </a:extLst>
          </p:cNvPr>
          <p:cNvSpPr/>
          <p:nvPr/>
        </p:nvSpPr>
        <p:spPr>
          <a:xfrm rot="5400000">
            <a:off x="2657690" y="4173736"/>
            <a:ext cx="604421" cy="269482"/>
          </a:xfrm>
          <a:prstGeom prst="rightArrow">
            <a:avLst>
              <a:gd name="adj1" fmla="val 50000"/>
              <a:gd name="adj2" fmla="val 50000"/>
            </a:avLst>
          </a:prstGeom>
          <a:solidFill>
            <a:schemeClr val="tx1"/>
          </a:solidFill>
          <a:ln w="12700" cap="flat" cmpd="sng">
            <a:no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15" name="Rectangle 14">
            <a:extLst>
              <a:ext uri="{FF2B5EF4-FFF2-40B4-BE49-F238E27FC236}">
                <a16:creationId xmlns:a16="http://schemas.microsoft.com/office/drawing/2014/main" id="{8180B63A-DDEF-AF08-919D-2C98A807D576}"/>
              </a:ext>
            </a:extLst>
          </p:cNvPr>
          <p:cNvSpPr/>
          <p:nvPr/>
        </p:nvSpPr>
        <p:spPr>
          <a:xfrm>
            <a:off x="1216125" y="4741853"/>
            <a:ext cx="2172753" cy="1192393"/>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rtl="0">
              <a:lnSpc>
                <a:spcPct val="100000"/>
              </a:lnSpc>
              <a:spcBef>
                <a:spcPts val="0"/>
              </a:spcBef>
              <a:spcAft>
                <a:spcPts val="0"/>
              </a:spcAft>
              <a:buClr>
                <a:srgbClr val="FFFFFF"/>
              </a:buClr>
              <a:buSzPts val="2400"/>
              <a:buFont typeface="Calibri"/>
              <a:buNone/>
            </a:pPr>
            <a:r>
              <a:rPr lang="en-US" sz="1800" b="0" i="0" u="none" strike="noStrike" cap="none" dirty="0">
                <a:solidFill>
                  <a:schemeClr val="tx1"/>
                </a:solidFill>
                <a:ea typeface="Calibri"/>
                <a:cs typeface="Calibri"/>
                <a:sym typeface="Calibri"/>
              </a:rPr>
              <a:t>Registre, élaboration d'un plan d'action et suivi </a:t>
            </a:r>
          </a:p>
        </p:txBody>
      </p:sp>
      <p:sp>
        <p:nvSpPr>
          <p:cNvPr id="18" name="TextBox 17">
            <a:extLst>
              <a:ext uri="{FF2B5EF4-FFF2-40B4-BE49-F238E27FC236}">
                <a16:creationId xmlns:a16="http://schemas.microsoft.com/office/drawing/2014/main" id="{4248F1EB-25A9-96ED-ADB9-3628E643F164}"/>
              </a:ext>
            </a:extLst>
          </p:cNvPr>
          <p:cNvSpPr txBox="1"/>
          <p:nvPr/>
        </p:nvSpPr>
        <p:spPr>
          <a:xfrm>
            <a:off x="1439034" y="4119731"/>
            <a:ext cx="1273887" cy="400110"/>
          </a:xfrm>
          <a:prstGeom prst="rect">
            <a:avLst/>
          </a:prstGeom>
          <a:noFill/>
        </p:spPr>
        <p:txBody>
          <a:bodyPr wrap="square">
            <a:spAutoFit/>
          </a:bodyPr>
          <a:lstStyle/>
          <a:p>
            <a:pPr marL="0" marR="0" lvl="0" indent="0" algn="r" rtl="0">
              <a:lnSpc>
                <a:spcPct val="100000"/>
              </a:lnSpc>
              <a:spcBef>
                <a:spcPts val="0"/>
              </a:spcBef>
              <a:spcAft>
                <a:spcPts val="0"/>
              </a:spcAft>
              <a:buClr>
                <a:srgbClr val="FFFFFF"/>
              </a:buClr>
              <a:buSzPts val="2400"/>
              <a:buFont typeface="Calibri"/>
              <a:buNone/>
            </a:pPr>
            <a:r>
              <a:rPr lang="en-US" sz="2000" b="1" i="0" u="none" strike="noStrike" cap="none" dirty="0">
                <a:solidFill>
                  <a:schemeClr val="tx1"/>
                </a:solidFill>
                <a:ea typeface="Calibri"/>
                <a:cs typeface="Calibri"/>
                <a:sym typeface="Calibri"/>
              </a:rPr>
              <a:t>Oui</a:t>
            </a:r>
          </a:p>
        </p:txBody>
      </p:sp>
      <p:sp>
        <p:nvSpPr>
          <p:cNvPr id="20" name="TextBox 19">
            <a:extLst>
              <a:ext uri="{FF2B5EF4-FFF2-40B4-BE49-F238E27FC236}">
                <a16:creationId xmlns:a16="http://schemas.microsoft.com/office/drawing/2014/main" id="{2004A2D6-DD47-B9E5-1548-CBDB8979E61E}"/>
              </a:ext>
            </a:extLst>
          </p:cNvPr>
          <p:cNvSpPr txBox="1"/>
          <p:nvPr/>
        </p:nvSpPr>
        <p:spPr>
          <a:xfrm>
            <a:off x="4217706" y="4119731"/>
            <a:ext cx="818781" cy="400110"/>
          </a:xfrm>
          <a:prstGeom prst="rect">
            <a:avLst/>
          </a:prstGeom>
          <a:noFill/>
        </p:spPr>
        <p:txBody>
          <a:bodyPr wrap="square">
            <a:spAutoFit/>
          </a:bodyPr>
          <a:lstStyle/>
          <a:p>
            <a:pPr marL="0" marR="0" lvl="0" indent="0" rtl="0">
              <a:lnSpc>
                <a:spcPct val="100000"/>
              </a:lnSpc>
              <a:spcBef>
                <a:spcPts val="0"/>
              </a:spcBef>
              <a:spcAft>
                <a:spcPts val="0"/>
              </a:spcAft>
              <a:buClr>
                <a:srgbClr val="FFFFFF"/>
              </a:buClr>
              <a:buSzPts val="2400"/>
              <a:buFont typeface="Calibri"/>
              <a:buNone/>
            </a:pPr>
            <a:r>
              <a:rPr lang="en-US" sz="2000" b="1" dirty="0">
                <a:solidFill>
                  <a:schemeClr val="tx1"/>
                </a:solidFill>
                <a:ea typeface="Calibri"/>
                <a:cs typeface="Calibri"/>
                <a:sym typeface="Calibri"/>
              </a:rPr>
              <a:t>Non</a:t>
            </a:r>
            <a:endParaRPr lang="en-US" sz="2000" b="1" i="0" u="none" strike="noStrike" cap="none" dirty="0">
              <a:solidFill>
                <a:schemeClr val="tx1"/>
              </a:solidFill>
              <a:ea typeface="Calibri"/>
              <a:cs typeface="Calibri"/>
              <a:sym typeface="Calibri"/>
            </a:endParaRPr>
          </a:p>
        </p:txBody>
      </p:sp>
      <p:sp>
        <p:nvSpPr>
          <p:cNvPr id="21" name="Arrow: Bent 20">
            <a:extLst>
              <a:ext uri="{FF2B5EF4-FFF2-40B4-BE49-F238E27FC236}">
                <a16:creationId xmlns:a16="http://schemas.microsoft.com/office/drawing/2014/main" id="{32D2A1FD-5F71-378A-4EC7-D6C6ACE2702C}"/>
              </a:ext>
            </a:extLst>
          </p:cNvPr>
          <p:cNvSpPr/>
          <p:nvPr/>
        </p:nvSpPr>
        <p:spPr>
          <a:xfrm flipV="1">
            <a:off x="3906415" y="4006264"/>
            <a:ext cx="1581678" cy="1731461"/>
          </a:xfrm>
          <a:prstGeom prst="bentArrow">
            <a:avLst>
              <a:gd name="adj1" fmla="val 9369"/>
              <a:gd name="adj2" fmla="val 8984"/>
              <a:gd name="adj3" fmla="val 8984"/>
              <a:gd name="adj4" fmla="val 4375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solidFill>
                <a:schemeClr val="tx1"/>
              </a:solidFill>
            </a:endParaRPr>
          </a:p>
        </p:txBody>
      </p:sp>
      <p:sp>
        <p:nvSpPr>
          <p:cNvPr id="22" name="Rectangle 21">
            <a:extLst>
              <a:ext uri="{FF2B5EF4-FFF2-40B4-BE49-F238E27FC236}">
                <a16:creationId xmlns:a16="http://schemas.microsoft.com/office/drawing/2014/main" id="{2070B441-FDA7-8967-FCBD-104D8F6A84DF}"/>
              </a:ext>
            </a:extLst>
          </p:cNvPr>
          <p:cNvSpPr/>
          <p:nvPr/>
        </p:nvSpPr>
        <p:spPr>
          <a:xfrm>
            <a:off x="7155596" y="1360896"/>
            <a:ext cx="2612465" cy="10343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rtl="0">
              <a:lnSpc>
                <a:spcPct val="100000"/>
              </a:lnSpc>
              <a:spcBef>
                <a:spcPts val="0"/>
              </a:spcBef>
              <a:spcAft>
                <a:spcPts val="0"/>
              </a:spcAft>
              <a:buClr>
                <a:srgbClr val="FFFFFF"/>
              </a:buClr>
              <a:buSzPts val="2400"/>
              <a:buFont typeface="Calibri"/>
              <a:buNone/>
            </a:pPr>
            <a:r>
              <a:rPr lang="en-US" sz="1800" b="1" i="0" u="none" strike="noStrike" cap="none" dirty="0">
                <a:solidFill>
                  <a:schemeClr val="tx1"/>
                </a:solidFill>
                <a:ea typeface="Calibri"/>
                <a:cs typeface="Calibri"/>
                <a:sym typeface="Calibri"/>
              </a:rPr>
              <a:t>S'il n'y a pas de soins alternatifs</a:t>
            </a:r>
          </a:p>
        </p:txBody>
      </p:sp>
      <p:sp>
        <p:nvSpPr>
          <p:cNvPr id="25" name="Google Shape;705;p26">
            <a:extLst>
              <a:ext uri="{FF2B5EF4-FFF2-40B4-BE49-F238E27FC236}">
                <a16:creationId xmlns:a16="http://schemas.microsoft.com/office/drawing/2014/main" id="{2590968A-3C58-AB7D-436E-3DFCFC2D8596}"/>
              </a:ext>
            </a:extLst>
          </p:cNvPr>
          <p:cNvSpPr/>
          <p:nvPr/>
        </p:nvSpPr>
        <p:spPr>
          <a:xfrm rot="5400000">
            <a:off x="3205816" y="2538833"/>
            <a:ext cx="473829" cy="269481"/>
          </a:xfrm>
          <a:prstGeom prst="rightArrow">
            <a:avLst>
              <a:gd name="adj1" fmla="val 50000"/>
              <a:gd name="adj2" fmla="val 50000"/>
            </a:avLst>
          </a:prstGeom>
          <a:solidFill>
            <a:schemeClr val="tx1"/>
          </a:solidFill>
          <a:ln w="12700" cap="flat" cmpd="sng">
            <a:no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26" name="Google Shape;705;p26">
            <a:extLst>
              <a:ext uri="{FF2B5EF4-FFF2-40B4-BE49-F238E27FC236}">
                <a16:creationId xmlns:a16="http://schemas.microsoft.com/office/drawing/2014/main" id="{9495FCE2-D2B8-20BF-4476-CDE44B76C85B}"/>
              </a:ext>
            </a:extLst>
          </p:cNvPr>
          <p:cNvSpPr/>
          <p:nvPr/>
        </p:nvSpPr>
        <p:spPr>
          <a:xfrm rot="5400000">
            <a:off x="8224913" y="2538833"/>
            <a:ext cx="473829" cy="269481"/>
          </a:xfrm>
          <a:prstGeom prst="rightArrow">
            <a:avLst>
              <a:gd name="adj1" fmla="val 50000"/>
              <a:gd name="adj2" fmla="val 50000"/>
            </a:avLst>
          </a:prstGeom>
          <a:solidFill>
            <a:schemeClr val="tx1"/>
          </a:solidFill>
          <a:ln w="12700" cap="flat" cmpd="sng">
            <a:no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30" name="Rectangle 29">
            <a:extLst>
              <a:ext uri="{FF2B5EF4-FFF2-40B4-BE49-F238E27FC236}">
                <a16:creationId xmlns:a16="http://schemas.microsoft.com/office/drawing/2014/main" id="{51A73DBF-C05C-DCA5-E9F8-1F6E82BAE3E8}"/>
              </a:ext>
            </a:extLst>
          </p:cNvPr>
          <p:cNvSpPr/>
          <p:nvPr/>
        </p:nvSpPr>
        <p:spPr>
          <a:xfrm>
            <a:off x="5972579" y="3030780"/>
            <a:ext cx="5456904" cy="2903465"/>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rtl="0">
              <a:lnSpc>
                <a:spcPct val="100000"/>
              </a:lnSpc>
              <a:spcBef>
                <a:spcPts val="0"/>
              </a:spcBef>
              <a:spcAft>
                <a:spcPts val="0"/>
              </a:spcAft>
              <a:buClr>
                <a:srgbClr val="000000"/>
              </a:buClr>
              <a:buSzPts val="2400"/>
            </a:pPr>
            <a:r>
              <a:rPr lang="en-US" sz="1800" b="1" i="0" u="none" strike="noStrike" cap="none" dirty="0">
                <a:solidFill>
                  <a:srgbClr val="000000"/>
                </a:solidFill>
                <a:latin typeface="+mn-lt"/>
                <a:ea typeface="Helvetica Neue"/>
                <a:cs typeface="Helvetica Neue"/>
                <a:sym typeface="Helvetica Neue"/>
              </a:rPr>
              <a:t>Effectuer une évaluation :</a:t>
            </a:r>
          </a:p>
          <a:p>
            <a:pPr marL="285750" marR="0" lvl="0" indent="-285750" rtl="0">
              <a:lnSpc>
                <a:spcPct val="100000"/>
              </a:lnSpc>
              <a:spcBef>
                <a:spcPts val="0"/>
              </a:spcBef>
              <a:spcAft>
                <a:spcPts val="0"/>
              </a:spcAft>
              <a:buClr>
                <a:srgbClr val="000000"/>
              </a:buClr>
              <a:buSzPts val="2400"/>
              <a:buFont typeface="Arial" panose="020B0604020202020204" pitchFamily="34" charset="0"/>
              <a:buChar char="•"/>
            </a:pPr>
            <a:r>
              <a:rPr lang="en-US" sz="1800" b="0" i="0" u="none" strike="noStrike" cap="none" dirty="0">
                <a:solidFill>
                  <a:srgbClr val="000000"/>
                </a:solidFill>
                <a:latin typeface="+mn-lt"/>
                <a:ea typeface="Helvetica Neue"/>
                <a:cs typeface="Helvetica Neue"/>
                <a:sym typeface="Helvetica Neue"/>
              </a:rPr>
              <a:t>Intérêt supérieur de l'enfant</a:t>
            </a:r>
          </a:p>
          <a:p>
            <a:pPr marL="285750" marR="0" lvl="0" indent="-285750" rtl="0">
              <a:lnSpc>
                <a:spcPct val="100000"/>
              </a:lnSpc>
              <a:spcBef>
                <a:spcPts val="0"/>
              </a:spcBef>
              <a:spcAft>
                <a:spcPts val="0"/>
              </a:spcAft>
              <a:buClr>
                <a:srgbClr val="000000"/>
              </a:buClr>
              <a:buSzPts val="2400"/>
              <a:buFont typeface="Arial" panose="020B0604020202020204" pitchFamily="34" charset="0"/>
              <a:buChar char="•"/>
            </a:pPr>
            <a:r>
              <a:rPr lang="en-US" sz="1800" b="0" i="0" u="none" strike="noStrike" cap="none" dirty="0">
                <a:solidFill>
                  <a:srgbClr val="000000"/>
                </a:solidFill>
                <a:latin typeface="+mn-lt"/>
                <a:ea typeface="Helvetica Neue"/>
                <a:cs typeface="Helvetica Neue"/>
                <a:sym typeface="Helvetica Neue"/>
              </a:rPr>
              <a:t>Besoins spécifiques affectant les soins</a:t>
            </a:r>
          </a:p>
          <a:p>
            <a:pPr marL="285750" marR="0" lvl="0" indent="-285750" rtl="0">
              <a:lnSpc>
                <a:spcPct val="100000"/>
              </a:lnSpc>
              <a:spcBef>
                <a:spcPts val="0"/>
              </a:spcBef>
              <a:spcAft>
                <a:spcPts val="0"/>
              </a:spcAft>
              <a:buClr>
                <a:srgbClr val="000000"/>
              </a:buClr>
              <a:buSzPts val="2400"/>
              <a:buFont typeface="Arial" panose="020B0604020202020204" pitchFamily="34" charset="0"/>
              <a:buChar char="•"/>
            </a:pPr>
            <a:r>
              <a:rPr lang="en-US" sz="1800" b="0" i="0" u="none" strike="noStrike" cap="none" dirty="0">
                <a:solidFill>
                  <a:srgbClr val="000000"/>
                </a:solidFill>
                <a:latin typeface="+mn-lt"/>
                <a:ea typeface="Helvetica Neue"/>
                <a:cs typeface="Helvetica Neue"/>
                <a:sym typeface="Helvetica Neue"/>
              </a:rPr>
              <a:t>Impact potentiel sur le RRF</a:t>
            </a:r>
          </a:p>
          <a:p>
            <a:pPr marL="285750" marR="0" lvl="0" indent="-285750" rtl="0">
              <a:lnSpc>
                <a:spcPct val="100000"/>
              </a:lnSpc>
              <a:spcBef>
                <a:spcPts val="0"/>
              </a:spcBef>
              <a:spcAft>
                <a:spcPts val="0"/>
              </a:spcAft>
              <a:buClr>
                <a:srgbClr val="000000"/>
              </a:buClr>
              <a:buSzPts val="2400"/>
              <a:buFont typeface="Arial" panose="020B0604020202020204" pitchFamily="34" charset="0"/>
              <a:buChar char="•"/>
            </a:pPr>
            <a:r>
              <a:rPr lang="en-US" sz="1800" b="0" i="0" u="none" strike="noStrike" cap="none" dirty="0">
                <a:solidFill>
                  <a:srgbClr val="000000"/>
                </a:solidFill>
                <a:latin typeface="+mn-lt"/>
                <a:ea typeface="Helvetica Neue"/>
                <a:cs typeface="Helvetica Neue"/>
                <a:sym typeface="Helvetica Neue"/>
              </a:rPr>
              <a:t>Normes culturelles concernant la prise en charge des enfants/adolescents sans soins parentaux</a:t>
            </a:r>
          </a:p>
          <a:p>
            <a:pPr marL="285750" marR="0" lvl="0" indent="-285750" rtl="0">
              <a:lnSpc>
                <a:spcPct val="100000"/>
              </a:lnSpc>
              <a:spcBef>
                <a:spcPts val="0"/>
              </a:spcBef>
              <a:spcAft>
                <a:spcPts val="0"/>
              </a:spcAft>
              <a:buClr>
                <a:srgbClr val="000000"/>
              </a:buClr>
              <a:buSzPts val="2400"/>
              <a:buFont typeface="Arial" panose="020B0604020202020204" pitchFamily="34" charset="0"/>
              <a:buChar char="•"/>
            </a:pPr>
            <a:r>
              <a:rPr lang="en-US" sz="1800" b="0" i="0" u="none" strike="noStrike" cap="none" dirty="0">
                <a:solidFill>
                  <a:srgbClr val="000000"/>
                </a:solidFill>
                <a:latin typeface="+mn-lt"/>
                <a:ea typeface="Helvetica Neue"/>
                <a:cs typeface="Helvetica Neue"/>
                <a:sym typeface="Helvetica Neue"/>
              </a:rPr>
              <a:t>Capacité des familles à s'occuper d'enfants supplémentaires</a:t>
            </a:r>
          </a:p>
          <a:p>
            <a:pPr marL="285750" marR="0" lvl="0" indent="-285750" rtl="0">
              <a:lnSpc>
                <a:spcPct val="100000"/>
              </a:lnSpc>
              <a:spcBef>
                <a:spcPts val="0"/>
              </a:spcBef>
              <a:spcAft>
                <a:spcPts val="0"/>
              </a:spcAft>
              <a:buClr>
                <a:srgbClr val="000000"/>
              </a:buClr>
              <a:buSzPts val="2400"/>
              <a:buFont typeface="Arial" panose="020B0604020202020204" pitchFamily="34" charset="0"/>
              <a:buChar char="•"/>
            </a:pPr>
            <a:r>
              <a:rPr lang="en-US" sz="1800" b="0" i="0" u="none" strike="noStrike" cap="none" dirty="0">
                <a:solidFill>
                  <a:srgbClr val="000000"/>
                </a:solidFill>
                <a:latin typeface="+mn-lt"/>
                <a:ea typeface="Helvetica Neue"/>
                <a:cs typeface="Helvetica Neue"/>
                <a:sym typeface="Helvetica Neue"/>
              </a:rPr>
              <a:t>Capacité à surveiller l'AC</a:t>
            </a:r>
          </a:p>
          <a:p>
            <a:pPr marL="285750" marR="0" lvl="0" indent="-285750" rtl="0">
              <a:lnSpc>
                <a:spcPct val="100000"/>
              </a:lnSpc>
              <a:spcBef>
                <a:spcPts val="0"/>
              </a:spcBef>
              <a:spcAft>
                <a:spcPts val="0"/>
              </a:spcAft>
              <a:buClr>
                <a:srgbClr val="000000"/>
              </a:buClr>
              <a:buSzPts val="2400"/>
              <a:buFont typeface="Arial" panose="020B0604020202020204" pitchFamily="34" charset="0"/>
              <a:buChar char="•"/>
            </a:pPr>
            <a:r>
              <a:rPr lang="en-US" sz="1800" b="0" i="0" u="none" strike="noStrike" cap="none" dirty="0">
                <a:solidFill>
                  <a:srgbClr val="000000"/>
                </a:solidFill>
                <a:latin typeface="+mn-lt"/>
                <a:ea typeface="Helvetica Neue"/>
                <a:cs typeface="Helvetica Neue"/>
                <a:sym typeface="Helvetica Neue"/>
              </a:rPr>
              <a:t>Autres besoins en matière de PE</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Shape 259"/>
        <p:cNvGrpSpPr/>
        <p:nvPr/>
      </p:nvGrpSpPr>
      <p:grpSpPr>
        <a:xfrm>
          <a:off x="0" y="0"/>
          <a:ext cx="0" cy="0"/>
          <a:chOff x="0" y="0"/>
          <a:chExt cx="0" cy="0"/>
        </a:xfrm>
      </p:grpSpPr>
      <p:sp>
        <p:nvSpPr>
          <p:cNvPr id="2" name="Title 72">
            <a:extLst>
              <a:ext uri="{FF2B5EF4-FFF2-40B4-BE49-F238E27FC236}">
                <a16:creationId xmlns:a16="http://schemas.microsoft.com/office/drawing/2014/main" id="{0CE5AEAD-30F8-7F90-7E64-F2BEE2448640}"/>
              </a:ext>
            </a:extLst>
          </p:cNvPr>
          <p:cNvSpPr txBox="1">
            <a:spLocks/>
          </p:cNvSpPr>
          <p:nvPr/>
        </p:nvSpPr>
        <p:spPr>
          <a:xfrm>
            <a:off x="796386" y="3099692"/>
            <a:ext cx="5915913"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n-CA" sz="5400" b="1" dirty="0">
                <a:solidFill>
                  <a:schemeClr val="bg1">
                    <a:lumMod val="75000"/>
                  </a:schemeClr>
                </a:solidFill>
                <a:latin typeface="Garamond"/>
              </a:rPr>
              <a:t>Conseils de facilitation</a:t>
            </a:r>
            <a:endParaRPr lang="en-CA" sz="5400" b="1" dirty="0">
              <a:solidFill>
                <a:schemeClr val="bg1">
                  <a:lumMod val="75000"/>
                </a:schemeClr>
              </a:solidFill>
            </a:endParaRPr>
          </a:p>
        </p:txBody>
      </p:sp>
    </p:spTree>
    <p:extLst>
      <p:ext uri="{BB962C8B-B14F-4D97-AF65-F5344CB8AC3E}">
        <p14:creationId xmlns:p14="http://schemas.microsoft.com/office/powerpoint/2010/main" val="294670300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Shape 696"/>
        <p:cNvGrpSpPr/>
        <p:nvPr/>
      </p:nvGrpSpPr>
      <p:grpSpPr>
        <a:xfrm>
          <a:off x="0" y="0"/>
          <a:ext cx="0" cy="0"/>
          <a:chOff x="0" y="0"/>
          <a:chExt cx="0" cy="0"/>
        </a:xfrm>
      </p:grpSpPr>
      <p:sp>
        <p:nvSpPr>
          <p:cNvPr id="4" name="Title 72">
            <a:extLst>
              <a:ext uri="{FF2B5EF4-FFF2-40B4-BE49-F238E27FC236}">
                <a16:creationId xmlns:a16="http://schemas.microsoft.com/office/drawing/2014/main" id="{08A2B913-2BB9-94F6-31CD-7C58C3C9056C}"/>
              </a:ext>
            </a:extLst>
          </p:cNvPr>
          <p:cNvSpPr txBox="1">
            <a:spLocks/>
          </p:cNvSpPr>
          <p:nvPr/>
        </p:nvSpPr>
        <p:spPr>
          <a:xfrm>
            <a:off x="796386" y="3099692"/>
            <a:ext cx="5915913"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n-CA" sz="5400" b="1" dirty="0">
                <a:solidFill>
                  <a:schemeClr val="bg1">
                    <a:lumMod val="75000"/>
                  </a:schemeClr>
                </a:solidFill>
                <a:latin typeface="Garamond"/>
              </a:rPr>
              <a:t>Diapositive supplémentaire pour les notes de l'animateur</a:t>
            </a:r>
            <a:endParaRPr lang="en-CA" sz="5400" b="1" dirty="0">
              <a:solidFill>
                <a:schemeClr val="bg1">
                  <a:lumMod val="75000"/>
                </a:schemeClr>
              </a:solidFill>
            </a:endParaRPr>
          </a:p>
        </p:txBody>
      </p:sp>
    </p:spTree>
    <p:extLst>
      <p:ext uri="{BB962C8B-B14F-4D97-AF65-F5344CB8AC3E}">
        <p14:creationId xmlns:p14="http://schemas.microsoft.com/office/powerpoint/2010/main" val="239536837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711"/>
        <p:cNvGrpSpPr/>
        <p:nvPr/>
      </p:nvGrpSpPr>
      <p:grpSpPr>
        <a:xfrm>
          <a:off x="0" y="0"/>
          <a:ext cx="0" cy="0"/>
          <a:chOff x="0" y="0"/>
          <a:chExt cx="0" cy="0"/>
        </a:xfrm>
      </p:grpSpPr>
      <p:sp>
        <p:nvSpPr>
          <p:cNvPr id="712" name="Google Shape;712;p27"/>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8C5F7A"/>
              </a:buClr>
              <a:buSzPts val="3200"/>
              <a:buFont typeface="Arial"/>
              <a:buNone/>
            </a:pPr>
            <a:r>
              <a:rPr lang="en-US" dirty="0">
                <a:highlight>
                  <a:srgbClr val="FFFF00"/>
                </a:highlight>
              </a:rPr>
              <a:t>Prise en charge familiale des enfants réfugiés</a:t>
            </a:r>
            <a:endParaRPr dirty="0">
              <a:highlight>
                <a:srgbClr val="FFFF00"/>
              </a:highlight>
            </a:endParaRPr>
          </a:p>
        </p:txBody>
      </p:sp>
      <p:sp>
        <p:nvSpPr>
          <p:cNvPr id="713" name="Google Shape;713;p27"/>
          <p:cNvSpPr txBox="1"/>
          <p:nvPr/>
        </p:nvSpPr>
        <p:spPr>
          <a:xfrm>
            <a:off x="5995496" y="1897084"/>
            <a:ext cx="4853522" cy="3889375"/>
          </a:xfrm>
          <a:prstGeom prst="rect">
            <a:avLst/>
          </a:prstGeom>
          <a:noFill/>
          <a:ln>
            <a:noFill/>
          </a:ln>
        </p:spPr>
        <p:txBody>
          <a:bodyPr spcFirstLastPara="1" wrap="square" lIns="91425" tIns="45700" rIns="91425" bIns="45700" anchor="t" anchorCtr="0">
            <a:normAutofit lnSpcReduction="10000"/>
          </a:bodyPr>
          <a:lstStyle/>
          <a:p>
            <a:pPr marL="0" marR="0" lvl="0" indent="0" algn="l" rtl="0">
              <a:spcBef>
                <a:spcPts val="0"/>
              </a:spcBef>
              <a:spcAft>
                <a:spcPts val="0"/>
              </a:spcAft>
              <a:buClr>
                <a:srgbClr val="000000"/>
              </a:buClr>
              <a:buSzPts val="2400"/>
              <a:buFont typeface="Arial"/>
              <a:buNone/>
            </a:pPr>
            <a:r>
              <a:rPr lang="en-US" sz="1800" b="1" i="0" u="none" strike="noStrike" cap="none" dirty="0">
                <a:solidFill>
                  <a:srgbClr val="000000"/>
                </a:solidFill>
                <a:latin typeface="+mn-lt"/>
                <a:ea typeface="Helvetica Neue"/>
                <a:cs typeface="Helvetica Neue"/>
                <a:sym typeface="Helvetica Neue"/>
              </a:rPr>
              <a:t>Les communautés d'accueil dans les pays d'asile prennent parfois spontanément en charge les enfants non accompagnés. </a:t>
            </a:r>
            <a:endParaRPr sz="1800" b="1" dirty="0">
              <a:latin typeface="+mn-lt"/>
            </a:endParaRPr>
          </a:p>
          <a:p>
            <a:pPr marR="0" lvl="0" algn="l" rtl="0">
              <a:spcAft>
                <a:spcPts val="0"/>
              </a:spcAft>
              <a:buClr>
                <a:srgbClr val="000000"/>
              </a:buClr>
              <a:buSzPts val="2400"/>
            </a:pPr>
            <a:endParaRPr lang="en-US" sz="1800" b="0" i="0" u="none" strike="noStrike" cap="none" dirty="0">
              <a:solidFill>
                <a:srgbClr val="000000"/>
              </a:solidFill>
              <a:latin typeface="+mn-lt"/>
              <a:ea typeface="Helvetica Neue"/>
              <a:cs typeface="Helvetica Neue"/>
              <a:sym typeface="Helvetica Neue"/>
            </a:endParaRPr>
          </a:p>
          <a:p>
            <a:pPr marL="285750" marR="0" lvl="0" indent="-285750" algn="l" rtl="0">
              <a:spcAft>
                <a:spcPts val="0"/>
              </a:spcAft>
              <a:buClr>
                <a:srgbClr val="000000"/>
              </a:buClr>
              <a:buSzPts val="2400"/>
              <a:buFont typeface="Arial" panose="020B0604020202020204" pitchFamily="34" charset="0"/>
              <a:buChar char="•"/>
            </a:pPr>
            <a:r>
              <a:rPr lang="en-US" sz="1800" b="0" i="0" u="none" strike="noStrike" cap="none" dirty="0">
                <a:solidFill>
                  <a:srgbClr val="000000"/>
                </a:solidFill>
                <a:latin typeface="+mn-lt"/>
                <a:ea typeface="Helvetica Neue"/>
                <a:cs typeface="Helvetica Neue"/>
                <a:sym typeface="Helvetica Neue"/>
              </a:rPr>
              <a:t>Conséquences négatives potentielles à long terme, même lorsque les modalités de prise en charge sont positives</a:t>
            </a:r>
            <a:endParaRPr sz="1800" dirty="0">
              <a:latin typeface="+mn-lt"/>
            </a:endParaRPr>
          </a:p>
          <a:p>
            <a:pPr marL="285750" marR="0" lvl="0" indent="-285750" algn="l" rtl="0">
              <a:spcAft>
                <a:spcPts val="0"/>
              </a:spcAft>
              <a:buClr>
                <a:srgbClr val="000000"/>
              </a:buClr>
              <a:buSzPts val="2400"/>
              <a:buFont typeface="Arial" panose="020B0604020202020204" pitchFamily="34" charset="0"/>
              <a:buChar char="•"/>
            </a:pPr>
            <a:endParaRPr lang="en-US" sz="1800" b="0" i="0" u="none" strike="noStrike" cap="none" dirty="0">
              <a:solidFill>
                <a:srgbClr val="000000"/>
              </a:solidFill>
              <a:latin typeface="+mn-lt"/>
              <a:ea typeface="Helvetica Neue"/>
              <a:cs typeface="Helvetica Neue"/>
              <a:sym typeface="Helvetica Neue"/>
            </a:endParaRPr>
          </a:p>
          <a:p>
            <a:pPr marL="285750" marR="0" lvl="0" indent="-285750" algn="l" rtl="0">
              <a:spcAft>
                <a:spcPts val="0"/>
              </a:spcAft>
              <a:buClr>
                <a:srgbClr val="000000"/>
              </a:buClr>
              <a:buSzPts val="2400"/>
              <a:buFont typeface="Arial" panose="020B0604020202020204" pitchFamily="34" charset="0"/>
              <a:buChar char="•"/>
            </a:pPr>
            <a:r>
              <a:rPr lang="en-US" sz="1800" b="0" i="0" u="none" strike="noStrike" cap="none" dirty="0">
                <a:solidFill>
                  <a:srgbClr val="000000"/>
                </a:solidFill>
                <a:latin typeface="+mn-lt"/>
                <a:ea typeface="Helvetica Neue"/>
                <a:cs typeface="Helvetica Neue"/>
                <a:sym typeface="Helvetica Neue"/>
              </a:rPr>
              <a:t>Préoccupations particulières lorsque la communauté d'accueil parle une autre langue ou pratique une autre religion que celle de l'enfant, et lorsque les perspectives d'intégration locale sont faibles.</a:t>
            </a:r>
            <a:endParaRPr sz="1800" dirty="0">
              <a:latin typeface="+mn-lt"/>
            </a:endParaRPr>
          </a:p>
        </p:txBody>
      </p:sp>
      <p:grpSp>
        <p:nvGrpSpPr>
          <p:cNvPr id="2" name="Group 1">
            <a:extLst>
              <a:ext uri="{FF2B5EF4-FFF2-40B4-BE49-F238E27FC236}">
                <a16:creationId xmlns:a16="http://schemas.microsoft.com/office/drawing/2014/main" id="{4180773B-1B42-5B0F-5AD2-F057DDD755F1}"/>
              </a:ext>
            </a:extLst>
          </p:cNvPr>
          <p:cNvGrpSpPr/>
          <p:nvPr/>
        </p:nvGrpSpPr>
        <p:grpSpPr>
          <a:xfrm>
            <a:off x="1193800" y="2401114"/>
            <a:ext cx="3261044" cy="2923215"/>
            <a:chOff x="6753502" y="4766094"/>
            <a:chExt cx="1164705" cy="1044047"/>
          </a:xfrm>
          <a:solidFill>
            <a:schemeClr val="accent2">
              <a:lumMod val="40000"/>
              <a:lumOff val="60000"/>
            </a:schemeClr>
          </a:solidFill>
        </p:grpSpPr>
        <p:grpSp>
          <p:nvGrpSpPr>
            <p:cNvPr id="3" name="Group 2">
              <a:extLst>
                <a:ext uri="{FF2B5EF4-FFF2-40B4-BE49-F238E27FC236}">
                  <a16:creationId xmlns:a16="http://schemas.microsoft.com/office/drawing/2014/main" id="{520B7764-84BA-7A11-F760-FD30B1A4E3D0}"/>
                </a:ext>
              </a:extLst>
            </p:cNvPr>
            <p:cNvGrpSpPr/>
            <p:nvPr/>
          </p:nvGrpSpPr>
          <p:grpSpPr>
            <a:xfrm>
              <a:off x="6753502" y="5024349"/>
              <a:ext cx="500332" cy="459236"/>
              <a:chOff x="6376458" y="4851543"/>
              <a:chExt cx="774687" cy="711057"/>
            </a:xfrm>
            <a:grpFill/>
          </p:grpSpPr>
          <p:sp>
            <p:nvSpPr>
              <p:cNvPr id="10" name="Trapezoid 9">
                <a:extLst>
                  <a:ext uri="{FF2B5EF4-FFF2-40B4-BE49-F238E27FC236}">
                    <a16:creationId xmlns:a16="http://schemas.microsoft.com/office/drawing/2014/main" id="{A2F20ABA-92C8-D4F3-D9E3-1C17AA427320}"/>
                  </a:ext>
                </a:extLst>
              </p:cNvPr>
              <p:cNvSpPr/>
              <p:nvPr/>
            </p:nvSpPr>
            <p:spPr>
              <a:xfrm>
                <a:off x="6376458" y="4851543"/>
                <a:ext cx="774687" cy="311188"/>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1" name="Rectangle 10">
                <a:extLst>
                  <a:ext uri="{FF2B5EF4-FFF2-40B4-BE49-F238E27FC236}">
                    <a16:creationId xmlns:a16="http://schemas.microsoft.com/office/drawing/2014/main" id="{3D572471-3F78-7B87-7FD2-03CCB660D577}"/>
                  </a:ext>
                </a:extLst>
              </p:cNvPr>
              <p:cNvSpPr/>
              <p:nvPr/>
            </p:nvSpPr>
            <p:spPr>
              <a:xfrm>
                <a:off x="6443558" y="5162731"/>
                <a:ext cx="640487" cy="3998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4" name="Group 3">
              <a:extLst>
                <a:ext uri="{FF2B5EF4-FFF2-40B4-BE49-F238E27FC236}">
                  <a16:creationId xmlns:a16="http://schemas.microsoft.com/office/drawing/2014/main" id="{622E6441-0DCD-8FB5-1D1F-CE47758F5C9C}"/>
                </a:ext>
              </a:extLst>
            </p:cNvPr>
            <p:cNvGrpSpPr/>
            <p:nvPr/>
          </p:nvGrpSpPr>
          <p:grpSpPr>
            <a:xfrm>
              <a:off x="7300192" y="4766094"/>
              <a:ext cx="500332" cy="459236"/>
              <a:chOff x="6376458" y="4851543"/>
              <a:chExt cx="774687" cy="711057"/>
            </a:xfrm>
            <a:grpFill/>
          </p:grpSpPr>
          <p:sp>
            <p:nvSpPr>
              <p:cNvPr id="8" name="Trapezoid 7">
                <a:extLst>
                  <a:ext uri="{FF2B5EF4-FFF2-40B4-BE49-F238E27FC236}">
                    <a16:creationId xmlns:a16="http://schemas.microsoft.com/office/drawing/2014/main" id="{93AD2160-1A5B-7C9B-496E-C36FECAF3D10}"/>
                  </a:ext>
                </a:extLst>
              </p:cNvPr>
              <p:cNvSpPr/>
              <p:nvPr/>
            </p:nvSpPr>
            <p:spPr>
              <a:xfrm>
                <a:off x="6376458" y="4851543"/>
                <a:ext cx="774687" cy="311188"/>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9" name="Rectangle 8">
                <a:extLst>
                  <a:ext uri="{FF2B5EF4-FFF2-40B4-BE49-F238E27FC236}">
                    <a16:creationId xmlns:a16="http://schemas.microsoft.com/office/drawing/2014/main" id="{5BFEE30E-4DBA-F29D-3D3D-1B1DCBEBCF13}"/>
                  </a:ext>
                </a:extLst>
              </p:cNvPr>
              <p:cNvSpPr/>
              <p:nvPr/>
            </p:nvSpPr>
            <p:spPr>
              <a:xfrm>
                <a:off x="6443558" y="5162731"/>
                <a:ext cx="640487" cy="3998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5" name="Group 4">
              <a:extLst>
                <a:ext uri="{FF2B5EF4-FFF2-40B4-BE49-F238E27FC236}">
                  <a16:creationId xmlns:a16="http://schemas.microsoft.com/office/drawing/2014/main" id="{B1128515-D522-52FA-6677-C18C4C4B0A87}"/>
                </a:ext>
              </a:extLst>
            </p:cNvPr>
            <p:cNvGrpSpPr/>
            <p:nvPr/>
          </p:nvGrpSpPr>
          <p:grpSpPr>
            <a:xfrm>
              <a:off x="7417875" y="5350905"/>
              <a:ext cx="500332" cy="459236"/>
              <a:chOff x="6376458" y="4851543"/>
              <a:chExt cx="774687" cy="711057"/>
            </a:xfrm>
            <a:grpFill/>
          </p:grpSpPr>
          <p:sp>
            <p:nvSpPr>
              <p:cNvPr id="6" name="Trapezoid 5">
                <a:extLst>
                  <a:ext uri="{FF2B5EF4-FFF2-40B4-BE49-F238E27FC236}">
                    <a16:creationId xmlns:a16="http://schemas.microsoft.com/office/drawing/2014/main" id="{C447AD2F-EDED-34AD-B888-F8A75D2DFED0}"/>
                  </a:ext>
                </a:extLst>
              </p:cNvPr>
              <p:cNvSpPr/>
              <p:nvPr/>
            </p:nvSpPr>
            <p:spPr>
              <a:xfrm>
                <a:off x="6376458" y="4851543"/>
                <a:ext cx="774687" cy="311188"/>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Rectangle 6">
                <a:extLst>
                  <a:ext uri="{FF2B5EF4-FFF2-40B4-BE49-F238E27FC236}">
                    <a16:creationId xmlns:a16="http://schemas.microsoft.com/office/drawing/2014/main" id="{73DC2971-9FB5-F187-DFA2-5A42FE0F06E0}"/>
                  </a:ext>
                </a:extLst>
              </p:cNvPr>
              <p:cNvSpPr/>
              <p:nvPr/>
            </p:nvSpPr>
            <p:spPr>
              <a:xfrm>
                <a:off x="6443558" y="5162731"/>
                <a:ext cx="640487" cy="3998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grpSp>
        <p:nvGrpSpPr>
          <p:cNvPr id="12" name="Group 11">
            <a:extLst>
              <a:ext uri="{FF2B5EF4-FFF2-40B4-BE49-F238E27FC236}">
                <a16:creationId xmlns:a16="http://schemas.microsoft.com/office/drawing/2014/main" id="{93F0864E-B0E6-476B-660B-B498A58B07D7}"/>
              </a:ext>
            </a:extLst>
          </p:cNvPr>
          <p:cNvGrpSpPr/>
          <p:nvPr/>
        </p:nvGrpSpPr>
        <p:grpSpPr>
          <a:xfrm>
            <a:off x="3498126" y="3020178"/>
            <a:ext cx="1711476" cy="1473958"/>
            <a:chOff x="4416926" y="1952645"/>
            <a:chExt cx="1178615" cy="1015047"/>
          </a:xfrm>
          <a:solidFill>
            <a:schemeClr val="accent2">
              <a:lumMod val="75000"/>
            </a:schemeClr>
          </a:solidFill>
        </p:grpSpPr>
        <p:sp>
          <p:nvSpPr>
            <p:cNvPr id="13" name="Rectangle: Rounded Corners 12">
              <a:extLst>
                <a:ext uri="{FF2B5EF4-FFF2-40B4-BE49-F238E27FC236}">
                  <a16:creationId xmlns:a16="http://schemas.microsoft.com/office/drawing/2014/main" id="{B2234B9C-D0E7-FA6C-A2A7-061D0B3FFC76}"/>
                </a:ext>
              </a:extLst>
            </p:cNvPr>
            <p:cNvSpPr/>
            <p:nvPr/>
          </p:nvSpPr>
          <p:spPr>
            <a:xfrm rot="20570022">
              <a:off x="4447704" y="2313235"/>
              <a:ext cx="155800" cy="50995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Rectangle: Rounded Corners 13">
              <a:extLst>
                <a:ext uri="{FF2B5EF4-FFF2-40B4-BE49-F238E27FC236}">
                  <a16:creationId xmlns:a16="http://schemas.microsoft.com/office/drawing/2014/main" id="{1F2C754E-E036-2416-1D8A-ED7F34F9EB70}"/>
                </a:ext>
              </a:extLst>
            </p:cNvPr>
            <p:cNvSpPr/>
            <p:nvPr/>
          </p:nvSpPr>
          <p:spPr>
            <a:xfrm rot="734835">
              <a:off x="4416926" y="2065608"/>
              <a:ext cx="152465" cy="38589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Rectangle: Rounded Corners 14">
              <a:extLst>
                <a:ext uri="{FF2B5EF4-FFF2-40B4-BE49-F238E27FC236}">
                  <a16:creationId xmlns:a16="http://schemas.microsoft.com/office/drawing/2014/main" id="{F2149D2F-1A56-87F2-E05B-17B92B250FE8}"/>
                </a:ext>
              </a:extLst>
            </p:cNvPr>
            <p:cNvSpPr/>
            <p:nvPr/>
          </p:nvSpPr>
          <p:spPr>
            <a:xfrm rot="21032989">
              <a:off x="4615614" y="2373582"/>
              <a:ext cx="149730" cy="358638"/>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6" name="Flowchart: Manual Input 15">
              <a:extLst>
                <a:ext uri="{FF2B5EF4-FFF2-40B4-BE49-F238E27FC236}">
                  <a16:creationId xmlns:a16="http://schemas.microsoft.com/office/drawing/2014/main" id="{235E8541-AF0D-2867-DF9A-8FCC32A16177}"/>
                </a:ext>
              </a:extLst>
            </p:cNvPr>
            <p:cNvSpPr/>
            <p:nvPr/>
          </p:nvSpPr>
          <p:spPr>
            <a:xfrm rot="4370022" flipH="1">
              <a:off x="4566067" y="2612552"/>
              <a:ext cx="197560" cy="305529"/>
            </a:xfrm>
            <a:prstGeom prst="flowChartManualInp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7" name="Rectangle: Rounded Corners 16">
              <a:extLst>
                <a:ext uri="{FF2B5EF4-FFF2-40B4-BE49-F238E27FC236}">
                  <a16:creationId xmlns:a16="http://schemas.microsoft.com/office/drawing/2014/main" id="{F4F87799-F970-BE30-4C40-9EA6E6A84FAA}"/>
                </a:ext>
              </a:extLst>
            </p:cNvPr>
            <p:cNvSpPr/>
            <p:nvPr/>
          </p:nvSpPr>
          <p:spPr>
            <a:xfrm rot="1076057" flipH="1">
              <a:off x="5400700" y="2349090"/>
              <a:ext cx="161053" cy="50995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Rectangle: Rounded Corners 17">
              <a:extLst>
                <a:ext uri="{FF2B5EF4-FFF2-40B4-BE49-F238E27FC236}">
                  <a16:creationId xmlns:a16="http://schemas.microsoft.com/office/drawing/2014/main" id="{C4F13881-7223-10AC-664B-33EEEAFC0368}"/>
                </a:ext>
              </a:extLst>
            </p:cNvPr>
            <p:cNvSpPr/>
            <p:nvPr/>
          </p:nvSpPr>
          <p:spPr>
            <a:xfrm rot="20911244" flipH="1">
              <a:off x="5437935" y="2101053"/>
              <a:ext cx="157606" cy="39828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9" name="Rectangle: Rounded Corners 18">
              <a:extLst>
                <a:ext uri="{FF2B5EF4-FFF2-40B4-BE49-F238E27FC236}">
                  <a16:creationId xmlns:a16="http://schemas.microsoft.com/office/drawing/2014/main" id="{2CAB6D80-B8F8-7079-0A3B-B387127769E3}"/>
                </a:ext>
              </a:extLst>
            </p:cNvPr>
            <p:cNvSpPr/>
            <p:nvPr/>
          </p:nvSpPr>
          <p:spPr>
            <a:xfrm rot="613090" flipH="1">
              <a:off x="5233983" y="2403167"/>
              <a:ext cx="154779" cy="358638"/>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Flowchart: Manual Input 19">
              <a:extLst>
                <a:ext uri="{FF2B5EF4-FFF2-40B4-BE49-F238E27FC236}">
                  <a16:creationId xmlns:a16="http://schemas.microsoft.com/office/drawing/2014/main" id="{206C05A4-A0C7-CA56-D9EA-904B5839B06E}"/>
                </a:ext>
              </a:extLst>
            </p:cNvPr>
            <p:cNvSpPr/>
            <p:nvPr/>
          </p:nvSpPr>
          <p:spPr>
            <a:xfrm rot="17276057">
              <a:off x="5238172" y="2640595"/>
              <a:ext cx="197560" cy="315831"/>
            </a:xfrm>
            <a:prstGeom prst="flowChartManualInp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Round Same Side Corner Rectangle 21">
              <a:extLst>
                <a:ext uri="{FF2B5EF4-FFF2-40B4-BE49-F238E27FC236}">
                  <a16:creationId xmlns:a16="http://schemas.microsoft.com/office/drawing/2014/main" id="{888ADDE1-657C-6F59-EB06-7FD14CFB124E}"/>
                </a:ext>
              </a:extLst>
            </p:cNvPr>
            <p:cNvSpPr/>
            <p:nvPr/>
          </p:nvSpPr>
          <p:spPr>
            <a:xfrm>
              <a:off x="4880503" y="2250894"/>
              <a:ext cx="251673" cy="267545"/>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2" name="Oval 21">
              <a:extLst>
                <a:ext uri="{FF2B5EF4-FFF2-40B4-BE49-F238E27FC236}">
                  <a16:creationId xmlns:a16="http://schemas.microsoft.com/office/drawing/2014/main" id="{3E35FC15-CD4B-C69E-318A-074D6F4916A1}"/>
                </a:ext>
              </a:extLst>
            </p:cNvPr>
            <p:cNvSpPr/>
            <p:nvPr/>
          </p:nvSpPr>
          <p:spPr>
            <a:xfrm>
              <a:off x="4878636" y="1952645"/>
              <a:ext cx="254533" cy="2545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3" name="Rectangle 22">
              <a:extLst>
                <a:ext uri="{FF2B5EF4-FFF2-40B4-BE49-F238E27FC236}">
                  <a16:creationId xmlns:a16="http://schemas.microsoft.com/office/drawing/2014/main" id="{9B8037DF-09AA-9539-C0C8-FA68C3BF9B1A}"/>
                </a:ext>
              </a:extLst>
            </p:cNvPr>
            <p:cNvSpPr/>
            <p:nvPr/>
          </p:nvSpPr>
          <p:spPr>
            <a:xfrm>
              <a:off x="4538838" y="2765316"/>
              <a:ext cx="241922" cy="2023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4" name="Rectangle 23">
              <a:extLst>
                <a:ext uri="{FF2B5EF4-FFF2-40B4-BE49-F238E27FC236}">
                  <a16:creationId xmlns:a16="http://schemas.microsoft.com/office/drawing/2014/main" id="{1A266816-5EAB-0064-FB86-5AA9AE09C582}"/>
                </a:ext>
              </a:extLst>
            </p:cNvPr>
            <p:cNvSpPr/>
            <p:nvPr/>
          </p:nvSpPr>
          <p:spPr>
            <a:xfrm>
              <a:off x="5217172" y="2765316"/>
              <a:ext cx="241922" cy="2023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718"/>
        <p:cNvGrpSpPr/>
        <p:nvPr/>
      </p:nvGrpSpPr>
      <p:grpSpPr>
        <a:xfrm>
          <a:off x="0" y="0"/>
          <a:ext cx="0" cy="0"/>
          <a:chOff x="0" y="0"/>
          <a:chExt cx="0" cy="0"/>
        </a:xfrm>
      </p:grpSpPr>
      <p:sp>
        <p:nvSpPr>
          <p:cNvPr id="719" name="Google Shape;719;p28"/>
          <p:cNvSpPr/>
          <p:nvPr/>
        </p:nvSpPr>
        <p:spPr>
          <a:xfrm>
            <a:off x="0" y="-1"/>
            <a:ext cx="12192000" cy="985520"/>
          </a:xfrm>
          <a:prstGeom prst="rect">
            <a:avLst/>
          </a:prstGeom>
          <a:solidFill>
            <a:srgbClr val="EEE7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720" name="Google Shape;720;p28"/>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8C5F7A"/>
              </a:buClr>
              <a:buSzPts val="3200"/>
              <a:buFont typeface="Arial"/>
              <a:buNone/>
            </a:pPr>
            <a:r>
              <a:rPr lang="en-US" dirty="0">
                <a:latin typeface="Arial"/>
                <a:ea typeface="Arial"/>
                <a:cs typeface="Arial"/>
                <a:sym typeface="Arial"/>
              </a:rPr>
              <a:t>Principaux points d'apprentissage</a:t>
            </a:r>
            <a:endParaRPr dirty="0"/>
          </a:p>
        </p:txBody>
      </p:sp>
      <p:sp>
        <p:nvSpPr>
          <p:cNvPr id="721" name="Google Shape;721;p28"/>
          <p:cNvSpPr txBox="1"/>
          <p:nvPr/>
        </p:nvSpPr>
        <p:spPr>
          <a:xfrm>
            <a:off x="3505167" y="3147462"/>
            <a:ext cx="2590833" cy="3055924"/>
          </a:xfrm>
          <a:prstGeom prst="rect">
            <a:avLst/>
          </a:prstGeom>
          <a:noFill/>
          <a:ln>
            <a:noFill/>
          </a:ln>
        </p:spPr>
        <p:txBody>
          <a:bodyPr spcFirstLastPara="1" wrap="square" lIns="91425" tIns="45700" rIns="91425" bIns="45700" anchor="t" anchorCtr="0">
            <a:spAutoFit/>
          </a:bodyPr>
          <a:lstStyle/>
          <a:p>
            <a:pPr marL="0" marR="0" lvl="0" indent="0" algn="ctr" rtl="0">
              <a:lnSpc>
                <a:spcPct val="107000"/>
              </a:lnSpc>
              <a:spcBef>
                <a:spcPts val="0"/>
              </a:spcBef>
              <a:spcAft>
                <a:spcPts val="0"/>
              </a:spcAft>
              <a:buClr>
                <a:srgbClr val="000000"/>
              </a:buClr>
              <a:buSzPts val="2400"/>
              <a:buFont typeface="Helvetica Neue"/>
              <a:buNone/>
            </a:pPr>
            <a:r>
              <a:rPr lang="en-US" sz="1800" b="0" i="0" u="none" strike="noStrike" cap="none" dirty="0" err="1">
                <a:solidFill>
                  <a:srgbClr val="000000"/>
                </a:solidFill>
                <a:latin typeface="+mn-lt"/>
                <a:ea typeface="Helvetica Neue"/>
                <a:cs typeface="Helvetica Neue"/>
                <a:sym typeface="Helvetica Neue"/>
              </a:rPr>
              <a:t>Certains</a:t>
            </a:r>
            <a:r>
              <a:rPr lang="en-US" sz="1800" b="0" i="0" u="none" strike="noStrike" cap="none" dirty="0">
                <a:solidFill>
                  <a:srgbClr val="000000"/>
                </a:solidFill>
                <a:latin typeface="+mn-lt"/>
                <a:ea typeface="Helvetica Neue"/>
                <a:cs typeface="Helvetica Neue"/>
                <a:sym typeface="Helvetica Neue"/>
              </a:rPr>
              <a:t> ENAS peuvent être plus vulnérables que d'autres, et les risques auxquels les enfants sont confrontés peuvent être rendus plus graves par la séparation de la famille. </a:t>
            </a:r>
            <a:endParaRPr sz="1800" dirty="0">
              <a:latin typeface="+mn-lt"/>
            </a:endParaRPr>
          </a:p>
        </p:txBody>
      </p:sp>
      <p:sp>
        <p:nvSpPr>
          <p:cNvPr id="722" name="Google Shape;722;p28"/>
          <p:cNvSpPr txBox="1"/>
          <p:nvPr/>
        </p:nvSpPr>
        <p:spPr>
          <a:xfrm>
            <a:off x="660399" y="3147462"/>
            <a:ext cx="2475802" cy="230828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Helvetica Neue"/>
              <a:buNone/>
            </a:pPr>
            <a:r>
              <a:rPr lang="en-US" sz="1800" b="0" i="0" u="none" strike="noStrike" cap="none" dirty="0">
                <a:solidFill>
                  <a:srgbClr val="000000"/>
                </a:solidFill>
                <a:latin typeface="+mn-lt"/>
                <a:ea typeface="Helvetica Neue"/>
                <a:cs typeface="Helvetica Neue"/>
                <a:sym typeface="Helvetica Neue"/>
              </a:rPr>
              <a:t>La situation des enfants à risque, y compris des enfants non accompagnés et séparés, est unique et doit être évaluée au cas par cas. </a:t>
            </a:r>
            <a:endParaRPr sz="1800" dirty="0">
              <a:latin typeface="+mn-lt"/>
            </a:endParaRPr>
          </a:p>
        </p:txBody>
      </p:sp>
      <p:sp>
        <p:nvSpPr>
          <p:cNvPr id="723" name="Google Shape;723;p28"/>
          <p:cNvSpPr/>
          <p:nvPr/>
        </p:nvSpPr>
        <p:spPr>
          <a:xfrm>
            <a:off x="1372519" y="1605454"/>
            <a:ext cx="1051560" cy="1051560"/>
          </a:xfrm>
          <a:prstGeom prst="star5">
            <a:avLst>
              <a:gd name="adj" fmla="val 28143"/>
              <a:gd name="hf" fmla="val 105146"/>
              <a:gd name="vf" fmla="val 110557"/>
            </a:avLst>
          </a:prstGeom>
          <a:solidFill>
            <a:srgbClr val="8C5F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724" name="Google Shape;724;p28"/>
          <p:cNvSpPr/>
          <p:nvPr/>
        </p:nvSpPr>
        <p:spPr>
          <a:xfrm>
            <a:off x="4217288" y="1615983"/>
            <a:ext cx="1051560" cy="1051560"/>
          </a:xfrm>
          <a:prstGeom prst="star5">
            <a:avLst>
              <a:gd name="adj" fmla="val 28143"/>
              <a:gd name="hf" fmla="val 105146"/>
              <a:gd name="vf" fmla="val 110557"/>
            </a:avLst>
          </a:prstGeom>
          <a:solidFill>
            <a:srgbClr val="8C5F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725" name="Google Shape;725;p28"/>
          <p:cNvSpPr txBox="1"/>
          <p:nvPr/>
        </p:nvSpPr>
        <p:spPr>
          <a:xfrm>
            <a:off x="6273707" y="3147462"/>
            <a:ext cx="2705865" cy="203128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Helvetica Neue"/>
              <a:buNone/>
            </a:pPr>
            <a:r>
              <a:rPr lang="en-US" sz="1800" b="0" i="0" u="none" strike="noStrike" cap="none" dirty="0">
                <a:solidFill>
                  <a:srgbClr val="000000"/>
                </a:solidFill>
                <a:latin typeface="+mn-lt"/>
                <a:ea typeface="Helvetica Neue"/>
                <a:cs typeface="Helvetica Neue"/>
                <a:sym typeface="Helvetica Neue"/>
              </a:rPr>
              <a:t>Les décisions relatives à la prise en charge alternative doivent être fondées sur une évaluation complète de chaque enfant afin de déterminer quelle formule de prise en charge est dans son meilleur intérêt.</a:t>
            </a:r>
            <a:endParaRPr sz="1800" dirty="0">
              <a:latin typeface="+mn-lt"/>
            </a:endParaRPr>
          </a:p>
        </p:txBody>
      </p:sp>
      <p:sp>
        <p:nvSpPr>
          <p:cNvPr id="726" name="Google Shape;726;p28"/>
          <p:cNvSpPr txBox="1"/>
          <p:nvPr/>
        </p:nvSpPr>
        <p:spPr>
          <a:xfrm>
            <a:off x="9359900" y="3147462"/>
            <a:ext cx="2171701" cy="313928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Helvetica Neue"/>
              <a:buNone/>
            </a:pPr>
            <a:r>
              <a:rPr lang="en-US" sz="1800" b="0" i="0" u="none" strike="noStrike" cap="none" dirty="0">
                <a:solidFill>
                  <a:srgbClr val="000000"/>
                </a:solidFill>
                <a:latin typeface="+mn-lt"/>
                <a:ea typeface="Helvetica Neue"/>
                <a:cs typeface="Helvetica Neue"/>
                <a:sym typeface="Helvetica Neue"/>
              </a:rPr>
              <a:t>Lorsque les ENAS bénéficient d'une prise en charge alternative existante, l'évaluation doit déterminer si celle-ci est sûre, adaptée et durable en utilisant un outil standard.</a:t>
            </a:r>
            <a:endParaRPr sz="1800" dirty="0">
              <a:latin typeface="+mn-lt"/>
            </a:endParaRPr>
          </a:p>
        </p:txBody>
      </p:sp>
      <p:sp>
        <p:nvSpPr>
          <p:cNvPr id="727" name="Google Shape;727;p28"/>
          <p:cNvSpPr/>
          <p:nvPr/>
        </p:nvSpPr>
        <p:spPr>
          <a:xfrm>
            <a:off x="7062057" y="1628144"/>
            <a:ext cx="1051560" cy="1051560"/>
          </a:xfrm>
          <a:prstGeom prst="star5">
            <a:avLst>
              <a:gd name="adj" fmla="val 28143"/>
              <a:gd name="hf" fmla="val 105146"/>
              <a:gd name="vf" fmla="val 110557"/>
            </a:avLst>
          </a:prstGeom>
          <a:solidFill>
            <a:srgbClr val="8C5F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728" name="Google Shape;728;p28"/>
          <p:cNvSpPr/>
          <p:nvPr/>
        </p:nvSpPr>
        <p:spPr>
          <a:xfrm>
            <a:off x="9837373" y="1605454"/>
            <a:ext cx="1051560" cy="1051560"/>
          </a:xfrm>
          <a:prstGeom prst="star5">
            <a:avLst>
              <a:gd name="adj" fmla="val 28143"/>
              <a:gd name="hf" fmla="val 105146"/>
              <a:gd name="vf" fmla="val 110557"/>
            </a:avLst>
          </a:prstGeom>
          <a:solidFill>
            <a:srgbClr val="8C5F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733"/>
        <p:cNvGrpSpPr/>
        <p:nvPr/>
      </p:nvGrpSpPr>
      <p:grpSpPr>
        <a:xfrm>
          <a:off x="0" y="0"/>
          <a:ext cx="0" cy="0"/>
          <a:chOff x="0" y="0"/>
          <a:chExt cx="0" cy="0"/>
        </a:xfrm>
      </p:grpSpPr>
      <p:sp>
        <p:nvSpPr>
          <p:cNvPr id="734" name="Google Shape;734;p29"/>
          <p:cNvSpPr/>
          <p:nvPr/>
        </p:nvSpPr>
        <p:spPr>
          <a:xfrm>
            <a:off x="0" y="0"/>
            <a:ext cx="5811000" cy="6858000"/>
          </a:xfrm>
          <a:prstGeom prst="homePlate">
            <a:avLst>
              <a:gd name="adj" fmla="val 25259"/>
            </a:avLst>
          </a:prstGeom>
          <a:solidFill>
            <a:srgbClr val="8C5F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736" name="Google Shape;736;p29"/>
          <p:cNvSpPr txBox="1">
            <a:spLocks noGrp="1"/>
          </p:cNvSpPr>
          <p:nvPr>
            <p:ph type="title"/>
          </p:nvPr>
        </p:nvSpPr>
        <p:spPr>
          <a:xfrm>
            <a:off x="796385" y="3099692"/>
            <a:ext cx="4015311" cy="562168"/>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4800"/>
              <a:buFont typeface="Garamond"/>
              <a:buNone/>
            </a:pPr>
            <a:r>
              <a:rPr lang="en-US" sz="2400" dirty="0"/>
              <a:t>SESSION 4 </a:t>
            </a:r>
            <a:br>
              <a:rPr lang="en-US" sz="2400" dirty="0"/>
            </a:br>
            <a:r>
              <a:rPr lang="en-US" sz="2400" dirty="0"/>
              <a:t> </a:t>
            </a:r>
            <a:br>
              <a:rPr lang="en-US" dirty="0"/>
            </a:br>
            <a:r>
              <a:rPr lang="en-US" dirty="0"/>
              <a:t>Planification des cas</a:t>
            </a:r>
            <a:endParaRPr dirty="0"/>
          </a:p>
        </p:txBody>
      </p:sp>
      <p:sp>
        <p:nvSpPr>
          <p:cNvPr id="3" name="Google Shape;191;p14">
            <a:extLst>
              <a:ext uri="{FF2B5EF4-FFF2-40B4-BE49-F238E27FC236}">
                <a16:creationId xmlns:a16="http://schemas.microsoft.com/office/drawing/2014/main" id="{232A3EAC-8598-654B-7DCC-B83FB60320EB}"/>
              </a:ext>
            </a:extLst>
          </p:cNvPr>
          <p:cNvSpPr txBox="1"/>
          <p:nvPr/>
        </p:nvSpPr>
        <p:spPr>
          <a:xfrm>
            <a:off x="7167716" y="2057396"/>
            <a:ext cx="3978485" cy="40006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1D8CC8"/>
              </a:buClr>
              <a:buSzPts val="2400"/>
              <a:buFont typeface="Arial"/>
              <a:buNone/>
            </a:pPr>
            <a:r>
              <a:rPr lang="en-US" sz="2000" b="1" i="0" u="none" strike="noStrike" cap="none" spc="300" dirty="0">
                <a:solidFill>
                  <a:schemeClr val="accent2">
                    <a:lumMod val="75000"/>
                  </a:schemeClr>
                </a:solidFill>
                <a:latin typeface="Arial"/>
                <a:ea typeface="Arial"/>
                <a:cs typeface="Arial"/>
                <a:sym typeface="Arial"/>
              </a:rPr>
              <a:t>OBJECTIFS D'APPRENTISSAGE</a:t>
            </a:r>
            <a:endParaRPr lang="en-US" sz="2000" spc="300" dirty="0">
              <a:solidFill>
                <a:schemeClr val="accent2">
                  <a:lumMod val="75000"/>
                </a:schemeClr>
              </a:solidFill>
            </a:endParaRPr>
          </a:p>
        </p:txBody>
      </p:sp>
      <p:sp>
        <p:nvSpPr>
          <p:cNvPr id="4" name="Google Shape;193;p14">
            <a:extLst>
              <a:ext uri="{FF2B5EF4-FFF2-40B4-BE49-F238E27FC236}">
                <a16:creationId xmlns:a16="http://schemas.microsoft.com/office/drawing/2014/main" id="{940BB451-B081-5BA1-58EE-2C5CDA46B670}"/>
              </a:ext>
            </a:extLst>
          </p:cNvPr>
          <p:cNvSpPr txBox="1"/>
          <p:nvPr/>
        </p:nvSpPr>
        <p:spPr>
          <a:xfrm>
            <a:off x="7477413" y="2939048"/>
            <a:ext cx="3978485" cy="2463326"/>
          </a:xfrm>
          <a:prstGeom prst="rect">
            <a:avLst/>
          </a:prstGeom>
          <a:noFill/>
          <a:ln>
            <a:noFill/>
          </a:ln>
        </p:spPr>
        <p:txBody>
          <a:bodyPr spcFirstLastPara="1" wrap="square" lIns="91425" tIns="45700" rIns="91425" bIns="45700" anchor="t" anchorCtr="0">
            <a:spAutoFit/>
          </a:bodyPr>
          <a:lstStyle/>
          <a:p>
            <a:pPr marL="0" marR="0" lvl="0" indent="0" algn="l" rtl="0">
              <a:lnSpc>
                <a:spcPct val="107000"/>
              </a:lnSpc>
              <a:spcBef>
                <a:spcPts val="0"/>
              </a:spcBef>
              <a:spcAft>
                <a:spcPts val="0"/>
              </a:spcAft>
              <a:buClr>
                <a:srgbClr val="000000"/>
              </a:buClr>
              <a:buSzPts val="2400"/>
              <a:buFont typeface="Arial"/>
              <a:buNone/>
            </a:pPr>
            <a:r>
              <a:rPr lang="en-US" sz="2400" b="0" i="0" u="none" strike="noStrike" cap="none" dirty="0">
                <a:solidFill>
                  <a:srgbClr val="000000"/>
                </a:solidFill>
                <a:latin typeface="Arial"/>
                <a:ea typeface="Arial"/>
                <a:cs typeface="Arial"/>
                <a:sym typeface="Arial"/>
              </a:rPr>
              <a:t>Décrire les éléments spécifiques sur lesquels il faut se concentrer pour les ENAS dans le cadre de l'élaboration du plan d'action et du suivi.</a:t>
            </a:r>
          </a:p>
        </p:txBody>
      </p:sp>
      <p:grpSp>
        <p:nvGrpSpPr>
          <p:cNvPr id="5" name="Google Shape;194;p14">
            <a:extLst>
              <a:ext uri="{FF2B5EF4-FFF2-40B4-BE49-F238E27FC236}">
                <a16:creationId xmlns:a16="http://schemas.microsoft.com/office/drawing/2014/main" id="{50FB4E0C-E70B-D94F-FEA5-7A5D97BD4E8E}"/>
              </a:ext>
            </a:extLst>
          </p:cNvPr>
          <p:cNvGrpSpPr/>
          <p:nvPr/>
        </p:nvGrpSpPr>
        <p:grpSpPr>
          <a:xfrm>
            <a:off x="6607385" y="3033585"/>
            <a:ext cx="560331" cy="592814"/>
            <a:chOff x="243840" y="1676400"/>
            <a:chExt cx="701040" cy="741680"/>
          </a:xfrm>
          <a:solidFill>
            <a:schemeClr val="accent2">
              <a:lumMod val="75000"/>
            </a:schemeClr>
          </a:solidFill>
        </p:grpSpPr>
        <p:sp>
          <p:nvSpPr>
            <p:cNvPr id="6" name="Google Shape;195;p14">
              <a:extLst>
                <a:ext uri="{FF2B5EF4-FFF2-40B4-BE49-F238E27FC236}">
                  <a16:creationId xmlns:a16="http://schemas.microsoft.com/office/drawing/2014/main" id="{28AEB537-FEA2-AE1F-9110-797E64190DBA}"/>
                </a:ext>
              </a:extLst>
            </p:cNvPr>
            <p:cNvSpPr/>
            <p:nvPr/>
          </p:nvSpPr>
          <p:spPr>
            <a:xfrm>
              <a:off x="243840" y="1676400"/>
              <a:ext cx="116839" cy="7416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sp>
          <p:nvSpPr>
            <p:cNvPr id="7" name="Google Shape;196;p14">
              <a:extLst>
                <a:ext uri="{FF2B5EF4-FFF2-40B4-BE49-F238E27FC236}">
                  <a16:creationId xmlns:a16="http://schemas.microsoft.com/office/drawing/2014/main" id="{C684F415-D379-D948-C248-CE979F72BFEB}"/>
                </a:ext>
              </a:extLst>
            </p:cNvPr>
            <p:cNvSpPr/>
            <p:nvPr/>
          </p:nvSpPr>
          <p:spPr>
            <a:xfrm>
              <a:off x="314960" y="1676400"/>
              <a:ext cx="629920" cy="4368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gr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745"/>
        <p:cNvGrpSpPr/>
        <p:nvPr/>
      </p:nvGrpSpPr>
      <p:grpSpPr>
        <a:xfrm>
          <a:off x="0" y="0"/>
          <a:ext cx="0" cy="0"/>
          <a:chOff x="0" y="0"/>
          <a:chExt cx="0" cy="0"/>
        </a:xfrm>
      </p:grpSpPr>
      <p:sp>
        <p:nvSpPr>
          <p:cNvPr id="26" name="Rectangle: Top Corners Rounded 25">
            <a:extLst>
              <a:ext uri="{FF2B5EF4-FFF2-40B4-BE49-F238E27FC236}">
                <a16:creationId xmlns:a16="http://schemas.microsoft.com/office/drawing/2014/main" id="{74227D22-D288-8DE8-F6B3-9FAECEC818F6}"/>
              </a:ext>
            </a:extLst>
          </p:cNvPr>
          <p:cNvSpPr/>
          <p:nvPr/>
        </p:nvSpPr>
        <p:spPr>
          <a:xfrm rot="5400000">
            <a:off x="4498077" y="-1348475"/>
            <a:ext cx="2603498" cy="11599653"/>
          </a:xfrm>
          <a:prstGeom prst="round2SameRect">
            <a:avLst>
              <a:gd name="adj1" fmla="val 25924"/>
              <a:gd name="adj2" fmla="val 0"/>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46" name="Google Shape;746;p30"/>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8C5F7A"/>
              </a:buClr>
              <a:buSzPts val="3200"/>
              <a:buFont typeface="Arial"/>
              <a:buNone/>
            </a:pPr>
            <a:r>
              <a:rPr lang="en-US" dirty="0"/>
              <a:t>Planification des cas</a:t>
            </a:r>
            <a:endParaRPr dirty="0"/>
          </a:p>
        </p:txBody>
      </p:sp>
      <p:grpSp>
        <p:nvGrpSpPr>
          <p:cNvPr id="2" name="Group 1">
            <a:extLst>
              <a:ext uri="{FF2B5EF4-FFF2-40B4-BE49-F238E27FC236}">
                <a16:creationId xmlns:a16="http://schemas.microsoft.com/office/drawing/2014/main" id="{18797407-FBFE-D8C3-ADE1-0B888CC765C2}"/>
              </a:ext>
            </a:extLst>
          </p:cNvPr>
          <p:cNvGrpSpPr/>
          <p:nvPr/>
        </p:nvGrpSpPr>
        <p:grpSpPr>
          <a:xfrm>
            <a:off x="10228983" y="337468"/>
            <a:ext cx="1587872" cy="1368854"/>
            <a:chOff x="10228983" y="337468"/>
            <a:chExt cx="1587872" cy="1368854"/>
          </a:xfrm>
        </p:grpSpPr>
        <p:sp>
          <p:nvSpPr>
            <p:cNvPr id="3" name="Hexagon 2">
              <a:extLst>
                <a:ext uri="{FF2B5EF4-FFF2-40B4-BE49-F238E27FC236}">
                  <a16:creationId xmlns:a16="http://schemas.microsoft.com/office/drawing/2014/main" id="{50A78A6E-5791-771E-0794-C8FDE69FA094}"/>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4" name="Group 3">
              <a:extLst>
                <a:ext uri="{FF2B5EF4-FFF2-40B4-BE49-F238E27FC236}">
                  <a16:creationId xmlns:a16="http://schemas.microsoft.com/office/drawing/2014/main" id="{D2ED5726-51B7-172C-DF8B-CD7BFAA6C7D6}"/>
                </a:ext>
              </a:extLst>
            </p:cNvPr>
            <p:cNvGrpSpPr/>
            <p:nvPr/>
          </p:nvGrpSpPr>
          <p:grpSpPr>
            <a:xfrm>
              <a:off x="10621771" y="762700"/>
              <a:ext cx="562136" cy="634675"/>
              <a:chOff x="760175" y="830142"/>
              <a:chExt cx="867619" cy="979579"/>
            </a:xfrm>
          </p:grpSpPr>
          <p:sp>
            <p:nvSpPr>
              <p:cNvPr id="8" name="Rectangle 7">
                <a:extLst>
                  <a:ext uri="{FF2B5EF4-FFF2-40B4-BE49-F238E27FC236}">
                    <a16:creationId xmlns:a16="http://schemas.microsoft.com/office/drawing/2014/main" id="{BB053D2B-833A-032B-C22A-7E148168796B}"/>
                  </a:ext>
                </a:extLst>
              </p:cNvPr>
              <p:cNvSpPr/>
              <p:nvPr/>
            </p:nvSpPr>
            <p:spPr>
              <a:xfrm>
                <a:off x="864636" y="830142"/>
                <a:ext cx="763158" cy="97957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b="1" dirty="0">
                    <a:latin typeface="Arial" panose="020B0604020202020204" pitchFamily="34" charset="0"/>
                    <a:cs typeface="Arial" panose="020B0604020202020204" pitchFamily="34" charset="0"/>
                  </a:rPr>
                  <a:t>20</a:t>
                </a:r>
              </a:p>
            </p:txBody>
          </p:sp>
          <p:sp>
            <p:nvSpPr>
              <p:cNvPr id="9" name="Rectangle 8">
                <a:extLst>
                  <a:ext uri="{FF2B5EF4-FFF2-40B4-BE49-F238E27FC236}">
                    <a16:creationId xmlns:a16="http://schemas.microsoft.com/office/drawing/2014/main" id="{E9212B22-F312-19B0-5F20-60CB2B634F8E}"/>
                  </a:ext>
                </a:extLst>
              </p:cNvPr>
              <p:cNvSpPr/>
              <p:nvPr/>
            </p:nvSpPr>
            <p:spPr>
              <a:xfrm>
                <a:off x="760175" y="830144"/>
                <a:ext cx="149292" cy="97957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5" name="Group 4">
              <a:extLst>
                <a:ext uri="{FF2B5EF4-FFF2-40B4-BE49-F238E27FC236}">
                  <a16:creationId xmlns:a16="http://schemas.microsoft.com/office/drawing/2014/main" id="{7099A76E-82AA-6F4B-6F97-500038CBF3A7}"/>
                </a:ext>
              </a:extLst>
            </p:cNvPr>
            <p:cNvGrpSpPr/>
            <p:nvPr/>
          </p:nvGrpSpPr>
          <p:grpSpPr>
            <a:xfrm>
              <a:off x="11325415" y="762701"/>
              <a:ext cx="182192" cy="634674"/>
              <a:chOff x="2121762" y="2323619"/>
              <a:chExt cx="200378" cy="825210"/>
            </a:xfrm>
          </p:grpSpPr>
          <p:sp>
            <p:nvSpPr>
              <p:cNvPr id="6" name="Isosceles Triangle 5">
                <a:extLst>
                  <a:ext uri="{FF2B5EF4-FFF2-40B4-BE49-F238E27FC236}">
                    <a16:creationId xmlns:a16="http://schemas.microsoft.com/office/drawing/2014/main" id="{17F36752-39BC-79D2-A8B1-C3BB88C6C362}"/>
                  </a:ext>
                </a:extLst>
              </p:cNvPr>
              <p:cNvSpPr/>
              <p:nvPr/>
            </p:nvSpPr>
            <p:spPr>
              <a:xfrm>
                <a:off x="2121763" y="2323619"/>
                <a:ext cx="200377" cy="172739"/>
              </a:xfrm>
              <a:prstGeom prs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Rectangle 6">
                <a:extLst>
                  <a:ext uri="{FF2B5EF4-FFF2-40B4-BE49-F238E27FC236}">
                    <a16:creationId xmlns:a16="http://schemas.microsoft.com/office/drawing/2014/main" id="{B6B89CCD-7C0A-7312-5146-1779F940F7FD}"/>
                  </a:ext>
                </a:extLst>
              </p:cNvPr>
              <p:cNvSpPr/>
              <p:nvPr/>
            </p:nvSpPr>
            <p:spPr>
              <a:xfrm>
                <a:off x="2121762" y="2496169"/>
                <a:ext cx="200377" cy="6526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sp>
        <p:nvSpPr>
          <p:cNvPr id="10" name="Google Shape;114;p9">
            <a:extLst>
              <a:ext uri="{FF2B5EF4-FFF2-40B4-BE49-F238E27FC236}">
                <a16:creationId xmlns:a16="http://schemas.microsoft.com/office/drawing/2014/main" id="{C4F94376-20AD-9A0D-B103-3417B1579B12}"/>
              </a:ext>
            </a:extLst>
          </p:cNvPr>
          <p:cNvSpPr txBox="1"/>
          <p:nvPr/>
        </p:nvSpPr>
        <p:spPr>
          <a:xfrm>
            <a:off x="794079" y="1219596"/>
            <a:ext cx="1559124" cy="369332"/>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1800"/>
              <a:buFont typeface="Arial"/>
              <a:buNone/>
            </a:pPr>
            <a:r>
              <a:rPr lang="en-US" sz="1800" b="1" i="0" u="none" strike="noStrike" cap="none" dirty="0">
                <a:solidFill>
                  <a:schemeClr val="accent2">
                    <a:lumMod val="75000"/>
                  </a:schemeClr>
                </a:solidFill>
                <a:latin typeface="Arial"/>
                <a:ea typeface="Arial"/>
                <a:cs typeface="Arial"/>
                <a:sym typeface="Arial"/>
              </a:rPr>
              <a:t>15 minutes  </a:t>
            </a:r>
            <a:endParaRPr b="1" dirty="0">
              <a:solidFill>
                <a:schemeClr val="accent2">
                  <a:lumMod val="75000"/>
                </a:schemeClr>
              </a:solidFill>
            </a:endParaRPr>
          </a:p>
        </p:txBody>
      </p:sp>
      <p:grpSp>
        <p:nvGrpSpPr>
          <p:cNvPr id="11" name="Group 10">
            <a:extLst>
              <a:ext uri="{FF2B5EF4-FFF2-40B4-BE49-F238E27FC236}">
                <a16:creationId xmlns:a16="http://schemas.microsoft.com/office/drawing/2014/main" id="{6FBEB9C6-B165-F053-F9D3-CA680A15BCC6}"/>
              </a:ext>
            </a:extLst>
          </p:cNvPr>
          <p:cNvGrpSpPr/>
          <p:nvPr/>
        </p:nvGrpSpPr>
        <p:grpSpPr>
          <a:xfrm>
            <a:off x="357066" y="1224523"/>
            <a:ext cx="369332" cy="369332"/>
            <a:chOff x="6784825" y="4717805"/>
            <a:chExt cx="1170980" cy="1170980"/>
          </a:xfrm>
        </p:grpSpPr>
        <p:sp>
          <p:nvSpPr>
            <p:cNvPr id="12" name="Oval 11">
              <a:extLst>
                <a:ext uri="{FF2B5EF4-FFF2-40B4-BE49-F238E27FC236}">
                  <a16:creationId xmlns:a16="http://schemas.microsoft.com/office/drawing/2014/main" id="{D9A32E68-3C4F-527A-2318-07A6C776645D}"/>
                </a:ext>
              </a:extLst>
            </p:cNvPr>
            <p:cNvSpPr/>
            <p:nvPr/>
          </p:nvSpPr>
          <p:spPr>
            <a:xfrm>
              <a:off x="6784825" y="4717805"/>
              <a:ext cx="1170980" cy="1170980"/>
            </a:xfrm>
            <a:prstGeom prst="ellipse">
              <a:avLst/>
            </a:prstGeom>
            <a:solidFill>
              <a:schemeClr val="accent2">
                <a:lumMod val="75000"/>
              </a:schemeClr>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3" name="Oval 12">
              <a:extLst>
                <a:ext uri="{FF2B5EF4-FFF2-40B4-BE49-F238E27FC236}">
                  <a16:creationId xmlns:a16="http://schemas.microsoft.com/office/drawing/2014/main" id="{4F998C09-B3BC-D4FA-F346-E0C221837937}"/>
                </a:ext>
              </a:extLst>
            </p:cNvPr>
            <p:cNvSpPr/>
            <p:nvPr/>
          </p:nvSpPr>
          <p:spPr>
            <a:xfrm>
              <a:off x="7276868" y="5237982"/>
              <a:ext cx="189079" cy="18907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Rectangle 13">
              <a:extLst>
                <a:ext uri="{FF2B5EF4-FFF2-40B4-BE49-F238E27FC236}">
                  <a16:creationId xmlns:a16="http://schemas.microsoft.com/office/drawing/2014/main" id="{10F39F74-F43C-E730-B477-63ABABB576AD}"/>
                </a:ext>
              </a:extLst>
            </p:cNvPr>
            <p:cNvSpPr/>
            <p:nvPr/>
          </p:nvSpPr>
          <p:spPr>
            <a:xfrm rot="16200000">
              <a:off x="7134823" y="5040376"/>
              <a:ext cx="464812" cy="1131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Rectangle 14">
              <a:extLst>
                <a:ext uri="{FF2B5EF4-FFF2-40B4-BE49-F238E27FC236}">
                  <a16:creationId xmlns:a16="http://schemas.microsoft.com/office/drawing/2014/main" id="{3A2CBCD3-7374-D3E2-AE34-C986D1D8D67D}"/>
                </a:ext>
              </a:extLst>
            </p:cNvPr>
            <p:cNvSpPr/>
            <p:nvPr/>
          </p:nvSpPr>
          <p:spPr>
            <a:xfrm rot="13453060">
              <a:off x="7365088" y="5440995"/>
              <a:ext cx="331413" cy="1091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
        <p:nvSpPr>
          <p:cNvPr id="23" name="Google Shape;114;p9">
            <a:extLst>
              <a:ext uri="{FF2B5EF4-FFF2-40B4-BE49-F238E27FC236}">
                <a16:creationId xmlns:a16="http://schemas.microsoft.com/office/drawing/2014/main" id="{3FFDD445-B661-14A1-A881-000E9747D107}"/>
              </a:ext>
            </a:extLst>
          </p:cNvPr>
          <p:cNvSpPr txBox="1"/>
          <p:nvPr/>
        </p:nvSpPr>
        <p:spPr>
          <a:xfrm>
            <a:off x="5582531" y="2176381"/>
            <a:ext cx="5446979" cy="646290"/>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1800"/>
              <a:buFont typeface="Arial"/>
              <a:buNone/>
            </a:pPr>
            <a:r>
              <a:rPr lang="en-US" sz="1800" b="1" i="0" u="none" strike="noStrike" cap="none" dirty="0">
                <a:solidFill>
                  <a:schemeClr val="tx1"/>
                </a:solidFill>
                <a:latin typeface="Arial"/>
                <a:ea typeface="Arial"/>
                <a:cs typeface="Arial"/>
                <a:sym typeface="Arial"/>
              </a:rPr>
              <a:t>Répondez aux questions suivantes et élaborez un plan d'action avec des étapes clés :</a:t>
            </a:r>
          </a:p>
        </p:txBody>
      </p:sp>
      <p:sp>
        <p:nvSpPr>
          <p:cNvPr id="25" name="Google Shape;114;p9">
            <a:extLst>
              <a:ext uri="{FF2B5EF4-FFF2-40B4-BE49-F238E27FC236}">
                <a16:creationId xmlns:a16="http://schemas.microsoft.com/office/drawing/2014/main" id="{CFE7B6FA-715D-C072-B0E6-1076E308859A}"/>
              </a:ext>
            </a:extLst>
          </p:cNvPr>
          <p:cNvSpPr txBox="1"/>
          <p:nvPr/>
        </p:nvSpPr>
        <p:spPr>
          <a:xfrm>
            <a:off x="5582531" y="3433746"/>
            <a:ext cx="5446979" cy="2031285"/>
          </a:xfrm>
          <a:prstGeom prst="rect">
            <a:avLst/>
          </a:prstGeom>
          <a:noFill/>
          <a:ln>
            <a:noFill/>
          </a:ln>
        </p:spPr>
        <p:txBody>
          <a:bodyPr spcFirstLastPara="1" wrap="square" lIns="91425" tIns="45700" rIns="91425" bIns="45700" anchor="t" anchorCtr="0">
            <a:spAutoFit/>
          </a:bodyPr>
          <a:lstStyle/>
          <a:p>
            <a:pPr marL="342900" marR="0" lvl="0" indent="-342900" rtl="0">
              <a:lnSpc>
                <a:spcPct val="100000"/>
              </a:lnSpc>
              <a:spcBef>
                <a:spcPts val="0"/>
              </a:spcBef>
              <a:spcAft>
                <a:spcPts val="0"/>
              </a:spcAft>
              <a:buClr>
                <a:srgbClr val="000000"/>
              </a:buClr>
              <a:buSzPts val="1800"/>
              <a:buFont typeface="+mj-lt"/>
              <a:buAutoNum type="arabicPeriod"/>
            </a:pPr>
            <a:r>
              <a:rPr lang="en-US" sz="1800" i="0" u="none" strike="noStrike" cap="none" dirty="0">
                <a:solidFill>
                  <a:schemeClr val="tx1"/>
                </a:solidFill>
                <a:latin typeface="Arial"/>
                <a:ea typeface="Arial"/>
                <a:cs typeface="Arial"/>
                <a:sym typeface="Arial"/>
              </a:rPr>
              <a:t>Y a-t-il une action urgente que vous devez entreprendre ? Si oui, quelles sont les étapes clés ?</a:t>
            </a:r>
            <a:br>
              <a:rPr lang="en-US" sz="1800" i="0" u="none" strike="noStrike" cap="none" dirty="0">
                <a:solidFill>
                  <a:schemeClr val="tx1"/>
                </a:solidFill>
                <a:latin typeface="Arial"/>
                <a:ea typeface="Arial"/>
                <a:cs typeface="Arial"/>
                <a:sym typeface="Arial"/>
              </a:rPr>
            </a:br>
            <a:r>
              <a:rPr lang="en-US" sz="1800" i="0" u="none" strike="noStrike" cap="none" dirty="0">
                <a:solidFill>
                  <a:schemeClr val="tx1"/>
                </a:solidFill>
                <a:latin typeface="Arial"/>
                <a:ea typeface="Arial"/>
                <a:cs typeface="Arial"/>
                <a:sym typeface="Arial"/>
              </a:rPr>
              <a:t> </a:t>
            </a:r>
          </a:p>
          <a:p>
            <a:pPr marL="342900" marR="0" lvl="0" indent="-342900" rtl="0">
              <a:lnSpc>
                <a:spcPct val="100000"/>
              </a:lnSpc>
              <a:spcBef>
                <a:spcPts val="0"/>
              </a:spcBef>
              <a:spcAft>
                <a:spcPts val="0"/>
              </a:spcAft>
              <a:buClr>
                <a:srgbClr val="000000"/>
              </a:buClr>
              <a:buSzPts val="1800"/>
              <a:buFont typeface="+mj-lt"/>
              <a:buAutoNum type="arabicPeriod"/>
            </a:pPr>
            <a:r>
              <a:rPr lang="en-US" sz="1800" i="0" u="none" strike="noStrike" cap="none" dirty="0">
                <a:solidFill>
                  <a:schemeClr val="tx1"/>
                </a:solidFill>
                <a:latin typeface="Arial"/>
                <a:ea typeface="Arial"/>
                <a:cs typeface="Arial"/>
                <a:sym typeface="Arial"/>
              </a:rPr>
              <a:t>Quelles sont les interventions nécessaires à long terme ? </a:t>
            </a:r>
            <a:br>
              <a:rPr lang="en-US" sz="1800" i="0" u="none" strike="noStrike" cap="none" dirty="0">
                <a:solidFill>
                  <a:schemeClr val="tx1"/>
                </a:solidFill>
                <a:latin typeface="Arial"/>
                <a:ea typeface="Arial"/>
                <a:cs typeface="Arial"/>
                <a:sym typeface="Arial"/>
              </a:rPr>
            </a:br>
            <a:endParaRPr lang="en-US" sz="1800" i="0" u="none" strike="noStrike" cap="none" dirty="0">
              <a:solidFill>
                <a:schemeClr val="tx1"/>
              </a:solidFill>
              <a:latin typeface="Arial"/>
              <a:ea typeface="Arial"/>
              <a:cs typeface="Arial"/>
              <a:sym typeface="Arial"/>
            </a:endParaRPr>
          </a:p>
          <a:p>
            <a:pPr marL="342900" marR="0" lvl="0" indent="-342900" rtl="0">
              <a:lnSpc>
                <a:spcPct val="100000"/>
              </a:lnSpc>
              <a:spcBef>
                <a:spcPts val="0"/>
              </a:spcBef>
              <a:spcAft>
                <a:spcPts val="0"/>
              </a:spcAft>
              <a:buClr>
                <a:srgbClr val="000000"/>
              </a:buClr>
              <a:buSzPts val="1800"/>
              <a:buFont typeface="+mj-lt"/>
              <a:buAutoNum type="arabicPeriod"/>
            </a:pPr>
            <a:r>
              <a:rPr lang="en-US" sz="1800" i="0" u="none" strike="noStrike" cap="none" dirty="0">
                <a:solidFill>
                  <a:schemeClr val="tx1"/>
                </a:solidFill>
                <a:latin typeface="Arial"/>
                <a:ea typeface="Arial"/>
                <a:cs typeface="Arial"/>
                <a:sym typeface="Arial"/>
              </a:rPr>
              <a:t>Quels autres acteurs feriez-vous participer ? </a:t>
            </a:r>
            <a:endParaRPr lang="en-US" sz="1800" dirty="0">
              <a:solidFill>
                <a:schemeClr val="tx1"/>
              </a:solidFill>
            </a:endParaRPr>
          </a:p>
        </p:txBody>
      </p:sp>
      <p:grpSp>
        <p:nvGrpSpPr>
          <p:cNvPr id="28" name="Group 27">
            <a:extLst>
              <a:ext uri="{FF2B5EF4-FFF2-40B4-BE49-F238E27FC236}">
                <a16:creationId xmlns:a16="http://schemas.microsoft.com/office/drawing/2014/main" id="{74ED7CD2-21C8-79DE-8EC1-1D3BF4343F35}"/>
              </a:ext>
            </a:extLst>
          </p:cNvPr>
          <p:cNvGrpSpPr/>
          <p:nvPr/>
        </p:nvGrpSpPr>
        <p:grpSpPr>
          <a:xfrm rot="20104804">
            <a:off x="502170" y="2105819"/>
            <a:ext cx="4220281" cy="2805877"/>
            <a:chOff x="7208925" y="2604220"/>
            <a:chExt cx="1168511" cy="776891"/>
          </a:xfrm>
        </p:grpSpPr>
        <p:sp>
          <p:nvSpPr>
            <p:cNvPr id="29" name="Rectangle 28">
              <a:extLst>
                <a:ext uri="{FF2B5EF4-FFF2-40B4-BE49-F238E27FC236}">
                  <a16:creationId xmlns:a16="http://schemas.microsoft.com/office/drawing/2014/main" id="{D04EE90F-9D64-9B68-9E53-AF2FC41B6972}"/>
                </a:ext>
              </a:extLst>
            </p:cNvPr>
            <p:cNvSpPr/>
            <p:nvPr/>
          </p:nvSpPr>
          <p:spPr>
            <a:xfrm>
              <a:off x="7425584" y="2840091"/>
              <a:ext cx="716280" cy="541020"/>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0" name="Google Shape;315;p4">
              <a:extLst>
                <a:ext uri="{FF2B5EF4-FFF2-40B4-BE49-F238E27FC236}">
                  <a16:creationId xmlns:a16="http://schemas.microsoft.com/office/drawing/2014/main" id="{1FCC454E-43EB-03F0-8396-7D384D3098B2}"/>
                </a:ext>
              </a:extLst>
            </p:cNvPr>
            <p:cNvSpPr/>
            <p:nvPr/>
          </p:nvSpPr>
          <p:spPr>
            <a:xfrm>
              <a:off x="7208925" y="2953324"/>
              <a:ext cx="356816" cy="356815"/>
            </a:xfrm>
            <a:prstGeom prst="ellipse">
              <a:avLst/>
            </a:prstGeom>
            <a:solidFill>
              <a:schemeClr val="accent2">
                <a:lumMod val="75000"/>
              </a:schemeClr>
            </a:solidFill>
            <a:ln w="38100">
              <a:solidFill>
                <a:schemeClr val="bg1"/>
              </a:solid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31" name="Google Shape;315;p4">
              <a:extLst>
                <a:ext uri="{FF2B5EF4-FFF2-40B4-BE49-F238E27FC236}">
                  <a16:creationId xmlns:a16="http://schemas.microsoft.com/office/drawing/2014/main" id="{6472D60A-28E5-52AF-4B15-727C2027B00F}"/>
                </a:ext>
              </a:extLst>
            </p:cNvPr>
            <p:cNvSpPr/>
            <p:nvPr/>
          </p:nvSpPr>
          <p:spPr>
            <a:xfrm>
              <a:off x="7622905" y="2604220"/>
              <a:ext cx="356816" cy="356815"/>
            </a:xfrm>
            <a:prstGeom prst="ellipse">
              <a:avLst/>
            </a:prstGeom>
            <a:solidFill>
              <a:schemeClr val="accent2">
                <a:lumMod val="75000"/>
              </a:schemeClr>
            </a:solidFill>
            <a:ln w="38100">
              <a:solidFill>
                <a:schemeClr val="bg1"/>
              </a:solid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32" name="Google Shape;315;p4">
              <a:extLst>
                <a:ext uri="{FF2B5EF4-FFF2-40B4-BE49-F238E27FC236}">
                  <a16:creationId xmlns:a16="http://schemas.microsoft.com/office/drawing/2014/main" id="{72F490BE-FB9C-18EA-E876-8E5483080769}"/>
                </a:ext>
              </a:extLst>
            </p:cNvPr>
            <p:cNvSpPr/>
            <p:nvPr/>
          </p:nvSpPr>
          <p:spPr>
            <a:xfrm>
              <a:off x="8020620" y="2955992"/>
              <a:ext cx="356816" cy="356815"/>
            </a:xfrm>
            <a:prstGeom prst="ellipse">
              <a:avLst/>
            </a:prstGeom>
            <a:solidFill>
              <a:schemeClr val="accent2">
                <a:lumMod val="75000"/>
              </a:schemeClr>
            </a:solidFill>
            <a:ln w="38100">
              <a:solidFill>
                <a:schemeClr val="bg1"/>
              </a:solid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33" name="Rectangle: Single Corner Snipped 32">
              <a:extLst>
                <a:ext uri="{FF2B5EF4-FFF2-40B4-BE49-F238E27FC236}">
                  <a16:creationId xmlns:a16="http://schemas.microsoft.com/office/drawing/2014/main" id="{7FBCBA7C-024E-EB87-3F5F-D564DE631C67}"/>
                </a:ext>
              </a:extLst>
            </p:cNvPr>
            <p:cNvSpPr/>
            <p:nvPr/>
          </p:nvSpPr>
          <p:spPr>
            <a:xfrm rot="3546506">
              <a:off x="7635233" y="3164183"/>
              <a:ext cx="115589" cy="149251"/>
            </a:xfrm>
            <a:prstGeom prst="snip1Rect">
              <a:avLst>
                <a:gd name="adj" fmla="val 2326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4" name="Rectangle: Single Corner Snipped 33">
              <a:extLst>
                <a:ext uri="{FF2B5EF4-FFF2-40B4-BE49-F238E27FC236}">
                  <a16:creationId xmlns:a16="http://schemas.microsoft.com/office/drawing/2014/main" id="{DB630167-D18E-F293-F9AE-1FB0A29B0022}"/>
                </a:ext>
              </a:extLst>
            </p:cNvPr>
            <p:cNvSpPr/>
            <p:nvPr/>
          </p:nvSpPr>
          <p:spPr>
            <a:xfrm rot="17435470">
              <a:off x="7817713" y="3021002"/>
              <a:ext cx="115589" cy="149251"/>
            </a:xfrm>
            <a:prstGeom prst="snip1Rect">
              <a:avLst>
                <a:gd name="adj" fmla="val 2326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Shape 745"/>
        <p:cNvGrpSpPr/>
        <p:nvPr/>
      </p:nvGrpSpPr>
      <p:grpSpPr>
        <a:xfrm>
          <a:off x="0" y="0"/>
          <a:ext cx="0" cy="0"/>
          <a:chOff x="0" y="0"/>
          <a:chExt cx="0" cy="0"/>
        </a:xfrm>
      </p:grpSpPr>
      <p:sp>
        <p:nvSpPr>
          <p:cNvPr id="18" name="Title 72">
            <a:extLst>
              <a:ext uri="{FF2B5EF4-FFF2-40B4-BE49-F238E27FC236}">
                <a16:creationId xmlns:a16="http://schemas.microsoft.com/office/drawing/2014/main" id="{7949D583-99CE-B7A2-B397-886307E6B284}"/>
              </a:ext>
            </a:extLst>
          </p:cNvPr>
          <p:cNvSpPr txBox="1">
            <a:spLocks/>
          </p:cNvSpPr>
          <p:nvPr/>
        </p:nvSpPr>
        <p:spPr>
          <a:xfrm>
            <a:off x="796386" y="3099692"/>
            <a:ext cx="5915913"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n-CA" sz="5400" b="1" dirty="0">
                <a:solidFill>
                  <a:schemeClr val="bg1">
                    <a:lumMod val="75000"/>
                  </a:schemeClr>
                </a:solidFill>
                <a:latin typeface="Garamond"/>
              </a:rPr>
              <a:t>Diapositive supplémentaire pour les notes de l'animateur</a:t>
            </a:r>
            <a:endParaRPr lang="en-CA" sz="5400" b="1" dirty="0">
              <a:solidFill>
                <a:schemeClr val="bg1">
                  <a:lumMod val="75000"/>
                </a:schemeClr>
              </a:solidFill>
            </a:endParaRPr>
          </a:p>
        </p:txBody>
      </p:sp>
    </p:spTree>
    <p:extLst>
      <p:ext uri="{BB962C8B-B14F-4D97-AF65-F5344CB8AC3E}">
        <p14:creationId xmlns:p14="http://schemas.microsoft.com/office/powerpoint/2010/main" val="288036846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Shape 745"/>
        <p:cNvGrpSpPr/>
        <p:nvPr/>
      </p:nvGrpSpPr>
      <p:grpSpPr>
        <a:xfrm>
          <a:off x="0" y="0"/>
          <a:ext cx="0" cy="0"/>
          <a:chOff x="0" y="0"/>
          <a:chExt cx="0" cy="0"/>
        </a:xfrm>
      </p:grpSpPr>
      <p:sp>
        <p:nvSpPr>
          <p:cNvPr id="18" name="Title 72">
            <a:extLst>
              <a:ext uri="{FF2B5EF4-FFF2-40B4-BE49-F238E27FC236}">
                <a16:creationId xmlns:a16="http://schemas.microsoft.com/office/drawing/2014/main" id="{0505075F-8E94-8AB0-91C3-D22A695D4266}"/>
              </a:ext>
            </a:extLst>
          </p:cNvPr>
          <p:cNvSpPr txBox="1">
            <a:spLocks/>
          </p:cNvSpPr>
          <p:nvPr/>
        </p:nvSpPr>
        <p:spPr>
          <a:xfrm>
            <a:off x="796386" y="3099692"/>
            <a:ext cx="5915913"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n-CA" sz="5400" b="1" dirty="0">
                <a:solidFill>
                  <a:schemeClr val="bg1">
                    <a:lumMod val="75000"/>
                  </a:schemeClr>
                </a:solidFill>
                <a:latin typeface="Garamond"/>
              </a:rPr>
              <a:t>Diapositive supplémentaire pour les notes de l'animateur</a:t>
            </a:r>
            <a:endParaRPr lang="en-CA" sz="5400" b="1" dirty="0">
              <a:solidFill>
                <a:schemeClr val="bg1">
                  <a:lumMod val="75000"/>
                </a:schemeClr>
              </a:solidFill>
            </a:endParaRPr>
          </a:p>
        </p:txBody>
      </p:sp>
    </p:spTree>
    <p:extLst>
      <p:ext uri="{BB962C8B-B14F-4D97-AF65-F5344CB8AC3E}">
        <p14:creationId xmlns:p14="http://schemas.microsoft.com/office/powerpoint/2010/main" val="383121226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Shape 745"/>
        <p:cNvGrpSpPr/>
        <p:nvPr/>
      </p:nvGrpSpPr>
      <p:grpSpPr>
        <a:xfrm>
          <a:off x="0" y="0"/>
          <a:ext cx="0" cy="0"/>
          <a:chOff x="0" y="0"/>
          <a:chExt cx="0" cy="0"/>
        </a:xfrm>
      </p:grpSpPr>
      <p:sp>
        <p:nvSpPr>
          <p:cNvPr id="18" name="Title 72">
            <a:extLst>
              <a:ext uri="{FF2B5EF4-FFF2-40B4-BE49-F238E27FC236}">
                <a16:creationId xmlns:a16="http://schemas.microsoft.com/office/drawing/2014/main" id="{9BA51BDC-72C5-C3EF-4A2D-D6E9E76968D2}"/>
              </a:ext>
            </a:extLst>
          </p:cNvPr>
          <p:cNvSpPr txBox="1">
            <a:spLocks/>
          </p:cNvSpPr>
          <p:nvPr/>
        </p:nvSpPr>
        <p:spPr>
          <a:xfrm>
            <a:off x="796386" y="3099692"/>
            <a:ext cx="5915913"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n-CA" sz="5400" b="1" dirty="0">
                <a:solidFill>
                  <a:schemeClr val="bg1">
                    <a:lumMod val="75000"/>
                  </a:schemeClr>
                </a:solidFill>
                <a:latin typeface="Garamond"/>
              </a:rPr>
              <a:t>Diapositive supplémentaire pour les notes de l'animateur</a:t>
            </a:r>
            <a:endParaRPr lang="en-CA" sz="5400" b="1" dirty="0">
              <a:solidFill>
                <a:schemeClr val="bg1">
                  <a:lumMod val="75000"/>
                </a:schemeClr>
              </a:solidFill>
            </a:endParaRPr>
          </a:p>
        </p:txBody>
      </p:sp>
    </p:spTree>
    <p:extLst>
      <p:ext uri="{BB962C8B-B14F-4D97-AF65-F5344CB8AC3E}">
        <p14:creationId xmlns:p14="http://schemas.microsoft.com/office/powerpoint/2010/main" val="26257518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Shape 745"/>
        <p:cNvGrpSpPr/>
        <p:nvPr/>
      </p:nvGrpSpPr>
      <p:grpSpPr>
        <a:xfrm>
          <a:off x="0" y="0"/>
          <a:ext cx="0" cy="0"/>
          <a:chOff x="0" y="0"/>
          <a:chExt cx="0" cy="0"/>
        </a:xfrm>
      </p:grpSpPr>
      <p:sp>
        <p:nvSpPr>
          <p:cNvPr id="18" name="Title 72">
            <a:extLst>
              <a:ext uri="{FF2B5EF4-FFF2-40B4-BE49-F238E27FC236}">
                <a16:creationId xmlns:a16="http://schemas.microsoft.com/office/drawing/2014/main" id="{38B8A87C-67E0-B74E-6D16-AE6F61D47C7E}"/>
              </a:ext>
            </a:extLst>
          </p:cNvPr>
          <p:cNvSpPr txBox="1">
            <a:spLocks/>
          </p:cNvSpPr>
          <p:nvPr/>
        </p:nvSpPr>
        <p:spPr>
          <a:xfrm>
            <a:off x="796386" y="3099692"/>
            <a:ext cx="5915913"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n-CA" sz="5400" b="1" dirty="0">
                <a:solidFill>
                  <a:schemeClr val="bg1">
                    <a:lumMod val="75000"/>
                  </a:schemeClr>
                </a:solidFill>
                <a:latin typeface="Garamond"/>
              </a:rPr>
              <a:t>Diapositive supplémentaire pour les notes de l'animateur</a:t>
            </a:r>
            <a:endParaRPr lang="en-CA" sz="5400" b="1" dirty="0">
              <a:solidFill>
                <a:schemeClr val="bg1">
                  <a:lumMod val="75000"/>
                </a:schemeClr>
              </a:solidFill>
            </a:endParaRPr>
          </a:p>
        </p:txBody>
      </p:sp>
    </p:spTree>
    <p:extLst>
      <p:ext uri="{BB962C8B-B14F-4D97-AF65-F5344CB8AC3E}">
        <p14:creationId xmlns:p14="http://schemas.microsoft.com/office/powerpoint/2010/main" val="144730947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762"/>
        <p:cNvGrpSpPr/>
        <p:nvPr/>
      </p:nvGrpSpPr>
      <p:grpSpPr>
        <a:xfrm>
          <a:off x="0" y="0"/>
          <a:ext cx="0" cy="0"/>
          <a:chOff x="0" y="0"/>
          <a:chExt cx="0" cy="0"/>
        </a:xfrm>
      </p:grpSpPr>
      <p:sp>
        <p:nvSpPr>
          <p:cNvPr id="763" name="Google Shape;763;p31"/>
          <p:cNvSpPr txBox="1">
            <a:spLocks noGrp="1"/>
          </p:cNvSpPr>
          <p:nvPr>
            <p:ph type="title"/>
          </p:nvPr>
        </p:nvSpPr>
        <p:spPr>
          <a:xfrm>
            <a:off x="241300" y="120516"/>
            <a:ext cx="11785600" cy="868968"/>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8C5F7A"/>
              </a:buClr>
              <a:buSzPct val="100000"/>
              <a:buFont typeface="Arial"/>
              <a:buNone/>
            </a:pPr>
            <a:r>
              <a:rPr lang="en-US" sz="2600" dirty="0"/>
              <a:t>Que faut-il prendre en compte lors de l'élaboration du plan d'action ? </a:t>
            </a:r>
            <a:endParaRPr sz="2600" dirty="0"/>
          </a:p>
        </p:txBody>
      </p:sp>
      <p:grpSp>
        <p:nvGrpSpPr>
          <p:cNvPr id="17" name="Group 16">
            <a:extLst>
              <a:ext uri="{FF2B5EF4-FFF2-40B4-BE49-F238E27FC236}">
                <a16:creationId xmlns:a16="http://schemas.microsoft.com/office/drawing/2014/main" id="{8703A2B7-528A-98D3-D609-371FCE7FD820}"/>
              </a:ext>
            </a:extLst>
          </p:cNvPr>
          <p:cNvGrpSpPr/>
          <p:nvPr/>
        </p:nvGrpSpPr>
        <p:grpSpPr>
          <a:xfrm>
            <a:off x="1488949" y="1795493"/>
            <a:ext cx="4238751" cy="469016"/>
            <a:chOff x="1488949" y="1795493"/>
            <a:chExt cx="4238751" cy="469016"/>
          </a:xfrm>
        </p:grpSpPr>
        <p:sp>
          <p:nvSpPr>
            <p:cNvPr id="3" name="TextBox 2">
              <a:extLst>
                <a:ext uri="{FF2B5EF4-FFF2-40B4-BE49-F238E27FC236}">
                  <a16:creationId xmlns:a16="http://schemas.microsoft.com/office/drawing/2014/main" id="{DFEEB498-5BB1-B715-5B4A-ED65F32C485A}"/>
                </a:ext>
              </a:extLst>
            </p:cNvPr>
            <p:cNvSpPr txBox="1"/>
            <p:nvPr/>
          </p:nvSpPr>
          <p:spPr>
            <a:xfrm>
              <a:off x="1943500" y="1864399"/>
              <a:ext cx="3784200" cy="400110"/>
            </a:xfrm>
            <a:prstGeom prst="rect">
              <a:avLst/>
            </a:prstGeom>
            <a:noFill/>
          </p:spPr>
          <p:txBody>
            <a:bodyPr wrap="square">
              <a:spAutoFit/>
            </a:bodyPr>
            <a:lstStyle/>
            <a:p>
              <a:pPr marL="0" marR="0" lvl="0" indent="0" algn="l" rtl="0">
                <a:spcBef>
                  <a:spcPts val="0"/>
                </a:spcBef>
                <a:spcAft>
                  <a:spcPts val="0"/>
                </a:spcAft>
                <a:buNone/>
              </a:pPr>
              <a:r>
                <a:rPr lang="en-US" sz="2000" dirty="0">
                  <a:solidFill>
                    <a:schemeClr val="tx1"/>
                  </a:solidFill>
                  <a:latin typeface="+mn-lt"/>
                  <a:ea typeface="Calibri"/>
                  <a:cs typeface="Calibri"/>
                  <a:sym typeface="Calibri"/>
                </a:rPr>
                <a:t>Implication de l'enfant</a:t>
              </a:r>
              <a:endParaRPr lang="en-US" sz="2000" dirty="0">
                <a:solidFill>
                  <a:schemeClr val="tx1"/>
                </a:solidFill>
                <a:latin typeface="+mn-lt"/>
              </a:endParaRPr>
            </a:p>
          </p:txBody>
        </p:sp>
        <p:sp>
          <p:nvSpPr>
            <p:cNvPr id="8" name="L-Shape 7">
              <a:extLst>
                <a:ext uri="{FF2B5EF4-FFF2-40B4-BE49-F238E27FC236}">
                  <a16:creationId xmlns:a16="http://schemas.microsoft.com/office/drawing/2014/main" id="{5CDCBEC8-A0E8-EEE5-7782-B4C20C0D0AB3}"/>
                </a:ext>
              </a:extLst>
            </p:cNvPr>
            <p:cNvSpPr/>
            <p:nvPr/>
          </p:nvSpPr>
          <p:spPr>
            <a:xfrm rot="18361091">
              <a:off x="1391180" y="1893262"/>
              <a:ext cx="398183" cy="202645"/>
            </a:xfrm>
            <a:prstGeom prst="corner">
              <a:avLst>
                <a:gd name="adj1" fmla="val 42208"/>
                <a:gd name="adj2" fmla="val 4335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16" name="Group 15">
            <a:extLst>
              <a:ext uri="{FF2B5EF4-FFF2-40B4-BE49-F238E27FC236}">
                <a16:creationId xmlns:a16="http://schemas.microsoft.com/office/drawing/2014/main" id="{65160D74-4D65-28CD-8FAB-BFDA242C7284}"/>
              </a:ext>
            </a:extLst>
          </p:cNvPr>
          <p:cNvGrpSpPr/>
          <p:nvPr/>
        </p:nvGrpSpPr>
        <p:grpSpPr>
          <a:xfrm>
            <a:off x="1488949" y="2701498"/>
            <a:ext cx="4238751" cy="1084569"/>
            <a:chOff x="1488949" y="2533582"/>
            <a:chExt cx="4238751" cy="1084569"/>
          </a:xfrm>
        </p:grpSpPr>
        <p:sp>
          <p:nvSpPr>
            <p:cNvPr id="11" name="TextBox 10">
              <a:extLst>
                <a:ext uri="{FF2B5EF4-FFF2-40B4-BE49-F238E27FC236}">
                  <a16:creationId xmlns:a16="http://schemas.microsoft.com/office/drawing/2014/main" id="{C9EC7996-0067-D9C0-28B5-D79A4E7637F9}"/>
                </a:ext>
              </a:extLst>
            </p:cNvPr>
            <p:cNvSpPr txBox="1"/>
            <p:nvPr/>
          </p:nvSpPr>
          <p:spPr>
            <a:xfrm>
              <a:off x="1943500" y="2602488"/>
              <a:ext cx="3784200" cy="1015663"/>
            </a:xfrm>
            <a:prstGeom prst="rect">
              <a:avLst/>
            </a:prstGeom>
            <a:noFill/>
          </p:spPr>
          <p:txBody>
            <a:bodyPr wrap="square">
              <a:spAutoFit/>
            </a:bodyPr>
            <a:lstStyle/>
            <a:p>
              <a:pPr marL="0" marR="0" lvl="0" indent="0" algn="l" rtl="0">
                <a:spcBef>
                  <a:spcPts val="0"/>
                </a:spcBef>
                <a:spcAft>
                  <a:spcPts val="0"/>
                </a:spcAft>
                <a:buNone/>
              </a:pPr>
              <a:r>
                <a:rPr lang="en-US" sz="2000" dirty="0">
                  <a:solidFill>
                    <a:schemeClr val="tx1"/>
                  </a:solidFill>
                  <a:latin typeface="+mn-lt"/>
                  <a:ea typeface="Calibri"/>
                  <a:cs typeface="Calibri"/>
                  <a:sym typeface="Calibri"/>
                </a:rPr>
                <a:t>Les efforts de recherche sont prioritaires lorsque cela est possible et dans l'intérêt supérieur de l'enfant.</a:t>
              </a:r>
            </a:p>
          </p:txBody>
        </p:sp>
        <p:sp>
          <p:nvSpPr>
            <p:cNvPr id="12" name="L-Shape 11">
              <a:extLst>
                <a:ext uri="{FF2B5EF4-FFF2-40B4-BE49-F238E27FC236}">
                  <a16:creationId xmlns:a16="http://schemas.microsoft.com/office/drawing/2014/main" id="{00747853-F975-0091-2305-E3B0B30D6E4B}"/>
                </a:ext>
              </a:extLst>
            </p:cNvPr>
            <p:cNvSpPr/>
            <p:nvPr/>
          </p:nvSpPr>
          <p:spPr>
            <a:xfrm rot="18361091">
              <a:off x="1391180" y="2631351"/>
              <a:ext cx="398183" cy="202645"/>
            </a:xfrm>
            <a:prstGeom prst="corner">
              <a:avLst>
                <a:gd name="adj1" fmla="val 42208"/>
                <a:gd name="adj2" fmla="val 4335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18" name="Group 17">
            <a:extLst>
              <a:ext uri="{FF2B5EF4-FFF2-40B4-BE49-F238E27FC236}">
                <a16:creationId xmlns:a16="http://schemas.microsoft.com/office/drawing/2014/main" id="{ED238E91-70BC-0E30-5457-189337C52D6F}"/>
              </a:ext>
            </a:extLst>
          </p:cNvPr>
          <p:cNvGrpSpPr/>
          <p:nvPr/>
        </p:nvGrpSpPr>
        <p:grpSpPr>
          <a:xfrm>
            <a:off x="1488949" y="4154150"/>
            <a:ext cx="4238751" cy="1392345"/>
            <a:chOff x="1488949" y="4154150"/>
            <a:chExt cx="4238751" cy="1392345"/>
          </a:xfrm>
        </p:grpSpPr>
        <p:sp>
          <p:nvSpPr>
            <p:cNvPr id="14" name="TextBox 13">
              <a:extLst>
                <a:ext uri="{FF2B5EF4-FFF2-40B4-BE49-F238E27FC236}">
                  <a16:creationId xmlns:a16="http://schemas.microsoft.com/office/drawing/2014/main" id="{17D28461-807E-7285-D3A7-A5DD98ACB713}"/>
                </a:ext>
              </a:extLst>
            </p:cNvPr>
            <p:cNvSpPr txBox="1"/>
            <p:nvPr/>
          </p:nvSpPr>
          <p:spPr>
            <a:xfrm>
              <a:off x="1943500" y="4223056"/>
              <a:ext cx="3784200" cy="1323439"/>
            </a:xfrm>
            <a:prstGeom prst="rect">
              <a:avLst/>
            </a:prstGeom>
            <a:noFill/>
          </p:spPr>
          <p:txBody>
            <a:bodyPr wrap="square">
              <a:spAutoFit/>
            </a:bodyPr>
            <a:lstStyle/>
            <a:p>
              <a:pPr marL="0" marR="0" lvl="0" indent="0" algn="l" rtl="0">
                <a:spcBef>
                  <a:spcPts val="0"/>
                </a:spcBef>
                <a:spcAft>
                  <a:spcPts val="0"/>
                </a:spcAft>
                <a:buNone/>
              </a:pPr>
              <a:r>
                <a:rPr lang="en-US" sz="2000" dirty="0">
                  <a:solidFill>
                    <a:schemeClr val="tx1"/>
                  </a:solidFill>
                  <a:latin typeface="+mn-lt"/>
                  <a:ea typeface="Calibri"/>
                  <a:cs typeface="Calibri"/>
                  <a:sym typeface="Calibri"/>
                </a:rPr>
                <a:t>Rétablissement des contacts familiaux lorsque le regroupement familial n'est pas (encore) possible</a:t>
              </a:r>
            </a:p>
          </p:txBody>
        </p:sp>
        <p:sp>
          <p:nvSpPr>
            <p:cNvPr id="15" name="L-Shape 14">
              <a:extLst>
                <a:ext uri="{FF2B5EF4-FFF2-40B4-BE49-F238E27FC236}">
                  <a16:creationId xmlns:a16="http://schemas.microsoft.com/office/drawing/2014/main" id="{F692A987-7C6D-F2F5-0B55-C12C98499EC1}"/>
                </a:ext>
              </a:extLst>
            </p:cNvPr>
            <p:cNvSpPr/>
            <p:nvPr/>
          </p:nvSpPr>
          <p:spPr>
            <a:xfrm rot="18361091">
              <a:off x="1391180" y="4251919"/>
              <a:ext cx="398183" cy="202645"/>
            </a:xfrm>
            <a:prstGeom prst="corner">
              <a:avLst>
                <a:gd name="adj1" fmla="val 42208"/>
                <a:gd name="adj2" fmla="val 4335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19" name="Group 18">
            <a:extLst>
              <a:ext uri="{FF2B5EF4-FFF2-40B4-BE49-F238E27FC236}">
                <a16:creationId xmlns:a16="http://schemas.microsoft.com/office/drawing/2014/main" id="{0EDEEF8C-2AB2-42FD-7A06-3BB2EFC31DF8}"/>
              </a:ext>
            </a:extLst>
          </p:cNvPr>
          <p:cNvGrpSpPr/>
          <p:nvPr/>
        </p:nvGrpSpPr>
        <p:grpSpPr>
          <a:xfrm>
            <a:off x="6327649" y="1795493"/>
            <a:ext cx="4238751" cy="776792"/>
            <a:chOff x="1488949" y="1795493"/>
            <a:chExt cx="4238751" cy="776792"/>
          </a:xfrm>
        </p:grpSpPr>
        <p:sp>
          <p:nvSpPr>
            <p:cNvPr id="20" name="TextBox 19">
              <a:extLst>
                <a:ext uri="{FF2B5EF4-FFF2-40B4-BE49-F238E27FC236}">
                  <a16:creationId xmlns:a16="http://schemas.microsoft.com/office/drawing/2014/main" id="{ABEBF00F-F3EF-8C70-DDAB-03D3658AD17B}"/>
                </a:ext>
              </a:extLst>
            </p:cNvPr>
            <p:cNvSpPr txBox="1"/>
            <p:nvPr/>
          </p:nvSpPr>
          <p:spPr>
            <a:xfrm>
              <a:off x="1943500" y="1864399"/>
              <a:ext cx="3784200" cy="707886"/>
            </a:xfrm>
            <a:prstGeom prst="rect">
              <a:avLst/>
            </a:prstGeom>
            <a:noFill/>
          </p:spPr>
          <p:txBody>
            <a:bodyPr wrap="square">
              <a:spAutoFit/>
            </a:bodyPr>
            <a:lstStyle/>
            <a:p>
              <a:pPr marL="0" marR="0" lvl="0" indent="0" algn="l" rtl="0">
                <a:spcBef>
                  <a:spcPts val="0"/>
                </a:spcBef>
                <a:spcAft>
                  <a:spcPts val="0"/>
                </a:spcAft>
                <a:buNone/>
              </a:pPr>
              <a:r>
                <a:rPr lang="en-US" sz="2000" dirty="0">
                  <a:solidFill>
                    <a:schemeClr val="tx1"/>
                  </a:solidFill>
                  <a:latin typeface="+mn-lt"/>
                  <a:ea typeface="Calibri"/>
                  <a:cs typeface="Calibri"/>
                  <a:sym typeface="Calibri"/>
                </a:rPr>
                <a:t>Implication avec d'autres acteurs pour maximiser les efforts de traçage</a:t>
              </a:r>
            </a:p>
          </p:txBody>
        </p:sp>
        <p:sp>
          <p:nvSpPr>
            <p:cNvPr id="21" name="L-Shape 20">
              <a:extLst>
                <a:ext uri="{FF2B5EF4-FFF2-40B4-BE49-F238E27FC236}">
                  <a16:creationId xmlns:a16="http://schemas.microsoft.com/office/drawing/2014/main" id="{897D1446-5468-C2CD-0CE9-09AD8FF84F36}"/>
                </a:ext>
              </a:extLst>
            </p:cNvPr>
            <p:cNvSpPr/>
            <p:nvPr/>
          </p:nvSpPr>
          <p:spPr>
            <a:xfrm rot="18361091">
              <a:off x="1391180" y="1893262"/>
              <a:ext cx="398183" cy="202645"/>
            </a:xfrm>
            <a:prstGeom prst="corner">
              <a:avLst>
                <a:gd name="adj1" fmla="val 42208"/>
                <a:gd name="adj2" fmla="val 4335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22" name="Group 21">
            <a:extLst>
              <a:ext uri="{FF2B5EF4-FFF2-40B4-BE49-F238E27FC236}">
                <a16:creationId xmlns:a16="http://schemas.microsoft.com/office/drawing/2014/main" id="{AE337B90-C786-55E4-FAFA-7E221C6F83ED}"/>
              </a:ext>
            </a:extLst>
          </p:cNvPr>
          <p:cNvGrpSpPr/>
          <p:nvPr/>
        </p:nvGrpSpPr>
        <p:grpSpPr>
          <a:xfrm>
            <a:off x="6327649" y="3036826"/>
            <a:ext cx="4238751" cy="1084569"/>
            <a:chOff x="1488949" y="2533582"/>
            <a:chExt cx="4238751" cy="1084569"/>
          </a:xfrm>
        </p:grpSpPr>
        <p:sp>
          <p:nvSpPr>
            <p:cNvPr id="23" name="TextBox 22">
              <a:extLst>
                <a:ext uri="{FF2B5EF4-FFF2-40B4-BE49-F238E27FC236}">
                  <a16:creationId xmlns:a16="http://schemas.microsoft.com/office/drawing/2014/main" id="{9458829E-57EA-AFBE-957F-EBCAF9CEE485}"/>
                </a:ext>
              </a:extLst>
            </p:cNvPr>
            <p:cNvSpPr txBox="1"/>
            <p:nvPr/>
          </p:nvSpPr>
          <p:spPr>
            <a:xfrm>
              <a:off x="1943500" y="2602488"/>
              <a:ext cx="3784200" cy="1015663"/>
            </a:xfrm>
            <a:prstGeom prst="rect">
              <a:avLst/>
            </a:prstGeom>
            <a:noFill/>
          </p:spPr>
          <p:txBody>
            <a:bodyPr wrap="square">
              <a:spAutoFit/>
            </a:bodyPr>
            <a:lstStyle/>
            <a:p>
              <a:pPr marL="0" marR="0" lvl="0" indent="0" algn="l" rtl="0">
                <a:spcBef>
                  <a:spcPts val="0"/>
                </a:spcBef>
                <a:spcAft>
                  <a:spcPts val="0"/>
                </a:spcAft>
                <a:buNone/>
              </a:pPr>
              <a:r>
                <a:rPr lang="en-US" sz="2000" dirty="0">
                  <a:solidFill>
                    <a:schemeClr val="tx1"/>
                  </a:solidFill>
                  <a:latin typeface="+mn-lt"/>
                  <a:ea typeface="Calibri"/>
                  <a:cs typeface="Calibri"/>
                  <a:sym typeface="Calibri"/>
                </a:rPr>
                <a:t>Toutes les interventions visant à répondre aux risques et aux préoccupations identifiés en matière de protection de l'enfance.</a:t>
              </a:r>
            </a:p>
          </p:txBody>
        </p:sp>
        <p:sp>
          <p:nvSpPr>
            <p:cNvPr id="24" name="L-Shape 23">
              <a:extLst>
                <a:ext uri="{FF2B5EF4-FFF2-40B4-BE49-F238E27FC236}">
                  <a16:creationId xmlns:a16="http://schemas.microsoft.com/office/drawing/2014/main" id="{2F54C094-403B-840C-BE9D-BB167510E6B0}"/>
                </a:ext>
              </a:extLst>
            </p:cNvPr>
            <p:cNvSpPr/>
            <p:nvPr/>
          </p:nvSpPr>
          <p:spPr>
            <a:xfrm rot="18361091">
              <a:off x="1391180" y="2631351"/>
              <a:ext cx="398183" cy="202645"/>
            </a:xfrm>
            <a:prstGeom prst="corner">
              <a:avLst>
                <a:gd name="adj1" fmla="val 42208"/>
                <a:gd name="adj2" fmla="val 4335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2">
            <a:lumMod val="75000"/>
          </a:schemeClr>
        </a:solidFill>
        <a:effectLst/>
      </p:bgPr>
    </p:bg>
    <p:spTree>
      <p:nvGrpSpPr>
        <p:cNvPr id="1" name="Shape 265"/>
        <p:cNvGrpSpPr/>
        <p:nvPr/>
      </p:nvGrpSpPr>
      <p:grpSpPr>
        <a:xfrm>
          <a:off x="0" y="0"/>
          <a:ext cx="0" cy="0"/>
          <a:chOff x="0" y="0"/>
          <a:chExt cx="0" cy="0"/>
        </a:xfrm>
      </p:grpSpPr>
      <p:sp>
        <p:nvSpPr>
          <p:cNvPr id="2" name="Title 72">
            <a:extLst>
              <a:ext uri="{FF2B5EF4-FFF2-40B4-BE49-F238E27FC236}">
                <a16:creationId xmlns:a16="http://schemas.microsoft.com/office/drawing/2014/main" id="{C8213329-FBA7-85FB-A254-D3FBC0F72C2D}"/>
              </a:ext>
            </a:extLst>
          </p:cNvPr>
          <p:cNvSpPr txBox="1">
            <a:spLocks/>
          </p:cNvSpPr>
          <p:nvPr/>
        </p:nvSpPr>
        <p:spPr>
          <a:xfrm>
            <a:off x="796386" y="3099692"/>
            <a:ext cx="10126172"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n-CA" sz="2400" b="1" dirty="0">
                <a:solidFill>
                  <a:schemeClr val="accent2">
                    <a:lumMod val="75000"/>
                  </a:schemeClr>
                </a:solidFill>
                <a:highlight>
                  <a:srgbClr val="FFFF00"/>
                </a:highlight>
                <a:latin typeface="Garamond"/>
              </a:rPr>
              <a:t>ADAPTER</a:t>
            </a:r>
            <a:endParaRPr lang="en-CA" sz="2400" b="1" dirty="0">
              <a:solidFill>
                <a:schemeClr val="bg1"/>
              </a:solidFill>
              <a:latin typeface="Garamond"/>
            </a:endParaRPr>
          </a:p>
          <a:p>
            <a:r>
              <a:rPr lang="en-CA" sz="2400" b="1" dirty="0">
                <a:solidFill>
                  <a:schemeClr val="bg1"/>
                </a:solidFill>
                <a:latin typeface="Garamond"/>
              </a:rPr>
              <a:t>MODULE 2</a:t>
            </a:r>
            <a:endParaRPr lang="en-CA" sz="2400" b="1" dirty="0">
              <a:solidFill>
                <a:schemeClr val="accent2">
                  <a:lumMod val="75000"/>
                </a:schemeClr>
              </a:solidFill>
              <a:highlight>
                <a:srgbClr val="FFFF00"/>
              </a:highlight>
              <a:latin typeface="Garamond"/>
            </a:endParaRPr>
          </a:p>
          <a:p>
            <a:br>
              <a:rPr lang="en-CA" b="1" dirty="0">
                <a:solidFill>
                  <a:schemeClr val="bg1"/>
                </a:solidFill>
                <a:latin typeface="Garamond"/>
              </a:rPr>
            </a:br>
            <a:r>
              <a:rPr lang="en-US" sz="5400" b="1" dirty="0">
                <a:solidFill>
                  <a:schemeClr val="bg1"/>
                </a:solidFill>
                <a:latin typeface="Garamond"/>
              </a:rPr>
              <a:t>Soutien aux ENAS par le </a:t>
            </a:r>
            <a:r>
              <a:rPr lang="en-US" sz="5400" b="1" dirty="0" err="1">
                <a:solidFill>
                  <a:schemeClr val="bg1"/>
                </a:solidFill>
                <a:latin typeface="Garamond"/>
              </a:rPr>
              <a:t>EISis</a:t>
            </a:r>
            <a:r>
              <a:rPr lang="en-US" sz="5400" b="1" dirty="0">
                <a:solidFill>
                  <a:schemeClr val="bg1"/>
                </a:solidFill>
                <a:latin typeface="Garamond"/>
              </a:rPr>
              <a:t> de la gestion des cas, de la protection alternative et de la recherche des familles.</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773"/>
        <p:cNvGrpSpPr/>
        <p:nvPr/>
      </p:nvGrpSpPr>
      <p:grpSpPr>
        <a:xfrm>
          <a:off x="0" y="0"/>
          <a:ext cx="0" cy="0"/>
          <a:chOff x="0" y="0"/>
          <a:chExt cx="0" cy="0"/>
        </a:xfrm>
      </p:grpSpPr>
      <p:sp>
        <p:nvSpPr>
          <p:cNvPr id="774" name="Google Shape;774;p32"/>
          <p:cNvSpPr/>
          <p:nvPr/>
        </p:nvSpPr>
        <p:spPr>
          <a:xfrm>
            <a:off x="0" y="-1"/>
            <a:ext cx="12192000" cy="985520"/>
          </a:xfrm>
          <a:prstGeom prst="rect">
            <a:avLst/>
          </a:prstGeom>
          <a:solidFill>
            <a:srgbClr val="EEE7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775" name="Google Shape;775;p32"/>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8C5F7A"/>
              </a:buClr>
              <a:buSzPts val="3200"/>
              <a:buFont typeface="Arial"/>
              <a:buNone/>
            </a:pPr>
            <a:r>
              <a:rPr lang="en-US" dirty="0">
                <a:latin typeface="Arial"/>
                <a:ea typeface="Arial"/>
                <a:cs typeface="Arial"/>
                <a:sym typeface="Arial"/>
              </a:rPr>
              <a:t>Principaux points d'apprentissage</a:t>
            </a:r>
            <a:endParaRPr dirty="0"/>
          </a:p>
        </p:txBody>
      </p:sp>
      <p:sp>
        <p:nvSpPr>
          <p:cNvPr id="776" name="Google Shape;776;p32"/>
          <p:cNvSpPr txBox="1"/>
          <p:nvPr/>
        </p:nvSpPr>
        <p:spPr>
          <a:xfrm>
            <a:off x="1952195" y="3741196"/>
            <a:ext cx="3966527" cy="2166835"/>
          </a:xfrm>
          <a:prstGeom prst="rect">
            <a:avLst/>
          </a:prstGeom>
          <a:noFill/>
          <a:ln>
            <a:noFill/>
          </a:ln>
        </p:spPr>
        <p:txBody>
          <a:bodyPr spcFirstLastPara="1" wrap="square" lIns="91425" tIns="45700" rIns="91425" bIns="45700" anchor="t" anchorCtr="0">
            <a:spAutoFit/>
          </a:bodyPr>
          <a:lstStyle/>
          <a:p>
            <a:pPr marL="0" marR="0" lvl="0" indent="0" algn="ctr" rtl="0">
              <a:lnSpc>
                <a:spcPct val="107000"/>
              </a:lnSpc>
              <a:spcBef>
                <a:spcPts val="0"/>
              </a:spcBef>
              <a:spcAft>
                <a:spcPts val="0"/>
              </a:spcAft>
              <a:buClr>
                <a:srgbClr val="000000"/>
              </a:buClr>
              <a:buSzPts val="2400"/>
              <a:buFont typeface="Helvetica Neue"/>
              <a:buNone/>
            </a:pPr>
            <a:r>
              <a:rPr lang="en-US" sz="1800" b="0" i="0" u="none" strike="noStrike" cap="none" dirty="0">
                <a:solidFill>
                  <a:srgbClr val="000000"/>
                </a:solidFill>
                <a:latin typeface="+mn-lt"/>
                <a:ea typeface="Helvetica Neue"/>
                <a:cs typeface="Helvetica Neue"/>
                <a:sym typeface="Helvetica Neue"/>
              </a:rPr>
              <a:t>La recherche et la vérification de la famille, la réunification de la famille et le soutien pour maintenir le contact avec la famille, et la réintégration sont généralement des éléments importants de la planification des cas pour les ENAS.</a:t>
            </a:r>
            <a:endParaRPr sz="1800" dirty="0">
              <a:latin typeface="+mn-lt"/>
            </a:endParaRPr>
          </a:p>
        </p:txBody>
      </p:sp>
      <p:sp>
        <p:nvSpPr>
          <p:cNvPr id="777" name="Google Shape;777;p32"/>
          <p:cNvSpPr/>
          <p:nvPr/>
        </p:nvSpPr>
        <p:spPr>
          <a:xfrm>
            <a:off x="3416028" y="2157259"/>
            <a:ext cx="1051560" cy="1051560"/>
          </a:xfrm>
          <a:prstGeom prst="star5">
            <a:avLst>
              <a:gd name="adj" fmla="val 28143"/>
              <a:gd name="hf" fmla="val 105146"/>
              <a:gd name="vf" fmla="val 110557"/>
            </a:avLst>
          </a:prstGeom>
          <a:solidFill>
            <a:srgbClr val="8C5F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778" name="Google Shape;778;p32"/>
          <p:cNvSpPr/>
          <p:nvPr/>
        </p:nvSpPr>
        <p:spPr>
          <a:xfrm>
            <a:off x="7985772" y="2157259"/>
            <a:ext cx="1051560" cy="1051560"/>
          </a:xfrm>
          <a:prstGeom prst="star5">
            <a:avLst>
              <a:gd name="adj" fmla="val 28143"/>
              <a:gd name="hf" fmla="val 105146"/>
              <a:gd name="vf" fmla="val 110557"/>
            </a:avLst>
          </a:prstGeom>
          <a:solidFill>
            <a:srgbClr val="8C5F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779" name="Google Shape;779;p32"/>
          <p:cNvSpPr txBox="1"/>
          <p:nvPr/>
        </p:nvSpPr>
        <p:spPr>
          <a:xfrm>
            <a:off x="6736710" y="3741196"/>
            <a:ext cx="3549683" cy="1870472"/>
          </a:xfrm>
          <a:prstGeom prst="rect">
            <a:avLst/>
          </a:prstGeom>
          <a:noFill/>
          <a:ln>
            <a:noFill/>
          </a:ln>
        </p:spPr>
        <p:txBody>
          <a:bodyPr spcFirstLastPara="1" wrap="square" lIns="91425" tIns="45700" rIns="91425" bIns="45700" anchor="t" anchorCtr="0">
            <a:spAutoFit/>
          </a:bodyPr>
          <a:lstStyle/>
          <a:p>
            <a:pPr marL="0" marR="0" lvl="0" indent="0" algn="ctr" rtl="0">
              <a:lnSpc>
                <a:spcPct val="107000"/>
              </a:lnSpc>
              <a:spcBef>
                <a:spcPts val="0"/>
              </a:spcBef>
              <a:spcAft>
                <a:spcPts val="0"/>
              </a:spcAft>
              <a:buNone/>
            </a:pPr>
            <a:r>
              <a:rPr lang="en-US" sz="1800" dirty="0">
                <a:solidFill>
                  <a:srgbClr val="000000"/>
                </a:solidFill>
                <a:latin typeface="+mn-lt"/>
                <a:ea typeface="Helvetica Neue"/>
                <a:cs typeface="Helvetica Neue"/>
                <a:sym typeface="Helvetica Neue"/>
              </a:rPr>
              <a:t>Les considérations spécifiques relatives à la protection de </a:t>
            </a:r>
            <a:r>
              <a:rPr lang="en-US" sz="1800" dirty="0" err="1">
                <a:solidFill>
                  <a:srgbClr val="000000"/>
                </a:solidFill>
                <a:latin typeface="+mn-lt"/>
                <a:ea typeface="Helvetica Neue"/>
                <a:cs typeface="Helvetica Neue"/>
                <a:sym typeface="Helvetica Neue"/>
              </a:rPr>
              <a:t>remplacement</a:t>
            </a:r>
            <a:r>
              <a:rPr lang="en-US" sz="1800" dirty="0">
                <a:solidFill>
                  <a:srgbClr val="000000"/>
                </a:solidFill>
                <a:latin typeface="+mn-lt"/>
                <a:ea typeface="Helvetica Neue"/>
                <a:cs typeface="Helvetica Neue"/>
                <a:sym typeface="Helvetica Neue"/>
              </a:rPr>
              <a:t> doivent être incluses dans le plan d'action avec tous les autres problèmes de PE identifiés.</a:t>
            </a:r>
            <a:endParaRPr sz="1800" dirty="0">
              <a:latin typeface="+mn-lt"/>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784"/>
        <p:cNvGrpSpPr/>
        <p:nvPr/>
      </p:nvGrpSpPr>
      <p:grpSpPr>
        <a:xfrm>
          <a:off x="0" y="0"/>
          <a:ext cx="0" cy="0"/>
          <a:chOff x="0" y="0"/>
          <a:chExt cx="0" cy="0"/>
        </a:xfrm>
      </p:grpSpPr>
      <p:sp>
        <p:nvSpPr>
          <p:cNvPr id="4" name="Title 3">
            <a:extLst>
              <a:ext uri="{FF2B5EF4-FFF2-40B4-BE49-F238E27FC236}">
                <a16:creationId xmlns:a16="http://schemas.microsoft.com/office/drawing/2014/main" id="{E5BBD451-9A0F-B14A-112B-E7F437EA4F84}"/>
              </a:ext>
            </a:extLst>
          </p:cNvPr>
          <p:cNvSpPr>
            <a:spLocks noGrp="1"/>
          </p:cNvSpPr>
          <p:nvPr>
            <p:ph type="title"/>
          </p:nvPr>
        </p:nvSpPr>
        <p:spPr/>
        <p:txBody>
          <a:bodyPr/>
          <a:lstStyle/>
          <a:p>
            <a:r>
              <a:rPr lang="en-US" sz="2400" dirty="0"/>
              <a:t>SESSION 4.1 </a:t>
            </a:r>
            <a:br>
              <a:rPr lang="en-US" sz="2400" dirty="0"/>
            </a:br>
            <a:r>
              <a:rPr lang="en-US" sz="2400" dirty="0"/>
              <a:t> </a:t>
            </a:r>
            <a:br>
              <a:rPr lang="en-US" dirty="0"/>
            </a:br>
            <a:r>
              <a:rPr lang="en-US" dirty="0"/>
              <a:t>Définition des soins alternatifs et principes directeurs</a:t>
            </a:r>
            <a:endParaRPr lang="en-CA" dirty="0"/>
          </a:p>
        </p:txBody>
      </p:sp>
      <p:sp>
        <p:nvSpPr>
          <p:cNvPr id="5" name="Google Shape;191;p14">
            <a:extLst>
              <a:ext uri="{FF2B5EF4-FFF2-40B4-BE49-F238E27FC236}">
                <a16:creationId xmlns:a16="http://schemas.microsoft.com/office/drawing/2014/main" id="{C3B93949-D478-3A61-72AB-C7B15375EC16}"/>
              </a:ext>
            </a:extLst>
          </p:cNvPr>
          <p:cNvSpPr txBox="1"/>
          <p:nvPr/>
        </p:nvSpPr>
        <p:spPr>
          <a:xfrm>
            <a:off x="6381004" y="1337869"/>
            <a:ext cx="4941901" cy="40006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1D8CC8"/>
              </a:buClr>
              <a:buSzPts val="2400"/>
              <a:buFont typeface="Arial"/>
              <a:buNone/>
            </a:pPr>
            <a:r>
              <a:rPr lang="en-US" sz="2000" b="1" i="0" u="none" strike="noStrike" cap="none" spc="300" dirty="0">
                <a:solidFill>
                  <a:schemeClr val="accent2">
                    <a:lumMod val="75000"/>
                  </a:schemeClr>
                </a:solidFill>
                <a:latin typeface="Arial"/>
                <a:ea typeface="Arial"/>
                <a:cs typeface="Arial"/>
                <a:sym typeface="Arial"/>
              </a:rPr>
              <a:t>OBJECTIFS D'APPRENTISSAGE</a:t>
            </a:r>
            <a:endParaRPr lang="en-US" sz="2000" spc="300" dirty="0">
              <a:solidFill>
                <a:schemeClr val="accent2">
                  <a:lumMod val="75000"/>
                </a:schemeClr>
              </a:solidFill>
            </a:endParaRPr>
          </a:p>
        </p:txBody>
      </p:sp>
      <p:sp>
        <p:nvSpPr>
          <p:cNvPr id="6" name="Google Shape;193;p14">
            <a:extLst>
              <a:ext uri="{FF2B5EF4-FFF2-40B4-BE49-F238E27FC236}">
                <a16:creationId xmlns:a16="http://schemas.microsoft.com/office/drawing/2014/main" id="{66ECA0E4-2578-6233-19CB-A40A0D5FC7AD}"/>
              </a:ext>
            </a:extLst>
          </p:cNvPr>
          <p:cNvSpPr txBox="1"/>
          <p:nvPr/>
        </p:nvSpPr>
        <p:spPr>
          <a:xfrm>
            <a:off x="7251032" y="2375550"/>
            <a:ext cx="4171275" cy="2990522"/>
          </a:xfrm>
          <a:prstGeom prst="rect">
            <a:avLst/>
          </a:prstGeom>
          <a:noFill/>
          <a:ln>
            <a:noFill/>
          </a:ln>
        </p:spPr>
        <p:txBody>
          <a:bodyPr spcFirstLastPara="1" wrap="square" lIns="91425" tIns="45700" rIns="91425" bIns="45700" anchor="t" anchorCtr="0">
            <a:spAutoFit/>
          </a:bodyPr>
          <a:lstStyle/>
          <a:p>
            <a:pPr marL="0" marR="0" lvl="0" indent="0" algn="l" rtl="0">
              <a:lnSpc>
                <a:spcPct val="107000"/>
              </a:lnSpc>
              <a:spcBef>
                <a:spcPts val="0"/>
              </a:spcBef>
              <a:spcAft>
                <a:spcPts val="0"/>
              </a:spcAft>
              <a:buClr>
                <a:srgbClr val="000000"/>
              </a:buClr>
              <a:buSzPts val="2400"/>
              <a:buFont typeface="Arial"/>
              <a:buNone/>
            </a:pPr>
            <a:r>
              <a:rPr lang="en-US" sz="2200" b="0" i="0" u="none" strike="noStrike" cap="none" dirty="0">
                <a:solidFill>
                  <a:srgbClr val="000000"/>
                </a:solidFill>
                <a:latin typeface="Arial"/>
                <a:ea typeface="Arial"/>
                <a:cs typeface="Arial"/>
                <a:sym typeface="Arial"/>
              </a:rPr>
              <a:t>Décrire ce que l'on entend par soins alternatifs en cas d'urgence.   </a:t>
            </a:r>
          </a:p>
          <a:p>
            <a:pPr marL="0" marR="0" lvl="0" indent="0" algn="l" rtl="0">
              <a:lnSpc>
                <a:spcPct val="107000"/>
              </a:lnSpc>
              <a:spcBef>
                <a:spcPts val="0"/>
              </a:spcBef>
              <a:spcAft>
                <a:spcPts val="0"/>
              </a:spcAft>
              <a:buClr>
                <a:srgbClr val="000000"/>
              </a:buClr>
              <a:buSzPts val="2400"/>
              <a:buFont typeface="Arial"/>
              <a:buNone/>
            </a:pPr>
            <a:r>
              <a:rPr lang="en-US" sz="2200" b="0" i="0" u="none" strike="noStrike" cap="none" dirty="0">
                <a:solidFill>
                  <a:srgbClr val="000000"/>
                </a:solidFill>
                <a:latin typeface="Arial"/>
                <a:ea typeface="Arial"/>
                <a:cs typeface="Arial"/>
                <a:sym typeface="Arial"/>
              </a:rPr>
              <a:t>      </a:t>
            </a:r>
          </a:p>
          <a:p>
            <a:pPr marL="0" marR="0" lvl="0" indent="0" algn="l" rtl="0">
              <a:lnSpc>
                <a:spcPct val="107000"/>
              </a:lnSpc>
              <a:spcBef>
                <a:spcPts val="0"/>
              </a:spcBef>
              <a:spcAft>
                <a:spcPts val="0"/>
              </a:spcAft>
              <a:buClr>
                <a:srgbClr val="000000"/>
              </a:buClr>
              <a:buSzPts val="2400"/>
              <a:buFont typeface="Arial"/>
              <a:buNone/>
            </a:pPr>
            <a:r>
              <a:rPr lang="en-US" sz="2200" b="0" i="0" u="none" strike="noStrike" cap="none" dirty="0">
                <a:solidFill>
                  <a:srgbClr val="000000"/>
                </a:solidFill>
                <a:latin typeface="Arial"/>
                <a:ea typeface="Arial"/>
                <a:cs typeface="Arial"/>
                <a:sym typeface="Arial"/>
              </a:rPr>
              <a:t>Rappeler la norme minimale</a:t>
            </a:r>
          </a:p>
          <a:p>
            <a:pPr marL="0" marR="0" lvl="0" indent="0" algn="l" rtl="0">
              <a:lnSpc>
                <a:spcPct val="107000"/>
              </a:lnSpc>
              <a:spcBef>
                <a:spcPts val="0"/>
              </a:spcBef>
              <a:spcAft>
                <a:spcPts val="0"/>
              </a:spcAft>
              <a:buClr>
                <a:srgbClr val="000000"/>
              </a:buClr>
              <a:buSzPts val="2400"/>
              <a:buFont typeface="Arial"/>
              <a:buNone/>
            </a:pPr>
            <a:endParaRPr lang="en-US" sz="2200" b="0" i="0" u="none" strike="noStrike" cap="none" dirty="0">
              <a:solidFill>
                <a:srgbClr val="000000"/>
              </a:solidFill>
              <a:latin typeface="Arial"/>
              <a:ea typeface="Arial"/>
              <a:cs typeface="Arial"/>
              <a:sym typeface="Arial"/>
            </a:endParaRPr>
          </a:p>
          <a:p>
            <a:pPr marL="0" marR="0" lvl="0" indent="0" algn="l" rtl="0">
              <a:lnSpc>
                <a:spcPct val="107000"/>
              </a:lnSpc>
              <a:spcBef>
                <a:spcPts val="0"/>
              </a:spcBef>
              <a:spcAft>
                <a:spcPts val="0"/>
              </a:spcAft>
              <a:buClr>
                <a:srgbClr val="000000"/>
              </a:buClr>
              <a:buSzPts val="2400"/>
              <a:buFont typeface="Arial"/>
              <a:buNone/>
            </a:pPr>
            <a:endParaRPr lang="en-US" sz="2200" b="0" i="0" u="none" strike="noStrike" cap="none" dirty="0">
              <a:solidFill>
                <a:srgbClr val="000000"/>
              </a:solidFill>
              <a:latin typeface="Arial"/>
              <a:ea typeface="Arial"/>
              <a:cs typeface="Arial"/>
              <a:sym typeface="Arial"/>
            </a:endParaRPr>
          </a:p>
          <a:p>
            <a:pPr marL="0" marR="0" lvl="0" indent="0" algn="l" rtl="0">
              <a:lnSpc>
                <a:spcPct val="107000"/>
              </a:lnSpc>
              <a:spcBef>
                <a:spcPts val="0"/>
              </a:spcBef>
              <a:spcAft>
                <a:spcPts val="0"/>
              </a:spcAft>
              <a:buClr>
                <a:srgbClr val="000000"/>
              </a:buClr>
              <a:buSzPts val="2400"/>
              <a:buFont typeface="Arial"/>
              <a:buNone/>
            </a:pPr>
            <a:r>
              <a:rPr lang="en-US" sz="2200" b="0" i="0" u="none" strike="noStrike" cap="none" dirty="0">
                <a:solidFill>
                  <a:srgbClr val="000000"/>
                </a:solidFill>
                <a:latin typeface="Arial"/>
                <a:ea typeface="Arial"/>
                <a:cs typeface="Arial"/>
                <a:sym typeface="Arial"/>
              </a:rPr>
              <a:t>Décrire les principes directeurs des soins alternatifs.</a:t>
            </a:r>
          </a:p>
        </p:txBody>
      </p:sp>
      <p:grpSp>
        <p:nvGrpSpPr>
          <p:cNvPr id="7" name="Google Shape;194;p14">
            <a:extLst>
              <a:ext uri="{FF2B5EF4-FFF2-40B4-BE49-F238E27FC236}">
                <a16:creationId xmlns:a16="http://schemas.microsoft.com/office/drawing/2014/main" id="{3158393A-B017-C183-1791-BAFDB35ED8E1}"/>
              </a:ext>
            </a:extLst>
          </p:cNvPr>
          <p:cNvGrpSpPr/>
          <p:nvPr/>
        </p:nvGrpSpPr>
        <p:grpSpPr>
          <a:xfrm>
            <a:off x="6381004" y="2470087"/>
            <a:ext cx="560331" cy="592814"/>
            <a:chOff x="243840" y="1676400"/>
            <a:chExt cx="701040" cy="741680"/>
          </a:xfrm>
          <a:solidFill>
            <a:schemeClr val="accent2">
              <a:lumMod val="75000"/>
            </a:schemeClr>
          </a:solidFill>
        </p:grpSpPr>
        <p:sp>
          <p:nvSpPr>
            <p:cNvPr id="8" name="Google Shape;195;p14">
              <a:extLst>
                <a:ext uri="{FF2B5EF4-FFF2-40B4-BE49-F238E27FC236}">
                  <a16:creationId xmlns:a16="http://schemas.microsoft.com/office/drawing/2014/main" id="{7B97D92F-CE96-FB5C-9D4A-A5D0C2A07F8B}"/>
                </a:ext>
              </a:extLst>
            </p:cNvPr>
            <p:cNvSpPr/>
            <p:nvPr/>
          </p:nvSpPr>
          <p:spPr>
            <a:xfrm>
              <a:off x="243840" y="1676400"/>
              <a:ext cx="116839" cy="7416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sp>
          <p:nvSpPr>
            <p:cNvPr id="9" name="Google Shape;196;p14">
              <a:extLst>
                <a:ext uri="{FF2B5EF4-FFF2-40B4-BE49-F238E27FC236}">
                  <a16:creationId xmlns:a16="http://schemas.microsoft.com/office/drawing/2014/main" id="{72E84758-7408-D963-1B76-FB1A0705FE54}"/>
                </a:ext>
              </a:extLst>
            </p:cNvPr>
            <p:cNvSpPr/>
            <p:nvPr/>
          </p:nvSpPr>
          <p:spPr>
            <a:xfrm>
              <a:off x="314960" y="1676400"/>
              <a:ext cx="629920" cy="4368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grpSp>
      <p:grpSp>
        <p:nvGrpSpPr>
          <p:cNvPr id="10" name="Google Shape;194;p14">
            <a:extLst>
              <a:ext uri="{FF2B5EF4-FFF2-40B4-BE49-F238E27FC236}">
                <a16:creationId xmlns:a16="http://schemas.microsoft.com/office/drawing/2014/main" id="{ED3852DB-0EFF-F610-A646-F87457762BA7}"/>
              </a:ext>
            </a:extLst>
          </p:cNvPr>
          <p:cNvGrpSpPr/>
          <p:nvPr/>
        </p:nvGrpSpPr>
        <p:grpSpPr>
          <a:xfrm>
            <a:off x="6409426" y="3870811"/>
            <a:ext cx="560331" cy="592814"/>
            <a:chOff x="243840" y="1676400"/>
            <a:chExt cx="701040" cy="741680"/>
          </a:xfrm>
          <a:solidFill>
            <a:schemeClr val="accent2">
              <a:lumMod val="75000"/>
            </a:schemeClr>
          </a:solidFill>
        </p:grpSpPr>
        <p:sp>
          <p:nvSpPr>
            <p:cNvPr id="11" name="Google Shape;195;p14">
              <a:extLst>
                <a:ext uri="{FF2B5EF4-FFF2-40B4-BE49-F238E27FC236}">
                  <a16:creationId xmlns:a16="http://schemas.microsoft.com/office/drawing/2014/main" id="{5917DF0C-A798-9748-A8CD-C57AD73AD919}"/>
                </a:ext>
              </a:extLst>
            </p:cNvPr>
            <p:cNvSpPr/>
            <p:nvPr/>
          </p:nvSpPr>
          <p:spPr>
            <a:xfrm>
              <a:off x="243840" y="1676400"/>
              <a:ext cx="116839" cy="7416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sp>
          <p:nvSpPr>
            <p:cNvPr id="12" name="Google Shape;196;p14">
              <a:extLst>
                <a:ext uri="{FF2B5EF4-FFF2-40B4-BE49-F238E27FC236}">
                  <a16:creationId xmlns:a16="http://schemas.microsoft.com/office/drawing/2014/main" id="{CD1B7CE0-D8BE-CC6B-962B-0986FA19F2FF}"/>
                </a:ext>
              </a:extLst>
            </p:cNvPr>
            <p:cNvSpPr/>
            <p:nvPr/>
          </p:nvSpPr>
          <p:spPr>
            <a:xfrm>
              <a:off x="314960" y="1676400"/>
              <a:ext cx="629920" cy="4368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grpSp>
      <p:grpSp>
        <p:nvGrpSpPr>
          <p:cNvPr id="13" name="Google Shape;194;p14">
            <a:extLst>
              <a:ext uri="{FF2B5EF4-FFF2-40B4-BE49-F238E27FC236}">
                <a16:creationId xmlns:a16="http://schemas.microsoft.com/office/drawing/2014/main" id="{380775F7-B75C-619F-BEC0-30F25C7AF234}"/>
              </a:ext>
            </a:extLst>
          </p:cNvPr>
          <p:cNvGrpSpPr/>
          <p:nvPr/>
        </p:nvGrpSpPr>
        <p:grpSpPr>
          <a:xfrm>
            <a:off x="6381004" y="4934322"/>
            <a:ext cx="560331" cy="592814"/>
            <a:chOff x="243840" y="1676400"/>
            <a:chExt cx="701040" cy="741680"/>
          </a:xfrm>
          <a:solidFill>
            <a:schemeClr val="accent2">
              <a:lumMod val="75000"/>
            </a:schemeClr>
          </a:solidFill>
        </p:grpSpPr>
        <p:sp>
          <p:nvSpPr>
            <p:cNvPr id="14" name="Google Shape;195;p14">
              <a:extLst>
                <a:ext uri="{FF2B5EF4-FFF2-40B4-BE49-F238E27FC236}">
                  <a16:creationId xmlns:a16="http://schemas.microsoft.com/office/drawing/2014/main" id="{DBD7EF22-6E3A-594F-FBF0-F8C1D2DFBBC0}"/>
                </a:ext>
              </a:extLst>
            </p:cNvPr>
            <p:cNvSpPr/>
            <p:nvPr/>
          </p:nvSpPr>
          <p:spPr>
            <a:xfrm>
              <a:off x="243840" y="1676400"/>
              <a:ext cx="116839" cy="7416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sp>
          <p:nvSpPr>
            <p:cNvPr id="15" name="Google Shape;196;p14">
              <a:extLst>
                <a:ext uri="{FF2B5EF4-FFF2-40B4-BE49-F238E27FC236}">
                  <a16:creationId xmlns:a16="http://schemas.microsoft.com/office/drawing/2014/main" id="{EDF9150E-ABD4-91B6-1FBC-83889B8E52BA}"/>
                </a:ext>
              </a:extLst>
            </p:cNvPr>
            <p:cNvSpPr/>
            <p:nvPr/>
          </p:nvSpPr>
          <p:spPr>
            <a:xfrm>
              <a:off x="314960" y="1676400"/>
              <a:ext cx="629920" cy="4368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gr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801"/>
        <p:cNvGrpSpPr/>
        <p:nvPr/>
      </p:nvGrpSpPr>
      <p:grpSpPr>
        <a:xfrm>
          <a:off x="0" y="0"/>
          <a:ext cx="0" cy="0"/>
          <a:chOff x="0" y="0"/>
          <a:chExt cx="0" cy="0"/>
        </a:xfrm>
      </p:grpSpPr>
      <p:sp>
        <p:nvSpPr>
          <p:cNvPr id="802" name="Google Shape;802;p34"/>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8C5F7A"/>
              </a:buClr>
              <a:buSzPts val="3200"/>
              <a:buFont typeface="Arial"/>
              <a:buNone/>
            </a:pPr>
            <a:r>
              <a:rPr lang="en-US" dirty="0"/>
              <a:t>Qu'entendons-nous par "soins alternatifs" ?</a:t>
            </a:r>
            <a:endParaRPr dirty="0"/>
          </a:p>
        </p:txBody>
      </p:sp>
      <p:sp>
        <p:nvSpPr>
          <p:cNvPr id="2" name="Rectangle: Rounded Corners 1">
            <a:extLst>
              <a:ext uri="{FF2B5EF4-FFF2-40B4-BE49-F238E27FC236}">
                <a16:creationId xmlns:a16="http://schemas.microsoft.com/office/drawing/2014/main" id="{7D58D146-2330-53B7-8C41-FAD868CC8846}"/>
              </a:ext>
            </a:extLst>
          </p:cNvPr>
          <p:cNvSpPr/>
          <p:nvPr/>
        </p:nvSpPr>
        <p:spPr>
          <a:xfrm>
            <a:off x="3689163" y="3154877"/>
            <a:ext cx="7766237" cy="761015"/>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631825"/>
            <a:r>
              <a:rPr lang="en-US" sz="1800" b="1" dirty="0">
                <a:solidFill>
                  <a:schemeClr val="tx1"/>
                </a:solidFill>
              </a:rPr>
              <a:t>Les soins formels </a:t>
            </a:r>
            <a:r>
              <a:rPr lang="en-US" sz="1800" dirty="0">
                <a:solidFill>
                  <a:schemeClr val="tx1"/>
                </a:solidFill>
              </a:rPr>
              <a:t>sont autorisés par une autorité administrative ou judiciaire ou par un organisme agréé. </a:t>
            </a:r>
          </a:p>
        </p:txBody>
      </p:sp>
      <p:sp>
        <p:nvSpPr>
          <p:cNvPr id="3" name="Rectangle: Rounded Corners 2">
            <a:extLst>
              <a:ext uri="{FF2B5EF4-FFF2-40B4-BE49-F238E27FC236}">
                <a16:creationId xmlns:a16="http://schemas.microsoft.com/office/drawing/2014/main" id="{72D6E1B7-ABCD-02FD-697B-B30F2E1F3B81}"/>
              </a:ext>
            </a:extLst>
          </p:cNvPr>
          <p:cNvSpPr/>
          <p:nvPr/>
        </p:nvSpPr>
        <p:spPr>
          <a:xfrm>
            <a:off x="3689163" y="1838147"/>
            <a:ext cx="7766237" cy="1088175"/>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631825"/>
            <a:r>
              <a:rPr lang="en-US" sz="1800" b="1" dirty="0">
                <a:solidFill>
                  <a:schemeClr val="tx1"/>
                </a:solidFill>
              </a:rPr>
              <a:t>La protection de </a:t>
            </a:r>
            <a:r>
              <a:rPr lang="en-US" sz="1800" b="1" dirty="0" err="1">
                <a:solidFill>
                  <a:schemeClr val="tx1"/>
                </a:solidFill>
              </a:rPr>
              <a:t>remplacement</a:t>
            </a:r>
            <a:r>
              <a:rPr lang="en-US" sz="1800" b="1" dirty="0">
                <a:solidFill>
                  <a:schemeClr val="tx1"/>
                </a:solidFill>
              </a:rPr>
              <a:t> </a:t>
            </a:r>
            <a:r>
              <a:rPr lang="en-US" sz="1800" dirty="0">
                <a:solidFill>
                  <a:schemeClr val="tx1"/>
                </a:solidFill>
              </a:rPr>
              <a:t>est une protection fournie aux enfants par des personnes qui ne sont pas les parents biologiques ou les personnes qui s'occupent habituellement d'eux. Elle peut être formelle ou informelle. </a:t>
            </a:r>
          </a:p>
        </p:txBody>
      </p:sp>
      <p:sp>
        <p:nvSpPr>
          <p:cNvPr id="5" name="Rectangle: Rounded Corners 4">
            <a:extLst>
              <a:ext uri="{FF2B5EF4-FFF2-40B4-BE49-F238E27FC236}">
                <a16:creationId xmlns:a16="http://schemas.microsoft.com/office/drawing/2014/main" id="{F1D361B0-E3F1-36E3-7916-205264C35941}"/>
              </a:ext>
            </a:extLst>
          </p:cNvPr>
          <p:cNvSpPr/>
          <p:nvPr/>
        </p:nvSpPr>
        <p:spPr>
          <a:xfrm>
            <a:off x="3689163" y="4012995"/>
            <a:ext cx="7766237" cy="1744102"/>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631825"/>
            <a:r>
              <a:rPr lang="en-US" sz="1800" dirty="0">
                <a:solidFill>
                  <a:schemeClr val="tx1"/>
                </a:solidFill>
              </a:rPr>
              <a:t>Les </a:t>
            </a:r>
            <a:r>
              <a:rPr lang="en-US" sz="1800" b="1" dirty="0">
                <a:solidFill>
                  <a:schemeClr val="tx1"/>
                </a:solidFill>
              </a:rPr>
              <a:t>soins informels </a:t>
            </a:r>
            <a:r>
              <a:rPr lang="en-US" sz="1800" dirty="0">
                <a:solidFill>
                  <a:schemeClr val="tx1"/>
                </a:solidFill>
              </a:rPr>
              <a:t>sont généralement :</a:t>
            </a:r>
          </a:p>
          <a:p>
            <a:pPr marL="917575" indent="-285750">
              <a:buFont typeface="Arial" panose="020B0604020202020204" pitchFamily="34" charset="0"/>
              <a:buChar char="•"/>
            </a:pPr>
            <a:r>
              <a:rPr lang="en-US" sz="1800" dirty="0" err="1">
                <a:solidFill>
                  <a:schemeClr val="tx1"/>
                </a:solidFill>
              </a:rPr>
              <a:t>Fournis</a:t>
            </a:r>
            <a:r>
              <a:rPr lang="en-US" sz="1800" dirty="0">
                <a:solidFill>
                  <a:schemeClr val="tx1"/>
                </a:solidFill>
              </a:rPr>
              <a:t> par des amis, des parents ou d'autres personnes ;</a:t>
            </a:r>
          </a:p>
          <a:p>
            <a:pPr marL="917575" indent="-285750">
              <a:buFont typeface="Arial" panose="020B0604020202020204" pitchFamily="34" charset="0"/>
              <a:buChar char="•"/>
            </a:pPr>
            <a:r>
              <a:rPr lang="en-US" sz="1800" dirty="0" err="1">
                <a:solidFill>
                  <a:schemeClr val="tx1"/>
                </a:solidFill>
              </a:rPr>
              <a:t>Organisés</a:t>
            </a:r>
            <a:r>
              <a:rPr lang="en-US" sz="1800" dirty="0">
                <a:solidFill>
                  <a:schemeClr val="tx1"/>
                </a:solidFill>
              </a:rPr>
              <a:t> par l'enfant, ses parents ou d'autres personnes dans la vie de l'enfant ; </a:t>
            </a:r>
          </a:p>
          <a:p>
            <a:pPr marL="917575" indent="-285750">
              <a:buFont typeface="Arial" panose="020B0604020202020204" pitchFamily="34" charset="0"/>
              <a:buChar char="•"/>
            </a:pPr>
            <a:r>
              <a:rPr lang="en-US" sz="1800" dirty="0">
                <a:solidFill>
                  <a:schemeClr val="tx1"/>
                </a:solidFill>
              </a:rPr>
              <a:t>Et </a:t>
            </a:r>
            <a:r>
              <a:rPr lang="en-US" sz="1800" dirty="0" err="1">
                <a:solidFill>
                  <a:schemeClr val="tx1"/>
                </a:solidFill>
              </a:rPr>
              <a:t>n’o</a:t>
            </a:r>
            <a:r>
              <a:rPr lang="en-US" sz="1800" dirty="0">
                <a:solidFill>
                  <a:schemeClr val="tx1"/>
                </a:solidFill>
              </a:rPr>
              <a:t> pas encore été officiellement autorisé</a:t>
            </a:r>
          </a:p>
        </p:txBody>
      </p:sp>
      <p:pic>
        <p:nvPicPr>
          <p:cNvPr id="4" name="Google Shape;98;p8">
            <a:extLst>
              <a:ext uri="{FF2B5EF4-FFF2-40B4-BE49-F238E27FC236}">
                <a16:creationId xmlns:a16="http://schemas.microsoft.com/office/drawing/2014/main" id="{3C87D98F-6E13-E39A-D4D7-086D527329A3}"/>
              </a:ext>
            </a:extLst>
          </p:cNvPr>
          <p:cNvPicPr preferRelativeResize="0"/>
          <p:nvPr/>
        </p:nvPicPr>
        <p:blipFill rotWithShape="1">
          <a:blip r:embed="rId3">
            <a:alphaModFix/>
          </a:blip>
          <a:srcRect/>
          <a:stretch/>
        </p:blipFill>
        <p:spPr>
          <a:xfrm>
            <a:off x="1005628" y="1562101"/>
            <a:ext cx="2970087" cy="4097893"/>
          </a:xfrm>
          <a:prstGeom prst="rect">
            <a:avLst/>
          </a:prstGeom>
          <a:noFill/>
          <a:ln w="9525" cap="flat" cmpd="sng">
            <a:solidFill>
              <a:schemeClr val="accent2">
                <a:lumMod val="75000"/>
              </a:schemeClr>
            </a:solidFill>
            <a:prstDash val="solid"/>
            <a:round/>
            <a:headEnd type="none" w="sm" len="sm"/>
            <a:tailEnd type="none" w="sm" len="sm"/>
          </a:ln>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812"/>
        <p:cNvGrpSpPr/>
        <p:nvPr/>
      </p:nvGrpSpPr>
      <p:grpSpPr>
        <a:xfrm>
          <a:off x="0" y="0"/>
          <a:ext cx="0" cy="0"/>
          <a:chOff x="0" y="0"/>
          <a:chExt cx="0" cy="0"/>
        </a:xfrm>
      </p:grpSpPr>
      <p:sp>
        <p:nvSpPr>
          <p:cNvPr id="813" name="Google Shape;813;p35"/>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8C5F7A"/>
              </a:buClr>
              <a:buSzPts val="3200"/>
              <a:buFont typeface="Arial"/>
              <a:buNone/>
            </a:pPr>
            <a:r>
              <a:rPr lang="en-US" err="1"/>
              <a:t>Norme</a:t>
            </a:r>
            <a:r>
              <a:rPr lang="en-US"/>
              <a:t> PEMS </a:t>
            </a:r>
            <a:r>
              <a:rPr lang="en-US" dirty="0"/>
              <a:t>19 Soins alternatifs</a:t>
            </a:r>
            <a:endParaRPr dirty="0"/>
          </a:p>
        </p:txBody>
      </p:sp>
      <p:sp>
        <p:nvSpPr>
          <p:cNvPr id="2" name="Rectangle: Rounded Corners 1">
            <a:extLst>
              <a:ext uri="{FF2B5EF4-FFF2-40B4-BE49-F238E27FC236}">
                <a16:creationId xmlns:a16="http://schemas.microsoft.com/office/drawing/2014/main" id="{83BA896C-6190-B91F-6DA2-DDB1206C1CD3}"/>
              </a:ext>
            </a:extLst>
          </p:cNvPr>
          <p:cNvSpPr/>
          <p:nvPr/>
        </p:nvSpPr>
        <p:spPr>
          <a:xfrm>
            <a:off x="3429001" y="2123470"/>
            <a:ext cx="8026400" cy="2975153"/>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901700"/>
            <a:r>
              <a:rPr lang="en-US" sz="2400" dirty="0">
                <a:solidFill>
                  <a:schemeClr val="tx1"/>
                </a:solidFill>
              </a:rPr>
              <a:t>Tous les enfants ne bénéficiant pas d'une protection et d'une prise en charge adaptées reçoivent une prise en charge alternative en fonction de leurs droits, de leurs besoins spécifiques, de leurs souhaits et de leur intérêt supérieur, en donnant la priorité à la prise en charge familiale et aux dispositifs de prise en charge stables.</a:t>
            </a:r>
          </a:p>
        </p:txBody>
      </p:sp>
      <p:pic>
        <p:nvPicPr>
          <p:cNvPr id="3" name="Google Shape;98;p8">
            <a:extLst>
              <a:ext uri="{FF2B5EF4-FFF2-40B4-BE49-F238E27FC236}">
                <a16:creationId xmlns:a16="http://schemas.microsoft.com/office/drawing/2014/main" id="{988C7090-D89C-BDAC-D23F-45B9CF44C3E7}"/>
              </a:ext>
            </a:extLst>
          </p:cNvPr>
          <p:cNvPicPr preferRelativeResize="0"/>
          <p:nvPr/>
        </p:nvPicPr>
        <p:blipFill rotWithShape="1">
          <a:blip r:embed="rId3">
            <a:alphaModFix/>
          </a:blip>
          <a:srcRect/>
          <a:stretch/>
        </p:blipFill>
        <p:spPr>
          <a:xfrm>
            <a:off x="1005628" y="1562101"/>
            <a:ext cx="2970087" cy="4097893"/>
          </a:xfrm>
          <a:prstGeom prst="rect">
            <a:avLst/>
          </a:prstGeom>
          <a:noFill/>
          <a:ln w="9525" cap="flat" cmpd="sng">
            <a:solidFill>
              <a:schemeClr val="accent2">
                <a:lumMod val="75000"/>
              </a:schemeClr>
            </a:solidFill>
            <a:prstDash val="solid"/>
            <a:round/>
            <a:headEnd type="none" w="sm" len="sm"/>
            <a:tailEnd type="none" w="sm" len="sm"/>
          </a:ln>
        </p:spPr>
      </p:pic>
      <p:grpSp>
        <p:nvGrpSpPr>
          <p:cNvPr id="4" name="Group 3">
            <a:extLst>
              <a:ext uri="{FF2B5EF4-FFF2-40B4-BE49-F238E27FC236}">
                <a16:creationId xmlns:a16="http://schemas.microsoft.com/office/drawing/2014/main" id="{2AAD02DA-407D-0E49-B7D6-68D05F7BD709}"/>
              </a:ext>
            </a:extLst>
          </p:cNvPr>
          <p:cNvGrpSpPr/>
          <p:nvPr/>
        </p:nvGrpSpPr>
        <p:grpSpPr>
          <a:xfrm>
            <a:off x="10228983" y="337468"/>
            <a:ext cx="1587872" cy="1368854"/>
            <a:chOff x="10228983" y="337468"/>
            <a:chExt cx="1587872" cy="1368854"/>
          </a:xfrm>
        </p:grpSpPr>
        <p:sp>
          <p:nvSpPr>
            <p:cNvPr id="5" name="Hexagon 4">
              <a:extLst>
                <a:ext uri="{FF2B5EF4-FFF2-40B4-BE49-F238E27FC236}">
                  <a16:creationId xmlns:a16="http://schemas.microsoft.com/office/drawing/2014/main" id="{3463CB2F-819F-D0A1-3606-16084D93AF91}"/>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6" name="Group 5">
              <a:extLst>
                <a:ext uri="{FF2B5EF4-FFF2-40B4-BE49-F238E27FC236}">
                  <a16:creationId xmlns:a16="http://schemas.microsoft.com/office/drawing/2014/main" id="{A1DBE1D0-D4E9-575D-36DE-5F9CA2D1586F}"/>
                </a:ext>
              </a:extLst>
            </p:cNvPr>
            <p:cNvGrpSpPr/>
            <p:nvPr/>
          </p:nvGrpSpPr>
          <p:grpSpPr>
            <a:xfrm>
              <a:off x="10621771" y="762700"/>
              <a:ext cx="585582" cy="634675"/>
              <a:chOff x="760175" y="830142"/>
              <a:chExt cx="903806" cy="979579"/>
            </a:xfrm>
          </p:grpSpPr>
          <p:sp>
            <p:nvSpPr>
              <p:cNvPr id="10" name="Rectangle 9">
                <a:extLst>
                  <a:ext uri="{FF2B5EF4-FFF2-40B4-BE49-F238E27FC236}">
                    <a16:creationId xmlns:a16="http://schemas.microsoft.com/office/drawing/2014/main" id="{CA89D27D-14C6-CBD9-F700-37B0B30B506A}"/>
                  </a:ext>
                </a:extLst>
              </p:cNvPr>
              <p:cNvSpPr/>
              <p:nvPr/>
            </p:nvSpPr>
            <p:spPr>
              <a:xfrm>
                <a:off x="900823" y="830142"/>
                <a:ext cx="763158" cy="97957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b="1" dirty="0">
                    <a:latin typeface="Arial" panose="020B0604020202020204" pitchFamily="34" charset="0"/>
                    <a:cs typeface="Arial" panose="020B0604020202020204" pitchFamily="34" charset="0"/>
                  </a:rPr>
                  <a:t>22</a:t>
                </a:r>
              </a:p>
            </p:txBody>
          </p:sp>
          <p:sp>
            <p:nvSpPr>
              <p:cNvPr id="11" name="Rectangle 10">
                <a:extLst>
                  <a:ext uri="{FF2B5EF4-FFF2-40B4-BE49-F238E27FC236}">
                    <a16:creationId xmlns:a16="http://schemas.microsoft.com/office/drawing/2014/main" id="{AF65C74F-C8A4-BAE7-B659-A6800F992909}"/>
                  </a:ext>
                </a:extLst>
              </p:cNvPr>
              <p:cNvSpPr/>
              <p:nvPr/>
            </p:nvSpPr>
            <p:spPr>
              <a:xfrm>
                <a:off x="760175" y="830144"/>
                <a:ext cx="149292" cy="97957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7" name="Group 6">
              <a:extLst>
                <a:ext uri="{FF2B5EF4-FFF2-40B4-BE49-F238E27FC236}">
                  <a16:creationId xmlns:a16="http://schemas.microsoft.com/office/drawing/2014/main" id="{D4D3726B-D3A0-CD46-C654-9D5620D55D2C}"/>
                </a:ext>
              </a:extLst>
            </p:cNvPr>
            <p:cNvGrpSpPr/>
            <p:nvPr/>
          </p:nvGrpSpPr>
          <p:grpSpPr>
            <a:xfrm>
              <a:off x="11325415" y="762701"/>
              <a:ext cx="182192" cy="634674"/>
              <a:chOff x="2121762" y="2323619"/>
              <a:chExt cx="200378" cy="825210"/>
            </a:xfrm>
          </p:grpSpPr>
          <p:sp>
            <p:nvSpPr>
              <p:cNvPr id="8" name="Isosceles Triangle 7">
                <a:extLst>
                  <a:ext uri="{FF2B5EF4-FFF2-40B4-BE49-F238E27FC236}">
                    <a16:creationId xmlns:a16="http://schemas.microsoft.com/office/drawing/2014/main" id="{AEAD4948-2034-7279-DFE7-4D3BFA2BE023}"/>
                  </a:ext>
                </a:extLst>
              </p:cNvPr>
              <p:cNvSpPr/>
              <p:nvPr/>
            </p:nvSpPr>
            <p:spPr>
              <a:xfrm>
                <a:off x="2121763" y="2323619"/>
                <a:ext cx="200377" cy="172739"/>
              </a:xfrm>
              <a:prstGeom prs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9" name="Rectangle 8">
                <a:extLst>
                  <a:ext uri="{FF2B5EF4-FFF2-40B4-BE49-F238E27FC236}">
                    <a16:creationId xmlns:a16="http://schemas.microsoft.com/office/drawing/2014/main" id="{07BA5FCE-4061-6FA4-3138-4D26DDAD5F01}"/>
                  </a:ext>
                </a:extLst>
              </p:cNvPr>
              <p:cNvSpPr/>
              <p:nvPr/>
            </p:nvSpPr>
            <p:spPr>
              <a:xfrm>
                <a:off x="2121762" y="2496169"/>
                <a:ext cx="200377" cy="6526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Shape 812"/>
        <p:cNvGrpSpPr/>
        <p:nvPr/>
      </p:nvGrpSpPr>
      <p:grpSpPr>
        <a:xfrm>
          <a:off x="0" y="0"/>
          <a:ext cx="0" cy="0"/>
          <a:chOff x="0" y="0"/>
          <a:chExt cx="0" cy="0"/>
        </a:xfrm>
      </p:grpSpPr>
      <p:sp>
        <p:nvSpPr>
          <p:cNvPr id="6" name="Title 72">
            <a:extLst>
              <a:ext uri="{FF2B5EF4-FFF2-40B4-BE49-F238E27FC236}">
                <a16:creationId xmlns:a16="http://schemas.microsoft.com/office/drawing/2014/main" id="{651A139C-7752-FE82-6B84-B69CFCBA8AE1}"/>
              </a:ext>
            </a:extLst>
          </p:cNvPr>
          <p:cNvSpPr txBox="1">
            <a:spLocks/>
          </p:cNvSpPr>
          <p:nvPr/>
        </p:nvSpPr>
        <p:spPr>
          <a:xfrm>
            <a:off x="796386" y="3099692"/>
            <a:ext cx="5915913"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n-CA" sz="5400" b="1" dirty="0">
                <a:solidFill>
                  <a:schemeClr val="bg1">
                    <a:lumMod val="75000"/>
                  </a:schemeClr>
                </a:solidFill>
                <a:latin typeface="Garamond"/>
              </a:rPr>
              <a:t>Diapositive supplémentaire pour les notes de l'animateur</a:t>
            </a:r>
            <a:endParaRPr lang="en-CA" sz="5400" b="1" dirty="0">
              <a:solidFill>
                <a:schemeClr val="bg1">
                  <a:lumMod val="75000"/>
                </a:schemeClr>
              </a:solidFill>
            </a:endParaRPr>
          </a:p>
        </p:txBody>
      </p:sp>
    </p:spTree>
    <p:extLst>
      <p:ext uri="{BB962C8B-B14F-4D97-AF65-F5344CB8AC3E}">
        <p14:creationId xmlns:p14="http://schemas.microsoft.com/office/powerpoint/2010/main" val="356042945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821"/>
        <p:cNvGrpSpPr/>
        <p:nvPr/>
      </p:nvGrpSpPr>
      <p:grpSpPr>
        <a:xfrm>
          <a:off x="0" y="0"/>
          <a:ext cx="0" cy="0"/>
          <a:chOff x="0" y="0"/>
          <a:chExt cx="0" cy="0"/>
        </a:xfrm>
      </p:grpSpPr>
      <p:sp>
        <p:nvSpPr>
          <p:cNvPr id="16" name="Rectangle: Top Corners Rounded 15">
            <a:extLst>
              <a:ext uri="{FF2B5EF4-FFF2-40B4-BE49-F238E27FC236}">
                <a16:creationId xmlns:a16="http://schemas.microsoft.com/office/drawing/2014/main" id="{3F11AF52-A18D-5133-E6D0-0EF76630A0DE}"/>
              </a:ext>
            </a:extLst>
          </p:cNvPr>
          <p:cNvSpPr/>
          <p:nvPr/>
        </p:nvSpPr>
        <p:spPr>
          <a:xfrm rot="5400000">
            <a:off x="4393331" y="-1424940"/>
            <a:ext cx="2812989" cy="11599653"/>
          </a:xfrm>
          <a:prstGeom prst="round2SameRect">
            <a:avLst>
              <a:gd name="adj1" fmla="val 25924"/>
              <a:gd name="adj2" fmla="val 0"/>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822" name="Google Shape;822;p36"/>
          <p:cNvSpPr txBox="1">
            <a:spLocks noGrp="1"/>
          </p:cNvSpPr>
          <p:nvPr>
            <p:ph type="title"/>
          </p:nvPr>
        </p:nvSpPr>
        <p:spPr>
          <a:xfrm>
            <a:off x="444525" y="169851"/>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8C5F7A"/>
              </a:buClr>
              <a:buSzPts val="3200"/>
              <a:buFont typeface="Arial"/>
              <a:buNone/>
            </a:pPr>
            <a:r>
              <a:rPr lang="en-US" dirty="0"/>
              <a:t>Principes directeurs pour les soins alternatifs </a:t>
            </a:r>
            <a:endParaRPr dirty="0"/>
          </a:p>
        </p:txBody>
      </p:sp>
      <p:sp>
        <p:nvSpPr>
          <p:cNvPr id="825" name="Google Shape;825;p36"/>
          <p:cNvSpPr txBox="1"/>
          <p:nvPr/>
        </p:nvSpPr>
        <p:spPr>
          <a:xfrm>
            <a:off x="5799826" y="2320033"/>
            <a:ext cx="4677674" cy="400069"/>
          </a:xfrm>
          <a:prstGeom prst="rect">
            <a:avLst/>
          </a:prstGeom>
          <a:noFill/>
          <a:ln>
            <a:noFill/>
          </a:ln>
        </p:spPr>
        <p:txBody>
          <a:bodyPr spcFirstLastPara="1" wrap="square" lIns="91425" tIns="45700" rIns="91425" bIns="45700" anchor="t" anchorCtr="0">
            <a:spAutoFit/>
          </a:bodyPr>
          <a:lstStyle/>
          <a:p>
            <a:pPr marR="0" lvl="0" algn="l" rtl="0">
              <a:spcBef>
                <a:spcPts val="0"/>
              </a:spcBef>
              <a:spcAft>
                <a:spcPts val="0"/>
              </a:spcAft>
              <a:buClr>
                <a:schemeClr val="dk1"/>
              </a:buClr>
              <a:buSzPts val="2400"/>
            </a:pPr>
            <a:r>
              <a:rPr lang="en-GB" sz="2000" b="1" dirty="0">
                <a:solidFill>
                  <a:schemeClr val="dk1"/>
                </a:solidFill>
                <a:latin typeface="Arial"/>
                <a:ea typeface="Arial"/>
                <a:cs typeface="Arial"/>
                <a:sym typeface="Arial"/>
              </a:rPr>
              <a:t>Dans vos groupes</a:t>
            </a:r>
          </a:p>
        </p:txBody>
      </p:sp>
      <p:grpSp>
        <p:nvGrpSpPr>
          <p:cNvPr id="2" name="Group 1">
            <a:extLst>
              <a:ext uri="{FF2B5EF4-FFF2-40B4-BE49-F238E27FC236}">
                <a16:creationId xmlns:a16="http://schemas.microsoft.com/office/drawing/2014/main" id="{477AF855-2738-A586-DE99-EFCD2E4CC0E7}"/>
              </a:ext>
            </a:extLst>
          </p:cNvPr>
          <p:cNvGrpSpPr/>
          <p:nvPr/>
        </p:nvGrpSpPr>
        <p:grpSpPr>
          <a:xfrm>
            <a:off x="10228983" y="337468"/>
            <a:ext cx="1587872" cy="1368854"/>
            <a:chOff x="10228983" y="337468"/>
            <a:chExt cx="1587872" cy="1368854"/>
          </a:xfrm>
        </p:grpSpPr>
        <p:sp>
          <p:nvSpPr>
            <p:cNvPr id="3" name="Hexagon 2">
              <a:extLst>
                <a:ext uri="{FF2B5EF4-FFF2-40B4-BE49-F238E27FC236}">
                  <a16:creationId xmlns:a16="http://schemas.microsoft.com/office/drawing/2014/main" id="{889E486C-9937-7042-5FCF-CCE702754AD6}"/>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4" name="Group 3">
              <a:extLst>
                <a:ext uri="{FF2B5EF4-FFF2-40B4-BE49-F238E27FC236}">
                  <a16:creationId xmlns:a16="http://schemas.microsoft.com/office/drawing/2014/main" id="{8748D890-2C2A-2112-6163-BD64F978F72D}"/>
                </a:ext>
              </a:extLst>
            </p:cNvPr>
            <p:cNvGrpSpPr/>
            <p:nvPr/>
          </p:nvGrpSpPr>
          <p:grpSpPr>
            <a:xfrm>
              <a:off x="10621771" y="762700"/>
              <a:ext cx="585582" cy="634675"/>
              <a:chOff x="760175" y="830142"/>
              <a:chExt cx="903806" cy="979579"/>
            </a:xfrm>
          </p:grpSpPr>
          <p:sp>
            <p:nvSpPr>
              <p:cNvPr id="8" name="Rectangle 7">
                <a:extLst>
                  <a:ext uri="{FF2B5EF4-FFF2-40B4-BE49-F238E27FC236}">
                    <a16:creationId xmlns:a16="http://schemas.microsoft.com/office/drawing/2014/main" id="{23FC8DD3-ADBA-12DB-25CA-369C67D7C66F}"/>
                  </a:ext>
                </a:extLst>
              </p:cNvPr>
              <p:cNvSpPr/>
              <p:nvPr/>
            </p:nvSpPr>
            <p:spPr>
              <a:xfrm>
                <a:off x="900823" y="830142"/>
                <a:ext cx="763158" cy="97957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b="1" dirty="0">
                    <a:latin typeface="Arial" panose="020B0604020202020204" pitchFamily="34" charset="0"/>
                    <a:cs typeface="Arial" panose="020B0604020202020204" pitchFamily="34" charset="0"/>
                  </a:rPr>
                  <a:t>23-25</a:t>
                </a:r>
              </a:p>
            </p:txBody>
          </p:sp>
          <p:sp>
            <p:nvSpPr>
              <p:cNvPr id="9" name="Rectangle 8">
                <a:extLst>
                  <a:ext uri="{FF2B5EF4-FFF2-40B4-BE49-F238E27FC236}">
                    <a16:creationId xmlns:a16="http://schemas.microsoft.com/office/drawing/2014/main" id="{3ED69706-199C-AD48-FFBD-2E0BAAC0F80D}"/>
                  </a:ext>
                </a:extLst>
              </p:cNvPr>
              <p:cNvSpPr/>
              <p:nvPr/>
            </p:nvSpPr>
            <p:spPr>
              <a:xfrm>
                <a:off x="760175" y="830144"/>
                <a:ext cx="149292" cy="97957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5" name="Group 4">
              <a:extLst>
                <a:ext uri="{FF2B5EF4-FFF2-40B4-BE49-F238E27FC236}">
                  <a16:creationId xmlns:a16="http://schemas.microsoft.com/office/drawing/2014/main" id="{687AA6FB-0B55-17BC-CC0C-E38D98038984}"/>
                </a:ext>
              </a:extLst>
            </p:cNvPr>
            <p:cNvGrpSpPr/>
            <p:nvPr/>
          </p:nvGrpSpPr>
          <p:grpSpPr>
            <a:xfrm>
              <a:off x="11325415" y="762701"/>
              <a:ext cx="182192" cy="634674"/>
              <a:chOff x="2121762" y="2323619"/>
              <a:chExt cx="200378" cy="825210"/>
            </a:xfrm>
          </p:grpSpPr>
          <p:sp>
            <p:nvSpPr>
              <p:cNvPr id="6" name="Isosceles Triangle 5">
                <a:extLst>
                  <a:ext uri="{FF2B5EF4-FFF2-40B4-BE49-F238E27FC236}">
                    <a16:creationId xmlns:a16="http://schemas.microsoft.com/office/drawing/2014/main" id="{3187B119-245A-1A2D-D887-C7E838E681D5}"/>
                  </a:ext>
                </a:extLst>
              </p:cNvPr>
              <p:cNvSpPr/>
              <p:nvPr/>
            </p:nvSpPr>
            <p:spPr>
              <a:xfrm>
                <a:off x="2121763" y="2323619"/>
                <a:ext cx="200377" cy="172739"/>
              </a:xfrm>
              <a:prstGeom prs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Rectangle 6">
                <a:extLst>
                  <a:ext uri="{FF2B5EF4-FFF2-40B4-BE49-F238E27FC236}">
                    <a16:creationId xmlns:a16="http://schemas.microsoft.com/office/drawing/2014/main" id="{AB404EF6-0613-AF79-B6DD-EE79A3C0BE6B}"/>
                  </a:ext>
                </a:extLst>
              </p:cNvPr>
              <p:cNvSpPr/>
              <p:nvPr/>
            </p:nvSpPr>
            <p:spPr>
              <a:xfrm>
                <a:off x="2121762" y="2496169"/>
                <a:ext cx="200377" cy="6526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sp>
        <p:nvSpPr>
          <p:cNvPr id="10" name="Google Shape;114;p9">
            <a:extLst>
              <a:ext uri="{FF2B5EF4-FFF2-40B4-BE49-F238E27FC236}">
                <a16:creationId xmlns:a16="http://schemas.microsoft.com/office/drawing/2014/main" id="{35E6FD6A-DC03-C04E-4895-5EA2EA277069}"/>
              </a:ext>
            </a:extLst>
          </p:cNvPr>
          <p:cNvSpPr txBox="1"/>
          <p:nvPr/>
        </p:nvSpPr>
        <p:spPr>
          <a:xfrm>
            <a:off x="794079" y="1219596"/>
            <a:ext cx="1559124" cy="369332"/>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1800"/>
              <a:buFont typeface="Arial"/>
              <a:buNone/>
            </a:pPr>
            <a:r>
              <a:rPr lang="en-US" sz="1800" b="1" i="0" u="none" strike="noStrike" cap="none" dirty="0">
                <a:solidFill>
                  <a:schemeClr val="accent2">
                    <a:lumMod val="75000"/>
                  </a:schemeClr>
                </a:solidFill>
                <a:latin typeface="Arial"/>
                <a:ea typeface="Arial"/>
                <a:cs typeface="Arial"/>
                <a:sym typeface="Arial"/>
              </a:rPr>
              <a:t>15 minutes  </a:t>
            </a:r>
            <a:endParaRPr b="1" dirty="0">
              <a:solidFill>
                <a:schemeClr val="accent2">
                  <a:lumMod val="75000"/>
                </a:schemeClr>
              </a:solidFill>
            </a:endParaRPr>
          </a:p>
        </p:txBody>
      </p:sp>
      <p:grpSp>
        <p:nvGrpSpPr>
          <p:cNvPr id="11" name="Group 10">
            <a:extLst>
              <a:ext uri="{FF2B5EF4-FFF2-40B4-BE49-F238E27FC236}">
                <a16:creationId xmlns:a16="http://schemas.microsoft.com/office/drawing/2014/main" id="{509519D5-5231-9772-F6E7-8B07E166D1C5}"/>
              </a:ext>
            </a:extLst>
          </p:cNvPr>
          <p:cNvGrpSpPr/>
          <p:nvPr/>
        </p:nvGrpSpPr>
        <p:grpSpPr>
          <a:xfrm>
            <a:off x="357066" y="1224523"/>
            <a:ext cx="369332" cy="369332"/>
            <a:chOff x="6784825" y="4717805"/>
            <a:chExt cx="1170980" cy="1170980"/>
          </a:xfrm>
        </p:grpSpPr>
        <p:sp>
          <p:nvSpPr>
            <p:cNvPr id="12" name="Oval 11">
              <a:extLst>
                <a:ext uri="{FF2B5EF4-FFF2-40B4-BE49-F238E27FC236}">
                  <a16:creationId xmlns:a16="http://schemas.microsoft.com/office/drawing/2014/main" id="{0DB39DFB-4706-9B83-038C-AF7CE5DE3366}"/>
                </a:ext>
              </a:extLst>
            </p:cNvPr>
            <p:cNvSpPr/>
            <p:nvPr/>
          </p:nvSpPr>
          <p:spPr>
            <a:xfrm>
              <a:off x="6784825" y="4717805"/>
              <a:ext cx="1170980" cy="1170980"/>
            </a:xfrm>
            <a:prstGeom prst="ellipse">
              <a:avLst/>
            </a:prstGeom>
            <a:solidFill>
              <a:schemeClr val="accent2">
                <a:lumMod val="75000"/>
              </a:schemeClr>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3" name="Oval 12">
              <a:extLst>
                <a:ext uri="{FF2B5EF4-FFF2-40B4-BE49-F238E27FC236}">
                  <a16:creationId xmlns:a16="http://schemas.microsoft.com/office/drawing/2014/main" id="{E22013AC-1BF8-60A5-A781-2FD85BA505A3}"/>
                </a:ext>
              </a:extLst>
            </p:cNvPr>
            <p:cNvSpPr/>
            <p:nvPr/>
          </p:nvSpPr>
          <p:spPr>
            <a:xfrm>
              <a:off x="7276868" y="5237982"/>
              <a:ext cx="189079" cy="18907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Rectangle 13">
              <a:extLst>
                <a:ext uri="{FF2B5EF4-FFF2-40B4-BE49-F238E27FC236}">
                  <a16:creationId xmlns:a16="http://schemas.microsoft.com/office/drawing/2014/main" id="{71CA3BAB-E682-5395-82ED-1574D8C7E70A}"/>
                </a:ext>
              </a:extLst>
            </p:cNvPr>
            <p:cNvSpPr/>
            <p:nvPr/>
          </p:nvSpPr>
          <p:spPr>
            <a:xfrm rot="16200000">
              <a:off x="7134823" y="5040376"/>
              <a:ext cx="464812" cy="1131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Rectangle 14">
              <a:extLst>
                <a:ext uri="{FF2B5EF4-FFF2-40B4-BE49-F238E27FC236}">
                  <a16:creationId xmlns:a16="http://schemas.microsoft.com/office/drawing/2014/main" id="{4D885778-14E1-E2F4-5503-D80277533035}"/>
                </a:ext>
              </a:extLst>
            </p:cNvPr>
            <p:cNvSpPr/>
            <p:nvPr/>
          </p:nvSpPr>
          <p:spPr>
            <a:xfrm rot="13453060">
              <a:off x="7365088" y="5440995"/>
              <a:ext cx="331413" cy="1091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
        <p:nvSpPr>
          <p:cNvPr id="24" name="Google Shape;825;p36">
            <a:extLst>
              <a:ext uri="{FF2B5EF4-FFF2-40B4-BE49-F238E27FC236}">
                <a16:creationId xmlns:a16="http://schemas.microsoft.com/office/drawing/2014/main" id="{309365B5-27D0-4872-D4D0-C93B66DB78C5}"/>
              </a:ext>
            </a:extLst>
          </p:cNvPr>
          <p:cNvSpPr txBox="1"/>
          <p:nvPr/>
        </p:nvSpPr>
        <p:spPr>
          <a:xfrm>
            <a:off x="5633752" y="3087876"/>
            <a:ext cx="4677674" cy="2246729"/>
          </a:xfrm>
          <a:prstGeom prst="rect">
            <a:avLst/>
          </a:prstGeom>
          <a:noFill/>
          <a:ln>
            <a:noFill/>
          </a:ln>
        </p:spPr>
        <p:txBody>
          <a:bodyPr spcFirstLastPara="1" wrap="square" lIns="91425" tIns="45700" rIns="91425" bIns="45700" anchor="t" anchorCtr="0">
            <a:spAutoFit/>
          </a:bodyPr>
          <a:lstStyle/>
          <a:p>
            <a:pPr marL="342900" marR="0" lvl="0" indent="-342900" algn="l" rtl="0">
              <a:spcBef>
                <a:spcPts val="0"/>
              </a:spcBef>
              <a:spcAft>
                <a:spcPts val="0"/>
              </a:spcAft>
              <a:buClr>
                <a:schemeClr val="dk1"/>
              </a:buClr>
              <a:buSzPts val="2400"/>
              <a:buFont typeface="Arial"/>
              <a:buChar char="•"/>
            </a:pPr>
            <a:r>
              <a:rPr lang="en-GB" sz="2000" dirty="0">
                <a:solidFill>
                  <a:schemeClr val="dk1"/>
                </a:solidFill>
                <a:latin typeface="Arial"/>
                <a:ea typeface="Arial"/>
                <a:cs typeface="Arial"/>
                <a:sym typeface="Arial"/>
              </a:rPr>
              <a:t>Énumérez quelques principes de soins alternatifs. </a:t>
            </a:r>
            <a:br>
              <a:rPr lang="en-GB" sz="2000" dirty="0">
                <a:solidFill>
                  <a:schemeClr val="dk1"/>
                </a:solidFill>
                <a:latin typeface="Arial"/>
                <a:ea typeface="Arial"/>
                <a:cs typeface="Arial"/>
                <a:sym typeface="Arial"/>
              </a:rPr>
            </a:br>
            <a:endParaRPr lang="en-GB" sz="2000" dirty="0">
              <a:solidFill>
                <a:schemeClr val="dk1"/>
              </a:solidFill>
              <a:latin typeface="Arial"/>
              <a:ea typeface="Arial"/>
              <a:cs typeface="Arial"/>
              <a:sym typeface="Arial"/>
            </a:endParaRPr>
          </a:p>
          <a:p>
            <a:pPr marL="342900" marR="0" lvl="0" indent="-342900" algn="l" rtl="0">
              <a:spcBef>
                <a:spcPts val="0"/>
              </a:spcBef>
              <a:spcAft>
                <a:spcPts val="0"/>
              </a:spcAft>
              <a:buClr>
                <a:schemeClr val="dk1"/>
              </a:buClr>
              <a:buSzPts val="2400"/>
              <a:buFont typeface="Arial"/>
              <a:buChar char="•"/>
            </a:pPr>
            <a:r>
              <a:rPr lang="en-GB" sz="2000" dirty="0">
                <a:solidFill>
                  <a:schemeClr val="dk1"/>
                </a:solidFill>
                <a:latin typeface="Arial"/>
                <a:ea typeface="Arial"/>
                <a:cs typeface="Arial"/>
                <a:sym typeface="Arial"/>
              </a:rPr>
              <a:t>Celles-ci doivent se rapporter à la norme 19 et répondre aux déclarations relatives aux mauvais soins dans vos cahiers de travail des participants.</a:t>
            </a:r>
          </a:p>
        </p:txBody>
      </p:sp>
      <p:grpSp>
        <p:nvGrpSpPr>
          <p:cNvPr id="25" name="Group 24">
            <a:extLst>
              <a:ext uri="{FF2B5EF4-FFF2-40B4-BE49-F238E27FC236}">
                <a16:creationId xmlns:a16="http://schemas.microsoft.com/office/drawing/2014/main" id="{FE489EED-ABC7-73DC-4BC4-115AA7662141}"/>
              </a:ext>
            </a:extLst>
          </p:cNvPr>
          <p:cNvGrpSpPr/>
          <p:nvPr/>
        </p:nvGrpSpPr>
        <p:grpSpPr>
          <a:xfrm rot="20104804">
            <a:off x="502170" y="2105819"/>
            <a:ext cx="4220281" cy="2805877"/>
            <a:chOff x="7208925" y="2604220"/>
            <a:chExt cx="1168511" cy="776891"/>
          </a:xfrm>
        </p:grpSpPr>
        <p:sp>
          <p:nvSpPr>
            <p:cNvPr id="26" name="Rectangle 25">
              <a:extLst>
                <a:ext uri="{FF2B5EF4-FFF2-40B4-BE49-F238E27FC236}">
                  <a16:creationId xmlns:a16="http://schemas.microsoft.com/office/drawing/2014/main" id="{2F7EC7DB-892C-CC4C-44F5-CF4CE906588C}"/>
                </a:ext>
              </a:extLst>
            </p:cNvPr>
            <p:cNvSpPr/>
            <p:nvPr/>
          </p:nvSpPr>
          <p:spPr>
            <a:xfrm>
              <a:off x="7425584" y="2840091"/>
              <a:ext cx="716280" cy="541020"/>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7" name="Google Shape;315;p4">
              <a:extLst>
                <a:ext uri="{FF2B5EF4-FFF2-40B4-BE49-F238E27FC236}">
                  <a16:creationId xmlns:a16="http://schemas.microsoft.com/office/drawing/2014/main" id="{EFE94964-6F1C-E504-C2E8-F6C128402006}"/>
                </a:ext>
              </a:extLst>
            </p:cNvPr>
            <p:cNvSpPr/>
            <p:nvPr/>
          </p:nvSpPr>
          <p:spPr>
            <a:xfrm>
              <a:off x="7208925" y="2953324"/>
              <a:ext cx="356816" cy="356815"/>
            </a:xfrm>
            <a:prstGeom prst="ellipse">
              <a:avLst/>
            </a:prstGeom>
            <a:solidFill>
              <a:schemeClr val="accent2">
                <a:lumMod val="75000"/>
              </a:schemeClr>
            </a:solidFill>
            <a:ln w="38100">
              <a:solidFill>
                <a:schemeClr val="bg1"/>
              </a:solid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28" name="Google Shape;315;p4">
              <a:extLst>
                <a:ext uri="{FF2B5EF4-FFF2-40B4-BE49-F238E27FC236}">
                  <a16:creationId xmlns:a16="http://schemas.microsoft.com/office/drawing/2014/main" id="{1A7FDF29-CB0C-5360-1CE9-3687502A7E2E}"/>
                </a:ext>
              </a:extLst>
            </p:cNvPr>
            <p:cNvSpPr/>
            <p:nvPr/>
          </p:nvSpPr>
          <p:spPr>
            <a:xfrm>
              <a:off x="7622905" y="2604220"/>
              <a:ext cx="356816" cy="356815"/>
            </a:xfrm>
            <a:prstGeom prst="ellipse">
              <a:avLst/>
            </a:prstGeom>
            <a:solidFill>
              <a:schemeClr val="accent2">
                <a:lumMod val="75000"/>
              </a:schemeClr>
            </a:solidFill>
            <a:ln w="38100">
              <a:solidFill>
                <a:schemeClr val="bg1"/>
              </a:solid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29" name="Google Shape;315;p4">
              <a:extLst>
                <a:ext uri="{FF2B5EF4-FFF2-40B4-BE49-F238E27FC236}">
                  <a16:creationId xmlns:a16="http://schemas.microsoft.com/office/drawing/2014/main" id="{D43C33C6-5E85-1176-D608-E2CDC3D8BFED}"/>
                </a:ext>
              </a:extLst>
            </p:cNvPr>
            <p:cNvSpPr/>
            <p:nvPr/>
          </p:nvSpPr>
          <p:spPr>
            <a:xfrm>
              <a:off x="8020620" y="2955992"/>
              <a:ext cx="356816" cy="356815"/>
            </a:xfrm>
            <a:prstGeom prst="ellipse">
              <a:avLst/>
            </a:prstGeom>
            <a:solidFill>
              <a:schemeClr val="accent2">
                <a:lumMod val="75000"/>
              </a:schemeClr>
            </a:solidFill>
            <a:ln w="38100">
              <a:solidFill>
                <a:schemeClr val="bg1"/>
              </a:solid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30" name="Rectangle: Single Corner Snipped 29">
              <a:extLst>
                <a:ext uri="{FF2B5EF4-FFF2-40B4-BE49-F238E27FC236}">
                  <a16:creationId xmlns:a16="http://schemas.microsoft.com/office/drawing/2014/main" id="{2A0B07F3-DE36-9C40-9ADD-FC3636389D73}"/>
                </a:ext>
              </a:extLst>
            </p:cNvPr>
            <p:cNvSpPr/>
            <p:nvPr/>
          </p:nvSpPr>
          <p:spPr>
            <a:xfrm rot="3546506">
              <a:off x="7635233" y="3164183"/>
              <a:ext cx="115589" cy="149251"/>
            </a:xfrm>
            <a:prstGeom prst="snip1Rect">
              <a:avLst>
                <a:gd name="adj" fmla="val 2326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1" name="Rectangle: Single Corner Snipped 30">
              <a:extLst>
                <a:ext uri="{FF2B5EF4-FFF2-40B4-BE49-F238E27FC236}">
                  <a16:creationId xmlns:a16="http://schemas.microsoft.com/office/drawing/2014/main" id="{8A31BC7F-218E-AD9B-0AA5-3E7E6F1CEB53}"/>
                </a:ext>
              </a:extLst>
            </p:cNvPr>
            <p:cNvSpPr/>
            <p:nvPr/>
          </p:nvSpPr>
          <p:spPr>
            <a:xfrm rot="17435470">
              <a:off x="7817713" y="3021002"/>
              <a:ext cx="115589" cy="149251"/>
            </a:xfrm>
            <a:prstGeom prst="snip1Rect">
              <a:avLst>
                <a:gd name="adj" fmla="val 2326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841"/>
        <p:cNvGrpSpPr/>
        <p:nvPr/>
      </p:nvGrpSpPr>
      <p:grpSpPr>
        <a:xfrm>
          <a:off x="0" y="0"/>
          <a:ext cx="0" cy="0"/>
          <a:chOff x="0" y="0"/>
          <a:chExt cx="0" cy="0"/>
        </a:xfrm>
      </p:grpSpPr>
      <p:sp>
        <p:nvSpPr>
          <p:cNvPr id="842" name="Google Shape;842;p37"/>
          <p:cNvSpPr/>
          <p:nvPr/>
        </p:nvSpPr>
        <p:spPr>
          <a:xfrm>
            <a:off x="0" y="-1"/>
            <a:ext cx="12192000" cy="985520"/>
          </a:xfrm>
          <a:prstGeom prst="rect">
            <a:avLst/>
          </a:prstGeom>
          <a:solidFill>
            <a:srgbClr val="EEE7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843" name="Google Shape;843;p37"/>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8C5F7A"/>
              </a:buClr>
              <a:buSzPts val="3200"/>
              <a:buFont typeface="Arial"/>
              <a:buNone/>
            </a:pPr>
            <a:r>
              <a:rPr lang="en-US" dirty="0">
                <a:latin typeface="Arial"/>
                <a:ea typeface="Arial"/>
                <a:cs typeface="Arial"/>
                <a:sym typeface="Arial"/>
              </a:rPr>
              <a:t>Principaux points d'apprentissage</a:t>
            </a:r>
            <a:endParaRPr dirty="0"/>
          </a:p>
        </p:txBody>
      </p:sp>
      <p:sp>
        <p:nvSpPr>
          <p:cNvPr id="844" name="Google Shape;844;p37"/>
          <p:cNvSpPr/>
          <p:nvPr/>
        </p:nvSpPr>
        <p:spPr>
          <a:xfrm>
            <a:off x="1541146" y="1945744"/>
            <a:ext cx="1051560" cy="1051560"/>
          </a:xfrm>
          <a:prstGeom prst="star5">
            <a:avLst>
              <a:gd name="adj" fmla="val 28143"/>
              <a:gd name="hf" fmla="val 105146"/>
              <a:gd name="vf" fmla="val 110557"/>
            </a:avLst>
          </a:prstGeom>
          <a:solidFill>
            <a:srgbClr val="8C5F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845" name="Google Shape;845;p37"/>
          <p:cNvSpPr/>
          <p:nvPr/>
        </p:nvSpPr>
        <p:spPr>
          <a:xfrm>
            <a:off x="4288036" y="1925610"/>
            <a:ext cx="1051560" cy="1051560"/>
          </a:xfrm>
          <a:prstGeom prst="star5">
            <a:avLst>
              <a:gd name="adj" fmla="val 28143"/>
              <a:gd name="hf" fmla="val 105146"/>
              <a:gd name="vf" fmla="val 110557"/>
            </a:avLst>
          </a:prstGeom>
          <a:solidFill>
            <a:srgbClr val="8C5F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846" name="Google Shape;846;p37"/>
          <p:cNvSpPr/>
          <p:nvPr/>
        </p:nvSpPr>
        <p:spPr>
          <a:xfrm>
            <a:off x="6882394" y="1945744"/>
            <a:ext cx="1051560" cy="1051560"/>
          </a:xfrm>
          <a:prstGeom prst="star5">
            <a:avLst>
              <a:gd name="adj" fmla="val 28143"/>
              <a:gd name="hf" fmla="val 105146"/>
              <a:gd name="vf" fmla="val 110557"/>
            </a:avLst>
          </a:prstGeom>
          <a:solidFill>
            <a:srgbClr val="8C5F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847" name="Google Shape;847;p37"/>
          <p:cNvSpPr/>
          <p:nvPr/>
        </p:nvSpPr>
        <p:spPr>
          <a:xfrm>
            <a:off x="9513571" y="1925610"/>
            <a:ext cx="1051560" cy="1051560"/>
          </a:xfrm>
          <a:prstGeom prst="star5">
            <a:avLst>
              <a:gd name="adj" fmla="val 28143"/>
              <a:gd name="hf" fmla="val 105146"/>
              <a:gd name="vf" fmla="val 110557"/>
            </a:avLst>
          </a:prstGeom>
          <a:solidFill>
            <a:srgbClr val="8C5F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848" name="Google Shape;848;p37"/>
          <p:cNvSpPr txBox="1"/>
          <p:nvPr/>
        </p:nvSpPr>
        <p:spPr>
          <a:xfrm>
            <a:off x="941070" y="3525231"/>
            <a:ext cx="2251712" cy="230828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Helvetica Neue"/>
              <a:buNone/>
            </a:pPr>
            <a:r>
              <a:rPr lang="en-US" sz="1800" b="0" i="0" u="none" strike="noStrike" cap="none" dirty="0">
                <a:solidFill>
                  <a:srgbClr val="000000"/>
                </a:solidFill>
                <a:latin typeface="+mn-lt"/>
                <a:ea typeface="Helvetica Neue"/>
                <a:cs typeface="Helvetica Neue"/>
                <a:sym typeface="Helvetica Neue"/>
              </a:rPr>
              <a:t>La qualité de la protection de </a:t>
            </a:r>
            <a:r>
              <a:rPr lang="en-US" sz="1800" b="0" i="0" u="none" strike="noStrike" cap="none" dirty="0" err="1">
                <a:solidFill>
                  <a:srgbClr val="000000"/>
                </a:solidFill>
                <a:latin typeface="+mn-lt"/>
                <a:ea typeface="Helvetica Neue"/>
                <a:cs typeface="Helvetica Neue"/>
                <a:sym typeface="Helvetica Neue"/>
              </a:rPr>
              <a:t>remplacement</a:t>
            </a:r>
            <a:r>
              <a:rPr lang="en-US" sz="1800" b="0" i="0" u="none" strike="noStrike" cap="none" dirty="0">
                <a:solidFill>
                  <a:srgbClr val="000000"/>
                </a:solidFill>
                <a:latin typeface="+mn-lt"/>
                <a:ea typeface="Helvetica Neue"/>
                <a:cs typeface="Helvetica Neue"/>
                <a:sym typeface="Helvetica Neue"/>
              </a:rPr>
              <a:t> est d'une importance fondamentale pour la protection et le bien-être d'un enfant.</a:t>
            </a:r>
            <a:endParaRPr sz="1800" dirty="0">
              <a:latin typeface="+mn-lt"/>
            </a:endParaRPr>
          </a:p>
        </p:txBody>
      </p:sp>
      <p:sp>
        <p:nvSpPr>
          <p:cNvPr id="849" name="Google Shape;849;p37"/>
          <p:cNvSpPr txBox="1"/>
          <p:nvPr/>
        </p:nvSpPr>
        <p:spPr>
          <a:xfrm>
            <a:off x="3687960" y="3525231"/>
            <a:ext cx="2251712" cy="175428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dirty="0">
                <a:solidFill>
                  <a:srgbClr val="000000"/>
                </a:solidFill>
                <a:latin typeface="+mn-lt"/>
                <a:ea typeface="Helvetica Neue"/>
                <a:cs typeface="Helvetica Neue"/>
                <a:sym typeface="Helvetica Neue"/>
              </a:rPr>
              <a:t>Toutes les formes de soins alternatifs comportent des risques pour les enfants ; une réglementation et un contrôle régulier sont essentiels.</a:t>
            </a:r>
            <a:endParaRPr sz="1800" dirty="0">
              <a:latin typeface="+mn-lt"/>
            </a:endParaRPr>
          </a:p>
        </p:txBody>
      </p:sp>
      <p:sp>
        <p:nvSpPr>
          <p:cNvPr id="850" name="Google Shape;850;p37"/>
          <p:cNvSpPr txBox="1"/>
          <p:nvPr/>
        </p:nvSpPr>
        <p:spPr>
          <a:xfrm>
            <a:off x="6434851" y="3525231"/>
            <a:ext cx="1946646" cy="175428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Helvetica Neue"/>
              <a:buNone/>
            </a:pPr>
            <a:r>
              <a:rPr lang="en-US" sz="1800" dirty="0">
                <a:solidFill>
                  <a:srgbClr val="000000"/>
                </a:solidFill>
                <a:latin typeface="+mn-lt"/>
                <a:ea typeface="Helvetica Neue"/>
                <a:cs typeface="Helvetica Neue"/>
                <a:sym typeface="Helvetica Neue"/>
              </a:rPr>
              <a:t>L'objectif final est le regroupement familial lorsque cela est dans l'intérêt supérieur de l'enfant.</a:t>
            </a:r>
            <a:endParaRPr sz="1800" dirty="0">
              <a:latin typeface="+mn-lt"/>
            </a:endParaRPr>
          </a:p>
        </p:txBody>
      </p:sp>
      <p:sp>
        <p:nvSpPr>
          <p:cNvPr id="851" name="Google Shape;851;p37"/>
          <p:cNvSpPr txBox="1"/>
          <p:nvPr/>
        </p:nvSpPr>
        <p:spPr>
          <a:xfrm>
            <a:off x="8797544" y="3525231"/>
            <a:ext cx="2556256" cy="203128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dirty="0">
                <a:solidFill>
                  <a:srgbClr val="000000"/>
                </a:solidFill>
                <a:latin typeface="+mn-lt"/>
                <a:ea typeface="Helvetica Neue"/>
                <a:cs typeface="Helvetica Neue"/>
                <a:sym typeface="Helvetica Neue"/>
              </a:rPr>
              <a:t>Les soins alternatifs peuvent être fournis dans une série d'environnements et peuvent être "formels" ou "informels" - les arrangements de soins informels devraient être "formalisés".</a:t>
            </a:r>
            <a:endParaRPr sz="1800" dirty="0">
              <a:latin typeface="+mn-lt"/>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856"/>
        <p:cNvGrpSpPr/>
        <p:nvPr/>
      </p:nvGrpSpPr>
      <p:grpSpPr>
        <a:xfrm>
          <a:off x="0" y="0"/>
          <a:ext cx="0" cy="0"/>
          <a:chOff x="0" y="0"/>
          <a:chExt cx="0" cy="0"/>
        </a:xfrm>
      </p:grpSpPr>
      <p:sp>
        <p:nvSpPr>
          <p:cNvPr id="857" name="Google Shape;857;p38"/>
          <p:cNvSpPr txBox="1">
            <a:spLocks noGrp="1"/>
          </p:cNvSpPr>
          <p:nvPr>
            <p:ph type="title"/>
          </p:nvPr>
        </p:nvSpPr>
        <p:spPr>
          <a:xfrm>
            <a:off x="796385" y="3099692"/>
            <a:ext cx="4015311" cy="562168"/>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4800"/>
              <a:buFont typeface="Garamond"/>
              <a:buNone/>
            </a:pPr>
            <a:r>
              <a:rPr lang="en-US" sz="2400" dirty="0"/>
              <a:t>SESSION 4.2 </a:t>
            </a:r>
            <a:br>
              <a:rPr lang="en-US" sz="2400" dirty="0"/>
            </a:br>
            <a:r>
              <a:rPr lang="en-US" sz="2400" dirty="0"/>
              <a:t> </a:t>
            </a:r>
            <a:br>
              <a:rPr lang="en-US" dirty="0"/>
            </a:br>
            <a:r>
              <a:rPr lang="en-US" dirty="0"/>
              <a:t>Les différentes formes de soins alternatifs dans les situations d'urgence </a:t>
            </a:r>
            <a:endParaRPr dirty="0"/>
          </a:p>
        </p:txBody>
      </p:sp>
      <p:sp>
        <p:nvSpPr>
          <p:cNvPr id="3" name="Google Shape;191;p14">
            <a:extLst>
              <a:ext uri="{FF2B5EF4-FFF2-40B4-BE49-F238E27FC236}">
                <a16:creationId xmlns:a16="http://schemas.microsoft.com/office/drawing/2014/main" id="{F67451A9-3F64-11C2-E695-AC307885F9AD}"/>
              </a:ext>
            </a:extLst>
          </p:cNvPr>
          <p:cNvSpPr txBox="1"/>
          <p:nvPr/>
        </p:nvSpPr>
        <p:spPr>
          <a:xfrm>
            <a:off x="7019792" y="1776019"/>
            <a:ext cx="4434126" cy="40006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1D8CC8"/>
              </a:buClr>
              <a:buSzPts val="2400"/>
              <a:buFont typeface="Arial"/>
              <a:buNone/>
            </a:pPr>
            <a:r>
              <a:rPr lang="en-US" sz="2000" b="1" i="0" u="none" strike="noStrike" cap="none" spc="300" dirty="0">
                <a:solidFill>
                  <a:schemeClr val="accent2">
                    <a:lumMod val="75000"/>
                  </a:schemeClr>
                </a:solidFill>
                <a:latin typeface="Arial"/>
                <a:ea typeface="Arial"/>
                <a:cs typeface="Arial"/>
                <a:sym typeface="Arial"/>
              </a:rPr>
              <a:t>OBJECTIFS D'APPRENTISSAGE</a:t>
            </a:r>
            <a:endParaRPr lang="en-US" sz="2000" spc="300" dirty="0">
              <a:solidFill>
                <a:schemeClr val="accent2">
                  <a:lumMod val="75000"/>
                </a:schemeClr>
              </a:solidFill>
            </a:endParaRPr>
          </a:p>
        </p:txBody>
      </p:sp>
      <p:sp>
        <p:nvSpPr>
          <p:cNvPr id="4" name="Google Shape;193;p14">
            <a:extLst>
              <a:ext uri="{FF2B5EF4-FFF2-40B4-BE49-F238E27FC236}">
                <a16:creationId xmlns:a16="http://schemas.microsoft.com/office/drawing/2014/main" id="{6FE0B7C4-A6E6-037A-9799-A0C76E850436}"/>
              </a:ext>
            </a:extLst>
          </p:cNvPr>
          <p:cNvSpPr txBox="1"/>
          <p:nvPr/>
        </p:nvSpPr>
        <p:spPr>
          <a:xfrm>
            <a:off x="7581232" y="2832750"/>
            <a:ext cx="3742681" cy="1541407"/>
          </a:xfrm>
          <a:prstGeom prst="rect">
            <a:avLst/>
          </a:prstGeom>
          <a:noFill/>
          <a:ln>
            <a:noFill/>
          </a:ln>
        </p:spPr>
        <p:txBody>
          <a:bodyPr spcFirstLastPara="1" wrap="square" lIns="91425" tIns="45700" rIns="91425" bIns="45700" anchor="t" anchorCtr="0">
            <a:spAutoFit/>
          </a:bodyPr>
          <a:lstStyle/>
          <a:p>
            <a:pPr marL="0" marR="0" lvl="0" indent="0" algn="l" rtl="0">
              <a:lnSpc>
                <a:spcPct val="107000"/>
              </a:lnSpc>
              <a:spcBef>
                <a:spcPts val="0"/>
              </a:spcBef>
              <a:spcAft>
                <a:spcPts val="0"/>
              </a:spcAft>
              <a:buClr>
                <a:srgbClr val="000000"/>
              </a:buClr>
              <a:buSzPts val="2400"/>
              <a:buFont typeface="Arial"/>
              <a:buNone/>
            </a:pPr>
            <a:r>
              <a:rPr lang="en-US" sz="2200" b="0" i="0" u="none" strike="noStrike" cap="none" dirty="0">
                <a:solidFill>
                  <a:srgbClr val="000000"/>
                </a:solidFill>
                <a:latin typeface="Arial"/>
                <a:ea typeface="Arial"/>
                <a:cs typeface="Arial"/>
                <a:sym typeface="Arial"/>
              </a:rPr>
              <a:t>Comparer les différentes formes de soins alternatifs et les facteurs de risque et de protection associés.</a:t>
            </a:r>
          </a:p>
        </p:txBody>
      </p:sp>
      <p:grpSp>
        <p:nvGrpSpPr>
          <p:cNvPr id="5" name="Google Shape;194;p14">
            <a:extLst>
              <a:ext uri="{FF2B5EF4-FFF2-40B4-BE49-F238E27FC236}">
                <a16:creationId xmlns:a16="http://schemas.microsoft.com/office/drawing/2014/main" id="{0CED80D5-D420-1458-B342-57977D324041}"/>
              </a:ext>
            </a:extLst>
          </p:cNvPr>
          <p:cNvGrpSpPr/>
          <p:nvPr/>
        </p:nvGrpSpPr>
        <p:grpSpPr>
          <a:xfrm>
            <a:off x="6711204" y="2927287"/>
            <a:ext cx="560331" cy="592814"/>
            <a:chOff x="243840" y="1676400"/>
            <a:chExt cx="701040" cy="741680"/>
          </a:xfrm>
          <a:solidFill>
            <a:schemeClr val="accent2">
              <a:lumMod val="75000"/>
            </a:schemeClr>
          </a:solidFill>
        </p:grpSpPr>
        <p:sp>
          <p:nvSpPr>
            <p:cNvPr id="6" name="Google Shape;195;p14">
              <a:extLst>
                <a:ext uri="{FF2B5EF4-FFF2-40B4-BE49-F238E27FC236}">
                  <a16:creationId xmlns:a16="http://schemas.microsoft.com/office/drawing/2014/main" id="{B8EF0FB4-2F26-8FC3-AB91-B57F84F37C32}"/>
                </a:ext>
              </a:extLst>
            </p:cNvPr>
            <p:cNvSpPr/>
            <p:nvPr/>
          </p:nvSpPr>
          <p:spPr>
            <a:xfrm>
              <a:off x="243840" y="1676400"/>
              <a:ext cx="116839" cy="7416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sp>
          <p:nvSpPr>
            <p:cNvPr id="7" name="Google Shape;196;p14">
              <a:extLst>
                <a:ext uri="{FF2B5EF4-FFF2-40B4-BE49-F238E27FC236}">
                  <a16:creationId xmlns:a16="http://schemas.microsoft.com/office/drawing/2014/main" id="{4F831B09-A534-14BF-D3F9-6498E4F94138}"/>
                </a:ext>
              </a:extLst>
            </p:cNvPr>
            <p:cNvSpPr/>
            <p:nvPr/>
          </p:nvSpPr>
          <p:spPr>
            <a:xfrm>
              <a:off x="314960" y="1676400"/>
              <a:ext cx="629920" cy="4368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gr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867"/>
        <p:cNvGrpSpPr/>
        <p:nvPr/>
      </p:nvGrpSpPr>
      <p:grpSpPr>
        <a:xfrm>
          <a:off x="0" y="0"/>
          <a:ext cx="0" cy="0"/>
          <a:chOff x="0" y="0"/>
          <a:chExt cx="0" cy="0"/>
        </a:xfrm>
      </p:grpSpPr>
      <p:sp>
        <p:nvSpPr>
          <p:cNvPr id="868" name="Google Shape;868;p39"/>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8C5F7A"/>
              </a:buClr>
              <a:buSzPts val="3200"/>
              <a:buFont typeface="Arial"/>
              <a:buNone/>
            </a:pPr>
            <a:r>
              <a:rPr lang="en-US" dirty="0"/>
              <a:t>Types de soins alternatifs</a:t>
            </a:r>
            <a:endParaRPr dirty="0"/>
          </a:p>
        </p:txBody>
      </p:sp>
      <p:grpSp>
        <p:nvGrpSpPr>
          <p:cNvPr id="2" name="Group 1">
            <a:extLst>
              <a:ext uri="{FF2B5EF4-FFF2-40B4-BE49-F238E27FC236}">
                <a16:creationId xmlns:a16="http://schemas.microsoft.com/office/drawing/2014/main" id="{39AE2941-4569-2826-B6E2-A84DDD24CC6B}"/>
              </a:ext>
            </a:extLst>
          </p:cNvPr>
          <p:cNvGrpSpPr/>
          <p:nvPr/>
        </p:nvGrpSpPr>
        <p:grpSpPr>
          <a:xfrm>
            <a:off x="10228983" y="337468"/>
            <a:ext cx="1587872" cy="1368854"/>
            <a:chOff x="10228983" y="337468"/>
            <a:chExt cx="1587872" cy="1368854"/>
          </a:xfrm>
        </p:grpSpPr>
        <p:sp>
          <p:nvSpPr>
            <p:cNvPr id="3" name="Hexagon 2">
              <a:extLst>
                <a:ext uri="{FF2B5EF4-FFF2-40B4-BE49-F238E27FC236}">
                  <a16:creationId xmlns:a16="http://schemas.microsoft.com/office/drawing/2014/main" id="{47BA3047-85DA-E9C9-0781-4A202BE5A07C}"/>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4" name="Group 3">
              <a:extLst>
                <a:ext uri="{FF2B5EF4-FFF2-40B4-BE49-F238E27FC236}">
                  <a16:creationId xmlns:a16="http://schemas.microsoft.com/office/drawing/2014/main" id="{B197BCD6-0FAF-724F-F142-73C656BBE38B}"/>
                </a:ext>
              </a:extLst>
            </p:cNvPr>
            <p:cNvGrpSpPr/>
            <p:nvPr/>
          </p:nvGrpSpPr>
          <p:grpSpPr>
            <a:xfrm>
              <a:off x="10621771" y="762700"/>
              <a:ext cx="562136" cy="634675"/>
              <a:chOff x="760175" y="830142"/>
              <a:chExt cx="867619" cy="979579"/>
            </a:xfrm>
          </p:grpSpPr>
          <p:sp>
            <p:nvSpPr>
              <p:cNvPr id="8" name="Rectangle 7">
                <a:extLst>
                  <a:ext uri="{FF2B5EF4-FFF2-40B4-BE49-F238E27FC236}">
                    <a16:creationId xmlns:a16="http://schemas.microsoft.com/office/drawing/2014/main" id="{37D04D65-9C8B-001E-7623-EF39B8948C43}"/>
                  </a:ext>
                </a:extLst>
              </p:cNvPr>
              <p:cNvSpPr/>
              <p:nvPr/>
            </p:nvSpPr>
            <p:spPr>
              <a:xfrm>
                <a:off x="864636" y="830142"/>
                <a:ext cx="763158" cy="97957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b="1" dirty="0">
                    <a:latin typeface="Arial" panose="020B0604020202020204" pitchFamily="34" charset="0"/>
                    <a:cs typeface="Arial" panose="020B0604020202020204" pitchFamily="34" charset="0"/>
                  </a:rPr>
                  <a:t>27-38</a:t>
                </a:r>
              </a:p>
            </p:txBody>
          </p:sp>
          <p:sp>
            <p:nvSpPr>
              <p:cNvPr id="9" name="Rectangle 8">
                <a:extLst>
                  <a:ext uri="{FF2B5EF4-FFF2-40B4-BE49-F238E27FC236}">
                    <a16:creationId xmlns:a16="http://schemas.microsoft.com/office/drawing/2014/main" id="{9B7C9316-D1DC-7A2E-8385-329F80A3ECE0}"/>
                  </a:ext>
                </a:extLst>
              </p:cNvPr>
              <p:cNvSpPr/>
              <p:nvPr/>
            </p:nvSpPr>
            <p:spPr>
              <a:xfrm>
                <a:off x="760175" y="830144"/>
                <a:ext cx="149292" cy="97957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5" name="Group 4">
              <a:extLst>
                <a:ext uri="{FF2B5EF4-FFF2-40B4-BE49-F238E27FC236}">
                  <a16:creationId xmlns:a16="http://schemas.microsoft.com/office/drawing/2014/main" id="{D830F037-F067-8BEE-315D-AD86A309E92D}"/>
                </a:ext>
              </a:extLst>
            </p:cNvPr>
            <p:cNvGrpSpPr/>
            <p:nvPr/>
          </p:nvGrpSpPr>
          <p:grpSpPr>
            <a:xfrm>
              <a:off x="11325415" y="762701"/>
              <a:ext cx="182192" cy="634674"/>
              <a:chOff x="2121762" y="2323619"/>
              <a:chExt cx="200378" cy="825210"/>
            </a:xfrm>
          </p:grpSpPr>
          <p:sp>
            <p:nvSpPr>
              <p:cNvPr id="6" name="Isosceles Triangle 5">
                <a:extLst>
                  <a:ext uri="{FF2B5EF4-FFF2-40B4-BE49-F238E27FC236}">
                    <a16:creationId xmlns:a16="http://schemas.microsoft.com/office/drawing/2014/main" id="{26659908-3C91-73C0-698C-AD9A59EF92FA}"/>
                  </a:ext>
                </a:extLst>
              </p:cNvPr>
              <p:cNvSpPr/>
              <p:nvPr/>
            </p:nvSpPr>
            <p:spPr>
              <a:xfrm>
                <a:off x="2121763" y="2323619"/>
                <a:ext cx="200377" cy="172739"/>
              </a:xfrm>
              <a:prstGeom prs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Rectangle 6">
                <a:extLst>
                  <a:ext uri="{FF2B5EF4-FFF2-40B4-BE49-F238E27FC236}">
                    <a16:creationId xmlns:a16="http://schemas.microsoft.com/office/drawing/2014/main" id="{D8C9B687-DE9F-3F63-BA3B-39E905E48F77}"/>
                  </a:ext>
                </a:extLst>
              </p:cNvPr>
              <p:cNvSpPr/>
              <p:nvPr/>
            </p:nvSpPr>
            <p:spPr>
              <a:xfrm>
                <a:off x="2121762" y="2496169"/>
                <a:ext cx="200377" cy="6526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sp>
        <p:nvSpPr>
          <p:cNvPr id="10" name="Google Shape;114;p9">
            <a:extLst>
              <a:ext uri="{FF2B5EF4-FFF2-40B4-BE49-F238E27FC236}">
                <a16:creationId xmlns:a16="http://schemas.microsoft.com/office/drawing/2014/main" id="{B5920AE9-DDD6-3062-1A0C-E20989BC9602}"/>
              </a:ext>
            </a:extLst>
          </p:cNvPr>
          <p:cNvSpPr txBox="1"/>
          <p:nvPr/>
        </p:nvSpPr>
        <p:spPr>
          <a:xfrm>
            <a:off x="794079" y="1219596"/>
            <a:ext cx="1559124" cy="369332"/>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1800"/>
              <a:buFont typeface="Arial"/>
              <a:buNone/>
            </a:pPr>
            <a:r>
              <a:rPr lang="en-US" sz="1800" b="1" i="0" u="none" strike="noStrike" cap="none" dirty="0">
                <a:solidFill>
                  <a:schemeClr val="accent2">
                    <a:lumMod val="75000"/>
                  </a:schemeClr>
                </a:solidFill>
                <a:latin typeface="Arial"/>
                <a:ea typeface="Arial"/>
                <a:cs typeface="Arial"/>
                <a:sym typeface="Arial"/>
              </a:rPr>
              <a:t>20 minutes  </a:t>
            </a:r>
            <a:endParaRPr b="1" dirty="0">
              <a:solidFill>
                <a:schemeClr val="accent2">
                  <a:lumMod val="75000"/>
                </a:schemeClr>
              </a:solidFill>
            </a:endParaRPr>
          </a:p>
        </p:txBody>
      </p:sp>
      <p:grpSp>
        <p:nvGrpSpPr>
          <p:cNvPr id="11" name="Group 10">
            <a:extLst>
              <a:ext uri="{FF2B5EF4-FFF2-40B4-BE49-F238E27FC236}">
                <a16:creationId xmlns:a16="http://schemas.microsoft.com/office/drawing/2014/main" id="{E96349B6-6865-1D3E-BE1A-2C99CB8CCE62}"/>
              </a:ext>
            </a:extLst>
          </p:cNvPr>
          <p:cNvGrpSpPr/>
          <p:nvPr/>
        </p:nvGrpSpPr>
        <p:grpSpPr>
          <a:xfrm>
            <a:off x="357066" y="1224523"/>
            <a:ext cx="369332" cy="369332"/>
            <a:chOff x="6784825" y="4717805"/>
            <a:chExt cx="1170980" cy="1170980"/>
          </a:xfrm>
        </p:grpSpPr>
        <p:sp>
          <p:nvSpPr>
            <p:cNvPr id="12" name="Oval 11">
              <a:extLst>
                <a:ext uri="{FF2B5EF4-FFF2-40B4-BE49-F238E27FC236}">
                  <a16:creationId xmlns:a16="http://schemas.microsoft.com/office/drawing/2014/main" id="{BED16BA4-1D44-DD5A-462B-BAC5A06221D0}"/>
                </a:ext>
              </a:extLst>
            </p:cNvPr>
            <p:cNvSpPr/>
            <p:nvPr/>
          </p:nvSpPr>
          <p:spPr>
            <a:xfrm>
              <a:off x="6784825" y="4717805"/>
              <a:ext cx="1170980" cy="1170980"/>
            </a:xfrm>
            <a:prstGeom prst="ellipse">
              <a:avLst/>
            </a:prstGeom>
            <a:solidFill>
              <a:schemeClr val="accent2">
                <a:lumMod val="75000"/>
              </a:schemeClr>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3" name="Oval 12">
              <a:extLst>
                <a:ext uri="{FF2B5EF4-FFF2-40B4-BE49-F238E27FC236}">
                  <a16:creationId xmlns:a16="http://schemas.microsoft.com/office/drawing/2014/main" id="{B2E9303E-3217-9F6F-A4A0-6936007C4635}"/>
                </a:ext>
              </a:extLst>
            </p:cNvPr>
            <p:cNvSpPr/>
            <p:nvPr/>
          </p:nvSpPr>
          <p:spPr>
            <a:xfrm>
              <a:off x="7276868" y="5237982"/>
              <a:ext cx="189079" cy="18907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Rectangle 13">
              <a:extLst>
                <a:ext uri="{FF2B5EF4-FFF2-40B4-BE49-F238E27FC236}">
                  <a16:creationId xmlns:a16="http://schemas.microsoft.com/office/drawing/2014/main" id="{1E4D73B8-72DB-6B9A-C946-94EA1CD7A3B5}"/>
                </a:ext>
              </a:extLst>
            </p:cNvPr>
            <p:cNvSpPr/>
            <p:nvPr/>
          </p:nvSpPr>
          <p:spPr>
            <a:xfrm rot="16200000">
              <a:off x="7134823" y="5040376"/>
              <a:ext cx="464812" cy="1131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Rectangle 14">
              <a:extLst>
                <a:ext uri="{FF2B5EF4-FFF2-40B4-BE49-F238E27FC236}">
                  <a16:creationId xmlns:a16="http://schemas.microsoft.com/office/drawing/2014/main" id="{A27F9AA2-D73A-9F1A-F489-94EE3443479D}"/>
                </a:ext>
              </a:extLst>
            </p:cNvPr>
            <p:cNvSpPr/>
            <p:nvPr/>
          </p:nvSpPr>
          <p:spPr>
            <a:xfrm rot="13453060">
              <a:off x="7365088" y="5440995"/>
              <a:ext cx="331413" cy="1091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
        <p:nvSpPr>
          <p:cNvPr id="16" name="Rectangle: Top Corners Rounded 15">
            <a:extLst>
              <a:ext uri="{FF2B5EF4-FFF2-40B4-BE49-F238E27FC236}">
                <a16:creationId xmlns:a16="http://schemas.microsoft.com/office/drawing/2014/main" id="{C7D5B8B0-3727-4E3A-B52C-AD79CADADAAD}"/>
              </a:ext>
            </a:extLst>
          </p:cNvPr>
          <p:cNvSpPr/>
          <p:nvPr/>
        </p:nvSpPr>
        <p:spPr>
          <a:xfrm rot="5400000">
            <a:off x="4393329" y="-1360419"/>
            <a:ext cx="2812987" cy="11599653"/>
          </a:xfrm>
          <a:prstGeom prst="round2SameRect">
            <a:avLst>
              <a:gd name="adj1" fmla="val 25924"/>
              <a:gd name="adj2" fmla="val 0"/>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4" name="Google Shape;825;p36">
            <a:extLst>
              <a:ext uri="{FF2B5EF4-FFF2-40B4-BE49-F238E27FC236}">
                <a16:creationId xmlns:a16="http://schemas.microsoft.com/office/drawing/2014/main" id="{8E115D3B-9D93-8DF0-3406-DCBE900587F5}"/>
              </a:ext>
            </a:extLst>
          </p:cNvPr>
          <p:cNvSpPr txBox="1"/>
          <p:nvPr/>
        </p:nvSpPr>
        <p:spPr>
          <a:xfrm>
            <a:off x="5386921" y="2085086"/>
            <a:ext cx="5796985" cy="707846"/>
          </a:xfrm>
          <a:prstGeom prst="rect">
            <a:avLst/>
          </a:prstGeom>
          <a:noFill/>
          <a:ln>
            <a:noFill/>
          </a:ln>
        </p:spPr>
        <p:txBody>
          <a:bodyPr spcFirstLastPara="1" wrap="square" lIns="91425" tIns="45700" rIns="91425" bIns="45700" anchor="t" anchorCtr="0">
            <a:spAutoFit/>
          </a:bodyPr>
          <a:lstStyle/>
          <a:p>
            <a:pPr marR="0" lvl="0" algn="l" rtl="0">
              <a:spcBef>
                <a:spcPts val="0"/>
              </a:spcBef>
              <a:spcAft>
                <a:spcPts val="0"/>
              </a:spcAft>
              <a:buClr>
                <a:schemeClr val="dk1"/>
              </a:buClr>
              <a:buSzPts val="2400"/>
            </a:pPr>
            <a:r>
              <a:rPr lang="en-US" sz="2000" b="1" dirty="0">
                <a:solidFill>
                  <a:schemeClr val="dk1"/>
                </a:solidFill>
                <a:latin typeface="Arial"/>
                <a:ea typeface="Arial"/>
                <a:cs typeface="Arial"/>
                <a:sym typeface="Arial"/>
              </a:rPr>
              <a:t>Pour le type de soins alternatifs qui vous est attribué, veuillez préparer une présentation sur : </a:t>
            </a:r>
          </a:p>
        </p:txBody>
      </p:sp>
      <p:sp>
        <p:nvSpPr>
          <p:cNvPr id="25" name="Google Shape;825;p36">
            <a:extLst>
              <a:ext uri="{FF2B5EF4-FFF2-40B4-BE49-F238E27FC236}">
                <a16:creationId xmlns:a16="http://schemas.microsoft.com/office/drawing/2014/main" id="{1F954CFA-B63F-D6E3-FE91-1F1C3452A2AD}"/>
              </a:ext>
            </a:extLst>
          </p:cNvPr>
          <p:cNvSpPr txBox="1"/>
          <p:nvPr/>
        </p:nvSpPr>
        <p:spPr>
          <a:xfrm>
            <a:off x="5386922" y="3359865"/>
            <a:ext cx="5453412" cy="2246729"/>
          </a:xfrm>
          <a:prstGeom prst="rect">
            <a:avLst/>
          </a:prstGeom>
          <a:noFill/>
          <a:ln>
            <a:noFill/>
          </a:ln>
        </p:spPr>
        <p:txBody>
          <a:bodyPr spcFirstLastPara="1" wrap="square" lIns="91425" tIns="45700" rIns="91425" bIns="45700" anchor="t" anchorCtr="0">
            <a:spAutoFit/>
          </a:bodyPr>
          <a:lstStyle/>
          <a:p>
            <a:pPr marL="342900" marR="0" lvl="0" indent="-342900" algn="l" rtl="0">
              <a:spcBef>
                <a:spcPts val="0"/>
              </a:spcBef>
              <a:spcAft>
                <a:spcPts val="0"/>
              </a:spcAft>
              <a:buClr>
                <a:schemeClr val="dk1"/>
              </a:buClr>
              <a:buSzPts val="2400"/>
              <a:buFont typeface="Arial"/>
              <a:buChar char="•"/>
            </a:pPr>
            <a:r>
              <a:rPr lang="en-US" sz="2000" dirty="0">
                <a:solidFill>
                  <a:schemeClr val="dk1"/>
                </a:solidFill>
              </a:rPr>
              <a:t>Les principales caractéristiques de ce type de soins</a:t>
            </a:r>
            <a:br>
              <a:rPr lang="en-US" sz="2000" dirty="0">
                <a:solidFill>
                  <a:schemeClr val="dk1"/>
                </a:solidFill>
              </a:rPr>
            </a:br>
            <a:endParaRPr lang="en-US" sz="2000" dirty="0">
              <a:solidFill>
                <a:schemeClr val="dk1"/>
              </a:solidFill>
            </a:endParaRPr>
          </a:p>
          <a:p>
            <a:pPr marL="342900" marR="0" lvl="0" indent="-342900" algn="l" rtl="0">
              <a:spcBef>
                <a:spcPts val="0"/>
              </a:spcBef>
              <a:spcAft>
                <a:spcPts val="0"/>
              </a:spcAft>
              <a:buClr>
                <a:schemeClr val="dk1"/>
              </a:buClr>
              <a:buSzPts val="2400"/>
              <a:buFont typeface="Arial"/>
              <a:buChar char="•"/>
            </a:pPr>
            <a:r>
              <a:rPr lang="en-US" sz="2000" dirty="0">
                <a:solidFill>
                  <a:schemeClr val="dk1"/>
                </a:solidFill>
              </a:rPr>
              <a:t>Facteurs de protection associés à ce type de soins </a:t>
            </a:r>
            <a:br>
              <a:rPr lang="en-US" sz="2000" dirty="0">
                <a:solidFill>
                  <a:schemeClr val="dk1"/>
                </a:solidFill>
              </a:rPr>
            </a:br>
            <a:endParaRPr lang="en-US" sz="2000" dirty="0">
              <a:solidFill>
                <a:schemeClr val="dk1"/>
              </a:solidFill>
            </a:endParaRPr>
          </a:p>
          <a:p>
            <a:pPr marL="342900" marR="0" lvl="0" indent="-342900" algn="l" rtl="0">
              <a:spcBef>
                <a:spcPts val="0"/>
              </a:spcBef>
              <a:spcAft>
                <a:spcPts val="0"/>
              </a:spcAft>
              <a:buClr>
                <a:schemeClr val="dk1"/>
              </a:buClr>
              <a:buSzPts val="2400"/>
              <a:buFont typeface="Arial"/>
              <a:buChar char="•"/>
            </a:pPr>
            <a:r>
              <a:rPr lang="en-US" sz="2000" dirty="0">
                <a:solidFill>
                  <a:schemeClr val="dk1"/>
                </a:solidFill>
              </a:rPr>
              <a:t>Facteurs de risque associés à ce type de soins</a:t>
            </a:r>
          </a:p>
        </p:txBody>
      </p:sp>
      <p:pic>
        <p:nvPicPr>
          <p:cNvPr id="18" name="Graphic 17" descr="Projector screen with solid fill">
            <a:extLst>
              <a:ext uri="{FF2B5EF4-FFF2-40B4-BE49-F238E27FC236}">
                <a16:creationId xmlns:a16="http://schemas.microsoft.com/office/drawing/2014/main" id="{939EAB53-9159-2B76-2C85-4B3EAAF05D6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26398" y="1819040"/>
            <a:ext cx="4016992" cy="4016992"/>
          </a:xfrm>
          <a:prstGeom prst="rect">
            <a:avLst/>
          </a:prstGeom>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886"/>
        <p:cNvGrpSpPr/>
        <p:nvPr/>
      </p:nvGrpSpPr>
      <p:grpSpPr>
        <a:xfrm>
          <a:off x="0" y="0"/>
          <a:ext cx="0" cy="0"/>
          <a:chOff x="0" y="0"/>
          <a:chExt cx="0" cy="0"/>
        </a:xfrm>
      </p:grpSpPr>
      <p:sp>
        <p:nvSpPr>
          <p:cNvPr id="2" name="Rectangle: Top Corners Rounded 1">
            <a:extLst>
              <a:ext uri="{FF2B5EF4-FFF2-40B4-BE49-F238E27FC236}">
                <a16:creationId xmlns:a16="http://schemas.microsoft.com/office/drawing/2014/main" id="{9D76D8FE-2F49-5B94-89BD-807D16B436AC}"/>
              </a:ext>
            </a:extLst>
          </p:cNvPr>
          <p:cNvSpPr/>
          <p:nvPr/>
        </p:nvSpPr>
        <p:spPr>
          <a:xfrm rot="5400000">
            <a:off x="22814" y="1862216"/>
            <a:ext cx="1006547" cy="1052194"/>
          </a:xfrm>
          <a:prstGeom prst="round2SameRect">
            <a:avLst>
              <a:gd name="adj1" fmla="val 25924"/>
              <a:gd name="adj2" fmla="val 0"/>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 name="Google Shape;825;p36">
            <a:extLst>
              <a:ext uri="{FF2B5EF4-FFF2-40B4-BE49-F238E27FC236}">
                <a16:creationId xmlns:a16="http://schemas.microsoft.com/office/drawing/2014/main" id="{BCF4340E-7FB2-1007-B66A-E406B0FBA1D0}"/>
              </a:ext>
            </a:extLst>
          </p:cNvPr>
          <p:cNvSpPr txBox="1"/>
          <p:nvPr/>
        </p:nvSpPr>
        <p:spPr>
          <a:xfrm>
            <a:off x="1503125" y="2034389"/>
            <a:ext cx="9736417" cy="707846"/>
          </a:xfrm>
          <a:prstGeom prst="rect">
            <a:avLst/>
          </a:prstGeom>
          <a:noFill/>
          <a:ln>
            <a:noFill/>
          </a:ln>
        </p:spPr>
        <p:txBody>
          <a:bodyPr spcFirstLastPara="1" wrap="square" lIns="91425" tIns="45700" rIns="91425" bIns="45700" anchor="t" anchorCtr="0">
            <a:spAutoFit/>
          </a:bodyPr>
          <a:lstStyle/>
          <a:p>
            <a:pPr marR="0" lvl="0" algn="l" rtl="0">
              <a:spcBef>
                <a:spcPts val="0"/>
              </a:spcBef>
              <a:spcAft>
                <a:spcPts val="0"/>
              </a:spcAft>
              <a:buClr>
                <a:schemeClr val="dk1"/>
              </a:buClr>
              <a:buSzPts val="2400"/>
            </a:pPr>
            <a:r>
              <a:rPr lang="en-US" sz="2000" dirty="0">
                <a:solidFill>
                  <a:schemeClr val="dk1"/>
                </a:solidFill>
                <a:latin typeface="Arial"/>
                <a:ea typeface="Arial"/>
                <a:cs typeface="Arial"/>
                <a:sym typeface="Arial"/>
              </a:rPr>
              <a:t>L'adoption nationale et internationale ne devrait jamais être mise </a:t>
            </a:r>
            <a:r>
              <a:rPr lang="en-US" sz="2000" dirty="0" err="1">
                <a:solidFill>
                  <a:schemeClr val="dk1"/>
                </a:solidFill>
                <a:latin typeface="Arial"/>
                <a:ea typeface="Arial"/>
                <a:cs typeface="Arial"/>
                <a:sym typeface="Arial"/>
              </a:rPr>
              <a:t>en</a:t>
            </a:r>
            <a:r>
              <a:rPr lang="en-US" sz="2000" dirty="0">
                <a:solidFill>
                  <a:schemeClr val="dk1"/>
                </a:solidFill>
                <a:latin typeface="Arial"/>
                <a:ea typeface="Arial"/>
                <a:cs typeface="Arial"/>
                <a:sym typeface="Arial"/>
              </a:rPr>
              <a:t> place pendant les situations d'urgence </a:t>
            </a:r>
          </a:p>
        </p:txBody>
      </p:sp>
      <p:sp>
        <p:nvSpPr>
          <p:cNvPr id="887" name="Google Shape;887;p40"/>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8C5F7A"/>
              </a:buClr>
              <a:buSzPts val="3200"/>
              <a:buFont typeface="Arial"/>
              <a:buNone/>
            </a:pPr>
            <a:r>
              <a:rPr lang="en-US" dirty="0">
                <a:highlight>
                  <a:srgbClr val="FFFF00"/>
                </a:highlight>
              </a:rPr>
              <a:t>Dispositions relatives aux soins de longue durée</a:t>
            </a:r>
            <a:endParaRPr dirty="0">
              <a:highlight>
                <a:srgbClr val="FFFF00"/>
              </a:highlight>
            </a:endParaRPr>
          </a:p>
        </p:txBody>
      </p:sp>
      <p:sp>
        <p:nvSpPr>
          <p:cNvPr id="5" name="TextBox 4">
            <a:extLst>
              <a:ext uri="{FF2B5EF4-FFF2-40B4-BE49-F238E27FC236}">
                <a16:creationId xmlns:a16="http://schemas.microsoft.com/office/drawing/2014/main" id="{0DAA224F-3D6B-C907-4C8E-7F2EFED3DD66}"/>
              </a:ext>
            </a:extLst>
          </p:cNvPr>
          <p:cNvSpPr txBox="1"/>
          <p:nvPr/>
        </p:nvSpPr>
        <p:spPr>
          <a:xfrm>
            <a:off x="1503123" y="3707186"/>
            <a:ext cx="9736419" cy="1631216"/>
          </a:xfrm>
          <a:prstGeom prst="rect">
            <a:avLst/>
          </a:prstGeom>
          <a:noFill/>
        </p:spPr>
        <p:txBody>
          <a:bodyPr wrap="square">
            <a:spAutoFit/>
          </a:bodyPr>
          <a:lstStyle/>
          <a:p>
            <a:pPr marL="0" marR="0" lvl="0" indent="0" algn="l" rtl="0">
              <a:lnSpc>
                <a:spcPct val="100000"/>
              </a:lnSpc>
              <a:spcBef>
                <a:spcPts val="0"/>
              </a:spcBef>
              <a:spcAft>
                <a:spcPts val="0"/>
              </a:spcAft>
              <a:buClr>
                <a:srgbClr val="FFFFFF"/>
              </a:buClr>
              <a:buSzPts val="2400"/>
              <a:buFont typeface="Calibri"/>
              <a:buNone/>
            </a:pPr>
            <a:r>
              <a:rPr lang="en-GB" sz="2000" b="0" i="0" u="none" strike="noStrike" cap="none" dirty="0">
                <a:solidFill>
                  <a:schemeClr val="tx1"/>
                </a:solidFill>
                <a:latin typeface="+mn-lt"/>
                <a:ea typeface="Calibri"/>
                <a:cs typeface="Calibri"/>
                <a:sym typeface="Calibri"/>
              </a:rPr>
              <a:t>Dans les sociétés islamiques, la kafala est une forme de prise en charge qui permet à un enfant non apparenté de recevoir des soins, une éducation et un héritage, mais sans changement de statut de parenté. La kafala est comprise et pratiquée différemment d'un pays à l'autre, mais elle est généralement perçue comme un arrangement permanent et n'est donc pas une forme de prise en charge appropriée dans les contextes d'urgence.</a:t>
            </a:r>
            <a:endParaRPr lang="en-GB" sz="2000" dirty="0">
              <a:solidFill>
                <a:schemeClr val="tx1"/>
              </a:solidFill>
              <a:latin typeface="+mn-lt"/>
            </a:endParaRPr>
          </a:p>
        </p:txBody>
      </p:sp>
      <p:sp>
        <p:nvSpPr>
          <p:cNvPr id="6" name="Rectangle: Top Corners Rounded 5">
            <a:extLst>
              <a:ext uri="{FF2B5EF4-FFF2-40B4-BE49-F238E27FC236}">
                <a16:creationId xmlns:a16="http://schemas.microsoft.com/office/drawing/2014/main" id="{9E216203-6971-3A62-A114-A8E1415F7462}"/>
              </a:ext>
            </a:extLst>
          </p:cNvPr>
          <p:cNvSpPr/>
          <p:nvPr/>
        </p:nvSpPr>
        <p:spPr>
          <a:xfrm rot="5400000">
            <a:off x="-412464" y="3996698"/>
            <a:ext cx="1877106" cy="1052194"/>
          </a:xfrm>
          <a:prstGeom prst="round2SameRect">
            <a:avLst>
              <a:gd name="adj1" fmla="val 25924"/>
              <a:gd name="adj2" fmla="val 0"/>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73"/>
        <p:cNvGrpSpPr/>
        <p:nvPr/>
      </p:nvGrpSpPr>
      <p:grpSpPr>
        <a:xfrm>
          <a:off x="0" y="0"/>
          <a:ext cx="0" cy="0"/>
          <a:chOff x="0" y="0"/>
          <a:chExt cx="0" cy="0"/>
        </a:xfrm>
      </p:grpSpPr>
      <p:sp>
        <p:nvSpPr>
          <p:cNvPr id="12" name="Google Shape;284;p4">
            <a:extLst>
              <a:ext uri="{FF2B5EF4-FFF2-40B4-BE49-F238E27FC236}">
                <a16:creationId xmlns:a16="http://schemas.microsoft.com/office/drawing/2014/main" id="{992F5398-1D20-2B2A-E685-E6BBBD5030C0}"/>
              </a:ext>
            </a:extLst>
          </p:cNvPr>
          <p:cNvSpPr/>
          <p:nvPr/>
        </p:nvSpPr>
        <p:spPr>
          <a:xfrm>
            <a:off x="5948905" y="6169223"/>
            <a:ext cx="2472072" cy="409181"/>
          </a:xfrm>
          <a:prstGeom prst="rect">
            <a:avLst/>
          </a:prstGeom>
          <a:solidFill>
            <a:schemeClr val="accent2">
              <a:lumMod val="5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11" name="Google Shape;284;p4">
            <a:extLst>
              <a:ext uri="{FF2B5EF4-FFF2-40B4-BE49-F238E27FC236}">
                <a16:creationId xmlns:a16="http://schemas.microsoft.com/office/drawing/2014/main" id="{F08EC55A-6DB8-9B6C-F674-AF450F81652B}"/>
              </a:ext>
            </a:extLst>
          </p:cNvPr>
          <p:cNvSpPr/>
          <p:nvPr/>
        </p:nvSpPr>
        <p:spPr>
          <a:xfrm>
            <a:off x="7410658" y="5807246"/>
            <a:ext cx="2318229" cy="364591"/>
          </a:xfrm>
          <a:prstGeom prst="rect">
            <a:avLst/>
          </a:prstGeom>
          <a:solidFill>
            <a:schemeClr val="accent2">
              <a:lumMod val="5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10" name="Google Shape;284;p4">
            <a:extLst>
              <a:ext uri="{FF2B5EF4-FFF2-40B4-BE49-F238E27FC236}">
                <a16:creationId xmlns:a16="http://schemas.microsoft.com/office/drawing/2014/main" id="{07491EE6-597B-852B-35CB-49617712A233}"/>
              </a:ext>
            </a:extLst>
          </p:cNvPr>
          <p:cNvSpPr/>
          <p:nvPr/>
        </p:nvSpPr>
        <p:spPr>
          <a:xfrm>
            <a:off x="5934278" y="5310243"/>
            <a:ext cx="3193679" cy="497003"/>
          </a:xfrm>
          <a:prstGeom prst="rect">
            <a:avLst/>
          </a:prstGeom>
          <a:solidFill>
            <a:schemeClr val="accent2">
              <a:lumMod val="5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9" name="Google Shape;284;p4">
            <a:extLst>
              <a:ext uri="{FF2B5EF4-FFF2-40B4-BE49-F238E27FC236}">
                <a16:creationId xmlns:a16="http://schemas.microsoft.com/office/drawing/2014/main" id="{98D52AFF-72C1-1690-36BA-31F470DA5449}"/>
              </a:ext>
            </a:extLst>
          </p:cNvPr>
          <p:cNvSpPr/>
          <p:nvPr/>
        </p:nvSpPr>
        <p:spPr>
          <a:xfrm>
            <a:off x="5934279" y="4903048"/>
            <a:ext cx="803405" cy="452413"/>
          </a:xfrm>
          <a:prstGeom prst="rect">
            <a:avLst/>
          </a:prstGeom>
          <a:solidFill>
            <a:schemeClr val="accent2">
              <a:lumMod val="5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8" name="Google Shape;284;p4">
            <a:extLst>
              <a:ext uri="{FF2B5EF4-FFF2-40B4-BE49-F238E27FC236}">
                <a16:creationId xmlns:a16="http://schemas.microsoft.com/office/drawing/2014/main" id="{97E91B58-290D-F4D0-674E-298457B8214A}"/>
              </a:ext>
            </a:extLst>
          </p:cNvPr>
          <p:cNvSpPr/>
          <p:nvPr/>
        </p:nvSpPr>
        <p:spPr>
          <a:xfrm>
            <a:off x="7831583" y="4493867"/>
            <a:ext cx="1897304" cy="409181"/>
          </a:xfrm>
          <a:prstGeom prst="rect">
            <a:avLst/>
          </a:prstGeom>
          <a:solidFill>
            <a:schemeClr val="accent2">
              <a:lumMod val="5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7" name="Google Shape;284;p4">
            <a:extLst>
              <a:ext uri="{FF2B5EF4-FFF2-40B4-BE49-F238E27FC236}">
                <a16:creationId xmlns:a16="http://schemas.microsoft.com/office/drawing/2014/main" id="{540290D7-F15C-E6C4-8FD4-44D683D414C0}"/>
              </a:ext>
            </a:extLst>
          </p:cNvPr>
          <p:cNvSpPr/>
          <p:nvPr/>
        </p:nvSpPr>
        <p:spPr>
          <a:xfrm>
            <a:off x="5934279" y="2349335"/>
            <a:ext cx="2472072" cy="409181"/>
          </a:xfrm>
          <a:prstGeom prst="rect">
            <a:avLst/>
          </a:prstGeom>
          <a:solidFill>
            <a:schemeClr val="accent2">
              <a:lumMod val="5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6" name="Google Shape;284;p4">
            <a:extLst>
              <a:ext uri="{FF2B5EF4-FFF2-40B4-BE49-F238E27FC236}">
                <a16:creationId xmlns:a16="http://schemas.microsoft.com/office/drawing/2014/main" id="{10B0F7FB-6C68-7C94-D793-0AC18BD99F39}"/>
              </a:ext>
            </a:extLst>
          </p:cNvPr>
          <p:cNvSpPr/>
          <p:nvPr/>
        </p:nvSpPr>
        <p:spPr>
          <a:xfrm>
            <a:off x="5934279" y="1427747"/>
            <a:ext cx="2712415" cy="514393"/>
          </a:xfrm>
          <a:prstGeom prst="rect">
            <a:avLst/>
          </a:prstGeom>
          <a:solidFill>
            <a:schemeClr val="accent2">
              <a:lumMod val="5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283" name="Google Shape;283;p4"/>
          <p:cNvSpPr txBox="1">
            <a:spLocks noGrp="1"/>
          </p:cNvSpPr>
          <p:nvPr>
            <p:ph type="title"/>
          </p:nvPr>
        </p:nvSpPr>
        <p:spPr>
          <a:xfrm>
            <a:off x="1015377" y="3099692"/>
            <a:ext cx="4015311" cy="562168"/>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lt1"/>
              </a:buClr>
              <a:buSzPts val="4800"/>
              <a:buFont typeface="Garamond"/>
              <a:buNone/>
            </a:pPr>
            <a:r>
              <a:rPr lang="en-US" dirty="0"/>
              <a:t>Objectif du module</a:t>
            </a:r>
            <a:br>
              <a:rPr lang="en-US" dirty="0"/>
            </a:br>
            <a:r>
              <a:rPr lang="en-CA" sz="2400" b="1" dirty="0">
                <a:solidFill>
                  <a:schemeClr val="accent2">
                    <a:lumMod val="75000"/>
                  </a:schemeClr>
                </a:solidFill>
                <a:highlight>
                  <a:srgbClr val="FFFF00"/>
                </a:highlight>
                <a:latin typeface="Garamond"/>
              </a:rPr>
              <a:t>ADAPTER</a:t>
            </a:r>
            <a:endParaRPr dirty="0"/>
          </a:p>
        </p:txBody>
      </p:sp>
      <p:sp>
        <p:nvSpPr>
          <p:cNvPr id="3" name="Google Shape;284;p4">
            <a:extLst>
              <a:ext uri="{FF2B5EF4-FFF2-40B4-BE49-F238E27FC236}">
                <a16:creationId xmlns:a16="http://schemas.microsoft.com/office/drawing/2014/main" id="{F721B317-592B-B57D-28B5-8E278513E126}"/>
              </a:ext>
            </a:extLst>
          </p:cNvPr>
          <p:cNvSpPr/>
          <p:nvPr/>
        </p:nvSpPr>
        <p:spPr>
          <a:xfrm>
            <a:off x="7713996" y="4903048"/>
            <a:ext cx="1413962" cy="452413"/>
          </a:xfrm>
          <a:prstGeom prst="rect">
            <a:avLst/>
          </a:prstGeom>
          <a:solidFill>
            <a:schemeClr val="accent2">
              <a:lumMod val="5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285" name="Google Shape;285;p4"/>
          <p:cNvSpPr txBox="1"/>
          <p:nvPr/>
        </p:nvSpPr>
        <p:spPr>
          <a:xfrm>
            <a:off x="5934280" y="568767"/>
            <a:ext cx="3794607" cy="612471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FFFFFF"/>
              </a:buClr>
              <a:buSzPts val="2800"/>
              <a:buFont typeface="Helvetica Neue"/>
              <a:buNone/>
            </a:pPr>
            <a:r>
              <a:rPr lang="en-US" sz="2800" b="1" i="0" u="none" strike="noStrike" cap="none" dirty="0">
                <a:solidFill>
                  <a:srgbClr val="FFFFFF"/>
                </a:solidFill>
                <a:latin typeface="+mn-lt"/>
                <a:ea typeface="Helvetica Neue"/>
                <a:cs typeface="Helvetica Neue"/>
                <a:sym typeface="Helvetica Neue"/>
              </a:rPr>
              <a:t>Fournir aux participants les connaissances approfondies et les compétences requises pour soutenir les enfants non accompagnés accompagnés par le </a:t>
            </a:r>
            <a:r>
              <a:rPr lang="en-US" sz="2800" b="1" i="0" u="none" strike="noStrike" cap="none" dirty="0" err="1">
                <a:solidFill>
                  <a:srgbClr val="FFFFFF"/>
                </a:solidFill>
                <a:latin typeface="+mn-lt"/>
                <a:ea typeface="Helvetica Neue"/>
                <a:cs typeface="Helvetica Neue"/>
                <a:sym typeface="Helvetica Neue"/>
              </a:rPr>
              <a:t>EISis</a:t>
            </a:r>
            <a:r>
              <a:rPr lang="en-US" sz="2800" b="1" i="0" u="none" strike="noStrike" cap="none" dirty="0">
                <a:solidFill>
                  <a:srgbClr val="FFFFFF"/>
                </a:solidFill>
                <a:latin typeface="+mn-lt"/>
                <a:ea typeface="Helvetica Neue"/>
                <a:cs typeface="Helvetica Neue"/>
                <a:sym typeface="Helvetica Neue"/>
              </a:rPr>
              <a:t> de la gestion de cas, de la prise en charge alternative et/ou de la recherche des familles. </a:t>
            </a:r>
            <a:endParaRPr sz="2800" b="1" i="0" u="none" strike="noStrike" cap="none" dirty="0">
              <a:solidFill>
                <a:srgbClr val="FFFFFF"/>
              </a:solidFill>
              <a:latin typeface="+mn-lt"/>
              <a:ea typeface="Calibri"/>
              <a:cs typeface="Calibri"/>
              <a:sym typeface="Calibri"/>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895"/>
        <p:cNvGrpSpPr/>
        <p:nvPr/>
      </p:nvGrpSpPr>
      <p:grpSpPr>
        <a:xfrm>
          <a:off x="0" y="0"/>
          <a:ext cx="0" cy="0"/>
          <a:chOff x="0" y="0"/>
          <a:chExt cx="0" cy="0"/>
        </a:xfrm>
      </p:grpSpPr>
      <p:sp>
        <p:nvSpPr>
          <p:cNvPr id="896" name="Google Shape;896;p41"/>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8C5F7A"/>
              </a:buClr>
              <a:buSzPts val="3200"/>
              <a:buFont typeface="Arial"/>
              <a:buNone/>
            </a:pPr>
            <a:r>
              <a:rPr lang="en-US" dirty="0"/>
              <a:t>Enfants </a:t>
            </a:r>
            <a:r>
              <a:rPr lang="en-US" dirty="0" err="1"/>
              <a:t>en</a:t>
            </a:r>
            <a:r>
              <a:rPr lang="en-US" dirty="0"/>
              <a:t> situation de handicap</a:t>
            </a:r>
            <a:endParaRPr dirty="0"/>
          </a:p>
        </p:txBody>
      </p:sp>
      <p:sp>
        <p:nvSpPr>
          <p:cNvPr id="3" name="Google Shape;825;p36">
            <a:extLst>
              <a:ext uri="{FF2B5EF4-FFF2-40B4-BE49-F238E27FC236}">
                <a16:creationId xmlns:a16="http://schemas.microsoft.com/office/drawing/2014/main" id="{292EA171-347C-6CA7-FC4A-A18317C88640}"/>
              </a:ext>
            </a:extLst>
          </p:cNvPr>
          <p:cNvSpPr txBox="1"/>
          <p:nvPr/>
        </p:nvSpPr>
        <p:spPr>
          <a:xfrm>
            <a:off x="1820987" y="2234806"/>
            <a:ext cx="5799549" cy="1323399"/>
          </a:xfrm>
          <a:prstGeom prst="rect">
            <a:avLst/>
          </a:prstGeom>
          <a:noFill/>
          <a:ln>
            <a:noFill/>
          </a:ln>
        </p:spPr>
        <p:txBody>
          <a:bodyPr spcFirstLastPara="1" wrap="square" lIns="91425" tIns="45700" rIns="91425" bIns="45700" anchor="t" anchorCtr="0">
            <a:spAutoFit/>
          </a:bodyPr>
          <a:lstStyle/>
          <a:p>
            <a:pPr marR="0" lvl="0" algn="l" rtl="0">
              <a:spcBef>
                <a:spcPts val="0"/>
              </a:spcBef>
              <a:spcAft>
                <a:spcPts val="0"/>
              </a:spcAft>
              <a:buClr>
                <a:schemeClr val="dk1"/>
              </a:buClr>
              <a:buSzPts val="2400"/>
            </a:pPr>
            <a:r>
              <a:rPr lang="en-US" sz="2000" dirty="0">
                <a:solidFill>
                  <a:schemeClr val="dk1"/>
                </a:solidFill>
                <a:latin typeface="Arial"/>
                <a:ea typeface="Arial"/>
                <a:cs typeface="Arial"/>
                <a:sym typeface="Arial"/>
              </a:rPr>
              <a:t>Le placement en institution peut souvent être l'option de soins par défaut pour les enfants </a:t>
            </a:r>
            <a:r>
              <a:rPr lang="en-US" sz="2000" dirty="0" err="1">
                <a:solidFill>
                  <a:schemeClr val="dk1"/>
                </a:solidFill>
                <a:latin typeface="Arial"/>
                <a:ea typeface="Arial"/>
                <a:cs typeface="Arial"/>
                <a:sym typeface="Arial"/>
              </a:rPr>
              <a:t>en</a:t>
            </a:r>
            <a:r>
              <a:rPr lang="en-US" sz="2000" dirty="0">
                <a:solidFill>
                  <a:schemeClr val="dk1"/>
                </a:solidFill>
                <a:latin typeface="Arial"/>
                <a:ea typeface="Arial"/>
                <a:cs typeface="Arial"/>
                <a:sym typeface="Arial"/>
              </a:rPr>
              <a:t> situation de handicap, même si cela n'est pas dans leur meilleur intérêt. </a:t>
            </a:r>
          </a:p>
        </p:txBody>
      </p:sp>
      <p:sp>
        <p:nvSpPr>
          <p:cNvPr id="4" name="TextBox 3">
            <a:extLst>
              <a:ext uri="{FF2B5EF4-FFF2-40B4-BE49-F238E27FC236}">
                <a16:creationId xmlns:a16="http://schemas.microsoft.com/office/drawing/2014/main" id="{D0A0C3BB-A01F-4A92-E46B-438A9800B0F8}"/>
              </a:ext>
            </a:extLst>
          </p:cNvPr>
          <p:cNvSpPr txBox="1"/>
          <p:nvPr/>
        </p:nvSpPr>
        <p:spPr>
          <a:xfrm>
            <a:off x="1820986" y="3907603"/>
            <a:ext cx="5799550" cy="1631216"/>
          </a:xfrm>
          <a:prstGeom prst="rect">
            <a:avLst/>
          </a:prstGeom>
          <a:noFill/>
        </p:spPr>
        <p:txBody>
          <a:bodyPr wrap="square">
            <a:spAutoFit/>
          </a:bodyPr>
          <a:lstStyle/>
          <a:p>
            <a:pPr marL="0" marR="0" lvl="0" indent="0" algn="l" rtl="0">
              <a:lnSpc>
                <a:spcPct val="100000"/>
              </a:lnSpc>
              <a:spcBef>
                <a:spcPts val="0"/>
              </a:spcBef>
              <a:spcAft>
                <a:spcPts val="0"/>
              </a:spcAft>
              <a:buClr>
                <a:srgbClr val="FFFFFF"/>
              </a:buClr>
              <a:buSzPts val="2400"/>
              <a:buFont typeface="Calibri"/>
              <a:buNone/>
            </a:pPr>
            <a:r>
              <a:rPr lang="en-US" sz="2000" b="0" i="0" u="none" strike="noStrike" cap="none" dirty="0">
                <a:solidFill>
                  <a:schemeClr val="tx1"/>
                </a:solidFill>
                <a:latin typeface="+mn-lt"/>
                <a:ea typeface="Calibri"/>
                <a:cs typeface="Calibri"/>
                <a:sym typeface="Calibri"/>
              </a:rPr>
              <a:t>D'autres types de soins alternatifs doivent être explorés ; avec une préparation, une formation et un soutien supplémentaires, de nombreuses familles sont prêtes à </a:t>
            </a:r>
            <a:r>
              <a:rPr lang="en-US" sz="2000" b="0" i="0" u="none" strike="noStrike" cap="none" dirty="0" err="1">
                <a:solidFill>
                  <a:schemeClr val="tx1"/>
                </a:solidFill>
                <a:latin typeface="+mn-lt"/>
                <a:ea typeface="Calibri"/>
                <a:cs typeface="Calibri"/>
                <a:sym typeface="Calibri"/>
              </a:rPr>
              <a:t>s'occuper</a:t>
            </a:r>
            <a:r>
              <a:rPr lang="en-US" sz="2000" b="0" i="0" u="none" strike="noStrike" cap="none" dirty="0">
                <a:solidFill>
                  <a:schemeClr val="tx1"/>
                </a:solidFill>
                <a:latin typeface="+mn-lt"/>
                <a:ea typeface="Calibri"/>
                <a:cs typeface="Calibri"/>
                <a:sym typeface="Calibri"/>
              </a:rPr>
              <a:t> d'</a:t>
            </a:r>
            <a:r>
              <a:rPr lang="fr-FR" sz="2000" b="0" i="0" u="none" strike="noStrike" cap="none" dirty="0">
                <a:solidFill>
                  <a:schemeClr val="tx1"/>
                </a:solidFill>
                <a:latin typeface="+mn-lt"/>
                <a:ea typeface="Calibri"/>
                <a:cs typeface="Calibri"/>
                <a:sym typeface="Calibri"/>
              </a:rPr>
              <a:t>enfants en situation de handicap</a:t>
            </a:r>
            <a:r>
              <a:rPr lang="en-US" sz="2000" b="0" i="0" u="none" strike="noStrike" cap="none" dirty="0">
                <a:solidFill>
                  <a:schemeClr val="tx1"/>
                </a:solidFill>
                <a:latin typeface="+mn-lt"/>
                <a:ea typeface="Calibri"/>
                <a:cs typeface="Calibri"/>
                <a:sym typeface="Calibri"/>
              </a:rPr>
              <a:t>. </a:t>
            </a:r>
          </a:p>
        </p:txBody>
      </p:sp>
      <p:pic>
        <p:nvPicPr>
          <p:cNvPr id="8" name="Graphic 7" descr="Person in wheelchair with solid fill">
            <a:extLst>
              <a:ext uri="{FF2B5EF4-FFF2-40B4-BE49-F238E27FC236}">
                <a16:creationId xmlns:a16="http://schemas.microsoft.com/office/drawing/2014/main" id="{A7492D82-870D-FC36-EDB6-4DC9216AE22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778145" y="1866084"/>
            <a:ext cx="3575655" cy="3575655"/>
          </a:xfrm>
          <a:prstGeom prst="rect">
            <a:avLst/>
          </a:prstGeom>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903"/>
        <p:cNvGrpSpPr/>
        <p:nvPr/>
      </p:nvGrpSpPr>
      <p:grpSpPr>
        <a:xfrm>
          <a:off x="0" y="0"/>
          <a:ext cx="0" cy="0"/>
          <a:chOff x="0" y="0"/>
          <a:chExt cx="0" cy="0"/>
        </a:xfrm>
      </p:grpSpPr>
      <p:sp>
        <p:nvSpPr>
          <p:cNvPr id="904" name="Google Shape;904;p42"/>
          <p:cNvSpPr/>
          <p:nvPr/>
        </p:nvSpPr>
        <p:spPr>
          <a:xfrm>
            <a:off x="0" y="-1"/>
            <a:ext cx="12192000" cy="985520"/>
          </a:xfrm>
          <a:prstGeom prst="rect">
            <a:avLst/>
          </a:prstGeom>
          <a:solidFill>
            <a:srgbClr val="EEE7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905" name="Google Shape;905;p42"/>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8C5F7A"/>
              </a:buClr>
              <a:buSzPts val="3200"/>
              <a:buFont typeface="Arial"/>
              <a:buNone/>
            </a:pPr>
            <a:r>
              <a:rPr lang="en-US" dirty="0">
                <a:latin typeface="Arial"/>
                <a:ea typeface="Arial"/>
                <a:cs typeface="Arial"/>
                <a:sym typeface="Arial"/>
              </a:rPr>
              <a:t>Principaux points d'apprentissage</a:t>
            </a:r>
            <a:endParaRPr dirty="0"/>
          </a:p>
        </p:txBody>
      </p:sp>
      <p:sp>
        <p:nvSpPr>
          <p:cNvPr id="906" name="Google Shape;906;p42"/>
          <p:cNvSpPr/>
          <p:nvPr/>
        </p:nvSpPr>
        <p:spPr>
          <a:xfrm>
            <a:off x="1510064" y="1761773"/>
            <a:ext cx="1051560" cy="1051560"/>
          </a:xfrm>
          <a:prstGeom prst="star5">
            <a:avLst>
              <a:gd name="adj" fmla="val 28143"/>
              <a:gd name="hf" fmla="val 105146"/>
              <a:gd name="vf" fmla="val 110557"/>
            </a:avLst>
          </a:prstGeom>
          <a:solidFill>
            <a:srgbClr val="8C5F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907" name="Google Shape;907;p42"/>
          <p:cNvSpPr/>
          <p:nvPr/>
        </p:nvSpPr>
        <p:spPr>
          <a:xfrm>
            <a:off x="4232461" y="1761773"/>
            <a:ext cx="1051560" cy="1051560"/>
          </a:xfrm>
          <a:prstGeom prst="star5">
            <a:avLst>
              <a:gd name="adj" fmla="val 28143"/>
              <a:gd name="hf" fmla="val 105146"/>
              <a:gd name="vf" fmla="val 110557"/>
            </a:avLst>
          </a:prstGeom>
          <a:solidFill>
            <a:srgbClr val="8C5F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908" name="Google Shape;908;p42"/>
          <p:cNvSpPr/>
          <p:nvPr/>
        </p:nvSpPr>
        <p:spPr>
          <a:xfrm>
            <a:off x="6954858" y="1761773"/>
            <a:ext cx="1051560" cy="1051560"/>
          </a:xfrm>
          <a:prstGeom prst="star5">
            <a:avLst>
              <a:gd name="adj" fmla="val 28143"/>
              <a:gd name="hf" fmla="val 105146"/>
              <a:gd name="vf" fmla="val 110557"/>
            </a:avLst>
          </a:prstGeom>
          <a:solidFill>
            <a:srgbClr val="8C5F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909" name="Google Shape;909;p42"/>
          <p:cNvSpPr/>
          <p:nvPr/>
        </p:nvSpPr>
        <p:spPr>
          <a:xfrm>
            <a:off x="9815919" y="1761773"/>
            <a:ext cx="1051560" cy="1051560"/>
          </a:xfrm>
          <a:prstGeom prst="star5">
            <a:avLst>
              <a:gd name="adj" fmla="val 28143"/>
              <a:gd name="hf" fmla="val 105146"/>
              <a:gd name="vf" fmla="val 110557"/>
            </a:avLst>
          </a:prstGeom>
          <a:solidFill>
            <a:srgbClr val="8C5F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910" name="Google Shape;910;p42"/>
          <p:cNvSpPr txBox="1"/>
          <p:nvPr/>
        </p:nvSpPr>
        <p:spPr>
          <a:xfrm>
            <a:off x="807788" y="3263353"/>
            <a:ext cx="2467644" cy="203128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Helvetica Neue"/>
              <a:buNone/>
            </a:pPr>
            <a:r>
              <a:rPr lang="fr-FR" sz="1800" dirty="0">
                <a:latin typeface="+mn-lt"/>
              </a:rPr>
              <a:t>Le type de prise en charge alternative fourni doit être basé sur une évaluation individuelle et sur l'intérêt supérieur de l'enfant.</a:t>
            </a:r>
            <a:endParaRPr sz="1800" dirty="0">
              <a:latin typeface="+mn-lt"/>
            </a:endParaRPr>
          </a:p>
        </p:txBody>
      </p:sp>
      <p:sp>
        <p:nvSpPr>
          <p:cNvPr id="911" name="Google Shape;911;p42"/>
          <p:cNvSpPr txBox="1"/>
          <p:nvPr/>
        </p:nvSpPr>
        <p:spPr>
          <a:xfrm>
            <a:off x="3700119" y="3263353"/>
            <a:ext cx="2116244" cy="147728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Helvetica Neue"/>
              <a:buNone/>
            </a:pPr>
            <a:r>
              <a:rPr lang="en-US" sz="1800" b="0" i="0" u="none" strike="noStrike" cap="none" dirty="0">
                <a:solidFill>
                  <a:srgbClr val="000000"/>
                </a:solidFill>
                <a:latin typeface="+mn-lt"/>
                <a:ea typeface="Helvetica Neue"/>
                <a:cs typeface="Helvetica Neue"/>
                <a:sym typeface="Helvetica Neue"/>
              </a:rPr>
              <a:t>La prise en charge familiale et communautaire au sein de la communauté de l'enfant est la première option.</a:t>
            </a:r>
            <a:endParaRPr sz="1800" dirty="0">
              <a:latin typeface="+mn-lt"/>
            </a:endParaRPr>
          </a:p>
        </p:txBody>
      </p:sp>
      <p:sp>
        <p:nvSpPr>
          <p:cNvPr id="912" name="Google Shape;912;p42"/>
          <p:cNvSpPr txBox="1"/>
          <p:nvPr/>
        </p:nvSpPr>
        <p:spPr>
          <a:xfrm>
            <a:off x="6282994" y="3263353"/>
            <a:ext cx="2395288" cy="230828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Helvetica Neue"/>
              <a:buNone/>
            </a:pPr>
            <a:r>
              <a:rPr lang="en-US" sz="1800" b="0" i="0" u="none" strike="noStrike" cap="none" dirty="0">
                <a:solidFill>
                  <a:srgbClr val="000000"/>
                </a:solidFill>
                <a:latin typeface="+mn-lt"/>
                <a:ea typeface="Helvetica Neue"/>
                <a:cs typeface="Helvetica Neue"/>
                <a:sym typeface="Helvetica Neue"/>
              </a:rPr>
              <a:t>L'offre de soins alternatifs doit tenir compte du contexte et de la culture ; une gamme d'options de soins doit être disponible pour répondre aux divers besoins des enfants.</a:t>
            </a:r>
            <a:endParaRPr sz="1800" dirty="0">
              <a:latin typeface="+mn-lt"/>
            </a:endParaRPr>
          </a:p>
        </p:txBody>
      </p:sp>
      <p:sp>
        <p:nvSpPr>
          <p:cNvPr id="913" name="Google Shape;913;p42"/>
          <p:cNvSpPr txBox="1"/>
          <p:nvPr/>
        </p:nvSpPr>
        <p:spPr>
          <a:xfrm>
            <a:off x="9144912" y="3263353"/>
            <a:ext cx="2323188" cy="230828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Helvetica Neue"/>
              <a:buNone/>
            </a:pPr>
            <a:r>
              <a:rPr lang="fr-FR" sz="1800" dirty="0">
                <a:latin typeface="+mn-lt"/>
              </a:rPr>
              <a:t>Un suivi régulier et la capacité de répondre aux préoccupations sont essentiels pour les enfants dans tous les types de prise en charge alternative</a:t>
            </a:r>
            <a:endParaRPr sz="1800" dirty="0">
              <a:latin typeface="+mn-lt"/>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918"/>
        <p:cNvGrpSpPr/>
        <p:nvPr/>
      </p:nvGrpSpPr>
      <p:grpSpPr>
        <a:xfrm>
          <a:off x="0" y="0"/>
          <a:ext cx="0" cy="0"/>
          <a:chOff x="0" y="0"/>
          <a:chExt cx="0" cy="0"/>
        </a:xfrm>
      </p:grpSpPr>
      <p:sp>
        <p:nvSpPr>
          <p:cNvPr id="919" name="Google Shape;919;p43"/>
          <p:cNvSpPr txBox="1">
            <a:spLocks noGrp="1"/>
          </p:cNvSpPr>
          <p:nvPr>
            <p:ph type="title"/>
          </p:nvPr>
        </p:nvSpPr>
        <p:spPr>
          <a:xfrm>
            <a:off x="796385" y="3099692"/>
            <a:ext cx="4015311" cy="562168"/>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4800"/>
              <a:buFont typeface="Garamond"/>
              <a:buNone/>
            </a:pPr>
            <a:r>
              <a:rPr lang="en-US" sz="2400" dirty="0"/>
              <a:t>SESSION 4.3 </a:t>
            </a:r>
            <a:br>
              <a:rPr lang="en-US" sz="2400" dirty="0"/>
            </a:br>
            <a:r>
              <a:rPr lang="en-US" sz="2400" dirty="0"/>
              <a:t> </a:t>
            </a:r>
            <a:br>
              <a:rPr lang="en-US" dirty="0"/>
            </a:br>
            <a:r>
              <a:rPr lang="en-US" dirty="0"/>
              <a:t>Établir des soins de proximité</a:t>
            </a:r>
            <a:endParaRPr dirty="0"/>
          </a:p>
        </p:txBody>
      </p:sp>
      <p:sp>
        <p:nvSpPr>
          <p:cNvPr id="3" name="Google Shape;191;p14">
            <a:extLst>
              <a:ext uri="{FF2B5EF4-FFF2-40B4-BE49-F238E27FC236}">
                <a16:creationId xmlns:a16="http://schemas.microsoft.com/office/drawing/2014/main" id="{1134EE9D-02B4-1407-7697-CF9854A3FEE8}"/>
              </a:ext>
            </a:extLst>
          </p:cNvPr>
          <p:cNvSpPr txBox="1"/>
          <p:nvPr/>
        </p:nvSpPr>
        <p:spPr>
          <a:xfrm>
            <a:off x="6381004" y="1198169"/>
            <a:ext cx="4941901" cy="40006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1D8CC8"/>
              </a:buClr>
              <a:buSzPts val="2400"/>
              <a:buFont typeface="Arial"/>
              <a:buNone/>
            </a:pPr>
            <a:r>
              <a:rPr lang="en-US" sz="2000" b="1" i="0" u="none" strike="noStrike" cap="none" spc="300" dirty="0">
                <a:solidFill>
                  <a:schemeClr val="accent2">
                    <a:lumMod val="75000"/>
                  </a:schemeClr>
                </a:solidFill>
                <a:latin typeface="Arial"/>
                <a:ea typeface="Arial"/>
                <a:cs typeface="Arial"/>
                <a:sym typeface="Arial"/>
              </a:rPr>
              <a:t>OBJECTIFS D'APPRENTISSAGE</a:t>
            </a:r>
            <a:endParaRPr lang="en-US" sz="2000" spc="300" dirty="0">
              <a:solidFill>
                <a:schemeClr val="accent2">
                  <a:lumMod val="75000"/>
                </a:schemeClr>
              </a:solidFill>
            </a:endParaRPr>
          </a:p>
        </p:txBody>
      </p:sp>
      <p:sp>
        <p:nvSpPr>
          <p:cNvPr id="4" name="Google Shape;193;p14">
            <a:extLst>
              <a:ext uri="{FF2B5EF4-FFF2-40B4-BE49-F238E27FC236}">
                <a16:creationId xmlns:a16="http://schemas.microsoft.com/office/drawing/2014/main" id="{CC23B660-642D-3728-A291-9512B906239C}"/>
              </a:ext>
            </a:extLst>
          </p:cNvPr>
          <p:cNvSpPr txBox="1"/>
          <p:nvPr/>
        </p:nvSpPr>
        <p:spPr>
          <a:xfrm>
            <a:off x="7251032" y="2235850"/>
            <a:ext cx="4171275" cy="4077358"/>
          </a:xfrm>
          <a:prstGeom prst="rect">
            <a:avLst/>
          </a:prstGeom>
          <a:noFill/>
          <a:ln>
            <a:noFill/>
          </a:ln>
        </p:spPr>
        <p:txBody>
          <a:bodyPr spcFirstLastPara="1" wrap="square" lIns="91425" tIns="45700" rIns="91425" bIns="45700" anchor="t" anchorCtr="0">
            <a:spAutoFit/>
          </a:bodyPr>
          <a:lstStyle/>
          <a:p>
            <a:pPr marL="0" marR="0" lvl="0" indent="0" algn="l" rtl="0">
              <a:lnSpc>
                <a:spcPct val="107000"/>
              </a:lnSpc>
              <a:spcBef>
                <a:spcPts val="0"/>
              </a:spcBef>
              <a:spcAft>
                <a:spcPts val="0"/>
              </a:spcAft>
              <a:buClr>
                <a:srgbClr val="000000"/>
              </a:buClr>
              <a:buSzPts val="2400"/>
              <a:buFont typeface="Arial"/>
              <a:buNone/>
            </a:pPr>
            <a:r>
              <a:rPr lang="en-US" sz="2200" b="0" i="0" u="none" strike="noStrike" cap="none" dirty="0">
                <a:solidFill>
                  <a:srgbClr val="000000"/>
                </a:solidFill>
                <a:latin typeface="Arial"/>
                <a:ea typeface="Arial"/>
                <a:cs typeface="Arial"/>
                <a:sym typeface="Arial"/>
              </a:rPr>
              <a:t>Décrire les procédures et les mesures nécessaires pour établir et soutenir les options de soins communautaires lorsqu'elles ne sont pas </a:t>
            </a:r>
            <a:r>
              <a:rPr lang="en-US" sz="2200" b="0" i="0" u="none" strike="noStrike" cap="none" dirty="0" err="1">
                <a:solidFill>
                  <a:srgbClr val="000000"/>
                </a:solidFill>
                <a:latin typeface="Arial"/>
                <a:ea typeface="Arial"/>
                <a:cs typeface="Arial"/>
                <a:sym typeface="Arial"/>
              </a:rPr>
              <a:t>en</a:t>
            </a:r>
            <a:r>
              <a:rPr lang="en-US" sz="2200" b="0" i="0" u="none" strike="noStrike" cap="none" dirty="0">
                <a:solidFill>
                  <a:srgbClr val="000000"/>
                </a:solidFill>
                <a:latin typeface="Arial"/>
                <a:ea typeface="Arial"/>
                <a:cs typeface="Arial"/>
                <a:sym typeface="Arial"/>
              </a:rPr>
              <a:t> place</a:t>
            </a:r>
          </a:p>
          <a:p>
            <a:pPr marL="0" marR="0" lvl="0" indent="0" algn="l" rtl="0">
              <a:lnSpc>
                <a:spcPct val="107000"/>
              </a:lnSpc>
              <a:spcBef>
                <a:spcPts val="0"/>
              </a:spcBef>
              <a:spcAft>
                <a:spcPts val="0"/>
              </a:spcAft>
              <a:buClr>
                <a:srgbClr val="000000"/>
              </a:buClr>
              <a:buSzPts val="2400"/>
              <a:buFont typeface="Arial"/>
              <a:buNone/>
            </a:pPr>
            <a:endParaRPr lang="en-US" sz="2200" b="0" i="0" u="none" strike="noStrike" cap="none" dirty="0">
              <a:solidFill>
                <a:srgbClr val="000000"/>
              </a:solidFill>
              <a:latin typeface="Arial"/>
              <a:ea typeface="Arial"/>
              <a:cs typeface="Arial"/>
              <a:sym typeface="Arial"/>
            </a:endParaRPr>
          </a:p>
          <a:p>
            <a:pPr marL="0" marR="0" lvl="0" indent="0" algn="l" rtl="0">
              <a:lnSpc>
                <a:spcPct val="107000"/>
              </a:lnSpc>
              <a:spcBef>
                <a:spcPts val="0"/>
              </a:spcBef>
              <a:spcAft>
                <a:spcPts val="0"/>
              </a:spcAft>
              <a:buClr>
                <a:srgbClr val="000000"/>
              </a:buClr>
              <a:buSzPts val="2400"/>
              <a:buFont typeface="Arial"/>
              <a:buNone/>
            </a:pPr>
            <a:r>
              <a:rPr lang="en-US" sz="2200" b="0" i="0" u="none" strike="noStrike" cap="none" dirty="0">
                <a:solidFill>
                  <a:srgbClr val="000000"/>
                </a:solidFill>
                <a:latin typeface="Arial"/>
                <a:ea typeface="Arial"/>
                <a:cs typeface="Arial"/>
                <a:sym typeface="Arial"/>
              </a:rPr>
              <a:t>Décrire les éléments du plan d'intervention requis pour soutenir les placements en soins communautaires. </a:t>
            </a:r>
          </a:p>
        </p:txBody>
      </p:sp>
      <p:grpSp>
        <p:nvGrpSpPr>
          <p:cNvPr id="5" name="Google Shape;194;p14">
            <a:extLst>
              <a:ext uri="{FF2B5EF4-FFF2-40B4-BE49-F238E27FC236}">
                <a16:creationId xmlns:a16="http://schemas.microsoft.com/office/drawing/2014/main" id="{7783D0E4-6DC9-5BDF-E0A4-598611B71478}"/>
              </a:ext>
            </a:extLst>
          </p:cNvPr>
          <p:cNvGrpSpPr/>
          <p:nvPr/>
        </p:nvGrpSpPr>
        <p:grpSpPr>
          <a:xfrm>
            <a:off x="6381004" y="2330387"/>
            <a:ext cx="560331" cy="592814"/>
            <a:chOff x="243840" y="1676400"/>
            <a:chExt cx="701040" cy="741680"/>
          </a:xfrm>
          <a:solidFill>
            <a:schemeClr val="accent2">
              <a:lumMod val="75000"/>
            </a:schemeClr>
          </a:solidFill>
        </p:grpSpPr>
        <p:sp>
          <p:nvSpPr>
            <p:cNvPr id="6" name="Google Shape;195;p14">
              <a:extLst>
                <a:ext uri="{FF2B5EF4-FFF2-40B4-BE49-F238E27FC236}">
                  <a16:creationId xmlns:a16="http://schemas.microsoft.com/office/drawing/2014/main" id="{B1CC3723-A7D0-B32D-09F9-CBF739028804}"/>
                </a:ext>
              </a:extLst>
            </p:cNvPr>
            <p:cNvSpPr/>
            <p:nvPr/>
          </p:nvSpPr>
          <p:spPr>
            <a:xfrm>
              <a:off x="243840" y="1676400"/>
              <a:ext cx="116839" cy="7416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sp>
          <p:nvSpPr>
            <p:cNvPr id="7" name="Google Shape;196;p14">
              <a:extLst>
                <a:ext uri="{FF2B5EF4-FFF2-40B4-BE49-F238E27FC236}">
                  <a16:creationId xmlns:a16="http://schemas.microsoft.com/office/drawing/2014/main" id="{B269572C-7611-840E-A25C-A4AE44DA9437}"/>
                </a:ext>
              </a:extLst>
            </p:cNvPr>
            <p:cNvSpPr/>
            <p:nvPr/>
          </p:nvSpPr>
          <p:spPr>
            <a:xfrm>
              <a:off x="314960" y="1676400"/>
              <a:ext cx="629920" cy="4368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grpSp>
      <p:grpSp>
        <p:nvGrpSpPr>
          <p:cNvPr id="8" name="Google Shape;194;p14">
            <a:extLst>
              <a:ext uri="{FF2B5EF4-FFF2-40B4-BE49-F238E27FC236}">
                <a16:creationId xmlns:a16="http://schemas.microsoft.com/office/drawing/2014/main" id="{C1D44F64-4ADA-FE21-7D7D-44CF3C5CE951}"/>
              </a:ext>
            </a:extLst>
          </p:cNvPr>
          <p:cNvGrpSpPr/>
          <p:nvPr/>
        </p:nvGrpSpPr>
        <p:grpSpPr>
          <a:xfrm>
            <a:off x="6409426" y="4793176"/>
            <a:ext cx="560331" cy="592814"/>
            <a:chOff x="243840" y="1676400"/>
            <a:chExt cx="701040" cy="741680"/>
          </a:xfrm>
          <a:solidFill>
            <a:schemeClr val="accent2">
              <a:lumMod val="75000"/>
            </a:schemeClr>
          </a:solidFill>
        </p:grpSpPr>
        <p:sp>
          <p:nvSpPr>
            <p:cNvPr id="9" name="Google Shape;195;p14">
              <a:extLst>
                <a:ext uri="{FF2B5EF4-FFF2-40B4-BE49-F238E27FC236}">
                  <a16:creationId xmlns:a16="http://schemas.microsoft.com/office/drawing/2014/main" id="{E1AE1446-33C6-ED0C-A13C-77475B9DF516}"/>
                </a:ext>
              </a:extLst>
            </p:cNvPr>
            <p:cNvSpPr/>
            <p:nvPr/>
          </p:nvSpPr>
          <p:spPr>
            <a:xfrm>
              <a:off x="243840" y="1676400"/>
              <a:ext cx="116839" cy="7416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sp>
          <p:nvSpPr>
            <p:cNvPr id="10" name="Google Shape;196;p14">
              <a:extLst>
                <a:ext uri="{FF2B5EF4-FFF2-40B4-BE49-F238E27FC236}">
                  <a16:creationId xmlns:a16="http://schemas.microsoft.com/office/drawing/2014/main" id="{A913DDA2-F22F-866A-290C-EDDC90664885}"/>
                </a:ext>
              </a:extLst>
            </p:cNvPr>
            <p:cNvSpPr/>
            <p:nvPr/>
          </p:nvSpPr>
          <p:spPr>
            <a:xfrm>
              <a:off x="314960" y="1676400"/>
              <a:ext cx="629920" cy="4368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gr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932"/>
        <p:cNvGrpSpPr/>
        <p:nvPr/>
      </p:nvGrpSpPr>
      <p:grpSpPr>
        <a:xfrm>
          <a:off x="0" y="0"/>
          <a:ext cx="0" cy="0"/>
          <a:chOff x="0" y="0"/>
          <a:chExt cx="0" cy="0"/>
        </a:xfrm>
      </p:grpSpPr>
      <p:sp>
        <p:nvSpPr>
          <p:cNvPr id="933" name="Google Shape;933;p44"/>
          <p:cNvSpPr/>
          <p:nvPr/>
        </p:nvSpPr>
        <p:spPr>
          <a:xfrm>
            <a:off x="0" y="1549400"/>
            <a:ext cx="11836400" cy="4319116"/>
          </a:xfrm>
          <a:prstGeom prst="rightArrow">
            <a:avLst>
              <a:gd name="adj1" fmla="val 50000"/>
              <a:gd name="adj2" fmla="val 50000"/>
            </a:avLst>
          </a:prstGeom>
          <a:solidFill>
            <a:schemeClr val="accent2">
              <a:lumMod val="20000"/>
              <a:lumOff val="80000"/>
            </a:schemeClr>
          </a:solidFill>
          <a:ln w="12700" cap="flat" cmpd="sng">
            <a:no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934" name="Google Shape;934;p44"/>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fontScale="90000"/>
          </a:bodyPr>
          <a:lstStyle/>
          <a:p>
            <a:pPr marL="0" lvl="0" indent="0" algn="ctr" rtl="0">
              <a:lnSpc>
                <a:spcPct val="90000"/>
              </a:lnSpc>
              <a:spcBef>
                <a:spcPts val="0"/>
              </a:spcBef>
              <a:spcAft>
                <a:spcPts val="0"/>
              </a:spcAft>
              <a:buClr>
                <a:srgbClr val="8C5F7A"/>
              </a:buClr>
              <a:buSzPts val="3200"/>
              <a:buFont typeface="Arial"/>
              <a:buNone/>
            </a:pPr>
            <a:r>
              <a:rPr lang="en-CA" dirty="0"/>
              <a:t>Étapes avant le placement dans une structure d'accueil alternative</a:t>
            </a:r>
            <a:endParaRPr dirty="0"/>
          </a:p>
        </p:txBody>
      </p:sp>
      <p:sp>
        <p:nvSpPr>
          <p:cNvPr id="936" name="Google Shape;936;p44"/>
          <p:cNvSpPr/>
          <p:nvPr/>
        </p:nvSpPr>
        <p:spPr>
          <a:xfrm>
            <a:off x="523308" y="3041473"/>
            <a:ext cx="1861010" cy="2493686"/>
          </a:xfrm>
          <a:prstGeom prst="roundRect">
            <a:avLst>
              <a:gd name="adj" fmla="val 16667"/>
            </a:avLst>
          </a:prstGeom>
          <a:solidFill>
            <a:schemeClr val="accent2">
              <a:lumMod val="60000"/>
              <a:lumOff val="40000"/>
            </a:schemeClr>
          </a:solidFill>
          <a:ln w="12700" cap="flat" cmpd="sng">
            <a:solidFill>
              <a:srgbClr val="D8B2C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rtl="0">
              <a:spcBef>
                <a:spcPts val="0"/>
              </a:spcBef>
              <a:spcAft>
                <a:spcPts val="0"/>
              </a:spcAft>
              <a:buNone/>
            </a:pPr>
            <a:r>
              <a:rPr lang="en-US" sz="1600" dirty="0">
                <a:solidFill>
                  <a:srgbClr val="000000"/>
                </a:solidFill>
                <a:latin typeface="+mn-lt"/>
                <a:ea typeface="Calibri"/>
                <a:cs typeface="Calibri"/>
                <a:sym typeface="Calibri"/>
              </a:rPr>
              <a:t>Sélection, sélection, formation et préparation des familles d'accueil et des mentors pour la vie autonome assistée.</a:t>
            </a:r>
            <a:endParaRPr sz="1600" dirty="0">
              <a:solidFill>
                <a:srgbClr val="000000"/>
              </a:solidFill>
              <a:latin typeface="+mn-lt"/>
              <a:ea typeface="Calibri"/>
              <a:cs typeface="Calibri"/>
              <a:sym typeface="Calibri"/>
            </a:endParaRPr>
          </a:p>
        </p:txBody>
      </p:sp>
      <p:sp>
        <p:nvSpPr>
          <p:cNvPr id="937" name="Google Shape;937;p44"/>
          <p:cNvSpPr/>
          <p:nvPr/>
        </p:nvSpPr>
        <p:spPr>
          <a:xfrm>
            <a:off x="2635503" y="3041473"/>
            <a:ext cx="1861010" cy="2493686"/>
          </a:xfrm>
          <a:prstGeom prst="roundRect">
            <a:avLst>
              <a:gd name="adj" fmla="val 16667"/>
            </a:avLst>
          </a:prstGeom>
          <a:solidFill>
            <a:schemeClr val="accent2">
              <a:lumMod val="60000"/>
              <a:lumOff val="40000"/>
            </a:schemeClr>
          </a:solidFill>
          <a:ln w="12700" cap="flat" cmpd="sng">
            <a:solidFill>
              <a:srgbClr val="D8B2C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rtl="0">
              <a:spcBef>
                <a:spcPts val="0"/>
              </a:spcBef>
              <a:spcAft>
                <a:spcPts val="0"/>
              </a:spcAft>
              <a:buNone/>
            </a:pPr>
            <a:r>
              <a:rPr lang="en-US" sz="1600" dirty="0">
                <a:solidFill>
                  <a:srgbClr val="000000"/>
                </a:solidFill>
                <a:latin typeface="+mn-lt"/>
                <a:ea typeface="Calibri"/>
                <a:cs typeface="Calibri"/>
                <a:sym typeface="Calibri"/>
              </a:rPr>
              <a:t>Accord sur les modalités de supervision et de soutien de l'accueillant/mentor.</a:t>
            </a:r>
            <a:endParaRPr sz="1600" dirty="0">
              <a:solidFill>
                <a:srgbClr val="000000"/>
              </a:solidFill>
              <a:latin typeface="+mn-lt"/>
              <a:ea typeface="Calibri"/>
              <a:cs typeface="Calibri"/>
              <a:sym typeface="Calibri"/>
            </a:endParaRPr>
          </a:p>
        </p:txBody>
      </p:sp>
      <p:sp>
        <p:nvSpPr>
          <p:cNvPr id="938" name="Google Shape;938;p44"/>
          <p:cNvSpPr/>
          <p:nvPr/>
        </p:nvSpPr>
        <p:spPr>
          <a:xfrm>
            <a:off x="4747698" y="3071628"/>
            <a:ext cx="1861010" cy="2493686"/>
          </a:xfrm>
          <a:prstGeom prst="roundRect">
            <a:avLst>
              <a:gd name="adj" fmla="val 16667"/>
            </a:avLst>
          </a:prstGeom>
          <a:solidFill>
            <a:schemeClr val="accent2">
              <a:lumMod val="60000"/>
              <a:lumOff val="40000"/>
            </a:schemeClr>
          </a:solidFill>
          <a:ln w="12700" cap="flat" cmpd="sng">
            <a:solidFill>
              <a:srgbClr val="D8B2C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rtl="0">
              <a:spcBef>
                <a:spcPts val="0"/>
              </a:spcBef>
              <a:spcAft>
                <a:spcPts val="0"/>
              </a:spcAft>
              <a:buNone/>
            </a:pPr>
            <a:r>
              <a:rPr lang="en-US" sz="1600" dirty="0">
                <a:solidFill>
                  <a:srgbClr val="000000"/>
                </a:solidFill>
                <a:latin typeface="+mn-lt"/>
                <a:ea typeface="Calibri"/>
                <a:cs typeface="Calibri"/>
                <a:sym typeface="Calibri"/>
              </a:rPr>
              <a:t>Un accord est </a:t>
            </a:r>
            <a:r>
              <a:rPr lang="en-US" sz="1600" dirty="0" err="1">
                <a:solidFill>
                  <a:srgbClr val="000000"/>
                </a:solidFill>
                <a:latin typeface="+mn-lt"/>
                <a:ea typeface="Calibri"/>
                <a:cs typeface="Calibri"/>
                <a:sym typeface="Calibri"/>
              </a:rPr>
              <a:t>en</a:t>
            </a:r>
            <a:r>
              <a:rPr lang="en-US" sz="1600" dirty="0">
                <a:solidFill>
                  <a:srgbClr val="000000"/>
                </a:solidFill>
                <a:latin typeface="+mn-lt"/>
                <a:ea typeface="Calibri"/>
                <a:cs typeface="Calibri"/>
                <a:sym typeface="Calibri"/>
              </a:rPr>
              <a:t> place qui décrit clairement les attentes de la famille/du mentor et de l'organisme de soutien.</a:t>
            </a:r>
            <a:endParaRPr sz="1600" dirty="0">
              <a:solidFill>
                <a:srgbClr val="000000"/>
              </a:solidFill>
              <a:latin typeface="+mn-lt"/>
              <a:ea typeface="Calibri"/>
              <a:cs typeface="Calibri"/>
              <a:sym typeface="Calibri"/>
            </a:endParaRPr>
          </a:p>
        </p:txBody>
      </p:sp>
      <p:sp>
        <p:nvSpPr>
          <p:cNvPr id="939" name="Google Shape;939;p44"/>
          <p:cNvSpPr/>
          <p:nvPr/>
        </p:nvSpPr>
        <p:spPr>
          <a:xfrm>
            <a:off x="6859893" y="3071627"/>
            <a:ext cx="1861010" cy="2493686"/>
          </a:xfrm>
          <a:prstGeom prst="roundRect">
            <a:avLst>
              <a:gd name="adj" fmla="val 16667"/>
            </a:avLst>
          </a:prstGeom>
          <a:solidFill>
            <a:schemeClr val="accent2">
              <a:lumMod val="60000"/>
              <a:lumOff val="40000"/>
            </a:schemeClr>
          </a:solidFill>
          <a:ln w="12700" cap="flat" cmpd="sng">
            <a:solidFill>
              <a:srgbClr val="D8B2C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rtl="0">
              <a:spcBef>
                <a:spcPts val="0"/>
              </a:spcBef>
              <a:spcAft>
                <a:spcPts val="0"/>
              </a:spcAft>
              <a:buNone/>
            </a:pPr>
            <a:r>
              <a:rPr lang="en-US" sz="1600" dirty="0">
                <a:solidFill>
                  <a:srgbClr val="000000"/>
                </a:solidFill>
                <a:latin typeface="+mn-lt"/>
                <a:ea typeface="Calibri"/>
                <a:cs typeface="Calibri"/>
                <a:sym typeface="Calibri"/>
              </a:rPr>
              <a:t>Le jumelage de l'enfant avec la famille d'accueil est terminé.</a:t>
            </a:r>
            <a:endParaRPr sz="1600" dirty="0">
              <a:solidFill>
                <a:srgbClr val="000000"/>
              </a:solidFill>
              <a:latin typeface="+mn-lt"/>
              <a:ea typeface="Calibri"/>
              <a:cs typeface="Calibri"/>
              <a:sym typeface="Calibri"/>
            </a:endParaRPr>
          </a:p>
        </p:txBody>
      </p:sp>
      <p:sp>
        <p:nvSpPr>
          <p:cNvPr id="940" name="Google Shape;940;p44"/>
          <p:cNvSpPr/>
          <p:nvPr/>
        </p:nvSpPr>
        <p:spPr>
          <a:xfrm>
            <a:off x="8972090" y="3071628"/>
            <a:ext cx="1861010" cy="2493686"/>
          </a:xfrm>
          <a:prstGeom prst="roundRect">
            <a:avLst>
              <a:gd name="adj" fmla="val 16667"/>
            </a:avLst>
          </a:prstGeom>
          <a:solidFill>
            <a:schemeClr val="accent2">
              <a:lumMod val="60000"/>
              <a:lumOff val="40000"/>
            </a:schemeClr>
          </a:solidFill>
          <a:ln w="12700" cap="flat" cmpd="sng">
            <a:solidFill>
              <a:srgbClr val="D8B2C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rtl="0">
              <a:spcBef>
                <a:spcPts val="0"/>
              </a:spcBef>
              <a:spcAft>
                <a:spcPts val="0"/>
              </a:spcAft>
              <a:buNone/>
            </a:pPr>
            <a:r>
              <a:rPr lang="en-US" sz="1600" dirty="0">
                <a:solidFill>
                  <a:srgbClr val="000000"/>
                </a:solidFill>
                <a:latin typeface="+mn-lt"/>
                <a:ea typeface="Calibri"/>
                <a:cs typeface="Calibri"/>
                <a:sym typeface="Calibri"/>
              </a:rPr>
              <a:t>L'enfant et la famille ont été préparés au placement</a:t>
            </a:r>
            <a:endParaRPr sz="1600" dirty="0">
              <a:solidFill>
                <a:srgbClr val="000000"/>
              </a:solidFill>
              <a:latin typeface="+mn-lt"/>
              <a:ea typeface="Calibri"/>
              <a:cs typeface="Calibri"/>
              <a:sym typeface="Calibri"/>
            </a:endParaRPr>
          </a:p>
        </p:txBody>
      </p:sp>
      <p:sp>
        <p:nvSpPr>
          <p:cNvPr id="3" name="TextBox 2">
            <a:extLst>
              <a:ext uri="{FF2B5EF4-FFF2-40B4-BE49-F238E27FC236}">
                <a16:creationId xmlns:a16="http://schemas.microsoft.com/office/drawing/2014/main" id="{281E3D8B-63EE-C9CB-3234-11BDDE1AA9DA}"/>
              </a:ext>
            </a:extLst>
          </p:cNvPr>
          <p:cNvSpPr txBox="1"/>
          <p:nvPr/>
        </p:nvSpPr>
        <p:spPr>
          <a:xfrm>
            <a:off x="523308" y="1911027"/>
            <a:ext cx="9115992" cy="646331"/>
          </a:xfrm>
          <a:prstGeom prst="rect">
            <a:avLst/>
          </a:prstGeom>
          <a:noFill/>
        </p:spPr>
        <p:txBody>
          <a:bodyPr wrap="square">
            <a:spAutoFit/>
          </a:bodyPr>
          <a:lstStyle/>
          <a:p>
            <a:pPr marL="0" marR="0" lvl="0" indent="0" algn="l" rtl="0">
              <a:lnSpc>
                <a:spcPct val="100000"/>
              </a:lnSpc>
              <a:spcBef>
                <a:spcPts val="0"/>
              </a:spcBef>
              <a:spcAft>
                <a:spcPts val="0"/>
              </a:spcAft>
              <a:buClr>
                <a:srgbClr val="FFFFFF"/>
              </a:buClr>
              <a:buSzPts val="2800"/>
              <a:buFont typeface="Calibri"/>
              <a:buNone/>
            </a:pPr>
            <a:r>
              <a:rPr lang="en-US" sz="1800" b="1" i="0" u="none" strike="noStrike" cap="none" dirty="0">
                <a:solidFill>
                  <a:schemeClr val="tx1"/>
                </a:solidFill>
                <a:latin typeface="+mn-lt"/>
                <a:ea typeface="Calibri"/>
                <a:cs typeface="Calibri"/>
                <a:sym typeface="Calibri"/>
              </a:rPr>
              <a:t>Les éléments suivants doivent être mis </a:t>
            </a:r>
            <a:r>
              <a:rPr lang="en-US" sz="1800" b="1" i="0" u="none" strike="noStrike" cap="none" dirty="0" err="1">
                <a:solidFill>
                  <a:schemeClr val="tx1"/>
                </a:solidFill>
                <a:latin typeface="+mn-lt"/>
                <a:ea typeface="Calibri"/>
                <a:cs typeface="Calibri"/>
                <a:sym typeface="Calibri"/>
              </a:rPr>
              <a:t>en</a:t>
            </a:r>
            <a:r>
              <a:rPr lang="en-US" sz="1800" b="1" i="0" u="none" strike="noStrike" cap="none" dirty="0">
                <a:solidFill>
                  <a:schemeClr val="tx1"/>
                </a:solidFill>
                <a:latin typeface="+mn-lt"/>
                <a:ea typeface="Calibri"/>
                <a:cs typeface="Calibri"/>
                <a:sym typeface="Calibri"/>
              </a:rPr>
              <a:t> place avant le début du placement sous protection de </a:t>
            </a:r>
            <a:r>
              <a:rPr lang="en-US" sz="1800" b="1" i="0" u="none" strike="noStrike" cap="none" dirty="0" err="1">
                <a:solidFill>
                  <a:schemeClr val="tx1"/>
                </a:solidFill>
                <a:latin typeface="+mn-lt"/>
                <a:ea typeface="Calibri"/>
                <a:cs typeface="Calibri"/>
                <a:sym typeface="Calibri"/>
              </a:rPr>
              <a:t>remplacement</a:t>
            </a:r>
            <a:r>
              <a:rPr lang="en-US" sz="1800" b="1" i="0" u="none" strike="noStrike" cap="none" dirty="0">
                <a:solidFill>
                  <a:schemeClr val="tx1"/>
                </a:solidFill>
                <a:latin typeface="+mn-lt"/>
                <a:ea typeface="Calibri"/>
                <a:cs typeface="Calibri"/>
                <a:sym typeface="Calibri"/>
              </a:rPr>
              <a:t> :</a:t>
            </a:r>
            <a:endParaRPr lang="en-US" sz="1800" b="1" dirty="0">
              <a:solidFill>
                <a:schemeClr val="tx1"/>
              </a:solidFill>
              <a:latin typeface="+mn-lt"/>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945"/>
        <p:cNvGrpSpPr/>
        <p:nvPr/>
      </p:nvGrpSpPr>
      <p:grpSpPr>
        <a:xfrm>
          <a:off x="0" y="0"/>
          <a:ext cx="0" cy="0"/>
          <a:chOff x="0" y="0"/>
          <a:chExt cx="0" cy="0"/>
        </a:xfrm>
      </p:grpSpPr>
      <p:sp>
        <p:nvSpPr>
          <p:cNvPr id="8" name="Google Shape;936;p44">
            <a:extLst>
              <a:ext uri="{FF2B5EF4-FFF2-40B4-BE49-F238E27FC236}">
                <a16:creationId xmlns:a16="http://schemas.microsoft.com/office/drawing/2014/main" id="{2089F421-7C2E-0E5A-EA4D-9973B017DF2A}"/>
              </a:ext>
            </a:extLst>
          </p:cNvPr>
          <p:cNvSpPr/>
          <p:nvPr/>
        </p:nvSpPr>
        <p:spPr>
          <a:xfrm>
            <a:off x="906918" y="2409998"/>
            <a:ext cx="4969024" cy="673100"/>
          </a:xfrm>
          <a:prstGeom prst="roundRect">
            <a:avLst>
              <a:gd name="adj" fmla="val 16667"/>
            </a:avLst>
          </a:prstGeom>
          <a:solidFill>
            <a:schemeClr val="accent2">
              <a:lumMod val="20000"/>
              <a:lumOff val="80000"/>
            </a:schemeClr>
          </a:solidFill>
          <a:ln w="12700" cap="flat" cmpd="sng">
            <a:noFill/>
            <a:prstDash val="solid"/>
            <a:miter lim="800000"/>
            <a:headEnd type="none" w="sm" len="sm"/>
            <a:tailEnd type="none" w="sm" len="sm"/>
          </a:ln>
        </p:spPr>
        <p:txBody>
          <a:bodyPr spcFirstLastPara="1" wrap="square" lIns="91425" tIns="45700" rIns="91425" bIns="45700" anchor="ctr" anchorCtr="0">
            <a:noAutofit/>
          </a:bodyPr>
          <a:lstStyle/>
          <a:p>
            <a:pPr marL="355600" marR="0" lvl="0" rtl="0">
              <a:spcBef>
                <a:spcPts val="0"/>
              </a:spcBef>
              <a:spcAft>
                <a:spcPts val="0"/>
              </a:spcAft>
              <a:buNone/>
            </a:pPr>
            <a:r>
              <a:rPr lang="en-US" sz="1800" dirty="0">
                <a:solidFill>
                  <a:srgbClr val="000000"/>
                </a:solidFill>
                <a:latin typeface="+mn-lt"/>
                <a:ea typeface="Calibri"/>
                <a:cs typeface="Calibri"/>
                <a:sym typeface="Calibri"/>
              </a:rPr>
              <a:t>Objectif / durée prévue du placement</a:t>
            </a:r>
          </a:p>
        </p:txBody>
      </p:sp>
      <p:sp>
        <p:nvSpPr>
          <p:cNvPr id="9" name="Google Shape;936;p44">
            <a:extLst>
              <a:ext uri="{FF2B5EF4-FFF2-40B4-BE49-F238E27FC236}">
                <a16:creationId xmlns:a16="http://schemas.microsoft.com/office/drawing/2014/main" id="{81D80A30-7638-3309-E036-02ECB77D240C}"/>
              </a:ext>
            </a:extLst>
          </p:cNvPr>
          <p:cNvSpPr/>
          <p:nvPr/>
        </p:nvSpPr>
        <p:spPr>
          <a:xfrm>
            <a:off x="906918" y="3366296"/>
            <a:ext cx="4969024" cy="1793517"/>
          </a:xfrm>
          <a:prstGeom prst="roundRect">
            <a:avLst>
              <a:gd name="adj" fmla="val 16667"/>
            </a:avLst>
          </a:prstGeom>
          <a:solidFill>
            <a:schemeClr val="accent2">
              <a:lumMod val="20000"/>
              <a:lumOff val="80000"/>
            </a:schemeClr>
          </a:solidFill>
          <a:ln w="12700" cap="flat" cmpd="sng">
            <a:noFill/>
            <a:prstDash val="solid"/>
            <a:miter lim="800000"/>
            <a:headEnd type="none" w="sm" len="sm"/>
            <a:tailEnd type="none" w="sm" len="sm"/>
          </a:ln>
        </p:spPr>
        <p:txBody>
          <a:bodyPr spcFirstLastPara="1" wrap="square" lIns="91425" tIns="45700" rIns="91425" bIns="45700" anchor="ctr" anchorCtr="0">
            <a:noAutofit/>
          </a:bodyPr>
          <a:lstStyle/>
          <a:p>
            <a:pPr marL="355600" marR="0" lvl="0" rtl="0">
              <a:spcBef>
                <a:spcPts val="0"/>
              </a:spcBef>
              <a:spcAft>
                <a:spcPts val="0"/>
              </a:spcAft>
              <a:buNone/>
            </a:pPr>
            <a:r>
              <a:rPr lang="en-US" sz="1800" dirty="0">
                <a:solidFill>
                  <a:srgbClr val="000000"/>
                </a:solidFill>
                <a:latin typeface="+mn-lt"/>
                <a:ea typeface="Calibri"/>
                <a:cs typeface="Calibri"/>
                <a:sym typeface="Calibri"/>
              </a:rPr>
              <a:t>Agence/acteur responsable de la surveillance du bien-être de l'enfant placé.</a:t>
            </a:r>
          </a:p>
          <a:p>
            <a:pPr marL="641350" indent="-285750">
              <a:buFont typeface="Arial" panose="020B0604020202020204" pitchFamily="34" charset="0"/>
              <a:buChar char="•"/>
            </a:pPr>
            <a:r>
              <a:rPr lang="en-US" sz="1800" dirty="0">
                <a:solidFill>
                  <a:srgbClr val="000000"/>
                </a:solidFill>
                <a:latin typeface="+mn-lt"/>
                <a:ea typeface="Calibri"/>
                <a:cs typeface="Calibri"/>
                <a:sym typeface="Calibri"/>
              </a:rPr>
              <a:t>Comment : à distance/en personne</a:t>
            </a:r>
          </a:p>
          <a:p>
            <a:pPr marL="641350" indent="-285750">
              <a:buFont typeface="Arial" panose="020B0604020202020204" pitchFamily="34" charset="0"/>
              <a:buChar char="•"/>
            </a:pPr>
            <a:r>
              <a:rPr lang="en-US" sz="1800" dirty="0">
                <a:solidFill>
                  <a:srgbClr val="000000"/>
                </a:solidFill>
                <a:latin typeface="+mn-lt"/>
                <a:ea typeface="Calibri"/>
                <a:cs typeface="Calibri"/>
                <a:sym typeface="Calibri"/>
              </a:rPr>
              <a:t>Quand : toutes les semaines pendant les premières semaines</a:t>
            </a:r>
          </a:p>
        </p:txBody>
      </p:sp>
      <p:sp>
        <p:nvSpPr>
          <p:cNvPr id="946" name="Google Shape;946;p45"/>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8C5F7A"/>
              </a:buClr>
              <a:buSzPts val="3200"/>
              <a:buFont typeface="Arial"/>
              <a:buNone/>
            </a:pPr>
            <a:r>
              <a:rPr lang="en-US" sz="3200" dirty="0"/>
              <a:t>Développer le plan d'action 1/2</a:t>
            </a:r>
            <a:endParaRPr dirty="0"/>
          </a:p>
        </p:txBody>
      </p:sp>
      <p:sp>
        <p:nvSpPr>
          <p:cNvPr id="963" name="Google Shape;963;p45"/>
          <p:cNvSpPr txBox="1"/>
          <p:nvPr/>
        </p:nvSpPr>
        <p:spPr>
          <a:xfrm>
            <a:off x="697624" y="1513541"/>
            <a:ext cx="10796752" cy="36929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b="1" dirty="0">
                <a:solidFill>
                  <a:schemeClr val="dk1"/>
                </a:solidFill>
                <a:latin typeface="+mn-lt"/>
                <a:ea typeface="Calibri"/>
                <a:cs typeface="Calibri"/>
                <a:sym typeface="Calibri"/>
              </a:rPr>
              <a:t>Faites participer l'enfant (en fonction de son âge et de ses capacités) et les personnes qui s'en occupent, et incluez-les :</a:t>
            </a:r>
            <a:endParaRPr lang="en-GB" sz="1800" b="1" dirty="0">
              <a:latin typeface="+mn-lt"/>
            </a:endParaRPr>
          </a:p>
        </p:txBody>
      </p:sp>
      <p:sp>
        <p:nvSpPr>
          <p:cNvPr id="4" name="Isosceles Triangle 3">
            <a:extLst>
              <a:ext uri="{FF2B5EF4-FFF2-40B4-BE49-F238E27FC236}">
                <a16:creationId xmlns:a16="http://schemas.microsoft.com/office/drawing/2014/main" id="{C6A7522F-BD73-0466-E098-D94E769B3C1C}"/>
              </a:ext>
            </a:extLst>
          </p:cNvPr>
          <p:cNvSpPr/>
          <p:nvPr/>
        </p:nvSpPr>
        <p:spPr>
          <a:xfrm rot="5400000">
            <a:off x="522850" y="2584931"/>
            <a:ext cx="673100" cy="323552"/>
          </a:xfrm>
          <a:prstGeom prs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 name="Isosceles Triangle 4">
            <a:extLst>
              <a:ext uri="{FF2B5EF4-FFF2-40B4-BE49-F238E27FC236}">
                <a16:creationId xmlns:a16="http://schemas.microsoft.com/office/drawing/2014/main" id="{D919EE8B-F742-93A6-55F4-93C361E9B39C}"/>
              </a:ext>
            </a:extLst>
          </p:cNvPr>
          <p:cNvSpPr/>
          <p:nvPr/>
        </p:nvSpPr>
        <p:spPr>
          <a:xfrm rot="5400000">
            <a:off x="522850" y="3715088"/>
            <a:ext cx="673100" cy="323552"/>
          </a:xfrm>
          <a:prstGeom prs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 name="Google Shape;936;p44">
            <a:extLst>
              <a:ext uri="{FF2B5EF4-FFF2-40B4-BE49-F238E27FC236}">
                <a16:creationId xmlns:a16="http://schemas.microsoft.com/office/drawing/2014/main" id="{8AA6E549-A7E2-2FD1-926C-228726874169}"/>
              </a:ext>
            </a:extLst>
          </p:cNvPr>
          <p:cNvSpPr/>
          <p:nvPr/>
        </p:nvSpPr>
        <p:spPr>
          <a:xfrm>
            <a:off x="6567752" y="2410562"/>
            <a:ext cx="4969024" cy="840897"/>
          </a:xfrm>
          <a:prstGeom prst="roundRect">
            <a:avLst>
              <a:gd name="adj" fmla="val 16667"/>
            </a:avLst>
          </a:prstGeom>
          <a:solidFill>
            <a:schemeClr val="accent2">
              <a:lumMod val="20000"/>
              <a:lumOff val="80000"/>
            </a:schemeClr>
          </a:solidFill>
          <a:ln w="12700" cap="flat" cmpd="sng">
            <a:noFill/>
            <a:prstDash val="solid"/>
            <a:miter lim="800000"/>
            <a:headEnd type="none" w="sm" len="sm"/>
            <a:tailEnd type="none" w="sm" len="sm"/>
          </a:ln>
        </p:spPr>
        <p:txBody>
          <a:bodyPr spcFirstLastPara="1" wrap="square" lIns="91425" tIns="45700" rIns="91425" bIns="45700" anchor="ctr" anchorCtr="0">
            <a:noAutofit/>
          </a:bodyPr>
          <a:lstStyle/>
          <a:p>
            <a:pPr marL="355600" marR="0" lvl="0" rtl="0">
              <a:spcBef>
                <a:spcPts val="0"/>
              </a:spcBef>
              <a:spcAft>
                <a:spcPts val="0"/>
              </a:spcAft>
              <a:buNone/>
            </a:pPr>
            <a:r>
              <a:rPr lang="en-US" sz="1800" dirty="0">
                <a:solidFill>
                  <a:srgbClr val="000000"/>
                </a:solidFill>
                <a:latin typeface="+mn-lt"/>
                <a:ea typeface="Calibri"/>
                <a:cs typeface="Calibri"/>
                <a:sym typeface="Calibri"/>
              </a:rPr>
              <a:t>Agence/acteur responsable de la gestion du cas au sens large (si différent)</a:t>
            </a:r>
          </a:p>
        </p:txBody>
      </p:sp>
      <p:sp>
        <p:nvSpPr>
          <p:cNvPr id="6" name="Isosceles Triangle 5">
            <a:extLst>
              <a:ext uri="{FF2B5EF4-FFF2-40B4-BE49-F238E27FC236}">
                <a16:creationId xmlns:a16="http://schemas.microsoft.com/office/drawing/2014/main" id="{EB8B4257-E03B-168C-1AD7-FC1F3E569D1E}"/>
              </a:ext>
            </a:extLst>
          </p:cNvPr>
          <p:cNvSpPr/>
          <p:nvPr/>
        </p:nvSpPr>
        <p:spPr>
          <a:xfrm rot="5400000">
            <a:off x="6231202" y="2639162"/>
            <a:ext cx="673100" cy="323552"/>
          </a:xfrm>
          <a:prstGeom prs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1" name="Google Shape;936;p44">
            <a:extLst>
              <a:ext uri="{FF2B5EF4-FFF2-40B4-BE49-F238E27FC236}">
                <a16:creationId xmlns:a16="http://schemas.microsoft.com/office/drawing/2014/main" id="{58EF4430-F854-492B-0D50-29DB2B14D797}"/>
              </a:ext>
            </a:extLst>
          </p:cNvPr>
          <p:cNvSpPr/>
          <p:nvPr/>
        </p:nvSpPr>
        <p:spPr>
          <a:xfrm>
            <a:off x="6567752" y="3542494"/>
            <a:ext cx="4969024" cy="637411"/>
          </a:xfrm>
          <a:prstGeom prst="roundRect">
            <a:avLst>
              <a:gd name="adj" fmla="val 16667"/>
            </a:avLst>
          </a:prstGeom>
          <a:solidFill>
            <a:schemeClr val="accent2">
              <a:lumMod val="20000"/>
              <a:lumOff val="80000"/>
            </a:schemeClr>
          </a:solidFill>
          <a:ln w="12700" cap="flat" cmpd="sng">
            <a:noFill/>
            <a:prstDash val="solid"/>
            <a:miter lim="800000"/>
            <a:headEnd type="none" w="sm" len="sm"/>
            <a:tailEnd type="none" w="sm" len="sm"/>
          </a:ln>
        </p:spPr>
        <p:txBody>
          <a:bodyPr spcFirstLastPara="1" wrap="square" lIns="91425" tIns="45700" rIns="91425" bIns="45700" anchor="ctr" anchorCtr="0">
            <a:noAutofit/>
          </a:bodyPr>
          <a:lstStyle/>
          <a:p>
            <a:pPr marL="355600" marR="0" lvl="0" rtl="0">
              <a:spcBef>
                <a:spcPts val="0"/>
              </a:spcBef>
              <a:spcAft>
                <a:spcPts val="0"/>
              </a:spcAft>
              <a:buNone/>
            </a:pPr>
            <a:r>
              <a:rPr lang="en-US" sz="1800" dirty="0">
                <a:solidFill>
                  <a:srgbClr val="000000"/>
                </a:solidFill>
                <a:latin typeface="+mn-lt"/>
                <a:ea typeface="Calibri"/>
                <a:cs typeface="Calibri"/>
                <a:sym typeface="Calibri"/>
              </a:rPr>
              <a:t>Préparation de l'enfant au placement</a:t>
            </a:r>
          </a:p>
        </p:txBody>
      </p:sp>
      <p:sp>
        <p:nvSpPr>
          <p:cNvPr id="12" name="Isosceles Triangle 11">
            <a:extLst>
              <a:ext uri="{FF2B5EF4-FFF2-40B4-BE49-F238E27FC236}">
                <a16:creationId xmlns:a16="http://schemas.microsoft.com/office/drawing/2014/main" id="{4273CAB6-CFA5-6BC6-64C3-CE8270B9D8C6}"/>
              </a:ext>
            </a:extLst>
          </p:cNvPr>
          <p:cNvSpPr/>
          <p:nvPr/>
        </p:nvSpPr>
        <p:spPr>
          <a:xfrm rot="5400000">
            <a:off x="6231202" y="3733603"/>
            <a:ext cx="673100" cy="323552"/>
          </a:xfrm>
          <a:prstGeom prs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3" name="Google Shape;936;p44">
            <a:extLst>
              <a:ext uri="{FF2B5EF4-FFF2-40B4-BE49-F238E27FC236}">
                <a16:creationId xmlns:a16="http://schemas.microsoft.com/office/drawing/2014/main" id="{B3FC50DC-343F-5036-F23E-FE9D41550119}"/>
              </a:ext>
            </a:extLst>
          </p:cNvPr>
          <p:cNvSpPr/>
          <p:nvPr/>
        </p:nvSpPr>
        <p:spPr>
          <a:xfrm>
            <a:off x="6567752" y="4539299"/>
            <a:ext cx="4969024" cy="840897"/>
          </a:xfrm>
          <a:prstGeom prst="roundRect">
            <a:avLst>
              <a:gd name="adj" fmla="val 16667"/>
            </a:avLst>
          </a:prstGeom>
          <a:solidFill>
            <a:schemeClr val="accent2">
              <a:lumMod val="20000"/>
              <a:lumOff val="80000"/>
            </a:schemeClr>
          </a:solidFill>
          <a:ln w="12700" cap="flat" cmpd="sng">
            <a:noFill/>
            <a:prstDash val="solid"/>
            <a:miter lim="800000"/>
            <a:headEnd type="none" w="sm" len="sm"/>
            <a:tailEnd type="none" w="sm" len="sm"/>
          </a:ln>
        </p:spPr>
        <p:txBody>
          <a:bodyPr spcFirstLastPara="1" wrap="square" lIns="91425" tIns="45700" rIns="91425" bIns="45700" anchor="ctr" anchorCtr="0">
            <a:noAutofit/>
          </a:bodyPr>
          <a:lstStyle/>
          <a:p>
            <a:pPr marL="355600" marR="0" lvl="0" rtl="0">
              <a:spcBef>
                <a:spcPts val="0"/>
              </a:spcBef>
              <a:spcAft>
                <a:spcPts val="0"/>
              </a:spcAft>
              <a:buNone/>
            </a:pPr>
            <a:r>
              <a:rPr lang="en-US" sz="1800" dirty="0">
                <a:solidFill>
                  <a:srgbClr val="000000"/>
                </a:solidFill>
                <a:latin typeface="+mn-lt"/>
                <a:ea typeface="Calibri"/>
                <a:cs typeface="Calibri"/>
                <a:sym typeface="Calibri"/>
              </a:rPr>
              <a:t>Noms et coordonnées du travailleur social/superviseur. </a:t>
            </a:r>
          </a:p>
        </p:txBody>
      </p:sp>
      <p:sp>
        <p:nvSpPr>
          <p:cNvPr id="14" name="Isosceles Triangle 13">
            <a:extLst>
              <a:ext uri="{FF2B5EF4-FFF2-40B4-BE49-F238E27FC236}">
                <a16:creationId xmlns:a16="http://schemas.microsoft.com/office/drawing/2014/main" id="{A628BC26-7DAF-B0E0-419A-758E44F84D41}"/>
              </a:ext>
            </a:extLst>
          </p:cNvPr>
          <p:cNvSpPr/>
          <p:nvPr/>
        </p:nvSpPr>
        <p:spPr>
          <a:xfrm rot="5400000">
            <a:off x="6231202" y="4767899"/>
            <a:ext cx="673100" cy="323552"/>
          </a:xfrm>
          <a:prstGeom prs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968"/>
        <p:cNvGrpSpPr/>
        <p:nvPr/>
      </p:nvGrpSpPr>
      <p:grpSpPr>
        <a:xfrm>
          <a:off x="0" y="0"/>
          <a:ext cx="0" cy="0"/>
          <a:chOff x="0" y="0"/>
          <a:chExt cx="0" cy="0"/>
        </a:xfrm>
      </p:grpSpPr>
      <p:sp>
        <p:nvSpPr>
          <p:cNvPr id="969" name="Google Shape;969;p46"/>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8C5F7A"/>
              </a:buClr>
              <a:buSzPts val="3200"/>
              <a:buFont typeface="Arial"/>
              <a:buNone/>
            </a:pPr>
            <a:r>
              <a:rPr lang="en-US" sz="3200" dirty="0"/>
              <a:t>Développer le plan d'action 2/2</a:t>
            </a:r>
            <a:endParaRPr dirty="0"/>
          </a:p>
        </p:txBody>
      </p:sp>
      <p:sp>
        <p:nvSpPr>
          <p:cNvPr id="2" name="Google Shape;936;p44">
            <a:extLst>
              <a:ext uri="{FF2B5EF4-FFF2-40B4-BE49-F238E27FC236}">
                <a16:creationId xmlns:a16="http://schemas.microsoft.com/office/drawing/2014/main" id="{30D6DD38-4925-0078-16AB-8A95B836A66C}"/>
              </a:ext>
            </a:extLst>
          </p:cNvPr>
          <p:cNvSpPr/>
          <p:nvPr/>
        </p:nvSpPr>
        <p:spPr>
          <a:xfrm>
            <a:off x="906918" y="1483561"/>
            <a:ext cx="4969024" cy="1601973"/>
          </a:xfrm>
          <a:prstGeom prst="roundRect">
            <a:avLst>
              <a:gd name="adj" fmla="val 16667"/>
            </a:avLst>
          </a:prstGeom>
          <a:solidFill>
            <a:schemeClr val="accent2">
              <a:lumMod val="20000"/>
              <a:lumOff val="80000"/>
            </a:schemeClr>
          </a:solidFill>
          <a:ln w="12700" cap="flat" cmpd="sng">
            <a:noFill/>
            <a:prstDash val="solid"/>
            <a:miter lim="800000"/>
            <a:headEnd type="none" w="sm" len="sm"/>
            <a:tailEnd type="none" w="sm" len="sm"/>
          </a:ln>
        </p:spPr>
        <p:txBody>
          <a:bodyPr spcFirstLastPara="1" wrap="square" lIns="91425" tIns="45700" rIns="91425" bIns="45700" anchor="ctr" anchorCtr="0">
            <a:noAutofit/>
          </a:bodyPr>
          <a:lstStyle/>
          <a:p>
            <a:pPr marL="355600" marR="0" lvl="0" rtl="0">
              <a:spcBef>
                <a:spcPts val="0"/>
              </a:spcBef>
              <a:spcAft>
                <a:spcPts val="0"/>
              </a:spcAft>
              <a:buNone/>
            </a:pPr>
            <a:r>
              <a:rPr lang="en-US" sz="1800" dirty="0">
                <a:solidFill>
                  <a:srgbClr val="000000"/>
                </a:solidFill>
                <a:latin typeface="+mn-lt"/>
                <a:ea typeface="Calibri"/>
                <a:cs typeface="Calibri"/>
                <a:sym typeface="Calibri"/>
              </a:rPr>
              <a:t>Les services dont l'enfant a besoin dans le cadre de la prise en charge, par </a:t>
            </a:r>
            <a:r>
              <a:rPr lang="en-US" sz="1800" dirty="0" err="1">
                <a:solidFill>
                  <a:srgbClr val="000000"/>
                </a:solidFill>
                <a:latin typeface="+mn-lt"/>
                <a:ea typeface="Calibri"/>
                <a:cs typeface="Calibri"/>
                <a:sym typeface="Calibri"/>
              </a:rPr>
              <a:t>exemple</a:t>
            </a:r>
            <a:r>
              <a:rPr lang="en-US" sz="1800" dirty="0">
                <a:solidFill>
                  <a:srgbClr val="000000"/>
                </a:solidFill>
                <a:latin typeface="+mn-lt"/>
                <a:ea typeface="Calibri"/>
                <a:cs typeface="Calibri"/>
                <a:sym typeface="Calibri"/>
              </a:rPr>
              <a:t>: un soutien psychosocial.</a:t>
            </a:r>
          </a:p>
          <a:p>
            <a:pPr marL="641350" indent="-285750">
              <a:buFont typeface="Arial" panose="020B0604020202020204" pitchFamily="34" charset="0"/>
              <a:buChar char="•"/>
            </a:pPr>
            <a:r>
              <a:rPr lang="en-US" sz="1800" dirty="0">
                <a:solidFill>
                  <a:srgbClr val="000000"/>
                </a:solidFill>
                <a:latin typeface="+mn-lt"/>
                <a:ea typeface="Calibri"/>
                <a:cs typeface="Calibri"/>
                <a:sym typeface="Calibri"/>
              </a:rPr>
              <a:t>Qui ? Travailleur social ou spécialiste ? Quand ? Où ?</a:t>
            </a:r>
          </a:p>
        </p:txBody>
      </p:sp>
      <p:sp>
        <p:nvSpPr>
          <p:cNvPr id="3" name="Isosceles Triangle 2">
            <a:extLst>
              <a:ext uri="{FF2B5EF4-FFF2-40B4-BE49-F238E27FC236}">
                <a16:creationId xmlns:a16="http://schemas.microsoft.com/office/drawing/2014/main" id="{46D3EC71-E908-48B0-2E4A-1EA3FBB26B4E}"/>
              </a:ext>
            </a:extLst>
          </p:cNvPr>
          <p:cNvSpPr/>
          <p:nvPr/>
        </p:nvSpPr>
        <p:spPr>
          <a:xfrm rot="5400000">
            <a:off x="522850" y="1771420"/>
            <a:ext cx="673100" cy="323552"/>
          </a:xfrm>
          <a:prstGeom prs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 name="Google Shape;936;p44">
            <a:extLst>
              <a:ext uri="{FF2B5EF4-FFF2-40B4-BE49-F238E27FC236}">
                <a16:creationId xmlns:a16="http://schemas.microsoft.com/office/drawing/2014/main" id="{894E8E65-8176-50A8-AB52-DA971FD93523}"/>
              </a:ext>
            </a:extLst>
          </p:cNvPr>
          <p:cNvSpPr/>
          <p:nvPr/>
        </p:nvSpPr>
        <p:spPr>
          <a:xfrm>
            <a:off x="906918" y="3429000"/>
            <a:ext cx="4969024" cy="868968"/>
          </a:xfrm>
          <a:prstGeom prst="roundRect">
            <a:avLst>
              <a:gd name="adj" fmla="val 16667"/>
            </a:avLst>
          </a:prstGeom>
          <a:solidFill>
            <a:schemeClr val="accent2">
              <a:lumMod val="20000"/>
              <a:lumOff val="80000"/>
            </a:schemeClr>
          </a:solidFill>
          <a:ln w="12700" cap="flat" cmpd="sng">
            <a:noFill/>
            <a:prstDash val="solid"/>
            <a:miter lim="800000"/>
            <a:headEnd type="none" w="sm" len="sm"/>
            <a:tailEnd type="none" w="sm" len="sm"/>
          </a:ln>
        </p:spPr>
        <p:txBody>
          <a:bodyPr spcFirstLastPara="1" wrap="square" lIns="91425" tIns="45700" rIns="91425" bIns="45700" anchor="ctr" anchorCtr="0">
            <a:noAutofit/>
          </a:bodyPr>
          <a:lstStyle/>
          <a:p>
            <a:pPr marL="355600" marR="0" lvl="0" rtl="0">
              <a:spcBef>
                <a:spcPts val="0"/>
              </a:spcBef>
              <a:spcAft>
                <a:spcPts val="0"/>
              </a:spcAft>
              <a:buNone/>
            </a:pPr>
            <a:r>
              <a:rPr lang="en-US" sz="1800" dirty="0">
                <a:solidFill>
                  <a:srgbClr val="000000"/>
                </a:solidFill>
                <a:latin typeface="+mn-lt"/>
                <a:ea typeface="Calibri"/>
                <a:cs typeface="Calibri"/>
                <a:sym typeface="Calibri"/>
              </a:rPr>
              <a:t>Plans de recherche et de contact avec les membres de la famille</a:t>
            </a:r>
          </a:p>
        </p:txBody>
      </p:sp>
      <p:sp>
        <p:nvSpPr>
          <p:cNvPr id="7" name="Isosceles Triangle 6">
            <a:extLst>
              <a:ext uri="{FF2B5EF4-FFF2-40B4-BE49-F238E27FC236}">
                <a16:creationId xmlns:a16="http://schemas.microsoft.com/office/drawing/2014/main" id="{1493A7E2-0E80-C7E9-F8DD-E34824002342}"/>
              </a:ext>
            </a:extLst>
          </p:cNvPr>
          <p:cNvSpPr/>
          <p:nvPr/>
        </p:nvSpPr>
        <p:spPr>
          <a:xfrm rot="5400000">
            <a:off x="522850" y="3716858"/>
            <a:ext cx="673100" cy="323552"/>
          </a:xfrm>
          <a:prstGeom prs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8" name="Google Shape;936;p44">
            <a:extLst>
              <a:ext uri="{FF2B5EF4-FFF2-40B4-BE49-F238E27FC236}">
                <a16:creationId xmlns:a16="http://schemas.microsoft.com/office/drawing/2014/main" id="{A3AFFF53-492F-98E0-5600-FF14CDC9F1AB}"/>
              </a:ext>
            </a:extLst>
          </p:cNvPr>
          <p:cNvSpPr/>
          <p:nvPr/>
        </p:nvSpPr>
        <p:spPr>
          <a:xfrm>
            <a:off x="906918" y="4636712"/>
            <a:ext cx="4969024" cy="673100"/>
          </a:xfrm>
          <a:prstGeom prst="roundRect">
            <a:avLst>
              <a:gd name="adj" fmla="val 16667"/>
            </a:avLst>
          </a:prstGeom>
          <a:solidFill>
            <a:schemeClr val="accent2">
              <a:lumMod val="20000"/>
              <a:lumOff val="80000"/>
            </a:schemeClr>
          </a:solidFill>
          <a:ln w="12700" cap="flat" cmpd="sng">
            <a:noFill/>
            <a:prstDash val="solid"/>
            <a:miter lim="800000"/>
            <a:headEnd type="none" w="sm" len="sm"/>
            <a:tailEnd type="none" w="sm" len="sm"/>
          </a:ln>
        </p:spPr>
        <p:txBody>
          <a:bodyPr spcFirstLastPara="1" wrap="square" lIns="91425" tIns="45700" rIns="91425" bIns="45700" anchor="ctr" anchorCtr="0">
            <a:noAutofit/>
          </a:bodyPr>
          <a:lstStyle/>
          <a:p>
            <a:pPr marL="355600" marR="0" lvl="0" rtl="0">
              <a:spcBef>
                <a:spcPts val="0"/>
              </a:spcBef>
              <a:spcAft>
                <a:spcPts val="0"/>
              </a:spcAft>
              <a:buNone/>
            </a:pPr>
            <a:r>
              <a:rPr lang="en-US" sz="1800" dirty="0">
                <a:solidFill>
                  <a:srgbClr val="000000"/>
                </a:solidFill>
                <a:latin typeface="+mn-lt"/>
                <a:ea typeface="Calibri"/>
                <a:cs typeface="Calibri"/>
                <a:sym typeface="Calibri"/>
              </a:rPr>
              <a:t>Orientation vers des soins médicaux, par exemple. </a:t>
            </a:r>
          </a:p>
        </p:txBody>
      </p:sp>
      <p:sp>
        <p:nvSpPr>
          <p:cNvPr id="9" name="Isosceles Triangle 8">
            <a:extLst>
              <a:ext uri="{FF2B5EF4-FFF2-40B4-BE49-F238E27FC236}">
                <a16:creationId xmlns:a16="http://schemas.microsoft.com/office/drawing/2014/main" id="{EAA96578-13E1-B62E-B471-43217538A0F3}"/>
              </a:ext>
            </a:extLst>
          </p:cNvPr>
          <p:cNvSpPr/>
          <p:nvPr/>
        </p:nvSpPr>
        <p:spPr>
          <a:xfrm rot="5400000">
            <a:off x="522850" y="4811486"/>
            <a:ext cx="673100" cy="323552"/>
          </a:xfrm>
          <a:prstGeom prs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 name="Google Shape;936;p44">
            <a:extLst>
              <a:ext uri="{FF2B5EF4-FFF2-40B4-BE49-F238E27FC236}">
                <a16:creationId xmlns:a16="http://schemas.microsoft.com/office/drawing/2014/main" id="{BC263FE4-9AEF-BD3F-D767-945C99B58FEC}"/>
              </a:ext>
            </a:extLst>
          </p:cNvPr>
          <p:cNvSpPr/>
          <p:nvPr/>
        </p:nvSpPr>
        <p:spPr>
          <a:xfrm>
            <a:off x="6536067" y="1483562"/>
            <a:ext cx="4969024" cy="1200994"/>
          </a:xfrm>
          <a:prstGeom prst="roundRect">
            <a:avLst>
              <a:gd name="adj" fmla="val 16667"/>
            </a:avLst>
          </a:prstGeom>
          <a:solidFill>
            <a:schemeClr val="accent2">
              <a:lumMod val="20000"/>
              <a:lumOff val="80000"/>
            </a:schemeClr>
          </a:solidFill>
          <a:ln w="12700" cap="flat" cmpd="sng">
            <a:noFill/>
            <a:prstDash val="solid"/>
            <a:miter lim="800000"/>
            <a:headEnd type="none" w="sm" len="sm"/>
            <a:tailEnd type="none" w="sm" len="sm"/>
          </a:ln>
        </p:spPr>
        <p:txBody>
          <a:bodyPr spcFirstLastPara="1" wrap="square" lIns="91425" tIns="45700" rIns="91425" bIns="45700" anchor="ctr" anchorCtr="0">
            <a:noAutofit/>
          </a:bodyPr>
          <a:lstStyle/>
          <a:p>
            <a:pPr marL="355600" marR="0" lvl="0" rtl="0">
              <a:spcBef>
                <a:spcPts val="0"/>
              </a:spcBef>
              <a:spcAft>
                <a:spcPts val="0"/>
              </a:spcAft>
              <a:buNone/>
            </a:pPr>
            <a:r>
              <a:rPr lang="en-US" sz="1800" dirty="0">
                <a:solidFill>
                  <a:srgbClr val="000000"/>
                </a:solidFill>
                <a:latin typeface="+mn-lt"/>
                <a:ea typeface="Calibri"/>
                <a:cs typeface="Calibri"/>
                <a:sym typeface="Calibri"/>
              </a:rPr>
              <a:t>Orientations/procédures d'action en cas de maltraitance, d'exploitation ou de négligence d'un enfant</a:t>
            </a:r>
          </a:p>
        </p:txBody>
      </p:sp>
      <p:sp>
        <p:nvSpPr>
          <p:cNvPr id="11" name="Isosceles Triangle 10">
            <a:extLst>
              <a:ext uri="{FF2B5EF4-FFF2-40B4-BE49-F238E27FC236}">
                <a16:creationId xmlns:a16="http://schemas.microsoft.com/office/drawing/2014/main" id="{E954872D-F67C-1197-9EE4-1236C9B336D8}"/>
              </a:ext>
            </a:extLst>
          </p:cNvPr>
          <p:cNvSpPr/>
          <p:nvPr/>
        </p:nvSpPr>
        <p:spPr>
          <a:xfrm rot="5400000">
            <a:off x="6151999" y="1771420"/>
            <a:ext cx="673100" cy="323552"/>
          </a:xfrm>
          <a:prstGeom prs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 name="Google Shape;936;p44">
            <a:extLst>
              <a:ext uri="{FF2B5EF4-FFF2-40B4-BE49-F238E27FC236}">
                <a16:creationId xmlns:a16="http://schemas.microsoft.com/office/drawing/2014/main" id="{70C054E8-79FF-34C3-73E5-C369EEED9D3D}"/>
              </a:ext>
            </a:extLst>
          </p:cNvPr>
          <p:cNvSpPr/>
          <p:nvPr/>
        </p:nvSpPr>
        <p:spPr>
          <a:xfrm>
            <a:off x="6536066" y="2972451"/>
            <a:ext cx="5427333" cy="1359034"/>
          </a:xfrm>
          <a:prstGeom prst="roundRect">
            <a:avLst>
              <a:gd name="adj" fmla="val 16667"/>
            </a:avLst>
          </a:prstGeom>
          <a:solidFill>
            <a:schemeClr val="accent2">
              <a:lumMod val="20000"/>
              <a:lumOff val="80000"/>
            </a:schemeClr>
          </a:solidFill>
          <a:ln w="12700" cap="flat" cmpd="sng">
            <a:noFill/>
            <a:prstDash val="solid"/>
            <a:miter lim="800000"/>
            <a:headEnd type="none" w="sm" len="sm"/>
            <a:tailEnd type="none" w="sm" len="sm"/>
          </a:ln>
        </p:spPr>
        <p:txBody>
          <a:bodyPr spcFirstLastPara="1" wrap="square" lIns="91425" tIns="45700" rIns="91425" bIns="45700" anchor="ctr" anchorCtr="0">
            <a:noAutofit/>
          </a:bodyPr>
          <a:lstStyle/>
          <a:p>
            <a:pPr marL="355600" marR="0" lvl="0" rtl="0">
              <a:spcBef>
                <a:spcPts val="0"/>
              </a:spcBef>
              <a:spcAft>
                <a:spcPts val="0"/>
              </a:spcAft>
              <a:buNone/>
            </a:pPr>
            <a:r>
              <a:rPr lang="en-US" sz="1800" dirty="0">
                <a:solidFill>
                  <a:srgbClr val="000000"/>
                </a:solidFill>
                <a:latin typeface="+mn-lt"/>
                <a:ea typeface="Calibri"/>
                <a:cs typeface="Calibri"/>
                <a:sym typeface="Calibri"/>
              </a:rPr>
              <a:t>Plans pour une prise en charge alternative à plus long terme (avec la personne qui s'occupe actuellement de l'enfant, si possible) si la réunification n'est pas possible ou souhaitable dans les 12 prochaines semaines.</a:t>
            </a:r>
          </a:p>
        </p:txBody>
      </p:sp>
      <p:sp>
        <p:nvSpPr>
          <p:cNvPr id="13" name="Isosceles Triangle 12">
            <a:extLst>
              <a:ext uri="{FF2B5EF4-FFF2-40B4-BE49-F238E27FC236}">
                <a16:creationId xmlns:a16="http://schemas.microsoft.com/office/drawing/2014/main" id="{7388D1F9-C647-8E0D-04E9-0D29FE753FB8}"/>
              </a:ext>
            </a:extLst>
          </p:cNvPr>
          <p:cNvSpPr/>
          <p:nvPr/>
        </p:nvSpPr>
        <p:spPr>
          <a:xfrm rot="5400000">
            <a:off x="6151999" y="3260309"/>
            <a:ext cx="673100" cy="323552"/>
          </a:xfrm>
          <a:prstGeom prs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Google Shape;936;p44">
            <a:extLst>
              <a:ext uri="{FF2B5EF4-FFF2-40B4-BE49-F238E27FC236}">
                <a16:creationId xmlns:a16="http://schemas.microsoft.com/office/drawing/2014/main" id="{8E3E68E5-C802-1519-45E9-DC435FA6B4E3}"/>
              </a:ext>
            </a:extLst>
          </p:cNvPr>
          <p:cNvSpPr/>
          <p:nvPr/>
        </p:nvSpPr>
        <p:spPr>
          <a:xfrm>
            <a:off x="6536067" y="4746294"/>
            <a:ext cx="4969024" cy="1200994"/>
          </a:xfrm>
          <a:prstGeom prst="roundRect">
            <a:avLst>
              <a:gd name="adj" fmla="val 16667"/>
            </a:avLst>
          </a:prstGeom>
          <a:solidFill>
            <a:schemeClr val="accent2">
              <a:lumMod val="20000"/>
              <a:lumOff val="80000"/>
            </a:schemeClr>
          </a:solidFill>
          <a:ln w="12700" cap="flat" cmpd="sng">
            <a:noFill/>
            <a:prstDash val="solid"/>
            <a:miter lim="800000"/>
            <a:headEnd type="none" w="sm" len="sm"/>
            <a:tailEnd type="none" w="sm" len="sm"/>
          </a:ln>
        </p:spPr>
        <p:txBody>
          <a:bodyPr spcFirstLastPara="1" wrap="square" lIns="91425" tIns="45700" rIns="91425" bIns="45700" anchor="ctr" anchorCtr="0">
            <a:noAutofit/>
          </a:bodyPr>
          <a:lstStyle/>
          <a:p>
            <a:pPr marL="355600" marR="0" lvl="0" rtl="0">
              <a:spcBef>
                <a:spcPts val="0"/>
              </a:spcBef>
              <a:spcAft>
                <a:spcPts val="0"/>
              </a:spcAft>
              <a:buNone/>
            </a:pPr>
            <a:r>
              <a:rPr lang="en-US" sz="1800" dirty="0">
                <a:solidFill>
                  <a:srgbClr val="000000"/>
                </a:solidFill>
                <a:latin typeface="+mn-lt"/>
                <a:ea typeface="Calibri"/>
                <a:cs typeface="Calibri"/>
                <a:sym typeface="Calibri"/>
              </a:rPr>
              <a:t>Date du prochain examen (dans les 12 semaines suivant le placement dans une structure de protection de </a:t>
            </a:r>
            <a:r>
              <a:rPr lang="en-US" sz="1800" dirty="0" err="1">
                <a:solidFill>
                  <a:srgbClr val="000000"/>
                </a:solidFill>
                <a:latin typeface="+mn-lt"/>
                <a:ea typeface="Calibri"/>
                <a:cs typeface="Calibri"/>
                <a:sym typeface="Calibri"/>
              </a:rPr>
              <a:t>remplacement</a:t>
            </a:r>
            <a:r>
              <a:rPr lang="en-US" sz="1800" dirty="0">
                <a:solidFill>
                  <a:srgbClr val="000000"/>
                </a:solidFill>
                <a:latin typeface="+mn-lt"/>
                <a:ea typeface="Calibri"/>
                <a:cs typeface="Calibri"/>
                <a:sym typeface="Calibri"/>
              </a:rPr>
              <a:t>, puis toutes les 12 semaines).</a:t>
            </a:r>
          </a:p>
        </p:txBody>
      </p:sp>
      <p:sp>
        <p:nvSpPr>
          <p:cNvPr id="15" name="Isosceles Triangle 14">
            <a:extLst>
              <a:ext uri="{FF2B5EF4-FFF2-40B4-BE49-F238E27FC236}">
                <a16:creationId xmlns:a16="http://schemas.microsoft.com/office/drawing/2014/main" id="{766C73C2-6944-C97E-AD0E-EA31DF161E07}"/>
              </a:ext>
            </a:extLst>
          </p:cNvPr>
          <p:cNvSpPr/>
          <p:nvPr/>
        </p:nvSpPr>
        <p:spPr>
          <a:xfrm rot="5400000">
            <a:off x="6151999" y="5034152"/>
            <a:ext cx="673100" cy="323552"/>
          </a:xfrm>
          <a:prstGeom prs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993"/>
        <p:cNvGrpSpPr/>
        <p:nvPr/>
      </p:nvGrpSpPr>
      <p:grpSpPr>
        <a:xfrm>
          <a:off x="0" y="0"/>
          <a:ext cx="0" cy="0"/>
          <a:chOff x="0" y="0"/>
          <a:chExt cx="0" cy="0"/>
        </a:xfrm>
      </p:grpSpPr>
      <p:sp>
        <p:nvSpPr>
          <p:cNvPr id="994" name="Google Shape;994;p47"/>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8C5F7A"/>
              </a:buClr>
              <a:buSzPts val="3200"/>
              <a:buFont typeface="Arial"/>
              <a:buNone/>
            </a:pPr>
            <a:r>
              <a:rPr lang="en-US" dirty="0"/>
              <a:t>Soins alternatifs aux nourrissons dans la famille</a:t>
            </a:r>
            <a:endParaRPr dirty="0"/>
          </a:p>
        </p:txBody>
      </p:sp>
      <p:sp>
        <p:nvSpPr>
          <p:cNvPr id="995" name="Google Shape;995;p47"/>
          <p:cNvSpPr txBox="1"/>
          <p:nvPr/>
        </p:nvSpPr>
        <p:spPr>
          <a:xfrm>
            <a:off x="1916347" y="1812275"/>
            <a:ext cx="4500669" cy="279435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000000"/>
              </a:buClr>
              <a:buSzPts val="2800"/>
              <a:buFont typeface="Arial"/>
              <a:buNone/>
            </a:pPr>
            <a:r>
              <a:rPr lang="en-US" sz="2800" b="0" i="0" u="none" strike="noStrike" cap="none" dirty="0">
                <a:solidFill>
                  <a:srgbClr val="000000"/>
                </a:solidFill>
                <a:latin typeface="+mn-lt"/>
                <a:ea typeface="Helvetica Neue"/>
                <a:cs typeface="Helvetica Neue"/>
                <a:sym typeface="Helvetica Neue"/>
              </a:rPr>
              <a:t>L'évaluation et la planification doivent impliquer les équipes chargées de l'alimentation des nourrissons et des jeunes enfants (</a:t>
            </a:r>
            <a:r>
              <a:rPr lang="en-US" sz="2800" dirty="0">
                <a:latin typeface="+mn-lt"/>
                <a:ea typeface="Helvetica Neue"/>
                <a:cs typeface="Helvetica Neue"/>
                <a:sym typeface="Helvetica Neue"/>
              </a:rPr>
              <a:t>ANJE</a:t>
            </a:r>
            <a:r>
              <a:rPr lang="en-US" sz="2800" b="0" i="0" u="none" strike="noStrike" cap="none" dirty="0">
                <a:solidFill>
                  <a:srgbClr val="000000"/>
                </a:solidFill>
                <a:latin typeface="+mn-lt"/>
                <a:ea typeface="Helvetica Neue"/>
                <a:cs typeface="Helvetica Neue"/>
                <a:sym typeface="Helvetica Neue"/>
              </a:rPr>
              <a:t>) ou de la nutrition et le personnel de santé, c'est-à-dire les </a:t>
            </a:r>
            <a:r>
              <a:rPr lang="en-US" sz="2800" b="0" i="0" u="none" strike="noStrike" cap="none" dirty="0" err="1">
                <a:solidFill>
                  <a:srgbClr val="000000"/>
                </a:solidFill>
                <a:latin typeface="+mn-lt"/>
                <a:ea typeface="Helvetica Neue"/>
                <a:cs typeface="Helvetica Neue"/>
                <a:sym typeface="Helvetica Neue"/>
              </a:rPr>
              <a:t>infirmières</a:t>
            </a:r>
            <a:r>
              <a:rPr lang="en-US" sz="2800" b="0" i="0" u="none" strike="noStrike" cap="none" dirty="0">
                <a:solidFill>
                  <a:srgbClr val="000000"/>
                </a:solidFill>
                <a:latin typeface="+mn-lt"/>
                <a:ea typeface="Helvetica Neue"/>
                <a:cs typeface="Helvetica Neue"/>
                <a:sym typeface="Helvetica Neue"/>
              </a:rPr>
              <a:t> et les sages-femmes.</a:t>
            </a:r>
            <a:endParaRPr sz="2800" b="0" i="0" u="none" strike="noStrike" cap="none" dirty="0">
              <a:solidFill>
                <a:srgbClr val="000000"/>
              </a:solidFill>
              <a:latin typeface="+mn-lt"/>
              <a:ea typeface="Helvetica Neue"/>
              <a:cs typeface="Helvetica Neue"/>
              <a:sym typeface="Helvetica Neue"/>
            </a:endParaRPr>
          </a:p>
        </p:txBody>
      </p:sp>
      <p:grpSp>
        <p:nvGrpSpPr>
          <p:cNvPr id="13" name="Group 12">
            <a:extLst>
              <a:ext uri="{FF2B5EF4-FFF2-40B4-BE49-F238E27FC236}">
                <a16:creationId xmlns:a16="http://schemas.microsoft.com/office/drawing/2014/main" id="{0EFC4B5B-D627-06E0-08E5-3E74F1298C1F}"/>
              </a:ext>
            </a:extLst>
          </p:cNvPr>
          <p:cNvGrpSpPr/>
          <p:nvPr/>
        </p:nvGrpSpPr>
        <p:grpSpPr>
          <a:xfrm>
            <a:off x="6938717" y="1867172"/>
            <a:ext cx="3046133" cy="3352255"/>
            <a:chOff x="7434017" y="2120900"/>
            <a:chExt cx="2700583" cy="2971979"/>
          </a:xfrm>
        </p:grpSpPr>
        <p:sp>
          <p:nvSpPr>
            <p:cNvPr id="2" name="Oval 1">
              <a:extLst>
                <a:ext uri="{FF2B5EF4-FFF2-40B4-BE49-F238E27FC236}">
                  <a16:creationId xmlns:a16="http://schemas.microsoft.com/office/drawing/2014/main" id="{0D888080-4FE8-C1FA-F516-C9BD4242FEF3}"/>
                </a:ext>
              </a:extLst>
            </p:cNvPr>
            <p:cNvSpPr/>
            <p:nvPr/>
          </p:nvSpPr>
          <p:spPr>
            <a:xfrm>
              <a:off x="8648700" y="2120900"/>
              <a:ext cx="1117600" cy="1117600"/>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 name="Rectangle: Rounded Corners 3">
              <a:extLst>
                <a:ext uri="{FF2B5EF4-FFF2-40B4-BE49-F238E27FC236}">
                  <a16:creationId xmlns:a16="http://schemas.microsoft.com/office/drawing/2014/main" id="{B6E17704-94B0-8BB3-D1A8-970BB7485576}"/>
                </a:ext>
              </a:extLst>
            </p:cNvPr>
            <p:cNvSpPr/>
            <p:nvPr/>
          </p:nvSpPr>
          <p:spPr>
            <a:xfrm>
              <a:off x="7696200" y="3454579"/>
              <a:ext cx="2438400" cy="1638300"/>
            </a:xfrm>
            <a:prstGeom prst="roundRect">
              <a:avLst>
                <a:gd name="adj" fmla="val 50000"/>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 name="Arc 11">
              <a:extLst>
                <a:ext uri="{FF2B5EF4-FFF2-40B4-BE49-F238E27FC236}">
                  <a16:creationId xmlns:a16="http://schemas.microsoft.com/office/drawing/2014/main" id="{1F33B0CD-8F66-0103-BD41-9ADB39C3057E}"/>
                </a:ext>
              </a:extLst>
            </p:cNvPr>
            <p:cNvSpPr/>
            <p:nvPr/>
          </p:nvSpPr>
          <p:spPr>
            <a:xfrm>
              <a:off x="8711219" y="3997858"/>
              <a:ext cx="766295" cy="551742"/>
            </a:xfrm>
            <a:prstGeom prst="arc">
              <a:avLst>
                <a:gd name="adj1" fmla="val 20374625"/>
                <a:gd name="adj2" fmla="val 5097453"/>
              </a:avLst>
            </a:prstGeom>
            <a:ln w="5715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dirty="0"/>
            </a:p>
          </p:txBody>
        </p:sp>
        <p:sp>
          <p:nvSpPr>
            <p:cNvPr id="5" name="Oval 4">
              <a:extLst>
                <a:ext uri="{FF2B5EF4-FFF2-40B4-BE49-F238E27FC236}">
                  <a16:creationId xmlns:a16="http://schemas.microsoft.com/office/drawing/2014/main" id="{D7F98587-9464-D2BB-9303-0EEE751CF917}"/>
                </a:ext>
              </a:extLst>
            </p:cNvPr>
            <p:cNvSpPr/>
            <p:nvPr/>
          </p:nvSpPr>
          <p:spPr>
            <a:xfrm>
              <a:off x="7434017" y="3191895"/>
              <a:ext cx="752163" cy="752163"/>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9" name="Rectangle: Rounded Corners 8">
              <a:extLst>
                <a:ext uri="{FF2B5EF4-FFF2-40B4-BE49-F238E27FC236}">
                  <a16:creationId xmlns:a16="http://schemas.microsoft.com/office/drawing/2014/main" id="{24AFA2A3-9A1D-3023-4AB6-EDB9318610B0}"/>
                </a:ext>
              </a:extLst>
            </p:cNvPr>
            <p:cNvSpPr/>
            <p:nvPr/>
          </p:nvSpPr>
          <p:spPr>
            <a:xfrm rot="2129039">
              <a:off x="8076731" y="3856682"/>
              <a:ext cx="1234987" cy="750965"/>
            </a:xfrm>
            <a:prstGeom prst="roundRect">
              <a:avLst>
                <a:gd name="adj" fmla="val 45317"/>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1001"/>
        <p:cNvGrpSpPr/>
        <p:nvPr/>
      </p:nvGrpSpPr>
      <p:grpSpPr>
        <a:xfrm>
          <a:off x="0" y="0"/>
          <a:ext cx="0" cy="0"/>
          <a:chOff x="0" y="0"/>
          <a:chExt cx="0" cy="0"/>
        </a:xfrm>
      </p:grpSpPr>
      <p:sp>
        <p:nvSpPr>
          <p:cNvPr id="1003" name="Google Shape;1003;p48"/>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8C5F7A"/>
              </a:buClr>
              <a:buSzPts val="3200"/>
              <a:buFont typeface="Arial"/>
              <a:buNone/>
            </a:pPr>
            <a:r>
              <a:rPr lang="en-US" dirty="0"/>
              <a:t>Mettre </a:t>
            </a:r>
            <a:r>
              <a:rPr lang="en-US" dirty="0" err="1"/>
              <a:t>en</a:t>
            </a:r>
            <a:r>
              <a:rPr lang="en-US" dirty="0"/>
              <a:t> place des soins de proximité</a:t>
            </a:r>
            <a:endParaRPr dirty="0"/>
          </a:p>
        </p:txBody>
      </p:sp>
      <p:sp>
        <p:nvSpPr>
          <p:cNvPr id="2" name="Google Shape;114;p9">
            <a:extLst>
              <a:ext uri="{FF2B5EF4-FFF2-40B4-BE49-F238E27FC236}">
                <a16:creationId xmlns:a16="http://schemas.microsoft.com/office/drawing/2014/main" id="{67C469D6-108D-B2C1-356C-E8A7C7E5CA53}"/>
              </a:ext>
            </a:extLst>
          </p:cNvPr>
          <p:cNvSpPr txBox="1"/>
          <p:nvPr/>
        </p:nvSpPr>
        <p:spPr>
          <a:xfrm>
            <a:off x="794079" y="1219596"/>
            <a:ext cx="1559124" cy="369332"/>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1800"/>
              <a:buFont typeface="Arial"/>
              <a:buNone/>
            </a:pPr>
            <a:r>
              <a:rPr lang="en-US" sz="1800" b="1" i="0" u="none" strike="noStrike" cap="none" dirty="0">
                <a:solidFill>
                  <a:schemeClr val="accent2">
                    <a:lumMod val="75000"/>
                  </a:schemeClr>
                </a:solidFill>
                <a:latin typeface="Arial"/>
                <a:ea typeface="Arial"/>
                <a:cs typeface="Arial"/>
                <a:sym typeface="Arial"/>
              </a:rPr>
              <a:t>10 minutes  </a:t>
            </a:r>
            <a:endParaRPr b="1" dirty="0">
              <a:solidFill>
                <a:schemeClr val="accent2">
                  <a:lumMod val="75000"/>
                </a:schemeClr>
              </a:solidFill>
            </a:endParaRPr>
          </a:p>
        </p:txBody>
      </p:sp>
      <p:grpSp>
        <p:nvGrpSpPr>
          <p:cNvPr id="3" name="Group 2">
            <a:extLst>
              <a:ext uri="{FF2B5EF4-FFF2-40B4-BE49-F238E27FC236}">
                <a16:creationId xmlns:a16="http://schemas.microsoft.com/office/drawing/2014/main" id="{02F6BF8E-A573-A42F-01E9-F2BC38DFEF01}"/>
              </a:ext>
            </a:extLst>
          </p:cNvPr>
          <p:cNvGrpSpPr/>
          <p:nvPr/>
        </p:nvGrpSpPr>
        <p:grpSpPr>
          <a:xfrm>
            <a:off x="357066" y="1224523"/>
            <a:ext cx="369332" cy="369332"/>
            <a:chOff x="6784825" y="4717805"/>
            <a:chExt cx="1170980" cy="1170980"/>
          </a:xfrm>
        </p:grpSpPr>
        <p:sp>
          <p:nvSpPr>
            <p:cNvPr id="4" name="Oval 3">
              <a:extLst>
                <a:ext uri="{FF2B5EF4-FFF2-40B4-BE49-F238E27FC236}">
                  <a16:creationId xmlns:a16="http://schemas.microsoft.com/office/drawing/2014/main" id="{E1499A9F-91FE-1EA6-B295-92F412560FA9}"/>
                </a:ext>
              </a:extLst>
            </p:cNvPr>
            <p:cNvSpPr/>
            <p:nvPr/>
          </p:nvSpPr>
          <p:spPr>
            <a:xfrm>
              <a:off x="6784825" y="4717805"/>
              <a:ext cx="1170980" cy="1170980"/>
            </a:xfrm>
            <a:prstGeom prst="ellipse">
              <a:avLst/>
            </a:prstGeom>
            <a:solidFill>
              <a:schemeClr val="accent2">
                <a:lumMod val="75000"/>
              </a:schemeClr>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 name="Oval 4">
              <a:extLst>
                <a:ext uri="{FF2B5EF4-FFF2-40B4-BE49-F238E27FC236}">
                  <a16:creationId xmlns:a16="http://schemas.microsoft.com/office/drawing/2014/main" id="{4F5A0AF0-0D7E-0891-D073-3C005248160E}"/>
                </a:ext>
              </a:extLst>
            </p:cNvPr>
            <p:cNvSpPr/>
            <p:nvPr/>
          </p:nvSpPr>
          <p:spPr>
            <a:xfrm>
              <a:off x="7276868" y="5237982"/>
              <a:ext cx="189079" cy="18907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 name="Rectangle 5">
              <a:extLst>
                <a:ext uri="{FF2B5EF4-FFF2-40B4-BE49-F238E27FC236}">
                  <a16:creationId xmlns:a16="http://schemas.microsoft.com/office/drawing/2014/main" id="{793D8C8B-73E5-17AE-9CD3-A91A562F35B3}"/>
                </a:ext>
              </a:extLst>
            </p:cNvPr>
            <p:cNvSpPr/>
            <p:nvPr/>
          </p:nvSpPr>
          <p:spPr>
            <a:xfrm rot="16200000">
              <a:off x="7134823" y="5040376"/>
              <a:ext cx="464812" cy="1131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Rectangle 6">
              <a:extLst>
                <a:ext uri="{FF2B5EF4-FFF2-40B4-BE49-F238E27FC236}">
                  <a16:creationId xmlns:a16="http://schemas.microsoft.com/office/drawing/2014/main" id="{D20C6538-6951-CD6F-4DE6-D8D993195A35}"/>
                </a:ext>
              </a:extLst>
            </p:cNvPr>
            <p:cNvSpPr/>
            <p:nvPr/>
          </p:nvSpPr>
          <p:spPr>
            <a:xfrm rot="13453060">
              <a:off x="7365088" y="5440995"/>
              <a:ext cx="331413" cy="1091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
        <p:nvSpPr>
          <p:cNvPr id="15" name="Rectangle: Top Corners Rounded 14">
            <a:extLst>
              <a:ext uri="{FF2B5EF4-FFF2-40B4-BE49-F238E27FC236}">
                <a16:creationId xmlns:a16="http://schemas.microsoft.com/office/drawing/2014/main" id="{090F3284-3993-F457-01DA-F289D6575329}"/>
              </a:ext>
            </a:extLst>
          </p:cNvPr>
          <p:cNvSpPr/>
          <p:nvPr/>
        </p:nvSpPr>
        <p:spPr>
          <a:xfrm rot="5400000">
            <a:off x="4095660" y="-1522286"/>
            <a:ext cx="3408323" cy="11599653"/>
          </a:xfrm>
          <a:prstGeom prst="round2SameRect">
            <a:avLst>
              <a:gd name="adj1" fmla="val 25924"/>
              <a:gd name="adj2" fmla="val 0"/>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3" name="Google Shape;825;p36">
            <a:extLst>
              <a:ext uri="{FF2B5EF4-FFF2-40B4-BE49-F238E27FC236}">
                <a16:creationId xmlns:a16="http://schemas.microsoft.com/office/drawing/2014/main" id="{CA8B3799-6CBD-E47A-3372-737D1A524D93}"/>
              </a:ext>
            </a:extLst>
          </p:cNvPr>
          <p:cNvSpPr txBox="1"/>
          <p:nvPr/>
        </p:nvSpPr>
        <p:spPr>
          <a:xfrm>
            <a:off x="5386922" y="1588928"/>
            <a:ext cx="4965392" cy="707846"/>
          </a:xfrm>
          <a:prstGeom prst="rect">
            <a:avLst/>
          </a:prstGeom>
          <a:noFill/>
          <a:ln>
            <a:noFill/>
          </a:ln>
        </p:spPr>
        <p:txBody>
          <a:bodyPr spcFirstLastPara="1" wrap="square" lIns="91425" tIns="45700" rIns="91425" bIns="45700" anchor="t" anchorCtr="0">
            <a:spAutoFit/>
          </a:bodyPr>
          <a:lstStyle/>
          <a:p>
            <a:pPr marR="0" lvl="0" algn="l" rtl="0">
              <a:spcBef>
                <a:spcPts val="0"/>
              </a:spcBef>
              <a:spcAft>
                <a:spcPts val="0"/>
              </a:spcAft>
              <a:buClr>
                <a:schemeClr val="dk1"/>
              </a:buClr>
              <a:buSzPts val="2400"/>
            </a:pPr>
            <a:r>
              <a:rPr lang="en-US" sz="2000" b="1" dirty="0">
                <a:solidFill>
                  <a:schemeClr val="dk1"/>
                </a:solidFill>
                <a:latin typeface="Arial"/>
                <a:ea typeface="Arial"/>
                <a:cs typeface="Arial"/>
                <a:sym typeface="Arial"/>
              </a:rPr>
              <a:t>Préparez les procédures/mesures pour l'élément attribué à votre groupe : </a:t>
            </a:r>
          </a:p>
        </p:txBody>
      </p:sp>
      <p:sp>
        <p:nvSpPr>
          <p:cNvPr id="24" name="Google Shape;825;p36">
            <a:extLst>
              <a:ext uri="{FF2B5EF4-FFF2-40B4-BE49-F238E27FC236}">
                <a16:creationId xmlns:a16="http://schemas.microsoft.com/office/drawing/2014/main" id="{C6DC28B0-0D55-B108-5953-BBCCD898D6E1}"/>
              </a:ext>
            </a:extLst>
          </p:cNvPr>
          <p:cNvSpPr txBox="1"/>
          <p:nvPr/>
        </p:nvSpPr>
        <p:spPr>
          <a:xfrm>
            <a:off x="5386922" y="2895622"/>
            <a:ext cx="2726706" cy="2554505"/>
          </a:xfrm>
          <a:prstGeom prst="rect">
            <a:avLst/>
          </a:prstGeom>
          <a:noFill/>
          <a:ln>
            <a:noFill/>
          </a:ln>
        </p:spPr>
        <p:txBody>
          <a:bodyPr spcFirstLastPara="1" wrap="square" lIns="91425" tIns="45700" rIns="91425" bIns="45700" anchor="t" anchorCtr="0">
            <a:spAutoFit/>
          </a:bodyPr>
          <a:lstStyle/>
          <a:p>
            <a:pPr marR="0" lvl="0" algn="l" rtl="0">
              <a:spcBef>
                <a:spcPts val="0"/>
              </a:spcBef>
              <a:spcAft>
                <a:spcPts val="0"/>
              </a:spcAft>
              <a:buClr>
                <a:schemeClr val="dk1"/>
              </a:buClr>
              <a:buSzPts val="2400"/>
            </a:pPr>
            <a:r>
              <a:rPr lang="en-US" sz="2000" b="1" dirty="0">
                <a:solidFill>
                  <a:schemeClr val="dk1"/>
                </a:solidFill>
              </a:rPr>
              <a:t>Groupe 1</a:t>
            </a:r>
          </a:p>
          <a:p>
            <a:pPr marR="0" lvl="0" algn="l" rtl="0">
              <a:spcBef>
                <a:spcPts val="0"/>
              </a:spcBef>
              <a:spcAft>
                <a:spcPts val="0"/>
              </a:spcAft>
              <a:buClr>
                <a:schemeClr val="dk1"/>
              </a:buClr>
              <a:buSzPts val="2400"/>
            </a:pPr>
            <a:r>
              <a:rPr lang="en-US" sz="2000" dirty="0">
                <a:solidFill>
                  <a:schemeClr val="dk1"/>
                </a:solidFill>
              </a:rPr>
              <a:t>Critères d'éligibilité pour les accueillants familiaux et les mentors</a:t>
            </a:r>
          </a:p>
          <a:p>
            <a:pPr marR="0" lvl="0" algn="l" rtl="0">
              <a:spcBef>
                <a:spcPts val="0"/>
              </a:spcBef>
              <a:spcAft>
                <a:spcPts val="0"/>
              </a:spcAft>
              <a:buClr>
                <a:schemeClr val="dk1"/>
              </a:buClr>
              <a:buSzPts val="2400"/>
            </a:pPr>
            <a:endParaRPr lang="en-US" sz="2000" dirty="0">
              <a:solidFill>
                <a:schemeClr val="dk1"/>
              </a:solidFill>
            </a:endParaRPr>
          </a:p>
          <a:p>
            <a:pPr>
              <a:buClr>
                <a:schemeClr val="dk1"/>
              </a:buClr>
              <a:buSzPts val="2400"/>
            </a:pPr>
            <a:r>
              <a:rPr lang="en-US" sz="2000" b="1" dirty="0">
                <a:solidFill>
                  <a:schemeClr val="dk1"/>
                </a:solidFill>
              </a:rPr>
              <a:t>Groupe 3 </a:t>
            </a:r>
            <a:r>
              <a:rPr lang="en-US" sz="2000" dirty="0">
                <a:solidFill>
                  <a:schemeClr val="dk1"/>
                </a:solidFill>
              </a:rPr>
              <a:t>Accords avec les familles d'accueil et les mentors</a:t>
            </a:r>
          </a:p>
        </p:txBody>
      </p:sp>
      <p:sp>
        <p:nvSpPr>
          <p:cNvPr id="25" name="Google Shape;825;p36">
            <a:extLst>
              <a:ext uri="{FF2B5EF4-FFF2-40B4-BE49-F238E27FC236}">
                <a16:creationId xmlns:a16="http://schemas.microsoft.com/office/drawing/2014/main" id="{863643D0-7CA7-03C5-23CC-8DB6E9A49C0B}"/>
              </a:ext>
            </a:extLst>
          </p:cNvPr>
          <p:cNvSpPr txBox="1"/>
          <p:nvPr/>
        </p:nvSpPr>
        <p:spPr>
          <a:xfrm>
            <a:off x="8463776" y="2895622"/>
            <a:ext cx="3043830" cy="3170058"/>
          </a:xfrm>
          <a:prstGeom prst="rect">
            <a:avLst/>
          </a:prstGeom>
          <a:noFill/>
          <a:ln>
            <a:noFill/>
          </a:ln>
        </p:spPr>
        <p:txBody>
          <a:bodyPr spcFirstLastPara="1" wrap="square" lIns="91425" tIns="45700" rIns="91425" bIns="45700" anchor="t" anchorCtr="0">
            <a:spAutoFit/>
          </a:bodyPr>
          <a:lstStyle/>
          <a:p>
            <a:pPr marR="0" lvl="0" algn="l" rtl="0">
              <a:spcBef>
                <a:spcPts val="0"/>
              </a:spcBef>
              <a:spcAft>
                <a:spcPts val="0"/>
              </a:spcAft>
              <a:buClr>
                <a:schemeClr val="dk1"/>
              </a:buClr>
              <a:buSzPts val="2400"/>
            </a:pPr>
            <a:r>
              <a:rPr lang="en-US" sz="2000" b="1" dirty="0">
                <a:solidFill>
                  <a:schemeClr val="dk1"/>
                </a:solidFill>
              </a:rPr>
              <a:t>Groupe 2</a:t>
            </a:r>
          </a:p>
          <a:p>
            <a:pPr marR="0" lvl="0" algn="l" rtl="0">
              <a:spcBef>
                <a:spcPts val="0"/>
              </a:spcBef>
              <a:spcAft>
                <a:spcPts val="0"/>
              </a:spcAft>
              <a:buClr>
                <a:schemeClr val="dk1"/>
              </a:buClr>
              <a:buSzPts val="2400"/>
            </a:pPr>
            <a:r>
              <a:rPr lang="en-US" sz="2000" dirty="0">
                <a:solidFill>
                  <a:schemeClr val="dk1"/>
                </a:solidFill>
              </a:rPr>
              <a:t>Mise en relation d'accueillants familiaux et de mentors</a:t>
            </a:r>
          </a:p>
          <a:p>
            <a:pPr marR="0" lvl="0" algn="l" rtl="0">
              <a:spcBef>
                <a:spcPts val="0"/>
              </a:spcBef>
              <a:spcAft>
                <a:spcPts val="0"/>
              </a:spcAft>
              <a:buClr>
                <a:schemeClr val="dk1"/>
              </a:buClr>
              <a:buSzPts val="2400"/>
            </a:pPr>
            <a:endParaRPr lang="en-US" sz="2000" dirty="0">
              <a:solidFill>
                <a:schemeClr val="dk1"/>
              </a:solidFill>
            </a:endParaRPr>
          </a:p>
          <a:p>
            <a:pPr marR="0" lvl="0" algn="l" rtl="0">
              <a:spcBef>
                <a:spcPts val="0"/>
              </a:spcBef>
              <a:spcAft>
                <a:spcPts val="0"/>
              </a:spcAft>
              <a:buClr>
                <a:schemeClr val="dk1"/>
              </a:buClr>
              <a:buSzPts val="2400"/>
            </a:pPr>
            <a:endParaRPr lang="en-US" sz="2000" dirty="0">
              <a:solidFill>
                <a:schemeClr val="dk1"/>
              </a:solidFill>
            </a:endParaRPr>
          </a:p>
          <a:p>
            <a:pPr marR="0" lvl="0" algn="l" rtl="0">
              <a:spcBef>
                <a:spcPts val="0"/>
              </a:spcBef>
              <a:spcAft>
                <a:spcPts val="0"/>
              </a:spcAft>
              <a:buClr>
                <a:schemeClr val="dk1"/>
              </a:buClr>
              <a:buSzPts val="2400"/>
            </a:pPr>
            <a:r>
              <a:rPr lang="en-US" sz="2000" b="1" dirty="0">
                <a:solidFill>
                  <a:schemeClr val="dk1"/>
                </a:solidFill>
              </a:rPr>
              <a:t>Groupe 4</a:t>
            </a:r>
          </a:p>
          <a:p>
            <a:pPr marR="0" lvl="0" algn="l" rtl="0">
              <a:spcBef>
                <a:spcPts val="0"/>
              </a:spcBef>
              <a:spcAft>
                <a:spcPts val="0"/>
              </a:spcAft>
              <a:buClr>
                <a:schemeClr val="dk1"/>
              </a:buClr>
              <a:buSzPts val="2400"/>
            </a:pPr>
            <a:r>
              <a:rPr lang="en-US" sz="2000" dirty="0">
                <a:solidFill>
                  <a:schemeClr val="dk1"/>
                </a:solidFill>
              </a:rPr>
              <a:t>Préparation de l'enfant et de la famille qui s'en occupe</a:t>
            </a:r>
          </a:p>
        </p:txBody>
      </p:sp>
      <p:grpSp>
        <p:nvGrpSpPr>
          <p:cNvPr id="26" name="Group 25">
            <a:extLst>
              <a:ext uri="{FF2B5EF4-FFF2-40B4-BE49-F238E27FC236}">
                <a16:creationId xmlns:a16="http://schemas.microsoft.com/office/drawing/2014/main" id="{5BDB9610-2B0D-E9FA-2E61-5C1AD328F25A}"/>
              </a:ext>
            </a:extLst>
          </p:cNvPr>
          <p:cNvGrpSpPr/>
          <p:nvPr/>
        </p:nvGrpSpPr>
        <p:grpSpPr>
          <a:xfrm rot="20104804">
            <a:off x="310934" y="2148076"/>
            <a:ext cx="4455395" cy="2962194"/>
            <a:chOff x="7208925" y="2604220"/>
            <a:chExt cx="1168511" cy="776891"/>
          </a:xfrm>
        </p:grpSpPr>
        <p:sp>
          <p:nvSpPr>
            <p:cNvPr id="27" name="Rectangle 26">
              <a:extLst>
                <a:ext uri="{FF2B5EF4-FFF2-40B4-BE49-F238E27FC236}">
                  <a16:creationId xmlns:a16="http://schemas.microsoft.com/office/drawing/2014/main" id="{3FE333D5-86EE-F234-C035-CC4B37C32875}"/>
                </a:ext>
              </a:extLst>
            </p:cNvPr>
            <p:cNvSpPr/>
            <p:nvPr/>
          </p:nvSpPr>
          <p:spPr>
            <a:xfrm>
              <a:off x="7425584" y="2840091"/>
              <a:ext cx="716280" cy="541020"/>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8" name="Google Shape;315;p4">
              <a:extLst>
                <a:ext uri="{FF2B5EF4-FFF2-40B4-BE49-F238E27FC236}">
                  <a16:creationId xmlns:a16="http://schemas.microsoft.com/office/drawing/2014/main" id="{45C294DE-92D2-CD2D-86F5-8EE2785C058C}"/>
                </a:ext>
              </a:extLst>
            </p:cNvPr>
            <p:cNvSpPr/>
            <p:nvPr/>
          </p:nvSpPr>
          <p:spPr>
            <a:xfrm>
              <a:off x="7208925" y="2953324"/>
              <a:ext cx="356816" cy="356815"/>
            </a:xfrm>
            <a:prstGeom prst="ellipse">
              <a:avLst/>
            </a:prstGeom>
            <a:solidFill>
              <a:schemeClr val="accent2">
                <a:lumMod val="75000"/>
              </a:schemeClr>
            </a:solidFill>
            <a:ln w="38100">
              <a:solidFill>
                <a:schemeClr val="bg1"/>
              </a:solid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29" name="Google Shape;315;p4">
              <a:extLst>
                <a:ext uri="{FF2B5EF4-FFF2-40B4-BE49-F238E27FC236}">
                  <a16:creationId xmlns:a16="http://schemas.microsoft.com/office/drawing/2014/main" id="{380768A9-0838-2147-D8A6-39ADBAFCB9EC}"/>
                </a:ext>
              </a:extLst>
            </p:cNvPr>
            <p:cNvSpPr/>
            <p:nvPr/>
          </p:nvSpPr>
          <p:spPr>
            <a:xfrm>
              <a:off x="7622905" y="2604220"/>
              <a:ext cx="356816" cy="356815"/>
            </a:xfrm>
            <a:prstGeom prst="ellipse">
              <a:avLst/>
            </a:prstGeom>
            <a:solidFill>
              <a:schemeClr val="accent2">
                <a:lumMod val="75000"/>
              </a:schemeClr>
            </a:solidFill>
            <a:ln w="38100">
              <a:solidFill>
                <a:schemeClr val="bg1"/>
              </a:solid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30" name="Google Shape;315;p4">
              <a:extLst>
                <a:ext uri="{FF2B5EF4-FFF2-40B4-BE49-F238E27FC236}">
                  <a16:creationId xmlns:a16="http://schemas.microsoft.com/office/drawing/2014/main" id="{5139630B-7385-D9D3-985C-36581424BA50}"/>
                </a:ext>
              </a:extLst>
            </p:cNvPr>
            <p:cNvSpPr/>
            <p:nvPr/>
          </p:nvSpPr>
          <p:spPr>
            <a:xfrm>
              <a:off x="8020620" y="2955992"/>
              <a:ext cx="356816" cy="356815"/>
            </a:xfrm>
            <a:prstGeom prst="ellipse">
              <a:avLst/>
            </a:prstGeom>
            <a:solidFill>
              <a:schemeClr val="accent2">
                <a:lumMod val="75000"/>
              </a:schemeClr>
            </a:solidFill>
            <a:ln w="38100">
              <a:solidFill>
                <a:schemeClr val="bg1"/>
              </a:solid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31" name="Rectangle: Single Corner Snipped 30">
              <a:extLst>
                <a:ext uri="{FF2B5EF4-FFF2-40B4-BE49-F238E27FC236}">
                  <a16:creationId xmlns:a16="http://schemas.microsoft.com/office/drawing/2014/main" id="{CC41FEDE-E60A-DF68-DD2F-E955CFB681EB}"/>
                </a:ext>
              </a:extLst>
            </p:cNvPr>
            <p:cNvSpPr/>
            <p:nvPr/>
          </p:nvSpPr>
          <p:spPr>
            <a:xfrm rot="3546506">
              <a:off x="7635233" y="3164183"/>
              <a:ext cx="115589" cy="149251"/>
            </a:xfrm>
            <a:prstGeom prst="snip1Rect">
              <a:avLst>
                <a:gd name="adj" fmla="val 2326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2" name="Rectangle: Single Corner Snipped 31">
              <a:extLst>
                <a:ext uri="{FF2B5EF4-FFF2-40B4-BE49-F238E27FC236}">
                  <a16:creationId xmlns:a16="http://schemas.microsoft.com/office/drawing/2014/main" id="{A60FB40A-A168-EAF7-97CB-5FFAFB9700BB}"/>
                </a:ext>
              </a:extLst>
            </p:cNvPr>
            <p:cNvSpPr/>
            <p:nvPr/>
          </p:nvSpPr>
          <p:spPr>
            <a:xfrm rot="17435470">
              <a:off x="7817713" y="3021002"/>
              <a:ext cx="115589" cy="149251"/>
            </a:xfrm>
            <a:prstGeom prst="snip1Rect">
              <a:avLst>
                <a:gd name="adj" fmla="val 2326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8" name="Group 7">
            <a:extLst>
              <a:ext uri="{FF2B5EF4-FFF2-40B4-BE49-F238E27FC236}">
                <a16:creationId xmlns:a16="http://schemas.microsoft.com/office/drawing/2014/main" id="{DAD4E811-5F64-9B44-AF1E-0B8D287ED5DD}"/>
              </a:ext>
            </a:extLst>
          </p:cNvPr>
          <p:cNvGrpSpPr/>
          <p:nvPr/>
        </p:nvGrpSpPr>
        <p:grpSpPr>
          <a:xfrm>
            <a:off x="10228983" y="337468"/>
            <a:ext cx="1587872" cy="1368854"/>
            <a:chOff x="10228983" y="337468"/>
            <a:chExt cx="1587872" cy="1368854"/>
          </a:xfrm>
        </p:grpSpPr>
        <p:sp>
          <p:nvSpPr>
            <p:cNvPr id="9" name="Hexagon 8">
              <a:extLst>
                <a:ext uri="{FF2B5EF4-FFF2-40B4-BE49-F238E27FC236}">
                  <a16:creationId xmlns:a16="http://schemas.microsoft.com/office/drawing/2014/main" id="{86E0830B-D694-2741-7E51-F6E44A58AF4A}"/>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10" name="Group 9">
              <a:extLst>
                <a:ext uri="{FF2B5EF4-FFF2-40B4-BE49-F238E27FC236}">
                  <a16:creationId xmlns:a16="http://schemas.microsoft.com/office/drawing/2014/main" id="{544FE20D-3D3E-7D03-1B4C-EC4C25376C83}"/>
                </a:ext>
              </a:extLst>
            </p:cNvPr>
            <p:cNvGrpSpPr/>
            <p:nvPr/>
          </p:nvGrpSpPr>
          <p:grpSpPr>
            <a:xfrm>
              <a:off x="10621771" y="762700"/>
              <a:ext cx="562136" cy="634675"/>
              <a:chOff x="760175" y="830142"/>
              <a:chExt cx="867619" cy="979579"/>
            </a:xfrm>
          </p:grpSpPr>
          <p:sp>
            <p:nvSpPr>
              <p:cNvPr id="14" name="Rectangle 13">
                <a:extLst>
                  <a:ext uri="{FF2B5EF4-FFF2-40B4-BE49-F238E27FC236}">
                    <a16:creationId xmlns:a16="http://schemas.microsoft.com/office/drawing/2014/main" id="{B530CCAC-36FD-343C-7F6C-5FD945E0520F}"/>
                  </a:ext>
                </a:extLst>
              </p:cNvPr>
              <p:cNvSpPr/>
              <p:nvPr/>
            </p:nvSpPr>
            <p:spPr>
              <a:xfrm>
                <a:off x="864636" y="830142"/>
                <a:ext cx="763158" cy="97957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b="1" dirty="0">
                    <a:latin typeface="Arial" panose="020B0604020202020204" pitchFamily="34" charset="0"/>
                    <a:cs typeface="Arial" panose="020B0604020202020204" pitchFamily="34" charset="0"/>
                  </a:rPr>
                  <a:t>x</a:t>
                </a:r>
              </a:p>
            </p:txBody>
          </p:sp>
          <p:sp>
            <p:nvSpPr>
              <p:cNvPr id="16" name="Rectangle 15">
                <a:extLst>
                  <a:ext uri="{FF2B5EF4-FFF2-40B4-BE49-F238E27FC236}">
                    <a16:creationId xmlns:a16="http://schemas.microsoft.com/office/drawing/2014/main" id="{AD3E01E5-2759-834B-D867-C1F85E872DEF}"/>
                  </a:ext>
                </a:extLst>
              </p:cNvPr>
              <p:cNvSpPr/>
              <p:nvPr/>
            </p:nvSpPr>
            <p:spPr>
              <a:xfrm>
                <a:off x="760175" y="830144"/>
                <a:ext cx="149292" cy="97957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11" name="Group 10">
              <a:extLst>
                <a:ext uri="{FF2B5EF4-FFF2-40B4-BE49-F238E27FC236}">
                  <a16:creationId xmlns:a16="http://schemas.microsoft.com/office/drawing/2014/main" id="{30F12266-A723-AC15-F98A-206ED9E2ED6A}"/>
                </a:ext>
              </a:extLst>
            </p:cNvPr>
            <p:cNvGrpSpPr/>
            <p:nvPr/>
          </p:nvGrpSpPr>
          <p:grpSpPr>
            <a:xfrm>
              <a:off x="11325415" y="762701"/>
              <a:ext cx="182192" cy="634674"/>
              <a:chOff x="2121762" y="2323619"/>
              <a:chExt cx="200378" cy="825210"/>
            </a:xfrm>
          </p:grpSpPr>
          <p:sp>
            <p:nvSpPr>
              <p:cNvPr id="12" name="Isosceles Triangle 11">
                <a:extLst>
                  <a:ext uri="{FF2B5EF4-FFF2-40B4-BE49-F238E27FC236}">
                    <a16:creationId xmlns:a16="http://schemas.microsoft.com/office/drawing/2014/main" id="{48BC1736-F963-7728-A723-003B1A4AF48A}"/>
                  </a:ext>
                </a:extLst>
              </p:cNvPr>
              <p:cNvSpPr/>
              <p:nvPr/>
            </p:nvSpPr>
            <p:spPr>
              <a:xfrm>
                <a:off x="2121763" y="2323619"/>
                <a:ext cx="200377" cy="172739"/>
              </a:xfrm>
              <a:prstGeom prs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3" name="Rectangle 12">
                <a:extLst>
                  <a:ext uri="{FF2B5EF4-FFF2-40B4-BE49-F238E27FC236}">
                    <a16:creationId xmlns:a16="http://schemas.microsoft.com/office/drawing/2014/main" id="{8705AEE8-1802-7FB5-F5EE-9804AB2CD258}"/>
                  </a:ext>
                </a:extLst>
              </p:cNvPr>
              <p:cNvSpPr/>
              <p:nvPr/>
            </p:nvSpPr>
            <p:spPr>
              <a:xfrm>
                <a:off x="2121762" y="2496169"/>
                <a:ext cx="200377" cy="6526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Shape 812"/>
        <p:cNvGrpSpPr/>
        <p:nvPr/>
      </p:nvGrpSpPr>
      <p:grpSpPr>
        <a:xfrm>
          <a:off x="0" y="0"/>
          <a:ext cx="0" cy="0"/>
          <a:chOff x="0" y="0"/>
          <a:chExt cx="0" cy="0"/>
        </a:xfrm>
      </p:grpSpPr>
      <p:sp>
        <p:nvSpPr>
          <p:cNvPr id="6" name="Title 72">
            <a:extLst>
              <a:ext uri="{FF2B5EF4-FFF2-40B4-BE49-F238E27FC236}">
                <a16:creationId xmlns:a16="http://schemas.microsoft.com/office/drawing/2014/main" id="{651A139C-7752-FE82-6B84-B69CFCBA8AE1}"/>
              </a:ext>
            </a:extLst>
          </p:cNvPr>
          <p:cNvSpPr txBox="1">
            <a:spLocks/>
          </p:cNvSpPr>
          <p:nvPr/>
        </p:nvSpPr>
        <p:spPr>
          <a:xfrm>
            <a:off x="796386" y="3099692"/>
            <a:ext cx="5915913"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n-CA" sz="5400" b="1" dirty="0">
                <a:solidFill>
                  <a:schemeClr val="bg1">
                    <a:lumMod val="75000"/>
                  </a:schemeClr>
                </a:solidFill>
                <a:latin typeface="Garamond"/>
              </a:rPr>
              <a:t>Diapositive supplémentaire pour les notes de l'animateur</a:t>
            </a:r>
            <a:endParaRPr lang="en-CA" sz="5400" b="1" dirty="0">
              <a:solidFill>
                <a:schemeClr val="bg1">
                  <a:lumMod val="75000"/>
                </a:schemeClr>
              </a:solidFill>
            </a:endParaRPr>
          </a:p>
        </p:txBody>
      </p:sp>
    </p:spTree>
    <p:extLst>
      <p:ext uri="{BB962C8B-B14F-4D97-AF65-F5344CB8AC3E}">
        <p14:creationId xmlns:p14="http://schemas.microsoft.com/office/powerpoint/2010/main" val="328281174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1011"/>
        <p:cNvGrpSpPr/>
        <p:nvPr/>
      </p:nvGrpSpPr>
      <p:grpSpPr>
        <a:xfrm>
          <a:off x="0" y="0"/>
          <a:ext cx="0" cy="0"/>
          <a:chOff x="0" y="0"/>
          <a:chExt cx="0" cy="0"/>
        </a:xfrm>
      </p:grpSpPr>
      <p:sp>
        <p:nvSpPr>
          <p:cNvPr id="1012" name="Google Shape;1012;p49"/>
          <p:cNvSpPr/>
          <p:nvPr/>
        </p:nvSpPr>
        <p:spPr>
          <a:xfrm>
            <a:off x="0" y="-1"/>
            <a:ext cx="12192000" cy="985520"/>
          </a:xfrm>
          <a:prstGeom prst="rect">
            <a:avLst/>
          </a:prstGeom>
          <a:solidFill>
            <a:srgbClr val="EEE7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1013" name="Google Shape;1013;p49"/>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8C5F7A"/>
              </a:buClr>
              <a:buSzPts val="3200"/>
              <a:buFont typeface="Arial"/>
              <a:buNone/>
            </a:pPr>
            <a:r>
              <a:rPr lang="en-US" dirty="0">
                <a:latin typeface="Arial"/>
                <a:ea typeface="Arial"/>
                <a:cs typeface="Arial"/>
                <a:sym typeface="Arial"/>
              </a:rPr>
              <a:t>Principaux points d'apprentissage</a:t>
            </a:r>
            <a:endParaRPr dirty="0"/>
          </a:p>
        </p:txBody>
      </p:sp>
      <p:sp>
        <p:nvSpPr>
          <p:cNvPr id="1014" name="Google Shape;1014;p49"/>
          <p:cNvSpPr/>
          <p:nvPr/>
        </p:nvSpPr>
        <p:spPr>
          <a:xfrm>
            <a:off x="2141497" y="2021944"/>
            <a:ext cx="1051560" cy="1051560"/>
          </a:xfrm>
          <a:prstGeom prst="star5">
            <a:avLst>
              <a:gd name="adj" fmla="val 28143"/>
              <a:gd name="hf" fmla="val 105146"/>
              <a:gd name="vf" fmla="val 110557"/>
            </a:avLst>
          </a:prstGeom>
          <a:solidFill>
            <a:srgbClr val="8C5F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1015" name="Google Shape;1015;p49"/>
          <p:cNvSpPr/>
          <p:nvPr/>
        </p:nvSpPr>
        <p:spPr>
          <a:xfrm>
            <a:off x="5570220" y="2021944"/>
            <a:ext cx="1051560" cy="1051560"/>
          </a:xfrm>
          <a:prstGeom prst="star5">
            <a:avLst>
              <a:gd name="adj" fmla="val 28143"/>
              <a:gd name="hf" fmla="val 105146"/>
              <a:gd name="vf" fmla="val 110557"/>
            </a:avLst>
          </a:prstGeom>
          <a:solidFill>
            <a:srgbClr val="8C5F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1016" name="Google Shape;1016;p49"/>
          <p:cNvSpPr/>
          <p:nvPr/>
        </p:nvSpPr>
        <p:spPr>
          <a:xfrm>
            <a:off x="8998943" y="2021944"/>
            <a:ext cx="1051560" cy="1051560"/>
          </a:xfrm>
          <a:prstGeom prst="star5">
            <a:avLst>
              <a:gd name="adj" fmla="val 28143"/>
              <a:gd name="hf" fmla="val 105146"/>
              <a:gd name="vf" fmla="val 110557"/>
            </a:avLst>
          </a:prstGeom>
          <a:solidFill>
            <a:srgbClr val="8C5F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1017" name="Google Shape;1017;p49"/>
          <p:cNvSpPr txBox="1"/>
          <p:nvPr/>
        </p:nvSpPr>
        <p:spPr>
          <a:xfrm>
            <a:off x="7759146" y="3421539"/>
            <a:ext cx="3531154" cy="203128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dirty="0">
                <a:solidFill>
                  <a:schemeClr val="dk1"/>
                </a:solidFill>
                <a:latin typeface="+mn-lt"/>
                <a:ea typeface="Helvetica Neue"/>
                <a:cs typeface="Helvetica Neue"/>
                <a:sym typeface="Helvetica Neue"/>
              </a:rPr>
              <a:t>Tous les acteurs doivent se mettre d'accord sur les points suivants : critères d'éligibilité des accueillants familiaux, procédures de sélection, d'appariement et de préparation (de l'enfant et de la famille) et accords entre accueillants familiaux et mentors. </a:t>
            </a:r>
            <a:endParaRPr sz="1800" dirty="0">
              <a:latin typeface="+mn-lt"/>
            </a:endParaRPr>
          </a:p>
        </p:txBody>
      </p:sp>
      <p:sp>
        <p:nvSpPr>
          <p:cNvPr id="1018" name="Google Shape;1018;p49"/>
          <p:cNvSpPr txBox="1"/>
          <p:nvPr/>
        </p:nvSpPr>
        <p:spPr>
          <a:xfrm>
            <a:off x="1102271" y="3422095"/>
            <a:ext cx="3130012" cy="203128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dirty="0">
                <a:solidFill>
                  <a:schemeClr val="dk1"/>
                </a:solidFill>
                <a:latin typeface="+mn-lt"/>
                <a:ea typeface="Helvetica Neue"/>
                <a:cs typeface="Helvetica Neue"/>
                <a:sym typeface="Helvetica Neue"/>
              </a:rPr>
              <a:t>Les considérations spécifiques liées à la protection de </a:t>
            </a:r>
            <a:r>
              <a:rPr lang="en-US" sz="1800" dirty="0" err="1">
                <a:solidFill>
                  <a:schemeClr val="dk1"/>
                </a:solidFill>
                <a:latin typeface="+mn-lt"/>
                <a:ea typeface="Helvetica Neue"/>
                <a:cs typeface="Helvetica Neue"/>
                <a:sym typeface="Helvetica Neue"/>
              </a:rPr>
              <a:t>remplacement</a:t>
            </a:r>
            <a:r>
              <a:rPr lang="en-US" sz="1800" dirty="0">
                <a:solidFill>
                  <a:schemeClr val="dk1"/>
                </a:solidFill>
                <a:latin typeface="+mn-lt"/>
                <a:ea typeface="Helvetica Neue"/>
                <a:cs typeface="Helvetica Neue"/>
                <a:sym typeface="Helvetica Neue"/>
              </a:rPr>
              <a:t> doivent être incluses dans le plan d'action avec tous les autres problèmes de PE identifiés.</a:t>
            </a:r>
            <a:endParaRPr sz="1800" dirty="0">
              <a:latin typeface="+mn-lt"/>
            </a:endParaRPr>
          </a:p>
        </p:txBody>
      </p:sp>
      <p:sp>
        <p:nvSpPr>
          <p:cNvPr id="1019" name="Google Shape;1019;p49"/>
          <p:cNvSpPr txBox="1"/>
          <p:nvPr/>
        </p:nvSpPr>
        <p:spPr>
          <a:xfrm>
            <a:off x="4610036" y="3417574"/>
            <a:ext cx="2971928" cy="147728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dirty="0">
                <a:solidFill>
                  <a:schemeClr val="dk1"/>
                </a:solidFill>
                <a:latin typeface="+mn-lt"/>
                <a:ea typeface="Helvetica Neue"/>
                <a:cs typeface="Helvetica Neue"/>
                <a:sym typeface="Helvetica Neue"/>
              </a:rPr>
              <a:t>Les travailleurs sociaux peuvent être impliqués dans le développement et la mise en œuvre de procédures spécifiques pour faciliter les soins communautaires.</a:t>
            </a:r>
            <a:endParaRPr sz="1800" dirty="0">
              <a:latin typeface="+mn-lt"/>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90"/>
        <p:cNvGrpSpPr/>
        <p:nvPr/>
      </p:nvGrpSpPr>
      <p:grpSpPr>
        <a:xfrm>
          <a:off x="0" y="0"/>
          <a:ext cx="0" cy="0"/>
          <a:chOff x="0" y="0"/>
          <a:chExt cx="0" cy="0"/>
        </a:xfrm>
      </p:grpSpPr>
      <p:sp>
        <p:nvSpPr>
          <p:cNvPr id="291" name="Google Shape;291;p5"/>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8C5F7A"/>
              </a:buClr>
              <a:buSzPts val="3200"/>
              <a:buFont typeface="Arial"/>
              <a:buNone/>
            </a:pPr>
            <a:r>
              <a:rPr lang="en-US" dirty="0"/>
              <a:t>Objectifs d'apprentissage</a:t>
            </a:r>
            <a:endParaRPr dirty="0"/>
          </a:p>
        </p:txBody>
      </p:sp>
      <p:sp>
        <p:nvSpPr>
          <p:cNvPr id="292" name="Google Shape;292;p5"/>
          <p:cNvSpPr txBox="1"/>
          <p:nvPr/>
        </p:nvSpPr>
        <p:spPr>
          <a:xfrm>
            <a:off x="7966310" y="3775048"/>
            <a:ext cx="3059925" cy="1200288"/>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0" i="0" u="none" strike="noStrike" cap="none" dirty="0">
                <a:solidFill>
                  <a:schemeClr val="dk1"/>
                </a:solidFill>
                <a:latin typeface="+mn-lt"/>
                <a:ea typeface="Helvetica Neue"/>
                <a:cs typeface="Helvetica Neue"/>
                <a:sym typeface="Helvetica Neue"/>
              </a:rPr>
              <a:t>Décrire les étapes de la recherche d'une famille ainsi que les actions clés et les meilleures pratiques à chaque étape. </a:t>
            </a:r>
            <a:endParaRPr sz="1800" dirty="0">
              <a:latin typeface="+mn-lt"/>
            </a:endParaRPr>
          </a:p>
        </p:txBody>
      </p:sp>
      <p:grpSp>
        <p:nvGrpSpPr>
          <p:cNvPr id="293" name="Google Shape;293;p5"/>
          <p:cNvGrpSpPr/>
          <p:nvPr/>
        </p:nvGrpSpPr>
        <p:grpSpPr>
          <a:xfrm>
            <a:off x="2066695" y="2227729"/>
            <a:ext cx="1408652" cy="974395"/>
            <a:chOff x="6878053" y="1156317"/>
            <a:chExt cx="1431178" cy="1039513"/>
          </a:xfrm>
          <a:solidFill>
            <a:schemeClr val="accent2">
              <a:lumMod val="75000"/>
            </a:schemeClr>
          </a:solidFill>
        </p:grpSpPr>
        <p:grpSp>
          <p:nvGrpSpPr>
            <p:cNvPr id="294" name="Google Shape;294;p5"/>
            <p:cNvGrpSpPr/>
            <p:nvPr/>
          </p:nvGrpSpPr>
          <p:grpSpPr>
            <a:xfrm>
              <a:off x="7672978" y="1156317"/>
              <a:ext cx="412941" cy="436880"/>
              <a:chOff x="243840" y="1676400"/>
              <a:chExt cx="701040" cy="741680"/>
            </a:xfrm>
            <a:grpFill/>
          </p:grpSpPr>
          <p:sp>
            <p:nvSpPr>
              <p:cNvPr id="295" name="Google Shape;295;p5"/>
              <p:cNvSpPr/>
              <p:nvPr/>
            </p:nvSpPr>
            <p:spPr>
              <a:xfrm>
                <a:off x="243840" y="1676400"/>
                <a:ext cx="116839" cy="741680"/>
              </a:xfrm>
              <a:prstGeom prst="rect">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8C5F7A"/>
                  </a:solidFill>
                  <a:latin typeface="Calibri"/>
                  <a:ea typeface="Calibri"/>
                  <a:cs typeface="Calibri"/>
                  <a:sym typeface="Calibri"/>
                </a:endParaRPr>
              </a:p>
            </p:txBody>
          </p:sp>
          <p:sp>
            <p:nvSpPr>
              <p:cNvPr id="296" name="Google Shape;296;p5"/>
              <p:cNvSpPr/>
              <p:nvPr/>
            </p:nvSpPr>
            <p:spPr>
              <a:xfrm>
                <a:off x="314960" y="1676400"/>
                <a:ext cx="629920" cy="436880"/>
              </a:xfrm>
              <a:prstGeom prst="rect">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8C5F7A"/>
                  </a:solidFill>
                  <a:latin typeface="Calibri"/>
                  <a:ea typeface="Calibri"/>
                  <a:cs typeface="Calibri"/>
                  <a:sym typeface="Calibri"/>
                </a:endParaRPr>
              </a:p>
            </p:txBody>
          </p:sp>
        </p:grpSp>
        <p:sp>
          <p:nvSpPr>
            <p:cNvPr id="297" name="Google Shape;297;p5"/>
            <p:cNvSpPr/>
            <p:nvPr/>
          </p:nvSpPr>
          <p:spPr>
            <a:xfrm>
              <a:off x="7120511" y="1517650"/>
              <a:ext cx="1188720" cy="678180"/>
            </a:xfrm>
            <a:prstGeom prst="triangle">
              <a:avLst>
                <a:gd name="adj" fmla="val 50000"/>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8C5F7A"/>
                </a:solidFill>
                <a:latin typeface="Calibri"/>
                <a:ea typeface="Calibri"/>
                <a:cs typeface="Calibri"/>
                <a:sym typeface="Calibri"/>
              </a:endParaRPr>
            </a:p>
          </p:txBody>
        </p:sp>
        <p:sp>
          <p:nvSpPr>
            <p:cNvPr id="298" name="Google Shape;298;p5"/>
            <p:cNvSpPr/>
            <p:nvPr/>
          </p:nvSpPr>
          <p:spPr>
            <a:xfrm>
              <a:off x="6878053" y="1727035"/>
              <a:ext cx="821708" cy="468795"/>
            </a:xfrm>
            <a:prstGeom prst="triangle">
              <a:avLst>
                <a:gd name="adj" fmla="val 50000"/>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8C5F7A"/>
                </a:solidFill>
                <a:latin typeface="Calibri"/>
                <a:ea typeface="Calibri"/>
                <a:cs typeface="Calibri"/>
                <a:sym typeface="Calibri"/>
              </a:endParaRPr>
            </a:p>
          </p:txBody>
        </p:sp>
      </p:grpSp>
      <p:grpSp>
        <p:nvGrpSpPr>
          <p:cNvPr id="299" name="Google Shape;299;p5"/>
          <p:cNvGrpSpPr/>
          <p:nvPr/>
        </p:nvGrpSpPr>
        <p:grpSpPr>
          <a:xfrm>
            <a:off x="5460856" y="2235761"/>
            <a:ext cx="1408652" cy="974395"/>
            <a:chOff x="6878053" y="1156317"/>
            <a:chExt cx="1431178" cy="1039513"/>
          </a:xfrm>
          <a:solidFill>
            <a:schemeClr val="accent2">
              <a:lumMod val="75000"/>
            </a:schemeClr>
          </a:solidFill>
        </p:grpSpPr>
        <p:grpSp>
          <p:nvGrpSpPr>
            <p:cNvPr id="300" name="Google Shape;300;p5"/>
            <p:cNvGrpSpPr/>
            <p:nvPr/>
          </p:nvGrpSpPr>
          <p:grpSpPr>
            <a:xfrm>
              <a:off x="7672978" y="1156317"/>
              <a:ext cx="412941" cy="436880"/>
              <a:chOff x="243840" y="1676400"/>
              <a:chExt cx="701040" cy="741680"/>
            </a:xfrm>
            <a:grpFill/>
          </p:grpSpPr>
          <p:sp>
            <p:nvSpPr>
              <p:cNvPr id="301" name="Google Shape;301;p5"/>
              <p:cNvSpPr/>
              <p:nvPr/>
            </p:nvSpPr>
            <p:spPr>
              <a:xfrm>
                <a:off x="243840" y="1676400"/>
                <a:ext cx="116839" cy="741680"/>
              </a:xfrm>
              <a:prstGeom prst="rect">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8C5F7A"/>
                  </a:solidFill>
                  <a:latin typeface="Calibri"/>
                  <a:ea typeface="Calibri"/>
                  <a:cs typeface="Calibri"/>
                  <a:sym typeface="Calibri"/>
                </a:endParaRPr>
              </a:p>
            </p:txBody>
          </p:sp>
          <p:sp>
            <p:nvSpPr>
              <p:cNvPr id="302" name="Google Shape;302;p5"/>
              <p:cNvSpPr/>
              <p:nvPr/>
            </p:nvSpPr>
            <p:spPr>
              <a:xfrm>
                <a:off x="314960" y="1676400"/>
                <a:ext cx="629920" cy="436880"/>
              </a:xfrm>
              <a:prstGeom prst="rect">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8C5F7A"/>
                  </a:solidFill>
                  <a:latin typeface="Calibri"/>
                  <a:ea typeface="Calibri"/>
                  <a:cs typeface="Calibri"/>
                  <a:sym typeface="Calibri"/>
                </a:endParaRPr>
              </a:p>
            </p:txBody>
          </p:sp>
        </p:grpSp>
        <p:sp>
          <p:nvSpPr>
            <p:cNvPr id="303" name="Google Shape;303;p5"/>
            <p:cNvSpPr/>
            <p:nvPr/>
          </p:nvSpPr>
          <p:spPr>
            <a:xfrm>
              <a:off x="7120511" y="1517650"/>
              <a:ext cx="1188720" cy="678180"/>
            </a:xfrm>
            <a:prstGeom prst="triangle">
              <a:avLst>
                <a:gd name="adj" fmla="val 50000"/>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8C5F7A"/>
                </a:solidFill>
                <a:latin typeface="Calibri"/>
                <a:ea typeface="Calibri"/>
                <a:cs typeface="Calibri"/>
                <a:sym typeface="Calibri"/>
              </a:endParaRPr>
            </a:p>
          </p:txBody>
        </p:sp>
        <p:sp>
          <p:nvSpPr>
            <p:cNvPr id="304" name="Google Shape;304;p5"/>
            <p:cNvSpPr/>
            <p:nvPr/>
          </p:nvSpPr>
          <p:spPr>
            <a:xfrm>
              <a:off x="6878053" y="1727035"/>
              <a:ext cx="821708" cy="468795"/>
            </a:xfrm>
            <a:prstGeom prst="triangle">
              <a:avLst>
                <a:gd name="adj" fmla="val 50000"/>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8C5F7A"/>
                </a:solidFill>
                <a:latin typeface="Calibri"/>
                <a:ea typeface="Calibri"/>
                <a:cs typeface="Calibri"/>
                <a:sym typeface="Calibri"/>
              </a:endParaRPr>
            </a:p>
          </p:txBody>
        </p:sp>
      </p:grpSp>
      <p:grpSp>
        <p:nvGrpSpPr>
          <p:cNvPr id="305" name="Google Shape;305;p5"/>
          <p:cNvGrpSpPr/>
          <p:nvPr/>
        </p:nvGrpSpPr>
        <p:grpSpPr>
          <a:xfrm>
            <a:off x="8747228" y="2235761"/>
            <a:ext cx="1408652" cy="974395"/>
            <a:chOff x="6878053" y="1156317"/>
            <a:chExt cx="1431178" cy="1039513"/>
          </a:xfrm>
          <a:solidFill>
            <a:schemeClr val="accent2">
              <a:lumMod val="75000"/>
            </a:schemeClr>
          </a:solidFill>
        </p:grpSpPr>
        <p:grpSp>
          <p:nvGrpSpPr>
            <p:cNvPr id="306" name="Google Shape;306;p5"/>
            <p:cNvGrpSpPr/>
            <p:nvPr/>
          </p:nvGrpSpPr>
          <p:grpSpPr>
            <a:xfrm>
              <a:off x="7672978" y="1156317"/>
              <a:ext cx="412941" cy="436880"/>
              <a:chOff x="243840" y="1676400"/>
              <a:chExt cx="701040" cy="741680"/>
            </a:xfrm>
            <a:grpFill/>
          </p:grpSpPr>
          <p:sp>
            <p:nvSpPr>
              <p:cNvPr id="307" name="Google Shape;307;p5"/>
              <p:cNvSpPr/>
              <p:nvPr/>
            </p:nvSpPr>
            <p:spPr>
              <a:xfrm>
                <a:off x="243840" y="1676400"/>
                <a:ext cx="116839" cy="741680"/>
              </a:xfrm>
              <a:prstGeom prst="rect">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8C5F7A"/>
                  </a:solidFill>
                  <a:latin typeface="Calibri"/>
                  <a:ea typeface="Calibri"/>
                  <a:cs typeface="Calibri"/>
                  <a:sym typeface="Calibri"/>
                </a:endParaRPr>
              </a:p>
            </p:txBody>
          </p:sp>
          <p:sp>
            <p:nvSpPr>
              <p:cNvPr id="308" name="Google Shape;308;p5"/>
              <p:cNvSpPr/>
              <p:nvPr/>
            </p:nvSpPr>
            <p:spPr>
              <a:xfrm>
                <a:off x="314960" y="1676400"/>
                <a:ext cx="629920" cy="436880"/>
              </a:xfrm>
              <a:prstGeom prst="rect">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8C5F7A"/>
                  </a:solidFill>
                  <a:latin typeface="Calibri"/>
                  <a:ea typeface="Calibri"/>
                  <a:cs typeface="Calibri"/>
                  <a:sym typeface="Calibri"/>
                </a:endParaRPr>
              </a:p>
            </p:txBody>
          </p:sp>
        </p:grpSp>
        <p:sp>
          <p:nvSpPr>
            <p:cNvPr id="309" name="Google Shape;309;p5"/>
            <p:cNvSpPr/>
            <p:nvPr/>
          </p:nvSpPr>
          <p:spPr>
            <a:xfrm>
              <a:off x="7120511" y="1517650"/>
              <a:ext cx="1188720" cy="678180"/>
            </a:xfrm>
            <a:prstGeom prst="triangle">
              <a:avLst>
                <a:gd name="adj" fmla="val 50000"/>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8C5F7A"/>
                </a:solidFill>
                <a:latin typeface="Calibri"/>
                <a:ea typeface="Calibri"/>
                <a:cs typeface="Calibri"/>
                <a:sym typeface="Calibri"/>
              </a:endParaRPr>
            </a:p>
          </p:txBody>
        </p:sp>
        <p:sp>
          <p:nvSpPr>
            <p:cNvPr id="310" name="Google Shape;310;p5"/>
            <p:cNvSpPr/>
            <p:nvPr/>
          </p:nvSpPr>
          <p:spPr>
            <a:xfrm>
              <a:off x="6878053" y="1727035"/>
              <a:ext cx="821708" cy="468795"/>
            </a:xfrm>
            <a:prstGeom prst="triangle">
              <a:avLst>
                <a:gd name="adj" fmla="val 50000"/>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8C5F7A"/>
                </a:solidFill>
                <a:latin typeface="Calibri"/>
                <a:ea typeface="Calibri"/>
                <a:cs typeface="Calibri"/>
                <a:sym typeface="Calibri"/>
              </a:endParaRPr>
            </a:p>
          </p:txBody>
        </p:sp>
      </p:grpSp>
      <p:sp>
        <p:nvSpPr>
          <p:cNvPr id="311" name="Google Shape;311;p5"/>
          <p:cNvSpPr txBox="1"/>
          <p:nvPr/>
        </p:nvSpPr>
        <p:spPr>
          <a:xfrm>
            <a:off x="1165765" y="3786949"/>
            <a:ext cx="3059925" cy="1200288"/>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0" i="0" u="none" strike="noStrike" cap="none" dirty="0">
                <a:solidFill>
                  <a:schemeClr val="dk1"/>
                </a:solidFill>
                <a:latin typeface="+mn-lt"/>
                <a:ea typeface="Helvetica Neue"/>
                <a:cs typeface="Helvetica Neue"/>
                <a:sym typeface="Helvetica Neue"/>
              </a:rPr>
              <a:t>Décrire les considérations spécifiques pour les ENAS tout au long du cycle de gestion des cas. </a:t>
            </a:r>
            <a:endParaRPr sz="1800" dirty="0">
              <a:latin typeface="+mn-lt"/>
            </a:endParaRPr>
          </a:p>
        </p:txBody>
      </p:sp>
      <p:sp>
        <p:nvSpPr>
          <p:cNvPr id="312" name="Google Shape;312;p5"/>
          <p:cNvSpPr txBox="1"/>
          <p:nvPr/>
        </p:nvSpPr>
        <p:spPr>
          <a:xfrm>
            <a:off x="4664828" y="3812558"/>
            <a:ext cx="2862344" cy="147728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b="0" i="0" u="none" strike="noStrike" cap="none" dirty="0">
                <a:solidFill>
                  <a:schemeClr val="dk1"/>
                </a:solidFill>
                <a:latin typeface="+mn-lt"/>
                <a:ea typeface="Helvetica Neue"/>
                <a:cs typeface="Helvetica Neue"/>
                <a:sym typeface="Helvetica Neue"/>
              </a:rPr>
              <a:t>Expliquez pourquoi des soins alternatifs peuvent être nécessaires lors de crises humanitaires et quelles sont les options de soins les plus appropriées.</a:t>
            </a:r>
            <a:endParaRPr sz="1800" dirty="0">
              <a:latin typeface="+mn-lt"/>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1024"/>
        <p:cNvGrpSpPr/>
        <p:nvPr/>
      </p:nvGrpSpPr>
      <p:grpSpPr>
        <a:xfrm>
          <a:off x="0" y="0"/>
          <a:ext cx="0" cy="0"/>
          <a:chOff x="0" y="0"/>
          <a:chExt cx="0" cy="0"/>
        </a:xfrm>
      </p:grpSpPr>
      <p:sp>
        <p:nvSpPr>
          <p:cNvPr id="1025" name="Google Shape;1025;p50"/>
          <p:cNvSpPr txBox="1">
            <a:spLocks noGrp="1"/>
          </p:cNvSpPr>
          <p:nvPr>
            <p:ph type="title"/>
          </p:nvPr>
        </p:nvSpPr>
        <p:spPr>
          <a:xfrm>
            <a:off x="796385" y="3099692"/>
            <a:ext cx="4472302" cy="562168"/>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4400"/>
              <a:buFont typeface="Garamond"/>
              <a:buNone/>
            </a:pPr>
            <a:r>
              <a:rPr lang="en-US" sz="2400" dirty="0"/>
              <a:t>SESSION 5 </a:t>
            </a:r>
            <a:br>
              <a:rPr lang="en-US" sz="2400" dirty="0"/>
            </a:br>
            <a:r>
              <a:rPr lang="en-US" sz="2400" dirty="0"/>
              <a:t> </a:t>
            </a:r>
            <a:br>
              <a:rPr lang="en-US" dirty="0"/>
            </a:br>
            <a:r>
              <a:rPr lang="en-US" dirty="0"/>
              <a:t>Mise en œuvre du Plan de Cas</a:t>
            </a:r>
            <a:endParaRPr dirty="0"/>
          </a:p>
        </p:txBody>
      </p:sp>
      <p:sp>
        <p:nvSpPr>
          <p:cNvPr id="5" name="Google Shape;191;p14">
            <a:extLst>
              <a:ext uri="{FF2B5EF4-FFF2-40B4-BE49-F238E27FC236}">
                <a16:creationId xmlns:a16="http://schemas.microsoft.com/office/drawing/2014/main" id="{3B417525-1EB8-F5FF-F14B-7F3006C18D7C}"/>
              </a:ext>
            </a:extLst>
          </p:cNvPr>
          <p:cNvSpPr txBox="1"/>
          <p:nvPr/>
        </p:nvSpPr>
        <p:spPr>
          <a:xfrm>
            <a:off x="6381004" y="1198169"/>
            <a:ext cx="4941901" cy="40006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1D8CC8"/>
              </a:buClr>
              <a:buSzPts val="2400"/>
              <a:buFont typeface="Arial"/>
              <a:buNone/>
            </a:pPr>
            <a:r>
              <a:rPr lang="en-US" sz="2000" b="1" i="0" u="none" strike="noStrike" cap="none" spc="300" dirty="0">
                <a:solidFill>
                  <a:schemeClr val="accent2">
                    <a:lumMod val="75000"/>
                  </a:schemeClr>
                </a:solidFill>
                <a:latin typeface="Arial"/>
                <a:ea typeface="Arial"/>
                <a:cs typeface="Arial"/>
                <a:sym typeface="Arial"/>
              </a:rPr>
              <a:t>OBJECTIFS D'APPRENTISSAGE</a:t>
            </a:r>
            <a:endParaRPr lang="en-US" sz="2000" spc="300" dirty="0">
              <a:solidFill>
                <a:schemeClr val="accent2">
                  <a:lumMod val="75000"/>
                </a:schemeClr>
              </a:solidFill>
            </a:endParaRPr>
          </a:p>
        </p:txBody>
      </p:sp>
      <p:sp>
        <p:nvSpPr>
          <p:cNvPr id="6" name="Google Shape;193;p14">
            <a:extLst>
              <a:ext uri="{FF2B5EF4-FFF2-40B4-BE49-F238E27FC236}">
                <a16:creationId xmlns:a16="http://schemas.microsoft.com/office/drawing/2014/main" id="{5E76ED30-72AC-193D-CEC4-488410A08907}"/>
              </a:ext>
            </a:extLst>
          </p:cNvPr>
          <p:cNvSpPr txBox="1"/>
          <p:nvPr/>
        </p:nvSpPr>
        <p:spPr>
          <a:xfrm>
            <a:off x="7251032" y="2235850"/>
            <a:ext cx="4171275" cy="4077358"/>
          </a:xfrm>
          <a:prstGeom prst="rect">
            <a:avLst/>
          </a:prstGeom>
          <a:noFill/>
          <a:ln>
            <a:noFill/>
          </a:ln>
        </p:spPr>
        <p:txBody>
          <a:bodyPr spcFirstLastPara="1" wrap="square" lIns="91425" tIns="45700" rIns="91425" bIns="45700" anchor="t" anchorCtr="0">
            <a:spAutoFit/>
          </a:bodyPr>
          <a:lstStyle/>
          <a:p>
            <a:pPr marL="0" marR="0" lvl="0" indent="0" algn="l" rtl="0">
              <a:lnSpc>
                <a:spcPct val="107000"/>
              </a:lnSpc>
              <a:spcBef>
                <a:spcPts val="0"/>
              </a:spcBef>
              <a:spcAft>
                <a:spcPts val="0"/>
              </a:spcAft>
              <a:buClr>
                <a:srgbClr val="000000"/>
              </a:buClr>
              <a:buSzPts val="2400"/>
              <a:buFont typeface="Arial"/>
              <a:buNone/>
            </a:pPr>
            <a:r>
              <a:rPr lang="en-US" sz="2200" b="0" i="0" u="none" strike="noStrike" cap="none" dirty="0">
                <a:solidFill>
                  <a:srgbClr val="000000"/>
                </a:solidFill>
                <a:latin typeface="Arial"/>
                <a:ea typeface="Arial"/>
                <a:cs typeface="Arial"/>
                <a:sym typeface="Arial"/>
              </a:rPr>
              <a:t>Décrire les éléments spécifiques sur lesquels il faut se concentrer pour les ENAS dans le cadre de la mise en œuvre du plan d'action. </a:t>
            </a:r>
          </a:p>
          <a:p>
            <a:pPr marL="0" marR="0" lvl="0" indent="0" algn="l" rtl="0">
              <a:lnSpc>
                <a:spcPct val="107000"/>
              </a:lnSpc>
              <a:spcBef>
                <a:spcPts val="0"/>
              </a:spcBef>
              <a:spcAft>
                <a:spcPts val="0"/>
              </a:spcAft>
              <a:buClr>
                <a:srgbClr val="000000"/>
              </a:buClr>
              <a:buSzPts val="2400"/>
              <a:buFont typeface="Arial"/>
              <a:buNone/>
            </a:pPr>
            <a:endParaRPr lang="en-US" sz="2200" b="0" i="0" u="none" strike="noStrike" cap="none" dirty="0">
              <a:solidFill>
                <a:srgbClr val="000000"/>
              </a:solidFill>
              <a:latin typeface="Arial"/>
              <a:ea typeface="Arial"/>
              <a:cs typeface="Arial"/>
              <a:sym typeface="Arial"/>
            </a:endParaRPr>
          </a:p>
          <a:p>
            <a:pPr marL="0" marR="0" lvl="0" indent="0" algn="l" rtl="0">
              <a:lnSpc>
                <a:spcPct val="107000"/>
              </a:lnSpc>
              <a:spcBef>
                <a:spcPts val="0"/>
              </a:spcBef>
              <a:spcAft>
                <a:spcPts val="0"/>
              </a:spcAft>
              <a:buClr>
                <a:srgbClr val="000000"/>
              </a:buClr>
              <a:buSzPts val="2400"/>
              <a:buFont typeface="Arial"/>
              <a:buNone/>
            </a:pPr>
            <a:r>
              <a:rPr lang="en-US" sz="2200" b="0" i="0" u="none" strike="noStrike" cap="none" dirty="0">
                <a:solidFill>
                  <a:srgbClr val="000000"/>
                </a:solidFill>
                <a:latin typeface="Arial"/>
                <a:ea typeface="Arial"/>
                <a:cs typeface="Arial"/>
                <a:sym typeface="Arial"/>
              </a:rPr>
              <a:t>Décrire les éléments clés sur lesquels il faut se concentrer lorsqu'on effectue le suivi d'un enfant placé sous protection de </a:t>
            </a:r>
            <a:r>
              <a:rPr lang="en-US" sz="2200" b="0" i="0" u="none" strike="noStrike" cap="none" dirty="0" err="1">
                <a:solidFill>
                  <a:srgbClr val="000000"/>
                </a:solidFill>
                <a:latin typeface="Arial"/>
                <a:ea typeface="Arial"/>
                <a:cs typeface="Arial"/>
                <a:sym typeface="Arial"/>
              </a:rPr>
              <a:t>remplacement</a:t>
            </a:r>
            <a:r>
              <a:rPr lang="en-US" sz="2200" b="0" i="0" u="none" strike="noStrike" cap="none" dirty="0">
                <a:solidFill>
                  <a:srgbClr val="000000"/>
                </a:solidFill>
                <a:latin typeface="Arial"/>
                <a:ea typeface="Arial"/>
                <a:cs typeface="Arial"/>
                <a:sym typeface="Arial"/>
              </a:rPr>
              <a:t>.</a:t>
            </a:r>
          </a:p>
        </p:txBody>
      </p:sp>
      <p:grpSp>
        <p:nvGrpSpPr>
          <p:cNvPr id="7" name="Google Shape;194;p14">
            <a:extLst>
              <a:ext uri="{FF2B5EF4-FFF2-40B4-BE49-F238E27FC236}">
                <a16:creationId xmlns:a16="http://schemas.microsoft.com/office/drawing/2014/main" id="{616C1576-49A5-E08A-63A8-51785E483D69}"/>
              </a:ext>
            </a:extLst>
          </p:cNvPr>
          <p:cNvGrpSpPr/>
          <p:nvPr/>
        </p:nvGrpSpPr>
        <p:grpSpPr>
          <a:xfrm>
            <a:off x="6381004" y="2330387"/>
            <a:ext cx="560331" cy="592814"/>
            <a:chOff x="243840" y="1676400"/>
            <a:chExt cx="701040" cy="741680"/>
          </a:xfrm>
          <a:solidFill>
            <a:schemeClr val="accent2">
              <a:lumMod val="75000"/>
            </a:schemeClr>
          </a:solidFill>
        </p:grpSpPr>
        <p:sp>
          <p:nvSpPr>
            <p:cNvPr id="8" name="Google Shape;195;p14">
              <a:extLst>
                <a:ext uri="{FF2B5EF4-FFF2-40B4-BE49-F238E27FC236}">
                  <a16:creationId xmlns:a16="http://schemas.microsoft.com/office/drawing/2014/main" id="{2B6F4C8A-969A-3FA2-4B8A-2D0059CA487C}"/>
                </a:ext>
              </a:extLst>
            </p:cNvPr>
            <p:cNvSpPr/>
            <p:nvPr/>
          </p:nvSpPr>
          <p:spPr>
            <a:xfrm>
              <a:off x="243840" y="1676400"/>
              <a:ext cx="116839" cy="7416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sp>
          <p:nvSpPr>
            <p:cNvPr id="9" name="Google Shape;196;p14">
              <a:extLst>
                <a:ext uri="{FF2B5EF4-FFF2-40B4-BE49-F238E27FC236}">
                  <a16:creationId xmlns:a16="http://schemas.microsoft.com/office/drawing/2014/main" id="{7FFBB259-8296-1466-E35F-00902C61281A}"/>
                </a:ext>
              </a:extLst>
            </p:cNvPr>
            <p:cNvSpPr/>
            <p:nvPr/>
          </p:nvSpPr>
          <p:spPr>
            <a:xfrm>
              <a:off x="314960" y="1676400"/>
              <a:ext cx="629920" cy="4368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grpSp>
      <p:grpSp>
        <p:nvGrpSpPr>
          <p:cNvPr id="10" name="Google Shape;194;p14">
            <a:extLst>
              <a:ext uri="{FF2B5EF4-FFF2-40B4-BE49-F238E27FC236}">
                <a16:creationId xmlns:a16="http://schemas.microsoft.com/office/drawing/2014/main" id="{CE69F7E1-9E83-7AD0-187D-DA60E0011E2C}"/>
              </a:ext>
            </a:extLst>
          </p:cNvPr>
          <p:cNvGrpSpPr/>
          <p:nvPr/>
        </p:nvGrpSpPr>
        <p:grpSpPr>
          <a:xfrm>
            <a:off x="6381004" y="4082987"/>
            <a:ext cx="560331" cy="592814"/>
            <a:chOff x="243840" y="1676400"/>
            <a:chExt cx="701040" cy="741680"/>
          </a:xfrm>
          <a:solidFill>
            <a:schemeClr val="accent2">
              <a:lumMod val="75000"/>
            </a:schemeClr>
          </a:solidFill>
        </p:grpSpPr>
        <p:sp>
          <p:nvSpPr>
            <p:cNvPr id="11" name="Google Shape;195;p14">
              <a:extLst>
                <a:ext uri="{FF2B5EF4-FFF2-40B4-BE49-F238E27FC236}">
                  <a16:creationId xmlns:a16="http://schemas.microsoft.com/office/drawing/2014/main" id="{2CFB5EA8-3581-5410-A5E8-3CA5C9166E3B}"/>
                </a:ext>
              </a:extLst>
            </p:cNvPr>
            <p:cNvSpPr/>
            <p:nvPr/>
          </p:nvSpPr>
          <p:spPr>
            <a:xfrm>
              <a:off x="243840" y="1676400"/>
              <a:ext cx="116839" cy="7416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sp>
          <p:nvSpPr>
            <p:cNvPr id="12" name="Google Shape;196;p14">
              <a:extLst>
                <a:ext uri="{FF2B5EF4-FFF2-40B4-BE49-F238E27FC236}">
                  <a16:creationId xmlns:a16="http://schemas.microsoft.com/office/drawing/2014/main" id="{3F15E155-3B94-3A45-5294-13972D01836B}"/>
                </a:ext>
              </a:extLst>
            </p:cNvPr>
            <p:cNvSpPr/>
            <p:nvPr/>
          </p:nvSpPr>
          <p:spPr>
            <a:xfrm>
              <a:off x="314960" y="1676400"/>
              <a:ext cx="629920" cy="4368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gr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1041"/>
        <p:cNvGrpSpPr/>
        <p:nvPr/>
      </p:nvGrpSpPr>
      <p:grpSpPr>
        <a:xfrm>
          <a:off x="0" y="0"/>
          <a:ext cx="0" cy="0"/>
          <a:chOff x="0" y="0"/>
          <a:chExt cx="0" cy="0"/>
        </a:xfrm>
      </p:grpSpPr>
      <p:pic>
        <p:nvPicPr>
          <p:cNvPr id="14" name="Graphic 13" descr="Single gear with solid fill">
            <a:extLst>
              <a:ext uri="{FF2B5EF4-FFF2-40B4-BE49-F238E27FC236}">
                <a16:creationId xmlns:a16="http://schemas.microsoft.com/office/drawing/2014/main" id="{CAA78DEC-9058-DE8B-6924-22B0F5F16B0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20350619">
            <a:off x="3193713" y="774493"/>
            <a:ext cx="6069673" cy="6069673"/>
          </a:xfrm>
          <a:prstGeom prst="rect">
            <a:avLst/>
          </a:prstGeom>
        </p:spPr>
      </p:pic>
      <p:sp>
        <p:nvSpPr>
          <p:cNvPr id="1042" name="Google Shape;1042;p51"/>
          <p:cNvSpPr txBox="1">
            <a:spLocks noGrp="1"/>
          </p:cNvSpPr>
          <p:nvPr>
            <p:ph type="title"/>
          </p:nvPr>
        </p:nvSpPr>
        <p:spPr>
          <a:xfrm>
            <a:off x="458323" y="120516"/>
            <a:ext cx="11353800" cy="868968"/>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8C5F7A"/>
              </a:buClr>
              <a:buSzPct val="100000"/>
              <a:buFont typeface="Arial"/>
              <a:buNone/>
            </a:pPr>
            <a:r>
              <a:rPr lang="en-US" sz="2400" dirty="0"/>
              <a:t> Que faut-il prendre en compte lors de la mise en œuvre du plan d'action ?</a:t>
            </a:r>
            <a:endParaRPr sz="2400" dirty="0"/>
          </a:p>
        </p:txBody>
      </p:sp>
      <p:pic>
        <p:nvPicPr>
          <p:cNvPr id="2" name="Graphic 1" descr="Single gear with solid fill">
            <a:extLst>
              <a:ext uri="{FF2B5EF4-FFF2-40B4-BE49-F238E27FC236}">
                <a16:creationId xmlns:a16="http://schemas.microsoft.com/office/drawing/2014/main" id="{2D7FCB30-13EF-054D-D53B-7F49B6FA366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20350619">
            <a:off x="4114153" y="1727493"/>
            <a:ext cx="4163675" cy="4163675"/>
          </a:xfrm>
          <a:prstGeom prst="rect">
            <a:avLst/>
          </a:prstGeom>
        </p:spPr>
      </p:pic>
      <p:sp>
        <p:nvSpPr>
          <p:cNvPr id="4" name="TextBox 3">
            <a:extLst>
              <a:ext uri="{FF2B5EF4-FFF2-40B4-BE49-F238E27FC236}">
                <a16:creationId xmlns:a16="http://schemas.microsoft.com/office/drawing/2014/main" id="{D14E74AE-F234-B046-EF28-617EA85E1D12}"/>
              </a:ext>
            </a:extLst>
          </p:cNvPr>
          <p:cNvSpPr txBox="1"/>
          <p:nvPr/>
        </p:nvSpPr>
        <p:spPr>
          <a:xfrm>
            <a:off x="1631002" y="1502236"/>
            <a:ext cx="2982949" cy="646331"/>
          </a:xfrm>
          <a:prstGeom prst="rect">
            <a:avLst/>
          </a:prstGeom>
          <a:noFill/>
        </p:spPr>
        <p:txBody>
          <a:bodyPr wrap="square">
            <a:spAutoFit/>
          </a:bodyPr>
          <a:lstStyle/>
          <a:p>
            <a:pPr marL="0" marR="0" lvl="0" indent="0" algn="r" rtl="0">
              <a:spcBef>
                <a:spcPts val="0"/>
              </a:spcBef>
              <a:spcAft>
                <a:spcPts val="0"/>
              </a:spcAft>
              <a:buNone/>
            </a:pPr>
            <a:r>
              <a:rPr lang="en-US" sz="1800" dirty="0">
                <a:solidFill>
                  <a:schemeClr val="dk1"/>
                </a:solidFill>
                <a:latin typeface="+mn-lt"/>
                <a:ea typeface="Calibri"/>
                <a:cs typeface="Calibri"/>
                <a:sym typeface="Calibri"/>
              </a:rPr>
              <a:t>Qualité et durabilité de l'arrangement de soins </a:t>
            </a:r>
            <a:endParaRPr lang="en-US" sz="1800" dirty="0">
              <a:latin typeface="+mn-lt"/>
            </a:endParaRPr>
          </a:p>
        </p:txBody>
      </p:sp>
      <p:sp>
        <p:nvSpPr>
          <p:cNvPr id="6" name="TextBox 5">
            <a:extLst>
              <a:ext uri="{FF2B5EF4-FFF2-40B4-BE49-F238E27FC236}">
                <a16:creationId xmlns:a16="http://schemas.microsoft.com/office/drawing/2014/main" id="{9D8CED5A-A001-11E5-E8AF-35415B794C48}"/>
              </a:ext>
            </a:extLst>
          </p:cNvPr>
          <p:cNvSpPr txBox="1"/>
          <p:nvPr/>
        </p:nvSpPr>
        <p:spPr>
          <a:xfrm>
            <a:off x="855293" y="4933434"/>
            <a:ext cx="3758658" cy="646331"/>
          </a:xfrm>
          <a:prstGeom prst="rect">
            <a:avLst/>
          </a:prstGeom>
          <a:noFill/>
        </p:spPr>
        <p:txBody>
          <a:bodyPr wrap="square">
            <a:spAutoFit/>
          </a:bodyPr>
          <a:lstStyle/>
          <a:p>
            <a:pPr marL="0" marR="0" lvl="0" indent="0" algn="r" rtl="0">
              <a:spcBef>
                <a:spcPts val="0"/>
              </a:spcBef>
              <a:spcAft>
                <a:spcPts val="0"/>
              </a:spcAft>
              <a:buNone/>
            </a:pPr>
            <a:r>
              <a:rPr lang="en-US" sz="1800" dirty="0">
                <a:solidFill>
                  <a:schemeClr val="dk1"/>
                </a:solidFill>
                <a:latin typeface="+mn-lt"/>
                <a:ea typeface="Calibri"/>
                <a:cs typeface="Calibri"/>
                <a:sym typeface="Calibri"/>
              </a:rPr>
              <a:t>Orientation et suivi avec les agences de recherche, y compris le CICR.</a:t>
            </a:r>
            <a:endParaRPr lang="en-US" sz="1800" dirty="0">
              <a:latin typeface="+mn-lt"/>
            </a:endParaRPr>
          </a:p>
        </p:txBody>
      </p:sp>
      <p:sp>
        <p:nvSpPr>
          <p:cNvPr id="8" name="TextBox 7">
            <a:extLst>
              <a:ext uri="{FF2B5EF4-FFF2-40B4-BE49-F238E27FC236}">
                <a16:creationId xmlns:a16="http://schemas.microsoft.com/office/drawing/2014/main" id="{379F09B3-C9C6-06F3-5E29-6657138A4352}"/>
              </a:ext>
            </a:extLst>
          </p:cNvPr>
          <p:cNvSpPr txBox="1"/>
          <p:nvPr/>
        </p:nvSpPr>
        <p:spPr>
          <a:xfrm>
            <a:off x="7705051" y="1781808"/>
            <a:ext cx="3525978" cy="646331"/>
          </a:xfrm>
          <a:prstGeom prst="rect">
            <a:avLst/>
          </a:prstGeom>
          <a:noFill/>
        </p:spPr>
        <p:txBody>
          <a:bodyPr wrap="square">
            <a:spAutoFit/>
          </a:bodyPr>
          <a:lstStyle/>
          <a:p>
            <a:pPr marL="0" marR="0" lvl="0" indent="0" rtl="0">
              <a:spcBef>
                <a:spcPts val="0"/>
              </a:spcBef>
              <a:spcAft>
                <a:spcPts val="0"/>
              </a:spcAft>
              <a:buNone/>
            </a:pPr>
            <a:r>
              <a:rPr lang="en-US" sz="1800" dirty="0">
                <a:solidFill>
                  <a:schemeClr val="dk1"/>
                </a:solidFill>
                <a:latin typeface="+mn-lt"/>
                <a:ea typeface="Calibri"/>
                <a:cs typeface="Calibri"/>
                <a:sym typeface="Calibri"/>
              </a:rPr>
              <a:t>Les activités de recherche sont menées comme prévu dans le plan d'action.</a:t>
            </a:r>
          </a:p>
        </p:txBody>
      </p:sp>
      <p:sp>
        <p:nvSpPr>
          <p:cNvPr id="9" name="TextBox 8">
            <a:extLst>
              <a:ext uri="{FF2B5EF4-FFF2-40B4-BE49-F238E27FC236}">
                <a16:creationId xmlns:a16="http://schemas.microsoft.com/office/drawing/2014/main" id="{261645BA-1A98-7412-BD07-85EA2EEF49FC}"/>
              </a:ext>
            </a:extLst>
          </p:cNvPr>
          <p:cNvSpPr txBox="1"/>
          <p:nvPr/>
        </p:nvSpPr>
        <p:spPr>
          <a:xfrm>
            <a:off x="8597789" y="3086531"/>
            <a:ext cx="3163534" cy="1200329"/>
          </a:xfrm>
          <a:prstGeom prst="rect">
            <a:avLst/>
          </a:prstGeom>
          <a:noFill/>
        </p:spPr>
        <p:txBody>
          <a:bodyPr wrap="square">
            <a:spAutoFit/>
          </a:bodyPr>
          <a:lstStyle/>
          <a:p>
            <a:pPr marL="0" marR="0" lvl="0" indent="0" rtl="0">
              <a:spcBef>
                <a:spcPts val="0"/>
              </a:spcBef>
              <a:spcAft>
                <a:spcPts val="0"/>
              </a:spcAft>
              <a:buNone/>
            </a:pPr>
            <a:r>
              <a:rPr lang="en-US" sz="1800" dirty="0">
                <a:solidFill>
                  <a:schemeClr val="dk1"/>
                </a:solidFill>
                <a:latin typeface="+mn-lt"/>
                <a:ea typeface="Calibri"/>
                <a:cs typeface="Calibri"/>
                <a:sym typeface="Calibri"/>
              </a:rPr>
              <a:t>Informer régulièrement l'enfant (et la famille d'accueil) des activités de recherche et des résultats (négatifs et positifs).</a:t>
            </a:r>
          </a:p>
        </p:txBody>
      </p:sp>
      <p:sp>
        <p:nvSpPr>
          <p:cNvPr id="10" name="TextBox 9">
            <a:extLst>
              <a:ext uri="{FF2B5EF4-FFF2-40B4-BE49-F238E27FC236}">
                <a16:creationId xmlns:a16="http://schemas.microsoft.com/office/drawing/2014/main" id="{48F5E442-D891-E9F9-D3A3-43449A02275C}"/>
              </a:ext>
            </a:extLst>
          </p:cNvPr>
          <p:cNvSpPr txBox="1"/>
          <p:nvPr/>
        </p:nvSpPr>
        <p:spPr>
          <a:xfrm>
            <a:off x="509985" y="2634572"/>
            <a:ext cx="3463644" cy="646331"/>
          </a:xfrm>
          <a:prstGeom prst="rect">
            <a:avLst/>
          </a:prstGeom>
          <a:noFill/>
        </p:spPr>
        <p:txBody>
          <a:bodyPr wrap="square">
            <a:spAutoFit/>
          </a:bodyPr>
          <a:lstStyle/>
          <a:p>
            <a:pPr marL="0" marR="0" lvl="0" indent="0" algn="r" rtl="0">
              <a:spcBef>
                <a:spcPts val="0"/>
              </a:spcBef>
              <a:spcAft>
                <a:spcPts val="0"/>
              </a:spcAft>
              <a:buNone/>
            </a:pPr>
            <a:r>
              <a:rPr lang="en-US" sz="1800" dirty="0">
                <a:solidFill>
                  <a:schemeClr val="dk1"/>
                </a:solidFill>
                <a:latin typeface="+mn-lt"/>
                <a:ea typeface="Calibri"/>
                <a:cs typeface="Calibri"/>
                <a:sym typeface="Calibri"/>
              </a:rPr>
              <a:t>SPS, notamment en cas de résultats de traçage négatifs </a:t>
            </a:r>
          </a:p>
        </p:txBody>
      </p:sp>
      <p:sp>
        <p:nvSpPr>
          <p:cNvPr id="11" name="TextBox 10">
            <a:extLst>
              <a:ext uri="{FF2B5EF4-FFF2-40B4-BE49-F238E27FC236}">
                <a16:creationId xmlns:a16="http://schemas.microsoft.com/office/drawing/2014/main" id="{E0B38700-3FF4-68AA-330D-381FB47A5394}"/>
              </a:ext>
            </a:extLst>
          </p:cNvPr>
          <p:cNvSpPr txBox="1"/>
          <p:nvPr/>
        </p:nvSpPr>
        <p:spPr>
          <a:xfrm>
            <a:off x="596275" y="3728850"/>
            <a:ext cx="3463643" cy="646331"/>
          </a:xfrm>
          <a:prstGeom prst="rect">
            <a:avLst/>
          </a:prstGeom>
          <a:noFill/>
        </p:spPr>
        <p:txBody>
          <a:bodyPr wrap="square">
            <a:spAutoFit/>
          </a:bodyPr>
          <a:lstStyle/>
          <a:p>
            <a:pPr marL="0" marR="0" lvl="0" indent="0" algn="r" rtl="0">
              <a:spcBef>
                <a:spcPts val="0"/>
              </a:spcBef>
              <a:spcAft>
                <a:spcPts val="0"/>
              </a:spcAft>
              <a:buNone/>
            </a:pPr>
            <a:r>
              <a:rPr lang="en-US" sz="1800" dirty="0">
                <a:solidFill>
                  <a:schemeClr val="dk1"/>
                </a:solidFill>
                <a:latin typeface="+mn-lt"/>
                <a:ea typeface="Calibri"/>
                <a:cs typeface="Calibri"/>
                <a:sym typeface="Calibri"/>
              </a:rPr>
              <a:t>Collecte et mise à jour permanentes d'informations de traçage supplémentaires</a:t>
            </a:r>
          </a:p>
        </p:txBody>
      </p:sp>
      <p:sp>
        <p:nvSpPr>
          <p:cNvPr id="13" name="TextBox 12">
            <a:extLst>
              <a:ext uri="{FF2B5EF4-FFF2-40B4-BE49-F238E27FC236}">
                <a16:creationId xmlns:a16="http://schemas.microsoft.com/office/drawing/2014/main" id="{7B83027F-C58D-3309-0A1E-29D94EA83457}"/>
              </a:ext>
            </a:extLst>
          </p:cNvPr>
          <p:cNvSpPr txBox="1"/>
          <p:nvPr/>
        </p:nvSpPr>
        <p:spPr>
          <a:xfrm>
            <a:off x="8336941" y="4930435"/>
            <a:ext cx="3004017" cy="646331"/>
          </a:xfrm>
          <a:prstGeom prst="rect">
            <a:avLst/>
          </a:prstGeom>
          <a:noFill/>
        </p:spPr>
        <p:txBody>
          <a:bodyPr wrap="square">
            <a:spAutoFit/>
          </a:bodyPr>
          <a:lstStyle/>
          <a:p>
            <a:pPr marL="0" marR="0" lvl="0" indent="0" rtl="0">
              <a:spcBef>
                <a:spcPts val="0"/>
              </a:spcBef>
              <a:spcAft>
                <a:spcPts val="0"/>
              </a:spcAft>
              <a:buNone/>
            </a:pPr>
            <a:r>
              <a:rPr lang="en-US" sz="1800" dirty="0">
                <a:solidFill>
                  <a:schemeClr val="dk1"/>
                </a:solidFill>
                <a:latin typeface="+mn-lt"/>
                <a:ea typeface="Calibri"/>
                <a:cs typeface="Calibri"/>
                <a:sym typeface="Calibri"/>
              </a:rPr>
              <a:t>Sécurité et bien-être de l'enfant</a:t>
            </a: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Shape 1056"/>
        <p:cNvGrpSpPr/>
        <p:nvPr/>
      </p:nvGrpSpPr>
      <p:grpSpPr>
        <a:xfrm>
          <a:off x="0" y="0"/>
          <a:ext cx="0" cy="0"/>
          <a:chOff x="0" y="0"/>
          <a:chExt cx="0" cy="0"/>
        </a:xfrm>
      </p:grpSpPr>
      <p:sp>
        <p:nvSpPr>
          <p:cNvPr id="1057" name="Google Shape;1057;p52"/>
          <p:cNvSpPr txBox="1">
            <a:spLocks noGrp="1"/>
          </p:cNvSpPr>
          <p:nvPr>
            <p:ph type="title"/>
          </p:nvPr>
        </p:nvSpPr>
        <p:spPr>
          <a:xfrm>
            <a:off x="419100" y="120516"/>
            <a:ext cx="11353800" cy="868968"/>
          </a:xfrm>
          <a:prstGeom prst="rect">
            <a:avLst/>
          </a:prstGeom>
          <a:noFill/>
          <a:ln>
            <a:noFill/>
          </a:ln>
        </p:spPr>
        <p:txBody>
          <a:bodyPr spcFirstLastPara="1" wrap="square" lIns="91425" tIns="45700" rIns="91425" bIns="45700" anchor="ctr" anchorCtr="0">
            <a:normAutofit fontScale="90000"/>
          </a:bodyPr>
          <a:lstStyle/>
          <a:p>
            <a:pPr marL="0" lvl="0" indent="0" algn="ctr" rtl="0">
              <a:lnSpc>
                <a:spcPct val="90000"/>
              </a:lnSpc>
              <a:spcBef>
                <a:spcPts val="0"/>
              </a:spcBef>
              <a:spcAft>
                <a:spcPts val="0"/>
              </a:spcAft>
              <a:buClr>
                <a:srgbClr val="8C5F7A"/>
              </a:buClr>
              <a:buSzPct val="100000"/>
              <a:buFont typeface="Arial"/>
              <a:buNone/>
            </a:pPr>
            <a:r>
              <a:rPr lang="en-US" dirty="0"/>
              <a:t>Considérations relatives à la surveillance des arrangements de garde alternatifs</a:t>
            </a:r>
            <a:endParaRPr dirty="0"/>
          </a:p>
        </p:txBody>
      </p:sp>
      <p:grpSp>
        <p:nvGrpSpPr>
          <p:cNvPr id="23" name="Group 22">
            <a:extLst>
              <a:ext uri="{FF2B5EF4-FFF2-40B4-BE49-F238E27FC236}">
                <a16:creationId xmlns:a16="http://schemas.microsoft.com/office/drawing/2014/main" id="{0600BA3E-79AC-C6D1-7B85-B6E8EF2FCEB4}"/>
              </a:ext>
            </a:extLst>
          </p:cNvPr>
          <p:cNvGrpSpPr/>
          <p:nvPr/>
        </p:nvGrpSpPr>
        <p:grpSpPr>
          <a:xfrm>
            <a:off x="2908300" y="1498872"/>
            <a:ext cx="2692400" cy="2050068"/>
            <a:chOff x="596900" y="1397000"/>
            <a:chExt cx="2692400" cy="2050068"/>
          </a:xfrm>
        </p:grpSpPr>
        <p:sp>
          <p:nvSpPr>
            <p:cNvPr id="18" name="Oval 17">
              <a:extLst>
                <a:ext uri="{FF2B5EF4-FFF2-40B4-BE49-F238E27FC236}">
                  <a16:creationId xmlns:a16="http://schemas.microsoft.com/office/drawing/2014/main" id="{C4A55355-FE64-1789-EC14-C83DD6975F44}"/>
                </a:ext>
              </a:extLst>
            </p:cNvPr>
            <p:cNvSpPr/>
            <p:nvPr/>
          </p:nvSpPr>
          <p:spPr>
            <a:xfrm>
              <a:off x="723900" y="1397000"/>
              <a:ext cx="1397000" cy="1397000"/>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9" name="Oval 18">
              <a:extLst>
                <a:ext uri="{FF2B5EF4-FFF2-40B4-BE49-F238E27FC236}">
                  <a16:creationId xmlns:a16="http://schemas.microsoft.com/office/drawing/2014/main" id="{FF377920-71E0-53C6-5909-97AAE1EF1D93}"/>
                </a:ext>
              </a:extLst>
            </p:cNvPr>
            <p:cNvSpPr/>
            <p:nvPr/>
          </p:nvSpPr>
          <p:spPr>
            <a:xfrm>
              <a:off x="1282700" y="2050068"/>
              <a:ext cx="1397000" cy="1397000"/>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Oval 19">
              <a:extLst>
                <a:ext uri="{FF2B5EF4-FFF2-40B4-BE49-F238E27FC236}">
                  <a16:creationId xmlns:a16="http://schemas.microsoft.com/office/drawing/2014/main" id="{15CADDFA-E3DA-0913-F64D-3CE6F8E491F5}"/>
                </a:ext>
              </a:extLst>
            </p:cNvPr>
            <p:cNvSpPr/>
            <p:nvPr/>
          </p:nvSpPr>
          <p:spPr>
            <a:xfrm>
              <a:off x="1790700" y="1397000"/>
              <a:ext cx="1397000" cy="1397000"/>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Oval 20">
              <a:extLst>
                <a:ext uri="{FF2B5EF4-FFF2-40B4-BE49-F238E27FC236}">
                  <a16:creationId xmlns:a16="http://schemas.microsoft.com/office/drawing/2014/main" id="{5DFF1E69-BECD-7AE2-7EF1-BA9A372A68E9}"/>
                </a:ext>
              </a:extLst>
            </p:cNvPr>
            <p:cNvSpPr/>
            <p:nvPr/>
          </p:nvSpPr>
          <p:spPr>
            <a:xfrm>
              <a:off x="2400300" y="2231534"/>
              <a:ext cx="889000" cy="889000"/>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2" name="Oval 21">
              <a:extLst>
                <a:ext uri="{FF2B5EF4-FFF2-40B4-BE49-F238E27FC236}">
                  <a16:creationId xmlns:a16="http://schemas.microsoft.com/office/drawing/2014/main" id="{0D23C05E-9C4E-2436-B267-E8D29590D6C9}"/>
                </a:ext>
              </a:extLst>
            </p:cNvPr>
            <p:cNvSpPr/>
            <p:nvPr/>
          </p:nvSpPr>
          <p:spPr>
            <a:xfrm>
              <a:off x="596900" y="2295873"/>
              <a:ext cx="889000" cy="889000"/>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
        <p:nvSpPr>
          <p:cNvPr id="25" name="TextBox 24">
            <a:extLst>
              <a:ext uri="{FF2B5EF4-FFF2-40B4-BE49-F238E27FC236}">
                <a16:creationId xmlns:a16="http://schemas.microsoft.com/office/drawing/2014/main" id="{A19B97C9-C944-EAF2-E7C8-EB564ADE6605}"/>
              </a:ext>
            </a:extLst>
          </p:cNvPr>
          <p:cNvSpPr txBox="1"/>
          <p:nvPr/>
        </p:nvSpPr>
        <p:spPr>
          <a:xfrm>
            <a:off x="3296603" y="2032154"/>
            <a:ext cx="1891985" cy="923330"/>
          </a:xfrm>
          <a:prstGeom prst="rect">
            <a:avLst/>
          </a:prstGeom>
          <a:noFill/>
        </p:spPr>
        <p:txBody>
          <a:bodyPr wrap="square">
            <a:spAutoFit/>
          </a:bodyPr>
          <a:lstStyle/>
          <a:p>
            <a:pPr marL="0" marR="0" lvl="0" indent="0" algn="ctr" rtl="0">
              <a:spcBef>
                <a:spcPts val="0"/>
              </a:spcBef>
              <a:spcAft>
                <a:spcPts val="0"/>
              </a:spcAft>
              <a:buNone/>
            </a:pPr>
            <a:r>
              <a:rPr lang="en-US" sz="1800" dirty="0">
                <a:solidFill>
                  <a:schemeClr val="dk1"/>
                </a:solidFill>
                <a:latin typeface="+mn-lt"/>
                <a:ea typeface="Helvetica Neue"/>
                <a:cs typeface="Helvetica Neue"/>
                <a:sym typeface="Helvetica Neue"/>
              </a:rPr>
              <a:t>Que faut-il rechercher lors des visites de contrôle ?</a:t>
            </a:r>
          </a:p>
        </p:txBody>
      </p:sp>
      <p:grpSp>
        <p:nvGrpSpPr>
          <p:cNvPr id="26" name="Group 25">
            <a:extLst>
              <a:ext uri="{FF2B5EF4-FFF2-40B4-BE49-F238E27FC236}">
                <a16:creationId xmlns:a16="http://schemas.microsoft.com/office/drawing/2014/main" id="{C50A3D4B-4CF6-68E5-FB0D-EDBB4E4C6089}"/>
              </a:ext>
            </a:extLst>
          </p:cNvPr>
          <p:cNvGrpSpPr/>
          <p:nvPr/>
        </p:nvGrpSpPr>
        <p:grpSpPr>
          <a:xfrm>
            <a:off x="1268095" y="3809747"/>
            <a:ext cx="2692400" cy="2050068"/>
            <a:chOff x="596900" y="1397000"/>
            <a:chExt cx="2692400" cy="2050068"/>
          </a:xfrm>
        </p:grpSpPr>
        <p:sp>
          <p:nvSpPr>
            <p:cNvPr id="27" name="Oval 26">
              <a:extLst>
                <a:ext uri="{FF2B5EF4-FFF2-40B4-BE49-F238E27FC236}">
                  <a16:creationId xmlns:a16="http://schemas.microsoft.com/office/drawing/2014/main" id="{F10EBFFD-3E94-C7B7-41A1-AF9E8ABD0AC0}"/>
                </a:ext>
              </a:extLst>
            </p:cNvPr>
            <p:cNvSpPr/>
            <p:nvPr/>
          </p:nvSpPr>
          <p:spPr>
            <a:xfrm>
              <a:off x="723900" y="1397000"/>
              <a:ext cx="1397000" cy="1397000"/>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8" name="Oval 27">
              <a:extLst>
                <a:ext uri="{FF2B5EF4-FFF2-40B4-BE49-F238E27FC236}">
                  <a16:creationId xmlns:a16="http://schemas.microsoft.com/office/drawing/2014/main" id="{E6D29B81-FDFD-944A-2695-A1FC484F26BD}"/>
                </a:ext>
              </a:extLst>
            </p:cNvPr>
            <p:cNvSpPr/>
            <p:nvPr/>
          </p:nvSpPr>
          <p:spPr>
            <a:xfrm>
              <a:off x="1282700" y="2050068"/>
              <a:ext cx="1397000" cy="1397000"/>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9" name="Oval 28">
              <a:extLst>
                <a:ext uri="{FF2B5EF4-FFF2-40B4-BE49-F238E27FC236}">
                  <a16:creationId xmlns:a16="http://schemas.microsoft.com/office/drawing/2014/main" id="{71259F85-B63F-974F-FCDE-1A0EB1CF6FB9}"/>
                </a:ext>
              </a:extLst>
            </p:cNvPr>
            <p:cNvSpPr/>
            <p:nvPr/>
          </p:nvSpPr>
          <p:spPr>
            <a:xfrm>
              <a:off x="1790700" y="1397000"/>
              <a:ext cx="1397000" cy="1397000"/>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0" name="Oval 29">
              <a:extLst>
                <a:ext uri="{FF2B5EF4-FFF2-40B4-BE49-F238E27FC236}">
                  <a16:creationId xmlns:a16="http://schemas.microsoft.com/office/drawing/2014/main" id="{A82D46B4-223C-FEC6-E878-F3D8C0170117}"/>
                </a:ext>
              </a:extLst>
            </p:cNvPr>
            <p:cNvSpPr/>
            <p:nvPr/>
          </p:nvSpPr>
          <p:spPr>
            <a:xfrm>
              <a:off x="2400300" y="2231534"/>
              <a:ext cx="889000" cy="889000"/>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1" name="Oval 30">
              <a:extLst>
                <a:ext uri="{FF2B5EF4-FFF2-40B4-BE49-F238E27FC236}">
                  <a16:creationId xmlns:a16="http://schemas.microsoft.com/office/drawing/2014/main" id="{D1F48800-6599-D03D-70BC-74BE240C29B2}"/>
                </a:ext>
              </a:extLst>
            </p:cNvPr>
            <p:cNvSpPr/>
            <p:nvPr/>
          </p:nvSpPr>
          <p:spPr>
            <a:xfrm>
              <a:off x="596900" y="2295873"/>
              <a:ext cx="889000" cy="889000"/>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
        <p:nvSpPr>
          <p:cNvPr id="32" name="TextBox 31">
            <a:extLst>
              <a:ext uri="{FF2B5EF4-FFF2-40B4-BE49-F238E27FC236}">
                <a16:creationId xmlns:a16="http://schemas.microsoft.com/office/drawing/2014/main" id="{1E8C5F1D-3C83-D114-95CE-B748536D48BD}"/>
              </a:ext>
            </a:extLst>
          </p:cNvPr>
          <p:cNvSpPr txBox="1"/>
          <p:nvPr/>
        </p:nvSpPr>
        <p:spPr>
          <a:xfrm>
            <a:off x="1385570" y="4343723"/>
            <a:ext cx="2457450" cy="923330"/>
          </a:xfrm>
          <a:prstGeom prst="rect">
            <a:avLst/>
          </a:prstGeom>
          <a:noFill/>
        </p:spPr>
        <p:txBody>
          <a:bodyPr wrap="square">
            <a:spAutoFit/>
          </a:bodyPr>
          <a:lstStyle/>
          <a:p>
            <a:pPr marL="0" marR="0" lvl="0" indent="0" algn="ctr" rtl="0">
              <a:spcBef>
                <a:spcPts val="0"/>
              </a:spcBef>
              <a:spcAft>
                <a:spcPts val="0"/>
              </a:spcAft>
              <a:buNone/>
            </a:pPr>
            <a:r>
              <a:rPr lang="en-US" sz="1800" dirty="0">
                <a:sym typeface="Helvetica Neue"/>
              </a:rPr>
              <a:t>Qui doit être impliqué dans le suivi ?</a:t>
            </a:r>
          </a:p>
        </p:txBody>
      </p:sp>
      <p:grpSp>
        <p:nvGrpSpPr>
          <p:cNvPr id="33" name="Group 32">
            <a:extLst>
              <a:ext uri="{FF2B5EF4-FFF2-40B4-BE49-F238E27FC236}">
                <a16:creationId xmlns:a16="http://schemas.microsoft.com/office/drawing/2014/main" id="{0DF3045C-ADAA-08BC-ECE6-04F7CE84941C}"/>
              </a:ext>
            </a:extLst>
          </p:cNvPr>
          <p:cNvGrpSpPr/>
          <p:nvPr/>
        </p:nvGrpSpPr>
        <p:grpSpPr>
          <a:xfrm>
            <a:off x="6667500" y="1467832"/>
            <a:ext cx="2692400" cy="2050068"/>
            <a:chOff x="596900" y="1397000"/>
            <a:chExt cx="2692400" cy="2050068"/>
          </a:xfrm>
        </p:grpSpPr>
        <p:sp>
          <p:nvSpPr>
            <p:cNvPr id="34" name="Oval 33">
              <a:extLst>
                <a:ext uri="{FF2B5EF4-FFF2-40B4-BE49-F238E27FC236}">
                  <a16:creationId xmlns:a16="http://schemas.microsoft.com/office/drawing/2014/main" id="{5101B63C-E370-AD44-ED06-5C1DE11E81CD}"/>
                </a:ext>
              </a:extLst>
            </p:cNvPr>
            <p:cNvSpPr/>
            <p:nvPr/>
          </p:nvSpPr>
          <p:spPr>
            <a:xfrm>
              <a:off x="723900" y="1397000"/>
              <a:ext cx="1397000" cy="1397000"/>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5" name="Oval 34">
              <a:extLst>
                <a:ext uri="{FF2B5EF4-FFF2-40B4-BE49-F238E27FC236}">
                  <a16:creationId xmlns:a16="http://schemas.microsoft.com/office/drawing/2014/main" id="{AE3BE954-750E-D0EB-E76F-EC38162AB266}"/>
                </a:ext>
              </a:extLst>
            </p:cNvPr>
            <p:cNvSpPr/>
            <p:nvPr/>
          </p:nvSpPr>
          <p:spPr>
            <a:xfrm>
              <a:off x="1282700" y="2050068"/>
              <a:ext cx="1397000" cy="1397000"/>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6" name="Oval 35">
              <a:extLst>
                <a:ext uri="{FF2B5EF4-FFF2-40B4-BE49-F238E27FC236}">
                  <a16:creationId xmlns:a16="http://schemas.microsoft.com/office/drawing/2014/main" id="{0B43A1B6-DC04-3E6F-7FAA-E412CE37197D}"/>
                </a:ext>
              </a:extLst>
            </p:cNvPr>
            <p:cNvSpPr/>
            <p:nvPr/>
          </p:nvSpPr>
          <p:spPr>
            <a:xfrm>
              <a:off x="1790700" y="1397000"/>
              <a:ext cx="1397000" cy="1397000"/>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7" name="Oval 36">
              <a:extLst>
                <a:ext uri="{FF2B5EF4-FFF2-40B4-BE49-F238E27FC236}">
                  <a16:creationId xmlns:a16="http://schemas.microsoft.com/office/drawing/2014/main" id="{FE537AC1-3B07-9281-8069-57AD23317147}"/>
                </a:ext>
              </a:extLst>
            </p:cNvPr>
            <p:cNvSpPr/>
            <p:nvPr/>
          </p:nvSpPr>
          <p:spPr>
            <a:xfrm>
              <a:off x="2400300" y="2231534"/>
              <a:ext cx="889000" cy="889000"/>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8" name="Oval 37">
              <a:extLst>
                <a:ext uri="{FF2B5EF4-FFF2-40B4-BE49-F238E27FC236}">
                  <a16:creationId xmlns:a16="http://schemas.microsoft.com/office/drawing/2014/main" id="{10EE7E11-39DC-6196-C29E-B863FDF65A06}"/>
                </a:ext>
              </a:extLst>
            </p:cNvPr>
            <p:cNvSpPr/>
            <p:nvPr/>
          </p:nvSpPr>
          <p:spPr>
            <a:xfrm>
              <a:off x="596900" y="2295873"/>
              <a:ext cx="889000" cy="889000"/>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
        <p:nvSpPr>
          <p:cNvPr id="39" name="TextBox 38">
            <a:extLst>
              <a:ext uri="{FF2B5EF4-FFF2-40B4-BE49-F238E27FC236}">
                <a16:creationId xmlns:a16="http://schemas.microsoft.com/office/drawing/2014/main" id="{E0669289-288D-255F-F343-A0EA5AC84195}"/>
              </a:ext>
            </a:extLst>
          </p:cNvPr>
          <p:cNvSpPr txBox="1"/>
          <p:nvPr/>
        </p:nvSpPr>
        <p:spPr>
          <a:xfrm>
            <a:off x="7015481" y="1967403"/>
            <a:ext cx="2098037" cy="923330"/>
          </a:xfrm>
          <a:prstGeom prst="rect">
            <a:avLst/>
          </a:prstGeom>
          <a:noFill/>
        </p:spPr>
        <p:txBody>
          <a:bodyPr wrap="square">
            <a:spAutoFit/>
          </a:bodyPr>
          <a:lstStyle/>
          <a:p>
            <a:pPr marL="0" marR="0" lvl="0" indent="0" algn="ctr" rtl="0">
              <a:spcBef>
                <a:spcPts val="0"/>
              </a:spcBef>
              <a:spcAft>
                <a:spcPts val="0"/>
              </a:spcAft>
              <a:buNone/>
            </a:pPr>
            <a:r>
              <a:rPr lang="en-US" sz="1800" dirty="0">
                <a:solidFill>
                  <a:schemeClr val="dk1"/>
                </a:solidFill>
                <a:latin typeface="+mn-lt"/>
                <a:ea typeface="Helvetica Neue"/>
                <a:cs typeface="Helvetica Neue"/>
                <a:sym typeface="Helvetica Neue"/>
              </a:rPr>
              <a:t>Quel est le but des visites de contrôle ?</a:t>
            </a:r>
          </a:p>
        </p:txBody>
      </p:sp>
      <p:grpSp>
        <p:nvGrpSpPr>
          <p:cNvPr id="40" name="Group 39">
            <a:extLst>
              <a:ext uri="{FF2B5EF4-FFF2-40B4-BE49-F238E27FC236}">
                <a16:creationId xmlns:a16="http://schemas.microsoft.com/office/drawing/2014/main" id="{2C45257C-0CCF-416C-E655-30775DB726C9}"/>
              </a:ext>
            </a:extLst>
          </p:cNvPr>
          <p:cNvGrpSpPr/>
          <p:nvPr/>
        </p:nvGrpSpPr>
        <p:grpSpPr>
          <a:xfrm>
            <a:off x="8273412" y="3844435"/>
            <a:ext cx="2692400" cy="2050068"/>
            <a:chOff x="596900" y="1397000"/>
            <a:chExt cx="2692400" cy="2050068"/>
          </a:xfrm>
        </p:grpSpPr>
        <p:sp>
          <p:nvSpPr>
            <p:cNvPr id="41" name="Oval 40">
              <a:extLst>
                <a:ext uri="{FF2B5EF4-FFF2-40B4-BE49-F238E27FC236}">
                  <a16:creationId xmlns:a16="http://schemas.microsoft.com/office/drawing/2014/main" id="{065BF71E-CB6F-2EB9-D3C8-968A08642FD1}"/>
                </a:ext>
              </a:extLst>
            </p:cNvPr>
            <p:cNvSpPr/>
            <p:nvPr/>
          </p:nvSpPr>
          <p:spPr>
            <a:xfrm>
              <a:off x="723900" y="1397000"/>
              <a:ext cx="1397000" cy="1397000"/>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2" name="Oval 41">
              <a:extLst>
                <a:ext uri="{FF2B5EF4-FFF2-40B4-BE49-F238E27FC236}">
                  <a16:creationId xmlns:a16="http://schemas.microsoft.com/office/drawing/2014/main" id="{D54BB246-867E-BE4C-E1A3-F632EBACE03F}"/>
                </a:ext>
              </a:extLst>
            </p:cNvPr>
            <p:cNvSpPr/>
            <p:nvPr/>
          </p:nvSpPr>
          <p:spPr>
            <a:xfrm>
              <a:off x="1282700" y="2050068"/>
              <a:ext cx="1397000" cy="1397000"/>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3" name="Oval 42">
              <a:extLst>
                <a:ext uri="{FF2B5EF4-FFF2-40B4-BE49-F238E27FC236}">
                  <a16:creationId xmlns:a16="http://schemas.microsoft.com/office/drawing/2014/main" id="{A8A1601D-4686-2EF0-5CFE-4AF235445729}"/>
                </a:ext>
              </a:extLst>
            </p:cNvPr>
            <p:cNvSpPr/>
            <p:nvPr/>
          </p:nvSpPr>
          <p:spPr>
            <a:xfrm>
              <a:off x="1790700" y="1397000"/>
              <a:ext cx="1397000" cy="1397000"/>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4" name="Oval 43">
              <a:extLst>
                <a:ext uri="{FF2B5EF4-FFF2-40B4-BE49-F238E27FC236}">
                  <a16:creationId xmlns:a16="http://schemas.microsoft.com/office/drawing/2014/main" id="{62B56A5F-C6D3-2DC9-F00C-9123370E0C7A}"/>
                </a:ext>
              </a:extLst>
            </p:cNvPr>
            <p:cNvSpPr/>
            <p:nvPr/>
          </p:nvSpPr>
          <p:spPr>
            <a:xfrm>
              <a:off x="2400300" y="2231534"/>
              <a:ext cx="889000" cy="889000"/>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5" name="Oval 44">
              <a:extLst>
                <a:ext uri="{FF2B5EF4-FFF2-40B4-BE49-F238E27FC236}">
                  <a16:creationId xmlns:a16="http://schemas.microsoft.com/office/drawing/2014/main" id="{A1D6C552-09A1-7AAF-5CD7-911C43F62D8C}"/>
                </a:ext>
              </a:extLst>
            </p:cNvPr>
            <p:cNvSpPr/>
            <p:nvPr/>
          </p:nvSpPr>
          <p:spPr>
            <a:xfrm>
              <a:off x="596900" y="2295873"/>
              <a:ext cx="889000" cy="889000"/>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
        <p:nvSpPr>
          <p:cNvPr id="46" name="TextBox 45">
            <a:extLst>
              <a:ext uri="{FF2B5EF4-FFF2-40B4-BE49-F238E27FC236}">
                <a16:creationId xmlns:a16="http://schemas.microsoft.com/office/drawing/2014/main" id="{ECBF293B-CCC7-290C-6951-FECBF243A001}"/>
              </a:ext>
            </a:extLst>
          </p:cNvPr>
          <p:cNvSpPr txBox="1"/>
          <p:nvPr/>
        </p:nvSpPr>
        <p:spPr>
          <a:xfrm>
            <a:off x="8390887" y="4497503"/>
            <a:ext cx="2457450" cy="646331"/>
          </a:xfrm>
          <a:prstGeom prst="rect">
            <a:avLst/>
          </a:prstGeom>
          <a:noFill/>
        </p:spPr>
        <p:txBody>
          <a:bodyPr wrap="square">
            <a:spAutoFit/>
          </a:bodyPr>
          <a:lstStyle/>
          <a:p>
            <a:pPr marL="0" marR="0" lvl="0" indent="0" algn="ctr" rtl="0">
              <a:spcBef>
                <a:spcPts val="0"/>
              </a:spcBef>
              <a:spcAft>
                <a:spcPts val="0"/>
              </a:spcAft>
              <a:buNone/>
            </a:pPr>
            <a:r>
              <a:rPr lang="en-US" sz="1800" dirty="0">
                <a:solidFill>
                  <a:schemeClr val="dk1"/>
                </a:solidFill>
                <a:latin typeface="+mn-lt"/>
                <a:ea typeface="Helvetica Neue"/>
                <a:cs typeface="Helvetica Neue"/>
                <a:sym typeface="Helvetica Neue"/>
              </a:rPr>
              <a:t>Comment mener les visites de contrôle ?</a:t>
            </a:r>
          </a:p>
        </p:txBody>
      </p:sp>
      <p:grpSp>
        <p:nvGrpSpPr>
          <p:cNvPr id="47" name="Group 46">
            <a:extLst>
              <a:ext uri="{FF2B5EF4-FFF2-40B4-BE49-F238E27FC236}">
                <a16:creationId xmlns:a16="http://schemas.microsoft.com/office/drawing/2014/main" id="{390FB366-DBE4-D088-0265-EFE423E8127B}"/>
              </a:ext>
            </a:extLst>
          </p:cNvPr>
          <p:cNvGrpSpPr/>
          <p:nvPr/>
        </p:nvGrpSpPr>
        <p:grpSpPr>
          <a:xfrm>
            <a:off x="5097355" y="3689615"/>
            <a:ext cx="1570145" cy="2107386"/>
            <a:chOff x="5438539" y="7646118"/>
            <a:chExt cx="814830" cy="1093633"/>
          </a:xfrm>
          <a:solidFill>
            <a:schemeClr val="accent2">
              <a:lumMod val="75000"/>
            </a:schemeClr>
          </a:solidFill>
        </p:grpSpPr>
        <p:sp>
          <p:nvSpPr>
            <p:cNvPr id="48" name="Round Same Side Corner Rectangle 21">
              <a:extLst>
                <a:ext uri="{FF2B5EF4-FFF2-40B4-BE49-F238E27FC236}">
                  <a16:creationId xmlns:a16="http://schemas.microsoft.com/office/drawing/2014/main" id="{61ACFFC6-5899-C42D-EFD3-596C0B58B494}"/>
                </a:ext>
              </a:extLst>
            </p:cNvPr>
            <p:cNvSpPr/>
            <p:nvPr/>
          </p:nvSpPr>
          <p:spPr>
            <a:xfrm>
              <a:off x="5440940" y="8395605"/>
              <a:ext cx="323729" cy="344146"/>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9" name="Oval 48">
              <a:extLst>
                <a:ext uri="{FF2B5EF4-FFF2-40B4-BE49-F238E27FC236}">
                  <a16:creationId xmlns:a16="http://schemas.microsoft.com/office/drawing/2014/main" id="{B0C835A3-01A7-FC76-D97D-30F210DCB454}"/>
                </a:ext>
              </a:extLst>
            </p:cNvPr>
            <p:cNvSpPr/>
            <p:nvPr/>
          </p:nvSpPr>
          <p:spPr>
            <a:xfrm>
              <a:off x="5438539" y="8011964"/>
              <a:ext cx="327409" cy="3274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0" name="Round Same Side Corner Rectangle 23">
              <a:extLst>
                <a:ext uri="{FF2B5EF4-FFF2-40B4-BE49-F238E27FC236}">
                  <a16:creationId xmlns:a16="http://schemas.microsoft.com/office/drawing/2014/main" id="{3FA46753-1546-235E-47EB-06A9D6D4A82F}"/>
                </a:ext>
              </a:extLst>
            </p:cNvPr>
            <p:cNvSpPr/>
            <p:nvPr/>
          </p:nvSpPr>
          <p:spPr>
            <a:xfrm>
              <a:off x="5928360" y="8029758"/>
              <a:ext cx="323730" cy="709993"/>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1" name="Oval 50">
              <a:extLst>
                <a:ext uri="{FF2B5EF4-FFF2-40B4-BE49-F238E27FC236}">
                  <a16:creationId xmlns:a16="http://schemas.microsoft.com/office/drawing/2014/main" id="{7B2831D3-255D-F6EB-FE06-7E1B84FCCF00}"/>
                </a:ext>
              </a:extLst>
            </p:cNvPr>
            <p:cNvSpPr/>
            <p:nvPr/>
          </p:nvSpPr>
          <p:spPr>
            <a:xfrm>
              <a:off x="5925959" y="7646118"/>
              <a:ext cx="327410" cy="3274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2" name="Round Same Side Corner Rectangle 25">
              <a:extLst>
                <a:ext uri="{FF2B5EF4-FFF2-40B4-BE49-F238E27FC236}">
                  <a16:creationId xmlns:a16="http://schemas.microsoft.com/office/drawing/2014/main" id="{32A00136-E1A0-3E84-1744-A46F9B07CD98}"/>
                </a:ext>
              </a:extLst>
            </p:cNvPr>
            <p:cNvSpPr/>
            <p:nvPr/>
          </p:nvSpPr>
          <p:spPr>
            <a:xfrm rot="12859561">
              <a:off x="5864557" y="8125814"/>
              <a:ext cx="101108" cy="244001"/>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3" name="Round Same Side Corner Rectangle 26">
              <a:extLst>
                <a:ext uri="{FF2B5EF4-FFF2-40B4-BE49-F238E27FC236}">
                  <a16:creationId xmlns:a16="http://schemas.microsoft.com/office/drawing/2014/main" id="{FAEF6B84-D8F5-7523-A1BE-3F76463A0B64}"/>
                </a:ext>
              </a:extLst>
            </p:cNvPr>
            <p:cNvSpPr/>
            <p:nvPr/>
          </p:nvSpPr>
          <p:spPr>
            <a:xfrm rot="14101202">
              <a:off x="5757134" y="8268990"/>
              <a:ext cx="101108" cy="165176"/>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
        <p:nvSpPr>
          <p:cNvPr id="54" name="Oval 53">
            <a:extLst>
              <a:ext uri="{FF2B5EF4-FFF2-40B4-BE49-F238E27FC236}">
                <a16:creationId xmlns:a16="http://schemas.microsoft.com/office/drawing/2014/main" id="{0F6BAFDE-7559-4261-2548-4B416CEB148D}"/>
              </a:ext>
            </a:extLst>
          </p:cNvPr>
          <p:cNvSpPr/>
          <p:nvPr/>
        </p:nvSpPr>
        <p:spPr>
          <a:xfrm>
            <a:off x="4938754" y="3412906"/>
            <a:ext cx="377112" cy="377112"/>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5" name="Oval 54">
            <a:extLst>
              <a:ext uri="{FF2B5EF4-FFF2-40B4-BE49-F238E27FC236}">
                <a16:creationId xmlns:a16="http://schemas.microsoft.com/office/drawing/2014/main" id="{1E305C17-A441-E288-58A9-89A4EB9CD3C5}"/>
              </a:ext>
            </a:extLst>
          </p:cNvPr>
          <p:cNvSpPr/>
          <p:nvPr/>
        </p:nvSpPr>
        <p:spPr>
          <a:xfrm>
            <a:off x="3985895" y="4371014"/>
            <a:ext cx="377112" cy="377112"/>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6" name="Oval 55">
            <a:extLst>
              <a:ext uri="{FF2B5EF4-FFF2-40B4-BE49-F238E27FC236}">
                <a16:creationId xmlns:a16="http://schemas.microsoft.com/office/drawing/2014/main" id="{EAD7C1F6-12E4-3219-2520-B76C4FEF1F42}"/>
              </a:ext>
            </a:extLst>
          </p:cNvPr>
          <p:cNvSpPr/>
          <p:nvPr/>
        </p:nvSpPr>
        <p:spPr>
          <a:xfrm>
            <a:off x="7343495" y="3482841"/>
            <a:ext cx="377112" cy="377112"/>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7" name="Oval 56">
            <a:extLst>
              <a:ext uri="{FF2B5EF4-FFF2-40B4-BE49-F238E27FC236}">
                <a16:creationId xmlns:a16="http://schemas.microsoft.com/office/drawing/2014/main" id="{1E0118CC-3C43-0685-240D-F89E4B52ED41}"/>
              </a:ext>
            </a:extLst>
          </p:cNvPr>
          <p:cNvSpPr/>
          <p:nvPr/>
        </p:nvSpPr>
        <p:spPr>
          <a:xfrm>
            <a:off x="7749970" y="4581942"/>
            <a:ext cx="377112" cy="377112"/>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8" name="Oval 57">
            <a:extLst>
              <a:ext uri="{FF2B5EF4-FFF2-40B4-BE49-F238E27FC236}">
                <a16:creationId xmlns:a16="http://schemas.microsoft.com/office/drawing/2014/main" id="{0C279BF3-62A9-BA6E-7B04-B84F943B7B73}"/>
              </a:ext>
            </a:extLst>
          </p:cNvPr>
          <p:cNvSpPr/>
          <p:nvPr/>
        </p:nvSpPr>
        <p:spPr>
          <a:xfrm>
            <a:off x="7154939" y="3818021"/>
            <a:ext cx="198361" cy="198361"/>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9" name="Oval 58">
            <a:extLst>
              <a:ext uri="{FF2B5EF4-FFF2-40B4-BE49-F238E27FC236}">
                <a16:creationId xmlns:a16="http://schemas.microsoft.com/office/drawing/2014/main" id="{3C117084-1610-15B2-5F50-5818C5E91C3D}"/>
              </a:ext>
            </a:extLst>
          </p:cNvPr>
          <p:cNvSpPr/>
          <p:nvPr/>
        </p:nvSpPr>
        <p:spPr>
          <a:xfrm>
            <a:off x="7484477" y="4859873"/>
            <a:ext cx="198361" cy="198361"/>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0" name="Oval 59">
            <a:extLst>
              <a:ext uri="{FF2B5EF4-FFF2-40B4-BE49-F238E27FC236}">
                <a16:creationId xmlns:a16="http://schemas.microsoft.com/office/drawing/2014/main" id="{D6131E19-A1FE-3E98-43ED-88CC1AAFA442}"/>
              </a:ext>
            </a:extLst>
          </p:cNvPr>
          <p:cNvSpPr/>
          <p:nvPr/>
        </p:nvSpPr>
        <p:spPr>
          <a:xfrm>
            <a:off x="5409285" y="3661592"/>
            <a:ext cx="198361" cy="198361"/>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1" name="Oval 60">
            <a:extLst>
              <a:ext uri="{FF2B5EF4-FFF2-40B4-BE49-F238E27FC236}">
                <a16:creationId xmlns:a16="http://schemas.microsoft.com/office/drawing/2014/main" id="{A22EC18E-28E8-CB72-A1A7-DD39BF86953D}"/>
              </a:ext>
            </a:extLst>
          </p:cNvPr>
          <p:cNvSpPr/>
          <p:nvPr/>
        </p:nvSpPr>
        <p:spPr>
          <a:xfrm>
            <a:off x="4485566" y="4221338"/>
            <a:ext cx="198361" cy="198361"/>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Shape 1073"/>
        <p:cNvGrpSpPr/>
        <p:nvPr/>
      </p:nvGrpSpPr>
      <p:grpSpPr>
        <a:xfrm>
          <a:off x="0" y="0"/>
          <a:ext cx="0" cy="0"/>
          <a:chOff x="0" y="0"/>
          <a:chExt cx="0" cy="0"/>
        </a:xfrm>
      </p:grpSpPr>
      <p:sp>
        <p:nvSpPr>
          <p:cNvPr id="1074" name="Google Shape;1074;p53"/>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8C5F7A"/>
              </a:buClr>
              <a:buSzPts val="3200"/>
              <a:buFont typeface="Arial"/>
              <a:buNone/>
            </a:pPr>
            <a:r>
              <a:rPr lang="en-US" sz="3200" dirty="0">
                <a:highlight>
                  <a:srgbClr val="FFFF00"/>
                </a:highlight>
              </a:rPr>
              <a:t>Qui doit être impliqué dans le suivi ?</a:t>
            </a:r>
            <a:endParaRPr dirty="0">
              <a:highlight>
                <a:srgbClr val="FFFF00"/>
              </a:highlight>
            </a:endParaRPr>
          </a:p>
        </p:txBody>
      </p:sp>
      <p:grpSp>
        <p:nvGrpSpPr>
          <p:cNvPr id="1037" name="Group 1036">
            <a:extLst>
              <a:ext uri="{FF2B5EF4-FFF2-40B4-BE49-F238E27FC236}">
                <a16:creationId xmlns:a16="http://schemas.microsoft.com/office/drawing/2014/main" id="{F8161043-ABDA-146E-BAE9-22C9772F826B}"/>
              </a:ext>
            </a:extLst>
          </p:cNvPr>
          <p:cNvGrpSpPr/>
          <p:nvPr/>
        </p:nvGrpSpPr>
        <p:grpSpPr>
          <a:xfrm>
            <a:off x="6056244" y="1595573"/>
            <a:ext cx="1911007" cy="1819336"/>
            <a:chOff x="6096000" y="1520764"/>
            <a:chExt cx="2225663" cy="2118898"/>
          </a:xfrm>
        </p:grpSpPr>
        <p:grpSp>
          <p:nvGrpSpPr>
            <p:cNvPr id="38" name="Google Shape;1085;p54">
              <a:extLst>
                <a:ext uri="{FF2B5EF4-FFF2-40B4-BE49-F238E27FC236}">
                  <a16:creationId xmlns:a16="http://schemas.microsoft.com/office/drawing/2014/main" id="{3FD2A633-71B9-9026-035F-C081122749FC}"/>
                </a:ext>
              </a:extLst>
            </p:cNvPr>
            <p:cNvGrpSpPr/>
            <p:nvPr/>
          </p:nvGrpSpPr>
          <p:grpSpPr>
            <a:xfrm>
              <a:off x="6096000" y="1520764"/>
              <a:ext cx="2225663" cy="1908236"/>
              <a:chOff x="6753502" y="4766094"/>
              <a:chExt cx="1164705" cy="1044047"/>
            </a:xfrm>
          </p:grpSpPr>
          <p:grpSp>
            <p:nvGrpSpPr>
              <p:cNvPr id="39" name="Google Shape;1086;p54">
                <a:extLst>
                  <a:ext uri="{FF2B5EF4-FFF2-40B4-BE49-F238E27FC236}">
                    <a16:creationId xmlns:a16="http://schemas.microsoft.com/office/drawing/2014/main" id="{77C7FB76-09EE-D560-A37A-A33ECE027584}"/>
                  </a:ext>
                </a:extLst>
              </p:cNvPr>
              <p:cNvGrpSpPr/>
              <p:nvPr/>
            </p:nvGrpSpPr>
            <p:grpSpPr>
              <a:xfrm>
                <a:off x="6753502" y="5024349"/>
                <a:ext cx="500332" cy="459236"/>
                <a:chOff x="6376458" y="4851543"/>
                <a:chExt cx="774687" cy="711057"/>
              </a:xfrm>
            </p:grpSpPr>
            <p:sp>
              <p:nvSpPr>
                <p:cNvPr id="46" name="Google Shape;1087;p54">
                  <a:extLst>
                    <a:ext uri="{FF2B5EF4-FFF2-40B4-BE49-F238E27FC236}">
                      <a16:creationId xmlns:a16="http://schemas.microsoft.com/office/drawing/2014/main" id="{F92FD4F1-261C-9728-4AB2-4E392762EA66}"/>
                    </a:ext>
                  </a:extLst>
                </p:cNvPr>
                <p:cNvSpPr/>
                <p:nvPr/>
              </p:nvSpPr>
              <p:spPr>
                <a:xfrm>
                  <a:off x="6376458" y="4851543"/>
                  <a:ext cx="774687" cy="311188"/>
                </a:xfrm>
                <a:prstGeom prst="trapezoid">
                  <a:avLst>
                    <a:gd name="adj" fmla="val 25000"/>
                  </a:avLst>
                </a:prstGeom>
                <a:solidFill>
                  <a:srgbClr val="EEE7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47" name="Google Shape;1088;p54">
                  <a:extLst>
                    <a:ext uri="{FF2B5EF4-FFF2-40B4-BE49-F238E27FC236}">
                      <a16:creationId xmlns:a16="http://schemas.microsoft.com/office/drawing/2014/main" id="{23C68D5C-AEB1-641F-72B9-04369274FCD4}"/>
                    </a:ext>
                  </a:extLst>
                </p:cNvPr>
                <p:cNvSpPr/>
                <p:nvPr/>
              </p:nvSpPr>
              <p:spPr>
                <a:xfrm>
                  <a:off x="6443558" y="5162731"/>
                  <a:ext cx="640487" cy="399869"/>
                </a:xfrm>
                <a:prstGeom prst="rect">
                  <a:avLst/>
                </a:prstGeom>
                <a:solidFill>
                  <a:srgbClr val="EEE7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grpSp>
          <p:grpSp>
            <p:nvGrpSpPr>
              <p:cNvPr id="40" name="Google Shape;1089;p54">
                <a:extLst>
                  <a:ext uri="{FF2B5EF4-FFF2-40B4-BE49-F238E27FC236}">
                    <a16:creationId xmlns:a16="http://schemas.microsoft.com/office/drawing/2014/main" id="{F20068DE-60C5-2781-55C5-B979DAADDE7C}"/>
                  </a:ext>
                </a:extLst>
              </p:cNvPr>
              <p:cNvGrpSpPr/>
              <p:nvPr/>
            </p:nvGrpSpPr>
            <p:grpSpPr>
              <a:xfrm>
                <a:off x="7300192" y="4766094"/>
                <a:ext cx="500332" cy="459236"/>
                <a:chOff x="6376458" y="4851543"/>
                <a:chExt cx="774687" cy="711057"/>
              </a:xfrm>
            </p:grpSpPr>
            <p:sp>
              <p:nvSpPr>
                <p:cNvPr id="44" name="Google Shape;1090;p54">
                  <a:extLst>
                    <a:ext uri="{FF2B5EF4-FFF2-40B4-BE49-F238E27FC236}">
                      <a16:creationId xmlns:a16="http://schemas.microsoft.com/office/drawing/2014/main" id="{A375FBB4-C16D-5CC7-6CD2-E08FD4F10816}"/>
                    </a:ext>
                  </a:extLst>
                </p:cNvPr>
                <p:cNvSpPr/>
                <p:nvPr/>
              </p:nvSpPr>
              <p:spPr>
                <a:xfrm>
                  <a:off x="6376458" y="4851543"/>
                  <a:ext cx="774687" cy="311188"/>
                </a:xfrm>
                <a:prstGeom prst="trapezoid">
                  <a:avLst>
                    <a:gd name="adj" fmla="val 25000"/>
                  </a:avLst>
                </a:prstGeom>
                <a:solidFill>
                  <a:srgbClr val="EEE7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45" name="Google Shape;1091;p54">
                  <a:extLst>
                    <a:ext uri="{FF2B5EF4-FFF2-40B4-BE49-F238E27FC236}">
                      <a16:creationId xmlns:a16="http://schemas.microsoft.com/office/drawing/2014/main" id="{37D8D2BB-F42B-B915-4784-6B6DD4D7128A}"/>
                    </a:ext>
                  </a:extLst>
                </p:cNvPr>
                <p:cNvSpPr/>
                <p:nvPr/>
              </p:nvSpPr>
              <p:spPr>
                <a:xfrm>
                  <a:off x="6443558" y="5162731"/>
                  <a:ext cx="640487" cy="399869"/>
                </a:xfrm>
                <a:prstGeom prst="rect">
                  <a:avLst/>
                </a:prstGeom>
                <a:solidFill>
                  <a:srgbClr val="EEE7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grpSp>
          <p:grpSp>
            <p:nvGrpSpPr>
              <p:cNvPr id="41" name="Google Shape;1092;p54">
                <a:extLst>
                  <a:ext uri="{FF2B5EF4-FFF2-40B4-BE49-F238E27FC236}">
                    <a16:creationId xmlns:a16="http://schemas.microsoft.com/office/drawing/2014/main" id="{8220A908-13A7-0CFB-E6E9-660CEA87570E}"/>
                  </a:ext>
                </a:extLst>
              </p:cNvPr>
              <p:cNvGrpSpPr/>
              <p:nvPr/>
            </p:nvGrpSpPr>
            <p:grpSpPr>
              <a:xfrm>
                <a:off x="7417875" y="5350905"/>
                <a:ext cx="500332" cy="459236"/>
                <a:chOff x="6376458" y="4851543"/>
                <a:chExt cx="774687" cy="711057"/>
              </a:xfrm>
            </p:grpSpPr>
            <p:sp>
              <p:nvSpPr>
                <p:cNvPr id="42" name="Google Shape;1093;p54">
                  <a:extLst>
                    <a:ext uri="{FF2B5EF4-FFF2-40B4-BE49-F238E27FC236}">
                      <a16:creationId xmlns:a16="http://schemas.microsoft.com/office/drawing/2014/main" id="{90046721-9D1B-3904-24E1-B5760E556520}"/>
                    </a:ext>
                  </a:extLst>
                </p:cNvPr>
                <p:cNvSpPr/>
                <p:nvPr/>
              </p:nvSpPr>
              <p:spPr>
                <a:xfrm>
                  <a:off x="6376458" y="4851543"/>
                  <a:ext cx="774687" cy="311188"/>
                </a:xfrm>
                <a:prstGeom prst="trapezoid">
                  <a:avLst>
                    <a:gd name="adj" fmla="val 25000"/>
                  </a:avLst>
                </a:prstGeom>
                <a:solidFill>
                  <a:srgbClr val="EEE7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43" name="Google Shape;1094;p54">
                  <a:extLst>
                    <a:ext uri="{FF2B5EF4-FFF2-40B4-BE49-F238E27FC236}">
                      <a16:creationId xmlns:a16="http://schemas.microsoft.com/office/drawing/2014/main" id="{89B0B782-7207-5185-9630-8180D3BAD945}"/>
                    </a:ext>
                  </a:extLst>
                </p:cNvPr>
                <p:cNvSpPr/>
                <p:nvPr/>
              </p:nvSpPr>
              <p:spPr>
                <a:xfrm>
                  <a:off x="6443558" y="5162731"/>
                  <a:ext cx="640487" cy="399869"/>
                </a:xfrm>
                <a:prstGeom prst="rect">
                  <a:avLst/>
                </a:prstGeom>
                <a:solidFill>
                  <a:srgbClr val="EEE7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grpSp>
        </p:grpSp>
        <p:grpSp>
          <p:nvGrpSpPr>
            <p:cNvPr id="2" name="Group 1">
              <a:extLst>
                <a:ext uri="{FF2B5EF4-FFF2-40B4-BE49-F238E27FC236}">
                  <a16:creationId xmlns:a16="http://schemas.microsoft.com/office/drawing/2014/main" id="{584756A9-C9C6-1DD2-42A1-A259B38D5C0A}"/>
                </a:ext>
              </a:extLst>
            </p:cNvPr>
            <p:cNvGrpSpPr/>
            <p:nvPr/>
          </p:nvGrpSpPr>
          <p:grpSpPr>
            <a:xfrm>
              <a:off x="7590124" y="2369662"/>
              <a:ext cx="393748" cy="1270000"/>
              <a:chOff x="4045581" y="1684320"/>
              <a:chExt cx="350098" cy="1129211"/>
            </a:xfrm>
            <a:solidFill>
              <a:schemeClr val="accent2">
                <a:lumMod val="75000"/>
              </a:schemeClr>
            </a:solidFill>
          </p:grpSpPr>
          <p:sp>
            <p:nvSpPr>
              <p:cNvPr id="3" name="Round Same Side Corner Rectangle 21">
                <a:extLst>
                  <a:ext uri="{FF2B5EF4-FFF2-40B4-BE49-F238E27FC236}">
                    <a16:creationId xmlns:a16="http://schemas.microsoft.com/office/drawing/2014/main" id="{84007ED8-CB64-3DB2-257A-5D1BF13DB260}"/>
                  </a:ext>
                </a:extLst>
              </p:cNvPr>
              <p:cNvSpPr/>
              <p:nvPr/>
            </p:nvSpPr>
            <p:spPr>
              <a:xfrm>
                <a:off x="4045581" y="2069359"/>
                <a:ext cx="350098" cy="744172"/>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 name="Oval 3">
                <a:extLst>
                  <a:ext uri="{FF2B5EF4-FFF2-40B4-BE49-F238E27FC236}">
                    <a16:creationId xmlns:a16="http://schemas.microsoft.com/office/drawing/2014/main" id="{A5CCEBDC-68B1-043F-544F-13056B84E6B3}"/>
                  </a:ext>
                </a:extLst>
              </p:cNvPr>
              <p:cNvSpPr/>
              <p:nvPr/>
            </p:nvSpPr>
            <p:spPr>
              <a:xfrm>
                <a:off x="4064379" y="1684320"/>
                <a:ext cx="328890" cy="3288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5" name="Group 4">
              <a:extLst>
                <a:ext uri="{FF2B5EF4-FFF2-40B4-BE49-F238E27FC236}">
                  <a16:creationId xmlns:a16="http://schemas.microsoft.com/office/drawing/2014/main" id="{02F6F629-B0C4-21C8-8288-8076D232E272}"/>
                </a:ext>
              </a:extLst>
            </p:cNvPr>
            <p:cNvGrpSpPr/>
            <p:nvPr/>
          </p:nvGrpSpPr>
          <p:grpSpPr>
            <a:xfrm>
              <a:off x="6851254" y="2041268"/>
              <a:ext cx="564296" cy="1270000"/>
              <a:chOff x="3000654" y="1516217"/>
              <a:chExt cx="245039" cy="551483"/>
            </a:xfrm>
            <a:solidFill>
              <a:schemeClr val="accent2">
                <a:lumMod val="75000"/>
              </a:schemeClr>
            </a:solidFill>
          </p:grpSpPr>
          <p:grpSp>
            <p:nvGrpSpPr>
              <p:cNvPr id="6" name="Group 5">
                <a:extLst>
                  <a:ext uri="{FF2B5EF4-FFF2-40B4-BE49-F238E27FC236}">
                    <a16:creationId xmlns:a16="http://schemas.microsoft.com/office/drawing/2014/main" id="{298EE783-A9D6-F1AA-5517-389973EE0B6D}"/>
                  </a:ext>
                </a:extLst>
              </p:cNvPr>
              <p:cNvGrpSpPr/>
              <p:nvPr/>
            </p:nvGrpSpPr>
            <p:grpSpPr>
              <a:xfrm>
                <a:off x="3036509" y="1516217"/>
                <a:ext cx="172158" cy="551483"/>
                <a:chOff x="4043172" y="1684320"/>
                <a:chExt cx="352508" cy="1129211"/>
              </a:xfrm>
              <a:grpFill/>
            </p:grpSpPr>
            <p:sp>
              <p:nvSpPr>
                <p:cNvPr id="8" name="Round Same Side Corner Rectangle 21">
                  <a:extLst>
                    <a:ext uri="{FF2B5EF4-FFF2-40B4-BE49-F238E27FC236}">
                      <a16:creationId xmlns:a16="http://schemas.microsoft.com/office/drawing/2014/main" id="{243F4815-C277-3CD0-B8C9-34810C10598E}"/>
                    </a:ext>
                  </a:extLst>
                </p:cNvPr>
                <p:cNvSpPr/>
                <p:nvPr/>
              </p:nvSpPr>
              <p:spPr>
                <a:xfrm>
                  <a:off x="4045582" y="2069359"/>
                  <a:ext cx="350098" cy="744172"/>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9" name="Oval 8">
                  <a:extLst>
                    <a:ext uri="{FF2B5EF4-FFF2-40B4-BE49-F238E27FC236}">
                      <a16:creationId xmlns:a16="http://schemas.microsoft.com/office/drawing/2014/main" id="{07F0B730-52C0-3C39-15FA-E330063F234E}"/>
                    </a:ext>
                  </a:extLst>
                </p:cNvPr>
                <p:cNvSpPr/>
                <p:nvPr/>
              </p:nvSpPr>
              <p:spPr>
                <a:xfrm>
                  <a:off x="4043172" y="1684320"/>
                  <a:ext cx="328891" cy="3288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
            <p:nvSpPr>
              <p:cNvPr id="7" name="Flowchart: Manual Operation 6">
                <a:extLst>
                  <a:ext uri="{FF2B5EF4-FFF2-40B4-BE49-F238E27FC236}">
                    <a16:creationId xmlns:a16="http://schemas.microsoft.com/office/drawing/2014/main" id="{186DE96C-D15D-9EA8-EBD9-CE30CA3A4A75}"/>
                  </a:ext>
                </a:extLst>
              </p:cNvPr>
              <p:cNvSpPr/>
              <p:nvPr/>
            </p:nvSpPr>
            <p:spPr>
              <a:xfrm rot="10800000">
                <a:off x="3000654" y="1805724"/>
                <a:ext cx="245039" cy="261975"/>
              </a:xfrm>
              <a:prstGeom prst="flowChartManualOperati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sp>
        <p:nvSpPr>
          <p:cNvPr id="19" name="TextBox 18">
            <a:extLst>
              <a:ext uri="{FF2B5EF4-FFF2-40B4-BE49-F238E27FC236}">
                <a16:creationId xmlns:a16="http://schemas.microsoft.com/office/drawing/2014/main" id="{561A3540-D8A4-B9CE-549C-B9A578ACAACA}"/>
              </a:ext>
            </a:extLst>
          </p:cNvPr>
          <p:cNvSpPr txBox="1"/>
          <p:nvPr/>
        </p:nvSpPr>
        <p:spPr>
          <a:xfrm>
            <a:off x="8321663" y="1940460"/>
            <a:ext cx="3125972" cy="1200329"/>
          </a:xfrm>
          <a:prstGeom prst="rect">
            <a:avLst/>
          </a:prstGeom>
          <a:noFill/>
        </p:spPr>
        <p:txBody>
          <a:bodyPr wrap="square">
            <a:spAutoFit/>
          </a:bodyPr>
          <a:lstStyle/>
          <a:p>
            <a:pPr marL="0" marR="0" lvl="0" indent="0" rtl="0">
              <a:spcBef>
                <a:spcPts val="0"/>
              </a:spcBef>
              <a:spcAft>
                <a:spcPts val="0"/>
              </a:spcAft>
              <a:buNone/>
            </a:pPr>
            <a:r>
              <a:rPr lang="en-US" sz="1800" dirty="0">
                <a:solidFill>
                  <a:schemeClr val="tx1"/>
                </a:solidFill>
                <a:latin typeface="+mn-lt"/>
                <a:ea typeface="Calibri"/>
                <a:cs typeface="Calibri"/>
                <a:sym typeface="Calibri"/>
              </a:rPr>
              <a:t>Des bénévoles ou des mentors formés au sein de la communauté peuvent également jouer un rôle essentiel dans le suivi des soins alternatifs.</a:t>
            </a:r>
          </a:p>
        </p:txBody>
      </p:sp>
      <p:sp>
        <p:nvSpPr>
          <p:cNvPr id="20" name="TextBox 19">
            <a:extLst>
              <a:ext uri="{FF2B5EF4-FFF2-40B4-BE49-F238E27FC236}">
                <a16:creationId xmlns:a16="http://schemas.microsoft.com/office/drawing/2014/main" id="{DE6749A4-24E9-AFBE-DFFC-5542439BA57C}"/>
              </a:ext>
            </a:extLst>
          </p:cNvPr>
          <p:cNvSpPr txBox="1"/>
          <p:nvPr/>
        </p:nvSpPr>
        <p:spPr>
          <a:xfrm>
            <a:off x="2758323" y="2119141"/>
            <a:ext cx="3125972" cy="1477328"/>
          </a:xfrm>
          <a:prstGeom prst="rect">
            <a:avLst/>
          </a:prstGeom>
          <a:noFill/>
        </p:spPr>
        <p:txBody>
          <a:bodyPr wrap="square">
            <a:spAutoFit/>
          </a:bodyPr>
          <a:lstStyle/>
          <a:p>
            <a:pPr marL="0" marR="0" lvl="0" indent="0" rtl="0">
              <a:spcBef>
                <a:spcPts val="0"/>
              </a:spcBef>
              <a:spcAft>
                <a:spcPts val="0"/>
              </a:spcAft>
              <a:buNone/>
            </a:pPr>
            <a:r>
              <a:rPr lang="en-US" sz="1800" b="1" dirty="0">
                <a:solidFill>
                  <a:schemeClr val="tx1"/>
                </a:solidFill>
                <a:latin typeface="+mn-lt"/>
                <a:ea typeface="Calibri"/>
                <a:cs typeface="Calibri"/>
                <a:sym typeface="Calibri"/>
              </a:rPr>
              <a:t>L'organisation qui place l'enfant sous une protection de </a:t>
            </a:r>
            <a:r>
              <a:rPr lang="en-US" sz="1800" b="1" dirty="0" err="1">
                <a:solidFill>
                  <a:schemeClr val="tx1"/>
                </a:solidFill>
                <a:latin typeface="+mn-lt"/>
                <a:ea typeface="Calibri"/>
                <a:cs typeface="Calibri"/>
                <a:sym typeface="Calibri"/>
              </a:rPr>
              <a:t>remplacement</a:t>
            </a:r>
            <a:r>
              <a:rPr lang="en-US" sz="1800" b="1" dirty="0">
                <a:solidFill>
                  <a:schemeClr val="tx1"/>
                </a:solidFill>
                <a:latin typeface="+mn-lt"/>
                <a:ea typeface="Calibri"/>
                <a:cs typeface="Calibri"/>
                <a:sym typeface="Calibri"/>
              </a:rPr>
              <a:t> a la responsabilité </a:t>
            </a:r>
          </a:p>
        </p:txBody>
      </p:sp>
      <p:sp>
        <p:nvSpPr>
          <p:cNvPr id="21" name="TextBox 20">
            <a:extLst>
              <a:ext uri="{FF2B5EF4-FFF2-40B4-BE49-F238E27FC236}">
                <a16:creationId xmlns:a16="http://schemas.microsoft.com/office/drawing/2014/main" id="{A88A4517-F97A-786D-806B-5671E8D503EA}"/>
              </a:ext>
            </a:extLst>
          </p:cNvPr>
          <p:cNvSpPr txBox="1"/>
          <p:nvPr/>
        </p:nvSpPr>
        <p:spPr>
          <a:xfrm>
            <a:off x="8321663" y="3954356"/>
            <a:ext cx="3125972" cy="1477328"/>
          </a:xfrm>
          <a:prstGeom prst="rect">
            <a:avLst/>
          </a:prstGeom>
          <a:noFill/>
        </p:spPr>
        <p:txBody>
          <a:bodyPr wrap="square">
            <a:spAutoFit/>
          </a:bodyPr>
          <a:lstStyle/>
          <a:p>
            <a:pPr marL="0" marR="0" lvl="0" indent="0" rtl="0">
              <a:spcBef>
                <a:spcPts val="0"/>
              </a:spcBef>
              <a:spcAft>
                <a:spcPts val="0"/>
              </a:spcAft>
              <a:buNone/>
            </a:pPr>
            <a:r>
              <a:rPr lang="en-US" sz="1800" dirty="0">
                <a:solidFill>
                  <a:schemeClr val="tx1"/>
                </a:solidFill>
                <a:latin typeface="+mn-lt"/>
                <a:ea typeface="Calibri"/>
                <a:cs typeface="Calibri"/>
                <a:sym typeface="Calibri"/>
              </a:rPr>
              <a:t>Lien avec les groupes communautaires de protection de l'enfance, les groupes d'enfants, etc. et d'autres secteurs tels que l'éducation, la santé et la nutrition.</a:t>
            </a:r>
          </a:p>
        </p:txBody>
      </p:sp>
      <p:sp>
        <p:nvSpPr>
          <p:cNvPr id="22" name="TextBox 21">
            <a:extLst>
              <a:ext uri="{FF2B5EF4-FFF2-40B4-BE49-F238E27FC236}">
                <a16:creationId xmlns:a16="http://schemas.microsoft.com/office/drawing/2014/main" id="{E3D2EF07-4356-A145-3421-F6AE45E4EE92}"/>
              </a:ext>
            </a:extLst>
          </p:cNvPr>
          <p:cNvSpPr txBox="1"/>
          <p:nvPr/>
        </p:nvSpPr>
        <p:spPr>
          <a:xfrm>
            <a:off x="2758323" y="4147375"/>
            <a:ext cx="3125972" cy="1200329"/>
          </a:xfrm>
          <a:prstGeom prst="rect">
            <a:avLst/>
          </a:prstGeom>
          <a:noFill/>
        </p:spPr>
        <p:txBody>
          <a:bodyPr wrap="square">
            <a:spAutoFit/>
          </a:bodyPr>
          <a:lstStyle/>
          <a:p>
            <a:pPr marL="0" marR="0" lvl="0" indent="0" rtl="0">
              <a:spcBef>
                <a:spcPts val="0"/>
              </a:spcBef>
              <a:spcAft>
                <a:spcPts val="0"/>
              </a:spcAft>
              <a:buNone/>
            </a:pPr>
            <a:r>
              <a:rPr lang="en-US" sz="1800" dirty="0">
                <a:solidFill>
                  <a:schemeClr val="tx1"/>
                </a:solidFill>
                <a:latin typeface="+mn-lt"/>
                <a:ea typeface="Calibri"/>
                <a:cs typeface="Calibri"/>
                <a:sym typeface="Calibri"/>
              </a:rPr>
              <a:t>Autorités désignées, </a:t>
            </a:r>
          </a:p>
          <a:p>
            <a:pPr marL="0" marR="0" lvl="0" indent="0" rtl="0">
              <a:spcBef>
                <a:spcPts val="0"/>
              </a:spcBef>
              <a:spcAft>
                <a:spcPts val="0"/>
              </a:spcAft>
              <a:buNone/>
            </a:pPr>
            <a:r>
              <a:rPr lang="en-US" sz="1800" dirty="0">
                <a:solidFill>
                  <a:schemeClr val="tx1"/>
                </a:solidFill>
                <a:latin typeface="+mn-lt"/>
                <a:ea typeface="Calibri"/>
                <a:cs typeface="Calibri"/>
                <a:sym typeface="Calibri"/>
              </a:rPr>
              <a:t>Les travailleurs sociaux ou les bénévoles des ONG peuvent effectuer le suivi </a:t>
            </a:r>
          </a:p>
        </p:txBody>
      </p:sp>
      <p:grpSp>
        <p:nvGrpSpPr>
          <p:cNvPr id="24" name="Group 23">
            <a:extLst>
              <a:ext uri="{FF2B5EF4-FFF2-40B4-BE49-F238E27FC236}">
                <a16:creationId xmlns:a16="http://schemas.microsoft.com/office/drawing/2014/main" id="{5355F598-DAB9-2ACF-E9D3-D90A98D6A9DC}"/>
              </a:ext>
            </a:extLst>
          </p:cNvPr>
          <p:cNvGrpSpPr/>
          <p:nvPr/>
        </p:nvGrpSpPr>
        <p:grpSpPr>
          <a:xfrm>
            <a:off x="1721531" y="4264918"/>
            <a:ext cx="393748" cy="1270000"/>
            <a:chOff x="4045581" y="1684320"/>
            <a:chExt cx="350098" cy="1129211"/>
          </a:xfrm>
          <a:solidFill>
            <a:schemeClr val="accent2">
              <a:lumMod val="75000"/>
            </a:schemeClr>
          </a:solidFill>
        </p:grpSpPr>
        <p:sp>
          <p:nvSpPr>
            <p:cNvPr id="36" name="Round Same Side Corner Rectangle 21">
              <a:extLst>
                <a:ext uri="{FF2B5EF4-FFF2-40B4-BE49-F238E27FC236}">
                  <a16:creationId xmlns:a16="http://schemas.microsoft.com/office/drawing/2014/main" id="{75FFBEB0-0153-5A0C-09CC-1BAAD0C279AB}"/>
                </a:ext>
              </a:extLst>
            </p:cNvPr>
            <p:cNvSpPr/>
            <p:nvPr/>
          </p:nvSpPr>
          <p:spPr>
            <a:xfrm>
              <a:off x="4045581" y="2069359"/>
              <a:ext cx="350098" cy="744172"/>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7" name="Oval 36">
              <a:extLst>
                <a:ext uri="{FF2B5EF4-FFF2-40B4-BE49-F238E27FC236}">
                  <a16:creationId xmlns:a16="http://schemas.microsoft.com/office/drawing/2014/main" id="{FAABD3DF-0774-D765-C4F8-CC902439DAB2}"/>
                </a:ext>
              </a:extLst>
            </p:cNvPr>
            <p:cNvSpPr/>
            <p:nvPr/>
          </p:nvSpPr>
          <p:spPr>
            <a:xfrm>
              <a:off x="4064379" y="1684320"/>
              <a:ext cx="328890" cy="3288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25" name="Group 24">
            <a:extLst>
              <a:ext uri="{FF2B5EF4-FFF2-40B4-BE49-F238E27FC236}">
                <a16:creationId xmlns:a16="http://schemas.microsoft.com/office/drawing/2014/main" id="{61A83528-2AE9-6D96-DCCE-6C83901A0D16}"/>
              </a:ext>
            </a:extLst>
          </p:cNvPr>
          <p:cNvGrpSpPr/>
          <p:nvPr/>
        </p:nvGrpSpPr>
        <p:grpSpPr>
          <a:xfrm>
            <a:off x="1015240" y="3996299"/>
            <a:ext cx="564296" cy="1270000"/>
            <a:chOff x="3000654" y="1516217"/>
            <a:chExt cx="245039" cy="551483"/>
          </a:xfrm>
          <a:solidFill>
            <a:schemeClr val="accent2">
              <a:lumMod val="75000"/>
            </a:schemeClr>
          </a:solidFill>
        </p:grpSpPr>
        <p:grpSp>
          <p:nvGrpSpPr>
            <p:cNvPr id="32" name="Group 31">
              <a:extLst>
                <a:ext uri="{FF2B5EF4-FFF2-40B4-BE49-F238E27FC236}">
                  <a16:creationId xmlns:a16="http://schemas.microsoft.com/office/drawing/2014/main" id="{C2B0AAE9-8085-D0F6-BC97-472DEAB2C765}"/>
                </a:ext>
              </a:extLst>
            </p:cNvPr>
            <p:cNvGrpSpPr/>
            <p:nvPr/>
          </p:nvGrpSpPr>
          <p:grpSpPr>
            <a:xfrm>
              <a:off x="3036509" y="1516217"/>
              <a:ext cx="172158" cy="551483"/>
              <a:chOff x="4043172" y="1684320"/>
              <a:chExt cx="352508" cy="1129211"/>
            </a:xfrm>
            <a:grpFill/>
          </p:grpSpPr>
          <p:sp>
            <p:nvSpPr>
              <p:cNvPr id="34" name="Round Same Side Corner Rectangle 21">
                <a:extLst>
                  <a:ext uri="{FF2B5EF4-FFF2-40B4-BE49-F238E27FC236}">
                    <a16:creationId xmlns:a16="http://schemas.microsoft.com/office/drawing/2014/main" id="{B627E605-7C77-D775-4828-A30801447C1A}"/>
                  </a:ext>
                </a:extLst>
              </p:cNvPr>
              <p:cNvSpPr/>
              <p:nvPr/>
            </p:nvSpPr>
            <p:spPr>
              <a:xfrm>
                <a:off x="4045582" y="2069359"/>
                <a:ext cx="350098" cy="744172"/>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5" name="Oval 34">
                <a:extLst>
                  <a:ext uri="{FF2B5EF4-FFF2-40B4-BE49-F238E27FC236}">
                    <a16:creationId xmlns:a16="http://schemas.microsoft.com/office/drawing/2014/main" id="{DD009F53-24ED-68B6-2AD5-99D9A5155590}"/>
                  </a:ext>
                </a:extLst>
              </p:cNvPr>
              <p:cNvSpPr/>
              <p:nvPr/>
            </p:nvSpPr>
            <p:spPr>
              <a:xfrm>
                <a:off x="4043172" y="1684320"/>
                <a:ext cx="328891" cy="3288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
          <p:nvSpPr>
            <p:cNvPr id="33" name="Flowchart: Manual Operation 32">
              <a:extLst>
                <a:ext uri="{FF2B5EF4-FFF2-40B4-BE49-F238E27FC236}">
                  <a16:creationId xmlns:a16="http://schemas.microsoft.com/office/drawing/2014/main" id="{9C9B4DB1-1278-C52B-5189-048F3D7EAA40}"/>
                </a:ext>
              </a:extLst>
            </p:cNvPr>
            <p:cNvSpPr/>
            <p:nvPr/>
          </p:nvSpPr>
          <p:spPr>
            <a:xfrm rot="10800000">
              <a:off x="3000654" y="1805724"/>
              <a:ext cx="245039" cy="261975"/>
            </a:xfrm>
            <a:prstGeom prst="flowChartManualOperati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1044" name="Group 1043">
            <a:extLst>
              <a:ext uri="{FF2B5EF4-FFF2-40B4-BE49-F238E27FC236}">
                <a16:creationId xmlns:a16="http://schemas.microsoft.com/office/drawing/2014/main" id="{4F48FF6F-EEA8-25B6-C4AE-474D80A88B52}"/>
              </a:ext>
            </a:extLst>
          </p:cNvPr>
          <p:cNvGrpSpPr/>
          <p:nvPr/>
        </p:nvGrpSpPr>
        <p:grpSpPr>
          <a:xfrm>
            <a:off x="6167554" y="4115186"/>
            <a:ext cx="1791026" cy="1344384"/>
            <a:chOff x="6275214" y="4115186"/>
            <a:chExt cx="1791026" cy="1344384"/>
          </a:xfrm>
        </p:grpSpPr>
        <p:grpSp>
          <p:nvGrpSpPr>
            <p:cNvPr id="58" name="Group 57">
              <a:extLst>
                <a:ext uri="{FF2B5EF4-FFF2-40B4-BE49-F238E27FC236}">
                  <a16:creationId xmlns:a16="http://schemas.microsoft.com/office/drawing/2014/main" id="{D35197A7-7A3A-B62E-7868-11CF642F8874}"/>
                </a:ext>
              </a:extLst>
            </p:cNvPr>
            <p:cNvGrpSpPr/>
            <p:nvPr/>
          </p:nvGrpSpPr>
          <p:grpSpPr>
            <a:xfrm>
              <a:off x="6643518" y="4334860"/>
              <a:ext cx="254176" cy="819822"/>
              <a:chOff x="4045581" y="1684320"/>
              <a:chExt cx="350098" cy="1129211"/>
            </a:xfrm>
            <a:solidFill>
              <a:schemeClr val="accent2">
                <a:lumMod val="75000"/>
              </a:schemeClr>
            </a:solidFill>
          </p:grpSpPr>
          <p:sp>
            <p:nvSpPr>
              <p:cNvPr id="59" name="Round Same Side Corner Rectangle 21">
                <a:extLst>
                  <a:ext uri="{FF2B5EF4-FFF2-40B4-BE49-F238E27FC236}">
                    <a16:creationId xmlns:a16="http://schemas.microsoft.com/office/drawing/2014/main" id="{21C9A44A-97F8-C059-5023-FCAA48C13803}"/>
                  </a:ext>
                </a:extLst>
              </p:cNvPr>
              <p:cNvSpPr/>
              <p:nvPr/>
            </p:nvSpPr>
            <p:spPr>
              <a:xfrm>
                <a:off x="4045581" y="2069359"/>
                <a:ext cx="350098" cy="744172"/>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0" name="Oval 59">
                <a:extLst>
                  <a:ext uri="{FF2B5EF4-FFF2-40B4-BE49-F238E27FC236}">
                    <a16:creationId xmlns:a16="http://schemas.microsoft.com/office/drawing/2014/main" id="{07C83406-2E15-C50D-8928-7FA4D1B8CE98}"/>
                  </a:ext>
                </a:extLst>
              </p:cNvPr>
              <p:cNvSpPr/>
              <p:nvPr/>
            </p:nvSpPr>
            <p:spPr>
              <a:xfrm>
                <a:off x="4064379" y="1684320"/>
                <a:ext cx="328890" cy="3288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61" name="Group 60">
              <a:extLst>
                <a:ext uri="{FF2B5EF4-FFF2-40B4-BE49-F238E27FC236}">
                  <a16:creationId xmlns:a16="http://schemas.microsoft.com/office/drawing/2014/main" id="{D7DDBBE6-69D8-7B00-0E79-EF50A3C18BEC}"/>
                </a:ext>
              </a:extLst>
            </p:cNvPr>
            <p:cNvGrpSpPr/>
            <p:nvPr/>
          </p:nvGrpSpPr>
          <p:grpSpPr>
            <a:xfrm>
              <a:off x="7364981" y="4115186"/>
              <a:ext cx="364270" cy="819822"/>
              <a:chOff x="3000654" y="1516217"/>
              <a:chExt cx="245039" cy="551483"/>
            </a:xfrm>
            <a:solidFill>
              <a:schemeClr val="accent2">
                <a:lumMod val="75000"/>
              </a:schemeClr>
            </a:solidFill>
          </p:grpSpPr>
          <p:grpSp>
            <p:nvGrpSpPr>
              <p:cNvPr id="62" name="Group 61">
                <a:extLst>
                  <a:ext uri="{FF2B5EF4-FFF2-40B4-BE49-F238E27FC236}">
                    <a16:creationId xmlns:a16="http://schemas.microsoft.com/office/drawing/2014/main" id="{D4CEB59B-1B69-8577-0329-149204D8F14E}"/>
                  </a:ext>
                </a:extLst>
              </p:cNvPr>
              <p:cNvGrpSpPr/>
              <p:nvPr/>
            </p:nvGrpSpPr>
            <p:grpSpPr>
              <a:xfrm>
                <a:off x="3036509" y="1516217"/>
                <a:ext cx="172158" cy="551483"/>
                <a:chOff x="4043172" y="1684320"/>
                <a:chExt cx="352508" cy="1129211"/>
              </a:xfrm>
              <a:grpFill/>
            </p:grpSpPr>
            <p:sp>
              <p:nvSpPr>
                <p:cNvPr id="1024" name="Round Same Side Corner Rectangle 21">
                  <a:extLst>
                    <a:ext uri="{FF2B5EF4-FFF2-40B4-BE49-F238E27FC236}">
                      <a16:creationId xmlns:a16="http://schemas.microsoft.com/office/drawing/2014/main" id="{33729901-A612-29E5-91F6-FD4AA3DB6AFF}"/>
                    </a:ext>
                  </a:extLst>
                </p:cNvPr>
                <p:cNvSpPr/>
                <p:nvPr/>
              </p:nvSpPr>
              <p:spPr>
                <a:xfrm>
                  <a:off x="4045582" y="2069359"/>
                  <a:ext cx="350098" cy="744172"/>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25" name="Oval 1024">
                  <a:extLst>
                    <a:ext uri="{FF2B5EF4-FFF2-40B4-BE49-F238E27FC236}">
                      <a16:creationId xmlns:a16="http://schemas.microsoft.com/office/drawing/2014/main" id="{D350F448-3D10-5C2E-C0AE-D1E692DA2315}"/>
                    </a:ext>
                  </a:extLst>
                </p:cNvPr>
                <p:cNvSpPr/>
                <p:nvPr/>
              </p:nvSpPr>
              <p:spPr>
                <a:xfrm>
                  <a:off x="4043172" y="1684320"/>
                  <a:ext cx="328891" cy="3288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
            <p:nvSpPr>
              <p:cNvPr id="63" name="Flowchart: Manual Operation 62">
                <a:extLst>
                  <a:ext uri="{FF2B5EF4-FFF2-40B4-BE49-F238E27FC236}">
                    <a16:creationId xmlns:a16="http://schemas.microsoft.com/office/drawing/2014/main" id="{4788B297-7189-D820-4CA0-B77157C6D6E3}"/>
                  </a:ext>
                </a:extLst>
              </p:cNvPr>
              <p:cNvSpPr/>
              <p:nvPr/>
            </p:nvSpPr>
            <p:spPr>
              <a:xfrm rot="10800000">
                <a:off x="3000654" y="1805724"/>
                <a:ext cx="245039" cy="261975"/>
              </a:xfrm>
              <a:prstGeom prst="flowChartManualOperati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1026" name="Group 1025">
              <a:extLst>
                <a:ext uri="{FF2B5EF4-FFF2-40B4-BE49-F238E27FC236}">
                  <a16:creationId xmlns:a16="http://schemas.microsoft.com/office/drawing/2014/main" id="{954D9878-A8B4-9F20-8647-40E567F1465B}"/>
                </a:ext>
              </a:extLst>
            </p:cNvPr>
            <p:cNvGrpSpPr/>
            <p:nvPr/>
          </p:nvGrpSpPr>
          <p:grpSpPr>
            <a:xfrm>
              <a:off x="7011660" y="4551574"/>
              <a:ext cx="254176" cy="819822"/>
              <a:chOff x="4045581" y="1684320"/>
              <a:chExt cx="350098" cy="1129211"/>
            </a:xfrm>
            <a:solidFill>
              <a:schemeClr val="accent2">
                <a:lumMod val="75000"/>
              </a:schemeClr>
            </a:solidFill>
          </p:grpSpPr>
          <p:sp>
            <p:nvSpPr>
              <p:cNvPr id="1027" name="Round Same Side Corner Rectangle 21">
                <a:extLst>
                  <a:ext uri="{FF2B5EF4-FFF2-40B4-BE49-F238E27FC236}">
                    <a16:creationId xmlns:a16="http://schemas.microsoft.com/office/drawing/2014/main" id="{36BD8C9B-2066-F6E6-4754-BAFDAE3F1949}"/>
                  </a:ext>
                </a:extLst>
              </p:cNvPr>
              <p:cNvSpPr/>
              <p:nvPr/>
            </p:nvSpPr>
            <p:spPr>
              <a:xfrm>
                <a:off x="4045581" y="2069359"/>
                <a:ext cx="350098" cy="744172"/>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28" name="Oval 1027">
                <a:extLst>
                  <a:ext uri="{FF2B5EF4-FFF2-40B4-BE49-F238E27FC236}">
                    <a16:creationId xmlns:a16="http://schemas.microsoft.com/office/drawing/2014/main" id="{0A9920CF-7BB1-67B7-79D8-B36BF06F8D30}"/>
                  </a:ext>
                </a:extLst>
              </p:cNvPr>
              <p:cNvSpPr/>
              <p:nvPr/>
            </p:nvSpPr>
            <p:spPr>
              <a:xfrm>
                <a:off x="4064379" y="1684320"/>
                <a:ext cx="328890" cy="3288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1029" name="Group 1028">
              <a:extLst>
                <a:ext uri="{FF2B5EF4-FFF2-40B4-BE49-F238E27FC236}">
                  <a16:creationId xmlns:a16="http://schemas.microsoft.com/office/drawing/2014/main" id="{0101A92F-71CE-32E9-4B94-4E7E8DA4CC44}"/>
                </a:ext>
              </a:extLst>
            </p:cNvPr>
            <p:cNvGrpSpPr/>
            <p:nvPr/>
          </p:nvGrpSpPr>
          <p:grpSpPr>
            <a:xfrm>
              <a:off x="7812064" y="4508761"/>
              <a:ext cx="254176" cy="819822"/>
              <a:chOff x="4045581" y="1684320"/>
              <a:chExt cx="350098" cy="1129211"/>
            </a:xfrm>
            <a:solidFill>
              <a:schemeClr val="accent2">
                <a:lumMod val="75000"/>
              </a:schemeClr>
            </a:solidFill>
          </p:grpSpPr>
          <p:sp>
            <p:nvSpPr>
              <p:cNvPr id="1030" name="Round Same Side Corner Rectangle 21">
                <a:extLst>
                  <a:ext uri="{FF2B5EF4-FFF2-40B4-BE49-F238E27FC236}">
                    <a16:creationId xmlns:a16="http://schemas.microsoft.com/office/drawing/2014/main" id="{38C6609B-81A7-EB44-BAAD-C16E85E913BD}"/>
                  </a:ext>
                </a:extLst>
              </p:cNvPr>
              <p:cNvSpPr/>
              <p:nvPr/>
            </p:nvSpPr>
            <p:spPr>
              <a:xfrm>
                <a:off x="4045581" y="2069359"/>
                <a:ext cx="350098" cy="744172"/>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31" name="Oval 1030">
                <a:extLst>
                  <a:ext uri="{FF2B5EF4-FFF2-40B4-BE49-F238E27FC236}">
                    <a16:creationId xmlns:a16="http://schemas.microsoft.com/office/drawing/2014/main" id="{4A9F3504-1F83-63C4-94D0-673B54F7E369}"/>
                  </a:ext>
                </a:extLst>
              </p:cNvPr>
              <p:cNvSpPr/>
              <p:nvPr/>
            </p:nvSpPr>
            <p:spPr>
              <a:xfrm>
                <a:off x="4064379" y="1684320"/>
                <a:ext cx="328890" cy="3288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1032" name="Group 1031">
              <a:extLst>
                <a:ext uri="{FF2B5EF4-FFF2-40B4-BE49-F238E27FC236}">
                  <a16:creationId xmlns:a16="http://schemas.microsoft.com/office/drawing/2014/main" id="{4F8CDB85-5025-7246-63E8-8487A978498C}"/>
                </a:ext>
              </a:extLst>
            </p:cNvPr>
            <p:cNvGrpSpPr/>
            <p:nvPr/>
          </p:nvGrpSpPr>
          <p:grpSpPr>
            <a:xfrm>
              <a:off x="6275214" y="4639748"/>
              <a:ext cx="364270" cy="819822"/>
              <a:chOff x="3000654" y="1516217"/>
              <a:chExt cx="245039" cy="551483"/>
            </a:xfrm>
            <a:solidFill>
              <a:schemeClr val="accent2">
                <a:lumMod val="75000"/>
              </a:schemeClr>
            </a:solidFill>
          </p:grpSpPr>
          <p:grpSp>
            <p:nvGrpSpPr>
              <p:cNvPr id="1033" name="Group 1032">
                <a:extLst>
                  <a:ext uri="{FF2B5EF4-FFF2-40B4-BE49-F238E27FC236}">
                    <a16:creationId xmlns:a16="http://schemas.microsoft.com/office/drawing/2014/main" id="{747A2656-2AAA-A3C0-33CB-E24FFD139EAB}"/>
                  </a:ext>
                </a:extLst>
              </p:cNvPr>
              <p:cNvGrpSpPr/>
              <p:nvPr/>
            </p:nvGrpSpPr>
            <p:grpSpPr>
              <a:xfrm>
                <a:off x="3036509" y="1516217"/>
                <a:ext cx="172158" cy="551483"/>
                <a:chOff x="4043172" y="1684320"/>
                <a:chExt cx="352508" cy="1129211"/>
              </a:xfrm>
              <a:grpFill/>
            </p:grpSpPr>
            <p:sp>
              <p:nvSpPr>
                <p:cNvPr id="1035" name="Round Same Side Corner Rectangle 21">
                  <a:extLst>
                    <a:ext uri="{FF2B5EF4-FFF2-40B4-BE49-F238E27FC236}">
                      <a16:creationId xmlns:a16="http://schemas.microsoft.com/office/drawing/2014/main" id="{E2366760-A9C2-8CCF-A7D8-C18542ED6948}"/>
                    </a:ext>
                  </a:extLst>
                </p:cNvPr>
                <p:cNvSpPr/>
                <p:nvPr/>
              </p:nvSpPr>
              <p:spPr>
                <a:xfrm>
                  <a:off x="4045582" y="2069359"/>
                  <a:ext cx="350098" cy="744172"/>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36" name="Oval 1035">
                  <a:extLst>
                    <a:ext uri="{FF2B5EF4-FFF2-40B4-BE49-F238E27FC236}">
                      <a16:creationId xmlns:a16="http://schemas.microsoft.com/office/drawing/2014/main" id="{B77BBB68-5DB7-5213-73E6-F2E173FE96B4}"/>
                    </a:ext>
                  </a:extLst>
                </p:cNvPr>
                <p:cNvSpPr/>
                <p:nvPr/>
              </p:nvSpPr>
              <p:spPr>
                <a:xfrm>
                  <a:off x="4043172" y="1684320"/>
                  <a:ext cx="328891" cy="3288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
            <p:nvSpPr>
              <p:cNvPr id="1034" name="Flowchart: Manual Operation 1033">
                <a:extLst>
                  <a:ext uri="{FF2B5EF4-FFF2-40B4-BE49-F238E27FC236}">
                    <a16:creationId xmlns:a16="http://schemas.microsoft.com/office/drawing/2014/main" id="{AAFA3A94-E618-9D86-4125-506FF22F401E}"/>
                  </a:ext>
                </a:extLst>
              </p:cNvPr>
              <p:cNvSpPr/>
              <p:nvPr/>
            </p:nvSpPr>
            <p:spPr>
              <a:xfrm rot="10800000">
                <a:off x="3000654" y="1805724"/>
                <a:ext cx="245039" cy="261975"/>
              </a:xfrm>
              <a:prstGeom prst="flowChartManualOperati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grpSp>
        <p:nvGrpSpPr>
          <p:cNvPr id="1043" name="Group 1042">
            <a:extLst>
              <a:ext uri="{FF2B5EF4-FFF2-40B4-BE49-F238E27FC236}">
                <a16:creationId xmlns:a16="http://schemas.microsoft.com/office/drawing/2014/main" id="{FA8028D9-E51B-89E5-462F-80C9A5141413}"/>
              </a:ext>
            </a:extLst>
          </p:cNvPr>
          <p:cNvGrpSpPr/>
          <p:nvPr/>
        </p:nvGrpSpPr>
        <p:grpSpPr>
          <a:xfrm>
            <a:off x="894825" y="2025840"/>
            <a:ext cx="1353641" cy="1038296"/>
            <a:chOff x="894825" y="1893627"/>
            <a:chExt cx="1493444" cy="1145530"/>
          </a:xfrm>
        </p:grpSpPr>
        <p:sp>
          <p:nvSpPr>
            <p:cNvPr id="1038" name="Rectangle 1037">
              <a:extLst>
                <a:ext uri="{FF2B5EF4-FFF2-40B4-BE49-F238E27FC236}">
                  <a16:creationId xmlns:a16="http://schemas.microsoft.com/office/drawing/2014/main" id="{9D116943-9391-60BB-9C0E-9B9E65198ABA}"/>
                </a:ext>
              </a:extLst>
            </p:cNvPr>
            <p:cNvSpPr/>
            <p:nvPr/>
          </p:nvSpPr>
          <p:spPr>
            <a:xfrm>
              <a:off x="894825" y="1893627"/>
              <a:ext cx="1493444" cy="1135903"/>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39" name="Rectangle 1038">
              <a:extLst>
                <a:ext uri="{FF2B5EF4-FFF2-40B4-BE49-F238E27FC236}">
                  <a16:creationId xmlns:a16="http://schemas.microsoft.com/office/drawing/2014/main" id="{8A34A87A-1905-B17A-B8EE-1B2A4CDEDDD0}"/>
                </a:ext>
              </a:extLst>
            </p:cNvPr>
            <p:cNvSpPr/>
            <p:nvPr/>
          </p:nvSpPr>
          <p:spPr>
            <a:xfrm>
              <a:off x="1026705" y="2071696"/>
              <a:ext cx="317602" cy="31760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40" name="Rectangle 1039">
              <a:extLst>
                <a:ext uri="{FF2B5EF4-FFF2-40B4-BE49-F238E27FC236}">
                  <a16:creationId xmlns:a16="http://schemas.microsoft.com/office/drawing/2014/main" id="{2CE04072-9A2E-FBF1-F1AF-3E7227529E36}"/>
                </a:ext>
              </a:extLst>
            </p:cNvPr>
            <p:cNvSpPr/>
            <p:nvPr/>
          </p:nvSpPr>
          <p:spPr>
            <a:xfrm>
              <a:off x="1477162" y="2071696"/>
              <a:ext cx="317602" cy="31760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41" name="Rectangle 1040">
              <a:extLst>
                <a:ext uri="{FF2B5EF4-FFF2-40B4-BE49-F238E27FC236}">
                  <a16:creationId xmlns:a16="http://schemas.microsoft.com/office/drawing/2014/main" id="{2D547138-D1C7-BCE9-0F90-11C6DAFFEA27}"/>
                </a:ext>
              </a:extLst>
            </p:cNvPr>
            <p:cNvSpPr/>
            <p:nvPr/>
          </p:nvSpPr>
          <p:spPr>
            <a:xfrm>
              <a:off x="1923753" y="2071696"/>
              <a:ext cx="317602" cy="31760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42" name="Rectangle 1041">
              <a:extLst>
                <a:ext uri="{FF2B5EF4-FFF2-40B4-BE49-F238E27FC236}">
                  <a16:creationId xmlns:a16="http://schemas.microsoft.com/office/drawing/2014/main" id="{B3B5EF38-EF58-E79A-EECB-7359C0C1ADF2}"/>
                </a:ext>
              </a:extLst>
            </p:cNvPr>
            <p:cNvSpPr/>
            <p:nvPr/>
          </p:nvSpPr>
          <p:spPr>
            <a:xfrm>
              <a:off x="1485311" y="2593082"/>
              <a:ext cx="312472" cy="4460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Shape 1083"/>
        <p:cNvGrpSpPr/>
        <p:nvPr/>
      </p:nvGrpSpPr>
      <p:grpSpPr>
        <a:xfrm>
          <a:off x="0" y="0"/>
          <a:ext cx="0" cy="0"/>
          <a:chOff x="0" y="0"/>
          <a:chExt cx="0" cy="0"/>
        </a:xfrm>
      </p:grpSpPr>
      <p:sp>
        <p:nvSpPr>
          <p:cNvPr id="1084" name="Google Shape;1084;p54"/>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8C5F7A"/>
              </a:buClr>
              <a:buSzPts val="3200"/>
              <a:buFont typeface="Arial"/>
              <a:buNone/>
            </a:pPr>
            <a:r>
              <a:rPr lang="en-US" dirty="0"/>
              <a:t>Le but des visites de contrôle </a:t>
            </a:r>
            <a:endParaRPr dirty="0"/>
          </a:p>
        </p:txBody>
      </p:sp>
      <p:grpSp>
        <p:nvGrpSpPr>
          <p:cNvPr id="1089" name="Google Shape;1089;p54"/>
          <p:cNvGrpSpPr/>
          <p:nvPr/>
        </p:nvGrpSpPr>
        <p:grpSpPr>
          <a:xfrm>
            <a:off x="8946632" y="2259204"/>
            <a:ext cx="2153295" cy="1890383"/>
            <a:chOff x="6376458" y="4851543"/>
            <a:chExt cx="774687" cy="711057"/>
          </a:xfrm>
        </p:grpSpPr>
        <p:sp>
          <p:nvSpPr>
            <p:cNvPr id="1090" name="Google Shape;1090;p54"/>
            <p:cNvSpPr/>
            <p:nvPr/>
          </p:nvSpPr>
          <p:spPr>
            <a:xfrm>
              <a:off x="6376458" y="4851543"/>
              <a:ext cx="774687" cy="311188"/>
            </a:xfrm>
            <a:prstGeom prst="trapezoid">
              <a:avLst>
                <a:gd name="adj" fmla="val 25000"/>
              </a:avLst>
            </a:prstGeom>
            <a:solidFill>
              <a:srgbClr val="EEE7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091" name="Google Shape;1091;p54"/>
            <p:cNvSpPr/>
            <p:nvPr/>
          </p:nvSpPr>
          <p:spPr>
            <a:xfrm>
              <a:off x="6443558" y="5162731"/>
              <a:ext cx="640487" cy="399869"/>
            </a:xfrm>
            <a:prstGeom prst="rect">
              <a:avLst/>
            </a:prstGeom>
            <a:solidFill>
              <a:srgbClr val="EEE7E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grpSp>
      <p:sp>
        <p:nvSpPr>
          <p:cNvPr id="1095" name="Google Shape;1095;p54"/>
          <p:cNvSpPr txBox="1"/>
          <p:nvPr/>
        </p:nvSpPr>
        <p:spPr>
          <a:xfrm>
            <a:off x="804529" y="1761869"/>
            <a:ext cx="3575997" cy="4106686"/>
          </a:xfrm>
          <a:prstGeom prst="rect">
            <a:avLst/>
          </a:prstGeom>
          <a:noFill/>
          <a:ln>
            <a:noFill/>
          </a:ln>
        </p:spPr>
        <p:txBody>
          <a:bodyPr spcFirstLastPara="1" wrap="square" lIns="91425" tIns="45700" rIns="91425" bIns="45700" anchor="t" anchorCtr="0">
            <a:normAutofit lnSpcReduction="10000"/>
          </a:bodyPr>
          <a:lstStyle/>
          <a:p>
            <a:pPr marR="0" lvl="1" algn="l" rtl="0">
              <a:spcBef>
                <a:spcPts val="0"/>
              </a:spcBef>
              <a:spcAft>
                <a:spcPts val="0"/>
              </a:spcAft>
              <a:buClr>
                <a:schemeClr val="dk1"/>
              </a:buClr>
              <a:buSzPts val="2400"/>
            </a:pPr>
            <a:r>
              <a:rPr lang="en-US" sz="1800" b="0" i="0" u="none" strike="noStrike" cap="none" dirty="0">
                <a:solidFill>
                  <a:schemeClr val="dk1"/>
                </a:solidFill>
                <a:latin typeface="+mn-lt"/>
                <a:ea typeface="Helvetica Neue"/>
                <a:cs typeface="Helvetica Neue"/>
                <a:sym typeface="Helvetica Neue"/>
              </a:rPr>
              <a:t>Contrôler la sécurité et le bien-être de l'enfant et entendre </a:t>
            </a:r>
            <a:r>
              <a:rPr lang="en-GB" sz="1800" dirty="0">
                <a:solidFill>
                  <a:schemeClr val="dk1"/>
                </a:solidFill>
                <a:latin typeface="+mn-lt"/>
                <a:sym typeface="Helvetica Neue"/>
              </a:rPr>
              <a:t>son avis.</a:t>
            </a:r>
          </a:p>
          <a:p>
            <a:pPr marR="0" lvl="1" algn="l" rtl="0">
              <a:spcBef>
                <a:spcPts val="0"/>
              </a:spcBef>
              <a:spcAft>
                <a:spcPts val="0"/>
              </a:spcAft>
              <a:buClr>
                <a:schemeClr val="dk1"/>
              </a:buClr>
              <a:buSzPts val="2400"/>
            </a:pPr>
            <a:endParaRPr lang="en-GB" sz="1800" dirty="0">
              <a:solidFill>
                <a:schemeClr val="dk1"/>
              </a:solidFill>
              <a:latin typeface="+mn-lt"/>
            </a:endParaRPr>
          </a:p>
          <a:p>
            <a:pPr marR="0" lvl="1" algn="l" rtl="0">
              <a:spcAft>
                <a:spcPts val="0"/>
              </a:spcAft>
              <a:buClr>
                <a:schemeClr val="dk1"/>
              </a:buClr>
              <a:buSzPts val="2400"/>
            </a:pPr>
            <a:r>
              <a:rPr lang="en-GB" sz="1800" dirty="0">
                <a:solidFill>
                  <a:schemeClr val="dk1"/>
                </a:solidFill>
                <a:latin typeface="+mn-lt"/>
                <a:sym typeface="Helvetica Neue"/>
              </a:rPr>
              <a:t>Pour les soins résidentiels ; évaluer si des normes de qualité des soins sont </a:t>
            </a:r>
            <a:r>
              <a:rPr lang="en-GB" sz="1800" dirty="0" err="1">
                <a:solidFill>
                  <a:schemeClr val="dk1"/>
                </a:solidFill>
                <a:latin typeface="+mn-lt"/>
                <a:sym typeface="Helvetica Neue"/>
              </a:rPr>
              <a:t>en</a:t>
            </a:r>
            <a:r>
              <a:rPr lang="en-GB" sz="1800" dirty="0">
                <a:solidFill>
                  <a:schemeClr val="dk1"/>
                </a:solidFill>
                <a:latin typeface="+mn-lt"/>
                <a:sym typeface="Helvetica Neue"/>
              </a:rPr>
              <a:t> place</a:t>
            </a:r>
          </a:p>
          <a:p>
            <a:pPr marR="0" lvl="1" algn="l" rtl="0">
              <a:spcAft>
                <a:spcPts val="0"/>
              </a:spcAft>
              <a:buClr>
                <a:schemeClr val="dk1"/>
              </a:buClr>
              <a:buSzPts val="2400"/>
            </a:pPr>
            <a:endParaRPr lang="en-GB" sz="1800" dirty="0">
              <a:solidFill>
                <a:schemeClr val="dk1"/>
              </a:solidFill>
              <a:latin typeface="+mn-lt"/>
              <a:sym typeface="Helvetica Neue"/>
            </a:endParaRPr>
          </a:p>
          <a:p>
            <a:pPr marR="0" lvl="1" algn="l" rtl="0">
              <a:spcAft>
                <a:spcPts val="0"/>
              </a:spcAft>
              <a:buClr>
                <a:schemeClr val="dk1"/>
              </a:buClr>
              <a:buSzPts val="2400"/>
            </a:pPr>
            <a:r>
              <a:rPr lang="en-GB" sz="1800" dirty="0">
                <a:solidFill>
                  <a:schemeClr val="dk1"/>
                </a:solidFill>
                <a:latin typeface="+mn-lt"/>
                <a:sym typeface="Helvetica Neue"/>
              </a:rPr>
              <a:t>Évaluer la qualité des soins, y compris les relations entre l'enfant, les personnes qui s'en occupent et les membres de la famille qui s'en occupent. </a:t>
            </a:r>
          </a:p>
          <a:p>
            <a:pPr marR="0" lvl="1" algn="l" rtl="0">
              <a:spcAft>
                <a:spcPts val="0"/>
              </a:spcAft>
              <a:buClr>
                <a:schemeClr val="dk1"/>
              </a:buClr>
              <a:buSzPts val="2400"/>
            </a:pPr>
            <a:endParaRPr lang="en-GB" sz="1800" dirty="0">
              <a:solidFill>
                <a:schemeClr val="dk1"/>
              </a:solidFill>
              <a:latin typeface="+mn-lt"/>
              <a:sym typeface="Helvetica Neue"/>
            </a:endParaRPr>
          </a:p>
          <a:p>
            <a:pPr lvl="1">
              <a:buClr>
                <a:schemeClr val="dk1"/>
              </a:buClr>
              <a:buSzPts val="2400"/>
            </a:pPr>
            <a:r>
              <a:rPr lang="en-GB" sz="1800" dirty="0">
                <a:solidFill>
                  <a:schemeClr val="dk1"/>
                </a:solidFill>
                <a:latin typeface="+mn-lt"/>
                <a:sym typeface="Helvetica Neue"/>
              </a:rPr>
              <a:t>Communiquer et échanger des informations</a:t>
            </a:r>
            <a:endParaRPr lang="en-GB" sz="1800" dirty="0">
              <a:solidFill>
                <a:schemeClr val="dk1"/>
              </a:solidFill>
              <a:latin typeface="+mn-lt"/>
            </a:endParaRPr>
          </a:p>
        </p:txBody>
      </p:sp>
      <p:grpSp>
        <p:nvGrpSpPr>
          <p:cNvPr id="2" name="Group 1">
            <a:extLst>
              <a:ext uri="{FF2B5EF4-FFF2-40B4-BE49-F238E27FC236}">
                <a16:creationId xmlns:a16="http://schemas.microsoft.com/office/drawing/2014/main" id="{80E41042-9DC1-AD7C-DB59-35D642DED29E}"/>
              </a:ext>
            </a:extLst>
          </p:cNvPr>
          <p:cNvGrpSpPr/>
          <p:nvPr/>
        </p:nvGrpSpPr>
        <p:grpSpPr>
          <a:xfrm>
            <a:off x="9274631" y="3037182"/>
            <a:ext cx="2200492" cy="2161561"/>
            <a:chOff x="1290324" y="1954505"/>
            <a:chExt cx="3541269" cy="3478617"/>
          </a:xfrm>
        </p:grpSpPr>
        <p:grpSp>
          <p:nvGrpSpPr>
            <p:cNvPr id="3" name="Group 2">
              <a:extLst>
                <a:ext uri="{FF2B5EF4-FFF2-40B4-BE49-F238E27FC236}">
                  <a16:creationId xmlns:a16="http://schemas.microsoft.com/office/drawing/2014/main" id="{2D644C4D-3611-9CC6-4345-6C10F672AEC1}"/>
                </a:ext>
              </a:extLst>
            </p:cNvPr>
            <p:cNvGrpSpPr/>
            <p:nvPr/>
          </p:nvGrpSpPr>
          <p:grpSpPr>
            <a:xfrm>
              <a:off x="3194238" y="2223604"/>
              <a:ext cx="1637355" cy="3209518"/>
              <a:chOff x="5157952" y="1330093"/>
              <a:chExt cx="556221" cy="1090296"/>
            </a:xfrm>
            <a:solidFill>
              <a:schemeClr val="accent2">
                <a:lumMod val="75000"/>
              </a:schemeClr>
            </a:solidFill>
          </p:grpSpPr>
          <p:grpSp>
            <p:nvGrpSpPr>
              <p:cNvPr id="11" name="Group 10">
                <a:extLst>
                  <a:ext uri="{FF2B5EF4-FFF2-40B4-BE49-F238E27FC236}">
                    <a16:creationId xmlns:a16="http://schemas.microsoft.com/office/drawing/2014/main" id="{51F5E18F-24F3-5FCB-42F4-6B530DA00B03}"/>
                  </a:ext>
                </a:extLst>
              </p:cNvPr>
              <p:cNvGrpSpPr/>
              <p:nvPr/>
            </p:nvGrpSpPr>
            <p:grpSpPr>
              <a:xfrm>
                <a:off x="5157952" y="1808115"/>
                <a:ext cx="241654" cy="277569"/>
                <a:chOff x="2968390" y="1782471"/>
                <a:chExt cx="241654" cy="277569"/>
              </a:xfrm>
              <a:grpFill/>
            </p:grpSpPr>
            <p:sp>
              <p:nvSpPr>
                <p:cNvPr id="16" name="Round Same Side Corner Rectangle 25">
                  <a:extLst>
                    <a:ext uri="{FF2B5EF4-FFF2-40B4-BE49-F238E27FC236}">
                      <a16:creationId xmlns:a16="http://schemas.microsoft.com/office/drawing/2014/main" id="{3BDB9E1F-14FC-1937-A574-3B6A1FCA9D03}"/>
                    </a:ext>
                  </a:extLst>
                </p:cNvPr>
                <p:cNvSpPr/>
                <p:nvPr/>
              </p:nvSpPr>
              <p:spPr>
                <a:xfrm rot="12859561">
                  <a:off x="3108478" y="1782471"/>
                  <a:ext cx="101566" cy="245105"/>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7" name="Round Same Side Corner Rectangle 26">
                  <a:extLst>
                    <a:ext uri="{FF2B5EF4-FFF2-40B4-BE49-F238E27FC236}">
                      <a16:creationId xmlns:a16="http://schemas.microsoft.com/office/drawing/2014/main" id="{8DD3DD6F-4CA7-7963-2DF2-D787DE7484B1}"/>
                    </a:ext>
                  </a:extLst>
                </p:cNvPr>
                <p:cNvSpPr/>
                <p:nvPr/>
              </p:nvSpPr>
              <p:spPr>
                <a:xfrm rot="14101202">
                  <a:off x="3000569" y="1926295"/>
                  <a:ext cx="101566" cy="165924"/>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12" name="Group 11">
                <a:extLst>
                  <a:ext uri="{FF2B5EF4-FFF2-40B4-BE49-F238E27FC236}">
                    <a16:creationId xmlns:a16="http://schemas.microsoft.com/office/drawing/2014/main" id="{91DB58C1-5C7D-7E99-2FC3-8F0DF9DF99C8}"/>
                  </a:ext>
                </a:extLst>
              </p:cNvPr>
              <p:cNvGrpSpPr/>
              <p:nvPr/>
            </p:nvGrpSpPr>
            <p:grpSpPr>
              <a:xfrm>
                <a:off x="5274909" y="1330093"/>
                <a:ext cx="439264" cy="1090296"/>
                <a:chOff x="4152776" y="1302447"/>
                <a:chExt cx="365595" cy="907443"/>
              </a:xfrm>
              <a:grpFill/>
            </p:grpSpPr>
            <p:sp>
              <p:nvSpPr>
                <p:cNvPr id="13" name="Flowchart: Manual Operation 12">
                  <a:extLst>
                    <a:ext uri="{FF2B5EF4-FFF2-40B4-BE49-F238E27FC236}">
                      <a16:creationId xmlns:a16="http://schemas.microsoft.com/office/drawing/2014/main" id="{9DF682AD-A5A3-7F47-6E30-77F3378F3D3C}"/>
                    </a:ext>
                  </a:extLst>
                </p:cNvPr>
                <p:cNvSpPr/>
                <p:nvPr/>
              </p:nvSpPr>
              <p:spPr>
                <a:xfrm rot="10800000">
                  <a:off x="4152776" y="1702969"/>
                  <a:ext cx="365595" cy="506921"/>
                </a:xfrm>
                <a:prstGeom prst="flowChartManualOperati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Round Same Side Corner Rectangle 23">
                  <a:extLst>
                    <a:ext uri="{FF2B5EF4-FFF2-40B4-BE49-F238E27FC236}">
                      <a16:creationId xmlns:a16="http://schemas.microsoft.com/office/drawing/2014/main" id="{FAFAB22C-FC8D-A00C-F867-B6AB0B7ACCEF}"/>
                    </a:ext>
                  </a:extLst>
                </p:cNvPr>
                <p:cNvSpPr/>
                <p:nvPr/>
              </p:nvSpPr>
              <p:spPr>
                <a:xfrm>
                  <a:off x="4202705" y="1618460"/>
                  <a:ext cx="266665" cy="584840"/>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Oval 14">
                  <a:extLst>
                    <a:ext uri="{FF2B5EF4-FFF2-40B4-BE49-F238E27FC236}">
                      <a16:creationId xmlns:a16="http://schemas.microsoft.com/office/drawing/2014/main" id="{7322FAF8-8928-6EAE-0344-3FC46A2BFB50}"/>
                    </a:ext>
                  </a:extLst>
                </p:cNvPr>
                <p:cNvSpPr/>
                <p:nvPr/>
              </p:nvSpPr>
              <p:spPr>
                <a:xfrm>
                  <a:off x="4200727" y="1302447"/>
                  <a:ext cx="269696" cy="26969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grpSp>
          <p:nvGrpSpPr>
            <p:cNvPr id="4" name="Google Shape;387;p9">
              <a:extLst>
                <a:ext uri="{FF2B5EF4-FFF2-40B4-BE49-F238E27FC236}">
                  <a16:creationId xmlns:a16="http://schemas.microsoft.com/office/drawing/2014/main" id="{FDB54E1B-DE8C-15F8-2603-39F853E94965}"/>
                </a:ext>
              </a:extLst>
            </p:cNvPr>
            <p:cNvGrpSpPr/>
            <p:nvPr/>
          </p:nvGrpSpPr>
          <p:grpSpPr>
            <a:xfrm>
              <a:off x="1290324" y="3429531"/>
              <a:ext cx="1293068" cy="1980284"/>
              <a:chOff x="697842" y="3315817"/>
              <a:chExt cx="514964" cy="822817"/>
            </a:xfrm>
          </p:grpSpPr>
          <p:sp>
            <p:nvSpPr>
              <p:cNvPr id="8" name="Google Shape;388;p9">
                <a:extLst>
                  <a:ext uri="{FF2B5EF4-FFF2-40B4-BE49-F238E27FC236}">
                    <a16:creationId xmlns:a16="http://schemas.microsoft.com/office/drawing/2014/main" id="{55BD8F4B-76AB-6D6F-94A6-51DD83683C53}"/>
                  </a:ext>
                </a:extLst>
              </p:cNvPr>
              <p:cNvSpPr/>
              <p:nvPr/>
            </p:nvSpPr>
            <p:spPr>
              <a:xfrm>
                <a:off x="697842" y="3877086"/>
                <a:ext cx="514964" cy="261548"/>
              </a:xfrm>
              <a:prstGeom prst="trapezoid">
                <a:avLst>
                  <a:gd name="adj" fmla="val 33947"/>
                </a:avLst>
              </a:prstGeom>
              <a:solidFill>
                <a:srgbClr val="8C5F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9" name="Google Shape;389;p9">
                <a:extLst>
                  <a:ext uri="{FF2B5EF4-FFF2-40B4-BE49-F238E27FC236}">
                    <a16:creationId xmlns:a16="http://schemas.microsoft.com/office/drawing/2014/main" id="{29C6BF96-EE4B-C7C5-DE16-96A325D79E6F}"/>
                  </a:ext>
                </a:extLst>
              </p:cNvPr>
              <p:cNvSpPr/>
              <p:nvPr/>
            </p:nvSpPr>
            <p:spPr>
              <a:xfrm>
                <a:off x="776140" y="3745391"/>
                <a:ext cx="362490" cy="393243"/>
              </a:xfrm>
              <a:prstGeom prst="round2SameRect">
                <a:avLst>
                  <a:gd name="adj1" fmla="val 50000"/>
                  <a:gd name="adj2" fmla="val 0"/>
                </a:avLst>
              </a:prstGeom>
              <a:solidFill>
                <a:srgbClr val="8C5F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10" name="Google Shape;390;p9">
                <a:extLst>
                  <a:ext uri="{FF2B5EF4-FFF2-40B4-BE49-F238E27FC236}">
                    <a16:creationId xmlns:a16="http://schemas.microsoft.com/office/drawing/2014/main" id="{94412CF8-E25F-0FFF-CDDD-38E467FF3CB8}"/>
                  </a:ext>
                </a:extLst>
              </p:cNvPr>
              <p:cNvSpPr/>
              <p:nvPr/>
            </p:nvSpPr>
            <p:spPr>
              <a:xfrm>
                <a:off x="772020" y="3315817"/>
                <a:ext cx="366610" cy="366610"/>
              </a:xfrm>
              <a:prstGeom prst="ellipse">
                <a:avLst/>
              </a:prstGeom>
              <a:solidFill>
                <a:srgbClr val="8C5F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1" i="0" u="none" strike="noStrike" cap="none" dirty="0">
                  <a:solidFill>
                    <a:srgbClr val="FFFFFF"/>
                  </a:solidFill>
                  <a:latin typeface="Arial"/>
                  <a:ea typeface="Arial"/>
                  <a:cs typeface="Arial"/>
                  <a:sym typeface="Arial"/>
                </a:endParaRPr>
              </a:p>
            </p:txBody>
          </p:sp>
        </p:grpSp>
        <p:grpSp>
          <p:nvGrpSpPr>
            <p:cNvPr id="5" name="Group 4">
              <a:extLst>
                <a:ext uri="{FF2B5EF4-FFF2-40B4-BE49-F238E27FC236}">
                  <a16:creationId xmlns:a16="http://schemas.microsoft.com/office/drawing/2014/main" id="{C683C676-D47F-781E-EF00-113D07D527CD}"/>
                </a:ext>
              </a:extLst>
            </p:cNvPr>
            <p:cNvGrpSpPr/>
            <p:nvPr/>
          </p:nvGrpSpPr>
          <p:grpSpPr>
            <a:xfrm>
              <a:off x="1783673" y="1954505"/>
              <a:ext cx="1703282" cy="1123278"/>
              <a:chOff x="8546278" y="1267538"/>
              <a:chExt cx="646012" cy="426031"/>
            </a:xfrm>
            <a:solidFill>
              <a:schemeClr val="accent2">
                <a:lumMod val="75000"/>
              </a:schemeClr>
            </a:solidFill>
          </p:grpSpPr>
          <p:sp>
            <p:nvSpPr>
              <p:cNvPr id="6" name="Google Shape;321;p4">
                <a:extLst>
                  <a:ext uri="{FF2B5EF4-FFF2-40B4-BE49-F238E27FC236}">
                    <a16:creationId xmlns:a16="http://schemas.microsoft.com/office/drawing/2014/main" id="{C2535763-378B-3356-B0B2-80892F0C82F8}"/>
                  </a:ext>
                </a:extLst>
              </p:cNvPr>
              <p:cNvSpPr/>
              <p:nvPr/>
            </p:nvSpPr>
            <p:spPr>
              <a:xfrm>
                <a:off x="8546278" y="1396648"/>
                <a:ext cx="385053" cy="296921"/>
              </a:xfrm>
              <a:prstGeom prst="wedgeRoundRectCallou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7" name="Google Shape;322;p4">
                <a:extLst>
                  <a:ext uri="{FF2B5EF4-FFF2-40B4-BE49-F238E27FC236}">
                    <a16:creationId xmlns:a16="http://schemas.microsoft.com/office/drawing/2014/main" id="{BEA7EC8B-2201-C88C-6832-E4371FAA1EEF}"/>
                  </a:ext>
                </a:extLst>
              </p:cNvPr>
              <p:cNvSpPr/>
              <p:nvPr/>
            </p:nvSpPr>
            <p:spPr>
              <a:xfrm>
                <a:off x="8807237" y="1267538"/>
                <a:ext cx="385053" cy="296921"/>
              </a:xfrm>
              <a:prstGeom prst="wedgeRoundRectCallout">
                <a:avLst>
                  <a:gd name="adj1" fmla="val 59833"/>
                  <a:gd name="adj2" fmla="val 21866"/>
                  <a:gd name="adj3" fmla="val 16667"/>
                </a:avLst>
              </a:prstGeom>
              <a:grpFill/>
              <a:ln w="57150" cap="flat" cmpd="sng">
                <a:solidFill>
                  <a:schemeClr val="accent2">
                    <a:lumMod val="20000"/>
                    <a:lumOff val="80000"/>
                  </a:schemeClr>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grpSp>
      </p:grpSp>
      <p:sp>
        <p:nvSpPr>
          <p:cNvPr id="18" name="Google Shape;1095;p54">
            <a:extLst>
              <a:ext uri="{FF2B5EF4-FFF2-40B4-BE49-F238E27FC236}">
                <a16:creationId xmlns:a16="http://schemas.microsoft.com/office/drawing/2014/main" id="{F8EEFDF8-EF55-4B6E-CBBB-939428403BD1}"/>
              </a:ext>
            </a:extLst>
          </p:cNvPr>
          <p:cNvSpPr txBox="1"/>
          <p:nvPr/>
        </p:nvSpPr>
        <p:spPr>
          <a:xfrm>
            <a:off x="4777129" y="1761870"/>
            <a:ext cx="3575997" cy="3903486"/>
          </a:xfrm>
          <a:prstGeom prst="rect">
            <a:avLst/>
          </a:prstGeom>
          <a:noFill/>
          <a:ln>
            <a:noFill/>
          </a:ln>
        </p:spPr>
        <p:txBody>
          <a:bodyPr spcFirstLastPara="1" wrap="square" lIns="91425" tIns="45700" rIns="91425" bIns="45700" anchor="t" anchorCtr="0">
            <a:normAutofit lnSpcReduction="10000"/>
          </a:bodyPr>
          <a:lstStyle/>
          <a:p>
            <a:pPr marR="0" lvl="1" algn="l" rtl="0">
              <a:spcAft>
                <a:spcPts val="0"/>
              </a:spcAft>
              <a:buClr>
                <a:schemeClr val="dk1"/>
              </a:buClr>
              <a:buSzPts val="2400"/>
            </a:pPr>
            <a:r>
              <a:rPr lang="en-GB" sz="1800" dirty="0">
                <a:solidFill>
                  <a:schemeClr val="dk1"/>
                </a:solidFill>
                <a:latin typeface="+mn-lt"/>
                <a:sym typeface="Helvetica Neue"/>
              </a:rPr>
              <a:t>Vérifier l'avancement des actions convenues dans le plan d'action.</a:t>
            </a:r>
            <a:endParaRPr lang="en-GB" sz="1800" dirty="0">
              <a:solidFill>
                <a:schemeClr val="dk1"/>
              </a:solidFill>
              <a:latin typeface="+mn-lt"/>
            </a:endParaRPr>
          </a:p>
          <a:p>
            <a:pPr marR="0" lvl="1" algn="l" rtl="0">
              <a:spcAft>
                <a:spcPts val="0"/>
              </a:spcAft>
              <a:buClr>
                <a:schemeClr val="dk1"/>
              </a:buClr>
              <a:buSzPts val="2400"/>
            </a:pPr>
            <a:endParaRPr lang="en-GB" sz="1800" dirty="0">
              <a:solidFill>
                <a:schemeClr val="dk1"/>
              </a:solidFill>
              <a:latin typeface="+mn-lt"/>
              <a:sym typeface="Helvetica Neue"/>
            </a:endParaRPr>
          </a:p>
          <a:p>
            <a:pPr marR="0" lvl="1" algn="l" rtl="0">
              <a:spcAft>
                <a:spcPts val="0"/>
              </a:spcAft>
              <a:buClr>
                <a:schemeClr val="dk1"/>
              </a:buClr>
              <a:buSzPts val="2400"/>
            </a:pPr>
            <a:r>
              <a:rPr lang="en-GB" sz="1800" dirty="0">
                <a:solidFill>
                  <a:schemeClr val="dk1"/>
                </a:solidFill>
                <a:latin typeface="+mn-lt"/>
                <a:sym typeface="Helvetica Neue"/>
              </a:rPr>
              <a:t>Soutien direct à l'enfant et à la personne qui s'en occupe </a:t>
            </a:r>
            <a:endParaRPr lang="en-GB" sz="1800" dirty="0">
              <a:solidFill>
                <a:schemeClr val="dk1"/>
              </a:solidFill>
              <a:latin typeface="+mn-lt"/>
            </a:endParaRPr>
          </a:p>
          <a:p>
            <a:pPr marR="0" lvl="1" algn="l" rtl="0">
              <a:spcAft>
                <a:spcPts val="0"/>
              </a:spcAft>
              <a:buClr>
                <a:schemeClr val="dk1"/>
              </a:buClr>
              <a:buSzPts val="2400"/>
            </a:pPr>
            <a:endParaRPr lang="en-GB" sz="1800" dirty="0">
              <a:solidFill>
                <a:schemeClr val="dk1"/>
              </a:solidFill>
              <a:latin typeface="+mn-lt"/>
              <a:sym typeface="Helvetica Neue"/>
            </a:endParaRPr>
          </a:p>
          <a:p>
            <a:pPr marR="0" lvl="1" algn="l" rtl="0">
              <a:spcAft>
                <a:spcPts val="0"/>
              </a:spcAft>
              <a:buClr>
                <a:schemeClr val="dk1"/>
              </a:buClr>
              <a:buSzPts val="2400"/>
            </a:pPr>
            <a:r>
              <a:rPr lang="en-GB" sz="1800" dirty="0">
                <a:solidFill>
                  <a:schemeClr val="dk1"/>
                </a:solidFill>
                <a:latin typeface="+mn-lt"/>
                <a:sym typeface="Helvetica Neue"/>
              </a:rPr>
              <a:t>Médiation entre l'enfant et les personnes qui s'en occupent, si nécessaire. </a:t>
            </a:r>
            <a:endParaRPr lang="en-GB" sz="1800" dirty="0">
              <a:solidFill>
                <a:schemeClr val="dk1"/>
              </a:solidFill>
              <a:latin typeface="+mn-lt"/>
            </a:endParaRPr>
          </a:p>
          <a:p>
            <a:pPr marR="0" lvl="1" algn="l" rtl="0">
              <a:spcAft>
                <a:spcPts val="0"/>
              </a:spcAft>
              <a:buClr>
                <a:schemeClr val="dk1"/>
              </a:buClr>
              <a:buSzPts val="2400"/>
            </a:pPr>
            <a:endParaRPr lang="en-GB" sz="1800" dirty="0">
              <a:solidFill>
                <a:schemeClr val="dk1"/>
              </a:solidFill>
              <a:latin typeface="+mn-lt"/>
              <a:sym typeface="Helvetica Neue"/>
            </a:endParaRPr>
          </a:p>
          <a:p>
            <a:pPr marR="0" lvl="1" algn="l" rtl="0">
              <a:spcAft>
                <a:spcPts val="0"/>
              </a:spcAft>
              <a:buClr>
                <a:schemeClr val="dk1"/>
              </a:buClr>
              <a:buSzPts val="2400"/>
            </a:pPr>
            <a:r>
              <a:rPr lang="en-GB" sz="1800" dirty="0">
                <a:solidFill>
                  <a:schemeClr val="dk1"/>
                </a:solidFill>
                <a:latin typeface="+mn-lt"/>
                <a:sym typeface="Helvetica Neue"/>
              </a:rPr>
              <a:t>Identifier et traiter les nouvelles préoccupations </a:t>
            </a:r>
            <a:endParaRPr lang="en-GB" sz="1800" dirty="0">
              <a:solidFill>
                <a:schemeClr val="dk1"/>
              </a:solidFill>
              <a:latin typeface="+mn-lt"/>
            </a:endParaRPr>
          </a:p>
          <a:p>
            <a:pPr marR="0" lvl="1" algn="l" rtl="0">
              <a:spcAft>
                <a:spcPts val="0"/>
              </a:spcAft>
              <a:buClr>
                <a:schemeClr val="dk1"/>
              </a:buClr>
              <a:buSzPts val="2400"/>
            </a:pPr>
            <a:endParaRPr lang="en-GB" sz="1800" dirty="0">
              <a:solidFill>
                <a:schemeClr val="dk1"/>
              </a:solidFill>
              <a:latin typeface="+mn-lt"/>
              <a:sym typeface="Helvetica Neue"/>
            </a:endParaRPr>
          </a:p>
          <a:p>
            <a:pPr marR="0" lvl="1" algn="l" rtl="0">
              <a:spcAft>
                <a:spcPts val="0"/>
              </a:spcAft>
              <a:buClr>
                <a:schemeClr val="dk1"/>
              </a:buClr>
              <a:buSzPts val="2400"/>
            </a:pPr>
            <a:r>
              <a:rPr lang="en-GB" sz="1800" dirty="0">
                <a:solidFill>
                  <a:schemeClr val="dk1"/>
                </a:solidFill>
                <a:latin typeface="+mn-lt"/>
                <a:sym typeface="Helvetica Neue"/>
              </a:rPr>
              <a:t>Empêcher les séparations secondaires</a:t>
            </a: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Shape 1108"/>
        <p:cNvGrpSpPr/>
        <p:nvPr/>
      </p:nvGrpSpPr>
      <p:grpSpPr>
        <a:xfrm>
          <a:off x="0" y="0"/>
          <a:ext cx="0" cy="0"/>
          <a:chOff x="0" y="0"/>
          <a:chExt cx="0" cy="0"/>
        </a:xfrm>
      </p:grpSpPr>
      <p:sp>
        <p:nvSpPr>
          <p:cNvPr id="1109" name="Google Shape;1109;p55"/>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8C5F7A"/>
              </a:buClr>
              <a:buSzPts val="3200"/>
              <a:buFont typeface="Arial"/>
              <a:buNone/>
            </a:pPr>
            <a:r>
              <a:rPr lang="en-US" dirty="0"/>
              <a:t>Comment mener les visites de contrôle ?</a:t>
            </a:r>
            <a:endParaRPr dirty="0"/>
          </a:p>
        </p:txBody>
      </p:sp>
      <p:sp>
        <p:nvSpPr>
          <p:cNvPr id="22" name="L-Shape 21">
            <a:extLst>
              <a:ext uri="{FF2B5EF4-FFF2-40B4-BE49-F238E27FC236}">
                <a16:creationId xmlns:a16="http://schemas.microsoft.com/office/drawing/2014/main" id="{416A6656-F8E6-B5AD-E8C4-E34B7DC365B9}"/>
              </a:ext>
            </a:extLst>
          </p:cNvPr>
          <p:cNvSpPr/>
          <p:nvPr/>
        </p:nvSpPr>
        <p:spPr>
          <a:xfrm rot="18361091">
            <a:off x="4993478" y="1943109"/>
            <a:ext cx="334720" cy="170347"/>
          </a:xfrm>
          <a:prstGeom prst="corner">
            <a:avLst>
              <a:gd name="adj1" fmla="val 42208"/>
              <a:gd name="adj2" fmla="val 4335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23" name="Group 22">
            <a:extLst>
              <a:ext uri="{FF2B5EF4-FFF2-40B4-BE49-F238E27FC236}">
                <a16:creationId xmlns:a16="http://schemas.microsoft.com/office/drawing/2014/main" id="{BB969725-44B9-000B-FDAA-07BC789648B6}"/>
              </a:ext>
            </a:extLst>
          </p:cNvPr>
          <p:cNvGrpSpPr/>
          <p:nvPr/>
        </p:nvGrpSpPr>
        <p:grpSpPr>
          <a:xfrm>
            <a:off x="1790230" y="1900686"/>
            <a:ext cx="1877555" cy="3349351"/>
            <a:chOff x="5102983" y="1330093"/>
            <a:chExt cx="611190" cy="1090296"/>
          </a:xfrm>
          <a:solidFill>
            <a:schemeClr val="accent2">
              <a:lumMod val="75000"/>
            </a:schemeClr>
          </a:solidFill>
        </p:grpSpPr>
        <p:grpSp>
          <p:nvGrpSpPr>
            <p:cNvPr id="24" name="Group 23">
              <a:extLst>
                <a:ext uri="{FF2B5EF4-FFF2-40B4-BE49-F238E27FC236}">
                  <a16:creationId xmlns:a16="http://schemas.microsoft.com/office/drawing/2014/main" id="{B4D002F7-8BC7-C7FE-AD0E-A51D76C6632B}"/>
                </a:ext>
              </a:extLst>
            </p:cNvPr>
            <p:cNvGrpSpPr/>
            <p:nvPr/>
          </p:nvGrpSpPr>
          <p:grpSpPr>
            <a:xfrm>
              <a:off x="5157952" y="1808115"/>
              <a:ext cx="241654" cy="277569"/>
              <a:chOff x="2968390" y="1782471"/>
              <a:chExt cx="241654" cy="277569"/>
            </a:xfrm>
            <a:grpFill/>
          </p:grpSpPr>
          <p:sp>
            <p:nvSpPr>
              <p:cNvPr id="32" name="Round Same Side Corner Rectangle 25">
                <a:extLst>
                  <a:ext uri="{FF2B5EF4-FFF2-40B4-BE49-F238E27FC236}">
                    <a16:creationId xmlns:a16="http://schemas.microsoft.com/office/drawing/2014/main" id="{D5A9B7FC-BD00-E70E-6F25-24BC732A5A94}"/>
                  </a:ext>
                </a:extLst>
              </p:cNvPr>
              <p:cNvSpPr/>
              <p:nvPr/>
            </p:nvSpPr>
            <p:spPr>
              <a:xfrm rot="12859561">
                <a:off x="3108478" y="1782471"/>
                <a:ext cx="101566" cy="245105"/>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3" name="Round Same Side Corner Rectangle 26">
                <a:extLst>
                  <a:ext uri="{FF2B5EF4-FFF2-40B4-BE49-F238E27FC236}">
                    <a16:creationId xmlns:a16="http://schemas.microsoft.com/office/drawing/2014/main" id="{1F313C63-2183-D076-19A2-04FF0C1A5D97}"/>
                  </a:ext>
                </a:extLst>
              </p:cNvPr>
              <p:cNvSpPr/>
              <p:nvPr/>
            </p:nvSpPr>
            <p:spPr>
              <a:xfrm rot="14101202">
                <a:off x="3000569" y="1926295"/>
                <a:ext cx="101566" cy="165924"/>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
          <p:nvSpPr>
            <p:cNvPr id="25" name="Rectangle 24">
              <a:extLst>
                <a:ext uri="{FF2B5EF4-FFF2-40B4-BE49-F238E27FC236}">
                  <a16:creationId xmlns:a16="http://schemas.microsoft.com/office/drawing/2014/main" id="{0285183E-CA32-AA66-5AFA-20AE1FC2D763}"/>
                </a:ext>
              </a:extLst>
            </p:cNvPr>
            <p:cNvSpPr/>
            <p:nvPr/>
          </p:nvSpPr>
          <p:spPr>
            <a:xfrm rot="20505316">
              <a:off x="5102983" y="1656859"/>
              <a:ext cx="45719" cy="3548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6" name="Round Same Side Corner Rectangle 26">
              <a:extLst>
                <a:ext uri="{FF2B5EF4-FFF2-40B4-BE49-F238E27FC236}">
                  <a16:creationId xmlns:a16="http://schemas.microsoft.com/office/drawing/2014/main" id="{6146149F-E776-CFA4-91BB-18B73B27AE52}"/>
                </a:ext>
              </a:extLst>
            </p:cNvPr>
            <p:cNvSpPr/>
            <p:nvPr/>
          </p:nvSpPr>
          <p:spPr>
            <a:xfrm rot="16535945">
              <a:off x="5265161" y="1680146"/>
              <a:ext cx="101003" cy="279895"/>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cxnSp>
          <p:nvCxnSpPr>
            <p:cNvPr id="27" name="Straight Arrow Connector 26">
              <a:extLst>
                <a:ext uri="{FF2B5EF4-FFF2-40B4-BE49-F238E27FC236}">
                  <a16:creationId xmlns:a16="http://schemas.microsoft.com/office/drawing/2014/main" id="{46C388C3-E681-0C30-6E20-BE6EF5FA38E4}"/>
                </a:ext>
              </a:extLst>
            </p:cNvPr>
            <p:cNvCxnSpPr>
              <a:cxnSpLocks/>
            </p:cNvCxnSpPr>
            <p:nvPr/>
          </p:nvCxnSpPr>
          <p:spPr>
            <a:xfrm flipH="1">
              <a:off x="5175388" y="1694718"/>
              <a:ext cx="74812" cy="109302"/>
            </a:xfrm>
            <a:prstGeom prst="straightConnector1">
              <a:avLst/>
            </a:prstGeom>
            <a:grpFill/>
            <a:ln w="28575">
              <a:solidFill>
                <a:schemeClr val="accent2">
                  <a:lumMod val="7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28" name="Group 27">
              <a:extLst>
                <a:ext uri="{FF2B5EF4-FFF2-40B4-BE49-F238E27FC236}">
                  <a16:creationId xmlns:a16="http://schemas.microsoft.com/office/drawing/2014/main" id="{065F93DE-7D70-FDC7-CE7A-ACEB0205D77F}"/>
                </a:ext>
              </a:extLst>
            </p:cNvPr>
            <p:cNvGrpSpPr/>
            <p:nvPr/>
          </p:nvGrpSpPr>
          <p:grpSpPr>
            <a:xfrm>
              <a:off x="5274909" y="1330093"/>
              <a:ext cx="439264" cy="1090296"/>
              <a:chOff x="4152776" y="1302447"/>
              <a:chExt cx="365595" cy="907443"/>
            </a:xfrm>
            <a:grpFill/>
          </p:grpSpPr>
          <p:sp>
            <p:nvSpPr>
              <p:cNvPr id="29" name="Flowchart: Manual Operation 28">
                <a:extLst>
                  <a:ext uri="{FF2B5EF4-FFF2-40B4-BE49-F238E27FC236}">
                    <a16:creationId xmlns:a16="http://schemas.microsoft.com/office/drawing/2014/main" id="{0F198D62-F605-0519-B067-153FA70F4191}"/>
                  </a:ext>
                </a:extLst>
              </p:cNvPr>
              <p:cNvSpPr/>
              <p:nvPr/>
            </p:nvSpPr>
            <p:spPr>
              <a:xfrm rot="10800000">
                <a:off x="4152776" y="1702969"/>
                <a:ext cx="365595" cy="506921"/>
              </a:xfrm>
              <a:prstGeom prst="flowChartManualOperati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0" name="Round Same Side Corner Rectangle 23">
                <a:extLst>
                  <a:ext uri="{FF2B5EF4-FFF2-40B4-BE49-F238E27FC236}">
                    <a16:creationId xmlns:a16="http://schemas.microsoft.com/office/drawing/2014/main" id="{10717D19-52D1-2476-A034-51D29F44221F}"/>
                  </a:ext>
                </a:extLst>
              </p:cNvPr>
              <p:cNvSpPr/>
              <p:nvPr/>
            </p:nvSpPr>
            <p:spPr>
              <a:xfrm>
                <a:off x="4202705" y="1618460"/>
                <a:ext cx="266665" cy="584840"/>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1" name="Oval 30">
                <a:extLst>
                  <a:ext uri="{FF2B5EF4-FFF2-40B4-BE49-F238E27FC236}">
                    <a16:creationId xmlns:a16="http://schemas.microsoft.com/office/drawing/2014/main" id="{92A03758-6F67-FCE0-AB34-2F7E7E8F1EB3}"/>
                  </a:ext>
                </a:extLst>
              </p:cNvPr>
              <p:cNvSpPr/>
              <p:nvPr/>
            </p:nvSpPr>
            <p:spPr>
              <a:xfrm>
                <a:off x="4200727" y="1302447"/>
                <a:ext cx="269696" cy="26969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sp>
        <p:nvSpPr>
          <p:cNvPr id="34" name="L-Shape 33">
            <a:extLst>
              <a:ext uri="{FF2B5EF4-FFF2-40B4-BE49-F238E27FC236}">
                <a16:creationId xmlns:a16="http://schemas.microsoft.com/office/drawing/2014/main" id="{29B04BE4-653A-C239-5299-D92DFD90B468}"/>
              </a:ext>
            </a:extLst>
          </p:cNvPr>
          <p:cNvSpPr/>
          <p:nvPr/>
        </p:nvSpPr>
        <p:spPr>
          <a:xfrm rot="18361091">
            <a:off x="4973570" y="2747426"/>
            <a:ext cx="334720" cy="170347"/>
          </a:xfrm>
          <a:prstGeom prst="corner">
            <a:avLst>
              <a:gd name="adj1" fmla="val 42208"/>
              <a:gd name="adj2" fmla="val 4335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6" name="TextBox 35">
            <a:extLst>
              <a:ext uri="{FF2B5EF4-FFF2-40B4-BE49-F238E27FC236}">
                <a16:creationId xmlns:a16="http://schemas.microsoft.com/office/drawing/2014/main" id="{3C00F9E0-8041-910B-2B1D-711E0277FC3C}"/>
              </a:ext>
            </a:extLst>
          </p:cNvPr>
          <p:cNvSpPr txBox="1"/>
          <p:nvPr/>
        </p:nvSpPr>
        <p:spPr>
          <a:xfrm>
            <a:off x="5638382" y="1808781"/>
            <a:ext cx="5143199" cy="4524315"/>
          </a:xfrm>
          <a:prstGeom prst="rect">
            <a:avLst/>
          </a:prstGeom>
          <a:noFill/>
        </p:spPr>
        <p:txBody>
          <a:bodyPr wrap="square">
            <a:spAutoFit/>
          </a:bodyPr>
          <a:lstStyle/>
          <a:p>
            <a:pPr marL="0" marR="0" lvl="0" indent="0" algn="l" rtl="0">
              <a:lnSpc>
                <a:spcPct val="90000"/>
              </a:lnSpc>
              <a:spcBef>
                <a:spcPts val="0"/>
              </a:spcBef>
              <a:spcAft>
                <a:spcPts val="0"/>
              </a:spcAft>
              <a:buClr>
                <a:schemeClr val="lt1"/>
              </a:buClr>
              <a:buSzPts val="2400"/>
              <a:buFont typeface="Calibri"/>
              <a:buNone/>
            </a:pPr>
            <a:r>
              <a:rPr lang="en-US" sz="2000" dirty="0">
                <a:solidFill>
                  <a:schemeClr val="tx1"/>
                </a:solidFill>
                <a:latin typeface="+mn-lt"/>
                <a:ea typeface="Calibri"/>
                <a:cs typeface="Calibri"/>
                <a:sym typeface="Calibri"/>
              </a:rPr>
              <a:t>Visites inopinées de temps en temps en plus des visites planifiées</a:t>
            </a:r>
          </a:p>
          <a:p>
            <a:pPr marL="0" marR="0" lvl="0" indent="0" algn="l" rtl="0">
              <a:lnSpc>
                <a:spcPct val="90000"/>
              </a:lnSpc>
              <a:spcBef>
                <a:spcPts val="0"/>
              </a:spcBef>
              <a:spcAft>
                <a:spcPts val="0"/>
              </a:spcAft>
              <a:buClr>
                <a:schemeClr val="lt1"/>
              </a:buClr>
              <a:buSzPts val="2400"/>
              <a:buFont typeface="Calibri"/>
              <a:buNone/>
            </a:pPr>
            <a:endParaRPr lang="en-US" sz="2000" dirty="0">
              <a:solidFill>
                <a:schemeClr val="tx1"/>
              </a:solidFill>
              <a:latin typeface="+mn-lt"/>
              <a:ea typeface="Calibri"/>
              <a:cs typeface="Calibri"/>
              <a:sym typeface="Calibri"/>
            </a:endParaRPr>
          </a:p>
          <a:p>
            <a:pPr marL="0" marR="0" lvl="0" indent="0" algn="l" rtl="0">
              <a:lnSpc>
                <a:spcPct val="90000"/>
              </a:lnSpc>
              <a:spcBef>
                <a:spcPts val="0"/>
              </a:spcBef>
              <a:spcAft>
                <a:spcPts val="0"/>
              </a:spcAft>
              <a:buClr>
                <a:schemeClr val="lt1"/>
              </a:buClr>
              <a:buSzPts val="2400"/>
              <a:buFont typeface="Calibri"/>
              <a:buNone/>
            </a:pPr>
            <a:r>
              <a:rPr lang="en-US" sz="2000" dirty="0">
                <a:solidFill>
                  <a:schemeClr val="tx1"/>
                </a:solidFill>
                <a:latin typeface="+mn-lt"/>
                <a:ea typeface="Calibri"/>
                <a:cs typeface="Calibri"/>
                <a:sym typeface="Calibri"/>
              </a:rPr>
              <a:t>Voir chaque enfant seul et dans un endroit privé, au moins pendant une partie de chaque visite.</a:t>
            </a:r>
          </a:p>
          <a:p>
            <a:pPr marL="0" marR="0" lvl="0" indent="0" algn="l" rtl="0">
              <a:lnSpc>
                <a:spcPct val="90000"/>
              </a:lnSpc>
              <a:spcBef>
                <a:spcPts val="0"/>
              </a:spcBef>
              <a:spcAft>
                <a:spcPts val="0"/>
              </a:spcAft>
              <a:buClr>
                <a:schemeClr val="lt1"/>
              </a:buClr>
              <a:buSzPts val="2400"/>
              <a:buFont typeface="Calibri"/>
              <a:buNone/>
            </a:pPr>
            <a:endParaRPr lang="en-US" sz="2000" dirty="0">
              <a:solidFill>
                <a:schemeClr val="tx1"/>
              </a:solidFill>
              <a:latin typeface="+mn-lt"/>
              <a:ea typeface="Calibri"/>
              <a:cs typeface="Calibri"/>
              <a:sym typeface="Calibri"/>
            </a:endParaRPr>
          </a:p>
          <a:p>
            <a:pPr marL="0" marR="0" lvl="0" indent="0" algn="l" rtl="0">
              <a:lnSpc>
                <a:spcPct val="90000"/>
              </a:lnSpc>
              <a:spcBef>
                <a:spcPts val="0"/>
              </a:spcBef>
              <a:spcAft>
                <a:spcPts val="0"/>
              </a:spcAft>
              <a:buClr>
                <a:schemeClr val="lt1"/>
              </a:buClr>
              <a:buSzPts val="2400"/>
              <a:buFont typeface="Calibri"/>
              <a:buNone/>
            </a:pPr>
            <a:r>
              <a:rPr lang="en-US" sz="2000" dirty="0">
                <a:solidFill>
                  <a:schemeClr val="tx1"/>
                </a:solidFill>
                <a:latin typeface="+mn-lt"/>
                <a:ea typeface="Calibri"/>
                <a:cs typeface="Calibri"/>
                <a:sym typeface="Calibri"/>
              </a:rPr>
              <a:t>Passer suffisamment de temps à observer l'enfant et ses interactions.</a:t>
            </a:r>
          </a:p>
          <a:p>
            <a:pPr marL="0" marR="0" lvl="0" indent="0" algn="l" rtl="0">
              <a:lnSpc>
                <a:spcPct val="90000"/>
              </a:lnSpc>
              <a:spcBef>
                <a:spcPts val="0"/>
              </a:spcBef>
              <a:spcAft>
                <a:spcPts val="0"/>
              </a:spcAft>
              <a:buClr>
                <a:schemeClr val="lt1"/>
              </a:buClr>
              <a:buSzPts val="2400"/>
              <a:buFont typeface="Calibri"/>
              <a:buNone/>
            </a:pPr>
            <a:endParaRPr lang="en-US" sz="2000" dirty="0">
              <a:solidFill>
                <a:schemeClr val="tx1"/>
              </a:solidFill>
              <a:latin typeface="+mn-lt"/>
              <a:ea typeface="Calibri"/>
              <a:cs typeface="Calibri"/>
              <a:sym typeface="Calibri"/>
            </a:endParaRPr>
          </a:p>
          <a:p>
            <a:pPr marL="0" marR="0" lvl="0" indent="0" algn="l" rtl="0">
              <a:lnSpc>
                <a:spcPct val="90000"/>
              </a:lnSpc>
              <a:spcBef>
                <a:spcPts val="0"/>
              </a:spcBef>
              <a:spcAft>
                <a:spcPts val="0"/>
              </a:spcAft>
              <a:buClr>
                <a:schemeClr val="lt1"/>
              </a:buClr>
              <a:buSzPts val="2400"/>
              <a:buFont typeface="Calibri"/>
              <a:buNone/>
            </a:pPr>
            <a:r>
              <a:rPr lang="en-US" sz="2000" dirty="0">
                <a:solidFill>
                  <a:schemeClr val="tx1"/>
                </a:solidFill>
                <a:latin typeface="+mn-lt"/>
                <a:ea typeface="Calibri"/>
                <a:cs typeface="Calibri"/>
                <a:sym typeface="Calibri"/>
              </a:rPr>
              <a:t>Traiter immédiatement les problèmes urgents conformément aux procédures convenues </a:t>
            </a:r>
          </a:p>
          <a:p>
            <a:pPr marL="0" marR="0" lvl="0" indent="0" algn="l" rtl="0">
              <a:lnSpc>
                <a:spcPct val="90000"/>
              </a:lnSpc>
              <a:spcBef>
                <a:spcPts val="0"/>
              </a:spcBef>
              <a:spcAft>
                <a:spcPts val="0"/>
              </a:spcAft>
              <a:buClr>
                <a:schemeClr val="lt1"/>
              </a:buClr>
              <a:buSzPts val="2400"/>
              <a:buFont typeface="Calibri"/>
              <a:buNone/>
            </a:pPr>
            <a:endParaRPr lang="en-US" sz="2000" dirty="0">
              <a:solidFill>
                <a:schemeClr val="tx1"/>
              </a:solidFill>
              <a:latin typeface="+mn-lt"/>
              <a:ea typeface="Calibri"/>
              <a:cs typeface="Calibri"/>
              <a:sym typeface="Calibri"/>
            </a:endParaRPr>
          </a:p>
          <a:p>
            <a:pPr marL="0" marR="0" lvl="0" indent="0" algn="l" rtl="0">
              <a:lnSpc>
                <a:spcPct val="90000"/>
              </a:lnSpc>
              <a:spcBef>
                <a:spcPts val="0"/>
              </a:spcBef>
              <a:spcAft>
                <a:spcPts val="0"/>
              </a:spcAft>
              <a:buClr>
                <a:schemeClr val="lt1"/>
              </a:buClr>
              <a:buSzPts val="2400"/>
              <a:buFont typeface="Calibri"/>
              <a:buNone/>
            </a:pPr>
            <a:r>
              <a:rPr lang="en-US" sz="2000" dirty="0">
                <a:solidFill>
                  <a:schemeClr val="tx1"/>
                </a:solidFill>
                <a:latin typeface="+mn-lt"/>
                <a:ea typeface="Calibri"/>
                <a:cs typeface="Calibri"/>
                <a:sym typeface="Calibri"/>
              </a:rPr>
              <a:t>Consigner chaque visite dans le dossier de l'enfant.</a:t>
            </a:r>
          </a:p>
        </p:txBody>
      </p:sp>
      <p:sp>
        <p:nvSpPr>
          <p:cNvPr id="37" name="L-Shape 36">
            <a:extLst>
              <a:ext uri="{FF2B5EF4-FFF2-40B4-BE49-F238E27FC236}">
                <a16:creationId xmlns:a16="http://schemas.microsoft.com/office/drawing/2014/main" id="{8FB3D44C-3A6B-2EF5-D42B-AD7931C26B86}"/>
              </a:ext>
            </a:extLst>
          </p:cNvPr>
          <p:cNvSpPr/>
          <p:nvPr/>
        </p:nvSpPr>
        <p:spPr>
          <a:xfrm rot="18361091">
            <a:off x="4973570" y="3789463"/>
            <a:ext cx="334720" cy="170347"/>
          </a:xfrm>
          <a:prstGeom prst="corner">
            <a:avLst>
              <a:gd name="adj1" fmla="val 42208"/>
              <a:gd name="adj2" fmla="val 4335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8" name="L-Shape 37">
            <a:extLst>
              <a:ext uri="{FF2B5EF4-FFF2-40B4-BE49-F238E27FC236}">
                <a16:creationId xmlns:a16="http://schemas.microsoft.com/office/drawing/2014/main" id="{1567B452-1FCE-C0C6-0898-F820AFD9F3B4}"/>
              </a:ext>
            </a:extLst>
          </p:cNvPr>
          <p:cNvSpPr/>
          <p:nvPr/>
        </p:nvSpPr>
        <p:spPr>
          <a:xfrm rot="18361091">
            <a:off x="4978031" y="4648282"/>
            <a:ext cx="334720" cy="170347"/>
          </a:xfrm>
          <a:prstGeom prst="corner">
            <a:avLst>
              <a:gd name="adj1" fmla="val 42208"/>
              <a:gd name="adj2" fmla="val 4335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9" name="L-Shape 38">
            <a:extLst>
              <a:ext uri="{FF2B5EF4-FFF2-40B4-BE49-F238E27FC236}">
                <a16:creationId xmlns:a16="http://schemas.microsoft.com/office/drawing/2014/main" id="{FA644E66-0647-CA4E-2601-32412462C679}"/>
              </a:ext>
            </a:extLst>
          </p:cNvPr>
          <p:cNvSpPr/>
          <p:nvPr/>
        </p:nvSpPr>
        <p:spPr>
          <a:xfrm rot="18361091">
            <a:off x="4993476" y="5744935"/>
            <a:ext cx="334720" cy="170347"/>
          </a:xfrm>
          <a:prstGeom prst="corner">
            <a:avLst>
              <a:gd name="adj1" fmla="val 42208"/>
              <a:gd name="adj2" fmla="val 4335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Shape 1128"/>
        <p:cNvGrpSpPr/>
        <p:nvPr/>
      </p:nvGrpSpPr>
      <p:grpSpPr>
        <a:xfrm>
          <a:off x="0" y="0"/>
          <a:ext cx="0" cy="0"/>
          <a:chOff x="0" y="0"/>
          <a:chExt cx="0" cy="0"/>
        </a:xfrm>
      </p:grpSpPr>
      <p:sp>
        <p:nvSpPr>
          <p:cNvPr id="22" name="Rectangle: Top Corners Rounded 21">
            <a:extLst>
              <a:ext uri="{FF2B5EF4-FFF2-40B4-BE49-F238E27FC236}">
                <a16:creationId xmlns:a16="http://schemas.microsoft.com/office/drawing/2014/main" id="{645152FE-84FE-E8F9-D00C-37074A153AF1}"/>
              </a:ext>
            </a:extLst>
          </p:cNvPr>
          <p:cNvSpPr/>
          <p:nvPr/>
        </p:nvSpPr>
        <p:spPr>
          <a:xfrm rot="5400000">
            <a:off x="4142894" y="-1569520"/>
            <a:ext cx="3313854" cy="11599653"/>
          </a:xfrm>
          <a:prstGeom prst="round2SameRect">
            <a:avLst>
              <a:gd name="adj1" fmla="val 25924"/>
              <a:gd name="adj2" fmla="val 0"/>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129" name="Google Shape;1129;p56"/>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8C5F7A"/>
              </a:buClr>
              <a:buSzPts val="3200"/>
              <a:buFont typeface="Arial"/>
              <a:buNone/>
            </a:pPr>
            <a:r>
              <a:rPr lang="en-US" dirty="0"/>
              <a:t>Pratiquer des visites de contrôle</a:t>
            </a:r>
            <a:endParaRPr dirty="0"/>
          </a:p>
        </p:txBody>
      </p:sp>
      <p:sp>
        <p:nvSpPr>
          <p:cNvPr id="1133" name="Google Shape;1133;p56"/>
          <p:cNvSpPr txBox="1"/>
          <p:nvPr/>
        </p:nvSpPr>
        <p:spPr>
          <a:xfrm>
            <a:off x="5727830" y="1961366"/>
            <a:ext cx="5268872" cy="36929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dirty="0">
                <a:solidFill>
                  <a:schemeClr val="dk1"/>
                </a:solidFill>
                <a:latin typeface="+mn-lt"/>
                <a:ea typeface="Calibri"/>
                <a:cs typeface="Calibri"/>
                <a:sym typeface="Calibri"/>
              </a:rPr>
              <a:t>Jeu de rôle en groupes de quatre : </a:t>
            </a:r>
            <a:endParaRPr lang="en-US" sz="1800" b="1" dirty="0">
              <a:latin typeface="+mn-lt"/>
            </a:endParaRPr>
          </a:p>
        </p:txBody>
      </p:sp>
      <p:sp>
        <p:nvSpPr>
          <p:cNvPr id="2" name="Google Shape;114;p9">
            <a:extLst>
              <a:ext uri="{FF2B5EF4-FFF2-40B4-BE49-F238E27FC236}">
                <a16:creationId xmlns:a16="http://schemas.microsoft.com/office/drawing/2014/main" id="{2BF1889C-21C7-72F4-E56F-07BBC21E22CC}"/>
              </a:ext>
            </a:extLst>
          </p:cNvPr>
          <p:cNvSpPr txBox="1"/>
          <p:nvPr/>
        </p:nvSpPr>
        <p:spPr>
          <a:xfrm>
            <a:off x="794079" y="1219596"/>
            <a:ext cx="1559124" cy="369332"/>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1800"/>
              <a:buFont typeface="Arial"/>
              <a:buNone/>
            </a:pPr>
            <a:r>
              <a:rPr lang="en-US" sz="1800" b="1" i="0" u="none" strike="noStrike" cap="none" dirty="0">
                <a:solidFill>
                  <a:schemeClr val="accent2">
                    <a:lumMod val="75000"/>
                  </a:schemeClr>
                </a:solidFill>
                <a:latin typeface="Arial"/>
                <a:ea typeface="Arial"/>
                <a:cs typeface="Arial"/>
                <a:sym typeface="Arial"/>
              </a:rPr>
              <a:t>15 minutes  </a:t>
            </a:r>
            <a:endParaRPr b="1" dirty="0">
              <a:solidFill>
                <a:schemeClr val="accent2">
                  <a:lumMod val="75000"/>
                </a:schemeClr>
              </a:solidFill>
            </a:endParaRPr>
          </a:p>
        </p:txBody>
      </p:sp>
      <p:grpSp>
        <p:nvGrpSpPr>
          <p:cNvPr id="3" name="Group 2">
            <a:extLst>
              <a:ext uri="{FF2B5EF4-FFF2-40B4-BE49-F238E27FC236}">
                <a16:creationId xmlns:a16="http://schemas.microsoft.com/office/drawing/2014/main" id="{F865D2FD-361A-E350-AB86-EB1A74B16C76}"/>
              </a:ext>
            </a:extLst>
          </p:cNvPr>
          <p:cNvGrpSpPr/>
          <p:nvPr/>
        </p:nvGrpSpPr>
        <p:grpSpPr>
          <a:xfrm>
            <a:off x="357066" y="1224523"/>
            <a:ext cx="369332" cy="369332"/>
            <a:chOff x="6784825" y="4717805"/>
            <a:chExt cx="1170980" cy="1170980"/>
          </a:xfrm>
        </p:grpSpPr>
        <p:sp>
          <p:nvSpPr>
            <p:cNvPr id="4" name="Oval 3">
              <a:extLst>
                <a:ext uri="{FF2B5EF4-FFF2-40B4-BE49-F238E27FC236}">
                  <a16:creationId xmlns:a16="http://schemas.microsoft.com/office/drawing/2014/main" id="{8158405B-76D9-9C57-3474-99B80F68DF03}"/>
                </a:ext>
              </a:extLst>
            </p:cNvPr>
            <p:cNvSpPr/>
            <p:nvPr/>
          </p:nvSpPr>
          <p:spPr>
            <a:xfrm>
              <a:off x="6784825" y="4717805"/>
              <a:ext cx="1170980" cy="1170980"/>
            </a:xfrm>
            <a:prstGeom prst="ellipse">
              <a:avLst/>
            </a:prstGeom>
            <a:solidFill>
              <a:schemeClr val="accent2">
                <a:lumMod val="75000"/>
              </a:schemeClr>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 name="Oval 4">
              <a:extLst>
                <a:ext uri="{FF2B5EF4-FFF2-40B4-BE49-F238E27FC236}">
                  <a16:creationId xmlns:a16="http://schemas.microsoft.com/office/drawing/2014/main" id="{C98EAFEA-8C78-0FE0-9117-758824A4D6FE}"/>
                </a:ext>
              </a:extLst>
            </p:cNvPr>
            <p:cNvSpPr/>
            <p:nvPr/>
          </p:nvSpPr>
          <p:spPr>
            <a:xfrm>
              <a:off x="7276868" y="5237982"/>
              <a:ext cx="189079" cy="18907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 name="Rectangle 5">
              <a:extLst>
                <a:ext uri="{FF2B5EF4-FFF2-40B4-BE49-F238E27FC236}">
                  <a16:creationId xmlns:a16="http://schemas.microsoft.com/office/drawing/2014/main" id="{A96D4EDE-73AC-F096-9E75-F95FD8494A47}"/>
                </a:ext>
              </a:extLst>
            </p:cNvPr>
            <p:cNvSpPr/>
            <p:nvPr/>
          </p:nvSpPr>
          <p:spPr>
            <a:xfrm rot="16200000">
              <a:off x="7134823" y="5040376"/>
              <a:ext cx="464812" cy="1131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Rectangle 6">
              <a:extLst>
                <a:ext uri="{FF2B5EF4-FFF2-40B4-BE49-F238E27FC236}">
                  <a16:creationId xmlns:a16="http://schemas.microsoft.com/office/drawing/2014/main" id="{4E631B9A-2307-39A1-553B-1369A0E6D483}"/>
                </a:ext>
              </a:extLst>
            </p:cNvPr>
            <p:cNvSpPr/>
            <p:nvPr/>
          </p:nvSpPr>
          <p:spPr>
            <a:xfrm rot="13453060">
              <a:off x="7365088" y="5440995"/>
              <a:ext cx="331413" cy="1091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8" name="Group 7">
            <a:extLst>
              <a:ext uri="{FF2B5EF4-FFF2-40B4-BE49-F238E27FC236}">
                <a16:creationId xmlns:a16="http://schemas.microsoft.com/office/drawing/2014/main" id="{1008A1F9-607C-D02F-68F2-CC92D5A7FA96}"/>
              </a:ext>
            </a:extLst>
          </p:cNvPr>
          <p:cNvGrpSpPr/>
          <p:nvPr/>
        </p:nvGrpSpPr>
        <p:grpSpPr>
          <a:xfrm>
            <a:off x="794079" y="2297268"/>
            <a:ext cx="4470096" cy="3201658"/>
            <a:chOff x="8868435" y="2986610"/>
            <a:chExt cx="1667397" cy="1194255"/>
          </a:xfrm>
          <a:solidFill>
            <a:schemeClr val="accent2">
              <a:lumMod val="75000"/>
            </a:schemeClr>
          </a:solidFill>
        </p:grpSpPr>
        <p:grpSp>
          <p:nvGrpSpPr>
            <p:cNvPr id="9" name="Group 8">
              <a:extLst>
                <a:ext uri="{FF2B5EF4-FFF2-40B4-BE49-F238E27FC236}">
                  <a16:creationId xmlns:a16="http://schemas.microsoft.com/office/drawing/2014/main" id="{223FC5B7-DDC6-8887-6C5E-3BC49C133EF6}"/>
                </a:ext>
              </a:extLst>
            </p:cNvPr>
            <p:cNvGrpSpPr/>
            <p:nvPr/>
          </p:nvGrpSpPr>
          <p:grpSpPr>
            <a:xfrm>
              <a:off x="8868435" y="2986610"/>
              <a:ext cx="755220" cy="884779"/>
              <a:chOff x="6846848" y="1141103"/>
              <a:chExt cx="999203" cy="1170617"/>
            </a:xfrm>
            <a:grpFill/>
          </p:grpSpPr>
          <p:sp>
            <p:nvSpPr>
              <p:cNvPr id="16" name="Rectangle: Rounded Corners 15">
                <a:extLst>
                  <a:ext uri="{FF2B5EF4-FFF2-40B4-BE49-F238E27FC236}">
                    <a16:creationId xmlns:a16="http://schemas.microsoft.com/office/drawing/2014/main" id="{21BA3A35-B30F-AD47-4744-5B6879BD6B5C}"/>
                  </a:ext>
                </a:extLst>
              </p:cNvPr>
              <p:cNvSpPr/>
              <p:nvPr/>
            </p:nvSpPr>
            <p:spPr>
              <a:xfrm rot="1100420">
                <a:off x="7141985" y="1874813"/>
                <a:ext cx="152400" cy="436907"/>
              </a:xfrm>
              <a:prstGeom prst="roundRect">
                <a:avLst/>
              </a:prstGeom>
              <a:gr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7" name="Oval 16">
                <a:extLst>
                  <a:ext uri="{FF2B5EF4-FFF2-40B4-BE49-F238E27FC236}">
                    <a16:creationId xmlns:a16="http://schemas.microsoft.com/office/drawing/2014/main" id="{F45BF84A-E4C9-9D8F-2038-72AFBBC20234}"/>
                  </a:ext>
                </a:extLst>
              </p:cNvPr>
              <p:cNvSpPr/>
              <p:nvPr/>
            </p:nvSpPr>
            <p:spPr>
              <a:xfrm rot="826591">
                <a:off x="6902427" y="1141103"/>
                <a:ext cx="904241" cy="9224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Oval 17">
                <a:extLst>
                  <a:ext uri="{FF2B5EF4-FFF2-40B4-BE49-F238E27FC236}">
                    <a16:creationId xmlns:a16="http://schemas.microsoft.com/office/drawing/2014/main" id="{D5908404-6F0A-72FE-9D37-26C15D7433E3}"/>
                  </a:ext>
                </a:extLst>
              </p:cNvPr>
              <p:cNvSpPr/>
              <p:nvPr/>
            </p:nvSpPr>
            <p:spPr>
              <a:xfrm rot="826591">
                <a:off x="6846848" y="1323092"/>
                <a:ext cx="197662" cy="3261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9" name="Oval 18">
                <a:extLst>
                  <a:ext uri="{FF2B5EF4-FFF2-40B4-BE49-F238E27FC236}">
                    <a16:creationId xmlns:a16="http://schemas.microsoft.com/office/drawing/2014/main" id="{7360D545-E799-88D8-55F0-6A067539B08F}"/>
                  </a:ext>
                </a:extLst>
              </p:cNvPr>
              <p:cNvSpPr/>
              <p:nvPr/>
            </p:nvSpPr>
            <p:spPr>
              <a:xfrm rot="826591">
                <a:off x="7648389" y="1519621"/>
                <a:ext cx="197662" cy="3261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Block Arc 19">
                <a:extLst>
                  <a:ext uri="{FF2B5EF4-FFF2-40B4-BE49-F238E27FC236}">
                    <a16:creationId xmlns:a16="http://schemas.microsoft.com/office/drawing/2014/main" id="{06E12873-51C5-45CA-686D-4F3A0F064048}"/>
                  </a:ext>
                </a:extLst>
              </p:cNvPr>
              <p:cNvSpPr/>
              <p:nvPr/>
            </p:nvSpPr>
            <p:spPr>
              <a:xfrm rot="11719641">
                <a:off x="7178956" y="1637818"/>
                <a:ext cx="306872" cy="247075"/>
              </a:xfrm>
              <a:prstGeom prst="blockArc">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solidFill>
                    <a:schemeClr val="tx1"/>
                  </a:solidFill>
                </a:endParaRPr>
              </a:p>
            </p:txBody>
          </p:sp>
        </p:grpSp>
        <p:grpSp>
          <p:nvGrpSpPr>
            <p:cNvPr id="10" name="Group 9">
              <a:extLst>
                <a:ext uri="{FF2B5EF4-FFF2-40B4-BE49-F238E27FC236}">
                  <a16:creationId xmlns:a16="http://schemas.microsoft.com/office/drawing/2014/main" id="{215F0CFD-7BEA-EB16-1C45-CA1C8DF636AE}"/>
                </a:ext>
              </a:extLst>
            </p:cNvPr>
            <p:cNvGrpSpPr/>
            <p:nvPr/>
          </p:nvGrpSpPr>
          <p:grpSpPr>
            <a:xfrm rot="19632759">
              <a:off x="9780613" y="3282371"/>
              <a:ext cx="755219" cy="898494"/>
              <a:chOff x="6846848" y="1141103"/>
              <a:chExt cx="999203" cy="1188766"/>
            </a:xfrm>
            <a:grpFill/>
          </p:grpSpPr>
          <p:sp>
            <p:nvSpPr>
              <p:cNvPr id="11" name="Rectangle: Rounded Corners 10">
                <a:extLst>
                  <a:ext uri="{FF2B5EF4-FFF2-40B4-BE49-F238E27FC236}">
                    <a16:creationId xmlns:a16="http://schemas.microsoft.com/office/drawing/2014/main" id="{6ECD1CB0-0340-409C-AE62-FDD1F280973D}"/>
                  </a:ext>
                </a:extLst>
              </p:cNvPr>
              <p:cNvSpPr/>
              <p:nvPr/>
            </p:nvSpPr>
            <p:spPr>
              <a:xfrm rot="582262">
                <a:off x="7185878" y="1892961"/>
                <a:ext cx="152400" cy="436908"/>
              </a:xfrm>
              <a:prstGeom prst="roundRect">
                <a:avLst/>
              </a:prstGeom>
              <a:gr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 name="Oval 11">
                <a:extLst>
                  <a:ext uri="{FF2B5EF4-FFF2-40B4-BE49-F238E27FC236}">
                    <a16:creationId xmlns:a16="http://schemas.microsoft.com/office/drawing/2014/main" id="{984963A5-B520-9D42-3EF2-1B99AEFA7094}"/>
                  </a:ext>
                </a:extLst>
              </p:cNvPr>
              <p:cNvSpPr/>
              <p:nvPr/>
            </p:nvSpPr>
            <p:spPr>
              <a:xfrm rot="826591">
                <a:off x="6902428" y="1141103"/>
                <a:ext cx="904241" cy="9224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3" name="Oval 12">
                <a:extLst>
                  <a:ext uri="{FF2B5EF4-FFF2-40B4-BE49-F238E27FC236}">
                    <a16:creationId xmlns:a16="http://schemas.microsoft.com/office/drawing/2014/main" id="{117FB701-2840-7222-9BC5-905985D3A108}"/>
                  </a:ext>
                </a:extLst>
              </p:cNvPr>
              <p:cNvSpPr/>
              <p:nvPr/>
            </p:nvSpPr>
            <p:spPr>
              <a:xfrm rot="826591">
                <a:off x="6846848" y="1323092"/>
                <a:ext cx="197662" cy="3261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Oval 13">
                <a:extLst>
                  <a:ext uri="{FF2B5EF4-FFF2-40B4-BE49-F238E27FC236}">
                    <a16:creationId xmlns:a16="http://schemas.microsoft.com/office/drawing/2014/main" id="{508EB533-4EDB-5905-2D90-35EF8BA12E8B}"/>
                  </a:ext>
                </a:extLst>
              </p:cNvPr>
              <p:cNvSpPr/>
              <p:nvPr/>
            </p:nvSpPr>
            <p:spPr>
              <a:xfrm rot="826591">
                <a:off x="7648389" y="1519621"/>
                <a:ext cx="197662" cy="3261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Block Arc 14">
                <a:extLst>
                  <a:ext uri="{FF2B5EF4-FFF2-40B4-BE49-F238E27FC236}">
                    <a16:creationId xmlns:a16="http://schemas.microsoft.com/office/drawing/2014/main" id="{B0F495E4-C429-2037-9C14-D14C40E153BE}"/>
                  </a:ext>
                </a:extLst>
              </p:cNvPr>
              <p:cNvSpPr/>
              <p:nvPr/>
            </p:nvSpPr>
            <p:spPr>
              <a:xfrm rot="726908">
                <a:off x="7119521" y="1730088"/>
                <a:ext cx="306872" cy="247075"/>
              </a:xfrm>
              <a:prstGeom prst="blockArc">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solidFill>
                    <a:schemeClr val="tx1"/>
                  </a:solidFill>
                </a:endParaRPr>
              </a:p>
            </p:txBody>
          </p:sp>
        </p:grpSp>
      </p:grpSp>
      <p:sp>
        <p:nvSpPr>
          <p:cNvPr id="21" name="Google Shape;1133;p56">
            <a:extLst>
              <a:ext uri="{FF2B5EF4-FFF2-40B4-BE49-F238E27FC236}">
                <a16:creationId xmlns:a16="http://schemas.microsoft.com/office/drawing/2014/main" id="{9605A862-2B85-5342-C5F5-02B820451E19}"/>
              </a:ext>
            </a:extLst>
          </p:cNvPr>
          <p:cNvSpPr txBox="1"/>
          <p:nvPr/>
        </p:nvSpPr>
        <p:spPr>
          <a:xfrm>
            <a:off x="5727830" y="2989397"/>
            <a:ext cx="5268872" cy="2416006"/>
          </a:xfrm>
          <a:prstGeom prst="rect">
            <a:avLst/>
          </a:prstGeom>
          <a:noFill/>
          <a:ln>
            <a:noFill/>
          </a:ln>
        </p:spPr>
        <p:txBody>
          <a:bodyPr spcFirstLastPara="1" wrap="square" lIns="91425" tIns="45700" rIns="91425" bIns="45700" anchor="t" anchorCtr="0">
            <a:spAutoFit/>
          </a:bodyPr>
          <a:lstStyle/>
          <a:p>
            <a:pPr marL="285750" marR="0" lvl="0" indent="-285750" algn="l" rtl="0">
              <a:spcBef>
                <a:spcPts val="0"/>
              </a:spcBef>
              <a:spcAft>
                <a:spcPts val="1000"/>
              </a:spcAft>
              <a:buClr>
                <a:schemeClr val="dk1"/>
              </a:buClr>
              <a:buSzPts val="2400"/>
              <a:buFont typeface="Arial"/>
              <a:buChar char="•"/>
            </a:pPr>
            <a:r>
              <a:rPr lang="en-US" sz="1800" dirty="0">
                <a:solidFill>
                  <a:schemeClr val="dk1"/>
                </a:solidFill>
                <a:latin typeface="+mn-lt"/>
                <a:ea typeface="Calibri"/>
                <a:cs typeface="Calibri"/>
                <a:sym typeface="Calibri"/>
              </a:rPr>
              <a:t>Jouez les scénarios dans vos cahiers d'exercices </a:t>
            </a:r>
          </a:p>
          <a:p>
            <a:pPr marL="285750" marR="0" lvl="0" indent="-285750" algn="l" rtl="0">
              <a:spcBef>
                <a:spcPts val="0"/>
              </a:spcBef>
              <a:spcAft>
                <a:spcPts val="1000"/>
              </a:spcAft>
              <a:buClr>
                <a:schemeClr val="dk1"/>
              </a:buClr>
              <a:buSzPts val="2400"/>
              <a:buFont typeface="Arial"/>
              <a:buChar char="•"/>
            </a:pPr>
            <a:r>
              <a:rPr lang="en-US" sz="1800" dirty="0">
                <a:solidFill>
                  <a:schemeClr val="dk1"/>
                </a:solidFill>
                <a:latin typeface="+mn-lt"/>
                <a:ea typeface="Calibri"/>
                <a:cs typeface="Calibri"/>
                <a:sym typeface="Calibri"/>
              </a:rPr>
              <a:t>Une personne sera l'assistante sociale et une autre sera Mme Abdi, et les deux autres personnes observeront et donneront leur avis. </a:t>
            </a:r>
          </a:p>
          <a:p>
            <a:pPr marL="285750" marR="0" lvl="0" indent="-285750" algn="l" rtl="0">
              <a:spcBef>
                <a:spcPts val="0"/>
              </a:spcBef>
              <a:spcAft>
                <a:spcPts val="1000"/>
              </a:spcAft>
              <a:buClr>
                <a:schemeClr val="dk1"/>
              </a:buClr>
              <a:buSzPts val="2400"/>
              <a:buFont typeface="Arial"/>
              <a:buChar char="•"/>
            </a:pPr>
            <a:r>
              <a:rPr lang="en-US" sz="1800" dirty="0">
                <a:solidFill>
                  <a:schemeClr val="dk1"/>
                </a:solidFill>
                <a:latin typeface="+mn-lt"/>
                <a:ea typeface="Calibri"/>
                <a:cs typeface="Calibri"/>
                <a:sym typeface="Calibri"/>
              </a:rPr>
              <a:t>Ensuite, vous changerez pour que les observateurs deviennent l'assistante sociale et Sama, et les deux autres deviendront les observateurs.</a:t>
            </a:r>
          </a:p>
        </p:txBody>
      </p:sp>
      <p:grpSp>
        <p:nvGrpSpPr>
          <p:cNvPr id="23" name="Group 22">
            <a:extLst>
              <a:ext uri="{FF2B5EF4-FFF2-40B4-BE49-F238E27FC236}">
                <a16:creationId xmlns:a16="http://schemas.microsoft.com/office/drawing/2014/main" id="{F4D3AF4A-2BF1-D1ED-923B-5C8CE4BFD56A}"/>
              </a:ext>
            </a:extLst>
          </p:cNvPr>
          <p:cNvGrpSpPr/>
          <p:nvPr/>
        </p:nvGrpSpPr>
        <p:grpSpPr>
          <a:xfrm>
            <a:off x="10228983" y="337468"/>
            <a:ext cx="1587872" cy="1368854"/>
            <a:chOff x="10228983" y="337468"/>
            <a:chExt cx="1587872" cy="1368854"/>
          </a:xfrm>
        </p:grpSpPr>
        <p:sp>
          <p:nvSpPr>
            <p:cNvPr id="24" name="Hexagon 23">
              <a:extLst>
                <a:ext uri="{FF2B5EF4-FFF2-40B4-BE49-F238E27FC236}">
                  <a16:creationId xmlns:a16="http://schemas.microsoft.com/office/drawing/2014/main" id="{4A78598A-7F96-8840-3B4C-401F4C17155E}"/>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25" name="Group 24">
              <a:extLst>
                <a:ext uri="{FF2B5EF4-FFF2-40B4-BE49-F238E27FC236}">
                  <a16:creationId xmlns:a16="http://schemas.microsoft.com/office/drawing/2014/main" id="{B71F4CB2-64B1-4B95-A273-243702BF926C}"/>
                </a:ext>
              </a:extLst>
            </p:cNvPr>
            <p:cNvGrpSpPr/>
            <p:nvPr/>
          </p:nvGrpSpPr>
          <p:grpSpPr>
            <a:xfrm>
              <a:off x="10621771" y="762700"/>
              <a:ext cx="562136" cy="634675"/>
              <a:chOff x="760175" y="830142"/>
              <a:chExt cx="867619" cy="979579"/>
            </a:xfrm>
          </p:grpSpPr>
          <p:sp>
            <p:nvSpPr>
              <p:cNvPr id="29" name="Rectangle 28">
                <a:extLst>
                  <a:ext uri="{FF2B5EF4-FFF2-40B4-BE49-F238E27FC236}">
                    <a16:creationId xmlns:a16="http://schemas.microsoft.com/office/drawing/2014/main" id="{ACA8A372-CC53-E3E1-376B-3A940F7C2243}"/>
                  </a:ext>
                </a:extLst>
              </p:cNvPr>
              <p:cNvSpPr/>
              <p:nvPr/>
            </p:nvSpPr>
            <p:spPr>
              <a:xfrm>
                <a:off x="864636" y="830142"/>
                <a:ext cx="763158" cy="97957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b="1" dirty="0">
                    <a:latin typeface="Arial" panose="020B0604020202020204" pitchFamily="34" charset="0"/>
                    <a:cs typeface="Arial" panose="020B0604020202020204" pitchFamily="34" charset="0"/>
                  </a:rPr>
                  <a:t>57</a:t>
                </a:r>
              </a:p>
            </p:txBody>
          </p:sp>
          <p:sp>
            <p:nvSpPr>
              <p:cNvPr id="30" name="Rectangle 29">
                <a:extLst>
                  <a:ext uri="{FF2B5EF4-FFF2-40B4-BE49-F238E27FC236}">
                    <a16:creationId xmlns:a16="http://schemas.microsoft.com/office/drawing/2014/main" id="{3B30BA4B-46C7-616C-3B2B-CDB74FDC09B5}"/>
                  </a:ext>
                </a:extLst>
              </p:cNvPr>
              <p:cNvSpPr/>
              <p:nvPr/>
            </p:nvSpPr>
            <p:spPr>
              <a:xfrm>
                <a:off x="760175" y="830144"/>
                <a:ext cx="149292" cy="97957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26" name="Group 25">
              <a:extLst>
                <a:ext uri="{FF2B5EF4-FFF2-40B4-BE49-F238E27FC236}">
                  <a16:creationId xmlns:a16="http://schemas.microsoft.com/office/drawing/2014/main" id="{A067AA74-EF55-3077-E6D6-FEFD4BC0A965}"/>
                </a:ext>
              </a:extLst>
            </p:cNvPr>
            <p:cNvGrpSpPr/>
            <p:nvPr/>
          </p:nvGrpSpPr>
          <p:grpSpPr>
            <a:xfrm>
              <a:off x="11325415" y="762701"/>
              <a:ext cx="182192" cy="634674"/>
              <a:chOff x="2121762" y="2323619"/>
              <a:chExt cx="200378" cy="825210"/>
            </a:xfrm>
          </p:grpSpPr>
          <p:sp>
            <p:nvSpPr>
              <p:cNvPr id="27" name="Isosceles Triangle 26">
                <a:extLst>
                  <a:ext uri="{FF2B5EF4-FFF2-40B4-BE49-F238E27FC236}">
                    <a16:creationId xmlns:a16="http://schemas.microsoft.com/office/drawing/2014/main" id="{89B788E8-729C-7D95-6E60-6EF82BBDBD89}"/>
                  </a:ext>
                </a:extLst>
              </p:cNvPr>
              <p:cNvSpPr/>
              <p:nvPr/>
            </p:nvSpPr>
            <p:spPr>
              <a:xfrm>
                <a:off x="2121763" y="2323619"/>
                <a:ext cx="200377" cy="172739"/>
              </a:xfrm>
              <a:prstGeom prs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8" name="Rectangle 27">
                <a:extLst>
                  <a:ext uri="{FF2B5EF4-FFF2-40B4-BE49-F238E27FC236}">
                    <a16:creationId xmlns:a16="http://schemas.microsoft.com/office/drawing/2014/main" id="{2E0A2A9C-E8A9-96EB-5419-6AF8AFEF13E0}"/>
                  </a:ext>
                </a:extLst>
              </p:cNvPr>
              <p:cNvSpPr/>
              <p:nvPr/>
            </p:nvSpPr>
            <p:spPr>
              <a:xfrm>
                <a:off x="2121762" y="2496169"/>
                <a:ext cx="200377" cy="6526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Shape 1138"/>
        <p:cNvGrpSpPr/>
        <p:nvPr/>
      </p:nvGrpSpPr>
      <p:grpSpPr>
        <a:xfrm>
          <a:off x="0" y="0"/>
          <a:ext cx="0" cy="0"/>
          <a:chOff x="0" y="0"/>
          <a:chExt cx="0" cy="0"/>
        </a:xfrm>
      </p:grpSpPr>
      <p:sp>
        <p:nvSpPr>
          <p:cNvPr id="1139" name="Google Shape;1139;p57"/>
          <p:cNvSpPr/>
          <p:nvPr/>
        </p:nvSpPr>
        <p:spPr>
          <a:xfrm>
            <a:off x="0" y="-1"/>
            <a:ext cx="12192000" cy="985520"/>
          </a:xfrm>
          <a:prstGeom prst="rect">
            <a:avLst/>
          </a:prstGeom>
          <a:solidFill>
            <a:srgbClr val="EEE7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1140" name="Google Shape;1140;p57"/>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8C5F7A"/>
              </a:buClr>
              <a:buSzPts val="3200"/>
              <a:buFont typeface="Arial"/>
              <a:buNone/>
            </a:pPr>
            <a:r>
              <a:rPr lang="en-US" dirty="0">
                <a:latin typeface="Arial"/>
                <a:ea typeface="Arial"/>
                <a:cs typeface="Arial"/>
                <a:sym typeface="Arial"/>
              </a:rPr>
              <a:t>Principaux points d'apprentissage</a:t>
            </a:r>
            <a:endParaRPr dirty="0"/>
          </a:p>
        </p:txBody>
      </p:sp>
      <p:sp>
        <p:nvSpPr>
          <p:cNvPr id="1141" name="Google Shape;1141;p57"/>
          <p:cNvSpPr/>
          <p:nvPr/>
        </p:nvSpPr>
        <p:spPr>
          <a:xfrm>
            <a:off x="2524480" y="1996544"/>
            <a:ext cx="1051560" cy="1051560"/>
          </a:xfrm>
          <a:prstGeom prst="star5">
            <a:avLst>
              <a:gd name="adj" fmla="val 28143"/>
              <a:gd name="hf" fmla="val 105146"/>
              <a:gd name="vf" fmla="val 110557"/>
            </a:avLst>
          </a:prstGeom>
          <a:solidFill>
            <a:srgbClr val="8C5F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1142" name="Google Shape;1142;p57"/>
          <p:cNvSpPr txBox="1"/>
          <p:nvPr/>
        </p:nvSpPr>
        <p:spPr>
          <a:xfrm>
            <a:off x="1248217" y="3573573"/>
            <a:ext cx="3604086" cy="230828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Helvetica Neue"/>
              <a:buNone/>
            </a:pPr>
            <a:r>
              <a:rPr lang="en-US" sz="1800" b="0" i="0" u="none" strike="noStrike" cap="none" dirty="0">
                <a:solidFill>
                  <a:srgbClr val="000000"/>
                </a:solidFill>
                <a:latin typeface="+mn-lt"/>
                <a:ea typeface="Helvetica Neue"/>
                <a:cs typeface="Helvetica Neue"/>
                <a:sym typeface="Helvetica Neue"/>
              </a:rPr>
              <a:t>La mise en œuvre du plan d'action pour les ENAS nécessite un suivi étroit des activités de recherche et de réunification de la famille et une mise à jour régulière de l'enfant et de la famille concernant les résultats de la recherche.</a:t>
            </a:r>
            <a:endParaRPr lang="en-ZA" sz="1800" dirty="0">
              <a:latin typeface="+mn-lt"/>
            </a:endParaRPr>
          </a:p>
        </p:txBody>
      </p:sp>
      <p:sp>
        <p:nvSpPr>
          <p:cNvPr id="1143" name="Google Shape;1143;p57"/>
          <p:cNvSpPr/>
          <p:nvPr/>
        </p:nvSpPr>
        <p:spPr>
          <a:xfrm>
            <a:off x="5887375" y="1978868"/>
            <a:ext cx="1051560" cy="1051560"/>
          </a:xfrm>
          <a:prstGeom prst="star5">
            <a:avLst>
              <a:gd name="adj" fmla="val 28143"/>
              <a:gd name="hf" fmla="val 105146"/>
              <a:gd name="vf" fmla="val 110557"/>
            </a:avLst>
          </a:prstGeom>
          <a:solidFill>
            <a:srgbClr val="8C5F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1144" name="Google Shape;1144;p57"/>
          <p:cNvSpPr txBox="1"/>
          <p:nvPr/>
        </p:nvSpPr>
        <p:spPr>
          <a:xfrm>
            <a:off x="5248668" y="3573573"/>
            <a:ext cx="2328974" cy="175428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dirty="0">
                <a:solidFill>
                  <a:schemeClr val="dk1"/>
                </a:solidFill>
                <a:latin typeface="+mn-lt"/>
                <a:ea typeface="Helvetica Neue"/>
                <a:cs typeface="Helvetica Neue"/>
                <a:sym typeface="Helvetica Neue"/>
              </a:rPr>
              <a:t>Il y a des risques associés à toutes les modalités de prise en charge ; le suivi est donc un élément essentiel de la gestion des cas.</a:t>
            </a:r>
            <a:endParaRPr lang="en-ZA" sz="1800" dirty="0">
              <a:latin typeface="+mn-lt"/>
            </a:endParaRPr>
          </a:p>
        </p:txBody>
      </p:sp>
      <p:sp>
        <p:nvSpPr>
          <p:cNvPr id="1145" name="Google Shape;1145;p57"/>
          <p:cNvSpPr/>
          <p:nvPr/>
        </p:nvSpPr>
        <p:spPr>
          <a:xfrm>
            <a:off x="8893994" y="1978868"/>
            <a:ext cx="1051560" cy="1051560"/>
          </a:xfrm>
          <a:prstGeom prst="star5">
            <a:avLst>
              <a:gd name="adj" fmla="val 28143"/>
              <a:gd name="hf" fmla="val 105146"/>
              <a:gd name="vf" fmla="val 110557"/>
            </a:avLst>
          </a:prstGeom>
          <a:solidFill>
            <a:srgbClr val="8C5F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1146" name="Google Shape;1146;p57"/>
          <p:cNvSpPr txBox="1"/>
          <p:nvPr/>
        </p:nvSpPr>
        <p:spPr>
          <a:xfrm>
            <a:off x="7975600" y="3573573"/>
            <a:ext cx="2888349" cy="1477287"/>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dk1"/>
              </a:buClr>
              <a:buSzPts val="2400"/>
              <a:buFont typeface="Arial"/>
              <a:buNone/>
            </a:pPr>
            <a:r>
              <a:rPr lang="en-US" sz="1800" dirty="0">
                <a:solidFill>
                  <a:schemeClr val="dk1"/>
                </a:solidFill>
                <a:latin typeface="+mn-lt"/>
                <a:ea typeface="Helvetica Neue"/>
                <a:cs typeface="Helvetica Neue"/>
                <a:sym typeface="Helvetica Neue"/>
              </a:rPr>
              <a:t>Un registre doit être tenu de toutes les visites de contrôle et de tous les problèmes signalés aux superviseurs/responsables de programme conformément aux procédures convenues.</a:t>
            </a:r>
            <a:endParaRPr lang="en-ZA" sz="1800" dirty="0">
              <a:latin typeface="+mn-lt"/>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Shape 1151"/>
        <p:cNvGrpSpPr/>
        <p:nvPr/>
      </p:nvGrpSpPr>
      <p:grpSpPr>
        <a:xfrm>
          <a:off x="0" y="0"/>
          <a:ext cx="0" cy="0"/>
          <a:chOff x="0" y="0"/>
          <a:chExt cx="0" cy="0"/>
        </a:xfrm>
      </p:grpSpPr>
      <p:sp>
        <p:nvSpPr>
          <p:cNvPr id="1152" name="Google Shape;1152;p58"/>
          <p:cNvSpPr txBox="1">
            <a:spLocks noGrp="1"/>
          </p:cNvSpPr>
          <p:nvPr>
            <p:ph type="title"/>
          </p:nvPr>
        </p:nvSpPr>
        <p:spPr>
          <a:xfrm>
            <a:off x="796385" y="3099692"/>
            <a:ext cx="4015311" cy="562168"/>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4800"/>
              <a:buFont typeface="Garamond"/>
              <a:buNone/>
            </a:pPr>
            <a:r>
              <a:rPr lang="en-CA" sz="2400" b="1" dirty="0">
                <a:solidFill>
                  <a:schemeClr val="accent2">
                    <a:lumMod val="75000"/>
                  </a:schemeClr>
                </a:solidFill>
                <a:highlight>
                  <a:srgbClr val="FFFF00"/>
                </a:highlight>
                <a:latin typeface="Garamond"/>
              </a:rPr>
              <a:t>ADAPT</a:t>
            </a:r>
            <a:br>
              <a:rPr lang="en-US" sz="2400" dirty="0"/>
            </a:br>
            <a:r>
              <a:rPr lang="en-US" sz="2400" dirty="0"/>
              <a:t>SESSION 5.1</a:t>
            </a:r>
            <a:br>
              <a:rPr lang="en-US" sz="2400" dirty="0"/>
            </a:br>
            <a:r>
              <a:rPr lang="en-US" sz="2400" dirty="0"/>
              <a:t> </a:t>
            </a:r>
            <a:br>
              <a:rPr lang="en-US" dirty="0"/>
            </a:br>
            <a:r>
              <a:rPr lang="en-US" dirty="0"/>
              <a:t>Recherche et réunification des familles</a:t>
            </a:r>
            <a:endParaRPr dirty="0"/>
          </a:p>
        </p:txBody>
      </p:sp>
      <p:sp>
        <p:nvSpPr>
          <p:cNvPr id="3" name="Google Shape;191;p14">
            <a:extLst>
              <a:ext uri="{FF2B5EF4-FFF2-40B4-BE49-F238E27FC236}">
                <a16:creationId xmlns:a16="http://schemas.microsoft.com/office/drawing/2014/main" id="{6B65DB2E-BCA7-F931-4EF4-E0EB5226DA84}"/>
              </a:ext>
            </a:extLst>
          </p:cNvPr>
          <p:cNvSpPr txBox="1"/>
          <p:nvPr/>
        </p:nvSpPr>
        <p:spPr>
          <a:xfrm>
            <a:off x="6744806" y="2074469"/>
            <a:ext cx="4479265" cy="40006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1D8CC8"/>
              </a:buClr>
              <a:buSzPts val="2400"/>
              <a:buFont typeface="Arial"/>
              <a:buNone/>
            </a:pPr>
            <a:r>
              <a:rPr lang="en-US" sz="2000" b="1" i="0" u="none" strike="noStrike" cap="none" spc="300" dirty="0">
                <a:solidFill>
                  <a:schemeClr val="accent2">
                    <a:lumMod val="75000"/>
                  </a:schemeClr>
                </a:solidFill>
                <a:latin typeface="Arial"/>
                <a:ea typeface="Arial"/>
                <a:cs typeface="Arial"/>
                <a:sym typeface="Arial"/>
              </a:rPr>
              <a:t>OBJECTIFS D'APPRENTISSAGE</a:t>
            </a:r>
            <a:endParaRPr lang="en-US" sz="2000" spc="300" dirty="0">
              <a:solidFill>
                <a:schemeClr val="accent2">
                  <a:lumMod val="75000"/>
                </a:schemeClr>
              </a:solidFill>
            </a:endParaRPr>
          </a:p>
        </p:txBody>
      </p:sp>
      <p:sp>
        <p:nvSpPr>
          <p:cNvPr id="4" name="Google Shape;193;p14">
            <a:extLst>
              <a:ext uri="{FF2B5EF4-FFF2-40B4-BE49-F238E27FC236}">
                <a16:creationId xmlns:a16="http://schemas.microsoft.com/office/drawing/2014/main" id="{27525E83-05F6-CF33-F44B-4D0CB1671463}"/>
              </a:ext>
            </a:extLst>
          </p:cNvPr>
          <p:cNvSpPr txBox="1"/>
          <p:nvPr/>
        </p:nvSpPr>
        <p:spPr>
          <a:xfrm>
            <a:off x="7614834" y="3112150"/>
            <a:ext cx="3780781" cy="1541407"/>
          </a:xfrm>
          <a:prstGeom prst="rect">
            <a:avLst/>
          </a:prstGeom>
          <a:noFill/>
          <a:ln>
            <a:noFill/>
          </a:ln>
        </p:spPr>
        <p:txBody>
          <a:bodyPr spcFirstLastPara="1" wrap="square" lIns="91425" tIns="45700" rIns="91425" bIns="45700" anchor="t" anchorCtr="0">
            <a:spAutoFit/>
          </a:bodyPr>
          <a:lstStyle/>
          <a:p>
            <a:pPr marL="0" marR="0" lvl="0" indent="0" algn="l" rtl="0">
              <a:lnSpc>
                <a:spcPct val="107000"/>
              </a:lnSpc>
              <a:spcBef>
                <a:spcPts val="0"/>
              </a:spcBef>
              <a:spcAft>
                <a:spcPts val="0"/>
              </a:spcAft>
              <a:buClr>
                <a:srgbClr val="000000"/>
              </a:buClr>
              <a:buSzPts val="2400"/>
              <a:buFont typeface="Arial"/>
              <a:buNone/>
            </a:pPr>
            <a:r>
              <a:rPr lang="en-US" sz="2200" b="0" i="0" u="none" strike="noStrike" cap="none" dirty="0">
                <a:solidFill>
                  <a:srgbClr val="000000"/>
                </a:solidFill>
                <a:latin typeface="Arial"/>
                <a:ea typeface="Arial"/>
                <a:cs typeface="Arial"/>
                <a:sym typeface="Arial"/>
              </a:rPr>
              <a:t>Énumérer les principes fondamentaux de la recherche des familles et expliquer les différentes méthodes de recherche des familles.</a:t>
            </a:r>
          </a:p>
        </p:txBody>
      </p:sp>
      <p:grpSp>
        <p:nvGrpSpPr>
          <p:cNvPr id="5" name="Google Shape;194;p14">
            <a:extLst>
              <a:ext uri="{FF2B5EF4-FFF2-40B4-BE49-F238E27FC236}">
                <a16:creationId xmlns:a16="http://schemas.microsoft.com/office/drawing/2014/main" id="{652C304F-C3D9-0F84-2B04-CDCB61BAC8B2}"/>
              </a:ext>
            </a:extLst>
          </p:cNvPr>
          <p:cNvGrpSpPr/>
          <p:nvPr/>
        </p:nvGrpSpPr>
        <p:grpSpPr>
          <a:xfrm>
            <a:off x="6744806" y="3206687"/>
            <a:ext cx="560331" cy="592814"/>
            <a:chOff x="243840" y="1676400"/>
            <a:chExt cx="701040" cy="741680"/>
          </a:xfrm>
          <a:solidFill>
            <a:schemeClr val="accent2">
              <a:lumMod val="75000"/>
            </a:schemeClr>
          </a:solidFill>
        </p:grpSpPr>
        <p:sp>
          <p:nvSpPr>
            <p:cNvPr id="6" name="Google Shape;195;p14">
              <a:extLst>
                <a:ext uri="{FF2B5EF4-FFF2-40B4-BE49-F238E27FC236}">
                  <a16:creationId xmlns:a16="http://schemas.microsoft.com/office/drawing/2014/main" id="{73A4572F-66D5-0A40-2845-8BCA9270F5C1}"/>
                </a:ext>
              </a:extLst>
            </p:cNvPr>
            <p:cNvSpPr/>
            <p:nvPr/>
          </p:nvSpPr>
          <p:spPr>
            <a:xfrm>
              <a:off x="243840" y="1676400"/>
              <a:ext cx="116839" cy="7416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sp>
          <p:nvSpPr>
            <p:cNvPr id="7" name="Google Shape;196;p14">
              <a:extLst>
                <a:ext uri="{FF2B5EF4-FFF2-40B4-BE49-F238E27FC236}">
                  <a16:creationId xmlns:a16="http://schemas.microsoft.com/office/drawing/2014/main" id="{E7296CC0-B83E-4DC4-6EAE-914FF94F4172}"/>
                </a:ext>
              </a:extLst>
            </p:cNvPr>
            <p:cNvSpPr/>
            <p:nvPr/>
          </p:nvSpPr>
          <p:spPr>
            <a:xfrm>
              <a:off x="314960" y="1676400"/>
              <a:ext cx="629920" cy="4368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gr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Shape 1162"/>
        <p:cNvGrpSpPr/>
        <p:nvPr/>
      </p:nvGrpSpPr>
      <p:grpSpPr>
        <a:xfrm>
          <a:off x="0" y="0"/>
          <a:ext cx="0" cy="0"/>
          <a:chOff x="0" y="0"/>
          <a:chExt cx="0" cy="0"/>
        </a:xfrm>
      </p:grpSpPr>
      <p:sp>
        <p:nvSpPr>
          <p:cNvPr id="1163" name="Google Shape;1163;p59"/>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fontScale="90000"/>
          </a:bodyPr>
          <a:lstStyle/>
          <a:p>
            <a:pPr marL="0" lvl="0" indent="0" algn="ctr" rtl="0">
              <a:lnSpc>
                <a:spcPct val="90000"/>
              </a:lnSpc>
              <a:spcBef>
                <a:spcPts val="0"/>
              </a:spcBef>
              <a:spcAft>
                <a:spcPts val="0"/>
              </a:spcAft>
              <a:buClr>
                <a:srgbClr val="8C5F7A"/>
              </a:buClr>
              <a:buSzPts val="3200"/>
              <a:buFont typeface="Arial"/>
              <a:buNone/>
            </a:pPr>
            <a:r>
              <a:rPr lang="en-US" dirty="0"/>
              <a:t>Recherche et regroupement des familles - vrai ou faux </a:t>
            </a:r>
            <a:endParaRPr dirty="0"/>
          </a:p>
        </p:txBody>
      </p:sp>
      <p:grpSp>
        <p:nvGrpSpPr>
          <p:cNvPr id="2" name="Group 1">
            <a:extLst>
              <a:ext uri="{FF2B5EF4-FFF2-40B4-BE49-F238E27FC236}">
                <a16:creationId xmlns:a16="http://schemas.microsoft.com/office/drawing/2014/main" id="{CD4F04E5-4017-F145-0093-0F73122CB14F}"/>
              </a:ext>
            </a:extLst>
          </p:cNvPr>
          <p:cNvGrpSpPr/>
          <p:nvPr/>
        </p:nvGrpSpPr>
        <p:grpSpPr>
          <a:xfrm>
            <a:off x="3063169" y="2270760"/>
            <a:ext cx="2433183" cy="2542540"/>
            <a:chOff x="7345680" y="2484120"/>
            <a:chExt cx="904240" cy="944880"/>
          </a:xfrm>
        </p:grpSpPr>
        <p:sp>
          <p:nvSpPr>
            <p:cNvPr id="3" name="Oval 2">
              <a:extLst>
                <a:ext uri="{FF2B5EF4-FFF2-40B4-BE49-F238E27FC236}">
                  <a16:creationId xmlns:a16="http://schemas.microsoft.com/office/drawing/2014/main" id="{E5A125EB-AA29-89D7-80F2-BDC626489783}"/>
                </a:ext>
              </a:extLst>
            </p:cNvPr>
            <p:cNvSpPr/>
            <p:nvPr/>
          </p:nvSpPr>
          <p:spPr>
            <a:xfrm>
              <a:off x="7345680" y="2484120"/>
              <a:ext cx="904240" cy="94488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 name="L-Shape 3">
              <a:extLst>
                <a:ext uri="{FF2B5EF4-FFF2-40B4-BE49-F238E27FC236}">
                  <a16:creationId xmlns:a16="http://schemas.microsoft.com/office/drawing/2014/main" id="{476C3179-DFC2-0724-24B4-F59134DA3B30}"/>
                </a:ext>
              </a:extLst>
            </p:cNvPr>
            <p:cNvSpPr/>
            <p:nvPr/>
          </p:nvSpPr>
          <p:spPr>
            <a:xfrm rot="18361091">
              <a:off x="7500809" y="2772426"/>
              <a:ext cx="630274" cy="320762"/>
            </a:xfrm>
            <a:prstGeom prst="corner">
              <a:avLst>
                <a:gd name="adj1" fmla="val 42208"/>
                <a:gd name="adj2" fmla="val 4335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5" name="Group 4">
            <a:extLst>
              <a:ext uri="{FF2B5EF4-FFF2-40B4-BE49-F238E27FC236}">
                <a16:creationId xmlns:a16="http://schemas.microsoft.com/office/drawing/2014/main" id="{E01A91F0-DDFC-9A22-6833-62CED7678ECB}"/>
              </a:ext>
            </a:extLst>
          </p:cNvPr>
          <p:cNvGrpSpPr/>
          <p:nvPr/>
        </p:nvGrpSpPr>
        <p:grpSpPr>
          <a:xfrm>
            <a:off x="6871134" y="2270760"/>
            <a:ext cx="2433183" cy="2542540"/>
            <a:chOff x="7090831" y="3731241"/>
            <a:chExt cx="904240" cy="944880"/>
          </a:xfrm>
        </p:grpSpPr>
        <p:sp>
          <p:nvSpPr>
            <p:cNvPr id="6" name="Oval 5">
              <a:extLst>
                <a:ext uri="{FF2B5EF4-FFF2-40B4-BE49-F238E27FC236}">
                  <a16:creationId xmlns:a16="http://schemas.microsoft.com/office/drawing/2014/main" id="{79C95480-809B-55BF-71EF-E8A82F1803BD}"/>
                </a:ext>
              </a:extLst>
            </p:cNvPr>
            <p:cNvSpPr/>
            <p:nvPr/>
          </p:nvSpPr>
          <p:spPr>
            <a:xfrm>
              <a:off x="7090831" y="3731241"/>
              <a:ext cx="904240" cy="94488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Plus Sign 6">
              <a:extLst>
                <a:ext uri="{FF2B5EF4-FFF2-40B4-BE49-F238E27FC236}">
                  <a16:creationId xmlns:a16="http://schemas.microsoft.com/office/drawing/2014/main" id="{2BD2D07C-0871-57F3-9CC8-C35A030D4441}"/>
                </a:ext>
              </a:extLst>
            </p:cNvPr>
            <p:cNvSpPr/>
            <p:nvPr/>
          </p:nvSpPr>
          <p:spPr>
            <a:xfrm rot="2700000">
              <a:off x="7223315" y="3868494"/>
              <a:ext cx="655187" cy="670373"/>
            </a:xfrm>
            <a:prstGeom prst="mathPlus">
              <a:avLst>
                <a:gd name="adj1" fmla="val 2040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17"/>
        <p:cNvGrpSpPr/>
        <p:nvPr/>
      </p:nvGrpSpPr>
      <p:grpSpPr>
        <a:xfrm>
          <a:off x="0" y="0"/>
          <a:ext cx="0" cy="0"/>
          <a:chOff x="0" y="0"/>
          <a:chExt cx="0" cy="0"/>
        </a:xfrm>
      </p:grpSpPr>
      <p:cxnSp>
        <p:nvCxnSpPr>
          <p:cNvPr id="318" name="Google Shape;318;p6"/>
          <p:cNvCxnSpPr/>
          <p:nvPr/>
        </p:nvCxnSpPr>
        <p:spPr>
          <a:xfrm>
            <a:off x="7611129" y="659172"/>
            <a:ext cx="0" cy="5685241"/>
          </a:xfrm>
          <a:prstGeom prst="straightConnector1">
            <a:avLst/>
          </a:prstGeom>
          <a:noFill/>
          <a:ln w="28575" cap="flat" cmpd="sng">
            <a:solidFill>
              <a:schemeClr val="lt1"/>
            </a:solidFill>
            <a:prstDash val="solid"/>
            <a:miter lim="800000"/>
            <a:headEnd type="none" w="sm" len="sm"/>
            <a:tailEnd type="none" w="sm" len="sm"/>
          </a:ln>
        </p:spPr>
      </p:cxnSp>
      <p:sp>
        <p:nvSpPr>
          <p:cNvPr id="319" name="Google Shape;319;p6"/>
          <p:cNvSpPr txBox="1"/>
          <p:nvPr/>
        </p:nvSpPr>
        <p:spPr>
          <a:xfrm>
            <a:off x="7856912" y="498718"/>
            <a:ext cx="3585788" cy="3385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FFFFFF"/>
              </a:buClr>
              <a:buSzPts val="2000"/>
              <a:buFont typeface="Helvetica Neue"/>
              <a:buNone/>
            </a:pPr>
            <a:r>
              <a:rPr lang="en-US" sz="1600" b="1" i="0" u="none" strike="noStrike" cap="none" dirty="0">
                <a:solidFill>
                  <a:srgbClr val="FFFFFF"/>
                </a:solidFill>
                <a:latin typeface="+mn-lt"/>
                <a:ea typeface="Helvetica Neue"/>
                <a:cs typeface="Helvetica Neue"/>
                <a:sym typeface="Helvetica Neue"/>
              </a:rPr>
              <a:t>Introduction du module</a:t>
            </a:r>
            <a:endParaRPr sz="1600" dirty="0">
              <a:latin typeface="+mn-lt"/>
            </a:endParaRPr>
          </a:p>
        </p:txBody>
      </p:sp>
      <p:sp>
        <p:nvSpPr>
          <p:cNvPr id="320" name="Google Shape;320;p6"/>
          <p:cNvSpPr txBox="1"/>
          <p:nvPr/>
        </p:nvSpPr>
        <p:spPr>
          <a:xfrm>
            <a:off x="7856912" y="1227681"/>
            <a:ext cx="3585788" cy="3385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FFFFFF"/>
              </a:buClr>
              <a:buSzPts val="2000"/>
              <a:buFont typeface="Helvetica Neue"/>
              <a:buNone/>
            </a:pPr>
            <a:r>
              <a:rPr lang="en-US" sz="1600" b="1" i="0" u="none" strike="noStrike" cap="none" dirty="0">
                <a:solidFill>
                  <a:srgbClr val="FFFFFF"/>
                </a:solidFill>
                <a:latin typeface="+mn-lt"/>
                <a:ea typeface="Helvetica Neue"/>
                <a:cs typeface="Helvetica Neue"/>
                <a:sym typeface="Helvetica Neue"/>
              </a:rPr>
              <a:t>Identification et enregistrement</a:t>
            </a:r>
            <a:endParaRPr sz="1600" dirty="0">
              <a:latin typeface="+mn-lt"/>
            </a:endParaRPr>
          </a:p>
        </p:txBody>
      </p:sp>
      <p:sp>
        <p:nvSpPr>
          <p:cNvPr id="321" name="Google Shape;321;p6"/>
          <p:cNvSpPr txBox="1"/>
          <p:nvPr/>
        </p:nvSpPr>
        <p:spPr>
          <a:xfrm>
            <a:off x="5965427" y="2610188"/>
            <a:ext cx="1349407" cy="33851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FFFFFF"/>
              </a:buClr>
              <a:buSzPts val="2000"/>
              <a:buFont typeface="Helvetica Neue"/>
              <a:buNone/>
            </a:pPr>
            <a:r>
              <a:rPr lang="en-US" sz="1600" b="1" i="0" u="none" strike="noStrike" cap="none" dirty="0">
                <a:solidFill>
                  <a:srgbClr val="FFFFFF"/>
                </a:solidFill>
                <a:latin typeface="+mn-lt"/>
                <a:ea typeface="Helvetica Neue"/>
                <a:cs typeface="Helvetica Neue"/>
                <a:sym typeface="Helvetica Neue"/>
              </a:rPr>
              <a:t>Pause</a:t>
            </a:r>
            <a:endParaRPr sz="1600" b="1" i="1" u="none" strike="noStrike" cap="none" dirty="0">
              <a:solidFill>
                <a:srgbClr val="FFFFFF"/>
              </a:solidFill>
              <a:latin typeface="+mn-lt"/>
              <a:ea typeface="Calibri"/>
              <a:cs typeface="Calibri"/>
              <a:sym typeface="Calibri"/>
            </a:endParaRPr>
          </a:p>
        </p:txBody>
      </p:sp>
      <p:sp>
        <p:nvSpPr>
          <p:cNvPr id="322" name="Google Shape;322;p6"/>
          <p:cNvSpPr txBox="1"/>
          <p:nvPr/>
        </p:nvSpPr>
        <p:spPr>
          <a:xfrm>
            <a:off x="7856912" y="1912136"/>
            <a:ext cx="3585788" cy="3385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FFFFFF"/>
              </a:buClr>
              <a:buSzPts val="2000"/>
              <a:buFont typeface="Helvetica Neue"/>
              <a:buNone/>
            </a:pPr>
            <a:r>
              <a:rPr lang="en-US" sz="1600" b="1" i="0" u="none" strike="noStrike" cap="none" dirty="0">
                <a:solidFill>
                  <a:srgbClr val="FFFFFF"/>
                </a:solidFill>
                <a:latin typeface="+mn-lt"/>
                <a:ea typeface="Helvetica Neue"/>
                <a:cs typeface="Helvetica Neue"/>
                <a:sym typeface="Helvetica Neue"/>
              </a:rPr>
              <a:t>Soutien immédiat</a:t>
            </a:r>
            <a:endParaRPr sz="1600" dirty="0">
              <a:latin typeface="+mn-lt"/>
            </a:endParaRPr>
          </a:p>
        </p:txBody>
      </p:sp>
      <p:sp>
        <p:nvSpPr>
          <p:cNvPr id="323" name="Google Shape;323;p6"/>
          <p:cNvSpPr txBox="1"/>
          <p:nvPr/>
        </p:nvSpPr>
        <p:spPr>
          <a:xfrm>
            <a:off x="5933496" y="4636244"/>
            <a:ext cx="1349407" cy="33851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FFFFFF"/>
              </a:buClr>
              <a:buSzPts val="2000"/>
              <a:buFont typeface="Helvetica Neue"/>
              <a:buNone/>
            </a:pPr>
            <a:r>
              <a:rPr lang="en-US" sz="1600" b="1" i="0" u="none" strike="noStrike" cap="none" dirty="0">
                <a:solidFill>
                  <a:srgbClr val="FFFFFF"/>
                </a:solidFill>
                <a:latin typeface="+mn-lt"/>
                <a:ea typeface="Helvetica Neue"/>
                <a:cs typeface="Helvetica Neue"/>
                <a:sym typeface="Helvetica Neue"/>
              </a:rPr>
              <a:t>Déjeuner</a:t>
            </a:r>
            <a:endParaRPr sz="1600" b="1" i="1" u="none" strike="noStrike" cap="none" dirty="0">
              <a:solidFill>
                <a:srgbClr val="FFFFFF"/>
              </a:solidFill>
              <a:latin typeface="+mn-lt"/>
              <a:ea typeface="Calibri"/>
              <a:cs typeface="Calibri"/>
              <a:sym typeface="Calibri"/>
            </a:endParaRPr>
          </a:p>
        </p:txBody>
      </p:sp>
      <p:sp>
        <p:nvSpPr>
          <p:cNvPr id="325" name="Google Shape;325;p6"/>
          <p:cNvSpPr txBox="1"/>
          <p:nvPr/>
        </p:nvSpPr>
        <p:spPr>
          <a:xfrm>
            <a:off x="7856912" y="3965216"/>
            <a:ext cx="3585788" cy="3385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FFFFFF"/>
              </a:buClr>
              <a:buSzPts val="2000"/>
              <a:buFont typeface="Helvetica Neue"/>
              <a:buNone/>
            </a:pPr>
            <a:r>
              <a:rPr lang="en-US" sz="1600" b="1" i="0" u="none" strike="noStrike" cap="none" dirty="0">
                <a:solidFill>
                  <a:srgbClr val="FFFFFF"/>
                </a:solidFill>
                <a:latin typeface="+mn-lt"/>
                <a:ea typeface="Helvetica Neue"/>
                <a:cs typeface="Helvetica Neue"/>
                <a:sym typeface="Helvetica Neue"/>
              </a:rPr>
              <a:t>Planification des cas</a:t>
            </a:r>
            <a:endParaRPr sz="1600" b="1" i="0" u="none" strike="noStrike" cap="none" dirty="0">
              <a:solidFill>
                <a:srgbClr val="FFFFFF"/>
              </a:solidFill>
              <a:latin typeface="+mn-lt"/>
              <a:ea typeface="Helvetica Neue"/>
              <a:cs typeface="Helvetica Neue"/>
              <a:sym typeface="Helvetica Neue"/>
            </a:endParaRPr>
          </a:p>
        </p:txBody>
      </p:sp>
      <p:sp>
        <p:nvSpPr>
          <p:cNvPr id="326" name="Google Shape;326;p6"/>
          <p:cNvSpPr/>
          <p:nvPr/>
        </p:nvSpPr>
        <p:spPr>
          <a:xfrm rot="1782986">
            <a:off x="7443332" y="569184"/>
            <a:ext cx="335595" cy="289306"/>
          </a:xfrm>
          <a:prstGeom prst="hexagon">
            <a:avLst>
              <a:gd name="adj" fmla="val 28965"/>
              <a:gd name="vf" fmla="val 115470"/>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327" name="Google Shape;327;p6"/>
          <p:cNvSpPr/>
          <p:nvPr/>
        </p:nvSpPr>
        <p:spPr>
          <a:xfrm rot="1782986">
            <a:off x="7427916" y="1946256"/>
            <a:ext cx="335595" cy="289306"/>
          </a:xfrm>
          <a:prstGeom prst="hexagon">
            <a:avLst>
              <a:gd name="adj" fmla="val 28965"/>
              <a:gd name="vf" fmla="val 115470"/>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328" name="Google Shape;328;p6"/>
          <p:cNvSpPr/>
          <p:nvPr/>
        </p:nvSpPr>
        <p:spPr>
          <a:xfrm rot="1782986">
            <a:off x="7425200" y="2634792"/>
            <a:ext cx="335595" cy="289306"/>
          </a:xfrm>
          <a:prstGeom prst="hexagon">
            <a:avLst>
              <a:gd name="adj" fmla="val 28965"/>
              <a:gd name="vf" fmla="val 115470"/>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329" name="Google Shape;329;p6"/>
          <p:cNvSpPr/>
          <p:nvPr/>
        </p:nvSpPr>
        <p:spPr>
          <a:xfrm rot="1782986">
            <a:off x="7418955" y="1257720"/>
            <a:ext cx="335595" cy="289306"/>
          </a:xfrm>
          <a:prstGeom prst="hexagon">
            <a:avLst>
              <a:gd name="adj" fmla="val 28965"/>
              <a:gd name="vf" fmla="val 115470"/>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330" name="Google Shape;330;p6"/>
          <p:cNvSpPr/>
          <p:nvPr/>
        </p:nvSpPr>
        <p:spPr>
          <a:xfrm rot="1782986">
            <a:off x="7447546" y="4700400"/>
            <a:ext cx="335595" cy="289306"/>
          </a:xfrm>
          <a:prstGeom prst="hexagon">
            <a:avLst>
              <a:gd name="adj" fmla="val 28965"/>
              <a:gd name="vf" fmla="val 115470"/>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331" name="Google Shape;331;p6"/>
          <p:cNvSpPr/>
          <p:nvPr/>
        </p:nvSpPr>
        <p:spPr>
          <a:xfrm rot="1782986">
            <a:off x="7440386" y="3323328"/>
            <a:ext cx="335595" cy="289306"/>
          </a:xfrm>
          <a:prstGeom prst="hexagon">
            <a:avLst>
              <a:gd name="adj" fmla="val 28965"/>
              <a:gd name="vf" fmla="val 115470"/>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333" name="Google Shape;333;p6"/>
          <p:cNvSpPr/>
          <p:nvPr/>
        </p:nvSpPr>
        <p:spPr>
          <a:xfrm rot="1782986">
            <a:off x="7439118" y="4011864"/>
            <a:ext cx="335595" cy="289306"/>
          </a:xfrm>
          <a:prstGeom prst="hexagon">
            <a:avLst>
              <a:gd name="adj" fmla="val 28965"/>
              <a:gd name="vf" fmla="val 115470"/>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335" name="Google Shape;335;p6"/>
          <p:cNvSpPr txBox="1"/>
          <p:nvPr/>
        </p:nvSpPr>
        <p:spPr>
          <a:xfrm>
            <a:off x="7856912" y="3301737"/>
            <a:ext cx="3585788" cy="3385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FFFFFF"/>
              </a:buClr>
              <a:buSzPts val="2000"/>
              <a:buFont typeface="Helvetica Neue"/>
              <a:buNone/>
            </a:pPr>
            <a:r>
              <a:rPr lang="en-US" sz="1600" b="1" i="0" u="none" strike="noStrike" cap="none" dirty="0">
                <a:solidFill>
                  <a:srgbClr val="FFFFFF"/>
                </a:solidFill>
                <a:latin typeface="+mn-lt"/>
                <a:ea typeface="Helvetica Neue"/>
                <a:cs typeface="Helvetica Neue"/>
                <a:sym typeface="Helvetica Neue"/>
              </a:rPr>
              <a:t>Évaluation </a:t>
            </a:r>
            <a:endParaRPr sz="1600" dirty="0">
              <a:latin typeface="+mn-lt"/>
            </a:endParaRPr>
          </a:p>
        </p:txBody>
      </p:sp>
      <p:sp>
        <p:nvSpPr>
          <p:cNvPr id="336" name="Google Shape;336;p6"/>
          <p:cNvSpPr/>
          <p:nvPr/>
        </p:nvSpPr>
        <p:spPr>
          <a:xfrm rot="1782986">
            <a:off x="7462929" y="5388936"/>
            <a:ext cx="335595" cy="289306"/>
          </a:xfrm>
          <a:prstGeom prst="hexagon">
            <a:avLst>
              <a:gd name="adj" fmla="val 28965"/>
              <a:gd name="vf" fmla="val 115470"/>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337" name="Google Shape;337;p6"/>
          <p:cNvSpPr txBox="1"/>
          <p:nvPr/>
        </p:nvSpPr>
        <p:spPr>
          <a:xfrm>
            <a:off x="7856912" y="5241221"/>
            <a:ext cx="3585787" cy="58473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FFFFFF"/>
              </a:buClr>
              <a:buSzPts val="2000"/>
              <a:buFont typeface="Helvetica Neue"/>
              <a:buNone/>
            </a:pPr>
            <a:r>
              <a:rPr lang="en-US" sz="1600" b="1" i="0" u="none" strike="noStrike" cap="none" dirty="0">
                <a:solidFill>
                  <a:srgbClr val="FFFFFF"/>
                </a:solidFill>
                <a:latin typeface="+mn-lt"/>
                <a:ea typeface="Helvetica Neue"/>
                <a:cs typeface="Helvetica Neue"/>
                <a:sym typeface="Helvetica Neue"/>
              </a:rPr>
              <a:t>Définitions des soins alternatifs et principes directeurs</a:t>
            </a:r>
            <a:endParaRPr sz="1600" b="1" i="0" u="none" strike="noStrike" cap="none" dirty="0">
              <a:solidFill>
                <a:srgbClr val="FFFFFF"/>
              </a:solidFill>
              <a:latin typeface="+mn-lt"/>
              <a:ea typeface="Helvetica Neue"/>
              <a:cs typeface="Helvetica Neue"/>
              <a:sym typeface="Helvetica Neue"/>
            </a:endParaRPr>
          </a:p>
        </p:txBody>
      </p:sp>
      <p:sp>
        <p:nvSpPr>
          <p:cNvPr id="2" name="Google Shape;344;p7">
            <a:extLst>
              <a:ext uri="{FF2B5EF4-FFF2-40B4-BE49-F238E27FC236}">
                <a16:creationId xmlns:a16="http://schemas.microsoft.com/office/drawing/2014/main" id="{A8976109-F60D-8402-6A60-2BBA306A2ED1}"/>
              </a:ext>
            </a:extLst>
          </p:cNvPr>
          <p:cNvSpPr txBox="1"/>
          <p:nvPr/>
        </p:nvSpPr>
        <p:spPr>
          <a:xfrm>
            <a:off x="7856912" y="6055538"/>
            <a:ext cx="3585787" cy="3385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FFFFFF"/>
              </a:buClr>
              <a:buSzPts val="2000"/>
              <a:buFont typeface="Helvetica Neue"/>
              <a:buNone/>
            </a:pPr>
            <a:r>
              <a:rPr lang="en-US" sz="1600" b="1" i="0" u="none" strike="noStrike" cap="none" dirty="0">
                <a:solidFill>
                  <a:srgbClr val="FFFFFF"/>
                </a:solidFill>
                <a:latin typeface="+mn-lt"/>
                <a:ea typeface="Helvetica Neue"/>
                <a:cs typeface="Helvetica Neue"/>
                <a:sym typeface="Helvetica Neue"/>
              </a:rPr>
              <a:t>Différentes formes de soins alternatifs</a:t>
            </a:r>
            <a:endParaRPr sz="1600" dirty="0">
              <a:latin typeface="+mn-lt"/>
            </a:endParaRPr>
          </a:p>
        </p:txBody>
      </p:sp>
      <p:sp>
        <p:nvSpPr>
          <p:cNvPr id="3" name="Google Shape;350;p7">
            <a:extLst>
              <a:ext uri="{FF2B5EF4-FFF2-40B4-BE49-F238E27FC236}">
                <a16:creationId xmlns:a16="http://schemas.microsoft.com/office/drawing/2014/main" id="{210EEFBC-97AE-DFC6-9D96-EBCFB8780926}"/>
              </a:ext>
            </a:extLst>
          </p:cNvPr>
          <p:cNvSpPr/>
          <p:nvPr/>
        </p:nvSpPr>
        <p:spPr>
          <a:xfrm rot="1782986">
            <a:off x="7440385" y="6077471"/>
            <a:ext cx="335595" cy="289306"/>
          </a:xfrm>
          <a:prstGeom prst="hexagon">
            <a:avLst>
              <a:gd name="adj" fmla="val 28965"/>
              <a:gd name="vf" fmla="val 115470"/>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6" name="Google Shape;358;p7">
            <a:extLst>
              <a:ext uri="{FF2B5EF4-FFF2-40B4-BE49-F238E27FC236}">
                <a16:creationId xmlns:a16="http://schemas.microsoft.com/office/drawing/2014/main" id="{E4159082-A938-1CEB-E665-AA55410DED84}"/>
              </a:ext>
            </a:extLst>
          </p:cNvPr>
          <p:cNvSpPr txBox="1">
            <a:spLocks noGrp="1"/>
          </p:cNvSpPr>
          <p:nvPr>
            <p:ph type="title"/>
          </p:nvPr>
        </p:nvSpPr>
        <p:spPr>
          <a:xfrm>
            <a:off x="1023264" y="3099692"/>
            <a:ext cx="4015311" cy="562168"/>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lt1"/>
              </a:buClr>
              <a:buSzPts val="4800"/>
              <a:buFont typeface="Garamond"/>
              <a:buNone/>
            </a:pPr>
            <a:r>
              <a:rPr lang="en-US" dirty="0"/>
              <a:t>Ordre du Jour</a:t>
            </a:r>
            <a:br>
              <a:rPr lang="en-US" dirty="0"/>
            </a:br>
            <a:br>
              <a:rPr lang="en-US" sz="1600" dirty="0"/>
            </a:br>
            <a:r>
              <a:rPr lang="en-US" sz="2400" dirty="0"/>
              <a:t>JOUR 1</a:t>
            </a:r>
            <a:endParaRPr dirty="0"/>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Shape 812"/>
        <p:cNvGrpSpPr/>
        <p:nvPr/>
      </p:nvGrpSpPr>
      <p:grpSpPr>
        <a:xfrm>
          <a:off x="0" y="0"/>
          <a:ext cx="0" cy="0"/>
          <a:chOff x="0" y="0"/>
          <a:chExt cx="0" cy="0"/>
        </a:xfrm>
      </p:grpSpPr>
      <p:sp>
        <p:nvSpPr>
          <p:cNvPr id="6" name="Title 72">
            <a:extLst>
              <a:ext uri="{FF2B5EF4-FFF2-40B4-BE49-F238E27FC236}">
                <a16:creationId xmlns:a16="http://schemas.microsoft.com/office/drawing/2014/main" id="{651A139C-7752-FE82-6B84-B69CFCBA8AE1}"/>
              </a:ext>
            </a:extLst>
          </p:cNvPr>
          <p:cNvSpPr txBox="1">
            <a:spLocks/>
          </p:cNvSpPr>
          <p:nvPr/>
        </p:nvSpPr>
        <p:spPr>
          <a:xfrm>
            <a:off x="796386" y="3099692"/>
            <a:ext cx="5915913"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n-CA" sz="5400" b="1" dirty="0">
                <a:solidFill>
                  <a:schemeClr val="bg1">
                    <a:lumMod val="75000"/>
                  </a:schemeClr>
                </a:solidFill>
                <a:latin typeface="Garamond"/>
              </a:rPr>
              <a:t>Diapositive supplémentaire pour les notes de l'animateur</a:t>
            </a:r>
            <a:endParaRPr lang="en-CA" sz="5400" b="1" dirty="0">
              <a:solidFill>
                <a:schemeClr val="bg1">
                  <a:lumMod val="75000"/>
                </a:schemeClr>
              </a:solidFill>
            </a:endParaRPr>
          </a:p>
        </p:txBody>
      </p:sp>
    </p:spTree>
    <p:extLst>
      <p:ext uri="{BB962C8B-B14F-4D97-AF65-F5344CB8AC3E}">
        <p14:creationId xmlns:p14="http://schemas.microsoft.com/office/powerpoint/2010/main" val="2851307541"/>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Shape 1170"/>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9EE304A7-979E-7607-15D6-A50BE1C9552A}"/>
              </a:ext>
            </a:extLst>
          </p:cNvPr>
          <p:cNvSpPr/>
          <p:nvPr/>
        </p:nvSpPr>
        <p:spPr>
          <a:xfrm>
            <a:off x="5811391" y="1993490"/>
            <a:ext cx="5678489" cy="4145499"/>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171" name="Google Shape;1171;p60"/>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8C5F7A"/>
              </a:buClr>
              <a:buSzPts val="3200"/>
              <a:buFont typeface="Arial"/>
              <a:buNone/>
            </a:pPr>
            <a:r>
              <a:rPr lang="en-US" dirty="0"/>
              <a:t>Comment effectuer une recherche de famille ?</a:t>
            </a:r>
            <a:endParaRPr dirty="0"/>
          </a:p>
        </p:txBody>
      </p:sp>
      <p:sp>
        <p:nvSpPr>
          <p:cNvPr id="1172" name="Google Shape;1172;p60"/>
          <p:cNvSpPr txBox="1"/>
          <p:nvPr/>
        </p:nvSpPr>
        <p:spPr>
          <a:xfrm>
            <a:off x="702119" y="1635233"/>
            <a:ext cx="5040158" cy="4503757"/>
          </a:xfrm>
          <a:prstGeom prst="rect">
            <a:avLst/>
          </a:prstGeom>
          <a:noFill/>
          <a:ln>
            <a:noFill/>
          </a:ln>
        </p:spPr>
        <p:txBody>
          <a:bodyPr spcFirstLastPara="1" wrap="square" lIns="91425" tIns="45700" rIns="91425" bIns="45700" anchor="t" anchorCtr="0">
            <a:spAutoFit/>
          </a:bodyPr>
          <a:lstStyle/>
          <a:p>
            <a:pPr marR="0" lvl="0" algn="l" rtl="0">
              <a:spcBef>
                <a:spcPts val="0"/>
              </a:spcBef>
              <a:spcAft>
                <a:spcPts val="0"/>
              </a:spcAft>
              <a:buClr>
                <a:schemeClr val="dk1"/>
              </a:buClr>
              <a:buSzPts val="2400"/>
            </a:pPr>
            <a:r>
              <a:rPr lang="en-US" sz="1800" b="1" i="0" u="none" strike="noStrike" cap="none" dirty="0">
                <a:solidFill>
                  <a:schemeClr val="dk1"/>
                </a:solidFill>
                <a:latin typeface="Arial"/>
                <a:ea typeface="Arial"/>
                <a:cs typeface="Arial"/>
                <a:sym typeface="Arial"/>
              </a:rPr>
              <a:t>Si la recherche de la famille est souhaitée par l'enfant et considérée comme étant dans son intérêt supérieur : </a:t>
            </a:r>
          </a:p>
          <a:p>
            <a:pPr marL="228600" marR="0" lvl="0" indent="-228600" algn="l" rtl="0">
              <a:spcBef>
                <a:spcPts val="0"/>
              </a:spcBef>
              <a:spcAft>
                <a:spcPts val="0"/>
              </a:spcAft>
              <a:buClr>
                <a:schemeClr val="dk1"/>
              </a:buClr>
              <a:buSzPts val="2400"/>
              <a:buFont typeface="Arial"/>
              <a:buChar char="•"/>
            </a:pPr>
            <a:endParaRPr lang="en-US" sz="1800" b="1" dirty="0">
              <a:solidFill>
                <a:schemeClr val="dk1"/>
              </a:solidFill>
            </a:endParaRPr>
          </a:p>
          <a:p>
            <a:pPr marL="228600" marR="0" lvl="0" indent="-228600" algn="l" rtl="0">
              <a:spcBef>
                <a:spcPts val="0"/>
              </a:spcBef>
              <a:spcAft>
                <a:spcPts val="0"/>
              </a:spcAft>
              <a:buClr>
                <a:schemeClr val="dk1"/>
              </a:buClr>
              <a:buSzPts val="2400"/>
              <a:buFont typeface="Arial"/>
              <a:buChar char="•"/>
            </a:pPr>
            <a:r>
              <a:rPr lang="en-US" sz="1800" i="0" u="none" strike="noStrike" cap="none" dirty="0">
                <a:solidFill>
                  <a:schemeClr val="dk1"/>
                </a:solidFill>
                <a:latin typeface="Arial"/>
                <a:ea typeface="Arial"/>
                <a:cs typeface="Arial"/>
                <a:sym typeface="Arial"/>
              </a:rPr>
              <a:t>Expliquez à l'enfant </a:t>
            </a:r>
            <a:r>
              <a:rPr lang="en-US" sz="1800" i="0" u="none" strike="noStrike" cap="none" dirty="0">
                <a:solidFill>
                  <a:schemeClr val="dk1"/>
                </a:solidFill>
                <a:latin typeface="Arial"/>
                <a:ea typeface="Arial"/>
                <a:cs typeface="Arial"/>
                <a:sym typeface="Arial"/>
                <a:extLst>
                  <a:ext uri="http://customooxmlschemas.google.com/">
                    <go:slidesCustomData xmlns="" xmlns:a16="http://schemas.microsoft.com/office/drawing/2014/main" xmlns:asvg="http://schemas.microsoft.com/office/drawing/2016/SVG/main"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5"/>
                  </a:ext>
                </a:extLst>
              </a:rPr>
              <a:t>pourquoi </a:t>
            </a:r>
            <a:r>
              <a:rPr lang="en-US" sz="1800" i="0" u="none" strike="noStrike" cap="none" dirty="0">
                <a:solidFill>
                  <a:schemeClr val="dk1"/>
                </a:solidFill>
                <a:latin typeface="Arial"/>
                <a:ea typeface="Arial"/>
                <a:cs typeface="Arial"/>
                <a:sym typeface="Arial"/>
              </a:rPr>
              <a:t>les informations de traçage sont nécessaires et comment elles seront utilisées.</a:t>
            </a:r>
          </a:p>
          <a:p>
            <a:pPr marL="228600" marR="0" lvl="0" indent="-228600" algn="l" rtl="0">
              <a:spcBef>
                <a:spcPts val="1000"/>
              </a:spcBef>
              <a:spcAft>
                <a:spcPts val="0"/>
              </a:spcAft>
              <a:buClr>
                <a:schemeClr val="dk1"/>
              </a:buClr>
              <a:buSzPts val="2400"/>
              <a:buFont typeface="Arial"/>
              <a:buChar char="•"/>
            </a:pPr>
            <a:r>
              <a:rPr lang="en-US" sz="1800" i="0" u="none" strike="noStrike" cap="none" dirty="0">
                <a:solidFill>
                  <a:schemeClr val="dk1"/>
                </a:solidFill>
                <a:latin typeface="Arial"/>
                <a:ea typeface="Arial"/>
                <a:cs typeface="Arial"/>
                <a:sym typeface="Arial"/>
              </a:rPr>
              <a:t>Laissez le temps d'établir une relation de </a:t>
            </a:r>
            <a:r>
              <a:rPr lang="en-US" sz="1800" i="0" u="none" strike="noStrike" cap="none" dirty="0" err="1">
                <a:solidFill>
                  <a:schemeClr val="dk1"/>
                </a:solidFill>
                <a:latin typeface="Arial"/>
                <a:ea typeface="Arial"/>
                <a:cs typeface="Arial"/>
                <a:sym typeface="Arial"/>
              </a:rPr>
              <a:t>connaissance</a:t>
            </a:r>
            <a:r>
              <a:rPr lang="en-US" sz="1800" i="0" u="none" strike="noStrike" cap="none" dirty="0">
                <a:solidFill>
                  <a:schemeClr val="dk1"/>
                </a:solidFill>
                <a:latin typeface="Arial"/>
                <a:ea typeface="Arial"/>
                <a:cs typeface="Arial"/>
                <a:sym typeface="Arial"/>
              </a:rPr>
              <a:t> (plusieurs entretiens/visites), certains enfants peuvent être réticents à fournir des informations de traçage au début.</a:t>
            </a:r>
          </a:p>
          <a:p>
            <a:pPr marL="228600" marR="0" lvl="0" indent="-228600" algn="l" rtl="0">
              <a:spcBef>
                <a:spcPts val="1000"/>
              </a:spcBef>
              <a:spcAft>
                <a:spcPts val="0"/>
              </a:spcAft>
              <a:buClr>
                <a:schemeClr val="dk1"/>
              </a:buClr>
              <a:buSzPts val="2400"/>
              <a:buFont typeface="Arial"/>
              <a:buChar char="•"/>
            </a:pPr>
            <a:r>
              <a:rPr lang="en-US" sz="1800" i="0" u="none" strike="noStrike" cap="none" dirty="0">
                <a:solidFill>
                  <a:schemeClr val="dk1"/>
                </a:solidFill>
                <a:latin typeface="Arial"/>
                <a:ea typeface="Arial"/>
                <a:cs typeface="Arial"/>
                <a:sym typeface="Arial"/>
              </a:rPr>
              <a:t>Continuer à mettre à jour les informations de traçage et planifier des activités de traçage supplémentaires au fur et à mesure que de nouvelles informations apparaissent.</a:t>
            </a:r>
            <a:endParaRPr lang="en-US" sz="1800" dirty="0"/>
          </a:p>
        </p:txBody>
      </p:sp>
      <p:sp>
        <p:nvSpPr>
          <p:cNvPr id="3" name="Google Shape;1172;p60">
            <a:extLst>
              <a:ext uri="{FF2B5EF4-FFF2-40B4-BE49-F238E27FC236}">
                <a16:creationId xmlns:a16="http://schemas.microsoft.com/office/drawing/2014/main" id="{8C00B00D-CEC6-B0E8-2D86-5CDBE47BBEF1}"/>
              </a:ext>
            </a:extLst>
          </p:cNvPr>
          <p:cNvSpPr txBox="1"/>
          <p:nvPr/>
        </p:nvSpPr>
        <p:spPr>
          <a:xfrm>
            <a:off x="6129841" y="2374110"/>
            <a:ext cx="5223959" cy="3801000"/>
          </a:xfrm>
          <a:prstGeom prst="rect">
            <a:avLst/>
          </a:prstGeom>
          <a:noFill/>
          <a:ln>
            <a:noFill/>
          </a:ln>
        </p:spPr>
        <p:txBody>
          <a:bodyPr spcFirstLastPara="1" wrap="square" lIns="91425" tIns="45700" rIns="91425" bIns="45700" anchor="t" anchorCtr="0">
            <a:spAutoFit/>
          </a:bodyPr>
          <a:lstStyle/>
          <a:p>
            <a:pPr marR="0" lvl="0" algn="l" rtl="0">
              <a:spcBef>
                <a:spcPts val="0"/>
              </a:spcBef>
              <a:spcAft>
                <a:spcPts val="0"/>
              </a:spcAft>
              <a:buClr>
                <a:schemeClr val="dk1"/>
              </a:buClr>
              <a:buSzPts val="2400"/>
            </a:pPr>
            <a:r>
              <a:rPr lang="en-US" sz="1800" b="1" i="0" u="none" strike="noStrike" cap="none" dirty="0">
                <a:solidFill>
                  <a:schemeClr val="dk1"/>
                </a:solidFill>
                <a:latin typeface="Arial"/>
                <a:ea typeface="Arial"/>
                <a:cs typeface="Arial"/>
                <a:sym typeface="Arial"/>
              </a:rPr>
              <a:t>Les différentes techniques </a:t>
            </a:r>
            <a:r>
              <a:rPr lang="en-US" sz="1800" i="0" u="none" strike="noStrike" cap="none" dirty="0">
                <a:solidFill>
                  <a:schemeClr val="dk1"/>
                </a:solidFill>
                <a:latin typeface="Arial"/>
                <a:ea typeface="Arial"/>
                <a:cs typeface="Arial"/>
                <a:sym typeface="Arial"/>
              </a:rPr>
              <a:t>(en fonction de l'âge/du niveau de maturité et de compréhension) comprennent : </a:t>
            </a:r>
          </a:p>
          <a:p>
            <a:pPr marL="285750" marR="0" lvl="0" indent="-285750" algn="l" rtl="0">
              <a:spcBef>
                <a:spcPts val="0"/>
              </a:spcBef>
              <a:spcAft>
                <a:spcPts val="0"/>
              </a:spcAft>
              <a:buClr>
                <a:schemeClr val="dk1"/>
              </a:buClr>
              <a:buSzPts val="2400"/>
              <a:buFont typeface="Arial" panose="020B0604020202020204" pitchFamily="34" charset="0"/>
              <a:buChar char="•"/>
            </a:pPr>
            <a:endParaRPr lang="en-US" sz="1800" i="0" u="none" strike="noStrike" cap="none" dirty="0">
              <a:solidFill>
                <a:schemeClr val="dk1"/>
              </a:solidFill>
              <a:latin typeface="Arial"/>
              <a:ea typeface="Arial"/>
              <a:cs typeface="Arial"/>
              <a:sym typeface="Arial"/>
            </a:endParaRPr>
          </a:p>
          <a:p>
            <a:pPr marL="285750" marR="0" lvl="0" indent="-285750" algn="l" rtl="0">
              <a:spcBef>
                <a:spcPts val="0"/>
              </a:spcBef>
              <a:spcAft>
                <a:spcPts val="0"/>
              </a:spcAft>
              <a:buClr>
                <a:schemeClr val="dk1"/>
              </a:buClr>
              <a:buSzPts val="2400"/>
              <a:buFont typeface="Arial" panose="020B0604020202020204" pitchFamily="34" charset="0"/>
              <a:buChar char="•"/>
            </a:pPr>
            <a:r>
              <a:rPr lang="en-US" sz="1800" i="0" u="none" strike="noStrike" cap="none" dirty="0">
                <a:solidFill>
                  <a:schemeClr val="dk1"/>
                </a:solidFill>
                <a:latin typeface="Arial"/>
                <a:ea typeface="Arial"/>
                <a:cs typeface="Arial"/>
                <a:sym typeface="Arial"/>
              </a:rPr>
              <a:t>Obtention et recoupement d'informations sur la famille et les lieux de séjour</a:t>
            </a:r>
          </a:p>
          <a:p>
            <a:pPr marL="285750" marR="0" lvl="0" indent="-285750" algn="l" rtl="0">
              <a:spcBef>
                <a:spcPts val="1000"/>
              </a:spcBef>
              <a:spcAft>
                <a:spcPts val="0"/>
              </a:spcAft>
              <a:buClr>
                <a:schemeClr val="dk1"/>
              </a:buClr>
              <a:buSzPts val="2400"/>
              <a:buFont typeface="Arial" panose="020B0604020202020204" pitchFamily="34" charset="0"/>
              <a:buChar char="•"/>
            </a:pPr>
            <a:r>
              <a:rPr lang="en-US" sz="1800" i="0" u="none" strike="noStrike" cap="none" dirty="0">
                <a:solidFill>
                  <a:schemeClr val="dk1"/>
                </a:solidFill>
                <a:latin typeface="Arial"/>
                <a:ea typeface="Arial"/>
                <a:cs typeface="Arial"/>
                <a:sym typeface="Arial"/>
              </a:rPr>
              <a:t>Traçage de photos</a:t>
            </a:r>
          </a:p>
          <a:p>
            <a:pPr marL="285750" marR="0" lvl="0" indent="-285750" algn="l" rtl="0">
              <a:spcBef>
                <a:spcPts val="1000"/>
              </a:spcBef>
              <a:spcAft>
                <a:spcPts val="0"/>
              </a:spcAft>
              <a:buClr>
                <a:schemeClr val="dk1"/>
              </a:buClr>
              <a:buSzPts val="2400"/>
              <a:buFont typeface="Arial" panose="020B0604020202020204" pitchFamily="34" charset="0"/>
              <a:buChar char="•"/>
            </a:pPr>
            <a:r>
              <a:rPr lang="en-US" sz="1800" i="0" u="none" strike="noStrike" cap="none" dirty="0">
                <a:solidFill>
                  <a:schemeClr val="dk1"/>
                </a:solidFill>
                <a:latin typeface="Arial"/>
                <a:ea typeface="Arial"/>
                <a:cs typeface="Arial"/>
                <a:sym typeface="Arial"/>
              </a:rPr>
              <a:t>Visites "Go and see" (</a:t>
            </a:r>
            <a:r>
              <a:rPr lang="en-US" sz="1800" i="0" u="none" strike="noStrike" cap="none" dirty="0" err="1">
                <a:solidFill>
                  <a:schemeClr val="dk1"/>
                </a:solidFill>
                <a:latin typeface="Arial"/>
                <a:ea typeface="Arial"/>
                <a:cs typeface="Arial"/>
                <a:sym typeface="Arial"/>
              </a:rPr>
              <a:t>allez</a:t>
            </a:r>
            <a:r>
              <a:rPr lang="en-US" sz="1800" i="0" u="none" strike="noStrike" cap="none" dirty="0">
                <a:solidFill>
                  <a:schemeClr val="dk1"/>
                </a:solidFill>
                <a:latin typeface="Arial"/>
                <a:ea typeface="Arial"/>
                <a:cs typeface="Arial"/>
                <a:sym typeface="Arial"/>
              </a:rPr>
              <a:t> </a:t>
            </a:r>
            <a:r>
              <a:rPr lang="en-US" sz="1800" i="0" u="none" strike="noStrike" cap="none" dirty="0" err="1">
                <a:solidFill>
                  <a:schemeClr val="dk1"/>
                </a:solidFill>
                <a:latin typeface="Arial"/>
                <a:ea typeface="Arial"/>
                <a:cs typeface="Arial"/>
                <a:sym typeface="Arial"/>
              </a:rPr>
              <a:t>voir</a:t>
            </a:r>
            <a:r>
              <a:rPr lang="en-US" sz="1800" i="0" u="none" strike="noStrike" cap="none" dirty="0">
                <a:solidFill>
                  <a:schemeClr val="dk1"/>
                </a:solidFill>
                <a:latin typeface="Arial"/>
                <a:ea typeface="Arial"/>
                <a:cs typeface="Arial"/>
                <a:sym typeface="Arial"/>
              </a:rPr>
              <a:t>) </a:t>
            </a:r>
            <a:r>
              <a:rPr lang="en-US" sz="1800" i="0" u="none" strike="noStrike" cap="none" dirty="0" err="1">
                <a:solidFill>
                  <a:schemeClr val="dk1"/>
                </a:solidFill>
                <a:latin typeface="Arial"/>
                <a:ea typeface="Arial"/>
                <a:cs typeface="Arial"/>
                <a:sym typeface="Arial"/>
              </a:rPr>
              <a:t>lorsque</a:t>
            </a:r>
            <a:r>
              <a:rPr lang="en-US" sz="1800" i="0" u="none" strike="noStrike" cap="none" dirty="0">
                <a:solidFill>
                  <a:schemeClr val="dk1"/>
                </a:solidFill>
                <a:latin typeface="Arial"/>
                <a:ea typeface="Arial"/>
                <a:cs typeface="Arial"/>
                <a:sym typeface="Arial"/>
              </a:rPr>
              <a:t> cela est possible et dans l'intérêt supérieur de l'enfant.</a:t>
            </a:r>
          </a:p>
          <a:p>
            <a:pPr marL="285750" marR="0" lvl="0" indent="-285750" algn="l" rtl="0">
              <a:spcBef>
                <a:spcPts val="1000"/>
              </a:spcBef>
              <a:spcAft>
                <a:spcPts val="0"/>
              </a:spcAft>
              <a:buClr>
                <a:schemeClr val="dk1"/>
              </a:buClr>
              <a:buSzPts val="2400"/>
              <a:buFont typeface="Arial" panose="020B0604020202020204" pitchFamily="34" charset="0"/>
              <a:buChar char="•"/>
            </a:pPr>
            <a:r>
              <a:rPr lang="en-US" sz="1800" i="0" u="none" strike="noStrike" cap="none" dirty="0">
                <a:solidFill>
                  <a:schemeClr val="dk1"/>
                </a:solidFill>
                <a:latin typeface="Arial"/>
                <a:ea typeface="Arial"/>
                <a:cs typeface="Arial"/>
                <a:sym typeface="Arial"/>
              </a:rPr>
              <a:t>Entretiens avec d'autres membres de la famille et/ou de la communauté </a:t>
            </a:r>
          </a:p>
        </p:txBody>
      </p:sp>
      <p:pic>
        <p:nvPicPr>
          <p:cNvPr id="4" name="Graphic 3" descr="Single gear with solid fill">
            <a:extLst>
              <a:ext uri="{FF2B5EF4-FFF2-40B4-BE49-F238E27FC236}">
                <a16:creationId xmlns:a16="http://schemas.microsoft.com/office/drawing/2014/main" id="{91B6D199-6B50-081E-BCD2-158A7D25DE6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326628" y="1499079"/>
            <a:ext cx="875030" cy="875030"/>
          </a:xfrm>
          <a:prstGeom prst="rect">
            <a:avLst/>
          </a:prstGeom>
        </p:spPr>
      </p:pic>
      <p:pic>
        <p:nvPicPr>
          <p:cNvPr id="5" name="Graphic 4" descr="Single gear with solid fill">
            <a:extLst>
              <a:ext uri="{FF2B5EF4-FFF2-40B4-BE49-F238E27FC236}">
                <a16:creationId xmlns:a16="http://schemas.microsoft.com/office/drawing/2014/main" id="{38F3CCC4-C7B7-CEB9-3A34-EC93ADD77B3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051557" y="1298882"/>
            <a:ext cx="694609" cy="694609"/>
          </a:xfrm>
          <a:prstGeom prst="rect">
            <a:avLst/>
          </a:prstGeom>
        </p:spPr>
      </p:pic>
      <p:pic>
        <p:nvPicPr>
          <p:cNvPr id="6" name="Graphic 5" descr="Single gear with solid fill">
            <a:extLst>
              <a:ext uri="{FF2B5EF4-FFF2-40B4-BE49-F238E27FC236}">
                <a16:creationId xmlns:a16="http://schemas.microsoft.com/office/drawing/2014/main" id="{43EAAC2B-FBD0-264C-B693-A4862F83068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589222" y="1362925"/>
            <a:ext cx="1011184" cy="1011184"/>
          </a:xfrm>
          <a:prstGeom prst="rect">
            <a:avLst/>
          </a:prstGeom>
        </p:spPr>
      </p:pic>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Shape 1177"/>
        <p:cNvGrpSpPr/>
        <p:nvPr/>
      </p:nvGrpSpPr>
      <p:grpSpPr>
        <a:xfrm>
          <a:off x="0" y="0"/>
          <a:ext cx="0" cy="0"/>
          <a:chOff x="0" y="0"/>
          <a:chExt cx="0" cy="0"/>
        </a:xfrm>
      </p:grpSpPr>
      <p:sp>
        <p:nvSpPr>
          <p:cNvPr id="1178" name="Google Shape;1178;p61"/>
          <p:cNvSpPr txBox="1">
            <a:spLocks noGrp="1"/>
          </p:cNvSpPr>
          <p:nvPr>
            <p:ph type="title"/>
          </p:nvPr>
        </p:nvSpPr>
        <p:spPr>
          <a:xfrm>
            <a:off x="838200" y="120516"/>
            <a:ext cx="9642062" cy="868968"/>
          </a:xfrm>
          <a:prstGeom prst="rect">
            <a:avLst/>
          </a:prstGeom>
          <a:noFill/>
          <a:ln>
            <a:noFill/>
          </a:ln>
        </p:spPr>
        <p:txBody>
          <a:bodyPr spcFirstLastPara="1" wrap="square" lIns="91425" tIns="45700" rIns="91425" bIns="45700" anchor="ctr" anchorCtr="0">
            <a:normAutofit fontScale="90000"/>
          </a:bodyPr>
          <a:lstStyle/>
          <a:p>
            <a:pPr marL="0" lvl="0" indent="0" algn="ctr" rtl="0">
              <a:lnSpc>
                <a:spcPct val="90000"/>
              </a:lnSpc>
              <a:spcBef>
                <a:spcPts val="0"/>
              </a:spcBef>
              <a:spcAft>
                <a:spcPts val="0"/>
              </a:spcAft>
              <a:buClr>
                <a:srgbClr val="8C5F7A"/>
              </a:buClr>
              <a:buSzPts val="3200"/>
              <a:buFont typeface="Arial"/>
              <a:buNone/>
            </a:pPr>
            <a:r>
              <a:rPr lang="en-US" dirty="0">
                <a:highlight>
                  <a:srgbClr val="FFFF00"/>
                </a:highlight>
              </a:rPr>
              <a:t>Rôle de l'assistant social et recherche de la famille</a:t>
            </a:r>
            <a:endParaRPr dirty="0">
              <a:highlight>
                <a:srgbClr val="FFFF00"/>
              </a:highlight>
            </a:endParaRPr>
          </a:p>
        </p:txBody>
      </p:sp>
      <p:grpSp>
        <p:nvGrpSpPr>
          <p:cNvPr id="19" name="Group 18">
            <a:extLst>
              <a:ext uri="{FF2B5EF4-FFF2-40B4-BE49-F238E27FC236}">
                <a16:creationId xmlns:a16="http://schemas.microsoft.com/office/drawing/2014/main" id="{CE337CC6-F435-202F-6536-1B5DA3F2906F}"/>
              </a:ext>
            </a:extLst>
          </p:cNvPr>
          <p:cNvGrpSpPr/>
          <p:nvPr/>
        </p:nvGrpSpPr>
        <p:grpSpPr>
          <a:xfrm>
            <a:off x="8659478" y="3778852"/>
            <a:ext cx="2593819" cy="1604885"/>
            <a:chOff x="2730502" y="3370322"/>
            <a:chExt cx="2844327" cy="1759883"/>
          </a:xfrm>
        </p:grpSpPr>
        <p:grpSp>
          <p:nvGrpSpPr>
            <p:cNvPr id="2" name="Google Shape;573;p19">
              <a:extLst>
                <a:ext uri="{FF2B5EF4-FFF2-40B4-BE49-F238E27FC236}">
                  <a16:creationId xmlns:a16="http://schemas.microsoft.com/office/drawing/2014/main" id="{FC525CC8-05E6-2F89-0234-CFAA791B0ACF}"/>
                </a:ext>
              </a:extLst>
            </p:cNvPr>
            <p:cNvGrpSpPr/>
            <p:nvPr/>
          </p:nvGrpSpPr>
          <p:grpSpPr>
            <a:xfrm>
              <a:off x="2730502" y="4519147"/>
              <a:ext cx="328579" cy="611056"/>
              <a:chOff x="3524508" y="2679091"/>
              <a:chExt cx="327409" cy="608880"/>
            </a:xfrm>
          </p:grpSpPr>
          <p:sp>
            <p:nvSpPr>
              <p:cNvPr id="3" name="Google Shape;574;p19">
                <a:extLst>
                  <a:ext uri="{FF2B5EF4-FFF2-40B4-BE49-F238E27FC236}">
                    <a16:creationId xmlns:a16="http://schemas.microsoft.com/office/drawing/2014/main" id="{A462EF3A-D364-C370-5948-D4C9AD030265}"/>
                  </a:ext>
                </a:extLst>
              </p:cNvPr>
              <p:cNvSpPr/>
              <p:nvPr/>
            </p:nvSpPr>
            <p:spPr>
              <a:xfrm>
                <a:off x="3526909" y="3062732"/>
                <a:ext cx="323729" cy="225239"/>
              </a:xfrm>
              <a:prstGeom prst="round2SameRect">
                <a:avLst>
                  <a:gd name="adj1" fmla="val 50000"/>
                  <a:gd name="adj2" fmla="val 0"/>
                </a:avLst>
              </a:prstGeom>
              <a:solidFill>
                <a:srgbClr val="8C5F7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4" name="Google Shape;575;p19">
                <a:extLst>
                  <a:ext uri="{FF2B5EF4-FFF2-40B4-BE49-F238E27FC236}">
                    <a16:creationId xmlns:a16="http://schemas.microsoft.com/office/drawing/2014/main" id="{D18AC811-D621-780C-8412-EC5D71F725D8}"/>
                  </a:ext>
                </a:extLst>
              </p:cNvPr>
              <p:cNvSpPr/>
              <p:nvPr/>
            </p:nvSpPr>
            <p:spPr>
              <a:xfrm>
                <a:off x="3524508" y="2679091"/>
                <a:ext cx="327409" cy="327409"/>
              </a:xfrm>
              <a:prstGeom prst="ellipse">
                <a:avLst/>
              </a:prstGeom>
              <a:solidFill>
                <a:srgbClr val="8C5F7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dirty="0">
                  <a:solidFill>
                    <a:schemeClr val="lt1"/>
                  </a:solidFill>
                  <a:latin typeface="Arial"/>
                  <a:ea typeface="Arial"/>
                  <a:cs typeface="Arial"/>
                  <a:sym typeface="Arial"/>
                </a:endParaRPr>
              </a:p>
            </p:txBody>
          </p:sp>
        </p:grpSp>
        <p:sp>
          <p:nvSpPr>
            <p:cNvPr id="5" name="Google Shape;579;p19">
              <a:extLst>
                <a:ext uri="{FF2B5EF4-FFF2-40B4-BE49-F238E27FC236}">
                  <a16:creationId xmlns:a16="http://schemas.microsoft.com/office/drawing/2014/main" id="{F04D2342-BB89-154D-EE9B-F8498C312FD0}"/>
                </a:ext>
              </a:extLst>
            </p:cNvPr>
            <p:cNvSpPr/>
            <p:nvPr/>
          </p:nvSpPr>
          <p:spPr>
            <a:xfrm>
              <a:off x="3654737" y="4527442"/>
              <a:ext cx="328579" cy="602761"/>
            </a:xfrm>
            <a:prstGeom prst="round2SameRect">
              <a:avLst>
                <a:gd name="adj1" fmla="val 50000"/>
                <a:gd name="adj2" fmla="val 0"/>
              </a:avLst>
            </a:prstGeom>
            <a:solidFill>
              <a:schemeClr val="accent2">
                <a:lumMod val="40000"/>
                <a:lumOff val="6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6" name="Google Shape;580;p19">
              <a:extLst>
                <a:ext uri="{FF2B5EF4-FFF2-40B4-BE49-F238E27FC236}">
                  <a16:creationId xmlns:a16="http://schemas.microsoft.com/office/drawing/2014/main" id="{AF783A11-403F-5688-5C83-730B4177FDBC}"/>
                </a:ext>
              </a:extLst>
            </p:cNvPr>
            <p:cNvSpPr/>
            <p:nvPr/>
          </p:nvSpPr>
          <p:spPr>
            <a:xfrm>
              <a:off x="3652328" y="4142431"/>
              <a:ext cx="328579" cy="328579"/>
            </a:xfrm>
            <a:prstGeom prst="ellipse">
              <a:avLst/>
            </a:prstGeom>
            <a:solidFill>
              <a:schemeClr val="accent2">
                <a:lumMod val="40000"/>
                <a:lumOff val="6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dirty="0">
                <a:solidFill>
                  <a:schemeClr val="lt1"/>
                </a:solidFill>
                <a:latin typeface="Arial"/>
                <a:ea typeface="Arial"/>
                <a:cs typeface="Arial"/>
                <a:sym typeface="Arial"/>
              </a:endParaRPr>
            </a:p>
          </p:txBody>
        </p:sp>
        <p:grpSp>
          <p:nvGrpSpPr>
            <p:cNvPr id="7" name="Google Shape;581;p19">
              <a:extLst>
                <a:ext uri="{FF2B5EF4-FFF2-40B4-BE49-F238E27FC236}">
                  <a16:creationId xmlns:a16="http://schemas.microsoft.com/office/drawing/2014/main" id="{C31F0D21-9AB6-BB38-E12D-D1AA0A8A5559}"/>
                </a:ext>
              </a:extLst>
            </p:cNvPr>
            <p:cNvGrpSpPr/>
            <p:nvPr/>
          </p:nvGrpSpPr>
          <p:grpSpPr>
            <a:xfrm>
              <a:off x="3191744" y="3992689"/>
              <a:ext cx="328579" cy="1137514"/>
              <a:chOff x="3524508" y="2679091"/>
              <a:chExt cx="327409" cy="1133463"/>
            </a:xfrm>
          </p:grpSpPr>
          <p:sp>
            <p:nvSpPr>
              <p:cNvPr id="8" name="Google Shape;582;p19">
                <a:extLst>
                  <a:ext uri="{FF2B5EF4-FFF2-40B4-BE49-F238E27FC236}">
                    <a16:creationId xmlns:a16="http://schemas.microsoft.com/office/drawing/2014/main" id="{7199BDC3-9C0C-8DBA-6E02-6654A74AFC35}"/>
                  </a:ext>
                </a:extLst>
              </p:cNvPr>
              <p:cNvSpPr/>
              <p:nvPr/>
            </p:nvSpPr>
            <p:spPr>
              <a:xfrm>
                <a:off x="3526909" y="3062730"/>
                <a:ext cx="323729" cy="749824"/>
              </a:xfrm>
              <a:prstGeom prst="round2SameRect">
                <a:avLst>
                  <a:gd name="adj1" fmla="val 50000"/>
                  <a:gd name="adj2" fmla="val 0"/>
                </a:avLst>
              </a:prstGeom>
              <a:solidFill>
                <a:srgbClr val="8C5F7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9" name="Google Shape;583;p19">
                <a:extLst>
                  <a:ext uri="{FF2B5EF4-FFF2-40B4-BE49-F238E27FC236}">
                    <a16:creationId xmlns:a16="http://schemas.microsoft.com/office/drawing/2014/main" id="{1F207B8E-A2B2-0EC0-0782-7B4827AC42B5}"/>
                  </a:ext>
                </a:extLst>
              </p:cNvPr>
              <p:cNvSpPr/>
              <p:nvPr/>
            </p:nvSpPr>
            <p:spPr>
              <a:xfrm>
                <a:off x="3524508" y="2679091"/>
                <a:ext cx="327409" cy="327409"/>
              </a:xfrm>
              <a:prstGeom prst="ellipse">
                <a:avLst/>
              </a:prstGeom>
              <a:solidFill>
                <a:srgbClr val="8C5F7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dirty="0">
                  <a:solidFill>
                    <a:schemeClr val="lt1"/>
                  </a:solidFill>
                  <a:latin typeface="Arial"/>
                  <a:ea typeface="Arial"/>
                  <a:cs typeface="Arial"/>
                  <a:sym typeface="Arial"/>
                </a:endParaRPr>
              </a:p>
            </p:txBody>
          </p:sp>
        </p:grpSp>
        <p:grpSp>
          <p:nvGrpSpPr>
            <p:cNvPr id="10" name="Group 9">
              <a:extLst>
                <a:ext uri="{FF2B5EF4-FFF2-40B4-BE49-F238E27FC236}">
                  <a16:creationId xmlns:a16="http://schemas.microsoft.com/office/drawing/2014/main" id="{1124C196-D983-CD93-ED01-7186B45A0812}"/>
                </a:ext>
              </a:extLst>
            </p:cNvPr>
            <p:cNvGrpSpPr/>
            <p:nvPr/>
          </p:nvGrpSpPr>
          <p:grpSpPr>
            <a:xfrm>
              <a:off x="4179248" y="3370322"/>
              <a:ext cx="1395581" cy="1759883"/>
              <a:chOff x="3969442" y="4105390"/>
              <a:chExt cx="648257" cy="817478"/>
            </a:xfrm>
            <a:solidFill>
              <a:schemeClr val="accent2">
                <a:lumMod val="75000"/>
              </a:schemeClr>
            </a:solidFill>
          </p:grpSpPr>
          <p:grpSp>
            <p:nvGrpSpPr>
              <p:cNvPr id="11" name="Group 10">
                <a:extLst>
                  <a:ext uri="{FF2B5EF4-FFF2-40B4-BE49-F238E27FC236}">
                    <a16:creationId xmlns:a16="http://schemas.microsoft.com/office/drawing/2014/main" id="{AB9EF6E6-518A-209D-5287-1C65A0C0B64D}"/>
                  </a:ext>
                </a:extLst>
              </p:cNvPr>
              <p:cNvGrpSpPr/>
              <p:nvPr/>
            </p:nvGrpSpPr>
            <p:grpSpPr>
              <a:xfrm>
                <a:off x="4364250" y="4105390"/>
                <a:ext cx="253449" cy="817478"/>
                <a:chOff x="4045582" y="1684320"/>
                <a:chExt cx="350098" cy="1129211"/>
              </a:xfrm>
              <a:grpFill/>
            </p:grpSpPr>
            <p:sp>
              <p:nvSpPr>
                <p:cNvPr id="17" name="Round Same Side Corner Rectangle 21">
                  <a:extLst>
                    <a:ext uri="{FF2B5EF4-FFF2-40B4-BE49-F238E27FC236}">
                      <a16:creationId xmlns:a16="http://schemas.microsoft.com/office/drawing/2014/main" id="{6DDD26B0-75E7-B7A5-B70B-1AA9E5BB9DE3}"/>
                    </a:ext>
                  </a:extLst>
                </p:cNvPr>
                <p:cNvSpPr/>
                <p:nvPr/>
              </p:nvSpPr>
              <p:spPr>
                <a:xfrm>
                  <a:off x="4045582" y="2069359"/>
                  <a:ext cx="350098" cy="744172"/>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Oval 17">
                  <a:extLst>
                    <a:ext uri="{FF2B5EF4-FFF2-40B4-BE49-F238E27FC236}">
                      <a16:creationId xmlns:a16="http://schemas.microsoft.com/office/drawing/2014/main" id="{5C8C2512-E607-6ED1-EA66-6404614C60DC}"/>
                    </a:ext>
                  </a:extLst>
                </p:cNvPr>
                <p:cNvSpPr/>
                <p:nvPr/>
              </p:nvSpPr>
              <p:spPr>
                <a:xfrm>
                  <a:off x="4064379" y="1684320"/>
                  <a:ext cx="328890" cy="3288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12" name="Group 11">
                <a:extLst>
                  <a:ext uri="{FF2B5EF4-FFF2-40B4-BE49-F238E27FC236}">
                    <a16:creationId xmlns:a16="http://schemas.microsoft.com/office/drawing/2014/main" id="{A6B5B5EC-32C3-3424-4120-A7C220292014}"/>
                  </a:ext>
                </a:extLst>
              </p:cNvPr>
              <p:cNvGrpSpPr/>
              <p:nvPr/>
            </p:nvGrpSpPr>
            <p:grpSpPr>
              <a:xfrm>
                <a:off x="3969442" y="4105390"/>
                <a:ext cx="363228" cy="817478"/>
                <a:chOff x="3000654" y="1516217"/>
                <a:chExt cx="245039" cy="551483"/>
              </a:xfrm>
              <a:grpFill/>
            </p:grpSpPr>
            <p:grpSp>
              <p:nvGrpSpPr>
                <p:cNvPr id="13" name="Group 12">
                  <a:extLst>
                    <a:ext uri="{FF2B5EF4-FFF2-40B4-BE49-F238E27FC236}">
                      <a16:creationId xmlns:a16="http://schemas.microsoft.com/office/drawing/2014/main" id="{9FB5348D-D6C8-6ACB-7378-C1107A31E2C0}"/>
                    </a:ext>
                  </a:extLst>
                </p:cNvPr>
                <p:cNvGrpSpPr/>
                <p:nvPr/>
              </p:nvGrpSpPr>
              <p:grpSpPr>
                <a:xfrm>
                  <a:off x="3036509" y="1516217"/>
                  <a:ext cx="172158" cy="551483"/>
                  <a:chOff x="4043172" y="1684320"/>
                  <a:chExt cx="352508" cy="1129211"/>
                </a:xfrm>
                <a:grpFill/>
              </p:grpSpPr>
              <p:sp>
                <p:nvSpPr>
                  <p:cNvPr id="15" name="Round Same Side Corner Rectangle 21">
                    <a:extLst>
                      <a:ext uri="{FF2B5EF4-FFF2-40B4-BE49-F238E27FC236}">
                        <a16:creationId xmlns:a16="http://schemas.microsoft.com/office/drawing/2014/main" id="{7351C23C-6F88-8F5C-08C1-972571D67CEE}"/>
                      </a:ext>
                    </a:extLst>
                  </p:cNvPr>
                  <p:cNvSpPr/>
                  <p:nvPr/>
                </p:nvSpPr>
                <p:spPr>
                  <a:xfrm>
                    <a:off x="4045582" y="2069359"/>
                    <a:ext cx="350098" cy="744172"/>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6" name="Oval 15">
                    <a:extLst>
                      <a:ext uri="{FF2B5EF4-FFF2-40B4-BE49-F238E27FC236}">
                        <a16:creationId xmlns:a16="http://schemas.microsoft.com/office/drawing/2014/main" id="{37768E73-BB55-EBC0-7840-F18E2746ABCB}"/>
                      </a:ext>
                    </a:extLst>
                  </p:cNvPr>
                  <p:cNvSpPr/>
                  <p:nvPr/>
                </p:nvSpPr>
                <p:spPr>
                  <a:xfrm>
                    <a:off x="4043172" y="1684320"/>
                    <a:ext cx="328891" cy="3288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
              <p:nvSpPr>
                <p:cNvPr id="14" name="Flowchart: Manual Operation 13">
                  <a:extLst>
                    <a:ext uri="{FF2B5EF4-FFF2-40B4-BE49-F238E27FC236}">
                      <a16:creationId xmlns:a16="http://schemas.microsoft.com/office/drawing/2014/main" id="{37997972-B813-F455-0078-72E121E9C4A7}"/>
                    </a:ext>
                  </a:extLst>
                </p:cNvPr>
                <p:cNvSpPr/>
                <p:nvPr/>
              </p:nvSpPr>
              <p:spPr>
                <a:xfrm rot="10800000">
                  <a:off x="3000654" y="1805724"/>
                  <a:ext cx="245039" cy="261975"/>
                </a:xfrm>
                <a:prstGeom prst="flowChartManualOperati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grpSp>
      <p:grpSp>
        <p:nvGrpSpPr>
          <p:cNvPr id="25" name="Group 24">
            <a:extLst>
              <a:ext uri="{FF2B5EF4-FFF2-40B4-BE49-F238E27FC236}">
                <a16:creationId xmlns:a16="http://schemas.microsoft.com/office/drawing/2014/main" id="{2424389E-43F8-88EA-87AB-C1C578157046}"/>
              </a:ext>
            </a:extLst>
          </p:cNvPr>
          <p:cNvGrpSpPr/>
          <p:nvPr/>
        </p:nvGrpSpPr>
        <p:grpSpPr>
          <a:xfrm>
            <a:off x="9980629" y="1660471"/>
            <a:ext cx="301837" cy="900776"/>
            <a:chOff x="9652516" y="4828436"/>
            <a:chExt cx="301837" cy="900776"/>
          </a:xfrm>
        </p:grpSpPr>
        <p:sp>
          <p:nvSpPr>
            <p:cNvPr id="23" name="Google Shape;579;p19">
              <a:extLst>
                <a:ext uri="{FF2B5EF4-FFF2-40B4-BE49-F238E27FC236}">
                  <a16:creationId xmlns:a16="http://schemas.microsoft.com/office/drawing/2014/main" id="{79A0EE11-1977-3D09-A1A7-662DC84FBA7D}"/>
                </a:ext>
              </a:extLst>
            </p:cNvPr>
            <p:cNvSpPr/>
            <p:nvPr/>
          </p:nvSpPr>
          <p:spPr>
            <a:xfrm>
              <a:off x="9654713" y="5179538"/>
              <a:ext cx="299640" cy="549674"/>
            </a:xfrm>
            <a:prstGeom prst="round2SameRect">
              <a:avLst>
                <a:gd name="adj1" fmla="val 50000"/>
                <a:gd name="adj2" fmla="val 0"/>
              </a:avLst>
            </a:prstGeom>
            <a:solidFill>
              <a:srgbClr val="8C5F7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24" name="Google Shape;580;p19">
              <a:extLst>
                <a:ext uri="{FF2B5EF4-FFF2-40B4-BE49-F238E27FC236}">
                  <a16:creationId xmlns:a16="http://schemas.microsoft.com/office/drawing/2014/main" id="{A7551F01-A3E2-7B9A-26FA-E3EB54AE509F}"/>
                </a:ext>
              </a:extLst>
            </p:cNvPr>
            <p:cNvSpPr/>
            <p:nvPr/>
          </p:nvSpPr>
          <p:spPr>
            <a:xfrm>
              <a:off x="9652516" y="4828436"/>
              <a:ext cx="299640" cy="299640"/>
            </a:xfrm>
            <a:prstGeom prst="ellipse">
              <a:avLst/>
            </a:prstGeom>
            <a:solidFill>
              <a:srgbClr val="8C5F7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dirty="0">
                <a:solidFill>
                  <a:schemeClr val="lt1"/>
                </a:solidFill>
                <a:latin typeface="Arial"/>
                <a:ea typeface="Arial"/>
                <a:cs typeface="Arial"/>
                <a:sym typeface="Arial"/>
              </a:endParaRPr>
            </a:p>
          </p:txBody>
        </p:sp>
      </p:grpSp>
      <p:sp>
        <p:nvSpPr>
          <p:cNvPr id="27" name="Freeform: Shape 26">
            <a:extLst>
              <a:ext uri="{FF2B5EF4-FFF2-40B4-BE49-F238E27FC236}">
                <a16:creationId xmlns:a16="http://schemas.microsoft.com/office/drawing/2014/main" id="{6D4893CD-3259-6B53-CBC8-8CDE8CAF6283}"/>
              </a:ext>
            </a:extLst>
          </p:cNvPr>
          <p:cNvSpPr/>
          <p:nvPr/>
        </p:nvSpPr>
        <p:spPr>
          <a:xfrm>
            <a:off x="9356384" y="2424863"/>
            <a:ext cx="478206" cy="1916482"/>
          </a:xfrm>
          <a:custGeom>
            <a:avLst/>
            <a:gdLst>
              <a:gd name="connsiteX0" fmla="*/ 388865 w 478206"/>
              <a:gd name="connsiteY0" fmla="*/ 0 h 1916482"/>
              <a:gd name="connsiteX1" fmla="*/ 558 w 478206"/>
              <a:gd name="connsiteY1" fmla="*/ 288098 h 1916482"/>
              <a:gd name="connsiteX2" fmla="*/ 464021 w 478206"/>
              <a:gd name="connsiteY2" fmla="*/ 1340285 h 1916482"/>
              <a:gd name="connsiteX3" fmla="*/ 313709 w 478206"/>
              <a:gd name="connsiteY3" fmla="*/ 1916482 h 1916482"/>
            </a:gdLst>
            <a:ahLst/>
            <a:cxnLst>
              <a:cxn ang="0">
                <a:pos x="connsiteX0" y="connsiteY0"/>
              </a:cxn>
              <a:cxn ang="0">
                <a:pos x="connsiteX1" y="connsiteY1"/>
              </a:cxn>
              <a:cxn ang="0">
                <a:pos x="connsiteX2" y="connsiteY2"/>
              </a:cxn>
              <a:cxn ang="0">
                <a:pos x="connsiteX3" y="connsiteY3"/>
              </a:cxn>
            </a:cxnLst>
            <a:rect l="l" t="t" r="r" b="b"/>
            <a:pathLst>
              <a:path w="478206" h="1916482">
                <a:moveTo>
                  <a:pt x="388865" y="0"/>
                </a:moveTo>
                <a:cubicBezTo>
                  <a:pt x="188448" y="32358"/>
                  <a:pt x="-11968" y="64717"/>
                  <a:pt x="558" y="288098"/>
                </a:cubicBezTo>
                <a:cubicBezTo>
                  <a:pt x="13084" y="511479"/>
                  <a:pt x="411829" y="1068888"/>
                  <a:pt x="464021" y="1340285"/>
                </a:cubicBezTo>
                <a:cubicBezTo>
                  <a:pt x="516213" y="1611682"/>
                  <a:pt x="414961" y="1764082"/>
                  <a:pt x="313709" y="1916482"/>
                </a:cubicBezTo>
              </a:path>
            </a:pathLst>
          </a:cu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28" name="Group 27">
            <a:extLst>
              <a:ext uri="{FF2B5EF4-FFF2-40B4-BE49-F238E27FC236}">
                <a16:creationId xmlns:a16="http://schemas.microsoft.com/office/drawing/2014/main" id="{644E32FB-6036-CCB3-14D2-DFF9CF65AFF2}"/>
              </a:ext>
            </a:extLst>
          </p:cNvPr>
          <p:cNvGrpSpPr/>
          <p:nvPr/>
        </p:nvGrpSpPr>
        <p:grpSpPr>
          <a:xfrm>
            <a:off x="986363" y="2060969"/>
            <a:ext cx="1877555" cy="3349351"/>
            <a:chOff x="5102983" y="1330093"/>
            <a:chExt cx="611190" cy="1090296"/>
          </a:xfrm>
          <a:solidFill>
            <a:schemeClr val="accent2">
              <a:lumMod val="75000"/>
            </a:schemeClr>
          </a:solidFill>
        </p:grpSpPr>
        <p:grpSp>
          <p:nvGrpSpPr>
            <p:cNvPr id="29" name="Group 28">
              <a:extLst>
                <a:ext uri="{FF2B5EF4-FFF2-40B4-BE49-F238E27FC236}">
                  <a16:creationId xmlns:a16="http://schemas.microsoft.com/office/drawing/2014/main" id="{29A1EE2B-3B13-6DD6-5439-FAB242C5AB81}"/>
                </a:ext>
              </a:extLst>
            </p:cNvPr>
            <p:cNvGrpSpPr/>
            <p:nvPr/>
          </p:nvGrpSpPr>
          <p:grpSpPr>
            <a:xfrm>
              <a:off x="5157952" y="1808115"/>
              <a:ext cx="241654" cy="277569"/>
              <a:chOff x="2968390" y="1782471"/>
              <a:chExt cx="241654" cy="277569"/>
            </a:xfrm>
            <a:grpFill/>
          </p:grpSpPr>
          <p:sp>
            <p:nvSpPr>
              <p:cNvPr id="37" name="Round Same Side Corner Rectangle 25">
                <a:extLst>
                  <a:ext uri="{FF2B5EF4-FFF2-40B4-BE49-F238E27FC236}">
                    <a16:creationId xmlns:a16="http://schemas.microsoft.com/office/drawing/2014/main" id="{B02B9696-ECFB-589D-01C4-41494A7174F3}"/>
                  </a:ext>
                </a:extLst>
              </p:cNvPr>
              <p:cNvSpPr/>
              <p:nvPr/>
            </p:nvSpPr>
            <p:spPr>
              <a:xfrm rot="12859561">
                <a:off x="3108478" y="1782471"/>
                <a:ext cx="101566" cy="245105"/>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8" name="Round Same Side Corner Rectangle 26">
                <a:extLst>
                  <a:ext uri="{FF2B5EF4-FFF2-40B4-BE49-F238E27FC236}">
                    <a16:creationId xmlns:a16="http://schemas.microsoft.com/office/drawing/2014/main" id="{9A52A8B9-295E-3DC8-F544-4674A4E1CAC2}"/>
                  </a:ext>
                </a:extLst>
              </p:cNvPr>
              <p:cNvSpPr/>
              <p:nvPr/>
            </p:nvSpPr>
            <p:spPr>
              <a:xfrm rot="14101202">
                <a:off x="3000569" y="1926295"/>
                <a:ext cx="101566" cy="165924"/>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
          <p:nvSpPr>
            <p:cNvPr id="30" name="Rectangle 29">
              <a:extLst>
                <a:ext uri="{FF2B5EF4-FFF2-40B4-BE49-F238E27FC236}">
                  <a16:creationId xmlns:a16="http://schemas.microsoft.com/office/drawing/2014/main" id="{FE764120-86AD-F887-6BFF-B3188B90FBFD}"/>
                </a:ext>
              </a:extLst>
            </p:cNvPr>
            <p:cNvSpPr/>
            <p:nvPr/>
          </p:nvSpPr>
          <p:spPr>
            <a:xfrm rot="20505316">
              <a:off x="5102983" y="1656859"/>
              <a:ext cx="45719" cy="3548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1" name="Round Same Side Corner Rectangle 26">
              <a:extLst>
                <a:ext uri="{FF2B5EF4-FFF2-40B4-BE49-F238E27FC236}">
                  <a16:creationId xmlns:a16="http://schemas.microsoft.com/office/drawing/2014/main" id="{37A83B7B-BF8F-B4BB-41D9-FD2424E69566}"/>
                </a:ext>
              </a:extLst>
            </p:cNvPr>
            <p:cNvSpPr/>
            <p:nvPr/>
          </p:nvSpPr>
          <p:spPr>
            <a:xfrm rot="16535945">
              <a:off x="5265161" y="1680146"/>
              <a:ext cx="101003" cy="279895"/>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cxnSp>
          <p:nvCxnSpPr>
            <p:cNvPr id="32" name="Straight Arrow Connector 31">
              <a:extLst>
                <a:ext uri="{FF2B5EF4-FFF2-40B4-BE49-F238E27FC236}">
                  <a16:creationId xmlns:a16="http://schemas.microsoft.com/office/drawing/2014/main" id="{C8E0BC8A-ED82-B842-6D69-C321BC8FC34A}"/>
                </a:ext>
              </a:extLst>
            </p:cNvPr>
            <p:cNvCxnSpPr>
              <a:cxnSpLocks/>
            </p:cNvCxnSpPr>
            <p:nvPr/>
          </p:nvCxnSpPr>
          <p:spPr>
            <a:xfrm flipH="1">
              <a:off x="5175388" y="1694718"/>
              <a:ext cx="74812" cy="109302"/>
            </a:xfrm>
            <a:prstGeom prst="straightConnector1">
              <a:avLst/>
            </a:prstGeom>
            <a:grpFill/>
            <a:ln w="28575">
              <a:solidFill>
                <a:schemeClr val="accent2">
                  <a:lumMod val="7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33" name="Group 32">
              <a:extLst>
                <a:ext uri="{FF2B5EF4-FFF2-40B4-BE49-F238E27FC236}">
                  <a16:creationId xmlns:a16="http://schemas.microsoft.com/office/drawing/2014/main" id="{C84699BC-0734-0858-1F30-31340587B938}"/>
                </a:ext>
              </a:extLst>
            </p:cNvPr>
            <p:cNvGrpSpPr/>
            <p:nvPr/>
          </p:nvGrpSpPr>
          <p:grpSpPr>
            <a:xfrm>
              <a:off x="5274909" y="1330093"/>
              <a:ext cx="439264" cy="1090296"/>
              <a:chOff x="4152776" y="1302447"/>
              <a:chExt cx="365595" cy="907443"/>
            </a:xfrm>
            <a:grpFill/>
          </p:grpSpPr>
          <p:sp>
            <p:nvSpPr>
              <p:cNvPr id="34" name="Flowchart: Manual Operation 33">
                <a:extLst>
                  <a:ext uri="{FF2B5EF4-FFF2-40B4-BE49-F238E27FC236}">
                    <a16:creationId xmlns:a16="http://schemas.microsoft.com/office/drawing/2014/main" id="{C14A7EC0-18D3-15CE-4F39-6419E6F2F7F1}"/>
                  </a:ext>
                </a:extLst>
              </p:cNvPr>
              <p:cNvSpPr/>
              <p:nvPr/>
            </p:nvSpPr>
            <p:spPr>
              <a:xfrm rot="10800000">
                <a:off x="4152776" y="1702969"/>
                <a:ext cx="365595" cy="506921"/>
              </a:xfrm>
              <a:prstGeom prst="flowChartManualOperati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5" name="Round Same Side Corner Rectangle 23">
                <a:extLst>
                  <a:ext uri="{FF2B5EF4-FFF2-40B4-BE49-F238E27FC236}">
                    <a16:creationId xmlns:a16="http://schemas.microsoft.com/office/drawing/2014/main" id="{9A17BE20-7B22-BDF6-6E10-F71FFBA458DE}"/>
                  </a:ext>
                </a:extLst>
              </p:cNvPr>
              <p:cNvSpPr/>
              <p:nvPr/>
            </p:nvSpPr>
            <p:spPr>
              <a:xfrm>
                <a:off x="4202705" y="1618460"/>
                <a:ext cx="266665" cy="584840"/>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6" name="Oval 35">
                <a:extLst>
                  <a:ext uri="{FF2B5EF4-FFF2-40B4-BE49-F238E27FC236}">
                    <a16:creationId xmlns:a16="http://schemas.microsoft.com/office/drawing/2014/main" id="{3F0472F2-9F02-012D-E6CA-B1507BB520B4}"/>
                  </a:ext>
                </a:extLst>
              </p:cNvPr>
              <p:cNvSpPr/>
              <p:nvPr/>
            </p:nvSpPr>
            <p:spPr>
              <a:xfrm>
                <a:off x="4200727" y="1302447"/>
                <a:ext cx="269696" cy="26969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sp>
        <p:nvSpPr>
          <p:cNvPr id="40" name="TextBox 39">
            <a:extLst>
              <a:ext uri="{FF2B5EF4-FFF2-40B4-BE49-F238E27FC236}">
                <a16:creationId xmlns:a16="http://schemas.microsoft.com/office/drawing/2014/main" id="{E2AFE14E-B174-6672-5745-AE2A53D592E7}"/>
              </a:ext>
            </a:extLst>
          </p:cNvPr>
          <p:cNvSpPr txBox="1"/>
          <p:nvPr/>
        </p:nvSpPr>
        <p:spPr>
          <a:xfrm>
            <a:off x="3725613" y="2034168"/>
            <a:ext cx="4766314" cy="3970318"/>
          </a:xfrm>
          <a:prstGeom prst="rect">
            <a:avLst/>
          </a:prstGeom>
          <a:noFill/>
        </p:spPr>
        <p:txBody>
          <a:bodyPr wrap="square">
            <a:spAutoFit/>
          </a:bodyPr>
          <a:lstStyle/>
          <a:p>
            <a:pPr marL="0" marR="0" lvl="0" indent="0" rtl="0">
              <a:spcBef>
                <a:spcPts val="0"/>
              </a:spcBef>
              <a:spcAft>
                <a:spcPts val="0"/>
              </a:spcAft>
              <a:buNone/>
            </a:pPr>
            <a:r>
              <a:rPr lang="en-US" sz="1800" dirty="0">
                <a:solidFill>
                  <a:schemeClr val="tx1"/>
                </a:solidFill>
                <a:latin typeface="+mn-lt"/>
                <a:ea typeface="Calibri"/>
                <a:cs typeface="Calibri"/>
                <a:sym typeface="Calibri"/>
              </a:rPr>
              <a:t>Mobiliser les communautés pour qu'elles participent aux efforts de traçage</a:t>
            </a:r>
          </a:p>
          <a:p>
            <a:pPr marL="0" marR="0" lvl="0" indent="0" rtl="0">
              <a:spcBef>
                <a:spcPts val="0"/>
              </a:spcBef>
              <a:spcAft>
                <a:spcPts val="0"/>
              </a:spcAft>
              <a:buNone/>
            </a:pPr>
            <a:endParaRPr lang="en-US" sz="1800" dirty="0">
              <a:solidFill>
                <a:schemeClr val="tx1"/>
              </a:solidFill>
              <a:latin typeface="+mn-lt"/>
              <a:cs typeface="Calibri"/>
              <a:sym typeface="Calibri"/>
            </a:endParaRPr>
          </a:p>
          <a:p>
            <a:r>
              <a:rPr lang="en-US" sz="1800" dirty="0">
                <a:solidFill>
                  <a:schemeClr val="tx1"/>
                </a:solidFill>
                <a:latin typeface="+mn-lt"/>
                <a:ea typeface="Calibri"/>
                <a:cs typeface="Calibri"/>
                <a:sym typeface="Calibri"/>
              </a:rPr>
              <a:t>S'assurer que les activités de traçage sont intégrées dans les plans d'action</a:t>
            </a:r>
          </a:p>
          <a:p>
            <a:endParaRPr lang="en-US" sz="1800" dirty="0">
              <a:solidFill>
                <a:schemeClr val="tx1"/>
              </a:solidFill>
              <a:latin typeface="+mn-lt"/>
            </a:endParaRPr>
          </a:p>
          <a:p>
            <a:r>
              <a:rPr lang="en-US" sz="1800" dirty="0">
                <a:solidFill>
                  <a:schemeClr val="tx1"/>
                </a:solidFill>
                <a:latin typeface="+mn-lt"/>
                <a:ea typeface="Calibri"/>
                <a:cs typeface="Calibri"/>
                <a:sym typeface="Calibri"/>
              </a:rPr>
              <a:t>Contribuer à informer les communautés, les parents et les enfants sur les services de recherche des familles</a:t>
            </a:r>
            <a:endParaRPr lang="en-US" sz="1800" dirty="0">
              <a:solidFill>
                <a:schemeClr val="tx1"/>
              </a:solidFill>
              <a:latin typeface="+mn-lt"/>
            </a:endParaRPr>
          </a:p>
          <a:p>
            <a:pPr marL="0" marR="0" lvl="0" indent="0" rtl="0">
              <a:spcBef>
                <a:spcPts val="0"/>
              </a:spcBef>
              <a:spcAft>
                <a:spcPts val="0"/>
              </a:spcAft>
              <a:buNone/>
            </a:pPr>
            <a:endParaRPr lang="en-US" sz="1800" dirty="0">
              <a:solidFill>
                <a:schemeClr val="tx1"/>
              </a:solidFill>
              <a:latin typeface="+mn-lt"/>
            </a:endParaRPr>
          </a:p>
          <a:p>
            <a:r>
              <a:rPr lang="en-US" sz="1800" dirty="0">
                <a:solidFill>
                  <a:schemeClr val="tx1"/>
                </a:solidFill>
                <a:latin typeface="+mn-lt"/>
                <a:ea typeface="Calibri"/>
                <a:cs typeface="Calibri"/>
                <a:sym typeface="Calibri"/>
              </a:rPr>
              <a:t>Travailler directement sur les demandes de traçage </a:t>
            </a:r>
            <a:endParaRPr lang="en-US" sz="1800" dirty="0">
              <a:solidFill>
                <a:schemeClr val="tx1"/>
              </a:solidFill>
              <a:latin typeface="+mn-lt"/>
            </a:endParaRPr>
          </a:p>
          <a:p>
            <a:pPr marL="0" marR="0" lvl="0" indent="0" rtl="0">
              <a:spcBef>
                <a:spcPts val="0"/>
              </a:spcBef>
              <a:spcAft>
                <a:spcPts val="0"/>
              </a:spcAft>
              <a:buNone/>
            </a:pPr>
            <a:endParaRPr lang="en-US" sz="1800" dirty="0">
              <a:solidFill>
                <a:schemeClr val="tx1"/>
              </a:solidFill>
              <a:latin typeface="+mn-lt"/>
            </a:endParaRPr>
          </a:p>
          <a:p>
            <a:r>
              <a:rPr lang="en-US" sz="1800" dirty="0">
                <a:solidFill>
                  <a:schemeClr val="tx1"/>
                </a:solidFill>
                <a:latin typeface="+mn-lt"/>
                <a:ea typeface="Calibri"/>
                <a:cs typeface="Calibri"/>
                <a:sym typeface="Calibri"/>
              </a:rPr>
              <a:t>Référer les cas et coordonner </a:t>
            </a:r>
            <a:endParaRPr lang="en-US" sz="1800" dirty="0">
              <a:solidFill>
                <a:schemeClr val="tx1"/>
              </a:solidFill>
              <a:latin typeface="+mn-lt"/>
            </a:endParaRPr>
          </a:p>
        </p:txBody>
      </p:sp>
      <p:grpSp>
        <p:nvGrpSpPr>
          <p:cNvPr id="20" name="Group 19">
            <a:extLst>
              <a:ext uri="{FF2B5EF4-FFF2-40B4-BE49-F238E27FC236}">
                <a16:creationId xmlns:a16="http://schemas.microsoft.com/office/drawing/2014/main" id="{95CF8720-9357-B2E7-322C-1F80EB85D502}"/>
              </a:ext>
            </a:extLst>
          </p:cNvPr>
          <p:cNvGrpSpPr/>
          <p:nvPr/>
        </p:nvGrpSpPr>
        <p:grpSpPr>
          <a:xfrm>
            <a:off x="10228983" y="337468"/>
            <a:ext cx="1587872" cy="1368854"/>
            <a:chOff x="10228983" y="337468"/>
            <a:chExt cx="1587872" cy="1368854"/>
          </a:xfrm>
        </p:grpSpPr>
        <p:sp>
          <p:nvSpPr>
            <p:cNvPr id="21" name="Hexagon 20">
              <a:extLst>
                <a:ext uri="{FF2B5EF4-FFF2-40B4-BE49-F238E27FC236}">
                  <a16:creationId xmlns:a16="http://schemas.microsoft.com/office/drawing/2014/main" id="{4D81013C-BFD9-B79D-CAB4-EBD4C809619C}"/>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22" name="Group 21">
              <a:extLst>
                <a:ext uri="{FF2B5EF4-FFF2-40B4-BE49-F238E27FC236}">
                  <a16:creationId xmlns:a16="http://schemas.microsoft.com/office/drawing/2014/main" id="{E891B5CD-260D-89EB-95A0-41566A2955BF}"/>
                </a:ext>
              </a:extLst>
            </p:cNvPr>
            <p:cNvGrpSpPr/>
            <p:nvPr/>
          </p:nvGrpSpPr>
          <p:grpSpPr>
            <a:xfrm>
              <a:off x="10621771" y="762700"/>
              <a:ext cx="562136" cy="634675"/>
              <a:chOff x="760175" y="830142"/>
              <a:chExt cx="867619" cy="979579"/>
            </a:xfrm>
          </p:grpSpPr>
          <p:sp>
            <p:nvSpPr>
              <p:cNvPr id="42" name="Rectangle 41">
                <a:extLst>
                  <a:ext uri="{FF2B5EF4-FFF2-40B4-BE49-F238E27FC236}">
                    <a16:creationId xmlns:a16="http://schemas.microsoft.com/office/drawing/2014/main" id="{2E84646D-B356-B3F0-326E-6282FD74E07A}"/>
                  </a:ext>
                </a:extLst>
              </p:cNvPr>
              <p:cNvSpPr/>
              <p:nvPr/>
            </p:nvSpPr>
            <p:spPr>
              <a:xfrm>
                <a:off x="864636" y="830142"/>
                <a:ext cx="763158" cy="97957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b="1" dirty="0">
                    <a:latin typeface="Arial" panose="020B0604020202020204" pitchFamily="34" charset="0"/>
                    <a:cs typeface="Arial" panose="020B0604020202020204" pitchFamily="34" charset="0"/>
                  </a:rPr>
                  <a:t>62-64</a:t>
                </a:r>
              </a:p>
            </p:txBody>
          </p:sp>
          <p:sp>
            <p:nvSpPr>
              <p:cNvPr id="43" name="Rectangle 42">
                <a:extLst>
                  <a:ext uri="{FF2B5EF4-FFF2-40B4-BE49-F238E27FC236}">
                    <a16:creationId xmlns:a16="http://schemas.microsoft.com/office/drawing/2014/main" id="{44298D67-DFB4-EFCA-4A5C-779E5251092C}"/>
                  </a:ext>
                </a:extLst>
              </p:cNvPr>
              <p:cNvSpPr/>
              <p:nvPr/>
            </p:nvSpPr>
            <p:spPr>
              <a:xfrm>
                <a:off x="760175" y="830144"/>
                <a:ext cx="149292" cy="97957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26" name="Group 25">
              <a:extLst>
                <a:ext uri="{FF2B5EF4-FFF2-40B4-BE49-F238E27FC236}">
                  <a16:creationId xmlns:a16="http://schemas.microsoft.com/office/drawing/2014/main" id="{4350DC4A-CA27-E4CD-6470-D5660C301BD2}"/>
                </a:ext>
              </a:extLst>
            </p:cNvPr>
            <p:cNvGrpSpPr/>
            <p:nvPr/>
          </p:nvGrpSpPr>
          <p:grpSpPr>
            <a:xfrm>
              <a:off x="11325415" y="762701"/>
              <a:ext cx="182192" cy="634674"/>
              <a:chOff x="2121762" y="2323619"/>
              <a:chExt cx="200378" cy="825210"/>
            </a:xfrm>
          </p:grpSpPr>
          <p:sp>
            <p:nvSpPr>
              <p:cNvPr id="39" name="Isosceles Triangle 38">
                <a:extLst>
                  <a:ext uri="{FF2B5EF4-FFF2-40B4-BE49-F238E27FC236}">
                    <a16:creationId xmlns:a16="http://schemas.microsoft.com/office/drawing/2014/main" id="{136C7B88-9BF7-F594-2FEF-2A6150588B7E}"/>
                  </a:ext>
                </a:extLst>
              </p:cNvPr>
              <p:cNvSpPr/>
              <p:nvPr/>
            </p:nvSpPr>
            <p:spPr>
              <a:xfrm>
                <a:off x="2121763" y="2323619"/>
                <a:ext cx="200377" cy="172739"/>
              </a:xfrm>
              <a:prstGeom prs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1" name="Rectangle 40">
                <a:extLst>
                  <a:ext uri="{FF2B5EF4-FFF2-40B4-BE49-F238E27FC236}">
                    <a16:creationId xmlns:a16="http://schemas.microsoft.com/office/drawing/2014/main" id="{D9F62761-9376-BBDF-4983-14FA0766C611}"/>
                  </a:ext>
                </a:extLst>
              </p:cNvPr>
              <p:cNvSpPr/>
              <p:nvPr/>
            </p:nvSpPr>
            <p:spPr>
              <a:xfrm>
                <a:off x="2121762" y="2496169"/>
                <a:ext cx="200377" cy="6526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show="0">
  <p:cSld>
    <p:spTree>
      <p:nvGrpSpPr>
        <p:cNvPr id="1" name="Shape 812"/>
        <p:cNvGrpSpPr/>
        <p:nvPr/>
      </p:nvGrpSpPr>
      <p:grpSpPr>
        <a:xfrm>
          <a:off x="0" y="0"/>
          <a:ext cx="0" cy="0"/>
          <a:chOff x="0" y="0"/>
          <a:chExt cx="0" cy="0"/>
        </a:xfrm>
      </p:grpSpPr>
      <p:sp>
        <p:nvSpPr>
          <p:cNvPr id="6" name="Title 72">
            <a:extLst>
              <a:ext uri="{FF2B5EF4-FFF2-40B4-BE49-F238E27FC236}">
                <a16:creationId xmlns:a16="http://schemas.microsoft.com/office/drawing/2014/main" id="{651A139C-7752-FE82-6B84-B69CFCBA8AE1}"/>
              </a:ext>
            </a:extLst>
          </p:cNvPr>
          <p:cNvSpPr txBox="1">
            <a:spLocks/>
          </p:cNvSpPr>
          <p:nvPr/>
        </p:nvSpPr>
        <p:spPr>
          <a:xfrm>
            <a:off x="796386" y="3099692"/>
            <a:ext cx="5915913"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n-CA" sz="5400" b="1" dirty="0">
                <a:solidFill>
                  <a:schemeClr val="bg1">
                    <a:lumMod val="75000"/>
                  </a:schemeClr>
                </a:solidFill>
                <a:latin typeface="Garamond"/>
              </a:rPr>
              <a:t>Diapositive supplémentaire pour les notes de l'animateur</a:t>
            </a:r>
            <a:endParaRPr lang="en-CA" sz="5400" b="1" dirty="0">
              <a:solidFill>
                <a:schemeClr val="bg1">
                  <a:lumMod val="75000"/>
                </a:schemeClr>
              </a:solidFill>
            </a:endParaRPr>
          </a:p>
        </p:txBody>
      </p:sp>
    </p:spTree>
    <p:extLst>
      <p:ext uri="{BB962C8B-B14F-4D97-AF65-F5344CB8AC3E}">
        <p14:creationId xmlns:p14="http://schemas.microsoft.com/office/powerpoint/2010/main" val="4137634885"/>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Shape 1207"/>
        <p:cNvGrpSpPr/>
        <p:nvPr/>
      </p:nvGrpSpPr>
      <p:grpSpPr>
        <a:xfrm>
          <a:off x="0" y="0"/>
          <a:ext cx="0" cy="0"/>
          <a:chOff x="0" y="0"/>
          <a:chExt cx="0" cy="0"/>
        </a:xfrm>
      </p:grpSpPr>
      <p:sp>
        <p:nvSpPr>
          <p:cNvPr id="1209" name="Google Shape;1209;p62"/>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8C5F7A"/>
              </a:buClr>
              <a:buSzPts val="3200"/>
              <a:buFont typeface="Arial"/>
              <a:buNone/>
            </a:pPr>
            <a:r>
              <a:rPr lang="en-US" dirty="0"/>
              <a:t>Recherche des familles</a:t>
            </a:r>
            <a:endParaRPr dirty="0"/>
          </a:p>
        </p:txBody>
      </p:sp>
      <p:grpSp>
        <p:nvGrpSpPr>
          <p:cNvPr id="2" name="Group 1">
            <a:extLst>
              <a:ext uri="{FF2B5EF4-FFF2-40B4-BE49-F238E27FC236}">
                <a16:creationId xmlns:a16="http://schemas.microsoft.com/office/drawing/2014/main" id="{573B92E7-72E5-5A46-A5E3-65241004DE59}"/>
              </a:ext>
            </a:extLst>
          </p:cNvPr>
          <p:cNvGrpSpPr/>
          <p:nvPr/>
        </p:nvGrpSpPr>
        <p:grpSpPr>
          <a:xfrm>
            <a:off x="10228983" y="337468"/>
            <a:ext cx="1587872" cy="1368854"/>
            <a:chOff x="10228983" y="337468"/>
            <a:chExt cx="1587872" cy="1368854"/>
          </a:xfrm>
        </p:grpSpPr>
        <p:sp>
          <p:nvSpPr>
            <p:cNvPr id="3" name="Hexagon 2">
              <a:extLst>
                <a:ext uri="{FF2B5EF4-FFF2-40B4-BE49-F238E27FC236}">
                  <a16:creationId xmlns:a16="http://schemas.microsoft.com/office/drawing/2014/main" id="{DFEBACE9-76DE-DDAE-3336-C03295B7380D}"/>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4" name="Group 3">
              <a:extLst>
                <a:ext uri="{FF2B5EF4-FFF2-40B4-BE49-F238E27FC236}">
                  <a16:creationId xmlns:a16="http://schemas.microsoft.com/office/drawing/2014/main" id="{1D69E6CE-04CC-26BB-2647-7C02D8393C6B}"/>
                </a:ext>
              </a:extLst>
            </p:cNvPr>
            <p:cNvGrpSpPr/>
            <p:nvPr/>
          </p:nvGrpSpPr>
          <p:grpSpPr>
            <a:xfrm>
              <a:off x="10621771" y="762700"/>
              <a:ext cx="562136" cy="634675"/>
              <a:chOff x="760175" y="830142"/>
              <a:chExt cx="867619" cy="979579"/>
            </a:xfrm>
          </p:grpSpPr>
          <p:sp>
            <p:nvSpPr>
              <p:cNvPr id="8" name="Rectangle 7">
                <a:extLst>
                  <a:ext uri="{FF2B5EF4-FFF2-40B4-BE49-F238E27FC236}">
                    <a16:creationId xmlns:a16="http://schemas.microsoft.com/office/drawing/2014/main" id="{58FB4941-7240-FB20-F5A8-93D6A2F28F7F}"/>
                  </a:ext>
                </a:extLst>
              </p:cNvPr>
              <p:cNvSpPr/>
              <p:nvPr/>
            </p:nvSpPr>
            <p:spPr>
              <a:xfrm>
                <a:off x="864636" y="830142"/>
                <a:ext cx="763158" cy="97957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b="1" dirty="0">
                    <a:latin typeface="Arial" panose="020B0604020202020204" pitchFamily="34" charset="0"/>
                    <a:cs typeface="Arial" panose="020B0604020202020204" pitchFamily="34" charset="0"/>
                  </a:rPr>
                  <a:t>65-67</a:t>
                </a:r>
              </a:p>
            </p:txBody>
          </p:sp>
          <p:sp>
            <p:nvSpPr>
              <p:cNvPr id="9" name="Rectangle 8">
                <a:extLst>
                  <a:ext uri="{FF2B5EF4-FFF2-40B4-BE49-F238E27FC236}">
                    <a16:creationId xmlns:a16="http://schemas.microsoft.com/office/drawing/2014/main" id="{C44D9EC6-ED4C-99B6-E999-C353F8D92FEB}"/>
                  </a:ext>
                </a:extLst>
              </p:cNvPr>
              <p:cNvSpPr/>
              <p:nvPr/>
            </p:nvSpPr>
            <p:spPr>
              <a:xfrm>
                <a:off x="760175" y="830144"/>
                <a:ext cx="149292" cy="97957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5" name="Group 4">
              <a:extLst>
                <a:ext uri="{FF2B5EF4-FFF2-40B4-BE49-F238E27FC236}">
                  <a16:creationId xmlns:a16="http://schemas.microsoft.com/office/drawing/2014/main" id="{E54E8097-300D-C1AB-C9E0-2FB8F5C39749}"/>
                </a:ext>
              </a:extLst>
            </p:cNvPr>
            <p:cNvGrpSpPr/>
            <p:nvPr/>
          </p:nvGrpSpPr>
          <p:grpSpPr>
            <a:xfrm>
              <a:off x="11325415" y="762701"/>
              <a:ext cx="182192" cy="634674"/>
              <a:chOff x="2121762" y="2323619"/>
              <a:chExt cx="200378" cy="825210"/>
            </a:xfrm>
          </p:grpSpPr>
          <p:sp>
            <p:nvSpPr>
              <p:cNvPr id="6" name="Isosceles Triangle 5">
                <a:extLst>
                  <a:ext uri="{FF2B5EF4-FFF2-40B4-BE49-F238E27FC236}">
                    <a16:creationId xmlns:a16="http://schemas.microsoft.com/office/drawing/2014/main" id="{C2E13EC4-ACA3-7CDF-37F5-F169953C55A0}"/>
                  </a:ext>
                </a:extLst>
              </p:cNvPr>
              <p:cNvSpPr/>
              <p:nvPr/>
            </p:nvSpPr>
            <p:spPr>
              <a:xfrm>
                <a:off x="2121763" y="2323619"/>
                <a:ext cx="200377" cy="172739"/>
              </a:xfrm>
              <a:prstGeom prs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Rectangle 6">
                <a:extLst>
                  <a:ext uri="{FF2B5EF4-FFF2-40B4-BE49-F238E27FC236}">
                    <a16:creationId xmlns:a16="http://schemas.microsoft.com/office/drawing/2014/main" id="{E3E90939-4F62-348D-C2C7-34531505166D}"/>
                  </a:ext>
                </a:extLst>
              </p:cNvPr>
              <p:cNvSpPr/>
              <p:nvPr/>
            </p:nvSpPr>
            <p:spPr>
              <a:xfrm>
                <a:off x="2121762" y="2496169"/>
                <a:ext cx="200377" cy="6526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sp>
        <p:nvSpPr>
          <p:cNvPr id="10" name="Google Shape;114;p9">
            <a:extLst>
              <a:ext uri="{FF2B5EF4-FFF2-40B4-BE49-F238E27FC236}">
                <a16:creationId xmlns:a16="http://schemas.microsoft.com/office/drawing/2014/main" id="{6FA8103F-DC7A-1823-A29F-307B3451EFDF}"/>
              </a:ext>
            </a:extLst>
          </p:cNvPr>
          <p:cNvSpPr txBox="1"/>
          <p:nvPr/>
        </p:nvSpPr>
        <p:spPr>
          <a:xfrm>
            <a:off x="794079" y="1219596"/>
            <a:ext cx="1559124" cy="369332"/>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1800"/>
              <a:buFont typeface="Arial"/>
              <a:buNone/>
            </a:pPr>
            <a:r>
              <a:rPr lang="en-US" sz="1800" b="1" i="0" u="none" strike="noStrike" cap="none" dirty="0">
                <a:solidFill>
                  <a:schemeClr val="accent2">
                    <a:lumMod val="75000"/>
                  </a:schemeClr>
                </a:solidFill>
                <a:latin typeface="Arial"/>
                <a:ea typeface="Arial"/>
                <a:cs typeface="Arial"/>
                <a:sym typeface="Arial"/>
              </a:rPr>
              <a:t>15 minutes  </a:t>
            </a:r>
            <a:endParaRPr b="1" dirty="0">
              <a:solidFill>
                <a:schemeClr val="accent2">
                  <a:lumMod val="75000"/>
                </a:schemeClr>
              </a:solidFill>
            </a:endParaRPr>
          </a:p>
        </p:txBody>
      </p:sp>
      <p:grpSp>
        <p:nvGrpSpPr>
          <p:cNvPr id="11" name="Group 10">
            <a:extLst>
              <a:ext uri="{FF2B5EF4-FFF2-40B4-BE49-F238E27FC236}">
                <a16:creationId xmlns:a16="http://schemas.microsoft.com/office/drawing/2014/main" id="{6C01F0F2-39A0-F307-C1A1-4E67B6FF3E23}"/>
              </a:ext>
            </a:extLst>
          </p:cNvPr>
          <p:cNvGrpSpPr/>
          <p:nvPr/>
        </p:nvGrpSpPr>
        <p:grpSpPr>
          <a:xfrm>
            <a:off x="357066" y="1224523"/>
            <a:ext cx="369332" cy="369332"/>
            <a:chOff x="6784825" y="4717805"/>
            <a:chExt cx="1170980" cy="1170980"/>
          </a:xfrm>
        </p:grpSpPr>
        <p:sp>
          <p:nvSpPr>
            <p:cNvPr id="12" name="Oval 11">
              <a:extLst>
                <a:ext uri="{FF2B5EF4-FFF2-40B4-BE49-F238E27FC236}">
                  <a16:creationId xmlns:a16="http://schemas.microsoft.com/office/drawing/2014/main" id="{EAED7814-63E8-5441-AFCA-765F39CBFE7C}"/>
                </a:ext>
              </a:extLst>
            </p:cNvPr>
            <p:cNvSpPr/>
            <p:nvPr/>
          </p:nvSpPr>
          <p:spPr>
            <a:xfrm>
              <a:off x="6784825" y="4717805"/>
              <a:ext cx="1170980" cy="1170980"/>
            </a:xfrm>
            <a:prstGeom prst="ellipse">
              <a:avLst/>
            </a:prstGeom>
            <a:solidFill>
              <a:schemeClr val="accent2">
                <a:lumMod val="75000"/>
              </a:schemeClr>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3" name="Oval 12">
              <a:extLst>
                <a:ext uri="{FF2B5EF4-FFF2-40B4-BE49-F238E27FC236}">
                  <a16:creationId xmlns:a16="http://schemas.microsoft.com/office/drawing/2014/main" id="{CCCDCAB9-2CB6-5C59-D2CE-C863991F1C1E}"/>
                </a:ext>
              </a:extLst>
            </p:cNvPr>
            <p:cNvSpPr/>
            <p:nvPr/>
          </p:nvSpPr>
          <p:spPr>
            <a:xfrm>
              <a:off x="7276868" y="5237982"/>
              <a:ext cx="189079" cy="18907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Rectangle 13">
              <a:extLst>
                <a:ext uri="{FF2B5EF4-FFF2-40B4-BE49-F238E27FC236}">
                  <a16:creationId xmlns:a16="http://schemas.microsoft.com/office/drawing/2014/main" id="{9D997ADA-B5DD-66ED-D045-793F9FF4D95B}"/>
                </a:ext>
              </a:extLst>
            </p:cNvPr>
            <p:cNvSpPr/>
            <p:nvPr/>
          </p:nvSpPr>
          <p:spPr>
            <a:xfrm rot="16200000">
              <a:off x="7134823" y="5040376"/>
              <a:ext cx="464812" cy="1131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Rectangle 14">
              <a:extLst>
                <a:ext uri="{FF2B5EF4-FFF2-40B4-BE49-F238E27FC236}">
                  <a16:creationId xmlns:a16="http://schemas.microsoft.com/office/drawing/2014/main" id="{AA650FE6-42F0-ADA1-0451-AFB56C89AA11}"/>
                </a:ext>
              </a:extLst>
            </p:cNvPr>
            <p:cNvSpPr/>
            <p:nvPr/>
          </p:nvSpPr>
          <p:spPr>
            <a:xfrm rot="13453060">
              <a:off x="7365088" y="5440995"/>
              <a:ext cx="331413" cy="1091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
        <p:nvSpPr>
          <p:cNvPr id="16" name="Rectangle: Top Corners Rounded 15">
            <a:extLst>
              <a:ext uri="{FF2B5EF4-FFF2-40B4-BE49-F238E27FC236}">
                <a16:creationId xmlns:a16="http://schemas.microsoft.com/office/drawing/2014/main" id="{9F850DCB-DB32-D560-5A94-63A796A31FB5}"/>
              </a:ext>
            </a:extLst>
          </p:cNvPr>
          <p:cNvSpPr/>
          <p:nvPr/>
        </p:nvSpPr>
        <p:spPr>
          <a:xfrm rot="5400000">
            <a:off x="4498077" y="-1348475"/>
            <a:ext cx="2603498" cy="11599653"/>
          </a:xfrm>
          <a:prstGeom prst="round2SameRect">
            <a:avLst>
              <a:gd name="adj1" fmla="val 25924"/>
              <a:gd name="adj2" fmla="val 0"/>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17" name="Group 16">
            <a:extLst>
              <a:ext uri="{FF2B5EF4-FFF2-40B4-BE49-F238E27FC236}">
                <a16:creationId xmlns:a16="http://schemas.microsoft.com/office/drawing/2014/main" id="{17F9C4AD-5ABB-BEBF-5958-D31DC8472F1B}"/>
              </a:ext>
            </a:extLst>
          </p:cNvPr>
          <p:cNvGrpSpPr/>
          <p:nvPr/>
        </p:nvGrpSpPr>
        <p:grpSpPr>
          <a:xfrm rot="20104804">
            <a:off x="248118" y="2076918"/>
            <a:ext cx="4485238" cy="2982035"/>
            <a:chOff x="7208925" y="2604220"/>
            <a:chExt cx="1168511" cy="776891"/>
          </a:xfrm>
        </p:grpSpPr>
        <p:sp>
          <p:nvSpPr>
            <p:cNvPr id="18" name="Rectangle 17">
              <a:extLst>
                <a:ext uri="{FF2B5EF4-FFF2-40B4-BE49-F238E27FC236}">
                  <a16:creationId xmlns:a16="http://schemas.microsoft.com/office/drawing/2014/main" id="{6743F6A9-90C3-EDB6-1F17-11B68DE9B096}"/>
                </a:ext>
              </a:extLst>
            </p:cNvPr>
            <p:cNvSpPr/>
            <p:nvPr/>
          </p:nvSpPr>
          <p:spPr>
            <a:xfrm>
              <a:off x="7425584" y="2840091"/>
              <a:ext cx="716280" cy="541020"/>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9" name="Google Shape;315;p4">
              <a:extLst>
                <a:ext uri="{FF2B5EF4-FFF2-40B4-BE49-F238E27FC236}">
                  <a16:creationId xmlns:a16="http://schemas.microsoft.com/office/drawing/2014/main" id="{340A6D56-F60C-E42F-5126-ADBB7204BDCD}"/>
                </a:ext>
              </a:extLst>
            </p:cNvPr>
            <p:cNvSpPr/>
            <p:nvPr/>
          </p:nvSpPr>
          <p:spPr>
            <a:xfrm>
              <a:off x="7208925" y="2953324"/>
              <a:ext cx="356816" cy="356815"/>
            </a:xfrm>
            <a:prstGeom prst="ellipse">
              <a:avLst/>
            </a:prstGeom>
            <a:solidFill>
              <a:schemeClr val="accent2">
                <a:lumMod val="75000"/>
              </a:schemeClr>
            </a:solidFill>
            <a:ln w="38100">
              <a:solidFill>
                <a:schemeClr val="bg1"/>
              </a:solid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20" name="Google Shape;315;p4">
              <a:extLst>
                <a:ext uri="{FF2B5EF4-FFF2-40B4-BE49-F238E27FC236}">
                  <a16:creationId xmlns:a16="http://schemas.microsoft.com/office/drawing/2014/main" id="{56516F98-C513-6747-6F10-24B61A3CDDA2}"/>
                </a:ext>
              </a:extLst>
            </p:cNvPr>
            <p:cNvSpPr/>
            <p:nvPr/>
          </p:nvSpPr>
          <p:spPr>
            <a:xfrm>
              <a:off x="7622905" y="2604220"/>
              <a:ext cx="356816" cy="356815"/>
            </a:xfrm>
            <a:prstGeom prst="ellipse">
              <a:avLst/>
            </a:prstGeom>
            <a:solidFill>
              <a:schemeClr val="accent2">
                <a:lumMod val="75000"/>
              </a:schemeClr>
            </a:solidFill>
            <a:ln w="38100">
              <a:solidFill>
                <a:schemeClr val="bg1"/>
              </a:solid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21" name="Google Shape;315;p4">
              <a:extLst>
                <a:ext uri="{FF2B5EF4-FFF2-40B4-BE49-F238E27FC236}">
                  <a16:creationId xmlns:a16="http://schemas.microsoft.com/office/drawing/2014/main" id="{AF876914-AA65-7FE8-EC1E-A440AC36C84A}"/>
                </a:ext>
              </a:extLst>
            </p:cNvPr>
            <p:cNvSpPr/>
            <p:nvPr/>
          </p:nvSpPr>
          <p:spPr>
            <a:xfrm>
              <a:off x="8020620" y="2955992"/>
              <a:ext cx="356816" cy="356815"/>
            </a:xfrm>
            <a:prstGeom prst="ellipse">
              <a:avLst/>
            </a:prstGeom>
            <a:solidFill>
              <a:schemeClr val="accent2">
                <a:lumMod val="75000"/>
              </a:schemeClr>
            </a:solidFill>
            <a:ln w="38100">
              <a:solidFill>
                <a:schemeClr val="bg1"/>
              </a:solid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22" name="Rectangle: Single Corner Snipped 21">
              <a:extLst>
                <a:ext uri="{FF2B5EF4-FFF2-40B4-BE49-F238E27FC236}">
                  <a16:creationId xmlns:a16="http://schemas.microsoft.com/office/drawing/2014/main" id="{26FC9F62-60AC-F093-0AF8-E7FE379FF1F9}"/>
                </a:ext>
              </a:extLst>
            </p:cNvPr>
            <p:cNvSpPr/>
            <p:nvPr/>
          </p:nvSpPr>
          <p:spPr>
            <a:xfrm rot="3546506">
              <a:off x="7635233" y="3164183"/>
              <a:ext cx="115589" cy="149251"/>
            </a:xfrm>
            <a:prstGeom prst="snip1Rect">
              <a:avLst>
                <a:gd name="adj" fmla="val 2326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3" name="Rectangle: Single Corner Snipped 22">
              <a:extLst>
                <a:ext uri="{FF2B5EF4-FFF2-40B4-BE49-F238E27FC236}">
                  <a16:creationId xmlns:a16="http://schemas.microsoft.com/office/drawing/2014/main" id="{ABB18802-75F4-0CDA-0D0C-CA71AE86A3A9}"/>
                </a:ext>
              </a:extLst>
            </p:cNvPr>
            <p:cNvSpPr/>
            <p:nvPr/>
          </p:nvSpPr>
          <p:spPr>
            <a:xfrm rot="17435470">
              <a:off x="7817713" y="3021002"/>
              <a:ext cx="115589" cy="149251"/>
            </a:xfrm>
            <a:prstGeom prst="snip1Rect">
              <a:avLst>
                <a:gd name="adj" fmla="val 2326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
        <p:nvSpPr>
          <p:cNvPr id="24" name="Google Shape;114;p9">
            <a:extLst>
              <a:ext uri="{FF2B5EF4-FFF2-40B4-BE49-F238E27FC236}">
                <a16:creationId xmlns:a16="http://schemas.microsoft.com/office/drawing/2014/main" id="{8841E15B-D75E-760A-A840-E674C3D70240}"/>
              </a:ext>
            </a:extLst>
          </p:cNvPr>
          <p:cNvSpPr txBox="1"/>
          <p:nvPr/>
        </p:nvSpPr>
        <p:spPr>
          <a:xfrm>
            <a:off x="5456264" y="1978273"/>
            <a:ext cx="5446979" cy="923289"/>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1800"/>
              <a:buFont typeface="Arial"/>
              <a:buNone/>
            </a:pPr>
            <a:r>
              <a:rPr lang="en-US" sz="1800" b="1" i="0" u="none" strike="noStrike" cap="none" dirty="0">
                <a:solidFill>
                  <a:schemeClr val="tx1"/>
                </a:solidFill>
                <a:latin typeface="Arial"/>
                <a:ea typeface="Arial"/>
                <a:cs typeface="Arial"/>
                <a:sym typeface="Arial"/>
              </a:rPr>
              <a:t>Distinguer si la recherche d'une famille est nécessaire et déterminer le type de méthode(s) de recherche qui conviendrait(ent) :</a:t>
            </a:r>
          </a:p>
        </p:txBody>
      </p:sp>
      <p:sp>
        <p:nvSpPr>
          <p:cNvPr id="25" name="Google Shape;114;p9">
            <a:extLst>
              <a:ext uri="{FF2B5EF4-FFF2-40B4-BE49-F238E27FC236}">
                <a16:creationId xmlns:a16="http://schemas.microsoft.com/office/drawing/2014/main" id="{9ACAED4B-5133-FA5C-F333-A39D4909A249}"/>
              </a:ext>
            </a:extLst>
          </p:cNvPr>
          <p:cNvSpPr txBox="1"/>
          <p:nvPr/>
        </p:nvSpPr>
        <p:spPr>
          <a:xfrm>
            <a:off x="5456264" y="3272194"/>
            <a:ext cx="5897536" cy="2308284"/>
          </a:xfrm>
          <a:prstGeom prst="rect">
            <a:avLst/>
          </a:prstGeom>
          <a:noFill/>
          <a:ln>
            <a:noFill/>
          </a:ln>
        </p:spPr>
        <p:txBody>
          <a:bodyPr spcFirstLastPara="1" wrap="square" lIns="91425" tIns="45700" rIns="91425" bIns="45700" anchor="t" anchorCtr="0">
            <a:spAutoFit/>
          </a:bodyPr>
          <a:lstStyle/>
          <a:p>
            <a:pPr marL="342900" marR="0" lvl="0" indent="-342900" rtl="0">
              <a:lnSpc>
                <a:spcPct val="100000"/>
              </a:lnSpc>
              <a:spcBef>
                <a:spcPts val="0"/>
              </a:spcBef>
              <a:spcAft>
                <a:spcPts val="0"/>
              </a:spcAft>
              <a:buClr>
                <a:srgbClr val="000000"/>
              </a:buClr>
              <a:buSzPts val="1800"/>
              <a:buFont typeface="+mj-lt"/>
              <a:buAutoNum type="arabicPeriod"/>
            </a:pPr>
            <a:r>
              <a:rPr lang="en-US" sz="1800" i="0" u="none" strike="noStrike" cap="none" dirty="0">
                <a:solidFill>
                  <a:schemeClr val="tx1"/>
                </a:solidFill>
                <a:latin typeface="Arial"/>
                <a:ea typeface="Arial"/>
                <a:cs typeface="Arial"/>
                <a:sym typeface="Arial"/>
              </a:rPr>
              <a:t>La recherche de la famille est-elle nécessaire et/ou dans l'intérêt supérieur de l'enfant ? Expliquez votre réponse. </a:t>
            </a:r>
          </a:p>
          <a:p>
            <a:pPr marL="342900" marR="0" lvl="0" indent="-342900" rtl="0">
              <a:lnSpc>
                <a:spcPct val="100000"/>
              </a:lnSpc>
              <a:spcBef>
                <a:spcPts val="0"/>
              </a:spcBef>
              <a:spcAft>
                <a:spcPts val="0"/>
              </a:spcAft>
              <a:buClr>
                <a:srgbClr val="000000"/>
              </a:buClr>
              <a:buSzPts val="1800"/>
              <a:buFont typeface="+mj-lt"/>
              <a:buAutoNum type="arabicPeriod"/>
            </a:pPr>
            <a:r>
              <a:rPr lang="en-US" sz="1800" i="0" u="none" strike="noStrike" cap="none" dirty="0">
                <a:solidFill>
                  <a:schemeClr val="tx1"/>
                </a:solidFill>
                <a:latin typeface="Arial"/>
                <a:ea typeface="Arial"/>
                <a:cs typeface="Arial"/>
                <a:sym typeface="Arial"/>
              </a:rPr>
              <a:t>Dans l'affirmative, quels sont les membres de la famille à rechercher et quelles sont les méthodes de recherche les plus appropriées ?</a:t>
            </a:r>
          </a:p>
          <a:p>
            <a:pPr marL="342900" marR="0" lvl="0" indent="-342900" rtl="0">
              <a:lnSpc>
                <a:spcPct val="100000"/>
              </a:lnSpc>
              <a:spcBef>
                <a:spcPts val="0"/>
              </a:spcBef>
              <a:spcAft>
                <a:spcPts val="0"/>
              </a:spcAft>
              <a:buClr>
                <a:srgbClr val="000000"/>
              </a:buClr>
              <a:buSzPts val="1800"/>
              <a:buFont typeface="+mj-lt"/>
              <a:buAutoNum type="arabicPeriod"/>
            </a:pPr>
            <a:r>
              <a:rPr lang="en-US" sz="1800" i="0" u="none" strike="noStrike" cap="none" dirty="0">
                <a:solidFill>
                  <a:schemeClr val="tx1"/>
                </a:solidFill>
                <a:latin typeface="Arial"/>
                <a:ea typeface="Arial"/>
                <a:cs typeface="Arial"/>
                <a:sym typeface="Arial"/>
              </a:rPr>
              <a:t>De quelles informations supplémentaires, y compris les informations de traçage, avez-vous besoin ? </a:t>
            </a: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Shape 812"/>
        <p:cNvGrpSpPr/>
        <p:nvPr/>
      </p:nvGrpSpPr>
      <p:grpSpPr>
        <a:xfrm>
          <a:off x="0" y="0"/>
          <a:ext cx="0" cy="0"/>
          <a:chOff x="0" y="0"/>
          <a:chExt cx="0" cy="0"/>
        </a:xfrm>
      </p:grpSpPr>
      <p:sp>
        <p:nvSpPr>
          <p:cNvPr id="6" name="Title 72">
            <a:extLst>
              <a:ext uri="{FF2B5EF4-FFF2-40B4-BE49-F238E27FC236}">
                <a16:creationId xmlns:a16="http://schemas.microsoft.com/office/drawing/2014/main" id="{651A139C-7752-FE82-6B84-B69CFCBA8AE1}"/>
              </a:ext>
            </a:extLst>
          </p:cNvPr>
          <p:cNvSpPr txBox="1">
            <a:spLocks/>
          </p:cNvSpPr>
          <p:nvPr/>
        </p:nvSpPr>
        <p:spPr>
          <a:xfrm>
            <a:off x="796386" y="3099692"/>
            <a:ext cx="5915913"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n-CA" sz="5400" b="1" dirty="0">
                <a:solidFill>
                  <a:schemeClr val="bg1">
                    <a:lumMod val="75000"/>
                  </a:schemeClr>
                </a:solidFill>
                <a:latin typeface="Garamond"/>
              </a:rPr>
              <a:t>Diapositive supplémentaire pour les notes de l'animateur</a:t>
            </a:r>
            <a:endParaRPr lang="en-CA" sz="5400" b="1" dirty="0">
              <a:solidFill>
                <a:schemeClr val="bg1">
                  <a:lumMod val="75000"/>
                </a:schemeClr>
              </a:solidFill>
            </a:endParaRPr>
          </a:p>
        </p:txBody>
      </p:sp>
    </p:spTree>
    <p:extLst>
      <p:ext uri="{BB962C8B-B14F-4D97-AF65-F5344CB8AC3E}">
        <p14:creationId xmlns:p14="http://schemas.microsoft.com/office/powerpoint/2010/main" val="4133213973"/>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Shape 812"/>
        <p:cNvGrpSpPr/>
        <p:nvPr/>
      </p:nvGrpSpPr>
      <p:grpSpPr>
        <a:xfrm>
          <a:off x="0" y="0"/>
          <a:ext cx="0" cy="0"/>
          <a:chOff x="0" y="0"/>
          <a:chExt cx="0" cy="0"/>
        </a:xfrm>
      </p:grpSpPr>
      <p:sp>
        <p:nvSpPr>
          <p:cNvPr id="6" name="Title 72">
            <a:extLst>
              <a:ext uri="{FF2B5EF4-FFF2-40B4-BE49-F238E27FC236}">
                <a16:creationId xmlns:a16="http://schemas.microsoft.com/office/drawing/2014/main" id="{651A139C-7752-FE82-6B84-B69CFCBA8AE1}"/>
              </a:ext>
            </a:extLst>
          </p:cNvPr>
          <p:cNvSpPr txBox="1">
            <a:spLocks/>
          </p:cNvSpPr>
          <p:nvPr/>
        </p:nvSpPr>
        <p:spPr>
          <a:xfrm>
            <a:off x="796386" y="3099692"/>
            <a:ext cx="5915913"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n-CA" sz="5400" b="1" dirty="0">
                <a:solidFill>
                  <a:schemeClr val="bg1">
                    <a:lumMod val="75000"/>
                  </a:schemeClr>
                </a:solidFill>
                <a:latin typeface="Garamond"/>
              </a:rPr>
              <a:t>Diapositive supplémentaire pour les notes de l'animateur</a:t>
            </a:r>
            <a:endParaRPr lang="en-CA" sz="5400" b="1" dirty="0">
              <a:solidFill>
                <a:schemeClr val="bg1">
                  <a:lumMod val="75000"/>
                </a:schemeClr>
              </a:solidFill>
            </a:endParaRPr>
          </a:p>
        </p:txBody>
      </p:sp>
    </p:spTree>
    <p:extLst>
      <p:ext uri="{BB962C8B-B14F-4D97-AF65-F5344CB8AC3E}">
        <p14:creationId xmlns:p14="http://schemas.microsoft.com/office/powerpoint/2010/main" val="3832226866"/>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Shape 1225"/>
        <p:cNvGrpSpPr/>
        <p:nvPr/>
      </p:nvGrpSpPr>
      <p:grpSpPr>
        <a:xfrm>
          <a:off x="0" y="0"/>
          <a:ext cx="0" cy="0"/>
          <a:chOff x="0" y="0"/>
          <a:chExt cx="0" cy="0"/>
        </a:xfrm>
      </p:grpSpPr>
      <p:sp>
        <p:nvSpPr>
          <p:cNvPr id="1226" name="Google Shape;1226;p63"/>
          <p:cNvSpPr/>
          <p:nvPr/>
        </p:nvSpPr>
        <p:spPr>
          <a:xfrm>
            <a:off x="0" y="-1"/>
            <a:ext cx="12192000" cy="985520"/>
          </a:xfrm>
          <a:prstGeom prst="rect">
            <a:avLst/>
          </a:prstGeom>
          <a:solidFill>
            <a:srgbClr val="EEE7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1227" name="Google Shape;1227;p63"/>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8C5F7A"/>
              </a:buClr>
              <a:buSzPts val="3200"/>
              <a:buFont typeface="Arial"/>
              <a:buNone/>
            </a:pPr>
            <a:r>
              <a:rPr lang="en-US" dirty="0">
                <a:latin typeface="Arial"/>
                <a:ea typeface="Arial"/>
                <a:cs typeface="Arial"/>
                <a:sym typeface="Arial"/>
              </a:rPr>
              <a:t>Principaux points d'apprentissage</a:t>
            </a:r>
            <a:endParaRPr dirty="0"/>
          </a:p>
        </p:txBody>
      </p:sp>
      <p:sp>
        <p:nvSpPr>
          <p:cNvPr id="1228" name="Google Shape;1228;p63"/>
          <p:cNvSpPr/>
          <p:nvPr/>
        </p:nvSpPr>
        <p:spPr>
          <a:xfrm>
            <a:off x="1525009" y="1983844"/>
            <a:ext cx="1051560" cy="1051560"/>
          </a:xfrm>
          <a:prstGeom prst="star5">
            <a:avLst>
              <a:gd name="adj" fmla="val 28143"/>
              <a:gd name="hf" fmla="val 105146"/>
              <a:gd name="vf" fmla="val 110557"/>
            </a:avLst>
          </a:prstGeom>
          <a:solidFill>
            <a:srgbClr val="8C5F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1229" name="Google Shape;1229;p63"/>
          <p:cNvSpPr/>
          <p:nvPr/>
        </p:nvSpPr>
        <p:spPr>
          <a:xfrm>
            <a:off x="4215472" y="1992472"/>
            <a:ext cx="1051560" cy="1051560"/>
          </a:xfrm>
          <a:prstGeom prst="star5">
            <a:avLst>
              <a:gd name="adj" fmla="val 28143"/>
              <a:gd name="hf" fmla="val 105146"/>
              <a:gd name="vf" fmla="val 110557"/>
            </a:avLst>
          </a:prstGeom>
          <a:solidFill>
            <a:srgbClr val="8C5F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1230" name="Google Shape;1230;p63"/>
          <p:cNvSpPr/>
          <p:nvPr/>
        </p:nvSpPr>
        <p:spPr>
          <a:xfrm>
            <a:off x="6871663" y="1983844"/>
            <a:ext cx="1051560" cy="1051560"/>
          </a:xfrm>
          <a:prstGeom prst="star5">
            <a:avLst>
              <a:gd name="adj" fmla="val 28143"/>
              <a:gd name="hf" fmla="val 105146"/>
              <a:gd name="vf" fmla="val 110557"/>
            </a:avLst>
          </a:prstGeom>
          <a:solidFill>
            <a:srgbClr val="8C5F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1231" name="Google Shape;1231;p63"/>
          <p:cNvSpPr/>
          <p:nvPr/>
        </p:nvSpPr>
        <p:spPr>
          <a:xfrm>
            <a:off x="9561750" y="1983844"/>
            <a:ext cx="1051560" cy="1051560"/>
          </a:xfrm>
          <a:prstGeom prst="star5">
            <a:avLst>
              <a:gd name="adj" fmla="val 28143"/>
              <a:gd name="hf" fmla="val 105146"/>
              <a:gd name="vf" fmla="val 110557"/>
            </a:avLst>
          </a:prstGeom>
          <a:solidFill>
            <a:srgbClr val="8C5F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1232" name="Google Shape;1232;p63"/>
          <p:cNvSpPr txBox="1"/>
          <p:nvPr/>
        </p:nvSpPr>
        <p:spPr>
          <a:xfrm>
            <a:off x="691889" y="3439448"/>
            <a:ext cx="2717800" cy="2585283"/>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Helvetica Neue"/>
              <a:buNone/>
            </a:pPr>
            <a:r>
              <a:rPr lang="en-US" sz="1800" b="0" i="0" u="none" strike="noStrike" cap="none" dirty="0">
                <a:solidFill>
                  <a:srgbClr val="000000"/>
                </a:solidFill>
                <a:latin typeface="+mn-lt"/>
                <a:ea typeface="Helvetica Neue"/>
                <a:cs typeface="Helvetica Neue"/>
                <a:sym typeface="Helvetica Neue"/>
              </a:rPr>
              <a:t>Les travailleurs sociaux peuvent soutenir les activités de traçage, soit en effectuant eux-mêmes le traçage, soit en assurant la coordination ou l'orientation vers les acteurs du RRF. </a:t>
            </a:r>
            <a:endParaRPr sz="1800" dirty="0">
              <a:latin typeface="+mn-lt"/>
            </a:endParaRPr>
          </a:p>
        </p:txBody>
      </p:sp>
      <p:sp>
        <p:nvSpPr>
          <p:cNvPr id="1233" name="Google Shape;1233;p63"/>
          <p:cNvSpPr txBox="1"/>
          <p:nvPr/>
        </p:nvSpPr>
        <p:spPr>
          <a:xfrm>
            <a:off x="3737442" y="3439448"/>
            <a:ext cx="2007619" cy="147728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Helvetica Neue"/>
              <a:buNone/>
            </a:pPr>
            <a:r>
              <a:rPr lang="en-US" sz="1800" b="0" i="0" u="none" strike="noStrike" cap="none" dirty="0">
                <a:solidFill>
                  <a:srgbClr val="000000"/>
                </a:solidFill>
                <a:latin typeface="+mn-lt"/>
                <a:ea typeface="Helvetica Neue"/>
                <a:cs typeface="Helvetica Neue"/>
                <a:sym typeface="Helvetica Neue"/>
              </a:rPr>
              <a:t>Le traçage doit commencer dès que possible après l'enregistrement et être continu.</a:t>
            </a:r>
            <a:endParaRPr sz="1800" dirty="0">
              <a:latin typeface="+mn-lt"/>
            </a:endParaRPr>
          </a:p>
        </p:txBody>
      </p:sp>
      <p:sp>
        <p:nvSpPr>
          <p:cNvPr id="1234" name="Google Shape;1234;p63"/>
          <p:cNvSpPr txBox="1"/>
          <p:nvPr/>
        </p:nvSpPr>
        <p:spPr>
          <a:xfrm>
            <a:off x="6200103" y="3439448"/>
            <a:ext cx="2394679" cy="147728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Helvetica Neue"/>
              <a:buNone/>
            </a:pPr>
            <a:r>
              <a:rPr lang="en-US" sz="1800" b="0" i="0" u="none" strike="noStrike" cap="none" dirty="0">
                <a:solidFill>
                  <a:srgbClr val="000000"/>
                </a:solidFill>
                <a:latin typeface="+mn-lt"/>
                <a:ea typeface="Helvetica Neue"/>
                <a:cs typeface="Helvetica Neue"/>
                <a:sym typeface="Helvetica Neue"/>
              </a:rPr>
              <a:t>Les méthodes de traçage comprennent le traçage au cas par cas, le traçage de masse, le traçage par radio, l'utilisation des médias sociaux, etc.</a:t>
            </a:r>
            <a:endParaRPr sz="1800" dirty="0">
              <a:latin typeface="+mn-lt"/>
            </a:endParaRPr>
          </a:p>
        </p:txBody>
      </p:sp>
      <p:sp>
        <p:nvSpPr>
          <p:cNvPr id="1235" name="Google Shape;1235;p63"/>
          <p:cNvSpPr txBox="1"/>
          <p:nvPr/>
        </p:nvSpPr>
        <p:spPr>
          <a:xfrm>
            <a:off x="8959121" y="3439448"/>
            <a:ext cx="2394679" cy="203128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Helvetica Neue"/>
              <a:buNone/>
            </a:pPr>
            <a:r>
              <a:rPr lang="en-US" sz="1800" b="0" i="0" u="none" strike="noStrike" cap="none" dirty="0">
                <a:solidFill>
                  <a:srgbClr val="000000"/>
                </a:solidFill>
                <a:latin typeface="+mn-lt"/>
                <a:ea typeface="Helvetica Neue"/>
                <a:cs typeface="Helvetica Neue"/>
                <a:sym typeface="Helvetica Neue"/>
              </a:rPr>
              <a:t>Le suivi et l'examen réguliers des activités de recherche et de leurs résultats sont cruciaux et l'enfant/la famille doivent être régulièrement informés par le travailleur social.</a:t>
            </a:r>
            <a:endParaRPr sz="1800" dirty="0">
              <a:latin typeface="+mn-lt"/>
            </a:endParaRP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Shape 1240"/>
        <p:cNvGrpSpPr/>
        <p:nvPr/>
      </p:nvGrpSpPr>
      <p:grpSpPr>
        <a:xfrm>
          <a:off x="0" y="0"/>
          <a:ext cx="0" cy="0"/>
          <a:chOff x="0" y="0"/>
          <a:chExt cx="0" cy="0"/>
        </a:xfrm>
      </p:grpSpPr>
      <p:sp>
        <p:nvSpPr>
          <p:cNvPr id="1241" name="Google Shape;1241;p64"/>
          <p:cNvSpPr txBox="1">
            <a:spLocks noGrp="1"/>
          </p:cNvSpPr>
          <p:nvPr>
            <p:ph type="title"/>
          </p:nvPr>
        </p:nvSpPr>
        <p:spPr>
          <a:xfrm>
            <a:off x="796385" y="3099692"/>
            <a:ext cx="4248055" cy="562168"/>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4800"/>
              <a:buFont typeface="Garamond"/>
              <a:buNone/>
            </a:pPr>
            <a:r>
              <a:rPr lang="en-US" sz="2400" dirty="0"/>
              <a:t>SESSION 5.2</a:t>
            </a:r>
            <a:br>
              <a:rPr lang="en-US" sz="2400" dirty="0"/>
            </a:br>
            <a:r>
              <a:rPr lang="en-US" sz="2400" dirty="0"/>
              <a:t> </a:t>
            </a:r>
            <a:br>
              <a:rPr lang="en-US" dirty="0"/>
            </a:br>
            <a:r>
              <a:rPr lang="en-US" dirty="0"/>
              <a:t>Documentation des informations de traçage </a:t>
            </a:r>
            <a:endParaRPr dirty="0"/>
          </a:p>
        </p:txBody>
      </p:sp>
      <p:sp>
        <p:nvSpPr>
          <p:cNvPr id="3" name="Google Shape;191;p14">
            <a:extLst>
              <a:ext uri="{FF2B5EF4-FFF2-40B4-BE49-F238E27FC236}">
                <a16:creationId xmlns:a16="http://schemas.microsoft.com/office/drawing/2014/main" id="{8E3CEBDD-96FD-881C-C216-17E89DFDAC48}"/>
              </a:ext>
            </a:extLst>
          </p:cNvPr>
          <p:cNvSpPr txBox="1"/>
          <p:nvPr/>
        </p:nvSpPr>
        <p:spPr>
          <a:xfrm>
            <a:off x="6381004" y="2049069"/>
            <a:ext cx="4941901" cy="40006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1D8CC8"/>
              </a:buClr>
              <a:buSzPts val="2400"/>
              <a:buFont typeface="Arial"/>
              <a:buNone/>
            </a:pPr>
            <a:r>
              <a:rPr lang="en-US" sz="2000" b="1" i="0" u="none" strike="noStrike" cap="none" spc="300" dirty="0">
                <a:solidFill>
                  <a:schemeClr val="accent2">
                    <a:lumMod val="75000"/>
                  </a:schemeClr>
                </a:solidFill>
                <a:latin typeface="Arial"/>
                <a:ea typeface="Arial"/>
                <a:cs typeface="Arial"/>
                <a:sym typeface="Arial"/>
              </a:rPr>
              <a:t>OBJECTIFS D'APPRENTISSAGE</a:t>
            </a:r>
            <a:endParaRPr lang="en-US" sz="2000" spc="300" dirty="0">
              <a:solidFill>
                <a:schemeClr val="accent2">
                  <a:lumMod val="75000"/>
                </a:schemeClr>
              </a:solidFill>
            </a:endParaRPr>
          </a:p>
        </p:txBody>
      </p:sp>
      <p:sp>
        <p:nvSpPr>
          <p:cNvPr id="4" name="Google Shape;193;p14">
            <a:extLst>
              <a:ext uri="{FF2B5EF4-FFF2-40B4-BE49-F238E27FC236}">
                <a16:creationId xmlns:a16="http://schemas.microsoft.com/office/drawing/2014/main" id="{7F926656-E419-2244-1CD6-93AB544BDC74}"/>
              </a:ext>
            </a:extLst>
          </p:cNvPr>
          <p:cNvSpPr txBox="1"/>
          <p:nvPr/>
        </p:nvSpPr>
        <p:spPr>
          <a:xfrm>
            <a:off x="7251032" y="3086750"/>
            <a:ext cx="4171275" cy="1541407"/>
          </a:xfrm>
          <a:prstGeom prst="rect">
            <a:avLst/>
          </a:prstGeom>
          <a:noFill/>
          <a:ln>
            <a:noFill/>
          </a:ln>
        </p:spPr>
        <p:txBody>
          <a:bodyPr spcFirstLastPara="1" wrap="square" lIns="91425" tIns="45700" rIns="91425" bIns="45700" anchor="t" anchorCtr="0">
            <a:spAutoFit/>
          </a:bodyPr>
          <a:lstStyle/>
          <a:p>
            <a:pPr marL="0" marR="0" lvl="0" indent="0" algn="l" rtl="0">
              <a:lnSpc>
                <a:spcPct val="107000"/>
              </a:lnSpc>
              <a:spcBef>
                <a:spcPts val="0"/>
              </a:spcBef>
              <a:spcAft>
                <a:spcPts val="0"/>
              </a:spcAft>
              <a:buClr>
                <a:srgbClr val="000000"/>
              </a:buClr>
              <a:buSzPts val="2400"/>
              <a:buFont typeface="Arial"/>
              <a:buNone/>
            </a:pPr>
            <a:r>
              <a:rPr lang="en-US" sz="2200" b="0" i="0" u="none" strike="noStrike" cap="none" dirty="0">
                <a:solidFill>
                  <a:srgbClr val="000000"/>
                </a:solidFill>
                <a:latin typeface="Arial"/>
                <a:ea typeface="Arial"/>
                <a:cs typeface="Arial"/>
                <a:sym typeface="Arial"/>
              </a:rPr>
              <a:t>Expliquer les principes clés de la documentation et les facteurs essentiels qui doivent être saisis dans le cadre de la documentation. </a:t>
            </a:r>
          </a:p>
        </p:txBody>
      </p:sp>
      <p:grpSp>
        <p:nvGrpSpPr>
          <p:cNvPr id="5" name="Google Shape;194;p14">
            <a:extLst>
              <a:ext uri="{FF2B5EF4-FFF2-40B4-BE49-F238E27FC236}">
                <a16:creationId xmlns:a16="http://schemas.microsoft.com/office/drawing/2014/main" id="{CFE4BF95-D8E8-7CAB-67BD-943FE4D86353}"/>
              </a:ext>
            </a:extLst>
          </p:cNvPr>
          <p:cNvGrpSpPr/>
          <p:nvPr/>
        </p:nvGrpSpPr>
        <p:grpSpPr>
          <a:xfrm>
            <a:off x="6381004" y="3181287"/>
            <a:ext cx="560331" cy="592814"/>
            <a:chOff x="243840" y="1676400"/>
            <a:chExt cx="701040" cy="741680"/>
          </a:xfrm>
          <a:solidFill>
            <a:schemeClr val="accent2">
              <a:lumMod val="75000"/>
            </a:schemeClr>
          </a:solidFill>
        </p:grpSpPr>
        <p:sp>
          <p:nvSpPr>
            <p:cNvPr id="6" name="Google Shape;195;p14">
              <a:extLst>
                <a:ext uri="{FF2B5EF4-FFF2-40B4-BE49-F238E27FC236}">
                  <a16:creationId xmlns:a16="http://schemas.microsoft.com/office/drawing/2014/main" id="{725979B4-2CC9-A360-4072-917EDFF85B16}"/>
                </a:ext>
              </a:extLst>
            </p:cNvPr>
            <p:cNvSpPr/>
            <p:nvPr/>
          </p:nvSpPr>
          <p:spPr>
            <a:xfrm>
              <a:off x="243840" y="1676400"/>
              <a:ext cx="116839" cy="7416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sp>
          <p:nvSpPr>
            <p:cNvPr id="7" name="Google Shape;196;p14">
              <a:extLst>
                <a:ext uri="{FF2B5EF4-FFF2-40B4-BE49-F238E27FC236}">
                  <a16:creationId xmlns:a16="http://schemas.microsoft.com/office/drawing/2014/main" id="{557BD4F0-86C0-5869-4AFF-FBEB2E8B6AEC}"/>
                </a:ext>
              </a:extLst>
            </p:cNvPr>
            <p:cNvSpPr/>
            <p:nvPr/>
          </p:nvSpPr>
          <p:spPr>
            <a:xfrm>
              <a:off x="314960" y="1676400"/>
              <a:ext cx="629920" cy="4368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gr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Shape 1251"/>
        <p:cNvGrpSpPr/>
        <p:nvPr/>
      </p:nvGrpSpPr>
      <p:grpSpPr>
        <a:xfrm>
          <a:off x="0" y="0"/>
          <a:ext cx="0" cy="0"/>
          <a:chOff x="0" y="0"/>
          <a:chExt cx="0" cy="0"/>
        </a:xfrm>
      </p:grpSpPr>
      <p:sp>
        <p:nvSpPr>
          <p:cNvPr id="1252" name="Google Shape;1252;p65"/>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8C5F7A"/>
              </a:buClr>
              <a:buSzPts val="3200"/>
              <a:buFont typeface="Arial"/>
              <a:buNone/>
            </a:pPr>
            <a:r>
              <a:rPr lang="en-US" dirty="0">
                <a:highlight>
                  <a:srgbClr val="FFFF00"/>
                </a:highlight>
              </a:rPr>
              <a:t>Documentation</a:t>
            </a:r>
            <a:endParaRPr dirty="0">
              <a:highlight>
                <a:srgbClr val="FFFF00"/>
              </a:highlight>
            </a:endParaRPr>
          </a:p>
        </p:txBody>
      </p:sp>
      <p:grpSp>
        <p:nvGrpSpPr>
          <p:cNvPr id="2" name="Group 1">
            <a:extLst>
              <a:ext uri="{FF2B5EF4-FFF2-40B4-BE49-F238E27FC236}">
                <a16:creationId xmlns:a16="http://schemas.microsoft.com/office/drawing/2014/main" id="{22CE02D0-DE46-8399-6D27-3AD99BEC4C9D}"/>
              </a:ext>
            </a:extLst>
          </p:cNvPr>
          <p:cNvGrpSpPr/>
          <p:nvPr/>
        </p:nvGrpSpPr>
        <p:grpSpPr>
          <a:xfrm>
            <a:off x="4378074" y="2022513"/>
            <a:ext cx="3435851" cy="3297465"/>
            <a:chOff x="1744894" y="2192954"/>
            <a:chExt cx="2564275" cy="2460995"/>
          </a:xfrm>
        </p:grpSpPr>
        <p:grpSp>
          <p:nvGrpSpPr>
            <p:cNvPr id="3" name="Group 2">
              <a:extLst>
                <a:ext uri="{FF2B5EF4-FFF2-40B4-BE49-F238E27FC236}">
                  <a16:creationId xmlns:a16="http://schemas.microsoft.com/office/drawing/2014/main" id="{06C24870-419E-4779-FCC5-E16657901EDD}"/>
                </a:ext>
              </a:extLst>
            </p:cNvPr>
            <p:cNvGrpSpPr/>
            <p:nvPr/>
          </p:nvGrpSpPr>
          <p:grpSpPr>
            <a:xfrm>
              <a:off x="1744894" y="2192954"/>
              <a:ext cx="2564275" cy="2460995"/>
              <a:chOff x="1459832" y="2812046"/>
              <a:chExt cx="1953652" cy="1874967"/>
            </a:xfrm>
          </p:grpSpPr>
          <p:sp>
            <p:nvSpPr>
              <p:cNvPr id="7" name="Rectangle: Single Corner Snipped 6">
                <a:extLst>
                  <a:ext uri="{FF2B5EF4-FFF2-40B4-BE49-F238E27FC236}">
                    <a16:creationId xmlns:a16="http://schemas.microsoft.com/office/drawing/2014/main" id="{69222A00-18D7-F137-0814-811E0E7E95DA}"/>
                  </a:ext>
                </a:extLst>
              </p:cNvPr>
              <p:cNvSpPr/>
              <p:nvPr/>
            </p:nvSpPr>
            <p:spPr>
              <a:xfrm rot="20978324">
                <a:off x="1459832" y="2999874"/>
                <a:ext cx="1283368" cy="1556084"/>
              </a:xfrm>
              <a:prstGeom prst="snip1Rect">
                <a:avLst/>
              </a:prstGeom>
              <a:solidFill>
                <a:schemeClr val="accent2">
                  <a:lumMod val="75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8" name="Rectangle: Single Corner Snipped 7">
                <a:extLst>
                  <a:ext uri="{FF2B5EF4-FFF2-40B4-BE49-F238E27FC236}">
                    <a16:creationId xmlns:a16="http://schemas.microsoft.com/office/drawing/2014/main" id="{2956C2E3-A7B1-F3ED-561D-9A8C4397FA0E}"/>
                  </a:ext>
                </a:extLst>
              </p:cNvPr>
              <p:cNvSpPr/>
              <p:nvPr/>
            </p:nvSpPr>
            <p:spPr>
              <a:xfrm>
                <a:off x="1871174" y="2812046"/>
                <a:ext cx="1283368" cy="1556084"/>
              </a:xfrm>
              <a:prstGeom prst="snip1Rect">
                <a:avLst/>
              </a:prstGeom>
              <a:solidFill>
                <a:schemeClr val="accent2">
                  <a:lumMod val="75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9" name="Rectangle: Single Corner Snipped 8">
                <a:extLst>
                  <a:ext uri="{FF2B5EF4-FFF2-40B4-BE49-F238E27FC236}">
                    <a16:creationId xmlns:a16="http://schemas.microsoft.com/office/drawing/2014/main" id="{0DF21A01-F451-32DA-91F4-7D59232D767F}"/>
                  </a:ext>
                </a:extLst>
              </p:cNvPr>
              <p:cNvSpPr/>
              <p:nvPr/>
            </p:nvSpPr>
            <p:spPr>
              <a:xfrm rot="582585">
                <a:off x="2130116" y="3130929"/>
                <a:ext cx="1283368" cy="1556084"/>
              </a:xfrm>
              <a:prstGeom prst="snip1Rect">
                <a:avLst/>
              </a:prstGeom>
              <a:solidFill>
                <a:schemeClr val="accent2">
                  <a:lumMod val="75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4" name="Group 3">
              <a:extLst>
                <a:ext uri="{FF2B5EF4-FFF2-40B4-BE49-F238E27FC236}">
                  <a16:creationId xmlns:a16="http://schemas.microsoft.com/office/drawing/2014/main" id="{F99491F4-F549-0AEA-50BC-428BAF60CE82}"/>
                </a:ext>
              </a:extLst>
            </p:cNvPr>
            <p:cNvGrpSpPr/>
            <p:nvPr/>
          </p:nvGrpSpPr>
          <p:grpSpPr>
            <a:xfrm rot="619501">
              <a:off x="3224746" y="3087487"/>
              <a:ext cx="506112" cy="1135915"/>
              <a:chOff x="5960196" y="3632825"/>
              <a:chExt cx="324376" cy="728028"/>
            </a:xfrm>
            <a:solidFill>
              <a:schemeClr val="bg1"/>
            </a:solidFill>
          </p:grpSpPr>
          <p:sp>
            <p:nvSpPr>
              <p:cNvPr id="5" name="Round Same Side Corner Rectangle 46">
                <a:extLst>
                  <a:ext uri="{FF2B5EF4-FFF2-40B4-BE49-F238E27FC236}">
                    <a16:creationId xmlns:a16="http://schemas.microsoft.com/office/drawing/2014/main" id="{C9FF6B66-B72F-6412-57F4-C3BE943A6F3C}"/>
                  </a:ext>
                </a:extLst>
              </p:cNvPr>
              <p:cNvSpPr/>
              <p:nvPr/>
            </p:nvSpPr>
            <p:spPr>
              <a:xfrm>
                <a:off x="5962575" y="4012912"/>
                <a:ext cx="320731" cy="347941"/>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 name="Oval 5">
                <a:extLst>
                  <a:ext uri="{FF2B5EF4-FFF2-40B4-BE49-F238E27FC236}">
                    <a16:creationId xmlns:a16="http://schemas.microsoft.com/office/drawing/2014/main" id="{23A845B0-15CA-178A-AF0C-56648E3E48D5}"/>
                  </a:ext>
                </a:extLst>
              </p:cNvPr>
              <p:cNvSpPr/>
              <p:nvPr/>
            </p:nvSpPr>
            <p:spPr>
              <a:xfrm>
                <a:off x="5960196" y="3632825"/>
                <a:ext cx="324376" cy="3243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b="1" dirty="0">
                  <a:solidFill>
                    <a:schemeClr val="bg1"/>
                  </a:solidFill>
                  <a:latin typeface="Arial" panose="020B0604020202020204" pitchFamily="34" charset="0"/>
                  <a:cs typeface="Arial" panose="020B0604020202020204" pitchFamily="34" charset="0"/>
                </a:endParaRPr>
              </a:p>
            </p:txBody>
          </p:sp>
        </p:gr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sp>
        <p:nvSpPr>
          <p:cNvPr id="358" name="Google Shape;358;p7"/>
          <p:cNvSpPr txBox="1">
            <a:spLocks noGrp="1"/>
          </p:cNvSpPr>
          <p:nvPr>
            <p:ph type="title"/>
          </p:nvPr>
        </p:nvSpPr>
        <p:spPr>
          <a:xfrm>
            <a:off x="1023264" y="3099692"/>
            <a:ext cx="4015311" cy="562168"/>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lt1"/>
              </a:buClr>
              <a:buSzPts val="4800"/>
              <a:buFont typeface="Garamond"/>
              <a:buNone/>
            </a:pPr>
            <a:r>
              <a:rPr lang="en-US" dirty="0"/>
              <a:t>Ordre du jour</a:t>
            </a:r>
            <a:br>
              <a:rPr lang="en-US" dirty="0"/>
            </a:br>
            <a:br>
              <a:rPr lang="en-US" sz="1600" dirty="0"/>
            </a:br>
            <a:r>
              <a:rPr lang="en-US" sz="2400" dirty="0"/>
              <a:t>JOUR 2</a:t>
            </a:r>
            <a:endParaRPr dirty="0"/>
          </a:p>
        </p:txBody>
      </p:sp>
      <p:cxnSp>
        <p:nvCxnSpPr>
          <p:cNvPr id="2" name="Google Shape;318;p6">
            <a:extLst>
              <a:ext uri="{FF2B5EF4-FFF2-40B4-BE49-F238E27FC236}">
                <a16:creationId xmlns:a16="http://schemas.microsoft.com/office/drawing/2014/main" id="{39F45276-8A02-8ECC-288C-CC7F6D3428D7}"/>
              </a:ext>
            </a:extLst>
          </p:cNvPr>
          <p:cNvCxnSpPr/>
          <p:nvPr/>
        </p:nvCxnSpPr>
        <p:spPr>
          <a:xfrm>
            <a:off x="7611129" y="659172"/>
            <a:ext cx="0" cy="5685241"/>
          </a:xfrm>
          <a:prstGeom prst="straightConnector1">
            <a:avLst/>
          </a:prstGeom>
          <a:noFill/>
          <a:ln w="28575" cap="flat" cmpd="sng">
            <a:solidFill>
              <a:schemeClr val="lt1"/>
            </a:solidFill>
            <a:prstDash val="solid"/>
            <a:miter lim="800000"/>
            <a:headEnd type="none" w="sm" len="sm"/>
            <a:tailEnd type="none" w="sm" len="sm"/>
          </a:ln>
        </p:spPr>
      </p:cxnSp>
      <p:sp>
        <p:nvSpPr>
          <p:cNvPr id="3" name="Google Shape;319;p6">
            <a:extLst>
              <a:ext uri="{FF2B5EF4-FFF2-40B4-BE49-F238E27FC236}">
                <a16:creationId xmlns:a16="http://schemas.microsoft.com/office/drawing/2014/main" id="{E73BD7B4-9E75-D72F-CC64-122623A462CF}"/>
              </a:ext>
            </a:extLst>
          </p:cNvPr>
          <p:cNvSpPr txBox="1"/>
          <p:nvPr/>
        </p:nvSpPr>
        <p:spPr>
          <a:xfrm>
            <a:off x="7856912" y="421469"/>
            <a:ext cx="3585788" cy="58473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FFFFFF"/>
              </a:buClr>
              <a:buSzPts val="2000"/>
              <a:buFont typeface="Helvetica Neue"/>
              <a:buNone/>
            </a:pPr>
            <a:r>
              <a:rPr lang="en-US" sz="1600" b="1" i="0" u="none" strike="noStrike" cap="none" dirty="0">
                <a:solidFill>
                  <a:srgbClr val="FFFFFF"/>
                </a:solidFill>
                <a:latin typeface="+mn-lt"/>
                <a:ea typeface="Helvetica Neue"/>
                <a:cs typeface="Helvetica Neue"/>
                <a:sym typeface="Helvetica Neue"/>
              </a:rPr>
              <a:t>Mettre </a:t>
            </a:r>
            <a:r>
              <a:rPr lang="en-US" sz="1600" b="1" i="0" u="none" strike="noStrike" cap="none" dirty="0" err="1">
                <a:solidFill>
                  <a:srgbClr val="FFFFFF"/>
                </a:solidFill>
                <a:latin typeface="+mn-lt"/>
                <a:ea typeface="Helvetica Neue"/>
                <a:cs typeface="Helvetica Neue"/>
                <a:sym typeface="Helvetica Neue"/>
              </a:rPr>
              <a:t>en</a:t>
            </a:r>
            <a:r>
              <a:rPr lang="en-US" sz="1600" b="1" i="0" u="none" strike="noStrike" cap="none" dirty="0">
                <a:solidFill>
                  <a:srgbClr val="FFFFFF"/>
                </a:solidFill>
                <a:latin typeface="+mn-lt"/>
                <a:ea typeface="Helvetica Neue"/>
                <a:cs typeface="Helvetica Neue"/>
                <a:sym typeface="Helvetica Neue"/>
              </a:rPr>
              <a:t> place des soins de proximité</a:t>
            </a:r>
          </a:p>
        </p:txBody>
      </p:sp>
      <p:sp>
        <p:nvSpPr>
          <p:cNvPr id="4" name="Google Shape;320;p6">
            <a:extLst>
              <a:ext uri="{FF2B5EF4-FFF2-40B4-BE49-F238E27FC236}">
                <a16:creationId xmlns:a16="http://schemas.microsoft.com/office/drawing/2014/main" id="{CF69F0BA-1141-8D03-C090-F0F77B77B7F1}"/>
              </a:ext>
            </a:extLst>
          </p:cNvPr>
          <p:cNvSpPr txBox="1"/>
          <p:nvPr/>
        </p:nvSpPr>
        <p:spPr>
          <a:xfrm>
            <a:off x="7856912" y="1227681"/>
            <a:ext cx="3585788" cy="3385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FFFFFF"/>
              </a:buClr>
              <a:buSzPts val="2000"/>
              <a:buFont typeface="Helvetica Neue"/>
              <a:buNone/>
            </a:pPr>
            <a:r>
              <a:rPr lang="en-US" sz="1600" b="1" i="0" u="none" strike="noStrike" cap="none" dirty="0">
                <a:solidFill>
                  <a:srgbClr val="FFFFFF"/>
                </a:solidFill>
                <a:latin typeface="+mn-lt"/>
                <a:ea typeface="Helvetica Neue"/>
                <a:cs typeface="Helvetica Neue"/>
                <a:sym typeface="Helvetica Neue"/>
              </a:rPr>
              <a:t>Mise en œuvre du plan d'action</a:t>
            </a:r>
          </a:p>
        </p:txBody>
      </p:sp>
      <p:sp>
        <p:nvSpPr>
          <p:cNvPr id="5" name="Google Shape;321;p6">
            <a:extLst>
              <a:ext uri="{FF2B5EF4-FFF2-40B4-BE49-F238E27FC236}">
                <a16:creationId xmlns:a16="http://schemas.microsoft.com/office/drawing/2014/main" id="{3A5499EB-C4E1-B186-8C96-F8D24BF889DF}"/>
              </a:ext>
            </a:extLst>
          </p:cNvPr>
          <p:cNvSpPr txBox="1"/>
          <p:nvPr/>
        </p:nvSpPr>
        <p:spPr>
          <a:xfrm>
            <a:off x="5965427" y="1921218"/>
            <a:ext cx="1349407" cy="33851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FFFFFF"/>
              </a:buClr>
              <a:buSzPts val="2000"/>
              <a:buFont typeface="Helvetica Neue"/>
              <a:buNone/>
            </a:pPr>
            <a:r>
              <a:rPr lang="en-US" sz="1600" b="1" i="0" u="none" strike="noStrike" cap="none" dirty="0">
                <a:solidFill>
                  <a:srgbClr val="FFFFFF"/>
                </a:solidFill>
                <a:latin typeface="+mn-lt"/>
                <a:ea typeface="Helvetica Neue"/>
                <a:cs typeface="Helvetica Neue"/>
                <a:sym typeface="Helvetica Neue"/>
              </a:rPr>
              <a:t>Pause</a:t>
            </a:r>
            <a:endParaRPr sz="1600" b="1" i="1" u="none" strike="noStrike" cap="none" dirty="0">
              <a:solidFill>
                <a:srgbClr val="FFFFFF"/>
              </a:solidFill>
              <a:latin typeface="+mn-lt"/>
              <a:ea typeface="Calibri"/>
              <a:cs typeface="Calibri"/>
              <a:sym typeface="Calibri"/>
            </a:endParaRPr>
          </a:p>
        </p:txBody>
      </p:sp>
      <p:sp>
        <p:nvSpPr>
          <p:cNvPr id="7" name="Google Shape;323;p6">
            <a:extLst>
              <a:ext uri="{FF2B5EF4-FFF2-40B4-BE49-F238E27FC236}">
                <a16:creationId xmlns:a16="http://schemas.microsoft.com/office/drawing/2014/main" id="{C59ED35B-0835-2B05-B386-D8B11939F3C1}"/>
              </a:ext>
            </a:extLst>
          </p:cNvPr>
          <p:cNvSpPr txBox="1"/>
          <p:nvPr/>
        </p:nvSpPr>
        <p:spPr>
          <a:xfrm>
            <a:off x="5933496" y="3261455"/>
            <a:ext cx="1349407" cy="33851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FFFFFF"/>
              </a:buClr>
              <a:buSzPts val="2000"/>
              <a:buFont typeface="Helvetica Neue"/>
              <a:buNone/>
            </a:pPr>
            <a:r>
              <a:rPr lang="en-US" sz="1600" b="1" i="0" u="none" strike="noStrike" cap="none" dirty="0">
                <a:solidFill>
                  <a:srgbClr val="FFFFFF"/>
                </a:solidFill>
                <a:latin typeface="+mn-lt"/>
                <a:ea typeface="Helvetica Neue"/>
                <a:cs typeface="Helvetica Neue"/>
                <a:sym typeface="Helvetica Neue"/>
              </a:rPr>
              <a:t>Déjeuner</a:t>
            </a:r>
            <a:endParaRPr sz="1600" b="1" i="1" u="none" strike="noStrike" cap="none" dirty="0">
              <a:solidFill>
                <a:srgbClr val="FFFFFF"/>
              </a:solidFill>
              <a:latin typeface="+mn-lt"/>
              <a:ea typeface="Calibri"/>
              <a:cs typeface="Calibri"/>
              <a:sym typeface="Calibri"/>
            </a:endParaRPr>
          </a:p>
        </p:txBody>
      </p:sp>
      <p:sp>
        <p:nvSpPr>
          <p:cNvPr id="8" name="Google Shape;325;p6">
            <a:extLst>
              <a:ext uri="{FF2B5EF4-FFF2-40B4-BE49-F238E27FC236}">
                <a16:creationId xmlns:a16="http://schemas.microsoft.com/office/drawing/2014/main" id="{CAB3E9B7-A129-F08B-FD2D-C91BF9A01B1A}"/>
              </a:ext>
            </a:extLst>
          </p:cNvPr>
          <p:cNvSpPr txBox="1"/>
          <p:nvPr/>
        </p:nvSpPr>
        <p:spPr>
          <a:xfrm>
            <a:off x="7856912" y="3877192"/>
            <a:ext cx="3585788" cy="58473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FFFFFF"/>
              </a:buClr>
              <a:buSzPts val="2000"/>
              <a:buFont typeface="Helvetica Neue"/>
              <a:buNone/>
            </a:pPr>
            <a:r>
              <a:rPr lang="en-US" sz="1600" b="1" i="0" u="none" strike="noStrike" cap="none" dirty="0">
                <a:solidFill>
                  <a:srgbClr val="FFFFFF"/>
                </a:solidFill>
                <a:latin typeface="+mn-lt"/>
                <a:ea typeface="Helvetica Neue"/>
                <a:cs typeface="Helvetica Neue"/>
                <a:sym typeface="Helvetica Neue"/>
              </a:rPr>
              <a:t>Documentation des informations de traçage</a:t>
            </a:r>
          </a:p>
        </p:txBody>
      </p:sp>
      <p:sp>
        <p:nvSpPr>
          <p:cNvPr id="9" name="Google Shape;326;p6">
            <a:extLst>
              <a:ext uri="{FF2B5EF4-FFF2-40B4-BE49-F238E27FC236}">
                <a16:creationId xmlns:a16="http://schemas.microsoft.com/office/drawing/2014/main" id="{23C6C700-6793-D207-9862-C53FD82AF4B8}"/>
              </a:ext>
            </a:extLst>
          </p:cNvPr>
          <p:cNvSpPr/>
          <p:nvPr/>
        </p:nvSpPr>
        <p:spPr>
          <a:xfrm rot="1782986">
            <a:off x="7443332" y="569184"/>
            <a:ext cx="335595" cy="289306"/>
          </a:xfrm>
          <a:prstGeom prst="hexagon">
            <a:avLst>
              <a:gd name="adj" fmla="val 28965"/>
              <a:gd name="vf" fmla="val 115470"/>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10" name="Google Shape;327;p6">
            <a:extLst>
              <a:ext uri="{FF2B5EF4-FFF2-40B4-BE49-F238E27FC236}">
                <a16:creationId xmlns:a16="http://schemas.microsoft.com/office/drawing/2014/main" id="{6CAFD9A8-F62B-F55B-1BD3-128E08AFDEB2}"/>
              </a:ext>
            </a:extLst>
          </p:cNvPr>
          <p:cNvSpPr/>
          <p:nvPr/>
        </p:nvSpPr>
        <p:spPr>
          <a:xfrm rot="1782986">
            <a:off x="7427916" y="1946256"/>
            <a:ext cx="335595" cy="289306"/>
          </a:xfrm>
          <a:prstGeom prst="hexagon">
            <a:avLst>
              <a:gd name="adj" fmla="val 28965"/>
              <a:gd name="vf" fmla="val 115470"/>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12" name="Google Shape;329;p6">
            <a:extLst>
              <a:ext uri="{FF2B5EF4-FFF2-40B4-BE49-F238E27FC236}">
                <a16:creationId xmlns:a16="http://schemas.microsoft.com/office/drawing/2014/main" id="{57C06E13-7186-7349-BAF5-B88E66B66299}"/>
              </a:ext>
            </a:extLst>
          </p:cNvPr>
          <p:cNvSpPr/>
          <p:nvPr/>
        </p:nvSpPr>
        <p:spPr>
          <a:xfrm rot="1782986">
            <a:off x="7418955" y="1257720"/>
            <a:ext cx="335595" cy="289306"/>
          </a:xfrm>
          <a:prstGeom prst="hexagon">
            <a:avLst>
              <a:gd name="adj" fmla="val 28965"/>
              <a:gd name="vf" fmla="val 115470"/>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14" name="Google Shape;331;p6">
            <a:extLst>
              <a:ext uri="{FF2B5EF4-FFF2-40B4-BE49-F238E27FC236}">
                <a16:creationId xmlns:a16="http://schemas.microsoft.com/office/drawing/2014/main" id="{FDF9A6C4-EE7E-544F-2A3E-E01563D00E11}"/>
              </a:ext>
            </a:extLst>
          </p:cNvPr>
          <p:cNvSpPr/>
          <p:nvPr/>
        </p:nvSpPr>
        <p:spPr>
          <a:xfrm rot="1782986">
            <a:off x="7440386" y="3323328"/>
            <a:ext cx="335595" cy="289306"/>
          </a:xfrm>
          <a:prstGeom prst="hexagon">
            <a:avLst>
              <a:gd name="adj" fmla="val 28965"/>
              <a:gd name="vf" fmla="val 115470"/>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15" name="Google Shape;333;p6">
            <a:extLst>
              <a:ext uri="{FF2B5EF4-FFF2-40B4-BE49-F238E27FC236}">
                <a16:creationId xmlns:a16="http://schemas.microsoft.com/office/drawing/2014/main" id="{A97156B4-23CD-2ECD-43FE-7B7149BBD207}"/>
              </a:ext>
            </a:extLst>
          </p:cNvPr>
          <p:cNvSpPr/>
          <p:nvPr/>
        </p:nvSpPr>
        <p:spPr>
          <a:xfrm rot="1782986">
            <a:off x="7439118" y="4011864"/>
            <a:ext cx="335595" cy="289306"/>
          </a:xfrm>
          <a:prstGeom prst="hexagon">
            <a:avLst>
              <a:gd name="adj" fmla="val 28965"/>
              <a:gd name="vf" fmla="val 115470"/>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17" name="Google Shape;336;p6">
            <a:extLst>
              <a:ext uri="{FF2B5EF4-FFF2-40B4-BE49-F238E27FC236}">
                <a16:creationId xmlns:a16="http://schemas.microsoft.com/office/drawing/2014/main" id="{4F952B96-1562-6B35-B601-3415BE303822}"/>
              </a:ext>
            </a:extLst>
          </p:cNvPr>
          <p:cNvSpPr/>
          <p:nvPr/>
        </p:nvSpPr>
        <p:spPr>
          <a:xfrm rot="1782986">
            <a:off x="7462929" y="5388936"/>
            <a:ext cx="335595" cy="289306"/>
          </a:xfrm>
          <a:prstGeom prst="hexagon">
            <a:avLst>
              <a:gd name="adj" fmla="val 28965"/>
              <a:gd name="vf" fmla="val 115470"/>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18" name="Google Shape;337;p6">
            <a:extLst>
              <a:ext uri="{FF2B5EF4-FFF2-40B4-BE49-F238E27FC236}">
                <a16:creationId xmlns:a16="http://schemas.microsoft.com/office/drawing/2014/main" id="{F010680D-67D9-DE74-D3A1-7A2B754ED290}"/>
              </a:ext>
            </a:extLst>
          </p:cNvPr>
          <p:cNvSpPr txBox="1"/>
          <p:nvPr/>
        </p:nvSpPr>
        <p:spPr>
          <a:xfrm>
            <a:off x="7856912" y="5355615"/>
            <a:ext cx="3585787" cy="3385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FFFFFF"/>
              </a:buClr>
              <a:buSzPts val="2000"/>
              <a:buFont typeface="Helvetica Neue"/>
              <a:buNone/>
            </a:pPr>
            <a:r>
              <a:rPr lang="en-US" sz="1600" b="1" i="0" u="none" strike="noStrike" cap="none" dirty="0">
                <a:solidFill>
                  <a:srgbClr val="FFFFFF"/>
                </a:solidFill>
                <a:latin typeface="+mn-lt"/>
                <a:ea typeface="Helvetica Neue"/>
                <a:cs typeface="Helvetica Neue"/>
                <a:sym typeface="Helvetica Neue"/>
              </a:rPr>
              <a:t>Réunification des familles</a:t>
            </a:r>
          </a:p>
        </p:txBody>
      </p:sp>
      <p:sp>
        <p:nvSpPr>
          <p:cNvPr id="19" name="Google Shape;344;p7">
            <a:extLst>
              <a:ext uri="{FF2B5EF4-FFF2-40B4-BE49-F238E27FC236}">
                <a16:creationId xmlns:a16="http://schemas.microsoft.com/office/drawing/2014/main" id="{5ADD444E-854E-7459-9ED4-22DE714B6EB4}"/>
              </a:ext>
            </a:extLst>
          </p:cNvPr>
          <p:cNvSpPr txBox="1"/>
          <p:nvPr/>
        </p:nvSpPr>
        <p:spPr>
          <a:xfrm>
            <a:off x="7856912" y="6055538"/>
            <a:ext cx="3585787" cy="3385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FFFFFF"/>
              </a:buClr>
              <a:buSzPts val="2000"/>
              <a:buFont typeface="Helvetica Neue"/>
              <a:buNone/>
            </a:pPr>
            <a:r>
              <a:rPr lang="en-US" sz="1600" b="1" i="0" u="none" strike="noStrike" cap="none" dirty="0">
                <a:solidFill>
                  <a:srgbClr val="FFFFFF"/>
                </a:solidFill>
                <a:latin typeface="+mn-lt"/>
                <a:ea typeface="Helvetica Neue"/>
                <a:cs typeface="Helvetica Neue"/>
                <a:sym typeface="Helvetica Neue"/>
              </a:rPr>
              <a:t>Réintégration</a:t>
            </a:r>
          </a:p>
        </p:txBody>
      </p:sp>
      <p:sp>
        <p:nvSpPr>
          <p:cNvPr id="20" name="Google Shape;350;p7">
            <a:extLst>
              <a:ext uri="{FF2B5EF4-FFF2-40B4-BE49-F238E27FC236}">
                <a16:creationId xmlns:a16="http://schemas.microsoft.com/office/drawing/2014/main" id="{8D87CD4C-2A35-1A67-59DC-7834F1A7B74A}"/>
              </a:ext>
            </a:extLst>
          </p:cNvPr>
          <p:cNvSpPr/>
          <p:nvPr/>
        </p:nvSpPr>
        <p:spPr>
          <a:xfrm rot="1782986">
            <a:off x="7440385" y="6077471"/>
            <a:ext cx="335595" cy="289306"/>
          </a:xfrm>
          <a:prstGeom prst="hexagon">
            <a:avLst>
              <a:gd name="adj" fmla="val 28965"/>
              <a:gd name="vf" fmla="val 115470"/>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23" name="Google Shape;331;p6">
            <a:extLst>
              <a:ext uri="{FF2B5EF4-FFF2-40B4-BE49-F238E27FC236}">
                <a16:creationId xmlns:a16="http://schemas.microsoft.com/office/drawing/2014/main" id="{945DFDC6-33D7-3CA5-D037-B9279A87695D}"/>
              </a:ext>
            </a:extLst>
          </p:cNvPr>
          <p:cNvSpPr/>
          <p:nvPr/>
        </p:nvSpPr>
        <p:spPr>
          <a:xfrm rot="1782986">
            <a:off x="7440386" y="2634793"/>
            <a:ext cx="335595" cy="289306"/>
          </a:xfrm>
          <a:prstGeom prst="hexagon">
            <a:avLst>
              <a:gd name="adj" fmla="val 28965"/>
              <a:gd name="vf" fmla="val 115470"/>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24" name="Google Shape;335;p6">
            <a:extLst>
              <a:ext uri="{FF2B5EF4-FFF2-40B4-BE49-F238E27FC236}">
                <a16:creationId xmlns:a16="http://schemas.microsoft.com/office/drawing/2014/main" id="{C45BB87A-8651-C19A-E058-0817BF2B9A8E}"/>
              </a:ext>
            </a:extLst>
          </p:cNvPr>
          <p:cNvSpPr txBox="1"/>
          <p:nvPr/>
        </p:nvSpPr>
        <p:spPr>
          <a:xfrm>
            <a:off x="7856912" y="2610188"/>
            <a:ext cx="3585788" cy="3385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FFFFFF"/>
              </a:buClr>
              <a:buSzPts val="2000"/>
              <a:buFont typeface="Helvetica Neue"/>
              <a:buNone/>
            </a:pPr>
            <a:r>
              <a:rPr lang="en-US" sz="1600" b="1" i="0" u="none" strike="noStrike" cap="none" dirty="0">
                <a:solidFill>
                  <a:srgbClr val="FFFFFF"/>
                </a:solidFill>
                <a:latin typeface="+mn-lt"/>
                <a:ea typeface="Helvetica Neue"/>
                <a:cs typeface="Helvetica Neue"/>
                <a:sym typeface="Helvetica Neue"/>
              </a:rPr>
              <a:t>Recherche des familles</a:t>
            </a:r>
          </a:p>
        </p:txBody>
      </p:sp>
      <p:sp>
        <p:nvSpPr>
          <p:cNvPr id="25" name="Google Shape;336;p6">
            <a:extLst>
              <a:ext uri="{FF2B5EF4-FFF2-40B4-BE49-F238E27FC236}">
                <a16:creationId xmlns:a16="http://schemas.microsoft.com/office/drawing/2014/main" id="{C31C1B33-65ED-BD45-8881-DC952C16518E}"/>
              </a:ext>
            </a:extLst>
          </p:cNvPr>
          <p:cNvSpPr/>
          <p:nvPr/>
        </p:nvSpPr>
        <p:spPr>
          <a:xfrm rot="1782986">
            <a:off x="7462929" y="4700401"/>
            <a:ext cx="335595" cy="289306"/>
          </a:xfrm>
          <a:prstGeom prst="hexagon">
            <a:avLst>
              <a:gd name="adj" fmla="val 28965"/>
              <a:gd name="vf" fmla="val 115470"/>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26" name="Google Shape;325;p6">
            <a:extLst>
              <a:ext uri="{FF2B5EF4-FFF2-40B4-BE49-F238E27FC236}">
                <a16:creationId xmlns:a16="http://schemas.microsoft.com/office/drawing/2014/main" id="{50081262-F507-DE9B-CD16-0416544DAB31}"/>
              </a:ext>
            </a:extLst>
          </p:cNvPr>
          <p:cNvSpPr txBox="1"/>
          <p:nvPr/>
        </p:nvSpPr>
        <p:spPr>
          <a:xfrm>
            <a:off x="7856912" y="4577115"/>
            <a:ext cx="3585788" cy="58473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FFFFFF"/>
              </a:buClr>
              <a:buSzPts val="2000"/>
              <a:buFont typeface="Helvetica Neue"/>
              <a:buNone/>
            </a:pPr>
            <a:r>
              <a:rPr lang="en-US" sz="1600" b="1" i="0" u="none" strike="noStrike" cap="none" dirty="0">
                <a:solidFill>
                  <a:srgbClr val="FFFFFF"/>
                </a:solidFill>
                <a:latin typeface="+mn-lt"/>
                <a:ea typeface="Helvetica Neue"/>
                <a:cs typeface="Helvetica Neue"/>
                <a:sym typeface="Helvetica Neue"/>
              </a:rPr>
              <a:t>Vérification préalable au regroupement familial </a:t>
            </a: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show="0">
  <p:cSld>
    <p:spTree>
      <p:nvGrpSpPr>
        <p:cNvPr id="1" name="Shape 812"/>
        <p:cNvGrpSpPr/>
        <p:nvPr/>
      </p:nvGrpSpPr>
      <p:grpSpPr>
        <a:xfrm>
          <a:off x="0" y="0"/>
          <a:ext cx="0" cy="0"/>
          <a:chOff x="0" y="0"/>
          <a:chExt cx="0" cy="0"/>
        </a:xfrm>
      </p:grpSpPr>
      <p:sp>
        <p:nvSpPr>
          <p:cNvPr id="6" name="Title 72">
            <a:extLst>
              <a:ext uri="{FF2B5EF4-FFF2-40B4-BE49-F238E27FC236}">
                <a16:creationId xmlns:a16="http://schemas.microsoft.com/office/drawing/2014/main" id="{651A139C-7752-FE82-6B84-B69CFCBA8AE1}"/>
              </a:ext>
            </a:extLst>
          </p:cNvPr>
          <p:cNvSpPr txBox="1">
            <a:spLocks/>
          </p:cNvSpPr>
          <p:nvPr/>
        </p:nvSpPr>
        <p:spPr>
          <a:xfrm>
            <a:off x="796386" y="3099692"/>
            <a:ext cx="5915913"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n-CA" sz="5400" b="1" dirty="0">
                <a:solidFill>
                  <a:schemeClr val="bg1">
                    <a:lumMod val="75000"/>
                  </a:schemeClr>
                </a:solidFill>
                <a:latin typeface="Garamond"/>
              </a:rPr>
              <a:t>Diapositive supplémentaire pour les notes de l'animateur</a:t>
            </a:r>
            <a:endParaRPr lang="en-CA" sz="5400" b="1" dirty="0">
              <a:solidFill>
                <a:schemeClr val="bg1">
                  <a:lumMod val="75000"/>
                </a:schemeClr>
              </a:solidFill>
            </a:endParaRPr>
          </a:p>
        </p:txBody>
      </p:sp>
    </p:spTree>
    <p:extLst>
      <p:ext uri="{BB962C8B-B14F-4D97-AF65-F5344CB8AC3E}">
        <p14:creationId xmlns:p14="http://schemas.microsoft.com/office/powerpoint/2010/main" val="2768753406"/>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Shape 1265"/>
        <p:cNvGrpSpPr/>
        <p:nvPr/>
      </p:nvGrpSpPr>
      <p:grpSpPr>
        <a:xfrm>
          <a:off x="0" y="0"/>
          <a:ext cx="0" cy="0"/>
          <a:chOff x="0" y="0"/>
          <a:chExt cx="0" cy="0"/>
        </a:xfrm>
      </p:grpSpPr>
      <p:pic>
        <p:nvPicPr>
          <p:cNvPr id="1266" name="Google Shape;1266;p66"/>
          <p:cNvPicPr preferRelativeResize="0"/>
          <p:nvPr/>
        </p:nvPicPr>
        <p:blipFill rotWithShape="1">
          <a:blip r:embed="rId3">
            <a:alphaModFix/>
          </a:blip>
          <a:srcRect/>
          <a:stretch/>
        </p:blipFill>
        <p:spPr>
          <a:xfrm>
            <a:off x="5928608" y="1427895"/>
            <a:ext cx="5678738" cy="4496916"/>
          </a:xfrm>
          <a:prstGeom prst="rect">
            <a:avLst/>
          </a:prstGeom>
          <a:noFill/>
          <a:ln>
            <a:solidFill>
              <a:schemeClr val="accent2">
                <a:lumMod val="75000"/>
              </a:schemeClr>
            </a:solidFill>
          </a:ln>
        </p:spPr>
      </p:pic>
      <p:sp>
        <p:nvSpPr>
          <p:cNvPr id="1267" name="Google Shape;1267;p66"/>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8C5F7A"/>
              </a:buClr>
              <a:buSzPts val="3200"/>
              <a:buFont typeface="Arial"/>
              <a:buNone/>
            </a:pPr>
            <a:r>
              <a:rPr lang="en-US" dirty="0"/>
              <a:t>Documentation</a:t>
            </a:r>
            <a:endParaRPr dirty="0"/>
          </a:p>
        </p:txBody>
      </p:sp>
      <p:pic>
        <p:nvPicPr>
          <p:cNvPr id="1026" name="Picture 2" descr="How to draw a family tree step by step |Family tree drawing easy |Family  tree drawing school project - YouTube">
            <a:extLst>
              <a:ext uri="{FF2B5EF4-FFF2-40B4-BE49-F238E27FC236}">
                <a16:creationId xmlns:a16="http://schemas.microsoft.com/office/drawing/2014/main" id="{E99A38E3-164E-7C33-8FCC-BD12EA762E4A}"/>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r="42954"/>
          <a:stretch/>
        </p:blipFill>
        <p:spPr bwMode="auto">
          <a:xfrm>
            <a:off x="838201" y="1427895"/>
            <a:ext cx="4560518" cy="4496916"/>
          </a:xfrm>
          <a:prstGeom prst="rect">
            <a:avLst/>
          </a:prstGeom>
          <a:noFill/>
          <a:ln>
            <a:solidFill>
              <a:schemeClr val="accent2">
                <a:lumMod val="75000"/>
              </a:schemeClr>
            </a:solidFill>
          </a:ln>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Shape 1272"/>
        <p:cNvGrpSpPr/>
        <p:nvPr/>
      </p:nvGrpSpPr>
      <p:grpSpPr>
        <a:xfrm>
          <a:off x="0" y="0"/>
          <a:ext cx="0" cy="0"/>
          <a:chOff x="0" y="0"/>
          <a:chExt cx="0" cy="0"/>
        </a:xfrm>
      </p:grpSpPr>
      <p:sp>
        <p:nvSpPr>
          <p:cNvPr id="37" name="Rectangle: Top Corners Rounded 36">
            <a:extLst>
              <a:ext uri="{FF2B5EF4-FFF2-40B4-BE49-F238E27FC236}">
                <a16:creationId xmlns:a16="http://schemas.microsoft.com/office/drawing/2014/main" id="{01848DCD-FE17-6F76-8C90-0591903F2B38}"/>
              </a:ext>
            </a:extLst>
          </p:cNvPr>
          <p:cNvSpPr/>
          <p:nvPr/>
        </p:nvSpPr>
        <p:spPr>
          <a:xfrm rot="5400000">
            <a:off x="4498077" y="-1348475"/>
            <a:ext cx="2603498" cy="11599653"/>
          </a:xfrm>
          <a:prstGeom prst="round2SameRect">
            <a:avLst>
              <a:gd name="adj1" fmla="val 25924"/>
              <a:gd name="adj2" fmla="val 0"/>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73" name="Google Shape;1273;p67"/>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8C5F7A"/>
              </a:buClr>
              <a:buSzPts val="3200"/>
              <a:buFont typeface="Arial"/>
              <a:buNone/>
            </a:pPr>
            <a:r>
              <a:rPr lang="en-US" dirty="0"/>
              <a:t>Recherche et documentation des familles</a:t>
            </a:r>
            <a:endParaRPr dirty="0"/>
          </a:p>
        </p:txBody>
      </p:sp>
      <p:sp>
        <p:nvSpPr>
          <p:cNvPr id="1276" name="Google Shape;1276;p67"/>
          <p:cNvSpPr txBox="1"/>
          <p:nvPr/>
        </p:nvSpPr>
        <p:spPr>
          <a:xfrm>
            <a:off x="5550160" y="3318644"/>
            <a:ext cx="5836228" cy="2031285"/>
          </a:xfrm>
          <a:prstGeom prst="rect">
            <a:avLst/>
          </a:prstGeom>
          <a:noFill/>
          <a:ln>
            <a:noFill/>
          </a:ln>
        </p:spPr>
        <p:txBody>
          <a:bodyPr spcFirstLastPara="1" wrap="square" lIns="91425" tIns="45700" rIns="91425" bIns="45700" anchor="t" anchorCtr="0">
            <a:spAutoFit/>
          </a:bodyPr>
          <a:lstStyle/>
          <a:p>
            <a:pPr marL="342900" marR="0" lvl="0" indent="-342900" algn="l" rtl="0">
              <a:spcBef>
                <a:spcPts val="0"/>
              </a:spcBef>
              <a:spcAft>
                <a:spcPts val="0"/>
              </a:spcAft>
              <a:buClr>
                <a:schemeClr val="dk1"/>
              </a:buClr>
              <a:buSzPts val="2400"/>
              <a:buFont typeface="Arial"/>
              <a:buChar char="•"/>
            </a:pPr>
            <a:r>
              <a:rPr lang="en-GB" sz="1800" dirty="0">
                <a:solidFill>
                  <a:schemeClr val="dk1"/>
                </a:solidFill>
                <a:latin typeface="Arial"/>
                <a:ea typeface="Arial"/>
                <a:cs typeface="Arial"/>
                <a:sym typeface="Arial"/>
              </a:rPr>
              <a:t>Jouez les trois scénarios.</a:t>
            </a:r>
            <a:endParaRPr lang="en-GB" sz="1800" dirty="0"/>
          </a:p>
          <a:p>
            <a:pPr marL="342900" marR="0" lvl="0" indent="-190500" algn="l" rtl="0">
              <a:spcBef>
                <a:spcPts val="0"/>
              </a:spcBef>
              <a:spcAft>
                <a:spcPts val="0"/>
              </a:spcAft>
              <a:buClr>
                <a:schemeClr val="dk1"/>
              </a:buClr>
              <a:buSzPts val="2400"/>
              <a:buFont typeface="Arial"/>
              <a:buNone/>
            </a:pPr>
            <a:endParaRPr lang="en-GB" sz="1800" dirty="0">
              <a:solidFill>
                <a:schemeClr val="dk1"/>
              </a:solidFill>
              <a:latin typeface="Arial"/>
              <a:ea typeface="Arial"/>
              <a:cs typeface="Arial"/>
              <a:sym typeface="Arial"/>
            </a:endParaRPr>
          </a:p>
          <a:p>
            <a:pPr marL="342900" marR="0" lvl="0" indent="-342900" algn="l" rtl="0">
              <a:spcBef>
                <a:spcPts val="0"/>
              </a:spcBef>
              <a:spcAft>
                <a:spcPts val="0"/>
              </a:spcAft>
              <a:buClr>
                <a:schemeClr val="dk1"/>
              </a:buClr>
              <a:buSzPts val="2400"/>
              <a:buFont typeface="Arial"/>
              <a:buChar char="•"/>
            </a:pPr>
            <a:r>
              <a:rPr lang="en-GB" sz="1800" dirty="0">
                <a:solidFill>
                  <a:schemeClr val="dk1"/>
                </a:solidFill>
                <a:latin typeface="Arial"/>
                <a:ea typeface="Arial"/>
                <a:cs typeface="Arial"/>
                <a:sym typeface="Arial"/>
              </a:rPr>
              <a:t>Une personne joue le rôle de l'enfant, une autre celui de l'assistant social et une dernière celui d'observateur.</a:t>
            </a:r>
            <a:endParaRPr lang="en-GB" sz="1800" dirty="0"/>
          </a:p>
          <a:p>
            <a:pPr marL="342900" marR="0" lvl="0" indent="-190500" algn="l" rtl="0">
              <a:spcBef>
                <a:spcPts val="0"/>
              </a:spcBef>
              <a:spcAft>
                <a:spcPts val="0"/>
              </a:spcAft>
              <a:buClr>
                <a:schemeClr val="dk1"/>
              </a:buClr>
              <a:buSzPts val="2400"/>
              <a:buFont typeface="Arial"/>
              <a:buNone/>
            </a:pPr>
            <a:endParaRPr lang="en-GB" sz="1800" dirty="0">
              <a:solidFill>
                <a:schemeClr val="dk1"/>
              </a:solidFill>
              <a:latin typeface="Arial"/>
              <a:ea typeface="Arial"/>
              <a:cs typeface="Arial"/>
              <a:sym typeface="Arial"/>
            </a:endParaRPr>
          </a:p>
          <a:p>
            <a:pPr marL="342900" marR="0" lvl="0" indent="-342900" algn="l" rtl="0">
              <a:spcBef>
                <a:spcPts val="0"/>
              </a:spcBef>
              <a:spcAft>
                <a:spcPts val="0"/>
              </a:spcAft>
              <a:buClr>
                <a:schemeClr val="dk1"/>
              </a:buClr>
              <a:buSzPts val="2400"/>
              <a:buFont typeface="Arial"/>
              <a:buChar char="•"/>
            </a:pPr>
            <a:r>
              <a:rPr lang="en-GB" sz="1800" dirty="0">
                <a:solidFill>
                  <a:schemeClr val="dk1"/>
                </a:solidFill>
                <a:latin typeface="Arial"/>
                <a:ea typeface="Arial"/>
                <a:cs typeface="Arial"/>
                <a:sym typeface="Arial"/>
              </a:rPr>
              <a:t>Chaque fois que vous changez de scénario, changez de rôle.</a:t>
            </a:r>
            <a:endParaRPr lang="en-GB" sz="1800" dirty="0"/>
          </a:p>
          <a:p>
            <a:pPr marL="342900" marR="0" lvl="0" indent="-190500" algn="l" rtl="0">
              <a:spcBef>
                <a:spcPts val="0"/>
              </a:spcBef>
              <a:spcAft>
                <a:spcPts val="0"/>
              </a:spcAft>
              <a:buClr>
                <a:schemeClr val="dk1"/>
              </a:buClr>
              <a:buSzPts val="2400"/>
              <a:buFont typeface="Arial"/>
              <a:buNone/>
            </a:pPr>
            <a:endParaRPr lang="en-GB" sz="1800" dirty="0">
              <a:solidFill>
                <a:schemeClr val="dk1"/>
              </a:solidFill>
              <a:latin typeface="Arial"/>
              <a:ea typeface="Arial"/>
              <a:cs typeface="Arial"/>
              <a:sym typeface="Arial"/>
            </a:endParaRPr>
          </a:p>
        </p:txBody>
      </p:sp>
      <p:grpSp>
        <p:nvGrpSpPr>
          <p:cNvPr id="10" name="Group 9">
            <a:extLst>
              <a:ext uri="{FF2B5EF4-FFF2-40B4-BE49-F238E27FC236}">
                <a16:creationId xmlns:a16="http://schemas.microsoft.com/office/drawing/2014/main" id="{5BE230F4-9D4B-CD01-5EC5-425654850361}"/>
              </a:ext>
            </a:extLst>
          </p:cNvPr>
          <p:cNvGrpSpPr/>
          <p:nvPr/>
        </p:nvGrpSpPr>
        <p:grpSpPr>
          <a:xfrm>
            <a:off x="10228983" y="337468"/>
            <a:ext cx="1587872" cy="1368854"/>
            <a:chOff x="10228983" y="337468"/>
            <a:chExt cx="1587872" cy="1368854"/>
          </a:xfrm>
        </p:grpSpPr>
        <p:sp>
          <p:nvSpPr>
            <p:cNvPr id="11" name="Hexagon 10">
              <a:extLst>
                <a:ext uri="{FF2B5EF4-FFF2-40B4-BE49-F238E27FC236}">
                  <a16:creationId xmlns:a16="http://schemas.microsoft.com/office/drawing/2014/main" id="{E04746C0-2735-D16D-2168-7A56F2029DD7}"/>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12" name="Group 11">
              <a:extLst>
                <a:ext uri="{FF2B5EF4-FFF2-40B4-BE49-F238E27FC236}">
                  <a16:creationId xmlns:a16="http://schemas.microsoft.com/office/drawing/2014/main" id="{BE198F3F-5AE6-420B-5C3B-BA2D610B82FF}"/>
                </a:ext>
              </a:extLst>
            </p:cNvPr>
            <p:cNvGrpSpPr/>
            <p:nvPr/>
          </p:nvGrpSpPr>
          <p:grpSpPr>
            <a:xfrm>
              <a:off x="10621771" y="762700"/>
              <a:ext cx="562136" cy="634675"/>
              <a:chOff x="760175" y="830142"/>
              <a:chExt cx="867619" cy="979579"/>
            </a:xfrm>
          </p:grpSpPr>
          <p:sp>
            <p:nvSpPr>
              <p:cNvPr id="16" name="Rectangle 15">
                <a:extLst>
                  <a:ext uri="{FF2B5EF4-FFF2-40B4-BE49-F238E27FC236}">
                    <a16:creationId xmlns:a16="http://schemas.microsoft.com/office/drawing/2014/main" id="{976737AF-5EBA-D01F-6550-79E5033EC1EF}"/>
                  </a:ext>
                </a:extLst>
              </p:cNvPr>
              <p:cNvSpPr/>
              <p:nvPr/>
            </p:nvSpPr>
            <p:spPr>
              <a:xfrm>
                <a:off x="864636" y="830142"/>
                <a:ext cx="763158" cy="97957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b="1" dirty="0">
                    <a:latin typeface="Arial" panose="020B0604020202020204" pitchFamily="34" charset="0"/>
                    <a:cs typeface="Arial" panose="020B0604020202020204" pitchFamily="34" charset="0"/>
                  </a:rPr>
                  <a:t>70-72</a:t>
                </a:r>
              </a:p>
            </p:txBody>
          </p:sp>
          <p:sp>
            <p:nvSpPr>
              <p:cNvPr id="17" name="Rectangle 16">
                <a:extLst>
                  <a:ext uri="{FF2B5EF4-FFF2-40B4-BE49-F238E27FC236}">
                    <a16:creationId xmlns:a16="http://schemas.microsoft.com/office/drawing/2014/main" id="{E957A0E0-62DB-432A-FC61-F8F3A4EF08CA}"/>
                  </a:ext>
                </a:extLst>
              </p:cNvPr>
              <p:cNvSpPr/>
              <p:nvPr/>
            </p:nvSpPr>
            <p:spPr>
              <a:xfrm>
                <a:off x="760175" y="830144"/>
                <a:ext cx="149292" cy="97957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13" name="Group 12">
              <a:extLst>
                <a:ext uri="{FF2B5EF4-FFF2-40B4-BE49-F238E27FC236}">
                  <a16:creationId xmlns:a16="http://schemas.microsoft.com/office/drawing/2014/main" id="{B9A20745-7BC9-54A1-EE12-1DFB2AA27D07}"/>
                </a:ext>
              </a:extLst>
            </p:cNvPr>
            <p:cNvGrpSpPr/>
            <p:nvPr/>
          </p:nvGrpSpPr>
          <p:grpSpPr>
            <a:xfrm>
              <a:off x="11325415" y="762701"/>
              <a:ext cx="182192" cy="634674"/>
              <a:chOff x="2121762" y="2323619"/>
              <a:chExt cx="200378" cy="825210"/>
            </a:xfrm>
          </p:grpSpPr>
          <p:sp>
            <p:nvSpPr>
              <p:cNvPr id="14" name="Isosceles Triangle 13">
                <a:extLst>
                  <a:ext uri="{FF2B5EF4-FFF2-40B4-BE49-F238E27FC236}">
                    <a16:creationId xmlns:a16="http://schemas.microsoft.com/office/drawing/2014/main" id="{1C1F64FA-A31B-DE68-1FE3-3829F69DD47D}"/>
                  </a:ext>
                </a:extLst>
              </p:cNvPr>
              <p:cNvSpPr/>
              <p:nvPr/>
            </p:nvSpPr>
            <p:spPr>
              <a:xfrm>
                <a:off x="2121763" y="2323619"/>
                <a:ext cx="200377" cy="172739"/>
              </a:xfrm>
              <a:prstGeom prs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Rectangle 14">
                <a:extLst>
                  <a:ext uri="{FF2B5EF4-FFF2-40B4-BE49-F238E27FC236}">
                    <a16:creationId xmlns:a16="http://schemas.microsoft.com/office/drawing/2014/main" id="{EC804B2D-0DFB-6148-4D6B-D95A21FF4172}"/>
                  </a:ext>
                </a:extLst>
              </p:cNvPr>
              <p:cNvSpPr/>
              <p:nvPr/>
            </p:nvSpPr>
            <p:spPr>
              <a:xfrm>
                <a:off x="2121762" y="2496169"/>
                <a:ext cx="200377" cy="6526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sp>
        <p:nvSpPr>
          <p:cNvPr id="18" name="Google Shape;114;p9">
            <a:extLst>
              <a:ext uri="{FF2B5EF4-FFF2-40B4-BE49-F238E27FC236}">
                <a16:creationId xmlns:a16="http://schemas.microsoft.com/office/drawing/2014/main" id="{DDFDC145-8110-096E-761A-61A399C561CA}"/>
              </a:ext>
            </a:extLst>
          </p:cNvPr>
          <p:cNvSpPr txBox="1"/>
          <p:nvPr/>
        </p:nvSpPr>
        <p:spPr>
          <a:xfrm>
            <a:off x="794079" y="1219596"/>
            <a:ext cx="1559124" cy="369332"/>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1800"/>
              <a:buFont typeface="Arial"/>
              <a:buNone/>
            </a:pPr>
            <a:r>
              <a:rPr lang="en-US" sz="1800" b="1" i="0" u="none" strike="noStrike" cap="none" dirty="0">
                <a:solidFill>
                  <a:schemeClr val="accent2">
                    <a:lumMod val="75000"/>
                  </a:schemeClr>
                </a:solidFill>
                <a:latin typeface="Arial"/>
                <a:ea typeface="Arial"/>
                <a:cs typeface="Arial"/>
                <a:sym typeface="Arial"/>
              </a:rPr>
              <a:t>30 minutes  </a:t>
            </a:r>
            <a:endParaRPr b="1" dirty="0">
              <a:solidFill>
                <a:schemeClr val="accent2">
                  <a:lumMod val="75000"/>
                </a:schemeClr>
              </a:solidFill>
            </a:endParaRPr>
          </a:p>
        </p:txBody>
      </p:sp>
      <p:grpSp>
        <p:nvGrpSpPr>
          <p:cNvPr id="19" name="Group 18">
            <a:extLst>
              <a:ext uri="{FF2B5EF4-FFF2-40B4-BE49-F238E27FC236}">
                <a16:creationId xmlns:a16="http://schemas.microsoft.com/office/drawing/2014/main" id="{0EB52E42-F5A6-27F1-1912-797DB0D3E8CB}"/>
              </a:ext>
            </a:extLst>
          </p:cNvPr>
          <p:cNvGrpSpPr/>
          <p:nvPr/>
        </p:nvGrpSpPr>
        <p:grpSpPr>
          <a:xfrm>
            <a:off x="357066" y="1224523"/>
            <a:ext cx="369332" cy="369332"/>
            <a:chOff x="6784825" y="4717805"/>
            <a:chExt cx="1170980" cy="1170980"/>
          </a:xfrm>
        </p:grpSpPr>
        <p:sp>
          <p:nvSpPr>
            <p:cNvPr id="20" name="Oval 19">
              <a:extLst>
                <a:ext uri="{FF2B5EF4-FFF2-40B4-BE49-F238E27FC236}">
                  <a16:creationId xmlns:a16="http://schemas.microsoft.com/office/drawing/2014/main" id="{5BB5F17C-654A-4B50-8A8C-34497E94CC3A}"/>
                </a:ext>
              </a:extLst>
            </p:cNvPr>
            <p:cNvSpPr/>
            <p:nvPr/>
          </p:nvSpPr>
          <p:spPr>
            <a:xfrm>
              <a:off x="6784825" y="4717805"/>
              <a:ext cx="1170980" cy="1170980"/>
            </a:xfrm>
            <a:prstGeom prst="ellipse">
              <a:avLst/>
            </a:prstGeom>
            <a:solidFill>
              <a:schemeClr val="accent2">
                <a:lumMod val="75000"/>
              </a:schemeClr>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Oval 20">
              <a:extLst>
                <a:ext uri="{FF2B5EF4-FFF2-40B4-BE49-F238E27FC236}">
                  <a16:creationId xmlns:a16="http://schemas.microsoft.com/office/drawing/2014/main" id="{5461BC68-D9B6-FE5D-1AB6-5CB0AE602697}"/>
                </a:ext>
              </a:extLst>
            </p:cNvPr>
            <p:cNvSpPr/>
            <p:nvPr/>
          </p:nvSpPr>
          <p:spPr>
            <a:xfrm>
              <a:off x="7276868" y="5237982"/>
              <a:ext cx="189079" cy="18907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2" name="Rectangle 21">
              <a:extLst>
                <a:ext uri="{FF2B5EF4-FFF2-40B4-BE49-F238E27FC236}">
                  <a16:creationId xmlns:a16="http://schemas.microsoft.com/office/drawing/2014/main" id="{25BBBF86-0858-5EAA-EE74-4376F9618A31}"/>
                </a:ext>
              </a:extLst>
            </p:cNvPr>
            <p:cNvSpPr/>
            <p:nvPr/>
          </p:nvSpPr>
          <p:spPr>
            <a:xfrm rot="16200000">
              <a:off x="7134823" y="5040376"/>
              <a:ext cx="464812" cy="1131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3" name="Rectangle 22">
              <a:extLst>
                <a:ext uri="{FF2B5EF4-FFF2-40B4-BE49-F238E27FC236}">
                  <a16:creationId xmlns:a16="http://schemas.microsoft.com/office/drawing/2014/main" id="{701BD873-90C2-CC2D-AA21-084A527968D1}"/>
                </a:ext>
              </a:extLst>
            </p:cNvPr>
            <p:cNvSpPr/>
            <p:nvPr/>
          </p:nvSpPr>
          <p:spPr>
            <a:xfrm rot="13453060">
              <a:off x="7365088" y="5440995"/>
              <a:ext cx="331413" cy="1091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36" name="Group 35">
            <a:extLst>
              <a:ext uri="{FF2B5EF4-FFF2-40B4-BE49-F238E27FC236}">
                <a16:creationId xmlns:a16="http://schemas.microsoft.com/office/drawing/2014/main" id="{94DE0E98-F309-1F21-D321-088AB6E8050C}"/>
              </a:ext>
            </a:extLst>
          </p:cNvPr>
          <p:cNvGrpSpPr/>
          <p:nvPr/>
        </p:nvGrpSpPr>
        <p:grpSpPr>
          <a:xfrm>
            <a:off x="946479" y="2487212"/>
            <a:ext cx="3982619" cy="2852508"/>
            <a:chOff x="8868435" y="2986610"/>
            <a:chExt cx="1667397" cy="1194255"/>
          </a:xfrm>
          <a:solidFill>
            <a:schemeClr val="accent2">
              <a:lumMod val="75000"/>
            </a:schemeClr>
          </a:solidFill>
        </p:grpSpPr>
        <p:grpSp>
          <p:nvGrpSpPr>
            <p:cNvPr id="24" name="Group 23">
              <a:extLst>
                <a:ext uri="{FF2B5EF4-FFF2-40B4-BE49-F238E27FC236}">
                  <a16:creationId xmlns:a16="http://schemas.microsoft.com/office/drawing/2014/main" id="{CEC7D971-F5F5-B950-2718-F4377AED176F}"/>
                </a:ext>
              </a:extLst>
            </p:cNvPr>
            <p:cNvGrpSpPr/>
            <p:nvPr/>
          </p:nvGrpSpPr>
          <p:grpSpPr>
            <a:xfrm>
              <a:off x="8868435" y="2986610"/>
              <a:ext cx="755220" cy="884779"/>
              <a:chOff x="6846848" y="1141103"/>
              <a:chExt cx="999203" cy="1170617"/>
            </a:xfrm>
            <a:grpFill/>
          </p:grpSpPr>
          <p:sp>
            <p:nvSpPr>
              <p:cNvPr id="25" name="Rectangle: Rounded Corners 24">
                <a:extLst>
                  <a:ext uri="{FF2B5EF4-FFF2-40B4-BE49-F238E27FC236}">
                    <a16:creationId xmlns:a16="http://schemas.microsoft.com/office/drawing/2014/main" id="{E5DFA6AA-DA9A-DE01-95C7-028EE76F223A}"/>
                  </a:ext>
                </a:extLst>
              </p:cNvPr>
              <p:cNvSpPr/>
              <p:nvPr/>
            </p:nvSpPr>
            <p:spPr>
              <a:xfrm rot="1100420">
                <a:off x="7141985" y="1874813"/>
                <a:ext cx="152400" cy="436907"/>
              </a:xfrm>
              <a:prstGeom prst="roundRect">
                <a:avLst/>
              </a:prstGeom>
              <a:gr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6" name="Oval 25">
                <a:extLst>
                  <a:ext uri="{FF2B5EF4-FFF2-40B4-BE49-F238E27FC236}">
                    <a16:creationId xmlns:a16="http://schemas.microsoft.com/office/drawing/2014/main" id="{73BE230E-DE2B-7677-D0D5-CF9452029636}"/>
                  </a:ext>
                </a:extLst>
              </p:cNvPr>
              <p:cNvSpPr/>
              <p:nvPr/>
            </p:nvSpPr>
            <p:spPr>
              <a:xfrm rot="826591">
                <a:off x="6902427" y="1141103"/>
                <a:ext cx="904241" cy="9224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7" name="Oval 26">
                <a:extLst>
                  <a:ext uri="{FF2B5EF4-FFF2-40B4-BE49-F238E27FC236}">
                    <a16:creationId xmlns:a16="http://schemas.microsoft.com/office/drawing/2014/main" id="{531C21C0-C729-0782-809F-6B95E4F9B8DE}"/>
                  </a:ext>
                </a:extLst>
              </p:cNvPr>
              <p:cNvSpPr/>
              <p:nvPr/>
            </p:nvSpPr>
            <p:spPr>
              <a:xfrm rot="826591">
                <a:off x="6846848" y="1323092"/>
                <a:ext cx="197662" cy="3261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8" name="Oval 27">
                <a:extLst>
                  <a:ext uri="{FF2B5EF4-FFF2-40B4-BE49-F238E27FC236}">
                    <a16:creationId xmlns:a16="http://schemas.microsoft.com/office/drawing/2014/main" id="{96927DE8-AB0E-B5B8-F7FE-6E6C96E05A9B}"/>
                  </a:ext>
                </a:extLst>
              </p:cNvPr>
              <p:cNvSpPr/>
              <p:nvPr/>
            </p:nvSpPr>
            <p:spPr>
              <a:xfrm rot="826591">
                <a:off x="7648389" y="1519621"/>
                <a:ext cx="197662" cy="3261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9" name="Block Arc 28">
                <a:extLst>
                  <a:ext uri="{FF2B5EF4-FFF2-40B4-BE49-F238E27FC236}">
                    <a16:creationId xmlns:a16="http://schemas.microsoft.com/office/drawing/2014/main" id="{499FEC84-EF20-7D1C-D8FC-4DB71D70F0CB}"/>
                  </a:ext>
                </a:extLst>
              </p:cNvPr>
              <p:cNvSpPr/>
              <p:nvPr/>
            </p:nvSpPr>
            <p:spPr>
              <a:xfrm rot="11719641">
                <a:off x="7178956" y="1637818"/>
                <a:ext cx="306872" cy="247075"/>
              </a:xfrm>
              <a:prstGeom prst="blockArc">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solidFill>
                    <a:schemeClr val="tx1"/>
                  </a:solidFill>
                </a:endParaRPr>
              </a:p>
            </p:txBody>
          </p:sp>
        </p:grpSp>
        <p:grpSp>
          <p:nvGrpSpPr>
            <p:cNvPr id="30" name="Group 29">
              <a:extLst>
                <a:ext uri="{FF2B5EF4-FFF2-40B4-BE49-F238E27FC236}">
                  <a16:creationId xmlns:a16="http://schemas.microsoft.com/office/drawing/2014/main" id="{111AF1E3-A3A6-6AFE-9CA3-6AE5762BE074}"/>
                </a:ext>
              </a:extLst>
            </p:cNvPr>
            <p:cNvGrpSpPr/>
            <p:nvPr/>
          </p:nvGrpSpPr>
          <p:grpSpPr>
            <a:xfrm rot="19632759">
              <a:off x="9780613" y="3282371"/>
              <a:ext cx="755219" cy="898494"/>
              <a:chOff x="6846848" y="1141103"/>
              <a:chExt cx="999203" cy="1188766"/>
            </a:xfrm>
            <a:grpFill/>
          </p:grpSpPr>
          <p:sp>
            <p:nvSpPr>
              <p:cNvPr id="31" name="Rectangle: Rounded Corners 30">
                <a:extLst>
                  <a:ext uri="{FF2B5EF4-FFF2-40B4-BE49-F238E27FC236}">
                    <a16:creationId xmlns:a16="http://schemas.microsoft.com/office/drawing/2014/main" id="{8251A7EC-54BB-3D16-5CC8-CB20D6675B02}"/>
                  </a:ext>
                </a:extLst>
              </p:cNvPr>
              <p:cNvSpPr/>
              <p:nvPr/>
            </p:nvSpPr>
            <p:spPr>
              <a:xfrm rot="582262">
                <a:off x="7185878" y="1892961"/>
                <a:ext cx="152400" cy="436908"/>
              </a:xfrm>
              <a:prstGeom prst="roundRect">
                <a:avLst/>
              </a:prstGeom>
              <a:gr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2" name="Oval 31">
                <a:extLst>
                  <a:ext uri="{FF2B5EF4-FFF2-40B4-BE49-F238E27FC236}">
                    <a16:creationId xmlns:a16="http://schemas.microsoft.com/office/drawing/2014/main" id="{0F645ADF-023A-0F58-AF20-8977B93578A0}"/>
                  </a:ext>
                </a:extLst>
              </p:cNvPr>
              <p:cNvSpPr/>
              <p:nvPr/>
            </p:nvSpPr>
            <p:spPr>
              <a:xfrm rot="826591">
                <a:off x="6902428" y="1141103"/>
                <a:ext cx="904241" cy="92241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3" name="Oval 32">
                <a:extLst>
                  <a:ext uri="{FF2B5EF4-FFF2-40B4-BE49-F238E27FC236}">
                    <a16:creationId xmlns:a16="http://schemas.microsoft.com/office/drawing/2014/main" id="{9FF4F021-C970-DCFB-89A9-41467BF5EA93}"/>
                  </a:ext>
                </a:extLst>
              </p:cNvPr>
              <p:cNvSpPr/>
              <p:nvPr/>
            </p:nvSpPr>
            <p:spPr>
              <a:xfrm rot="826591">
                <a:off x="6846848" y="1323092"/>
                <a:ext cx="197662" cy="3261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4" name="Oval 33">
                <a:extLst>
                  <a:ext uri="{FF2B5EF4-FFF2-40B4-BE49-F238E27FC236}">
                    <a16:creationId xmlns:a16="http://schemas.microsoft.com/office/drawing/2014/main" id="{DFA60B3F-E922-6EAF-AA71-AE3B7CE64AE7}"/>
                  </a:ext>
                </a:extLst>
              </p:cNvPr>
              <p:cNvSpPr/>
              <p:nvPr/>
            </p:nvSpPr>
            <p:spPr>
              <a:xfrm rot="826591">
                <a:off x="7648389" y="1519621"/>
                <a:ext cx="197662" cy="32612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5" name="Block Arc 34">
                <a:extLst>
                  <a:ext uri="{FF2B5EF4-FFF2-40B4-BE49-F238E27FC236}">
                    <a16:creationId xmlns:a16="http://schemas.microsoft.com/office/drawing/2014/main" id="{F667933F-909E-75AB-B0D2-E9230F0DCC24}"/>
                  </a:ext>
                </a:extLst>
              </p:cNvPr>
              <p:cNvSpPr/>
              <p:nvPr/>
            </p:nvSpPr>
            <p:spPr>
              <a:xfrm rot="726908">
                <a:off x="7119521" y="1730088"/>
                <a:ext cx="306872" cy="247075"/>
              </a:xfrm>
              <a:prstGeom prst="blockArc">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solidFill>
                    <a:schemeClr val="tx1"/>
                  </a:solidFill>
                </a:endParaRPr>
              </a:p>
            </p:txBody>
          </p:sp>
        </p:grpSp>
      </p:grpSp>
      <p:sp>
        <p:nvSpPr>
          <p:cNvPr id="39" name="TextBox 38">
            <a:extLst>
              <a:ext uri="{FF2B5EF4-FFF2-40B4-BE49-F238E27FC236}">
                <a16:creationId xmlns:a16="http://schemas.microsoft.com/office/drawing/2014/main" id="{BABC9BCC-B73B-376D-949E-1EB5DE291964}"/>
              </a:ext>
            </a:extLst>
          </p:cNvPr>
          <p:cNvSpPr txBox="1"/>
          <p:nvPr/>
        </p:nvSpPr>
        <p:spPr>
          <a:xfrm>
            <a:off x="5550160" y="2347602"/>
            <a:ext cx="5836228" cy="369332"/>
          </a:xfrm>
          <a:prstGeom prst="rect">
            <a:avLst/>
          </a:prstGeom>
          <a:noFill/>
        </p:spPr>
        <p:txBody>
          <a:bodyPr wrap="square">
            <a:spAutoFit/>
          </a:bodyPr>
          <a:lstStyle/>
          <a:p>
            <a:pPr marL="0" marR="0" lvl="0" indent="0" algn="l" rtl="0">
              <a:spcBef>
                <a:spcPts val="0"/>
              </a:spcBef>
              <a:spcAft>
                <a:spcPts val="0"/>
              </a:spcAft>
              <a:buNone/>
            </a:pPr>
            <a:r>
              <a:rPr lang="en-GB" sz="1800" b="1" dirty="0">
                <a:solidFill>
                  <a:schemeClr val="dk1"/>
                </a:solidFill>
              </a:rPr>
              <a:t>Jeu de rôle par groupes de trois :</a:t>
            </a: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show="0">
  <p:cSld>
    <p:spTree>
      <p:nvGrpSpPr>
        <p:cNvPr id="1" name="Shape 812"/>
        <p:cNvGrpSpPr/>
        <p:nvPr/>
      </p:nvGrpSpPr>
      <p:grpSpPr>
        <a:xfrm>
          <a:off x="0" y="0"/>
          <a:ext cx="0" cy="0"/>
          <a:chOff x="0" y="0"/>
          <a:chExt cx="0" cy="0"/>
        </a:xfrm>
      </p:grpSpPr>
      <p:sp>
        <p:nvSpPr>
          <p:cNvPr id="6" name="Title 72">
            <a:extLst>
              <a:ext uri="{FF2B5EF4-FFF2-40B4-BE49-F238E27FC236}">
                <a16:creationId xmlns:a16="http://schemas.microsoft.com/office/drawing/2014/main" id="{651A139C-7752-FE82-6B84-B69CFCBA8AE1}"/>
              </a:ext>
            </a:extLst>
          </p:cNvPr>
          <p:cNvSpPr txBox="1">
            <a:spLocks/>
          </p:cNvSpPr>
          <p:nvPr/>
        </p:nvSpPr>
        <p:spPr>
          <a:xfrm>
            <a:off x="796386" y="3099692"/>
            <a:ext cx="5915913"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n-CA" sz="5400" b="1" dirty="0">
                <a:solidFill>
                  <a:schemeClr val="bg1">
                    <a:lumMod val="75000"/>
                  </a:schemeClr>
                </a:solidFill>
                <a:latin typeface="Garamond"/>
              </a:rPr>
              <a:t>Diapositive supplémentaire pour les notes de l'animateur</a:t>
            </a:r>
            <a:endParaRPr lang="en-CA" sz="5400" b="1" dirty="0">
              <a:solidFill>
                <a:schemeClr val="bg1">
                  <a:lumMod val="75000"/>
                </a:schemeClr>
              </a:solidFill>
            </a:endParaRPr>
          </a:p>
        </p:txBody>
      </p:sp>
    </p:spTree>
    <p:extLst>
      <p:ext uri="{BB962C8B-B14F-4D97-AF65-F5344CB8AC3E}">
        <p14:creationId xmlns:p14="http://schemas.microsoft.com/office/powerpoint/2010/main" val="2483399273"/>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Shape 1290"/>
        <p:cNvGrpSpPr/>
        <p:nvPr/>
      </p:nvGrpSpPr>
      <p:grpSpPr>
        <a:xfrm>
          <a:off x="0" y="0"/>
          <a:ext cx="0" cy="0"/>
          <a:chOff x="0" y="0"/>
          <a:chExt cx="0" cy="0"/>
        </a:xfrm>
      </p:grpSpPr>
      <p:sp>
        <p:nvSpPr>
          <p:cNvPr id="1291" name="Google Shape;1291;p68"/>
          <p:cNvSpPr txBox="1">
            <a:spLocks noGrp="1"/>
          </p:cNvSpPr>
          <p:nvPr>
            <p:ph type="title"/>
          </p:nvPr>
        </p:nvSpPr>
        <p:spPr>
          <a:xfrm>
            <a:off x="292360" y="212494"/>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8C5F7A"/>
              </a:buClr>
              <a:buSzPts val="3200"/>
              <a:buFont typeface="Arial"/>
              <a:buNone/>
            </a:pPr>
            <a:r>
              <a:rPr lang="en-US" dirty="0"/>
              <a:t>Utilisation du formulaire d'inscription à </a:t>
            </a:r>
            <a:r>
              <a:rPr lang="en-US" dirty="0" err="1"/>
              <a:t>l'ENAS</a:t>
            </a:r>
            <a:endParaRPr dirty="0"/>
          </a:p>
        </p:txBody>
      </p:sp>
      <p:grpSp>
        <p:nvGrpSpPr>
          <p:cNvPr id="2" name="Group 1">
            <a:extLst>
              <a:ext uri="{FF2B5EF4-FFF2-40B4-BE49-F238E27FC236}">
                <a16:creationId xmlns:a16="http://schemas.microsoft.com/office/drawing/2014/main" id="{3659903B-81A0-01D5-BB75-0F0ED9368B18}"/>
              </a:ext>
            </a:extLst>
          </p:cNvPr>
          <p:cNvGrpSpPr/>
          <p:nvPr/>
        </p:nvGrpSpPr>
        <p:grpSpPr>
          <a:xfrm>
            <a:off x="10228983" y="337468"/>
            <a:ext cx="1587872" cy="1368854"/>
            <a:chOff x="10228983" y="337468"/>
            <a:chExt cx="1587872" cy="1368854"/>
          </a:xfrm>
        </p:grpSpPr>
        <p:sp>
          <p:nvSpPr>
            <p:cNvPr id="3" name="Hexagon 2">
              <a:extLst>
                <a:ext uri="{FF2B5EF4-FFF2-40B4-BE49-F238E27FC236}">
                  <a16:creationId xmlns:a16="http://schemas.microsoft.com/office/drawing/2014/main" id="{715A40B1-E245-74C8-900B-F2AA5D447084}"/>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4" name="Group 3">
              <a:extLst>
                <a:ext uri="{FF2B5EF4-FFF2-40B4-BE49-F238E27FC236}">
                  <a16:creationId xmlns:a16="http://schemas.microsoft.com/office/drawing/2014/main" id="{3F11A41B-9795-0576-E4ED-15AF544799ED}"/>
                </a:ext>
              </a:extLst>
            </p:cNvPr>
            <p:cNvGrpSpPr/>
            <p:nvPr/>
          </p:nvGrpSpPr>
          <p:grpSpPr>
            <a:xfrm>
              <a:off x="10621771" y="762700"/>
              <a:ext cx="562136" cy="634675"/>
              <a:chOff x="760175" y="830142"/>
              <a:chExt cx="867619" cy="979579"/>
            </a:xfrm>
          </p:grpSpPr>
          <p:sp>
            <p:nvSpPr>
              <p:cNvPr id="8" name="Rectangle 7">
                <a:extLst>
                  <a:ext uri="{FF2B5EF4-FFF2-40B4-BE49-F238E27FC236}">
                    <a16:creationId xmlns:a16="http://schemas.microsoft.com/office/drawing/2014/main" id="{F10F21FF-AF0A-5C1A-05D6-298D4595A9F0}"/>
                  </a:ext>
                </a:extLst>
              </p:cNvPr>
              <p:cNvSpPr/>
              <p:nvPr/>
            </p:nvSpPr>
            <p:spPr>
              <a:xfrm>
                <a:off x="864636" y="830142"/>
                <a:ext cx="763158" cy="97957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b="1" dirty="0">
                    <a:latin typeface="Arial" panose="020B0604020202020204" pitchFamily="34" charset="0"/>
                    <a:cs typeface="Arial" panose="020B0604020202020204" pitchFamily="34" charset="0"/>
                  </a:rPr>
                  <a:t>73-79</a:t>
                </a:r>
              </a:p>
            </p:txBody>
          </p:sp>
          <p:sp>
            <p:nvSpPr>
              <p:cNvPr id="9" name="Rectangle 8">
                <a:extLst>
                  <a:ext uri="{FF2B5EF4-FFF2-40B4-BE49-F238E27FC236}">
                    <a16:creationId xmlns:a16="http://schemas.microsoft.com/office/drawing/2014/main" id="{DFE88A53-8F45-DF57-0C70-44C3A29A11FC}"/>
                  </a:ext>
                </a:extLst>
              </p:cNvPr>
              <p:cNvSpPr/>
              <p:nvPr/>
            </p:nvSpPr>
            <p:spPr>
              <a:xfrm>
                <a:off x="760175" y="830144"/>
                <a:ext cx="149292" cy="97957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5" name="Group 4">
              <a:extLst>
                <a:ext uri="{FF2B5EF4-FFF2-40B4-BE49-F238E27FC236}">
                  <a16:creationId xmlns:a16="http://schemas.microsoft.com/office/drawing/2014/main" id="{34714941-A302-ED74-B428-07D285E5BB42}"/>
                </a:ext>
              </a:extLst>
            </p:cNvPr>
            <p:cNvGrpSpPr/>
            <p:nvPr/>
          </p:nvGrpSpPr>
          <p:grpSpPr>
            <a:xfrm>
              <a:off x="11325415" y="762701"/>
              <a:ext cx="182192" cy="634674"/>
              <a:chOff x="2121762" y="2323619"/>
              <a:chExt cx="200378" cy="825210"/>
            </a:xfrm>
          </p:grpSpPr>
          <p:sp>
            <p:nvSpPr>
              <p:cNvPr id="6" name="Isosceles Triangle 5">
                <a:extLst>
                  <a:ext uri="{FF2B5EF4-FFF2-40B4-BE49-F238E27FC236}">
                    <a16:creationId xmlns:a16="http://schemas.microsoft.com/office/drawing/2014/main" id="{D9232521-9AEE-7A5D-810B-AFD52CDEA87A}"/>
                  </a:ext>
                </a:extLst>
              </p:cNvPr>
              <p:cNvSpPr/>
              <p:nvPr/>
            </p:nvSpPr>
            <p:spPr>
              <a:xfrm>
                <a:off x="2121763" y="2323619"/>
                <a:ext cx="200377" cy="172739"/>
              </a:xfrm>
              <a:prstGeom prs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Rectangle 6">
                <a:extLst>
                  <a:ext uri="{FF2B5EF4-FFF2-40B4-BE49-F238E27FC236}">
                    <a16:creationId xmlns:a16="http://schemas.microsoft.com/office/drawing/2014/main" id="{A476AB7B-FF82-C576-ED40-55D4E8A4EC33}"/>
                  </a:ext>
                </a:extLst>
              </p:cNvPr>
              <p:cNvSpPr/>
              <p:nvPr/>
            </p:nvSpPr>
            <p:spPr>
              <a:xfrm>
                <a:off x="2121762" y="2496169"/>
                <a:ext cx="200377" cy="6526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sp>
        <p:nvSpPr>
          <p:cNvPr id="10" name="Google Shape;114;p9">
            <a:extLst>
              <a:ext uri="{FF2B5EF4-FFF2-40B4-BE49-F238E27FC236}">
                <a16:creationId xmlns:a16="http://schemas.microsoft.com/office/drawing/2014/main" id="{BD345784-CAF2-A75D-6E9E-ED900E9D603A}"/>
              </a:ext>
            </a:extLst>
          </p:cNvPr>
          <p:cNvSpPr txBox="1"/>
          <p:nvPr/>
        </p:nvSpPr>
        <p:spPr>
          <a:xfrm>
            <a:off x="794079" y="1219596"/>
            <a:ext cx="1559124" cy="369332"/>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1800"/>
              <a:buFont typeface="Arial"/>
              <a:buNone/>
            </a:pPr>
            <a:r>
              <a:rPr lang="en-US" sz="1800" b="1" i="0" u="none" strike="noStrike" cap="none" dirty="0">
                <a:solidFill>
                  <a:schemeClr val="accent2">
                    <a:lumMod val="75000"/>
                  </a:schemeClr>
                </a:solidFill>
                <a:latin typeface="Arial"/>
                <a:ea typeface="Arial"/>
                <a:cs typeface="Arial"/>
                <a:sym typeface="Arial"/>
              </a:rPr>
              <a:t>20 minutes  </a:t>
            </a:r>
            <a:endParaRPr b="1" dirty="0">
              <a:solidFill>
                <a:schemeClr val="accent2">
                  <a:lumMod val="75000"/>
                </a:schemeClr>
              </a:solidFill>
            </a:endParaRPr>
          </a:p>
        </p:txBody>
      </p:sp>
      <p:grpSp>
        <p:nvGrpSpPr>
          <p:cNvPr id="11" name="Group 10">
            <a:extLst>
              <a:ext uri="{FF2B5EF4-FFF2-40B4-BE49-F238E27FC236}">
                <a16:creationId xmlns:a16="http://schemas.microsoft.com/office/drawing/2014/main" id="{5F5584BC-CD61-C835-DD43-450B0088C091}"/>
              </a:ext>
            </a:extLst>
          </p:cNvPr>
          <p:cNvGrpSpPr/>
          <p:nvPr/>
        </p:nvGrpSpPr>
        <p:grpSpPr>
          <a:xfrm>
            <a:off x="357066" y="1224523"/>
            <a:ext cx="369332" cy="369332"/>
            <a:chOff x="6784825" y="4717805"/>
            <a:chExt cx="1170980" cy="1170980"/>
          </a:xfrm>
        </p:grpSpPr>
        <p:sp>
          <p:nvSpPr>
            <p:cNvPr id="12" name="Oval 11">
              <a:extLst>
                <a:ext uri="{FF2B5EF4-FFF2-40B4-BE49-F238E27FC236}">
                  <a16:creationId xmlns:a16="http://schemas.microsoft.com/office/drawing/2014/main" id="{A7FE30D1-4147-4C35-189A-EF26E44C7163}"/>
                </a:ext>
              </a:extLst>
            </p:cNvPr>
            <p:cNvSpPr/>
            <p:nvPr/>
          </p:nvSpPr>
          <p:spPr>
            <a:xfrm>
              <a:off x="6784825" y="4717805"/>
              <a:ext cx="1170980" cy="1170980"/>
            </a:xfrm>
            <a:prstGeom prst="ellipse">
              <a:avLst/>
            </a:prstGeom>
            <a:solidFill>
              <a:schemeClr val="accent2">
                <a:lumMod val="75000"/>
              </a:schemeClr>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3" name="Oval 12">
              <a:extLst>
                <a:ext uri="{FF2B5EF4-FFF2-40B4-BE49-F238E27FC236}">
                  <a16:creationId xmlns:a16="http://schemas.microsoft.com/office/drawing/2014/main" id="{7B951860-3A12-6D5C-C915-D66520AA2153}"/>
                </a:ext>
              </a:extLst>
            </p:cNvPr>
            <p:cNvSpPr/>
            <p:nvPr/>
          </p:nvSpPr>
          <p:spPr>
            <a:xfrm>
              <a:off x="7276868" y="5237982"/>
              <a:ext cx="189079" cy="18907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Rectangle 13">
              <a:extLst>
                <a:ext uri="{FF2B5EF4-FFF2-40B4-BE49-F238E27FC236}">
                  <a16:creationId xmlns:a16="http://schemas.microsoft.com/office/drawing/2014/main" id="{C54B6E67-F1A6-8C8D-10BC-A589623C104D}"/>
                </a:ext>
              </a:extLst>
            </p:cNvPr>
            <p:cNvSpPr/>
            <p:nvPr/>
          </p:nvSpPr>
          <p:spPr>
            <a:xfrm rot="16200000">
              <a:off x="7134823" y="5040376"/>
              <a:ext cx="464812" cy="1131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Rectangle 14">
              <a:extLst>
                <a:ext uri="{FF2B5EF4-FFF2-40B4-BE49-F238E27FC236}">
                  <a16:creationId xmlns:a16="http://schemas.microsoft.com/office/drawing/2014/main" id="{74434DD5-98A5-F04F-C85E-96DFFDAFA1DD}"/>
                </a:ext>
              </a:extLst>
            </p:cNvPr>
            <p:cNvSpPr/>
            <p:nvPr/>
          </p:nvSpPr>
          <p:spPr>
            <a:xfrm rot="13453060">
              <a:off x="7365088" y="5440995"/>
              <a:ext cx="331413" cy="1091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
        <p:nvSpPr>
          <p:cNvPr id="16" name="Rectangle: Top Corners Rounded 15">
            <a:extLst>
              <a:ext uri="{FF2B5EF4-FFF2-40B4-BE49-F238E27FC236}">
                <a16:creationId xmlns:a16="http://schemas.microsoft.com/office/drawing/2014/main" id="{5EB2947B-A50C-FABC-CDA8-A6A96FFBD94F}"/>
              </a:ext>
            </a:extLst>
          </p:cNvPr>
          <p:cNvSpPr/>
          <p:nvPr/>
        </p:nvSpPr>
        <p:spPr>
          <a:xfrm rot="5400000">
            <a:off x="4498077" y="-1348475"/>
            <a:ext cx="2603498" cy="11599653"/>
          </a:xfrm>
          <a:prstGeom prst="round2SameRect">
            <a:avLst>
              <a:gd name="adj1" fmla="val 25924"/>
              <a:gd name="adj2" fmla="val 0"/>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7" name="Google Shape;1276;p67">
            <a:extLst>
              <a:ext uri="{FF2B5EF4-FFF2-40B4-BE49-F238E27FC236}">
                <a16:creationId xmlns:a16="http://schemas.microsoft.com/office/drawing/2014/main" id="{53B73536-3AA3-6FA9-4DE2-ACC56DA28E74}"/>
              </a:ext>
            </a:extLst>
          </p:cNvPr>
          <p:cNvSpPr txBox="1"/>
          <p:nvPr/>
        </p:nvSpPr>
        <p:spPr>
          <a:xfrm>
            <a:off x="5550160" y="3547343"/>
            <a:ext cx="5957446" cy="1754286"/>
          </a:xfrm>
          <a:prstGeom prst="rect">
            <a:avLst/>
          </a:prstGeom>
          <a:noFill/>
          <a:ln>
            <a:noFill/>
          </a:ln>
        </p:spPr>
        <p:txBody>
          <a:bodyPr spcFirstLastPara="1" wrap="square" lIns="91425" tIns="45700" rIns="91425" bIns="45700" anchor="t" anchorCtr="0">
            <a:spAutoFit/>
          </a:bodyPr>
          <a:lstStyle/>
          <a:p>
            <a:pPr marL="342900" marR="0" lvl="0" indent="-342900" algn="l" rtl="0">
              <a:spcBef>
                <a:spcPts val="0"/>
              </a:spcBef>
              <a:spcAft>
                <a:spcPts val="0"/>
              </a:spcAft>
              <a:buClr>
                <a:schemeClr val="dk1"/>
              </a:buClr>
              <a:buSzPct val="100000"/>
              <a:buFont typeface="+mj-lt"/>
              <a:buAutoNum type="arabicPeriod"/>
            </a:pPr>
            <a:r>
              <a:rPr lang="en-US" sz="1800" dirty="0">
                <a:solidFill>
                  <a:schemeClr val="dk1"/>
                </a:solidFill>
                <a:latin typeface="Arial"/>
                <a:ea typeface="Arial"/>
                <a:cs typeface="Arial"/>
                <a:sym typeface="Arial"/>
              </a:rPr>
              <a:t>Le formulaire est-il correctement rempli et/ou y a-t-il des lacunes ? Vérifiez chaque partie et indiquez les erreurs et les lacunes. Y a-t-il des lacunes dans la documentation ? Indiquez les lacunes</a:t>
            </a:r>
          </a:p>
          <a:p>
            <a:pPr marL="342900" marR="0" lvl="0" indent="-342900" algn="l" rtl="0">
              <a:spcBef>
                <a:spcPts val="0"/>
              </a:spcBef>
              <a:spcAft>
                <a:spcPts val="0"/>
              </a:spcAft>
              <a:buClr>
                <a:schemeClr val="dk1"/>
              </a:buClr>
              <a:buSzPct val="100000"/>
              <a:buFont typeface="+mj-lt"/>
              <a:buAutoNum type="arabicPeriod"/>
            </a:pPr>
            <a:endParaRPr lang="en-US" sz="1800" dirty="0">
              <a:solidFill>
                <a:schemeClr val="dk1"/>
              </a:solidFill>
              <a:latin typeface="Arial"/>
              <a:ea typeface="Arial"/>
              <a:cs typeface="Arial"/>
              <a:sym typeface="Arial"/>
            </a:endParaRPr>
          </a:p>
          <a:p>
            <a:pPr marL="342900" marR="0" lvl="0" indent="-342900" algn="l" rtl="0">
              <a:spcBef>
                <a:spcPts val="0"/>
              </a:spcBef>
              <a:spcAft>
                <a:spcPts val="0"/>
              </a:spcAft>
              <a:buClr>
                <a:schemeClr val="dk1"/>
              </a:buClr>
              <a:buSzPct val="100000"/>
              <a:buFont typeface="+mj-lt"/>
              <a:buAutoNum type="arabicPeriod"/>
            </a:pPr>
            <a:r>
              <a:rPr lang="en-US" sz="1800" dirty="0">
                <a:solidFill>
                  <a:schemeClr val="dk1"/>
                </a:solidFill>
                <a:latin typeface="Arial"/>
                <a:ea typeface="Arial"/>
                <a:cs typeface="Arial"/>
                <a:sym typeface="Arial"/>
              </a:rPr>
              <a:t>Une action urgente ou un suivi sont-ils nécessaires ? </a:t>
            </a:r>
          </a:p>
        </p:txBody>
      </p:sp>
      <p:sp>
        <p:nvSpPr>
          <p:cNvPr id="18" name="TextBox 17">
            <a:extLst>
              <a:ext uri="{FF2B5EF4-FFF2-40B4-BE49-F238E27FC236}">
                <a16:creationId xmlns:a16="http://schemas.microsoft.com/office/drawing/2014/main" id="{25256748-706A-B574-CEAB-50422137D215}"/>
              </a:ext>
            </a:extLst>
          </p:cNvPr>
          <p:cNvSpPr txBox="1"/>
          <p:nvPr/>
        </p:nvSpPr>
        <p:spPr>
          <a:xfrm>
            <a:off x="5550160" y="1997747"/>
            <a:ext cx="5836228" cy="923330"/>
          </a:xfrm>
          <a:prstGeom prst="rect">
            <a:avLst/>
          </a:prstGeom>
          <a:noFill/>
        </p:spPr>
        <p:txBody>
          <a:bodyPr wrap="square">
            <a:spAutoFit/>
          </a:bodyPr>
          <a:lstStyle/>
          <a:p>
            <a:pPr marL="0" marR="0" lvl="0" indent="0" algn="l" rtl="0">
              <a:spcBef>
                <a:spcPts val="0"/>
              </a:spcBef>
              <a:spcAft>
                <a:spcPts val="0"/>
              </a:spcAft>
              <a:buNone/>
            </a:pPr>
            <a:r>
              <a:rPr lang="en-US" sz="1800" b="1" dirty="0">
                <a:solidFill>
                  <a:schemeClr val="dk1"/>
                </a:solidFill>
                <a:latin typeface="Arial"/>
                <a:ea typeface="Arial"/>
                <a:cs typeface="Arial"/>
                <a:sym typeface="Arial"/>
              </a:rPr>
              <a:t>En binômes, lisez le scénario de l'exercice et comparez les détails avec le formulaire d'inscription rempli. Répondez aux questions suivantes : </a:t>
            </a:r>
          </a:p>
        </p:txBody>
      </p:sp>
      <p:grpSp>
        <p:nvGrpSpPr>
          <p:cNvPr id="19" name="Google Shape;314;p4">
            <a:extLst>
              <a:ext uri="{FF2B5EF4-FFF2-40B4-BE49-F238E27FC236}">
                <a16:creationId xmlns:a16="http://schemas.microsoft.com/office/drawing/2014/main" id="{396A81B4-C15D-5B50-6463-4C93E4350CB9}"/>
              </a:ext>
            </a:extLst>
          </p:cNvPr>
          <p:cNvGrpSpPr/>
          <p:nvPr/>
        </p:nvGrpSpPr>
        <p:grpSpPr>
          <a:xfrm>
            <a:off x="838200" y="2400594"/>
            <a:ext cx="4155273" cy="2696903"/>
            <a:chOff x="3400707" y="1772174"/>
            <a:chExt cx="5758105" cy="3737192"/>
          </a:xfrm>
          <a:solidFill>
            <a:schemeClr val="accent4"/>
          </a:solidFill>
        </p:grpSpPr>
        <p:sp>
          <p:nvSpPr>
            <p:cNvPr id="20" name="Google Shape;315;p4">
              <a:extLst>
                <a:ext uri="{FF2B5EF4-FFF2-40B4-BE49-F238E27FC236}">
                  <a16:creationId xmlns:a16="http://schemas.microsoft.com/office/drawing/2014/main" id="{1D3BCC95-E9DA-4137-64F4-D6E88F4A66D0}"/>
                </a:ext>
              </a:extLst>
            </p:cNvPr>
            <p:cNvSpPr/>
            <p:nvPr/>
          </p:nvSpPr>
          <p:spPr>
            <a:xfrm>
              <a:off x="3400707" y="2359766"/>
              <a:ext cx="1412240" cy="1412240"/>
            </a:xfrm>
            <a:prstGeom prst="ellipse">
              <a:avLst/>
            </a:prstGeom>
            <a:solidFill>
              <a:schemeClr val="accent2">
                <a:lumMod val="75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21" name="Google Shape;316;p4">
              <a:extLst>
                <a:ext uri="{FF2B5EF4-FFF2-40B4-BE49-F238E27FC236}">
                  <a16:creationId xmlns:a16="http://schemas.microsoft.com/office/drawing/2014/main" id="{8D0F1589-9A69-F756-B575-41BFAAA9E291}"/>
                </a:ext>
              </a:extLst>
            </p:cNvPr>
            <p:cNvSpPr/>
            <p:nvPr/>
          </p:nvSpPr>
          <p:spPr>
            <a:xfrm>
              <a:off x="7746572" y="2359766"/>
              <a:ext cx="1412240" cy="1412240"/>
            </a:xfrm>
            <a:prstGeom prst="ellipse">
              <a:avLst/>
            </a:prstGeom>
            <a:solidFill>
              <a:schemeClr val="accent2">
                <a:lumMod val="75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22" name="Google Shape;317;p4">
              <a:extLst>
                <a:ext uri="{FF2B5EF4-FFF2-40B4-BE49-F238E27FC236}">
                  <a16:creationId xmlns:a16="http://schemas.microsoft.com/office/drawing/2014/main" id="{D1FF4B84-DD20-770E-4C8D-A54370F69062}"/>
                </a:ext>
              </a:extLst>
            </p:cNvPr>
            <p:cNvSpPr/>
            <p:nvPr/>
          </p:nvSpPr>
          <p:spPr>
            <a:xfrm>
              <a:off x="3400707" y="4048152"/>
              <a:ext cx="1335891" cy="1461214"/>
            </a:xfrm>
            <a:prstGeom prst="round2SameRect">
              <a:avLst>
                <a:gd name="adj1" fmla="val 50000"/>
                <a:gd name="adj2" fmla="val 0"/>
              </a:avLst>
            </a:prstGeom>
            <a:solidFill>
              <a:schemeClr val="accent2">
                <a:lumMod val="75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23" name="Google Shape;318;p4">
              <a:extLst>
                <a:ext uri="{FF2B5EF4-FFF2-40B4-BE49-F238E27FC236}">
                  <a16:creationId xmlns:a16="http://schemas.microsoft.com/office/drawing/2014/main" id="{4DD28EA8-0787-C8C9-7735-D4EA8BF734AD}"/>
                </a:ext>
              </a:extLst>
            </p:cNvPr>
            <p:cNvSpPr/>
            <p:nvPr/>
          </p:nvSpPr>
          <p:spPr>
            <a:xfrm>
              <a:off x="7822921" y="4048152"/>
              <a:ext cx="1335891" cy="1461214"/>
            </a:xfrm>
            <a:prstGeom prst="round2SameRect">
              <a:avLst>
                <a:gd name="adj1" fmla="val 50000"/>
                <a:gd name="adj2" fmla="val 0"/>
              </a:avLst>
            </a:prstGeom>
            <a:solidFill>
              <a:schemeClr val="accent2">
                <a:lumMod val="75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24" name="Google Shape;319;p4">
              <a:extLst>
                <a:ext uri="{FF2B5EF4-FFF2-40B4-BE49-F238E27FC236}">
                  <a16:creationId xmlns:a16="http://schemas.microsoft.com/office/drawing/2014/main" id="{C5A248E3-4484-9A24-8A70-3407FC71180A}"/>
                </a:ext>
              </a:extLst>
            </p:cNvPr>
            <p:cNvSpPr/>
            <p:nvPr/>
          </p:nvSpPr>
          <p:spPr>
            <a:xfrm>
              <a:off x="4351095" y="2702772"/>
              <a:ext cx="771005" cy="771005"/>
            </a:xfrm>
            <a:prstGeom prst="chord">
              <a:avLst>
                <a:gd name="adj1" fmla="val 2700000"/>
                <a:gd name="adj2" fmla="val 9734345"/>
              </a:avLst>
            </a:prstGeom>
            <a:solidFill>
              <a:schemeClr val="accent2">
                <a:lumMod val="20000"/>
                <a:lumOff val="8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25" name="Google Shape;320;p4">
              <a:extLst>
                <a:ext uri="{FF2B5EF4-FFF2-40B4-BE49-F238E27FC236}">
                  <a16:creationId xmlns:a16="http://schemas.microsoft.com/office/drawing/2014/main" id="{F976EBB8-7690-488C-309A-59FF78D13B0C}"/>
                </a:ext>
              </a:extLst>
            </p:cNvPr>
            <p:cNvSpPr/>
            <p:nvPr/>
          </p:nvSpPr>
          <p:spPr>
            <a:xfrm flipH="1">
              <a:off x="7347577" y="2785543"/>
              <a:ext cx="950687" cy="771005"/>
            </a:xfrm>
            <a:prstGeom prst="chord">
              <a:avLst>
                <a:gd name="adj1" fmla="val 2700000"/>
                <a:gd name="adj2" fmla="val 9734345"/>
              </a:avLst>
            </a:prstGeom>
            <a:solidFill>
              <a:schemeClr val="accent2">
                <a:lumMod val="20000"/>
                <a:lumOff val="8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26" name="Google Shape;321;p4">
              <a:extLst>
                <a:ext uri="{FF2B5EF4-FFF2-40B4-BE49-F238E27FC236}">
                  <a16:creationId xmlns:a16="http://schemas.microsoft.com/office/drawing/2014/main" id="{12F90E3B-3518-5C40-AF6D-D38FE52FB4A5}"/>
                </a:ext>
              </a:extLst>
            </p:cNvPr>
            <p:cNvSpPr/>
            <p:nvPr/>
          </p:nvSpPr>
          <p:spPr>
            <a:xfrm>
              <a:off x="5001335" y="1772174"/>
              <a:ext cx="1524000" cy="1175183"/>
            </a:xfrm>
            <a:prstGeom prst="wedgeRoundRectCallout">
              <a:avLst/>
            </a:prstGeom>
            <a:solidFill>
              <a:schemeClr val="accent2">
                <a:lumMod val="75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27" name="Google Shape;322;p4">
              <a:extLst>
                <a:ext uri="{FF2B5EF4-FFF2-40B4-BE49-F238E27FC236}">
                  <a16:creationId xmlns:a16="http://schemas.microsoft.com/office/drawing/2014/main" id="{F7666055-1563-0773-AC33-0C848E108EE0}"/>
                </a:ext>
              </a:extLst>
            </p:cNvPr>
            <p:cNvSpPr/>
            <p:nvPr/>
          </p:nvSpPr>
          <p:spPr>
            <a:xfrm>
              <a:off x="6034184" y="2500682"/>
              <a:ext cx="1524000" cy="1175183"/>
            </a:xfrm>
            <a:prstGeom prst="wedgeRoundRectCallout">
              <a:avLst>
                <a:gd name="adj1" fmla="val 59833"/>
                <a:gd name="adj2" fmla="val 21866"/>
                <a:gd name="adj3" fmla="val 16667"/>
              </a:avLst>
            </a:prstGeom>
            <a:solidFill>
              <a:schemeClr val="accent2">
                <a:lumMod val="75000"/>
              </a:schemeClr>
            </a:solidFill>
            <a:ln w="57150" cap="flat" cmpd="sng">
              <a:solidFill>
                <a:schemeClr val="accent2">
                  <a:lumMod val="20000"/>
                  <a:lumOff val="80000"/>
                </a:schemeClr>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gr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show="0">
  <p:cSld>
    <p:spTree>
      <p:nvGrpSpPr>
        <p:cNvPr id="1" name="Shape 812"/>
        <p:cNvGrpSpPr/>
        <p:nvPr/>
      </p:nvGrpSpPr>
      <p:grpSpPr>
        <a:xfrm>
          <a:off x="0" y="0"/>
          <a:ext cx="0" cy="0"/>
          <a:chOff x="0" y="0"/>
          <a:chExt cx="0" cy="0"/>
        </a:xfrm>
      </p:grpSpPr>
      <p:sp>
        <p:nvSpPr>
          <p:cNvPr id="6" name="Title 72">
            <a:extLst>
              <a:ext uri="{FF2B5EF4-FFF2-40B4-BE49-F238E27FC236}">
                <a16:creationId xmlns:a16="http://schemas.microsoft.com/office/drawing/2014/main" id="{651A139C-7752-FE82-6B84-B69CFCBA8AE1}"/>
              </a:ext>
            </a:extLst>
          </p:cNvPr>
          <p:cNvSpPr txBox="1">
            <a:spLocks/>
          </p:cNvSpPr>
          <p:nvPr/>
        </p:nvSpPr>
        <p:spPr>
          <a:xfrm>
            <a:off x="796386" y="3099692"/>
            <a:ext cx="5915913"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n-CA" sz="5400" b="1" dirty="0">
                <a:solidFill>
                  <a:schemeClr val="bg1">
                    <a:lumMod val="75000"/>
                  </a:schemeClr>
                </a:solidFill>
                <a:latin typeface="Garamond"/>
              </a:rPr>
              <a:t>Diapositive supplémentaire pour les notes de l'animateur</a:t>
            </a:r>
            <a:endParaRPr lang="en-CA" sz="5400" b="1" dirty="0">
              <a:solidFill>
                <a:schemeClr val="bg1">
                  <a:lumMod val="75000"/>
                </a:schemeClr>
              </a:solidFill>
            </a:endParaRPr>
          </a:p>
        </p:txBody>
      </p:sp>
    </p:spTree>
    <p:extLst>
      <p:ext uri="{BB962C8B-B14F-4D97-AF65-F5344CB8AC3E}">
        <p14:creationId xmlns:p14="http://schemas.microsoft.com/office/powerpoint/2010/main" val="2668011404"/>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show="0">
  <p:cSld>
    <p:spTree>
      <p:nvGrpSpPr>
        <p:cNvPr id="1" name="Shape 812"/>
        <p:cNvGrpSpPr/>
        <p:nvPr/>
      </p:nvGrpSpPr>
      <p:grpSpPr>
        <a:xfrm>
          <a:off x="0" y="0"/>
          <a:ext cx="0" cy="0"/>
          <a:chOff x="0" y="0"/>
          <a:chExt cx="0" cy="0"/>
        </a:xfrm>
      </p:grpSpPr>
      <p:sp>
        <p:nvSpPr>
          <p:cNvPr id="6" name="Title 72">
            <a:extLst>
              <a:ext uri="{FF2B5EF4-FFF2-40B4-BE49-F238E27FC236}">
                <a16:creationId xmlns:a16="http://schemas.microsoft.com/office/drawing/2014/main" id="{651A139C-7752-FE82-6B84-B69CFCBA8AE1}"/>
              </a:ext>
            </a:extLst>
          </p:cNvPr>
          <p:cNvSpPr txBox="1">
            <a:spLocks/>
          </p:cNvSpPr>
          <p:nvPr/>
        </p:nvSpPr>
        <p:spPr>
          <a:xfrm>
            <a:off x="796386" y="3099692"/>
            <a:ext cx="5915913"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n-CA" sz="5400" b="1" dirty="0">
                <a:solidFill>
                  <a:schemeClr val="bg1">
                    <a:lumMod val="75000"/>
                  </a:schemeClr>
                </a:solidFill>
                <a:latin typeface="Garamond"/>
              </a:rPr>
              <a:t>Diapositive supplémentaire pour les notes de l'animateur</a:t>
            </a:r>
            <a:endParaRPr lang="en-CA" sz="5400" b="1" dirty="0">
              <a:solidFill>
                <a:schemeClr val="bg1">
                  <a:lumMod val="75000"/>
                </a:schemeClr>
              </a:solidFill>
            </a:endParaRPr>
          </a:p>
        </p:txBody>
      </p:sp>
    </p:spTree>
    <p:extLst>
      <p:ext uri="{BB962C8B-B14F-4D97-AF65-F5344CB8AC3E}">
        <p14:creationId xmlns:p14="http://schemas.microsoft.com/office/powerpoint/2010/main" val="1570349827"/>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Shape 1307"/>
        <p:cNvGrpSpPr/>
        <p:nvPr/>
      </p:nvGrpSpPr>
      <p:grpSpPr>
        <a:xfrm>
          <a:off x="0" y="0"/>
          <a:ext cx="0" cy="0"/>
          <a:chOff x="0" y="0"/>
          <a:chExt cx="0" cy="0"/>
        </a:xfrm>
      </p:grpSpPr>
      <p:sp>
        <p:nvSpPr>
          <p:cNvPr id="1308" name="Google Shape;1308;p69"/>
          <p:cNvSpPr/>
          <p:nvPr/>
        </p:nvSpPr>
        <p:spPr>
          <a:xfrm>
            <a:off x="0" y="-1"/>
            <a:ext cx="12192000" cy="985520"/>
          </a:xfrm>
          <a:prstGeom prst="rect">
            <a:avLst/>
          </a:prstGeom>
          <a:solidFill>
            <a:srgbClr val="EEE7E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1309" name="Google Shape;1309;p69"/>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8C5F7A"/>
              </a:buClr>
              <a:buSzPts val="3200"/>
              <a:buFont typeface="Arial"/>
              <a:buNone/>
            </a:pPr>
            <a:r>
              <a:rPr lang="en-US" dirty="0">
                <a:latin typeface="Arial"/>
                <a:ea typeface="Arial"/>
                <a:cs typeface="Arial"/>
                <a:sym typeface="Arial"/>
              </a:rPr>
              <a:t>Principaux points d'apprentissage</a:t>
            </a:r>
            <a:endParaRPr dirty="0"/>
          </a:p>
        </p:txBody>
      </p:sp>
      <p:sp>
        <p:nvSpPr>
          <p:cNvPr id="1310" name="Google Shape;1310;p69"/>
          <p:cNvSpPr/>
          <p:nvPr/>
        </p:nvSpPr>
        <p:spPr>
          <a:xfrm>
            <a:off x="2352594" y="2097101"/>
            <a:ext cx="1051560" cy="1051560"/>
          </a:xfrm>
          <a:prstGeom prst="star5">
            <a:avLst>
              <a:gd name="adj" fmla="val 28143"/>
              <a:gd name="hf" fmla="val 105146"/>
              <a:gd name="vf" fmla="val 110557"/>
            </a:avLst>
          </a:prstGeom>
          <a:solidFill>
            <a:srgbClr val="8C5F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1311" name="Google Shape;1311;p69"/>
          <p:cNvSpPr/>
          <p:nvPr/>
        </p:nvSpPr>
        <p:spPr>
          <a:xfrm>
            <a:off x="5546733" y="2097101"/>
            <a:ext cx="1051560" cy="1051560"/>
          </a:xfrm>
          <a:prstGeom prst="star5">
            <a:avLst>
              <a:gd name="adj" fmla="val 28143"/>
              <a:gd name="hf" fmla="val 105146"/>
              <a:gd name="vf" fmla="val 110557"/>
            </a:avLst>
          </a:prstGeom>
          <a:solidFill>
            <a:srgbClr val="8C5F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1312" name="Google Shape;1312;p69"/>
          <p:cNvSpPr/>
          <p:nvPr/>
        </p:nvSpPr>
        <p:spPr>
          <a:xfrm>
            <a:off x="8759658" y="2097101"/>
            <a:ext cx="1051560" cy="1051560"/>
          </a:xfrm>
          <a:prstGeom prst="star5">
            <a:avLst>
              <a:gd name="adj" fmla="val 28143"/>
              <a:gd name="hf" fmla="val 105146"/>
              <a:gd name="vf" fmla="val 110557"/>
            </a:avLst>
          </a:prstGeom>
          <a:solidFill>
            <a:srgbClr val="8C5F7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1313" name="Google Shape;1313;p69"/>
          <p:cNvSpPr txBox="1"/>
          <p:nvPr/>
        </p:nvSpPr>
        <p:spPr>
          <a:xfrm>
            <a:off x="1595911" y="3659548"/>
            <a:ext cx="2564926" cy="203128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Helvetica Neue"/>
              <a:buNone/>
            </a:pPr>
            <a:r>
              <a:rPr lang="en-US" sz="1800" b="0" i="0" u="none" strike="noStrike" cap="none" dirty="0">
                <a:solidFill>
                  <a:srgbClr val="000000"/>
                </a:solidFill>
                <a:latin typeface="+mn-lt"/>
                <a:ea typeface="Helvetica Neue"/>
                <a:cs typeface="Helvetica Neue"/>
                <a:sym typeface="Helvetica Neue"/>
              </a:rPr>
              <a:t>Une documentation de qualité et actualisée des informations de traçage est essentielle pour que les efforts de </a:t>
            </a:r>
            <a:r>
              <a:rPr lang="en-US" sz="1800" b="0" i="0" u="none" strike="noStrike" cap="none" dirty="0" err="1">
                <a:solidFill>
                  <a:srgbClr val="000000"/>
                </a:solidFill>
                <a:latin typeface="+mn-lt"/>
                <a:ea typeface="Helvetica Neue"/>
                <a:cs typeface="Helvetica Neue"/>
                <a:sym typeface="Helvetica Neue"/>
              </a:rPr>
              <a:t>traçage</a:t>
            </a:r>
            <a:r>
              <a:rPr lang="en-US" sz="1800" b="0" i="0" u="none" strike="noStrike" cap="none" dirty="0">
                <a:solidFill>
                  <a:srgbClr val="000000"/>
                </a:solidFill>
                <a:latin typeface="+mn-lt"/>
                <a:ea typeface="Helvetica Neue"/>
                <a:cs typeface="Helvetica Neue"/>
                <a:sym typeface="Helvetica Neue"/>
              </a:rPr>
              <a:t> </a:t>
            </a:r>
            <a:r>
              <a:rPr lang="en-US" sz="1800" b="0" i="0" u="none" strike="noStrike" cap="none" dirty="0" err="1">
                <a:solidFill>
                  <a:srgbClr val="000000"/>
                </a:solidFill>
                <a:latin typeface="+mn-lt"/>
                <a:ea typeface="Helvetica Neue"/>
                <a:cs typeface="Helvetica Neue"/>
                <a:sym typeface="Helvetica Neue"/>
              </a:rPr>
              <a:t>soient</a:t>
            </a:r>
            <a:r>
              <a:rPr lang="en-US" sz="1800" b="0" i="0" u="none" strike="noStrike" cap="none" dirty="0">
                <a:solidFill>
                  <a:srgbClr val="000000"/>
                </a:solidFill>
                <a:latin typeface="+mn-lt"/>
                <a:ea typeface="Helvetica Neue"/>
                <a:cs typeface="Helvetica Neue"/>
                <a:sym typeface="Helvetica Neue"/>
              </a:rPr>
              <a:t> </a:t>
            </a:r>
            <a:r>
              <a:rPr lang="en-US" sz="1800" b="0" i="0" u="none" strike="noStrike" cap="none" dirty="0" err="1">
                <a:solidFill>
                  <a:srgbClr val="000000"/>
                </a:solidFill>
                <a:latin typeface="+mn-lt"/>
                <a:ea typeface="Helvetica Neue"/>
                <a:cs typeface="Helvetica Neue"/>
                <a:sym typeface="Helvetica Neue"/>
              </a:rPr>
              <a:t>efficaces</a:t>
            </a:r>
            <a:r>
              <a:rPr lang="en-US" sz="1800" b="0" i="0" u="none" strike="noStrike" cap="none" dirty="0">
                <a:solidFill>
                  <a:srgbClr val="000000"/>
                </a:solidFill>
                <a:latin typeface="+mn-lt"/>
                <a:ea typeface="Helvetica Neue"/>
                <a:cs typeface="Helvetica Neue"/>
                <a:sym typeface="Helvetica Neue"/>
              </a:rPr>
              <a:t>.</a:t>
            </a:r>
            <a:endParaRPr sz="1800" dirty="0">
              <a:latin typeface="+mn-lt"/>
            </a:endParaRPr>
          </a:p>
        </p:txBody>
      </p:sp>
      <p:sp>
        <p:nvSpPr>
          <p:cNvPr id="1314" name="Google Shape;1314;p69"/>
          <p:cNvSpPr txBox="1"/>
          <p:nvPr/>
        </p:nvSpPr>
        <p:spPr>
          <a:xfrm>
            <a:off x="4614686" y="3656454"/>
            <a:ext cx="2915653" cy="147728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Helvetica Neue"/>
              <a:buNone/>
            </a:pPr>
            <a:r>
              <a:rPr lang="en-US" sz="1800" b="0" i="0" u="none" strike="noStrike" cap="none" dirty="0">
                <a:solidFill>
                  <a:srgbClr val="000000"/>
                </a:solidFill>
                <a:latin typeface="+mn-lt"/>
                <a:ea typeface="Helvetica Neue"/>
                <a:cs typeface="Helvetica Neue"/>
                <a:sym typeface="Helvetica Neue"/>
              </a:rPr>
              <a:t>En général, l'obtention d'informations de traçage complètes et détaillées se fait au fil du temps, au cours de plusieurs visites/entretiens.</a:t>
            </a:r>
            <a:endParaRPr sz="1800" dirty="0">
              <a:latin typeface="+mn-lt"/>
            </a:endParaRPr>
          </a:p>
        </p:txBody>
      </p:sp>
      <p:sp>
        <p:nvSpPr>
          <p:cNvPr id="1315" name="Google Shape;1315;p69"/>
          <p:cNvSpPr txBox="1"/>
          <p:nvPr/>
        </p:nvSpPr>
        <p:spPr>
          <a:xfrm>
            <a:off x="7984188" y="3659548"/>
            <a:ext cx="2602500" cy="147728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Helvetica Neue"/>
              <a:buNone/>
            </a:pPr>
            <a:r>
              <a:rPr lang="en-US" sz="1800" b="0" i="0" u="none" strike="noStrike" cap="none" dirty="0">
                <a:solidFill>
                  <a:srgbClr val="000000"/>
                </a:solidFill>
                <a:latin typeface="+mn-lt"/>
                <a:ea typeface="Helvetica Neue"/>
                <a:cs typeface="Helvetica Neue"/>
                <a:sym typeface="Helvetica Neue"/>
              </a:rPr>
              <a:t>Pour les enfants plus jeunes, il est utile d'utiliser des méthodes créatives pour étayer la documentation, comme le dessin.</a:t>
            </a:r>
            <a:endParaRPr sz="1800" dirty="0">
              <a:latin typeface="+mn-lt"/>
            </a:endParaRP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Shape 1320"/>
        <p:cNvGrpSpPr/>
        <p:nvPr/>
      </p:nvGrpSpPr>
      <p:grpSpPr>
        <a:xfrm>
          <a:off x="0" y="0"/>
          <a:ext cx="0" cy="0"/>
          <a:chOff x="0" y="0"/>
          <a:chExt cx="0" cy="0"/>
        </a:xfrm>
      </p:grpSpPr>
      <p:sp>
        <p:nvSpPr>
          <p:cNvPr id="1321" name="Google Shape;1321;p70"/>
          <p:cNvSpPr txBox="1">
            <a:spLocks noGrp="1"/>
          </p:cNvSpPr>
          <p:nvPr>
            <p:ph type="title"/>
          </p:nvPr>
        </p:nvSpPr>
        <p:spPr>
          <a:xfrm>
            <a:off x="796385" y="3099692"/>
            <a:ext cx="4015311" cy="562168"/>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4800"/>
              <a:buFont typeface="Garamond"/>
              <a:buNone/>
            </a:pPr>
            <a:r>
              <a:rPr lang="en-US" sz="2400" dirty="0">
                <a:solidFill>
                  <a:schemeClr val="accent2">
                    <a:lumMod val="75000"/>
                  </a:schemeClr>
                </a:solidFill>
                <a:highlight>
                  <a:srgbClr val="FFFF00"/>
                </a:highlight>
              </a:rPr>
              <a:t>ADAPT</a:t>
            </a:r>
            <a:br>
              <a:rPr lang="en-US" sz="2400" dirty="0"/>
            </a:br>
            <a:r>
              <a:rPr lang="en-US" sz="2400" dirty="0"/>
              <a:t>SESSION 5.3</a:t>
            </a:r>
            <a:br>
              <a:rPr lang="en-US" sz="2400" dirty="0"/>
            </a:br>
            <a:r>
              <a:rPr lang="en-US" sz="2400" dirty="0"/>
              <a:t> </a:t>
            </a:r>
            <a:br>
              <a:rPr lang="en-US" dirty="0"/>
            </a:br>
            <a:r>
              <a:rPr lang="en-US" dirty="0"/>
              <a:t>Vérification préalable au regroupement familial</a:t>
            </a:r>
          </a:p>
        </p:txBody>
      </p:sp>
      <p:sp>
        <p:nvSpPr>
          <p:cNvPr id="3" name="Google Shape;191;p14">
            <a:extLst>
              <a:ext uri="{FF2B5EF4-FFF2-40B4-BE49-F238E27FC236}">
                <a16:creationId xmlns:a16="http://schemas.microsoft.com/office/drawing/2014/main" id="{77C8269D-50DD-B324-D304-91AD585B93C0}"/>
              </a:ext>
            </a:extLst>
          </p:cNvPr>
          <p:cNvSpPr txBox="1"/>
          <p:nvPr/>
        </p:nvSpPr>
        <p:spPr>
          <a:xfrm>
            <a:off x="6736605" y="1934769"/>
            <a:ext cx="4544766" cy="40006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1D8CC8"/>
              </a:buClr>
              <a:buSzPts val="2400"/>
              <a:buFont typeface="Arial"/>
              <a:buNone/>
            </a:pPr>
            <a:r>
              <a:rPr lang="en-US" sz="2000" b="1" i="0" u="none" strike="noStrike" cap="none" spc="300" dirty="0">
                <a:solidFill>
                  <a:schemeClr val="accent2">
                    <a:lumMod val="75000"/>
                  </a:schemeClr>
                </a:solidFill>
                <a:latin typeface="Arial"/>
                <a:ea typeface="Arial"/>
                <a:cs typeface="Arial"/>
                <a:sym typeface="Arial"/>
              </a:rPr>
              <a:t>OBJECTIFS D'APPRENTISSAGE</a:t>
            </a:r>
            <a:endParaRPr lang="en-US" sz="2000" spc="300" dirty="0">
              <a:solidFill>
                <a:schemeClr val="accent2">
                  <a:lumMod val="75000"/>
                </a:schemeClr>
              </a:solidFill>
            </a:endParaRPr>
          </a:p>
        </p:txBody>
      </p:sp>
      <p:sp>
        <p:nvSpPr>
          <p:cNvPr id="4" name="Google Shape;193;p14">
            <a:extLst>
              <a:ext uri="{FF2B5EF4-FFF2-40B4-BE49-F238E27FC236}">
                <a16:creationId xmlns:a16="http://schemas.microsoft.com/office/drawing/2014/main" id="{EFB39B6C-5F5D-5C42-C4C0-D65F9A6ABDD8}"/>
              </a:ext>
            </a:extLst>
          </p:cNvPr>
          <p:cNvSpPr txBox="1"/>
          <p:nvPr/>
        </p:nvSpPr>
        <p:spPr>
          <a:xfrm>
            <a:off x="7606633" y="2972450"/>
            <a:ext cx="3836068" cy="1541407"/>
          </a:xfrm>
          <a:prstGeom prst="rect">
            <a:avLst/>
          </a:prstGeom>
          <a:noFill/>
          <a:ln>
            <a:noFill/>
          </a:ln>
        </p:spPr>
        <p:txBody>
          <a:bodyPr spcFirstLastPara="1" wrap="square" lIns="91425" tIns="45700" rIns="91425" bIns="45700" anchor="t" anchorCtr="0">
            <a:spAutoFit/>
          </a:bodyPr>
          <a:lstStyle/>
          <a:p>
            <a:pPr marL="0" marR="0" lvl="0" indent="0" algn="l" rtl="0">
              <a:lnSpc>
                <a:spcPct val="107000"/>
              </a:lnSpc>
              <a:spcBef>
                <a:spcPts val="0"/>
              </a:spcBef>
              <a:spcAft>
                <a:spcPts val="0"/>
              </a:spcAft>
              <a:buClr>
                <a:srgbClr val="000000"/>
              </a:buClr>
              <a:buSzPts val="2400"/>
              <a:buFont typeface="Arial"/>
              <a:buNone/>
            </a:pPr>
            <a:r>
              <a:rPr lang="en-US" sz="2200" b="0" i="0" u="none" strike="noStrike" cap="none" dirty="0">
                <a:solidFill>
                  <a:srgbClr val="000000"/>
                </a:solidFill>
                <a:latin typeface="Arial"/>
                <a:ea typeface="Arial"/>
                <a:cs typeface="Arial"/>
                <a:sym typeface="Arial"/>
              </a:rPr>
              <a:t>Expliquer l'importance de la vérification et comment procéder à la vérification avant le regroupement familial.</a:t>
            </a:r>
          </a:p>
        </p:txBody>
      </p:sp>
      <p:grpSp>
        <p:nvGrpSpPr>
          <p:cNvPr id="5" name="Google Shape;194;p14">
            <a:extLst>
              <a:ext uri="{FF2B5EF4-FFF2-40B4-BE49-F238E27FC236}">
                <a16:creationId xmlns:a16="http://schemas.microsoft.com/office/drawing/2014/main" id="{E8612751-860E-5F8C-C7F3-7868FAB9A578}"/>
              </a:ext>
            </a:extLst>
          </p:cNvPr>
          <p:cNvGrpSpPr/>
          <p:nvPr/>
        </p:nvGrpSpPr>
        <p:grpSpPr>
          <a:xfrm>
            <a:off x="6736604" y="3066987"/>
            <a:ext cx="560331" cy="592814"/>
            <a:chOff x="243840" y="1676400"/>
            <a:chExt cx="701040" cy="741680"/>
          </a:xfrm>
          <a:solidFill>
            <a:schemeClr val="accent2">
              <a:lumMod val="75000"/>
            </a:schemeClr>
          </a:solidFill>
        </p:grpSpPr>
        <p:sp>
          <p:nvSpPr>
            <p:cNvPr id="6" name="Google Shape;195;p14">
              <a:extLst>
                <a:ext uri="{FF2B5EF4-FFF2-40B4-BE49-F238E27FC236}">
                  <a16:creationId xmlns:a16="http://schemas.microsoft.com/office/drawing/2014/main" id="{166F9CCB-ED01-8496-5DC4-C40E990FBDB5}"/>
                </a:ext>
              </a:extLst>
            </p:cNvPr>
            <p:cNvSpPr/>
            <p:nvPr/>
          </p:nvSpPr>
          <p:spPr>
            <a:xfrm>
              <a:off x="243840" y="1676400"/>
              <a:ext cx="116839" cy="7416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sp>
          <p:nvSpPr>
            <p:cNvPr id="7" name="Google Shape;196;p14">
              <a:extLst>
                <a:ext uri="{FF2B5EF4-FFF2-40B4-BE49-F238E27FC236}">
                  <a16:creationId xmlns:a16="http://schemas.microsoft.com/office/drawing/2014/main" id="{094C34CF-9BD9-01BA-B78F-3DBB1395BE68}"/>
                </a:ext>
              </a:extLst>
            </p:cNvPr>
            <p:cNvSpPr/>
            <p:nvPr/>
          </p:nvSpPr>
          <p:spPr>
            <a:xfrm>
              <a:off x="314960" y="1676400"/>
              <a:ext cx="629920" cy="4368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gr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Shape 1331"/>
        <p:cNvGrpSpPr/>
        <p:nvPr/>
      </p:nvGrpSpPr>
      <p:grpSpPr>
        <a:xfrm>
          <a:off x="0" y="0"/>
          <a:ext cx="0" cy="0"/>
          <a:chOff x="0" y="0"/>
          <a:chExt cx="0" cy="0"/>
        </a:xfrm>
      </p:grpSpPr>
      <p:sp>
        <p:nvSpPr>
          <p:cNvPr id="1332" name="Google Shape;1332;p71"/>
          <p:cNvSpPr txBox="1">
            <a:spLocks noGrp="1"/>
          </p:cNvSpPr>
          <p:nvPr>
            <p:ph type="title"/>
          </p:nvPr>
        </p:nvSpPr>
        <p:spPr>
          <a:xfrm>
            <a:off x="146137" y="120516"/>
            <a:ext cx="11899726" cy="868968"/>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8C5F7A"/>
              </a:buClr>
              <a:buSzPct val="100000"/>
              <a:buFont typeface="Arial"/>
              <a:buNone/>
            </a:pPr>
            <a:r>
              <a:rPr lang="en-US" sz="2400" dirty="0"/>
              <a:t>Que faut-il prendre en compte lors de la vérification préalable au regroupement familial ?  </a:t>
            </a:r>
            <a:endParaRPr sz="2400" dirty="0"/>
          </a:p>
        </p:txBody>
      </p:sp>
      <p:sp>
        <p:nvSpPr>
          <p:cNvPr id="2" name="L-Shape 1">
            <a:extLst>
              <a:ext uri="{FF2B5EF4-FFF2-40B4-BE49-F238E27FC236}">
                <a16:creationId xmlns:a16="http://schemas.microsoft.com/office/drawing/2014/main" id="{F9F0D292-33C1-CBEE-D59E-EE81E47E6744}"/>
              </a:ext>
            </a:extLst>
          </p:cNvPr>
          <p:cNvSpPr/>
          <p:nvPr/>
        </p:nvSpPr>
        <p:spPr>
          <a:xfrm rot="18361091">
            <a:off x="1104577" y="1930203"/>
            <a:ext cx="334720" cy="170347"/>
          </a:xfrm>
          <a:prstGeom prst="corner">
            <a:avLst>
              <a:gd name="adj1" fmla="val 42208"/>
              <a:gd name="adj2" fmla="val 4335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 name="TextBox 2">
            <a:extLst>
              <a:ext uri="{FF2B5EF4-FFF2-40B4-BE49-F238E27FC236}">
                <a16:creationId xmlns:a16="http://schemas.microsoft.com/office/drawing/2014/main" id="{4FCC45EF-F8FD-8902-E06D-FA5C4DE62C65}"/>
              </a:ext>
            </a:extLst>
          </p:cNvPr>
          <p:cNvSpPr txBox="1"/>
          <p:nvPr/>
        </p:nvSpPr>
        <p:spPr>
          <a:xfrm>
            <a:off x="1537224" y="1923471"/>
            <a:ext cx="4149292" cy="3416320"/>
          </a:xfrm>
          <a:prstGeom prst="rect">
            <a:avLst/>
          </a:prstGeom>
          <a:noFill/>
        </p:spPr>
        <p:txBody>
          <a:bodyPr wrap="square">
            <a:spAutoFit/>
          </a:bodyPr>
          <a:lstStyle/>
          <a:p>
            <a:pPr marL="0" marR="0" lvl="0" indent="0" algn="l" rtl="0">
              <a:lnSpc>
                <a:spcPct val="90000"/>
              </a:lnSpc>
              <a:spcBef>
                <a:spcPts val="0"/>
              </a:spcBef>
              <a:spcAft>
                <a:spcPts val="0"/>
              </a:spcAft>
              <a:buClr>
                <a:schemeClr val="lt1"/>
              </a:buClr>
              <a:buSzPts val="2400"/>
              <a:buFont typeface="Calibri"/>
              <a:buNone/>
            </a:pPr>
            <a:r>
              <a:rPr lang="en-US" sz="2000" dirty="0">
                <a:solidFill>
                  <a:schemeClr val="tx1"/>
                </a:solidFill>
                <a:latin typeface="+mn-lt"/>
                <a:ea typeface="Calibri"/>
                <a:cs typeface="Calibri"/>
                <a:sym typeface="Calibri"/>
              </a:rPr>
              <a:t>Que la (les) personne(s) qui réclame(nt) l'enfant est (sont) réellement celle(s) qu'elle(s) prétend(ent) être, afin d'éviter que l'enfant ne soit remis à la mauvaise personne.</a:t>
            </a:r>
          </a:p>
          <a:p>
            <a:pPr marL="0" marR="0" lvl="0" indent="0" algn="l" rtl="0">
              <a:lnSpc>
                <a:spcPct val="90000"/>
              </a:lnSpc>
              <a:spcBef>
                <a:spcPts val="0"/>
              </a:spcBef>
              <a:spcAft>
                <a:spcPts val="0"/>
              </a:spcAft>
              <a:buClr>
                <a:schemeClr val="lt1"/>
              </a:buClr>
              <a:buSzPts val="2400"/>
              <a:buFont typeface="Calibri"/>
              <a:buNone/>
            </a:pPr>
            <a:endParaRPr lang="en-US" sz="2000" dirty="0">
              <a:solidFill>
                <a:schemeClr val="tx1"/>
              </a:solidFill>
              <a:latin typeface="+mn-lt"/>
              <a:ea typeface="Calibri"/>
              <a:cs typeface="Calibri"/>
              <a:sym typeface="Calibri"/>
            </a:endParaRPr>
          </a:p>
          <a:p>
            <a:pPr marL="0" marR="0" lvl="0" indent="0" algn="l" rtl="0">
              <a:lnSpc>
                <a:spcPct val="90000"/>
              </a:lnSpc>
              <a:spcBef>
                <a:spcPts val="0"/>
              </a:spcBef>
              <a:spcAft>
                <a:spcPts val="0"/>
              </a:spcAft>
              <a:buClr>
                <a:schemeClr val="lt1"/>
              </a:buClr>
              <a:buSzPts val="2400"/>
              <a:buFont typeface="Calibri"/>
              <a:buNone/>
            </a:pPr>
            <a:r>
              <a:rPr lang="en-US" sz="2000" dirty="0">
                <a:solidFill>
                  <a:schemeClr val="tx1"/>
                </a:solidFill>
                <a:latin typeface="+mn-lt"/>
                <a:ea typeface="Calibri"/>
                <a:cs typeface="Calibri"/>
                <a:sym typeface="Calibri"/>
              </a:rPr>
              <a:t>Erreurs d'identité ou erreurs bureaucratiques</a:t>
            </a:r>
          </a:p>
          <a:p>
            <a:pPr marL="0" marR="0" lvl="0" indent="0" algn="l" rtl="0">
              <a:lnSpc>
                <a:spcPct val="90000"/>
              </a:lnSpc>
              <a:spcBef>
                <a:spcPts val="0"/>
              </a:spcBef>
              <a:spcAft>
                <a:spcPts val="0"/>
              </a:spcAft>
              <a:buClr>
                <a:schemeClr val="lt1"/>
              </a:buClr>
              <a:buSzPts val="2400"/>
              <a:buFont typeface="Calibri"/>
              <a:buNone/>
            </a:pPr>
            <a:endParaRPr lang="en-US" sz="2000" dirty="0">
              <a:solidFill>
                <a:schemeClr val="tx1"/>
              </a:solidFill>
              <a:latin typeface="+mn-lt"/>
              <a:ea typeface="Calibri"/>
              <a:cs typeface="Calibri"/>
              <a:sym typeface="Calibri"/>
            </a:endParaRPr>
          </a:p>
          <a:p>
            <a:pPr marL="0" marR="0" lvl="0" indent="0" algn="l" rtl="0">
              <a:lnSpc>
                <a:spcPct val="90000"/>
              </a:lnSpc>
              <a:spcBef>
                <a:spcPts val="0"/>
              </a:spcBef>
              <a:spcAft>
                <a:spcPts val="0"/>
              </a:spcAft>
              <a:buClr>
                <a:schemeClr val="lt1"/>
              </a:buClr>
              <a:buSzPts val="2400"/>
              <a:buFont typeface="Calibri"/>
              <a:buNone/>
            </a:pPr>
            <a:r>
              <a:rPr lang="en-US" sz="2000" dirty="0">
                <a:solidFill>
                  <a:schemeClr val="tx1"/>
                </a:solidFill>
                <a:latin typeface="+mn-lt"/>
                <a:ea typeface="Calibri"/>
                <a:cs typeface="Calibri"/>
                <a:sym typeface="Calibri"/>
              </a:rPr>
              <a:t>Risques de pratiques néfastes, par exemple lorsqu'une famille n'a pas d'enfant ou souhaite exploiter l'enfant à des fins de travail.</a:t>
            </a:r>
          </a:p>
        </p:txBody>
      </p:sp>
      <p:sp>
        <p:nvSpPr>
          <p:cNvPr id="6" name="L-Shape 5">
            <a:extLst>
              <a:ext uri="{FF2B5EF4-FFF2-40B4-BE49-F238E27FC236}">
                <a16:creationId xmlns:a16="http://schemas.microsoft.com/office/drawing/2014/main" id="{EC447A61-831E-CF10-D9E6-A9E11D96B8E0}"/>
              </a:ext>
            </a:extLst>
          </p:cNvPr>
          <p:cNvSpPr/>
          <p:nvPr/>
        </p:nvSpPr>
        <p:spPr>
          <a:xfrm rot="18361091">
            <a:off x="1104577" y="3870409"/>
            <a:ext cx="334720" cy="170347"/>
          </a:xfrm>
          <a:prstGeom prst="corner">
            <a:avLst>
              <a:gd name="adj1" fmla="val 42208"/>
              <a:gd name="adj2" fmla="val 4335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L-Shape 6">
            <a:extLst>
              <a:ext uri="{FF2B5EF4-FFF2-40B4-BE49-F238E27FC236}">
                <a16:creationId xmlns:a16="http://schemas.microsoft.com/office/drawing/2014/main" id="{B8660F2A-98BB-E72B-ADEA-9A87E5981804}"/>
              </a:ext>
            </a:extLst>
          </p:cNvPr>
          <p:cNvSpPr/>
          <p:nvPr/>
        </p:nvSpPr>
        <p:spPr>
          <a:xfrm rot="18361091">
            <a:off x="1104578" y="4757452"/>
            <a:ext cx="334720" cy="170347"/>
          </a:xfrm>
          <a:prstGeom prst="corner">
            <a:avLst>
              <a:gd name="adj1" fmla="val 42208"/>
              <a:gd name="adj2" fmla="val 4335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8" name="L-Shape 7">
            <a:extLst>
              <a:ext uri="{FF2B5EF4-FFF2-40B4-BE49-F238E27FC236}">
                <a16:creationId xmlns:a16="http://schemas.microsoft.com/office/drawing/2014/main" id="{B79BD6BC-3FA7-12BD-9C8A-B343191D761E}"/>
              </a:ext>
            </a:extLst>
          </p:cNvPr>
          <p:cNvSpPr/>
          <p:nvPr/>
        </p:nvSpPr>
        <p:spPr>
          <a:xfrm rot="18361091">
            <a:off x="6523778" y="2044070"/>
            <a:ext cx="334720" cy="170347"/>
          </a:xfrm>
          <a:prstGeom prst="corner">
            <a:avLst>
              <a:gd name="adj1" fmla="val 42208"/>
              <a:gd name="adj2" fmla="val 4335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9" name="TextBox 8">
            <a:extLst>
              <a:ext uri="{FF2B5EF4-FFF2-40B4-BE49-F238E27FC236}">
                <a16:creationId xmlns:a16="http://schemas.microsoft.com/office/drawing/2014/main" id="{C1977459-8D08-FC34-C363-F877DC1A709D}"/>
              </a:ext>
            </a:extLst>
          </p:cNvPr>
          <p:cNvSpPr txBox="1"/>
          <p:nvPr/>
        </p:nvSpPr>
        <p:spPr>
          <a:xfrm>
            <a:off x="6956424" y="1923471"/>
            <a:ext cx="4581883" cy="3693319"/>
          </a:xfrm>
          <a:prstGeom prst="rect">
            <a:avLst/>
          </a:prstGeom>
          <a:noFill/>
        </p:spPr>
        <p:txBody>
          <a:bodyPr wrap="square">
            <a:spAutoFit/>
          </a:bodyPr>
          <a:lstStyle/>
          <a:p>
            <a:pPr marL="0" marR="0" lvl="0" indent="0" algn="l" rtl="0">
              <a:lnSpc>
                <a:spcPct val="90000"/>
              </a:lnSpc>
              <a:spcBef>
                <a:spcPts val="0"/>
              </a:spcBef>
              <a:spcAft>
                <a:spcPts val="0"/>
              </a:spcAft>
              <a:buClr>
                <a:schemeClr val="lt1"/>
              </a:buClr>
              <a:buSzPts val="2400"/>
              <a:buFont typeface="Calibri"/>
              <a:buNone/>
            </a:pPr>
            <a:r>
              <a:rPr lang="en-US" sz="2000" dirty="0">
                <a:solidFill>
                  <a:schemeClr val="tx1"/>
                </a:solidFill>
                <a:latin typeface="+mn-lt"/>
                <a:ea typeface="Calibri"/>
                <a:cs typeface="Calibri"/>
                <a:sym typeface="Calibri"/>
              </a:rPr>
              <a:t>que les proches sont disposés et capables de s'occuper à nouveau de l'enfant.</a:t>
            </a:r>
          </a:p>
          <a:p>
            <a:pPr marL="0" marR="0" lvl="0" indent="0" algn="l" rtl="0">
              <a:lnSpc>
                <a:spcPct val="90000"/>
              </a:lnSpc>
              <a:spcBef>
                <a:spcPts val="0"/>
              </a:spcBef>
              <a:spcAft>
                <a:spcPts val="0"/>
              </a:spcAft>
              <a:buClr>
                <a:schemeClr val="lt1"/>
              </a:buClr>
              <a:buSzPts val="2400"/>
              <a:buFont typeface="Calibri"/>
              <a:buNone/>
            </a:pPr>
            <a:endParaRPr lang="en-US" sz="2000" dirty="0">
              <a:solidFill>
                <a:schemeClr val="tx1"/>
              </a:solidFill>
              <a:latin typeface="+mn-lt"/>
              <a:ea typeface="Calibri"/>
              <a:cs typeface="Calibri"/>
              <a:sym typeface="Calibri"/>
            </a:endParaRPr>
          </a:p>
          <a:p>
            <a:pPr marL="0" marR="0" lvl="0" indent="0" algn="l" rtl="0">
              <a:lnSpc>
                <a:spcPct val="90000"/>
              </a:lnSpc>
              <a:spcBef>
                <a:spcPts val="0"/>
              </a:spcBef>
              <a:spcAft>
                <a:spcPts val="0"/>
              </a:spcAft>
              <a:buClr>
                <a:schemeClr val="lt1"/>
              </a:buClr>
              <a:buSzPts val="2400"/>
              <a:buFont typeface="Calibri"/>
              <a:buNone/>
            </a:pPr>
            <a:r>
              <a:rPr lang="en-US" sz="2000" dirty="0">
                <a:solidFill>
                  <a:schemeClr val="tx1"/>
                </a:solidFill>
                <a:latin typeface="+mn-lt"/>
                <a:ea typeface="Calibri"/>
                <a:cs typeface="Calibri"/>
                <a:sym typeface="Calibri"/>
              </a:rPr>
              <a:t>La vérification impliquant des nourrissons et d'autres personnes ayant des difficultés de communication doit suivre des méthodes spécialement développées pour protéger ces enfants.</a:t>
            </a:r>
          </a:p>
          <a:p>
            <a:pPr marL="0" marR="0" lvl="0" indent="0" algn="l" rtl="0">
              <a:lnSpc>
                <a:spcPct val="90000"/>
              </a:lnSpc>
              <a:spcBef>
                <a:spcPts val="0"/>
              </a:spcBef>
              <a:spcAft>
                <a:spcPts val="0"/>
              </a:spcAft>
              <a:buClr>
                <a:schemeClr val="lt1"/>
              </a:buClr>
              <a:buSzPts val="2400"/>
              <a:buFont typeface="Calibri"/>
              <a:buNone/>
            </a:pPr>
            <a:endParaRPr lang="en-US" sz="2000" dirty="0">
              <a:solidFill>
                <a:schemeClr val="tx1"/>
              </a:solidFill>
              <a:latin typeface="+mn-lt"/>
              <a:ea typeface="Calibri"/>
              <a:cs typeface="Calibri"/>
              <a:sym typeface="Calibri"/>
            </a:endParaRPr>
          </a:p>
          <a:p>
            <a:pPr marL="0" marR="0" lvl="0" indent="0" algn="l" rtl="0">
              <a:lnSpc>
                <a:spcPct val="90000"/>
              </a:lnSpc>
              <a:spcBef>
                <a:spcPts val="0"/>
              </a:spcBef>
              <a:spcAft>
                <a:spcPts val="0"/>
              </a:spcAft>
              <a:buClr>
                <a:schemeClr val="lt1"/>
              </a:buClr>
              <a:buSzPts val="2400"/>
              <a:buFont typeface="Calibri"/>
              <a:buNone/>
            </a:pPr>
            <a:r>
              <a:rPr lang="en-US" sz="2000" dirty="0">
                <a:solidFill>
                  <a:schemeClr val="tx1"/>
                </a:solidFill>
                <a:latin typeface="+mn-lt"/>
                <a:ea typeface="Calibri"/>
                <a:cs typeface="Calibri"/>
                <a:sym typeface="Calibri"/>
              </a:rPr>
              <a:t>Que l'enfant souhaite être réuni avec ces proches, conformément à son intérêt supérieur. </a:t>
            </a:r>
          </a:p>
        </p:txBody>
      </p:sp>
      <p:sp>
        <p:nvSpPr>
          <p:cNvPr id="10" name="L-Shape 9">
            <a:extLst>
              <a:ext uri="{FF2B5EF4-FFF2-40B4-BE49-F238E27FC236}">
                <a16:creationId xmlns:a16="http://schemas.microsoft.com/office/drawing/2014/main" id="{F7D7EA87-E07A-076D-54C1-0415A80859DC}"/>
              </a:ext>
            </a:extLst>
          </p:cNvPr>
          <p:cNvSpPr/>
          <p:nvPr/>
        </p:nvSpPr>
        <p:spPr>
          <a:xfrm rot="18361091">
            <a:off x="6523778" y="3055313"/>
            <a:ext cx="334720" cy="170347"/>
          </a:xfrm>
          <a:prstGeom prst="corner">
            <a:avLst>
              <a:gd name="adj1" fmla="val 42208"/>
              <a:gd name="adj2" fmla="val 4335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1" name="L-Shape 10">
            <a:extLst>
              <a:ext uri="{FF2B5EF4-FFF2-40B4-BE49-F238E27FC236}">
                <a16:creationId xmlns:a16="http://schemas.microsoft.com/office/drawing/2014/main" id="{5DE837EB-1498-3852-765B-9FF4ADF51C28}"/>
              </a:ext>
            </a:extLst>
          </p:cNvPr>
          <p:cNvSpPr/>
          <p:nvPr/>
        </p:nvSpPr>
        <p:spPr>
          <a:xfrm rot="18361091">
            <a:off x="6621151" y="4942902"/>
            <a:ext cx="334720" cy="170347"/>
          </a:xfrm>
          <a:prstGeom prst="corner">
            <a:avLst>
              <a:gd name="adj1" fmla="val 42208"/>
              <a:gd name="adj2" fmla="val 4335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Tree>
  </p:cSld>
  <p:clrMapOvr>
    <a:masterClrMapping/>
  </p:clrMapOvr>
</p:sld>
</file>

<file path=ppt/theme/theme1.xml><?xml version="1.0" encoding="utf-8"?>
<a:theme xmlns:a="http://schemas.openxmlformats.org/drawingml/2006/main" name="1_Office Theme">
  <a:themeElements>
    <a:clrScheme name="CPCM">
      <a:dk1>
        <a:srgbClr val="000000"/>
      </a:dk1>
      <a:lt1>
        <a:srgbClr val="FFFFFF"/>
      </a:lt1>
      <a:dk2>
        <a:srgbClr val="406078"/>
      </a:dk2>
      <a:lt2>
        <a:srgbClr val="E7E6E6"/>
      </a:lt2>
      <a:accent1>
        <a:srgbClr val="954D84"/>
      </a:accent1>
      <a:accent2>
        <a:srgbClr val="B08BA1"/>
      </a:accent2>
      <a:accent3>
        <a:srgbClr val="8ACA84"/>
      </a:accent3>
      <a:accent4>
        <a:srgbClr val="1D8CC8"/>
      </a:accent4>
      <a:accent5>
        <a:srgbClr val="5FC6C5"/>
      </a:accent5>
      <a:accent6>
        <a:srgbClr val="8D9EAE"/>
      </a:accent6>
      <a:hlink>
        <a:srgbClr val="C190B1"/>
      </a:hlink>
      <a:folHlink>
        <a:srgbClr val="BFE0A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CPCM">
      <a:dk1>
        <a:srgbClr val="000000"/>
      </a:dk1>
      <a:lt1>
        <a:srgbClr val="FFFFFF"/>
      </a:lt1>
      <a:dk2>
        <a:srgbClr val="406078"/>
      </a:dk2>
      <a:lt2>
        <a:srgbClr val="E7E6E6"/>
      </a:lt2>
      <a:accent1>
        <a:srgbClr val="954D84"/>
      </a:accent1>
      <a:accent2>
        <a:srgbClr val="B08BA1"/>
      </a:accent2>
      <a:accent3>
        <a:srgbClr val="8ACA84"/>
      </a:accent3>
      <a:accent4>
        <a:srgbClr val="1D8CC8"/>
      </a:accent4>
      <a:accent5>
        <a:srgbClr val="5FC6C5"/>
      </a:accent5>
      <a:accent6>
        <a:srgbClr val="8D9EAE"/>
      </a:accent6>
      <a:hlink>
        <a:srgbClr val="C190B1"/>
      </a:hlink>
      <a:folHlink>
        <a:srgbClr val="BFE0A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PCM">
    <a:dk1>
      <a:srgbClr val="000000"/>
    </a:dk1>
    <a:lt1>
      <a:srgbClr val="FFFFFF"/>
    </a:lt1>
    <a:dk2>
      <a:srgbClr val="406078"/>
    </a:dk2>
    <a:lt2>
      <a:srgbClr val="E7E6E6"/>
    </a:lt2>
    <a:accent1>
      <a:srgbClr val="954D84"/>
    </a:accent1>
    <a:accent2>
      <a:srgbClr val="B08BA1"/>
    </a:accent2>
    <a:accent3>
      <a:srgbClr val="8ACA84"/>
    </a:accent3>
    <a:accent4>
      <a:srgbClr val="1D8CC8"/>
    </a:accent4>
    <a:accent5>
      <a:srgbClr val="5FC6C5"/>
    </a:accent5>
    <a:accent6>
      <a:srgbClr val="8D9EAE"/>
    </a:accent6>
    <a:hlink>
      <a:srgbClr val="C190B1"/>
    </a:hlink>
    <a:folHlink>
      <a:srgbClr val="BFE0AF"/>
    </a:folHlink>
  </a:clrScheme>
</a:themeOverride>
</file>

<file path=docProps/app.xml><?xml version="1.0" encoding="utf-8"?>
<Properties xmlns="http://schemas.openxmlformats.org/officeDocument/2006/extended-properties" xmlns:vt="http://schemas.openxmlformats.org/officeDocument/2006/docPropsVTypes">
  <TotalTime>6012</TotalTime>
  <Words>37328</Words>
  <Application>Microsoft Office PowerPoint</Application>
  <PresentationFormat>Widescreen</PresentationFormat>
  <Paragraphs>2676</Paragraphs>
  <Slides>138</Slides>
  <Notes>138</Notes>
  <HiddenSlides>38</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138</vt:i4>
      </vt:variant>
    </vt:vector>
  </HeadingPairs>
  <TitlesOfParts>
    <vt:vector size="145" baseType="lpstr">
      <vt:lpstr>Garamond</vt:lpstr>
      <vt:lpstr>Arial</vt:lpstr>
      <vt:lpstr>Roboto</vt:lpstr>
      <vt:lpstr>Helvetica Neue</vt:lpstr>
      <vt:lpstr>Calibri</vt:lpstr>
      <vt:lpstr>1_Office Theme</vt:lpstr>
      <vt:lpstr>Office Theme</vt:lpstr>
      <vt:lpstr>PowerPoint Presentation</vt:lpstr>
      <vt:lpstr>PowerPoint Presentation</vt:lpstr>
      <vt:lpstr>PowerPoint Presentation</vt:lpstr>
      <vt:lpstr>PowerPoint Presentation</vt:lpstr>
      <vt:lpstr>PowerPoint Presentation</vt:lpstr>
      <vt:lpstr>Objectif du module ADAPTER</vt:lpstr>
      <vt:lpstr>Objectifs d'apprentissage</vt:lpstr>
      <vt:lpstr>Ordre du Jour  JOUR 1</vt:lpstr>
      <vt:lpstr>Ordre du jour  JOUR 2</vt:lpstr>
      <vt:lpstr>Ordre du jour  JOUR 3</vt:lpstr>
      <vt:lpstr>Risques liés à la protection de l'enfance</vt:lpstr>
      <vt:lpstr>SESSION 1    Identification et enregistrement</vt:lpstr>
      <vt:lpstr>Identification et enregistrement des ENAS</vt:lpstr>
      <vt:lpstr>PowerPoint Presentation</vt:lpstr>
      <vt:lpstr>Où et comment pouvons-nous identifier les ENAS ?</vt:lpstr>
      <vt:lpstr>PowerPoint Presentation</vt:lpstr>
      <vt:lpstr>ENAS et consentement éclairé/assentiment</vt:lpstr>
      <vt:lpstr>Identification et enregistrement des enfants à risque</vt:lpstr>
      <vt:lpstr>PowerPoint Presentation</vt:lpstr>
      <vt:lpstr>PowerPoint Presentation</vt:lpstr>
      <vt:lpstr>Principaux points d'apprentissage</vt:lpstr>
      <vt:lpstr>SESSION 2    Soutien immédiat</vt:lpstr>
      <vt:lpstr>  Quel type de soutien immédiat peut être nécessaire pour les ENAS ?   </vt:lpstr>
      <vt:lpstr>Actions de réponse</vt:lpstr>
      <vt:lpstr>PowerPoint Presentation</vt:lpstr>
      <vt:lpstr>PowerPoint Presentation</vt:lpstr>
      <vt:lpstr>Outil d'évaluation rapide de la prise en charge familiale</vt:lpstr>
      <vt:lpstr>Options de soins d'urgence</vt:lpstr>
      <vt:lpstr>Principaux points d'apprentissage</vt:lpstr>
      <vt:lpstr>SESSION 3    Évaluation</vt:lpstr>
      <vt:lpstr>Impact émotionnel de la séparation familiale</vt:lpstr>
      <vt:lpstr>PowerPoint Presentation</vt:lpstr>
      <vt:lpstr>Évaluation de la gestion des cas </vt:lpstr>
      <vt:lpstr>PowerPoint Presentation</vt:lpstr>
      <vt:lpstr>PowerPoint Presentation</vt:lpstr>
      <vt:lpstr>PowerPoint Presentation</vt:lpstr>
      <vt:lpstr> Les considérations de l'ENAS pendant l'évaluation ?  </vt:lpstr>
      <vt:lpstr>Assistance en espèces et sous forme de bons</vt:lpstr>
      <vt:lpstr>Considérations sur les soins alternatifs pendant l'évaluation</vt:lpstr>
      <vt:lpstr>PowerPoint Presentation</vt:lpstr>
      <vt:lpstr>Prise en charge familiale des enfants réfugiés</vt:lpstr>
      <vt:lpstr>Principaux points d'apprentissage</vt:lpstr>
      <vt:lpstr>SESSION 4    Planification des cas</vt:lpstr>
      <vt:lpstr>Planification des cas</vt:lpstr>
      <vt:lpstr>PowerPoint Presentation</vt:lpstr>
      <vt:lpstr>PowerPoint Presentation</vt:lpstr>
      <vt:lpstr>PowerPoint Presentation</vt:lpstr>
      <vt:lpstr>PowerPoint Presentation</vt:lpstr>
      <vt:lpstr>Que faut-il prendre en compte lors de l'élaboration du plan d'action ? </vt:lpstr>
      <vt:lpstr>Principaux points d'apprentissage</vt:lpstr>
      <vt:lpstr>SESSION 4.1    Définition des soins alternatifs et principes directeurs</vt:lpstr>
      <vt:lpstr>Qu'entendons-nous par "soins alternatifs" ?</vt:lpstr>
      <vt:lpstr>Norme PEMS 19 Soins alternatifs</vt:lpstr>
      <vt:lpstr>PowerPoint Presentation</vt:lpstr>
      <vt:lpstr>Principes directeurs pour les soins alternatifs </vt:lpstr>
      <vt:lpstr>Principaux points d'apprentissage</vt:lpstr>
      <vt:lpstr>SESSION 4.2    Les différentes formes de soins alternatifs dans les situations d'urgence </vt:lpstr>
      <vt:lpstr>Types de soins alternatifs</vt:lpstr>
      <vt:lpstr>Dispositions relatives aux soins de longue durée</vt:lpstr>
      <vt:lpstr>Enfants en situation de handicap</vt:lpstr>
      <vt:lpstr>Principaux points d'apprentissage</vt:lpstr>
      <vt:lpstr>SESSION 4.3    Établir des soins de proximité</vt:lpstr>
      <vt:lpstr>Étapes avant le placement dans une structure d'accueil alternative</vt:lpstr>
      <vt:lpstr>Développer le plan d'action 1/2</vt:lpstr>
      <vt:lpstr>Développer le plan d'action 2/2</vt:lpstr>
      <vt:lpstr>Soins alternatifs aux nourrissons dans la famille</vt:lpstr>
      <vt:lpstr>Mettre en place des soins de proximité</vt:lpstr>
      <vt:lpstr>PowerPoint Presentation</vt:lpstr>
      <vt:lpstr>Principaux points d'apprentissage</vt:lpstr>
      <vt:lpstr>SESSION 5    Mise en œuvre du Plan de Cas</vt:lpstr>
      <vt:lpstr> Que faut-il prendre en compte lors de la mise en œuvre du plan d'action ?</vt:lpstr>
      <vt:lpstr>Considérations relatives à la surveillance des arrangements de garde alternatifs</vt:lpstr>
      <vt:lpstr>Qui doit être impliqué dans le suivi ?</vt:lpstr>
      <vt:lpstr>Le but des visites de contrôle </vt:lpstr>
      <vt:lpstr>Comment mener les visites de contrôle ?</vt:lpstr>
      <vt:lpstr>Pratiquer des visites de contrôle</vt:lpstr>
      <vt:lpstr>Principaux points d'apprentissage</vt:lpstr>
      <vt:lpstr>ADAPT SESSION 5.1   Recherche et réunification des familles</vt:lpstr>
      <vt:lpstr>Recherche et regroupement des familles - vrai ou faux </vt:lpstr>
      <vt:lpstr>PowerPoint Presentation</vt:lpstr>
      <vt:lpstr>Comment effectuer une recherche de famille ?</vt:lpstr>
      <vt:lpstr>Rôle de l'assistant social et recherche de la famille</vt:lpstr>
      <vt:lpstr>PowerPoint Presentation</vt:lpstr>
      <vt:lpstr>Recherche des familles</vt:lpstr>
      <vt:lpstr>PowerPoint Presentation</vt:lpstr>
      <vt:lpstr>PowerPoint Presentation</vt:lpstr>
      <vt:lpstr>Principaux points d'apprentissage</vt:lpstr>
      <vt:lpstr>SESSION 5.2   Documentation des informations de traçage </vt:lpstr>
      <vt:lpstr>Documentation</vt:lpstr>
      <vt:lpstr>PowerPoint Presentation</vt:lpstr>
      <vt:lpstr>Documentation</vt:lpstr>
      <vt:lpstr>Recherche et documentation des familles</vt:lpstr>
      <vt:lpstr>PowerPoint Presentation</vt:lpstr>
      <vt:lpstr>Utilisation du formulaire d'inscription à l'ENAS</vt:lpstr>
      <vt:lpstr>PowerPoint Presentation</vt:lpstr>
      <vt:lpstr>PowerPoint Presentation</vt:lpstr>
      <vt:lpstr>Principaux points d'apprentissage</vt:lpstr>
      <vt:lpstr>ADAPT SESSION 5.3   Vérification préalable au regroupement familial</vt:lpstr>
      <vt:lpstr>Que faut-il prendre en compte lors de la vérification préalable au regroupement familial ?  </vt:lpstr>
      <vt:lpstr>PowerPoint Presentation</vt:lpstr>
      <vt:lpstr>Étapes de la vérification </vt:lpstr>
      <vt:lpstr>Scénario de vérification</vt:lpstr>
      <vt:lpstr>PowerPoint Presentation</vt:lpstr>
      <vt:lpstr>Principaux points d'apprentissage</vt:lpstr>
      <vt:lpstr>SESSION 5.4   Réunification des familles</vt:lpstr>
      <vt:lpstr> Que faut-il envisager en matière de réunification familiale et de maintien des contacts familiaux ? </vt:lpstr>
      <vt:lpstr>PowerPoint Presentation</vt:lpstr>
      <vt:lpstr>Regroupement familial</vt:lpstr>
      <vt:lpstr>PowerPoint Presentation</vt:lpstr>
      <vt:lpstr>Principaux points d'apprentissage</vt:lpstr>
      <vt:lpstr>SESSION 5.5   Réintégration</vt:lpstr>
      <vt:lpstr>Que faut-il prendre en compte pour les ENAS dans le cadre du processus de réintégration ? </vt:lpstr>
      <vt:lpstr>PowerPoint Presentation</vt:lpstr>
      <vt:lpstr>Principaux points d'apprentissage</vt:lpstr>
      <vt:lpstr>SESSION 6   Suivi et révision</vt:lpstr>
      <vt:lpstr> Dans quelles circonstances faut-il procéder à un examen du dossier pour les enfants non accompagnés scolarisés ?  </vt:lpstr>
      <vt:lpstr>Conférences de cas</vt:lpstr>
      <vt:lpstr>De quoi faut-il tenir compte lors du suivi et de la révision d'un placement ? </vt:lpstr>
      <vt:lpstr>La révision du placement des soins doit couvrir :</vt:lpstr>
      <vt:lpstr>PowerPoint Presentation</vt:lpstr>
      <vt:lpstr>Mesures à prendre en cas de crainte d'un dommage imminent dans un milieu de soins alternatifs</vt:lpstr>
      <vt:lpstr>Suivi et révision</vt:lpstr>
      <vt:lpstr>PowerPoint Presentation</vt:lpstr>
      <vt:lpstr>PowerPoint Presentation</vt:lpstr>
      <vt:lpstr>Principaux points d'apprentissage</vt:lpstr>
      <vt:lpstr>SESSION 7   Clôture du dossier</vt:lpstr>
      <vt:lpstr> Que faut-il prendre en compte lors de la clôture du dossier ?  </vt:lpstr>
      <vt:lpstr>Quand les dossiers des enfants bénéficiant d'une protection de remplacement peuvent-ils être clos ?</vt:lpstr>
      <vt:lpstr>Exemple de critères pour la clôture d'un dossier</vt:lpstr>
      <vt:lpstr>Stockage des affaires classées</vt:lpstr>
      <vt:lpstr>Fermeture de cas</vt:lpstr>
      <vt:lpstr>PowerPoint Presentation</vt:lpstr>
      <vt:lpstr>PowerPoint Presentation</vt:lpstr>
      <vt:lpstr>Principaux points d'apprentissage</vt:lpstr>
      <vt:lpstr>Clôture de la formation</vt:lpstr>
      <vt:lpstr>Récapitulatif</vt:lpstr>
      <vt:lpstr>Fin du module 2</vt:lpstr>
      <vt:lpstr>Test post-formation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Justina</dc:creator>
  <cp:keywords>, docId:E64EE8F4E2E6BC19C31CAA7AE14878C8</cp:keywords>
  <cp:lastModifiedBy>Ilse Van der Straeten</cp:lastModifiedBy>
  <cp:revision>169</cp:revision>
  <cp:lastPrinted>2023-02-16T02:09:56Z</cp:lastPrinted>
  <dcterms:created xsi:type="dcterms:W3CDTF">2017-12-20T18:51:03Z</dcterms:created>
  <dcterms:modified xsi:type="dcterms:W3CDTF">2023-05-04T13:22:23Z</dcterms:modified>
</cp:coreProperties>
</file>