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comment1.xml" ContentType="application/vnd.openxmlformats-officedocument.presentationml.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63"/>
  </p:notesMasterIdLst>
  <p:handoutMasterIdLst>
    <p:handoutMasterId r:id="rId64"/>
  </p:handoutMasterIdLst>
  <p:sldIdLst>
    <p:sldId id="256" r:id="rId2"/>
    <p:sldId id="257" r:id="rId3"/>
    <p:sldId id="509" r:id="rId4"/>
    <p:sldId id="511" r:id="rId5"/>
    <p:sldId id="510" r:id="rId6"/>
    <p:sldId id="512" r:id="rId7"/>
    <p:sldId id="258" r:id="rId8"/>
    <p:sldId id="259" r:id="rId9"/>
    <p:sldId id="260" r:id="rId10"/>
    <p:sldId id="261" r:id="rId11"/>
    <p:sldId id="501" r:id="rId12"/>
    <p:sldId id="502" r:id="rId13"/>
    <p:sldId id="263" r:id="rId14"/>
    <p:sldId id="264" r:id="rId15"/>
    <p:sldId id="498" r:id="rId16"/>
    <p:sldId id="266" r:id="rId17"/>
    <p:sldId id="267" r:id="rId18"/>
    <p:sldId id="268" r:id="rId19"/>
    <p:sldId id="269" r:id="rId20"/>
    <p:sldId id="270" r:id="rId21"/>
    <p:sldId id="271" r:id="rId22"/>
    <p:sldId id="272" r:id="rId23"/>
    <p:sldId id="513" r:id="rId24"/>
    <p:sldId id="273" r:id="rId25"/>
    <p:sldId id="274" r:id="rId26"/>
    <p:sldId id="275" r:id="rId27"/>
    <p:sldId id="276" r:id="rId28"/>
    <p:sldId id="277" r:id="rId29"/>
    <p:sldId id="514" r:id="rId30"/>
    <p:sldId id="281" r:id="rId31"/>
    <p:sldId id="279" r:id="rId32"/>
    <p:sldId id="280" r:id="rId33"/>
    <p:sldId id="517" r:id="rId34"/>
    <p:sldId id="504" r:id="rId35"/>
    <p:sldId id="505" r:id="rId36"/>
    <p:sldId id="293" r:id="rId37"/>
    <p:sldId id="503" r:id="rId38"/>
    <p:sldId id="282" r:id="rId39"/>
    <p:sldId id="283" r:id="rId40"/>
    <p:sldId id="284" r:id="rId41"/>
    <p:sldId id="285" r:id="rId42"/>
    <p:sldId id="286" r:id="rId43"/>
    <p:sldId id="287" r:id="rId44"/>
    <p:sldId id="288" r:id="rId45"/>
    <p:sldId id="289" r:id="rId46"/>
    <p:sldId id="290" r:id="rId47"/>
    <p:sldId id="291" r:id="rId48"/>
    <p:sldId id="292" r:id="rId49"/>
    <p:sldId id="515" r:id="rId50"/>
    <p:sldId id="294" r:id="rId51"/>
    <p:sldId id="516" r:id="rId52"/>
    <p:sldId id="295" r:id="rId53"/>
    <p:sldId id="296" r:id="rId54"/>
    <p:sldId id="297" r:id="rId55"/>
    <p:sldId id="298" r:id="rId56"/>
    <p:sldId id="299" r:id="rId57"/>
    <p:sldId id="507" r:id="rId58"/>
    <p:sldId id="300" r:id="rId59"/>
    <p:sldId id="301" r:id="rId60"/>
    <p:sldId id="302" r:id="rId61"/>
    <p:sldId id="303" r:id="rId62"/>
  </p:sldIdLst>
  <p:sldSz cx="12192000" cy="6858000"/>
  <p:notesSz cx="7099300" cy="10234613"/>
  <p:embeddedFontLst>
    <p:embeddedFont>
      <p:font typeface="Britannic Bold" panose="020B0903060703020204" pitchFamily="34" charset="0"/>
      <p:regular r:id="rId65"/>
    </p:embeddedFont>
    <p:embeddedFont>
      <p:font typeface="Calibri" panose="020F0502020204030204" pitchFamily="34" charset="0"/>
      <p:regular r:id="rId66"/>
      <p:bold r:id="rId67"/>
      <p:italic r:id="rId68"/>
      <p:boldItalic r:id="rId69"/>
    </p:embeddedFont>
    <p:embeddedFont>
      <p:font typeface="Garamond" panose="02020404030301010803" pitchFamily="18" charset="0"/>
      <p:regular r:id="rId70"/>
      <p:bold r:id="rId71"/>
      <p:italic r:id="rId72"/>
      <p:boldItalic r:id="rId73"/>
    </p:embeddedFont>
    <p:embeddedFont>
      <p:font typeface="Helvetica Neue" panose="020B0604020202020204" charset="0"/>
      <p:regular r:id="rId74"/>
      <p:bold r:id="rId75"/>
      <p:italic r:id="rId76"/>
      <p:boldItalic r:id="rId77"/>
    </p:embeddedFont>
    <p:embeddedFont>
      <p:font typeface="Roboto" panose="02000000000000000000" pitchFamily="2" charset="0"/>
      <p:regular r:id="rId78"/>
      <p:bold r:id="rId79"/>
      <p:italic r:id="rId80"/>
      <p:boldItalic r:id="rId8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Course Opening" id="{1617BDB3-3C5C-4F10-AA86-24D7F9CE2279}">
          <p14:sldIdLst>
            <p14:sldId id="256"/>
            <p14:sldId id="257"/>
            <p14:sldId id="509"/>
            <p14:sldId id="511"/>
            <p14:sldId id="510"/>
            <p14:sldId id="512"/>
            <p14:sldId id="258"/>
            <p14:sldId id="259"/>
            <p14:sldId id="260"/>
            <p14:sldId id="261"/>
            <p14:sldId id="501"/>
            <p14:sldId id="502"/>
            <p14:sldId id="263"/>
            <p14:sldId id="264"/>
          </p14:sldIdLst>
        </p14:section>
        <p14:section name="Module Opening" id="{E324257B-14AB-43A2-AF0D-0A3F97505652}">
          <p14:sldIdLst>
            <p14:sldId id="498"/>
            <p14:sldId id="266"/>
            <p14:sldId id="267"/>
            <p14:sldId id="268"/>
          </p14:sldIdLst>
        </p14:section>
        <p14:section name="Session 1" id="{42F836E3-A2A3-4971-B80B-7F369D65B74A}">
          <p14:sldIdLst>
            <p14:sldId id="269"/>
            <p14:sldId id="270"/>
            <p14:sldId id="271"/>
            <p14:sldId id="272"/>
            <p14:sldId id="513"/>
            <p14:sldId id="273"/>
            <p14:sldId id="274"/>
          </p14:sldIdLst>
        </p14:section>
        <p14:section name="Session 2" id="{6DBE3E32-F4F0-43AC-B2DD-EA304DCBF863}">
          <p14:sldIdLst>
            <p14:sldId id="275"/>
            <p14:sldId id="276"/>
            <p14:sldId id="277"/>
            <p14:sldId id="514"/>
            <p14:sldId id="281"/>
            <p14:sldId id="279"/>
            <p14:sldId id="280"/>
            <p14:sldId id="517"/>
            <p14:sldId id="504"/>
            <p14:sldId id="505"/>
            <p14:sldId id="293"/>
            <p14:sldId id="503"/>
            <p14:sldId id="282"/>
          </p14:sldIdLst>
        </p14:section>
        <p14:section name="Session 3" id="{2251EE82-D332-43F2-9201-9BACBCB0F932}">
          <p14:sldIdLst>
            <p14:sldId id="283"/>
            <p14:sldId id="284"/>
            <p14:sldId id="285"/>
            <p14:sldId id="286"/>
            <p14:sldId id="287"/>
            <p14:sldId id="288"/>
          </p14:sldIdLst>
        </p14:section>
        <p14:section name="Session 4" id="{26C461A5-6CC9-4C39-9294-51CA41FDA7ED}">
          <p14:sldIdLst>
            <p14:sldId id="289"/>
            <p14:sldId id="290"/>
            <p14:sldId id="291"/>
            <p14:sldId id="292"/>
            <p14:sldId id="515"/>
            <p14:sldId id="294"/>
            <p14:sldId id="516"/>
            <p14:sldId id="295"/>
          </p14:sldIdLst>
        </p14:section>
        <p14:section name="Session 5" id="{883E6B84-B1FF-420E-9FAE-1678129F90A0}">
          <p14:sldIdLst>
            <p14:sldId id="296"/>
            <p14:sldId id="297"/>
            <p14:sldId id="298"/>
            <p14:sldId id="299"/>
            <p14:sldId id="507"/>
            <p14:sldId id="300"/>
          </p14:sldIdLst>
        </p14:section>
        <p14:section name="Module Closing" id="{2E78DE80-BA9E-49D9-BA29-D2400682F994}">
          <p14:sldIdLst>
            <p14:sldId id="301"/>
            <p14:sldId id="302"/>
            <p14:sldId id="30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2" roundtripDataSignature="AMtx7mhAnTavFxASA0j7mgxIGpaYXtzG0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rta Passerini" initials="" lastIdx="8" clrIdx="0"/>
  <p:cmAuthor id="1" name="Clare Back" initials="CB" lastIdx="3" clrIdx="1">
    <p:extLst>
      <p:ext uri="{19B8F6BF-5375-455C-9EA6-DF929625EA0E}">
        <p15:presenceInfo xmlns:p15="http://schemas.microsoft.com/office/powerpoint/2012/main" userId="7ca9c63e0bec638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3A9"/>
    <a:srgbClr val="FBFA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1DE578-3070-4A90-BD39-3D7F0C2961A1}" v="2581" dt="2023-02-16T04:20:23.663"/>
  </p1510:revLst>
</p1510:revInfo>
</file>

<file path=ppt/tableStyles.xml><?xml version="1.0" encoding="utf-8"?>
<a:tblStyleLst xmlns:a="http://schemas.openxmlformats.org/drawingml/2006/main" def="{444885EE-3C46-415D-9A3D-8E60292854AA}">
  <a:tblStyle styleId="{444885EE-3C46-415D-9A3D-8E60292854AA}" styleName="Table_0">
    <a:wholeTbl>
      <a:tcTxStyle b="off" i="off">
        <a:font>
          <a:latin typeface="Calibri"/>
          <a:ea typeface="Calibri"/>
          <a:cs typeface="Calibri"/>
        </a:font>
        <a:schemeClr val="dk1"/>
      </a:tcTxStyle>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op>
            <a:ln w="9525" cap="flat" cmpd="sng">
              <a:solidFill>
                <a:schemeClr val="accent4"/>
              </a:solidFill>
              <a:prstDash val="solid"/>
              <a:round/>
              <a:headEnd type="none" w="sm" len="sm"/>
              <a:tailEnd type="none" w="sm" len="sm"/>
            </a:ln>
          </a:top>
          <a:bottom>
            <a:ln w="9525" cap="flat" cmpd="sng">
              <a:solidFill>
                <a:schemeClr val="accent4"/>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4"/>
              </a:solidFill>
              <a:prstDash val="solid"/>
              <a:round/>
              <a:headEnd type="none" w="sm" len="sm"/>
              <a:tailEnd type="none" w="sm" len="sm"/>
            </a:ln>
          </a:top>
          <a:bottom>
            <a:ln w="9525" cap="flat" cmpd="sng">
              <a:solidFill>
                <a:schemeClr val="accent4"/>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cBdr>
      </a:tcStyle>
    </a:band1V>
    <a:band2V>
      <a:tcTxStyle/>
      <a:tcStyle>
        <a:tcBdr>
          <a:left>
            <a:ln w="9525" cap="flat" cmpd="sng">
              <a:solidFill>
                <a:schemeClr val="accent4"/>
              </a:solidFill>
              <a:prstDash val="solid"/>
              <a:round/>
              <a:headEnd type="none" w="sm" len="sm"/>
              <a:tailEnd type="none" w="sm" len="sm"/>
            </a:ln>
          </a:left>
          <a:right>
            <a:ln w="9525" cap="flat" cmpd="sng">
              <a:solidFill>
                <a:schemeClr val="accent4"/>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4"/>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4"/>
          </a:solidFill>
        </a:fill>
      </a:tcStyle>
    </a:firstRow>
    <a:neCell>
      <a:tcTxStyle/>
      <a:tcStyle>
        <a:tcBdr/>
      </a:tcStyle>
    </a:neCell>
    <a:nwCell>
      <a:tcTxStyle/>
      <a:tcStyle>
        <a:tcBdr/>
      </a:tcStyle>
    </a:nwCell>
  </a:tblStyle>
  <a:tblStyle styleId="{17C52ED1-9BBA-4F88-A1C8-5B366700D797}" styleName="Table_1">
    <a:wholeTbl>
      <a:tcTxStyle b="off" i="off">
        <a:font>
          <a:latin typeface="Calibri"/>
          <a:ea typeface="Calibri"/>
          <a:cs typeface="Calibri"/>
        </a:font>
        <a:schemeClr val="dk1"/>
      </a:tcTxStyle>
      <a:tcStyle>
        <a:tcBdr>
          <a:left>
            <a:ln w="12700" cap="flat" cmpd="sng">
              <a:solidFill>
                <a:schemeClr val="accent4"/>
              </a:solidFill>
              <a:prstDash val="solid"/>
              <a:round/>
              <a:headEnd type="none" w="sm" len="sm"/>
              <a:tailEnd type="none" w="sm" len="sm"/>
            </a:ln>
          </a:left>
          <a:right>
            <a:ln w="12700" cap="flat" cmpd="sng">
              <a:solidFill>
                <a:schemeClr val="accent4"/>
              </a:solidFill>
              <a:prstDash val="solid"/>
              <a:round/>
              <a:headEnd type="none" w="sm" len="sm"/>
              <a:tailEnd type="none" w="sm" len="sm"/>
            </a:ln>
          </a:right>
          <a:top>
            <a:ln w="12700" cap="flat" cmpd="sng">
              <a:solidFill>
                <a:schemeClr val="accent4"/>
              </a:solidFill>
              <a:prstDash val="solid"/>
              <a:round/>
              <a:headEnd type="none" w="sm" len="sm"/>
              <a:tailEnd type="none" w="sm" len="sm"/>
            </a:ln>
          </a:top>
          <a:bottom>
            <a:ln w="12700" cap="flat" cmpd="sng">
              <a:solidFill>
                <a:schemeClr val="accent4"/>
              </a:solidFill>
              <a:prstDash val="solid"/>
              <a:round/>
              <a:headEnd type="none" w="sm" len="sm"/>
              <a:tailEnd type="none" w="sm" len="sm"/>
            </a:ln>
          </a:bottom>
          <a:insideH>
            <a:ln w="12700" cap="flat" cmpd="sng">
              <a:solidFill>
                <a:schemeClr val="accent4"/>
              </a:solidFill>
              <a:prstDash val="solid"/>
              <a:round/>
              <a:headEnd type="none" w="sm" len="sm"/>
              <a:tailEnd type="none" w="sm" len="sm"/>
            </a:ln>
          </a:insideH>
          <a:insideV>
            <a:ln w="12700" cap="flat" cmpd="sng">
              <a:solidFill>
                <a:schemeClr val="accent4"/>
              </a:solidFill>
              <a:prstDash val="solid"/>
              <a:round/>
              <a:headEnd type="none" w="sm" len="sm"/>
              <a:tailEnd type="none" w="sm" len="sm"/>
            </a:ln>
          </a:insideV>
        </a:tcBdr>
        <a:fill>
          <a:solidFill>
            <a:srgbClr val="E7EDF5"/>
          </a:solidFill>
        </a:fill>
      </a:tcStyle>
    </a:wholeTbl>
    <a:band1H>
      <a:tcTxStyle/>
      <a:tcStyle>
        <a:tcBdr/>
        <a:fill>
          <a:solidFill>
            <a:srgbClr val="CBDAEB"/>
          </a:solidFill>
        </a:fill>
      </a:tcStyle>
    </a:band1H>
    <a:band2H>
      <a:tcTxStyle/>
      <a:tcStyle>
        <a:tcBdr/>
      </a:tcStyle>
    </a:band2H>
    <a:band1V>
      <a:tcTxStyle/>
      <a:tcStyle>
        <a:tcBdr/>
        <a:fill>
          <a:solidFill>
            <a:srgbClr val="CBDAEB"/>
          </a:solidFill>
        </a:fill>
      </a:tcStyle>
    </a:band1V>
    <a:band2V>
      <a:tcTxStyle/>
      <a:tcStyle>
        <a:tcBdr/>
      </a:tcStyle>
    </a:band2V>
    <a:lastCol>
      <a:tcTxStyle b="on" i="off"/>
      <a:tcStyle>
        <a:tcBdr/>
      </a:tcStyle>
    </a:lastCol>
    <a:firstCol>
      <a:tcTxStyle b="on" i="off"/>
      <a:tcStyle>
        <a:tcBdr/>
      </a:tcStyle>
    </a:firstCol>
    <a:lastRow>
      <a:tcTxStyle b="on" i="off"/>
      <a:tcStyle>
        <a:tcBdr>
          <a:top>
            <a:ln w="25400" cap="flat" cmpd="sng">
              <a:solidFill>
                <a:schemeClr val="accent4"/>
              </a:solidFill>
              <a:prstDash val="solid"/>
              <a:round/>
              <a:headEnd type="none" w="sm" len="sm"/>
              <a:tailEnd type="none" w="sm" len="sm"/>
            </a:ln>
          </a:top>
        </a:tcBdr>
        <a:fill>
          <a:solidFill>
            <a:srgbClr val="E7EDF5"/>
          </a:solidFill>
        </a:fill>
      </a:tcStyle>
    </a:lastRow>
    <a:seCell>
      <a:tcTxStyle/>
      <a:tcStyle>
        <a:tcBdr/>
      </a:tcStyle>
    </a:seCell>
    <a:swCell>
      <a:tcTxStyle/>
      <a:tcStyle>
        <a:tcBdr/>
      </a:tcStyle>
    </a:swCell>
    <a:firstRow>
      <a:tcTxStyle b="on" i="off"/>
      <a:tcStyle>
        <a:tcBdr/>
        <a:fill>
          <a:solidFill>
            <a:srgbClr val="E7EDF5"/>
          </a:solidFill>
        </a:fill>
      </a:tcStyle>
    </a:firstRow>
    <a:neCell>
      <a:tcTxStyle/>
      <a:tcStyle>
        <a:tcBdr/>
      </a:tcStyle>
    </a:neCell>
    <a:nwCell>
      <a:tcTxStyle/>
      <a:tcStyle>
        <a:tcBdr/>
      </a:tcStyle>
    </a:nwCell>
  </a:tblStyle>
  <a:tblStyle styleId="{A42F9633-2089-4233-BC89-C0CABE968F59}" styleName="Table_2">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54" autoAdjust="0"/>
  </p:normalViewPr>
  <p:slideViewPr>
    <p:cSldViewPr snapToGrid="0">
      <p:cViewPr varScale="1">
        <p:scale>
          <a:sx n="51" d="100"/>
          <a:sy n="51" d="100"/>
        </p:scale>
        <p:origin x="1242" y="36"/>
      </p:cViewPr>
      <p:guideLst/>
    </p:cSldViewPr>
  </p:slideViewPr>
  <p:notesTextViewPr>
    <p:cViewPr>
      <p:scale>
        <a:sx n="100" d="100"/>
        <a:sy n="100" d="100"/>
      </p:scale>
      <p:origin x="0" y="0"/>
    </p:cViewPr>
  </p:notesTextViewPr>
  <p:sorterViewPr>
    <p:cViewPr>
      <p:scale>
        <a:sx n="100" d="100"/>
        <a:sy n="100" d="100"/>
      </p:scale>
      <p:origin x="0" y="-6960"/>
    </p:cViewPr>
  </p:sorterViewPr>
  <p:notesViewPr>
    <p:cSldViewPr snapToGrid="0">
      <p:cViewPr varScale="1">
        <p:scale>
          <a:sx n="73" d="100"/>
          <a:sy n="73" d="100"/>
        </p:scale>
        <p:origin x="1116" y="6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font" Target="fonts/font4.fntdata"/><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10.fntdata"/><Relationship Id="rId79" Type="http://schemas.openxmlformats.org/officeDocument/2006/relationships/font" Target="fonts/font15.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69" Type="http://schemas.openxmlformats.org/officeDocument/2006/relationships/font" Target="fonts/font5.fntdata"/><Relationship Id="rId77"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8.fntdata"/><Relationship Id="rId80" Type="http://schemas.openxmlformats.org/officeDocument/2006/relationships/font" Target="fonts/font16.fntdata"/><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6.fntdata"/><Relationship Id="rId75" Type="http://schemas.openxmlformats.org/officeDocument/2006/relationships/font" Target="fonts/font11.fntdata"/><Relationship Id="rId83" Type="http://schemas.openxmlformats.org/officeDocument/2006/relationships/commentAuthors" Target="commentAuthors.xml"/><Relationship Id="rId88"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font" Target="fonts/font1.fntdata"/><Relationship Id="rId73" Type="http://schemas.openxmlformats.org/officeDocument/2006/relationships/font" Target="fonts/font9.fntdata"/><Relationship Id="rId78" Type="http://schemas.openxmlformats.org/officeDocument/2006/relationships/font" Target="fonts/font14.fntdata"/><Relationship Id="rId81" Type="http://schemas.openxmlformats.org/officeDocument/2006/relationships/font" Target="fonts/font17.fntdata"/><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2.fntdata"/><Relationship Id="rId7" Type="http://schemas.openxmlformats.org/officeDocument/2006/relationships/slide" Target="slides/slide6.xml"/><Relationship Id="rId71" Type="http://schemas.openxmlformats.org/officeDocument/2006/relationships/font" Target="fonts/font7.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2.fntdata"/><Relationship Id="rId87" Type="http://schemas.openxmlformats.org/officeDocument/2006/relationships/tableStyles" Target="tableStyles.xml"/><Relationship Id="rId61" Type="http://schemas.openxmlformats.org/officeDocument/2006/relationships/slide" Target="slides/slide60.xml"/><Relationship Id="rId82" Type="http://customschemas.google.com/relationships/presentationmetadata" Target="metadata"/></Relationships>
</file>

<file path=ppt/comments/comment1.xml><?xml version="1.0" encoding="utf-8"?>
<p:cmLst xmlns:a="http://schemas.openxmlformats.org/drawingml/2006/main" xmlns:r="http://schemas.openxmlformats.org/officeDocument/2006/relationships" xmlns:p="http://schemas.openxmlformats.org/presentationml/2006/main">
  <p:cm authorId="0" dt="2023-01-10T23:11:21.563" idx="2">
    <p:pos x="6000" y="0"/>
    <p:text>Je ne suis pas sûr que la diapositive suivante le fasse entièrement... Je suis heureux de contribuer à ces réponses si nous sommes d'accord sur le fait que cela est nécessaire.</p:text>
    <p:extLst>
      <p:ext uri="{C676402C-5697-4E1C-873F-D02D1690AC5C}">
        <p15:threadingInfo xmlns:p15="http://schemas.microsoft.com/office/powerpoint/2012/main" timeZoneBias="0"/>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commentPostId="AAAAm_827W8"/>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3E3C714-E48C-4D64-3B94-00A7004EFF32}"/>
              </a:ext>
            </a:extLst>
          </p:cNvPr>
          <p:cNvSpPr>
            <a:spLocks noGrp="1"/>
          </p:cNvSpPr>
          <p:nvPr>
            <p:ph type="hdr" sz="quarter"/>
          </p:nvPr>
        </p:nvSpPr>
        <p:spPr>
          <a:xfrm>
            <a:off x="0" y="0"/>
            <a:ext cx="3076575" cy="512763"/>
          </a:xfrm>
          <a:prstGeom prst="rect">
            <a:avLst/>
          </a:prstGeom>
        </p:spPr>
        <p:txBody>
          <a:bodyPr vert="horz" lIns="91440" tIns="45720" rIns="91440" bIns="45720" rtlCol="0"/>
          <a:lstStyle>
            <a:lvl1pPr algn="l">
              <a:defRPr sz="1200"/>
            </a:lvl1pPr>
          </a:lstStyle>
          <a:p>
            <a:endParaRPr lang="en-CA" dirty="0"/>
          </a:p>
        </p:txBody>
      </p:sp>
      <p:sp>
        <p:nvSpPr>
          <p:cNvPr id="3" name="Date Placeholder 2">
            <a:extLst>
              <a:ext uri="{FF2B5EF4-FFF2-40B4-BE49-F238E27FC236}">
                <a16:creationId xmlns:a16="http://schemas.microsoft.com/office/drawing/2014/main" id="{02E2BE22-6846-13BD-EA11-96DA5021341F}"/>
              </a:ext>
            </a:extLst>
          </p:cNvPr>
          <p:cNvSpPr>
            <a:spLocks noGrp="1"/>
          </p:cNvSpPr>
          <p:nvPr>
            <p:ph type="dt" sz="quarter" idx="1"/>
          </p:nvPr>
        </p:nvSpPr>
        <p:spPr>
          <a:xfrm>
            <a:off x="4021138" y="0"/>
            <a:ext cx="3076575" cy="512763"/>
          </a:xfrm>
          <a:prstGeom prst="rect">
            <a:avLst/>
          </a:prstGeom>
        </p:spPr>
        <p:txBody>
          <a:bodyPr vert="horz" lIns="91440" tIns="45720" rIns="91440" bIns="45720" rtlCol="0"/>
          <a:lstStyle>
            <a:lvl1pPr algn="r">
              <a:defRPr sz="1200"/>
            </a:lvl1pPr>
          </a:lstStyle>
          <a:p>
            <a:fld id="{D7380185-7303-4BC8-A285-E03784E827C2}" type="datetimeFigureOut">
              <a:rPr lang="en-CA" smtClean="0"/>
              <a:t>2023-05-04</a:t>
            </a:fld>
            <a:endParaRPr lang="en-CA" dirty="0"/>
          </a:p>
        </p:txBody>
      </p:sp>
      <p:sp>
        <p:nvSpPr>
          <p:cNvPr id="4" name="Footer Placeholder 3">
            <a:extLst>
              <a:ext uri="{FF2B5EF4-FFF2-40B4-BE49-F238E27FC236}">
                <a16:creationId xmlns:a16="http://schemas.microsoft.com/office/drawing/2014/main" id="{4100EECC-E852-DC51-374F-E27B9ACD5D5E}"/>
              </a:ext>
            </a:extLst>
          </p:cNvPr>
          <p:cNvSpPr>
            <a:spLocks noGrp="1"/>
          </p:cNvSpPr>
          <p:nvPr>
            <p:ph type="ftr" sz="quarter" idx="2"/>
          </p:nvPr>
        </p:nvSpPr>
        <p:spPr>
          <a:xfrm>
            <a:off x="0" y="9721850"/>
            <a:ext cx="3076575" cy="512763"/>
          </a:xfrm>
          <a:prstGeom prst="rect">
            <a:avLst/>
          </a:prstGeom>
        </p:spPr>
        <p:txBody>
          <a:bodyPr vert="horz" lIns="91440" tIns="45720" rIns="91440" bIns="45720" rtlCol="0" anchor="b"/>
          <a:lstStyle>
            <a:lvl1pPr algn="l">
              <a:defRPr sz="1200"/>
            </a:lvl1pPr>
          </a:lstStyle>
          <a:p>
            <a:endParaRPr lang="en-CA" dirty="0"/>
          </a:p>
        </p:txBody>
      </p:sp>
      <p:sp>
        <p:nvSpPr>
          <p:cNvPr id="5" name="Slide Number Placeholder 4">
            <a:extLst>
              <a:ext uri="{FF2B5EF4-FFF2-40B4-BE49-F238E27FC236}">
                <a16:creationId xmlns:a16="http://schemas.microsoft.com/office/drawing/2014/main" id="{EEDC1295-A4B9-3905-5010-CF9E82893875}"/>
              </a:ext>
            </a:extLst>
          </p:cNvPr>
          <p:cNvSpPr>
            <a:spLocks noGrp="1"/>
          </p:cNvSpPr>
          <p:nvPr>
            <p:ph type="sldNum" sz="quarter" idx="3"/>
          </p:nvPr>
        </p:nvSpPr>
        <p:spPr>
          <a:xfrm>
            <a:off x="4021138" y="9721850"/>
            <a:ext cx="3076575" cy="512763"/>
          </a:xfrm>
          <a:prstGeom prst="rect">
            <a:avLst/>
          </a:prstGeom>
        </p:spPr>
        <p:txBody>
          <a:bodyPr vert="horz" lIns="91440" tIns="45720" rIns="91440" bIns="45720" rtlCol="0" anchor="b"/>
          <a:lstStyle>
            <a:lvl1pPr algn="r">
              <a:defRPr sz="1200"/>
            </a:lvl1pPr>
          </a:lstStyle>
          <a:p>
            <a:fld id="{EC0F4884-9DF4-45CB-95FA-59189457C2AC}" type="slidenum">
              <a:rPr lang="en-CA" smtClean="0"/>
              <a:t>‹#›</a:t>
            </a:fld>
            <a:endParaRPr lang="en-CA" dirty="0"/>
          </a:p>
        </p:txBody>
      </p:sp>
    </p:spTree>
    <p:extLst>
      <p:ext uri="{BB962C8B-B14F-4D97-AF65-F5344CB8AC3E}">
        <p14:creationId xmlns:p14="http://schemas.microsoft.com/office/powerpoint/2010/main" val="18665369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2" name="Slide Image Placeholder 4">
            <a:extLst>
              <a:ext uri="{FF2B5EF4-FFF2-40B4-BE49-F238E27FC236}">
                <a16:creationId xmlns:a16="http://schemas.microsoft.com/office/drawing/2014/main" id="{5918951B-53CB-15D7-02C7-5E28D4AE8899}"/>
              </a:ext>
            </a:extLst>
          </p:cNvPr>
          <p:cNvSpPr>
            <a:spLocks noGrp="1" noRot="1" noChangeAspect="1"/>
          </p:cNvSpPr>
          <p:nvPr>
            <p:ph type="sldImg" idx="2"/>
          </p:nvPr>
        </p:nvSpPr>
        <p:spPr>
          <a:xfrm>
            <a:off x="477838" y="460375"/>
            <a:ext cx="6143625" cy="3455988"/>
          </a:xfrm>
          <a:prstGeom prst="rect">
            <a:avLst/>
          </a:prstGeom>
          <a:noFill/>
          <a:ln w="12700">
            <a:solidFill>
              <a:prstClr val="black"/>
            </a:solidFill>
          </a:ln>
        </p:spPr>
        <p:txBody>
          <a:bodyPr vert="horz" lIns="99048" tIns="49524" rIns="99048" bIns="49524" rtlCol="0" anchor="ctr"/>
          <a:lstStyle/>
          <a:p>
            <a:endParaRPr lang="en-CA" dirty="0"/>
          </a:p>
        </p:txBody>
      </p:sp>
      <p:sp>
        <p:nvSpPr>
          <p:cNvPr id="14" name="Notes Placeholder 13">
            <a:extLst>
              <a:ext uri="{FF2B5EF4-FFF2-40B4-BE49-F238E27FC236}">
                <a16:creationId xmlns:a16="http://schemas.microsoft.com/office/drawing/2014/main" id="{A95C4F36-1819-7AA2-2971-A50F137AC9D8}"/>
              </a:ext>
            </a:extLst>
          </p:cNvPr>
          <p:cNvSpPr>
            <a:spLocks noGrp="1"/>
          </p:cNvSpPr>
          <p:nvPr>
            <p:ph type="body" sz="quarter" idx="3"/>
          </p:nvPr>
        </p:nvSpPr>
        <p:spPr>
          <a:xfrm>
            <a:off x="477838" y="4229101"/>
            <a:ext cx="6143625" cy="5442609"/>
          </a:xfrm>
          <a:prstGeom prst="rect">
            <a:avLst/>
          </a:prstGeom>
        </p:spPr>
        <p:txBody>
          <a:bodyPr vert="horz" lIns="91440" tIns="45720" rIns="91440" bIns="45720" rtlCol="0"/>
          <a:lstStyle/>
          <a:p>
            <a:pPr lvl="0"/>
            <a:r>
              <a:rPr lang="en-US" dirty="0"/>
              <a:t>Cliquez pour modifier les styles du texte principal</a:t>
            </a:r>
          </a:p>
          <a:p>
            <a:pPr lvl="1"/>
            <a:r>
              <a:rPr lang="en-US" dirty="0"/>
              <a:t>Deuxième niveau</a:t>
            </a:r>
          </a:p>
          <a:p>
            <a:pPr lvl="2"/>
            <a:r>
              <a:rPr lang="en-US" dirty="0"/>
              <a:t>Troisième niveau</a:t>
            </a:r>
          </a:p>
          <a:p>
            <a:pPr lvl="3"/>
            <a:r>
              <a:rPr lang="en-US" dirty="0"/>
              <a:t>Quatrième niveau</a:t>
            </a:r>
          </a:p>
          <a:p>
            <a:pPr lvl="4"/>
            <a:r>
              <a:rPr lang="en-US" dirty="0"/>
              <a:t>Cinquième niveau</a:t>
            </a:r>
            <a:endParaRPr lang="en-CA"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174625" marR="0" lvl="0" indent="-174625"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badi Extra Light" panose="020B0604020202020204" pitchFamily="34" charset="0"/>
        <a:cs typeface="Arial"/>
        <a:sym typeface="Arial"/>
      </a:defRPr>
    </a:lvl1pPr>
    <a:lvl2pPr marL="449263" marR="0" lvl="1" indent="-174625"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badi Extra Light" panose="020B0604020202020204" pitchFamily="34" charset="0"/>
        <a:cs typeface="Arial"/>
        <a:sym typeface="Arial"/>
      </a:defRPr>
    </a:lvl2pPr>
    <a:lvl3pPr marL="900113" marR="0" lvl="2" indent="-174625"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badi Extra Light" panose="020B0604020202020204" pitchFamily="34" charset="0"/>
        <a:cs typeface="Arial"/>
        <a:sym typeface="Arial"/>
      </a:defRPr>
    </a:lvl3pPr>
    <a:lvl4pPr marL="1349375" marR="0" lvl="3" indent="-174625"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badi Extra Light" panose="020B0604020202020204" pitchFamily="34" charset="0"/>
        <a:cs typeface="Arial"/>
        <a:sym typeface="Arial"/>
      </a:defRPr>
    </a:lvl4pPr>
    <a:lvl5pPr marL="1800225" marR="0" lvl="4" indent="-174625" algn="l" rtl="0">
      <a:lnSpc>
        <a:spcPct val="100000"/>
      </a:lnSpc>
      <a:spcBef>
        <a:spcPts val="0"/>
      </a:spcBef>
      <a:spcAft>
        <a:spcPts val="0"/>
      </a:spcAft>
      <a:buClr>
        <a:srgbClr val="000000"/>
      </a:buClr>
      <a:buFont typeface="Arial" panose="020B0604020202020204" pitchFamily="34" charset="0"/>
      <a:buChar char="•"/>
      <a:defRPr sz="1200" b="0" i="0" u="none" strike="noStrike" cap="none">
        <a:solidFill>
          <a:srgbClr val="000000"/>
        </a:solidFill>
        <a:latin typeface="+mn-lt"/>
        <a:ea typeface="Abadi Extra Light" panose="020B0604020202020204" pitchFamily="34" charset="0"/>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alliancecpha.org/en/system/tdf/library/attachments/cpha012_-_ftr_and_covid_19_v2.pdf?file=1&amp;type=node&amp;id=44698"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
        <p:cNvGrpSpPr/>
        <p:nvPr/>
      </p:nvGrpSpPr>
      <p:grpSpPr>
        <a:xfrm>
          <a:off x="0" y="0"/>
          <a:ext cx="0" cy="0"/>
          <a:chOff x="0" y="0"/>
          <a:chExt cx="0" cy="0"/>
        </a:xfrm>
      </p:grpSpPr>
      <p:sp>
        <p:nvSpPr>
          <p:cNvPr id="26" name="Google Shape;26;p1: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latin typeface="Calibri" panose="020F0502020204030204" pitchFamily="34" charset="0"/>
                <a:cs typeface="Calibri" panose="020F0502020204030204" pitchFamily="34" charset="0"/>
              </a:rPr>
              <a:t>BIENVENUE</a:t>
            </a:r>
          </a:p>
          <a:p>
            <a:r>
              <a:rPr lang="en-US" dirty="0">
                <a:latin typeface="Calibri" panose="020F0502020204030204" pitchFamily="34" charset="0"/>
                <a:cs typeface="Calibri" panose="020F0502020204030204" pitchFamily="34" charset="0"/>
              </a:rPr>
              <a:t>Accueillir les participants</a:t>
            </a:r>
          </a:p>
          <a:p>
            <a:r>
              <a:rPr lang="en-US" dirty="0">
                <a:latin typeface="Calibri" panose="020F0502020204030204" pitchFamily="34" charset="0"/>
                <a:cs typeface="Calibri" panose="020F0502020204030204" pitchFamily="34" charset="0"/>
              </a:rPr>
              <a:t>Présenter les facilitateurs</a:t>
            </a:r>
          </a:p>
          <a:p>
            <a:r>
              <a:rPr lang="en-US" dirty="0">
                <a:latin typeface="Calibri" panose="020F0502020204030204" pitchFamily="34" charset="0"/>
                <a:cs typeface="Calibri" panose="020F0502020204030204" pitchFamily="34" charset="0"/>
              </a:rPr>
              <a:t>Fournir des informations sur l'entretien ménager et des informations pratiques.</a:t>
            </a:r>
          </a:p>
        </p:txBody>
      </p:sp>
      <p:sp>
        <p:nvSpPr>
          <p:cNvPr id="5" name="Slide Image Placeholder 4">
            <a:extLst>
              <a:ext uri="{FF2B5EF4-FFF2-40B4-BE49-F238E27FC236}">
                <a16:creationId xmlns:a16="http://schemas.microsoft.com/office/drawing/2014/main" id="{1A4AD3C2-CF0F-EE25-17A3-1E540B65733D}"/>
              </a:ext>
            </a:extLst>
          </p:cNvPr>
          <p:cNvSpPr>
            <a:spLocks noGrp="1" noRot="1" noChangeAspect="1"/>
          </p:cNvSpPr>
          <p:nvPr>
            <p:ph type="sldImg"/>
          </p:nvPr>
        </p:nvSpPr>
        <p:spPr/>
      </p:sp>
      <p:sp>
        <p:nvSpPr>
          <p:cNvPr id="6" name="Google Shape;725;p48:notes">
            <a:extLst>
              <a:ext uri="{FF2B5EF4-FFF2-40B4-BE49-F238E27FC236}">
                <a16:creationId xmlns:a16="http://schemas.microsoft.com/office/drawing/2014/main" id="{0AF4B5C2-667D-ECF4-6C22-D7D8BA42440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a:t>
            </a:fld>
            <a:endParaRPr lang="en-US" sz="1200" dirty="0">
              <a:latin typeface="+mn-lt"/>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9" name="Google Shape;79;p6: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 </a:t>
            </a:r>
          </a:p>
          <a:p>
            <a:r>
              <a:rPr lang="en-US" dirty="0"/>
              <a:t>Présenter la diapositive</a:t>
            </a:r>
          </a:p>
          <a:p>
            <a:endParaRPr lang="en-US" dirty="0"/>
          </a:p>
        </p:txBody>
      </p:sp>
      <p:sp>
        <p:nvSpPr>
          <p:cNvPr id="3" name="Slide Image Placeholder 2">
            <a:extLst>
              <a:ext uri="{FF2B5EF4-FFF2-40B4-BE49-F238E27FC236}">
                <a16:creationId xmlns:a16="http://schemas.microsoft.com/office/drawing/2014/main" id="{033A7F02-B81F-749C-3607-D2D2ADC043D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DBC82317-680D-E972-3A33-D9951F5D05B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10</a:t>
            </a:fld>
            <a:endParaRPr lang="en-US" sz="1200" dirty="0">
              <a:latin typeface="+mn-l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6" name="Google Shape;86;p7: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S'ADAPTER AU CONTEXTE</a:t>
            </a:r>
          </a:p>
          <a:p>
            <a:r>
              <a:rPr lang="en-US" dirty="0"/>
              <a:t>L'ordre du jour est basé sur les modules et les sessions sélectionnés et sur les horaires du lieu de réunion.</a:t>
            </a:r>
          </a:p>
          <a:p>
            <a:r>
              <a:rPr lang="en-US" dirty="0"/>
              <a:t>Consultez le document Structure et guide de la formation pour obtenir des conseils à ce sujet. </a:t>
            </a:r>
          </a:p>
          <a:p>
            <a:pPr marL="0" indent="0">
              <a:buNone/>
            </a:pPr>
            <a:r>
              <a:rPr lang="en-US" dirty="0"/>
              <a:t>______________________________________________________________________________</a:t>
            </a:r>
          </a:p>
          <a:p>
            <a:endParaRPr lang="en-US" dirty="0"/>
          </a:p>
          <a:p>
            <a:pPr marL="0" indent="0">
              <a:buNone/>
            </a:pPr>
            <a:r>
              <a:rPr lang="en-US" b="1" dirty="0"/>
              <a:t>EXPLICATION </a:t>
            </a:r>
          </a:p>
          <a:p>
            <a:r>
              <a:rPr lang="en-US" dirty="0"/>
              <a:t>Présenter l'ordre du jour et les horaires</a:t>
            </a:r>
          </a:p>
        </p:txBody>
      </p:sp>
      <p:sp>
        <p:nvSpPr>
          <p:cNvPr id="3" name="Slide Image Placeholder 2">
            <a:extLst>
              <a:ext uri="{FF2B5EF4-FFF2-40B4-BE49-F238E27FC236}">
                <a16:creationId xmlns:a16="http://schemas.microsoft.com/office/drawing/2014/main" id="{620BE553-427E-5861-394F-755F4847A948}"/>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5DB146B6-0B72-029A-EA7A-19987309A53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11</a:t>
            </a:fld>
            <a:endParaRPr lang="en-US" sz="1200" dirty="0">
              <a:latin typeface="+mn-lt"/>
            </a:endParaRPr>
          </a:p>
        </p:txBody>
      </p:sp>
    </p:spTree>
    <p:extLst>
      <p:ext uri="{BB962C8B-B14F-4D97-AF65-F5344CB8AC3E}">
        <p14:creationId xmlns:p14="http://schemas.microsoft.com/office/powerpoint/2010/main" val="928819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6" name="Google Shape;86;p7: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S'ADAPTER AU CONTEXTE</a:t>
            </a:r>
          </a:p>
          <a:p>
            <a:r>
              <a:rPr lang="en-US" dirty="0"/>
              <a:t>L'ordre du jour est basé sur les modules et les sessions sélectionnés et sur les horaires du lieu de réunion.</a:t>
            </a:r>
          </a:p>
          <a:p>
            <a:r>
              <a:rPr lang="en-US" dirty="0"/>
              <a:t>Voir le document Structure et guide de la formation pour des conseils à ce sujet. </a:t>
            </a:r>
          </a:p>
          <a:p>
            <a:pPr marL="0" indent="0">
              <a:buNone/>
            </a:pPr>
            <a:r>
              <a:rPr lang="en-US" dirty="0"/>
              <a:t>______________________________________________________________________________</a:t>
            </a:r>
          </a:p>
          <a:p>
            <a:endParaRPr lang="en-US" dirty="0"/>
          </a:p>
          <a:p>
            <a:pPr marL="0" indent="0">
              <a:buNone/>
            </a:pPr>
            <a:r>
              <a:rPr lang="en-US" b="1" dirty="0"/>
              <a:t>EXPLICATION </a:t>
            </a:r>
          </a:p>
          <a:p>
            <a:r>
              <a:rPr lang="en-US" dirty="0"/>
              <a:t>Présenter l'ordre du jour et les horaires</a:t>
            </a:r>
          </a:p>
        </p:txBody>
      </p:sp>
      <p:sp>
        <p:nvSpPr>
          <p:cNvPr id="3" name="Slide Image Placeholder 2">
            <a:extLst>
              <a:ext uri="{FF2B5EF4-FFF2-40B4-BE49-F238E27FC236}">
                <a16:creationId xmlns:a16="http://schemas.microsoft.com/office/drawing/2014/main" id="{3402E73F-C557-B7F6-ACEC-6163B5E4DB86}"/>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E1828FF-5A06-8907-7C26-BF844CED87C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12</a:t>
            </a:fld>
            <a:endParaRPr lang="en-US" sz="1200" dirty="0">
              <a:latin typeface="+mn-lt"/>
            </a:endParaRPr>
          </a:p>
        </p:txBody>
      </p:sp>
    </p:spTree>
    <p:extLst>
      <p:ext uri="{BB962C8B-B14F-4D97-AF65-F5344CB8AC3E}">
        <p14:creationId xmlns:p14="http://schemas.microsoft.com/office/powerpoint/2010/main" val="42044835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3" name="Google Shape;93;p8: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Les normes minimales pour la protection des enfants dans l'action humanitaire fixent les normes minimales pour notre travail.</a:t>
            </a:r>
          </a:p>
          <a:p>
            <a:pPr lvl="1"/>
            <a:r>
              <a:rPr lang="en-US" i="1" dirty="0"/>
              <a:t>Il comprend quatre normes particulièrement pertinentes pour cette formation et notre travail avec les ENAS.</a:t>
            </a:r>
          </a:p>
          <a:p>
            <a:pPr lvl="1"/>
            <a:r>
              <a:rPr lang="en-US" i="1" dirty="0"/>
              <a:t>Ces normes sont mondiales et ont été approuvées par l'Alliance pour la protection de l'enfance dans l'action humanitaire et de nombreuses organisations. </a:t>
            </a:r>
          </a:p>
          <a:p>
            <a:r>
              <a:rPr lang="en-US" dirty="0"/>
              <a:t>Présenter la diapositive</a:t>
            </a:r>
          </a:p>
          <a:p>
            <a:r>
              <a:rPr lang="en-US" i="1" dirty="0"/>
              <a:t>Il existe également d'autres documents d'orientation et normes disponibles pour soutenir notre travail avec les ENAS, dont la liste est disponible à la </a:t>
            </a:r>
            <a:r>
              <a:rPr lang="en-US" b="1" i="1" dirty="0"/>
              <a:t>page 27 du manuel : Ressources pour une lecture plus approfondie</a:t>
            </a:r>
          </a:p>
        </p:txBody>
      </p:sp>
      <p:sp>
        <p:nvSpPr>
          <p:cNvPr id="3" name="Slide Image Placeholder 2">
            <a:extLst>
              <a:ext uri="{FF2B5EF4-FFF2-40B4-BE49-F238E27FC236}">
                <a16:creationId xmlns:a16="http://schemas.microsoft.com/office/drawing/2014/main" id="{22854B8B-EB59-B55B-0EEA-F8A4571E9E0A}"/>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09D3EDC6-5E08-E2FF-BDCE-88C053856F5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13</a:t>
            </a:fld>
            <a:endParaRPr lang="en-US" sz="1200" dirty="0">
              <a:latin typeface="+mn-l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8" name="Google Shape;108;p9: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PRÉPARER</a:t>
            </a:r>
          </a:p>
          <a:p>
            <a:r>
              <a:rPr lang="en-US" dirty="0"/>
              <a:t>Imprimez des copies du test de </a:t>
            </a:r>
            <a:r>
              <a:rPr lang="en-US" dirty="0" err="1"/>
              <a:t>pré</a:t>
            </a:r>
            <a:r>
              <a:rPr lang="en-US" dirty="0"/>
              <a:t>-formation. </a:t>
            </a:r>
          </a:p>
          <a:p>
            <a:pPr marL="0" indent="0">
              <a:buNone/>
            </a:pPr>
            <a:r>
              <a:rPr lang="en-US" dirty="0"/>
              <a:t>______________________________________________________________________________</a:t>
            </a:r>
          </a:p>
          <a:p>
            <a:pPr marL="0" indent="0">
              <a:buNone/>
            </a:pPr>
            <a:endParaRPr lang="en-US" dirty="0"/>
          </a:p>
          <a:p>
            <a:pPr marL="0" indent="0">
              <a:buNone/>
            </a:pPr>
            <a:r>
              <a:rPr lang="en-US" b="1" dirty="0"/>
              <a:t>TRAVAIL INDIVIDUEL (15 minutes)</a:t>
            </a:r>
          </a:p>
          <a:p>
            <a:r>
              <a:rPr lang="en-US" i="1" dirty="0"/>
              <a:t>Je vais maintenant vous demander de compléter un test de </a:t>
            </a:r>
            <a:r>
              <a:rPr lang="en-US" i="1" dirty="0" err="1"/>
              <a:t>pré</a:t>
            </a:r>
            <a:r>
              <a:rPr lang="en-US" i="1" dirty="0"/>
              <a:t>-formation. </a:t>
            </a:r>
          </a:p>
          <a:p>
            <a:r>
              <a:rPr lang="en-US" i="1" dirty="0"/>
              <a:t>Vous avez 15 minutes pour le faire. </a:t>
            </a:r>
          </a:p>
          <a:p>
            <a:r>
              <a:rPr lang="en-US" i="1" dirty="0"/>
              <a:t>L'épreuve ne sera pas notée et vous ne serez pas jugé(e) sur vos performances. </a:t>
            </a:r>
          </a:p>
          <a:p>
            <a:r>
              <a:rPr lang="en-US" i="1" dirty="0"/>
              <a:t>Le but est de nous aider à évaluer l'efficacité de la formation.</a:t>
            </a:r>
          </a:p>
          <a:p>
            <a:r>
              <a:rPr lang="en-US" dirty="0"/>
              <a:t>Partager des copies du test de pré-formation</a:t>
            </a:r>
          </a:p>
          <a:p>
            <a:r>
              <a:rPr lang="en-US" dirty="0"/>
              <a:t>Donnez aux participants le temps de compléter le test</a:t>
            </a:r>
          </a:p>
        </p:txBody>
      </p:sp>
      <p:sp>
        <p:nvSpPr>
          <p:cNvPr id="3" name="Slide Image Placeholder 2">
            <a:extLst>
              <a:ext uri="{FF2B5EF4-FFF2-40B4-BE49-F238E27FC236}">
                <a16:creationId xmlns:a16="http://schemas.microsoft.com/office/drawing/2014/main" id="{3560E240-F480-4041-E383-1DDF8872A6D5}"/>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599D866C-5186-83E8-26DD-C89709B6834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14</a:t>
            </a:fld>
            <a:endParaRPr lang="en-US" sz="1200" dirty="0">
              <a:latin typeface="+mn-l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Nous allons maintenant commencer le module 1 : Comprendre les causes, l'impact et les risques de la séparation familiale.</a:t>
            </a:r>
          </a:p>
          <a:p>
            <a:endParaRPr lang="en-CA" dirty="0"/>
          </a:p>
        </p:txBody>
      </p:sp>
      <p:sp>
        <p:nvSpPr>
          <p:cNvPr id="6" name="Slide Image Placeholder 5">
            <a:extLst>
              <a:ext uri="{FF2B5EF4-FFF2-40B4-BE49-F238E27FC236}">
                <a16:creationId xmlns:a16="http://schemas.microsoft.com/office/drawing/2014/main" id="{0F720C98-494C-1527-05B8-F60E936BA4AA}"/>
              </a:ext>
            </a:extLst>
          </p:cNvPr>
          <p:cNvSpPr>
            <a:spLocks noGrp="1" noRot="1" noChangeAspect="1"/>
          </p:cNvSpPr>
          <p:nvPr>
            <p:ph type="sldImg"/>
          </p:nvPr>
        </p:nvSpPr>
        <p:spPr/>
      </p:sp>
      <p:sp>
        <p:nvSpPr>
          <p:cNvPr id="7" name="Google Shape;725;p48:notes">
            <a:extLst>
              <a:ext uri="{FF2B5EF4-FFF2-40B4-BE49-F238E27FC236}">
                <a16:creationId xmlns:a16="http://schemas.microsoft.com/office/drawing/2014/main" id="{EEA3BD7B-CCCA-374E-66EE-90F2B3C9B6A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15</a:t>
            </a:fld>
            <a:endParaRPr lang="en-US" sz="1200" dirty="0">
              <a:latin typeface="+mn-lt"/>
            </a:endParaRPr>
          </a:p>
        </p:txBody>
      </p:sp>
    </p:spTree>
    <p:extLst>
      <p:ext uri="{BB962C8B-B14F-4D97-AF65-F5344CB8AC3E}">
        <p14:creationId xmlns:p14="http://schemas.microsoft.com/office/powerpoint/2010/main" val="39479674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4" name="Google Shape;124;p11: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p:txBody>
      </p:sp>
      <p:sp>
        <p:nvSpPr>
          <p:cNvPr id="3" name="Slide Image Placeholder 2">
            <a:extLst>
              <a:ext uri="{FF2B5EF4-FFF2-40B4-BE49-F238E27FC236}">
                <a16:creationId xmlns:a16="http://schemas.microsoft.com/office/drawing/2014/main" id="{C1240EFA-1B2E-CD91-47A4-A951D13BEBF2}"/>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B3D91FBB-6554-ECBC-BA5B-8B666EC72CB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16</a:t>
            </a:fld>
            <a:endParaRPr lang="en-US" sz="1200" dirty="0">
              <a:latin typeface="+mn-lt"/>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8" name="Google Shape;138;p12: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a:p>
            <a:r>
              <a:rPr lang="en-US" i="1" dirty="0"/>
              <a:t>Quelqu'un a-t-il des questions ou des commentaires ?</a:t>
            </a:r>
          </a:p>
          <a:p>
            <a:endParaRPr lang="en-US" dirty="0"/>
          </a:p>
        </p:txBody>
      </p:sp>
      <p:sp>
        <p:nvSpPr>
          <p:cNvPr id="3" name="Slide Image Placeholder 2">
            <a:extLst>
              <a:ext uri="{FF2B5EF4-FFF2-40B4-BE49-F238E27FC236}">
                <a16:creationId xmlns:a16="http://schemas.microsoft.com/office/drawing/2014/main" id="{C599EDD7-6C92-3DD8-1C9B-E0BE1D866BC4}"/>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2AE752FB-9C52-45BA-4A19-B61EF53C649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17</a:t>
            </a:fld>
            <a:endParaRPr lang="en-US" sz="1200" dirty="0">
              <a:latin typeface="+mn-lt"/>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5" name="Google Shape;165;p13: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PRÉPARATION</a:t>
            </a:r>
          </a:p>
          <a:p>
            <a:r>
              <a:rPr lang="en-US" dirty="0"/>
              <a:t>Ajouter les horaires à l'ordre du jour</a:t>
            </a:r>
          </a:p>
          <a:p>
            <a:pPr marL="0" indent="0">
              <a:buNone/>
            </a:pPr>
            <a:r>
              <a:rPr lang="en-US" dirty="0"/>
              <a:t>______________________________________________________________________________</a:t>
            </a:r>
          </a:p>
          <a:p>
            <a:pPr marL="0" indent="0">
              <a:buNone/>
            </a:pPr>
            <a:endParaRPr lang="en-US" dirty="0"/>
          </a:p>
          <a:p>
            <a:pPr marL="0" indent="0">
              <a:buNone/>
            </a:pPr>
            <a:r>
              <a:rPr lang="en-US" b="1" dirty="0"/>
              <a:t>EXPLICATION </a:t>
            </a:r>
          </a:p>
          <a:p>
            <a:r>
              <a:rPr lang="en-US" dirty="0"/>
              <a:t>Présenter la diapositive</a:t>
            </a:r>
          </a:p>
        </p:txBody>
      </p:sp>
      <p:sp>
        <p:nvSpPr>
          <p:cNvPr id="3" name="Slide Image Placeholder 2">
            <a:extLst>
              <a:ext uri="{FF2B5EF4-FFF2-40B4-BE49-F238E27FC236}">
                <a16:creationId xmlns:a16="http://schemas.microsoft.com/office/drawing/2014/main" id="{FB3590F0-66F7-E63C-BDEB-920A3643550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FB955675-25F6-7B30-46C4-A2707D4482D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18</a:t>
            </a:fld>
            <a:endParaRPr lang="en-US" sz="1200" dirty="0">
              <a:latin typeface="+mn-l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9" name="Google Shape;189;p14: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À la fin de cette session, les participants devraient être en mesure de :</a:t>
            </a:r>
          </a:p>
          <a:p>
            <a:r>
              <a:rPr lang="en-US" dirty="0"/>
              <a:t>Présenter la diapositive</a:t>
            </a:r>
          </a:p>
        </p:txBody>
      </p:sp>
      <p:sp>
        <p:nvSpPr>
          <p:cNvPr id="3" name="Slide Image Placeholder 2">
            <a:extLst>
              <a:ext uri="{FF2B5EF4-FFF2-40B4-BE49-F238E27FC236}">
                <a16:creationId xmlns:a16="http://schemas.microsoft.com/office/drawing/2014/main" id="{DA85DAA9-AF7B-93A2-B12C-E0F66A7680D8}"/>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62277323-44BB-5866-459C-4D2A49D3506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19</a:t>
            </a:fld>
            <a:endParaRPr lang="en-US" sz="1200" dirty="0">
              <a:latin typeface="+mn-l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3" name="Google Shape;33;p2:notes"/>
          <p:cNvSpPr txBox="1">
            <a:spLocks noGrp="1"/>
          </p:cNvSpPr>
          <p:nvPr>
            <p:ph type="body" idx="1"/>
          </p:nvPr>
        </p:nvSpPr>
        <p:spPr>
          <a:xfrm>
            <a:off x="479425" y="460375"/>
            <a:ext cx="6140450" cy="9211335"/>
          </a:xfrm>
          <a:prstGeom prst="rect">
            <a:avLst/>
          </a:prstGeom>
        </p:spPr>
        <p:txBody>
          <a:bodyPr/>
          <a:lstStyle/>
          <a:p>
            <a:pPr>
              <a:buNone/>
            </a:pPr>
            <a:r>
              <a:rPr lang="en-US" b="1" dirty="0"/>
              <a:t>INTRODUCTION</a:t>
            </a:r>
          </a:p>
          <a:p>
            <a:r>
              <a:rPr lang="en-US" dirty="0"/>
              <a:t>Bienvenue à cette formation sur les ENAS et la gestion des cas, qui fait partie de la formation globale pour les travailleurs sociaux chargés de la protection de l'enfance dans des contextes humanitaires. </a:t>
            </a:r>
          </a:p>
          <a:p>
            <a:pPr lvl="1"/>
            <a:r>
              <a:rPr lang="en-US" dirty="0"/>
              <a:t>Cette formation est composée de deux modules et dure environ 3,5 jours. </a:t>
            </a:r>
          </a:p>
          <a:p>
            <a:pPr lvl="1"/>
            <a:r>
              <a:rPr lang="en-US" dirty="0"/>
              <a:t>Il s'agit du module 1, qui comprend également l'introduction générale à la formation. </a:t>
            </a:r>
          </a:p>
          <a:p>
            <a:pPr lvl="1"/>
            <a:r>
              <a:rPr lang="en-US" dirty="0"/>
              <a:t>Le module 1 est intitulé : Comprendre les causes, l'impact et les risques de la séparation familiale.</a:t>
            </a:r>
          </a:p>
          <a:p>
            <a:r>
              <a:rPr lang="en-US" dirty="0"/>
              <a:t>Les conseils de facilitation se trouvent dans les notes de chaque diapositive.</a:t>
            </a:r>
          </a:p>
          <a:p>
            <a:pPr lvl="1"/>
            <a:r>
              <a:rPr lang="en-US" dirty="0"/>
              <a:t>Dans la section des notes sous chaque diapositive, les exigences de contextualisation ou de préparation sont listées en premier.</a:t>
            </a:r>
          </a:p>
          <a:p>
            <a:pPr lvl="1"/>
            <a:r>
              <a:rPr lang="en-US" dirty="0" err="1"/>
              <a:t>En</a:t>
            </a:r>
            <a:r>
              <a:rPr lang="en-US" dirty="0"/>
              <a:t> dessous, vous trouverez les conseils de facilitation pour cette diapositive. </a:t>
            </a:r>
          </a:p>
          <a:p>
            <a:pPr lvl="1"/>
            <a:r>
              <a:rPr lang="en-US" dirty="0"/>
              <a:t>Le guide d'animation comprend des instructions, des incitations et le contenu clé à couvrir avec chaque diapositive.</a:t>
            </a:r>
          </a:p>
          <a:p>
            <a:pPr lvl="1"/>
            <a:r>
              <a:rPr lang="en-US" dirty="0"/>
              <a:t>Il comprend également les réponses à toutes les activités individuelles et collectives, lorsqu'elles sont requises. </a:t>
            </a:r>
          </a:p>
          <a:p>
            <a:endParaRPr lang="en-US" dirty="0"/>
          </a:p>
          <a:p>
            <a:pPr>
              <a:buNone/>
            </a:pPr>
            <a:r>
              <a:rPr lang="en-US" b="1" dirty="0"/>
              <a:t>CONTEXTUALISATION </a:t>
            </a:r>
          </a:p>
          <a:p>
            <a:r>
              <a:rPr lang="en-US" dirty="0"/>
              <a:t>Il est important de prendre les mesures suivantes pour contextualiser ce module avant de le présenter</a:t>
            </a:r>
          </a:p>
          <a:p>
            <a:r>
              <a:rPr lang="en-US" dirty="0">
                <a:highlight>
                  <a:srgbClr val="FFFF00"/>
                </a:highlight>
              </a:rPr>
              <a:t>Le contenu des diapositives mises en évidence nécessite une mise en contexte</a:t>
            </a:r>
          </a:p>
          <a:p>
            <a:r>
              <a:rPr lang="en-US" dirty="0"/>
              <a:t>Les diapositives nécessitant la contextualisation la plus importante sont signalées par une indication sous la diapositive dans la section des notes. </a:t>
            </a:r>
          </a:p>
          <a:p>
            <a:r>
              <a:rPr lang="en-US" dirty="0"/>
              <a:t>La session 4 en particulier a besoin d'une contextualisation approfondie en termes d'ajout de toutes les lois, politiques et procédures pertinentes qui peuvent affecter le travail quotidien des travailleurs sociaux. </a:t>
            </a:r>
          </a:p>
          <a:p>
            <a:r>
              <a:rPr lang="en-US" dirty="0"/>
              <a:t>Le rôle de l'assistant social dans la session 5 doit être contextualisé. </a:t>
            </a:r>
          </a:p>
          <a:p>
            <a:r>
              <a:rPr lang="en-US" dirty="0"/>
              <a:t>Il sera utile que le facilitateur ait une certaine connaissance des normes et pratiques culturelles et religieuses liées à la séparation familiale et à la prise en charge des ENAS parmi la population affectée pour la session 3. </a:t>
            </a:r>
          </a:p>
          <a:p>
            <a:r>
              <a:rPr lang="en-US" dirty="0"/>
              <a:t>Les études de cas doivent être adaptées si nécessaire afin de garantir que l'apprentissage clé qui peut être acquis grâce à elles est pertinent pour le contexte. </a:t>
            </a:r>
          </a:p>
          <a:p>
            <a:endParaRPr lang="en-US" dirty="0"/>
          </a:p>
          <a:p>
            <a:pPr>
              <a:buNone/>
            </a:pPr>
            <a:r>
              <a:rPr lang="en-US" b="1" dirty="0"/>
              <a:t>PRÉPARATION</a:t>
            </a:r>
          </a:p>
          <a:p>
            <a:r>
              <a:rPr lang="en-US" dirty="0"/>
              <a:t>Les éléments suivants sont nécessaires pour dispenser ce module dans un environnement de formation en face à face : </a:t>
            </a:r>
          </a:p>
          <a:p>
            <a:r>
              <a:rPr lang="en-US" dirty="0"/>
              <a:t>Un cahier d'exercices par participant</a:t>
            </a:r>
          </a:p>
          <a:p>
            <a:r>
              <a:rPr lang="en-US" dirty="0"/>
              <a:t>Un formulaire de retour d'information par participant</a:t>
            </a:r>
          </a:p>
          <a:p>
            <a:r>
              <a:rPr lang="en-US" dirty="0"/>
              <a:t>Un pré-test et un post-test par participant</a:t>
            </a:r>
          </a:p>
          <a:p>
            <a:r>
              <a:rPr lang="en-US" dirty="0"/>
              <a:t>Projecteur et ordinateur portable</a:t>
            </a:r>
          </a:p>
          <a:p>
            <a:r>
              <a:rPr lang="en-US" dirty="0"/>
              <a:t>Tableau de conférence, ruban adhésif et stylos</a:t>
            </a:r>
          </a:p>
          <a:p>
            <a:r>
              <a:rPr lang="en-US" dirty="0"/>
              <a:t>Un grand diagramme du modèle écologique qui peut être collé au mur. </a:t>
            </a:r>
          </a:p>
          <a:p>
            <a:r>
              <a:rPr lang="en-US" dirty="0"/>
              <a:t>Un panneau A4 disant "vrai" et un autre disant "faux".</a:t>
            </a:r>
          </a:p>
          <a:p>
            <a:r>
              <a:rPr lang="en-US" dirty="0"/>
              <a:t>Deux couleurs de post-it (assez pour quelques post-it de chaque couleur par participant)</a:t>
            </a:r>
          </a:p>
        </p:txBody>
      </p:sp>
      <p:sp>
        <p:nvSpPr>
          <p:cNvPr id="6" name="Google Shape;725;p48:notes">
            <a:extLst>
              <a:ext uri="{FF2B5EF4-FFF2-40B4-BE49-F238E27FC236}">
                <a16:creationId xmlns:a16="http://schemas.microsoft.com/office/drawing/2014/main" id="{E1524472-0086-343C-899A-4E8ED3C9080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a:t>
            </a:fld>
            <a:endParaRPr lang="en-US" sz="1200" dirty="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2" name="Google Shape;202;p15: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Demandez à un participant de se porter volontaire et de lire à haute voix la </a:t>
            </a:r>
            <a:r>
              <a:rPr lang="en-US" b="1" dirty="0"/>
              <a:t>norme 13 ENAS des normes minimales pour la protection des enfants dans l'action humanitaire</a:t>
            </a:r>
            <a:r>
              <a:rPr lang="en-US" dirty="0"/>
              <a:t>.</a:t>
            </a:r>
          </a:p>
          <a:p>
            <a:r>
              <a:rPr lang="en-US" i="1" dirty="0"/>
              <a:t>La norme 13 fait partie du pilier 2 "Normes sur les risques liés à la protection de l'enfance". Elle comprend</a:t>
            </a:r>
          </a:p>
          <a:p>
            <a:pPr lvl="1"/>
            <a:r>
              <a:rPr lang="en-US" i="1" dirty="0"/>
              <a:t>les normes minimales pour la programmation des ENAS</a:t>
            </a:r>
          </a:p>
          <a:p>
            <a:pPr lvl="1"/>
            <a:r>
              <a:rPr lang="en-US" i="1" dirty="0"/>
              <a:t>des normes et des orientations sur les interventions pour les ENAS individuels dans le cadre de la gestion des cas.</a:t>
            </a:r>
          </a:p>
          <a:p>
            <a:r>
              <a:rPr lang="en-US" i="1" dirty="0"/>
              <a:t>Dans cette session, nous allons discuter des </a:t>
            </a:r>
            <a:r>
              <a:rPr lang="en-US" i="1" dirty="0" err="1"/>
              <a:t>définitions</a:t>
            </a:r>
            <a:r>
              <a:rPr lang="en-US" i="1" dirty="0"/>
              <a:t> des ENAS, qui peuvent parfois prêter à confusion. </a:t>
            </a:r>
          </a:p>
        </p:txBody>
      </p:sp>
      <p:sp>
        <p:nvSpPr>
          <p:cNvPr id="3" name="Slide Image Placeholder 2">
            <a:extLst>
              <a:ext uri="{FF2B5EF4-FFF2-40B4-BE49-F238E27FC236}">
                <a16:creationId xmlns:a16="http://schemas.microsoft.com/office/drawing/2014/main" id="{D2BFDC87-7968-6E7B-43EF-679C1C997DDF}"/>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69E06AB4-0690-B96D-396F-87A490F5EE3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20</a:t>
            </a:fld>
            <a:endParaRPr lang="en-US" sz="1200" dirty="0">
              <a:latin typeface="+mn-lt"/>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10" name="Google Shape;210;p16: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DISCUSSION PLÉNIÈRE</a:t>
            </a:r>
          </a:p>
          <a:p>
            <a:r>
              <a:rPr lang="en-US" dirty="0"/>
              <a:t>Animez une discussion sur les concepts relatifs à la séparation familiale, pertinents dans le contexte. </a:t>
            </a:r>
          </a:p>
          <a:p>
            <a:r>
              <a:rPr lang="en-US" i="1" dirty="0"/>
              <a:t>La famille élargie est définie comme une unité familiale qui comprend les grands-mères, les grands-pères, les tantes et les oncles, etc. en plus des parents et des enfants. </a:t>
            </a:r>
          </a:p>
          <a:p>
            <a:r>
              <a:rPr lang="en-US" i="1" dirty="0"/>
              <a:t>Cela ressemble-t-il à ce que vous considéreriez comme une famille élargie dans ce contexte ? Y a-t-il des différences ? </a:t>
            </a:r>
          </a:p>
          <a:p>
            <a:endParaRPr lang="en-US" dirty="0"/>
          </a:p>
        </p:txBody>
      </p:sp>
      <p:sp>
        <p:nvSpPr>
          <p:cNvPr id="3" name="Slide Image Placeholder 2">
            <a:extLst>
              <a:ext uri="{FF2B5EF4-FFF2-40B4-BE49-F238E27FC236}">
                <a16:creationId xmlns:a16="http://schemas.microsoft.com/office/drawing/2014/main" id="{87D1CDB1-E84C-DE6C-2F72-461A37631A0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62755EAD-4F11-AD7A-931D-48FEE322FD7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21</a:t>
            </a:fld>
            <a:endParaRPr lang="en-US" sz="1200" dirty="0">
              <a:latin typeface="+mn-l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1" name="Google Shape;221;p17: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a:p>
            <a:r>
              <a:rPr lang="en-US" dirty="0"/>
              <a:t>Guidez les participants vers la </a:t>
            </a:r>
            <a:r>
              <a:rPr lang="en-US" b="1" dirty="0"/>
              <a:t>page 7 du manuel : Définitions</a:t>
            </a:r>
          </a:p>
          <a:p>
            <a:r>
              <a:rPr lang="en-US" i="1" dirty="0"/>
              <a:t>Ces définitions sont tirées des normes minimales pour la protection des enfants dans l'action humanitaire. </a:t>
            </a:r>
          </a:p>
          <a:p>
            <a:r>
              <a:rPr lang="en-US" i="1" dirty="0"/>
              <a:t>Les enfants non accompagnés peuvent être hébergés : </a:t>
            </a:r>
          </a:p>
          <a:p>
            <a:pPr lvl="1"/>
            <a:r>
              <a:rPr lang="en-US" i="1" dirty="0"/>
              <a:t>seul</a:t>
            </a:r>
          </a:p>
          <a:p>
            <a:pPr lvl="1"/>
            <a:r>
              <a:rPr lang="en-US" i="1" dirty="0"/>
              <a:t>avec des frères et sœurs ou d'autres pairs</a:t>
            </a:r>
          </a:p>
          <a:p>
            <a:pPr lvl="1"/>
            <a:r>
              <a:rPr lang="en-US" i="1" dirty="0"/>
              <a:t>en soins formels ou informels</a:t>
            </a:r>
          </a:p>
          <a:p>
            <a:pPr lvl="1"/>
            <a:r>
              <a:rPr lang="en-US" i="1" dirty="0"/>
              <a:t>avec une famille d'accueil, généralement appelée famille nourricière (ces membres de la famille ne sont pas liés à l'enfant par le sang et peuvent être connus ou inconnus de l'enfant avant la séparation avec ses parents/la personne qui s'occupe de lui)</a:t>
            </a:r>
          </a:p>
          <a:p>
            <a:pPr lvl="1"/>
            <a:r>
              <a:rPr lang="en-US" i="1" dirty="0"/>
              <a:t>en soins institutionnels</a:t>
            </a:r>
          </a:p>
          <a:p>
            <a:pPr marL="0" indent="0">
              <a:buNone/>
            </a:pPr>
            <a:endParaRPr lang="en-US" i="1" dirty="0"/>
          </a:p>
          <a:p>
            <a:pPr marL="0" indent="0">
              <a:buNone/>
            </a:pPr>
            <a:r>
              <a:rPr lang="en-US" b="1" dirty="0"/>
              <a:t>DISCUSSION PLÉNIÈRE</a:t>
            </a:r>
          </a:p>
          <a:p>
            <a:r>
              <a:rPr lang="en-US" i="1" dirty="0"/>
              <a:t>Qu'est-ce qui vous paraît difficile dans la définition de l'UAC ? </a:t>
            </a:r>
          </a:p>
          <a:p>
            <a:pPr lvl="1"/>
            <a:r>
              <a:rPr lang="en-US" dirty="0"/>
              <a:t>Expliquer qui, "en vertu de la loi ou de la coutume, est responsable" de la garde d'un enfant.</a:t>
            </a:r>
          </a:p>
          <a:p>
            <a:pPr lvl="1"/>
            <a:r>
              <a:rPr lang="en-US" i="1" dirty="0"/>
              <a:t>Cela varie selon les pays, les régions et les cultures et dépend de la législation et/ou des normes socioculturelles et/ou religieuses. </a:t>
            </a:r>
          </a:p>
          <a:p>
            <a:pPr lvl="1"/>
            <a:r>
              <a:rPr lang="en-US" i="1" dirty="0"/>
              <a:t>Cette définition peut parfois poser problème dans certains contextes, car.. : </a:t>
            </a:r>
          </a:p>
          <a:p>
            <a:pPr lvl="2"/>
            <a:r>
              <a:rPr lang="en-US" i="1" dirty="0"/>
              <a:t>La loi nationale peut ne pas définir qui est responsable "en droit" de s'occuper d'un enfant ; et/ou </a:t>
            </a:r>
          </a:p>
          <a:p>
            <a:pPr lvl="2"/>
            <a:r>
              <a:rPr lang="en-US" i="1" dirty="0"/>
              <a:t>qui est responsable de la prise en charge d'un enfant "selon la coutume" peut ne pas être clairement défini et peut être compris différemment au sein des communautés.  </a:t>
            </a:r>
          </a:p>
          <a:p>
            <a:r>
              <a:rPr lang="en-US" i="1" dirty="0"/>
              <a:t>Comment l'expression "par la loi ou par la coutume" s'applique-t-elle dans notre contexte ?</a:t>
            </a:r>
          </a:p>
          <a:p>
            <a:endParaRPr lang="en-US" i="1" dirty="0"/>
          </a:p>
          <a:p>
            <a:pPr marL="0" indent="0">
              <a:buNone/>
            </a:pPr>
            <a:r>
              <a:rPr lang="en-US" b="1" dirty="0"/>
              <a:t>SUITE </a:t>
            </a:r>
            <a:r>
              <a:rPr lang="en-US" b="1" dirty="0">
                <a:sym typeface="Wingdings" panose="05000000000000000000" pitchFamily="2" charset="2"/>
              </a:rPr>
              <a:t></a:t>
            </a:r>
            <a:endParaRPr lang="en-US" b="1" dirty="0"/>
          </a:p>
        </p:txBody>
      </p:sp>
      <p:sp>
        <p:nvSpPr>
          <p:cNvPr id="3" name="Slide Image Placeholder 2">
            <a:extLst>
              <a:ext uri="{FF2B5EF4-FFF2-40B4-BE49-F238E27FC236}">
                <a16:creationId xmlns:a16="http://schemas.microsoft.com/office/drawing/2014/main" id="{95D8EB8A-45E6-9B7E-2E8C-649FC399CD5A}"/>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FB583E8-0CEE-6CF3-47B8-9A7E947FA19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22</a:t>
            </a:fld>
            <a:endParaRPr lang="en-US" sz="1200" dirty="0">
              <a:latin typeface="+mn-lt"/>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1" name="Google Shape;221;p17: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EXPLICATION</a:t>
            </a:r>
          </a:p>
          <a:p>
            <a:r>
              <a:rPr lang="en-US" i="1" dirty="0"/>
              <a:t>Les enfants séparés sont</a:t>
            </a:r>
          </a:p>
          <a:p>
            <a:pPr lvl="1"/>
            <a:r>
              <a:rPr lang="en-US" i="1" dirty="0"/>
              <a:t>séparés de leurs principaux fournisseurs de soins avec lesquels ils vivaient avant la crise </a:t>
            </a:r>
          </a:p>
          <a:p>
            <a:pPr lvl="1"/>
            <a:r>
              <a:rPr lang="en-US" i="1" dirty="0"/>
              <a:t>Mais ils sont pris en charge de manière formelle ou informelle par d'autres membres de la famille (élargie). </a:t>
            </a:r>
          </a:p>
          <a:p>
            <a:pPr lvl="1"/>
            <a:r>
              <a:rPr lang="en-US" i="1" dirty="0"/>
              <a:t>Parfois, lorsque les enfants sont pris en charge par des membres de la famille élargie, cela n'est pas perçu comme une "séparation familiale" au sein de la communauté, car il est courant dans la plupart des communautés de prendre en charge (temporairement) d'autres enfants de la famille. </a:t>
            </a:r>
          </a:p>
          <a:p>
            <a:r>
              <a:rPr lang="en-US" i="1" dirty="0" err="1"/>
              <a:t>Certains</a:t>
            </a:r>
            <a:r>
              <a:rPr lang="en-US" i="1" dirty="0"/>
              <a:t> ENAS sont bien protégés et vivent dans un environnement sûr. </a:t>
            </a:r>
          </a:p>
          <a:p>
            <a:r>
              <a:rPr lang="en-US" i="1" dirty="0"/>
              <a:t>D'autres ne le sont pas et, en raison de l'absence de soignants principaux, ils peuvent être vulnérables et risquer d'être victimes d'abus, d'exploitation ou de violence. </a:t>
            </a:r>
          </a:p>
          <a:p>
            <a:r>
              <a:rPr lang="en-US" i="1" dirty="0"/>
              <a:t>L'utilisation de définitions inter-agences convenues pour les ENAS par tous les acteurs est essentielle pour standardiser les interventions du programme et garantir que les enfants les plus vulnérables sont prioritaires.</a:t>
            </a:r>
          </a:p>
        </p:txBody>
      </p:sp>
      <p:sp>
        <p:nvSpPr>
          <p:cNvPr id="2" name="Google Shape;725;p48:notes">
            <a:extLst>
              <a:ext uri="{FF2B5EF4-FFF2-40B4-BE49-F238E27FC236}">
                <a16:creationId xmlns:a16="http://schemas.microsoft.com/office/drawing/2014/main" id="{5A5E2CBC-295E-A931-F189-1419A514BAF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23</a:t>
            </a:fld>
            <a:endParaRPr lang="en-US" sz="1200" dirty="0">
              <a:latin typeface="+mn-lt"/>
            </a:endParaRPr>
          </a:p>
        </p:txBody>
      </p:sp>
    </p:spTree>
    <p:extLst>
      <p:ext uri="{BB962C8B-B14F-4D97-AF65-F5344CB8AC3E}">
        <p14:creationId xmlns:p14="http://schemas.microsoft.com/office/powerpoint/2010/main" val="1591132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5" name="Google Shape;235;p18:notes"/>
          <p:cNvSpPr txBox="1">
            <a:spLocks noGrp="1"/>
          </p:cNvSpPr>
          <p:nvPr>
            <p:ph type="body" idx="1"/>
          </p:nvPr>
        </p:nvSpPr>
        <p:spPr/>
        <p:txBody>
          <a:bodyPr/>
          <a:lstStyle/>
          <a:p>
            <a:pPr marL="0" indent="0">
              <a:buNone/>
            </a:pPr>
            <a:r>
              <a:rPr lang="en-US" b="1" dirty="0"/>
              <a:t>EXERCICE PLÉNIER</a:t>
            </a:r>
          </a:p>
          <a:p>
            <a:r>
              <a:rPr lang="en-US" i="1" dirty="0"/>
              <a:t>Au cours de cet exercice, nous allons mettre en pratique les </a:t>
            </a:r>
            <a:r>
              <a:rPr lang="en-US" i="1" dirty="0" err="1"/>
              <a:t>définitions</a:t>
            </a:r>
            <a:r>
              <a:rPr lang="en-US" i="1" dirty="0"/>
              <a:t> des ENAS.</a:t>
            </a:r>
          </a:p>
          <a:p>
            <a:r>
              <a:rPr lang="en-US" dirty="0"/>
              <a:t>Guidez les participants vers la </a:t>
            </a:r>
            <a:r>
              <a:rPr lang="en-US" b="1" dirty="0"/>
              <a:t>page 5-6 du cahier d'exercices : Scénarios d'études de cas </a:t>
            </a:r>
          </a:p>
          <a:p>
            <a:pPr marL="174625" marR="0" lvl="0" indent="-174625"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b="0" dirty="0"/>
              <a:t>Les participants peuvent remplir la </a:t>
            </a:r>
            <a:r>
              <a:rPr lang="en-US" b="1" dirty="0"/>
              <a:t>page 8 du cahier d'exercices : Non accompagné ou séparé ?</a:t>
            </a:r>
          </a:p>
          <a:p>
            <a:r>
              <a:rPr lang="en-US" dirty="0"/>
              <a:t>Lisez chaque scénario à haute voix et pour chacun d'eux, demandez aux gens de lever la main si l'enfant est : 1. non accompagné, 2. séparé, 3. autre.</a:t>
            </a:r>
          </a:p>
          <a:p>
            <a:r>
              <a:rPr lang="en-US" dirty="0"/>
              <a:t>Des réponses :</a:t>
            </a:r>
          </a:p>
          <a:p>
            <a:pPr lvl="1"/>
            <a:r>
              <a:rPr lang="en-US" dirty="0"/>
              <a:t>Scénario 1 : enfant séparé </a:t>
            </a:r>
          </a:p>
          <a:p>
            <a:pPr lvl="1"/>
            <a:r>
              <a:rPr lang="en-US" dirty="0"/>
              <a:t>Scénario 2 : enfant séparé </a:t>
            </a:r>
          </a:p>
          <a:p>
            <a:pPr lvl="1"/>
            <a:r>
              <a:rPr lang="en-US" dirty="0"/>
              <a:t>Scénario 3 : Enfant non accompagné</a:t>
            </a:r>
          </a:p>
          <a:p>
            <a:pPr lvl="1"/>
            <a:r>
              <a:rPr lang="en-US" dirty="0"/>
              <a:t>Scénario 4 : Enfant séparé, vivant avec une sœur plus âgée/adulte </a:t>
            </a:r>
          </a:p>
          <a:p>
            <a:pPr lvl="1"/>
            <a:r>
              <a:rPr lang="en-US" dirty="0"/>
              <a:t>Scénario 5 : Enfants non accompagnés, pris en charge par une famille d'accueil </a:t>
            </a:r>
          </a:p>
          <a:p>
            <a:pPr lvl="1"/>
            <a:r>
              <a:rPr lang="en-US" dirty="0"/>
              <a:t>Scénario 6 : Enfant non accompagné, admis dans un orphelinat </a:t>
            </a:r>
          </a:p>
        </p:txBody>
      </p:sp>
      <p:sp>
        <p:nvSpPr>
          <p:cNvPr id="4" name="Google Shape;725;p48:notes">
            <a:extLst>
              <a:ext uri="{FF2B5EF4-FFF2-40B4-BE49-F238E27FC236}">
                <a16:creationId xmlns:a16="http://schemas.microsoft.com/office/drawing/2014/main" id="{73FD80BB-F846-6488-D1A0-CA146A858C6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24</a:t>
            </a:fld>
            <a:endParaRPr lang="en-US" sz="1200" dirty="0">
              <a:latin typeface="+mn-lt"/>
            </a:endParaRPr>
          </a:p>
        </p:txBody>
      </p:sp>
      <p:sp>
        <p:nvSpPr>
          <p:cNvPr id="6" name="Slide Image Placeholder 5">
            <a:extLst>
              <a:ext uri="{FF2B5EF4-FFF2-40B4-BE49-F238E27FC236}">
                <a16:creationId xmlns:a16="http://schemas.microsoft.com/office/drawing/2014/main" id="{4A5BCEC1-0C14-E20E-185C-6F40137C7D82}"/>
              </a:ext>
            </a:extLst>
          </p:cNvPr>
          <p:cNvSpPr>
            <a:spLocks noGrp="1" noRot="1" noChangeAspect="1"/>
          </p:cNvSpPr>
          <p:nvPr>
            <p:ph type="sldImg"/>
          </p:nvPr>
        </p:nvSpPr>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3" name="Google Shape;253;p19: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a:p>
            <a:r>
              <a:rPr lang="en-US" i="1" dirty="0"/>
              <a:t>Quelqu'un a-t-il des questions ou des précisions à apporter ?</a:t>
            </a:r>
          </a:p>
          <a:p>
            <a:r>
              <a:rPr lang="en-US" dirty="0"/>
              <a:t>Fermer la session</a:t>
            </a:r>
          </a:p>
        </p:txBody>
      </p:sp>
      <p:sp>
        <p:nvSpPr>
          <p:cNvPr id="3" name="Slide Image Placeholder 2">
            <a:extLst>
              <a:ext uri="{FF2B5EF4-FFF2-40B4-BE49-F238E27FC236}">
                <a16:creationId xmlns:a16="http://schemas.microsoft.com/office/drawing/2014/main" id="{FEEB5C98-88F6-D4CC-B9F7-C3D26E9C4E4D}"/>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66729E8-C9CD-9D4F-A4E3-5F98D323CAE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25</a:t>
            </a:fld>
            <a:endParaRPr lang="en-US" sz="1200" dirty="0">
              <a:latin typeface="+mn-lt"/>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2" name="Google Shape;262;p20: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À la fin de cette session, les participants devraient être en mesure de :</a:t>
            </a:r>
          </a:p>
          <a:p>
            <a:r>
              <a:rPr lang="en-US" dirty="0"/>
              <a:t>Présenter la diapositive</a:t>
            </a:r>
          </a:p>
          <a:p>
            <a:r>
              <a:rPr lang="en-US" i="1" dirty="0"/>
              <a:t>Pourquoi est-il important de comprendre les causes et l'impact de la séparation ? </a:t>
            </a:r>
          </a:p>
          <a:p>
            <a:r>
              <a:rPr lang="en-US" i="1" dirty="0"/>
              <a:t>Il nous permet de : </a:t>
            </a:r>
          </a:p>
          <a:p>
            <a:pPr lvl="1"/>
            <a:r>
              <a:rPr lang="en-US" i="1" dirty="0"/>
              <a:t>Évaluer les problèmes auxquels l'enfant peut être confronté et ses besoins. </a:t>
            </a:r>
          </a:p>
          <a:p>
            <a:pPr lvl="1"/>
            <a:r>
              <a:rPr lang="en-US" i="1" dirty="0"/>
              <a:t>Fournir un soutien sur mesure à l'enfant, par exemple en ce qui concerne la recherche et la réunification de la famille, les soins et la SMSPS.</a:t>
            </a:r>
          </a:p>
          <a:p>
            <a:pPr lvl="1"/>
            <a:r>
              <a:rPr lang="en-US" i="1" dirty="0"/>
              <a:t>Afin d'empêcher toute séparation ultérieure, y compris les séparations secondaires. </a:t>
            </a:r>
          </a:p>
          <a:p>
            <a:endParaRPr lang="en-US" dirty="0"/>
          </a:p>
          <a:p>
            <a:endParaRPr lang="en-US" dirty="0"/>
          </a:p>
        </p:txBody>
      </p:sp>
      <p:sp>
        <p:nvSpPr>
          <p:cNvPr id="3" name="Slide Image Placeholder 2">
            <a:extLst>
              <a:ext uri="{FF2B5EF4-FFF2-40B4-BE49-F238E27FC236}">
                <a16:creationId xmlns:a16="http://schemas.microsoft.com/office/drawing/2014/main" id="{ED0671B0-F02F-0861-441C-61E7F6BA5CB6}"/>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5C4EE1C-03E1-1D05-A99E-D006A61AE08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26</a:t>
            </a:fld>
            <a:endParaRPr lang="en-US" sz="1200" dirty="0">
              <a:latin typeface="+mn-lt"/>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8" name="Google Shape;278;p21: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La séparation familiale peut avoir eu lieu avant l'urgence ou être une conséquence directe de l'urgence. Souvent, dans les situations d'urgence, nous constatons un "mélange" des deux.</a:t>
            </a:r>
          </a:p>
          <a:p>
            <a:r>
              <a:rPr lang="en-US" i="1" dirty="0" err="1"/>
              <a:t>Pourquoi</a:t>
            </a:r>
            <a:r>
              <a:rPr lang="en-US" i="1" dirty="0"/>
              <a:t> </a:t>
            </a:r>
            <a:r>
              <a:rPr lang="en-US" i="1" dirty="0" err="1"/>
              <a:t>est</a:t>
            </a:r>
            <a:r>
              <a:rPr lang="en-US" i="1" dirty="0"/>
              <a:t>-il important de faire la distinction entre les causes préexistantes de la séparation des familles et les causes résultant de la crise ?</a:t>
            </a:r>
          </a:p>
          <a:p>
            <a:pPr lvl="1"/>
            <a:r>
              <a:rPr lang="en-US" i="1" dirty="0"/>
              <a:t>Il est important de faire la distinction entre les causes préexistantes et les causes résultant de l'urgence, car s'attaquer à ces dernières nécessite une approche différente. </a:t>
            </a:r>
          </a:p>
          <a:p>
            <a:pPr lvl="2"/>
            <a:r>
              <a:rPr lang="en-US" i="1" dirty="0"/>
              <a:t>Souvent, les raisons préexistantes de la séparation des familles sont liées à des problèmes tels que la vulnérabilité socio-économique et/ou les normes sociales et les mécanismes d'adaptation nuisibles au sein des communautés. </a:t>
            </a:r>
          </a:p>
          <a:p>
            <a:pPr lvl="2"/>
            <a:r>
              <a:rPr lang="en-US" i="1" dirty="0"/>
              <a:t>En même temps, ces problèmes risquent d'être exacerbés par une crise humanitaire. </a:t>
            </a:r>
          </a:p>
          <a:p>
            <a:pPr lvl="2"/>
            <a:r>
              <a:rPr lang="en-US" i="1" dirty="0"/>
              <a:t>Nous constatons également que ces problèmes se posent dans des contextes d'urgences chroniques et/ou de déplacements prolongés.</a:t>
            </a:r>
          </a:p>
          <a:p>
            <a:pPr lvl="2"/>
            <a:r>
              <a:rPr lang="en-US" i="1" dirty="0"/>
              <a:t>Les séparations familiales liées à ces causes structurelles profondément enracinées nécessitent une stratégie à long terme. </a:t>
            </a:r>
          </a:p>
          <a:p>
            <a:pPr lvl="1"/>
            <a:r>
              <a:rPr lang="en-US" i="1" dirty="0"/>
              <a:t>Les séparations causées directement par la situation d'urgence (par exemple, la séparation pendant le vol à cause d'un conflit ou d'une catastrophe) exigent une réponse immédiate (bien qu'il faille parfois attendre longtemps avant de les traiter). </a:t>
            </a:r>
          </a:p>
        </p:txBody>
      </p:sp>
      <p:sp>
        <p:nvSpPr>
          <p:cNvPr id="3" name="Slide Image Placeholder 2">
            <a:extLst>
              <a:ext uri="{FF2B5EF4-FFF2-40B4-BE49-F238E27FC236}">
                <a16:creationId xmlns:a16="http://schemas.microsoft.com/office/drawing/2014/main" id="{9F453B25-572C-9D74-BBF5-7C83FD08284D}"/>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2DA183EE-3F85-DD4A-BD4C-05B0F6BE718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27</a:t>
            </a:fld>
            <a:endParaRPr lang="en-US" sz="1200" dirty="0">
              <a:latin typeface="+mn-lt"/>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2" name="Google Shape;302;p22: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DISCUSSION PLÉNIÈRE</a:t>
            </a:r>
          </a:p>
          <a:p>
            <a:r>
              <a:rPr lang="en-US" i="1" dirty="0"/>
              <a:t>Tout d'abord, nous examinerons certaines des causes préexistantes de la séparation des familles. </a:t>
            </a:r>
          </a:p>
          <a:p>
            <a:r>
              <a:rPr lang="en-US" i="1" dirty="0"/>
              <a:t>Quelqu'un peut-il donner des exemples de causes préexistantes à la séparation des familles ? </a:t>
            </a:r>
          </a:p>
          <a:p>
            <a:pPr lvl="1"/>
            <a:r>
              <a:rPr lang="en-US" dirty="0"/>
              <a:t>Inscrivez des exemples sur un tableau de papier.</a:t>
            </a:r>
          </a:p>
          <a:p>
            <a:pPr lvl="1"/>
            <a:r>
              <a:rPr lang="en-US" i="1" dirty="0"/>
              <a:t>Ces questions sont souvent complexes et nécessitent un changement structurel et une réponse stratégique à long terme : </a:t>
            </a:r>
          </a:p>
          <a:p>
            <a:pPr lvl="2"/>
            <a:r>
              <a:rPr lang="en-US" i="1" dirty="0"/>
              <a:t>Certaines des causes/facteurs conduisant à la séparation peuvent couvrir plus d'un niveau du modèle socio-écologique, comme les enfants envoyés par leur famille pour travailler, en raison du manque d'opportunités de subsistance et/ou de filets de sécurité dans leur communauté ou leur société, ou cela pourrait être lié aux normes socioculturelles.</a:t>
            </a:r>
          </a:p>
          <a:p>
            <a:pPr lvl="2"/>
            <a:r>
              <a:rPr lang="en-US" i="1" dirty="0"/>
              <a:t>Les causes et les facteurs conduisant à la séparation sont aussi souvent liés entre eux, comme la pauvreté, la marginalisation et/ou les normes socioculturelles. </a:t>
            </a:r>
          </a:p>
          <a:p>
            <a:pPr lvl="2"/>
            <a:r>
              <a:rPr lang="en-US" i="1" dirty="0"/>
              <a:t>Les causes de la séparation peuvent être différentes pour les garçons et les filles. </a:t>
            </a:r>
          </a:p>
          <a:p>
            <a:pPr lvl="2"/>
            <a:r>
              <a:rPr lang="en-US" i="1" dirty="0"/>
              <a:t>Nous pouvons imaginer que nombre de ces facteurs seront aggravés par une situation d'urgence où les défis socio-économiques seront accrus et les mécanismes normaux de protection brisés. </a:t>
            </a:r>
          </a:p>
          <a:p>
            <a:r>
              <a:rPr lang="en-US" i="1" dirty="0"/>
              <a:t>Connaissez-vous des exemples de causes de séparation des familles qui </a:t>
            </a:r>
            <a:r>
              <a:rPr lang="en-US" i="1" dirty="0" err="1"/>
              <a:t>sont</a:t>
            </a:r>
            <a:r>
              <a:rPr lang="en-US" i="1" dirty="0"/>
              <a:t> “nouveaux" et qui sont une conséquence directe de la crise ? </a:t>
            </a:r>
          </a:p>
          <a:p>
            <a:pPr lvl="1"/>
            <a:r>
              <a:rPr lang="en-US" i="0" dirty="0"/>
              <a:t>Écrivez les exemples sur un tableau de papier. </a:t>
            </a:r>
          </a:p>
          <a:p>
            <a:r>
              <a:rPr lang="en-US" b="0" dirty="0"/>
              <a:t>Les participants peuvent remplir la </a:t>
            </a:r>
            <a:r>
              <a:rPr lang="en-US" b="1" dirty="0"/>
              <a:t>page 10 du cahier d'exercices : Causes de la séparation des familles.</a:t>
            </a:r>
            <a:endParaRPr lang="en-US" i="1" dirty="0"/>
          </a:p>
          <a:p>
            <a:pPr marL="0" lvl="0" indent="0">
              <a:buNone/>
            </a:pPr>
            <a:endParaRPr lang="en-US" i="1" dirty="0"/>
          </a:p>
          <a:p>
            <a:pPr marL="0" lvl="0" indent="0">
              <a:buNone/>
            </a:pPr>
            <a:r>
              <a:rPr lang="en-US" b="1" i="0" dirty="0"/>
              <a:t>SUITE </a:t>
            </a:r>
            <a:r>
              <a:rPr lang="en-US" b="1" i="0" dirty="0">
                <a:sym typeface="Wingdings" panose="05000000000000000000" pitchFamily="2" charset="2"/>
              </a:rPr>
              <a:t></a:t>
            </a:r>
            <a:endParaRPr lang="en-US" b="1" i="0" dirty="0"/>
          </a:p>
        </p:txBody>
      </p:sp>
      <p:sp>
        <p:nvSpPr>
          <p:cNvPr id="3" name="Slide Image Placeholder 2">
            <a:extLst>
              <a:ext uri="{FF2B5EF4-FFF2-40B4-BE49-F238E27FC236}">
                <a16:creationId xmlns:a16="http://schemas.microsoft.com/office/drawing/2014/main" id="{501EBABB-D21F-6CC4-C9CE-54FD0FCCD008}"/>
              </a:ext>
            </a:extLst>
          </p:cNvPr>
          <p:cNvSpPr>
            <a:spLocks noGrp="1" noRot="1" noChangeAspect="1"/>
          </p:cNvSpPr>
          <p:nvPr>
            <p:ph type="sldImg"/>
          </p:nvPr>
        </p:nvSpPr>
        <p:spPr/>
      </p:sp>
      <p:sp>
        <p:nvSpPr>
          <p:cNvPr id="5" name="Google Shape;725;p48:notes">
            <a:extLst>
              <a:ext uri="{FF2B5EF4-FFF2-40B4-BE49-F238E27FC236}">
                <a16:creationId xmlns:a16="http://schemas.microsoft.com/office/drawing/2014/main" id="{97458AC8-CB8A-0894-FB8F-D34E503EB01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28</a:t>
            </a:fld>
            <a:endParaRPr lang="en-US" sz="1200" dirty="0">
              <a:latin typeface="+mn-l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1" name="Google Shape;221;p17: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EXPLICATION</a:t>
            </a:r>
          </a:p>
          <a:p>
            <a:r>
              <a:rPr lang="en-US" i="1" dirty="0"/>
              <a:t>Les causes préexistantes de séparation, les facteurs de séparation et ce qui peut se passer en cas d'urgence ne sont pas toujours clairs. </a:t>
            </a:r>
          </a:p>
          <a:p>
            <a:pPr lvl="1"/>
            <a:r>
              <a:rPr lang="en-US" i="1" dirty="0"/>
              <a:t>Nous pouvons souvent voir un mélange de tous ces éléments.</a:t>
            </a:r>
          </a:p>
          <a:p>
            <a:pPr lvl="1"/>
            <a:r>
              <a:rPr lang="en-US" i="1" dirty="0"/>
              <a:t>Il se peut que des causes préexistantes de séparation soient exacerbées pendant une situation d'urgence.</a:t>
            </a:r>
          </a:p>
          <a:p>
            <a:pPr lvl="1"/>
            <a:r>
              <a:rPr lang="en-US" i="1" dirty="0"/>
              <a:t>Il n'est pas toujours facile de les séparer et de les distinguer. </a:t>
            </a:r>
          </a:p>
          <a:p>
            <a:r>
              <a:rPr lang="en-US" i="1" dirty="0"/>
              <a:t>Les types de séparations qui se produisent lors d'une urgence exigent souvent une réponse immédiate, comme la recherche et la réunification des familles. </a:t>
            </a:r>
          </a:p>
          <a:p>
            <a:r>
              <a:rPr lang="en-US" i="1" dirty="0"/>
              <a:t>Nous pouvons distinguer les séparations "accidentelles" ou "involontaires" des séparations "délibérées" ou "volontaires".</a:t>
            </a:r>
          </a:p>
          <a:p>
            <a:pPr lvl="1"/>
            <a:r>
              <a:rPr lang="en-US" i="1" dirty="0"/>
              <a:t>Il s'agit notamment d'enfants confiés à d'autres personnes pour qu'elles s'en occupent ou envoyés au travail. </a:t>
            </a:r>
          </a:p>
          <a:p>
            <a:pPr lvl="1"/>
            <a:r>
              <a:rPr lang="en-US" i="1" dirty="0"/>
              <a:t>Il est important de noter que les séparations "délibérées" sont généralement motivées par des circonstances difficiles, telles que la sécurité ou la vulnérabilité socio-économique.</a:t>
            </a:r>
          </a:p>
          <a:p>
            <a:pPr lvl="1"/>
            <a:r>
              <a:rPr lang="en-US" i="1" dirty="0"/>
              <a:t>Par conséquent, ils ne sont pas vraiment délibérés mais un mécanisme d'adaptation, un "non-choix". </a:t>
            </a:r>
          </a:p>
          <a:p>
            <a:pPr lvl="1"/>
            <a:r>
              <a:rPr lang="en-US" i="1" dirty="0"/>
              <a:t>La recherche et la réunification des familles peuvent être plus difficiles et nécessiteront une réponse à plus long terme pour s'attaquer aux causes profondes. </a:t>
            </a:r>
          </a:p>
        </p:txBody>
      </p:sp>
      <p:sp>
        <p:nvSpPr>
          <p:cNvPr id="2" name="Google Shape;725;p48:notes">
            <a:extLst>
              <a:ext uri="{FF2B5EF4-FFF2-40B4-BE49-F238E27FC236}">
                <a16:creationId xmlns:a16="http://schemas.microsoft.com/office/drawing/2014/main" id="{7AA6BC2E-40E5-7E28-EEE3-71DAF2D6491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29</a:t>
            </a:fld>
            <a:endParaRPr lang="en-US" sz="1200" dirty="0">
              <a:latin typeface="+mn-lt"/>
            </a:endParaRPr>
          </a:p>
        </p:txBody>
      </p:sp>
    </p:spTree>
    <p:extLst>
      <p:ext uri="{BB962C8B-B14F-4D97-AF65-F5344CB8AC3E}">
        <p14:creationId xmlns:p14="http://schemas.microsoft.com/office/powerpoint/2010/main" val="2787073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3" name="Google Shape;33;p2:notes"/>
          <p:cNvSpPr txBox="1">
            <a:spLocks noGrp="1"/>
          </p:cNvSpPr>
          <p:nvPr>
            <p:ph type="body" idx="1"/>
          </p:nvPr>
        </p:nvSpPr>
        <p:spPr>
          <a:xfrm>
            <a:off x="479425" y="460375"/>
            <a:ext cx="6140450" cy="9211335"/>
          </a:xfrm>
          <a:prstGeom prst="rect">
            <a:avLst/>
          </a:prstGeom>
        </p:spPr>
        <p:txBody>
          <a:bodyPr/>
          <a:lstStyle/>
          <a:p>
            <a:pPr>
              <a:buNone/>
            </a:pPr>
            <a:r>
              <a:rPr lang="en-US" b="1" dirty="0"/>
              <a:t>APERÇU </a:t>
            </a:r>
          </a:p>
          <a:p>
            <a:r>
              <a:rPr lang="en-US" b="1" dirty="0"/>
              <a:t>Public cible : </a:t>
            </a:r>
            <a:r>
              <a:rPr lang="en-US" dirty="0"/>
              <a:t>travailleurs sociaux, superviseurs de travailleurs sociaux, services de protection de l'enfance, personnel gouvernemental.</a:t>
            </a:r>
          </a:p>
          <a:p>
            <a:r>
              <a:rPr lang="en-US" b="1" dirty="0"/>
              <a:t>Formation pré-requise : </a:t>
            </a:r>
            <a:endParaRPr lang="en-US" dirty="0"/>
          </a:p>
          <a:p>
            <a:pPr lvl="1"/>
            <a:r>
              <a:rPr lang="en-US" dirty="0"/>
              <a:t>La formation en gestion de cas de niveau 1 est un prérequis pour les participants à cette formation sur la gestion des cas de protection de l'enfance (CPCM) pour les SECE.</a:t>
            </a:r>
          </a:p>
          <a:p>
            <a:pPr lvl="1"/>
            <a:r>
              <a:rPr lang="en-US" dirty="0"/>
              <a:t>Les informations contenues dans ces modules sont complémentaires à la formation de niveau 1 du CPCM et sont conçues pour compléter les connaissances et les compétences des travailleurs sociaux lorsqu'ils travaillent avec des enfants non accompagnés, avec une référence spécifique à la recherche et à la réunification des </a:t>
            </a:r>
            <a:r>
              <a:rPr lang="en-US" dirty="0" err="1"/>
              <a:t>familles</a:t>
            </a:r>
            <a:r>
              <a:rPr lang="en-US" dirty="0"/>
              <a:t> (RRF) et à la prise en charge alternative. </a:t>
            </a:r>
          </a:p>
          <a:p>
            <a:r>
              <a:rPr lang="en-US" b="1" dirty="0"/>
              <a:t>Objectif de la formation : </a:t>
            </a:r>
            <a:r>
              <a:rPr lang="en-US" dirty="0"/>
              <a:t>A la fin de cette formation, les travailleurs sociaux chargés de la gestion des cas de protection de l'enfance auront les connaissances et les compétences nécessaires pour prévenir et traiter les problèmes de protection de l'enfance liés à la séparation familiale. </a:t>
            </a:r>
          </a:p>
          <a:p>
            <a:r>
              <a:rPr lang="en-US" b="1" dirty="0"/>
              <a:t>Objectif du module : </a:t>
            </a:r>
            <a:r>
              <a:rPr lang="en-US" dirty="0"/>
              <a:t>Améliorer la compréhension des participants sur les causes et l'impact de la séparation familiale ; le cadre social, culturel et légal et le contexte pour une réponse aux enfants non accompagnés et </a:t>
            </a:r>
            <a:r>
              <a:rPr lang="en-US" dirty="0" err="1"/>
              <a:t>séparés</a:t>
            </a:r>
            <a:r>
              <a:rPr lang="en-US" dirty="0"/>
              <a:t> (ENAS).</a:t>
            </a:r>
          </a:p>
          <a:p>
            <a:r>
              <a:rPr lang="en-US" b="1" dirty="0"/>
              <a:t>Objectifs d'apprentissage du module : </a:t>
            </a:r>
            <a:br>
              <a:rPr lang="en-US" b="1" dirty="0"/>
            </a:br>
            <a:r>
              <a:rPr lang="en-US" dirty="0"/>
              <a:t>A l'issue de ces sessions, le participant sera capable de :</a:t>
            </a:r>
          </a:p>
          <a:p>
            <a:pPr lvl="1"/>
            <a:r>
              <a:rPr lang="en-US" dirty="0"/>
              <a:t>Comparer et opposer les définitions de </a:t>
            </a:r>
            <a:r>
              <a:rPr lang="en-US" dirty="0" err="1"/>
              <a:t>l'ENAS</a:t>
            </a:r>
            <a:r>
              <a:rPr lang="en-US" dirty="0"/>
              <a:t> </a:t>
            </a:r>
          </a:p>
          <a:p>
            <a:pPr lvl="1"/>
            <a:r>
              <a:rPr lang="en-US" dirty="0"/>
              <a:t>Analyser l'impact de la séparation familiale sur l'enfant et expliquer les mesures de prévention de la séparation familiale.</a:t>
            </a:r>
          </a:p>
          <a:p>
            <a:pPr lvl="1"/>
            <a:r>
              <a:rPr lang="en-US" dirty="0"/>
              <a:t>Décrire les normes et pratiques légales, culturelles et contextuelles liées au travail avec les ENAS.</a:t>
            </a:r>
          </a:p>
          <a:p>
            <a:r>
              <a:rPr lang="en-US" b="1" dirty="0"/>
              <a:t>Sessions :</a:t>
            </a:r>
          </a:p>
          <a:p>
            <a:pPr lvl="1"/>
            <a:r>
              <a:rPr lang="en-US" dirty="0"/>
              <a:t>Accueil, présentations et test de pré-formation (40 minutes)</a:t>
            </a:r>
          </a:p>
          <a:p>
            <a:pPr lvl="1"/>
            <a:r>
              <a:rPr lang="en-US" dirty="0"/>
              <a:t>Introduction et définitions de </a:t>
            </a:r>
            <a:r>
              <a:rPr lang="en-US" dirty="0" err="1"/>
              <a:t>l'ENAS</a:t>
            </a:r>
            <a:endParaRPr lang="en-US" dirty="0"/>
          </a:p>
          <a:p>
            <a:pPr lvl="1"/>
            <a:r>
              <a:rPr lang="en-US" dirty="0"/>
              <a:t>Les causes et l'impact de la séparation des familles</a:t>
            </a:r>
          </a:p>
          <a:p>
            <a:pPr lvl="1"/>
            <a:r>
              <a:rPr lang="en-US" dirty="0"/>
              <a:t>Comprendre les normes et pratiques concernant les ENAS </a:t>
            </a:r>
          </a:p>
          <a:p>
            <a:pPr lvl="1"/>
            <a:r>
              <a:rPr lang="en-US" dirty="0"/>
              <a:t>Comprendre les politiques et les pratiques concernant la programmation et la coordination des ENAS. </a:t>
            </a:r>
          </a:p>
          <a:p>
            <a:pPr lvl="1"/>
            <a:r>
              <a:rPr lang="en-US" dirty="0" err="1"/>
              <a:t>Récapitulation</a:t>
            </a:r>
            <a:r>
              <a:rPr lang="en-US" dirty="0"/>
              <a:t> et clôture du module</a:t>
            </a:r>
          </a:p>
          <a:p>
            <a:pPr marL="274638" lvl="1" indent="0">
              <a:buNone/>
            </a:pPr>
            <a:endParaRPr lang="en-US" dirty="0"/>
          </a:p>
          <a:p>
            <a:r>
              <a:rPr lang="en-US" b="1" dirty="0"/>
              <a:t>Durée : </a:t>
            </a:r>
            <a:r>
              <a:rPr lang="en-US" b="0" dirty="0"/>
              <a:t>A </a:t>
            </a:r>
            <a:r>
              <a:rPr lang="en-US" b="0" dirty="0" err="1"/>
              <a:t>définir</a:t>
            </a:r>
            <a:endParaRPr lang="en-US" dirty="0"/>
          </a:p>
          <a:p>
            <a:r>
              <a:rPr lang="en-US" b="1" dirty="0" err="1"/>
              <a:t>Normes</a:t>
            </a:r>
            <a:r>
              <a:rPr lang="en-US" b="1" dirty="0"/>
              <a:t> </a:t>
            </a:r>
            <a:r>
              <a:rPr lang="en-US" b="1" dirty="0" err="1"/>
              <a:t>Minimales</a:t>
            </a:r>
            <a:r>
              <a:rPr lang="en-US" b="1" dirty="0"/>
              <a:t> de la protection de l'enfance :</a:t>
            </a:r>
          </a:p>
          <a:p>
            <a:pPr lvl="1"/>
            <a:r>
              <a:rPr lang="en-US" dirty="0"/>
              <a:t>Norme 19 : Soins alternatifs</a:t>
            </a:r>
          </a:p>
          <a:p>
            <a:pPr lvl="1"/>
            <a:r>
              <a:rPr lang="en-US" dirty="0"/>
              <a:t>Norme 13 : Enfants non accompagnés et séparés de leur famille</a:t>
            </a:r>
          </a:p>
          <a:p>
            <a:pPr lvl="1"/>
            <a:r>
              <a:rPr lang="en-US" dirty="0"/>
              <a:t>Norme 16 : Renforcer les environnements familiaux et de soins.</a:t>
            </a:r>
          </a:p>
          <a:p>
            <a:pPr lvl="1"/>
            <a:r>
              <a:rPr lang="en-US" dirty="0"/>
              <a:t>Norme 18 : Gestion des cas</a:t>
            </a:r>
          </a:p>
        </p:txBody>
      </p:sp>
      <p:sp>
        <p:nvSpPr>
          <p:cNvPr id="8" name="Google Shape;725;p48:notes">
            <a:extLst>
              <a:ext uri="{FF2B5EF4-FFF2-40B4-BE49-F238E27FC236}">
                <a16:creationId xmlns:a16="http://schemas.microsoft.com/office/drawing/2014/main" id="{1F464BDE-B4D0-7CB0-D8A3-9916B58C01B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a:t>
            </a:fld>
            <a:endParaRPr lang="en-US" sz="1200" dirty="0">
              <a:latin typeface="+mn-lt"/>
            </a:endParaRPr>
          </a:p>
        </p:txBody>
      </p:sp>
    </p:spTree>
    <p:extLst>
      <p:ext uri="{BB962C8B-B14F-4D97-AF65-F5344CB8AC3E}">
        <p14:creationId xmlns:p14="http://schemas.microsoft.com/office/powerpoint/2010/main" val="22440680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8" name="Google Shape;388;p26: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L'expérience montre qu'en cas d'urgence</a:t>
            </a:r>
          </a:p>
          <a:p>
            <a:pPr lvl="1"/>
            <a:r>
              <a:rPr lang="en-US" i="1" dirty="0"/>
              <a:t>Les enfants qui sont séparés de leur famille ou des personnes qui s'occupaient d'eux auparavant peuvent être plus exposés à certaines menaces que les autres enfants. </a:t>
            </a:r>
          </a:p>
          <a:p>
            <a:pPr lvl="1"/>
            <a:r>
              <a:rPr lang="en-US" i="1" dirty="0"/>
              <a:t>Les très jeunes enfants et les autres personnes ayant des besoins spécifiques sont particulièrement dépendants des adultes ou des enfants plus âgés pour leur survie. </a:t>
            </a:r>
          </a:p>
          <a:p>
            <a:r>
              <a:rPr lang="en-US" i="1" dirty="0"/>
              <a:t>Bien que la séparation puisse avoir un effet dévastateur, chaque enfant est unique. </a:t>
            </a:r>
          </a:p>
          <a:p>
            <a:pPr lvl="1"/>
            <a:r>
              <a:rPr lang="en-US" i="1" dirty="0"/>
              <a:t>Même parmi les ENAS, il y aura une gamme de facteurs de risque et de protection (se référer aux fondements du CPCM).</a:t>
            </a:r>
          </a:p>
          <a:p>
            <a:pPr lvl="1"/>
            <a:r>
              <a:rPr lang="en-US" i="1" dirty="0"/>
              <a:t>Il est également important de considérer les différents risques auxquels sont confrontés les filles et les garçons.</a:t>
            </a:r>
          </a:p>
          <a:p>
            <a:r>
              <a:rPr lang="en-US" i="1" dirty="0"/>
              <a:t>Les travailleurs sociaux peuvent jouer un rôle essentiel dans la prévention des séparations familiales, en particulier les séparations "délibérées". </a:t>
            </a:r>
          </a:p>
          <a:p>
            <a:pPr lvl="1"/>
            <a:r>
              <a:rPr lang="en-US" i="1" dirty="0"/>
              <a:t>Lorsque les travailleurs sociaux identifient des familles et des enfants exposés au risque de rupture et de séparation familiale, y compris la séparation secondaire, ils doivent prendre des mesures et planifier des interventions spécifiques pour prévenir la séparation familiale à toutes les étapes du cycle de gestion des dossiers. </a:t>
            </a:r>
          </a:p>
          <a:p>
            <a:pPr marL="174625" marR="0" lvl="0" indent="-174625"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b="0" dirty="0"/>
              <a:t>Les participants peuvent prendre des notes sur la </a:t>
            </a:r>
            <a:r>
              <a:rPr lang="en-US" b="1" dirty="0"/>
              <a:t>page 11 du manuel : L'impact et les risques de la séparation.</a:t>
            </a:r>
          </a:p>
        </p:txBody>
      </p:sp>
      <p:sp>
        <p:nvSpPr>
          <p:cNvPr id="3" name="Slide Image Placeholder 2">
            <a:extLst>
              <a:ext uri="{FF2B5EF4-FFF2-40B4-BE49-F238E27FC236}">
                <a16:creationId xmlns:a16="http://schemas.microsoft.com/office/drawing/2014/main" id="{2CF947A0-F377-CD78-DB58-2BF9387DD907}"/>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38F2E6E-2A4A-F134-69CA-2E8971F504D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30</a:t>
            </a:fld>
            <a:endParaRPr lang="en-US" sz="1200" dirty="0">
              <a:latin typeface="+mn-lt"/>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6" name="Google Shape;356;p24: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DISCUSSION PLÉNIÈRE</a:t>
            </a:r>
          </a:p>
          <a:p>
            <a:r>
              <a:rPr lang="en-US" i="1" dirty="0"/>
              <a:t>Pouvez-vous donner un exemple ou expliquer ce que l'on entend par séparation secondaire ?</a:t>
            </a:r>
          </a:p>
          <a:p>
            <a:r>
              <a:rPr lang="en-US" i="1" dirty="0"/>
              <a:t>La séparation secondaire fait référence à une deuxième séparation d'un ENAS après qu'il ait été placé dans un dispositif de prise en charge, par exemple, une rupture du dispositif de prise en charge en raison de difficultés économiques.</a:t>
            </a:r>
          </a:p>
          <a:p>
            <a:r>
              <a:rPr lang="en-US" i="1" dirty="0"/>
              <a:t>Une séparation secondaire ou une nouvelle rupture des modalités de prise en charge est susceptible d'être dévastatrice tant pour l'enfant que pour les personnes qui s'en occupent et peut rendre l'enfant ou les enfants encore plus vulnérables qu'auparavant. </a:t>
            </a:r>
          </a:p>
          <a:p>
            <a:r>
              <a:rPr lang="en-US" i="1" dirty="0"/>
              <a:t>Cela peut se produire aussi bien dans des situations humanitaires que dans des situations préexistantes non urgentes. </a:t>
            </a:r>
          </a:p>
          <a:p>
            <a:pPr lvl="1"/>
            <a:r>
              <a:rPr lang="en-US" i="1" dirty="0"/>
              <a:t>Toutefois, ce risque peut être exacerbé pendant les crises humanitaires. </a:t>
            </a:r>
          </a:p>
          <a:p>
            <a:pPr lvl="1"/>
            <a:r>
              <a:rPr lang="en-US" i="1" dirty="0"/>
              <a:t>Par exemple, parce qu'une famille peut avoir plus de mal à s'occuper d'un enfant supplémentaire en cas d'urgence.</a:t>
            </a:r>
          </a:p>
          <a:p>
            <a:r>
              <a:rPr lang="en-US" i="1" dirty="0"/>
              <a:t>Dans le module 2, nous examinerons plus en détail les mesures que les travailleurs sociaux peuvent prendre pour prévenir la séparation familiale, y compris les séparations secondaires.</a:t>
            </a:r>
          </a:p>
        </p:txBody>
      </p:sp>
      <p:sp>
        <p:nvSpPr>
          <p:cNvPr id="3" name="Slide Image Placeholder 2">
            <a:extLst>
              <a:ext uri="{FF2B5EF4-FFF2-40B4-BE49-F238E27FC236}">
                <a16:creationId xmlns:a16="http://schemas.microsoft.com/office/drawing/2014/main" id="{4F764D47-44DA-8B65-F5CF-CF1B4833297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18FE4F5B-2B1B-E478-6AC1-7387F35AFB16}"/>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31</a:t>
            </a:fld>
            <a:endParaRPr lang="en-US" sz="1200" dirty="0">
              <a:latin typeface="+mn-lt"/>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4" name="Google Shape;725;p48:notes">
            <a:extLst>
              <a:ext uri="{FF2B5EF4-FFF2-40B4-BE49-F238E27FC236}">
                <a16:creationId xmlns:a16="http://schemas.microsoft.com/office/drawing/2014/main" id="{9375A4F1-0725-5E70-22A7-0ECE7533C2D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32</a:t>
            </a:fld>
            <a:endParaRPr lang="en-US" sz="1200" dirty="0">
              <a:latin typeface="+mn-lt"/>
            </a:endParaRPr>
          </a:p>
        </p:txBody>
      </p:sp>
      <p:sp>
        <p:nvSpPr>
          <p:cNvPr id="5" name="Slide Image Placeholder 4">
            <a:extLst>
              <a:ext uri="{FF2B5EF4-FFF2-40B4-BE49-F238E27FC236}">
                <a16:creationId xmlns:a16="http://schemas.microsoft.com/office/drawing/2014/main" id="{18093EA3-4DD9-30F4-A6C4-D8151F4CBB2B}"/>
              </a:ext>
            </a:extLst>
          </p:cNvPr>
          <p:cNvSpPr>
            <a:spLocks noGrp="1" noRot="1" noChangeAspect="1"/>
          </p:cNvSpPr>
          <p:nvPr>
            <p:ph type="sldImg"/>
          </p:nvPr>
        </p:nvSpPr>
        <p:spPr/>
      </p:sp>
      <p:sp>
        <p:nvSpPr>
          <p:cNvPr id="6" name="Notes Placeholder 5">
            <a:extLst>
              <a:ext uri="{FF2B5EF4-FFF2-40B4-BE49-F238E27FC236}">
                <a16:creationId xmlns:a16="http://schemas.microsoft.com/office/drawing/2014/main" id="{F2876BFB-8CDB-BF97-5B80-23EECB229C4F}"/>
              </a:ext>
            </a:extLst>
          </p:cNvPr>
          <p:cNvSpPr>
            <a:spLocks noGrp="1"/>
          </p:cNvSpPr>
          <p:nvPr>
            <p:ph type="body" idx="1"/>
          </p:nvPr>
        </p:nvSpPr>
        <p:spPr/>
        <p:txBody>
          <a:bodyPr/>
          <a:lstStyle/>
          <a:p>
            <a:pPr marL="0" indent="0">
              <a:buNone/>
            </a:pPr>
            <a:r>
              <a:rPr lang="en-US" b="1" dirty="0"/>
              <a:t>TRAVAIL EN GROUPE</a:t>
            </a:r>
          </a:p>
          <a:p>
            <a:r>
              <a:rPr lang="en-US" i="1" dirty="0"/>
              <a:t>Dans cet exercice, nous allons utiliser des scénarios de cas pour comprendre les causes de la séparation. </a:t>
            </a:r>
          </a:p>
          <a:p>
            <a:r>
              <a:rPr lang="en-US" dirty="0"/>
              <a:t>Guidez les participants vers la </a:t>
            </a:r>
            <a:r>
              <a:rPr lang="en-US" b="1" dirty="0"/>
              <a:t>page 12 du manuel : Causes de la séparation.</a:t>
            </a:r>
          </a:p>
          <a:p>
            <a:r>
              <a:rPr lang="en-US" dirty="0"/>
              <a:t>Attribuez à chaque groupe deux scénarios </a:t>
            </a:r>
          </a:p>
          <a:p>
            <a:pPr lvl="1"/>
            <a:r>
              <a:rPr lang="en-US" dirty="0"/>
              <a:t>Il peut y avoir un chevauchement entre les groupes si nécessaire</a:t>
            </a:r>
          </a:p>
          <a:p>
            <a:pPr lvl="1"/>
            <a:r>
              <a:rPr lang="en-US" dirty="0"/>
              <a:t>Utilisez les études de cas partagées plus tôt dans le module</a:t>
            </a:r>
          </a:p>
          <a:p>
            <a:r>
              <a:rPr lang="en-US" i="1" dirty="0"/>
              <a:t>Dans votre groupe, identifies:</a:t>
            </a:r>
          </a:p>
          <a:p>
            <a:pPr lvl="1"/>
            <a:r>
              <a:rPr lang="en-US" i="1" dirty="0"/>
              <a:t>Si la cause de la séparation est Accidentelle ou délibérée</a:t>
            </a:r>
          </a:p>
          <a:p>
            <a:pPr lvl="1"/>
            <a:r>
              <a:rPr lang="en-US" i="1" dirty="0"/>
              <a:t>Si la cause de la séparation est due à des causes préexistantes ou à un résultat direct de la crise. </a:t>
            </a:r>
          </a:p>
          <a:p>
            <a:pPr lvl="1"/>
            <a:r>
              <a:rPr lang="en-US" i="1" dirty="0"/>
              <a:t>L'impact probable de la séparation</a:t>
            </a:r>
          </a:p>
          <a:p>
            <a:pPr marL="0" indent="0">
              <a:buNone/>
            </a:pPr>
            <a:endParaRPr lang="en-US" b="1" dirty="0"/>
          </a:p>
          <a:p>
            <a:pPr marL="0" indent="0">
              <a:buNone/>
            </a:pPr>
            <a:r>
              <a:rPr lang="en-US" b="1" dirty="0"/>
              <a:t>DISCUSSION PLÉNIÈRE</a:t>
            </a:r>
          </a:p>
          <a:p>
            <a:r>
              <a:rPr lang="en-US" dirty="0"/>
              <a:t>Lisez les scénarios à haute voix et discutez des réponses</a:t>
            </a:r>
          </a:p>
          <a:p>
            <a:r>
              <a:rPr lang="en-US" dirty="0"/>
              <a:t>Essayez de couvrir tous les scénarios. </a:t>
            </a:r>
          </a:p>
          <a:p>
            <a:r>
              <a:rPr lang="en-US" dirty="0"/>
              <a:t>Complétez avec les réponses des pages suivantes</a:t>
            </a:r>
          </a:p>
          <a:p>
            <a:pPr marL="0" indent="0">
              <a:buNone/>
            </a:pPr>
            <a:r>
              <a:rPr lang="en-US" dirty="0"/>
              <a:t>______________________________________________________________________________</a:t>
            </a:r>
          </a:p>
          <a:p>
            <a:pPr marL="0" indent="0">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None/>
              <a:tabLst/>
              <a:defRPr/>
            </a:pPr>
            <a:r>
              <a:rPr lang="en-US" b="1" dirty="0"/>
              <a:t>SUITE </a:t>
            </a:r>
            <a:r>
              <a:rPr lang="en-US" b="1" dirty="0">
                <a:sym typeface="Wingdings" panose="05000000000000000000" pitchFamily="2" charset="2"/>
              </a:rPr>
              <a:t></a:t>
            </a:r>
            <a:endParaRPr lang="en-US" b="1" dirty="0"/>
          </a:p>
          <a:p>
            <a:endParaRPr lang="en-CA"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7" name="Google Shape;367;p25: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RÉPONSES</a:t>
            </a:r>
          </a:p>
          <a:p>
            <a:pPr marL="0" indent="0">
              <a:buNone/>
            </a:pPr>
            <a:r>
              <a:rPr lang="en-US" b="1" dirty="0"/>
              <a:t>Scénario 1</a:t>
            </a:r>
          </a:p>
          <a:p>
            <a:r>
              <a:rPr lang="en-US" b="1" dirty="0"/>
              <a:t>Causes préexistantes : </a:t>
            </a:r>
          </a:p>
          <a:p>
            <a:pPr lvl="1"/>
            <a:r>
              <a:rPr lang="en-US" dirty="0"/>
              <a:t>Plus probable : zone socio-économiquement marginalisée conduisant à des mécanismes d'adaptation négatifs, par exemple la prévalence du travail des enfants/ l'envoi d'enfants ailleurs pour travailler et générer des revenus pour le ménage. </a:t>
            </a:r>
          </a:p>
          <a:p>
            <a:pPr lvl="1"/>
            <a:r>
              <a:rPr lang="en-US" dirty="0"/>
              <a:t>Cette situation s'est probablement aggravée à la suite du conflit. </a:t>
            </a:r>
          </a:p>
          <a:p>
            <a:pPr lvl="1"/>
            <a:r>
              <a:rPr lang="en-US" dirty="0"/>
              <a:t>Cette séparation familiale a été "volontaire", les parents du garçon ont décidé de l'envoyer travailler, car ils pensent qu'il peut aider la famille à survivre et à obtenir un revenu plus stable pour le ménage. </a:t>
            </a:r>
          </a:p>
          <a:p>
            <a:r>
              <a:rPr lang="en-US" b="1" dirty="0"/>
              <a:t>Impact probable : </a:t>
            </a:r>
          </a:p>
          <a:p>
            <a:pPr lvl="1"/>
            <a:r>
              <a:rPr lang="en-US" dirty="0"/>
              <a:t>Détresse psychosociale due à la séparation, à la violence dans le pays d'origine/la situation de déplacement et à la pression pour fournir de l'argent.</a:t>
            </a:r>
          </a:p>
          <a:p>
            <a:pPr lvl="1"/>
            <a:r>
              <a:rPr lang="en-US" dirty="0"/>
              <a:t>Manque de soins et de contacts avec la personne qui s'occupe de l'enfant ou les frères et sœurs.</a:t>
            </a:r>
          </a:p>
          <a:p>
            <a:pPr lvl="1"/>
            <a:r>
              <a:rPr lang="en-US" dirty="0"/>
              <a:t>Risques de séparation à long terme ou définitive</a:t>
            </a:r>
          </a:p>
          <a:p>
            <a:pPr lvl="1"/>
            <a:r>
              <a:rPr lang="en-US" dirty="0"/>
              <a:t>Risques d'abus, de violence et d'exploitation par l'employeur et/ou l'oncle et sa famille.</a:t>
            </a:r>
          </a:p>
          <a:p>
            <a:pPr lvl="1"/>
            <a:r>
              <a:rPr lang="en-US" dirty="0"/>
              <a:t>Manque d'accès à l'éducation et aux autres services essentiels.</a:t>
            </a:r>
          </a:p>
          <a:p>
            <a:pPr marL="0" indent="0">
              <a:buNone/>
            </a:pPr>
            <a:endParaRPr lang="en-US" dirty="0"/>
          </a:p>
          <a:p>
            <a:pPr marL="0" indent="0">
              <a:buNone/>
            </a:pPr>
            <a:r>
              <a:rPr lang="en-US" b="1" dirty="0"/>
              <a:t>Scénario 2</a:t>
            </a:r>
          </a:p>
          <a:p>
            <a:r>
              <a:rPr lang="en-US" b="1" dirty="0"/>
              <a:t>Causes préexistantes : </a:t>
            </a:r>
          </a:p>
          <a:p>
            <a:pPr lvl="1"/>
            <a:r>
              <a:rPr lang="en-US" dirty="0"/>
              <a:t>Normes sociales, traditionnelles et/ou religieuses conduisant à la séparation des parents et à la "remise" des enfants aux grands-parents/autres membres de la famille, après un divorce/un remariage. </a:t>
            </a:r>
          </a:p>
          <a:p>
            <a:r>
              <a:rPr lang="en-US" b="1" dirty="0"/>
              <a:t>Causes résultant de la crise : </a:t>
            </a:r>
          </a:p>
          <a:p>
            <a:pPr lvl="1"/>
            <a:r>
              <a:rPr lang="en-US" dirty="0"/>
              <a:t>Déplacement/fuite du pays d'origine vers le pays d'asile. </a:t>
            </a:r>
          </a:p>
          <a:p>
            <a:pPr lvl="1"/>
            <a:r>
              <a:rPr lang="en-US" dirty="0"/>
              <a:t>Cette séparation familiale a été "volontaire", la mère ayant décidé de rester dans son pays d'origine et de se remarier, car il peut être difficile de survivre en tant que "mère célibataire".</a:t>
            </a:r>
          </a:p>
          <a:p>
            <a:r>
              <a:rPr lang="en-US" b="1" dirty="0"/>
              <a:t>Impact probable : </a:t>
            </a:r>
          </a:p>
          <a:p>
            <a:pPr lvl="1"/>
            <a:r>
              <a:rPr lang="en-US" dirty="0"/>
              <a:t>Détresse psychosociale due à la séparation</a:t>
            </a:r>
          </a:p>
          <a:p>
            <a:pPr lvl="1"/>
            <a:r>
              <a:rPr lang="en-US" dirty="0"/>
              <a:t>violence dans le pays d'origine/ situation de déplacement/ le père aurait été tué</a:t>
            </a:r>
          </a:p>
          <a:p>
            <a:pPr lvl="1"/>
            <a:r>
              <a:rPr lang="en-US" dirty="0"/>
              <a:t>Manque de contact avec la famille/ la mère de Bennu et d'autres membres de la famille</a:t>
            </a:r>
          </a:p>
          <a:p>
            <a:pPr lvl="1"/>
            <a:r>
              <a:rPr lang="en-US" dirty="0"/>
              <a:t>Séparation à long terme ou permanente des parents</a:t>
            </a:r>
          </a:p>
          <a:p>
            <a:pPr lvl="1"/>
            <a:r>
              <a:rPr lang="en-US" dirty="0"/>
              <a:t>Manque de réseaux communautaires.</a:t>
            </a:r>
          </a:p>
          <a:p>
            <a:endParaRPr lang="en-US" dirty="0"/>
          </a:p>
          <a:p>
            <a:pPr marL="0" indent="0">
              <a:buNone/>
            </a:pPr>
            <a:r>
              <a:rPr lang="en-US" b="1" dirty="0"/>
              <a:t>Scénario 3</a:t>
            </a:r>
          </a:p>
          <a:p>
            <a:r>
              <a:rPr lang="en-US" b="1" dirty="0"/>
              <a:t>Causes préexistantes : </a:t>
            </a:r>
          </a:p>
          <a:p>
            <a:pPr lvl="1"/>
            <a:r>
              <a:rPr lang="en-US" dirty="0"/>
              <a:t>Marginalisation socio-économique</a:t>
            </a:r>
          </a:p>
          <a:p>
            <a:r>
              <a:rPr lang="en-US" b="1" dirty="0"/>
              <a:t>cause de la crise : </a:t>
            </a:r>
          </a:p>
          <a:p>
            <a:pPr lvl="1"/>
            <a:r>
              <a:rPr lang="en-US" dirty="0"/>
              <a:t>Les grands-parents de la fillette, qui s'occupent principalement d'elle, ont perdu leur emploi ou leur revenu en raison de la propagation d'une maladie infectieuse dans le pays. </a:t>
            </a:r>
          </a:p>
          <a:p>
            <a:pPr lvl="1"/>
            <a:r>
              <a:rPr lang="en-US" dirty="0"/>
              <a:t>Cette séparation des familles a été "volontaire". </a:t>
            </a:r>
          </a:p>
          <a:p>
            <a:r>
              <a:rPr lang="en-US" b="1" dirty="0"/>
              <a:t>Impact probable : </a:t>
            </a:r>
          </a:p>
          <a:p>
            <a:pPr lvl="1"/>
            <a:r>
              <a:rPr lang="en-US" dirty="0"/>
              <a:t>Détresse psychosociale due à la séparation</a:t>
            </a:r>
          </a:p>
          <a:p>
            <a:pPr lvl="1"/>
            <a:r>
              <a:rPr lang="en-US" dirty="0"/>
              <a:t>Situation de fuite et de déplacement et pression pour gagner de l'argent/trouver du travail</a:t>
            </a:r>
          </a:p>
          <a:p>
            <a:pPr lvl="1"/>
            <a:r>
              <a:rPr lang="en-US" dirty="0"/>
              <a:t>Manque de soins et de protection ;</a:t>
            </a:r>
          </a:p>
          <a:p>
            <a:pPr lvl="1"/>
            <a:r>
              <a:rPr lang="en-US" dirty="0"/>
              <a:t>Risque de séparation à long terme ou permanente des parents</a:t>
            </a:r>
          </a:p>
          <a:p>
            <a:pPr lvl="1"/>
            <a:r>
              <a:rPr lang="en-US" dirty="0"/>
              <a:t>Risque d'abus, de négligence, de violence et d'exploitation, y compris la VBG.</a:t>
            </a:r>
          </a:p>
          <a:p>
            <a:pPr marL="0" indent="0">
              <a:buNone/>
            </a:pPr>
            <a:endParaRPr lang="en-US" dirty="0"/>
          </a:p>
          <a:p>
            <a:pPr marL="0" indent="0">
              <a:buNone/>
            </a:pPr>
            <a:r>
              <a:rPr lang="en-US" b="1" dirty="0"/>
              <a:t>SUITE</a:t>
            </a:r>
            <a:r>
              <a:rPr lang="en-US" b="1" dirty="0">
                <a:sym typeface="Wingdings" panose="05000000000000000000" pitchFamily="2" charset="2"/>
              </a:rPr>
              <a:t></a:t>
            </a:r>
            <a:endParaRPr lang="en-US" b="1" dirty="0"/>
          </a:p>
          <a:p>
            <a:endParaRPr lang="en-US" dirty="0"/>
          </a:p>
        </p:txBody>
      </p:sp>
      <p:sp>
        <p:nvSpPr>
          <p:cNvPr id="4" name="Google Shape;725;p48:notes">
            <a:extLst>
              <a:ext uri="{FF2B5EF4-FFF2-40B4-BE49-F238E27FC236}">
                <a16:creationId xmlns:a16="http://schemas.microsoft.com/office/drawing/2014/main" id="{9375A4F1-0725-5E70-22A7-0ECE7533C2D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33</a:t>
            </a:fld>
            <a:endParaRPr lang="en-US" sz="1200" dirty="0">
              <a:latin typeface="+mn-lt"/>
            </a:endParaRPr>
          </a:p>
        </p:txBody>
      </p:sp>
    </p:spTree>
    <p:extLst>
      <p:ext uri="{BB962C8B-B14F-4D97-AF65-F5344CB8AC3E}">
        <p14:creationId xmlns:p14="http://schemas.microsoft.com/office/powerpoint/2010/main" val="16223390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7" name="Google Shape;367;p25: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Scénario 4</a:t>
            </a:r>
          </a:p>
          <a:p>
            <a:r>
              <a:rPr lang="en-US" b="1" dirty="0"/>
              <a:t>cause de la crise : </a:t>
            </a:r>
          </a:p>
          <a:p>
            <a:pPr lvl="1"/>
            <a:r>
              <a:rPr lang="en-US" dirty="0"/>
              <a:t>Séparation accidentelle due à la violence et au déplacement. </a:t>
            </a:r>
          </a:p>
          <a:p>
            <a:pPr lvl="1"/>
            <a:r>
              <a:rPr lang="en-US" dirty="0"/>
              <a:t>Cette séparation familiale a été accidentelle. </a:t>
            </a:r>
          </a:p>
          <a:p>
            <a:r>
              <a:rPr lang="en-US" b="1" dirty="0"/>
              <a:t>Impact probable :</a:t>
            </a:r>
          </a:p>
          <a:p>
            <a:pPr lvl="1"/>
            <a:r>
              <a:rPr lang="en-US" dirty="0"/>
              <a:t>Détresse psychosociale due à la séparation, </a:t>
            </a:r>
          </a:p>
          <a:p>
            <a:pPr lvl="1"/>
            <a:r>
              <a:rPr lang="en-US" dirty="0"/>
              <a:t>Situation de fuite et de déplacement</a:t>
            </a:r>
          </a:p>
          <a:p>
            <a:pPr lvl="1"/>
            <a:r>
              <a:rPr lang="en-US" dirty="0"/>
              <a:t>Manque de soins/ environnement familial. </a:t>
            </a:r>
          </a:p>
          <a:p>
            <a:pPr lvl="1"/>
            <a:r>
              <a:rPr lang="en-US" dirty="0"/>
              <a:t>Il cause de la détresse à sa sœur aînée qui doit assumer seule la responsabilité des soins de son jeune frère, alors que son mari est toujours porté disparu et que ses parents sont dans le pays d'origine.</a:t>
            </a:r>
          </a:p>
          <a:p>
            <a:pPr lvl="1"/>
            <a:r>
              <a:rPr lang="en-US" dirty="0"/>
              <a:t>Risque de séparation à long terme ou permanente des parents</a:t>
            </a:r>
          </a:p>
          <a:p>
            <a:pPr lvl="1"/>
            <a:r>
              <a:rPr lang="en-US" dirty="0"/>
              <a:t>Risque de manque d'accès à l'éducation/aux services de base essentiels.</a:t>
            </a:r>
          </a:p>
          <a:p>
            <a:endParaRPr lang="en-US" dirty="0"/>
          </a:p>
          <a:p>
            <a:pPr marL="0" indent="0">
              <a:buNone/>
            </a:pPr>
            <a:r>
              <a:rPr lang="en-US" b="1" dirty="0"/>
              <a:t>Scénario 5 </a:t>
            </a:r>
          </a:p>
          <a:p>
            <a:r>
              <a:rPr lang="en-US" b="1" dirty="0"/>
              <a:t>Causes préexistantes : </a:t>
            </a:r>
          </a:p>
          <a:p>
            <a:pPr lvl="1"/>
            <a:r>
              <a:rPr lang="en-US" dirty="0"/>
              <a:t>Vulnérabilité socio-économique et normes socio-traditionnelles conduisant à la séparation des parents.</a:t>
            </a:r>
          </a:p>
          <a:p>
            <a:pPr lvl="1"/>
            <a:r>
              <a:rPr lang="en-US" dirty="0"/>
              <a:t>La "remise" d'enfants à une institution pour être "soulagés d'un fardeau" et sur la base de la conviction que les enfants sont mieux à l'orphelinat car ils peuvent recevoir une éducation et d'autres aides. </a:t>
            </a:r>
          </a:p>
          <a:p>
            <a:r>
              <a:rPr lang="en-US" b="1" dirty="0"/>
              <a:t>Causes résultant de la crise : </a:t>
            </a:r>
          </a:p>
          <a:p>
            <a:pPr lvl="1"/>
            <a:r>
              <a:rPr lang="en-US" dirty="0"/>
              <a:t>Déplacement dû à l'insécurité </a:t>
            </a:r>
          </a:p>
          <a:p>
            <a:pPr lvl="1"/>
            <a:r>
              <a:rPr lang="en-US" dirty="0"/>
              <a:t>Dans un premier temps, la séparation était "volontaire", les parents ayant placé les garçons dans une institution. Par la suite, les garçons ont dû fuir l'institution en raison du conflit dans la région.</a:t>
            </a:r>
          </a:p>
          <a:p>
            <a:r>
              <a:rPr lang="en-US" b="1" dirty="0"/>
              <a:t>Impact probable : </a:t>
            </a:r>
          </a:p>
          <a:p>
            <a:pPr lvl="1"/>
            <a:r>
              <a:rPr lang="en-US" dirty="0"/>
              <a:t>Détresse psychosociale due à la séparation,</a:t>
            </a:r>
          </a:p>
          <a:p>
            <a:pPr lvl="1"/>
            <a:r>
              <a:rPr lang="en-US" dirty="0"/>
              <a:t>Situation de fuite et de déplacement ; </a:t>
            </a:r>
          </a:p>
          <a:p>
            <a:pPr lvl="1"/>
            <a:r>
              <a:rPr lang="en-US" dirty="0"/>
              <a:t>Risque de manque de soins/ d'environnement familial, de sécurité et de protection. </a:t>
            </a:r>
          </a:p>
          <a:p>
            <a:pPr lvl="1"/>
            <a:r>
              <a:rPr lang="en-US" dirty="0"/>
              <a:t>Actuellement, les garçons sont pris en charge par une famille d'accueil spontanée, qu'ils connaissaient avant la séparation ;</a:t>
            </a:r>
          </a:p>
          <a:p>
            <a:pPr lvl="1"/>
            <a:r>
              <a:rPr lang="en-US" dirty="0"/>
              <a:t>Risque de séparation à long terme ou permanente des parents ; </a:t>
            </a:r>
          </a:p>
          <a:p>
            <a:pPr lvl="1"/>
            <a:r>
              <a:rPr lang="en-US" dirty="0"/>
              <a:t>Risque de manque d'accès à l'éducation/aux services de base essentiels/aux réseaux de soutien communautaire.</a:t>
            </a:r>
          </a:p>
          <a:p>
            <a:pPr marL="274638" lvl="1" indent="0">
              <a:buNone/>
            </a:pPr>
            <a:endParaRPr lang="en-US" dirty="0"/>
          </a:p>
          <a:p>
            <a:pPr marL="0" indent="0">
              <a:buNone/>
            </a:pPr>
            <a:r>
              <a:rPr lang="en-US" b="1" dirty="0"/>
              <a:t>SUITE </a:t>
            </a:r>
            <a:r>
              <a:rPr lang="en-US" b="1" dirty="0">
                <a:sym typeface="Wingdings" panose="05000000000000000000" pitchFamily="2" charset="2"/>
              </a:rPr>
              <a:t></a:t>
            </a:r>
            <a:endParaRPr lang="en-US" b="1" dirty="0"/>
          </a:p>
        </p:txBody>
      </p:sp>
      <p:sp>
        <p:nvSpPr>
          <p:cNvPr id="4" name="Google Shape;725;p48:notes">
            <a:extLst>
              <a:ext uri="{FF2B5EF4-FFF2-40B4-BE49-F238E27FC236}">
                <a16:creationId xmlns:a16="http://schemas.microsoft.com/office/drawing/2014/main" id="{2C39AFBE-FA2B-880D-9829-EA1F3B68954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34</a:t>
            </a:fld>
            <a:endParaRPr lang="en-US" sz="1200" dirty="0">
              <a:latin typeface="+mn-lt"/>
            </a:endParaRPr>
          </a:p>
        </p:txBody>
      </p:sp>
    </p:spTree>
    <p:extLst>
      <p:ext uri="{BB962C8B-B14F-4D97-AF65-F5344CB8AC3E}">
        <p14:creationId xmlns:p14="http://schemas.microsoft.com/office/powerpoint/2010/main" val="24705387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7" name="Google Shape;367;p25: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Scénario 6</a:t>
            </a:r>
          </a:p>
          <a:p>
            <a:r>
              <a:rPr lang="en-US" b="1" dirty="0"/>
              <a:t>Causes préexistantes probables : </a:t>
            </a:r>
          </a:p>
          <a:p>
            <a:pPr lvl="1"/>
            <a:r>
              <a:rPr lang="en-US" dirty="0"/>
              <a:t>Vulnérabilité socio-économique et normes socio-traditionnelles conduisant à la séparation des parents.</a:t>
            </a:r>
          </a:p>
          <a:p>
            <a:pPr lvl="1"/>
            <a:r>
              <a:rPr lang="en-US" dirty="0"/>
              <a:t>La "remise" d'enfants à une institution pour être "soulagés d'un fardeau" et sur la base de la conviction que les enfants sont mieux à l'orphelinat car ils peuvent recevoir une éducation et d'autres aides</a:t>
            </a:r>
          </a:p>
          <a:p>
            <a:r>
              <a:rPr lang="en-US" b="1" dirty="0"/>
              <a:t>Causes résultant de la crise : </a:t>
            </a:r>
          </a:p>
          <a:p>
            <a:pPr lvl="1"/>
            <a:r>
              <a:rPr lang="en-US" dirty="0"/>
              <a:t>Le père de Rose est décédé à la suite de l'apparition d'une maladie infectieuse et sa mère a perdu son emploi ou ses revenus à cause de la pandémie et a estimé qu'elle ne pouvait plus s'occuper d'elle.</a:t>
            </a:r>
          </a:p>
          <a:p>
            <a:pPr lvl="1"/>
            <a:r>
              <a:rPr lang="en-US" dirty="0"/>
              <a:t>La séparation était "volontaire" car sa mère l'a admise dans une institution, estimant qu'elle ne pouvait plus s'occuper de Rose.</a:t>
            </a:r>
          </a:p>
          <a:p>
            <a:r>
              <a:rPr lang="en-US" b="1" dirty="0"/>
              <a:t>Impact probable : </a:t>
            </a:r>
          </a:p>
          <a:p>
            <a:pPr lvl="1"/>
            <a:r>
              <a:rPr lang="en-US" dirty="0"/>
              <a:t>Détresse psychosociale due à la séparation</a:t>
            </a:r>
          </a:p>
          <a:p>
            <a:pPr lvl="1"/>
            <a:r>
              <a:rPr lang="en-US" dirty="0"/>
              <a:t>Situation de fuite et de déplacement</a:t>
            </a:r>
          </a:p>
          <a:p>
            <a:pPr lvl="1"/>
            <a:r>
              <a:rPr lang="en-US" dirty="0"/>
              <a:t>Risque de manque de soins/ environnement familial</a:t>
            </a:r>
          </a:p>
          <a:p>
            <a:pPr lvl="1"/>
            <a:r>
              <a:rPr lang="en-US" dirty="0"/>
              <a:t>Actuellement, Rose se trouve dans un orphelinat très éloigné de la région où vit sa mère.</a:t>
            </a:r>
          </a:p>
          <a:p>
            <a:pPr lvl="1"/>
            <a:r>
              <a:rPr lang="en-US" dirty="0"/>
              <a:t> Risque de séparation à long terme ou permanente de sa mère et des autres membres de sa famille</a:t>
            </a:r>
          </a:p>
          <a:p>
            <a:pPr lvl="1"/>
            <a:r>
              <a:rPr lang="en-US" dirty="0"/>
              <a:t> Risque d'abus, de négligence, de violence et d'exploitation à l'orphelinat</a:t>
            </a:r>
          </a:p>
          <a:p>
            <a:pPr marL="0" indent="0">
              <a:buNone/>
            </a:pPr>
            <a:endParaRPr lang="en-US" dirty="0"/>
          </a:p>
        </p:txBody>
      </p:sp>
      <p:sp>
        <p:nvSpPr>
          <p:cNvPr id="4" name="Google Shape;725;p48:notes">
            <a:extLst>
              <a:ext uri="{FF2B5EF4-FFF2-40B4-BE49-F238E27FC236}">
                <a16:creationId xmlns:a16="http://schemas.microsoft.com/office/drawing/2014/main" id="{4DFEC36D-942A-DC05-7B80-98EB3A755BA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35</a:t>
            </a:fld>
            <a:endParaRPr lang="en-US" sz="1200" dirty="0">
              <a:latin typeface="+mn-lt"/>
            </a:endParaRPr>
          </a:p>
        </p:txBody>
      </p:sp>
    </p:spTree>
    <p:extLst>
      <p:ext uri="{BB962C8B-B14F-4D97-AF65-F5344CB8AC3E}">
        <p14:creationId xmlns:p14="http://schemas.microsoft.com/office/powerpoint/2010/main" val="4468020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6" name="Google Shape;556;p38: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S'ADAPTER AU CONTEXTE</a:t>
            </a:r>
          </a:p>
          <a:p>
            <a:r>
              <a:rPr lang="en-US" dirty="0"/>
              <a:t>Contextualisez ces notes de l'animateur avant la formation.</a:t>
            </a:r>
          </a:p>
          <a:p>
            <a:pPr lvl="1"/>
            <a:r>
              <a:rPr lang="en-US" dirty="0"/>
              <a:t>Supprimer les références aux lignes directrices du HCR sur les PIF dans les contextes de non-réfugiés, car cela prêterait à confusion.</a:t>
            </a:r>
          </a:p>
          <a:p>
            <a:pPr lvl="1"/>
            <a:r>
              <a:rPr lang="en-US" dirty="0"/>
              <a:t>Veillez à ce que les réponses complémentaires sur le rôle de l'assistant social soient très claires.</a:t>
            </a:r>
          </a:p>
          <a:p>
            <a:pPr marL="0" indent="0">
              <a:buNone/>
            </a:pPr>
            <a:r>
              <a:rPr lang="en-US" dirty="0"/>
              <a:t>______________________________________________________________________________</a:t>
            </a:r>
          </a:p>
          <a:p>
            <a:pPr marL="0" indent="0">
              <a:buNone/>
            </a:pPr>
            <a:endParaRPr lang="en-US" dirty="0"/>
          </a:p>
          <a:p>
            <a:pPr marL="0" indent="0">
              <a:buNone/>
            </a:pPr>
            <a:r>
              <a:rPr lang="en-US" b="1" dirty="0"/>
              <a:t>DISCUSSION DE GROUPE (10 minutes)</a:t>
            </a:r>
          </a:p>
          <a:p>
            <a:r>
              <a:rPr lang="en-US" dirty="0"/>
              <a:t>Divisez les participants en trois groupes</a:t>
            </a:r>
          </a:p>
          <a:p>
            <a:pPr lvl="1"/>
            <a:r>
              <a:rPr lang="en-US" dirty="0"/>
              <a:t>Groupe 1 pour discuter de la question 1</a:t>
            </a:r>
          </a:p>
          <a:p>
            <a:pPr lvl="1"/>
            <a:r>
              <a:rPr lang="en-US" dirty="0"/>
              <a:t>Le groupe 2 discute de la question 2 </a:t>
            </a:r>
          </a:p>
          <a:p>
            <a:pPr lvl="1"/>
            <a:r>
              <a:rPr lang="en-US" dirty="0"/>
              <a:t>Groupe 3 pour discuter de la question 3 </a:t>
            </a:r>
          </a:p>
          <a:p>
            <a:pPr lvl="1"/>
            <a:r>
              <a:rPr lang="en-US" dirty="0"/>
              <a:t>Pour les formations importantes, vous pouvez avoir besoin de six groupes, avec deux groupes par question.</a:t>
            </a:r>
          </a:p>
          <a:p>
            <a:r>
              <a:rPr lang="en-US" dirty="0"/>
              <a:t> Donnez à chaque groupe le temps de discuter de sa question et de noter ses points clés. </a:t>
            </a:r>
          </a:p>
          <a:p>
            <a:endParaRPr lang="en-US" dirty="0"/>
          </a:p>
          <a:p>
            <a:pPr marL="0" indent="0">
              <a:buNone/>
            </a:pPr>
            <a:r>
              <a:rPr lang="en-US" b="1" dirty="0"/>
              <a:t>DISCUSSION PLÉNIÈRE (15 minutes)</a:t>
            </a:r>
          </a:p>
          <a:p>
            <a:r>
              <a:rPr lang="en-US" dirty="0"/>
              <a:t>Demandez aux groupes de partager leurs principaux points de discussion et demandez aux autres groupes de compléter.</a:t>
            </a:r>
          </a:p>
          <a:p>
            <a:r>
              <a:rPr lang="en-US" dirty="0"/>
              <a:t>Complétez avec les points suivants</a:t>
            </a:r>
          </a:p>
          <a:p>
            <a:pPr lvl="1"/>
            <a:r>
              <a:rPr lang="en-US" dirty="0"/>
              <a:t>Dans les contextes humanitaires, certaines actions relèveraient normalement de la responsabilité des autorités statutaires en droit national, telles que </a:t>
            </a:r>
          </a:p>
          <a:p>
            <a:pPr lvl="2"/>
            <a:r>
              <a:rPr lang="en-US" dirty="0"/>
              <a:t>Retirer un enfant d'une famille pour des raisons de sécurité</a:t>
            </a:r>
          </a:p>
          <a:p>
            <a:pPr lvl="2"/>
            <a:r>
              <a:rPr lang="en-US" dirty="0"/>
              <a:t>Regroupement familial ou </a:t>
            </a:r>
          </a:p>
          <a:p>
            <a:pPr lvl="2"/>
            <a:r>
              <a:rPr lang="en-US" dirty="0"/>
              <a:t>Placement dans une structure d'accueil alternative</a:t>
            </a:r>
          </a:p>
          <a:p>
            <a:pPr lvl="1"/>
            <a:r>
              <a:rPr lang="en-US" dirty="0"/>
              <a:t>Dans la pratique, cela peut parfois être fait par les travailleurs sociaux.</a:t>
            </a:r>
          </a:p>
          <a:p>
            <a:pPr lvl="2"/>
            <a:r>
              <a:rPr lang="en-US" dirty="0"/>
              <a:t>Par exemple, lorsque la capacité de mise en œuvre des autorités nationales a été affectée par l'urgence. </a:t>
            </a:r>
          </a:p>
          <a:p>
            <a:pPr marL="0" indent="0">
              <a:buNone/>
            </a:pPr>
            <a:endParaRPr lang="en-US" dirty="0"/>
          </a:p>
          <a:p>
            <a:pPr marL="0" indent="0">
              <a:buNone/>
            </a:pPr>
            <a:r>
              <a:rPr lang="en-US" b="1" dirty="0"/>
              <a:t>SUITE </a:t>
            </a:r>
            <a:r>
              <a:rPr lang="en-US" b="1" dirty="0">
                <a:sym typeface="Wingdings" panose="05000000000000000000" pitchFamily="2" charset="2"/>
              </a:rPr>
              <a:t></a:t>
            </a:r>
            <a:endParaRPr lang="en-US" b="1" dirty="0"/>
          </a:p>
          <a:p>
            <a:endParaRPr lang="en-US" dirty="0"/>
          </a:p>
        </p:txBody>
      </p:sp>
      <p:sp>
        <p:nvSpPr>
          <p:cNvPr id="3" name="Slide Image Placeholder 2">
            <a:extLst>
              <a:ext uri="{FF2B5EF4-FFF2-40B4-BE49-F238E27FC236}">
                <a16:creationId xmlns:a16="http://schemas.microsoft.com/office/drawing/2014/main" id="{577E6CCB-79A9-A854-7EA2-3D9633910424}"/>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617EA434-0A2A-E53B-DD4C-99D9A23DA27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36</a:t>
            </a:fld>
            <a:endParaRPr lang="en-US" sz="1200" dirty="0">
              <a:latin typeface="+mn-lt"/>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6" name="Google Shape;556;p38:notes"/>
          <p:cNvSpPr txBox="1">
            <a:spLocks noGrp="1"/>
          </p:cNvSpPr>
          <p:nvPr>
            <p:ph type="body" idx="1"/>
          </p:nvPr>
        </p:nvSpPr>
        <p:spPr>
          <a:xfrm>
            <a:off x="479425" y="460375"/>
            <a:ext cx="6140450" cy="9211335"/>
          </a:xfrm>
          <a:prstGeom prst="rect">
            <a:avLst/>
          </a:prstGeom>
        </p:spPr>
        <p:txBody>
          <a:bodyPr/>
          <a:lstStyle/>
          <a:p>
            <a:pPr lvl="2"/>
            <a:r>
              <a:rPr lang="en-US" dirty="0"/>
              <a:t>Dans ces cas, les acteurs de la protection de l'enfance doivent </a:t>
            </a:r>
          </a:p>
          <a:p>
            <a:pPr lvl="3"/>
            <a:r>
              <a:rPr lang="en-US" dirty="0"/>
              <a:t>Effectuer une analyse des risques dans le cadre de l'élaboration du programme, avant que les travailleurs sociaux n'assument de telles fonctions. </a:t>
            </a:r>
          </a:p>
          <a:p>
            <a:pPr lvl="3"/>
            <a:r>
              <a:rPr lang="en-US" dirty="0"/>
              <a:t>Coordonner et travailler aussi étroitement que possible avec les autorités compétentes.</a:t>
            </a:r>
          </a:p>
          <a:p>
            <a:pPr lvl="1"/>
            <a:r>
              <a:rPr lang="en-US" dirty="0"/>
              <a:t>Dans le cadre d'un système national de protection de l'enfance qui fonctionne bien et où le personnel des services sociaux continue de travailler, </a:t>
            </a:r>
          </a:p>
          <a:p>
            <a:pPr lvl="2"/>
            <a:r>
              <a:rPr lang="en-US" dirty="0"/>
              <a:t>le rôle du personnel non gouvernemental est susceptible d'être plus limité, </a:t>
            </a:r>
          </a:p>
          <a:p>
            <a:pPr lvl="2"/>
            <a:r>
              <a:rPr lang="en-US" dirty="0"/>
              <a:t>travailler aux côtés/en étroite collaboration avec les autorités statutaires ; </a:t>
            </a:r>
          </a:p>
          <a:p>
            <a:pPr lvl="1"/>
            <a:r>
              <a:rPr lang="en-US" dirty="0"/>
              <a:t>Les actions telles que le retrait d'un enfant d'une famille pour sa propre sécurité doivent être menées dans le respect de la loi et avec ou en collaboration avec les autorités compétentes.</a:t>
            </a:r>
          </a:p>
          <a:p>
            <a:pPr lvl="1"/>
            <a:r>
              <a:rPr lang="en-US" dirty="0"/>
              <a:t>Dans certains contextes de réfugiés, la séparation d'un enfant de ses parents pour des raisons de sécurité peut relever de la responsabilité de l'agence nationale pour les réfugiés. </a:t>
            </a:r>
          </a:p>
          <a:p>
            <a:pPr lvl="2"/>
            <a:r>
              <a:rPr lang="en-US" dirty="0"/>
              <a:t>Le chapitre 4.3 des Principes directeurs relatifs aux PIF du HCR fournit des orientations pour de telles circonstances dans le contexte des réfugiés, lorsque les systèmes nationaux ne sont pas accessibles ou appropriés pour les enfants réfugiés.</a:t>
            </a:r>
          </a:p>
          <a:p>
            <a:endParaRPr lang="en-US" dirty="0"/>
          </a:p>
        </p:txBody>
      </p:sp>
      <p:sp>
        <p:nvSpPr>
          <p:cNvPr id="4" name="Google Shape;725;p48:notes">
            <a:extLst>
              <a:ext uri="{FF2B5EF4-FFF2-40B4-BE49-F238E27FC236}">
                <a16:creationId xmlns:a16="http://schemas.microsoft.com/office/drawing/2014/main" id="{BBCF468B-DCAE-4D15-4EB2-FAC83CE5DD22}"/>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37</a:t>
            </a:fld>
            <a:endParaRPr lang="en-US" sz="1200" dirty="0">
              <a:latin typeface="+mn-lt"/>
            </a:endParaRPr>
          </a:p>
        </p:txBody>
      </p:sp>
    </p:spTree>
    <p:extLst>
      <p:ext uri="{BB962C8B-B14F-4D97-AF65-F5344CB8AC3E}">
        <p14:creationId xmlns:p14="http://schemas.microsoft.com/office/powerpoint/2010/main" val="28667608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7" name="Google Shape;407;p27: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a:p>
            <a:r>
              <a:rPr lang="en-US" i="1" dirty="0"/>
              <a:t>Quelqu'un a-t-il des questions ou des précisions à apporter ?</a:t>
            </a:r>
          </a:p>
          <a:p>
            <a:r>
              <a:rPr lang="en-US" dirty="0"/>
              <a:t>Fermer la session</a:t>
            </a:r>
          </a:p>
        </p:txBody>
      </p:sp>
      <p:sp>
        <p:nvSpPr>
          <p:cNvPr id="3" name="Slide Image Placeholder 2">
            <a:extLst>
              <a:ext uri="{FF2B5EF4-FFF2-40B4-BE49-F238E27FC236}">
                <a16:creationId xmlns:a16="http://schemas.microsoft.com/office/drawing/2014/main" id="{302EF919-2BC1-FF02-FE02-038D6D0422D4}"/>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C07FA1F-43CC-C046-B319-985D8517BD79}"/>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38</a:t>
            </a:fld>
            <a:endParaRPr lang="en-US" sz="1200" dirty="0">
              <a:latin typeface="+mn-lt"/>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8" name="Google Shape;418;p28: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Afin de répondre de manière appropriée, sur la base d'une compréhension du contexte, les travailleurs sociaux doivent être conscients de ce qui suit : </a:t>
            </a:r>
          </a:p>
          <a:p>
            <a:pPr lvl="1"/>
            <a:r>
              <a:rPr lang="en-US" i="1" dirty="0"/>
              <a:t>L'ampleur et les caractéristiques de la séparation familiale dans le contexte humanitaire spécifique</a:t>
            </a:r>
          </a:p>
          <a:p>
            <a:pPr lvl="1"/>
            <a:r>
              <a:rPr lang="en-US" i="1" dirty="0"/>
              <a:t>Les normes socioculturelles et religieuses existantes et les pratiques traditionnelles relatives aux structures familiales et aux pratiques de soins aux enfants. </a:t>
            </a:r>
          </a:p>
          <a:p>
            <a:r>
              <a:rPr lang="en-US" i="1" dirty="0"/>
              <a:t>À la fin de cette session, les participants devraient être en mesure de :</a:t>
            </a:r>
          </a:p>
          <a:p>
            <a:r>
              <a:rPr lang="en-US" dirty="0"/>
              <a:t>Présenter la diapositive</a:t>
            </a:r>
          </a:p>
        </p:txBody>
      </p:sp>
      <p:sp>
        <p:nvSpPr>
          <p:cNvPr id="3" name="Slide Image Placeholder 2">
            <a:extLst>
              <a:ext uri="{FF2B5EF4-FFF2-40B4-BE49-F238E27FC236}">
                <a16:creationId xmlns:a16="http://schemas.microsoft.com/office/drawing/2014/main" id="{66A4F432-C8CC-8E14-DAD5-2A6E0D8889C3}"/>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72620574-8C6C-6CA9-1283-DE74BB2B3D5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39</a:t>
            </a:fld>
            <a:endParaRPr lang="en-US" sz="1200" dirty="0">
              <a:latin typeface="+mn-lt"/>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3" name="Google Shape;33;p2: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RESSOURCES CLÉS / RÉFÉRENCES </a:t>
            </a:r>
          </a:p>
          <a:p>
            <a:r>
              <a:rPr lang="en-US" dirty="0"/>
              <a:t>Manuel de terrain sur les enfants non accompagnés et séparés, Groupe de travail interagences sur les enfants non accompagnés et séparés (2017).</a:t>
            </a:r>
          </a:p>
          <a:p>
            <a:r>
              <a:rPr lang="en-US" dirty="0"/>
              <a:t>Principes directeurs du HCR sur les procédures relatives à l'intérêt supérieur de l'enfant (PIS), Évaluer et déterminer l'intérêt supérieur de l'enfant (2021)</a:t>
            </a:r>
          </a:p>
          <a:p>
            <a:r>
              <a:rPr lang="en-US" dirty="0"/>
              <a:t>Les perdus : Soins d'urgence pour les enfants séparés de la naissance à cinq ans, UNICEF (2007)</a:t>
            </a:r>
          </a:p>
          <a:p>
            <a:r>
              <a:rPr lang="en-US" dirty="0"/>
              <a:t>Considérations clés : Recherche et réunification des </a:t>
            </a:r>
            <a:r>
              <a:rPr lang="en-US" dirty="0" err="1"/>
              <a:t>familles</a:t>
            </a:r>
            <a:r>
              <a:rPr lang="en-US" dirty="0"/>
              <a:t> (RRF) pour les enfants non accompagnés et </a:t>
            </a:r>
            <a:r>
              <a:rPr lang="en-US" dirty="0" err="1"/>
              <a:t>séparés</a:t>
            </a:r>
            <a:r>
              <a:rPr lang="en-US" dirty="0"/>
              <a:t> (ENAS) dans le cadre de la pandémie de COVID-19 et d'autres événements.</a:t>
            </a:r>
          </a:p>
          <a:p>
            <a:r>
              <a:rPr lang="en-US" dirty="0"/>
              <a:t>Foyers potentiels de maladies infectieuses, The Alliance for Child Protection in Humanitarian Action et UNICEF (2021)</a:t>
            </a:r>
          </a:p>
          <a:p>
            <a:r>
              <a:rPr lang="en-US" dirty="0"/>
              <a:t>Learning and Development Toolkit, The Alliance for Child Protection in Humanitarian Action (Alliance pour la protection de l'enfance dans l'action humanitaire) </a:t>
            </a:r>
          </a:p>
          <a:p>
            <a:r>
              <a:rPr lang="en-US" dirty="0"/>
              <a:t>Alternative Care in Emergencies (ACE)Toolkit (La </a:t>
            </a:r>
            <a:r>
              <a:rPr lang="en-US" dirty="0" err="1"/>
              <a:t>boîte</a:t>
            </a:r>
            <a:r>
              <a:rPr lang="en-US" dirty="0"/>
              <a:t> à </a:t>
            </a:r>
            <a:r>
              <a:rPr lang="en-US" dirty="0" err="1"/>
              <a:t>outils</a:t>
            </a:r>
            <a:r>
              <a:rPr lang="en-US" dirty="0"/>
              <a:t> pour les </a:t>
            </a:r>
            <a:r>
              <a:rPr lang="en-US" dirty="0" err="1"/>
              <a:t>Soins</a:t>
            </a:r>
            <a:r>
              <a:rPr lang="en-US" dirty="0"/>
              <a:t> </a:t>
            </a:r>
            <a:r>
              <a:rPr lang="en-US" dirty="0" err="1"/>
              <a:t>Alternatifs</a:t>
            </a:r>
            <a:r>
              <a:rPr lang="en-US" dirty="0"/>
              <a:t> </a:t>
            </a:r>
            <a:r>
              <a:rPr lang="en-US" dirty="0" err="1"/>
              <a:t>en</a:t>
            </a:r>
            <a:r>
              <a:rPr lang="en-US" dirty="0"/>
              <a:t> Cas </a:t>
            </a:r>
            <a:r>
              <a:rPr lang="en-US" dirty="0" err="1"/>
              <a:t>d’Urgence</a:t>
            </a:r>
            <a:r>
              <a:rPr lang="en-US" dirty="0"/>
              <a:t>), Groupe de travail interagences sur les enfants non accompagnés et séparés (2013) </a:t>
            </a:r>
          </a:p>
          <a:p>
            <a:r>
              <a:rPr lang="en-US" dirty="0"/>
              <a:t>Guide pour la prestation de soins alternatifs pendant le COVID-19, ACSP 2020 </a:t>
            </a:r>
          </a:p>
          <a:p>
            <a:r>
              <a:rPr lang="en-US" dirty="0"/>
              <a:t>Boîte à outils pour le suivi et l'évaluation de la protection des enfants lors de l'utilisation de l'assistance en espèces et en coupons, Save the Children, 2021.</a:t>
            </a:r>
          </a:p>
          <a:p>
            <a:r>
              <a:rPr lang="en-US" dirty="0"/>
              <a:t>Money Matters, </a:t>
            </a:r>
            <a:r>
              <a:rPr lang="fr-FR" b="0" i="0" dirty="0">
                <a:solidFill>
                  <a:srgbClr val="000000"/>
                </a:solidFill>
                <a:effectLst/>
                <a:latin typeface="Roboto" panose="020B0604020202020204" pitchFamily="2" charset="0"/>
              </a:rPr>
              <a:t>une boîte à outils pour les travailleurs sociaux pour aider les clients adultes et adolescents avec une gestion financière de base</a:t>
            </a:r>
            <a:r>
              <a:rPr lang="en-US" dirty="0"/>
              <a:t>, Save the Children, 2021. </a:t>
            </a:r>
          </a:p>
          <a:p>
            <a:r>
              <a:rPr lang="en-US" dirty="0"/>
              <a:t>Promouvoir les résultats de la protection de l'enfance par des interventions en espèces (HCR, 2021, Publication provisoire)</a:t>
            </a:r>
          </a:p>
          <a:p>
            <a:r>
              <a:rPr lang="fr-FR" b="0" i="0" dirty="0">
                <a:solidFill>
                  <a:srgbClr val="000000"/>
                </a:solidFill>
                <a:effectLst/>
                <a:latin typeface="Roboto" panose="02000000000000000000" pitchFamily="2" charset="0"/>
              </a:rPr>
              <a:t>Note d'orientation sur la conception de l'assistance en espèces et en bons </a:t>
            </a:r>
            <a:r>
              <a:rPr lang="en-US" dirty="0"/>
              <a:t>pour les Ménages </a:t>
            </a:r>
            <a:r>
              <a:rPr lang="en-US" dirty="0" err="1"/>
              <a:t>Dirigés</a:t>
            </a:r>
            <a:r>
              <a:rPr lang="en-US" dirty="0"/>
              <a:t> par les Enfants (MDE) et pour les Enfants Non </a:t>
            </a:r>
            <a:r>
              <a:rPr lang="en-US" dirty="0" err="1"/>
              <a:t>Accompagnés</a:t>
            </a:r>
            <a:r>
              <a:rPr lang="en-US" dirty="0"/>
              <a:t> (ENA), Save the Children, (à paraître). </a:t>
            </a:r>
          </a:p>
          <a:p>
            <a:r>
              <a:rPr lang="en-US" dirty="0">
                <a:hlinkClick r:id="rId3"/>
              </a:rPr>
              <a:t>https://www.alliancecpha.org/en/system/tdf/library/attachments/cpha012_-_RRF_and_covid_19_v2.pdf?file=1&amp;type=node&amp;id=44698 </a:t>
            </a:r>
          </a:p>
          <a:p>
            <a:r>
              <a:rPr lang="en-US" dirty="0"/>
              <a:t>https://www.alliancecpha.org/en/system/tdf/library/attachments/the_alliance_ld_toolkit.pdf?file=1&amp;type=node&amp;id=44420</a:t>
            </a:r>
          </a:p>
          <a:p>
            <a:r>
              <a:rPr lang="en-US" dirty="0"/>
              <a:t>https://resourcecentre.savethechildren.net/library/toolkit-monitoring-and-evaluating-child-protection-when-using-cash-and-voucher-assistance</a:t>
            </a:r>
          </a:p>
          <a:p>
            <a:r>
              <a:rPr lang="en-US" dirty="0"/>
              <a:t>https://resourcecentre.savethechildren.net/library/money-matters-toolkit-caseworkers-support-adult-and-adolescent-clients-basic-money</a:t>
            </a:r>
          </a:p>
          <a:p>
            <a:r>
              <a:rPr lang="en-US" dirty="0"/>
              <a:t>https://www.unhcr.org/60d43f824</a:t>
            </a:r>
          </a:p>
        </p:txBody>
      </p:sp>
      <p:sp>
        <p:nvSpPr>
          <p:cNvPr id="4" name="Google Shape;725;p48:notes">
            <a:extLst>
              <a:ext uri="{FF2B5EF4-FFF2-40B4-BE49-F238E27FC236}">
                <a16:creationId xmlns:a16="http://schemas.microsoft.com/office/drawing/2014/main" id="{FB66F53A-6512-98E8-E08A-0810061A853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a:t>
            </a:fld>
            <a:endParaRPr lang="en-US" sz="1200" dirty="0">
              <a:latin typeface="+mn-lt"/>
            </a:endParaRPr>
          </a:p>
        </p:txBody>
      </p:sp>
    </p:spTree>
    <p:extLst>
      <p:ext uri="{BB962C8B-B14F-4D97-AF65-F5344CB8AC3E}">
        <p14:creationId xmlns:p14="http://schemas.microsoft.com/office/powerpoint/2010/main" val="21128500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8" name="Google Shape;428;p29: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DISCUSSION PLÉNIÈRE</a:t>
            </a:r>
          </a:p>
          <a:p>
            <a:r>
              <a:rPr lang="en-US" i="1" dirty="0"/>
              <a:t>Il existe des perceptions et des normes différentes concernant l'enfance et les rôles des hommes et des femmes dans les différentes cultures. </a:t>
            </a:r>
          </a:p>
          <a:p>
            <a:r>
              <a:rPr lang="en-US" i="1" dirty="0"/>
              <a:t>Pouvez-vous donner des exemples du rôle des filles et des garçons au sein du foyer et en dehors du foyer dans ce contexte ? </a:t>
            </a:r>
          </a:p>
          <a:p>
            <a:pPr lvl="1"/>
            <a:r>
              <a:rPr lang="en-US" i="1" dirty="0"/>
              <a:t>Parfois, selon les normes sociales existantes, les adolescents, filles et garçons, sont censés assumer des "rôles d'adultes", comme travailler à l'extérieur de la maison pour contribuer au revenu du ménage ou s'occuper des autres enfants du foyer.</a:t>
            </a:r>
          </a:p>
          <a:p>
            <a:r>
              <a:rPr lang="en-US" i="1" dirty="0"/>
              <a:t>Dans quelles circonstances les enfants peuvent-ils assumer des "rôles d'adultes" ? </a:t>
            </a:r>
          </a:p>
          <a:p>
            <a:pPr lvl="1"/>
            <a:r>
              <a:rPr lang="en-US" i="1" dirty="0"/>
              <a:t>Dans les communautés vulnérables en raison des défis et des difficultés socio-économiques, souvent exacerbés par la crise humanitaire, les familles peuvent avoir recours à des mécanismes d'adaptation nuisibles, tels que (les pires formes de) travail des enfants, le mariage des enfants ou le placement de leurs enfants dans des orphelinats. </a:t>
            </a:r>
          </a:p>
          <a:p>
            <a:r>
              <a:rPr lang="en-US" i="1" dirty="0"/>
              <a:t>Dans certaines cultures, il est courant que les enfants grandissent en dehors de la famille nucléaire, avec des membres de la famille élargie, comme les grands-parents ou les oncles et tantes, ce qui n'est pas toujours compris comme une "séparation familiale". </a:t>
            </a:r>
          </a:p>
          <a:p>
            <a:pPr lvl="1"/>
            <a:r>
              <a:rPr lang="en-US" i="1" dirty="0"/>
              <a:t>Les soins fournis par les familles élargies sont-ils vécus comme une séparation familiale par les enfants, les familles et les communautés dans notre/votre contexte ? Pouvez-vous donner des exemples ?  </a:t>
            </a:r>
          </a:p>
          <a:p>
            <a:endParaRPr lang="en-US" dirty="0"/>
          </a:p>
          <a:p>
            <a:endParaRPr lang="en-US" dirty="0"/>
          </a:p>
          <a:p>
            <a:endParaRPr lang="en-US" dirty="0"/>
          </a:p>
        </p:txBody>
      </p:sp>
      <p:sp>
        <p:nvSpPr>
          <p:cNvPr id="3" name="Slide Image Placeholder 2">
            <a:extLst>
              <a:ext uri="{FF2B5EF4-FFF2-40B4-BE49-F238E27FC236}">
                <a16:creationId xmlns:a16="http://schemas.microsoft.com/office/drawing/2014/main" id="{8C04ABA9-E5E6-4246-D29C-72878CB3D1EC}"/>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DE8ABC05-7442-3581-D5A4-C34240876CC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40</a:t>
            </a:fld>
            <a:endParaRPr lang="en-US" sz="1200" dirty="0">
              <a:latin typeface="+mn-lt"/>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2" name="Google Shape;442;p30: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Il est important que les ENAS soient identifiés et reçoivent le soutien nécessaire. </a:t>
            </a:r>
          </a:p>
          <a:p>
            <a:pPr lvl="1"/>
            <a:r>
              <a:rPr lang="en-US" i="1" dirty="0"/>
              <a:t>En même temps, les travailleurs sociaux doivent être conscients de l'impact potentiel de leurs interventions sur le bien-être et la protection des enfants.</a:t>
            </a:r>
          </a:p>
          <a:p>
            <a:r>
              <a:rPr lang="en-US" i="1" dirty="0"/>
              <a:t> Comment ou quel type d'interventions pourrait potentiellement créer un préjudice pour les ENAS ? </a:t>
            </a:r>
          </a:p>
          <a:p>
            <a:pPr lvl="1"/>
            <a:r>
              <a:rPr lang="en-US" i="1" dirty="0"/>
              <a:t>Les interventions peuvent perturber involontairement les mécanismes d'adaptation habituels d'une communauté, tels que les arrangements spontanés de prise en charge des enfants séparés de leur famille.</a:t>
            </a:r>
          </a:p>
          <a:p>
            <a:r>
              <a:rPr lang="en-US" i="1" dirty="0"/>
              <a:t>Les dispositifs de garde alternatifs ont peu de chances de réussir ou d'être durables </a:t>
            </a:r>
            <a:r>
              <a:rPr lang="en-US" i="1" dirty="0" err="1"/>
              <a:t>si</a:t>
            </a:r>
            <a:r>
              <a:rPr lang="en-US" i="1" dirty="0"/>
              <a:t>:</a:t>
            </a:r>
          </a:p>
          <a:p>
            <a:pPr lvl="1"/>
            <a:r>
              <a:rPr lang="en-US" i="1" dirty="0"/>
              <a:t>Ils ne sont pas soutenus par la population concernée et/ou </a:t>
            </a:r>
          </a:p>
          <a:p>
            <a:pPr lvl="1"/>
            <a:r>
              <a:rPr lang="en-US" i="1" dirty="0"/>
              <a:t>L'engagement est suffisant pour aider à introduire des pratiques moins familières.</a:t>
            </a:r>
          </a:p>
          <a:p>
            <a:r>
              <a:rPr lang="en-US" i="1" dirty="0"/>
              <a:t>Il est donc essentiel que les travailleurs sociaux connaissent et respectent les normes sociales, culturelles et religieuses afin d'apporter un soutien approprié aux enfants et aux familles et d'éviter de créer un préjudice. </a:t>
            </a:r>
          </a:p>
          <a:p>
            <a:r>
              <a:rPr lang="en-US" i="1" dirty="0"/>
              <a:t>L'intérêt supérieur de l'enfant doit toujours être la considération principale. </a:t>
            </a:r>
          </a:p>
        </p:txBody>
      </p:sp>
      <p:sp>
        <p:nvSpPr>
          <p:cNvPr id="3" name="Slide Image Placeholder 2">
            <a:extLst>
              <a:ext uri="{FF2B5EF4-FFF2-40B4-BE49-F238E27FC236}">
                <a16:creationId xmlns:a16="http://schemas.microsoft.com/office/drawing/2014/main" id="{0445E158-7509-4AE9-EB3D-A00B07CE78E8}"/>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BBE5A57-A6B8-A7A2-0030-0A0F7B274770}"/>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41</a:t>
            </a:fld>
            <a:endParaRPr lang="en-US" sz="1200" dirty="0">
              <a:latin typeface="+mn-lt"/>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9"/>
        <p:cNvGrpSpPr/>
        <p:nvPr/>
      </p:nvGrpSpPr>
      <p:grpSpPr>
        <a:xfrm>
          <a:off x="0" y="0"/>
          <a:ext cx="0" cy="0"/>
          <a:chOff x="0" y="0"/>
          <a:chExt cx="0" cy="0"/>
        </a:xfrm>
      </p:grpSpPr>
      <p:sp>
        <p:nvSpPr>
          <p:cNvPr id="461" name="Google Shape;461;p31: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DISCUSSION DE GROUPE</a:t>
            </a:r>
          </a:p>
          <a:p>
            <a:r>
              <a:rPr lang="en-US" dirty="0"/>
              <a:t>Répartissez les participants en groupes de 2 ou 3 personnes</a:t>
            </a:r>
          </a:p>
          <a:p>
            <a:r>
              <a:rPr lang="en-US" dirty="0"/>
              <a:t>Guidez les participants vers la </a:t>
            </a:r>
            <a:r>
              <a:rPr lang="en-US" b="1" dirty="0"/>
              <a:t>page 14 du manuel : Influences sociétales et culturelles sur la prise en charge des enfants.</a:t>
            </a:r>
          </a:p>
          <a:p>
            <a:r>
              <a:rPr lang="en-US" dirty="0"/>
              <a:t>Demandez aux participants de discuter des quatre questions </a:t>
            </a:r>
          </a:p>
          <a:p>
            <a:pPr marL="0" indent="0">
              <a:buNone/>
            </a:pPr>
            <a:endParaRPr lang="en-US" dirty="0"/>
          </a:p>
          <a:p>
            <a:pPr marL="0" indent="0">
              <a:buNone/>
            </a:pPr>
            <a:r>
              <a:rPr lang="en-US" b="1" dirty="0"/>
              <a:t>DISCUSSION PLÉNIÈRE</a:t>
            </a:r>
          </a:p>
          <a:p>
            <a:r>
              <a:rPr lang="en-US" dirty="0"/>
              <a:t>Demandez aux participants de partager leurs discussions avec l'ensemble du groupe. </a:t>
            </a:r>
          </a:p>
          <a:p>
            <a:r>
              <a:rPr lang="en-US" dirty="0"/>
              <a:t>Ils doivent souligner/expliquer les points suivants :</a:t>
            </a:r>
          </a:p>
          <a:p>
            <a:pPr lvl="1"/>
            <a:r>
              <a:rPr lang="en-US" dirty="0"/>
              <a:t>Similarités/différences dans les pratiques de garde d'enfants entre les participants / entre les participants et la population affectée (si différent).</a:t>
            </a:r>
          </a:p>
          <a:p>
            <a:pPr lvl="1"/>
            <a:r>
              <a:rPr lang="en-US" dirty="0"/>
              <a:t>Tout impact potentiel sur la fourniture de soins alternatifs dans ce contexte, par exemple des réfugiés venant d'un contexte où l'on compte beaucoup sur les soins résidentiels, déplacés vers un environnement où les soins communautaires sont couramment pratiqués.</a:t>
            </a:r>
          </a:p>
          <a:p>
            <a:pPr marL="0" indent="0">
              <a:buNone/>
            </a:pPr>
            <a:endParaRPr lang="en-US" dirty="0"/>
          </a:p>
          <a:p>
            <a:pPr marL="0" indent="0">
              <a:buNone/>
            </a:pPr>
            <a:r>
              <a:rPr lang="en-US" b="1" dirty="0"/>
              <a:t>EXPLICATION</a:t>
            </a:r>
          </a:p>
          <a:p>
            <a:r>
              <a:rPr lang="en-US" i="1" dirty="0"/>
              <a:t>Le rôle et la structure de la famille (élargie) sont distincts dans les différentes cultures.</a:t>
            </a:r>
          </a:p>
          <a:p>
            <a:r>
              <a:rPr lang="en-US" i="1" dirty="0"/>
              <a:t>Concepts d'"enfance", de "famille" et de "garde d'enfants".</a:t>
            </a:r>
          </a:p>
          <a:p>
            <a:r>
              <a:rPr lang="en-US" i="1" dirty="0"/>
              <a:t>Le concept de "séparation familiale" peut être perçu différemment selon les cultures.</a:t>
            </a:r>
          </a:p>
          <a:p>
            <a:r>
              <a:rPr lang="en-US" i="1" dirty="0"/>
              <a:t>Le rôle de la famille élargie et/ou de la communauté en ce qui concerne la prise en charge des ENAS est perçu et pratiqué différemment selon les cultures.</a:t>
            </a:r>
          </a:p>
          <a:p>
            <a:r>
              <a:rPr lang="en-US" i="1" dirty="0"/>
              <a:t>Il peut s'écouler un certain temps avant que l'on comprenne parfaitement une culture et un contexte qui ne nous sont pas familiers. Il est important de garder l'esprit ouvert et de continuer à explorer les questions relatives aux pratiques et aux croyances en matière de soins aux enfants. Gardez à l'esprit le principe " Ne pas nuire ".</a:t>
            </a:r>
          </a:p>
        </p:txBody>
      </p:sp>
      <p:sp>
        <p:nvSpPr>
          <p:cNvPr id="3" name="Slide Image Placeholder 2">
            <a:extLst>
              <a:ext uri="{FF2B5EF4-FFF2-40B4-BE49-F238E27FC236}">
                <a16:creationId xmlns:a16="http://schemas.microsoft.com/office/drawing/2014/main" id="{94987DCD-9AB8-B6CF-1806-5D5A3B05EF61}"/>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DF6B1E40-9D30-FD44-861E-3B704C5DBB0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42</a:t>
            </a:fld>
            <a:endParaRPr lang="en-US" sz="1200" dirty="0">
              <a:latin typeface="+mn-lt"/>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90" name="Google Shape;490;p32: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PRÉPARATION</a:t>
            </a:r>
          </a:p>
          <a:p>
            <a:r>
              <a:rPr lang="en-US" dirty="0"/>
              <a:t>Avant la formation, préparez une grande version du modèle socio-écologique (avec les mêmes étiquettes que sur la diapositive) qui peut être collée au mur. </a:t>
            </a:r>
          </a:p>
          <a:p>
            <a:pPr marL="174625" marR="0" lvl="0" indent="-174625"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dirty="0"/>
              <a:t>Les participants peuvent également utiliser la </a:t>
            </a:r>
            <a:r>
              <a:rPr lang="en-US" b="1" dirty="0"/>
              <a:t>page 15 du manuel : Appliquer une approche socio-écologique.</a:t>
            </a:r>
            <a:endParaRPr lang="en-US" dirty="0"/>
          </a:p>
          <a:p>
            <a:pPr marL="0" indent="0">
              <a:buNone/>
            </a:pPr>
            <a:r>
              <a:rPr lang="en-US" dirty="0"/>
              <a:t>______________________________________________________________________________</a:t>
            </a:r>
          </a:p>
          <a:p>
            <a:pPr marL="0" indent="0">
              <a:buNone/>
            </a:pPr>
            <a:endParaRPr lang="en-US" dirty="0"/>
          </a:p>
          <a:p>
            <a:pPr marL="0" indent="0">
              <a:buNone/>
            </a:pPr>
            <a:r>
              <a:rPr lang="en-US" b="1" dirty="0"/>
              <a:t>ACTIVITÉ PLÉNIÈRE</a:t>
            </a:r>
          </a:p>
          <a:p>
            <a:r>
              <a:rPr lang="en-US" i="1" dirty="0"/>
              <a:t>Rappelez certains des différents aspects de la société et de la culture qui influencent la manière dont les enfants non accompagnés et séparés sont pris en charge dans la communauté. </a:t>
            </a:r>
          </a:p>
          <a:p>
            <a:r>
              <a:rPr lang="en-US" i="1" dirty="0"/>
              <a:t>Nous aimerions élargir et examiner, selon l'approche socio-écologique, toutes les normes sociétales, culturelles, religieuses et les pratiques traditionnelles qui </a:t>
            </a:r>
            <a:r>
              <a:rPr lang="en-US" i="1" dirty="0" err="1"/>
              <a:t>peuvent</a:t>
            </a:r>
            <a:r>
              <a:rPr lang="en-US" i="1" dirty="0"/>
              <a:t> :</a:t>
            </a:r>
          </a:p>
          <a:p>
            <a:pPr lvl="1"/>
            <a:r>
              <a:rPr lang="en-US" i="1" dirty="0" err="1"/>
              <a:t>provoquer</a:t>
            </a:r>
            <a:r>
              <a:rPr lang="en-US" i="1" dirty="0"/>
              <a:t> la séparation des familles, ou </a:t>
            </a:r>
          </a:p>
          <a:p>
            <a:pPr lvl="1"/>
            <a:r>
              <a:rPr lang="en-US" i="1" dirty="0"/>
              <a:t>affecter la manière dont les enfants sont pris en charge pendant la séparation familiale. </a:t>
            </a:r>
          </a:p>
          <a:p>
            <a:r>
              <a:rPr lang="en-US" i="1" dirty="0"/>
              <a:t>Réfléchissez aux discussions que nous avons eues au cours de cette session et utilisez-les pour construire.</a:t>
            </a:r>
          </a:p>
          <a:p>
            <a:r>
              <a:rPr lang="en-US" dirty="0"/>
              <a:t>Demandez aux participants de mettre des exemples sur des notes postales et de les placer aux différents niveaux pertinents du modèle socio-écologique.</a:t>
            </a:r>
          </a:p>
          <a:p>
            <a:r>
              <a:rPr lang="en-US" dirty="0"/>
              <a:t>Passez en revue et résumez les notes postales aux participants. </a:t>
            </a:r>
          </a:p>
          <a:p>
            <a:r>
              <a:rPr lang="en-US" i="1" dirty="0"/>
              <a:t>Comment pouvons-nous utiliser ces normes et pratiques pour soutenir notre travail de gestion de cas avec les ENAS ?</a:t>
            </a:r>
          </a:p>
        </p:txBody>
      </p:sp>
      <p:sp>
        <p:nvSpPr>
          <p:cNvPr id="3" name="Slide Image Placeholder 2">
            <a:extLst>
              <a:ext uri="{FF2B5EF4-FFF2-40B4-BE49-F238E27FC236}">
                <a16:creationId xmlns:a16="http://schemas.microsoft.com/office/drawing/2014/main" id="{0C46F5B1-C6A8-3015-1CFC-D2D63ADF58A1}"/>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9E34E36-7823-2491-8527-0BFE9C9AB88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43</a:t>
            </a:fld>
            <a:endParaRPr lang="en-US" sz="1200" dirty="0">
              <a:latin typeface="+mn-lt"/>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4" name="Google Shape;514;p33: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a:p>
            <a:r>
              <a:rPr lang="en-US" i="1" dirty="0"/>
              <a:t>Quelqu'un a-t-il des questions ou des précisions à apporter ?</a:t>
            </a:r>
          </a:p>
          <a:p>
            <a:r>
              <a:rPr lang="en-US" dirty="0"/>
              <a:t>Fermer la session</a:t>
            </a:r>
          </a:p>
        </p:txBody>
      </p:sp>
      <p:sp>
        <p:nvSpPr>
          <p:cNvPr id="3" name="Slide Image Placeholder 2">
            <a:extLst>
              <a:ext uri="{FF2B5EF4-FFF2-40B4-BE49-F238E27FC236}">
                <a16:creationId xmlns:a16="http://schemas.microsoft.com/office/drawing/2014/main" id="{09141FFF-4D49-8016-48B5-AEA3D36ADEB2}"/>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E1BEAD46-F044-5B20-24E4-23393565C0C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44</a:t>
            </a:fld>
            <a:endParaRPr lang="en-US" sz="1200" dirty="0">
              <a:latin typeface="+mn-lt"/>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1" name="Google Shape;521;p34: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S'ADAPTER AU CONTEXTE</a:t>
            </a:r>
          </a:p>
          <a:p>
            <a:r>
              <a:rPr lang="en-US" dirty="0"/>
              <a:t>Cette session et les diapositives qui l'accompagnent doivent être révisées et adaptées, en fournissant autant d'informations contextualisées que possible. </a:t>
            </a:r>
          </a:p>
          <a:p>
            <a:r>
              <a:rPr lang="en-US" dirty="0"/>
              <a:t>Le formateur doit expliquer les dispositions juridiques nationales applicables, les éventuelles lacunes et/ou incohérences du cadre juridique national et leurs implications. </a:t>
            </a:r>
          </a:p>
          <a:p>
            <a:r>
              <a:rPr lang="en-US" dirty="0"/>
              <a:t>C'est important pour les </a:t>
            </a:r>
            <a:r>
              <a:rPr lang="en-US" dirty="0" err="1"/>
              <a:t>travailleurs</a:t>
            </a:r>
            <a:r>
              <a:rPr lang="en-US" dirty="0"/>
              <a:t> </a:t>
            </a:r>
            <a:r>
              <a:rPr lang="en-US" dirty="0" err="1"/>
              <a:t>sociaux</a:t>
            </a:r>
            <a:r>
              <a:rPr lang="en-US" dirty="0"/>
              <a:t> car:</a:t>
            </a:r>
          </a:p>
          <a:p>
            <a:pPr lvl="1"/>
            <a:r>
              <a:rPr lang="en-US" dirty="0"/>
              <a:t>Elle affecte leur travail quotidien </a:t>
            </a:r>
          </a:p>
          <a:p>
            <a:pPr lvl="1"/>
            <a:r>
              <a:rPr lang="en-US" dirty="0"/>
              <a:t>Elle peut leur donner l'occasion de partager leurs expériences et leurs difficultés dues aux limitations (dans la mise en œuvre) de la loi, car dans certaines circonstances, cela peut avoir un impact substantiel sur leur capacité à assurer la protection des enfants en danger. </a:t>
            </a:r>
          </a:p>
          <a:p>
            <a:pPr marL="0" indent="0">
              <a:buNone/>
            </a:pPr>
            <a:r>
              <a:rPr lang="en-US" dirty="0"/>
              <a:t>______________________________________________________________________________</a:t>
            </a:r>
          </a:p>
          <a:p>
            <a:pPr marL="0" indent="0">
              <a:buNone/>
            </a:pPr>
            <a:endParaRPr lang="en-US" dirty="0"/>
          </a:p>
          <a:p>
            <a:pPr marL="0" indent="0">
              <a:buNone/>
            </a:pPr>
            <a:r>
              <a:rPr lang="en-US" b="1" dirty="0"/>
              <a:t>EXPLICATION</a:t>
            </a:r>
          </a:p>
          <a:p>
            <a:r>
              <a:rPr lang="en-US" i="1" dirty="0"/>
              <a:t>Au cours de cette session, nous </a:t>
            </a:r>
            <a:r>
              <a:rPr lang="en-US" i="1" dirty="0" err="1"/>
              <a:t>examinerons</a:t>
            </a:r>
            <a:r>
              <a:rPr lang="en-US" i="1" dirty="0"/>
              <a:t>:</a:t>
            </a:r>
          </a:p>
          <a:p>
            <a:pPr lvl="1"/>
            <a:r>
              <a:rPr lang="en-US" i="1" dirty="0"/>
              <a:t>la législation, les politiques et les pratiques concernant les ENAS </a:t>
            </a:r>
          </a:p>
          <a:p>
            <a:pPr lvl="1"/>
            <a:r>
              <a:rPr lang="en-US" i="1" dirty="0"/>
              <a:t>le rôle des autorités statutaires et des principales parties prenantes</a:t>
            </a:r>
          </a:p>
          <a:p>
            <a:r>
              <a:rPr lang="en-US" i="1" dirty="0"/>
              <a:t>À la fin de cette session, les participants devraient être en mesure de :</a:t>
            </a:r>
          </a:p>
          <a:p>
            <a:r>
              <a:rPr lang="en-US" dirty="0"/>
              <a:t>Présenter la diapositive</a:t>
            </a:r>
          </a:p>
        </p:txBody>
      </p:sp>
      <p:sp>
        <p:nvSpPr>
          <p:cNvPr id="3" name="Slide Image Placeholder 2">
            <a:extLst>
              <a:ext uri="{FF2B5EF4-FFF2-40B4-BE49-F238E27FC236}">
                <a16:creationId xmlns:a16="http://schemas.microsoft.com/office/drawing/2014/main" id="{049AA0AC-A6E2-ADFA-390A-CDEF1B279EEA}"/>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D9ADE99-1E90-EC59-A148-D8BF8B893094}"/>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45</a:t>
            </a:fld>
            <a:endParaRPr lang="en-US" sz="1200" dirty="0">
              <a:latin typeface="+mn-lt"/>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4" name="Google Shape;534;p35: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Connaissez-vous des exemples de dispositions légales internationales concernant les ENAS ? </a:t>
            </a:r>
          </a:p>
          <a:p>
            <a:pPr lvl="1"/>
            <a:r>
              <a:rPr lang="en-US" i="1" dirty="0"/>
              <a:t>La CRC souligne l'importance de grandir dans un environnement familial. </a:t>
            </a:r>
          </a:p>
          <a:p>
            <a:pPr lvl="1"/>
            <a:r>
              <a:rPr lang="en-US" i="1" dirty="0"/>
              <a:t>En stipulant le droit de chaque enfant à être pris en charge par ses parents (articles 7, 8, 9, 18, 27 de la CDE), la CDE exige que les interventions dans le contexte de la séparation familiale aient pour </a:t>
            </a:r>
            <a:r>
              <a:rPr lang="en-US" i="1" dirty="0" err="1"/>
              <a:t>objectif</a:t>
            </a:r>
            <a:r>
              <a:rPr lang="en-US" i="1" dirty="0"/>
              <a:t> de: </a:t>
            </a:r>
          </a:p>
          <a:p>
            <a:pPr lvl="2"/>
            <a:r>
              <a:rPr lang="en-US" i="1" dirty="0"/>
              <a:t>Préserver l'unité de la famille en priorité, et </a:t>
            </a:r>
          </a:p>
          <a:p>
            <a:pPr lvl="2"/>
            <a:r>
              <a:rPr lang="en-US" i="1" dirty="0"/>
              <a:t>Réunir les familles séparées le plus rapidement possible. </a:t>
            </a:r>
          </a:p>
          <a:p>
            <a:pPr lvl="1"/>
            <a:r>
              <a:rPr lang="en-US" i="1" dirty="0"/>
              <a:t> L'unité familiale est également soulignée dans la déclaration universelle des droits de l'homme et dans la convention de 1951 relative au statut des réfugiés.</a:t>
            </a:r>
          </a:p>
          <a:p>
            <a:r>
              <a:rPr lang="en-US" i="1" dirty="0"/>
              <a:t>La protection de remplacement est-elle couverte par la Convention relative aux droits de l'enfant (CDE) ? Avez-vous des exemples ? </a:t>
            </a:r>
          </a:p>
          <a:p>
            <a:r>
              <a:rPr lang="en-US" i="0" dirty="0"/>
              <a:t>Guidez les participants vers les </a:t>
            </a:r>
            <a:r>
              <a:rPr lang="en-US" b="1" i="0" dirty="0"/>
              <a:t>pages 17-19 du manuel : Cadre juridique international pour les ENAS et la prise en charge alternative</a:t>
            </a:r>
          </a:p>
          <a:p>
            <a:endParaRPr lang="en-US" i="0" dirty="0"/>
          </a:p>
        </p:txBody>
      </p:sp>
      <p:sp>
        <p:nvSpPr>
          <p:cNvPr id="3" name="Slide Image Placeholder 2">
            <a:extLst>
              <a:ext uri="{FF2B5EF4-FFF2-40B4-BE49-F238E27FC236}">
                <a16:creationId xmlns:a16="http://schemas.microsoft.com/office/drawing/2014/main" id="{AB8917E0-6187-7A27-3F95-78E62670E51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8EC68E53-D21F-2A27-53AB-A1720B6B1BE1}"/>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46</a:t>
            </a:fld>
            <a:endParaRPr lang="en-US" sz="1200" dirty="0">
              <a:latin typeface="+mn-lt"/>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1" name="Google Shape;541;p36:notes"/>
          <p:cNvSpPr txBox="1">
            <a:spLocks noGrp="1"/>
          </p:cNvSpPr>
          <p:nvPr>
            <p:ph type="body" idx="1"/>
          </p:nvPr>
        </p:nvSpPr>
        <p:spPr>
          <a:xfrm>
            <a:off x="479425" y="4229101"/>
            <a:ext cx="6140450" cy="5442609"/>
          </a:xfrm>
          <a:prstGeom prst="rect">
            <a:avLst/>
          </a:prstGeom>
        </p:spPr>
        <p:txBody>
          <a:bodyPr/>
          <a:lstStyle/>
          <a:p>
            <a:pPr marL="0" indent="0">
              <a:buNone/>
            </a:pPr>
            <a:r>
              <a:rPr lang="en-US" sz="1150" b="1" dirty="0"/>
              <a:t>EXPLICATION </a:t>
            </a:r>
          </a:p>
          <a:p>
            <a:r>
              <a:rPr lang="en-US" sz="1150" i="1" dirty="0"/>
              <a:t>Dans le contexte plus large de la protection de l'enfance, la CDE établit des normes internationales pour le traitement des enfants qui sont privés de leur environnement familial et/ou qui ont besoin de soins.</a:t>
            </a:r>
          </a:p>
          <a:p>
            <a:r>
              <a:rPr lang="en-US" sz="1150" i="1" dirty="0"/>
              <a:t>En 2009, les lignes directrices pour la prise en charge alternative des enfants ont été élaborées.  </a:t>
            </a:r>
          </a:p>
          <a:p>
            <a:r>
              <a:rPr lang="en-US" sz="1150" i="1" dirty="0"/>
              <a:t>Les lignes directrices de l'assemblée générale des Nations Unies pour la protection alternative des enfants (A/RES/ 64/ 142/ 2010) définissent les principes </a:t>
            </a:r>
            <a:r>
              <a:rPr lang="en-US" sz="1150" i="1" dirty="0" err="1"/>
              <a:t>directeurs</a:t>
            </a:r>
            <a:r>
              <a:rPr lang="en-US" sz="1150" i="1" dirty="0"/>
              <a:t> la </a:t>
            </a:r>
            <a:r>
              <a:rPr lang="en-US" sz="1150" i="1" dirty="0" err="1"/>
              <a:t>prise</a:t>
            </a:r>
            <a:r>
              <a:rPr lang="en-US" sz="1150" i="1" dirty="0"/>
              <a:t> </a:t>
            </a:r>
            <a:r>
              <a:rPr lang="en-US" sz="1150" i="1" dirty="0" err="1"/>
              <a:t>en</a:t>
            </a:r>
            <a:r>
              <a:rPr lang="en-US" sz="1150" i="1" dirty="0"/>
              <a:t> charge alternative. Ces lignes directrices recommandent : </a:t>
            </a:r>
          </a:p>
          <a:p>
            <a:pPr lvl="1"/>
            <a:r>
              <a:rPr lang="en-US" sz="1150" i="1" dirty="0"/>
              <a:t>La planification de la prise en charge doit avoir lieu le plus tôt possible.</a:t>
            </a:r>
          </a:p>
          <a:p>
            <a:pPr lvl="1"/>
            <a:r>
              <a:rPr lang="en-US" sz="1150" i="1" dirty="0"/>
              <a:t>Veiller à ce que, pendant la recherche de ces solutions à long terme, ou dans les cas où cela n'est pas possible ou n'est pas dans l'intérêt supérieur de l'enfant, les formes les plus appropriées de protection de remplacement soient identifiées et fournies, dans des conditions qui favorisent le plein développement de l'enfant. </a:t>
            </a:r>
          </a:p>
          <a:p>
            <a:pPr lvl="1"/>
            <a:r>
              <a:rPr lang="en-US" sz="1150" i="1" dirty="0"/>
              <a:t>Le placement en institution ne devrait être qu'un dernier recours et se limiter aux cas où il est particulièrement approprié, nécessaire et constructif pour l'enfant, dans son intérêt supérieur. </a:t>
            </a:r>
          </a:p>
          <a:p>
            <a:pPr lvl="1"/>
            <a:r>
              <a:rPr lang="en-US" sz="1150" i="1" dirty="0"/>
              <a:t>Le placement en institution ne doit viser qu'à fournir une prise en charge temporaire et à contribuer activement à la réintégration de l'enfant ou, si cela n'est pas possible, à lui assurer une prise en charge stable dans un autre cadre familial, y compris par le biais de la kafala de la loi islamique, le cas échéant.</a:t>
            </a:r>
          </a:p>
          <a:p>
            <a:pPr lvl="1"/>
            <a:r>
              <a:rPr lang="en-US" sz="1150" i="1" dirty="0"/>
              <a:t>Les soins alternatifs pour les jeunes enfants doivent être fournis dans un cadre familial.</a:t>
            </a:r>
          </a:p>
          <a:p>
            <a:pPr lvl="1"/>
            <a:r>
              <a:rPr lang="en-US" sz="1150" i="1" dirty="0"/>
              <a:t>Les décisions relatives aux soins alternatifs doivent être fondées sur le principe de l'intérêt supérieur et être prises dans le cadre d'une procédure judiciaire, administrative ou autre procédure adéquate et reconnue, avec des garanties juridiques, et doivent être fondées sur des évaluations approfondies.</a:t>
            </a:r>
          </a:p>
          <a:p>
            <a:pPr lvl="1"/>
            <a:r>
              <a:rPr lang="en-US" sz="1150" i="1" dirty="0"/>
              <a:t>Veiller à ce que les conditions de soins appropriées soient respectées dans les formes de soins informels, familiaux et communautaires.</a:t>
            </a:r>
          </a:p>
          <a:p>
            <a:r>
              <a:rPr lang="en-US" sz="1150" i="1" dirty="0"/>
              <a:t>Le rôle et les responsabilités des travailleurs sociaux chargés de la protection de l'enfance dans le cadre de la protection de remplacement varient considérablement d'un programme à l'autre et dépendent des </a:t>
            </a:r>
            <a:r>
              <a:rPr lang="en-US" sz="1150" i="1" dirty="0" err="1"/>
              <a:t>éléments</a:t>
            </a:r>
            <a:r>
              <a:rPr lang="en-US" sz="1150" i="1" dirty="0"/>
              <a:t> </a:t>
            </a:r>
            <a:r>
              <a:rPr lang="en-US" sz="1150" i="1" dirty="0" err="1"/>
              <a:t>suivants</a:t>
            </a:r>
            <a:r>
              <a:rPr lang="en-US" sz="1150" i="1" dirty="0"/>
              <a:t>:</a:t>
            </a:r>
          </a:p>
          <a:p>
            <a:pPr lvl="1"/>
            <a:r>
              <a:rPr lang="en-US" sz="1150" i="1" dirty="0"/>
              <a:t>Le contexte, c'est-à-dire l'existence d'un système de protection de l'enfance qui fonctionne bien. </a:t>
            </a:r>
          </a:p>
          <a:p>
            <a:pPr lvl="1"/>
            <a:r>
              <a:rPr lang="en-US" sz="1150" i="1" dirty="0"/>
              <a:t>Le cadre de mise en œuvre du programme, c'est-à-dire quels acteurs sont responsables des différents éléments de la prise en charge alternative.</a:t>
            </a:r>
          </a:p>
          <a:p>
            <a:r>
              <a:rPr lang="en-US" sz="1150" i="1" dirty="0"/>
              <a:t>Les participants peuvent prendre des notes sur les </a:t>
            </a:r>
            <a:r>
              <a:rPr lang="en-US" sz="1150" b="1" i="1" dirty="0"/>
              <a:t>pages 20-21 du cahier d'exercices : Le système national et le rôle des travailleurs sociaux </a:t>
            </a:r>
          </a:p>
        </p:txBody>
      </p:sp>
      <p:sp>
        <p:nvSpPr>
          <p:cNvPr id="3" name="Slide Image Placeholder 2">
            <a:extLst>
              <a:ext uri="{FF2B5EF4-FFF2-40B4-BE49-F238E27FC236}">
                <a16:creationId xmlns:a16="http://schemas.microsoft.com/office/drawing/2014/main" id="{9ECC080B-89B6-44D8-B632-847B9BBB8885}"/>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BC6B9C1F-2D9E-6629-CE5A-18B71C7B31C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47</a:t>
            </a:fld>
            <a:endParaRPr lang="en-US" sz="1200" dirty="0">
              <a:latin typeface="+mn-lt"/>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50" name="Google Shape;550;p37: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S'ADAPTER AU CONTEXTE</a:t>
            </a:r>
          </a:p>
          <a:p>
            <a:r>
              <a:rPr lang="en-US" dirty="0"/>
              <a:t>Contextualisez cette diapositive en ajoutant des exemples de législation/politiques nationales relatives aux : </a:t>
            </a:r>
          </a:p>
          <a:p>
            <a:pPr lvl="1"/>
            <a:r>
              <a:rPr lang="en-US" dirty="0"/>
              <a:t>ENAS en général</a:t>
            </a:r>
          </a:p>
          <a:p>
            <a:pPr lvl="1"/>
            <a:r>
              <a:rPr lang="en-US" dirty="0"/>
              <a:t>Placements hors du foyer</a:t>
            </a:r>
          </a:p>
          <a:p>
            <a:pPr lvl="1"/>
            <a:r>
              <a:rPr lang="en-US" dirty="0" err="1"/>
              <a:t>Regroupement</a:t>
            </a:r>
            <a:r>
              <a:rPr lang="en-US" dirty="0"/>
              <a:t> familial</a:t>
            </a:r>
          </a:p>
          <a:p>
            <a:pPr lvl="1"/>
            <a:r>
              <a:rPr lang="en-US" dirty="0"/>
              <a:t>Soins alternatifs</a:t>
            </a:r>
          </a:p>
          <a:p>
            <a:r>
              <a:rPr lang="en-US" dirty="0"/>
              <a:t>Incluez également des informations sur:</a:t>
            </a:r>
          </a:p>
          <a:p>
            <a:pPr lvl="1"/>
            <a:r>
              <a:rPr lang="en-US" dirty="0"/>
              <a:t>Toute législation nationale</a:t>
            </a:r>
          </a:p>
          <a:p>
            <a:pPr lvl="1"/>
            <a:r>
              <a:rPr lang="en-US" dirty="0"/>
              <a:t>Politiques ou pratiques considérées comme nuisibles / non conformes aux meilleures pratiques</a:t>
            </a:r>
          </a:p>
          <a:p>
            <a:pPr lvl="1"/>
            <a:r>
              <a:rPr lang="en-US" dirty="0"/>
              <a:t>Tout ce qui est fait ou peut être fait pour répondre à ces questions</a:t>
            </a:r>
          </a:p>
          <a:p>
            <a:pPr marL="0" indent="0">
              <a:buNone/>
            </a:pPr>
            <a:r>
              <a:rPr lang="en-US" dirty="0"/>
              <a:t>______________________________________________________________________________</a:t>
            </a:r>
          </a:p>
          <a:p>
            <a:pPr marL="0" indent="0">
              <a:buNone/>
            </a:pPr>
            <a:endParaRPr lang="en-US" b="1" dirty="0"/>
          </a:p>
          <a:p>
            <a:pPr marL="0" indent="0">
              <a:buNone/>
            </a:pPr>
            <a:r>
              <a:rPr lang="en-US" b="1" dirty="0"/>
              <a:t>EXPLICATION</a:t>
            </a:r>
          </a:p>
          <a:p>
            <a:r>
              <a:rPr lang="en-US" i="1" dirty="0"/>
              <a:t>Pourquoi est-il important que les travailleurs sociaux connaissent la législation nationale relative à la protection de l'enfance et les dispositions concernant les ENAS ? </a:t>
            </a:r>
          </a:p>
          <a:p>
            <a:pPr lvl="1"/>
            <a:r>
              <a:rPr lang="en-US" dirty="0"/>
              <a:t>Il s'agit d'une mesure visant à protéger les enfants et à promouvoir leur bien-être.</a:t>
            </a:r>
          </a:p>
          <a:p>
            <a:pPr lvl="1"/>
            <a:r>
              <a:rPr lang="en-US" dirty="0"/>
              <a:t>Le droit national et international permettra également aux travailleurs sociaux de plaider en faveur de chaque enfant, si nécessaire. </a:t>
            </a:r>
          </a:p>
          <a:p>
            <a:pPr lvl="1"/>
            <a:r>
              <a:rPr lang="en-US" dirty="0"/>
              <a:t>Dans le même temps, les travailleurs sociaux devront suivre les procédures juridiques nationales afin de se "protéger", en particulier lorsqu'ils devront prendre des décisions difficiles et entreprendre des mesures de protection qui auront un impact à long terme sur l'enfant. </a:t>
            </a:r>
          </a:p>
          <a:p>
            <a:pPr lvl="1"/>
            <a:r>
              <a:rPr lang="en-US" dirty="0"/>
              <a:t>La législation nationale relative à la protection des enfants peut souvent être trouvée dans différentes lois existant dans le pays. </a:t>
            </a:r>
          </a:p>
          <a:p>
            <a:pPr marL="0" indent="0">
              <a:buNone/>
            </a:pPr>
            <a:endParaRPr lang="en-US" dirty="0"/>
          </a:p>
          <a:p>
            <a:pPr marL="0" indent="0">
              <a:buNone/>
            </a:pPr>
            <a:r>
              <a:rPr lang="en-US" b="1" dirty="0"/>
              <a:t>SUITE </a:t>
            </a:r>
            <a:r>
              <a:rPr lang="en-US" b="1" dirty="0">
                <a:sym typeface="Wingdings" panose="05000000000000000000" pitchFamily="2" charset="2"/>
              </a:rPr>
              <a:t></a:t>
            </a:r>
            <a:endParaRPr lang="en-US" b="1" dirty="0"/>
          </a:p>
        </p:txBody>
      </p:sp>
      <p:sp>
        <p:nvSpPr>
          <p:cNvPr id="3" name="Slide Image Placeholder 2">
            <a:extLst>
              <a:ext uri="{FF2B5EF4-FFF2-40B4-BE49-F238E27FC236}">
                <a16:creationId xmlns:a16="http://schemas.microsoft.com/office/drawing/2014/main" id="{801974FF-45D1-2CE1-6E4D-BD4DE1F930DE}"/>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165CFDE8-5359-3BFE-CF0B-A65EB242F1C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48</a:t>
            </a:fld>
            <a:endParaRPr lang="en-US" sz="1200" dirty="0">
              <a:latin typeface="+mn-lt"/>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7" name="Google Shape;367;p25:notes"/>
          <p:cNvSpPr txBox="1">
            <a:spLocks noGrp="1"/>
          </p:cNvSpPr>
          <p:nvPr>
            <p:ph type="body" idx="1"/>
          </p:nvPr>
        </p:nvSpPr>
        <p:spPr>
          <a:xfrm>
            <a:off x="479425" y="460375"/>
            <a:ext cx="6140450" cy="9211335"/>
          </a:xfrm>
          <a:prstGeom prst="rect">
            <a:avLst/>
          </a:prstGeom>
        </p:spPr>
        <p:txBody>
          <a:bodyPr/>
          <a:lstStyle/>
          <a:p>
            <a:pPr lvl="1"/>
            <a:r>
              <a:rPr lang="en-US" dirty="0"/>
              <a:t>Dans les contextes de réfugiés, les lois sur les réfugiés et l'asile et les politiques de migration définissent généralement le statut migratoire des ENAS et les structures de soutien et les parties prenantes vers lesquelles les ENAS sont orientés.</a:t>
            </a:r>
          </a:p>
          <a:p>
            <a:pPr lvl="2"/>
            <a:r>
              <a:rPr lang="en-US" dirty="0"/>
              <a:t>Celles-ci peuvent être différentes de celles auxquelles les enfants nationaux ont accès. </a:t>
            </a:r>
          </a:p>
          <a:p>
            <a:pPr lvl="2"/>
            <a:r>
              <a:rPr lang="en-US" dirty="0"/>
              <a:t>Lorsque les États ne sont pas parties à la Convention de 1951, le HCR assure la protection internationale des réfugiés. </a:t>
            </a:r>
          </a:p>
          <a:p>
            <a:r>
              <a:rPr lang="en-US" i="1" dirty="0"/>
              <a:t>Quelqu'un peut-il citer des exemples de législation nationale relative à la protection des enfants et des ENAS en particulier ?</a:t>
            </a:r>
          </a:p>
          <a:p>
            <a:pPr lvl="1"/>
            <a:r>
              <a:rPr lang="en-US" dirty="0"/>
              <a:t>Les lois nationales diffèrent selon les pays et les cultures et il peut y avoir des lacunes ou des incohérences dans la loi ou des défis concernant la mise en œuvre de la loi. </a:t>
            </a:r>
          </a:p>
        </p:txBody>
      </p:sp>
      <p:sp>
        <p:nvSpPr>
          <p:cNvPr id="2" name="Google Shape;725;p48:notes">
            <a:extLst>
              <a:ext uri="{FF2B5EF4-FFF2-40B4-BE49-F238E27FC236}">
                <a16:creationId xmlns:a16="http://schemas.microsoft.com/office/drawing/2014/main" id="{E3F1FBDF-598A-F5A4-F908-B66C031089E3}"/>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49</a:t>
            </a:fld>
            <a:endParaRPr lang="en-US" sz="1200" dirty="0">
              <a:latin typeface="+mn-lt"/>
            </a:endParaRPr>
          </a:p>
        </p:txBody>
      </p:sp>
    </p:spTree>
    <p:extLst>
      <p:ext uri="{BB962C8B-B14F-4D97-AF65-F5344CB8AC3E}">
        <p14:creationId xmlns:p14="http://schemas.microsoft.com/office/powerpoint/2010/main" val="3236679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3" name="Google Shape;33;p2: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SCÉNARIOS DE MODULES</a:t>
            </a:r>
          </a:p>
          <a:p>
            <a:r>
              <a:rPr lang="en-US" dirty="0"/>
              <a:t>Le même ensemble de scénarios est utilisé pour différentes activités tout au long du premier module, et ils sont disponibles pour les participants dans le manuel du participant. </a:t>
            </a:r>
          </a:p>
          <a:p>
            <a:r>
              <a:rPr lang="en-US" dirty="0"/>
              <a:t>Vous pouvez choisir de contextualiser les scénarios, auquel cas, veuillez vous assurer que ceux-ci sont mis à jour sous chaque activité utilisant les scénarios et dans le cahier de travail du participant. </a:t>
            </a:r>
          </a:p>
          <a:p>
            <a:pPr marL="0" indent="0">
              <a:buNone/>
            </a:pPr>
            <a:endParaRPr lang="en-US" dirty="0"/>
          </a:p>
          <a:p>
            <a:pPr marL="0" indent="0">
              <a:buNone/>
            </a:pPr>
            <a:r>
              <a:rPr lang="en-US" b="1" dirty="0"/>
              <a:t>Scénario 1</a:t>
            </a:r>
          </a:p>
          <a:p>
            <a:r>
              <a:rPr lang="en-US" dirty="0"/>
              <a:t>Hashim est un garçon de 15 ans, qui vivait avec ses parents et ses deux jeunes sœurs avant que la violence n'éclate dans son pays d'origine. Pour des raisons de sécurité, notamment la crainte d'être recruté par des groupes armés, ses parents ont décidé de l'envoyer dans un des pays voisins pour vivre avec son oncle et sa femme et leurs deux enfants. Hashim travaille et doit laver des voitures dans un garage. Il envoie une partie de l'argent qu'il gagne à ses parents dans le pays d'origine. Hashim est parfois en contact avec ses parents par WhatsApp et par téléphone. S'il n'envoie pas assez d'argent chez lui, ses parents lui expriment leur colère. Ils discutent aussi régulièrement avec l'oncle de Hashim pour voir comment il peut lui fournir suffisamment d'argent. </a:t>
            </a:r>
          </a:p>
          <a:p>
            <a:pPr marL="0" indent="0">
              <a:buNone/>
            </a:pPr>
            <a:endParaRPr lang="en-US" dirty="0"/>
          </a:p>
          <a:p>
            <a:pPr marL="0" indent="0">
              <a:buNone/>
            </a:pPr>
            <a:r>
              <a:rPr lang="en-US" b="1" dirty="0"/>
              <a:t>Scénario 2</a:t>
            </a:r>
          </a:p>
          <a:p>
            <a:r>
              <a:rPr lang="en-US" dirty="0"/>
              <a:t>Bennu est une petite fille de 3 ans qui vit actuellement avec ses grands-parents. Jusqu'à l'âge d'un an, Bennu vivait avec ses deux parents et son frère aîné. Puis, ses parents ont décidé de divorcer. Après le divorce, sa mère a emménagé dans la maison de ses parents avec Bennu, tandis que son frère aîné est resté avec son père qui s'était remarié. Un an plus tard, un conflit armé a éclaté et les grands-parents maternels de Bennu ont décidé de partir dans un pays voisin pour des raisons de sécurité et ont emmené Bennu avec eux. La mère de Bennu est restée dans son pays d'origine afin de se remarier. Entre-temps, le père de Bennu aurait été tué. </a:t>
            </a:r>
          </a:p>
          <a:p>
            <a:endParaRPr lang="en-US" dirty="0"/>
          </a:p>
          <a:p>
            <a:pPr marL="0" indent="0">
              <a:buNone/>
            </a:pPr>
            <a:r>
              <a:rPr lang="en-US" b="1" dirty="0"/>
              <a:t>Scénario 3</a:t>
            </a:r>
          </a:p>
          <a:p>
            <a:r>
              <a:rPr lang="en-US" dirty="0"/>
              <a:t>Marianne est une jeune fille de 14 ans. Lorsque Marianne avait 5 ans, sa mère est décédée, son père s'est remarié et Marianne est allée vivre avec ses grands-parents paternels. Après l'apparition d'une maladie infectieuse dans le pays, ses deux grands-parents ont perdu leur principale source de revenus. Ils décident d'emprunter de l'argent et d'envoyer Marianne en Europe dans l'espoir qu'elle puisse trouver du travail. Marianne voyage avec un groupe parmi lequel se trouvent des membres de sa communauté. </a:t>
            </a:r>
          </a:p>
          <a:p>
            <a:pPr marL="0" indent="0">
              <a:buNone/>
            </a:pPr>
            <a:endParaRPr lang="en-US" dirty="0"/>
          </a:p>
          <a:p>
            <a:pPr marL="0" indent="0">
              <a:buNone/>
            </a:pPr>
            <a:r>
              <a:rPr lang="en-US" b="1" dirty="0"/>
              <a:t>Scénario 4</a:t>
            </a:r>
          </a:p>
          <a:p>
            <a:r>
              <a:rPr lang="en-US" dirty="0"/>
              <a:t>Bienvenu est un garçon de 17 ans qui a fui avec un groupe de personnes du même village vers une zone sûre après une soudaine flambée de violence. Lorsque cela s'est produit, les parents de Bienvenu étaient à la maison, tandis que Bienvenu était à l'école. En conséquence, il a été séparé de ses parents et de ses trois frères et sœurs et il n'a pas eu de nouvelles de ses parents depuis. Il est arrivé dans un camp de déplacés, et quelques jours plus tard, lors d'une distribution de nourriture, il a vu sa sœur de 19 ans, qui a commencé à s'occuper de lui. Il vit dans le même bloc que deux de ses amis, qui vivent seuls, car ils ont également perdu la trace de leurs familles. Sa sœur est mariée ; on ignore actuellement où se trouve son mari, mais elle espère pouvoir le retrouver rapidement. Avant la séparation avec sa famille, Bienvenu avait l'habitude d'aller à l'école et de jouer avec son petit frère après l'école. Il s'est toujours senti soutenu par ses parents. Ses grands-parents vivaient à côté de chez lui et Bienvenu dit qu'ils lui manquent, ainsi que ses parents et son petit frère. </a:t>
            </a:r>
          </a:p>
        </p:txBody>
      </p:sp>
      <p:sp>
        <p:nvSpPr>
          <p:cNvPr id="4" name="Google Shape;725;p48:notes">
            <a:extLst>
              <a:ext uri="{FF2B5EF4-FFF2-40B4-BE49-F238E27FC236}">
                <a16:creationId xmlns:a16="http://schemas.microsoft.com/office/drawing/2014/main" id="{97A6D5F9-5D6E-9ED6-9471-4A67074D5F2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a:t>
            </a:fld>
            <a:endParaRPr lang="en-US" sz="1200" dirty="0">
              <a:latin typeface="+mn-lt"/>
            </a:endParaRPr>
          </a:p>
        </p:txBody>
      </p:sp>
    </p:spTree>
    <p:extLst>
      <p:ext uri="{BB962C8B-B14F-4D97-AF65-F5344CB8AC3E}">
        <p14:creationId xmlns:p14="http://schemas.microsoft.com/office/powerpoint/2010/main" val="723184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9" name="Google Shape;569;p39: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PRÉPARATION</a:t>
            </a:r>
          </a:p>
          <a:p>
            <a:r>
              <a:rPr lang="en-US" dirty="0"/>
              <a:t>Préparez un ensemble de panneaux A4, un pour chaque étape clé du processus décisionnel des demandeurs d'asile et un pour chaque acteur clé. </a:t>
            </a:r>
          </a:p>
          <a:p>
            <a:r>
              <a:rPr lang="en-US" dirty="0"/>
              <a:t>Ceux-ci doivent être contextualisés mais peuvent inclure (un par feuille de papier) : </a:t>
            </a:r>
          </a:p>
          <a:p>
            <a:pPr lvl="1"/>
            <a:r>
              <a:rPr lang="en-US" dirty="0"/>
              <a:t>"Identification de </a:t>
            </a:r>
            <a:r>
              <a:rPr lang="en-US" dirty="0" err="1"/>
              <a:t>l'ENAS</a:t>
            </a:r>
            <a:r>
              <a:rPr lang="en-US" dirty="0"/>
              <a:t>"</a:t>
            </a:r>
          </a:p>
          <a:p>
            <a:pPr lvl="1"/>
            <a:r>
              <a:rPr lang="en-US" dirty="0"/>
              <a:t>"Évaluation de </a:t>
            </a:r>
            <a:r>
              <a:rPr lang="en-US" dirty="0" err="1"/>
              <a:t>l'ENAS</a:t>
            </a:r>
            <a:r>
              <a:rPr lang="en-US" dirty="0"/>
              <a:t>"</a:t>
            </a:r>
          </a:p>
          <a:p>
            <a:pPr lvl="1"/>
            <a:r>
              <a:rPr lang="en-US" dirty="0"/>
              <a:t>"Placement alternatif de soins"</a:t>
            </a:r>
          </a:p>
          <a:p>
            <a:pPr lvl="1"/>
            <a:r>
              <a:rPr lang="en-US" dirty="0"/>
              <a:t>"Réunification des familles"</a:t>
            </a:r>
          </a:p>
          <a:p>
            <a:pPr lvl="1"/>
            <a:r>
              <a:rPr lang="en-US" dirty="0"/>
              <a:t>"Renvoi au tribunal de </a:t>
            </a:r>
            <a:r>
              <a:rPr lang="en-US" dirty="0" err="1"/>
              <a:t>l'ENAS</a:t>
            </a:r>
            <a:r>
              <a:rPr lang="en-US" dirty="0"/>
              <a:t>"</a:t>
            </a:r>
          </a:p>
          <a:p>
            <a:pPr lvl="1"/>
            <a:r>
              <a:rPr lang="en-US" dirty="0"/>
              <a:t>"Décision du tribunal"</a:t>
            </a:r>
          </a:p>
          <a:p>
            <a:pPr lvl="1"/>
            <a:r>
              <a:rPr lang="en-US" dirty="0"/>
              <a:t>"Mise en œuvre de la décision de justice pour les ENAS"</a:t>
            </a:r>
          </a:p>
          <a:p>
            <a:pPr lvl="1"/>
            <a:r>
              <a:rPr lang="en-US" dirty="0"/>
              <a:t>"Contrôle et suivi"</a:t>
            </a:r>
          </a:p>
          <a:p>
            <a:pPr lvl="1"/>
            <a:r>
              <a:rPr lang="en-US" dirty="0"/>
              <a:t>"Clôture de l'affaire"</a:t>
            </a:r>
          </a:p>
          <a:p>
            <a:pPr lvl="1"/>
            <a:r>
              <a:rPr lang="en-US" dirty="0"/>
              <a:t>"Travailleur social"</a:t>
            </a:r>
          </a:p>
          <a:p>
            <a:pPr lvl="1"/>
            <a:r>
              <a:rPr lang="en-US" dirty="0"/>
              <a:t>"Travailleur social du gouvernement"</a:t>
            </a:r>
          </a:p>
          <a:p>
            <a:pPr lvl="1"/>
            <a:r>
              <a:rPr lang="en-US" dirty="0"/>
              <a:t>"ONG de travailleurs sociaux/travailleurs sociaux"</a:t>
            </a:r>
          </a:p>
          <a:p>
            <a:pPr lvl="1"/>
            <a:r>
              <a:rPr lang="en-US" dirty="0"/>
              <a:t> "Juge des enfants"</a:t>
            </a:r>
          </a:p>
          <a:p>
            <a:pPr lvl="1"/>
            <a:r>
              <a:rPr lang="en-US" dirty="0"/>
              <a:t>"Travailleur communautaire".</a:t>
            </a:r>
          </a:p>
          <a:p>
            <a:pPr marL="0" indent="0">
              <a:buNone/>
            </a:pPr>
            <a:r>
              <a:rPr lang="en-US" dirty="0"/>
              <a:t>______________________________________________________________________________</a:t>
            </a:r>
          </a:p>
          <a:p>
            <a:endParaRPr lang="en-US" dirty="0"/>
          </a:p>
          <a:p>
            <a:pPr marL="0" indent="0">
              <a:buNone/>
            </a:pPr>
            <a:r>
              <a:rPr lang="en-US" b="1" dirty="0"/>
              <a:t>SUITE </a:t>
            </a:r>
            <a:r>
              <a:rPr lang="en-US" b="1" dirty="0">
                <a:sym typeface="Wingdings" panose="05000000000000000000" pitchFamily="2" charset="2"/>
              </a:rPr>
              <a:t></a:t>
            </a:r>
            <a:endParaRPr lang="en-US" b="1" dirty="0"/>
          </a:p>
        </p:txBody>
      </p:sp>
      <p:sp>
        <p:nvSpPr>
          <p:cNvPr id="3" name="Slide Image Placeholder 2">
            <a:extLst>
              <a:ext uri="{FF2B5EF4-FFF2-40B4-BE49-F238E27FC236}">
                <a16:creationId xmlns:a16="http://schemas.microsoft.com/office/drawing/2014/main" id="{A1C63C1B-9BBB-CB96-CC1F-AB8F36EDC95C}"/>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A81C398B-6508-0F69-AA47-F20EDE9EA25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50</a:t>
            </a:fld>
            <a:endParaRPr lang="en-US" sz="1200" dirty="0">
              <a:latin typeface="+mn-lt"/>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7" name="Google Shape;367;p25: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ACTIVITÉ PLÉNIÈRE (20 minutes)</a:t>
            </a:r>
          </a:p>
          <a:p>
            <a:r>
              <a:rPr lang="en-US" i="1" dirty="0"/>
              <a:t>Le but de cet exercice </a:t>
            </a:r>
            <a:r>
              <a:rPr lang="en-US" i="1" dirty="0" err="1"/>
              <a:t>est</a:t>
            </a:r>
            <a:r>
              <a:rPr lang="en-US" i="1" dirty="0"/>
              <a:t> de:</a:t>
            </a:r>
          </a:p>
          <a:p>
            <a:pPr lvl="1"/>
            <a:r>
              <a:rPr lang="en-US" i="1" dirty="0"/>
              <a:t>Mieux comprendre le processus de prise de décision concernant les demandeurs d'asile non accompagnés et les étapes de gestion des cas qui y sont associées. </a:t>
            </a:r>
          </a:p>
          <a:p>
            <a:pPr lvl="1"/>
            <a:r>
              <a:rPr lang="en-US" i="1" dirty="0"/>
              <a:t>Identifier le rôle des principales parties prenantes ainsi que le rôle de l'assistant social. </a:t>
            </a:r>
          </a:p>
          <a:p>
            <a:r>
              <a:rPr lang="en-US" dirty="0"/>
              <a:t>Demandez à un ou deux participants de se porter volontaires </a:t>
            </a:r>
          </a:p>
          <a:p>
            <a:r>
              <a:rPr lang="en-US" dirty="0"/>
              <a:t>Fournissez-leur les signes préparés </a:t>
            </a:r>
          </a:p>
          <a:p>
            <a:r>
              <a:rPr lang="en-US" dirty="0"/>
              <a:t>Demandez-leur de lire à haute voix les signes du processus de décision de </a:t>
            </a:r>
            <a:r>
              <a:rPr lang="en-US" dirty="0" err="1"/>
              <a:t>l'ENAS</a:t>
            </a:r>
            <a:r>
              <a:rPr lang="en-US" dirty="0"/>
              <a:t> </a:t>
            </a:r>
          </a:p>
          <a:p>
            <a:r>
              <a:rPr lang="en-US" dirty="0"/>
              <a:t>Avec l'aide de tous les participants à la formation, demandez-leur de les coller au mur dans le bon ordre du processus de décision. </a:t>
            </a:r>
          </a:p>
          <a:p>
            <a:r>
              <a:rPr lang="en-US" dirty="0"/>
              <a:t>Ensuite, demandez aux participants de coller les signes préparés des différentes parties prenantes (dans leur contexte), y compris le rôle des travailleurs sociaux, à côté de chaque étape. </a:t>
            </a:r>
          </a:p>
          <a:p>
            <a:r>
              <a:rPr lang="en-US" dirty="0"/>
              <a:t>Les participants peuvent prendre des notes sur la </a:t>
            </a:r>
            <a:r>
              <a:rPr lang="en-US" b="1" dirty="0"/>
              <a:t>page 22 du cahier d'exercices : Étapes de la prise de décision pour le cadre juridique national de </a:t>
            </a:r>
            <a:r>
              <a:rPr lang="en-US" b="1" dirty="0" err="1"/>
              <a:t>l'ENAS</a:t>
            </a:r>
            <a:r>
              <a:rPr lang="en-US" b="1" dirty="0"/>
              <a:t> </a:t>
            </a:r>
          </a:p>
          <a:p>
            <a:endParaRPr lang="en-US" dirty="0"/>
          </a:p>
        </p:txBody>
      </p:sp>
      <p:sp>
        <p:nvSpPr>
          <p:cNvPr id="2" name="Google Shape;725;p48:notes">
            <a:extLst>
              <a:ext uri="{FF2B5EF4-FFF2-40B4-BE49-F238E27FC236}">
                <a16:creationId xmlns:a16="http://schemas.microsoft.com/office/drawing/2014/main" id="{D7F06408-39BB-77DE-C2E0-27DAE649896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51</a:t>
            </a:fld>
            <a:endParaRPr lang="en-US" sz="1200" dirty="0">
              <a:latin typeface="+mn-lt"/>
            </a:endParaRPr>
          </a:p>
        </p:txBody>
      </p:sp>
    </p:spTree>
    <p:extLst>
      <p:ext uri="{BB962C8B-B14F-4D97-AF65-F5344CB8AC3E}">
        <p14:creationId xmlns:p14="http://schemas.microsoft.com/office/powerpoint/2010/main" val="41934905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8" name="Google Shape;598;p40: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a:p>
            <a:r>
              <a:rPr lang="en-US" i="1" dirty="0"/>
              <a:t>Quelqu'un a-t-il des questions ou des précisions à apporter ?</a:t>
            </a:r>
          </a:p>
          <a:p>
            <a:r>
              <a:rPr lang="en-US" dirty="0"/>
              <a:t>Fermer la session</a:t>
            </a:r>
          </a:p>
        </p:txBody>
      </p:sp>
      <p:sp>
        <p:nvSpPr>
          <p:cNvPr id="3" name="Slide Image Placeholder 2">
            <a:extLst>
              <a:ext uri="{FF2B5EF4-FFF2-40B4-BE49-F238E27FC236}">
                <a16:creationId xmlns:a16="http://schemas.microsoft.com/office/drawing/2014/main" id="{58157492-F1EB-AA2B-CD67-41B2A5FD8CFE}"/>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6F809F14-8230-1083-8F38-2AC0A2053AD5}"/>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52</a:t>
            </a:fld>
            <a:endParaRPr lang="en-US" sz="1200" dirty="0">
              <a:latin typeface="+mn-lt"/>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7" name="Google Shape;607;p41: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i="1" dirty="0"/>
              <a:t>À la fin de cette session, les participants devraient être en mesure de :</a:t>
            </a:r>
          </a:p>
          <a:p>
            <a:r>
              <a:rPr lang="en-US" dirty="0"/>
              <a:t>Présenter la diapositive</a:t>
            </a:r>
          </a:p>
          <a:p>
            <a:r>
              <a:rPr lang="en-US" i="1" dirty="0"/>
              <a:t>Avant d'examiner les considérations spécifiques relatives au </a:t>
            </a:r>
            <a:r>
              <a:rPr lang="en-US" i="1" dirty="0" err="1"/>
              <a:t>soutien</a:t>
            </a:r>
            <a:r>
              <a:rPr lang="en-US" i="1" dirty="0"/>
              <a:t> des </a:t>
            </a:r>
            <a:r>
              <a:rPr lang="en-US" i="1" dirty="0" err="1"/>
              <a:t>Systèmes</a:t>
            </a:r>
            <a:r>
              <a:rPr lang="en-US" i="1" dirty="0"/>
              <a:t> </a:t>
            </a:r>
            <a:r>
              <a:rPr lang="en-US" i="1" dirty="0" err="1"/>
              <a:t>d’Evaluation</a:t>
            </a:r>
            <a:r>
              <a:rPr lang="en-US" i="1" dirty="0"/>
              <a:t> du </a:t>
            </a:r>
            <a:r>
              <a:rPr lang="en-US" i="1" dirty="0" err="1"/>
              <a:t>Comportement</a:t>
            </a:r>
            <a:r>
              <a:rPr lang="en-US" i="1" dirty="0"/>
              <a:t> des Enfants (SECE) à chaque étape du processus de gestion des cas dans le module 2, nous </a:t>
            </a:r>
            <a:r>
              <a:rPr lang="en-US" i="1" dirty="0" err="1"/>
              <a:t>allons</a:t>
            </a:r>
            <a:r>
              <a:rPr lang="en-US" i="1" dirty="0"/>
              <a:t>:</a:t>
            </a:r>
          </a:p>
          <a:p>
            <a:pPr lvl="1"/>
            <a:r>
              <a:rPr lang="en-US" i="1" dirty="0"/>
              <a:t>examiner l'ensemble de la programmation et de la coordination de </a:t>
            </a:r>
            <a:r>
              <a:rPr lang="en-US" i="1" dirty="0" err="1"/>
              <a:t>l'ENAS</a:t>
            </a:r>
            <a:r>
              <a:rPr lang="en-US" i="1" dirty="0"/>
              <a:t> dans ce contexte</a:t>
            </a:r>
          </a:p>
          <a:p>
            <a:pPr lvl="1"/>
            <a:r>
              <a:rPr lang="en-US" i="1" dirty="0"/>
              <a:t>discuter de la manière dont le rôle de travailleur social s'inscrit dans ce contexte.</a:t>
            </a:r>
          </a:p>
        </p:txBody>
      </p:sp>
      <p:sp>
        <p:nvSpPr>
          <p:cNvPr id="3" name="Slide Image Placeholder 2">
            <a:extLst>
              <a:ext uri="{FF2B5EF4-FFF2-40B4-BE49-F238E27FC236}">
                <a16:creationId xmlns:a16="http://schemas.microsoft.com/office/drawing/2014/main" id="{5558806F-7627-DA82-1DE9-EAB678076913}"/>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D3A28BCA-1F6A-57AC-5356-629BF5013B0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53</a:t>
            </a:fld>
            <a:endParaRPr lang="en-US" sz="1200" dirty="0">
              <a:latin typeface="+mn-lt"/>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7" name="Google Shape;617;p42: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S'ADAPTER AU CONTEXTE</a:t>
            </a:r>
          </a:p>
          <a:p>
            <a:r>
              <a:rPr lang="en-US" dirty="0"/>
              <a:t>Ajoutez tous les blocs pertinents dans votre contexte qui manquent.</a:t>
            </a:r>
          </a:p>
          <a:p>
            <a:pPr marL="0" indent="0">
              <a:buNone/>
            </a:pPr>
            <a:r>
              <a:rPr lang="en-US" dirty="0"/>
              <a:t>______________________________________________________________________________</a:t>
            </a:r>
          </a:p>
          <a:p>
            <a:pPr marL="0" indent="0">
              <a:buNone/>
            </a:pPr>
            <a:endParaRPr lang="en-US" dirty="0"/>
          </a:p>
          <a:p>
            <a:pPr marL="0" indent="0">
              <a:buNone/>
            </a:pPr>
            <a:r>
              <a:rPr lang="en-US" b="1" dirty="0"/>
              <a:t>DISCUSSION PLÉNIÈRE</a:t>
            </a:r>
          </a:p>
          <a:p>
            <a:r>
              <a:rPr lang="en-US" i="1" dirty="0"/>
              <a:t>Quels sont, selon vous, les éléments clés d'un </a:t>
            </a:r>
            <a:r>
              <a:rPr lang="en-US" i="1" dirty="0" err="1"/>
              <a:t>programme</a:t>
            </a:r>
            <a:r>
              <a:rPr lang="en-US" i="1" dirty="0"/>
              <a:t> ENAS ?</a:t>
            </a:r>
          </a:p>
          <a:p>
            <a:r>
              <a:rPr lang="en-US" dirty="0"/>
              <a:t>Cliquez pour afficher le contenu des diapositives </a:t>
            </a:r>
          </a:p>
          <a:p>
            <a:r>
              <a:rPr lang="en-US" dirty="0"/>
              <a:t>Discutez de tous les domaines qui n'ont pas été abordés au cours de la discussion.</a:t>
            </a:r>
          </a:p>
          <a:p>
            <a:pPr lvl="1"/>
            <a:r>
              <a:rPr lang="en-US" dirty="0"/>
              <a:t>Ressources humaines : le responsable du dossier, le personnel de la protection de l'enfance, les bénévoles.</a:t>
            </a:r>
          </a:p>
          <a:p>
            <a:pPr lvl="1"/>
            <a:r>
              <a:rPr lang="en-US" dirty="0"/>
              <a:t>Procédures : PPDIP, SOP </a:t>
            </a:r>
          </a:p>
          <a:p>
            <a:pPr lvl="1"/>
            <a:r>
              <a:rPr lang="en-US" dirty="0"/>
              <a:t>Outils, formulaires, système de gestion de l'information </a:t>
            </a:r>
          </a:p>
          <a:p>
            <a:pPr lvl="1"/>
            <a:r>
              <a:rPr lang="en-US" dirty="0"/>
              <a:t>Programmes, services et processus gouvernementaux de protection de l'enfance </a:t>
            </a:r>
          </a:p>
          <a:p>
            <a:r>
              <a:rPr lang="en-US" dirty="0"/>
              <a:t>Si besoin est, </a:t>
            </a:r>
            <a:r>
              <a:rPr lang="en-US" dirty="0" err="1"/>
              <a:t>incitez</a:t>
            </a:r>
            <a:r>
              <a:rPr lang="en-US" dirty="0"/>
              <a:t>-les par </a:t>
            </a:r>
            <a:r>
              <a:rPr lang="en-US" dirty="0" err="1"/>
              <a:t>ces</a:t>
            </a:r>
            <a:r>
              <a:rPr lang="en-US" dirty="0"/>
              <a:t> questions :</a:t>
            </a:r>
          </a:p>
          <a:p>
            <a:pPr lvl="1"/>
            <a:r>
              <a:rPr lang="en-US" i="1" dirty="0"/>
              <a:t>Existe-t-il des directives ou des procédures pour le programme ? </a:t>
            </a:r>
          </a:p>
          <a:p>
            <a:pPr lvl="1"/>
            <a:r>
              <a:rPr lang="en-US" i="1" dirty="0"/>
              <a:t>Existe-t-il des interventions ou des activités spécifiques pour les ENAS ?</a:t>
            </a:r>
          </a:p>
          <a:p>
            <a:pPr lvl="1"/>
            <a:r>
              <a:rPr lang="en-US" i="1" dirty="0"/>
              <a:t>Existe-t-il une coordination spécifique pour soutenir les ENAS ? </a:t>
            </a:r>
          </a:p>
          <a:p>
            <a:pPr lvl="1"/>
            <a:r>
              <a:rPr lang="en-US" i="1" dirty="0"/>
              <a:t>Le programme de </a:t>
            </a:r>
            <a:r>
              <a:rPr lang="en-US" i="1" dirty="0" err="1"/>
              <a:t>l'ENAS</a:t>
            </a:r>
            <a:r>
              <a:rPr lang="en-US" i="1" dirty="0"/>
              <a:t> comporte-t-il une composante de gestion de l'information ? </a:t>
            </a:r>
          </a:p>
          <a:p>
            <a:pPr lvl="1"/>
            <a:r>
              <a:rPr lang="en-US" i="1" dirty="0"/>
              <a:t>Y a-t-il d'autres types de soutien disponibles ? </a:t>
            </a:r>
          </a:p>
          <a:p>
            <a:pPr lvl="1"/>
            <a:endParaRPr lang="en-US" dirty="0"/>
          </a:p>
          <a:p>
            <a:pPr lvl="1"/>
            <a:endParaRPr lang="en-US" dirty="0"/>
          </a:p>
          <a:p>
            <a:pPr lvl="1"/>
            <a:endParaRPr lang="en-US" dirty="0"/>
          </a:p>
        </p:txBody>
      </p:sp>
      <p:sp>
        <p:nvSpPr>
          <p:cNvPr id="3" name="Slide Image Placeholder 2">
            <a:extLst>
              <a:ext uri="{FF2B5EF4-FFF2-40B4-BE49-F238E27FC236}">
                <a16:creationId xmlns:a16="http://schemas.microsoft.com/office/drawing/2014/main" id="{A3A8996F-8015-34CA-0862-85B3AFCCC4EE}"/>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7BA3E645-BC2B-2453-0A8D-2ECD860FDEE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54</a:t>
            </a:fld>
            <a:endParaRPr lang="en-US" sz="1200" dirty="0">
              <a:latin typeface="+mn-lt"/>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8" name="Google Shape;638;p43: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TRAVAIL INDIVIDUEL</a:t>
            </a:r>
          </a:p>
          <a:p>
            <a:r>
              <a:rPr lang="en-US" dirty="0"/>
              <a:t>Distribuez des post-it de 2 couleurs différentes</a:t>
            </a:r>
          </a:p>
          <a:p>
            <a:r>
              <a:rPr lang="en-US" i="1" dirty="0"/>
              <a:t>Instructions:</a:t>
            </a:r>
          </a:p>
          <a:p>
            <a:pPr lvl="1"/>
            <a:r>
              <a:rPr lang="en-US" i="1" dirty="0"/>
              <a:t>Réfléchir à notre propre contexte. </a:t>
            </a:r>
          </a:p>
          <a:p>
            <a:pPr lvl="1"/>
            <a:r>
              <a:rPr lang="en-US" i="1" dirty="0"/>
              <a:t>Sur une couleur - Notez les prestataires de services formels, les services et les types de soutien, y compris la RRF et les soins alternatifs pour les ENAS, qui sont disponibles dans le pays.</a:t>
            </a:r>
          </a:p>
          <a:p>
            <a:pPr lvl="1"/>
            <a:r>
              <a:rPr lang="en-US" i="1" dirty="0"/>
              <a:t>Sur une autre couleur - Inscrivez les intervenants informels, les services et les types de soutien. </a:t>
            </a:r>
          </a:p>
          <a:p>
            <a:r>
              <a:rPr lang="en-US" dirty="0"/>
              <a:t>Les post-it remplis doivent être collés au mur.</a:t>
            </a:r>
          </a:p>
          <a:p>
            <a:pPr marL="0" indent="0">
              <a:buNone/>
            </a:pPr>
            <a:endParaRPr lang="en-US" dirty="0"/>
          </a:p>
          <a:p>
            <a:pPr marL="0" indent="0">
              <a:buNone/>
            </a:pPr>
            <a:r>
              <a:rPr lang="en-US" b="1" dirty="0"/>
              <a:t>DISCUSSION PLÉNIÈRE</a:t>
            </a:r>
          </a:p>
          <a:p>
            <a:r>
              <a:rPr lang="en-US" dirty="0"/>
              <a:t>Passez en revue les contributions des participants et résumez </a:t>
            </a:r>
          </a:p>
          <a:p>
            <a:r>
              <a:rPr lang="en-US" i="1" dirty="0" err="1"/>
              <a:t>Pouvez-vous</a:t>
            </a:r>
            <a:r>
              <a:rPr lang="en-US" i="1" dirty="0"/>
              <a:t> </a:t>
            </a:r>
            <a:r>
              <a:rPr lang="en-US" i="1" dirty="0" err="1"/>
              <a:t>indiquer</a:t>
            </a:r>
            <a:r>
              <a:rPr lang="en-US" i="1" dirty="0"/>
              <a:t>:</a:t>
            </a:r>
          </a:p>
          <a:p>
            <a:pPr lvl="1"/>
            <a:r>
              <a:rPr lang="en-US" i="1" dirty="0"/>
              <a:t>Où le rôle des travailleurs sociaux s'inscrirait-il dans ce cadre ?</a:t>
            </a:r>
          </a:p>
          <a:p>
            <a:pPr lvl="1"/>
            <a:r>
              <a:rPr lang="en-US" i="1" dirty="0"/>
              <a:t>Comment votre rôle s'articule-t-il avec les différents services ?</a:t>
            </a:r>
          </a:p>
          <a:p>
            <a:r>
              <a:rPr lang="en-US" dirty="0"/>
              <a:t>Reportez-vous aux points suivants pour compléter si nécessaire :</a:t>
            </a:r>
          </a:p>
          <a:p>
            <a:pPr lvl="1"/>
            <a:r>
              <a:rPr lang="en-US" dirty="0"/>
              <a:t>Dans la mesure du possible et dans l'intérêt supérieur de l'enfant, la collaboration avec les autorités telles que le ministère de la protection sociale ou d'autres acteurs concernés, y compris ceux qui ont des responsabilités légales envers les ENAS, est très </a:t>
            </a:r>
            <a:r>
              <a:rPr lang="en-US" dirty="0" err="1"/>
              <a:t>importante</a:t>
            </a:r>
            <a:r>
              <a:rPr lang="en-US" dirty="0"/>
              <a:t> pour:</a:t>
            </a:r>
          </a:p>
          <a:p>
            <a:pPr lvl="2"/>
            <a:r>
              <a:rPr lang="en-US" dirty="0"/>
              <a:t>La </a:t>
            </a:r>
            <a:r>
              <a:rPr lang="en-US" dirty="0" err="1"/>
              <a:t>durabilité</a:t>
            </a:r>
            <a:r>
              <a:rPr lang="en-US" dirty="0"/>
              <a:t> de la gestion des cas</a:t>
            </a:r>
          </a:p>
          <a:p>
            <a:pPr lvl="2"/>
            <a:r>
              <a:rPr lang="en-US" dirty="0"/>
              <a:t>La mise en place et supervision d'arrangements de soins alternatifs</a:t>
            </a:r>
          </a:p>
          <a:p>
            <a:pPr lvl="2"/>
            <a:r>
              <a:rPr lang="en-US" dirty="0"/>
              <a:t>Le </a:t>
            </a:r>
            <a:r>
              <a:rPr lang="en-US" dirty="0" err="1"/>
              <a:t>transfert</a:t>
            </a:r>
            <a:r>
              <a:rPr lang="en-US" dirty="0"/>
              <a:t> éventuel du travail du programme</a:t>
            </a:r>
          </a:p>
          <a:p>
            <a:pPr lvl="1"/>
            <a:r>
              <a:rPr lang="en-US" dirty="0"/>
              <a:t>Les travailleurs sociaux peuvent jouer un rôle important dans la facilitation ou la promotion de la coopération entre les parties prenantes formelles et informelles en matière de RRF et d'interventions de soins alternatifs.</a:t>
            </a:r>
          </a:p>
          <a:p>
            <a:r>
              <a:rPr lang="en-US" dirty="0"/>
              <a:t>Partagez les cartographies des services et des parties prenantes qui ont été réalisées dans ce contexte.</a:t>
            </a:r>
          </a:p>
        </p:txBody>
      </p:sp>
      <p:sp>
        <p:nvSpPr>
          <p:cNvPr id="3" name="Slide Image Placeholder 2">
            <a:extLst>
              <a:ext uri="{FF2B5EF4-FFF2-40B4-BE49-F238E27FC236}">
                <a16:creationId xmlns:a16="http://schemas.microsoft.com/office/drawing/2014/main" id="{4C6C9EB5-358F-0882-C6DF-F2BAEB301DA9}"/>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58AA251D-1D4E-1CCA-5A0B-A34B1CA8C6DB}"/>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55</a:t>
            </a:fld>
            <a:endParaRPr lang="en-US" sz="1200" dirty="0">
              <a:latin typeface="+mn-lt"/>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8" name="Google Shape;648;p44: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S'ADAPTER AU CONTEXTE</a:t>
            </a:r>
          </a:p>
          <a:p>
            <a:r>
              <a:rPr lang="en-US" dirty="0"/>
              <a:t>Modifiez les notes ci-dessous pour refléter le rôle exact de l'assistant social dans votre contexte.  </a:t>
            </a:r>
          </a:p>
          <a:p>
            <a:r>
              <a:rPr lang="en-US" dirty="0"/>
              <a:t>Considérez le rôle du CICR dans votre contexte en termes de ce qu'il est pertinent pour l'assistant social de savoir, et toute limitation du rôle de l'assistant social en ce qui concerne le RRF ou la coordination.</a:t>
            </a:r>
          </a:p>
          <a:p>
            <a:r>
              <a:rPr lang="en-US" dirty="0"/>
              <a:t>Vous pouvez également vous référer à toutes les procédures opérationnelles normalisées locales.</a:t>
            </a:r>
          </a:p>
          <a:p>
            <a:pPr marL="0" indent="0">
              <a:buNone/>
            </a:pPr>
            <a:r>
              <a:rPr lang="en-US" dirty="0"/>
              <a:t>______________________________________________________________________________</a:t>
            </a:r>
          </a:p>
          <a:p>
            <a:pPr marL="0" indent="0">
              <a:buNone/>
            </a:pPr>
            <a:endParaRPr lang="en-US" dirty="0"/>
          </a:p>
          <a:p>
            <a:pPr marL="0" indent="0">
              <a:buNone/>
            </a:pPr>
            <a:r>
              <a:rPr lang="en-US" b="1" dirty="0"/>
              <a:t>DISCUSSION PLÉNIÈRE</a:t>
            </a:r>
          </a:p>
          <a:p>
            <a:r>
              <a:rPr lang="en-US" i="1" dirty="0"/>
              <a:t>Nous allons maintenant nous concentrer sur le rôle de l'assistant social dans certains des domaines que nous avons abordés. </a:t>
            </a:r>
          </a:p>
          <a:p>
            <a:r>
              <a:rPr lang="en-US" dirty="0"/>
              <a:t>Animer une discussion avec les participants sur le rôle de l'assistant social dans les domaines suivants</a:t>
            </a:r>
          </a:p>
          <a:p>
            <a:r>
              <a:rPr lang="en-US" dirty="0"/>
              <a:t>Notez leurs réponses sur un tableau de papier et ajoutez-y des éléments.</a:t>
            </a:r>
          </a:p>
          <a:p>
            <a:r>
              <a:rPr lang="en-US" b="1" dirty="0"/>
              <a:t>Rôle général de l'assistant social dans le soutien aux enfants non accompagnés.</a:t>
            </a:r>
          </a:p>
          <a:p>
            <a:pPr lvl="1"/>
            <a:r>
              <a:rPr lang="en-US" dirty="0"/>
              <a:t>Assurer le suivi individuel de l'enfant et de la famille, en collaboration avec des collègues des autorités locales ou d'autres programmes/organisations.</a:t>
            </a:r>
          </a:p>
          <a:p>
            <a:pPr lvl="1"/>
            <a:r>
              <a:rPr lang="en-US" dirty="0"/>
              <a:t>Transférer les cas aux services sociaux/au tribunal </a:t>
            </a:r>
          </a:p>
          <a:p>
            <a:pPr lvl="1"/>
            <a:r>
              <a:rPr lang="en-US" dirty="0"/>
              <a:t>Être présent à l'audience de </a:t>
            </a:r>
            <a:r>
              <a:rPr lang="en-US" dirty="0" err="1"/>
              <a:t>l'ENAS</a:t>
            </a:r>
            <a:endParaRPr lang="en-US" b="1" dirty="0"/>
          </a:p>
          <a:p>
            <a:r>
              <a:rPr lang="en-US" b="1" dirty="0"/>
              <a:t>Soins alternatifs</a:t>
            </a:r>
          </a:p>
          <a:p>
            <a:pPr lvl="1"/>
            <a:r>
              <a:rPr lang="en-US" dirty="0"/>
              <a:t>Les travailleurs sociaux peuvent soutenir ou participer à l'identification et à l'établissement d'arrangements de soins alternatifs basés sur la famille et la communauté pour les ENAS, tels que les familles d'accueil et les mentors, soutenir et surveiller les enfants dans les placements de soins alternatifs et former et fournir des conseils aux familles d'accueil.</a:t>
            </a:r>
          </a:p>
          <a:p>
            <a:pPr lvl="1"/>
            <a:r>
              <a:rPr lang="en-US" dirty="0"/>
              <a:t>Les travailleurs sociaux peuvent promouvoir ou faciliter la coopération avec les groupes communautaires de protection de l'enfance ou les groupes de femmes qui peuvent jouer un rôle important dans le soutien à la prise en charge alternative.</a:t>
            </a:r>
          </a:p>
          <a:p>
            <a:pPr lvl="1"/>
            <a:r>
              <a:rPr lang="en-US" dirty="0"/>
              <a:t>Dans d'autres contextes, le rôle des travailleurs sociaux est plus limité ; ils s'occupent de l'enfant et de la famille individuellement, travaillant avec des collègues des autorités locales ou d'autres programmes/organisations.</a:t>
            </a:r>
          </a:p>
          <a:p>
            <a:pPr lvl="2"/>
            <a:endParaRPr lang="en-US" dirty="0"/>
          </a:p>
          <a:p>
            <a:pPr marL="0" indent="0">
              <a:buNone/>
            </a:pPr>
            <a:r>
              <a:rPr lang="en-US" b="1" dirty="0"/>
              <a:t>SUITE </a:t>
            </a:r>
            <a:r>
              <a:rPr lang="en-US" b="1" dirty="0">
                <a:sym typeface="Wingdings" panose="05000000000000000000" pitchFamily="2" charset="2"/>
              </a:rPr>
              <a:t></a:t>
            </a:r>
            <a:endParaRPr lang="en-US" b="1" dirty="0"/>
          </a:p>
          <a:p>
            <a:endParaRPr lang="en-US" dirty="0"/>
          </a:p>
        </p:txBody>
      </p:sp>
      <p:sp>
        <p:nvSpPr>
          <p:cNvPr id="3" name="Slide Image Placeholder 2">
            <a:extLst>
              <a:ext uri="{FF2B5EF4-FFF2-40B4-BE49-F238E27FC236}">
                <a16:creationId xmlns:a16="http://schemas.microsoft.com/office/drawing/2014/main" id="{189D777B-59C5-B468-CA66-801C840A8F9C}"/>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BB2C3C40-6F1A-F1F3-1BDE-B0DE4BC11DB8}"/>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56</a:t>
            </a:fld>
            <a:endParaRPr lang="en-US" sz="1200" dirty="0">
              <a:latin typeface="+mn-lt"/>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8" name="Google Shape;648;p44:notes"/>
          <p:cNvSpPr txBox="1">
            <a:spLocks noGrp="1"/>
          </p:cNvSpPr>
          <p:nvPr>
            <p:ph type="body" idx="1"/>
          </p:nvPr>
        </p:nvSpPr>
        <p:spPr>
          <a:xfrm>
            <a:off x="479425" y="460375"/>
            <a:ext cx="6140450" cy="9211335"/>
          </a:xfrm>
          <a:prstGeom prst="rect">
            <a:avLst/>
          </a:prstGeom>
        </p:spPr>
        <p:txBody>
          <a:bodyPr/>
          <a:lstStyle/>
          <a:p>
            <a:r>
              <a:rPr lang="en-US" b="1" dirty="0"/>
              <a:t>RRF</a:t>
            </a:r>
          </a:p>
          <a:p>
            <a:pPr lvl="1"/>
            <a:r>
              <a:rPr lang="en-US" dirty="0"/>
              <a:t>Dans certains contextes, les travailleurs sociaux soutiennent ou s'engagent eux-mêmes dans des initiatives de recherche et de regroupement familial en étroite collaboration et coordination avec d'autres personnels/acteurs clés impliqués dans la RRF.</a:t>
            </a:r>
          </a:p>
          <a:p>
            <a:pPr lvl="1"/>
            <a:r>
              <a:rPr lang="en-US" dirty="0"/>
              <a:t>Les travailleurs sociaux peuvent compléter le RRF </a:t>
            </a:r>
            <a:r>
              <a:rPr lang="en-US" dirty="0" err="1"/>
              <a:t>en</a:t>
            </a:r>
            <a:r>
              <a:rPr lang="en-US" dirty="0"/>
              <a:t>:</a:t>
            </a:r>
          </a:p>
          <a:p>
            <a:pPr lvl="2"/>
            <a:r>
              <a:rPr lang="en-US" dirty="0"/>
              <a:t>Gestion de cas</a:t>
            </a:r>
          </a:p>
          <a:p>
            <a:pPr lvl="2"/>
            <a:r>
              <a:rPr lang="en-US" dirty="0"/>
              <a:t>Contrôle et suivi</a:t>
            </a:r>
          </a:p>
          <a:p>
            <a:pPr lvl="2"/>
            <a:r>
              <a:rPr lang="en-US" dirty="0"/>
              <a:t>Soutien aux dispositifs de garde alternatifs</a:t>
            </a:r>
          </a:p>
          <a:p>
            <a:pPr lvl="2"/>
            <a:r>
              <a:rPr lang="en-US" dirty="0" err="1"/>
              <a:t>Maintien</a:t>
            </a:r>
            <a:r>
              <a:rPr lang="en-US" dirty="0"/>
              <a:t> de contact avec la famille</a:t>
            </a:r>
          </a:p>
          <a:p>
            <a:pPr lvl="2"/>
            <a:r>
              <a:rPr lang="en-US" dirty="0"/>
              <a:t>Réintégration après le regroupement familial</a:t>
            </a:r>
          </a:p>
          <a:p>
            <a:pPr lvl="1"/>
            <a:r>
              <a:rPr lang="en-US" dirty="0"/>
              <a:t>Les travailleurs sociaux avec lesquels les enfants ont une relation existante peuvent être mieux placés pour trouver des informations pertinentes pour la recherche.</a:t>
            </a:r>
          </a:p>
          <a:p>
            <a:r>
              <a:rPr lang="en-US" b="1" dirty="0"/>
              <a:t>Coordination </a:t>
            </a:r>
          </a:p>
          <a:p>
            <a:pPr lvl="1"/>
            <a:r>
              <a:rPr lang="en-US" dirty="0"/>
              <a:t>Assurer la coordination avec toutes les autorités compétentes et les prestataires de services fournissant des services aux ENAS. </a:t>
            </a:r>
          </a:p>
          <a:p>
            <a:pPr lvl="1"/>
            <a:r>
              <a:rPr lang="en-US" dirty="0"/>
              <a:t>Travailler pour éviter la duplication des services aux ENAS individuels</a:t>
            </a:r>
          </a:p>
          <a:p>
            <a:pPr lvl="1"/>
            <a:r>
              <a:rPr lang="en-US" dirty="0"/>
              <a:t>La RRF et la coordination transfrontalières sont particulièrement nécessaires lorsqu'un grand </a:t>
            </a:r>
            <a:r>
              <a:rPr lang="en-US" dirty="0" err="1"/>
              <a:t>nombre</a:t>
            </a:r>
            <a:r>
              <a:rPr lang="en-US" dirty="0"/>
              <a:t> </a:t>
            </a:r>
            <a:r>
              <a:rPr lang="en-US" dirty="0" err="1"/>
              <a:t>d’ENAS</a:t>
            </a:r>
            <a:r>
              <a:rPr lang="en-US" dirty="0"/>
              <a:t> sont séparés à travers les frontières internationales et dans les situations où cela est sûr/ dans l'intérêt supérieur des ENAS.</a:t>
            </a:r>
          </a:p>
          <a:p>
            <a:pPr lvl="1"/>
            <a:r>
              <a:rPr lang="en-US" dirty="0"/>
              <a:t>Travailler en étroite collaboration avec le CICR, le cas échéant.</a:t>
            </a:r>
          </a:p>
          <a:p>
            <a:pPr lvl="1"/>
            <a:r>
              <a:rPr lang="en-US" dirty="0"/>
              <a:t>Soutenir les efforts de recherche et de regroupement familial dans le cadre du retour ou du rapatriement volontaire de personnes ou de groupes de </a:t>
            </a:r>
            <a:r>
              <a:rPr lang="en-US" dirty="0" err="1"/>
              <a:t>réfugiés</a:t>
            </a:r>
            <a:r>
              <a:rPr lang="en-US" dirty="0"/>
              <a:t>: </a:t>
            </a:r>
          </a:p>
          <a:p>
            <a:pPr lvl="2"/>
            <a:r>
              <a:rPr lang="en-US" dirty="0"/>
              <a:t>Comme convenu avec le HCR et les parties prenantes gouvernementales</a:t>
            </a:r>
          </a:p>
          <a:p>
            <a:pPr lvl="2"/>
            <a:r>
              <a:rPr lang="en-US" dirty="0" err="1"/>
              <a:t>Lorsqu’ils</a:t>
            </a:r>
            <a:r>
              <a:rPr lang="en-US" dirty="0"/>
              <a:t> </a:t>
            </a:r>
            <a:r>
              <a:rPr lang="en-US" dirty="0" err="1"/>
              <a:t>sont</a:t>
            </a:r>
            <a:r>
              <a:rPr lang="en-US" dirty="0"/>
              <a:t> </a:t>
            </a:r>
            <a:r>
              <a:rPr lang="en-US" dirty="0" err="1"/>
              <a:t>en</a:t>
            </a:r>
            <a:r>
              <a:rPr lang="en-US" dirty="0"/>
              <a:t> </a:t>
            </a:r>
            <a:r>
              <a:rPr lang="en-US" dirty="0" err="1"/>
              <a:t>sécurité</a:t>
            </a:r>
            <a:r>
              <a:rPr lang="en-US" dirty="0"/>
              <a:t> et </a:t>
            </a:r>
          </a:p>
          <a:p>
            <a:pPr lvl="2"/>
            <a:r>
              <a:rPr lang="en-US" dirty="0"/>
              <a:t>Lorsque c'est dans l'intérêt de l'enfant.</a:t>
            </a:r>
          </a:p>
          <a:p>
            <a:pPr lvl="1"/>
            <a:r>
              <a:rPr lang="en-US" dirty="0"/>
              <a:t>Dans les contextes de réfugiés, il est très important de coordonner les efforts transfrontaliers de RRF avec le HCR. </a:t>
            </a:r>
          </a:p>
          <a:p>
            <a:r>
              <a:rPr lang="en-US" b="1" dirty="0"/>
              <a:t>Gestion de l'information </a:t>
            </a:r>
          </a:p>
          <a:p>
            <a:pPr lvl="1"/>
            <a:r>
              <a:rPr lang="en-US" dirty="0"/>
              <a:t>S'assurer que le protocole de protection des données et de partage de l'information est respecté dans toutes les initiatives de gestion de cas, de coordination, de RRF et de soins alternatifs pour les ENAS. </a:t>
            </a:r>
          </a:p>
        </p:txBody>
      </p:sp>
      <p:sp>
        <p:nvSpPr>
          <p:cNvPr id="4" name="Google Shape;725;p48:notes">
            <a:extLst>
              <a:ext uri="{FF2B5EF4-FFF2-40B4-BE49-F238E27FC236}">
                <a16:creationId xmlns:a16="http://schemas.microsoft.com/office/drawing/2014/main" id="{111BBC10-044B-0908-0941-4BE4895C065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57</a:t>
            </a:fld>
            <a:endParaRPr lang="en-US" sz="1200" dirty="0">
              <a:latin typeface="+mn-lt"/>
            </a:endParaRPr>
          </a:p>
        </p:txBody>
      </p:sp>
    </p:spTree>
    <p:extLst>
      <p:ext uri="{BB962C8B-B14F-4D97-AF65-F5344CB8AC3E}">
        <p14:creationId xmlns:p14="http://schemas.microsoft.com/office/powerpoint/2010/main" val="417047475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70" name="Google Shape;670;p45: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a:p>
            <a:r>
              <a:rPr lang="en-US" i="1" dirty="0"/>
              <a:t>Quelqu'un a-t-il des questions ou des précisions à apporter ?</a:t>
            </a:r>
          </a:p>
          <a:p>
            <a:r>
              <a:rPr lang="en-US" dirty="0"/>
              <a:t>Fermer la session</a:t>
            </a:r>
          </a:p>
        </p:txBody>
      </p:sp>
      <p:sp>
        <p:nvSpPr>
          <p:cNvPr id="3" name="Slide Image Placeholder 2">
            <a:extLst>
              <a:ext uri="{FF2B5EF4-FFF2-40B4-BE49-F238E27FC236}">
                <a16:creationId xmlns:a16="http://schemas.microsoft.com/office/drawing/2014/main" id="{4FC25426-25FA-7A77-8E8F-C3D058B45435}"/>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1A678414-ECBF-4240-6958-5FEDEEDB6D3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58</a:t>
            </a:fld>
            <a:endParaRPr lang="en-US" sz="1200" dirty="0">
              <a:latin typeface="+mn-lt"/>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1" name="Google Shape;681;p46: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Présenter la diapositive</a:t>
            </a:r>
          </a:p>
        </p:txBody>
      </p:sp>
      <p:sp>
        <p:nvSpPr>
          <p:cNvPr id="3" name="Slide Image Placeholder 2">
            <a:extLst>
              <a:ext uri="{FF2B5EF4-FFF2-40B4-BE49-F238E27FC236}">
                <a16:creationId xmlns:a16="http://schemas.microsoft.com/office/drawing/2014/main" id="{25A38D22-77AA-402C-DD8D-0E9CFFBFF92B}"/>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D54E9A16-32A0-AA16-601A-DB3536BC366D}"/>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59</a:t>
            </a:fld>
            <a:endParaRPr lang="en-US" sz="1200" dirty="0">
              <a:latin typeface="+mn-lt"/>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3" name="Google Shape;33;p2:notes"/>
          <p:cNvSpPr txBox="1">
            <a:spLocks noGrp="1"/>
          </p:cNvSpPr>
          <p:nvPr>
            <p:ph type="body" idx="1"/>
          </p:nvPr>
        </p:nvSpPr>
        <p:spPr>
          <a:xfrm>
            <a:off x="479425" y="460375"/>
            <a:ext cx="6140450" cy="9211335"/>
          </a:xfrm>
          <a:prstGeom prst="rect">
            <a:avLst/>
          </a:prstGeom>
        </p:spPr>
        <p:txBody>
          <a:bodyPr/>
          <a:lstStyle/>
          <a:p>
            <a:pPr marL="0" indent="0">
              <a:buNone/>
            </a:pPr>
            <a:r>
              <a:rPr lang="en-US" b="1" dirty="0"/>
              <a:t>Scénario 5 </a:t>
            </a:r>
          </a:p>
          <a:p>
            <a:r>
              <a:rPr lang="en-US" dirty="0"/>
              <a:t>Aliou et Diarra sont deux frères et sœurs de 5 et 7 ans. Ils vivaient dans un orphelinat avant le conflit. Leurs parents avaient envoyé les deux frères dans l'institution car ils avaient du mal à s'occuper de tous leurs enfants et espéraient qu'Aliou et Diarra pourraient bénéficier d'une éducation dans l'institution. Lorsque les combats ont éclaté, les frères ont fui avec le reste de la population vers une zone plus sûre, où ils ont été spontanément accueillis par une famille du même village que le leur.</a:t>
            </a:r>
          </a:p>
          <a:p>
            <a:pPr marL="0" indent="0">
              <a:buNone/>
            </a:pPr>
            <a:endParaRPr lang="en-US" dirty="0"/>
          </a:p>
          <a:p>
            <a:pPr marL="0" indent="0">
              <a:buNone/>
            </a:pPr>
            <a:r>
              <a:rPr lang="en-US" b="1" dirty="0"/>
              <a:t>Scénario 6 </a:t>
            </a:r>
          </a:p>
          <a:p>
            <a:r>
              <a:rPr lang="en-US" dirty="0"/>
              <a:t>Rose est une petite fille de 3 ans qui vivait avec ses deux parents. Récemment, son père a été infecté par une maladie infectieuse et, peu après, il est décédé dans l'unité de soins intensifs d'un hôpital voisin. Sa mère a décidé de placer Rose dans un orphelinat situé dans une ville à environ 150 km de son domicile. Elle estime qu'elle n'est pas en mesure de s'occuper correctement de Rose toute seule, car elle a perdu son emploi à la suite de la propagation de la pandémie dans la région et ne génère pas de revenus ces jours-ci. </a:t>
            </a:r>
          </a:p>
        </p:txBody>
      </p:sp>
      <p:sp>
        <p:nvSpPr>
          <p:cNvPr id="4" name="Google Shape;725;p48:notes">
            <a:extLst>
              <a:ext uri="{FF2B5EF4-FFF2-40B4-BE49-F238E27FC236}">
                <a16:creationId xmlns:a16="http://schemas.microsoft.com/office/drawing/2014/main" id="{1CC1B77F-862A-4EEA-C257-674766AC977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a:t>
            </a:fld>
            <a:endParaRPr lang="en-US" sz="1200" dirty="0">
              <a:latin typeface="+mn-lt"/>
            </a:endParaRPr>
          </a:p>
        </p:txBody>
      </p:sp>
    </p:spTree>
    <p:extLst>
      <p:ext uri="{BB962C8B-B14F-4D97-AF65-F5344CB8AC3E}">
        <p14:creationId xmlns:p14="http://schemas.microsoft.com/office/powerpoint/2010/main" val="319831071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6"/>
        <p:cNvGrpSpPr/>
        <p:nvPr/>
      </p:nvGrpSpPr>
      <p:grpSpPr>
        <a:xfrm>
          <a:off x="0" y="0"/>
          <a:ext cx="0" cy="0"/>
          <a:chOff x="0" y="0"/>
          <a:chExt cx="0" cy="0"/>
        </a:xfrm>
      </p:grpSpPr>
      <p:sp>
        <p:nvSpPr>
          <p:cNvPr id="698" name="Google Shape;698;p47: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 </a:t>
            </a:r>
          </a:p>
          <a:p>
            <a:r>
              <a:rPr lang="en-US" dirty="0">
                <a:sym typeface="Helvetica Neue"/>
              </a:rPr>
              <a:t>Présenter la diapositive</a:t>
            </a:r>
          </a:p>
          <a:p>
            <a:r>
              <a:rPr lang="en-US" dirty="0">
                <a:sym typeface="Helvetica Neue"/>
              </a:rPr>
              <a:t>Se référer aux différentes sessions en fonction de chaque objectif d'apprentissage.</a:t>
            </a:r>
            <a:endParaRPr lang="en-US" dirty="0">
              <a:sym typeface="Arial"/>
            </a:endParaRPr>
          </a:p>
          <a:p>
            <a:r>
              <a:rPr lang="en-US" i="1" dirty="0">
                <a:sym typeface="Helvetica Neue"/>
              </a:rPr>
              <a:t>Vous sentez-vous maintenant capable de :</a:t>
            </a:r>
            <a:endParaRPr lang="en-US" i="1" dirty="0">
              <a:sym typeface="Arial"/>
            </a:endParaRPr>
          </a:p>
          <a:p>
            <a:pPr lvl="1"/>
            <a:r>
              <a:rPr lang="en-US" i="1" dirty="0">
                <a:sym typeface="Helvetica Neue"/>
              </a:rPr>
              <a:t>Comparez et opposez les définitions de </a:t>
            </a:r>
            <a:r>
              <a:rPr lang="en-US" i="1" dirty="0" err="1">
                <a:sym typeface="Helvetica Neue"/>
              </a:rPr>
              <a:t>l'ENAS</a:t>
            </a:r>
            <a:r>
              <a:rPr lang="en-US" i="1" dirty="0">
                <a:sym typeface="Helvetica Neue"/>
              </a:rPr>
              <a:t> ?</a:t>
            </a:r>
            <a:endParaRPr lang="en-US" i="1" dirty="0"/>
          </a:p>
          <a:p>
            <a:pPr lvl="1"/>
            <a:r>
              <a:rPr lang="en-US" i="1" dirty="0">
                <a:sym typeface="Helvetica Neue"/>
              </a:rPr>
              <a:t>Analyser comment la séparation familiale peut avoir un impact sur l'enfant et expliquer les mesures pour prévenir la séparation familiale ?</a:t>
            </a:r>
            <a:endParaRPr lang="en-US" i="1" dirty="0"/>
          </a:p>
          <a:p>
            <a:pPr lvl="1"/>
            <a:r>
              <a:rPr lang="en-US" i="1" dirty="0">
                <a:sym typeface="Helvetica Neue"/>
              </a:rPr>
              <a:t>Décrire les normes et pratiques légales, culturelles et contextuelles liées au travail avec les ENAS ?</a:t>
            </a:r>
            <a:endParaRPr lang="en-US" i="1" dirty="0"/>
          </a:p>
          <a:p>
            <a:r>
              <a:rPr lang="en-US" i="1" dirty="0"/>
              <a:t>Vous pourrez donner votre avis après la formation. </a:t>
            </a:r>
            <a:endParaRPr lang="en-US" i="1" dirty="0">
              <a:sym typeface="Arial"/>
            </a:endParaRPr>
          </a:p>
          <a:p>
            <a:r>
              <a:rPr lang="en-US" i="1" dirty="0">
                <a:sym typeface="Helvetica Neue"/>
              </a:rPr>
              <a:t>Quelqu'un a-t-il des questions ou des précisions à apporter ?</a:t>
            </a:r>
            <a:endParaRPr lang="en-US" i="1" dirty="0"/>
          </a:p>
        </p:txBody>
      </p:sp>
      <p:sp>
        <p:nvSpPr>
          <p:cNvPr id="3" name="Slide Image Placeholder 2">
            <a:extLst>
              <a:ext uri="{FF2B5EF4-FFF2-40B4-BE49-F238E27FC236}">
                <a16:creationId xmlns:a16="http://schemas.microsoft.com/office/drawing/2014/main" id="{FD91ADC3-E998-3922-89B1-D552EAE8AF3A}"/>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9808F62D-7A41-0596-E327-FF8081F635FA}"/>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60</a:t>
            </a:fld>
            <a:endParaRPr lang="en-US" sz="1200" dirty="0">
              <a:latin typeface="+mn-lt"/>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4" name="Google Shape;724;p48: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TRAVAIL INDIVIDUEL (5 minutes)</a:t>
            </a:r>
          </a:p>
          <a:p>
            <a:r>
              <a:rPr lang="en-US" dirty="0"/>
              <a:t>Guidez les participants vers la page du cahier de travail x : x</a:t>
            </a:r>
          </a:p>
          <a:p>
            <a:r>
              <a:rPr lang="en-US" i="1" dirty="0"/>
              <a:t>Écrivez dans leur cahier trois choses que vous avez apprises aujourd'hui.</a:t>
            </a:r>
          </a:p>
          <a:p>
            <a:r>
              <a:rPr lang="en-US" i="1" dirty="0"/>
              <a:t>Réfléchissez aux questions suivantes et écrivez </a:t>
            </a:r>
            <a:r>
              <a:rPr lang="en-US" i="1" dirty="0" err="1"/>
              <a:t>vos</a:t>
            </a:r>
            <a:r>
              <a:rPr lang="en-US" i="1" dirty="0"/>
              <a:t> pensées:</a:t>
            </a:r>
          </a:p>
          <a:p>
            <a:pPr lvl="1"/>
            <a:r>
              <a:rPr lang="en-US" i="1" dirty="0"/>
              <a:t>Qu'est-ce qui vous a surpris ? </a:t>
            </a:r>
          </a:p>
          <a:p>
            <a:pPr lvl="1"/>
            <a:r>
              <a:rPr lang="en-US" i="1" dirty="0"/>
              <a:t>Qu'est-ce qui vous a mis au défi ? </a:t>
            </a:r>
          </a:p>
          <a:p>
            <a:pPr lvl="1"/>
            <a:r>
              <a:rPr lang="en-US" i="1" dirty="0"/>
              <a:t>Sur quoi aimeriez-vous en savoir plus ? </a:t>
            </a:r>
          </a:p>
          <a:p>
            <a:pPr marL="0" indent="0">
              <a:buNone/>
            </a:pPr>
            <a:endParaRPr lang="en-US" dirty="0"/>
          </a:p>
          <a:p>
            <a:pPr marL="0" indent="0">
              <a:buNone/>
            </a:pPr>
            <a:r>
              <a:rPr lang="en-US" b="1" dirty="0"/>
              <a:t>DISCUSSION PLÉNIÈRE</a:t>
            </a:r>
          </a:p>
          <a:p>
            <a:r>
              <a:rPr lang="en-US" i="1" dirty="0"/>
              <a:t>Quelqu'un souhaite-t-il partager quelque chose qu'il a appris aujourd'hui ?</a:t>
            </a:r>
          </a:p>
          <a:p>
            <a:r>
              <a:rPr lang="en-US" i="1" dirty="0"/>
              <a:t>Quelqu'un souhaite-t-il partager un sujet sur lequel il veut en savoir plus ?</a:t>
            </a:r>
          </a:p>
          <a:p>
            <a:r>
              <a:rPr lang="en-US" dirty="0" err="1"/>
              <a:t>Partagez</a:t>
            </a:r>
            <a:r>
              <a:rPr lang="en-US" dirty="0"/>
              <a:t> la date de début du prochain module.</a:t>
            </a:r>
          </a:p>
          <a:p>
            <a:r>
              <a:rPr lang="en-US" dirty="0"/>
              <a:t>Remerciez les participants pour leur participation.</a:t>
            </a:r>
          </a:p>
          <a:p>
            <a:endParaRPr lang="en-US" dirty="0"/>
          </a:p>
          <a:p>
            <a:endParaRPr lang="en-US" dirty="0"/>
          </a:p>
          <a:p>
            <a:endParaRPr lang="en-US" dirty="0"/>
          </a:p>
        </p:txBody>
      </p:sp>
      <p:sp>
        <p:nvSpPr>
          <p:cNvPr id="725" name="Google Shape;725;p48:notes"/>
          <p:cNvSpPr txBox="1">
            <a:spLocks noGrp="1"/>
          </p:cNvSpPr>
          <p:nvPr>
            <p:ph type="sldNum" idx="12"/>
          </p:nvPr>
        </p:nvSpPr>
        <p:spPr>
          <a:xfrm>
            <a:off x="5976710" y="9517856"/>
            <a:ext cx="868317" cy="512763"/>
          </a:xfrm>
          <a:prstGeom prst="rect">
            <a:avLst/>
          </a:prstGeom>
          <a:noFill/>
          <a:ln>
            <a:noFill/>
          </a:ln>
        </p:spPr>
        <p:txBody>
          <a:bodyPr spcFirstLastPara="1" wrap="square" lIns="96728" tIns="48351" rIns="96728" bIns="48351" anchor="b" anchorCtr="0">
            <a:noAutofit/>
          </a:bodyPr>
          <a:lstStyle/>
          <a:p>
            <a:pPr algn="r"/>
            <a:fld id="{00000000-1234-1234-1234-123412341234}" type="slidenum">
              <a:rPr lang="en-US" sz="1200">
                <a:latin typeface="+mn-lt"/>
              </a:rPr>
              <a:t>61</a:t>
            </a:fld>
            <a:endParaRPr sz="1200" dirty="0">
              <a:latin typeface="+mn-lt"/>
            </a:endParaRPr>
          </a:p>
        </p:txBody>
      </p:sp>
      <p:sp>
        <p:nvSpPr>
          <p:cNvPr id="5" name="Slide Image Placeholder 4">
            <a:extLst>
              <a:ext uri="{FF2B5EF4-FFF2-40B4-BE49-F238E27FC236}">
                <a16:creationId xmlns:a16="http://schemas.microsoft.com/office/drawing/2014/main" id="{D60E7FDD-5064-BC03-1C77-06FA3D384566}"/>
              </a:ext>
            </a:extLst>
          </p:cNvPr>
          <p:cNvSpPr>
            <a:spLocks noGrp="1" noRot="1" noChangeAspect="1"/>
          </p:cNvSpPr>
          <p:nvPr>
            <p:ph type="sldImg"/>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40" name="Google Shape;40;p3: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PRÉPARATION (10 minutes)</a:t>
            </a:r>
          </a:p>
          <a:p>
            <a:r>
              <a:rPr lang="en-US" dirty="0"/>
              <a:t>Préparez un brise-glace / une activité d'introduction (10 minutes).</a:t>
            </a:r>
          </a:p>
          <a:p>
            <a:pPr marL="0" indent="0">
              <a:buNone/>
            </a:pPr>
            <a:r>
              <a:rPr lang="en-US" dirty="0"/>
              <a:t>______________________________________________________________________________</a:t>
            </a:r>
          </a:p>
          <a:p>
            <a:endParaRPr lang="en-US" dirty="0"/>
          </a:p>
          <a:p>
            <a:pPr marL="0" indent="0">
              <a:buNone/>
            </a:pPr>
            <a:r>
              <a:rPr lang="en-US" b="1" dirty="0"/>
              <a:t>EXPLICATION</a:t>
            </a:r>
          </a:p>
          <a:p>
            <a:r>
              <a:rPr lang="en-US" i="1" dirty="0"/>
              <a:t>Au cours de cette session, nous </a:t>
            </a:r>
            <a:r>
              <a:rPr lang="en-US" i="1" dirty="0" err="1"/>
              <a:t>allons</a:t>
            </a:r>
            <a:r>
              <a:rPr lang="en-US" i="1" dirty="0"/>
              <a:t>:</a:t>
            </a:r>
          </a:p>
          <a:p>
            <a:pPr lvl="1"/>
            <a:r>
              <a:rPr lang="en-US" i="1" dirty="0"/>
              <a:t>nous </a:t>
            </a:r>
            <a:r>
              <a:rPr lang="en-US" i="1" dirty="0" err="1"/>
              <a:t>présenter</a:t>
            </a:r>
            <a:endParaRPr lang="en-US" i="1" dirty="0"/>
          </a:p>
          <a:p>
            <a:pPr lvl="1"/>
            <a:r>
              <a:rPr lang="en-US" i="1" dirty="0"/>
              <a:t>fournir une introduction à la formation, établir notre accord d'apprentissage</a:t>
            </a:r>
          </a:p>
          <a:p>
            <a:pPr lvl="1"/>
            <a:r>
              <a:rPr lang="en-US" i="1" dirty="0"/>
              <a:t>passer un bref test de </a:t>
            </a:r>
            <a:r>
              <a:rPr lang="en-US" i="1" dirty="0" err="1"/>
              <a:t>pré</a:t>
            </a:r>
            <a:r>
              <a:rPr lang="en-US" i="1" dirty="0"/>
              <a:t>-formation</a:t>
            </a:r>
          </a:p>
          <a:p>
            <a:r>
              <a:rPr lang="en-US" i="1" dirty="0"/>
              <a:t>Nous </a:t>
            </a:r>
            <a:r>
              <a:rPr lang="en-US" i="1" dirty="0" err="1"/>
              <a:t>commencerons</a:t>
            </a:r>
            <a:r>
              <a:rPr lang="en-US" i="1" dirty="0"/>
              <a:t> par </a:t>
            </a:r>
            <a:r>
              <a:rPr lang="en-US" i="1" dirty="0" err="1"/>
              <a:t>une</a:t>
            </a:r>
            <a:r>
              <a:rPr lang="en-US" i="1" dirty="0"/>
              <a:t> </a:t>
            </a:r>
            <a:r>
              <a:rPr lang="en-US" i="1" dirty="0" err="1"/>
              <a:t>activité</a:t>
            </a:r>
            <a:r>
              <a:rPr lang="en-US" i="1" dirty="0"/>
              <a:t> </a:t>
            </a:r>
            <a:r>
              <a:rPr lang="en-US" i="1" dirty="0" err="1"/>
              <a:t>d'introduction</a:t>
            </a:r>
            <a:r>
              <a:rPr lang="en-US" i="1" dirty="0"/>
              <a:t> pour </a:t>
            </a:r>
            <a:r>
              <a:rPr lang="en-US" i="1" dirty="0" err="1"/>
              <a:t>apprendre</a:t>
            </a:r>
            <a:r>
              <a:rPr lang="en-US" i="1" dirty="0"/>
              <a:t> à nous </a:t>
            </a:r>
            <a:r>
              <a:rPr lang="en-US" i="1" dirty="0" err="1"/>
              <a:t>connaître</a:t>
            </a:r>
            <a:r>
              <a:rPr lang="en-US" i="1" dirty="0"/>
              <a:t>.</a:t>
            </a:r>
          </a:p>
          <a:p>
            <a:endParaRPr lang="en-US" dirty="0"/>
          </a:p>
        </p:txBody>
      </p:sp>
      <p:sp>
        <p:nvSpPr>
          <p:cNvPr id="3" name="Slide Image Placeholder 2">
            <a:extLst>
              <a:ext uri="{FF2B5EF4-FFF2-40B4-BE49-F238E27FC236}">
                <a16:creationId xmlns:a16="http://schemas.microsoft.com/office/drawing/2014/main" id="{A6734113-6E92-17A9-767A-40DE4D63E727}"/>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47BB141F-897D-620F-C24D-9599AF382F2F}"/>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7</a:t>
            </a:fld>
            <a:endParaRPr lang="en-US" sz="1200"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5" name="Google Shape;55;p4: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DISCUSSION PLÉNIÈRE </a:t>
            </a:r>
          </a:p>
          <a:p>
            <a:r>
              <a:rPr lang="en-US" i="1" dirty="0"/>
              <a:t>Nous pouvons conclure quelques accords en tant que groupe avant de commencer ce cours de formation.</a:t>
            </a:r>
          </a:p>
          <a:p>
            <a:r>
              <a:rPr lang="en-US" i="1" dirty="0"/>
              <a:t>Il est important de se sentir en sécurité, à l'aise, accepté et respecté, intéressé et concentré pendant la formation. </a:t>
            </a:r>
          </a:p>
          <a:p>
            <a:r>
              <a:rPr lang="en-US" i="1" dirty="0"/>
              <a:t>Avez-vous des idées ou des suggestions sur la manière d'y parvenir ?</a:t>
            </a:r>
          </a:p>
          <a:p>
            <a:r>
              <a:rPr lang="en-US" dirty="0"/>
              <a:t>Demandez à un volontaire de venir à l'avant, de prendre un stylo et de noter les suggestions du groupe de participants sur un tableau de papier. </a:t>
            </a:r>
          </a:p>
          <a:p>
            <a:r>
              <a:rPr lang="en-US" dirty="0"/>
              <a:t>Exemples d'éléments pouvant figurer dans l'accord :</a:t>
            </a:r>
          </a:p>
          <a:p>
            <a:pPr lvl="1"/>
            <a:r>
              <a:rPr lang="en-US" dirty="0"/>
              <a:t>Les téléphones doivent être éteints ou en mode silencieux.</a:t>
            </a:r>
          </a:p>
          <a:p>
            <a:pPr lvl="1"/>
            <a:r>
              <a:rPr lang="en-US" dirty="0"/>
              <a:t>Les appels peuvent être pris à l'extérieur en cas d'urgence.</a:t>
            </a:r>
          </a:p>
          <a:p>
            <a:pPr lvl="1"/>
            <a:r>
              <a:rPr lang="en-US" dirty="0"/>
              <a:t>Ne pas parler au dessus des autres.</a:t>
            </a:r>
          </a:p>
          <a:p>
            <a:pPr lvl="1"/>
            <a:r>
              <a:rPr lang="en-US" dirty="0"/>
              <a:t>Écoutez les autres lorsqu'ils présentent ou </a:t>
            </a:r>
            <a:r>
              <a:rPr lang="en-US" dirty="0" err="1"/>
              <a:t>parlent</a:t>
            </a:r>
            <a:r>
              <a:rPr lang="en-US" dirty="0"/>
              <a:t> (doit </a:t>
            </a:r>
            <a:r>
              <a:rPr lang="en-US" dirty="0" err="1"/>
              <a:t>être</a:t>
            </a:r>
            <a:r>
              <a:rPr lang="en-US" dirty="0"/>
              <a:t> </a:t>
            </a:r>
            <a:r>
              <a:rPr lang="en-US" dirty="0" err="1"/>
              <a:t>inclus</a:t>
            </a:r>
            <a:r>
              <a:rPr lang="en-US" dirty="0"/>
              <a:t>).</a:t>
            </a:r>
          </a:p>
          <a:p>
            <a:pPr lvl="1"/>
            <a:r>
              <a:rPr lang="en-US" dirty="0"/>
              <a:t>Soyez respectueux des différentes opinions.</a:t>
            </a:r>
          </a:p>
          <a:p>
            <a:pPr lvl="1"/>
            <a:r>
              <a:rPr lang="en-US" dirty="0"/>
              <a:t>Donnez à chacun l'espace et le temps d'exprimer son opinion.</a:t>
            </a:r>
          </a:p>
          <a:p>
            <a:pPr lvl="1"/>
            <a:r>
              <a:rPr lang="en-US" dirty="0"/>
              <a:t>Soyez à l'heure.</a:t>
            </a:r>
          </a:p>
          <a:p>
            <a:pPr lvl="1"/>
            <a:r>
              <a:rPr lang="en-US" dirty="0"/>
              <a:t>Contestez l'idée, pas la personne.</a:t>
            </a:r>
          </a:p>
          <a:p>
            <a:pPr lvl="1"/>
            <a:r>
              <a:rPr lang="en-US" dirty="0" err="1"/>
              <a:t>Anonymisez</a:t>
            </a:r>
            <a:r>
              <a:rPr lang="en-US" dirty="0"/>
              <a:t> tout exemple de cas réel (doit être inclus).</a:t>
            </a:r>
          </a:p>
          <a:p>
            <a:pPr lvl="1"/>
            <a:r>
              <a:rPr lang="en-US" dirty="0"/>
              <a:t>Confidentialité des expériences personnelles et des discussions sensibles (doit être inclus).</a:t>
            </a:r>
          </a:p>
          <a:p>
            <a:pPr marL="0" indent="0">
              <a:buNone/>
            </a:pPr>
            <a:endParaRPr lang="en-US" dirty="0"/>
          </a:p>
          <a:p>
            <a:pPr marL="0" indent="0">
              <a:buNone/>
            </a:pPr>
            <a:r>
              <a:rPr lang="en-US" b="1" dirty="0"/>
              <a:t>CONCLUSION</a:t>
            </a:r>
          </a:p>
          <a:p>
            <a:r>
              <a:rPr lang="en-US" i="1" dirty="0"/>
              <a:t>Quelqu'un a-t-il quelque chose à ajouter ?</a:t>
            </a:r>
          </a:p>
          <a:p>
            <a:r>
              <a:rPr lang="en-US" dirty="0"/>
              <a:t>récapituler le contrat d'apprentissage.</a:t>
            </a:r>
          </a:p>
          <a:p>
            <a:r>
              <a:rPr lang="en-US" dirty="0"/>
              <a:t>Accrochez le tableau à feuilles mobiles au mur</a:t>
            </a:r>
          </a:p>
        </p:txBody>
      </p:sp>
      <p:sp>
        <p:nvSpPr>
          <p:cNvPr id="3" name="Slide Image Placeholder 2">
            <a:extLst>
              <a:ext uri="{FF2B5EF4-FFF2-40B4-BE49-F238E27FC236}">
                <a16:creationId xmlns:a16="http://schemas.microsoft.com/office/drawing/2014/main" id="{8CF1AA67-6D1B-3E0D-673D-325E068132D8}"/>
              </a:ext>
            </a:extLst>
          </p:cNvPr>
          <p:cNvSpPr>
            <a:spLocks noGrp="1" noRot="1" noChangeAspect="1"/>
          </p:cNvSpPr>
          <p:nvPr>
            <p:ph type="sldImg"/>
          </p:nvPr>
        </p:nvSpPr>
        <p:spPr/>
      </p:sp>
      <p:sp>
        <p:nvSpPr>
          <p:cNvPr id="4" name="Google Shape;725;p48:notes">
            <a:extLst>
              <a:ext uri="{FF2B5EF4-FFF2-40B4-BE49-F238E27FC236}">
                <a16:creationId xmlns:a16="http://schemas.microsoft.com/office/drawing/2014/main" id="{DE82AAA7-6C46-BC0A-E294-CE6899DCD327}"/>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8</a:t>
            </a:fld>
            <a:endParaRPr lang="en-US" sz="1200" dirty="0">
              <a:latin typeface="+mn-lt"/>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4" name="Google Shape;64;p5:notes"/>
          <p:cNvSpPr txBox="1">
            <a:spLocks noGrp="1"/>
          </p:cNvSpPr>
          <p:nvPr>
            <p:ph type="body" idx="1"/>
          </p:nvPr>
        </p:nvSpPr>
        <p:spPr>
          <a:xfrm>
            <a:off x="479425" y="4229101"/>
            <a:ext cx="6140450" cy="5442609"/>
          </a:xfrm>
          <a:prstGeom prst="rect">
            <a:avLst/>
          </a:prstGeom>
        </p:spPr>
        <p:txBody>
          <a:bodyPr/>
          <a:lstStyle/>
          <a:p>
            <a:pPr marL="0" indent="0">
              <a:buNone/>
            </a:pPr>
            <a:r>
              <a:rPr lang="en-US" b="1" dirty="0"/>
              <a:t>EXPLICATION</a:t>
            </a:r>
          </a:p>
          <a:p>
            <a:r>
              <a:rPr lang="en-US" dirty="0"/>
              <a:t>Distribuez les cahiers d'exercices si cela n'a pas encore été fait.</a:t>
            </a:r>
          </a:p>
          <a:p>
            <a:r>
              <a:rPr lang="en-US" i="1" dirty="0"/>
              <a:t>Nous utiliserons un cahier d'exercices tout au long de la formation. </a:t>
            </a:r>
          </a:p>
          <a:p>
            <a:r>
              <a:rPr lang="en-US" i="1" dirty="0"/>
              <a:t>Il est rempli d'exercices, de scripts de jeux de rôle, d'extraits de contenu technique et bien plus encore.</a:t>
            </a:r>
          </a:p>
          <a:p>
            <a:r>
              <a:rPr lang="en-US" i="1" dirty="0"/>
              <a:t>Veuillez inscrire votre nom sur le cahier d'exercices, le conserver et l'apporter avec vous chaque jour de formation.</a:t>
            </a:r>
          </a:p>
          <a:p>
            <a:r>
              <a:rPr lang="en-US" i="1" dirty="0"/>
              <a:t>Surveillez le symbole sur les diapositives qui indique la page de votre cahier d'exercices correspondant à la diapositive. </a:t>
            </a:r>
          </a:p>
        </p:txBody>
      </p:sp>
      <p:sp>
        <p:nvSpPr>
          <p:cNvPr id="7" name="Slide Image Placeholder 6">
            <a:extLst>
              <a:ext uri="{FF2B5EF4-FFF2-40B4-BE49-F238E27FC236}">
                <a16:creationId xmlns:a16="http://schemas.microsoft.com/office/drawing/2014/main" id="{F12E68A7-0CF4-9FE9-2C5E-9F9DB6920F93}"/>
              </a:ext>
            </a:extLst>
          </p:cNvPr>
          <p:cNvSpPr>
            <a:spLocks noGrp="1" noRot="1" noChangeAspect="1"/>
          </p:cNvSpPr>
          <p:nvPr>
            <p:ph type="sldImg"/>
          </p:nvPr>
        </p:nvSpPr>
        <p:spPr/>
      </p:sp>
      <p:sp>
        <p:nvSpPr>
          <p:cNvPr id="8" name="Google Shape;725;p48:notes">
            <a:extLst>
              <a:ext uri="{FF2B5EF4-FFF2-40B4-BE49-F238E27FC236}">
                <a16:creationId xmlns:a16="http://schemas.microsoft.com/office/drawing/2014/main" id="{732F556A-8BC6-24FE-8BB9-98BDF67CE34C}"/>
              </a:ext>
            </a:extLst>
          </p:cNvPr>
          <p:cNvSpPr txBox="1">
            <a:spLocks/>
          </p:cNvSpPr>
          <p:nvPr/>
        </p:nvSpPr>
        <p:spPr>
          <a:xfrm>
            <a:off x="5976710" y="9517856"/>
            <a:ext cx="868317" cy="512763"/>
          </a:xfrm>
          <a:prstGeom prst="rect">
            <a:avLst/>
          </a:prstGeom>
          <a:noFill/>
          <a:ln>
            <a:noFill/>
          </a:ln>
        </p:spPr>
        <p:txBody>
          <a:bodyPr spcFirstLastPara="1" wrap="square" lIns="96728" tIns="48351" rIns="96728" bIns="48351"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fld id="{00000000-1234-1234-1234-123412341234}" type="slidenum">
              <a:rPr lang="en-US" sz="1200" smtClean="0">
                <a:latin typeface="+mn-lt"/>
              </a:rPr>
              <a:t>9</a:t>
            </a:fld>
            <a:endParaRPr lang="en-US" sz="1200" dirty="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1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13"/>
        <p:cNvGrpSpPr/>
        <p:nvPr/>
      </p:nvGrpSpPr>
      <p:grpSpPr>
        <a:xfrm>
          <a:off x="0" y="0"/>
          <a:ext cx="0" cy="0"/>
          <a:chOff x="0" y="0"/>
          <a:chExt cx="0" cy="0"/>
        </a:xfrm>
      </p:grpSpPr>
      <p:sp>
        <p:nvSpPr>
          <p:cNvPr id="14" name="Google Shape;14;p51"/>
          <p:cNvSpPr/>
          <p:nvPr/>
        </p:nvSpPr>
        <p:spPr>
          <a:xfrm>
            <a:off x="0" y="-1"/>
            <a:ext cx="12192000" cy="985520"/>
          </a:xfrm>
          <a:prstGeom prst="rect">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dirty="0">
              <a:solidFill>
                <a:schemeClr val="lt1"/>
              </a:solidFill>
              <a:latin typeface="Calibri"/>
              <a:ea typeface="Calibri"/>
              <a:cs typeface="Calibri"/>
              <a:sym typeface="Calibri"/>
            </a:endParaRPr>
          </a:p>
        </p:txBody>
      </p:sp>
      <p:pic>
        <p:nvPicPr>
          <p:cNvPr id="15" name="Google Shape;15;p51"/>
          <p:cNvPicPr preferRelativeResize="0"/>
          <p:nvPr/>
        </p:nvPicPr>
        <p:blipFill rotWithShape="1">
          <a:blip r:embed="rId2">
            <a:alphaModFix/>
          </a:blip>
          <a:srcRect/>
          <a:stretch/>
        </p:blipFill>
        <p:spPr>
          <a:xfrm>
            <a:off x="335817" y="6230028"/>
            <a:ext cx="349715" cy="402608"/>
          </a:xfrm>
          <a:prstGeom prst="rect">
            <a:avLst/>
          </a:prstGeom>
          <a:noFill/>
          <a:ln>
            <a:noFill/>
          </a:ln>
        </p:spPr>
      </p:pic>
      <p:sp>
        <p:nvSpPr>
          <p:cNvPr id="16" name="Google Shape;16;p51"/>
          <p:cNvSpPr/>
          <p:nvPr/>
        </p:nvSpPr>
        <p:spPr>
          <a:xfrm>
            <a:off x="766810" y="6277445"/>
            <a:ext cx="10374666" cy="3077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400" b="0" i="0" u="none" strike="noStrike" cap="none" dirty="0">
                <a:solidFill>
                  <a:schemeClr val="tx2">
                    <a:lumMod val="75000"/>
                  </a:schemeClr>
                </a:solidFill>
                <a:latin typeface="+mn-lt"/>
                <a:ea typeface="Calibri"/>
                <a:cs typeface="Calibri"/>
                <a:sym typeface="Calibri"/>
              </a:rPr>
              <a:t>Level 3: </a:t>
            </a:r>
            <a:r>
              <a:rPr lang="en-US" sz="1400" b="1" i="0" u="none" strike="noStrike" cap="none" dirty="0">
                <a:solidFill>
                  <a:schemeClr val="tx2">
                    <a:lumMod val="75000"/>
                  </a:schemeClr>
                </a:solidFill>
                <a:latin typeface="+mn-lt"/>
                <a:ea typeface="Calibri"/>
                <a:cs typeface="Calibri"/>
                <a:sym typeface="Calibri"/>
              </a:rPr>
              <a:t>ENAS</a:t>
            </a:r>
            <a:r>
              <a:rPr lang="en-US" sz="1400" b="0" i="0" u="none" strike="noStrike" cap="none" dirty="0">
                <a:solidFill>
                  <a:schemeClr val="tx2">
                    <a:lumMod val="75000"/>
                  </a:schemeClr>
                </a:solidFill>
                <a:latin typeface="+mn-lt"/>
                <a:ea typeface="Calibri"/>
                <a:cs typeface="Calibri"/>
                <a:sym typeface="Calibri"/>
              </a:rPr>
              <a:t>  |  Module 1: </a:t>
            </a:r>
            <a:r>
              <a:rPr lang="en-US" sz="1400" b="1" i="0" u="none" strike="noStrike" cap="none" dirty="0">
                <a:solidFill>
                  <a:schemeClr val="tx2">
                    <a:lumMod val="75000"/>
                  </a:schemeClr>
                </a:solidFill>
                <a:latin typeface="+mn-lt"/>
                <a:ea typeface="Calibri"/>
                <a:cs typeface="Calibri"/>
                <a:sym typeface="Calibri"/>
              </a:rPr>
              <a:t>Understanding the causes, impact and risks of family separation</a:t>
            </a:r>
          </a:p>
        </p:txBody>
      </p:sp>
      <p:sp>
        <p:nvSpPr>
          <p:cNvPr id="17" name="Google Shape;17;p5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accent4"/>
              </a:buClr>
              <a:buSzPts val="3200"/>
              <a:buFont typeface="Arial"/>
              <a:buNone/>
              <a:defRPr sz="3200" b="1">
                <a:solidFill>
                  <a:schemeClr val="accent2">
                    <a:lumMod val="75000"/>
                  </a:schemeClr>
                </a:solidFill>
                <a:latin typeface="Arial"/>
                <a:ea typeface="Arial"/>
                <a:cs typeface="Arial"/>
                <a:sym typeface="Aria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Custom Layout">
  <p:cSld name="2_Custom Layout">
    <p:bg>
      <p:bgPr>
        <a:solidFill>
          <a:schemeClr val="accent2">
            <a:lumMod val="75000"/>
          </a:schemeClr>
        </a:solidFill>
        <a:effectLst/>
      </p:bgPr>
    </p:bg>
    <p:spTree>
      <p:nvGrpSpPr>
        <p:cNvPr id="1" name="Shape 18"/>
        <p:cNvGrpSpPr/>
        <p:nvPr/>
      </p:nvGrpSpPr>
      <p:grpSpPr>
        <a:xfrm>
          <a:off x="0" y="0"/>
          <a:ext cx="0" cy="0"/>
          <a:chOff x="0" y="0"/>
          <a:chExt cx="0" cy="0"/>
        </a:xfrm>
      </p:grpSpPr>
      <p:sp>
        <p:nvSpPr>
          <p:cNvPr id="19" name="Google Shape;19;p52"/>
          <p:cNvSpPr/>
          <p:nvPr/>
        </p:nvSpPr>
        <p:spPr>
          <a:xfrm rot="1782986">
            <a:off x="657419" y="1353466"/>
            <a:ext cx="4749573" cy="4094457"/>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0" name="Google Shape;20;p52"/>
          <p:cNvSpPr txBox="1">
            <a:spLocks noGrp="1"/>
          </p:cNvSpPr>
          <p:nvPr>
            <p:ph type="title"/>
          </p:nvPr>
        </p:nvSpPr>
        <p:spPr>
          <a:xfrm>
            <a:off x="1024549" y="3099692"/>
            <a:ext cx="4015311" cy="56216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ustom Layout">
  <p:cSld name="Custom Layout">
    <p:bg>
      <p:bgPr>
        <a:solidFill>
          <a:schemeClr val="accent2">
            <a:lumMod val="75000"/>
          </a:schemeClr>
        </a:solidFill>
        <a:effectLst/>
      </p:bgPr>
    </p:bg>
    <p:spTree>
      <p:nvGrpSpPr>
        <p:cNvPr id="1" name="Shape 21"/>
        <p:cNvGrpSpPr/>
        <p:nvPr/>
      </p:nvGrpSpPr>
      <p:grpSpPr>
        <a:xfrm>
          <a:off x="0" y="0"/>
          <a:ext cx="0" cy="0"/>
          <a:chOff x="0" y="0"/>
          <a:chExt cx="0" cy="0"/>
        </a:xfrm>
      </p:grpSpPr>
      <p:sp>
        <p:nvSpPr>
          <p:cNvPr id="22" name="Google Shape;22;p53"/>
          <p:cNvSpPr/>
          <p:nvPr/>
        </p:nvSpPr>
        <p:spPr>
          <a:xfrm>
            <a:off x="0" y="0"/>
            <a:ext cx="5811000" cy="6858000"/>
          </a:xfrm>
          <a:prstGeom prst="homePlate">
            <a:avLst>
              <a:gd name="adj" fmla="val 25259"/>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23" name="Google Shape;23;p53"/>
          <p:cNvSpPr txBox="1">
            <a:spLocks noGrp="1"/>
          </p:cNvSpPr>
          <p:nvPr>
            <p:ph type="title"/>
          </p:nvPr>
        </p:nvSpPr>
        <p:spPr>
          <a:xfrm>
            <a:off x="796386" y="3099692"/>
            <a:ext cx="4015311" cy="562168"/>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4800"/>
              <a:buFont typeface="Garamond"/>
              <a:buNone/>
              <a:defRPr sz="4800" b="1">
                <a:solidFill>
                  <a:schemeClr val="lt1"/>
                </a:solidFill>
                <a:latin typeface="Garamond"/>
                <a:ea typeface="Garamond"/>
                <a:cs typeface="Garamond"/>
                <a:sym typeface="Garamond"/>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9"/>
          <p:cNvSpPr txBox="1">
            <a:spLocks noGrp="1"/>
          </p:cNvSpPr>
          <p:nvPr>
            <p:ph type="title"/>
          </p:nvPr>
        </p:nvSpPr>
        <p:spPr>
          <a:xfrm>
            <a:off x="838200" y="365127"/>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8.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7"/>
        <p:cNvGrpSpPr/>
        <p:nvPr/>
      </p:nvGrpSpPr>
      <p:grpSpPr>
        <a:xfrm>
          <a:off x="0" y="0"/>
          <a:ext cx="0" cy="0"/>
          <a:chOff x="0" y="0"/>
          <a:chExt cx="0" cy="0"/>
        </a:xfrm>
      </p:grpSpPr>
      <p:pic>
        <p:nvPicPr>
          <p:cNvPr id="2" name="Picture 1">
            <a:extLst>
              <a:ext uri="{FF2B5EF4-FFF2-40B4-BE49-F238E27FC236}">
                <a16:creationId xmlns:a16="http://schemas.microsoft.com/office/drawing/2014/main" id="{FBAC67E1-4E94-1AEC-B841-ED08C3F3581E}"/>
              </a:ext>
            </a:extLst>
          </p:cNvPr>
          <p:cNvPicPr>
            <a:picLocks noChangeAspect="1"/>
          </p:cNvPicPr>
          <p:nvPr/>
        </p:nvPicPr>
        <p:blipFill rotWithShape="1">
          <a:blip r:embed="rId3"/>
          <a:srcRect l="-2325" t="-858" b="-2502"/>
          <a:stretch/>
        </p:blipFill>
        <p:spPr>
          <a:xfrm>
            <a:off x="937896" y="5095038"/>
            <a:ext cx="2114099" cy="626301"/>
          </a:xfrm>
          <a:prstGeom prst="rect">
            <a:avLst/>
          </a:prstGeom>
        </p:spPr>
      </p:pic>
      <p:sp>
        <p:nvSpPr>
          <p:cNvPr id="3" name="TextBox 2">
            <a:extLst>
              <a:ext uri="{FF2B5EF4-FFF2-40B4-BE49-F238E27FC236}">
                <a16:creationId xmlns:a16="http://schemas.microsoft.com/office/drawing/2014/main" id="{C71531D2-BD06-70C4-013A-E64AB5759293}"/>
              </a:ext>
            </a:extLst>
          </p:cNvPr>
          <p:cNvSpPr txBox="1"/>
          <p:nvPr/>
        </p:nvSpPr>
        <p:spPr>
          <a:xfrm>
            <a:off x="937896" y="1469148"/>
            <a:ext cx="5836284" cy="3477875"/>
          </a:xfrm>
          <a:prstGeom prst="rect">
            <a:avLst/>
          </a:prstGeom>
          <a:noFill/>
        </p:spPr>
        <p:txBody>
          <a:bodyPr wrap="square" lIns="91440" tIns="45720" rIns="91440" bIns="45720" rtlCol="0" anchor="t">
            <a:spAutoFit/>
          </a:bodyPr>
          <a:lstStyle/>
          <a:p>
            <a:r>
              <a:rPr lang="en-US" sz="4400" b="1" dirty="0">
                <a:solidFill>
                  <a:schemeClr val="bg2"/>
                </a:solidFill>
                <a:latin typeface="Garamond"/>
              </a:rPr>
              <a:t>Formation sur les enfants non accompagnés et </a:t>
            </a:r>
            <a:r>
              <a:rPr lang="en-US" sz="4400" b="1" dirty="0" err="1">
                <a:solidFill>
                  <a:schemeClr val="bg2"/>
                </a:solidFill>
                <a:latin typeface="Garamond"/>
              </a:rPr>
              <a:t>séparés</a:t>
            </a:r>
            <a:r>
              <a:rPr lang="en-US" sz="4400" b="1" dirty="0">
                <a:solidFill>
                  <a:schemeClr val="bg2"/>
                </a:solidFill>
                <a:latin typeface="Garamond"/>
              </a:rPr>
              <a:t> (ENAS) et la gestion de cas</a:t>
            </a:r>
          </a:p>
        </p:txBody>
      </p:sp>
      <p:pic>
        <p:nvPicPr>
          <p:cNvPr id="5" name="Picture 4" descr="Icon&#10;&#10;Description automatically generated">
            <a:extLst>
              <a:ext uri="{FF2B5EF4-FFF2-40B4-BE49-F238E27FC236}">
                <a16:creationId xmlns:a16="http://schemas.microsoft.com/office/drawing/2014/main" id="{9C43A9F8-FE60-E78D-35DA-B841D811695D}"/>
              </a:ext>
            </a:extLst>
          </p:cNvPr>
          <p:cNvPicPr>
            <a:picLocks noChangeAspect="1"/>
          </p:cNvPicPr>
          <p:nvPr/>
        </p:nvPicPr>
        <p:blipFill>
          <a:blip r:embed="rId4"/>
          <a:stretch>
            <a:fillRect/>
          </a:stretch>
        </p:blipFill>
        <p:spPr>
          <a:xfrm>
            <a:off x="6961938" y="888320"/>
            <a:ext cx="4292166" cy="486864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17" name="Google Shape;133;p11">
            <a:extLst>
              <a:ext uri="{FF2B5EF4-FFF2-40B4-BE49-F238E27FC236}">
                <a16:creationId xmlns:a16="http://schemas.microsoft.com/office/drawing/2014/main" id="{1E1E2005-F5C7-6FAE-D55C-983696ABCBD0}"/>
              </a:ext>
            </a:extLst>
          </p:cNvPr>
          <p:cNvSpPr/>
          <p:nvPr/>
        </p:nvSpPr>
        <p:spPr>
          <a:xfrm>
            <a:off x="5745083" y="5466377"/>
            <a:ext cx="1703467" cy="457311"/>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 name="Google Shape;133;p11">
            <a:extLst>
              <a:ext uri="{FF2B5EF4-FFF2-40B4-BE49-F238E27FC236}">
                <a16:creationId xmlns:a16="http://schemas.microsoft.com/office/drawing/2014/main" id="{4AFFD66C-5968-D0D1-6039-F4A6AE9D6036}"/>
              </a:ext>
            </a:extLst>
          </p:cNvPr>
          <p:cNvSpPr/>
          <p:nvPr/>
        </p:nvSpPr>
        <p:spPr>
          <a:xfrm>
            <a:off x="8808158" y="5029061"/>
            <a:ext cx="2001108" cy="437316"/>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 name="Google Shape;133;p11">
            <a:extLst>
              <a:ext uri="{FF2B5EF4-FFF2-40B4-BE49-F238E27FC236}">
                <a16:creationId xmlns:a16="http://schemas.microsoft.com/office/drawing/2014/main" id="{216ACB54-891D-DB5C-6193-3841D4621D3A}"/>
              </a:ext>
            </a:extLst>
          </p:cNvPr>
          <p:cNvSpPr/>
          <p:nvPr/>
        </p:nvSpPr>
        <p:spPr>
          <a:xfrm>
            <a:off x="5779602" y="4978716"/>
            <a:ext cx="1668948" cy="469399"/>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4" name="Google Shape;133;p11">
            <a:extLst>
              <a:ext uri="{FF2B5EF4-FFF2-40B4-BE49-F238E27FC236}">
                <a16:creationId xmlns:a16="http://schemas.microsoft.com/office/drawing/2014/main" id="{F9DCA23A-E23C-8F54-823E-2CF9BB88C5ED}"/>
              </a:ext>
            </a:extLst>
          </p:cNvPr>
          <p:cNvSpPr/>
          <p:nvPr/>
        </p:nvSpPr>
        <p:spPr>
          <a:xfrm>
            <a:off x="8208610" y="4565443"/>
            <a:ext cx="2345090" cy="413273"/>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2" name="Google Shape;133;p11">
            <a:extLst>
              <a:ext uri="{FF2B5EF4-FFF2-40B4-BE49-F238E27FC236}">
                <a16:creationId xmlns:a16="http://schemas.microsoft.com/office/drawing/2014/main" id="{247C203A-D236-B97C-01E1-FC9D9D2A1E07}"/>
              </a:ext>
            </a:extLst>
          </p:cNvPr>
          <p:cNvSpPr/>
          <p:nvPr/>
        </p:nvSpPr>
        <p:spPr>
          <a:xfrm>
            <a:off x="5787925" y="3794239"/>
            <a:ext cx="2565849" cy="413273"/>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 name="Google Shape;133;p11">
            <a:extLst>
              <a:ext uri="{FF2B5EF4-FFF2-40B4-BE49-F238E27FC236}">
                <a16:creationId xmlns:a16="http://schemas.microsoft.com/office/drawing/2014/main" id="{F67E908E-3D9F-79E7-02EA-0B83B2C9802E}"/>
              </a:ext>
            </a:extLst>
          </p:cNvPr>
          <p:cNvSpPr/>
          <p:nvPr/>
        </p:nvSpPr>
        <p:spPr>
          <a:xfrm>
            <a:off x="5779602" y="3378900"/>
            <a:ext cx="2704449" cy="413273"/>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82" name="Google Shape;82;p6"/>
          <p:cNvSpPr txBox="1">
            <a:spLocks noGrp="1"/>
          </p:cNvSpPr>
          <p:nvPr>
            <p:ph type="title"/>
          </p:nvPr>
        </p:nvSpPr>
        <p:spPr>
          <a:xfrm>
            <a:off x="1036597" y="2979949"/>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US" dirty="0"/>
              <a:t>Objectif de la formation</a:t>
            </a:r>
            <a:endParaRPr dirty="0"/>
          </a:p>
        </p:txBody>
      </p:sp>
      <p:sp>
        <p:nvSpPr>
          <p:cNvPr id="83" name="Google Shape;83;p6"/>
          <p:cNvSpPr txBox="1"/>
          <p:nvPr/>
        </p:nvSpPr>
        <p:spPr>
          <a:xfrm>
            <a:off x="5730244" y="1117100"/>
            <a:ext cx="5131698" cy="48320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800"/>
              <a:buFont typeface="Calibri"/>
              <a:buNone/>
            </a:pPr>
            <a:r>
              <a:rPr lang="en-US" sz="2800" b="1" i="0" u="none" strike="noStrike" cap="none" dirty="0">
                <a:solidFill>
                  <a:srgbClr val="FFFFFF"/>
                </a:solidFill>
                <a:latin typeface="+mn-lt"/>
                <a:ea typeface="Calibri"/>
                <a:cs typeface="Calibri"/>
                <a:sym typeface="Calibri"/>
              </a:rPr>
              <a:t>À la fin de cette formation, les travailleurs sociaux chargés de la gestion des dossiers de protection de l'enfance auront les connaissances et les compétences nécessaires pour prévenir et traiter les problèmes de protection de l'enfance liés à la séparation familiale. </a:t>
            </a:r>
            <a:endParaRPr dirty="0">
              <a:latin typeface="+mn-lt"/>
            </a:endParaRPr>
          </a:p>
        </p:txBody>
      </p:sp>
      <p:grpSp>
        <p:nvGrpSpPr>
          <p:cNvPr id="5" name="Google Shape;126;p11">
            <a:extLst>
              <a:ext uri="{FF2B5EF4-FFF2-40B4-BE49-F238E27FC236}">
                <a16:creationId xmlns:a16="http://schemas.microsoft.com/office/drawing/2014/main" id="{87FF4782-267F-A780-EA09-0A0076ADC82E}"/>
              </a:ext>
            </a:extLst>
          </p:cNvPr>
          <p:cNvGrpSpPr/>
          <p:nvPr/>
        </p:nvGrpSpPr>
        <p:grpSpPr>
          <a:xfrm>
            <a:off x="10809266" y="5142476"/>
            <a:ext cx="931738" cy="1250542"/>
            <a:chOff x="5673592" y="7611394"/>
            <a:chExt cx="814830" cy="1093633"/>
          </a:xfrm>
        </p:grpSpPr>
        <p:sp>
          <p:nvSpPr>
            <p:cNvPr id="6" name="Google Shape;127;p11">
              <a:extLst>
                <a:ext uri="{FF2B5EF4-FFF2-40B4-BE49-F238E27FC236}">
                  <a16:creationId xmlns:a16="http://schemas.microsoft.com/office/drawing/2014/main" id="{8C943BE0-CE6A-34DF-F436-FD3C96D484E9}"/>
                </a:ext>
              </a:extLst>
            </p:cNvPr>
            <p:cNvSpPr/>
            <p:nvPr/>
          </p:nvSpPr>
          <p:spPr>
            <a:xfrm>
              <a:off x="5675993" y="8360881"/>
              <a:ext cx="323729" cy="344146"/>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7" name="Google Shape;128;p11">
              <a:extLst>
                <a:ext uri="{FF2B5EF4-FFF2-40B4-BE49-F238E27FC236}">
                  <a16:creationId xmlns:a16="http://schemas.microsoft.com/office/drawing/2014/main" id="{0F55BCA9-058B-865F-9C54-26454119CC5B}"/>
                </a:ext>
              </a:extLst>
            </p:cNvPr>
            <p:cNvSpPr/>
            <p:nvPr/>
          </p:nvSpPr>
          <p:spPr>
            <a:xfrm>
              <a:off x="5673592" y="7977240"/>
              <a:ext cx="327409" cy="327409"/>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8" name="Google Shape;129;p11">
              <a:extLst>
                <a:ext uri="{FF2B5EF4-FFF2-40B4-BE49-F238E27FC236}">
                  <a16:creationId xmlns:a16="http://schemas.microsoft.com/office/drawing/2014/main" id="{3A944AF0-6C4B-28AE-5228-B44E2F9C451B}"/>
                </a:ext>
              </a:extLst>
            </p:cNvPr>
            <p:cNvSpPr/>
            <p:nvPr/>
          </p:nvSpPr>
          <p:spPr>
            <a:xfrm>
              <a:off x="6163413" y="7995034"/>
              <a:ext cx="323730" cy="709993"/>
            </a:xfrm>
            <a:prstGeom prst="round2SameRect">
              <a:avLst>
                <a:gd name="adj1" fmla="val 500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9" name="Google Shape;130;p11">
              <a:extLst>
                <a:ext uri="{FF2B5EF4-FFF2-40B4-BE49-F238E27FC236}">
                  <a16:creationId xmlns:a16="http://schemas.microsoft.com/office/drawing/2014/main" id="{530F0CDD-C7E6-8A63-0123-E07E8AB6DAC6}"/>
                </a:ext>
              </a:extLst>
            </p:cNvPr>
            <p:cNvSpPr/>
            <p:nvPr/>
          </p:nvSpPr>
          <p:spPr>
            <a:xfrm>
              <a:off x="6161012" y="7611394"/>
              <a:ext cx="327410" cy="327409"/>
            </a:xfrm>
            <a:prstGeom prst="ellipse">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0" name="Google Shape;131;p11">
              <a:extLst>
                <a:ext uri="{FF2B5EF4-FFF2-40B4-BE49-F238E27FC236}">
                  <a16:creationId xmlns:a16="http://schemas.microsoft.com/office/drawing/2014/main" id="{06AD43B6-F1AE-C96A-56FB-57953FDFF190}"/>
                </a:ext>
              </a:extLst>
            </p:cNvPr>
            <p:cNvSpPr/>
            <p:nvPr/>
          </p:nvSpPr>
          <p:spPr>
            <a:xfrm rot="-8740439">
              <a:off x="6099610" y="8091090"/>
              <a:ext cx="101108" cy="244001"/>
            </a:xfrm>
            <a:prstGeom prst="round2SameRect">
              <a:avLst>
                <a:gd name="adj1" fmla="val 493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1" name="Google Shape;132;p11">
              <a:extLst>
                <a:ext uri="{FF2B5EF4-FFF2-40B4-BE49-F238E27FC236}">
                  <a16:creationId xmlns:a16="http://schemas.microsoft.com/office/drawing/2014/main" id="{761777FB-5946-889E-295F-A552946E5351}"/>
                </a:ext>
              </a:extLst>
            </p:cNvPr>
            <p:cNvSpPr/>
            <p:nvPr/>
          </p:nvSpPr>
          <p:spPr>
            <a:xfrm rot="-7498798">
              <a:off x="5992187" y="8234266"/>
              <a:ext cx="101108" cy="165176"/>
            </a:xfrm>
            <a:prstGeom prst="round2SameRect">
              <a:avLst>
                <a:gd name="adj1" fmla="val 49300"/>
                <a:gd name="adj2" fmla="val 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E3C0DE77-C29D-3782-B99A-8E49B8A819D3}"/>
              </a:ext>
            </a:extLst>
          </p:cNvPr>
          <p:cNvSpPr/>
          <p:nvPr/>
        </p:nvSpPr>
        <p:spPr>
          <a:xfrm>
            <a:off x="1341123" y="1637448"/>
            <a:ext cx="4705302" cy="949913"/>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24" name="Straight Connector 123">
            <a:extLst>
              <a:ext uri="{FF2B5EF4-FFF2-40B4-BE49-F238E27FC236}">
                <a16:creationId xmlns:a16="http://schemas.microsoft.com/office/drawing/2014/main" id="{F360C6D9-8BE4-533C-1CDD-AF82A4AA2591}"/>
              </a:ext>
            </a:extLst>
          </p:cNvPr>
          <p:cNvCxnSpPr>
            <a:cxnSpLocks/>
            <a:endCxn id="67" idx="4"/>
          </p:cNvCxnSpPr>
          <p:nvPr/>
        </p:nvCxnSpPr>
        <p:spPr>
          <a:xfrm>
            <a:off x="7036696" y="989484"/>
            <a:ext cx="0" cy="3210539"/>
          </a:xfrm>
          <a:prstGeom prst="line">
            <a:avLst/>
          </a:prstGeom>
          <a:ln w="7620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a:extLst>
              <a:ext uri="{FF2B5EF4-FFF2-40B4-BE49-F238E27FC236}">
                <a16:creationId xmlns:a16="http://schemas.microsoft.com/office/drawing/2014/main" id="{ECEAA26F-26D8-9E37-6265-6F433E9A22EE}"/>
              </a:ext>
            </a:extLst>
          </p:cNvPr>
          <p:cNvCxnSpPr>
            <a:cxnSpLocks/>
          </p:cNvCxnSpPr>
          <p:nvPr/>
        </p:nvCxnSpPr>
        <p:spPr>
          <a:xfrm>
            <a:off x="1960184" y="2587361"/>
            <a:ext cx="0" cy="3193679"/>
          </a:xfrm>
          <a:prstGeom prst="line">
            <a:avLst/>
          </a:prstGeom>
          <a:ln w="7620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9" name="Google Shape;89;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CA" dirty="0">
                <a:highlight>
                  <a:srgbClr val="FFFF00"/>
                </a:highlight>
              </a:rPr>
              <a:t>Sessions du module 1</a:t>
            </a:r>
            <a:endParaRPr dirty="0">
              <a:highlight>
                <a:srgbClr val="FFFF00"/>
              </a:highlight>
            </a:endParaRPr>
          </a:p>
        </p:txBody>
      </p:sp>
      <p:sp>
        <p:nvSpPr>
          <p:cNvPr id="4" name="Hexagon 3">
            <a:extLst>
              <a:ext uri="{FF2B5EF4-FFF2-40B4-BE49-F238E27FC236}">
                <a16:creationId xmlns:a16="http://schemas.microsoft.com/office/drawing/2014/main" id="{3023EC58-AE1B-59ED-AE72-D5E7D71F1CCC}"/>
              </a:ext>
            </a:extLst>
          </p:cNvPr>
          <p:cNvSpPr/>
          <p:nvPr/>
        </p:nvSpPr>
        <p:spPr>
          <a:xfrm rot="1782986">
            <a:off x="1575673" y="3028188"/>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5" name="TextBox 4">
            <a:extLst>
              <a:ext uri="{FF2B5EF4-FFF2-40B4-BE49-F238E27FC236}">
                <a16:creationId xmlns:a16="http://schemas.microsoft.com/office/drawing/2014/main" id="{E747ECCF-B7EE-45EE-E635-7FCE19792591}"/>
              </a:ext>
            </a:extLst>
          </p:cNvPr>
          <p:cNvSpPr txBox="1"/>
          <p:nvPr/>
        </p:nvSpPr>
        <p:spPr>
          <a:xfrm>
            <a:off x="1624522" y="3099191"/>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1</a:t>
            </a:r>
            <a:endParaRPr lang="en-US" sz="2400" i="1"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FBE3FA31-D0C0-B33D-F4C9-D60AB69F5F45}"/>
              </a:ext>
            </a:extLst>
          </p:cNvPr>
          <p:cNvSpPr txBox="1"/>
          <p:nvPr/>
        </p:nvSpPr>
        <p:spPr>
          <a:xfrm>
            <a:off x="2369626" y="3064829"/>
            <a:ext cx="3116774" cy="584775"/>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Introduction et définitions de </a:t>
            </a:r>
            <a:r>
              <a:rPr lang="en-US" sz="1600" dirty="0" err="1">
                <a:latin typeface="Arial" panose="020B0604020202020204" pitchFamily="34" charset="0"/>
                <a:ea typeface="Calibri" panose="020F0502020204030204" pitchFamily="34" charset="0"/>
                <a:cs typeface="Arial" panose="020B0604020202020204" pitchFamily="34" charset="0"/>
              </a:rPr>
              <a:t>l'ENAS</a:t>
            </a:r>
            <a:endParaRPr lang="en-US" sz="1600" dirty="0">
              <a:latin typeface="Arial" panose="020B0604020202020204" pitchFamily="34" charset="0"/>
              <a:ea typeface="Calibri" panose="020F0502020204030204" pitchFamily="34" charset="0"/>
              <a:cs typeface="Arial" panose="020B0604020202020204" pitchFamily="34" charset="0"/>
            </a:endParaRPr>
          </a:p>
        </p:txBody>
      </p:sp>
      <p:sp>
        <p:nvSpPr>
          <p:cNvPr id="27" name="Hexagon 26">
            <a:extLst>
              <a:ext uri="{FF2B5EF4-FFF2-40B4-BE49-F238E27FC236}">
                <a16:creationId xmlns:a16="http://schemas.microsoft.com/office/drawing/2014/main" id="{11D6B720-926A-AEF7-3470-FADF9E923BA5}"/>
              </a:ext>
            </a:extLst>
          </p:cNvPr>
          <p:cNvSpPr/>
          <p:nvPr/>
        </p:nvSpPr>
        <p:spPr>
          <a:xfrm rot="1782986">
            <a:off x="1575673" y="4209742"/>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28" name="TextBox 27">
            <a:extLst>
              <a:ext uri="{FF2B5EF4-FFF2-40B4-BE49-F238E27FC236}">
                <a16:creationId xmlns:a16="http://schemas.microsoft.com/office/drawing/2014/main" id="{B609C527-4CEC-AD57-2226-3F3018B16A45}"/>
              </a:ext>
            </a:extLst>
          </p:cNvPr>
          <p:cNvSpPr txBox="1"/>
          <p:nvPr/>
        </p:nvSpPr>
        <p:spPr>
          <a:xfrm>
            <a:off x="1624522" y="4280745"/>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2</a:t>
            </a:r>
            <a:endParaRPr lang="en-US" sz="2400" i="1"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DB372AB0-A7BF-E463-99C6-46972386FA1A}"/>
              </a:ext>
            </a:extLst>
          </p:cNvPr>
          <p:cNvSpPr txBox="1"/>
          <p:nvPr/>
        </p:nvSpPr>
        <p:spPr>
          <a:xfrm>
            <a:off x="2369626" y="4239401"/>
            <a:ext cx="3116774" cy="584775"/>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Les causes et l'impact de la séparation des familles</a:t>
            </a:r>
          </a:p>
        </p:txBody>
      </p:sp>
      <p:sp>
        <p:nvSpPr>
          <p:cNvPr id="35" name="Hexagon 34">
            <a:extLst>
              <a:ext uri="{FF2B5EF4-FFF2-40B4-BE49-F238E27FC236}">
                <a16:creationId xmlns:a16="http://schemas.microsoft.com/office/drawing/2014/main" id="{DA36146B-3836-2F0B-96FA-091194D42977}"/>
              </a:ext>
            </a:extLst>
          </p:cNvPr>
          <p:cNvSpPr/>
          <p:nvPr/>
        </p:nvSpPr>
        <p:spPr>
          <a:xfrm rot="1782986">
            <a:off x="6656750" y="1812022"/>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36" name="TextBox 35">
            <a:extLst>
              <a:ext uri="{FF2B5EF4-FFF2-40B4-BE49-F238E27FC236}">
                <a16:creationId xmlns:a16="http://schemas.microsoft.com/office/drawing/2014/main" id="{6C39D084-F6C4-1722-06CA-DC84514B4679}"/>
              </a:ext>
            </a:extLst>
          </p:cNvPr>
          <p:cNvSpPr txBox="1"/>
          <p:nvPr/>
        </p:nvSpPr>
        <p:spPr>
          <a:xfrm>
            <a:off x="6705599" y="1883026"/>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3</a:t>
            </a:r>
            <a:endParaRPr lang="en-US" sz="24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6FE52530-B84C-ED2F-C647-75D24FE42199}"/>
              </a:ext>
            </a:extLst>
          </p:cNvPr>
          <p:cNvSpPr txBox="1"/>
          <p:nvPr/>
        </p:nvSpPr>
        <p:spPr>
          <a:xfrm>
            <a:off x="7450703" y="1854790"/>
            <a:ext cx="3116774" cy="584775"/>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Comprendre les normes et pratiques concernant les ENAS </a:t>
            </a:r>
          </a:p>
        </p:txBody>
      </p:sp>
      <p:sp>
        <p:nvSpPr>
          <p:cNvPr id="62" name="Hexagon 61">
            <a:extLst>
              <a:ext uri="{FF2B5EF4-FFF2-40B4-BE49-F238E27FC236}">
                <a16:creationId xmlns:a16="http://schemas.microsoft.com/office/drawing/2014/main" id="{00D3BD56-2ABD-9CF2-88F7-3FEBA26D0A6A}"/>
              </a:ext>
            </a:extLst>
          </p:cNvPr>
          <p:cNvSpPr/>
          <p:nvPr/>
        </p:nvSpPr>
        <p:spPr>
          <a:xfrm rot="1782986">
            <a:off x="6656749" y="3069912"/>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63" name="TextBox 62">
            <a:extLst>
              <a:ext uri="{FF2B5EF4-FFF2-40B4-BE49-F238E27FC236}">
                <a16:creationId xmlns:a16="http://schemas.microsoft.com/office/drawing/2014/main" id="{84A34E8D-3A16-7152-C692-492A518D87AB}"/>
              </a:ext>
            </a:extLst>
          </p:cNvPr>
          <p:cNvSpPr txBox="1"/>
          <p:nvPr/>
        </p:nvSpPr>
        <p:spPr>
          <a:xfrm>
            <a:off x="6705598" y="3140916"/>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4</a:t>
            </a:r>
            <a:endParaRPr lang="en-US" sz="24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61" name="TextBox 60">
            <a:extLst>
              <a:ext uri="{FF2B5EF4-FFF2-40B4-BE49-F238E27FC236}">
                <a16:creationId xmlns:a16="http://schemas.microsoft.com/office/drawing/2014/main" id="{58045922-E5AE-8B04-0751-F6635795CA1A}"/>
              </a:ext>
            </a:extLst>
          </p:cNvPr>
          <p:cNvSpPr txBox="1"/>
          <p:nvPr/>
        </p:nvSpPr>
        <p:spPr>
          <a:xfrm>
            <a:off x="7450703" y="2860331"/>
            <a:ext cx="3116774" cy="1077218"/>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Comprendre les politiques et les pratiques concernant les ENAS et le rôle des autorités et des principales parties prenantes. </a:t>
            </a:r>
          </a:p>
        </p:txBody>
      </p:sp>
      <p:sp>
        <p:nvSpPr>
          <p:cNvPr id="67" name="Hexagon 66">
            <a:extLst>
              <a:ext uri="{FF2B5EF4-FFF2-40B4-BE49-F238E27FC236}">
                <a16:creationId xmlns:a16="http://schemas.microsoft.com/office/drawing/2014/main" id="{51A9E425-A510-CE54-95F8-2E9FC9DCD572}"/>
              </a:ext>
            </a:extLst>
          </p:cNvPr>
          <p:cNvSpPr/>
          <p:nvPr/>
        </p:nvSpPr>
        <p:spPr>
          <a:xfrm rot="1782986">
            <a:off x="6657861" y="4251466"/>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68" name="TextBox 67">
            <a:extLst>
              <a:ext uri="{FF2B5EF4-FFF2-40B4-BE49-F238E27FC236}">
                <a16:creationId xmlns:a16="http://schemas.microsoft.com/office/drawing/2014/main" id="{090E509F-6B42-1214-D733-BDA729D6F719}"/>
              </a:ext>
            </a:extLst>
          </p:cNvPr>
          <p:cNvSpPr txBox="1"/>
          <p:nvPr/>
        </p:nvSpPr>
        <p:spPr>
          <a:xfrm>
            <a:off x="6706710" y="4322470"/>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5</a:t>
            </a:r>
            <a:endParaRPr lang="en-US" sz="24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66" name="TextBox 65">
            <a:extLst>
              <a:ext uri="{FF2B5EF4-FFF2-40B4-BE49-F238E27FC236}">
                <a16:creationId xmlns:a16="http://schemas.microsoft.com/office/drawing/2014/main" id="{F2992630-76A3-11C7-09E8-6A03E7576972}"/>
              </a:ext>
            </a:extLst>
          </p:cNvPr>
          <p:cNvSpPr txBox="1"/>
          <p:nvPr/>
        </p:nvSpPr>
        <p:spPr>
          <a:xfrm>
            <a:off x="7450705" y="4283024"/>
            <a:ext cx="3116772" cy="584775"/>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Un aperçu de la programmation et de la coordination de </a:t>
            </a:r>
            <a:r>
              <a:rPr lang="en-US" sz="1600" dirty="0" err="1">
                <a:latin typeface="Arial" panose="020B0604020202020204" pitchFamily="34" charset="0"/>
                <a:ea typeface="Calibri" panose="020F0502020204030204" pitchFamily="34" charset="0"/>
                <a:cs typeface="Arial" panose="020B0604020202020204" pitchFamily="34" charset="0"/>
              </a:rPr>
              <a:t>l'ENAS</a:t>
            </a:r>
            <a:r>
              <a:rPr lang="en-US" sz="1600" dirty="0">
                <a:latin typeface="Arial" panose="020B0604020202020204" pitchFamily="34" charset="0"/>
                <a:ea typeface="Calibri" panose="020F0502020204030204" pitchFamily="34" charset="0"/>
                <a:cs typeface="Arial" panose="020B0604020202020204" pitchFamily="34" charset="0"/>
              </a:rPr>
              <a:t> </a:t>
            </a:r>
          </a:p>
        </p:txBody>
      </p:sp>
      <p:sp>
        <p:nvSpPr>
          <p:cNvPr id="2" name="TextBox 1">
            <a:extLst>
              <a:ext uri="{FF2B5EF4-FFF2-40B4-BE49-F238E27FC236}">
                <a16:creationId xmlns:a16="http://schemas.microsoft.com/office/drawing/2014/main" id="{C86875CB-02D9-8B5F-BCE1-8278CB846979}"/>
              </a:ext>
            </a:extLst>
          </p:cNvPr>
          <p:cNvSpPr txBox="1"/>
          <p:nvPr/>
        </p:nvSpPr>
        <p:spPr>
          <a:xfrm>
            <a:off x="1624522" y="1843289"/>
            <a:ext cx="4247157" cy="584775"/>
          </a:xfrm>
          <a:prstGeom prst="rect">
            <a:avLst/>
          </a:prstGeom>
          <a:noFill/>
        </p:spPr>
        <p:txBody>
          <a:bodyPr wrap="square" anchor="ctr">
            <a:spAutoFit/>
          </a:bodyPr>
          <a:lstStyle/>
          <a:p>
            <a:r>
              <a:rPr lang="en-US" sz="1600" b="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Comprendre les causes, l'impact et les risques de la séparation familiale</a:t>
            </a:r>
          </a:p>
        </p:txBody>
      </p:sp>
    </p:spTree>
    <p:extLst>
      <p:ext uri="{BB962C8B-B14F-4D97-AF65-F5344CB8AC3E}">
        <p14:creationId xmlns:p14="http://schemas.microsoft.com/office/powerpoint/2010/main" val="1433046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11C3D2DD-FC51-DF5C-03BA-00C5AFA1ED29}"/>
              </a:ext>
            </a:extLst>
          </p:cNvPr>
          <p:cNvSpPr/>
          <p:nvPr/>
        </p:nvSpPr>
        <p:spPr>
          <a:xfrm>
            <a:off x="332755" y="1323320"/>
            <a:ext cx="3364695" cy="1141341"/>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14" name="Straight Connector 13">
            <a:extLst>
              <a:ext uri="{FF2B5EF4-FFF2-40B4-BE49-F238E27FC236}">
                <a16:creationId xmlns:a16="http://schemas.microsoft.com/office/drawing/2014/main" id="{B77849CA-C6DC-6050-E16A-1E2E0EDF919A}"/>
              </a:ext>
            </a:extLst>
          </p:cNvPr>
          <p:cNvCxnSpPr>
            <a:cxnSpLocks/>
            <a:endCxn id="67" idx="4"/>
          </p:cNvCxnSpPr>
          <p:nvPr/>
        </p:nvCxnSpPr>
        <p:spPr>
          <a:xfrm flipH="1">
            <a:off x="9416732" y="989484"/>
            <a:ext cx="8581" cy="1653608"/>
          </a:xfrm>
          <a:prstGeom prst="line">
            <a:avLst/>
          </a:prstGeom>
          <a:ln w="7620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7ACA958-0D0C-7E4D-0A89-87B1EAEC436A}"/>
              </a:ext>
            </a:extLst>
          </p:cNvPr>
          <p:cNvCxnSpPr>
            <a:cxnSpLocks/>
          </p:cNvCxnSpPr>
          <p:nvPr/>
        </p:nvCxnSpPr>
        <p:spPr>
          <a:xfrm>
            <a:off x="4432865" y="989484"/>
            <a:ext cx="0" cy="4986014"/>
          </a:xfrm>
          <a:prstGeom prst="line">
            <a:avLst/>
          </a:prstGeom>
          <a:ln w="7620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A3DBC5E4-73DE-BF6B-8242-17B2C48860A2}"/>
              </a:ext>
            </a:extLst>
          </p:cNvPr>
          <p:cNvCxnSpPr>
            <a:cxnSpLocks/>
          </p:cNvCxnSpPr>
          <p:nvPr/>
        </p:nvCxnSpPr>
        <p:spPr>
          <a:xfrm>
            <a:off x="946031" y="2464661"/>
            <a:ext cx="0" cy="3510837"/>
          </a:xfrm>
          <a:prstGeom prst="line">
            <a:avLst/>
          </a:prstGeom>
          <a:ln w="76200">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89" name="Google Shape;89;p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CA" dirty="0">
                <a:highlight>
                  <a:srgbClr val="FFFF00"/>
                </a:highlight>
              </a:rPr>
              <a:t>Sessions du module 2</a:t>
            </a:r>
            <a:endParaRPr dirty="0">
              <a:highlight>
                <a:srgbClr val="FFFF00"/>
              </a:highlight>
            </a:endParaRPr>
          </a:p>
        </p:txBody>
      </p:sp>
      <p:sp>
        <p:nvSpPr>
          <p:cNvPr id="4" name="Hexagon 3">
            <a:extLst>
              <a:ext uri="{FF2B5EF4-FFF2-40B4-BE49-F238E27FC236}">
                <a16:creationId xmlns:a16="http://schemas.microsoft.com/office/drawing/2014/main" id="{3023EC58-AE1B-59ED-AE72-D5E7D71F1CCC}"/>
              </a:ext>
            </a:extLst>
          </p:cNvPr>
          <p:cNvSpPr/>
          <p:nvPr/>
        </p:nvSpPr>
        <p:spPr>
          <a:xfrm rot="1782986">
            <a:off x="561520" y="2793158"/>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5" name="TextBox 4">
            <a:extLst>
              <a:ext uri="{FF2B5EF4-FFF2-40B4-BE49-F238E27FC236}">
                <a16:creationId xmlns:a16="http://schemas.microsoft.com/office/drawing/2014/main" id="{E747ECCF-B7EE-45EE-E635-7FCE19792591}"/>
              </a:ext>
            </a:extLst>
          </p:cNvPr>
          <p:cNvSpPr txBox="1"/>
          <p:nvPr/>
        </p:nvSpPr>
        <p:spPr>
          <a:xfrm>
            <a:off x="610369" y="2864161"/>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1</a:t>
            </a:r>
            <a:endParaRPr lang="en-US" sz="2400" i="1"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25" name="TextBox 24">
            <a:extLst>
              <a:ext uri="{FF2B5EF4-FFF2-40B4-BE49-F238E27FC236}">
                <a16:creationId xmlns:a16="http://schemas.microsoft.com/office/drawing/2014/main" id="{FBE3FA31-D0C0-B33D-F4C9-D60AB69F5F45}"/>
              </a:ext>
            </a:extLst>
          </p:cNvPr>
          <p:cNvSpPr txBox="1"/>
          <p:nvPr/>
        </p:nvSpPr>
        <p:spPr>
          <a:xfrm>
            <a:off x="1355473" y="2829799"/>
            <a:ext cx="1753487" cy="584775"/>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Identification et enregistrement</a:t>
            </a:r>
          </a:p>
        </p:txBody>
      </p:sp>
      <p:sp>
        <p:nvSpPr>
          <p:cNvPr id="27" name="Hexagon 26">
            <a:extLst>
              <a:ext uri="{FF2B5EF4-FFF2-40B4-BE49-F238E27FC236}">
                <a16:creationId xmlns:a16="http://schemas.microsoft.com/office/drawing/2014/main" id="{11D6B720-926A-AEF7-3470-FADF9E923BA5}"/>
              </a:ext>
            </a:extLst>
          </p:cNvPr>
          <p:cNvSpPr/>
          <p:nvPr/>
        </p:nvSpPr>
        <p:spPr>
          <a:xfrm rot="1782986">
            <a:off x="561520" y="3866063"/>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28" name="TextBox 27">
            <a:extLst>
              <a:ext uri="{FF2B5EF4-FFF2-40B4-BE49-F238E27FC236}">
                <a16:creationId xmlns:a16="http://schemas.microsoft.com/office/drawing/2014/main" id="{B609C527-4CEC-AD57-2226-3F3018B16A45}"/>
              </a:ext>
            </a:extLst>
          </p:cNvPr>
          <p:cNvSpPr txBox="1"/>
          <p:nvPr/>
        </p:nvSpPr>
        <p:spPr>
          <a:xfrm>
            <a:off x="610369" y="3937066"/>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2</a:t>
            </a:r>
            <a:endParaRPr lang="en-US" sz="2400" i="1"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DB372AB0-A7BF-E463-99C6-46972386FA1A}"/>
              </a:ext>
            </a:extLst>
          </p:cNvPr>
          <p:cNvSpPr txBox="1"/>
          <p:nvPr/>
        </p:nvSpPr>
        <p:spPr>
          <a:xfrm>
            <a:off x="1355473" y="3895722"/>
            <a:ext cx="1753487" cy="584775"/>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Soutien immédiat </a:t>
            </a:r>
          </a:p>
        </p:txBody>
      </p:sp>
      <p:sp>
        <p:nvSpPr>
          <p:cNvPr id="35" name="Hexagon 34">
            <a:extLst>
              <a:ext uri="{FF2B5EF4-FFF2-40B4-BE49-F238E27FC236}">
                <a16:creationId xmlns:a16="http://schemas.microsoft.com/office/drawing/2014/main" id="{DA36146B-3836-2F0B-96FA-091194D42977}"/>
              </a:ext>
            </a:extLst>
          </p:cNvPr>
          <p:cNvSpPr/>
          <p:nvPr/>
        </p:nvSpPr>
        <p:spPr>
          <a:xfrm rot="1782986">
            <a:off x="561520" y="4845718"/>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36" name="TextBox 35">
            <a:extLst>
              <a:ext uri="{FF2B5EF4-FFF2-40B4-BE49-F238E27FC236}">
                <a16:creationId xmlns:a16="http://schemas.microsoft.com/office/drawing/2014/main" id="{6C39D084-F6C4-1722-06CA-DC84514B4679}"/>
              </a:ext>
            </a:extLst>
          </p:cNvPr>
          <p:cNvSpPr txBox="1"/>
          <p:nvPr/>
        </p:nvSpPr>
        <p:spPr>
          <a:xfrm>
            <a:off x="610369" y="4916722"/>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3</a:t>
            </a:r>
            <a:endParaRPr lang="en-US" sz="24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34" name="TextBox 33">
            <a:extLst>
              <a:ext uri="{FF2B5EF4-FFF2-40B4-BE49-F238E27FC236}">
                <a16:creationId xmlns:a16="http://schemas.microsoft.com/office/drawing/2014/main" id="{6FE52530-B84C-ED2F-C647-75D24FE42199}"/>
              </a:ext>
            </a:extLst>
          </p:cNvPr>
          <p:cNvSpPr txBox="1"/>
          <p:nvPr/>
        </p:nvSpPr>
        <p:spPr>
          <a:xfrm>
            <a:off x="1355473" y="5011596"/>
            <a:ext cx="1753487" cy="338554"/>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Évaluation </a:t>
            </a:r>
          </a:p>
        </p:txBody>
      </p:sp>
      <p:sp>
        <p:nvSpPr>
          <p:cNvPr id="56" name="Hexagon 55">
            <a:extLst>
              <a:ext uri="{FF2B5EF4-FFF2-40B4-BE49-F238E27FC236}">
                <a16:creationId xmlns:a16="http://schemas.microsoft.com/office/drawing/2014/main" id="{39930A86-30D4-5979-CA29-E50A5EBC2045}"/>
              </a:ext>
            </a:extLst>
          </p:cNvPr>
          <p:cNvSpPr/>
          <p:nvPr/>
        </p:nvSpPr>
        <p:spPr>
          <a:xfrm rot="1782986">
            <a:off x="4054030" y="3586165"/>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57" name="TextBox 56">
            <a:extLst>
              <a:ext uri="{FF2B5EF4-FFF2-40B4-BE49-F238E27FC236}">
                <a16:creationId xmlns:a16="http://schemas.microsoft.com/office/drawing/2014/main" id="{B1DEEACF-1E3A-4E4C-97FC-7C631672B80D}"/>
              </a:ext>
            </a:extLst>
          </p:cNvPr>
          <p:cNvSpPr txBox="1"/>
          <p:nvPr/>
        </p:nvSpPr>
        <p:spPr>
          <a:xfrm>
            <a:off x="4102879" y="3657168"/>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5</a:t>
            </a:r>
            <a:endParaRPr lang="en-US" sz="2400" i="1"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55" name="TextBox 54">
            <a:extLst>
              <a:ext uri="{FF2B5EF4-FFF2-40B4-BE49-F238E27FC236}">
                <a16:creationId xmlns:a16="http://schemas.microsoft.com/office/drawing/2014/main" id="{142C6947-D93B-5457-296A-E1391A1DB659}"/>
              </a:ext>
            </a:extLst>
          </p:cNvPr>
          <p:cNvSpPr txBox="1"/>
          <p:nvPr/>
        </p:nvSpPr>
        <p:spPr>
          <a:xfrm>
            <a:off x="4896830" y="3745916"/>
            <a:ext cx="3241139" cy="338554"/>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Mise en œuvre du plan d'action</a:t>
            </a:r>
          </a:p>
        </p:txBody>
      </p:sp>
      <p:sp>
        <p:nvSpPr>
          <p:cNvPr id="58" name="TextBox 57">
            <a:extLst>
              <a:ext uri="{FF2B5EF4-FFF2-40B4-BE49-F238E27FC236}">
                <a16:creationId xmlns:a16="http://schemas.microsoft.com/office/drawing/2014/main" id="{F981D7C4-A84B-6AC7-5A05-99A0CC741F1A}"/>
              </a:ext>
            </a:extLst>
          </p:cNvPr>
          <p:cNvSpPr txBox="1"/>
          <p:nvPr/>
        </p:nvSpPr>
        <p:spPr>
          <a:xfrm>
            <a:off x="4924608" y="4151265"/>
            <a:ext cx="3999270" cy="1569660"/>
          </a:xfrm>
          <a:prstGeom prst="rect">
            <a:avLst/>
          </a:prstGeom>
          <a:noFill/>
        </p:spPr>
        <p:txBody>
          <a:bodyPr wrap="square">
            <a:spAutoFit/>
          </a:bodyPr>
          <a:lstStyle/>
          <a:p>
            <a:pPr marL="449263" indent="-449263"/>
            <a:r>
              <a:rPr lang="en-US" sz="1600" b="1" dirty="0">
                <a:latin typeface="+mn-lt"/>
              </a:rPr>
              <a:t>5.1 </a:t>
            </a:r>
            <a:r>
              <a:rPr lang="en-US" sz="1600" dirty="0">
                <a:latin typeface="+mn-lt"/>
              </a:rPr>
              <a:t>Recherche de la famille</a:t>
            </a:r>
          </a:p>
          <a:p>
            <a:pPr marL="449263" indent="-449263"/>
            <a:r>
              <a:rPr lang="en-US" sz="1600" b="1" dirty="0">
                <a:latin typeface="+mn-lt"/>
              </a:rPr>
              <a:t>5.2 </a:t>
            </a:r>
            <a:r>
              <a:rPr lang="en-US" sz="1600" dirty="0">
                <a:latin typeface="+mn-lt"/>
              </a:rPr>
              <a:t>Documentation des informations de traçage</a:t>
            </a:r>
          </a:p>
          <a:p>
            <a:pPr marL="449263" indent="-449263"/>
            <a:r>
              <a:rPr lang="en-US" sz="1600" b="1" dirty="0">
                <a:latin typeface="+mn-lt"/>
              </a:rPr>
              <a:t>5.3 </a:t>
            </a:r>
            <a:r>
              <a:rPr lang="en-US" sz="1600" dirty="0">
                <a:latin typeface="+mn-lt"/>
              </a:rPr>
              <a:t>Vérification préalable au regroupement familial</a:t>
            </a:r>
          </a:p>
          <a:p>
            <a:pPr marL="449263" indent="-449263"/>
            <a:r>
              <a:rPr lang="en-US" sz="1600" b="1" dirty="0">
                <a:latin typeface="Arial" panose="020B0604020202020204" pitchFamily="34" charset="0"/>
                <a:ea typeface="Calibri" panose="020F0502020204030204" pitchFamily="34" charset="0"/>
                <a:cs typeface="Arial" panose="020B0604020202020204" pitchFamily="34" charset="0"/>
              </a:rPr>
              <a:t>5.4 </a:t>
            </a:r>
            <a:r>
              <a:rPr lang="en-US" sz="1600" dirty="0">
                <a:latin typeface="Arial" panose="020B0604020202020204" pitchFamily="34" charset="0"/>
                <a:ea typeface="Calibri" panose="020F0502020204030204" pitchFamily="34" charset="0"/>
                <a:cs typeface="Arial" panose="020B0604020202020204" pitchFamily="34" charset="0"/>
              </a:rPr>
              <a:t>Réunification des familles</a:t>
            </a:r>
          </a:p>
          <a:p>
            <a:pPr marL="449263" indent="-449263"/>
            <a:r>
              <a:rPr lang="en-US" sz="1600" b="1" dirty="0">
                <a:latin typeface="Arial" panose="020B0604020202020204" pitchFamily="34" charset="0"/>
                <a:ea typeface="Calibri" panose="020F0502020204030204" pitchFamily="34" charset="0"/>
                <a:cs typeface="Arial" panose="020B0604020202020204" pitchFamily="34" charset="0"/>
              </a:rPr>
              <a:t>5.5 </a:t>
            </a:r>
            <a:r>
              <a:rPr lang="en-US" sz="1600" dirty="0">
                <a:latin typeface="Arial" panose="020B0604020202020204" pitchFamily="34" charset="0"/>
                <a:ea typeface="Calibri" panose="020F0502020204030204" pitchFamily="34" charset="0"/>
                <a:cs typeface="Arial" panose="020B0604020202020204" pitchFamily="34" charset="0"/>
              </a:rPr>
              <a:t>Réintégration</a:t>
            </a:r>
          </a:p>
        </p:txBody>
      </p:sp>
      <p:sp>
        <p:nvSpPr>
          <p:cNvPr id="62" name="Hexagon 61">
            <a:extLst>
              <a:ext uri="{FF2B5EF4-FFF2-40B4-BE49-F238E27FC236}">
                <a16:creationId xmlns:a16="http://schemas.microsoft.com/office/drawing/2014/main" id="{00D3BD56-2ABD-9CF2-88F7-3FEBA26D0A6A}"/>
              </a:ext>
            </a:extLst>
          </p:cNvPr>
          <p:cNvSpPr/>
          <p:nvPr/>
        </p:nvSpPr>
        <p:spPr>
          <a:xfrm rot="1782986">
            <a:off x="9036786" y="1512981"/>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63" name="TextBox 62">
            <a:extLst>
              <a:ext uri="{FF2B5EF4-FFF2-40B4-BE49-F238E27FC236}">
                <a16:creationId xmlns:a16="http://schemas.microsoft.com/office/drawing/2014/main" id="{84A34E8D-3A16-7152-C692-492A518D87AB}"/>
              </a:ext>
            </a:extLst>
          </p:cNvPr>
          <p:cNvSpPr txBox="1"/>
          <p:nvPr/>
        </p:nvSpPr>
        <p:spPr>
          <a:xfrm>
            <a:off x="9085635" y="1583985"/>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6</a:t>
            </a:r>
            <a:endParaRPr lang="en-US" sz="24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61" name="TextBox 60">
            <a:extLst>
              <a:ext uri="{FF2B5EF4-FFF2-40B4-BE49-F238E27FC236}">
                <a16:creationId xmlns:a16="http://schemas.microsoft.com/office/drawing/2014/main" id="{58045922-E5AE-8B04-0751-F6635795CA1A}"/>
              </a:ext>
            </a:extLst>
          </p:cNvPr>
          <p:cNvSpPr txBox="1"/>
          <p:nvPr/>
        </p:nvSpPr>
        <p:spPr>
          <a:xfrm>
            <a:off x="9830740" y="1549622"/>
            <a:ext cx="1750891" cy="584775"/>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Suivi et révision </a:t>
            </a:r>
          </a:p>
        </p:txBody>
      </p:sp>
      <p:sp>
        <p:nvSpPr>
          <p:cNvPr id="67" name="Hexagon 66">
            <a:extLst>
              <a:ext uri="{FF2B5EF4-FFF2-40B4-BE49-F238E27FC236}">
                <a16:creationId xmlns:a16="http://schemas.microsoft.com/office/drawing/2014/main" id="{51A9E425-A510-CE54-95F8-2E9FC9DCD572}"/>
              </a:ext>
            </a:extLst>
          </p:cNvPr>
          <p:cNvSpPr/>
          <p:nvPr/>
        </p:nvSpPr>
        <p:spPr>
          <a:xfrm rot="1782986">
            <a:off x="9037897" y="2694535"/>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68" name="TextBox 67">
            <a:extLst>
              <a:ext uri="{FF2B5EF4-FFF2-40B4-BE49-F238E27FC236}">
                <a16:creationId xmlns:a16="http://schemas.microsoft.com/office/drawing/2014/main" id="{090E509F-6B42-1214-D733-BDA729D6F719}"/>
              </a:ext>
            </a:extLst>
          </p:cNvPr>
          <p:cNvSpPr txBox="1"/>
          <p:nvPr/>
        </p:nvSpPr>
        <p:spPr>
          <a:xfrm>
            <a:off x="9086746" y="2765539"/>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7</a:t>
            </a:r>
            <a:endParaRPr lang="en-US" sz="2400"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66" name="TextBox 65">
            <a:extLst>
              <a:ext uri="{FF2B5EF4-FFF2-40B4-BE49-F238E27FC236}">
                <a16:creationId xmlns:a16="http://schemas.microsoft.com/office/drawing/2014/main" id="{F2992630-76A3-11C7-09E8-6A03E7576972}"/>
              </a:ext>
            </a:extLst>
          </p:cNvPr>
          <p:cNvSpPr txBox="1"/>
          <p:nvPr/>
        </p:nvSpPr>
        <p:spPr>
          <a:xfrm>
            <a:off x="9830741" y="2792091"/>
            <a:ext cx="1750890" cy="584775"/>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Fermeture du </a:t>
            </a:r>
            <a:r>
              <a:rPr lang="en-US" sz="1600" dirty="0" err="1">
                <a:latin typeface="Arial" panose="020B0604020202020204" pitchFamily="34" charset="0"/>
                <a:ea typeface="Calibri" panose="020F0502020204030204" pitchFamily="34" charset="0"/>
                <a:cs typeface="Arial" panose="020B0604020202020204" pitchFamily="34" charset="0"/>
              </a:rPr>
              <a:t>cas</a:t>
            </a:r>
            <a:endParaRPr lang="en-US" sz="1600" dirty="0">
              <a:latin typeface="Arial" panose="020B0604020202020204" pitchFamily="34" charset="0"/>
              <a:ea typeface="Calibri" panose="020F0502020204030204" pitchFamily="34" charset="0"/>
              <a:cs typeface="Arial" panose="020B0604020202020204" pitchFamily="34" charset="0"/>
            </a:endParaRPr>
          </a:p>
        </p:txBody>
      </p:sp>
      <p:sp>
        <p:nvSpPr>
          <p:cNvPr id="49" name="TextBox 48">
            <a:extLst>
              <a:ext uri="{FF2B5EF4-FFF2-40B4-BE49-F238E27FC236}">
                <a16:creationId xmlns:a16="http://schemas.microsoft.com/office/drawing/2014/main" id="{1F8C5FF7-0C90-B5DD-9F86-07B4F106340D}"/>
              </a:ext>
            </a:extLst>
          </p:cNvPr>
          <p:cNvSpPr txBox="1"/>
          <p:nvPr/>
        </p:nvSpPr>
        <p:spPr>
          <a:xfrm>
            <a:off x="4896830" y="1654272"/>
            <a:ext cx="3241139" cy="338554"/>
          </a:xfrm>
          <a:prstGeom prst="rect">
            <a:avLst/>
          </a:prstGeom>
          <a:noFill/>
        </p:spPr>
        <p:txBody>
          <a:bodyPr wrap="square" anchor="ctr">
            <a:spAutoFit/>
          </a:bodyPr>
          <a:lstStyle/>
          <a:p>
            <a:r>
              <a:rPr lang="en-US" sz="1600" dirty="0">
                <a:latin typeface="Arial" panose="020B0604020202020204" pitchFamily="34" charset="0"/>
                <a:ea typeface="Calibri" panose="020F0502020204030204" pitchFamily="34" charset="0"/>
                <a:cs typeface="Arial" panose="020B0604020202020204" pitchFamily="34" charset="0"/>
              </a:rPr>
              <a:t>Planification des cas</a:t>
            </a:r>
          </a:p>
        </p:txBody>
      </p:sp>
      <p:sp>
        <p:nvSpPr>
          <p:cNvPr id="52" name="TextBox 51">
            <a:extLst>
              <a:ext uri="{FF2B5EF4-FFF2-40B4-BE49-F238E27FC236}">
                <a16:creationId xmlns:a16="http://schemas.microsoft.com/office/drawing/2014/main" id="{9B2B921B-468C-0BBD-519C-EE59C469055F}"/>
              </a:ext>
            </a:extLst>
          </p:cNvPr>
          <p:cNvSpPr txBox="1"/>
          <p:nvPr/>
        </p:nvSpPr>
        <p:spPr>
          <a:xfrm>
            <a:off x="4924607" y="2127776"/>
            <a:ext cx="3756711" cy="1323439"/>
          </a:xfrm>
          <a:prstGeom prst="rect">
            <a:avLst/>
          </a:prstGeom>
          <a:noFill/>
        </p:spPr>
        <p:txBody>
          <a:bodyPr wrap="square">
            <a:spAutoFit/>
          </a:bodyPr>
          <a:lstStyle/>
          <a:p>
            <a:pPr marL="449263" indent="-449263"/>
            <a:r>
              <a:rPr lang="en-US" sz="1600" b="1" dirty="0">
                <a:latin typeface="+mn-lt"/>
              </a:rPr>
              <a:t>4.1 </a:t>
            </a:r>
            <a:r>
              <a:rPr lang="en-US" sz="1600" dirty="0">
                <a:latin typeface="+mn-lt"/>
              </a:rPr>
              <a:t>Définitions des soins alternatifs et principes directeurs</a:t>
            </a:r>
            <a:endParaRPr lang="en-US" sz="1600" dirty="0">
              <a:latin typeface="Arial" panose="020B0604020202020204" pitchFamily="34" charset="0"/>
              <a:ea typeface="Calibri" panose="020F0502020204030204" pitchFamily="34" charset="0"/>
              <a:cs typeface="Arial" panose="020B0604020202020204" pitchFamily="34" charset="0"/>
            </a:endParaRPr>
          </a:p>
          <a:p>
            <a:pPr marL="449263" indent="-449263"/>
            <a:r>
              <a:rPr lang="en-US" sz="1600" b="1" dirty="0">
                <a:latin typeface="+mn-lt"/>
              </a:rPr>
              <a:t>4.2 </a:t>
            </a:r>
            <a:r>
              <a:rPr lang="en-US" sz="1600" dirty="0">
                <a:latin typeface="+mn-lt"/>
              </a:rPr>
              <a:t>Différentes formes de soins alternatifs </a:t>
            </a:r>
            <a:endParaRPr lang="en-US" sz="1600" dirty="0">
              <a:latin typeface="+mn-lt"/>
              <a:ea typeface="Calibri" panose="020F0502020204030204" pitchFamily="34" charset="0"/>
              <a:cs typeface="Arial" panose="020B0604020202020204" pitchFamily="34" charset="0"/>
            </a:endParaRPr>
          </a:p>
          <a:p>
            <a:pPr marL="449263" indent="-449263"/>
            <a:r>
              <a:rPr lang="en-US" sz="1600" b="1" dirty="0">
                <a:latin typeface="+mn-lt"/>
              </a:rPr>
              <a:t>4.3 </a:t>
            </a:r>
            <a:r>
              <a:rPr lang="en-US" sz="1600" dirty="0">
                <a:latin typeface="+mn-lt"/>
              </a:rPr>
              <a:t>Mise en place de soins de proximité</a:t>
            </a:r>
            <a:endParaRPr lang="en-US" sz="1600" dirty="0">
              <a:latin typeface="Arial" panose="020B0604020202020204" pitchFamily="34" charset="0"/>
              <a:ea typeface="Calibri" panose="020F0502020204030204" pitchFamily="34" charset="0"/>
              <a:cs typeface="Arial" panose="020B0604020202020204" pitchFamily="34" charset="0"/>
            </a:endParaRPr>
          </a:p>
        </p:txBody>
      </p:sp>
      <p:sp>
        <p:nvSpPr>
          <p:cNvPr id="99" name="Hexagon 98">
            <a:extLst>
              <a:ext uri="{FF2B5EF4-FFF2-40B4-BE49-F238E27FC236}">
                <a16:creationId xmlns:a16="http://schemas.microsoft.com/office/drawing/2014/main" id="{82D89F5A-A839-1C8C-7090-B5F08A7552AD}"/>
              </a:ext>
            </a:extLst>
          </p:cNvPr>
          <p:cNvSpPr/>
          <p:nvPr/>
        </p:nvSpPr>
        <p:spPr>
          <a:xfrm rot="1782986">
            <a:off x="4054030" y="1512981"/>
            <a:ext cx="763346" cy="658057"/>
          </a:xfrm>
          <a:prstGeom prst="hexagon">
            <a:avLst>
              <a:gd name="adj" fmla="val 28965"/>
              <a:gd name="vf" fmla="val 11547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2400" dirty="0"/>
          </a:p>
        </p:txBody>
      </p:sp>
      <p:sp>
        <p:nvSpPr>
          <p:cNvPr id="100" name="TextBox 99">
            <a:extLst>
              <a:ext uri="{FF2B5EF4-FFF2-40B4-BE49-F238E27FC236}">
                <a16:creationId xmlns:a16="http://schemas.microsoft.com/office/drawing/2014/main" id="{27F8D8FD-F121-A299-3560-1FE36B0231B6}"/>
              </a:ext>
            </a:extLst>
          </p:cNvPr>
          <p:cNvSpPr txBox="1"/>
          <p:nvPr/>
        </p:nvSpPr>
        <p:spPr>
          <a:xfrm>
            <a:off x="4102879" y="1583984"/>
            <a:ext cx="679356" cy="461665"/>
          </a:xfrm>
          <a:prstGeom prst="rect">
            <a:avLst/>
          </a:prstGeom>
          <a:noFill/>
        </p:spPr>
        <p:txBody>
          <a:bodyPr wrap="square" lIns="91440" tIns="45720" rIns="91440" bIns="45720" anchor="ctr">
            <a:spAutoFit/>
          </a:bodyPr>
          <a:lstStyle/>
          <a:p>
            <a:pPr algn="ctr"/>
            <a:r>
              <a:rPr lang="en-US" sz="2400" b="1" dirty="0">
                <a:solidFill>
                  <a:schemeClr val="bg1"/>
                </a:solidFill>
                <a:latin typeface="Arial" panose="020B0604020202020204" pitchFamily="34" charset="0"/>
                <a:ea typeface="Calibri" panose="020F0502020204030204" pitchFamily="34" charset="0"/>
                <a:cs typeface="Arial" panose="020B0604020202020204" pitchFamily="34" charset="0"/>
              </a:rPr>
              <a:t>4</a:t>
            </a:r>
            <a:endParaRPr lang="en-US" sz="2400" i="1" dirty="0">
              <a:solidFill>
                <a:schemeClr val="bg1"/>
              </a:solidFill>
              <a:latin typeface="Arial" panose="020B060402020202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27EA7C27-6807-F07E-274B-5E9B6E9159C3}"/>
              </a:ext>
            </a:extLst>
          </p:cNvPr>
          <p:cNvSpPr txBox="1"/>
          <p:nvPr/>
        </p:nvSpPr>
        <p:spPr>
          <a:xfrm>
            <a:off x="448612" y="1346049"/>
            <a:ext cx="3087083" cy="1077218"/>
          </a:xfrm>
          <a:prstGeom prst="rect">
            <a:avLst/>
          </a:prstGeom>
          <a:noFill/>
        </p:spPr>
        <p:txBody>
          <a:bodyPr wrap="square" anchor="ctr">
            <a:spAutoFit/>
          </a:bodyPr>
          <a:lstStyle/>
          <a:p>
            <a:r>
              <a:rPr lang="en-US" sz="1600" b="1" dirty="0">
                <a:solidFill>
                  <a:schemeClr val="accent2">
                    <a:lumMod val="75000"/>
                  </a:schemeClr>
                </a:solidFill>
                <a:latin typeface="Arial" panose="020B0604020202020204" pitchFamily="34" charset="0"/>
                <a:ea typeface="Calibri" panose="020F0502020204030204" pitchFamily="34" charset="0"/>
                <a:cs typeface="Arial" panose="020B0604020202020204" pitchFamily="34" charset="0"/>
              </a:rPr>
              <a:t>Soutien aux ENAS par le biais de la gestion des cas, de la protection alternative et de la recherche des familles.</a:t>
            </a:r>
          </a:p>
        </p:txBody>
      </p:sp>
    </p:spTree>
    <p:extLst>
      <p:ext uri="{BB962C8B-B14F-4D97-AF65-F5344CB8AC3E}">
        <p14:creationId xmlns:p14="http://schemas.microsoft.com/office/powerpoint/2010/main" val="23409707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4C3AAD4-670C-9036-A3FA-95E941838B1B}"/>
              </a:ext>
            </a:extLst>
          </p:cNvPr>
          <p:cNvSpPr/>
          <p:nvPr/>
        </p:nvSpPr>
        <p:spPr>
          <a:xfrm>
            <a:off x="3689163" y="2862597"/>
            <a:ext cx="7115695" cy="76101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800" dirty="0">
                <a:solidFill>
                  <a:schemeClr val="tx1"/>
                </a:solidFill>
              </a:rPr>
              <a:t>Norme 16 : </a:t>
            </a:r>
            <a:r>
              <a:rPr lang="en-US" sz="1800" b="1" dirty="0">
                <a:solidFill>
                  <a:schemeClr val="tx1"/>
                </a:solidFill>
              </a:rPr>
              <a:t>Renforcer l'environnement de la famille et des soignants </a:t>
            </a:r>
          </a:p>
        </p:txBody>
      </p:sp>
      <p:sp>
        <p:nvSpPr>
          <p:cNvPr id="3" name="Rectangle: Rounded Corners 2">
            <a:extLst>
              <a:ext uri="{FF2B5EF4-FFF2-40B4-BE49-F238E27FC236}">
                <a16:creationId xmlns:a16="http://schemas.microsoft.com/office/drawing/2014/main" id="{CBC13D55-8596-B279-439A-585E6E65481C}"/>
              </a:ext>
            </a:extLst>
          </p:cNvPr>
          <p:cNvSpPr/>
          <p:nvPr/>
        </p:nvSpPr>
        <p:spPr>
          <a:xfrm>
            <a:off x="3689163" y="1883625"/>
            <a:ext cx="7115695" cy="76101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800" dirty="0">
                <a:solidFill>
                  <a:schemeClr val="tx1"/>
                </a:solidFill>
              </a:rPr>
              <a:t>Norme 12 : </a:t>
            </a:r>
            <a:r>
              <a:rPr lang="en-CA" sz="1800" b="1" dirty="0">
                <a:solidFill>
                  <a:schemeClr val="tx1"/>
                </a:solidFill>
              </a:rPr>
              <a:t>Enfants non accompagnés et séparés de leur famille</a:t>
            </a:r>
          </a:p>
        </p:txBody>
      </p:sp>
      <p:sp>
        <p:nvSpPr>
          <p:cNvPr id="5" name="Rectangle: Rounded Corners 4">
            <a:extLst>
              <a:ext uri="{FF2B5EF4-FFF2-40B4-BE49-F238E27FC236}">
                <a16:creationId xmlns:a16="http://schemas.microsoft.com/office/drawing/2014/main" id="{D14F0B92-03AC-B632-940B-37631511E40B}"/>
              </a:ext>
            </a:extLst>
          </p:cNvPr>
          <p:cNvSpPr/>
          <p:nvPr/>
        </p:nvSpPr>
        <p:spPr>
          <a:xfrm>
            <a:off x="3689163" y="3841569"/>
            <a:ext cx="7115695" cy="76101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800" dirty="0">
                <a:solidFill>
                  <a:schemeClr val="tx1"/>
                </a:solidFill>
              </a:rPr>
              <a:t>Norme 18 : </a:t>
            </a:r>
            <a:r>
              <a:rPr lang="en-CA" sz="1800" b="1" dirty="0">
                <a:solidFill>
                  <a:schemeClr val="tx1"/>
                </a:solidFill>
              </a:rPr>
              <a:t>Gestion des cas </a:t>
            </a:r>
          </a:p>
        </p:txBody>
      </p:sp>
      <p:sp>
        <p:nvSpPr>
          <p:cNvPr id="6" name="Rectangle: Rounded Corners 5">
            <a:extLst>
              <a:ext uri="{FF2B5EF4-FFF2-40B4-BE49-F238E27FC236}">
                <a16:creationId xmlns:a16="http://schemas.microsoft.com/office/drawing/2014/main" id="{AFA65203-72AE-1AC5-F364-F42E98E25914}"/>
              </a:ext>
            </a:extLst>
          </p:cNvPr>
          <p:cNvSpPr/>
          <p:nvPr/>
        </p:nvSpPr>
        <p:spPr>
          <a:xfrm>
            <a:off x="3689163" y="4820541"/>
            <a:ext cx="7115695" cy="761015"/>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800" dirty="0">
                <a:solidFill>
                  <a:schemeClr val="tx1"/>
                </a:solidFill>
              </a:rPr>
              <a:t>Norme 19 : </a:t>
            </a:r>
            <a:r>
              <a:rPr lang="en-CA" sz="1800" b="1" dirty="0">
                <a:solidFill>
                  <a:schemeClr val="tx1"/>
                </a:solidFill>
              </a:rPr>
              <a:t>Soins alternatifs</a:t>
            </a:r>
          </a:p>
        </p:txBody>
      </p:sp>
      <p:sp>
        <p:nvSpPr>
          <p:cNvPr id="96" name="Google Shape;96;p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Normes minimales de protection de l'enfance</a:t>
            </a:r>
            <a:endParaRPr dirty="0"/>
          </a:p>
        </p:txBody>
      </p:sp>
      <p:pic>
        <p:nvPicPr>
          <p:cNvPr id="98" name="Google Shape;98;p8"/>
          <p:cNvPicPr preferRelativeResize="0"/>
          <p:nvPr/>
        </p:nvPicPr>
        <p:blipFill rotWithShape="1">
          <a:blip r:embed="rId3">
            <a:alphaModFix/>
          </a:blip>
          <a:srcRect/>
          <a:stretch/>
        </p:blipFill>
        <p:spPr>
          <a:xfrm>
            <a:off x="1081828" y="1621264"/>
            <a:ext cx="2970087" cy="4097893"/>
          </a:xfrm>
          <a:prstGeom prst="rect">
            <a:avLst/>
          </a:prstGeom>
          <a:noFill/>
          <a:ln w="9525" cap="flat" cmpd="sng">
            <a:solidFill>
              <a:schemeClr val="accent2">
                <a:lumMod val="75000"/>
              </a:schemeClr>
            </a:solidFill>
            <a:prstDash val="solid"/>
            <a:round/>
            <a:headEnd type="none" w="sm" len="sm"/>
            <a:tailEnd type="none" w="sm" len="sm"/>
          </a:ln>
        </p:spPr>
      </p:pic>
      <p:grpSp>
        <p:nvGrpSpPr>
          <p:cNvPr id="4" name="Group 3">
            <a:extLst>
              <a:ext uri="{FF2B5EF4-FFF2-40B4-BE49-F238E27FC236}">
                <a16:creationId xmlns:a16="http://schemas.microsoft.com/office/drawing/2014/main" id="{AC42BC23-465E-C1E5-8DF1-80F46968D322}"/>
              </a:ext>
            </a:extLst>
          </p:cNvPr>
          <p:cNvGrpSpPr/>
          <p:nvPr/>
        </p:nvGrpSpPr>
        <p:grpSpPr>
          <a:xfrm>
            <a:off x="10228983" y="337468"/>
            <a:ext cx="1587872" cy="1368854"/>
            <a:chOff x="10228983" y="337468"/>
            <a:chExt cx="1587872" cy="1368854"/>
          </a:xfrm>
        </p:grpSpPr>
        <p:sp>
          <p:nvSpPr>
            <p:cNvPr id="15" name="Hexagon 14">
              <a:extLst>
                <a:ext uri="{FF2B5EF4-FFF2-40B4-BE49-F238E27FC236}">
                  <a16:creationId xmlns:a16="http://schemas.microsoft.com/office/drawing/2014/main" id="{9939DADC-709C-6E7A-5828-6FFA8158FECA}"/>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6" name="Group 15">
              <a:extLst>
                <a:ext uri="{FF2B5EF4-FFF2-40B4-BE49-F238E27FC236}">
                  <a16:creationId xmlns:a16="http://schemas.microsoft.com/office/drawing/2014/main" id="{B95E7043-10B7-2D2E-857B-998D4D91CBBE}"/>
                </a:ext>
              </a:extLst>
            </p:cNvPr>
            <p:cNvGrpSpPr/>
            <p:nvPr/>
          </p:nvGrpSpPr>
          <p:grpSpPr>
            <a:xfrm>
              <a:off x="10621771" y="762700"/>
              <a:ext cx="562136" cy="634675"/>
              <a:chOff x="760175" y="830142"/>
              <a:chExt cx="867619" cy="979579"/>
            </a:xfrm>
          </p:grpSpPr>
          <p:sp>
            <p:nvSpPr>
              <p:cNvPr id="20" name="Rectangle 19">
                <a:extLst>
                  <a:ext uri="{FF2B5EF4-FFF2-40B4-BE49-F238E27FC236}">
                    <a16:creationId xmlns:a16="http://schemas.microsoft.com/office/drawing/2014/main" id="{9353C9AD-034A-20EB-BB20-3C405679C65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27</a:t>
                </a:r>
              </a:p>
            </p:txBody>
          </p:sp>
          <p:sp>
            <p:nvSpPr>
              <p:cNvPr id="21" name="Rectangle 20">
                <a:extLst>
                  <a:ext uri="{FF2B5EF4-FFF2-40B4-BE49-F238E27FC236}">
                    <a16:creationId xmlns:a16="http://schemas.microsoft.com/office/drawing/2014/main" id="{BB2F6106-9359-9FA2-0F16-AA49DEA45ABE}"/>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7" name="Group 16">
              <a:extLst>
                <a:ext uri="{FF2B5EF4-FFF2-40B4-BE49-F238E27FC236}">
                  <a16:creationId xmlns:a16="http://schemas.microsoft.com/office/drawing/2014/main" id="{95FC8E1B-CD37-999D-4104-D8F0B620AA1F}"/>
                </a:ext>
              </a:extLst>
            </p:cNvPr>
            <p:cNvGrpSpPr/>
            <p:nvPr/>
          </p:nvGrpSpPr>
          <p:grpSpPr>
            <a:xfrm>
              <a:off x="11325415" y="762701"/>
              <a:ext cx="182192" cy="634674"/>
              <a:chOff x="2121762" y="2323619"/>
              <a:chExt cx="200378" cy="825210"/>
            </a:xfrm>
          </p:grpSpPr>
          <p:sp>
            <p:nvSpPr>
              <p:cNvPr id="18" name="Isosceles Triangle 17">
                <a:extLst>
                  <a:ext uri="{FF2B5EF4-FFF2-40B4-BE49-F238E27FC236}">
                    <a16:creationId xmlns:a16="http://schemas.microsoft.com/office/drawing/2014/main" id="{80E6F8A8-7139-F400-AFDF-3F489765CA9A}"/>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Rectangle 18">
                <a:extLst>
                  <a:ext uri="{FF2B5EF4-FFF2-40B4-BE49-F238E27FC236}">
                    <a16:creationId xmlns:a16="http://schemas.microsoft.com/office/drawing/2014/main" id="{772E69C9-835A-AA44-7946-A37C9693D716}"/>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Test de </a:t>
            </a:r>
            <a:r>
              <a:rPr lang="en-US" dirty="0" err="1"/>
              <a:t>pré</a:t>
            </a:r>
            <a:r>
              <a:rPr lang="en-US" dirty="0"/>
              <a:t>-formation</a:t>
            </a:r>
            <a:endParaRPr dirty="0"/>
          </a:p>
        </p:txBody>
      </p:sp>
      <p:pic>
        <p:nvPicPr>
          <p:cNvPr id="2" name="Graphic 1" descr="Head with gears with solid fill">
            <a:extLst>
              <a:ext uri="{FF2B5EF4-FFF2-40B4-BE49-F238E27FC236}">
                <a16:creationId xmlns:a16="http://schemas.microsoft.com/office/drawing/2014/main" id="{3C896356-8271-9A5A-D595-C35B0EEFDBA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57328" y="1737072"/>
            <a:ext cx="3877344" cy="3877344"/>
          </a:xfrm>
          <a:prstGeom prst="rect">
            <a:avLst/>
          </a:prstGeom>
        </p:spPr>
      </p:pic>
      <p:sp>
        <p:nvSpPr>
          <p:cNvPr id="4" name="Google Shape;114;p9">
            <a:extLst>
              <a:ext uri="{FF2B5EF4-FFF2-40B4-BE49-F238E27FC236}">
                <a16:creationId xmlns:a16="http://schemas.microsoft.com/office/drawing/2014/main" id="{FEDB9886-1B61-8884-A773-E7A839F40A49}"/>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5" name="Group 4">
            <a:extLst>
              <a:ext uri="{FF2B5EF4-FFF2-40B4-BE49-F238E27FC236}">
                <a16:creationId xmlns:a16="http://schemas.microsoft.com/office/drawing/2014/main" id="{80F14563-2EFA-9E91-D976-4457FEEF1AE4}"/>
              </a:ext>
            </a:extLst>
          </p:cNvPr>
          <p:cNvGrpSpPr/>
          <p:nvPr/>
        </p:nvGrpSpPr>
        <p:grpSpPr>
          <a:xfrm>
            <a:off x="357066" y="1224523"/>
            <a:ext cx="369332" cy="369332"/>
            <a:chOff x="6784825" y="4717805"/>
            <a:chExt cx="1170980" cy="1170980"/>
          </a:xfrm>
        </p:grpSpPr>
        <p:sp>
          <p:nvSpPr>
            <p:cNvPr id="6" name="Oval 5">
              <a:extLst>
                <a:ext uri="{FF2B5EF4-FFF2-40B4-BE49-F238E27FC236}">
                  <a16:creationId xmlns:a16="http://schemas.microsoft.com/office/drawing/2014/main" id="{2D4451EC-393F-389C-3833-E6EDD339C5AB}"/>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Oval 6">
              <a:extLst>
                <a:ext uri="{FF2B5EF4-FFF2-40B4-BE49-F238E27FC236}">
                  <a16:creationId xmlns:a16="http://schemas.microsoft.com/office/drawing/2014/main" id="{0D00AD33-90E9-492B-161F-A9C6ED10C511}"/>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Rectangle 7">
              <a:extLst>
                <a:ext uri="{FF2B5EF4-FFF2-40B4-BE49-F238E27FC236}">
                  <a16:creationId xmlns:a16="http://schemas.microsoft.com/office/drawing/2014/main" id="{4A44ED74-5FE5-382F-769D-614AE257DF56}"/>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8">
              <a:extLst>
                <a:ext uri="{FF2B5EF4-FFF2-40B4-BE49-F238E27FC236}">
                  <a16:creationId xmlns:a16="http://schemas.microsoft.com/office/drawing/2014/main" id="{A19CE153-3813-CE5D-EDF1-EC3C57ED2F86}"/>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3" name="Title 72">
            <a:extLst>
              <a:ext uri="{FF2B5EF4-FFF2-40B4-BE49-F238E27FC236}">
                <a16:creationId xmlns:a16="http://schemas.microsoft.com/office/drawing/2014/main" id="{30D5B31E-8392-E6F8-9B81-582DB83DD018}"/>
              </a:ext>
            </a:extLst>
          </p:cNvPr>
          <p:cNvSpPr txBox="1">
            <a:spLocks/>
          </p:cNvSpPr>
          <p:nvPr/>
        </p:nvSpPr>
        <p:spPr>
          <a:xfrm>
            <a:off x="796386" y="3099692"/>
            <a:ext cx="10126172"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2400" b="1" dirty="0">
                <a:solidFill>
                  <a:schemeClr val="bg1"/>
                </a:solidFill>
                <a:latin typeface="Garamond"/>
              </a:rPr>
              <a:t>MODULE 1</a:t>
            </a:r>
          </a:p>
          <a:p>
            <a:br>
              <a:rPr lang="en-CA" b="1" dirty="0">
                <a:solidFill>
                  <a:schemeClr val="bg1"/>
                </a:solidFill>
                <a:latin typeface="Garamond"/>
              </a:rPr>
            </a:br>
            <a:r>
              <a:rPr lang="en-US" sz="5400" b="1" dirty="0">
                <a:solidFill>
                  <a:schemeClr val="bg1"/>
                </a:solidFill>
                <a:latin typeface="Garamond"/>
              </a:rPr>
              <a:t>Comprendre les causes, l'impact et les risques de la séparation familiale</a:t>
            </a:r>
          </a:p>
        </p:txBody>
      </p:sp>
    </p:spTree>
    <p:extLst>
      <p:ext uri="{BB962C8B-B14F-4D97-AF65-F5344CB8AC3E}">
        <p14:creationId xmlns:p14="http://schemas.microsoft.com/office/powerpoint/2010/main" val="13623340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6" name="Google Shape;133;p11">
            <a:extLst>
              <a:ext uri="{FF2B5EF4-FFF2-40B4-BE49-F238E27FC236}">
                <a16:creationId xmlns:a16="http://schemas.microsoft.com/office/drawing/2014/main" id="{3BE2B53F-A8B6-50A5-E7B0-A6A8BCBF85A0}"/>
              </a:ext>
            </a:extLst>
          </p:cNvPr>
          <p:cNvSpPr/>
          <p:nvPr/>
        </p:nvSpPr>
        <p:spPr>
          <a:xfrm>
            <a:off x="8845569" y="3867320"/>
            <a:ext cx="1517632" cy="408449"/>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5" name="Google Shape;133;p11">
            <a:extLst>
              <a:ext uri="{FF2B5EF4-FFF2-40B4-BE49-F238E27FC236}">
                <a16:creationId xmlns:a16="http://schemas.microsoft.com/office/drawing/2014/main" id="{89C44EC6-5A32-7C75-7A7F-4438F8529C09}"/>
              </a:ext>
            </a:extLst>
          </p:cNvPr>
          <p:cNvSpPr/>
          <p:nvPr/>
        </p:nvSpPr>
        <p:spPr>
          <a:xfrm>
            <a:off x="6431695" y="3380776"/>
            <a:ext cx="1054955" cy="581624"/>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 name="Google Shape;133;p11">
            <a:extLst>
              <a:ext uri="{FF2B5EF4-FFF2-40B4-BE49-F238E27FC236}">
                <a16:creationId xmlns:a16="http://schemas.microsoft.com/office/drawing/2014/main" id="{5962E6A7-A546-07B6-64DC-C4A85FBF078D}"/>
              </a:ext>
            </a:extLst>
          </p:cNvPr>
          <p:cNvSpPr/>
          <p:nvPr/>
        </p:nvSpPr>
        <p:spPr>
          <a:xfrm>
            <a:off x="6334529" y="2590801"/>
            <a:ext cx="2409421" cy="304800"/>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 name="Google Shape;133;p11">
            <a:extLst>
              <a:ext uri="{FF2B5EF4-FFF2-40B4-BE49-F238E27FC236}">
                <a16:creationId xmlns:a16="http://schemas.microsoft.com/office/drawing/2014/main" id="{CB8C6006-F769-2529-AE2F-B642619D262F}"/>
              </a:ext>
            </a:extLst>
          </p:cNvPr>
          <p:cNvSpPr/>
          <p:nvPr/>
        </p:nvSpPr>
        <p:spPr>
          <a:xfrm>
            <a:off x="9256519" y="2106151"/>
            <a:ext cx="1259082" cy="408449"/>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34" name="Google Shape;134;p11"/>
          <p:cNvSpPr txBox="1">
            <a:spLocks noGrp="1"/>
          </p:cNvSpPr>
          <p:nvPr>
            <p:ph type="title"/>
          </p:nvPr>
        </p:nvSpPr>
        <p:spPr>
          <a:xfrm>
            <a:off x="1661967" y="3099692"/>
            <a:ext cx="2808067"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US" dirty="0"/>
              <a:t>Objectif du module</a:t>
            </a:r>
            <a:endParaRPr dirty="0"/>
          </a:p>
        </p:txBody>
      </p:sp>
      <p:sp>
        <p:nvSpPr>
          <p:cNvPr id="135" name="Google Shape;135;p11"/>
          <p:cNvSpPr txBox="1"/>
          <p:nvPr/>
        </p:nvSpPr>
        <p:spPr>
          <a:xfrm>
            <a:off x="6334529" y="1214535"/>
            <a:ext cx="4397559" cy="483205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2800"/>
              <a:buFont typeface="Calibri"/>
              <a:buNone/>
            </a:pPr>
            <a:r>
              <a:rPr lang="en-US" sz="2800" b="1" i="0" u="none" strike="noStrike" cap="none" dirty="0">
                <a:solidFill>
                  <a:srgbClr val="FFFFFF"/>
                </a:solidFill>
                <a:latin typeface="+mn-lt"/>
                <a:ea typeface="Calibri"/>
                <a:cs typeface="Calibri"/>
                <a:sym typeface="Calibri"/>
              </a:rPr>
              <a:t>Améliorer la compréhension par les participants des causes et de l'impact de la séparation familiale ; le cadre social, culturel et juridique et le contexte de la réponse aux enfants non accompagnés et </a:t>
            </a:r>
            <a:r>
              <a:rPr lang="en-US" sz="2800" b="1" i="0" u="none" strike="noStrike" cap="none" dirty="0" err="1">
                <a:solidFill>
                  <a:srgbClr val="FFFFFF"/>
                </a:solidFill>
                <a:latin typeface="+mn-lt"/>
                <a:ea typeface="Calibri"/>
                <a:cs typeface="Calibri"/>
                <a:sym typeface="Calibri"/>
              </a:rPr>
              <a:t>séparés</a:t>
            </a:r>
            <a:r>
              <a:rPr lang="en-US" sz="2800" b="1" i="0" u="none" strike="noStrike" cap="none" dirty="0">
                <a:solidFill>
                  <a:srgbClr val="FFFFFF"/>
                </a:solidFill>
                <a:latin typeface="+mn-lt"/>
                <a:ea typeface="Calibri"/>
                <a:cs typeface="Calibri"/>
                <a:sym typeface="Calibri"/>
              </a:rPr>
              <a:t> (ENAS).</a:t>
            </a:r>
            <a:endParaRPr dirty="0">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70C0"/>
              </a:buClr>
              <a:buSzPts val="3200"/>
              <a:buFont typeface="Arial"/>
              <a:buNone/>
            </a:pPr>
            <a:r>
              <a:rPr lang="en-CA" dirty="0"/>
              <a:t>Objectifs d'apprentissage</a:t>
            </a:r>
            <a:endParaRPr dirty="0"/>
          </a:p>
        </p:txBody>
      </p:sp>
      <p:sp>
        <p:nvSpPr>
          <p:cNvPr id="142" name="Google Shape;142;p12"/>
          <p:cNvSpPr txBox="1"/>
          <p:nvPr/>
        </p:nvSpPr>
        <p:spPr>
          <a:xfrm>
            <a:off x="8305863" y="3708232"/>
            <a:ext cx="3053844" cy="16311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000" b="0" i="0" u="none" strike="noStrike" cap="none" dirty="0">
                <a:solidFill>
                  <a:srgbClr val="000000"/>
                </a:solidFill>
                <a:latin typeface="+mn-lt"/>
                <a:ea typeface="Helvetica Neue"/>
                <a:cs typeface="Helvetica Neue"/>
                <a:sym typeface="Helvetica Neue"/>
              </a:rPr>
              <a:t>Décrire les normes et pratiques légales, culturelles et contextuelles liées au travail avec les ENAS.</a:t>
            </a:r>
            <a:endParaRPr sz="2000" dirty="0">
              <a:latin typeface="+mn-lt"/>
            </a:endParaRPr>
          </a:p>
        </p:txBody>
      </p:sp>
      <p:grpSp>
        <p:nvGrpSpPr>
          <p:cNvPr id="143" name="Google Shape;143;p12"/>
          <p:cNvGrpSpPr/>
          <p:nvPr/>
        </p:nvGrpSpPr>
        <p:grpSpPr>
          <a:xfrm>
            <a:off x="5404501" y="2228248"/>
            <a:ext cx="1408652" cy="974395"/>
            <a:chOff x="6878053" y="1156317"/>
            <a:chExt cx="1431178" cy="1039513"/>
          </a:xfrm>
          <a:solidFill>
            <a:schemeClr val="accent2">
              <a:lumMod val="75000"/>
            </a:schemeClr>
          </a:solidFill>
        </p:grpSpPr>
        <p:grpSp>
          <p:nvGrpSpPr>
            <p:cNvPr id="144" name="Google Shape;144;p12"/>
            <p:cNvGrpSpPr/>
            <p:nvPr/>
          </p:nvGrpSpPr>
          <p:grpSpPr>
            <a:xfrm>
              <a:off x="7672978" y="1156317"/>
              <a:ext cx="412941" cy="436880"/>
              <a:chOff x="243840" y="1676400"/>
              <a:chExt cx="701040" cy="741680"/>
            </a:xfrm>
            <a:grpFill/>
          </p:grpSpPr>
          <p:sp>
            <p:nvSpPr>
              <p:cNvPr id="145" name="Google Shape;145;p12"/>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46" name="Google Shape;146;p12"/>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147" name="Google Shape;147;p12"/>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48" name="Google Shape;148;p12"/>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grpSp>
        <p:nvGrpSpPr>
          <p:cNvPr id="149" name="Google Shape;149;p12"/>
          <p:cNvGrpSpPr/>
          <p:nvPr/>
        </p:nvGrpSpPr>
        <p:grpSpPr>
          <a:xfrm>
            <a:off x="1801109" y="2228248"/>
            <a:ext cx="1408652" cy="974395"/>
            <a:chOff x="6878053" y="1156317"/>
            <a:chExt cx="1431178" cy="1039513"/>
          </a:xfrm>
          <a:solidFill>
            <a:schemeClr val="accent2">
              <a:lumMod val="75000"/>
            </a:schemeClr>
          </a:solidFill>
        </p:grpSpPr>
        <p:grpSp>
          <p:nvGrpSpPr>
            <p:cNvPr id="150" name="Google Shape;150;p12"/>
            <p:cNvGrpSpPr/>
            <p:nvPr/>
          </p:nvGrpSpPr>
          <p:grpSpPr>
            <a:xfrm>
              <a:off x="7672978" y="1156317"/>
              <a:ext cx="412941" cy="436880"/>
              <a:chOff x="243840" y="1676400"/>
              <a:chExt cx="701040" cy="741680"/>
            </a:xfrm>
            <a:grpFill/>
          </p:grpSpPr>
          <p:sp>
            <p:nvSpPr>
              <p:cNvPr id="151" name="Google Shape;151;p12"/>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2" name="Google Shape;152;p12"/>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153" name="Google Shape;153;p12"/>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4" name="Google Shape;154;p12"/>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grpSp>
        <p:nvGrpSpPr>
          <p:cNvPr id="155" name="Google Shape;155;p12"/>
          <p:cNvGrpSpPr/>
          <p:nvPr/>
        </p:nvGrpSpPr>
        <p:grpSpPr>
          <a:xfrm>
            <a:off x="9024010" y="2228248"/>
            <a:ext cx="1408652" cy="974395"/>
            <a:chOff x="6878053" y="1156317"/>
            <a:chExt cx="1431178" cy="1039513"/>
          </a:xfrm>
          <a:solidFill>
            <a:schemeClr val="accent2">
              <a:lumMod val="75000"/>
            </a:schemeClr>
          </a:solidFill>
        </p:grpSpPr>
        <p:grpSp>
          <p:nvGrpSpPr>
            <p:cNvPr id="156" name="Google Shape;156;p12"/>
            <p:cNvGrpSpPr/>
            <p:nvPr/>
          </p:nvGrpSpPr>
          <p:grpSpPr>
            <a:xfrm>
              <a:off x="7672978" y="1156317"/>
              <a:ext cx="412941" cy="436880"/>
              <a:chOff x="243840" y="1676400"/>
              <a:chExt cx="701040" cy="741680"/>
            </a:xfrm>
            <a:grpFill/>
          </p:grpSpPr>
          <p:sp>
            <p:nvSpPr>
              <p:cNvPr id="157" name="Google Shape;157;p12"/>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58" name="Google Shape;158;p12"/>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159" name="Google Shape;159;p12"/>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60" name="Google Shape;160;p12"/>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161" name="Google Shape;161;p12"/>
          <p:cNvSpPr txBox="1"/>
          <p:nvPr/>
        </p:nvSpPr>
        <p:spPr>
          <a:xfrm>
            <a:off x="1125728" y="3708232"/>
            <a:ext cx="2759415" cy="10156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000" b="0" i="0" u="none" strike="noStrike" cap="none" dirty="0">
                <a:solidFill>
                  <a:srgbClr val="000000"/>
                </a:solidFill>
                <a:latin typeface="+mn-lt"/>
                <a:ea typeface="Helvetica Neue"/>
                <a:cs typeface="Helvetica Neue"/>
                <a:sym typeface="Helvetica Neue"/>
              </a:rPr>
              <a:t>Comparer et opposer les </a:t>
            </a:r>
            <a:r>
              <a:rPr lang="en-US" sz="2000" b="0" i="0" u="none" strike="noStrike" cap="none" dirty="0" err="1">
                <a:solidFill>
                  <a:srgbClr val="000000"/>
                </a:solidFill>
                <a:latin typeface="+mn-lt"/>
                <a:ea typeface="Helvetica Neue"/>
                <a:cs typeface="Helvetica Neue"/>
                <a:sym typeface="Helvetica Neue"/>
              </a:rPr>
              <a:t>définitions</a:t>
            </a:r>
            <a:r>
              <a:rPr lang="en-US" sz="2000" b="0" i="0" u="none" strike="noStrike" cap="none" dirty="0">
                <a:solidFill>
                  <a:srgbClr val="000000"/>
                </a:solidFill>
                <a:latin typeface="+mn-lt"/>
                <a:ea typeface="Helvetica Neue"/>
                <a:cs typeface="Helvetica Neue"/>
                <a:sym typeface="Helvetica Neue"/>
              </a:rPr>
              <a:t> des ENAS </a:t>
            </a:r>
            <a:endParaRPr sz="2000" dirty="0">
              <a:latin typeface="+mn-lt"/>
            </a:endParaRPr>
          </a:p>
        </p:txBody>
      </p:sp>
      <p:sp>
        <p:nvSpPr>
          <p:cNvPr id="162" name="Google Shape;162;p12"/>
          <p:cNvSpPr txBox="1"/>
          <p:nvPr/>
        </p:nvSpPr>
        <p:spPr>
          <a:xfrm>
            <a:off x="4716292" y="3708232"/>
            <a:ext cx="2759416" cy="16311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000" b="0" i="0" u="none" strike="noStrike" cap="none" dirty="0">
                <a:solidFill>
                  <a:srgbClr val="000000"/>
                </a:solidFill>
                <a:latin typeface="+mn-lt"/>
                <a:ea typeface="Helvetica Neue"/>
                <a:cs typeface="Helvetica Neue"/>
                <a:sym typeface="Helvetica Neue"/>
              </a:rPr>
              <a:t>Analyser l'impact de la séparation familiale sur l'enfant et expliquer les mesures de prévention de la séparation familiale.</a:t>
            </a:r>
            <a:endParaRPr sz="2000" dirty="0">
              <a:latin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cxnSp>
        <p:nvCxnSpPr>
          <p:cNvPr id="167" name="Google Shape;167;p13"/>
          <p:cNvCxnSpPr/>
          <p:nvPr/>
        </p:nvCxnSpPr>
        <p:spPr>
          <a:xfrm>
            <a:off x="7911764" y="570274"/>
            <a:ext cx="0" cy="5685241"/>
          </a:xfrm>
          <a:prstGeom prst="straightConnector1">
            <a:avLst/>
          </a:prstGeom>
          <a:noFill/>
          <a:ln w="28575" cap="flat" cmpd="sng">
            <a:solidFill>
              <a:schemeClr val="lt1"/>
            </a:solidFill>
            <a:prstDash val="solid"/>
            <a:miter lim="800000"/>
            <a:headEnd type="none" w="sm" len="sm"/>
            <a:tailEnd type="none" w="sm" len="sm"/>
          </a:ln>
        </p:spPr>
      </p:cxnSp>
      <p:sp>
        <p:nvSpPr>
          <p:cNvPr id="168" name="Google Shape;168;p13"/>
          <p:cNvSpPr txBox="1"/>
          <p:nvPr/>
        </p:nvSpPr>
        <p:spPr>
          <a:xfrm>
            <a:off x="8194089" y="495192"/>
            <a:ext cx="3975427"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600"/>
              <a:buFont typeface="Helvetica Neue"/>
              <a:buNone/>
            </a:pPr>
            <a:r>
              <a:rPr lang="en-US" sz="1600" b="1" i="0" u="none" strike="noStrike" cap="none" dirty="0">
                <a:solidFill>
                  <a:schemeClr val="bg1"/>
                </a:solidFill>
                <a:latin typeface="+mn-lt"/>
                <a:ea typeface="Helvetica Neue"/>
                <a:cs typeface="Helvetica Neue"/>
                <a:sym typeface="Helvetica Neue"/>
              </a:rPr>
              <a:t>Introduction et </a:t>
            </a:r>
            <a:r>
              <a:rPr lang="en-US" sz="1600" b="1" i="0" u="none" strike="noStrike" cap="none" dirty="0" err="1">
                <a:solidFill>
                  <a:schemeClr val="bg1"/>
                </a:solidFill>
                <a:latin typeface="+mn-lt"/>
                <a:ea typeface="Helvetica Neue"/>
                <a:cs typeface="Helvetica Neue"/>
                <a:sym typeface="Helvetica Neue"/>
              </a:rPr>
              <a:t>définitions</a:t>
            </a:r>
            <a:r>
              <a:rPr lang="en-US" sz="1600" b="1" i="0" u="none" strike="noStrike" cap="none" dirty="0">
                <a:solidFill>
                  <a:schemeClr val="bg1"/>
                </a:solidFill>
                <a:latin typeface="+mn-lt"/>
                <a:ea typeface="Helvetica Neue"/>
                <a:cs typeface="Helvetica Neue"/>
                <a:sym typeface="Helvetica Neue"/>
              </a:rPr>
              <a:t> des ENAS</a:t>
            </a:r>
            <a:endParaRPr dirty="0">
              <a:solidFill>
                <a:schemeClr val="bg1"/>
              </a:solidFill>
              <a:latin typeface="+mn-lt"/>
            </a:endParaRPr>
          </a:p>
        </p:txBody>
      </p:sp>
      <p:sp>
        <p:nvSpPr>
          <p:cNvPr id="169" name="Google Shape;169;p13"/>
          <p:cNvSpPr txBox="1"/>
          <p:nvPr/>
        </p:nvSpPr>
        <p:spPr>
          <a:xfrm>
            <a:off x="8194088" y="1132496"/>
            <a:ext cx="3871788"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600"/>
              <a:buFont typeface="Helvetica Neue"/>
              <a:buNone/>
            </a:pPr>
            <a:r>
              <a:rPr lang="en-US" sz="1600" b="1" dirty="0">
                <a:solidFill>
                  <a:schemeClr val="bg1"/>
                </a:solidFill>
                <a:latin typeface="+mn-lt"/>
                <a:ea typeface="Helvetica Neue"/>
                <a:cs typeface="Helvetica Neue"/>
                <a:sym typeface="Helvetica Neue"/>
              </a:rPr>
              <a:t>Les causes et l'impact de la séparation des familles</a:t>
            </a:r>
            <a:endParaRPr sz="1600" b="1" i="0" u="none" strike="noStrike" cap="none" dirty="0">
              <a:solidFill>
                <a:schemeClr val="bg1"/>
              </a:solidFill>
              <a:latin typeface="+mn-lt"/>
              <a:ea typeface="Helvetica Neue"/>
              <a:cs typeface="Helvetica Neue"/>
              <a:sym typeface="Helvetica Neue"/>
            </a:endParaRPr>
          </a:p>
        </p:txBody>
      </p:sp>
      <p:sp>
        <p:nvSpPr>
          <p:cNvPr id="170" name="Google Shape;170;p13"/>
          <p:cNvSpPr txBox="1"/>
          <p:nvPr/>
        </p:nvSpPr>
        <p:spPr>
          <a:xfrm>
            <a:off x="6220288" y="2064396"/>
            <a:ext cx="1349407"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FFFFFF"/>
              </a:buClr>
              <a:buSzPts val="1600"/>
              <a:buFont typeface="Helvetica Neue"/>
              <a:buNone/>
            </a:pPr>
            <a:r>
              <a:rPr lang="en-US" sz="1600" b="1" i="0" u="none" strike="noStrike" cap="none" dirty="0">
                <a:solidFill>
                  <a:schemeClr val="bg1"/>
                </a:solidFill>
                <a:latin typeface="+mn-lt"/>
                <a:ea typeface="Helvetica Neue"/>
                <a:cs typeface="Helvetica Neue"/>
                <a:sym typeface="Helvetica Neue"/>
              </a:rPr>
              <a:t>Pause</a:t>
            </a:r>
            <a:endParaRPr sz="1600" b="1" i="1" u="none" strike="noStrike" cap="none" dirty="0">
              <a:solidFill>
                <a:schemeClr val="bg1"/>
              </a:solidFill>
              <a:latin typeface="+mn-lt"/>
              <a:ea typeface="Calibri"/>
              <a:cs typeface="Calibri"/>
              <a:sym typeface="Calibri"/>
            </a:endParaRPr>
          </a:p>
        </p:txBody>
      </p:sp>
      <p:sp>
        <p:nvSpPr>
          <p:cNvPr id="171" name="Google Shape;171;p13"/>
          <p:cNvSpPr txBox="1"/>
          <p:nvPr/>
        </p:nvSpPr>
        <p:spPr>
          <a:xfrm>
            <a:off x="8194088" y="2714020"/>
            <a:ext cx="3871785"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600"/>
              <a:buFont typeface="Helvetica Neue"/>
              <a:buNone/>
            </a:pPr>
            <a:r>
              <a:rPr lang="en-US" sz="1600" b="1" i="0" u="none" strike="noStrike" cap="none" dirty="0">
                <a:solidFill>
                  <a:schemeClr val="bg1"/>
                </a:solidFill>
                <a:latin typeface="+mn-lt"/>
                <a:ea typeface="Helvetica Neue"/>
                <a:cs typeface="Helvetica Neue"/>
                <a:sym typeface="Helvetica Neue"/>
              </a:rPr>
              <a:t>Comprendre les normes et pratiques concernant les ENAS</a:t>
            </a:r>
            <a:endParaRPr dirty="0">
              <a:solidFill>
                <a:schemeClr val="bg1"/>
              </a:solidFill>
              <a:latin typeface="+mn-lt"/>
            </a:endParaRPr>
          </a:p>
        </p:txBody>
      </p:sp>
      <p:sp>
        <p:nvSpPr>
          <p:cNvPr id="172" name="Google Shape;172;p13"/>
          <p:cNvSpPr txBox="1"/>
          <p:nvPr/>
        </p:nvSpPr>
        <p:spPr>
          <a:xfrm>
            <a:off x="6220288" y="4437968"/>
            <a:ext cx="1349407" cy="338554"/>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FFFFFF"/>
              </a:buClr>
              <a:buSzPts val="1600"/>
              <a:buFont typeface="Helvetica Neue"/>
              <a:buNone/>
            </a:pPr>
            <a:r>
              <a:rPr lang="en-US" sz="1600" b="1" i="0" u="none" strike="noStrike" cap="none" dirty="0">
                <a:solidFill>
                  <a:schemeClr val="bg1"/>
                </a:solidFill>
                <a:latin typeface="+mn-lt"/>
                <a:ea typeface="Helvetica Neue"/>
                <a:cs typeface="Helvetica Neue"/>
                <a:sym typeface="Helvetica Neue"/>
              </a:rPr>
              <a:t>Déjeuner</a:t>
            </a:r>
            <a:endParaRPr sz="1600" b="1" i="1" u="none" strike="noStrike" cap="none" dirty="0">
              <a:solidFill>
                <a:schemeClr val="bg1"/>
              </a:solidFill>
              <a:latin typeface="+mn-lt"/>
              <a:ea typeface="Calibri"/>
              <a:cs typeface="Calibri"/>
              <a:sym typeface="Calibri"/>
            </a:endParaRPr>
          </a:p>
        </p:txBody>
      </p:sp>
      <p:sp>
        <p:nvSpPr>
          <p:cNvPr id="173" name="Google Shape;173;p13"/>
          <p:cNvSpPr txBox="1"/>
          <p:nvPr/>
        </p:nvSpPr>
        <p:spPr>
          <a:xfrm>
            <a:off x="8194088" y="3570333"/>
            <a:ext cx="3871787" cy="107717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600"/>
              <a:buFont typeface="Helvetica Neue"/>
              <a:buNone/>
            </a:pPr>
            <a:r>
              <a:rPr lang="en-US" sz="1600" b="1" i="0" u="none" strike="noStrike" cap="none" dirty="0">
                <a:solidFill>
                  <a:schemeClr val="bg1"/>
                </a:solidFill>
                <a:latin typeface="+mn-lt"/>
                <a:ea typeface="Helvetica Neue"/>
                <a:cs typeface="Helvetica Neue"/>
                <a:sym typeface="Helvetica Neue"/>
              </a:rPr>
              <a:t>Comprendre les politiques et les pratiques concernant les ENAS et le rôle des autorités et des principales parties prenantes. </a:t>
            </a:r>
            <a:endParaRPr dirty="0">
              <a:solidFill>
                <a:schemeClr val="bg1"/>
              </a:solidFill>
              <a:latin typeface="+mn-lt"/>
            </a:endParaRPr>
          </a:p>
        </p:txBody>
      </p:sp>
      <p:sp>
        <p:nvSpPr>
          <p:cNvPr id="175" name="Google Shape;175;p13"/>
          <p:cNvSpPr txBox="1"/>
          <p:nvPr/>
        </p:nvSpPr>
        <p:spPr>
          <a:xfrm>
            <a:off x="8125082" y="5179069"/>
            <a:ext cx="3975427"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600"/>
              <a:buFont typeface="Helvetica Neue"/>
              <a:buNone/>
            </a:pPr>
            <a:r>
              <a:rPr lang="en-US" sz="1600" b="1" dirty="0">
                <a:solidFill>
                  <a:schemeClr val="bg1"/>
                </a:solidFill>
                <a:latin typeface="+mn-lt"/>
                <a:ea typeface="Helvetica Neue"/>
                <a:cs typeface="Helvetica Neue"/>
                <a:sym typeface="Helvetica Neue"/>
              </a:rPr>
              <a:t>Un </a:t>
            </a:r>
            <a:r>
              <a:rPr lang="en-US" sz="1600" b="1" i="0" u="none" strike="noStrike" cap="none" dirty="0">
                <a:solidFill>
                  <a:schemeClr val="bg1"/>
                </a:solidFill>
                <a:latin typeface="+mn-lt"/>
                <a:ea typeface="Helvetica Neue"/>
                <a:cs typeface="Helvetica Neue"/>
                <a:sym typeface="Helvetica Neue"/>
              </a:rPr>
              <a:t>aperçu de la programmation et de la coordination ds ENAS</a:t>
            </a:r>
            <a:endParaRPr dirty="0">
              <a:solidFill>
                <a:schemeClr val="bg1"/>
              </a:solidFill>
              <a:latin typeface="+mn-lt"/>
            </a:endParaRPr>
          </a:p>
        </p:txBody>
      </p:sp>
      <p:sp>
        <p:nvSpPr>
          <p:cNvPr id="176" name="Google Shape;176;p13"/>
          <p:cNvSpPr txBox="1"/>
          <p:nvPr/>
        </p:nvSpPr>
        <p:spPr>
          <a:xfrm>
            <a:off x="8133318" y="6081172"/>
            <a:ext cx="3224991"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600"/>
              <a:buFont typeface="Helvetica Neue"/>
              <a:buNone/>
            </a:pPr>
            <a:r>
              <a:rPr lang="fr-BE" sz="1600" b="1" i="0" u="none" strike="noStrike" cap="none" dirty="0">
                <a:solidFill>
                  <a:schemeClr val="bg1"/>
                </a:solidFill>
                <a:latin typeface="+mn-lt"/>
                <a:ea typeface="Helvetica Neue"/>
                <a:cs typeface="Helvetica Neue"/>
                <a:sym typeface="Helvetica Neue"/>
              </a:rPr>
              <a:t>Clôture du module</a:t>
            </a:r>
            <a:endParaRPr lang="fr-BE" dirty="0">
              <a:solidFill>
                <a:schemeClr val="bg1"/>
              </a:solidFill>
              <a:latin typeface="+mn-lt"/>
            </a:endParaRPr>
          </a:p>
        </p:txBody>
      </p:sp>
      <p:sp>
        <p:nvSpPr>
          <p:cNvPr id="177" name="Google Shape;177;p13"/>
          <p:cNvSpPr/>
          <p:nvPr/>
        </p:nvSpPr>
        <p:spPr>
          <a:xfrm rot="1782986">
            <a:off x="7743969" y="480284"/>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78" name="Google Shape;178;p13"/>
          <p:cNvSpPr/>
          <p:nvPr/>
        </p:nvSpPr>
        <p:spPr>
          <a:xfrm rot="1782986">
            <a:off x="7739848" y="1284652"/>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79" name="Google Shape;179;p13"/>
          <p:cNvSpPr/>
          <p:nvPr/>
        </p:nvSpPr>
        <p:spPr>
          <a:xfrm rot="1782986">
            <a:off x="7743968" y="2089020"/>
            <a:ext cx="335595" cy="289306"/>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80" name="Google Shape;180;p13"/>
          <p:cNvSpPr/>
          <p:nvPr/>
        </p:nvSpPr>
        <p:spPr>
          <a:xfrm rot="1782986">
            <a:off x="7739848" y="2893388"/>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81" name="Google Shape;181;p13"/>
          <p:cNvSpPr/>
          <p:nvPr/>
        </p:nvSpPr>
        <p:spPr>
          <a:xfrm rot="1782986">
            <a:off x="7739848" y="4502124"/>
            <a:ext cx="335595" cy="289306"/>
          </a:xfrm>
          <a:prstGeom prst="hexagon">
            <a:avLst>
              <a:gd name="adj" fmla="val 28965"/>
              <a:gd name="vf" fmla="val 115470"/>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82" name="Google Shape;182;p13"/>
          <p:cNvSpPr/>
          <p:nvPr/>
        </p:nvSpPr>
        <p:spPr>
          <a:xfrm rot="1782986">
            <a:off x="7739850" y="3697756"/>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84" name="Google Shape;184;p13"/>
          <p:cNvSpPr/>
          <p:nvPr/>
        </p:nvSpPr>
        <p:spPr>
          <a:xfrm rot="1782986">
            <a:off x="7739848" y="5306492"/>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85" name="Google Shape;185;p13"/>
          <p:cNvSpPr/>
          <p:nvPr/>
        </p:nvSpPr>
        <p:spPr>
          <a:xfrm rot="1782986">
            <a:off x="7743969" y="6110860"/>
            <a:ext cx="335595" cy="289306"/>
          </a:xfrm>
          <a:prstGeom prst="hexagon">
            <a:avLst>
              <a:gd name="adj" fmla="val 28965"/>
              <a:gd name="vf" fmla="val 11547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186" name="Google Shape;186;p13"/>
          <p:cNvSpPr txBox="1">
            <a:spLocks noGrp="1"/>
          </p:cNvSpPr>
          <p:nvPr>
            <p:ph type="title"/>
          </p:nvPr>
        </p:nvSpPr>
        <p:spPr>
          <a:xfrm>
            <a:off x="1028454" y="3198461"/>
            <a:ext cx="4015311" cy="5621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4800"/>
              <a:buFont typeface="Garamond"/>
              <a:buNone/>
            </a:pPr>
            <a:r>
              <a:rPr lang="en-US" dirty="0"/>
              <a:t>Ordre du jour</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Shape 190"/>
        <p:cNvGrpSpPr/>
        <p:nvPr/>
      </p:nvGrpSpPr>
      <p:grpSpPr>
        <a:xfrm>
          <a:off x="0" y="0"/>
          <a:ext cx="0" cy="0"/>
          <a:chOff x="0" y="0"/>
          <a:chExt cx="0" cy="0"/>
        </a:xfrm>
      </p:grpSpPr>
      <p:sp>
        <p:nvSpPr>
          <p:cNvPr id="191" name="Google Shape;191;p14"/>
          <p:cNvSpPr txBox="1"/>
          <p:nvPr/>
        </p:nvSpPr>
        <p:spPr>
          <a:xfrm>
            <a:off x="6381004" y="1190167"/>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US" sz="2000" spc="300" dirty="0">
              <a:solidFill>
                <a:schemeClr val="accent2">
                  <a:lumMod val="75000"/>
                </a:schemeClr>
              </a:solidFill>
            </a:endParaRPr>
          </a:p>
        </p:txBody>
      </p:sp>
      <p:sp>
        <p:nvSpPr>
          <p:cNvPr id="192" name="Google Shape;192;p14"/>
          <p:cNvSpPr txBox="1">
            <a:spLocks noGrp="1"/>
          </p:cNvSpPr>
          <p:nvPr>
            <p:ph type="title"/>
          </p:nvPr>
        </p:nvSpPr>
        <p:spPr>
          <a:xfrm>
            <a:off x="796386"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dirty="0"/>
              <a:t>Session 1 Introduction et </a:t>
            </a:r>
            <a:r>
              <a:rPr lang="en-US" dirty="0" err="1"/>
              <a:t>définitions</a:t>
            </a:r>
            <a:r>
              <a:rPr lang="en-US" dirty="0"/>
              <a:t> des ENAS</a:t>
            </a:r>
            <a:endParaRPr dirty="0"/>
          </a:p>
        </p:txBody>
      </p:sp>
      <p:sp>
        <p:nvSpPr>
          <p:cNvPr id="193" name="Google Shape;193;p14"/>
          <p:cNvSpPr txBox="1"/>
          <p:nvPr/>
        </p:nvSpPr>
        <p:spPr>
          <a:xfrm>
            <a:off x="7251032" y="2227848"/>
            <a:ext cx="4171275" cy="3648844"/>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Définir la terminologie relative aux enfants non accompagnés et séparés en situation d'urgence</a:t>
            </a:r>
            <a:endParaRPr sz="2400" dirty="0"/>
          </a:p>
          <a:p>
            <a:pPr marL="0" marR="0" lvl="0" indent="0" algn="l" rtl="0">
              <a:lnSpc>
                <a:spcPct val="107000"/>
              </a:lnSpc>
              <a:spcBef>
                <a:spcPts val="0"/>
              </a:spcBef>
              <a:spcAft>
                <a:spcPts val="0"/>
              </a:spcAft>
              <a:buClr>
                <a:schemeClr val="dk1"/>
              </a:buClr>
              <a:buSzPts val="2400"/>
              <a:buFont typeface="Calibri"/>
              <a:buNone/>
            </a:pPr>
            <a:endParaRPr sz="24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chemeClr val="dk1"/>
              </a:buClr>
              <a:buSzPts val="2400"/>
              <a:buFont typeface="Calibri"/>
              <a:buNone/>
            </a:pPr>
            <a:endParaRPr sz="24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400" dirty="0">
                <a:solidFill>
                  <a:srgbClr val="000000"/>
                </a:solidFill>
                <a:latin typeface="Arial"/>
                <a:ea typeface="Arial"/>
                <a:cs typeface="Arial"/>
                <a:sym typeface="Arial"/>
              </a:rPr>
              <a:t>Rappeler </a:t>
            </a:r>
            <a:r>
              <a:rPr lang="en-US" sz="2400" b="0" i="0" u="none" strike="noStrike" cap="none" dirty="0">
                <a:solidFill>
                  <a:srgbClr val="000000"/>
                </a:solidFill>
                <a:latin typeface="Arial"/>
                <a:ea typeface="Arial"/>
                <a:cs typeface="Arial"/>
                <a:sym typeface="Arial"/>
              </a:rPr>
              <a:t>les normes minimales relatives aux ENAS</a:t>
            </a:r>
            <a:endParaRPr sz="2400" dirty="0"/>
          </a:p>
        </p:txBody>
      </p:sp>
      <p:grpSp>
        <p:nvGrpSpPr>
          <p:cNvPr id="194" name="Google Shape;194;p14"/>
          <p:cNvGrpSpPr/>
          <p:nvPr/>
        </p:nvGrpSpPr>
        <p:grpSpPr>
          <a:xfrm>
            <a:off x="6381004" y="2322385"/>
            <a:ext cx="560331" cy="592814"/>
            <a:chOff x="243840" y="1676400"/>
            <a:chExt cx="701040" cy="741680"/>
          </a:xfrm>
          <a:solidFill>
            <a:schemeClr val="accent2">
              <a:lumMod val="75000"/>
            </a:schemeClr>
          </a:solidFill>
        </p:grpSpPr>
        <p:sp>
          <p:nvSpPr>
            <p:cNvPr id="195" name="Google Shape;195;p14"/>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96" name="Google Shape;196;p14"/>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97" name="Google Shape;197;p14"/>
          <p:cNvGrpSpPr/>
          <p:nvPr/>
        </p:nvGrpSpPr>
        <p:grpSpPr>
          <a:xfrm>
            <a:off x="6381004" y="4613934"/>
            <a:ext cx="560331" cy="592814"/>
            <a:chOff x="243840" y="1676400"/>
            <a:chExt cx="701040" cy="741680"/>
          </a:xfrm>
          <a:solidFill>
            <a:schemeClr val="accent2">
              <a:lumMod val="75000"/>
            </a:schemeClr>
          </a:solidFill>
        </p:grpSpPr>
        <p:sp>
          <p:nvSpPr>
            <p:cNvPr id="198" name="Google Shape;198;p14"/>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99" name="Google Shape;199;p14"/>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35"/>
        <p:cNvGrpSpPr/>
        <p:nvPr/>
      </p:nvGrpSpPr>
      <p:grpSpPr>
        <a:xfrm>
          <a:off x="0" y="0"/>
          <a:ext cx="0" cy="0"/>
          <a:chOff x="0" y="0"/>
          <a:chExt cx="0" cy="0"/>
        </a:xfrm>
      </p:grpSpPr>
      <p:sp>
        <p:nvSpPr>
          <p:cNvPr id="2" name="Title 72">
            <a:extLst>
              <a:ext uri="{FF2B5EF4-FFF2-40B4-BE49-F238E27FC236}">
                <a16:creationId xmlns:a16="http://schemas.microsoft.com/office/drawing/2014/main" id="{41605473-5107-7E0D-24F9-9CD4957A994C}"/>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Conseils de facilitation</a:t>
            </a:r>
            <a:endParaRPr lang="en-CA" sz="5400" b="1" dirty="0">
              <a:solidFill>
                <a:schemeClr val="bg1">
                  <a:lumMod val="75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7" name="Google Shape;207;p15"/>
          <p:cNvSpPr txBox="1">
            <a:spLocks noGrp="1"/>
          </p:cNvSpPr>
          <p:nvPr>
            <p:ph type="title"/>
          </p:nvPr>
        </p:nvSpPr>
        <p:spPr>
          <a:xfrm>
            <a:off x="571500" y="120516"/>
            <a:ext cx="110490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4"/>
              </a:buClr>
              <a:buSzPct val="100000"/>
              <a:buFont typeface="Arial"/>
              <a:buNone/>
            </a:pPr>
            <a:r>
              <a:rPr lang="en-US" dirty="0"/>
              <a:t>CPMS St 13 : Enfants Non Accompagnés et </a:t>
            </a:r>
            <a:r>
              <a:rPr lang="en-US" dirty="0" err="1"/>
              <a:t>Séparés</a:t>
            </a:r>
            <a:r>
              <a:rPr lang="en-US" dirty="0"/>
              <a:t> (ENAS)</a:t>
            </a:r>
            <a:endParaRPr dirty="0"/>
          </a:p>
        </p:txBody>
      </p:sp>
      <p:sp>
        <p:nvSpPr>
          <p:cNvPr id="2" name="Rectangle: Rounded Corners 1">
            <a:extLst>
              <a:ext uri="{FF2B5EF4-FFF2-40B4-BE49-F238E27FC236}">
                <a16:creationId xmlns:a16="http://schemas.microsoft.com/office/drawing/2014/main" id="{BEFB8A2B-5A91-5E4E-30BD-63C0E7CC9AB3}"/>
              </a:ext>
            </a:extLst>
          </p:cNvPr>
          <p:cNvSpPr/>
          <p:nvPr/>
        </p:nvSpPr>
        <p:spPr>
          <a:xfrm>
            <a:off x="3492035" y="1914854"/>
            <a:ext cx="7236215" cy="62206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r>
              <a:rPr lang="en-CA" sz="1800" dirty="0">
                <a:solidFill>
                  <a:schemeClr val="tx1"/>
                </a:solidFill>
              </a:rPr>
              <a:t>Norme 13 : </a:t>
            </a:r>
            <a:r>
              <a:rPr lang="en-CA" sz="1800" b="1" dirty="0">
                <a:solidFill>
                  <a:schemeClr val="tx1"/>
                </a:solidFill>
              </a:rPr>
              <a:t>Enfants non accompagnés et séparés de leur famille</a:t>
            </a:r>
          </a:p>
        </p:txBody>
      </p:sp>
      <p:pic>
        <p:nvPicPr>
          <p:cNvPr id="3" name="Google Shape;98;p8">
            <a:extLst>
              <a:ext uri="{FF2B5EF4-FFF2-40B4-BE49-F238E27FC236}">
                <a16:creationId xmlns:a16="http://schemas.microsoft.com/office/drawing/2014/main" id="{DBC2815C-FD4D-4799-1684-CD4D319BBCCA}"/>
              </a:ext>
            </a:extLst>
          </p:cNvPr>
          <p:cNvPicPr preferRelativeResize="0"/>
          <p:nvPr/>
        </p:nvPicPr>
        <p:blipFill rotWithShape="1">
          <a:blip r:embed="rId3">
            <a:alphaModFix/>
          </a:blip>
          <a:srcRect/>
          <a:stretch/>
        </p:blipFill>
        <p:spPr>
          <a:xfrm>
            <a:off x="1254642" y="1705279"/>
            <a:ext cx="2498650" cy="3447441"/>
          </a:xfrm>
          <a:prstGeom prst="rect">
            <a:avLst/>
          </a:prstGeom>
          <a:noFill/>
          <a:ln w="9525" cap="flat" cmpd="sng">
            <a:solidFill>
              <a:schemeClr val="accent2">
                <a:lumMod val="75000"/>
              </a:schemeClr>
            </a:solidFill>
            <a:prstDash val="solid"/>
            <a:round/>
            <a:headEnd type="none" w="sm" len="sm"/>
            <a:tailEnd type="none" w="sm" len="sm"/>
          </a:ln>
        </p:spPr>
      </p:pic>
      <p:sp>
        <p:nvSpPr>
          <p:cNvPr id="5" name="TextBox 4">
            <a:extLst>
              <a:ext uri="{FF2B5EF4-FFF2-40B4-BE49-F238E27FC236}">
                <a16:creationId xmlns:a16="http://schemas.microsoft.com/office/drawing/2014/main" id="{24255E2C-DA18-401D-CA98-E0C8554E27EB}"/>
              </a:ext>
            </a:extLst>
          </p:cNvPr>
          <p:cNvSpPr txBox="1"/>
          <p:nvPr/>
        </p:nvSpPr>
        <p:spPr>
          <a:xfrm>
            <a:off x="4159400" y="2771473"/>
            <a:ext cx="6356199" cy="2677656"/>
          </a:xfrm>
          <a:prstGeom prst="rect">
            <a:avLst/>
          </a:prstGeom>
          <a:noFill/>
        </p:spPr>
        <p:txBody>
          <a:bodyPr wrap="square">
            <a:spAutoFit/>
          </a:bodyPr>
          <a:lstStyle/>
          <a:p>
            <a:pPr marL="0" marR="0" lvl="0" indent="0" algn="l" rtl="0">
              <a:lnSpc>
                <a:spcPct val="100000"/>
              </a:lnSpc>
              <a:spcBef>
                <a:spcPts val="0"/>
              </a:spcBef>
              <a:spcAft>
                <a:spcPts val="0"/>
              </a:spcAft>
              <a:buClr>
                <a:srgbClr val="FFFFFF"/>
              </a:buClr>
              <a:buSzPts val="2400"/>
              <a:buFont typeface="Calibri"/>
              <a:buNone/>
            </a:pPr>
            <a:r>
              <a:rPr lang="en-US" sz="2400" b="0" i="0" u="none" strike="noStrike" cap="none" dirty="0">
                <a:solidFill>
                  <a:schemeClr val="tx1"/>
                </a:solidFill>
                <a:latin typeface="+mn-lt"/>
                <a:ea typeface="Calibri"/>
                <a:cs typeface="Calibri"/>
                <a:sym typeface="Calibri"/>
              </a:rPr>
              <a:t>La séparation familiale est évitée et les enfants non accompagnés et séparés bénéficient d'une prise en charge et d'une protection au moment </a:t>
            </a:r>
            <a:r>
              <a:rPr lang="en-US" sz="2400" b="0" i="0" u="none" strike="noStrike" cap="none" dirty="0" err="1">
                <a:solidFill>
                  <a:schemeClr val="tx1"/>
                </a:solidFill>
                <a:latin typeface="+mn-lt"/>
                <a:ea typeface="Calibri"/>
                <a:cs typeface="Calibri"/>
                <a:sym typeface="Calibri"/>
              </a:rPr>
              <a:t>opportun</a:t>
            </a:r>
            <a:r>
              <a:rPr lang="en-US" sz="2400" b="0" i="0" u="none" strike="noStrike" cap="none" dirty="0">
                <a:solidFill>
                  <a:schemeClr val="tx1"/>
                </a:solidFill>
                <a:latin typeface="+mn-lt"/>
                <a:ea typeface="Calibri"/>
                <a:cs typeface="Calibri"/>
                <a:sym typeface="Calibri"/>
              </a:rPr>
              <a:t>, de manière sûre, appropriée et accessible, conformément à leurs droits et à leur intérêt supérieur. </a:t>
            </a:r>
            <a:endParaRPr lang="en-US" sz="2400" dirty="0">
              <a:solidFill>
                <a:schemeClr val="tx1"/>
              </a:solidFill>
              <a:latin typeface="+mn-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Définitions</a:t>
            </a:r>
            <a:endParaRPr dirty="0"/>
          </a:p>
        </p:txBody>
      </p:sp>
      <p:sp>
        <p:nvSpPr>
          <p:cNvPr id="2" name="Speech Bubble: Rectangle with Corners Rounded 1">
            <a:extLst>
              <a:ext uri="{FF2B5EF4-FFF2-40B4-BE49-F238E27FC236}">
                <a16:creationId xmlns:a16="http://schemas.microsoft.com/office/drawing/2014/main" id="{FFBFC99E-8FD7-ACFD-6C26-CE78777AE90D}"/>
              </a:ext>
            </a:extLst>
          </p:cNvPr>
          <p:cNvSpPr/>
          <p:nvPr/>
        </p:nvSpPr>
        <p:spPr>
          <a:xfrm>
            <a:off x="2746895" y="1599587"/>
            <a:ext cx="3156621" cy="1696679"/>
          </a:xfrm>
          <a:prstGeom prst="wedgeRoundRectCallout">
            <a:avLst>
              <a:gd name="adj1" fmla="val -12916"/>
              <a:gd name="adj2" fmla="val 6340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Qu'entendons-nous par famille élargie ? </a:t>
            </a:r>
          </a:p>
        </p:txBody>
      </p:sp>
      <p:sp>
        <p:nvSpPr>
          <p:cNvPr id="3" name="Speech Bubble: Rectangle with Corners Rounded 2">
            <a:extLst>
              <a:ext uri="{FF2B5EF4-FFF2-40B4-BE49-F238E27FC236}">
                <a16:creationId xmlns:a16="http://schemas.microsoft.com/office/drawing/2014/main" id="{82AFAF03-F723-56E2-E17B-089F91C94F75}"/>
              </a:ext>
            </a:extLst>
          </p:cNvPr>
          <p:cNvSpPr/>
          <p:nvPr/>
        </p:nvSpPr>
        <p:spPr>
          <a:xfrm>
            <a:off x="6328248" y="1599587"/>
            <a:ext cx="3156621" cy="1696679"/>
          </a:xfrm>
          <a:prstGeom prst="wedgeRoundRectCallout">
            <a:avLst>
              <a:gd name="adj1" fmla="val -12916"/>
              <a:gd name="adj2" fmla="val 6340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err="1">
                <a:solidFill>
                  <a:schemeClr val="tx1"/>
                </a:solidFill>
                <a:latin typeface="Arial" panose="020B0604020202020204" pitchFamily="34" charset="0"/>
                <a:cs typeface="Arial" panose="020B0604020202020204" pitchFamily="34" charset="0"/>
              </a:rPr>
              <a:t>Qu'entendons</a:t>
            </a:r>
            <a:r>
              <a:rPr lang="en-US" sz="2000" dirty="0">
                <a:solidFill>
                  <a:schemeClr val="tx1"/>
                </a:solidFill>
                <a:latin typeface="Arial" panose="020B0604020202020204" pitchFamily="34" charset="0"/>
                <a:cs typeface="Arial" panose="020B0604020202020204" pitchFamily="34" charset="0"/>
              </a:rPr>
              <a:t>-nous par "aidant principal" ? </a:t>
            </a:r>
          </a:p>
        </p:txBody>
      </p:sp>
      <p:sp>
        <p:nvSpPr>
          <p:cNvPr id="5" name="Speech Bubble: Rectangle with Corners Rounded 4">
            <a:extLst>
              <a:ext uri="{FF2B5EF4-FFF2-40B4-BE49-F238E27FC236}">
                <a16:creationId xmlns:a16="http://schemas.microsoft.com/office/drawing/2014/main" id="{362A1850-C0A8-85D1-8222-BD3B302A701F}"/>
              </a:ext>
            </a:extLst>
          </p:cNvPr>
          <p:cNvSpPr/>
          <p:nvPr/>
        </p:nvSpPr>
        <p:spPr>
          <a:xfrm>
            <a:off x="1034473" y="3906369"/>
            <a:ext cx="3156621" cy="1696679"/>
          </a:xfrm>
          <a:prstGeom prst="wedgeRoundRectCallout">
            <a:avLst>
              <a:gd name="adj1" fmla="val -12916"/>
              <a:gd name="adj2" fmla="val 6340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Qu'entendons-nous par "séparation des familles" ? </a:t>
            </a:r>
          </a:p>
        </p:txBody>
      </p:sp>
      <p:sp>
        <p:nvSpPr>
          <p:cNvPr id="6" name="Speech Bubble: Rectangle with Corners Rounded 5">
            <a:extLst>
              <a:ext uri="{FF2B5EF4-FFF2-40B4-BE49-F238E27FC236}">
                <a16:creationId xmlns:a16="http://schemas.microsoft.com/office/drawing/2014/main" id="{E6A350E5-2C39-3D4A-205F-239C388324F6}"/>
              </a:ext>
            </a:extLst>
          </p:cNvPr>
          <p:cNvSpPr/>
          <p:nvPr/>
        </p:nvSpPr>
        <p:spPr>
          <a:xfrm>
            <a:off x="4615826" y="3906369"/>
            <a:ext cx="3156621" cy="1696679"/>
          </a:xfrm>
          <a:prstGeom prst="wedgeRoundRectCallout">
            <a:avLst>
              <a:gd name="adj1" fmla="val -12916"/>
              <a:gd name="adj2" fmla="val 6340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Connaissez-vous la différence entre les enfants non accompagnés et les enfants séparés ? </a:t>
            </a:r>
          </a:p>
        </p:txBody>
      </p:sp>
      <p:sp>
        <p:nvSpPr>
          <p:cNvPr id="7" name="Speech Bubble: Rectangle with Corners Rounded 6">
            <a:extLst>
              <a:ext uri="{FF2B5EF4-FFF2-40B4-BE49-F238E27FC236}">
                <a16:creationId xmlns:a16="http://schemas.microsoft.com/office/drawing/2014/main" id="{FF459432-DD59-CF2C-A957-4880221661D0}"/>
              </a:ext>
            </a:extLst>
          </p:cNvPr>
          <p:cNvSpPr/>
          <p:nvPr/>
        </p:nvSpPr>
        <p:spPr>
          <a:xfrm>
            <a:off x="8197179" y="3906369"/>
            <a:ext cx="3156621" cy="1696679"/>
          </a:xfrm>
          <a:prstGeom prst="wedgeRoundRectCallout">
            <a:avLst>
              <a:gd name="adj1" fmla="val -12916"/>
              <a:gd name="adj2" fmla="val 6340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tx1"/>
                </a:solidFill>
                <a:latin typeface="Arial" panose="020B0604020202020204" pitchFamily="34" charset="0"/>
                <a:cs typeface="Arial" panose="020B0604020202020204" pitchFamily="34" charset="0"/>
              </a:rPr>
              <a:t>Pourquoi est-il important d'avoir des définitions communes ?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18" name="Rectangle: Rounded Corners 17">
            <a:extLst>
              <a:ext uri="{FF2B5EF4-FFF2-40B4-BE49-F238E27FC236}">
                <a16:creationId xmlns:a16="http://schemas.microsoft.com/office/drawing/2014/main" id="{A489E7F9-41A5-058C-B159-6F0E958DFB2C}"/>
              </a:ext>
            </a:extLst>
          </p:cNvPr>
          <p:cNvSpPr/>
          <p:nvPr/>
        </p:nvSpPr>
        <p:spPr>
          <a:xfrm>
            <a:off x="400339" y="3583501"/>
            <a:ext cx="11372499" cy="501966"/>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endParaRPr lang="en-CA" sz="1800" b="1" dirty="0">
              <a:solidFill>
                <a:schemeClr val="tx1"/>
              </a:solidFill>
            </a:endParaRPr>
          </a:p>
        </p:txBody>
      </p:sp>
      <p:sp>
        <p:nvSpPr>
          <p:cNvPr id="17" name="Rectangle: Rounded Corners 16">
            <a:extLst>
              <a:ext uri="{FF2B5EF4-FFF2-40B4-BE49-F238E27FC236}">
                <a16:creationId xmlns:a16="http://schemas.microsoft.com/office/drawing/2014/main" id="{3FE4D010-0DC0-1D0A-A1F2-8997E49DD2D3}"/>
              </a:ext>
            </a:extLst>
          </p:cNvPr>
          <p:cNvSpPr/>
          <p:nvPr/>
        </p:nvSpPr>
        <p:spPr>
          <a:xfrm>
            <a:off x="400339" y="1345661"/>
            <a:ext cx="11372499" cy="501966"/>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631825"/>
            <a:endParaRPr lang="en-CA" sz="1800" b="1" dirty="0">
              <a:solidFill>
                <a:schemeClr val="tx1"/>
              </a:solidFill>
            </a:endParaRPr>
          </a:p>
        </p:txBody>
      </p:sp>
      <p:sp>
        <p:nvSpPr>
          <p:cNvPr id="224" name="Google Shape;224;p1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Définitions</a:t>
            </a:r>
            <a:endParaRPr dirty="0"/>
          </a:p>
        </p:txBody>
      </p:sp>
      <p:sp>
        <p:nvSpPr>
          <p:cNvPr id="2" name="Google Shape;258;p19">
            <a:extLst>
              <a:ext uri="{FF2B5EF4-FFF2-40B4-BE49-F238E27FC236}">
                <a16:creationId xmlns:a16="http://schemas.microsoft.com/office/drawing/2014/main" id="{6FF61266-ED49-B2BE-398B-274D5393F7D2}"/>
              </a:ext>
            </a:extLst>
          </p:cNvPr>
          <p:cNvSpPr txBox="1"/>
          <p:nvPr/>
        </p:nvSpPr>
        <p:spPr>
          <a:xfrm>
            <a:off x="520111" y="1412987"/>
            <a:ext cx="1854789" cy="1574108"/>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800" b="1" i="0" dirty="0">
                <a:latin typeface="+mn-lt"/>
              </a:rPr>
              <a:t>Enfant</a:t>
            </a:r>
          </a:p>
          <a:p>
            <a:pPr marL="0" marR="0" lvl="0" indent="0" rtl="0">
              <a:lnSpc>
                <a:spcPct val="107000"/>
              </a:lnSpc>
              <a:spcBef>
                <a:spcPts val="0"/>
              </a:spcBef>
              <a:spcAft>
                <a:spcPts val="0"/>
              </a:spcAft>
              <a:buClr>
                <a:srgbClr val="000000"/>
              </a:buClr>
              <a:buSzPts val="2400"/>
              <a:buFont typeface="Arial"/>
              <a:buNone/>
            </a:pPr>
            <a:endParaRPr lang="en-US" sz="1800" b="1" i="0" dirty="0">
              <a:latin typeface="+mn-lt"/>
            </a:endParaRPr>
          </a:p>
          <a:p>
            <a:pPr>
              <a:lnSpc>
                <a:spcPct val="107000"/>
              </a:lnSpc>
              <a:buSzPts val="2400"/>
            </a:pPr>
            <a:r>
              <a:rPr lang="en-US" sz="1800" dirty="0">
                <a:latin typeface="+mn-lt"/>
              </a:rPr>
              <a:t>Toute personne âgée de moins de 18 ans (CRC, Art. 1)</a:t>
            </a:r>
          </a:p>
        </p:txBody>
      </p:sp>
      <p:sp>
        <p:nvSpPr>
          <p:cNvPr id="3" name="Google Shape;258;p19">
            <a:extLst>
              <a:ext uri="{FF2B5EF4-FFF2-40B4-BE49-F238E27FC236}">
                <a16:creationId xmlns:a16="http://schemas.microsoft.com/office/drawing/2014/main" id="{D90A56AE-2AEB-BCD4-910B-9EB4FD909D68}"/>
              </a:ext>
            </a:extLst>
          </p:cNvPr>
          <p:cNvSpPr txBox="1"/>
          <p:nvPr/>
        </p:nvSpPr>
        <p:spPr>
          <a:xfrm>
            <a:off x="2644251" y="1412987"/>
            <a:ext cx="4000219"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dirty="0">
                <a:latin typeface="+mn-lt"/>
              </a:rPr>
              <a:t>Enfants non accompagnés</a:t>
            </a:r>
          </a:p>
          <a:p>
            <a:pPr marL="0" marR="0" lvl="0" indent="0" algn="l" rtl="0">
              <a:spcBef>
                <a:spcPts val="0"/>
              </a:spcBef>
              <a:spcAft>
                <a:spcPts val="0"/>
              </a:spcAft>
              <a:buNone/>
            </a:pPr>
            <a:endParaRPr lang="en-US" sz="1800" b="1" i="0" dirty="0">
              <a:latin typeface="+mn-lt"/>
            </a:endParaRPr>
          </a:p>
          <a:p>
            <a:r>
              <a:rPr lang="en-US" sz="1800" dirty="0">
                <a:latin typeface="+mn-lt"/>
              </a:rPr>
              <a:t>Séparé de ses deux parents, ET d'autres membres de sa famille, ET qui n'est pas pris en charge par un adulte qui, selon la loi ou la coutume, est responsable de cette prise en charge. </a:t>
            </a:r>
          </a:p>
        </p:txBody>
      </p:sp>
      <p:sp>
        <p:nvSpPr>
          <p:cNvPr id="4" name="Google Shape;258;p19">
            <a:extLst>
              <a:ext uri="{FF2B5EF4-FFF2-40B4-BE49-F238E27FC236}">
                <a16:creationId xmlns:a16="http://schemas.microsoft.com/office/drawing/2014/main" id="{2FF6E0E7-4CF9-6E95-A39E-302AE441C1CD}"/>
              </a:ext>
            </a:extLst>
          </p:cNvPr>
          <p:cNvSpPr txBox="1"/>
          <p:nvPr/>
        </p:nvSpPr>
        <p:spPr>
          <a:xfrm>
            <a:off x="6644470" y="1412987"/>
            <a:ext cx="5128368" cy="203128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dirty="0">
                <a:latin typeface="+mn-lt"/>
              </a:rPr>
              <a:t>Enfants séparés de leur famille</a:t>
            </a:r>
          </a:p>
          <a:p>
            <a:pPr marL="0" marR="0" lvl="0" indent="0" algn="l" rtl="0">
              <a:spcBef>
                <a:spcPts val="0"/>
              </a:spcBef>
              <a:spcAft>
                <a:spcPts val="0"/>
              </a:spcAft>
              <a:buNone/>
            </a:pPr>
            <a:endParaRPr lang="en-US" sz="1800" dirty="0">
              <a:latin typeface="+mn-lt"/>
            </a:endParaRPr>
          </a:p>
          <a:p>
            <a:pPr marL="0" marR="0" lvl="0" indent="0" algn="l" rtl="0">
              <a:lnSpc>
                <a:spcPct val="100000"/>
              </a:lnSpc>
              <a:spcBef>
                <a:spcPts val="0"/>
              </a:spcBef>
              <a:spcAft>
                <a:spcPts val="0"/>
              </a:spcAft>
              <a:buClr>
                <a:schemeClr val="dk1"/>
              </a:buClr>
              <a:buSzPts val="2400"/>
              <a:buFont typeface="Calibri"/>
              <a:buNone/>
            </a:pPr>
            <a:r>
              <a:rPr lang="en-US" sz="1800" dirty="0">
                <a:latin typeface="+mn-lt"/>
              </a:rPr>
              <a:t>Ceux qui sont séparés de leurs deux parents, ou de la personne qui s'occupait auparavant d'eux de manière légale ou coutumière, mais pas nécessairement d'un autre parent. Il peut donc s'agir d'enfants accompagnés d'autres membres adultes de la famille.</a:t>
            </a:r>
          </a:p>
        </p:txBody>
      </p:sp>
      <p:sp>
        <p:nvSpPr>
          <p:cNvPr id="5" name="Google Shape;258;p19">
            <a:extLst>
              <a:ext uri="{FF2B5EF4-FFF2-40B4-BE49-F238E27FC236}">
                <a16:creationId xmlns:a16="http://schemas.microsoft.com/office/drawing/2014/main" id="{93231917-3017-6FB7-7A22-8B7A98C920B5}"/>
              </a:ext>
            </a:extLst>
          </p:cNvPr>
          <p:cNvSpPr txBox="1"/>
          <p:nvPr/>
        </p:nvSpPr>
        <p:spPr>
          <a:xfrm>
            <a:off x="2644251" y="3579233"/>
            <a:ext cx="4000219" cy="28622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dirty="0">
                <a:latin typeface="+mn-lt"/>
              </a:rPr>
              <a:t>Ménages dirigés par des enfants (</a:t>
            </a:r>
            <a:r>
              <a:rPr lang="en-US" sz="1800" b="1" dirty="0">
                <a:latin typeface="+mn-lt"/>
              </a:rPr>
              <a:t>MDE</a:t>
            </a:r>
            <a:r>
              <a:rPr lang="en-US" sz="1800" b="1" i="0" dirty="0">
                <a:latin typeface="+mn-lt"/>
              </a:rPr>
              <a:t>)</a:t>
            </a:r>
          </a:p>
          <a:p>
            <a:pPr marL="0" marR="0" lvl="0" indent="0" algn="l" rtl="0">
              <a:spcBef>
                <a:spcPts val="0"/>
              </a:spcBef>
              <a:spcAft>
                <a:spcPts val="0"/>
              </a:spcAft>
              <a:buNone/>
            </a:pPr>
            <a:endParaRPr lang="en-US" sz="1800" dirty="0">
              <a:latin typeface="+mn-lt"/>
            </a:endParaRPr>
          </a:p>
          <a:p>
            <a:pPr marL="0" marR="0" lvl="0" indent="0" algn="l" rtl="0">
              <a:lnSpc>
                <a:spcPct val="100000"/>
              </a:lnSpc>
              <a:spcBef>
                <a:spcPts val="0"/>
              </a:spcBef>
              <a:spcAft>
                <a:spcPts val="0"/>
              </a:spcAft>
              <a:buClr>
                <a:schemeClr val="dk1"/>
              </a:buClr>
              <a:buSzPts val="2400"/>
              <a:buFont typeface="Calibri"/>
              <a:buNone/>
            </a:pPr>
            <a:r>
              <a:rPr lang="en-US" sz="1800" dirty="0">
                <a:latin typeface="+mn-lt"/>
              </a:rPr>
              <a:t>Ménage dans lequel un ou plusieurs enfants (généralement un frère ou une sœur plus âgés) assument la responsabilité principale et quotidienne de la gestion du ménage, ainsi que de l'entretien et de la prise en charge de ses membres.</a:t>
            </a:r>
            <a:endParaRPr lang="en-US" sz="1800" dirty="0">
              <a:solidFill>
                <a:schemeClr val="dk1"/>
              </a:solidFill>
              <a:latin typeface="+mn-lt"/>
              <a:ea typeface="Calibri"/>
              <a:cs typeface="Calibri"/>
              <a:sym typeface="Calibri"/>
            </a:endParaRPr>
          </a:p>
        </p:txBody>
      </p:sp>
      <p:sp>
        <p:nvSpPr>
          <p:cNvPr id="6" name="Google Shape;258;p19">
            <a:extLst>
              <a:ext uri="{FF2B5EF4-FFF2-40B4-BE49-F238E27FC236}">
                <a16:creationId xmlns:a16="http://schemas.microsoft.com/office/drawing/2014/main" id="{12B96DB6-0499-6196-70FB-BB112AEF2CDA}"/>
              </a:ext>
            </a:extLst>
          </p:cNvPr>
          <p:cNvSpPr txBox="1"/>
          <p:nvPr/>
        </p:nvSpPr>
        <p:spPr>
          <a:xfrm>
            <a:off x="6644470" y="3654306"/>
            <a:ext cx="5128368" cy="230828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dirty="0">
                <a:latin typeface="+mn-lt"/>
              </a:rPr>
              <a:t>Aidant principal</a:t>
            </a:r>
          </a:p>
          <a:p>
            <a:pPr marL="0" marR="0" lvl="0" indent="0" algn="l" rtl="0">
              <a:spcBef>
                <a:spcPts val="0"/>
              </a:spcBef>
              <a:spcAft>
                <a:spcPts val="0"/>
              </a:spcAft>
              <a:buNone/>
            </a:pPr>
            <a:endParaRPr lang="en-US" sz="1800" dirty="0">
              <a:latin typeface="+mn-lt"/>
            </a:endParaRPr>
          </a:p>
          <a:p>
            <a:pPr marL="0" marR="0" lvl="0" indent="0" algn="l" rtl="0">
              <a:spcBef>
                <a:spcPts val="0"/>
              </a:spcBef>
              <a:spcAft>
                <a:spcPts val="0"/>
              </a:spcAft>
              <a:buNone/>
            </a:pPr>
            <a:r>
              <a:rPr lang="en-US" sz="1800" dirty="0">
                <a:latin typeface="+mn-lt"/>
              </a:rPr>
              <a:t>Un individu, une communauté ou une institution (y compris l'État) qui a la </a:t>
            </a:r>
            <a:r>
              <a:rPr lang="en-US" sz="1800" dirty="0" err="1">
                <a:latin typeface="+mn-lt"/>
              </a:rPr>
              <a:t>responsabilité</a:t>
            </a:r>
            <a:r>
              <a:rPr lang="en-US" sz="1800" dirty="0">
                <a:latin typeface="+mn-lt"/>
              </a:rPr>
              <a:t> </a:t>
            </a:r>
            <a:r>
              <a:rPr lang="en-US" sz="1800" dirty="0" err="1">
                <a:latin typeface="+mn-lt"/>
              </a:rPr>
              <a:t>claire</a:t>
            </a:r>
            <a:r>
              <a:rPr lang="en-US" sz="1800" dirty="0">
                <a:latin typeface="+mn-lt"/>
              </a:rPr>
              <a:t>  (par la coutume ou par la loi) du bien-être de l'enfant. Il </a:t>
            </a:r>
            <a:r>
              <a:rPr lang="en-US" sz="1800" dirty="0" err="1">
                <a:latin typeface="+mn-lt"/>
              </a:rPr>
              <a:t>s’agit</a:t>
            </a:r>
            <a:r>
              <a:rPr lang="en-US" sz="1800" dirty="0">
                <a:latin typeface="+mn-lt"/>
              </a:rPr>
              <a:t> souvent la personne avec laquelle l'enfant vit et qui </a:t>
            </a:r>
            <a:r>
              <a:rPr lang="en-US" sz="1800" dirty="0" err="1">
                <a:latin typeface="+mn-lt"/>
              </a:rPr>
              <a:t>lui</a:t>
            </a:r>
            <a:r>
              <a:rPr lang="en-US" sz="1800" dirty="0">
                <a:latin typeface="+mn-lt"/>
              </a:rPr>
              <a:t> </a:t>
            </a:r>
            <a:r>
              <a:rPr lang="en-US" sz="1800" dirty="0" err="1">
                <a:latin typeface="+mn-lt"/>
              </a:rPr>
              <a:t>prodigue</a:t>
            </a:r>
            <a:r>
              <a:rPr lang="en-US" sz="1800" dirty="0">
                <a:latin typeface="+mn-lt"/>
              </a:rPr>
              <a:t> des soins quotidiens.</a:t>
            </a:r>
          </a:p>
        </p:txBody>
      </p:sp>
      <p:sp>
        <p:nvSpPr>
          <p:cNvPr id="7" name="Google Shape;258;p19">
            <a:extLst>
              <a:ext uri="{FF2B5EF4-FFF2-40B4-BE49-F238E27FC236}">
                <a16:creationId xmlns:a16="http://schemas.microsoft.com/office/drawing/2014/main" id="{5AA9AEA3-6FF4-AFA0-1D34-E4A4A49F0A77}"/>
              </a:ext>
            </a:extLst>
          </p:cNvPr>
          <p:cNvSpPr txBox="1"/>
          <p:nvPr/>
        </p:nvSpPr>
        <p:spPr>
          <a:xfrm>
            <a:off x="520111" y="3654306"/>
            <a:ext cx="1854789" cy="17542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0" dirty="0">
                <a:latin typeface="+mn-lt"/>
              </a:rPr>
              <a:t>Orphelins</a:t>
            </a:r>
          </a:p>
          <a:p>
            <a:pPr marL="0" marR="0" lvl="0" indent="0" algn="l" rtl="0">
              <a:spcBef>
                <a:spcPts val="0"/>
              </a:spcBef>
              <a:spcAft>
                <a:spcPts val="0"/>
              </a:spcAft>
              <a:buNone/>
            </a:pPr>
            <a:endParaRPr lang="en-US" sz="1800" dirty="0">
              <a:latin typeface="+mn-lt"/>
            </a:endParaRPr>
          </a:p>
          <a:p>
            <a:pPr marL="0" marR="0" lvl="0" indent="0" algn="l" rtl="0">
              <a:lnSpc>
                <a:spcPct val="100000"/>
              </a:lnSpc>
              <a:spcBef>
                <a:spcPts val="0"/>
              </a:spcBef>
              <a:spcAft>
                <a:spcPts val="0"/>
              </a:spcAft>
              <a:buClr>
                <a:schemeClr val="dk1"/>
              </a:buClr>
              <a:buSzPts val="2400"/>
              <a:buFont typeface="Calibri"/>
              <a:buNone/>
            </a:pPr>
            <a:r>
              <a:rPr lang="en-US" sz="1800" dirty="0">
                <a:latin typeface="+mn-lt"/>
              </a:rPr>
              <a:t>Les enfants dont les deux parents sont connus pour être décédés.</a:t>
            </a:r>
          </a:p>
        </p:txBody>
      </p:sp>
      <p:grpSp>
        <p:nvGrpSpPr>
          <p:cNvPr id="23" name="Group 22">
            <a:extLst>
              <a:ext uri="{FF2B5EF4-FFF2-40B4-BE49-F238E27FC236}">
                <a16:creationId xmlns:a16="http://schemas.microsoft.com/office/drawing/2014/main" id="{1EB0271F-7F0A-B40B-3B65-2A46884BD7CE}"/>
              </a:ext>
            </a:extLst>
          </p:cNvPr>
          <p:cNvGrpSpPr/>
          <p:nvPr/>
        </p:nvGrpSpPr>
        <p:grpSpPr>
          <a:xfrm>
            <a:off x="10228983" y="337468"/>
            <a:ext cx="1587872" cy="1368854"/>
            <a:chOff x="10228983" y="337468"/>
            <a:chExt cx="1587872" cy="1368854"/>
          </a:xfrm>
        </p:grpSpPr>
        <p:sp>
          <p:nvSpPr>
            <p:cNvPr id="24" name="Hexagon 23">
              <a:extLst>
                <a:ext uri="{FF2B5EF4-FFF2-40B4-BE49-F238E27FC236}">
                  <a16:creationId xmlns:a16="http://schemas.microsoft.com/office/drawing/2014/main" id="{6A85EE35-F3F0-7A31-98F8-19A2C05CAEA8}"/>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5" name="Group 24">
              <a:extLst>
                <a:ext uri="{FF2B5EF4-FFF2-40B4-BE49-F238E27FC236}">
                  <a16:creationId xmlns:a16="http://schemas.microsoft.com/office/drawing/2014/main" id="{67DC6A6C-4CDB-B8A8-4A1E-00680186C947}"/>
                </a:ext>
              </a:extLst>
            </p:cNvPr>
            <p:cNvGrpSpPr/>
            <p:nvPr/>
          </p:nvGrpSpPr>
          <p:grpSpPr>
            <a:xfrm>
              <a:off x="10621771" y="762700"/>
              <a:ext cx="562136" cy="634675"/>
              <a:chOff x="760175" y="830142"/>
              <a:chExt cx="867619" cy="979579"/>
            </a:xfrm>
          </p:grpSpPr>
          <p:sp>
            <p:nvSpPr>
              <p:cNvPr id="29" name="Rectangle 28">
                <a:extLst>
                  <a:ext uri="{FF2B5EF4-FFF2-40B4-BE49-F238E27FC236}">
                    <a16:creationId xmlns:a16="http://schemas.microsoft.com/office/drawing/2014/main" id="{1BAFDBB1-38D3-3A09-E9A4-4EF1269813F1}"/>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7</a:t>
                </a:r>
              </a:p>
            </p:txBody>
          </p:sp>
          <p:sp>
            <p:nvSpPr>
              <p:cNvPr id="30" name="Rectangle 29">
                <a:extLst>
                  <a:ext uri="{FF2B5EF4-FFF2-40B4-BE49-F238E27FC236}">
                    <a16:creationId xmlns:a16="http://schemas.microsoft.com/office/drawing/2014/main" id="{577377D1-FDB1-B642-114B-0B225B048A31}"/>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6" name="Group 25">
              <a:extLst>
                <a:ext uri="{FF2B5EF4-FFF2-40B4-BE49-F238E27FC236}">
                  <a16:creationId xmlns:a16="http://schemas.microsoft.com/office/drawing/2014/main" id="{3780CC29-A35D-8A8F-C685-6DE6CD812C00}"/>
                </a:ext>
              </a:extLst>
            </p:cNvPr>
            <p:cNvGrpSpPr/>
            <p:nvPr/>
          </p:nvGrpSpPr>
          <p:grpSpPr>
            <a:xfrm>
              <a:off x="11325415" y="762701"/>
              <a:ext cx="182192" cy="634674"/>
              <a:chOff x="2121762" y="2323619"/>
              <a:chExt cx="200378" cy="825210"/>
            </a:xfrm>
          </p:grpSpPr>
          <p:sp>
            <p:nvSpPr>
              <p:cNvPr id="27" name="Isosceles Triangle 26">
                <a:extLst>
                  <a:ext uri="{FF2B5EF4-FFF2-40B4-BE49-F238E27FC236}">
                    <a16:creationId xmlns:a16="http://schemas.microsoft.com/office/drawing/2014/main" id="{06C5FC11-52F2-A3D3-0B7D-92F30B75EF85}"/>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Rectangle 27">
                <a:extLst>
                  <a:ext uri="{FF2B5EF4-FFF2-40B4-BE49-F238E27FC236}">
                    <a16:creationId xmlns:a16="http://schemas.microsoft.com/office/drawing/2014/main" id="{DD158812-B260-E483-77CB-EAD856A203F8}"/>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Shape 223"/>
        <p:cNvGrpSpPr/>
        <p:nvPr/>
      </p:nvGrpSpPr>
      <p:grpSpPr>
        <a:xfrm>
          <a:off x="0" y="0"/>
          <a:ext cx="0" cy="0"/>
          <a:chOff x="0" y="0"/>
          <a:chExt cx="0" cy="0"/>
        </a:xfrm>
      </p:grpSpPr>
      <p:sp>
        <p:nvSpPr>
          <p:cNvPr id="21" name="Title 72">
            <a:extLst>
              <a:ext uri="{FF2B5EF4-FFF2-40B4-BE49-F238E27FC236}">
                <a16:creationId xmlns:a16="http://schemas.microsoft.com/office/drawing/2014/main" id="{B4EF6EFF-882D-586A-0898-B03D7BABA98F}"/>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884497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46" name="Speech Bubble: Rectangle with Corners Rounded 45">
            <a:extLst>
              <a:ext uri="{FF2B5EF4-FFF2-40B4-BE49-F238E27FC236}">
                <a16:creationId xmlns:a16="http://schemas.microsoft.com/office/drawing/2014/main" id="{B40D7150-4006-B111-4BE3-AF5A4CD5BAF3}"/>
              </a:ext>
            </a:extLst>
          </p:cNvPr>
          <p:cNvSpPr/>
          <p:nvPr/>
        </p:nvSpPr>
        <p:spPr>
          <a:xfrm>
            <a:off x="5565669" y="1980804"/>
            <a:ext cx="4940300" cy="3657600"/>
          </a:xfrm>
          <a:prstGeom prst="wedgeRoundRectCallout">
            <a:avLst>
              <a:gd name="adj1" fmla="val -63249"/>
              <a:gd name="adj2" fmla="val -17361"/>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8" name="Google Shape;238;p1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Non accompagné ou séparé ?</a:t>
            </a:r>
            <a:endParaRPr dirty="0"/>
          </a:p>
        </p:txBody>
      </p:sp>
      <p:sp>
        <p:nvSpPr>
          <p:cNvPr id="3" name="Google Shape;114;p9">
            <a:extLst>
              <a:ext uri="{FF2B5EF4-FFF2-40B4-BE49-F238E27FC236}">
                <a16:creationId xmlns:a16="http://schemas.microsoft.com/office/drawing/2014/main" id="{98D5BFEB-7CD7-CF52-7EB0-056E1B53C34E}"/>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5 minutes  </a:t>
            </a:r>
            <a:endParaRPr b="1" dirty="0">
              <a:solidFill>
                <a:schemeClr val="accent2">
                  <a:lumMod val="75000"/>
                </a:schemeClr>
              </a:solidFill>
            </a:endParaRPr>
          </a:p>
        </p:txBody>
      </p:sp>
      <p:sp>
        <p:nvSpPr>
          <p:cNvPr id="4" name="Oval 3">
            <a:extLst>
              <a:ext uri="{FF2B5EF4-FFF2-40B4-BE49-F238E27FC236}">
                <a16:creationId xmlns:a16="http://schemas.microsoft.com/office/drawing/2014/main" id="{756AB3B3-04D8-171C-4026-4BBB650917B5}"/>
              </a:ext>
            </a:extLst>
          </p:cNvPr>
          <p:cNvSpPr/>
          <p:nvPr/>
        </p:nvSpPr>
        <p:spPr>
          <a:xfrm>
            <a:off x="6318453" y="2608482"/>
            <a:ext cx="495300" cy="495300"/>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Oval 4">
            <a:extLst>
              <a:ext uri="{FF2B5EF4-FFF2-40B4-BE49-F238E27FC236}">
                <a16:creationId xmlns:a16="http://schemas.microsoft.com/office/drawing/2014/main" id="{5536C205-7BC4-93D5-0E5B-3CA4CCAC9479}"/>
              </a:ext>
            </a:extLst>
          </p:cNvPr>
          <p:cNvSpPr/>
          <p:nvPr/>
        </p:nvSpPr>
        <p:spPr>
          <a:xfrm>
            <a:off x="6318453" y="3542408"/>
            <a:ext cx="495300" cy="495300"/>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Oval 5">
            <a:extLst>
              <a:ext uri="{FF2B5EF4-FFF2-40B4-BE49-F238E27FC236}">
                <a16:creationId xmlns:a16="http://schemas.microsoft.com/office/drawing/2014/main" id="{CCD2774C-7059-AEF9-C1C7-E52DF5F0C15E}"/>
              </a:ext>
            </a:extLst>
          </p:cNvPr>
          <p:cNvSpPr/>
          <p:nvPr/>
        </p:nvSpPr>
        <p:spPr>
          <a:xfrm>
            <a:off x="6318453" y="4533728"/>
            <a:ext cx="495300" cy="495300"/>
          </a:xfrm>
          <a:prstGeom prst="ellipse">
            <a:avLst/>
          </a:prstGeom>
          <a:no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Google Shape;239;p18">
            <a:extLst>
              <a:ext uri="{FF2B5EF4-FFF2-40B4-BE49-F238E27FC236}">
                <a16:creationId xmlns:a16="http://schemas.microsoft.com/office/drawing/2014/main" id="{078E6179-2C53-1E90-FE0A-A3368FC077D9}"/>
              </a:ext>
            </a:extLst>
          </p:cNvPr>
          <p:cNvSpPr txBox="1"/>
          <p:nvPr/>
        </p:nvSpPr>
        <p:spPr>
          <a:xfrm>
            <a:off x="7285993" y="2625320"/>
            <a:ext cx="2651960"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Calibri"/>
              <a:buNone/>
            </a:pPr>
            <a:r>
              <a:rPr lang="en-CA" sz="2400" b="1" i="0" u="none" strike="noStrike" cap="none" dirty="0">
                <a:solidFill>
                  <a:schemeClr val="accent2">
                    <a:lumMod val="75000"/>
                  </a:schemeClr>
                </a:solidFill>
                <a:latin typeface="Arial"/>
                <a:ea typeface="Arial"/>
                <a:cs typeface="Arial"/>
                <a:sym typeface="Arial"/>
              </a:rPr>
              <a:t>Non accompagné</a:t>
            </a:r>
            <a:endParaRPr sz="2400" b="1" i="0" u="none" strike="noStrike" cap="none" dirty="0">
              <a:solidFill>
                <a:schemeClr val="accent2">
                  <a:lumMod val="75000"/>
                </a:schemeClr>
              </a:solidFill>
              <a:latin typeface="Arial"/>
              <a:ea typeface="Arial"/>
              <a:cs typeface="Arial"/>
              <a:sym typeface="Arial"/>
            </a:endParaRPr>
          </a:p>
        </p:txBody>
      </p:sp>
      <p:sp>
        <p:nvSpPr>
          <p:cNvPr id="8" name="Google Shape;239;p18">
            <a:extLst>
              <a:ext uri="{FF2B5EF4-FFF2-40B4-BE49-F238E27FC236}">
                <a16:creationId xmlns:a16="http://schemas.microsoft.com/office/drawing/2014/main" id="{1F8A9017-559B-A46C-2E2D-0AEB3A541EBC}"/>
              </a:ext>
            </a:extLst>
          </p:cNvPr>
          <p:cNvSpPr txBox="1"/>
          <p:nvPr/>
        </p:nvSpPr>
        <p:spPr>
          <a:xfrm>
            <a:off x="7285993" y="3576084"/>
            <a:ext cx="2651960"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Calibri"/>
              <a:buNone/>
            </a:pPr>
            <a:r>
              <a:rPr lang="en-CA" sz="2400" b="1" i="0" u="none" strike="noStrike" cap="none" dirty="0">
                <a:solidFill>
                  <a:schemeClr val="accent2">
                    <a:lumMod val="75000"/>
                  </a:schemeClr>
                </a:solidFill>
                <a:latin typeface="Arial"/>
                <a:ea typeface="Arial"/>
                <a:cs typeface="Arial"/>
                <a:sym typeface="Arial"/>
              </a:rPr>
              <a:t>Séparé</a:t>
            </a:r>
            <a:endParaRPr sz="2400" b="1" i="0" u="none" strike="noStrike" cap="none" dirty="0">
              <a:solidFill>
                <a:schemeClr val="accent2">
                  <a:lumMod val="75000"/>
                </a:schemeClr>
              </a:solidFill>
              <a:latin typeface="Arial"/>
              <a:ea typeface="Arial"/>
              <a:cs typeface="Arial"/>
              <a:sym typeface="Arial"/>
            </a:endParaRPr>
          </a:p>
        </p:txBody>
      </p:sp>
      <p:sp>
        <p:nvSpPr>
          <p:cNvPr id="9" name="Google Shape;239;p18">
            <a:extLst>
              <a:ext uri="{FF2B5EF4-FFF2-40B4-BE49-F238E27FC236}">
                <a16:creationId xmlns:a16="http://schemas.microsoft.com/office/drawing/2014/main" id="{99DD7A27-D0BC-88DF-0A16-55D3AF4C9D63}"/>
              </a:ext>
            </a:extLst>
          </p:cNvPr>
          <p:cNvSpPr txBox="1"/>
          <p:nvPr/>
        </p:nvSpPr>
        <p:spPr>
          <a:xfrm>
            <a:off x="7285993" y="4567404"/>
            <a:ext cx="2651960" cy="46162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Calibri"/>
              <a:buNone/>
            </a:pPr>
            <a:r>
              <a:rPr lang="en-CA" sz="2400" b="1" i="0" u="none" strike="noStrike" cap="none" dirty="0">
                <a:solidFill>
                  <a:schemeClr val="accent2">
                    <a:lumMod val="75000"/>
                  </a:schemeClr>
                </a:solidFill>
                <a:latin typeface="Arial"/>
                <a:ea typeface="Arial"/>
                <a:cs typeface="Arial"/>
                <a:sym typeface="Arial"/>
              </a:rPr>
              <a:t>Autre</a:t>
            </a:r>
            <a:endParaRPr sz="2400" b="1" i="0" u="none" strike="noStrike" cap="none" dirty="0">
              <a:solidFill>
                <a:schemeClr val="accent2">
                  <a:lumMod val="75000"/>
                </a:schemeClr>
              </a:solidFill>
              <a:latin typeface="Arial"/>
              <a:ea typeface="Arial"/>
              <a:cs typeface="Arial"/>
              <a:sym typeface="Arial"/>
            </a:endParaRPr>
          </a:p>
        </p:txBody>
      </p:sp>
      <p:grpSp>
        <p:nvGrpSpPr>
          <p:cNvPr id="29" name="Group 28">
            <a:extLst>
              <a:ext uri="{FF2B5EF4-FFF2-40B4-BE49-F238E27FC236}">
                <a16:creationId xmlns:a16="http://schemas.microsoft.com/office/drawing/2014/main" id="{9BCEACC9-DB08-96EB-CE77-D46F7C9A0091}"/>
              </a:ext>
            </a:extLst>
          </p:cNvPr>
          <p:cNvGrpSpPr/>
          <p:nvPr/>
        </p:nvGrpSpPr>
        <p:grpSpPr>
          <a:xfrm>
            <a:off x="1406395" y="2424777"/>
            <a:ext cx="3117292" cy="2576395"/>
            <a:chOff x="7499908" y="4900577"/>
            <a:chExt cx="997752" cy="824627"/>
          </a:xfrm>
        </p:grpSpPr>
        <p:grpSp>
          <p:nvGrpSpPr>
            <p:cNvPr id="30" name="Group 29">
              <a:extLst>
                <a:ext uri="{FF2B5EF4-FFF2-40B4-BE49-F238E27FC236}">
                  <a16:creationId xmlns:a16="http://schemas.microsoft.com/office/drawing/2014/main" id="{3A1B2D57-8178-01E3-98E4-4D401BC10B13}"/>
                </a:ext>
              </a:extLst>
            </p:cNvPr>
            <p:cNvGrpSpPr/>
            <p:nvPr/>
          </p:nvGrpSpPr>
          <p:grpSpPr>
            <a:xfrm>
              <a:off x="7499908" y="4900577"/>
              <a:ext cx="997752" cy="824627"/>
              <a:chOff x="5957706" y="3325646"/>
              <a:chExt cx="2611796" cy="1892062"/>
            </a:xfrm>
            <a:solidFill>
              <a:schemeClr val="accent4"/>
            </a:solidFill>
          </p:grpSpPr>
          <p:sp>
            <p:nvSpPr>
              <p:cNvPr id="34" name="Rectangle: Rounded Corners 33">
                <a:extLst>
                  <a:ext uri="{FF2B5EF4-FFF2-40B4-BE49-F238E27FC236}">
                    <a16:creationId xmlns:a16="http://schemas.microsoft.com/office/drawing/2014/main" id="{04A0CA27-9B15-1528-76A2-7497E15180B8}"/>
                  </a:ext>
                </a:extLst>
              </p:cNvPr>
              <p:cNvSpPr/>
              <p:nvPr/>
            </p:nvSpPr>
            <p:spPr>
              <a:xfrm>
                <a:off x="5957706" y="3547504"/>
                <a:ext cx="2611796" cy="1670204"/>
              </a:xfrm>
              <a:prstGeom prst="round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400" dirty="0">
                  <a:solidFill>
                    <a:schemeClr val="bg1"/>
                  </a:solidFill>
                  <a:latin typeface="Helvetica Neue"/>
                </a:endParaRPr>
              </a:p>
            </p:txBody>
          </p:sp>
          <p:sp>
            <p:nvSpPr>
              <p:cNvPr id="35" name="Rectangle: Top Corners Rounded 34">
                <a:extLst>
                  <a:ext uri="{FF2B5EF4-FFF2-40B4-BE49-F238E27FC236}">
                    <a16:creationId xmlns:a16="http://schemas.microsoft.com/office/drawing/2014/main" id="{7CE3341C-4346-1397-0B2B-752F409F262A}"/>
                  </a:ext>
                </a:extLst>
              </p:cNvPr>
              <p:cNvSpPr/>
              <p:nvPr/>
            </p:nvSpPr>
            <p:spPr>
              <a:xfrm>
                <a:off x="5957706" y="3325646"/>
                <a:ext cx="538650" cy="515820"/>
              </a:xfrm>
              <a:prstGeom prst="round2SameRect">
                <a:avLst/>
              </a:prstGeom>
              <a:solidFill>
                <a:schemeClr val="accent2">
                  <a:lumMod val="7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31" name="Group 30">
              <a:extLst>
                <a:ext uri="{FF2B5EF4-FFF2-40B4-BE49-F238E27FC236}">
                  <a16:creationId xmlns:a16="http://schemas.microsoft.com/office/drawing/2014/main" id="{5B9943E0-24B3-0B4C-8B16-4C0CDE09FE42}"/>
                </a:ext>
              </a:extLst>
            </p:cNvPr>
            <p:cNvGrpSpPr/>
            <p:nvPr/>
          </p:nvGrpSpPr>
          <p:grpSpPr>
            <a:xfrm>
              <a:off x="7871183" y="5154803"/>
              <a:ext cx="316610" cy="462618"/>
              <a:chOff x="8661923" y="4758813"/>
              <a:chExt cx="825538" cy="1206243"/>
            </a:xfrm>
            <a:solidFill>
              <a:schemeClr val="bg1"/>
            </a:solidFill>
          </p:grpSpPr>
          <p:sp>
            <p:nvSpPr>
              <p:cNvPr id="32" name="Circle: Hollow 31">
                <a:extLst>
                  <a:ext uri="{FF2B5EF4-FFF2-40B4-BE49-F238E27FC236}">
                    <a16:creationId xmlns:a16="http://schemas.microsoft.com/office/drawing/2014/main" id="{D70B2537-5728-4118-00D7-02AEBABE9B34}"/>
                  </a:ext>
                </a:extLst>
              </p:cNvPr>
              <p:cNvSpPr/>
              <p:nvPr/>
            </p:nvSpPr>
            <p:spPr>
              <a:xfrm>
                <a:off x="8661923" y="4758813"/>
                <a:ext cx="825538" cy="84557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solidFill>
                    <a:schemeClr val="tx1"/>
                  </a:solidFill>
                </a:endParaRPr>
              </a:p>
            </p:txBody>
          </p:sp>
          <p:sp>
            <p:nvSpPr>
              <p:cNvPr id="33" name="Rectangle: Rounded Corners 32">
                <a:extLst>
                  <a:ext uri="{FF2B5EF4-FFF2-40B4-BE49-F238E27FC236}">
                    <a16:creationId xmlns:a16="http://schemas.microsoft.com/office/drawing/2014/main" id="{CFEF80BD-EC08-EA59-809D-D82E920AEB97}"/>
                  </a:ext>
                </a:extLst>
              </p:cNvPr>
              <p:cNvSpPr/>
              <p:nvPr/>
            </p:nvSpPr>
            <p:spPr>
              <a:xfrm rot="1978244">
                <a:off x="8694854" y="5424756"/>
                <a:ext cx="193867" cy="54030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0" name="Group 9">
            <a:extLst>
              <a:ext uri="{FF2B5EF4-FFF2-40B4-BE49-F238E27FC236}">
                <a16:creationId xmlns:a16="http://schemas.microsoft.com/office/drawing/2014/main" id="{C0F17661-F977-5804-FFA7-E26720A42000}"/>
              </a:ext>
            </a:extLst>
          </p:cNvPr>
          <p:cNvGrpSpPr/>
          <p:nvPr/>
        </p:nvGrpSpPr>
        <p:grpSpPr>
          <a:xfrm>
            <a:off x="10228983" y="337468"/>
            <a:ext cx="1587872" cy="1368854"/>
            <a:chOff x="10228983" y="337468"/>
            <a:chExt cx="1587872" cy="1368854"/>
          </a:xfrm>
        </p:grpSpPr>
        <p:sp>
          <p:nvSpPr>
            <p:cNvPr id="11" name="Hexagon 10">
              <a:extLst>
                <a:ext uri="{FF2B5EF4-FFF2-40B4-BE49-F238E27FC236}">
                  <a16:creationId xmlns:a16="http://schemas.microsoft.com/office/drawing/2014/main" id="{FE0C37EC-DDF5-4745-3CB6-98AE477F9740}"/>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2" name="Group 11">
              <a:extLst>
                <a:ext uri="{FF2B5EF4-FFF2-40B4-BE49-F238E27FC236}">
                  <a16:creationId xmlns:a16="http://schemas.microsoft.com/office/drawing/2014/main" id="{7570AC57-A065-096A-012F-12428C497969}"/>
                </a:ext>
              </a:extLst>
            </p:cNvPr>
            <p:cNvGrpSpPr/>
            <p:nvPr/>
          </p:nvGrpSpPr>
          <p:grpSpPr>
            <a:xfrm>
              <a:off x="10621771" y="762700"/>
              <a:ext cx="562136" cy="634675"/>
              <a:chOff x="760175" y="830142"/>
              <a:chExt cx="867619" cy="979579"/>
            </a:xfrm>
          </p:grpSpPr>
          <p:sp>
            <p:nvSpPr>
              <p:cNvPr id="16" name="Rectangle 15">
                <a:extLst>
                  <a:ext uri="{FF2B5EF4-FFF2-40B4-BE49-F238E27FC236}">
                    <a16:creationId xmlns:a16="http://schemas.microsoft.com/office/drawing/2014/main" id="{06AC049A-C59C-A7BF-D892-D1DBBE98733C}"/>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8</a:t>
                </a:r>
              </a:p>
            </p:txBody>
          </p:sp>
          <p:sp>
            <p:nvSpPr>
              <p:cNvPr id="17" name="Rectangle 16">
                <a:extLst>
                  <a:ext uri="{FF2B5EF4-FFF2-40B4-BE49-F238E27FC236}">
                    <a16:creationId xmlns:a16="http://schemas.microsoft.com/office/drawing/2014/main" id="{9112C2E2-89AC-FD51-C586-1F485341BBEF}"/>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3" name="Group 12">
              <a:extLst>
                <a:ext uri="{FF2B5EF4-FFF2-40B4-BE49-F238E27FC236}">
                  <a16:creationId xmlns:a16="http://schemas.microsoft.com/office/drawing/2014/main" id="{B9B64A6A-6737-C159-BF04-EE71F6D32DA8}"/>
                </a:ext>
              </a:extLst>
            </p:cNvPr>
            <p:cNvGrpSpPr/>
            <p:nvPr/>
          </p:nvGrpSpPr>
          <p:grpSpPr>
            <a:xfrm>
              <a:off x="11325415" y="762701"/>
              <a:ext cx="182192" cy="634674"/>
              <a:chOff x="2121762" y="2323619"/>
              <a:chExt cx="200378" cy="825210"/>
            </a:xfrm>
          </p:grpSpPr>
          <p:sp>
            <p:nvSpPr>
              <p:cNvPr id="14" name="Isosceles Triangle 13">
                <a:extLst>
                  <a:ext uri="{FF2B5EF4-FFF2-40B4-BE49-F238E27FC236}">
                    <a16:creationId xmlns:a16="http://schemas.microsoft.com/office/drawing/2014/main" id="{556E941B-77E1-1AD3-73A2-B73ADD4AD098}"/>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1119A23A-E6FA-E030-0BD4-AA6B6B0E26C9}"/>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8" name="Group 17">
            <a:extLst>
              <a:ext uri="{FF2B5EF4-FFF2-40B4-BE49-F238E27FC236}">
                <a16:creationId xmlns:a16="http://schemas.microsoft.com/office/drawing/2014/main" id="{B312558D-7423-6127-D84A-61D32ADC30EB}"/>
              </a:ext>
            </a:extLst>
          </p:cNvPr>
          <p:cNvGrpSpPr/>
          <p:nvPr/>
        </p:nvGrpSpPr>
        <p:grpSpPr>
          <a:xfrm>
            <a:off x="357066" y="1224523"/>
            <a:ext cx="369332" cy="369332"/>
            <a:chOff x="6784825" y="4717805"/>
            <a:chExt cx="1170980" cy="1170980"/>
          </a:xfrm>
        </p:grpSpPr>
        <p:sp>
          <p:nvSpPr>
            <p:cNvPr id="19" name="Oval 18">
              <a:extLst>
                <a:ext uri="{FF2B5EF4-FFF2-40B4-BE49-F238E27FC236}">
                  <a16:creationId xmlns:a16="http://schemas.microsoft.com/office/drawing/2014/main" id="{3ED6FBA5-13D5-4034-F889-5F29C5D04CA9}"/>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Oval 19">
              <a:extLst>
                <a:ext uri="{FF2B5EF4-FFF2-40B4-BE49-F238E27FC236}">
                  <a16:creationId xmlns:a16="http://schemas.microsoft.com/office/drawing/2014/main" id="{A72271CA-1BDA-3970-3EF4-8E3A7F42A88E}"/>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6" name="Rectangle 35">
              <a:extLst>
                <a:ext uri="{FF2B5EF4-FFF2-40B4-BE49-F238E27FC236}">
                  <a16:creationId xmlns:a16="http://schemas.microsoft.com/office/drawing/2014/main" id="{BF174FBA-6F62-642B-EDCD-9EAF301047C6}"/>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7" name="Rectangle 36">
              <a:extLst>
                <a:ext uri="{FF2B5EF4-FFF2-40B4-BE49-F238E27FC236}">
                  <a16:creationId xmlns:a16="http://schemas.microsoft.com/office/drawing/2014/main" id="{EAF400F1-2842-EF6E-FA6B-F8CC219F5F9A}"/>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latin typeface="Arial"/>
                <a:ea typeface="Arial"/>
                <a:cs typeface="Arial"/>
                <a:sym typeface="Arial"/>
              </a:rPr>
              <a:t>Clôture de la session</a:t>
            </a:r>
            <a:endParaRPr dirty="0"/>
          </a:p>
        </p:txBody>
      </p:sp>
      <p:sp>
        <p:nvSpPr>
          <p:cNvPr id="256" name="Google Shape;256;p19"/>
          <p:cNvSpPr/>
          <p:nvPr/>
        </p:nvSpPr>
        <p:spPr>
          <a:xfrm>
            <a:off x="2425261" y="2093223"/>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57" name="Google Shape;257;p19"/>
          <p:cNvSpPr/>
          <p:nvPr/>
        </p:nvSpPr>
        <p:spPr>
          <a:xfrm>
            <a:off x="8239298" y="2093223"/>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58" name="Google Shape;258;p19"/>
          <p:cNvSpPr txBox="1"/>
          <p:nvPr/>
        </p:nvSpPr>
        <p:spPr>
          <a:xfrm>
            <a:off x="1028111" y="3713218"/>
            <a:ext cx="4801189" cy="685019"/>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800" b="0" i="0" u="none" strike="noStrike" cap="none" dirty="0">
                <a:solidFill>
                  <a:srgbClr val="000000"/>
                </a:solidFill>
                <a:latin typeface="Arial"/>
                <a:ea typeface="Arial"/>
                <a:cs typeface="Arial"/>
                <a:sym typeface="Arial"/>
              </a:rPr>
              <a:t>Les risques de protection pour les enfants non accompagnés et séparés peuvent être plus importants.</a:t>
            </a:r>
            <a:endParaRPr sz="1800" b="0" i="0" u="none" strike="sngStrike" cap="none" dirty="0">
              <a:solidFill>
                <a:srgbClr val="FF0000"/>
              </a:solidFill>
              <a:latin typeface="Arial"/>
              <a:ea typeface="Arial"/>
              <a:cs typeface="Arial"/>
              <a:sym typeface="Arial"/>
            </a:endParaRPr>
          </a:p>
        </p:txBody>
      </p:sp>
      <p:sp>
        <p:nvSpPr>
          <p:cNvPr id="259" name="Google Shape;259;p19"/>
          <p:cNvSpPr txBox="1"/>
          <p:nvPr/>
        </p:nvSpPr>
        <p:spPr>
          <a:xfrm>
            <a:off x="6179204" y="3713218"/>
            <a:ext cx="5171748" cy="1277745"/>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800" b="0" i="0" u="none" strike="noStrike" cap="none" dirty="0">
                <a:solidFill>
                  <a:srgbClr val="000000"/>
                </a:solidFill>
                <a:latin typeface="Arial"/>
                <a:ea typeface="Arial"/>
                <a:cs typeface="Arial"/>
                <a:sym typeface="Arial"/>
              </a:rPr>
              <a:t>La séparation familiale ne doit pas être considérée comme une question isolée, mais comme une caractéristique parmi d'autres, dans le cadre d'une approche holistique.</a:t>
            </a:r>
            <a:endParaRPr sz="1800" b="0" i="0" u="none" strike="sngStrike" cap="none" dirty="0">
              <a:solidFill>
                <a:srgbClr val="FF000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Shape 263"/>
        <p:cNvGrpSpPr/>
        <p:nvPr/>
      </p:nvGrpSpPr>
      <p:grpSpPr>
        <a:xfrm>
          <a:off x="0" y="0"/>
          <a:ext cx="0" cy="0"/>
          <a:chOff x="0" y="0"/>
          <a:chExt cx="0" cy="0"/>
        </a:xfrm>
      </p:grpSpPr>
      <p:sp>
        <p:nvSpPr>
          <p:cNvPr id="264" name="Google Shape;264;p20"/>
          <p:cNvSpPr txBox="1">
            <a:spLocks noGrp="1"/>
          </p:cNvSpPr>
          <p:nvPr>
            <p:ph type="title"/>
          </p:nvPr>
        </p:nvSpPr>
        <p:spPr>
          <a:xfrm>
            <a:off x="796386"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dirty="0"/>
              <a:t>Session 2</a:t>
            </a:r>
            <a:br>
              <a:rPr lang="en-US" dirty="0"/>
            </a:br>
            <a:r>
              <a:rPr lang="en-US" dirty="0"/>
              <a:t>Les causes et l'impact de la séparation familiale</a:t>
            </a:r>
            <a:endParaRPr dirty="0"/>
          </a:p>
        </p:txBody>
      </p:sp>
      <p:sp>
        <p:nvSpPr>
          <p:cNvPr id="265" name="Google Shape;265;p20"/>
          <p:cNvSpPr txBox="1"/>
          <p:nvPr/>
        </p:nvSpPr>
        <p:spPr>
          <a:xfrm>
            <a:off x="6317504" y="908096"/>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lang="en-ZA" sz="2000" spc="300" dirty="0">
              <a:solidFill>
                <a:schemeClr val="accent2">
                  <a:lumMod val="75000"/>
                </a:schemeClr>
              </a:solidFill>
            </a:endParaRPr>
          </a:p>
        </p:txBody>
      </p:sp>
      <p:sp>
        <p:nvSpPr>
          <p:cNvPr id="266" name="Google Shape;266;p20"/>
          <p:cNvSpPr txBox="1"/>
          <p:nvPr/>
        </p:nvSpPr>
        <p:spPr>
          <a:xfrm>
            <a:off x="7252679" y="1767084"/>
            <a:ext cx="4142936" cy="443918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Analyser les causes de la séparation des familles dans les crises humanitaires</a:t>
            </a:r>
            <a:endParaRPr sz="2400" dirty="0"/>
          </a:p>
          <a:p>
            <a:pPr marL="0" marR="0" lvl="0" indent="0" algn="l" rtl="0">
              <a:lnSpc>
                <a:spcPct val="107000"/>
              </a:lnSpc>
              <a:spcBef>
                <a:spcPts val="0"/>
              </a:spcBef>
              <a:spcAft>
                <a:spcPts val="0"/>
              </a:spcAft>
              <a:buClr>
                <a:schemeClr val="dk1"/>
              </a:buClr>
              <a:buSzPts val="2400"/>
              <a:buFont typeface="Calibri"/>
              <a:buNone/>
            </a:pPr>
            <a:endParaRPr sz="24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Expliquer l'impact de la séparation des familles et les risques et menaces potentiels pour les ENAS.</a:t>
            </a:r>
            <a:endParaRPr sz="2400" dirty="0"/>
          </a:p>
          <a:p>
            <a:pPr marL="0" marR="0" lvl="0" indent="0" algn="l" rtl="0">
              <a:lnSpc>
                <a:spcPct val="107000"/>
              </a:lnSpc>
              <a:spcBef>
                <a:spcPts val="0"/>
              </a:spcBef>
              <a:spcAft>
                <a:spcPts val="0"/>
              </a:spcAft>
              <a:buClr>
                <a:schemeClr val="dk1"/>
              </a:buClr>
              <a:buSzPts val="2400"/>
              <a:buFont typeface="Calibri"/>
              <a:buNone/>
            </a:pPr>
            <a:endParaRPr sz="2400" dirty="0">
              <a:solidFill>
                <a:srgbClr val="000000"/>
              </a:solidFill>
              <a:latin typeface="Arial"/>
              <a:ea typeface="Arial"/>
              <a:cs typeface="Arial"/>
              <a:sym typeface="Arial"/>
            </a:endParaRPr>
          </a:p>
          <a:p>
            <a:pPr marL="0" marR="0" lvl="0" indent="0" algn="l" rtl="0">
              <a:lnSpc>
                <a:spcPct val="107000"/>
              </a:lnSpc>
              <a:spcBef>
                <a:spcPts val="0"/>
              </a:spcBef>
              <a:spcAft>
                <a:spcPts val="0"/>
              </a:spcAft>
              <a:buNone/>
            </a:pPr>
            <a:r>
              <a:rPr lang="en-US" sz="2400" b="0" i="0" u="none" strike="noStrike" cap="none" dirty="0">
                <a:solidFill>
                  <a:srgbClr val="000000"/>
                </a:solidFill>
                <a:latin typeface="Arial"/>
                <a:ea typeface="Arial"/>
                <a:cs typeface="Arial"/>
                <a:sym typeface="Arial"/>
              </a:rPr>
              <a:t>Décrire l'importance de la prévention des séparations</a:t>
            </a:r>
            <a:endParaRPr sz="2400" dirty="0"/>
          </a:p>
        </p:txBody>
      </p:sp>
      <p:grpSp>
        <p:nvGrpSpPr>
          <p:cNvPr id="2" name="Google Shape;194;p14">
            <a:extLst>
              <a:ext uri="{FF2B5EF4-FFF2-40B4-BE49-F238E27FC236}">
                <a16:creationId xmlns:a16="http://schemas.microsoft.com/office/drawing/2014/main" id="{5E8528CA-7A10-F142-B8A5-25C05E1E5BF6}"/>
              </a:ext>
            </a:extLst>
          </p:cNvPr>
          <p:cNvGrpSpPr/>
          <p:nvPr/>
        </p:nvGrpSpPr>
        <p:grpSpPr>
          <a:xfrm>
            <a:off x="6482604" y="1865185"/>
            <a:ext cx="560331" cy="592814"/>
            <a:chOff x="243840" y="1676400"/>
            <a:chExt cx="701040" cy="741680"/>
          </a:xfrm>
          <a:solidFill>
            <a:schemeClr val="accent2">
              <a:lumMod val="75000"/>
            </a:schemeClr>
          </a:solidFill>
        </p:grpSpPr>
        <p:sp>
          <p:nvSpPr>
            <p:cNvPr id="3" name="Google Shape;195;p14">
              <a:extLst>
                <a:ext uri="{FF2B5EF4-FFF2-40B4-BE49-F238E27FC236}">
                  <a16:creationId xmlns:a16="http://schemas.microsoft.com/office/drawing/2014/main" id="{8ABADB5E-8116-D588-9D4B-B9A26FF6CCD1}"/>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4" name="Google Shape;196;p14">
              <a:extLst>
                <a:ext uri="{FF2B5EF4-FFF2-40B4-BE49-F238E27FC236}">
                  <a16:creationId xmlns:a16="http://schemas.microsoft.com/office/drawing/2014/main" id="{5B658870-FCB6-02C9-1C54-D27E62AF096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5" name="Google Shape;194;p14">
            <a:extLst>
              <a:ext uri="{FF2B5EF4-FFF2-40B4-BE49-F238E27FC236}">
                <a16:creationId xmlns:a16="http://schemas.microsoft.com/office/drawing/2014/main" id="{A6FAEE18-9DFA-0918-7092-F4547CED4C6D}"/>
              </a:ext>
            </a:extLst>
          </p:cNvPr>
          <p:cNvGrpSpPr/>
          <p:nvPr/>
        </p:nvGrpSpPr>
        <p:grpSpPr>
          <a:xfrm>
            <a:off x="6482604" y="3437393"/>
            <a:ext cx="560331" cy="592814"/>
            <a:chOff x="243840" y="1676400"/>
            <a:chExt cx="701040" cy="741680"/>
          </a:xfrm>
          <a:solidFill>
            <a:schemeClr val="accent2">
              <a:lumMod val="75000"/>
            </a:schemeClr>
          </a:solidFill>
        </p:grpSpPr>
        <p:sp>
          <p:nvSpPr>
            <p:cNvPr id="6" name="Google Shape;195;p14">
              <a:extLst>
                <a:ext uri="{FF2B5EF4-FFF2-40B4-BE49-F238E27FC236}">
                  <a16:creationId xmlns:a16="http://schemas.microsoft.com/office/drawing/2014/main" id="{F5D9DF4C-510E-0F3B-4C94-AC38E3EA1B58}"/>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7" name="Google Shape;196;p14">
              <a:extLst>
                <a:ext uri="{FF2B5EF4-FFF2-40B4-BE49-F238E27FC236}">
                  <a16:creationId xmlns:a16="http://schemas.microsoft.com/office/drawing/2014/main" id="{EA2A5A0C-DF5C-E181-070D-F801CA4F7D12}"/>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8" name="Google Shape;194;p14">
            <a:extLst>
              <a:ext uri="{FF2B5EF4-FFF2-40B4-BE49-F238E27FC236}">
                <a16:creationId xmlns:a16="http://schemas.microsoft.com/office/drawing/2014/main" id="{19701CB8-3DEE-B420-CA34-01EA2A0A203E}"/>
              </a:ext>
            </a:extLst>
          </p:cNvPr>
          <p:cNvGrpSpPr/>
          <p:nvPr/>
        </p:nvGrpSpPr>
        <p:grpSpPr>
          <a:xfrm>
            <a:off x="6482604" y="5026608"/>
            <a:ext cx="560331" cy="592814"/>
            <a:chOff x="243840" y="1676400"/>
            <a:chExt cx="701040" cy="741680"/>
          </a:xfrm>
          <a:solidFill>
            <a:schemeClr val="accent2">
              <a:lumMod val="75000"/>
            </a:schemeClr>
          </a:solidFill>
        </p:grpSpPr>
        <p:sp>
          <p:nvSpPr>
            <p:cNvPr id="9" name="Google Shape;195;p14">
              <a:extLst>
                <a:ext uri="{FF2B5EF4-FFF2-40B4-BE49-F238E27FC236}">
                  <a16:creationId xmlns:a16="http://schemas.microsoft.com/office/drawing/2014/main" id="{2A170228-F684-09C0-7A9D-C4673D79B93A}"/>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0" name="Google Shape;196;p14">
              <a:extLst>
                <a:ext uri="{FF2B5EF4-FFF2-40B4-BE49-F238E27FC236}">
                  <a16:creationId xmlns:a16="http://schemas.microsoft.com/office/drawing/2014/main" id="{715CFFBD-9420-29B5-D8A9-0734F11CA669}"/>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2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Les causes de la séparation</a:t>
            </a:r>
            <a:endParaRPr dirty="0"/>
          </a:p>
        </p:txBody>
      </p:sp>
      <p:sp>
        <p:nvSpPr>
          <p:cNvPr id="3" name="Freeform: Shape 2">
            <a:extLst>
              <a:ext uri="{FF2B5EF4-FFF2-40B4-BE49-F238E27FC236}">
                <a16:creationId xmlns:a16="http://schemas.microsoft.com/office/drawing/2014/main" id="{FF7A37F4-E195-BD22-D8A6-174871A40F2C}"/>
              </a:ext>
            </a:extLst>
          </p:cNvPr>
          <p:cNvSpPr/>
          <p:nvPr/>
        </p:nvSpPr>
        <p:spPr>
          <a:xfrm>
            <a:off x="6674496" y="2031280"/>
            <a:ext cx="876300" cy="3112220"/>
          </a:xfrm>
          <a:custGeom>
            <a:avLst/>
            <a:gdLst>
              <a:gd name="connsiteX0" fmla="*/ 215900 w 876300"/>
              <a:gd name="connsiteY0" fmla="*/ 0 h 3835400"/>
              <a:gd name="connsiteX1" fmla="*/ 876300 w 876300"/>
              <a:gd name="connsiteY1" fmla="*/ 660400 h 3835400"/>
              <a:gd name="connsiteX2" fmla="*/ 0 w 876300"/>
              <a:gd name="connsiteY2" fmla="*/ 1511300 h 3835400"/>
              <a:gd name="connsiteX3" fmla="*/ 787400 w 876300"/>
              <a:gd name="connsiteY3" fmla="*/ 2260600 h 3835400"/>
              <a:gd name="connsiteX4" fmla="*/ 203200 w 876300"/>
              <a:gd name="connsiteY4" fmla="*/ 3124200 h 3835400"/>
              <a:gd name="connsiteX5" fmla="*/ 596900 w 876300"/>
              <a:gd name="connsiteY5" fmla="*/ 3835400 h 3835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0" h="3835400">
                <a:moveTo>
                  <a:pt x="215900" y="0"/>
                </a:moveTo>
                <a:lnTo>
                  <a:pt x="876300" y="660400"/>
                </a:lnTo>
                <a:lnTo>
                  <a:pt x="0" y="1511300"/>
                </a:lnTo>
                <a:lnTo>
                  <a:pt x="787400" y="2260600"/>
                </a:lnTo>
                <a:lnTo>
                  <a:pt x="203200" y="3124200"/>
                </a:lnTo>
                <a:lnTo>
                  <a:pt x="596900" y="3835400"/>
                </a:lnTo>
              </a:path>
            </a:pathLst>
          </a:custGeom>
          <a:noFill/>
          <a:ln w="571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8" name="Group 7">
            <a:extLst>
              <a:ext uri="{FF2B5EF4-FFF2-40B4-BE49-F238E27FC236}">
                <a16:creationId xmlns:a16="http://schemas.microsoft.com/office/drawing/2014/main" id="{490CD49D-50F4-09D9-0549-360D89936186}"/>
              </a:ext>
            </a:extLst>
          </p:cNvPr>
          <p:cNvGrpSpPr/>
          <p:nvPr/>
        </p:nvGrpSpPr>
        <p:grpSpPr>
          <a:xfrm>
            <a:off x="2278778" y="2944432"/>
            <a:ext cx="2968050" cy="1974397"/>
            <a:chOff x="7043608" y="4796021"/>
            <a:chExt cx="2053299" cy="1365888"/>
          </a:xfrm>
          <a:solidFill>
            <a:schemeClr val="accent2">
              <a:lumMod val="75000"/>
            </a:schemeClr>
          </a:solidFill>
        </p:grpSpPr>
        <p:grpSp>
          <p:nvGrpSpPr>
            <p:cNvPr id="9" name="Group 8">
              <a:extLst>
                <a:ext uri="{FF2B5EF4-FFF2-40B4-BE49-F238E27FC236}">
                  <a16:creationId xmlns:a16="http://schemas.microsoft.com/office/drawing/2014/main" id="{A9BCC9D7-4E1C-CBEE-7D04-997E9F309256}"/>
                </a:ext>
              </a:extLst>
            </p:cNvPr>
            <p:cNvGrpSpPr/>
            <p:nvPr/>
          </p:nvGrpSpPr>
          <p:grpSpPr>
            <a:xfrm>
              <a:off x="7043608" y="5425827"/>
              <a:ext cx="393082" cy="731012"/>
              <a:chOff x="3524508" y="2679091"/>
              <a:chExt cx="327409" cy="608880"/>
            </a:xfrm>
            <a:grpFill/>
          </p:grpSpPr>
          <p:sp>
            <p:nvSpPr>
              <p:cNvPr id="20" name="Round Same Side Corner Rectangle 46">
                <a:extLst>
                  <a:ext uri="{FF2B5EF4-FFF2-40B4-BE49-F238E27FC236}">
                    <a16:creationId xmlns:a16="http://schemas.microsoft.com/office/drawing/2014/main" id="{C8875067-E2C7-818E-0ADA-5F7D897CC9B2}"/>
                  </a:ext>
                </a:extLst>
              </p:cNvPr>
              <p:cNvSpPr/>
              <p:nvPr/>
            </p:nvSpPr>
            <p:spPr>
              <a:xfrm>
                <a:off x="3526909" y="3062732"/>
                <a:ext cx="323729" cy="22523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Oval 20">
                <a:extLst>
                  <a:ext uri="{FF2B5EF4-FFF2-40B4-BE49-F238E27FC236}">
                    <a16:creationId xmlns:a16="http://schemas.microsoft.com/office/drawing/2014/main" id="{1E2A5818-1D52-F91E-8D76-F2D9B2AC3F55}"/>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10" name="Group 9">
              <a:extLst>
                <a:ext uri="{FF2B5EF4-FFF2-40B4-BE49-F238E27FC236}">
                  <a16:creationId xmlns:a16="http://schemas.microsoft.com/office/drawing/2014/main" id="{59D65659-32EB-B765-2579-189341BED89C}"/>
                </a:ext>
              </a:extLst>
            </p:cNvPr>
            <p:cNvGrpSpPr/>
            <p:nvPr/>
          </p:nvGrpSpPr>
          <p:grpSpPr>
            <a:xfrm>
              <a:off x="7601037" y="5193108"/>
              <a:ext cx="393082" cy="968801"/>
              <a:chOff x="3524507" y="2679093"/>
              <a:chExt cx="327409" cy="806941"/>
            </a:xfrm>
            <a:grpFill/>
          </p:grpSpPr>
          <p:sp>
            <p:nvSpPr>
              <p:cNvPr id="18" name="Round Same Side Corner Rectangle 46">
                <a:extLst>
                  <a:ext uri="{FF2B5EF4-FFF2-40B4-BE49-F238E27FC236}">
                    <a16:creationId xmlns:a16="http://schemas.microsoft.com/office/drawing/2014/main" id="{A843EC2D-D034-6474-9CE3-03DEB387080F}"/>
                  </a:ext>
                </a:extLst>
              </p:cNvPr>
              <p:cNvSpPr/>
              <p:nvPr/>
            </p:nvSpPr>
            <p:spPr>
              <a:xfrm>
                <a:off x="3526909" y="3062732"/>
                <a:ext cx="323729" cy="423302"/>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Oval 18">
                <a:extLst>
                  <a:ext uri="{FF2B5EF4-FFF2-40B4-BE49-F238E27FC236}">
                    <a16:creationId xmlns:a16="http://schemas.microsoft.com/office/drawing/2014/main" id="{0E6D7007-E842-4571-E45C-1412FD6AD57E}"/>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sp>
          <p:nvSpPr>
            <p:cNvPr id="11" name="Round Same Side Corner Rectangle 46">
              <a:extLst>
                <a:ext uri="{FF2B5EF4-FFF2-40B4-BE49-F238E27FC236}">
                  <a16:creationId xmlns:a16="http://schemas.microsoft.com/office/drawing/2014/main" id="{8E26FB6F-AB89-89BD-0E77-05182468614C}"/>
                </a:ext>
              </a:extLst>
            </p:cNvPr>
            <p:cNvSpPr/>
            <p:nvPr/>
          </p:nvSpPr>
          <p:spPr>
            <a:xfrm>
              <a:off x="8149278" y="5435751"/>
              <a:ext cx="393082" cy="721088"/>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Oval 11">
              <a:extLst>
                <a:ext uri="{FF2B5EF4-FFF2-40B4-BE49-F238E27FC236}">
                  <a16:creationId xmlns:a16="http://schemas.microsoft.com/office/drawing/2014/main" id="{F19ACA06-3ACC-3FF1-A11C-78E9F8B9F3E8}"/>
                </a:ext>
              </a:extLst>
            </p:cNvPr>
            <p:cNvSpPr/>
            <p:nvPr/>
          </p:nvSpPr>
          <p:spPr>
            <a:xfrm>
              <a:off x="8146396" y="4975159"/>
              <a:ext cx="393082" cy="3930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nvGrpSpPr>
            <p:cNvPr id="13" name="Group 12">
              <a:extLst>
                <a:ext uri="{FF2B5EF4-FFF2-40B4-BE49-F238E27FC236}">
                  <a16:creationId xmlns:a16="http://schemas.microsoft.com/office/drawing/2014/main" id="{3E99CC69-E68D-642C-52E4-1627F5418F55}"/>
                </a:ext>
              </a:extLst>
            </p:cNvPr>
            <p:cNvGrpSpPr/>
            <p:nvPr/>
          </p:nvGrpSpPr>
          <p:grpSpPr>
            <a:xfrm>
              <a:off x="8703825" y="4796021"/>
              <a:ext cx="393082" cy="1360818"/>
              <a:chOff x="3524508" y="2679091"/>
              <a:chExt cx="327409" cy="1133463"/>
            </a:xfrm>
            <a:grpFill/>
          </p:grpSpPr>
          <p:sp>
            <p:nvSpPr>
              <p:cNvPr id="16" name="Round Same Side Corner Rectangle 46">
                <a:extLst>
                  <a:ext uri="{FF2B5EF4-FFF2-40B4-BE49-F238E27FC236}">
                    <a16:creationId xmlns:a16="http://schemas.microsoft.com/office/drawing/2014/main" id="{47B68858-C87B-8A7C-F82D-DB7FEF5E92A0}"/>
                  </a:ext>
                </a:extLst>
              </p:cNvPr>
              <p:cNvSpPr/>
              <p:nvPr/>
            </p:nvSpPr>
            <p:spPr>
              <a:xfrm>
                <a:off x="3526909" y="3062730"/>
                <a:ext cx="323729" cy="74982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7" name="Oval 16">
                <a:extLst>
                  <a:ext uri="{FF2B5EF4-FFF2-40B4-BE49-F238E27FC236}">
                    <a16:creationId xmlns:a16="http://schemas.microsoft.com/office/drawing/2014/main" id="{243A956E-9198-0BF2-AA9A-80E6703B57A6}"/>
                  </a:ext>
                </a:extLst>
              </p:cNvPr>
              <p:cNvSpPr/>
              <p:nvPr/>
            </p:nvSpPr>
            <p:spPr>
              <a:xfrm>
                <a:off x="3524508" y="2679091"/>
                <a:ext cx="327409" cy="3274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sp>
          <p:nvSpPr>
            <p:cNvPr id="14" name="Round Same Side Corner Rectangle 46">
              <a:extLst>
                <a:ext uri="{FF2B5EF4-FFF2-40B4-BE49-F238E27FC236}">
                  <a16:creationId xmlns:a16="http://schemas.microsoft.com/office/drawing/2014/main" id="{E4BC0DDC-E369-276B-D9CA-C27AB77DB7C8}"/>
                </a:ext>
              </a:extLst>
            </p:cNvPr>
            <p:cNvSpPr/>
            <p:nvPr/>
          </p:nvSpPr>
          <p:spPr>
            <a:xfrm>
              <a:off x="8313625" y="5859724"/>
              <a:ext cx="76459" cy="29711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ound Same Side Corner Rectangle 46">
              <a:extLst>
                <a:ext uri="{FF2B5EF4-FFF2-40B4-BE49-F238E27FC236}">
                  <a16:creationId xmlns:a16="http://schemas.microsoft.com/office/drawing/2014/main" id="{DF1E9E13-1401-4D3D-DEA5-4BD048639795}"/>
                </a:ext>
              </a:extLst>
            </p:cNvPr>
            <p:cNvSpPr/>
            <p:nvPr/>
          </p:nvSpPr>
          <p:spPr>
            <a:xfrm>
              <a:off x="7198811" y="6070622"/>
              <a:ext cx="75600" cy="86217"/>
            </a:xfrm>
            <a:prstGeom prst="round2SameRect">
              <a:avLst>
                <a:gd name="adj1" fmla="val 46112"/>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4" name="Group 23">
            <a:extLst>
              <a:ext uri="{FF2B5EF4-FFF2-40B4-BE49-F238E27FC236}">
                <a16:creationId xmlns:a16="http://schemas.microsoft.com/office/drawing/2014/main" id="{EAEC6047-DEA5-CBDF-CFFE-EBB65FCCF89A}"/>
              </a:ext>
            </a:extLst>
          </p:cNvPr>
          <p:cNvGrpSpPr/>
          <p:nvPr/>
        </p:nvGrpSpPr>
        <p:grpSpPr>
          <a:xfrm>
            <a:off x="9076564" y="3511088"/>
            <a:ext cx="568201" cy="1400410"/>
            <a:chOff x="2525745" y="3366021"/>
            <a:chExt cx="568201" cy="1400410"/>
          </a:xfrm>
          <a:solidFill>
            <a:schemeClr val="accent2">
              <a:lumMod val="75000"/>
            </a:schemeClr>
          </a:solidFill>
        </p:grpSpPr>
        <p:sp>
          <p:nvSpPr>
            <p:cNvPr id="22" name="Round Same Side Corner Rectangle 46">
              <a:extLst>
                <a:ext uri="{FF2B5EF4-FFF2-40B4-BE49-F238E27FC236}">
                  <a16:creationId xmlns:a16="http://schemas.microsoft.com/office/drawing/2014/main" id="{A013A874-0856-BBCB-7CE0-105C27236B51}"/>
                </a:ext>
              </a:extLst>
            </p:cNvPr>
            <p:cNvSpPr/>
            <p:nvPr/>
          </p:nvSpPr>
          <p:spPr>
            <a:xfrm>
              <a:off x="2529912" y="4031811"/>
              <a:ext cx="561815" cy="73462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3" name="Oval 22">
              <a:extLst>
                <a:ext uri="{FF2B5EF4-FFF2-40B4-BE49-F238E27FC236}">
                  <a16:creationId xmlns:a16="http://schemas.microsoft.com/office/drawing/2014/main" id="{B335FE91-EE6A-6A08-D614-34F5271F8D65}"/>
                </a:ext>
              </a:extLst>
            </p:cNvPr>
            <p:cNvSpPr/>
            <p:nvPr/>
          </p:nvSpPr>
          <p:spPr>
            <a:xfrm>
              <a:off x="2525745" y="3366021"/>
              <a:ext cx="568201" cy="5682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2" name="Group 1">
            <a:extLst>
              <a:ext uri="{FF2B5EF4-FFF2-40B4-BE49-F238E27FC236}">
                <a16:creationId xmlns:a16="http://schemas.microsoft.com/office/drawing/2014/main" id="{632AD246-CAED-3A8A-5311-DD1A14E19F94}"/>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4667DE9F-5EAF-C70B-81B1-4FE1EB06E1D7}"/>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5" name="Group 4">
              <a:extLst>
                <a:ext uri="{FF2B5EF4-FFF2-40B4-BE49-F238E27FC236}">
                  <a16:creationId xmlns:a16="http://schemas.microsoft.com/office/drawing/2014/main" id="{51E8D467-AD44-BFBD-8D82-EF3DA75DB42B}"/>
                </a:ext>
              </a:extLst>
            </p:cNvPr>
            <p:cNvGrpSpPr/>
            <p:nvPr/>
          </p:nvGrpSpPr>
          <p:grpSpPr>
            <a:xfrm>
              <a:off x="10621771" y="762700"/>
              <a:ext cx="562136" cy="634675"/>
              <a:chOff x="760175" y="830142"/>
              <a:chExt cx="867619" cy="979579"/>
            </a:xfrm>
          </p:grpSpPr>
          <p:sp>
            <p:nvSpPr>
              <p:cNvPr id="26" name="Rectangle 25">
                <a:extLst>
                  <a:ext uri="{FF2B5EF4-FFF2-40B4-BE49-F238E27FC236}">
                    <a16:creationId xmlns:a16="http://schemas.microsoft.com/office/drawing/2014/main" id="{AAB96EA9-5048-D076-8EF6-16A59B0A4BF2}"/>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x</a:t>
                </a:r>
              </a:p>
            </p:txBody>
          </p:sp>
          <p:sp>
            <p:nvSpPr>
              <p:cNvPr id="27" name="Rectangle 26">
                <a:extLst>
                  <a:ext uri="{FF2B5EF4-FFF2-40B4-BE49-F238E27FC236}">
                    <a16:creationId xmlns:a16="http://schemas.microsoft.com/office/drawing/2014/main" id="{655F54A0-AE00-BF03-0412-05FB9F30F253}"/>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6" name="Group 5">
              <a:extLst>
                <a:ext uri="{FF2B5EF4-FFF2-40B4-BE49-F238E27FC236}">
                  <a16:creationId xmlns:a16="http://schemas.microsoft.com/office/drawing/2014/main" id="{66365DF7-B7F9-DDDB-8E33-3955439AB27D}"/>
                </a:ext>
              </a:extLst>
            </p:cNvPr>
            <p:cNvGrpSpPr/>
            <p:nvPr/>
          </p:nvGrpSpPr>
          <p:grpSpPr>
            <a:xfrm>
              <a:off x="11325415" y="762701"/>
              <a:ext cx="182192" cy="634674"/>
              <a:chOff x="2121762" y="2323619"/>
              <a:chExt cx="200378" cy="825210"/>
            </a:xfrm>
          </p:grpSpPr>
          <p:sp>
            <p:nvSpPr>
              <p:cNvPr id="7" name="Isosceles Triangle 6">
                <a:extLst>
                  <a:ext uri="{FF2B5EF4-FFF2-40B4-BE49-F238E27FC236}">
                    <a16:creationId xmlns:a16="http://schemas.microsoft.com/office/drawing/2014/main" id="{A92C6CB6-19C4-0E64-DD61-09F22113FDAE}"/>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5" name="Rectangle 24">
                <a:extLst>
                  <a:ext uri="{FF2B5EF4-FFF2-40B4-BE49-F238E27FC236}">
                    <a16:creationId xmlns:a16="http://schemas.microsoft.com/office/drawing/2014/main" id="{D2A91022-B378-F0B7-A934-0464B4DD4EBA}"/>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16" name="Rectangle 15">
            <a:extLst>
              <a:ext uri="{FF2B5EF4-FFF2-40B4-BE49-F238E27FC236}">
                <a16:creationId xmlns:a16="http://schemas.microsoft.com/office/drawing/2014/main" id="{3892ACCC-925D-4EBB-75AB-02367459002F}"/>
              </a:ext>
            </a:extLst>
          </p:cNvPr>
          <p:cNvSpPr/>
          <p:nvPr/>
        </p:nvSpPr>
        <p:spPr>
          <a:xfrm>
            <a:off x="698499" y="2009873"/>
            <a:ext cx="3549651" cy="332680"/>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14">
            <a:extLst>
              <a:ext uri="{FF2B5EF4-FFF2-40B4-BE49-F238E27FC236}">
                <a16:creationId xmlns:a16="http://schemas.microsoft.com/office/drawing/2014/main" id="{5F63EFE1-0CA2-B0FE-B8D5-836A93B674DE}"/>
              </a:ext>
            </a:extLst>
          </p:cNvPr>
          <p:cNvSpPr/>
          <p:nvPr/>
        </p:nvSpPr>
        <p:spPr>
          <a:xfrm>
            <a:off x="8267699" y="2342553"/>
            <a:ext cx="2354071" cy="27981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Title 5">
            <a:extLst>
              <a:ext uri="{FF2B5EF4-FFF2-40B4-BE49-F238E27FC236}">
                <a16:creationId xmlns:a16="http://schemas.microsoft.com/office/drawing/2014/main" id="{BF914577-259F-E266-87F6-962FD75B21D9}"/>
              </a:ext>
            </a:extLst>
          </p:cNvPr>
          <p:cNvSpPr>
            <a:spLocks noGrp="1"/>
          </p:cNvSpPr>
          <p:nvPr>
            <p:ph type="title"/>
          </p:nvPr>
        </p:nvSpPr>
        <p:spPr/>
        <p:txBody>
          <a:bodyPr/>
          <a:lstStyle/>
          <a:p>
            <a:r>
              <a:rPr lang="en-CA" dirty="0"/>
              <a:t>Les causes de la séparation</a:t>
            </a:r>
          </a:p>
        </p:txBody>
      </p:sp>
      <p:sp>
        <p:nvSpPr>
          <p:cNvPr id="8" name="Google Shape;258;p19">
            <a:extLst>
              <a:ext uri="{FF2B5EF4-FFF2-40B4-BE49-F238E27FC236}">
                <a16:creationId xmlns:a16="http://schemas.microsoft.com/office/drawing/2014/main" id="{27A3ECA8-248D-9C84-A790-24E1DFF94D1F}"/>
              </a:ext>
            </a:extLst>
          </p:cNvPr>
          <p:cNvSpPr txBox="1"/>
          <p:nvPr/>
        </p:nvSpPr>
        <p:spPr>
          <a:xfrm>
            <a:off x="838200" y="2000446"/>
            <a:ext cx="5955317" cy="4291519"/>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700" b="1" i="0" u="none" strike="noStrike" cap="none" dirty="0">
                <a:solidFill>
                  <a:srgbClr val="000000"/>
                </a:solidFill>
                <a:latin typeface="Arial"/>
                <a:ea typeface="Arial"/>
                <a:cs typeface="Arial"/>
                <a:sym typeface="Arial"/>
              </a:rPr>
              <a:t>LES CAUSES PRÉEXISTANTES DE LA SÉPARATION DES FAMILLES </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endParaRPr lang="en-US" sz="1700" b="0" i="0" u="none" strike="noStrike" cap="none" dirty="0">
              <a:solidFill>
                <a:srgbClr val="000000"/>
              </a:solidFill>
              <a:latin typeface="Arial"/>
              <a:ea typeface="Arial"/>
              <a:cs typeface="Arial"/>
              <a:sym typeface="Arial"/>
            </a:endParaRP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Facteurs socio-économiques / enfants envoyés au loin pour travailler</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Mariage d'enfants (enfant séparé de sa famille pour être marié)</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Les enfants se déplacent ailleurs pour accéder à l'éducation</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Enfants vivant dans la rue</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Abus au sein du foyer </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Décès/ maladie (terminale) enfant ou parents/ soignants </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Disputes/difficultés au sein de la famille, ce qui fait que les personnes qui s'occupent des enfants ne peuvent ou ne veulent pas s'en occuper.</a:t>
            </a:r>
          </a:p>
        </p:txBody>
      </p:sp>
      <p:sp>
        <p:nvSpPr>
          <p:cNvPr id="9" name="Google Shape;258;p19">
            <a:extLst>
              <a:ext uri="{FF2B5EF4-FFF2-40B4-BE49-F238E27FC236}">
                <a16:creationId xmlns:a16="http://schemas.microsoft.com/office/drawing/2014/main" id="{DBF57FA9-D9AE-A720-3B05-63AFFE8117C0}"/>
              </a:ext>
            </a:extLst>
          </p:cNvPr>
          <p:cNvSpPr txBox="1"/>
          <p:nvPr/>
        </p:nvSpPr>
        <p:spPr>
          <a:xfrm>
            <a:off x="7022318" y="2009873"/>
            <a:ext cx="4800601" cy="3451674"/>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Arial"/>
              <a:buNone/>
            </a:pPr>
            <a:r>
              <a:rPr lang="en-US" sz="1700" b="1" i="0" u="none" strike="noStrike" cap="none" dirty="0">
                <a:solidFill>
                  <a:srgbClr val="000000"/>
                </a:solidFill>
                <a:latin typeface="Arial"/>
                <a:ea typeface="Arial"/>
                <a:cs typeface="Arial"/>
                <a:sym typeface="Arial"/>
              </a:rPr>
              <a:t>LES CAUSES DE LA SÉPARATION DES FAMILLES EN CAS D'URGENCE</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endParaRPr lang="en-US" sz="1700" b="0" i="0" u="none" strike="noStrike" cap="none" dirty="0">
              <a:solidFill>
                <a:srgbClr val="000000"/>
              </a:solidFill>
              <a:latin typeface="Arial"/>
              <a:ea typeface="Arial"/>
              <a:cs typeface="Arial"/>
              <a:sym typeface="Arial"/>
            </a:endParaRP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Enfants envoyés ailleurs pour des raisons de sécurité</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Séparation accidentelle lors de mouvements de population</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Décès ou blessures des soignants dus à la violence </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Détention d'un enfant ou de personnes en charge </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Évacuations médicales enfant ou soignants </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Abandon par les soignants </a:t>
            </a:r>
          </a:p>
          <a:p>
            <a:pPr marL="285750" marR="0" lvl="0" indent="-285750" rtl="0">
              <a:lnSpc>
                <a:spcPct val="107000"/>
              </a:lnSpc>
              <a:spcBef>
                <a:spcPts val="0"/>
              </a:spcBef>
              <a:spcAft>
                <a:spcPts val="0"/>
              </a:spcAft>
              <a:buClr>
                <a:srgbClr val="000000"/>
              </a:buClr>
              <a:buSzPts val="2400"/>
              <a:buFont typeface="Arial" panose="020B0604020202020204" pitchFamily="34" charset="0"/>
              <a:buChar char="•"/>
            </a:pPr>
            <a:r>
              <a:rPr lang="en-US" sz="1700" b="0" i="0" u="none" strike="noStrike" cap="none" dirty="0">
                <a:solidFill>
                  <a:srgbClr val="000000"/>
                </a:solidFill>
                <a:latin typeface="Arial"/>
                <a:ea typeface="Arial"/>
                <a:cs typeface="Arial"/>
                <a:sym typeface="Arial"/>
              </a:rPr>
              <a:t>Enfants recrutés par des acteurs armés</a:t>
            </a:r>
          </a:p>
        </p:txBody>
      </p:sp>
      <p:grpSp>
        <p:nvGrpSpPr>
          <p:cNvPr id="2" name="Group 1">
            <a:extLst>
              <a:ext uri="{FF2B5EF4-FFF2-40B4-BE49-F238E27FC236}">
                <a16:creationId xmlns:a16="http://schemas.microsoft.com/office/drawing/2014/main" id="{482A0C48-1102-5C0E-B77B-5BFDA1A1D6B7}"/>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AF3ACC74-AE9D-26ED-3515-7E8C317D8549}"/>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DECE2721-C2AE-0B9B-D0AD-959C1006FE86}"/>
                </a:ext>
              </a:extLst>
            </p:cNvPr>
            <p:cNvGrpSpPr/>
            <p:nvPr/>
          </p:nvGrpSpPr>
          <p:grpSpPr>
            <a:xfrm>
              <a:off x="10621771" y="762700"/>
              <a:ext cx="562136" cy="634675"/>
              <a:chOff x="760175" y="830142"/>
              <a:chExt cx="867619" cy="979579"/>
            </a:xfrm>
          </p:grpSpPr>
          <p:sp>
            <p:nvSpPr>
              <p:cNvPr id="13" name="Rectangle 12">
                <a:extLst>
                  <a:ext uri="{FF2B5EF4-FFF2-40B4-BE49-F238E27FC236}">
                    <a16:creationId xmlns:a16="http://schemas.microsoft.com/office/drawing/2014/main" id="{3EB5A626-55C3-85CB-F0BF-DD169A26DF75}"/>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10</a:t>
                </a:r>
              </a:p>
            </p:txBody>
          </p:sp>
          <p:sp>
            <p:nvSpPr>
              <p:cNvPr id="14" name="Rectangle 13">
                <a:extLst>
                  <a:ext uri="{FF2B5EF4-FFF2-40B4-BE49-F238E27FC236}">
                    <a16:creationId xmlns:a16="http://schemas.microsoft.com/office/drawing/2014/main" id="{8B5D585E-A724-2A35-8DF3-EB79C4BFEC6C}"/>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1A4D1B12-E50D-AD0C-3F15-9A09918A49B5}"/>
                </a:ext>
              </a:extLst>
            </p:cNvPr>
            <p:cNvGrpSpPr/>
            <p:nvPr/>
          </p:nvGrpSpPr>
          <p:grpSpPr>
            <a:xfrm>
              <a:off x="11325415" y="762701"/>
              <a:ext cx="182192" cy="634674"/>
              <a:chOff x="2121762" y="2323619"/>
              <a:chExt cx="200378" cy="825210"/>
            </a:xfrm>
          </p:grpSpPr>
          <p:sp>
            <p:nvSpPr>
              <p:cNvPr id="7" name="Isosceles Triangle 6">
                <a:extLst>
                  <a:ext uri="{FF2B5EF4-FFF2-40B4-BE49-F238E27FC236}">
                    <a16:creationId xmlns:a16="http://schemas.microsoft.com/office/drawing/2014/main" id="{D9BEB0AB-469C-14CA-AC03-A6BDBF53F4CB}"/>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ectangle 11">
                <a:extLst>
                  <a:ext uri="{FF2B5EF4-FFF2-40B4-BE49-F238E27FC236}">
                    <a16:creationId xmlns:a16="http://schemas.microsoft.com/office/drawing/2014/main" id="{10339610-BAA7-BB28-D4BA-0F3D3EFC28A0}"/>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Shape 223"/>
        <p:cNvGrpSpPr/>
        <p:nvPr/>
      </p:nvGrpSpPr>
      <p:grpSpPr>
        <a:xfrm>
          <a:off x="0" y="0"/>
          <a:ext cx="0" cy="0"/>
          <a:chOff x="0" y="0"/>
          <a:chExt cx="0" cy="0"/>
        </a:xfrm>
      </p:grpSpPr>
      <p:sp>
        <p:nvSpPr>
          <p:cNvPr id="21" name="Title 72">
            <a:extLst>
              <a:ext uri="{FF2B5EF4-FFF2-40B4-BE49-F238E27FC236}">
                <a16:creationId xmlns:a16="http://schemas.microsoft.com/office/drawing/2014/main" id="{B4EF6EFF-882D-586A-0898-B03D7BABA98F}"/>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785689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Shape 35"/>
        <p:cNvGrpSpPr/>
        <p:nvPr/>
      </p:nvGrpSpPr>
      <p:grpSpPr>
        <a:xfrm>
          <a:off x="0" y="0"/>
          <a:ext cx="0" cy="0"/>
          <a:chOff x="0" y="0"/>
          <a:chExt cx="0" cy="0"/>
        </a:xfrm>
      </p:grpSpPr>
      <p:sp>
        <p:nvSpPr>
          <p:cNvPr id="2" name="Title 72">
            <a:extLst>
              <a:ext uri="{FF2B5EF4-FFF2-40B4-BE49-F238E27FC236}">
                <a16:creationId xmlns:a16="http://schemas.microsoft.com/office/drawing/2014/main" id="{41605473-5107-7E0D-24F9-9CD4957A994C}"/>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Conseils de facilitation</a:t>
            </a:r>
            <a:endParaRPr lang="en-CA" sz="5400" b="1" dirty="0">
              <a:solidFill>
                <a:schemeClr val="bg1">
                  <a:lumMod val="75000"/>
                </a:schemeClr>
              </a:solidFill>
            </a:endParaRPr>
          </a:p>
        </p:txBody>
      </p:sp>
    </p:spTree>
    <p:extLst>
      <p:ext uri="{BB962C8B-B14F-4D97-AF65-F5344CB8AC3E}">
        <p14:creationId xmlns:p14="http://schemas.microsoft.com/office/powerpoint/2010/main" val="10357434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19" name="TextBox 18">
            <a:extLst>
              <a:ext uri="{FF2B5EF4-FFF2-40B4-BE49-F238E27FC236}">
                <a16:creationId xmlns:a16="http://schemas.microsoft.com/office/drawing/2014/main" id="{5BF0E3D7-3019-EDC5-BFE9-BB60ADC413E9}"/>
              </a:ext>
            </a:extLst>
          </p:cNvPr>
          <p:cNvSpPr txBox="1"/>
          <p:nvPr/>
        </p:nvSpPr>
        <p:spPr>
          <a:xfrm>
            <a:off x="-370035" y="489620"/>
            <a:ext cx="3561174" cy="6247864"/>
          </a:xfrm>
          <a:prstGeom prst="rect">
            <a:avLst/>
          </a:prstGeom>
          <a:noFill/>
        </p:spPr>
        <p:txBody>
          <a:bodyPr wrap="square">
            <a:spAutoFit/>
          </a:bodyPr>
          <a:lstStyle/>
          <a:p>
            <a:pPr algn="ctr"/>
            <a:r>
              <a:rPr lang="en-CA" sz="40000" b="1" dirty="0">
                <a:solidFill>
                  <a:schemeClr val="accent2">
                    <a:lumMod val="75000"/>
                  </a:schemeClr>
                </a:solidFill>
                <a:latin typeface="Britannic Bold" panose="020B0903060703020204" pitchFamily="34" charset="0"/>
              </a:rPr>
              <a:t>!</a:t>
            </a:r>
            <a:endParaRPr lang="en-CA" sz="40000" dirty="0">
              <a:solidFill>
                <a:schemeClr val="accent2">
                  <a:lumMod val="75000"/>
                </a:schemeClr>
              </a:solidFill>
            </a:endParaRPr>
          </a:p>
        </p:txBody>
      </p:sp>
      <p:sp>
        <p:nvSpPr>
          <p:cNvPr id="390" name="Google Shape;390;p26"/>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accent4"/>
              </a:buClr>
              <a:buSzPts val="3200"/>
              <a:buFont typeface="Arial"/>
              <a:buNone/>
            </a:pPr>
            <a:r>
              <a:rPr lang="en-US" dirty="0"/>
              <a:t> </a:t>
            </a:r>
            <a:br>
              <a:rPr lang="en-US" dirty="0"/>
            </a:br>
            <a:r>
              <a:rPr lang="en-US" dirty="0"/>
              <a:t>Impact et risques éventuels de la séparation</a:t>
            </a:r>
            <a:br>
              <a:rPr lang="en-US" dirty="0"/>
            </a:br>
            <a:endParaRPr dirty="0"/>
          </a:p>
        </p:txBody>
      </p:sp>
      <p:sp>
        <p:nvSpPr>
          <p:cNvPr id="392" name="Google Shape;392;p26"/>
          <p:cNvSpPr txBox="1"/>
          <p:nvPr/>
        </p:nvSpPr>
        <p:spPr>
          <a:xfrm>
            <a:off x="9000862" y="3490675"/>
            <a:ext cx="2580340" cy="1200288"/>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GB" sz="1800" i="0" u="none" strike="noStrike" cap="none" dirty="0">
                <a:solidFill>
                  <a:schemeClr val="tx1"/>
                </a:solidFill>
                <a:latin typeface="Arial"/>
                <a:ea typeface="Arial"/>
                <a:cs typeface="Arial"/>
                <a:sym typeface="Arial"/>
              </a:rPr>
              <a:t>Abus, violence et exploitation physiques, émotionnels et sexuels</a:t>
            </a:r>
            <a:endParaRPr lang="en-GB" sz="1100" dirty="0">
              <a:solidFill>
                <a:schemeClr val="tx1"/>
              </a:solidFill>
            </a:endParaRPr>
          </a:p>
        </p:txBody>
      </p:sp>
      <p:sp>
        <p:nvSpPr>
          <p:cNvPr id="393" name="Google Shape;393;p26"/>
          <p:cNvSpPr txBox="1"/>
          <p:nvPr/>
        </p:nvSpPr>
        <p:spPr>
          <a:xfrm>
            <a:off x="9000862" y="5091608"/>
            <a:ext cx="2580340"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Perte d'identité</a:t>
            </a:r>
            <a:endParaRPr lang="en-ZA" sz="1100" dirty="0">
              <a:solidFill>
                <a:schemeClr val="tx1"/>
              </a:solidFill>
            </a:endParaRPr>
          </a:p>
        </p:txBody>
      </p:sp>
      <p:sp>
        <p:nvSpPr>
          <p:cNvPr id="394" name="Google Shape;394;p26"/>
          <p:cNvSpPr txBox="1"/>
          <p:nvPr/>
        </p:nvSpPr>
        <p:spPr>
          <a:xfrm>
            <a:off x="3017427" y="5090828"/>
            <a:ext cx="2580340"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Manque de soins </a:t>
            </a:r>
            <a:endParaRPr lang="en-ZA" sz="1100" dirty="0">
              <a:solidFill>
                <a:schemeClr val="tx1"/>
              </a:solidFill>
            </a:endParaRPr>
          </a:p>
        </p:txBody>
      </p:sp>
      <p:sp>
        <p:nvSpPr>
          <p:cNvPr id="395" name="Google Shape;395;p26"/>
          <p:cNvSpPr txBox="1"/>
          <p:nvPr/>
        </p:nvSpPr>
        <p:spPr>
          <a:xfrm>
            <a:off x="6009144" y="4537132"/>
            <a:ext cx="2580340" cy="92328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GB" sz="1800" i="0" u="none" strike="noStrike" cap="none" dirty="0">
                <a:solidFill>
                  <a:schemeClr val="tx1"/>
                </a:solidFill>
                <a:latin typeface="Arial"/>
                <a:ea typeface="Arial"/>
                <a:cs typeface="Arial"/>
                <a:sym typeface="Arial"/>
              </a:rPr>
              <a:t>Discrimination et refus d'accès aux services</a:t>
            </a:r>
            <a:endParaRPr lang="en-GB" sz="1100" dirty="0">
              <a:solidFill>
                <a:schemeClr val="tx1"/>
              </a:solidFill>
            </a:endParaRPr>
          </a:p>
        </p:txBody>
      </p:sp>
      <p:sp>
        <p:nvSpPr>
          <p:cNvPr id="396" name="Google Shape;396;p26"/>
          <p:cNvSpPr txBox="1"/>
          <p:nvPr/>
        </p:nvSpPr>
        <p:spPr>
          <a:xfrm>
            <a:off x="6009362" y="3861785"/>
            <a:ext cx="2580340"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Trafic/ contrebande </a:t>
            </a:r>
            <a:endParaRPr lang="en-ZA" sz="1100" dirty="0">
              <a:solidFill>
                <a:schemeClr val="tx1"/>
              </a:solidFill>
            </a:endParaRPr>
          </a:p>
        </p:txBody>
      </p:sp>
      <p:sp>
        <p:nvSpPr>
          <p:cNvPr id="397" name="Google Shape;397;p26"/>
          <p:cNvSpPr txBox="1"/>
          <p:nvPr/>
        </p:nvSpPr>
        <p:spPr>
          <a:xfrm>
            <a:off x="9000862" y="2720739"/>
            <a:ext cx="2580340"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Décès, blessure ou maladie</a:t>
            </a:r>
            <a:endParaRPr lang="en-ZA" sz="1100" dirty="0">
              <a:solidFill>
                <a:schemeClr val="tx1"/>
              </a:solidFill>
            </a:endParaRPr>
          </a:p>
        </p:txBody>
      </p:sp>
      <p:sp>
        <p:nvSpPr>
          <p:cNvPr id="398" name="Google Shape;398;p26"/>
          <p:cNvSpPr txBox="1"/>
          <p:nvPr/>
        </p:nvSpPr>
        <p:spPr>
          <a:xfrm>
            <a:off x="6009362" y="2632439"/>
            <a:ext cx="2580340" cy="923289"/>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GB" sz="1800" i="0" u="none" strike="noStrike" cap="none" dirty="0">
                <a:solidFill>
                  <a:schemeClr val="tx1"/>
                </a:solidFill>
                <a:latin typeface="Arial"/>
                <a:ea typeface="Arial"/>
                <a:cs typeface="Arial"/>
                <a:sym typeface="Arial"/>
              </a:rPr>
              <a:t>Manque d'environnement familial/ communautaire</a:t>
            </a:r>
            <a:endParaRPr lang="en-GB" sz="1100" dirty="0">
              <a:solidFill>
                <a:schemeClr val="tx1"/>
              </a:solidFill>
            </a:endParaRPr>
          </a:p>
        </p:txBody>
      </p:sp>
      <p:sp>
        <p:nvSpPr>
          <p:cNvPr id="399" name="Google Shape;399;p26"/>
          <p:cNvSpPr txBox="1"/>
          <p:nvPr/>
        </p:nvSpPr>
        <p:spPr>
          <a:xfrm>
            <a:off x="3017427" y="3249564"/>
            <a:ext cx="2580339" cy="64629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Perturbation du développement de l'enfant</a:t>
            </a:r>
            <a:endParaRPr lang="en-ZA" sz="1100" dirty="0">
              <a:solidFill>
                <a:schemeClr val="tx1"/>
              </a:solidFill>
            </a:endParaRPr>
          </a:p>
        </p:txBody>
      </p:sp>
      <p:sp>
        <p:nvSpPr>
          <p:cNvPr id="400" name="Google Shape;400;p26"/>
          <p:cNvSpPr txBox="1"/>
          <p:nvPr/>
        </p:nvSpPr>
        <p:spPr>
          <a:xfrm>
            <a:off x="3017427" y="2605932"/>
            <a:ext cx="2580340"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Impact psychosocial</a:t>
            </a:r>
            <a:endParaRPr lang="en-ZA" sz="1100" dirty="0">
              <a:solidFill>
                <a:schemeClr val="tx1"/>
              </a:solidFill>
            </a:endParaRPr>
          </a:p>
        </p:txBody>
      </p:sp>
      <p:sp>
        <p:nvSpPr>
          <p:cNvPr id="401" name="Google Shape;401;p26"/>
          <p:cNvSpPr txBox="1"/>
          <p:nvPr/>
        </p:nvSpPr>
        <p:spPr>
          <a:xfrm>
            <a:off x="3017427" y="4170195"/>
            <a:ext cx="2580341" cy="646290"/>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GB" sz="1800" i="0" u="none" strike="noStrike" cap="none" dirty="0">
                <a:solidFill>
                  <a:schemeClr val="tx1"/>
                </a:solidFill>
                <a:latin typeface="Arial"/>
                <a:ea typeface="Arial"/>
                <a:cs typeface="Arial"/>
                <a:sym typeface="Arial"/>
              </a:rPr>
              <a:t>Recrutement par des forces/groupes armés</a:t>
            </a:r>
            <a:endParaRPr lang="en-GB" sz="1100" dirty="0">
              <a:solidFill>
                <a:schemeClr val="tx1"/>
              </a:solidFill>
            </a:endParaRPr>
          </a:p>
        </p:txBody>
      </p:sp>
      <p:sp>
        <p:nvSpPr>
          <p:cNvPr id="402" name="Google Shape;402;p26"/>
          <p:cNvSpPr txBox="1"/>
          <p:nvPr/>
        </p:nvSpPr>
        <p:spPr>
          <a:xfrm>
            <a:off x="9000862" y="1950803"/>
            <a:ext cx="2580340"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Travail des enfants</a:t>
            </a:r>
            <a:endParaRPr lang="en-ZA" sz="1100" dirty="0">
              <a:solidFill>
                <a:schemeClr val="tx1"/>
              </a:solidFill>
            </a:endParaRPr>
          </a:p>
        </p:txBody>
      </p:sp>
      <p:sp>
        <p:nvSpPr>
          <p:cNvPr id="403" name="Google Shape;403;p26"/>
          <p:cNvSpPr txBox="1"/>
          <p:nvPr/>
        </p:nvSpPr>
        <p:spPr>
          <a:xfrm>
            <a:off x="6009362" y="1957091"/>
            <a:ext cx="2580340"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Détention</a:t>
            </a:r>
            <a:endParaRPr lang="en-ZA" sz="1100" dirty="0">
              <a:solidFill>
                <a:schemeClr val="tx1"/>
              </a:solidFill>
            </a:endParaRPr>
          </a:p>
        </p:txBody>
      </p:sp>
      <p:sp>
        <p:nvSpPr>
          <p:cNvPr id="404" name="Google Shape;404;p26"/>
          <p:cNvSpPr txBox="1"/>
          <p:nvPr/>
        </p:nvSpPr>
        <p:spPr>
          <a:xfrm>
            <a:off x="3017427" y="1962300"/>
            <a:ext cx="2580339" cy="369291"/>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i="0" u="none" strike="noStrike" cap="none" dirty="0">
                <a:solidFill>
                  <a:schemeClr val="tx1"/>
                </a:solidFill>
                <a:latin typeface="Arial"/>
                <a:ea typeface="Arial"/>
                <a:cs typeface="Arial"/>
                <a:sym typeface="Arial"/>
              </a:rPr>
              <a:t>Le mariage des enfants </a:t>
            </a:r>
            <a:endParaRPr lang="en-ZA" sz="1100" dirty="0">
              <a:solidFill>
                <a:schemeClr val="tx1"/>
              </a:solidFill>
            </a:endParaRPr>
          </a:p>
        </p:txBody>
      </p:sp>
      <p:grpSp>
        <p:nvGrpSpPr>
          <p:cNvPr id="18" name="Group 17">
            <a:extLst>
              <a:ext uri="{FF2B5EF4-FFF2-40B4-BE49-F238E27FC236}">
                <a16:creationId xmlns:a16="http://schemas.microsoft.com/office/drawing/2014/main" id="{8412D462-829D-5DD2-D2E2-70B99B895006}"/>
              </a:ext>
            </a:extLst>
          </p:cNvPr>
          <p:cNvGrpSpPr/>
          <p:nvPr/>
        </p:nvGrpSpPr>
        <p:grpSpPr>
          <a:xfrm>
            <a:off x="10228983" y="337468"/>
            <a:ext cx="1587872" cy="1368854"/>
            <a:chOff x="10228983" y="337468"/>
            <a:chExt cx="1587872" cy="1368854"/>
          </a:xfrm>
        </p:grpSpPr>
        <p:sp>
          <p:nvSpPr>
            <p:cNvPr id="20" name="Hexagon 19">
              <a:extLst>
                <a:ext uri="{FF2B5EF4-FFF2-40B4-BE49-F238E27FC236}">
                  <a16:creationId xmlns:a16="http://schemas.microsoft.com/office/drawing/2014/main" id="{8FC06661-C6EF-A254-9F3A-77F28B364B4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1" name="Group 20">
              <a:extLst>
                <a:ext uri="{FF2B5EF4-FFF2-40B4-BE49-F238E27FC236}">
                  <a16:creationId xmlns:a16="http://schemas.microsoft.com/office/drawing/2014/main" id="{4C6361D7-EEB6-F608-F310-75174F9B671E}"/>
                </a:ext>
              </a:extLst>
            </p:cNvPr>
            <p:cNvGrpSpPr/>
            <p:nvPr/>
          </p:nvGrpSpPr>
          <p:grpSpPr>
            <a:xfrm>
              <a:off x="10621771" y="762700"/>
              <a:ext cx="562136" cy="634675"/>
              <a:chOff x="760175" y="830142"/>
              <a:chExt cx="867619" cy="979579"/>
            </a:xfrm>
          </p:grpSpPr>
          <p:sp>
            <p:nvSpPr>
              <p:cNvPr id="25" name="Rectangle 24">
                <a:extLst>
                  <a:ext uri="{FF2B5EF4-FFF2-40B4-BE49-F238E27FC236}">
                    <a16:creationId xmlns:a16="http://schemas.microsoft.com/office/drawing/2014/main" id="{449F89DC-7040-8A7F-229E-B89BEB5735F3}"/>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11</a:t>
                </a:r>
              </a:p>
            </p:txBody>
          </p:sp>
          <p:sp>
            <p:nvSpPr>
              <p:cNvPr id="26" name="Rectangle 25">
                <a:extLst>
                  <a:ext uri="{FF2B5EF4-FFF2-40B4-BE49-F238E27FC236}">
                    <a16:creationId xmlns:a16="http://schemas.microsoft.com/office/drawing/2014/main" id="{8FC17F74-44FE-1525-E8C7-9F807CE71722}"/>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2" name="Group 21">
              <a:extLst>
                <a:ext uri="{FF2B5EF4-FFF2-40B4-BE49-F238E27FC236}">
                  <a16:creationId xmlns:a16="http://schemas.microsoft.com/office/drawing/2014/main" id="{B80C437A-B1EA-ED7E-0203-59E1A1EF65E9}"/>
                </a:ext>
              </a:extLst>
            </p:cNvPr>
            <p:cNvGrpSpPr/>
            <p:nvPr/>
          </p:nvGrpSpPr>
          <p:grpSpPr>
            <a:xfrm>
              <a:off x="11325415" y="762701"/>
              <a:ext cx="182192" cy="634674"/>
              <a:chOff x="2121762" y="2323619"/>
              <a:chExt cx="200378" cy="825210"/>
            </a:xfrm>
          </p:grpSpPr>
          <p:sp>
            <p:nvSpPr>
              <p:cNvPr id="23" name="Isosceles Triangle 22">
                <a:extLst>
                  <a:ext uri="{FF2B5EF4-FFF2-40B4-BE49-F238E27FC236}">
                    <a16:creationId xmlns:a16="http://schemas.microsoft.com/office/drawing/2014/main" id="{AC9D33CB-2105-D11D-340B-6011BD971DFC}"/>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4" name="Rectangle 23">
                <a:extLst>
                  <a:ext uri="{FF2B5EF4-FFF2-40B4-BE49-F238E27FC236}">
                    <a16:creationId xmlns:a16="http://schemas.microsoft.com/office/drawing/2014/main" id="{453F4EAD-3E9B-6BC5-CDDB-AA786388B27A}"/>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2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Séparation secondaire</a:t>
            </a:r>
            <a:endParaRPr dirty="0"/>
          </a:p>
        </p:txBody>
      </p:sp>
      <p:sp>
        <p:nvSpPr>
          <p:cNvPr id="364" name="Google Shape;364;p24"/>
          <p:cNvSpPr/>
          <p:nvPr/>
        </p:nvSpPr>
        <p:spPr>
          <a:xfrm>
            <a:off x="5337819" y="2270022"/>
            <a:ext cx="5754114" cy="292934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800"/>
              <a:buFont typeface="Arial"/>
              <a:buNone/>
            </a:pPr>
            <a:r>
              <a:rPr lang="en-US" sz="4800" b="1" i="0" u="none" strike="noStrike" cap="none" dirty="0">
                <a:solidFill>
                  <a:srgbClr val="000000"/>
                </a:solidFill>
                <a:latin typeface="Arial"/>
                <a:ea typeface="Arial"/>
                <a:cs typeface="Arial"/>
                <a:sym typeface="Arial"/>
              </a:rPr>
              <a:t>Que pensez-vous de la séparation secondaire ?</a:t>
            </a:r>
            <a:endParaRPr dirty="0"/>
          </a:p>
        </p:txBody>
      </p:sp>
      <p:grpSp>
        <p:nvGrpSpPr>
          <p:cNvPr id="2" name="Group 1">
            <a:extLst>
              <a:ext uri="{FF2B5EF4-FFF2-40B4-BE49-F238E27FC236}">
                <a16:creationId xmlns:a16="http://schemas.microsoft.com/office/drawing/2014/main" id="{C6CA99CD-85D5-6CA2-1F57-B88CDB966376}"/>
              </a:ext>
            </a:extLst>
          </p:cNvPr>
          <p:cNvGrpSpPr/>
          <p:nvPr/>
        </p:nvGrpSpPr>
        <p:grpSpPr>
          <a:xfrm>
            <a:off x="1320883" y="2410290"/>
            <a:ext cx="3415887" cy="2678824"/>
            <a:chOff x="1117683" y="2194390"/>
            <a:chExt cx="3415887" cy="2678824"/>
          </a:xfrm>
          <a:solidFill>
            <a:schemeClr val="accent2">
              <a:lumMod val="75000"/>
            </a:schemeClr>
          </a:solidFill>
        </p:grpSpPr>
        <p:sp>
          <p:nvSpPr>
            <p:cNvPr id="3" name="Speech Bubble: Rectangle with Corners Rounded 2">
              <a:extLst>
                <a:ext uri="{FF2B5EF4-FFF2-40B4-BE49-F238E27FC236}">
                  <a16:creationId xmlns:a16="http://schemas.microsoft.com/office/drawing/2014/main" id="{67E637E8-898E-857D-8ED1-6BD08A3E0A33}"/>
                </a:ext>
              </a:extLst>
            </p:cNvPr>
            <p:cNvSpPr/>
            <p:nvPr/>
          </p:nvSpPr>
          <p:spPr>
            <a:xfrm>
              <a:off x="1117683" y="2194390"/>
              <a:ext cx="1792248" cy="1200806"/>
            </a:xfrm>
            <a:prstGeom prst="wedgeRoundRectCallout">
              <a:avLst>
                <a:gd name="adj1" fmla="val 19938"/>
                <a:gd name="adj2" fmla="val 69216"/>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Speech Bubble: Rectangle with Corners Rounded 3">
              <a:extLst>
                <a:ext uri="{FF2B5EF4-FFF2-40B4-BE49-F238E27FC236}">
                  <a16:creationId xmlns:a16="http://schemas.microsoft.com/office/drawing/2014/main" id="{36ED9D66-CF25-E35F-433C-3443768B5FA4}"/>
                </a:ext>
              </a:extLst>
            </p:cNvPr>
            <p:cNvSpPr/>
            <p:nvPr/>
          </p:nvSpPr>
          <p:spPr>
            <a:xfrm>
              <a:off x="3240911" y="3671195"/>
              <a:ext cx="1292659" cy="866081"/>
            </a:xfrm>
            <a:prstGeom prst="wedgeRoundRectCallout">
              <a:avLst>
                <a:gd name="adj1" fmla="val -20501"/>
                <a:gd name="adj2" fmla="val 64241"/>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Speech Bubble: Rectangle with Corners Rounded 4">
              <a:extLst>
                <a:ext uri="{FF2B5EF4-FFF2-40B4-BE49-F238E27FC236}">
                  <a16:creationId xmlns:a16="http://schemas.microsoft.com/office/drawing/2014/main" id="{F94F90BC-FCD5-06C3-AF93-213618661C03}"/>
                </a:ext>
              </a:extLst>
            </p:cNvPr>
            <p:cNvSpPr/>
            <p:nvPr/>
          </p:nvSpPr>
          <p:spPr>
            <a:xfrm>
              <a:off x="1747778" y="4229639"/>
              <a:ext cx="1097717" cy="643575"/>
            </a:xfrm>
            <a:prstGeom prst="wedgeRoundRectCallout">
              <a:avLst>
                <a:gd name="adj1" fmla="val -20501"/>
                <a:gd name="adj2" fmla="val 84025"/>
                <a:gd name="adj3" fmla="val 166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7" name="Google Shape;114;p9">
            <a:extLst>
              <a:ext uri="{FF2B5EF4-FFF2-40B4-BE49-F238E27FC236}">
                <a16:creationId xmlns:a16="http://schemas.microsoft.com/office/drawing/2014/main" id="{863085B0-F188-8D96-BA81-F348C3580C16}"/>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15 minutes  </a:t>
            </a:r>
            <a:endParaRPr b="1" dirty="0">
              <a:solidFill>
                <a:schemeClr val="accent2">
                  <a:lumMod val="75000"/>
                </a:schemeClr>
              </a:solidFill>
            </a:endParaRPr>
          </a:p>
        </p:txBody>
      </p:sp>
      <p:grpSp>
        <p:nvGrpSpPr>
          <p:cNvPr id="8" name="Group 7">
            <a:extLst>
              <a:ext uri="{FF2B5EF4-FFF2-40B4-BE49-F238E27FC236}">
                <a16:creationId xmlns:a16="http://schemas.microsoft.com/office/drawing/2014/main" id="{CC071B22-2DD5-12F9-2A2A-88C0AF7B06DC}"/>
              </a:ext>
            </a:extLst>
          </p:cNvPr>
          <p:cNvGrpSpPr/>
          <p:nvPr/>
        </p:nvGrpSpPr>
        <p:grpSpPr>
          <a:xfrm>
            <a:off x="357066" y="1224523"/>
            <a:ext cx="369332" cy="369332"/>
            <a:chOff x="6784825" y="4717805"/>
            <a:chExt cx="1170980" cy="1170980"/>
          </a:xfrm>
        </p:grpSpPr>
        <p:sp>
          <p:nvSpPr>
            <p:cNvPr id="9" name="Oval 8">
              <a:extLst>
                <a:ext uri="{FF2B5EF4-FFF2-40B4-BE49-F238E27FC236}">
                  <a16:creationId xmlns:a16="http://schemas.microsoft.com/office/drawing/2014/main" id="{8D43BE64-7E6D-D550-68A4-52B9F56B2F87}"/>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900CAC11-B25B-71DD-3625-14750CF75735}"/>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ectangle 10">
              <a:extLst>
                <a:ext uri="{FF2B5EF4-FFF2-40B4-BE49-F238E27FC236}">
                  <a16:creationId xmlns:a16="http://schemas.microsoft.com/office/drawing/2014/main" id="{9FB0A336-A745-9820-14F5-416610817CD6}"/>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ectangle 11">
              <a:extLst>
                <a:ext uri="{FF2B5EF4-FFF2-40B4-BE49-F238E27FC236}">
                  <a16:creationId xmlns:a16="http://schemas.microsoft.com/office/drawing/2014/main" id="{B0231A40-3461-C715-8168-1D57C459AD97}"/>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4" name="Google Shape;374;p2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Les causes de la séparation</a:t>
            </a:r>
            <a:endParaRPr dirty="0"/>
          </a:p>
        </p:txBody>
      </p:sp>
      <p:sp>
        <p:nvSpPr>
          <p:cNvPr id="375" name="Google Shape;375;p25"/>
          <p:cNvSpPr txBox="1"/>
          <p:nvPr/>
        </p:nvSpPr>
        <p:spPr>
          <a:xfrm>
            <a:off x="3260794" y="1631668"/>
            <a:ext cx="6873805" cy="46162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rgbClr val="000000"/>
                </a:solidFill>
                <a:latin typeface="Arial"/>
                <a:ea typeface="Arial"/>
                <a:cs typeface="Arial"/>
                <a:sym typeface="Arial"/>
              </a:rPr>
              <a:t>Pour vos scénarios, travaillez en groupes de 4, pour :</a:t>
            </a:r>
            <a:endParaRPr dirty="0"/>
          </a:p>
        </p:txBody>
      </p:sp>
      <p:sp>
        <p:nvSpPr>
          <p:cNvPr id="25" name="Speech Bubble: Rectangle with Corners Rounded 24">
            <a:extLst>
              <a:ext uri="{FF2B5EF4-FFF2-40B4-BE49-F238E27FC236}">
                <a16:creationId xmlns:a16="http://schemas.microsoft.com/office/drawing/2014/main" id="{0F333E9E-E897-7C94-480C-96963D273AE6}"/>
              </a:ext>
            </a:extLst>
          </p:cNvPr>
          <p:cNvSpPr/>
          <p:nvPr/>
        </p:nvSpPr>
        <p:spPr>
          <a:xfrm>
            <a:off x="3514795" y="2572620"/>
            <a:ext cx="4806528" cy="2743165"/>
          </a:xfrm>
          <a:prstGeom prst="wedgeRoundRectCallout">
            <a:avLst>
              <a:gd name="adj1" fmla="val 18276"/>
              <a:gd name="adj2" fmla="val 6208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err="1">
                <a:solidFill>
                  <a:schemeClr val="tx1"/>
                </a:solidFill>
                <a:latin typeface="Arial" panose="020B0604020202020204" pitchFamily="34" charset="0"/>
                <a:cs typeface="Arial" panose="020B0604020202020204" pitchFamily="34" charset="0"/>
              </a:rPr>
              <a:t>Trouver</a:t>
            </a:r>
            <a:r>
              <a:rPr lang="en-US" sz="2000" dirty="0">
                <a:solidFill>
                  <a:schemeClr val="tx1"/>
                </a:solidFill>
                <a:latin typeface="Arial" panose="020B0604020202020204" pitchFamily="34" charset="0"/>
                <a:cs typeface="Arial" panose="020B0604020202020204" pitchFamily="34" charset="0"/>
              </a:rPr>
              <a:t> des exemples de :</a:t>
            </a:r>
          </a:p>
          <a:p>
            <a:pPr marL="342900" indent="-3429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Causes de la séparation des familles qui préexistaient à la crise humanitaire</a:t>
            </a:r>
          </a:p>
          <a:p>
            <a:pPr marL="342900" indent="-3429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Séparations résultant de la crise </a:t>
            </a:r>
          </a:p>
          <a:p>
            <a:pPr marL="342900" indent="-342900">
              <a:buFont typeface="Arial" panose="020B0604020202020204" pitchFamily="34" charset="0"/>
              <a:buChar char="•"/>
            </a:pPr>
            <a:r>
              <a:rPr lang="en-US" sz="2000" dirty="0">
                <a:solidFill>
                  <a:schemeClr val="tx1"/>
                </a:solidFill>
                <a:latin typeface="Arial" panose="020B0604020202020204" pitchFamily="34" charset="0"/>
                <a:cs typeface="Arial" panose="020B0604020202020204" pitchFamily="34" charset="0"/>
              </a:rPr>
              <a:t>Les causes accidentelles et "volontaires" de séparation.</a:t>
            </a:r>
          </a:p>
        </p:txBody>
      </p:sp>
      <p:sp>
        <p:nvSpPr>
          <p:cNvPr id="26" name="Speech Bubble: Rectangle with Corners Rounded 25">
            <a:extLst>
              <a:ext uri="{FF2B5EF4-FFF2-40B4-BE49-F238E27FC236}">
                <a16:creationId xmlns:a16="http://schemas.microsoft.com/office/drawing/2014/main" id="{FAF54492-D5DE-C4B3-C614-BE1791119E0A}"/>
              </a:ext>
            </a:extLst>
          </p:cNvPr>
          <p:cNvSpPr/>
          <p:nvPr/>
        </p:nvSpPr>
        <p:spPr>
          <a:xfrm>
            <a:off x="8815638" y="2572619"/>
            <a:ext cx="2368269" cy="2743165"/>
          </a:xfrm>
          <a:prstGeom prst="wedgeRoundRectCallout">
            <a:avLst>
              <a:gd name="adj1" fmla="val 18276"/>
              <a:gd name="adj2" fmla="val 6208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latin typeface="Arial" panose="020B0604020202020204" pitchFamily="34" charset="0"/>
                <a:cs typeface="Arial" panose="020B0604020202020204" pitchFamily="34" charset="0"/>
              </a:rPr>
              <a:t>Discutez de l'impact potentiel de la séparation pour les différents scénarios.</a:t>
            </a:r>
          </a:p>
        </p:txBody>
      </p:sp>
      <p:grpSp>
        <p:nvGrpSpPr>
          <p:cNvPr id="27" name="Group 26">
            <a:extLst>
              <a:ext uri="{FF2B5EF4-FFF2-40B4-BE49-F238E27FC236}">
                <a16:creationId xmlns:a16="http://schemas.microsoft.com/office/drawing/2014/main" id="{4F6B62B8-A1C6-7176-A871-09307F170CCF}"/>
              </a:ext>
            </a:extLst>
          </p:cNvPr>
          <p:cNvGrpSpPr/>
          <p:nvPr/>
        </p:nvGrpSpPr>
        <p:grpSpPr>
          <a:xfrm rot="16200000">
            <a:off x="-369718" y="2608903"/>
            <a:ext cx="3797875" cy="2525038"/>
            <a:chOff x="7208925" y="2604220"/>
            <a:chExt cx="1168511" cy="776891"/>
          </a:xfrm>
        </p:grpSpPr>
        <p:sp>
          <p:nvSpPr>
            <p:cNvPr id="28" name="Rectangle 27">
              <a:extLst>
                <a:ext uri="{FF2B5EF4-FFF2-40B4-BE49-F238E27FC236}">
                  <a16:creationId xmlns:a16="http://schemas.microsoft.com/office/drawing/2014/main" id="{DDB8A5B3-846F-4991-F805-89E4304B244F}"/>
                </a:ext>
              </a:extLst>
            </p:cNvPr>
            <p:cNvSpPr/>
            <p:nvPr/>
          </p:nvSpPr>
          <p:spPr>
            <a:xfrm>
              <a:off x="7425584" y="2840091"/>
              <a:ext cx="716280" cy="54102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9" name="Google Shape;315;p4">
              <a:extLst>
                <a:ext uri="{FF2B5EF4-FFF2-40B4-BE49-F238E27FC236}">
                  <a16:creationId xmlns:a16="http://schemas.microsoft.com/office/drawing/2014/main" id="{207DB63D-14A3-9103-C5DB-2D1144E47BEE}"/>
                </a:ext>
              </a:extLst>
            </p:cNvPr>
            <p:cNvSpPr/>
            <p:nvPr/>
          </p:nvSpPr>
          <p:spPr>
            <a:xfrm>
              <a:off x="7208925" y="2953324"/>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0" name="Google Shape;315;p4">
              <a:extLst>
                <a:ext uri="{FF2B5EF4-FFF2-40B4-BE49-F238E27FC236}">
                  <a16:creationId xmlns:a16="http://schemas.microsoft.com/office/drawing/2014/main" id="{AEC8CE21-9D5B-376A-9FE9-82431DE10CBD}"/>
                </a:ext>
              </a:extLst>
            </p:cNvPr>
            <p:cNvSpPr/>
            <p:nvPr/>
          </p:nvSpPr>
          <p:spPr>
            <a:xfrm>
              <a:off x="7622905" y="2604220"/>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1" name="Google Shape;315;p4">
              <a:extLst>
                <a:ext uri="{FF2B5EF4-FFF2-40B4-BE49-F238E27FC236}">
                  <a16:creationId xmlns:a16="http://schemas.microsoft.com/office/drawing/2014/main" id="{B271D2EE-3330-CFDD-7D55-A045FEF7241C}"/>
                </a:ext>
              </a:extLst>
            </p:cNvPr>
            <p:cNvSpPr/>
            <p:nvPr/>
          </p:nvSpPr>
          <p:spPr>
            <a:xfrm>
              <a:off x="8020620" y="2955992"/>
              <a:ext cx="356816" cy="356815"/>
            </a:xfrm>
            <a:prstGeom prst="ellipse">
              <a:avLst/>
            </a:prstGeom>
            <a:solidFill>
              <a:schemeClr val="accent2">
                <a:lumMod val="75000"/>
              </a:schemeClr>
            </a:solidFill>
            <a:ln w="38100">
              <a:solidFill>
                <a:schemeClr val="bg1"/>
              </a:solid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32" name="Rectangle: Single Corner Snipped 31">
              <a:extLst>
                <a:ext uri="{FF2B5EF4-FFF2-40B4-BE49-F238E27FC236}">
                  <a16:creationId xmlns:a16="http://schemas.microsoft.com/office/drawing/2014/main" id="{F1621BD7-BFBB-7571-2028-17BEA4A06A5E}"/>
                </a:ext>
              </a:extLst>
            </p:cNvPr>
            <p:cNvSpPr/>
            <p:nvPr/>
          </p:nvSpPr>
          <p:spPr>
            <a:xfrm rot="3546506">
              <a:off x="7635233" y="3164183"/>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3" name="Rectangle: Single Corner Snipped 32">
              <a:extLst>
                <a:ext uri="{FF2B5EF4-FFF2-40B4-BE49-F238E27FC236}">
                  <a16:creationId xmlns:a16="http://schemas.microsoft.com/office/drawing/2014/main" id="{2E154856-DA79-786C-FC9E-B7DD53E5C5B3}"/>
                </a:ext>
              </a:extLst>
            </p:cNvPr>
            <p:cNvSpPr/>
            <p:nvPr/>
          </p:nvSpPr>
          <p:spPr>
            <a:xfrm rot="17435470">
              <a:off x="7817713" y="3021002"/>
              <a:ext cx="115589" cy="149251"/>
            </a:xfrm>
            <a:prstGeom prst="snip1Rect">
              <a:avLst>
                <a:gd name="adj" fmla="val 2326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 name="Group 1">
            <a:extLst>
              <a:ext uri="{FF2B5EF4-FFF2-40B4-BE49-F238E27FC236}">
                <a16:creationId xmlns:a16="http://schemas.microsoft.com/office/drawing/2014/main" id="{3C315A45-1DFE-40A9-D87F-C0729BB5C81D}"/>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D31677AC-392C-0479-B0B1-583B0F9F1747}"/>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675ACDFD-AD98-C2A0-E45F-CF3CCEB27D4D}"/>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C8576C01-ACA1-CFFC-0768-A631D991F0AC}"/>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12</a:t>
                </a:r>
              </a:p>
            </p:txBody>
          </p:sp>
          <p:sp>
            <p:nvSpPr>
              <p:cNvPr id="9" name="Rectangle 8">
                <a:extLst>
                  <a:ext uri="{FF2B5EF4-FFF2-40B4-BE49-F238E27FC236}">
                    <a16:creationId xmlns:a16="http://schemas.microsoft.com/office/drawing/2014/main" id="{33225504-DF09-A4C7-C0C1-9253707DBC14}"/>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20B27EF5-3841-CB7C-39DF-5ACCE624111E}"/>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2D561037-5832-5DA9-8FA8-3789BE46D659}"/>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8C9675F0-817E-21BB-613D-69425312C215}"/>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10" name="Title 72">
            <a:extLst>
              <a:ext uri="{FF2B5EF4-FFF2-40B4-BE49-F238E27FC236}">
                <a16:creationId xmlns:a16="http://schemas.microsoft.com/office/drawing/2014/main" id="{FC1D7DCA-94C0-242F-2C98-5FFE367052ED}"/>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113651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369"/>
        <p:cNvGrpSpPr/>
        <p:nvPr/>
      </p:nvGrpSpPr>
      <p:grpSpPr>
        <a:xfrm>
          <a:off x="0" y="0"/>
          <a:ext cx="0" cy="0"/>
          <a:chOff x="0" y="0"/>
          <a:chExt cx="0" cy="0"/>
        </a:xfrm>
      </p:grpSpPr>
      <p:sp>
        <p:nvSpPr>
          <p:cNvPr id="2" name="Title 72">
            <a:extLst>
              <a:ext uri="{FF2B5EF4-FFF2-40B4-BE49-F238E27FC236}">
                <a16:creationId xmlns:a16="http://schemas.microsoft.com/office/drawing/2014/main" id="{85E3FFAC-955F-4AC4-44A7-2DB4AA97E691}"/>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0780577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Shape 369"/>
        <p:cNvGrpSpPr/>
        <p:nvPr/>
      </p:nvGrpSpPr>
      <p:grpSpPr>
        <a:xfrm>
          <a:off x="0" y="0"/>
          <a:ext cx="0" cy="0"/>
          <a:chOff x="0" y="0"/>
          <a:chExt cx="0" cy="0"/>
        </a:xfrm>
      </p:grpSpPr>
      <p:sp>
        <p:nvSpPr>
          <p:cNvPr id="2" name="Title 72">
            <a:extLst>
              <a:ext uri="{FF2B5EF4-FFF2-40B4-BE49-F238E27FC236}">
                <a16:creationId xmlns:a16="http://schemas.microsoft.com/office/drawing/2014/main" id="{FEA2ED96-B45E-0F29-8693-2B6E51B6FF5A}"/>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26917949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63" name="Google Shape;563;p3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4"/>
              </a:buClr>
              <a:buSzPts val="3200"/>
              <a:buFont typeface="Arial"/>
              <a:buNone/>
            </a:pPr>
            <a:r>
              <a:rPr lang="en-US" dirty="0">
                <a:highlight>
                  <a:srgbClr val="FFFF00"/>
                </a:highlight>
              </a:rPr>
              <a:t>Le système national et le rôle des travailleurs sociaux </a:t>
            </a:r>
            <a:endParaRPr dirty="0">
              <a:highlight>
                <a:srgbClr val="FFFF00"/>
              </a:highlight>
            </a:endParaRPr>
          </a:p>
        </p:txBody>
      </p:sp>
      <p:sp>
        <p:nvSpPr>
          <p:cNvPr id="3" name="Google Shape;114;p9">
            <a:extLst>
              <a:ext uri="{FF2B5EF4-FFF2-40B4-BE49-F238E27FC236}">
                <a16:creationId xmlns:a16="http://schemas.microsoft.com/office/drawing/2014/main" id="{B806D43B-DDBB-48F5-FDC5-AD29B542E551}"/>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10 minutes  </a:t>
            </a:r>
            <a:endParaRPr b="1" dirty="0">
              <a:solidFill>
                <a:schemeClr val="accent2">
                  <a:lumMod val="75000"/>
                </a:schemeClr>
              </a:solidFill>
            </a:endParaRPr>
          </a:p>
        </p:txBody>
      </p:sp>
      <p:sp>
        <p:nvSpPr>
          <p:cNvPr id="4" name="Speech Bubble: Rectangle with Corners Rounded 3">
            <a:extLst>
              <a:ext uri="{FF2B5EF4-FFF2-40B4-BE49-F238E27FC236}">
                <a16:creationId xmlns:a16="http://schemas.microsoft.com/office/drawing/2014/main" id="{25B2A88C-58FE-EA27-6CF3-ED530915F653}"/>
              </a:ext>
            </a:extLst>
          </p:cNvPr>
          <p:cNvSpPr/>
          <p:nvPr/>
        </p:nvSpPr>
        <p:spPr>
          <a:xfrm>
            <a:off x="541732" y="2688572"/>
            <a:ext cx="4699000" cy="2743165"/>
          </a:xfrm>
          <a:prstGeom prst="wedgeRoundRectCallout">
            <a:avLst>
              <a:gd name="adj1" fmla="val -18481"/>
              <a:gd name="adj2" fmla="val 63010"/>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rtl="0">
              <a:spcBef>
                <a:spcPts val="600"/>
              </a:spcBef>
              <a:spcAft>
                <a:spcPts val="0"/>
              </a:spcAft>
              <a:buClr>
                <a:srgbClr val="000000"/>
              </a:buClr>
              <a:buSzPts val="2400"/>
              <a:buFont typeface="Arial"/>
              <a:buNone/>
            </a:pPr>
            <a:r>
              <a:rPr lang="en-GB" sz="1800" b="0" i="0" u="none" strike="noStrike" cap="none" dirty="0">
                <a:solidFill>
                  <a:srgbClr val="000000"/>
                </a:solidFill>
                <a:latin typeface="Arial"/>
                <a:ea typeface="Arial"/>
                <a:cs typeface="Arial"/>
                <a:sym typeface="Arial"/>
              </a:rPr>
              <a:t>Pouvez-vous expliquer les dispositions nationales et les processus décisionnels pour :</a:t>
            </a:r>
          </a:p>
          <a:p>
            <a:pPr marL="285750" marR="0" lvl="0" indent="-285750" rtl="0">
              <a:spcBef>
                <a:spcPts val="600"/>
              </a:spcBef>
              <a:spcAft>
                <a:spcPts val="0"/>
              </a:spcAft>
              <a:buClr>
                <a:srgbClr val="000000"/>
              </a:buClr>
              <a:buSzPts val="2400"/>
              <a:buFont typeface="Arial" panose="020B0604020202020204" pitchFamily="34" charset="0"/>
              <a:buChar char="•"/>
            </a:pPr>
            <a:r>
              <a:rPr lang="en-GB" sz="1800" b="0" i="0" u="none" strike="noStrike" cap="none" dirty="0">
                <a:solidFill>
                  <a:srgbClr val="000000"/>
                </a:solidFill>
                <a:latin typeface="Arial"/>
                <a:ea typeface="Arial"/>
                <a:cs typeface="Arial"/>
                <a:sym typeface="Arial"/>
              </a:rPr>
              <a:t>Les ENAS et les enfants qui doivent être placés hors de leur foyer pour des raisons de sécurité.</a:t>
            </a:r>
          </a:p>
          <a:p>
            <a:pPr marL="285750" marR="0" lvl="0" indent="-285750" rtl="0">
              <a:spcBef>
                <a:spcPts val="600"/>
              </a:spcBef>
              <a:spcAft>
                <a:spcPts val="0"/>
              </a:spcAft>
              <a:buClr>
                <a:srgbClr val="000000"/>
              </a:buClr>
              <a:buSzPts val="2400"/>
              <a:buFont typeface="Arial" panose="020B0604020202020204" pitchFamily="34" charset="0"/>
              <a:buChar char="•"/>
            </a:pPr>
            <a:r>
              <a:rPr lang="en-GB" sz="1800" b="0" i="0" u="none" strike="noStrike" cap="none" dirty="0">
                <a:solidFill>
                  <a:srgbClr val="000000"/>
                </a:solidFill>
                <a:latin typeface="Arial"/>
                <a:ea typeface="Arial"/>
                <a:cs typeface="Arial"/>
                <a:sym typeface="Arial"/>
              </a:rPr>
              <a:t>Regroupement familial</a:t>
            </a:r>
          </a:p>
          <a:p>
            <a:pPr marL="285750" marR="0" lvl="0" indent="-285750" rtl="0">
              <a:spcBef>
                <a:spcPts val="600"/>
              </a:spcBef>
              <a:spcAft>
                <a:spcPts val="0"/>
              </a:spcAft>
              <a:buClr>
                <a:srgbClr val="000000"/>
              </a:buClr>
              <a:buSzPts val="2400"/>
              <a:buFont typeface="Arial" panose="020B0604020202020204" pitchFamily="34" charset="0"/>
              <a:buChar char="•"/>
            </a:pPr>
            <a:r>
              <a:rPr lang="en-GB" sz="1800" b="0" i="0" u="none" strike="noStrike" cap="none" dirty="0">
                <a:solidFill>
                  <a:srgbClr val="000000"/>
                </a:solidFill>
                <a:latin typeface="Arial"/>
                <a:ea typeface="Arial"/>
                <a:cs typeface="Arial"/>
                <a:sym typeface="Arial"/>
              </a:rPr>
              <a:t>Placement dans une structure d'accueil alternative</a:t>
            </a:r>
            <a:endParaRPr lang="en-GB" sz="1800" dirty="0"/>
          </a:p>
        </p:txBody>
      </p:sp>
      <p:sp>
        <p:nvSpPr>
          <p:cNvPr id="5" name="Speech Bubble: Rectangle with Corners Rounded 4">
            <a:extLst>
              <a:ext uri="{FF2B5EF4-FFF2-40B4-BE49-F238E27FC236}">
                <a16:creationId xmlns:a16="http://schemas.microsoft.com/office/drawing/2014/main" id="{FD4CF8BC-FAD3-F657-9509-3791DE78FF40}"/>
              </a:ext>
            </a:extLst>
          </p:cNvPr>
          <p:cNvSpPr/>
          <p:nvPr/>
        </p:nvSpPr>
        <p:spPr>
          <a:xfrm>
            <a:off x="5715000" y="2688572"/>
            <a:ext cx="2730500" cy="2743165"/>
          </a:xfrm>
          <a:prstGeom prst="wedgeRoundRectCallout">
            <a:avLst>
              <a:gd name="adj1" fmla="val -11026"/>
              <a:gd name="adj2" fmla="val 63936"/>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rtl="0">
              <a:spcBef>
                <a:spcPts val="600"/>
              </a:spcBef>
              <a:spcAft>
                <a:spcPts val="0"/>
              </a:spcAft>
              <a:buClr>
                <a:srgbClr val="000000"/>
              </a:buClr>
              <a:buSzPts val="2400"/>
              <a:buFont typeface="Arial"/>
              <a:buNone/>
            </a:pPr>
            <a:r>
              <a:rPr lang="en-US" sz="1800" dirty="0">
                <a:solidFill>
                  <a:schemeClr val="tx1"/>
                </a:solidFill>
              </a:rPr>
              <a:t>Savez-vous s'il existe des lacunes et des défis dans le cadre/système national de protection de l'enfance ? Et des exemples de réussite ?</a:t>
            </a:r>
          </a:p>
        </p:txBody>
      </p:sp>
      <p:sp>
        <p:nvSpPr>
          <p:cNvPr id="6" name="Speech Bubble: Rectangle with Corners Rounded 5">
            <a:extLst>
              <a:ext uri="{FF2B5EF4-FFF2-40B4-BE49-F238E27FC236}">
                <a16:creationId xmlns:a16="http://schemas.microsoft.com/office/drawing/2014/main" id="{CC5B8D1E-E01A-F67C-0062-FBA4FDEF57E2}"/>
              </a:ext>
            </a:extLst>
          </p:cNvPr>
          <p:cNvSpPr/>
          <p:nvPr/>
        </p:nvSpPr>
        <p:spPr>
          <a:xfrm>
            <a:off x="8919768" y="2688572"/>
            <a:ext cx="2730500" cy="2743165"/>
          </a:xfrm>
          <a:prstGeom prst="wedgeRoundRectCallout">
            <a:avLst>
              <a:gd name="adj1" fmla="val 18276"/>
              <a:gd name="adj2" fmla="val 6208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rtl="0">
              <a:spcBef>
                <a:spcPts val="600"/>
              </a:spcBef>
              <a:spcAft>
                <a:spcPts val="0"/>
              </a:spcAft>
              <a:buClr>
                <a:srgbClr val="000000"/>
              </a:buClr>
              <a:buSzPts val="2400"/>
              <a:buFont typeface="Arial"/>
              <a:buNone/>
            </a:pPr>
            <a:r>
              <a:rPr lang="en-US" sz="1800" dirty="0">
                <a:solidFill>
                  <a:schemeClr val="tx1"/>
                </a:solidFill>
              </a:rPr>
              <a:t>Savez-vous comment votre rôle de chargé de dossier est défini dans le cadre/système national de protection de l'enfance ? </a:t>
            </a:r>
          </a:p>
        </p:txBody>
      </p:sp>
      <p:sp>
        <p:nvSpPr>
          <p:cNvPr id="8" name="TextBox 7">
            <a:extLst>
              <a:ext uri="{FF2B5EF4-FFF2-40B4-BE49-F238E27FC236}">
                <a16:creationId xmlns:a16="http://schemas.microsoft.com/office/drawing/2014/main" id="{CF6550AF-F5B2-EEB0-8C35-E8C1BA600076}"/>
              </a:ext>
            </a:extLst>
          </p:cNvPr>
          <p:cNvSpPr txBox="1"/>
          <p:nvPr/>
        </p:nvSpPr>
        <p:spPr>
          <a:xfrm>
            <a:off x="668732" y="2089128"/>
            <a:ext cx="3970241" cy="369332"/>
          </a:xfrm>
          <a:prstGeom prst="rect">
            <a:avLst/>
          </a:prstGeom>
          <a:noFill/>
        </p:spPr>
        <p:txBody>
          <a:bodyPr wrap="square">
            <a:spAutoFit/>
          </a:bodyPr>
          <a:lstStyle/>
          <a:p>
            <a:r>
              <a:rPr lang="en-US" sz="1800" b="1" dirty="0">
                <a:solidFill>
                  <a:schemeClr val="tx1"/>
                </a:solidFill>
                <a:latin typeface="Arial" panose="020B0604020202020204" pitchFamily="34" charset="0"/>
                <a:cs typeface="Arial" panose="020B0604020202020204" pitchFamily="34" charset="0"/>
              </a:rPr>
              <a:t>GROUPE 1</a:t>
            </a:r>
          </a:p>
        </p:txBody>
      </p:sp>
      <p:sp>
        <p:nvSpPr>
          <p:cNvPr id="9" name="TextBox 8">
            <a:extLst>
              <a:ext uri="{FF2B5EF4-FFF2-40B4-BE49-F238E27FC236}">
                <a16:creationId xmlns:a16="http://schemas.microsoft.com/office/drawing/2014/main" id="{97125380-6738-7BBE-882E-364A96DE7D0C}"/>
              </a:ext>
            </a:extLst>
          </p:cNvPr>
          <p:cNvSpPr txBox="1"/>
          <p:nvPr/>
        </p:nvSpPr>
        <p:spPr>
          <a:xfrm>
            <a:off x="5861050" y="2089128"/>
            <a:ext cx="2438400" cy="369332"/>
          </a:xfrm>
          <a:prstGeom prst="rect">
            <a:avLst/>
          </a:prstGeom>
          <a:noFill/>
        </p:spPr>
        <p:txBody>
          <a:bodyPr wrap="square">
            <a:spAutoFit/>
          </a:bodyPr>
          <a:lstStyle/>
          <a:p>
            <a:r>
              <a:rPr lang="en-US" sz="1800" b="1" dirty="0">
                <a:solidFill>
                  <a:schemeClr val="tx1"/>
                </a:solidFill>
                <a:latin typeface="Arial" panose="020B0604020202020204" pitchFamily="34" charset="0"/>
                <a:cs typeface="Arial" panose="020B0604020202020204" pitchFamily="34" charset="0"/>
              </a:rPr>
              <a:t>GROUPE 2</a:t>
            </a:r>
          </a:p>
        </p:txBody>
      </p:sp>
      <p:sp>
        <p:nvSpPr>
          <p:cNvPr id="10" name="TextBox 9">
            <a:extLst>
              <a:ext uri="{FF2B5EF4-FFF2-40B4-BE49-F238E27FC236}">
                <a16:creationId xmlns:a16="http://schemas.microsoft.com/office/drawing/2014/main" id="{F2DB4FCD-69B2-CE62-32D8-697DB92536BA}"/>
              </a:ext>
            </a:extLst>
          </p:cNvPr>
          <p:cNvSpPr txBox="1"/>
          <p:nvPr/>
        </p:nvSpPr>
        <p:spPr>
          <a:xfrm>
            <a:off x="9046768" y="2089128"/>
            <a:ext cx="2307032" cy="369332"/>
          </a:xfrm>
          <a:prstGeom prst="rect">
            <a:avLst/>
          </a:prstGeom>
          <a:noFill/>
        </p:spPr>
        <p:txBody>
          <a:bodyPr wrap="square">
            <a:spAutoFit/>
          </a:bodyPr>
          <a:lstStyle/>
          <a:p>
            <a:r>
              <a:rPr lang="en-US" sz="1800" b="1" dirty="0">
                <a:solidFill>
                  <a:schemeClr val="tx1"/>
                </a:solidFill>
                <a:latin typeface="Arial" panose="020B0604020202020204" pitchFamily="34" charset="0"/>
                <a:cs typeface="Arial" panose="020B0604020202020204" pitchFamily="34" charset="0"/>
              </a:rPr>
              <a:t>GROUPE 3</a:t>
            </a:r>
          </a:p>
        </p:txBody>
      </p:sp>
      <p:grpSp>
        <p:nvGrpSpPr>
          <p:cNvPr id="7" name="Group 6">
            <a:extLst>
              <a:ext uri="{FF2B5EF4-FFF2-40B4-BE49-F238E27FC236}">
                <a16:creationId xmlns:a16="http://schemas.microsoft.com/office/drawing/2014/main" id="{2A6A9F2C-76A4-8DD6-28FC-E91D4A929F8F}"/>
              </a:ext>
            </a:extLst>
          </p:cNvPr>
          <p:cNvGrpSpPr/>
          <p:nvPr/>
        </p:nvGrpSpPr>
        <p:grpSpPr>
          <a:xfrm>
            <a:off x="357066" y="1224523"/>
            <a:ext cx="369332" cy="369332"/>
            <a:chOff x="6784825" y="4717805"/>
            <a:chExt cx="1170980" cy="1170980"/>
          </a:xfrm>
        </p:grpSpPr>
        <p:sp>
          <p:nvSpPr>
            <p:cNvPr id="11" name="Oval 10">
              <a:extLst>
                <a:ext uri="{FF2B5EF4-FFF2-40B4-BE49-F238E27FC236}">
                  <a16:creationId xmlns:a16="http://schemas.microsoft.com/office/drawing/2014/main" id="{72599448-CD3D-C5EE-6126-4C4398955B78}"/>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Oval 11">
              <a:extLst>
                <a:ext uri="{FF2B5EF4-FFF2-40B4-BE49-F238E27FC236}">
                  <a16:creationId xmlns:a16="http://schemas.microsoft.com/office/drawing/2014/main" id="{DF2EB3FB-CFD9-6D8B-F4C2-EBAFB22BB206}"/>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Rectangle 12">
              <a:extLst>
                <a:ext uri="{FF2B5EF4-FFF2-40B4-BE49-F238E27FC236}">
                  <a16:creationId xmlns:a16="http://schemas.microsoft.com/office/drawing/2014/main" id="{D964749B-65EE-0A3F-BBF0-C10D9D630996}"/>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13">
              <a:extLst>
                <a:ext uri="{FF2B5EF4-FFF2-40B4-BE49-F238E27FC236}">
                  <a16:creationId xmlns:a16="http://schemas.microsoft.com/office/drawing/2014/main" id="{363A5797-0C1D-804E-842B-F440DE136A6B}"/>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13" name="Title 72">
            <a:extLst>
              <a:ext uri="{FF2B5EF4-FFF2-40B4-BE49-F238E27FC236}">
                <a16:creationId xmlns:a16="http://schemas.microsoft.com/office/drawing/2014/main" id="{7F2F2945-9C10-509F-124A-0B01A2A61942}"/>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14857040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2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latin typeface="Arial"/>
                <a:ea typeface="Arial"/>
                <a:cs typeface="Arial"/>
                <a:sym typeface="Arial"/>
              </a:rPr>
              <a:t>Principaux points d'apprentissage</a:t>
            </a:r>
            <a:endParaRPr dirty="0"/>
          </a:p>
        </p:txBody>
      </p:sp>
      <p:sp>
        <p:nvSpPr>
          <p:cNvPr id="410" name="Google Shape;410;p27"/>
          <p:cNvSpPr txBox="1"/>
          <p:nvPr/>
        </p:nvSpPr>
        <p:spPr>
          <a:xfrm>
            <a:off x="859391" y="3505097"/>
            <a:ext cx="3140079" cy="1754286"/>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b="0" i="0" u="none" strike="noStrike" cap="none" dirty="0">
                <a:solidFill>
                  <a:srgbClr val="000000"/>
                </a:solidFill>
                <a:latin typeface="Arial"/>
                <a:ea typeface="Arial"/>
                <a:cs typeface="Arial"/>
                <a:sym typeface="Arial"/>
              </a:rPr>
              <a:t>Il est important de comprendre les causes de la séparation familiale afin de prévenir une séparation secondaire et d'apporter un soutien personnalisé.</a:t>
            </a:r>
            <a:endParaRPr sz="1800" dirty="0"/>
          </a:p>
        </p:txBody>
      </p:sp>
      <p:sp>
        <p:nvSpPr>
          <p:cNvPr id="411" name="Google Shape;411;p27"/>
          <p:cNvSpPr/>
          <p:nvPr/>
        </p:nvSpPr>
        <p:spPr>
          <a:xfrm>
            <a:off x="1903650" y="2047344"/>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12" name="Google Shape;412;p27"/>
          <p:cNvSpPr/>
          <p:nvPr/>
        </p:nvSpPr>
        <p:spPr>
          <a:xfrm>
            <a:off x="5570220" y="2047344"/>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13" name="Google Shape;413;p27"/>
          <p:cNvSpPr/>
          <p:nvPr/>
        </p:nvSpPr>
        <p:spPr>
          <a:xfrm>
            <a:off x="9236790" y="2047344"/>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414" name="Google Shape;414;p27"/>
          <p:cNvSpPr txBox="1"/>
          <p:nvPr/>
        </p:nvSpPr>
        <p:spPr>
          <a:xfrm>
            <a:off x="4525960" y="3569543"/>
            <a:ext cx="3140080" cy="1200288"/>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b="0" i="0" u="none" strike="noStrike" cap="none" dirty="0">
                <a:solidFill>
                  <a:srgbClr val="000000"/>
                </a:solidFill>
                <a:latin typeface="Arial"/>
                <a:ea typeface="Arial"/>
                <a:cs typeface="Arial"/>
                <a:sym typeface="Arial"/>
              </a:rPr>
              <a:t>Comprendre l'impact de la séparation familiale signifie que nous pouvons répondre aux besoins de chaque enfant.</a:t>
            </a:r>
            <a:endParaRPr sz="1800" dirty="0"/>
          </a:p>
        </p:txBody>
      </p:sp>
      <p:sp>
        <p:nvSpPr>
          <p:cNvPr id="415" name="Google Shape;415;p27"/>
          <p:cNvSpPr txBox="1"/>
          <p:nvPr/>
        </p:nvSpPr>
        <p:spPr>
          <a:xfrm>
            <a:off x="8192530" y="3549179"/>
            <a:ext cx="3140079" cy="2308284"/>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b="0" i="0" u="none" strike="noStrike" cap="none" dirty="0">
                <a:solidFill>
                  <a:srgbClr val="000000"/>
                </a:solidFill>
                <a:latin typeface="Arial"/>
                <a:ea typeface="Arial"/>
                <a:cs typeface="Arial"/>
                <a:sym typeface="Arial"/>
              </a:rPr>
              <a:t>La séparation familiale peut avoir un impact grave à long terme, c'est pourquoi l'enregistrement des ENAS pour la gestion des cas et la recherche et la réunification des familles est une priorité urgente.</a:t>
            </a:r>
            <a:endParaRPr sz="1800"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Shape 419"/>
        <p:cNvGrpSpPr/>
        <p:nvPr/>
      </p:nvGrpSpPr>
      <p:grpSpPr>
        <a:xfrm>
          <a:off x="0" y="0"/>
          <a:ext cx="0" cy="0"/>
          <a:chOff x="0" y="0"/>
          <a:chExt cx="0" cy="0"/>
        </a:xfrm>
      </p:grpSpPr>
      <p:sp>
        <p:nvSpPr>
          <p:cNvPr id="420" name="Google Shape;420;p28"/>
          <p:cNvSpPr txBox="1">
            <a:spLocks noGrp="1"/>
          </p:cNvSpPr>
          <p:nvPr>
            <p:ph type="title"/>
          </p:nvPr>
        </p:nvSpPr>
        <p:spPr>
          <a:xfrm>
            <a:off x="796386" y="3089182"/>
            <a:ext cx="4171275"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800"/>
              <a:buFont typeface="Garamond"/>
              <a:buNone/>
            </a:pPr>
            <a:r>
              <a:rPr lang="en-US" dirty="0"/>
              <a:t>Session 3</a:t>
            </a:r>
            <a:br>
              <a:rPr lang="en-US" dirty="0"/>
            </a:br>
            <a:r>
              <a:rPr lang="en-US" dirty="0"/>
              <a:t>Comprendre les normes et pratiques concernant les ENAS</a:t>
            </a:r>
            <a:endParaRPr dirty="0"/>
          </a:p>
        </p:txBody>
      </p:sp>
      <p:sp>
        <p:nvSpPr>
          <p:cNvPr id="2" name="Google Shape;265;p20">
            <a:extLst>
              <a:ext uri="{FF2B5EF4-FFF2-40B4-BE49-F238E27FC236}">
                <a16:creationId xmlns:a16="http://schemas.microsoft.com/office/drawing/2014/main" id="{EA46D6FA-29C4-C225-70E5-5BFB81119F2F}"/>
              </a:ext>
            </a:extLst>
          </p:cNvPr>
          <p:cNvSpPr txBox="1"/>
          <p:nvPr/>
        </p:nvSpPr>
        <p:spPr>
          <a:xfrm>
            <a:off x="6453713" y="1784396"/>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sz="2000" spc="300" dirty="0">
              <a:solidFill>
                <a:schemeClr val="accent2">
                  <a:lumMod val="75000"/>
                </a:schemeClr>
              </a:solidFill>
            </a:endParaRPr>
          </a:p>
        </p:txBody>
      </p:sp>
      <p:sp>
        <p:nvSpPr>
          <p:cNvPr id="3" name="Google Shape;266;p20">
            <a:extLst>
              <a:ext uri="{FF2B5EF4-FFF2-40B4-BE49-F238E27FC236}">
                <a16:creationId xmlns:a16="http://schemas.microsoft.com/office/drawing/2014/main" id="{9BAF0E74-44C2-D794-DAA2-EC42AF753186}"/>
              </a:ext>
            </a:extLst>
          </p:cNvPr>
          <p:cNvSpPr txBox="1"/>
          <p:nvPr/>
        </p:nvSpPr>
        <p:spPr>
          <a:xfrm>
            <a:off x="7388888" y="2643384"/>
            <a:ext cx="4142936" cy="3253671"/>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Décrire les normes socioculturelles et religieuses ainsi que les pratiques traditionnelles liées aux ENAS dans leur contexte et pourquoi cela est important pour leur travail quotidien.</a:t>
            </a:r>
          </a:p>
        </p:txBody>
      </p:sp>
      <p:grpSp>
        <p:nvGrpSpPr>
          <p:cNvPr id="4" name="Google Shape;194;p14">
            <a:extLst>
              <a:ext uri="{FF2B5EF4-FFF2-40B4-BE49-F238E27FC236}">
                <a16:creationId xmlns:a16="http://schemas.microsoft.com/office/drawing/2014/main" id="{B5E2D6D2-0D6B-AC2E-ACBC-51AFFE79967E}"/>
              </a:ext>
            </a:extLst>
          </p:cNvPr>
          <p:cNvGrpSpPr/>
          <p:nvPr/>
        </p:nvGrpSpPr>
        <p:grpSpPr>
          <a:xfrm>
            <a:off x="6618813" y="2741485"/>
            <a:ext cx="560331" cy="592814"/>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4A4DC232-8F2F-C5F2-51C3-B0C8FA2AA93A}"/>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51275EC1-4ED6-3B00-F4B4-A065430D58D6}"/>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Shape 35"/>
        <p:cNvGrpSpPr/>
        <p:nvPr/>
      </p:nvGrpSpPr>
      <p:grpSpPr>
        <a:xfrm>
          <a:off x="0" y="0"/>
          <a:ext cx="0" cy="0"/>
          <a:chOff x="0" y="0"/>
          <a:chExt cx="0" cy="0"/>
        </a:xfrm>
      </p:grpSpPr>
      <p:sp>
        <p:nvSpPr>
          <p:cNvPr id="2" name="Title 72">
            <a:extLst>
              <a:ext uri="{FF2B5EF4-FFF2-40B4-BE49-F238E27FC236}">
                <a16:creationId xmlns:a16="http://schemas.microsoft.com/office/drawing/2014/main" id="{41605473-5107-7E0D-24F9-9CD4957A994C}"/>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Conseils de facilitation</a:t>
            </a:r>
            <a:endParaRPr lang="en-CA" sz="5400" b="1" dirty="0">
              <a:solidFill>
                <a:schemeClr val="bg1">
                  <a:lumMod val="75000"/>
                </a:schemeClr>
              </a:solidFill>
            </a:endParaRPr>
          </a:p>
        </p:txBody>
      </p:sp>
    </p:spTree>
    <p:extLst>
      <p:ext uri="{BB962C8B-B14F-4D97-AF65-F5344CB8AC3E}">
        <p14:creationId xmlns:p14="http://schemas.microsoft.com/office/powerpoint/2010/main" val="161291494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sp>
        <p:nvSpPr>
          <p:cNvPr id="431" name="Google Shape;431;p2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Perceptions de l'enfance</a:t>
            </a:r>
            <a:endParaRPr dirty="0"/>
          </a:p>
        </p:txBody>
      </p:sp>
      <p:grpSp>
        <p:nvGrpSpPr>
          <p:cNvPr id="11" name="Group 10">
            <a:extLst>
              <a:ext uri="{FF2B5EF4-FFF2-40B4-BE49-F238E27FC236}">
                <a16:creationId xmlns:a16="http://schemas.microsoft.com/office/drawing/2014/main" id="{A97F980A-4874-3326-8CA3-74BFC8092A3F}"/>
              </a:ext>
            </a:extLst>
          </p:cNvPr>
          <p:cNvGrpSpPr/>
          <p:nvPr/>
        </p:nvGrpSpPr>
        <p:grpSpPr>
          <a:xfrm>
            <a:off x="1976769" y="2127357"/>
            <a:ext cx="2714058" cy="2239647"/>
            <a:chOff x="6653006" y="4766094"/>
            <a:chExt cx="1265201" cy="1044047"/>
          </a:xfrm>
          <a:solidFill>
            <a:schemeClr val="accent2">
              <a:lumMod val="20000"/>
              <a:lumOff val="80000"/>
            </a:schemeClr>
          </a:solidFill>
        </p:grpSpPr>
        <p:grpSp>
          <p:nvGrpSpPr>
            <p:cNvPr id="12" name="Group 11">
              <a:extLst>
                <a:ext uri="{FF2B5EF4-FFF2-40B4-BE49-F238E27FC236}">
                  <a16:creationId xmlns:a16="http://schemas.microsoft.com/office/drawing/2014/main" id="{54F8560F-FAE4-D597-97DB-98BB160903B3}"/>
                </a:ext>
              </a:extLst>
            </p:cNvPr>
            <p:cNvGrpSpPr/>
            <p:nvPr/>
          </p:nvGrpSpPr>
          <p:grpSpPr>
            <a:xfrm>
              <a:off x="6653006" y="5171897"/>
              <a:ext cx="500332" cy="459233"/>
              <a:chOff x="6220855" y="5079996"/>
              <a:chExt cx="774687" cy="711052"/>
            </a:xfrm>
            <a:grpFill/>
          </p:grpSpPr>
          <p:sp>
            <p:nvSpPr>
              <p:cNvPr id="19" name="Trapezoid 18">
                <a:extLst>
                  <a:ext uri="{FF2B5EF4-FFF2-40B4-BE49-F238E27FC236}">
                    <a16:creationId xmlns:a16="http://schemas.microsoft.com/office/drawing/2014/main" id="{AD1AB635-2F00-2D06-DCBC-0B74FC8171A3}"/>
                  </a:ext>
                </a:extLst>
              </p:cNvPr>
              <p:cNvSpPr/>
              <p:nvPr/>
            </p:nvSpPr>
            <p:spPr>
              <a:xfrm>
                <a:off x="6220855" y="5079996"/>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Rectangle 19">
                <a:extLst>
                  <a:ext uri="{FF2B5EF4-FFF2-40B4-BE49-F238E27FC236}">
                    <a16:creationId xmlns:a16="http://schemas.microsoft.com/office/drawing/2014/main" id="{F0997F95-6613-0B6D-3A9B-B188D4B3EF6A}"/>
                  </a:ext>
                </a:extLst>
              </p:cNvPr>
              <p:cNvSpPr/>
              <p:nvPr/>
            </p:nvSpPr>
            <p:spPr>
              <a:xfrm>
                <a:off x="6287951" y="5391179"/>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3" name="Group 12">
              <a:extLst>
                <a:ext uri="{FF2B5EF4-FFF2-40B4-BE49-F238E27FC236}">
                  <a16:creationId xmlns:a16="http://schemas.microsoft.com/office/drawing/2014/main" id="{DC6A4ABD-B2C5-8634-3750-31103ED6927B}"/>
                </a:ext>
              </a:extLst>
            </p:cNvPr>
            <p:cNvGrpSpPr/>
            <p:nvPr/>
          </p:nvGrpSpPr>
          <p:grpSpPr>
            <a:xfrm>
              <a:off x="7300192" y="4766094"/>
              <a:ext cx="500332" cy="459236"/>
              <a:chOff x="6376458" y="4851543"/>
              <a:chExt cx="774687" cy="711057"/>
            </a:xfrm>
            <a:grpFill/>
          </p:grpSpPr>
          <p:sp>
            <p:nvSpPr>
              <p:cNvPr id="17" name="Trapezoid 16">
                <a:extLst>
                  <a:ext uri="{FF2B5EF4-FFF2-40B4-BE49-F238E27FC236}">
                    <a16:creationId xmlns:a16="http://schemas.microsoft.com/office/drawing/2014/main" id="{BDFFC222-4F6C-F792-6047-0B91284A6E68}"/>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17">
                <a:extLst>
                  <a:ext uri="{FF2B5EF4-FFF2-40B4-BE49-F238E27FC236}">
                    <a16:creationId xmlns:a16="http://schemas.microsoft.com/office/drawing/2014/main" id="{FB856392-CE0B-BA41-DFFA-93020A8C9CE4}"/>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4" name="Group 13">
              <a:extLst>
                <a:ext uri="{FF2B5EF4-FFF2-40B4-BE49-F238E27FC236}">
                  <a16:creationId xmlns:a16="http://schemas.microsoft.com/office/drawing/2014/main" id="{BAB34DBA-F521-BE7D-25F4-E7A22210DA5A}"/>
                </a:ext>
              </a:extLst>
            </p:cNvPr>
            <p:cNvGrpSpPr/>
            <p:nvPr/>
          </p:nvGrpSpPr>
          <p:grpSpPr>
            <a:xfrm>
              <a:off x="7417875" y="5350905"/>
              <a:ext cx="500332" cy="459236"/>
              <a:chOff x="6376458" y="4851543"/>
              <a:chExt cx="774687" cy="711057"/>
            </a:xfrm>
            <a:grpFill/>
          </p:grpSpPr>
          <p:sp>
            <p:nvSpPr>
              <p:cNvPr id="15" name="Trapezoid 14">
                <a:extLst>
                  <a:ext uri="{FF2B5EF4-FFF2-40B4-BE49-F238E27FC236}">
                    <a16:creationId xmlns:a16="http://schemas.microsoft.com/office/drawing/2014/main" id="{A176B5FF-9F98-22CC-07EB-B87C9239E870}"/>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Rectangle 15">
                <a:extLst>
                  <a:ext uri="{FF2B5EF4-FFF2-40B4-BE49-F238E27FC236}">
                    <a16:creationId xmlns:a16="http://schemas.microsoft.com/office/drawing/2014/main" id="{861E4D21-6564-B5C3-148C-93EC8A7E9BE2}"/>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10" name="Group 9">
            <a:extLst>
              <a:ext uri="{FF2B5EF4-FFF2-40B4-BE49-F238E27FC236}">
                <a16:creationId xmlns:a16="http://schemas.microsoft.com/office/drawing/2014/main" id="{48D817EF-C6AD-62B6-7A5E-04E9C61513DE}"/>
              </a:ext>
            </a:extLst>
          </p:cNvPr>
          <p:cNvGrpSpPr/>
          <p:nvPr/>
        </p:nvGrpSpPr>
        <p:grpSpPr>
          <a:xfrm>
            <a:off x="2507436" y="3813006"/>
            <a:ext cx="1673999" cy="1219200"/>
            <a:chOff x="6383007" y="2645224"/>
            <a:chExt cx="999606" cy="728029"/>
          </a:xfrm>
          <a:solidFill>
            <a:schemeClr val="accent2">
              <a:lumMod val="75000"/>
            </a:schemeClr>
          </a:solidFill>
        </p:grpSpPr>
        <p:grpSp>
          <p:nvGrpSpPr>
            <p:cNvPr id="2" name="Group 1">
              <a:extLst>
                <a:ext uri="{FF2B5EF4-FFF2-40B4-BE49-F238E27FC236}">
                  <a16:creationId xmlns:a16="http://schemas.microsoft.com/office/drawing/2014/main" id="{03DA8FA6-7D2E-C1C2-697E-B5828E56600E}"/>
                </a:ext>
              </a:extLst>
            </p:cNvPr>
            <p:cNvGrpSpPr/>
            <p:nvPr/>
          </p:nvGrpSpPr>
          <p:grpSpPr>
            <a:xfrm>
              <a:off x="6926973" y="2645224"/>
              <a:ext cx="455640" cy="728029"/>
              <a:chOff x="697842" y="3315817"/>
              <a:chExt cx="514964" cy="822818"/>
            </a:xfrm>
            <a:grpFill/>
          </p:grpSpPr>
          <p:sp>
            <p:nvSpPr>
              <p:cNvPr id="3" name="Trapezoid 2">
                <a:extLst>
                  <a:ext uri="{FF2B5EF4-FFF2-40B4-BE49-F238E27FC236}">
                    <a16:creationId xmlns:a16="http://schemas.microsoft.com/office/drawing/2014/main" id="{6BA3EF5D-1283-88B7-8D3E-02E5769D9216}"/>
                  </a:ext>
                </a:extLst>
              </p:cNvPr>
              <p:cNvSpPr/>
              <p:nvPr/>
            </p:nvSpPr>
            <p:spPr>
              <a:xfrm>
                <a:off x="697842" y="3826277"/>
                <a:ext cx="514964" cy="312358"/>
              </a:xfrm>
              <a:prstGeom prst="trapezoid">
                <a:avLst>
                  <a:gd name="adj" fmla="val 3394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4" name="Round Same Side Corner Rectangle 46">
                <a:extLst>
                  <a:ext uri="{FF2B5EF4-FFF2-40B4-BE49-F238E27FC236}">
                    <a16:creationId xmlns:a16="http://schemas.microsoft.com/office/drawing/2014/main" id="{E5635DB1-4379-3692-1AF2-BCC115264AF3}"/>
                  </a:ext>
                </a:extLst>
              </p:cNvPr>
              <p:cNvSpPr/>
              <p:nvPr/>
            </p:nvSpPr>
            <p:spPr>
              <a:xfrm>
                <a:off x="776140" y="3745391"/>
                <a:ext cx="362490" cy="39324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Oval 4">
                <a:extLst>
                  <a:ext uri="{FF2B5EF4-FFF2-40B4-BE49-F238E27FC236}">
                    <a16:creationId xmlns:a16="http://schemas.microsoft.com/office/drawing/2014/main" id="{74F8D167-62E5-05EC-B203-FEFA6E108789}"/>
                  </a:ext>
                </a:extLst>
              </p:cNvPr>
              <p:cNvSpPr/>
              <p:nvPr/>
            </p:nvSpPr>
            <p:spPr>
              <a:xfrm>
                <a:off x="772020" y="3315817"/>
                <a:ext cx="366610" cy="3666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6" name="Group 5">
              <a:extLst>
                <a:ext uri="{FF2B5EF4-FFF2-40B4-BE49-F238E27FC236}">
                  <a16:creationId xmlns:a16="http://schemas.microsoft.com/office/drawing/2014/main" id="{9396D5CC-32AD-83A4-6A68-C3EB4810610D}"/>
                </a:ext>
              </a:extLst>
            </p:cNvPr>
            <p:cNvGrpSpPr/>
            <p:nvPr/>
          </p:nvGrpSpPr>
          <p:grpSpPr>
            <a:xfrm>
              <a:off x="6383007" y="2645224"/>
              <a:ext cx="324376" cy="728028"/>
              <a:chOff x="5960196" y="3632825"/>
              <a:chExt cx="324376" cy="728028"/>
            </a:xfrm>
            <a:grpFill/>
          </p:grpSpPr>
          <p:sp>
            <p:nvSpPr>
              <p:cNvPr id="7" name="Round Same Side Corner Rectangle 46">
                <a:extLst>
                  <a:ext uri="{FF2B5EF4-FFF2-40B4-BE49-F238E27FC236}">
                    <a16:creationId xmlns:a16="http://schemas.microsoft.com/office/drawing/2014/main" id="{6465E23B-AEF6-75C8-4593-43A3FE23F428}"/>
                  </a:ext>
                </a:extLst>
              </p:cNvPr>
              <p:cNvSpPr/>
              <p:nvPr/>
            </p:nvSpPr>
            <p:spPr>
              <a:xfrm>
                <a:off x="5962575" y="4012912"/>
                <a:ext cx="320731" cy="3479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Oval 7">
                <a:extLst>
                  <a:ext uri="{FF2B5EF4-FFF2-40B4-BE49-F238E27FC236}">
                    <a16:creationId xmlns:a16="http://schemas.microsoft.com/office/drawing/2014/main" id="{8EF53269-011C-F488-E7D0-C277CFB77233}"/>
                  </a:ext>
                </a:extLst>
              </p:cNvPr>
              <p:cNvSpPr/>
              <p:nvPr/>
            </p:nvSpPr>
            <p:spPr>
              <a:xfrm>
                <a:off x="5960196" y="3632825"/>
                <a:ext cx="324376" cy="324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sp>
            <p:nvSpPr>
              <p:cNvPr id="9" name="Round Same Side Corner Rectangle 46">
                <a:extLst>
                  <a:ext uri="{FF2B5EF4-FFF2-40B4-BE49-F238E27FC236}">
                    <a16:creationId xmlns:a16="http://schemas.microsoft.com/office/drawing/2014/main" id="{25EE9FBF-F35B-B416-26BC-797CA7FC1BE0}"/>
                  </a:ext>
                </a:extLst>
              </p:cNvPr>
              <p:cNvSpPr/>
              <p:nvPr/>
            </p:nvSpPr>
            <p:spPr>
              <a:xfrm>
                <a:off x="6087847" y="4201939"/>
                <a:ext cx="69074" cy="15891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21" name="Group 20">
            <a:extLst>
              <a:ext uri="{FF2B5EF4-FFF2-40B4-BE49-F238E27FC236}">
                <a16:creationId xmlns:a16="http://schemas.microsoft.com/office/drawing/2014/main" id="{E1CDCDDC-B96A-87C4-10D4-47F12EBEAAEF}"/>
              </a:ext>
            </a:extLst>
          </p:cNvPr>
          <p:cNvGrpSpPr/>
          <p:nvPr/>
        </p:nvGrpSpPr>
        <p:grpSpPr>
          <a:xfrm flipH="1">
            <a:off x="7411391" y="2127360"/>
            <a:ext cx="2416874" cy="2904846"/>
            <a:chOff x="6753502" y="4532416"/>
            <a:chExt cx="1166575" cy="1354140"/>
          </a:xfrm>
          <a:solidFill>
            <a:schemeClr val="accent2">
              <a:lumMod val="20000"/>
              <a:lumOff val="80000"/>
            </a:schemeClr>
          </a:solidFill>
        </p:grpSpPr>
        <p:grpSp>
          <p:nvGrpSpPr>
            <p:cNvPr id="22" name="Group 21">
              <a:extLst>
                <a:ext uri="{FF2B5EF4-FFF2-40B4-BE49-F238E27FC236}">
                  <a16:creationId xmlns:a16="http://schemas.microsoft.com/office/drawing/2014/main" id="{3454059F-9584-9429-6891-38AC72529BA4}"/>
                </a:ext>
              </a:extLst>
            </p:cNvPr>
            <p:cNvGrpSpPr/>
            <p:nvPr/>
          </p:nvGrpSpPr>
          <p:grpSpPr>
            <a:xfrm>
              <a:off x="6753502" y="5024349"/>
              <a:ext cx="500332" cy="459236"/>
              <a:chOff x="6376458" y="4851543"/>
              <a:chExt cx="774687" cy="711057"/>
            </a:xfrm>
            <a:grpFill/>
          </p:grpSpPr>
          <p:sp>
            <p:nvSpPr>
              <p:cNvPr id="29" name="Trapezoid 28">
                <a:extLst>
                  <a:ext uri="{FF2B5EF4-FFF2-40B4-BE49-F238E27FC236}">
                    <a16:creationId xmlns:a16="http://schemas.microsoft.com/office/drawing/2014/main" id="{AEA788EE-3138-3CE5-2D6B-C25CB72CD2D3}"/>
                  </a:ext>
                </a:extLst>
              </p:cNvPr>
              <p:cNvSpPr/>
              <p:nvPr/>
            </p:nvSpPr>
            <p:spPr>
              <a:xfrm>
                <a:off x="6376458" y="4851543"/>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0" name="Rectangle 29">
                <a:extLst>
                  <a:ext uri="{FF2B5EF4-FFF2-40B4-BE49-F238E27FC236}">
                    <a16:creationId xmlns:a16="http://schemas.microsoft.com/office/drawing/2014/main" id="{2309BCBB-970C-B7BE-ECED-81C81A53AD02}"/>
                  </a:ext>
                </a:extLst>
              </p:cNvPr>
              <p:cNvSpPr/>
              <p:nvPr/>
            </p:nvSpPr>
            <p:spPr>
              <a:xfrm>
                <a:off x="6443558" y="516273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3" name="Group 22">
              <a:extLst>
                <a:ext uri="{FF2B5EF4-FFF2-40B4-BE49-F238E27FC236}">
                  <a16:creationId xmlns:a16="http://schemas.microsoft.com/office/drawing/2014/main" id="{1648EBC0-6B6F-8A18-70A5-26F02D8182B0}"/>
                </a:ext>
              </a:extLst>
            </p:cNvPr>
            <p:cNvGrpSpPr/>
            <p:nvPr/>
          </p:nvGrpSpPr>
          <p:grpSpPr>
            <a:xfrm>
              <a:off x="7282695" y="4532416"/>
              <a:ext cx="500332" cy="459236"/>
              <a:chOff x="6349367" y="4489734"/>
              <a:chExt cx="774687" cy="711058"/>
            </a:xfrm>
            <a:grpFill/>
          </p:grpSpPr>
          <p:sp>
            <p:nvSpPr>
              <p:cNvPr id="27" name="Trapezoid 26">
                <a:extLst>
                  <a:ext uri="{FF2B5EF4-FFF2-40B4-BE49-F238E27FC236}">
                    <a16:creationId xmlns:a16="http://schemas.microsoft.com/office/drawing/2014/main" id="{8F7BF66A-6CC6-EDF9-ED4E-73E4299B7826}"/>
                  </a:ext>
                </a:extLst>
              </p:cNvPr>
              <p:cNvSpPr/>
              <p:nvPr/>
            </p:nvSpPr>
            <p:spPr>
              <a:xfrm>
                <a:off x="6349367" y="4489734"/>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Rectangle 27">
                <a:extLst>
                  <a:ext uri="{FF2B5EF4-FFF2-40B4-BE49-F238E27FC236}">
                    <a16:creationId xmlns:a16="http://schemas.microsoft.com/office/drawing/2014/main" id="{0F4555FC-191F-6EC5-35EE-42D32CBFAB8C}"/>
                  </a:ext>
                </a:extLst>
              </p:cNvPr>
              <p:cNvSpPr/>
              <p:nvPr/>
            </p:nvSpPr>
            <p:spPr>
              <a:xfrm>
                <a:off x="6416468" y="4800923"/>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4" name="Group 23">
              <a:extLst>
                <a:ext uri="{FF2B5EF4-FFF2-40B4-BE49-F238E27FC236}">
                  <a16:creationId xmlns:a16="http://schemas.microsoft.com/office/drawing/2014/main" id="{D981B4CE-A0A2-A6EF-9711-850EB25F3241}"/>
                </a:ext>
              </a:extLst>
            </p:cNvPr>
            <p:cNvGrpSpPr/>
            <p:nvPr/>
          </p:nvGrpSpPr>
          <p:grpSpPr>
            <a:xfrm>
              <a:off x="7419745" y="5427319"/>
              <a:ext cx="500332" cy="459237"/>
              <a:chOff x="6379353" y="4969861"/>
              <a:chExt cx="774687" cy="711059"/>
            </a:xfrm>
            <a:grpFill/>
          </p:grpSpPr>
          <p:sp>
            <p:nvSpPr>
              <p:cNvPr id="25" name="Trapezoid 24">
                <a:extLst>
                  <a:ext uri="{FF2B5EF4-FFF2-40B4-BE49-F238E27FC236}">
                    <a16:creationId xmlns:a16="http://schemas.microsoft.com/office/drawing/2014/main" id="{CEF753BF-1F3E-3465-770B-D967960A0029}"/>
                  </a:ext>
                </a:extLst>
              </p:cNvPr>
              <p:cNvSpPr/>
              <p:nvPr/>
            </p:nvSpPr>
            <p:spPr>
              <a:xfrm>
                <a:off x="6379353" y="4969861"/>
                <a:ext cx="774687" cy="311188"/>
              </a:xfrm>
              <a:prstGeom prst="trapezoi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Rectangle 25">
                <a:extLst>
                  <a:ext uri="{FF2B5EF4-FFF2-40B4-BE49-F238E27FC236}">
                    <a16:creationId xmlns:a16="http://schemas.microsoft.com/office/drawing/2014/main" id="{A91AFB6E-6E0B-0712-1A8C-9C80E2996FDD}"/>
                  </a:ext>
                </a:extLst>
              </p:cNvPr>
              <p:cNvSpPr/>
              <p:nvPr/>
            </p:nvSpPr>
            <p:spPr>
              <a:xfrm>
                <a:off x="6446453" y="5281051"/>
                <a:ext cx="640487" cy="3998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grpSp>
        <p:nvGrpSpPr>
          <p:cNvPr id="31" name="Group 30">
            <a:extLst>
              <a:ext uri="{FF2B5EF4-FFF2-40B4-BE49-F238E27FC236}">
                <a16:creationId xmlns:a16="http://schemas.microsoft.com/office/drawing/2014/main" id="{80717859-C64A-F0B9-B6B8-BF2C207453A0}"/>
              </a:ext>
            </a:extLst>
          </p:cNvPr>
          <p:cNvGrpSpPr/>
          <p:nvPr/>
        </p:nvGrpSpPr>
        <p:grpSpPr>
          <a:xfrm flipH="1">
            <a:off x="6585121" y="2554681"/>
            <a:ext cx="1616728" cy="1219200"/>
            <a:chOff x="6383007" y="2645224"/>
            <a:chExt cx="999606" cy="728029"/>
          </a:xfrm>
          <a:solidFill>
            <a:schemeClr val="accent2">
              <a:lumMod val="75000"/>
            </a:schemeClr>
          </a:solidFill>
        </p:grpSpPr>
        <p:grpSp>
          <p:nvGrpSpPr>
            <p:cNvPr id="32" name="Group 31">
              <a:extLst>
                <a:ext uri="{FF2B5EF4-FFF2-40B4-BE49-F238E27FC236}">
                  <a16:creationId xmlns:a16="http://schemas.microsoft.com/office/drawing/2014/main" id="{213A29FE-A1BB-72A4-A9CA-718499C6C0EC}"/>
                </a:ext>
              </a:extLst>
            </p:cNvPr>
            <p:cNvGrpSpPr/>
            <p:nvPr/>
          </p:nvGrpSpPr>
          <p:grpSpPr>
            <a:xfrm>
              <a:off x="6926973" y="2645224"/>
              <a:ext cx="455640" cy="728029"/>
              <a:chOff x="697842" y="3315817"/>
              <a:chExt cx="514964" cy="822818"/>
            </a:xfrm>
            <a:grpFill/>
          </p:grpSpPr>
          <p:sp>
            <p:nvSpPr>
              <p:cNvPr id="37" name="Trapezoid 36">
                <a:extLst>
                  <a:ext uri="{FF2B5EF4-FFF2-40B4-BE49-F238E27FC236}">
                    <a16:creationId xmlns:a16="http://schemas.microsoft.com/office/drawing/2014/main" id="{249C009F-9EE4-0953-B7BF-10100355E2AB}"/>
                  </a:ext>
                </a:extLst>
              </p:cNvPr>
              <p:cNvSpPr/>
              <p:nvPr/>
            </p:nvSpPr>
            <p:spPr>
              <a:xfrm>
                <a:off x="697842" y="3826277"/>
                <a:ext cx="514964" cy="312358"/>
              </a:xfrm>
              <a:prstGeom prst="trapezoid">
                <a:avLst>
                  <a:gd name="adj" fmla="val 3394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8" name="Round Same Side Corner Rectangle 46">
                <a:extLst>
                  <a:ext uri="{FF2B5EF4-FFF2-40B4-BE49-F238E27FC236}">
                    <a16:creationId xmlns:a16="http://schemas.microsoft.com/office/drawing/2014/main" id="{B194EE9A-CE08-6CE0-1524-DBDCAD7B0056}"/>
                  </a:ext>
                </a:extLst>
              </p:cNvPr>
              <p:cNvSpPr/>
              <p:nvPr/>
            </p:nvSpPr>
            <p:spPr>
              <a:xfrm>
                <a:off x="776140" y="3745391"/>
                <a:ext cx="362490" cy="393243"/>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9" name="Oval 38">
                <a:extLst>
                  <a:ext uri="{FF2B5EF4-FFF2-40B4-BE49-F238E27FC236}">
                    <a16:creationId xmlns:a16="http://schemas.microsoft.com/office/drawing/2014/main" id="{400677E3-4F53-2C84-5275-DFF735D0DA70}"/>
                  </a:ext>
                </a:extLst>
              </p:cNvPr>
              <p:cNvSpPr/>
              <p:nvPr/>
            </p:nvSpPr>
            <p:spPr>
              <a:xfrm>
                <a:off x="772020" y="3315817"/>
                <a:ext cx="366610" cy="3666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grpSp>
        <p:grpSp>
          <p:nvGrpSpPr>
            <p:cNvPr id="33" name="Group 32">
              <a:extLst>
                <a:ext uri="{FF2B5EF4-FFF2-40B4-BE49-F238E27FC236}">
                  <a16:creationId xmlns:a16="http://schemas.microsoft.com/office/drawing/2014/main" id="{2B79ED47-12CC-7D71-DF3E-C0B74691E2E8}"/>
                </a:ext>
              </a:extLst>
            </p:cNvPr>
            <p:cNvGrpSpPr/>
            <p:nvPr/>
          </p:nvGrpSpPr>
          <p:grpSpPr>
            <a:xfrm>
              <a:off x="6383007" y="2645224"/>
              <a:ext cx="324376" cy="728028"/>
              <a:chOff x="5960196" y="3632825"/>
              <a:chExt cx="324376" cy="728028"/>
            </a:xfrm>
            <a:grpFill/>
          </p:grpSpPr>
          <p:sp>
            <p:nvSpPr>
              <p:cNvPr id="34" name="Round Same Side Corner Rectangle 46">
                <a:extLst>
                  <a:ext uri="{FF2B5EF4-FFF2-40B4-BE49-F238E27FC236}">
                    <a16:creationId xmlns:a16="http://schemas.microsoft.com/office/drawing/2014/main" id="{221D60D2-635D-D48A-C1D4-E16D12FD980C}"/>
                  </a:ext>
                </a:extLst>
              </p:cNvPr>
              <p:cNvSpPr/>
              <p:nvPr/>
            </p:nvSpPr>
            <p:spPr>
              <a:xfrm>
                <a:off x="5962575" y="4012912"/>
                <a:ext cx="320731" cy="347941"/>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35" name="Oval 34">
                <a:extLst>
                  <a:ext uri="{FF2B5EF4-FFF2-40B4-BE49-F238E27FC236}">
                    <a16:creationId xmlns:a16="http://schemas.microsoft.com/office/drawing/2014/main" id="{D85D746F-0CBD-CC7C-AC7B-E855B11440ED}"/>
                  </a:ext>
                </a:extLst>
              </p:cNvPr>
              <p:cNvSpPr/>
              <p:nvPr/>
            </p:nvSpPr>
            <p:spPr>
              <a:xfrm>
                <a:off x="5960196" y="3632825"/>
                <a:ext cx="324376" cy="3243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solidFill>
                    <a:schemeClr val="bg1"/>
                  </a:solidFill>
                  <a:latin typeface="Arial" panose="020B0604020202020204" pitchFamily="34" charset="0"/>
                  <a:cs typeface="Arial" panose="020B0604020202020204" pitchFamily="34" charset="0"/>
                </a:endParaRPr>
              </a:p>
            </p:txBody>
          </p:sp>
          <p:sp>
            <p:nvSpPr>
              <p:cNvPr id="36" name="Round Same Side Corner Rectangle 46">
                <a:extLst>
                  <a:ext uri="{FF2B5EF4-FFF2-40B4-BE49-F238E27FC236}">
                    <a16:creationId xmlns:a16="http://schemas.microsoft.com/office/drawing/2014/main" id="{25378257-1B95-056B-8F26-6F618424A4F8}"/>
                  </a:ext>
                </a:extLst>
              </p:cNvPr>
              <p:cNvSpPr/>
              <p:nvPr/>
            </p:nvSpPr>
            <p:spPr>
              <a:xfrm>
                <a:off x="6087847" y="4201939"/>
                <a:ext cx="69074" cy="158914"/>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3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Ne pas nuire et les </a:t>
            </a:r>
            <a:r>
              <a:rPr lang="en-US" dirty="0" err="1"/>
              <a:t>intérêts</a:t>
            </a:r>
            <a:r>
              <a:rPr lang="en-US" dirty="0"/>
              <a:t> </a:t>
            </a:r>
            <a:r>
              <a:rPr lang="en-US" dirty="0" err="1"/>
              <a:t>supérieurs</a:t>
            </a:r>
            <a:r>
              <a:rPr lang="en-US" dirty="0"/>
              <a:t> de l'enfant</a:t>
            </a:r>
            <a:endParaRPr dirty="0"/>
          </a:p>
        </p:txBody>
      </p:sp>
      <p:grpSp>
        <p:nvGrpSpPr>
          <p:cNvPr id="446" name="Google Shape;446;p30"/>
          <p:cNvGrpSpPr/>
          <p:nvPr/>
        </p:nvGrpSpPr>
        <p:grpSpPr>
          <a:xfrm>
            <a:off x="3867001" y="1763318"/>
            <a:ext cx="4457998" cy="3824682"/>
            <a:chOff x="4375919" y="1952645"/>
            <a:chExt cx="1260435" cy="1015047"/>
          </a:xfrm>
          <a:solidFill>
            <a:schemeClr val="accent2">
              <a:lumMod val="75000"/>
            </a:schemeClr>
          </a:solidFill>
        </p:grpSpPr>
        <p:sp>
          <p:nvSpPr>
            <p:cNvPr id="447" name="Google Shape;447;p30"/>
            <p:cNvSpPr/>
            <p:nvPr/>
          </p:nvSpPr>
          <p:spPr>
            <a:xfrm rot="-1029978">
              <a:off x="4447704" y="2313235"/>
              <a:ext cx="155800" cy="509954"/>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48" name="Google Shape;448;p30"/>
            <p:cNvSpPr/>
            <p:nvPr/>
          </p:nvSpPr>
          <p:spPr>
            <a:xfrm rot="734835">
              <a:off x="4416926" y="2065608"/>
              <a:ext cx="152465" cy="385897"/>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49" name="Google Shape;449;p30"/>
            <p:cNvSpPr/>
            <p:nvPr/>
          </p:nvSpPr>
          <p:spPr>
            <a:xfrm rot="-567011">
              <a:off x="4615614" y="2373582"/>
              <a:ext cx="149730" cy="358638"/>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0" name="Google Shape;450;p30"/>
            <p:cNvSpPr/>
            <p:nvPr/>
          </p:nvSpPr>
          <p:spPr>
            <a:xfrm rot="4370022" flipH="1">
              <a:off x="4566067" y="2612552"/>
              <a:ext cx="197560" cy="305529"/>
            </a:xfrm>
            <a:prstGeom prst="flowChartManualInp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1" name="Google Shape;451;p30"/>
            <p:cNvSpPr/>
            <p:nvPr/>
          </p:nvSpPr>
          <p:spPr>
            <a:xfrm rot="1076057" flipH="1">
              <a:off x="5400700" y="2349090"/>
              <a:ext cx="161053" cy="509954"/>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2" name="Google Shape;452;p30"/>
            <p:cNvSpPr/>
            <p:nvPr/>
          </p:nvSpPr>
          <p:spPr>
            <a:xfrm rot="-688756" flipH="1">
              <a:off x="5437935" y="2101053"/>
              <a:ext cx="157606" cy="398280"/>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3" name="Google Shape;453;p30"/>
            <p:cNvSpPr/>
            <p:nvPr/>
          </p:nvSpPr>
          <p:spPr>
            <a:xfrm rot="613090" flipH="1">
              <a:off x="5233983" y="2403167"/>
              <a:ext cx="154779" cy="358638"/>
            </a:xfrm>
            <a:prstGeom prst="roundRect">
              <a:avLst>
                <a:gd name="adj" fmla="val 5000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4" name="Google Shape;454;p30"/>
            <p:cNvSpPr/>
            <p:nvPr/>
          </p:nvSpPr>
          <p:spPr>
            <a:xfrm rot="-4323943">
              <a:off x="5238172" y="2640595"/>
              <a:ext cx="197560" cy="315831"/>
            </a:xfrm>
            <a:prstGeom prst="flowChartManualInp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5" name="Google Shape;455;p30"/>
            <p:cNvSpPr/>
            <p:nvPr/>
          </p:nvSpPr>
          <p:spPr>
            <a:xfrm>
              <a:off x="4880503" y="2250894"/>
              <a:ext cx="251673" cy="267545"/>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6" name="Google Shape;456;p30"/>
            <p:cNvSpPr/>
            <p:nvPr/>
          </p:nvSpPr>
          <p:spPr>
            <a:xfrm>
              <a:off x="4878636" y="1952645"/>
              <a:ext cx="254533" cy="254533"/>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7" name="Google Shape;457;p30"/>
            <p:cNvSpPr/>
            <p:nvPr/>
          </p:nvSpPr>
          <p:spPr>
            <a:xfrm>
              <a:off x="4538838" y="2765316"/>
              <a:ext cx="241922" cy="202376"/>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58" name="Google Shape;458;p30"/>
            <p:cNvSpPr/>
            <p:nvPr/>
          </p:nvSpPr>
          <p:spPr>
            <a:xfrm>
              <a:off x="5217172" y="2765316"/>
              <a:ext cx="241922" cy="202376"/>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31"/>
          <p:cNvSpPr txBox="1">
            <a:spLocks noGrp="1"/>
          </p:cNvSpPr>
          <p:nvPr>
            <p:ph type="title"/>
          </p:nvPr>
        </p:nvSpPr>
        <p:spPr>
          <a:xfrm>
            <a:off x="378608"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accent4"/>
              </a:buClr>
              <a:buSzPct val="100000"/>
              <a:buFont typeface="Arial"/>
              <a:buNone/>
            </a:pPr>
            <a:r>
              <a:rPr lang="en-US" dirty="0"/>
              <a:t>Influences sociétales et culturelles sur la prise en charge des enfants</a:t>
            </a:r>
            <a:endParaRPr dirty="0"/>
          </a:p>
        </p:txBody>
      </p:sp>
      <p:sp>
        <p:nvSpPr>
          <p:cNvPr id="3" name="Google Shape;114;p9">
            <a:extLst>
              <a:ext uri="{FF2B5EF4-FFF2-40B4-BE49-F238E27FC236}">
                <a16:creationId xmlns:a16="http://schemas.microsoft.com/office/drawing/2014/main" id="{8AA08626-4571-DFB2-9642-E09C7494942D}"/>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10 minutes  </a:t>
            </a:r>
            <a:endParaRPr b="1" dirty="0">
              <a:solidFill>
                <a:schemeClr val="accent2">
                  <a:lumMod val="75000"/>
                </a:schemeClr>
              </a:solidFill>
            </a:endParaRPr>
          </a:p>
        </p:txBody>
      </p:sp>
      <p:grpSp>
        <p:nvGrpSpPr>
          <p:cNvPr id="4" name="Google Shape;314;p4">
            <a:extLst>
              <a:ext uri="{FF2B5EF4-FFF2-40B4-BE49-F238E27FC236}">
                <a16:creationId xmlns:a16="http://schemas.microsoft.com/office/drawing/2014/main" id="{25F18640-2375-09EF-6F87-5B4E16A91BAB}"/>
              </a:ext>
            </a:extLst>
          </p:cNvPr>
          <p:cNvGrpSpPr/>
          <p:nvPr/>
        </p:nvGrpSpPr>
        <p:grpSpPr>
          <a:xfrm>
            <a:off x="8278574" y="1772638"/>
            <a:ext cx="3075226" cy="1995918"/>
            <a:chOff x="3400707" y="1772174"/>
            <a:chExt cx="5758105" cy="3737192"/>
          </a:xfrm>
          <a:solidFill>
            <a:schemeClr val="accent2">
              <a:lumMod val="75000"/>
            </a:schemeClr>
          </a:solidFill>
        </p:grpSpPr>
        <p:sp>
          <p:nvSpPr>
            <p:cNvPr id="5" name="Google Shape;315;p4">
              <a:extLst>
                <a:ext uri="{FF2B5EF4-FFF2-40B4-BE49-F238E27FC236}">
                  <a16:creationId xmlns:a16="http://schemas.microsoft.com/office/drawing/2014/main" id="{8DEE75C0-E649-2968-3F2C-E2D13B305CDA}"/>
                </a:ext>
              </a:extLst>
            </p:cNvPr>
            <p:cNvSpPr/>
            <p:nvPr/>
          </p:nvSpPr>
          <p:spPr>
            <a:xfrm>
              <a:off x="3400707"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 name="Google Shape;316;p4">
              <a:extLst>
                <a:ext uri="{FF2B5EF4-FFF2-40B4-BE49-F238E27FC236}">
                  <a16:creationId xmlns:a16="http://schemas.microsoft.com/office/drawing/2014/main" id="{04A605A2-7BC8-8BC1-D587-37BA38ABE38A}"/>
                </a:ext>
              </a:extLst>
            </p:cNvPr>
            <p:cNvSpPr/>
            <p:nvPr/>
          </p:nvSpPr>
          <p:spPr>
            <a:xfrm>
              <a:off x="7746572" y="2359766"/>
              <a:ext cx="1412240" cy="1412240"/>
            </a:xfrm>
            <a:prstGeom prst="ellipse">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 name="Google Shape;317;p4">
              <a:extLst>
                <a:ext uri="{FF2B5EF4-FFF2-40B4-BE49-F238E27FC236}">
                  <a16:creationId xmlns:a16="http://schemas.microsoft.com/office/drawing/2014/main" id="{7D864340-D184-2A1A-CDF2-9137C1FAE47B}"/>
                </a:ext>
              </a:extLst>
            </p:cNvPr>
            <p:cNvSpPr/>
            <p:nvPr/>
          </p:nvSpPr>
          <p:spPr>
            <a:xfrm>
              <a:off x="3400707"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 name="Google Shape;318;p4">
              <a:extLst>
                <a:ext uri="{FF2B5EF4-FFF2-40B4-BE49-F238E27FC236}">
                  <a16:creationId xmlns:a16="http://schemas.microsoft.com/office/drawing/2014/main" id="{758FC92D-1B5B-5B79-CAA0-DDEE156091B0}"/>
                </a:ext>
              </a:extLst>
            </p:cNvPr>
            <p:cNvSpPr/>
            <p:nvPr/>
          </p:nvSpPr>
          <p:spPr>
            <a:xfrm>
              <a:off x="7822921" y="4048152"/>
              <a:ext cx="1335891" cy="1461214"/>
            </a:xfrm>
            <a:prstGeom prst="round2SameRect">
              <a:avLst>
                <a:gd name="adj1" fmla="val 50000"/>
                <a:gd name="adj2" fmla="val 0"/>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 name="Google Shape;319;p4">
              <a:extLst>
                <a:ext uri="{FF2B5EF4-FFF2-40B4-BE49-F238E27FC236}">
                  <a16:creationId xmlns:a16="http://schemas.microsoft.com/office/drawing/2014/main" id="{F6378EAE-48E3-7C59-28CB-D6F475C6261B}"/>
                </a:ext>
              </a:extLst>
            </p:cNvPr>
            <p:cNvSpPr/>
            <p:nvPr/>
          </p:nvSpPr>
          <p:spPr>
            <a:xfrm>
              <a:off x="4351095" y="2702772"/>
              <a:ext cx="771005" cy="771005"/>
            </a:xfrm>
            <a:prstGeom prst="chord">
              <a:avLst>
                <a:gd name="adj1" fmla="val 2700000"/>
                <a:gd name="adj2" fmla="val 9734345"/>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 name="Google Shape;320;p4">
              <a:extLst>
                <a:ext uri="{FF2B5EF4-FFF2-40B4-BE49-F238E27FC236}">
                  <a16:creationId xmlns:a16="http://schemas.microsoft.com/office/drawing/2014/main" id="{09955288-411B-BB91-95FA-36F6498DA3D5}"/>
                </a:ext>
              </a:extLst>
            </p:cNvPr>
            <p:cNvSpPr/>
            <p:nvPr/>
          </p:nvSpPr>
          <p:spPr>
            <a:xfrm flipH="1">
              <a:off x="7347577" y="2785543"/>
              <a:ext cx="950687" cy="771005"/>
            </a:xfrm>
            <a:prstGeom prst="chord">
              <a:avLst>
                <a:gd name="adj1" fmla="val 2700000"/>
                <a:gd name="adj2" fmla="val 9734345"/>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1" name="Google Shape;321;p4">
              <a:extLst>
                <a:ext uri="{FF2B5EF4-FFF2-40B4-BE49-F238E27FC236}">
                  <a16:creationId xmlns:a16="http://schemas.microsoft.com/office/drawing/2014/main" id="{073980C2-FC79-B48A-9C8D-CD7577CEFDA6}"/>
                </a:ext>
              </a:extLst>
            </p:cNvPr>
            <p:cNvSpPr/>
            <p:nvPr/>
          </p:nvSpPr>
          <p:spPr>
            <a:xfrm>
              <a:off x="5001335" y="1772174"/>
              <a:ext cx="1524000" cy="1175183"/>
            </a:xfrm>
            <a:prstGeom prst="wedgeRoundRectCallou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2" name="Google Shape;322;p4">
              <a:extLst>
                <a:ext uri="{FF2B5EF4-FFF2-40B4-BE49-F238E27FC236}">
                  <a16:creationId xmlns:a16="http://schemas.microsoft.com/office/drawing/2014/main" id="{62DEB258-1C8D-F596-C254-2720B1E73A29}"/>
                </a:ext>
              </a:extLst>
            </p:cNvPr>
            <p:cNvSpPr/>
            <p:nvPr/>
          </p:nvSpPr>
          <p:spPr>
            <a:xfrm>
              <a:off x="6034184" y="2500682"/>
              <a:ext cx="1524000" cy="1175183"/>
            </a:xfrm>
            <a:prstGeom prst="wedgeRoundRectCallout">
              <a:avLst>
                <a:gd name="adj1" fmla="val 59833"/>
                <a:gd name="adj2" fmla="val 21866"/>
                <a:gd name="adj3" fmla="val 16667"/>
              </a:avLst>
            </a:prstGeom>
            <a:grpFill/>
            <a:ln w="571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sp>
        <p:nvSpPr>
          <p:cNvPr id="13" name="Speech Bubble: Rectangle with Corners Rounded 12">
            <a:extLst>
              <a:ext uri="{FF2B5EF4-FFF2-40B4-BE49-F238E27FC236}">
                <a16:creationId xmlns:a16="http://schemas.microsoft.com/office/drawing/2014/main" id="{E0D50D5B-FDC1-9A53-2FC7-A49B20591D99}"/>
              </a:ext>
            </a:extLst>
          </p:cNvPr>
          <p:cNvSpPr/>
          <p:nvPr/>
        </p:nvSpPr>
        <p:spPr>
          <a:xfrm>
            <a:off x="838200" y="1968849"/>
            <a:ext cx="3353814" cy="1799707"/>
          </a:xfrm>
          <a:prstGeom prst="wedgeRoundRectCallout">
            <a:avLst>
              <a:gd name="adj1" fmla="val 18276"/>
              <a:gd name="adj2" fmla="val 6208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latin typeface="Arial" panose="020B0604020202020204" pitchFamily="34" charset="0"/>
                <a:cs typeface="Arial" panose="020B0604020202020204" pitchFamily="34" charset="0"/>
              </a:rPr>
              <a:t>La société a-t-elle une forte tradition de responsabilité communautaire à l'égard des enfants privés de soins parentaux ?</a:t>
            </a:r>
          </a:p>
        </p:txBody>
      </p:sp>
      <p:sp>
        <p:nvSpPr>
          <p:cNvPr id="14" name="Speech Bubble: Rectangle with Corners Rounded 13">
            <a:extLst>
              <a:ext uri="{FF2B5EF4-FFF2-40B4-BE49-F238E27FC236}">
                <a16:creationId xmlns:a16="http://schemas.microsoft.com/office/drawing/2014/main" id="{58FFC945-D54B-61A8-BE1F-6F91F478BFBE}"/>
              </a:ext>
            </a:extLst>
          </p:cNvPr>
          <p:cNvSpPr/>
          <p:nvPr/>
        </p:nvSpPr>
        <p:spPr>
          <a:xfrm>
            <a:off x="838200" y="4330700"/>
            <a:ext cx="5013239" cy="1216324"/>
          </a:xfrm>
          <a:prstGeom prst="wedgeRoundRectCallout">
            <a:avLst>
              <a:gd name="adj1" fmla="val -12663"/>
              <a:gd name="adj2" fmla="val 70713"/>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latin typeface="Arial" panose="020B0604020202020204" pitchFamily="34" charset="0"/>
                <a:cs typeface="Arial" panose="020B0604020202020204" pitchFamily="34" charset="0"/>
              </a:rPr>
              <a:t>Comment les enfants privés de soins parentaux sont-ils normalement pris en charge, c'est-à-dire en dehors d'une situation d'urgence ?</a:t>
            </a:r>
          </a:p>
        </p:txBody>
      </p:sp>
      <p:sp>
        <p:nvSpPr>
          <p:cNvPr id="15" name="Speech Bubble: Rectangle with Corners Rounded 14">
            <a:extLst>
              <a:ext uri="{FF2B5EF4-FFF2-40B4-BE49-F238E27FC236}">
                <a16:creationId xmlns:a16="http://schemas.microsoft.com/office/drawing/2014/main" id="{14626E01-F740-9B3C-B481-65FC9EE6844F}"/>
              </a:ext>
            </a:extLst>
          </p:cNvPr>
          <p:cNvSpPr/>
          <p:nvPr/>
        </p:nvSpPr>
        <p:spPr>
          <a:xfrm>
            <a:off x="4666425" y="1968849"/>
            <a:ext cx="2755737" cy="1799707"/>
          </a:xfrm>
          <a:prstGeom prst="wedgeRoundRectCallout">
            <a:avLst>
              <a:gd name="adj1" fmla="val -12916"/>
              <a:gd name="adj2" fmla="val 6340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latin typeface="Arial" panose="020B0604020202020204" pitchFamily="34" charset="0"/>
                <a:cs typeface="Arial" panose="020B0604020202020204" pitchFamily="34" charset="0"/>
              </a:rPr>
              <a:t>Quelles sont les influences religieuses et culturelles sur les soins alternatifs, le cas échéant ?</a:t>
            </a:r>
          </a:p>
        </p:txBody>
      </p:sp>
      <p:sp>
        <p:nvSpPr>
          <p:cNvPr id="16" name="Speech Bubble: Rectangle with Corners Rounded 15">
            <a:extLst>
              <a:ext uri="{FF2B5EF4-FFF2-40B4-BE49-F238E27FC236}">
                <a16:creationId xmlns:a16="http://schemas.microsoft.com/office/drawing/2014/main" id="{35BEDA59-D6ED-CB3B-601D-A78747A068D0}"/>
              </a:ext>
            </a:extLst>
          </p:cNvPr>
          <p:cNvSpPr/>
          <p:nvPr/>
        </p:nvSpPr>
        <p:spPr>
          <a:xfrm>
            <a:off x="6340564" y="4330701"/>
            <a:ext cx="5292474" cy="1216324"/>
          </a:xfrm>
          <a:prstGeom prst="wedgeRoundRectCallout">
            <a:avLst>
              <a:gd name="adj1" fmla="val 14889"/>
              <a:gd name="adj2" fmla="val 71924"/>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tx1"/>
                </a:solidFill>
                <a:latin typeface="Arial" panose="020B0604020202020204" pitchFamily="34" charset="0"/>
                <a:cs typeface="Arial" panose="020B0604020202020204" pitchFamily="34" charset="0"/>
              </a:rPr>
              <a:t>Quel est le rôle et la structure de la famille (élargie), y compris la prise en charge des enfants au sein de la famille élargie ?</a:t>
            </a:r>
          </a:p>
        </p:txBody>
      </p:sp>
      <p:grpSp>
        <p:nvGrpSpPr>
          <p:cNvPr id="18" name="Group 17">
            <a:extLst>
              <a:ext uri="{FF2B5EF4-FFF2-40B4-BE49-F238E27FC236}">
                <a16:creationId xmlns:a16="http://schemas.microsoft.com/office/drawing/2014/main" id="{B5B2C533-0C37-9934-345B-E17A62058373}"/>
              </a:ext>
            </a:extLst>
          </p:cNvPr>
          <p:cNvGrpSpPr/>
          <p:nvPr/>
        </p:nvGrpSpPr>
        <p:grpSpPr>
          <a:xfrm>
            <a:off x="357066" y="1224523"/>
            <a:ext cx="369332" cy="369332"/>
            <a:chOff x="6784825" y="4717805"/>
            <a:chExt cx="1170980" cy="1170980"/>
          </a:xfrm>
        </p:grpSpPr>
        <p:sp>
          <p:nvSpPr>
            <p:cNvPr id="19" name="Oval 18">
              <a:extLst>
                <a:ext uri="{FF2B5EF4-FFF2-40B4-BE49-F238E27FC236}">
                  <a16:creationId xmlns:a16="http://schemas.microsoft.com/office/drawing/2014/main" id="{3AD161D6-B88D-8CAF-C42F-87927E26D318}"/>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Oval 19">
              <a:extLst>
                <a:ext uri="{FF2B5EF4-FFF2-40B4-BE49-F238E27FC236}">
                  <a16:creationId xmlns:a16="http://schemas.microsoft.com/office/drawing/2014/main" id="{AB81B0CF-633D-6F36-20FD-117C9766C463}"/>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Rectangle 20">
              <a:extLst>
                <a:ext uri="{FF2B5EF4-FFF2-40B4-BE49-F238E27FC236}">
                  <a16:creationId xmlns:a16="http://schemas.microsoft.com/office/drawing/2014/main" id="{31AC6D16-A3B7-CED3-9413-9389E685C1D6}"/>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ectangle 21">
              <a:extLst>
                <a:ext uri="{FF2B5EF4-FFF2-40B4-BE49-F238E27FC236}">
                  <a16:creationId xmlns:a16="http://schemas.microsoft.com/office/drawing/2014/main" id="{CCED4131-2484-AC4C-34EE-AB3ADD79241E}"/>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3" name="Group 22">
            <a:extLst>
              <a:ext uri="{FF2B5EF4-FFF2-40B4-BE49-F238E27FC236}">
                <a16:creationId xmlns:a16="http://schemas.microsoft.com/office/drawing/2014/main" id="{91484E4D-ECCD-BBDB-3DC7-126C0CD1D8D7}"/>
              </a:ext>
            </a:extLst>
          </p:cNvPr>
          <p:cNvGrpSpPr/>
          <p:nvPr/>
        </p:nvGrpSpPr>
        <p:grpSpPr>
          <a:xfrm>
            <a:off x="10228983" y="337468"/>
            <a:ext cx="1587872" cy="1368854"/>
            <a:chOff x="10228983" y="337468"/>
            <a:chExt cx="1587872" cy="1368854"/>
          </a:xfrm>
        </p:grpSpPr>
        <p:sp>
          <p:nvSpPr>
            <p:cNvPr id="24" name="Hexagon 23">
              <a:extLst>
                <a:ext uri="{FF2B5EF4-FFF2-40B4-BE49-F238E27FC236}">
                  <a16:creationId xmlns:a16="http://schemas.microsoft.com/office/drawing/2014/main" id="{DECD560F-9980-A724-F6CB-92D2B28DB2FF}"/>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25" name="Group 24">
              <a:extLst>
                <a:ext uri="{FF2B5EF4-FFF2-40B4-BE49-F238E27FC236}">
                  <a16:creationId xmlns:a16="http://schemas.microsoft.com/office/drawing/2014/main" id="{2714A62F-9A43-50BD-A9E7-FA33FCF3D8A8}"/>
                </a:ext>
              </a:extLst>
            </p:cNvPr>
            <p:cNvGrpSpPr/>
            <p:nvPr/>
          </p:nvGrpSpPr>
          <p:grpSpPr>
            <a:xfrm>
              <a:off x="10621771" y="762700"/>
              <a:ext cx="562136" cy="634675"/>
              <a:chOff x="760175" y="830142"/>
              <a:chExt cx="867619" cy="979579"/>
            </a:xfrm>
          </p:grpSpPr>
          <p:sp>
            <p:nvSpPr>
              <p:cNvPr id="29" name="Rectangle 28">
                <a:extLst>
                  <a:ext uri="{FF2B5EF4-FFF2-40B4-BE49-F238E27FC236}">
                    <a16:creationId xmlns:a16="http://schemas.microsoft.com/office/drawing/2014/main" id="{31EC3C73-867F-D7A9-8619-5517F9D1A93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14</a:t>
                </a:r>
              </a:p>
            </p:txBody>
          </p:sp>
          <p:sp>
            <p:nvSpPr>
              <p:cNvPr id="30" name="Rectangle 29">
                <a:extLst>
                  <a:ext uri="{FF2B5EF4-FFF2-40B4-BE49-F238E27FC236}">
                    <a16:creationId xmlns:a16="http://schemas.microsoft.com/office/drawing/2014/main" id="{D049E145-7E65-6FB9-87C1-B07155E09FA3}"/>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6" name="Group 25">
              <a:extLst>
                <a:ext uri="{FF2B5EF4-FFF2-40B4-BE49-F238E27FC236}">
                  <a16:creationId xmlns:a16="http://schemas.microsoft.com/office/drawing/2014/main" id="{8557009C-0E15-01AA-EEEE-51C51DE9883D}"/>
                </a:ext>
              </a:extLst>
            </p:cNvPr>
            <p:cNvGrpSpPr/>
            <p:nvPr/>
          </p:nvGrpSpPr>
          <p:grpSpPr>
            <a:xfrm>
              <a:off x="11325415" y="762701"/>
              <a:ext cx="182192" cy="634674"/>
              <a:chOff x="2121762" y="2323619"/>
              <a:chExt cx="200378" cy="825210"/>
            </a:xfrm>
          </p:grpSpPr>
          <p:sp>
            <p:nvSpPr>
              <p:cNvPr id="27" name="Isosceles Triangle 26">
                <a:extLst>
                  <a:ext uri="{FF2B5EF4-FFF2-40B4-BE49-F238E27FC236}">
                    <a16:creationId xmlns:a16="http://schemas.microsoft.com/office/drawing/2014/main" id="{B345ADCC-75F6-6C3A-F119-FF2D7FD79AA2}"/>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Rectangle 27">
                <a:extLst>
                  <a:ext uri="{FF2B5EF4-FFF2-40B4-BE49-F238E27FC236}">
                    <a16:creationId xmlns:a16="http://schemas.microsoft.com/office/drawing/2014/main" id="{86AE89A1-EAA9-A438-62C7-E9D084263495}"/>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32"/>
          <p:cNvSpPr txBox="1">
            <a:spLocks noGrp="1"/>
          </p:cNvSpPr>
          <p:nvPr>
            <p:ph type="title"/>
          </p:nvPr>
        </p:nvSpPr>
        <p:spPr>
          <a:xfrm>
            <a:off x="838200" y="82289"/>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Appliquer une approche socio-écologique</a:t>
            </a:r>
            <a:endParaRPr dirty="0"/>
          </a:p>
        </p:txBody>
      </p:sp>
      <p:grpSp>
        <p:nvGrpSpPr>
          <p:cNvPr id="4" name="Group 3">
            <a:extLst>
              <a:ext uri="{FF2B5EF4-FFF2-40B4-BE49-F238E27FC236}">
                <a16:creationId xmlns:a16="http://schemas.microsoft.com/office/drawing/2014/main" id="{9339C9CF-41E9-F78C-236D-483A2857C15A}"/>
              </a:ext>
            </a:extLst>
          </p:cNvPr>
          <p:cNvGrpSpPr/>
          <p:nvPr/>
        </p:nvGrpSpPr>
        <p:grpSpPr>
          <a:xfrm>
            <a:off x="4760719" y="1588928"/>
            <a:ext cx="6917761" cy="4992583"/>
            <a:chOff x="5172639" y="951257"/>
            <a:chExt cx="10809659" cy="7801386"/>
          </a:xfrm>
        </p:grpSpPr>
        <p:grpSp>
          <p:nvGrpSpPr>
            <p:cNvPr id="495" name="Google Shape;495;p32"/>
            <p:cNvGrpSpPr/>
            <p:nvPr/>
          </p:nvGrpSpPr>
          <p:grpSpPr>
            <a:xfrm>
              <a:off x="8180912" y="951257"/>
              <a:ext cx="7801386" cy="7801386"/>
              <a:chOff x="3943574" y="1346805"/>
              <a:chExt cx="7801386" cy="7801386"/>
            </a:xfrm>
          </p:grpSpPr>
          <p:sp>
            <p:nvSpPr>
              <p:cNvPr id="496" name="Google Shape;496;p32"/>
              <p:cNvSpPr/>
              <p:nvPr/>
            </p:nvSpPr>
            <p:spPr>
              <a:xfrm>
                <a:off x="3943574" y="1346805"/>
                <a:ext cx="7801386" cy="7801386"/>
              </a:xfrm>
              <a:prstGeom prst="ellipse">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200" b="0" i="0" u="none" strike="noStrike" cap="none" dirty="0">
                  <a:solidFill>
                    <a:srgbClr val="FFFFFF"/>
                  </a:solidFill>
                  <a:latin typeface="Calibri"/>
                  <a:ea typeface="Calibri"/>
                  <a:cs typeface="Calibri"/>
                  <a:sym typeface="Calibri"/>
                </a:endParaRPr>
              </a:p>
            </p:txBody>
          </p:sp>
          <p:sp>
            <p:nvSpPr>
              <p:cNvPr id="497" name="Google Shape;497;p32"/>
              <p:cNvSpPr/>
              <p:nvPr/>
            </p:nvSpPr>
            <p:spPr>
              <a:xfrm>
                <a:off x="4541599" y="1956118"/>
                <a:ext cx="6574444" cy="6574444"/>
              </a:xfrm>
              <a:prstGeom prst="ellipse">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200" b="0" i="0" u="none" strike="noStrike" cap="none" dirty="0">
                  <a:solidFill>
                    <a:srgbClr val="FFFFFF"/>
                  </a:solidFill>
                  <a:latin typeface="Calibri"/>
                  <a:ea typeface="Calibri"/>
                  <a:cs typeface="Calibri"/>
                  <a:sym typeface="Calibri"/>
                </a:endParaRPr>
              </a:p>
            </p:txBody>
          </p:sp>
          <p:sp>
            <p:nvSpPr>
              <p:cNvPr id="498" name="Google Shape;498;p32"/>
              <p:cNvSpPr/>
              <p:nvPr/>
            </p:nvSpPr>
            <p:spPr>
              <a:xfrm>
                <a:off x="5121643" y="2523285"/>
                <a:ext cx="5385038" cy="5385038"/>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200" b="0" i="0" u="none" strike="noStrike" cap="none" dirty="0">
                  <a:solidFill>
                    <a:srgbClr val="FFFFFF"/>
                  </a:solidFill>
                  <a:latin typeface="Calibri"/>
                  <a:ea typeface="Calibri"/>
                  <a:cs typeface="Calibri"/>
                  <a:sym typeface="Calibri"/>
                </a:endParaRPr>
              </a:p>
            </p:txBody>
          </p:sp>
          <p:sp>
            <p:nvSpPr>
              <p:cNvPr id="499" name="Google Shape;499;p32"/>
              <p:cNvSpPr/>
              <p:nvPr/>
            </p:nvSpPr>
            <p:spPr>
              <a:xfrm>
                <a:off x="5741231" y="3105543"/>
                <a:ext cx="4145862" cy="4145862"/>
              </a:xfrm>
              <a:prstGeom prst="ellipse">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200" b="0" i="0" u="none" strike="noStrike" cap="none" dirty="0">
                  <a:solidFill>
                    <a:srgbClr val="FFFFFF"/>
                  </a:solidFill>
                  <a:latin typeface="Calibri"/>
                  <a:ea typeface="Calibri"/>
                  <a:cs typeface="Calibri"/>
                  <a:sym typeface="Calibri"/>
                </a:endParaRPr>
              </a:p>
            </p:txBody>
          </p:sp>
          <p:sp>
            <p:nvSpPr>
              <p:cNvPr id="500" name="Google Shape;500;p32"/>
              <p:cNvSpPr/>
              <p:nvPr/>
            </p:nvSpPr>
            <p:spPr>
              <a:xfrm>
                <a:off x="6442797" y="3734452"/>
                <a:ext cx="2802940" cy="2802940"/>
              </a:xfrm>
              <a:prstGeom prst="ellipse">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200" b="0" i="0" u="none" strike="noStrike" cap="none" dirty="0">
                  <a:solidFill>
                    <a:srgbClr val="FFFFFF"/>
                  </a:solidFill>
                  <a:latin typeface="Calibri"/>
                  <a:ea typeface="Calibri"/>
                  <a:cs typeface="Calibri"/>
                  <a:sym typeface="Calibri"/>
                </a:endParaRPr>
              </a:p>
            </p:txBody>
          </p:sp>
          <p:grpSp>
            <p:nvGrpSpPr>
              <p:cNvPr id="501" name="Google Shape;501;p32"/>
              <p:cNvGrpSpPr/>
              <p:nvPr/>
            </p:nvGrpSpPr>
            <p:grpSpPr>
              <a:xfrm>
                <a:off x="7480949" y="4391502"/>
                <a:ext cx="671707" cy="1493118"/>
                <a:chOff x="3524508" y="2679091"/>
                <a:chExt cx="327409" cy="727787"/>
              </a:xfrm>
            </p:grpSpPr>
            <p:sp>
              <p:nvSpPr>
                <p:cNvPr id="502" name="Google Shape;502;p32"/>
                <p:cNvSpPr/>
                <p:nvPr/>
              </p:nvSpPr>
              <p:spPr>
                <a:xfrm>
                  <a:off x="3526909" y="3062732"/>
                  <a:ext cx="323729" cy="344146"/>
                </a:xfrm>
                <a:prstGeom prst="round2SameRect">
                  <a:avLst>
                    <a:gd name="adj1" fmla="val 50000"/>
                    <a:gd name="adj2" fmla="val 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200" b="0" i="0" u="none" strike="noStrike" cap="none" dirty="0">
                    <a:solidFill>
                      <a:srgbClr val="FFFFFF"/>
                    </a:solidFill>
                    <a:latin typeface="Calibri"/>
                    <a:ea typeface="Calibri"/>
                    <a:cs typeface="Calibri"/>
                    <a:sym typeface="Calibri"/>
                  </a:endParaRPr>
                </a:p>
              </p:txBody>
            </p:sp>
            <p:sp>
              <p:nvSpPr>
                <p:cNvPr id="503" name="Google Shape;503;p32"/>
                <p:cNvSpPr/>
                <p:nvPr/>
              </p:nvSpPr>
              <p:spPr>
                <a:xfrm>
                  <a:off x="3524508" y="2679091"/>
                  <a:ext cx="327409" cy="327409"/>
                </a:xfrm>
                <a:prstGeom prst="ellipse">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200" b="0" i="0" u="none" strike="noStrike" cap="none" dirty="0">
                    <a:solidFill>
                      <a:srgbClr val="FFFFFF"/>
                    </a:solidFill>
                    <a:latin typeface="Calibri"/>
                    <a:ea typeface="Calibri"/>
                    <a:cs typeface="Calibri"/>
                    <a:sym typeface="Calibri"/>
                  </a:endParaRPr>
                </a:p>
              </p:txBody>
            </p:sp>
          </p:grpSp>
        </p:grpSp>
        <p:sp>
          <p:nvSpPr>
            <p:cNvPr id="504" name="Google Shape;504;p32"/>
            <p:cNvSpPr txBox="1"/>
            <p:nvPr/>
          </p:nvSpPr>
          <p:spPr>
            <a:xfrm>
              <a:off x="5172639" y="1247527"/>
              <a:ext cx="5507496" cy="586868"/>
            </a:xfrm>
            <a:prstGeom prst="rect">
              <a:avLst/>
            </a:prstGeom>
            <a:solidFill>
              <a:schemeClr val="accent2">
                <a:lumMod val="50000"/>
              </a:schemeClr>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Clr>
                  <a:srgbClr val="FFFFFF"/>
                </a:buClr>
                <a:buSzPts val="2400"/>
                <a:buFont typeface="Helvetica Neue"/>
                <a:buNone/>
              </a:pPr>
              <a:r>
                <a:rPr lang="en-US" sz="1600" b="1" i="0" u="none" strike="noStrike" cap="none" dirty="0">
                  <a:solidFill>
                    <a:srgbClr val="FFFFFF"/>
                  </a:solidFill>
                  <a:latin typeface="+mn-lt"/>
                  <a:ea typeface="Helvetica Neue"/>
                  <a:cs typeface="Helvetica Neue"/>
                  <a:sym typeface="Helvetica Neue"/>
                </a:rPr>
                <a:t>	Normes socioculturelles</a:t>
              </a:r>
              <a:endParaRPr lang="en-ZA" sz="1050" dirty="0">
                <a:latin typeface="+mn-lt"/>
              </a:endParaRPr>
            </a:p>
          </p:txBody>
        </p:sp>
        <p:sp>
          <p:nvSpPr>
            <p:cNvPr id="505" name="Google Shape;505;p32"/>
            <p:cNvSpPr txBox="1"/>
            <p:nvPr/>
          </p:nvSpPr>
          <p:spPr>
            <a:xfrm>
              <a:off x="5406360" y="2089655"/>
              <a:ext cx="4935657" cy="586868"/>
            </a:xfrm>
            <a:prstGeom prst="rect">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Clr>
                  <a:srgbClr val="FFFFFF"/>
                </a:buClr>
                <a:buSzPts val="2400"/>
                <a:buFont typeface="Helvetica Neue"/>
                <a:buNone/>
              </a:pPr>
              <a:r>
                <a:rPr lang="en-US" sz="1600" b="1" i="0" u="none" strike="noStrike" cap="none" dirty="0">
                  <a:solidFill>
                    <a:srgbClr val="FFFFFF"/>
                  </a:solidFill>
                  <a:latin typeface="+mn-lt"/>
                  <a:ea typeface="Helvetica Neue"/>
                  <a:cs typeface="Helvetica Neue"/>
                  <a:sym typeface="Helvetica Neue"/>
                </a:rPr>
                <a:t>	Société</a:t>
              </a:r>
              <a:endParaRPr lang="en-ZA" sz="1050" dirty="0">
                <a:latin typeface="+mn-lt"/>
              </a:endParaRPr>
            </a:p>
          </p:txBody>
        </p:sp>
        <p:sp>
          <p:nvSpPr>
            <p:cNvPr id="506" name="Google Shape;506;p32"/>
            <p:cNvSpPr txBox="1"/>
            <p:nvPr/>
          </p:nvSpPr>
          <p:spPr>
            <a:xfrm>
              <a:off x="5730363" y="2935932"/>
              <a:ext cx="4611654" cy="58686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Clr>
                  <a:srgbClr val="000000"/>
                </a:buClr>
                <a:buSzPts val="2400"/>
                <a:buFont typeface="Helvetica Neue"/>
                <a:buNone/>
              </a:pPr>
              <a:r>
                <a:rPr lang="en-US" sz="1600" b="1" i="0" u="none" strike="noStrike" cap="none" dirty="0">
                  <a:solidFill>
                    <a:srgbClr val="000000"/>
                  </a:solidFill>
                  <a:latin typeface="+mn-lt"/>
                  <a:ea typeface="Helvetica Neue"/>
                  <a:cs typeface="Helvetica Neue"/>
                  <a:sym typeface="Helvetica Neue"/>
                </a:rPr>
                <a:t>	Communauté</a:t>
              </a:r>
              <a:endParaRPr lang="en-ZA" sz="1050" dirty="0">
                <a:latin typeface="+mn-lt"/>
              </a:endParaRPr>
            </a:p>
          </p:txBody>
        </p:sp>
        <p:sp>
          <p:nvSpPr>
            <p:cNvPr id="507" name="Google Shape;507;p32"/>
            <p:cNvSpPr txBox="1"/>
            <p:nvPr/>
          </p:nvSpPr>
          <p:spPr>
            <a:xfrm>
              <a:off x="6056848" y="3782209"/>
              <a:ext cx="4356191" cy="586868"/>
            </a:xfrm>
            <a:prstGeom prst="rect">
              <a:avLst/>
            </a:prstGeom>
            <a:solidFill>
              <a:schemeClr val="accent2">
                <a:lumMod val="40000"/>
                <a:lumOff val="60000"/>
              </a:schemeClr>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Clr>
                  <a:srgbClr val="000000"/>
                </a:buClr>
                <a:buSzPts val="2400"/>
                <a:buFont typeface="Helvetica Neue"/>
                <a:buNone/>
              </a:pPr>
              <a:r>
                <a:rPr lang="en-US" sz="1600" b="1" i="0" u="none" strike="noStrike" cap="none" dirty="0">
                  <a:solidFill>
                    <a:srgbClr val="000000"/>
                  </a:solidFill>
                  <a:latin typeface="+mn-lt"/>
                  <a:ea typeface="Helvetica Neue"/>
                  <a:cs typeface="Helvetica Neue"/>
                  <a:sym typeface="Helvetica Neue"/>
                </a:rPr>
                <a:t>	Famille</a:t>
              </a:r>
              <a:endParaRPr lang="en-ZA" sz="1050" dirty="0">
                <a:latin typeface="+mn-lt"/>
              </a:endParaRPr>
            </a:p>
          </p:txBody>
        </p:sp>
        <p:sp>
          <p:nvSpPr>
            <p:cNvPr id="508" name="Google Shape;508;p32"/>
            <p:cNvSpPr txBox="1"/>
            <p:nvPr/>
          </p:nvSpPr>
          <p:spPr>
            <a:xfrm>
              <a:off x="6462477" y="4628486"/>
              <a:ext cx="4554244" cy="586868"/>
            </a:xfrm>
            <a:prstGeom prst="rect">
              <a:avLst/>
            </a:prstGeom>
            <a:solidFill>
              <a:schemeClr val="accent2">
                <a:lumMod val="20000"/>
                <a:lumOff val="80000"/>
              </a:schemeClr>
            </a:solidFill>
            <a:ln>
              <a:noFill/>
            </a:ln>
          </p:spPr>
          <p:txBody>
            <a:bodyPr spcFirstLastPara="1" wrap="square" lIns="91425" tIns="45700" rIns="91425" bIns="45700" anchor="ctr" anchorCtr="0">
              <a:noAutofit/>
            </a:bodyPr>
            <a:lstStyle/>
            <a:p>
              <a:pPr marL="0" marR="0" lvl="0" indent="0" algn="l" rtl="0">
                <a:lnSpc>
                  <a:spcPct val="107000"/>
                </a:lnSpc>
                <a:spcBef>
                  <a:spcPts val="0"/>
                </a:spcBef>
                <a:spcAft>
                  <a:spcPts val="0"/>
                </a:spcAft>
                <a:buClr>
                  <a:srgbClr val="000000"/>
                </a:buClr>
                <a:buSzPts val="1600"/>
                <a:buFont typeface="Helvetica Neue"/>
                <a:buNone/>
              </a:pPr>
              <a:r>
                <a:rPr lang="en-US" sz="1600" b="1" i="0" u="none" strike="noStrike" cap="none" dirty="0">
                  <a:solidFill>
                    <a:srgbClr val="000000"/>
                  </a:solidFill>
                  <a:latin typeface="+mn-lt"/>
                  <a:ea typeface="Helvetica Neue"/>
                  <a:cs typeface="Helvetica Neue"/>
                  <a:sym typeface="Helvetica Neue"/>
                </a:rPr>
                <a:t>	Enfant</a:t>
              </a:r>
              <a:endParaRPr lang="en-ZA" sz="1050" dirty="0">
                <a:latin typeface="+mn-lt"/>
              </a:endParaRPr>
            </a:p>
          </p:txBody>
        </p:sp>
      </p:grpSp>
      <p:sp>
        <p:nvSpPr>
          <p:cNvPr id="3" name="Google Shape;114;p9">
            <a:extLst>
              <a:ext uri="{FF2B5EF4-FFF2-40B4-BE49-F238E27FC236}">
                <a16:creationId xmlns:a16="http://schemas.microsoft.com/office/drawing/2014/main" id="{7FE1FAEF-2E71-C609-6221-F186D73940F7}"/>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10 minutes  </a:t>
            </a:r>
            <a:endParaRPr b="1" dirty="0">
              <a:solidFill>
                <a:schemeClr val="accent2">
                  <a:lumMod val="75000"/>
                </a:schemeClr>
              </a:solidFill>
            </a:endParaRPr>
          </a:p>
        </p:txBody>
      </p:sp>
      <p:sp>
        <p:nvSpPr>
          <p:cNvPr id="5" name="Rectangle: Single Corner Snipped 4">
            <a:extLst>
              <a:ext uri="{FF2B5EF4-FFF2-40B4-BE49-F238E27FC236}">
                <a16:creationId xmlns:a16="http://schemas.microsoft.com/office/drawing/2014/main" id="{E8D7BB46-B654-331B-A572-02057161A09D}"/>
              </a:ext>
            </a:extLst>
          </p:cNvPr>
          <p:cNvSpPr/>
          <p:nvPr/>
        </p:nvSpPr>
        <p:spPr>
          <a:xfrm>
            <a:off x="1003664" y="2270213"/>
            <a:ext cx="3115668" cy="3009187"/>
          </a:xfrm>
          <a:prstGeom prst="snip1Rect">
            <a:avLst/>
          </a:prstGeom>
          <a:solidFill>
            <a:srgbClr val="F5F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09" name="Google Shape;509;p32"/>
          <p:cNvSpPr txBox="1"/>
          <p:nvPr/>
        </p:nvSpPr>
        <p:spPr>
          <a:xfrm>
            <a:off x="1279431" y="2572770"/>
            <a:ext cx="2482458" cy="2031285"/>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GB" sz="1800" b="1" dirty="0">
                <a:solidFill>
                  <a:schemeClr val="dk1"/>
                </a:solidFill>
                <a:latin typeface="+mn-lt"/>
                <a:ea typeface="Arial"/>
                <a:cs typeface="Arial"/>
                <a:sym typeface="Arial"/>
              </a:rPr>
              <a:t>Normes sociétales, culturelles, religieuses et pratiques traditionnelles </a:t>
            </a:r>
            <a:r>
              <a:rPr lang="en-GB" sz="1800" dirty="0">
                <a:solidFill>
                  <a:schemeClr val="dk1"/>
                </a:solidFill>
                <a:latin typeface="+mn-lt"/>
                <a:ea typeface="Arial"/>
                <a:cs typeface="Arial"/>
                <a:sym typeface="Arial"/>
              </a:rPr>
              <a:t>qui influent sur la manière dont les enfants sont pris en charge lors de la séparation familiale</a:t>
            </a:r>
            <a:endParaRPr lang="en-GB" sz="1800" dirty="0">
              <a:latin typeface="+mn-lt"/>
            </a:endParaRPr>
          </a:p>
        </p:txBody>
      </p:sp>
      <p:sp>
        <p:nvSpPr>
          <p:cNvPr id="11" name="Rectangle: Single Corner Snipped 10">
            <a:extLst>
              <a:ext uri="{FF2B5EF4-FFF2-40B4-BE49-F238E27FC236}">
                <a16:creationId xmlns:a16="http://schemas.microsoft.com/office/drawing/2014/main" id="{0EE66333-474C-2AC8-1BEF-707504CCC52C}"/>
              </a:ext>
            </a:extLst>
          </p:cNvPr>
          <p:cNvSpPr/>
          <p:nvPr/>
        </p:nvSpPr>
        <p:spPr>
          <a:xfrm>
            <a:off x="8789994" y="1629744"/>
            <a:ext cx="417535" cy="403265"/>
          </a:xfrm>
          <a:prstGeom prst="snip1Rect">
            <a:avLst/>
          </a:prstGeom>
          <a:solidFill>
            <a:srgbClr val="F5F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ectangle: Single Corner Snipped 11">
            <a:extLst>
              <a:ext uri="{FF2B5EF4-FFF2-40B4-BE49-F238E27FC236}">
                <a16:creationId xmlns:a16="http://schemas.microsoft.com/office/drawing/2014/main" id="{1F19C381-3761-034F-4138-F4D0CDC0BDD2}"/>
              </a:ext>
            </a:extLst>
          </p:cNvPr>
          <p:cNvSpPr/>
          <p:nvPr/>
        </p:nvSpPr>
        <p:spPr>
          <a:xfrm>
            <a:off x="7088530" y="4649648"/>
            <a:ext cx="417535" cy="403265"/>
          </a:xfrm>
          <a:prstGeom prst="snip1Rect">
            <a:avLst/>
          </a:prstGeom>
          <a:solidFill>
            <a:srgbClr val="F5F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Rectangle: Single Corner Snipped 12">
            <a:extLst>
              <a:ext uri="{FF2B5EF4-FFF2-40B4-BE49-F238E27FC236}">
                <a16:creationId xmlns:a16="http://schemas.microsoft.com/office/drawing/2014/main" id="{9C176B40-2D35-C61A-170A-05BA4D05F751}"/>
              </a:ext>
            </a:extLst>
          </p:cNvPr>
          <p:cNvSpPr/>
          <p:nvPr/>
        </p:nvSpPr>
        <p:spPr>
          <a:xfrm>
            <a:off x="7836327" y="4884718"/>
            <a:ext cx="417535" cy="403265"/>
          </a:xfrm>
          <a:prstGeom prst="snip1Rect">
            <a:avLst/>
          </a:prstGeom>
          <a:solidFill>
            <a:srgbClr val="F5F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4" name="Rectangle: Single Corner Snipped 13">
            <a:extLst>
              <a:ext uri="{FF2B5EF4-FFF2-40B4-BE49-F238E27FC236}">
                <a16:creationId xmlns:a16="http://schemas.microsoft.com/office/drawing/2014/main" id="{72038303-8DD9-F494-BAE0-8447AA96DEA8}"/>
              </a:ext>
            </a:extLst>
          </p:cNvPr>
          <p:cNvSpPr/>
          <p:nvPr/>
        </p:nvSpPr>
        <p:spPr>
          <a:xfrm>
            <a:off x="8065374" y="3094666"/>
            <a:ext cx="417535" cy="403265"/>
          </a:xfrm>
          <a:prstGeom prst="snip1Rect">
            <a:avLst/>
          </a:prstGeom>
          <a:solidFill>
            <a:srgbClr val="F5F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5" name="Rectangle: Single Corner Snipped 14">
            <a:extLst>
              <a:ext uri="{FF2B5EF4-FFF2-40B4-BE49-F238E27FC236}">
                <a16:creationId xmlns:a16="http://schemas.microsoft.com/office/drawing/2014/main" id="{7B855FB5-BEAA-7CF2-3E91-E5B76F5503D0}"/>
              </a:ext>
            </a:extLst>
          </p:cNvPr>
          <p:cNvSpPr/>
          <p:nvPr/>
        </p:nvSpPr>
        <p:spPr>
          <a:xfrm>
            <a:off x="8532144" y="2750525"/>
            <a:ext cx="417535" cy="403265"/>
          </a:xfrm>
          <a:prstGeom prst="snip1Rect">
            <a:avLst/>
          </a:prstGeom>
          <a:solidFill>
            <a:srgbClr val="F5F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Rectangle: Single Corner Snipped 15">
            <a:extLst>
              <a:ext uri="{FF2B5EF4-FFF2-40B4-BE49-F238E27FC236}">
                <a16:creationId xmlns:a16="http://schemas.microsoft.com/office/drawing/2014/main" id="{8E5A6F04-4D21-8ADB-0C73-8DF74FE415C1}"/>
              </a:ext>
            </a:extLst>
          </p:cNvPr>
          <p:cNvSpPr/>
          <p:nvPr/>
        </p:nvSpPr>
        <p:spPr>
          <a:xfrm>
            <a:off x="8119701" y="2100179"/>
            <a:ext cx="417535" cy="403265"/>
          </a:xfrm>
          <a:prstGeom prst="snip1Rect">
            <a:avLst/>
          </a:prstGeom>
          <a:solidFill>
            <a:srgbClr val="F5F3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 name="Group 5">
            <a:extLst>
              <a:ext uri="{FF2B5EF4-FFF2-40B4-BE49-F238E27FC236}">
                <a16:creationId xmlns:a16="http://schemas.microsoft.com/office/drawing/2014/main" id="{30FC7181-0F56-FE80-872F-EA22F23FF7C8}"/>
              </a:ext>
            </a:extLst>
          </p:cNvPr>
          <p:cNvGrpSpPr/>
          <p:nvPr/>
        </p:nvGrpSpPr>
        <p:grpSpPr>
          <a:xfrm>
            <a:off x="357066" y="1224523"/>
            <a:ext cx="369332" cy="369332"/>
            <a:chOff x="6784825" y="4717805"/>
            <a:chExt cx="1170980" cy="1170980"/>
          </a:xfrm>
        </p:grpSpPr>
        <p:sp>
          <p:nvSpPr>
            <p:cNvPr id="7" name="Oval 6">
              <a:extLst>
                <a:ext uri="{FF2B5EF4-FFF2-40B4-BE49-F238E27FC236}">
                  <a16:creationId xmlns:a16="http://schemas.microsoft.com/office/drawing/2014/main" id="{C8E1D43F-7B49-E7E4-E33F-7A7F917837B3}"/>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Oval 7">
              <a:extLst>
                <a:ext uri="{FF2B5EF4-FFF2-40B4-BE49-F238E27FC236}">
                  <a16:creationId xmlns:a16="http://schemas.microsoft.com/office/drawing/2014/main" id="{04B20CA3-264B-7484-45A7-B713E3CD4980}"/>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ectangle 8">
              <a:extLst>
                <a:ext uri="{FF2B5EF4-FFF2-40B4-BE49-F238E27FC236}">
                  <a16:creationId xmlns:a16="http://schemas.microsoft.com/office/drawing/2014/main" id="{F82BA9EF-8785-0209-7909-29B17D71FC26}"/>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Rectangle 9">
              <a:extLst>
                <a:ext uri="{FF2B5EF4-FFF2-40B4-BE49-F238E27FC236}">
                  <a16:creationId xmlns:a16="http://schemas.microsoft.com/office/drawing/2014/main" id="{42990B14-EA86-9869-8ADB-F96F43BB0E85}"/>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7" name="Group 16">
            <a:extLst>
              <a:ext uri="{FF2B5EF4-FFF2-40B4-BE49-F238E27FC236}">
                <a16:creationId xmlns:a16="http://schemas.microsoft.com/office/drawing/2014/main" id="{C9E4823F-DACE-8839-24AF-DD48D902954F}"/>
              </a:ext>
            </a:extLst>
          </p:cNvPr>
          <p:cNvGrpSpPr/>
          <p:nvPr/>
        </p:nvGrpSpPr>
        <p:grpSpPr>
          <a:xfrm>
            <a:off x="10228983" y="337468"/>
            <a:ext cx="1587872" cy="1368854"/>
            <a:chOff x="10228983" y="337468"/>
            <a:chExt cx="1587872" cy="1368854"/>
          </a:xfrm>
        </p:grpSpPr>
        <p:sp>
          <p:nvSpPr>
            <p:cNvPr id="18" name="Hexagon 17">
              <a:extLst>
                <a:ext uri="{FF2B5EF4-FFF2-40B4-BE49-F238E27FC236}">
                  <a16:creationId xmlns:a16="http://schemas.microsoft.com/office/drawing/2014/main" id="{4A6BAF9F-BFB2-91B7-74B3-836B6AA0096D}"/>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9" name="Group 18">
              <a:extLst>
                <a:ext uri="{FF2B5EF4-FFF2-40B4-BE49-F238E27FC236}">
                  <a16:creationId xmlns:a16="http://schemas.microsoft.com/office/drawing/2014/main" id="{F0AB4145-36BD-614C-6C15-5F610BF283F4}"/>
                </a:ext>
              </a:extLst>
            </p:cNvPr>
            <p:cNvGrpSpPr/>
            <p:nvPr/>
          </p:nvGrpSpPr>
          <p:grpSpPr>
            <a:xfrm>
              <a:off x="10621771" y="762700"/>
              <a:ext cx="562136" cy="634675"/>
              <a:chOff x="760175" y="830142"/>
              <a:chExt cx="867619" cy="979579"/>
            </a:xfrm>
          </p:grpSpPr>
          <p:sp>
            <p:nvSpPr>
              <p:cNvPr id="23" name="Rectangle 22">
                <a:extLst>
                  <a:ext uri="{FF2B5EF4-FFF2-40B4-BE49-F238E27FC236}">
                    <a16:creationId xmlns:a16="http://schemas.microsoft.com/office/drawing/2014/main" id="{6E966B49-6F7E-634B-0580-4A9AD4D918DF}"/>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15</a:t>
                </a:r>
              </a:p>
            </p:txBody>
          </p:sp>
          <p:sp>
            <p:nvSpPr>
              <p:cNvPr id="24" name="Rectangle 23">
                <a:extLst>
                  <a:ext uri="{FF2B5EF4-FFF2-40B4-BE49-F238E27FC236}">
                    <a16:creationId xmlns:a16="http://schemas.microsoft.com/office/drawing/2014/main" id="{54A8175C-4FC6-5077-B8DE-3C7A7B5750FC}"/>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20" name="Group 19">
              <a:extLst>
                <a:ext uri="{FF2B5EF4-FFF2-40B4-BE49-F238E27FC236}">
                  <a16:creationId xmlns:a16="http://schemas.microsoft.com/office/drawing/2014/main" id="{FBB8926E-602F-7196-F428-216A3FD32487}"/>
                </a:ext>
              </a:extLst>
            </p:cNvPr>
            <p:cNvGrpSpPr/>
            <p:nvPr/>
          </p:nvGrpSpPr>
          <p:grpSpPr>
            <a:xfrm>
              <a:off x="11325415" y="762701"/>
              <a:ext cx="182192" cy="634674"/>
              <a:chOff x="2121762" y="2323619"/>
              <a:chExt cx="200378" cy="825210"/>
            </a:xfrm>
          </p:grpSpPr>
          <p:sp>
            <p:nvSpPr>
              <p:cNvPr id="21" name="Isosceles Triangle 20">
                <a:extLst>
                  <a:ext uri="{FF2B5EF4-FFF2-40B4-BE49-F238E27FC236}">
                    <a16:creationId xmlns:a16="http://schemas.microsoft.com/office/drawing/2014/main" id="{11BFF10F-0263-3B42-5FB6-ECA5C8B63DD0}"/>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2" name="Rectangle 21">
                <a:extLst>
                  <a:ext uri="{FF2B5EF4-FFF2-40B4-BE49-F238E27FC236}">
                    <a16:creationId xmlns:a16="http://schemas.microsoft.com/office/drawing/2014/main" id="{D773081E-E471-5202-C842-34358C7C75AE}"/>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15"/>
        <p:cNvGrpSpPr/>
        <p:nvPr/>
      </p:nvGrpSpPr>
      <p:grpSpPr>
        <a:xfrm>
          <a:off x="0" y="0"/>
          <a:ext cx="0" cy="0"/>
          <a:chOff x="0" y="0"/>
          <a:chExt cx="0" cy="0"/>
        </a:xfrm>
      </p:grpSpPr>
      <p:sp>
        <p:nvSpPr>
          <p:cNvPr id="516" name="Google Shape;516;p3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latin typeface="Arial"/>
                <a:ea typeface="Arial"/>
                <a:cs typeface="Arial"/>
                <a:sym typeface="Arial"/>
              </a:rPr>
              <a:t>Principaux points d'apprentissage</a:t>
            </a:r>
            <a:endParaRPr dirty="0"/>
          </a:p>
        </p:txBody>
      </p:sp>
      <p:sp>
        <p:nvSpPr>
          <p:cNvPr id="517" name="Google Shape;517;p33"/>
          <p:cNvSpPr txBox="1"/>
          <p:nvPr/>
        </p:nvSpPr>
        <p:spPr>
          <a:xfrm>
            <a:off x="3680717" y="3546737"/>
            <a:ext cx="5210215" cy="17542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GB" sz="1800" b="0" i="0" u="none" strike="noStrike" cap="none" dirty="0">
                <a:solidFill>
                  <a:srgbClr val="000000"/>
                </a:solidFill>
                <a:latin typeface="+mn-lt"/>
                <a:ea typeface="Helvetica Neue"/>
                <a:cs typeface="Helvetica Neue"/>
                <a:sym typeface="Helvetica Neue"/>
              </a:rPr>
              <a:t>Il est nécessaire de comprendre les normes socioculturelles relatives aux pratiques de garde d'enfants et la manière dont la séparation familiale est perçue et traitée au sein de la communauté pour renforcer les facteurs de protection, garantir l'intérêt supérieur de l'enfant et s'attaquer aux mécanismes d'adaptation nuisibles.</a:t>
            </a:r>
          </a:p>
        </p:txBody>
      </p:sp>
      <p:sp>
        <p:nvSpPr>
          <p:cNvPr id="518" name="Google Shape;518;p33"/>
          <p:cNvSpPr/>
          <p:nvPr/>
        </p:nvSpPr>
        <p:spPr>
          <a:xfrm>
            <a:off x="5760045" y="2047736"/>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Shape 522"/>
        <p:cNvGrpSpPr/>
        <p:nvPr/>
      </p:nvGrpSpPr>
      <p:grpSpPr>
        <a:xfrm>
          <a:off x="0" y="0"/>
          <a:ext cx="0" cy="0"/>
          <a:chOff x="0" y="0"/>
          <a:chExt cx="0" cy="0"/>
        </a:xfrm>
      </p:grpSpPr>
      <p:sp>
        <p:nvSpPr>
          <p:cNvPr id="523" name="Google Shape;523;p34"/>
          <p:cNvSpPr txBox="1">
            <a:spLocks noGrp="1"/>
          </p:cNvSpPr>
          <p:nvPr>
            <p:ph type="title"/>
          </p:nvPr>
        </p:nvSpPr>
        <p:spPr>
          <a:xfrm>
            <a:off x="796386"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000"/>
              <a:buFont typeface="Garamond"/>
              <a:buNone/>
            </a:pPr>
            <a:r>
              <a:rPr lang="en-US" sz="4000" dirty="0"/>
              <a:t>Session 4</a:t>
            </a:r>
            <a:br>
              <a:rPr lang="en-US" sz="4000" dirty="0"/>
            </a:br>
            <a:r>
              <a:rPr lang="en-US" sz="4000" dirty="0"/>
              <a:t>Comprendre les politiques et les pratiques concernant les ENAS et le rôle des autorités et des principales parties prenantes </a:t>
            </a:r>
            <a:endParaRPr dirty="0"/>
          </a:p>
        </p:txBody>
      </p:sp>
      <p:sp>
        <p:nvSpPr>
          <p:cNvPr id="2" name="Google Shape;265;p20">
            <a:extLst>
              <a:ext uri="{FF2B5EF4-FFF2-40B4-BE49-F238E27FC236}">
                <a16:creationId xmlns:a16="http://schemas.microsoft.com/office/drawing/2014/main" id="{73A0BF27-6537-CCEB-2E5E-C1BF4EE96736}"/>
              </a:ext>
            </a:extLst>
          </p:cNvPr>
          <p:cNvSpPr txBox="1"/>
          <p:nvPr/>
        </p:nvSpPr>
        <p:spPr>
          <a:xfrm>
            <a:off x="6453713" y="1162096"/>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sz="2000" spc="300" dirty="0">
              <a:solidFill>
                <a:schemeClr val="accent2">
                  <a:lumMod val="75000"/>
                </a:schemeClr>
              </a:solidFill>
            </a:endParaRPr>
          </a:p>
        </p:txBody>
      </p:sp>
      <p:sp>
        <p:nvSpPr>
          <p:cNvPr id="3" name="Google Shape;266;p20">
            <a:extLst>
              <a:ext uri="{FF2B5EF4-FFF2-40B4-BE49-F238E27FC236}">
                <a16:creationId xmlns:a16="http://schemas.microsoft.com/office/drawing/2014/main" id="{2E68D1BD-C75F-C4D5-4AF5-3BB3D746B69A}"/>
              </a:ext>
            </a:extLst>
          </p:cNvPr>
          <p:cNvSpPr txBox="1"/>
          <p:nvPr/>
        </p:nvSpPr>
        <p:spPr>
          <a:xfrm>
            <a:off x="7388888" y="2021084"/>
            <a:ext cx="4142936" cy="4044015"/>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Relier les dispositions légales nationales pour les ENAS aux interventions quotidiennes de gestion des cas. </a:t>
            </a:r>
          </a:p>
          <a:p>
            <a:pPr marL="0" marR="0" lvl="0" indent="0" algn="l" rtl="0">
              <a:lnSpc>
                <a:spcPct val="107000"/>
              </a:lnSpc>
              <a:spcBef>
                <a:spcPts val="0"/>
              </a:spcBef>
              <a:spcAft>
                <a:spcPts val="0"/>
              </a:spcAft>
              <a:buClr>
                <a:srgbClr val="000000"/>
              </a:buClr>
              <a:buSzPts val="2400"/>
              <a:buFont typeface="Arial"/>
              <a:buNone/>
            </a:pPr>
            <a:endParaRPr lang="en-US" sz="2400" b="0" i="0" u="none" strike="noStrike" cap="none" dirty="0">
              <a:solidFill>
                <a:srgbClr val="000000"/>
              </a:solidFill>
              <a:latin typeface="Arial"/>
              <a:ea typeface="Arial"/>
              <a:cs typeface="Arial"/>
              <a:sym typeface="Arial"/>
            </a:endParaRPr>
          </a:p>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Décrire les rôles et les responsabilités des autorités statutaires et des autres acteurs clés dans le pays. </a:t>
            </a:r>
          </a:p>
        </p:txBody>
      </p:sp>
      <p:grpSp>
        <p:nvGrpSpPr>
          <p:cNvPr id="4" name="Google Shape;194;p14">
            <a:extLst>
              <a:ext uri="{FF2B5EF4-FFF2-40B4-BE49-F238E27FC236}">
                <a16:creationId xmlns:a16="http://schemas.microsoft.com/office/drawing/2014/main" id="{338894B9-F5F2-1649-E61E-AFDD5279B2D5}"/>
              </a:ext>
            </a:extLst>
          </p:cNvPr>
          <p:cNvGrpSpPr/>
          <p:nvPr/>
        </p:nvGrpSpPr>
        <p:grpSpPr>
          <a:xfrm>
            <a:off x="6618813" y="2119185"/>
            <a:ext cx="560331" cy="592814"/>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41B97378-E17D-F9A7-53E2-52127AE457F5}"/>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24AF9595-599B-8751-4BFB-5606F41473CF}"/>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7" name="Google Shape;194;p14">
            <a:extLst>
              <a:ext uri="{FF2B5EF4-FFF2-40B4-BE49-F238E27FC236}">
                <a16:creationId xmlns:a16="http://schemas.microsoft.com/office/drawing/2014/main" id="{5C7B8CB6-CF67-CD4C-0752-0FBDF25E3B91}"/>
              </a:ext>
            </a:extLst>
          </p:cNvPr>
          <p:cNvGrpSpPr/>
          <p:nvPr/>
        </p:nvGrpSpPr>
        <p:grpSpPr>
          <a:xfrm>
            <a:off x="6618813" y="4051236"/>
            <a:ext cx="560331" cy="592814"/>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B4A6A6A6-B1BD-F06F-B69B-63A7A6ED9170}"/>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284174BF-3407-3004-58D4-8A71F8B97207}"/>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3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Législation internationale </a:t>
            </a:r>
            <a:endParaRPr dirty="0"/>
          </a:p>
        </p:txBody>
      </p:sp>
      <p:sp>
        <p:nvSpPr>
          <p:cNvPr id="538" name="Google Shape;538;p35"/>
          <p:cNvSpPr txBox="1"/>
          <p:nvPr/>
        </p:nvSpPr>
        <p:spPr>
          <a:xfrm>
            <a:off x="1320798" y="4388832"/>
            <a:ext cx="2565401" cy="646290"/>
          </a:xfrm>
          <a:prstGeom prst="rect">
            <a:avLst/>
          </a:prstGeom>
          <a:noFill/>
          <a:ln>
            <a:noFill/>
          </a:ln>
        </p:spPr>
        <p:txBody>
          <a:bodyPr spcFirstLastPara="1" wrap="square" lIns="91425" tIns="45700" rIns="91425" bIns="45700" anchor="t" anchorCtr="0">
            <a:spAutoFit/>
          </a:bodyPr>
          <a:lstStyle/>
          <a:p>
            <a:pPr marR="0" lvl="0" algn="ctr" rtl="0">
              <a:lnSpc>
                <a:spcPct val="100000"/>
              </a:lnSpc>
              <a:spcBef>
                <a:spcPts val="0"/>
              </a:spcBef>
              <a:spcAft>
                <a:spcPts val="0"/>
              </a:spcAft>
              <a:buClr>
                <a:schemeClr val="dk1"/>
              </a:buClr>
              <a:buSzPts val="2800"/>
            </a:pPr>
            <a:r>
              <a:rPr lang="en-US" sz="1800" b="0" i="0" u="none" strike="noStrike" cap="none" dirty="0">
                <a:solidFill>
                  <a:schemeClr val="dk1"/>
                </a:solidFill>
                <a:latin typeface="+mn-lt"/>
                <a:ea typeface="Helvetica Neue"/>
                <a:cs typeface="Helvetica Neue"/>
                <a:sym typeface="Helvetica Neue"/>
              </a:rPr>
              <a:t>Convention des Nations Unies sur les droits de l'enfant</a:t>
            </a:r>
            <a:endParaRPr sz="1800" dirty="0">
              <a:latin typeface="+mn-lt"/>
            </a:endParaRPr>
          </a:p>
        </p:txBody>
      </p:sp>
      <p:grpSp>
        <p:nvGrpSpPr>
          <p:cNvPr id="11" name="Group 10">
            <a:extLst>
              <a:ext uri="{FF2B5EF4-FFF2-40B4-BE49-F238E27FC236}">
                <a16:creationId xmlns:a16="http://schemas.microsoft.com/office/drawing/2014/main" id="{629914DE-DAA1-B522-26CE-66FCE06BE31A}"/>
              </a:ext>
            </a:extLst>
          </p:cNvPr>
          <p:cNvGrpSpPr/>
          <p:nvPr/>
        </p:nvGrpSpPr>
        <p:grpSpPr>
          <a:xfrm>
            <a:off x="1790699" y="2104903"/>
            <a:ext cx="1625600" cy="1819604"/>
            <a:chOff x="1155699" y="2130303"/>
            <a:chExt cx="1625600" cy="1819604"/>
          </a:xfrm>
        </p:grpSpPr>
        <p:sp>
          <p:nvSpPr>
            <p:cNvPr id="4" name="Rectangle: Single Corner Snipped 3">
              <a:extLst>
                <a:ext uri="{FF2B5EF4-FFF2-40B4-BE49-F238E27FC236}">
                  <a16:creationId xmlns:a16="http://schemas.microsoft.com/office/drawing/2014/main" id="{9AA603F0-3ED7-6C3D-DF68-FA55DDFC0FD3}"/>
                </a:ext>
              </a:extLst>
            </p:cNvPr>
            <p:cNvSpPr/>
            <p:nvPr/>
          </p:nvSpPr>
          <p:spPr>
            <a:xfrm>
              <a:off x="1155699" y="2130303"/>
              <a:ext cx="1625600" cy="1819604"/>
            </a:xfrm>
            <a:prstGeom prst="snip1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3" name="Graphic 2" descr="Court with solid fill">
              <a:extLst>
                <a:ext uri="{FF2B5EF4-FFF2-40B4-BE49-F238E27FC236}">
                  <a16:creationId xmlns:a16="http://schemas.microsoft.com/office/drawing/2014/main" id="{E5C6C31F-1853-7FFD-4B81-A13E9588BC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29847" y="2301453"/>
              <a:ext cx="1477305" cy="1477305"/>
            </a:xfrm>
            <a:prstGeom prst="rect">
              <a:avLst/>
            </a:prstGeom>
          </p:spPr>
        </p:pic>
      </p:grpSp>
      <p:sp>
        <p:nvSpPr>
          <p:cNvPr id="9" name="Google Shape;538;p35">
            <a:extLst>
              <a:ext uri="{FF2B5EF4-FFF2-40B4-BE49-F238E27FC236}">
                <a16:creationId xmlns:a16="http://schemas.microsoft.com/office/drawing/2014/main" id="{67000314-F192-848B-C476-26F395DF055C}"/>
              </a:ext>
            </a:extLst>
          </p:cNvPr>
          <p:cNvSpPr txBox="1"/>
          <p:nvPr/>
        </p:nvSpPr>
        <p:spPr>
          <a:xfrm>
            <a:off x="5054597" y="4388832"/>
            <a:ext cx="2565401" cy="923289"/>
          </a:xfrm>
          <a:prstGeom prst="rect">
            <a:avLst/>
          </a:prstGeom>
          <a:noFill/>
          <a:ln>
            <a:noFill/>
          </a:ln>
        </p:spPr>
        <p:txBody>
          <a:bodyPr spcFirstLastPara="1" wrap="square" lIns="91425" tIns="45700" rIns="91425" bIns="45700" anchor="t" anchorCtr="0">
            <a:spAutoFit/>
          </a:bodyPr>
          <a:lstStyle/>
          <a:p>
            <a:pPr marR="0" lvl="0" algn="ctr" rtl="0">
              <a:lnSpc>
                <a:spcPct val="100000"/>
              </a:lnSpc>
              <a:spcBef>
                <a:spcPts val="0"/>
              </a:spcBef>
              <a:spcAft>
                <a:spcPts val="0"/>
              </a:spcAft>
              <a:buClr>
                <a:schemeClr val="dk1"/>
              </a:buClr>
              <a:buSzPts val="2800"/>
            </a:pPr>
            <a:r>
              <a:rPr lang="en-US" sz="1800" b="0" i="0" u="none" strike="noStrike" cap="none" dirty="0">
                <a:solidFill>
                  <a:schemeClr val="dk1"/>
                </a:solidFill>
                <a:latin typeface="+mn-lt"/>
                <a:ea typeface="Helvetica Neue"/>
                <a:cs typeface="Helvetica Neue"/>
                <a:sym typeface="Helvetica Neue"/>
              </a:rPr>
              <a:t>Lignes directrices des </a:t>
            </a:r>
            <a:r>
              <a:rPr lang="en-US" sz="1800" dirty="0">
                <a:solidFill>
                  <a:schemeClr val="dk1"/>
                </a:solidFill>
                <a:latin typeface="+mn-lt"/>
                <a:ea typeface="Helvetica Neue"/>
                <a:cs typeface="Helvetica Neue"/>
                <a:sym typeface="Helvetica Neue"/>
              </a:rPr>
              <a:t>Nations Unies </a:t>
            </a:r>
            <a:r>
              <a:rPr lang="en-US" sz="1800" b="0" i="0" u="none" strike="noStrike" cap="none" dirty="0">
                <a:solidFill>
                  <a:schemeClr val="dk1"/>
                </a:solidFill>
                <a:latin typeface="+mn-lt"/>
                <a:ea typeface="Helvetica Neue"/>
                <a:cs typeface="Helvetica Neue"/>
                <a:sym typeface="Helvetica Neue"/>
              </a:rPr>
              <a:t>pour la protection de remplacement des enfants</a:t>
            </a:r>
            <a:endParaRPr sz="1800" dirty="0">
              <a:latin typeface="+mn-lt"/>
            </a:endParaRPr>
          </a:p>
        </p:txBody>
      </p:sp>
      <p:sp>
        <p:nvSpPr>
          <p:cNvPr id="10" name="Google Shape;538;p35">
            <a:extLst>
              <a:ext uri="{FF2B5EF4-FFF2-40B4-BE49-F238E27FC236}">
                <a16:creationId xmlns:a16="http://schemas.microsoft.com/office/drawing/2014/main" id="{F553AB49-9E20-C008-70E8-75872515969E}"/>
              </a:ext>
            </a:extLst>
          </p:cNvPr>
          <p:cNvSpPr txBox="1"/>
          <p:nvPr/>
        </p:nvSpPr>
        <p:spPr>
          <a:xfrm>
            <a:off x="8788399" y="4388832"/>
            <a:ext cx="2565401" cy="646290"/>
          </a:xfrm>
          <a:prstGeom prst="rect">
            <a:avLst/>
          </a:prstGeom>
          <a:noFill/>
          <a:ln>
            <a:noFill/>
          </a:ln>
        </p:spPr>
        <p:txBody>
          <a:bodyPr spcFirstLastPara="1" wrap="square" lIns="91425" tIns="45700" rIns="91425" bIns="45700" anchor="t" anchorCtr="0">
            <a:spAutoFit/>
          </a:bodyPr>
          <a:lstStyle/>
          <a:p>
            <a:pPr marR="0" lvl="0" algn="ctr" rtl="0">
              <a:lnSpc>
                <a:spcPct val="100000"/>
              </a:lnSpc>
              <a:spcBef>
                <a:spcPts val="0"/>
              </a:spcBef>
              <a:spcAft>
                <a:spcPts val="0"/>
              </a:spcAft>
              <a:buClr>
                <a:schemeClr val="dk1"/>
              </a:buClr>
              <a:buSzPts val="2800"/>
            </a:pPr>
            <a:r>
              <a:rPr lang="en-US" sz="1800" b="0" i="0" u="none" strike="noStrike" cap="none" dirty="0">
                <a:solidFill>
                  <a:schemeClr val="dk1"/>
                </a:solidFill>
                <a:latin typeface="+mn-lt"/>
                <a:ea typeface="Helvetica Neue"/>
                <a:cs typeface="Helvetica Neue"/>
                <a:sym typeface="Helvetica Neue"/>
              </a:rPr>
              <a:t>Déclaration des droits de l'homme de l'ONU </a:t>
            </a:r>
            <a:endParaRPr sz="1800" dirty="0">
              <a:latin typeface="+mn-lt"/>
            </a:endParaRPr>
          </a:p>
        </p:txBody>
      </p:sp>
      <p:grpSp>
        <p:nvGrpSpPr>
          <p:cNvPr id="12" name="Group 11">
            <a:extLst>
              <a:ext uri="{FF2B5EF4-FFF2-40B4-BE49-F238E27FC236}">
                <a16:creationId xmlns:a16="http://schemas.microsoft.com/office/drawing/2014/main" id="{F2DDE887-9630-C2A1-B886-8E4DD3EDB59E}"/>
              </a:ext>
            </a:extLst>
          </p:cNvPr>
          <p:cNvGrpSpPr/>
          <p:nvPr/>
        </p:nvGrpSpPr>
        <p:grpSpPr>
          <a:xfrm>
            <a:off x="5524498" y="2104903"/>
            <a:ext cx="1625600" cy="1819604"/>
            <a:chOff x="1155699" y="2130303"/>
            <a:chExt cx="1625600" cy="1819604"/>
          </a:xfrm>
        </p:grpSpPr>
        <p:sp>
          <p:nvSpPr>
            <p:cNvPr id="13" name="Rectangle: Single Corner Snipped 12">
              <a:extLst>
                <a:ext uri="{FF2B5EF4-FFF2-40B4-BE49-F238E27FC236}">
                  <a16:creationId xmlns:a16="http://schemas.microsoft.com/office/drawing/2014/main" id="{147A34E0-872A-F31A-D60E-D7965D5511F8}"/>
                </a:ext>
              </a:extLst>
            </p:cNvPr>
            <p:cNvSpPr/>
            <p:nvPr/>
          </p:nvSpPr>
          <p:spPr>
            <a:xfrm>
              <a:off x="1155699" y="2130303"/>
              <a:ext cx="1625600" cy="1819604"/>
            </a:xfrm>
            <a:prstGeom prst="snip1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4" name="Graphic 13" descr="Court with solid fill">
              <a:extLst>
                <a:ext uri="{FF2B5EF4-FFF2-40B4-BE49-F238E27FC236}">
                  <a16:creationId xmlns:a16="http://schemas.microsoft.com/office/drawing/2014/main" id="{238B1B97-2306-3605-19A7-86B7421531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29847" y="2301453"/>
              <a:ext cx="1477305" cy="1477305"/>
            </a:xfrm>
            <a:prstGeom prst="rect">
              <a:avLst/>
            </a:prstGeom>
          </p:spPr>
        </p:pic>
      </p:grpSp>
      <p:grpSp>
        <p:nvGrpSpPr>
          <p:cNvPr id="15" name="Group 14">
            <a:extLst>
              <a:ext uri="{FF2B5EF4-FFF2-40B4-BE49-F238E27FC236}">
                <a16:creationId xmlns:a16="http://schemas.microsoft.com/office/drawing/2014/main" id="{E4598CB9-9DFE-9881-6509-8770C3D406F9}"/>
              </a:ext>
            </a:extLst>
          </p:cNvPr>
          <p:cNvGrpSpPr/>
          <p:nvPr/>
        </p:nvGrpSpPr>
        <p:grpSpPr>
          <a:xfrm>
            <a:off x="9184151" y="2104903"/>
            <a:ext cx="1625600" cy="1819604"/>
            <a:chOff x="1155699" y="2130303"/>
            <a:chExt cx="1625600" cy="1819604"/>
          </a:xfrm>
        </p:grpSpPr>
        <p:sp>
          <p:nvSpPr>
            <p:cNvPr id="16" name="Rectangle: Single Corner Snipped 15">
              <a:extLst>
                <a:ext uri="{FF2B5EF4-FFF2-40B4-BE49-F238E27FC236}">
                  <a16:creationId xmlns:a16="http://schemas.microsoft.com/office/drawing/2014/main" id="{3C2FBC0E-2C95-3083-371E-42CF3F85CC99}"/>
                </a:ext>
              </a:extLst>
            </p:cNvPr>
            <p:cNvSpPr/>
            <p:nvPr/>
          </p:nvSpPr>
          <p:spPr>
            <a:xfrm>
              <a:off x="1155699" y="2130303"/>
              <a:ext cx="1625600" cy="1819604"/>
            </a:xfrm>
            <a:prstGeom prst="snip1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pic>
          <p:nvPicPr>
            <p:cNvPr id="17" name="Graphic 16" descr="Court with solid fill">
              <a:extLst>
                <a:ext uri="{FF2B5EF4-FFF2-40B4-BE49-F238E27FC236}">
                  <a16:creationId xmlns:a16="http://schemas.microsoft.com/office/drawing/2014/main" id="{1A62C465-727D-8C15-FAC3-CCF20C1520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29847" y="2301453"/>
              <a:ext cx="1477305" cy="1477305"/>
            </a:xfrm>
            <a:prstGeom prst="rect">
              <a:avLst/>
            </a:prstGeom>
          </p:spPr>
        </p:pic>
      </p:grpSp>
      <p:grpSp>
        <p:nvGrpSpPr>
          <p:cNvPr id="2" name="Group 1">
            <a:extLst>
              <a:ext uri="{FF2B5EF4-FFF2-40B4-BE49-F238E27FC236}">
                <a16:creationId xmlns:a16="http://schemas.microsoft.com/office/drawing/2014/main" id="{DF355EE1-9F19-12DB-EFA7-4B748FBAAB25}"/>
              </a:ext>
            </a:extLst>
          </p:cNvPr>
          <p:cNvGrpSpPr/>
          <p:nvPr/>
        </p:nvGrpSpPr>
        <p:grpSpPr>
          <a:xfrm>
            <a:off x="10228983" y="337468"/>
            <a:ext cx="1587872" cy="1368854"/>
            <a:chOff x="10228983" y="337468"/>
            <a:chExt cx="1587872" cy="1368854"/>
          </a:xfrm>
        </p:grpSpPr>
        <p:sp>
          <p:nvSpPr>
            <p:cNvPr id="5" name="Hexagon 4">
              <a:extLst>
                <a:ext uri="{FF2B5EF4-FFF2-40B4-BE49-F238E27FC236}">
                  <a16:creationId xmlns:a16="http://schemas.microsoft.com/office/drawing/2014/main" id="{E6D14AE9-9B1D-49B6-8F21-47FB854D2E13}"/>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 name="Group 5">
              <a:extLst>
                <a:ext uri="{FF2B5EF4-FFF2-40B4-BE49-F238E27FC236}">
                  <a16:creationId xmlns:a16="http://schemas.microsoft.com/office/drawing/2014/main" id="{B49ACAF6-0FAA-12CD-F931-A9BB69169633}"/>
                </a:ext>
              </a:extLst>
            </p:cNvPr>
            <p:cNvGrpSpPr/>
            <p:nvPr/>
          </p:nvGrpSpPr>
          <p:grpSpPr>
            <a:xfrm>
              <a:off x="10621771" y="762700"/>
              <a:ext cx="562136" cy="634675"/>
              <a:chOff x="760175" y="830142"/>
              <a:chExt cx="867619" cy="979579"/>
            </a:xfrm>
          </p:grpSpPr>
          <p:sp>
            <p:nvSpPr>
              <p:cNvPr id="19" name="Rectangle 18">
                <a:extLst>
                  <a:ext uri="{FF2B5EF4-FFF2-40B4-BE49-F238E27FC236}">
                    <a16:creationId xmlns:a16="http://schemas.microsoft.com/office/drawing/2014/main" id="{4FF73748-1EDD-BA35-4DEB-BFDB0677C63E}"/>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17-19</a:t>
                </a:r>
              </a:p>
            </p:txBody>
          </p:sp>
          <p:sp>
            <p:nvSpPr>
              <p:cNvPr id="20" name="Rectangle 19">
                <a:extLst>
                  <a:ext uri="{FF2B5EF4-FFF2-40B4-BE49-F238E27FC236}">
                    <a16:creationId xmlns:a16="http://schemas.microsoft.com/office/drawing/2014/main" id="{0DC2BD66-AE68-A9A3-4880-765A94848857}"/>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BFEC7C31-AB0C-D6B8-EACB-6489824466DE}"/>
                </a:ext>
              </a:extLst>
            </p:cNvPr>
            <p:cNvGrpSpPr/>
            <p:nvPr/>
          </p:nvGrpSpPr>
          <p:grpSpPr>
            <a:xfrm>
              <a:off x="11325415" y="762701"/>
              <a:ext cx="182192" cy="634674"/>
              <a:chOff x="2121762" y="2323619"/>
              <a:chExt cx="200378" cy="825210"/>
            </a:xfrm>
          </p:grpSpPr>
          <p:sp>
            <p:nvSpPr>
              <p:cNvPr id="8" name="Isosceles Triangle 7">
                <a:extLst>
                  <a:ext uri="{FF2B5EF4-FFF2-40B4-BE49-F238E27FC236}">
                    <a16:creationId xmlns:a16="http://schemas.microsoft.com/office/drawing/2014/main" id="{AA0D7947-226D-953D-8C23-35A013C19742}"/>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17">
                <a:extLst>
                  <a:ext uri="{FF2B5EF4-FFF2-40B4-BE49-F238E27FC236}">
                    <a16:creationId xmlns:a16="http://schemas.microsoft.com/office/drawing/2014/main" id="{6EB721F7-6BC8-E9BA-AC57-2E3C5AE56A53}"/>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pic>
        <p:nvPicPr>
          <p:cNvPr id="3" name="Picture 2" descr="A picture containing sky, outdoor, water, beach&#10;&#10;Description automatically generated">
            <a:extLst>
              <a:ext uri="{FF2B5EF4-FFF2-40B4-BE49-F238E27FC236}">
                <a16:creationId xmlns:a16="http://schemas.microsoft.com/office/drawing/2014/main" id="{034B88A9-7E0B-5BA1-46F5-1F1DCD62BB36}"/>
              </a:ext>
            </a:extLst>
          </p:cNvPr>
          <p:cNvPicPr>
            <a:picLocks noChangeAspect="1"/>
          </p:cNvPicPr>
          <p:nvPr/>
        </p:nvPicPr>
        <p:blipFill rotWithShape="1">
          <a:blip r:embed="rId3">
            <a:duotone>
              <a:prstClr val="black"/>
              <a:schemeClr val="accent2">
                <a:tint val="45000"/>
                <a:satMod val="400000"/>
              </a:schemeClr>
            </a:duotone>
          </a:blip>
          <a:srcRect l="1" t="19986" r="1" b="7813"/>
          <a:stretch/>
        </p:blipFill>
        <p:spPr>
          <a:xfrm>
            <a:off x="0" y="989484"/>
            <a:ext cx="12192000" cy="5868516"/>
          </a:xfrm>
          <a:prstGeom prst="rect">
            <a:avLst/>
          </a:prstGeom>
        </p:spPr>
      </p:pic>
      <p:sp>
        <p:nvSpPr>
          <p:cNvPr id="544" name="Google Shape;544;p36"/>
          <p:cNvSpPr txBox="1">
            <a:spLocks noGrp="1"/>
          </p:cNvSpPr>
          <p:nvPr>
            <p:ph type="title"/>
          </p:nvPr>
        </p:nvSpPr>
        <p:spPr>
          <a:xfrm>
            <a:off x="0" y="120516"/>
            <a:ext cx="105156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4"/>
              </a:buClr>
              <a:buSzPct val="100000"/>
              <a:buFont typeface="Arial"/>
              <a:buNone/>
            </a:pPr>
            <a:r>
              <a:rPr lang="en-US" dirty="0"/>
              <a:t>La Convention relative aux droits de l'enfant (CDE), 1989</a:t>
            </a:r>
            <a:endParaRPr dirty="0"/>
          </a:p>
        </p:txBody>
      </p:sp>
      <p:sp>
        <p:nvSpPr>
          <p:cNvPr id="5" name="TextBox 4">
            <a:extLst>
              <a:ext uri="{FF2B5EF4-FFF2-40B4-BE49-F238E27FC236}">
                <a16:creationId xmlns:a16="http://schemas.microsoft.com/office/drawing/2014/main" id="{2962EE41-CD85-1D1A-F6E7-218D80F5A27C}"/>
              </a:ext>
            </a:extLst>
          </p:cNvPr>
          <p:cNvSpPr txBox="1"/>
          <p:nvPr/>
        </p:nvSpPr>
        <p:spPr>
          <a:xfrm>
            <a:off x="838200" y="1966997"/>
            <a:ext cx="3238500" cy="2308324"/>
          </a:xfrm>
          <a:prstGeom prst="rect">
            <a:avLst/>
          </a:prstGeom>
          <a:noFill/>
        </p:spPr>
        <p:txBody>
          <a:bodyPr wrap="square">
            <a:spAutoFit/>
          </a:bodyPr>
          <a:lstStyle/>
          <a:p>
            <a:pPr marL="0" marR="0" lvl="0" indent="0" rtl="0">
              <a:spcBef>
                <a:spcPts val="0"/>
              </a:spcBef>
              <a:spcAft>
                <a:spcPts val="0"/>
              </a:spcAft>
              <a:buNone/>
            </a:pPr>
            <a:r>
              <a:rPr lang="en-US" sz="2400" b="1" i="0" u="none" strike="noStrike" cap="none" dirty="0">
                <a:solidFill>
                  <a:schemeClr val="lt1"/>
                </a:solidFill>
                <a:latin typeface="Arial"/>
                <a:ea typeface="Arial"/>
                <a:cs typeface="Arial"/>
                <a:sym typeface="Arial"/>
              </a:rPr>
              <a:t>"les enfants ont le droit de grandir dans un environnement familial et d'être pris en charge par leurs parents".</a:t>
            </a:r>
          </a:p>
          <a:p>
            <a:pPr marL="0" marR="0" lvl="0" indent="0" rtl="0">
              <a:spcBef>
                <a:spcPts val="0"/>
              </a:spcBef>
              <a:spcAft>
                <a:spcPts val="0"/>
              </a:spcAft>
              <a:buNone/>
            </a:pPr>
            <a:r>
              <a:rPr lang="en-US" sz="2400" b="1" i="0" u="none" strike="noStrike" cap="none" dirty="0">
                <a:solidFill>
                  <a:schemeClr val="lt1"/>
                </a:solidFill>
                <a:latin typeface="Arial"/>
                <a:ea typeface="Arial"/>
                <a:cs typeface="Arial"/>
                <a:sym typeface="Arial"/>
              </a:rPr>
              <a:t>art. 7, 9, etc.</a:t>
            </a:r>
            <a:endParaRPr lang="en-US" sz="2400" dirty="0"/>
          </a:p>
        </p:txBody>
      </p:sp>
      <p:sp>
        <p:nvSpPr>
          <p:cNvPr id="8" name="TextBox 7">
            <a:extLst>
              <a:ext uri="{FF2B5EF4-FFF2-40B4-BE49-F238E27FC236}">
                <a16:creationId xmlns:a16="http://schemas.microsoft.com/office/drawing/2014/main" id="{3F3FB1B0-56B5-8958-6365-8DB0FC1465A7}"/>
              </a:ext>
            </a:extLst>
          </p:cNvPr>
          <p:cNvSpPr txBox="1"/>
          <p:nvPr/>
        </p:nvSpPr>
        <p:spPr>
          <a:xfrm>
            <a:off x="7848600" y="1966997"/>
            <a:ext cx="3403600" cy="1754326"/>
          </a:xfrm>
          <a:prstGeom prst="rect">
            <a:avLst/>
          </a:prstGeom>
          <a:noFill/>
        </p:spPr>
        <p:txBody>
          <a:bodyPr wrap="square">
            <a:spAutoFit/>
          </a:bodyPr>
          <a:lstStyle/>
          <a:p>
            <a:pPr marL="0" marR="0" lvl="0" indent="0" rtl="0">
              <a:spcBef>
                <a:spcPts val="0"/>
              </a:spcBef>
              <a:spcAft>
                <a:spcPts val="0"/>
              </a:spcAft>
              <a:buNone/>
            </a:pPr>
            <a:r>
              <a:rPr lang="en-US" sz="1800" b="1" i="0" u="none" strike="noStrike" cap="none" dirty="0">
                <a:solidFill>
                  <a:schemeClr val="lt1"/>
                </a:solidFill>
                <a:latin typeface="Arial"/>
                <a:ea typeface="Arial"/>
                <a:cs typeface="Arial"/>
                <a:sym typeface="Arial"/>
              </a:rPr>
              <a:t>"Lorsqu'ils sont temporairement ou définitivement privés de leur milieu familial, les enfants ont droit à une protection et à une assistance spéciales".</a:t>
            </a:r>
          </a:p>
          <a:p>
            <a:pPr marL="0" marR="0" lvl="0" indent="0" rtl="0">
              <a:spcBef>
                <a:spcPts val="0"/>
              </a:spcBef>
              <a:spcAft>
                <a:spcPts val="0"/>
              </a:spcAft>
              <a:buNone/>
            </a:pPr>
            <a:r>
              <a:rPr lang="en-US" sz="1800" b="1" dirty="0">
                <a:solidFill>
                  <a:schemeClr val="lt1"/>
                </a:solidFill>
              </a:rPr>
              <a:t>art. 20</a:t>
            </a:r>
            <a:endParaRPr lang="en-US" sz="1800" b="1" i="0" u="none" strike="noStrike" cap="none" dirty="0">
              <a:solidFill>
                <a:schemeClr val="lt1"/>
              </a:solidFill>
              <a:latin typeface="Arial"/>
              <a:ea typeface="Arial"/>
              <a:cs typeface="Arial"/>
              <a:sym typeface="Arial"/>
            </a:endParaRPr>
          </a:p>
        </p:txBody>
      </p:sp>
      <p:sp>
        <p:nvSpPr>
          <p:cNvPr id="9" name="TextBox 8">
            <a:extLst>
              <a:ext uri="{FF2B5EF4-FFF2-40B4-BE49-F238E27FC236}">
                <a16:creationId xmlns:a16="http://schemas.microsoft.com/office/drawing/2014/main" id="{DD37144D-9A7D-4197-47EE-BA7E71F87BC5}"/>
              </a:ext>
            </a:extLst>
          </p:cNvPr>
          <p:cNvSpPr txBox="1"/>
          <p:nvPr/>
        </p:nvSpPr>
        <p:spPr>
          <a:xfrm>
            <a:off x="7848600" y="4155807"/>
            <a:ext cx="3403600" cy="1754326"/>
          </a:xfrm>
          <a:prstGeom prst="rect">
            <a:avLst/>
          </a:prstGeom>
          <a:noFill/>
        </p:spPr>
        <p:txBody>
          <a:bodyPr wrap="square">
            <a:spAutoFit/>
          </a:bodyPr>
          <a:lstStyle/>
          <a:p>
            <a:pPr marL="0" marR="0" lvl="0" indent="0" rtl="0">
              <a:spcBef>
                <a:spcPts val="0"/>
              </a:spcBef>
              <a:spcAft>
                <a:spcPts val="0"/>
              </a:spcAft>
              <a:buNone/>
            </a:pPr>
            <a:r>
              <a:rPr lang="en-US" sz="1800" b="1" i="0" u="none" strike="noStrike" cap="none" dirty="0">
                <a:solidFill>
                  <a:schemeClr val="lt1"/>
                </a:solidFill>
                <a:latin typeface="Arial"/>
                <a:ea typeface="Arial"/>
                <a:cs typeface="Arial"/>
                <a:sym typeface="Arial"/>
              </a:rPr>
              <a:t>"Le placement d'un enfant en institution ne devrait être utilisé qu'en dernier recours et pour la période la plus courte possible."</a:t>
            </a:r>
          </a:p>
          <a:p>
            <a:pPr marL="0" marR="0" lvl="0" indent="0" rtl="0">
              <a:spcBef>
                <a:spcPts val="0"/>
              </a:spcBef>
              <a:spcAft>
                <a:spcPts val="0"/>
              </a:spcAft>
              <a:buNone/>
            </a:pPr>
            <a:r>
              <a:rPr lang="en-US" sz="1800" b="1" i="0" u="none" strike="noStrike" cap="none" dirty="0">
                <a:solidFill>
                  <a:schemeClr val="lt1"/>
                </a:solidFill>
                <a:latin typeface="Arial"/>
                <a:ea typeface="Arial"/>
                <a:cs typeface="Arial"/>
                <a:sym typeface="Arial"/>
              </a:rPr>
              <a:t>art. 37b</a:t>
            </a:r>
          </a:p>
        </p:txBody>
      </p:sp>
      <p:grpSp>
        <p:nvGrpSpPr>
          <p:cNvPr id="2" name="Group 1">
            <a:extLst>
              <a:ext uri="{FF2B5EF4-FFF2-40B4-BE49-F238E27FC236}">
                <a16:creationId xmlns:a16="http://schemas.microsoft.com/office/drawing/2014/main" id="{23046CF9-5E7C-CFC7-425B-3D7E812E9F62}"/>
              </a:ext>
            </a:extLst>
          </p:cNvPr>
          <p:cNvGrpSpPr/>
          <p:nvPr/>
        </p:nvGrpSpPr>
        <p:grpSpPr>
          <a:xfrm>
            <a:off x="10228983" y="337468"/>
            <a:ext cx="1587872" cy="1368854"/>
            <a:chOff x="10228983" y="337468"/>
            <a:chExt cx="1587872" cy="1368854"/>
          </a:xfrm>
        </p:grpSpPr>
        <p:sp>
          <p:nvSpPr>
            <p:cNvPr id="4" name="Hexagon 3">
              <a:extLst>
                <a:ext uri="{FF2B5EF4-FFF2-40B4-BE49-F238E27FC236}">
                  <a16:creationId xmlns:a16="http://schemas.microsoft.com/office/drawing/2014/main" id="{8C2D1BF8-D424-2C55-3D12-08E832D54316}"/>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6" name="Group 5">
              <a:extLst>
                <a:ext uri="{FF2B5EF4-FFF2-40B4-BE49-F238E27FC236}">
                  <a16:creationId xmlns:a16="http://schemas.microsoft.com/office/drawing/2014/main" id="{9125EB45-77E7-8FBA-F30E-18AC41E49692}"/>
                </a:ext>
              </a:extLst>
            </p:cNvPr>
            <p:cNvGrpSpPr/>
            <p:nvPr/>
          </p:nvGrpSpPr>
          <p:grpSpPr>
            <a:xfrm>
              <a:off x="10621771" y="762700"/>
              <a:ext cx="562136" cy="634675"/>
              <a:chOff x="760175" y="830142"/>
              <a:chExt cx="867619" cy="979579"/>
            </a:xfrm>
          </p:grpSpPr>
          <p:sp>
            <p:nvSpPr>
              <p:cNvPr id="12" name="Rectangle 11">
                <a:extLst>
                  <a:ext uri="{FF2B5EF4-FFF2-40B4-BE49-F238E27FC236}">
                    <a16:creationId xmlns:a16="http://schemas.microsoft.com/office/drawing/2014/main" id="{C3ADA7B8-67FC-58BD-BB33-09B7A04FD309}"/>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20-21</a:t>
                </a:r>
              </a:p>
            </p:txBody>
          </p:sp>
          <p:sp>
            <p:nvSpPr>
              <p:cNvPr id="13" name="Rectangle 12">
                <a:extLst>
                  <a:ext uri="{FF2B5EF4-FFF2-40B4-BE49-F238E27FC236}">
                    <a16:creationId xmlns:a16="http://schemas.microsoft.com/office/drawing/2014/main" id="{1D1D4BB5-80E0-6F27-362C-8934435C72C0}"/>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60E6F265-54A2-6012-E913-1A49CC4E1504}"/>
                </a:ext>
              </a:extLst>
            </p:cNvPr>
            <p:cNvGrpSpPr/>
            <p:nvPr/>
          </p:nvGrpSpPr>
          <p:grpSpPr>
            <a:xfrm>
              <a:off x="11325415" y="762701"/>
              <a:ext cx="182192" cy="634674"/>
              <a:chOff x="2121762" y="2323619"/>
              <a:chExt cx="200378" cy="825210"/>
            </a:xfrm>
          </p:grpSpPr>
          <p:sp>
            <p:nvSpPr>
              <p:cNvPr id="10" name="Isosceles Triangle 9">
                <a:extLst>
                  <a:ext uri="{FF2B5EF4-FFF2-40B4-BE49-F238E27FC236}">
                    <a16:creationId xmlns:a16="http://schemas.microsoft.com/office/drawing/2014/main" id="{C543B025-91E7-6140-5DC5-08469C2DF6BB}"/>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ectangle 10">
                <a:extLst>
                  <a:ext uri="{FF2B5EF4-FFF2-40B4-BE49-F238E27FC236}">
                    <a16:creationId xmlns:a16="http://schemas.microsoft.com/office/drawing/2014/main" id="{C8302F4E-9D82-7158-DDFC-31FCBCF2D97B}"/>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37"/>
          <p:cNvSpPr txBox="1">
            <a:spLocks noGrp="1"/>
          </p:cNvSpPr>
          <p:nvPr>
            <p:ph type="title"/>
          </p:nvPr>
        </p:nvSpPr>
        <p:spPr>
          <a:xfrm>
            <a:off x="495300" y="120516"/>
            <a:ext cx="11201400" cy="868968"/>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accent4"/>
              </a:buClr>
              <a:buSzPct val="100000"/>
              <a:buFont typeface="Arial"/>
              <a:buNone/>
            </a:pPr>
            <a:r>
              <a:rPr lang="en-US" dirty="0">
                <a:latin typeface="Arial"/>
                <a:ea typeface="Arial"/>
                <a:cs typeface="Arial"/>
                <a:sym typeface="Arial"/>
              </a:rPr>
              <a:t>Législation, politiques et pratiques nationales relatives aux ENAS</a:t>
            </a:r>
            <a:endParaRPr dirty="0"/>
          </a:p>
        </p:txBody>
      </p:sp>
      <p:sp>
        <p:nvSpPr>
          <p:cNvPr id="553" name="Google Shape;553;p37"/>
          <p:cNvSpPr txBox="1"/>
          <p:nvPr/>
        </p:nvSpPr>
        <p:spPr>
          <a:xfrm>
            <a:off x="838200" y="1803399"/>
            <a:ext cx="4991100" cy="3721101"/>
          </a:xfrm>
          <a:prstGeom prst="rect">
            <a:avLst/>
          </a:prstGeom>
          <a:noFill/>
          <a:ln>
            <a:noFill/>
          </a:ln>
        </p:spPr>
        <p:txBody>
          <a:bodyPr spcFirstLastPara="1" wrap="square" lIns="91425" tIns="45700" rIns="91425" bIns="45700" anchor="t" anchorCtr="0">
            <a:normAutofit/>
          </a:bodyPr>
          <a:lstStyle/>
          <a:p>
            <a:pPr marL="0" marR="0" lvl="0" indent="0" algn="l" rtl="0">
              <a:lnSpc>
                <a:spcPct val="80000"/>
              </a:lnSpc>
              <a:spcBef>
                <a:spcPts val="0"/>
              </a:spcBef>
              <a:spcAft>
                <a:spcPts val="0"/>
              </a:spcAft>
              <a:buClr>
                <a:srgbClr val="FF0000"/>
              </a:buClr>
              <a:buSzPts val="2800"/>
              <a:buFont typeface="Arial"/>
              <a:buNone/>
            </a:pPr>
            <a:r>
              <a:rPr lang="en-US" sz="1800" b="0" i="0" u="none" strike="noStrike" cap="none" dirty="0">
                <a:solidFill>
                  <a:srgbClr val="FF0000"/>
                </a:solidFill>
                <a:highlight>
                  <a:srgbClr val="FFFF00"/>
                </a:highlight>
                <a:latin typeface="Arial"/>
                <a:ea typeface="Arial"/>
                <a:cs typeface="Arial"/>
                <a:sym typeface="Arial"/>
              </a:rPr>
              <a:t>[Insérer des exemples contextualisés ici]</a:t>
            </a:r>
            <a:endParaRPr sz="1800" dirty="0">
              <a:highlight>
                <a:srgbClr val="FFFF00"/>
              </a:highlight>
            </a:endParaRPr>
          </a:p>
        </p:txBody>
      </p:sp>
      <p:sp>
        <p:nvSpPr>
          <p:cNvPr id="2" name="Google Shape;553;p37">
            <a:extLst>
              <a:ext uri="{FF2B5EF4-FFF2-40B4-BE49-F238E27FC236}">
                <a16:creationId xmlns:a16="http://schemas.microsoft.com/office/drawing/2014/main" id="{DF5EE9F0-97C6-3028-E9F6-62D746D7BF03}"/>
              </a:ext>
            </a:extLst>
          </p:cNvPr>
          <p:cNvSpPr txBox="1"/>
          <p:nvPr/>
        </p:nvSpPr>
        <p:spPr>
          <a:xfrm>
            <a:off x="6362700" y="1803399"/>
            <a:ext cx="4991100" cy="3721101"/>
          </a:xfrm>
          <a:prstGeom prst="rect">
            <a:avLst/>
          </a:prstGeom>
          <a:noFill/>
          <a:ln>
            <a:noFill/>
          </a:ln>
        </p:spPr>
        <p:txBody>
          <a:bodyPr spcFirstLastPara="1" wrap="square" lIns="91425" tIns="45700" rIns="91425" bIns="45700" anchor="t" anchorCtr="0">
            <a:normAutofit/>
          </a:bodyPr>
          <a:lstStyle/>
          <a:p>
            <a:pPr marL="0" marR="0" lvl="0" indent="0" algn="l" rtl="0">
              <a:lnSpc>
                <a:spcPct val="80000"/>
              </a:lnSpc>
              <a:spcBef>
                <a:spcPts val="0"/>
              </a:spcBef>
              <a:spcAft>
                <a:spcPts val="0"/>
              </a:spcAft>
              <a:buClr>
                <a:srgbClr val="FF0000"/>
              </a:buClr>
              <a:buSzPts val="2800"/>
              <a:buFont typeface="Arial"/>
              <a:buNone/>
            </a:pPr>
            <a:r>
              <a:rPr lang="en-US" sz="1800" b="0" i="0" u="none" strike="noStrike" cap="none" dirty="0">
                <a:solidFill>
                  <a:srgbClr val="FF0000"/>
                </a:solidFill>
                <a:highlight>
                  <a:srgbClr val="FFFF00"/>
                </a:highlight>
                <a:latin typeface="Arial"/>
                <a:ea typeface="Arial"/>
                <a:cs typeface="Arial"/>
                <a:sym typeface="Arial"/>
              </a:rPr>
              <a:t>[Insérer des exemples contextualisés ici]</a:t>
            </a:r>
            <a:endParaRPr sz="1800" dirty="0">
              <a:highlight>
                <a:srgbClr val="FFFF00"/>
              </a:highligh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Shape 369"/>
        <p:cNvGrpSpPr/>
        <p:nvPr/>
      </p:nvGrpSpPr>
      <p:grpSpPr>
        <a:xfrm>
          <a:off x="0" y="0"/>
          <a:ext cx="0" cy="0"/>
          <a:chOff x="0" y="0"/>
          <a:chExt cx="0" cy="0"/>
        </a:xfrm>
      </p:grpSpPr>
      <p:sp>
        <p:nvSpPr>
          <p:cNvPr id="2" name="Title 72">
            <a:extLst>
              <a:ext uri="{FF2B5EF4-FFF2-40B4-BE49-F238E27FC236}">
                <a16:creationId xmlns:a16="http://schemas.microsoft.com/office/drawing/2014/main" id="{FEA2ED96-B45E-0F29-8693-2B6E51B6FF5A}"/>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7490111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Shape 35"/>
        <p:cNvGrpSpPr/>
        <p:nvPr/>
      </p:nvGrpSpPr>
      <p:grpSpPr>
        <a:xfrm>
          <a:off x="0" y="0"/>
          <a:ext cx="0" cy="0"/>
          <a:chOff x="0" y="0"/>
          <a:chExt cx="0" cy="0"/>
        </a:xfrm>
      </p:grpSpPr>
      <p:sp>
        <p:nvSpPr>
          <p:cNvPr id="2" name="Title 72">
            <a:extLst>
              <a:ext uri="{FF2B5EF4-FFF2-40B4-BE49-F238E27FC236}">
                <a16:creationId xmlns:a16="http://schemas.microsoft.com/office/drawing/2014/main" id="{41605473-5107-7E0D-24F9-9CD4957A994C}"/>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Conseils de facilitation</a:t>
            </a:r>
            <a:endParaRPr lang="en-CA" sz="5400" b="1" dirty="0">
              <a:solidFill>
                <a:schemeClr val="bg1">
                  <a:lumMod val="75000"/>
                </a:schemeClr>
              </a:solidFill>
            </a:endParaRPr>
          </a:p>
        </p:txBody>
      </p:sp>
    </p:spTree>
    <p:extLst>
      <p:ext uri="{BB962C8B-B14F-4D97-AF65-F5344CB8AC3E}">
        <p14:creationId xmlns:p14="http://schemas.microsoft.com/office/powerpoint/2010/main" val="22761801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71"/>
        <p:cNvGrpSpPr/>
        <p:nvPr/>
      </p:nvGrpSpPr>
      <p:grpSpPr>
        <a:xfrm>
          <a:off x="0" y="0"/>
          <a:ext cx="0" cy="0"/>
          <a:chOff x="0" y="0"/>
          <a:chExt cx="0" cy="0"/>
        </a:xfrm>
      </p:grpSpPr>
      <p:sp>
        <p:nvSpPr>
          <p:cNvPr id="572" name="Google Shape;572;p39"/>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ct val="100000"/>
              <a:buFont typeface="Arial"/>
              <a:buNone/>
            </a:pPr>
            <a:r>
              <a:rPr lang="en-US" dirty="0"/>
              <a:t>Étapes de la prise de décision pour ENAS </a:t>
            </a:r>
            <a:endParaRPr dirty="0"/>
          </a:p>
        </p:txBody>
      </p:sp>
      <p:sp>
        <p:nvSpPr>
          <p:cNvPr id="574" name="Google Shape;574;p39"/>
          <p:cNvSpPr/>
          <p:nvPr/>
        </p:nvSpPr>
        <p:spPr>
          <a:xfrm>
            <a:off x="1097490" y="2790847"/>
            <a:ext cx="1933290" cy="1276307"/>
          </a:xfrm>
          <a:prstGeom prst="roundRect">
            <a:avLst>
              <a:gd name="adj" fmla="val 10000"/>
            </a:avLst>
          </a:prstGeom>
          <a:solidFill>
            <a:schemeClr val="accent2">
              <a:lumMod val="5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6" name="Google Shape;576;p39"/>
          <p:cNvSpPr/>
          <p:nvPr/>
        </p:nvSpPr>
        <p:spPr>
          <a:xfrm rot="19457599">
            <a:off x="2941267" y="3040863"/>
            <a:ext cx="952341" cy="42396"/>
          </a:xfrm>
          <a:custGeom>
            <a:avLst/>
            <a:gdLst/>
            <a:ahLst/>
            <a:cxnLst/>
            <a:rect l="l" t="t" r="r" b="b"/>
            <a:pathLst>
              <a:path w="120000" h="120000" extrusionOk="0">
                <a:moveTo>
                  <a:pt x="0" y="59998"/>
                </a:moveTo>
                <a:lnTo>
                  <a:pt x="120000" y="59998"/>
                </a:lnTo>
              </a:path>
            </a:pathLst>
          </a:custGeom>
          <a:noFill/>
          <a:ln w="12700" cap="flat" cmpd="sng">
            <a:solidFill>
              <a:schemeClr val="accent2">
                <a:lumMod val="50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78" name="Google Shape;578;p39"/>
          <p:cNvSpPr/>
          <p:nvPr/>
        </p:nvSpPr>
        <p:spPr>
          <a:xfrm>
            <a:off x="3804096" y="2056969"/>
            <a:ext cx="1933290" cy="1276307"/>
          </a:xfrm>
          <a:prstGeom prst="roundRect">
            <a:avLst>
              <a:gd name="adj" fmla="val 10000"/>
            </a:avLst>
          </a:prstGeom>
          <a:solidFill>
            <a:schemeClr val="accent2">
              <a:lumMod val="75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0" name="Google Shape;580;p39"/>
          <p:cNvSpPr/>
          <p:nvPr/>
        </p:nvSpPr>
        <p:spPr>
          <a:xfrm>
            <a:off x="5737387" y="2673925"/>
            <a:ext cx="773315" cy="42396"/>
          </a:xfrm>
          <a:custGeom>
            <a:avLst/>
            <a:gdLst/>
            <a:ahLst/>
            <a:cxnLst/>
            <a:rect l="l" t="t" r="r" b="b"/>
            <a:pathLst>
              <a:path w="120000" h="120000" extrusionOk="0">
                <a:moveTo>
                  <a:pt x="0" y="59998"/>
                </a:moveTo>
                <a:lnTo>
                  <a:pt x="120000" y="59998"/>
                </a:lnTo>
              </a:path>
            </a:pathLst>
          </a:custGeom>
          <a:noFill/>
          <a:ln w="12700" cap="flat" cmpd="sng">
            <a:solidFill>
              <a:schemeClr val="accent2">
                <a:lumMod val="50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2" name="Google Shape;582;p39"/>
          <p:cNvSpPr/>
          <p:nvPr/>
        </p:nvSpPr>
        <p:spPr>
          <a:xfrm>
            <a:off x="6510703" y="2056969"/>
            <a:ext cx="1933290" cy="1276307"/>
          </a:xfrm>
          <a:prstGeom prst="roundRect">
            <a:avLst>
              <a:gd name="adj" fmla="val 10000"/>
            </a:avLst>
          </a:prstGeom>
          <a:solidFill>
            <a:schemeClr val="accent2">
              <a:lumMod val="60000"/>
              <a:lumOff val="4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4" name="Google Shape;584;p39"/>
          <p:cNvSpPr/>
          <p:nvPr/>
        </p:nvSpPr>
        <p:spPr>
          <a:xfrm rot="2142401">
            <a:off x="2941267" y="3774741"/>
            <a:ext cx="952341" cy="42396"/>
          </a:xfrm>
          <a:custGeom>
            <a:avLst/>
            <a:gdLst/>
            <a:ahLst/>
            <a:cxnLst/>
            <a:rect l="l" t="t" r="r" b="b"/>
            <a:pathLst>
              <a:path w="120000" h="120000" extrusionOk="0">
                <a:moveTo>
                  <a:pt x="0" y="59998"/>
                </a:moveTo>
                <a:lnTo>
                  <a:pt x="120000" y="59998"/>
                </a:lnTo>
              </a:path>
            </a:pathLst>
          </a:custGeom>
          <a:noFill/>
          <a:ln w="12700" cap="flat" cmpd="sng">
            <a:solidFill>
              <a:schemeClr val="accent2">
                <a:lumMod val="50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6" name="Google Shape;586;p39"/>
          <p:cNvSpPr/>
          <p:nvPr/>
        </p:nvSpPr>
        <p:spPr>
          <a:xfrm>
            <a:off x="3804096" y="3524723"/>
            <a:ext cx="1933290" cy="1276307"/>
          </a:xfrm>
          <a:prstGeom prst="roundRect">
            <a:avLst>
              <a:gd name="adj" fmla="val 10000"/>
            </a:avLst>
          </a:prstGeom>
          <a:solidFill>
            <a:schemeClr val="accent2">
              <a:lumMod val="75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88" name="Google Shape;588;p39"/>
          <p:cNvSpPr/>
          <p:nvPr/>
        </p:nvSpPr>
        <p:spPr>
          <a:xfrm>
            <a:off x="5737387" y="4141680"/>
            <a:ext cx="773315" cy="42396"/>
          </a:xfrm>
          <a:custGeom>
            <a:avLst/>
            <a:gdLst/>
            <a:ahLst/>
            <a:cxnLst/>
            <a:rect l="l" t="t" r="r" b="b"/>
            <a:pathLst>
              <a:path w="120000" h="120000" extrusionOk="0">
                <a:moveTo>
                  <a:pt x="0" y="59998"/>
                </a:moveTo>
                <a:lnTo>
                  <a:pt x="120000" y="59998"/>
                </a:lnTo>
              </a:path>
            </a:pathLst>
          </a:custGeom>
          <a:noFill/>
          <a:ln w="12700" cap="flat" cmpd="sng">
            <a:solidFill>
              <a:schemeClr val="accent2">
                <a:lumMod val="50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90" name="Google Shape;590;p39"/>
          <p:cNvSpPr/>
          <p:nvPr/>
        </p:nvSpPr>
        <p:spPr>
          <a:xfrm>
            <a:off x="6510703" y="3524723"/>
            <a:ext cx="1933290" cy="1276307"/>
          </a:xfrm>
          <a:prstGeom prst="roundRect">
            <a:avLst>
              <a:gd name="adj" fmla="val 10000"/>
            </a:avLst>
          </a:prstGeom>
          <a:solidFill>
            <a:schemeClr val="accent2">
              <a:lumMod val="60000"/>
              <a:lumOff val="4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92" name="Google Shape;592;p39"/>
          <p:cNvSpPr/>
          <p:nvPr/>
        </p:nvSpPr>
        <p:spPr>
          <a:xfrm>
            <a:off x="8443994" y="4141680"/>
            <a:ext cx="773315" cy="42396"/>
          </a:xfrm>
          <a:custGeom>
            <a:avLst/>
            <a:gdLst/>
            <a:ahLst/>
            <a:cxnLst/>
            <a:rect l="l" t="t" r="r" b="b"/>
            <a:pathLst>
              <a:path w="120000" h="120000" extrusionOk="0">
                <a:moveTo>
                  <a:pt x="0" y="59998"/>
                </a:moveTo>
                <a:lnTo>
                  <a:pt x="120000" y="59998"/>
                </a:lnTo>
              </a:path>
            </a:pathLst>
          </a:custGeom>
          <a:noFill/>
          <a:ln w="12700" cap="flat" cmpd="sng">
            <a:solidFill>
              <a:schemeClr val="accent2">
                <a:lumMod val="50000"/>
              </a:scheme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593" name="Google Shape;593;p39"/>
          <p:cNvSpPr txBox="1"/>
          <p:nvPr/>
        </p:nvSpPr>
        <p:spPr>
          <a:xfrm>
            <a:off x="8811319" y="4137351"/>
            <a:ext cx="38665" cy="51051"/>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dirty="0">
              <a:solidFill>
                <a:schemeClr val="dk1"/>
              </a:solidFill>
              <a:latin typeface="Calibri"/>
              <a:ea typeface="Calibri"/>
              <a:cs typeface="Calibri"/>
              <a:sym typeface="Calibri"/>
            </a:endParaRPr>
          </a:p>
        </p:txBody>
      </p:sp>
      <p:sp>
        <p:nvSpPr>
          <p:cNvPr id="594" name="Google Shape;594;p39"/>
          <p:cNvSpPr/>
          <p:nvPr/>
        </p:nvSpPr>
        <p:spPr>
          <a:xfrm>
            <a:off x="9217309" y="3524723"/>
            <a:ext cx="1933290" cy="1276307"/>
          </a:xfrm>
          <a:prstGeom prst="roundRect">
            <a:avLst>
              <a:gd name="adj" fmla="val 10000"/>
            </a:avLst>
          </a:prstGeom>
          <a:solidFill>
            <a:schemeClr val="accent2">
              <a:lumMod val="40000"/>
              <a:lumOff val="6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 name="Group 1">
            <a:extLst>
              <a:ext uri="{FF2B5EF4-FFF2-40B4-BE49-F238E27FC236}">
                <a16:creationId xmlns:a16="http://schemas.microsoft.com/office/drawing/2014/main" id="{01B562DB-688F-BD32-61C7-6EBDD4E568D2}"/>
              </a:ext>
            </a:extLst>
          </p:cNvPr>
          <p:cNvGrpSpPr/>
          <p:nvPr/>
        </p:nvGrpSpPr>
        <p:grpSpPr>
          <a:xfrm>
            <a:off x="10228983" y="337468"/>
            <a:ext cx="1587872" cy="1368854"/>
            <a:chOff x="10228983" y="337468"/>
            <a:chExt cx="1587872" cy="1368854"/>
          </a:xfrm>
        </p:grpSpPr>
        <p:sp>
          <p:nvSpPr>
            <p:cNvPr id="3" name="Hexagon 2">
              <a:extLst>
                <a:ext uri="{FF2B5EF4-FFF2-40B4-BE49-F238E27FC236}">
                  <a16:creationId xmlns:a16="http://schemas.microsoft.com/office/drawing/2014/main" id="{52236D9B-0863-7212-FE80-EF45CFC96819}"/>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4" name="Group 3">
              <a:extLst>
                <a:ext uri="{FF2B5EF4-FFF2-40B4-BE49-F238E27FC236}">
                  <a16:creationId xmlns:a16="http://schemas.microsoft.com/office/drawing/2014/main" id="{E3A3F3A0-83A4-B906-BC07-0301C7E0A659}"/>
                </a:ext>
              </a:extLst>
            </p:cNvPr>
            <p:cNvGrpSpPr/>
            <p:nvPr/>
          </p:nvGrpSpPr>
          <p:grpSpPr>
            <a:xfrm>
              <a:off x="10621771" y="762700"/>
              <a:ext cx="562136" cy="634675"/>
              <a:chOff x="760175" y="830142"/>
              <a:chExt cx="867619" cy="979579"/>
            </a:xfrm>
          </p:grpSpPr>
          <p:sp>
            <p:nvSpPr>
              <p:cNvPr id="8" name="Rectangle 7">
                <a:extLst>
                  <a:ext uri="{FF2B5EF4-FFF2-40B4-BE49-F238E27FC236}">
                    <a16:creationId xmlns:a16="http://schemas.microsoft.com/office/drawing/2014/main" id="{1747F5CF-14C0-4AF0-D41A-78D3CAF0989D}"/>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b="1" dirty="0">
                    <a:latin typeface="Arial" panose="020B0604020202020204" pitchFamily="34" charset="0"/>
                    <a:cs typeface="Arial" panose="020B0604020202020204" pitchFamily="34" charset="0"/>
                  </a:rPr>
                  <a:t>22</a:t>
                </a:r>
              </a:p>
            </p:txBody>
          </p:sp>
          <p:sp>
            <p:nvSpPr>
              <p:cNvPr id="9" name="Rectangle 8">
                <a:extLst>
                  <a:ext uri="{FF2B5EF4-FFF2-40B4-BE49-F238E27FC236}">
                    <a16:creationId xmlns:a16="http://schemas.microsoft.com/office/drawing/2014/main" id="{24E5E75C-12CA-231F-E7F5-03B31774BB78}"/>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5" name="Group 4">
              <a:extLst>
                <a:ext uri="{FF2B5EF4-FFF2-40B4-BE49-F238E27FC236}">
                  <a16:creationId xmlns:a16="http://schemas.microsoft.com/office/drawing/2014/main" id="{B374D705-43A9-067E-E7C1-B75345B9D063}"/>
                </a:ext>
              </a:extLst>
            </p:cNvPr>
            <p:cNvGrpSpPr/>
            <p:nvPr/>
          </p:nvGrpSpPr>
          <p:grpSpPr>
            <a:xfrm>
              <a:off x="11325415" y="762701"/>
              <a:ext cx="182192" cy="634674"/>
              <a:chOff x="2121762" y="2323619"/>
              <a:chExt cx="200378" cy="825210"/>
            </a:xfrm>
          </p:grpSpPr>
          <p:sp>
            <p:nvSpPr>
              <p:cNvPr id="6" name="Isosceles Triangle 5">
                <a:extLst>
                  <a:ext uri="{FF2B5EF4-FFF2-40B4-BE49-F238E27FC236}">
                    <a16:creationId xmlns:a16="http://schemas.microsoft.com/office/drawing/2014/main" id="{03CA77E1-C2D0-356C-79EA-D77938A4A06A}"/>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Rectangle 6">
                <a:extLst>
                  <a:ext uri="{FF2B5EF4-FFF2-40B4-BE49-F238E27FC236}">
                    <a16:creationId xmlns:a16="http://schemas.microsoft.com/office/drawing/2014/main" id="{AB16095F-442E-A7EE-9F3F-4A3AC91452A6}"/>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Shape 369"/>
        <p:cNvGrpSpPr/>
        <p:nvPr/>
      </p:nvGrpSpPr>
      <p:grpSpPr>
        <a:xfrm>
          <a:off x="0" y="0"/>
          <a:ext cx="0" cy="0"/>
          <a:chOff x="0" y="0"/>
          <a:chExt cx="0" cy="0"/>
        </a:xfrm>
      </p:grpSpPr>
      <p:sp>
        <p:nvSpPr>
          <p:cNvPr id="2" name="Title 72">
            <a:extLst>
              <a:ext uri="{FF2B5EF4-FFF2-40B4-BE49-F238E27FC236}">
                <a16:creationId xmlns:a16="http://schemas.microsoft.com/office/drawing/2014/main" id="{FEA2ED96-B45E-0F29-8693-2B6E51B6FF5A}"/>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39082750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00" name="Google Shape;600;p4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latin typeface="Arial"/>
                <a:ea typeface="Arial"/>
                <a:cs typeface="Arial"/>
                <a:sym typeface="Arial"/>
              </a:rPr>
              <a:t>Principaux points d'apprentissage</a:t>
            </a:r>
            <a:endParaRPr dirty="0"/>
          </a:p>
        </p:txBody>
      </p:sp>
      <p:sp>
        <p:nvSpPr>
          <p:cNvPr id="601" name="Google Shape;601;p40"/>
          <p:cNvSpPr txBox="1"/>
          <p:nvPr/>
        </p:nvSpPr>
        <p:spPr>
          <a:xfrm>
            <a:off x="1255134" y="3577810"/>
            <a:ext cx="4770417" cy="2031285"/>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b="0" i="0" u="none" strike="noStrike" cap="none" dirty="0">
                <a:solidFill>
                  <a:srgbClr val="000000"/>
                </a:solidFill>
                <a:latin typeface="Arial"/>
                <a:ea typeface="Arial"/>
                <a:cs typeface="Arial"/>
                <a:sym typeface="Arial"/>
              </a:rPr>
              <a:t>La compréhension du cadre juridique national, du rôle des principales parties prenantes et de leur propre rôle, permet aux travailleurs sociaux de fournir un soutien approprié aux ENAS et </a:t>
            </a:r>
            <a:r>
              <a:rPr lang="en-US" sz="1800" dirty="0">
                <a:solidFill>
                  <a:srgbClr val="000000"/>
                </a:solidFill>
                <a:latin typeface="Arial"/>
                <a:ea typeface="Arial"/>
                <a:cs typeface="Arial"/>
                <a:sym typeface="Arial"/>
              </a:rPr>
              <a:t>de s'assurer que </a:t>
            </a:r>
            <a:r>
              <a:rPr lang="en-US" sz="1800" b="0" i="0" u="none" strike="noStrike" cap="none" dirty="0">
                <a:solidFill>
                  <a:srgbClr val="000000"/>
                </a:solidFill>
                <a:latin typeface="Arial"/>
                <a:ea typeface="Arial"/>
                <a:cs typeface="Arial"/>
                <a:sym typeface="Arial"/>
              </a:rPr>
              <a:t>les décisions concernant les ENAS sont prises dans le cadre juridique.</a:t>
            </a:r>
            <a:endParaRPr sz="1800" dirty="0"/>
          </a:p>
        </p:txBody>
      </p:sp>
      <p:sp>
        <p:nvSpPr>
          <p:cNvPr id="602" name="Google Shape;602;p40"/>
          <p:cNvSpPr txBox="1"/>
          <p:nvPr/>
        </p:nvSpPr>
        <p:spPr>
          <a:xfrm>
            <a:off x="6584894" y="3577810"/>
            <a:ext cx="4652528" cy="1200288"/>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b="0" i="0" u="none" strike="noStrike" cap="none" dirty="0">
                <a:solidFill>
                  <a:srgbClr val="000000"/>
                </a:solidFill>
                <a:latin typeface="Arial"/>
                <a:ea typeface="Arial"/>
                <a:cs typeface="Arial"/>
                <a:sym typeface="Arial"/>
              </a:rPr>
              <a:t>Dans la mesure du possible, la gestion des cas, la RRF et la réponse d'urgence en matière de soins alternatifs devraient renforcer les capacités nationales.</a:t>
            </a:r>
            <a:endParaRPr sz="1800" dirty="0"/>
          </a:p>
        </p:txBody>
      </p:sp>
      <p:sp>
        <p:nvSpPr>
          <p:cNvPr id="603" name="Google Shape;603;p40"/>
          <p:cNvSpPr/>
          <p:nvPr/>
        </p:nvSpPr>
        <p:spPr>
          <a:xfrm>
            <a:off x="3114561" y="1895302"/>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04" name="Google Shape;604;p40"/>
          <p:cNvSpPr/>
          <p:nvPr/>
        </p:nvSpPr>
        <p:spPr>
          <a:xfrm>
            <a:off x="8385378" y="1895302"/>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Shape 608"/>
        <p:cNvGrpSpPr/>
        <p:nvPr/>
      </p:nvGrpSpPr>
      <p:grpSpPr>
        <a:xfrm>
          <a:off x="0" y="0"/>
          <a:ext cx="0" cy="0"/>
          <a:chOff x="0" y="0"/>
          <a:chExt cx="0" cy="0"/>
        </a:xfrm>
      </p:grpSpPr>
      <p:sp>
        <p:nvSpPr>
          <p:cNvPr id="609" name="Google Shape;609;p41"/>
          <p:cNvSpPr txBox="1">
            <a:spLocks noGrp="1"/>
          </p:cNvSpPr>
          <p:nvPr>
            <p:ph type="title"/>
          </p:nvPr>
        </p:nvSpPr>
        <p:spPr>
          <a:xfrm>
            <a:off x="796386" y="3099692"/>
            <a:ext cx="4015311" cy="5621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4400"/>
              <a:buFont typeface="Garamond"/>
              <a:buNone/>
            </a:pPr>
            <a:r>
              <a:rPr lang="en-US" sz="4400" dirty="0"/>
              <a:t>Session 5</a:t>
            </a:r>
            <a:br>
              <a:rPr lang="en-US" sz="4400" dirty="0"/>
            </a:br>
            <a:r>
              <a:rPr lang="en-US" sz="4000" dirty="0"/>
              <a:t>Un aperçu de la programmation et de la coordination de </a:t>
            </a:r>
            <a:r>
              <a:rPr lang="en-US" sz="4000" dirty="0" err="1"/>
              <a:t>l'ENAS</a:t>
            </a:r>
            <a:endParaRPr sz="4400" dirty="0"/>
          </a:p>
        </p:txBody>
      </p:sp>
      <p:sp>
        <p:nvSpPr>
          <p:cNvPr id="4" name="Google Shape;265;p20">
            <a:extLst>
              <a:ext uri="{FF2B5EF4-FFF2-40B4-BE49-F238E27FC236}">
                <a16:creationId xmlns:a16="http://schemas.microsoft.com/office/drawing/2014/main" id="{F079D2D6-63D9-83AD-0563-B9BEB13B7D7B}"/>
              </a:ext>
            </a:extLst>
          </p:cNvPr>
          <p:cNvSpPr txBox="1"/>
          <p:nvPr/>
        </p:nvSpPr>
        <p:spPr>
          <a:xfrm>
            <a:off x="6453713" y="1936796"/>
            <a:ext cx="4941901"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sz="2000" spc="300" dirty="0">
              <a:solidFill>
                <a:schemeClr val="accent2">
                  <a:lumMod val="75000"/>
                </a:schemeClr>
              </a:solidFill>
            </a:endParaRPr>
          </a:p>
        </p:txBody>
      </p:sp>
      <p:sp>
        <p:nvSpPr>
          <p:cNvPr id="5" name="Google Shape;266;p20">
            <a:extLst>
              <a:ext uri="{FF2B5EF4-FFF2-40B4-BE49-F238E27FC236}">
                <a16:creationId xmlns:a16="http://schemas.microsoft.com/office/drawing/2014/main" id="{9DAF85CF-A0FB-5C39-0F9D-4960A92BC468}"/>
              </a:ext>
            </a:extLst>
          </p:cNvPr>
          <p:cNvSpPr txBox="1"/>
          <p:nvPr/>
        </p:nvSpPr>
        <p:spPr>
          <a:xfrm>
            <a:off x="7388888" y="2795784"/>
            <a:ext cx="4142936" cy="2068154"/>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Expliquer le rôle de l'assistant social dans le soutien aux enfants non accompagnés dans le cadre du système plus large de gestion des cas et de protection de l'enfance.</a:t>
            </a:r>
          </a:p>
        </p:txBody>
      </p:sp>
      <p:grpSp>
        <p:nvGrpSpPr>
          <p:cNvPr id="6" name="Google Shape;194;p14">
            <a:extLst>
              <a:ext uri="{FF2B5EF4-FFF2-40B4-BE49-F238E27FC236}">
                <a16:creationId xmlns:a16="http://schemas.microsoft.com/office/drawing/2014/main" id="{FDB1F414-D40F-6861-B0E8-8A34542DC0DC}"/>
              </a:ext>
            </a:extLst>
          </p:cNvPr>
          <p:cNvGrpSpPr/>
          <p:nvPr/>
        </p:nvGrpSpPr>
        <p:grpSpPr>
          <a:xfrm>
            <a:off x="6618813" y="2893885"/>
            <a:ext cx="560331" cy="592814"/>
            <a:chOff x="243840" y="1676400"/>
            <a:chExt cx="701040" cy="741680"/>
          </a:xfrm>
          <a:solidFill>
            <a:schemeClr val="accent2">
              <a:lumMod val="75000"/>
            </a:schemeClr>
          </a:solidFill>
        </p:grpSpPr>
        <p:sp>
          <p:nvSpPr>
            <p:cNvPr id="7" name="Google Shape;195;p14">
              <a:extLst>
                <a:ext uri="{FF2B5EF4-FFF2-40B4-BE49-F238E27FC236}">
                  <a16:creationId xmlns:a16="http://schemas.microsoft.com/office/drawing/2014/main" id="{AB336E47-E484-DD7A-3138-342F10788460}"/>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8" name="Google Shape;196;p14">
              <a:extLst>
                <a:ext uri="{FF2B5EF4-FFF2-40B4-BE49-F238E27FC236}">
                  <a16:creationId xmlns:a16="http://schemas.microsoft.com/office/drawing/2014/main" id="{FAA68E21-86B9-CB62-B98E-1753063AD4E7}"/>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42"/>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highlight>
                  <a:srgbClr val="FFFF00"/>
                </a:highlight>
              </a:rPr>
              <a:t>Les éléments constitutifs d'un </a:t>
            </a:r>
            <a:r>
              <a:rPr lang="en-US" dirty="0" err="1">
                <a:highlight>
                  <a:srgbClr val="FFFF00"/>
                </a:highlight>
              </a:rPr>
              <a:t>programme</a:t>
            </a:r>
            <a:r>
              <a:rPr lang="en-US" dirty="0">
                <a:highlight>
                  <a:srgbClr val="FFFF00"/>
                </a:highlight>
              </a:rPr>
              <a:t> ENAS</a:t>
            </a:r>
            <a:endParaRPr dirty="0">
              <a:highlight>
                <a:srgbClr val="FFFF00"/>
              </a:highlight>
            </a:endParaRPr>
          </a:p>
        </p:txBody>
      </p:sp>
      <p:grpSp>
        <p:nvGrpSpPr>
          <p:cNvPr id="13" name="Group 12">
            <a:extLst>
              <a:ext uri="{FF2B5EF4-FFF2-40B4-BE49-F238E27FC236}">
                <a16:creationId xmlns:a16="http://schemas.microsoft.com/office/drawing/2014/main" id="{57A03F9B-7FF9-159F-A73E-535CB3548262}"/>
              </a:ext>
            </a:extLst>
          </p:cNvPr>
          <p:cNvGrpSpPr/>
          <p:nvPr/>
        </p:nvGrpSpPr>
        <p:grpSpPr>
          <a:xfrm>
            <a:off x="2799233" y="1402969"/>
            <a:ext cx="7403823" cy="4416745"/>
            <a:chOff x="2799233" y="1402969"/>
            <a:chExt cx="7403823" cy="4416745"/>
          </a:xfrm>
          <a:solidFill>
            <a:schemeClr val="accent2">
              <a:lumMod val="20000"/>
              <a:lumOff val="80000"/>
            </a:schemeClr>
          </a:solidFill>
        </p:grpSpPr>
        <p:grpSp>
          <p:nvGrpSpPr>
            <p:cNvPr id="10" name="Group 9">
              <a:extLst>
                <a:ext uri="{FF2B5EF4-FFF2-40B4-BE49-F238E27FC236}">
                  <a16:creationId xmlns:a16="http://schemas.microsoft.com/office/drawing/2014/main" id="{4A1DD794-A2A6-9041-9FC4-B0DAF506C953}"/>
                </a:ext>
              </a:extLst>
            </p:cNvPr>
            <p:cNvGrpSpPr/>
            <p:nvPr/>
          </p:nvGrpSpPr>
          <p:grpSpPr>
            <a:xfrm>
              <a:off x="2799233" y="4781555"/>
              <a:ext cx="7403820" cy="1038159"/>
              <a:chOff x="2799233" y="4781555"/>
              <a:chExt cx="7403820" cy="1038159"/>
            </a:xfrm>
            <a:grpFill/>
          </p:grpSpPr>
          <p:sp>
            <p:nvSpPr>
              <p:cNvPr id="11" name="Rectangle 10">
                <a:extLst>
                  <a:ext uri="{FF2B5EF4-FFF2-40B4-BE49-F238E27FC236}">
                    <a16:creationId xmlns:a16="http://schemas.microsoft.com/office/drawing/2014/main" id="{886D449B-7072-D865-DA1B-B9C39AA8F806}"/>
                  </a:ext>
                </a:extLst>
              </p:cNvPr>
              <p:cNvSpPr/>
              <p:nvPr/>
            </p:nvSpPr>
            <p:spPr>
              <a:xfrm>
                <a:off x="2799233" y="4950742"/>
                <a:ext cx="6593530" cy="868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2000" b="1" dirty="0">
                    <a:solidFill>
                      <a:schemeClr val="tx1"/>
                    </a:solidFill>
                  </a:rPr>
                  <a:t>Ressources humaines</a:t>
                </a:r>
              </a:p>
              <a:p>
                <a:pPr algn="ctr"/>
                <a:r>
                  <a:rPr lang="en-GB" dirty="0">
                    <a:solidFill>
                      <a:schemeClr val="tx1"/>
                    </a:solidFill>
                  </a:rPr>
                  <a:t>par exemple, le responsable du dossier, le personnel de la protection de l'enfance, les bénévoles.</a:t>
                </a:r>
                <a:endParaRPr lang="en-US" dirty="0">
                  <a:solidFill>
                    <a:schemeClr val="tx1"/>
                  </a:solidFill>
                </a:endParaRPr>
              </a:p>
            </p:txBody>
          </p:sp>
          <p:sp>
            <p:nvSpPr>
              <p:cNvPr id="2" name="Parallelogram 1">
                <a:extLst>
                  <a:ext uri="{FF2B5EF4-FFF2-40B4-BE49-F238E27FC236}">
                    <a16:creationId xmlns:a16="http://schemas.microsoft.com/office/drawing/2014/main" id="{6B526238-DD25-D4D9-1E18-6385FB3022B7}"/>
                  </a:ext>
                </a:extLst>
              </p:cNvPr>
              <p:cNvSpPr/>
              <p:nvPr/>
            </p:nvSpPr>
            <p:spPr>
              <a:xfrm rot="16200000" flipH="1">
                <a:off x="9316929" y="4933591"/>
                <a:ext cx="1038159" cy="73408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9" name="Group 8">
              <a:extLst>
                <a:ext uri="{FF2B5EF4-FFF2-40B4-BE49-F238E27FC236}">
                  <a16:creationId xmlns:a16="http://schemas.microsoft.com/office/drawing/2014/main" id="{D0BB1738-D9CC-442B-B695-D2A05D3A11D0}"/>
                </a:ext>
              </a:extLst>
            </p:cNvPr>
            <p:cNvGrpSpPr/>
            <p:nvPr/>
          </p:nvGrpSpPr>
          <p:grpSpPr>
            <a:xfrm>
              <a:off x="2799233" y="3653639"/>
              <a:ext cx="7403821" cy="1038159"/>
              <a:chOff x="2799233" y="3653639"/>
              <a:chExt cx="7403821" cy="1038159"/>
            </a:xfrm>
            <a:grpFill/>
          </p:grpSpPr>
          <p:sp>
            <p:nvSpPr>
              <p:cNvPr id="14" name="Rectangle 13">
                <a:extLst>
                  <a:ext uri="{FF2B5EF4-FFF2-40B4-BE49-F238E27FC236}">
                    <a16:creationId xmlns:a16="http://schemas.microsoft.com/office/drawing/2014/main" id="{A661154D-AE94-196C-3EC6-C27A2C9E28CD}"/>
                  </a:ext>
                </a:extLst>
              </p:cNvPr>
              <p:cNvSpPr/>
              <p:nvPr/>
            </p:nvSpPr>
            <p:spPr>
              <a:xfrm>
                <a:off x="2799233" y="3822827"/>
                <a:ext cx="659353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Outils</a:t>
                </a:r>
              </a:p>
              <a:p>
                <a:pPr algn="ctr"/>
                <a:r>
                  <a:rPr lang="de-DE" dirty="0">
                    <a:solidFill>
                      <a:schemeClr val="tx1"/>
                    </a:solidFill>
                  </a:rPr>
                  <a:t>par exemple, les formulaires, le système IM</a:t>
                </a:r>
              </a:p>
            </p:txBody>
          </p:sp>
          <p:sp>
            <p:nvSpPr>
              <p:cNvPr id="3" name="Parallelogram 2">
                <a:extLst>
                  <a:ext uri="{FF2B5EF4-FFF2-40B4-BE49-F238E27FC236}">
                    <a16:creationId xmlns:a16="http://schemas.microsoft.com/office/drawing/2014/main" id="{97EC6FFB-E820-C0F8-3387-B666406CA347}"/>
                  </a:ext>
                </a:extLst>
              </p:cNvPr>
              <p:cNvSpPr/>
              <p:nvPr/>
            </p:nvSpPr>
            <p:spPr>
              <a:xfrm rot="16200000" flipH="1">
                <a:off x="9316930" y="3805675"/>
                <a:ext cx="1038159" cy="73408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8" name="Group 7">
              <a:extLst>
                <a:ext uri="{FF2B5EF4-FFF2-40B4-BE49-F238E27FC236}">
                  <a16:creationId xmlns:a16="http://schemas.microsoft.com/office/drawing/2014/main" id="{FAE44DA5-DF4F-AF7B-9957-12F351C174BA}"/>
                </a:ext>
              </a:extLst>
            </p:cNvPr>
            <p:cNvGrpSpPr/>
            <p:nvPr/>
          </p:nvGrpSpPr>
          <p:grpSpPr>
            <a:xfrm>
              <a:off x="2799235" y="2615480"/>
              <a:ext cx="7403820" cy="1038159"/>
              <a:chOff x="2799235" y="2530885"/>
              <a:chExt cx="7403820" cy="1038159"/>
            </a:xfrm>
            <a:grpFill/>
          </p:grpSpPr>
          <p:sp>
            <p:nvSpPr>
              <p:cNvPr id="12" name="Rectangle 11">
                <a:extLst>
                  <a:ext uri="{FF2B5EF4-FFF2-40B4-BE49-F238E27FC236}">
                    <a16:creationId xmlns:a16="http://schemas.microsoft.com/office/drawing/2014/main" id="{A2348906-D16A-E7DE-DEDD-E4AA69C520F2}"/>
                  </a:ext>
                </a:extLst>
              </p:cNvPr>
              <p:cNvSpPr/>
              <p:nvPr/>
            </p:nvSpPr>
            <p:spPr>
              <a:xfrm>
                <a:off x="2799235" y="2694912"/>
                <a:ext cx="6593530" cy="868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Procédures</a:t>
                </a:r>
              </a:p>
              <a:p>
                <a:pPr algn="ctr"/>
                <a:r>
                  <a:rPr lang="en-GB" dirty="0">
                    <a:solidFill>
                      <a:schemeClr val="tx1"/>
                    </a:solidFill>
                  </a:rPr>
                  <a:t> par exemple, SOP, PPDPI</a:t>
                </a:r>
              </a:p>
            </p:txBody>
          </p:sp>
          <p:sp>
            <p:nvSpPr>
              <p:cNvPr id="4" name="Parallelogram 3">
                <a:extLst>
                  <a:ext uri="{FF2B5EF4-FFF2-40B4-BE49-F238E27FC236}">
                    <a16:creationId xmlns:a16="http://schemas.microsoft.com/office/drawing/2014/main" id="{E38FE943-7AA2-A49B-83D3-7167FB1215F3}"/>
                  </a:ext>
                </a:extLst>
              </p:cNvPr>
              <p:cNvSpPr/>
              <p:nvPr/>
            </p:nvSpPr>
            <p:spPr>
              <a:xfrm rot="16200000" flipH="1">
                <a:off x="9316931" y="2682921"/>
                <a:ext cx="1038159" cy="73408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7" name="Group 6">
              <a:extLst>
                <a:ext uri="{FF2B5EF4-FFF2-40B4-BE49-F238E27FC236}">
                  <a16:creationId xmlns:a16="http://schemas.microsoft.com/office/drawing/2014/main" id="{3E8197B9-662B-C2D6-616B-AE1737CCAFB7}"/>
                </a:ext>
              </a:extLst>
            </p:cNvPr>
            <p:cNvGrpSpPr/>
            <p:nvPr/>
          </p:nvGrpSpPr>
          <p:grpSpPr>
            <a:xfrm>
              <a:off x="2799233" y="1402969"/>
              <a:ext cx="7403823" cy="1117592"/>
              <a:chOff x="2799233" y="1318374"/>
              <a:chExt cx="7403823" cy="1117592"/>
            </a:xfrm>
            <a:grpFill/>
          </p:grpSpPr>
          <p:sp>
            <p:nvSpPr>
              <p:cNvPr id="20" name="Rectangle 19">
                <a:extLst>
                  <a:ext uri="{FF2B5EF4-FFF2-40B4-BE49-F238E27FC236}">
                    <a16:creationId xmlns:a16="http://schemas.microsoft.com/office/drawing/2014/main" id="{1A9A7026-3A4B-6167-3E31-89E0025D272A}"/>
                  </a:ext>
                </a:extLst>
              </p:cNvPr>
              <p:cNvSpPr/>
              <p:nvPr/>
            </p:nvSpPr>
            <p:spPr>
              <a:xfrm>
                <a:off x="2799234" y="1566998"/>
                <a:ext cx="659353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tx1"/>
                    </a:solidFill>
                  </a:rPr>
                  <a:t>Services de protection de l'enfance</a:t>
                </a:r>
              </a:p>
              <a:p>
                <a:pPr algn="ctr"/>
                <a:r>
                  <a:rPr lang="en-US" dirty="0">
                    <a:solidFill>
                      <a:schemeClr val="tx1"/>
                    </a:solidFill>
                  </a:rPr>
                  <a:t>par exemple, gestion de cas, soins alternatifs, recherche de la famille, etc.</a:t>
                </a:r>
              </a:p>
            </p:txBody>
          </p:sp>
          <p:sp>
            <p:nvSpPr>
              <p:cNvPr id="5" name="Parallelogram 4">
                <a:extLst>
                  <a:ext uri="{FF2B5EF4-FFF2-40B4-BE49-F238E27FC236}">
                    <a16:creationId xmlns:a16="http://schemas.microsoft.com/office/drawing/2014/main" id="{D2AD1F9A-3760-9ABD-F392-73FB97829D12}"/>
                  </a:ext>
                </a:extLst>
              </p:cNvPr>
              <p:cNvSpPr/>
              <p:nvPr/>
            </p:nvSpPr>
            <p:spPr>
              <a:xfrm rot="16200000" flipH="1">
                <a:off x="9316932" y="1541636"/>
                <a:ext cx="1038159" cy="73408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6" name="Parallelogram 5">
                <a:extLst>
                  <a:ext uri="{FF2B5EF4-FFF2-40B4-BE49-F238E27FC236}">
                    <a16:creationId xmlns:a16="http://schemas.microsoft.com/office/drawing/2014/main" id="{A03759A3-5B48-8895-DACA-FD370E735135}"/>
                  </a:ext>
                </a:extLst>
              </p:cNvPr>
              <p:cNvSpPr/>
              <p:nvPr/>
            </p:nvSpPr>
            <p:spPr>
              <a:xfrm flipH="1" flipV="1">
                <a:off x="2799233" y="1318374"/>
                <a:ext cx="7403822" cy="175780"/>
              </a:xfrm>
              <a:prstGeom prst="parallelogram">
                <a:avLst>
                  <a:gd name="adj" fmla="val 4119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4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Aperçu de l'aide disponible pour les ENAS</a:t>
            </a:r>
            <a:endParaRPr dirty="0"/>
          </a:p>
        </p:txBody>
      </p:sp>
      <p:sp>
        <p:nvSpPr>
          <p:cNvPr id="642" name="Google Shape;642;p43"/>
          <p:cNvSpPr txBox="1"/>
          <p:nvPr/>
        </p:nvSpPr>
        <p:spPr>
          <a:xfrm>
            <a:off x="1388229" y="2082921"/>
            <a:ext cx="4029661" cy="1200288"/>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2400"/>
              <a:buFont typeface="Arial"/>
              <a:buNone/>
            </a:pPr>
            <a:r>
              <a:rPr lang="en-US" sz="1800" b="0" i="0" u="none" strike="noStrike" cap="none" dirty="0">
                <a:solidFill>
                  <a:srgbClr val="000000"/>
                </a:solidFill>
                <a:latin typeface="Arial"/>
                <a:ea typeface="Arial"/>
                <a:cs typeface="Arial"/>
                <a:sym typeface="Arial"/>
              </a:rPr>
              <a:t>Si l'on considère les éléments de base dont nous avons discuté, à quoi cela ressemble-t-il concrètement en termes de services et de soutien disponibles dans notre contexte ?</a:t>
            </a:r>
            <a:endParaRPr sz="1800" dirty="0"/>
          </a:p>
        </p:txBody>
      </p:sp>
      <p:sp>
        <p:nvSpPr>
          <p:cNvPr id="3" name="Google Shape;114;p9">
            <a:extLst>
              <a:ext uri="{FF2B5EF4-FFF2-40B4-BE49-F238E27FC236}">
                <a16:creationId xmlns:a16="http://schemas.microsoft.com/office/drawing/2014/main" id="{F9E3FDB8-86FC-2E4F-F4AC-25843EC8D464}"/>
              </a:ext>
            </a:extLst>
          </p:cNvPr>
          <p:cNvSpPr txBox="1"/>
          <p:nvPr/>
        </p:nvSpPr>
        <p:spPr>
          <a:xfrm>
            <a:off x="794079" y="1219596"/>
            <a:ext cx="1559124" cy="369332"/>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rgbClr val="000000"/>
              </a:buClr>
              <a:buSzPts val="1800"/>
              <a:buFont typeface="Arial"/>
              <a:buNone/>
            </a:pPr>
            <a:r>
              <a:rPr lang="en-US" sz="1800" b="1" i="0" u="none" strike="noStrike" cap="none" dirty="0">
                <a:solidFill>
                  <a:schemeClr val="accent2">
                    <a:lumMod val="75000"/>
                  </a:schemeClr>
                </a:solidFill>
                <a:latin typeface="Arial"/>
                <a:ea typeface="Arial"/>
                <a:cs typeface="Arial"/>
                <a:sym typeface="Arial"/>
              </a:rPr>
              <a:t>10 minutes  </a:t>
            </a:r>
            <a:endParaRPr b="1" dirty="0">
              <a:solidFill>
                <a:schemeClr val="accent2">
                  <a:lumMod val="75000"/>
                </a:schemeClr>
              </a:solidFill>
            </a:endParaRPr>
          </a:p>
        </p:txBody>
      </p:sp>
      <p:sp>
        <p:nvSpPr>
          <p:cNvPr id="9" name="Rectangle: Single Corner Snipped 8">
            <a:extLst>
              <a:ext uri="{FF2B5EF4-FFF2-40B4-BE49-F238E27FC236}">
                <a16:creationId xmlns:a16="http://schemas.microsoft.com/office/drawing/2014/main" id="{D911AE44-664A-CAB1-0A48-C511395793A1}"/>
              </a:ext>
            </a:extLst>
          </p:cNvPr>
          <p:cNvSpPr/>
          <p:nvPr/>
        </p:nvSpPr>
        <p:spPr>
          <a:xfrm>
            <a:off x="1388230" y="3716213"/>
            <a:ext cx="1739900" cy="1739900"/>
          </a:xfrm>
          <a:prstGeom prst="snip1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050" marR="0" lvl="0" algn="ctr" rtl="0">
              <a:lnSpc>
                <a:spcPct val="100000"/>
              </a:lnSpc>
              <a:spcBef>
                <a:spcPts val="0"/>
              </a:spcBef>
              <a:spcAft>
                <a:spcPts val="0"/>
              </a:spcAft>
              <a:buClr>
                <a:srgbClr val="000000"/>
              </a:buClr>
              <a:buSzPts val="2400"/>
            </a:pPr>
            <a:r>
              <a:rPr lang="en-US" sz="1600" b="0" i="0" u="none" strike="noStrike" cap="none" dirty="0">
                <a:solidFill>
                  <a:schemeClr val="tx1"/>
                </a:solidFill>
                <a:latin typeface="Arial"/>
                <a:ea typeface="Arial"/>
                <a:cs typeface="Arial"/>
                <a:sym typeface="Arial"/>
              </a:rPr>
              <a:t>Principaux prestataires de services </a:t>
            </a:r>
            <a:r>
              <a:rPr lang="en-US" sz="1600" b="1" i="0" u="none" strike="noStrike" cap="none" dirty="0">
                <a:solidFill>
                  <a:schemeClr val="tx1"/>
                </a:solidFill>
                <a:latin typeface="Arial"/>
                <a:ea typeface="Arial"/>
                <a:cs typeface="Arial"/>
                <a:sym typeface="Arial"/>
              </a:rPr>
              <a:t>formels</a:t>
            </a:r>
            <a:r>
              <a:rPr lang="en-US" sz="1600" b="0" i="0" u="none" strike="noStrike" cap="none" dirty="0">
                <a:solidFill>
                  <a:schemeClr val="tx1"/>
                </a:solidFill>
                <a:latin typeface="Arial"/>
                <a:ea typeface="Arial"/>
                <a:cs typeface="Arial"/>
                <a:sym typeface="Arial"/>
              </a:rPr>
              <a:t>, services et types de soutien</a:t>
            </a:r>
            <a:endParaRPr lang="en-US" sz="1600" dirty="0">
              <a:solidFill>
                <a:schemeClr val="tx1"/>
              </a:solidFill>
            </a:endParaRPr>
          </a:p>
        </p:txBody>
      </p:sp>
      <p:sp>
        <p:nvSpPr>
          <p:cNvPr id="10" name="Rectangle: Single Corner Snipped 9">
            <a:extLst>
              <a:ext uri="{FF2B5EF4-FFF2-40B4-BE49-F238E27FC236}">
                <a16:creationId xmlns:a16="http://schemas.microsoft.com/office/drawing/2014/main" id="{53A84467-F564-64E7-26C2-FFD604DC1960}"/>
              </a:ext>
            </a:extLst>
          </p:cNvPr>
          <p:cNvSpPr/>
          <p:nvPr/>
        </p:nvSpPr>
        <p:spPr>
          <a:xfrm>
            <a:off x="3655180" y="3716213"/>
            <a:ext cx="1739900" cy="1739900"/>
          </a:xfrm>
          <a:prstGeom prst="snip1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9050" marR="0" lvl="0" algn="ctr" rtl="0">
              <a:lnSpc>
                <a:spcPct val="100000"/>
              </a:lnSpc>
              <a:spcBef>
                <a:spcPts val="0"/>
              </a:spcBef>
              <a:spcAft>
                <a:spcPts val="0"/>
              </a:spcAft>
              <a:buClr>
                <a:srgbClr val="000000"/>
              </a:buClr>
              <a:buSzPts val="2400"/>
            </a:pPr>
            <a:r>
              <a:rPr lang="en-US" sz="1600" dirty="0">
                <a:solidFill>
                  <a:schemeClr val="tx1"/>
                </a:solidFill>
              </a:rPr>
              <a:t>Acteurs </a:t>
            </a:r>
            <a:r>
              <a:rPr lang="en-US" sz="1600" b="1" dirty="0">
                <a:solidFill>
                  <a:schemeClr val="tx1"/>
                </a:solidFill>
              </a:rPr>
              <a:t>informels</a:t>
            </a:r>
            <a:r>
              <a:rPr lang="en-US" sz="1600" dirty="0">
                <a:solidFill>
                  <a:schemeClr val="tx1"/>
                </a:solidFill>
              </a:rPr>
              <a:t>, services et types de soutien</a:t>
            </a:r>
          </a:p>
        </p:txBody>
      </p:sp>
      <p:grpSp>
        <p:nvGrpSpPr>
          <p:cNvPr id="23" name="Group 22">
            <a:extLst>
              <a:ext uri="{FF2B5EF4-FFF2-40B4-BE49-F238E27FC236}">
                <a16:creationId xmlns:a16="http://schemas.microsoft.com/office/drawing/2014/main" id="{E472A9AB-B5F8-0AD5-E7A1-423E1F8CF12F}"/>
              </a:ext>
            </a:extLst>
          </p:cNvPr>
          <p:cNvGrpSpPr/>
          <p:nvPr/>
        </p:nvGrpSpPr>
        <p:grpSpPr>
          <a:xfrm>
            <a:off x="6324600" y="2082921"/>
            <a:ext cx="5029200" cy="3259013"/>
            <a:chOff x="2799233" y="1318374"/>
            <a:chExt cx="7403823" cy="4501340"/>
          </a:xfrm>
          <a:solidFill>
            <a:schemeClr val="accent2">
              <a:lumMod val="20000"/>
              <a:lumOff val="80000"/>
            </a:schemeClr>
          </a:solidFill>
        </p:grpSpPr>
        <p:grpSp>
          <p:nvGrpSpPr>
            <p:cNvPr id="8" name="Group 7">
              <a:extLst>
                <a:ext uri="{FF2B5EF4-FFF2-40B4-BE49-F238E27FC236}">
                  <a16:creationId xmlns:a16="http://schemas.microsoft.com/office/drawing/2014/main" id="{D1D05F03-8C96-6769-2468-49603A22CE28}"/>
                </a:ext>
              </a:extLst>
            </p:cNvPr>
            <p:cNvGrpSpPr/>
            <p:nvPr/>
          </p:nvGrpSpPr>
          <p:grpSpPr>
            <a:xfrm>
              <a:off x="2799233" y="4781555"/>
              <a:ext cx="7403820" cy="1038159"/>
              <a:chOff x="2799233" y="4781555"/>
              <a:chExt cx="7403820" cy="1038159"/>
            </a:xfrm>
            <a:grpFill/>
          </p:grpSpPr>
          <p:sp>
            <p:nvSpPr>
              <p:cNvPr id="11" name="Rectangle 10">
                <a:extLst>
                  <a:ext uri="{FF2B5EF4-FFF2-40B4-BE49-F238E27FC236}">
                    <a16:creationId xmlns:a16="http://schemas.microsoft.com/office/drawing/2014/main" id="{D6983EFA-697F-306B-18E8-9392644950D7}"/>
                  </a:ext>
                </a:extLst>
              </p:cNvPr>
              <p:cNvSpPr/>
              <p:nvPr/>
            </p:nvSpPr>
            <p:spPr>
              <a:xfrm>
                <a:off x="2799233" y="4950742"/>
                <a:ext cx="6593530" cy="868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sz="1600" b="1" dirty="0">
                    <a:solidFill>
                      <a:schemeClr val="tx1"/>
                    </a:solidFill>
                  </a:rPr>
                  <a:t>Ressources humaines</a:t>
                </a:r>
              </a:p>
              <a:p>
                <a:pPr algn="ctr"/>
                <a:r>
                  <a:rPr lang="en-GB" sz="1100" dirty="0">
                    <a:solidFill>
                      <a:schemeClr val="tx1"/>
                    </a:solidFill>
                  </a:rPr>
                  <a:t>par exemple, le responsable du dossier, le personnel de la protection de l'enfance, les bénévoles.</a:t>
                </a:r>
                <a:endParaRPr lang="en-US" sz="1100" dirty="0">
                  <a:solidFill>
                    <a:schemeClr val="tx1"/>
                  </a:solidFill>
                </a:endParaRPr>
              </a:p>
            </p:txBody>
          </p:sp>
          <p:sp>
            <p:nvSpPr>
              <p:cNvPr id="12" name="Parallelogram 11">
                <a:extLst>
                  <a:ext uri="{FF2B5EF4-FFF2-40B4-BE49-F238E27FC236}">
                    <a16:creationId xmlns:a16="http://schemas.microsoft.com/office/drawing/2014/main" id="{A01C5B75-A1F3-8355-CE43-A079F5B87241}"/>
                  </a:ext>
                </a:extLst>
              </p:cNvPr>
              <p:cNvSpPr/>
              <p:nvPr/>
            </p:nvSpPr>
            <p:spPr>
              <a:xfrm rot="16200000" flipH="1">
                <a:off x="9316929" y="4933591"/>
                <a:ext cx="1038159" cy="73408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100" dirty="0"/>
              </a:p>
            </p:txBody>
          </p:sp>
        </p:grpSp>
        <p:grpSp>
          <p:nvGrpSpPr>
            <p:cNvPr id="13" name="Group 12">
              <a:extLst>
                <a:ext uri="{FF2B5EF4-FFF2-40B4-BE49-F238E27FC236}">
                  <a16:creationId xmlns:a16="http://schemas.microsoft.com/office/drawing/2014/main" id="{3AE6BCC9-2CFD-C8CF-8B68-58041E26B687}"/>
                </a:ext>
              </a:extLst>
            </p:cNvPr>
            <p:cNvGrpSpPr/>
            <p:nvPr/>
          </p:nvGrpSpPr>
          <p:grpSpPr>
            <a:xfrm>
              <a:off x="2799233" y="3653639"/>
              <a:ext cx="7403821" cy="1038159"/>
              <a:chOff x="2799233" y="3653639"/>
              <a:chExt cx="7403821" cy="1038159"/>
            </a:xfrm>
            <a:grpFill/>
          </p:grpSpPr>
          <p:sp>
            <p:nvSpPr>
              <p:cNvPr id="14" name="Rectangle 13">
                <a:extLst>
                  <a:ext uri="{FF2B5EF4-FFF2-40B4-BE49-F238E27FC236}">
                    <a16:creationId xmlns:a16="http://schemas.microsoft.com/office/drawing/2014/main" id="{D94EE91B-57B5-9D2E-9760-15A07B6E93EC}"/>
                  </a:ext>
                </a:extLst>
              </p:cNvPr>
              <p:cNvSpPr/>
              <p:nvPr/>
            </p:nvSpPr>
            <p:spPr>
              <a:xfrm>
                <a:off x="2799233" y="3822827"/>
                <a:ext cx="659353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rPr>
                  <a:t>Outils</a:t>
                </a:r>
              </a:p>
              <a:p>
                <a:pPr algn="ctr"/>
                <a:r>
                  <a:rPr lang="de-DE" sz="1100" dirty="0">
                    <a:solidFill>
                      <a:schemeClr val="tx1"/>
                    </a:solidFill>
                  </a:rPr>
                  <a:t>par exemple, les formulaires, le système IM</a:t>
                </a:r>
              </a:p>
            </p:txBody>
          </p:sp>
          <p:sp>
            <p:nvSpPr>
              <p:cNvPr id="15" name="Parallelogram 14">
                <a:extLst>
                  <a:ext uri="{FF2B5EF4-FFF2-40B4-BE49-F238E27FC236}">
                    <a16:creationId xmlns:a16="http://schemas.microsoft.com/office/drawing/2014/main" id="{22A032B1-3FEC-FF97-97ED-BD1894B39A40}"/>
                  </a:ext>
                </a:extLst>
              </p:cNvPr>
              <p:cNvSpPr/>
              <p:nvPr/>
            </p:nvSpPr>
            <p:spPr>
              <a:xfrm rot="16200000" flipH="1">
                <a:off x="9316930" y="3805675"/>
                <a:ext cx="1038159" cy="73408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100" dirty="0"/>
              </a:p>
            </p:txBody>
          </p:sp>
        </p:grpSp>
        <p:grpSp>
          <p:nvGrpSpPr>
            <p:cNvPr id="16" name="Group 15">
              <a:extLst>
                <a:ext uri="{FF2B5EF4-FFF2-40B4-BE49-F238E27FC236}">
                  <a16:creationId xmlns:a16="http://schemas.microsoft.com/office/drawing/2014/main" id="{FF6056FB-E7B1-010C-E1EA-234DD794622F}"/>
                </a:ext>
              </a:extLst>
            </p:cNvPr>
            <p:cNvGrpSpPr/>
            <p:nvPr/>
          </p:nvGrpSpPr>
          <p:grpSpPr>
            <a:xfrm>
              <a:off x="2799235" y="2530885"/>
              <a:ext cx="7403820" cy="1038159"/>
              <a:chOff x="2799235" y="2530885"/>
              <a:chExt cx="7403820" cy="1038159"/>
            </a:xfrm>
            <a:grpFill/>
          </p:grpSpPr>
          <p:sp>
            <p:nvSpPr>
              <p:cNvPr id="17" name="Rectangle 16">
                <a:extLst>
                  <a:ext uri="{FF2B5EF4-FFF2-40B4-BE49-F238E27FC236}">
                    <a16:creationId xmlns:a16="http://schemas.microsoft.com/office/drawing/2014/main" id="{6015178B-9CC3-1A60-00C8-C276E1A7FA64}"/>
                  </a:ext>
                </a:extLst>
              </p:cNvPr>
              <p:cNvSpPr/>
              <p:nvPr/>
            </p:nvSpPr>
            <p:spPr>
              <a:xfrm>
                <a:off x="2799235" y="2694912"/>
                <a:ext cx="6593530" cy="868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rPr>
                  <a:t>Procédures</a:t>
                </a:r>
              </a:p>
              <a:p>
                <a:pPr algn="ctr"/>
                <a:r>
                  <a:rPr lang="en-GB" sz="1100" dirty="0">
                    <a:solidFill>
                      <a:schemeClr val="tx1"/>
                    </a:solidFill>
                  </a:rPr>
                  <a:t> par exemple, SOP, PPDIP</a:t>
                </a:r>
              </a:p>
            </p:txBody>
          </p:sp>
          <p:sp>
            <p:nvSpPr>
              <p:cNvPr id="18" name="Parallelogram 17">
                <a:extLst>
                  <a:ext uri="{FF2B5EF4-FFF2-40B4-BE49-F238E27FC236}">
                    <a16:creationId xmlns:a16="http://schemas.microsoft.com/office/drawing/2014/main" id="{F8D2D120-FC39-63DB-A709-231DBFB2BBBF}"/>
                  </a:ext>
                </a:extLst>
              </p:cNvPr>
              <p:cNvSpPr/>
              <p:nvPr/>
            </p:nvSpPr>
            <p:spPr>
              <a:xfrm rot="16200000" flipH="1">
                <a:off x="9316931" y="2682921"/>
                <a:ext cx="1038159" cy="73408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100" dirty="0"/>
              </a:p>
            </p:txBody>
          </p:sp>
        </p:grpSp>
        <p:grpSp>
          <p:nvGrpSpPr>
            <p:cNvPr id="19" name="Group 18">
              <a:extLst>
                <a:ext uri="{FF2B5EF4-FFF2-40B4-BE49-F238E27FC236}">
                  <a16:creationId xmlns:a16="http://schemas.microsoft.com/office/drawing/2014/main" id="{BB75227C-97B2-5FEB-2362-54AEE6DD7A0C}"/>
                </a:ext>
              </a:extLst>
            </p:cNvPr>
            <p:cNvGrpSpPr/>
            <p:nvPr/>
          </p:nvGrpSpPr>
          <p:grpSpPr>
            <a:xfrm>
              <a:off x="2799233" y="1318374"/>
              <a:ext cx="7403823" cy="1117592"/>
              <a:chOff x="2799233" y="1318374"/>
              <a:chExt cx="7403823" cy="1117592"/>
            </a:xfrm>
            <a:grpFill/>
          </p:grpSpPr>
          <p:sp>
            <p:nvSpPr>
              <p:cNvPr id="20" name="Rectangle 19">
                <a:extLst>
                  <a:ext uri="{FF2B5EF4-FFF2-40B4-BE49-F238E27FC236}">
                    <a16:creationId xmlns:a16="http://schemas.microsoft.com/office/drawing/2014/main" id="{D7BE5F52-9E10-DB4C-7973-EF8238D8E643}"/>
                  </a:ext>
                </a:extLst>
              </p:cNvPr>
              <p:cNvSpPr/>
              <p:nvPr/>
            </p:nvSpPr>
            <p:spPr>
              <a:xfrm>
                <a:off x="2799234" y="1566998"/>
                <a:ext cx="659353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rPr>
                  <a:t>Services de protection de l'enfance</a:t>
                </a:r>
              </a:p>
              <a:p>
                <a:pPr algn="ctr"/>
                <a:r>
                  <a:rPr lang="en-US" sz="1100" dirty="0">
                    <a:solidFill>
                      <a:schemeClr val="tx1"/>
                    </a:solidFill>
                  </a:rPr>
                  <a:t>par exemple, gestion de cas, soins alternatifs, recherche de la famille, etc.</a:t>
                </a:r>
              </a:p>
            </p:txBody>
          </p:sp>
          <p:sp>
            <p:nvSpPr>
              <p:cNvPr id="21" name="Parallelogram 20">
                <a:extLst>
                  <a:ext uri="{FF2B5EF4-FFF2-40B4-BE49-F238E27FC236}">
                    <a16:creationId xmlns:a16="http://schemas.microsoft.com/office/drawing/2014/main" id="{091B3FF8-A55D-F142-B92D-0FF641464A3D}"/>
                  </a:ext>
                </a:extLst>
              </p:cNvPr>
              <p:cNvSpPr/>
              <p:nvPr/>
            </p:nvSpPr>
            <p:spPr>
              <a:xfrm rot="16200000" flipH="1">
                <a:off x="9316932" y="1541636"/>
                <a:ext cx="1038159" cy="734088"/>
              </a:xfrm>
              <a:prstGeom prst="parallelogram">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100" dirty="0"/>
              </a:p>
            </p:txBody>
          </p:sp>
          <p:sp>
            <p:nvSpPr>
              <p:cNvPr id="22" name="Parallelogram 21">
                <a:extLst>
                  <a:ext uri="{FF2B5EF4-FFF2-40B4-BE49-F238E27FC236}">
                    <a16:creationId xmlns:a16="http://schemas.microsoft.com/office/drawing/2014/main" id="{1E4E90F3-C9EA-DF0E-29C5-30C584328395}"/>
                  </a:ext>
                </a:extLst>
              </p:cNvPr>
              <p:cNvSpPr/>
              <p:nvPr/>
            </p:nvSpPr>
            <p:spPr>
              <a:xfrm flipH="1" flipV="1">
                <a:off x="2799233" y="1318374"/>
                <a:ext cx="7403822" cy="175780"/>
              </a:xfrm>
              <a:prstGeom prst="parallelogram">
                <a:avLst>
                  <a:gd name="adj" fmla="val 4119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100" dirty="0"/>
              </a:p>
            </p:txBody>
          </p:sp>
        </p:grpSp>
      </p:grpSp>
      <p:grpSp>
        <p:nvGrpSpPr>
          <p:cNvPr id="24" name="Group 23">
            <a:extLst>
              <a:ext uri="{FF2B5EF4-FFF2-40B4-BE49-F238E27FC236}">
                <a16:creationId xmlns:a16="http://schemas.microsoft.com/office/drawing/2014/main" id="{B7C08872-310A-6008-5679-1166B5A689F2}"/>
              </a:ext>
            </a:extLst>
          </p:cNvPr>
          <p:cNvGrpSpPr/>
          <p:nvPr/>
        </p:nvGrpSpPr>
        <p:grpSpPr>
          <a:xfrm>
            <a:off x="357066" y="1224523"/>
            <a:ext cx="369332" cy="369332"/>
            <a:chOff x="6784825" y="4717805"/>
            <a:chExt cx="1170980" cy="1170980"/>
          </a:xfrm>
        </p:grpSpPr>
        <p:sp>
          <p:nvSpPr>
            <p:cNvPr id="25" name="Oval 24">
              <a:extLst>
                <a:ext uri="{FF2B5EF4-FFF2-40B4-BE49-F238E27FC236}">
                  <a16:creationId xmlns:a16="http://schemas.microsoft.com/office/drawing/2014/main" id="{B72A3F98-5728-B763-8AB6-327A4222DFA4}"/>
                </a:ext>
              </a:extLst>
            </p:cNvPr>
            <p:cNvSpPr/>
            <p:nvPr/>
          </p:nvSpPr>
          <p:spPr>
            <a:xfrm>
              <a:off x="6784825" y="4717805"/>
              <a:ext cx="1170980" cy="1170980"/>
            </a:xfrm>
            <a:prstGeom prst="ellipse">
              <a:avLst/>
            </a:prstGeom>
            <a:solidFill>
              <a:schemeClr val="accent2">
                <a:lumMod val="75000"/>
              </a:schemeClr>
            </a:soli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6" name="Oval 25">
              <a:extLst>
                <a:ext uri="{FF2B5EF4-FFF2-40B4-BE49-F238E27FC236}">
                  <a16:creationId xmlns:a16="http://schemas.microsoft.com/office/drawing/2014/main" id="{295D5022-F5EA-2820-779B-812E4B7527B3}"/>
                </a:ext>
              </a:extLst>
            </p:cNvPr>
            <p:cNvSpPr/>
            <p:nvPr/>
          </p:nvSpPr>
          <p:spPr>
            <a:xfrm>
              <a:off x="7276868" y="5237982"/>
              <a:ext cx="189079" cy="18907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7" name="Rectangle 26">
              <a:extLst>
                <a:ext uri="{FF2B5EF4-FFF2-40B4-BE49-F238E27FC236}">
                  <a16:creationId xmlns:a16="http://schemas.microsoft.com/office/drawing/2014/main" id="{1867E33A-D0EF-12A4-A134-C0D47F98D0DD}"/>
                </a:ext>
              </a:extLst>
            </p:cNvPr>
            <p:cNvSpPr/>
            <p:nvPr/>
          </p:nvSpPr>
          <p:spPr>
            <a:xfrm rot="16200000">
              <a:off x="7134823" y="5040376"/>
              <a:ext cx="464812" cy="1131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8" name="Rectangle 27">
              <a:extLst>
                <a:ext uri="{FF2B5EF4-FFF2-40B4-BE49-F238E27FC236}">
                  <a16:creationId xmlns:a16="http://schemas.microsoft.com/office/drawing/2014/main" id="{C3DC50C0-A82F-5255-D08F-999FFBB92477}"/>
                </a:ext>
              </a:extLst>
            </p:cNvPr>
            <p:cNvSpPr/>
            <p:nvPr/>
          </p:nvSpPr>
          <p:spPr>
            <a:xfrm rot="13453060">
              <a:off x="7365088" y="5440995"/>
              <a:ext cx="331413" cy="1091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22" name="Rectangle: Rounded Corners 21">
            <a:extLst>
              <a:ext uri="{FF2B5EF4-FFF2-40B4-BE49-F238E27FC236}">
                <a16:creationId xmlns:a16="http://schemas.microsoft.com/office/drawing/2014/main" id="{B2B08300-1B3C-9CA3-E15B-96E16A5F349D}"/>
              </a:ext>
            </a:extLst>
          </p:cNvPr>
          <p:cNvSpPr/>
          <p:nvPr/>
        </p:nvSpPr>
        <p:spPr>
          <a:xfrm>
            <a:off x="6351759" y="2385011"/>
            <a:ext cx="4631214" cy="51459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US" sz="1800" b="1" dirty="0">
                <a:solidFill>
                  <a:schemeClr val="tx1"/>
                </a:solidFill>
                <a:latin typeface="+mn-lt"/>
                <a:ea typeface="Calibri"/>
                <a:cs typeface="Calibri"/>
                <a:sym typeface="Calibri"/>
              </a:rPr>
              <a:t>Coordination</a:t>
            </a:r>
          </a:p>
        </p:txBody>
      </p:sp>
      <p:sp>
        <p:nvSpPr>
          <p:cNvPr id="23" name="Rectangle: Rounded Corners 22">
            <a:extLst>
              <a:ext uri="{FF2B5EF4-FFF2-40B4-BE49-F238E27FC236}">
                <a16:creationId xmlns:a16="http://schemas.microsoft.com/office/drawing/2014/main" id="{C59F1CE1-7335-0F20-3990-931CB49B3782}"/>
              </a:ext>
            </a:extLst>
          </p:cNvPr>
          <p:cNvSpPr/>
          <p:nvPr/>
        </p:nvSpPr>
        <p:spPr>
          <a:xfrm>
            <a:off x="6351759" y="3792901"/>
            <a:ext cx="4631214" cy="51459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US" sz="1800" b="1" dirty="0">
                <a:solidFill>
                  <a:schemeClr val="tx1"/>
                </a:solidFill>
                <a:latin typeface="+mn-lt"/>
                <a:ea typeface="Calibri"/>
                <a:cs typeface="Calibri"/>
                <a:sym typeface="Calibri"/>
              </a:rPr>
              <a:t>Gestion de l'information</a:t>
            </a:r>
          </a:p>
        </p:txBody>
      </p:sp>
      <p:sp>
        <p:nvSpPr>
          <p:cNvPr id="19" name="Rectangle: Rounded Corners 18">
            <a:extLst>
              <a:ext uri="{FF2B5EF4-FFF2-40B4-BE49-F238E27FC236}">
                <a16:creationId xmlns:a16="http://schemas.microsoft.com/office/drawing/2014/main" id="{BEAD850B-47FB-61F2-FBE0-E34F9C17C6C3}"/>
              </a:ext>
            </a:extLst>
          </p:cNvPr>
          <p:cNvSpPr/>
          <p:nvPr/>
        </p:nvSpPr>
        <p:spPr>
          <a:xfrm>
            <a:off x="1765300" y="2055274"/>
            <a:ext cx="4631214" cy="51459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US" sz="1800" b="1" dirty="0">
                <a:solidFill>
                  <a:schemeClr val="tx1"/>
                </a:solidFill>
                <a:latin typeface="+mn-lt"/>
                <a:ea typeface="Calibri"/>
                <a:cs typeface="Calibri"/>
                <a:sym typeface="Calibri"/>
              </a:rPr>
              <a:t>En général</a:t>
            </a:r>
          </a:p>
        </p:txBody>
      </p:sp>
      <p:sp>
        <p:nvSpPr>
          <p:cNvPr id="20" name="Rectangle: Rounded Corners 19">
            <a:extLst>
              <a:ext uri="{FF2B5EF4-FFF2-40B4-BE49-F238E27FC236}">
                <a16:creationId xmlns:a16="http://schemas.microsoft.com/office/drawing/2014/main" id="{2CB5C885-0C6B-2DB5-C20A-428412FC8F54}"/>
              </a:ext>
            </a:extLst>
          </p:cNvPr>
          <p:cNvSpPr/>
          <p:nvPr/>
        </p:nvSpPr>
        <p:spPr>
          <a:xfrm>
            <a:off x="1765300" y="3357883"/>
            <a:ext cx="4631214" cy="51459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rtl="0">
              <a:spcBef>
                <a:spcPts val="0"/>
              </a:spcBef>
              <a:spcAft>
                <a:spcPts val="0"/>
              </a:spcAft>
              <a:buNone/>
            </a:pPr>
            <a:r>
              <a:rPr lang="en-US" sz="1800" b="1" dirty="0">
                <a:solidFill>
                  <a:schemeClr val="tx1"/>
                </a:solidFill>
                <a:latin typeface="+mn-lt"/>
                <a:ea typeface="Calibri"/>
                <a:cs typeface="Calibri"/>
                <a:sym typeface="Calibri"/>
              </a:rPr>
              <a:t>Soins alternatifs</a:t>
            </a:r>
          </a:p>
        </p:txBody>
      </p:sp>
      <p:sp>
        <p:nvSpPr>
          <p:cNvPr id="21" name="Rectangle: Rounded Corners 20">
            <a:extLst>
              <a:ext uri="{FF2B5EF4-FFF2-40B4-BE49-F238E27FC236}">
                <a16:creationId xmlns:a16="http://schemas.microsoft.com/office/drawing/2014/main" id="{B637A0E9-B8E1-0CF8-BD9D-14778FEC4A61}"/>
              </a:ext>
            </a:extLst>
          </p:cNvPr>
          <p:cNvSpPr/>
          <p:nvPr/>
        </p:nvSpPr>
        <p:spPr>
          <a:xfrm>
            <a:off x="1765300" y="4645918"/>
            <a:ext cx="4631214" cy="514599"/>
          </a:xfrm>
          <a:prstGeom prst="round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rtl="0">
              <a:spcBef>
                <a:spcPts val="0"/>
              </a:spcBef>
              <a:spcAft>
                <a:spcPts val="0"/>
              </a:spcAft>
              <a:buNone/>
            </a:pPr>
            <a:r>
              <a:rPr lang="en-US" sz="1800" b="1" dirty="0">
                <a:solidFill>
                  <a:schemeClr val="tx1"/>
                </a:solidFill>
                <a:latin typeface="+mn-lt"/>
                <a:ea typeface="Calibri"/>
                <a:cs typeface="Calibri"/>
                <a:sym typeface="Calibri"/>
              </a:rPr>
              <a:t>   Recherche et réunification des familles</a:t>
            </a:r>
          </a:p>
        </p:txBody>
      </p:sp>
      <p:sp>
        <p:nvSpPr>
          <p:cNvPr id="651" name="Google Shape;651;p4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highlight>
                  <a:srgbClr val="FFFF00"/>
                </a:highlight>
              </a:rPr>
              <a:t>Le rôle de l'assistant social</a:t>
            </a:r>
            <a:endParaRPr dirty="0">
              <a:highlight>
                <a:srgbClr val="FFFF00"/>
              </a:highlight>
            </a:endParaRPr>
          </a:p>
        </p:txBody>
      </p:sp>
      <p:grpSp>
        <p:nvGrpSpPr>
          <p:cNvPr id="2" name="Group 1">
            <a:extLst>
              <a:ext uri="{FF2B5EF4-FFF2-40B4-BE49-F238E27FC236}">
                <a16:creationId xmlns:a16="http://schemas.microsoft.com/office/drawing/2014/main" id="{8DFA8C51-F8F7-CA0E-FB8B-46ED65176B96}"/>
              </a:ext>
            </a:extLst>
          </p:cNvPr>
          <p:cNvGrpSpPr/>
          <p:nvPr/>
        </p:nvGrpSpPr>
        <p:grpSpPr>
          <a:xfrm>
            <a:off x="5145885" y="1931603"/>
            <a:ext cx="1883552" cy="3360050"/>
            <a:chOff x="5102983" y="1330093"/>
            <a:chExt cx="611190" cy="1090296"/>
          </a:xfrm>
          <a:solidFill>
            <a:schemeClr val="accent2">
              <a:lumMod val="75000"/>
            </a:schemeClr>
          </a:solidFill>
        </p:grpSpPr>
        <p:grpSp>
          <p:nvGrpSpPr>
            <p:cNvPr id="3" name="Group 2">
              <a:extLst>
                <a:ext uri="{FF2B5EF4-FFF2-40B4-BE49-F238E27FC236}">
                  <a16:creationId xmlns:a16="http://schemas.microsoft.com/office/drawing/2014/main" id="{E8848D09-767D-DB44-34B1-1034906B94B5}"/>
                </a:ext>
              </a:extLst>
            </p:cNvPr>
            <p:cNvGrpSpPr/>
            <p:nvPr/>
          </p:nvGrpSpPr>
          <p:grpSpPr>
            <a:xfrm>
              <a:off x="5157952" y="1808115"/>
              <a:ext cx="241654" cy="277569"/>
              <a:chOff x="2968390" y="1782471"/>
              <a:chExt cx="241654" cy="277569"/>
            </a:xfrm>
            <a:grpFill/>
          </p:grpSpPr>
          <p:sp>
            <p:nvSpPr>
              <p:cNvPr id="11" name="Round Same Side Corner Rectangle 25">
                <a:extLst>
                  <a:ext uri="{FF2B5EF4-FFF2-40B4-BE49-F238E27FC236}">
                    <a16:creationId xmlns:a16="http://schemas.microsoft.com/office/drawing/2014/main" id="{9CBFDF2B-49B2-A584-65FA-18E419454633}"/>
                  </a:ext>
                </a:extLst>
              </p:cNvPr>
              <p:cNvSpPr/>
              <p:nvPr/>
            </p:nvSpPr>
            <p:spPr>
              <a:xfrm rot="12859561">
                <a:off x="3108478" y="1782471"/>
                <a:ext cx="101566" cy="24510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ound Same Side Corner Rectangle 26">
                <a:extLst>
                  <a:ext uri="{FF2B5EF4-FFF2-40B4-BE49-F238E27FC236}">
                    <a16:creationId xmlns:a16="http://schemas.microsoft.com/office/drawing/2014/main" id="{AB5E59F4-5D86-BEE3-CE46-BE9DFD304CC7}"/>
                  </a:ext>
                </a:extLst>
              </p:cNvPr>
              <p:cNvSpPr/>
              <p:nvPr/>
            </p:nvSpPr>
            <p:spPr>
              <a:xfrm rot="14101202">
                <a:off x="3000569" y="1926295"/>
                <a:ext cx="101566" cy="165924"/>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4" name="Rectangle 3">
              <a:extLst>
                <a:ext uri="{FF2B5EF4-FFF2-40B4-BE49-F238E27FC236}">
                  <a16:creationId xmlns:a16="http://schemas.microsoft.com/office/drawing/2014/main" id="{FA5F4F0F-5539-D8A8-3BA3-4CF93936AF91}"/>
                </a:ext>
              </a:extLst>
            </p:cNvPr>
            <p:cNvSpPr/>
            <p:nvPr/>
          </p:nvSpPr>
          <p:spPr>
            <a:xfrm rot="20505316">
              <a:off x="5102983" y="1656859"/>
              <a:ext cx="45719" cy="354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Round Same Side Corner Rectangle 26">
              <a:extLst>
                <a:ext uri="{FF2B5EF4-FFF2-40B4-BE49-F238E27FC236}">
                  <a16:creationId xmlns:a16="http://schemas.microsoft.com/office/drawing/2014/main" id="{AA10F998-7F66-FDA8-342F-E127D09AE93B}"/>
                </a:ext>
              </a:extLst>
            </p:cNvPr>
            <p:cNvSpPr/>
            <p:nvPr/>
          </p:nvSpPr>
          <p:spPr>
            <a:xfrm rot="16535945">
              <a:off x="5265161" y="1680146"/>
              <a:ext cx="101003" cy="279895"/>
            </a:xfrm>
            <a:prstGeom prst="round2SameRect">
              <a:avLst>
                <a:gd name="adj1" fmla="val 493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cxnSp>
          <p:nvCxnSpPr>
            <p:cNvPr id="6" name="Straight Arrow Connector 5">
              <a:extLst>
                <a:ext uri="{FF2B5EF4-FFF2-40B4-BE49-F238E27FC236}">
                  <a16:creationId xmlns:a16="http://schemas.microsoft.com/office/drawing/2014/main" id="{2A1FCC73-62DF-9AF3-999F-78DEE89BF8BC}"/>
                </a:ext>
              </a:extLst>
            </p:cNvPr>
            <p:cNvCxnSpPr>
              <a:cxnSpLocks/>
            </p:cNvCxnSpPr>
            <p:nvPr/>
          </p:nvCxnSpPr>
          <p:spPr>
            <a:xfrm flipH="1">
              <a:off x="5175388" y="1694718"/>
              <a:ext cx="74812" cy="109302"/>
            </a:xfrm>
            <a:prstGeom prst="straightConnector1">
              <a:avLst/>
            </a:prstGeom>
            <a:grpFill/>
            <a:ln w="28575">
              <a:solidFill>
                <a:schemeClr val="accent4"/>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C67BE27-3AF1-556B-B267-78D0C46A4C29}"/>
                </a:ext>
              </a:extLst>
            </p:cNvPr>
            <p:cNvGrpSpPr/>
            <p:nvPr/>
          </p:nvGrpSpPr>
          <p:grpSpPr>
            <a:xfrm>
              <a:off x="5274909" y="1330093"/>
              <a:ext cx="439264" cy="1090296"/>
              <a:chOff x="4152776" y="1302447"/>
              <a:chExt cx="365595" cy="907443"/>
            </a:xfrm>
            <a:grpFill/>
          </p:grpSpPr>
          <p:sp>
            <p:nvSpPr>
              <p:cNvPr id="8" name="Flowchart: Manual Operation 7">
                <a:extLst>
                  <a:ext uri="{FF2B5EF4-FFF2-40B4-BE49-F238E27FC236}">
                    <a16:creationId xmlns:a16="http://schemas.microsoft.com/office/drawing/2014/main" id="{6AE5B04F-6687-52D6-0651-AF1D6E89C61E}"/>
                  </a:ext>
                </a:extLst>
              </p:cNvPr>
              <p:cNvSpPr/>
              <p:nvPr/>
            </p:nvSpPr>
            <p:spPr>
              <a:xfrm rot="10800000">
                <a:off x="4152776" y="1702969"/>
                <a:ext cx="365595" cy="506921"/>
              </a:xfrm>
              <a:prstGeom prst="flowChartManualOperati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Round Same Side Corner Rectangle 23">
                <a:extLst>
                  <a:ext uri="{FF2B5EF4-FFF2-40B4-BE49-F238E27FC236}">
                    <a16:creationId xmlns:a16="http://schemas.microsoft.com/office/drawing/2014/main" id="{35FA75CA-D582-AA63-04DF-D9776819288A}"/>
                  </a:ext>
                </a:extLst>
              </p:cNvPr>
              <p:cNvSpPr/>
              <p:nvPr/>
            </p:nvSpPr>
            <p:spPr>
              <a:xfrm>
                <a:off x="4202705" y="1618460"/>
                <a:ext cx="266665" cy="58484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0" name="Oval 9">
                <a:extLst>
                  <a:ext uri="{FF2B5EF4-FFF2-40B4-BE49-F238E27FC236}">
                    <a16:creationId xmlns:a16="http://schemas.microsoft.com/office/drawing/2014/main" id="{E4CF7161-4E87-859D-5D8D-7C470D209C0F}"/>
                  </a:ext>
                </a:extLst>
              </p:cNvPr>
              <p:cNvSpPr/>
              <p:nvPr/>
            </p:nvSpPr>
            <p:spPr>
              <a:xfrm>
                <a:off x="4200727" y="1302447"/>
                <a:ext cx="269696" cy="2696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sp>
        <p:nvSpPr>
          <p:cNvPr id="15" name="Title 72">
            <a:extLst>
              <a:ext uri="{FF2B5EF4-FFF2-40B4-BE49-F238E27FC236}">
                <a16:creationId xmlns:a16="http://schemas.microsoft.com/office/drawing/2014/main" id="{EA65718F-AFF9-4939-49D0-3E711C1C2050}"/>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Diapositive supplémentaire pour les notes de l'animateur</a:t>
            </a:r>
            <a:endParaRPr lang="en-CA" sz="5400" b="1" dirty="0">
              <a:solidFill>
                <a:schemeClr val="bg1">
                  <a:lumMod val="75000"/>
                </a:schemeClr>
              </a:solidFill>
            </a:endParaRPr>
          </a:p>
        </p:txBody>
      </p:sp>
    </p:spTree>
    <p:extLst>
      <p:ext uri="{BB962C8B-B14F-4D97-AF65-F5344CB8AC3E}">
        <p14:creationId xmlns:p14="http://schemas.microsoft.com/office/powerpoint/2010/main" val="406224493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p4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latin typeface="Arial"/>
                <a:ea typeface="Arial"/>
                <a:cs typeface="Arial"/>
                <a:sym typeface="Arial"/>
              </a:rPr>
              <a:t>Principaux points d'apprentissage</a:t>
            </a:r>
            <a:endParaRPr dirty="0"/>
          </a:p>
        </p:txBody>
      </p:sp>
      <p:sp>
        <p:nvSpPr>
          <p:cNvPr id="673" name="Google Shape;673;p45"/>
          <p:cNvSpPr/>
          <p:nvPr/>
        </p:nvSpPr>
        <p:spPr>
          <a:xfrm>
            <a:off x="5605193" y="1874115"/>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74" name="Google Shape;674;p45"/>
          <p:cNvSpPr/>
          <p:nvPr/>
        </p:nvSpPr>
        <p:spPr>
          <a:xfrm>
            <a:off x="9486276" y="1874115"/>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675" name="Google Shape;675;p45"/>
          <p:cNvSpPr txBox="1"/>
          <p:nvPr/>
        </p:nvSpPr>
        <p:spPr>
          <a:xfrm>
            <a:off x="8403613" y="3429000"/>
            <a:ext cx="3216886" cy="2166835"/>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Helvetica Neue"/>
              <a:buNone/>
            </a:pPr>
            <a:r>
              <a:rPr lang="en-GB" sz="1800" b="0" i="0" u="none" strike="noStrike" cap="none" dirty="0">
                <a:solidFill>
                  <a:srgbClr val="000000"/>
                </a:solidFill>
                <a:latin typeface="+mn-lt"/>
                <a:ea typeface="Helvetica Neue"/>
                <a:cs typeface="Helvetica Neue"/>
                <a:sym typeface="Helvetica Neue"/>
              </a:rPr>
              <a:t>Dans la mesure du possible, les responsables de dossiers doivent collaborer étroitement avec les groupes communautaires qui soutiennent la RRF et les soins alternatifs.</a:t>
            </a:r>
            <a:endParaRPr lang="en-GB" sz="1800" dirty="0">
              <a:latin typeface="+mn-lt"/>
            </a:endParaRPr>
          </a:p>
        </p:txBody>
      </p:sp>
      <p:sp>
        <p:nvSpPr>
          <p:cNvPr id="676" name="Google Shape;676;p45"/>
          <p:cNvSpPr txBox="1"/>
          <p:nvPr/>
        </p:nvSpPr>
        <p:spPr>
          <a:xfrm>
            <a:off x="4620907" y="3429000"/>
            <a:ext cx="3488120" cy="1277745"/>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Helvetica Neue"/>
              <a:buNone/>
            </a:pPr>
            <a:r>
              <a:rPr lang="en-GB" sz="1800" b="0" i="0" u="none" strike="noStrike" cap="none" dirty="0">
                <a:solidFill>
                  <a:srgbClr val="000000"/>
                </a:solidFill>
                <a:latin typeface="+mn-lt"/>
                <a:ea typeface="Helvetica Neue"/>
                <a:cs typeface="Helvetica Neue"/>
                <a:sym typeface="Helvetica Neue"/>
              </a:rPr>
              <a:t>Une coordination étroite avec d'autres acteurs clés impliqués dans la RRF et les soins alternatifs est essentielle.</a:t>
            </a:r>
            <a:endParaRPr lang="en-GB" sz="1800" dirty="0">
              <a:latin typeface="+mn-lt"/>
            </a:endParaRPr>
          </a:p>
        </p:txBody>
      </p:sp>
      <p:sp>
        <p:nvSpPr>
          <p:cNvPr id="677" name="Google Shape;677;p45"/>
          <p:cNvSpPr txBox="1"/>
          <p:nvPr/>
        </p:nvSpPr>
        <p:spPr>
          <a:xfrm>
            <a:off x="838200" y="3429000"/>
            <a:ext cx="3488120" cy="2463198"/>
          </a:xfrm>
          <a:prstGeom prst="rect">
            <a:avLst/>
          </a:prstGeom>
          <a:noFill/>
          <a:ln>
            <a:noFill/>
          </a:ln>
        </p:spPr>
        <p:txBody>
          <a:bodyPr spcFirstLastPara="1" wrap="square" lIns="91425" tIns="45700" rIns="91425" bIns="45700" anchor="t" anchorCtr="0">
            <a:spAutoFit/>
          </a:bodyPr>
          <a:lstStyle/>
          <a:p>
            <a:pPr marL="0" marR="0" lvl="0" indent="0" rtl="0">
              <a:lnSpc>
                <a:spcPct val="107000"/>
              </a:lnSpc>
              <a:spcBef>
                <a:spcPts val="0"/>
              </a:spcBef>
              <a:spcAft>
                <a:spcPts val="0"/>
              </a:spcAft>
              <a:buClr>
                <a:srgbClr val="000000"/>
              </a:buClr>
              <a:buSzPts val="2400"/>
              <a:buFont typeface="Helvetica Neue"/>
              <a:buNone/>
            </a:pPr>
            <a:r>
              <a:rPr lang="en-GB" sz="1800" b="0" i="0" u="none" strike="noStrike" cap="none" dirty="0">
                <a:solidFill>
                  <a:srgbClr val="000000"/>
                </a:solidFill>
                <a:latin typeface="+mn-lt"/>
                <a:ea typeface="Helvetica Neue"/>
                <a:cs typeface="Helvetica Neue"/>
                <a:sym typeface="Helvetica Neue"/>
              </a:rPr>
              <a:t>Les chargés de dossiers peuvent jouer un rôle vital dans la protection des enfants non accompagnés en soutenant la RRF et les arrangements de soins alternatifs, tout en répondant aux autres besoins des CP. </a:t>
            </a:r>
            <a:endParaRPr lang="en-GB" sz="1800" dirty="0">
              <a:latin typeface="+mn-lt"/>
            </a:endParaRPr>
          </a:p>
        </p:txBody>
      </p:sp>
      <p:sp>
        <p:nvSpPr>
          <p:cNvPr id="678" name="Google Shape;678;p45"/>
          <p:cNvSpPr/>
          <p:nvPr/>
        </p:nvSpPr>
        <p:spPr>
          <a:xfrm>
            <a:off x="1776900" y="1874115"/>
            <a:ext cx="1051560" cy="1051560"/>
          </a:xfrm>
          <a:prstGeom prst="star5">
            <a:avLst>
              <a:gd name="adj" fmla="val 28143"/>
              <a:gd name="hf" fmla="val 105146"/>
              <a:gd name="vf" fmla="val 110557"/>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Shape 682"/>
        <p:cNvGrpSpPr/>
        <p:nvPr/>
      </p:nvGrpSpPr>
      <p:grpSpPr>
        <a:xfrm>
          <a:off x="0" y="0"/>
          <a:ext cx="0" cy="0"/>
          <a:chOff x="0" y="0"/>
          <a:chExt cx="0" cy="0"/>
        </a:xfrm>
      </p:grpSpPr>
      <p:sp>
        <p:nvSpPr>
          <p:cNvPr id="683" name="Google Shape;683;p46"/>
          <p:cNvSpPr txBox="1">
            <a:spLocks noGrp="1"/>
          </p:cNvSpPr>
          <p:nvPr>
            <p:ph type="title"/>
          </p:nvPr>
        </p:nvSpPr>
        <p:spPr>
          <a:xfrm>
            <a:off x="796386" y="3099692"/>
            <a:ext cx="4015311" cy="562168"/>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FFFFFF"/>
              </a:buClr>
              <a:buSzPts val="1600"/>
              <a:buFont typeface="Helvetica Neue"/>
              <a:buNone/>
            </a:pPr>
            <a:r>
              <a:rPr lang="fr-BE" sz="4800" b="1" i="0" u="none" strike="noStrike" cap="none" dirty="0">
                <a:solidFill>
                  <a:schemeClr val="bg1"/>
                </a:solidFill>
                <a:latin typeface="Garamond" panose="02020404030301010803" pitchFamily="18" charset="0"/>
                <a:ea typeface="Helvetica Neue"/>
                <a:cs typeface="Helvetica Neue"/>
                <a:sym typeface="Helvetica Neue"/>
              </a:rPr>
              <a:t>Clôture du module</a:t>
            </a:r>
            <a:endParaRPr lang="fr-BE" dirty="0">
              <a:solidFill>
                <a:schemeClr val="bg1"/>
              </a:solidFill>
              <a:latin typeface="Garamond" panose="02020404030301010803" pitchFamily="18" charset="0"/>
            </a:endParaRPr>
          </a:p>
        </p:txBody>
      </p:sp>
      <p:sp>
        <p:nvSpPr>
          <p:cNvPr id="2" name="Google Shape;265;p20">
            <a:extLst>
              <a:ext uri="{FF2B5EF4-FFF2-40B4-BE49-F238E27FC236}">
                <a16:creationId xmlns:a16="http://schemas.microsoft.com/office/drawing/2014/main" id="{66C6CAAC-9BDB-ABBF-E555-4DB122B7E775}"/>
              </a:ext>
            </a:extLst>
          </p:cNvPr>
          <p:cNvSpPr txBox="1"/>
          <p:nvPr/>
        </p:nvSpPr>
        <p:spPr>
          <a:xfrm>
            <a:off x="6669613" y="1479596"/>
            <a:ext cx="4628125"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1D8CC8"/>
              </a:buClr>
              <a:buSzPts val="2400"/>
              <a:buFont typeface="Arial"/>
              <a:buNone/>
            </a:pPr>
            <a:r>
              <a:rPr lang="en-US" sz="2000" b="1" i="0" u="none" strike="noStrike" cap="none" spc="300" dirty="0">
                <a:solidFill>
                  <a:schemeClr val="accent2">
                    <a:lumMod val="75000"/>
                  </a:schemeClr>
                </a:solidFill>
                <a:latin typeface="Arial"/>
                <a:ea typeface="Arial"/>
                <a:cs typeface="Arial"/>
                <a:sym typeface="Arial"/>
              </a:rPr>
              <a:t>OBJECTIFS D'APPRENTISSAGE</a:t>
            </a:r>
            <a:endParaRPr sz="2000" spc="300" dirty="0">
              <a:solidFill>
                <a:schemeClr val="accent2">
                  <a:lumMod val="75000"/>
                </a:schemeClr>
              </a:solidFill>
            </a:endParaRPr>
          </a:p>
        </p:txBody>
      </p:sp>
      <p:sp>
        <p:nvSpPr>
          <p:cNvPr id="3" name="Google Shape;266;p20">
            <a:extLst>
              <a:ext uri="{FF2B5EF4-FFF2-40B4-BE49-F238E27FC236}">
                <a16:creationId xmlns:a16="http://schemas.microsoft.com/office/drawing/2014/main" id="{78334BC8-2313-B1D7-ADEB-1D0FB0DE80B3}"/>
              </a:ext>
            </a:extLst>
          </p:cNvPr>
          <p:cNvSpPr txBox="1"/>
          <p:nvPr/>
        </p:nvSpPr>
        <p:spPr>
          <a:xfrm>
            <a:off x="7604788" y="2338584"/>
            <a:ext cx="3692950" cy="2858499"/>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Pour récapituler et renforcer l'apprentissage de ce module</a:t>
            </a:r>
          </a:p>
          <a:p>
            <a:pPr marL="0" marR="0" lvl="0" indent="0" algn="l" rtl="0">
              <a:lnSpc>
                <a:spcPct val="107000"/>
              </a:lnSpc>
              <a:spcBef>
                <a:spcPts val="0"/>
              </a:spcBef>
              <a:spcAft>
                <a:spcPts val="0"/>
              </a:spcAft>
              <a:buClr>
                <a:srgbClr val="000000"/>
              </a:buClr>
              <a:buSzPts val="2400"/>
              <a:buFont typeface="Arial"/>
              <a:buNone/>
            </a:pPr>
            <a:endParaRPr lang="en-US" sz="2400" dirty="0"/>
          </a:p>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Pour fournir un retour d'information sur le module</a:t>
            </a:r>
          </a:p>
          <a:p>
            <a:pPr marL="0" marR="0" lvl="0" indent="0" algn="l" rtl="0">
              <a:lnSpc>
                <a:spcPct val="107000"/>
              </a:lnSpc>
              <a:spcBef>
                <a:spcPts val="0"/>
              </a:spcBef>
              <a:spcAft>
                <a:spcPts val="0"/>
              </a:spcAft>
              <a:buClr>
                <a:srgbClr val="000000"/>
              </a:buClr>
              <a:buSzPts val="2400"/>
              <a:buFont typeface="Arial"/>
              <a:buNone/>
            </a:pPr>
            <a:endParaRPr lang="en-US" sz="2400" dirty="0"/>
          </a:p>
          <a:p>
            <a:pPr marL="0" marR="0" lvl="0" indent="0" algn="l" rtl="0">
              <a:lnSpc>
                <a:spcPct val="107000"/>
              </a:lnSpc>
              <a:spcBef>
                <a:spcPts val="0"/>
              </a:spcBef>
              <a:spcAft>
                <a:spcPts val="0"/>
              </a:spcAft>
              <a:buClr>
                <a:srgbClr val="000000"/>
              </a:buClr>
              <a:buSzPts val="2400"/>
              <a:buFont typeface="Arial"/>
              <a:buNone/>
            </a:pPr>
            <a:r>
              <a:rPr lang="en-US" sz="2400" b="0" i="0" u="none" strike="noStrike" cap="none" dirty="0">
                <a:solidFill>
                  <a:srgbClr val="000000"/>
                </a:solidFill>
                <a:latin typeface="Arial"/>
                <a:ea typeface="Arial"/>
                <a:cs typeface="Arial"/>
                <a:sym typeface="Arial"/>
              </a:rPr>
              <a:t>Pour discuter des prochaines étapes</a:t>
            </a:r>
          </a:p>
        </p:txBody>
      </p:sp>
      <p:grpSp>
        <p:nvGrpSpPr>
          <p:cNvPr id="4" name="Google Shape;194;p14">
            <a:extLst>
              <a:ext uri="{FF2B5EF4-FFF2-40B4-BE49-F238E27FC236}">
                <a16:creationId xmlns:a16="http://schemas.microsoft.com/office/drawing/2014/main" id="{D8E1204D-AD4E-00B1-2320-299E4AAA24B8}"/>
              </a:ext>
            </a:extLst>
          </p:cNvPr>
          <p:cNvGrpSpPr/>
          <p:nvPr/>
        </p:nvGrpSpPr>
        <p:grpSpPr>
          <a:xfrm>
            <a:off x="6834713" y="2436685"/>
            <a:ext cx="560331" cy="592814"/>
            <a:chOff x="243840" y="1676400"/>
            <a:chExt cx="701040" cy="741680"/>
          </a:xfrm>
          <a:solidFill>
            <a:schemeClr val="accent2">
              <a:lumMod val="75000"/>
            </a:schemeClr>
          </a:solidFill>
        </p:grpSpPr>
        <p:sp>
          <p:nvSpPr>
            <p:cNvPr id="5" name="Google Shape;195;p14">
              <a:extLst>
                <a:ext uri="{FF2B5EF4-FFF2-40B4-BE49-F238E27FC236}">
                  <a16:creationId xmlns:a16="http://schemas.microsoft.com/office/drawing/2014/main" id="{4AEB81C2-B803-6F71-D7C6-1236C8C370B1}"/>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6" name="Google Shape;196;p14">
              <a:extLst>
                <a:ext uri="{FF2B5EF4-FFF2-40B4-BE49-F238E27FC236}">
                  <a16:creationId xmlns:a16="http://schemas.microsoft.com/office/drawing/2014/main" id="{A2F4B41A-8F65-9323-2507-FFBD1BB59AF4}"/>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7" name="Google Shape;194;p14">
            <a:extLst>
              <a:ext uri="{FF2B5EF4-FFF2-40B4-BE49-F238E27FC236}">
                <a16:creationId xmlns:a16="http://schemas.microsoft.com/office/drawing/2014/main" id="{38468790-4B2E-3A59-6937-5E710C81B9CE}"/>
              </a:ext>
            </a:extLst>
          </p:cNvPr>
          <p:cNvGrpSpPr/>
          <p:nvPr/>
        </p:nvGrpSpPr>
        <p:grpSpPr>
          <a:xfrm>
            <a:off x="6834713" y="3932163"/>
            <a:ext cx="560331" cy="592814"/>
            <a:chOff x="243840" y="1676400"/>
            <a:chExt cx="701040" cy="741680"/>
          </a:xfrm>
          <a:solidFill>
            <a:schemeClr val="accent2">
              <a:lumMod val="75000"/>
            </a:schemeClr>
          </a:solidFill>
        </p:grpSpPr>
        <p:sp>
          <p:nvSpPr>
            <p:cNvPr id="8" name="Google Shape;195;p14">
              <a:extLst>
                <a:ext uri="{FF2B5EF4-FFF2-40B4-BE49-F238E27FC236}">
                  <a16:creationId xmlns:a16="http://schemas.microsoft.com/office/drawing/2014/main" id="{986AE1A2-8F23-2E00-971A-8D07009B6EFB}"/>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9" name="Google Shape;196;p14">
              <a:extLst>
                <a:ext uri="{FF2B5EF4-FFF2-40B4-BE49-F238E27FC236}">
                  <a16:creationId xmlns:a16="http://schemas.microsoft.com/office/drawing/2014/main" id="{409CD73A-88D9-DB41-963A-F646BEBC65E1}"/>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grpSp>
        <p:nvGrpSpPr>
          <p:cNvPr id="10" name="Google Shape;194;p14">
            <a:extLst>
              <a:ext uri="{FF2B5EF4-FFF2-40B4-BE49-F238E27FC236}">
                <a16:creationId xmlns:a16="http://schemas.microsoft.com/office/drawing/2014/main" id="{A37B69D8-0927-492A-7505-CC78AF16FC76}"/>
              </a:ext>
            </a:extLst>
          </p:cNvPr>
          <p:cNvGrpSpPr/>
          <p:nvPr/>
        </p:nvGrpSpPr>
        <p:grpSpPr>
          <a:xfrm>
            <a:off x="6834713" y="5440237"/>
            <a:ext cx="560331" cy="592814"/>
            <a:chOff x="243840" y="1676400"/>
            <a:chExt cx="701040" cy="741680"/>
          </a:xfrm>
          <a:solidFill>
            <a:schemeClr val="accent2">
              <a:lumMod val="75000"/>
            </a:schemeClr>
          </a:solidFill>
        </p:grpSpPr>
        <p:sp>
          <p:nvSpPr>
            <p:cNvPr id="11" name="Google Shape;195;p14">
              <a:extLst>
                <a:ext uri="{FF2B5EF4-FFF2-40B4-BE49-F238E27FC236}">
                  <a16:creationId xmlns:a16="http://schemas.microsoft.com/office/drawing/2014/main" id="{0A6F06C5-A73B-5FE5-F3A2-DA8412C3E2E9}"/>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sp>
          <p:nvSpPr>
            <p:cNvPr id="12" name="Google Shape;196;p14">
              <a:extLst>
                <a:ext uri="{FF2B5EF4-FFF2-40B4-BE49-F238E27FC236}">
                  <a16:creationId xmlns:a16="http://schemas.microsoft.com/office/drawing/2014/main" id="{F9376573-AFF3-C4B5-38F7-F1400319C9B4}"/>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1800"/>
                <a:buFont typeface="Calibri"/>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Shape 35"/>
        <p:cNvGrpSpPr/>
        <p:nvPr/>
      </p:nvGrpSpPr>
      <p:grpSpPr>
        <a:xfrm>
          <a:off x="0" y="0"/>
          <a:ext cx="0" cy="0"/>
          <a:chOff x="0" y="0"/>
          <a:chExt cx="0" cy="0"/>
        </a:xfrm>
      </p:grpSpPr>
      <p:sp>
        <p:nvSpPr>
          <p:cNvPr id="2" name="Title 72">
            <a:extLst>
              <a:ext uri="{FF2B5EF4-FFF2-40B4-BE49-F238E27FC236}">
                <a16:creationId xmlns:a16="http://schemas.microsoft.com/office/drawing/2014/main" id="{41605473-5107-7E0D-24F9-9CD4957A994C}"/>
              </a:ext>
            </a:extLst>
          </p:cNvPr>
          <p:cNvSpPr txBox="1">
            <a:spLocks/>
          </p:cNvSpPr>
          <p:nvPr/>
        </p:nvSpPr>
        <p:spPr>
          <a:xfrm>
            <a:off x="796386" y="3099692"/>
            <a:ext cx="5915913" cy="562168"/>
          </a:xfrm>
          <a:prstGeom prst="rect">
            <a:avLst/>
          </a:prstGeom>
        </p:spPr>
        <p:txBody>
          <a:bodyPr anchor="ctr" anchorCtr="0"/>
          <a:lstStyle>
            <a:lvl1pPr algn="l" defTabSz="914400" rtl="0"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a:lstStyle>
          <a:p>
            <a:r>
              <a:rPr lang="en-CA" sz="5400" b="1" dirty="0">
                <a:solidFill>
                  <a:schemeClr val="bg1">
                    <a:lumMod val="75000"/>
                  </a:schemeClr>
                </a:solidFill>
                <a:latin typeface="Garamond"/>
              </a:rPr>
              <a:t>Conseils de facilitation</a:t>
            </a:r>
            <a:endParaRPr lang="en-CA" sz="5400" b="1" dirty="0">
              <a:solidFill>
                <a:schemeClr val="bg1">
                  <a:lumMod val="75000"/>
                </a:schemeClr>
              </a:solidFill>
            </a:endParaRPr>
          </a:p>
        </p:txBody>
      </p:sp>
    </p:spTree>
    <p:extLst>
      <p:ext uri="{BB962C8B-B14F-4D97-AF65-F5344CB8AC3E}">
        <p14:creationId xmlns:p14="http://schemas.microsoft.com/office/powerpoint/2010/main" val="34059404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47"/>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latin typeface="Arial"/>
                <a:ea typeface="Arial"/>
                <a:cs typeface="Arial"/>
                <a:sym typeface="Arial"/>
              </a:rPr>
              <a:t>Récapitulatif</a:t>
            </a:r>
            <a:endParaRPr dirty="0"/>
          </a:p>
        </p:txBody>
      </p:sp>
      <p:sp>
        <p:nvSpPr>
          <p:cNvPr id="20" name="Google Shape;142;p12">
            <a:extLst>
              <a:ext uri="{FF2B5EF4-FFF2-40B4-BE49-F238E27FC236}">
                <a16:creationId xmlns:a16="http://schemas.microsoft.com/office/drawing/2014/main" id="{E6630BAB-4990-884B-8FA3-6F94806B8DD8}"/>
              </a:ext>
            </a:extLst>
          </p:cNvPr>
          <p:cNvSpPr txBox="1"/>
          <p:nvPr/>
        </p:nvSpPr>
        <p:spPr>
          <a:xfrm>
            <a:off x="8305863" y="3708232"/>
            <a:ext cx="3053844" cy="16311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000" b="0" i="0" u="none" strike="noStrike" cap="none" dirty="0">
                <a:solidFill>
                  <a:srgbClr val="000000"/>
                </a:solidFill>
                <a:latin typeface="+mn-lt"/>
                <a:ea typeface="Helvetica Neue"/>
                <a:cs typeface="Helvetica Neue"/>
                <a:sym typeface="Helvetica Neue"/>
              </a:rPr>
              <a:t>Décrire les normes et pratiques légales, culturelles et contextuelles liées au travail avec les ENAS.</a:t>
            </a:r>
          </a:p>
        </p:txBody>
      </p:sp>
      <p:grpSp>
        <p:nvGrpSpPr>
          <p:cNvPr id="21" name="Google Shape;143;p12">
            <a:extLst>
              <a:ext uri="{FF2B5EF4-FFF2-40B4-BE49-F238E27FC236}">
                <a16:creationId xmlns:a16="http://schemas.microsoft.com/office/drawing/2014/main" id="{8BD0C84F-0598-14DC-E677-579301D05648}"/>
              </a:ext>
            </a:extLst>
          </p:cNvPr>
          <p:cNvGrpSpPr/>
          <p:nvPr/>
        </p:nvGrpSpPr>
        <p:grpSpPr>
          <a:xfrm>
            <a:off x="5404501" y="2228248"/>
            <a:ext cx="1408652" cy="974395"/>
            <a:chOff x="6878053" y="1156317"/>
            <a:chExt cx="1431178" cy="1039513"/>
          </a:xfrm>
          <a:solidFill>
            <a:schemeClr val="accent2">
              <a:lumMod val="75000"/>
            </a:schemeClr>
          </a:solidFill>
        </p:grpSpPr>
        <p:grpSp>
          <p:nvGrpSpPr>
            <p:cNvPr id="22" name="Google Shape;144;p12">
              <a:extLst>
                <a:ext uri="{FF2B5EF4-FFF2-40B4-BE49-F238E27FC236}">
                  <a16:creationId xmlns:a16="http://schemas.microsoft.com/office/drawing/2014/main" id="{EACF1C28-FE11-32CC-8254-35FDC692EC96}"/>
                </a:ext>
              </a:extLst>
            </p:cNvPr>
            <p:cNvGrpSpPr/>
            <p:nvPr/>
          </p:nvGrpSpPr>
          <p:grpSpPr>
            <a:xfrm>
              <a:off x="7672978" y="1156317"/>
              <a:ext cx="412941" cy="436880"/>
              <a:chOff x="243840" y="1676400"/>
              <a:chExt cx="701040" cy="741680"/>
            </a:xfrm>
            <a:grpFill/>
          </p:grpSpPr>
          <p:sp>
            <p:nvSpPr>
              <p:cNvPr id="25" name="Google Shape;145;p12">
                <a:extLst>
                  <a:ext uri="{FF2B5EF4-FFF2-40B4-BE49-F238E27FC236}">
                    <a16:creationId xmlns:a16="http://schemas.microsoft.com/office/drawing/2014/main" id="{917B5A08-CD0B-C312-86D6-D1BD50EC5F75}"/>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6" name="Google Shape;146;p12">
                <a:extLst>
                  <a:ext uri="{FF2B5EF4-FFF2-40B4-BE49-F238E27FC236}">
                    <a16:creationId xmlns:a16="http://schemas.microsoft.com/office/drawing/2014/main" id="{C4323D02-8D26-6D39-9CD8-D755C5156BA0}"/>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23" name="Google Shape;147;p12">
              <a:extLst>
                <a:ext uri="{FF2B5EF4-FFF2-40B4-BE49-F238E27FC236}">
                  <a16:creationId xmlns:a16="http://schemas.microsoft.com/office/drawing/2014/main" id="{322875B2-3F3D-5505-C99B-55808C9C3AB4}"/>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4" name="Google Shape;148;p12">
              <a:extLst>
                <a:ext uri="{FF2B5EF4-FFF2-40B4-BE49-F238E27FC236}">
                  <a16:creationId xmlns:a16="http://schemas.microsoft.com/office/drawing/2014/main" id="{AB0552BB-BB80-492F-5DBD-8D8BBB45CAD9}"/>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grpSp>
        <p:nvGrpSpPr>
          <p:cNvPr id="27" name="Google Shape;149;p12">
            <a:extLst>
              <a:ext uri="{FF2B5EF4-FFF2-40B4-BE49-F238E27FC236}">
                <a16:creationId xmlns:a16="http://schemas.microsoft.com/office/drawing/2014/main" id="{F30F34BC-2B3D-91AF-C10B-1925346BEBA1}"/>
              </a:ext>
            </a:extLst>
          </p:cNvPr>
          <p:cNvGrpSpPr/>
          <p:nvPr/>
        </p:nvGrpSpPr>
        <p:grpSpPr>
          <a:xfrm>
            <a:off x="1801109" y="2228248"/>
            <a:ext cx="1408652" cy="974395"/>
            <a:chOff x="6878053" y="1156317"/>
            <a:chExt cx="1431178" cy="1039513"/>
          </a:xfrm>
          <a:solidFill>
            <a:schemeClr val="accent2">
              <a:lumMod val="75000"/>
            </a:schemeClr>
          </a:solidFill>
        </p:grpSpPr>
        <p:grpSp>
          <p:nvGrpSpPr>
            <p:cNvPr id="28" name="Google Shape;150;p12">
              <a:extLst>
                <a:ext uri="{FF2B5EF4-FFF2-40B4-BE49-F238E27FC236}">
                  <a16:creationId xmlns:a16="http://schemas.microsoft.com/office/drawing/2014/main" id="{C045B485-DC71-1E61-DF85-18C15102D91C}"/>
                </a:ext>
              </a:extLst>
            </p:cNvPr>
            <p:cNvGrpSpPr/>
            <p:nvPr/>
          </p:nvGrpSpPr>
          <p:grpSpPr>
            <a:xfrm>
              <a:off x="7672978" y="1156317"/>
              <a:ext cx="412941" cy="436880"/>
              <a:chOff x="243840" y="1676400"/>
              <a:chExt cx="701040" cy="741680"/>
            </a:xfrm>
            <a:grpFill/>
          </p:grpSpPr>
          <p:sp>
            <p:nvSpPr>
              <p:cNvPr id="31" name="Google Shape;151;p12">
                <a:extLst>
                  <a:ext uri="{FF2B5EF4-FFF2-40B4-BE49-F238E27FC236}">
                    <a16:creationId xmlns:a16="http://schemas.microsoft.com/office/drawing/2014/main" id="{5F21CE22-975A-699A-AC99-ACD2DE23D57A}"/>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2" name="Google Shape;152;p12">
                <a:extLst>
                  <a:ext uri="{FF2B5EF4-FFF2-40B4-BE49-F238E27FC236}">
                    <a16:creationId xmlns:a16="http://schemas.microsoft.com/office/drawing/2014/main" id="{AC58F95C-0AF9-3406-4A72-E81620BA013C}"/>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29" name="Google Shape;153;p12">
              <a:extLst>
                <a:ext uri="{FF2B5EF4-FFF2-40B4-BE49-F238E27FC236}">
                  <a16:creationId xmlns:a16="http://schemas.microsoft.com/office/drawing/2014/main" id="{C68B4F56-50E6-3CE3-9B5B-E0349240B779}"/>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0" name="Google Shape;154;p12">
              <a:extLst>
                <a:ext uri="{FF2B5EF4-FFF2-40B4-BE49-F238E27FC236}">
                  <a16:creationId xmlns:a16="http://schemas.microsoft.com/office/drawing/2014/main" id="{1AFCD34E-2DEC-E098-798A-82D3FD044BF1}"/>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grpSp>
        <p:nvGrpSpPr>
          <p:cNvPr id="33" name="Google Shape;155;p12">
            <a:extLst>
              <a:ext uri="{FF2B5EF4-FFF2-40B4-BE49-F238E27FC236}">
                <a16:creationId xmlns:a16="http://schemas.microsoft.com/office/drawing/2014/main" id="{56517B59-43EC-F2E1-80B4-E08824143BF3}"/>
              </a:ext>
            </a:extLst>
          </p:cNvPr>
          <p:cNvGrpSpPr/>
          <p:nvPr/>
        </p:nvGrpSpPr>
        <p:grpSpPr>
          <a:xfrm>
            <a:off x="9024010" y="2228248"/>
            <a:ext cx="1408652" cy="974395"/>
            <a:chOff x="6878053" y="1156317"/>
            <a:chExt cx="1431178" cy="1039513"/>
          </a:xfrm>
          <a:solidFill>
            <a:schemeClr val="accent2">
              <a:lumMod val="75000"/>
            </a:schemeClr>
          </a:solidFill>
        </p:grpSpPr>
        <p:grpSp>
          <p:nvGrpSpPr>
            <p:cNvPr id="34" name="Google Shape;156;p12">
              <a:extLst>
                <a:ext uri="{FF2B5EF4-FFF2-40B4-BE49-F238E27FC236}">
                  <a16:creationId xmlns:a16="http://schemas.microsoft.com/office/drawing/2014/main" id="{8D820A7F-E456-9870-079A-B2BEA0C6CE6D}"/>
                </a:ext>
              </a:extLst>
            </p:cNvPr>
            <p:cNvGrpSpPr/>
            <p:nvPr/>
          </p:nvGrpSpPr>
          <p:grpSpPr>
            <a:xfrm>
              <a:off x="7672978" y="1156317"/>
              <a:ext cx="412941" cy="436880"/>
              <a:chOff x="243840" y="1676400"/>
              <a:chExt cx="701040" cy="741680"/>
            </a:xfrm>
            <a:grpFill/>
          </p:grpSpPr>
          <p:sp>
            <p:nvSpPr>
              <p:cNvPr id="37" name="Google Shape;157;p12">
                <a:extLst>
                  <a:ext uri="{FF2B5EF4-FFF2-40B4-BE49-F238E27FC236}">
                    <a16:creationId xmlns:a16="http://schemas.microsoft.com/office/drawing/2014/main" id="{559E0ECD-CB6F-5B5D-CA97-41660D1EEC8B}"/>
                  </a:ext>
                </a:extLst>
              </p:cNvPr>
              <p:cNvSpPr/>
              <p:nvPr/>
            </p:nvSpPr>
            <p:spPr>
              <a:xfrm>
                <a:off x="243840" y="1676400"/>
                <a:ext cx="116839" cy="7416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8" name="Google Shape;158;p12">
                <a:extLst>
                  <a:ext uri="{FF2B5EF4-FFF2-40B4-BE49-F238E27FC236}">
                    <a16:creationId xmlns:a16="http://schemas.microsoft.com/office/drawing/2014/main" id="{5B517A6E-0EF3-7B37-E33D-135B95353EFB}"/>
                  </a:ext>
                </a:extLst>
              </p:cNvPr>
              <p:cNvSpPr/>
              <p:nvPr/>
            </p:nvSpPr>
            <p:spPr>
              <a:xfrm>
                <a:off x="314960" y="1676400"/>
                <a:ext cx="629920" cy="436880"/>
              </a:xfrm>
              <a:prstGeom prst="rect">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35" name="Google Shape;159;p12">
              <a:extLst>
                <a:ext uri="{FF2B5EF4-FFF2-40B4-BE49-F238E27FC236}">
                  <a16:creationId xmlns:a16="http://schemas.microsoft.com/office/drawing/2014/main" id="{628457F5-2053-C8B2-925A-0FA56D86C8E8}"/>
                </a:ext>
              </a:extLst>
            </p:cNvPr>
            <p:cNvSpPr/>
            <p:nvPr/>
          </p:nvSpPr>
          <p:spPr>
            <a:xfrm>
              <a:off x="7120511" y="1517650"/>
              <a:ext cx="1188720" cy="678180"/>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36" name="Google Shape;160;p12">
              <a:extLst>
                <a:ext uri="{FF2B5EF4-FFF2-40B4-BE49-F238E27FC236}">
                  <a16:creationId xmlns:a16="http://schemas.microsoft.com/office/drawing/2014/main" id="{003D2D48-8A16-2405-ACB3-F1F804BBACB5}"/>
                </a:ext>
              </a:extLst>
            </p:cNvPr>
            <p:cNvSpPr/>
            <p:nvPr/>
          </p:nvSpPr>
          <p:spPr>
            <a:xfrm>
              <a:off x="6878053" y="1727035"/>
              <a:ext cx="821708" cy="468795"/>
            </a:xfrm>
            <a:prstGeom prst="triangle">
              <a:avLst>
                <a:gd name="adj" fmla="val 50000"/>
              </a:avLst>
            </a:prstGeom>
            <a:gr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grpSp>
      <p:sp>
        <p:nvSpPr>
          <p:cNvPr id="39" name="Google Shape;161;p12">
            <a:extLst>
              <a:ext uri="{FF2B5EF4-FFF2-40B4-BE49-F238E27FC236}">
                <a16:creationId xmlns:a16="http://schemas.microsoft.com/office/drawing/2014/main" id="{FEEFBA87-5798-4FF8-0E5E-650B756B135B}"/>
              </a:ext>
            </a:extLst>
          </p:cNvPr>
          <p:cNvSpPr txBox="1"/>
          <p:nvPr/>
        </p:nvSpPr>
        <p:spPr>
          <a:xfrm>
            <a:off x="1125728" y="3708232"/>
            <a:ext cx="2759415" cy="101562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000" b="0" i="0" u="none" strike="noStrike" cap="none" dirty="0">
                <a:solidFill>
                  <a:srgbClr val="000000"/>
                </a:solidFill>
                <a:latin typeface="+mn-lt"/>
                <a:ea typeface="Helvetica Neue"/>
                <a:cs typeface="Helvetica Neue"/>
                <a:sym typeface="Helvetica Neue"/>
              </a:rPr>
              <a:t>Comparez et opposez les définitions de </a:t>
            </a:r>
            <a:r>
              <a:rPr lang="en-US" sz="2000" b="0" i="0" u="none" strike="noStrike" cap="none" dirty="0" err="1">
                <a:solidFill>
                  <a:srgbClr val="000000"/>
                </a:solidFill>
                <a:latin typeface="+mn-lt"/>
                <a:ea typeface="Helvetica Neue"/>
                <a:cs typeface="Helvetica Neue"/>
                <a:sym typeface="Helvetica Neue"/>
              </a:rPr>
              <a:t>l'ENAS</a:t>
            </a:r>
            <a:endParaRPr lang="en-US" sz="2000" b="0" i="0" u="none" strike="noStrike" cap="none" dirty="0">
              <a:solidFill>
                <a:srgbClr val="000000"/>
              </a:solidFill>
              <a:latin typeface="+mn-lt"/>
              <a:ea typeface="Helvetica Neue"/>
              <a:cs typeface="Helvetica Neue"/>
              <a:sym typeface="Helvetica Neue"/>
            </a:endParaRPr>
          </a:p>
        </p:txBody>
      </p:sp>
      <p:sp>
        <p:nvSpPr>
          <p:cNvPr id="40" name="Google Shape;162;p12">
            <a:extLst>
              <a:ext uri="{FF2B5EF4-FFF2-40B4-BE49-F238E27FC236}">
                <a16:creationId xmlns:a16="http://schemas.microsoft.com/office/drawing/2014/main" id="{7BC47AA7-A001-EB96-138C-535CC5506786}"/>
              </a:ext>
            </a:extLst>
          </p:cNvPr>
          <p:cNvSpPr txBox="1"/>
          <p:nvPr/>
        </p:nvSpPr>
        <p:spPr>
          <a:xfrm>
            <a:off x="4716292" y="3708232"/>
            <a:ext cx="2759416" cy="163117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Helvetica Neue"/>
              <a:buNone/>
            </a:pPr>
            <a:r>
              <a:rPr lang="en-US" sz="2000" b="0" i="0" u="none" strike="noStrike" cap="none" dirty="0">
                <a:solidFill>
                  <a:srgbClr val="000000"/>
                </a:solidFill>
                <a:latin typeface="+mn-lt"/>
                <a:ea typeface="Helvetica Neue"/>
                <a:cs typeface="Helvetica Neue"/>
                <a:sym typeface="Helvetica Neue"/>
              </a:rPr>
              <a:t>Analyser l'impact de la séparation familiale sur l'enfant et expliquer les mesures de prévention de la séparation familiale.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26"/>
        <p:cNvGrpSpPr/>
        <p:nvPr/>
      </p:nvGrpSpPr>
      <p:grpSpPr>
        <a:xfrm>
          <a:off x="0" y="0"/>
          <a:ext cx="0" cy="0"/>
          <a:chOff x="0" y="0"/>
          <a:chExt cx="0" cy="0"/>
        </a:xfrm>
      </p:grpSpPr>
      <p:sp>
        <p:nvSpPr>
          <p:cNvPr id="727" name="Google Shape;727;p48"/>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Fin du module 1</a:t>
            </a:r>
            <a:endParaRPr dirty="0"/>
          </a:p>
        </p:txBody>
      </p:sp>
      <p:sp>
        <p:nvSpPr>
          <p:cNvPr id="2" name="Speech Bubble: Rectangle with Corners Rounded 1">
            <a:extLst>
              <a:ext uri="{FF2B5EF4-FFF2-40B4-BE49-F238E27FC236}">
                <a16:creationId xmlns:a16="http://schemas.microsoft.com/office/drawing/2014/main" id="{D39B8F7D-AB3C-AC61-E83E-5C4BF6B69C63}"/>
              </a:ext>
            </a:extLst>
          </p:cNvPr>
          <p:cNvSpPr/>
          <p:nvPr/>
        </p:nvSpPr>
        <p:spPr>
          <a:xfrm>
            <a:off x="838200" y="2182283"/>
            <a:ext cx="3011003" cy="2493433"/>
          </a:xfrm>
          <a:prstGeom prst="wedgeRoundRectCallout">
            <a:avLst>
              <a:gd name="adj1" fmla="val -9127"/>
              <a:gd name="adj2" fmla="val 69575"/>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panose="020B0604020202020204" pitchFamily="34" charset="0"/>
                <a:cs typeface="Arial" panose="020B0604020202020204" pitchFamily="34" charset="0"/>
              </a:rPr>
              <a:t>Réflexion sur ce que j'ai appris aujourd'hui</a:t>
            </a:r>
          </a:p>
        </p:txBody>
      </p:sp>
      <p:sp>
        <p:nvSpPr>
          <p:cNvPr id="3" name="Speech Bubble: Rectangle with Corners Rounded 2">
            <a:extLst>
              <a:ext uri="{FF2B5EF4-FFF2-40B4-BE49-F238E27FC236}">
                <a16:creationId xmlns:a16="http://schemas.microsoft.com/office/drawing/2014/main" id="{6F95ED47-C738-C89D-EDC9-D7CD1F879B71}"/>
              </a:ext>
            </a:extLst>
          </p:cNvPr>
          <p:cNvSpPr/>
          <p:nvPr/>
        </p:nvSpPr>
        <p:spPr>
          <a:xfrm>
            <a:off x="4590498" y="2182283"/>
            <a:ext cx="3011003" cy="2493433"/>
          </a:xfrm>
          <a:prstGeom prst="wedgeRoundRectCallout">
            <a:avLst>
              <a:gd name="adj1" fmla="val 237"/>
              <a:gd name="adj2" fmla="val 67688"/>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panose="020B0604020202020204" pitchFamily="34" charset="0"/>
                <a:cs typeface="Arial" panose="020B0604020202020204" pitchFamily="34" charset="0"/>
              </a:rPr>
              <a:t>Prochaines étapes</a:t>
            </a:r>
          </a:p>
        </p:txBody>
      </p:sp>
      <p:sp>
        <p:nvSpPr>
          <p:cNvPr id="4" name="Speech Bubble: Rectangle with Corners Rounded 3">
            <a:extLst>
              <a:ext uri="{FF2B5EF4-FFF2-40B4-BE49-F238E27FC236}">
                <a16:creationId xmlns:a16="http://schemas.microsoft.com/office/drawing/2014/main" id="{D455042A-B2A8-1D05-2C65-4051365489F6}"/>
              </a:ext>
            </a:extLst>
          </p:cNvPr>
          <p:cNvSpPr/>
          <p:nvPr/>
        </p:nvSpPr>
        <p:spPr>
          <a:xfrm>
            <a:off x="8342797" y="2182283"/>
            <a:ext cx="3011003" cy="2493433"/>
          </a:xfrm>
          <a:prstGeom prst="wedgeRoundRectCallout">
            <a:avLst>
              <a:gd name="adj1" fmla="val 237"/>
              <a:gd name="adj2" fmla="val 67688"/>
              <a:gd name="adj3" fmla="val 1666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rial" panose="020B0604020202020204" pitchFamily="34" charset="0"/>
                <a:cs typeface="Arial" panose="020B0604020202020204" pitchFamily="34" charset="0"/>
              </a:rPr>
              <a:t>Fermeture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sp>
        <p:nvSpPr>
          <p:cNvPr id="43" name="Google Shape;43;p3"/>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Apprendre à se connaître</a:t>
            </a:r>
            <a:endParaRPr dirty="0"/>
          </a:p>
        </p:txBody>
      </p:sp>
      <p:grpSp>
        <p:nvGrpSpPr>
          <p:cNvPr id="2" name="Google Shape;314;p4">
            <a:extLst>
              <a:ext uri="{FF2B5EF4-FFF2-40B4-BE49-F238E27FC236}">
                <a16:creationId xmlns:a16="http://schemas.microsoft.com/office/drawing/2014/main" id="{E2F7E9DF-7E3F-282A-6DDF-B63299480DFD}"/>
              </a:ext>
            </a:extLst>
          </p:cNvPr>
          <p:cNvGrpSpPr/>
          <p:nvPr/>
        </p:nvGrpSpPr>
        <p:grpSpPr>
          <a:xfrm>
            <a:off x="3278347" y="1779033"/>
            <a:ext cx="5635306" cy="3657490"/>
            <a:chOff x="3400707" y="1772174"/>
            <a:chExt cx="5758105" cy="3737192"/>
          </a:xfrm>
          <a:solidFill>
            <a:schemeClr val="accent4"/>
          </a:solidFill>
        </p:grpSpPr>
        <p:sp>
          <p:nvSpPr>
            <p:cNvPr id="3" name="Google Shape;315;p4">
              <a:extLst>
                <a:ext uri="{FF2B5EF4-FFF2-40B4-BE49-F238E27FC236}">
                  <a16:creationId xmlns:a16="http://schemas.microsoft.com/office/drawing/2014/main" id="{D61AFB98-00A8-79CC-6681-2DD142AAB49D}"/>
                </a:ext>
              </a:extLst>
            </p:cNvPr>
            <p:cNvSpPr/>
            <p:nvPr/>
          </p:nvSpPr>
          <p:spPr>
            <a:xfrm>
              <a:off x="3400707" y="2359766"/>
              <a:ext cx="1412240" cy="1412240"/>
            </a:xfrm>
            <a:prstGeom prst="ellipse">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4" name="Google Shape;316;p4">
              <a:extLst>
                <a:ext uri="{FF2B5EF4-FFF2-40B4-BE49-F238E27FC236}">
                  <a16:creationId xmlns:a16="http://schemas.microsoft.com/office/drawing/2014/main" id="{86E7DC15-6A8E-8C62-6B6E-C3D9FCBE250B}"/>
                </a:ext>
              </a:extLst>
            </p:cNvPr>
            <p:cNvSpPr/>
            <p:nvPr/>
          </p:nvSpPr>
          <p:spPr>
            <a:xfrm>
              <a:off x="7746572" y="2359766"/>
              <a:ext cx="1412240" cy="1412240"/>
            </a:xfrm>
            <a:prstGeom prst="ellipse">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5" name="Google Shape;317;p4">
              <a:extLst>
                <a:ext uri="{FF2B5EF4-FFF2-40B4-BE49-F238E27FC236}">
                  <a16:creationId xmlns:a16="http://schemas.microsoft.com/office/drawing/2014/main" id="{42C8A092-2BD2-332D-41EE-A4365C872A5F}"/>
                </a:ext>
              </a:extLst>
            </p:cNvPr>
            <p:cNvSpPr/>
            <p:nvPr/>
          </p:nvSpPr>
          <p:spPr>
            <a:xfrm>
              <a:off x="3400707" y="4048152"/>
              <a:ext cx="1335891" cy="1461214"/>
            </a:xfrm>
            <a:prstGeom prst="round2SameRect">
              <a:avLst>
                <a:gd name="adj1" fmla="val 50000"/>
                <a:gd name="adj2" fmla="val 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6" name="Google Shape;318;p4">
              <a:extLst>
                <a:ext uri="{FF2B5EF4-FFF2-40B4-BE49-F238E27FC236}">
                  <a16:creationId xmlns:a16="http://schemas.microsoft.com/office/drawing/2014/main" id="{2B3F2A36-4910-9B51-0E88-BD475868B6BB}"/>
                </a:ext>
              </a:extLst>
            </p:cNvPr>
            <p:cNvSpPr/>
            <p:nvPr/>
          </p:nvSpPr>
          <p:spPr>
            <a:xfrm>
              <a:off x="7822921" y="4048152"/>
              <a:ext cx="1335891" cy="1461214"/>
            </a:xfrm>
            <a:prstGeom prst="round2SameRect">
              <a:avLst>
                <a:gd name="adj1" fmla="val 50000"/>
                <a:gd name="adj2" fmla="val 0"/>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7" name="Google Shape;319;p4">
              <a:extLst>
                <a:ext uri="{FF2B5EF4-FFF2-40B4-BE49-F238E27FC236}">
                  <a16:creationId xmlns:a16="http://schemas.microsoft.com/office/drawing/2014/main" id="{959F21D9-1231-9264-BACB-94B863658E06}"/>
                </a:ext>
              </a:extLst>
            </p:cNvPr>
            <p:cNvSpPr/>
            <p:nvPr/>
          </p:nvSpPr>
          <p:spPr>
            <a:xfrm>
              <a:off x="4351095" y="2702772"/>
              <a:ext cx="771005"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8" name="Google Shape;320;p4">
              <a:extLst>
                <a:ext uri="{FF2B5EF4-FFF2-40B4-BE49-F238E27FC236}">
                  <a16:creationId xmlns:a16="http://schemas.microsoft.com/office/drawing/2014/main" id="{BC0D9445-38B0-5FE4-5E52-22883BDBABDD}"/>
                </a:ext>
              </a:extLst>
            </p:cNvPr>
            <p:cNvSpPr/>
            <p:nvPr/>
          </p:nvSpPr>
          <p:spPr>
            <a:xfrm flipH="1">
              <a:off x="7347577" y="2785543"/>
              <a:ext cx="950687" cy="771005"/>
            </a:xfrm>
            <a:prstGeom prst="chord">
              <a:avLst>
                <a:gd name="adj1" fmla="val 2700000"/>
                <a:gd name="adj2" fmla="val 9734345"/>
              </a:avLst>
            </a:prstGeom>
            <a:solidFill>
              <a:schemeClr val="bg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9" name="Google Shape;321;p4">
              <a:extLst>
                <a:ext uri="{FF2B5EF4-FFF2-40B4-BE49-F238E27FC236}">
                  <a16:creationId xmlns:a16="http://schemas.microsoft.com/office/drawing/2014/main" id="{0C3FAF09-C49A-45A0-1561-DDCEEA3AA3EA}"/>
                </a:ext>
              </a:extLst>
            </p:cNvPr>
            <p:cNvSpPr/>
            <p:nvPr/>
          </p:nvSpPr>
          <p:spPr>
            <a:xfrm>
              <a:off x="5001335" y="1772174"/>
              <a:ext cx="1524000" cy="1175183"/>
            </a:xfrm>
            <a:prstGeom prst="wedgeRoundRectCallout">
              <a:avLst/>
            </a:prstGeom>
            <a:solidFill>
              <a:schemeClr val="accent2">
                <a:lumMod val="75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sp>
          <p:nvSpPr>
            <p:cNvPr id="10" name="Google Shape;322;p4">
              <a:extLst>
                <a:ext uri="{FF2B5EF4-FFF2-40B4-BE49-F238E27FC236}">
                  <a16:creationId xmlns:a16="http://schemas.microsoft.com/office/drawing/2014/main" id="{3FEC10E1-F4E7-4B41-6AED-4BFA2050838E}"/>
                </a:ext>
              </a:extLst>
            </p:cNvPr>
            <p:cNvSpPr/>
            <p:nvPr/>
          </p:nvSpPr>
          <p:spPr>
            <a:xfrm>
              <a:off x="6034184" y="2500682"/>
              <a:ext cx="1524000" cy="1175183"/>
            </a:xfrm>
            <a:prstGeom prst="wedgeRoundRectCallout">
              <a:avLst>
                <a:gd name="adj1" fmla="val 59833"/>
                <a:gd name="adj2" fmla="val 21866"/>
                <a:gd name="adj3" fmla="val 16667"/>
              </a:avLst>
            </a:prstGeom>
            <a:solidFill>
              <a:schemeClr val="accent2">
                <a:lumMod val="75000"/>
              </a:schemeClr>
            </a:solidFill>
            <a:ln w="571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Contrat d'apprentissage</a:t>
            </a:r>
            <a:endParaRPr dirty="0"/>
          </a:p>
        </p:txBody>
      </p:sp>
      <p:sp>
        <p:nvSpPr>
          <p:cNvPr id="60" name="Google Shape;60;p4"/>
          <p:cNvSpPr/>
          <p:nvPr/>
        </p:nvSpPr>
        <p:spPr>
          <a:xfrm>
            <a:off x="4752535" y="2450632"/>
            <a:ext cx="2686929" cy="1668643"/>
          </a:xfrm>
          <a:prstGeom prst="rect">
            <a:avLst/>
          </a:prstGeom>
          <a:solidFill>
            <a:schemeClr val="lt1"/>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dirty="0">
              <a:solidFill>
                <a:srgbClr val="FFFFFF"/>
              </a:solidFill>
              <a:latin typeface="Calibri"/>
              <a:ea typeface="Calibri"/>
              <a:cs typeface="Calibri"/>
              <a:sym typeface="Calibri"/>
            </a:endParaRPr>
          </a:p>
        </p:txBody>
      </p:sp>
      <p:sp>
        <p:nvSpPr>
          <p:cNvPr id="2" name="Flowchart: Card 1">
            <a:extLst>
              <a:ext uri="{FF2B5EF4-FFF2-40B4-BE49-F238E27FC236}">
                <a16:creationId xmlns:a16="http://schemas.microsoft.com/office/drawing/2014/main" id="{3DCED1BB-B6FB-0A5C-BBDB-9A1777B6EEEA}"/>
              </a:ext>
            </a:extLst>
          </p:cNvPr>
          <p:cNvSpPr/>
          <p:nvPr/>
        </p:nvSpPr>
        <p:spPr>
          <a:xfrm flipH="1">
            <a:off x="5430177" y="2555382"/>
            <a:ext cx="2146300" cy="2501900"/>
          </a:xfrm>
          <a:prstGeom prst="flowChartPunchedCard">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3" name="Group 2">
            <a:extLst>
              <a:ext uri="{FF2B5EF4-FFF2-40B4-BE49-F238E27FC236}">
                <a16:creationId xmlns:a16="http://schemas.microsoft.com/office/drawing/2014/main" id="{A3E2FF25-0F84-04E1-5DAB-61D36676CDAF}"/>
              </a:ext>
            </a:extLst>
          </p:cNvPr>
          <p:cNvGrpSpPr/>
          <p:nvPr/>
        </p:nvGrpSpPr>
        <p:grpSpPr>
          <a:xfrm rot="3724370">
            <a:off x="8492234" y="2677176"/>
            <a:ext cx="262462" cy="1611331"/>
            <a:chOff x="1282700" y="1709132"/>
            <a:chExt cx="165100" cy="1013598"/>
          </a:xfrm>
          <a:solidFill>
            <a:schemeClr val="accent2">
              <a:lumMod val="75000"/>
            </a:schemeClr>
          </a:solidFill>
        </p:grpSpPr>
        <p:sp>
          <p:nvSpPr>
            <p:cNvPr id="4" name="Rectangle 3">
              <a:extLst>
                <a:ext uri="{FF2B5EF4-FFF2-40B4-BE49-F238E27FC236}">
                  <a16:creationId xmlns:a16="http://schemas.microsoft.com/office/drawing/2014/main" id="{46AB11A8-8630-722B-2981-FC61C42E2B42}"/>
                </a:ext>
              </a:extLst>
            </p:cNvPr>
            <p:cNvSpPr/>
            <p:nvPr/>
          </p:nvSpPr>
          <p:spPr>
            <a:xfrm>
              <a:off x="1282700" y="1709132"/>
              <a:ext cx="16510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5" name="Isosceles Triangle 4">
              <a:extLst>
                <a:ext uri="{FF2B5EF4-FFF2-40B4-BE49-F238E27FC236}">
                  <a16:creationId xmlns:a16="http://schemas.microsoft.com/office/drawing/2014/main" id="{C2964206-AEDE-A1AE-D761-765A787A60E8}"/>
                </a:ext>
              </a:extLst>
            </p:cNvPr>
            <p:cNvSpPr/>
            <p:nvPr/>
          </p:nvSpPr>
          <p:spPr>
            <a:xfrm rot="10800000">
              <a:off x="1282700" y="2578100"/>
              <a:ext cx="165100" cy="1446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6" name="Oval 5">
            <a:extLst>
              <a:ext uri="{FF2B5EF4-FFF2-40B4-BE49-F238E27FC236}">
                <a16:creationId xmlns:a16="http://schemas.microsoft.com/office/drawing/2014/main" id="{BCDFDD46-D82A-025B-05E0-B0FE17EB5410}"/>
              </a:ext>
            </a:extLst>
          </p:cNvPr>
          <p:cNvSpPr/>
          <p:nvPr/>
        </p:nvSpPr>
        <p:spPr>
          <a:xfrm rot="1924370">
            <a:off x="8278112" y="3072130"/>
            <a:ext cx="919914" cy="91991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7" name="Group 6">
            <a:extLst>
              <a:ext uri="{FF2B5EF4-FFF2-40B4-BE49-F238E27FC236}">
                <a16:creationId xmlns:a16="http://schemas.microsoft.com/office/drawing/2014/main" id="{54EECC2B-90C7-D271-A991-D6541797981D}"/>
              </a:ext>
            </a:extLst>
          </p:cNvPr>
          <p:cNvGrpSpPr/>
          <p:nvPr/>
        </p:nvGrpSpPr>
        <p:grpSpPr>
          <a:xfrm rot="19133848">
            <a:off x="3467093" y="1894104"/>
            <a:ext cx="262462" cy="1611331"/>
            <a:chOff x="1282700" y="1709132"/>
            <a:chExt cx="165100" cy="1013598"/>
          </a:xfrm>
          <a:solidFill>
            <a:schemeClr val="accent2">
              <a:lumMod val="75000"/>
            </a:schemeClr>
          </a:solidFill>
        </p:grpSpPr>
        <p:sp>
          <p:nvSpPr>
            <p:cNvPr id="8" name="Rectangle 7">
              <a:extLst>
                <a:ext uri="{FF2B5EF4-FFF2-40B4-BE49-F238E27FC236}">
                  <a16:creationId xmlns:a16="http://schemas.microsoft.com/office/drawing/2014/main" id="{A1EF89BF-C72C-EE66-AD61-CB2D32F152CE}"/>
                </a:ext>
              </a:extLst>
            </p:cNvPr>
            <p:cNvSpPr/>
            <p:nvPr/>
          </p:nvSpPr>
          <p:spPr>
            <a:xfrm>
              <a:off x="1282700" y="1709132"/>
              <a:ext cx="16510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9" name="Isosceles Triangle 8">
              <a:extLst>
                <a:ext uri="{FF2B5EF4-FFF2-40B4-BE49-F238E27FC236}">
                  <a16:creationId xmlns:a16="http://schemas.microsoft.com/office/drawing/2014/main" id="{D7BE72DE-6A0E-3317-164F-A9B5FF7610B9}"/>
                </a:ext>
              </a:extLst>
            </p:cNvPr>
            <p:cNvSpPr/>
            <p:nvPr/>
          </p:nvSpPr>
          <p:spPr>
            <a:xfrm rot="10800000">
              <a:off x="1282700" y="2578100"/>
              <a:ext cx="165100" cy="1446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0" name="Oval 9">
            <a:extLst>
              <a:ext uri="{FF2B5EF4-FFF2-40B4-BE49-F238E27FC236}">
                <a16:creationId xmlns:a16="http://schemas.microsoft.com/office/drawing/2014/main" id="{C6EE1283-6DC1-349E-B946-0AC7DAD2BAC7}"/>
              </a:ext>
            </a:extLst>
          </p:cNvPr>
          <p:cNvSpPr/>
          <p:nvPr/>
        </p:nvSpPr>
        <p:spPr>
          <a:xfrm>
            <a:off x="2973359" y="2271417"/>
            <a:ext cx="919914" cy="91991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1" name="Rectangle: Rounded Corners 10">
            <a:extLst>
              <a:ext uri="{FF2B5EF4-FFF2-40B4-BE49-F238E27FC236}">
                <a16:creationId xmlns:a16="http://schemas.microsoft.com/office/drawing/2014/main" id="{62CDF606-4C0E-7D42-6841-3D4A22EEA4BB}"/>
              </a:ext>
            </a:extLst>
          </p:cNvPr>
          <p:cNvSpPr/>
          <p:nvPr/>
        </p:nvSpPr>
        <p:spPr>
          <a:xfrm rot="1207745">
            <a:off x="1519193" y="1989114"/>
            <a:ext cx="1354741" cy="66097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2" name="Rectangle: Rounded Corners 11">
            <a:extLst>
              <a:ext uri="{FF2B5EF4-FFF2-40B4-BE49-F238E27FC236}">
                <a16:creationId xmlns:a16="http://schemas.microsoft.com/office/drawing/2014/main" id="{FE2ABBCF-EA58-4E4D-FF9A-01BEDCF69E34}"/>
              </a:ext>
            </a:extLst>
          </p:cNvPr>
          <p:cNvSpPr/>
          <p:nvPr/>
        </p:nvSpPr>
        <p:spPr>
          <a:xfrm rot="21015201">
            <a:off x="2234681" y="4567268"/>
            <a:ext cx="1354741" cy="66097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3" name="Rectangle: Rounded Corners 12">
            <a:extLst>
              <a:ext uri="{FF2B5EF4-FFF2-40B4-BE49-F238E27FC236}">
                <a16:creationId xmlns:a16="http://schemas.microsoft.com/office/drawing/2014/main" id="{346EF7E4-9072-DC4C-9379-6C0CACA88572}"/>
              </a:ext>
            </a:extLst>
          </p:cNvPr>
          <p:cNvSpPr/>
          <p:nvPr/>
        </p:nvSpPr>
        <p:spPr>
          <a:xfrm rot="1853661">
            <a:off x="9171759" y="3836560"/>
            <a:ext cx="1354741" cy="660970"/>
          </a:xfrm>
          <a:prstGeom prst="round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4" name="Group 13">
            <a:extLst>
              <a:ext uri="{FF2B5EF4-FFF2-40B4-BE49-F238E27FC236}">
                <a16:creationId xmlns:a16="http://schemas.microsoft.com/office/drawing/2014/main" id="{2F1F63BF-E440-A67D-2082-628D515B2B20}"/>
              </a:ext>
            </a:extLst>
          </p:cNvPr>
          <p:cNvGrpSpPr/>
          <p:nvPr/>
        </p:nvGrpSpPr>
        <p:grpSpPr>
          <a:xfrm rot="16762852">
            <a:off x="4092884" y="3779875"/>
            <a:ext cx="262462" cy="1611331"/>
            <a:chOff x="1282700" y="1709132"/>
            <a:chExt cx="165100" cy="1013598"/>
          </a:xfrm>
          <a:solidFill>
            <a:schemeClr val="accent2">
              <a:lumMod val="75000"/>
            </a:schemeClr>
          </a:solidFill>
        </p:grpSpPr>
        <p:sp>
          <p:nvSpPr>
            <p:cNvPr id="15" name="Rectangle 14">
              <a:extLst>
                <a:ext uri="{FF2B5EF4-FFF2-40B4-BE49-F238E27FC236}">
                  <a16:creationId xmlns:a16="http://schemas.microsoft.com/office/drawing/2014/main" id="{5AA310BF-B8DE-3B6F-9708-C20131DDDF71}"/>
                </a:ext>
              </a:extLst>
            </p:cNvPr>
            <p:cNvSpPr/>
            <p:nvPr/>
          </p:nvSpPr>
          <p:spPr>
            <a:xfrm>
              <a:off x="1282700" y="1709132"/>
              <a:ext cx="165100" cy="8689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Isosceles Triangle 15">
              <a:extLst>
                <a:ext uri="{FF2B5EF4-FFF2-40B4-BE49-F238E27FC236}">
                  <a16:creationId xmlns:a16="http://schemas.microsoft.com/office/drawing/2014/main" id="{440918B8-F9EA-FDD9-1FE2-58582ED97A1B}"/>
                </a:ext>
              </a:extLst>
            </p:cNvPr>
            <p:cNvSpPr/>
            <p:nvPr/>
          </p:nvSpPr>
          <p:spPr>
            <a:xfrm rot="10800000">
              <a:off x="1282700" y="2578100"/>
              <a:ext cx="165100" cy="1446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sp>
        <p:nvSpPr>
          <p:cNvPr id="17" name="Oval 16">
            <a:extLst>
              <a:ext uri="{FF2B5EF4-FFF2-40B4-BE49-F238E27FC236}">
                <a16:creationId xmlns:a16="http://schemas.microsoft.com/office/drawing/2014/main" id="{7DD20313-0431-C0CA-B1D4-37E13C201C84}"/>
              </a:ext>
            </a:extLst>
          </p:cNvPr>
          <p:cNvSpPr/>
          <p:nvPr/>
        </p:nvSpPr>
        <p:spPr>
          <a:xfrm>
            <a:off x="3704514" y="4235850"/>
            <a:ext cx="919914" cy="919914"/>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8" name="Rectangle 17">
            <a:extLst>
              <a:ext uri="{FF2B5EF4-FFF2-40B4-BE49-F238E27FC236}">
                <a16:creationId xmlns:a16="http://schemas.microsoft.com/office/drawing/2014/main" id="{DA8CBA31-915A-70DE-FA1D-C4E808A93168}"/>
              </a:ext>
            </a:extLst>
          </p:cNvPr>
          <p:cNvSpPr/>
          <p:nvPr/>
        </p:nvSpPr>
        <p:spPr>
          <a:xfrm>
            <a:off x="5880694" y="3328096"/>
            <a:ext cx="1260767" cy="201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9" name="Rectangle 18">
            <a:extLst>
              <a:ext uri="{FF2B5EF4-FFF2-40B4-BE49-F238E27FC236}">
                <a16:creationId xmlns:a16="http://schemas.microsoft.com/office/drawing/2014/main" id="{2E9BC418-9E74-C58F-3ED6-B56DF06AF866}"/>
              </a:ext>
            </a:extLst>
          </p:cNvPr>
          <p:cNvSpPr/>
          <p:nvPr/>
        </p:nvSpPr>
        <p:spPr>
          <a:xfrm>
            <a:off x="5880694" y="3803397"/>
            <a:ext cx="1260767" cy="201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0" name="Rectangle 19">
            <a:extLst>
              <a:ext uri="{FF2B5EF4-FFF2-40B4-BE49-F238E27FC236}">
                <a16:creationId xmlns:a16="http://schemas.microsoft.com/office/drawing/2014/main" id="{A0154D60-5202-8B5C-9DBB-3D232492A891}"/>
              </a:ext>
            </a:extLst>
          </p:cNvPr>
          <p:cNvSpPr/>
          <p:nvPr/>
        </p:nvSpPr>
        <p:spPr>
          <a:xfrm>
            <a:off x="5880694" y="4302844"/>
            <a:ext cx="1260767" cy="2018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5"/>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accent4"/>
              </a:buClr>
              <a:buSzPts val="3200"/>
              <a:buFont typeface="Arial"/>
              <a:buNone/>
            </a:pPr>
            <a:r>
              <a:rPr lang="en-US" dirty="0"/>
              <a:t>Manuel du participant </a:t>
            </a:r>
            <a:endParaRPr dirty="0"/>
          </a:p>
        </p:txBody>
      </p:sp>
      <p:sp>
        <p:nvSpPr>
          <p:cNvPr id="76" name="Google Shape;76;p5"/>
          <p:cNvSpPr txBox="1"/>
          <p:nvPr/>
        </p:nvSpPr>
        <p:spPr>
          <a:xfrm>
            <a:off x="6600304" y="3882763"/>
            <a:ext cx="3818416" cy="156962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0" i="0" u="none" strike="noStrike" cap="none" dirty="0">
                <a:solidFill>
                  <a:schemeClr val="dk1"/>
                </a:solidFill>
                <a:latin typeface="Arial"/>
                <a:ea typeface="Arial"/>
                <a:cs typeface="Arial"/>
                <a:sym typeface="Arial"/>
              </a:rPr>
              <a:t>Recherchez le symbole ci-dessus - il indique le numéro de page correspondant dans votre cahier d'exercices. </a:t>
            </a:r>
            <a:endParaRPr dirty="0"/>
          </a:p>
        </p:txBody>
      </p:sp>
      <p:pic>
        <p:nvPicPr>
          <p:cNvPr id="3" name="Graphic 2" descr="Closed book with solid fill">
            <a:extLst>
              <a:ext uri="{FF2B5EF4-FFF2-40B4-BE49-F238E27FC236}">
                <a16:creationId xmlns:a16="http://schemas.microsoft.com/office/drawing/2014/main" id="{8D3694EF-2E8D-16E0-FCD8-E048E3C574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81887" y="1709292"/>
            <a:ext cx="4134321" cy="4134321"/>
          </a:xfrm>
          <a:prstGeom prst="rect">
            <a:avLst/>
          </a:prstGeom>
        </p:spPr>
      </p:pic>
      <p:grpSp>
        <p:nvGrpSpPr>
          <p:cNvPr id="2" name="Group 1">
            <a:extLst>
              <a:ext uri="{FF2B5EF4-FFF2-40B4-BE49-F238E27FC236}">
                <a16:creationId xmlns:a16="http://schemas.microsoft.com/office/drawing/2014/main" id="{9020B9B2-B940-3663-2B1C-A28CB6705B2F}"/>
              </a:ext>
            </a:extLst>
          </p:cNvPr>
          <p:cNvGrpSpPr/>
          <p:nvPr/>
        </p:nvGrpSpPr>
        <p:grpSpPr>
          <a:xfrm>
            <a:off x="7715576" y="1899568"/>
            <a:ext cx="1587872" cy="1368854"/>
            <a:chOff x="10228983" y="337468"/>
            <a:chExt cx="1587872" cy="1368854"/>
          </a:xfrm>
        </p:grpSpPr>
        <p:sp>
          <p:nvSpPr>
            <p:cNvPr id="4" name="Hexagon 3">
              <a:extLst>
                <a:ext uri="{FF2B5EF4-FFF2-40B4-BE49-F238E27FC236}">
                  <a16:creationId xmlns:a16="http://schemas.microsoft.com/office/drawing/2014/main" id="{5F315FAB-0353-0371-4B0C-4D5AF9637461}"/>
                </a:ext>
              </a:extLst>
            </p:cNvPr>
            <p:cNvSpPr/>
            <p:nvPr/>
          </p:nvSpPr>
          <p:spPr>
            <a:xfrm rot="1782986">
              <a:off x="10228983" y="337468"/>
              <a:ext cx="1587872" cy="1368854"/>
            </a:xfrm>
            <a:prstGeom prst="hexagon">
              <a:avLst>
                <a:gd name="adj" fmla="val 28965"/>
                <a:gd name="vf" fmla="val 115470"/>
              </a:avLst>
            </a:prstGeom>
            <a:solidFill>
              <a:schemeClr val="bg1"/>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nvGrpSpPr>
            <p:cNvPr id="13" name="Group 12">
              <a:extLst>
                <a:ext uri="{FF2B5EF4-FFF2-40B4-BE49-F238E27FC236}">
                  <a16:creationId xmlns:a16="http://schemas.microsoft.com/office/drawing/2014/main" id="{6F01FA2A-F0DB-357D-E4AE-832F2877BD3C}"/>
                </a:ext>
              </a:extLst>
            </p:cNvPr>
            <p:cNvGrpSpPr/>
            <p:nvPr/>
          </p:nvGrpSpPr>
          <p:grpSpPr>
            <a:xfrm>
              <a:off x="10621771" y="762700"/>
              <a:ext cx="562136" cy="634675"/>
              <a:chOff x="760175" y="830142"/>
              <a:chExt cx="867619" cy="979579"/>
            </a:xfrm>
          </p:grpSpPr>
          <p:sp>
            <p:nvSpPr>
              <p:cNvPr id="17" name="Rectangle 16">
                <a:extLst>
                  <a:ext uri="{FF2B5EF4-FFF2-40B4-BE49-F238E27FC236}">
                    <a16:creationId xmlns:a16="http://schemas.microsoft.com/office/drawing/2014/main" id="{B82E2548-4415-E354-EEA6-B55865FC0CA7}"/>
                  </a:ext>
                </a:extLst>
              </p:cNvPr>
              <p:cNvSpPr/>
              <p:nvPr/>
            </p:nvSpPr>
            <p:spPr>
              <a:xfrm>
                <a:off x="864636" y="830142"/>
                <a:ext cx="763158" cy="9795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b="1" dirty="0">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987C4EF1-BDD7-F45D-3C15-3BD72F846D08}"/>
                  </a:ext>
                </a:extLst>
              </p:cNvPr>
              <p:cNvSpPr/>
              <p:nvPr/>
            </p:nvSpPr>
            <p:spPr>
              <a:xfrm>
                <a:off x="760175" y="830144"/>
                <a:ext cx="149292" cy="97957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nvGrpSpPr>
            <p:cNvPr id="14" name="Group 13">
              <a:extLst>
                <a:ext uri="{FF2B5EF4-FFF2-40B4-BE49-F238E27FC236}">
                  <a16:creationId xmlns:a16="http://schemas.microsoft.com/office/drawing/2014/main" id="{EBC1B5B1-85E3-0D4A-7DC9-57FBEC0C3EB0}"/>
                </a:ext>
              </a:extLst>
            </p:cNvPr>
            <p:cNvGrpSpPr/>
            <p:nvPr/>
          </p:nvGrpSpPr>
          <p:grpSpPr>
            <a:xfrm>
              <a:off x="11325415" y="762701"/>
              <a:ext cx="182192" cy="634674"/>
              <a:chOff x="2121762" y="2323619"/>
              <a:chExt cx="200378" cy="825210"/>
            </a:xfrm>
          </p:grpSpPr>
          <p:sp>
            <p:nvSpPr>
              <p:cNvPr id="15" name="Isosceles Triangle 14">
                <a:extLst>
                  <a:ext uri="{FF2B5EF4-FFF2-40B4-BE49-F238E27FC236}">
                    <a16:creationId xmlns:a16="http://schemas.microsoft.com/office/drawing/2014/main" id="{9F98D393-E2FD-B907-8D44-77F1D78D5043}"/>
                  </a:ext>
                </a:extLst>
              </p:cNvPr>
              <p:cNvSpPr/>
              <p:nvPr/>
            </p:nvSpPr>
            <p:spPr>
              <a:xfrm>
                <a:off x="2121763" y="2323619"/>
                <a:ext cx="200377" cy="172739"/>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16" name="Rectangle 15">
                <a:extLst>
                  <a:ext uri="{FF2B5EF4-FFF2-40B4-BE49-F238E27FC236}">
                    <a16:creationId xmlns:a16="http://schemas.microsoft.com/office/drawing/2014/main" id="{DC88808F-98EB-C557-4356-5A40B579BA86}"/>
                  </a:ext>
                </a:extLst>
              </p:cNvPr>
              <p:cNvSpPr/>
              <p:nvPr/>
            </p:nvSpPr>
            <p:spPr>
              <a:xfrm>
                <a:off x="2121762" y="2496169"/>
                <a:ext cx="200377" cy="6526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grpSp>
      </p:grpSp>
    </p:spTree>
  </p:cSld>
  <p:clrMapOvr>
    <a:masterClrMapping/>
  </p:clrMapOvr>
</p:sld>
</file>

<file path=ppt/theme/theme1.xml><?xml version="1.0" encoding="utf-8"?>
<a:theme xmlns:a="http://schemas.openxmlformats.org/drawingml/2006/main" name="1_Office Theme">
  <a:themeElements>
    <a:clrScheme name="CPCM">
      <a:dk1>
        <a:srgbClr val="000000"/>
      </a:dk1>
      <a:lt1>
        <a:srgbClr val="FFFFFF"/>
      </a:lt1>
      <a:dk2>
        <a:srgbClr val="406078"/>
      </a:dk2>
      <a:lt2>
        <a:srgbClr val="E7E6E6"/>
      </a:lt2>
      <a:accent1>
        <a:srgbClr val="954D84"/>
      </a:accent1>
      <a:accent2>
        <a:srgbClr val="B08BA1"/>
      </a:accent2>
      <a:accent3>
        <a:srgbClr val="8ACA84"/>
      </a:accent3>
      <a:accent4>
        <a:srgbClr val="1D8CC8"/>
      </a:accent4>
      <a:accent5>
        <a:srgbClr val="5FC6C5"/>
      </a:accent5>
      <a:accent6>
        <a:srgbClr val="8D9EAE"/>
      </a:accent6>
      <a:hlink>
        <a:srgbClr val="C190B1"/>
      </a:hlink>
      <a:folHlink>
        <a:srgbClr val="BFE0A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3294</TotalTime>
  <Words>12373</Words>
  <Application>Microsoft Office PowerPoint</Application>
  <PresentationFormat>Widescreen</PresentationFormat>
  <Paragraphs>1065</Paragraphs>
  <Slides>61</Slides>
  <Notes>61</Notes>
  <HiddenSlides>11</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Britannic Bold</vt:lpstr>
      <vt:lpstr>Garamond</vt:lpstr>
      <vt:lpstr>Arial</vt:lpstr>
      <vt:lpstr>Roboto</vt:lpstr>
      <vt:lpstr>Calibri</vt:lpstr>
      <vt:lpstr>Helvetica Neue</vt:lpstr>
      <vt:lpstr>1_Office Theme</vt:lpstr>
      <vt:lpstr>PowerPoint Presentation</vt:lpstr>
      <vt:lpstr>PowerPoint Presentation</vt:lpstr>
      <vt:lpstr>PowerPoint Presentation</vt:lpstr>
      <vt:lpstr>PowerPoint Presentation</vt:lpstr>
      <vt:lpstr>PowerPoint Presentation</vt:lpstr>
      <vt:lpstr>PowerPoint Presentation</vt:lpstr>
      <vt:lpstr>Apprendre à se connaître</vt:lpstr>
      <vt:lpstr>Contrat d'apprentissage</vt:lpstr>
      <vt:lpstr>Manuel du participant </vt:lpstr>
      <vt:lpstr>Objectif de la formation</vt:lpstr>
      <vt:lpstr>Sessions du module 1</vt:lpstr>
      <vt:lpstr>Sessions du module 2</vt:lpstr>
      <vt:lpstr>Normes minimales de protection de l'enfance</vt:lpstr>
      <vt:lpstr>Test de pré-formation</vt:lpstr>
      <vt:lpstr>PowerPoint Presentation</vt:lpstr>
      <vt:lpstr>Objectif du module</vt:lpstr>
      <vt:lpstr>Objectifs d'apprentissage</vt:lpstr>
      <vt:lpstr>Ordre du jour</vt:lpstr>
      <vt:lpstr>Session 1 Introduction et définitions des ENAS</vt:lpstr>
      <vt:lpstr>CPMS St 13 : Enfants Non Accompagnés et Séparés (ENAS)</vt:lpstr>
      <vt:lpstr>Définitions</vt:lpstr>
      <vt:lpstr>Définitions</vt:lpstr>
      <vt:lpstr>PowerPoint Presentation</vt:lpstr>
      <vt:lpstr>Non accompagné ou séparé ?</vt:lpstr>
      <vt:lpstr>Clôture de la session</vt:lpstr>
      <vt:lpstr>Session 2 Les causes et l'impact de la séparation familiale</vt:lpstr>
      <vt:lpstr>Les causes de la séparation</vt:lpstr>
      <vt:lpstr>Les causes de la séparation</vt:lpstr>
      <vt:lpstr>PowerPoint Presentation</vt:lpstr>
      <vt:lpstr>  Impact et risques éventuels de la séparation </vt:lpstr>
      <vt:lpstr>Séparation secondaire</vt:lpstr>
      <vt:lpstr>Les causes de la séparation</vt:lpstr>
      <vt:lpstr>PowerPoint Presentation</vt:lpstr>
      <vt:lpstr>PowerPoint Presentation</vt:lpstr>
      <vt:lpstr>PowerPoint Presentation</vt:lpstr>
      <vt:lpstr>Le système national et le rôle des travailleurs sociaux </vt:lpstr>
      <vt:lpstr>PowerPoint Presentation</vt:lpstr>
      <vt:lpstr>Principaux points d'apprentissage</vt:lpstr>
      <vt:lpstr>Session 3 Comprendre les normes et pratiques concernant les ENAS</vt:lpstr>
      <vt:lpstr>Perceptions de l'enfance</vt:lpstr>
      <vt:lpstr>Ne pas nuire et les intérêts supérieurs de l'enfant</vt:lpstr>
      <vt:lpstr>Influences sociétales et culturelles sur la prise en charge des enfants</vt:lpstr>
      <vt:lpstr>Appliquer une approche socio-écologique</vt:lpstr>
      <vt:lpstr>Principaux points d'apprentissage</vt:lpstr>
      <vt:lpstr>Session 4 Comprendre les politiques et les pratiques concernant les ENAS et le rôle des autorités et des principales parties prenantes </vt:lpstr>
      <vt:lpstr>Législation internationale </vt:lpstr>
      <vt:lpstr>La Convention relative aux droits de l'enfant (CDE), 1989</vt:lpstr>
      <vt:lpstr>Législation, politiques et pratiques nationales relatives aux ENAS</vt:lpstr>
      <vt:lpstr>PowerPoint Presentation</vt:lpstr>
      <vt:lpstr>Étapes de la prise de décision pour ENAS </vt:lpstr>
      <vt:lpstr>PowerPoint Presentation</vt:lpstr>
      <vt:lpstr>Principaux points d'apprentissage</vt:lpstr>
      <vt:lpstr>Session 5 Un aperçu de la programmation et de la coordination de l'ENAS</vt:lpstr>
      <vt:lpstr>Les éléments constitutifs d'un programme ENAS</vt:lpstr>
      <vt:lpstr>Aperçu de l'aide disponible pour les ENAS</vt:lpstr>
      <vt:lpstr>Le rôle de l'assistant social</vt:lpstr>
      <vt:lpstr>PowerPoint Presentation</vt:lpstr>
      <vt:lpstr>Principaux points d'apprentissage</vt:lpstr>
      <vt:lpstr>Clôture du module</vt:lpstr>
      <vt:lpstr>Récapitulatif</vt:lpstr>
      <vt:lpstr>Fin du module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keywords>, docId:2247E40F156DE88DDEF4C015109C6516</cp:keywords>
  <cp:lastModifiedBy>Ilse Van der Straeten</cp:lastModifiedBy>
  <cp:revision>86</cp:revision>
  <cp:lastPrinted>2023-02-16T02:18:31Z</cp:lastPrinted>
  <dcterms:created xsi:type="dcterms:W3CDTF">2017-12-20T18:51:03Z</dcterms:created>
  <dcterms:modified xsi:type="dcterms:W3CDTF">2023-05-04T12:11:22Z</dcterms:modified>
</cp:coreProperties>
</file>