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23C_5DD43AE.xml" ContentType="application/vnd.ms-powerpoint.comments+xml"/>
  <Override PartName="/ppt/comments/modernComment_1EF_9DB14A21.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Lst>
  <p:notesMasterIdLst>
    <p:notesMasterId r:id="rId111"/>
  </p:notesMasterIdLst>
  <p:sldIdLst>
    <p:sldId id="258" r:id="rId2"/>
    <p:sldId id="289" r:id="rId3"/>
    <p:sldId id="290" r:id="rId4"/>
    <p:sldId id="295" r:id="rId5"/>
    <p:sldId id="296" r:id="rId6"/>
    <p:sldId id="553" r:id="rId7"/>
    <p:sldId id="297" r:id="rId8"/>
    <p:sldId id="525" r:id="rId9"/>
    <p:sldId id="554" r:id="rId10"/>
    <p:sldId id="555" r:id="rId11"/>
    <p:sldId id="556" r:id="rId12"/>
    <p:sldId id="526" r:id="rId13"/>
    <p:sldId id="527" r:id="rId14"/>
    <p:sldId id="557" r:id="rId15"/>
    <p:sldId id="558" r:id="rId16"/>
    <p:sldId id="559" r:id="rId17"/>
    <p:sldId id="560" r:id="rId18"/>
    <p:sldId id="561" r:id="rId19"/>
    <p:sldId id="528" r:id="rId20"/>
    <p:sldId id="529" r:id="rId21"/>
    <p:sldId id="530" r:id="rId22"/>
    <p:sldId id="531" r:id="rId23"/>
    <p:sldId id="564" r:id="rId24"/>
    <p:sldId id="565" r:id="rId25"/>
    <p:sldId id="532" r:id="rId26"/>
    <p:sldId id="533" r:id="rId27"/>
    <p:sldId id="566" r:id="rId28"/>
    <p:sldId id="567" r:id="rId29"/>
    <p:sldId id="576" r:id="rId30"/>
    <p:sldId id="568" r:id="rId31"/>
    <p:sldId id="569" r:id="rId32"/>
    <p:sldId id="571" r:id="rId33"/>
    <p:sldId id="570" r:id="rId34"/>
    <p:sldId id="572" r:id="rId35"/>
    <p:sldId id="563" r:id="rId36"/>
    <p:sldId id="573" r:id="rId37"/>
    <p:sldId id="574" r:id="rId38"/>
    <p:sldId id="575" r:id="rId39"/>
    <p:sldId id="534" r:id="rId40"/>
    <p:sldId id="535" r:id="rId41"/>
    <p:sldId id="578" r:id="rId42"/>
    <p:sldId id="582" r:id="rId43"/>
    <p:sldId id="583" r:id="rId44"/>
    <p:sldId id="579" r:id="rId45"/>
    <p:sldId id="490" r:id="rId46"/>
    <p:sldId id="491" r:id="rId47"/>
    <p:sldId id="492" r:id="rId48"/>
    <p:sldId id="493" r:id="rId49"/>
    <p:sldId id="494" r:id="rId50"/>
    <p:sldId id="495" r:id="rId51"/>
    <p:sldId id="496" r:id="rId52"/>
    <p:sldId id="580" r:id="rId53"/>
    <p:sldId id="581" r:id="rId54"/>
    <p:sldId id="499" r:id="rId55"/>
    <p:sldId id="536" r:id="rId56"/>
    <p:sldId id="537" r:id="rId57"/>
    <p:sldId id="584" r:id="rId58"/>
    <p:sldId id="585" r:id="rId59"/>
    <p:sldId id="586" r:id="rId60"/>
    <p:sldId id="587" r:id="rId61"/>
    <p:sldId id="538" r:id="rId62"/>
    <p:sldId id="539" r:id="rId63"/>
    <p:sldId id="588" r:id="rId64"/>
    <p:sldId id="508" r:id="rId65"/>
    <p:sldId id="589" r:id="rId66"/>
    <p:sldId id="590" r:id="rId67"/>
    <p:sldId id="591" r:id="rId68"/>
    <p:sldId id="540" r:id="rId69"/>
    <p:sldId id="541" r:id="rId70"/>
    <p:sldId id="592" r:id="rId71"/>
    <p:sldId id="593" r:id="rId72"/>
    <p:sldId id="594" r:id="rId73"/>
    <p:sldId id="595" r:id="rId74"/>
    <p:sldId id="596" r:id="rId75"/>
    <p:sldId id="597" r:id="rId76"/>
    <p:sldId id="598" r:id="rId77"/>
    <p:sldId id="599" r:id="rId78"/>
    <p:sldId id="600" r:id="rId79"/>
    <p:sldId id="601" r:id="rId80"/>
    <p:sldId id="542" r:id="rId81"/>
    <p:sldId id="543" r:id="rId82"/>
    <p:sldId id="603" r:id="rId83"/>
    <p:sldId id="604" r:id="rId84"/>
    <p:sldId id="605" r:id="rId85"/>
    <p:sldId id="606" r:id="rId86"/>
    <p:sldId id="607" r:id="rId87"/>
    <p:sldId id="608" r:id="rId88"/>
    <p:sldId id="609" r:id="rId89"/>
    <p:sldId id="621" r:id="rId90"/>
    <p:sldId id="544" r:id="rId91"/>
    <p:sldId id="545" r:id="rId92"/>
    <p:sldId id="611" r:id="rId93"/>
    <p:sldId id="612" r:id="rId94"/>
    <p:sldId id="613" r:id="rId95"/>
    <p:sldId id="614" r:id="rId96"/>
    <p:sldId id="546" r:id="rId97"/>
    <p:sldId id="547" r:id="rId98"/>
    <p:sldId id="549" r:id="rId99"/>
    <p:sldId id="615" r:id="rId100"/>
    <p:sldId id="616" r:id="rId101"/>
    <p:sldId id="550" r:id="rId102"/>
    <p:sldId id="551" r:id="rId103"/>
    <p:sldId id="617" r:id="rId104"/>
    <p:sldId id="618" r:id="rId105"/>
    <p:sldId id="619" r:id="rId106"/>
    <p:sldId id="620" r:id="rId107"/>
    <p:sldId id="552" r:id="rId108"/>
    <p:sldId id="286" r:id="rId109"/>
    <p:sldId id="288" r:id="rId110"/>
  </p:sldIdLst>
  <p:sldSz cx="6858000" cy="9906000" type="A4"/>
  <p:notesSz cx="6858000" cy="9525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0900916D-B0A8-44DD-9D89-A8E2AED5010F}">
          <p14:sldIdLst>
            <p14:sldId id="258"/>
            <p14:sldId id="289"/>
          </p14:sldIdLst>
        </p14:section>
        <p14:section name="About this training" id="{B034CD14-6856-436F-9DBF-CD8F8CDD19A7}">
          <p14:sldIdLst>
            <p14:sldId id="290"/>
          </p14:sldIdLst>
        </p14:section>
        <p14:section name="Module opening" id="{10A65A42-7E28-4F0D-B489-1F7C534B0A38}">
          <p14:sldIdLst>
            <p14:sldId id="295"/>
          </p14:sldIdLst>
        </p14:section>
        <p14:section name="Session 1" id="{D80D3372-0406-49C5-A4BA-64DE735F19C8}">
          <p14:sldIdLst>
            <p14:sldId id="296"/>
            <p14:sldId id="553"/>
            <p14:sldId id="297"/>
          </p14:sldIdLst>
        </p14:section>
        <p14:section name="Session 2" id="{79CE8314-3304-478D-B11E-36A66D93914A}">
          <p14:sldIdLst>
            <p14:sldId id="525"/>
            <p14:sldId id="554"/>
            <p14:sldId id="555"/>
            <p14:sldId id="556"/>
            <p14:sldId id="526"/>
          </p14:sldIdLst>
        </p14:section>
        <p14:section name="Session 3" id="{C0FD538D-A148-47B1-A5B6-C24E8C5868ED}">
          <p14:sldIdLst>
            <p14:sldId id="527"/>
            <p14:sldId id="557"/>
            <p14:sldId id="558"/>
            <p14:sldId id="559"/>
            <p14:sldId id="560"/>
            <p14:sldId id="561"/>
            <p14:sldId id="528"/>
          </p14:sldIdLst>
        </p14:section>
        <p14:section name="Session 4" id="{C5B8E1E6-EC5B-48B8-B24F-2A2CCE541DDC}">
          <p14:sldIdLst>
            <p14:sldId id="529"/>
            <p14:sldId id="530"/>
          </p14:sldIdLst>
        </p14:section>
        <p14:section name="Session 4.1" id="{62CF993B-5AD9-4D27-B9E4-DDE6DA2862F7}">
          <p14:sldIdLst>
            <p14:sldId id="531"/>
            <p14:sldId id="564"/>
            <p14:sldId id="565"/>
            <p14:sldId id="532"/>
          </p14:sldIdLst>
        </p14:section>
        <p14:section name="Session 4.2" id="{9D5A9F98-03AC-4C6D-AA3F-8C720753C2A1}">
          <p14:sldIdLst>
            <p14:sldId id="533"/>
            <p14:sldId id="566"/>
            <p14:sldId id="567"/>
            <p14:sldId id="576"/>
            <p14:sldId id="568"/>
            <p14:sldId id="569"/>
            <p14:sldId id="571"/>
            <p14:sldId id="570"/>
            <p14:sldId id="572"/>
            <p14:sldId id="563"/>
            <p14:sldId id="573"/>
            <p14:sldId id="574"/>
            <p14:sldId id="575"/>
            <p14:sldId id="534"/>
          </p14:sldIdLst>
        </p14:section>
        <p14:section name="Session 4.3" id="{6A798F69-0CF9-4D23-845E-52362F36D9E9}">
          <p14:sldIdLst>
            <p14:sldId id="535"/>
            <p14:sldId id="578"/>
            <p14:sldId id="582"/>
            <p14:sldId id="583"/>
            <p14:sldId id="579"/>
            <p14:sldId id="490"/>
            <p14:sldId id="491"/>
            <p14:sldId id="492"/>
            <p14:sldId id="493"/>
            <p14:sldId id="494"/>
            <p14:sldId id="495"/>
            <p14:sldId id="496"/>
            <p14:sldId id="580"/>
            <p14:sldId id="581"/>
            <p14:sldId id="499"/>
            <p14:sldId id="536"/>
          </p14:sldIdLst>
        </p14:section>
        <p14:section name="Session 5" id="{8E66630B-298A-4227-8FE1-A1776E180F1C}">
          <p14:sldIdLst>
            <p14:sldId id="537"/>
            <p14:sldId id="584"/>
            <p14:sldId id="585"/>
            <p14:sldId id="586"/>
            <p14:sldId id="587"/>
            <p14:sldId id="538"/>
          </p14:sldIdLst>
        </p14:section>
        <p14:section name="Session 5.1" id="{801F57F3-8702-4E88-B9FF-247D0D17D9F0}">
          <p14:sldIdLst>
            <p14:sldId id="539"/>
            <p14:sldId id="588"/>
            <p14:sldId id="508"/>
            <p14:sldId id="589"/>
            <p14:sldId id="590"/>
            <p14:sldId id="591"/>
            <p14:sldId id="540"/>
          </p14:sldIdLst>
        </p14:section>
        <p14:section name="Session 5.2" id="{69547B7B-DB1D-4AD8-9BC7-BE971E02E348}">
          <p14:sldIdLst>
            <p14:sldId id="541"/>
            <p14:sldId id="592"/>
            <p14:sldId id="593"/>
            <p14:sldId id="594"/>
            <p14:sldId id="595"/>
            <p14:sldId id="596"/>
            <p14:sldId id="597"/>
            <p14:sldId id="598"/>
            <p14:sldId id="599"/>
            <p14:sldId id="600"/>
            <p14:sldId id="601"/>
            <p14:sldId id="542"/>
          </p14:sldIdLst>
        </p14:section>
        <p14:section name="Session 5.3" id="{81D2D05A-A340-4B2C-9258-F7583619DF2C}">
          <p14:sldIdLst>
            <p14:sldId id="543"/>
            <p14:sldId id="603"/>
            <p14:sldId id="604"/>
            <p14:sldId id="605"/>
            <p14:sldId id="606"/>
            <p14:sldId id="607"/>
            <p14:sldId id="608"/>
            <p14:sldId id="609"/>
            <p14:sldId id="621"/>
            <p14:sldId id="544"/>
          </p14:sldIdLst>
        </p14:section>
        <p14:section name="Session 5.4" id="{6DB05963-5736-486E-B9A4-88FD688321FF}">
          <p14:sldIdLst>
            <p14:sldId id="545"/>
            <p14:sldId id="611"/>
            <p14:sldId id="612"/>
            <p14:sldId id="613"/>
            <p14:sldId id="614"/>
            <p14:sldId id="546"/>
          </p14:sldIdLst>
        </p14:section>
        <p14:section name="Session 5.5" id="{F43D48AF-DBE1-48DE-8564-616111AFD530}">
          <p14:sldIdLst>
            <p14:sldId id="547"/>
          </p14:sldIdLst>
        </p14:section>
        <p14:section name="Session 6" id="{C12FB517-D4B5-496F-ABEF-415BB668090D}">
          <p14:sldIdLst>
            <p14:sldId id="549"/>
            <p14:sldId id="615"/>
            <p14:sldId id="616"/>
            <p14:sldId id="550"/>
          </p14:sldIdLst>
        </p14:section>
        <p14:section name="Session 7" id="{BF3159A7-BC9A-42EC-920F-389F9D1D49DA}">
          <p14:sldIdLst>
            <p14:sldId id="551"/>
            <p14:sldId id="617"/>
            <p14:sldId id="618"/>
            <p14:sldId id="619"/>
            <p14:sldId id="620"/>
            <p14:sldId id="552"/>
          </p14:sldIdLst>
        </p14:section>
        <p14:section name="Closing" id="{CB5BEEFC-C461-4C69-AC03-254F21C569D7}">
          <p14:sldIdLst>
            <p14:sldId id="286"/>
            <p14:sldId id="28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AEC1317-ED4B-3651-3741-C9C6FC8C0C6C}" name="Justina Ojom" initials="JO" userId="S::justina.ojom@little-fish.co::cbdaed7d-8d45-4372-a16a-f3f8900c2f45" providerId="AD"/>
  <p188:author id="{0027B4F2-1383-E369-CA03-AA29E1613B29}" name="Clare Back" initials="CB" userId="7ca9c63e0bec638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7A33AF-04EF-449A-8526-EE5D56ABABDF}" v="1177" dt="2023-03-14T00:26:00.9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487" autoAdjust="0"/>
    <p:restoredTop sz="95033" autoAdjust="0"/>
  </p:normalViewPr>
  <p:slideViewPr>
    <p:cSldViewPr snapToGrid="0">
      <p:cViewPr varScale="1">
        <p:scale>
          <a:sx n="48" d="100"/>
          <a:sy n="48" d="100"/>
        </p:scale>
        <p:origin x="2037" y="48"/>
      </p:cViewPr>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58" d="100"/>
          <a:sy n="58" d="100"/>
        </p:scale>
        <p:origin x="3240" y="4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microsoft.com/office/2015/10/relationships/revisionInfo" Target="revisionInfo.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viewProps" Target="viewProps.xml"/><Relationship Id="rId118" Type="http://schemas.microsoft.com/office/2018/10/relationships/authors" Target="author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187A33AF-04EF-449A-8526-EE5D56ABABDF}"/>
    <pc:docChg chg="modSld">
      <pc:chgData name="" userId="" providerId="" clId="Web-{187A33AF-04EF-449A-8526-EE5D56ABABDF}" dt="2023-03-13T17:27:28.192" v="1" actId="20577"/>
      <pc:docMkLst>
        <pc:docMk/>
      </pc:docMkLst>
      <pc:sldChg chg="modSp">
        <pc:chgData name="" userId="" providerId="" clId="Web-{187A33AF-04EF-449A-8526-EE5D56ABABDF}" dt="2023-03-13T17:27:28.192" v="1" actId="20577"/>
        <pc:sldMkLst>
          <pc:docMk/>
          <pc:sldMk cId="3567714278" sldId="559"/>
        </pc:sldMkLst>
        <pc:spChg chg="mod">
          <ac:chgData name="" userId="" providerId="" clId="Web-{187A33AF-04EF-449A-8526-EE5D56ABABDF}" dt="2023-03-13T17:27:28.192" v="1" actId="20577"/>
          <ac:spMkLst>
            <pc:docMk/>
            <pc:sldMk cId="3567714278" sldId="559"/>
            <ac:spMk id="2" creationId="{87F398F8-3503-541A-A955-0ADFACAD4258}"/>
          </ac:spMkLst>
        </pc:spChg>
      </pc:sldChg>
    </pc:docChg>
  </pc:docChgLst>
  <pc:docChgLst>
    <pc:chgData name="Crystal Stewart" userId="GKZZVnRSUXtTMPrb39Zri5wg64SiJQpaNi8UeT9rgak=" providerId="None" clId="Web-{187A33AF-04EF-449A-8526-EE5D56ABABDF}"/>
    <pc:docChg chg="modSld">
      <pc:chgData name="Crystal Stewart" userId="GKZZVnRSUXtTMPrb39Zri5wg64SiJQpaNi8UeT9rgak=" providerId="None" clId="Web-{187A33AF-04EF-449A-8526-EE5D56ABABDF}" dt="2023-03-13T17:27:36.021" v="45" actId="20577"/>
      <pc:docMkLst>
        <pc:docMk/>
      </pc:docMkLst>
      <pc:sldChg chg="delSp">
        <pc:chgData name="Crystal Stewart" userId="GKZZVnRSUXtTMPrb39Zri5wg64SiJQpaNi8UeT9rgak=" providerId="None" clId="Web-{187A33AF-04EF-449A-8526-EE5D56ABABDF}" dt="2023-03-13T14:37:03.231" v="0"/>
        <pc:sldMkLst>
          <pc:docMk/>
          <pc:sldMk cId="2419551133" sldId="258"/>
        </pc:sldMkLst>
        <pc:picChg chg="del">
          <ac:chgData name="Crystal Stewart" userId="GKZZVnRSUXtTMPrb39Zri5wg64SiJQpaNi8UeT9rgak=" providerId="None" clId="Web-{187A33AF-04EF-449A-8526-EE5D56ABABDF}" dt="2023-03-13T14:37:03.231" v="0"/>
          <ac:picMkLst>
            <pc:docMk/>
            <pc:sldMk cId="2419551133" sldId="258"/>
            <ac:picMk id="12" creationId="{24BF41E6-78E2-7BB2-7A44-E737B46B546A}"/>
          </ac:picMkLst>
        </pc:picChg>
      </pc:sldChg>
      <pc:sldChg chg="modSp">
        <pc:chgData name="Crystal Stewart" userId="GKZZVnRSUXtTMPrb39Zri5wg64SiJQpaNi8UeT9rgak=" providerId="None" clId="Web-{187A33AF-04EF-449A-8526-EE5D56ABABDF}" dt="2023-03-13T14:37:20.872" v="1" actId="20577"/>
        <pc:sldMkLst>
          <pc:docMk/>
          <pc:sldMk cId="1275103224" sldId="290"/>
        </pc:sldMkLst>
        <pc:spChg chg="mod">
          <ac:chgData name="Crystal Stewart" userId="GKZZVnRSUXtTMPrb39Zri5wg64SiJQpaNi8UeT9rgak=" providerId="None" clId="Web-{187A33AF-04EF-449A-8526-EE5D56ABABDF}" dt="2023-03-13T14:37:20.872" v="1" actId="20577"/>
          <ac:spMkLst>
            <pc:docMk/>
            <pc:sldMk cId="1275103224" sldId="290"/>
            <ac:spMk id="42" creationId="{5AA1BADC-E184-DF92-BD74-C0CA716446E3}"/>
          </ac:spMkLst>
        </pc:spChg>
      </pc:sldChg>
      <pc:sldChg chg="modSp">
        <pc:chgData name="Crystal Stewart" userId="GKZZVnRSUXtTMPrb39Zri5wg64SiJQpaNi8UeT9rgak=" providerId="None" clId="Web-{187A33AF-04EF-449A-8526-EE5D56ABABDF}" dt="2023-03-13T17:27:36.021" v="45" actId="20577"/>
        <pc:sldMkLst>
          <pc:docMk/>
          <pc:sldMk cId="3238653734" sldId="295"/>
        </pc:sldMkLst>
        <pc:spChg chg="mod">
          <ac:chgData name="Crystal Stewart" userId="GKZZVnRSUXtTMPrb39Zri5wg64SiJQpaNi8UeT9rgak=" providerId="None" clId="Web-{187A33AF-04EF-449A-8526-EE5D56ABABDF}" dt="2023-03-13T17:27:36.021" v="45" actId="20577"/>
          <ac:spMkLst>
            <pc:docMk/>
            <pc:sldMk cId="3238653734" sldId="295"/>
            <ac:spMk id="2" creationId="{9C123385-9A1D-F5A2-D61C-512B690D32B5}"/>
          </ac:spMkLst>
        </pc:spChg>
      </pc:sldChg>
      <pc:sldChg chg="modSp">
        <pc:chgData name="Crystal Stewart" userId="GKZZVnRSUXtTMPrb39Zri5wg64SiJQpaNi8UeT9rgak=" providerId="None" clId="Web-{187A33AF-04EF-449A-8526-EE5D56ABABDF}" dt="2023-03-13T14:46:50.409" v="34" actId="20577"/>
        <pc:sldMkLst>
          <pc:docMk/>
          <pc:sldMk cId="357604411" sldId="531"/>
        </pc:sldMkLst>
        <pc:spChg chg="mod">
          <ac:chgData name="Crystal Stewart" userId="GKZZVnRSUXtTMPrb39Zri5wg64SiJQpaNi8UeT9rgak=" providerId="None" clId="Web-{187A33AF-04EF-449A-8526-EE5D56ABABDF}" dt="2023-03-13T14:46:50.409" v="34" actId="20577"/>
          <ac:spMkLst>
            <pc:docMk/>
            <pc:sldMk cId="357604411" sldId="531"/>
            <ac:spMk id="16" creationId="{A113FE9E-D514-92D8-23A9-CAEEA60533C2}"/>
          </ac:spMkLst>
        </pc:spChg>
      </pc:sldChg>
      <pc:sldChg chg="modSp">
        <pc:chgData name="Crystal Stewart" userId="GKZZVnRSUXtTMPrb39Zri5wg64SiJQpaNi8UeT9rgak=" providerId="None" clId="Web-{187A33AF-04EF-449A-8526-EE5D56ABABDF}" dt="2023-03-13T14:47:01.534" v="41" actId="20577"/>
        <pc:sldMkLst>
          <pc:docMk/>
          <pc:sldMk cId="3567714278" sldId="559"/>
        </pc:sldMkLst>
        <pc:spChg chg="mod">
          <ac:chgData name="Crystal Stewart" userId="GKZZVnRSUXtTMPrb39Zri5wg64SiJQpaNi8UeT9rgak=" providerId="None" clId="Web-{187A33AF-04EF-449A-8526-EE5D56ABABDF}" dt="2023-03-13T14:47:01.534" v="41" actId="20577"/>
          <ac:spMkLst>
            <pc:docMk/>
            <pc:sldMk cId="3567714278" sldId="559"/>
            <ac:spMk id="2" creationId="{87F398F8-3503-541A-A955-0ADFACAD4258}"/>
          </ac:spMkLst>
        </pc:spChg>
      </pc:sldChg>
    </pc:docChg>
  </pc:docChgLst>
  <pc:docChgLst>
    <pc:chgData name="Crystal Stewart" clId="Web-{187A33AF-04EF-449A-8526-EE5D56ABABDF}"/>
    <pc:docChg chg="modSld sldOrd modSection">
      <pc:chgData name="Crystal Stewart" userId="" providerId="" clId="Web-{187A33AF-04EF-449A-8526-EE5D56ABABDF}" dt="2023-03-14T00:26:00.583" v="593" actId="20577"/>
      <pc:docMkLst>
        <pc:docMk/>
      </pc:docMkLst>
      <pc:sldChg chg="modSp">
        <pc:chgData name="Crystal Stewart" userId="" providerId="" clId="Web-{187A33AF-04EF-449A-8526-EE5D56ABABDF}" dt="2023-03-13T18:20:40.561" v="11" actId="20577"/>
        <pc:sldMkLst>
          <pc:docMk/>
          <pc:sldMk cId="3565741055" sldId="297"/>
        </pc:sldMkLst>
        <pc:spChg chg="mod">
          <ac:chgData name="Crystal Stewart" userId="" providerId="" clId="Web-{187A33AF-04EF-449A-8526-EE5D56ABABDF}" dt="2023-03-13T18:20:40.561" v="11" actId="20577"/>
          <ac:spMkLst>
            <pc:docMk/>
            <pc:sldMk cId="3565741055" sldId="297"/>
            <ac:spMk id="13" creationId="{889AA28E-0CF3-DA8D-1AC5-4218B4966AF7}"/>
          </ac:spMkLst>
        </pc:spChg>
      </pc:sldChg>
      <pc:sldChg chg="modSp">
        <pc:chgData name="Crystal Stewart" userId="" providerId="" clId="Web-{187A33AF-04EF-449A-8526-EE5D56ABABDF}" dt="2023-03-13T18:28:45.407" v="23" actId="20577"/>
        <pc:sldMkLst>
          <pc:docMk/>
          <pc:sldMk cId="2914363004" sldId="525"/>
        </pc:sldMkLst>
        <pc:spChg chg="mod">
          <ac:chgData name="Crystal Stewart" userId="" providerId="" clId="Web-{187A33AF-04EF-449A-8526-EE5D56ABABDF}" dt="2023-03-13T18:28:45.407" v="23" actId="20577"/>
          <ac:spMkLst>
            <pc:docMk/>
            <pc:sldMk cId="2914363004" sldId="525"/>
            <ac:spMk id="2" creationId="{9C123385-9A1D-F5A2-D61C-512B690D32B5}"/>
          </ac:spMkLst>
        </pc:spChg>
      </pc:sldChg>
      <pc:sldChg chg="delSp modSp">
        <pc:chgData name="Crystal Stewart" userId="" providerId="" clId="Web-{187A33AF-04EF-449A-8526-EE5D56ABABDF}" dt="2023-03-13T19:15:46.278" v="45" actId="20577"/>
        <pc:sldMkLst>
          <pc:docMk/>
          <pc:sldMk cId="4060031111" sldId="528"/>
        </pc:sldMkLst>
        <pc:spChg chg="del">
          <ac:chgData name="Crystal Stewart" userId="" providerId="" clId="Web-{187A33AF-04EF-449A-8526-EE5D56ABABDF}" dt="2023-03-13T19:15:15.340" v="38"/>
          <ac:spMkLst>
            <pc:docMk/>
            <pc:sldMk cId="4060031111" sldId="528"/>
            <ac:spMk id="4" creationId="{E592F9B0-DC4A-5467-7ECD-BA065ED0F472}"/>
          </ac:spMkLst>
        </pc:spChg>
        <pc:spChg chg="mod">
          <ac:chgData name="Crystal Stewart" userId="" providerId="" clId="Web-{187A33AF-04EF-449A-8526-EE5D56ABABDF}" dt="2023-03-13T19:15:46.278" v="45" actId="20577"/>
          <ac:spMkLst>
            <pc:docMk/>
            <pc:sldMk cId="4060031111" sldId="528"/>
            <ac:spMk id="13" creationId="{889AA28E-0CF3-DA8D-1AC5-4218B4966AF7}"/>
          </ac:spMkLst>
        </pc:spChg>
      </pc:sldChg>
      <pc:sldChg chg="modSp">
        <pc:chgData name="Crystal Stewart" userId="" providerId="" clId="Web-{187A33AF-04EF-449A-8526-EE5D56ABABDF}" dt="2023-03-13T19:24:08.902" v="47" actId="20577"/>
        <pc:sldMkLst>
          <pc:docMk/>
          <pc:sldMk cId="2544013382" sldId="530"/>
        </pc:sldMkLst>
        <pc:spChg chg="mod">
          <ac:chgData name="Crystal Stewart" userId="" providerId="" clId="Web-{187A33AF-04EF-449A-8526-EE5D56ABABDF}" dt="2023-03-13T19:24:08.902" v="47" actId="20577"/>
          <ac:spMkLst>
            <pc:docMk/>
            <pc:sldMk cId="2544013382" sldId="530"/>
            <ac:spMk id="13" creationId="{889AA28E-0CF3-DA8D-1AC5-4218B4966AF7}"/>
          </ac:spMkLst>
        </pc:spChg>
      </pc:sldChg>
      <pc:sldChg chg="modSp">
        <pc:chgData name="Crystal Stewart" userId="" providerId="" clId="Web-{187A33AF-04EF-449A-8526-EE5D56ABABDF}" dt="2023-03-13T19:39:28.461" v="118" actId="20577"/>
        <pc:sldMkLst>
          <pc:docMk/>
          <pc:sldMk cId="399207126" sldId="532"/>
        </pc:sldMkLst>
        <pc:spChg chg="mod">
          <ac:chgData name="Crystal Stewart" userId="" providerId="" clId="Web-{187A33AF-04EF-449A-8526-EE5D56ABABDF}" dt="2023-03-13T19:39:28.461" v="118" actId="20577"/>
          <ac:spMkLst>
            <pc:docMk/>
            <pc:sldMk cId="399207126" sldId="532"/>
            <ac:spMk id="13" creationId="{889AA28E-0CF3-DA8D-1AC5-4218B4966AF7}"/>
          </ac:spMkLst>
        </pc:spChg>
      </pc:sldChg>
      <pc:sldChg chg="modSp">
        <pc:chgData name="Crystal Stewart" userId="" providerId="" clId="Web-{187A33AF-04EF-449A-8526-EE5D56ABABDF}" dt="2023-03-14T00:26:00.583" v="593" actId="20577"/>
        <pc:sldMkLst>
          <pc:docMk/>
          <pc:sldMk cId="2873363234" sldId="534"/>
        </pc:sldMkLst>
        <pc:spChg chg="mod">
          <ac:chgData name="Crystal Stewart" userId="" providerId="" clId="Web-{187A33AF-04EF-449A-8526-EE5D56ABABDF}" dt="2023-03-14T00:26:00.583" v="593" actId="20577"/>
          <ac:spMkLst>
            <pc:docMk/>
            <pc:sldMk cId="2873363234" sldId="534"/>
            <ac:spMk id="13" creationId="{889AA28E-0CF3-DA8D-1AC5-4218B4966AF7}"/>
          </ac:spMkLst>
        </pc:spChg>
      </pc:sldChg>
      <pc:sldChg chg="modSp ord">
        <pc:chgData name="Crystal Stewart" userId="" providerId="" clId="Web-{187A33AF-04EF-449A-8526-EE5D56ABABDF}" dt="2023-03-13T19:37:58.599" v="109"/>
        <pc:sldMkLst>
          <pc:docMk/>
          <pc:sldMk cId="3193261653" sldId="563"/>
        </pc:sldMkLst>
        <pc:spChg chg="mod">
          <ac:chgData name="Crystal Stewart" userId="" providerId="" clId="Web-{187A33AF-04EF-449A-8526-EE5D56ABABDF}" dt="2023-03-13T19:31:11.196" v="78" actId="20577"/>
          <ac:spMkLst>
            <pc:docMk/>
            <pc:sldMk cId="3193261653" sldId="563"/>
            <ac:spMk id="2" creationId="{92F5C113-8FCE-3DDD-0D92-CE56DC55344B}"/>
          </ac:spMkLst>
        </pc:spChg>
        <pc:graphicFrameChg chg="mod modGraphic">
          <ac:chgData name="Crystal Stewart" userId="" providerId="" clId="Web-{187A33AF-04EF-449A-8526-EE5D56ABABDF}" dt="2023-03-13T19:34:47.015" v="108"/>
          <ac:graphicFrameMkLst>
            <pc:docMk/>
            <pc:sldMk cId="3193261653" sldId="563"/>
            <ac:graphicFrameMk id="3" creationId="{D82E0ED9-45DA-E4A7-6A00-129B0782FA4A}"/>
          </ac:graphicFrameMkLst>
        </pc:graphicFrameChg>
      </pc:sldChg>
      <pc:sldChg chg="modSp">
        <pc:chgData name="Crystal Stewart" userId="" providerId="" clId="Web-{187A33AF-04EF-449A-8526-EE5D56ABABDF}" dt="2023-03-14T00:11:59.444" v="552" actId="20577"/>
        <pc:sldMkLst>
          <pc:docMk/>
          <pc:sldMk cId="2836050044" sldId="567"/>
        </pc:sldMkLst>
        <pc:spChg chg="mod">
          <ac:chgData name="Crystal Stewart" userId="" providerId="" clId="Web-{187A33AF-04EF-449A-8526-EE5D56ABABDF}" dt="2023-03-14T00:11:59.444" v="552" actId="20577"/>
          <ac:spMkLst>
            <pc:docMk/>
            <pc:sldMk cId="2836050044" sldId="567"/>
            <ac:spMk id="13" creationId="{889AA28E-0CF3-DA8D-1AC5-4218B4966AF7}"/>
          </ac:spMkLst>
        </pc:spChg>
        <pc:grpChg chg="mod">
          <ac:chgData name="Crystal Stewart" userId="" providerId="" clId="Web-{187A33AF-04EF-449A-8526-EE5D56ABABDF}" dt="2023-03-13T19:52:22.875" v="264" actId="1076"/>
          <ac:grpSpMkLst>
            <pc:docMk/>
            <pc:sldMk cId="2836050044" sldId="567"/>
            <ac:grpSpMk id="36" creationId="{6801B92F-F6DD-95A8-AB34-30A6921EFF19}"/>
          </ac:grpSpMkLst>
        </pc:grpChg>
      </pc:sldChg>
      <pc:sldChg chg="modSp">
        <pc:chgData name="Crystal Stewart" userId="" providerId="" clId="Web-{187A33AF-04EF-449A-8526-EE5D56ABABDF}" dt="2023-03-13T23:53:21.373" v="295" actId="20577"/>
        <pc:sldMkLst>
          <pc:docMk/>
          <pc:sldMk cId="1791918934" sldId="568"/>
        </pc:sldMkLst>
        <pc:spChg chg="mod">
          <ac:chgData name="Crystal Stewart" userId="" providerId="" clId="Web-{187A33AF-04EF-449A-8526-EE5D56ABABDF}" dt="2023-03-13T23:53:21.373" v="295" actId="20577"/>
          <ac:spMkLst>
            <pc:docMk/>
            <pc:sldMk cId="1791918934" sldId="568"/>
            <ac:spMk id="13" creationId="{889AA28E-0CF3-DA8D-1AC5-4218B4966AF7}"/>
          </ac:spMkLst>
        </pc:spChg>
      </pc:sldChg>
      <pc:sldChg chg="modSp">
        <pc:chgData name="Crystal Stewart" userId="" providerId="" clId="Web-{187A33AF-04EF-449A-8526-EE5D56ABABDF}" dt="2023-03-13T23:54:43.267" v="329" actId="20577"/>
        <pc:sldMkLst>
          <pc:docMk/>
          <pc:sldMk cId="1703802404" sldId="569"/>
        </pc:sldMkLst>
        <pc:spChg chg="mod">
          <ac:chgData name="Crystal Stewart" userId="" providerId="" clId="Web-{187A33AF-04EF-449A-8526-EE5D56ABABDF}" dt="2023-03-13T23:54:43.267" v="329" actId="20577"/>
          <ac:spMkLst>
            <pc:docMk/>
            <pc:sldMk cId="1703802404" sldId="569"/>
            <ac:spMk id="6" creationId="{16B16665-1A70-ADAD-A031-4E6BBA63E2EE}"/>
          </ac:spMkLst>
        </pc:spChg>
      </pc:sldChg>
      <pc:sldChg chg="modSp">
        <pc:chgData name="Crystal Stewart" userId="" providerId="" clId="Web-{187A33AF-04EF-449A-8526-EE5D56ABABDF}" dt="2023-03-13T23:56:37.271" v="333" actId="20577"/>
        <pc:sldMkLst>
          <pc:docMk/>
          <pc:sldMk cId="791488355" sldId="576"/>
        </pc:sldMkLst>
        <pc:spChg chg="mod">
          <ac:chgData name="Crystal Stewart" userId="" providerId="" clId="Web-{187A33AF-04EF-449A-8526-EE5D56ABABDF}" dt="2023-03-13T23:56:37.271" v="333" actId="20577"/>
          <ac:spMkLst>
            <pc:docMk/>
            <pc:sldMk cId="791488355" sldId="576"/>
            <ac:spMk id="5" creationId="{05739641-50FB-C293-BAA7-79EB474CBCAD}"/>
          </ac:spMkLst>
        </pc:spChg>
      </pc:sldChg>
    </pc:docChg>
  </pc:docChgLst>
</pc:chgInfo>
</file>

<file path=ppt/comments/modernComment_1EF_9DB14A21.xml><?xml version="1.0" encoding="utf-8"?>
<p188:cmLst xmlns:a="http://schemas.openxmlformats.org/drawingml/2006/main" xmlns:r="http://schemas.openxmlformats.org/officeDocument/2006/relationships" xmlns:p188="http://schemas.microsoft.com/office/powerpoint/2018/8/main">
  <p188:cm id="{F67977E1-2ECD-4B78-954B-4FBB866A532C}" authorId="{AAEC1317-ED4B-3651-3741-C9C6FC8C0C6C}" created="2023-02-17T16:55:04.134">
    <pc:sldMkLst xmlns:pc="http://schemas.microsoft.com/office/powerpoint/2013/main/command">
      <pc:docMk/>
      <pc:sldMk cId="2645641761" sldId="495"/>
    </pc:sldMkLst>
    <p188:txBody>
      <a:bodyPr/>
      <a:lstStyle/>
      <a:p>
        <a:r>
          <a:rPr lang="en-CA"/>
          <a:t>Did we intentionally include 2 versions?</a:t>
        </a:r>
      </a:p>
    </p188:txBody>
  </p188:cm>
</p188:cmLst>
</file>

<file path=ppt/comments/modernComment_23C_5DD43AE.xml><?xml version="1.0" encoding="utf-8"?>
<p188:cmLst xmlns:a="http://schemas.openxmlformats.org/drawingml/2006/main" xmlns:r="http://schemas.openxmlformats.org/officeDocument/2006/relationships" xmlns:p188="http://schemas.microsoft.com/office/powerpoint/2018/8/main">
  <p188:cm id="{0DC3FDB0-1313-4A05-90ED-86E90106157B}" authorId="{AAEC1317-ED4B-3651-3741-C9C6FC8C0C6C}" created="2023-02-17T12:57:50.141">
    <ac:txMkLst xmlns:ac="http://schemas.microsoft.com/office/drawing/2013/main/command">
      <pc:docMk xmlns:pc="http://schemas.microsoft.com/office/powerpoint/2013/main/command"/>
      <pc:sldMk xmlns:pc="http://schemas.microsoft.com/office/powerpoint/2013/main/command" cId="98386862" sldId="572"/>
      <ac:spMk id="13" creationId="{889AA28E-0CF3-DA8D-1AC5-4218B4966AF7}"/>
      <ac:txMk cp="2031" len="487">
        <ac:context len="2519" hash="3256100342"/>
      </ac:txMk>
    </ac:txMkLst>
    <p188:pos x="5214615" y="6729224"/>
    <p188:txBody>
      <a:bodyPr/>
      <a:lstStyle/>
      <a:p>
        <a:r>
          <a:rPr lang="en-CA"/>
          <a:t>Is this the same as above just from a diff resource?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77904"/>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77904"/>
          </a:xfrm>
          <a:prstGeom prst="rect">
            <a:avLst/>
          </a:prstGeom>
        </p:spPr>
        <p:txBody>
          <a:bodyPr vert="horz" lIns="91440" tIns="45720" rIns="91440" bIns="45720" rtlCol="0"/>
          <a:lstStyle>
            <a:lvl1pPr algn="r">
              <a:defRPr sz="1200"/>
            </a:lvl1pPr>
          </a:lstStyle>
          <a:p>
            <a:fld id="{5102DCA4-3C05-45F9-BD4E-79B98389C4FF}" type="datetimeFigureOut">
              <a:rPr lang="en-CA" smtClean="0"/>
              <a:t>2023-05-26</a:t>
            </a:fld>
            <a:endParaRPr lang="en-CA" dirty="0"/>
          </a:p>
        </p:txBody>
      </p:sp>
      <p:sp>
        <p:nvSpPr>
          <p:cNvPr id="4" name="Slide Image Placeholder 3"/>
          <p:cNvSpPr>
            <a:spLocks noGrp="1" noRot="1" noChangeAspect="1"/>
          </p:cNvSpPr>
          <p:nvPr>
            <p:ph type="sldImg" idx="2"/>
          </p:nvPr>
        </p:nvSpPr>
        <p:spPr>
          <a:xfrm>
            <a:off x="2317750" y="1190625"/>
            <a:ext cx="2222500" cy="3214688"/>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583906"/>
            <a:ext cx="5486400" cy="375046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047097"/>
            <a:ext cx="2971800" cy="477903"/>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9047097"/>
            <a:ext cx="2971800" cy="477903"/>
          </a:xfrm>
          <a:prstGeom prst="rect">
            <a:avLst/>
          </a:prstGeom>
        </p:spPr>
        <p:txBody>
          <a:bodyPr vert="horz" lIns="91440" tIns="45720" rIns="91440" bIns="45720" rtlCol="0" anchor="b"/>
          <a:lstStyle>
            <a:lvl1pPr algn="r">
              <a:defRPr sz="1200"/>
            </a:lvl1pPr>
          </a:lstStyle>
          <a:p>
            <a:fld id="{AFC008BA-3183-48D8-B306-5A3243058837}" type="slidenum">
              <a:rPr lang="en-CA" smtClean="0"/>
              <a:t>‹#›</a:t>
            </a:fld>
            <a:endParaRPr lang="en-CA" dirty="0"/>
          </a:p>
        </p:txBody>
      </p:sp>
    </p:spTree>
    <p:extLst>
      <p:ext uri="{BB962C8B-B14F-4D97-AF65-F5344CB8AC3E}">
        <p14:creationId xmlns:p14="http://schemas.microsoft.com/office/powerpoint/2010/main" val="140006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FC008BA-3183-48D8-B306-5A3243058837}" type="slidenum">
              <a:rPr lang="en-CA" smtClean="0"/>
              <a:t>9</a:t>
            </a:fld>
            <a:endParaRPr lang="en-CA" dirty="0"/>
          </a:p>
        </p:txBody>
      </p:sp>
    </p:spTree>
    <p:extLst>
      <p:ext uri="{BB962C8B-B14F-4D97-AF65-F5344CB8AC3E}">
        <p14:creationId xmlns:p14="http://schemas.microsoft.com/office/powerpoint/2010/main" val="3327310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CONTEXTUALISATION: Note this is the global Tracing Action History Overview Form, please insert your contextualised form in the relevant language.</a:t>
            </a:r>
            <a:endParaRPr lang="en-US" dirty="0"/>
          </a:p>
        </p:txBody>
      </p:sp>
      <p:sp>
        <p:nvSpPr>
          <p:cNvPr id="4" name="Slide Number Placeholder 3"/>
          <p:cNvSpPr>
            <a:spLocks noGrp="1"/>
          </p:cNvSpPr>
          <p:nvPr>
            <p:ph type="sldNum" sz="quarter" idx="5"/>
          </p:nvPr>
        </p:nvSpPr>
        <p:spPr/>
        <p:txBody>
          <a:bodyPr/>
          <a:lstStyle/>
          <a:p>
            <a:fld id="{AFC008BA-3183-48D8-B306-5A3243058837}" type="slidenum">
              <a:rPr lang="en-CA" smtClean="0"/>
              <a:t>64</a:t>
            </a:fld>
            <a:endParaRPr lang="en-CA" dirty="0"/>
          </a:p>
        </p:txBody>
      </p:sp>
    </p:spTree>
    <p:extLst>
      <p:ext uri="{BB962C8B-B14F-4D97-AF65-F5344CB8AC3E}">
        <p14:creationId xmlns:p14="http://schemas.microsoft.com/office/powerpoint/2010/main" val="2246410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CONTEXTUALISATION: Note this is the global Tracing Action History Overview Form, please insert your contextualised form in the relevant language.</a:t>
            </a:r>
            <a:endParaRPr lang="en-US" dirty="0"/>
          </a:p>
        </p:txBody>
      </p:sp>
      <p:sp>
        <p:nvSpPr>
          <p:cNvPr id="4" name="Slide Number Placeholder 3"/>
          <p:cNvSpPr>
            <a:spLocks noGrp="1"/>
          </p:cNvSpPr>
          <p:nvPr>
            <p:ph type="sldNum" sz="quarter" idx="5"/>
          </p:nvPr>
        </p:nvSpPr>
        <p:spPr/>
        <p:txBody>
          <a:bodyPr/>
          <a:lstStyle/>
          <a:p>
            <a:fld id="{AFC008BA-3183-48D8-B306-5A3243058837}" type="slidenum">
              <a:rPr lang="en-CA" smtClean="0"/>
              <a:t>65</a:t>
            </a:fld>
            <a:endParaRPr lang="en-CA" dirty="0"/>
          </a:p>
        </p:txBody>
      </p:sp>
    </p:spTree>
    <p:extLst>
      <p:ext uri="{BB962C8B-B14F-4D97-AF65-F5344CB8AC3E}">
        <p14:creationId xmlns:p14="http://schemas.microsoft.com/office/powerpoint/2010/main" val="30301925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CONTEXTUALISATION: Note this is the global Tracing Action History Overview Form, please insert your contextualised form in the relevant language.</a:t>
            </a:r>
            <a:endParaRPr lang="en-US" dirty="0"/>
          </a:p>
        </p:txBody>
      </p:sp>
      <p:sp>
        <p:nvSpPr>
          <p:cNvPr id="4" name="Slide Number Placeholder 3"/>
          <p:cNvSpPr>
            <a:spLocks noGrp="1"/>
          </p:cNvSpPr>
          <p:nvPr>
            <p:ph type="sldNum" sz="quarter" idx="5"/>
          </p:nvPr>
        </p:nvSpPr>
        <p:spPr/>
        <p:txBody>
          <a:bodyPr/>
          <a:lstStyle/>
          <a:p>
            <a:fld id="{AFC008BA-3183-48D8-B306-5A3243058837}" type="slidenum">
              <a:rPr lang="en-CA" smtClean="0"/>
              <a:t>66</a:t>
            </a:fld>
            <a:endParaRPr lang="en-CA" dirty="0"/>
          </a:p>
        </p:txBody>
      </p:sp>
    </p:spTree>
    <p:extLst>
      <p:ext uri="{BB962C8B-B14F-4D97-AF65-F5344CB8AC3E}">
        <p14:creationId xmlns:p14="http://schemas.microsoft.com/office/powerpoint/2010/main" val="1330637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CONTEXTUALISATION: Note this is the global Tracing Action History Overview Form, please insert your contextualised form in the relevant language.</a:t>
            </a:r>
            <a:endParaRPr lang="en-US" dirty="0"/>
          </a:p>
        </p:txBody>
      </p:sp>
      <p:sp>
        <p:nvSpPr>
          <p:cNvPr id="4" name="Slide Number Placeholder 3"/>
          <p:cNvSpPr>
            <a:spLocks noGrp="1"/>
          </p:cNvSpPr>
          <p:nvPr>
            <p:ph type="sldNum" sz="quarter" idx="5"/>
          </p:nvPr>
        </p:nvSpPr>
        <p:spPr/>
        <p:txBody>
          <a:bodyPr/>
          <a:lstStyle/>
          <a:p>
            <a:fld id="{AFC008BA-3183-48D8-B306-5A3243058837}" type="slidenum">
              <a:rPr lang="en-CA" smtClean="0"/>
              <a:t>67</a:t>
            </a:fld>
            <a:endParaRPr lang="en-CA" dirty="0"/>
          </a:p>
        </p:txBody>
      </p:sp>
    </p:spTree>
    <p:extLst>
      <p:ext uri="{BB962C8B-B14F-4D97-AF65-F5344CB8AC3E}">
        <p14:creationId xmlns:p14="http://schemas.microsoft.com/office/powerpoint/2010/main" val="1282237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31:notes"/>
          <p:cNvSpPr txBox="1">
            <a:spLocks noGrp="1"/>
          </p:cNvSpPr>
          <p:nvPr>
            <p:ph type="body" idx="1"/>
          </p:nvPr>
        </p:nvSpPr>
        <p:spPr>
          <a:xfrm>
            <a:off x="685800" y="4583906"/>
            <a:ext cx="5486400" cy="3750469"/>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28" name="Google Shape;628;p31:notes"/>
          <p:cNvSpPr>
            <a:spLocks noGrp="1" noRot="1" noChangeAspect="1"/>
          </p:cNvSpPr>
          <p:nvPr>
            <p:ph type="sldImg" idx="2"/>
          </p:nvPr>
        </p:nvSpPr>
        <p:spPr>
          <a:xfrm>
            <a:off x="2317750" y="1190625"/>
            <a:ext cx="2222500" cy="32146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33:notes"/>
          <p:cNvSpPr txBox="1">
            <a:spLocks noGrp="1"/>
          </p:cNvSpPr>
          <p:nvPr>
            <p:ph type="body" idx="1"/>
          </p:nvPr>
        </p:nvSpPr>
        <p:spPr>
          <a:xfrm>
            <a:off x="685800" y="4583906"/>
            <a:ext cx="5486400" cy="3750469"/>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63" name="Google Shape;663;p33:notes"/>
          <p:cNvSpPr>
            <a:spLocks noGrp="1" noRot="1" noChangeAspect="1"/>
          </p:cNvSpPr>
          <p:nvPr>
            <p:ph type="sldImg" idx="2"/>
          </p:nvPr>
        </p:nvSpPr>
        <p:spPr>
          <a:xfrm>
            <a:off x="2317750" y="1190625"/>
            <a:ext cx="2222500" cy="32146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FC008BA-3183-48D8-B306-5A3243058837}" type="slidenum">
              <a:rPr lang="en-CA" smtClean="0"/>
              <a:t>10</a:t>
            </a:fld>
            <a:endParaRPr lang="en-CA" dirty="0"/>
          </a:p>
        </p:txBody>
      </p:sp>
    </p:spTree>
    <p:extLst>
      <p:ext uri="{BB962C8B-B14F-4D97-AF65-F5344CB8AC3E}">
        <p14:creationId xmlns:p14="http://schemas.microsoft.com/office/powerpoint/2010/main" val="2654670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FC008BA-3183-48D8-B306-5A3243058837}" type="slidenum">
              <a:rPr lang="en-CA" smtClean="0"/>
              <a:t>11</a:t>
            </a:fld>
            <a:endParaRPr lang="en-CA" dirty="0"/>
          </a:p>
        </p:txBody>
      </p:sp>
    </p:spTree>
    <p:extLst>
      <p:ext uri="{BB962C8B-B14F-4D97-AF65-F5344CB8AC3E}">
        <p14:creationId xmlns:p14="http://schemas.microsoft.com/office/powerpoint/2010/main" val="711813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FC008BA-3183-48D8-B306-5A3243058837}" type="slidenum">
              <a:rPr lang="en-CA" smtClean="0"/>
              <a:t>14</a:t>
            </a:fld>
            <a:endParaRPr lang="en-CA" dirty="0"/>
          </a:p>
        </p:txBody>
      </p:sp>
    </p:spTree>
    <p:extLst>
      <p:ext uri="{BB962C8B-B14F-4D97-AF65-F5344CB8AC3E}">
        <p14:creationId xmlns:p14="http://schemas.microsoft.com/office/powerpoint/2010/main" val="1149584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FC008BA-3183-48D8-B306-5A3243058837}" type="slidenum">
              <a:rPr lang="en-CA" smtClean="0"/>
              <a:t>15</a:t>
            </a:fld>
            <a:endParaRPr lang="en-CA" dirty="0"/>
          </a:p>
        </p:txBody>
      </p:sp>
    </p:spTree>
    <p:extLst>
      <p:ext uri="{BB962C8B-B14F-4D97-AF65-F5344CB8AC3E}">
        <p14:creationId xmlns:p14="http://schemas.microsoft.com/office/powerpoint/2010/main" val="3559861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FC008BA-3183-48D8-B306-5A3243058837}" type="slidenum">
              <a:rPr lang="en-CA" smtClean="0"/>
              <a:t>16</a:t>
            </a:fld>
            <a:endParaRPr lang="en-CA" dirty="0"/>
          </a:p>
        </p:txBody>
      </p:sp>
    </p:spTree>
    <p:extLst>
      <p:ext uri="{BB962C8B-B14F-4D97-AF65-F5344CB8AC3E}">
        <p14:creationId xmlns:p14="http://schemas.microsoft.com/office/powerpoint/2010/main" val="2553495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FC008BA-3183-48D8-B306-5A3243058837}" type="slidenum">
              <a:rPr lang="en-CA" smtClean="0"/>
              <a:t>17</a:t>
            </a:fld>
            <a:endParaRPr lang="en-CA" dirty="0"/>
          </a:p>
        </p:txBody>
      </p:sp>
    </p:spTree>
    <p:extLst>
      <p:ext uri="{BB962C8B-B14F-4D97-AF65-F5344CB8AC3E}">
        <p14:creationId xmlns:p14="http://schemas.microsoft.com/office/powerpoint/2010/main" val="627231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FC008BA-3183-48D8-B306-5A3243058837}" type="slidenum">
              <a:rPr lang="en-CA" smtClean="0"/>
              <a:t>18</a:t>
            </a:fld>
            <a:endParaRPr lang="en-CA" dirty="0"/>
          </a:p>
        </p:txBody>
      </p:sp>
    </p:spTree>
    <p:extLst>
      <p:ext uri="{BB962C8B-B14F-4D97-AF65-F5344CB8AC3E}">
        <p14:creationId xmlns:p14="http://schemas.microsoft.com/office/powerpoint/2010/main" val="3654697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CONTEXTUALISATION: Note this is the global Tracing Action History Overview Form, please insert your contextualised form in the relevant language.</a:t>
            </a:r>
            <a:endParaRPr lang="en-US" dirty="0"/>
          </a:p>
        </p:txBody>
      </p:sp>
      <p:sp>
        <p:nvSpPr>
          <p:cNvPr id="4" name="Slide Number Placeholder 3"/>
          <p:cNvSpPr>
            <a:spLocks noGrp="1"/>
          </p:cNvSpPr>
          <p:nvPr>
            <p:ph type="sldNum" sz="quarter" idx="5"/>
          </p:nvPr>
        </p:nvSpPr>
        <p:spPr/>
        <p:txBody>
          <a:bodyPr/>
          <a:lstStyle/>
          <a:p>
            <a:fld id="{AFC008BA-3183-48D8-B306-5A3243058837}" type="slidenum">
              <a:rPr lang="en-CA" smtClean="0"/>
              <a:t>63</a:t>
            </a:fld>
            <a:endParaRPr lang="en-CA" dirty="0"/>
          </a:p>
        </p:txBody>
      </p:sp>
    </p:spTree>
    <p:extLst>
      <p:ext uri="{BB962C8B-B14F-4D97-AF65-F5344CB8AC3E}">
        <p14:creationId xmlns:p14="http://schemas.microsoft.com/office/powerpoint/2010/main" val="5285835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EE2592-40A0-46BA-AFD1-25A35B61C92D}" type="datetimeFigureOut">
              <a:rPr lang="en-CA" smtClean="0"/>
              <a:t>2023-05-26</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79D86865-1011-49D9-8AB6-7F79F235B8AA}" type="slidenum">
              <a:rPr lang="en-CA" smtClean="0"/>
              <a:t>‹#›</a:t>
            </a:fld>
            <a:endParaRPr lang="en-CA" dirty="0"/>
          </a:p>
        </p:txBody>
      </p:sp>
    </p:spTree>
    <p:extLst>
      <p:ext uri="{BB962C8B-B14F-4D97-AF65-F5344CB8AC3E}">
        <p14:creationId xmlns:p14="http://schemas.microsoft.com/office/powerpoint/2010/main" val="1178525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C1EE2592-40A0-46BA-AFD1-25A35B61C92D}" type="datetimeFigureOut">
              <a:rPr lang="en-CA" smtClean="0"/>
              <a:t>2023-05-26</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79D86865-1011-49D9-8AB6-7F79F235B8AA}" type="slidenum">
              <a:rPr lang="en-CA" smtClean="0"/>
              <a:t>‹#›</a:t>
            </a:fld>
            <a:endParaRPr lang="en-CA" dirty="0"/>
          </a:p>
        </p:txBody>
      </p:sp>
    </p:spTree>
    <p:extLst>
      <p:ext uri="{BB962C8B-B14F-4D97-AF65-F5344CB8AC3E}">
        <p14:creationId xmlns:p14="http://schemas.microsoft.com/office/powerpoint/2010/main" val="1926755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1EE2592-40A0-46BA-AFD1-25A35B61C92D}" type="datetimeFigureOut">
              <a:rPr lang="en-CA" smtClean="0"/>
              <a:t>2023-05-26</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79D86865-1011-49D9-8AB6-7F79F235B8AA}" type="slidenum">
              <a:rPr lang="en-CA" smtClean="0"/>
              <a:t>‹#›</a:t>
            </a:fld>
            <a:endParaRPr lang="en-CA" dirty="0"/>
          </a:p>
        </p:txBody>
      </p:sp>
    </p:spTree>
    <p:extLst>
      <p:ext uri="{BB962C8B-B14F-4D97-AF65-F5344CB8AC3E}">
        <p14:creationId xmlns:p14="http://schemas.microsoft.com/office/powerpoint/2010/main" val="2890113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1EE2592-40A0-46BA-AFD1-25A35B61C92D}" type="datetimeFigureOut">
              <a:rPr lang="en-CA" smtClean="0"/>
              <a:t>2023-05-26</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79D86865-1011-49D9-8AB6-7F79F235B8AA}" type="slidenum">
              <a:rPr lang="en-CA" smtClean="0"/>
              <a:t>‹#›</a:t>
            </a:fld>
            <a:endParaRPr lang="en-CA" dirty="0"/>
          </a:p>
        </p:txBody>
      </p:sp>
    </p:spTree>
    <p:extLst>
      <p:ext uri="{BB962C8B-B14F-4D97-AF65-F5344CB8AC3E}">
        <p14:creationId xmlns:p14="http://schemas.microsoft.com/office/powerpoint/2010/main" val="1497741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1EE2592-40A0-46BA-AFD1-25A35B61C92D}" type="datetimeFigureOut">
              <a:rPr lang="en-CA" smtClean="0"/>
              <a:t>2023-05-26</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79D86865-1011-49D9-8AB6-7F79F235B8AA}" type="slidenum">
              <a:rPr lang="en-CA" smtClean="0"/>
              <a:t>‹#›</a:t>
            </a:fld>
            <a:endParaRPr lang="en-CA" dirty="0"/>
          </a:p>
        </p:txBody>
      </p:sp>
    </p:spTree>
    <p:extLst>
      <p:ext uri="{BB962C8B-B14F-4D97-AF65-F5344CB8AC3E}">
        <p14:creationId xmlns:p14="http://schemas.microsoft.com/office/powerpoint/2010/main" val="2050144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EE2592-40A0-46BA-AFD1-25A35B61C92D}" type="datetimeFigureOut">
              <a:rPr lang="en-CA" smtClean="0"/>
              <a:t>2023-05-26</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79D86865-1011-49D9-8AB6-7F79F235B8AA}" type="slidenum">
              <a:rPr lang="en-CA" smtClean="0"/>
              <a:t>‹#›</a:t>
            </a:fld>
            <a:endParaRPr lang="en-CA" dirty="0"/>
          </a:p>
        </p:txBody>
      </p:sp>
    </p:spTree>
    <p:extLst>
      <p:ext uri="{BB962C8B-B14F-4D97-AF65-F5344CB8AC3E}">
        <p14:creationId xmlns:p14="http://schemas.microsoft.com/office/powerpoint/2010/main" val="349575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1EE2592-40A0-46BA-AFD1-25A35B61C92D}" type="datetimeFigureOut">
              <a:rPr lang="en-CA" smtClean="0"/>
              <a:t>2023-05-26</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79D86865-1011-49D9-8AB6-7F79F235B8AA}" type="slidenum">
              <a:rPr lang="en-CA" smtClean="0"/>
              <a:t>‹#›</a:t>
            </a:fld>
            <a:endParaRPr lang="en-CA" dirty="0"/>
          </a:p>
        </p:txBody>
      </p:sp>
    </p:spTree>
    <p:extLst>
      <p:ext uri="{BB962C8B-B14F-4D97-AF65-F5344CB8AC3E}">
        <p14:creationId xmlns:p14="http://schemas.microsoft.com/office/powerpoint/2010/main" val="2625028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1EE2592-40A0-46BA-AFD1-25A35B61C92D}" type="datetimeFigureOut">
              <a:rPr lang="en-CA" smtClean="0"/>
              <a:t>2023-05-26</a:t>
            </a:fld>
            <a:endParaRPr lang="en-CA" dirty="0"/>
          </a:p>
        </p:txBody>
      </p:sp>
      <p:sp>
        <p:nvSpPr>
          <p:cNvPr id="8" name="Footer Placeholder 7"/>
          <p:cNvSpPr>
            <a:spLocks noGrp="1"/>
          </p:cNvSpPr>
          <p:nvPr>
            <p:ph type="ftr" sz="quarter" idx="11"/>
          </p:nvPr>
        </p:nvSpPr>
        <p:spPr/>
        <p:txBody>
          <a:bodyPr/>
          <a:lstStyle/>
          <a:p>
            <a:endParaRPr lang="en-CA" dirty="0"/>
          </a:p>
        </p:txBody>
      </p:sp>
      <p:sp>
        <p:nvSpPr>
          <p:cNvPr id="9" name="Slide Number Placeholder 8"/>
          <p:cNvSpPr>
            <a:spLocks noGrp="1"/>
          </p:cNvSpPr>
          <p:nvPr>
            <p:ph type="sldNum" sz="quarter" idx="12"/>
          </p:nvPr>
        </p:nvSpPr>
        <p:spPr/>
        <p:txBody>
          <a:bodyPr/>
          <a:lstStyle/>
          <a:p>
            <a:fld id="{79D86865-1011-49D9-8AB6-7F79F235B8AA}" type="slidenum">
              <a:rPr lang="en-CA" smtClean="0"/>
              <a:t>‹#›</a:t>
            </a:fld>
            <a:endParaRPr lang="en-CA" dirty="0"/>
          </a:p>
        </p:txBody>
      </p:sp>
    </p:spTree>
    <p:extLst>
      <p:ext uri="{BB962C8B-B14F-4D97-AF65-F5344CB8AC3E}">
        <p14:creationId xmlns:p14="http://schemas.microsoft.com/office/powerpoint/2010/main" val="1999122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1EE2592-40A0-46BA-AFD1-25A35B61C92D}" type="datetimeFigureOut">
              <a:rPr lang="en-CA" smtClean="0"/>
              <a:t>2023-05-26</a:t>
            </a:fld>
            <a:endParaRPr lang="en-CA" dirty="0"/>
          </a:p>
        </p:txBody>
      </p:sp>
      <p:sp>
        <p:nvSpPr>
          <p:cNvPr id="4" name="Footer Placeholder 3"/>
          <p:cNvSpPr>
            <a:spLocks noGrp="1"/>
          </p:cNvSpPr>
          <p:nvPr>
            <p:ph type="ftr" sz="quarter" idx="11"/>
          </p:nvPr>
        </p:nvSpPr>
        <p:spPr/>
        <p:txBody>
          <a:bodyPr/>
          <a:lstStyle/>
          <a:p>
            <a:endParaRPr lang="en-CA" dirty="0"/>
          </a:p>
        </p:txBody>
      </p:sp>
      <p:sp>
        <p:nvSpPr>
          <p:cNvPr id="5" name="Slide Number Placeholder 4"/>
          <p:cNvSpPr>
            <a:spLocks noGrp="1"/>
          </p:cNvSpPr>
          <p:nvPr>
            <p:ph type="sldNum" sz="quarter" idx="12"/>
          </p:nvPr>
        </p:nvSpPr>
        <p:spPr/>
        <p:txBody>
          <a:bodyPr/>
          <a:lstStyle/>
          <a:p>
            <a:fld id="{79D86865-1011-49D9-8AB6-7F79F235B8AA}" type="slidenum">
              <a:rPr lang="en-CA" smtClean="0"/>
              <a:t>‹#›</a:t>
            </a:fld>
            <a:endParaRPr lang="en-CA" dirty="0"/>
          </a:p>
        </p:txBody>
      </p:sp>
    </p:spTree>
    <p:extLst>
      <p:ext uri="{BB962C8B-B14F-4D97-AF65-F5344CB8AC3E}">
        <p14:creationId xmlns:p14="http://schemas.microsoft.com/office/powerpoint/2010/main" val="117531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Google Shape;55;p42">
            <a:extLst>
              <a:ext uri="{FF2B5EF4-FFF2-40B4-BE49-F238E27FC236}">
                <a16:creationId xmlns:a16="http://schemas.microsoft.com/office/drawing/2014/main" id="{E5160F17-FDE2-6E0B-9A98-6ABFACAD6B8A}"/>
              </a:ext>
            </a:extLst>
          </p:cNvPr>
          <p:cNvSpPr/>
          <p:nvPr userDrawn="1"/>
        </p:nvSpPr>
        <p:spPr>
          <a:xfrm>
            <a:off x="335817" y="9332516"/>
            <a:ext cx="284734" cy="327800"/>
          </a:xfrm>
          <a:prstGeom prst="rect">
            <a:avLst/>
          </a:prstGeom>
          <a:noFill/>
          <a:ln>
            <a:noFill/>
          </a:ln>
        </p:spPr>
      </p:sp>
      <p:pic>
        <p:nvPicPr>
          <p:cNvPr id="3" name="Picture 2">
            <a:extLst>
              <a:ext uri="{FF2B5EF4-FFF2-40B4-BE49-F238E27FC236}">
                <a16:creationId xmlns:a16="http://schemas.microsoft.com/office/drawing/2014/main" id="{48874D90-20A0-D6A8-EA2E-2A05E25FDD8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817" y="9332516"/>
            <a:ext cx="284734" cy="327800"/>
          </a:xfrm>
          <a:prstGeom prst="rect">
            <a:avLst/>
          </a:prstGeom>
        </p:spPr>
      </p:pic>
      <p:sp>
        <p:nvSpPr>
          <p:cNvPr id="4" name="Rectangle 3">
            <a:extLst>
              <a:ext uri="{FF2B5EF4-FFF2-40B4-BE49-F238E27FC236}">
                <a16:creationId xmlns:a16="http://schemas.microsoft.com/office/drawing/2014/main" id="{82C17DDF-3228-3A2C-5960-07D985D98F02}"/>
              </a:ext>
            </a:extLst>
          </p:cNvPr>
          <p:cNvSpPr/>
          <p:nvPr userDrawn="1"/>
        </p:nvSpPr>
        <p:spPr>
          <a:xfrm>
            <a:off x="685531" y="9381474"/>
            <a:ext cx="5207270" cy="230358"/>
          </a:xfrm>
          <a:prstGeom prst="rect">
            <a:avLst/>
          </a:prstGeom>
        </p:spPr>
        <p:txBody>
          <a:bodyPr wrap="square">
            <a:spAutoFit/>
          </a:bodyPr>
          <a:lstStyle/>
          <a:p>
            <a:pPr marL="0" marR="0" lvl="0" indent="0" algn="l" rtl="0">
              <a:spcBef>
                <a:spcPts val="0"/>
              </a:spcBef>
              <a:spcAft>
                <a:spcPts val="0"/>
              </a:spcAft>
              <a:buNone/>
            </a:pPr>
            <a:r>
              <a:rPr lang="en-US" sz="900" b="0" dirty="0">
                <a:solidFill>
                  <a:schemeClr val="tx1">
                    <a:lumMod val="50000"/>
                    <a:lumOff val="50000"/>
                  </a:schemeClr>
                </a:solidFill>
                <a:latin typeface="Calibri"/>
                <a:ea typeface="Calibri"/>
                <a:cs typeface="Calibri"/>
                <a:sym typeface="Calibri"/>
              </a:rPr>
              <a:t>Level 3: </a:t>
            </a:r>
            <a:r>
              <a:rPr lang="en-US" sz="900" b="1" dirty="0">
                <a:solidFill>
                  <a:schemeClr val="tx1">
                    <a:lumMod val="50000"/>
                    <a:lumOff val="50000"/>
                  </a:schemeClr>
                </a:solidFill>
                <a:latin typeface="Calibri"/>
                <a:ea typeface="Calibri"/>
                <a:cs typeface="Calibri"/>
                <a:sym typeface="Calibri"/>
              </a:rPr>
              <a:t>UASC</a:t>
            </a:r>
            <a:r>
              <a:rPr lang="en-US" sz="900" b="0" dirty="0">
                <a:solidFill>
                  <a:schemeClr val="tx1">
                    <a:lumMod val="50000"/>
                    <a:lumOff val="50000"/>
                  </a:schemeClr>
                </a:solidFill>
                <a:latin typeface="Calibri"/>
                <a:ea typeface="Calibri"/>
                <a:cs typeface="Calibri"/>
                <a:sym typeface="Calibri"/>
              </a:rPr>
              <a:t> Module 2: </a:t>
            </a:r>
            <a:r>
              <a:rPr lang="en-US" sz="900" b="1" dirty="0">
                <a:solidFill>
                  <a:schemeClr val="tx1">
                    <a:lumMod val="50000"/>
                    <a:lumOff val="50000"/>
                  </a:schemeClr>
                </a:solidFill>
                <a:latin typeface="Calibri"/>
                <a:ea typeface="Calibri"/>
                <a:cs typeface="Calibri"/>
                <a:sym typeface="Calibri"/>
              </a:rPr>
              <a:t>Supporting UASC through case management, alternative care and family tracing</a:t>
            </a:r>
            <a:endParaRPr lang="en-US" sz="900" b="0" dirty="0">
              <a:solidFill>
                <a:schemeClr val="tx1">
                  <a:lumMod val="50000"/>
                  <a:lumOff val="50000"/>
                </a:schemeClr>
              </a:solidFill>
              <a:latin typeface="Calibri"/>
              <a:ea typeface="Calibri"/>
              <a:cs typeface="Calibri"/>
              <a:sym typeface="Calibri"/>
            </a:endParaRPr>
          </a:p>
        </p:txBody>
      </p:sp>
      <p:sp>
        <p:nvSpPr>
          <p:cNvPr id="6" name="Rectangle 5">
            <a:extLst>
              <a:ext uri="{FF2B5EF4-FFF2-40B4-BE49-F238E27FC236}">
                <a16:creationId xmlns:a16="http://schemas.microsoft.com/office/drawing/2014/main" id="{E9691038-1CE3-056F-2D32-CCB2C8E6223B}"/>
              </a:ext>
            </a:extLst>
          </p:cNvPr>
          <p:cNvSpPr/>
          <p:nvPr userDrawn="1"/>
        </p:nvSpPr>
        <p:spPr>
          <a:xfrm>
            <a:off x="5694749" y="9381000"/>
            <a:ext cx="896112" cy="230832"/>
          </a:xfrm>
          <a:prstGeom prst="rect">
            <a:avLst/>
          </a:prstGeom>
        </p:spPr>
        <p:txBody>
          <a:bodyPr wrap="square">
            <a:spAutoFit/>
          </a:bodyPr>
          <a:lstStyle/>
          <a:p>
            <a:pPr algn="r"/>
            <a:fld id="{F40E2D1A-FC8F-4142-8C94-11D42F0C1FBE}" type="slidenum">
              <a:rPr lang="en-CA" sz="900" b="1" smtClean="0">
                <a:solidFill>
                  <a:schemeClr val="tx1">
                    <a:lumMod val="50000"/>
                    <a:lumOff val="50000"/>
                  </a:schemeClr>
                </a:solidFill>
                <a:latin typeface="+mn-lt"/>
              </a:rPr>
              <a:t>‹#›</a:t>
            </a:fld>
            <a:endParaRPr lang="en-CA" sz="900" b="1" dirty="0">
              <a:solidFill>
                <a:schemeClr val="tx1">
                  <a:lumMod val="50000"/>
                  <a:lumOff val="50000"/>
                </a:schemeClr>
              </a:solidFill>
              <a:latin typeface="+mn-lt"/>
            </a:endParaRPr>
          </a:p>
        </p:txBody>
      </p:sp>
    </p:spTree>
    <p:extLst>
      <p:ext uri="{BB962C8B-B14F-4D97-AF65-F5344CB8AC3E}">
        <p14:creationId xmlns:p14="http://schemas.microsoft.com/office/powerpoint/2010/main" val="426876792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E4858B-953F-17A4-7876-3BD5C3E72B97}"/>
              </a:ext>
            </a:extLst>
          </p:cNvPr>
          <p:cNvSpPr/>
          <p:nvPr userDrawn="1"/>
        </p:nvSpPr>
        <p:spPr>
          <a:xfrm>
            <a:off x="5694749" y="9381000"/>
            <a:ext cx="896112" cy="230832"/>
          </a:xfrm>
          <a:prstGeom prst="rect">
            <a:avLst/>
          </a:prstGeom>
        </p:spPr>
        <p:txBody>
          <a:bodyPr wrap="square">
            <a:spAutoFit/>
          </a:bodyPr>
          <a:lstStyle/>
          <a:p>
            <a:pPr algn="r"/>
            <a:fld id="{F40E2D1A-FC8F-4142-8C94-11D42F0C1FBE}" type="slidenum">
              <a:rPr lang="en-CA" sz="900" b="1" smtClean="0">
                <a:solidFill>
                  <a:schemeClr val="tx1">
                    <a:lumMod val="50000"/>
                    <a:lumOff val="50000"/>
                  </a:schemeClr>
                </a:solidFill>
                <a:latin typeface="+mn-lt"/>
              </a:rPr>
              <a:t>‹#›</a:t>
            </a:fld>
            <a:endParaRPr lang="en-CA" sz="900" b="1" dirty="0">
              <a:solidFill>
                <a:schemeClr val="tx1">
                  <a:lumMod val="50000"/>
                  <a:lumOff val="50000"/>
                </a:schemeClr>
              </a:solidFill>
              <a:latin typeface="+mn-lt"/>
            </a:endParaRPr>
          </a:p>
        </p:txBody>
      </p:sp>
    </p:spTree>
    <p:extLst>
      <p:ext uri="{BB962C8B-B14F-4D97-AF65-F5344CB8AC3E}">
        <p14:creationId xmlns:p14="http://schemas.microsoft.com/office/powerpoint/2010/main" val="420868599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C1EE2592-40A0-46BA-AFD1-25A35B61C92D}" type="datetimeFigureOut">
              <a:rPr lang="en-CA" smtClean="0"/>
              <a:t>2023-05-26</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79D86865-1011-49D9-8AB6-7F79F235B8AA}" type="slidenum">
              <a:rPr lang="en-CA" smtClean="0"/>
              <a:t>‹#›</a:t>
            </a:fld>
            <a:endParaRPr lang="en-CA" dirty="0"/>
          </a:p>
        </p:txBody>
      </p:sp>
    </p:spTree>
    <p:extLst>
      <p:ext uri="{BB962C8B-B14F-4D97-AF65-F5344CB8AC3E}">
        <p14:creationId xmlns:p14="http://schemas.microsoft.com/office/powerpoint/2010/main" val="1940064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C1EE2592-40A0-46BA-AFD1-25A35B61C92D}" type="datetimeFigureOut">
              <a:rPr lang="en-CA" smtClean="0"/>
              <a:t>2023-05-26</a:t>
            </a:fld>
            <a:endParaRPr lang="en-CA" dirty="0"/>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79D86865-1011-49D9-8AB6-7F79F235B8AA}" type="slidenum">
              <a:rPr lang="en-CA" smtClean="0"/>
              <a:t>‹#›</a:t>
            </a:fld>
            <a:endParaRPr lang="en-CA" dirty="0"/>
          </a:p>
        </p:txBody>
      </p:sp>
    </p:spTree>
    <p:extLst>
      <p:ext uri="{BB962C8B-B14F-4D97-AF65-F5344CB8AC3E}">
        <p14:creationId xmlns:p14="http://schemas.microsoft.com/office/powerpoint/2010/main" val="9149734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mailto:rana@savethekids.org"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mailto:charbel@socialservices.org"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microsoft.com/office/2018/10/relationships/comments" Target="../comments/modernComment_23C_5DD43AE.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microsoft.com/office/2018/10/relationships/comments" Target="../comments/modernComment_1EF_9DB14A21.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Word_Document.docx"/><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package" Target="../embeddings/Microsoft_Word_Document1.docx"/><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package" Target="../embeddings/Microsoft_Word_Document2.docx"/><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package" Target="../embeddings/Microsoft_Word_Document3.docx"/><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package" Target="../embeddings/Microsoft_Word_Document4.docx"/><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88;p1">
            <a:extLst>
              <a:ext uri="{FF2B5EF4-FFF2-40B4-BE49-F238E27FC236}">
                <a16:creationId xmlns:a16="http://schemas.microsoft.com/office/drawing/2014/main" id="{65355A33-6930-AAC9-0B99-DFEAEDFC5954}"/>
              </a:ext>
            </a:extLst>
          </p:cNvPr>
          <p:cNvSpPr txBox="1"/>
          <p:nvPr/>
        </p:nvSpPr>
        <p:spPr>
          <a:xfrm>
            <a:off x="684708" y="5497370"/>
            <a:ext cx="5488582" cy="32316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i="0" u="none" strike="noStrike" cap="none" dirty="0">
                <a:solidFill>
                  <a:schemeClr val="dk2"/>
                </a:solidFill>
                <a:latin typeface="Garamond"/>
                <a:ea typeface="Garamond"/>
                <a:cs typeface="Garamond"/>
                <a:sym typeface="Garamond"/>
              </a:rPr>
              <a:t>LEVEL 3 Child Protection Case Management - UASC</a:t>
            </a:r>
          </a:p>
          <a:p>
            <a:pPr marL="0" marR="0" lvl="0" indent="0" algn="ctr" rtl="0">
              <a:spcBef>
                <a:spcPts val="0"/>
              </a:spcBef>
              <a:spcAft>
                <a:spcPts val="0"/>
              </a:spcAft>
              <a:buNone/>
            </a:pPr>
            <a:r>
              <a:rPr lang="en-US" sz="2400" b="1">
                <a:solidFill>
                  <a:schemeClr val="dk2"/>
                </a:solidFill>
                <a:latin typeface="Garamond"/>
                <a:ea typeface="Garamond"/>
                <a:cs typeface="Garamond"/>
                <a:sym typeface="Garamond"/>
              </a:rPr>
              <a:t>Module 2</a:t>
            </a:r>
            <a:endParaRPr lang="en-US" sz="2400" b="1" dirty="0">
              <a:solidFill>
                <a:schemeClr val="dk2"/>
              </a:solidFill>
              <a:latin typeface="Garamond"/>
              <a:ea typeface="Garamond"/>
              <a:cs typeface="Garamond"/>
              <a:sym typeface="Garamond"/>
            </a:endParaRPr>
          </a:p>
          <a:p>
            <a:pPr marL="0" marR="0" lvl="0" indent="0" algn="ctr" rtl="0">
              <a:spcBef>
                <a:spcPts val="0"/>
              </a:spcBef>
              <a:spcAft>
                <a:spcPts val="0"/>
              </a:spcAft>
              <a:buNone/>
            </a:pPr>
            <a:endParaRPr lang="en-US" sz="2400" b="1" i="0" u="none" strike="noStrike" cap="none" dirty="0">
              <a:solidFill>
                <a:schemeClr val="dk2"/>
              </a:solidFill>
              <a:latin typeface="Garamond"/>
              <a:ea typeface="Garamond"/>
              <a:cs typeface="Garamond"/>
              <a:sym typeface="Garamond"/>
            </a:endParaRPr>
          </a:p>
          <a:p>
            <a:pPr marL="0" marR="0" lvl="0" indent="0" algn="ctr" rtl="0">
              <a:spcBef>
                <a:spcPts val="0"/>
              </a:spcBef>
              <a:spcAft>
                <a:spcPts val="0"/>
              </a:spcAft>
              <a:buNone/>
            </a:pPr>
            <a:r>
              <a:rPr lang="en-US" sz="3600" b="1" i="0" u="none" strike="noStrike" cap="none" dirty="0">
                <a:solidFill>
                  <a:schemeClr val="dk2"/>
                </a:solidFill>
                <a:latin typeface="Garamond"/>
                <a:ea typeface="Garamond"/>
                <a:cs typeface="Garamond"/>
                <a:sym typeface="Garamond"/>
              </a:rPr>
              <a:t>Understanding the Causes, Impact and Risks of Family Separation</a:t>
            </a:r>
            <a:endParaRPr lang="en-US" sz="1200" dirty="0"/>
          </a:p>
        </p:txBody>
      </p:sp>
      <p:pic>
        <p:nvPicPr>
          <p:cNvPr id="6" name="Picture 5" descr="Icon&#10;&#10;Description automatically generated">
            <a:extLst>
              <a:ext uri="{FF2B5EF4-FFF2-40B4-BE49-F238E27FC236}">
                <a16:creationId xmlns:a16="http://schemas.microsoft.com/office/drawing/2014/main" id="{B2A5F3D7-8C8C-3FA3-9584-1AD8F322F5AD}"/>
              </a:ext>
            </a:extLst>
          </p:cNvPr>
          <p:cNvPicPr>
            <a:picLocks noChangeAspect="1"/>
          </p:cNvPicPr>
          <p:nvPr/>
        </p:nvPicPr>
        <p:blipFill>
          <a:blip r:embed="rId2"/>
          <a:stretch>
            <a:fillRect/>
          </a:stretch>
        </p:blipFill>
        <p:spPr>
          <a:xfrm>
            <a:off x="1594813" y="738765"/>
            <a:ext cx="3668373" cy="4161073"/>
          </a:xfrm>
          <a:prstGeom prst="rect">
            <a:avLst/>
          </a:prstGeom>
        </p:spPr>
      </p:pic>
      <p:pic>
        <p:nvPicPr>
          <p:cNvPr id="10" name="Picture 9" descr="Logo&#10;&#10;Description automatically generated">
            <a:extLst>
              <a:ext uri="{FF2B5EF4-FFF2-40B4-BE49-F238E27FC236}">
                <a16:creationId xmlns:a16="http://schemas.microsoft.com/office/drawing/2014/main" id="{C44B3FCE-8F6A-C4EB-47E2-CD8C194B55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268" y="8817101"/>
            <a:ext cx="2378967" cy="913463"/>
          </a:xfrm>
          <a:prstGeom prst="rect">
            <a:avLst/>
          </a:prstGeom>
        </p:spPr>
      </p:pic>
      <p:sp>
        <p:nvSpPr>
          <p:cNvPr id="13" name="Rectangle 12">
            <a:extLst>
              <a:ext uri="{FF2B5EF4-FFF2-40B4-BE49-F238E27FC236}">
                <a16:creationId xmlns:a16="http://schemas.microsoft.com/office/drawing/2014/main" id="{9371CBED-C521-A6A5-5F45-3164FBBC0E43}"/>
              </a:ext>
            </a:extLst>
          </p:cNvPr>
          <p:cNvSpPr/>
          <p:nvPr/>
        </p:nvSpPr>
        <p:spPr>
          <a:xfrm>
            <a:off x="6328229" y="9347200"/>
            <a:ext cx="275771" cy="2809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5" name="Picture 14" descr="Text&#10;&#10;Description automatically generated">
            <a:extLst>
              <a:ext uri="{FF2B5EF4-FFF2-40B4-BE49-F238E27FC236}">
                <a16:creationId xmlns:a16="http://schemas.microsoft.com/office/drawing/2014/main" id="{76C661F3-F9EA-478D-ECEF-9ADE15CBC9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59191" y="8903413"/>
            <a:ext cx="2294935" cy="654492"/>
          </a:xfrm>
          <a:prstGeom prst="rect">
            <a:avLst/>
          </a:prstGeom>
        </p:spPr>
      </p:pic>
    </p:spTree>
    <p:extLst>
      <p:ext uri="{BB962C8B-B14F-4D97-AF65-F5344CB8AC3E}">
        <p14:creationId xmlns:p14="http://schemas.microsoft.com/office/powerpoint/2010/main" val="2419551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0BE5AB31-4474-C708-7883-229185E59B32}"/>
              </a:ext>
            </a:extLst>
          </p:cNvPr>
          <p:cNvSpPr txBox="1"/>
          <p:nvPr/>
        </p:nvSpPr>
        <p:spPr>
          <a:xfrm>
            <a:off x="982985" y="713169"/>
            <a:ext cx="5267344" cy="261610"/>
          </a:xfrm>
          <a:prstGeom prst="rect">
            <a:avLst/>
          </a:prstGeom>
          <a:noFill/>
        </p:spPr>
        <p:txBody>
          <a:bodyPr wrap="square" rtlCol="0">
            <a:spAutoFit/>
          </a:bodyPr>
          <a:lstStyle/>
          <a:p>
            <a:pPr marL="0" marR="0" lvl="0" indent="0" algn="l" rtl="0">
              <a:spcBef>
                <a:spcPts val="0"/>
              </a:spcBef>
              <a:spcAft>
                <a:spcPts val="0"/>
              </a:spcAft>
              <a:buNone/>
            </a:pPr>
            <a:r>
              <a:rPr lang="en-US" sz="1100" b="1" dirty="0">
                <a:solidFill>
                  <a:schemeClr val="tx1"/>
                </a:solidFill>
                <a:latin typeface="+mn-lt"/>
                <a:ea typeface="Arial"/>
                <a:cs typeface="Arial"/>
                <a:sym typeface="Arial"/>
              </a:rPr>
              <a:t>Consent procedure and any additional response actions </a:t>
            </a:r>
          </a:p>
        </p:txBody>
      </p:sp>
      <p:sp>
        <p:nvSpPr>
          <p:cNvPr id="18" name="TextBox 17">
            <a:extLst>
              <a:ext uri="{FF2B5EF4-FFF2-40B4-BE49-F238E27FC236}">
                <a16:creationId xmlns:a16="http://schemas.microsoft.com/office/drawing/2014/main" id="{1355F69C-B52A-803A-C304-727BBFE2D335}"/>
              </a:ext>
            </a:extLst>
          </p:cNvPr>
          <p:cNvSpPr txBox="1"/>
          <p:nvPr/>
        </p:nvSpPr>
        <p:spPr>
          <a:xfrm>
            <a:off x="993144" y="1116233"/>
            <a:ext cx="2547492" cy="459706"/>
          </a:xfrm>
          <a:prstGeom prst="rect">
            <a:avLst/>
          </a:prstGeom>
          <a:noFill/>
        </p:spPr>
        <p:txBody>
          <a:bodyPr wrap="square">
            <a:spAutoFit/>
          </a:bodyPr>
          <a:lstStyle/>
          <a:p>
            <a:r>
              <a:rPr lang="en-US" sz="1100" b="1" dirty="0"/>
              <a:t>Marco</a:t>
            </a:r>
          </a:p>
          <a:p>
            <a:r>
              <a:rPr lang="en-US" sz="1100" dirty="0"/>
              <a:t>Consent/assent procedure:</a:t>
            </a:r>
          </a:p>
        </p:txBody>
      </p:sp>
      <p:sp>
        <p:nvSpPr>
          <p:cNvPr id="19" name="Google Shape;275;p12">
            <a:extLst>
              <a:ext uri="{FF2B5EF4-FFF2-40B4-BE49-F238E27FC236}">
                <a16:creationId xmlns:a16="http://schemas.microsoft.com/office/drawing/2014/main" id="{8D78D90A-7107-B998-6D8C-80E406E31D51}"/>
              </a:ext>
            </a:extLst>
          </p:cNvPr>
          <p:cNvSpPr/>
          <p:nvPr/>
        </p:nvSpPr>
        <p:spPr>
          <a:xfrm>
            <a:off x="982984" y="1608777"/>
            <a:ext cx="2557652" cy="1380904"/>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 name="Google Shape;275;p12">
            <a:extLst>
              <a:ext uri="{FF2B5EF4-FFF2-40B4-BE49-F238E27FC236}">
                <a16:creationId xmlns:a16="http://schemas.microsoft.com/office/drawing/2014/main" id="{0D50C05D-27BE-6005-9639-1F3DC44DF76E}"/>
              </a:ext>
            </a:extLst>
          </p:cNvPr>
          <p:cNvSpPr/>
          <p:nvPr/>
        </p:nvSpPr>
        <p:spPr>
          <a:xfrm>
            <a:off x="3692676" y="1608777"/>
            <a:ext cx="2557652" cy="1380904"/>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 name="TextBox 21">
            <a:extLst>
              <a:ext uri="{FF2B5EF4-FFF2-40B4-BE49-F238E27FC236}">
                <a16:creationId xmlns:a16="http://schemas.microsoft.com/office/drawing/2014/main" id="{E99A25D1-70F5-F076-50DA-1A2693684E61}"/>
              </a:ext>
            </a:extLst>
          </p:cNvPr>
          <p:cNvSpPr txBox="1"/>
          <p:nvPr/>
        </p:nvSpPr>
        <p:spPr>
          <a:xfrm>
            <a:off x="3712996" y="1116233"/>
            <a:ext cx="2547492" cy="459706"/>
          </a:xfrm>
          <a:prstGeom prst="rect">
            <a:avLst/>
          </a:prstGeom>
          <a:noFill/>
        </p:spPr>
        <p:txBody>
          <a:bodyPr wrap="square">
            <a:spAutoFit/>
          </a:bodyPr>
          <a:lstStyle/>
          <a:p>
            <a:endParaRPr lang="en-US" sz="1100" dirty="0"/>
          </a:p>
          <a:p>
            <a:r>
              <a:rPr lang="en-US" sz="1100" dirty="0"/>
              <a:t>Any additional response actions:</a:t>
            </a:r>
          </a:p>
        </p:txBody>
      </p:sp>
      <p:sp>
        <p:nvSpPr>
          <p:cNvPr id="23" name="TextBox 22">
            <a:extLst>
              <a:ext uri="{FF2B5EF4-FFF2-40B4-BE49-F238E27FC236}">
                <a16:creationId xmlns:a16="http://schemas.microsoft.com/office/drawing/2014/main" id="{A2C95E85-D3F8-DE70-B252-FF4236782481}"/>
              </a:ext>
            </a:extLst>
          </p:cNvPr>
          <p:cNvSpPr txBox="1"/>
          <p:nvPr/>
        </p:nvSpPr>
        <p:spPr>
          <a:xfrm>
            <a:off x="993144" y="3112639"/>
            <a:ext cx="2547492" cy="459706"/>
          </a:xfrm>
          <a:prstGeom prst="rect">
            <a:avLst/>
          </a:prstGeom>
          <a:noFill/>
        </p:spPr>
        <p:txBody>
          <a:bodyPr wrap="square">
            <a:spAutoFit/>
          </a:bodyPr>
          <a:lstStyle/>
          <a:p>
            <a:r>
              <a:rPr lang="en-US" sz="1100" b="1" dirty="0"/>
              <a:t>Jasmine</a:t>
            </a:r>
          </a:p>
          <a:p>
            <a:r>
              <a:rPr lang="en-US" sz="1100" dirty="0"/>
              <a:t>Consent/assent procedure:</a:t>
            </a:r>
          </a:p>
        </p:txBody>
      </p:sp>
      <p:sp>
        <p:nvSpPr>
          <p:cNvPr id="24" name="Google Shape;275;p12">
            <a:extLst>
              <a:ext uri="{FF2B5EF4-FFF2-40B4-BE49-F238E27FC236}">
                <a16:creationId xmlns:a16="http://schemas.microsoft.com/office/drawing/2014/main" id="{C0E6F5A2-EDFF-2C05-BB82-054688F18BEA}"/>
              </a:ext>
            </a:extLst>
          </p:cNvPr>
          <p:cNvSpPr/>
          <p:nvPr/>
        </p:nvSpPr>
        <p:spPr>
          <a:xfrm>
            <a:off x="982984" y="3605183"/>
            <a:ext cx="2557652" cy="1380904"/>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5" name="Google Shape;275;p12">
            <a:extLst>
              <a:ext uri="{FF2B5EF4-FFF2-40B4-BE49-F238E27FC236}">
                <a16:creationId xmlns:a16="http://schemas.microsoft.com/office/drawing/2014/main" id="{62301A0E-C57D-A0D2-2941-05366D9F7020}"/>
              </a:ext>
            </a:extLst>
          </p:cNvPr>
          <p:cNvSpPr/>
          <p:nvPr/>
        </p:nvSpPr>
        <p:spPr>
          <a:xfrm>
            <a:off x="3692676" y="3605183"/>
            <a:ext cx="2557652" cy="1380904"/>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6" name="TextBox 25">
            <a:extLst>
              <a:ext uri="{FF2B5EF4-FFF2-40B4-BE49-F238E27FC236}">
                <a16:creationId xmlns:a16="http://schemas.microsoft.com/office/drawing/2014/main" id="{79DFB2C5-EEAF-71E6-9D83-89FFB9EDF148}"/>
              </a:ext>
            </a:extLst>
          </p:cNvPr>
          <p:cNvSpPr txBox="1"/>
          <p:nvPr/>
        </p:nvSpPr>
        <p:spPr>
          <a:xfrm>
            <a:off x="3712996" y="3112639"/>
            <a:ext cx="2547492" cy="459706"/>
          </a:xfrm>
          <a:prstGeom prst="rect">
            <a:avLst/>
          </a:prstGeom>
          <a:noFill/>
        </p:spPr>
        <p:txBody>
          <a:bodyPr wrap="square">
            <a:spAutoFit/>
          </a:bodyPr>
          <a:lstStyle/>
          <a:p>
            <a:endParaRPr lang="en-US" sz="1100" dirty="0"/>
          </a:p>
          <a:p>
            <a:r>
              <a:rPr lang="en-US" sz="1100" dirty="0"/>
              <a:t>Any additional response actions:</a:t>
            </a:r>
          </a:p>
        </p:txBody>
      </p:sp>
      <p:sp>
        <p:nvSpPr>
          <p:cNvPr id="30" name="TextBox 29">
            <a:extLst>
              <a:ext uri="{FF2B5EF4-FFF2-40B4-BE49-F238E27FC236}">
                <a16:creationId xmlns:a16="http://schemas.microsoft.com/office/drawing/2014/main" id="{62B2179C-D9C0-D788-0CC1-32AA6E5778F7}"/>
              </a:ext>
            </a:extLst>
          </p:cNvPr>
          <p:cNvSpPr txBox="1"/>
          <p:nvPr/>
        </p:nvSpPr>
        <p:spPr>
          <a:xfrm>
            <a:off x="993144" y="5109045"/>
            <a:ext cx="2547492" cy="459706"/>
          </a:xfrm>
          <a:prstGeom prst="rect">
            <a:avLst/>
          </a:prstGeom>
          <a:noFill/>
        </p:spPr>
        <p:txBody>
          <a:bodyPr wrap="square">
            <a:spAutoFit/>
          </a:bodyPr>
          <a:lstStyle/>
          <a:p>
            <a:r>
              <a:rPr lang="en-US" sz="1100" b="1" dirty="0"/>
              <a:t>Amira</a:t>
            </a:r>
          </a:p>
          <a:p>
            <a:r>
              <a:rPr lang="en-US" sz="1100" dirty="0"/>
              <a:t>Consent/assent procedure:</a:t>
            </a:r>
          </a:p>
        </p:txBody>
      </p:sp>
      <p:sp>
        <p:nvSpPr>
          <p:cNvPr id="31" name="Google Shape;275;p12">
            <a:extLst>
              <a:ext uri="{FF2B5EF4-FFF2-40B4-BE49-F238E27FC236}">
                <a16:creationId xmlns:a16="http://schemas.microsoft.com/office/drawing/2014/main" id="{12670E9B-07F0-C528-DD96-667006AE54E6}"/>
              </a:ext>
            </a:extLst>
          </p:cNvPr>
          <p:cNvSpPr/>
          <p:nvPr/>
        </p:nvSpPr>
        <p:spPr>
          <a:xfrm>
            <a:off x="982984" y="5601589"/>
            <a:ext cx="2557652" cy="1380904"/>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2" name="Google Shape;275;p12">
            <a:extLst>
              <a:ext uri="{FF2B5EF4-FFF2-40B4-BE49-F238E27FC236}">
                <a16:creationId xmlns:a16="http://schemas.microsoft.com/office/drawing/2014/main" id="{19F0E569-6AA8-DEFC-E99F-21F3AF6BDC53}"/>
              </a:ext>
            </a:extLst>
          </p:cNvPr>
          <p:cNvSpPr/>
          <p:nvPr/>
        </p:nvSpPr>
        <p:spPr>
          <a:xfrm>
            <a:off x="3692676" y="5601589"/>
            <a:ext cx="2557652" cy="1380904"/>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3" name="TextBox 32">
            <a:extLst>
              <a:ext uri="{FF2B5EF4-FFF2-40B4-BE49-F238E27FC236}">
                <a16:creationId xmlns:a16="http://schemas.microsoft.com/office/drawing/2014/main" id="{EC6E280F-241F-B8CA-3D8B-0DE102570C6F}"/>
              </a:ext>
            </a:extLst>
          </p:cNvPr>
          <p:cNvSpPr txBox="1"/>
          <p:nvPr/>
        </p:nvSpPr>
        <p:spPr>
          <a:xfrm>
            <a:off x="3712996" y="5109045"/>
            <a:ext cx="2547492" cy="459706"/>
          </a:xfrm>
          <a:prstGeom prst="rect">
            <a:avLst/>
          </a:prstGeom>
          <a:noFill/>
        </p:spPr>
        <p:txBody>
          <a:bodyPr wrap="square">
            <a:spAutoFit/>
          </a:bodyPr>
          <a:lstStyle/>
          <a:p>
            <a:endParaRPr lang="en-US" sz="1100" dirty="0"/>
          </a:p>
          <a:p>
            <a:r>
              <a:rPr lang="en-US" sz="1100" dirty="0"/>
              <a:t>Any additional response actions:</a:t>
            </a:r>
          </a:p>
        </p:txBody>
      </p:sp>
      <p:sp>
        <p:nvSpPr>
          <p:cNvPr id="35" name="TextBox 34">
            <a:extLst>
              <a:ext uri="{FF2B5EF4-FFF2-40B4-BE49-F238E27FC236}">
                <a16:creationId xmlns:a16="http://schemas.microsoft.com/office/drawing/2014/main" id="{EF00EB32-7822-92E6-B6A2-C7FC44248B97}"/>
              </a:ext>
            </a:extLst>
          </p:cNvPr>
          <p:cNvSpPr txBox="1"/>
          <p:nvPr/>
        </p:nvSpPr>
        <p:spPr>
          <a:xfrm>
            <a:off x="993144" y="7105452"/>
            <a:ext cx="2547492" cy="459706"/>
          </a:xfrm>
          <a:prstGeom prst="rect">
            <a:avLst/>
          </a:prstGeom>
          <a:noFill/>
        </p:spPr>
        <p:txBody>
          <a:bodyPr wrap="square">
            <a:spAutoFit/>
          </a:bodyPr>
          <a:lstStyle/>
          <a:p>
            <a:r>
              <a:rPr lang="en-US" sz="1100" b="1" dirty="0"/>
              <a:t>A couple</a:t>
            </a:r>
          </a:p>
          <a:p>
            <a:r>
              <a:rPr lang="en-US" sz="1100" dirty="0"/>
              <a:t>Consent/assent procedure:</a:t>
            </a:r>
          </a:p>
        </p:txBody>
      </p:sp>
      <p:sp>
        <p:nvSpPr>
          <p:cNvPr id="36" name="Google Shape;275;p12">
            <a:extLst>
              <a:ext uri="{FF2B5EF4-FFF2-40B4-BE49-F238E27FC236}">
                <a16:creationId xmlns:a16="http://schemas.microsoft.com/office/drawing/2014/main" id="{276835F0-4453-BB24-E724-D7A3A06667C8}"/>
              </a:ext>
            </a:extLst>
          </p:cNvPr>
          <p:cNvSpPr/>
          <p:nvPr/>
        </p:nvSpPr>
        <p:spPr>
          <a:xfrm>
            <a:off x="982984" y="7597996"/>
            <a:ext cx="2557652" cy="1380904"/>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7" name="Google Shape;275;p12">
            <a:extLst>
              <a:ext uri="{FF2B5EF4-FFF2-40B4-BE49-F238E27FC236}">
                <a16:creationId xmlns:a16="http://schemas.microsoft.com/office/drawing/2014/main" id="{31AB2997-3384-E8B4-5152-55E46A7ED024}"/>
              </a:ext>
            </a:extLst>
          </p:cNvPr>
          <p:cNvSpPr/>
          <p:nvPr/>
        </p:nvSpPr>
        <p:spPr>
          <a:xfrm>
            <a:off x="3692676" y="7597996"/>
            <a:ext cx="2557652" cy="1380904"/>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8" name="TextBox 37">
            <a:extLst>
              <a:ext uri="{FF2B5EF4-FFF2-40B4-BE49-F238E27FC236}">
                <a16:creationId xmlns:a16="http://schemas.microsoft.com/office/drawing/2014/main" id="{D3161239-05F1-82E9-5A99-737AF93DE2B5}"/>
              </a:ext>
            </a:extLst>
          </p:cNvPr>
          <p:cNvSpPr txBox="1"/>
          <p:nvPr/>
        </p:nvSpPr>
        <p:spPr>
          <a:xfrm>
            <a:off x="3712996" y="7105452"/>
            <a:ext cx="2547492" cy="459706"/>
          </a:xfrm>
          <a:prstGeom prst="rect">
            <a:avLst/>
          </a:prstGeom>
          <a:noFill/>
        </p:spPr>
        <p:txBody>
          <a:bodyPr wrap="square">
            <a:spAutoFit/>
          </a:bodyPr>
          <a:lstStyle/>
          <a:p>
            <a:endParaRPr lang="en-US" sz="1100" dirty="0"/>
          </a:p>
          <a:p>
            <a:r>
              <a:rPr lang="en-US" sz="1100" dirty="0"/>
              <a:t>Any additional response actions:</a:t>
            </a:r>
          </a:p>
        </p:txBody>
      </p:sp>
      <p:sp>
        <p:nvSpPr>
          <p:cNvPr id="40" name="Hexagon 39">
            <a:extLst>
              <a:ext uri="{FF2B5EF4-FFF2-40B4-BE49-F238E27FC236}">
                <a16:creationId xmlns:a16="http://schemas.microsoft.com/office/drawing/2014/main" id="{D2F980AF-0950-0EF1-A303-49ED8F8D5E8E}"/>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Hexagon 40">
            <a:extLst>
              <a:ext uri="{FF2B5EF4-FFF2-40B4-BE49-F238E27FC236}">
                <a16:creationId xmlns:a16="http://schemas.microsoft.com/office/drawing/2014/main" id="{D4979730-BF05-2039-74B2-8D1971CE053A}"/>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Hexagon 41">
            <a:extLst>
              <a:ext uri="{FF2B5EF4-FFF2-40B4-BE49-F238E27FC236}">
                <a16:creationId xmlns:a16="http://schemas.microsoft.com/office/drawing/2014/main" id="{665D894E-2FE7-C7BF-964F-815C8F0A98FD}"/>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Hexagon 42">
            <a:extLst>
              <a:ext uri="{FF2B5EF4-FFF2-40B4-BE49-F238E27FC236}">
                <a16:creationId xmlns:a16="http://schemas.microsoft.com/office/drawing/2014/main" id="{874CEAF4-78F7-351C-2431-32FAF3152016}"/>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Hexagon 43">
            <a:extLst>
              <a:ext uri="{FF2B5EF4-FFF2-40B4-BE49-F238E27FC236}">
                <a16:creationId xmlns:a16="http://schemas.microsoft.com/office/drawing/2014/main" id="{A027C62A-56B4-6AD1-FB7B-44A3BAC8B1F8}"/>
              </a:ext>
            </a:extLst>
          </p:cNvPr>
          <p:cNvSpPr/>
          <p:nvPr/>
        </p:nvSpPr>
        <p:spPr>
          <a:xfrm rot="1782986">
            <a:off x="286724" y="215249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5" name="Hexagon 44">
            <a:extLst>
              <a:ext uri="{FF2B5EF4-FFF2-40B4-BE49-F238E27FC236}">
                <a16:creationId xmlns:a16="http://schemas.microsoft.com/office/drawing/2014/main" id="{11C17A25-C19D-75E3-C5DA-24E5D8808779}"/>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6" name="Hexagon 45">
            <a:extLst>
              <a:ext uri="{FF2B5EF4-FFF2-40B4-BE49-F238E27FC236}">
                <a16:creationId xmlns:a16="http://schemas.microsoft.com/office/drawing/2014/main" id="{1A2FF8A7-D8EA-C169-8CE4-72894081CAF1}"/>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Hexagon 46">
            <a:extLst>
              <a:ext uri="{FF2B5EF4-FFF2-40B4-BE49-F238E27FC236}">
                <a16:creationId xmlns:a16="http://schemas.microsoft.com/office/drawing/2014/main" id="{2AB76D80-322B-C651-CB06-2207253D8442}"/>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8" name="Hexagon 47">
            <a:extLst>
              <a:ext uri="{FF2B5EF4-FFF2-40B4-BE49-F238E27FC236}">
                <a16:creationId xmlns:a16="http://schemas.microsoft.com/office/drawing/2014/main" id="{D345CAE2-E74C-EA27-3587-08712C89B8CD}"/>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9" name="Hexagon 48">
            <a:extLst>
              <a:ext uri="{FF2B5EF4-FFF2-40B4-BE49-F238E27FC236}">
                <a16:creationId xmlns:a16="http://schemas.microsoft.com/office/drawing/2014/main" id="{E0A0192A-9116-DC71-76BF-D8232B3CEBA1}"/>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0" name="Hexagon 49">
            <a:extLst>
              <a:ext uri="{FF2B5EF4-FFF2-40B4-BE49-F238E27FC236}">
                <a16:creationId xmlns:a16="http://schemas.microsoft.com/office/drawing/2014/main" id="{70F4328F-860F-33B3-54F0-EC366AD831BE}"/>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Hexagon 50">
            <a:extLst>
              <a:ext uri="{FF2B5EF4-FFF2-40B4-BE49-F238E27FC236}">
                <a16:creationId xmlns:a16="http://schemas.microsoft.com/office/drawing/2014/main" id="{EA8C7F50-A1AF-DE59-C26F-7C1C0B0804EE}"/>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2" name="Hexagon 51">
            <a:extLst>
              <a:ext uri="{FF2B5EF4-FFF2-40B4-BE49-F238E27FC236}">
                <a16:creationId xmlns:a16="http://schemas.microsoft.com/office/drawing/2014/main" id="{1D947215-DD83-B880-4CDF-691A96699BB9}"/>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3" name="Hexagon 52">
            <a:extLst>
              <a:ext uri="{FF2B5EF4-FFF2-40B4-BE49-F238E27FC236}">
                <a16:creationId xmlns:a16="http://schemas.microsoft.com/office/drawing/2014/main" id="{95169D45-AC04-3A14-5241-A207CC124F73}"/>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4" name="Hexagon 53">
            <a:extLst>
              <a:ext uri="{FF2B5EF4-FFF2-40B4-BE49-F238E27FC236}">
                <a16:creationId xmlns:a16="http://schemas.microsoft.com/office/drawing/2014/main" id="{4022F802-4070-0D8C-5190-8651C010552E}"/>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5" name="Hexagon 54">
            <a:extLst>
              <a:ext uri="{FF2B5EF4-FFF2-40B4-BE49-F238E27FC236}">
                <a16:creationId xmlns:a16="http://schemas.microsoft.com/office/drawing/2014/main" id="{4F680410-0F55-6F51-60D9-AD36C445824E}"/>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6" name="Hexagon 55">
            <a:extLst>
              <a:ext uri="{FF2B5EF4-FFF2-40B4-BE49-F238E27FC236}">
                <a16:creationId xmlns:a16="http://schemas.microsoft.com/office/drawing/2014/main" id="{6E90509E-40CB-CF73-F69B-FFDBE56E8D3B}"/>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7" name="Hexagon 56">
            <a:extLst>
              <a:ext uri="{FF2B5EF4-FFF2-40B4-BE49-F238E27FC236}">
                <a16:creationId xmlns:a16="http://schemas.microsoft.com/office/drawing/2014/main" id="{02A4A7EB-3CA7-FE7B-C3C5-7423EE89A725}"/>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46015625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19F588-3D6E-10B9-11C3-23CEC437A91B}"/>
              </a:ext>
            </a:extLst>
          </p:cNvPr>
          <p:cNvSpPr txBox="1"/>
          <p:nvPr/>
        </p:nvSpPr>
        <p:spPr>
          <a:xfrm>
            <a:off x="982986" y="713169"/>
            <a:ext cx="2551847" cy="261610"/>
          </a:xfrm>
          <a:prstGeom prst="rect">
            <a:avLst/>
          </a:prstGeom>
          <a:noFill/>
          <a:ln>
            <a:noFill/>
          </a:ln>
        </p:spPr>
        <p:txBody>
          <a:bodyPr wrap="square" rtlCol="0">
            <a:spAutoFit/>
          </a:bodyPr>
          <a:lstStyle/>
          <a:p>
            <a:r>
              <a:rPr lang="en-US" sz="1100" dirty="0"/>
              <a:t>Is a review of the Case Plan necessary? </a:t>
            </a:r>
          </a:p>
        </p:txBody>
      </p:sp>
      <p:sp>
        <p:nvSpPr>
          <p:cNvPr id="4" name="Rectangle 3">
            <a:extLst>
              <a:ext uri="{FF2B5EF4-FFF2-40B4-BE49-F238E27FC236}">
                <a16:creationId xmlns:a16="http://schemas.microsoft.com/office/drawing/2014/main" id="{F91FF951-E6AB-C94F-2B11-5D5D28B38BF8}"/>
              </a:ext>
            </a:extLst>
          </p:cNvPr>
          <p:cNvSpPr/>
          <p:nvPr/>
        </p:nvSpPr>
        <p:spPr>
          <a:xfrm>
            <a:off x="996287" y="1276407"/>
            <a:ext cx="2545403" cy="215453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8" name="TextBox 7">
            <a:extLst>
              <a:ext uri="{FF2B5EF4-FFF2-40B4-BE49-F238E27FC236}">
                <a16:creationId xmlns:a16="http://schemas.microsoft.com/office/drawing/2014/main" id="{81957A19-61B9-D051-FF2B-D465E5CFCFF7}"/>
              </a:ext>
            </a:extLst>
          </p:cNvPr>
          <p:cNvSpPr txBox="1"/>
          <p:nvPr/>
        </p:nvSpPr>
        <p:spPr>
          <a:xfrm>
            <a:off x="982986" y="6493099"/>
            <a:ext cx="5267342" cy="261610"/>
          </a:xfrm>
          <a:prstGeom prst="rect">
            <a:avLst/>
          </a:prstGeom>
          <a:noFill/>
          <a:ln>
            <a:noFill/>
          </a:ln>
        </p:spPr>
        <p:txBody>
          <a:bodyPr wrap="square" rtlCol="0">
            <a:spAutoFit/>
          </a:bodyPr>
          <a:lstStyle/>
          <a:p>
            <a:r>
              <a:rPr lang="en-US" sz="1100" dirty="0"/>
              <a:t>How frequently should monitoring and follow-up take place?</a:t>
            </a:r>
          </a:p>
        </p:txBody>
      </p:sp>
      <p:sp>
        <p:nvSpPr>
          <p:cNvPr id="9" name="Rectangle 8">
            <a:extLst>
              <a:ext uri="{FF2B5EF4-FFF2-40B4-BE49-F238E27FC236}">
                <a16:creationId xmlns:a16="http://schemas.microsoft.com/office/drawing/2014/main" id="{6AD9B8B9-BA10-9836-E29A-D97BE49A02BE}"/>
              </a:ext>
            </a:extLst>
          </p:cNvPr>
          <p:cNvSpPr/>
          <p:nvPr/>
        </p:nvSpPr>
        <p:spPr>
          <a:xfrm>
            <a:off x="996287" y="6887060"/>
            <a:ext cx="5254041" cy="187594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0" name="TextBox 9">
            <a:extLst>
              <a:ext uri="{FF2B5EF4-FFF2-40B4-BE49-F238E27FC236}">
                <a16:creationId xmlns:a16="http://schemas.microsoft.com/office/drawing/2014/main" id="{E60FD7CA-4650-F947-2A74-35E2D128166F}"/>
              </a:ext>
            </a:extLst>
          </p:cNvPr>
          <p:cNvSpPr txBox="1"/>
          <p:nvPr/>
        </p:nvSpPr>
        <p:spPr>
          <a:xfrm>
            <a:off x="3691624" y="713169"/>
            <a:ext cx="2551847" cy="430887"/>
          </a:xfrm>
          <a:prstGeom prst="rect">
            <a:avLst/>
          </a:prstGeom>
          <a:noFill/>
          <a:ln>
            <a:noFill/>
          </a:ln>
        </p:spPr>
        <p:txBody>
          <a:bodyPr wrap="square" rtlCol="0">
            <a:spAutoFit/>
          </a:bodyPr>
          <a:lstStyle/>
          <a:p>
            <a:r>
              <a:rPr lang="en-US" sz="1100" dirty="0"/>
              <a:t>Do you have any concerns relating to the alternative care arrangement? </a:t>
            </a:r>
          </a:p>
        </p:txBody>
      </p:sp>
      <p:sp>
        <p:nvSpPr>
          <p:cNvPr id="11" name="Rectangle 10">
            <a:extLst>
              <a:ext uri="{FF2B5EF4-FFF2-40B4-BE49-F238E27FC236}">
                <a16:creationId xmlns:a16="http://schemas.microsoft.com/office/drawing/2014/main" id="{5A462C43-E3AF-98C0-0758-B6276367CADE}"/>
              </a:ext>
            </a:extLst>
          </p:cNvPr>
          <p:cNvSpPr/>
          <p:nvPr/>
        </p:nvSpPr>
        <p:spPr>
          <a:xfrm>
            <a:off x="3704925" y="1276407"/>
            <a:ext cx="2545403" cy="215453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2" name="TextBox 11">
            <a:extLst>
              <a:ext uri="{FF2B5EF4-FFF2-40B4-BE49-F238E27FC236}">
                <a16:creationId xmlns:a16="http://schemas.microsoft.com/office/drawing/2014/main" id="{E249EFF1-B603-0582-797B-A0C061D373E3}"/>
              </a:ext>
            </a:extLst>
          </p:cNvPr>
          <p:cNvSpPr txBox="1"/>
          <p:nvPr/>
        </p:nvSpPr>
        <p:spPr>
          <a:xfrm>
            <a:off x="982986" y="3648284"/>
            <a:ext cx="2551847" cy="261610"/>
          </a:xfrm>
          <a:prstGeom prst="rect">
            <a:avLst/>
          </a:prstGeom>
          <a:noFill/>
          <a:ln>
            <a:noFill/>
          </a:ln>
        </p:spPr>
        <p:txBody>
          <a:bodyPr wrap="square" rtlCol="0">
            <a:spAutoFit/>
          </a:bodyPr>
          <a:lstStyle/>
          <a:p>
            <a:r>
              <a:rPr lang="en-US" sz="1100" dirty="0"/>
              <a:t>Is a Case Conference or a BID required? </a:t>
            </a:r>
          </a:p>
        </p:txBody>
      </p:sp>
      <p:sp>
        <p:nvSpPr>
          <p:cNvPr id="13" name="Rectangle 12">
            <a:extLst>
              <a:ext uri="{FF2B5EF4-FFF2-40B4-BE49-F238E27FC236}">
                <a16:creationId xmlns:a16="http://schemas.microsoft.com/office/drawing/2014/main" id="{EEA3BD17-FF40-BC3E-19A6-1ACF2D597A76}"/>
              </a:ext>
            </a:extLst>
          </p:cNvPr>
          <p:cNvSpPr/>
          <p:nvPr/>
        </p:nvSpPr>
        <p:spPr>
          <a:xfrm>
            <a:off x="996287" y="4012549"/>
            <a:ext cx="2545403" cy="215453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4" name="TextBox 13">
            <a:extLst>
              <a:ext uri="{FF2B5EF4-FFF2-40B4-BE49-F238E27FC236}">
                <a16:creationId xmlns:a16="http://schemas.microsoft.com/office/drawing/2014/main" id="{7843A7F5-3918-4625-79FB-620DB062133F}"/>
              </a:ext>
            </a:extLst>
          </p:cNvPr>
          <p:cNvSpPr txBox="1"/>
          <p:nvPr/>
        </p:nvSpPr>
        <p:spPr>
          <a:xfrm>
            <a:off x="3691624" y="3648284"/>
            <a:ext cx="2551847" cy="261610"/>
          </a:xfrm>
          <a:prstGeom prst="rect">
            <a:avLst/>
          </a:prstGeom>
          <a:noFill/>
          <a:ln>
            <a:noFill/>
          </a:ln>
        </p:spPr>
        <p:txBody>
          <a:bodyPr wrap="square" rtlCol="0">
            <a:spAutoFit/>
          </a:bodyPr>
          <a:lstStyle/>
          <a:p>
            <a:r>
              <a:rPr lang="en-US" sz="1100" dirty="0"/>
              <a:t>Which follow up actions should be taken?</a:t>
            </a:r>
          </a:p>
        </p:txBody>
      </p:sp>
      <p:sp>
        <p:nvSpPr>
          <p:cNvPr id="15" name="Rectangle 14">
            <a:extLst>
              <a:ext uri="{FF2B5EF4-FFF2-40B4-BE49-F238E27FC236}">
                <a16:creationId xmlns:a16="http://schemas.microsoft.com/office/drawing/2014/main" id="{D95C987D-2AB4-9B24-6D96-3F2178FDCDFF}"/>
              </a:ext>
            </a:extLst>
          </p:cNvPr>
          <p:cNvSpPr/>
          <p:nvPr/>
        </p:nvSpPr>
        <p:spPr>
          <a:xfrm>
            <a:off x="3704925" y="4012549"/>
            <a:ext cx="2545403" cy="215453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 name="Hexagon 1">
            <a:extLst>
              <a:ext uri="{FF2B5EF4-FFF2-40B4-BE49-F238E27FC236}">
                <a16:creationId xmlns:a16="http://schemas.microsoft.com/office/drawing/2014/main" id="{850E85D5-FAB6-B574-33D0-D568A64724CF}"/>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1D6D1088-6E3F-81C0-E8FE-DE8C6D8790B9}"/>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AB460E07-0294-30ED-07DE-00BCF502F951}"/>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3FC4A733-719F-3D22-E528-4E2B8D5CED09}"/>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7D1E51FB-6799-BBCC-D537-7EF00CB8DAB6}"/>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21CE10F1-CFAB-CE70-58F9-E25704F4DF60}"/>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EBAD6080-368D-7B2F-8002-6E0A58000DB9}"/>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944DF60C-89AE-FCB2-FDC3-9400CA1828B1}"/>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5A069939-947B-8370-8BE6-960C667DFE0F}"/>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1A495E74-A28A-1C2C-9A80-64B08859EA86}"/>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B20980D8-9F4C-FCED-5E50-D313E0EA6517}"/>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20752201-5AD4-47B0-3C34-3F1CBA1143B4}"/>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D9D980E2-A9D4-C070-A32D-1258E107BE25}"/>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085E25AD-54B6-EA8F-B1A0-AAF8A11DAA02}"/>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2E222C5A-094F-08A6-A1DA-6792F711F90B}"/>
              </a:ext>
            </a:extLst>
          </p:cNvPr>
          <p:cNvSpPr/>
          <p:nvPr/>
        </p:nvSpPr>
        <p:spPr>
          <a:xfrm rot="1782986">
            <a:off x="286724" y="678092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211FE0CF-B575-6128-2461-38E78C7E29FD}"/>
              </a:ext>
            </a:extLst>
          </p:cNvPr>
          <p:cNvSpPr/>
          <p:nvPr/>
        </p:nvSpPr>
        <p:spPr>
          <a:xfrm rot="1782986">
            <a:off x="286725" y="724377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FB0737BB-EFBA-694E-917A-FAA0CEAA1EA3}"/>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3E9ADC5B-F554-0003-B64B-7C842B0E0C43}"/>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82815037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26353"/>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252211"/>
            <a:ext cx="4637303" cy="1722547"/>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Follow-up and review of UASC follows the same principles as for general case management and may focus on progress regarding family tracing and reunification as well as safety and quality aspects of the care arrangement. </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Children in alternative care should have a ‘formal’ review of their care placement every 12 weeks.</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Procedures in case of imminent harm should be agreed in the case plan, in collaboration with national authorities, wherever possible.</a:t>
            </a: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849668"/>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3777627"/>
            <a:ext cx="5254042" cy="5027160"/>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3254359"/>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Hexagon 2">
            <a:extLst>
              <a:ext uri="{FF2B5EF4-FFF2-40B4-BE49-F238E27FC236}">
                <a16:creationId xmlns:a16="http://schemas.microsoft.com/office/drawing/2014/main" id="{BF09ADEB-4D27-1EE3-4637-D2180AF41628}"/>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FD388B7A-9A86-A949-81CE-0D6DCFDC5FD7}"/>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4BDE35D9-80D1-4909-FD31-32B22A4FE75E}"/>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42469766-5AA6-4FC5-951E-ABAFB2DD3D10}"/>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DC91A0C9-AE9D-C199-F8BA-A4B8AAD3DA49}"/>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3F329055-FCE1-DEE3-5528-4DD34FF94142}"/>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DF43040B-D69E-650F-1A77-27A5045AA181}"/>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4FFF9857-6C15-E56A-A945-2A8354810E1D}"/>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A8C4F007-9856-8762-287F-96F5CC3A9092}"/>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15A173D2-533F-CB73-65AA-F6E05E53458F}"/>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8DE5B2E5-3FF7-2BBC-38A7-98FAD7BA71A2}"/>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5F00FE9C-8376-383D-41F1-2B23A23B5072}"/>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2E8D5783-CA4F-375E-BE2F-B6183E9D2F5F}"/>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021189FA-F02C-476E-DB44-3FC33AE5B71A}"/>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32960CF7-9E11-2B24-2185-69E4BE43F564}"/>
              </a:ext>
            </a:extLst>
          </p:cNvPr>
          <p:cNvSpPr/>
          <p:nvPr/>
        </p:nvSpPr>
        <p:spPr>
          <a:xfrm rot="1782986">
            <a:off x="286724" y="678092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060F176D-2DC2-88C8-278A-D1CD7ED15261}"/>
              </a:ext>
            </a:extLst>
          </p:cNvPr>
          <p:cNvSpPr/>
          <p:nvPr/>
        </p:nvSpPr>
        <p:spPr>
          <a:xfrm rot="1782986">
            <a:off x="286725" y="724377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AC89BF6F-BD83-3940-29DE-808E75A177EC}"/>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C7A61E33-2107-82D1-7EDE-516A0DCA8408}"/>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94412629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4913991" cy="307777"/>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7: CASE CLOSURE</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410498"/>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1963400"/>
            <a:ext cx="4529568" cy="461665"/>
          </a:xfrm>
          <a:prstGeom prst="rect">
            <a:avLst/>
          </a:prstGeom>
          <a:noFill/>
        </p:spPr>
        <p:txBody>
          <a:bodyPr wrap="square" rtlCol="0">
            <a:spAutoFit/>
          </a:bodyPr>
          <a:lstStyle/>
          <a:p>
            <a:pPr marL="0" marR="0" lvl="0" indent="0" algn="l" rtl="0">
              <a:spcBef>
                <a:spcPts val="0"/>
              </a:spcBef>
              <a:spcAft>
                <a:spcPts val="0"/>
              </a:spcAft>
              <a:buNone/>
            </a:pPr>
            <a:r>
              <a:rPr lang="en-US" sz="1200" dirty="0">
                <a:solidFill>
                  <a:schemeClr val="tx1"/>
                </a:solidFill>
                <a:latin typeface="+mn-lt"/>
                <a:ea typeface="Arial"/>
                <a:cs typeface="Arial"/>
                <a:sym typeface="Arial"/>
              </a:rPr>
              <a:t>To demonstrate specific considerations for UASC regarding case closure</a:t>
            </a:r>
          </a:p>
        </p:txBody>
      </p:sp>
      <p:grpSp>
        <p:nvGrpSpPr>
          <p:cNvPr id="4" name="Google Shape;194;p14">
            <a:extLst>
              <a:ext uri="{FF2B5EF4-FFF2-40B4-BE49-F238E27FC236}">
                <a16:creationId xmlns:a16="http://schemas.microsoft.com/office/drawing/2014/main" id="{CECF9325-996C-5BDF-A256-8E52DE2C163A}"/>
              </a:ext>
            </a:extLst>
          </p:cNvPr>
          <p:cNvGrpSpPr/>
          <p:nvPr/>
        </p:nvGrpSpPr>
        <p:grpSpPr>
          <a:xfrm>
            <a:off x="1153785" y="1988535"/>
            <a:ext cx="332115" cy="351369"/>
            <a:chOff x="243840" y="1676400"/>
            <a:chExt cx="701040" cy="741680"/>
          </a:xfrm>
          <a:solidFill>
            <a:schemeClr val="accent2">
              <a:lumMod val="75000"/>
            </a:schemeClr>
          </a:solidFill>
        </p:grpSpPr>
        <p:sp>
          <p:nvSpPr>
            <p:cNvPr id="5" name="Google Shape;195;p14">
              <a:extLst>
                <a:ext uri="{FF2B5EF4-FFF2-40B4-BE49-F238E27FC236}">
                  <a16:creationId xmlns:a16="http://schemas.microsoft.com/office/drawing/2014/main" id="{E22526D7-45ED-343C-79C9-F451A4F4A269}"/>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6" name="Google Shape;196;p14">
              <a:extLst>
                <a:ext uri="{FF2B5EF4-FFF2-40B4-BE49-F238E27FC236}">
                  <a16:creationId xmlns:a16="http://schemas.microsoft.com/office/drawing/2014/main" id="{E9A372B7-DD0D-81D4-48D3-AD2016BF8392}"/>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7" name="TextBox 6">
            <a:extLst>
              <a:ext uri="{FF2B5EF4-FFF2-40B4-BE49-F238E27FC236}">
                <a16:creationId xmlns:a16="http://schemas.microsoft.com/office/drawing/2014/main" id="{6AAA8590-22F3-C2FC-24AA-E4262D069E73}"/>
              </a:ext>
            </a:extLst>
          </p:cNvPr>
          <p:cNvSpPr txBox="1"/>
          <p:nvPr/>
        </p:nvSpPr>
        <p:spPr>
          <a:xfrm>
            <a:off x="982985" y="2934736"/>
            <a:ext cx="4325427" cy="276999"/>
          </a:xfrm>
          <a:prstGeom prst="rect">
            <a:avLst/>
          </a:prstGeom>
          <a:noFill/>
        </p:spPr>
        <p:txBody>
          <a:bodyPr wrap="square" rtlCol="0">
            <a:spAutoFit/>
          </a:bodyPr>
          <a:lstStyle/>
          <a:p>
            <a:r>
              <a:rPr lang="en-US" sz="1200" b="1" spc="300" dirty="0">
                <a:solidFill>
                  <a:schemeClr val="tx1"/>
                </a:solidFill>
              </a:rPr>
              <a:t>CASE CLOSURE CASE SCENARIO</a:t>
            </a:r>
            <a:endParaRPr lang="en-CA" sz="1200" b="1" spc="300" dirty="0">
              <a:solidFill>
                <a:schemeClr val="tx1"/>
              </a:solidFill>
            </a:endParaRPr>
          </a:p>
        </p:txBody>
      </p:sp>
      <p:sp>
        <p:nvSpPr>
          <p:cNvPr id="8" name="TextBox 7">
            <a:extLst>
              <a:ext uri="{FF2B5EF4-FFF2-40B4-BE49-F238E27FC236}">
                <a16:creationId xmlns:a16="http://schemas.microsoft.com/office/drawing/2014/main" id="{925BF317-4D87-B9DE-3546-3F5AAC4A4C3D}"/>
              </a:ext>
            </a:extLst>
          </p:cNvPr>
          <p:cNvSpPr txBox="1"/>
          <p:nvPr/>
        </p:nvSpPr>
        <p:spPr>
          <a:xfrm>
            <a:off x="982984" y="3484776"/>
            <a:ext cx="5254041" cy="5001369"/>
          </a:xfrm>
          <a:prstGeom prst="rect">
            <a:avLst/>
          </a:prstGeom>
          <a:noFill/>
        </p:spPr>
        <p:txBody>
          <a:bodyPr wrap="square" rtlCol="0">
            <a:spAutoFit/>
          </a:bodyPr>
          <a:lstStyle/>
          <a:p>
            <a:r>
              <a:rPr lang="en-US" sz="1100" b="1" dirty="0"/>
              <a:t>Case scenario - Bienvenu</a:t>
            </a:r>
          </a:p>
          <a:p>
            <a:endParaRPr lang="en-US" sz="1100" dirty="0"/>
          </a:p>
          <a:p>
            <a:r>
              <a:rPr lang="en-US" sz="1100" dirty="0"/>
              <a:t>Bienvenu is a 17-year-old boy who fled together with a group of people of the same village to a safe area after a sudden outbreak of violence. When this happened, Bienvenu’s parents were at home, while Bienvenu was at school. As a result, he has been separated from his parents and his three siblings and he has not heard from his parents ever since. </a:t>
            </a:r>
          </a:p>
          <a:p>
            <a:endParaRPr lang="en-US" sz="1100" dirty="0"/>
          </a:p>
          <a:p>
            <a:r>
              <a:rPr lang="en-US" sz="1100" dirty="0"/>
              <a:t>He arrived in a displacement camp, and a few days later, during a food distribution, he saw his 19-year-old sister, who started to look after him. From this time, he lives in the same block next to two of his friends, who live by themselves, as they also lost track of their families. His sister is married; the whereabouts of her husband are currently not known, but she hopes to be able to find him. Various tracing efforts have taken place for Bienvenu for over 1 year but so far there are no positive tracing outcomes as of yet. </a:t>
            </a:r>
          </a:p>
          <a:p>
            <a:endParaRPr lang="en-US" sz="1100" dirty="0"/>
          </a:p>
          <a:p>
            <a:r>
              <a:rPr lang="en-US" sz="1100" dirty="0"/>
              <a:t>After having carried out a risk assessment, the caseworker organized a go and see visit with Bienvenu and accompanied him to his place of origin. Bienvenu agreed to the visit as his only wish is to be reunified with his family. </a:t>
            </a:r>
          </a:p>
          <a:p>
            <a:endParaRPr lang="en-US" sz="1100" dirty="0"/>
          </a:p>
          <a:p>
            <a:r>
              <a:rPr lang="en-US" sz="1100" dirty="0"/>
              <a:t>He originates from an isolated area, where there has been heavy conflict. The area is stable and accessible again. One of the teachers in the village recognized Bienvenu and informed the caseworker and Bienvenu about the whereabouts of his parents and his brothers and sister and organized a meeting in another village close by. The family and Bienvenu seem extremely happy to see each other again after all this time, according to the observations of the caseworker and their statements. </a:t>
            </a:r>
          </a:p>
          <a:p>
            <a:endParaRPr lang="en-US" sz="1100" dirty="0"/>
          </a:p>
          <a:p>
            <a:r>
              <a:rPr lang="en-US" sz="1100" dirty="0"/>
              <a:t>One day later, the caseworker carried out the verification process with the child and the family separately and confirmed their identity, relationships and willingness to be reunified and to provide care for Bienvenu again. </a:t>
            </a:r>
          </a:p>
        </p:txBody>
      </p:sp>
      <p:sp>
        <p:nvSpPr>
          <p:cNvPr id="9" name="Hexagon 8">
            <a:extLst>
              <a:ext uri="{FF2B5EF4-FFF2-40B4-BE49-F238E27FC236}">
                <a16:creationId xmlns:a16="http://schemas.microsoft.com/office/drawing/2014/main" id="{9D1AE07C-4BC9-E6B2-59DB-1B7710E3CCE7}"/>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B5EF5B50-EDC5-6473-B364-4A08C01E72F9}"/>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0A82E2D3-085E-2D5E-4641-40B87E31DEA5}"/>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09A14186-104F-A12C-B5A1-F6EE7D5EC9B7}"/>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ED0F9FEF-C1C3-9243-C9D7-AF05A75EA000}"/>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F7FEA95A-0AF9-D5C7-64B5-AC98AA19029C}"/>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BAC884E4-74A2-BA66-D91B-185FF8EE5244}"/>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B9129068-7D31-3233-F77A-27F43B1D6338}"/>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5C243812-5577-F2F5-B556-DBC32382AA06}"/>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B36A7EB4-B8BA-8A84-D5F0-407D2292EE9A}"/>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E072C3C3-A09C-5E5C-4413-3737C62952AB}"/>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757D80DB-CB72-B411-ABA2-8F1768D480A3}"/>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D57B1C6E-D77D-2250-39B8-A6EEE92A8E30}"/>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43AC368E-9570-ED0E-893D-C4377E022E30}"/>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818B6866-6147-5D39-4750-B40CF5A1C1B8}"/>
              </a:ext>
            </a:extLst>
          </p:cNvPr>
          <p:cNvSpPr/>
          <p:nvPr/>
        </p:nvSpPr>
        <p:spPr>
          <a:xfrm rot="1782986">
            <a:off x="286724" y="678092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2C0DB099-C0DC-2C52-49F2-61EAD0A46EE5}"/>
              </a:ext>
            </a:extLst>
          </p:cNvPr>
          <p:cNvSpPr/>
          <p:nvPr/>
        </p:nvSpPr>
        <p:spPr>
          <a:xfrm rot="1782986">
            <a:off x="286725" y="724377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76EA7924-BAD4-4914-C6D8-2D3B31AD457D}"/>
              </a:ext>
            </a:extLst>
          </p:cNvPr>
          <p:cNvSpPr/>
          <p:nvPr/>
        </p:nvSpPr>
        <p:spPr>
          <a:xfrm rot="1782986">
            <a:off x="286726" y="7706614"/>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03BC7985-41A9-9F5E-6160-C3DE6ABCC930}"/>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66519676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27404DDD-17FC-0DB6-9ED8-9FF73B47693F}"/>
              </a:ext>
            </a:extLst>
          </p:cNvPr>
          <p:cNvGrpSpPr/>
          <p:nvPr/>
        </p:nvGrpSpPr>
        <p:grpSpPr>
          <a:xfrm>
            <a:off x="3588327" y="6820120"/>
            <a:ext cx="2648700" cy="2189111"/>
            <a:chOff x="7499908" y="4900577"/>
            <a:chExt cx="997752" cy="824627"/>
          </a:xfrm>
        </p:grpSpPr>
        <p:grpSp>
          <p:nvGrpSpPr>
            <p:cNvPr id="23" name="Group 22">
              <a:extLst>
                <a:ext uri="{FF2B5EF4-FFF2-40B4-BE49-F238E27FC236}">
                  <a16:creationId xmlns:a16="http://schemas.microsoft.com/office/drawing/2014/main" id="{CA5C4716-97DE-0DAC-4696-B5A6A659ED0E}"/>
                </a:ext>
              </a:extLst>
            </p:cNvPr>
            <p:cNvGrpSpPr/>
            <p:nvPr/>
          </p:nvGrpSpPr>
          <p:grpSpPr>
            <a:xfrm>
              <a:off x="7499908" y="4900577"/>
              <a:ext cx="997752" cy="824627"/>
              <a:chOff x="5957706" y="3325646"/>
              <a:chExt cx="2611796" cy="1892062"/>
            </a:xfrm>
            <a:solidFill>
              <a:schemeClr val="accent4"/>
            </a:solidFill>
          </p:grpSpPr>
          <p:sp>
            <p:nvSpPr>
              <p:cNvPr id="27" name="Rectangle: Rounded Corners 26">
                <a:extLst>
                  <a:ext uri="{FF2B5EF4-FFF2-40B4-BE49-F238E27FC236}">
                    <a16:creationId xmlns:a16="http://schemas.microsoft.com/office/drawing/2014/main" id="{30A543E8-AF30-D04C-05A0-2E0192FBAA12}"/>
                  </a:ext>
                </a:extLst>
              </p:cNvPr>
              <p:cNvSpPr/>
              <p:nvPr/>
            </p:nvSpPr>
            <p:spPr>
              <a:xfrm>
                <a:off x="5957706" y="3547504"/>
                <a:ext cx="2611796" cy="167020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solidFill>
                    <a:schemeClr val="bg1"/>
                  </a:solidFill>
                  <a:latin typeface="Helvetica Neue"/>
                </a:endParaRPr>
              </a:p>
            </p:txBody>
          </p:sp>
          <p:sp>
            <p:nvSpPr>
              <p:cNvPr id="28" name="Rectangle: Top Corners Rounded 27">
                <a:extLst>
                  <a:ext uri="{FF2B5EF4-FFF2-40B4-BE49-F238E27FC236}">
                    <a16:creationId xmlns:a16="http://schemas.microsoft.com/office/drawing/2014/main" id="{C8A8B095-DCFE-30E9-B3DA-FC472991B659}"/>
                  </a:ext>
                </a:extLst>
              </p:cNvPr>
              <p:cNvSpPr/>
              <p:nvPr/>
            </p:nvSpPr>
            <p:spPr>
              <a:xfrm>
                <a:off x="5957706" y="3325646"/>
                <a:ext cx="538650" cy="515820"/>
              </a:xfrm>
              <a:prstGeom prst="round2Same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C70398EC-2188-5396-12A8-88FF91AEB5AB}"/>
                </a:ext>
              </a:extLst>
            </p:cNvPr>
            <p:cNvGrpSpPr/>
            <p:nvPr/>
          </p:nvGrpSpPr>
          <p:grpSpPr>
            <a:xfrm>
              <a:off x="7871183" y="5154803"/>
              <a:ext cx="316610" cy="462618"/>
              <a:chOff x="8661923" y="4758813"/>
              <a:chExt cx="825538" cy="1206243"/>
            </a:xfrm>
            <a:solidFill>
              <a:schemeClr val="bg1"/>
            </a:solidFill>
          </p:grpSpPr>
          <p:sp>
            <p:nvSpPr>
              <p:cNvPr id="25" name="Circle: Hollow 24">
                <a:extLst>
                  <a:ext uri="{FF2B5EF4-FFF2-40B4-BE49-F238E27FC236}">
                    <a16:creationId xmlns:a16="http://schemas.microsoft.com/office/drawing/2014/main" id="{5B0D2387-3980-3A01-1A50-2043D5A91EB7}"/>
                  </a:ext>
                </a:extLst>
              </p:cNvPr>
              <p:cNvSpPr/>
              <p:nvPr/>
            </p:nvSpPr>
            <p:spPr>
              <a:xfrm>
                <a:off x="8661923" y="4758813"/>
                <a:ext cx="825538" cy="84557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26" name="Rectangle: Rounded Corners 25">
                <a:extLst>
                  <a:ext uri="{FF2B5EF4-FFF2-40B4-BE49-F238E27FC236}">
                    <a16:creationId xmlns:a16="http://schemas.microsoft.com/office/drawing/2014/main" id="{6510CA25-F25D-4C22-4053-AD6CABC1AE44}"/>
                  </a:ext>
                </a:extLst>
              </p:cNvPr>
              <p:cNvSpPr/>
              <p:nvPr/>
            </p:nvSpPr>
            <p:spPr>
              <a:xfrm rot="1978244">
                <a:off x="8694854" y="5424756"/>
                <a:ext cx="193867" cy="5403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sp>
        <p:nvSpPr>
          <p:cNvPr id="3" name="TextBox 2">
            <a:extLst>
              <a:ext uri="{FF2B5EF4-FFF2-40B4-BE49-F238E27FC236}">
                <a16:creationId xmlns:a16="http://schemas.microsoft.com/office/drawing/2014/main" id="{3D7B253A-FB7B-05E3-CCA0-29456C2C2BBF}"/>
              </a:ext>
            </a:extLst>
          </p:cNvPr>
          <p:cNvSpPr txBox="1"/>
          <p:nvPr/>
        </p:nvSpPr>
        <p:spPr>
          <a:xfrm>
            <a:off x="982984" y="713169"/>
            <a:ext cx="5254041" cy="6694140"/>
          </a:xfrm>
          <a:prstGeom prst="rect">
            <a:avLst/>
          </a:prstGeom>
          <a:noFill/>
        </p:spPr>
        <p:txBody>
          <a:bodyPr wrap="square" rtlCol="0">
            <a:spAutoFit/>
          </a:bodyPr>
          <a:lstStyle/>
          <a:p>
            <a:r>
              <a:rPr lang="en-US" sz="1100" b="1" dirty="0"/>
              <a:t>Update</a:t>
            </a:r>
          </a:p>
          <a:p>
            <a:endParaRPr lang="en-US" sz="1100" b="1" dirty="0"/>
          </a:p>
          <a:p>
            <a:r>
              <a:rPr lang="en-US" sz="1100" dirty="0"/>
              <a:t>Bienvenu was reunified with his family, after the go and see visit took place. The caseworker accompanied Bienvenu and travelled with him to his home. Bienvenu had to say goodbye to his new friends in the camp and his sister and her husband, who joined his sister again some weeks ago. It was difficult for him to say goodbye to them.</a:t>
            </a:r>
            <a:br>
              <a:rPr lang="en-US" sz="1100" dirty="0"/>
            </a:br>
            <a:endParaRPr lang="en-US" sz="1100" dirty="0"/>
          </a:p>
          <a:p>
            <a:r>
              <a:rPr lang="en-US" sz="1100" dirty="0"/>
              <a:t>Bienvenu’s family, some of the neighbors, as well as the chief of the village were welcoming him home. One of his sisters and his mother had prepared his room and his favorite food. The caseworker had reached out to the social services in the area and asked if she could join the reunification ceremony and sign off the reunification form, but she said that she was unfortunately not available, as she was busy with a number of urgent, high-risk cases, that required all her attention. Instead, the chief of the village signed off the reunification form, as well as the family and Bienvenu. </a:t>
            </a:r>
          </a:p>
          <a:p>
            <a:endParaRPr lang="en-US" sz="1100" dirty="0"/>
          </a:p>
          <a:p>
            <a:r>
              <a:rPr lang="en-US" sz="1100" dirty="0"/>
              <a:t>One week later, the caseworker visited Bienvenu and provided the family with some kitchen utensils, clothing and a mattress, as well as a copy of Bienvenu’s case file. During the visit Bienvenu stated to the caseworker that he had to get used to family life again as he enjoyed much more freedom when he was living in the camp. Also, he said that now sometimes bad memories came back, from when he was just separated and did not hear from his family for a long time. </a:t>
            </a:r>
          </a:p>
          <a:p>
            <a:endParaRPr lang="en-US" sz="1100" dirty="0"/>
          </a:p>
          <a:p>
            <a:r>
              <a:rPr lang="en-US" sz="1100" dirty="0"/>
              <a:t>Three weeks later, the caseworker called Bienvenu and his family, separately, by phone. Bienvenu said he felt better. His mother has registered him for the new school year and he has plans to visit his friends who he met in the camp. The relationship with his three siblings is good. His younger sister had expressed to the caseworker that her brother had changed and he is acting like a “big boy” now. Once his father has completed repairing his eldest sister’s house, which was partially destroyed during the conflict, she and her husband will also move back to the village. Bienvenu is very much looking forward to that, as he misses her. </a:t>
            </a:r>
          </a:p>
          <a:p>
            <a:endParaRPr lang="en-US" sz="1100" dirty="0"/>
          </a:p>
          <a:p>
            <a:r>
              <a:rPr lang="en-US" sz="1100" dirty="0"/>
              <a:t>Three months after the reunification, during the caseworker’s last visit, Bienvenu’s father said he still works as a daily worker in construction and that it is not always easy to generate sufficient income. Bienvenu’s mother was working before the conflict, but after she got injured, she is not able to work anymore. He said that Bienvenu sometimes joins him to work and helps him for a few hours per day, just like before the conflict. Bienvenu’s father said that he and is family are able to manage, albeit with difficulties. Bienvenu and the family had expressed that they are happy with the support they received from the caseworker. </a:t>
            </a:r>
          </a:p>
        </p:txBody>
      </p:sp>
      <p:sp>
        <p:nvSpPr>
          <p:cNvPr id="4" name="Hexagon 3">
            <a:extLst>
              <a:ext uri="{FF2B5EF4-FFF2-40B4-BE49-F238E27FC236}">
                <a16:creationId xmlns:a16="http://schemas.microsoft.com/office/drawing/2014/main" id="{0B494323-41FC-BB8C-B2EF-DEFE439F520C}"/>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49BF2734-93F4-308C-EB24-D04509BC87BC}"/>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BA951E6F-DC3C-1DAC-3589-CAA47C343B53}"/>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731D9532-F99F-3654-8262-E8346CBBC629}"/>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C93D9C41-5BD0-26F1-8E10-BC43446AC241}"/>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4AC10075-8E85-C94E-0C8C-06109F5DE966}"/>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66677A7B-98BE-D730-02DD-C34BA0387452}"/>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A7947953-4EA8-6219-D457-8B3E4E599D54}"/>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2FDBD62D-89AA-2AAF-54DC-3C916E8385E7}"/>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240EEAFB-E8FC-8FD2-EC0E-02A483FE6649}"/>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607CD398-79E4-0D46-B19A-F687F3CB20D8}"/>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156DEC48-08E2-786F-5E47-B5FDF25F603D}"/>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3EFCD2A6-9987-76D8-705C-213042772431}"/>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212B7986-9893-6AB5-C116-66D15538033D}"/>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66577A41-2AA4-349F-0124-CE0DFFA66FC6}"/>
              </a:ext>
            </a:extLst>
          </p:cNvPr>
          <p:cNvSpPr/>
          <p:nvPr/>
        </p:nvSpPr>
        <p:spPr>
          <a:xfrm rot="1782986">
            <a:off x="286724" y="678092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753111F5-1669-A6F6-2D41-1A222E9AA8B5}"/>
              </a:ext>
            </a:extLst>
          </p:cNvPr>
          <p:cNvSpPr/>
          <p:nvPr/>
        </p:nvSpPr>
        <p:spPr>
          <a:xfrm rot="1782986">
            <a:off x="286725" y="724377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519BDEF8-3C7B-393C-B752-0A52B5E051ED}"/>
              </a:ext>
            </a:extLst>
          </p:cNvPr>
          <p:cNvSpPr/>
          <p:nvPr/>
        </p:nvSpPr>
        <p:spPr>
          <a:xfrm rot="1782986">
            <a:off x="286726" y="7706614"/>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05CE5CBD-0F51-1585-BFD8-73ABB059BB11}"/>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73891008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1957A19-61B9-D051-FF2B-D465E5CFCFF7}"/>
              </a:ext>
            </a:extLst>
          </p:cNvPr>
          <p:cNvSpPr txBox="1"/>
          <p:nvPr/>
        </p:nvSpPr>
        <p:spPr>
          <a:xfrm>
            <a:off x="982986" y="713169"/>
            <a:ext cx="5267342" cy="261610"/>
          </a:xfrm>
          <a:prstGeom prst="rect">
            <a:avLst/>
          </a:prstGeom>
          <a:noFill/>
          <a:ln>
            <a:noFill/>
          </a:ln>
        </p:spPr>
        <p:txBody>
          <a:bodyPr wrap="square" rtlCol="0">
            <a:spAutoFit/>
          </a:bodyPr>
          <a:lstStyle/>
          <a:p>
            <a:r>
              <a:rPr lang="en-US" sz="1100" dirty="0"/>
              <a:t> Is there an on-going need for monitoring and support? Explain your answer</a:t>
            </a:r>
          </a:p>
        </p:txBody>
      </p:sp>
      <p:sp>
        <p:nvSpPr>
          <p:cNvPr id="9" name="Rectangle 8">
            <a:extLst>
              <a:ext uri="{FF2B5EF4-FFF2-40B4-BE49-F238E27FC236}">
                <a16:creationId xmlns:a16="http://schemas.microsoft.com/office/drawing/2014/main" id="{6AD9B8B9-BA10-9836-E29A-D97BE49A02BE}"/>
              </a:ext>
            </a:extLst>
          </p:cNvPr>
          <p:cNvSpPr/>
          <p:nvPr/>
        </p:nvSpPr>
        <p:spPr>
          <a:xfrm>
            <a:off x="996287" y="1107130"/>
            <a:ext cx="5254041" cy="192817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 name="TextBox 1">
            <a:extLst>
              <a:ext uri="{FF2B5EF4-FFF2-40B4-BE49-F238E27FC236}">
                <a16:creationId xmlns:a16="http://schemas.microsoft.com/office/drawing/2014/main" id="{5F27CFC6-A406-377D-E630-3BAD1A1F9D4C}"/>
              </a:ext>
            </a:extLst>
          </p:cNvPr>
          <p:cNvSpPr txBox="1"/>
          <p:nvPr/>
        </p:nvSpPr>
        <p:spPr>
          <a:xfrm>
            <a:off x="982986" y="3336597"/>
            <a:ext cx="5267342" cy="261610"/>
          </a:xfrm>
          <a:prstGeom prst="rect">
            <a:avLst/>
          </a:prstGeom>
          <a:noFill/>
          <a:ln>
            <a:noFill/>
          </a:ln>
        </p:spPr>
        <p:txBody>
          <a:bodyPr wrap="square" rtlCol="0">
            <a:spAutoFit/>
          </a:bodyPr>
          <a:lstStyle/>
          <a:p>
            <a:r>
              <a:rPr lang="en-US" sz="1100" dirty="0"/>
              <a:t>Are there still risks and/or outstanding needs? Explain your answer</a:t>
            </a:r>
          </a:p>
        </p:txBody>
      </p:sp>
      <p:sp>
        <p:nvSpPr>
          <p:cNvPr id="5" name="Rectangle 4">
            <a:extLst>
              <a:ext uri="{FF2B5EF4-FFF2-40B4-BE49-F238E27FC236}">
                <a16:creationId xmlns:a16="http://schemas.microsoft.com/office/drawing/2014/main" id="{3EF064F3-66CB-7145-BB4C-C6EE5DC332B1}"/>
              </a:ext>
            </a:extLst>
          </p:cNvPr>
          <p:cNvSpPr/>
          <p:nvPr/>
        </p:nvSpPr>
        <p:spPr>
          <a:xfrm>
            <a:off x="996287" y="3730558"/>
            <a:ext cx="5254041" cy="192817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6" name="TextBox 5">
            <a:extLst>
              <a:ext uri="{FF2B5EF4-FFF2-40B4-BE49-F238E27FC236}">
                <a16:creationId xmlns:a16="http://schemas.microsoft.com/office/drawing/2014/main" id="{9F7BADA7-6518-21CE-B2A6-CA7C158BCA46}"/>
              </a:ext>
            </a:extLst>
          </p:cNvPr>
          <p:cNvSpPr txBox="1"/>
          <p:nvPr/>
        </p:nvSpPr>
        <p:spPr>
          <a:xfrm>
            <a:off x="982986" y="5960025"/>
            <a:ext cx="5267342" cy="261610"/>
          </a:xfrm>
          <a:prstGeom prst="rect">
            <a:avLst/>
          </a:prstGeom>
          <a:noFill/>
          <a:ln>
            <a:noFill/>
          </a:ln>
        </p:spPr>
        <p:txBody>
          <a:bodyPr wrap="square" rtlCol="0">
            <a:spAutoFit/>
          </a:bodyPr>
          <a:lstStyle/>
          <a:p>
            <a:r>
              <a:rPr lang="en-US" sz="1100" dirty="0"/>
              <a:t>Do you recommend that this case will be closed? </a:t>
            </a:r>
          </a:p>
        </p:txBody>
      </p:sp>
      <p:sp>
        <p:nvSpPr>
          <p:cNvPr id="7" name="Rectangle 6">
            <a:extLst>
              <a:ext uri="{FF2B5EF4-FFF2-40B4-BE49-F238E27FC236}">
                <a16:creationId xmlns:a16="http://schemas.microsoft.com/office/drawing/2014/main" id="{FBDC18FA-BD0D-8FE8-E5A0-87694772466B}"/>
              </a:ext>
            </a:extLst>
          </p:cNvPr>
          <p:cNvSpPr/>
          <p:nvPr/>
        </p:nvSpPr>
        <p:spPr>
          <a:xfrm>
            <a:off x="996287" y="6353986"/>
            <a:ext cx="5254041" cy="192817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6" name="Hexagon 15">
            <a:extLst>
              <a:ext uri="{FF2B5EF4-FFF2-40B4-BE49-F238E27FC236}">
                <a16:creationId xmlns:a16="http://schemas.microsoft.com/office/drawing/2014/main" id="{9C1AD2C5-456E-7070-C333-A5370B08E586}"/>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A988A10D-EF8D-BD50-AC90-90749415B054}"/>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AD5533C5-10A1-B479-7310-8FDC5503337F}"/>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FD720ECE-A4A3-8FF7-E5DA-732170918097}"/>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CF74840E-7905-E084-393D-ABFCADED3178}"/>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77F48F69-4DB7-277F-8C38-6E58EA4BE02C}"/>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B09AEA6F-CB5C-954B-2A46-5CD4F6CB1B34}"/>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A1428480-8420-17D1-EEBF-4F5918D77D83}"/>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954A8E5D-C0EE-DB78-DD55-94DD1DAB30E2}"/>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174381D5-DCE2-B20C-06F8-38C37E86F4B0}"/>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1CDA36B2-CA8A-8678-C42E-6C61EC08FB0D}"/>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505F508F-6B18-FF21-28C8-C2BAB387F0E3}"/>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FB3811C3-B014-30AD-BAFB-D09AE37B82B1}"/>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A54D0CE5-4899-71E3-8AD7-21034E9F0EEC}"/>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0F7CFD9A-52E4-2077-1B73-0C7C7A93D98D}"/>
              </a:ext>
            </a:extLst>
          </p:cNvPr>
          <p:cNvSpPr/>
          <p:nvPr/>
        </p:nvSpPr>
        <p:spPr>
          <a:xfrm rot="1782986">
            <a:off x="286724" y="678092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5CCB6834-3CF2-6601-8560-320B04D6052E}"/>
              </a:ext>
            </a:extLst>
          </p:cNvPr>
          <p:cNvSpPr/>
          <p:nvPr/>
        </p:nvSpPr>
        <p:spPr>
          <a:xfrm rot="1782986">
            <a:off x="286725" y="724377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44505340-3FC5-1222-6483-6248AB2A9F40}"/>
              </a:ext>
            </a:extLst>
          </p:cNvPr>
          <p:cNvSpPr/>
          <p:nvPr/>
        </p:nvSpPr>
        <p:spPr>
          <a:xfrm rot="1782986">
            <a:off x="286726" y="7706614"/>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Hexagon 32">
            <a:extLst>
              <a:ext uri="{FF2B5EF4-FFF2-40B4-BE49-F238E27FC236}">
                <a16:creationId xmlns:a16="http://schemas.microsoft.com/office/drawing/2014/main" id="{B634AC2F-46DA-012A-C058-2220EAC69D18}"/>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02115827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D97D43F0-D67F-39AB-58F2-15E9C702B9AF}"/>
              </a:ext>
            </a:extLst>
          </p:cNvPr>
          <p:cNvGrpSpPr/>
          <p:nvPr/>
        </p:nvGrpSpPr>
        <p:grpSpPr>
          <a:xfrm>
            <a:off x="3588327" y="6820120"/>
            <a:ext cx="2648700" cy="2189111"/>
            <a:chOff x="7499908" y="4900577"/>
            <a:chExt cx="997752" cy="824627"/>
          </a:xfrm>
        </p:grpSpPr>
        <p:grpSp>
          <p:nvGrpSpPr>
            <p:cNvPr id="28" name="Group 27">
              <a:extLst>
                <a:ext uri="{FF2B5EF4-FFF2-40B4-BE49-F238E27FC236}">
                  <a16:creationId xmlns:a16="http://schemas.microsoft.com/office/drawing/2014/main" id="{62E8FD3C-CC31-1AC3-A07F-06AB7AD0EE40}"/>
                </a:ext>
              </a:extLst>
            </p:cNvPr>
            <p:cNvGrpSpPr/>
            <p:nvPr/>
          </p:nvGrpSpPr>
          <p:grpSpPr>
            <a:xfrm>
              <a:off x="7499908" y="4900577"/>
              <a:ext cx="997752" cy="824627"/>
              <a:chOff x="5957706" y="3325646"/>
              <a:chExt cx="2611796" cy="1892062"/>
            </a:xfrm>
            <a:solidFill>
              <a:schemeClr val="accent4"/>
            </a:solidFill>
          </p:grpSpPr>
          <p:sp>
            <p:nvSpPr>
              <p:cNvPr id="32" name="Rectangle: Rounded Corners 31">
                <a:extLst>
                  <a:ext uri="{FF2B5EF4-FFF2-40B4-BE49-F238E27FC236}">
                    <a16:creationId xmlns:a16="http://schemas.microsoft.com/office/drawing/2014/main" id="{78876FF8-90F5-5A52-182A-9C2605FC872F}"/>
                  </a:ext>
                </a:extLst>
              </p:cNvPr>
              <p:cNvSpPr/>
              <p:nvPr/>
            </p:nvSpPr>
            <p:spPr>
              <a:xfrm>
                <a:off x="5957706" y="3547504"/>
                <a:ext cx="2611796" cy="167020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solidFill>
                    <a:schemeClr val="bg1"/>
                  </a:solidFill>
                  <a:latin typeface="Helvetica Neue"/>
                </a:endParaRPr>
              </a:p>
            </p:txBody>
          </p:sp>
          <p:sp>
            <p:nvSpPr>
              <p:cNvPr id="33" name="Rectangle: Top Corners Rounded 32">
                <a:extLst>
                  <a:ext uri="{FF2B5EF4-FFF2-40B4-BE49-F238E27FC236}">
                    <a16:creationId xmlns:a16="http://schemas.microsoft.com/office/drawing/2014/main" id="{13C91E8A-B37C-DB3D-234A-1B1072610A6C}"/>
                  </a:ext>
                </a:extLst>
              </p:cNvPr>
              <p:cNvSpPr/>
              <p:nvPr/>
            </p:nvSpPr>
            <p:spPr>
              <a:xfrm>
                <a:off x="5957706" y="3325646"/>
                <a:ext cx="538650" cy="515820"/>
              </a:xfrm>
              <a:prstGeom prst="round2Same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a16="http://schemas.microsoft.com/office/drawing/2014/main" id="{4D6C6A9C-1996-4AF1-A259-B21CB6498E2C}"/>
                </a:ext>
              </a:extLst>
            </p:cNvPr>
            <p:cNvGrpSpPr/>
            <p:nvPr/>
          </p:nvGrpSpPr>
          <p:grpSpPr>
            <a:xfrm>
              <a:off x="7871183" y="5154803"/>
              <a:ext cx="316610" cy="462618"/>
              <a:chOff x="8661923" y="4758813"/>
              <a:chExt cx="825538" cy="1206243"/>
            </a:xfrm>
            <a:solidFill>
              <a:schemeClr val="bg1"/>
            </a:solidFill>
          </p:grpSpPr>
          <p:sp>
            <p:nvSpPr>
              <p:cNvPr id="30" name="Circle: Hollow 29">
                <a:extLst>
                  <a:ext uri="{FF2B5EF4-FFF2-40B4-BE49-F238E27FC236}">
                    <a16:creationId xmlns:a16="http://schemas.microsoft.com/office/drawing/2014/main" id="{E0213E49-3EAA-36A9-5EE4-5AFE50F1CFE8}"/>
                  </a:ext>
                </a:extLst>
              </p:cNvPr>
              <p:cNvSpPr/>
              <p:nvPr/>
            </p:nvSpPr>
            <p:spPr>
              <a:xfrm>
                <a:off x="8661923" y="4758813"/>
                <a:ext cx="825538" cy="84557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31" name="Rectangle: Rounded Corners 30">
                <a:extLst>
                  <a:ext uri="{FF2B5EF4-FFF2-40B4-BE49-F238E27FC236}">
                    <a16:creationId xmlns:a16="http://schemas.microsoft.com/office/drawing/2014/main" id="{85DD7DFB-2936-D4E7-FCDA-E09D09CDEF27}"/>
                  </a:ext>
                </a:extLst>
              </p:cNvPr>
              <p:cNvSpPr/>
              <p:nvPr/>
            </p:nvSpPr>
            <p:spPr>
              <a:xfrm rot="1978244">
                <a:off x="8694854" y="5424756"/>
                <a:ext cx="193867" cy="5403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sp>
        <p:nvSpPr>
          <p:cNvPr id="8" name="TextBox 7">
            <a:extLst>
              <a:ext uri="{FF2B5EF4-FFF2-40B4-BE49-F238E27FC236}">
                <a16:creationId xmlns:a16="http://schemas.microsoft.com/office/drawing/2014/main" id="{81957A19-61B9-D051-FF2B-D465E5CFCFF7}"/>
              </a:ext>
            </a:extLst>
          </p:cNvPr>
          <p:cNvSpPr txBox="1"/>
          <p:nvPr/>
        </p:nvSpPr>
        <p:spPr>
          <a:xfrm>
            <a:off x="982986" y="713169"/>
            <a:ext cx="5267342" cy="7032694"/>
          </a:xfrm>
          <a:prstGeom prst="rect">
            <a:avLst/>
          </a:prstGeom>
          <a:noFill/>
          <a:ln>
            <a:noFill/>
          </a:ln>
        </p:spPr>
        <p:txBody>
          <a:bodyPr wrap="square" rtlCol="0">
            <a:spAutoFit/>
          </a:bodyPr>
          <a:lstStyle/>
          <a:p>
            <a:r>
              <a:rPr lang="en-US" sz="1100" b="1" dirty="0"/>
              <a:t>Case scenario - Pablo</a:t>
            </a:r>
          </a:p>
          <a:p>
            <a:endParaRPr lang="en-US" sz="1100" dirty="0"/>
          </a:p>
          <a:p>
            <a:r>
              <a:rPr lang="en-US" sz="1100" dirty="0"/>
              <a:t>The case management team have been supporting Pablo since he was identified in residential care following an earthquake; an unaccompanied child, his injuries resulted in a below knee amputation. Pablo is now five and a half years old and has been living with his foster family Marguerite, her husband and their 7-year-old daughter, Manuela for 18 months.</a:t>
            </a:r>
          </a:p>
          <a:p>
            <a:endParaRPr lang="en-US" sz="1100" dirty="0"/>
          </a:p>
          <a:p>
            <a:r>
              <a:rPr lang="en-US" sz="1100" dirty="0"/>
              <a:t>Before going to live with his foster carers Pablo was fitted with a prosthetic limb and despite some earlier problems with an infection when he could not use the prosthesis, he is now mobilizing well as a result of rehabilitation. He will continue to need support until he is an adult as during growth, he will need regular new prostheses fitting and Marguerite has some concerns about accessing this support in the future.</a:t>
            </a:r>
          </a:p>
          <a:p>
            <a:endParaRPr lang="en-US" sz="1100" dirty="0"/>
          </a:p>
          <a:p>
            <a:r>
              <a:rPr lang="en-US" sz="1100" dirty="0"/>
              <a:t>Following MHPSS for Pablo and positive parenting support for the foster carers, Pablo has become much calmer and has only occasional angry outbursts which his carers are able to respond to positively. The living conditions are also much improved and the leaking roof has been repaired by the shelter team.</a:t>
            </a:r>
          </a:p>
          <a:p>
            <a:endParaRPr lang="en-US" sz="1100" dirty="0"/>
          </a:p>
          <a:p>
            <a:r>
              <a:rPr lang="en-US" sz="1100" dirty="0"/>
              <a:t>A maternal aunt and uncle have been located living in a rural area outside the town. They have visited Pablo in his foster family a few times but already struggle to care for their large family and live far from their local school and other services. They would like to maintain regular contact with Pablo but feel he is better off with the foster carers who also would be happy to continue to care for Pablo in the long term. Now so much time has passed since the earthquake it is assumed that Pablo’s parents did not survive though there is no confirmation.</a:t>
            </a:r>
          </a:p>
          <a:p>
            <a:r>
              <a:rPr lang="en-US" sz="1100" dirty="0"/>
              <a:t>It has not been possible to find a local group representing persons with a disability but the family are in touch with a national body who provide support via what’s app calls and through this group Marguerite has made connections with other local families caring for children who were injured in the earthquake.</a:t>
            </a:r>
          </a:p>
          <a:p>
            <a:endParaRPr lang="en-US" sz="1100" dirty="0"/>
          </a:p>
          <a:p>
            <a:r>
              <a:rPr lang="en-US" sz="1100" dirty="0"/>
              <a:t>The foster family report satisfaction with the support they have received and feel that things are going well. Pablo is settled and has a good relationship with his foster parents and foster sibling (who he refers to as his sister) and there appears to be a strong attachment on both sides. Pablo enjoys attending school and the school have been supportive in helping him to access activities. He still is the target of occasional bullying and teasing but appears to find this easier to cope with and he has made friends. Whilst he has enjoyed seeing his aunt and uncle, he has expressed a desire to remain with his foster carers and appears to regard this as his home.</a:t>
            </a:r>
          </a:p>
          <a:p>
            <a:endParaRPr lang="en-US" sz="1100" dirty="0"/>
          </a:p>
          <a:p>
            <a:r>
              <a:rPr lang="en-US" sz="1100" dirty="0"/>
              <a:t>The caseworker has been decreasing the frequency of visits.</a:t>
            </a:r>
          </a:p>
        </p:txBody>
      </p:sp>
      <p:sp>
        <p:nvSpPr>
          <p:cNvPr id="4" name="Hexagon 3">
            <a:extLst>
              <a:ext uri="{FF2B5EF4-FFF2-40B4-BE49-F238E27FC236}">
                <a16:creationId xmlns:a16="http://schemas.microsoft.com/office/drawing/2014/main" id="{AA6EC2F9-C975-E357-DBD5-4429EF266536}"/>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2F407BBC-87FB-98AD-054E-CBF433559A5F}"/>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2437B303-98C9-A55F-CCD3-EDE0B9850D06}"/>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5AFD7E57-6A2F-2B2A-D620-589218BBC928}"/>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512E0C8B-5DBA-7203-28E5-F60E9B5D6FD7}"/>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42A4D7D7-0C56-4147-A55A-48CC508B9628}"/>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21CC85C7-68E3-D396-775C-3D63CAF6464D}"/>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A176946B-232F-DFA1-BB88-27CB79F90232}"/>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3F118CBB-89E5-0D50-0C20-4E7D8E43CFC2}"/>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01DBA619-0E8C-E9C6-27EB-4675AA9BF6A4}"/>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A9619DB3-F177-8223-D420-505E0D7C3E9D}"/>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1C91701C-49A3-DA24-20E4-DAE2C5DDEC48}"/>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A8B5FC3D-5E69-0121-A2DC-1A2D3164B109}"/>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B6D022F2-A499-15C3-5700-DFF88CA34337}"/>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DF3DA6E8-AA28-D02B-88FA-43B7D5C78DDE}"/>
              </a:ext>
            </a:extLst>
          </p:cNvPr>
          <p:cNvSpPr/>
          <p:nvPr/>
        </p:nvSpPr>
        <p:spPr>
          <a:xfrm rot="1782986">
            <a:off x="286724" y="678092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8DBA9267-40D1-4B7F-E613-D126769849DF}"/>
              </a:ext>
            </a:extLst>
          </p:cNvPr>
          <p:cNvSpPr/>
          <p:nvPr/>
        </p:nvSpPr>
        <p:spPr>
          <a:xfrm rot="1782986">
            <a:off x="286725" y="724377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E18DB8BD-B871-01A0-D701-1FE2FA369C66}"/>
              </a:ext>
            </a:extLst>
          </p:cNvPr>
          <p:cNvSpPr/>
          <p:nvPr/>
        </p:nvSpPr>
        <p:spPr>
          <a:xfrm rot="1782986">
            <a:off x="286726" y="7706614"/>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C310F9FB-D920-E4E0-47AA-37241562CDC9}"/>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412069678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1957A19-61B9-D051-FF2B-D465E5CFCFF7}"/>
              </a:ext>
            </a:extLst>
          </p:cNvPr>
          <p:cNvSpPr txBox="1"/>
          <p:nvPr/>
        </p:nvSpPr>
        <p:spPr>
          <a:xfrm>
            <a:off x="982986" y="713169"/>
            <a:ext cx="5267342" cy="261610"/>
          </a:xfrm>
          <a:prstGeom prst="rect">
            <a:avLst/>
          </a:prstGeom>
          <a:noFill/>
          <a:ln>
            <a:noFill/>
          </a:ln>
        </p:spPr>
        <p:txBody>
          <a:bodyPr wrap="square" rtlCol="0">
            <a:spAutoFit/>
          </a:bodyPr>
          <a:lstStyle/>
          <a:p>
            <a:r>
              <a:rPr lang="en-US" sz="1100" dirty="0"/>
              <a:t>Is there an on-going need for monitoring and support? Explain your answer</a:t>
            </a:r>
          </a:p>
        </p:txBody>
      </p:sp>
      <p:sp>
        <p:nvSpPr>
          <p:cNvPr id="9" name="Rectangle 8">
            <a:extLst>
              <a:ext uri="{FF2B5EF4-FFF2-40B4-BE49-F238E27FC236}">
                <a16:creationId xmlns:a16="http://schemas.microsoft.com/office/drawing/2014/main" id="{6AD9B8B9-BA10-9836-E29A-D97BE49A02BE}"/>
              </a:ext>
            </a:extLst>
          </p:cNvPr>
          <p:cNvSpPr/>
          <p:nvPr/>
        </p:nvSpPr>
        <p:spPr>
          <a:xfrm>
            <a:off x="996287" y="1107130"/>
            <a:ext cx="5254041" cy="192817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 name="TextBox 1">
            <a:extLst>
              <a:ext uri="{FF2B5EF4-FFF2-40B4-BE49-F238E27FC236}">
                <a16:creationId xmlns:a16="http://schemas.microsoft.com/office/drawing/2014/main" id="{5F27CFC6-A406-377D-E630-3BAD1A1F9D4C}"/>
              </a:ext>
            </a:extLst>
          </p:cNvPr>
          <p:cNvSpPr txBox="1"/>
          <p:nvPr/>
        </p:nvSpPr>
        <p:spPr>
          <a:xfrm>
            <a:off x="982986" y="3336597"/>
            <a:ext cx="5267342" cy="430887"/>
          </a:xfrm>
          <a:prstGeom prst="rect">
            <a:avLst/>
          </a:prstGeom>
          <a:noFill/>
          <a:ln>
            <a:noFill/>
          </a:ln>
        </p:spPr>
        <p:txBody>
          <a:bodyPr wrap="square" rtlCol="0">
            <a:spAutoFit/>
          </a:bodyPr>
          <a:lstStyle/>
          <a:p>
            <a:r>
              <a:rPr lang="en-US" sz="1100" dirty="0"/>
              <a:t>Are there still risks and/or outstanding needs? Explain your answer and what actions could be taken</a:t>
            </a:r>
          </a:p>
        </p:txBody>
      </p:sp>
      <p:sp>
        <p:nvSpPr>
          <p:cNvPr id="5" name="Rectangle 4">
            <a:extLst>
              <a:ext uri="{FF2B5EF4-FFF2-40B4-BE49-F238E27FC236}">
                <a16:creationId xmlns:a16="http://schemas.microsoft.com/office/drawing/2014/main" id="{3EF064F3-66CB-7145-BB4C-C6EE5DC332B1}"/>
              </a:ext>
            </a:extLst>
          </p:cNvPr>
          <p:cNvSpPr/>
          <p:nvPr/>
        </p:nvSpPr>
        <p:spPr>
          <a:xfrm>
            <a:off x="996287" y="3899504"/>
            <a:ext cx="5254041" cy="192817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6" name="TextBox 5">
            <a:extLst>
              <a:ext uri="{FF2B5EF4-FFF2-40B4-BE49-F238E27FC236}">
                <a16:creationId xmlns:a16="http://schemas.microsoft.com/office/drawing/2014/main" id="{9F7BADA7-6518-21CE-B2A6-CA7C158BCA46}"/>
              </a:ext>
            </a:extLst>
          </p:cNvPr>
          <p:cNvSpPr txBox="1"/>
          <p:nvPr/>
        </p:nvSpPr>
        <p:spPr>
          <a:xfrm>
            <a:off x="982986" y="6129302"/>
            <a:ext cx="5267342" cy="261610"/>
          </a:xfrm>
          <a:prstGeom prst="rect">
            <a:avLst/>
          </a:prstGeom>
          <a:noFill/>
          <a:ln>
            <a:noFill/>
          </a:ln>
        </p:spPr>
        <p:txBody>
          <a:bodyPr wrap="square" rtlCol="0">
            <a:spAutoFit/>
          </a:bodyPr>
          <a:lstStyle/>
          <a:p>
            <a:r>
              <a:rPr lang="en-US" sz="1100" dirty="0"/>
              <a:t>Do you recommend that this case should be closed?</a:t>
            </a:r>
          </a:p>
        </p:txBody>
      </p:sp>
      <p:sp>
        <p:nvSpPr>
          <p:cNvPr id="7" name="Rectangle 6">
            <a:extLst>
              <a:ext uri="{FF2B5EF4-FFF2-40B4-BE49-F238E27FC236}">
                <a16:creationId xmlns:a16="http://schemas.microsoft.com/office/drawing/2014/main" id="{FBDC18FA-BD0D-8FE8-E5A0-87694772466B}"/>
              </a:ext>
            </a:extLst>
          </p:cNvPr>
          <p:cNvSpPr/>
          <p:nvPr/>
        </p:nvSpPr>
        <p:spPr>
          <a:xfrm>
            <a:off x="996287" y="6523263"/>
            <a:ext cx="5254041" cy="192817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3" name="Hexagon 2">
            <a:extLst>
              <a:ext uri="{FF2B5EF4-FFF2-40B4-BE49-F238E27FC236}">
                <a16:creationId xmlns:a16="http://schemas.microsoft.com/office/drawing/2014/main" id="{E69EE872-4AC1-1DCE-0040-D21D5E80D821}"/>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5657E1F1-6329-C457-AAB5-D90FFAC8B79C}"/>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789A45CF-C6DD-1FD1-4B81-3E83C6F9C9E2}"/>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6A03211A-D40E-871F-1F7D-5DBB35403F7A}"/>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4A255B65-1307-4316-D79A-AF4BB113843A}"/>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5F65B944-119E-1277-B341-56266D226BEA}"/>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5FCF0CD5-CC13-86F5-7B96-7BEA1ADD5148}"/>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FEC6254A-B0DA-8997-15A1-9DC3667CF7A0}"/>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6BF711F7-1EE4-4308-162D-22A3C7A45CBA}"/>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06942B52-05B1-07A1-0C43-57F6B607CF68}"/>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9D33F84B-B392-07AF-3C6E-0F688F0BE921}"/>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E81378AC-DB9F-C3AB-3975-19677352A138}"/>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2BB4809C-EA35-9C9D-F34B-EAF8354F2E84}"/>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B12139E3-30DC-52EF-DF1C-D62C53B21FA3}"/>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86B2AAA2-DFEE-25D9-2DBF-9EA96B6454A2}"/>
              </a:ext>
            </a:extLst>
          </p:cNvPr>
          <p:cNvSpPr/>
          <p:nvPr/>
        </p:nvSpPr>
        <p:spPr>
          <a:xfrm rot="1782986">
            <a:off x="286724" y="678092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A7D7A90E-7B03-5599-8DB8-3E2789BEBF69}"/>
              </a:ext>
            </a:extLst>
          </p:cNvPr>
          <p:cNvSpPr/>
          <p:nvPr/>
        </p:nvSpPr>
        <p:spPr>
          <a:xfrm rot="1782986">
            <a:off x="286725" y="724377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F9D7B3E6-6923-5C7C-720A-0325AA87810C}"/>
              </a:ext>
            </a:extLst>
          </p:cNvPr>
          <p:cNvSpPr/>
          <p:nvPr/>
        </p:nvSpPr>
        <p:spPr>
          <a:xfrm rot="1782986">
            <a:off x="286726" y="7706614"/>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61F4088F-393B-202A-5E74-74C1406EFF38}"/>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70498640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26353"/>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181245"/>
            <a:ext cx="4637303" cy="635711"/>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Case Closure for UASC follows the same principles as for general Case Management and may focus on (re)integration aspects after family reunification or placement in long term alternative care</a:t>
            </a: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2576408"/>
            <a:ext cx="5254042" cy="6272623"/>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2053141"/>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Hexagon 2">
            <a:extLst>
              <a:ext uri="{FF2B5EF4-FFF2-40B4-BE49-F238E27FC236}">
                <a16:creationId xmlns:a16="http://schemas.microsoft.com/office/drawing/2014/main" id="{86F9BD82-CD07-B5F4-9862-77FF86ACE18F}"/>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322D2FF5-AD85-7BEE-12CD-4947C9DB9A0A}"/>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247308DC-F947-06E5-9643-6C11600F93AF}"/>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983DAE3A-5F6B-BF91-1071-84D2A72784C5}"/>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B84889E3-9C98-1BE4-A657-A8DC1258F17E}"/>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C7DF71D3-D955-3C34-7D9E-7AD82B4707D9}"/>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393E3A00-4EF5-749F-93D2-CF16044B4B07}"/>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3A4A557E-9092-0C51-8705-84E33AF9BA37}"/>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530F68F3-9E4B-6DFD-E182-6A049C8FA720}"/>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D7952E6E-D0B8-0388-9FCE-8311379817F5}"/>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FC578FE6-2C45-DAD3-FE64-A4E19A7454F7}"/>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1F40CACE-E3BC-96F0-4690-789DA03CDE34}"/>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3ED7658C-B555-E508-04D8-A2D5AA3A88F0}"/>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02211D82-47DA-771D-B565-B79DF9DFEC2A}"/>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BB218113-48A4-04DA-13EE-90BE27A83405}"/>
              </a:ext>
            </a:extLst>
          </p:cNvPr>
          <p:cNvSpPr/>
          <p:nvPr/>
        </p:nvSpPr>
        <p:spPr>
          <a:xfrm rot="1782986">
            <a:off x="286724" y="678092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0B243597-E87A-C41E-DF20-AA1D4043E9E0}"/>
              </a:ext>
            </a:extLst>
          </p:cNvPr>
          <p:cNvSpPr/>
          <p:nvPr/>
        </p:nvSpPr>
        <p:spPr>
          <a:xfrm rot="1782986">
            <a:off x="286725" y="724377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422E1747-1F3C-CE22-B614-E1CE2ECA7F14}"/>
              </a:ext>
            </a:extLst>
          </p:cNvPr>
          <p:cNvSpPr/>
          <p:nvPr/>
        </p:nvSpPr>
        <p:spPr>
          <a:xfrm rot="1782986">
            <a:off x="286726" y="7706614"/>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EEC2F711-2FD6-58D5-5D12-2CF340F35C48}"/>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14912031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58" name="Hexagon 57">
            <a:extLst>
              <a:ext uri="{FF2B5EF4-FFF2-40B4-BE49-F238E27FC236}">
                <a16:creationId xmlns:a16="http://schemas.microsoft.com/office/drawing/2014/main" id="{FF0906B9-2570-B9BE-91CB-1FFFC58C17EC}"/>
              </a:ext>
            </a:extLst>
          </p:cNvPr>
          <p:cNvSpPr/>
          <p:nvPr/>
        </p:nvSpPr>
        <p:spPr>
          <a:xfrm rot="1782986">
            <a:off x="-1205059" y="5394326"/>
            <a:ext cx="4036947" cy="3480126"/>
          </a:xfrm>
          <a:prstGeom prst="hexagon">
            <a:avLst>
              <a:gd name="adj" fmla="val 28965"/>
              <a:gd name="vf" fmla="val 115470"/>
            </a:avLst>
          </a:prstGeom>
          <a:solidFill>
            <a:schemeClr val="accent2">
              <a:lumMod val="20000"/>
              <a:lumOff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7" name="Hexagon 56">
            <a:extLst>
              <a:ext uri="{FF2B5EF4-FFF2-40B4-BE49-F238E27FC236}">
                <a16:creationId xmlns:a16="http://schemas.microsoft.com/office/drawing/2014/main" id="{69B2A0DA-805A-E6F5-CA2A-D880257BB8F2}"/>
              </a:ext>
            </a:extLst>
          </p:cNvPr>
          <p:cNvSpPr/>
          <p:nvPr/>
        </p:nvSpPr>
        <p:spPr>
          <a:xfrm rot="1782986">
            <a:off x="4529579" y="811116"/>
            <a:ext cx="4036947" cy="3480126"/>
          </a:xfrm>
          <a:prstGeom prst="hexagon">
            <a:avLst>
              <a:gd name="adj" fmla="val 28965"/>
              <a:gd name="vf" fmla="val 115470"/>
            </a:avLst>
          </a:prstGeom>
          <a:solidFill>
            <a:schemeClr val="accent2">
              <a:lumMod val="20000"/>
              <a:lumOff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TextBox 11">
            <a:extLst>
              <a:ext uri="{FF2B5EF4-FFF2-40B4-BE49-F238E27FC236}">
                <a16:creationId xmlns:a16="http://schemas.microsoft.com/office/drawing/2014/main" id="{AAADC201-21D1-93A5-4C73-249CEA7BDF60}"/>
              </a:ext>
            </a:extLst>
          </p:cNvPr>
          <p:cNvSpPr txBox="1"/>
          <p:nvPr/>
        </p:nvSpPr>
        <p:spPr>
          <a:xfrm>
            <a:off x="982985" y="1393374"/>
            <a:ext cx="3790073" cy="366424"/>
          </a:xfrm>
          <a:prstGeom prst="rect">
            <a:avLst/>
          </a:prstGeom>
          <a:noFill/>
          <a:ln>
            <a:noFill/>
          </a:ln>
        </p:spPr>
        <p:txBody>
          <a:bodyPr wrap="square" lIns="90000" tIns="90000" rIns="90000" bIns="90000" rtlCol="0">
            <a:spAutoFit/>
          </a:bodyPr>
          <a:lstStyle/>
          <a:p>
            <a:r>
              <a:rPr lang="en-CA" sz="1200" b="1" spc="300" dirty="0">
                <a:solidFill>
                  <a:schemeClr val="tx1"/>
                </a:solidFill>
              </a:rPr>
              <a:t>3 THINGS I LEARNED TODAY</a:t>
            </a:r>
          </a:p>
        </p:txBody>
      </p:sp>
      <p:grpSp>
        <p:nvGrpSpPr>
          <p:cNvPr id="38" name="Group 37">
            <a:extLst>
              <a:ext uri="{FF2B5EF4-FFF2-40B4-BE49-F238E27FC236}">
                <a16:creationId xmlns:a16="http://schemas.microsoft.com/office/drawing/2014/main" id="{B8E50EEA-FF00-F596-90D5-A88AAD515875}"/>
              </a:ext>
            </a:extLst>
          </p:cNvPr>
          <p:cNvGrpSpPr/>
          <p:nvPr/>
        </p:nvGrpSpPr>
        <p:grpSpPr>
          <a:xfrm>
            <a:off x="982985" y="1962944"/>
            <a:ext cx="5254043" cy="2374410"/>
            <a:chOff x="982985" y="1962943"/>
            <a:chExt cx="5254043" cy="2380035"/>
          </a:xfrm>
        </p:grpSpPr>
        <p:sp>
          <p:nvSpPr>
            <p:cNvPr id="6" name="Rectangle 5">
              <a:extLst>
                <a:ext uri="{FF2B5EF4-FFF2-40B4-BE49-F238E27FC236}">
                  <a16:creationId xmlns:a16="http://schemas.microsoft.com/office/drawing/2014/main" id="{BF6FC3FC-E3DF-B478-261A-04C726BD847A}"/>
                </a:ext>
              </a:extLst>
            </p:cNvPr>
            <p:cNvSpPr/>
            <p:nvPr/>
          </p:nvSpPr>
          <p:spPr>
            <a:xfrm>
              <a:off x="1323038" y="1962943"/>
              <a:ext cx="4913990" cy="658171"/>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Rectangle 12">
              <a:extLst>
                <a:ext uri="{FF2B5EF4-FFF2-40B4-BE49-F238E27FC236}">
                  <a16:creationId xmlns:a16="http://schemas.microsoft.com/office/drawing/2014/main" id="{2D25C651-25B2-BA65-96CC-51673D876C5C}"/>
                </a:ext>
              </a:extLst>
            </p:cNvPr>
            <p:cNvSpPr/>
            <p:nvPr/>
          </p:nvSpPr>
          <p:spPr>
            <a:xfrm>
              <a:off x="1323038" y="2823875"/>
              <a:ext cx="4913990" cy="658171"/>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A6015864-ED1E-4618-D57D-ADE1384F4405}"/>
                </a:ext>
              </a:extLst>
            </p:cNvPr>
            <p:cNvSpPr/>
            <p:nvPr/>
          </p:nvSpPr>
          <p:spPr>
            <a:xfrm>
              <a:off x="1323038" y="3684807"/>
              <a:ext cx="4913990" cy="658171"/>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TextBox 14">
              <a:extLst>
                <a:ext uri="{FF2B5EF4-FFF2-40B4-BE49-F238E27FC236}">
                  <a16:creationId xmlns:a16="http://schemas.microsoft.com/office/drawing/2014/main" id="{A95937AB-E04B-82AB-E409-321EDB474938}"/>
                </a:ext>
              </a:extLst>
            </p:cNvPr>
            <p:cNvSpPr txBox="1"/>
            <p:nvPr/>
          </p:nvSpPr>
          <p:spPr>
            <a:xfrm>
              <a:off x="982985" y="2062649"/>
              <a:ext cx="358922" cy="366424"/>
            </a:xfrm>
            <a:prstGeom prst="rect">
              <a:avLst/>
            </a:prstGeom>
            <a:noFill/>
            <a:ln>
              <a:noFill/>
            </a:ln>
          </p:spPr>
          <p:txBody>
            <a:bodyPr wrap="square" lIns="90000" tIns="90000" rIns="90000" bIns="90000" rtlCol="0">
              <a:spAutoFit/>
            </a:bodyPr>
            <a:lstStyle/>
            <a:p>
              <a:r>
                <a:rPr lang="en-US" sz="1200" dirty="0"/>
                <a:t>1</a:t>
              </a:r>
            </a:p>
          </p:txBody>
        </p:sp>
        <p:sp>
          <p:nvSpPr>
            <p:cNvPr id="16" name="TextBox 15">
              <a:extLst>
                <a:ext uri="{FF2B5EF4-FFF2-40B4-BE49-F238E27FC236}">
                  <a16:creationId xmlns:a16="http://schemas.microsoft.com/office/drawing/2014/main" id="{6B6058F7-7F76-93CA-46C3-A44319068E56}"/>
                </a:ext>
              </a:extLst>
            </p:cNvPr>
            <p:cNvSpPr txBox="1"/>
            <p:nvPr/>
          </p:nvSpPr>
          <p:spPr>
            <a:xfrm>
              <a:off x="982985" y="2923581"/>
              <a:ext cx="358922" cy="366424"/>
            </a:xfrm>
            <a:prstGeom prst="rect">
              <a:avLst/>
            </a:prstGeom>
            <a:noFill/>
            <a:ln>
              <a:noFill/>
            </a:ln>
          </p:spPr>
          <p:txBody>
            <a:bodyPr wrap="square" lIns="90000" tIns="90000" rIns="90000" bIns="90000" rtlCol="0">
              <a:spAutoFit/>
            </a:bodyPr>
            <a:lstStyle/>
            <a:p>
              <a:r>
                <a:rPr lang="en-US" sz="1200" dirty="0"/>
                <a:t>2</a:t>
              </a:r>
            </a:p>
          </p:txBody>
        </p:sp>
        <p:sp>
          <p:nvSpPr>
            <p:cNvPr id="17" name="TextBox 16">
              <a:extLst>
                <a:ext uri="{FF2B5EF4-FFF2-40B4-BE49-F238E27FC236}">
                  <a16:creationId xmlns:a16="http://schemas.microsoft.com/office/drawing/2014/main" id="{0326299A-9826-588E-BF86-56381ADC9BC2}"/>
                </a:ext>
              </a:extLst>
            </p:cNvPr>
            <p:cNvSpPr txBox="1"/>
            <p:nvPr/>
          </p:nvSpPr>
          <p:spPr>
            <a:xfrm>
              <a:off x="982985" y="3784513"/>
              <a:ext cx="358922" cy="366424"/>
            </a:xfrm>
            <a:prstGeom prst="rect">
              <a:avLst/>
            </a:prstGeom>
            <a:noFill/>
            <a:ln>
              <a:noFill/>
            </a:ln>
          </p:spPr>
          <p:txBody>
            <a:bodyPr wrap="square" lIns="90000" tIns="90000" rIns="90000" bIns="90000" rtlCol="0">
              <a:spAutoFit/>
            </a:bodyPr>
            <a:lstStyle/>
            <a:p>
              <a:r>
                <a:rPr lang="en-US" sz="1200" dirty="0"/>
                <a:t>3</a:t>
              </a:r>
            </a:p>
          </p:txBody>
        </p:sp>
      </p:grpSp>
      <p:sp>
        <p:nvSpPr>
          <p:cNvPr id="18" name="TextBox 17">
            <a:extLst>
              <a:ext uri="{FF2B5EF4-FFF2-40B4-BE49-F238E27FC236}">
                <a16:creationId xmlns:a16="http://schemas.microsoft.com/office/drawing/2014/main" id="{29DF0B86-957C-A99A-5A05-67E59CE2FFD6}"/>
              </a:ext>
            </a:extLst>
          </p:cNvPr>
          <p:cNvSpPr txBox="1"/>
          <p:nvPr/>
        </p:nvSpPr>
        <p:spPr>
          <a:xfrm>
            <a:off x="982984" y="713169"/>
            <a:ext cx="4913991" cy="307777"/>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MODULE CLOSING</a:t>
            </a:r>
          </a:p>
        </p:txBody>
      </p:sp>
      <p:sp>
        <p:nvSpPr>
          <p:cNvPr id="29" name="TextBox 28">
            <a:extLst>
              <a:ext uri="{FF2B5EF4-FFF2-40B4-BE49-F238E27FC236}">
                <a16:creationId xmlns:a16="http://schemas.microsoft.com/office/drawing/2014/main" id="{14325B69-7FE0-6E18-3D4E-894980F9CC45}"/>
              </a:ext>
            </a:extLst>
          </p:cNvPr>
          <p:cNvSpPr txBox="1"/>
          <p:nvPr/>
        </p:nvSpPr>
        <p:spPr>
          <a:xfrm>
            <a:off x="982985" y="4731660"/>
            <a:ext cx="3790073" cy="366424"/>
          </a:xfrm>
          <a:prstGeom prst="rect">
            <a:avLst/>
          </a:prstGeom>
          <a:noFill/>
          <a:ln>
            <a:noFill/>
          </a:ln>
        </p:spPr>
        <p:txBody>
          <a:bodyPr wrap="square" lIns="90000" tIns="90000" rIns="90000" bIns="90000" rtlCol="0">
            <a:spAutoFit/>
          </a:bodyPr>
          <a:lstStyle/>
          <a:p>
            <a:r>
              <a:rPr lang="en-CA" sz="1200" b="1" spc="300" dirty="0">
                <a:solidFill>
                  <a:schemeClr val="tx1"/>
                </a:solidFill>
              </a:rPr>
              <a:t>REFLECTIONS</a:t>
            </a:r>
          </a:p>
        </p:txBody>
      </p:sp>
      <p:sp>
        <p:nvSpPr>
          <p:cNvPr id="31" name="Rectangle 30">
            <a:extLst>
              <a:ext uri="{FF2B5EF4-FFF2-40B4-BE49-F238E27FC236}">
                <a16:creationId xmlns:a16="http://schemas.microsoft.com/office/drawing/2014/main" id="{55EAA6C1-8E1A-DE26-2D64-5C9089874AAB}"/>
              </a:ext>
            </a:extLst>
          </p:cNvPr>
          <p:cNvSpPr/>
          <p:nvPr/>
        </p:nvSpPr>
        <p:spPr>
          <a:xfrm>
            <a:off x="982984" y="5497190"/>
            <a:ext cx="5254043" cy="870923"/>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Rectangle 31">
            <a:extLst>
              <a:ext uri="{FF2B5EF4-FFF2-40B4-BE49-F238E27FC236}">
                <a16:creationId xmlns:a16="http://schemas.microsoft.com/office/drawing/2014/main" id="{5A246F65-30C6-7C0A-1390-FFE191EC4783}"/>
              </a:ext>
            </a:extLst>
          </p:cNvPr>
          <p:cNvSpPr/>
          <p:nvPr/>
        </p:nvSpPr>
        <p:spPr>
          <a:xfrm>
            <a:off x="982984" y="6798532"/>
            <a:ext cx="5254043" cy="870923"/>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Rectangle 32">
            <a:extLst>
              <a:ext uri="{FF2B5EF4-FFF2-40B4-BE49-F238E27FC236}">
                <a16:creationId xmlns:a16="http://schemas.microsoft.com/office/drawing/2014/main" id="{71B26E48-D8F4-CB3F-9BE7-25BB60289D9C}"/>
              </a:ext>
            </a:extLst>
          </p:cNvPr>
          <p:cNvSpPr/>
          <p:nvPr/>
        </p:nvSpPr>
        <p:spPr>
          <a:xfrm>
            <a:off x="982984" y="8046116"/>
            <a:ext cx="5254043" cy="870923"/>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TextBox 33">
            <a:extLst>
              <a:ext uri="{FF2B5EF4-FFF2-40B4-BE49-F238E27FC236}">
                <a16:creationId xmlns:a16="http://schemas.microsoft.com/office/drawing/2014/main" id="{9E524181-B08A-3B79-936F-943EC1781F8A}"/>
              </a:ext>
            </a:extLst>
          </p:cNvPr>
          <p:cNvSpPr txBox="1"/>
          <p:nvPr/>
        </p:nvSpPr>
        <p:spPr>
          <a:xfrm>
            <a:off x="982984" y="5199919"/>
            <a:ext cx="5254042" cy="276999"/>
          </a:xfrm>
          <a:prstGeom prst="rect">
            <a:avLst/>
          </a:prstGeom>
          <a:noFill/>
        </p:spPr>
        <p:txBody>
          <a:bodyPr wrap="square" rtlCol="0">
            <a:spAutoFit/>
          </a:bodyPr>
          <a:lstStyle/>
          <a:p>
            <a:pPr marL="0" marR="0" lvl="0" indent="0" algn="l" rtl="0">
              <a:spcBef>
                <a:spcPts val="0"/>
              </a:spcBef>
              <a:spcAft>
                <a:spcPts val="0"/>
              </a:spcAft>
              <a:buNone/>
            </a:pPr>
            <a:r>
              <a:rPr lang="en-US" sz="1200" dirty="0">
                <a:solidFill>
                  <a:schemeClr val="tx1"/>
                </a:solidFill>
                <a:latin typeface="+mn-lt"/>
                <a:ea typeface="Arial"/>
                <a:cs typeface="Arial"/>
                <a:sym typeface="Arial"/>
              </a:rPr>
              <a:t>What surprised you?</a:t>
            </a:r>
          </a:p>
        </p:txBody>
      </p:sp>
      <p:sp>
        <p:nvSpPr>
          <p:cNvPr id="35" name="TextBox 34">
            <a:extLst>
              <a:ext uri="{FF2B5EF4-FFF2-40B4-BE49-F238E27FC236}">
                <a16:creationId xmlns:a16="http://schemas.microsoft.com/office/drawing/2014/main" id="{D30283CA-2F76-A69B-C7E6-430D66448765}"/>
              </a:ext>
            </a:extLst>
          </p:cNvPr>
          <p:cNvSpPr txBox="1"/>
          <p:nvPr/>
        </p:nvSpPr>
        <p:spPr>
          <a:xfrm>
            <a:off x="982984" y="6475644"/>
            <a:ext cx="5254042" cy="276999"/>
          </a:xfrm>
          <a:prstGeom prst="rect">
            <a:avLst/>
          </a:prstGeom>
          <a:noFill/>
        </p:spPr>
        <p:txBody>
          <a:bodyPr wrap="square" rtlCol="0">
            <a:spAutoFit/>
          </a:bodyPr>
          <a:lstStyle/>
          <a:p>
            <a:pPr marL="0" marR="0" lvl="0" indent="0" algn="l" rtl="0">
              <a:spcBef>
                <a:spcPts val="0"/>
              </a:spcBef>
              <a:spcAft>
                <a:spcPts val="0"/>
              </a:spcAft>
              <a:buNone/>
            </a:pPr>
            <a:r>
              <a:rPr lang="en-US" sz="1200" dirty="0">
                <a:solidFill>
                  <a:schemeClr val="tx1"/>
                </a:solidFill>
                <a:latin typeface="+mn-lt"/>
                <a:ea typeface="Arial"/>
                <a:cs typeface="Arial"/>
                <a:sym typeface="Arial"/>
              </a:rPr>
              <a:t>What challenged you?</a:t>
            </a:r>
          </a:p>
        </p:txBody>
      </p:sp>
      <p:sp>
        <p:nvSpPr>
          <p:cNvPr id="36" name="TextBox 35">
            <a:extLst>
              <a:ext uri="{FF2B5EF4-FFF2-40B4-BE49-F238E27FC236}">
                <a16:creationId xmlns:a16="http://schemas.microsoft.com/office/drawing/2014/main" id="{510AD58B-E0A6-09B6-A23A-B8B3B079C0B9}"/>
              </a:ext>
            </a:extLst>
          </p:cNvPr>
          <p:cNvSpPr txBox="1"/>
          <p:nvPr/>
        </p:nvSpPr>
        <p:spPr>
          <a:xfrm>
            <a:off x="982984" y="7728543"/>
            <a:ext cx="5254042" cy="276999"/>
          </a:xfrm>
          <a:prstGeom prst="rect">
            <a:avLst/>
          </a:prstGeom>
          <a:noFill/>
        </p:spPr>
        <p:txBody>
          <a:bodyPr wrap="square" rtlCol="0">
            <a:spAutoFit/>
          </a:bodyPr>
          <a:lstStyle/>
          <a:p>
            <a:pPr marL="0" marR="0" lvl="0" indent="0" algn="l" rtl="0">
              <a:spcBef>
                <a:spcPts val="0"/>
              </a:spcBef>
              <a:spcAft>
                <a:spcPts val="0"/>
              </a:spcAft>
              <a:buNone/>
            </a:pPr>
            <a:r>
              <a:rPr lang="en-US" sz="1200" dirty="0">
                <a:solidFill>
                  <a:schemeClr val="tx1"/>
                </a:solidFill>
                <a:latin typeface="+mn-lt"/>
                <a:ea typeface="Arial"/>
                <a:cs typeface="Arial"/>
                <a:sym typeface="Arial"/>
              </a:rPr>
              <a:t>What would you like to know more about?</a:t>
            </a:r>
          </a:p>
        </p:txBody>
      </p:sp>
      <p:sp>
        <p:nvSpPr>
          <p:cNvPr id="39" name="Hexagon 38">
            <a:extLst>
              <a:ext uri="{FF2B5EF4-FFF2-40B4-BE49-F238E27FC236}">
                <a16:creationId xmlns:a16="http://schemas.microsoft.com/office/drawing/2014/main" id="{289C1377-C49D-C847-2B39-7F98319ED176}"/>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0" name="Hexagon 39">
            <a:extLst>
              <a:ext uri="{FF2B5EF4-FFF2-40B4-BE49-F238E27FC236}">
                <a16:creationId xmlns:a16="http://schemas.microsoft.com/office/drawing/2014/main" id="{20B09597-FDC0-EFD7-C489-8C2AA0094559}"/>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Hexagon 40">
            <a:extLst>
              <a:ext uri="{FF2B5EF4-FFF2-40B4-BE49-F238E27FC236}">
                <a16:creationId xmlns:a16="http://schemas.microsoft.com/office/drawing/2014/main" id="{EEEFE647-00A4-67D0-0AE3-AB17283E8479}"/>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Hexagon 41">
            <a:extLst>
              <a:ext uri="{FF2B5EF4-FFF2-40B4-BE49-F238E27FC236}">
                <a16:creationId xmlns:a16="http://schemas.microsoft.com/office/drawing/2014/main" id="{24346274-B3E5-5C58-80B6-2074EA63F08A}"/>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Hexagon 42">
            <a:extLst>
              <a:ext uri="{FF2B5EF4-FFF2-40B4-BE49-F238E27FC236}">
                <a16:creationId xmlns:a16="http://schemas.microsoft.com/office/drawing/2014/main" id="{B3F3454D-4425-35FC-4226-5C41879F35A7}"/>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Hexagon 43">
            <a:extLst>
              <a:ext uri="{FF2B5EF4-FFF2-40B4-BE49-F238E27FC236}">
                <a16:creationId xmlns:a16="http://schemas.microsoft.com/office/drawing/2014/main" id="{35DE5E33-1C76-AACE-18E6-78AAC3967AFC}"/>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5" name="Hexagon 44">
            <a:extLst>
              <a:ext uri="{FF2B5EF4-FFF2-40B4-BE49-F238E27FC236}">
                <a16:creationId xmlns:a16="http://schemas.microsoft.com/office/drawing/2014/main" id="{E5D5A188-4268-72F5-2285-09EB6931E97C}"/>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6" name="Hexagon 45">
            <a:extLst>
              <a:ext uri="{FF2B5EF4-FFF2-40B4-BE49-F238E27FC236}">
                <a16:creationId xmlns:a16="http://schemas.microsoft.com/office/drawing/2014/main" id="{78BDBCC4-1372-2453-16C0-3F684DFE36B0}"/>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Hexagon 46">
            <a:extLst>
              <a:ext uri="{FF2B5EF4-FFF2-40B4-BE49-F238E27FC236}">
                <a16:creationId xmlns:a16="http://schemas.microsoft.com/office/drawing/2014/main" id="{0280A676-8D3F-793F-97D2-4FD6599A8294}"/>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8" name="Hexagon 47">
            <a:extLst>
              <a:ext uri="{FF2B5EF4-FFF2-40B4-BE49-F238E27FC236}">
                <a16:creationId xmlns:a16="http://schemas.microsoft.com/office/drawing/2014/main" id="{FF08D657-AE81-B2FE-9ED2-2F01CB8F1FEE}"/>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9" name="Hexagon 48">
            <a:extLst>
              <a:ext uri="{FF2B5EF4-FFF2-40B4-BE49-F238E27FC236}">
                <a16:creationId xmlns:a16="http://schemas.microsoft.com/office/drawing/2014/main" id="{17ED1D54-CA5A-87D1-9B77-1176B2BE7F1C}"/>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0" name="Hexagon 49">
            <a:extLst>
              <a:ext uri="{FF2B5EF4-FFF2-40B4-BE49-F238E27FC236}">
                <a16:creationId xmlns:a16="http://schemas.microsoft.com/office/drawing/2014/main" id="{04DC40A3-510C-9A50-824F-5665C75AE819}"/>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Hexagon 50">
            <a:extLst>
              <a:ext uri="{FF2B5EF4-FFF2-40B4-BE49-F238E27FC236}">
                <a16:creationId xmlns:a16="http://schemas.microsoft.com/office/drawing/2014/main" id="{FF655770-20B0-5F7F-6945-121FFC3085DC}"/>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2" name="Hexagon 51">
            <a:extLst>
              <a:ext uri="{FF2B5EF4-FFF2-40B4-BE49-F238E27FC236}">
                <a16:creationId xmlns:a16="http://schemas.microsoft.com/office/drawing/2014/main" id="{0D390844-4A6D-F028-E0F4-718D55E3CA74}"/>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3" name="Hexagon 52">
            <a:extLst>
              <a:ext uri="{FF2B5EF4-FFF2-40B4-BE49-F238E27FC236}">
                <a16:creationId xmlns:a16="http://schemas.microsoft.com/office/drawing/2014/main" id="{47CA083D-F6E3-5352-AFAF-17EEC66B1E9C}"/>
              </a:ext>
            </a:extLst>
          </p:cNvPr>
          <p:cNvSpPr/>
          <p:nvPr/>
        </p:nvSpPr>
        <p:spPr>
          <a:xfrm rot="1782986">
            <a:off x="286724" y="678092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4" name="Hexagon 53">
            <a:extLst>
              <a:ext uri="{FF2B5EF4-FFF2-40B4-BE49-F238E27FC236}">
                <a16:creationId xmlns:a16="http://schemas.microsoft.com/office/drawing/2014/main" id="{8713BD56-E136-4683-0469-5208FF5ED904}"/>
              </a:ext>
            </a:extLst>
          </p:cNvPr>
          <p:cNvSpPr/>
          <p:nvPr/>
        </p:nvSpPr>
        <p:spPr>
          <a:xfrm rot="1782986">
            <a:off x="286725" y="724377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5" name="Hexagon 54">
            <a:extLst>
              <a:ext uri="{FF2B5EF4-FFF2-40B4-BE49-F238E27FC236}">
                <a16:creationId xmlns:a16="http://schemas.microsoft.com/office/drawing/2014/main" id="{EE7403C7-22A5-1B62-75C8-6E0268195D64}"/>
              </a:ext>
            </a:extLst>
          </p:cNvPr>
          <p:cNvSpPr/>
          <p:nvPr/>
        </p:nvSpPr>
        <p:spPr>
          <a:xfrm rot="1782986">
            <a:off x="286726" y="7706614"/>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6" name="Hexagon 55">
            <a:extLst>
              <a:ext uri="{FF2B5EF4-FFF2-40B4-BE49-F238E27FC236}">
                <a16:creationId xmlns:a16="http://schemas.microsoft.com/office/drawing/2014/main" id="{AD06A93B-04C1-3AB0-83F5-9791DED1EE04}"/>
              </a:ext>
            </a:extLst>
          </p:cNvPr>
          <p:cNvSpPr/>
          <p:nvPr/>
        </p:nvSpPr>
        <p:spPr>
          <a:xfrm rot="1782986">
            <a:off x="286726" y="81694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pic>
        <p:nvPicPr>
          <p:cNvPr id="5" name="Picture 4">
            <a:extLst>
              <a:ext uri="{FF2B5EF4-FFF2-40B4-BE49-F238E27FC236}">
                <a16:creationId xmlns:a16="http://schemas.microsoft.com/office/drawing/2014/main" id="{2967D9C0-5D33-5E8A-56C8-1A9B1BE813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9797" y="2681293"/>
            <a:ext cx="2438405" cy="2807214"/>
          </a:xfrm>
          <a:prstGeom prst="rect">
            <a:avLst/>
          </a:prstGeom>
        </p:spPr>
      </p:pic>
      <p:pic>
        <p:nvPicPr>
          <p:cNvPr id="2" name="Picture 1" descr="Text&#10;&#10;Description automatically generated">
            <a:extLst>
              <a:ext uri="{FF2B5EF4-FFF2-40B4-BE49-F238E27FC236}">
                <a16:creationId xmlns:a16="http://schemas.microsoft.com/office/drawing/2014/main" id="{60AE230F-8B8D-A8FB-1124-0865DDC683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1532" y="6900442"/>
            <a:ext cx="2294935" cy="65449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67344" cy="461665"/>
          </a:xfrm>
          <a:prstGeom prst="rect">
            <a:avLst/>
          </a:prstGeom>
          <a:noFill/>
        </p:spPr>
        <p:txBody>
          <a:bodyPr wrap="square" rtlCol="0">
            <a:spAutoFit/>
          </a:bodyPr>
          <a:lstStyle/>
          <a:p>
            <a:r>
              <a:rPr lang="en-US" sz="1200" b="1" spc="300" dirty="0">
                <a:solidFill>
                  <a:schemeClr val="tx1"/>
                </a:solidFill>
              </a:rPr>
              <a:t>FAMILY-BASED CARE – RAPID ASSESSMENT TOOL (SAMPLE)</a:t>
            </a:r>
          </a:p>
        </p:txBody>
      </p:sp>
      <p:sp>
        <p:nvSpPr>
          <p:cNvPr id="5" name="TextBox 4">
            <a:extLst>
              <a:ext uri="{FF2B5EF4-FFF2-40B4-BE49-F238E27FC236}">
                <a16:creationId xmlns:a16="http://schemas.microsoft.com/office/drawing/2014/main" id="{8B551967-89C5-A41D-1D10-9837154201E4}"/>
              </a:ext>
            </a:extLst>
          </p:cNvPr>
          <p:cNvSpPr txBox="1"/>
          <p:nvPr/>
        </p:nvSpPr>
        <p:spPr>
          <a:xfrm>
            <a:off x="982985" y="1390138"/>
            <a:ext cx="5267344" cy="7602081"/>
          </a:xfrm>
          <a:prstGeom prst="rect">
            <a:avLst/>
          </a:prstGeom>
          <a:noFill/>
        </p:spPr>
        <p:txBody>
          <a:bodyPr wrap="square" rtlCol="0">
            <a:spAutoFit/>
          </a:bodyPr>
          <a:lstStyle/>
          <a:p>
            <a:pPr algn="just">
              <a:spcAft>
                <a:spcPts val="800"/>
              </a:spcAft>
            </a:pPr>
            <a:r>
              <a:rPr lang="en-US" sz="1100" dirty="0">
                <a:effectLst/>
                <a:ea typeface="Calibri" panose="020F0502020204030204" pitchFamily="34" charset="0"/>
                <a:cs typeface="Times New Roman" panose="02020603050405020304" pitchFamily="18" charset="0"/>
              </a:rPr>
              <a:t>For children in family based care (kinship and/or foster care) a rapid assessment of the care arrangement should be made, to assess if the care arrangement is suitable, sustainable and in the best interests of the child. Children (who are old enough to communicate their views) should be interviewed separately and privately. The purpose of a rapid assessment is to ensure the immediate safety and wellbeing of the child and the immediate needs of the child and the caregiver. A more detailed assessment should be undertaken when conducting a comprehensive assessment for case management.</a:t>
            </a:r>
          </a:p>
          <a:p>
            <a:pPr algn="just">
              <a:spcAft>
                <a:spcPts val="800"/>
              </a:spcAft>
            </a:pPr>
            <a:endParaRPr lang="en-US" sz="1100" dirty="0">
              <a:effectLst/>
              <a:ea typeface="Calibri" panose="020F0502020204030204" pitchFamily="34" charset="0"/>
              <a:cs typeface="Times New Roman" panose="02020603050405020304" pitchFamily="18" charset="0"/>
            </a:endParaRPr>
          </a:p>
          <a:p>
            <a:pPr algn="just">
              <a:spcAft>
                <a:spcPts val="800"/>
              </a:spcAft>
            </a:pPr>
            <a:r>
              <a:rPr lang="en-US" sz="1100" b="1" dirty="0">
                <a:effectLst/>
                <a:ea typeface="Calibri" panose="020F0502020204030204" pitchFamily="34" charset="0"/>
                <a:cs typeface="Times New Roman" panose="02020603050405020304" pitchFamily="18" charset="0"/>
              </a:rPr>
              <a:t>Include the following:</a:t>
            </a:r>
            <a:endParaRPr lang="en-US" sz="1100" dirty="0">
              <a:effectLst/>
              <a:ea typeface="Calibri" panose="020F0502020204030204" pitchFamily="34" charset="0"/>
              <a:cs typeface="Times New Roman" panose="02020603050405020304" pitchFamily="18" charset="0"/>
            </a:endParaRPr>
          </a:p>
          <a:p>
            <a:pPr marL="342900" lvl="0" indent="-342900" algn="just">
              <a:spcAft>
                <a:spcPts val="400"/>
              </a:spcAft>
              <a:buFont typeface="+mj-lt"/>
              <a:buAutoNum type="arabicPeriod"/>
            </a:pPr>
            <a:r>
              <a:rPr lang="en-US" sz="1100" dirty="0">
                <a:solidFill>
                  <a:srgbClr val="000000"/>
                </a:solidFill>
                <a:effectLst/>
                <a:ea typeface="Helvetica Neue" panose="020B0604020202020204"/>
                <a:cs typeface="Helvetica Neue" panose="020B0604020202020204"/>
              </a:rPr>
              <a:t>Is this a new or long-standing arrangement, has this resulted from the emergency?</a:t>
            </a:r>
            <a:endParaRPr lang="en-US" sz="1100" dirty="0">
              <a:effectLst/>
              <a:ea typeface="Calibri" panose="020F0502020204030204" pitchFamily="34" charset="0"/>
              <a:cs typeface="Times New Roman" panose="02020603050405020304" pitchFamily="18" charset="0"/>
            </a:endParaRP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Does the child wish to remain with the carer/carer wish to continue caring for the child and do other family members accept the child?</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Is the carer physically capable of providing care at a satisfactory level in relation to the standards in the surrounding community? </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Are there other children in the household? What is the like relationship between the child and the other children? </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Does the carer need any assistance to continue caring for the child?</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Is the carer from the same community as the child?</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Are there any obvious protection concerns (e.g., an adult man caring for an adolescent girl)?</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Does the child have any other specific needs e.g., related to health or disability and is the carer able to address these?</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Does the child need urgent tracing and can he/she be quickly reunified if family are traced?</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Is there any evidence of or obvious risk of abuse, exploitation and/or neglect from their caregivers or others in their community?</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What are the daily activities of the child? And what are the daily activities of the other children in the household, if any? </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What is the motivation of the carer? Is he/she expecting any payment for providing care or expecting the child to provide services?</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Is the carers’ situation stable – are they planning to move?</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Is the carer willing to accept regular monitoring and to cooperate with tracing and reunification efforts?</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Does the carer agree to not leave with the child or change the child’s placement without notifying the monitoring agency?</a:t>
            </a:r>
          </a:p>
          <a:p>
            <a:pPr marL="342900" lvl="0" indent="-342900" algn="just">
              <a:spcAft>
                <a:spcPts val="400"/>
              </a:spcAft>
              <a:buFont typeface="+mj-lt"/>
              <a:buAutoNum type="arabicPeriod"/>
            </a:pPr>
            <a:r>
              <a:rPr lang="en-US" sz="1100" dirty="0">
                <a:effectLst/>
                <a:ea typeface="Calibri" panose="020F0502020204030204" pitchFamily="34" charset="0"/>
                <a:cs typeface="Times New Roman" panose="02020603050405020304" pitchFamily="18" charset="0"/>
              </a:rPr>
              <a:t>Is the carer willing to give up the child if reunification is a possibility, if requested by the child’s family, the child or agency (and following assessment by the placement agency).</a:t>
            </a:r>
          </a:p>
        </p:txBody>
      </p:sp>
      <p:sp>
        <p:nvSpPr>
          <p:cNvPr id="3" name="Hexagon 2">
            <a:extLst>
              <a:ext uri="{FF2B5EF4-FFF2-40B4-BE49-F238E27FC236}">
                <a16:creationId xmlns:a16="http://schemas.microsoft.com/office/drawing/2014/main" id="{EEFA5575-8D38-4650-4075-A6E4667B5516}"/>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EFC37D0F-5B91-22BB-AAA6-0376A3332B52}"/>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38A25131-CB12-52F7-F5A6-FF99ADC14262}"/>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F0FC1E6F-8750-30A5-00BF-C2A84BD27F19}"/>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2BF8A22F-5161-6132-2A83-3AFE0F1C31D1}"/>
              </a:ext>
            </a:extLst>
          </p:cNvPr>
          <p:cNvSpPr/>
          <p:nvPr/>
        </p:nvSpPr>
        <p:spPr>
          <a:xfrm rot="1782986">
            <a:off x="286724" y="215249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FCE322FD-654E-DEE4-EF31-A4605148525A}"/>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FA4F66D6-4A7E-EC32-B937-2770B5BFE39C}"/>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BB34C249-C2E9-4E74-D92B-63F9F6833380}"/>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0A2FC024-CCA4-AEDC-1C46-FDF8EFE1BF5F}"/>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DADE3AFD-46A1-2A8D-48AB-6A1204A9820B}"/>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039A57C5-049C-5B5A-A220-24CA9C0EE919}"/>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CFD02139-8942-BB42-93F5-1B22BD676EF6}"/>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B61583BF-97CF-BCFB-C060-D57FA7CBF1A2}"/>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6A68D9D6-51B7-9B53-2D3D-3FA3DDB7F676}"/>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267E0CD5-7778-8711-03CE-C8F25DDBB63A}"/>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96366B9B-3F47-0319-C8F1-41F135C7D067}"/>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DA6638DE-6CFB-0109-2DDB-BCF103B64641}"/>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FEFF63AA-7849-1E06-A21F-73C4377F39AE}"/>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7466323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26353"/>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241539"/>
            <a:ext cx="4637303" cy="1903686"/>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Immediate support may be needed before a full assessment can be conducted – this should follow within 48 hours</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Examples of immediate support that UASC may need are placement in safety/ alternative care, rapid FTR, PFA and health services</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A range of alternative care options must be immediately available</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Where possible/in their best interests, children should be supported to remain with their family/caregivers </a:t>
            </a: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803161"/>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4041689"/>
            <a:ext cx="5254042" cy="4897595"/>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3518421"/>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Google Shape;256;p19">
            <a:extLst>
              <a:ext uri="{FF2B5EF4-FFF2-40B4-BE49-F238E27FC236}">
                <a16:creationId xmlns:a16="http://schemas.microsoft.com/office/drawing/2014/main" id="{8C6DFF0A-3F23-EAF4-FBD5-8A84A262BB5B}"/>
              </a:ext>
            </a:extLst>
          </p:cNvPr>
          <p:cNvSpPr/>
          <p:nvPr/>
        </p:nvSpPr>
        <p:spPr>
          <a:xfrm>
            <a:off x="1072579" y="2252938"/>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 name="Google Shape;256;p19">
            <a:extLst>
              <a:ext uri="{FF2B5EF4-FFF2-40B4-BE49-F238E27FC236}">
                <a16:creationId xmlns:a16="http://schemas.microsoft.com/office/drawing/2014/main" id="{260C41D3-5EF9-6AD8-7F69-76442374FCA7}"/>
              </a:ext>
            </a:extLst>
          </p:cNvPr>
          <p:cNvSpPr/>
          <p:nvPr/>
        </p:nvSpPr>
        <p:spPr>
          <a:xfrm>
            <a:off x="1072579" y="2702716"/>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5" name="Hexagon 4">
            <a:extLst>
              <a:ext uri="{FF2B5EF4-FFF2-40B4-BE49-F238E27FC236}">
                <a16:creationId xmlns:a16="http://schemas.microsoft.com/office/drawing/2014/main" id="{1A26CA57-B155-5631-E311-DA70DFAFB992}"/>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D588CD8F-9DC8-205C-7A71-1AE4EDD7AC32}"/>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FEF130AB-7DDF-7FD3-7AEA-F8F4EEABB7EC}"/>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9862A2C7-192B-5CA1-7BED-260FFF35F5EF}"/>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9079FD11-37C7-7B35-1C9E-F46FFF989250}"/>
              </a:ext>
            </a:extLst>
          </p:cNvPr>
          <p:cNvSpPr/>
          <p:nvPr/>
        </p:nvSpPr>
        <p:spPr>
          <a:xfrm rot="1782986">
            <a:off x="286724" y="215249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440C4E55-93F8-D27D-B957-343FDCB60895}"/>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9ADCF1FC-2132-4DDD-2697-741288BC8FA8}"/>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F3B5542B-3248-F390-2125-57DA00CDCCBE}"/>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8F3F0F6C-E2BC-F172-5830-AD170E9B1DFC}"/>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21B8781D-F6FF-7FCF-2884-7743371E89CF}"/>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9E97F583-D196-8C97-260A-691A42AB64CD}"/>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9A81F31E-ABB0-4AFB-2ABF-CDC6CAFDD840}"/>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BD0F285D-CD87-C6F0-A3AE-46F273D44865}"/>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Hexagon 32">
            <a:extLst>
              <a:ext uri="{FF2B5EF4-FFF2-40B4-BE49-F238E27FC236}">
                <a16:creationId xmlns:a16="http://schemas.microsoft.com/office/drawing/2014/main" id="{9403D25B-7068-037D-0D1B-7BF6DED40D0A}"/>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Hexagon 33">
            <a:extLst>
              <a:ext uri="{FF2B5EF4-FFF2-40B4-BE49-F238E27FC236}">
                <a16:creationId xmlns:a16="http://schemas.microsoft.com/office/drawing/2014/main" id="{2037D0C9-1168-3E7C-4256-4AE3017396D0}"/>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Hexagon 34">
            <a:extLst>
              <a:ext uri="{FF2B5EF4-FFF2-40B4-BE49-F238E27FC236}">
                <a16:creationId xmlns:a16="http://schemas.microsoft.com/office/drawing/2014/main" id="{F8E62AC9-6FCE-1D72-F028-9408408DF655}"/>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Hexagon 35">
            <a:extLst>
              <a:ext uri="{FF2B5EF4-FFF2-40B4-BE49-F238E27FC236}">
                <a16:creationId xmlns:a16="http://schemas.microsoft.com/office/drawing/2014/main" id="{28D2CF2B-3165-9BA7-A77C-0965719CC262}"/>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Hexagon 36">
            <a:extLst>
              <a:ext uri="{FF2B5EF4-FFF2-40B4-BE49-F238E27FC236}">
                <a16:creationId xmlns:a16="http://schemas.microsoft.com/office/drawing/2014/main" id="{06D2B77C-4879-AAF9-5124-8E346DF4C931}"/>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742050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4913991" cy="307777"/>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3: ASSESSMENT</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410498"/>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1963400"/>
            <a:ext cx="4529568" cy="1107996"/>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Describe how to assess specific protection issues and needs related to family separation and how these are interlinked with other child protection concerns </a:t>
            </a: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r>
              <a:rPr lang="en-US" sz="1100" dirty="0">
                <a:solidFill>
                  <a:schemeClr val="tx1"/>
                </a:solidFill>
                <a:latin typeface="+mn-lt"/>
                <a:ea typeface="Arial"/>
                <a:cs typeface="Arial"/>
                <a:sym typeface="Arial"/>
              </a:rPr>
              <a:t>Describe how to conduct an assessment which includes determining the most suitable type of alternative care</a:t>
            </a:r>
          </a:p>
        </p:txBody>
      </p:sp>
      <p:sp>
        <p:nvSpPr>
          <p:cNvPr id="6" name="TextBox 5">
            <a:extLst>
              <a:ext uri="{FF2B5EF4-FFF2-40B4-BE49-F238E27FC236}">
                <a16:creationId xmlns:a16="http://schemas.microsoft.com/office/drawing/2014/main" id="{FB388D0F-1511-AA8B-EE9D-ECEC553330FA}"/>
              </a:ext>
            </a:extLst>
          </p:cNvPr>
          <p:cNvSpPr txBox="1"/>
          <p:nvPr/>
        </p:nvSpPr>
        <p:spPr>
          <a:xfrm>
            <a:off x="996287" y="3515623"/>
            <a:ext cx="4913992" cy="276999"/>
          </a:xfrm>
          <a:prstGeom prst="rect">
            <a:avLst/>
          </a:prstGeom>
          <a:noFill/>
        </p:spPr>
        <p:txBody>
          <a:bodyPr wrap="square" rtlCol="0">
            <a:spAutoFit/>
          </a:bodyPr>
          <a:lstStyle/>
          <a:p>
            <a:r>
              <a:rPr lang="en-US" sz="1200" b="1" spc="300" dirty="0">
                <a:solidFill>
                  <a:schemeClr val="tx1"/>
                </a:solidFill>
              </a:rPr>
              <a:t>CASE MANAGEMENT ASSESSMENT</a:t>
            </a:r>
          </a:p>
        </p:txBody>
      </p:sp>
      <p:sp>
        <p:nvSpPr>
          <p:cNvPr id="7" name="TextBox 6">
            <a:extLst>
              <a:ext uri="{FF2B5EF4-FFF2-40B4-BE49-F238E27FC236}">
                <a16:creationId xmlns:a16="http://schemas.microsoft.com/office/drawing/2014/main" id="{F664C0CB-6315-6773-CDB5-11DF7D79B944}"/>
              </a:ext>
            </a:extLst>
          </p:cNvPr>
          <p:cNvSpPr txBox="1"/>
          <p:nvPr/>
        </p:nvSpPr>
        <p:spPr>
          <a:xfrm>
            <a:off x="996286" y="3976282"/>
            <a:ext cx="5254043" cy="1277273"/>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US" sz="1100" b="1" dirty="0">
                <a:solidFill>
                  <a:schemeClr val="tx1"/>
                </a:solidFill>
                <a:effectLst/>
                <a:ea typeface="Verdana" panose="020B0604030504040204" pitchFamily="34" charset="0"/>
                <a:cs typeface="Calibri" panose="020F0502020204030204" pitchFamily="34" charset="0"/>
              </a:rPr>
              <a:t>Case scenario 1</a:t>
            </a:r>
          </a:p>
          <a:p>
            <a:pPr algn="just"/>
            <a:endParaRPr lang="en-US" sz="1100" dirty="0">
              <a:effectLst/>
              <a:ea typeface="Calibri" panose="020F0502020204030204" pitchFamily="34" charset="0"/>
              <a:cs typeface="Times New Roman" panose="02020603050405020304" pitchFamily="18" charset="0"/>
            </a:endParaRPr>
          </a:p>
          <a:p>
            <a:pPr algn="just"/>
            <a:r>
              <a:rPr lang="en-US" sz="1100" dirty="0">
                <a:effectLst/>
                <a:ea typeface="Verdana" panose="020B0604030504040204" pitchFamily="34" charset="0"/>
                <a:cs typeface="Calibri" panose="020F0502020204030204" pitchFamily="34" charset="0"/>
              </a:rPr>
              <a:t>You are a child protection staff, called Maria, working for the regional governmental social services. You received a voice message from Miguel, a colleague from the Education Department, who had spoken to a community leader after having conducted activities this afternoon. His message was:</a:t>
            </a:r>
            <a:endParaRPr lang="en-US" sz="1100" dirty="0">
              <a:effectLst/>
              <a:ea typeface="Calibri" panose="020F0502020204030204" pitchFamily="34" charset="0"/>
              <a:cs typeface="Times New Roman" panose="02020603050405020304" pitchFamily="18" charset="0"/>
            </a:endParaRPr>
          </a:p>
          <a:p>
            <a:pPr algn="just"/>
            <a:r>
              <a:rPr lang="en-US" sz="1100" dirty="0">
                <a:effectLst/>
                <a:ea typeface="Verdana" panose="020B0604030504040204" pitchFamily="34" charset="0"/>
                <a:cs typeface="Calibri" panose="020F0502020204030204" pitchFamily="34" charset="0"/>
              </a:rPr>
              <a:t> </a:t>
            </a:r>
            <a:endParaRPr lang="en-US" sz="1100" dirty="0">
              <a:effectLst/>
              <a:ea typeface="Calibri" panose="020F0502020204030204" pitchFamily="34" charset="0"/>
              <a:cs typeface="Times New Roman" panose="02020603050405020304" pitchFamily="18" charset="0"/>
            </a:endParaRPr>
          </a:p>
        </p:txBody>
      </p:sp>
      <p:grpSp>
        <p:nvGrpSpPr>
          <p:cNvPr id="8" name="Google Shape;194;p14">
            <a:extLst>
              <a:ext uri="{FF2B5EF4-FFF2-40B4-BE49-F238E27FC236}">
                <a16:creationId xmlns:a16="http://schemas.microsoft.com/office/drawing/2014/main" id="{4E7AE6E9-D88E-215B-C1A4-8D680C8DA059}"/>
              </a:ext>
            </a:extLst>
          </p:cNvPr>
          <p:cNvGrpSpPr/>
          <p:nvPr/>
        </p:nvGrpSpPr>
        <p:grpSpPr>
          <a:xfrm>
            <a:off x="1153785" y="2657704"/>
            <a:ext cx="332115" cy="351369"/>
            <a:chOff x="243840" y="1676400"/>
            <a:chExt cx="701040" cy="741680"/>
          </a:xfrm>
          <a:solidFill>
            <a:schemeClr val="accent2">
              <a:lumMod val="75000"/>
            </a:schemeClr>
          </a:solidFill>
        </p:grpSpPr>
        <p:sp>
          <p:nvSpPr>
            <p:cNvPr id="9" name="Google Shape;195;p14">
              <a:extLst>
                <a:ext uri="{FF2B5EF4-FFF2-40B4-BE49-F238E27FC236}">
                  <a16:creationId xmlns:a16="http://schemas.microsoft.com/office/drawing/2014/main" id="{9DCE6115-717A-5248-3F10-13737D5EEB02}"/>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0" name="Google Shape;196;p14">
              <a:extLst>
                <a:ext uri="{FF2B5EF4-FFF2-40B4-BE49-F238E27FC236}">
                  <a16:creationId xmlns:a16="http://schemas.microsoft.com/office/drawing/2014/main" id="{D81782B1-C2DA-4012-0C0A-94E13E343243}"/>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11" name="Google Shape;194;p14">
            <a:extLst>
              <a:ext uri="{FF2B5EF4-FFF2-40B4-BE49-F238E27FC236}">
                <a16:creationId xmlns:a16="http://schemas.microsoft.com/office/drawing/2014/main" id="{0542DA36-EF7C-D76F-DE97-2F11C4B0C538}"/>
              </a:ext>
            </a:extLst>
          </p:cNvPr>
          <p:cNvGrpSpPr/>
          <p:nvPr/>
        </p:nvGrpSpPr>
        <p:grpSpPr>
          <a:xfrm>
            <a:off x="1153785" y="1971561"/>
            <a:ext cx="332115" cy="351369"/>
            <a:chOff x="243840" y="1676400"/>
            <a:chExt cx="701040" cy="741680"/>
          </a:xfrm>
          <a:solidFill>
            <a:schemeClr val="accent2">
              <a:lumMod val="75000"/>
            </a:schemeClr>
          </a:solidFill>
        </p:grpSpPr>
        <p:sp>
          <p:nvSpPr>
            <p:cNvPr id="12" name="Google Shape;195;p14">
              <a:extLst>
                <a:ext uri="{FF2B5EF4-FFF2-40B4-BE49-F238E27FC236}">
                  <a16:creationId xmlns:a16="http://schemas.microsoft.com/office/drawing/2014/main" id="{E9DB97B5-1310-8F4B-25B0-DC6C14BE4E67}"/>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3" name="Google Shape;196;p14">
              <a:extLst>
                <a:ext uri="{FF2B5EF4-FFF2-40B4-BE49-F238E27FC236}">
                  <a16:creationId xmlns:a16="http://schemas.microsoft.com/office/drawing/2014/main" id="{D82D0CA3-BBCB-28F7-7CDD-B9309B3CDD2E}"/>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14" name="TextBox 13">
            <a:extLst>
              <a:ext uri="{FF2B5EF4-FFF2-40B4-BE49-F238E27FC236}">
                <a16:creationId xmlns:a16="http://schemas.microsoft.com/office/drawing/2014/main" id="{9A364CC2-39E3-9C4C-07C1-5D3C8590F854}"/>
              </a:ext>
            </a:extLst>
          </p:cNvPr>
          <p:cNvSpPr txBox="1"/>
          <p:nvPr/>
        </p:nvSpPr>
        <p:spPr>
          <a:xfrm>
            <a:off x="996285" y="5247926"/>
            <a:ext cx="5254044" cy="3168523"/>
          </a:xfrm>
          <a:prstGeom prst="rect">
            <a:avLst/>
          </a:prstGeom>
          <a:solidFill>
            <a:schemeClr val="accent2">
              <a:lumMod val="20000"/>
              <a:lumOff val="80000"/>
            </a:schemeClr>
          </a:solidFill>
        </p:spPr>
        <p:txBody>
          <a:bodyPr wrap="square" lIns="144000" tIns="144000" rIns="144000" bIns="144000" rtlCol="0">
            <a:spAutoFit/>
          </a:bodyPr>
          <a:lstStyle/>
          <a:p>
            <a:pPr algn="just"/>
            <a:r>
              <a:rPr lang="en-US" sz="1100" dirty="0">
                <a:effectLst/>
                <a:ea typeface="Verdana" panose="020B0604030504040204" pitchFamily="34" charset="0"/>
                <a:cs typeface="Calibri" panose="020F0502020204030204" pitchFamily="34" charset="0"/>
              </a:rPr>
              <a:t>“Hi Maria, it’s Miguel</a:t>
            </a:r>
            <a:r>
              <a:rPr lang="en-US" sz="1100" dirty="0">
                <a:ea typeface="Verdana" panose="020B0604030504040204" pitchFamily="34" charset="0"/>
                <a:cs typeface="Calibri" panose="020F0502020204030204" pitchFamily="34" charset="0"/>
              </a:rPr>
              <a:t>.</a:t>
            </a:r>
            <a:endParaRPr lang="en-US" sz="1100" dirty="0">
              <a:effectLst/>
              <a:ea typeface="Verdana" panose="020B0604030504040204" pitchFamily="34" charset="0"/>
              <a:cs typeface="Calibri" panose="020F0502020204030204" pitchFamily="34" charset="0"/>
            </a:endParaRPr>
          </a:p>
          <a:p>
            <a:pPr algn="just"/>
            <a:endParaRPr lang="en-US" sz="1100" dirty="0">
              <a:ea typeface="Verdana" panose="020B0604030504040204" pitchFamily="34" charset="0"/>
              <a:cs typeface="Calibri" panose="020F0502020204030204" pitchFamily="34" charset="0"/>
            </a:endParaRPr>
          </a:p>
          <a:p>
            <a:pPr algn="just"/>
            <a:r>
              <a:rPr lang="en-US" sz="1100" dirty="0">
                <a:effectLst/>
                <a:ea typeface="Verdana" panose="020B0604030504040204" pitchFamily="34" charset="0"/>
                <a:cs typeface="Calibri" panose="020F0502020204030204" pitchFamily="34" charset="0"/>
              </a:rPr>
              <a:t>I am calling you, because I received information from one of the leaders here in town after we finished our meeting at the town hall today. I think you must have met him as well before. </a:t>
            </a:r>
          </a:p>
          <a:p>
            <a:pPr algn="just"/>
            <a:endParaRPr lang="en-US" sz="1100" dirty="0">
              <a:ea typeface="Verdana" panose="020B0604030504040204" pitchFamily="34" charset="0"/>
              <a:cs typeface="Calibri" panose="020F0502020204030204" pitchFamily="34" charset="0"/>
            </a:endParaRPr>
          </a:p>
          <a:p>
            <a:pPr algn="just"/>
            <a:r>
              <a:rPr lang="en-US" sz="1100" dirty="0">
                <a:effectLst/>
                <a:ea typeface="Verdana" panose="020B0604030504040204" pitchFamily="34" charset="0"/>
                <a:cs typeface="Calibri" panose="020F0502020204030204" pitchFamily="34" charset="0"/>
              </a:rPr>
              <a:t>He said that a girl of approximately 11 years old has been identified among a group of displaced persons. The group walked for many days before reaching safety. He said that the girl looks withdrawn and seems reluctant to answer questions. She had told him that she was travelling with un uncle who died during the flight. </a:t>
            </a:r>
          </a:p>
          <a:p>
            <a:pPr algn="just"/>
            <a:endParaRPr lang="en-US" sz="1100" dirty="0">
              <a:ea typeface="Verdana" panose="020B0604030504040204" pitchFamily="34" charset="0"/>
              <a:cs typeface="Calibri" panose="020F0502020204030204" pitchFamily="34" charset="0"/>
            </a:endParaRPr>
          </a:p>
          <a:p>
            <a:pPr algn="just"/>
            <a:r>
              <a:rPr lang="en-US" sz="1100" dirty="0">
                <a:effectLst/>
                <a:ea typeface="Verdana" panose="020B0604030504040204" pitchFamily="34" charset="0"/>
                <a:cs typeface="Calibri" panose="020F0502020204030204" pitchFamily="34" charset="0"/>
              </a:rPr>
              <a:t>The community leader said that during the flight the group had found her alongside the road and then she had joined them. She suffers from an injury to her leg and she needs help. </a:t>
            </a:r>
          </a:p>
          <a:p>
            <a:pPr algn="just"/>
            <a:endParaRPr lang="en-US" sz="1100" dirty="0">
              <a:ea typeface="Verdana" panose="020B0604030504040204" pitchFamily="34" charset="0"/>
              <a:cs typeface="Calibri" panose="020F0502020204030204" pitchFamily="34" charset="0"/>
            </a:endParaRPr>
          </a:p>
          <a:p>
            <a:pPr algn="just"/>
            <a:r>
              <a:rPr lang="en-US" sz="1100" dirty="0">
                <a:effectLst/>
                <a:ea typeface="Verdana" panose="020B0604030504040204" pitchFamily="34" charset="0"/>
                <a:cs typeface="Calibri" panose="020F0502020204030204" pitchFamily="34" charset="0"/>
              </a:rPr>
              <a:t>I think you need to follow-up quite urgently, please, call me back any time and I can give you more information. “</a:t>
            </a:r>
            <a:endParaRPr lang="en-US" sz="1100" dirty="0">
              <a:effectLst/>
              <a:ea typeface="Calibri" panose="020F0502020204030204" pitchFamily="34" charset="0"/>
              <a:cs typeface="Times New Roman" panose="02020603050405020304" pitchFamily="18" charset="0"/>
            </a:endParaRPr>
          </a:p>
        </p:txBody>
      </p:sp>
      <p:sp>
        <p:nvSpPr>
          <p:cNvPr id="15" name="Hexagon 14">
            <a:extLst>
              <a:ext uri="{FF2B5EF4-FFF2-40B4-BE49-F238E27FC236}">
                <a16:creationId xmlns:a16="http://schemas.microsoft.com/office/drawing/2014/main" id="{8D39C919-8F56-F4B9-DDCB-E05DE995BC85}"/>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AE25CE69-A91D-263F-46F0-20A1F0DAEF4B}"/>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84808719-3034-EBCD-D30C-4F028E50CE35}"/>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71A41E4E-C63E-49B6-091C-A900A3746116}"/>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1F41864B-9623-2418-47B6-B7ABC6523375}"/>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6C7BE2E3-0E67-2AB3-AB72-16022EAE8D95}"/>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DAC14E9E-6C51-359A-D7FD-F3C6E013F589}"/>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BB7CC08B-B16F-649F-1223-6F6ABB72E43C}"/>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13012DEA-0648-7AA4-45A4-243540E75A97}"/>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AB9AF5A2-B235-1F97-C39F-38ECC6CEC0D1}"/>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3B3E937F-F258-14CC-88E8-10CD0EDE326C}"/>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AA68AA59-7BB5-C53A-1730-740ED90850B1}"/>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DAE6920B-402A-006B-D491-BFFD3CA1FB2B}"/>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6CC52F91-9E40-71A0-C9CD-625CEA9D274C}"/>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226EA548-F830-BA09-A7F8-CE7F72BA28EB}"/>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BA51F47D-3B87-D3E8-AC7E-92100826B6C9}"/>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Hexagon 40">
            <a:extLst>
              <a:ext uri="{FF2B5EF4-FFF2-40B4-BE49-F238E27FC236}">
                <a16:creationId xmlns:a16="http://schemas.microsoft.com/office/drawing/2014/main" id="{C7243864-152F-1104-CF36-FFBB3014B132}"/>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Hexagon 41">
            <a:extLst>
              <a:ext uri="{FF2B5EF4-FFF2-40B4-BE49-F238E27FC236}">
                <a16:creationId xmlns:a16="http://schemas.microsoft.com/office/drawing/2014/main" id="{C208EF8F-4F30-DCB7-BA55-B7E5D7B86C5F}"/>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94525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B551967-89C5-A41D-1D10-9837154201E4}"/>
              </a:ext>
            </a:extLst>
          </p:cNvPr>
          <p:cNvSpPr txBox="1"/>
          <p:nvPr/>
        </p:nvSpPr>
        <p:spPr>
          <a:xfrm>
            <a:off x="982985" y="713169"/>
            <a:ext cx="5267344" cy="1277273"/>
          </a:xfrm>
          <a:prstGeom prst="rect">
            <a:avLst/>
          </a:prstGeom>
          <a:noFill/>
        </p:spPr>
        <p:txBody>
          <a:bodyPr wrap="square" rtlCol="0">
            <a:spAutoFit/>
          </a:bodyPr>
          <a:lstStyle/>
          <a:p>
            <a:pPr algn="just"/>
            <a:r>
              <a:rPr lang="en-US" sz="1100" b="1" dirty="0">
                <a:solidFill>
                  <a:schemeClr val="tx1"/>
                </a:solidFill>
                <a:effectLst/>
                <a:ea typeface="Verdana" panose="020B0604030504040204" pitchFamily="34" charset="0"/>
                <a:cs typeface="Calibri" panose="020F0502020204030204" pitchFamily="34" charset="0"/>
              </a:rPr>
              <a:t>Case scenario 2</a:t>
            </a:r>
          </a:p>
          <a:p>
            <a:pPr algn="just"/>
            <a:endParaRPr lang="en-US" sz="1100" dirty="0">
              <a:effectLst/>
              <a:ea typeface="Calibri" panose="020F0502020204030204" pitchFamily="34" charset="0"/>
              <a:cs typeface="Times New Roman" panose="02020603050405020304" pitchFamily="18" charset="0"/>
            </a:endParaRPr>
          </a:p>
          <a:p>
            <a:pPr algn="just"/>
            <a:r>
              <a:rPr lang="en-US" sz="1100" dirty="0">
                <a:effectLst/>
                <a:ea typeface="Calibri" panose="020F0502020204030204" pitchFamily="34" charset="0"/>
                <a:cs typeface="Times New Roman" panose="02020603050405020304" pitchFamily="18" charset="0"/>
              </a:rPr>
              <a:t>You are a child protection caseworker, called Yasin, and you work in an area close to the border. The borders are porous and there is high mobility across the border for many decades, including of  ‘children on the move’. The area is regularly affected by periods of drought as well as armed conflict. You had a short conversation through WhatsApp with a community volunteer, Farida. </a:t>
            </a:r>
          </a:p>
        </p:txBody>
      </p:sp>
      <p:sp>
        <p:nvSpPr>
          <p:cNvPr id="3" name="TextBox 2">
            <a:extLst>
              <a:ext uri="{FF2B5EF4-FFF2-40B4-BE49-F238E27FC236}">
                <a16:creationId xmlns:a16="http://schemas.microsoft.com/office/drawing/2014/main" id="{4CD15F3B-0FDF-CC9F-2AC8-A0B9BE610EE6}"/>
              </a:ext>
            </a:extLst>
          </p:cNvPr>
          <p:cNvSpPr txBox="1"/>
          <p:nvPr/>
        </p:nvSpPr>
        <p:spPr>
          <a:xfrm>
            <a:off x="996285" y="2141869"/>
            <a:ext cx="5254044" cy="4692017"/>
          </a:xfrm>
          <a:prstGeom prst="rect">
            <a:avLst/>
          </a:prstGeom>
          <a:solidFill>
            <a:schemeClr val="accent2">
              <a:lumMod val="20000"/>
              <a:lumOff val="80000"/>
            </a:schemeClr>
          </a:solidFill>
        </p:spPr>
        <p:txBody>
          <a:bodyPr wrap="square" lIns="144000" tIns="144000" rIns="144000" bIns="144000" rtlCol="0">
            <a:spAutoFit/>
          </a:bodyPr>
          <a:lstStyle/>
          <a:p>
            <a:pPr marL="541338" indent="-541338" algn="just"/>
            <a:r>
              <a:rPr lang="en-US" sz="1100" dirty="0">
                <a:effectLst/>
                <a:ea typeface="Calibri" panose="020F0502020204030204" pitchFamily="34" charset="0"/>
                <a:cs typeface="Times New Roman" panose="02020603050405020304" pitchFamily="18" charset="0"/>
              </a:rPr>
              <a:t>Farida:	Hi Yasin, how are you? I am a bit worried and I would like to get some advice. </a:t>
            </a:r>
          </a:p>
          <a:p>
            <a:pPr marL="541338" indent="-541338" algn="just"/>
            <a:endParaRPr lang="en-US" sz="1100" dirty="0">
              <a:effectLst/>
              <a:ea typeface="Calibri" panose="020F0502020204030204" pitchFamily="34" charset="0"/>
              <a:cs typeface="Times New Roman" panose="02020603050405020304" pitchFamily="18" charset="0"/>
            </a:endParaRPr>
          </a:p>
          <a:p>
            <a:pPr marL="541338" indent="-541338" algn="just"/>
            <a:r>
              <a:rPr lang="en-US" sz="1100" dirty="0">
                <a:effectLst/>
                <a:ea typeface="Calibri" panose="020F0502020204030204" pitchFamily="34" charset="0"/>
                <a:cs typeface="Times New Roman" panose="02020603050405020304" pitchFamily="18" charset="0"/>
              </a:rPr>
              <a:t>Yasin: 	Okay, I am available</a:t>
            </a:r>
          </a:p>
          <a:p>
            <a:pPr marL="541338" indent="-541338" algn="just"/>
            <a:endParaRPr lang="en-US" sz="1100" dirty="0">
              <a:effectLst/>
              <a:ea typeface="Calibri" panose="020F0502020204030204" pitchFamily="34" charset="0"/>
              <a:cs typeface="Times New Roman" panose="02020603050405020304" pitchFamily="18" charset="0"/>
            </a:endParaRPr>
          </a:p>
          <a:p>
            <a:pPr marL="541338" indent="-541338" algn="just"/>
            <a:r>
              <a:rPr lang="en-US" sz="1100" dirty="0">
                <a:effectLst/>
                <a:ea typeface="Calibri" panose="020F0502020204030204" pitchFamily="34" charset="0"/>
                <a:cs typeface="Times New Roman" panose="02020603050405020304" pitchFamily="18" charset="0"/>
              </a:rPr>
              <a:t>Farida: 	I found a girl, who has been living with a family for several months in order to work at their house and to send money home. Her father sent her away to the neighboring country to work as he does not have a regular income anymore since the outbreak of COVID-19. She said that since recently she faces a lot difficulties in the work place as she has to work long hours and has little free time. She said that the employer has not paid her for two months. </a:t>
            </a:r>
          </a:p>
          <a:p>
            <a:pPr marL="541338" indent="-541338" algn="just"/>
            <a:endParaRPr lang="en-US" sz="1100" dirty="0">
              <a:effectLst/>
              <a:ea typeface="Calibri" panose="020F0502020204030204" pitchFamily="34" charset="0"/>
              <a:cs typeface="Times New Roman" panose="02020603050405020304" pitchFamily="18" charset="0"/>
            </a:endParaRPr>
          </a:p>
          <a:p>
            <a:pPr marL="541338" indent="-541338" algn="just"/>
            <a:r>
              <a:rPr lang="en-US" sz="1100" dirty="0">
                <a:effectLst/>
                <a:ea typeface="Calibri" panose="020F0502020204030204" pitchFamily="34" charset="0"/>
                <a:cs typeface="Times New Roman" panose="02020603050405020304" pitchFamily="18" charset="0"/>
              </a:rPr>
              <a:t>Yasin: 	Do you know how old she is? </a:t>
            </a:r>
          </a:p>
          <a:p>
            <a:pPr marL="541338" indent="-541338" algn="just"/>
            <a:endParaRPr lang="en-US" sz="1100" dirty="0">
              <a:effectLst/>
              <a:ea typeface="Calibri" panose="020F0502020204030204" pitchFamily="34" charset="0"/>
              <a:cs typeface="Times New Roman" panose="02020603050405020304" pitchFamily="18" charset="0"/>
            </a:endParaRPr>
          </a:p>
          <a:p>
            <a:pPr marL="541338" indent="-541338" algn="just"/>
            <a:r>
              <a:rPr lang="en-US" sz="1100" dirty="0">
                <a:effectLst/>
                <a:ea typeface="Calibri" panose="020F0502020204030204" pitchFamily="34" charset="0"/>
                <a:cs typeface="Times New Roman" panose="02020603050405020304" pitchFamily="18" charset="0"/>
              </a:rPr>
              <a:t>Farida: 	She is 12 years old. I am worried, because she does not have anyone to talk to. She also said that she feels she is unable to send back sufficient money to her family back home. </a:t>
            </a:r>
          </a:p>
          <a:p>
            <a:pPr marL="541338" indent="-541338" algn="just"/>
            <a:endParaRPr lang="en-US" sz="1100" dirty="0">
              <a:effectLst/>
              <a:ea typeface="Calibri" panose="020F0502020204030204" pitchFamily="34" charset="0"/>
              <a:cs typeface="Times New Roman" panose="02020603050405020304" pitchFamily="18" charset="0"/>
            </a:endParaRPr>
          </a:p>
          <a:p>
            <a:pPr marL="541338" indent="-541338" algn="just"/>
            <a:r>
              <a:rPr lang="en-US" sz="1100" dirty="0">
                <a:effectLst/>
                <a:ea typeface="Calibri" panose="020F0502020204030204" pitchFamily="34" charset="0"/>
                <a:cs typeface="Times New Roman" panose="02020603050405020304" pitchFamily="18" charset="0"/>
              </a:rPr>
              <a:t>Yasin: 	Do you know where her parents are? </a:t>
            </a:r>
          </a:p>
          <a:p>
            <a:pPr marL="541338" indent="-541338" algn="just"/>
            <a:endParaRPr lang="en-US" sz="1100" dirty="0">
              <a:effectLst/>
              <a:ea typeface="Calibri" panose="020F0502020204030204" pitchFamily="34" charset="0"/>
              <a:cs typeface="Times New Roman" panose="02020603050405020304" pitchFamily="18" charset="0"/>
            </a:endParaRPr>
          </a:p>
          <a:p>
            <a:pPr marL="541338" indent="-541338" algn="just"/>
            <a:r>
              <a:rPr lang="en-US" sz="1100" dirty="0">
                <a:effectLst/>
                <a:ea typeface="Calibri" panose="020F0502020204030204" pitchFamily="34" charset="0"/>
                <a:cs typeface="Times New Roman" panose="02020603050405020304" pitchFamily="18" charset="0"/>
              </a:rPr>
              <a:t>Farida: 	She said she has been in contact with her parents before, but only a few times, and that recently the contact stopped completely. During my last visit, she revealed she wants to return to her parents, but I think that the situation in her place of origin is still unstable. </a:t>
            </a:r>
          </a:p>
          <a:p>
            <a:pPr marL="541338" indent="-541338" algn="just"/>
            <a:endParaRPr lang="en-US" sz="1100" dirty="0">
              <a:effectLst/>
              <a:ea typeface="Calibri" panose="020F0502020204030204" pitchFamily="34" charset="0"/>
              <a:cs typeface="Times New Roman" panose="02020603050405020304" pitchFamily="18" charset="0"/>
            </a:endParaRPr>
          </a:p>
          <a:p>
            <a:pPr marL="541338" indent="-541338" algn="just"/>
            <a:r>
              <a:rPr lang="en-US" sz="1100" dirty="0">
                <a:effectLst/>
                <a:ea typeface="Calibri" panose="020F0502020204030204" pitchFamily="34" charset="0"/>
                <a:cs typeface="Times New Roman" panose="02020603050405020304" pitchFamily="18" charset="0"/>
              </a:rPr>
              <a:t>Yasin: 	Okay, thank you for this information, this is important. I will give you a call after my meeting finishes, so that we can talk in more detail. </a:t>
            </a:r>
          </a:p>
        </p:txBody>
      </p:sp>
      <p:sp>
        <p:nvSpPr>
          <p:cNvPr id="4" name="Hexagon 3">
            <a:extLst>
              <a:ext uri="{FF2B5EF4-FFF2-40B4-BE49-F238E27FC236}">
                <a16:creationId xmlns:a16="http://schemas.microsoft.com/office/drawing/2014/main" id="{A9D2E342-1F93-A8F7-CE07-381DC43F5264}"/>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9A7803C7-706E-C718-647A-A1662FE6E7B3}"/>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3428509B-AB12-4BC1-1800-8789058397FC}"/>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6B12C35F-B796-3A0D-403D-F2944949F609}"/>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0FD915B4-08DE-F6A1-3623-064C5C5D7966}"/>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864307C6-D4D5-E357-9E4A-7F20FC30F5FD}"/>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36039A7C-7AD0-C71F-DC30-A248C98CF607}"/>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3A9DECCC-F4FE-4D8D-F4DD-26CAF4B4E5DA}"/>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3B6848EA-6547-5549-3BB0-E4D4F023E931}"/>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B9399C77-2C68-675E-1F79-DB950FCE0DBC}"/>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FBE378DF-1BAD-9567-95BF-4FAD8B2819BF}"/>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8427D547-873D-9143-B0AE-3D2C3D31816B}"/>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5019B8DC-9F43-7140-E2F7-3C48BE4E097E}"/>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B0FD3411-19DF-9D79-CC8B-44C01B758C14}"/>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608D0DDF-0AD3-4F6D-6301-48ACA746D6C8}"/>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98A1AF19-6E7D-4F48-DB00-647F580D4208}"/>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0AE03C95-50BB-713E-A703-136EC6941B2A}"/>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E804BE65-5A9C-A1D9-CE35-A10A21372CBB}"/>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147922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B551967-89C5-A41D-1D10-9837154201E4}"/>
              </a:ext>
            </a:extLst>
          </p:cNvPr>
          <p:cNvSpPr txBox="1"/>
          <p:nvPr/>
        </p:nvSpPr>
        <p:spPr>
          <a:xfrm>
            <a:off x="982985" y="713169"/>
            <a:ext cx="5267344" cy="1107996"/>
          </a:xfrm>
          <a:prstGeom prst="rect">
            <a:avLst/>
          </a:prstGeom>
          <a:noFill/>
        </p:spPr>
        <p:txBody>
          <a:bodyPr wrap="square" rtlCol="0">
            <a:spAutoFit/>
          </a:bodyPr>
          <a:lstStyle/>
          <a:p>
            <a:pPr algn="just"/>
            <a:r>
              <a:rPr lang="en-US" sz="1100" b="1" dirty="0">
                <a:ea typeface="Calibri" panose="020F0502020204030204" pitchFamily="34" charset="0"/>
                <a:cs typeface="Times New Roman" panose="02020603050405020304" pitchFamily="18" charset="0"/>
              </a:rPr>
              <a:t>Case scenario 3</a:t>
            </a:r>
            <a:endParaRPr lang="en-US" sz="1100" b="1" dirty="0">
              <a:effectLst/>
              <a:ea typeface="Calibri" panose="020F0502020204030204" pitchFamily="34" charset="0"/>
              <a:cs typeface="Times New Roman" panose="02020603050405020304" pitchFamily="18" charset="0"/>
            </a:endParaRPr>
          </a:p>
          <a:p>
            <a:pPr algn="just"/>
            <a:endParaRPr lang="en-US" sz="1100" dirty="0">
              <a:effectLst/>
              <a:ea typeface="Calibri" panose="020F0502020204030204" pitchFamily="34" charset="0"/>
              <a:cs typeface="Times New Roman" panose="02020603050405020304" pitchFamily="18" charset="0"/>
            </a:endParaRPr>
          </a:p>
          <a:p>
            <a:pPr algn="just"/>
            <a:r>
              <a:rPr lang="en-US" sz="1100" dirty="0">
                <a:effectLst/>
                <a:ea typeface="Calibri" panose="020F0502020204030204" pitchFamily="34" charset="0"/>
                <a:cs typeface="Times New Roman" panose="02020603050405020304" pitchFamily="18" charset="0"/>
              </a:rPr>
              <a:t>You are a caseworker supervisor in an area hosting refugees. Your name is Nadia. It is late in the afternoon and you have had a long day. One of the caseworkers, Nyan, of your team carried out a home visit today. After the visit Nyan called you and asked for your advice. </a:t>
            </a:r>
          </a:p>
        </p:txBody>
      </p:sp>
      <p:sp>
        <p:nvSpPr>
          <p:cNvPr id="2" name="TextBox 1">
            <a:extLst>
              <a:ext uri="{FF2B5EF4-FFF2-40B4-BE49-F238E27FC236}">
                <a16:creationId xmlns:a16="http://schemas.microsoft.com/office/drawing/2014/main" id="{EEFC739E-1F18-0B5A-5E96-045CCE8194C2}"/>
              </a:ext>
            </a:extLst>
          </p:cNvPr>
          <p:cNvSpPr txBox="1"/>
          <p:nvPr/>
        </p:nvSpPr>
        <p:spPr>
          <a:xfrm>
            <a:off x="996285" y="1953183"/>
            <a:ext cx="5254044" cy="5538403"/>
          </a:xfrm>
          <a:prstGeom prst="rect">
            <a:avLst/>
          </a:prstGeom>
          <a:solidFill>
            <a:schemeClr val="accent2">
              <a:lumMod val="20000"/>
              <a:lumOff val="80000"/>
            </a:schemeClr>
          </a:solidFill>
        </p:spPr>
        <p:txBody>
          <a:bodyPr wrap="square" lIns="144000" tIns="144000" rIns="144000" bIns="144000" rtlCol="0">
            <a:spAutoFit/>
          </a:bodyPr>
          <a:lstStyle/>
          <a:p>
            <a:pPr marL="536575" indent="-533400" algn="just"/>
            <a:r>
              <a:rPr lang="en-US" sz="1100" dirty="0">
                <a:cs typeface="Times New Roman" panose="02020603050405020304" pitchFamily="18" charset="0"/>
              </a:rPr>
              <a:t>Nyan: 	Hi Nadia. I visited the 4 year old separated boy and his grandmother again today. I would like to ask for your advice, do you have time to talk now? </a:t>
            </a:r>
          </a:p>
          <a:p>
            <a:pPr marL="536575" indent="-533400" algn="just"/>
            <a:endParaRPr lang="en-US" sz="1100" dirty="0">
              <a:cs typeface="Times New Roman" panose="02020603050405020304" pitchFamily="18" charset="0"/>
            </a:endParaRPr>
          </a:p>
          <a:p>
            <a:pPr marL="536575" indent="-533400" algn="just"/>
            <a:r>
              <a:rPr lang="en-US" sz="1100" dirty="0">
                <a:cs typeface="Times New Roman" panose="02020603050405020304" pitchFamily="18" charset="0"/>
              </a:rPr>
              <a:t>Nadia: 	Of course</a:t>
            </a:r>
          </a:p>
          <a:p>
            <a:pPr marL="536575" indent="-533400" algn="just"/>
            <a:endParaRPr lang="en-US" sz="1100" dirty="0">
              <a:cs typeface="Times New Roman" panose="02020603050405020304" pitchFamily="18" charset="0"/>
            </a:endParaRPr>
          </a:p>
          <a:p>
            <a:pPr marL="536575" indent="-533400" algn="just"/>
            <a:r>
              <a:rPr lang="en-US" sz="1100" dirty="0">
                <a:cs typeface="Times New Roman" panose="02020603050405020304" pitchFamily="18" charset="0"/>
              </a:rPr>
              <a:t>Nyan: 	Okay, thanks. Well, this boy has been living with his grandmother for almost all his life.  The bond between the boy and his grandmother seems very strong. This afternoon, his grandmother told me that she has recently been diagnosed with cancer and receives treatment.</a:t>
            </a:r>
          </a:p>
          <a:p>
            <a:pPr marL="536575" indent="-533400" algn="just"/>
            <a:endParaRPr lang="en-US" sz="1100" dirty="0">
              <a:cs typeface="Times New Roman" panose="02020603050405020304" pitchFamily="18" charset="0"/>
            </a:endParaRPr>
          </a:p>
          <a:p>
            <a:pPr marL="536575" indent="-533400" algn="just"/>
            <a:r>
              <a:rPr lang="en-US" sz="1100" dirty="0">
                <a:cs typeface="Times New Roman" panose="02020603050405020304" pitchFamily="18" charset="0"/>
              </a:rPr>
              <a:t>Nadia: 	Do you know if the grandmother and the boy are in contact with his parents?</a:t>
            </a:r>
          </a:p>
          <a:p>
            <a:pPr marL="536575" indent="-533400" algn="just"/>
            <a:endParaRPr lang="en-US" sz="1100" dirty="0">
              <a:cs typeface="Times New Roman" panose="02020603050405020304" pitchFamily="18" charset="0"/>
            </a:endParaRPr>
          </a:p>
          <a:p>
            <a:pPr marL="536575" indent="-533400" algn="just"/>
            <a:r>
              <a:rPr lang="en-US" sz="1100" dirty="0">
                <a:cs typeface="Times New Roman" panose="02020603050405020304" pitchFamily="18" charset="0"/>
              </a:rPr>
              <a:t>Nyan: 	No, his grandmother said that she has not heard from his parents for about a year. They remained in the country of origin after political and ethnic violence broke out.</a:t>
            </a:r>
          </a:p>
          <a:p>
            <a:pPr marL="536575" indent="-533400" algn="just"/>
            <a:endParaRPr lang="en-US" sz="1100" dirty="0">
              <a:cs typeface="Times New Roman" panose="02020603050405020304" pitchFamily="18" charset="0"/>
            </a:endParaRPr>
          </a:p>
          <a:p>
            <a:pPr marL="536575" indent="-533400" algn="just"/>
            <a:r>
              <a:rPr lang="en-US" sz="1100" dirty="0">
                <a:cs typeface="Times New Roman" panose="02020603050405020304" pitchFamily="18" charset="0"/>
              </a:rPr>
              <a:t>Nadia: 	Okay, and do you know if the boy’s family is being traced?</a:t>
            </a:r>
          </a:p>
          <a:p>
            <a:pPr marL="536575" indent="-533400" algn="just"/>
            <a:endParaRPr lang="en-US" sz="1100" dirty="0">
              <a:cs typeface="Times New Roman" panose="02020603050405020304" pitchFamily="18" charset="0"/>
            </a:endParaRPr>
          </a:p>
          <a:p>
            <a:pPr marL="536575" indent="-533400" algn="just"/>
            <a:r>
              <a:rPr lang="en-US" sz="1100" dirty="0">
                <a:cs typeface="Times New Roman" panose="02020603050405020304" pitchFamily="18" charset="0"/>
              </a:rPr>
              <a:t>Nyan: 	Yes, I have referred the case to the ICRC a couple of months ago for cross-border tracing, but when I followed up with the ICRC, they said that tracing remains challenging due to on-going insecurity in the area and tracing efforts have not been successful yet. Also, I spoke to the neighbors today, and they told me that the maternal aunt of the boy and her husband and two children recently moved to the same area, where the boy and his grandmother are residing.</a:t>
            </a:r>
          </a:p>
          <a:p>
            <a:pPr marL="536575" indent="-533400" algn="just"/>
            <a:endParaRPr lang="en-US" sz="1100" dirty="0">
              <a:cs typeface="Times New Roman" panose="02020603050405020304" pitchFamily="18" charset="0"/>
            </a:endParaRPr>
          </a:p>
          <a:p>
            <a:pPr marL="536575" indent="-533400" algn="just"/>
            <a:r>
              <a:rPr lang="en-US" sz="1100" dirty="0">
                <a:cs typeface="Times New Roman" panose="02020603050405020304" pitchFamily="18" charset="0"/>
              </a:rPr>
              <a:t>Nadia: 	Okay, we would need to follow-up soon. Could you pass by the office so that we can discuss in more detail and adjust the case plan?</a:t>
            </a:r>
          </a:p>
          <a:p>
            <a:pPr marL="536575" indent="-533400" algn="just"/>
            <a:endParaRPr lang="en-US" sz="1100" dirty="0">
              <a:cs typeface="Times New Roman" panose="02020603050405020304" pitchFamily="18" charset="0"/>
            </a:endParaRPr>
          </a:p>
          <a:p>
            <a:pPr marL="536575" indent="-533400" algn="just"/>
            <a:r>
              <a:rPr lang="en-US" sz="1100" dirty="0">
                <a:cs typeface="Times New Roman" panose="02020603050405020304" pitchFamily="18" charset="0"/>
              </a:rPr>
              <a:t>Nyan: 	Yes, that would be great, I am on my way now.</a:t>
            </a:r>
          </a:p>
        </p:txBody>
      </p:sp>
      <p:sp>
        <p:nvSpPr>
          <p:cNvPr id="3" name="Hexagon 2">
            <a:extLst>
              <a:ext uri="{FF2B5EF4-FFF2-40B4-BE49-F238E27FC236}">
                <a16:creationId xmlns:a16="http://schemas.microsoft.com/office/drawing/2014/main" id="{6EC232BC-CF55-DE2B-2529-B1A1375AF911}"/>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17F18059-415D-4282-0F5C-C9F9536C15EB}"/>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18D77FA2-9C0D-F3E5-F807-A693BE8E2F3D}"/>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914AEB38-824E-1BA9-24DC-59CE0D4066C8}"/>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E9DD27ED-C9C1-D1E7-8E00-009C642A8D7D}"/>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E53B13CE-5E07-F07C-2611-01767CDC2BF9}"/>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75EE7CC0-121D-1231-5A0E-463A7F837A1F}"/>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8DC011EC-A4F8-39C5-A0F6-6F5D81EBDE11}"/>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71238AFB-9E50-B946-5463-20DF57544536}"/>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728CBF28-EC36-EE75-6E33-E26B064FEE2C}"/>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6DF87BB7-CBE6-C815-9BF3-406BF2314AC8}"/>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995C6814-2748-1D68-5C12-9A896FA17C77}"/>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98382140-6BAE-2B0A-5610-8378BC7A9363}"/>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079CAE52-77AE-FCAB-4A2A-3F90CA5FA6EF}"/>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D0DA2769-8F23-2C4C-F455-FE86200C3097}"/>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A67838CC-C816-6C1D-0839-915936A4B13A}"/>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DBA60259-CD02-BFE3-8502-EA1DA00CABA4}"/>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C3D7EB98-BC8E-2241-7293-A3C670617904}"/>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404609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B551967-89C5-A41D-1D10-9837154201E4}"/>
              </a:ext>
            </a:extLst>
          </p:cNvPr>
          <p:cNvSpPr txBox="1"/>
          <p:nvPr/>
        </p:nvSpPr>
        <p:spPr>
          <a:xfrm>
            <a:off x="982985" y="713169"/>
            <a:ext cx="5267344" cy="938719"/>
          </a:xfrm>
          <a:prstGeom prst="rect">
            <a:avLst/>
          </a:prstGeom>
          <a:noFill/>
        </p:spPr>
        <p:txBody>
          <a:bodyPr wrap="square" rtlCol="0">
            <a:spAutoFit/>
          </a:bodyPr>
          <a:lstStyle/>
          <a:p>
            <a:pPr algn="just"/>
            <a:r>
              <a:rPr lang="en-US" sz="1100" b="1" dirty="0">
                <a:ea typeface="Calibri" panose="020F0502020204030204" pitchFamily="34" charset="0"/>
                <a:cs typeface="Times New Roman" panose="02020603050405020304" pitchFamily="18" charset="0"/>
              </a:rPr>
              <a:t>Case scenario 4</a:t>
            </a:r>
            <a:endParaRPr lang="en-US" sz="1100" b="1" dirty="0">
              <a:effectLst/>
              <a:ea typeface="Calibri" panose="020F0502020204030204" pitchFamily="34" charset="0"/>
              <a:cs typeface="Times New Roman" panose="02020603050405020304" pitchFamily="18" charset="0"/>
            </a:endParaRPr>
          </a:p>
          <a:p>
            <a:pPr algn="just"/>
            <a:endParaRPr lang="en-US" sz="1100" b="1" dirty="0">
              <a:ea typeface="Calibri" panose="020F0502020204030204" pitchFamily="34" charset="0"/>
              <a:cs typeface="Times New Roman" panose="02020603050405020304" pitchFamily="18" charset="0"/>
            </a:endParaRPr>
          </a:p>
          <a:p>
            <a:pPr algn="just"/>
            <a:r>
              <a:rPr lang="en-US" sz="1100" dirty="0">
                <a:ea typeface="Calibri" panose="020F0502020204030204" pitchFamily="34" charset="0"/>
                <a:cs typeface="Times New Roman" panose="02020603050405020304" pitchFamily="18" charset="0"/>
              </a:rPr>
              <a:t>You are a caseworker, working for the Department of Social Services of the government. You have received an email from a caseworker, Rana, working for an NGO involved in humanitarian assistance. </a:t>
            </a:r>
          </a:p>
        </p:txBody>
      </p:sp>
      <p:sp>
        <p:nvSpPr>
          <p:cNvPr id="2" name="TextBox 1">
            <a:extLst>
              <a:ext uri="{FF2B5EF4-FFF2-40B4-BE49-F238E27FC236}">
                <a16:creationId xmlns:a16="http://schemas.microsoft.com/office/drawing/2014/main" id="{87F398F8-3503-541A-A955-0ADFACAD4258}"/>
              </a:ext>
            </a:extLst>
          </p:cNvPr>
          <p:cNvSpPr txBox="1"/>
          <p:nvPr/>
        </p:nvSpPr>
        <p:spPr>
          <a:xfrm>
            <a:off x="996285" y="1738972"/>
            <a:ext cx="5254044" cy="4615073"/>
          </a:xfrm>
          <a:prstGeom prst="rect">
            <a:avLst/>
          </a:prstGeom>
          <a:solidFill>
            <a:schemeClr val="accent2">
              <a:lumMod val="20000"/>
              <a:lumOff val="80000"/>
            </a:schemeClr>
          </a:solidFill>
        </p:spPr>
        <p:txBody>
          <a:bodyPr wrap="square" lIns="144000" tIns="144000" rIns="144000" bIns="144000" rtlCol="0" anchor="t">
            <a:spAutoFit/>
          </a:bodyPr>
          <a:lstStyle/>
          <a:p>
            <a:pPr algn="just"/>
            <a:r>
              <a:rPr lang="en-US" sz="1100" dirty="0">
                <a:ea typeface="Calibri" panose="020F0502020204030204" pitchFamily="34" charset="0"/>
                <a:cs typeface="Times New Roman"/>
              </a:rPr>
              <a:t>From: </a:t>
            </a:r>
            <a:r>
              <a:rPr lang="en-US" sz="1100" dirty="0">
                <a:ea typeface="Calibri" panose="020F0502020204030204" pitchFamily="34" charset="0"/>
                <a:cs typeface="Times New Roman"/>
                <a:hlinkClick r:id="rId3"/>
              </a:rPr>
              <a:t>rana@savethekids.org</a:t>
            </a:r>
            <a:r>
              <a:rPr lang="en-US" sz="1100" dirty="0">
                <a:ea typeface="Calibri" panose="020F0502020204030204" pitchFamily="34" charset="0"/>
                <a:cs typeface="Times New Roman"/>
              </a:rPr>
              <a:t> </a:t>
            </a:r>
            <a:endParaRPr lang="en-US" sz="1100" dirty="0">
              <a:ea typeface="Calibri" panose="020F0502020204030204" pitchFamily="34" charset="0"/>
              <a:cs typeface="Times New Roman" panose="02020603050405020304" pitchFamily="18" charset="0"/>
            </a:endParaRPr>
          </a:p>
          <a:p>
            <a:pPr algn="just"/>
            <a:r>
              <a:rPr lang="en-US" sz="1100" dirty="0">
                <a:ea typeface="Calibri" panose="020F0502020204030204" pitchFamily="34" charset="0"/>
                <a:cs typeface="Times New Roman"/>
              </a:rPr>
              <a:t>To: </a:t>
            </a:r>
            <a:r>
              <a:rPr lang="en-US" sz="1100" dirty="0">
                <a:ea typeface="Calibri" panose="020F0502020204030204" pitchFamily="34" charset="0"/>
                <a:cs typeface="Times New Roman"/>
                <a:hlinkClick r:id="rId4"/>
              </a:rPr>
              <a:t>charbel@socialservices.org</a:t>
            </a:r>
            <a:r>
              <a:rPr lang="en-US" sz="1100" dirty="0">
                <a:ea typeface="Calibri" panose="020F0502020204030204" pitchFamily="34" charset="0"/>
                <a:cs typeface="Times New Roman"/>
              </a:rPr>
              <a:t> </a:t>
            </a:r>
            <a:endParaRPr lang="en-US"/>
          </a:p>
          <a:p>
            <a:pPr algn="just"/>
            <a:r>
              <a:rPr lang="en-US" sz="1100" dirty="0">
                <a:ea typeface="Calibri" panose="020F0502020204030204" pitchFamily="34" charset="0"/>
                <a:cs typeface="Times New Roman"/>
              </a:rPr>
              <a:t>Subject: Ref # Leb.237</a:t>
            </a:r>
            <a:endParaRPr lang="en-US">
              <a:cs typeface="Times New Roman"/>
            </a:endParaRPr>
          </a:p>
          <a:p>
            <a:pPr algn="just"/>
            <a:endParaRPr lang="en-US"/>
          </a:p>
          <a:p>
            <a:pPr marL="174625" algn="just"/>
            <a:r>
              <a:rPr lang="en-US" sz="1100" dirty="0">
                <a:ea typeface="Calibri" panose="020F0502020204030204" pitchFamily="34" charset="0"/>
                <a:cs typeface="Times New Roman"/>
              </a:rPr>
              <a:t>“I received a case of a 12 year old girl and her younger sister of 6 years old in the area where you usually work. </a:t>
            </a:r>
            <a:endParaRPr lang="en-US"/>
          </a:p>
          <a:p>
            <a:pPr marL="174625" algn="just"/>
            <a:endParaRPr lang="en-US"/>
          </a:p>
          <a:p>
            <a:pPr marL="174625" algn="just"/>
            <a:r>
              <a:rPr lang="en-US" sz="1100">
                <a:ea typeface="Calibri" panose="020F0502020204030204" pitchFamily="34" charset="0"/>
                <a:cs typeface="Times New Roman"/>
              </a:rPr>
              <a:t>They are living with a family who used to live in the same building previously. </a:t>
            </a:r>
            <a:r>
              <a:rPr lang="en-US" sz="1100" dirty="0">
                <a:ea typeface="Calibri" panose="020F0502020204030204" pitchFamily="34" charset="0"/>
                <a:cs typeface="Times New Roman"/>
              </a:rPr>
              <a:t>Their parents have been traced. The family told me that the parents of the girls are getting a divorce. The 12 year old talked to me separately today and said that she has not heard from her parents for a couple of weeks. The younger girl seems to be extremely distressed. According to the family she has hearing and speech disabilities. </a:t>
            </a:r>
            <a:endParaRPr lang="en-US" sz="1100" dirty="0">
              <a:ea typeface="Calibri" panose="020F0502020204030204" pitchFamily="34" charset="0"/>
              <a:cs typeface="Times New Roman" panose="02020603050405020304" pitchFamily="18" charset="0"/>
            </a:endParaRPr>
          </a:p>
          <a:p>
            <a:pPr marL="174625" algn="just"/>
            <a:endParaRPr lang="en-US" sz="1100" dirty="0">
              <a:ea typeface="Calibri" panose="020F0502020204030204" pitchFamily="34" charset="0"/>
              <a:cs typeface="Times New Roman" panose="02020603050405020304" pitchFamily="18" charset="0"/>
            </a:endParaRPr>
          </a:p>
          <a:p>
            <a:pPr marL="174625" algn="just"/>
            <a:r>
              <a:rPr lang="en-US" sz="1100" dirty="0">
                <a:ea typeface="Calibri" panose="020F0502020204030204" pitchFamily="34" charset="0"/>
                <a:cs typeface="Times New Roman"/>
              </a:rPr>
              <a:t>The family has two children of their own, but the children do not interact with them often. The older girl said that she wants to return home as she longs to go back to her parents. I also found out today that their 14 year old brother is living in another part of town with relatives. </a:t>
            </a:r>
            <a:endParaRPr lang="en-US"/>
          </a:p>
          <a:p>
            <a:pPr marL="174625" algn="just"/>
            <a:endParaRPr lang="en-US"/>
          </a:p>
          <a:p>
            <a:pPr marL="174625" algn="just"/>
            <a:r>
              <a:rPr lang="en-US" sz="1100" dirty="0">
                <a:ea typeface="Calibri" panose="020F0502020204030204" pitchFamily="34" charset="0"/>
                <a:cs typeface="Times New Roman"/>
              </a:rPr>
              <a:t>Do you think you would you be able  to follow-up from your end?</a:t>
            </a:r>
            <a:endParaRPr lang="en-US">
              <a:cs typeface="Times New Roman"/>
            </a:endParaRPr>
          </a:p>
          <a:p>
            <a:pPr marL="174625" algn="just"/>
            <a:endParaRPr lang="en-US"/>
          </a:p>
          <a:p>
            <a:pPr marL="174625" algn="just"/>
            <a:r>
              <a:rPr lang="en-US" sz="1100" dirty="0">
                <a:ea typeface="Calibri" panose="020F0502020204030204" pitchFamily="34" charset="0"/>
                <a:cs typeface="Times New Roman"/>
              </a:rPr>
              <a:t>Please, do get in touch, should you need any further information.</a:t>
            </a:r>
            <a:endParaRPr lang="en-US">
              <a:cs typeface="Times New Roman"/>
            </a:endParaRPr>
          </a:p>
          <a:p>
            <a:pPr marL="174625" algn="just"/>
            <a:r>
              <a:rPr lang="en-US" sz="1100" dirty="0">
                <a:ea typeface="Calibri" panose="020F0502020204030204" pitchFamily="34" charset="0"/>
                <a:cs typeface="Times New Roman"/>
              </a:rPr>
              <a:t>Best, Rana”</a:t>
            </a:r>
            <a:endParaRPr lang="en-US">
              <a:cs typeface="Times New Roman"/>
            </a:endParaRPr>
          </a:p>
        </p:txBody>
      </p:sp>
      <p:sp>
        <p:nvSpPr>
          <p:cNvPr id="3" name="TextBox 2">
            <a:extLst>
              <a:ext uri="{FF2B5EF4-FFF2-40B4-BE49-F238E27FC236}">
                <a16:creationId xmlns:a16="http://schemas.microsoft.com/office/drawing/2014/main" id="{ED2766CD-846D-78D7-4E85-DEF84A135B64}"/>
              </a:ext>
            </a:extLst>
          </p:cNvPr>
          <p:cNvSpPr txBox="1"/>
          <p:nvPr/>
        </p:nvSpPr>
        <p:spPr>
          <a:xfrm>
            <a:off x="982985" y="6068581"/>
            <a:ext cx="5267344" cy="1107996"/>
          </a:xfrm>
          <a:prstGeom prst="rect">
            <a:avLst/>
          </a:prstGeom>
          <a:noFill/>
        </p:spPr>
        <p:txBody>
          <a:bodyPr wrap="square" rtlCol="0">
            <a:spAutoFit/>
          </a:bodyPr>
          <a:lstStyle/>
          <a:p>
            <a:pPr algn="just"/>
            <a:r>
              <a:rPr lang="en-US" sz="1100" b="1" dirty="0">
                <a:ea typeface="Calibri" panose="020F0502020204030204" pitchFamily="34" charset="0"/>
                <a:cs typeface="Times New Roman" panose="02020603050405020304" pitchFamily="18" charset="0"/>
              </a:rPr>
              <a:t>Case scenario 5</a:t>
            </a:r>
            <a:endParaRPr lang="en-US" sz="1100" b="1" dirty="0">
              <a:effectLst/>
              <a:ea typeface="Calibri" panose="020F0502020204030204" pitchFamily="34" charset="0"/>
              <a:cs typeface="Times New Roman" panose="02020603050405020304" pitchFamily="18" charset="0"/>
            </a:endParaRPr>
          </a:p>
          <a:p>
            <a:pPr algn="just"/>
            <a:endParaRPr lang="en-US" sz="1100" dirty="0">
              <a:ea typeface="Calibri" panose="020F0502020204030204" pitchFamily="34" charset="0"/>
              <a:cs typeface="Times New Roman" panose="02020603050405020304" pitchFamily="18" charset="0"/>
            </a:endParaRPr>
          </a:p>
          <a:p>
            <a:pPr algn="just"/>
            <a:r>
              <a:rPr lang="en-US" sz="1100" dirty="0">
                <a:ea typeface="Calibri" panose="020F0502020204030204" pitchFamily="34" charset="0"/>
                <a:cs typeface="Times New Roman" panose="02020603050405020304" pitchFamily="18" charset="0"/>
              </a:rPr>
              <a:t>You are a caseworker, called Hassan, and you have been involved in a ‘risk mapping assessment’ and a focus group discussion with a group of adolescent boys. After the focus group discussion, a 16 year old boy called the helpline of your organization and leaves a message:  </a:t>
            </a:r>
          </a:p>
        </p:txBody>
      </p:sp>
      <p:sp>
        <p:nvSpPr>
          <p:cNvPr id="4" name="TextBox 3">
            <a:extLst>
              <a:ext uri="{FF2B5EF4-FFF2-40B4-BE49-F238E27FC236}">
                <a16:creationId xmlns:a16="http://schemas.microsoft.com/office/drawing/2014/main" id="{7165CC8C-49DA-D756-2C27-0ADB3145D07E}"/>
              </a:ext>
            </a:extLst>
          </p:cNvPr>
          <p:cNvSpPr txBox="1"/>
          <p:nvPr/>
        </p:nvSpPr>
        <p:spPr>
          <a:xfrm>
            <a:off x="996285" y="7263944"/>
            <a:ext cx="5254044" cy="1814306"/>
          </a:xfrm>
          <a:prstGeom prst="rect">
            <a:avLst/>
          </a:prstGeom>
          <a:solidFill>
            <a:schemeClr val="accent2">
              <a:lumMod val="20000"/>
              <a:lumOff val="80000"/>
            </a:schemeClr>
          </a:solidFill>
        </p:spPr>
        <p:txBody>
          <a:bodyPr wrap="square" lIns="144000" tIns="144000" rIns="144000" bIns="144000" rtlCol="0">
            <a:spAutoFit/>
          </a:bodyPr>
          <a:lstStyle/>
          <a:p>
            <a:pPr algn="just"/>
            <a:r>
              <a:rPr lang="en-US" sz="1100" dirty="0">
                <a:ea typeface="Calibri" panose="020F0502020204030204" pitchFamily="34" charset="0"/>
                <a:cs typeface="Times New Roman" panose="02020603050405020304" pitchFamily="18" charset="0"/>
              </a:rPr>
              <a:t>“Hi, my name is Ahmad, we met this morning. I don’t know if you remember me? </a:t>
            </a:r>
          </a:p>
          <a:p>
            <a:pPr algn="just"/>
            <a:endParaRPr lang="en-US" sz="1100" dirty="0">
              <a:ea typeface="Calibri" panose="020F0502020204030204" pitchFamily="34" charset="0"/>
              <a:cs typeface="Times New Roman" panose="02020603050405020304" pitchFamily="18" charset="0"/>
            </a:endParaRPr>
          </a:p>
          <a:p>
            <a:pPr algn="just"/>
            <a:r>
              <a:rPr lang="en-US" sz="1100" dirty="0">
                <a:ea typeface="Calibri" panose="020F0502020204030204" pitchFamily="34" charset="0"/>
                <a:cs typeface="Times New Roman" panose="02020603050405020304" pitchFamily="18" charset="0"/>
              </a:rPr>
              <a:t>I want to ask for your help. I am not going to school. I live in the camp together with a group of other boys. I work as a ‘porter’, I help unloading trucks in town. I do not know where most of my family is, including my parents. </a:t>
            </a:r>
          </a:p>
          <a:p>
            <a:pPr algn="just"/>
            <a:endParaRPr lang="en-US" sz="1100" dirty="0">
              <a:ea typeface="Calibri" panose="020F0502020204030204" pitchFamily="34" charset="0"/>
              <a:cs typeface="Times New Roman" panose="02020603050405020304" pitchFamily="18" charset="0"/>
            </a:endParaRPr>
          </a:p>
          <a:p>
            <a:pPr algn="just"/>
            <a:r>
              <a:rPr lang="en-US" sz="1100" dirty="0">
                <a:ea typeface="Calibri" panose="020F0502020204030204" pitchFamily="34" charset="0"/>
                <a:cs typeface="Times New Roman" panose="02020603050405020304" pitchFamily="18" charset="0"/>
              </a:rPr>
              <a:t>I have been living with one of my uncles, but after a dispute started between him and my family, I left and since then, I am living with the other boys. I don’t feel good and I want to know where my family is.” </a:t>
            </a:r>
          </a:p>
        </p:txBody>
      </p:sp>
      <p:sp>
        <p:nvSpPr>
          <p:cNvPr id="6" name="Hexagon 5">
            <a:extLst>
              <a:ext uri="{FF2B5EF4-FFF2-40B4-BE49-F238E27FC236}">
                <a16:creationId xmlns:a16="http://schemas.microsoft.com/office/drawing/2014/main" id="{E39A7FF6-6196-B1BA-2D55-D6F0B3DA93CC}"/>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5E54E0D2-AE2D-C676-CEB7-A8B2E869806E}"/>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3E81B3FF-7660-8F3F-4623-C74F6CBAC019}"/>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D8BB89B7-10EC-3443-2FCD-6C4461781AC5}"/>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A76FD05C-D1E1-DCFC-BC94-441A65B0839D}"/>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9EAEB331-CA19-D249-8143-24BDFA07183C}"/>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61439371-A561-4DB3-2405-AFB864C9448E}"/>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B9FD2A69-F553-1386-B73C-55F89412C35F}"/>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07D1A033-31A1-EF0A-F94D-E227B1AC45FC}"/>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754533B5-BC93-C6FC-3B20-B722AD3BFA8C}"/>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E48DC18A-7795-C94F-E52E-7DD137B8E52F}"/>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AFE65FB6-AF0C-9D4F-0B5F-E1CA70674983}"/>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66965ECF-69AE-1B83-6287-973E369E051F}"/>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6FE6009C-543C-B4AC-5EA1-7ABA494E5D97}"/>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B81424C9-47BF-B02F-7B17-C42A2369338B}"/>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51312CD6-77B1-A697-1EFF-2C604A52EF14}"/>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6C141086-8C81-284D-B062-FFDAB71D8B85}"/>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1CD3ED71-927F-13C7-6D4F-BBD162BA1BE6}"/>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567714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0BE5AB31-4474-C708-7883-229185E59B32}"/>
              </a:ext>
            </a:extLst>
          </p:cNvPr>
          <p:cNvSpPr txBox="1"/>
          <p:nvPr/>
        </p:nvSpPr>
        <p:spPr>
          <a:xfrm>
            <a:off x="982985" y="727360"/>
            <a:ext cx="5267344" cy="600164"/>
          </a:xfrm>
          <a:prstGeom prst="rect">
            <a:avLst/>
          </a:prstGeom>
          <a:noFill/>
        </p:spPr>
        <p:txBody>
          <a:bodyPr wrap="square" rtlCol="0">
            <a:spAutoFit/>
          </a:bodyPr>
          <a:lstStyle/>
          <a:p>
            <a:pPr marL="0" marR="0" lvl="0" indent="0" algn="l" rtl="0">
              <a:spcBef>
                <a:spcPts val="0"/>
              </a:spcBef>
              <a:spcAft>
                <a:spcPts val="0"/>
              </a:spcAft>
              <a:buNone/>
            </a:pPr>
            <a:r>
              <a:rPr lang="en-US" sz="1100" b="1" dirty="0">
                <a:solidFill>
                  <a:schemeClr val="tx1"/>
                </a:solidFill>
                <a:latin typeface="+mn-lt"/>
                <a:ea typeface="Arial"/>
                <a:cs typeface="Arial"/>
                <a:sym typeface="Arial"/>
              </a:rPr>
              <a:t>Identify and assess the needs of the child, including those specific to family separation, for your scenario. Answers the following questions based on your scenario shown on the previous pages.</a:t>
            </a:r>
          </a:p>
        </p:txBody>
      </p:sp>
      <p:sp>
        <p:nvSpPr>
          <p:cNvPr id="3" name="Rectangle 2">
            <a:extLst>
              <a:ext uri="{FF2B5EF4-FFF2-40B4-BE49-F238E27FC236}">
                <a16:creationId xmlns:a16="http://schemas.microsoft.com/office/drawing/2014/main" id="{F4C166C7-F3EF-30D8-6396-3F993D984564}"/>
              </a:ext>
            </a:extLst>
          </p:cNvPr>
          <p:cNvSpPr/>
          <p:nvPr/>
        </p:nvSpPr>
        <p:spPr>
          <a:xfrm>
            <a:off x="2481943" y="1569890"/>
            <a:ext cx="3768385" cy="161293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7" name="TextBox 6">
            <a:extLst>
              <a:ext uri="{FF2B5EF4-FFF2-40B4-BE49-F238E27FC236}">
                <a16:creationId xmlns:a16="http://schemas.microsoft.com/office/drawing/2014/main" id="{A053D3BC-0AD3-B0A9-B661-BDAE3A0CAF72}"/>
              </a:ext>
            </a:extLst>
          </p:cNvPr>
          <p:cNvSpPr txBox="1"/>
          <p:nvPr/>
        </p:nvSpPr>
        <p:spPr>
          <a:xfrm>
            <a:off x="982985" y="1564522"/>
            <a:ext cx="1359419" cy="769441"/>
          </a:xfrm>
          <a:prstGeom prst="rect">
            <a:avLst/>
          </a:prstGeom>
          <a:noFill/>
          <a:ln>
            <a:noFill/>
          </a:ln>
        </p:spPr>
        <p:txBody>
          <a:bodyPr wrap="square" rtlCol="0">
            <a:spAutoFit/>
          </a:bodyPr>
          <a:lstStyle/>
          <a:p>
            <a:r>
              <a:rPr lang="en-US" sz="1100" dirty="0"/>
              <a:t>Briefly describe the process you will follow to conduct your assessment. </a:t>
            </a:r>
          </a:p>
        </p:txBody>
      </p:sp>
      <p:sp>
        <p:nvSpPr>
          <p:cNvPr id="4" name="Rectangle 3">
            <a:extLst>
              <a:ext uri="{FF2B5EF4-FFF2-40B4-BE49-F238E27FC236}">
                <a16:creationId xmlns:a16="http://schemas.microsoft.com/office/drawing/2014/main" id="{92DF2B20-B37B-A4A8-31C2-7ECD4DE408A4}"/>
              </a:ext>
            </a:extLst>
          </p:cNvPr>
          <p:cNvSpPr/>
          <p:nvPr/>
        </p:nvSpPr>
        <p:spPr>
          <a:xfrm>
            <a:off x="2481943" y="3499744"/>
            <a:ext cx="3768385" cy="161293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8" name="TextBox 7">
            <a:extLst>
              <a:ext uri="{FF2B5EF4-FFF2-40B4-BE49-F238E27FC236}">
                <a16:creationId xmlns:a16="http://schemas.microsoft.com/office/drawing/2014/main" id="{F13DC65D-01D1-0D62-E51A-FF9A4908F6C6}"/>
              </a:ext>
            </a:extLst>
          </p:cNvPr>
          <p:cNvSpPr txBox="1"/>
          <p:nvPr/>
        </p:nvSpPr>
        <p:spPr>
          <a:xfrm>
            <a:off x="982986" y="3499744"/>
            <a:ext cx="1359418" cy="1107996"/>
          </a:xfrm>
          <a:prstGeom prst="rect">
            <a:avLst/>
          </a:prstGeom>
          <a:noFill/>
          <a:ln>
            <a:noFill/>
          </a:ln>
        </p:spPr>
        <p:txBody>
          <a:bodyPr wrap="square" rtlCol="0">
            <a:spAutoFit/>
          </a:bodyPr>
          <a:lstStyle/>
          <a:p>
            <a:r>
              <a:rPr lang="en-US" sz="1100" dirty="0"/>
              <a:t>What child protection concerns and risks does the child face? What are the possible protective factors? </a:t>
            </a:r>
          </a:p>
        </p:txBody>
      </p:sp>
      <p:sp>
        <p:nvSpPr>
          <p:cNvPr id="5" name="Rectangle 4">
            <a:extLst>
              <a:ext uri="{FF2B5EF4-FFF2-40B4-BE49-F238E27FC236}">
                <a16:creationId xmlns:a16="http://schemas.microsoft.com/office/drawing/2014/main" id="{EF6AA15E-2A42-6EBE-3948-95B6F6D4E332}"/>
              </a:ext>
            </a:extLst>
          </p:cNvPr>
          <p:cNvSpPr/>
          <p:nvPr/>
        </p:nvSpPr>
        <p:spPr>
          <a:xfrm>
            <a:off x="2481943" y="5429598"/>
            <a:ext cx="3768385" cy="161293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9" name="TextBox 8">
            <a:extLst>
              <a:ext uri="{FF2B5EF4-FFF2-40B4-BE49-F238E27FC236}">
                <a16:creationId xmlns:a16="http://schemas.microsoft.com/office/drawing/2014/main" id="{F0562804-3C16-415B-1BAB-29C9CF2DD1A9}"/>
              </a:ext>
            </a:extLst>
          </p:cNvPr>
          <p:cNvSpPr txBox="1"/>
          <p:nvPr/>
        </p:nvSpPr>
        <p:spPr>
          <a:xfrm>
            <a:off x="982987" y="5429598"/>
            <a:ext cx="1359418" cy="600164"/>
          </a:xfrm>
          <a:prstGeom prst="rect">
            <a:avLst/>
          </a:prstGeom>
          <a:noFill/>
          <a:ln>
            <a:noFill/>
          </a:ln>
        </p:spPr>
        <p:txBody>
          <a:bodyPr wrap="square" rtlCol="0">
            <a:spAutoFit/>
          </a:bodyPr>
          <a:lstStyle/>
          <a:p>
            <a:r>
              <a:rPr lang="en-US" sz="1100" dirty="0"/>
              <a:t>Which additional information do you need? </a:t>
            </a:r>
          </a:p>
        </p:txBody>
      </p:sp>
      <p:sp>
        <p:nvSpPr>
          <p:cNvPr id="6" name="Rectangle 5">
            <a:extLst>
              <a:ext uri="{FF2B5EF4-FFF2-40B4-BE49-F238E27FC236}">
                <a16:creationId xmlns:a16="http://schemas.microsoft.com/office/drawing/2014/main" id="{11CEC932-F829-5AD8-E58C-0B3F9EB3A01A}"/>
              </a:ext>
            </a:extLst>
          </p:cNvPr>
          <p:cNvSpPr/>
          <p:nvPr/>
        </p:nvSpPr>
        <p:spPr>
          <a:xfrm>
            <a:off x="2481943" y="7359452"/>
            <a:ext cx="3768385" cy="161293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0" name="TextBox 9">
            <a:extLst>
              <a:ext uri="{FF2B5EF4-FFF2-40B4-BE49-F238E27FC236}">
                <a16:creationId xmlns:a16="http://schemas.microsoft.com/office/drawing/2014/main" id="{DACD163E-0D50-15CE-5F47-24B1C64192A2}"/>
              </a:ext>
            </a:extLst>
          </p:cNvPr>
          <p:cNvSpPr txBox="1"/>
          <p:nvPr/>
        </p:nvSpPr>
        <p:spPr>
          <a:xfrm>
            <a:off x="982986" y="7359452"/>
            <a:ext cx="1359418" cy="1446550"/>
          </a:xfrm>
          <a:prstGeom prst="rect">
            <a:avLst/>
          </a:prstGeom>
          <a:noFill/>
          <a:ln>
            <a:noFill/>
          </a:ln>
        </p:spPr>
        <p:txBody>
          <a:bodyPr wrap="square" rtlCol="0">
            <a:spAutoFit/>
          </a:bodyPr>
          <a:lstStyle/>
          <a:p>
            <a:r>
              <a:rPr lang="en-US" sz="1100" dirty="0"/>
              <a:t>Describe the potential options and further information you would need to determine which care arrangement is in his/her interests.</a:t>
            </a:r>
          </a:p>
        </p:txBody>
      </p:sp>
      <p:sp>
        <p:nvSpPr>
          <p:cNvPr id="16" name="Hexagon 15">
            <a:extLst>
              <a:ext uri="{FF2B5EF4-FFF2-40B4-BE49-F238E27FC236}">
                <a16:creationId xmlns:a16="http://schemas.microsoft.com/office/drawing/2014/main" id="{4CB4D955-822A-3AEA-87E7-2764FC94A28D}"/>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967ED287-1B1D-2FFE-FBD4-3EA374937E27}"/>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FF69D4F1-353D-4C15-955D-58F18D423B19}"/>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C8C2E8CE-61DC-D20B-6B29-8AB18DC72F83}"/>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14FB96D1-6C64-8922-0E47-503071D4F163}"/>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40E21677-9E30-F3E6-6E59-4D433F4780B3}"/>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Hexagon 33">
            <a:extLst>
              <a:ext uri="{FF2B5EF4-FFF2-40B4-BE49-F238E27FC236}">
                <a16:creationId xmlns:a16="http://schemas.microsoft.com/office/drawing/2014/main" id="{355F8DEB-4599-B8E6-3605-69AA244CB4C9}"/>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9" name="Hexagon 38">
            <a:extLst>
              <a:ext uri="{FF2B5EF4-FFF2-40B4-BE49-F238E27FC236}">
                <a16:creationId xmlns:a16="http://schemas.microsoft.com/office/drawing/2014/main" id="{9A672358-4253-366B-4697-75E619F301B0}"/>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0" name="Hexagon 39">
            <a:extLst>
              <a:ext uri="{FF2B5EF4-FFF2-40B4-BE49-F238E27FC236}">
                <a16:creationId xmlns:a16="http://schemas.microsoft.com/office/drawing/2014/main" id="{1FA6BB1D-AFB6-BA38-37B9-C4165869FFFB}"/>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Hexagon 40">
            <a:extLst>
              <a:ext uri="{FF2B5EF4-FFF2-40B4-BE49-F238E27FC236}">
                <a16:creationId xmlns:a16="http://schemas.microsoft.com/office/drawing/2014/main" id="{5B9C2D5C-072A-358C-0B86-35F164321364}"/>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Hexagon 41">
            <a:extLst>
              <a:ext uri="{FF2B5EF4-FFF2-40B4-BE49-F238E27FC236}">
                <a16:creationId xmlns:a16="http://schemas.microsoft.com/office/drawing/2014/main" id="{FF482DB3-9C25-CD8A-DD8E-96CA90275E6F}"/>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Hexagon 42">
            <a:extLst>
              <a:ext uri="{FF2B5EF4-FFF2-40B4-BE49-F238E27FC236}">
                <a16:creationId xmlns:a16="http://schemas.microsoft.com/office/drawing/2014/main" id="{B57E0F9B-0CAE-AEF0-ECB0-773695FF36EF}"/>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Hexagon 43">
            <a:extLst>
              <a:ext uri="{FF2B5EF4-FFF2-40B4-BE49-F238E27FC236}">
                <a16:creationId xmlns:a16="http://schemas.microsoft.com/office/drawing/2014/main" id="{247D269C-0FEB-41CC-E0FB-153FF34449FB}"/>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5" name="Hexagon 44">
            <a:extLst>
              <a:ext uri="{FF2B5EF4-FFF2-40B4-BE49-F238E27FC236}">
                <a16:creationId xmlns:a16="http://schemas.microsoft.com/office/drawing/2014/main" id="{BEE058BD-8CAC-DEB5-7417-B1654E813609}"/>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6" name="Hexagon 45">
            <a:extLst>
              <a:ext uri="{FF2B5EF4-FFF2-40B4-BE49-F238E27FC236}">
                <a16:creationId xmlns:a16="http://schemas.microsoft.com/office/drawing/2014/main" id="{C45521C3-D14C-3D4D-0711-BDE95FEF59B1}"/>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Hexagon 46">
            <a:extLst>
              <a:ext uri="{FF2B5EF4-FFF2-40B4-BE49-F238E27FC236}">
                <a16:creationId xmlns:a16="http://schemas.microsoft.com/office/drawing/2014/main" id="{EE2A2209-EB8E-F88A-CBE5-0587F4AC5065}"/>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8" name="Hexagon 47">
            <a:extLst>
              <a:ext uri="{FF2B5EF4-FFF2-40B4-BE49-F238E27FC236}">
                <a16:creationId xmlns:a16="http://schemas.microsoft.com/office/drawing/2014/main" id="{85D495F9-D58A-387D-31DD-317D904AA942}"/>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9" name="Hexagon 48">
            <a:extLst>
              <a:ext uri="{FF2B5EF4-FFF2-40B4-BE49-F238E27FC236}">
                <a16:creationId xmlns:a16="http://schemas.microsoft.com/office/drawing/2014/main" id="{F4AB6455-B9A9-F086-DA67-B96F8021E5FF}"/>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4022634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67343" cy="461665"/>
          </a:xfrm>
          <a:prstGeom prst="rect">
            <a:avLst/>
          </a:prstGeom>
          <a:noFill/>
        </p:spPr>
        <p:txBody>
          <a:bodyPr wrap="square" rtlCol="0">
            <a:spAutoFit/>
          </a:bodyPr>
          <a:lstStyle/>
          <a:p>
            <a:r>
              <a:rPr lang="en-US" sz="1200" b="1" spc="300" dirty="0">
                <a:solidFill>
                  <a:schemeClr val="tx1"/>
                </a:solidFill>
              </a:rPr>
              <a:t>CHECKLIST CASE MANAGEMENT ASSESSMENT (SAMPLE)</a:t>
            </a:r>
          </a:p>
        </p:txBody>
      </p:sp>
      <p:sp>
        <p:nvSpPr>
          <p:cNvPr id="4" name="TextBox 3">
            <a:extLst>
              <a:ext uri="{FF2B5EF4-FFF2-40B4-BE49-F238E27FC236}">
                <a16:creationId xmlns:a16="http://schemas.microsoft.com/office/drawing/2014/main" id="{DB0FBA44-691A-1C40-699A-33089E72E872}"/>
              </a:ext>
            </a:extLst>
          </p:cNvPr>
          <p:cNvSpPr txBox="1"/>
          <p:nvPr/>
        </p:nvSpPr>
        <p:spPr>
          <a:xfrm>
            <a:off x="982984" y="3977603"/>
            <a:ext cx="5267344" cy="5273238"/>
          </a:xfrm>
          <a:prstGeom prst="rect">
            <a:avLst/>
          </a:prstGeom>
          <a:noFill/>
        </p:spPr>
        <p:txBody>
          <a:bodyPr wrap="square">
            <a:spAutoFit/>
          </a:bodyPr>
          <a:lstStyle/>
          <a:p>
            <a:pPr>
              <a:spcAft>
                <a:spcPts val="400"/>
              </a:spcAft>
            </a:pPr>
            <a:r>
              <a:rPr lang="en-US" sz="1100" b="1" dirty="0">
                <a:effectLst/>
                <a:ea typeface="Verdana" panose="020B0604030504040204" pitchFamily="34" charset="0"/>
                <a:cs typeface="Calibri" panose="020F0502020204030204" pitchFamily="34" charset="0"/>
              </a:rPr>
              <a:t>Specific attention should be placed on the safety and protection of the child and alternative care of UASC: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Is the child currently safe and protected? Risk of abuse, neglect, violence or exploitation?</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Is the child in need of a care arrangement? Is this urgent/ a priority?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Is the current care arrangement in the best interests of the child?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Is the child at risk of harm in the current care arrangement?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Is the child well cared for? Treated the same as the other children in the household? What are the daily activities of the child? Is the care arrangement sustainable until the child can be reunified?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What are the views of the child regarding her/his care arrangement?</a:t>
            </a:r>
            <a:endParaRPr lang="en-US" sz="1100" dirty="0">
              <a:effectLst/>
              <a:ea typeface="Times New Roman" panose="02020603050405020304" pitchFamily="18" charset="0"/>
            </a:endParaRPr>
          </a:p>
          <a:p>
            <a:r>
              <a:rPr lang="en-US" sz="1100" dirty="0">
                <a:effectLst/>
                <a:ea typeface="Verdana" panose="020B0604030504040204" pitchFamily="34" charset="0"/>
                <a:cs typeface="Calibri" panose="020F0502020204030204" pitchFamily="34" charset="0"/>
              </a:rPr>
              <a:t> </a:t>
            </a:r>
            <a:endParaRPr lang="en-US" sz="1100" dirty="0">
              <a:effectLst/>
              <a:ea typeface="Times New Roman" panose="02020603050405020304" pitchFamily="18" charset="0"/>
            </a:endParaRPr>
          </a:p>
          <a:p>
            <a:pPr>
              <a:spcAft>
                <a:spcPts val="400"/>
              </a:spcAft>
            </a:pPr>
            <a:r>
              <a:rPr lang="en-US" sz="1100" b="1" dirty="0">
                <a:effectLst/>
                <a:ea typeface="Verdana" panose="020B0604030504040204" pitchFamily="34" charset="0"/>
                <a:cs typeface="Calibri" panose="020F0502020204030204" pitchFamily="34" charset="0"/>
              </a:rPr>
              <a:t>Other factors to consider for UASC are: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What are the reasons for the separation? How did it happen/how did this affect the child?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What was the quality of the relationship prior to the separation? What were the living conditions of the child prior to the separation?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Have there been issues of abuse, neglect, violence or exploitation in the past?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Does the child know the whereabouts of her/his parents/caregivers?</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Is the child in (regular) contact with her/his family?</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If no: what are the reasons and does the child want to re-establish the contact with her/ his parents according to her/ his best interests?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If yes: how often and how is the current quality of contact/relationship?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Does the child need and wish for tracing? With which family member(s)?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Which risks is the child facing due to the separation and how do these relate to the other issues/ risks affecting the protection of the child?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How does the child experience the separation with her/ his family, is s/he emotionally affected by the separation? Does s/he needs PSS? </a:t>
            </a:r>
            <a:endParaRPr lang="en-US" sz="1100" dirty="0">
              <a:effectLst/>
              <a:ea typeface="Times New Roman" panose="02020603050405020304" pitchFamily="18" charset="0"/>
            </a:endParaRPr>
          </a:p>
          <a:p>
            <a:pPr marL="444500" lvl="0" indent="-342900">
              <a:buFont typeface="Wingdings" panose="05000000000000000000" pitchFamily="2" charset="2"/>
              <a:buChar char=""/>
              <a:tabLst>
                <a:tab pos="228600" algn="l"/>
              </a:tabLst>
            </a:pPr>
            <a:r>
              <a:rPr lang="en-US" sz="1100" dirty="0">
                <a:effectLst/>
                <a:ea typeface="Verdana" panose="020B0604030504040204" pitchFamily="34" charset="0"/>
                <a:cs typeface="Calibri" panose="020F0502020204030204" pitchFamily="34" charset="0"/>
              </a:rPr>
              <a:t>Does the child have other particular needs regarding his status as UASC, such as referral to legal services or life skills training? </a:t>
            </a:r>
            <a:endParaRPr lang="en-US" sz="1100" dirty="0">
              <a:effectLst/>
              <a:ea typeface="Times New Roman" panose="02020603050405020304" pitchFamily="18" charset="0"/>
            </a:endParaRPr>
          </a:p>
        </p:txBody>
      </p:sp>
      <p:sp>
        <p:nvSpPr>
          <p:cNvPr id="6" name="TextBox 5">
            <a:extLst>
              <a:ext uri="{FF2B5EF4-FFF2-40B4-BE49-F238E27FC236}">
                <a16:creationId xmlns:a16="http://schemas.microsoft.com/office/drawing/2014/main" id="{5A2492A8-43B4-09EE-33DE-90AAC50EFE13}"/>
              </a:ext>
            </a:extLst>
          </p:cNvPr>
          <p:cNvSpPr txBox="1"/>
          <p:nvPr/>
        </p:nvSpPr>
        <p:spPr>
          <a:xfrm>
            <a:off x="982985" y="1322165"/>
            <a:ext cx="5267344" cy="2495903"/>
          </a:xfrm>
          <a:prstGeom prst="rect">
            <a:avLst/>
          </a:prstGeom>
          <a:solidFill>
            <a:schemeClr val="accent2">
              <a:lumMod val="20000"/>
              <a:lumOff val="80000"/>
            </a:schemeClr>
          </a:solidFill>
        </p:spPr>
        <p:txBody>
          <a:bodyPr wrap="square" lIns="144000" tIns="144000" rIns="144000" bIns="144000" rtlCol="0">
            <a:spAutoFit/>
          </a:bodyPr>
          <a:lstStyle/>
          <a:p>
            <a:pPr algn="just">
              <a:spcAft>
                <a:spcPts val="400"/>
              </a:spcAft>
            </a:pPr>
            <a:r>
              <a:rPr lang="en-GB" sz="1100" b="1" dirty="0">
                <a:effectLst/>
                <a:ea typeface="Calibri" panose="020F0502020204030204" pitchFamily="34" charset="0"/>
                <a:cs typeface="Calibri" panose="020F0502020204030204" pitchFamily="34" charset="0"/>
              </a:rPr>
              <a:t>Core factors to consider during the assessment: </a:t>
            </a:r>
            <a:endParaRPr lang="en-US" sz="1100" dirty="0">
              <a:effectLst/>
              <a:ea typeface="Times New Roman" panose="02020603050405020304" pitchFamily="18" charset="0"/>
            </a:endParaRPr>
          </a:p>
          <a:p>
            <a:pPr marL="444500" lvl="0" indent="-342900" algn="just">
              <a:lnSpc>
                <a:spcPct val="107000"/>
              </a:lnSpc>
              <a:buFont typeface="Wingdings" panose="05000000000000000000" pitchFamily="2" charset="2"/>
              <a:buChar char=""/>
            </a:pPr>
            <a:r>
              <a:rPr lang="en-GB" sz="1100" dirty="0">
                <a:effectLst/>
                <a:ea typeface="Calibri" panose="020F0502020204030204" pitchFamily="34" charset="0"/>
                <a:cs typeface="Calibri" panose="020F0502020204030204" pitchFamily="34" charset="0"/>
              </a:rPr>
              <a:t>the age and level of maturity and understanding of the child;   </a:t>
            </a:r>
            <a:endParaRPr lang="en-US" sz="1100" dirty="0">
              <a:effectLst/>
              <a:ea typeface="Calibri" panose="020F0502020204030204" pitchFamily="34" charset="0"/>
              <a:cs typeface="Wingdings" panose="05000000000000000000" pitchFamily="2" charset="2"/>
            </a:endParaRPr>
          </a:p>
          <a:p>
            <a:pPr marL="444500" lvl="0" indent="-342900" algn="just">
              <a:lnSpc>
                <a:spcPct val="107000"/>
              </a:lnSpc>
              <a:buFont typeface="Wingdings" panose="05000000000000000000" pitchFamily="2" charset="2"/>
              <a:buChar char=""/>
            </a:pPr>
            <a:r>
              <a:rPr lang="en-GB" sz="1100" dirty="0">
                <a:effectLst/>
                <a:ea typeface="Calibri" panose="020F0502020204030204" pitchFamily="34" charset="0"/>
                <a:cs typeface="Calibri" panose="020F0502020204030204" pitchFamily="34" charset="0"/>
              </a:rPr>
              <a:t>the sex of the child and/or gender identity of the child; </a:t>
            </a:r>
            <a:endParaRPr lang="en-US" sz="1100" dirty="0">
              <a:effectLst/>
              <a:ea typeface="Calibri" panose="020F0502020204030204" pitchFamily="34" charset="0"/>
              <a:cs typeface="Wingdings" panose="05000000000000000000" pitchFamily="2" charset="2"/>
            </a:endParaRPr>
          </a:p>
          <a:p>
            <a:pPr marL="444500" lvl="0" indent="-342900" algn="just">
              <a:lnSpc>
                <a:spcPct val="107000"/>
              </a:lnSpc>
              <a:buFont typeface="Wingdings" panose="05000000000000000000" pitchFamily="2" charset="2"/>
              <a:buChar char=""/>
            </a:pPr>
            <a:r>
              <a:rPr lang="en-GB" sz="1100" dirty="0">
                <a:effectLst/>
                <a:ea typeface="Calibri" panose="020F0502020204030204" pitchFamily="34" charset="0"/>
                <a:cs typeface="Calibri" panose="020F0502020204030204" pitchFamily="34" charset="0"/>
              </a:rPr>
              <a:t>the sexual orientation of the child; </a:t>
            </a:r>
            <a:endParaRPr lang="en-US" sz="1100" dirty="0">
              <a:effectLst/>
              <a:ea typeface="Calibri" panose="020F0502020204030204" pitchFamily="34" charset="0"/>
              <a:cs typeface="Wingdings" panose="05000000000000000000" pitchFamily="2" charset="2"/>
            </a:endParaRPr>
          </a:p>
          <a:p>
            <a:pPr marL="444500" lvl="0" indent="-342900" algn="just">
              <a:lnSpc>
                <a:spcPct val="107000"/>
              </a:lnSpc>
              <a:buFont typeface="Wingdings" panose="05000000000000000000" pitchFamily="2" charset="2"/>
              <a:buChar char=""/>
            </a:pPr>
            <a:r>
              <a:rPr lang="en-GB" sz="1100" dirty="0">
                <a:effectLst/>
                <a:ea typeface="Calibri" panose="020F0502020204030204" pitchFamily="34" charset="0"/>
                <a:cs typeface="Calibri" panose="020F0502020204030204" pitchFamily="34" charset="0"/>
              </a:rPr>
              <a:t>the physical and mental health of the child;</a:t>
            </a:r>
            <a:endParaRPr lang="en-US" sz="1100" dirty="0">
              <a:effectLst/>
              <a:ea typeface="Calibri" panose="020F0502020204030204" pitchFamily="34" charset="0"/>
              <a:cs typeface="Wingdings" panose="05000000000000000000" pitchFamily="2" charset="2"/>
            </a:endParaRPr>
          </a:p>
          <a:p>
            <a:pPr marL="444500" lvl="0" indent="-342900" algn="just">
              <a:lnSpc>
                <a:spcPct val="107000"/>
              </a:lnSpc>
              <a:buFont typeface="Wingdings" panose="05000000000000000000" pitchFamily="2" charset="2"/>
              <a:buChar char=""/>
            </a:pPr>
            <a:r>
              <a:rPr lang="en-GB" sz="1100" dirty="0">
                <a:effectLst/>
                <a:ea typeface="Calibri" panose="020F0502020204030204" pitchFamily="34" charset="0"/>
                <a:cs typeface="Calibri" panose="020F0502020204030204" pitchFamily="34" charset="0"/>
              </a:rPr>
              <a:t>disabilities of the child; </a:t>
            </a:r>
            <a:endParaRPr lang="en-US" sz="1100" dirty="0">
              <a:effectLst/>
              <a:ea typeface="Calibri" panose="020F0502020204030204" pitchFamily="34" charset="0"/>
              <a:cs typeface="Wingdings" panose="05000000000000000000" pitchFamily="2" charset="2"/>
            </a:endParaRPr>
          </a:p>
          <a:p>
            <a:pPr marL="444500" lvl="0" indent="-342900" algn="just">
              <a:lnSpc>
                <a:spcPct val="107000"/>
              </a:lnSpc>
              <a:buFont typeface="Wingdings" panose="05000000000000000000" pitchFamily="2" charset="2"/>
              <a:buChar char=""/>
            </a:pPr>
            <a:r>
              <a:rPr lang="en-GB" sz="1100" dirty="0">
                <a:effectLst/>
                <a:ea typeface="Calibri" panose="020F0502020204030204" pitchFamily="34" charset="0"/>
                <a:cs typeface="Calibri" panose="020F0502020204030204" pitchFamily="34" charset="0"/>
              </a:rPr>
              <a:t>socio-cultural and religious background, ethnicity/ belonging to minority group; </a:t>
            </a:r>
            <a:endParaRPr lang="en-US" sz="1100" dirty="0">
              <a:effectLst/>
              <a:ea typeface="Calibri" panose="020F0502020204030204" pitchFamily="34" charset="0"/>
              <a:cs typeface="Wingdings" panose="05000000000000000000" pitchFamily="2" charset="2"/>
            </a:endParaRPr>
          </a:p>
          <a:p>
            <a:pPr marL="444500" lvl="0" indent="-342900" algn="just">
              <a:lnSpc>
                <a:spcPct val="107000"/>
              </a:lnSpc>
              <a:buFont typeface="Wingdings" panose="05000000000000000000" pitchFamily="2" charset="2"/>
              <a:buChar char=""/>
            </a:pPr>
            <a:r>
              <a:rPr lang="en-GB" sz="1100" dirty="0">
                <a:effectLst/>
                <a:ea typeface="Calibri" panose="020F0502020204030204" pitchFamily="34" charset="0"/>
                <a:cs typeface="Calibri" panose="020F0502020204030204" pitchFamily="34" charset="0"/>
              </a:rPr>
              <a:t>access to services;</a:t>
            </a:r>
            <a:endParaRPr lang="en-US" sz="1100" dirty="0">
              <a:effectLst/>
              <a:ea typeface="Calibri" panose="020F0502020204030204" pitchFamily="34" charset="0"/>
              <a:cs typeface="Wingdings" panose="05000000000000000000" pitchFamily="2" charset="2"/>
            </a:endParaRPr>
          </a:p>
          <a:p>
            <a:pPr marL="444500" lvl="0" indent="-342900" algn="just">
              <a:lnSpc>
                <a:spcPct val="107000"/>
              </a:lnSpc>
              <a:buFont typeface="Wingdings" panose="05000000000000000000" pitchFamily="2" charset="2"/>
              <a:buChar char=""/>
            </a:pPr>
            <a:r>
              <a:rPr lang="en-GB" sz="1100" dirty="0">
                <a:effectLst/>
                <a:ea typeface="Calibri" panose="020F0502020204030204" pitchFamily="34" charset="0"/>
                <a:cs typeface="Calibri" panose="020F0502020204030204" pitchFamily="34" charset="0"/>
              </a:rPr>
              <a:t>current care arrangement; </a:t>
            </a:r>
            <a:endParaRPr lang="en-US" sz="1100" dirty="0">
              <a:effectLst/>
              <a:ea typeface="Calibri" panose="020F0502020204030204" pitchFamily="34" charset="0"/>
              <a:cs typeface="Wingdings" panose="05000000000000000000" pitchFamily="2" charset="2"/>
            </a:endParaRPr>
          </a:p>
          <a:p>
            <a:pPr marL="444500" lvl="0" indent="-342900" algn="just">
              <a:lnSpc>
                <a:spcPct val="107000"/>
              </a:lnSpc>
              <a:buFont typeface="Wingdings" panose="05000000000000000000" pitchFamily="2" charset="2"/>
              <a:buChar char=""/>
            </a:pPr>
            <a:r>
              <a:rPr lang="en-GB" sz="1100" dirty="0">
                <a:effectLst/>
                <a:ea typeface="Calibri" panose="020F0502020204030204" pitchFamily="34" charset="0"/>
                <a:cs typeface="Calibri" panose="020F0502020204030204" pitchFamily="34" charset="0"/>
              </a:rPr>
              <a:t>family tracing needs aiming family reunification or re-establishment of family contact;</a:t>
            </a:r>
            <a:endParaRPr lang="en-US" sz="1100" dirty="0">
              <a:effectLst/>
              <a:ea typeface="Calibri" panose="020F0502020204030204" pitchFamily="34" charset="0"/>
              <a:cs typeface="Wingdings" panose="05000000000000000000" pitchFamily="2" charset="2"/>
            </a:endParaRPr>
          </a:p>
          <a:p>
            <a:pPr marL="444500" lvl="0" indent="-342900" algn="just">
              <a:lnSpc>
                <a:spcPct val="107000"/>
              </a:lnSpc>
              <a:spcAft>
                <a:spcPts val="800"/>
              </a:spcAft>
              <a:buFont typeface="Wingdings" panose="05000000000000000000" pitchFamily="2" charset="2"/>
              <a:buChar char=""/>
            </a:pPr>
            <a:r>
              <a:rPr lang="en-GB" sz="1100" dirty="0">
                <a:effectLst/>
                <a:ea typeface="Calibri" panose="020F0502020204030204" pitchFamily="34" charset="0"/>
                <a:cs typeface="Calibri" panose="020F0502020204030204" pitchFamily="34" charset="0"/>
              </a:rPr>
              <a:t>best interests of the child. </a:t>
            </a:r>
            <a:endParaRPr lang="en-US" sz="1100" dirty="0">
              <a:effectLst/>
              <a:ea typeface="Calibri" panose="020F0502020204030204" pitchFamily="34" charset="0"/>
              <a:cs typeface="Wingdings" panose="05000000000000000000" pitchFamily="2" charset="2"/>
            </a:endParaRPr>
          </a:p>
        </p:txBody>
      </p:sp>
      <p:sp>
        <p:nvSpPr>
          <p:cNvPr id="7" name="Hexagon 6">
            <a:extLst>
              <a:ext uri="{FF2B5EF4-FFF2-40B4-BE49-F238E27FC236}">
                <a16:creationId xmlns:a16="http://schemas.microsoft.com/office/drawing/2014/main" id="{1B7AC2FF-787C-F462-E4A5-AE0529284671}"/>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78C5E757-57C7-F2FA-E059-50F31B3E858E}"/>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75F97819-AE84-0872-15DE-96E44E9F0D0C}"/>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CADE7AC7-BF21-C93B-3AF4-65C3DAD9EECD}"/>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985F27F3-8E04-04AE-2B62-1BB0BC824740}"/>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E902EF44-D67D-8DB2-E7C0-4E660DD5AF1E}"/>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2A3BCA01-5991-D0AA-E80A-3A5994E07D13}"/>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E66C2B28-F43B-B8F4-94AB-9EA4BD09B8AA}"/>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9FE6E94A-D1F6-FF80-025C-2D65EC5C9368}"/>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7E971C08-3EAC-096C-1876-67DC7F894C23}"/>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94386776-C983-C76D-1ECB-E1BC0B4571DE}"/>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FDE706B0-098F-F1B9-0314-75AE8C2299EF}"/>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1978CDF6-A05C-729F-C5E4-5C79C34D2EAC}"/>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6654B9FB-7B00-B3C5-4D2E-1201EBBA045B}"/>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16586AB2-E277-FEB5-38B8-0C9A66213F12}"/>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67752E25-2841-78B9-171A-DF88CDCD2678}"/>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F4E85775-C1FF-1711-B816-22BC11DBDD23}"/>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8D7A3395-B995-34B4-7922-B022924C0D21}"/>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0094221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26353"/>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322576"/>
            <a:ext cx="4748337" cy="1722547"/>
          </a:xfrm>
          <a:prstGeom prst="rect">
            <a:avLst/>
          </a:prstGeom>
          <a:noFill/>
          <a:ln>
            <a:noFill/>
          </a:ln>
        </p:spPr>
        <p:txBody>
          <a:bodyPr spcFirstLastPara="1" wrap="square" lIns="91425" tIns="45700" rIns="91425" bIns="45700" anchor="t" anchorCtr="0">
            <a:spAutoFit/>
          </a:bodyPr>
          <a:lstStyle/>
          <a:p>
            <a:pPr>
              <a:lnSpc>
                <a:spcPct val="107000"/>
              </a:lnSpc>
            </a:pPr>
            <a:r>
              <a:rPr lang="en-US" sz="1100" dirty="0">
                <a:solidFill>
                  <a:srgbClr val="000000"/>
                </a:solidFill>
                <a:latin typeface="Calibri"/>
                <a:cs typeface="Arial"/>
              </a:rPr>
              <a:t>Risks of children that are separated from their families should be individually assessed.</a:t>
            </a:r>
            <a:endParaRPr lang="en-US" sz="1100">
              <a:latin typeface="Calibri"/>
              <a:cs typeface="Calibri"/>
            </a:endParaRP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a:lnSpc>
                <a:spcPct val="107000"/>
              </a:lnSpc>
            </a:pPr>
            <a:r>
              <a:rPr lang="en-US" sz="1100" dirty="0">
                <a:solidFill>
                  <a:srgbClr val="000000"/>
                </a:solidFill>
                <a:latin typeface="Calibri"/>
                <a:cs typeface="Arial"/>
              </a:rPr>
              <a:t>Decisions on alternative care should be based on a comprehensive assessment to determine what type of care arrangement is in their best interests.</a:t>
            </a:r>
          </a:p>
          <a:p>
            <a:pPr>
              <a:lnSpc>
                <a:spcPct val="107000"/>
              </a:lnSpc>
            </a:pPr>
            <a:endParaRPr lang="en-US" sz="1100" dirty="0">
              <a:latin typeface="Calibri"/>
              <a:cs typeface="Arial"/>
            </a:endParaRPr>
          </a:p>
          <a:p>
            <a:pPr>
              <a:lnSpc>
                <a:spcPct val="107000"/>
              </a:lnSpc>
            </a:pPr>
            <a:r>
              <a:rPr lang="en-US" sz="1100" dirty="0">
                <a:latin typeface="Calibri"/>
                <a:cs typeface="Arial"/>
              </a:rPr>
              <a:t>Where UASC are in existing alternative care placements, the assessment should determine whether it is safe, suitable and sustainable using a standard tool.</a:t>
            </a:r>
            <a:endParaRPr lang="en-US" dirty="0">
              <a:latin typeface="Calibri"/>
            </a:endParaRP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849668"/>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4269303"/>
            <a:ext cx="5254042" cy="4691817"/>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3746035"/>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Google Shape;256;p19">
            <a:extLst>
              <a:ext uri="{FF2B5EF4-FFF2-40B4-BE49-F238E27FC236}">
                <a16:creationId xmlns:a16="http://schemas.microsoft.com/office/drawing/2014/main" id="{6B76487C-D787-5F6B-0844-E77822432A1F}"/>
              </a:ext>
            </a:extLst>
          </p:cNvPr>
          <p:cNvSpPr/>
          <p:nvPr/>
        </p:nvSpPr>
        <p:spPr>
          <a:xfrm>
            <a:off x="1072579" y="2431968"/>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5" name="Hexagon 4">
            <a:extLst>
              <a:ext uri="{FF2B5EF4-FFF2-40B4-BE49-F238E27FC236}">
                <a16:creationId xmlns:a16="http://schemas.microsoft.com/office/drawing/2014/main" id="{93324498-0074-6C6D-B522-5A5D6E38DEEA}"/>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E8C335F9-89DE-43F8-C07C-D0A1F249730F}"/>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7B4F4B95-C6EB-F95D-EC6E-10A85AB74665}"/>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DDF8B303-ACE9-5B30-E0BF-FF07DA7D6EA8}"/>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BAF46EB5-D2EB-FD6A-AD23-45A650224BD1}"/>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E145647F-C07F-57D2-BD88-CCD14F87A918}"/>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F7D46752-BFF8-4EE8-0664-F700EE6E9988}"/>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7AC33B38-702B-CBD2-9AE5-1268A062BFC5}"/>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6C0E839E-C24F-F856-93DC-6FDD78091C47}"/>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AA061FB6-91C6-B84F-3366-A0517D0D2E7C}"/>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4E80D7E4-BAEB-BA99-3746-17EFA78096C6}"/>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EC20C636-C214-E485-48EA-28F64EAA2DAC}"/>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FAB49621-39C6-32EE-76EC-EF000014AD7A}"/>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Hexagon 32">
            <a:extLst>
              <a:ext uri="{FF2B5EF4-FFF2-40B4-BE49-F238E27FC236}">
                <a16:creationId xmlns:a16="http://schemas.microsoft.com/office/drawing/2014/main" id="{F726ABA1-F353-291D-888D-3752822CAC82}"/>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Hexagon 33">
            <a:extLst>
              <a:ext uri="{FF2B5EF4-FFF2-40B4-BE49-F238E27FC236}">
                <a16:creationId xmlns:a16="http://schemas.microsoft.com/office/drawing/2014/main" id="{ADA68CC1-50AE-AE13-2CF3-8251CA50ED88}"/>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Hexagon 34">
            <a:extLst>
              <a:ext uri="{FF2B5EF4-FFF2-40B4-BE49-F238E27FC236}">
                <a16:creationId xmlns:a16="http://schemas.microsoft.com/office/drawing/2014/main" id="{73DA13BF-13DE-5069-AF38-4CBE5F3390E9}"/>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Hexagon 35">
            <a:extLst>
              <a:ext uri="{FF2B5EF4-FFF2-40B4-BE49-F238E27FC236}">
                <a16:creationId xmlns:a16="http://schemas.microsoft.com/office/drawing/2014/main" id="{42B4ABED-CC95-5905-0F72-D1C1E785CD0B}"/>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Hexagon 36">
            <a:extLst>
              <a:ext uri="{FF2B5EF4-FFF2-40B4-BE49-F238E27FC236}">
                <a16:creationId xmlns:a16="http://schemas.microsoft.com/office/drawing/2014/main" id="{EC04EABD-3C2B-0A10-F287-51471256D032}"/>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40600311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04DEF0-2852-5BF6-B998-946C37CBD212}"/>
              </a:ext>
            </a:extLst>
          </p:cNvPr>
          <p:cNvSpPr txBox="1"/>
          <p:nvPr/>
        </p:nvSpPr>
        <p:spPr>
          <a:xfrm>
            <a:off x="1567786" y="1310779"/>
            <a:ext cx="4682543" cy="7063472"/>
          </a:xfrm>
          <a:prstGeom prst="rect">
            <a:avLst/>
          </a:prstGeom>
          <a:noFill/>
        </p:spPr>
        <p:txBody>
          <a:bodyPr wrap="square" rtlCol="0">
            <a:spAutoFit/>
          </a:bodyPr>
          <a:lstStyle/>
          <a:p>
            <a:pPr marL="0" marR="0" lvl="0" indent="0" algn="l" rtl="0">
              <a:spcBef>
                <a:spcPts val="0"/>
              </a:spcBef>
              <a:spcAft>
                <a:spcPts val="1800"/>
              </a:spcAft>
              <a:buNone/>
            </a:pPr>
            <a:r>
              <a:rPr lang="en-US" sz="1100" dirty="0">
                <a:latin typeface="Calibri"/>
                <a:ea typeface="Calibri"/>
                <a:cs typeface="Calibri"/>
                <a:sym typeface="Calibri"/>
              </a:rPr>
              <a:t>About this training</a:t>
            </a:r>
          </a:p>
          <a:p>
            <a:pPr marL="0" marR="0" lvl="0" indent="0" algn="l" rtl="0">
              <a:spcBef>
                <a:spcPts val="0"/>
              </a:spcBef>
              <a:spcAft>
                <a:spcPts val="1800"/>
              </a:spcAft>
              <a:buNone/>
            </a:pPr>
            <a:r>
              <a:rPr lang="en-US" sz="1100" dirty="0">
                <a:latin typeface="Calibri"/>
                <a:ea typeface="Calibri"/>
                <a:cs typeface="Calibri"/>
                <a:sym typeface="Calibri"/>
              </a:rPr>
              <a:t>Module opening</a:t>
            </a:r>
            <a:endParaRPr lang="en-US" sz="1100" dirty="0">
              <a:solidFill>
                <a:schemeClr val="tx1"/>
              </a:solidFill>
              <a:latin typeface="Calibri"/>
              <a:ea typeface="Calibri"/>
              <a:cs typeface="Calibri"/>
              <a:sym typeface="Calibri"/>
            </a:endParaRP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1: </a:t>
            </a:r>
            <a:r>
              <a:rPr lang="en-US" sz="1100" dirty="0">
                <a:solidFill>
                  <a:schemeClr val="tx1"/>
                </a:solidFill>
                <a:latin typeface="Calibri"/>
                <a:ea typeface="Calibri"/>
                <a:cs typeface="Calibri"/>
                <a:sym typeface="Calibri"/>
              </a:rPr>
              <a:t>Identification and registration</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2: </a:t>
            </a:r>
            <a:r>
              <a:rPr lang="en-US" sz="1100" dirty="0">
                <a:solidFill>
                  <a:schemeClr val="tx1"/>
                </a:solidFill>
                <a:latin typeface="Calibri"/>
                <a:ea typeface="Calibri"/>
                <a:cs typeface="Calibri"/>
                <a:sym typeface="Calibri"/>
              </a:rPr>
              <a:t>Immediate support </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3: </a:t>
            </a:r>
            <a:r>
              <a:rPr lang="en-US" sz="1100" dirty="0">
                <a:solidFill>
                  <a:schemeClr val="tx1"/>
                </a:solidFill>
                <a:latin typeface="Calibri"/>
                <a:ea typeface="Calibri"/>
                <a:cs typeface="Calibri"/>
                <a:sym typeface="Calibri"/>
              </a:rPr>
              <a:t>Assessment</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4: </a:t>
            </a:r>
            <a:r>
              <a:rPr lang="en-US" sz="1100" dirty="0">
                <a:solidFill>
                  <a:schemeClr val="tx1"/>
                </a:solidFill>
                <a:latin typeface="Calibri"/>
                <a:ea typeface="Calibri"/>
                <a:cs typeface="Calibri"/>
                <a:sym typeface="Calibri"/>
              </a:rPr>
              <a:t>Case planning</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4.1: </a:t>
            </a:r>
            <a:r>
              <a:rPr lang="en-US" sz="1100" dirty="0">
                <a:solidFill>
                  <a:schemeClr val="tx1"/>
                </a:solidFill>
                <a:latin typeface="Calibri"/>
                <a:ea typeface="Calibri"/>
                <a:cs typeface="Calibri"/>
                <a:sym typeface="Calibri"/>
              </a:rPr>
              <a:t>Definitions of alternative care and guiding principles</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4.2: </a:t>
            </a:r>
            <a:r>
              <a:rPr lang="en-US" sz="1100" dirty="0">
                <a:solidFill>
                  <a:schemeClr val="tx1"/>
                </a:solidFill>
                <a:latin typeface="Calibri"/>
                <a:ea typeface="Calibri"/>
                <a:cs typeface="Calibri"/>
                <a:sym typeface="Calibri"/>
              </a:rPr>
              <a:t>Different forms of alternative care </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4.3: </a:t>
            </a:r>
            <a:r>
              <a:rPr lang="en-US" sz="1100" dirty="0">
                <a:solidFill>
                  <a:schemeClr val="tx1"/>
                </a:solidFill>
                <a:latin typeface="Calibri"/>
                <a:ea typeface="Calibri"/>
                <a:cs typeface="Calibri"/>
                <a:sym typeface="Calibri"/>
              </a:rPr>
              <a:t>Establishing community-based care</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5:</a:t>
            </a:r>
            <a:r>
              <a:rPr lang="en-US" sz="1100" dirty="0">
                <a:solidFill>
                  <a:schemeClr val="tx1"/>
                </a:solidFill>
                <a:latin typeface="Calibri"/>
                <a:ea typeface="Calibri"/>
                <a:cs typeface="Calibri"/>
                <a:sym typeface="Calibri"/>
              </a:rPr>
              <a:t> Implementation of the case plan</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5.1: </a:t>
            </a:r>
            <a:r>
              <a:rPr lang="en-US" sz="1100" dirty="0">
                <a:solidFill>
                  <a:schemeClr val="tx1"/>
                </a:solidFill>
                <a:latin typeface="Calibri"/>
                <a:ea typeface="Calibri"/>
                <a:cs typeface="Calibri"/>
                <a:sym typeface="Calibri"/>
              </a:rPr>
              <a:t>Family tracing</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5.2:</a:t>
            </a:r>
            <a:r>
              <a:rPr lang="en-US" sz="1100" dirty="0">
                <a:solidFill>
                  <a:schemeClr val="tx1"/>
                </a:solidFill>
                <a:latin typeface="Calibri"/>
                <a:ea typeface="Calibri"/>
                <a:cs typeface="Calibri"/>
                <a:sym typeface="Calibri"/>
              </a:rPr>
              <a:t> Documentation of tracing information</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5.3:</a:t>
            </a:r>
            <a:r>
              <a:rPr lang="en-US" sz="1100" dirty="0">
                <a:solidFill>
                  <a:schemeClr val="tx1"/>
                </a:solidFill>
                <a:latin typeface="Calibri"/>
                <a:ea typeface="Calibri"/>
                <a:cs typeface="Calibri"/>
                <a:sym typeface="Calibri"/>
              </a:rPr>
              <a:t> Verification prior to Family Reunification</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5.4:</a:t>
            </a:r>
            <a:r>
              <a:rPr lang="en-US" sz="1100" dirty="0">
                <a:solidFill>
                  <a:schemeClr val="tx1"/>
                </a:solidFill>
                <a:latin typeface="Calibri"/>
                <a:ea typeface="Calibri"/>
                <a:cs typeface="Calibri"/>
                <a:sym typeface="Calibri"/>
              </a:rPr>
              <a:t> Family Reunification</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5.5:</a:t>
            </a:r>
            <a:r>
              <a:rPr lang="en-US" sz="1100" dirty="0">
                <a:solidFill>
                  <a:schemeClr val="tx1"/>
                </a:solidFill>
                <a:latin typeface="Calibri"/>
                <a:ea typeface="Calibri"/>
                <a:cs typeface="Calibri"/>
                <a:sym typeface="Calibri"/>
              </a:rPr>
              <a:t> Reintegration</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6:</a:t>
            </a:r>
            <a:r>
              <a:rPr lang="en-US" sz="1100" dirty="0">
                <a:solidFill>
                  <a:schemeClr val="tx1"/>
                </a:solidFill>
                <a:latin typeface="Calibri"/>
                <a:ea typeface="Calibri"/>
                <a:cs typeface="Calibri"/>
                <a:sym typeface="Calibri"/>
              </a:rPr>
              <a:t> Follow-up and review</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Session 7:</a:t>
            </a:r>
            <a:r>
              <a:rPr lang="en-US" sz="1100" dirty="0">
                <a:solidFill>
                  <a:schemeClr val="tx1"/>
                </a:solidFill>
                <a:latin typeface="Calibri"/>
                <a:ea typeface="Calibri"/>
                <a:cs typeface="Calibri"/>
                <a:sym typeface="Calibri"/>
              </a:rPr>
              <a:t> Case closure</a:t>
            </a:r>
          </a:p>
          <a:p>
            <a:pPr marL="0" marR="0" lvl="0" indent="0" algn="l" rtl="0">
              <a:spcBef>
                <a:spcPts val="0"/>
              </a:spcBef>
              <a:spcAft>
                <a:spcPts val="1800"/>
              </a:spcAft>
              <a:buNone/>
            </a:pPr>
            <a:r>
              <a:rPr lang="en-US" sz="1100" b="1" dirty="0">
                <a:solidFill>
                  <a:schemeClr val="tx1"/>
                </a:solidFill>
                <a:latin typeface="Calibri"/>
                <a:ea typeface="Calibri"/>
                <a:cs typeface="Calibri"/>
                <a:sym typeface="Calibri"/>
              </a:rPr>
              <a:t>Module recap and training close</a:t>
            </a:r>
          </a:p>
        </p:txBody>
      </p:sp>
      <p:sp>
        <p:nvSpPr>
          <p:cNvPr id="4" name="TextBox 3">
            <a:extLst>
              <a:ext uri="{FF2B5EF4-FFF2-40B4-BE49-F238E27FC236}">
                <a16:creationId xmlns:a16="http://schemas.microsoft.com/office/drawing/2014/main" id="{20B95ED0-0DE9-4A6C-00D1-FF9F3715D49E}"/>
              </a:ext>
            </a:extLst>
          </p:cNvPr>
          <p:cNvSpPr txBox="1"/>
          <p:nvPr/>
        </p:nvSpPr>
        <p:spPr>
          <a:xfrm>
            <a:off x="1064660" y="1310779"/>
            <a:ext cx="503127" cy="7063472"/>
          </a:xfrm>
          <a:prstGeom prst="rect">
            <a:avLst/>
          </a:prstGeom>
          <a:noFill/>
        </p:spPr>
        <p:txBody>
          <a:bodyPr wrap="square" rtlCol="0">
            <a:spAutoFit/>
          </a:bodyPr>
          <a:lstStyle/>
          <a:p>
            <a:pPr>
              <a:spcAft>
                <a:spcPts val="1800"/>
              </a:spcAft>
            </a:pPr>
            <a:r>
              <a:rPr lang="en-CA" sz="1100" dirty="0">
                <a:solidFill>
                  <a:schemeClr val="tx1"/>
                </a:solidFill>
                <a:latin typeface="+mn-lt"/>
              </a:rPr>
              <a:t>3</a:t>
            </a:r>
          </a:p>
          <a:p>
            <a:pPr>
              <a:spcAft>
                <a:spcPts val="1800"/>
              </a:spcAft>
            </a:pPr>
            <a:r>
              <a:rPr lang="en-CA" sz="1100" dirty="0">
                <a:solidFill>
                  <a:schemeClr val="tx1"/>
                </a:solidFill>
                <a:latin typeface="+mn-lt"/>
              </a:rPr>
              <a:t>4</a:t>
            </a:r>
          </a:p>
          <a:p>
            <a:pPr>
              <a:spcAft>
                <a:spcPts val="1800"/>
              </a:spcAft>
            </a:pPr>
            <a:r>
              <a:rPr lang="en-CA" sz="1100" dirty="0"/>
              <a:t>5</a:t>
            </a:r>
          </a:p>
          <a:p>
            <a:pPr>
              <a:spcAft>
                <a:spcPts val="1800"/>
              </a:spcAft>
            </a:pPr>
            <a:r>
              <a:rPr lang="en-CA" sz="1100" dirty="0">
                <a:solidFill>
                  <a:schemeClr val="tx1"/>
                </a:solidFill>
                <a:latin typeface="+mn-lt"/>
              </a:rPr>
              <a:t>8</a:t>
            </a:r>
          </a:p>
          <a:p>
            <a:pPr>
              <a:spcAft>
                <a:spcPts val="1800"/>
              </a:spcAft>
            </a:pPr>
            <a:r>
              <a:rPr lang="en-CA" sz="1100" dirty="0">
                <a:solidFill>
                  <a:schemeClr val="tx1"/>
                </a:solidFill>
                <a:latin typeface="+mn-lt"/>
              </a:rPr>
              <a:t>13</a:t>
            </a:r>
          </a:p>
          <a:p>
            <a:pPr>
              <a:spcAft>
                <a:spcPts val="1800"/>
              </a:spcAft>
            </a:pPr>
            <a:r>
              <a:rPr lang="en-CA" sz="1100" dirty="0"/>
              <a:t>20</a:t>
            </a:r>
          </a:p>
          <a:p>
            <a:pPr>
              <a:spcAft>
                <a:spcPts val="1800"/>
              </a:spcAft>
            </a:pPr>
            <a:r>
              <a:rPr lang="en-CA" sz="1100" dirty="0">
                <a:solidFill>
                  <a:schemeClr val="tx1"/>
                </a:solidFill>
                <a:latin typeface="+mn-lt"/>
              </a:rPr>
              <a:t>22</a:t>
            </a:r>
          </a:p>
          <a:p>
            <a:pPr>
              <a:spcAft>
                <a:spcPts val="1800"/>
              </a:spcAft>
            </a:pPr>
            <a:r>
              <a:rPr lang="en-CA" sz="1100" dirty="0"/>
              <a:t>27</a:t>
            </a:r>
          </a:p>
          <a:p>
            <a:pPr>
              <a:spcAft>
                <a:spcPts val="1800"/>
              </a:spcAft>
            </a:pPr>
            <a:r>
              <a:rPr lang="en-CA" sz="1100" dirty="0"/>
              <a:t>40</a:t>
            </a:r>
          </a:p>
          <a:p>
            <a:pPr>
              <a:spcAft>
                <a:spcPts val="1800"/>
              </a:spcAft>
            </a:pPr>
            <a:r>
              <a:rPr lang="en-CA" sz="1100" dirty="0">
                <a:solidFill>
                  <a:schemeClr val="tx1"/>
                </a:solidFill>
                <a:latin typeface="+mn-lt"/>
              </a:rPr>
              <a:t>56</a:t>
            </a:r>
          </a:p>
          <a:p>
            <a:pPr>
              <a:spcAft>
                <a:spcPts val="1800"/>
              </a:spcAft>
            </a:pPr>
            <a:r>
              <a:rPr lang="en-CA" sz="1100" dirty="0"/>
              <a:t>62</a:t>
            </a:r>
          </a:p>
          <a:p>
            <a:pPr>
              <a:spcAft>
                <a:spcPts val="1800"/>
              </a:spcAft>
            </a:pPr>
            <a:r>
              <a:rPr lang="en-CA" sz="1100" dirty="0">
                <a:solidFill>
                  <a:schemeClr val="tx1"/>
                </a:solidFill>
                <a:latin typeface="+mn-lt"/>
              </a:rPr>
              <a:t>69</a:t>
            </a:r>
          </a:p>
          <a:p>
            <a:pPr>
              <a:spcAft>
                <a:spcPts val="1800"/>
              </a:spcAft>
            </a:pPr>
            <a:r>
              <a:rPr lang="en-CA" sz="1100" dirty="0"/>
              <a:t>81</a:t>
            </a:r>
          </a:p>
          <a:p>
            <a:pPr>
              <a:spcAft>
                <a:spcPts val="1800"/>
              </a:spcAft>
            </a:pPr>
            <a:r>
              <a:rPr lang="en-CA" sz="1100" dirty="0">
                <a:solidFill>
                  <a:schemeClr val="tx1"/>
                </a:solidFill>
                <a:latin typeface="+mn-lt"/>
              </a:rPr>
              <a:t>91</a:t>
            </a:r>
          </a:p>
          <a:p>
            <a:pPr>
              <a:spcAft>
                <a:spcPts val="1800"/>
              </a:spcAft>
            </a:pPr>
            <a:r>
              <a:rPr lang="en-CA" sz="1100" dirty="0"/>
              <a:t>97</a:t>
            </a:r>
          </a:p>
          <a:p>
            <a:pPr>
              <a:spcAft>
                <a:spcPts val="1800"/>
              </a:spcAft>
            </a:pPr>
            <a:r>
              <a:rPr lang="en-CA" sz="1100" dirty="0">
                <a:solidFill>
                  <a:schemeClr val="tx1"/>
                </a:solidFill>
                <a:latin typeface="+mn-lt"/>
              </a:rPr>
              <a:t>98</a:t>
            </a:r>
          </a:p>
          <a:p>
            <a:pPr>
              <a:spcAft>
                <a:spcPts val="1800"/>
              </a:spcAft>
            </a:pPr>
            <a:r>
              <a:rPr lang="en-CA" sz="1100" dirty="0"/>
              <a:t>102</a:t>
            </a:r>
          </a:p>
          <a:p>
            <a:pPr>
              <a:spcAft>
                <a:spcPts val="1800"/>
              </a:spcAft>
            </a:pPr>
            <a:r>
              <a:rPr lang="en-CA" sz="1100" dirty="0">
                <a:solidFill>
                  <a:schemeClr val="tx1"/>
                </a:solidFill>
                <a:latin typeface="+mn-lt"/>
              </a:rPr>
              <a:t>108</a:t>
            </a:r>
          </a:p>
        </p:txBody>
      </p:sp>
      <p:sp>
        <p:nvSpPr>
          <p:cNvPr id="5" name="Hexagon 4">
            <a:extLst>
              <a:ext uri="{FF2B5EF4-FFF2-40B4-BE49-F238E27FC236}">
                <a16:creationId xmlns:a16="http://schemas.microsoft.com/office/drawing/2014/main" id="{1C375FB2-37D5-B520-B0A7-5D567FC5443F}"/>
              </a:ext>
            </a:extLst>
          </p:cNvPr>
          <p:cNvSpPr/>
          <p:nvPr/>
        </p:nvSpPr>
        <p:spPr>
          <a:xfrm rot="1782986">
            <a:off x="286724" y="30111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975516C0-0431-F48B-30AC-96CF1609F40A}"/>
              </a:ext>
            </a:extLst>
          </p:cNvPr>
          <p:cNvSpPr/>
          <p:nvPr/>
        </p:nvSpPr>
        <p:spPr>
          <a:xfrm rot="1782986">
            <a:off x="286724" y="7639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77C78886-B090-C431-97CE-CBC142BB45B5}"/>
              </a:ext>
            </a:extLst>
          </p:cNvPr>
          <p:cNvSpPr/>
          <p:nvPr/>
        </p:nvSpPr>
        <p:spPr>
          <a:xfrm rot="1782986">
            <a:off x="286724" y="122680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40420F3C-2915-1246-6E58-5E612C685605}"/>
              </a:ext>
            </a:extLst>
          </p:cNvPr>
          <p:cNvSpPr/>
          <p:nvPr/>
        </p:nvSpPr>
        <p:spPr>
          <a:xfrm rot="1782986">
            <a:off x="286724" y="168964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D3E12FF9-F4A0-CC8A-76DC-D4FA91ABDAF8}"/>
              </a:ext>
            </a:extLst>
          </p:cNvPr>
          <p:cNvSpPr/>
          <p:nvPr/>
        </p:nvSpPr>
        <p:spPr>
          <a:xfrm rot="1782986">
            <a:off x="286724" y="215249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E3A883FF-A5D6-38E8-EE12-3DA5484B20E4}"/>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4BAFEF5C-2FE6-A5EE-166E-B31FC72008DF}"/>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3729F194-01AA-0707-6B25-7ECB9D46D025}"/>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TextBox 12">
            <a:extLst>
              <a:ext uri="{FF2B5EF4-FFF2-40B4-BE49-F238E27FC236}">
                <a16:creationId xmlns:a16="http://schemas.microsoft.com/office/drawing/2014/main" id="{BB3FBFA7-555D-7CB2-624A-AA6D47F72206}"/>
              </a:ext>
            </a:extLst>
          </p:cNvPr>
          <p:cNvSpPr txBox="1"/>
          <p:nvPr/>
        </p:nvSpPr>
        <p:spPr>
          <a:xfrm>
            <a:off x="996287" y="713169"/>
            <a:ext cx="3807163" cy="307777"/>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TABLE OF CONTENTS</a:t>
            </a:r>
          </a:p>
        </p:txBody>
      </p:sp>
      <p:sp>
        <p:nvSpPr>
          <p:cNvPr id="19" name="Hexagon 18">
            <a:extLst>
              <a:ext uri="{FF2B5EF4-FFF2-40B4-BE49-F238E27FC236}">
                <a16:creationId xmlns:a16="http://schemas.microsoft.com/office/drawing/2014/main" id="{CBBD3BE9-8E60-F0B7-B032-DBF4030BAE5F}"/>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Hexagon 1">
            <a:extLst>
              <a:ext uri="{FF2B5EF4-FFF2-40B4-BE49-F238E27FC236}">
                <a16:creationId xmlns:a16="http://schemas.microsoft.com/office/drawing/2014/main" id="{2BD454B7-67E3-9388-1C0A-EEDD57F9D0EA}"/>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B3245A61-EE89-6D3E-A32F-BC94D38C08C7}"/>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C14BAE8D-E362-6C54-9593-4435847A9BA0}"/>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F168D671-4A2D-9987-A0F9-7BC66CA4084B}"/>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CC709DA0-FDF2-FD23-74F4-C84BD2DDBC46}"/>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A2C6CC89-4B75-A536-0731-3E46F5AD5CF6}"/>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8F407283-1237-1A63-5EC9-A47EB93D59CF}"/>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626F6675-7B5E-F525-254D-EC76E4E1EA75}"/>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D93201A7-D3F1-3DC1-148A-DF7F4380EA84}"/>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3" name="Group 22">
            <a:extLst>
              <a:ext uri="{FF2B5EF4-FFF2-40B4-BE49-F238E27FC236}">
                <a16:creationId xmlns:a16="http://schemas.microsoft.com/office/drawing/2014/main" id="{7A5F4B58-5734-7667-0440-1D7D845BF4D1}"/>
              </a:ext>
            </a:extLst>
          </p:cNvPr>
          <p:cNvGrpSpPr/>
          <p:nvPr/>
        </p:nvGrpSpPr>
        <p:grpSpPr>
          <a:xfrm>
            <a:off x="5266487" y="7642458"/>
            <a:ext cx="936650" cy="1257134"/>
            <a:chOff x="5438539" y="7646118"/>
            <a:chExt cx="814830" cy="1093633"/>
          </a:xfrm>
          <a:solidFill>
            <a:schemeClr val="accent2">
              <a:lumMod val="75000"/>
            </a:schemeClr>
          </a:solidFill>
        </p:grpSpPr>
        <p:sp>
          <p:nvSpPr>
            <p:cNvPr id="24" name="Round Same Side Corner Rectangle 21">
              <a:extLst>
                <a:ext uri="{FF2B5EF4-FFF2-40B4-BE49-F238E27FC236}">
                  <a16:creationId xmlns:a16="http://schemas.microsoft.com/office/drawing/2014/main" id="{50A6D878-F738-072D-6090-828A7FF00711}"/>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Oval 24">
              <a:extLst>
                <a:ext uri="{FF2B5EF4-FFF2-40B4-BE49-F238E27FC236}">
                  <a16:creationId xmlns:a16="http://schemas.microsoft.com/office/drawing/2014/main" id="{070581F2-E2B5-2B14-C2D1-B91A0B230B94}"/>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Round Same Side Corner Rectangle 23">
              <a:extLst>
                <a:ext uri="{FF2B5EF4-FFF2-40B4-BE49-F238E27FC236}">
                  <a16:creationId xmlns:a16="http://schemas.microsoft.com/office/drawing/2014/main" id="{9559A652-07D5-6456-F029-26234CB5C728}"/>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7" name="Oval 26">
              <a:extLst>
                <a:ext uri="{FF2B5EF4-FFF2-40B4-BE49-F238E27FC236}">
                  <a16:creationId xmlns:a16="http://schemas.microsoft.com/office/drawing/2014/main" id="{75669BB7-628D-8085-DBC4-342FD946A5A4}"/>
                </a:ext>
              </a:extLst>
            </p:cNvPr>
            <p:cNvSpPr/>
            <p:nvPr/>
          </p:nvSpPr>
          <p:spPr>
            <a:xfrm>
              <a:off x="5925959" y="7646118"/>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Round Same Side Corner Rectangle 25">
              <a:extLst>
                <a:ext uri="{FF2B5EF4-FFF2-40B4-BE49-F238E27FC236}">
                  <a16:creationId xmlns:a16="http://schemas.microsoft.com/office/drawing/2014/main" id="{404048F7-A154-3FB5-69A9-E911B811CDC3}"/>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9" name="Round Same Side Corner Rectangle 26">
              <a:extLst>
                <a:ext uri="{FF2B5EF4-FFF2-40B4-BE49-F238E27FC236}">
                  <a16:creationId xmlns:a16="http://schemas.microsoft.com/office/drawing/2014/main" id="{76EEE7B9-DAF1-F60A-237A-E665C6A47B8A}"/>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33202214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4913991" cy="307777"/>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4: CASE PLANNING</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366409"/>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1919311"/>
            <a:ext cx="4529568" cy="461665"/>
          </a:xfrm>
          <a:prstGeom prst="rect">
            <a:avLst/>
          </a:prstGeom>
          <a:noFill/>
        </p:spPr>
        <p:txBody>
          <a:bodyPr wrap="square" rtlCol="0">
            <a:spAutoFit/>
          </a:bodyPr>
          <a:lstStyle/>
          <a:p>
            <a:pPr marL="0" marR="0" lvl="0" indent="0" algn="l" rtl="0">
              <a:spcBef>
                <a:spcPts val="0"/>
              </a:spcBef>
              <a:spcAft>
                <a:spcPts val="0"/>
              </a:spcAft>
              <a:buNone/>
            </a:pPr>
            <a:r>
              <a:rPr lang="en-US" sz="1200" dirty="0">
                <a:solidFill>
                  <a:schemeClr val="tx1"/>
                </a:solidFill>
                <a:latin typeface="+mn-lt"/>
                <a:ea typeface="Arial"/>
                <a:cs typeface="Arial"/>
                <a:sym typeface="Arial"/>
              </a:rPr>
              <a:t>Describe specific elements to focus on for UASC as part of the development of the case plan and follow-up</a:t>
            </a:r>
          </a:p>
        </p:txBody>
      </p:sp>
      <p:grpSp>
        <p:nvGrpSpPr>
          <p:cNvPr id="4" name="Google Shape;194;p14">
            <a:extLst>
              <a:ext uri="{FF2B5EF4-FFF2-40B4-BE49-F238E27FC236}">
                <a16:creationId xmlns:a16="http://schemas.microsoft.com/office/drawing/2014/main" id="{80CB0594-2C46-9FBE-0A1A-070D670C832F}"/>
              </a:ext>
            </a:extLst>
          </p:cNvPr>
          <p:cNvGrpSpPr/>
          <p:nvPr/>
        </p:nvGrpSpPr>
        <p:grpSpPr>
          <a:xfrm>
            <a:off x="1153785" y="1974458"/>
            <a:ext cx="332115" cy="351369"/>
            <a:chOff x="243840" y="1676400"/>
            <a:chExt cx="701040" cy="741680"/>
          </a:xfrm>
          <a:solidFill>
            <a:schemeClr val="accent2">
              <a:lumMod val="75000"/>
            </a:schemeClr>
          </a:solidFill>
        </p:grpSpPr>
        <p:sp>
          <p:nvSpPr>
            <p:cNvPr id="5" name="Google Shape;195;p14">
              <a:extLst>
                <a:ext uri="{FF2B5EF4-FFF2-40B4-BE49-F238E27FC236}">
                  <a16:creationId xmlns:a16="http://schemas.microsoft.com/office/drawing/2014/main" id="{E7BA6113-3747-A064-EB3E-4CD0CE9033D3}"/>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6" name="Google Shape;196;p14">
              <a:extLst>
                <a:ext uri="{FF2B5EF4-FFF2-40B4-BE49-F238E27FC236}">
                  <a16:creationId xmlns:a16="http://schemas.microsoft.com/office/drawing/2014/main" id="{7481AA54-192E-5893-5737-FE7808E33726}"/>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7" name="Hexagon 6">
            <a:extLst>
              <a:ext uri="{FF2B5EF4-FFF2-40B4-BE49-F238E27FC236}">
                <a16:creationId xmlns:a16="http://schemas.microsoft.com/office/drawing/2014/main" id="{F7195877-4176-E41F-97CB-17879F106C1D}"/>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266BDDDC-7F49-10CE-1935-97DF8B8F424D}"/>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FB591DA5-4E2B-C45E-9895-C0B341C94125}"/>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6CC9C396-8ED7-5569-C727-44E2F28DBE15}"/>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ABAEFABF-ACA9-D7D5-5E7E-0A0443CBC3FA}"/>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E5002D63-1244-AC05-6153-0029A317913F}"/>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453B213F-3826-63F7-200F-575A82FA1A46}"/>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13D1744F-D8F6-316D-7B6D-2615CD71B5BD}"/>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90435CA2-A3C0-B07B-8C90-1CFB24CF1DA3}"/>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79B92FAB-0086-14C7-8EF4-8B2908F363C2}"/>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44B27D52-4A7E-187E-50F6-9EF8C39C1102}"/>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E665F209-9845-98CA-CE0A-1CAC9F9FAE4D}"/>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762F5A5A-1231-32DC-1282-98833C6D0048}"/>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40D57FE4-24CB-3F74-6689-0D70D85967F4}"/>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4752C43D-EBCD-ED1A-EFED-5D1BFA853504}"/>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D5A1BE3C-E1C5-1245-FB3F-E9F8F8458B4A}"/>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063B75E8-985F-70A7-D277-5E0E0DC19691}"/>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E5C0D96D-5EE5-203B-D1D8-30282E3750D1}"/>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TextBox 42">
            <a:extLst>
              <a:ext uri="{FF2B5EF4-FFF2-40B4-BE49-F238E27FC236}">
                <a16:creationId xmlns:a16="http://schemas.microsoft.com/office/drawing/2014/main" id="{19A12352-27C5-4017-ED65-1134C7831712}"/>
              </a:ext>
            </a:extLst>
          </p:cNvPr>
          <p:cNvSpPr txBox="1"/>
          <p:nvPr/>
        </p:nvSpPr>
        <p:spPr>
          <a:xfrm>
            <a:off x="982985" y="2825299"/>
            <a:ext cx="4325427" cy="276999"/>
          </a:xfrm>
          <a:prstGeom prst="rect">
            <a:avLst/>
          </a:prstGeom>
          <a:noFill/>
        </p:spPr>
        <p:txBody>
          <a:bodyPr wrap="square" rtlCol="0">
            <a:spAutoFit/>
          </a:bodyPr>
          <a:lstStyle/>
          <a:p>
            <a:r>
              <a:rPr lang="en-CA" sz="1200" b="1" spc="300" dirty="0">
                <a:solidFill>
                  <a:schemeClr val="tx1"/>
                </a:solidFill>
              </a:rPr>
              <a:t>CASE PLANNING</a:t>
            </a:r>
          </a:p>
        </p:txBody>
      </p:sp>
      <p:sp>
        <p:nvSpPr>
          <p:cNvPr id="44" name="TextBox 43">
            <a:extLst>
              <a:ext uri="{FF2B5EF4-FFF2-40B4-BE49-F238E27FC236}">
                <a16:creationId xmlns:a16="http://schemas.microsoft.com/office/drawing/2014/main" id="{E7417F93-E0F4-3D39-307D-554DDD64BA13}"/>
              </a:ext>
            </a:extLst>
          </p:cNvPr>
          <p:cNvSpPr txBox="1"/>
          <p:nvPr/>
        </p:nvSpPr>
        <p:spPr>
          <a:xfrm>
            <a:off x="982985" y="3310467"/>
            <a:ext cx="5267344" cy="600164"/>
          </a:xfrm>
          <a:prstGeom prst="rect">
            <a:avLst/>
          </a:prstGeom>
          <a:noFill/>
        </p:spPr>
        <p:txBody>
          <a:bodyPr wrap="square" rtlCol="0">
            <a:spAutoFit/>
          </a:bodyPr>
          <a:lstStyle/>
          <a:p>
            <a:pPr marL="0" marR="0" lvl="0" indent="0" algn="l" rtl="0">
              <a:spcBef>
                <a:spcPts val="0"/>
              </a:spcBef>
              <a:spcAft>
                <a:spcPts val="0"/>
              </a:spcAft>
              <a:buNone/>
            </a:pPr>
            <a:r>
              <a:rPr lang="en-US" sz="1100" b="1" dirty="0">
                <a:solidFill>
                  <a:schemeClr val="tx1"/>
                </a:solidFill>
                <a:latin typeface="+mn-lt"/>
                <a:ea typeface="Arial"/>
                <a:cs typeface="Arial"/>
                <a:sym typeface="Arial"/>
              </a:rPr>
              <a:t>Identify and assess the needs of the child, including those specific to family separation, for your scenario. Answers the following questions based on your scenario shown on the previous pages.</a:t>
            </a:r>
          </a:p>
        </p:txBody>
      </p:sp>
      <p:sp>
        <p:nvSpPr>
          <p:cNvPr id="46" name="TextBox 45">
            <a:extLst>
              <a:ext uri="{FF2B5EF4-FFF2-40B4-BE49-F238E27FC236}">
                <a16:creationId xmlns:a16="http://schemas.microsoft.com/office/drawing/2014/main" id="{07FEB0FE-0648-3087-1BA1-13855B3A26D4}"/>
              </a:ext>
            </a:extLst>
          </p:cNvPr>
          <p:cNvSpPr txBox="1"/>
          <p:nvPr/>
        </p:nvSpPr>
        <p:spPr>
          <a:xfrm>
            <a:off x="982985" y="4195000"/>
            <a:ext cx="1359419" cy="938719"/>
          </a:xfrm>
          <a:prstGeom prst="rect">
            <a:avLst/>
          </a:prstGeom>
          <a:noFill/>
          <a:ln>
            <a:noFill/>
          </a:ln>
        </p:spPr>
        <p:txBody>
          <a:bodyPr wrap="square" rtlCol="0">
            <a:spAutoFit/>
          </a:bodyPr>
          <a:lstStyle/>
          <a:p>
            <a:r>
              <a:rPr lang="en-US" sz="1100" dirty="0"/>
              <a:t>Is there urgent action that you need to undertake? If yes, what are the key steps ?</a:t>
            </a:r>
          </a:p>
        </p:txBody>
      </p:sp>
      <p:sp>
        <p:nvSpPr>
          <p:cNvPr id="56" name="TextBox 55">
            <a:extLst>
              <a:ext uri="{FF2B5EF4-FFF2-40B4-BE49-F238E27FC236}">
                <a16:creationId xmlns:a16="http://schemas.microsoft.com/office/drawing/2014/main" id="{F33B4424-BAE8-9972-94AA-2BFA34E02A04}"/>
              </a:ext>
            </a:extLst>
          </p:cNvPr>
          <p:cNvSpPr txBox="1"/>
          <p:nvPr/>
        </p:nvSpPr>
        <p:spPr>
          <a:xfrm>
            <a:off x="982986" y="5875276"/>
            <a:ext cx="1359418" cy="769441"/>
          </a:xfrm>
          <a:prstGeom prst="rect">
            <a:avLst/>
          </a:prstGeom>
          <a:noFill/>
          <a:ln>
            <a:noFill/>
          </a:ln>
        </p:spPr>
        <p:txBody>
          <a:bodyPr wrap="square" rtlCol="0">
            <a:spAutoFit/>
          </a:bodyPr>
          <a:lstStyle/>
          <a:p>
            <a:r>
              <a:rPr lang="en-US" sz="1100" dirty="0"/>
              <a:t>What are the necessary interventions in the long term? </a:t>
            </a:r>
          </a:p>
        </p:txBody>
      </p:sp>
      <p:sp>
        <p:nvSpPr>
          <p:cNvPr id="45" name="Rectangle 44">
            <a:extLst>
              <a:ext uri="{FF2B5EF4-FFF2-40B4-BE49-F238E27FC236}">
                <a16:creationId xmlns:a16="http://schemas.microsoft.com/office/drawing/2014/main" id="{00BB9F09-ED7C-75BB-B8DE-DC697CA16B0E}"/>
              </a:ext>
            </a:extLst>
          </p:cNvPr>
          <p:cNvSpPr/>
          <p:nvPr/>
        </p:nvSpPr>
        <p:spPr>
          <a:xfrm>
            <a:off x="2481943" y="4200368"/>
            <a:ext cx="3768385" cy="139985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954C34BB-EAF2-031E-48DC-FEEFDB5E8867}"/>
              </a:ext>
            </a:extLst>
          </p:cNvPr>
          <p:cNvSpPr/>
          <p:nvPr/>
        </p:nvSpPr>
        <p:spPr>
          <a:xfrm>
            <a:off x="2481943" y="5875276"/>
            <a:ext cx="3768385" cy="139985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BD3564BC-D365-7392-012A-39E68A0C554B}"/>
              </a:ext>
            </a:extLst>
          </p:cNvPr>
          <p:cNvSpPr/>
          <p:nvPr/>
        </p:nvSpPr>
        <p:spPr>
          <a:xfrm>
            <a:off x="2481943" y="7550184"/>
            <a:ext cx="3768385" cy="139985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59" name="TextBox 58">
            <a:extLst>
              <a:ext uri="{FF2B5EF4-FFF2-40B4-BE49-F238E27FC236}">
                <a16:creationId xmlns:a16="http://schemas.microsoft.com/office/drawing/2014/main" id="{E8842EC9-A23A-0BD9-2EC2-24DAE1AEEF5B}"/>
              </a:ext>
            </a:extLst>
          </p:cNvPr>
          <p:cNvSpPr txBox="1"/>
          <p:nvPr/>
        </p:nvSpPr>
        <p:spPr>
          <a:xfrm>
            <a:off x="982987" y="7562273"/>
            <a:ext cx="1359418" cy="430887"/>
          </a:xfrm>
          <a:prstGeom prst="rect">
            <a:avLst/>
          </a:prstGeom>
          <a:noFill/>
          <a:ln>
            <a:noFill/>
          </a:ln>
        </p:spPr>
        <p:txBody>
          <a:bodyPr wrap="square" rtlCol="0">
            <a:spAutoFit/>
          </a:bodyPr>
          <a:lstStyle/>
          <a:p>
            <a:r>
              <a:rPr lang="en-US" sz="1100" dirty="0"/>
              <a:t>Which other actors would you involve? </a:t>
            </a:r>
          </a:p>
        </p:txBody>
      </p:sp>
    </p:spTree>
    <p:extLst>
      <p:ext uri="{BB962C8B-B14F-4D97-AF65-F5344CB8AC3E}">
        <p14:creationId xmlns:p14="http://schemas.microsoft.com/office/powerpoint/2010/main" val="699181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26353"/>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225435"/>
            <a:ext cx="4637303" cy="997990"/>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Family tracing, verification, family reunification and support to maintain family contact, and reintegration are important elements of case planning for UASC.</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Specific considerations related to alternative care must be included in the case plan together with all other identified CP issues.</a:t>
            </a: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980530"/>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3257974"/>
            <a:ext cx="5254042" cy="5657425"/>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2734707"/>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5" name="Hexagon 4">
            <a:extLst>
              <a:ext uri="{FF2B5EF4-FFF2-40B4-BE49-F238E27FC236}">
                <a16:creationId xmlns:a16="http://schemas.microsoft.com/office/drawing/2014/main" id="{DBD8DE03-3D53-7B02-73AB-785F392F5353}"/>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B7B1AEEF-985E-3890-2673-77F9F1BDD3FE}"/>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B4D5C3E3-27D7-F572-4EBB-E1BF944CF9F6}"/>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76E9FE47-BB87-FD35-22BF-84033CDE721E}"/>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F2F1E838-7F5F-A703-0F0D-48B2B404D4B0}"/>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9BD7324C-0E67-2DB0-7981-F64F31DCBAC6}"/>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9156662D-3863-8826-9B65-8B1824777B6E}"/>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BDC3BE54-B66A-8130-5C5D-7255A8540BBB}"/>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3C725601-D07E-3A08-8A8B-97CC4B5AD29D}"/>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DBE663A2-3DAD-7DFC-6B97-7915E3024750}"/>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9C820B0C-636F-1DD0-60BF-F3B6324EFBA6}"/>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F324544F-C9E8-8850-0334-540B16640DC4}"/>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1400AEFA-F16F-A749-15D7-4600A2A381C6}"/>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Hexagon 32">
            <a:extLst>
              <a:ext uri="{FF2B5EF4-FFF2-40B4-BE49-F238E27FC236}">
                <a16:creationId xmlns:a16="http://schemas.microsoft.com/office/drawing/2014/main" id="{9508E80E-BB0B-5EEE-ED18-9AB98C130B20}"/>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Hexagon 33">
            <a:extLst>
              <a:ext uri="{FF2B5EF4-FFF2-40B4-BE49-F238E27FC236}">
                <a16:creationId xmlns:a16="http://schemas.microsoft.com/office/drawing/2014/main" id="{84E31161-88C2-1A17-1EE9-57E7938A1E4C}"/>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Hexagon 34">
            <a:extLst>
              <a:ext uri="{FF2B5EF4-FFF2-40B4-BE49-F238E27FC236}">
                <a16:creationId xmlns:a16="http://schemas.microsoft.com/office/drawing/2014/main" id="{924DD4A2-BA6F-AEAC-4E9D-1DB25705DEBF}"/>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Hexagon 35">
            <a:extLst>
              <a:ext uri="{FF2B5EF4-FFF2-40B4-BE49-F238E27FC236}">
                <a16:creationId xmlns:a16="http://schemas.microsoft.com/office/drawing/2014/main" id="{F2C674AF-BD4A-1CE9-0ECD-0861CAD3E8EB}"/>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Hexagon 36">
            <a:extLst>
              <a:ext uri="{FF2B5EF4-FFF2-40B4-BE49-F238E27FC236}">
                <a16:creationId xmlns:a16="http://schemas.microsoft.com/office/drawing/2014/main" id="{816D4BCC-CBEF-B622-C63A-A61D80F3FDD2}"/>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544013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5254042" cy="523220"/>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4.1: DEFINITIONS OF ALTERNATIVE CARE AND GUIDING PRINCIPLES</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625489"/>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2178391"/>
            <a:ext cx="4529568" cy="1277273"/>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Describe what is meant by alternative care in emergencies   </a:t>
            </a:r>
          </a:p>
          <a:p>
            <a:pPr marL="0" marR="0" lvl="0" indent="0" algn="l" rtl="0">
              <a:spcBef>
                <a:spcPts val="0"/>
              </a:spcBef>
              <a:spcAft>
                <a:spcPts val="0"/>
              </a:spcAft>
              <a:buNone/>
            </a:pPr>
            <a:r>
              <a:rPr lang="en-US" sz="1100" dirty="0">
                <a:solidFill>
                  <a:schemeClr val="tx1"/>
                </a:solidFill>
                <a:latin typeface="+mn-lt"/>
                <a:ea typeface="Arial"/>
                <a:cs typeface="Arial"/>
                <a:sym typeface="Arial"/>
              </a:rPr>
              <a:t>     </a:t>
            </a: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r>
              <a:rPr lang="en-US" sz="1100" dirty="0">
                <a:solidFill>
                  <a:schemeClr val="tx1"/>
                </a:solidFill>
                <a:latin typeface="+mn-lt"/>
                <a:ea typeface="Arial"/>
                <a:cs typeface="Arial"/>
                <a:sym typeface="Arial"/>
              </a:rPr>
              <a:t>Recall the minimum standard</a:t>
            </a: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r>
              <a:rPr lang="en-US" sz="1100" dirty="0">
                <a:solidFill>
                  <a:schemeClr val="tx1"/>
                </a:solidFill>
                <a:latin typeface="+mn-lt"/>
                <a:ea typeface="Arial"/>
                <a:cs typeface="Arial"/>
                <a:sym typeface="Arial"/>
              </a:rPr>
              <a:t>Describe the guiding principles of alternative care.</a:t>
            </a:r>
          </a:p>
        </p:txBody>
      </p:sp>
      <p:sp>
        <p:nvSpPr>
          <p:cNvPr id="7" name="TextBox 6">
            <a:extLst>
              <a:ext uri="{FF2B5EF4-FFF2-40B4-BE49-F238E27FC236}">
                <a16:creationId xmlns:a16="http://schemas.microsoft.com/office/drawing/2014/main" id="{D40020EB-8ADC-222D-0655-5902F5E4B8BD}"/>
              </a:ext>
            </a:extLst>
          </p:cNvPr>
          <p:cNvSpPr txBox="1"/>
          <p:nvPr/>
        </p:nvSpPr>
        <p:spPr>
          <a:xfrm>
            <a:off x="996287" y="4042280"/>
            <a:ext cx="4913992" cy="276999"/>
          </a:xfrm>
          <a:prstGeom prst="rect">
            <a:avLst/>
          </a:prstGeom>
          <a:noFill/>
        </p:spPr>
        <p:txBody>
          <a:bodyPr wrap="square" rtlCol="0">
            <a:spAutoFit/>
          </a:bodyPr>
          <a:lstStyle/>
          <a:p>
            <a:r>
              <a:rPr lang="en-CA" sz="1200" b="1" spc="300" dirty="0">
                <a:solidFill>
                  <a:schemeClr val="tx1"/>
                </a:solidFill>
              </a:rPr>
              <a:t>POOR QUALITY CARE STATEMENTS</a:t>
            </a:r>
          </a:p>
        </p:txBody>
      </p:sp>
      <p:sp>
        <p:nvSpPr>
          <p:cNvPr id="16" name="TextBox 15">
            <a:extLst>
              <a:ext uri="{FF2B5EF4-FFF2-40B4-BE49-F238E27FC236}">
                <a16:creationId xmlns:a16="http://schemas.microsoft.com/office/drawing/2014/main" id="{A113FE9E-D514-92D8-23A9-CAEEA60533C2}"/>
              </a:ext>
            </a:extLst>
          </p:cNvPr>
          <p:cNvSpPr txBox="1"/>
          <p:nvPr/>
        </p:nvSpPr>
        <p:spPr>
          <a:xfrm>
            <a:off x="996287" y="4557636"/>
            <a:ext cx="2439263" cy="2631490"/>
          </a:xfrm>
          <a:prstGeom prst="rect">
            <a:avLst/>
          </a:prstGeom>
          <a:noFill/>
        </p:spPr>
        <p:txBody>
          <a:bodyPr wrap="square" lIns="91440" tIns="45720" rIns="91440" bIns="45720" rtlCol="0" anchor="t">
            <a:spAutoFit/>
          </a:bodyPr>
          <a:lstStyle/>
          <a:p>
            <a:r>
              <a:rPr lang="en-US" sz="1100" dirty="0">
                <a:effectLst/>
                <a:ea typeface="Calibri" panose="020F0502020204030204" pitchFamily="34" charset="0"/>
                <a:cs typeface="Calibri" panose="020F0502020204030204" pitchFamily="34" charset="0"/>
              </a:rPr>
              <a:t>Caregivers hand over their children believing they will receive better care e.g. food, education</a:t>
            </a:r>
          </a:p>
          <a:p>
            <a:endParaRPr lang="en-US" sz="1100" dirty="0">
              <a:ea typeface="Calibri" panose="020F0502020204030204" pitchFamily="34" charset="0"/>
              <a:cs typeface="Calibri" panose="020F0502020204030204" pitchFamily="34" charset="0"/>
            </a:endParaRPr>
          </a:p>
          <a:p>
            <a:r>
              <a:rPr lang="en-US" sz="1100" dirty="0">
                <a:effectLst/>
                <a:ea typeface="Calibri" panose="020F0502020204030204" pitchFamily="34" charset="0"/>
                <a:cs typeface="Calibri"/>
              </a:rPr>
              <a:t>Large numbers of unrelated children live together in the same </a:t>
            </a:r>
            <a:r>
              <a:rPr lang="en-US" sz="1100" dirty="0">
                <a:ea typeface="Calibri" panose="020F0502020204030204" pitchFamily="34" charset="0"/>
                <a:cs typeface="Calibri"/>
              </a:rPr>
              <a:t>building, compound, or residential structure</a:t>
            </a:r>
            <a:endParaRPr lang="en-US" sz="1100" dirty="0">
              <a:effectLst/>
              <a:ea typeface="Calibri" panose="020F0502020204030204" pitchFamily="34" charset="0"/>
              <a:cs typeface="Calibri"/>
            </a:endParaRPr>
          </a:p>
          <a:p>
            <a:endParaRPr lang="en-US" sz="1100" dirty="0">
              <a:effectLst/>
              <a:ea typeface="Calibri" panose="020F0502020204030204" pitchFamily="34" charset="0"/>
              <a:cs typeface="Times New Roman" panose="02020603050405020304" pitchFamily="18" charset="0"/>
            </a:endParaRPr>
          </a:p>
          <a:p>
            <a:r>
              <a:rPr lang="en-US" sz="1100" dirty="0">
                <a:effectLst/>
                <a:ea typeface="Calibri" panose="020F0502020204030204" pitchFamily="34" charset="0"/>
                <a:cs typeface="Calibri" panose="020F0502020204030204" pitchFamily="34" charset="0"/>
              </a:rPr>
              <a:t>The child does not have a consistent caregiver in the care arrangement</a:t>
            </a:r>
            <a:endParaRPr lang="en-US" sz="1100" dirty="0">
              <a:effectLst/>
              <a:ea typeface="Calibri" panose="020F0502020204030204" pitchFamily="34" charset="0"/>
              <a:cs typeface="Times New Roman" panose="02020603050405020304" pitchFamily="18" charset="0"/>
            </a:endParaRPr>
          </a:p>
          <a:p>
            <a:endParaRPr lang="en-US" sz="1100" dirty="0">
              <a:ea typeface="Calibri" panose="020F0502020204030204" pitchFamily="34" charset="0"/>
              <a:cs typeface="Times New Roman" panose="02020603050405020304" pitchFamily="18" charset="0"/>
            </a:endParaRPr>
          </a:p>
          <a:p>
            <a:r>
              <a:rPr lang="en-US" sz="1100" dirty="0">
                <a:effectLst/>
                <a:ea typeface="Calibri" panose="020F0502020204030204" pitchFamily="34" charset="0"/>
                <a:cs typeface="Calibri" panose="020F0502020204030204" pitchFamily="34" charset="0"/>
              </a:rPr>
              <a:t>The fostered child is treated differently to other children in the family e.g. not allowed to go to school or is expected to work</a:t>
            </a:r>
          </a:p>
        </p:txBody>
      </p:sp>
      <p:grpSp>
        <p:nvGrpSpPr>
          <p:cNvPr id="18" name="Google Shape;194;p14">
            <a:extLst>
              <a:ext uri="{FF2B5EF4-FFF2-40B4-BE49-F238E27FC236}">
                <a16:creationId xmlns:a16="http://schemas.microsoft.com/office/drawing/2014/main" id="{BB98BEA6-012A-2E59-AE2A-F509A01E7229}"/>
              </a:ext>
            </a:extLst>
          </p:cNvPr>
          <p:cNvGrpSpPr/>
          <p:nvPr/>
        </p:nvGrpSpPr>
        <p:grpSpPr>
          <a:xfrm>
            <a:off x="1153785" y="2130600"/>
            <a:ext cx="332115" cy="351369"/>
            <a:chOff x="243840" y="1676400"/>
            <a:chExt cx="701040" cy="741680"/>
          </a:xfrm>
          <a:solidFill>
            <a:schemeClr val="accent2">
              <a:lumMod val="75000"/>
            </a:schemeClr>
          </a:solidFill>
        </p:grpSpPr>
        <p:sp>
          <p:nvSpPr>
            <p:cNvPr id="20" name="Google Shape;195;p14">
              <a:extLst>
                <a:ext uri="{FF2B5EF4-FFF2-40B4-BE49-F238E27FC236}">
                  <a16:creationId xmlns:a16="http://schemas.microsoft.com/office/drawing/2014/main" id="{C2DE2160-DB92-BF9E-7622-F10157F9CB3F}"/>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21" name="Google Shape;196;p14">
              <a:extLst>
                <a:ext uri="{FF2B5EF4-FFF2-40B4-BE49-F238E27FC236}">
                  <a16:creationId xmlns:a16="http://schemas.microsoft.com/office/drawing/2014/main" id="{6A4723BF-CC2E-73EB-7A94-D7DE6FAB8047}"/>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22" name="Google Shape;194;p14">
            <a:extLst>
              <a:ext uri="{FF2B5EF4-FFF2-40B4-BE49-F238E27FC236}">
                <a16:creationId xmlns:a16="http://schemas.microsoft.com/office/drawing/2014/main" id="{47EAE262-CEC3-79E1-0D32-59CF7E13107A}"/>
              </a:ext>
            </a:extLst>
          </p:cNvPr>
          <p:cNvGrpSpPr/>
          <p:nvPr/>
        </p:nvGrpSpPr>
        <p:grpSpPr>
          <a:xfrm>
            <a:off x="1153785" y="2646995"/>
            <a:ext cx="332115" cy="351369"/>
            <a:chOff x="243840" y="1676400"/>
            <a:chExt cx="701040" cy="741680"/>
          </a:xfrm>
          <a:solidFill>
            <a:schemeClr val="accent2">
              <a:lumMod val="75000"/>
            </a:schemeClr>
          </a:solidFill>
        </p:grpSpPr>
        <p:sp>
          <p:nvSpPr>
            <p:cNvPr id="23" name="Google Shape;195;p14">
              <a:extLst>
                <a:ext uri="{FF2B5EF4-FFF2-40B4-BE49-F238E27FC236}">
                  <a16:creationId xmlns:a16="http://schemas.microsoft.com/office/drawing/2014/main" id="{FD1BC365-03DD-55C2-3465-7E90A3683DBF}"/>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24" name="Google Shape;196;p14">
              <a:extLst>
                <a:ext uri="{FF2B5EF4-FFF2-40B4-BE49-F238E27FC236}">
                  <a16:creationId xmlns:a16="http://schemas.microsoft.com/office/drawing/2014/main" id="{3D7B214D-3691-B866-C200-8CAE720DE8C3}"/>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25" name="Google Shape;194;p14">
            <a:extLst>
              <a:ext uri="{FF2B5EF4-FFF2-40B4-BE49-F238E27FC236}">
                <a16:creationId xmlns:a16="http://schemas.microsoft.com/office/drawing/2014/main" id="{B266695A-95D2-F73F-1E79-7CC2DEBBEA5A}"/>
              </a:ext>
            </a:extLst>
          </p:cNvPr>
          <p:cNvGrpSpPr/>
          <p:nvPr/>
        </p:nvGrpSpPr>
        <p:grpSpPr>
          <a:xfrm>
            <a:off x="1153785" y="3153888"/>
            <a:ext cx="332115" cy="351369"/>
            <a:chOff x="243840" y="1676400"/>
            <a:chExt cx="701040" cy="741680"/>
          </a:xfrm>
          <a:solidFill>
            <a:schemeClr val="accent2">
              <a:lumMod val="75000"/>
            </a:schemeClr>
          </a:solidFill>
        </p:grpSpPr>
        <p:sp>
          <p:nvSpPr>
            <p:cNvPr id="26" name="Google Shape;195;p14">
              <a:extLst>
                <a:ext uri="{FF2B5EF4-FFF2-40B4-BE49-F238E27FC236}">
                  <a16:creationId xmlns:a16="http://schemas.microsoft.com/office/drawing/2014/main" id="{53F483D9-F2B4-A38D-656A-25049A8F00C3}"/>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27" name="Google Shape;196;p14">
              <a:extLst>
                <a:ext uri="{FF2B5EF4-FFF2-40B4-BE49-F238E27FC236}">
                  <a16:creationId xmlns:a16="http://schemas.microsoft.com/office/drawing/2014/main" id="{A9DB67A6-3579-4634-C549-203A41513C28}"/>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28" name="TextBox 27">
            <a:extLst>
              <a:ext uri="{FF2B5EF4-FFF2-40B4-BE49-F238E27FC236}">
                <a16:creationId xmlns:a16="http://schemas.microsoft.com/office/drawing/2014/main" id="{9A59FBE0-5626-3E27-2D7A-A85DC04B45E2}"/>
              </a:ext>
            </a:extLst>
          </p:cNvPr>
          <p:cNvSpPr txBox="1"/>
          <p:nvPr/>
        </p:nvSpPr>
        <p:spPr>
          <a:xfrm>
            <a:off x="3811066" y="4557636"/>
            <a:ext cx="2439263" cy="2631490"/>
          </a:xfrm>
          <a:prstGeom prst="rect">
            <a:avLst/>
          </a:prstGeom>
          <a:noFill/>
        </p:spPr>
        <p:txBody>
          <a:bodyPr wrap="square" rtlCol="0">
            <a:spAutoFit/>
          </a:bodyPr>
          <a:lstStyle/>
          <a:p>
            <a:r>
              <a:rPr lang="en-US" sz="1100" dirty="0">
                <a:effectLst/>
                <a:ea typeface="Calibri" panose="020F0502020204030204" pitchFamily="34" charset="0"/>
                <a:cs typeface="Calibri" panose="020F0502020204030204" pitchFamily="34" charset="0"/>
              </a:rPr>
              <a:t>The child is exposed to abuse or exploitation in their care placement</a:t>
            </a:r>
          </a:p>
          <a:p>
            <a:endParaRPr lang="en-US" sz="1100" dirty="0">
              <a:ea typeface="Calibri" panose="020F0502020204030204" pitchFamily="34" charset="0"/>
              <a:cs typeface="Calibri" panose="020F0502020204030204" pitchFamily="34" charset="0"/>
            </a:endParaRPr>
          </a:p>
          <a:p>
            <a:r>
              <a:rPr lang="en-US" sz="1100" dirty="0">
                <a:effectLst/>
                <a:ea typeface="Calibri" panose="020F0502020204030204" pitchFamily="34" charset="0"/>
                <a:cs typeface="Calibri" panose="020F0502020204030204" pitchFamily="34" charset="0"/>
              </a:rPr>
              <a:t>Residential care setting is isolated from the community; school provision is on site</a:t>
            </a:r>
          </a:p>
          <a:p>
            <a:endParaRPr lang="en-US" sz="1100" dirty="0">
              <a:effectLst/>
              <a:ea typeface="Calibri" panose="020F0502020204030204" pitchFamily="34" charset="0"/>
              <a:cs typeface="Calibri" panose="020F0502020204030204" pitchFamily="34" charset="0"/>
            </a:endParaRPr>
          </a:p>
          <a:p>
            <a:r>
              <a:rPr lang="en-US" sz="1100" dirty="0">
                <a:effectLst/>
                <a:ea typeface="Calibri" panose="020F0502020204030204" pitchFamily="34" charset="0"/>
                <a:cs typeface="Calibri" panose="020F0502020204030204" pitchFamily="34" charset="0"/>
              </a:rPr>
              <a:t>Contact with, or efforts to trace the birth and extended family is not actively encouraged or supported, and is at times discouraged</a:t>
            </a:r>
          </a:p>
          <a:p>
            <a:endParaRPr lang="en-US" sz="1100" dirty="0">
              <a:effectLst/>
              <a:ea typeface="Calibri" panose="020F0502020204030204" pitchFamily="34" charset="0"/>
              <a:cs typeface="Calibri" panose="020F0502020204030204" pitchFamily="34" charset="0"/>
            </a:endParaRPr>
          </a:p>
          <a:p>
            <a:r>
              <a:rPr lang="en-US" sz="1100" dirty="0">
                <a:effectLst/>
                <a:ea typeface="Calibri" panose="020F0502020204030204" pitchFamily="34" charset="0"/>
                <a:cs typeface="Calibri" panose="020F0502020204030204" pitchFamily="34" charset="0"/>
              </a:rPr>
              <a:t>Care is impersonal and the needs of the organization come before the individual needs of the child</a:t>
            </a:r>
          </a:p>
        </p:txBody>
      </p:sp>
      <p:sp>
        <p:nvSpPr>
          <p:cNvPr id="29" name="Hexagon 28">
            <a:extLst>
              <a:ext uri="{FF2B5EF4-FFF2-40B4-BE49-F238E27FC236}">
                <a16:creationId xmlns:a16="http://schemas.microsoft.com/office/drawing/2014/main" id="{CC25A88D-5267-0EFD-A23A-7A7BB50D7C41}"/>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CB7E91AE-A150-DB53-B914-34132705CC6D}"/>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A7DC48AF-3649-6234-40BF-DC7158EDA1A0}"/>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94BE707E-4C18-AF22-6F92-261FEA7A686A}"/>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Hexagon 40">
            <a:extLst>
              <a:ext uri="{FF2B5EF4-FFF2-40B4-BE49-F238E27FC236}">
                <a16:creationId xmlns:a16="http://schemas.microsoft.com/office/drawing/2014/main" id="{557CCBFE-2DE6-B5A3-AF48-C42267BDB696}"/>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Hexagon 41">
            <a:extLst>
              <a:ext uri="{FF2B5EF4-FFF2-40B4-BE49-F238E27FC236}">
                <a16:creationId xmlns:a16="http://schemas.microsoft.com/office/drawing/2014/main" id="{9915802B-AC29-E502-38A1-A481CFEC0406}"/>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Hexagon 42">
            <a:extLst>
              <a:ext uri="{FF2B5EF4-FFF2-40B4-BE49-F238E27FC236}">
                <a16:creationId xmlns:a16="http://schemas.microsoft.com/office/drawing/2014/main" id="{DCAD22BF-4B37-E5AA-9CBC-EA9D9D304228}"/>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Hexagon 43">
            <a:extLst>
              <a:ext uri="{FF2B5EF4-FFF2-40B4-BE49-F238E27FC236}">
                <a16:creationId xmlns:a16="http://schemas.microsoft.com/office/drawing/2014/main" id="{1416FF5B-4D76-F951-A072-044C3048825B}"/>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5" name="Hexagon 44">
            <a:extLst>
              <a:ext uri="{FF2B5EF4-FFF2-40B4-BE49-F238E27FC236}">
                <a16:creationId xmlns:a16="http://schemas.microsoft.com/office/drawing/2014/main" id="{38037B94-BF76-C443-A640-EDB7F2C641CF}"/>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6" name="Hexagon 45">
            <a:extLst>
              <a:ext uri="{FF2B5EF4-FFF2-40B4-BE49-F238E27FC236}">
                <a16:creationId xmlns:a16="http://schemas.microsoft.com/office/drawing/2014/main" id="{00EFD90B-1359-020A-9B61-F333E6F862CE}"/>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Hexagon 46">
            <a:extLst>
              <a:ext uri="{FF2B5EF4-FFF2-40B4-BE49-F238E27FC236}">
                <a16:creationId xmlns:a16="http://schemas.microsoft.com/office/drawing/2014/main" id="{6EDF7C57-5C3D-2FAA-8FF0-1727AD7A9135}"/>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8" name="Hexagon 47">
            <a:extLst>
              <a:ext uri="{FF2B5EF4-FFF2-40B4-BE49-F238E27FC236}">
                <a16:creationId xmlns:a16="http://schemas.microsoft.com/office/drawing/2014/main" id="{CAF3992C-405D-1582-47A6-15E405169002}"/>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9" name="Hexagon 48">
            <a:extLst>
              <a:ext uri="{FF2B5EF4-FFF2-40B4-BE49-F238E27FC236}">
                <a16:creationId xmlns:a16="http://schemas.microsoft.com/office/drawing/2014/main" id="{814CB31D-F329-6D1E-A207-1B77A47EBBC8}"/>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0" name="Hexagon 49">
            <a:extLst>
              <a:ext uri="{FF2B5EF4-FFF2-40B4-BE49-F238E27FC236}">
                <a16:creationId xmlns:a16="http://schemas.microsoft.com/office/drawing/2014/main" id="{4AB12115-A2ED-9FD7-3705-09964E539230}"/>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Hexagon 50">
            <a:extLst>
              <a:ext uri="{FF2B5EF4-FFF2-40B4-BE49-F238E27FC236}">
                <a16:creationId xmlns:a16="http://schemas.microsoft.com/office/drawing/2014/main" id="{6FB070C9-6981-78B5-5988-9795B7238434}"/>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2" name="Hexagon 51">
            <a:extLst>
              <a:ext uri="{FF2B5EF4-FFF2-40B4-BE49-F238E27FC236}">
                <a16:creationId xmlns:a16="http://schemas.microsoft.com/office/drawing/2014/main" id="{D02A5A9D-D703-5FE1-DE50-6558CBF6CD81}"/>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3" name="Hexagon 52">
            <a:extLst>
              <a:ext uri="{FF2B5EF4-FFF2-40B4-BE49-F238E27FC236}">
                <a16:creationId xmlns:a16="http://schemas.microsoft.com/office/drawing/2014/main" id="{E35301A8-897B-8751-C06E-6558191DCBA6}"/>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4" name="Hexagon 53">
            <a:extLst>
              <a:ext uri="{FF2B5EF4-FFF2-40B4-BE49-F238E27FC236}">
                <a16:creationId xmlns:a16="http://schemas.microsoft.com/office/drawing/2014/main" id="{620E9EB0-E12A-9066-D773-FB3EA5577B7C}"/>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576044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67344" cy="276999"/>
          </a:xfrm>
          <a:prstGeom prst="rect">
            <a:avLst/>
          </a:prstGeom>
          <a:noFill/>
        </p:spPr>
        <p:txBody>
          <a:bodyPr wrap="square" rtlCol="0">
            <a:spAutoFit/>
          </a:bodyPr>
          <a:lstStyle/>
          <a:p>
            <a:r>
              <a:rPr lang="en-US" sz="1200" b="1" spc="300" dirty="0">
                <a:solidFill>
                  <a:schemeClr val="tx1"/>
                </a:solidFill>
              </a:rPr>
              <a:t>GUIDING PRINCIPLES FOR ALTERNATIVE CARE</a:t>
            </a:r>
          </a:p>
        </p:txBody>
      </p:sp>
      <p:sp>
        <p:nvSpPr>
          <p:cNvPr id="4" name="TextBox 3">
            <a:extLst>
              <a:ext uri="{FF2B5EF4-FFF2-40B4-BE49-F238E27FC236}">
                <a16:creationId xmlns:a16="http://schemas.microsoft.com/office/drawing/2014/main" id="{A0BD1CF7-1529-1DA5-CAB5-4372F8F492B8}"/>
              </a:ext>
            </a:extLst>
          </p:cNvPr>
          <p:cNvSpPr txBox="1"/>
          <p:nvPr/>
        </p:nvSpPr>
        <p:spPr>
          <a:xfrm>
            <a:off x="996287" y="1218326"/>
            <a:ext cx="5254042" cy="7812395"/>
          </a:xfrm>
          <a:prstGeom prst="rect">
            <a:avLst/>
          </a:prstGeom>
          <a:noFill/>
        </p:spPr>
        <p:txBody>
          <a:bodyPr wrap="square" rtlCol="0">
            <a:spAutoFit/>
          </a:bodyPr>
          <a:lstStyle/>
          <a:p>
            <a:pPr marL="182563" indent="-182563">
              <a:buAutoNum type="arabicPeriod"/>
            </a:pPr>
            <a:r>
              <a:rPr lang="en-US" sz="1100" dirty="0">
                <a:effectLst/>
                <a:ea typeface="Calibri" panose="020F0502020204030204" pitchFamily="34" charset="0"/>
                <a:cs typeface="Calibri" panose="020F0502020204030204" pitchFamily="34" charset="0"/>
              </a:rPr>
              <a:t>Base all decisions on the </a:t>
            </a:r>
            <a:r>
              <a:rPr lang="en-US" sz="1100" b="1" dirty="0">
                <a:effectLst/>
                <a:ea typeface="Calibri" panose="020F0502020204030204" pitchFamily="34" charset="0"/>
                <a:cs typeface="Calibri" panose="020F0502020204030204" pitchFamily="34" charset="0"/>
              </a:rPr>
              <a:t>best interests</a:t>
            </a:r>
            <a:r>
              <a:rPr lang="en-US" sz="1100" dirty="0">
                <a:effectLst/>
                <a:ea typeface="Calibri" panose="020F0502020204030204" pitchFamily="34" charset="0"/>
                <a:cs typeface="Calibri" panose="020F0502020204030204" pitchFamily="34" charset="0"/>
              </a:rPr>
              <a:t> of the individual child. An assessment of the risks to the child and of his or her needs, wishes and capacities should be undertaken before determining they type of care is required. A range of services and placement options are needed to ensure that the needs of individual children can be met. Children should be placed with siblings unless this is not in their best interests.</a:t>
            </a:r>
          </a:p>
          <a:p>
            <a:pPr marL="228600" indent="-228600">
              <a:buAutoNum type="arabicPeriod"/>
            </a:pPr>
            <a:endParaRPr lang="en-US" sz="1100" dirty="0">
              <a:effectLst/>
              <a:ea typeface="Calibri" panose="020F0502020204030204" pitchFamily="34" charset="0"/>
              <a:cs typeface="Calibri" panose="020F0502020204030204" pitchFamily="34" charset="0"/>
            </a:endParaRPr>
          </a:p>
          <a:p>
            <a:pPr marL="182563" indent="-182563">
              <a:spcAft>
                <a:spcPts val="400"/>
              </a:spcAft>
            </a:pPr>
            <a:r>
              <a:rPr lang="en-US" sz="1100" dirty="0">
                <a:effectLst/>
                <a:ea typeface="Calibri" panose="020F0502020204030204" pitchFamily="34" charset="0"/>
                <a:cs typeface="Calibri" panose="020F0502020204030204" pitchFamily="34" charset="0"/>
              </a:rPr>
              <a:t>2.	Use and develop </a:t>
            </a:r>
            <a:r>
              <a:rPr lang="en-US" sz="1100" b="1" dirty="0">
                <a:effectLst/>
                <a:ea typeface="Calibri" panose="020F0502020204030204" pitchFamily="34" charset="0"/>
                <a:cs typeface="Calibri" panose="020F0502020204030204" pitchFamily="34" charset="0"/>
              </a:rPr>
              <a:t>family-based alternative care</a:t>
            </a:r>
            <a:r>
              <a:rPr lang="en-US" sz="1100" dirty="0">
                <a:effectLst/>
                <a:ea typeface="Calibri" panose="020F0502020204030204" pitchFamily="34" charset="0"/>
                <a:cs typeface="Calibri" panose="020F0502020204030204" pitchFamily="34" charset="0"/>
              </a:rPr>
              <a:t> wherever possible recognizing this may require intensive advocacy efforts and engagement in settings where family-based care is not commonly practiced. No child under the age of three should be in residential care, unless specifically appropriate, necessary and constructive for the individual child. In all care placements, there should be consistent adult–child relationships.</a:t>
            </a:r>
            <a:endParaRPr lang="en-US" sz="1100" dirty="0">
              <a:effectLst/>
              <a:ea typeface="Calibri" panose="020F0502020204030204" pitchFamily="34" charset="0"/>
              <a:cs typeface="Times New Roman" panose="02020603050405020304" pitchFamily="18" charset="0"/>
            </a:endParaRPr>
          </a:p>
          <a:p>
            <a:pPr marL="358775" lvl="0" indent="-176213">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Where family-based care is not possible, consideration may be given to community-based care, e.g., small-group care within the child’s community. Children in group care should generally be of mixed ages and abilities, to increase their opportunities for attention and stimulation (although this may not be appropriate in the case of adolescent boys and girls).</a:t>
            </a:r>
          </a:p>
          <a:p>
            <a:pPr marL="358775" lvl="0" indent="-176213">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Residential care should be used only as a short-term measure until family-based care alternatives can be developed, or where it is specifically appropriate, necessary and constructive for the individual child. Regular care givers should be assigned for each child, children should be cared for in small groups of mixed ages and the care center should be integrated into the community as much as possible.</a:t>
            </a:r>
          </a:p>
          <a:p>
            <a:pPr marL="342900" lvl="0" indent="-160338">
              <a:buFont typeface="Symbol" panose="05050102010706020507" pitchFamily="18" charset="2"/>
              <a:buChar char=""/>
            </a:pPr>
            <a:endParaRPr lang="en-US" sz="1100" dirty="0">
              <a:cs typeface="Calibri" panose="020F0502020204030204" pitchFamily="34" charset="0"/>
            </a:endParaRPr>
          </a:p>
          <a:p>
            <a:pPr marL="182563" lvl="0" indent="-182563"/>
            <a:r>
              <a:rPr lang="en-US" sz="1100" dirty="0">
                <a:cs typeface="Calibri" panose="020F0502020204030204" pitchFamily="34" charset="0"/>
              </a:rPr>
              <a:t>3. 	All residential care facilities must be registered and independently inspected by the relevant authorities. </a:t>
            </a:r>
          </a:p>
          <a:p>
            <a:pPr lvl="0"/>
            <a:endParaRPr lang="en-US" sz="1100" dirty="0">
              <a:effectLst/>
              <a:ea typeface="Calibri" panose="020F0502020204030204" pitchFamily="34" charset="0"/>
              <a:cs typeface="Calibri" panose="020F0502020204030204" pitchFamily="34" charset="0"/>
            </a:endParaRPr>
          </a:p>
          <a:p>
            <a:pPr marL="182563" lvl="0" indent="-182563"/>
            <a:r>
              <a:rPr lang="en-US" sz="1100" dirty="0">
                <a:ea typeface="Calibri" panose="020F0502020204030204" pitchFamily="34" charset="0"/>
                <a:cs typeface="Calibri" panose="020F0502020204030204" pitchFamily="34" charset="0"/>
              </a:rPr>
              <a:t>4. </a:t>
            </a:r>
            <a:r>
              <a:rPr lang="en-US" sz="1100" dirty="0">
                <a:effectLst/>
                <a:ea typeface="Calibri" panose="020F0502020204030204" pitchFamily="34" charset="0"/>
                <a:cs typeface="Calibri" panose="020F0502020204030204" pitchFamily="34" charset="0"/>
              </a:rPr>
              <a:t>The </a:t>
            </a:r>
            <a:r>
              <a:rPr lang="en-US" sz="1100" b="1" dirty="0">
                <a:effectLst/>
                <a:ea typeface="Calibri" panose="020F0502020204030204" pitchFamily="34" charset="0"/>
                <a:cs typeface="Calibri" panose="020F0502020204030204" pitchFamily="34" charset="0"/>
              </a:rPr>
              <a:t>level of care provision</a:t>
            </a:r>
            <a:r>
              <a:rPr lang="en-US" sz="1100" dirty="0">
                <a:effectLst/>
                <a:ea typeface="Calibri" panose="020F0502020204030204" pitchFamily="34" charset="0"/>
                <a:cs typeface="Calibri" panose="020F0502020204030204" pitchFamily="34" charset="0"/>
              </a:rPr>
              <a:t> in all forms of alternative care should be assessed regularly against an agreed set of standards that are based on the Guidelines for the Alternative Care of Children.</a:t>
            </a:r>
          </a:p>
          <a:p>
            <a:pPr marL="182563" lvl="0" indent="-182563"/>
            <a:endParaRPr lang="en-US" sz="1100" dirty="0">
              <a:ea typeface="Calibri" panose="020F0502020204030204" pitchFamily="34" charset="0"/>
              <a:cs typeface="Times New Roman" panose="02020603050405020304" pitchFamily="18" charset="0"/>
            </a:endParaRPr>
          </a:p>
          <a:p>
            <a:pPr marL="182563" indent="-182563"/>
            <a:r>
              <a:rPr lang="en-US" sz="1100" dirty="0">
                <a:ea typeface="Calibri" panose="020F0502020204030204" pitchFamily="34" charset="0"/>
                <a:cs typeface="Times New Roman" panose="02020603050405020304" pitchFamily="18" charset="0"/>
              </a:rPr>
              <a:t>5. </a:t>
            </a:r>
            <a:r>
              <a:rPr lang="en-US" sz="1100" dirty="0">
                <a:effectLst/>
                <a:ea typeface="Calibri" panose="020F0502020204030204" pitchFamily="34" charset="0"/>
                <a:cs typeface="Calibri" panose="020F0502020204030204" pitchFamily="34" charset="0"/>
              </a:rPr>
              <a:t>Ensure each child’s care placement is </a:t>
            </a:r>
            <a:r>
              <a:rPr lang="en-US" sz="1100" b="1" dirty="0">
                <a:effectLst/>
                <a:ea typeface="Calibri" panose="020F0502020204030204" pitchFamily="34" charset="0"/>
                <a:cs typeface="Calibri" panose="020F0502020204030204" pitchFamily="34" charset="0"/>
              </a:rPr>
              <a:t>registered, monitored and reviewed</a:t>
            </a:r>
            <a:r>
              <a:rPr lang="en-US" sz="1100" dirty="0">
                <a:effectLst/>
                <a:ea typeface="Calibri" panose="020F0502020204030204" pitchFamily="34" charset="0"/>
                <a:cs typeface="Calibri" panose="020F0502020204030204" pitchFamily="34" charset="0"/>
              </a:rPr>
              <a:t> on a regular basis and in a manner that does not disrupt the arrangement. Children must have mechanisms to report abuse, neglect or other concerns and plans must be in place for responding to children’s reports within their families, and in all forms of placement.</a:t>
            </a:r>
          </a:p>
          <a:p>
            <a:pPr marL="182563" indent="-182563"/>
            <a:endParaRPr lang="en-US" sz="1100" dirty="0">
              <a:effectLst/>
              <a:ea typeface="Calibri" panose="020F0502020204030204" pitchFamily="34" charset="0"/>
              <a:cs typeface="Times New Roman" panose="02020603050405020304" pitchFamily="18" charset="0"/>
            </a:endParaRPr>
          </a:p>
          <a:p>
            <a:pPr marL="182563" lvl="0" indent="-182563">
              <a:spcAft>
                <a:spcPts val="400"/>
              </a:spcAft>
            </a:pPr>
            <a:r>
              <a:rPr lang="en-US" sz="1100" b="1" dirty="0">
                <a:ea typeface="Calibri" panose="020F0502020204030204" pitchFamily="34" charset="0"/>
                <a:cs typeface="Times New Roman" panose="02020603050405020304" pitchFamily="18" charset="0"/>
              </a:rPr>
              <a:t>6. </a:t>
            </a:r>
            <a:r>
              <a:rPr lang="en-US" sz="1100" b="1" dirty="0">
                <a:effectLst/>
                <a:ea typeface="Calibri" panose="020F0502020204030204" pitchFamily="34" charset="0"/>
                <a:cs typeface="Calibri" panose="020F0502020204030204" pitchFamily="34" charset="0"/>
              </a:rPr>
              <a:t>Prevent</a:t>
            </a:r>
            <a:r>
              <a:rPr lang="en-US" sz="1100" dirty="0">
                <a:effectLst/>
                <a:ea typeface="Calibri" panose="020F0502020204030204" pitchFamily="34" charset="0"/>
                <a:cs typeface="Calibri" panose="020F0502020204030204" pitchFamily="34" charset="0"/>
              </a:rPr>
              <a:t> and respond to </a:t>
            </a:r>
            <a:r>
              <a:rPr lang="en-US" sz="1100" b="1" dirty="0">
                <a:effectLst/>
                <a:ea typeface="Calibri" panose="020F0502020204030204" pitchFamily="34" charset="0"/>
                <a:cs typeface="Calibri" panose="020F0502020204030204" pitchFamily="34" charset="0"/>
              </a:rPr>
              <a:t>family separation</a:t>
            </a:r>
            <a:r>
              <a:rPr lang="en-US" sz="1100" dirty="0">
                <a:effectLst/>
                <a:ea typeface="Calibri" panose="020F0502020204030204" pitchFamily="34" charset="0"/>
                <a:cs typeface="Calibri" panose="020F0502020204030204" pitchFamily="34" charset="0"/>
              </a:rPr>
              <a:t>. All reasonable measures should be taken to understand the causes of separation, to help families stay together and to reunite families who become separated, where this is in the best interests of the child. This includes:</a:t>
            </a:r>
            <a:endParaRPr lang="en-US" sz="1100" dirty="0">
              <a:effectLst/>
              <a:ea typeface="Calibri" panose="020F0502020204030204" pitchFamily="34" charset="0"/>
              <a:cs typeface="Times New Roman" panose="02020603050405020304" pitchFamily="18" charset="0"/>
            </a:endParaRPr>
          </a:p>
          <a:p>
            <a:pPr marL="358775" lvl="0" indent="-176213">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ensuring that the allocation and distribution of aid does not encourage or prolong family separation as families seek to receive assistance</a:t>
            </a:r>
            <a:endParaRPr lang="en-US" sz="1100" dirty="0">
              <a:effectLst/>
              <a:ea typeface="Calibri" panose="020F0502020204030204" pitchFamily="34" charset="0"/>
              <a:cs typeface="Times New Roman" panose="02020603050405020304" pitchFamily="18" charset="0"/>
            </a:endParaRPr>
          </a:p>
          <a:p>
            <a:pPr marL="358775" lvl="0" indent="-176213">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make every effort to strengthen the capacity of families to care for children before placement in alternative care e.g., through referral for livelihood support/cash transfers, support with positive parenting etc.</a:t>
            </a:r>
            <a:endParaRPr lang="en-US" sz="1100" dirty="0">
              <a:effectLst/>
              <a:ea typeface="Calibri" panose="020F0502020204030204" pitchFamily="34" charset="0"/>
              <a:cs typeface="Times New Roman" panose="02020603050405020304" pitchFamily="18" charset="0"/>
            </a:endParaRPr>
          </a:p>
        </p:txBody>
      </p:sp>
      <p:sp>
        <p:nvSpPr>
          <p:cNvPr id="6" name="Hexagon 5">
            <a:extLst>
              <a:ext uri="{FF2B5EF4-FFF2-40B4-BE49-F238E27FC236}">
                <a16:creationId xmlns:a16="http://schemas.microsoft.com/office/drawing/2014/main" id="{D283B93E-391C-6240-B3E9-737C347F00AC}"/>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D5D39C9F-2171-EAA5-894F-6733ADF16E4D}"/>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16F9FB5E-288E-1C0C-3E62-8F3F9DC36C1A}"/>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49A71929-A735-2DC5-B0AB-D40D3C2DC21F}"/>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B86D3BE3-0CAF-4156-A885-7EE0E8E45616}"/>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249B265E-5940-3B08-CBA5-80AD11751713}"/>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39C89027-701C-8FE1-9B0B-F965F3804A45}"/>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FB2C61E9-A950-FD8C-0988-2EF2C4747789}"/>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81D6DFAC-9848-0C0F-3073-BC84FAA49AD2}"/>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B6F5CE8A-7F27-6370-7D78-1F516EAC4081}"/>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B6484ECA-D397-625E-1FC8-D4025B891C28}"/>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1BF643BA-464E-2167-501D-F1007A7291F7}"/>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CF87080D-FE86-649F-2F9F-D2EEBE4CEB1B}"/>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9AA21D30-E9D8-61A4-3769-D803F01A9A00}"/>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87463F9D-C85A-D1FA-AE6B-487618341717}"/>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386C5222-C0A2-C3A1-4227-8C414195BCCB}"/>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94534828-DCFF-1CA9-2CD3-C9FC6035D6F6}"/>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FBBD2935-7A40-674E-62F0-59ACFB173473}"/>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7098686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0BD1CF7-1529-1DA5-CAB5-4372F8F492B8}"/>
              </a:ext>
            </a:extLst>
          </p:cNvPr>
          <p:cNvSpPr txBox="1"/>
          <p:nvPr/>
        </p:nvSpPr>
        <p:spPr>
          <a:xfrm>
            <a:off x="996287" y="703327"/>
            <a:ext cx="5254042" cy="7825860"/>
          </a:xfrm>
          <a:prstGeom prst="rect">
            <a:avLst/>
          </a:prstGeom>
          <a:noFill/>
        </p:spPr>
        <p:txBody>
          <a:bodyPr wrap="square" rtlCol="0">
            <a:spAutoFit/>
          </a:bodyPr>
          <a:lstStyle/>
          <a:p>
            <a:pPr marL="444500" lvl="0" indent="-176213">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raising awareness of caregivers of the risks of sending children away</a:t>
            </a:r>
            <a:endParaRPr lang="en-US" sz="1100" dirty="0">
              <a:effectLst/>
              <a:ea typeface="Calibri" panose="020F0502020204030204" pitchFamily="34" charset="0"/>
              <a:cs typeface="Times New Roman" panose="02020603050405020304" pitchFamily="18" charset="0"/>
            </a:endParaRPr>
          </a:p>
          <a:p>
            <a:pPr marL="444500" lvl="0" indent="-176213">
              <a:buFont typeface="Symbol" panose="05050102010706020507" pitchFamily="18" charset="2"/>
              <a:buChar char=""/>
            </a:pPr>
            <a:r>
              <a:rPr lang="en-US" sz="1100" dirty="0">
                <a:cs typeface="Calibri" panose="020F0502020204030204" pitchFamily="34" charset="0"/>
              </a:rPr>
              <a:t>making sure that no action is taken that can interfere with tracing efforts, such as placing the child far from his/her community or changing the child’s name</a:t>
            </a:r>
          </a:p>
          <a:p>
            <a:pPr marL="444500" lvl="0" indent="-176213">
              <a:buFont typeface="Symbol" panose="05050102010706020507" pitchFamily="18" charset="2"/>
              <a:buChar char=""/>
            </a:pPr>
            <a:r>
              <a:rPr lang="en-US" sz="1100" dirty="0">
                <a:cs typeface="Calibri" panose="020F0502020204030204" pitchFamily="34" charset="0"/>
              </a:rPr>
              <a:t>assessing all children entering care with appropriate gatekeeping measures</a:t>
            </a:r>
            <a:endParaRPr lang="en-US" sz="1100" b="1" dirty="0">
              <a:effectLst/>
              <a:ea typeface="Calibri" panose="020F0502020204030204" pitchFamily="34" charset="0"/>
              <a:cs typeface="Calibri" panose="020F0502020204030204" pitchFamily="34" charset="0"/>
            </a:endParaRPr>
          </a:p>
          <a:p>
            <a:pPr marL="266700" indent="-266700">
              <a:lnSpc>
                <a:spcPct val="107000"/>
              </a:lnSpc>
              <a:buAutoNum type="arabicPeriod" startAt="7"/>
            </a:pPr>
            <a:endParaRPr lang="en-US" sz="1100" b="1" dirty="0">
              <a:effectLst/>
              <a:ea typeface="Calibri" panose="020F0502020204030204" pitchFamily="34" charset="0"/>
              <a:cs typeface="Calibri" panose="020F0502020204030204" pitchFamily="34" charset="0"/>
            </a:endParaRPr>
          </a:p>
          <a:p>
            <a:pPr marL="266700" indent="-266700">
              <a:lnSpc>
                <a:spcPct val="107000"/>
              </a:lnSpc>
              <a:buAutoNum type="arabicPeriod" startAt="7"/>
            </a:pPr>
            <a:r>
              <a:rPr lang="en-US" sz="1100" b="1" dirty="0">
                <a:effectLst/>
                <a:ea typeface="Calibri" panose="020F0502020204030204" pitchFamily="34" charset="0"/>
                <a:cs typeface="Calibri" panose="020F0502020204030204" pitchFamily="34" charset="0"/>
              </a:rPr>
              <a:t>Child participation</a:t>
            </a:r>
            <a:r>
              <a:rPr lang="en-US" sz="1100" dirty="0">
                <a:effectLst/>
                <a:ea typeface="Calibri" panose="020F0502020204030204" pitchFamily="34" charset="0"/>
                <a:cs typeface="Calibri" panose="020F0502020204030204" pitchFamily="34" charset="0"/>
              </a:rPr>
              <a:t>: Listen to and take into account children’s opinion. Children and their caregivers should be regularly updated on plans relating to their care and protection, and those of their siblings. Staff and caregivers should enable children of all ages, in keeping with their degree of mental and emotional maturity, to express their views and be actively involved in matters affecting them. Children should be fully informed in order that they are clear what their options are before being asked to express an opinion e.g., if there are limited care options. All decisions about childcare placements and discharge should be made in consultation with the child, his or her caregivers and parents or other legal guardian or mentor, and in accordance with the legal process. To the greatest extent possible, children without a legal guardian should have some form of formal representation.</a:t>
            </a:r>
          </a:p>
          <a:p>
            <a:pPr marL="266700" indent="-266700">
              <a:lnSpc>
                <a:spcPct val="107000"/>
              </a:lnSpc>
              <a:buAutoNum type="arabicPeriod" startAt="7"/>
            </a:pPr>
            <a:endParaRPr lang="en-US" sz="1100" dirty="0">
              <a:effectLst/>
              <a:ea typeface="Calibri" panose="020F0502020204030204" pitchFamily="34" charset="0"/>
              <a:cs typeface="Times New Roman" panose="02020603050405020304" pitchFamily="18" charset="0"/>
            </a:endParaRPr>
          </a:p>
          <a:p>
            <a:pPr marL="266700" indent="-266700">
              <a:lnSpc>
                <a:spcPct val="107000"/>
              </a:lnSpc>
              <a:buAutoNum type="arabicPeriod" startAt="8"/>
            </a:pPr>
            <a:r>
              <a:rPr lang="en-US" sz="1100" b="1" dirty="0">
                <a:effectLst/>
                <a:ea typeface="Calibri" panose="020F0502020204030204" pitchFamily="34" charset="0"/>
                <a:cs typeface="Calibri" panose="020F0502020204030204" pitchFamily="34" charset="0"/>
              </a:rPr>
              <a:t>Prioritize family reunification</a:t>
            </a:r>
            <a:r>
              <a:rPr lang="en-US" sz="1100" dirty="0">
                <a:effectLst/>
                <a:ea typeface="Calibri" panose="020F0502020204030204" pitchFamily="34" charset="0"/>
                <a:cs typeface="Calibri" panose="020F0502020204030204" pitchFamily="34" charset="0"/>
              </a:rPr>
              <a:t> for all UASC and long-term stable placements for children unable to be reunified. UASC in all forms of alternative care should be provided with services aimed at reuniting them with their parents or primary legal or customary caregivers as quickly as possible. When reunification is not possible, desired or in the child’s best interests, the child should be helped to stay in contact with family members, where feasible and appropriate, and to find durable long-term alternative family or community-based care that meets the needs of the individual child.</a:t>
            </a:r>
          </a:p>
          <a:p>
            <a:pPr marL="266700" indent="-266700">
              <a:lnSpc>
                <a:spcPct val="107000"/>
              </a:lnSpc>
              <a:buAutoNum type="arabicPeriod" startAt="8"/>
            </a:pPr>
            <a:endParaRPr lang="en-US" sz="1100" dirty="0">
              <a:effectLst/>
              <a:ea typeface="Calibri" panose="020F0502020204030204" pitchFamily="34" charset="0"/>
              <a:cs typeface="Times New Roman" panose="02020603050405020304" pitchFamily="18" charset="0"/>
            </a:endParaRPr>
          </a:p>
          <a:p>
            <a:pPr marL="266700" indent="-266700">
              <a:lnSpc>
                <a:spcPct val="107000"/>
              </a:lnSpc>
              <a:buAutoNum type="arabicPeriod" startAt="9"/>
            </a:pPr>
            <a:r>
              <a:rPr lang="en-US" sz="1100" dirty="0">
                <a:effectLst/>
                <a:ea typeface="Calibri" panose="020F0502020204030204" pitchFamily="34" charset="0"/>
                <a:cs typeface="Calibri" panose="020F0502020204030204" pitchFamily="34" charset="0"/>
              </a:rPr>
              <a:t>Ensure that children and their caregivers have sufficient resources for their survival and maintenance. Families, alternative caregivers and children living independently must have </a:t>
            </a:r>
            <a:r>
              <a:rPr lang="en-US" sz="1100" b="1" dirty="0">
                <a:effectLst/>
                <a:ea typeface="Calibri" panose="020F0502020204030204" pitchFamily="34" charset="0"/>
                <a:cs typeface="Calibri" panose="020F0502020204030204" pitchFamily="34" charset="0"/>
              </a:rPr>
              <a:t>access to basic services and supports</a:t>
            </a:r>
            <a:r>
              <a:rPr lang="en-US" sz="1100" dirty="0">
                <a:effectLst/>
                <a:ea typeface="Calibri" panose="020F0502020204030204" pitchFamily="34" charset="0"/>
                <a:cs typeface="Calibri" panose="020F0502020204030204" pitchFamily="34" charset="0"/>
              </a:rPr>
              <a:t> to enable them to care for themselves and their children. </a:t>
            </a:r>
          </a:p>
          <a:p>
            <a:pPr marL="266700" indent="-266700">
              <a:lnSpc>
                <a:spcPct val="107000"/>
              </a:lnSpc>
              <a:buAutoNum type="arabicPeriod" startAt="9"/>
            </a:pPr>
            <a:endParaRPr lang="en-US" sz="1100" dirty="0">
              <a:effectLst/>
              <a:ea typeface="Calibri" panose="020F0502020204030204" pitchFamily="34" charset="0"/>
              <a:cs typeface="Times New Roman" panose="02020603050405020304" pitchFamily="18" charset="0"/>
            </a:endParaRPr>
          </a:p>
          <a:p>
            <a:pPr marL="266700" indent="-266700">
              <a:lnSpc>
                <a:spcPct val="107000"/>
              </a:lnSpc>
              <a:buAutoNum type="arabicPeriod" startAt="10"/>
            </a:pPr>
            <a:r>
              <a:rPr lang="en-US" sz="1100" dirty="0">
                <a:effectLst/>
                <a:ea typeface="Calibri" panose="020F0502020204030204" pitchFamily="34" charset="0"/>
                <a:cs typeface="Calibri" panose="020F0502020204030204" pitchFamily="34" charset="0"/>
              </a:rPr>
              <a:t>Emergency child protection responses should </a:t>
            </a:r>
            <a:r>
              <a:rPr lang="en-US" sz="1100" b="1" dirty="0">
                <a:effectLst/>
                <a:ea typeface="Calibri" panose="020F0502020204030204" pitchFamily="34" charset="0"/>
                <a:cs typeface="Calibri" panose="020F0502020204030204" pitchFamily="34" charset="0"/>
              </a:rPr>
              <a:t>build on existing alternative care structures</a:t>
            </a:r>
            <a:r>
              <a:rPr lang="en-US" sz="1100" dirty="0">
                <a:effectLst/>
                <a:ea typeface="Calibri" panose="020F0502020204030204" pitchFamily="34" charset="0"/>
                <a:cs typeface="Calibri" panose="020F0502020204030204" pitchFamily="34" charset="0"/>
              </a:rPr>
              <a:t> and capacities in place where appropriate. A situation analysis should be conducted to determine the suitability and support needs of current alternative care and the type of care placements to use or develop.</a:t>
            </a:r>
          </a:p>
          <a:p>
            <a:pPr marL="266700" indent="-266700">
              <a:lnSpc>
                <a:spcPct val="107000"/>
              </a:lnSpc>
              <a:buAutoNum type="arabicPeriod" startAt="10"/>
            </a:pPr>
            <a:endParaRPr lang="en-US" sz="1100" dirty="0">
              <a:effectLst/>
              <a:ea typeface="Calibri" panose="020F0502020204030204" pitchFamily="34" charset="0"/>
              <a:cs typeface="Times New Roman" panose="02020603050405020304" pitchFamily="18" charset="0"/>
            </a:endParaRPr>
          </a:p>
          <a:p>
            <a:pPr marL="266700" indent="-266700">
              <a:lnSpc>
                <a:spcPct val="107000"/>
              </a:lnSpc>
            </a:pPr>
            <a:r>
              <a:rPr lang="en-US" sz="1100" dirty="0">
                <a:ea typeface="Calibri" panose="020F0502020204030204" pitchFamily="34" charset="0"/>
                <a:cs typeface="Calibri" panose="020F0502020204030204" pitchFamily="34" charset="0"/>
              </a:rPr>
              <a:t>11</a:t>
            </a:r>
            <a:r>
              <a:rPr lang="en-US" sz="1100" dirty="0">
                <a:effectLst/>
                <a:ea typeface="Calibri" panose="020F0502020204030204" pitchFamily="34" charset="0"/>
                <a:cs typeface="Calibri" panose="020F0502020204030204" pitchFamily="34" charset="0"/>
              </a:rPr>
              <a:t>. 	Ensure that services are provided </a:t>
            </a:r>
            <a:r>
              <a:rPr lang="en-US" sz="1100" b="1" dirty="0">
                <a:effectLst/>
                <a:ea typeface="Calibri" panose="020F0502020204030204" pitchFamily="34" charset="0"/>
                <a:cs typeface="Calibri" panose="020F0502020204030204" pitchFamily="34" charset="0"/>
              </a:rPr>
              <a:t>without discrimination</a:t>
            </a:r>
            <a:r>
              <a:rPr lang="en-US" sz="1100" dirty="0">
                <a:effectLst/>
                <a:ea typeface="Calibri" panose="020F0502020204030204" pitchFamily="34" charset="0"/>
                <a:cs typeface="Calibri" panose="020F0502020204030204" pitchFamily="34" charset="0"/>
              </a:rPr>
              <a:t> and with attention to the specific needs of the child. While each country and emergency are different, specific groups may require individual attention such as: infants (and children under three years old), unaccompanied children, adolescents, children with disabilities and young mothers. Contextual analysis at the beginning of your program will allow you to provide the appropriate level of support.</a:t>
            </a:r>
            <a:endParaRPr lang="en-US" sz="1100" dirty="0">
              <a:effectLst/>
              <a:ea typeface="Calibri" panose="020F0502020204030204" pitchFamily="34" charset="0"/>
              <a:cs typeface="Times New Roman" panose="02020603050405020304" pitchFamily="18" charset="0"/>
            </a:endParaRPr>
          </a:p>
        </p:txBody>
      </p:sp>
      <p:sp>
        <p:nvSpPr>
          <p:cNvPr id="3" name="Hexagon 2">
            <a:extLst>
              <a:ext uri="{FF2B5EF4-FFF2-40B4-BE49-F238E27FC236}">
                <a16:creationId xmlns:a16="http://schemas.microsoft.com/office/drawing/2014/main" id="{FD2C2460-75AF-CE49-E979-03E2248A09DE}"/>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8F32734C-9F6D-4058-900F-7791EC3DC754}"/>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DE677470-48B8-0ECA-C43C-A92C9C9B0043}"/>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D3379D70-5A43-3F7D-57F5-0C013C4111C9}"/>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ACBA80F8-5F91-9579-0D13-6B96B31EDA6E}"/>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E7702381-22A3-4838-C9DF-A60D06522E5D}"/>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17B0FFAD-1B4F-19A4-596B-6754B6D71193}"/>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7B20B5EE-8F6F-6B7D-20F5-E10802CDBE34}"/>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ED47B7E0-5A9B-5145-197E-1D8F591A9B53}"/>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4939B363-A4EC-7DFC-CE46-C02F26D197E4}"/>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C7EE0EF2-5A0C-0AB0-9C4A-0CCD3C60ED3F}"/>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86AD5935-2A87-00CF-96DD-CA314F63AC0A}"/>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D8768060-BD4B-886F-DF95-96DE51386C70}"/>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F08590F0-C79B-FD90-8714-DBCA0336A6FF}"/>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6A74F96B-FD21-9E8C-CA5C-5AEBD289A1C3}"/>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4C180066-35B8-542E-8DB1-9C2081ADE7A1}"/>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D78C37C0-4F57-9DA5-FAD8-03C7DBCE46A9}"/>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C2550544-73F8-0A98-C898-5FC436277867}"/>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3375961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26353"/>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322576"/>
            <a:ext cx="4637303" cy="2084826"/>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The quality of alternative care is of fundamental importance to the protection and wellbeing of a child.</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There are risks for children in all forms of alternative care; regular monitoring is essential.</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The eventual goal is family reunification where this is in the best </a:t>
            </a:r>
            <a:r>
              <a:rPr lang="en-US" sz="1100" dirty="0">
                <a:solidFill>
                  <a:srgbClr val="000000"/>
                </a:solidFill>
                <a:ea typeface="Arial"/>
                <a:cs typeface="Arial"/>
                <a:sym typeface="Arial"/>
              </a:rPr>
              <a:t>interest</a:t>
            </a:r>
            <a:r>
              <a:rPr lang="en-US" sz="1100" b="0" i="0" u="none" strike="noStrike" cap="none" dirty="0">
                <a:solidFill>
                  <a:srgbClr val="000000"/>
                </a:solidFill>
                <a:latin typeface="+mn-lt"/>
                <a:ea typeface="Arial"/>
                <a:cs typeface="Arial"/>
                <a:sym typeface="Arial"/>
              </a:rPr>
              <a:t> of the child.</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a:lnSpc>
                <a:spcPct val="107000"/>
              </a:lnSpc>
              <a:buClr>
                <a:srgbClr val="000000"/>
              </a:buClr>
              <a:buSzPts val="2400"/>
            </a:pPr>
            <a:r>
              <a:rPr lang="en-US" sz="1100" b="0" i="0" u="none" strike="noStrike" cap="none" dirty="0">
                <a:solidFill>
                  <a:srgbClr val="000000"/>
                </a:solidFill>
                <a:latin typeface="+mn-lt"/>
                <a:ea typeface="Arial"/>
                <a:cs typeface="Arial"/>
                <a:sym typeface="Arial"/>
              </a:rPr>
              <a:t>Alternative care can be provided in a range of environments and can be ‘formal’ or ‘informal</a:t>
            </a:r>
            <a:r>
              <a:rPr lang="en-US" sz="1100" dirty="0">
                <a:solidFill>
                  <a:srgbClr val="000000"/>
                </a:solidFill>
                <a:ea typeface="Arial"/>
                <a:cs typeface="Arial"/>
                <a:sym typeface="Arial"/>
              </a:rPr>
              <a:t>’.</a:t>
            </a:r>
            <a:endParaRPr lang="en-US" sz="1100" b="0" i="0" u="none" strike="noStrike" cap="none" dirty="0">
              <a:solidFill>
                <a:srgbClr val="000000"/>
              </a:solidFill>
              <a:latin typeface="+mn-lt"/>
              <a:ea typeface="Arial"/>
              <a:cs typeface="Arial"/>
            </a:endParaRP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849668"/>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4210271"/>
            <a:ext cx="5254042" cy="4720369"/>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3687003"/>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Google Shape;256;p19">
            <a:extLst>
              <a:ext uri="{FF2B5EF4-FFF2-40B4-BE49-F238E27FC236}">
                <a16:creationId xmlns:a16="http://schemas.microsoft.com/office/drawing/2014/main" id="{4B028DD8-E5E1-BE81-44BC-1DA8B249B603}"/>
              </a:ext>
            </a:extLst>
          </p:cNvPr>
          <p:cNvSpPr/>
          <p:nvPr/>
        </p:nvSpPr>
        <p:spPr>
          <a:xfrm>
            <a:off x="1072579" y="2424621"/>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 name="Google Shape;256;p19">
            <a:extLst>
              <a:ext uri="{FF2B5EF4-FFF2-40B4-BE49-F238E27FC236}">
                <a16:creationId xmlns:a16="http://schemas.microsoft.com/office/drawing/2014/main" id="{ECCEC75C-992F-9075-FBC2-3109201FE6F2}"/>
              </a:ext>
            </a:extLst>
          </p:cNvPr>
          <p:cNvSpPr/>
          <p:nvPr/>
        </p:nvSpPr>
        <p:spPr>
          <a:xfrm>
            <a:off x="1072579" y="2996251"/>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5" name="Hexagon 4">
            <a:extLst>
              <a:ext uri="{FF2B5EF4-FFF2-40B4-BE49-F238E27FC236}">
                <a16:creationId xmlns:a16="http://schemas.microsoft.com/office/drawing/2014/main" id="{5F567A88-5149-1EFD-A9D0-150A551B291E}"/>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9E420470-2EEE-D2FF-175F-7AE3B4B00793}"/>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0B2C2450-7904-5AE8-7F00-74FA11016B19}"/>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34429677-1AA7-4C85-3E50-2FCE2F19499C}"/>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EDF528A5-BA55-0412-2457-FFF8ACAC05BC}"/>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53867838-A1D5-57E9-8C7A-14F441CB9053}"/>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DB2C91CE-3394-F13B-C8C3-C7AA1FB8F506}"/>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CB824ABD-12FD-1C03-9CE1-E2E613A47446}"/>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E458DD82-9C76-A437-A927-D25BA087D519}"/>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2FDC9C5E-C0E5-2D19-FF1B-650093853086}"/>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FA23A308-7890-00AF-0ABD-A0C0D9E15968}"/>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64A8D19E-BC61-DB1B-FDAC-DF172368D38E}"/>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4080218F-92B8-3190-8E11-60B752D94AF0}"/>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7AC5F6FC-22E5-250D-12F1-F04091312F84}"/>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80128B03-803B-21CE-81CE-C0E7BC54D199}"/>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75A51489-80EB-91E9-49B9-E12149872EB6}"/>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B9D18C1F-0392-72FC-29B4-67A6BE3D536F}"/>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D4DDD925-F64C-691D-E853-68F681040960}"/>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992071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5286476" cy="523220"/>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4.2: DIFFERENT FORMS OF ALTERNATIVE CARE </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625489"/>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2178391"/>
            <a:ext cx="4529568" cy="430887"/>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Compare the different forms of alternative care and the associated risk and protective factors.</a:t>
            </a:r>
          </a:p>
        </p:txBody>
      </p:sp>
      <p:grpSp>
        <p:nvGrpSpPr>
          <p:cNvPr id="7" name="Google Shape;194;p14">
            <a:extLst>
              <a:ext uri="{FF2B5EF4-FFF2-40B4-BE49-F238E27FC236}">
                <a16:creationId xmlns:a16="http://schemas.microsoft.com/office/drawing/2014/main" id="{FB37002A-9C5A-EEC0-F9E9-DE592C86616C}"/>
              </a:ext>
            </a:extLst>
          </p:cNvPr>
          <p:cNvGrpSpPr/>
          <p:nvPr/>
        </p:nvGrpSpPr>
        <p:grpSpPr>
          <a:xfrm>
            <a:off x="1153785" y="2207558"/>
            <a:ext cx="332115" cy="351369"/>
            <a:chOff x="243840" y="1676400"/>
            <a:chExt cx="701040" cy="741680"/>
          </a:xfrm>
          <a:solidFill>
            <a:schemeClr val="accent2">
              <a:lumMod val="75000"/>
            </a:schemeClr>
          </a:solidFill>
        </p:grpSpPr>
        <p:sp>
          <p:nvSpPr>
            <p:cNvPr id="8" name="Google Shape;195;p14">
              <a:extLst>
                <a:ext uri="{FF2B5EF4-FFF2-40B4-BE49-F238E27FC236}">
                  <a16:creationId xmlns:a16="http://schemas.microsoft.com/office/drawing/2014/main" id="{CA8C6363-5BC8-9FA4-1C12-5786EEFED978}"/>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9" name="Google Shape;196;p14">
              <a:extLst>
                <a:ext uri="{FF2B5EF4-FFF2-40B4-BE49-F238E27FC236}">
                  <a16:creationId xmlns:a16="http://schemas.microsoft.com/office/drawing/2014/main" id="{8981FA93-2038-B198-1332-DEFE61B04972}"/>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10" name="TextBox 9">
            <a:extLst>
              <a:ext uri="{FF2B5EF4-FFF2-40B4-BE49-F238E27FC236}">
                <a16:creationId xmlns:a16="http://schemas.microsoft.com/office/drawing/2014/main" id="{4F342A88-E368-25A5-4902-46517416C21C}"/>
              </a:ext>
            </a:extLst>
          </p:cNvPr>
          <p:cNvSpPr txBox="1"/>
          <p:nvPr/>
        </p:nvSpPr>
        <p:spPr>
          <a:xfrm>
            <a:off x="996287" y="2914348"/>
            <a:ext cx="4913992" cy="276999"/>
          </a:xfrm>
          <a:prstGeom prst="rect">
            <a:avLst/>
          </a:prstGeom>
          <a:noFill/>
        </p:spPr>
        <p:txBody>
          <a:bodyPr wrap="square" rtlCol="0">
            <a:spAutoFit/>
          </a:bodyPr>
          <a:lstStyle/>
          <a:p>
            <a:r>
              <a:rPr lang="en-US" sz="1200" b="1" spc="300" dirty="0">
                <a:solidFill>
                  <a:schemeClr val="tx1"/>
                </a:solidFill>
              </a:rPr>
              <a:t>DIFFERENT FORMS OF ALTERNATIVE CARE</a:t>
            </a:r>
          </a:p>
        </p:txBody>
      </p:sp>
      <p:graphicFrame>
        <p:nvGraphicFramePr>
          <p:cNvPr id="11" name="Table 10">
            <a:extLst>
              <a:ext uri="{FF2B5EF4-FFF2-40B4-BE49-F238E27FC236}">
                <a16:creationId xmlns:a16="http://schemas.microsoft.com/office/drawing/2014/main" id="{89355BAA-665B-3F2D-E339-3387EF053F92}"/>
              </a:ext>
            </a:extLst>
          </p:cNvPr>
          <p:cNvGraphicFramePr>
            <a:graphicFrameLocks noGrp="1"/>
          </p:cNvGraphicFramePr>
          <p:nvPr>
            <p:extLst>
              <p:ext uri="{D42A27DB-BD31-4B8C-83A1-F6EECF244321}">
                <p14:modId xmlns:p14="http://schemas.microsoft.com/office/powerpoint/2010/main" val="993155771"/>
              </p:ext>
            </p:extLst>
          </p:nvPr>
        </p:nvGraphicFramePr>
        <p:xfrm>
          <a:off x="996287" y="4021441"/>
          <a:ext cx="5286477" cy="4893957"/>
        </p:xfrm>
        <a:graphic>
          <a:graphicData uri="http://schemas.openxmlformats.org/drawingml/2006/table">
            <a:tbl>
              <a:tblPr firstRow="1" firstCol="1" bandRow="1">
                <a:tableStyleId>{85BE263C-DBD7-4A20-BB59-AAB30ACAA65A}</a:tableStyleId>
              </a:tblPr>
              <a:tblGrid>
                <a:gridCol w="1120279">
                  <a:extLst>
                    <a:ext uri="{9D8B030D-6E8A-4147-A177-3AD203B41FA5}">
                      <a16:colId xmlns:a16="http://schemas.microsoft.com/office/drawing/2014/main" val="2004219662"/>
                    </a:ext>
                  </a:extLst>
                </a:gridCol>
                <a:gridCol w="1379769">
                  <a:extLst>
                    <a:ext uri="{9D8B030D-6E8A-4147-A177-3AD203B41FA5}">
                      <a16:colId xmlns:a16="http://schemas.microsoft.com/office/drawing/2014/main" val="158958094"/>
                    </a:ext>
                  </a:extLst>
                </a:gridCol>
                <a:gridCol w="1379769">
                  <a:extLst>
                    <a:ext uri="{9D8B030D-6E8A-4147-A177-3AD203B41FA5}">
                      <a16:colId xmlns:a16="http://schemas.microsoft.com/office/drawing/2014/main" val="2903368893"/>
                    </a:ext>
                  </a:extLst>
                </a:gridCol>
                <a:gridCol w="1406660">
                  <a:extLst>
                    <a:ext uri="{9D8B030D-6E8A-4147-A177-3AD203B41FA5}">
                      <a16:colId xmlns:a16="http://schemas.microsoft.com/office/drawing/2014/main" val="2857683659"/>
                    </a:ext>
                  </a:extLst>
                </a:gridCol>
              </a:tblGrid>
              <a:tr h="638149">
                <a:tc>
                  <a:txBody>
                    <a:bodyPr/>
                    <a:lstStyle/>
                    <a:p>
                      <a:pPr algn="ctr">
                        <a:lnSpc>
                          <a:spcPct val="107000"/>
                        </a:lnSpc>
                        <a:spcAft>
                          <a:spcPts val="800"/>
                        </a:spcAft>
                      </a:pPr>
                      <a:r>
                        <a:rPr lang="en-GB" sz="1100" dirty="0">
                          <a:solidFill>
                            <a:schemeClr val="bg1"/>
                          </a:solidFill>
                          <a:effectLst/>
                          <a:latin typeface="+mn-lt"/>
                        </a:rPr>
                        <a:t>Type of Alternative Care</a:t>
                      </a:r>
                      <a:endParaRPr lang="en-US" sz="1100" dirty="0">
                        <a:solidFill>
                          <a:schemeClr val="bg1"/>
                        </a:solidFill>
                        <a:effectLst/>
                        <a:latin typeface="+mn-lt"/>
                        <a:ea typeface="Calibri" panose="020F0502020204030204" pitchFamily="34" charset="0"/>
                        <a:cs typeface="Times New Roman" panose="02020603050405020304" pitchFamily="18" charset="0"/>
                      </a:endParaRP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75000"/>
                      </a:schemeClr>
                    </a:solidFill>
                  </a:tcPr>
                </a:tc>
                <a:tc>
                  <a:txBody>
                    <a:bodyPr/>
                    <a:lstStyle/>
                    <a:p>
                      <a:pPr algn="ctr">
                        <a:lnSpc>
                          <a:spcPct val="107000"/>
                        </a:lnSpc>
                        <a:spcAft>
                          <a:spcPts val="800"/>
                        </a:spcAft>
                      </a:pPr>
                      <a:r>
                        <a:rPr lang="en-GB" sz="1100" dirty="0">
                          <a:solidFill>
                            <a:schemeClr val="bg1"/>
                          </a:solidFill>
                          <a:effectLst/>
                          <a:latin typeface="+mn-lt"/>
                          <a:ea typeface="Calibri" panose="020F0502020204030204" pitchFamily="34" charset="0"/>
                          <a:cs typeface="Times New Roman" panose="02020603050405020304" pitchFamily="18" charset="0"/>
                        </a:rPr>
                        <a:t>Main Characteristics</a:t>
                      </a:r>
                      <a:endParaRPr lang="en-US" sz="1100" dirty="0">
                        <a:solidFill>
                          <a:schemeClr val="bg1"/>
                        </a:solidFill>
                        <a:effectLst/>
                        <a:latin typeface="+mn-lt"/>
                        <a:ea typeface="Calibri" panose="020F0502020204030204" pitchFamily="34" charset="0"/>
                        <a:cs typeface="Times New Roman" panose="02020603050405020304" pitchFamily="18" charset="0"/>
                      </a:endParaRP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75000"/>
                      </a:schemeClr>
                    </a:solidFill>
                  </a:tcPr>
                </a:tc>
                <a:tc>
                  <a:txBody>
                    <a:bodyPr/>
                    <a:lstStyle/>
                    <a:p>
                      <a:pPr algn="ctr">
                        <a:lnSpc>
                          <a:spcPct val="107000"/>
                        </a:lnSpc>
                        <a:spcAft>
                          <a:spcPts val="800"/>
                        </a:spcAft>
                      </a:pPr>
                      <a:r>
                        <a:rPr lang="en-GB" sz="1100" dirty="0">
                          <a:solidFill>
                            <a:schemeClr val="bg1"/>
                          </a:solidFill>
                          <a:effectLst/>
                          <a:latin typeface="+mn-lt"/>
                        </a:rPr>
                        <a:t>Protective Factors</a:t>
                      </a:r>
                      <a:endParaRPr lang="en-US" sz="1100" dirty="0">
                        <a:solidFill>
                          <a:schemeClr val="bg1"/>
                        </a:solidFill>
                        <a:effectLst/>
                        <a:latin typeface="+mn-lt"/>
                        <a:ea typeface="Calibri" panose="020F0502020204030204" pitchFamily="34" charset="0"/>
                        <a:cs typeface="Times New Roman" panose="02020603050405020304" pitchFamily="18" charset="0"/>
                      </a:endParaRP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75000"/>
                      </a:schemeClr>
                    </a:solidFill>
                  </a:tcPr>
                </a:tc>
                <a:tc>
                  <a:txBody>
                    <a:bodyPr/>
                    <a:lstStyle/>
                    <a:p>
                      <a:pPr algn="ctr">
                        <a:lnSpc>
                          <a:spcPct val="107000"/>
                        </a:lnSpc>
                        <a:spcAft>
                          <a:spcPts val="800"/>
                        </a:spcAft>
                      </a:pPr>
                      <a:r>
                        <a:rPr lang="en-GB" sz="1100" dirty="0">
                          <a:solidFill>
                            <a:schemeClr val="bg1"/>
                          </a:solidFill>
                          <a:effectLst/>
                          <a:latin typeface="+mn-lt"/>
                        </a:rPr>
                        <a:t>Risk Factors </a:t>
                      </a:r>
                      <a:endParaRPr lang="en-US" sz="1100" dirty="0">
                        <a:solidFill>
                          <a:schemeClr val="bg1"/>
                        </a:solidFill>
                        <a:effectLst/>
                        <a:latin typeface="+mn-lt"/>
                        <a:ea typeface="Calibri" panose="020F0502020204030204" pitchFamily="34" charset="0"/>
                        <a:cs typeface="Times New Roman" panose="02020603050405020304" pitchFamily="18" charset="0"/>
                      </a:endParaRP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75000"/>
                      </a:schemeClr>
                    </a:solidFill>
                  </a:tcPr>
                </a:tc>
                <a:extLst>
                  <a:ext uri="{0D108BD9-81ED-4DB2-BD59-A6C34878D82A}">
                    <a16:rowId xmlns:a16="http://schemas.microsoft.com/office/drawing/2014/main" val="759593119"/>
                  </a:ext>
                </a:extLst>
              </a:tr>
              <a:tr h="2127904">
                <a:tc>
                  <a:txBody>
                    <a:bodyPr/>
                    <a:lstStyle/>
                    <a:p>
                      <a:pPr algn="ctr">
                        <a:lnSpc>
                          <a:spcPct val="107000"/>
                        </a:lnSpc>
                        <a:spcAft>
                          <a:spcPts val="800"/>
                        </a:spcAft>
                      </a:pPr>
                      <a:r>
                        <a:rPr lang="en-GB" sz="1100" dirty="0">
                          <a:solidFill>
                            <a:schemeClr val="tx1"/>
                          </a:solidFill>
                          <a:effectLst/>
                          <a:latin typeface="+mn-lt"/>
                        </a:rPr>
                        <a:t>Kinship care</a:t>
                      </a:r>
                      <a:endParaRPr lang="en-US" sz="1100" dirty="0">
                        <a:solidFill>
                          <a:schemeClr val="tx1"/>
                        </a:solidFill>
                        <a:effectLst/>
                        <a:latin typeface="+mn-lt"/>
                      </a:endParaRP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800"/>
                        </a:spcAft>
                      </a:pP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just">
                        <a:lnSpc>
                          <a:spcPct val="107000"/>
                        </a:lnSpc>
                        <a:spcAft>
                          <a:spcPts val="800"/>
                        </a:spcAft>
                      </a:pPr>
                      <a:r>
                        <a:rPr lang="en-GB" sz="1100" dirty="0">
                          <a:effectLst/>
                          <a:latin typeface="+mn-lt"/>
                        </a:rPr>
                        <a:t> </a:t>
                      </a: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just">
                        <a:lnSpc>
                          <a:spcPct val="107000"/>
                        </a:lnSpc>
                        <a:spcAft>
                          <a:spcPts val="800"/>
                        </a:spcAft>
                      </a:pPr>
                      <a:r>
                        <a:rPr lang="en-GB" sz="1100" dirty="0">
                          <a:effectLst/>
                          <a:latin typeface="+mn-lt"/>
                        </a:rPr>
                        <a:t> </a:t>
                      </a: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919821084"/>
                  </a:ext>
                </a:extLst>
              </a:tr>
              <a:tr h="2127904">
                <a:tc>
                  <a:txBody>
                    <a:bodyPr/>
                    <a:lstStyle/>
                    <a:p>
                      <a:pPr algn="ctr">
                        <a:lnSpc>
                          <a:spcPct val="107000"/>
                        </a:lnSpc>
                        <a:spcAft>
                          <a:spcPts val="800"/>
                        </a:spcAft>
                      </a:pPr>
                      <a:r>
                        <a:rPr lang="en-GB" sz="1100" dirty="0">
                          <a:solidFill>
                            <a:schemeClr val="tx1"/>
                          </a:solidFill>
                          <a:effectLst/>
                          <a:latin typeface="+mn-lt"/>
                        </a:rPr>
                        <a:t>Foster care  </a:t>
                      </a:r>
                      <a:endParaRPr lang="en-US" sz="1100" dirty="0">
                        <a:solidFill>
                          <a:schemeClr val="tx1"/>
                        </a:solidFill>
                        <a:effectLst/>
                        <a:latin typeface="+mn-lt"/>
                      </a:endParaRP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800"/>
                        </a:spcAft>
                      </a:pP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just">
                        <a:lnSpc>
                          <a:spcPct val="107000"/>
                        </a:lnSpc>
                        <a:spcAft>
                          <a:spcPts val="800"/>
                        </a:spcAft>
                      </a:pPr>
                      <a:r>
                        <a:rPr lang="en-GB" sz="1100" dirty="0">
                          <a:effectLst/>
                          <a:latin typeface="+mn-lt"/>
                        </a:rPr>
                        <a:t> </a:t>
                      </a: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just">
                        <a:lnSpc>
                          <a:spcPct val="107000"/>
                        </a:lnSpc>
                        <a:spcAft>
                          <a:spcPts val="800"/>
                        </a:spcAft>
                      </a:pPr>
                      <a:r>
                        <a:rPr lang="en-GB" sz="1100" dirty="0">
                          <a:effectLst/>
                          <a:latin typeface="+mn-lt"/>
                        </a:rPr>
                        <a:t> </a:t>
                      </a: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310780902"/>
                  </a:ext>
                </a:extLst>
              </a:tr>
            </a:tbl>
          </a:graphicData>
        </a:graphic>
      </p:graphicFrame>
      <p:sp>
        <p:nvSpPr>
          <p:cNvPr id="12" name="TextBox 11">
            <a:extLst>
              <a:ext uri="{FF2B5EF4-FFF2-40B4-BE49-F238E27FC236}">
                <a16:creationId xmlns:a16="http://schemas.microsoft.com/office/drawing/2014/main" id="{F80FB1FC-3176-42BA-00F6-B47D2D96DFBA}"/>
              </a:ext>
            </a:extLst>
          </p:cNvPr>
          <p:cNvSpPr txBox="1"/>
          <p:nvPr/>
        </p:nvSpPr>
        <p:spPr>
          <a:xfrm>
            <a:off x="996287" y="3355343"/>
            <a:ext cx="5286476" cy="430887"/>
          </a:xfrm>
          <a:prstGeom prst="rect">
            <a:avLst/>
          </a:prstGeom>
          <a:noFill/>
        </p:spPr>
        <p:txBody>
          <a:bodyPr wrap="square" rtlCol="0">
            <a:spAutoFit/>
          </a:bodyPr>
          <a:lstStyle/>
          <a:p>
            <a:r>
              <a:rPr lang="en-US" sz="1100" b="1" dirty="0"/>
              <a:t>Complete the below table for the type of alternative care your group has been assigned. Avoid looking at other pages in this handbook until asked to do so.</a:t>
            </a:r>
          </a:p>
        </p:txBody>
      </p:sp>
      <p:sp>
        <p:nvSpPr>
          <p:cNvPr id="13" name="Hexagon 12">
            <a:extLst>
              <a:ext uri="{FF2B5EF4-FFF2-40B4-BE49-F238E27FC236}">
                <a16:creationId xmlns:a16="http://schemas.microsoft.com/office/drawing/2014/main" id="{A4F78C9B-53A4-5D46-DCC0-664D11E60566}"/>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F5E0FF6F-56FE-308E-91A2-4A509B14AA3C}"/>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A21E0166-945E-6847-4A47-34EDDD6BE4DC}"/>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32EBA42F-2120-C24A-C5F0-1537B3052EFE}"/>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DE11C52C-CEED-239F-9358-6894BA1239CC}"/>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1A1AE6E1-76DB-60AC-BEB1-B0265F9ACF51}"/>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4E5FA466-7111-603D-DD75-D6CB94D5F186}"/>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C7E67B04-2293-8040-AC06-86DB150E1E5E}"/>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31F84A6E-491B-E61C-FB60-48915611752D}"/>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D4669F43-41C4-1BA2-3105-D215AB2012AD}"/>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1C239C12-50A8-13C9-4741-7EE9CF1AEDA0}"/>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F625AC79-AC3D-B193-2DE8-779B36A938CC}"/>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5274E9A0-466F-ACCC-CC5D-B41471484324}"/>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5DD1D774-A94F-E6EB-9863-069E4CF5FCE9}"/>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E771C361-FB96-C8B6-8EFB-A490617050A8}"/>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92813BE0-BF87-4630-612A-C8E3A10858E6}"/>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327FD2C2-8B38-78A8-F3AC-C78991407E71}"/>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BF883B9F-1AF8-EB63-F924-C0DC5C372AC3}"/>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3835525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89355BAA-665B-3F2D-E339-3387EF053F92}"/>
              </a:ext>
            </a:extLst>
          </p:cNvPr>
          <p:cNvGraphicFramePr>
            <a:graphicFrameLocks noGrp="1"/>
          </p:cNvGraphicFramePr>
          <p:nvPr>
            <p:extLst>
              <p:ext uri="{D42A27DB-BD31-4B8C-83A1-F6EECF244321}">
                <p14:modId xmlns:p14="http://schemas.microsoft.com/office/powerpoint/2010/main" val="3296260049"/>
              </p:ext>
            </p:extLst>
          </p:nvPr>
        </p:nvGraphicFramePr>
        <p:xfrm>
          <a:off x="996287" y="713168"/>
          <a:ext cx="5286477" cy="8291132"/>
        </p:xfrm>
        <a:graphic>
          <a:graphicData uri="http://schemas.openxmlformats.org/drawingml/2006/table">
            <a:tbl>
              <a:tblPr firstRow="1" firstCol="1" bandRow="1">
                <a:tableStyleId>{85BE263C-DBD7-4A20-BB59-AAB30ACAA65A}</a:tableStyleId>
              </a:tblPr>
              <a:tblGrid>
                <a:gridCol w="1120279">
                  <a:extLst>
                    <a:ext uri="{9D8B030D-6E8A-4147-A177-3AD203B41FA5}">
                      <a16:colId xmlns:a16="http://schemas.microsoft.com/office/drawing/2014/main" val="2004219662"/>
                    </a:ext>
                  </a:extLst>
                </a:gridCol>
                <a:gridCol w="1379769">
                  <a:extLst>
                    <a:ext uri="{9D8B030D-6E8A-4147-A177-3AD203B41FA5}">
                      <a16:colId xmlns:a16="http://schemas.microsoft.com/office/drawing/2014/main" val="158958094"/>
                    </a:ext>
                  </a:extLst>
                </a:gridCol>
                <a:gridCol w="1379769">
                  <a:extLst>
                    <a:ext uri="{9D8B030D-6E8A-4147-A177-3AD203B41FA5}">
                      <a16:colId xmlns:a16="http://schemas.microsoft.com/office/drawing/2014/main" val="2903368893"/>
                    </a:ext>
                  </a:extLst>
                </a:gridCol>
                <a:gridCol w="1406660">
                  <a:extLst>
                    <a:ext uri="{9D8B030D-6E8A-4147-A177-3AD203B41FA5}">
                      <a16:colId xmlns:a16="http://schemas.microsoft.com/office/drawing/2014/main" val="2857683659"/>
                    </a:ext>
                  </a:extLst>
                </a:gridCol>
              </a:tblGrid>
              <a:tr h="753500">
                <a:tc>
                  <a:txBody>
                    <a:bodyPr/>
                    <a:lstStyle/>
                    <a:p>
                      <a:pPr algn="ctr">
                        <a:lnSpc>
                          <a:spcPct val="107000"/>
                        </a:lnSpc>
                        <a:spcAft>
                          <a:spcPts val="800"/>
                        </a:spcAft>
                      </a:pPr>
                      <a:r>
                        <a:rPr lang="en-GB" sz="1100" dirty="0">
                          <a:solidFill>
                            <a:schemeClr val="bg1"/>
                          </a:solidFill>
                          <a:effectLst/>
                          <a:latin typeface="+mn-lt"/>
                        </a:rPr>
                        <a:t>Type of Alternative Care</a:t>
                      </a:r>
                      <a:endParaRPr lang="en-US" sz="1100" dirty="0">
                        <a:solidFill>
                          <a:schemeClr val="bg1"/>
                        </a:solidFill>
                        <a:effectLst/>
                        <a:latin typeface="+mn-lt"/>
                        <a:ea typeface="Calibri" panose="020F0502020204030204" pitchFamily="34" charset="0"/>
                        <a:cs typeface="Times New Roman" panose="02020603050405020304" pitchFamily="18" charset="0"/>
                      </a:endParaRP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75000"/>
                      </a:schemeClr>
                    </a:solidFill>
                  </a:tcPr>
                </a:tc>
                <a:tc>
                  <a:txBody>
                    <a:bodyPr/>
                    <a:lstStyle/>
                    <a:p>
                      <a:pPr algn="ctr">
                        <a:lnSpc>
                          <a:spcPct val="107000"/>
                        </a:lnSpc>
                        <a:spcAft>
                          <a:spcPts val="800"/>
                        </a:spcAft>
                      </a:pPr>
                      <a:r>
                        <a:rPr lang="en-GB" sz="1100" dirty="0">
                          <a:solidFill>
                            <a:schemeClr val="bg1"/>
                          </a:solidFill>
                          <a:effectLst/>
                          <a:latin typeface="+mn-lt"/>
                          <a:ea typeface="Calibri" panose="020F0502020204030204" pitchFamily="34" charset="0"/>
                          <a:cs typeface="Times New Roman" panose="02020603050405020304" pitchFamily="18" charset="0"/>
                        </a:rPr>
                        <a:t>Main Characteristics</a:t>
                      </a:r>
                      <a:endParaRPr lang="en-US" sz="1100" dirty="0">
                        <a:solidFill>
                          <a:schemeClr val="bg1"/>
                        </a:solidFill>
                        <a:effectLst/>
                        <a:latin typeface="+mn-lt"/>
                        <a:ea typeface="Calibri" panose="020F0502020204030204" pitchFamily="34" charset="0"/>
                        <a:cs typeface="Times New Roman" panose="02020603050405020304" pitchFamily="18" charset="0"/>
                      </a:endParaRP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75000"/>
                      </a:schemeClr>
                    </a:solidFill>
                  </a:tcPr>
                </a:tc>
                <a:tc>
                  <a:txBody>
                    <a:bodyPr/>
                    <a:lstStyle/>
                    <a:p>
                      <a:pPr algn="ctr">
                        <a:lnSpc>
                          <a:spcPct val="107000"/>
                        </a:lnSpc>
                        <a:spcAft>
                          <a:spcPts val="800"/>
                        </a:spcAft>
                      </a:pPr>
                      <a:r>
                        <a:rPr lang="en-GB" sz="1100" dirty="0">
                          <a:solidFill>
                            <a:schemeClr val="bg1"/>
                          </a:solidFill>
                          <a:effectLst/>
                          <a:latin typeface="+mn-lt"/>
                        </a:rPr>
                        <a:t>Protective Factors</a:t>
                      </a:r>
                      <a:endParaRPr lang="en-US" sz="1100" dirty="0">
                        <a:solidFill>
                          <a:schemeClr val="bg1"/>
                        </a:solidFill>
                        <a:effectLst/>
                        <a:latin typeface="+mn-lt"/>
                        <a:ea typeface="Calibri" panose="020F0502020204030204" pitchFamily="34" charset="0"/>
                        <a:cs typeface="Times New Roman" panose="02020603050405020304" pitchFamily="18" charset="0"/>
                      </a:endParaRP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75000"/>
                      </a:schemeClr>
                    </a:solidFill>
                  </a:tcPr>
                </a:tc>
                <a:tc>
                  <a:txBody>
                    <a:bodyPr/>
                    <a:lstStyle/>
                    <a:p>
                      <a:pPr algn="ctr">
                        <a:lnSpc>
                          <a:spcPct val="107000"/>
                        </a:lnSpc>
                        <a:spcAft>
                          <a:spcPts val="800"/>
                        </a:spcAft>
                      </a:pPr>
                      <a:r>
                        <a:rPr lang="en-GB" sz="1100" dirty="0">
                          <a:solidFill>
                            <a:schemeClr val="bg1"/>
                          </a:solidFill>
                          <a:effectLst/>
                          <a:latin typeface="+mn-lt"/>
                        </a:rPr>
                        <a:t>Risk Factors </a:t>
                      </a:r>
                      <a:endParaRPr lang="en-US" sz="1100" dirty="0">
                        <a:solidFill>
                          <a:schemeClr val="bg1"/>
                        </a:solidFill>
                        <a:effectLst/>
                        <a:latin typeface="+mn-lt"/>
                        <a:ea typeface="Calibri" panose="020F0502020204030204" pitchFamily="34" charset="0"/>
                        <a:cs typeface="Times New Roman" panose="02020603050405020304" pitchFamily="18" charset="0"/>
                      </a:endParaRP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75000"/>
                      </a:schemeClr>
                    </a:solidFill>
                  </a:tcPr>
                </a:tc>
                <a:extLst>
                  <a:ext uri="{0D108BD9-81ED-4DB2-BD59-A6C34878D82A}">
                    <a16:rowId xmlns:a16="http://schemas.microsoft.com/office/drawing/2014/main" val="759593119"/>
                  </a:ext>
                </a:extLst>
              </a:tr>
              <a:tr h="2512544">
                <a:tc>
                  <a:txBody>
                    <a:bodyPr/>
                    <a:lstStyle/>
                    <a:p>
                      <a:pPr algn="ctr">
                        <a:lnSpc>
                          <a:spcPct val="107000"/>
                        </a:lnSpc>
                        <a:spcAft>
                          <a:spcPts val="800"/>
                        </a:spcAft>
                      </a:pPr>
                      <a:r>
                        <a:rPr lang="en-GB" sz="1100" dirty="0">
                          <a:solidFill>
                            <a:schemeClr val="tx1"/>
                          </a:solidFill>
                          <a:effectLst/>
                          <a:latin typeface="+mn-lt"/>
                        </a:rPr>
                        <a:t>Supervised / supported independent living</a:t>
                      </a: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800"/>
                        </a:spcAft>
                      </a:pP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just">
                        <a:lnSpc>
                          <a:spcPct val="107000"/>
                        </a:lnSpc>
                        <a:spcAft>
                          <a:spcPts val="800"/>
                        </a:spcAft>
                      </a:pPr>
                      <a:r>
                        <a:rPr lang="en-GB" sz="1100" dirty="0">
                          <a:effectLst/>
                          <a:latin typeface="+mn-lt"/>
                        </a:rPr>
                        <a:t> </a:t>
                      </a: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just">
                        <a:lnSpc>
                          <a:spcPct val="107000"/>
                        </a:lnSpc>
                        <a:spcAft>
                          <a:spcPts val="800"/>
                        </a:spcAft>
                      </a:pPr>
                      <a:r>
                        <a:rPr lang="en-GB" sz="1100" dirty="0">
                          <a:effectLst/>
                          <a:latin typeface="+mn-lt"/>
                        </a:rPr>
                        <a:t> </a:t>
                      </a: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919821084"/>
                  </a:ext>
                </a:extLst>
              </a:tr>
              <a:tr h="2512544">
                <a:tc>
                  <a:txBody>
                    <a:bodyPr/>
                    <a:lstStyle/>
                    <a:p>
                      <a:pPr algn="ctr">
                        <a:lnSpc>
                          <a:spcPct val="107000"/>
                        </a:lnSpc>
                        <a:spcAft>
                          <a:spcPts val="800"/>
                        </a:spcAft>
                      </a:pPr>
                      <a:r>
                        <a:rPr lang="en-US" sz="1100" dirty="0">
                          <a:solidFill>
                            <a:schemeClr val="tx1"/>
                          </a:solidFill>
                          <a:effectLst/>
                          <a:latin typeface="+mn-lt"/>
                        </a:rPr>
                        <a:t>Centre based interim/transit care </a:t>
                      </a:r>
                    </a:p>
                    <a:p>
                      <a:pPr algn="ctr">
                        <a:lnSpc>
                          <a:spcPct val="107000"/>
                        </a:lnSpc>
                        <a:spcAft>
                          <a:spcPts val="800"/>
                        </a:spcAft>
                      </a:pPr>
                      <a:r>
                        <a:rPr lang="en-US" sz="1100" dirty="0">
                          <a:solidFill>
                            <a:schemeClr val="tx1"/>
                          </a:solidFill>
                          <a:effectLst/>
                          <a:latin typeface="+mn-lt"/>
                        </a:rPr>
                        <a:t>(including “safe houses”)</a:t>
                      </a: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800"/>
                        </a:spcAft>
                      </a:pP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just">
                        <a:lnSpc>
                          <a:spcPct val="107000"/>
                        </a:lnSpc>
                        <a:spcAft>
                          <a:spcPts val="800"/>
                        </a:spcAft>
                      </a:pPr>
                      <a:r>
                        <a:rPr lang="en-GB" sz="1100" dirty="0">
                          <a:effectLst/>
                          <a:latin typeface="+mn-lt"/>
                        </a:rPr>
                        <a:t> </a:t>
                      </a: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just">
                        <a:lnSpc>
                          <a:spcPct val="107000"/>
                        </a:lnSpc>
                        <a:spcAft>
                          <a:spcPts val="800"/>
                        </a:spcAft>
                      </a:pPr>
                      <a:r>
                        <a:rPr lang="en-GB" sz="1100" dirty="0">
                          <a:effectLst/>
                          <a:latin typeface="+mn-lt"/>
                        </a:rPr>
                        <a:t> </a:t>
                      </a: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310780902"/>
                  </a:ext>
                </a:extLst>
              </a:tr>
              <a:tr h="2512544">
                <a:tc>
                  <a:txBody>
                    <a:bodyPr/>
                    <a:lstStyle/>
                    <a:p>
                      <a:pPr algn="ctr">
                        <a:lnSpc>
                          <a:spcPct val="107000"/>
                        </a:lnSpc>
                        <a:spcAft>
                          <a:spcPts val="800"/>
                        </a:spcAft>
                      </a:pPr>
                      <a:r>
                        <a:rPr lang="en-GB" sz="1100" dirty="0">
                          <a:solidFill>
                            <a:schemeClr val="tx1"/>
                          </a:solidFill>
                          <a:effectLst/>
                          <a:latin typeface="+mn-lt"/>
                        </a:rPr>
                        <a:t>Small group homes </a:t>
                      </a:r>
                    </a:p>
                  </a:txBody>
                  <a:tcPr marL="58054" marR="58054"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800"/>
                        </a:spcAft>
                      </a:pP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just">
                        <a:lnSpc>
                          <a:spcPct val="107000"/>
                        </a:lnSpc>
                        <a:spcAft>
                          <a:spcPts val="800"/>
                        </a:spcAft>
                      </a:pP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just">
                        <a:lnSpc>
                          <a:spcPct val="107000"/>
                        </a:lnSpc>
                        <a:spcAft>
                          <a:spcPts val="800"/>
                        </a:spcAft>
                      </a:pPr>
                      <a:endParaRPr lang="en-US" sz="1100" dirty="0">
                        <a:effectLst/>
                        <a:latin typeface="+mn-lt"/>
                        <a:ea typeface="Calibri" panose="020F0502020204030204" pitchFamily="34" charset="0"/>
                        <a:cs typeface="Times New Roman" panose="02020603050405020304" pitchFamily="18" charset="0"/>
                      </a:endParaRPr>
                    </a:p>
                  </a:txBody>
                  <a:tcPr marL="58054" marR="58054"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883523271"/>
                  </a:ext>
                </a:extLst>
              </a:tr>
            </a:tbl>
          </a:graphicData>
        </a:graphic>
      </p:graphicFrame>
      <p:sp>
        <p:nvSpPr>
          <p:cNvPr id="3" name="Hexagon 2">
            <a:extLst>
              <a:ext uri="{FF2B5EF4-FFF2-40B4-BE49-F238E27FC236}">
                <a16:creationId xmlns:a16="http://schemas.microsoft.com/office/drawing/2014/main" id="{C1AF4791-70DD-53A1-4A65-D311476B8EEC}"/>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7AAF2168-8ACC-A470-61C7-B497025E816B}"/>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87426272-9595-E959-DE37-A23F06B0FF4C}"/>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CCA414D2-24D7-9A74-A25B-D6F55C3F53AE}"/>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D1314412-C979-0439-D90B-899AE12DE466}"/>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9C27DD47-3638-6045-4489-1BAB05904E95}"/>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620E2528-54DE-B67A-B716-5005B6F3DC8D}"/>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0F8E464E-405A-FC49-8C64-E00F505B96DD}"/>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9C9ABCBF-B4B1-A521-5BD2-0A786FD16BD3}"/>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CB4C7FE0-CA7C-4279-115C-CF176F116873}"/>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09CF63CD-43B5-90B5-551C-119640D855EC}"/>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0968930D-311B-64D1-1B8B-0923BC51DA5B}"/>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0E93F037-C27E-6DC0-5CD0-50CF7F4FFEE4}"/>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ABB550D5-8D2F-9715-40D4-A4F190D45C76}"/>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144D20AC-56E6-EDED-615E-53348AC0E708}"/>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483C82CB-39BB-0D54-D266-8D572A8B0B06}"/>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F0440F03-E0ED-912E-41F0-391A48B8C897}"/>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8D61DBE5-422F-F1F6-2569-B6F911961621}"/>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9963849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54041" cy="276999"/>
          </a:xfrm>
          <a:prstGeom prst="rect">
            <a:avLst/>
          </a:prstGeom>
          <a:noFill/>
        </p:spPr>
        <p:txBody>
          <a:bodyPr wrap="square" rtlCol="0">
            <a:spAutoFit/>
          </a:bodyPr>
          <a:lstStyle/>
          <a:p>
            <a:r>
              <a:rPr lang="en-CA" sz="1200" b="1" spc="300" dirty="0">
                <a:solidFill>
                  <a:schemeClr val="tx1"/>
                </a:solidFill>
              </a:rPr>
              <a:t>RESIDENTIAL CARE</a:t>
            </a: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982985" y="1182876"/>
            <a:ext cx="5254041" cy="4662775"/>
          </a:xfrm>
          <a:prstGeom prst="rect">
            <a:avLst/>
          </a:prstGeom>
          <a:noFill/>
          <a:ln>
            <a:noFill/>
          </a:ln>
        </p:spPr>
        <p:txBody>
          <a:bodyPr spcFirstLastPara="1" wrap="square" lIns="91425" tIns="45700" rIns="91425" bIns="45700" anchor="t" anchorCtr="0">
            <a:spAutoFit/>
          </a:bodyPr>
          <a:lstStyle/>
          <a:p>
            <a:r>
              <a:rPr lang="en-US" sz="1100" b="1" dirty="0">
                <a:effectLst/>
                <a:ea typeface="Helvetica Neue"/>
                <a:cs typeface="Helvetica Neue"/>
              </a:rPr>
              <a:t>Characteristics</a:t>
            </a:r>
            <a:endParaRPr lang="en-US" sz="1100" b="1" dirty="0">
              <a:effectLst/>
              <a:ea typeface="Calibri" panose="020F0502020204030204" pitchFamily="34" charset="0"/>
              <a:cs typeface="Times New Roman" panose="02020603050405020304" pitchFamily="18" charset="0"/>
            </a:endParaRPr>
          </a:p>
          <a:p>
            <a:pPr marL="228600" indent="-228600">
              <a:buFont typeface="Arial" panose="020B0604020202020204" pitchFamily="34" charset="0"/>
              <a:buChar char="•"/>
            </a:pPr>
            <a:r>
              <a:rPr lang="en-US" sz="1100" dirty="0">
                <a:solidFill>
                  <a:srgbClr val="000000"/>
                </a:solidFill>
                <a:effectLst/>
                <a:ea typeface="Helvetica Neue"/>
                <a:cs typeface="Helvetica Neue"/>
              </a:rPr>
              <a:t>A group-living arrangement in a specially designated facility where salaried staff or volunteers ensure care on a shift basis. </a:t>
            </a:r>
          </a:p>
          <a:p>
            <a:pPr marL="228600" indent="-228600">
              <a:buFont typeface="Arial" panose="020B0604020202020204" pitchFamily="34" charset="0"/>
              <a:buChar char="•"/>
            </a:pPr>
            <a:r>
              <a:rPr lang="en-US" sz="1100" dirty="0">
                <a:solidFill>
                  <a:srgbClr val="000000"/>
                </a:solidFill>
                <a:effectLst/>
                <a:ea typeface="Helvetica Neue"/>
                <a:cs typeface="Helvetica Neue"/>
              </a:rPr>
              <a:t>Residential care is an umbrella term that includes </a:t>
            </a:r>
          </a:p>
          <a:p>
            <a:pPr marL="685800" lvl="1" indent="-228600">
              <a:buFont typeface="Arial" panose="020B0604020202020204" pitchFamily="34" charset="0"/>
              <a:buChar char="•"/>
            </a:pPr>
            <a:r>
              <a:rPr lang="en-US" sz="1100" dirty="0">
                <a:solidFill>
                  <a:srgbClr val="000000"/>
                </a:solidFill>
                <a:effectLst/>
                <a:ea typeface="Helvetica Neue"/>
                <a:cs typeface="Helvetica Neue"/>
              </a:rPr>
              <a:t>short- and long-term placements in institutions, </a:t>
            </a:r>
          </a:p>
          <a:p>
            <a:pPr marL="685800" lvl="1" indent="-228600">
              <a:buFont typeface="Arial" panose="020B0604020202020204" pitchFamily="34" charset="0"/>
              <a:buChar char="•"/>
            </a:pPr>
            <a:r>
              <a:rPr lang="en-US" sz="1100" dirty="0">
                <a:solidFill>
                  <a:srgbClr val="000000"/>
                </a:solidFill>
                <a:effectLst/>
                <a:ea typeface="Helvetica Neue"/>
                <a:cs typeface="Helvetica Neue"/>
              </a:rPr>
              <a:t>small-group homes, </a:t>
            </a:r>
          </a:p>
          <a:p>
            <a:pPr marL="685800" lvl="1" indent="-228600">
              <a:buFont typeface="Arial" panose="020B0604020202020204" pitchFamily="34" charset="0"/>
              <a:buChar char="•"/>
            </a:pPr>
            <a:r>
              <a:rPr lang="en-US" sz="1100" dirty="0">
                <a:solidFill>
                  <a:srgbClr val="000000"/>
                </a:solidFill>
                <a:effectLst/>
                <a:ea typeface="Helvetica Neue"/>
                <a:cs typeface="Helvetica Neue"/>
              </a:rPr>
              <a:t>places of safety for emergency care, and </a:t>
            </a:r>
          </a:p>
          <a:p>
            <a:pPr marL="685800" lvl="1" indent="-228600">
              <a:buFont typeface="Arial" panose="020B0604020202020204" pitchFamily="34" charset="0"/>
              <a:buChar char="•"/>
            </a:pPr>
            <a:r>
              <a:rPr lang="en-US" sz="1100" dirty="0">
                <a:solidFill>
                  <a:srgbClr val="000000"/>
                </a:solidFill>
                <a:effectLst/>
                <a:ea typeface="Helvetica Neue"/>
                <a:cs typeface="Helvetica Neue"/>
              </a:rPr>
              <a:t>transit centers.</a:t>
            </a:r>
          </a:p>
          <a:p>
            <a:pPr marL="228600" indent="-228600">
              <a:buFont typeface="Arial" panose="020B0604020202020204" pitchFamily="34" charset="0"/>
              <a:buChar char="•"/>
            </a:pPr>
            <a:endParaRPr lang="en-US" sz="1100" dirty="0">
              <a:solidFill>
                <a:srgbClr val="000000"/>
              </a:solidFill>
              <a:ea typeface="Calibri" panose="020F0502020204030204" pitchFamily="34" charset="0"/>
              <a:cs typeface="Times New Roman" panose="02020603050405020304" pitchFamily="18" charset="0"/>
            </a:endParaRPr>
          </a:p>
          <a:p>
            <a:r>
              <a:rPr lang="en-US" sz="1100" b="1" dirty="0">
                <a:effectLst/>
                <a:ea typeface="Calibri" panose="020F0502020204030204" pitchFamily="34" charset="0"/>
                <a:cs typeface="Times New Roman" panose="02020603050405020304" pitchFamily="18" charset="0"/>
              </a:rPr>
              <a:t>Considerations</a:t>
            </a:r>
          </a:p>
          <a:p>
            <a:pPr marL="228600" indent="-228600">
              <a:buFont typeface="Arial" panose="020B0604020202020204" pitchFamily="34" charset="0"/>
              <a:buChar char="•"/>
            </a:pPr>
            <a:r>
              <a:rPr lang="en-US" sz="1100" dirty="0">
                <a:solidFill>
                  <a:srgbClr val="000000"/>
                </a:solidFill>
                <a:effectLst/>
                <a:ea typeface="Helvetica Neue"/>
                <a:cs typeface="Helvetica Neue"/>
              </a:rPr>
              <a:t>All residential care facilities must be registered and independently inspected by the relevant authorities. </a:t>
            </a:r>
          </a:p>
          <a:p>
            <a:pPr marL="685800" lvl="1" indent="-228600">
              <a:buFont typeface="Arial" panose="020B0604020202020204" pitchFamily="34" charset="0"/>
              <a:buChar char="•"/>
            </a:pPr>
            <a:r>
              <a:rPr lang="en-US" sz="1100" dirty="0">
                <a:solidFill>
                  <a:srgbClr val="000000"/>
                </a:solidFill>
                <a:effectLst/>
                <a:ea typeface="Helvetica Neue"/>
                <a:cs typeface="Helvetica Neue"/>
              </a:rPr>
              <a:t>If the quality of care is unknown, a child should not be placed in the facility until a minimum inspection has been completed.</a:t>
            </a:r>
            <a:r>
              <a:rPr lang="en-US" sz="1100" dirty="0">
                <a:solidFill>
                  <a:srgbClr val="000000"/>
                </a:solidFill>
                <a:ea typeface="Helvetica Neue"/>
                <a:cs typeface="Helvetica Neue"/>
              </a:rPr>
              <a:t> For</a:t>
            </a:r>
            <a:r>
              <a:rPr lang="en-US" sz="1100" dirty="0">
                <a:ea typeface="+mn-lt"/>
                <a:cs typeface="+mn-lt"/>
              </a:rPr>
              <a:t> example, l</a:t>
            </a:r>
            <a:r>
              <a:rPr lang="en-GB" sz="1100" dirty="0" err="1">
                <a:ea typeface="+mn-lt"/>
                <a:cs typeface="+mn-lt"/>
              </a:rPr>
              <a:t>arge</a:t>
            </a:r>
            <a:r>
              <a:rPr lang="en-GB" sz="1100" dirty="0">
                <a:ea typeface="+mn-lt"/>
                <a:cs typeface="+mn-lt"/>
              </a:rPr>
              <a:t> groups of children and high numbers of children per caregiver are two key indicators that the quality of care is low. </a:t>
            </a:r>
            <a:endParaRPr lang="en-GB" sz="1100" dirty="0">
              <a:effectLst/>
              <a:ea typeface="+mn-lt"/>
              <a:cs typeface="+mn-lt"/>
            </a:endParaRPr>
          </a:p>
          <a:p>
            <a:pPr marL="685800" lvl="1" indent="-228600">
              <a:buFont typeface="Arial" panose="020B0604020202020204" pitchFamily="34" charset="0"/>
              <a:buChar char="•"/>
            </a:pPr>
            <a:r>
              <a:rPr lang="en-US" sz="1100" dirty="0">
                <a:solidFill>
                  <a:srgbClr val="000000"/>
                </a:solidFill>
                <a:effectLst/>
                <a:ea typeface="Helvetica Neue"/>
                <a:cs typeface="Helvetica Neue"/>
              </a:rPr>
              <a:t>The level of care provision in all forms of alternative care should be assessed regularly against an agreed set of standards that are based on the Guidelines for the Alternative Care of Children (United Nations)</a:t>
            </a:r>
            <a:r>
              <a:rPr lang="en-US" sz="1100" dirty="0">
                <a:solidFill>
                  <a:srgbClr val="000000"/>
                </a:solidFill>
                <a:ea typeface="Helvetica Neue"/>
                <a:cs typeface="Helvetica Neue"/>
              </a:rPr>
              <a:t> or national policy/law.</a:t>
            </a:r>
            <a:endParaRPr lang="en-US" sz="1100" dirty="0">
              <a:ea typeface="+mn-lt"/>
              <a:cs typeface="Times New Roman"/>
            </a:endParaRPr>
          </a:p>
          <a:p>
            <a:pPr marL="228600" indent="-228600">
              <a:buFont typeface="Arial" panose="020B0604020202020204" pitchFamily="34" charset="0"/>
              <a:buChar char="•"/>
            </a:pPr>
            <a:r>
              <a:rPr lang="en-US" sz="1100" dirty="0">
                <a:solidFill>
                  <a:srgbClr val="000000"/>
                </a:solidFill>
                <a:effectLst/>
                <a:ea typeface="Helvetica Neue"/>
                <a:cs typeface="Helvetica Neue"/>
              </a:rPr>
              <a:t>Residential care should </a:t>
            </a:r>
            <a:r>
              <a:rPr lang="en-US" sz="1100" dirty="0">
                <a:solidFill>
                  <a:srgbClr val="000000"/>
                </a:solidFill>
                <a:ea typeface="Helvetica Neue"/>
                <a:cs typeface="Helvetica Neue"/>
              </a:rPr>
              <a:t>only be used as a last resort since risk factors often outweigh protective factors. If residential care is the only option, be</a:t>
            </a:r>
            <a:r>
              <a:rPr lang="en-US" sz="1100" dirty="0">
                <a:solidFill>
                  <a:srgbClr val="000000"/>
                </a:solidFill>
                <a:effectLst/>
                <a:ea typeface="Helvetica Neue"/>
                <a:cs typeface="Helvetica Neue"/>
              </a:rPr>
              <a:t> used only as a short-term measure until family or community-based care alternatives can be developed, or</a:t>
            </a:r>
            <a:r>
              <a:rPr lang="en-US" sz="1100" dirty="0">
                <a:solidFill>
                  <a:srgbClr val="000000"/>
                </a:solidFill>
                <a:ea typeface="Helvetica Neue"/>
                <a:cs typeface="Helvetica Neue"/>
              </a:rPr>
              <a:t> </a:t>
            </a:r>
            <a:r>
              <a:rPr lang="en-US" sz="1100" dirty="0">
                <a:solidFill>
                  <a:srgbClr val="000000"/>
                </a:solidFill>
                <a:effectLst/>
                <a:ea typeface="Helvetica Neue"/>
                <a:cs typeface="Helvetica Neue"/>
              </a:rPr>
              <a:t>where it is specifically appropriate, necessary and constructive for the individual child</a:t>
            </a:r>
          </a:p>
          <a:p>
            <a:pPr marL="228600" indent="-228600">
              <a:buFont typeface="Arial" panose="020B0604020202020204" pitchFamily="34" charset="0"/>
              <a:buChar char="•"/>
            </a:pPr>
            <a:r>
              <a:rPr lang="en-US" sz="1100" dirty="0">
                <a:cs typeface="Calibri" panose="020F0502020204030204"/>
              </a:rPr>
              <a:t>Caseworkers should encourage families to care for their children. More specifically, </a:t>
            </a:r>
            <a:r>
              <a:rPr lang="en-GB" sz="1100" dirty="0">
                <a:cs typeface="Calibri" panose="020F0502020204030204"/>
              </a:rPr>
              <a:t>residential care is not the right place for children under three due to their specific needs </a:t>
            </a:r>
          </a:p>
        </p:txBody>
      </p:sp>
      <p:sp>
        <p:nvSpPr>
          <p:cNvPr id="18" name="Hexagon 17">
            <a:extLst>
              <a:ext uri="{FF2B5EF4-FFF2-40B4-BE49-F238E27FC236}">
                <a16:creationId xmlns:a16="http://schemas.microsoft.com/office/drawing/2014/main" id="{0AEAF54E-2B3F-57D2-980B-F58C8A9C5A6A}"/>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9B0DFDA3-30BB-8BFB-B62D-0F97551D386D}"/>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161271DB-9925-87E7-50BD-2133881B0B11}"/>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74731FF9-464D-D3FF-09F2-2E7DDF65166D}"/>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1F1789FE-AE73-A7FB-A5A7-0FE6E6AE8A96}"/>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5FCB4C10-6F01-2735-06DE-CCE7465E76E9}"/>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DF0F4847-00E6-878A-B7A5-912E23EF4467}"/>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F764D9A7-E8CD-0695-E837-669C0E295162}"/>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D19E25DE-7C0F-AD8A-E837-70BE54C228E0}"/>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35C8651C-D2A5-82FB-D498-CEADAE3A23D3}"/>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AF29CF51-F934-CBEF-929C-EF1CE84AC2C0}"/>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5BFACDC8-3B30-19E0-0086-AD4733F05906}"/>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0C296D79-EAF8-D167-1D43-B9122F5BF9E3}"/>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F9951B65-8B7F-4FED-3C94-BC4E023E4C79}"/>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885D3BDA-97EA-2F6E-B759-87CC6DE21297}"/>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Hexagon 32">
            <a:extLst>
              <a:ext uri="{FF2B5EF4-FFF2-40B4-BE49-F238E27FC236}">
                <a16:creationId xmlns:a16="http://schemas.microsoft.com/office/drawing/2014/main" id="{5BB22889-CA54-4A61-E042-C2B556A38E73}"/>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Hexagon 33">
            <a:extLst>
              <a:ext uri="{FF2B5EF4-FFF2-40B4-BE49-F238E27FC236}">
                <a16:creationId xmlns:a16="http://schemas.microsoft.com/office/drawing/2014/main" id="{850DD37A-7EE8-4873-A705-6D6D321B52FD}"/>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Hexagon 34">
            <a:extLst>
              <a:ext uri="{FF2B5EF4-FFF2-40B4-BE49-F238E27FC236}">
                <a16:creationId xmlns:a16="http://schemas.microsoft.com/office/drawing/2014/main" id="{472E659D-C630-8CDD-AD31-C62005EC51C7}"/>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36" name="Group 35">
            <a:extLst>
              <a:ext uri="{FF2B5EF4-FFF2-40B4-BE49-F238E27FC236}">
                <a16:creationId xmlns:a16="http://schemas.microsoft.com/office/drawing/2014/main" id="{6801B92F-F6DD-95A8-AB34-30A6921EFF19}"/>
              </a:ext>
            </a:extLst>
          </p:cNvPr>
          <p:cNvGrpSpPr/>
          <p:nvPr/>
        </p:nvGrpSpPr>
        <p:grpSpPr>
          <a:xfrm>
            <a:off x="-4695244" y="5457586"/>
            <a:ext cx="3098001" cy="2777062"/>
            <a:chOff x="6753502" y="4766094"/>
            <a:chExt cx="1164705" cy="1044047"/>
          </a:xfrm>
          <a:solidFill>
            <a:schemeClr val="accent2">
              <a:lumMod val="20000"/>
              <a:lumOff val="80000"/>
            </a:schemeClr>
          </a:solidFill>
        </p:grpSpPr>
        <p:grpSp>
          <p:nvGrpSpPr>
            <p:cNvPr id="37" name="Group 36">
              <a:extLst>
                <a:ext uri="{FF2B5EF4-FFF2-40B4-BE49-F238E27FC236}">
                  <a16:creationId xmlns:a16="http://schemas.microsoft.com/office/drawing/2014/main" id="{DEA13EE6-B08E-5B08-76F4-1334E9F7AFB4}"/>
                </a:ext>
              </a:extLst>
            </p:cNvPr>
            <p:cNvGrpSpPr/>
            <p:nvPr/>
          </p:nvGrpSpPr>
          <p:grpSpPr>
            <a:xfrm>
              <a:off x="6753502" y="5024349"/>
              <a:ext cx="500332" cy="459236"/>
              <a:chOff x="6376458" y="4851543"/>
              <a:chExt cx="774687" cy="711057"/>
            </a:xfrm>
            <a:grpFill/>
          </p:grpSpPr>
          <p:sp>
            <p:nvSpPr>
              <p:cNvPr id="44" name="Trapezoid 43">
                <a:extLst>
                  <a:ext uri="{FF2B5EF4-FFF2-40B4-BE49-F238E27FC236}">
                    <a16:creationId xmlns:a16="http://schemas.microsoft.com/office/drawing/2014/main" id="{2C7FA702-B22A-D3D1-BF0B-1F9784009EF5}"/>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5" name="Rectangle 44">
                <a:extLst>
                  <a:ext uri="{FF2B5EF4-FFF2-40B4-BE49-F238E27FC236}">
                    <a16:creationId xmlns:a16="http://schemas.microsoft.com/office/drawing/2014/main" id="{7EFA74DF-E48C-0A4A-35BA-151B68BD2E76}"/>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38" name="Group 37">
              <a:extLst>
                <a:ext uri="{FF2B5EF4-FFF2-40B4-BE49-F238E27FC236}">
                  <a16:creationId xmlns:a16="http://schemas.microsoft.com/office/drawing/2014/main" id="{96068406-C8ED-38C0-0CA0-580EDEB7156E}"/>
                </a:ext>
              </a:extLst>
            </p:cNvPr>
            <p:cNvGrpSpPr/>
            <p:nvPr/>
          </p:nvGrpSpPr>
          <p:grpSpPr>
            <a:xfrm>
              <a:off x="7300192" y="4766094"/>
              <a:ext cx="500332" cy="459236"/>
              <a:chOff x="6376458" y="4851543"/>
              <a:chExt cx="774687" cy="711057"/>
            </a:xfrm>
            <a:grpFill/>
          </p:grpSpPr>
          <p:sp>
            <p:nvSpPr>
              <p:cNvPr id="42" name="Trapezoid 41">
                <a:extLst>
                  <a:ext uri="{FF2B5EF4-FFF2-40B4-BE49-F238E27FC236}">
                    <a16:creationId xmlns:a16="http://schemas.microsoft.com/office/drawing/2014/main" id="{F778A51A-7141-0345-CDE5-F8E001F7844D}"/>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3" name="Rectangle 42">
                <a:extLst>
                  <a:ext uri="{FF2B5EF4-FFF2-40B4-BE49-F238E27FC236}">
                    <a16:creationId xmlns:a16="http://schemas.microsoft.com/office/drawing/2014/main" id="{B2E484D0-799B-27F5-F9C1-F78085949285}"/>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39" name="Group 38">
              <a:extLst>
                <a:ext uri="{FF2B5EF4-FFF2-40B4-BE49-F238E27FC236}">
                  <a16:creationId xmlns:a16="http://schemas.microsoft.com/office/drawing/2014/main" id="{E75D0850-5F14-462C-25CD-B0862D5DC4AC}"/>
                </a:ext>
              </a:extLst>
            </p:cNvPr>
            <p:cNvGrpSpPr/>
            <p:nvPr/>
          </p:nvGrpSpPr>
          <p:grpSpPr>
            <a:xfrm>
              <a:off x="7417875" y="5350905"/>
              <a:ext cx="500332" cy="459236"/>
              <a:chOff x="6376458" y="4851543"/>
              <a:chExt cx="774687" cy="711057"/>
            </a:xfrm>
            <a:grpFill/>
          </p:grpSpPr>
          <p:sp>
            <p:nvSpPr>
              <p:cNvPr id="40" name="Trapezoid 39">
                <a:extLst>
                  <a:ext uri="{FF2B5EF4-FFF2-40B4-BE49-F238E27FC236}">
                    <a16:creationId xmlns:a16="http://schemas.microsoft.com/office/drawing/2014/main" id="{C1E45D26-9750-38BE-1ED3-7396F57B16C2}"/>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1" name="Rectangle 40">
                <a:extLst>
                  <a:ext uri="{FF2B5EF4-FFF2-40B4-BE49-F238E27FC236}">
                    <a16:creationId xmlns:a16="http://schemas.microsoft.com/office/drawing/2014/main" id="{66428A4C-5B2C-7803-09B7-4448E96C3F67}"/>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spTree>
    <p:extLst>
      <p:ext uri="{BB962C8B-B14F-4D97-AF65-F5344CB8AC3E}">
        <p14:creationId xmlns:p14="http://schemas.microsoft.com/office/powerpoint/2010/main" val="28360500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54041" cy="276999"/>
          </a:xfrm>
          <a:prstGeom prst="rect">
            <a:avLst/>
          </a:prstGeom>
          <a:noFill/>
        </p:spPr>
        <p:txBody>
          <a:bodyPr wrap="square" rtlCol="0">
            <a:spAutoFit/>
          </a:bodyPr>
          <a:lstStyle/>
          <a:p>
            <a:r>
              <a:rPr lang="en-CA" sz="1200" b="1" spc="300" dirty="0">
                <a:solidFill>
                  <a:schemeClr val="tx1"/>
                </a:solidFill>
              </a:rPr>
              <a:t>KINSHIP CARE</a:t>
            </a: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982985" y="1182876"/>
            <a:ext cx="5254041" cy="2292895"/>
          </a:xfrm>
          <a:prstGeom prst="rect">
            <a:avLst/>
          </a:prstGeom>
          <a:noFill/>
          <a:ln>
            <a:noFill/>
          </a:ln>
        </p:spPr>
        <p:txBody>
          <a:bodyPr spcFirstLastPara="1" wrap="square" lIns="91425" tIns="45700" rIns="91425" bIns="45700" anchor="t" anchorCtr="0">
            <a:spAutoFit/>
          </a:bodyPr>
          <a:lstStyle/>
          <a:p>
            <a:pPr marR="0" lvl="0" rtl="0">
              <a:spcBef>
                <a:spcPts val="0"/>
              </a:spcBef>
              <a:spcAft>
                <a:spcPts val="0"/>
              </a:spcAft>
              <a:buClr>
                <a:srgbClr val="000000"/>
              </a:buClr>
              <a:buSzPct val="100000"/>
            </a:pPr>
            <a:r>
              <a:rPr lang="en-US" sz="1100" b="1" i="0" u="none" strike="noStrike" cap="none" dirty="0">
                <a:solidFill>
                  <a:srgbClr val="000000"/>
                </a:solidFill>
                <a:latin typeface="+mn-lt"/>
                <a:ea typeface="Arial"/>
                <a:cs typeface="Arial"/>
                <a:sym typeface="Arial"/>
              </a:rPr>
              <a:t>Characteristics</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i="0" u="none" strike="noStrike" cap="none" dirty="0">
                <a:solidFill>
                  <a:srgbClr val="000000"/>
                </a:solidFill>
                <a:latin typeface="+mn-lt"/>
                <a:ea typeface="Arial"/>
                <a:cs typeface="Arial"/>
                <a:sym typeface="Arial"/>
              </a:rPr>
              <a:t>Kinship care is family-based care within the child’s extended family or with close friends of the family known to the child, whether formal or informal in nature.</a:t>
            </a:r>
          </a:p>
          <a:p>
            <a:pPr marL="171450" marR="0" lvl="0" indent="-171450" rtl="0">
              <a:spcBef>
                <a:spcPts val="0"/>
              </a:spcBef>
              <a:spcAft>
                <a:spcPts val="0"/>
              </a:spcAft>
              <a:buClr>
                <a:srgbClr val="000000"/>
              </a:buClr>
              <a:buSzPct val="100000"/>
              <a:buFont typeface="Arial" panose="020B0604020202020204" pitchFamily="34" charset="0"/>
              <a:buChar char="•"/>
            </a:pPr>
            <a:endParaRPr lang="en-US" sz="1100" dirty="0">
              <a:solidFill>
                <a:srgbClr val="000000"/>
              </a:solidFill>
              <a:ea typeface="Arial"/>
              <a:cs typeface="Arial"/>
              <a:sym typeface="Arial"/>
            </a:endParaRPr>
          </a:p>
          <a:p>
            <a:pPr marR="0" lvl="0" rtl="0">
              <a:spcBef>
                <a:spcPts val="0"/>
              </a:spcBef>
              <a:spcAft>
                <a:spcPts val="0"/>
              </a:spcAft>
              <a:buClr>
                <a:srgbClr val="000000"/>
              </a:buClr>
              <a:buSzPct val="100000"/>
            </a:pPr>
            <a:r>
              <a:rPr lang="en-US" sz="1100" b="1" i="0" u="none" strike="noStrike" cap="none" dirty="0">
                <a:solidFill>
                  <a:srgbClr val="000000"/>
                </a:solidFill>
                <a:latin typeface="+mn-lt"/>
                <a:ea typeface="Arial"/>
                <a:cs typeface="Arial"/>
                <a:sym typeface="Arial"/>
              </a:rPr>
              <a:t>Considerations</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Kinship care often offers the best option and should be considered first, in compliance with national legislation where relevant. </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However, while kinship care can provide good quality care it should never be assumed that because children are with extended family they are protected or no longer need to be reunited with birth family. </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In some parts of the world kinship care is not traditionally used as a way of protecting and caring for a child who is without his or her family, but is a means of exchange for the perceived benefit of the birth family, caregiver or the child. </a:t>
            </a:r>
          </a:p>
        </p:txBody>
      </p:sp>
      <p:sp>
        <p:nvSpPr>
          <p:cNvPr id="5" name="Google Shape;258;p19">
            <a:extLst>
              <a:ext uri="{FF2B5EF4-FFF2-40B4-BE49-F238E27FC236}">
                <a16:creationId xmlns:a16="http://schemas.microsoft.com/office/drawing/2014/main" id="{05739641-50FB-C293-BAA7-79EB474CBCAD}"/>
              </a:ext>
            </a:extLst>
          </p:cNvPr>
          <p:cNvSpPr txBox="1"/>
          <p:nvPr/>
        </p:nvSpPr>
        <p:spPr>
          <a:xfrm>
            <a:off x="982986" y="4594073"/>
            <a:ext cx="2319014" cy="4154943"/>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Clr>
                <a:srgbClr val="000000"/>
              </a:buClr>
              <a:buSzPts val="2400"/>
              <a:buFont typeface="Arial"/>
              <a:buNone/>
            </a:pPr>
            <a:r>
              <a:rPr lang="en-US" sz="1100" b="1" i="0" u="none" strike="noStrike" cap="none" dirty="0">
                <a:solidFill>
                  <a:srgbClr val="000000"/>
                </a:solidFill>
                <a:latin typeface="+mn-lt"/>
                <a:ea typeface="Arial"/>
                <a:cs typeface="Arial"/>
                <a:sym typeface="Arial"/>
              </a:rPr>
              <a:t>Protective factors</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Family environment, with extended family or sometimes others very close to the parents/child</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Individual attention, continuity of care and potential for healthy attachment with main carer</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Potential to develop and maintain bonds with extended family members/ other household members </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Child remains in her/ </a:t>
            </a:r>
            <a:r>
              <a:rPr lang="en-US" sz="1100" dirty="0">
                <a:solidFill>
                  <a:srgbClr val="000000"/>
                </a:solidFill>
                <a:ea typeface="Arial"/>
                <a:cs typeface="Arial"/>
                <a:sym typeface="Arial"/>
              </a:rPr>
              <a:t>his</a:t>
            </a:r>
            <a:r>
              <a:rPr lang="en-US" sz="1100" b="0" i="0" u="none" strike="noStrike" cap="none" dirty="0">
                <a:solidFill>
                  <a:srgbClr val="000000"/>
                </a:solidFill>
                <a:latin typeface="+mn-lt"/>
                <a:ea typeface="Arial"/>
                <a:cs typeface="Arial"/>
                <a:sym typeface="Arial"/>
              </a:rPr>
              <a:t> own family and her/his own community and maintains links with community members</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The child is integrated within the community, using community-based services such as schools and health clinics, and is at less risk of being targeted and stigmatized</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Likelihood of maintaining contact with parents through relatives </a:t>
            </a:r>
          </a:p>
          <a:p>
            <a:pPr marL="0" marR="0" lvl="0" indent="0" rtl="0">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p:txBody>
      </p:sp>
      <p:sp>
        <p:nvSpPr>
          <p:cNvPr id="10" name="Google Shape;258;p19">
            <a:extLst>
              <a:ext uri="{FF2B5EF4-FFF2-40B4-BE49-F238E27FC236}">
                <a16:creationId xmlns:a16="http://schemas.microsoft.com/office/drawing/2014/main" id="{37178DAB-97DD-8D47-5E85-ED00899F7BAC}"/>
              </a:ext>
            </a:extLst>
          </p:cNvPr>
          <p:cNvSpPr txBox="1"/>
          <p:nvPr/>
        </p:nvSpPr>
        <p:spPr>
          <a:xfrm>
            <a:off x="3302000" y="4678712"/>
            <a:ext cx="2935026" cy="3985666"/>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Clr>
                <a:srgbClr val="000000"/>
              </a:buClr>
              <a:buSzPts val="2400"/>
              <a:buFont typeface="Arial"/>
              <a:buNone/>
            </a:pPr>
            <a:r>
              <a:rPr lang="en-US" sz="1100" b="1" i="0" u="none" strike="noStrike" cap="none" dirty="0">
                <a:solidFill>
                  <a:srgbClr val="000000"/>
                </a:solidFill>
                <a:latin typeface="+mn-lt"/>
                <a:ea typeface="Arial"/>
                <a:cs typeface="Arial"/>
                <a:sym typeface="Arial"/>
              </a:rPr>
              <a:t>Risk factors</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Potential neglect, abuse, discrimination or exploitation of children though this may be more likely in non-related family-based care</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The caregiver may expect the child to earn his or her keep by working in the house, as a domestic servant, or outside of the home.</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Resistance to formalizing/monitoring the care arrangement from kinship carers</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Resistance to family tracing and reunification from kinship carers</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Children already cared for by extended family may be “hidden” and hard to identify</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Even children who are initially registered may not be located again if the family moves without telling the appropriate authorities</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Potential for the placement to become a long-term care solution by default without family reunification being pursued</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Secondary separation/breakdown of care arrangements: families under stress or living in extreme poverty or hardship may be unable to continue with the arrangement</a:t>
            </a:r>
          </a:p>
        </p:txBody>
      </p:sp>
      <p:sp>
        <p:nvSpPr>
          <p:cNvPr id="4" name="Hexagon 3">
            <a:extLst>
              <a:ext uri="{FF2B5EF4-FFF2-40B4-BE49-F238E27FC236}">
                <a16:creationId xmlns:a16="http://schemas.microsoft.com/office/drawing/2014/main" id="{59777B4A-FCD2-98BB-B195-FB57D75F2304}"/>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A6BD4E64-5ADC-325E-73A3-68AD514DA766}"/>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B8EEDF1C-8FCE-ED77-98A5-D48E8F80519B}"/>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F66E5528-1E65-81CD-810E-56E17253F644}"/>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CDA2A6BD-2753-2843-DF69-91BEE4AE942D}"/>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A444D582-5B7B-1C54-EF23-A0CD34D14A8B}"/>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8B753F32-BD32-C514-96CB-699C3D570100}"/>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F2BFF875-993F-8B76-FE88-1EC32CCC09F1}"/>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DB3E86E4-86B2-3525-E4C0-089D96C49AC8}"/>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D2FF586A-0350-2D20-83E8-39D639DD5D7B}"/>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DD5FC93F-EE39-EDCC-06E4-293266896824}"/>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BF17F5EE-1570-5601-D0BA-5F416E986EB0}"/>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2E4103CF-7FF2-F03A-D8B7-55B51A483400}"/>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96718E8C-5DA1-F1C8-90F6-65B8C1E20AA4}"/>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2EB88EA6-0598-AFA3-0DD1-71A30B4C84FA}"/>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E01EAA7F-64D3-91E2-006F-800FE642F094}"/>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994DA98B-500D-3F02-BEFB-1B458BF3AB7C}"/>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102D026E-778A-EED0-833A-D184C2DEFAFD}"/>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6" name="Group 25">
            <a:extLst>
              <a:ext uri="{FF2B5EF4-FFF2-40B4-BE49-F238E27FC236}">
                <a16:creationId xmlns:a16="http://schemas.microsoft.com/office/drawing/2014/main" id="{91699AF0-6D93-9A72-151E-DD40FBB41649}"/>
              </a:ext>
            </a:extLst>
          </p:cNvPr>
          <p:cNvGrpSpPr/>
          <p:nvPr/>
        </p:nvGrpSpPr>
        <p:grpSpPr>
          <a:xfrm>
            <a:off x="1220570" y="3819067"/>
            <a:ext cx="677504" cy="583480"/>
            <a:chOff x="4416926" y="1952645"/>
            <a:chExt cx="1178615" cy="1015047"/>
          </a:xfrm>
          <a:solidFill>
            <a:schemeClr val="accent2">
              <a:lumMod val="20000"/>
              <a:lumOff val="80000"/>
            </a:schemeClr>
          </a:solidFill>
        </p:grpSpPr>
        <p:sp>
          <p:nvSpPr>
            <p:cNvPr id="27" name="Rectangle: Rounded Corners 26">
              <a:extLst>
                <a:ext uri="{FF2B5EF4-FFF2-40B4-BE49-F238E27FC236}">
                  <a16:creationId xmlns:a16="http://schemas.microsoft.com/office/drawing/2014/main" id="{96BE2A3E-D9B9-1CB8-42DB-5F7507D317BD}"/>
                </a:ext>
              </a:extLst>
            </p:cNvPr>
            <p:cNvSpPr/>
            <p:nvPr/>
          </p:nvSpPr>
          <p:spPr>
            <a:xfrm rot="20570022">
              <a:off x="4447704" y="2313235"/>
              <a:ext cx="155800"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Rectangle: Rounded Corners 27">
              <a:extLst>
                <a:ext uri="{FF2B5EF4-FFF2-40B4-BE49-F238E27FC236}">
                  <a16:creationId xmlns:a16="http://schemas.microsoft.com/office/drawing/2014/main" id="{BECF7BEE-F6D5-3AED-3A61-E7D09500E7E2}"/>
                </a:ext>
              </a:extLst>
            </p:cNvPr>
            <p:cNvSpPr/>
            <p:nvPr/>
          </p:nvSpPr>
          <p:spPr>
            <a:xfrm rot="734835">
              <a:off x="4416926" y="2065608"/>
              <a:ext cx="152465" cy="3858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9" name="Rectangle: Rounded Corners 28">
              <a:extLst>
                <a:ext uri="{FF2B5EF4-FFF2-40B4-BE49-F238E27FC236}">
                  <a16:creationId xmlns:a16="http://schemas.microsoft.com/office/drawing/2014/main" id="{361431FE-2D01-8409-76FE-217025FF776A}"/>
                </a:ext>
              </a:extLst>
            </p:cNvPr>
            <p:cNvSpPr/>
            <p:nvPr/>
          </p:nvSpPr>
          <p:spPr>
            <a:xfrm rot="21032989">
              <a:off x="4615614" y="2373582"/>
              <a:ext cx="149730"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Flowchart: Manual Input 29">
              <a:extLst>
                <a:ext uri="{FF2B5EF4-FFF2-40B4-BE49-F238E27FC236}">
                  <a16:creationId xmlns:a16="http://schemas.microsoft.com/office/drawing/2014/main" id="{B9D1F9DB-03C0-2CEA-8C62-ECFE1C3125CF}"/>
                </a:ext>
              </a:extLst>
            </p:cNvPr>
            <p:cNvSpPr/>
            <p:nvPr/>
          </p:nvSpPr>
          <p:spPr>
            <a:xfrm rot="4370022" flipH="1">
              <a:off x="4566067" y="2612552"/>
              <a:ext cx="197560" cy="305529"/>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1" name="Rectangle: Rounded Corners 30">
              <a:extLst>
                <a:ext uri="{FF2B5EF4-FFF2-40B4-BE49-F238E27FC236}">
                  <a16:creationId xmlns:a16="http://schemas.microsoft.com/office/drawing/2014/main" id="{A9B63D96-D14D-6F66-8DD4-EB74D2D61FDA}"/>
                </a:ext>
              </a:extLst>
            </p:cNvPr>
            <p:cNvSpPr/>
            <p:nvPr/>
          </p:nvSpPr>
          <p:spPr>
            <a:xfrm rot="1076057" flipH="1">
              <a:off x="5400700" y="2349090"/>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2" name="Rectangle: Rounded Corners 31">
              <a:extLst>
                <a:ext uri="{FF2B5EF4-FFF2-40B4-BE49-F238E27FC236}">
                  <a16:creationId xmlns:a16="http://schemas.microsoft.com/office/drawing/2014/main" id="{E4B9BFD2-7C2A-287C-E98D-DE772C3944A5}"/>
                </a:ext>
              </a:extLst>
            </p:cNvPr>
            <p:cNvSpPr/>
            <p:nvPr/>
          </p:nvSpPr>
          <p:spPr>
            <a:xfrm rot="20911244" flipH="1">
              <a:off x="5437935" y="2101053"/>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3" name="Rectangle: Rounded Corners 32">
              <a:extLst>
                <a:ext uri="{FF2B5EF4-FFF2-40B4-BE49-F238E27FC236}">
                  <a16:creationId xmlns:a16="http://schemas.microsoft.com/office/drawing/2014/main" id="{CF8D4471-93FA-7B09-C20F-8F341E6C34E4}"/>
                </a:ext>
              </a:extLst>
            </p:cNvPr>
            <p:cNvSpPr/>
            <p:nvPr/>
          </p:nvSpPr>
          <p:spPr>
            <a:xfrm rot="613090" flipH="1">
              <a:off x="5233983" y="2403167"/>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Flowchart: Manual Input 33">
              <a:extLst>
                <a:ext uri="{FF2B5EF4-FFF2-40B4-BE49-F238E27FC236}">
                  <a16:creationId xmlns:a16="http://schemas.microsoft.com/office/drawing/2014/main" id="{FFF0BF52-5F8B-AF8F-8C86-5CBEC355E0CA}"/>
                </a:ext>
              </a:extLst>
            </p:cNvPr>
            <p:cNvSpPr/>
            <p:nvPr/>
          </p:nvSpPr>
          <p:spPr>
            <a:xfrm rot="17276057">
              <a:off x="5238172" y="2640595"/>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5" name="Round Same Side Corner Rectangle 21">
              <a:extLst>
                <a:ext uri="{FF2B5EF4-FFF2-40B4-BE49-F238E27FC236}">
                  <a16:creationId xmlns:a16="http://schemas.microsoft.com/office/drawing/2014/main" id="{6197B7FE-251E-B188-5BE5-951CF432833A}"/>
                </a:ext>
              </a:extLst>
            </p:cNvPr>
            <p:cNvSpPr/>
            <p:nvPr/>
          </p:nvSpPr>
          <p:spPr>
            <a:xfrm>
              <a:off x="4880503" y="2250894"/>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Oval 35">
              <a:extLst>
                <a:ext uri="{FF2B5EF4-FFF2-40B4-BE49-F238E27FC236}">
                  <a16:creationId xmlns:a16="http://schemas.microsoft.com/office/drawing/2014/main" id="{F57D612F-985D-9C88-372E-4D432763A2A9}"/>
                </a:ext>
              </a:extLst>
            </p:cNvPr>
            <p:cNvSpPr/>
            <p:nvPr/>
          </p:nvSpPr>
          <p:spPr>
            <a:xfrm>
              <a:off x="4878636" y="1952645"/>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Rectangle 36">
              <a:extLst>
                <a:ext uri="{FF2B5EF4-FFF2-40B4-BE49-F238E27FC236}">
                  <a16:creationId xmlns:a16="http://schemas.microsoft.com/office/drawing/2014/main" id="{E8502C6B-F9CE-B702-8C61-B2EF13EA4DCB}"/>
                </a:ext>
              </a:extLst>
            </p:cNvPr>
            <p:cNvSpPr/>
            <p:nvPr/>
          </p:nvSpPr>
          <p:spPr>
            <a:xfrm>
              <a:off x="4538838"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8" name="Rectangle 37">
              <a:extLst>
                <a:ext uri="{FF2B5EF4-FFF2-40B4-BE49-F238E27FC236}">
                  <a16:creationId xmlns:a16="http://schemas.microsoft.com/office/drawing/2014/main" id="{B83BD697-FA04-7E69-6095-F950D563E6CC}"/>
                </a:ext>
              </a:extLst>
            </p:cNvPr>
            <p:cNvSpPr/>
            <p:nvPr/>
          </p:nvSpPr>
          <p:spPr>
            <a:xfrm>
              <a:off x="5217172"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44" name="Group 43">
            <a:extLst>
              <a:ext uri="{FF2B5EF4-FFF2-40B4-BE49-F238E27FC236}">
                <a16:creationId xmlns:a16="http://schemas.microsoft.com/office/drawing/2014/main" id="{8448548D-BE3B-EDDB-1FD5-9CADA8DF353F}"/>
              </a:ext>
            </a:extLst>
          </p:cNvPr>
          <p:cNvGrpSpPr/>
          <p:nvPr/>
        </p:nvGrpSpPr>
        <p:grpSpPr>
          <a:xfrm>
            <a:off x="3302000" y="3820045"/>
            <a:ext cx="582444" cy="721847"/>
            <a:chOff x="3302000" y="3820045"/>
            <a:chExt cx="582444" cy="721847"/>
          </a:xfrm>
        </p:grpSpPr>
        <p:grpSp>
          <p:nvGrpSpPr>
            <p:cNvPr id="42" name="Group 41">
              <a:extLst>
                <a:ext uri="{FF2B5EF4-FFF2-40B4-BE49-F238E27FC236}">
                  <a16:creationId xmlns:a16="http://schemas.microsoft.com/office/drawing/2014/main" id="{A39C83E5-9C71-3B08-A9B5-C20C686F93BB}"/>
                </a:ext>
              </a:extLst>
            </p:cNvPr>
            <p:cNvGrpSpPr/>
            <p:nvPr/>
          </p:nvGrpSpPr>
          <p:grpSpPr>
            <a:xfrm>
              <a:off x="3738131" y="4049988"/>
              <a:ext cx="146313" cy="325236"/>
              <a:chOff x="1638375" y="3971467"/>
              <a:chExt cx="146313" cy="325236"/>
            </a:xfrm>
          </p:grpSpPr>
          <p:sp>
            <p:nvSpPr>
              <p:cNvPr id="40" name="Round Same Side Corner Rectangle 21">
                <a:extLst>
                  <a:ext uri="{FF2B5EF4-FFF2-40B4-BE49-F238E27FC236}">
                    <a16:creationId xmlns:a16="http://schemas.microsoft.com/office/drawing/2014/main" id="{F2B010E3-C28E-D028-5E25-D431807E4D2E}"/>
                  </a:ext>
                </a:extLst>
              </p:cNvPr>
              <p:cNvSpPr/>
              <p:nvPr/>
            </p:nvSpPr>
            <p:spPr>
              <a:xfrm>
                <a:off x="1639448" y="4142910"/>
                <a:ext cx="144669" cy="153793"/>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Oval 40">
                <a:extLst>
                  <a:ext uri="{FF2B5EF4-FFF2-40B4-BE49-F238E27FC236}">
                    <a16:creationId xmlns:a16="http://schemas.microsoft.com/office/drawing/2014/main" id="{B06F8C1F-C829-BE68-FA23-F63D8C2BD095}"/>
                  </a:ext>
                </a:extLst>
              </p:cNvPr>
              <p:cNvSpPr/>
              <p:nvPr/>
            </p:nvSpPr>
            <p:spPr>
              <a:xfrm>
                <a:off x="1638375" y="3971467"/>
                <a:ext cx="146313" cy="14631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43" name="Freeform: Shape 42">
              <a:extLst>
                <a:ext uri="{FF2B5EF4-FFF2-40B4-BE49-F238E27FC236}">
                  <a16:creationId xmlns:a16="http://schemas.microsoft.com/office/drawing/2014/main" id="{09A63B52-B15F-2155-DCF2-1CD411E4DA00}"/>
                </a:ext>
              </a:extLst>
            </p:cNvPr>
            <p:cNvSpPr/>
            <p:nvPr/>
          </p:nvSpPr>
          <p:spPr>
            <a:xfrm>
              <a:off x="3302000" y="3820045"/>
              <a:ext cx="348089" cy="721847"/>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7914883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75F835B-A659-F76E-E502-FA3B2B611958}"/>
              </a:ext>
            </a:extLst>
          </p:cNvPr>
          <p:cNvSpPr txBox="1"/>
          <p:nvPr/>
        </p:nvSpPr>
        <p:spPr>
          <a:xfrm>
            <a:off x="996286" y="1243538"/>
            <a:ext cx="5254042" cy="276999"/>
          </a:xfrm>
          <a:prstGeom prst="rect">
            <a:avLst/>
          </a:prstGeom>
          <a:noFill/>
        </p:spPr>
        <p:txBody>
          <a:bodyPr wrap="square" rtlCol="0">
            <a:spAutoFit/>
          </a:bodyPr>
          <a:lstStyle/>
          <a:p>
            <a:r>
              <a:rPr lang="en-CA" sz="1200" b="1" spc="300" dirty="0">
                <a:solidFill>
                  <a:schemeClr val="tx1"/>
                </a:solidFill>
              </a:rPr>
              <a:t>TRAINING AIM</a:t>
            </a:r>
          </a:p>
        </p:txBody>
      </p:sp>
      <p:sp>
        <p:nvSpPr>
          <p:cNvPr id="17" name="TextBox 16">
            <a:extLst>
              <a:ext uri="{FF2B5EF4-FFF2-40B4-BE49-F238E27FC236}">
                <a16:creationId xmlns:a16="http://schemas.microsoft.com/office/drawing/2014/main" id="{B592193B-59FD-99DD-6B7C-4926672E43D5}"/>
              </a:ext>
            </a:extLst>
          </p:cNvPr>
          <p:cNvSpPr txBox="1"/>
          <p:nvPr/>
        </p:nvSpPr>
        <p:spPr>
          <a:xfrm>
            <a:off x="996288" y="699799"/>
            <a:ext cx="3847892" cy="307777"/>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ABOUT THIS TRAINING</a:t>
            </a:r>
          </a:p>
        </p:txBody>
      </p:sp>
      <p:sp>
        <p:nvSpPr>
          <p:cNvPr id="18" name="TextBox 17">
            <a:extLst>
              <a:ext uri="{FF2B5EF4-FFF2-40B4-BE49-F238E27FC236}">
                <a16:creationId xmlns:a16="http://schemas.microsoft.com/office/drawing/2014/main" id="{C6DEA057-25C3-363A-3303-F5D1B0E5296D}"/>
              </a:ext>
            </a:extLst>
          </p:cNvPr>
          <p:cNvSpPr txBox="1"/>
          <p:nvPr/>
        </p:nvSpPr>
        <p:spPr>
          <a:xfrm>
            <a:off x="996287" y="1585957"/>
            <a:ext cx="5254042" cy="600164"/>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By the end of this training child protection case management caseworkers will have the knowledge and skills to prevent and address child protection concerns related to family separation </a:t>
            </a:r>
            <a:endParaRPr lang="en-US" sz="1100" dirty="0">
              <a:solidFill>
                <a:schemeClr val="tx1"/>
              </a:solidFill>
              <a:latin typeface="+mn-lt"/>
            </a:endParaRP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6" y="2468250"/>
            <a:ext cx="5254043" cy="276999"/>
          </a:xfrm>
          <a:prstGeom prst="rect">
            <a:avLst/>
          </a:prstGeom>
          <a:noFill/>
        </p:spPr>
        <p:txBody>
          <a:bodyPr wrap="square" rtlCol="0">
            <a:spAutoFit/>
          </a:bodyPr>
          <a:lstStyle/>
          <a:p>
            <a:r>
              <a:rPr lang="en-CA" sz="1200" b="1" spc="300" dirty="0">
                <a:solidFill>
                  <a:schemeClr val="tx1"/>
                </a:solidFill>
              </a:rPr>
              <a:t>MINIMUM STANDARDS FOR CHILD PROTECTION</a:t>
            </a:r>
          </a:p>
        </p:txBody>
      </p:sp>
      <p:sp>
        <p:nvSpPr>
          <p:cNvPr id="41" name="Rectangle: Rounded Corners 40">
            <a:extLst>
              <a:ext uri="{FF2B5EF4-FFF2-40B4-BE49-F238E27FC236}">
                <a16:creationId xmlns:a16="http://schemas.microsoft.com/office/drawing/2014/main" id="{2AEB59AB-4708-2563-1C73-02F04C66A0D3}"/>
              </a:ext>
            </a:extLst>
          </p:cNvPr>
          <p:cNvSpPr/>
          <p:nvPr/>
        </p:nvSpPr>
        <p:spPr>
          <a:xfrm>
            <a:off x="2074460" y="3543161"/>
            <a:ext cx="4175868" cy="46166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1100" dirty="0">
                <a:solidFill>
                  <a:schemeClr val="tx1"/>
                </a:solidFill>
              </a:rPr>
              <a:t>Standard 16: </a:t>
            </a:r>
            <a:r>
              <a:rPr lang="en-US" sz="1100" b="1" dirty="0">
                <a:solidFill>
                  <a:schemeClr val="tx1"/>
                </a:solidFill>
              </a:rPr>
              <a:t>Strengthening Family and Caregiver Environments </a:t>
            </a:r>
          </a:p>
        </p:txBody>
      </p:sp>
      <p:sp>
        <p:nvSpPr>
          <p:cNvPr id="42" name="Rectangle: Rounded Corners 41">
            <a:extLst>
              <a:ext uri="{FF2B5EF4-FFF2-40B4-BE49-F238E27FC236}">
                <a16:creationId xmlns:a16="http://schemas.microsoft.com/office/drawing/2014/main" id="{5AA1BADC-E184-DF92-BD74-C0CA716446E3}"/>
              </a:ext>
            </a:extLst>
          </p:cNvPr>
          <p:cNvSpPr/>
          <p:nvPr/>
        </p:nvSpPr>
        <p:spPr>
          <a:xfrm>
            <a:off x="2074460" y="2980588"/>
            <a:ext cx="4175868" cy="46166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631825"/>
            <a:r>
              <a:rPr lang="en-CA" sz="1100" dirty="0">
                <a:solidFill>
                  <a:schemeClr val="tx1"/>
                </a:solidFill>
              </a:rPr>
              <a:t>Standard 13: </a:t>
            </a:r>
            <a:r>
              <a:rPr lang="en-CA" sz="1100" b="1" dirty="0">
                <a:solidFill>
                  <a:schemeClr val="tx1"/>
                </a:solidFill>
              </a:rPr>
              <a:t>Unaccompanied and Separated Children</a:t>
            </a:r>
          </a:p>
        </p:txBody>
      </p:sp>
      <p:sp>
        <p:nvSpPr>
          <p:cNvPr id="44" name="Rectangle: Rounded Corners 43">
            <a:extLst>
              <a:ext uri="{FF2B5EF4-FFF2-40B4-BE49-F238E27FC236}">
                <a16:creationId xmlns:a16="http://schemas.microsoft.com/office/drawing/2014/main" id="{B7B16A70-E82E-F3C0-F3DF-FE72E8A4A7E5}"/>
              </a:ext>
            </a:extLst>
          </p:cNvPr>
          <p:cNvSpPr/>
          <p:nvPr/>
        </p:nvSpPr>
        <p:spPr>
          <a:xfrm>
            <a:off x="2074461" y="4668729"/>
            <a:ext cx="4175868" cy="46166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1100" dirty="0">
                <a:solidFill>
                  <a:schemeClr val="tx1"/>
                </a:solidFill>
              </a:rPr>
              <a:t>Standard 19: </a:t>
            </a:r>
            <a:r>
              <a:rPr lang="en-CA" sz="1100" b="1" dirty="0">
                <a:solidFill>
                  <a:schemeClr val="tx1"/>
                </a:solidFill>
              </a:rPr>
              <a:t>Alternative Care</a:t>
            </a:r>
          </a:p>
        </p:txBody>
      </p:sp>
      <p:sp>
        <p:nvSpPr>
          <p:cNvPr id="47" name="Rectangle: Rounded Corners 46">
            <a:extLst>
              <a:ext uri="{FF2B5EF4-FFF2-40B4-BE49-F238E27FC236}">
                <a16:creationId xmlns:a16="http://schemas.microsoft.com/office/drawing/2014/main" id="{E424D39C-1A73-00C1-8952-C6887CFE66E9}"/>
              </a:ext>
            </a:extLst>
          </p:cNvPr>
          <p:cNvSpPr/>
          <p:nvPr/>
        </p:nvSpPr>
        <p:spPr>
          <a:xfrm>
            <a:off x="2074460" y="4105734"/>
            <a:ext cx="4175868" cy="46166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1100" dirty="0">
                <a:solidFill>
                  <a:schemeClr val="tx1"/>
                </a:solidFill>
              </a:rPr>
              <a:t>Standard 18: </a:t>
            </a:r>
            <a:r>
              <a:rPr lang="en-CA" sz="1100" b="1" dirty="0">
                <a:solidFill>
                  <a:schemeClr val="tx1"/>
                </a:solidFill>
              </a:rPr>
              <a:t>Case Management </a:t>
            </a:r>
          </a:p>
        </p:txBody>
      </p:sp>
      <p:pic>
        <p:nvPicPr>
          <p:cNvPr id="45" name="Google Shape;98;p8">
            <a:extLst>
              <a:ext uri="{FF2B5EF4-FFF2-40B4-BE49-F238E27FC236}">
                <a16:creationId xmlns:a16="http://schemas.microsoft.com/office/drawing/2014/main" id="{AB7F8B25-F3E7-3D61-81AA-EC01B1D645B2}"/>
              </a:ext>
            </a:extLst>
          </p:cNvPr>
          <p:cNvPicPr preferRelativeResize="0"/>
          <p:nvPr/>
        </p:nvPicPr>
        <p:blipFill rotWithShape="1">
          <a:blip r:embed="rId2">
            <a:alphaModFix/>
          </a:blip>
          <a:srcRect/>
          <a:stretch/>
        </p:blipFill>
        <p:spPr>
          <a:xfrm>
            <a:off x="996287" y="2968797"/>
            <a:ext cx="1585398" cy="2187408"/>
          </a:xfrm>
          <a:prstGeom prst="rect">
            <a:avLst/>
          </a:prstGeom>
          <a:noFill/>
          <a:ln w="9525" cap="flat" cmpd="sng">
            <a:solidFill>
              <a:schemeClr val="accent2">
                <a:lumMod val="75000"/>
              </a:schemeClr>
            </a:solidFill>
            <a:prstDash val="solid"/>
            <a:round/>
            <a:headEnd type="none" w="sm" len="sm"/>
            <a:tailEnd type="none" w="sm" len="sm"/>
          </a:ln>
        </p:spPr>
      </p:pic>
      <p:sp>
        <p:nvSpPr>
          <p:cNvPr id="2" name="Hexagon 1">
            <a:extLst>
              <a:ext uri="{FF2B5EF4-FFF2-40B4-BE49-F238E27FC236}">
                <a16:creationId xmlns:a16="http://schemas.microsoft.com/office/drawing/2014/main" id="{04692977-93F7-83C5-DBE2-C6A1B326480E}"/>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Hexagon 2">
            <a:extLst>
              <a:ext uri="{FF2B5EF4-FFF2-40B4-BE49-F238E27FC236}">
                <a16:creationId xmlns:a16="http://schemas.microsoft.com/office/drawing/2014/main" id="{0640B7FF-DAC8-5C43-7676-E8EABE036B62}"/>
              </a:ext>
            </a:extLst>
          </p:cNvPr>
          <p:cNvSpPr/>
          <p:nvPr/>
        </p:nvSpPr>
        <p:spPr>
          <a:xfrm rot="1782986">
            <a:off x="286724" y="7639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0400C698-51CF-EF1B-98DC-E61548B02112}"/>
              </a:ext>
            </a:extLst>
          </p:cNvPr>
          <p:cNvSpPr/>
          <p:nvPr/>
        </p:nvSpPr>
        <p:spPr>
          <a:xfrm rot="1782986">
            <a:off x="286724" y="122680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42E13F13-953A-7354-CB88-37BE14E06343}"/>
              </a:ext>
            </a:extLst>
          </p:cNvPr>
          <p:cNvSpPr/>
          <p:nvPr/>
        </p:nvSpPr>
        <p:spPr>
          <a:xfrm rot="1782986">
            <a:off x="286724" y="168964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E7AC77BA-EA05-A0FA-E0DF-9EE6A9B63FAD}"/>
              </a:ext>
            </a:extLst>
          </p:cNvPr>
          <p:cNvSpPr/>
          <p:nvPr/>
        </p:nvSpPr>
        <p:spPr>
          <a:xfrm rot="1782986">
            <a:off x="286724" y="215249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3952ED2F-5B11-0D6E-1BAA-16728B03DB38}"/>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ACC08BF8-D31E-4BA8-41E5-E1F27F5477BF}"/>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D65EDA21-4B7A-D132-2D9D-3C88B98BF98E}"/>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CFB3429E-BBFE-0A66-6513-03AA746520BB}"/>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33E13CB1-A497-3436-FEF8-0069B08E91A5}"/>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574A3DC2-017A-A60F-067F-F7325EFF2C64}"/>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90EC0FC7-5548-E0C0-37FF-E632B1B5F816}"/>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7AE34EB9-D312-68E2-9E64-DE4902366FBB}"/>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603F27C2-085E-0830-6936-BFAC0FBC92D1}"/>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E783A6DB-6F31-A67B-69A8-AF949BBEFF0C}"/>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9F47C5E8-7FBC-0C1A-F1C4-361CADA648CF}"/>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7C304D72-7B78-6631-1413-09948ED1C4EE}"/>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7FE367A3-F4C1-C8BE-DF28-CADB9F66929B}"/>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2751032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54041" cy="276999"/>
          </a:xfrm>
          <a:prstGeom prst="rect">
            <a:avLst/>
          </a:prstGeom>
          <a:noFill/>
        </p:spPr>
        <p:txBody>
          <a:bodyPr wrap="square" rtlCol="0">
            <a:spAutoFit/>
          </a:bodyPr>
          <a:lstStyle/>
          <a:p>
            <a:r>
              <a:rPr lang="en-CA" sz="1200" b="1" spc="300" dirty="0">
                <a:solidFill>
                  <a:schemeClr val="tx1"/>
                </a:solidFill>
              </a:rPr>
              <a:t>FOSTER CARE</a:t>
            </a: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982985" y="1182876"/>
            <a:ext cx="5254041" cy="5509160"/>
          </a:xfrm>
          <a:prstGeom prst="rect">
            <a:avLst/>
          </a:prstGeom>
          <a:noFill/>
          <a:ln>
            <a:noFill/>
          </a:ln>
        </p:spPr>
        <p:txBody>
          <a:bodyPr spcFirstLastPara="1" wrap="square" lIns="91425" tIns="45700" rIns="91425" bIns="45700" anchor="t" anchorCtr="0">
            <a:spAutoFit/>
          </a:bodyPr>
          <a:lstStyle/>
          <a:p>
            <a:pPr marR="0" lvl="0" rtl="0">
              <a:spcBef>
                <a:spcPts val="0"/>
              </a:spcBef>
              <a:spcAft>
                <a:spcPts val="0"/>
              </a:spcAft>
              <a:buClr>
                <a:srgbClr val="000000"/>
              </a:buClr>
              <a:buSzPct val="100000"/>
            </a:pPr>
            <a:r>
              <a:rPr lang="en-US" sz="1100" b="1" i="0" u="none" strike="noStrike" cap="none" dirty="0">
                <a:solidFill>
                  <a:srgbClr val="000000"/>
                </a:solidFill>
                <a:latin typeface="+mn-lt"/>
                <a:ea typeface="Arial"/>
                <a:cs typeface="Arial"/>
                <a:sym typeface="Arial"/>
              </a:rPr>
              <a:t>Characteristics</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dirty="0">
                <a:solidFill>
                  <a:srgbClr val="000000"/>
                </a:solidFill>
                <a:sym typeface="Arial"/>
              </a:rPr>
              <a:t>Situations where children are cared for in a household outside their family. </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dirty="0">
                <a:solidFill>
                  <a:srgbClr val="000000"/>
                </a:solidFill>
                <a:sym typeface="Arial"/>
              </a:rPr>
              <a:t>Fostering is usually understood to be a temporary arrangement, and in most cases the birth parents retain their parental rights and responsibilities.</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dirty="0">
                <a:solidFill>
                  <a:srgbClr val="000000"/>
                </a:solidFill>
                <a:sym typeface="Arial"/>
              </a:rPr>
              <a:t>The care arrangement is administered by a competent authority whereby a child is placed in the domestic environment of a family who</a:t>
            </a:r>
          </a:p>
          <a:p>
            <a:pPr marL="628650" lvl="1" indent="-171450">
              <a:buClr>
                <a:srgbClr val="000000"/>
              </a:buClr>
              <a:buSzPct val="100000"/>
              <a:buFont typeface="Arial" panose="020B0604020202020204" pitchFamily="34" charset="0"/>
              <a:buChar char="•"/>
            </a:pPr>
            <a:r>
              <a:rPr lang="en-US" sz="1100" dirty="0">
                <a:solidFill>
                  <a:srgbClr val="000000"/>
                </a:solidFill>
                <a:sym typeface="Arial"/>
              </a:rPr>
              <a:t>have been selected, prepared and authorized to provide such care, and </a:t>
            </a:r>
          </a:p>
          <a:p>
            <a:pPr marL="628650" lvl="1" indent="-171450">
              <a:buClr>
                <a:srgbClr val="000000"/>
              </a:buClr>
              <a:buSzPct val="100000"/>
              <a:buFont typeface="Arial" panose="020B0604020202020204" pitchFamily="34" charset="0"/>
              <a:buChar char="•"/>
            </a:pPr>
            <a:r>
              <a:rPr lang="en-US" sz="1100" dirty="0">
                <a:solidFill>
                  <a:srgbClr val="000000"/>
                </a:solidFill>
                <a:sym typeface="Arial"/>
              </a:rPr>
              <a:t>are supervised and may be financially and/or non-financially supported in doing so.</a:t>
            </a:r>
          </a:p>
          <a:p>
            <a:pPr marL="171450" lvl="0" indent="-171450">
              <a:buFont typeface="Arial" panose="020B0604020202020204" pitchFamily="34" charset="0"/>
              <a:buChar char="•"/>
            </a:pPr>
            <a:r>
              <a:rPr lang="en-US" sz="1100" dirty="0">
                <a:solidFill>
                  <a:srgbClr val="000000"/>
                </a:solidFill>
              </a:rPr>
              <a:t>Foster care also refers to traditional or informal arrangements which do not involve a third party though may be endorsed or supported by the community and can involve entitlements and obligations on both sides.</a:t>
            </a:r>
            <a:endParaRPr lang="en-US" sz="1100" dirty="0">
              <a:solidFill>
                <a:srgbClr val="000000"/>
              </a:solidFill>
              <a:cs typeface="Calibri"/>
            </a:endParaRPr>
          </a:p>
          <a:p>
            <a:endParaRPr lang="en-US" sz="1100" dirty="0">
              <a:solidFill>
                <a:srgbClr val="000000"/>
              </a:solidFill>
            </a:endParaRPr>
          </a:p>
          <a:p>
            <a:r>
              <a:rPr lang="en-US" sz="1100" b="1" dirty="0">
                <a:solidFill>
                  <a:srgbClr val="000000"/>
                </a:solidFill>
              </a:rPr>
              <a:t>Considerations</a:t>
            </a:r>
          </a:p>
          <a:p>
            <a:pPr marL="171450" lvl="0" indent="-171450">
              <a:buFont typeface="Arial" panose="020B0604020202020204" pitchFamily="34" charset="0"/>
              <a:buChar char="•"/>
            </a:pPr>
            <a:r>
              <a:rPr lang="en-US" sz="1100" dirty="0">
                <a:solidFill>
                  <a:srgbClr val="000000"/>
                </a:solidFill>
              </a:rPr>
              <a:t>Foster care type arrangements can arise spontaneously in emergencies where families take care of a child who is unrelated or unknown to them. </a:t>
            </a:r>
          </a:p>
          <a:p>
            <a:pPr marL="628650" lvl="1" indent="-171450">
              <a:buFont typeface="Arial" panose="020B0604020202020204" pitchFamily="34" charset="0"/>
              <a:buChar char="•"/>
            </a:pPr>
            <a:r>
              <a:rPr lang="en-US" sz="1100" dirty="0">
                <a:solidFill>
                  <a:srgbClr val="000000"/>
                </a:solidFill>
              </a:rPr>
              <a:t>Such arrangements should be identified in a way which does not disrupt the care arrangement in order to assess the quality of care and the need for family tracing, to register and institute follow up and monitoring where necessary;</a:t>
            </a:r>
          </a:p>
          <a:p>
            <a:pPr marL="628650" lvl="1" indent="-171450">
              <a:buFont typeface="Arial" panose="020B0604020202020204" pitchFamily="34" charset="0"/>
              <a:buChar char="•"/>
            </a:pPr>
            <a:r>
              <a:rPr lang="en-US" sz="1100" dirty="0">
                <a:solidFill>
                  <a:srgbClr val="000000"/>
                </a:solidFill>
              </a:rPr>
              <a:t>In some societies, it is not considered acceptable for children to live with unrelated carers; foster care may still be possible but cultural norms must be carefully taken into consideration;</a:t>
            </a:r>
          </a:p>
          <a:p>
            <a:pPr marL="628650" lvl="1" indent="-171450">
              <a:buFont typeface="Arial" panose="020B0604020202020204" pitchFamily="34" charset="0"/>
              <a:buChar char="•"/>
            </a:pPr>
            <a:r>
              <a:rPr lang="en-US" sz="1100" dirty="0">
                <a:solidFill>
                  <a:srgbClr val="000000"/>
                </a:solidFill>
              </a:rPr>
              <a:t>In other societies there will be a strong tradition of community responsibilities for children - this does not necessarily mean that children cared for in this way will be provided he same level of care as children born to the family. </a:t>
            </a:r>
            <a:endParaRPr lang="en-US" sz="1100" dirty="0">
              <a:solidFill>
                <a:srgbClr val="000000"/>
              </a:solidFill>
              <a:cs typeface="Calibri"/>
            </a:endParaRPr>
          </a:p>
          <a:p>
            <a:pPr marL="171450" indent="-171450">
              <a:buFont typeface="Arial" panose="020B0604020202020204" pitchFamily="34" charset="0"/>
              <a:buChar char="•"/>
            </a:pPr>
            <a:r>
              <a:rPr lang="en-US" sz="1100" dirty="0">
                <a:solidFill>
                  <a:srgbClr val="000000"/>
                </a:solidFill>
              </a:rPr>
              <a:t>While foster care can provide good quality care it should never be assumed that because children are with a family they are protected or no longer need to be reunited with birth family. In some parts of the world foster care is not traditionally used as a way of protecting and caring for a child who is without his or her family, but is a means of exchange for the perceived benefit of the birth family, caregiver or the child.</a:t>
            </a:r>
          </a:p>
        </p:txBody>
      </p:sp>
      <p:sp>
        <p:nvSpPr>
          <p:cNvPr id="9" name="Hexagon 8">
            <a:extLst>
              <a:ext uri="{FF2B5EF4-FFF2-40B4-BE49-F238E27FC236}">
                <a16:creationId xmlns:a16="http://schemas.microsoft.com/office/drawing/2014/main" id="{14D1F11E-65F2-F646-EB42-3173056E8A45}"/>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5B2ED104-1774-A69B-DAA8-8F08C5DF4CD3}"/>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905AF91B-E42E-C996-110E-356BC28834FB}"/>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6EF65B37-0C7E-DAA0-1CD8-4BE429E5FAC1}"/>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99329079-98E6-5852-47F5-A5BD53F1C043}"/>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FBBE1D7D-7901-16CB-F0A6-FBADD6B6D962}"/>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2E4181AA-5E09-449B-0975-FB71E47014BA}"/>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5FBB2689-2E3C-D93A-67EA-0CC2618136C2}"/>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7CF4C796-B3C5-B8D8-C2A3-E1C850229FBB}"/>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3E71EE01-22D1-688E-1004-1267CEEB0614}"/>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9E6B71BE-EE1D-BCAF-EDEB-81BB9614FF6F}"/>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E4010491-C350-BA9D-6350-A1A74B2AC068}"/>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9F7063A0-1FB0-AB1E-279B-3048F0C5ED9C}"/>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87F29F21-665F-44B4-9E3E-689C16E59426}"/>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3836D974-7E8B-6C73-C8B8-D1BE3AFB2AE3}"/>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FB203C1B-B48B-BA78-C5E0-AF7213904EFD}"/>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D9D429C0-9A42-CDF4-6686-7120286C51A9}"/>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3F1C241E-76A0-CE1B-1449-4B4267A10ED0}"/>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7919189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58;p19">
            <a:extLst>
              <a:ext uri="{FF2B5EF4-FFF2-40B4-BE49-F238E27FC236}">
                <a16:creationId xmlns:a16="http://schemas.microsoft.com/office/drawing/2014/main" id="{F9EBDE7D-A1A0-C763-C42E-C5EA5063D756}"/>
              </a:ext>
            </a:extLst>
          </p:cNvPr>
          <p:cNvSpPr txBox="1"/>
          <p:nvPr/>
        </p:nvSpPr>
        <p:spPr>
          <a:xfrm>
            <a:off x="982986" y="1484032"/>
            <a:ext cx="2094043" cy="3816389"/>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Clr>
                <a:srgbClr val="000000"/>
              </a:buClr>
              <a:buSzPts val="2400"/>
              <a:buFont typeface="Arial"/>
              <a:buNone/>
            </a:pPr>
            <a:r>
              <a:rPr lang="en-US" sz="1100" b="1" i="0" u="none" strike="noStrike" cap="none" dirty="0">
                <a:solidFill>
                  <a:srgbClr val="000000"/>
                </a:solidFill>
                <a:latin typeface="+mn-lt"/>
                <a:ea typeface="Arial"/>
                <a:cs typeface="Arial"/>
                <a:sym typeface="Arial"/>
              </a:rPr>
              <a:t>Protective factors</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Family environment, often with people known to the child </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Individual attention, continuity of care and potential for healthy attachment with main carer</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Potential to develop and maintain bonds with other household members </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Child usually remains in her/his own community and maintains links with community members</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The child is integrated within the community, using community-based services such as schools and health clinics, and is at less risk of being targeted and stigmatized</a:t>
            </a:r>
          </a:p>
        </p:txBody>
      </p:sp>
      <p:sp>
        <p:nvSpPr>
          <p:cNvPr id="6" name="Google Shape;258;p19">
            <a:extLst>
              <a:ext uri="{FF2B5EF4-FFF2-40B4-BE49-F238E27FC236}">
                <a16:creationId xmlns:a16="http://schemas.microsoft.com/office/drawing/2014/main" id="{16B16665-1A70-ADAD-A031-4E6BBA63E2EE}"/>
              </a:ext>
            </a:extLst>
          </p:cNvPr>
          <p:cNvSpPr txBox="1"/>
          <p:nvPr/>
        </p:nvSpPr>
        <p:spPr>
          <a:xfrm>
            <a:off x="3077029" y="1484032"/>
            <a:ext cx="3159997" cy="3985666"/>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 </a:t>
            </a:r>
            <a:r>
              <a:rPr lang="en-US" sz="1100" b="1" i="0" u="none" strike="noStrike" cap="none" dirty="0">
                <a:solidFill>
                  <a:srgbClr val="000000"/>
                </a:solidFill>
                <a:latin typeface="+mn-lt"/>
                <a:ea typeface="Arial"/>
                <a:cs typeface="Arial"/>
                <a:sym typeface="Arial"/>
              </a:rPr>
              <a:t>Risk factors</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Potential neglect, abuse, discrimination or exploitation of children– this may be more likely in non-related family-based care</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The caregiver may expect the child to earn his or her keep by working in the house, as a domestic servant, or outside of the home.</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Resistance to monitoring of care arrangement by the caregivers</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Resistance to family tracing and reunification by the caregivers</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Children already in family-based care may be “hidden” and hard to identify</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Even children who are initially registered may not be located again if the family moves without telling the appropriate authorities</a:t>
            </a:r>
            <a:endParaRPr lang="en-US" sz="1100" dirty="0">
              <a:solidFill>
                <a:srgbClr val="000000"/>
              </a:solidFill>
              <a:cs typeface="Arial"/>
            </a:endParaRP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Potential for the placement to become a long-term care solution by default without family reunification being pursued</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Breakdown of care arrangements: families under stress or living in extreme poverty or hardship may be unable to continue providing care for the child</a:t>
            </a:r>
            <a:endParaRPr lang="en-US" sz="1100" dirty="0">
              <a:solidFill>
                <a:srgbClr val="000000"/>
              </a:solidFill>
              <a:cs typeface="Arial"/>
            </a:endParaRPr>
          </a:p>
        </p:txBody>
      </p:sp>
      <p:sp>
        <p:nvSpPr>
          <p:cNvPr id="8" name="Hexagon 7">
            <a:extLst>
              <a:ext uri="{FF2B5EF4-FFF2-40B4-BE49-F238E27FC236}">
                <a16:creationId xmlns:a16="http://schemas.microsoft.com/office/drawing/2014/main" id="{7080A96A-092C-400F-6A6D-1F702E986784}"/>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D97CEAE2-92FA-317E-CF57-AB1A0859BB7C}"/>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BB10CC50-1C05-F7A1-675B-1AD45BD1C1D0}"/>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A576527A-620B-F188-78F2-48B2FB69FCC7}"/>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3B29C872-6BA9-78F7-DE7D-7B0DF05ABF01}"/>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9FC5DB39-77EA-983B-A2BF-E6DA9C8642E7}"/>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54ACE421-6781-02E3-A503-F4156CDAAB4E}"/>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3D223BB4-35D8-B8A7-0EC6-BE790A07C3DA}"/>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45C47408-1338-8D3A-E448-D6CFE9843AC6}"/>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FEF0948F-9425-5E4F-7EA8-6B494ACAC773}"/>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36B3D51D-F5CB-4A23-194D-F51666A2906D}"/>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556D6A5F-3982-4902-027A-0CDBD9D66CC7}"/>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D027E5BE-60CC-7AFB-13BF-9DA532768328}"/>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22EB07C7-AB4F-A987-87EF-3B1A225676CD}"/>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4A844B73-2EF4-6AC3-233B-1765628E57DB}"/>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66510FBD-AB98-007C-2E60-C9E99A7D4B00}"/>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8F4EED77-864D-C0B3-945E-9E9B6A5BCCA8}"/>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DFD25D03-9085-F5CB-136F-0C0A8CC6CACE}"/>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5" name="Group 44">
            <a:extLst>
              <a:ext uri="{FF2B5EF4-FFF2-40B4-BE49-F238E27FC236}">
                <a16:creationId xmlns:a16="http://schemas.microsoft.com/office/drawing/2014/main" id="{360CCD7F-CD3F-AFD2-2D7C-CDA0688CB5CB}"/>
              </a:ext>
            </a:extLst>
          </p:cNvPr>
          <p:cNvGrpSpPr/>
          <p:nvPr/>
        </p:nvGrpSpPr>
        <p:grpSpPr>
          <a:xfrm>
            <a:off x="1220570" y="638187"/>
            <a:ext cx="677504" cy="583480"/>
            <a:chOff x="4416926" y="1952645"/>
            <a:chExt cx="1178615" cy="1015047"/>
          </a:xfrm>
          <a:solidFill>
            <a:schemeClr val="accent2">
              <a:lumMod val="20000"/>
              <a:lumOff val="80000"/>
            </a:schemeClr>
          </a:solidFill>
        </p:grpSpPr>
        <p:sp>
          <p:nvSpPr>
            <p:cNvPr id="46" name="Rectangle: Rounded Corners 45">
              <a:extLst>
                <a:ext uri="{FF2B5EF4-FFF2-40B4-BE49-F238E27FC236}">
                  <a16:creationId xmlns:a16="http://schemas.microsoft.com/office/drawing/2014/main" id="{1F9B71FA-9485-5FD2-9C73-11D5D6F4B4FD}"/>
                </a:ext>
              </a:extLst>
            </p:cNvPr>
            <p:cNvSpPr/>
            <p:nvPr/>
          </p:nvSpPr>
          <p:spPr>
            <a:xfrm rot="20570022">
              <a:off x="4447704" y="2313235"/>
              <a:ext cx="155800"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7" name="Rectangle: Rounded Corners 46">
              <a:extLst>
                <a:ext uri="{FF2B5EF4-FFF2-40B4-BE49-F238E27FC236}">
                  <a16:creationId xmlns:a16="http://schemas.microsoft.com/office/drawing/2014/main" id="{69483601-F00E-A552-AF58-D188A4C68515}"/>
                </a:ext>
              </a:extLst>
            </p:cNvPr>
            <p:cNvSpPr/>
            <p:nvPr/>
          </p:nvSpPr>
          <p:spPr>
            <a:xfrm rot="734835">
              <a:off x="4416926" y="2065608"/>
              <a:ext cx="152465" cy="3858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8" name="Rectangle: Rounded Corners 47">
              <a:extLst>
                <a:ext uri="{FF2B5EF4-FFF2-40B4-BE49-F238E27FC236}">
                  <a16:creationId xmlns:a16="http://schemas.microsoft.com/office/drawing/2014/main" id="{6B4CB114-5A53-8EC7-4F5C-849154D365CA}"/>
                </a:ext>
              </a:extLst>
            </p:cNvPr>
            <p:cNvSpPr/>
            <p:nvPr/>
          </p:nvSpPr>
          <p:spPr>
            <a:xfrm rot="21032989">
              <a:off x="4615614" y="2373582"/>
              <a:ext cx="149730"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9" name="Flowchart: Manual Input 48">
              <a:extLst>
                <a:ext uri="{FF2B5EF4-FFF2-40B4-BE49-F238E27FC236}">
                  <a16:creationId xmlns:a16="http://schemas.microsoft.com/office/drawing/2014/main" id="{97FA4E16-1F69-FA24-789C-E2D1C8043F19}"/>
                </a:ext>
              </a:extLst>
            </p:cNvPr>
            <p:cNvSpPr/>
            <p:nvPr/>
          </p:nvSpPr>
          <p:spPr>
            <a:xfrm rot="4370022" flipH="1">
              <a:off x="4566067" y="2612552"/>
              <a:ext cx="197560" cy="305529"/>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0" name="Rectangle: Rounded Corners 49">
              <a:extLst>
                <a:ext uri="{FF2B5EF4-FFF2-40B4-BE49-F238E27FC236}">
                  <a16:creationId xmlns:a16="http://schemas.microsoft.com/office/drawing/2014/main" id="{1E7940E6-3856-6109-BCA7-59736AAA561E}"/>
                </a:ext>
              </a:extLst>
            </p:cNvPr>
            <p:cNvSpPr/>
            <p:nvPr/>
          </p:nvSpPr>
          <p:spPr>
            <a:xfrm rot="1076057" flipH="1">
              <a:off x="5400700" y="2349090"/>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1" name="Rectangle: Rounded Corners 50">
              <a:extLst>
                <a:ext uri="{FF2B5EF4-FFF2-40B4-BE49-F238E27FC236}">
                  <a16:creationId xmlns:a16="http://schemas.microsoft.com/office/drawing/2014/main" id="{64A0321D-19C4-9208-6C5E-72FD4597C900}"/>
                </a:ext>
              </a:extLst>
            </p:cNvPr>
            <p:cNvSpPr/>
            <p:nvPr/>
          </p:nvSpPr>
          <p:spPr>
            <a:xfrm rot="20911244" flipH="1">
              <a:off x="5437935" y="2101053"/>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2" name="Rectangle: Rounded Corners 51">
              <a:extLst>
                <a:ext uri="{FF2B5EF4-FFF2-40B4-BE49-F238E27FC236}">
                  <a16:creationId xmlns:a16="http://schemas.microsoft.com/office/drawing/2014/main" id="{00A5CC8D-740E-CF38-5108-BD9C5AEAC013}"/>
                </a:ext>
              </a:extLst>
            </p:cNvPr>
            <p:cNvSpPr/>
            <p:nvPr/>
          </p:nvSpPr>
          <p:spPr>
            <a:xfrm rot="613090" flipH="1">
              <a:off x="5233983" y="2403167"/>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3" name="Flowchart: Manual Input 52">
              <a:extLst>
                <a:ext uri="{FF2B5EF4-FFF2-40B4-BE49-F238E27FC236}">
                  <a16:creationId xmlns:a16="http://schemas.microsoft.com/office/drawing/2014/main" id="{E7F249D3-AA00-A6F5-7A94-0B30E5D11CDB}"/>
                </a:ext>
              </a:extLst>
            </p:cNvPr>
            <p:cNvSpPr/>
            <p:nvPr/>
          </p:nvSpPr>
          <p:spPr>
            <a:xfrm rot="17276057">
              <a:off x="5238172" y="2640595"/>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4" name="Round Same Side Corner Rectangle 21">
              <a:extLst>
                <a:ext uri="{FF2B5EF4-FFF2-40B4-BE49-F238E27FC236}">
                  <a16:creationId xmlns:a16="http://schemas.microsoft.com/office/drawing/2014/main" id="{C3F1226A-F7C0-3566-B98A-A082A3B6F85E}"/>
                </a:ext>
              </a:extLst>
            </p:cNvPr>
            <p:cNvSpPr/>
            <p:nvPr/>
          </p:nvSpPr>
          <p:spPr>
            <a:xfrm>
              <a:off x="4880503" y="2250894"/>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5" name="Oval 54">
              <a:extLst>
                <a:ext uri="{FF2B5EF4-FFF2-40B4-BE49-F238E27FC236}">
                  <a16:creationId xmlns:a16="http://schemas.microsoft.com/office/drawing/2014/main" id="{BB77F61E-6A13-49D5-3240-F6627183FCCE}"/>
                </a:ext>
              </a:extLst>
            </p:cNvPr>
            <p:cNvSpPr/>
            <p:nvPr/>
          </p:nvSpPr>
          <p:spPr>
            <a:xfrm>
              <a:off x="4878636" y="1952645"/>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6" name="Rectangle 55">
              <a:extLst>
                <a:ext uri="{FF2B5EF4-FFF2-40B4-BE49-F238E27FC236}">
                  <a16:creationId xmlns:a16="http://schemas.microsoft.com/office/drawing/2014/main" id="{55D7892B-D878-2AE4-2D85-395826FFFAA9}"/>
                </a:ext>
              </a:extLst>
            </p:cNvPr>
            <p:cNvSpPr/>
            <p:nvPr/>
          </p:nvSpPr>
          <p:spPr>
            <a:xfrm>
              <a:off x="4538838"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7" name="Rectangle 56">
              <a:extLst>
                <a:ext uri="{FF2B5EF4-FFF2-40B4-BE49-F238E27FC236}">
                  <a16:creationId xmlns:a16="http://schemas.microsoft.com/office/drawing/2014/main" id="{2A4ACDD8-F85F-1684-17CB-4FC1D522DAE1}"/>
                </a:ext>
              </a:extLst>
            </p:cNvPr>
            <p:cNvSpPr/>
            <p:nvPr/>
          </p:nvSpPr>
          <p:spPr>
            <a:xfrm>
              <a:off x="5217172"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58" name="Group 57">
            <a:extLst>
              <a:ext uri="{FF2B5EF4-FFF2-40B4-BE49-F238E27FC236}">
                <a16:creationId xmlns:a16="http://schemas.microsoft.com/office/drawing/2014/main" id="{93D818AA-3CC8-5273-FEFF-52A4A6F8218E}"/>
              </a:ext>
            </a:extLst>
          </p:cNvPr>
          <p:cNvGrpSpPr/>
          <p:nvPr/>
        </p:nvGrpSpPr>
        <p:grpSpPr>
          <a:xfrm>
            <a:off x="3302000" y="639165"/>
            <a:ext cx="582444" cy="721847"/>
            <a:chOff x="3302000" y="3820045"/>
            <a:chExt cx="582444" cy="721847"/>
          </a:xfrm>
        </p:grpSpPr>
        <p:grpSp>
          <p:nvGrpSpPr>
            <p:cNvPr id="59" name="Group 58">
              <a:extLst>
                <a:ext uri="{FF2B5EF4-FFF2-40B4-BE49-F238E27FC236}">
                  <a16:creationId xmlns:a16="http://schemas.microsoft.com/office/drawing/2014/main" id="{6DD2DAE8-DA73-C8D4-FA53-4C8F05E66979}"/>
                </a:ext>
              </a:extLst>
            </p:cNvPr>
            <p:cNvGrpSpPr/>
            <p:nvPr/>
          </p:nvGrpSpPr>
          <p:grpSpPr>
            <a:xfrm>
              <a:off x="3738131" y="4049988"/>
              <a:ext cx="146313" cy="325236"/>
              <a:chOff x="1638375" y="3971467"/>
              <a:chExt cx="146313" cy="325236"/>
            </a:xfrm>
          </p:grpSpPr>
          <p:sp>
            <p:nvSpPr>
              <p:cNvPr id="61" name="Round Same Side Corner Rectangle 21">
                <a:extLst>
                  <a:ext uri="{FF2B5EF4-FFF2-40B4-BE49-F238E27FC236}">
                    <a16:creationId xmlns:a16="http://schemas.microsoft.com/office/drawing/2014/main" id="{B61C5686-10E9-294F-E706-DEB9F8879E48}"/>
                  </a:ext>
                </a:extLst>
              </p:cNvPr>
              <p:cNvSpPr/>
              <p:nvPr/>
            </p:nvSpPr>
            <p:spPr>
              <a:xfrm>
                <a:off x="1639448" y="4142910"/>
                <a:ext cx="144669" cy="153793"/>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 name="Oval 61">
                <a:extLst>
                  <a:ext uri="{FF2B5EF4-FFF2-40B4-BE49-F238E27FC236}">
                    <a16:creationId xmlns:a16="http://schemas.microsoft.com/office/drawing/2014/main" id="{58241279-E034-9E15-AD7A-786ABAAAEEAA}"/>
                  </a:ext>
                </a:extLst>
              </p:cNvPr>
              <p:cNvSpPr/>
              <p:nvPr/>
            </p:nvSpPr>
            <p:spPr>
              <a:xfrm>
                <a:off x="1638375" y="3971467"/>
                <a:ext cx="146313" cy="14631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60" name="Freeform: Shape 59">
              <a:extLst>
                <a:ext uri="{FF2B5EF4-FFF2-40B4-BE49-F238E27FC236}">
                  <a16:creationId xmlns:a16="http://schemas.microsoft.com/office/drawing/2014/main" id="{B509D075-AEC9-64D8-1CBD-299046AA9793}"/>
                </a:ext>
              </a:extLst>
            </p:cNvPr>
            <p:cNvSpPr/>
            <p:nvPr/>
          </p:nvSpPr>
          <p:spPr>
            <a:xfrm>
              <a:off x="3302000" y="3820045"/>
              <a:ext cx="348089" cy="721847"/>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17038024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54041" cy="276999"/>
          </a:xfrm>
          <a:prstGeom prst="rect">
            <a:avLst/>
          </a:prstGeom>
          <a:noFill/>
        </p:spPr>
        <p:txBody>
          <a:bodyPr wrap="square" rtlCol="0">
            <a:spAutoFit/>
          </a:bodyPr>
          <a:lstStyle/>
          <a:p>
            <a:r>
              <a:rPr lang="en-CA" sz="1200" b="1" spc="300" dirty="0">
                <a:solidFill>
                  <a:schemeClr val="tx1"/>
                </a:solidFill>
              </a:rPr>
              <a:t>SUPERVISED / SUPPORTED INDEPENDENT LIVING</a:t>
            </a: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982985" y="1182876"/>
            <a:ext cx="5254041" cy="6694100"/>
          </a:xfrm>
          <a:prstGeom prst="rect">
            <a:avLst/>
          </a:prstGeom>
          <a:noFill/>
          <a:ln>
            <a:noFill/>
          </a:ln>
        </p:spPr>
        <p:txBody>
          <a:bodyPr spcFirstLastPara="1" wrap="square" lIns="91425" tIns="45700" rIns="91425" bIns="45700" anchor="t" anchorCtr="0">
            <a:spAutoFit/>
          </a:bodyPr>
          <a:lstStyle/>
          <a:p>
            <a:pPr marR="0" lvl="0" rtl="0">
              <a:spcBef>
                <a:spcPts val="0"/>
              </a:spcBef>
              <a:spcAft>
                <a:spcPts val="0"/>
              </a:spcAft>
              <a:buClr>
                <a:srgbClr val="000000"/>
              </a:buClr>
              <a:buSzPct val="100000"/>
            </a:pPr>
            <a:r>
              <a:rPr lang="en-US" sz="1100" b="1" i="0" u="none" strike="noStrike" cap="none" dirty="0">
                <a:solidFill>
                  <a:srgbClr val="000000"/>
                </a:solidFill>
                <a:latin typeface="+mn-lt"/>
                <a:ea typeface="Arial"/>
                <a:cs typeface="Arial"/>
                <a:sym typeface="Arial"/>
              </a:rPr>
              <a:t>Characteristics</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i="0" u="none" strike="noStrike" cap="none" dirty="0">
                <a:solidFill>
                  <a:srgbClr val="000000"/>
                </a:solidFill>
                <a:latin typeface="+mn-lt"/>
                <a:ea typeface="Arial"/>
                <a:cs typeface="Arial"/>
                <a:sym typeface="Arial"/>
              </a:rPr>
              <a:t>Supervised/supported independent living arrangements refers to a care arrangement where</a:t>
            </a:r>
          </a:p>
          <a:p>
            <a:pPr marL="628650" lvl="1" indent="-171450">
              <a:buClr>
                <a:srgbClr val="000000"/>
              </a:buClr>
              <a:buSzPct val="100000"/>
              <a:buFont typeface="Arial" panose="020B0604020202020204" pitchFamily="34" charset="0"/>
              <a:buChar char="•"/>
            </a:pPr>
            <a:r>
              <a:rPr lang="en-US" sz="1100" i="0" u="none" strike="noStrike" cap="none" dirty="0">
                <a:solidFill>
                  <a:srgbClr val="000000"/>
                </a:solidFill>
                <a:latin typeface="+mn-lt"/>
                <a:ea typeface="Arial"/>
                <a:cs typeface="Arial"/>
                <a:sym typeface="Arial"/>
              </a:rPr>
              <a:t>an individual or group of children, who may or may not be related, </a:t>
            </a:r>
          </a:p>
          <a:p>
            <a:pPr marL="628650" lvl="1" indent="-171450">
              <a:buClr>
                <a:srgbClr val="000000"/>
              </a:buClr>
              <a:buSzPct val="100000"/>
              <a:buFont typeface="Arial" panose="020B0604020202020204" pitchFamily="34" charset="0"/>
              <a:buChar char="•"/>
            </a:pPr>
            <a:r>
              <a:rPr lang="en-US" sz="1100" i="0" u="none" strike="noStrike" cap="none" dirty="0">
                <a:solidFill>
                  <a:srgbClr val="000000"/>
                </a:solidFill>
                <a:latin typeface="+mn-lt"/>
                <a:ea typeface="Arial"/>
                <a:cs typeface="Arial"/>
                <a:sym typeface="Arial"/>
              </a:rPr>
              <a:t>live independently within a community i.e., are not cared for within a family or residential care setting, </a:t>
            </a:r>
          </a:p>
          <a:p>
            <a:pPr marL="628650" lvl="1" indent="-171450">
              <a:buClr>
                <a:srgbClr val="000000"/>
              </a:buClr>
              <a:buSzPct val="100000"/>
              <a:buFont typeface="Arial" panose="020B0604020202020204" pitchFamily="34" charset="0"/>
              <a:buChar char="•"/>
            </a:pPr>
            <a:r>
              <a:rPr lang="en-US" sz="1100" i="0" u="none" strike="noStrike" cap="none" dirty="0">
                <a:solidFill>
                  <a:srgbClr val="000000"/>
                </a:solidFill>
                <a:latin typeface="+mn-lt"/>
                <a:ea typeface="Arial"/>
                <a:cs typeface="Arial"/>
                <a:sym typeface="Arial"/>
              </a:rPr>
              <a:t>including child headed households (where younger children are cared for by an older child/ren) and peer groups (where children are of a similar age).</a:t>
            </a:r>
          </a:p>
          <a:p>
            <a:pPr marL="171450" indent="-171450">
              <a:buClr>
                <a:srgbClr val="000000"/>
              </a:buClr>
              <a:buSzPct val="100000"/>
              <a:buFont typeface="Arial" panose="020B0604020202020204" pitchFamily="34" charset="0"/>
              <a:buChar char="•"/>
            </a:pPr>
            <a:r>
              <a:rPr lang="en-US" sz="1100" i="0" u="none" strike="noStrike" cap="none" dirty="0">
                <a:solidFill>
                  <a:srgbClr val="000000"/>
                </a:solidFill>
                <a:latin typeface="+mn-lt"/>
                <a:ea typeface="Arial"/>
                <a:cs typeface="Arial"/>
                <a:sym typeface="Arial"/>
              </a:rPr>
              <a:t>Children may be supported or supervised by a community member, specially appointed and trained mentor (who may be supervised by a caseworker) and/or by a caseworker. </a:t>
            </a:r>
          </a:p>
          <a:p>
            <a:pPr marL="628650" lvl="1" indent="-171450">
              <a:buClr>
                <a:srgbClr val="000000"/>
              </a:buClr>
              <a:buSzPct val="100000"/>
              <a:buFont typeface="Arial" panose="020B0604020202020204" pitchFamily="34" charset="0"/>
              <a:buChar char="•"/>
            </a:pPr>
            <a:r>
              <a:rPr lang="en-US" sz="1100" i="0" u="none" strike="noStrike" cap="none" dirty="0">
                <a:solidFill>
                  <a:srgbClr val="000000"/>
                </a:solidFill>
                <a:latin typeface="+mn-lt"/>
                <a:ea typeface="Arial"/>
                <a:cs typeface="Arial"/>
                <a:sym typeface="Arial"/>
              </a:rPr>
              <a:t>This can be an effective arrangement for children for whom it is difficult to find foster care (e.g., adolescent boys) and/or children who may find it difficult to settle in a family environment.</a:t>
            </a:r>
          </a:p>
          <a:p>
            <a:pPr marL="171450" indent="-171450">
              <a:buClr>
                <a:srgbClr val="000000"/>
              </a:buClr>
              <a:buSzPct val="100000"/>
              <a:buFont typeface="Arial" panose="020B0604020202020204" pitchFamily="34" charset="0"/>
              <a:buChar char="•"/>
            </a:pPr>
            <a:r>
              <a:rPr lang="en-US" sz="1100" dirty="0">
                <a:solidFill>
                  <a:srgbClr val="000000"/>
                </a:solidFill>
                <a:ea typeface="Arial"/>
                <a:cs typeface="Arial"/>
                <a:sym typeface="Arial"/>
              </a:rPr>
              <a:t>Key points</a:t>
            </a:r>
            <a:endParaRPr lang="en-US" sz="1100" i="0" u="none" strike="noStrike" cap="none" dirty="0">
              <a:solidFill>
                <a:srgbClr val="000000"/>
              </a:solidFill>
              <a:latin typeface="+mn-lt"/>
              <a:ea typeface="Arial"/>
              <a:cs typeface="Arial"/>
              <a:sym typeface="Arial"/>
            </a:endParaRPr>
          </a:p>
          <a:p>
            <a:pPr marL="628650" lvl="1" indent="-171450">
              <a:buClr>
                <a:srgbClr val="000000"/>
              </a:buClr>
              <a:buSzPct val="100000"/>
              <a:buFont typeface="Arial" panose="020B0604020202020204" pitchFamily="34" charset="0"/>
              <a:buChar char="•"/>
            </a:pPr>
            <a:r>
              <a:rPr lang="en-US" sz="1100" i="0" u="none" strike="noStrike" cap="none" dirty="0">
                <a:solidFill>
                  <a:srgbClr val="000000"/>
                </a:solidFill>
                <a:latin typeface="+mn-lt"/>
                <a:ea typeface="Arial"/>
                <a:cs typeface="Arial"/>
                <a:sym typeface="Arial"/>
              </a:rPr>
              <a:t>The child or children live without full-time adult care. </a:t>
            </a:r>
          </a:p>
          <a:p>
            <a:pPr marL="628650" lvl="1" indent="-171450">
              <a:buClr>
                <a:srgbClr val="000000"/>
              </a:buClr>
              <a:buSzPct val="100000"/>
              <a:buFont typeface="Arial" panose="020B0604020202020204" pitchFamily="34" charset="0"/>
              <a:buChar char="•"/>
            </a:pPr>
            <a:r>
              <a:rPr lang="en-US" sz="1100" i="0" u="none" strike="noStrike" cap="none" dirty="0">
                <a:solidFill>
                  <a:srgbClr val="000000"/>
                </a:solidFill>
                <a:latin typeface="+mn-lt"/>
                <a:ea typeface="Arial"/>
                <a:cs typeface="Arial"/>
                <a:sym typeface="Arial"/>
              </a:rPr>
              <a:t>Suitable for children no younger than 15 years of age, except in the case of younger children living with an older sibling who is 15 years or above, where it is in their best interests. </a:t>
            </a:r>
          </a:p>
          <a:p>
            <a:pPr marL="628650" lvl="1" indent="-171450">
              <a:buClr>
                <a:srgbClr val="000000"/>
              </a:buClr>
              <a:buSzPct val="100000"/>
              <a:buFont typeface="Arial" panose="020B0604020202020204" pitchFamily="34" charset="0"/>
              <a:buChar char="•"/>
            </a:pPr>
            <a:r>
              <a:rPr lang="en-US" sz="1100" i="0" u="none" strike="noStrike" cap="none" dirty="0">
                <a:solidFill>
                  <a:srgbClr val="000000"/>
                </a:solidFill>
                <a:latin typeface="+mn-lt"/>
                <a:ea typeface="Arial"/>
                <a:cs typeface="Arial"/>
                <a:sym typeface="Arial"/>
              </a:rPr>
              <a:t>Arrangements can be spontaneous or organized by an external actor</a:t>
            </a:r>
          </a:p>
          <a:p>
            <a:pPr marL="0" marR="0" lvl="0" indent="0" rtl="0">
              <a:spcBef>
                <a:spcPts val="0"/>
              </a:spcBef>
              <a:spcAft>
                <a:spcPts val="0"/>
              </a:spcAft>
              <a:buClr>
                <a:srgbClr val="000000"/>
              </a:buClr>
              <a:buSzPts val="2400"/>
              <a:buFont typeface="Arial"/>
              <a:buNone/>
            </a:pPr>
            <a:endParaRPr lang="en-US" sz="1100" i="0" u="none" strike="noStrike" cap="none" dirty="0">
              <a:solidFill>
                <a:srgbClr val="000000"/>
              </a:solidFill>
              <a:latin typeface="+mn-lt"/>
              <a:ea typeface="Arial"/>
              <a:cs typeface="Arial"/>
              <a:sym typeface="Arial"/>
            </a:endParaRPr>
          </a:p>
          <a:p>
            <a:pPr marL="0" marR="0" lvl="0" indent="0" rtl="0">
              <a:spcBef>
                <a:spcPts val="0"/>
              </a:spcBef>
              <a:spcAft>
                <a:spcPts val="0"/>
              </a:spcAft>
              <a:buClr>
                <a:srgbClr val="000000"/>
              </a:buClr>
              <a:buSzPts val="2400"/>
              <a:buFont typeface="Arial"/>
              <a:buNone/>
            </a:pPr>
            <a:r>
              <a:rPr lang="en-US" sz="1100" b="1" i="0" u="none" strike="noStrike" cap="none" dirty="0">
                <a:solidFill>
                  <a:srgbClr val="000000"/>
                </a:solidFill>
                <a:latin typeface="+mn-lt"/>
                <a:ea typeface="Arial"/>
                <a:cs typeface="Arial"/>
                <a:sym typeface="Arial"/>
              </a:rPr>
              <a:t>Mentor</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i="0" u="none" strike="noStrike" cap="none" dirty="0">
                <a:solidFill>
                  <a:srgbClr val="000000"/>
                </a:solidFill>
                <a:latin typeface="+mn-lt"/>
                <a:ea typeface="Arial"/>
                <a:cs typeface="Arial"/>
                <a:sym typeface="Arial"/>
              </a:rPr>
              <a:t>A trained and trusted adult</a:t>
            </a:r>
            <a:r>
              <a:rPr lang="en-US" sz="1100" dirty="0">
                <a:solidFill>
                  <a:srgbClr val="000000"/>
                </a:solidFill>
                <a:cs typeface="Arial"/>
                <a:sym typeface="Arial"/>
              </a:rPr>
              <a:t>, who is assigned or assumes the responsibility of providing guidance and support to a child or groups of children </a:t>
            </a:r>
            <a:r>
              <a:rPr lang="en-US" sz="900" i="1" dirty="0">
                <a:solidFill>
                  <a:srgbClr val="000000"/>
                </a:solidFill>
                <a:cs typeface="Arial"/>
                <a:sym typeface="Arial"/>
              </a:rPr>
              <a:t>(Adapted from </a:t>
            </a:r>
            <a:r>
              <a:rPr lang="en-GB" sz="900" i="1" dirty="0">
                <a:solidFill>
                  <a:srgbClr val="000000"/>
                </a:solidFill>
                <a:cs typeface="Arial"/>
                <a:sym typeface="Arial"/>
              </a:rPr>
              <a:t>Guidelines on supervised independent living for unaccompanied children, UNHCR (2019))</a:t>
            </a:r>
            <a:r>
              <a:rPr lang="en-US" sz="900" i="1" dirty="0">
                <a:solidFill>
                  <a:srgbClr val="000000"/>
                </a:solidFill>
                <a:cs typeface="Arial"/>
                <a:sym typeface="Arial"/>
              </a:rPr>
              <a:t> </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dirty="0">
                <a:solidFill>
                  <a:srgbClr val="000000"/>
                </a:solidFill>
                <a:cs typeface="Arial"/>
                <a:sym typeface="Arial"/>
              </a:rPr>
              <a:t>A mentor is usually a more experienced or knowledgeable person from the community, perhaps a member of a community-based group, or in some cases mentors can be employed by local authorities. </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dirty="0">
                <a:solidFill>
                  <a:srgbClr val="000000"/>
                </a:solidFill>
                <a:cs typeface="Arial"/>
                <a:sym typeface="Arial"/>
              </a:rPr>
              <a:t>A mentor helps the child deal with day-to-day challenges, provides them with appropriate support and care, and connects them to prospects for personal growth and development, and social and economic opportunities.</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dirty="0">
                <a:solidFill>
                  <a:srgbClr val="000000"/>
                </a:solidFill>
                <a:cs typeface="Arial"/>
                <a:sym typeface="Arial"/>
              </a:rPr>
              <a:t> Mentors do not usually live with children, but regularly visit them and provide them with the necessary support. </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dirty="0">
                <a:solidFill>
                  <a:srgbClr val="000000"/>
                </a:solidFill>
                <a:cs typeface="Arial"/>
                <a:sym typeface="Arial"/>
              </a:rPr>
              <a:t>A mentor has no legal responsibility for the child/ren and is unlikely to be referred to in national laws. </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dirty="0">
                <a:solidFill>
                  <a:srgbClr val="000000"/>
                </a:solidFill>
                <a:cs typeface="Arial"/>
                <a:sym typeface="Arial"/>
              </a:rPr>
              <a:t>A mentor should not be confused with a guardian who is generally appointed by national jurisdictions to safeguard a child’s best interests and general well-being.</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dirty="0">
                <a:solidFill>
                  <a:srgbClr val="000000"/>
                </a:solidFill>
                <a:cs typeface="Arial"/>
                <a:sym typeface="Arial"/>
              </a:rPr>
              <a:t>Where there is a mentor and a guardian it is important that they are in communication so they are giving the child/ren similar messages.</a:t>
            </a:r>
          </a:p>
        </p:txBody>
      </p:sp>
      <p:sp>
        <p:nvSpPr>
          <p:cNvPr id="3" name="Hexagon 2">
            <a:extLst>
              <a:ext uri="{FF2B5EF4-FFF2-40B4-BE49-F238E27FC236}">
                <a16:creationId xmlns:a16="http://schemas.microsoft.com/office/drawing/2014/main" id="{165F1E55-2F0A-A30D-AA08-D339FE6EB200}"/>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B7A90A6A-0007-426C-86BA-DC1B7F2BAA2F}"/>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D4797751-3588-A236-887B-8224290ABA1A}"/>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D386318A-847F-D804-15F5-01ECB75BC033}"/>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C1C523BC-5C71-5BEB-704E-D9B2500CCF54}"/>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735116E5-DF2D-C09C-1ADE-D6439618079A}"/>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C4D40749-9860-8C36-174F-EFF4F0C2A046}"/>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8DF5FC7B-D22F-2752-AD4E-5757DDA746CF}"/>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3B22D5AE-4172-5F75-97DE-C02CF4247BE1}"/>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21F43114-659D-48AB-2E0B-F204F7B98FCB}"/>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FA1F7B68-D30A-4A30-CFDF-B365280EFC12}"/>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3FB779E5-2B3B-6F28-564B-698B04AD7687}"/>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902C9D6D-FCC0-C81B-740E-7BD85481FB48}"/>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00BB6CE4-3C62-41BE-3448-0DAFDD3C51E6}"/>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B2048496-F627-0D14-CFD3-B43B432683F6}"/>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44AC64A6-B658-7729-0C20-DCF2D860EE1C}"/>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19F087C0-685E-805A-AF27-CD700936CC1E}"/>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14AADB36-9838-BC57-6CBE-89F980704A38}"/>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9240331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58;p19">
            <a:extLst>
              <a:ext uri="{FF2B5EF4-FFF2-40B4-BE49-F238E27FC236}">
                <a16:creationId xmlns:a16="http://schemas.microsoft.com/office/drawing/2014/main" id="{2ADBC46B-C718-1334-F641-9D0FF0ED10C2}"/>
              </a:ext>
            </a:extLst>
          </p:cNvPr>
          <p:cNvSpPr txBox="1"/>
          <p:nvPr/>
        </p:nvSpPr>
        <p:spPr>
          <a:xfrm>
            <a:off x="982986" y="1580262"/>
            <a:ext cx="2446014" cy="212361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Clr>
                <a:srgbClr val="000000"/>
              </a:buClr>
              <a:buSzPts val="2400"/>
              <a:buFont typeface="Arial"/>
              <a:buNone/>
            </a:pPr>
            <a:r>
              <a:rPr lang="en-US" sz="1100" b="1" i="0" u="none" strike="noStrike" cap="none" dirty="0">
                <a:solidFill>
                  <a:srgbClr val="000000"/>
                </a:solidFill>
                <a:latin typeface="+mn-lt"/>
                <a:ea typeface="Arial"/>
                <a:cs typeface="Arial"/>
                <a:sym typeface="Arial"/>
              </a:rPr>
              <a:t>Protective factors</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Children are able to maintain independence and develop resilience, especially where they receive support from community members/structures. It can help them to transition to adulthood. </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Sibling groups remain together; opportunities for healthy attachments </a:t>
            </a:r>
          </a:p>
          <a:p>
            <a:pPr marL="171450" marR="0" lvl="0" indent="-171450" rtl="0">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Groups of children who may have formed a bond can remain together</a:t>
            </a:r>
          </a:p>
        </p:txBody>
      </p:sp>
      <p:sp>
        <p:nvSpPr>
          <p:cNvPr id="3" name="Google Shape;258;p19">
            <a:extLst>
              <a:ext uri="{FF2B5EF4-FFF2-40B4-BE49-F238E27FC236}">
                <a16:creationId xmlns:a16="http://schemas.microsoft.com/office/drawing/2014/main" id="{619B9009-7769-CE8A-6778-80FBC90F03BD}"/>
              </a:ext>
            </a:extLst>
          </p:cNvPr>
          <p:cNvSpPr txBox="1"/>
          <p:nvPr/>
        </p:nvSpPr>
        <p:spPr>
          <a:xfrm>
            <a:off x="3429000" y="1580262"/>
            <a:ext cx="2808026" cy="1954341"/>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Clr>
                <a:srgbClr val="000000"/>
              </a:buClr>
              <a:buSzPts val="2400"/>
              <a:buFont typeface="Arial"/>
              <a:buNone/>
            </a:pPr>
            <a:r>
              <a:rPr lang="en-US" sz="1100" b="1" i="0" u="none" strike="noStrike" cap="none" dirty="0">
                <a:solidFill>
                  <a:srgbClr val="000000"/>
                </a:solidFill>
                <a:latin typeface="+mn-lt"/>
                <a:ea typeface="Arial"/>
                <a:cs typeface="Arial"/>
                <a:sym typeface="Arial"/>
              </a:rPr>
              <a:t>Risk factors</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Children lack boundaries </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Power dynamics between children can lead to bullying or exploitation</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Children can be at risk from various threats e.g., abuse, exploitation and sexual and gender-based violence, especially if not protected/supported by community members</a:t>
            </a:r>
          </a:p>
          <a:p>
            <a:pPr marL="171450" indent="-171450">
              <a:buClr>
                <a:srgbClr val="000000"/>
              </a:buClr>
              <a:buSzPct val="100000"/>
              <a:buFont typeface="Arial" panose="020B0604020202020204" pitchFamily="34" charset="0"/>
              <a:buChar char="•"/>
            </a:pPr>
            <a:r>
              <a:rPr lang="en-US" sz="1100" dirty="0">
                <a:solidFill>
                  <a:srgbClr val="000000"/>
                </a:solidFill>
                <a:cs typeface="Arial"/>
                <a:sym typeface="Arial"/>
              </a:rPr>
              <a:t>Children may struggle to access basic services</a:t>
            </a:r>
          </a:p>
        </p:txBody>
      </p:sp>
      <p:sp>
        <p:nvSpPr>
          <p:cNvPr id="4" name="Hexagon 3">
            <a:extLst>
              <a:ext uri="{FF2B5EF4-FFF2-40B4-BE49-F238E27FC236}">
                <a16:creationId xmlns:a16="http://schemas.microsoft.com/office/drawing/2014/main" id="{58732737-3737-026F-5BB2-044F9B8368C6}"/>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9A2925A5-99CC-D00C-CD4B-1DDDC9A85789}"/>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0AD91163-1DF0-98AA-6B9A-FE956DF9E41A}"/>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76D5C864-1228-CA56-34DA-2BC2345481A0}"/>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0FA3D90B-34B7-DF14-AEA4-3F66C677D57B}"/>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20142B9F-70EA-D914-9C30-39BF0D9586BD}"/>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5CBD3423-FCFA-7094-7D2F-4A6C913052E0}"/>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3E8EA604-0B2B-CA9F-80A0-4B55E906516D}"/>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DD23463C-0507-159B-E818-DF203991DABD}"/>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5CBCD74E-1EF6-E6A9-C63B-31C877FFFD09}"/>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783ECFD0-805F-7992-8B07-CD70B9ED8D51}"/>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E6E136E6-3C9D-73A7-907F-27DA56E6471A}"/>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0917BF42-ADBB-7DFB-C0EE-CFBA0DA4B679}"/>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D859765E-E20C-1BCC-1C1E-0B714FF1BF4C}"/>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5DA4C3A0-AF49-C70F-2F1F-C26B2FA16483}"/>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B0230305-A47F-2514-1D0F-CC37F50A0F96}"/>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3E5D7AA9-3265-613B-525D-0206AC64C8FC}"/>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2290E58D-E5FC-B205-8E1E-AAC4706E7177}"/>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1" name="Group 40">
            <a:extLst>
              <a:ext uri="{FF2B5EF4-FFF2-40B4-BE49-F238E27FC236}">
                <a16:creationId xmlns:a16="http://schemas.microsoft.com/office/drawing/2014/main" id="{A5EAC830-7211-E660-CBA0-B6AE46FBA852}"/>
              </a:ext>
            </a:extLst>
          </p:cNvPr>
          <p:cNvGrpSpPr/>
          <p:nvPr/>
        </p:nvGrpSpPr>
        <p:grpSpPr>
          <a:xfrm>
            <a:off x="1220570" y="699799"/>
            <a:ext cx="677504" cy="583480"/>
            <a:chOff x="4416926" y="1952645"/>
            <a:chExt cx="1178615" cy="1015047"/>
          </a:xfrm>
          <a:solidFill>
            <a:schemeClr val="accent2">
              <a:lumMod val="20000"/>
              <a:lumOff val="80000"/>
            </a:schemeClr>
          </a:solidFill>
        </p:grpSpPr>
        <p:sp>
          <p:nvSpPr>
            <p:cNvPr id="42" name="Rectangle: Rounded Corners 41">
              <a:extLst>
                <a:ext uri="{FF2B5EF4-FFF2-40B4-BE49-F238E27FC236}">
                  <a16:creationId xmlns:a16="http://schemas.microsoft.com/office/drawing/2014/main" id="{CF9C4C42-8EDF-9050-0AC4-BCD70DD8A7AC}"/>
                </a:ext>
              </a:extLst>
            </p:cNvPr>
            <p:cNvSpPr/>
            <p:nvPr/>
          </p:nvSpPr>
          <p:spPr>
            <a:xfrm rot="20570022">
              <a:off x="4447704" y="2313235"/>
              <a:ext cx="155800"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3" name="Rectangle: Rounded Corners 42">
              <a:extLst>
                <a:ext uri="{FF2B5EF4-FFF2-40B4-BE49-F238E27FC236}">
                  <a16:creationId xmlns:a16="http://schemas.microsoft.com/office/drawing/2014/main" id="{2BBAD54A-8B19-2E27-0F35-729E80E473C2}"/>
                </a:ext>
              </a:extLst>
            </p:cNvPr>
            <p:cNvSpPr/>
            <p:nvPr/>
          </p:nvSpPr>
          <p:spPr>
            <a:xfrm rot="734835">
              <a:off x="4416926" y="2065608"/>
              <a:ext cx="152465" cy="3858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4" name="Rectangle: Rounded Corners 43">
              <a:extLst>
                <a:ext uri="{FF2B5EF4-FFF2-40B4-BE49-F238E27FC236}">
                  <a16:creationId xmlns:a16="http://schemas.microsoft.com/office/drawing/2014/main" id="{A99D741B-F69C-88B8-0A22-5EAA9319C39F}"/>
                </a:ext>
              </a:extLst>
            </p:cNvPr>
            <p:cNvSpPr/>
            <p:nvPr/>
          </p:nvSpPr>
          <p:spPr>
            <a:xfrm rot="21032989">
              <a:off x="4615614" y="2373582"/>
              <a:ext cx="149730"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5" name="Flowchart: Manual Input 44">
              <a:extLst>
                <a:ext uri="{FF2B5EF4-FFF2-40B4-BE49-F238E27FC236}">
                  <a16:creationId xmlns:a16="http://schemas.microsoft.com/office/drawing/2014/main" id="{E39112BB-E04E-8E67-1681-760E0629C22C}"/>
                </a:ext>
              </a:extLst>
            </p:cNvPr>
            <p:cNvSpPr/>
            <p:nvPr/>
          </p:nvSpPr>
          <p:spPr>
            <a:xfrm rot="4370022" flipH="1">
              <a:off x="4566067" y="2612552"/>
              <a:ext cx="197560" cy="305529"/>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6" name="Rectangle: Rounded Corners 45">
              <a:extLst>
                <a:ext uri="{FF2B5EF4-FFF2-40B4-BE49-F238E27FC236}">
                  <a16:creationId xmlns:a16="http://schemas.microsoft.com/office/drawing/2014/main" id="{D6C7FB58-AA4C-6805-8465-0F4317C20137}"/>
                </a:ext>
              </a:extLst>
            </p:cNvPr>
            <p:cNvSpPr/>
            <p:nvPr/>
          </p:nvSpPr>
          <p:spPr>
            <a:xfrm rot="1076057" flipH="1">
              <a:off x="5400700" y="2349090"/>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7" name="Rectangle: Rounded Corners 46">
              <a:extLst>
                <a:ext uri="{FF2B5EF4-FFF2-40B4-BE49-F238E27FC236}">
                  <a16:creationId xmlns:a16="http://schemas.microsoft.com/office/drawing/2014/main" id="{3EB9A449-0339-E803-974A-72BB7A0D2CCD}"/>
                </a:ext>
              </a:extLst>
            </p:cNvPr>
            <p:cNvSpPr/>
            <p:nvPr/>
          </p:nvSpPr>
          <p:spPr>
            <a:xfrm rot="20911244" flipH="1">
              <a:off x="5437935" y="2101053"/>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8" name="Rectangle: Rounded Corners 47">
              <a:extLst>
                <a:ext uri="{FF2B5EF4-FFF2-40B4-BE49-F238E27FC236}">
                  <a16:creationId xmlns:a16="http://schemas.microsoft.com/office/drawing/2014/main" id="{1CB4D55E-9C6E-D537-3C77-B0D277D2F14F}"/>
                </a:ext>
              </a:extLst>
            </p:cNvPr>
            <p:cNvSpPr/>
            <p:nvPr/>
          </p:nvSpPr>
          <p:spPr>
            <a:xfrm rot="613090" flipH="1">
              <a:off x="5233983" y="2403167"/>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9" name="Flowchart: Manual Input 48">
              <a:extLst>
                <a:ext uri="{FF2B5EF4-FFF2-40B4-BE49-F238E27FC236}">
                  <a16:creationId xmlns:a16="http://schemas.microsoft.com/office/drawing/2014/main" id="{E59501D2-B768-C7B9-7531-33B8BA27F593}"/>
                </a:ext>
              </a:extLst>
            </p:cNvPr>
            <p:cNvSpPr/>
            <p:nvPr/>
          </p:nvSpPr>
          <p:spPr>
            <a:xfrm rot="17276057">
              <a:off x="5238172" y="2640595"/>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0" name="Round Same Side Corner Rectangle 21">
              <a:extLst>
                <a:ext uri="{FF2B5EF4-FFF2-40B4-BE49-F238E27FC236}">
                  <a16:creationId xmlns:a16="http://schemas.microsoft.com/office/drawing/2014/main" id="{87BE2D08-C15C-99DE-D3C7-01B59EF11DC2}"/>
                </a:ext>
              </a:extLst>
            </p:cNvPr>
            <p:cNvSpPr/>
            <p:nvPr/>
          </p:nvSpPr>
          <p:spPr>
            <a:xfrm>
              <a:off x="4880503" y="2250894"/>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Oval 50">
              <a:extLst>
                <a:ext uri="{FF2B5EF4-FFF2-40B4-BE49-F238E27FC236}">
                  <a16:creationId xmlns:a16="http://schemas.microsoft.com/office/drawing/2014/main" id="{DF767E8C-DBC2-8B37-991A-11D8DBC6FCFF}"/>
                </a:ext>
              </a:extLst>
            </p:cNvPr>
            <p:cNvSpPr/>
            <p:nvPr/>
          </p:nvSpPr>
          <p:spPr>
            <a:xfrm>
              <a:off x="4878636" y="1952645"/>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2" name="Rectangle 51">
              <a:extLst>
                <a:ext uri="{FF2B5EF4-FFF2-40B4-BE49-F238E27FC236}">
                  <a16:creationId xmlns:a16="http://schemas.microsoft.com/office/drawing/2014/main" id="{719892B7-F469-BC80-9CE9-7F8E1DCC3375}"/>
                </a:ext>
              </a:extLst>
            </p:cNvPr>
            <p:cNvSpPr/>
            <p:nvPr/>
          </p:nvSpPr>
          <p:spPr>
            <a:xfrm>
              <a:off x="4538838"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3" name="Rectangle 52">
              <a:extLst>
                <a:ext uri="{FF2B5EF4-FFF2-40B4-BE49-F238E27FC236}">
                  <a16:creationId xmlns:a16="http://schemas.microsoft.com/office/drawing/2014/main" id="{E7546CA8-DAC4-19E7-5CBC-EBEAE6AF7010}"/>
                </a:ext>
              </a:extLst>
            </p:cNvPr>
            <p:cNvSpPr/>
            <p:nvPr/>
          </p:nvSpPr>
          <p:spPr>
            <a:xfrm>
              <a:off x="5217172"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54" name="Group 53">
            <a:extLst>
              <a:ext uri="{FF2B5EF4-FFF2-40B4-BE49-F238E27FC236}">
                <a16:creationId xmlns:a16="http://schemas.microsoft.com/office/drawing/2014/main" id="{5BFFDAFB-619F-21CE-F9CA-0B49F90C711B}"/>
              </a:ext>
            </a:extLst>
          </p:cNvPr>
          <p:cNvGrpSpPr/>
          <p:nvPr/>
        </p:nvGrpSpPr>
        <p:grpSpPr>
          <a:xfrm>
            <a:off x="3302000" y="700777"/>
            <a:ext cx="582444" cy="721847"/>
            <a:chOff x="3302000" y="3820045"/>
            <a:chExt cx="582444" cy="721847"/>
          </a:xfrm>
        </p:grpSpPr>
        <p:grpSp>
          <p:nvGrpSpPr>
            <p:cNvPr id="55" name="Group 54">
              <a:extLst>
                <a:ext uri="{FF2B5EF4-FFF2-40B4-BE49-F238E27FC236}">
                  <a16:creationId xmlns:a16="http://schemas.microsoft.com/office/drawing/2014/main" id="{374499DC-481A-2831-C054-D51530979C62}"/>
                </a:ext>
              </a:extLst>
            </p:cNvPr>
            <p:cNvGrpSpPr/>
            <p:nvPr/>
          </p:nvGrpSpPr>
          <p:grpSpPr>
            <a:xfrm>
              <a:off x="3738131" y="4049988"/>
              <a:ext cx="146313" cy="325236"/>
              <a:chOff x="1638375" y="3971467"/>
              <a:chExt cx="146313" cy="325236"/>
            </a:xfrm>
          </p:grpSpPr>
          <p:sp>
            <p:nvSpPr>
              <p:cNvPr id="57" name="Round Same Side Corner Rectangle 21">
                <a:extLst>
                  <a:ext uri="{FF2B5EF4-FFF2-40B4-BE49-F238E27FC236}">
                    <a16:creationId xmlns:a16="http://schemas.microsoft.com/office/drawing/2014/main" id="{2F5AFAA8-353F-301B-1F80-7B4182C68662}"/>
                  </a:ext>
                </a:extLst>
              </p:cNvPr>
              <p:cNvSpPr/>
              <p:nvPr/>
            </p:nvSpPr>
            <p:spPr>
              <a:xfrm>
                <a:off x="1639448" y="4142910"/>
                <a:ext cx="144669" cy="153793"/>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8" name="Oval 57">
                <a:extLst>
                  <a:ext uri="{FF2B5EF4-FFF2-40B4-BE49-F238E27FC236}">
                    <a16:creationId xmlns:a16="http://schemas.microsoft.com/office/drawing/2014/main" id="{654899AE-21DD-002F-4ECB-32CEE382ED71}"/>
                  </a:ext>
                </a:extLst>
              </p:cNvPr>
              <p:cNvSpPr/>
              <p:nvPr/>
            </p:nvSpPr>
            <p:spPr>
              <a:xfrm>
                <a:off x="1638375" y="3971467"/>
                <a:ext cx="146313" cy="14631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56" name="Freeform: Shape 55">
              <a:extLst>
                <a:ext uri="{FF2B5EF4-FFF2-40B4-BE49-F238E27FC236}">
                  <a16:creationId xmlns:a16="http://schemas.microsoft.com/office/drawing/2014/main" id="{40A5B8E6-1888-259C-958E-FDED559971C7}"/>
                </a:ext>
              </a:extLst>
            </p:cNvPr>
            <p:cNvSpPr/>
            <p:nvPr/>
          </p:nvSpPr>
          <p:spPr>
            <a:xfrm>
              <a:off x="3302000" y="3820045"/>
              <a:ext cx="348089" cy="721847"/>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34162525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54041" cy="276999"/>
          </a:xfrm>
          <a:prstGeom prst="rect">
            <a:avLst/>
          </a:prstGeom>
          <a:noFill/>
        </p:spPr>
        <p:txBody>
          <a:bodyPr wrap="square" rtlCol="0">
            <a:spAutoFit/>
          </a:bodyPr>
          <a:lstStyle/>
          <a:p>
            <a:r>
              <a:rPr lang="en-US" sz="1200" b="1" spc="300" dirty="0"/>
              <a:t>ENERGENCY / TRANSIT RESIDENTIAL CARE</a:t>
            </a:r>
            <a:endParaRPr lang="en-US" sz="1200" b="1" spc="300" dirty="0">
              <a:solidFill>
                <a:schemeClr val="tx1"/>
              </a:solidFill>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982985" y="1182876"/>
            <a:ext cx="5254041" cy="8060179"/>
          </a:xfrm>
          <a:prstGeom prst="rect">
            <a:avLst/>
          </a:prstGeom>
          <a:noFill/>
          <a:ln>
            <a:noFill/>
          </a:ln>
        </p:spPr>
        <p:txBody>
          <a:bodyPr spcFirstLastPara="1" wrap="square" lIns="91425" tIns="45700" rIns="91425" bIns="45700" anchor="t" anchorCtr="0">
            <a:spAutoFit/>
          </a:bodyPr>
          <a:lstStyle/>
          <a:p>
            <a:pPr marR="0" lvl="0" rtl="0">
              <a:lnSpc>
                <a:spcPct val="107000"/>
              </a:lnSpc>
              <a:spcBef>
                <a:spcPts val="0"/>
              </a:spcBef>
              <a:spcAft>
                <a:spcPts val="0"/>
              </a:spcAft>
              <a:buClr>
                <a:srgbClr val="000000"/>
              </a:buClr>
              <a:buSzPct val="100000"/>
            </a:pPr>
            <a:r>
              <a:rPr lang="en-US" sz="1100" b="1" i="0" u="none" strike="noStrike" cap="none" dirty="0">
                <a:solidFill>
                  <a:srgbClr val="000000"/>
                </a:solidFill>
                <a:latin typeface="+mn-lt"/>
                <a:ea typeface="Arial"/>
                <a:cs typeface="Arial"/>
                <a:sym typeface="Arial"/>
              </a:rPr>
              <a:t>Characteristics</a:t>
            </a:r>
          </a:p>
          <a:p>
            <a:pPr marL="171450" indent="-171450">
              <a:buFont typeface="Arial" panose="020B0604020202020204" pitchFamily="34" charset="0"/>
              <a:buChar char="•"/>
            </a:pPr>
            <a:r>
              <a:rPr lang="en-US" sz="1100" dirty="0">
                <a:solidFill>
                  <a:srgbClr val="000000"/>
                </a:solidFill>
                <a:effectLst/>
                <a:ea typeface="Helvetica Neue"/>
                <a:cs typeface="Helvetica Neue"/>
              </a:rPr>
              <a:t>There may be a need for temporary small-scale shelters which provide 24-72hour care for children, especially where </a:t>
            </a:r>
          </a:p>
          <a:p>
            <a:pPr marL="628650" lvl="1" indent="-171450">
              <a:buFont typeface="Arial" panose="020B0604020202020204" pitchFamily="34" charset="0"/>
              <a:buChar char="•"/>
            </a:pPr>
            <a:r>
              <a:rPr lang="en-US" sz="1100" dirty="0">
                <a:solidFill>
                  <a:srgbClr val="000000"/>
                </a:solidFill>
                <a:effectLst/>
                <a:ea typeface="Helvetica Neue"/>
                <a:cs typeface="Helvetica Neue"/>
              </a:rPr>
              <a:t>foster care with a non-biological family is unlawful, culturally unacceptable, </a:t>
            </a:r>
          </a:p>
          <a:p>
            <a:pPr marL="628650" lvl="1" indent="-171450">
              <a:buFont typeface="Arial" panose="020B0604020202020204" pitchFamily="34" charset="0"/>
              <a:buChar char="•"/>
            </a:pPr>
            <a:r>
              <a:rPr lang="en-US" sz="1100" dirty="0">
                <a:solidFill>
                  <a:srgbClr val="000000"/>
                </a:solidFill>
                <a:effectLst/>
                <a:ea typeface="Helvetica Neue"/>
                <a:cs typeface="Helvetica Neue"/>
              </a:rPr>
              <a:t>there are no extended family members able to care for the child or it is not in the child’s best interests. </a:t>
            </a:r>
          </a:p>
          <a:p>
            <a:pPr marL="171450" lvl="0" indent="-171450">
              <a:buFont typeface="Arial" panose="020B0604020202020204" pitchFamily="34" charset="0"/>
              <a:buChar char="•"/>
            </a:pPr>
            <a:r>
              <a:rPr lang="en-US" sz="1100" dirty="0">
                <a:solidFill>
                  <a:srgbClr val="000000"/>
                </a:solidFill>
                <a:effectLst/>
                <a:ea typeface="Helvetica Neue"/>
                <a:cs typeface="Helvetica Neue"/>
              </a:rPr>
              <a:t>Centre based care may also be needed in the following situations:</a:t>
            </a:r>
            <a:endParaRPr lang="en-US" sz="1100" dirty="0">
              <a:effectLst/>
              <a:ea typeface="Calibri" panose="020F0502020204030204" pitchFamily="34" charset="0"/>
              <a:cs typeface="Times New Roman" panose="02020603050405020304" pitchFamily="18" charset="0"/>
            </a:endParaRPr>
          </a:p>
          <a:p>
            <a:pPr marL="628650" lvl="1" indent="-171450">
              <a:buFont typeface="Arial" panose="020B0604020202020204" pitchFamily="34" charset="0"/>
              <a:buChar char="•"/>
            </a:pPr>
            <a:r>
              <a:rPr lang="en-US" sz="1100" dirty="0">
                <a:solidFill>
                  <a:srgbClr val="000000"/>
                </a:solidFill>
                <a:effectLst/>
                <a:ea typeface="Helvetica Neue"/>
                <a:cs typeface="Helvetica Neue"/>
              </a:rPr>
              <a:t>Where there is no possibility to safely establish and monitor family-based care as an immediate solution for UASC, e.g., in large scale rapid onset emergencies (pending development of family/community-based options)</a:t>
            </a:r>
            <a:endParaRPr lang="en-US" sz="1100" dirty="0">
              <a:effectLst/>
              <a:ea typeface="Calibri" panose="020F0502020204030204" pitchFamily="34" charset="0"/>
              <a:cs typeface="Times New Roman" panose="02020603050405020304" pitchFamily="18" charset="0"/>
            </a:endParaRPr>
          </a:p>
          <a:p>
            <a:pPr marL="628650" lvl="1" indent="-171450">
              <a:buFont typeface="Arial" panose="020B0604020202020204" pitchFamily="34" charset="0"/>
              <a:buChar char="•"/>
            </a:pPr>
            <a:r>
              <a:rPr lang="en-US" sz="1100" dirty="0">
                <a:solidFill>
                  <a:srgbClr val="000000"/>
                </a:solidFill>
                <a:effectLst/>
                <a:ea typeface="Helvetica Neue"/>
                <a:cs typeface="Helvetica Neue"/>
              </a:rPr>
              <a:t>As a means to ensure children remain in the same place where there is the possibility to rapidly trace family members with a view to (quick) reunification or where family-based care could impede FTR</a:t>
            </a:r>
            <a:endParaRPr lang="en-US" sz="1100" dirty="0">
              <a:ea typeface="Helvetica Neue"/>
              <a:cs typeface="Times New Roman" panose="02020603050405020304" pitchFamily="18" charset="0"/>
            </a:endParaRPr>
          </a:p>
          <a:p>
            <a:pPr marL="628650" lvl="1" indent="-171450">
              <a:buFont typeface="Arial" panose="020B0604020202020204" pitchFamily="34" charset="0"/>
              <a:buChar char="•"/>
            </a:pPr>
            <a:r>
              <a:rPr lang="en-US" sz="1100" dirty="0">
                <a:solidFill>
                  <a:srgbClr val="000000"/>
                </a:solidFill>
                <a:effectLst/>
                <a:ea typeface="Helvetica Neue"/>
                <a:cs typeface="Helvetica Neue"/>
              </a:rPr>
              <a:t>When populations are on the move and care for children is needed on a temporary basis e.g., whilst waiting to be reunited with family members and family based care is not available. </a:t>
            </a:r>
          </a:p>
          <a:p>
            <a:endParaRPr lang="en-US" sz="1100" dirty="0">
              <a:solidFill>
                <a:srgbClr val="000000"/>
              </a:solidFill>
              <a:effectLst/>
              <a:ea typeface="Helvetica Neue"/>
              <a:cs typeface="Helvetica Neue"/>
            </a:endParaRPr>
          </a:p>
          <a:p>
            <a:r>
              <a:rPr lang="en-US" sz="1100" b="1" dirty="0">
                <a:solidFill>
                  <a:srgbClr val="000000"/>
                </a:solidFill>
                <a:ea typeface="Helvetica Neue"/>
                <a:cs typeface="Helvetica Neue"/>
              </a:rPr>
              <a:t>Considerations</a:t>
            </a:r>
            <a:endParaRPr lang="en-US" sz="1100" b="1" dirty="0">
              <a:solidFill>
                <a:srgbClr val="000000"/>
              </a:solidFill>
              <a:effectLst/>
              <a:ea typeface="Helvetica Neue"/>
              <a:cs typeface="Helvetica Neue"/>
            </a:endParaRPr>
          </a:p>
          <a:p>
            <a:pPr marL="171450" indent="-171450">
              <a:buFont typeface="Arial" panose="020B0604020202020204" pitchFamily="34" charset="0"/>
              <a:buChar char="•"/>
            </a:pPr>
            <a:r>
              <a:rPr lang="en-US" sz="1100" dirty="0">
                <a:solidFill>
                  <a:srgbClr val="000000"/>
                </a:solidFill>
                <a:effectLst/>
                <a:ea typeface="Helvetica Neue"/>
                <a:cs typeface="Helvetica Neue"/>
              </a:rPr>
              <a:t>This option should be accompanied by advocacy activities to improve short-medium and long-term alternative care systems and establish other preferred forms of care i.e., family/community-based care. </a:t>
            </a:r>
          </a:p>
          <a:p>
            <a:pPr marL="171450" indent="-171450">
              <a:buFont typeface="Arial" panose="020B0604020202020204" pitchFamily="34" charset="0"/>
              <a:buChar char="•"/>
            </a:pPr>
            <a:r>
              <a:rPr lang="en-US" sz="1100" dirty="0">
                <a:solidFill>
                  <a:srgbClr val="000000"/>
                </a:solidFill>
                <a:effectLst/>
                <a:ea typeface="Helvetica Neue"/>
                <a:cs typeface="Helvetica Neue"/>
              </a:rPr>
              <a:t>Every effort should be made to minimize an ‘institutional culture’ and to ensure the quality of care by providing:</a:t>
            </a:r>
            <a:endParaRPr lang="en-US" sz="1100" dirty="0">
              <a:effectLst/>
              <a:ea typeface="Calibri" panose="020F0502020204030204" pitchFamily="34" charset="0"/>
              <a:cs typeface="Times New Roman" panose="02020603050405020304" pitchFamily="18" charset="0"/>
            </a:endParaRPr>
          </a:p>
          <a:p>
            <a:pPr marL="628650" lvl="1" indent="-171450">
              <a:buFont typeface="Arial" panose="020B0604020202020204" pitchFamily="34" charset="0"/>
              <a:buChar char="•"/>
            </a:pPr>
            <a:r>
              <a:rPr lang="en-US" sz="1100" dirty="0">
                <a:solidFill>
                  <a:srgbClr val="000000"/>
                </a:solidFill>
                <a:effectLst/>
                <a:ea typeface="Helvetica Neue"/>
                <a:cs typeface="Helvetica Neue"/>
              </a:rPr>
              <a:t>Appropriate staff/child ratios</a:t>
            </a:r>
            <a:endParaRPr lang="en-US" sz="1100" dirty="0">
              <a:effectLst/>
              <a:ea typeface="Calibri" panose="020F0502020204030204" pitchFamily="34" charset="0"/>
              <a:cs typeface="Times New Roman" panose="02020603050405020304" pitchFamily="18" charset="0"/>
            </a:endParaRPr>
          </a:p>
          <a:p>
            <a:pPr marL="628650" lvl="1" indent="-171450">
              <a:buFont typeface="Arial" panose="020B0604020202020204" pitchFamily="34" charset="0"/>
              <a:buChar char="•"/>
            </a:pPr>
            <a:r>
              <a:rPr lang="en-US" sz="1100" dirty="0">
                <a:solidFill>
                  <a:srgbClr val="000000"/>
                </a:solidFill>
                <a:effectLst/>
                <a:ea typeface="Helvetica Neue"/>
                <a:cs typeface="Helvetica Neue"/>
              </a:rPr>
              <a:t>Accessible facilities or centers</a:t>
            </a:r>
            <a:endParaRPr lang="en-US" sz="1100" dirty="0">
              <a:effectLst/>
              <a:ea typeface="Calibri" panose="020F0502020204030204" pitchFamily="34" charset="0"/>
              <a:cs typeface="Times New Roman" panose="02020603050405020304" pitchFamily="18" charset="0"/>
            </a:endParaRPr>
          </a:p>
          <a:p>
            <a:pPr marL="628650" lvl="1" indent="-171450">
              <a:buFont typeface="Arial" panose="020B0604020202020204" pitchFamily="34" charset="0"/>
              <a:buChar char="•"/>
            </a:pPr>
            <a:r>
              <a:rPr lang="en-US" sz="1100" dirty="0">
                <a:solidFill>
                  <a:srgbClr val="000000"/>
                </a:solidFill>
                <a:effectLst/>
                <a:ea typeface="Helvetica Neue"/>
                <a:cs typeface="Helvetica Neue"/>
              </a:rPr>
              <a:t>Centre integrated into community/opportunities for children to socialize with members of the community</a:t>
            </a:r>
            <a:endParaRPr lang="en-US" sz="1100" dirty="0">
              <a:effectLst/>
              <a:ea typeface="Calibri" panose="020F0502020204030204" pitchFamily="34" charset="0"/>
              <a:cs typeface="Times New Roman" panose="02020603050405020304" pitchFamily="18" charset="0"/>
            </a:endParaRPr>
          </a:p>
          <a:p>
            <a:pPr marL="628650" lvl="1" indent="-171450">
              <a:buFont typeface="Arial" panose="020B0604020202020204" pitchFamily="34" charset="0"/>
              <a:buChar char="•"/>
            </a:pPr>
            <a:r>
              <a:rPr lang="en-US" sz="1100" dirty="0">
                <a:solidFill>
                  <a:srgbClr val="000000"/>
                </a:solidFill>
                <a:effectLst/>
                <a:ea typeface="Helvetica Neue"/>
                <a:cs typeface="Helvetica Neue"/>
              </a:rPr>
              <a:t>Codes of conduct</a:t>
            </a:r>
          </a:p>
          <a:p>
            <a:pPr marL="628650" lvl="1" indent="-171450">
              <a:buFont typeface="Arial" panose="020B0604020202020204" pitchFamily="34" charset="0"/>
              <a:buChar char="•"/>
            </a:pPr>
            <a:r>
              <a:rPr lang="en-US" sz="1100" dirty="0">
                <a:solidFill>
                  <a:srgbClr val="000000"/>
                </a:solidFill>
                <a:effectLst/>
                <a:ea typeface="Helvetica Neue"/>
                <a:cs typeface="Helvetica Neue"/>
              </a:rPr>
              <a:t>Staff training</a:t>
            </a:r>
          </a:p>
          <a:p>
            <a:pPr marL="628650" lvl="1" indent="-171450">
              <a:buFont typeface="Arial" panose="020B0604020202020204" pitchFamily="34" charset="0"/>
              <a:buChar char="•"/>
            </a:pPr>
            <a:r>
              <a:rPr lang="en-US" sz="1100" dirty="0">
                <a:solidFill>
                  <a:srgbClr val="000000"/>
                </a:solidFill>
                <a:ea typeface="Helvetica Neue"/>
                <a:cs typeface="Helvetica Neue"/>
              </a:rPr>
              <a:t>S</a:t>
            </a:r>
            <a:r>
              <a:rPr lang="en-US" sz="1100" dirty="0">
                <a:solidFill>
                  <a:srgbClr val="000000"/>
                </a:solidFill>
                <a:effectLst/>
                <a:ea typeface="Helvetica Neue"/>
                <a:cs typeface="Helvetica Neue"/>
              </a:rPr>
              <a:t>afe locations</a:t>
            </a:r>
            <a:endParaRPr lang="en-US" sz="1100" dirty="0">
              <a:ea typeface="Helvetica Neue"/>
              <a:cs typeface="Times New Roman" panose="02020603050405020304" pitchFamily="18" charset="0"/>
            </a:endParaRPr>
          </a:p>
          <a:p>
            <a:pPr marL="171450" lvl="0" indent="-171450">
              <a:buFont typeface="Arial" panose="020B0604020202020204" pitchFamily="34" charset="0"/>
              <a:buChar char="•"/>
            </a:pPr>
            <a:r>
              <a:rPr lang="en-US" sz="1100" dirty="0">
                <a:solidFill>
                  <a:srgbClr val="000000"/>
                </a:solidFill>
                <a:effectLst/>
                <a:ea typeface="Helvetica Neue"/>
                <a:cs typeface="Helvetica Neue"/>
              </a:rPr>
              <a:t>Centre based care must meet minimum standards of care and be carefully planned, well defined and managed to minimize 'pull factors' that may encourage separation i.e., agreed and rigorously enforced gatekeeping procedures.</a:t>
            </a:r>
            <a:r>
              <a:rPr lang="en-US" sz="1100" dirty="0">
                <a:ea typeface="Helvetica Neue"/>
                <a:cs typeface="Times New Roman" panose="02020603050405020304" pitchFamily="18" charset="0"/>
              </a:rPr>
              <a:t> </a:t>
            </a:r>
          </a:p>
          <a:p>
            <a:pPr marL="171450" lvl="0" indent="-171450">
              <a:buFont typeface="Arial" panose="020B0604020202020204" pitchFamily="34" charset="0"/>
              <a:buChar char="•"/>
            </a:pPr>
            <a:r>
              <a:rPr lang="en-US" sz="1100" dirty="0">
                <a:solidFill>
                  <a:srgbClr val="000000"/>
                </a:solidFill>
                <a:effectLst/>
                <a:ea typeface="Helvetica Neue"/>
                <a:cs typeface="Helvetica Neue"/>
              </a:rPr>
              <a:t>Centre based care should be established for the shortest possible time (ACE toolkit recommends not longer than 12 weeks unless there are specific reasons why this should be longer and less if possible) and have the goal of family reunification or alternative long-term care. </a:t>
            </a:r>
            <a:endParaRPr lang="en-US" sz="1100" dirty="0">
              <a:ea typeface="Helvetica Neue"/>
              <a:cs typeface="Times New Roman" panose="02020603050405020304" pitchFamily="18" charset="0"/>
            </a:endParaRPr>
          </a:p>
          <a:p>
            <a:pPr lvl="0"/>
            <a:endParaRPr lang="en-US" sz="1100" b="1" dirty="0">
              <a:effectLst/>
              <a:ea typeface="Helvetica Neue"/>
              <a:cs typeface="Helvetica Neue"/>
            </a:endParaRPr>
          </a:p>
          <a:p>
            <a:pPr lvl="0"/>
            <a:r>
              <a:rPr lang="en-US" sz="1100" b="1" dirty="0">
                <a:effectLst/>
                <a:ea typeface="Helvetica Neue"/>
                <a:cs typeface="Helvetica Neue"/>
              </a:rPr>
              <a:t>Safe houses</a:t>
            </a:r>
            <a:endParaRPr lang="en-US" sz="1100" b="1" dirty="0">
              <a:effectLs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100" dirty="0">
                <a:solidFill>
                  <a:srgbClr val="000000"/>
                </a:solidFill>
                <a:effectLst/>
                <a:ea typeface="Helvetica Neue"/>
                <a:cs typeface="Helvetica Neue"/>
              </a:rPr>
              <a:t>Safe houses are a short-term option - a longer term arrangement should be sought as soon as possible. </a:t>
            </a:r>
          </a:p>
          <a:p>
            <a:pPr marL="171450" indent="-171450">
              <a:buFont typeface="Arial" panose="020B0604020202020204" pitchFamily="34" charset="0"/>
              <a:buChar char="•"/>
            </a:pPr>
            <a:r>
              <a:rPr lang="en-US" sz="1100" dirty="0">
                <a:solidFill>
                  <a:srgbClr val="000000"/>
                </a:solidFill>
                <a:effectLst/>
                <a:ea typeface="Helvetica Neue"/>
                <a:cs typeface="Helvetica Neue"/>
              </a:rPr>
              <a:t>Accommodation in safe houses must be available where there is a risk to the child/ren if the location becomes known (of abduction, trafficking, attack). </a:t>
            </a:r>
          </a:p>
          <a:p>
            <a:pPr marL="171450" indent="-171450">
              <a:buFont typeface="Arial" panose="020B0604020202020204" pitchFamily="34" charset="0"/>
              <a:buChar char="•"/>
            </a:pPr>
            <a:r>
              <a:rPr lang="en-US" sz="1100" dirty="0">
                <a:solidFill>
                  <a:srgbClr val="000000"/>
                </a:solidFill>
                <a:effectLst/>
                <a:ea typeface="Helvetica Neue"/>
                <a:cs typeface="Helvetica Neue"/>
              </a:rPr>
              <a:t>Separate accommodation should be available for boys and girls</a:t>
            </a:r>
          </a:p>
          <a:p>
            <a:pPr marL="171450" indent="-171450">
              <a:buFont typeface="Arial" panose="020B0604020202020204" pitchFamily="34" charset="0"/>
              <a:buChar char="•"/>
            </a:pPr>
            <a:r>
              <a:rPr lang="en-US" sz="1100" dirty="0">
                <a:solidFill>
                  <a:srgbClr val="000000"/>
                </a:solidFill>
                <a:ea typeface="Helvetica Neue"/>
                <a:cs typeface="Helvetica Neue"/>
              </a:rPr>
              <a:t>S</a:t>
            </a:r>
            <a:r>
              <a:rPr lang="en-US" sz="1100" dirty="0">
                <a:solidFill>
                  <a:srgbClr val="000000"/>
                </a:solidFill>
                <a:effectLst/>
                <a:ea typeface="Helvetica Neue"/>
                <a:cs typeface="Helvetica Neue"/>
              </a:rPr>
              <a:t>afe houses should be staffed 24 hours a day </a:t>
            </a:r>
          </a:p>
          <a:p>
            <a:pPr marL="171450" indent="-171450">
              <a:buFont typeface="Arial" panose="020B0604020202020204" pitchFamily="34" charset="0"/>
              <a:buChar char="•"/>
            </a:pPr>
            <a:r>
              <a:rPr lang="en-US" sz="1100" dirty="0">
                <a:solidFill>
                  <a:srgbClr val="000000"/>
                </a:solidFill>
                <a:ea typeface="Helvetica Neue"/>
                <a:cs typeface="Helvetica Neue"/>
              </a:rPr>
              <a:t>E</a:t>
            </a:r>
            <a:r>
              <a:rPr lang="en-US" sz="1100" dirty="0">
                <a:solidFill>
                  <a:srgbClr val="000000"/>
                </a:solidFill>
                <a:effectLst/>
                <a:ea typeface="Helvetica Neue"/>
                <a:cs typeface="Helvetica Neue"/>
              </a:rPr>
              <a:t>mergency protocols must be in place</a:t>
            </a:r>
          </a:p>
          <a:p>
            <a:pPr marL="171450" indent="-171450">
              <a:buFont typeface="Arial" panose="020B0604020202020204" pitchFamily="34" charset="0"/>
              <a:buChar char="•"/>
            </a:pPr>
            <a:r>
              <a:rPr lang="en-US" sz="1100" dirty="0">
                <a:solidFill>
                  <a:srgbClr val="000000"/>
                </a:solidFill>
                <a:ea typeface="Helvetica Neue"/>
                <a:cs typeface="Helvetica Neue"/>
              </a:rPr>
              <a:t>S</a:t>
            </a:r>
            <a:r>
              <a:rPr lang="en-US" sz="1100" dirty="0">
                <a:solidFill>
                  <a:srgbClr val="000000"/>
                </a:solidFill>
                <a:effectLst/>
                <a:ea typeface="Helvetica Neue"/>
                <a:cs typeface="Helvetica Neue"/>
              </a:rPr>
              <a:t>taff training must highlight the importance of complete confidentiality.</a:t>
            </a:r>
            <a:endParaRPr lang="en-US" sz="1100" dirty="0">
              <a:effectLst/>
              <a:ea typeface="Calibri" panose="020F0502020204030204" pitchFamily="34" charset="0"/>
              <a:cs typeface="Times New Roman" panose="02020603050405020304" pitchFamily="18" charset="0"/>
            </a:endParaRPr>
          </a:p>
        </p:txBody>
      </p:sp>
      <p:sp>
        <p:nvSpPr>
          <p:cNvPr id="3" name="Hexagon 2">
            <a:extLst>
              <a:ext uri="{FF2B5EF4-FFF2-40B4-BE49-F238E27FC236}">
                <a16:creationId xmlns:a16="http://schemas.microsoft.com/office/drawing/2014/main" id="{96F39D08-26F1-8081-9A6C-C4292E57E251}"/>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3F7CDFD6-30F1-BF25-FAC4-5165D1FADD8D}"/>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8D9D2D6C-BD02-2FA8-702D-59CEA4F740DC}"/>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C4778EB1-713A-39E2-E967-16003F2C9881}"/>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BDDE29AF-9369-A9AC-6C6A-1B921FC5C980}"/>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BF244630-6E37-E700-547C-654B135AC033}"/>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26D15D8F-4505-5FB6-0964-10BE410F2B3D}"/>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0FE422F5-5E1E-9457-E581-C630C982C0DF}"/>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600BDF6B-17A4-3173-E2B9-FB1F2D3089A3}"/>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6027F372-5710-E232-FC93-31ED1D8953BA}"/>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7C9392B3-7CB9-BEF8-B26F-466764647ECC}"/>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F52F05A8-AF6B-93F9-E5BA-DA6CB6595996}"/>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AABF5A09-40DA-1A92-3E35-542A5143EEA4}"/>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3E48B204-AFB7-F0E2-8925-8CC723517F5C}"/>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E6BE25EA-81C6-D499-7F22-F41C637AFB87}"/>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3768A209-08C5-9A29-5180-CA3ADB6F7BDC}"/>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B8D91650-839E-1CED-34CC-D34E777E0C49}"/>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32BD7BAF-4593-944A-6C8E-DE27B2D7B36E}"/>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98386862"/>
      </p:ext>
    </p:extLst>
  </p:cSld>
  <p:clrMapOvr>
    <a:masterClrMapping/>
  </p:clrMapOvr>
  <p:extLst>
    <p:ext uri="{6950BFC3-D8DA-4A85-94F7-54DA5524770B}">
      <p188:commentRel xmlns:p188="http://schemas.microsoft.com/office/powerpoint/2018/8/main" r:id="rId2"/>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67344" cy="400110"/>
          </a:xfrm>
          <a:prstGeom prst="rect">
            <a:avLst/>
          </a:prstGeom>
          <a:noFill/>
        </p:spPr>
        <p:txBody>
          <a:bodyPr wrap="square" lIns="91440" tIns="45720" rIns="91440" bIns="45720" rtlCol="0" anchor="t">
            <a:spAutoFit/>
          </a:bodyPr>
          <a:lstStyle/>
          <a:p>
            <a:r>
              <a:rPr lang="en-US" sz="1200" b="1" spc="300" dirty="0"/>
              <a:t>DEFINITIONS OF ALTERNATIVE CARE</a:t>
            </a:r>
          </a:p>
          <a:p>
            <a:r>
              <a:rPr lang="en-US" sz="800" b="1" spc="300" dirty="0">
                <a:cs typeface="Calibri"/>
              </a:rPr>
              <a:t>*UN Guidelines for Alternative Care</a:t>
            </a:r>
          </a:p>
        </p:txBody>
      </p:sp>
      <p:graphicFrame>
        <p:nvGraphicFramePr>
          <p:cNvPr id="3" name="Google Shape;245;p10">
            <a:extLst>
              <a:ext uri="{FF2B5EF4-FFF2-40B4-BE49-F238E27FC236}">
                <a16:creationId xmlns:a16="http://schemas.microsoft.com/office/drawing/2014/main" id="{D82E0ED9-45DA-E4A7-6A00-129B0782FA4A}"/>
              </a:ext>
            </a:extLst>
          </p:cNvPr>
          <p:cNvGraphicFramePr/>
          <p:nvPr>
            <p:extLst>
              <p:ext uri="{D42A27DB-BD31-4B8C-83A1-F6EECF244321}">
                <p14:modId xmlns:p14="http://schemas.microsoft.com/office/powerpoint/2010/main" val="327744133"/>
              </p:ext>
            </p:extLst>
          </p:nvPr>
        </p:nvGraphicFramePr>
        <p:xfrm>
          <a:off x="996287" y="1303143"/>
          <a:ext cx="5254042" cy="7120325"/>
        </p:xfrm>
        <a:graphic>
          <a:graphicData uri="http://schemas.openxmlformats.org/drawingml/2006/table">
            <a:tbl>
              <a:tblPr firstRow="1" bandRow="1">
                <a:noFill/>
              </a:tblPr>
              <a:tblGrid>
                <a:gridCol w="1035713">
                  <a:extLst>
                    <a:ext uri="{9D8B030D-6E8A-4147-A177-3AD203B41FA5}">
                      <a16:colId xmlns:a16="http://schemas.microsoft.com/office/drawing/2014/main" val="20000"/>
                    </a:ext>
                  </a:extLst>
                </a:gridCol>
                <a:gridCol w="4218329">
                  <a:extLst>
                    <a:ext uri="{9D8B030D-6E8A-4147-A177-3AD203B41FA5}">
                      <a16:colId xmlns:a16="http://schemas.microsoft.com/office/drawing/2014/main" val="20001"/>
                    </a:ext>
                  </a:extLst>
                </a:gridCol>
              </a:tblGrid>
              <a:tr h="269171">
                <a:tc>
                  <a:txBody>
                    <a:bodyPr/>
                    <a:lstStyle/>
                    <a:p>
                      <a:pPr marL="0" marR="0" lvl="0" indent="0" algn="l" rtl="0">
                        <a:spcBef>
                          <a:spcPts val="0"/>
                        </a:spcBef>
                        <a:spcAft>
                          <a:spcPts val="0"/>
                        </a:spcAft>
                        <a:buNone/>
                      </a:pPr>
                      <a:r>
                        <a:rPr lang="en-US" sz="1100" b="1" i="0" u="none" strike="noStrike" cap="none" dirty="0">
                          <a:latin typeface="+mn-lt"/>
                        </a:rPr>
                        <a:t>Alternative care</a:t>
                      </a:r>
                      <a:endParaRPr sz="1100" dirty="0">
                        <a:latin typeface="+mn-lt"/>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l" rtl="0">
                        <a:lnSpc>
                          <a:spcPct val="100000"/>
                        </a:lnSpc>
                        <a:spcBef>
                          <a:spcPts val="0"/>
                        </a:spcBef>
                        <a:spcAft>
                          <a:spcPts val="0"/>
                        </a:spcAft>
                        <a:buNone/>
                      </a:pPr>
                      <a:r>
                        <a:rPr lang="en-US" sz="1100" dirty="0">
                          <a:solidFill>
                            <a:schemeClr val="tx1"/>
                          </a:solidFill>
                          <a:latin typeface="+mn-lt"/>
                          <a:ea typeface="Arial"/>
                          <a:cs typeface="Arial"/>
                          <a:sym typeface="Arial"/>
                        </a:rPr>
                        <a:t>Care provided to children by caregivers who are not biological parents or usual primary caregivers. It may be formal or informal. </a:t>
                      </a: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93252">
                <a:tc>
                  <a:txBody>
                    <a:bodyPr/>
                    <a:lstStyle/>
                    <a:p>
                      <a:pPr marL="0" marR="0" lvl="0" indent="0" algn="l" rtl="0">
                        <a:spcBef>
                          <a:spcPts val="0"/>
                        </a:spcBef>
                        <a:spcAft>
                          <a:spcPts val="0"/>
                        </a:spcAft>
                        <a:buNone/>
                      </a:pPr>
                      <a:r>
                        <a:rPr lang="en-US" sz="1100" b="1" i="0" dirty="0">
                          <a:latin typeface="+mn-lt"/>
                        </a:rPr>
                        <a:t>Formal care</a:t>
                      </a:r>
                      <a:endParaRPr sz="1100" b="1" i="0" dirty="0">
                        <a:latin typeface="+mn-lt"/>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R="0" lvl="0" algn="l" rtl="0">
                        <a:lnSpc>
                          <a:spcPct val="100000"/>
                        </a:lnSpc>
                        <a:spcBef>
                          <a:spcPts val="0"/>
                        </a:spcBef>
                        <a:spcAft>
                          <a:spcPts val="0"/>
                        </a:spcAft>
                      </a:pPr>
                      <a:r>
                        <a:rPr lang="en-US" sz="1100" dirty="0">
                          <a:solidFill>
                            <a:schemeClr val="tx1"/>
                          </a:solidFill>
                          <a:latin typeface="+mn-lt"/>
                          <a:ea typeface="Arial"/>
                          <a:cs typeface="Arial"/>
                          <a:sym typeface="Arial"/>
                        </a:rPr>
                        <a:t>Care authorized by an administrative or judicial authority or by an accredited body. </a:t>
                      </a: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5090">
                <a:tc>
                  <a:txBody>
                    <a:bodyPr/>
                    <a:lstStyle/>
                    <a:p>
                      <a:pPr marL="0" marR="0" lvl="0" indent="0" algn="l" rtl="0">
                        <a:spcBef>
                          <a:spcPts val="0"/>
                        </a:spcBef>
                        <a:spcAft>
                          <a:spcPts val="0"/>
                        </a:spcAft>
                        <a:buNone/>
                      </a:pPr>
                      <a:r>
                        <a:rPr lang="en-US" sz="1100" b="1" i="0" dirty="0">
                          <a:latin typeface="+mn-lt"/>
                        </a:rPr>
                        <a:t>Informal care</a:t>
                      </a:r>
                      <a:endParaRPr sz="1100" dirty="0">
                        <a:latin typeface="+mn-lt"/>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R="0" lvl="0" algn="l" rtl="0">
                        <a:lnSpc>
                          <a:spcPct val="100000"/>
                        </a:lnSpc>
                        <a:spcBef>
                          <a:spcPts val="0"/>
                        </a:spcBef>
                        <a:spcAft>
                          <a:spcPts val="0"/>
                        </a:spcAft>
                      </a:pPr>
                      <a:r>
                        <a:rPr lang="en-US" sz="1100" dirty="0">
                          <a:solidFill>
                            <a:schemeClr val="tx1"/>
                          </a:solidFill>
                          <a:latin typeface="+mn-lt"/>
                          <a:ea typeface="Arial"/>
                          <a:cs typeface="Arial"/>
                          <a:sym typeface="Arial"/>
                        </a:rPr>
                        <a:t>Care that is usually:</a:t>
                      </a:r>
                    </a:p>
                    <a:p>
                      <a:pPr marL="171450" marR="0" lvl="0" indent="-171450" algn="l" rtl="0">
                        <a:lnSpc>
                          <a:spcPct val="100000"/>
                        </a:lnSpc>
                        <a:spcBef>
                          <a:spcPts val="0"/>
                        </a:spcBef>
                        <a:spcAft>
                          <a:spcPts val="0"/>
                        </a:spcAft>
                        <a:buFont typeface="Arial" panose="020B0604020202020204" pitchFamily="34" charset="0"/>
                        <a:buChar char="•"/>
                      </a:pPr>
                      <a:r>
                        <a:rPr lang="en-US" sz="1100" dirty="0">
                          <a:latin typeface="+mn-lt"/>
                          <a:ea typeface="Arial"/>
                          <a:cs typeface="Arial"/>
                          <a:sym typeface="Arial"/>
                        </a:rPr>
                        <a:t>Provided by friends, relatives or others;</a:t>
                      </a:r>
                    </a:p>
                    <a:p>
                      <a:pPr marL="171450" marR="0" lvl="0" indent="-171450" algn="l" rtl="0">
                        <a:lnSpc>
                          <a:spcPct val="100000"/>
                        </a:lnSpc>
                        <a:spcBef>
                          <a:spcPts val="0"/>
                        </a:spcBef>
                        <a:spcAft>
                          <a:spcPts val="0"/>
                        </a:spcAft>
                        <a:buFont typeface="Arial" panose="020B0604020202020204" pitchFamily="34" charset="0"/>
                        <a:buChar char="•"/>
                      </a:pPr>
                      <a:r>
                        <a:rPr lang="en-US" sz="1100" dirty="0">
                          <a:latin typeface="+mn-lt"/>
                          <a:ea typeface="Arial"/>
                          <a:cs typeface="Arial"/>
                          <a:sym typeface="Arial"/>
                        </a:rPr>
                        <a:t>Arranged by the child, their parents or others in the child’s life; and</a:t>
                      </a:r>
                    </a:p>
                    <a:p>
                      <a:pPr marL="171450" marR="0" lvl="0" indent="-171450" algn="l" rtl="0">
                        <a:lnSpc>
                          <a:spcPct val="100000"/>
                        </a:lnSpc>
                        <a:spcBef>
                          <a:spcPts val="0"/>
                        </a:spcBef>
                        <a:spcAft>
                          <a:spcPts val="0"/>
                        </a:spcAft>
                        <a:buFont typeface="Arial" panose="020B0604020202020204" pitchFamily="34" charset="0"/>
                        <a:buChar char="•"/>
                      </a:pPr>
                      <a:r>
                        <a:rPr lang="en-US" sz="1100" dirty="0">
                          <a:latin typeface="+mn-lt"/>
                          <a:ea typeface="Arial"/>
                          <a:cs typeface="Arial"/>
                          <a:sym typeface="Arial"/>
                        </a:rPr>
                        <a:t>Has not (yet) been formally authorized.</a:t>
                      </a: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45090">
                <a:tc>
                  <a:txBody>
                    <a:bodyPr/>
                    <a:lstStyle/>
                    <a:p>
                      <a:pPr marL="0" marR="0" lvl="0" indent="0" algn="l" rtl="0">
                        <a:spcBef>
                          <a:spcPts val="0"/>
                        </a:spcBef>
                        <a:spcAft>
                          <a:spcPts val="0"/>
                        </a:spcAft>
                        <a:buNone/>
                      </a:pPr>
                      <a:r>
                        <a:rPr lang="en-US" sz="1100" b="1" i="0" dirty="0">
                          <a:latin typeface="+mn-lt"/>
                        </a:rPr>
                        <a:t>Kinship care</a:t>
                      </a:r>
                      <a:endParaRPr sz="1100" dirty="0">
                        <a:latin typeface="+mn-lt"/>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a:lnSpc>
                          <a:spcPct val="100000"/>
                        </a:lnSpc>
                        <a:spcAft>
                          <a:spcPts val="800"/>
                        </a:spcAft>
                      </a:pPr>
                      <a:r>
                        <a:rPr lang="en-US" sz="1100" dirty="0">
                          <a:effectLst/>
                          <a:latin typeface="+mn-lt"/>
                          <a:ea typeface="Calibri" panose="020F0502020204030204" pitchFamily="34" charset="0"/>
                          <a:cs typeface="Calibri" panose="020F0502020204030204" pitchFamily="34" charset="0"/>
                        </a:rPr>
                        <a:t>Family-based care within the child’s extended family or with close friends of the family known to the child, whether formal or informal in nature.</a:t>
                      </a:r>
                      <a:endParaRPr lang="en-US" sz="1100" dirty="0">
                        <a:effectLst/>
                        <a:latin typeface="+mn-lt"/>
                        <a:ea typeface="Calibri" panose="020F0502020204030204" pitchFamily="34" charset="0"/>
                        <a:cs typeface="Times New Roman" panose="02020603050405020304" pitchFamily="18" charset="0"/>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694777">
                <a:tc>
                  <a:txBody>
                    <a:bodyPr/>
                    <a:lstStyle/>
                    <a:p>
                      <a:pPr marL="0" marR="0" lvl="0" indent="0" algn="l" rtl="0">
                        <a:spcBef>
                          <a:spcPts val="0"/>
                        </a:spcBef>
                        <a:spcAft>
                          <a:spcPts val="0"/>
                        </a:spcAft>
                        <a:buNone/>
                      </a:pPr>
                      <a:r>
                        <a:rPr lang="en-US" sz="1100" b="1" i="0" dirty="0">
                          <a:latin typeface="+mn-lt"/>
                        </a:rPr>
                        <a:t>Foster care</a:t>
                      </a:r>
                      <a:endParaRPr sz="1100" dirty="0">
                        <a:latin typeface="+mn-lt"/>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a:lnSpc>
                          <a:spcPct val="100000"/>
                        </a:lnSpc>
                        <a:spcAft>
                          <a:spcPts val="800"/>
                        </a:spcAft>
                      </a:pPr>
                      <a:r>
                        <a:rPr lang="en-US" sz="1100" dirty="0">
                          <a:effectLst/>
                          <a:latin typeface="+mn-lt"/>
                          <a:ea typeface="Calibri" panose="020F0502020204030204" pitchFamily="34" charset="0"/>
                          <a:cs typeface="Calibri" panose="020F0502020204030204" pitchFamily="34" charset="0"/>
                        </a:rPr>
                        <a:t>Situations where children are placed by a competent authority for the purpose of alternative care in the domestic environment of a family other than the children’s own family that has been selected, qualified, approved and supervised for providing such care.</a:t>
                      </a:r>
                      <a:endParaRPr lang="en-US" sz="1100" dirty="0">
                        <a:effectLst/>
                        <a:latin typeface="+mn-lt"/>
                        <a:ea typeface="Calibri" panose="020F0502020204030204" pitchFamily="34" charset="0"/>
                        <a:cs typeface="Times New Roman" panose="02020603050405020304" pitchFamily="18" charset="0"/>
                      </a:endParaRPr>
                    </a:p>
                    <a:p>
                      <a:pPr algn="l">
                        <a:lnSpc>
                          <a:spcPct val="100000"/>
                        </a:lnSpc>
                        <a:spcAft>
                          <a:spcPts val="800"/>
                        </a:spcAft>
                      </a:pPr>
                      <a:r>
                        <a:rPr lang="en-US" sz="1100" i="1" u="none" dirty="0">
                          <a:effectLst/>
                          <a:latin typeface="+mn-lt"/>
                          <a:ea typeface="Calibri" panose="020F0502020204030204" pitchFamily="34" charset="0"/>
                          <a:cs typeface="Calibri" panose="020F0502020204030204" pitchFamily="34" charset="0"/>
                        </a:rPr>
                        <a:t>Note: </a:t>
                      </a:r>
                      <a:r>
                        <a:rPr lang="en-US" sz="1100" i="1" dirty="0">
                          <a:effectLst/>
                          <a:latin typeface="+mn-lt"/>
                          <a:ea typeface="Calibri" panose="020F0502020204030204" pitchFamily="34" charset="0"/>
                          <a:cs typeface="Calibri" panose="020F0502020204030204" pitchFamily="34" charset="0"/>
                        </a:rPr>
                        <a:t>Fostering also often takes place in less formal ways as part of traditional child care practice or in emergency settings and this is usually referred to as “spontaneous” or “informal” fostering.</a:t>
                      </a:r>
                      <a:endParaRPr lang="en-US" sz="1100" i="1" dirty="0">
                        <a:effectLst/>
                        <a:latin typeface="+mn-lt"/>
                        <a:ea typeface="Calibri" panose="020F0502020204030204" pitchFamily="34" charset="0"/>
                        <a:cs typeface="Times New Roman" panose="02020603050405020304" pitchFamily="18" charset="0"/>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1028360">
                <a:tc>
                  <a:txBody>
                    <a:bodyPr/>
                    <a:lstStyle/>
                    <a:p>
                      <a:pPr marL="0" marR="0" lvl="0" indent="0" algn="l" rtl="0">
                        <a:spcBef>
                          <a:spcPts val="0"/>
                        </a:spcBef>
                        <a:spcAft>
                          <a:spcPts val="0"/>
                        </a:spcAft>
                        <a:buNone/>
                      </a:pPr>
                      <a:r>
                        <a:rPr lang="en-US" sz="1100" b="1" dirty="0">
                          <a:effectLst/>
                          <a:latin typeface="+mn-lt"/>
                          <a:ea typeface="Calibri" panose="020F0502020204030204" pitchFamily="34" charset="0"/>
                          <a:cs typeface="Calibri" panose="020F0502020204030204" pitchFamily="34" charset="0"/>
                        </a:rPr>
                        <a:t>Supervised/ Supported Independent Living Arrangements</a:t>
                      </a:r>
                      <a:endParaRPr sz="1100" dirty="0">
                        <a:latin typeface="+mn-lt"/>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a:lnSpc>
                          <a:spcPct val="100000"/>
                        </a:lnSpc>
                        <a:spcAft>
                          <a:spcPts val="800"/>
                        </a:spcAft>
                      </a:pPr>
                      <a:r>
                        <a:rPr lang="en-US" sz="1100" dirty="0">
                          <a:effectLst/>
                          <a:latin typeface="+mn-lt"/>
                          <a:ea typeface="Calibri" panose="020F0502020204030204" pitchFamily="34" charset="0"/>
                          <a:cs typeface="Calibri"/>
                        </a:rPr>
                        <a:t>This is referred to in the UN Guidelines for Alternative care, but there is no formal global definition. These types of arrangements refer to situations where an individual or group of children, who may or may not be related, live independently within a community i.e., are not cared for within a family or residential care setting, e.g., child headed households or peer groups. They may be supported or supervised by a community member, specially appointed and trained mentor and/or by a caseworker. These arrangements are more suitable for older adolescents who are used to living independently. Children in these arrangements should know who to contact if they need help and are often supported by a community member or a more formal mentor. This form of care can be informal or formal. </a:t>
                      </a:r>
                      <a:endParaRPr lang="en-US" sz="1100" dirty="0">
                        <a:effectLst/>
                        <a:latin typeface="+mn-lt"/>
                        <a:ea typeface="Calibri" panose="020F0502020204030204" pitchFamily="34" charset="0"/>
                        <a:cs typeface="Times New Roman" panose="02020603050405020304" pitchFamily="18" charset="0"/>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1028360">
                <a:tc>
                  <a:txBody>
                    <a:bodyPr/>
                    <a:lstStyle/>
                    <a:p>
                      <a:pPr marL="0" marR="0" lvl="0" indent="0" algn="l" rtl="0">
                        <a:spcBef>
                          <a:spcPts val="0"/>
                        </a:spcBef>
                        <a:spcAft>
                          <a:spcPts val="0"/>
                        </a:spcAft>
                        <a:buNone/>
                      </a:pPr>
                      <a:r>
                        <a:rPr lang="en-CA" sz="1100" b="1" dirty="0">
                          <a:latin typeface="+mn-lt"/>
                        </a:rPr>
                        <a:t>Residential care</a:t>
                      </a:r>
                      <a:endParaRPr sz="1100" b="1" dirty="0">
                        <a:latin typeface="+mn-lt"/>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lvl="0" algn="l">
                        <a:lnSpc>
                          <a:spcPct val="107000"/>
                        </a:lnSpc>
                        <a:spcAft>
                          <a:spcPts val="800"/>
                        </a:spcAft>
                        <a:buNone/>
                      </a:pPr>
                      <a:r>
                        <a:rPr lang="en-US" sz="1100" b="0" i="0" u="none" strike="noStrike" noProof="0" dirty="0">
                          <a:effectLst/>
                        </a:rPr>
                        <a:t>Care provided in any non-family-based group setting, such as places of safety for emergency care, transit centers in emergency situations, and all other short- and long-term residential care facilities, including group homes.</a:t>
                      </a:r>
                      <a:endParaRPr lang="en-US" dirty="0"/>
                    </a:p>
                    <a:p>
                      <a:pPr algn="l">
                        <a:lnSpc>
                          <a:spcPct val="107000"/>
                        </a:lnSpc>
                        <a:spcAft>
                          <a:spcPts val="800"/>
                        </a:spcAft>
                      </a:pPr>
                      <a:r>
                        <a:rPr lang="en-US" sz="1100" i="1" dirty="0">
                          <a:effectLst/>
                          <a:latin typeface="+mn-lt"/>
                          <a:ea typeface="Calibri" panose="020F0502020204030204" pitchFamily="34" charset="0"/>
                          <a:cs typeface="Calibri" panose="020F0502020204030204" pitchFamily="34" charset="0"/>
                        </a:rPr>
                        <a:t>Note: Residential care is not always ‘formal’ and in some contexts, facilities can be established which are not registered with or regulated by any authorities. </a:t>
                      </a:r>
                      <a:endParaRPr lang="en-US" sz="1100" i="1" dirty="0">
                        <a:effectLst/>
                        <a:latin typeface="+mn-lt"/>
                        <a:ea typeface="Calibri" panose="020F0502020204030204" pitchFamily="34" charset="0"/>
                        <a:cs typeface="Times New Roman" panose="02020603050405020304" pitchFamily="18" charset="0"/>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51140661"/>
                  </a:ext>
                </a:extLst>
              </a:tr>
            </a:tbl>
          </a:graphicData>
        </a:graphic>
      </p:graphicFrame>
      <p:sp>
        <p:nvSpPr>
          <p:cNvPr id="4" name="Hexagon 3">
            <a:extLst>
              <a:ext uri="{FF2B5EF4-FFF2-40B4-BE49-F238E27FC236}">
                <a16:creationId xmlns:a16="http://schemas.microsoft.com/office/drawing/2014/main" id="{D4B59614-C345-FFDA-96A3-17F4454268E2}"/>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A4EBC1A8-A0A5-AB7D-3760-CF0EB8EAB6D7}"/>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984DEACD-AC67-C348-A987-CFC01E325BCA}"/>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653C4D14-2FC0-0C0E-796B-51BAC7F69F5B}"/>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700F3402-6E2A-0EE6-4607-21533A210F62}"/>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32BDE9AB-66A4-E5B7-D120-425FE79AEB6E}"/>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8CA567EC-1561-35EC-A6DC-1C72ACB97356}"/>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72D8A6DB-C8AD-19B7-0FAD-A9DE54B79013}"/>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7E2CABBB-BB38-0D23-0981-2B3D3F42469C}"/>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4A006FB0-3B76-2874-BF3E-66BA028A0805}"/>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FFE19E5B-896D-EE68-2E5B-035C7560EE1D}"/>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D8D25FD3-4EE7-35FD-EE44-EE14A602B4C8}"/>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BBB0124A-7131-22F6-DB61-0087890058CD}"/>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61F4986F-3B2F-52CC-6FCD-B980D0333DDC}"/>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556DB4B7-3F12-ECA9-78B3-FF5D7D78E480}"/>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F7011384-77BA-0446-90EE-8366B558FD49}"/>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123A8D96-BED5-888C-4DF0-0A37CE418C7C}"/>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10A92F28-D60F-7CC6-9AAB-181F9C3D7CC5}"/>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1932616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58;p19">
            <a:extLst>
              <a:ext uri="{FF2B5EF4-FFF2-40B4-BE49-F238E27FC236}">
                <a16:creationId xmlns:a16="http://schemas.microsoft.com/office/drawing/2014/main" id="{D57A3F8E-53AC-742B-EC45-B818E3AD0E24}"/>
              </a:ext>
            </a:extLst>
          </p:cNvPr>
          <p:cNvSpPr txBox="1"/>
          <p:nvPr/>
        </p:nvSpPr>
        <p:spPr>
          <a:xfrm>
            <a:off x="982986" y="1442229"/>
            <a:ext cx="1709414" cy="2265965"/>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1" i="0" u="none" strike="noStrike" cap="none" dirty="0">
                <a:solidFill>
                  <a:srgbClr val="000000"/>
                </a:solidFill>
                <a:latin typeface="+mn-lt"/>
                <a:ea typeface="Arial"/>
                <a:cs typeface="Arial"/>
                <a:sym typeface="Arial"/>
              </a:rPr>
              <a:t>Protective factors</a:t>
            </a:r>
          </a:p>
          <a:p>
            <a:pPr marL="171450" marR="0" lvl="0" indent="-171450" rtl="0">
              <a:lnSpc>
                <a:spcPct val="107000"/>
              </a:lnSpc>
              <a:spcBef>
                <a:spcPts val="0"/>
              </a:spcBef>
              <a:spcAft>
                <a:spcPts val="0"/>
              </a:spcAft>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In specific circumstances as described above, center-based care can be an important means of providing care and protection and facilitating FTR for UASC in emergency settings in the short term.</a:t>
            </a:r>
          </a:p>
        </p:txBody>
      </p:sp>
      <p:sp>
        <p:nvSpPr>
          <p:cNvPr id="4" name="Google Shape;258;p19">
            <a:extLst>
              <a:ext uri="{FF2B5EF4-FFF2-40B4-BE49-F238E27FC236}">
                <a16:creationId xmlns:a16="http://schemas.microsoft.com/office/drawing/2014/main" id="{D54E4601-168B-B7E2-201E-119242582958}"/>
              </a:ext>
            </a:extLst>
          </p:cNvPr>
          <p:cNvSpPr txBox="1"/>
          <p:nvPr/>
        </p:nvSpPr>
        <p:spPr>
          <a:xfrm>
            <a:off x="2794000" y="1442229"/>
            <a:ext cx="3443026" cy="4904507"/>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1" i="0" u="none" strike="noStrike" cap="none" dirty="0">
                <a:solidFill>
                  <a:srgbClr val="000000"/>
                </a:solidFill>
                <a:latin typeface="+mn-lt"/>
                <a:ea typeface="Arial"/>
                <a:cs typeface="Arial"/>
                <a:sym typeface="Arial"/>
              </a:rPr>
              <a:t>Risk factors</a:t>
            </a:r>
          </a:p>
          <a:p>
            <a:pPr>
              <a:lnSpc>
                <a:spcPct val="107000"/>
              </a:lnSpc>
              <a:spcAft>
                <a:spcPts val="800"/>
              </a:spcAft>
            </a:pPr>
            <a:r>
              <a:rPr lang="en-US" sz="1100" dirty="0">
                <a:solidFill>
                  <a:srgbClr val="000000"/>
                </a:solidFill>
                <a:effectLst/>
                <a:ea typeface="Helvetica Neue"/>
                <a:cs typeface="Helvetica Neue"/>
              </a:rPr>
              <a:t>While some risks associated with residential care may be less of a concern with smaller temporary care centers, the following risks associated with residential care can still apply, particularly where independent monitoring and regulation is lacking.</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solidFill>
                  <a:srgbClr val="000000"/>
                </a:solidFill>
                <a:effectLst/>
                <a:ea typeface="Helvetica Neue"/>
                <a:cs typeface="Helvetica Neue"/>
              </a:rPr>
              <a:t>Bullying and sexual abuse between children (especially if care and supervision is not provided adequately)</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solidFill>
                  <a:srgbClr val="000000"/>
                </a:solidFill>
                <a:effectLst/>
                <a:ea typeface="Helvetica Neue"/>
                <a:cs typeface="Helvetica Neue"/>
              </a:rPr>
              <a:t>Creating family separations by encouraging struggling families to give up their children where it is perceived their children will be better off</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solidFill>
                  <a:srgbClr val="000000"/>
                </a:solidFill>
                <a:effectLst/>
                <a:ea typeface="Helvetica Neue"/>
                <a:cs typeface="Helvetica Neue"/>
              </a:rPr>
              <a:t>Neglect and increased exposure to abuse including sexual abuse</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Limited opportunities for local integration especially if living away from their local community</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Revolving door nature i.e., high potential to be re-admitted</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Residential care, particularly in large institutions, does not support healthy child development; deprivation of a consistent caregiver has potentially significant impacts on the brain development of children in institutional care</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Children can be put at risk by acting as a magnet for anyone wanting to target vulnerable groups</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Organized trafficking e.g., for adoption</a:t>
            </a:r>
            <a:endParaRPr lang="en-US" sz="1100" dirty="0">
              <a:effectLst/>
              <a:ea typeface="Calibri" panose="020F0502020204030204" pitchFamily="34" charset="0"/>
              <a:cs typeface="Times New Roman" panose="02020603050405020304" pitchFamily="18" charset="0"/>
            </a:endParaRPr>
          </a:p>
        </p:txBody>
      </p:sp>
      <p:sp>
        <p:nvSpPr>
          <p:cNvPr id="6" name="Hexagon 5">
            <a:extLst>
              <a:ext uri="{FF2B5EF4-FFF2-40B4-BE49-F238E27FC236}">
                <a16:creationId xmlns:a16="http://schemas.microsoft.com/office/drawing/2014/main" id="{0BF23926-F55F-6E11-6C0F-C6F90E552B8F}"/>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5000AB3C-2E71-CB1B-FAF4-08F196F5E899}"/>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40C341DE-6119-15F4-07FC-B2CF37D2E7C3}"/>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297C0D9D-895C-E763-F361-1BA081A40A2B}"/>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64A1BE9C-8FCE-D032-AE5D-C037F101AB38}"/>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A6C63558-5681-67FB-BC0D-D28E10273923}"/>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ED4B4FFE-9191-41FB-4D83-58C692FA14A9}"/>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D9278001-FDE1-E0B3-6340-1263BD3833B1}"/>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C4C3CC84-658A-3657-5477-D77868B505F3}"/>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E5E33565-CA30-AFF3-2F73-C91C3D6029FE}"/>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2839B24A-E453-64A8-3A80-0B1AC3E2F4D8}"/>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EC1D0EFA-D29E-9AB4-D4ED-84AB21713647}"/>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8689C07B-E4DE-DF45-5C2E-F3087C812970}"/>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522DAC18-6FB7-23F0-2358-2B1DC8B5CC97}"/>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06174EBA-429C-E20B-181D-39B49BC2E427}"/>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9B818412-5157-9051-F4B9-4DA74E464298}"/>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A922C64E-E8B9-0A8C-43BA-A45686EC0C1A}"/>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6C017952-A1BE-88F0-A287-01BD9E669F0D}"/>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4" name="Group 23">
            <a:extLst>
              <a:ext uri="{FF2B5EF4-FFF2-40B4-BE49-F238E27FC236}">
                <a16:creationId xmlns:a16="http://schemas.microsoft.com/office/drawing/2014/main" id="{89870BFA-6D94-B309-31B3-6EAACF81DDF2}"/>
              </a:ext>
            </a:extLst>
          </p:cNvPr>
          <p:cNvGrpSpPr/>
          <p:nvPr/>
        </p:nvGrpSpPr>
        <p:grpSpPr>
          <a:xfrm>
            <a:off x="1220570" y="533937"/>
            <a:ext cx="677504" cy="583480"/>
            <a:chOff x="4416926" y="1952645"/>
            <a:chExt cx="1178615" cy="1015047"/>
          </a:xfrm>
          <a:solidFill>
            <a:schemeClr val="accent2">
              <a:lumMod val="20000"/>
              <a:lumOff val="80000"/>
            </a:schemeClr>
          </a:solidFill>
        </p:grpSpPr>
        <p:sp>
          <p:nvSpPr>
            <p:cNvPr id="25" name="Rectangle: Rounded Corners 24">
              <a:extLst>
                <a:ext uri="{FF2B5EF4-FFF2-40B4-BE49-F238E27FC236}">
                  <a16:creationId xmlns:a16="http://schemas.microsoft.com/office/drawing/2014/main" id="{01E0F417-9B5C-4F29-7E51-EAA8D3F1DB5C}"/>
                </a:ext>
              </a:extLst>
            </p:cNvPr>
            <p:cNvSpPr/>
            <p:nvPr/>
          </p:nvSpPr>
          <p:spPr>
            <a:xfrm rot="20570022">
              <a:off x="4447704" y="2313235"/>
              <a:ext cx="155800"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6" name="Rectangle: Rounded Corners 25">
              <a:extLst>
                <a:ext uri="{FF2B5EF4-FFF2-40B4-BE49-F238E27FC236}">
                  <a16:creationId xmlns:a16="http://schemas.microsoft.com/office/drawing/2014/main" id="{D4EE1848-1281-5F3F-C0FF-465A4F7D5523}"/>
                </a:ext>
              </a:extLst>
            </p:cNvPr>
            <p:cNvSpPr/>
            <p:nvPr/>
          </p:nvSpPr>
          <p:spPr>
            <a:xfrm rot="734835">
              <a:off x="4416926" y="2065608"/>
              <a:ext cx="152465" cy="3858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7" name="Rectangle: Rounded Corners 26">
              <a:extLst>
                <a:ext uri="{FF2B5EF4-FFF2-40B4-BE49-F238E27FC236}">
                  <a16:creationId xmlns:a16="http://schemas.microsoft.com/office/drawing/2014/main" id="{5CDAED4E-758A-B449-41D8-3D9175A25CCB}"/>
                </a:ext>
              </a:extLst>
            </p:cNvPr>
            <p:cNvSpPr/>
            <p:nvPr/>
          </p:nvSpPr>
          <p:spPr>
            <a:xfrm rot="21032989">
              <a:off x="4615614" y="2373582"/>
              <a:ext cx="149730"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Flowchart: Manual Input 27">
              <a:extLst>
                <a:ext uri="{FF2B5EF4-FFF2-40B4-BE49-F238E27FC236}">
                  <a16:creationId xmlns:a16="http://schemas.microsoft.com/office/drawing/2014/main" id="{89F99650-6BFE-1D7D-06A3-B62589485920}"/>
                </a:ext>
              </a:extLst>
            </p:cNvPr>
            <p:cNvSpPr/>
            <p:nvPr/>
          </p:nvSpPr>
          <p:spPr>
            <a:xfrm rot="4370022" flipH="1">
              <a:off x="4566067" y="2612552"/>
              <a:ext cx="197560" cy="305529"/>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9" name="Rectangle: Rounded Corners 28">
              <a:extLst>
                <a:ext uri="{FF2B5EF4-FFF2-40B4-BE49-F238E27FC236}">
                  <a16:creationId xmlns:a16="http://schemas.microsoft.com/office/drawing/2014/main" id="{F6B8F9EC-5A87-A56F-6524-3C6BBF645059}"/>
                </a:ext>
              </a:extLst>
            </p:cNvPr>
            <p:cNvSpPr/>
            <p:nvPr/>
          </p:nvSpPr>
          <p:spPr>
            <a:xfrm rot="1076057" flipH="1">
              <a:off x="5400700" y="2349090"/>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Rectangle: Rounded Corners 29">
              <a:extLst>
                <a:ext uri="{FF2B5EF4-FFF2-40B4-BE49-F238E27FC236}">
                  <a16:creationId xmlns:a16="http://schemas.microsoft.com/office/drawing/2014/main" id="{56620E9B-260B-8DC0-2654-491570652E67}"/>
                </a:ext>
              </a:extLst>
            </p:cNvPr>
            <p:cNvSpPr/>
            <p:nvPr/>
          </p:nvSpPr>
          <p:spPr>
            <a:xfrm rot="20911244" flipH="1">
              <a:off x="5437935" y="2101053"/>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1" name="Rectangle: Rounded Corners 30">
              <a:extLst>
                <a:ext uri="{FF2B5EF4-FFF2-40B4-BE49-F238E27FC236}">
                  <a16:creationId xmlns:a16="http://schemas.microsoft.com/office/drawing/2014/main" id="{F6D7A859-A4B2-9DE9-8E13-206BA881FDCB}"/>
                </a:ext>
              </a:extLst>
            </p:cNvPr>
            <p:cNvSpPr/>
            <p:nvPr/>
          </p:nvSpPr>
          <p:spPr>
            <a:xfrm rot="613090" flipH="1">
              <a:off x="5233983" y="2403167"/>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2" name="Flowchart: Manual Input 31">
              <a:extLst>
                <a:ext uri="{FF2B5EF4-FFF2-40B4-BE49-F238E27FC236}">
                  <a16:creationId xmlns:a16="http://schemas.microsoft.com/office/drawing/2014/main" id="{6AD0FC8B-1F1A-5A9F-0EEF-2113AA1B4FCE}"/>
                </a:ext>
              </a:extLst>
            </p:cNvPr>
            <p:cNvSpPr/>
            <p:nvPr/>
          </p:nvSpPr>
          <p:spPr>
            <a:xfrm rot="17276057">
              <a:off x="5238172" y="2640595"/>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3" name="Round Same Side Corner Rectangle 21">
              <a:extLst>
                <a:ext uri="{FF2B5EF4-FFF2-40B4-BE49-F238E27FC236}">
                  <a16:creationId xmlns:a16="http://schemas.microsoft.com/office/drawing/2014/main" id="{15C7525F-467C-0937-F61C-61E32B165D0F}"/>
                </a:ext>
              </a:extLst>
            </p:cNvPr>
            <p:cNvSpPr/>
            <p:nvPr/>
          </p:nvSpPr>
          <p:spPr>
            <a:xfrm>
              <a:off x="4880503" y="2250894"/>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Oval 33">
              <a:extLst>
                <a:ext uri="{FF2B5EF4-FFF2-40B4-BE49-F238E27FC236}">
                  <a16:creationId xmlns:a16="http://schemas.microsoft.com/office/drawing/2014/main" id="{2B225D34-6740-7980-55B4-A4CE722F54BC}"/>
                </a:ext>
              </a:extLst>
            </p:cNvPr>
            <p:cNvSpPr/>
            <p:nvPr/>
          </p:nvSpPr>
          <p:spPr>
            <a:xfrm>
              <a:off x="4878636" y="1952645"/>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Rectangle 34">
              <a:extLst>
                <a:ext uri="{FF2B5EF4-FFF2-40B4-BE49-F238E27FC236}">
                  <a16:creationId xmlns:a16="http://schemas.microsoft.com/office/drawing/2014/main" id="{E75467D8-57F2-25BF-96E9-CFF2E749B7F1}"/>
                </a:ext>
              </a:extLst>
            </p:cNvPr>
            <p:cNvSpPr/>
            <p:nvPr/>
          </p:nvSpPr>
          <p:spPr>
            <a:xfrm>
              <a:off x="4538838"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6" name="Rectangle 35">
              <a:extLst>
                <a:ext uri="{FF2B5EF4-FFF2-40B4-BE49-F238E27FC236}">
                  <a16:creationId xmlns:a16="http://schemas.microsoft.com/office/drawing/2014/main" id="{E54AB3E7-BA0A-9055-29D1-CD140F47CBE3}"/>
                </a:ext>
              </a:extLst>
            </p:cNvPr>
            <p:cNvSpPr/>
            <p:nvPr/>
          </p:nvSpPr>
          <p:spPr>
            <a:xfrm>
              <a:off x="5217172"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37" name="Group 36">
            <a:extLst>
              <a:ext uri="{FF2B5EF4-FFF2-40B4-BE49-F238E27FC236}">
                <a16:creationId xmlns:a16="http://schemas.microsoft.com/office/drawing/2014/main" id="{FF2F1B1D-3D5B-7B7E-A1BF-CD6A301927B9}"/>
              </a:ext>
            </a:extLst>
          </p:cNvPr>
          <p:cNvGrpSpPr/>
          <p:nvPr/>
        </p:nvGrpSpPr>
        <p:grpSpPr>
          <a:xfrm>
            <a:off x="3302000" y="534915"/>
            <a:ext cx="582444" cy="721847"/>
            <a:chOff x="3302000" y="3820045"/>
            <a:chExt cx="582444" cy="721847"/>
          </a:xfrm>
        </p:grpSpPr>
        <p:grpSp>
          <p:nvGrpSpPr>
            <p:cNvPr id="38" name="Group 37">
              <a:extLst>
                <a:ext uri="{FF2B5EF4-FFF2-40B4-BE49-F238E27FC236}">
                  <a16:creationId xmlns:a16="http://schemas.microsoft.com/office/drawing/2014/main" id="{F9B92BB3-20F1-F675-311D-F5DDCC11DCCA}"/>
                </a:ext>
              </a:extLst>
            </p:cNvPr>
            <p:cNvGrpSpPr/>
            <p:nvPr/>
          </p:nvGrpSpPr>
          <p:grpSpPr>
            <a:xfrm>
              <a:off x="3738131" y="4049988"/>
              <a:ext cx="146313" cy="325236"/>
              <a:chOff x="1638375" y="3971467"/>
              <a:chExt cx="146313" cy="325236"/>
            </a:xfrm>
          </p:grpSpPr>
          <p:sp>
            <p:nvSpPr>
              <p:cNvPr id="40" name="Round Same Side Corner Rectangle 21">
                <a:extLst>
                  <a:ext uri="{FF2B5EF4-FFF2-40B4-BE49-F238E27FC236}">
                    <a16:creationId xmlns:a16="http://schemas.microsoft.com/office/drawing/2014/main" id="{233C8E3B-2CF4-8B31-394A-3D38C936A693}"/>
                  </a:ext>
                </a:extLst>
              </p:cNvPr>
              <p:cNvSpPr/>
              <p:nvPr/>
            </p:nvSpPr>
            <p:spPr>
              <a:xfrm>
                <a:off x="1639448" y="4142910"/>
                <a:ext cx="144669" cy="153793"/>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Oval 40">
                <a:extLst>
                  <a:ext uri="{FF2B5EF4-FFF2-40B4-BE49-F238E27FC236}">
                    <a16:creationId xmlns:a16="http://schemas.microsoft.com/office/drawing/2014/main" id="{1ED74E4B-F039-0723-7BDB-FCF06ECD0CEC}"/>
                  </a:ext>
                </a:extLst>
              </p:cNvPr>
              <p:cNvSpPr/>
              <p:nvPr/>
            </p:nvSpPr>
            <p:spPr>
              <a:xfrm>
                <a:off x="1638375" y="3971467"/>
                <a:ext cx="146313" cy="14631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9" name="Freeform: Shape 38">
              <a:extLst>
                <a:ext uri="{FF2B5EF4-FFF2-40B4-BE49-F238E27FC236}">
                  <a16:creationId xmlns:a16="http://schemas.microsoft.com/office/drawing/2014/main" id="{E883C399-4665-975E-96E4-9D312241F848}"/>
                </a:ext>
              </a:extLst>
            </p:cNvPr>
            <p:cNvSpPr/>
            <p:nvPr/>
          </p:nvSpPr>
          <p:spPr>
            <a:xfrm>
              <a:off x="3302000" y="3820045"/>
              <a:ext cx="348089" cy="721847"/>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23149605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54041" cy="276999"/>
          </a:xfrm>
          <a:prstGeom prst="rect">
            <a:avLst/>
          </a:prstGeom>
          <a:noFill/>
        </p:spPr>
        <p:txBody>
          <a:bodyPr wrap="square" rtlCol="0">
            <a:spAutoFit/>
          </a:bodyPr>
          <a:lstStyle/>
          <a:p>
            <a:r>
              <a:rPr lang="en-CA" sz="1200" b="1" spc="300" dirty="0">
                <a:solidFill>
                  <a:schemeClr val="tx1"/>
                </a:solidFill>
              </a:rPr>
              <a:t>SMALL GROUP HOMES</a:t>
            </a: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982985" y="1182876"/>
            <a:ext cx="5254041" cy="8062423"/>
          </a:xfrm>
          <a:prstGeom prst="rect">
            <a:avLst/>
          </a:prstGeom>
          <a:noFill/>
          <a:ln>
            <a:noFill/>
          </a:ln>
        </p:spPr>
        <p:txBody>
          <a:bodyPr spcFirstLastPara="1" wrap="square" lIns="91425" tIns="45700" rIns="91425" bIns="45700" anchor="t" anchorCtr="0">
            <a:spAutoFit/>
          </a:bodyPr>
          <a:lstStyle/>
          <a:p>
            <a:pPr>
              <a:lnSpc>
                <a:spcPct val="107000"/>
              </a:lnSpc>
            </a:pPr>
            <a:r>
              <a:rPr lang="en-US" sz="1100" b="1" dirty="0">
                <a:effectLst/>
                <a:ea typeface="Calibri" panose="020F0502020204030204" pitchFamily="34" charset="0"/>
                <a:cs typeface="Calibri" panose="020F0502020204030204" pitchFamily="34" charset="0"/>
              </a:rPr>
              <a:t>Characteristics</a:t>
            </a:r>
          </a:p>
          <a:p>
            <a:pPr marL="171450"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This may be group foster care or small-group residential homes, whereby</a:t>
            </a: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groups of 6–8 children of mixed ages </a:t>
            </a: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are cared for by consistent caregivers </a:t>
            </a: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within the child’s community, and </a:t>
            </a: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in accommodation similar to that of the surrounding community. </a:t>
            </a:r>
          </a:p>
          <a:p>
            <a:pPr marL="171450"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This arrangement is designed to mirror, as much as possible, a family dynamic and to provide children with sufficient care and attention.</a:t>
            </a:r>
            <a:endParaRPr lang="en-US" sz="1100" dirty="0">
              <a:effectLst/>
              <a:ea typeface="Calibri" panose="020F0502020204030204" pitchFamily="34" charset="0"/>
              <a:cs typeface="Times New Roman" panose="02020603050405020304" pitchFamily="18" charset="0"/>
            </a:endParaRPr>
          </a:p>
          <a:p>
            <a:pPr>
              <a:lnSpc>
                <a:spcPct val="107000"/>
              </a:lnSpc>
            </a:pPr>
            <a:endParaRPr lang="en-US" sz="1100" dirty="0">
              <a:effectLst/>
              <a:ea typeface="Calibri" panose="020F0502020204030204" pitchFamily="34" charset="0"/>
              <a:cs typeface="Calibri" panose="020F0502020204030204" pitchFamily="34" charset="0"/>
            </a:endParaRPr>
          </a:p>
          <a:p>
            <a:pPr>
              <a:lnSpc>
                <a:spcPct val="107000"/>
              </a:lnSpc>
            </a:pPr>
            <a:r>
              <a:rPr lang="en-US" sz="1100" b="1" dirty="0">
                <a:ea typeface="Calibri" panose="020F0502020204030204" pitchFamily="34" charset="0"/>
                <a:cs typeface="Calibri" panose="020F0502020204030204" pitchFamily="34" charset="0"/>
              </a:rPr>
              <a:t>Considerations</a:t>
            </a:r>
            <a:endParaRPr lang="en-US" sz="1100" b="1" dirty="0">
              <a:effectLst/>
              <a:ea typeface="Calibri" panose="020F0502020204030204" pitchFamily="34" charset="0"/>
              <a:cs typeface="Calibri" panose="020F0502020204030204" pitchFamily="34" charset="0"/>
            </a:endParaRPr>
          </a:p>
          <a:p>
            <a:pPr marL="171450"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Small-group homes may be used as both interim and longer-term care for young people </a:t>
            </a: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who do not want to be placed in a family, </a:t>
            </a: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where a family placement is not available or </a:t>
            </a: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who require specialist support before being able to reintegrate with their family or community. </a:t>
            </a:r>
          </a:p>
          <a:p>
            <a:pPr marL="171450"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Care facilities should be organized through community leaders and/or local organizations in cooperation with childcare workers in order to ensure that the provision is set up in accordance with cultural norms, and provides a standard of living comparable to that of other families in the community.</a:t>
            </a:r>
            <a:endParaRPr lang="en-US" sz="1100" dirty="0">
              <a:effectLst/>
              <a:ea typeface="Calibri" panose="020F0502020204030204" pitchFamily="34" charset="0"/>
              <a:cs typeface="Times New Roman" panose="02020603050405020304" pitchFamily="18" charset="0"/>
            </a:endParaRPr>
          </a:p>
          <a:p>
            <a:pPr marL="171450"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Groupings of children:</a:t>
            </a:r>
            <a:endParaRPr lang="en-US" sz="1100" dirty="0">
              <a:ea typeface="Calibri" panose="020F0502020204030204" pitchFamily="34" charset="0"/>
              <a:cs typeface="Times New Roman" panose="02020603050405020304" pitchFamily="18" charset="0"/>
            </a:endParaRP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Children should be organized into small family-like groups of 6–8 children. It is preferable to have more shelters/homes for fewer children rather than one large building.</a:t>
            </a:r>
            <a:endParaRPr lang="en-US" sz="1100" dirty="0">
              <a:ea typeface="Calibri" panose="020F0502020204030204" pitchFamily="34" charset="0"/>
              <a:cs typeface="Times New Roman" panose="02020603050405020304" pitchFamily="18" charset="0"/>
            </a:endParaRP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Siblings and close friends should be kept together.</a:t>
            </a:r>
            <a:endParaRPr lang="en-US" sz="1100" dirty="0">
              <a:ea typeface="Calibri" panose="020F0502020204030204" pitchFamily="34" charset="0"/>
              <a:cs typeface="Times New Roman" panose="02020603050405020304" pitchFamily="18" charset="0"/>
            </a:endParaRP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To facilitate tracing and reunification, children should be grouped with other children from their community.</a:t>
            </a:r>
            <a:endParaRPr lang="en-US" sz="1100" dirty="0">
              <a:ea typeface="Calibri" panose="020F0502020204030204" pitchFamily="34" charset="0"/>
              <a:cs typeface="Times New Roman" panose="02020603050405020304" pitchFamily="18" charset="0"/>
            </a:endParaRP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Consideration needs to be given to which children should be accommodated in one shelter/home and to whether certain groups of children need to be separated into other areas. This may be the case for children released by armed forces/groups for example.</a:t>
            </a:r>
            <a:endParaRPr lang="en-US" sz="1100" dirty="0">
              <a:ea typeface="Calibri" panose="020F0502020204030204" pitchFamily="34" charset="0"/>
              <a:cs typeface="Times New Roman" panose="02020603050405020304" pitchFamily="18" charset="0"/>
            </a:endParaRP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Although adolescent boys and girls may be part of the same group, they should sleep in separate quarters (including for siblings).</a:t>
            </a:r>
            <a:endParaRPr lang="en-US" sz="1100" dirty="0">
              <a:ea typeface="Calibri" panose="020F0502020204030204" pitchFamily="34" charset="0"/>
              <a:cs typeface="Times New Roman" panose="02020603050405020304" pitchFamily="18" charset="0"/>
            </a:endParaRP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Within a group of children, ideally there should be a mix of ages, gender, and abilities so that the group is like a family. The older children can help take care of and play with younger or less able children. Infants (particularly those under the age of three) should be prioritized for foster care, and should not be separated from older siblings.</a:t>
            </a:r>
            <a:endParaRPr lang="en-US" sz="1100" dirty="0">
              <a:ea typeface="Calibri" panose="020F0502020204030204" pitchFamily="34" charset="0"/>
              <a:cs typeface="Times New Roman" panose="02020603050405020304" pitchFamily="18" charset="0"/>
            </a:endParaRPr>
          </a:p>
          <a:p>
            <a:pPr marL="628650" lvl="1" indent="-171450">
              <a:lnSpc>
                <a:spcPct val="107000"/>
              </a:lnSpc>
              <a:buFont typeface="Arial" panose="020B0604020202020204" pitchFamily="34" charset="0"/>
              <a:buChar char="•"/>
            </a:pPr>
            <a:r>
              <a:rPr lang="en-US" sz="1100" dirty="0">
                <a:effectLst/>
                <a:ea typeface="Calibri" panose="020F0502020204030204" pitchFamily="34" charset="0"/>
                <a:cs typeface="Calibri" panose="020F0502020204030204" pitchFamily="34" charset="0"/>
              </a:rPr>
              <a:t>Children with chronic or highly infectious diseases, severe disabilities or severely disturbed behavior should be referred to specialist foster or residential care placements, medical/quarantine facilities as relevant for appropriate attention. Wherever possible, children with disabilities should be with able-bodied children in family-based or small-group care.</a:t>
            </a:r>
            <a:endParaRPr lang="en-US" sz="1100" dirty="0">
              <a:effectLst/>
              <a:ea typeface="Calibri" panose="020F0502020204030204" pitchFamily="34" charset="0"/>
              <a:cs typeface="Times New Roman" panose="02020603050405020304" pitchFamily="18" charset="0"/>
            </a:endParaRPr>
          </a:p>
        </p:txBody>
      </p:sp>
      <p:sp>
        <p:nvSpPr>
          <p:cNvPr id="3" name="Hexagon 2">
            <a:extLst>
              <a:ext uri="{FF2B5EF4-FFF2-40B4-BE49-F238E27FC236}">
                <a16:creationId xmlns:a16="http://schemas.microsoft.com/office/drawing/2014/main" id="{60216BA7-B3EE-AC36-1318-68C8E8CCE627}"/>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1B57F113-99D6-B5FB-EB43-9A3FC936BE4E}"/>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F0195F2D-F1BB-AAA1-1AC2-B481A64B014C}"/>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122F27AE-385A-5112-2E5E-BFD2E0FC03B1}"/>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EA05AD30-EDCD-BDBB-3E12-D3D15618431B}"/>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D29CCFCE-87D0-718A-5E45-9C2784F7965D}"/>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CE297697-1552-368D-0D7F-E58FBC38B13B}"/>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48BF840F-C038-4B04-F904-308C51A6549E}"/>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477B1933-6CC1-7576-55FB-61C4DCDC57A1}"/>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0F3AD5E2-FE16-D207-8BB2-6356843D0F23}"/>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51075712-5888-6C00-D540-C26C39A24151}"/>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38FB7A48-6B67-3422-5FC7-F54C7447EC02}"/>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14FAB0BD-6DAE-4521-F7C6-7FE02ED86968}"/>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9624F558-9C19-4034-B7D0-ABB020B7ABD5}"/>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A5143C04-E49E-E64A-1417-241B5ABB1236}"/>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8EEBF2DE-91EF-FA83-56E6-3815E4F39A41}"/>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51C9B85C-379B-DC00-836C-183082E553C8}"/>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15AB8B75-6839-B36B-E5AD-BB72F4587BF7}"/>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0120510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58;p19">
            <a:extLst>
              <a:ext uri="{FF2B5EF4-FFF2-40B4-BE49-F238E27FC236}">
                <a16:creationId xmlns:a16="http://schemas.microsoft.com/office/drawing/2014/main" id="{449A6946-C9C0-8C23-5AA1-D6A47F769829}"/>
              </a:ext>
            </a:extLst>
          </p:cNvPr>
          <p:cNvSpPr txBox="1"/>
          <p:nvPr/>
        </p:nvSpPr>
        <p:spPr>
          <a:xfrm>
            <a:off x="982986" y="1625489"/>
            <a:ext cx="1709414" cy="2265965"/>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1" i="0" u="none" strike="noStrike" cap="none" dirty="0">
                <a:solidFill>
                  <a:srgbClr val="000000"/>
                </a:solidFill>
                <a:latin typeface="+mn-lt"/>
                <a:ea typeface="Arial"/>
                <a:cs typeface="Arial"/>
                <a:sym typeface="Arial"/>
              </a:rPr>
              <a:t>Protective factors</a:t>
            </a:r>
          </a:p>
          <a:p>
            <a:pPr marL="171450" lvl="0" indent="-171450">
              <a:lnSpc>
                <a:spcPct val="107000"/>
              </a:lnSpc>
              <a:buClr>
                <a:srgbClr val="000000"/>
              </a:buClr>
              <a:buSzPct val="100000"/>
              <a:buFont typeface="Arial" panose="020B0604020202020204" pitchFamily="34" charset="0"/>
              <a:buChar char="•"/>
            </a:pPr>
            <a:r>
              <a:rPr lang="en-US" sz="1100" b="0" i="0" u="none" strike="noStrike" cap="none" dirty="0">
                <a:solidFill>
                  <a:srgbClr val="000000"/>
                </a:solidFill>
                <a:latin typeface="+mn-lt"/>
                <a:ea typeface="Arial"/>
                <a:cs typeface="Arial"/>
                <a:sym typeface="Arial"/>
              </a:rPr>
              <a:t>Where family-based care with adequate support and monitoring cannot be immediately organized or is not advisable, placing the child in small-group care is strongly preferable to the use of large institutions or orphanages.</a:t>
            </a:r>
          </a:p>
        </p:txBody>
      </p:sp>
      <p:sp>
        <p:nvSpPr>
          <p:cNvPr id="4" name="Google Shape;258;p19">
            <a:extLst>
              <a:ext uri="{FF2B5EF4-FFF2-40B4-BE49-F238E27FC236}">
                <a16:creationId xmlns:a16="http://schemas.microsoft.com/office/drawing/2014/main" id="{7ED8930D-BE04-5719-67C4-5E2CE73FD7F1}"/>
              </a:ext>
            </a:extLst>
          </p:cNvPr>
          <p:cNvSpPr txBox="1"/>
          <p:nvPr/>
        </p:nvSpPr>
        <p:spPr>
          <a:xfrm>
            <a:off x="2794000" y="1625489"/>
            <a:ext cx="3443026" cy="4904507"/>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1" i="0" u="none" strike="noStrike" cap="none" dirty="0">
                <a:solidFill>
                  <a:srgbClr val="000000"/>
                </a:solidFill>
                <a:latin typeface="+mn-lt"/>
                <a:ea typeface="Arial"/>
                <a:cs typeface="Arial"/>
                <a:sym typeface="Arial"/>
              </a:rPr>
              <a:t>Risk factors</a:t>
            </a:r>
          </a:p>
          <a:p>
            <a:pPr>
              <a:lnSpc>
                <a:spcPct val="107000"/>
              </a:lnSpc>
              <a:spcAft>
                <a:spcPts val="800"/>
              </a:spcAft>
            </a:pPr>
            <a:r>
              <a:rPr lang="en-US" sz="1100" dirty="0">
                <a:effectLst/>
                <a:ea typeface="Calibri" panose="020F0502020204030204" pitchFamily="34" charset="0"/>
                <a:cs typeface="Calibri" panose="020F0502020204030204" pitchFamily="34" charset="0"/>
              </a:rPr>
              <a:t>While some risks associated with residential care may be less of a concern with small group homes, the following risks associated with residential care can apply in all settings depending on the modalities, especially where independent monitoring and regulation is lacking.</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Bullying and sexual abuse between children (especially if care and supervision is not provided adequately)</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Creating family separations by encouraging struggling families to give up their children where it is perceived their children will be better off</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Limited opportunities for local integration especially if living away from their local community</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Revolving door nature i.e., high potential to be re-admitted</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Residential care, particularly in large institutions, does not support healthy child development; deprivation of a consistent caregiver has potentially significant impacts on the brain development of children in institutional care</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Children can be put at risk by acting as a magnet for anyone wanting to target vulnerable groups</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Organized trafficking e.g., for adoption</a:t>
            </a:r>
            <a:endParaRPr lang="en-US" sz="1100" dirty="0">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100" dirty="0">
                <a:effectLst/>
                <a:ea typeface="Calibri" panose="020F0502020204030204" pitchFamily="34" charset="0"/>
                <a:cs typeface="Calibri" panose="020F0502020204030204" pitchFamily="34" charset="0"/>
              </a:rPr>
              <a:t>Neglect and increased exposure to abuse including sexual abuse</a:t>
            </a:r>
            <a:endParaRPr lang="en-US" sz="1100" dirty="0">
              <a:effectLst/>
              <a:ea typeface="Calibri" panose="020F0502020204030204" pitchFamily="34" charset="0"/>
              <a:cs typeface="Times New Roman" panose="02020603050405020304" pitchFamily="18" charset="0"/>
            </a:endParaRPr>
          </a:p>
        </p:txBody>
      </p:sp>
      <p:sp>
        <p:nvSpPr>
          <p:cNvPr id="7" name="Hexagon 6">
            <a:extLst>
              <a:ext uri="{FF2B5EF4-FFF2-40B4-BE49-F238E27FC236}">
                <a16:creationId xmlns:a16="http://schemas.microsoft.com/office/drawing/2014/main" id="{506165EC-5877-73E7-05B6-048538270FAD}"/>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527F0A32-7630-98FE-EC37-193ACD84AF06}"/>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D4C5FAE6-5580-2A56-288D-15D2C54A6E12}"/>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F6FA3CE9-BBB3-D9EC-9BFA-2C675943D27A}"/>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BBC21E9C-ED90-1664-28C9-6F0B3781B1D2}"/>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D63C1D57-0A15-96A7-7D31-E9DAD4527E44}"/>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7803E8D5-2A2C-DBDA-A1F4-BB3855B72555}"/>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A5298754-7FDB-5933-D00F-4660DDFD1932}"/>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6174AA7A-6167-CA7D-8EA3-CBA8A576858F}"/>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59E6B4B6-B171-9F5F-09A4-145A61569749}"/>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ED95C395-50DD-C372-F58D-5596B7D5668D}"/>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504BA9EB-EA7C-C9AB-A413-B93173E1E0C6}"/>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801A1EDA-0FB3-B750-4FF1-2F0B80329763}"/>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F437AE2E-61CC-E351-0CED-9563AAB15AC7}"/>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AB13C976-0AB4-4CC0-C4F2-29DCADF9EBC8}"/>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BAF35AE6-23B7-BC29-13A0-F2786B020536}"/>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80C0D110-7CAA-C28E-6FC8-7DEC767AB30A}"/>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AB4FDC98-B73D-014A-5C85-B5AB2EEB73DF}"/>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5" name="Group 24">
            <a:extLst>
              <a:ext uri="{FF2B5EF4-FFF2-40B4-BE49-F238E27FC236}">
                <a16:creationId xmlns:a16="http://schemas.microsoft.com/office/drawing/2014/main" id="{739AD01F-3B23-986A-6C53-F393B53F2107}"/>
              </a:ext>
            </a:extLst>
          </p:cNvPr>
          <p:cNvGrpSpPr/>
          <p:nvPr/>
        </p:nvGrpSpPr>
        <p:grpSpPr>
          <a:xfrm>
            <a:off x="1220570" y="638187"/>
            <a:ext cx="677504" cy="583480"/>
            <a:chOff x="4416926" y="1952645"/>
            <a:chExt cx="1178615" cy="1015047"/>
          </a:xfrm>
          <a:solidFill>
            <a:schemeClr val="accent2">
              <a:lumMod val="20000"/>
              <a:lumOff val="80000"/>
            </a:schemeClr>
          </a:solidFill>
        </p:grpSpPr>
        <p:sp>
          <p:nvSpPr>
            <p:cNvPr id="26" name="Rectangle: Rounded Corners 25">
              <a:extLst>
                <a:ext uri="{FF2B5EF4-FFF2-40B4-BE49-F238E27FC236}">
                  <a16:creationId xmlns:a16="http://schemas.microsoft.com/office/drawing/2014/main" id="{0F53DDC8-AB7B-6530-4980-B2B9D3CE2282}"/>
                </a:ext>
              </a:extLst>
            </p:cNvPr>
            <p:cNvSpPr/>
            <p:nvPr/>
          </p:nvSpPr>
          <p:spPr>
            <a:xfrm rot="20570022">
              <a:off x="4447704" y="2313235"/>
              <a:ext cx="155800"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7" name="Rectangle: Rounded Corners 26">
              <a:extLst>
                <a:ext uri="{FF2B5EF4-FFF2-40B4-BE49-F238E27FC236}">
                  <a16:creationId xmlns:a16="http://schemas.microsoft.com/office/drawing/2014/main" id="{1D25980C-BE0C-6305-FEEF-B2F0B486FB4D}"/>
                </a:ext>
              </a:extLst>
            </p:cNvPr>
            <p:cNvSpPr/>
            <p:nvPr/>
          </p:nvSpPr>
          <p:spPr>
            <a:xfrm rot="734835">
              <a:off x="4416926" y="2065608"/>
              <a:ext cx="152465" cy="3858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Rectangle: Rounded Corners 27">
              <a:extLst>
                <a:ext uri="{FF2B5EF4-FFF2-40B4-BE49-F238E27FC236}">
                  <a16:creationId xmlns:a16="http://schemas.microsoft.com/office/drawing/2014/main" id="{7BB8081E-0BF3-787E-FA62-855D62576B63}"/>
                </a:ext>
              </a:extLst>
            </p:cNvPr>
            <p:cNvSpPr/>
            <p:nvPr/>
          </p:nvSpPr>
          <p:spPr>
            <a:xfrm rot="21032989">
              <a:off x="4615614" y="2373582"/>
              <a:ext cx="149730"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9" name="Flowchart: Manual Input 28">
              <a:extLst>
                <a:ext uri="{FF2B5EF4-FFF2-40B4-BE49-F238E27FC236}">
                  <a16:creationId xmlns:a16="http://schemas.microsoft.com/office/drawing/2014/main" id="{BB0253C1-5731-8347-A422-1CC1FDCB44EB}"/>
                </a:ext>
              </a:extLst>
            </p:cNvPr>
            <p:cNvSpPr/>
            <p:nvPr/>
          </p:nvSpPr>
          <p:spPr>
            <a:xfrm rot="4370022" flipH="1">
              <a:off x="4566067" y="2612552"/>
              <a:ext cx="197560" cy="305529"/>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Rectangle: Rounded Corners 29">
              <a:extLst>
                <a:ext uri="{FF2B5EF4-FFF2-40B4-BE49-F238E27FC236}">
                  <a16:creationId xmlns:a16="http://schemas.microsoft.com/office/drawing/2014/main" id="{EEBAF5D1-481E-9A22-BEC7-A502FE5200B3}"/>
                </a:ext>
              </a:extLst>
            </p:cNvPr>
            <p:cNvSpPr/>
            <p:nvPr/>
          </p:nvSpPr>
          <p:spPr>
            <a:xfrm rot="1076057" flipH="1">
              <a:off x="5400700" y="2349090"/>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1" name="Rectangle: Rounded Corners 30">
              <a:extLst>
                <a:ext uri="{FF2B5EF4-FFF2-40B4-BE49-F238E27FC236}">
                  <a16:creationId xmlns:a16="http://schemas.microsoft.com/office/drawing/2014/main" id="{5A3422A5-3F51-9CA8-A246-35A17E67DB42}"/>
                </a:ext>
              </a:extLst>
            </p:cNvPr>
            <p:cNvSpPr/>
            <p:nvPr/>
          </p:nvSpPr>
          <p:spPr>
            <a:xfrm rot="20911244" flipH="1">
              <a:off x="5437935" y="2101053"/>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2" name="Rectangle: Rounded Corners 31">
              <a:extLst>
                <a:ext uri="{FF2B5EF4-FFF2-40B4-BE49-F238E27FC236}">
                  <a16:creationId xmlns:a16="http://schemas.microsoft.com/office/drawing/2014/main" id="{33C256D1-418E-C807-E653-C3A457039479}"/>
                </a:ext>
              </a:extLst>
            </p:cNvPr>
            <p:cNvSpPr/>
            <p:nvPr/>
          </p:nvSpPr>
          <p:spPr>
            <a:xfrm rot="613090" flipH="1">
              <a:off x="5233983" y="2403167"/>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3" name="Flowchart: Manual Input 32">
              <a:extLst>
                <a:ext uri="{FF2B5EF4-FFF2-40B4-BE49-F238E27FC236}">
                  <a16:creationId xmlns:a16="http://schemas.microsoft.com/office/drawing/2014/main" id="{0B6D60DA-AA61-38D0-577C-43381DA82F0A}"/>
                </a:ext>
              </a:extLst>
            </p:cNvPr>
            <p:cNvSpPr/>
            <p:nvPr/>
          </p:nvSpPr>
          <p:spPr>
            <a:xfrm rot="17276057">
              <a:off x="5238172" y="2640595"/>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ound Same Side Corner Rectangle 21">
              <a:extLst>
                <a:ext uri="{FF2B5EF4-FFF2-40B4-BE49-F238E27FC236}">
                  <a16:creationId xmlns:a16="http://schemas.microsoft.com/office/drawing/2014/main" id="{A62C56BD-68E4-B949-98DB-1A6BB07F5E78}"/>
                </a:ext>
              </a:extLst>
            </p:cNvPr>
            <p:cNvSpPr/>
            <p:nvPr/>
          </p:nvSpPr>
          <p:spPr>
            <a:xfrm>
              <a:off x="4880503" y="2250894"/>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Oval 34">
              <a:extLst>
                <a:ext uri="{FF2B5EF4-FFF2-40B4-BE49-F238E27FC236}">
                  <a16:creationId xmlns:a16="http://schemas.microsoft.com/office/drawing/2014/main" id="{5151DAA2-90BF-A1E3-6834-92B0138DD33D}"/>
                </a:ext>
              </a:extLst>
            </p:cNvPr>
            <p:cNvSpPr/>
            <p:nvPr/>
          </p:nvSpPr>
          <p:spPr>
            <a:xfrm>
              <a:off x="4878636" y="1952645"/>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Rectangle 35">
              <a:extLst>
                <a:ext uri="{FF2B5EF4-FFF2-40B4-BE49-F238E27FC236}">
                  <a16:creationId xmlns:a16="http://schemas.microsoft.com/office/drawing/2014/main" id="{3672F257-085E-8370-4678-587D3A756F6D}"/>
                </a:ext>
              </a:extLst>
            </p:cNvPr>
            <p:cNvSpPr/>
            <p:nvPr/>
          </p:nvSpPr>
          <p:spPr>
            <a:xfrm>
              <a:off x="4538838"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Rectangle 36">
              <a:extLst>
                <a:ext uri="{FF2B5EF4-FFF2-40B4-BE49-F238E27FC236}">
                  <a16:creationId xmlns:a16="http://schemas.microsoft.com/office/drawing/2014/main" id="{E2D36B7A-C76C-6976-5076-66AE8C6055F1}"/>
                </a:ext>
              </a:extLst>
            </p:cNvPr>
            <p:cNvSpPr/>
            <p:nvPr/>
          </p:nvSpPr>
          <p:spPr>
            <a:xfrm>
              <a:off x="5217172"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38" name="Group 37">
            <a:extLst>
              <a:ext uri="{FF2B5EF4-FFF2-40B4-BE49-F238E27FC236}">
                <a16:creationId xmlns:a16="http://schemas.microsoft.com/office/drawing/2014/main" id="{220B9C31-B4AC-1AF8-09E4-A7479432A65C}"/>
              </a:ext>
            </a:extLst>
          </p:cNvPr>
          <p:cNvGrpSpPr/>
          <p:nvPr/>
        </p:nvGrpSpPr>
        <p:grpSpPr>
          <a:xfrm>
            <a:off x="3302000" y="639165"/>
            <a:ext cx="582444" cy="721847"/>
            <a:chOff x="3302000" y="3820045"/>
            <a:chExt cx="582444" cy="721847"/>
          </a:xfrm>
        </p:grpSpPr>
        <p:grpSp>
          <p:nvGrpSpPr>
            <p:cNvPr id="39" name="Group 38">
              <a:extLst>
                <a:ext uri="{FF2B5EF4-FFF2-40B4-BE49-F238E27FC236}">
                  <a16:creationId xmlns:a16="http://schemas.microsoft.com/office/drawing/2014/main" id="{D9E00512-495B-50A1-BDDF-DD5D08CA014E}"/>
                </a:ext>
              </a:extLst>
            </p:cNvPr>
            <p:cNvGrpSpPr/>
            <p:nvPr/>
          </p:nvGrpSpPr>
          <p:grpSpPr>
            <a:xfrm>
              <a:off x="3738131" y="4049988"/>
              <a:ext cx="146313" cy="325236"/>
              <a:chOff x="1638375" y="3971467"/>
              <a:chExt cx="146313" cy="325236"/>
            </a:xfrm>
          </p:grpSpPr>
          <p:sp>
            <p:nvSpPr>
              <p:cNvPr id="41" name="Round Same Side Corner Rectangle 21">
                <a:extLst>
                  <a:ext uri="{FF2B5EF4-FFF2-40B4-BE49-F238E27FC236}">
                    <a16:creationId xmlns:a16="http://schemas.microsoft.com/office/drawing/2014/main" id="{8AAAD7FF-2087-127C-F4C5-974FDE00B742}"/>
                  </a:ext>
                </a:extLst>
              </p:cNvPr>
              <p:cNvSpPr/>
              <p:nvPr/>
            </p:nvSpPr>
            <p:spPr>
              <a:xfrm>
                <a:off x="1639448" y="4142910"/>
                <a:ext cx="144669" cy="153793"/>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Oval 41">
                <a:extLst>
                  <a:ext uri="{FF2B5EF4-FFF2-40B4-BE49-F238E27FC236}">
                    <a16:creationId xmlns:a16="http://schemas.microsoft.com/office/drawing/2014/main" id="{8400BB19-AC03-0A20-84CD-9F534B98DC52}"/>
                  </a:ext>
                </a:extLst>
              </p:cNvPr>
              <p:cNvSpPr/>
              <p:nvPr/>
            </p:nvSpPr>
            <p:spPr>
              <a:xfrm>
                <a:off x="1638375" y="3971467"/>
                <a:ext cx="146313" cy="14631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40" name="Freeform: Shape 39">
              <a:extLst>
                <a:ext uri="{FF2B5EF4-FFF2-40B4-BE49-F238E27FC236}">
                  <a16:creationId xmlns:a16="http://schemas.microsoft.com/office/drawing/2014/main" id="{883E9A1B-3E79-855A-544B-D58EFE3E56B8}"/>
                </a:ext>
              </a:extLst>
            </p:cNvPr>
            <p:cNvSpPr/>
            <p:nvPr/>
          </p:nvSpPr>
          <p:spPr>
            <a:xfrm>
              <a:off x="3302000" y="3820045"/>
              <a:ext cx="348089" cy="721847"/>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38633117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26353"/>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211113"/>
            <a:ext cx="4637303" cy="2084826"/>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The type of alternative care provided should be based on an individual assessment and the child’s best interests</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a:lnSpc>
                <a:spcPct val="107000"/>
              </a:lnSpc>
              <a:buClr>
                <a:srgbClr val="000000"/>
              </a:buClr>
              <a:buSzPts val="2400"/>
              <a:buFont typeface="Arial"/>
            </a:pPr>
            <a:r>
              <a:rPr lang="en-US" sz="1100" b="0" i="0" u="none" strike="noStrike" cap="none" dirty="0">
                <a:solidFill>
                  <a:srgbClr val="000000"/>
                </a:solidFill>
                <a:latin typeface="+mn-lt"/>
                <a:ea typeface="Arial"/>
                <a:cs typeface="Arial"/>
                <a:sym typeface="Arial"/>
              </a:rPr>
              <a:t>Family and community-based care </a:t>
            </a:r>
            <a:r>
              <a:rPr lang="en-US" sz="1100" dirty="0">
                <a:solidFill>
                  <a:srgbClr val="000000"/>
                </a:solidFill>
                <a:ea typeface="Arial"/>
                <a:cs typeface="Arial"/>
                <a:sym typeface="Arial"/>
              </a:rPr>
              <a:t>should always be the</a:t>
            </a:r>
            <a:r>
              <a:rPr lang="en-US" sz="1100" b="0" i="0" u="none" strike="noStrike" cap="none" dirty="0">
                <a:solidFill>
                  <a:srgbClr val="000000"/>
                </a:solidFill>
                <a:latin typeface="+mn-lt"/>
                <a:ea typeface="Arial"/>
                <a:cs typeface="Arial"/>
                <a:sym typeface="Arial"/>
              </a:rPr>
              <a:t> first option</a:t>
            </a:r>
            <a:endParaRPr lang="en-US" sz="1100" b="0" i="0" u="none" strike="noStrike" cap="none" dirty="0">
              <a:solidFill>
                <a:srgbClr val="000000"/>
              </a:solidFill>
              <a:latin typeface="+mn-lt"/>
              <a:ea typeface="Arial"/>
              <a:cs typeface="Arial"/>
            </a:endParaRP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a:lnSpc>
                <a:spcPct val="107000"/>
              </a:lnSpc>
              <a:buClr>
                <a:srgbClr val="000000"/>
              </a:buClr>
              <a:buSzPts val="2400"/>
            </a:pPr>
            <a:r>
              <a:rPr lang="en-US" sz="1100" b="0" i="0" u="none" strike="noStrike" cap="none" dirty="0">
                <a:solidFill>
                  <a:srgbClr val="000000"/>
                </a:solidFill>
                <a:latin typeface="+mn-lt"/>
                <a:ea typeface="Arial"/>
                <a:cs typeface="Arial"/>
                <a:sym typeface="Arial"/>
              </a:rPr>
              <a:t>Alternative care provision should take </a:t>
            </a:r>
            <a:r>
              <a:rPr lang="en-US" sz="1100" dirty="0">
                <a:solidFill>
                  <a:srgbClr val="000000"/>
                </a:solidFill>
                <a:ea typeface="Arial"/>
                <a:cs typeface="Arial"/>
                <a:sym typeface="Arial"/>
              </a:rPr>
              <a:t>into account</a:t>
            </a:r>
            <a:r>
              <a:rPr lang="en-US" sz="1100" b="0" i="0" u="none" strike="noStrike" cap="none" dirty="0">
                <a:solidFill>
                  <a:srgbClr val="000000"/>
                </a:solidFill>
                <a:latin typeface="+mn-lt"/>
                <a:ea typeface="Arial"/>
                <a:cs typeface="Arial"/>
                <a:sym typeface="Arial"/>
              </a:rPr>
              <a:t> the context and culture; a range of care options should be </a:t>
            </a:r>
            <a:r>
              <a:rPr lang="en-US" sz="1100" dirty="0">
                <a:solidFill>
                  <a:srgbClr val="000000"/>
                </a:solidFill>
                <a:ea typeface="Arial"/>
                <a:cs typeface="Arial"/>
                <a:sym typeface="Arial"/>
              </a:rPr>
              <a:t>assessed</a:t>
            </a:r>
            <a:r>
              <a:rPr lang="en-US" sz="1100" b="0" i="0" u="none" strike="noStrike" cap="none" dirty="0">
                <a:solidFill>
                  <a:srgbClr val="000000"/>
                </a:solidFill>
                <a:latin typeface="+mn-lt"/>
                <a:ea typeface="Arial"/>
                <a:cs typeface="Arial"/>
                <a:sym typeface="Arial"/>
              </a:rPr>
              <a:t> to meet the diverse needs of children</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Regular monitoring, and the ability to respond to concerns, is essential for children in all types of alternative care</a:t>
            </a: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806252"/>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4336418"/>
            <a:ext cx="5254042" cy="4578982"/>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3813150"/>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Google Shape;256;p19">
            <a:extLst>
              <a:ext uri="{FF2B5EF4-FFF2-40B4-BE49-F238E27FC236}">
                <a16:creationId xmlns:a16="http://schemas.microsoft.com/office/drawing/2014/main" id="{0605DD45-06D5-ABFA-EB2D-33AD39B0169F}"/>
              </a:ext>
            </a:extLst>
          </p:cNvPr>
          <p:cNvSpPr/>
          <p:nvPr/>
        </p:nvSpPr>
        <p:spPr>
          <a:xfrm>
            <a:off x="1072579" y="2455558"/>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 name="Google Shape;256;p19">
            <a:extLst>
              <a:ext uri="{FF2B5EF4-FFF2-40B4-BE49-F238E27FC236}">
                <a16:creationId xmlns:a16="http://schemas.microsoft.com/office/drawing/2014/main" id="{E46ECAD5-92F5-371E-6B91-1CDD8A01645C}"/>
              </a:ext>
            </a:extLst>
          </p:cNvPr>
          <p:cNvSpPr/>
          <p:nvPr/>
        </p:nvSpPr>
        <p:spPr>
          <a:xfrm>
            <a:off x="1072579" y="3045541"/>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5" name="Hexagon 4">
            <a:extLst>
              <a:ext uri="{FF2B5EF4-FFF2-40B4-BE49-F238E27FC236}">
                <a16:creationId xmlns:a16="http://schemas.microsoft.com/office/drawing/2014/main" id="{3B7B832D-8B02-9E65-CEF9-7A4E9FBA8782}"/>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D18B91B6-7C80-E89B-6BEC-7BC25D832EE1}"/>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51952C72-6115-64B9-624C-FC60257DE7F8}"/>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F7BCE22D-26DD-2F71-7B0E-27A9AD00FD71}"/>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1EC1948A-441F-D826-BF2C-9623C1AE87A8}"/>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614E8275-0543-0544-19D9-4C6EFEEAC8C8}"/>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E6561BB5-6FE0-7E04-178C-920310191E43}"/>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39CD1D51-4AB4-2D32-B66F-9378A4C6B3EF}"/>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65872FAD-232B-ED91-B419-E6755CA7307B}"/>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D899E7D8-4287-6234-171B-D527156A62B9}"/>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998C4841-F6EA-739B-9AEE-02D7EE8E71D1}"/>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A61DFCE9-F71D-2882-7526-0A3C15A887DC}"/>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C42E5AD5-1910-237B-98F7-99A91C619E0D}"/>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428589C3-4A06-5859-7165-49DFC3B64224}"/>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AC39533F-0006-5040-FB5D-FB0E2D7667F2}"/>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FA23B79E-981A-C906-A11B-62A224E1AD8C}"/>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FE8D0E2D-990D-BCEF-1F01-FEE1E0C3C72B}"/>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3C83A28F-D1EB-957D-4FE2-F720EF1B56B5}"/>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873363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75F835B-A659-F76E-E502-FA3B2B611958}"/>
              </a:ext>
            </a:extLst>
          </p:cNvPr>
          <p:cNvSpPr txBox="1"/>
          <p:nvPr/>
        </p:nvSpPr>
        <p:spPr>
          <a:xfrm>
            <a:off x="996287" y="1238738"/>
            <a:ext cx="4665478" cy="276999"/>
          </a:xfrm>
          <a:prstGeom prst="rect">
            <a:avLst/>
          </a:prstGeom>
          <a:noFill/>
        </p:spPr>
        <p:txBody>
          <a:bodyPr wrap="square" rtlCol="0">
            <a:spAutoFit/>
          </a:bodyPr>
          <a:lstStyle/>
          <a:p>
            <a:r>
              <a:rPr lang="en-CA" sz="1200" b="1" spc="300" dirty="0">
                <a:solidFill>
                  <a:schemeClr val="tx1"/>
                </a:solidFill>
              </a:rPr>
              <a:t>MODULE AIM</a:t>
            </a:r>
          </a:p>
        </p:txBody>
      </p:sp>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4070620" cy="307777"/>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MODULE OPENING</a:t>
            </a:r>
          </a:p>
        </p:txBody>
      </p:sp>
      <p:sp>
        <p:nvSpPr>
          <p:cNvPr id="18" name="TextBox 17">
            <a:extLst>
              <a:ext uri="{FF2B5EF4-FFF2-40B4-BE49-F238E27FC236}">
                <a16:creationId xmlns:a16="http://schemas.microsoft.com/office/drawing/2014/main" id="{C6DEA057-25C3-363A-3303-F5D1B0E5296D}"/>
              </a:ext>
            </a:extLst>
          </p:cNvPr>
          <p:cNvSpPr txBox="1"/>
          <p:nvPr/>
        </p:nvSpPr>
        <p:spPr>
          <a:xfrm>
            <a:off x="996287" y="1599327"/>
            <a:ext cx="5254042" cy="430887"/>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To provide participants with the in depth knowledge and skills required to support UASC through case management, alternative care and/or family tracing. </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2380020"/>
            <a:ext cx="525404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675087" y="2864794"/>
            <a:ext cx="4575242" cy="430887"/>
          </a:xfrm>
          <a:prstGeom prst="rect">
            <a:avLst/>
          </a:prstGeom>
          <a:noFill/>
        </p:spPr>
        <p:txBody>
          <a:bodyPr wrap="square" lIns="91440" tIns="45720" rIns="91440" bIns="45720" rtlCol="0" anchor="t">
            <a:spAutoFit/>
          </a:bodyPr>
          <a:lstStyle/>
          <a:p>
            <a:r>
              <a:rPr lang="en-US" sz="1100">
                <a:latin typeface="+mn-lt"/>
                <a:ea typeface="Arial"/>
                <a:cs typeface="Arial"/>
                <a:sym typeface="Arial"/>
              </a:rPr>
              <a:t>Describe specific considerations for UASC throughout the case management </a:t>
            </a:r>
            <a:r>
              <a:rPr lang="en-US" sz="1100">
                <a:ea typeface="Arial"/>
                <a:cs typeface="Arial"/>
                <a:sym typeface="Arial"/>
              </a:rPr>
              <a:t>process</a:t>
            </a:r>
            <a:r>
              <a:rPr lang="en-US" sz="1100" dirty="0">
                <a:latin typeface="+mn-lt"/>
                <a:ea typeface="Arial"/>
                <a:cs typeface="Arial"/>
                <a:sym typeface="Arial"/>
              </a:rPr>
              <a:t>.</a:t>
            </a:r>
            <a:r>
              <a:rPr lang="en-US" sz="1100" dirty="0">
                <a:ea typeface="Arial"/>
                <a:cs typeface="Arial"/>
                <a:sym typeface="Arial"/>
              </a:rPr>
              <a:t> </a:t>
            </a:r>
            <a:endParaRPr lang="en-US" sz="1100" dirty="0">
              <a:latin typeface="+mn-lt"/>
              <a:ea typeface="Arial"/>
              <a:cs typeface="Arial"/>
              <a:sym typeface="Arial"/>
            </a:endParaRPr>
          </a:p>
        </p:txBody>
      </p:sp>
      <p:sp>
        <p:nvSpPr>
          <p:cNvPr id="3" name="TextBox 2">
            <a:extLst>
              <a:ext uri="{FF2B5EF4-FFF2-40B4-BE49-F238E27FC236}">
                <a16:creationId xmlns:a16="http://schemas.microsoft.com/office/drawing/2014/main" id="{A0F55873-C223-01AF-7EF6-42E0DF46C035}"/>
              </a:ext>
            </a:extLst>
          </p:cNvPr>
          <p:cNvSpPr txBox="1"/>
          <p:nvPr/>
        </p:nvSpPr>
        <p:spPr>
          <a:xfrm>
            <a:off x="1675087" y="3637597"/>
            <a:ext cx="4575242" cy="430887"/>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Explain why alternative care might be required in humanitarian crises and which care options are most appropriate.</a:t>
            </a:r>
          </a:p>
        </p:txBody>
      </p:sp>
      <p:sp>
        <p:nvSpPr>
          <p:cNvPr id="4" name="TextBox 3">
            <a:extLst>
              <a:ext uri="{FF2B5EF4-FFF2-40B4-BE49-F238E27FC236}">
                <a16:creationId xmlns:a16="http://schemas.microsoft.com/office/drawing/2014/main" id="{26493B30-1C91-2F6A-DC88-C26C58DE2D75}"/>
              </a:ext>
            </a:extLst>
          </p:cNvPr>
          <p:cNvSpPr txBox="1"/>
          <p:nvPr/>
        </p:nvSpPr>
        <p:spPr>
          <a:xfrm>
            <a:off x="1675087" y="4387175"/>
            <a:ext cx="4575242" cy="430887"/>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Describe the steps involved in family tracing and the key actions and best practices at each step </a:t>
            </a:r>
          </a:p>
        </p:txBody>
      </p:sp>
      <p:grpSp>
        <p:nvGrpSpPr>
          <p:cNvPr id="12" name="Google Shape;149;p12">
            <a:extLst>
              <a:ext uri="{FF2B5EF4-FFF2-40B4-BE49-F238E27FC236}">
                <a16:creationId xmlns:a16="http://schemas.microsoft.com/office/drawing/2014/main" id="{876E270B-85D9-1D09-8D81-FA5874228B11}"/>
              </a:ext>
            </a:extLst>
          </p:cNvPr>
          <p:cNvGrpSpPr/>
          <p:nvPr/>
        </p:nvGrpSpPr>
        <p:grpSpPr>
          <a:xfrm>
            <a:off x="1020268" y="2882972"/>
            <a:ext cx="559955" cy="387333"/>
            <a:chOff x="6878053" y="1156317"/>
            <a:chExt cx="1431178" cy="1039513"/>
          </a:xfrm>
          <a:solidFill>
            <a:schemeClr val="accent2">
              <a:lumMod val="75000"/>
            </a:schemeClr>
          </a:solidFill>
        </p:grpSpPr>
        <p:grpSp>
          <p:nvGrpSpPr>
            <p:cNvPr id="13" name="Google Shape;150;p12">
              <a:extLst>
                <a:ext uri="{FF2B5EF4-FFF2-40B4-BE49-F238E27FC236}">
                  <a16:creationId xmlns:a16="http://schemas.microsoft.com/office/drawing/2014/main" id="{5312FFAF-FB39-C573-FD4A-241C32B85E10}"/>
                </a:ext>
              </a:extLst>
            </p:cNvPr>
            <p:cNvGrpSpPr/>
            <p:nvPr/>
          </p:nvGrpSpPr>
          <p:grpSpPr>
            <a:xfrm>
              <a:off x="7672978" y="1156317"/>
              <a:ext cx="412941" cy="436880"/>
              <a:chOff x="243840" y="1676400"/>
              <a:chExt cx="701040" cy="741680"/>
            </a:xfrm>
            <a:grpFill/>
          </p:grpSpPr>
          <p:sp>
            <p:nvSpPr>
              <p:cNvPr id="16" name="Google Shape;151;p12">
                <a:extLst>
                  <a:ext uri="{FF2B5EF4-FFF2-40B4-BE49-F238E27FC236}">
                    <a16:creationId xmlns:a16="http://schemas.microsoft.com/office/drawing/2014/main" id="{2304F31F-2E4E-0FEB-DA8E-1D6872B73F91}"/>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0" name="Google Shape;152;p12">
                <a:extLst>
                  <a:ext uri="{FF2B5EF4-FFF2-40B4-BE49-F238E27FC236}">
                    <a16:creationId xmlns:a16="http://schemas.microsoft.com/office/drawing/2014/main" id="{04402056-23C3-4867-D45A-B1465742E3AE}"/>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
          <p:nvSpPr>
            <p:cNvPr id="14" name="Google Shape;153;p12">
              <a:extLst>
                <a:ext uri="{FF2B5EF4-FFF2-40B4-BE49-F238E27FC236}">
                  <a16:creationId xmlns:a16="http://schemas.microsoft.com/office/drawing/2014/main" id="{9BE77EA4-42E2-48DA-0E6B-88C1C5F58F99}"/>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5" name="Google Shape;154;p12">
              <a:extLst>
                <a:ext uri="{FF2B5EF4-FFF2-40B4-BE49-F238E27FC236}">
                  <a16:creationId xmlns:a16="http://schemas.microsoft.com/office/drawing/2014/main" id="{E3ADD346-678E-AF4E-190C-C800FD5D3F3F}"/>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grpSp>
        <p:nvGrpSpPr>
          <p:cNvPr id="21" name="Google Shape;149;p12">
            <a:extLst>
              <a:ext uri="{FF2B5EF4-FFF2-40B4-BE49-F238E27FC236}">
                <a16:creationId xmlns:a16="http://schemas.microsoft.com/office/drawing/2014/main" id="{1F14098E-9A4C-CD4B-A50A-10B2CED7814D}"/>
              </a:ext>
            </a:extLst>
          </p:cNvPr>
          <p:cNvGrpSpPr/>
          <p:nvPr/>
        </p:nvGrpSpPr>
        <p:grpSpPr>
          <a:xfrm>
            <a:off x="1020268" y="3637597"/>
            <a:ext cx="559955" cy="387333"/>
            <a:chOff x="6878053" y="1156317"/>
            <a:chExt cx="1431178" cy="1039513"/>
          </a:xfrm>
          <a:solidFill>
            <a:schemeClr val="accent2">
              <a:lumMod val="75000"/>
            </a:schemeClr>
          </a:solidFill>
        </p:grpSpPr>
        <p:grpSp>
          <p:nvGrpSpPr>
            <p:cNvPr id="22" name="Google Shape;150;p12">
              <a:extLst>
                <a:ext uri="{FF2B5EF4-FFF2-40B4-BE49-F238E27FC236}">
                  <a16:creationId xmlns:a16="http://schemas.microsoft.com/office/drawing/2014/main" id="{7AB1E578-2F26-D2E9-B89B-DB62D2E6703A}"/>
                </a:ext>
              </a:extLst>
            </p:cNvPr>
            <p:cNvGrpSpPr/>
            <p:nvPr/>
          </p:nvGrpSpPr>
          <p:grpSpPr>
            <a:xfrm>
              <a:off x="7672978" y="1156317"/>
              <a:ext cx="412941" cy="436880"/>
              <a:chOff x="243840" y="1676400"/>
              <a:chExt cx="701040" cy="741680"/>
            </a:xfrm>
            <a:grpFill/>
          </p:grpSpPr>
          <p:sp>
            <p:nvSpPr>
              <p:cNvPr id="25" name="Google Shape;151;p12">
                <a:extLst>
                  <a:ext uri="{FF2B5EF4-FFF2-40B4-BE49-F238E27FC236}">
                    <a16:creationId xmlns:a16="http://schemas.microsoft.com/office/drawing/2014/main" id="{CABA4911-6B66-78F6-E998-61050D20BBCA}"/>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6" name="Google Shape;152;p12">
                <a:extLst>
                  <a:ext uri="{FF2B5EF4-FFF2-40B4-BE49-F238E27FC236}">
                    <a16:creationId xmlns:a16="http://schemas.microsoft.com/office/drawing/2014/main" id="{CCA0A2D7-303A-ADCC-0FB3-4022C56686D6}"/>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
          <p:nvSpPr>
            <p:cNvPr id="23" name="Google Shape;153;p12">
              <a:extLst>
                <a:ext uri="{FF2B5EF4-FFF2-40B4-BE49-F238E27FC236}">
                  <a16:creationId xmlns:a16="http://schemas.microsoft.com/office/drawing/2014/main" id="{CFB4201C-8B1A-5EE8-FD03-CEF3CF6BE40C}"/>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4" name="Google Shape;154;p12">
              <a:extLst>
                <a:ext uri="{FF2B5EF4-FFF2-40B4-BE49-F238E27FC236}">
                  <a16:creationId xmlns:a16="http://schemas.microsoft.com/office/drawing/2014/main" id="{2D0E36DC-1F74-0B3A-603F-8AD97EF58B59}"/>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grpSp>
        <p:nvGrpSpPr>
          <p:cNvPr id="27" name="Google Shape;149;p12">
            <a:extLst>
              <a:ext uri="{FF2B5EF4-FFF2-40B4-BE49-F238E27FC236}">
                <a16:creationId xmlns:a16="http://schemas.microsoft.com/office/drawing/2014/main" id="{AC34CDB6-470D-6FFD-EE29-63C7892D5377}"/>
              </a:ext>
            </a:extLst>
          </p:cNvPr>
          <p:cNvGrpSpPr/>
          <p:nvPr/>
        </p:nvGrpSpPr>
        <p:grpSpPr>
          <a:xfrm>
            <a:off x="1020268" y="4428799"/>
            <a:ext cx="559955" cy="387333"/>
            <a:chOff x="6878053" y="1156317"/>
            <a:chExt cx="1431178" cy="1039513"/>
          </a:xfrm>
          <a:solidFill>
            <a:schemeClr val="accent2">
              <a:lumMod val="75000"/>
            </a:schemeClr>
          </a:solidFill>
        </p:grpSpPr>
        <p:grpSp>
          <p:nvGrpSpPr>
            <p:cNvPr id="28" name="Google Shape;150;p12">
              <a:extLst>
                <a:ext uri="{FF2B5EF4-FFF2-40B4-BE49-F238E27FC236}">
                  <a16:creationId xmlns:a16="http://schemas.microsoft.com/office/drawing/2014/main" id="{D9400002-A72D-2CBD-6D97-64BA817B7DA4}"/>
                </a:ext>
              </a:extLst>
            </p:cNvPr>
            <p:cNvGrpSpPr/>
            <p:nvPr/>
          </p:nvGrpSpPr>
          <p:grpSpPr>
            <a:xfrm>
              <a:off x="7672978" y="1156317"/>
              <a:ext cx="412941" cy="436880"/>
              <a:chOff x="243840" y="1676400"/>
              <a:chExt cx="701040" cy="741680"/>
            </a:xfrm>
            <a:grpFill/>
          </p:grpSpPr>
          <p:sp>
            <p:nvSpPr>
              <p:cNvPr id="31" name="Google Shape;151;p12">
                <a:extLst>
                  <a:ext uri="{FF2B5EF4-FFF2-40B4-BE49-F238E27FC236}">
                    <a16:creationId xmlns:a16="http://schemas.microsoft.com/office/drawing/2014/main" id="{2712E1EC-63DC-C4C4-9DB1-F8677F1FAABC}"/>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2" name="Google Shape;152;p12">
                <a:extLst>
                  <a:ext uri="{FF2B5EF4-FFF2-40B4-BE49-F238E27FC236}">
                    <a16:creationId xmlns:a16="http://schemas.microsoft.com/office/drawing/2014/main" id="{CAF2609A-5688-8065-BE45-A6B5A78E4E10}"/>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
          <p:nvSpPr>
            <p:cNvPr id="29" name="Google Shape;153;p12">
              <a:extLst>
                <a:ext uri="{FF2B5EF4-FFF2-40B4-BE49-F238E27FC236}">
                  <a16:creationId xmlns:a16="http://schemas.microsoft.com/office/drawing/2014/main" id="{9B79947F-CA0C-CC57-2A13-0006ABC4CB07}"/>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0" name="Google Shape;154;p12">
              <a:extLst>
                <a:ext uri="{FF2B5EF4-FFF2-40B4-BE49-F238E27FC236}">
                  <a16:creationId xmlns:a16="http://schemas.microsoft.com/office/drawing/2014/main" id="{6D97DBA0-4AB6-74F9-7F60-F70D6C7800FE}"/>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
        <p:nvSpPr>
          <p:cNvPr id="5" name="Hexagon 4">
            <a:extLst>
              <a:ext uri="{FF2B5EF4-FFF2-40B4-BE49-F238E27FC236}">
                <a16:creationId xmlns:a16="http://schemas.microsoft.com/office/drawing/2014/main" id="{B1F4CFCC-E804-627C-7A10-A468AD2FEF81}"/>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949BF2F4-9A37-ACE9-048C-3019782A5CB7}"/>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CFA955E9-DC95-4D00-1AF7-4BEC793D1072}"/>
              </a:ext>
            </a:extLst>
          </p:cNvPr>
          <p:cNvSpPr/>
          <p:nvPr/>
        </p:nvSpPr>
        <p:spPr>
          <a:xfrm rot="1782986">
            <a:off x="286724" y="122680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DF6B196A-BF2C-1AA9-EAC4-EA471DFA6F1F}"/>
              </a:ext>
            </a:extLst>
          </p:cNvPr>
          <p:cNvSpPr/>
          <p:nvPr/>
        </p:nvSpPr>
        <p:spPr>
          <a:xfrm rot="1782986">
            <a:off x="286724" y="168964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E5A1C4D5-5AAB-92AC-73A9-DF97CA5F7519}"/>
              </a:ext>
            </a:extLst>
          </p:cNvPr>
          <p:cNvSpPr/>
          <p:nvPr/>
        </p:nvSpPr>
        <p:spPr>
          <a:xfrm rot="1782986">
            <a:off x="286724" y="215249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F4D4F581-2C34-9899-90E4-C137C059CB01}"/>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Hexagon 32">
            <a:extLst>
              <a:ext uri="{FF2B5EF4-FFF2-40B4-BE49-F238E27FC236}">
                <a16:creationId xmlns:a16="http://schemas.microsoft.com/office/drawing/2014/main" id="{FBC87DCF-2455-E9E9-F7CD-F91580706F0D}"/>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Hexagon 33">
            <a:extLst>
              <a:ext uri="{FF2B5EF4-FFF2-40B4-BE49-F238E27FC236}">
                <a16:creationId xmlns:a16="http://schemas.microsoft.com/office/drawing/2014/main" id="{7D9908EB-DD62-975F-B431-71ED2FE4F2A1}"/>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Hexagon 34">
            <a:extLst>
              <a:ext uri="{FF2B5EF4-FFF2-40B4-BE49-F238E27FC236}">
                <a16:creationId xmlns:a16="http://schemas.microsoft.com/office/drawing/2014/main" id="{DCC5908E-AC50-502F-8241-2B16E59DB24E}"/>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Hexagon 40">
            <a:extLst>
              <a:ext uri="{FF2B5EF4-FFF2-40B4-BE49-F238E27FC236}">
                <a16:creationId xmlns:a16="http://schemas.microsoft.com/office/drawing/2014/main" id="{7849BDFD-9DF9-523E-3BE1-AE1C60BC0298}"/>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Hexagon 41">
            <a:extLst>
              <a:ext uri="{FF2B5EF4-FFF2-40B4-BE49-F238E27FC236}">
                <a16:creationId xmlns:a16="http://schemas.microsoft.com/office/drawing/2014/main" id="{D5B6F2F4-59AC-8407-9557-70B60FEA178C}"/>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Hexagon 43">
            <a:extLst>
              <a:ext uri="{FF2B5EF4-FFF2-40B4-BE49-F238E27FC236}">
                <a16:creationId xmlns:a16="http://schemas.microsoft.com/office/drawing/2014/main" id="{E9D22D64-83C7-8F10-4AC2-F81E2562317E}"/>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5" name="Hexagon 44">
            <a:extLst>
              <a:ext uri="{FF2B5EF4-FFF2-40B4-BE49-F238E27FC236}">
                <a16:creationId xmlns:a16="http://schemas.microsoft.com/office/drawing/2014/main" id="{83436B01-539D-2466-01A5-85B0290C531A}"/>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Hexagon 46">
            <a:extLst>
              <a:ext uri="{FF2B5EF4-FFF2-40B4-BE49-F238E27FC236}">
                <a16:creationId xmlns:a16="http://schemas.microsoft.com/office/drawing/2014/main" id="{D6D5B2B1-65BD-DB87-3DC1-1E38120505A9}"/>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9" name="Hexagon 48">
            <a:extLst>
              <a:ext uri="{FF2B5EF4-FFF2-40B4-BE49-F238E27FC236}">
                <a16:creationId xmlns:a16="http://schemas.microsoft.com/office/drawing/2014/main" id="{A7C5D079-D469-C132-A2F4-13890C95A545}"/>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Hexagon 50">
            <a:extLst>
              <a:ext uri="{FF2B5EF4-FFF2-40B4-BE49-F238E27FC236}">
                <a16:creationId xmlns:a16="http://schemas.microsoft.com/office/drawing/2014/main" id="{5740B304-D51F-431D-B5CD-5C5B15820E7C}"/>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2" name="Hexagon 51">
            <a:extLst>
              <a:ext uri="{FF2B5EF4-FFF2-40B4-BE49-F238E27FC236}">
                <a16:creationId xmlns:a16="http://schemas.microsoft.com/office/drawing/2014/main" id="{22ED0717-3ACF-48AD-D1AD-33BAEFE0172D}"/>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3" name="Hexagon 52">
            <a:extLst>
              <a:ext uri="{FF2B5EF4-FFF2-40B4-BE49-F238E27FC236}">
                <a16:creationId xmlns:a16="http://schemas.microsoft.com/office/drawing/2014/main" id="{A1822CA9-156B-669A-277D-14BFF03E4247}"/>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2386537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5254042" cy="523220"/>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4.3: ESTABLISHING COMMUNITY-BASED CARE</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625489"/>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2178391"/>
            <a:ext cx="4529568" cy="938719"/>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Describe the procedures and measures needed to establish and support community-based care options where these are not in place.</a:t>
            </a: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r>
              <a:rPr lang="en-US" sz="1100" dirty="0">
                <a:solidFill>
                  <a:schemeClr val="tx1"/>
                </a:solidFill>
                <a:latin typeface="+mn-lt"/>
                <a:ea typeface="Arial"/>
                <a:cs typeface="Arial"/>
                <a:sym typeface="Arial"/>
              </a:rPr>
              <a:t>Describe the elements of the case plan required to support community based care placements. </a:t>
            </a:r>
          </a:p>
        </p:txBody>
      </p:sp>
      <p:grpSp>
        <p:nvGrpSpPr>
          <p:cNvPr id="4" name="Google Shape;194;p14">
            <a:extLst>
              <a:ext uri="{FF2B5EF4-FFF2-40B4-BE49-F238E27FC236}">
                <a16:creationId xmlns:a16="http://schemas.microsoft.com/office/drawing/2014/main" id="{E2FD9632-486F-C824-C257-371DD695A965}"/>
              </a:ext>
            </a:extLst>
          </p:cNvPr>
          <p:cNvGrpSpPr/>
          <p:nvPr/>
        </p:nvGrpSpPr>
        <p:grpSpPr>
          <a:xfrm>
            <a:off x="1153785" y="2207558"/>
            <a:ext cx="332115" cy="351369"/>
            <a:chOff x="243840" y="1676400"/>
            <a:chExt cx="701040" cy="741680"/>
          </a:xfrm>
          <a:solidFill>
            <a:schemeClr val="accent2">
              <a:lumMod val="75000"/>
            </a:schemeClr>
          </a:solidFill>
        </p:grpSpPr>
        <p:sp>
          <p:nvSpPr>
            <p:cNvPr id="5" name="Google Shape;195;p14">
              <a:extLst>
                <a:ext uri="{FF2B5EF4-FFF2-40B4-BE49-F238E27FC236}">
                  <a16:creationId xmlns:a16="http://schemas.microsoft.com/office/drawing/2014/main" id="{E9EB07AE-F007-AFD0-19EE-1CFB63323E27}"/>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6" name="Google Shape;196;p14">
              <a:extLst>
                <a:ext uri="{FF2B5EF4-FFF2-40B4-BE49-F238E27FC236}">
                  <a16:creationId xmlns:a16="http://schemas.microsoft.com/office/drawing/2014/main" id="{C081A621-AC63-F4DF-1238-9E55A7C5F32B}"/>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7" name="Google Shape;194;p14">
            <a:extLst>
              <a:ext uri="{FF2B5EF4-FFF2-40B4-BE49-F238E27FC236}">
                <a16:creationId xmlns:a16="http://schemas.microsoft.com/office/drawing/2014/main" id="{F2F8BA38-5C39-C82A-3F66-574594260EB6}"/>
              </a:ext>
            </a:extLst>
          </p:cNvPr>
          <p:cNvGrpSpPr/>
          <p:nvPr/>
        </p:nvGrpSpPr>
        <p:grpSpPr>
          <a:xfrm>
            <a:off x="1153785" y="2725479"/>
            <a:ext cx="332115" cy="351369"/>
            <a:chOff x="243840" y="1676400"/>
            <a:chExt cx="701040" cy="741680"/>
          </a:xfrm>
          <a:solidFill>
            <a:schemeClr val="accent2">
              <a:lumMod val="75000"/>
            </a:schemeClr>
          </a:solidFill>
        </p:grpSpPr>
        <p:sp>
          <p:nvSpPr>
            <p:cNvPr id="8" name="Google Shape;195;p14">
              <a:extLst>
                <a:ext uri="{FF2B5EF4-FFF2-40B4-BE49-F238E27FC236}">
                  <a16:creationId xmlns:a16="http://schemas.microsoft.com/office/drawing/2014/main" id="{3E39CFAA-C1AF-32D9-7A5F-C0F4937D63A8}"/>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9" name="Google Shape;196;p14">
              <a:extLst>
                <a:ext uri="{FF2B5EF4-FFF2-40B4-BE49-F238E27FC236}">
                  <a16:creationId xmlns:a16="http://schemas.microsoft.com/office/drawing/2014/main" id="{9A2A3707-D54C-CAF0-8C59-8332151D83CC}"/>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10" name="Hexagon 9">
            <a:extLst>
              <a:ext uri="{FF2B5EF4-FFF2-40B4-BE49-F238E27FC236}">
                <a16:creationId xmlns:a16="http://schemas.microsoft.com/office/drawing/2014/main" id="{9CF22E27-B3DA-7546-4909-C6E14EFD0AE2}"/>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6349E724-DE2A-1727-1DD2-CAF74F985D8D}"/>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D883F656-3392-18A1-57D9-0789345B5B21}"/>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B3F9B011-3B8E-555E-9236-21CF988548B3}"/>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484B406A-B0EA-F97E-7A00-97DC53EC4462}"/>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62453F05-0BDC-3678-D0C4-55E62DB81B03}"/>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3D7F87BE-9C5C-1BC0-7C91-411A7B3C3E4A}"/>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C6E08FCF-DAE1-CB79-E076-BB01946BFF23}"/>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675511D8-EC3D-DB2C-08B3-BCFA1B4ED620}"/>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407E0876-5835-9F94-EE8C-BED97EBEA610}"/>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38E78609-9CD6-3BD0-1C24-2843331BB624}"/>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F40BEA97-59E4-E557-9620-4AF18B3BC1AF}"/>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379E950B-343B-A309-3677-B11DC8F88554}"/>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B94854B9-A2AC-A762-AB30-1AAC7E676F2B}"/>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B515DBA1-4FD9-EB30-F57B-4D832C923EE4}"/>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028591B7-8AE1-260B-2B0B-EC02059A858B}"/>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F6A1F1E9-7CF6-E95E-0FB9-7F2EC220521C}"/>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83AA4567-41DE-6448-827B-313A81C6E88B}"/>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6" name="TextBox 55">
            <a:extLst>
              <a:ext uri="{FF2B5EF4-FFF2-40B4-BE49-F238E27FC236}">
                <a16:creationId xmlns:a16="http://schemas.microsoft.com/office/drawing/2014/main" id="{727F7587-A047-92E2-B203-D57E3FC48E36}"/>
              </a:ext>
            </a:extLst>
          </p:cNvPr>
          <p:cNvSpPr txBox="1"/>
          <p:nvPr/>
        </p:nvSpPr>
        <p:spPr>
          <a:xfrm>
            <a:off x="982985" y="3616540"/>
            <a:ext cx="5254041" cy="646331"/>
          </a:xfrm>
          <a:prstGeom prst="rect">
            <a:avLst/>
          </a:prstGeom>
          <a:noFill/>
        </p:spPr>
        <p:txBody>
          <a:bodyPr wrap="square" rtlCol="0">
            <a:spAutoFit/>
          </a:bodyPr>
          <a:lstStyle/>
          <a:p>
            <a:r>
              <a:rPr lang="en-US" sz="1200" b="1" spc="300" dirty="0">
                <a:solidFill>
                  <a:schemeClr val="tx1"/>
                </a:solidFill>
              </a:rPr>
              <a:t>BASIC ELIGIBILITY CRITERIA FOR ASSESSMENT OF ADULTS WISHING TO FOSTER OR MENTOR CHILDREN (SAMPLE)</a:t>
            </a:r>
          </a:p>
        </p:txBody>
      </p:sp>
      <p:sp>
        <p:nvSpPr>
          <p:cNvPr id="57" name="Google Shape;258;p19">
            <a:extLst>
              <a:ext uri="{FF2B5EF4-FFF2-40B4-BE49-F238E27FC236}">
                <a16:creationId xmlns:a16="http://schemas.microsoft.com/office/drawing/2014/main" id="{5B69B6A2-BDE9-9ED3-CBCD-ABC5052756C0}"/>
              </a:ext>
            </a:extLst>
          </p:cNvPr>
          <p:cNvSpPr txBox="1"/>
          <p:nvPr/>
        </p:nvSpPr>
        <p:spPr>
          <a:xfrm>
            <a:off x="982985" y="4434590"/>
            <a:ext cx="5254041" cy="4324220"/>
          </a:xfrm>
          <a:prstGeom prst="rect">
            <a:avLst/>
          </a:prstGeom>
          <a:noFill/>
          <a:ln>
            <a:noFill/>
          </a:ln>
        </p:spPr>
        <p:txBody>
          <a:bodyPr spcFirstLastPara="1" wrap="square" lIns="91425" tIns="45700" rIns="91425" bIns="45700" anchor="t" anchorCtr="0">
            <a:spAutoFit/>
          </a:bodyPr>
          <a:lstStyle/>
          <a:p>
            <a:r>
              <a:rPr lang="en-US" sz="1100" dirty="0">
                <a:effectLst/>
                <a:latin typeface="Calibri" panose="020F0502020204030204" pitchFamily="34" charset="0"/>
                <a:ea typeface="Calibri" panose="020F0502020204030204" pitchFamily="34" charset="0"/>
                <a:cs typeface="Times New Roman" panose="02020603050405020304" pitchFamily="18" charset="0"/>
              </a:rPr>
              <a:t>Criteria should be developed by the interagency group working in alternative care, if possible, in collaboration with the affected community. The list below can provide a basis for developing contextualized eligibility criteria. </a:t>
            </a:r>
          </a:p>
          <a:p>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100" dirty="0">
                <a:effectLst/>
                <a:latin typeface="Calibri" panose="020F0502020204030204" pitchFamily="34" charset="0"/>
                <a:ea typeface="Calibri" panose="020F0502020204030204" pitchFamily="34" charset="0"/>
                <a:cs typeface="Times New Roman" panose="02020603050405020304" pitchFamily="18" charset="0"/>
              </a:rPr>
              <a:t>Criteria should not be the only measure of selection – it may be difficult to identify sufficient foster carers/mentors who meet all the criteria and other measures, in particular interview and character references are also very important.</a:t>
            </a:r>
          </a:p>
          <a:p>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Wherever possible, refugee children should be fostered/mentored by families from their own community and of their own ethnicity. Foster care of refugee children within the host community is not normally advisable.</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Matching the culture, language and religion of the child (this will help facilitate the placement and maintain the child’s sense of identity, but it may not be the key criterion in every case).</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Good physical and mental health.</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Knowledge of the needs of children and how to meet them appropriately.</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 desire to foster/provide care out of compassion for children and not for reasons of personal gain.</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Satisfactory living conditions in relation to the standards in the surrounding community.</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The ability to offer children love and security.</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An understanding of the differences between foster, kinship care, and adoption, and a willingness to return the child to his or her original family if found.</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Economic ability to support another child if material support is not going to be provided as part of the arrangement.</a:t>
            </a:r>
          </a:p>
        </p:txBody>
      </p:sp>
    </p:spTree>
    <p:extLst>
      <p:ext uri="{BB962C8B-B14F-4D97-AF65-F5344CB8AC3E}">
        <p14:creationId xmlns:p14="http://schemas.microsoft.com/office/powerpoint/2010/main" val="14703173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oogle Shape;258;p19">
            <a:extLst>
              <a:ext uri="{FF2B5EF4-FFF2-40B4-BE49-F238E27FC236}">
                <a16:creationId xmlns:a16="http://schemas.microsoft.com/office/drawing/2014/main" id="{889AA28E-0CF3-DA8D-1AC5-4218B4966AF7}"/>
              </a:ext>
            </a:extLst>
          </p:cNvPr>
          <p:cNvSpPr txBox="1"/>
          <p:nvPr/>
        </p:nvSpPr>
        <p:spPr>
          <a:xfrm>
            <a:off x="982985" y="713169"/>
            <a:ext cx="5254041" cy="5170606"/>
          </a:xfrm>
          <a:prstGeom prst="rect">
            <a:avLst/>
          </a:prstGeom>
          <a:noFill/>
          <a:ln>
            <a:noFill/>
          </a:ln>
        </p:spPr>
        <p:txBody>
          <a:bodyPr spcFirstLastPara="1" wrap="square" lIns="91425" tIns="45700" rIns="91425" bIns="45700" anchor="t" anchorCtr="0">
            <a:spAutoFit/>
          </a:bodyPr>
          <a:lstStyle/>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Culturally acceptable status and gender as a caregiver. In some contexts, it may be common for widows to care for children, while in other contexts it may be more appropriate for married couples to provide care. It would normally be considered inappropriate for a single man to be the caregiver for a female young person.</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Ability to provide adequate care to the child, given the number and ages of children already in the adult’s care, and any other responsibilities the caregiver has. No families with more than three children under the age of five should be accepted. There should be a maximum of eight children in the household (including birth and fostered children).</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Ability to foster sibling groups, where the child also has siblings who require alternative care.</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Stable and safe home location with no immediate plans for repatriation or resettlement (where return to an area/country of origin or third-country resettlement is a possibility, consideration must be given to whether the fostered child will remain with the family that moves).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Ability to provide equal provision of healthcare and education for foster children as for other children in the household.</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Willingness to make a long-term commitment to the child, where this may be required.</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Willingness to be monitored by social workers and local authorities.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Appropriate age gap between the caregiver and the child. </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In relation to children with disabilities, potential carers/mentors must:</a:t>
            </a:r>
          </a:p>
          <a:p>
            <a:pPr marL="400050" indent="-171450">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have the patience, understanding and willingness to learn good communication skills and respond to the child in an accessible manner, and, </a:t>
            </a:r>
          </a:p>
          <a:p>
            <a:pPr marL="400050" indent="-171450">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have the ability to address barriers existing (physical, communication and altitudinal) to provide an accessible environment for a child with a disability.</a:t>
            </a:r>
          </a:p>
          <a:p>
            <a:endParaRPr lang="en-US" sz="1100" dirty="0">
              <a:latin typeface="Calibri" panose="020F0502020204030204" pitchFamily="34" charset="0"/>
              <a:ea typeface="Calibri" panose="020F0502020204030204" pitchFamily="34" charset="0"/>
              <a:cs typeface="Times New Roman" panose="02020603050405020304" pitchFamily="18" charset="0"/>
            </a:endParaRPr>
          </a:p>
          <a:p>
            <a:r>
              <a:rPr lang="en-US" sz="1100" dirty="0">
                <a:effectLst/>
                <a:latin typeface="Calibri" panose="020F0502020204030204" pitchFamily="34" charset="0"/>
                <a:ea typeface="Calibri" panose="020F0502020204030204" pitchFamily="34" charset="0"/>
                <a:cs typeface="Times New Roman" panose="02020603050405020304" pitchFamily="18" charset="0"/>
              </a:rPr>
              <a:t>Note: A joint list is used but it is important to remember that fostering and mentoring are very different roles and particular care should be taken when selecting foster carers.</a:t>
            </a:r>
          </a:p>
        </p:txBody>
      </p:sp>
      <p:sp>
        <p:nvSpPr>
          <p:cNvPr id="3" name="Hexagon 2">
            <a:extLst>
              <a:ext uri="{FF2B5EF4-FFF2-40B4-BE49-F238E27FC236}">
                <a16:creationId xmlns:a16="http://schemas.microsoft.com/office/drawing/2014/main" id="{B22887CA-DB4A-D7BB-010F-BC8C8E512709}"/>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77BB32DA-1429-E4E0-0BD7-0F3F83AB0639}"/>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69415F0A-799E-03D2-4908-E65175C039D9}"/>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B8B9B85D-D9AF-F242-4B2C-C810C203A8C3}"/>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C152A1BF-D2B5-546A-BF93-3B9039141D5A}"/>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83AEAB3D-DB3D-00C6-E1F1-4F16895DFE6D}"/>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5FCC9AD5-BECB-36E6-5A46-BDEF3B356AEF}"/>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F24FD0AC-2058-4729-A226-E5830270B034}"/>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D7EDDA1D-1235-9C60-8623-9B37DE6DE6AD}"/>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3E4A5C13-79EA-2F2C-4C20-6080CA377D3C}"/>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8484279A-9D90-038A-A308-53480D5AFC85}"/>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CAE2FDDA-3867-DF13-1E25-F5102A9BEBC4}"/>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67D887EC-6BD2-8FA2-F00F-69E9D7CA65C4}"/>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488C193A-3D42-0089-8CFF-C85679899829}"/>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89A8F40C-6BEC-B64C-7E6C-96908CF7A24B}"/>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50B76565-DCB1-AABE-E906-ECE9B3C17821}"/>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E35750C9-EAD8-E1C0-80F2-ED40416F6C20}"/>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E4CE4590-87A9-D884-9523-94C3DB4B62AA}"/>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6070754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76F9E50-5CBA-92CA-DC37-ECBA82E8439D}"/>
              </a:ext>
            </a:extLst>
          </p:cNvPr>
          <p:cNvSpPr txBox="1"/>
          <p:nvPr/>
        </p:nvSpPr>
        <p:spPr>
          <a:xfrm>
            <a:off x="982984" y="1550000"/>
            <a:ext cx="5403525" cy="7879080"/>
          </a:xfrm>
          <a:prstGeom prst="rect">
            <a:avLst/>
          </a:prstGeom>
          <a:noFill/>
        </p:spPr>
        <p:txBody>
          <a:bodyPr wrap="square">
            <a:spAutoFit/>
          </a:bodyPr>
          <a:lstStyle/>
          <a:p>
            <a:r>
              <a:rPr lang="en-US" sz="1100" dirty="0">
                <a:effectLst/>
                <a:ea typeface="Calibri" panose="020F0502020204030204" pitchFamily="34" charset="0"/>
                <a:cs typeface="Latha" panose="020B0604020202020204" pitchFamily="34" charset="0"/>
              </a:rPr>
              <a:t>Note: In informal and spontaneous care arrangements, whether kinship care or foster care, children may be at risk. While this is more often a problem when children are taken into families outside of their own family or community, all existing alternative care arrangements need to be assessed and monitored.</a:t>
            </a:r>
          </a:p>
          <a:p>
            <a:endParaRPr lang="en-US" sz="1100" dirty="0">
              <a:effectLst/>
              <a:ea typeface="Calibri" panose="020F0502020204030204" pitchFamily="34" charset="0"/>
              <a:cs typeface="Latha" panose="020B0604020202020204" pitchFamily="34" charset="0"/>
            </a:endParaRPr>
          </a:p>
          <a:p>
            <a:r>
              <a:rPr lang="en-US" sz="1100" dirty="0">
                <a:effectLst/>
                <a:ea typeface="Calibri" panose="020F0502020204030204" pitchFamily="34" charset="0"/>
                <a:cs typeface="Latha" panose="020B0604020202020204" pitchFamily="34" charset="0"/>
              </a:rPr>
              <a:t>Where necessary, an assessment and screening tool should be developed by the interagency group/actors jointly and in collaboration with the affected community – adults, children and member of community groups. </a:t>
            </a:r>
          </a:p>
          <a:p>
            <a:endParaRPr lang="en-US" sz="1100" dirty="0">
              <a:ea typeface="Calibri" panose="020F0502020204030204" pitchFamily="34" charset="0"/>
              <a:cs typeface="Latha" panose="020B0604020202020204" pitchFamily="34" charset="0"/>
            </a:endParaRPr>
          </a:p>
          <a:p>
            <a:r>
              <a:rPr lang="en-US" sz="1100" dirty="0">
                <a:effectLst/>
                <a:ea typeface="Calibri" panose="020F0502020204030204" pitchFamily="34" charset="0"/>
                <a:cs typeface="Latha" panose="020B0604020202020204" pitchFamily="34" charset="0"/>
              </a:rPr>
              <a:t>The list below can provide a basis for developing contextualized questions. </a:t>
            </a:r>
          </a:p>
          <a:p>
            <a:endParaRPr lang="en-US" sz="1100" dirty="0">
              <a:effectLst/>
              <a:ea typeface="Calibri" panose="020F0502020204030204" pitchFamily="34" charset="0"/>
              <a:cs typeface="Latha" panose="020B0604020202020204" pitchFamily="34" charset="0"/>
            </a:endParaRPr>
          </a:p>
          <a:p>
            <a:r>
              <a:rPr lang="en-US" sz="1100" b="1" dirty="0">
                <a:ea typeface="Calibri" panose="020F0502020204030204" pitchFamily="34" charset="0"/>
                <a:cs typeface="Latha" panose="020B0604020202020204" pitchFamily="34" charset="0"/>
              </a:rPr>
              <a:t>Questions</a:t>
            </a:r>
          </a:p>
          <a:p>
            <a:endParaRPr lang="en-US" sz="1100" b="1" dirty="0">
              <a:effectLst/>
              <a:ea typeface="Calibri" panose="020F0502020204030204" pitchFamily="34" charset="0"/>
              <a:cs typeface="Latha" panose="020B0604020202020204" pitchFamily="34" charset="0"/>
            </a:endParaRPr>
          </a:p>
          <a:p>
            <a:pPr marL="228600" indent="-228600">
              <a:buFont typeface="+mj-lt"/>
              <a:buAutoNum type="arabicPeriod"/>
            </a:pPr>
            <a:r>
              <a:rPr lang="en-US" sz="1100" dirty="0">
                <a:effectLst/>
                <a:ea typeface="Calibri" panose="020F0502020204030204" pitchFamily="34" charset="0"/>
                <a:cs typeface="Latha" panose="020B0604020202020204" pitchFamily="34" charset="0"/>
              </a:rPr>
              <a:t>What are your reasons for wanting to care for a child? </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What will the child’s role be within the family?</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How long would you be able to care for the child?</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Do you have plans to move?</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Under what conditions might you need to stop caring for the child?</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How do siblings and extended family members feel about you taking in the child?</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How will you discipline the child?</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What might a typical day be like for the child?</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What type of work/chores do you expect the child and your children to do, in and outside of the home?</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What do you expect from the child, in return for you providing him/her a home?</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How many meals a day do you provide your family with?</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What will you do if your children treat the child unfairly or the child treats your children unfairly? </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Will the foster child eat with the rest of the family at meal times?</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Who is going/ will go to school in the household?</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Where will the child sleep at night?</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What assistance might you require in caring for the child?</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How will you help the child cope with events such as unsuccessful tracing or preparation for family reunification?</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How might you respond if the child talks about missing his or her family and if he/she has concerns regarding the future?</a:t>
            </a:r>
          </a:p>
          <a:p>
            <a:pPr marL="228600" indent="-228600">
              <a:buFont typeface="+mj-lt"/>
              <a:buAutoNum type="arabicPeriod"/>
            </a:pPr>
            <a:r>
              <a:rPr lang="en-US" sz="1100" dirty="0">
                <a:effectLst/>
                <a:ea typeface="Calibri" panose="020F0502020204030204" pitchFamily="34" charset="0"/>
                <a:cs typeface="Latha" panose="020B0604020202020204" pitchFamily="34" charset="0"/>
              </a:rPr>
              <a:t>Would you be willing and able to care for a child with a disability or specific needs related to mental or physical health? Are you able to support the child to access services required for his /her development, despite barriers that exist in the environment for children with disabilities?</a:t>
            </a:r>
          </a:p>
          <a:p>
            <a:pPr marL="228600" indent="-228600">
              <a:buFont typeface="+mj-lt"/>
              <a:buAutoNum type="arabicPeriod" startAt="20"/>
            </a:pPr>
            <a:r>
              <a:rPr lang="en-US" sz="1100" dirty="0">
                <a:effectLst/>
                <a:ea typeface="Calibri" panose="020F0502020204030204" pitchFamily="34" charset="0"/>
                <a:cs typeface="Latha" panose="020B0604020202020204" pitchFamily="34" charset="0"/>
              </a:rPr>
              <a:t>If willing to foster a child with a disability, do you have the patience, understanding and willingness to learn good communication skills and respond to the child in an accessible manner?</a:t>
            </a:r>
          </a:p>
          <a:p>
            <a:pPr marL="228600" indent="-228600">
              <a:buFont typeface="+mj-lt"/>
              <a:buAutoNum type="arabicPeriod" startAt="20"/>
            </a:pPr>
            <a:r>
              <a:rPr lang="en-US" sz="1100" dirty="0">
                <a:effectLst/>
                <a:ea typeface="Calibri" panose="020F0502020204030204" pitchFamily="34" charset="0"/>
                <a:cs typeface="Latha" panose="020B0604020202020204" pitchFamily="34" charset="0"/>
              </a:rPr>
              <a:t>If willing to foster a child with a disability, do you have the ability to address barriers existing (physical, communication and altitudinal) to provide an accessible environment for a child with a disability?</a:t>
            </a:r>
          </a:p>
        </p:txBody>
      </p:sp>
      <p:sp>
        <p:nvSpPr>
          <p:cNvPr id="2" name="TextBox 1">
            <a:extLst>
              <a:ext uri="{FF2B5EF4-FFF2-40B4-BE49-F238E27FC236}">
                <a16:creationId xmlns:a16="http://schemas.microsoft.com/office/drawing/2014/main" id="{0A34C3A2-A4AA-82F9-D92A-3BF12F015342}"/>
              </a:ext>
            </a:extLst>
          </p:cNvPr>
          <p:cNvSpPr txBox="1"/>
          <p:nvPr/>
        </p:nvSpPr>
        <p:spPr>
          <a:xfrm>
            <a:off x="982985" y="713169"/>
            <a:ext cx="5403525" cy="646331"/>
          </a:xfrm>
          <a:prstGeom prst="rect">
            <a:avLst/>
          </a:prstGeom>
          <a:noFill/>
        </p:spPr>
        <p:txBody>
          <a:bodyPr wrap="square" rtlCol="0">
            <a:spAutoFit/>
          </a:bodyPr>
          <a:lstStyle/>
          <a:p>
            <a:r>
              <a:rPr lang="en-US" sz="1200" b="1" spc="300" dirty="0">
                <a:solidFill>
                  <a:schemeClr val="tx1"/>
                </a:solidFill>
              </a:rPr>
              <a:t>ASSESSMENT AND SCREENING QUESTIONS TO ASK PROSPECTIVE OR EXISTING ALTERNATIVE CAREGIVERS (SAMPLE) </a:t>
            </a:r>
          </a:p>
        </p:txBody>
      </p:sp>
      <p:sp>
        <p:nvSpPr>
          <p:cNvPr id="4" name="Hexagon 3">
            <a:extLst>
              <a:ext uri="{FF2B5EF4-FFF2-40B4-BE49-F238E27FC236}">
                <a16:creationId xmlns:a16="http://schemas.microsoft.com/office/drawing/2014/main" id="{97FF3259-7F5B-70E4-097A-1E60BF5F4AA6}"/>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80E479A4-F5CC-95BC-F3EE-E6E7A05F3BE4}"/>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A5FA9FBC-E146-D84B-FFD4-B1C705C738E4}"/>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EB562A73-4288-0259-8BB2-1B6624D271D9}"/>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CD3818D2-1DD9-DB11-14C3-E1875801E043}"/>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A0BDC777-C50A-6130-AAEB-B27A25B1EEF9}"/>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ADDE4E04-FC0D-35C6-3812-B4B8A25DCBE9}"/>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22B64988-ED43-A46A-6DC8-303FCD85D3D3}"/>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FA86B008-1ECC-4DD7-A6E8-6E567AA10BA8}"/>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6486AB19-3531-4F96-F16F-74805C1E6CD8}"/>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16FBFD57-4B76-84DB-B927-FB0B9E86EC19}"/>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CC71EDEA-B8EC-B052-773E-5A3D0E345AB7}"/>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716F76EA-F2BB-528F-9BDC-AFAA06544416}"/>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245742E3-5318-448E-0739-42DC73C583DB}"/>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44D13E26-B9C2-909B-185F-7142A9A62F63}"/>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92D405A8-FD16-07A5-0EA2-130B6BA7602A}"/>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6DD40456-6202-BF83-EFD7-E949364BB723}"/>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E7778A4F-A50A-3A07-1F07-24A7C1444BC8}"/>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281823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76F9E50-5CBA-92CA-DC37-ECBA82E8439D}"/>
              </a:ext>
            </a:extLst>
          </p:cNvPr>
          <p:cNvSpPr txBox="1"/>
          <p:nvPr/>
        </p:nvSpPr>
        <p:spPr>
          <a:xfrm>
            <a:off x="982984" y="713169"/>
            <a:ext cx="5403525" cy="5170646"/>
          </a:xfrm>
          <a:prstGeom prst="rect">
            <a:avLst/>
          </a:prstGeom>
          <a:noFill/>
        </p:spPr>
        <p:txBody>
          <a:bodyPr wrap="square">
            <a:spAutoFit/>
          </a:bodyPr>
          <a:lstStyle/>
          <a:p>
            <a:r>
              <a:rPr lang="en-US" sz="1100" b="1" dirty="0">
                <a:ea typeface="Calibri" panose="020F0502020204030204" pitchFamily="34" charset="0"/>
                <a:cs typeface="Latha" panose="020B0604020202020204" pitchFamily="34" charset="0"/>
              </a:rPr>
              <a:t>Home visit</a:t>
            </a:r>
          </a:p>
          <a:p>
            <a:endParaRPr lang="en-US" sz="1100" dirty="0">
              <a:ea typeface="Calibri" panose="020F0502020204030204" pitchFamily="34" charset="0"/>
              <a:cs typeface="Latha" panose="020B0604020202020204" pitchFamily="34" charset="0"/>
            </a:endParaRP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As part of the screening process visit the prospective family unannounced and try to spend time observing how the family behave towards one another and how children in the family are treated;</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Try to find out about the health and wellbeing of their own children where relevant;</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Take at least two character references from neighbors and male and female local community leaders, including specific questions about the suitability of this family to take in foster children;</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During the assessment interview you will have to explain the basic details of the program and ascertain if the family is willing to agree to the key conditions (see below). On placement of a child, the foster caregiver and caseworker/representative of placement organization should sign a formal contract stipulating the conditions previously discussed</a:t>
            </a:r>
          </a:p>
          <a:p>
            <a:r>
              <a:rPr lang="en-US" sz="1100" dirty="0">
                <a:effectLst/>
                <a:ea typeface="Calibri" panose="020F0502020204030204" pitchFamily="34" charset="0"/>
                <a:cs typeface="Latha" panose="020B0604020202020204" pitchFamily="34" charset="0"/>
              </a:rPr>
              <a:t> </a:t>
            </a:r>
          </a:p>
          <a:p>
            <a:r>
              <a:rPr lang="en-US" sz="1100" b="1" dirty="0">
                <a:effectLst/>
                <a:ea typeface="Calibri" panose="020F0502020204030204" pitchFamily="34" charset="0"/>
                <a:cs typeface="Latha" panose="020B0604020202020204" pitchFamily="34" charset="0"/>
              </a:rPr>
              <a:t>Foster caregivers should agree to:</a:t>
            </a:r>
          </a:p>
          <a:p>
            <a:r>
              <a:rPr lang="en-US" sz="1100" dirty="0">
                <a:effectLst/>
                <a:ea typeface="Calibri" panose="020F0502020204030204" pitchFamily="34" charset="0"/>
                <a:cs typeface="Latha" panose="020B0604020202020204" pitchFamily="34" charset="0"/>
              </a:rPr>
              <a:t> </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Relinquish care of the child if requested by the child’s family, the child or agency (and following assessment by the placement agency)</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Be regularly monitored by a community child welfare committee, local agency or international organization</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Allow contact with family members, including siblings, while the child is in the placement</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Cooperate with tracing and reunification efforts</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Not leave with the child or change the child’s placement without notifying and getting the agreement of the monitoring committee or agency</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Commit themselves to care for the child for XXX months or more (ultimately the length of the placement will depend on the wellbeing of the child in the current arrangement, the effectiveness of tracing efforts, the potential for reunification, and the preference of the child and caregiver when reunification is not yet possible).</a:t>
            </a:r>
          </a:p>
          <a:p>
            <a:endParaRPr lang="en-US" sz="1100" dirty="0">
              <a:effectLst/>
              <a:ea typeface="Calibri" panose="020F0502020204030204" pitchFamily="34" charset="0"/>
              <a:cs typeface="Latha" panose="020B0604020202020204" pitchFamily="34" charset="0"/>
            </a:endParaRPr>
          </a:p>
        </p:txBody>
      </p:sp>
      <p:sp>
        <p:nvSpPr>
          <p:cNvPr id="3" name="Hexagon 2">
            <a:extLst>
              <a:ext uri="{FF2B5EF4-FFF2-40B4-BE49-F238E27FC236}">
                <a16:creationId xmlns:a16="http://schemas.microsoft.com/office/drawing/2014/main" id="{FB776455-4C30-17F2-9349-AFB7CCB08031}"/>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9B771722-6932-A8CA-B657-A07632CE55BE}"/>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9F6F3F09-B238-E002-0B1F-3CFC2E124A50}"/>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5D0DCC6D-5CA7-18B1-ED56-EB2849009460}"/>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1A6ED6DC-B4F2-1C75-6C25-A562464209CB}"/>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EA4B9992-9186-B0F2-F1DC-7DAAD5371BC1}"/>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FDC28E35-9BD1-C5AF-B0FB-1E2071207BE7}"/>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0C150EF6-1FD8-6D80-D433-CB9B97EEFF78}"/>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BBCD7F77-E57E-8ADF-74DE-AF7072DD6FF9}"/>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ABBCD677-4B8A-93CA-208F-D4FD2CF5CCE0}"/>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FB76E98C-CAC8-904E-205C-82C7E91E2FD3}"/>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CA9C5A2C-B5E6-89EB-E5BB-D13A29875FD3}"/>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2919C112-743A-CCDA-E4DB-C684B21D1C01}"/>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D77A5235-4C79-052F-678A-CB7D915DA3A6}"/>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C40034E7-CA76-B85F-8E88-42BCB12541A1}"/>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E5A7C7D7-63A1-7E55-C3BD-AE8F7DB94DAF}"/>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36B5B24B-EBB9-970E-2023-4813409D6C0C}"/>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C094C622-CE20-7A13-7B4B-28554F1B9BD9}"/>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1360698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54041" cy="461665"/>
          </a:xfrm>
          <a:prstGeom prst="rect">
            <a:avLst/>
          </a:prstGeom>
          <a:noFill/>
        </p:spPr>
        <p:txBody>
          <a:bodyPr wrap="square" rtlCol="0">
            <a:spAutoFit/>
          </a:bodyPr>
          <a:lstStyle/>
          <a:p>
            <a:r>
              <a:rPr lang="en-US" sz="1200" b="1" spc="300" dirty="0">
                <a:solidFill>
                  <a:schemeClr val="tx1"/>
                </a:solidFill>
              </a:rPr>
              <a:t>FOSTER CARER/INDEPENDENT LIVING MENTOR MATCHING FORM (SAMPLE)</a:t>
            </a:r>
          </a:p>
        </p:txBody>
      </p:sp>
      <p:sp>
        <p:nvSpPr>
          <p:cNvPr id="4" name="TextBox 3">
            <a:extLst>
              <a:ext uri="{FF2B5EF4-FFF2-40B4-BE49-F238E27FC236}">
                <a16:creationId xmlns:a16="http://schemas.microsoft.com/office/drawing/2014/main" id="{7ACE40BA-98DB-229F-5EEA-E9FFAB540CD7}"/>
              </a:ext>
            </a:extLst>
          </p:cNvPr>
          <p:cNvSpPr txBox="1"/>
          <p:nvPr/>
        </p:nvSpPr>
        <p:spPr>
          <a:xfrm>
            <a:off x="982985" y="1283385"/>
            <a:ext cx="5254040" cy="261610"/>
          </a:xfrm>
          <a:prstGeom prst="rect">
            <a:avLst/>
          </a:prstGeom>
          <a:noFill/>
        </p:spPr>
        <p:txBody>
          <a:bodyPr wrap="square">
            <a:spAutoFit/>
          </a:bodyPr>
          <a:lstStyle/>
          <a:p>
            <a:r>
              <a:rPr lang="en-US" sz="1100" b="1" dirty="0"/>
              <a:t>For UASC living independently or in need of family-based care</a:t>
            </a:r>
            <a:endParaRPr lang="en-CA" sz="1100" dirty="0"/>
          </a:p>
        </p:txBody>
      </p:sp>
      <p:graphicFrame>
        <p:nvGraphicFramePr>
          <p:cNvPr id="5" name="Table 4">
            <a:extLst>
              <a:ext uri="{FF2B5EF4-FFF2-40B4-BE49-F238E27FC236}">
                <a16:creationId xmlns:a16="http://schemas.microsoft.com/office/drawing/2014/main" id="{2DBE3F14-2A26-DB57-4EB7-9ABC2CD8D772}"/>
              </a:ext>
            </a:extLst>
          </p:cNvPr>
          <p:cNvGraphicFramePr>
            <a:graphicFrameLocks noGrp="1"/>
          </p:cNvGraphicFramePr>
          <p:nvPr>
            <p:extLst>
              <p:ext uri="{D42A27DB-BD31-4B8C-83A1-F6EECF244321}">
                <p14:modId xmlns:p14="http://schemas.microsoft.com/office/powerpoint/2010/main" val="2324369278"/>
              </p:ext>
            </p:extLst>
          </p:nvPr>
        </p:nvGraphicFramePr>
        <p:xfrm>
          <a:off x="982985" y="1692331"/>
          <a:ext cx="5403526" cy="256413"/>
        </p:xfrm>
        <a:graphic>
          <a:graphicData uri="http://schemas.openxmlformats.org/drawingml/2006/table">
            <a:tbl>
              <a:tblPr firstRow="1" firstCol="1" bandRow="1">
                <a:tableStyleId>{5C22544A-7EE6-4342-B048-85BDC9FD1C3A}</a:tableStyleId>
              </a:tblPr>
              <a:tblGrid>
                <a:gridCol w="2457677">
                  <a:extLst>
                    <a:ext uri="{9D8B030D-6E8A-4147-A177-3AD203B41FA5}">
                      <a16:colId xmlns:a16="http://schemas.microsoft.com/office/drawing/2014/main" val="1665063171"/>
                    </a:ext>
                  </a:extLst>
                </a:gridCol>
                <a:gridCol w="2945849">
                  <a:extLst>
                    <a:ext uri="{9D8B030D-6E8A-4147-A177-3AD203B41FA5}">
                      <a16:colId xmlns:a16="http://schemas.microsoft.com/office/drawing/2014/main" val="1407550413"/>
                    </a:ext>
                  </a:extLst>
                </a:gridCol>
              </a:tblGrid>
              <a:tr h="166252">
                <a:tc>
                  <a:txBody>
                    <a:bodyPr/>
                    <a:lstStyle/>
                    <a:p>
                      <a:pPr>
                        <a:lnSpc>
                          <a:spcPct val="115000"/>
                        </a:lnSpc>
                        <a:spcBef>
                          <a:spcPts val="300"/>
                        </a:spcBef>
                        <a:spcAft>
                          <a:spcPts val="300"/>
                        </a:spcAft>
                      </a:pPr>
                      <a:r>
                        <a:rPr lang="en-GB" sz="1000" dirty="0">
                          <a:solidFill>
                            <a:schemeClr val="tx1"/>
                          </a:solidFill>
                          <a:effectLst/>
                        </a:rPr>
                        <a:t>Child’s Case Number:      </a:t>
                      </a:r>
                      <a:endParaRPr lang="en-US" sz="10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60000"/>
                        <a:lumOff val="40000"/>
                      </a:schemeClr>
                    </a:solidFill>
                  </a:tcPr>
                </a:tc>
                <a:tc>
                  <a:txBody>
                    <a:bodyPr/>
                    <a:lstStyle/>
                    <a:p>
                      <a:pPr>
                        <a:lnSpc>
                          <a:spcPct val="115000"/>
                        </a:lnSpc>
                        <a:spcBef>
                          <a:spcPts val="300"/>
                        </a:spcBef>
                        <a:spcAft>
                          <a:spcPts val="300"/>
                        </a:spcAft>
                      </a:pPr>
                      <a:r>
                        <a:rPr lang="en-GB" sz="1000" dirty="0">
                          <a:solidFill>
                            <a:schemeClr val="tx1"/>
                          </a:solidFill>
                          <a:effectLst/>
                        </a:rPr>
                        <a:t>Foster Carer’s/Mentors Case Number:      </a:t>
                      </a:r>
                      <a:endParaRPr lang="en-US" sz="10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595288149"/>
                  </a:ext>
                </a:extLst>
              </a:tr>
            </a:tbl>
          </a:graphicData>
        </a:graphic>
      </p:graphicFrame>
      <p:graphicFrame>
        <p:nvGraphicFramePr>
          <p:cNvPr id="6" name="Table 5">
            <a:extLst>
              <a:ext uri="{FF2B5EF4-FFF2-40B4-BE49-F238E27FC236}">
                <a16:creationId xmlns:a16="http://schemas.microsoft.com/office/drawing/2014/main" id="{D49574F5-9C95-FB32-0F6A-DBB39A1264E6}"/>
              </a:ext>
            </a:extLst>
          </p:cNvPr>
          <p:cNvGraphicFramePr>
            <a:graphicFrameLocks noGrp="1"/>
          </p:cNvGraphicFramePr>
          <p:nvPr>
            <p:extLst>
              <p:ext uri="{D42A27DB-BD31-4B8C-83A1-F6EECF244321}">
                <p14:modId xmlns:p14="http://schemas.microsoft.com/office/powerpoint/2010/main" val="3563706245"/>
              </p:ext>
            </p:extLst>
          </p:nvPr>
        </p:nvGraphicFramePr>
        <p:xfrm>
          <a:off x="982985" y="1941063"/>
          <a:ext cx="5403526" cy="256413"/>
        </p:xfrm>
        <a:graphic>
          <a:graphicData uri="http://schemas.openxmlformats.org/drawingml/2006/table">
            <a:tbl>
              <a:tblPr firstCol="1" bandRow="1">
                <a:tableStyleId>{5C22544A-7EE6-4342-B048-85BDC9FD1C3A}</a:tableStyleId>
              </a:tblPr>
              <a:tblGrid>
                <a:gridCol w="5403526">
                  <a:extLst>
                    <a:ext uri="{9D8B030D-6E8A-4147-A177-3AD203B41FA5}">
                      <a16:colId xmlns:a16="http://schemas.microsoft.com/office/drawing/2014/main" val="1862975512"/>
                    </a:ext>
                  </a:extLst>
                </a:gridCol>
              </a:tblGrid>
              <a:tr h="0">
                <a:tc>
                  <a:txBody>
                    <a:bodyPr/>
                    <a:lstStyle/>
                    <a:p>
                      <a:pPr marL="342900" lvl="0" indent="-342900">
                        <a:lnSpc>
                          <a:spcPct val="115000"/>
                        </a:lnSpc>
                        <a:spcBef>
                          <a:spcPts val="300"/>
                        </a:spcBef>
                        <a:spcAft>
                          <a:spcPts val="300"/>
                        </a:spcAft>
                        <a:buFont typeface="+mj-lt"/>
                        <a:buAutoNum type="arabicPeriod"/>
                      </a:pPr>
                      <a:r>
                        <a:rPr lang="en-GB" sz="1000" dirty="0">
                          <a:solidFill>
                            <a:schemeClr val="bg1"/>
                          </a:solidFill>
                          <a:effectLst/>
                        </a:rPr>
                        <a:t>BACKGROUND</a:t>
                      </a:r>
                      <a:endParaRPr lang="en-US" sz="1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2624609211"/>
                  </a:ext>
                </a:extLst>
              </a:tr>
            </a:tbl>
          </a:graphicData>
        </a:graphic>
      </p:graphicFrame>
      <p:graphicFrame>
        <p:nvGraphicFramePr>
          <p:cNvPr id="7" name="Table 6">
            <a:extLst>
              <a:ext uri="{FF2B5EF4-FFF2-40B4-BE49-F238E27FC236}">
                <a16:creationId xmlns:a16="http://schemas.microsoft.com/office/drawing/2014/main" id="{CDB20C74-3261-6C26-EFE8-2A549FC0593C}"/>
              </a:ext>
            </a:extLst>
          </p:cNvPr>
          <p:cNvGraphicFramePr>
            <a:graphicFrameLocks noGrp="1"/>
          </p:cNvGraphicFramePr>
          <p:nvPr>
            <p:extLst>
              <p:ext uri="{D42A27DB-BD31-4B8C-83A1-F6EECF244321}">
                <p14:modId xmlns:p14="http://schemas.microsoft.com/office/powerpoint/2010/main" val="400194619"/>
              </p:ext>
            </p:extLst>
          </p:nvPr>
        </p:nvGraphicFramePr>
        <p:xfrm>
          <a:off x="982985" y="2197476"/>
          <a:ext cx="5403526" cy="3272268"/>
        </p:xfrm>
        <a:graphic>
          <a:graphicData uri="http://schemas.openxmlformats.org/drawingml/2006/table">
            <a:tbl>
              <a:tblPr firstCol="1" bandRow="1">
                <a:tableStyleId>{5C22544A-7EE6-4342-B048-85BDC9FD1C3A}</a:tableStyleId>
              </a:tblPr>
              <a:tblGrid>
                <a:gridCol w="1704797">
                  <a:extLst>
                    <a:ext uri="{9D8B030D-6E8A-4147-A177-3AD203B41FA5}">
                      <a16:colId xmlns:a16="http://schemas.microsoft.com/office/drawing/2014/main" val="1203998296"/>
                    </a:ext>
                  </a:extLst>
                </a:gridCol>
                <a:gridCol w="3698729">
                  <a:extLst>
                    <a:ext uri="{9D8B030D-6E8A-4147-A177-3AD203B41FA5}">
                      <a16:colId xmlns:a16="http://schemas.microsoft.com/office/drawing/2014/main" val="3025490545"/>
                    </a:ext>
                  </a:extLst>
                </a:gridCol>
              </a:tblGrid>
              <a:tr h="256773">
                <a:tc gridSpan="2">
                  <a:txBody>
                    <a:bodyPr/>
                    <a:lstStyle/>
                    <a:p>
                      <a:pPr marL="0" lvl="1" indent="0">
                        <a:lnSpc>
                          <a:spcPct val="115000"/>
                        </a:lnSpc>
                        <a:spcBef>
                          <a:spcPts val="300"/>
                        </a:spcBef>
                        <a:spcAft>
                          <a:spcPts val="300"/>
                        </a:spcAft>
                        <a:buFont typeface="+mj-lt"/>
                        <a:buNone/>
                      </a:pPr>
                      <a:r>
                        <a:rPr lang="en-GB" sz="1000" dirty="0">
                          <a:solidFill>
                            <a:schemeClr val="tx1"/>
                          </a:solidFill>
                          <a:effectLst/>
                          <a:latin typeface="+mn-lt"/>
                        </a:rPr>
                        <a:t>1.1 Information on Child</a:t>
                      </a:r>
                      <a:endParaRPr lang="en-US" sz="10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60000"/>
                        <a:lumOff val="40000"/>
                      </a:schemeClr>
                    </a:solidFill>
                  </a:tcPr>
                </a:tc>
                <a:tc hMerge="1">
                  <a:txBody>
                    <a:bodyPr/>
                    <a:lstStyle/>
                    <a:p>
                      <a:endParaRPr lang="en-US"/>
                    </a:p>
                  </a:txBody>
                  <a:tcPr/>
                </a:tc>
                <a:extLst>
                  <a:ext uri="{0D108BD9-81ED-4DB2-BD59-A6C34878D82A}">
                    <a16:rowId xmlns:a16="http://schemas.microsoft.com/office/drawing/2014/main" val="852222592"/>
                  </a:ext>
                </a:extLst>
              </a:tr>
              <a:tr h="278282">
                <a:tc>
                  <a:txBody>
                    <a:bodyPr/>
                    <a:lstStyle/>
                    <a:p>
                      <a:pPr>
                        <a:lnSpc>
                          <a:spcPct val="115000"/>
                        </a:lnSpc>
                        <a:spcBef>
                          <a:spcPts val="300"/>
                        </a:spcBef>
                        <a:spcAft>
                          <a:spcPts val="300"/>
                        </a:spcAft>
                      </a:pPr>
                      <a:r>
                        <a:rPr lang="en-GB" sz="1000" dirty="0">
                          <a:solidFill>
                            <a:schemeClr val="tx1"/>
                          </a:solidFill>
                          <a:effectLst/>
                          <a:latin typeface="+mn-lt"/>
                        </a:rPr>
                        <a:t>Full Name: </a:t>
                      </a:r>
                      <a:endParaRPr lang="en-US" sz="10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chemeClr val="tx1"/>
                          </a:solidFill>
                          <a:effectLst/>
                          <a:latin typeface="+mn-lt"/>
                        </a:rPr>
                        <a:t>     </a:t>
                      </a:r>
                      <a:endParaRPr lang="en-US" sz="10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285662376"/>
                  </a:ext>
                </a:extLst>
              </a:tr>
              <a:tr h="174632">
                <a:tc>
                  <a:txBody>
                    <a:bodyPr/>
                    <a:lstStyle/>
                    <a:p>
                      <a:pPr>
                        <a:lnSpc>
                          <a:spcPct val="115000"/>
                        </a:lnSpc>
                        <a:spcBef>
                          <a:spcPts val="300"/>
                        </a:spcBef>
                        <a:spcAft>
                          <a:spcPts val="300"/>
                        </a:spcAft>
                      </a:pPr>
                      <a:r>
                        <a:rPr lang="en-GB" sz="1000" dirty="0">
                          <a:solidFill>
                            <a:schemeClr val="tx1"/>
                          </a:solidFill>
                          <a:effectLst/>
                          <a:latin typeface="+mn-lt"/>
                        </a:rPr>
                        <a:t>Date of Birth / Age</a:t>
                      </a:r>
                      <a:endParaRPr lang="en-US" sz="10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chemeClr val="tx1"/>
                          </a:solidFill>
                          <a:effectLst/>
                          <a:latin typeface="+mn-lt"/>
                        </a:rPr>
                        <a:t>      /       /       (DD/MM/YYYY)	      (age)</a:t>
                      </a:r>
                      <a:endParaRPr lang="en-US" sz="10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510589806"/>
                  </a:ext>
                </a:extLst>
              </a:tr>
              <a:tr h="174632">
                <a:tc>
                  <a:txBody>
                    <a:bodyPr/>
                    <a:lstStyle/>
                    <a:p>
                      <a:pPr>
                        <a:lnSpc>
                          <a:spcPct val="115000"/>
                        </a:lnSpc>
                        <a:spcBef>
                          <a:spcPts val="300"/>
                        </a:spcBef>
                        <a:spcAft>
                          <a:spcPts val="300"/>
                        </a:spcAft>
                      </a:pPr>
                      <a:r>
                        <a:rPr lang="en-GB" sz="1000" dirty="0">
                          <a:solidFill>
                            <a:schemeClr val="tx1"/>
                          </a:solidFill>
                          <a:effectLst/>
                          <a:latin typeface="+mn-lt"/>
                        </a:rPr>
                        <a:t>Sex</a:t>
                      </a:r>
                      <a:endParaRPr lang="en-US" sz="10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chemeClr val="tx1"/>
                          </a:solidFill>
                          <a:effectLst/>
                          <a:latin typeface="+mn-lt"/>
                        </a:rPr>
                        <a:t> Male           Female</a:t>
                      </a:r>
                      <a:endParaRPr lang="en-GB" sz="10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373202805"/>
                  </a:ext>
                </a:extLst>
              </a:tr>
              <a:tr h="360154">
                <a:tc>
                  <a:txBody>
                    <a:bodyPr/>
                    <a:lstStyle/>
                    <a:p>
                      <a:pPr>
                        <a:lnSpc>
                          <a:spcPct val="115000"/>
                        </a:lnSpc>
                        <a:spcBef>
                          <a:spcPts val="300"/>
                        </a:spcBef>
                        <a:spcAft>
                          <a:spcPts val="300"/>
                        </a:spcAft>
                      </a:pPr>
                      <a:r>
                        <a:rPr lang="en-US" sz="1000" dirty="0">
                          <a:solidFill>
                            <a:schemeClr val="tx1"/>
                          </a:solidFill>
                          <a:effectLst/>
                          <a:latin typeface="+mn-lt"/>
                        </a:rPr>
                        <a:t> Registration Number:        </a:t>
                      </a:r>
                      <a:endParaRPr lang="en-US" sz="10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chemeClr val="tx1"/>
                          </a:solidFill>
                          <a:effectLst/>
                          <a:latin typeface="+mn-lt"/>
                        </a:rPr>
                        <a:t>     </a:t>
                      </a:r>
                      <a:endParaRPr lang="en-US" sz="10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92969122"/>
                  </a:ext>
                </a:extLst>
              </a:tr>
              <a:tr h="1691070">
                <a:tc>
                  <a:txBody>
                    <a:bodyPr/>
                    <a:lstStyle/>
                    <a:p>
                      <a:pPr>
                        <a:lnSpc>
                          <a:spcPct val="115000"/>
                        </a:lnSpc>
                        <a:spcBef>
                          <a:spcPts val="300"/>
                        </a:spcBef>
                        <a:spcAft>
                          <a:spcPts val="300"/>
                        </a:spcAft>
                      </a:pPr>
                      <a:r>
                        <a:rPr lang="en-US" sz="1000" dirty="0">
                          <a:solidFill>
                            <a:schemeClr val="tx1"/>
                          </a:solidFill>
                          <a:effectLst/>
                          <a:latin typeface="+mn-lt"/>
                        </a:rPr>
                        <a:t>Type of Living/Care Arrangement</a:t>
                      </a:r>
                      <a:endParaRPr lang="en-US" sz="10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chemeClr val="tx1"/>
                          </a:solidFill>
                          <a:effectLst/>
                          <a:latin typeface="+mn-lt"/>
                        </a:rPr>
                        <a:t> Independent - Living alone; state the relationship:      </a:t>
                      </a:r>
                    </a:p>
                    <a:p>
                      <a:pPr>
                        <a:lnSpc>
                          <a:spcPct val="115000"/>
                        </a:lnSpc>
                        <a:spcBef>
                          <a:spcPts val="300"/>
                        </a:spcBef>
                        <a:spcAft>
                          <a:spcPts val="300"/>
                        </a:spcAft>
                      </a:pPr>
                      <a:r>
                        <a:rPr lang="en-GB" sz="1000" dirty="0">
                          <a:solidFill>
                            <a:schemeClr val="tx1"/>
                          </a:solidFill>
                          <a:effectLst/>
                          <a:latin typeface="+mn-lt"/>
                        </a:rPr>
                        <a:t> Independent - Living with siblings </a:t>
                      </a:r>
                      <a:endParaRPr lang="en-US" sz="1000" dirty="0">
                        <a:solidFill>
                          <a:schemeClr val="tx1"/>
                        </a:solidFill>
                        <a:effectLst/>
                        <a:latin typeface="+mn-lt"/>
                      </a:endParaRPr>
                    </a:p>
                    <a:p>
                      <a:pPr>
                        <a:lnSpc>
                          <a:spcPct val="115000"/>
                        </a:lnSpc>
                        <a:spcBef>
                          <a:spcPts val="300"/>
                        </a:spcBef>
                        <a:spcAft>
                          <a:spcPts val="300"/>
                        </a:spcAft>
                      </a:pPr>
                      <a:r>
                        <a:rPr lang="en-GB" sz="1000" dirty="0">
                          <a:solidFill>
                            <a:schemeClr val="tx1"/>
                          </a:solidFill>
                          <a:effectLst/>
                          <a:latin typeface="+mn-lt"/>
                        </a:rPr>
                        <a:t> Independent - Living with non-related children; state the number of children:      </a:t>
                      </a:r>
                      <a:endParaRPr lang="en-US" sz="1000" dirty="0">
                        <a:solidFill>
                          <a:schemeClr val="tx1"/>
                        </a:solidFill>
                        <a:effectLst/>
                        <a:latin typeface="+mn-lt"/>
                      </a:endParaRPr>
                    </a:p>
                    <a:p>
                      <a:pPr>
                        <a:lnSpc>
                          <a:spcPct val="115000"/>
                        </a:lnSpc>
                        <a:spcBef>
                          <a:spcPts val="300"/>
                        </a:spcBef>
                        <a:spcAft>
                          <a:spcPts val="300"/>
                        </a:spcAft>
                      </a:pPr>
                      <a:r>
                        <a:rPr lang="en-GB" sz="1000" dirty="0">
                          <a:solidFill>
                            <a:schemeClr val="tx1"/>
                          </a:solidFill>
                          <a:effectLst/>
                          <a:latin typeface="+mn-lt"/>
                        </a:rPr>
                        <a:t> Foster Care – single child (below the age of 18 years)</a:t>
                      </a:r>
                      <a:endParaRPr lang="en-US" sz="1000" dirty="0">
                        <a:solidFill>
                          <a:schemeClr val="tx1"/>
                        </a:solidFill>
                        <a:effectLst/>
                        <a:latin typeface="+mn-lt"/>
                      </a:endParaRPr>
                    </a:p>
                    <a:p>
                      <a:pPr>
                        <a:lnSpc>
                          <a:spcPct val="115000"/>
                        </a:lnSpc>
                        <a:spcBef>
                          <a:spcPts val="300"/>
                        </a:spcBef>
                        <a:spcAft>
                          <a:spcPts val="300"/>
                        </a:spcAft>
                      </a:pPr>
                      <a:r>
                        <a:rPr lang="en-GB" sz="1000" dirty="0">
                          <a:solidFill>
                            <a:schemeClr val="tx1"/>
                          </a:solidFill>
                          <a:effectLst/>
                          <a:latin typeface="+mn-lt"/>
                        </a:rPr>
                        <a:t> Foster Care – with siblings (all are below the age of 18 years)</a:t>
                      </a:r>
                      <a:endParaRPr lang="en-US" sz="1000" dirty="0">
                        <a:solidFill>
                          <a:schemeClr val="tx1"/>
                        </a:solidFill>
                        <a:effectLst/>
                        <a:latin typeface="+mn-lt"/>
                      </a:endParaRPr>
                    </a:p>
                    <a:p>
                      <a:pPr>
                        <a:lnSpc>
                          <a:spcPct val="115000"/>
                        </a:lnSpc>
                        <a:spcBef>
                          <a:spcPts val="300"/>
                        </a:spcBef>
                        <a:spcAft>
                          <a:spcPts val="300"/>
                        </a:spcAft>
                      </a:pPr>
                      <a:r>
                        <a:rPr lang="en-GB" sz="1000" dirty="0">
                          <a:solidFill>
                            <a:schemeClr val="tx1"/>
                          </a:solidFill>
                          <a:effectLst/>
                          <a:latin typeface="+mn-lt"/>
                        </a:rPr>
                        <a:t> Foster Care with other non-related children; state number of children:      </a:t>
                      </a:r>
                      <a:endParaRPr lang="en-US" sz="10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691365674"/>
                  </a:ext>
                </a:extLst>
              </a:tr>
            </a:tbl>
          </a:graphicData>
        </a:graphic>
      </p:graphicFrame>
      <p:graphicFrame>
        <p:nvGraphicFramePr>
          <p:cNvPr id="8" name="Table 7">
            <a:extLst>
              <a:ext uri="{FF2B5EF4-FFF2-40B4-BE49-F238E27FC236}">
                <a16:creationId xmlns:a16="http://schemas.microsoft.com/office/drawing/2014/main" id="{B12CC3C1-F475-F903-25D2-159629877185}"/>
              </a:ext>
            </a:extLst>
          </p:cNvPr>
          <p:cNvGraphicFramePr>
            <a:graphicFrameLocks noGrp="1"/>
          </p:cNvGraphicFramePr>
          <p:nvPr>
            <p:extLst>
              <p:ext uri="{D42A27DB-BD31-4B8C-83A1-F6EECF244321}">
                <p14:modId xmlns:p14="http://schemas.microsoft.com/office/powerpoint/2010/main" val="181097178"/>
              </p:ext>
            </p:extLst>
          </p:nvPr>
        </p:nvGraphicFramePr>
        <p:xfrm>
          <a:off x="982985" y="5469744"/>
          <a:ext cx="5403526" cy="1282065"/>
        </p:xfrm>
        <a:graphic>
          <a:graphicData uri="http://schemas.openxmlformats.org/drawingml/2006/table">
            <a:tbl>
              <a:tblPr firstCol="1" bandRow="1">
                <a:tableStyleId>{5C22544A-7EE6-4342-B048-85BDC9FD1C3A}</a:tableStyleId>
              </a:tblPr>
              <a:tblGrid>
                <a:gridCol w="1707514">
                  <a:extLst>
                    <a:ext uri="{9D8B030D-6E8A-4147-A177-3AD203B41FA5}">
                      <a16:colId xmlns:a16="http://schemas.microsoft.com/office/drawing/2014/main" val="67989282"/>
                    </a:ext>
                  </a:extLst>
                </a:gridCol>
                <a:gridCol w="3696012">
                  <a:extLst>
                    <a:ext uri="{9D8B030D-6E8A-4147-A177-3AD203B41FA5}">
                      <a16:colId xmlns:a16="http://schemas.microsoft.com/office/drawing/2014/main" val="2661156371"/>
                    </a:ext>
                  </a:extLst>
                </a:gridCol>
              </a:tblGrid>
              <a:tr h="232272">
                <a:tc gridSpan="2">
                  <a:txBody>
                    <a:bodyPr/>
                    <a:lstStyle/>
                    <a:p>
                      <a:pPr marL="457200" lvl="1" indent="0">
                        <a:lnSpc>
                          <a:spcPct val="115000"/>
                        </a:lnSpc>
                        <a:spcBef>
                          <a:spcPts val="300"/>
                        </a:spcBef>
                        <a:spcAft>
                          <a:spcPts val="300"/>
                        </a:spcAft>
                        <a:buFont typeface="+mj-lt"/>
                        <a:buNone/>
                      </a:pPr>
                      <a:r>
                        <a:rPr lang="en-GB" sz="1000" dirty="0">
                          <a:solidFill>
                            <a:schemeClr val="tx1"/>
                          </a:solidFill>
                          <a:effectLst/>
                        </a:rPr>
                        <a:t>1.2 Information on Caregiver/Mentor</a:t>
                      </a:r>
                      <a:endParaRPr lang="en-US" sz="1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60000"/>
                        <a:lumOff val="40000"/>
                      </a:schemeClr>
                    </a:solidFill>
                  </a:tcPr>
                </a:tc>
                <a:tc hMerge="1">
                  <a:txBody>
                    <a:bodyPr/>
                    <a:lstStyle/>
                    <a:p>
                      <a:endParaRPr lang="en-US"/>
                    </a:p>
                  </a:txBody>
                  <a:tcPr/>
                </a:tc>
                <a:extLst>
                  <a:ext uri="{0D108BD9-81ED-4DB2-BD59-A6C34878D82A}">
                    <a16:rowId xmlns:a16="http://schemas.microsoft.com/office/drawing/2014/main" val="415230898"/>
                  </a:ext>
                </a:extLst>
              </a:tr>
              <a:tr h="212479">
                <a:tc>
                  <a:txBody>
                    <a:bodyPr/>
                    <a:lstStyle/>
                    <a:p>
                      <a:pPr>
                        <a:lnSpc>
                          <a:spcPct val="115000"/>
                        </a:lnSpc>
                        <a:spcBef>
                          <a:spcPts val="300"/>
                        </a:spcBef>
                        <a:spcAft>
                          <a:spcPts val="300"/>
                        </a:spcAft>
                      </a:pPr>
                      <a:r>
                        <a:rPr lang="en-GB" sz="1000" dirty="0">
                          <a:solidFill>
                            <a:schemeClr val="tx1"/>
                          </a:solidFill>
                          <a:effectLst/>
                        </a:rPr>
                        <a:t>Full Name</a:t>
                      </a:r>
                      <a:endParaRPr lang="en-US" sz="1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chemeClr val="tx1"/>
                          </a:solidFill>
                          <a:effectLst/>
                        </a:rPr>
                        <a:t>     </a:t>
                      </a:r>
                      <a:endParaRPr lang="en-US" sz="1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568747821"/>
                  </a:ext>
                </a:extLst>
              </a:tr>
              <a:tr h="212479">
                <a:tc>
                  <a:txBody>
                    <a:bodyPr/>
                    <a:lstStyle/>
                    <a:p>
                      <a:pPr>
                        <a:lnSpc>
                          <a:spcPct val="115000"/>
                        </a:lnSpc>
                        <a:spcBef>
                          <a:spcPts val="300"/>
                        </a:spcBef>
                        <a:spcAft>
                          <a:spcPts val="300"/>
                        </a:spcAft>
                      </a:pPr>
                      <a:r>
                        <a:rPr lang="en-US" sz="1000" dirty="0">
                          <a:solidFill>
                            <a:schemeClr val="tx1"/>
                          </a:solidFill>
                          <a:effectLst/>
                        </a:rPr>
                        <a:t>Registration Number:                       </a:t>
                      </a:r>
                      <a:endParaRPr lang="en-US" sz="1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chemeClr val="tx1"/>
                          </a:solidFill>
                          <a:effectLst/>
                        </a:rPr>
                        <a:t>     </a:t>
                      </a:r>
                      <a:endParaRPr lang="en-US" sz="1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4022054873"/>
                  </a:ext>
                </a:extLst>
              </a:tr>
              <a:tr h="212479">
                <a:tc>
                  <a:txBody>
                    <a:bodyPr/>
                    <a:lstStyle/>
                    <a:p>
                      <a:pPr>
                        <a:lnSpc>
                          <a:spcPct val="115000"/>
                        </a:lnSpc>
                        <a:spcBef>
                          <a:spcPts val="300"/>
                        </a:spcBef>
                        <a:spcAft>
                          <a:spcPts val="300"/>
                        </a:spcAft>
                      </a:pPr>
                      <a:r>
                        <a:rPr lang="en-GB" sz="1000" dirty="0">
                          <a:solidFill>
                            <a:schemeClr val="tx1"/>
                          </a:solidFill>
                          <a:effectLst/>
                        </a:rPr>
                        <a:t>Home address</a:t>
                      </a:r>
                      <a:endParaRPr lang="en-US" sz="1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chemeClr val="tx1"/>
                          </a:solidFill>
                          <a:effectLst/>
                        </a:rPr>
                        <a:t>     </a:t>
                      </a:r>
                      <a:endParaRPr lang="en-US" sz="1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808532513"/>
                  </a:ext>
                </a:extLst>
              </a:tr>
              <a:tr h="212479">
                <a:tc>
                  <a:txBody>
                    <a:bodyPr/>
                    <a:lstStyle/>
                    <a:p>
                      <a:pPr>
                        <a:lnSpc>
                          <a:spcPct val="115000"/>
                        </a:lnSpc>
                        <a:spcBef>
                          <a:spcPts val="300"/>
                        </a:spcBef>
                        <a:spcAft>
                          <a:spcPts val="300"/>
                        </a:spcAft>
                      </a:pPr>
                      <a:r>
                        <a:rPr lang="en-GB" sz="1000" dirty="0">
                          <a:solidFill>
                            <a:schemeClr val="tx1"/>
                          </a:solidFill>
                          <a:effectLst/>
                        </a:rPr>
                        <a:t>Phone number</a:t>
                      </a:r>
                      <a:endParaRPr lang="en-US" sz="1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chemeClr val="tx1"/>
                          </a:solidFill>
                          <a:effectLst/>
                        </a:rPr>
                        <a:t>     </a:t>
                      </a:r>
                      <a:endParaRPr lang="en-US" sz="1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862670978"/>
                  </a:ext>
                </a:extLst>
              </a:tr>
            </a:tbl>
          </a:graphicData>
        </a:graphic>
      </p:graphicFrame>
      <p:sp>
        <p:nvSpPr>
          <p:cNvPr id="12" name="Hexagon 11">
            <a:extLst>
              <a:ext uri="{FF2B5EF4-FFF2-40B4-BE49-F238E27FC236}">
                <a16:creationId xmlns:a16="http://schemas.microsoft.com/office/drawing/2014/main" id="{9E6F24EC-DDE9-618C-364C-28D46457D6C1}"/>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C431D341-F18D-A824-994B-65B8701FECB9}"/>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84ACE1B6-DF28-5725-A2DB-57304F61177E}"/>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E1D1DE8F-BC28-7107-6ED3-99E2590D26E7}"/>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C182F40D-1513-4E0C-8A1A-C2A1B960676C}"/>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3C515E19-6926-78BB-4B75-978A9A8AAC9D}"/>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74EA4820-7C5D-1BD7-1217-B13ACE782235}"/>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37FE8B7F-C466-9969-63CE-D6FD71A6A77B}"/>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E855BF9E-907F-52AE-7608-8E7A1D73CCB7}"/>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B6004115-22D7-0C0B-8E06-EC6DC278049F}"/>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1968025A-E709-4D35-1974-23D56E5F3156}"/>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16F26666-452F-6C99-2691-6621F97BDF07}"/>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BFF73FFE-0900-18D3-9684-763E78821600}"/>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A102344E-9A25-7171-511A-C6DDFD4F6BDA}"/>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0E638185-7FDB-75E1-F8CB-F972450FB3A1}"/>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B209F1A1-A79D-C8E6-261E-A686B2BB5374}"/>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E738D2EE-35E4-99D6-55B9-EE17A784D75D}"/>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D5DDF00B-8A7E-F17A-4430-2E87C4F610A8}"/>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3367235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77975DAE-8096-B891-E9E3-EE29DADD6DD9}"/>
              </a:ext>
            </a:extLst>
          </p:cNvPr>
          <p:cNvGraphicFramePr>
            <a:graphicFrameLocks noGrp="1"/>
          </p:cNvGraphicFramePr>
          <p:nvPr>
            <p:extLst>
              <p:ext uri="{D42A27DB-BD31-4B8C-83A1-F6EECF244321}">
                <p14:modId xmlns:p14="http://schemas.microsoft.com/office/powerpoint/2010/main" val="3129267505"/>
              </p:ext>
            </p:extLst>
          </p:nvPr>
        </p:nvGraphicFramePr>
        <p:xfrm>
          <a:off x="982985" y="5016564"/>
          <a:ext cx="5403527" cy="3491865"/>
        </p:xfrm>
        <a:graphic>
          <a:graphicData uri="http://schemas.openxmlformats.org/drawingml/2006/table">
            <a:tbl>
              <a:tblPr firstCol="1" bandRow="1">
                <a:tableStyleId>{5C22544A-7EE6-4342-B048-85BDC9FD1C3A}</a:tableStyleId>
              </a:tblPr>
              <a:tblGrid>
                <a:gridCol w="1997143">
                  <a:extLst>
                    <a:ext uri="{9D8B030D-6E8A-4147-A177-3AD203B41FA5}">
                      <a16:colId xmlns:a16="http://schemas.microsoft.com/office/drawing/2014/main" val="3811791053"/>
                    </a:ext>
                  </a:extLst>
                </a:gridCol>
                <a:gridCol w="3406384">
                  <a:extLst>
                    <a:ext uri="{9D8B030D-6E8A-4147-A177-3AD203B41FA5}">
                      <a16:colId xmlns:a16="http://schemas.microsoft.com/office/drawing/2014/main" val="849058874"/>
                    </a:ext>
                  </a:extLst>
                </a:gridCol>
              </a:tblGrid>
              <a:tr h="165100">
                <a:tc gridSpan="2">
                  <a:txBody>
                    <a:bodyPr/>
                    <a:lstStyle/>
                    <a:p>
                      <a:pPr marL="457200" lvl="1" indent="0">
                        <a:lnSpc>
                          <a:spcPct val="115000"/>
                        </a:lnSpc>
                        <a:spcBef>
                          <a:spcPts val="300"/>
                        </a:spcBef>
                        <a:spcAft>
                          <a:spcPts val="300"/>
                        </a:spcAft>
                        <a:buFont typeface="+mj-lt"/>
                        <a:buNone/>
                      </a:pPr>
                      <a:r>
                        <a:rPr lang="en-GB" sz="1000" b="1" kern="1200" dirty="0">
                          <a:solidFill>
                            <a:schemeClr val="bg1"/>
                          </a:solidFill>
                          <a:effectLst/>
                          <a:latin typeface="+mn-lt"/>
                          <a:ea typeface="+mn-ea"/>
                          <a:cs typeface="+mn-cs"/>
                        </a:rPr>
                        <a:t>2.1 Background</a:t>
                      </a:r>
                      <a:endParaRPr lang="en-US" sz="1000" b="1" kern="1200" dirty="0">
                        <a:solidFill>
                          <a:schemeClr val="bg1"/>
                        </a:solidFill>
                        <a:effectLst/>
                        <a:latin typeface="+mn-lt"/>
                        <a:ea typeface="+mn-ea"/>
                        <a:cs typeface="+mn-cs"/>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hMerge="1">
                  <a:txBody>
                    <a:bodyPr/>
                    <a:lstStyle/>
                    <a:p>
                      <a:endParaRPr lang="en-US"/>
                    </a:p>
                  </a:txBody>
                  <a:tcPr/>
                </a:tc>
                <a:extLst>
                  <a:ext uri="{0D108BD9-81ED-4DB2-BD59-A6C34878D82A}">
                    <a16:rowId xmlns:a16="http://schemas.microsoft.com/office/drawing/2014/main" val="2706760249"/>
                  </a:ext>
                </a:extLst>
              </a:tr>
              <a:tr h="431800">
                <a:tc>
                  <a:txBody>
                    <a:bodyPr/>
                    <a:lstStyle/>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Are the nationalities of the child and Caregiver/Mentor the same?</a:t>
                      </a: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 Yes	 No</a:t>
                      </a:r>
                    </a:p>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If No, what is the Caregiver/Mentor’s nationality: </a:t>
                      </a:r>
                      <a:r>
                        <a:rPr lang="en-GB" sz="1000" b="0" kern="1200" dirty="0">
                          <a:solidFill>
                            <a:sysClr val="windowText" lastClr="000000"/>
                          </a:solidFill>
                          <a:effectLst/>
                          <a:latin typeface="+mn-lt"/>
                          <a:ea typeface="+mn-ea"/>
                          <a:cs typeface="+mn-cs"/>
                        </a:rPr>
                        <a:t>     </a:t>
                      </a:r>
                      <a:endParaRPr lang="en-US" sz="1000" b="0" kern="1200" dirty="0">
                        <a:solidFill>
                          <a:sysClr val="windowText" lastClr="000000"/>
                        </a:solidFill>
                        <a:effectLst/>
                        <a:latin typeface="+mn-lt"/>
                        <a:ea typeface="+mn-ea"/>
                        <a:cs typeface="+mn-cs"/>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3461032"/>
                  </a:ext>
                </a:extLst>
              </a:tr>
              <a:tr h="431800">
                <a:tc>
                  <a:txBody>
                    <a:bodyPr/>
                    <a:lstStyle/>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Are the child and the Caregiver/Mentor of the same religion?</a:t>
                      </a: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 Yes	 No</a:t>
                      </a:r>
                    </a:p>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If No, what is the Caregiver/Mentor’s religion: </a:t>
                      </a:r>
                      <a:r>
                        <a:rPr lang="en-GB" sz="1000" b="0" kern="1200" dirty="0">
                          <a:solidFill>
                            <a:sysClr val="windowText" lastClr="000000"/>
                          </a:solidFill>
                          <a:effectLst/>
                          <a:latin typeface="+mn-lt"/>
                          <a:ea typeface="+mn-ea"/>
                          <a:cs typeface="+mn-cs"/>
                        </a:rPr>
                        <a:t>     </a:t>
                      </a:r>
                      <a:endParaRPr lang="en-US" sz="1000" b="0" kern="1200" dirty="0">
                        <a:solidFill>
                          <a:sysClr val="windowText" lastClr="000000"/>
                        </a:solidFill>
                        <a:effectLst/>
                        <a:latin typeface="+mn-lt"/>
                        <a:ea typeface="+mn-ea"/>
                        <a:cs typeface="+mn-cs"/>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3211953"/>
                  </a:ext>
                </a:extLst>
              </a:tr>
              <a:tr h="431800">
                <a:tc>
                  <a:txBody>
                    <a:bodyPr/>
                    <a:lstStyle/>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Is the Caregiver/Mentor from the same region, town or village as the child?</a:t>
                      </a: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 Yes	 No</a:t>
                      </a:r>
                    </a:p>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If No, Which part of the country of origin is the Caregiver/Mentor from: </a:t>
                      </a:r>
                      <a:r>
                        <a:rPr lang="en-GB" sz="1000" b="0" kern="1200" dirty="0">
                          <a:solidFill>
                            <a:sysClr val="windowText" lastClr="000000"/>
                          </a:solidFill>
                          <a:effectLst/>
                          <a:latin typeface="+mn-lt"/>
                          <a:ea typeface="+mn-ea"/>
                          <a:cs typeface="+mn-cs"/>
                        </a:rPr>
                        <a:t>     </a:t>
                      </a:r>
                      <a:endParaRPr lang="en-US" sz="1000" b="0" kern="1200" dirty="0">
                        <a:solidFill>
                          <a:sysClr val="windowText" lastClr="000000"/>
                        </a:solidFill>
                        <a:effectLst/>
                        <a:latin typeface="+mn-lt"/>
                        <a:ea typeface="+mn-ea"/>
                        <a:cs typeface="+mn-cs"/>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71297713"/>
                  </a:ext>
                </a:extLst>
              </a:tr>
              <a:tr h="431800">
                <a:tc>
                  <a:txBody>
                    <a:bodyPr/>
                    <a:lstStyle/>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Do the child and the Caregiver/Mentor know each other?</a:t>
                      </a: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 Yes – The Caregiver/Mentor knows the child/child’s family</a:t>
                      </a:r>
                    </a:p>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 Yes – The Child knows the Caregiver/Mentor/Caregiver/Mentor’s family</a:t>
                      </a:r>
                    </a:p>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 No – They do not know each other</a:t>
                      </a:r>
                    </a:p>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If Yes, do they know each other from the country of origin? </a:t>
                      </a:r>
                    </a:p>
                    <a:p>
                      <a:pPr>
                        <a:lnSpc>
                          <a:spcPct val="115000"/>
                        </a:lnSpc>
                        <a:spcBef>
                          <a:spcPts val="300"/>
                        </a:spcBef>
                        <a:spcAft>
                          <a:spcPts val="300"/>
                        </a:spcAft>
                      </a:pPr>
                      <a:r>
                        <a:rPr lang="en-US" sz="1000" b="0" kern="1200" dirty="0">
                          <a:solidFill>
                            <a:sysClr val="windowText" lastClr="000000"/>
                          </a:solidFill>
                          <a:effectLst/>
                          <a:latin typeface="+mn-lt"/>
                          <a:ea typeface="+mn-ea"/>
                          <a:cs typeface="+mn-cs"/>
                        </a:rPr>
                        <a:t> Yes	 No</a:t>
                      </a: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2739923"/>
                  </a:ext>
                </a:extLst>
              </a:tr>
            </a:tbl>
          </a:graphicData>
        </a:graphic>
      </p:graphicFrame>
      <p:graphicFrame>
        <p:nvGraphicFramePr>
          <p:cNvPr id="2" name="Table 1">
            <a:extLst>
              <a:ext uri="{FF2B5EF4-FFF2-40B4-BE49-F238E27FC236}">
                <a16:creationId xmlns:a16="http://schemas.microsoft.com/office/drawing/2014/main" id="{A31C0C2D-4B31-E0B9-B0CB-A7516ED6D1C8}"/>
              </a:ext>
            </a:extLst>
          </p:cNvPr>
          <p:cNvGraphicFramePr>
            <a:graphicFrameLocks noGrp="1"/>
          </p:cNvGraphicFramePr>
          <p:nvPr>
            <p:extLst>
              <p:ext uri="{D42A27DB-BD31-4B8C-83A1-F6EECF244321}">
                <p14:modId xmlns:p14="http://schemas.microsoft.com/office/powerpoint/2010/main" val="2796942593"/>
              </p:ext>
            </p:extLst>
          </p:nvPr>
        </p:nvGraphicFramePr>
        <p:xfrm>
          <a:off x="982985" y="713169"/>
          <a:ext cx="5403527" cy="4303395"/>
        </p:xfrm>
        <a:graphic>
          <a:graphicData uri="http://schemas.openxmlformats.org/drawingml/2006/table">
            <a:tbl>
              <a:tblPr firstRow="1" firstCol="1" bandRow="1">
                <a:tableStyleId>{5C22544A-7EE6-4342-B048-85BDC9FD1C3A}</a:tableStyleId>
              </a:tblPr>
              <a:tblGrid>
                <a:gridCol w="3337789">
                  <a:extLst>
                    <a:ext uri="{9D8B030D-6E8A-4147-A177-3AD203B41FA5}">
                      <a16:colId xmlns:a16="http://schemas.microsoft.com/office/drawing/2014/main" val="3785743383"/>
                    </a:ext>
                  </a:extLst>
                </a:gridCol>
                <a:gridCol w="1097905">
                  <a:extLst>
                    <a:ext uri="{9D8B030D-6E8A-4147-A177-3AD203B41FA5}">
                      <a16:colId xmlns:a16="http://schemas.microsoft.com/office/drawing/2014/main" val="3568535273"/>
                    </a:ext>
                  </a:extLst>
                </a:gridCol>
                <a:gridCol w="967833">
                  <a:extLst>
                    <a:ext uri="{9D8B030D-6E8A-4147-A177-3AD203B41FA5}">
                      <a16:colId xmlns:a16="http://schemas.microsoft.com/office/drawing/2014/main" val="385888338"/>
                    </a:ext>
                  </a:extLst>
                </a:gridCol>
              </a:tblGrid>
              <a:tr h="224821">
                <a:tc gridSpan="3">
                  <a:txBody>
                    <a:bodyPr/>
                    <a:lstStyle/>
                    <a:p>
                      <a:pPr>
                        <a:lnSpc>
                          <a:spcPct val="115000"/>
                        </a:lnSpc>
                        <a:spcBef>
                          <a:spcPts val="300"/>
                        </a:spcBef>
                        <a:spcAft>
                          <a:spcPts val="300"/>
                        </a:spcAft>
                      </a:pPr>
                      <a:r>
                        <a:rPr lang="en-GB" sz="1000" dirty="0">
                          <a:solidFill>
                            <a:sysClr val="windowText" lastClr="000000"/>
                          </a:solidFill>
                          <a:effectLst/>
                          <a:latin typeface="+mn-lt"/>
                        </a:rPr>
                        <a:t>Age/Gender of the child/ren needing family-based care or mentorship</a:t>
                      </a:r>
                      <a:endParaRPr lang="en-US"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60000"/>
                        <a:lumOff val="40000"/>
                      </a:schemeClr>
                    </a:solidFill>
                  </a:tcPr>
                </a:tc>
                <a:tc hMerge="1">
                  <a:txBody>
                    <a:bodyPr/>
                    <a:lstStyle/>
                    <a:p>
                      <a:endParaRPr lang="en-US" sz="1000" dirty="0">
                        <a:solidFill>
                          <a:sysClr val="windowText" lastClr="000000"/>
                        </a:solidFill>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hMerge="1">
                  <a:txBody>
                    <a:bodyPr/>
                    <a:lstStyle/>
                    <a:p>
                      <a:endParaRPr lang="en-US" sz="1000" dirty="0">
                        <a:solidFill>
                          <a:sysClr val="windowText" lastClr="000000"/>
                        </a:solidFill>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3197827206"/>
                  </a:ext>
                </a:extLst>
              </a:tr>
              <a:tr h="252095">
                <a:tc rowSpan="4">
                  <a:txBody>
                    <a:bodyPr/>
                    <a:lstStyle/>
                    <a:p>
                      <a:pPr>
                        <a:lnSpc>
                          <a:spcPct val="115000"/>
                        </a:lnSpc>
                        <a:spcBef>
                          <a:spcPts val="300"/>
                        </a:spcBef>
                        <a:spcAft>
                          <a:spcPts val="300"/>
                        </a:spcAft>
                      </a:pPr>
                      <a:r>
                        <a:rPr lang="en-GB" sz="1000" b="0" dirty="0">
                          <a:solidFill>
                            <a:sysClr val="windowText" lastClr="000000"/>
                          </a:solidFill>
                          <a:effectLst/>
                          <a:latin typeface="+mn-lt"/>
                        </a:rPr>
                        <a:t>1</a:t>
                      </a:r>
                      <a:r>
                        <a:rPr lang="en-GB" sz="1000" b="0" baseline="30000" dirty="0">
                          <a:solidFill>
                            <a:sysClr val="windowText" lastClr="000000"/>
                          </a:solidFill>
                          <a:effectLst/>
                          <a:latin typeface="+mn-lt"/>
                        </a:rPr>
                        <a:t>st</a:t>
                      </a:r>
                      <a:r>
                        <a:rPr lang="en-GB" sz="1000" b="0" dirty="0">
                          <a:solidFill>
                            <a:sysClr val="windowText" lastClr="000000"/>
                          </a:solidFill>
                          <a:effectLst/>
                          <a:latin typeface="+mn-lt"/>
                        </a:rPr>
                        <a:t> child</a:t>
                      </a:r>
                      <a:endParaRPr lang="en-US" sz="1000" b="0" dirty="0">
                        <a:solidFill>
                          <a:sysClr val="windowText" lastClr="000000"/>
                        </a:solidFill>
                        <a:effectLst/>
                        <a:latin typeface="+mn-lt"/>
                      </a:endParaRPr>
                    </a:p>
                    <a:p>
                      <a:pPr>
                        <a:lnSpc>
                          <a:spcPct val="115000"/>
                        </a:lnSpc>
                        <a:spcBef>
                          <a:spcPts val="300"/>
                        </a:spcBef>
                        <a:spcAft>
                          <a:spcPts val="300"/>
                        </a:spcAft>
                      </a:pPr>
                      <a:r>
                        <a:rPr lang="en-GB" sz="1000" b="0" dirty="0">
                          <a:solidFill>
                            <a:sysClr val="windowText" lastClr="000000"/>
                          </a:solidFill>
                          <a:effectLst/>
                          <a:latin typeface="+mn-lt"/>
                        </a:rPr>
                        <a:t>Age and gender of child/ren needing family-based care or mentorship</a:t>
                      </a:r>
                      <a:endParaRPr lang="en-US" sz="1000" b="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Boys</a:t>
                      </a:r>
                      <a:endParaRPr lang="en-US"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Girls</a:t>
                      </a:r>
                      <a:endParaRPr lang="en-US"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833863732"/>
                  </a:ext>
                </a:extLst>
              </a:tr>
              <a:tr h="252095">
                <a:tc vMerge="1">
                  <a:txBody>
                    <a:bodyPr/>
                    <a:lstStyle/>
                    <a:p>
                      <a:endParaRPr lang="en-US"/>
                    </a:p>
                  </a:txBody>
                  <a:tcPr/>
                </a:tc>
                <a:tc>
                  <a:txBody>
                    <a:bodyPr/>
                    <a:lstStyle/>
                    <a:p>
                      <a:pPr>
                        <a:lnSpc>
                          <a:spcPct val="115000"/>
                        </a:lnSpc>
                        <a:spcBef>
                          <a:spcPts val="300"/>
                        </a:spcBef>
                        <a:spcAft>
                          <a:spcPts val="300"/>
                        </a:spcAft>
                      </a:pPr>
                      <a:r>
                        <a:rPr lang="en-GB" sz="1000" dirty="0">
                          <a:solidFill>
                            <a:sysClr val="windowText" lastClr="000000"/>
                          </a:solidFill>
                          <a:effectLst/>
                          <a:latin typeface="+mn-lt"/>
                        </a:rPr>
                        <a:t> 0 – 5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 0 – 5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292303031"/>
                  </a:ext>
                </a:extLst>
              </a:tr>
              <a:tr h="252095">
                <a:tc vMerge="1">
                  <a:txBody>
                    <a:bodyPr/>
                    <a:lstStyle/>
                    <a:p>
                      <a:endParaRPr lang="en-US"/>
                    </a:p>
                  </a:txBody>
                  <a:tcPr/>
                </a:tc>
                <a:tc>
                  <a:txBody>
                    <a:bodyPr/>
                    <a:lstStyle/>
                    <a:p>
                      <a:pPr>
                        <a:lnSpc>
                          <a:spcPct val="115000"/>
                        </a:lnSpc>
                        <a:spcBef>
                          <a:spcPts val="300"/>
                        </a:spcBef>
                        <a:spcAft>
                          <a:spcPts val="300"/>
                        </a:spcAft>
                      </a:pPr>
                      <a:r>
                        <a:rPr lang="en-GB" sz="1000" dirty="0">
                          <a:solidFill>
                            <a:sysClr val="windowText" lastClr="000000"/>
                          </a:solidFill>
                          <a:effectLst/>
                          <a:latin typeface="+mn-lt"/>
                        </a:rPr>
                        <a:t> 6 – 12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 6 – 12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4157836666"/>
                  </a:ext>
                </a:extLst>
              </a:tr>
              <a:tr h="252095">
                <a:tc vMerge="1">
                  <a:txBody>
                    <a:bodyPr/>
                    <a:lstStyle/>
                    <a:p>
                      <a:endParaRPr lang="en-US"/>
                    </a:p>
                  </a:txBody>
                  <a:tcPr/>
                </a:tc>
                <a:tc>
                  <a:txBody>
                    <a:bodyPr/>
                    <a:lstStyle/>
                    <a:p>
                      <a:pPr>
                        <a:lnSpc>
                          <a:spcPct val="115000"/>
                        </a:lnSpc>
                        <a:spcBef>
                          <a:spcPts val="300"/>
                        </a:spcBef>
                        <a:spcAft>
                          <a:spcPts val="300"/>
                        </a:spcAft>
                      </a:pPr>
                      <a:r>
                        <a:rPr lang="en-GB" sz="1000" dirty="0">
                          <a:solidFill>
                            <a:sysClr val="windowText" lastClr="000000"/>
                          </a:solidFill>
                          <a:effectLst/>
                          <a:latin typeface="+mn-lt"/>
                        </a:rPr>
                        <a:t> 13 – 17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 13 – 17 years</a:t>
                      </a:r>
                    </a:p>
                    <a:p>
                      <a:r>
                        <a:rPr lang="en-US" sz="1000" dirty="0">
                          <a:solidFill>
                            <a:sysClr val="windowText" lastClr="000000"/>
                          </a:solidFill>
                          <a:effectLst/>
                          <a:latin typeface="+mn-lt"/>
                        </a:rPr>
                        <a:t>  </a:t>
                      </a:r>
                      <a:endParaRPr lang="en-US"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293331393"/>
                  </a:ext>
                </a:extLst>
              </a:tr>
              <a:tr h="252095">
                <a:tc rowSpan="4">
                  <a:txBody>
                    <a:bodyPr/>
                    <a:lstStyle/>
                    <a:p>
                      <a:pPr>
                        <a:lnSpc>
                          <a:spcPct val="115000"/>
                        </a:lnSpc>
                        <a:spcBef>
                          <a:spcPts val="300"/>
                        </a:spcBef>
                        <a:spcAft>
                          <a:spcPts val="300"/>
                        </a:spcAft>
                      </a:pPr>
                      <a:r>
                        <a:rPr lang="en-GB" sz="1000" b="0" dirty="0">
                          <a:solidFill>
                            <a:sysClr val="windowText" lastClr="000000"/>
                          </a:solidFill>
                          <a:effectLst/>
                          <a:latin typeface="+mn-lt"/>
                        </a:rPr>
                        <a:t>2</a:t>
                      </a:r>
                      <a:r>
                        <a:rPr lang="en-GB" sz="1000" b="0" baseline="30000" dirty="0">
                          <a:solidFill>
                            <a:sysClr val="windowText" lastClr="000000"/>
                          </a:solidFill>
                          <a:effectLst/>
                          <a:latin typeface="+mn-lt"/>
                        </a:rPr>
                        <a:t>nd</a:t>
                      </a:r>
                      <a:r>
                        <a:rPr lang="en-GB" sz="1000" b="0" dirty="0">
                          <a:solidFill>
                            <a:sysClr val="windowText" lastClr="000000"/>
                          </a:solidFill>
                          <a:effectLst/>
                          <a:latin typeface="+mn-lt"/>
                        </a:rPr>
                        <a:t> child</a:t>
                      </a:r>
                      <a:endParaRPr lang="en-US" sz="1000" b="0" dirty="0">
                        <a:solidFill>
                          <a:sysClr val="windowText" lastClr="000000"/>
                        </a:solidFill>
                        <a:effectLst/>
                        <a:latin typeface="+mn-lt"/>
                      </a:endParaRPr>
                    </a:p>
                    <a:p>
                      <a:pPr>
                        <a:lnSpc>
                          <a:spcPct val="115000"/>
                        </a:lnSpc>
                        <a:spcBef>
                          <a:spcPts val="300"/>
                        </a:spcBef>
                        <a:spcAft>
                          <a:spcPts val="300"/>
                        </a:spcAft>
                      </a:pPr>
                      <a:r>
                        <a:rPr lang="en-GB" sz="1000" b="0" dirty="0">
                          <a:solidFill>
                            <a:sysClr val="windowText" lastClr="000000"/>
                          </a:solidFill>
                          <a:effectLst/>
                          <a:latin typeface="+mn-lt"/>
                        </a:rPr>
                        <a:t>Age and gender of child/ren needing family-based care or mentorship</a:t>
                      </a:r>
                      <a:endParaRPr lang="en-US" sz="1000" b="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Boys</a:t>
                      </a:r>
                      <a:endParaRPr lang="en-US"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Girls</a:t>
                      </a:r>
                      <a:endParaRPr lang="en-US"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632282665"/>
                  </a:ext>
                </a:extLst>
              </a:tr>
              <a:tr h="252095">
                <a:tc vMerge="1">
                  <a:txBody>
                    <a:bodyPr/>
                    <a:lstStyle/>
                    <a:p>
                      <a:endParaRPr lang="en-US"/>
                    </a:p>
                  </a:txBody>
                  <a:tcPr/>
                </a:tc>
                <a:tc>
                  <a:txBody>
                    <a:bodyPr/>
                    <a:lstStyle/>
                    <a:p>
                      <a:pPr>
                        <a:lnSpc>
                          <a:spcPct val="115000"/>
                        </a:lnSpc>
                        <a:spcBef>
                          <a:spcPts val="300"/>
                        </a:spcBef>
                        <a:spcAft>
                          <a:spcPts val="300"/>
                        </a:spcAft>
                      </a:pPr>
                      <a:r>
                        <a:rPr lang="en-GB" sz="1000" dirty="0">
                          <a:solidFill>
                            <a:sysClr val="windowText" lastClr="000000"/>
                          </a:solidFill>
                          <a:effectLst/>
                          <a:latin typeface="+mn-lt"/>
                        </a:rPr>
                        <a:t> 0 – 5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 0 – 5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585889790"/>
                  </a:ext>
                </a:extLst>
              </a:tr>
              <a:tr h="252095">
                <a:tc vMerge="1">
                  <a:txBody>
                    <a:bodyPr/>
                    <a:lstStyle/>
                    <a:p>
                      <a:endParaRPr lang="en-US"/>
                    </a:p>
                  </a:txBody>
                  <a:tcPr/>
                </a:tc>
                <a:tc>
                  <a:txBody>
                    <a:bodyPr/>
                    <a:lstStyle/>
                    <a:p>
                      <a:pPr>
                        <a:lnSpc>
                          <a:spcPct val="115000"/>
                        </a:lnSpc>
                        <a:spcBef>
                          <a:spcPts val="300"/>
                        </a:spcBef>
                        <a:spcAft>
                          <a:spcPts val="300"/>
                        </a:spcAft>
                      </a:pPr>
                      <a:r>
                        <a:rPr lang="en-GB" sz="1000" dirty="0">
                          <a:solidFill>
                            <a:sysClr val="windowText" lastClr="000000"/>
                          </a:solidFill>
                          <a:effectLst/>
                          <a:latin typeface="+mn-lt"/>
                        </a:rPr>
                        <a:t> 6 – 12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 6 – 12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394129178"/>
                  </a:ext>
                </a:extLst>
              </a:tr>
              <a:tr h="252095">
                <a:tc vMerge="1">
                  <a:txBody>
                    <a:bodyPr/>
                    <a:lstStyle/>
                    <a:p>
                      <a:endParaRPr lang="en-US"/>
                    </a:p>
                  </a:txBody>
                  <a:tcPr/>
                </a:tc>
                <a:tc>
                  <a:txBody>
                    <a:bodyPr/>
                    <a:lstStyle/>
                    <a:p>
                      <a:pPr>
                        <a:lnSpc>
                          <a:spcPct val="115000"/>
                        </a:lnSpc>
                        <a:spcBef>
                          <a:spcPts val="300"/>
                        </a:spcBef>
                        <a:spcAft>
                          <a:spcPts val="300"/>
                        </a:spcAft>
                      </a:pPr>
                      <a:r>
                        <a:rPr lang="en-GB" sz="1000" dirty="0">
                          <a:solidFill>
                            <a:sysClr val="windowText" lastClr="000000"/>
                          </a:solidFill>
                          <a:effectLst/>
                          <a:latin typeface="+mn-lt"/>
                        </a:rPr>
                        <a:t> 13 – 17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 13 – 17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998270617"/>
                  </a:ext>
                </a:extLst>
              </a:tr>
              <a:tr h="252095">
                <a:tc rowSpan="4">
                  <a:txBody>
                    <a:bodyPr/>
                    <a:lstStyle/>
                    <a:p>
                      <a:pPr>
                        <a:lnSpc>
                          <a:spcPct val="115000"/>
                        </a:lnSpc>
                        <a:spcBef>
                          <a:spcPts val="300"/>
                        </a:spcBef>
                        <a:spcAft>
                          <a:spcPts val="300"/>
                        </a:spcAft>
                      </a:pPr>
                      <a:r>
                        <a:rPr lang="en-GB" sz="1000" b="0" dirty="0">
                          <a:solidFill>
                            <a:sysClr val="windowText" lastClr="000000"/>
                          </a:solidFill>
                          <a:effectLst/>
                          <a:latin typeface="+mn-lt"/>
                        </a:rPr>
                        <a:t>3</a:t>
                      </a:r>
                      <a:r>
                        <a:rPr lang="en-GB" sz="1000" b="0" baseline="30000" dirty="0">
                          <a:solidFill>
                            <a:sysClr val="windowText" lastClr="000000"/>
                          </a:solidFill>
                          <a:effectLst/>
                          <a:latin typeface="+mn-lt"/>
                        </a:rPr>
                        <a:t>rd</a:t>
                      </a:r>
                      <a:r>
                        <a:rPr lang="en-GB" sz="1000" b="0" dirty="0">
                          <a:solidFill>
                            <a:sysClr val="windowText" lastClr="000000"/>
                          </a:solidFill>
                          <a:effectLst/>
                          <a:latin typeface="+mn-lt"/>
                        </a:rPr>
                        <a:t> child</a:t>
                      </a:r>
                      <a:endParaRPr lang="en-US" sz="1000" b="0" dirty="0">
                        <a:solidFill>
                          <a:sysClr val="windowText" lastClr="000000"/>
                        </a:solidFill>
                        <a:effectLst/>
                        <a:latin typeface="+mn-lt"/>
                      </a:endParaRPr>
                    </a:p>
                    <a:p>
                      <a:pPr>
                        <a:lnSpc>
                          <a:spcPct val="115000"/>
                        </a:lnSpc>
                        <a:spcBef>
                          <a:spcPts val="300"/>
                        </a:spcBef>
                        <a:spcAft>
                          <a:spcPts val="300"/>
                        </a:spcAft>
                      </a:pPr>
                      <a:r>
                        <a:rPr lang="en-GB" sz="1000" b="0" dirty="0">
                          <a:solidFill>
                            <a:sysClr val="windowText" lastClr="000000"/>
                          </a:solidFill>
                          <a:effectLst/>
                          <a:latin typeface="+mn-lt"/>
                        </a:rPr>
                        <a:t>Age and gender of child/ren needing family-based care or mentorship</a:t>
                      </a:r>
                      <a:endParaRPr lang="en-US" sz="1000" b="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Boys</a:t>
                      </a:r>
                      <a:endParaRPr lang="en-US"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Girls</a:t>
                      </a:r>
                      <a:endParaRPr lang="en-US"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865545994"/>
                  </a:ext>
                </a:extLst>
              </a:tr>
              <a:tr h="252095">
                <a:tc vMerge="1">
                  <a:txBody>
                    <a:bodyPr/>
                    <a:lstStyle/>
                    <a:p>
                      <a:endParaRPr lang="en-US"/>
                    </a:p>
                  </a:txBody>
                  <a:tcPr/>
                </a:tc>
                <a:tc>
                  <a:txBody>
                    <a:bodyPr/>
                    <a:lstStyle/>
                    <a:p>
                      <a:pPr>
                        <a:lnSpc>
                          <a:spcPct val="115000"/>
                        </a:lnSpc>
                        <a:spcBef>
                          <a:spcPts val="300"/>
                        </a:spcBef>
                        <a:spcAft>
                          <a:spcPts val="300"/>
                        </a:spcAft>
                      </a:pPr>
                      <a:r>
                        <a:rPr lang="en-GB" sz="1000" dirty="0">
                          <a:solidFill>
                            <a:sysClr val="windowText" lastClr="000000"/>
                          </a:solidFill>
                          <a:effectLst/>
                          <a:latin typeface="+mn-lt"/>
                        </a:rPr>
                        <a:t> 0 – 5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 0 – 5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754550623"/>
                  </a:ext>
                </a:extLst>
              </a:tr>
              <a:tr h="252095">
                <a:tc vMerge="1">
                  <a:txBody>
                    <a:bodyPr/>
                    <a:lstStyle/>
                    <a:p>
                      <a:endParaRPr lang="en-US"/>
                    </a:p>
                  </a:txBody>
                  <a:tcPr/>
                </a:tc>
                <a:tc>
                  <a:txBody>
                    <a:bodyPr/>
                    <a:lstStyle/>
                    <a:p>
                      <a:pPr>
                        <a:lnSpc>
                          <a:spcPct val="115000"/>
                        </a:lnSpc>
                        <a:spcBef>
                          <a:spcPts val="300"/>
                        </a:spcBef>
                        <a:spcAft>
                          <a:spcPts val="300"/>
                        </a:spcAft>
                      </a:pPr>
                      <a:r>
                        <a:rPr lang="en-GB" sz="1000" dirty="0">
                          <a:solidFill>
                            <a:sysClr val="windowText" lastClr="000000"/>
                          </a:solidFill>
                          <a:effectLst/>
                          <a:latin typeface="+mn-lt"/>
                        </a:rPr>
                        <a:t> 6 – 12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 6 – 12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812825779"/>
                  </a:ext>
                </a:extLst>
              </a:tr>
              <a:tr h="252095">
                <a:tc vMerge="1">
                  <a:txBody>
                    <a:bodyPr/>
                    <a:lstStyle/>
                    <a:p>
                      <a:endParaRPr lang="en-US"/>
                    </a:p>
                  </a:txBody>
                  <a:tcPr/>
                </a:tc>
                <a:tc>
                  <a:txBody>
                    <a:bodyPr/>
                    <a:lstStyle/>
                    <a:p>
                      <a:pPr>
                        <a:lnSpc>
                          <a:spcPct val="115000"/>
                        </a:lnSpc>
                        <a:spcBef>
                          <a:spcPts val="300"/>
                        </a:spcBef>
                        <a:spcAft>
                          <a:spcPts val="300"/>
                        </a:spcAft>
                      </a:pPr>
                      <a:r>
                        <a:rPr lang="en-GB" sz="1000" dirty="0">
                          <a:solidFill>
                            <a:sysClr val="windowText" lastClr="000000"/>
                          </a:solidFill>
                          <a:effectLst/>
                          <a:latin typeface="+mn-lt"/>
                        </a:rPr>
                        <a:t> 13 – 17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 13 – 17 years</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651171905"/>
                  </a:ext>
                </a:extLst>
              </a:tr>
              <a:tr h="252095">
                <a:tc rowSpan="2">
                  <a:txBody>
                    <a:bodyPr/>
                    <a:lstStyle/>
                    <a:p>
                      <a:pPr>
                        <a:lnSpc>
                          <a:spcPct val="115000"/>
                        </a:lnSpc>
                        <a:spcBef>
                          <a:spcPts val="300"/>
                        </a:spcBef>
                        <a:spcAft>
                          <a:spcPts val="300"/>
                        </a:spcAft>
                      </a:pPr>
                      <a:r>
                        <a:rPr lang="en-GB" sz="1000" b="0" dirty="0">
                          <a:solidFill>
                            <a:sysClr val="windowText" lastClr="000000"/>
                          </a:solidFill>
                          <a:effectLst/>
                          <a:latin typeface="+mn-lt"/>
                        </a:rPr>
                        <a:t>Does the care arrangement require non-related boys and girls to share the same sleeping area?</a:t>
                      </a:r>
                      <a:endParaRPr lang="en-US" sz="1000" b="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Yes</a:t>
                      </a:r>
                      <a:endParaRPr lang="en-US"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No</a:t>
                      </a:r>
                      <a:endParaRPr lang="en-US"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55534139"/>
                  </a:ext>
                </a:extLst>
              </a:tr>
              <a:tr h="252095">
                <a:tc vMerge="1">
                  <a:txBody>
                    <a:bodyPr/>
                    <a:lstStyle/>
                    <a:p>
                      <a:endParaRPr lang="en-US"/>
                    </a:p>
                  </a:txBody>
                  <a:tcPr/>
                </a:tc>
                <a:tc>
                  <a:txBody>
                    <a:bodyPr/>
                    <a:lstStyle/>
                    <a:p>
                      <a:pPr>
                        <a:lnSpc>
                          <a:spcPct val="115000"/>
                        </a:lnSpc>
                        <a:spcBef>
                          <a:spcPts val="300"/>
                        </a:spcBef>
                        <a:spcAft>
                          <a:spcPts val="300"/>
                        </a:spcAft>
                      </a:pPr>
                      <a:r>
                        <a:rPr lang="en-GB" sz="1000" dirty="0">
                          <a:solidFill>
                            <a:sysClr val="windowText" lastClr="000000"/>
                          </a:solidFill>
                          <a:effectLst/>
                          <a:latin typeface="+mn-lt"/>
                        </a:rPr>
                        <a:t> </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GB" sz="1000" dirty="0">
                          <a:solidFill>
                            <a:sysClr val="windowText" lastClr="000000"/>
                          </a:solidFill>
                          <a:effectLst/>
                          <a:latin typeface="+mn-lt"/>
                        </a:rPr>
                        <a:t> </a:t>
                      </a:r>
                      <a:endParaRPr lang="en-GB"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24183797"/>
                  </a:ext>
                </a:extLst>
              </a:tr>
              <a:tr h="252095">
                <a:tc>
                  <a:txBody>
                    <a:bodyPr/>
                    <a:lstStyle/>
                    <a:p>
                      <a:pPr>
                        <a:lnSpc>
                          <a:spcPct val="115000"/>
                        </a:lnSpc>
                        <a:spcBef>
                          <a:spcPts val="300"/>
                        </a:spcBef>
                        <a:spcAft>
                          <a:spcPts val="300"/>
                        </a:spcAft>
                      </a:pPr>
                      <a:r>
                        <a:rPr lang="en-GB" sz="1000" b="0" dirty="0">
                          <a:solidFill>
                            <a:sysClr val="windowText" lastClr="000000"/>
                          </a:solidFill>
                          <a:effectLst/>
                          <a:latin typeface="+mn-lt"/>
                        </a:rPr>
                        <a:t>If Yes, what safeguarding measures are put in place?</a:t>
                      </a:r>
                      <a:endParaRPr lang="en-US" sz="1000" b="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2">
                  <a:txBody>
                    <a:bodyPr/>
                    <a:lstStyle/>
                    <a:p>
                      <a:pPr>
                        <a:lnSpc>
                          <a:spcPct val="115000"/>
                        </a:lnSpc>
                        <a:spcBef>
                          <a:spcPts val="300"/>
                        </a:spcBef>
                        <a:spcAft>
                          <a:spcPts val="300"/>
                        </a:spcAft>
                      </a:pPr>
                      <a:r>
                        <a:rPr lang="en-GB" sz="1000" dirty="0">
                          <a:solidFill>
                            <a:sysClr val="windowText" lastClr="000000"/>
                          </a:solidFill>
                          <a:effectLst/>
                          <a:latin typeface="+mn-lt"/>
                        </a:rPr>
                        <a:t> </a:t>
                      </a:r>
                      <a:endParaRPr lang="en-US" sz="1000" dirty="0">
                        <a:solidFill>
                          <a:sysClr val="windowText" lastClr="000000"/>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3028455637"/>
                  </a:ext>
                </a:extLst>
              </a:tr>
            </a:tbl>
          </a:graphicData>
        </a:graphic>
      </p:graphicFrame>
      <p:sp>
        <p:nvSpPr>
          <p:cNvPr id="6" name="Hexagon 5">
            <a:extLst>
              <a:ext uri="{FF2B5EF4-FFF2-40B4-BE49-F238E27FC236}">
                <a16:creationId xmlns:a16="http://schemas.microsoft.com/office/drawing/2014/main" id="{6A6D9024-2DB3-BAC1-2703-7152F0225F7E}"/>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E09F333B-1C42-15BB-8BB5-86DE1B936E3F}"/>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34FB08B8-38F2-C8D0-EE4B-94C89F444408}"/>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CDAB1CE2-FEC7-3285-9033-D637DBB7A80B}"/>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0E0A23DE-2EA7-9832-744C-74F159CFF196}"/>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1ED68711-16AE-032C-CA70-F49CCF842EAE}"/>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E67E45E2-CA30-214A-DC74-0A0F48A74B45}"/>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73E261E4-9996-8DEA-82A9-27FDF889A72F}"/>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A2708895-8DD4-B3E0-97FE-AB8FE955374E}"/>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5C6B5CC5-73A9-1DE5-04D1-A1C1472C23A3}"/>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89216939-A5D3-9375-7F00-A3DC6C5FA5BF}"/>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FAFBC20E-CEA2-4954-C759-0821ACD0837C}"/>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611200E4-3BE1-991A-4F21-DB3820BEF986}"/>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03C2981C-635B-4C9E-8205-3F756786E946}"/>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7357E4C1-C449-B595-EA2F-0A1CD1D86834}"/>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0DCE73E4-D625-67EF-E4CC-AD0EDBF3942A}"/>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E1207448-769D-4C38-CF59-38B0B6E74805}"/>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9D26E32B-E0D2-F995-E091-914BF0B4C256}"/>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4128570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0025D2BB-2A73-4ACB-EAFE-5148DE16799F}"/>
              </a:ext>
            </a:extLst>
          </p:cNvPr>
          <p:cNvGraphicFramePr>
            <a:graphicFrameLocks noGrp="1"/>
          </p:cNvGraphicFramePr>
          <p:nvPr>
            <p:extLst>
              <p:ext uri="{D42A27DB-BD31-4B8C-83A1-F6EECF244321}">
                <p14:modId xmlns:p14="http://schemas.microsoft.com/office/powerpoint/2010/main" val="1350707952"/>
              </p:ext>
            </p:extLst>
          </p:nvPr>
        </p:nvGraphicFramePr>
        <p:xfrm>
          <a:off x="982984" y="713169"/>
          <a:ext cx="5403527" cy="1038606"/>
        </p:xfrm>
        <a:graphic>
          <a:graphicData uri="http://schemas.openxmlformats.org/drawingml/2006/table">
            <a:tbl>
              <a:tblPr firstCol="1" bandRow="1">
                <a:tableStyleId>{5C22544A-7EE6-4342-B048-85BDC9FD1C3A}</a:tableStyleId>
              </a:tblPr>
              <a:tblGrid>
                <a:gridCol w="2204716">
                  <a:extLst>
                    <a:ext uri="{9D8B030D-6E8A-4147-A177-3AD203B41FA5}">
                      <a16:colId xmlns:a16="http://schemas.microsoft.com/office/drawing/2014/main" val="1056302267"/>
                    </a:ext>
                  </a:extLst>
                </a:gridCol>
                <a:gridCol w="3198811">
                  <a:extLst>
                    <a:ext uri="{9D8B030D-6E8A-4147-A177-3AD203B41FA5}">
                      <a16:colId xmlns:a16="http://schemas.microsoft.com/office/drawing/2014/main" val="1328186858"/>
                    </a:ext>
                  </a:extLst>
                </a:gridCol>
              </a:tblGrid>
              <a:tr h="180340">
                <a:tc gridSpan="2">
                  <a:txBody>
                    <a:bodyPr/>
                    <a:lstStyle/>
                    <a:p>
                      <a:pPr marL="457200" lvl="1" indent="0">
                        <a:lnSpc>
                          <a:spcPct val="115000"/>
                        </a:lnSpc>
                        <a:spcBef>
                          <a:spcPts val="300"/>
                        </a:spcBef>
                        <a:spcAft>
                          <a:spcPts val="300"/>
                        </a:spcAft>
                        <a:buFont typeface="+mj-lt"/>
                        <a:buNone/>
                      </a:pPr>
                      <a:r>
                        <a:rPr lang="en-GB" sz="1000" dirty="0">
                          <a:solidFill>
                            <a:schemeClr val="bg1"/>
                          </a:solidFill>
                          <a:effectLst/>
                        </a:rPr>
                        <a:t>2.2 Specific Needs</a:t>
                      </a:r>
                      <a:endParaRPr lang="en-US" sz="1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tc hMerge="1">
                  <a:txBody>
                    <a:bodyPr/>
                    <a:lstStyle/>
                    <a:p>
                      <a:endParaRPr lang="en-US"/>
                    </a:p>
                  </a:txBody>
                  <a:tcPr/>
                </a:tc>
                <a:extLst>
                  <a:ext uri="{0D108BD9-81ED-4DB2-BD59-A6C34878D82A}">
                    <a16:rowId xmlns:a16="http://schemas.microsoft.com/office/drawing/2014/main" val="1532772939"/>
                  </a:ext>
                </a:extLst>
              </a:tr>
              <a:tr h="431800">
                <a:tc>
                  <a:txBody>
                    <a:bodyPr/>
                    <a:lstStyle/>
                    <a:p>
                      <a:pPr>
                        <a:lnSpc>
                          <a:spcPct val="115000"/>
                        </a:lnSpc>
                        <a:spcBef>
                          <a:spcPts val="300"/>
                        </a:spcBef>
                        <a:spcAft>
                          <a:spcPts val="300"/>
                        </a:spcAft>
                      </a:pPr>
                      <a:r>
                        <a:rPr lang="en-US" sz="1000" dirty="0">
                          <a:solidFill>
                            <a:schemeClr val="tx1"/>
                          </a:solidFill>
                          <a:effectLst/>
                        </a:rPr>
                        <a:t>For child with specific needs, is the Caregiver/Mentor able to respond to/communicate with the child, including help with accessing services? </a:t>
                      </a:r>
                      <a:endParaRPr lang="en-US" sz="1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US" sz="1000" dirty="0">
                          <a:solidFill>
                            <a:schemeClr val="tx1"/>
                          </a:solidFill>
                          <a:effectLst/>
                        </a:rPr>
                        <a:t> Yes	 No</a:t>
                      </a:r>
                      <a:endPar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44097907"/>
                  </a:ext>
                </a:extLst>
              </a:tr>
            </a:tbl>
          </a:graphicData>
        </a:graphic>
      </p:graphicFrame>
      <p:graphicFrame>
        <p:nvGraphicFramePr>
          <p:cNvPr id="9" name="Table 8">
            <a:extLst>
              <a:ext uri="{FF2B5EF4-FFF2-40B4-BE49-F238E27FC236}">
                <a16:creationId xmlns:a16="http://schemas.microsoft.com/office/drawing/2014/main" id="{D3FCC7D8-C7E5-DDE4-4062-FA0C3B95751E}"/>
              </a:ext>
            </a:extLst>
          </p:cNvPr>
          <p:cNvGraphicFramePr>
            <a:graphicFrameLocks noGrp="1"/>
          </p:cNvGraphicFramePr>
          <p:nvPr>
            <p:extLst>
              <p:ext uri="{D42A27DB-BD31-4B8C-83A1-F6EECF244321}">
                <p14:modId xmlns:p14="http://schemas.microsoft.com/office/powerpoint/2010/main" val="2668931544"/>
              </p:ext>
            </p:extLst>
          </p:nvPr>
        </p:nvGraphicFramePr>
        <p:xfrm>
          <a:off x="982984" y="1751775"/>
          <a:ext cx="5403527" cy="1721739"/>
        </p:xfrm>
        <a:graphic>
          <a:graphicData uri="http://schemas.openxmlformats.org/drawingml/2006/table">
            <a:tbl>
              <a:tblPr firstCol="1" bandRow="1">
                <a:tableStyleId>{5C22544A-7EE6-4342-B048-85BDC9FD1C3A}</a:tableStyleId>
              </a:tblPr>
              <a:tblGrid>
                <a:gridCol w="2204716">
                  <a:extLst>
                    <a:ext uri="{9D8B030D-6E8A-4147-A177-3AD203B41FA5}">
                      <a16:colId xmlns:a16="http://schemas.microsoft.com/office/drawing/2014/main" val="2066835052"/>
                    </a:ext>
                  </a:extLst>
                </a:gridCol>
                <a:gridCol w="3198811">
                  <a:extLst>
                    <a:ext uri="{9D8B030D-6E8A-4147-A177-3AD203B41FA5}">
                      <a16:colId xmlns:a16="http://schemas.microsoft.com/office/drawing/2014/main" val="245891400"/>
                    </a:ext>
                  </a:extLst>
                </a:gridCol>
              </a:tblGrid>
              <a:tr h="180340">
                <a:tc gridSpan="2">
                  <a:txBody>
                    <a:bodyPr/>
                    <a:lstStyle/>
                    <a:p>
                      <a:pPr marL="457200" lvl="1" indent="0">
                        <a:lnSpc>
                          <a:spcPct val="115000"/>
                        </a:lnSpc>
                        <a:spcBef>
                          <a:spcPts val="300"/>
                        </a:spcBef>
                        <a:spcAft>
                          <a:spcPts val="300"/>
                        </a:spcAft>
                        <a:buFont typeface="+mj-lt"/>
                        <a:buNone/>
                      </a:pPr>
                      <a:r>
                        <a:rPr lang="en-GB" sz="1000" dirty="0">
                          <a:solidFill>
                            <a:schemeClr val="bg1"/>
                          </a:solidFill>
                          <a:effectLst/>
                          <a:latin typeface="+mn-lt"/>
                        </a:rPr>
                        <a:t>2.3 Access – for Independent-Living Mentors</a:t>
                      </a:r>
                      <a:endParaRPr lang="en-US" sz="1100" dirty="0">
                        <a:solidFill>
                          <a:schemeClr val="bg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tc hMerge="1">
                  <a:txBody>
                    <a:bodyPr/>
                    <a:lstStyle/>
                    <a:p>
                      <a:endParaRPr lang="en-US"/>
                    </a:p>
                  </a:txBody>
                  <a:tcPr/>
                </a:tc>
                <a:extLst>
                  <a:ext uri="{0D108BD9-81ED-4DB2-BD59-A6C34878D82A}">
                    <a16:rowId xmlns:a16="http://schemas.microsoft.com/office/drawing/2014/main" val="24189075"/>
                  </a:ext>
                </a:extLst>
              </a:tr>
              <a:tr h="431800">
                <a:tc>
                  <a:txBody>
                    <a:bodyPr/>
                    <a:lstStyle/>
                    <a:p>
                      <a:pPr>
                        <a:lnSpc>
                          <a:spcPct val="115000"/>
                        </a:lnSpc>
                        <a:spcBef>
                          <a:spcPts val="300"/>
                        </a:spcBef>
                        <a:spcAft>
                          <a:spcPts val="300"/>
                        </a:spcAft>
                      </a:pPr>
                      <a:r>
                        <a:rPr lang="en-US" sz="1000" dirty="0">
                          <a:solidFill>
                            <a:schemeClr val="tx1"/>
                          </a:solidFill>
                          <a:effectLst/>
                          <a:latin typeface="+mn-lt"/>
                        </a:rPr>
                        <a:t>Does the Caregiver/Mentor live close to the child’s residence</a:t>
                      </a:r>
                      <a:endParaRPr lang="en-US" sz="11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US" sz="1000" dirty="0">
                          <a:solidFill>
                            <a:schemeClr val="tx1"/>
                          </a:solidFill>
                          <a:effectLst/>
                          <a:latin typeface="+mn-lt"/>
                        </a:rPr>
                        <a:t> Yes	 No</a:t>
                      </a:r>
                    </a:p>
                    <a:p>
                      <a:pPr>
                        <a:lnSpc>
                          <a:spcPct val="115000"/>
                        </a:lnSpc>
                        <a:spcBef>
                          <a:spcPts val="300"/>
                        </a:spcBef>
                        <a:spcAft>
                          <a:spcPts val="300"/>
                        </a:spcAft>
                      </a:pPr>
                      <a:r>
                        <a:rPr lang="en-US" sz="1000" dirty="0">
                          <a:solidFill>
                            <a:schemeClr val="tx1"/>
                          </a:solidFill>
                          <a:effectLst/>
                          <a:latin typeface="+mn-lt"/>
                        </a:rPr>
                        <a:t>(check No, if it takes the Caregiver/Mentor more than 60 minutes to reach the child’s place of residence)</a:t>
                      </a:r>
                      <a:endParaRPr lang="en-US" sz="11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076204832"/>
                  </a:ext>
                </a:extLst>
              </a:tr>
              <a:tr h="431800">
                <a:tc>
                  <a:txBody>
                    <a:bodyPr/>
                    <a:lstStyle/>
                    <a:p>
                      <a:pPr>
                        <a:lnSpc>
                          <a:spcPct val="115000"/>
                        </a:lnSpc>
                        <a:spcBef>
                          <a:spcPts val="300"/>
                        </a:spcBef>
                        <a:spcAft>
                          <a:spcPts val="300"/>
                        </a:spcAft>
                      </a:pPr>
                      <a:r>
                        <a:rPr lang="en-US" sz="1000" dirty="0">
                          <a:solidFill>
                            <a:schemeClr val="tx1"/>
                          </a:solidFill>
                          <a:effectLst/>
                          <a:latin typeface="+mn-lt"/>
                        </a:rPr>
                        <a:t>Does the Caregiver/Mentor frequently visit the child’s area near the child’s residence (place of worship, place of work, etc.) </a:t>
                      </a:r>
                      <a:endParaRPr lang="en-US" sz="11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300"/>
                        </a:spcBef>
                        <a:spcAft>
                          <a:spcPts val="300"/>
                        </a:spcAft>
                      </a:pPr>
                      <a:r>
                        <a:rPr lang="en-US" sz="1000" dirty="0">
                          <a:solidFill>
                            <a:schemeClr val="tx1"/>
                          </a:solidFill>
                          <a:effectLst/>
                          <a:latin typeface="+mn-lt"/>
                        </a:rPr>
                        <a:t> Yes	 No</a:t>
                      </a:r>
                    </a:p>
                    <a:p>
                      <a:pPr>
                        <a:lnSpc>
                          <a:spcPct val="115000"/>
                        </a:lnSpc>
                        <a:spcBef>
                          <a:spcPts val="300"/>
                        </a:spcBef>
                        <a:spcAft>
                          <a:spcPts val="300"/>
                        </a:spcAft>
                      </a:pPr>
                      <a:r>
                        <a:rPr lang="en-US" sz="1000" dirty="0">
                          <a:solidFill>
                            <a:schemeClr val="tx1"/>
                          </a:solidFill>
                          <a:effectLst/>
                          <a:latin typeface="+mn-lt"/>
                        </a:rPr>
                        <a:t>If Yes, how frequently: </a:t>
                      </a:r>
                      <a:r>
                        <a:rPr lang="en-GB" sz="1000" dirty="0">
                          <a:solidFill>
                            <a:schemeClr val="tx1"/>
                          </a:solidFill>
                          <a:effectLst/>
                          <a:latin typeface="+mn-lt"/>
                        </a:rPr>
                        <a:t>     </a:t>
                      </a:r>
                      <a:endParaRPr lang="en-US" sz="1100" dirty="0">
                        <a:solidFill>
                          <a:schemeClr val="tx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728315300"/>
                  </a:ext>
                </a:extLst>
              </a:tr>
            </a:tbl>
          </a:graphicData>
        </a:graphic>
      </p:graphicFrame>
      <p:graphicFrame>
        <p:nvGraphicFramePr>
          <p:cNvPr id="11" name="Table 10">
            <a:extLst>
              <a:ext uri="{FF2B5EF4-FFF2-40B4-BE49-F238E27FC236}">
                <a16:creationId xmlns:a16="http://schemas.microsoft.com/office/drawing/2014/main" id="{7F1770B4-CF3A-66F4-6205-4AE391C22A12}"/>
              </a:ext>
            </a:extLst>
          </p:cNvPr>
          <p:cNvGraphicFramePr>
            <a:graphicFrameLocks noGrp="1"/>
          </p:cNvGraphicFramePr>
          <p:nvPr>
            <p:extLst>
              <p:ext uri="{D42A27DB-BD31-4B8C-83A1-F6EECF244321}">
                <p14:modId xmlns:p14="http://schemas.microsoft.com/office/powerpoint/2010/main" val="3255641016"/>
              </p:ext>
            </p:extLst>
          </p:nvPr>
        </p:nvGraphicFramePr>
        <p:xfrm>
          <a:off x="982983" y="3473514"/>
          <a:ext cx="5403527" cy="2252472"/>
        </p:xfrm>
        <a:graphic>
          <a:graphicData uri="http://schemas.openxmlformats.org/drawingml/2006/table">
            <a:tbl>
              <a:tblPr firstCol="1" bandRow="1"/>
              <a:tblGrid>
                <a:gridCol w="2217417">
                  <a:extLst>
                    <a:ext uri="{9D8B030D-6E8A-4147-A177-3AD203B41FA5}">
                      <a16:colId xmlns:a16="http://schemas.microsoft.com/office/drawing/2014/main" val="1947530132"/>
                    </a:ext>
                  </a:extLst>
                </a:gridCol>
                <a:gridCol w="3186110">
                  <a:extLst>
                    <a:ext uri="{9D8B030D-6E8A-4147-A177-3AD203B41FA5}">
                      <a16:colId xmlns:a16="http://schemas.microsoft.com/office/drawing/2014/main" val="964757782"/>
                    </a:ext>
                  </a:extLst>
                </a:gridCol>
              </a:tblGrid>
              <a:tr h="180340">
                <a:tc gridSpan="2">
                  <a:txBody>
                    <a:bodyPr/>
                    <a:lstStyle/>
                    <a:p>
                      <a:pPr marL="457200" lvl="1" indent="0">
                        <a:lnSpc>
                          <a:spcPct val="115000"/>
                        </a:lnSpc>
                        <a:spcBef>
                          <a:spcPts val="300"/>
                        </a:spcBef>
                        <a:spcAft>
                          <a:spcPts val="300"/>
                        </a:spcAft>
                        <a:buFont typeface="+mj-lt"/>
                        <a:buNone/>
                      </a:pPr>
                      <a:r>
                        <a:rPr lang="en-GB" sz="1000" b="1" dirty="0">
                          <a:solidFill>
                            <a:schemeClr val="bg1"/>
                          </a:solidFill>
                          <a:effectLst/>
                          <a:latin typeface="+mn-lt"/>
                          <a:ea typeface="Calibri" panose="020F0502020204030204" pitchFamily="34" charset="0"/>
                          <a:cs typeface="Arial" panose="020B0604020202020204" pitchFamily="34" charset="0"/>
                        </a:rPr>
                        <a:t>2.4 Preference &amp; Availability- for Independent-Living Mentors</a:t>
                      </a:r>
                      <a:endParaRPr lang="en-US" sz="1100" dirty="0">
                        <a:solidFill>
                          <a:schemeClr val="bg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tc hMerge="1">
                  <a:txBody>
                    <a:bodyPr/>
                    <a:lstStyle/>
                    <a:p>
                      <a:endParaRPr lang="en-US"/>
                    </a:p>
                  </a:txBody>
                  <a:tcPr/>
                </a:tc>
                <a:extLst>
                  <a:ext uri="{0D108BD9-81ED-4DB2-BD59-A6C34878D82A}">
                    <a16:rowId xmlns:a16="http://schemas.microsoft.com/office/drawing/2014/main" val="2800266578"/>
                  </a:ext>
                </a:extLst>
              </a:tr>
              <a:tr h="431800">
                <a:tc>
                  <a:txBody>
                    <a:bodyPr/>
                    <a:lstStyle/>
                    <a:p>
                      <a:pPr>
                        <a:lnSpc>
                          <a:spcPct val="115000"/>
                        </a:lnSpc>
                        <a:spcBef>
                          <a:spcPts val="300"/>
                        </a:spcBef>
                        <a:spcAft>
                          <a:spcPts val="300"/>
                        </a:spcAft>
                      </a:pPr>
                      <a:r>
                        <a:rPr lang="en-US" sz="1000" dirty="0">
                          <a:effectLst/>
                          <a:latin typeface="+mn-lt"/>
                          <a:ea typeface="Calibri" panose="020F0502020204030204" pitchFamily="34" charset="0"/>
                          <a:cs typeface="Arial" panose="020B0604020202020204" pitchFamily="34" charset="0"/>
                        </a:rPr>
                        <a:t>Do the child’s background, age, gender, etc. match the preference indicated by the Caregiver/Mentor during Screening?</a:t>
                      </a:r>
                      <a:endParaRPr lang="en-US" sz="1100" dirty="0">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a:lnSpc>
                          <a:spcPct val="115000"/>
                        </a:lnSpc>
                        <a:spcBef>
                          <a:spcPts val="300"/>
                        </a:spcBef>
                        <a:spcAft>
                          <a:spcPts val="300"/>
                        </a:spcAft>
                      </a:pPr>
                      <a:r>
                        <a:rPr lang="en-US" sz="1000" dirty="0">
                          <a:effectLst/>
                          <a:latin typeface="+mn-lt"/>
                          <a:ea typeface="Calibri" panose="020F0502020204030204" pitchFamily="34" charset="0"/>
                          <a:cs typeface="Arial" panose="020B0604020202020204" pitchFamily="34" charset="0"/>
                        </a:rPr>
                        <a:t> </a:t>
                      </a:r>
                      <a:r>
                        <a:rPr lang="en-US" sz="1000" i="1" dirty="0">
                          <a:effectLst/>
                          <a:latin typeface="+mn-lt"/>
                          <a:ea typeface="Calibri" panose="020F0502020204030204" pitchFamily="34" charset="0"/>
                          <a:cs typeface="Arial" panose="020B0604020202020204" pitchFamily="34" charset="0"/>
                        </a:rPr>
                        <a:t>Yes	 No</a:t>
                      </a:r>
                      <a:endParaRPr lang="en-US" sz="1000" dirty="0">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362042268"/>
                  </a:ext>
                </a:extLst>
              </a:tr>
              <a:tr h="431800">
                <a:tc>
                  <a:txBody>
                    <a:bodyPr/>
                    <a:lstStyle/>
                    <a:p>
                      <a:pPr>
                        <a:lnSpc>
                          <a:spcPct val="115000"/>
                        </a:lnSpc>
                        <a:spcBef>
                          <a:spcPts val="300"/>
                        </a:spcBef>
                        <a:spcAft>
                          <a:spcPts val="300"/>
                        </a:spcAft>
                      </a:pPr>
                      <a:r>
                        <a:rPr lang="en-US" sz="1000" dirty="0">
                          <a:effectLst/>
                          <a:latin typeface="+mn-lt"/>
                          <a:ea typeface="Calibri" panose="020F0502020204030204" pitchFamily="34" charset="0"/>
                          <a:cs typeface="Arial" panose="020B0604020202020204" pitchFamily="34" charset="0"/>
                        </a:rPr>
                        <a:t>Does the Caregiver/Mentor’s profile match the child’s preference (refer to the </a:t>
                      </a:r>
                      <a:r>
                        <a:rPr lang="en-US" sz="1000" i="1" dirty="0">
                          <a:effectLst/>
                          <a:latin typeface="+mn-lt"/>
                          <a:ea typeface="Calibri" panose="020F0502020204030204" pitchFamily="34" charset="0"/>
                          <a:cs typeface="Arial" panose="020B0604020202020204" pitchFamily="34" charset="0"/>
                        </a:rPr>
                        <a:t>Child/Family Preference Check</a:t>
                      </a:r>
                      <a:r>
                        <a:rPr lang="en-US" sz="1000" dirty="0">
                          <a:effectLst/>
                          <a:latin typeface="+mn-lt"/>
                          <a:ea typeface="Calibri" panose="020F0502020204030204" pitchFamily="34" charset="0"/>
                          <a:cs typeface="Arial" panose="020B0604020202020204" pitchFamily="34" charset="0"/>
                        </a:rPr>
                        <a:t>)</a:t>
                      </a:r>
                      <a:endParaRPr lang="en-US" sz="1100" dirty="0">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a:lnSpc>
                          <a:spcPct val="115000"/>
                        </a:lnSpc>
                        <a:spcBef>
                          <a:spcPts val="300"/>
                        </a:spcBef>
                        <a:spcAft>
                          <a:spcPts val="300"/>
                        </a:spcAft>
                      </a:pPr>
                      <a:r>
                        <a:rPr lang="en-US" sz="1000" dirty="0">
                          <a:effectLst/>
                          <a:latin typeface="+mn-lt"/>
                          <a:ea typeface="Calibri" panose="020F0502020204030204" pitchFamily="34" charset="0"/>
                          <a:cs typeface="Arial" panose="020B0604020202020204" pitchFamily="34" charset="0"/>
                        </a:rPr>
                        <a:t> </a:t>
                      </a:r>
                      <a:r>
                        <a:rPr lang="en-US" sz="1000" i="1" dirty="0">
                          <a:effectLst/>
                          <a:latin typeface="+mn-lt"/>
                          <a:ea typeface="Calibri" panose="020F0502020204030204" pitchFamily="34" charset="0"/>
                          <a:cs typeface="Arial" panose="020B0604020202020204" pitchFamily="34" charset="0"/>
                        </a:rPr>
                        <a:t>Yes	 No</a:t>
                      </a:r>
                      <a:endParaRPr lang="en-US" sz="1000" dirty="0">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410573627"/>
                  </a:ext>
                </a:extLst>
              </a:tr>
              <a:tr h="431800">
                <a:tc>
                  <a:txBody>
                    <a:bodyPr/>
                    <a:lstStyle/>
                    <a:p>
                      <a:pPr>
                        <a:lnSpc>
                          <a:spcPct val="115000"/>
                        </a:lnSpc>
                        <a:spcBef>
                          <a:spcPts val="300"/>
                        </a:spcBef>
                        <a:spcAft>
                          <a:spcPts val="300"/>
                        </a:spcAft>
                      </a:pPr>
                      <a:r>
                        <a:rPr lang="en-US" sz="1000" dirty="0">
                          <a:effectLst/>
                          <a:latin typeface="+mn-lt"/>
                          <a:ea typeface="Calibri" panose="020F0502020204030204" pitchFamily="34" charset="0"/>
                          <a:cs typeface="Arial" panose="020B0604020202020204" pitchFamily="34" charset="0"/>
                        </a:rPr>
                        <a:t>Does the availability of the Caregiver/Mentor correspond to the time and attention required by the child? </a:t>
                      </a:r>
                      <a:endParaRPr lang="en-US" sz="1100" dirty="0">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a:lnSpc>
                          <a:spcPct val="115000"/>
                        </a:lnSpc>
                        <a:spcBef>
                          <a:spcPts val="300"/>
                        </a:spcBef>
                        <a:spcAft>
                          <a:spcPts val="300"/>
                        </a:spcAft>
                      </a:pPr>
                      <a:r>
                        <a:rPr lang="en-US" sz="1000" dirty="0">
                          <a:effectLst/>
                          <a:latin typeface="+mn-lt"/>
                          <a:ea typeface="Calibri" panose="020F0502020204030204" pitchFamily="34" charset="0"/>
                          <a:cs typeface="Arial" panose="020B0604020202020204" pitchFamily="34" charset="0"/>
                        </a:rPr>
                        <a:t> </a:t>
                      </a:r>
                      <a:r>
                        <a:rPr lang="en-US" sz="1000" i="1" dirty="0">
                          <a:effectLst/>
                          <a:latin typeface="+mn-lt"/>
                          <a:ea typeface="Calibri" panose="020F0502020204030204" pitchFamily="34" charset="0"/>
                          <a:cs typeface="Arial" panose="020B0604020202020204" pitchFamily="34" charset="0"/>
                        </a:rPr>
                        <a:t>Yes	 No</a:t>
                      </a:r>
                      <a:endParaRPr lang="en-US" sz="1000" dirty="0">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3982946584"/>
                  </a:ext>
                </a:extLst>
              </a:tr>
            </a:tbl>
          </a:graphicData>
        </a:graphic>
      </p:graphicFrame>
      <p:graphicFrame>
        <p:nvGraphicFramePr>
          <p:cNvPr id="13" name="Table 12">
            <a:extLst>
              <a:ext uri="{FF2B5EF4-FFF2-40B4-BE49-F238E27FC236}">
                <a16:creationId xmlns:a16="http://schemas.microsoft.com/office/drawing/2014/main" id="{237D7463-B74F-7571-A942-0E43E349349B}"/>
              </a:ext>
            </a:extLst>
          </p:cNvPr>
          <p:cNvGraphicFramePr>
            <a:graphicFrameLocks noGrp="1"/>
          </p:cNvGraphicFramePr>
          <p:nvPr>
            <p:extLst>
              <p:ext uri="{D42A27DB-BD31-4B8C-83A1-F6EECF244321}">
                <p14:modId xmlns:p14="http://schemas.microsoft.com/office/powerpoint/2010/main" val="2187303629"/>
              </p:ext>
            </p:extLst>
          </p:nvPr>
        </p:nvGraphicFramePr>
        <p:xfrm>
          <a:off x="982982" y="5725986"/>
          <a:ext cx="5403527" cy="3133217"/>
        </p:xfrm>
        <a:graphic>
          <a:graphicData uri="http://schemas.openxmlformats.org/drawingml/2006/table">
            <a:tbl>
              <a:tblPr firstCol="1" bandRow="1"/>
              <a:tblGrid>
                <a:gridCol w="5403527">
                  <a:extLst>
                    <a:ext uri="{9D8B030D-6E8A-4147-A177-3AD203B41FA5}">
                      <a16:colId xmlns:a16="http://schemas.microsoft.com/office/drawing/2014/main" val="3490442084"/>
                    </a:ext>
                  </a:extLst>
                </a:gridCol>
              </a:tblGrid>
              <a:tr h="180340">
                <a:tc>
                  <a:txBody>
                    <a:bodyPr/>
                    <a:lstStyle/>
                    <a:p>
                      <a:pPr marL="457200" lvl="1" indent="0">
                        <a:lnSpc>
                          <a:spcPct val="115000"/>
                        </a:lnSpc>
                        <a:spcBef>
                          <a:spcPts val="300"/>
                        </a:spcBef>
                        <a:spcAft>
                          <a:spcPts val="300"/>
                        </a:spcAft>
                        <a:buFont typeface="+mj-lt"/>
                        <a:buNone/>
                      </a:pPr>
                      <a:r>
                        <a:rPr lang="en-GB" sz="1000" b="1" dirty="0">
                          <a:solidFill>
                            <a:schemeClr val="bg1"/>
                          </a:solidFill>
                          <a:effectLst/>
                          <a:latin typeface="+mn-lt"/>
                          <a:ea typeface="Calibri" panose="020F0502020204030204" pitchFamily="34" charset="0"/>
                          <a:cs typeface="Arial" panose="020B0604020202020204" pitchFamily="34" charset="0"/>
                        </a:rPr>
                        <a:t>2.5 Conclusion &amp; Recommendation</a:t>
                      </a:r>
                      <a:endParaRPr lang="en-US" sz="1100" dirty="0">
                        <a:solidFill>
                          <a:schemeClr val="bg1"/>
                        </a:solidFill>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284775165"/>
                  </a:ext>
                </a:extLst>
              </a:tr>
              <a:tr h="575945">
                <a:tc>
                  <a:txBody>
                    <a:bodyPr/>
                    <a:lstStyle/>
                    <a:p>
                      <a:pPr>
                        <a:lnSpc>
                          <a:spcPct val="115000"/>
                        </a:lnSpc>
                        <a:spcBef>
                          <a:spcPts val="300"/>
                        </a:spcBef>
                        <a:spcAft>
                          <a:spcPts val="300"/>
                        </a:spcAft>
                      </a:pPr>
                      <a:r>
                        <a:rPr lang="en-US" sz="1000" dirty="0">
                          <a:effectLst/>
                          <a:latin typeface="+mn-lt"/>
                          <a:ea typeface="Calibri" panose="020F0502020204030204" pitchFamily="34" charset="0"/>
                          <a:cs typeface="Arial" panose="020B0604020202020204" pitchFamily="34" charset="0"/>
                        </a:rPr>
                        <a:t>Brief summary of the situation and available options:      </a:t>
                      </a:r>
                      <a:endParaRPr lang="en-US" sz="1100" dirty="0">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2134132355"/>
                  </a:ext>
                </a:extLst>
              </a:tr>
              <a:tr h="252095">
                <a:tc>
                  <a:txBody>
                    <a:bodyPr/>
                    <a:lstStyle/>
                    <a:p>
                      <a:pPr>
                        <a:lnSpc>
                          <a:spcPct val="115000"/>
                        </a:lnSpc>
                        <a:spcBef>
                          <a:spcPts val="300"/>
                        </a:spcBef>
                        <a:spcAft>
                          <a:spcPts val="300"/>
                        </a:spcAft>
                      </a:pPr>
                      <a:r>
                        <a:rPr lang="en-US" sz="1000" dirty="0">
                          <a:effectLst/>
                          <a:latin typeface="+mn-lt"/>
                          <a:ea typeface="Calibri" panose="020F0502020204030204" pitchFamily="34" charset="0"/>
                          <a:cs typeface="Arial" panose="020B0604020202020204" pitchFamily="34" charset="0"/>
                        </a:rPr>
                        <a:t>Does the assessor recommend that this child be assigned this Caregiver/Mentor?	 </a:t>
                      </a:r>
                      <a:r>
                        <a:rPr lang="en-US" sz="1000" i="1" dirty="0">
                          <a:effectLst/>
                          <a:latin typeface="+mn-lt"/>
                          <a:ea typeface="Calibri" panose="020F0502020204030204" pitchFamily="34" charset="0"/>
                          <a:cs typeface="Arial" panose="020B0604020202020204" pitchFamily="34" charset="0"/>
                        </a:rPr>
                        <a:t>Yes	 No</a:t>
                      </a:r>
                      <a:endParaRPr lang="en-US" sz="1100" dirty="0">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2555706591"/>
                  </a:ext>
                </a:extLst>
              </a:tr>
              <a:tr h="575945">
                <a:tc>
                  <a:txBody>
                    <a:bodyPr/>
                    <a:lstStyle/>
                    <a:p>
                      <a:pPr>
                        <a:lnSpc>
                          <a:spcPct val="115000"/>
                        </a:lnSpc>
                        <a:spcBef>
                          <a:spcPts val="300"/>
                        </a:spcBef>
                        <a:spcAft>
                          <a:spcPts val="300"/>
                        </a:spcAft>
                      </a:pPr>
                      <a:r>
                        <a:rPr lang="en-GB" sz="1000" b="1" i="1" dirty="0">
                          <a:effectLst/>
                          <a:latin typeface="+mn-lt"/>
                          <a:ea typeface="Calibri" panose="020F0502020204030204" pitchFamily="34" charset="0"/>
                          <a:cs typeface="Arial" panose="020B0604020202020204" pitchFamily="34" charset="0"/>
                        </a:rPr>
                        <a:t>Completed By:		</a:t>
                      </a:r>
                      <a:r>
                        <a:rPr lang="en-GB" sz="1000" dirty="0">
                          <a:effectLst/>
                          <a:latin typeface="+mn-lt"/>
                          <a:ea typeface="Calibri" panose="020F0502020204030204" pitchFamily="34" charset="0"/>
                          <a:cs typeface="Arial" panose="020B0604020202020204" pitchFamily="34" charset="0"/>
                        </a:rPr>
                        <a:t>Signature:      		Date </a:t>
                      </a:r>
                      <a:r>
                        <a:rPr lang="en-GB" sz="1000" i="1" dirty="0">
                          <a:effectLst/>
                          <a:latin typeface="+mn-lt"/>
                          <a:ea typeface="Calibri" panose="020F0502020204030204" pitchFamily="34" charset="0"/>
                          <a:cs typeface="Arial" panose="020B0604020202020204" pitchFamily="34" charset="0"/>
                        </a:rPr>
                        <a:t>(DD/MM/YYYY)</a:t>
                      </a:r>
                      <a:r>
                        <a:rPr lang="en-GB" sz="1000" dirty="0">
                          <a:effectLst/>
                          <a:latin typeface="+mn-lt"/>
                          <a:ea typeface="Calibri" panose="020F0502020204030204" pitchFamily="34" charset="0"/>
                          <a:cs typeface="Arial" panose="020B0604020202020204" pitchFamily="34" charset="0"/>
                        </a:rPr>
                        <a:t>:       /     /     </a:t>
                      </a:r>
                      <a:endParaRPr lang="en-US" sz="1100" dirty="0">
                        <a:effectLst/>
                        <a:latin typeface="+mn-lt"/>
                        <a:ea typeface="Calibri" panose="020F0502020204030204" pitchFamily="34" charset="0"/>
                        <a:cs typeface="Arial" panose="020B0604020202020204" pitchFamily="34" charset="0"/>
                      </a:endParaRPr>
                    </a:p>
                    <a:p>
                      <a:pPr>
                        <a:lnSpc>
                          <a:spcPct val="115000"/>
                        </a:lnSpc>
                        <a:spcBef>
                          <a:spcPts val="300"/>
                        </a:spcBef>
                        <a:spcAft>
                          <a:spcPts val="300"/>
                        </a:spcAft>
                      </a:pPr>
                      <a:r>
                        <a:rPr lang="en-GB" sz="1000" dirty="0">
                          <a:effectLst/>
                          <a:latin typeface="+mn-lt"/>
                          <a:ea typeface="Calibri" panose="020F0502020204030204" pitchFamily="34" charset="0"/>
                          <a:cs typeface="Arial" panose="020B0604020202020204" pitchFamily="34" charset="0"/>
                        </a:rPr>
                        <a:t>Name:      </a:t>
                      </a:r>
                      <a:endParaRPr lang="en-US" sz="1100" dirty="0">
                        <a:effectLst/>
                        <a:latin typeface="+mn-lt"/>
                        <a:ea typeface="Calibri" panose="020F0502020204030204" pitchFamily="34" charset="0"/>
                        <a:cs typeface="Arial" panose="020B0604020202020204" pitchFamily="34" charset="0"/>
                      </a:endParaRPr>
                    </a:p>
                    <a:p>
                      <a:pPr>
                        <a:lnSpc>
                          <a:spcPct val="115000"/>
                        </a:lnSpc>
                        <a:spcBef>
                          <a:spcPts val="300"/>
                        </a:spcBef>
                        <a:spcAft>
                          <a:spcPts val="300"/>
                        </a:spcAft>
                      </a:pPr>
                      <a:r>
                        <a:rPr lang="en-GB" sz="1000" dirty="0">
                          <a:effectLst/>
                          <a:latin typeface="+mn-lt"/>
                          <a:ea typeface="Calibri" panose="020F0502020204030204" pitchFamily="34" charset="0"/>
                          <a:cs typeface="Arial" panose="020B0604020202020204" pitchFamily="34" charset="0"/>
                        </a:rPr>
                        <a:t>Position:      		Agency:      </a:t>
                      </a:r>
                      <a:endParaRPr lang="en-US" sz="1100" dirty="0">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1271345168"/>
                  </a:ext>
                </a:extLst>
              </a:tr>
              <a:tr h="575945">
                <a:tc>
                  <a:txBody>
                    <a:bodyPr/>
                    <a:lstStyle/>
                    <a:p>
                      <a:pPr>
                        <a:lnSpc>
                          <a:spcPct val="115000"/>
                        </a:lnSpc>
                        <a:spcBef>
                          <a:spcPts val="300"/>
                        </a:spcBef>
                        <a:spcAft>
                          <a:spcPts val="300"/>
                        </a:spcAft>
                      </a:pPr>
                      <a:r>
                        <a:rPr lang="en-GB" sz="1000" b="1" i="1" dirty="0">
                          <a:effectLst/>
                          <a:latin typeface="+mn-lt"/>
                          <a:ea typeface="Calibri" panose="020F0502020204030204" pitchFamily="34" charset="0"/>
                          <a:cs typeface="Arial" panose="020B0604020202020204" pitchFamily="34" charset="0"/>
                        </a:rPr>
                        <a:t>Approved By:		</a:t>
                      </a:r>
                      <a:r>
                        <a:rPr lang="en-GB" sz="1000" dirty="0">
                          <a:effectLst/>
                          <a:latin typeface="+mn-lt"/>
                          <a:ea typeface="Calibri" panose="020F0502020204030204" pitchFamily="34" charset="0"/>
                          <a:cs typeface="Arial" panose="020B0604020202020204" pitchFamily="34" charset="0"/>
                        </a:rPr>
                        <a:t>Signature:      		Date </a:t>
                      </a:r>
                      <a:r>
                        <a:rPr lang="en-GB" sz="1000" i="1" dirty="0">
                          <a:effectLst/>
                          <a:latin typeface="+mn-lt"/>
                          <a:ea typeface="Calibri" panose="020F0502020204030204" pitchFamily="34" charset="0"/>
                          <a:cs typeface="Arial" panose="020B0604020202020204" pitchFamily="34" charset="0"/>
                        </a:rPr>
                        <a:t>(DD/MM/YYYY)</a:t>
                      </a:r>
                      <a:r>
                        <a:rPr lang="en-GB" sz="1000" dirty="0">
                          <a:effectLst/>
                          <a:latin typeface="+mn-lt"/>
                          <a:ea typeface="Calibri" panose="020F0502020204030204" pitchFamily="34" charset="0"/>
                          <a:cs typeface="Arial" panose="020B0604020202020204" pitchFamily="34" charset="0"/>
                        </a:rPr>
                        <a:t>:       /     /     </a:t>
                      </a:r>
                      <a:endParaRPr lang="en-US" sz="1100" dirty="0">
                        <a:effectLst/>
                        <a:latin typeface="+mn-lt"/>
                        <a:ea typeface="Calibri" panose="020F0502020204030204" pitchFamily="34" charset="0"/>
                        <a:cs typeface="Arial" panose="020B0604020202020204" pitchFamily="34" charset="0"/>
                      </a:endParaRPr>
                    </a:p>
                    <a:p>
                      <a:pPr>
                        <a:lnSpc>
                          <a:spcPct val="115000"/>
                        </a:lnSpc>
                        <a:spcBef>
                          <a:spcPts val="300"/>
                        </a:spcBef>
                        <a:spcAft>
                          <a:spcPts val="300"/>
                        </a:spcAft>
                      </a:pPr>
                      <a:r>
                        <a:rPr lang="en-GB" sz="1000" dirty="0">
                          <a:effectLst/>
                          <a:latin typeface="+mn-lt"/>
                          <a:ea typeface="Calibri" panose="020F0502020204030204" pitchFamily="34" charset="0"/>
                          <a:cs typeface="Arial" panose="020B0604020202020204" pitchFamily="34" charset="0"/>
                        </a:rPr>
                        <a:t>Name:      </a:t>
                      </a:r>
                      <a:endParaRPr lang="en-US" sz="1100" dirty="0">
                        <a:effectLst/>
                        <a:latin typeface="+mn-lt"/>
                        <a:ea typeface="Calibri" panose="020F0502020204030204" pitchFamily="34" charset="0"/>
                        <a:cs typeface="Arial" panose="020B0604020202020204" pitchFamily="34" charset="0"/>
                      </a:endParaRPr>
                    </a:p>
                    <a:p>
                      <a:pPr>
                        <a:lnSpc>
                          <a:spcPct val="115000"/>
                        </a:lnSpc>
                        <a:spcBef>
                          <a:spcPts val="300"/>
                        </a:spcBef>
                        <a:spcAft>
                          <a:spcPts val="300"/>
                        </a:spcAft>
                      </a:pPr>
                      <a:r>
                        <a:rPr lang="en-GB" sz="1000" dirty="0">
                          <a:effectLst/>
                          <a:latin typeface="+mn-lt"/>
                          <a:ea typeface="Calibri" panose="020F0502020204030204" pitchFamily="34" charset="0"/>
                          <a:cs typeface="Arial" panose="020B0604020202020204" pitchFamily="34" charset="0"/>
                        </a:rPr>
                        <a:t>Position:      		Agency:      </a:t>
                      </a:r>
                      <a:endParaRPr lang="en-US" sz="1100" dirty="0">
                        <a:effectLst/>
                        <a:latin typeface="+mn-lt"/>
                        <a:ea typeface="Calibri" panose="020F0502020204030204" pitchFamily="34" charset="0"/>
                        <a:cs typeface="Arial"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3008717376"/>
                  </a:ext>
                </a:extLst>
              </a:tr>
            </a:tbl>
          </a:graphicData>
        </a:graphic>
      </p:graphicFrame>
      <p:sp>
        <p:nvSpPr>
          <p:cNvPr id="5" name="Hexagon 4">
            <a:extLst>
              <a:ext uri="{FF2B5EF4-FFF2-40B4-BE49-F238E27FC236}">
                <a16:creationId xmlns:a16="http://schemas.microsoft.com/office/drawing/2014/main" id="{6CAF89D0-1C7B-5240-64C4-272B0CE8276A}"/>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AB7908FE-B1D1-C024-7155-A572F62F7B77}"/>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4F4B0AF1-2547-2C9B-9539-443B999BAC9E}"/>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50E50FDD-C7EC-67FE-1972-A51BB6907F8A}"/>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D7FB2B0E-2C9D-8074-1873-2899532DACB4}"/>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8D2D49FC-AB44-E372-EC43-C5E1D35E1F58}"/>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D012DCF7-87D3-A55D-F7A4-5BC18585B88E}"/>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D28D7D49-B7D8-BB48-9FC3-F738B6BCB7AD}"/>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FE66E9E7-25D6-1065-2CFC-3524ADB3133C}"/>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5608A30E-A884-864F-A299-DBA981249D88}"/>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995A1726-2DB9-A970-2A8C-4884731E294E}"/>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F01C5F4F-BC29-0020-1DE9-33EDE486FE34}"/>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B62F74B9-C5F3-58E8-BCEA-BD55F7F860D8}"/>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3B61C343-3448-1FFB-BEC0-F2489A2A280A}"/>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8EAFE39F-5FCF-CD41-3993-CD737AE70BEF}"/>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06D5B0CC-A496-FA82-AF9D-088ED119F008}"/>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3908E901-6EDF-8C11-90E5-AF4E09CEEA47}"/>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FC581CE1-13D0-6CEF-5FD9-54309317B81E}"/>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8943279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 name="Table 50">
            <a:extLst>
              <a:ext uri="{FF2B5EF4-FFF2-40B4-BE49-F238E27FC236}">
                <a16:creationId xmlns:a16="http://schemas.microsoft.com/office/drawing/2014/main" id="{4F41AF63-EF3F-9CB5-5C71-33C3CBE7186C}"/>
              </a:ext>
            </a:extLst>
          </p:cNvPr>
          <p:cNvGraphicFramePr>
            <a:graphicFrameLocks noGrp="1"/>
          </p:cNvGraphicFramePr>
          <p:nvPr>
            <p:extLst>
              <p:ext uri="{D42A27DB-BD31-4B8C-83A1-F6EECF244321}">
                <p14:modId xmlns:p14="http://schemas.microsoft.com/office/powerpoint/2010/main" val="4071602855"/>
              </p:ext>
            </p:extLst>
          </p:nvPr>
        </p:nvGraphicFramePr>
        <p:xfrm>
          <a:off x="982983" y="1448036"/>
          <a:ext cx="5403528" cy="256413"/>
        </p:xfrm>
        <a:graphic>
          <a:graphicData uri="http://schemas.openxmlformats.org/drawingml/2006/table">
            <a:tbl>
              <a:tblPr firstRow="1" firstCol="1" bandRow="1">
                <a:tableStyleId>{5C22544A-7EE6-4342-B048-85BDC9FD1C3A}</a:tableStyleId>
              </a:tblPr>
              <a:tblGrid>
                <a:gridCol w="2503167">
                  <a:extLst>
                    <a:ext uri="{9D8B030D-6E8A-4147-A177-3AD203B41FA5}">
                      <a16:colId xmlns:a16="http://schemas.microsoft.com/office/drawing/2014/main" val="570594772"/>
                    </a:ext>
                  </a:extLst>
                </a:gridCol>
                <a:gridCol w="2900361">
                  <a:extLst>
                    <a:ext uri="{9D8B030D-6E8A-4147-A177-3AD203B41FA5}">
                      <a16:colId xmlns:a16="http://schemas.microsoft.com/office/drawing/2014/main" val="93595948"/>
                    </a:ext>
                  </a:extLst>
                </a:gridCol>
              </a:tblGrid>
              <a:tr h="158528">
                <a:tc>
                  <a:txBody>
                    <a:bodyPr/>
                    <a:lstStyle/>
                    <a:p>
                      <a:pPr>
                        <a:lnSpc>
                          <a:spcPct val="115000"/>
                        </a:lnSpc>
                        <a:spcBef>
                          <a:spcPts val="300"/>
                        </a:spcBef>
                        <a:spcAft>
                          <a:spcPts val="300"/>
                        </a:spcAft>
                      </a:pPr>
                      <a:r>
                        <a:rPr lang="en-GB" sz="1000" dirty="0">
                          <a:effectLst/>
                          <a:latin typeface="+mn-lt"/>
                        </a:rPr>
                        <a:t>File Number: </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tc>
                  <a:txBody>
                    <a:bodyPr/>
                    <a:lstStyle/>
                    <a:p>
                      <a:pPr>
                        <a:lnSpc>
                          <a:spcPct val="115000"/>
                        </a:lnSpc>
                        <a:spcBef>
                          <a:spcPts val="300"/>
                        </a:spcBef>
                        <a:spcAft>
                          <a:spcPts val="300"/>
                        </a:spcAft>
                      </a:pPr>
                      <a:r>
                        <a:rPr lang="en-GB" sz="1000" dirty="0">
                          <a:effectLst/>
                          <a:latin typeface="+mn-lt"/>
                        </a:rPr>
                        <a:t>     </a:t>
                      </a:r>
                      <a:endParaRPr lang="en-US" sz="1000" dirty="0">
                        <a:effectLst/>
                        <a:latin typeface="+mn-lt"/>
                        <a:ea typeface="Calibri" panose="020F0502020204030204" pitchFamily="34" charset="0"/>
                        <a:cs typeface="Latha" panose="020B0604020202020204" pitchFamily="34" charset="0"/>
                      </a:endParaRPr>
                    </a:p>
                  </a:txBody>
                  <a:tcPr marL="66309" marR="66309"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904643423"/>
                  </a:ext>
                </a:extLst>
              </a:tr>
            </a:tbl>
          </a:graphicData>
        </a:graphic>
      </p:graphicFrame>
      <p:graphicFrame>
        <p:nvGraphicFramePr>
          <p:cNvPr id="52" name="Table 51">
            <a:extLst>
              <a:ext uri="{FF2B5EF4-FFF2-40B4-BE49-F238E27FC236}">
                <a16:creationId xmlns:a16="http://schemas.microsoft.com/office/drawing/2014/main" id="{962FF127-9FCE-0A4E-7165-851E6F71EFFB}"/>
              </a:ext>
            </a:extLst>
          </p:cNvPr>
          <p:cNvGraphicFramePr>
            <a:graphicFrameLocks noGrp="1"/>
          </p:cNvGraphicFramePr>
          <p:nvPr>
            <p:extLst>
              <p:ext uri="{D42A27DB-BD31-4B8C-83A1-F6EECF244321}">
                <p14:modId xmlns:p14="http://schemas.microsoft.com/office/powerpoint/2010/main" val="3097828306"/>
              </p:ext>
            </p:extLst>
          </p:nvPr>
        </p:nvGraphicFramePr>
        <p:xfrm>
          <a:off x="982983" y="1670241"/>
          <a:ext cx="5403527" cy="1538478"/>
        </p:xfrm>
        <a:graphic>
          <a:graphicData uri="http://schemas.openxmlformats.org/drawingml/2006/table">
            <a:tbl>
              <a:tblPr firstRow="1" firstCol="1" bandRow="1">
                <a:tableStyleId>{5C22544A-7EE6-4342-B048-85BDC9FD1C3A}</a:tableStyleId>
              </a:tblPr>
              <a:tblGrid>
                <a:gridCol w="2499357">
                  <a:extLst>
                    <a:ext uri="{9D8B030D-6E8A-4147-A177-3AD203B41FA5}">
                      <a16:colId xmlns:a16="http://schemas.microsoft.com/office/drawing/2014/main" val="376444881"/>
                    </a:ext>
                  </a:extLst>
                </a:gridCol>
                <a:gridCol w="2904170">
                  <a:extLst>
                    <a:ext uri="{9D8B030D-6E8A-4147-A177-3AD203B41FA5}">
                      <a16:colId xmlns:a16="http://schemas.microsoft.com/office/drawing/2014/main" val="1412568591"/>
                    </a:ext>
                  </a:extLst>
                </a:gridCol>
              </a:tblGrid>
              <a:tr h="0">
                <a:tc>
                  <a:txBody>
                    <a:bodyPr/>
                    <a:lstStyle/>
                    <a:p>
                      <a:pPr>
                        <a:lnSpc>
                          <a:spcPct val="115000"/>
                        </a:lnSpc>
                        <a:spcAft>
                          <a:spcPts val="1000"/>
                        </a:spcAft>
                      </a:pPr>
                      <a:r>
                        <a:rPr lang="en-GB" sz="1000" dirty="0">
                          <a:solidFill>
                            <a:schemeClr val="bg1"/>
                          </a:solidFill>
                          <a:effectLst/>
                          <a:latin typeface="+mn-lt"/>
                        </a:rPr>
                        <a:t>Part I. Actors</a:t>
                      </a:r>
                      <a:endParaRPr lang="en-US" sz="1000" dirty="0">
                        <a:solidFill>
                          <a:schemeClr val="bg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tc>
                  <a:txBody>
                    <a:bodyPr/>
                    <a:lstStyle/>
                    <a:p>
                      <a:endParaRPr lang="en-US" sz="1000" dirty="0">
                        <a:solidFill>
                          <a:schemeClr val="bg1"/>
                        </a:solidFill>
                        <a:latin typeface="+mn-lt"/>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3618636798"/>
                  </a:ext>
                </a:extLst>
              </a:tr>
              <a:tr h="0">
                <a:tc>
                  <a:txBody>
                    <a:bodyPr/>
                    <a:lstStyle/>
                    <a:p>
                      <a:pPr>
                        <a:lnSpc>
                          <a:spcPct val="115000"/>
                        </a:lnSpc>
                        <a:spcBef>
                          <a:spcPts val="600"/>
                        </a:spcBef>
                        <a:spcAft>
                          <a:spcPts val="600"/>
                        </a:spcAft>
                      </a:pPr>
                      <a:r>
                        <a:rPr lang="en-GB" sz="1000" dirty="0">
                          <a:solidFill>
                            <a:schemeClr val="tx1"/>
                          </a:solidFill>
                          <a:effectLst/>
                          <a:latin typeface="+mn-lt"/>
                        </a:rPr>
                        <a:t>Agency</a:t>
                      </a:r>
                      <a:endParaRPr lang="en-US" sz="1000" dirty="0">
                        <a:solidFill>
                          <a:schemeClr val="tx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600"/>
                        </a:spcBef>
                        <a:spcAft>
                          <a:spcPts val="600"/>
                        </a:spcAft>
                      </a:pPr>
                      <a:r>
                        <a:rPr lang="en-GB" sz="1000" dirty="0">
                          <a:solidFill>
                            <a:schemeClr val="tx1"/>
                          </a:solidFill>
                          <a:effectLst/>
                          <a:latin typeface="+mn-lt"/>
                        </a:rPr>
                        <a:t>Foster Carer/Independent Living Mentor</a:t>
                      </a:r>
                      <a:endParaRPr lang="en-US" sz="1000" dirty="0">
                        <a:solidFill>
                          <a:schemeClr val="tx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570106171"/>
                  </a:ext>
                </a:extLst>
              </a:tr>
              <a:tr h="0">
                <a:tc>
                  <a:txBody>
                    <a:bodyPr/>
                    <a:lstStyle/>
                    <a:p>
                      <a:pPr>
                        <a:lnSpc>
                          <a:spcPct val="115000"/>
                        </a:lnSpc>
                        <a:spcBef>
                          <a:spcPts val="600"/>
                        </a:spcBef>
                        <a:spcAft>
                          <a:spcPts val="600"/>
                        </a:spcAft>
                      </a:pPr>
                      <a:r>
                        <a:rPr lang="en-GB" sz="1000" dirty="0">
                          <a:solidFill>
                            <a:schemeClr val="tx1"/>
                          </a:solidFill>
                          <a:effectLst/>
                          <a:latin typeface="+mn-lt"/>
                        </a:rPr>
                        <a:t>Name:      </a:t>
                      </a:r>
                      <a:endParaRPr lang="en-US" sz="1000" dirty="0">
                        <a:solidFill>
                          <a:schemeClr val="tx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600"/>
                        </a:spcBef>
                        <a:spcAft>
                          <a:spcPts val="600"/>
                        </a:spcAft>
                      </a:pPr>
                      <a:r>
                        <a:rPr lang="en-GB" sz="1000" dirty="0">
                          <a:solidFill>
                            <a:schemeClr val="tx1"/>
                          </a:solidFill>
                          <a:effectLst/>
                          <a:latin typeface="+mn-lt"/>
                        </a:rPr>
                        <a:t>Name:      </a:t>
                      </a:r>
                      <a:endParaRPr lang="en-US" sz="1000" dirty="0">
                        <a:solidFill>
                          <a:schemeClr val="tx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920124872"/>
                  </a:ext>
                </a:extLst>
              </a:tr>
              <a:tr h="0">
                <a:tc>
                  <a:txBody>
                    <a:bodyPr/>
                    <a:lstStyle/>
                    <a:p>
                      <a:pPr>
                        <a:lnSpc>
                          <a:spcPct val="115000"/>
                        </a:lnSpc>
                        <a:spcBef>
                          <a:spcPts val="600"/>
                        </a:spcBef>
                        <a:spcAft>
                          <a:spcPts val="600"/>
                        </a:spcAft>
                      </a:pPr>
                      <a:r>
                        <a:rPr lang="en-GB" sz="1000" dirty="0">
                          <a:solidFill>
                            <a:schemeClr val="tx1"/>
                          </a:solidFill>
                          <a:effectLst/>
                          <a:latin typeface="+mn-lt"/>
                        </a:rPr>
                        <a:t>Address:      </a:t>
                      </a:r>
                      <a:endParaRPr lang="en-US" sz="1000" dirty="0">
                        <a:solidFill>
                          <a:schemeClr val="tx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600"/>
                        </a:spcBef>
                        <a:spcAft>
                          <a:spcPts val="600"/>
                        </a:spcAft>
                      </a:pPr>
                      <a:r>
                        <a:rPr lang="en-GB" sz="1000" dirty="0">
                          <a:solidFill>
                            <a:schemeClr val="tx1"/>
                          </a:solidFill>
                          <a:effectLst/>
                          <a:latin typeface="+mn-lt"/>
                        </a:rPr>
                        <a:t>Address:      </a:t>
                      </a:r>
                      <a:endParaRPr lang="en-US" sz="1000" dirty="0">
                        <a:solidFill>
                          <a:schemeClr val="tx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160345542"/>
                  </a:ext>
                </a:extLst>
              </a:tr>
              <a:tr h="0">
                <a:tc>
                  <a:txBody>
                    <a:bodyPr/>
                    <a:lstStyle/>
                    <a:p>
                      <a:pPr>
                        <a:lnSpc>
                          <a:spcPct val="115000"/>
                        </a:lnSpc>
                        <a:spcBef>
                          <a:spcPts val="600"/>
                        </a:spcBef>
                        <a:spcAft>
                          <a:spcPts val="600"/>
                        </a:spcAft>
                      </a:pPr>
                      <a:r>
                        <a:rPr lang="en-GB" sz="1000" dirty="0">
                          <a:solidFill>
                            <a:schemeClr val="tx1"/>
                          </a:solidFill>
                          <a:effectLst/>
                          <a:latin typeface="+mn-lt"/>
                        </a:rPr>
                        <a:t>Phone Number:      </a:t>
                      </a:r>
                      <a:endParaRPr lang="en-US" sz="1000" dirty="0">
                        <a:solidFill>
                          <a:schemeClr val="tx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600"/>
                        </a:spcBef>
                        <a:spcAft>
                          <a:spcPts val="600"/>
                        </a:spcAft>
                      </a:pPr>
                      <a:r>
                        <a:rPr lang="en-GB" sz="1000" dirty="0">
                          <a:solidFill>
                            <a:schemeClr val="tx1"/>
                          </a:solidFill>
                          <a:effectLst/>
                          <a:latin typeface="+mn-lt"/>
                        </a:rPr>
                        <a:t>Phone Number:      </a:t>
                      </a:r>
                      <a:endParaRPr lang="en-US" sz="1000" dirty="0">
                        <a:solidFill>
                          <a:schemeClr val="tx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996423014"/>
                  </a:ext>
                </a:extLst>
              </a:tr>
              <a:tr h="0">
                <a:tc>
                  <a:txBody>
                    <a:bodyPr/>
                    <a:lstStyle/>
                    <a:p>
                      <a:pPr>
                        <a:lnSpc>
                          <a:spcPct val="115000"/>
                        </a:lnSpc>
                        <a:spcBef>
                          <a:spcPts val="600"/>
                        </a:spcBef>
                        <a:spcAft>
                          <a:spcPts val="600"/>
                        </a:spcAft>
                      </a:pPr>
                      <a:r>
                        <a:rPr lang="en-GB" sz="1000" dirty="0">
                          <a:solidFill>
                            <a:schemeClr val="tx1"/>
                          </a:solidFill>
                          <a:effectLst/>
                          <a:latin typeface="+mn-lt"/>
                        </a:rPr>
                        <a:t> </a:t>
                      </a:r>
                      <a:endParaRPr lang="en-US" sz="1000" dirty="0">
                        <a:solidFill>
                          <a:schemeClr val="tx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nSpc>
                          <a:spcPct val="115000"/>
                        </a:lnSpc>
                        <a:spcBef>
                          <a:spcPts val="600"/>
                        </a:spcBef>
                        <a:spcAft>
                          <a:spcPts val="600"/>
                        </a:spcAft>
                      </a:pPr>
                      <a:r>
                        <a:rPr lang="en-GB" sz="1000" dirty="0">
                          <a:solidFill>
                            <a:schemeClr val="tx1"/>
                          </a:solidFill>
                          <a:effectLst/>
                          <a:latin typeface="+mn-lt"/>
                        </a:rPr>
                        <a:t>Registration Number:      </a:t>
                      </a:r>
                      <a:endParaRPr lang="en-US" sz="1000" dirty="0">
                        <a:solidFill>
                          <a:schemeClr val="tx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515694517"/>
                  </a:ext>
                </a:extLst>
              </a:tr>
            </a:tbl>
          </a:graphicData>
        </a:graphic>
      </p:graphicFrame>
      <p:graphicFrame>
        <p:nvGraphicFramePr>
          <p:cNvPr id="54" name="Table 53">
            <a:extLst>
              <a:ext uri="{FF2B5EF4-FFF2-40B4-BE49-F238E27FC236}">
                <a16:creationId xmlns:a16="http://schemas.microsoft.com/office/drawing/2014/main" id="{3FC18942-885A-A6B1-D2D0-E63DC2F66C4D}"/>
              </a:ext>
            </a:extLst>
          </p:cNvPr>
          <p:cNvGraphicFramePr>
            <a:graphicFrameLocks noGrp="1"/>
          </p:cNvGraphicFramePr>
          <p:nvPr>
            <p:extLst>
              <p:ext uri="{D42A27DB-BD31-4B8C-83A1-F6EECF244321}">
                <p14:modId xmlns:p14="http://schemas.microsoft.com/office/powerpoint/2010/main" val="738190676"/>
              </p:ext>
            </p:extLst>
          </p:nvPr>
        </p:nvGraphicFramePr>
        <p:xfrm>
          <a:off x="982983" y="3208719"/>
          <a:ext cx="5403527" cy="2557272"/>
        </p:xfrm>
        <a:graphic>
          <a:graphicData uri="http://schemas.openxmlformats.org/drawingml/2006/table">
            <a:tbl>
              <a:tblPr firstRow="1" firstCol="1" bandRow="1"/>
              <a:tblGrid>
                <a:gridCol w="1798317">
                  <a:extLst>
                    <a:ext uri="{9D8B030D-6E8A-4147-A177-3AD203B41FA5}">
                      <a16:colId xmlns:a16="http://schemas.microsoft.com/office/drawing/2014/main" val="505744739"/>
                    </a:ext>
                  </a:extLst>
                </a:gridCol>
                <a:gridCol w="3605210">
                  <a:extLst>
                    <a:ext uri="{9D8B030D-6E8A-4147-A177-3AD203B41FA5}">
                      <a16:colId xmlns:a16="http://schemas.microsoft.com/office/drawing/2014/main" val="737980231"/>
                    </a:ext>
                  </a:extLst>
                </a:gridCol>
              </a:tblGrid>
              <a:tr h="195891">
                <a:tc gridSpan="2">
                  <a:txBody>
                    <a:bodyPr/>
                    <a:lstStyle/>
                    <a:p>
                      <a:pPr>
                        <a:lnSpc>
                          <a:spcPct val="115000"/>
                        </a:lnSpc>
                        <a:spcBef>
                          <a:spcPts val="600"/>
                        </a:spcBef>
                        <a:spcAft>
                          <a:spcPts val="600"/>
                        </a:spcAft>
                      </a:pPr>
                      <a:r>
                        <a:rPr lang="en-GB" sz="1000" b="1" dirty="0">
                          <a:solidFill>
                            <a:schemeClr val="bg1"/>
                          </a:solidFill>
                          <a:effectLst/>
                          <a:latin typeface="+mn-lt"/>
                          <a:ea typeface="Calibri" panose="020F0502020204030204" pitchFamily="34" charset="0"/>
                          <a:cs typeface="Latha" panose="020B0604020202020204" pitchFamily="34" charset="0"/>
                        </a:rPr>
                        <a:t>Part II. Duration of Commitment/Engagement</a:t>
                      </a:r>
                      <a:endParaRPr lang="en-US" sz="1000" dirty="0">
                        <a:solidFill>
                          <a:schemeClr val="bg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tc hMerge="1">
                  <a:txBody>
                    <a:bodyPr/>
                    <a:lstStyle/>
                    <a:p>
                      <a:endParaRPr lang="en-US" sz="1000" dirty="0"/>
                    </a:p>
                  </a:txBody>
                  <a:tcPr marL="67929" marR="67929" marT="33964" marB="33964">
                    <a:lnL w="12700" cap="flat" cmpd="sng" algn="ctr">
                      <a:solidFill>
                        <a:srgbClr val="000000"/>
                      </a:solidFill>
                      <a:prstDash val="solid"/>
                      <a:round/>
                      <a:headEnd type="none" w="med" len="med"/>
                      <a:tailEnd type="none" w="med" len="med"/>
                    </a:lnL>
                    <a:solidFill>
                      <a:schemeClr val="accent1">
                        <a:lumMod val="75000"/>
                      </a:schemeClr>
                    </a:solidFill>
                  </a:tcPr>
                </a:tc>
                <a:extLst>
                  <a:ext uri="{0D108BD9-81ED-4DB2-BD59-A6C34878D82A}">
                    <a16:rowId xmlns:a16="http://schemas.microsoft.com/office/drawing/2014/main" val="354042731"/>
                  </a:ext>
                </a:extLst>
              </a:tr>
              <a:tr h="236648">
                <a:tc>
                  <a:txBody>
                    <a:bodyPr/>
                    <a:lstStyle/>
                    <a:p>
                      <a:pPr marL="0" lvl="0" indent="0">
                        <a:lnSpc>
                          <a:spcPct val="115000"/>
                        </a:lnSpc>
                        <a:spcBef>
                          <a:spcPts val="600"/>
                        </a:spcBef>
                        <a:spcAft>
                          <a:spcPts val="600"/>
                        </a:spcAft>
                        <a:buFont typeface="+mj-lt"/>
                        <a:buNone/>
                      </a:pPr>
                      <a:r>
                        <a:rPr lang="en-GB" sz="1000" dirty="0">
                          <a:effectLst/>
                          <a:latin typeface="+mn-lt"/>
                          <a:ea typeface="Calibri" panose="020F0502020204030204" pitchFamily="34" charset="0"/>
                          <a:cs typeface="Latha" panose="020B0604020202020204" pitchFamily="34" charset="0"/>
                        </a:rPr>
                        <a:t>Start Date:</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tc>
                  <a:txBody>
                    <a:bodyPr/>
                    <a:lstStyle/>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      (DD/MM/YYY)</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3426496241"/>
                  </a:ext>
                </a:extLst>
              </a:tr>
              <a:tr h="202841">
                <a:tc>
                  <a:txBody>
                    <a:bodyPr/>
                    <a:lstStyle/>
                    <a:p>
                      <a:pPr marL="0" lvl="0" indent="0">
                        <a:lnSpc>
                          <a:spcPct val="115000"/>
                        </a:lnSpc>
                        <a:spcBef>
                          <a:spcPts val="600"/>
                        </a:spcBef>
                        <a:spcAft>
                          <a:spcPts val="600"/>
                        </a:spcAft>
                        <a:buFont typeface="+mj-lt"/>
                        <a:buNone/>
                      </a:pPr>
                      <a:r>
                        <a:rPr lang="en-GB" sz="1000" dirty="0">
                          <a:effectLst/>
                          <a:latin typeface="+mn-lt"/>
                          <a:ea typeface="Calibri" panose="020F0502020204030204" pitchFamily="34" charset="0"/>
                          <a:cs typeface="Latha" panose="020B0604020202020204" pitchFamily="34" charset="0"/>
                        </a:rPr>
                        <a:t>Expected Duration:</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tc>
                  <a:txBody>
                    <a:bodyPr/>
                    <a:lstStyle/>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 </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2304824176"/>
                  </a:ext>
                </a:extLst>
              </a:tr>
              <a:tr h="1464247">
                <a:tc>
                  <a:txBody>
                    <a:bodyPr/>
                    <a:lstStyle/>
                    <a:p>
                      <a:pPr marL="0" lvl="0" indent="0">
                        <a:lnSpc>
                          <a:spcPct val="115000"/>
                        </a:lnSpc>
                        <a:spcBef>
                          <a:spcPts val="600"/>
                        </a:spcBef>
                        <a:spcAft>
                          <a:spcPts val="600"/>
                        </a:spcAft>
                        <a:buFont typeface="+mj-lt"/>
                        <a:buNone/>
                      </a:pPr>
                      <a:r>
                        <a:rPr lang="en-GB" sz="1000" dirty="0">
                          <a:effectLst/>
                          <a:latin typeface="+mn-lt"/>
                          <a:ea typeface="Calibri" panose="020F0502020204030204" pitchFamily="34" charset="0"/>
                          <a:cs typeface="Latha" panose="020B0604020202020204" pitchFamily="34" charset="0"/>
                        </a:rPr>
                        <a:t>Termination of Engagement (if known):</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tc>
                  <a:txBody>
                    <a:bodyPr/>
                    <a:lstStyle/>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 Date:       (DD/MM/YYY)</a:t>
                      </a:r>
                    </a:p>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 Engagement will cease upon providing one (1) month notice by either party</a:t>
                      </a:r>
                      <a:endParaRPr lang="en-US" sz="1000" dirty="0">
                        <a:effectLst/>
                        <a:latin typeface="+mn-lt"/>
                        <a:ea typeface="Calibri" panose="020F0502020204030204" pitchFamily="34" charset="0"/>
                        <a:cs typeface="Latha" panose="020B0604020202020204" pitchFamily="34" charset="0"/>
                      </a:endParaRPr>
                    </a:p>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 Engagement will be terminated if the Caregiver/Mentor is found to be in breach of any of the provisions of this undertaking, organisational Code of Conduct, Child Safeguarding Policy, and/or the actions of the Caregiver/Mentor results in the child being harmed or likelihood of harm to the child</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2069558512"/>
                  </a:ext>
                </a:extLst>
              </a:tr>
            </a:tbl>
          </a:graphicData>
        </a:graphic>
      </p:graphicFrame>
      <p:graphicFrame>
        <p:nvGraphicFramePr>
          <p:cNvPr id="56" name="Table 55">
            <a:extLst>
              <a:ext uri="{FF2B5EF4-FFF2-40B4-BE49-F238E27FC236}">
                <a16:creationId xmlns:a16="http://schemas.microsoft.com/office/drawing/2014/main" id="{BB4208E2-F1AA-6792-2C86-F4C9018DDFAA}"/>
              </a:ext>
            </a:extLst>
          </p:cNvPr>
          <p:cNvGraphicFramePr>
            <a:graphicFrameLocks noGrp="1"/>
          </p:cNvGraphicFramePr>
          <p:nvPr>
            <p:extLst>
              <p:ext uri="{D42A27DB-BD31-4B8C-83A1-F6EECF244321}">
                <p14:modId xmlns:p14="http://schemas.microsoft.com/office/powerpoint/2010/main" val="3755214174"/>
              </p:ext>
            </p:extLst>
          </p:nvPr>
        </p:nvGraphicFramePr>
        <p:xfrm>
          <a:off x="982983" y="5765991"/>
          <a:ext cx="5403527" cy="2300244"/>
        </p:xfrm>
        <a:graphic>
          <a:graphicData uri="http://schemas.openxmlformats.org/drawingml/2006/table">
            <a:tbl>
              <a:tblPr firstRow="1" firstCol="1" bandRow="1"/>
              <a:tblGrid>
                <a:gridCol w="5403527">
                  <a:extLst>
                    <a:ext uri="{9D8B030D-6E8A-4147-A177-3AD203B41FA5}">
                      <a16:colId xmlns:a16="http://schemas.microsoft.com/office/drawing/2014/main" val="2393244450"/>
                    </a:ext>
                  </a:extLst>
                </a:gridCol>
              </a:tblGrid>
              <a:tr h="136881">
                <a:tc>
                  <a:txBody>
                    <a:bodyPr/>
                    <a:lstStyle/>
                    <a:p>
                      <a:pPr>
                        <a:lnSpc>
                          <a:spcPct val="115000"/>
                        </a:lnSpc>
                        <a:spcBef>
                          <a:spcPts val="600"/>
                        </a:spcBef>
                        <a:spcAft>
                          <a:spcPts val="600"/>
                        </a:spcAft>
                      </a:pPr>
                      <a:r>
                        <a:rPr lang="en-GB" sz="1000" b="1" dirty="0">
                          <a:solidFill>
                            <a:schemeClr val="bg1"/>
                          </a:solidFill>
                          <a:effectLst/>
                          <a:latin typeface="+mn-lt"/>
                          <a:ea typeface="Calibri" panose="020F0502020204030204" pitchFamily="34" charset="0"/>
                          <a:cs typeface="Latha" panose="020B0604020202020204" pitchFamily="34" charset="0"/>
                        </a:rPr>
                        <a:t>Part IIIa. Expectation of the Child/ren in Independent- Living Mentorship</a:t>
                      </a:r>
                      <a:endParaRPr lang="en-US" sz="1000" dirty="0">
                        <a:solidFill>
                          <a:schemeClr val="bg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3696011981"/>
                  </a:ext>
                </a:extLst>
              </a:tr>
              <a:tr h="302100">
                <a:tc>
                  <a:txBody>
                    <a:bodyPr/>
                    <a:lstStyle/>
                    <a:p>
                      <a:pPr marL="0" lvl="0" indent="0">
                        <a:lnSpc>
                          <a:spcPct val="115000"/>
                        </a:lnSpc>
                        <a:spcBef>
                          <a:spcPts val="600"/>
                        </a:spcBef>
                        <a:spcAft>
                          <a:spcPts val="600"/>
                        </a:spcAft>
                        <a:buFont typeface="+mj-lt"/>
                        <a:buNone/>
                      </a:pPr>
                      <a:r>
                        <a:rPr lang="en-GB" sz="1000" dirty="0">
                          <a:effectLst/>
                          <a:latin typeface="+mn-lt"/>
                          <a:ea typeface="Calibri" panose="020F0502020204030204" pitchFamily="34" charset="0"/>
                          <a:cs typeface="Latha" panose="020B0604020202020204" pitchFamily="34" charset="0"/>
                        </a:rPr>
                        <a:t>1. Meet with the Mentor on a regular basis for support and learning about living independently</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2566376604"/>
                  </a:ext>
                </a:extLst>
              </a:tr>
              <a:tr h="302100">
                <a:tc>
                  <a:txBody>
                    <a:bodyPr/>
                    <a:lstStyle/>
                    <a:p>
                      <a:pPr marL="0" lvl="0" indent="0">
                        <a:lnSpc>
                          <a:spcPct val="115000"/>
                        </a:lnSpc>
                        <a:spcBef>
                          <a:spcPts val="600"/>
                        </a:spcBef>
                        <a:spcAft>
                          <a:spcPts val="600"/>
                        </a:spcAft>
                        <a:buFont typeface="+mj-lt"/>
                        <a:buNone/>
                      </a:pPr>
                      <a:r>
                        <a:rPr lang="en-GB" sz="1000" dirty="0">
                          <a:effectLst/>
                          <a:latin typeface="+mn-lt"/>
                          <a:ea typeface="Calibri" panose="020F0502020204030204" pitchFamily="34" charset="0"/>
                          <a:cs typeface="Latha" panose="020B0604020202020204" pitchFamily="34" charset="0"/>
                        </a:rPr>
                        <a:t>2. Inform the Mentor of any plans to relocate in advance</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703349140"/>
                  </a:ext>
                </a:extLst>
              </a:tr>
              <a:tr h="302100">
                <a:tc>
                  <a:txBody>
                    <a:bodyPr/>
                    <a:lstStyle/>
                    <a:p>
                      <a:pPr marL="0" lvl="0" indent="0">
                        <a:lnSpc>
                          <a:spcPct val="115000"/>
                        </a:lnSpc>
                        <a:spcBef>
                          <a:spcPts val="600"/>
                        </a:spcBef>
                        <a:spcAft>
                          <a:spcPts val="600"/>
                        </a:spcAft>
                        <a:buFont typeface="+mj-lt"/>
                        <a:buNone/>
                      </a:pPr>
                      <a:r>
                        <a:rPr lang="en-GB" sz="1000" dirty="0">
                          <a:effectLst/>
                          <a:latin typeface="+mn-lt"/>
                          <a:ea typeface="Calibri" panose="020F0502020204030204" pitchFamily="34" charset="0"/>
                          <a:cs typeface="Latha" panose="020B0604020202020204" pitchFamily="34" charset="0"/>
                        </a:rPr>
                        <a:t>3. Engage with the Caseworker and report honestly any concerns or issues</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3827080638"/>
                  </a:ext>
                </a:extLst>
              </a:tr>
              <a:tr h="143101">
                <a:tc>
                  <a:txBody>
                    <a:bodyPr/>
                    <a:lstStyle/>
                    <a:p>
                      <a:pPr>
                        <a:lnSpc>
                          <a:spcPct val="115000"/>
                        </a:lnSpc>
                        <a:spcBef>
                          <a:spcPts val="600"/>
                        </a:spcBef>
                        <a:spcAft>
                          <a:spcPts val="600"/>
                        </a:spcAft>
                      </a:pPr>
                      <a:r>
                        <a:rPr lang="en-GB" sz="1000" b="1" dirty="0">
                          <a:solidFill>
                            <a:schemeClr val="bg1"/>
                          </a:solidFill>
                          <a:effectLst/>
                          <a:latin typeface="+mn-lt"/>
                          <a:ea typeface="Calibri" panose="020F0502020204030204" pitchFamily="34" charset="0"/>
                          <a:cs typeface="Latha" panose="020B0604020202020204" pitchFamily="34" charset="0"/>
                        </a:rPr>
                        <a:t>Part IIIb. Expectation of the Child/ren in Foster Care</a:t>
                      </a:r>
                      <a:endParaRPr lang="en-US" sz="1000" dirty="0">
                        <a:solidFill>
                          <a:schemeClr val="bg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3975065603"/>
                  </a:ext>
                </a:extLst>
              </a:tr>
              <a:tr h="292525">
                <a:tc>
                  <a:txBody>
                    <a:bodyPr/>
                    <a:lstStyle/>
                    <a:p>
                      <a:pPr marL="0" lvl="0" indent="0">
                        <a:lnSpc>
                          <a:spcPct val="115000"/>
                        </a:lnSpc>
                        <a:spcBef>
                          <a:spcPts val="600"/>
                        </a:spcBef>
                        <a:spcAft>
                          <a:spcPts val="600"/>
                        </a:spcAft>
                        <a:buFont typeface="+mj-lt"/>
                        <a:buNone/>
                      </a:pPr>
                      <a:r>
                        <a:rPr lang="en-US" sz="1000" dirty="0">
                          <a:effectLst/>
                          <a:latin typeface="+mn-lt"/>
                          <a:ea typeface="Calibri" panose="020F0502020204030204" pitchFamily="34" charset="0"/>
                          <a:cs typeface="Latha" panose="020B0604020202020204" pitchFamily="34" charset="0"/>
                        </a:rPr>
                        <a:t>1. Contribute to household chores as other children in the house.</a:t>
                      </a: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1478491229"/>
                  </a:ext>
                </a:extLst>
              </a:tr>
              <a:tr h="292525">
                <a:tc>
                  <a:txBody>
                    <a:bodyPr/>
                    <a:lstStyle/>
                    <a:p>
                      <a:pPr marL="0" lvl="0" indent="0">
                        <a:lnSpc>
                          <a:spcPct val="115000"/>
                        </a:lnSpc>
                        <a:spcBef>
                          <a:spcPts val="600"/>
                        </a:spcBef>
                        <a:spcAft>
                          <a:spcPts val="600"/>
                        </a:spcAft>
                        <a:buFont typeface="+mj-lt"/>
                        <a:buNone/>
                      </a:pPr>
                      <a:r>
                        <a:rPr lang="en-US" sz="1000" dirty="0">
                          <a:effectLst/>
                          <a:latin typeface="+mn-lt"/>
                          <a:ea typeface="Calibri" panose="020F0502020204030204" pitchFamily="34" charset="0"/>
                          <a:cs typeface="Latha" panose="020B0604020202020204" pitchFamily="34" charset="0"/>
                        </a:rPr>
                        <a:t>2. Respect household rules set together with the caregiver.</a:t>
                      </a: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3993360363"/>
                  </a:ext>
                </a:extLst>
              </a:tr>
              <a:tr h="296068">
                <a:tc>
                  <a:txBody>
                    <a:bodyPr/>
                    <a:lstStyle/>
                    <a:p>
                      <a:pPr marL="0" lvl="0" indent="0">
                        <a:lnSpc>
                          <a:spcPct val="115000"/>
                        </a:lnSpc>
                        <a:spcBef>
                          <a:spcPts val="600"/>
                        </a:spcBef>
                        <a:spcAft>
                          <a:spcPts val="600"/>
                        </a:spcAft>
                        <a:buFont typeface="+mj-lt"/>
                        <a:buNone/>
                      </a:pPr>
                      <a:r>
                        <a:rPr lang="en-US" sz="1000" dirty="0">
                          <a:effectLst/>
                          <a:latin typeface="+mn-lt"/>
                          <a:ea typeface="Calibri" panose="020F0502020204030204" pitchFamily="34" charset="0"/>
                          <a:cs typeface="Latha" panose="020B0604020202020204" pitchFamily="34" charset="0"/>
                        </a:rPr>
                        <a:t>3. Participate in the monitoring process with the Caseworker and report honestly any concerns/issues</a:t>
                      </a: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2052770718"/>
                  </a:ext>
                </a:extLst>
              </a:tr>
            </a:tbl>
          </a:graphicData>
        </a:graphic>
      </p:graphicFrame>
      <p:sp>
        <p:nvSpPr>
          <p:cNvPr id="3" name="TextBox 2">
            <a:extLst>
              <a:ext uri="{FF2B5EF4-FFF2-40B4-BE49-F238E27FC236}">
                <a16:creationId xmlns:a16="http://schemas.microsoft.com/office/drawing/2014/main" id="{B062D95F-FB9D-BBC5-7078-FDF89A05FDEE}"/>
              </a:ext>
            </a:extLst>
          </p:cNvPr>
          <p:cNvSpPr txBox="1"/>
          <p:nvPr/>
        </p:nvSpPr>
        <p:spPr>
          <a:xfrm>
            <a:off x="982985" y="713169"/>
            <a:ext cx="5403525" cy="461665"/>
          </a:xfrm>
          <a:prstGeom prst="rect">
            <a:avLst/>
          </a:prstGeom>
          <a:noFill/>
        </p:spPr>
        <p:txBody>
          <a:bodyPr wrap="square" rtlCol="0">
            <a:spAutoFit/>
          </a:bodyPr>
          <a:lstStyle/>
          <a:p>
            <a:r>
              <a:rPr lang="en-US" sz="1200" b="1" spc="300" dirty="0">
                <a:solidFill>
                  <a:schemeClr val="tx1"/>
                </a:solidFill>
              </a:rPr>
              <a:t>FOSTER CARER AGREEMENT &amp; TERMS OF REFERENCE (SAMPLE 1)</a:t>
            </a:r>
          </a:p>
        </p:txBody>
      </p:sp>
      <p:sp>
        <p:nvSpPr>
          <p:cNvPr id="6" name="Hexagon 5">
            <a:extLst>
              <a:ext uri="{FF2B5EF4-FFF2-40B4-BE49-F238E27FC236}">
                <a16:creationId xmlns:a16="http://schemas.microsoft.com/office/drawing/2014/main" id="{24B13DE3-25EA-21D6-5794-7C2C5D9E274B}"/>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6BFB6AF4-815C-7292-374D-9885A914ECF8}"/>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FDD18889-38BD-63B3-D049-50923597BBA4}"/>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F9567B68-4E61-5B27-8D30-F87BD822250B}"/>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788F086D-31A6-0EB2-F439-946C8DB022A8}"/>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96A0F705-F768-AC45-D22F-ADDE39B6963E}"/>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E4FAE9AF-0FEC-C7A9-8CFA-2BA43DFDDAB4}"/>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3C9F2674-AA90-2E32-50F0-5A7CBF598CE6}"/>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06FBE702-15D9-B3C9-CE90-CCFEE2707AF9}"/>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7BDB2E76-F45E-17A1-AB11-1E186419826F}"/>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78095D8B-1BCF-D01B-263E-F434AB2E90DF}"/>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DDDCE136-A095-EEAC-0F4B-E095D4BED620}"/>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A85AFD22-2AAF-6A36-0B5B-C60C8B8C48F3}"/>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5A65B593-FC1C-C1D2-BB48-D9A36AD5C1AF}"/>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A3F0595C-5F99-ECCB-37E3-337DAB5E7BF4}"/>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FC30E167-BE23-E74F-C5E0-9B2CFAFF918B}"/>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8CE7FC38-B21F-D377-F97F-ADF3E8E43AEF}"/>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DB6866E8-A5DD-2012-E069-464A9D76E60F}"/>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9022453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93A556A3-6D4D-8445-2D65-D0C8286EFB61}"/>
              </a:ext>
            </a:extLst>
          </p:cNvPr>
          <p:cNvGraphicFramePr>
            <a:graphicFrameLocks noGrp="1"/>
          </p:cNvGraphicFramePr>
          <p:nvPr>
            <p:extLst>
              <p:ext uri="{D42A27DB-BD31-4B8C-83A1-F6EECF244321}">
                <p14:modId xmlns:p14="http://schemas.microsoft.com/office/powerpoint/2010/main" val="187496990"/>
              </p:ext>
            </p:extLst>
          </p:nvPr>
        </p:nvGraphicFramePr>
        <p:xfrm>
          <a:off x="982985" y="713169"/>
          <a:ext cx="5403526" cy="8031480"/>
        </p:xfrm>
        <a:graphic>
          <a:graphicData uri="http://schemas.openxmlformats.org/drawingml/2006/table">
            <a:tbl>
              <a:tblPr firstCol="1" bandRow="1">
                <a:tableStyleId>{5C22544A-7EE6-4342-B048-85BDC9FD1C3A}</a:tableStyleId>
              </a:tblPr>
              <a:tblGrid>
                <a:gridCol w="5403526">
                  <a:extLst>
                    <a:ext uri="{9D8B030D-6E8A-4147-A177-3AD203B41FA5}">
                      <a16:colId xmlns:a16="http://schemas.microsoft.com/office/drawing/2014/main" val="1821541054"/>
                    </a:ext>
                  </a:extLst>
                </a:gridCol>
              </a:tblGrid>
              <a:tr h="233586">
                <a:tc>
                  <a:txBody>
                    <a:bodyPr/>
                    <a:lstStyle/>
                    <a:p>
                      <a:pPr>
                        <a:lnSpc>
                          <a:spcPct val="100000"/>
                        </a:lnSpc>
                        <a:spcBef>
                          <a:spcPts val="0"/>
                        </a:spcBef>
                        <a:spcAft>
                          <a:spcPts val="600"/>
                        </a:spcAft>
                      </a:pPr>
                      <a:r>
                        <a:rPr lang="en-GB" sz="1000" dirty="0">
                          <a:effectLst/>
                          <a:latin typeface="+mn-lt"/>
                        </a:rPr>
                        <a:t>Part IV. Terms of Agreement</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3056284242"/>
                  </a:ext>
                </a:extLst>
              </a:tr>
              <a:tr h="4040741">
                <a:tc>
                  <a:txBody>
                    <a:bodyPr/>
                    <a:lstStyle/>
                    <a:p>
                      <a:pPr marL="0" indent="0">
                        <a:lnSpc>
                          <a:spcPct val="100000"/>
                        </a:lnSpc>
                        <a:spcBef>
                          <a:spcPts val="0"/>
                        </a:spcBef>
                        <a:spcAft>
                          <a:spcPts val="600"/>
                        </a:spcAft>
                        <a:buFont typeface="+mj-lt"/>
                        <a:buNone/>
                      </a:pPr>
                      <a:r>
                        <a:rPr lang="en-GB" sz="1000" dirty="0">
                          <a:solidFill>
                            <a:schemeClr val="tx1"/>
                          </a:solidFill>
                          <a:effectLst/>
                          <a:latin typeface="+mn-lt"/>
                          <a:ea typeface="Calibri" panose="020F0502020204030204" pitchFamily="34" charset="0"/>
                          <a:cs typeface="Latha" panose="020B0604020202020204" pitchFamily="34" charset="0"/>
                        </a:rPr>
                        <a:t>1. Roles and Responsibilities</a:t>
                      </a:r>
                    </a:p>
                    <a:p>
                      <a:pPr marL="0" indent="0">
                        <a:lnSpc>
                          <a:spcPct val="100000"/>
                        </a:lnSpc>
                        <a:spcBef>
                          <a:spcPts val="0"/>
                        </a:spcBef>
                        <a:spcAft>
                          <a:spcPts val="600"/>
                        </a:spcAft>
                        <a:buFont typeface="+mj-lt"/>
                        <a:buNone/>
                      </a:pPr>
                      <a:r>
                        <a:rPr lang="en-GB" sz="1000" b="0" dirty="0">
                          <a:solidFill>
                            <a:schemeClr val="tx1"/>
                          </a:solidFill>
                          <a:effectLst/>
                          <a:latin typeface="+mn-lt"/>
                          <a:ea typeface="Calibri" panose="020F0502020204030204" pitchFamily="34" charset="0"/>
                          <a:cs typeface="Latha" panose="020B0604020202020204" pitchFamily="34" charset="0"/>
                        </a:rPr>
                        <a:t>1.1 The main roles and responsibilities of the Foster Caregiver/ Independent Living Mentor (Mentor) is described in the Terms of Reference for Foster Caregiver/ Mentor, which forms part of this undertaking.</a:t>
                      </a:r>
                    </a:p>
                    <a:p>
                      <a:pPr marL="0" indent="0" algn="l" defTabSz="685800" rtl="0" eaLnBrk="1" latinLnBrk="0" hangingPunct="1">
                        <a:lnSpc>
                          <a:spcPct val="100000"/>
                        </a:lnSpc>
                        <a:spcBef>
                          <a:spcPts val="0"/>
                        </a:spcBef>
                        <a:spcAft>
                          <a:spcPts val="600"/>
                        </a:spcAft>
                        <a:buFont typeface="+mj-lt"/>
                        <a:buNone/>
                      </a:pPr>
                      <a:endParaRPr lang="en-GB" sz="1000" b="0" kern="1200" dirty="0">
                        <a:solidFill>
                          <a:schemeClr val="tx1"/>
                        </a:solidFill>
                        <a:effectLst/>
                        <a:latin typeface="+mn-lt"/>
                        <a:ea typeface="Calibri" panose="020F0502020204030204" pitchFamily="34" charset="0"/>
                        <a:cs typeface="Latha" panose="020B0604020202020204" pitchFamily="34" charset="0"/>
                      </a:endParaRPr>
                    </a:p>
                    <a:p>
                      <a:pPr marL="0" indent="0" algn="l" defTabSz="685800" rtl="0" eaLnBrk="1" latinLnBrk="0" hangingPunct="1">
                        <a:lnSpc>
                          <a:spcPct val="100000"/>
                        </a:lnSpc>
                        <a:spcBef>
                          <a:spcPts val="0"/>
                        </a:spcBef>
                        <a:spcAft>
                          <a:spcPts val="600"/>
                        </a:spcAft>
                        <a:buFont typeface="+mj-lt"/>
                        <a:buNone/>
                      </a:pPr>
                      <a:r>
                        <a:rPr lang="en-GB" sz="1000" b="1" kern="1200" dirty="0">
                          <a:solidFill>
                            <a:schemeClr val="tx1"/>
                          </a:solidFill>
                          <a:effectLst/>
                          <a:latin typeface="+mn-lt"/>
                          <a:ea typeface="Calibri" panose="020F0502020204030204" pitchFamily="34" charset="0"/>
                          <a:cs typeface="Latha" panose="020B0604020202020204" pitchFamily="34" charset="0"/>
                        </a:rPr>
                        <a:t>2. Supervision</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2.1. The Foster Caregiver/ Mentor will be supervised by Case Management Caseworker described in Section 6 of the attached TOR. </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2.2. The name and contact detail of the staff, and subsequent changes, will be notified separately.</a:t>
                      </a:r>
                    </a:p>
                    <a:p>
                      <a:pPr>
                        <a:lnSpc>
                          <a:spcPct val="100000"/>
                        </a:lnSpc>
                        <a:spcBef>
                          <a:spcPts val="0"/>
                        </a:spcBef>
                        <a:spcAft>
                          <a:spcPts val="600"/>
                        </a:spcAft>
                      </a:pPr>
                      <a:endParaRPr lang="en-GB" sz="1000" dirty="0">
                        <a:solidFill>
                          <a:schemeClr val="tx1"/>
                        </a:solidFill>
                        <a:effectLst/>
                        <a:latin typeface="+mn-lt"/>
                        <a:ea typeface="Calibri" panose="020F0502020204030204" pitchFamily="34" charset="0"/>
                        <a:cs typeface="Latha" panose="020B0604020202020204" pitchFamily="34" charset="0"/>
                      </a:endParaRPr>
                    </a:p>
                    <a:p>
                      <a:pPr>
                        <a:lnSpc>
                          <a:spcPct val="100000"/>
                        </a:lnSpc>
                        <a:spcBef>
                          <a:spcPts val="0"/>
                        </a:spcBef>
                        <a:spcAft>
                          <a:spcPts val="600"/>
                        </a:spcAft>
                      </a:pPr>
                      <a:r>
                        <a:rPr lang="en-GB" sz="1000" dirty="0">
                          <a:solidFill>
                            <a:schemeClr val="tx1"/>
                          </a:solidFill>
                          <a:effectLst/>
                          <a:latin typeface="+mn-lt"/>
                          <a:ea typeface="Calibri" panose="020F0502020204030204" pitchFamily="34" charset="0"/>
                          <a:cs typeface="Latha" panose="020B0604020202020204" pitchFamily="34" charset="0"/>
                        </a:rPr>
                        <a:t>3. Assignment of Children/Families for Mentoring</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3.1. The Agency will assign the Foster Caregiver/ Mentor to one or more separated or unaccompanied children, as foster caregiver or Mentor; based on a formal matching process. </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3.2. Taking the child’s view into due consideration and the subsequent assessment of the initial rapport between the child and the proposed Foster Caregiver/ Mentor, the assignment will be formalised through a Foster Caregiver / Mentor Agreement for each child to whom the Foster Caregiver/ Mentor is assigned.</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3.3. If the Foster Caregiver/ Mentor is known to the child, and is already providing informal foster care or support, the matching process will be used to determine whether the caring/mentoring arrangement is optimal and is in the best interests of the child.</a:t>
                      </a:r>
                    </a:p>
                    <a:p>
                      <a:pPr>
                        <a:lnSpc>
                          <a:spcPct val="100000"/>
                        </a:lnSpc>
                        <a:spcBef>
                          <a:spcPts val="0"/>
                        </a:spcBef>
                        <a:spcAft>
                          <a:spcPts val="600"/>
                        </a:spcAft>
                      </a:pPr>
                      <a:endParaRPr lang="en-GB" sz="1000" dirty="0">
                        <a:solidFill>
                          <a:schemeClr val="tx1"/>
                        </a:solidFill>
                        <a:effectLst/>
                        <a:latin typeface="+mn-lt"/>
                        <a:ea typeface="Calibri" panose="020F0502020204030204" pitchFamily="34" charset="0"/>
                        <a:cs typeface="Latha" panose="020B0604020202020204" pitchFamily="34" charset="0"/>
                      </a:endParaRPr>
                    </a:p>
                    <a:p>
                      <a:pPr>
                        <a:lnSpc>
                          <a:spcPct val="100000"/>
                        </a:lnSpc>
                        <a:spcBef>
                          <a:spcPts val="0"/>
                        </a:spcBef>
                        <a:spcAft>
                          <a:spcPts val="600"/>
                        </a:spcAft>
                      </a:pPr>
                      <a:r>
                        <a:rPr lang="en-GB" sz="1000" dirty="0">
                          <a:solidFill>
                            <a:schemeClr val="tx1"/>
                          </a:solidFill>
                          <a:effectLst/>
                          <a:latin typeface="+mn-lt"/>
                          <a:ea typeface="Calibri" panose="020F0502020204030204" pitchFamily="34" charset="0"/>
                          <a:cs typeface="Latha" panose="020B0604020202020204" pitchFamily="34" charset="0"/>
                        </a:rPr>
                        <a:t>4. Essential Principles</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4.1. In all actions taken by the Volunteer, the best interests of the child will be a primary consideration.</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4.2. The Volunteer is obliged, both during the assignment period and after the cessation of engagement governed by this agreement, to maintain absolute confidentiality concerning the children with whom she/he shall engage with, and all other operative and organisational matters that she/he may gain knowledge of in the course of her/his duties.</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4.3. The Volunteer will report on progress and issues relating to the child as per the reporting requirement (see section 6.2, below). However, if the child explicitly requests that certain information not be shared, the Volunteer will maintain this information in confidence, except if the child is experiencing danger, the child or others may be in imminent danger.</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4.4. The Volunteer will ensure that the child receives information on developments and decisions concerning her/him, and her/his views due weight in all matters concerning the child.</a:t>
                      </a:r>
                    </a:p>
                    <a:p>
                      <a:pPr>
                        <a:lnSpc>
                          <a:spcPct val="100000"/>
                        </a:lnSpc>
                        <a:spcBef>
                          <a:spcPts val="0"/>
                        </a:spcBef>
                        <a:spcAft>
                          <a:spcPts val="600"/>
                        </a:spcAft>
                      </a:pPr>
                      <a:endParaRPr lang="en-GB" sz="1000" dirty="0">
                        <a:solidFill>
                          <a:schemeClr val="tx1"/>
                        </a:solidFill>
                        <a:effectLst/>
                        <a:latin typeface="+mn-lt"/>
                        <a:ea typeface="Calibri" panose="020F0502020204030204" pitchFamily="34" charset="0"/>
                        <a:cs typeface="Latha" panose="020B0604020202020204" pitchFamily="34" charset="0"/>
                      </a:endParaRPr>
                    </a:p>
                    <a:p>
                      <a:pPr>
                        <a:lnSpc>
                          <a:spcPct val="100000"/>
                        </a:lnSpc>
                        <a:spcBef>
                          <a:spcPts val="0"/>
                        </a:spcBef>
                        <a:spcAft>
                          <a:spcPts val="600"/>
                        </a:spcAft>
                      </a:pPr>
                      <a:r>
                        <a:rPr lang="en-GB" sz="1000" dirty="0">
                          <a:solidFill>
                            <a:schemeClr val="tx1"/>
                          </a:solidFill>
                          <a:effectLst/>
                          <a:latin typeface="+mn-lt"/>
                          <a:ea typeface="Calibri" panose="020F0502020204030204" pitchFamily="34" charset="0"/>
                          <a:cs typeface="Latha" panose="020B0604020202020204" pitchFamily="34" charset="0"/>
                        </a:rPr>
                        <a:t>5. Code of Conduct</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5.1. The agency will ensure that the Volunteer is provided a copy of and is briefed on the Code of Conduct and child Safeguarding Policy</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5.2. The Volunteer shall read, sign, and strictly abide by the Code of Conduct of the Agency and Child Safeguarding Policy. </a:t>
                      </a:r>
                    </a:p>
                    <a:p>
                      <a:pPr>
                        <a:lnSpc>
                          <a:spcPct val="100000"/>
                        </a:lnSpc>
                        <a:spcBef>
                          <a:spcPts val="0"/>
                        </a:spcBef>
                        <a:spcAft>
                          <a:spcPts val="600"/>
                        </a:spcAft>
                      </a:pPr>
                      <a:endParaRPr lang="en-US" sz="1000" dirty="0">
                        <a:solidFill>
                          <a:schemeClr val="tx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198355978"/>
                  </a:ext>
                </a:extLst>
              </a:tr>
            </a:tbl>
          </a:graphicData>
        </a:graphic>
      </p:graphicFrame>
      <p:sp>
        <p:nvSpPr>
          <p:cNvPr id="3" name="Hexagon 2">
            <a:extLst>
              <a:ext uri="{FF2B5EF4-FFF2-40B4-BE49-F238E27FC236}">
                <a16:creationId xmlns:a16="http://schemas.microsoft.com/office/drawing/2014/main" id="{6E289033-3CC2-D4A3-6F8D-5EB53EBAA486}"/>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DE02A3C9-1D8B-6576-1640-5FC31494A438}"/>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42ABD958-8686-1DA8-F943-0457B628EBF1}"/>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899CE255-06A5-C81C-5733-4BC2EE148BDF}"/>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71E8339A-5C74-2AB4-4AF1-4608B7485E07}"/>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2111E804-DB38-4C6C-FDD1-9929736B6A67}"/>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87552B58-0DBF-1149-876D-FC8324456B0F}"/>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278A50AA-B69F-61F5-6F54-4048A8309680}"/>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1A55B51F-51E7-3FCA-4079-AB143463012C}"/>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40F00668-6CAE-1447-981A-A34B057879BA}"/>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7EEED7EE-C264-F985-9FBD-13C28BA71670}"/>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2904D76D-C60A-3E4E-092E-EFA7DB9168A4}"/>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2E15BCDB-C2CA-77FB-BB06-5995204FB950}"/>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4050466A-FB6D-FE54-D237-17F06F67AAC2}"/>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22071CFD-B39E-6D9D-7E9D-BFC4DD9D1CC7}"/>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F4462C0C-E311-CDF7-5F50-5FDCBB64EAD6}"/>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0F164007-3635-F85C-C300-D8FCA500D5B3}"/>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3EE5D873-17F3-19DF-122D-BBEBCB1F8DAF}"/>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228127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D377FD0F-1594-CF26-E1E7-3B8F18865DA5}"/>
              </a:ext>
            </a:extLst>
          </p:cNvPr>
          <p:cNvGraphicFramePr>
            <a:graphicFrameLocks noGrp="1"/>
          </p:cNvGraphicFramePr>
          <p:nvPr>
            <p:extLst>
              <p:ext uri="{D42A27DB-BD31-4B8C-83A1-F6EECF244321}">
                <p14:modId xmlns:p14="http://schemas.microsoft.com/office/powerpoint/2010/main" val="222205890"/>
              </p:ext>
            </p:extLst>
          </p:nvPr>
        </p:nvGraphicFramePr>
        <p:xfrm>
          <a:off x="995689" y="699799"/>
          <a:ext cx="5390822" cy="5212080"/>
        </p:xfrm>
        <a:graphic>
          <a:graphicData uri="http://schemas.openxmlformats.org/drawingml/2006/table">
            <a:tbl>
              <a:tblPr firstCol="1" bandRow="1">
                <a:tableStyleId>{5C22544A-7EE6-4342-B048-85BDC9FD1C3A}</a:tableStyleId>
              </a:tblPr>
              <a:tblGrid>
                <a:gridCol w="5390822">
                  <a:extLst>
                    <a:ext uri="{9D8B030D-6E8A-4147-A177-3AD203B41FA5}">
                      <a16:colId xmlns:a16="http://schemas.microsoft.com/office/drawing/2014/main" val="1821541054"/>
                    </a:ext>
                  </a:extLst>
                </a:gridCol>
              </a:tblGrid>
              <a:tr h="233586">
                <a:tc>
                  <a:txBody>
                    <a:bodyPr/>
                    <a:lstStyle/>
                    <a:p>
                      <a:pPr>
                        <a:lnSpc>
                          <a:spcPct val="100000"/>
                        </a:lnSpc>
                        <a:spcBef>
                          <a:spcPts val="0"/>
                        </a:spcBef>
                        <a:spcAft>
                          <a:spcPts val="600"/>
                        </a:spcAft>
                      </a:pPr>
                      <a:r>
                        <a:rPr lang="en-GB" sz="1000" dirty="0">
                          <a:effectLst/>
                          <a:latin typeface="+mn-lt"/>
                        </a:rPr>
                        <a:t>Part IV. Terms of Agreement</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3056284242"/>
                  </a:ext>
                </a:extLst>
              </a:tr>
              <a:tr h="4040741">
                <a:tc>
                  <a:txBody>
                    <a:bodyPr/>
                    <a:lstStyle/>
                    <a:p>
                      <a:pPr>
                        <a:lnSpc>
                          <a:spcPct val="100000"/>
                        </a:lnSpc>
                        <a:spcBef>
                          <a:spcPts val="0"/>
                        </a:spcBef>
                        <a:spcAft>
                          <a:spcPts val="600"/>
                        </a:spcAft>
                      </a:pPr>
                      <a:r>
                        <a:rPr lang="en-GB" sz="1000" dirty="0">
                          <a:solidFill>
                            <a:schemeClr val="tx1"/>
                          </a:solidFill>
                          <a:effectLst/>
                          <a:latin typeface="+mn-lt"/>
                          <a:ea typeface="Calibri" panose="020F0502020204030204" pitchFamily="34" charset="0"/>
                          <a:cs typeface="Latha" panose="020B0604020202020204" pitchFamily="34" charset="0"/>
                        </a:rPr>
                        <a:t>6. Reporting</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6.1. The Volunteer will immediately notify the Caseworker of high risk protection issues either through face to face contact or by phone, whichever is the quickest.</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6.2. The Caseworker will meet with the volunteer on a regular basis (at least monthly) to gather information on activities undertaken, progress and issues relating to every child under her/his care/support responsibility, as well as new cases identified and referred.</a:t>
                      </a:r>
                    </a:p>
                    <a:p>
                      <a:pPr>
                        <a:lnSpc>
                          <a:spcPct val="100000"/>
                        </a:lnSpc>
                        <a:spcBef>
                          <a:spcPts val="0"/>
                        </a:spcBef>
                        <a:spcAft>
                          <a:spcPts val="600"/>
                        </a:spcAft>
                      </a:pPr>
                      <a:endParaRPr lang="en-GB" sz="1000" dirty="0">
                        <a:solidFill>
                          <a:schemeClr val="tx1"/>
                        </a:solidFill>
                        <a:effectLst/>
                        <a:latin typeface="+mn-lt"/>
                        <a:ea typeface="Calibri" panose="020F0502020204030204" pitchFamily="34" charset="0"/>
                        <a:cs typeface="Latha" panose="020B0604020202020204" pitchFamily="34" charset="0"/>
                      </a:endParaRPr>
                    </a:p>
                    <a:p>
                      <a:pPr>
                        <a:lnSpc>
                          <a:spcPct val="100000"/>
                        </a:lnSpc>
                        <a:spcBef>
                          <a:spcPts val="0"/>
                        </a:spcBef>
                        <a:spcAft>
                          <a:spcPts val="600"/>
                        </a:spcAft>
                      </a:pPr>
                      <a:r>
                        <a:rPr lang="en-GB" sz="1000" dirty="0">
                          <a:solidFill>
                            <a:schemeClr val="tx1"/>
                          </a:solidFill>
                          <a:effectLst/>
                          <a:latin typeface="+mn-lt"/>
                          <a:ea typeface="Calibri" panose="020F0502020204030204" pitchFamily="34" charset="0"/>
                          <a:cs typeface="Latha" panose="020B0604020202020204" pitchFamily="34" charset="0"/>
                        </a:rPr>
                        <a:t>7. Meetings and Cooperation</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7.1. The Foster Caregiver/ Mentor will attend, by invitation, meetings of the Community-based Committees, or any other forum. </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7.2. If requested to provide a briefing, the Caregiver/ Mentor will ensure that no identifiable information is shared or circulated.</a:t>
                      </a:r>
                    </a:p>
                    <a:p>
                      <a:pPr>
                        <a:lnSpc>
                          <a:spcPct val="100000"/>
                        </a:lnSpc>
                        <a:spcBef>
                          <a:spcPts val="0"/>
                        </a:spcBef>
                        <a:spcAft>
                          <a:spcPts val="600"/>
                        </a:spcAft>
                      </a:pPr>
                      <a:endParaRPr lang="en-GB" sz="1000" dirty="0">
                        <a:solidFill>
                          <a:schemeClr val="tx1"/>
                        </a:solidFill>
                        <a:effectLst/>
                        <a:latin typeface="+mn-lt"/>
                        <a:ea typeface="Calibri" panose="020F0502020204030204" pitchFamily="34" charset="0"/>
                        <a:cs typeface="Latha" panose="020B0604020202020204" pitchFamily="34" charset="0"/>
                      </a:endParaRPr>
                    </a:p>
                    <a:p>
                      <a:pPr>
                        <a:lnSpc>
                          <a:spcPct val="100000"/>
                        </a:lnSpc>
                        <a:spcBef>
                          <a:spcPts val="0"/>
                        </a:spcBef>
                        <a:spcAft>
                          <a:spcPts val="600"/>
                        </a:spcAft>
                      </a:pPr>
                      <a:r>
                        <a:rPr lang="en-GB" sz="1000" dirty="0">
                          <a:solidFill>
                            <a:schemeClr val="tx1"/>
                          </a:solidFill>
                          <a:effectLst/>
                          <a:latin typeface="+mn-lt"/>
                          <a:ea typeface="Calibri" panose="020F0502020204030204" pitchFamily="34" charset="0"/>
                          <a:cs typeface="Latha" panose="020B0604020202020204" pitchFamily="34" charset="0"/>
                        </a:rPr>
                        <a:t>8. Learning &amp; Development</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8.1. The Caregiver/ Mentor will participate in available trainings or sessions organized by or referred to by the Caseworker.</a:t>
                      </a:r>
                    </a:p>
                    <a:p>
                      <a:pPr>
                        <a:lnSpc>
                          <a:spcPct val="100000"/>
                        </a:lnSpc>
                        <a:spcBef>
                          <a:spcPts val="0"/>
                        </a:spcBef>
                        <a:spcAft>
                          <a:spcPts val="600"/>
                        </a:spcAft>
                      </a:pPr>
                      <a:endParaRPr lang="en-GB" sz="1000" dirty="0">
                        <a:solidFill>
                          <a:schemeClr val="tx1"/>
                        </a:solidFill>
                        <a:effectLst/>
                        <a:latin typeface="+mn-lt"/>
                        <a:ea typeface="Calibri" panose="020F0502020204030204" pitchFamily="34" charset="0"/>
                        <a:cs typeface="Latha" panose="020B0604020202020204" pitchFamily="34" charset="0"/>
                      </a:endParaRPr>
                    </a:p>
                    <a:p>
                      <a:pPr>
                        <a:lnSpc>
                          <a:spcPct val="100000"/>
                        </a:lnSpc>
                        <a:spcBef>
                          <a:spcPts val="0"/>
                        </a:spcBef>
                        <a:spcAft>
                          <a:spcPts val="600"/>
                        </a:spcAft>
                      </a:pPr>
                      <a:r>
                        <a:rPr lang="en-GB" sz="1000" dirty="0">
                          <a:solidFill>
                            <a:schemeClr val="tx1"/>
                          </a:solidFill>
                          <a:effectLst/>
                          <a:latin typeface="+mn-lt"/>
                          <a:ea typeface="Calibri" panose="020F0502020204030204" pitchFamily="34" charset="0"/>
                          <a:cs typeface="Latha" panose="020B0604020202020204" pitchFamily="34" charset="0"/>
                        </a:rPr>
                        <a:t>9. Remuneration</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9.1. This engagement does not include payment of any incentive or remuneration.</a:t>
                      </a:r>
                    </a:p>
                    <a:p>
                      <a:pPr>
                        <a:lnSpc>
                          <a:spcPct val="100000"/>
                        </a:lnSpc>
                        <a:spcBef>
                          <a:spcPts val="0"/>
                        </a:spcBef>
                        <a:spcAft>
                          <a:spcPts val="600"/>
                        </a:spcAft>
                      </a:pPr>
                      <a:endParaRPr lang="en-GB" sz="1000" dirty="0">
                        <a:solidFill>
                          <a:schemeClr val="tx1"/>
                        </a:solidFill>
                        <a:effectLst/>
                        <a:latin typeface="+mn-lt"/>
                        <a:ea typeface="Calibri" panose="020F0502020204030204" pitchFamily="34" charset="0"/>
                        <a:cs typeface="Latha" panose="020B0604020202020204" pitchFamily="34" charset="0"/>
                      </a:endParaRPr>
                    </a:p>
                    <a:p>
                      <a:pPr>
                        <a:lnSpc>
                          <a:spcPct val="100000"/>
                        </a:lnSpc>
                        <a:spcBef>
                          <a:spcPts val="0"/>
                        </a:spcBef>
                        <a:spcAft>
                          <a:spcPts val="600"/>
                        </a:spcAft>
                      </a:pPr>
                      <a:r>
                        <a:rPr lang="en-GB" sz="1000" dirty="0">
                          <a:solidFill>
                            <a:schemeClr val="tx1"/>
                          </a:solidFill>
                          <a:effectLst/>
                          <a:latin typeface="+mn-lt"/>
                          <a:ea typeface="Calibri" panose="020F0502020204030204" pitchFamily="34" charset="0"/>
                          <a:cs typeface="Latha" panose="020B0604020202020204" pitchFamily="34" charset="0"/>
                        </a:rPr>
                        <a:t>10. Liability and Discipline</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10.1. The Caregiver/ Mentor will abide by the local laws and may be held criminally and civilly liable if found to have committed an offence under such law.</a:t>
                      </a:r>
                    </a:p>
                    <a:p>
                      <a:pPr>
                        <a:lnSpc>
                          <a:spcPct val="100000"/>
                        </a:lnSpc>
                        <a:spcBef>
                          <a:spcPts val="0"/>
                        </a:spcBef>
                        <a:spcAft>
                          <a:spcPts val="600"/>
                        </a:spcAft>
                      </a:pPr>
                      <a:r>
                        <a:rPr lang="en-GB" sz="1000" b="0" dirty="0">
                          <a:solidFill>
                            <a:schemeClr val="tx1"/>
                          </a:solidFill>
                          <a:effectLst/>
                          <a:latin typeface="+mn-lt"/>
                          <a:ea typeface="Calibri" panose="020F0502020204030204" pitchFamily="34" charset="0"/>
                          <a:cs typeface="Latha" panose="020B0604020202020204" pitchFamily="34" charset="0"/>
                        </a:rPr>
                        <a:t>10.2. Non-abidance to the Code of Conduct may lead to the termination of the care arrangement.</a:t>
                      </a: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198355978"/>
                  </a:ext>
                </a:extLst>
              </a:tr>
            </a:tbl>
          </a:graphicData>
        </a:graphic>
      </p:graphicFrame>
      <p:graphicFrame>
        <p:nvGraphicFramePr>
          <p:cNvPr id="11" name="Table 10">
            <a:extLst>
              <a:ext uri="{FF2B5EF4-FFF2-40B4-BE49-F238E27FC236}">
                <a16:creationId xmlns:a16="http://schemas.microsoft.com/office/drawing/2014/main" id="{1BBD2574-664D-017D-F057-F1B9B2632CB4}"/>
              </a:ext>
            </a:extLst>
          </p:cNvPr>
          <p:cNvGraphicFramePr>
            <a:graphicFrameLocks noGrp="1"/>
          </p:cNvGraphicFramePr>
          <p:nvPr>
            <p:extLst>
              <p:ext uri="{D42A27DB-BD31-4B8C-83A1-F6EECF244321}">
                <p14:modId xmlns:p14="http://schemas.microsoft.com/office/powerpoint/2010/main" val="488295191"/>
              </p:ext>
            </p:extLst>
          </p:nvPr>
        </p:nvGraphicFramePr>
        <p:xfrm>
          <a:off x="995689" y="5911879"/>
          <a:ext cx="5390824" cy="2991612"/>
        </p:xfrm>
        <a:graphic>
          <a:graphicData uri="http://schemas.openxmlformats.org/drawingml/2006/table">
            <a:tbl>
              <a:tblPr firstRow="1" firstCol="1" bandRow="1"/>
              <a:tblGrid>
                <a:gridCol w="3469875">
                  <a:extLst>
                    <a:ext uri="{9D8B030D-6E8A-4147-A177-3AD203B41FA5}">
                      <a16:colId xmlns:a16="http://schemas.microsoft.com/office/drawing/2014/main" val="3360986548"/>
                    </a:ext>
                  </a:extLst>
                </a:gridCol>
                <a:gridCol w="1920949">
                  <a:extLst>
                    <a:ext uri="{9D8B030D-6E8A-4147-A177-3AD203B41FA5}">
                      <a16:colId xmlns:a16="http://schemas.microsoft.com/office/drawing/2014/main" val="1582575504"/>
                    </a:ext>
                  </a:extLst>
                </a:gridCol>
              </a:tblGrid>
              <a:tr h="146968">
                <a:tc gridSpan="2">
                  <a:txBody>
                    <a:bodyPr/>
                    <a:lstStyle/>
                    <a:p>
                      <a:pPr>
                        <a:lnSpc>
                          <a:spcPct val="115000"/>
                        </a:lnSpc>
                        <a:spcBef>
                          <a:spcPts val="600"/>
                        </a:spcBef>
                        <a:spcAft>
                          <a:spcPts val="600"/>
                        </a:spcAft>
                      </a:pPr>
                      <a:r>
                        <a:rPr lang="en-GB" sz="1000" b="1" dirty="0">
                          <a:solidFill>
                            <a:schemeClr val="bg1"/>
                          </a:solidFill>
                          <a:effectLst/>
                          <a:latin typeface="+mn-lt"/>
                          <a:ea typeface="Calibri" panose="020F0502020204030204" pitchFamily="34" charset="0"/>
                          <a:cs typeface="Latha" panose="020B0604020202020204" pitchFamily="34" charset="0"/>
                        </a:rPr>
                        <a:t>Part IV. Signatures</a:t>
                      </a:r>
                      <a:endParaRPr lang="en-US" sz="1000" dirty="0">
                        <a:solidFill>
                          <a:schemeClr val="bg1"/>
                        </a:solidFill>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75000"/>
                      </a:schemeClr>
                    </a:solidFill>
                  </a:tcPr>
                </a:tc>
                <a:tc hMerge="1">
                  <a:txBody>
                    <a:bodyPr/>
                    <a:lstStyle/>
                    <a:p>
                      <a:endParaRPr lang="en-US" dirty="0"/>
                    </a:p>
                  </a:txBody>
                  <a:tcPr/>
                </a:tc>
                <a:extLst>
                  <a:ext uri="{0D108BD9-81ED-4DB2-BD59-A6C34878D82A}">
                    <a16:rowId xmlns:a16="http://schemas.microsoft.com/office/drawing/2014/main" val="3016098706"/>
                  </a:ext>
                </a:extLst>
              </a:tr>
              <a:tr h="440675">
                <a:tc>
                  <a:txBody>
                    <a:bodyPr/>
                    <a:lstStyle/>
                    <a:p>
                      <a:pPr>
                        <a:lnSpc>
                          <a:spcPct val="115000"/>
                        </a:lnSpc>
                        <a:spcBef>
                          <a:spcPts val="600"/>
                        </a:spcBef>
                        <a:spcAft>
                          <a:spcPts val="600"/>
                        </a:spcAft>
                      </a:pPr>
                      <a:r>
                        <a:rPr lang="en-GB" sz="1000" b="1" dirty="0">
                          <a:effectLst/>
                          <a:latin typeface="+mn-lt"/>
                          <a:ea typeface="Calibri" panose="020F0502020204030204" pitchFamily="34" charset="0"/>
                          <a:cs typeface="Latha" panose="020B0604020202020204" pitchFamily="34" charset="0"/>
                        </a:rPr>
                        <a:t>Foster Carer/Mentor</a:t>
                      </a:r>
                      <a:endParaRPr lang="en-US" sz="1000" dirty="0">
                        <a:effectLst/>
                        <a:latin typeface="+mn-lt"/>
                        <a:ea typeface="Calibri" panose="020F0502020204030204" pitchFamily="34" charset="0"/>
                        <a:cs typeface="Latha" panose="020B0604020202020204" pitchFamily="34" charset="0"/>
                      </a:endParaRPr>
                    </a:p>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Name:      </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tc>
                  <a:txBody>
                    <a:bodyPr/>
                    <a:lstStyle/>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Signature:      </a:t>
                      </a:r>
                      <a:endParaRPr lang="en-US" sz="1000" dirty="0">
                        <a:effectLst/>
                        <a:latin typeface="+mn-lt"/>
                        <a:ea typeface="Calibri" panose="020F0502020204030204" pitchFamily="34" charset="0"/>
                        <a:cs typeface="Latha" panose="020B0604020202020204" pitchFamily="34" charset="0"/>
                      </a:endParaRPr>
                    </a:p>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Date:      /     /      (DD/MM/YYY)</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2647849414"/>
                  </a:ext>
                </a:extLst>
              </a:tr>
              <a:tr h="734383">
                <a:tc>
                  <a:txBody>
                    <a:bodyPr/>
                    <a:lstStyle/>
                    <a:p>
                      <a:pPr>
                        <a:lnSpc>
                          <a:spcPct val="115000"/>
                        </a:lnSpc>
                        <a:spcBef>
                          <a:spcPts val="600"/>
                        </a:spcBef>
                        <a:spcAft>
                          <a:spcPts val="600"/>
                        </a:spcAft>
                      </a:pPr>
                      <a:r>
                        <a:rPr lang="en-GB" sz="1000" b="1" dirty="0">
                          <a:effectLst/>
                          <a:latin typeface="+mn-lt"/>
                          <a:ea typeface="Calibri" panose="020F0502020204030204" pitchFamily="34" charset="0"/>
                          <a:cs typeface="Latha" panose="020B0604020202020204" pitchFamily="34" charset="0"/>
                        </a:rPr>
                        <a:t>Agency</a:t>
                      </a:r>
                      <a:endParaRPr lang="en-US" sz="1000" dirty="0">
                        <a:effectLst/>
                        <a:latin typeface="+mn-lt"/>
                        <a:ea typeface="Calibri" panose="020F0502020204030204" pitchFamily="34" charset="0"/>
                        <a:cs typeface="Latha" panose="020B0604020202020204" pitchFamily="34" charset="0"/>
                      </a:endParaRPr>
                    </a:p>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Name:      </a:t>
                      </a:r>
                      <a:endParaRPr lang="en-US" sz="1000" dirty="0">
                        <a:effectLst/>
                        <a:latin typeface="+mn-lt"/>
                        <a:ea typeface="Calibri" panose="020F0502020204030204" pitchFamily="34" charset="0"/>
                        <a:cs typeface="Latha" panose="020B0604020202020204" pitchFamily="34" charset="0"/>
                      </a:endParaRPr>
                    </a:p>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Designation:      </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tc>
                  <a:txBody>
                    <a:bodyPr/>
                    <a:lstStyle/>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Signature:      </a:t>
                      </a:r>
                      <a:endParaRPr lang="en-US" sz="1000" dirty="0">
                        <a:effectLst/>
                        <a:latin typeface="+mn-lt"/>
                        <a:ea typeface="Calibri" panose="020F0502020204030204" pitchFamily="34" charset="0"/>
                        <a:cs typeface="Latha" panose="020B0604020202020204" pitchFamily="34" charset="0"/>
                      </a:endParaRPr>
                    </a:p>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Date:      /     /      (DD/MM/YYY)</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3086324805"/>
                  </a:ext>
                </a:extLst>
              </a:tr>
              <a:tr h="1028090">
                <a:tc>
                  <a:txBody>
                    <a:bodyPr/>
                    <a:lstStyle/>
                    <a:p>
                      <a:pPr>
                        <a:lnSpc>
                          <a:spcPct val="115000"/>
                        </a:lnSpc>
                        <a:spcBef>
                          <a:spcPts val="600"/>
                        </a:spcBef>
                        <a:spcAft>
                          <a:spcPts val="600"/>
                        </a:spcAft>
                      </a:pPr>
                      <a:r>
                        <a:rPr lang="en-GB" sz="1000" b="1" dirty="0">
                          <a:effectLst/>
                          <a:latin typeface="+mn-lt"/>
                          <a:ea typeface="Calibri" panose="020F0502020204030204" pitchFamily="34" charset="0"/>
                          <a:cs typeface="Latha" panose="020B0604020202020204" pitchFamily="34" charset="0"/>
                        </a:rPr>
                        <a:t>Witness</a:t>
                      </a:r>
                      <a:endParaRPr lang="en-US" sz="1000" dirty="0">
                        <a:effectLst/>
                        <a:latin typeface="+mn-lt"/>
                        <a:ea typeface="Calibri" panose="020F0502020204030204" pitchFamily="34" charset="0"/>
                        <a:cs typeface="Latha" panose="020B0604020202020204" pitchFamily="34" charset="0"/>
                      </a:endParaRPr>
                    </a:p>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Name:      </a:t>
                      </a:r>
                      <a:endParaRPr lang="en-US" sz="1000" dirty="0">
                        <a:effectLst/>
                        <a:latin typeface="+mn-lt"/>
                        <a:ea typeface="Calibri" panose="020F0502020204030204" pitchFamily="34" charset="0"/>
                        <a:cs typeface="Latha" panose="020B0604020202020204" pitchFamily="34" charset="0"/>
                      </a:endParaRPr>
                    </a:p>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Designation:      </a:t>
                      </a:r>
                      <a:endParaRPr lang="en-US" sz="1000" dirty="0">
                        <a:effectLst/>
                        <a:latin typeface="+mn-lt"/>
                        <a:ea typeface="Calibri" panose="020F0502020204030204" pitchFamily="34" charset="0"/>
                        <a:cs typeface="Latha" panose="020B0604020202020204" pitchFamily="34" charset="0"/>
                      </a:endParaRPr>
                    </a:p>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Agency:      </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tc>
                  <a:txBody>
                    <a:bodyPr/>
                    <a:lstStyle/>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Signature:      </a:t>
                      </a:r>
                      <a:endParaRPr lang="en-US" sz="1000" dirty="0">
                        <a:effectLst/>
                        <a:latin typeface="+mn-lt"/>
                        <a:ea typeface="Calibri" panose="020F0502020204030204" pitchFamily="34" charset="0"/>
                        <a:cs typeface="Latha" panose="020B0604020202020204" pitchFamily="34" charset="0"/>
                      </a:endParaRPr>
                    </a:p>
                    <a:p>
                      <a:pPr>
                        <a:lnSpc>
                          <a:spcPct val="115000"/>
                        </a:lnSpc>
                        <a:spcBef>
                          <a:spcPts val="600"/>
                        </a:spcBef>
                        <a:spcAft>
                          <a:spcPts val="600"/>
                        </a:spcAft>
                      </a:pPr>
                      <a:r>
                        <a:rPr lang="en-GB" sz="1000" dirty="0">
                          <a:effectLst/>
                          <a:latin typeface="+mn-lt"/>
                          <a:ea typeface="Calibri" panose="020F0502020204030204" pitchFamily="34" charset="0"/>
                          <a:cs typeface="Latha" panose="020B0604020202020204" pitchFamily="34" charset="0"/>
                        </a:rPr>
                        <a:t>Date:      /     /      (DD/MM/YYY)</a:t>
                      </a:r>
                      <a:endParaRPr lang="en-US" sz="1000" dirty="0">
                        <a:effectLst/>
                        <a:latin typeface="+mn-lt"/>
                        <a:ea typeface="Calibri" panose="020F0502020204030204" pitchFamily="34" charset="0"/>
                        <a:cs typeface="Latha" panose="020B0604020202020204" pitchFamily="34"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815285158"/>
                  </a:ext>
                </a:extLst>
              </a:tr>
            </a:tbl>
          </a:graphicData>
        </a:graphic>
      </p:graphicFrame>
      <p:sp>
        <p:nvSpPr>
          <p:cNvPr id="12" name="Rectangle 4">
            <a:extLst>
              <a:ext uri="{FF2B5EF4-FFF2-40B4-BE49-F238E27FC236}">
                <a16:creationId xmlns:a16="http://schemas.microsoft.com/office/drawing/2014/main" id="{723E15AF-F0B1-139F-41BA-A535DC3DE965}"/>
              </a:ext>
            </a:extLst>
          </p:cNvPr>
          <p:cNvSpPr>
            <a:spLocks noChangeArrowheads="1"/>
          </p:cNvSpPr>
          <p:nvPr/>
        </p:nvSpPr>
        <p:spPr bwMode="auto">
          <a:xfrm>
            <a:off x="568325" y="6000532"/>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chemeClr val="tx1"/>
                </a:solidFill>
                <a:effectLst/>
                <a:latin typeface="Arial" panose="020B060402020202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Hexagon 4">
            <a:extLst>
              <a:ext uri="{FF2B5EF4-FFF2-40B4-BE49-F238E27FC236}">
                <a16:creationId xmlns:a16="http://schemas.microsoft.com/office/drawing/2014/main" id="{9F8D6B64-5D53-8DDD-056E-C33D2EC3DE65}"/>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05E2D3E4-FB8A-3E79-0BDA-0CD56747189B}"/>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DDC30EB9-2B42-86AE-52E1-4A195432E29B}"/>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6CA35A47-2588-6F2B-5352-30F033604A91}"/>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F6E7A04D-61D8-8788-F855-3777F79D68B8}"/>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DB390FC1-CB4A-AD79-DCF3-BBCE103F5F57}"/>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39A0A4DB-2775-AD27-BDF3-E55F344B1EA3}"/>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935F9751-70E9-E92A-F03D-416F9E8E2289}"/>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EE2818A2-AAE3-A6D1-1DC4-C3A0ACA5872F}"/>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1341840F-8290-F20A-9E23-F3EEB1308579}"/>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F2B4E7AA-F41D-482E-AD88-BB05B332BE7D}"/>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6BFF990C-1F11-E6E3-6CD4-CF5FA9EACB69}"/>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0D9BA1F0-D318-0ACB-5F49-801D30C9E6ED}"/>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ADB902A4-6EE6-FBFE-4A45-631196B75BAF}"/>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3CAE46C8-2A1B-E160-8BBD-59F2960E7DAA}"/>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46C17DDD-E0B7-6DA2-7DE2-0AA356A33D0A}"/>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42393158-AA54-7406-1132-01E51AB22488}"/>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5632F103-B005-CEB1-3A5D-7439C74B355E}"/>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047410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4913991" cy="523220"/>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1: IDENTIFICATION AND REGISTRATION</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625489"/>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2178391"/>
            <a:ext cx="4529568" cy="938719"/>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Describe the core principles and standards relating to identification and registration of UASC</a:t>
            </a:r>
          </a:p>
          <a:p>
            <a:pPr marL="0" marR="0" lvl="0" indent="0" algn="l" rtl="0">
              <a:spcBef>
                <a:spcPts val="0"/>
              </a:spcBef>
              <a:spcAft>
                <a:spcPts val="0"/>
              </a:spcAft>
              <a:buNone/>
            </a:pPr>
            <a:endParaRPr lang="en-US" sz="1100" dirty="0">
              <a:ea typeface="Arial"/>
              <a:cs typeface="Arial"/>
              <a:sym typeface="Arial"/>
            </a:endParaRPr>
          </a:p>
          <a:p>
            <a:r>
              <a:rPr lang="en-US" sz="1100" dirty="0">
                <a:solidFill>
                  <a:schemeClr val="tx1"/>
                </a:solidFill>
                <a:latin typeface="+mn-lt"/>
                <a:ea typeface="Arial"/>
                <a:cs typeface="Arial"/>
                <a:sym typeface="Arial"/>
              </a:rPr>
              <a:t>Explain the specific procedures required for taking informed consent/assent from UASC.</a:t>
            </a:r>
          </a:p>
        </p:txBody>
      </p:sp>
      <p:grpSp>
        <p:nvGrpSpPr>
          <p:cNvPr id="33" name="Google Shape;194;p14">
            <a:extLst>
              <a:ext uri="{FF2B5EF4-FFF2-40B4-BE49-F238E27FC236}">
                <a16:creationId xmlns:a16="http://schemas.microsoft.com/office/drawing/2014/main" id="{01BC34CA-DE6A-6A1B-8925-1E5E81907828}"/>
              </a:ext>
            </a:extLst>
          </p:cNvPr>
          <p:cNvGrpSpPr/>
          <p:nvPr/>
        </p:nvGrpSpPr>
        <p:grpSpPr>
          <a:xfrm>
            <a:off x="1153785" y="2161263"/>
            <a:ext cx="332115" cy="351369"/>
            <a:chOff x="243840" y="1676400"/>
            <a:chExt cx="701040" cy="741680"/>
          </a:xfrm>
          <a:solidFill>
            <a:schemeClr val="accent2">
              <a:lumMod val="75000"/>
            </a:schemeClr>
          </a:solidFill>
        </p:grpSpPr>
        <p:sp>
          <p:nvSpPr>
            <p:cNvPr id="34" name="Google Shape;195;p14">
              <a:extLst>
                <a:ext uri="{FF2B5EF4-FFF2-40B4-BE49-F238E27FC236}">
                  <a16:creationId xmlns:a16="http://schemas.microsoft.com/office/drawing/2014/main" id="{836C395A-34BA-2044-3814-CEB5BD14DD05}"/>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35" name="Google Shape;196;p14">
              <a:extLst>
                <a:ext uri="{FF2B5EF4-FFF2-40B4-BE49-F238E27FC236}">
                  <a16:creationId xmlns:a16="http://schemas.microsoft.com/office/drawing/2014/main" id="{1F02318C-6C3E-56DA-E1FE-063BF637A069}"/>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36" name="Google Shape;194;p14">
            <a:extLst>
              <a:ext uri="{FF2B5EF4-FFF2-40B4-BE49-F238E27FC236}">
                <a16:creationId xmlns:a16="http://schemas.microsoft.com/office/drawing/2014/main" id="{F416F821-0615-D27F-11BA-C884CDDB5918}"/>
              </a:ext>
            </a:extLst>
          </p:cNvPr>
          <p:cNvGrpSpPr/>
          <p:nvPr/>
        </p:nvGrpSpPr>
        <p:grpSpPr>
          <a:xfrm>
            <a:off x="1153785" y="2713826"/>
            <a:ext cx="332115" cy="351369"/>
            <a:chOff x="243840" y="1676400"/>
            <a:chExt cx="701040" cy="741680"/>
          </a:xfrm>
          <a:solidFill>
            <a:schemeClr val="accent2">
              <a:lumMod val="75000"/>
            </a:schemeClr>
          </a:solidFill>
        </p:grpSpPr>
        <p:sp>
          <p:nvSpPr>
            <p:cNvPr id="37" name="Google Shape;195;p14">
              <a:extLst>
                <a:ext uri="{FF2B5EF4-FFF2-40B4-BE49-F238E27FC236}">
                  <a16:creationId xmlns:a16="http://schemas.microsoft.com/office/drawing/2014/main" id="{EAE035D6-A015-CED2-667F-DBBEE14B11A3}"/>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38" name="Google Shape;196;p14">
              <a:extLst>
                <a:ext uri="{FF2B5EF4-FFF2-40B4-BE49-F238E27FC236}">
                  <a16:creationId xmlns:a16="http://schemas.microsoft.com/office/drawing/2014/main" id="{A36079ED-F758-0A3B-0C07-6FFE8659990A}"/>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4" name="TextBox 3">
            <a:extLst>
              <a:ext uri="{FF2B5EF4-FFF2-40B4-BE49-F238E27FC236}">
                <a16:creationId xmlns:a16="http://schemas.microsoft.com/office/drawing/2014/main" id="{A6A41DC8-5C08-F08E-9F78-BCA63FDA1DBC}"/>
              </a:ext>
            </a:extLst>
          </p:cNvPr>
          <p:cNvSpPr txBox="1"/>
          <p:nvPr/>
        </p:nvSpPr>
        <p:spPr>
          <a:xfrm>
            <a:off x="982985" y="3599046"/>
            <a:ext cx="4325427" cy="461665"/>
          </a:xfrm>
          <a:prstGeom prst="rect">
            <a:avLst/>
          </a:prstGeom>
          <a:noFill/>
        </p:spPr>
        <p:txBody>
          <a:bodyPr wrap="square" rtlCol="0">
            <a:spAutoFit/>
          </a:bodyPr>
          <a:lstStyle/>
          <a:p>
            <a:r>
              <a:rPr lang="en-US" sz="1200" b="1" spc="300" dirty="0">
                <a:solidFill>
                  <a:schemeClr val="tx1"/>
                </a:solidFill>
              </a:rPr>
              <a:t>IDENTIFICATION AND REGISTRATION OF CHILDREN AT RISK INCLUDING UASC</a:t>
            </a:r>
          </a:p>
        </p:txBody>
      </p:sp>
      <p:sp>
        <p:nvSpPr>
          <p:cNvPr id="6" name="TextBox 5">
            <a:extLst>
              <a:ext uri="{FF2B5EF4-FFF2-40B4-BE49-F238E27FC236}">
                <a16:creationId xmlns:a16="http://schemas.microsoft.com/office/drawing/2014/main" id="{7EBD1A85-03D4-E6CF-D14C-3AF21F290817}"/>
              </a:ext>
            </a:extLst>
          </p:cNvPr>
          <p:cNvSpPr txBox="1"/>
          <p:nvPr/>
        </p:nvSpPr>
        <p:spPr>
          <a:xfrm>
            <a:off x="982985" y="5836591"/>
            <a:ext cx="5267344" cy="1958228"/>
          </a:xfrm>
          <a:prstGeom prst="rect">
            <a:avLst/>
          </a:prstGeom>
          <a:noFill/>
        </p:spPr>
        <p:txBody>
          <a:bodyPr wrap="square">
            <a:spAutoFit/>
          </a:bodyPr>
          <a:lstStyle/>
          <a:p>
            <a:pPr algn="just"/>
            <a:r>
              <a:rPr lang="en-US" sz="1100" b="1" dirty="0">
                <a:effectLst/>
                <a:ea typeface="Verdana" panose="020B0604030504040204" pitchFamily="34" charset="0"/>
                <a:cs typeface="Calibri" panose="020F0502020204030204" pitchFamily="34" charset="0"/>
              </a:rPr>
              <a:t>Case scenario 1</a:t>
            </a:r>
          </a:p>
          <a:p>
            <a:pPr algn="just"/>
            <a:endParaRPr lang="en-US" sz="1100" dirty="0">
              <a:effectLst/>
              <a:ea typeface="Calibri" panose="020F0502020204030204" pitchFamily="34" charset="0"/>
              <a:cs typeface="Times New Roman" panose="02020603050405020304" pitchFamily="18" charset="0"/>
            </a:endParaRPr>
          </a:p>
          <a:p>
            <a:pPr algn="just"/>
            <a:r>
              <a:rPr lang="en-US" sz="1100" dirty="0">
                <a:effectLst/>
                <a:ea typeface="Verdana" panose="020B0604030504040204" pitchFamily="34" charset="0"/>
                <a:cs typeface="Calibri" panose="020F0502020204030204" pitchFamily="34" charset="0"/>
              </a:rPr>
              <a:t>You are a government child protection staff working for the social services. You and your team work in an urban area of </a:t>
            </a:r>
            <a:r>
              <a:rPr lang="en-US" sz="1100" dirty="0">
                <a:effectLst/>
                <a:ea typeface="Verdana" panose="020B0604030504040204" pitchFamily="34" charset="0"/>
                <a:cs typeface="Times New Roman" panose="02020603050405020304" pitchFamily="18" charset="0"/>
              </a:rPr>
              <a:t>​​</a:t>
            </a:r>
            <a:r>
              <a:rPr lang="en-US" sz="1100" dirty="0">
                <a:effectLst/>
                <a:ea typeface="Verdana" panose="020B0604030504040204" pitchFamily="34" charset="0"/>
                <a:cs typeface="Calibri" panose="020F0502020204030204" pitchFamily="34" charset="0"/>
              </a:rPr>
              <a:t>a city, where there are displaced families following the eruption of a volcano in the surrounding area. You have heard of the increased risks and protection issues for unaccompanied and separated children hosted by families. Also, some children have been placed in a nearby orphanage, while others live in groups together, but without adequate supervision. According to one of the community leaders, some families who are hosting unaccompanied and separated children have heard that they will receive cash assistance.</a:t>
            </a:r>
            <a:endParaRPr lang="en-US" sz="1100" dirty="0">
              <a:effectLst/>
              <a:ea typeface="Calibri" panose="020F0502020204030204" pitchFamily="34" charset="0"/>
              <a:cs typeface="Times New Roman" panose="02020603050405020304" pitchFamily="18" charset="0"/>
            </a:endParaRPr>
          </a:p>
          <a:p>
            <a:pPr marL="228600" lvl="0" indent="-228600" algn="just">
              <a:lnSpc>
                <a:spcPct val="107000"/>
              </a:lnSpc>
              <a:spcAft>
                <a:spcPts val="800"/>
              </a:spcAft>
              <a:buFont typeface="+mj-lt"/>
              <a:buAutoNum type="arabicPeriod"/>
            </a:pPr>
            <a:endParaRPr lang="en-US" sz="1100" dirty="0">
              <a:effectLst/>
              <a:ea typeface="Verdana" panose="020B060403050404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691BB887-634E-A323-0080-19E9F30E3DAF}"/>
              </a:ext>
            </a:extLst>
          </p:cNvPr>
          <p:cNvSpPr txBox="1"/>
          <p:nvPr/>
        </p:nvSpPr>
        <p:spPr>
          <a:xfrm>
            <a:off x="982985" y="4384401"/>
            <a:ext cx="5267344" cy="1137198"/>
          </a:xfrm>
          <a:prstGeom prst="rect">
            <a:avLst/>
          </a:prstGeom>
          <a:solidFill>
            <a:schemeClr val="accent2">
              <a:lumMod val="20000"/>
              <a:lumOff val="80000"/>
            </a:schemeClr>
          </a:solidFill>
        </p:spPr>
        <p:txBody>
          <a:bodyPr wrap="square" lIns="144000" tIns="144000" rIns="144000" bIns="144000" rtlCol="0">
            <a:spAutoFit/>
          </a:bodyPr>
          <a:lstStyle/>
          <a:p>
            <a:pPr marL="0" marR="0" lvl="0" indent="0" algn="l" rtl="0">
              <a:spcBef>
                <a:spcPts val="0"/>
              </a:spcBef>
              <a:spcAft>
                <a:spcPts val="0"/>
              </a:spcAft>
              <a:buNone/>
            </a:pPr>
            <a:r>
              <a:rPr lang="en-US" sz="1100" b="1" dirty="0">
                <a:solidFill>
                  <a:schemeClr val="tx1"/>
                </a:solidFill>
                <a:latin typeface="+mn-lt"/>
                <a:ea typeface="Arial"/>
                <a:cs typeface="Arial"/>
                <a:sym typeface="Arial"/>
              </a:rPr>
              <a:t>Answer the following questions:</a:t>
            </a:r>
          </a:p>
          <a:p>
            <a:pPr marL="228600" marR="0" lvl="0" indent="-228600" algn="l" rtl="0">
              <a:spcBef>
                <a:spcPts val="0"/>
              </a:spcBef>
              <a:spcAft>
                <a:spcPts val="0"/>
              </a:spcAft>
              <a:buFont typeface="+mj-lt"/>
              <a:buAutoNum type="arabicPeriod"/>
            </a:pPr>
            <a:r>
              <a:rPr lang="en-US" sz="1100" dirty="0">
                <a:solidFill>
                  <a:schemeClr val="tx1"/>
                </a:solidFill>
                <a:latin typeface="+mn-lt"/>
                <a:ea typeface="Arial"/>
                <a:cs typeface="Arial"/>
                <a:sym typeface="Arial"/>
              </a:rPr>
              <a:t>How will you begin to identify children at risk including those separated from their families?</a:t>
            </a:r>
          </a:p>
          <a:p>
            <a:pPr marL="228600" marR="0" lvl="0" indent="-228600" algn="l" rtl="0">
              <a:spcBef>
                <a:spcPts val="0"/>
              </a:spcBef>
              <a:spcAft>
                <a:spcPts val="0"/>
              </a:spcAft>
              <a:buFont typeface="+mj-lt"/>
              <a:buAutoNum type="arabicPeriod"/>
            </a:pPr>
            <a:r>
              <a:rPr lang="en-US" sz="1100" dirty="0">
                <a:solidFill>
                  <a:schemeClr val="tx1"/>
                </a:solidFill>
                <a:latin typeface="+mn-lt"/>
                <a:ea typeface="Arial"/>
                <a:cs typeface="Arial"/>
                <a:sym typeface="Arial"/>
              </a:rPr>
              <a:t>Which other actors will you involve?</a:t>
            </a:r>
          </a:p>
          <a:p>
            <a:pPr marL="228600" marR="0" lvl="0" indent="-228600" algn="l" rtl="0">
              <a:spcBef>
                <a:spcPts val="0"/>
              </a:spcBef>
              <a:spcAft>
                <a:spcPts val="0"/>
              </a:spcAft>
              <a:buFont typeface="+mj-lt"/>
              <a:buAutoNum type="arabicPeriod"/>
            </a:pPr>
            <a:r>
              <a:rPr lang="en-US" sz="1100" dirty="0">
                <a:solidFill>
                  <a:schemeClr val="tx1"/>
                </a:solidFill>
                <a:latin typeface="+mn-lt"/>
                <a:ea typeface="Arial"/>
                <a:cs typeface="Arial"/>
                <a:sym typeface="Arial"/>
              </a:rPr>
              <a:t>How do you make sure you are not doing harm?</a:t>
            </a:r>
          </a:p>
        </p:txBody>
      </p:sp>
      <p:sp>
        <p:nvSpPr>
          <p:cNvPr id="27" name="Hexagon 26">
            <a:extLst>
              <a:ext uri="{FF2B5EF4-FFF2-40B4-BE49-F238E27FC236}">
                <a16:creationId xmlns:a16="http://schemas.microsoft.com/office/drawing/2014/main" id="{838C6922-B2C7-67E1-C1A7-44CAD2BC5CA4}"/>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0DDB067E-0B01-04DF-655D-20B2040A943D}"/>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558C97E1-9CD5-3945-D9F8-CFB296922F45}"/>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762293CF-D4D3-F738-0646-A81A54092A04}"/>
              </a:ext>
            </a:extLst>
          </p:cNvPr>
          <p:cNvSpPr/>
          <p:nvPr/>
        </p:nvSpPr>
        <p:spPr>
          <a:xfrm rot="1782986">
            <a:off x="286724" y="168964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AFD57412-9F43-D488-FE76-1AF8019E92E2}"/>
              </a:ext>
            </a:extLst>
          </p:cNvPr>
          <p:cNvSpPr/>
          <p:nvPr/>
        </p:nvSpPr>
        <p:spPr>
          <a:xfrm rot="1782986">
            <a:off x="286724" y="215249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D2BC34A1-178F-0953-E1F3-9DF1192CA1CF}"/>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Hexagon 40">
            <a:extLst>
              <a:ext uri="{FF2B5EF4-FFF2-40B4-BE49-F238E27FC236}">
                <a16:creationId xmlns:a16="http://schemas.microsoft.com/office/drawing/2014/main" id="{D13700DB-D302-6B48-5CA4-DD00E74E2C01}"/>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Hexagon 41">
            <a:extLst>
              <a:ext uri="{FF2B5EF4-FFF2-40B4-BE49-F238E27FC236}">
                <a16:creationId xmlns:a16="http://schemas.microsoft.com/office/drawing/2014/main" id="{06E48461-3F36-E456-A1BC-3AF28F93D598}"/>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Hexagon 42">
            <a:extLst>
              <a:ext uri="{FF2B5EF4-FFF2-40B4-BE49-F238E27FC236}">
                <a16:creationId xmlns:a16="http://schemas.microsoft.com/office/drawing/2014/main" id="{0A2B7F82-2826-AA1F-C2AD-751848A37D66}"/>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Hexagon 43">
            <a:extLst>
              <a:ext uri="{FF2B5EF4-FFF2-40B4-BE49-F238E27FC236}">
                <a16:creationId xmlns:a16="http://schemas.microsoft.com/office/drawing/2014/main" id="{B98EFFA9-588C-C32F-3FA0-18E5E005639D}"/>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5" name="Hexagon 44">
            <a:extLst>
              <a:ext uri="{FF2B5EF4-FFF2-40B4-BE49-F238E27FC236}">
                <a16:creationId xmlns:a16="http://schemas.microsoft.com/office/drawing/2014/main" id="{0D3CA723-0E4A-CEC9-F222-8BBA80FACE1B}"/>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6" name="Hexagon 45">
            <a:extLst>
              <a:ext uri="{FF2B5EF4-FFF2-40B4-BE49-F238E27FC236}">
                <a16:creationId xmlns:a16="http://schemas.microsoft.com/office/drawing/2014/main" id="{6ADBF830-7AC8-242C-C9F5-0D4EFA5AA2D3}"/>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Hexagon 46">
            <a:extLst>
              <a:ext uri="{FF2B5EF4-FFF2-40B4-BE49-F238E27FC236}">
                <a16:creationId xmlns:a16="http://schemas.microsoft.com/office/drawing/2014/main" id="{82BC8CE0-14FE-1379-3412-7FAFDB9B4702}"/>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6" name="Hexagon 55">
            <a:extLst>
              <a:ext uri="{FF2B5EF4-FFF2-40B4-BE49-F238E27FC236}">
                <a16:creationId xmlns:a16="http://schemas.microsoft.com/office/drawing/2014/main" id="{745F005F-C301-D099-1C21-5F14FEE700B8}"/>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8" name="Hexagon 57">
            <a:extLst>
              <a:ext uri="{FF2B5EF4-FFF2-40B4-BE49-F238E27FC236}">
                <a16:creationId xmlns:a16="http://schemas.microsoft.com/office/drawing/2014/main" id="{6B5D08EA-DBAE-E317-D017-3799E8142F9C}"/>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9" name="Hexagon 58">
            <a:extLst>
              <a:ext uri="{FF2B5EF4-FFF2-40B4-BE49-F238E27FC236}">
                <a16:creationId xmlns:a16="http://schemas.microsoft.com/office/drawing/2014/main" id="{54573CEF-110B-F7C1-0A85-92C1EDC91876}"/>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0" name="Hexagon 59">
            <a:extLst>
              <a:ext uri="{FF2B5EF4-FFF2-40B4-BE49-F238E27FC236}">
                <a16:creationId xmlns:a16="http://schemas.microsoft.com/office/drawing/2014/main" id="{E8AD3FB8-B6B1-D40A-CC18-97429440DACF}"/>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1" name="Hexagon 60">
            <a:extLst>
              <a:ext uri="{FF2B5EF4-FFF2-40B4-BE49-F238E27FC236}">
                <a16:creationId xmlns:a16="http://schemas.microsoft.com/office/drawing/2014/main" id="{1075EF54-B0D0-2D1B-9EAF-EDB2C894B583}"/>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051885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76F9E50-5CBA-92CA-DC37-ECBA82E8439D}"/>
              </a:ext>
            </a:extLst>
          </p:cNvPr>
          <p:cNvSpPr txBox="1"/>
          <p:nvPr/>
        </p:nvSpPr>
        <p:spPr>
          <a:xfrm>
            <a:off x="982984" y="1371453"/>
            <a:ext cx="5403525" cy="5847755"/>
          </a:xfrm>
          <a:prstGeom prst="rect">
            <a:avLst/>
          </a:prstGeom>
          <a:noFill/>
        </p:spPr>
        <p:txBody>
          <a:bodyPr wrap="square">
            <a:spAutoFit/>
          </a:bodyPr>
          <a:lstStyle/>
          <a:p>
            <a:r>
              <a:rPr lang="en-US" sz="1100" dirty="0">
                <a:effectLst/>
                <a:ea typeface="Calibri" panose="020F0502020204030204" pitchFamily="34" charset="0"/>
                <a:cs typeface="Latha" panose="020B0604020202020204" pitchFamily="34" charset="0"/>
              </a:rPr>
              <a:t>Foster Caring and Independent-Living Mentorship are processes that engage individuals from the community in a structured and supervised manner to provide unaccompanied and separated girls and boys family-based care or individualized guidance and support in order to address their survival, protection and development needs. Caregiver/ Mentor </a:t>
            </a:r>
            <a:r>
              <a:rPr lang="en-US" sz="1100" dirty="0">
                <a:solidFill>
                  <a:srgbClr val="000000"/>
                </a:solidFill>
                <a:effectLst/>
                <a:ea typeface="Calibri" panose="020F0502020204030204" pitchFamily="34" charset="0"/>
                <a:cs typeface="Latha" panose="020B0604020202020204" pitchFamily="34" charset="0"/>
              </a:rPr>
              <a:t>is an individual from the community in which the children themselves live. She/he would therefore have the requisite knowledge of the children’s cultural, social and religious context, as well as have a good understanding of the risks children are likely to face. </a:t>
            </a:r>
            <a:r>
              <a:rPr lang="en-US" sz="1100" dirty="0">
                <a:effectLst/>
                <a:ea typeface="Calibri" panose="020F0502020204030204" pitchFamily="34" charset="0"/>
                <a:cs typeface="Latha" panose="020B0604020202020204" pitchFamily="34" charset="0"/>
              </a:rPr>
              <a:t>Operating under the guidance and supervision of the case management team, Caregiver/ Mentors tap into this knowledge, and build on their networks within the community to guide children in accessing services, and ultimately identifying durable solutions, including family reunification.</a:t>
            </a:r>
          </a:p>
          <a:p>
            <a:endParaRPr lang="en-US" sz="1100" dirty="0">
              <a:effectLst/>
              <a:ea typeface="Calibri" panose="020F0502020204030204" pitchFamily="34" charset="0"/>
              <a:cs typeface="Latha" panose="020B0604020202020204" pitchFamily="34" charset="0"/>
            </a:endParaRPr>
          </a:p>
          <a:p>
            <a:r>
              <a:rPr lang="en-US" sz="1100" dirty="0">
                <a:effectLst/>
                <a:ea typeface="Calibri" panose="020F0502020204030204" pitchFamily="34" charset="0"/>
                <a:cs typeface="Latha" panose="020B0604020202020204" pitchFamily="34" charset="0"/>
              </a:rPr>
              <a:t>Caregiver/ Mentors carry out a range of activities that support the protection and development of unaccompanied and separated children in their communities. These activities can be summarized into two main roles:</a:t>
            </a:r>
          </a:p>
          <a:p>
            <a:endParaRPr lang="en-US" sz="1100" dirty="0">
              <a:effectLst/>
              <a:ea typeface="Calibri" panose="020F0502020204030204" pitchFamily="34" charset="0"/>
              <a:cs typeface="Latha" panose="020B0604020202020204" pitchFamily="34" charset="0"/>
            </a:endParaRPr>
          </a:p>
          <a:p>
            <a:pPr marL="228600" lvl="0" indent="-228600">
              <a:buFont typeface="+mj-lt"/>
              <a:buAutoNum type="arabicPeriod"/>
            </a:pPr>
            <a:r>
              <a:rPr lang="en-US" sz="1100" dirty="0">
                <a:effectLst/>
                <a:ea typeface="Calibri" panose="020F0502020204030204" pitchFamily="34" charset="0"/>
                <a:cs typeface="Latha" panose="020B0604020202020204" pitchFamily="34" charset="0"/>
              </a:rPr>
              <a:t>Providing family-based care for UASC or providing guidance and support to the child who is living independently </a:t>
            </a:r>
            <a:r>
              <a:rPr lang="en-US" sz="1100" i="1" dirty="0">
                <a:effectLst/>
                <a:ea typeface="Calibri" panose="020F0502020204030204" pitchFamily="34" charset="0"/>
                <a:cs typeface="Latha" panose="020B0604020202020204" pitchFamily="34" charset="0"/>
              </a:rPr>
              <a:t>and</a:t>
            </a:r>
            <a:r>
              <a:rPr lang="en-US" sz="1100" dirty="0">
                <a:effectLst/>
                <a:ea typeface="Calibri" panose="020F0502020204030204" pitchFamily="34" charset="0"/>
                <a:cs typeface="Latha" panose="020B0604020202020204" pitchFamily="34" charset="0"/>
              </a:rPr>
              <a:t> </a:t>
            </a:r>
          </a:p>
          <a:p>
            <a:pPr marL="228600" lvl="0" indent="-228600">
              <a:buFont typeface="+mj-lt"/>
              <a:buAutoNum type="arabicPeriod"/>
            </a:pPr>
            <a:r>
              <a:rPr lang="en-US" sz="1100" dirty="0">
                <a:effectLst/>
                <a:ea typeface="Calibri" panose="020F0502020204030204" pitchFamily="34" charset="0"/>
                <a:cs typeface="Latha" panose="020B0604020202020204" pitchFamily="34" charset="0"/>
              </a:rPr>
              <a:t>Identifying protection risks, and changes/concerns in the care arrangements that requires referral to the case management organization.</a:t>
            </a:r>
          </a:p>
          <a:p>
            <a:pPr lvl="0"/>
            <a:endParaRPr lang="en-US" sz="1100" dirty="0">
              <a:effectLst/>
              <a:ea typeface="Calibri" panose="020F0502020204030204" pitchFamily="34" charset="0"/>
              <a:cs typeface="Latha" panose="020B0604020202020204" pitchFamily="34" charset="0"/>
            </a:endParaRPr>
          </a:p>
          <a:p>
            <a:pPr lvl="0"/>
            <a:r>
              <a:rPr lang="en-US" sz="1100" b="1" dirty="0">
                <a:ea typeface="Calibri" panose="020F0502020204030204" pitchFamily="34" charset="0"/>
                <a:cs typeface="Latha" panose="020B0604020202020204" pitchFamily="34" charset="0"/>
              </a:rPr>
              <a:t>1. SUMMARY </a:t>
            </a:r>
          </a:p>
          <a:p>
            <a:pPr lvl="0"/>
            <a:endParaRPr lang="en-US" sz="1100" b="1" dirty="0">
              <a:ea typeface="Calibri" panose="020F0502020204030204" pitchFamily="34" charset="0"/>
              <a:cs typeface="Latha" panose="020B0604020202020204" pitchFamily="34" charset="0"/>
            </a:endParaRPr>
          </a:p>
          <a:p>
            <a:r>
              <a:rPr lang="en-US" sz="1100" dirty="0">
                <a:solidFill>
                  <a:srgbClr val="000000"/>
                </a:solidFill>
                <a:effectLst/>
                <a:ea typeface="Calibri" panose="020F0502020204030204" pitchFamily="34" charset="0"/>
                <a:cs typeface="Arial" panose="020B0604020202020204" pitchFamily="34" charset="0"/>
              </a:rPr>
              <a:t>Under the guidance and supervision of the Caseworker, and with feedback and inputs from members of the child’s community, the incumbent will assist the Caseworker in:</a:t>
            </a:r>
            <a:endParaRPr lang="en-US" sz="1100" dirty="0">
              <a:effectLst/>
              <a:ea typeface="Calibri" panose="020F0502020204030204" pitchFamily="34" charset="0"/>
              <a:cs typeface="Arial" panose="020B0604020202020204" pitchFamily="34" charset="0"/>
            </a:endParaRPr>
          </a:p>
          <a:p>
            <a:pPr marL="171450" lvl="0" indent="-171450">
              <a:buFont typeface="Arial" panose="020B0604020202020204" pitchFamily="34" charset="0"/>
              <a:buChar char="•"/>
            </a:pPr>
            <a:r>
              <a:rPr lang="en-US" sz="1100" dirty="0">
                <a:solidFill>
                  <a:srgbClr val="000000"/>
                </a:solidFill>
                <a:effectLst/>
                <a:ea typeface="Calibri" panose="020F0502020204030204" pitchFamily="34" charset="0"/>
                <a:cs typeface="Arial" panose="020B0604020202020204" pitchFamily="34" charset="0"/>
              </a:rPr>
              <a:t>providing UAC living independently, with regular and predictable adult supervision, guidance, advice and emotional support, and mentor them on social and emotional development, strengthening their independence, preparation for adulthood, as well as risk mitigation, and safe access to services;</a:t>
            </a:r>
            <a:endParaRPr lang="en-US" sz="1100" dirty="0">
              <a:effectLst/>
              <a:ea typeface="Calibri" panose="020F0502020204030204" pitchFamily="34" charset="0"/>
              <a:cs typeface="Arial" panose="020B0604020202020204" pitchFamily="34" charset="0"/>
            </a:endParaRPr>
          </a:p>
          <a:p>
            <a:pPr marL="171450" lvl="0" indent="-171450">
              <a:buFont typeface="Arial" panose="020B0604020202020204" pitchFamily="34" charset="0"/>
              <a:buChar char="•"/>
            </a:pPr>
            <a:r>
              <a:rPr lang="en-US" sz="1100" dirty="0">
                <a:solidFill>
                  <a:srgbClr val="000000"/>
                </a:solidFill>
                <a:effectLst/>
                <a:ea typeface="Calibri" panose="020F0502020204030204" pitchFamily="34" charset="0"/>
                <a:cs typeface="Arial" panose="020B0604020202020204" pitchFamily="34" charset="0"/>
              </a:rPr>
              <a:t>providing family-based care for unaccompanied and separated children, and help in accordance with the child’s case plan; </a:t>
            </a:r>
            <a:endParaRPr lang="en-US" sz="1100" dirty="0">
              <a:effectLst/>
              <a:ea typeface="Calibri" panose="020F0502020204030204" pitchFamily="34" charset="0"/>
              <a:cs typeface="Arial" panose="020B0604020202020204" pitchFamily="34" charset="0"/>
            </a:endParaRPr>
          </a:p>
          <a:p>
            <a:pPr marL="171450" lvl="0" indent="-171450">
              <a:buFont typeface="Arial" panose="020B0604020202020204" pitchFamily="34" charset="0"/>
              <a:buChar char="•"/>
            </a:pPr>
            <a:r>
              <a:rPr lang="en-US" sz="1100" dirty="0">
                <a:solidFill>
                  <a:srgbClr val="000000"/>
                </a:solidFill>
                <a:effectLst/>
                <a:ea typeface="Calibri" panose="020F0502020204030204" pitchFamily="34" charset="0"/>
                <a:cs typeface="Arial" panose="020B0604020202020204" pitchFamily="34" charset="0"/>
              </a:rPr>
              <a:t>supporting the integration of unaccompanied and separated children into their communities; </a:t>
            </a:r>
            <a:endParaRPr lang="en-US" sz="1100" dirty="0">
              <a:effectLst/>
              <a:ea typeface="Calibri" panose="020F0502020204030204" pitchFamily="34" charset="0"/>
              <a:cs typeface="Arial" panose="020B0604020202020204" pitchFamily="34" charset="0"/>
            </a:endParaRPr>
          </a:p>
          <a:p>
            <a:pPr marL="171450" lvl="0" indent="-171450">
              <a:buFont typeface="Arial" panose="020B0604020202020204" pitchFamily="34" charset="0"/>
              <a:buChar char="•"/>
            </a:pPr>
            <a:r>
              <a:rPr lang="en-US" sz="1100" dirty="0">
                <a:solidFill>
                  <a:srgbClr val="000000"/>
                </a:solidFill>
                <a:effectLst/>
                <a:ea typeface="Calibri" panose="020F0502020204030204" pitchFamily="34" charset="0"/>
                <a:cs typeface="Arial" panose="020B0604020202020204" pitchFamily="34" charset="0"/>
              </a:rPr>
              <a:t>identifying and referring protection cases to the case management staff.</a:t>
            </a:r>
            <a:endParaRPr lang="en-US" sz="1100" dirty="0">
              <a:effectLst/>
              <a:ea typeface="Calibri" panose="020F0502020204030204" pitchFamily="34" charset="0"/>
              <a:cs typeface="Arial" panose="020B0604020202020204" pitchFamily="34" charset="0"/>
            </a:endParaRPr>
          </a:p>
        </p:txBody>
      </p:sp>
      <p:sp>
        <p:nvSpPr>
          <p:cNvPr id="2" name="TextBox 1">
            <a:extLst>
              <a:ext uri="{FF2B5EF4-FFF2-40B4-BE49-F238E27FC236}">
                <a16:creationId xmlns:a16="http://schemas.microsoft.com/office/drawing/2014/main" id="{0A34C3A2-A4AA-82F9-D92A-3BF12F015342}"/>
              </a:ext>
            </a:extLst>
          </p:cNvPr>
          <p:cNvSpPr txBox="1"/>
          <p:nvPr/>
        </p:nvSpPr>
        <p:spPr>
          <a:xfrm>
            <a:off x="982985" y="713169"/>
            <a:ext cx="5403525" cy="461665"/>
          </a:xfrm>
          <a:prstGeom prst="rect">
            <a:avLst/>
          </a:prstGeom>
          <a:noFill/>
        </p:spPr>
        <p:txBody>
          <a:bodyPr wrap="square" rtlCol="0">
            <a:spAutoFit/>
          </a:bodyPr>
          <a:lstStyle/>
          <a:p>
            <a:r>
              <a:rPr lang="en-US" sz="1200" b="1" spc="300" dirty="0">
                <a:solidFill>
                  <a:schemeClr val="tx1"/>
                </a:solidFill>
              </a:rPr>
              <a:t>FOSTER CARER AGREEMENT &amp; TERMS OF REFERENCE (SAMPLE 2)</a:t>
            </a:r>
          </a:p>
        </p:txBody>
      </p:sp>
      <p:sp>
        <p:nvSpPr>
          <p:cNvPr id="3" name="Hexagon 2">
            <a:extLst>
              <a:ext uri="{FF2B5EF4-FFF2-40B4-BE49-F238E27FC236}">
                <a16:creationId xmlns:a16="http://schemas.microsoft.com/office/drawing/2014/main" id="{4B1BE564-7DBE-5E2A-EE6E-10CEA32A94E2}"/>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C3951FB6-F6B5-3046-4DCC-0E7E31A2F105}"/>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16042433-4754-4B33-E814-C99330B2B8C8}"/>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8B17D547-2568-2389-6266-E858DC11B4AC}"/>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9AF58EE7-002D-0E88-AF31-084E1415F2FF}"/>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2F2ACE4B-8A25-50BA-A333-5E84CA5728AD}"/>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64A9DFA6-82F0-3CD1-C75E-AC3B2F0C9154}"/>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EE594FCF-2597-F101-18EF-E462C20D5A99}"/>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0A6AB726-1FEA-3F5A-275C-17CA1BC70CC7}"/>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A1C513E4-786E-4F09-9F7F-148FB8BB2E7D}"/>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9402BF94-6F36-7652-1919-7E9CAC020273}"/>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8A357660-824E-0F3A-58B1-7B7EDC985B59}"/>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22D9835B-A38B-1310-743F-6184833D8858}"/>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E6C7AD43-10D9-CE0A-0B17-D6C767C7D93E}"/>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D9D5A25B-5DF5-BCEE-9EDF-3FE3E4128D56}"/>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D3335B3C-5A5A-839A-7C05-A6D0AE8D7D46}"/>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90CE756F-FB50-5DC5-F63A-0790E539B141}"/>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0A6A025B-4B77-9FBD-95B7-7A6952C825D4}"/>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645641761"/>
      </p:ext>
    </p:extLst>
  </p:cSld>
  <p:clrMapOvr>
    <a:masterClrMapping/>
  </p:clrMapOvr>
  <p:extLst>
    <p:ext uri="{6950BFC3-D8DA-4A85-94F7-54DA5524770B}">
      <p188:commentRel xmlns:p188="http://schemas.microsoft.com/office/powerpoint/2018/8/main" r:id="rId2"/>
    </p:ext>
  </p:extLs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D60E82-DCBD-060D-A7DD-0E2A05C0310B}"/>
              </a:ext>
            </a:extLst>
          </p:cNvPr>
          <p:cNvSpPr txBox="1"/>
          <p:nvPr/>
        </p:nvSpPr>
        <p:spPr>
          <a:xfrm>
            <a:off x="982984" y="713169"/>
            <a:ext cx="5403525" cy="8556188"/>
          </a:xfrm>
          <a:prstGeom prst="rect">
            <a:avLst/>
          </a:prstGeom>
          <a:noFill/>
        </p:spPr>
        <p:txBody>
          <a:bodyPr wrap="square">
            <a:spAutoFit/>
          </a:bodyPr>
          <a:lstStyle/>
          <a:p>
            <a:r>
              <a:rPr lang="en-US" sz="1100" b="1" dirty="0">
                <a:effectLst/>
                <a:ea typeface="Calibri" panose="020F0502020204030204" pitchFamily="34" charset="0"/>
                <a:cs typeface="Latha" panose="020B0604020202020204" pitchFamily="34" charset="0"/>
              </a:rPr>
              <a:t>2. FUNCTION </a:t>
            </a:r>
          </a:p>
          <a:p>
            <a:endParaRPr lang="en-US" sz="1100" b="1" dirty="0">
              <a:effectLst/>
              <a:ea typeface="Calibri" panose="020F0502020204030204" pitchFamily="34" charset="0"/>
              <a:cs typeface="Latha" panose="020B0604020202020204" pitchFamily="34" charset="0"/>
            </a:endParaRPr>
          </a:p>
          <a:p>
            <a:r>
              <a:rPr lang="en-US" sz="1100" b="1" dirty="0">
                <a:effectLst/>
                <a:ea typeface="Calibri" panose="020F0502020204030204" pitchFamily="34" charset="0"/>
                <a:cs typeface="Latha" panose="020B0604020202020204" pitchFamily="34" charset="0"/>
              </a:rPr>
              <a:t>OPTION I: Mentoring UAC Living Independently</a:t>
            </a:r>
          </a:p>
          <a:p>
            <a:r>
              <a:rPr lang="en-US" sz="1100" dirty="0">
                <a:effectLst/>
                <a:ea typeface="Calibri" panose="020F0502020204030204" pitchFamily="34" charset="0"/>
                <a:cs typeface="Latha" panose="020B0604020202020204" pitchFamily="34" charset="0"/>
              </a:rPr>
              <a:t>The Volunteers supporting UAC living independently will be responsible for:</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Undertaking regular home visits, and meetings with the child/children, to listen to and discuss concerns and challenges, and provide advice and guidance on addressing these</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Providing encouragement and motivation on the child’s activities</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Providing advice and guidance on ways to overcome challenges and mitigate risks</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Supporting children in their social and emotional development, and in developing their independence</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Helping children to learn how to manage their finances, time, other resources</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Being available when they need an adult to talk to, consoling them when sad, and providing care, attention and reassurance</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Supporting them to enroll in schools or other educational/learning opportunities, and helping them to complete their education</a:t>
            </a:r>
          </a:p>
          <a:p>
            <a:endParaRPr lang="en-US" sz="1100" dirty="0">
              <a:effectLst/>
              <a:ea typeface="Calibri" panose="020F0502020204030204" pitchFamily="34" charset="0"/>
              <a:cs typeface="Latha" panose="020B0604020202020204" pitchFamily="34" charset="0"/>
            </a:endParaRPr>
          </a:p>
          <a:p>
            <a:r>
              <a:rPr lang="en-US" sz="1100" b="1" dirty="0">
                <a:effectLst/>
                <a:ea typeface="Calibri" panose="020F0502020204030204" pitchFamily="34" charset="0"/>
                <a:cs typeface="Latha" panose="020B0604020202020204" pitchFamily="34" charset="0"/>
              </a:rPr>
              <a:t>OPTION II: Caring for Unaccompanied and Separated Children</a:t>
            </a:r>
          </a:p>
          <a:p>
            <a:r>
              <a:rPr lang="en-US" sz="1100" dirty="0">
                <a:effectLst/>
                <a:ea typeface="Calibri" panose="020F0502020204030204" pitchFamily="34" charset="0"/>
                <a:cs typeface="Latha" panose="020B0604020202020204" pitchFamily="34" charset="0"/>
              </a:rPr>
              <a:t>Foster Carers for separated children will be responsible to: </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Provide regular care, support and supervision of the child, with the understanding that there will be no personal gain, financial or otherwise </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Not abuse or exploit the child in any way including promoting or allowing early marriage (before the age of 18)</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Ensure the child participates in community activities (for example, attend Child and Youth Friendly Spaces, school etc.).</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Ensure that the child receive the necessary medical, nutritional, emotional and educational follow-up.</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Notify the agency (listed below) prior to any move to another location, including a change of residence in and outside the present location.</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Cooperate with the Child Protection Social Worker, including attending monitoring visits and participating in the review, at least every 12-weeks.</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Proactively engage and seek advice/assistance from the agency and caseworker if there are any problems with the child/children or care arrangement and inform your caseworker.</a:t>
            </a:r>
          </a:p>
          <a:p>
            <a:r>
              <a:rPr lang="en-US" sz="1100" dirty="0">
                <a:effectLst/>
                <a:ea typeface="Calibri" panose="020F0502020204030204" pitchFamily="34" charset="0"/>
                <a:cs typeface="Latha" panose="020B0604020202020204" pitchFamily="34" charset="0"/>
              </a:rPr>
              <a:t> </a:t>
            </a:r>
          </a:p>
          <a:p>
            <a:r>
              <a:rPr lang="en-US" sz="1100" b="1" dirty="0">
                <a:effectLst/>
                <a:ea typeface="Calibri" panose="020F0502020204030204" pitchFamily="34" charset="0"/>
                <a:cs typeface="Latha" panose="020B0604020202020204" pitchFamily="34" charset="0"/>
              </a:rPr>
              <a:t>Functions Common to Both Options</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Information sharing on protection situation, community-based programs and services</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Advise the child/children on available formal services and how to access these</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Identifying protection risk and referring these to the Caseworker</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Participate in available trainings</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Engage with relevant community networks and actors as required</a:t>
            </a:r>
          </a:p>
          <a:p>
            <a:endParaRPr lang="en-US" sz="1100" dirty="0">
              <a:effectLst/>
              <a:ea typeface="Calibri" panose="020F0502020204030204" pitchFamily="34" charset="0"/>
              <a:cs typeface="Latha" panose="020B0604020202020204" pitchFamily="34" charset="0"/>
            </a:endParaRPr>
          </a:p>
          <a:p>
            <a:r>
              <a:rPr lang="en-US" sz="1100" dirty="0">
                <a:effectLst/>
                <a:ea typeface="Calibri" panose="020F0502020204030204" pitchFamily="34" charset="0"/>
                <a:cs typeface="Latha" panose="020B0604020202020204" pitchFamily="34" charset="0"/>
              </a:rPr>
              <a:t> </a:t>
            </a:r>
            <a:r>
              <a:rPr lang="en-US" sz="1100" b="1" dirty="0">
                <a:effectLst/>
                <a:ea typeface="Calibri" panose="020F0502020204030204" pitchFamily="34" charset="0"/>
                <a:cs typeface="Latha" panose="020B0604020202020204" pitchFamily="34" charset="0"/>
              </a:rPr>
              <a:t>Other Support Functions</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Support the family tracing and reunification process. Inform the Caseworker if they get information about parents/ relatives’ whereabouts or if parents/ relatives approach the child.</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Help identify and recommend to the Caseworker potential foster care, mentorship, and family tracing opportunities</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Support the identification of children at risk as well as specific risks for children, and refer them to the Caseworker</a:t>
            </a:r>
          </a:p>
        </p:txBody>
      </p:sp>
      <p:sp>
        <p:nvSpPr>
          <p:cNvPr id="4" name="Hexagon 3">
            <a:extLst>
              <a:ext uri="{FF2B5EF4-FFF2-40B4-BE49-F238E27FC236}">
                <a16:creationId xmlns:a16="http://schemas.microsoft.com/office/drawing/2014/main" id="{0F99E763-7272-174D-9A85-4704F15CADE3}"/>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0E5D1C3A-B81E-3033-2DE9-0C537136822C}"/>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91ACD6C8-DA2E-A93C-6ED6-A518548DFBA7}"/>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82D2F861-7670-EA05-3EFB-1C8F755B0581}"/>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44F08BDB-BE5C-6C6C-FA1B-B9BCB1EE4EEA}"/>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D51C42A8-F9D3-ABFE-F9DD-EBE0D1A22D9C}"/>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3BE670F5-B7E2-DC7B-5854-9431BC9265A8}"/>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6395536B-D69E-36D5-6EF4-F4EB35237B4E}"/>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E3151E0A-1EE7-D7FA-DAC3-3AC903FB962A}"/>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DA1E79BF-F82B-99D2-4C85-46145A52BC38}"/>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E9EC99D5-08DB-DA32-DC8B-38EB2B369D11}"/>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1F6F6B6A-C6F2-14FF-2D2C-659B0FAC1D30}"/>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908E2AAE-18CB-7AE8-6CEA-188C96D7EABE}"/>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A75690F0-5570-BCBF-E226-348C3A668FCE}"/>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30A96111-85FE-619A-E10F-C0B79C566DEA}"/>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A0FB87B9-FE37-58C7-2250-5BF1FD5CED61}"/>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C9A7A74B-7CC7-1B83-0B84-8864C1EF2B6A}"/>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4A55B982-0E9B-15CA-FDB3-40D7259B8AF1}"/>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9633218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D60E82-DCBD-060D-A7DD-0E2A05C0310B}"/>
              </a:ext>
            </a:extLst>
          </p:cNvPr>
          <p:cNvSpPr txBox="1"/>
          <p:nvPr/>
        </p:nvSpPr>
        <p:spPr>
          <a:xfrm>
            <a:off x="982984" y="713169"/>
            <a:ext cx="5403525" cy="6863417"/>
          </a:xfrm>
          <a:prstGeom prst="rect">
            <a:avLst/>
          </a:prstGeom>
          <a:noFill/>
        </p:spPr>
        <p:txBody>
          <a:bodyPr wrap="square">
            <a:spAutoFit/>
          </a:bodyPr>
          <a:lstStyle/>
          <a:p>
            <a:r>
              <a:rPr lang="en-US" sz="1100" b="1" dirty="0">
                <a:effectLst/>
                <a:ea typeface="Calibri" panose="020F0502020204030204" pitchFamily="34" charset="0"/>
                <a:cs typeface="Latha" panose="020B0604020202020204" pitchFamily="34" charset="0"/>
              </a:rPr>
              <a:t>3. ASSIGNING TO CHILDREN/FAMILIES</a:t>
            </a:r>
          </a:p>
          <a:p>
            <a:endParaRPr lang="en-US" sz="1100" dirty="0">
              <a:effectLst/>
              <a:ea typeface="Calibri" panose="020F0502020204030204" pitchFamily="34" charset="0"/>
              <a:cs typeface="Latha" panose="020B0604020202020204" pitchFamily="34" charset="0"/>
            </a:endParaRPr>
          </a:p>
          <a:p>
            <a:r>
              <a:rPr lang="en-US" sz="1100" dirty="0">
                <a:effectLst/>
                <a:ea typeface="Calibri" panose="020F0502020204030204" pitchFamily="34" charset="0"/>
                <a:cs typeface="Latha" panose="020B0604020202020204" pitchFamily="34" charset="0"/>
              </a:rPr>
              <a:t>The Caregiver/ Mentor will be assigned a child/ren in accordance with the Foster Carer / Independent Living Mentor Agreement. The number of children to be supported by any one Caregiver/ Mentor needs to be decided according to the needs of the child/context of the care, the capacities of the Volunteer, and the distance between the children’s places of residence. </a:t>
            </a:r>
          </a:p>
          <a:p>
            <a:endParaRPr lang="en-US" sz="1100" dirty="0">
              <a:effectLst/>
              <a:ea typeface="Calibri" panose="020F0502020204030204" pitchFamily="34" charset="0"/>
              <a:cs typeface="Latha" panose="020B0604020202020204" pitchFamily="34" charset="0"/>
            </a:endParaRPr>
          </a:p>
          <a:p>
            <a:r>
              <a:rPr lang="en-US" sz="1100" b="1" dirty="0">
                <a:effectLst/>
                <a:ea typeface="Calibri" panose="020F0502020204030204" pitchFamily="34" charset="0"/>
                <a:cs typeface="Latha" panose="020B0604020202020204" pitchFamily="34" charset="0"/>
              </a:rPr>
              <a:t>4. DURATION OF ENGAGEMENT AND SUPPORT RESPONSIBILITES</a:t>
            </a:r>
          </a:p>
          <a:p>
            <a:endParaRPr lang="en-US" sz="1100" b="1" dirty="0">
              <a:effectLst/>
              <a:ea typeface="Calibri" panose="020F0502020204030204" pitchFamily="34" charset="0"/>
              <a:cs typeface="Latha" panose="020B0604020202020204" pitchFamily="34" charset="0"/>
            </a:endParaRPr>
          </a:p>
          <a:p>
            <a:r>
              <a:rPr lang="en-US" sz="1100" dirty="0">
                <a:effectLst/>
                <a:ea typeface="Calibri" panose="020F0502020204030204" pitchFamily="34" charset="0"/>
                <a:cs typeface="Latha" panose="020B0604020202020204" pitchFamily="34" charset="0"/>
              </a:rPr>
              <a:t>Decision regarding duration of volunteer responsibility for each child will depend on a case-by-case assessment of the child’s situation and will be in accordance with the child’s individual case plan.</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The agreement will be terminated if biological parents/ relatives are found and reunification is considered to be in the Best Interest’s of the child.</a:t>
            </a:r>
          </a:p>
          <a:p>
            <a:endParaRPr lang="en-US" sz="1100" dirty="0">
              <a:effectLst/>
              <a:ea typeface="Calibri" panose="020F0502020204030204" pitchFamily="34" charset="0"/>
              <a:cs typeface="Latha" panose="020B0604020202020204" pitchFamily="34" charset="0"/>
            </a:endParaRPr>
          </a:p>
          <a:p>
            <a:r>
              <a:rPr lang="en-US" sz="1100" b="1" dirty="0">
                <a:effectLst/>
                <a:ea typeface="Calibri" panose="020F0502020204030204" pitchFamily="34" charset="0"/>
                <a:cs typeface="Latha" panose="020B0604020202020204" pitchFamily="34" charset="0"/>
              </a:rPr>
              <a:t>5. CASEWORKER SUPPORT / SUPERVISION</a:t>
            </a:r>
          </a:p>
          <a:p>
            <a:endParaRPr lang="en-US" sz="1100" dirty="0">
              <a:effectLst/>
              <a:ea typeface="Calibri" panose="020F0502020204030204" pitchFamily="34" charset="0"/>
              <a:cs typeface="Latha" panose="020B0604020202020204" pitchFamily="34" charset="0"/>
            </a:endParaRPr>
          </a:p>
          <a:p>
            <a:r>
              <a:rPr lang="en-US" sz="1100" dirty="0">
                <a:effectLst/>
                <a:ea typeface="Calibri" panose="020F0502020204030204" pitchFamily="34" charset="0"/>
                <a:cs typeface="Latha" panose="020B0604020202020204" pitchFamily="34" charset="0"/>
              </a:rPr>
              <a:t>The name and title of the Supervising Caseworker. The Supervisor is usually the child’s Caseworker, whose overall responsibilities are governed by their own TOR.</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In relation to the Caregiver/ Mentor, the Supervisor will be responsible for:</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Screening potential Caregiver/ Mentor and completing the Foster Carer / Mentor agreement.</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Matching and assigning Caregiver/ Mentor to UAC living independently/ separated children in need of family-based care.</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Advising and guiding the Caregiver/ Mentor in implementing the provision of the TOR.</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Reviewing the work of the Caregiver/ Mentor and their ongoing engagement.</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Organize and conduct, and refer Volunteers to, trainings to enhance the skills of Caregiver/Mentor</a:t>
            </a:r>
          </a:p>
          <a:p>
            <a:pPr marL="171450" indent="-171450">
              <a:buFont typeface="Arial" panose="020B0604020202020204" pitchFamily="34" charset="0"/>
              <a:buChar char="•"/>
            </a:pPr>
            <a:r>
              <a:rPr lang="en-US" sz="1100" dirty="0">
                <a:effectLst/>
                <a:ea typeface="Calibri" panose="020F0502020204030204" pitchFamily="34" charset="0"/>
                <a:cs typeface="Latha" panose="020B0604020202020204" pitchFamily="34" charset="0"/>
              </a:rPr>
              <a:t>Frequently checking on Caregiver/Mentor’s own wellbeing, and respond to any sensitivity or emotional impact of cases – advise and refer Volunteers for psychosocial support as necessary</a:t>
            </a:r>
          </a:p>
          <a:p>
            <a:endParaRPr lang="en-US" sz="1100" dirty="0">
              <a:effectLst/>
              <a:ea typeface="Calibri" panose="020F0502020204030204" pitchFamily="34" charset="0"/>
              <a:cs typeface="Latha" panose="020B0604020202020204" pitchFamily="34" charset="0"/>
            </a:endParaRPr>
          </a:p>
          <a:p>
            <a:r>
              <a:rPr lang="en-US" sz="1100" b="1" dirty="0">
                <a:effectLst/>
                <a:ea typeface="Calibri" panose="020F0502020204030204" pitchFamily="34" charset="0"/>
                <a:cs typeface="Latha" panose="020B0604020202020204" pitchFamily="34" charset="0"/>
              </a:rPr>
              <a:t>6. REPORTING</a:t>
            </a:r>
          </a:p>
          <a:p>
            <a:endParaRPr lang="en-US" sz="1100" b="1" dirty="0">
              <a:effectLst/>
              <a:ea typeface="Calibri" panose="020F0502020204030204" pitchFamily="34" charset="0"/>
              <a:cs typeface="Latha" panose="020B0604020202020204" pitchFamily="34" charset="0"/>
            </a:endParaRPr>
          </a:p>
          <a:p>
            <a:r>
              <a:rPr lang="en-US" sz="1100" dirty="0">
                <a:effectLst/>
                <a:ea typeface="Calibri" panose="020F0502020204030204" pitchFamily="34" charset="0"/>
                <a:cs typeface="Latha" panose="020B0604020202020204" pitchFamily="34" charset="0"/>
              </a:rPr>
              <a:t>The Caregiver/Mentor will immediately notify the Caseworker of high-risk protection issues either through face to face contact or by phone, whichever is the quickest. The Caregiver/ Mentor will use the Risk Categorization Criteria to determine which cases require immediate referral. </a:t>
            </a:r>
          </a:p>
        </p:txBody>
      </p:sp>
      <p:sp>
        <p:nvSpPr>
          <p:cNvPr id="4" name="Hexagon 3">
            <a:extLst>
              <a:ext uri="{FF2B5EF4-FFF2-40B4-BE49-F238E27FC236}">
                <a16:creationId xmlns:a16="http://schemas.microsoft.com/office/drawing/2014/main" id="{142713FA-06E7-5DD5-80CB-3D956B124B19}"/>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B67072C0-51F1-9862-DC68-B4696EFB0331}"/>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24CEF53D-081F-65A4-E519-FB55BC41E28E}"/>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4B36A82A-FEDF-7F02-46BA-D81AFA3C87E5}"/>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8E514240-A649-22C2-7709-43A5F5FC5F4C}"/>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6AA51C47-7D23-48D4-302D-8141A53FB17A}"/>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D5E3EDAA-1743-AEA3-B93A-D095FBA27AF9}"/>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F6AFBA6A-09B7-AE34-A379-4DC09952DCC0}"/>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82AEF22E-2414-558C-A4DA-8DC4D6848F5A}"/>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8DD7BAB6-67D2-D665-4424-4447B63D55B7}"/>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FA1D8C30-9122-84DD-4C95-E4737C226C71}"/>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CCE80DAC-E078-21D7-5A63-B17D2DFAB2B2}"/>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89317008-6887-90BE-F5CD-11B48D86713C}"/>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7B575DD1-15E5-2347-70AD-6D5D6B1E5A15}"/>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609DD75C-6A45-6303-C1E9-0B0D8158B113}"/>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CF859E9D-2813-3813-317D-79C04D1158A6}"/>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D04AFADB-4943-2ABC-A1ED-FC0B24FD92A7}"/>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42AE1827-82BB-BBC4-009A-CAFF1E63C112}"/>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8447367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7A4509A9-33B0-40FB-6530-58B20516FEF7}"/>
              </a:ext>
            </a:extLst>
          </p:cNvPr>
          <p:cNvGrpSpPr/>
          <p:nvPr/>
        </p:nvGrpSpPr>
        <p:grpSpPr>
          <a:xfrm rot="714300">
            <a:off x="3081621" y="5397943"/>
            <a:ext cx="3004407" cy="3323560"/>
            <a:chOff x="8419175" y="3493727"/>
            <a:chExt cx="2155544" cy="2384525"/>
          </a:xfrm>
        </p:grpSpPr>
        <p:sp>
          <p:nvSpPr>
            <p:cNvPr id="23" name="Rectangle: Single Corner Snipped 22">
              <a:extLst>
                <a:ext uri="{FF2B5EF4-FFF2-40B4-BE49-F238E27FC236}">
                  <a16:creationId xmlns:a16="http://schemas.microsoft.com/office/drawing/2014/main" id="{32305B3C-9545-25D6-D362-92355E826851}"/>
                </a:ext>
              </a:extLst>
            </p:cNvPr>
            <p:cNvSpPr/>
            <p:nvPr/>
          </p:nvSpPr>
          <p:spPr>
            <a:xfrm>
              <a:off x="8419175" y="3493727"/>
              <a:ext cx="2155544" cy="2384525"/>
            </a:xfrm>
            <a:prstGeom prst="snip1Rect">
              <a:avLst>
                <a:gd name="adj" fmla="val 2326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L-Shape 23">
              <a:extLst>
                <a:ext uri="{FF2B5EF4-FFF2-40B4-BE49-F238E27FC236}">
                  <a16:creationId xmlns:a16="http://schemas.microsoft.com/office/drawing/2014/main" id="{5987B904-E285-9F0D-A098-EFE9AEA68A83}"/>
                </a:ext>
              </a:extLst>
            </p:cNvPr>
            <p:cNvSpPr/>
            <p:nvPr/>
          </p:nvSpPr>
          <p:spPr>
            <a:xfrm rot="18361091">
              <a:off x="8664914" y="3825424"/>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L-Shape 24">
              <a:extLst>
                <a:ext uri="{FF2B5EF4-FFF2-40B4-BE49-F238E27FC236}">
                  <a16:creationId xmlns:a16="http://schemas.microsoft.com/office/drawing/2014/main" id="{F6A1B279-5902-E7B9-0D02-1E809B382BB7}"/>
                </a:ext>
              </a:extLst>
            </p:cNvPr>
            <p:cNvSpPr/>
            <p:nvPr/>
          </p:nvSpPr>
          <p:spPr>
            <a:xfrm rot="18361091">
              <a:off x="8664914" y="4548405"/>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5" name="TextBox 4">
            <a:extLst>
              <a:ext uri="{FF2B5EF4-FFF2-40B4-BE49-F238E27FC236}">
                <a16:creationId xmlns:a16="http://schemas.microsoft.com/office/drawing/2014/main" id="{276F9E50-5CBA-92CA-DC37-ECBA82E8439D}"/>
              </a:ext>
            </a:extLst>
          </p:cNvPr>
          <p:cNvSpPr txBox="1"/>
          <p:nvPr/>
        </p:nvSpPr>
        <p:spPr>
          <a:xfrm>
            <a:off x="982984" y="1435700"/>
            <a:ext cx="5403525" cy="5770811"/>
          </a:xfrm>
          <a:prstGeom prst="rect">
            <a:avLst/>
          </a:prstGeom>
          <a:noFill/>
        </p:spPr>
        <p:txBody>
          <a:bodyPr wrap="square">
            <a:spAutoFit/>
          </a:bodyPr>
          <a:lstStyle/>
          <a:p>
            <a:r>
              <a:rPr lang="en-US" sz="1100" b="1" dirty="0">
                <a:effectLst/>
                <a:ea typeface="Calibri" panose="020F0502020204030204" pitchFamily="34" charset="0"/>
                <a:cs typeface="Latha" panose="020B0604020202020204" pitchFamily="34" charset="0"/>
              </a:rPr>
              <a:t>Checklist for preparation of the child</a:t>
            </a:r>
          </a:p>
          <a:p>
            <a:endParaRPr lang="en-US" sz="1100" b="1" dirty="0">
              <a:effectLst/>
              <a:ea typeface="Calibri" panose="020F0502020204030204" pitchFamily="34" charset="0"/>
              <a:cs typeface="Latha" panose="020B0604020202020204" pitchFamily="34" charset="0"/>
            </a:endParaRPr>
          </a:p>
          <a:p>
            <a:pPr marL="171450" indent="-171450">
              <a:spcAft>
                <a:spcPts val="600"/>
              </a:spcAft>
              <a:buFont typeface="Wingdings" panose="05000000000000000000" pitchFamily="2" charset="2"/>
              <a:buChar char="o"/>
            </a:pPr>
            <a:r>
              <a:rPr lang="en-US" sz="1100" dirty="0">
                <a:effectLst/>
                <a:ea typeface="Calibri" panose="020F0502020204030204" pitchFamily="34" charset="0"/>
                <a:cs typeface="Latha" panose="020B0604020202020204" pitchFamily="34" charset="0"/>
              </a:rPr>
              <a:t>Explain to the child where they are going, who they are going to live with, why they are going to live there, and when they will be relocated.  Give as much information as possible about the family, such as family composition, religion, occupation, social and community involvement etc.</a:t>
            </a:r>
          </a:p>
          <a:p>
            <a:pPr marL="171450" indent="-171450">
              <a:spcAft>
                <a:spcPts val="600"/>
              </a:spcAft>
              <a:buFont typeface="Wingdings" panose="05000000000000000000" pitchFamily="2" charset="2"/>
              <a:buChar char="o"/>
            </a:pPr>
            <a:r>
              <a:rPr lang="en-US" sz="1100" dirty="0">
                <a:effectLst/>
                <a:ea typeface="Calibri" panose="020F0502020204030204" pitchFamily="34" charset="0"/>
                <a:cs typeface="Latha" panose="020B0604020202020204" pitchFamily="34" charset="0"/>
              </a:rPr>
              <a:t>Describe to the child each member of the household, with names, ages and roles within the family.  If the family is known to the child, e.g. extended family, ensure they are informed about any changes in the family such as births, marriages, deaths, and new members of the household.</a:t>
            </a:r>
          </a:p>
          <a:p>
            <a:pPr marL="171450" indent="-171450">
              <a:spcAft>
                <a:spcPts val="600"/>
              </a:spcAft>
              <a:buFont typeface="Wingdings" panose="05000000000000000000" pitchFamily="2" charset="2"/>
              <a:buChar char="o"/>
            </a:pPr>
            <a:r>
              <a:rPr lang="en-US" sz="1100" dirty="0">
                <a:effectLst/>
                <a:ea typeface="Calibri" panose="020F0502020204030204" pitchFamily="34" charset="0"/>
                <a:cs typeface="Latha" panose="020B0604020202020204" pitchFamily="34" charset="0"/>
              </a:rPr>
              <a:t>Explain to the child any expectations that the caregiver has, for example, helping with household chores, in a supportive way.</a:t>
            </a:r>
          </a:p>
          <a:p>
            <a:pPr marL="171450" indent="-171450">
              <a:spcAft>
                <a:spcPts val="600"/>
              </a:spcAft>
              <a:buFont typeface="Wingdings" panose="05000000000000000000" pitchFamily="2" charset="2"/>
              <a:buChar char="o"/>
            </a:pPr>
            <a:r>
              <a:rPr lang="en-US" sz="1100" dirty="0">
                <a:effectLst/>
                <a:ea typeface="Calibri" panose="020F0502020204030204" pitchFamily="34" charset="0"/>
                <a:cs typeface="Latha" panose="020B0604020202020204" pitchFamily="34" charset="0"/>
              </a:rPr>
              <a:t>Tell the child what you have told the caregiver about them, and about what steps have been put in place to address special requirements they may have</a:t>
            </a:r>
          </a:p>
          <a:p>
            <a:pPr marL="171450" indent="-171450">
              <a:spcAft>
                <a:spcPts val="600"/>
              </a:spcAft>
              <a:buFont typeface="Wingdings" panose="05000000000000000000" pitchFamily="2" charset="2"/>
              <a:buChar char="o"/>
            </a:pPr>
            <a:r>
              <a:rPr lang="en-US" sz="1100" dirty="0">
                <a:effectLst/>
                <a:ea typeface="Calibri" panose="020F0502020204030204" pitchFamily="34" charset="0"/>
                <a:cs typeface="Latha" panose="020B0604020202020204" pitchFamily="34" charset="0"/>
              </a:rPr>
              <a:t>Ask the child if there is anything else that they would like the caregiver to know before they are relocated.  Ask the child is there is anything that they would prefer the caregiver not to know, or to tell them themselves.</a:t>
            </a:r>
          </a:p>
          <a:p>
            <a:pPr marL="171450" indent="-171450">
              <a:spcAft>
                <a:spcPts val="600"/>
              </a:spcAft>
              <a:buFont typeface="Wingdings" panose="05000000000000000000" pitchFamily="2" charset="2"/>
              <a:buChar char="o"/>
            </a:pPr>
            <a:r>
              <a:rPr lang="en-US" sz="1100" dirty="0">
                <a:effectLst/>
                <a:ea typeface="Calibri" panose="020F0502020204030204" pitchFamily="34" charset="0"/>
                <a:cs typeface="Latha" panose="020B0604020202020204" pitchFamily="34" charset="0"/>
              </a:rPr>
              <a:t>Tell the child what arrangements have been made for school / vocational training and access to health services.</a:t>
            </a:r>
          </a:p>
          <a:p>
            <a:pPr marL="171450" indent="-171450">
              <a:spcAft>
                <a:spcPts val="600"/>
              </a:spcAft>
              <a:buFont typeface="Wingdings" panose="05000000000000000000" pitchFamily="2" charset="2"/>
              <a:buChar char="o"/>
            </a:pPr>
            <a:r>
              <a:rPr lang="en-US" sz="1100" dirty="0">
                <a:effectLst/>
                <a:ea typeface="Calibri" panose="020F0502020204030204" pitchFamily="34" charset="0"/>
                <a:cs typeface="Latha" panose="020B0604020202020204" pitchFamily="34" charset="0"/>
              </a:rPr>
              <a:t>For temporary care arrangements, explain to the child how long the placement will be for, and what arrangements are being made, such as family tracing or mediation, towards their long-term care.</a:t>
            </a:r>
          </a:p>
          <a:p>
            <a:pPr marL="171450" indent="-171450">
              <a:spcAft>
                <a:spcPts val="600"/>
              </a:spcAft>
              <a:buFont typeface="Wingdings" panose="05000000000000000000" pitchFamily="2" charset="2"/>
              <a:buChar char="o"/>
            </a:pPr>
            <a:r>
              <a:rPr lang="en-US" sz="1100" dirty="0">
                <a:effectLst/>
                <a:ea typeface="Calibri" panose="020F0502020204030204" pitchFamily="34" charset="0"/>
                <a:cs typeface="Latha" panose="020B0604020202020204" pitchFamily="34" charset="0"/>
              </a:rPr>
              <a:t>Talk to the child about how they feel about the transition, how they expect to adapt to life in the new care arrangement, and anything they can do to help themselves feel happy and good.</a:t>
            </a:r>
          </a:p>
          <a:p>
            <a:pPr marL="171450" indent="-171450">
              <a:spcAft>
                <a:spcPts val="600"/>
              </a:spcAft>
              <a:buFont typeface="Wingdings" panose="05000000000000000000" pitchFamily="2" charset="2"/>
              <a:buChar char="o"/>
            </a:pPr>
            <a:r>
              <a:rPr lang="en-US" sz="1100" dirty="0">
                <a:effectLst/>
                <a:ea typeface="Calibri" panose="020F0502020204030204" pitchFamily="34" charset="0"/>
                <a:cs typeface="Latha" panose="020B0604020202020204" pitchFamily="34" charset="0"/>
              </a:rPr>
              <a:t>Inform the child of how often you will visit them, and when the first visit will be.  Explain that the child will always have an opportunity to speak to you in private during visits.</a:t>
            </a:r>
          </a:p>
          <a:p>
            <a:pPr marL="171450" indent="-171450">
              <a:spcAft>
                <a:spcPts val="600"/>
              </a:spcAft>
              <a:buFont typeface="Wingdings" panose="05000000000000000000" pitchFamily="2" charset="2"/>
              <a:buChar char="o"/>
            </a:pPr>
            <a:r>
              <a:rPr lang="en-US" sz="1100" dirty="0">
                <a:effectLst/>
                <a:ea typeface="Calibri" panose="020F0502020204030204" pitchFamily="34" charset="0"/>
                <a:cs typeface="Latha" panose="020B0604020202020204" pitchFamily="34" charset="0"/>
              </a:rPr>
              <a:t>Inform the child of who to contact and how if they have any urgent problems or needs.</a:t>
            </a:r>
          </a:p>
          <a:p>
            <a:pPr marL="171450" indent="-171450">
              <a:spcAft>
                <a:spcPts val="600"/>
              </a:spcAft>
              <a:buFont typeface="Wingdings" panose="05000000000000000000" pitchFamily="2" charset="2"/>
              <a:buChar char="o"/>
            </a:pPr>
            <a:r>
              <a:rPr lang="en-US" sz="1100" dirty="0">
                <a:effectLst/>
                <a:ea typeface="Calibri" panose="020F0502020204030204" pitchFamily="34" charset="0"/>
                <a:cs typeface="Latha" panose="020B0604020202020204" pitchFamily="34" charset="0"/>
              </a:rPr>
              <a:t>Ask the child if they have any questions or concerns and try to address these.</a:t>
            </a:r>
          </a:p>
        </p:txBody>
      </p:sp>
      <p:sp>
        <p:nvSpPr>
          <p:cNvPr id="2" name="TextBox 1">
            <a:extLst>
              <a:ext uri="{FF2B5EF4-FFF2-40B4-BE49-F238E27FC236}">
                <a16:creationId xmlns:a16="http://schemas.microsoft.com/office/drawing/2014/main" id="{0A34C3A2-A4AA-82F9-D92A-3BF12F015342}"/>
              </a:ext>
            </a:extLst>
          </p:cNvPr>
          <p:cNvSpPr txBox="1"/>
          <p:nvPr/>
        </p:nvSpPr>
        <p:spPr>
          <a:xfrm>
            <a:off x="982985" y="713169"/>
            <a:ext cx="5403525" cy="461665"/>
          </a:xfrm>
          <a:prstGeom prst="rect">
            <a:avLst/>
          </a:prstGeom>
          <a:noFill/>
        </p:spPr>
        <p:txBody>
          <a:bodyPr wrap="square" rtlCol="0">
            <a:spAutoFit/>
          </a:bodyPr>
          <a:lstStyle/>
          <a:p>
            <a:r>
              <a:rPr lang="en-US" sz="1200" b="1" spc="300" dirty="0">
                <a:solidFill>
                  <a:schemeClr val="tx1"/>
                </a:solidFill>
              </a:rPr>
              <a:t>CHECKLIST FOR PREPARATION OF A CHILD PRIOR TO PLACEMENT IN INTERIM FOSTER CARE</a:t>
            </a:r>
          </a:p>
        </p:txBody>
      </p:sp>
      <p:sp>
        <p:nvSpPr>
          <p:cNvPr id="3" name="Hexagon 2">
            <a:extLst>
              <a:ext uri="{FF2B5EF4-FFF2-40B4-BE49-F238E27FC236}">
                <a16:creationId xmlns:a16="http://schemas.microsoft.com/office/drawing/2014/main" id="{6B70B53D-5BFB-879B-5E71-CBF349D944F5}"/>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532E5734-762A-F7B7-0B49-2ECB9F57A16E}"/>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B7AC1353-98EF-0802-6BD3-3ACAE396E18D}"/>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8A7B0E9C-F272-6021-1896-6354460B8A8B}"/>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F89077DF-47F1-69C7-9660-F0B1427EF351}"/>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A619A45D-D27D-7F5A-1CDF-D31611EFB5CC}"/>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8ABA5B2E-257C-9D93-0F8E-00B51B81A60D}"/>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101F5195-07D3-4015-4DD8-633020C547E1}"/>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48C9F6E8-CE01-D81F-83CC-27D787804877}"/>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05B17460-ACAD-7013-B98A-263F05D260A7}"/>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062CEFD7-EE48-6AE5-B20B-595996775356}"/>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50786615-D87F-8B35-308F-5CA60B9CA811}"/>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68B42E65-2548-2B01-B224-D910911C83E3}"/>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8C7643E2-09F6-98A6-48D3-DFC1A4557402}"/>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D94A80BF-0937-E305-B1CF-AD926298FBD3}"/>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8F547164-7E39-9ACA-7016-BC7F1B02453B}"/>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8269D9EF-213C-2230-AB6D-9EB669328C37}"/>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E6F507C0-8743-C91E-6E39-F32AD74175ED}"/>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723883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D5548A-0074-A443-5FC3-775BE0C6BB6E}"/>
              </a:ext>
            </a:extLst>
          </p:cNvPr>
          <p:cNvSpPr txBox="1"/>
          <p:nvPr/>
        </p:nvSpPr>
        <p:spPr>
          <a:xfrm>
            <a:off x="982984" y="713169"/>
            <a:ext cx="5403525" cy="6940361"/>
          </a:xfrm>
          <a:prstGeom prst="rect">
            <a:avLst/>
          </a:prstGeom>
          <a:noFill/>
        </p:spPr>
        <p:txBody>
          <a:bodyPr wrap="square">
            <a:spAutoFit/>
          </a:bodyPr>
          <a:lstStyle/>
          <a:p>
            <a:r>
              <a:rPr lang="en-US" sz="1100" b="1" dirty="0">
                <a:effectLst/>
                <a:ea typeface="Calibri" panose="020F0502020204030204" pitchFamily="34" charset="0"/>
                <a:cs typeface="Latha" panose="020B0604020202020204" pitchFamily="34" charset="0"/>
              </a:rPr>
              <a:t>Checklist for preparation of caregiver to receive a child</a:t>
            </a:r>
          </a:p>
          <a:p>
            <a:endParaRPr lang="en-US" sz="1100" b="1" dirty="0">
              <a:effectLst/>
              <a:ea typeface="Calibri" panose="020F0502020204030204" pitchFamily="34" charset="0"/>
              <a:cs typeface="Latha" panose="020B0604020202020204" pitchFamily="34" charset="0"/>
            </a:endParaRPr>
          </a:p>
          <a:p>
            <a:pPr marL="171450" indent="-171450">
              <a:spcAft>
                <a:spcPts val="600"/>
              </a:spcAft>
              <a:buFont typeface="Wingdings" panose="05000000000000000000" pitchFamily="2" charset="2"/>
              <a:buChar char="o"/>
            </a:pPr>
            <a:r>
              <a:rPr lang="en-US" sz="1100" dirty="0">
                <a:cs typeface="Latha" panose="020B0604020202020204" pitchFamily="34" charset="0"/>
              </a:rPr>
              <a:t>Tell the caregiver the child’s name, preferred name, age, gender and any background information about the child that is relevant and that they child has agreed that you can share with the caregiver.</a:t>
            </a:r>
          </a:p>
          <a:p>
            <a:pPr marL="628650" lvl="1" indent="-171450">
              <a:spcAft>
                <a:spcPts val="600"/>
              </a:spcAft>
              <a:buFont typeface="Arial" panose="020B0604020202020204" pitchFamily="34" charset="0"/>
              <a:buChar char="•"/>
            </a:pPr>
            <a:r>
              <a:rPr lang="en-US" sz="1100" dirty="0">
                <a:cs typeface="Latha" panose="020B0604020202020204" pitchFamily="34" charset="0"/>
              </a:rPr>
              <a:t>Remind the caregiver that sensitive information is confidential and must not be shared with anyone. Sensitive information should only be shared where it has been determined in the child’s best interests to do so, and where the child has provided informed consent.</a:t>
            </a:r>
          </a:p>
          <a:p>
            <a:pPr marL="171450" indent="-171450">
              <a:spcAft>
                <a:spcPts val="600"/>
              </a:spcAft>
              <a:buFont typeface="Wingdings" panose="05000000000000000000" pitchFamily="2" charset="2"/>
              <a:buChar char="o"/>
            </a:pPr>
            <a:r>
              <a:rPr lang="en-US" sz="1100" dirty="0">
                <a:cs typeface="Latha" panose="020B0604020202020204" pitchFamily="34" charset="0"/>
              </a:rPr>
              <a:t>Confirm the date and time of the child’s arrival and ask the caregiver to prepare a welcome for the child. Discuss what this may involve, including the caregiver’s ideas.</a:t>
            </a:r>
          </a:p>
          <a:p>
            <a:pPr marL="171450" indent="-171450">
              <a:spcAft>
                <a:spcPts val="600"/>
              </a:spcAft>
              <a:buFont typeface="Wingdings" panose="05000000000000000000" pitchFamily="2" charset="2"/>
              <a:buChar char="o"/>
            </a:pPr>
            <a:r>
              <a:rPr lang="en-US" sz="1100" dirty="0">
                <a:cs typeface="Latha" panose="020B0604020202020204" pitchFamily="34" charset="0"/>
              </a:rPr>
              <a:t>Confirm that the child will have their own bed and place to keep their belongings and appropriate levels of privacy according to the child’s age and cultural norms</a:t>
            </a:r>
          </a:p>
          <a:p>
            <a:pPr marL="171450" indent="-171450">
              <a:spcAft>
                <a:spcPts val="600"/>
              </a:spcAft>
              <a:buFont typeface="Wingdings" panose="05000000000000000000" pitchFamily="2" charset="2"/>
              <a:buChar char="o"/>
            </a:pPr>
            <a:r>
              <a:rPr lang="en-US" sz="1100" dirty="0">
                <a:cs typeface="Latha" panose="020B0604020202020204" pitchFamily="34" charset="0"/>
              </a:rPr>
              <a:t>Ensure that the home provides a safe environment and advise on any risks, such as kerosene heaters, and how to manage these.</a:t>
            </a:r>
          </a:p>
          <a:p>
            <a:pPr marL="171450" indent="-171450">
              <a:spcAft>
                <a:spcPts val="600"/>
              </a:spcAft>
              <a:buFont typeface="Wingdings" panose="05000000000000000000" pitchFamily="2" charset="2"/>
              <a:buChar char="o"/>
            </a:pPr>
            <a:r>
              <a:rPr lang="en-US" sz="1100" dirty="0">
                <a:cs typeface="Latha" panose="020B0604020202020204" pitchFamily="34" charset="0"/>
              </a:rPr>
              <a:t>Explain any special dietary, health, education or care requirements that the child may have and work with the caregiver to plan how these needs should be met.</a:t>
            </a:r>
          </a:p>
          <a:p>
            <a:pPr marL="171450" indent="-171450">
              <a:spcAft>
                <a:spcPts val="600"/>
              </a:spcAft>
              <a:buFont typeface="Wingdings" panose="05000000000000000000" pitchFamily="2" charset="2"/>
              <a:buChar char="o"/>
            </a:pPr>
            <a:r>
              <a:rPr lang="en-US" sz="1100" dirty="0">
                <a:cs typeface="Latha" panose="020B0604020202020204" pitchFamily="34" charset="0"/>
              </a:rPr>
              <a:t>Inform the caregiver of any particular arrangements that are being made, such as access to school or vocational training or medical support.  Explain what is expected of the caregiver in terms of supporting educational, health and social activities.</a:t>
            </a:r>
          </a:p>
          <a:p>
            <a:pPr marL="171450" indent="-171450">
              <a:spcAft>
                <a:spcPts val="600"/>
              </a:spcAft>
              <a:buFont typeface="Wingdings" panose="05000000000000000000" pitchFamily="2" charset="2"/>
              <a:buChar char="o"/>
            </a:pPr>
            <a:r>
              <a:rPr lang="en-US" sz="1100" dirty="0">
                <a:cs typeface="Latha" panose="020B0604020202020204" pitchFamily="34" charset="0"/>
              </a:rPr>
              <a:t>Tell the caregiver what information has been given to the child about the household and about their expectations.</a:t>
            </a:r>
          </a:p>
          <a:p>
            <a:pPr marL="171450" indent="-171450">
              <a:buFont typeface="Wingdings" panose="05000000000000000000" pitchFamily="2" charset="2"/>
              <a:buChar char="o"/>
            </a:pPr>
            <a:r>
              <a:rPr lang="en-US" sz="1100" dirty="0">
                <a:cs typeface="Latha" panose="020B0604020202020204" pitchFamily="34" charset="0"/>
              </a:rPr>
              <a:t>Inform the caregiver that this is an interim care arrangement and make sure that they agree to and are willing to support the FTR process as follows:</a:t>
            </a:r>
          </a:p>
          <a:p>
            <a:pPr marL="628650" lvl="1" indent="-171450">
              <a:buFont typeface="Arial" panose="020B0604020202020204" pitchFamily="34" charset="0"/>
              <a:buChar char="•"/>
            </a:pPr>
            <a:r>
              <a:rPr lang="en-US" sz="1100" dirty="0">
                <a:cs typeface="Latha" panose="020B0604020202020204" pitchFamily="34" charset="0"/>
              </a:rPr>
              <a:t>Document any new information that the child gives that may help with the process of family tracing and contact the Caseworker with this information.</a:t>
            </a:r>
          </a:p>
          <a:p>
            <a:pPr marL="628650" lvl="1" indent="-171450">
              <a:buFont typeface="Arial" panose="020B0604020202020204" pitchFamily="34" charset="0"/>
              <a:buChar char="•"/>
            </a:pPr>
            <a:r>
              <a:rPr lang="en-US" sz="1100" dirty="0">
                <a:cs typeface="Latha" panose="020B0604020202020204" pitchFamily="34" charset="0"/>
              </a:rPr>
              <a:t>Inform the caseworker if the parents / caregiver or other relatives or people known to the child arrive or make contact.</a:t>
            </a:r>
          </a:p>
          <a:p>
            <a:pPr marL="628650" lvl="1" indent="-171450">
              <a:spcAft>
                <a:spcPts val="600"/>
              </a:spcAft>
              <a:buFont typeface="Arial" panose="020B0604020202020204" pitchFamily="34" charset="0"/>
              <a:buChar char="•"/>
            </a:pPr>
            <a:r>
              <a:rPr lang="en-US" sz="1100" dirty="0">
                <a:cs typeface="Latha" panose="020B0604020202020204" pitchFamily="34" charset="0"/>
              </a:rPr>
              <a:t>They will release the child from their care following an assessment by your agency for family reunification purposes.</a:t>
            </a:r>
          </a:p>
          <a:p>
            <a:pPr marL="171450" indent="-171450">
              <a:spcAft>
                <a:spcPts val="600"/>
              </a:spcAft>
              <a:buFont typeface="Wingdings" panose="05000000000000000000" pitchFamily="2" charset="2"/>
              <a:buChar char="o"/>
            </a:pPr>
            <a:r>
              <a:rPr lang="en-US" sz="1100" dirty="0">
                <a:cs typeface="Latha" panose="020B0604020202020204" pitchFamily="34" charset="0"/>
              </a:rPr>
              <a:t>Inform the caregiver of how often you will visit them and when the first visit will be.  Explain that you will often need to talk to the child in private.</a:t>
            </a:r>
          </a:p>
          <a:p>
            <a:pPr marL="171450" indent="-171450">
              <a:spcAft>
                <a:spcPts val="600"/>
              </a:spcAft>
              <a:buFont typeface="Wingdings" panose="05000000000000000000" pitchFamily="2" charset="2"/>
              <a:buChar char="o"/>
            </a:pPr>
            <a:r>
              <a:rPr lang="en-US" sz="1100" dirty="0">
                <a:cs typeface="Latha" panose="020B0604020202020204" pitchFamily="34" charset="0"/>
              </a:rPr>
              <a:t>Advise the caregiver of who to contact with urgent concerns regarding the placement.</a:t>
            </a:r>
          </a:p>
          <a:p>
            <a:pPr marL="171450" indent="-171450">
              <a:spcAft>
                <a:spcPts val="600"/>
              </a:spcAft>
              <a:buFont typeface="Wingdings" panose="05000000000000000000" pitchFamily="2" charset="2"/>
              <a:buChar char="o"/>
            </a:pPr>
            <a:r>
              <a:rPr lang="en-US" sz="1100" dirty="0">
                <a:cs typeface="Latha" panose="020B0604020202020204" pitchFamily="34" charset="0"/>
              </a:rPr>
              <a:t>Ask the caregiver if they have any questions or concerns, they would like to discuss.</a:t>
            </a:r>
          </a:p>
          <a:p>
            <a:pPr marL="171450" indent="-171450">
              <a:buFont typeface="Wingdings" panose="05000000000000000000" pitchFamily="2" charset="2"/>
              <a:buChar char="o"/>
            </a:pPr>
            <a:endParaRPr lang="en-US" sz="1100" dirty="0">
              <a:cs typeface="Latha" panose="020B0604020202020204" pitchFamily="34" charset="0"/>
            </a:endParaRPr>
          </a:p>
        </p:txBody>
      </p:sp>
      <p:sp>
        <p:nvSpPr>
          <p:cNvPr id="4" name="Hexagon 3">
            <a:extLst>
              <a:ext uri="{FF2B5EF4-FFF2-40B4-BE49-F238E27FC236}">
                <a16:creationId xmlns:a16="http://schemas.microsoft.com/office/drawing/2014/main" id="{90CF108C-4FDA-7378-CF84-1CAC02C8CC3A}"/>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60AB8926-04C9-4B95-28EE-460A38C7EB92}"/>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75C461C5-05B5-CB69-C1D7-112D3A6E8073}"/>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4FC15F79-1F88-E2C2-B84D-30AA1C0E3957}"/>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EC55D7DB-B143-3D25-BD67-5EFF9E40A7B5}"/>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32F77ADB-1624-29C4-092F-1B83CC31B88C}"/>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2F814141-CB1D-B576-71F4-4AC15DFE1A48}"/>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518196BD-4980-E8DF-4BEE-967BAE97B995}"/>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48DF4392-CB5A-160F-05BB-229F7FC91029}"/>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61E5CDA4-BA5A-2A26-873E-97CD0CC91D47}"/>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BA050AB7-C987-7B4C-FA8C-2B50C6561EE4}"/>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E0053145-4AB3-BEF7-8CE9-91DC09956882}"/>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D49B0501-F1DE-F8F5-7FF1-F914F71581A5}"/>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D36AAB5B-2B7F-F7E2-C703-DACDC92AD172}"/>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C5DCE38C-F1A0-889E-3313-0C9D7A63224D}"/>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0019B8AF-E209-0826-7371-E7CA9E4FAF24}"/>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2825DF7E-9F49-8269-57BA-C740BFCD0149}"/>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17B8DD85-E7A5-86CD-D39B-730FF0AF30D5}"/>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6493455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26353"/>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236687"/>
            <a:ext cx="4637303" cy="1722547"/>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Specific considerations related to alternative care must be included in the case plan together with all other identified CP issues.</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Caseworkers may be involved in developing and implementing specific procedures to facilitate community-based care.</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The following should be agreed amongst all actors: criteria for eligibility of foster carers, procedures for screening, matching and preparation (of child &amp; family) and foster carer and mentor agreements. </a:t>
            </a: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802719"/>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3823862"/>
            <a:ext cx="5254042" cy="5031380"/>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3300594"/>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Google Shape;256;p19">
            <a:extLst>
              <a:ext uri="{FF2B5EF4-FFF2-40B4-BE49-F238E27FC236}">
                <a16:creationId xmlns:a16="http://schemas.microsoft.com/office/drawing/2014/main" id="{5540F1DE-7E5C-F795-3BCF-F56F4FA47E7C}"/>
              </a:ext>
            </a:extLst>
          </p:cNvPr>
          <p:cNvSpPr/>
          <p:nvPr/>
        </p:nvSpPr>
        <p:spPr>
          <a:xfrm>
            <a:off x="1072579" y="2412599"/>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 name="Hexagon 3">
            <a:extLst>
              <a:ext uri="{FF2B5EF4-FFF2-40B4-BE49-F238E27FC236}">
                <a16:creationId xmlns:a16="http://schemas.microsoft.com/office/drawing/2014/main" id="{1168E72D-594C-63AD-90DC-F3B68B9B3E72}"/>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73F97158-953D-7547-66F2-CA5B7E1955CA}"/>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E6369156-54C6-4779-E3CC-E0116BBF8718}"/>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3E83A425-94A6-9A10-A033-2DC837DADB0F}"/>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F3B4D6FB-DDD4-7A77-ADB8-10F9CA16B087}"/>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022D200D-18E3-5445-C362-BAD445445ABC}"/>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5417CF9D-6A3E-9F3B-6C75-36A250AFEA29}"/>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FB42C912-6A87-B803-50AB-58D0CD19A062}"/>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D73A6628-E214-3819-2A9C-8623338AC812}"/>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86B358EC-3776-1D59-4F8A-3CB04382D14D}"/>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C69A9792-906E-10F6-8918-4873CFDDEDE4}"/>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4E45BD59-BFDB-EA3E-8BF3-29C0FAB68D3C}"/>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61A3981C-C66F-C064-C06E-420555C04D5D}"/>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C35926B4-B54C-FFB0-D11B-DABEDCE518CF}"/>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453630D1-8581-9A7C-FCCD-F31132467C0D}"/>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4309E304-6804-26B5-B445-938796E743EA}"/>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52CCC766-DE7F-9ECB-82AE-C8A67061536A}"/>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3F3AE90E-79A5-2E89-7009-EA3B90AD4F8E}"/>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2281834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5254042" cy="523220"/>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5: IMPLEMENTATION OF THE CASE PLAN</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625489"/>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2178391"/>
            <a:ext cx="4529568" cy="938719"/>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Describe specific elements to focus on for UASC as part of the implementation of the case plan </a:t>
            </a: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r>
              <a:rPr lang="en-US" sz="1100" dirty="0">
                <a:solidFill>
                  <a:schemeClr val="tx1"/>
                </a:solidFill>
                <a:latin typeface="+mn-lt"/>
                <a:ea typeface="Arial"/>
                <a:cs typeface="Arial"/>
                <a:sym typeface="Arial"/>
              </a:rPr>
              <a:t>Describe the key components to focus on when conducting monitoring for children in alternative care</a:t>
            </a:r>
          </a:p>
        </p:txBody>
      </p:sp>
      <p:grpSp>
        <p:nvGrpSpPr>
          <p:cNvPr id="7" name="Google Shape;194;p14">
            <a:extLst>
              <a:ext uri="{FF2B5EF4-FFF2-40B4-BE49-F238E27FC236}">
                <a16:creationId xmlns:a16="http://schemas.microsoft.com/office/drawing/2014/main" id="{A222BC42-0063-5D32-987B-62D40848A2FD}"/>
              </a:ext>
            </a:extLst>
          </p:cNvPr>
          <p:cNvGrpSpPr/>
          <p:nvPr/>
        </p:nvGrpSpPr>
        <p:grpSpPr>
          <a:xfrm>
            <a:off x="1153785" y="2207558"/>
            <a:ext cx="332115" cy="351369"/>
            <a:chOff x="243840" y="1676400"/>
            <a:chExt cx="701040" cy="741680"/>
          </a:xfrm>
          <a:solidFill>
            <a:schemeClr val="accent2">
              <a:lumMod val="75000"/>
            </a:schemeClr>
          </a:solidFill>
        </p:grpSpPr>
        <p:sp>
          <p:nvSpPr>
            <p:cNvPr id="8" name="Google Shape;195;p14">
              <a:extLst>
                <a:ext uri="{FF2B5EF4-FFF2-40B4-BE49-F238E27FC236}">
                  <a16:creationId xmlns:a16="http://schemas.microsoft.com/office/drawing/2014/main" id="{590B0F01-93F6-6DE1-3FD2-F118F44BA8F5}"/>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9" name="Google Shape;196;p14">
              <a:extLst>
                <a:ext uri="{FF2B5EF4-FFF2-40B4-BE49-F238E27FC236}">
                  <a16:creationId xmlns:a16="http://schemas.microsoft.com/office/drawing/2014/main" id="{85EC7837-48BB-C039-9A3C-CEC1D97B5ACF}"/>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10" name="Google Shape;194;p14">
            <a:extLst>
              <a:ext uri="{FF2B5EF4-FFF2-40B4-BE49-F238E27FC236}">
                <a16:creationId xmlns:a16="http://schemas.microsoft.com/office/drawing/2014/main" id="{9FB1EBEF-AC47-DA85-B397-2E0FFBE54CA4}"/>
              </a:ext>
            </a:extLst>
          </p:cNvPr>
          <p:cNvGrpSpPr/>
          <p:nvPr/>
        </p:nvGrpSpPr>
        <p:grpSpPr>
          <a:xfrm>
            <a:off x="1153785" y="2765741"/>
            <a:ext cx="332115" cy="351369"/>
            <a:chOff x="243840" y="1676400"/>
            <a:chExt cx="701040" cy="741680"/>
          </a:xfrm>
          <a:solidFill>
            <a:schemeClr val="accent2">
              <a:lumMod val="75000"/>
            </a:schemeClr>
          </a:solidFill>
        </p:grpSpPr>
        <p:sp>
          <p:nvSpPr>
            <p:cNvPr id="11" name="Google Shape;195;p14">
              <a:extLst>
                <a:ext uri="{FF2B5EF4-FFF2-40B4-BE49-F238E27FC236}">
                  <a16:creationId xmlns:a16="http://schemas.microsoft.com/office/drawing/2014/main" id="{67C2046E-15D1-C618-18D7-F3D79320D945}"/>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2" name="Google Shape;196;p14">
              <a:extLst>
                <a:ext uri="{FF2B5EF4-FFF2-40B4-BE49-F238E27FC236}">
                  <a16:creationId xmlns:a16="http://schemas.microsoft.com/office/drawing/2014/main" id="{600FEBBB-0CB3-6256-C258-B43E8595C4B9}"/>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13" name="Hexagon 12">
            <a:extLst>
              <a:ext uri="{FF2B5EF4-FFF2-40B4-BE49-F238E27FC236}">
                <a16:creationId xmlns:a16="http://schemas.microsoft.com/office/drawing/2014/main" id="{ACA9EF4D-8FC6-9D0E-7F37-66D4D4F0F3F8}"/>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23AC1461-E8A4-AE52-D91D-EBF4A7B8E15D}"/>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4630D44C-5EA6-2B58-CFC3-964B3DDD77DE}"/>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67599657-C10F-5B15-7623-C7A888719DAB}"/>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42DD847E-0A56-5DFF-5838-471908C0B493}"/>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6F89C262-AEB0-B47C-63AC-F584502F9AB7}"/>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3A2014E8-7841-5973-B1E3-4C5F5605F3BC}"/>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6F3865CB-53EE-1B55-EE1F-A43BDCD98021}"/>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721DDEBB-FF12-9F6E-0C14-F5679804F95D}"/>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6A369587-F26D-6801-DC03-4AD758ACB6C4}"/>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7BAB96CD-641F-9864-C9FA-071E725730BA}"/>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96777D28-C238-D2B1-6568-B1D4FBEF028A}"/>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D80A5214-24A5-5C3D-758B-895402AC35B5}"/>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8FDEC147-CB5E-7984-C3E1-57BF268E1BB5}"/>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964DB522-26D6-26F4-4467-D7C4BD61EB49}"/>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D06943DD-2885-A6DF-B0B3-E4527EC0A9F8}"/>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B61BDF2D-8C58-3C9F-F25C-07B781DB3575}"/>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A45ACAFD-A991-6042-1D7D-58FBE6F54892}"/>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2589147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CD0461-ED9B-D228-9F1E-800876056BE4}"/>
              </a:ext>
            </a:extLst>
          </p:cNvPr>
          <p:cNvSpPr txBox="1"/>
          <p:nvPr/>
        </p:nvSpPr>
        <p:spPr>
          <a:xfrm>
            <a:off x="982985" y="713169"/>
            <a:ext cx="5254041" cy="276999"/>
          </a:xfrm>
          <a:prstGeom prst="rect">
            <a:avLst/>
          </a:prstGeom>
          <a:noFill/>
        </p:spPr>
        <p:txBody>
          <a:bodyPr wrap="square" rtlCol="0">
            <a:spAutoFit/>
          </a:bodyPr>
          <a:lstStyle/>
          <a:p>
            <a:r>
              <a:rPr lang="en-US" sz="1200" b="1" spc="300" dirty="0">
                <a:solidFill>
                  <a:schemeClr val="tx1"/>
                </a:solidFill>
              </a:rPr>
              <a:t>PRACTICING MONITORING VISITS</a:t>
            </a:r>
          </a:p>
        </p:txBody>
      </p:sp>
      <p:sp>
        <p:nvSpPr>
          <p:cNvPr id="4" name="Google Shape;258;p19">
            <a:extLst>
              <a:ext uri="{FF2B5EF4-FFF2-40B4-BE49-F238E27FC236}">
                <a16:creationId xmlns:a16="http://schemas.microsoft.com/office/drawing/2014/main" id="{DBE1A70A-07DF-D8F7-0D16-7A22D199B4D3}"/>
              </a:ext>
            </a:extLst>
          </p:cNvPr>
          <p:cNvSpPr txBox="1"/>
          <p:nvPr/>
        </p:nvSpPr>
        <p:spPr>
          <a:xfrm>
            <a:off x="982985" y="3683671"/>
            <a:ext cx="5254041" cy="5509160"/>
          </a:xfrm>
          <a:prstGeom prst="rect">
            <a:avLst/>
          </a:prstGeom>
          <a:noFill/>
          <a:ln>
            <a:noFill/>
          </a:ln>
        </p:spPr>
        <p:txBody>
          <a:bodyPr spcFirstLastPara="1" wrap="square" lIns="91425" tIns="45700" rIns="91425" bIns="45700" anchor="t" anchorCtr="0">
            <a:spAutoFit/>
          </a:bodyPr>
          <a:lstStyle/>
          <a:p>
            <a:r>
              <a:rPr lang="en-US" sz="1100" b="1" dirty="0">
                <a:effectLst/>
                <a:latin typeface="Calibri" panose="020F0502020204030204" pitchFamily="34" charset="0"/>
                <a:ea typeface="Calibri" panose="020F0502020204030204" pitchFamily="34" charset="0"/>
                <a:cs typeface="Times New Roman" panose="02020603050405020304" pitchFamily="18" charset="0"/>
              </a:rPr>
              <a:t>The scenario</a:t>
            </a:r>
          </a:p>
          <a:p>
            <a:r>
              <a:rPr lang="en-US" sz="1100" dirty="0">
                <a:effectLst/>
                <a:latin typeface="Calibri" panose="020F0502020204030204" pitchFamily="34" charset="0"/>
                <a:ea typeface="Calibri" panose="020F0502020204030204" pitchFamily="34" charset="0"/>
                <a:cs typeface="Times New Roman" panose="02020603050405020304" pitchFamily="18" charset="0"/>
              </a:rPr>
              <a:t>The caseworker is preparing for a home visit with the Abdi family who are caring for Sama. This is the first visit since the assessment and development of the case plan. </a:t>
            </a:r>
          </a:p>
          <a:p>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100" b="1" dirty="0">
                <a:effectLst/>
                <a:latin typeface="Calibri" panose="020F0502020204030204" pitchFamily="34" charset="0"/>
                <a:ea typeface="Calibri" panose="020F0502020204030204" pitchFamily="34" charset="0"/>
                <a:cs typeface="Times New Roman" panose="02020603050405020304" pitchFamily="18" charset="0"/>
              </a:rPr>
              <a:t>What is known so far about the family situation</a:t>
            </a:r>
          </a:p>
          <a:p>
            <a:r>
              <a:rPr lang="en-US" sz="1100" dirty="0">
                <a:effectLst/>
                <a:latin typeface="Calibri" panose="020F0502020204030204" pitchFamily="34" charset="0"/>
                <a:ea typeface="Calibri" panose="020F0502020204030204" pitchFamily="34" charset="0"/>
                <a:cs typeface="Times New Roman" panose="02020603050405020304" pitchFamily="18" charset="0"/>
              </a:rPr>
              <a:t>Mr. and Mrs. Abdi have been in the refugee camp for almost a year with their 5 children ranging in age from 2 to 15. Recently Mrs. Abdi’s sister sent their daughter Sama who is 13 years old across the border as they feared she might be in danger. Sama’s mother and father are remaining in their home to look after the land they farm.</a:t>
            </a:r>
          </a:p>
          <a:p>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100" dirty="0">
                <a:effectLst/>
                <a:latin typeface="Calibri" panose="020F0502020204030204" pitchFamily="34" charset="0"/>
                <a:ea typeface="Calibri" panose="020F0502020204030204" pitchFamily="34" charset="0"/>
                <a:cs typeface="Times New Roman" panose="02020603050405020304" pitchFamily="18" charset="0"/>
              </a:rPr>
              <a:t>From the initial assessment it appears that Sama misses her family a lot – she is able to talk to them occasionally via WhatsApp but she is still very unhappy. She knows she is lucky that the family have taken her in and her aunt is kind to her. The older cousin, a boy of 15 is mean though and tells her she is a problem for the family and it would be better if she wasn’t there. Her uncle makes her do a lot of chores in the house and she has to look after the younger children. She hears him complaining to his wife about how clumsy she is and how much it costs to keep her and she is afraid he will beat her as he has threatened to do or even try to marry her off.  So far, she hasn’t been able to attend school even though her aunt promised her mother that she would go. </a:t>
            </a:r>
          </a:p>
          <a:p>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100" dirty="0">
                <a:effectLst/>
                <a:latin typeface="Calibri" panose="020F0502020204030204" pitchFamily="34" charset="0"/>
                <a:ea typeface="Calibri" panose="020F0502020204030204" pitchFamily="34" charset="0"/>
                <a:cs typeface="Times New Roman" panose="02020603050405020304" pitchFamily="18" charset="0"/>
              </a:rPr>
              <a:t>Mr. Abdi refused to speak to anyone during the assessment but Mrs. Abdi was interviewed. She didn’t say a lot but she agreed to casework support and home visits and welcomed the help that was offered. She appeared exhausted, she said that she knows she has to care for Sama as her sister would do the same for her and she loves Sama, but she fears the situation is making her husband angry. She also expressed that she can’t handle her older son anymore, he is angry and rude towards her.</a:t>
            </a:r>
          </a:p>
          <a:p>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100" dirty="0">
                <a:effectLst/>
                <a:latin typeface="Calibri" panose="020F0502020204030204" pitchFamily="34" charset="0"/>
                <a:ea typeface="Calibri" panose="020F0502020204030204" pitchFamily="34" charset="0"/>
                <a:cs typeface="Times New Roman" panose="02020603050405020304" pitchFamily="18" charset="0"/>
              </a:rPr>
              <a:t>The family were referred for some material support during the initial assessment – clothes and non-food items. According to the notes in the case file these have not been delivered yet. They were also referred to the organization responsible for food distribution to check on their entitlement.</a:t>
            </a:r>
          </a:p>
        </p:txBody>
      </p:sp>
      <p:sp>
        <p:nvSpPr>
          <p:cNvPr id="5" name="TextBox 4">
            <a:extLst>
              <a:ext uri="{FF2B5EF4-FFF2-40B4-BE49-F238E27FC236}">
                <a16:creationId xmlns:a16="http://schemas.microsoft.com/office/drawing/2014/main" id="{0B86D0CA-44E5-7ADE-C5AC-EB01923E3CAD}"/>
              </a:ext>
            </a:extLst>
          </p:cNvPr>
          <p:cNvSpPr txBox="1"/>
          <p:nvPr/>
        </p:nvSpPr>
        <p:spPr>
          <a:xfrm>
            <a:off x="982985" y="1173695"/>
            <a:ext cx="5267344" cy="2322138"/>
          </a:xfrm>
          <a:prstGeom prst="rect">
            <a:avLst/>
          </a:prstGeom>
          <a:solidFill>
            <a:schemeClr val="accent2">
              <a:lumMod val="20000"/>
              <a:lumOff val="80000"/>
            </a:schemeClr>
          </a:solidFill>
        </p:spPr>
        <p:txBody>
          <a:bodyPr wrap="square" lIns="144000" tIns="144000" rIns="144000" bIns="144000" rtlCol="0">
            <a:spAutoFit/>
          </a:bodyPr>
          <a:lstStyle/>
          <a:p>
            <a:r>
              <a:rPr lang="en-US" sz="1100" b="1" dirty="0">
                <a:effectLst/>
                <a:latin typeface="Calibri" panose="020F0502020204030204" pitchFamily="34" charset="0"/>
                <a:ea typeface="Calibri" panose="020F0502020204030204" pitchFamily="34" charset="0"/>
                <a:cs typeface="Times New Roman" panose="02020603050405020304" pitchFamily="18" charset="0"/>
              </a:rPr>
              <a:t>Instructions for role play</a:t>
            </a:r>
          </a:p>
          <a:p>
            <a:pPr marL="228600" indent="-228600">
              <a:buFont typeface="+mj-lt"/>
              <a:buAutoNum type="arabicPeriod"/>
            </a:pPr>
            <a:r>
              <a:rPr lang="en-US" sz="1100" dirty="0">
                <a:effectLst/>
                <a:latin typeface="Calibri" panose="020F0502020204030204" pitchFamily="34" charset="0"/>
                <a:ea typeface="Calibri" panose="020F0502020204030204" pitchFamily="34" charset="0"/>
                <a:cs typeface="Times New Roman" panose="02020603050405020304" pitchFamily="18" charset="0"/>
              </a:rPr>
              <a:t>One of you will play the role of the caseworker and one Mrs. Abdi initially whilst the other two people observe and provide constructive feedback, then you will switch so the two who were observing play the roles of the caseworker and Sama with the other two observing (and providing constructive feedback). </a:t>
            </a:r>
          </a:p>
          <a:p>
            <a:pPr marL="228600" indent="-228600">
              <a:buFont typeface="+mj-lt"/>
              <a:buAutoNum type="arabicPeriod"/>
            </a:pPr>
            <a:r>
              <a:rPr lang="en-US" sz="1100" dirty="0">
                <a:effectLst/>
                <a:latin typeface="Calibri" panose="020F0502020204030204" pitchFamily="34" charset="0"/>
                <a:ea typeface="Calibri" panose="020F0502020204030204" pitchFamily="34" charset="0"/>
                <a:cs typeface="Times New Roman" panose="02020603050405020304" pitchFamily="18" charset="0"/>
              </a:rPr>
              <a:t>When you have decided on your roles, read the case scenario and make some notes, thinking about what you would like to say that would help to engage in a positive way and build trust.</a:t>
            </a:r>
          </a:p>
          <a:p>
            <a:pPr marL="228600" indent="-228600">
              <a:buFont typeface="+mj-lt"/>
              <a:buAutoNum type="arabicPeriod"/>
            </a:pPr>
            <a:r>
              <a:rPr lang="en-US" sz="1100" dirty="0">
                <a:effectLst/>
                <a:latin typeface="Calibri" panose="020F0502020204030204" pitchFamily="34" charset="0"/>
                <a:ea typeface="Calibri" panose="020F0502020204030204" pitchFamily="34" charset="0"/>
                <a:cs typeface="Times New Roman" panose="02020603050405020304" pitchFamily="18" charset="0"/>
              </a:rPr>
              <a:t>Include the following:</a:t>
            </a:r>
          </a:p>
          <a:p>
            <a:pPr marL="685800" lvl="1" indent="-228600">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Summary of what you understand about her situation </a:t>
            </a:r>
          </a:p>
          <a:p>
            <a:pPr marL="685800" lvl="1" indent="-228600">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Asking about her views and ideas</a:t>
            </a:r>
          </a:p>
          <a:p>
            <a:pPr marL="685800" lvl="1" indent="-228600">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Explaining what actions and next steps you plan to take</a:t>
            </a:r>
          </a:p>
        </p:txBody>
      </p:sp>
      <p:sp>
        <p:nvSpPr>
          <p:cNvPr id="6" name="Hexagon 5">
            <a:extLst>
              <a:ext uri="{FF2B5EF4-FFF2-40B4-BE49-F238E27FC236}">
                <a16:creationId xmlns:a16="http://schemas.microsoft.com/office/drawing/2014/main" id="{064EE551-C159-6F9A-431C-899A0B2F4042}"/>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371A31F8-0E0B-5340-66C3-984232E64676}"/>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865DF3BA-78BC-DBFE-1689-1DF4E7FF82FA}"/>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804BE44D-BF5C-1127-8BEC-B5C5E28C3A35}"/>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AF4FA3A1-0D6E-EC7D-7F37-EF9B5E580438}"/>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07560646-68C8-3ABA-9C9B-34D1E727BEAD}"/>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DD706BF3-4969-1943-D3D0-6E5C33C2A063}"/>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601ECE33-A990-C11C-0ACC-6D68E434E900}"/>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2BE2F0A9-AE6C-F479-E562-BD4F2FE4772C}"/>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8DDA0F97-B2DB-9463-99A2-CC34B8C95136}"/>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19D1AD14-1598-4CCE-2810-3E702782A25C}"/>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32BFD9FD-D022-7C49-3BC7-BC95F791E83B}"/>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27B60898-1219-33ED-A570-10E10E3FB849}"/>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0D948085-D68D-9FC1-E645-842F25598069}"/>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CF877ABD-6F53-9A1C-D7B5-380310290281}"/>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564BC595-EF97-4B04-F370-3B315C1CA10C}"/>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6CEADC55-2480-C91C-6F8D-B3E44E3B5EF2}"/>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6BFA2D7E-C997-B5D5-AEFC-1C0F49FB9725}"/>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4564365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CD0461-ED9B-D228-9F1E-800876056BE4}"/>
              </a:ext>
            </a:extLst>
          </p:cNvPr>
          <p:cNvSpPr txBox="1"/>
          <p:nvPr/>
        </p:nvSpPr>
        <p:spPr>
          <a:xfrm>
            <a:off x="982985" y="713169"/>
            <a:ext cx="5254041" cy="461665"/>
          </a:xfrm>
          <a:prstGeom prst="rect">
            <a:avLst/>
          </a:prstGeom>
          <a:noFill/>
        </p:spPr>
        <p:txBody>
          <a:bodyPr wrap="square" rtlCol="0">
            <a:spAutoFit/>
          </a:bodyPr>
          <a:lstStyle/>
          <a:p>
            <a:r>
              <a:rPr lang="en-US" sz="1200" b="1" spc="300" dirty="0">
                <a:solidFill>
                  <a:schemeClr val="tx1"/>
                </a:solidFill>
              </a:rPr>
              <a:t>OBSERVATIONS AND SUPPORT ON MONITORING VISITS – CHILDREN IN COMMUNITY BASED CARE</a:t>
            </a:r>
          </a:p>
        </p:txBody>
      </p:sp>
      <p:sp>
        <p:nvSpPr>
          <p:cNvPr id="4" name="Google Shape;258;p19">
            <a:extLst>
              <a:ext uri="{FF2B5EF4-FFF2-40B4-BE49-F238E27FC236}">
                <a16:creationId xmlns:a16="http://schemas.microsoft.com/office/drawing/2014/main" id="{DBE1A70A-07DF-D8F7-0D16-7A22D199B4D3}"/>
              </a:ext>
            </a:extLst>
          </p:cNvPr>
          <p:cNvSpPr txBox="1"/>
          <p:nvPr/>
        </p:nvSpPr>
        <p:spPr>
          <a:xfrm>
            <a:off x="982985" y="1414985"/>
            <a:ext cx="5254041" cy="5847714"/>
          </a:xfrm>
          <a:prstGeom prst="rect">
            <a:avLst/>
          </a:prstGeom>
          <a:noFill/>
          <a:ln>
            <a:noFill/>
          </a:ln>
        </p:spPr>
        <p:txBody>
          <a:bodyPr spcFirstLastPara="1" wrap="square" lIns="91425" tIns="45700" rIns="91425" bIns="45700" anchor="t" anchorCtr="0">
            <a:spAutoFit/>
          </a:bodyPr>
          <a:lstStyle/>
          <a:p>
            <a:r>
              <a:rPr lang="en-US" sz="1100" dirty="0">
                <a:effectLst/>
                <a:latin typeface="Calibri" panose="020F0502020204030204" pitchFamily="34" charset="0"/>
                <a:ea typeface="Calibri" panose="020F0502020204030204" pitchFamily="34" charset="0"/>
                <a:cs typeface="Times New Roman" panose="02020603050405020304" pitchFamily="18" charset="0"/>
              </a:rPr>
              <a:t>The following is a guide to observations for the caseworker during visits to children in alternative care. </a:t>
            </a:r>
          </a:p>
          <a:p>
            <a:endParaRPr lang="en-US" sz="1100" dirty="0">
              <a:latin typeface="Calibri" panose="020F0502020204030204" pitchFamily="34" charset="0"/>
              <a:ea typeface="Calibri" panose="020F0502020204030204" pitchFamily="34" charset="0"/>
              <a:cs typeface="Times New Roman" panose="02020603050405020304" pitchFamily="18" charset="0"/>
            </a:endParaRPr>
          </a:p>
          <a:p>
            <a:r>
              <a:rPr lang="en-US" sz="1100" dirty="0">
                <a:effectLst/>
                <a:latin typeface="Calibri" panose="020F0502020204030204" pitchFamily="34" charset="0"/>
                <a:ea typeface="Calibri" panose="020F0502020204030204" pitchFamily="34" charset="0"/>
                <a:cs typeface="Times New Roman" panose="02020603050405020304" pitchFamily="18" charset="0"/>
              </a:rPr>
              <a:t>Note: The child’s care should be evaluated in the context of the general capacities and socio-economic conditions of families in the same community. </a:t>
            </a:r>
          </a:p>
          <a:p>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100" b="1" dirty="0">
                <a:effectLst/>
                <a:latin typeface="Calibri" panose="020F0502020204030204" pitchFamily="34" charset="0"/>
                <a:ea typeface="Calibri" panose="020F0502020204030204" pitchFamily="34" charset="0"/>
                <a:cs typeface="Times New Roman" panose="02020603050405020304" pitchFamily="18" charset="0"/>
              </a:rPr>
              <a:t>Observations </a:t>
            </a:r>
          </a:p>
          <a:p>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Are there signs of ‘bonding’ between child and caregiver i.e., they appear to be relaxed with each other and there are indications that the child’s emotional needs are being met; the caregiver is responding appropriately to the child.</a:t>
            </a:r>
          </a:p>
          <a:p>
            <a:pPr marL="17145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Is the child is treated the same as other children in the family e.g., he/she does the same amount of work, attends school with the others and eats with them? </a:t>
            </a:r>
          </a:p>
          <a:p>
            <a:pPr marL="17145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Are there signs of abuse, such as unexplained burns, cuts or bruises? It is common for children to fall and sometimes injure themselves; the caseworker should verify the explanation for the injury makes sense.</a:t>
            </a:r>
          </a:p>
          <a:p>
            <a:pPr marL="17145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Are there signs of neglect, such as skin diseases related to poor hygiene, refuse/rubbish not appropriately disposed of, or the child significantly different (malnourished/dirty clothing/ unwashed) from the other children in the family and community?</a:t>
            </a:r>
          </a:p>
          <a:p>
            <a:pPr marL="17145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Are there psychological concerns such as anti-social behavior, problems in school, apathy, depression, anger and violence? Inappropriate sexual behavior, given the age of the child?</a:t>
            </a:r>
          </a:p>
          <a:p>
            <a:pPr marL="17145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Are there any potential safety concerns in the home?</a:t>
            </a:r>
          </a:p>
          <a:p>
            <a:pPr marL="17145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Is appropriate action taken by the caregivers to meet the child’s needs (e.g., the caregiver responds to the child if ill, takes him or her to school, feeds the child adequately)?</a:t>
            </a:r>
          </a:p>
          <a:p>
            <a:pPr marL="17145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Is the child occupied during the day in education, skills training or social activities appropriate to his/her needs, stage of development, and community norms?</a:t>
            </a:r>
          </a:p>
          <a:p>
            <a:pPr marL="17145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Is the caregiver physically and mentally well and not struggling to cope? </a:t>
            </a:r>
          </a:p>
          <a:p>
            <a:pPr marL="17145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For infants, is weight gain satisfactory according to monthly weight (or weight-for-height) measurements and visual observation?</a:t>
            </a:r>
          </a:p>
          <a:p>
            <a:pPr marL="17145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Is the caregiver aware that family reunification remains the ultimate goal in the best interests of the child?</a:t>
            </a:r>
          </a:p>
        </p:txBody>
      </p:sp>
      <p:sp>
        <p:nvSpPr>
          <p:cNvPr id="2" name="Hexagon 1">
            <a:extLst>
              <a:ext uri="{FF2B5EF4-FFF2-40B4-BE49-F238E27FC236}">
                <a16:creationId xmlns:a16="http://schemas.microsoft.com/office/drawing/2014/main" id="{0DAB8031-F3F2-A8A8-B866-E244956C51C0}"/>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5BF0D208-C71F-FEFB-A4E4-4C4698CB4F31}"/>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F5799968-B65C-24ED-DA11-7D1C0726E4D5}"/>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C170790C-A51A-A2A2-EBA2-7E4E9FA4955A}"/>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9B62697A-34EE-03D3-8C72-70DA2BB21EAC}"/>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B6B1B958-95A5-7258-B8B7-27A167400001}"/>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54D9EEC7-AA51-AC63-3F76-527674F872B5}"/>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A2E8495B-DF42-DB28-7906-CDBE7BAB7A1D}"/>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CD0B2EF0-DBEB-A6CA-95C4-2879E2D0224B}"/>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50A272EB-8EE0-08B4-24D4-43A0AB2D57BB}"/>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F8A92759-CD35-E517-096B-E9A4F91A165A}"/>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406F7E40-B32B-0C38-E958-F374995C9E6E}"/>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885400C9-9BB0-AA8F-01D7-E5142FF301B1}"/>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B49F738B-FBF7-2D2F-07DB-CFCC55A55BB4}"/>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4171AD96-638C-1F60-C21A-F77CA0312AB5}"/>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94959069-564E-FCCF-5C3C-2286BE299AD9}"/>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92692ED1-2936-35B8-8759-E1748137D77F}"/>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0792F96F-D1F3-DBB6-63FD-54A03F2DCA59}"/>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7675005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oogle Shape;258;p19">
            <a:extLst>
              <a:ext uri="{FF2B5EF4-FFF2-40B4-BE49-F238E27FC236}">
                <a16:creationId xmlns:a16="http://schemas.microsoft.com/office/drawing/2014/main" id="{889AA28E-0CF3-DA8D-1AC5-4218B4966AF7}"/>
              </a:ext>
            </a:extLst>
          </p:cNvPr>
          <p:cNvSpPr txBox="1"/>
          <p:nvPr/>
        </p:nvSpPr>
        <p:spPr>
          <a:xfrm>
            <a:off x="982985" y="713169"/>
            <a:ext cx="5254041" cy="7371208"/>
          </a:xfrm>
          <a:prstGeom prst="rect">
            <a:avLst/>
          </a:prstGeom>
          <a:noFill/>
          <a:ln>
            <a:noFill/>
          </a:ln>
        </p:spPr>
        <p:txBody>
          <a:bodyPr spcFirstLastPara="1" wrap="square" lIns="91425" tIns="45700" rIns="91425" bIns="45700" anchor="t" anchorCtr="0">
            <a:spAutoFit/>
          </a:bodyPr>
          <a:lstStyle/>
          <a:p>
            <a:pPr lvl="0"/>
            <a:r>
              <a:rPr lang="en-US" sz="1100" b="1" dirty="0">
                <a:effectLst/>
                <a:latin typeface="Calibri" panose="020F0502020204030204" pitchFamily="34" charset="0"/>
                <a:ea typeface="Calibri" panose="020F0502020204030204" pitchFamily="34" charset="0"/>
                <a:cs typeface="Times New Roman" panose="02020603050405020304" pitchFamily="18" charset="0"/>
              </a:rPr>
              <a:t>Information that the Child and Caregiver can provide:</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Any new information that would help in tracing.</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Contact with family members, family friends. </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Child/caregiver and parent opinions, preferences and concerns regarding current placement, reunification or longer-term care, and other issues. </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Daily activities of the child and how this compares with those of other children in the household/community</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Child’s health, attendance for required checks and treatment for any identified health problems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Child’s attendance and progress in education or other activities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Whether the child and caregiver are receiving required supports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Any planned changes to the care of the child</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Any behavior concerns relating to the child </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The child’s relationship with foster family, peer group and community</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Caregiver’s coping abilities, his or her physical and mental health, and any support needs. </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Caregivers should be advised to make contact over concerns including health or behavioral issues e.g., the child is quieter or more loud than usual, they cease to interact with peers, do not laugh or smile, cling to strangers or show excessive fear of others, cry frequently for no obvious reason, fight excessively with others, or they experience frequent or recurring nightmares.</a:t>
            </a:r>
          </a:p>
          <a:p>
            <a:pPr lvl="0"/>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lvl="0"/>
            <a:r>
              <a:rPr lang="en-US" sz="1100" b="1" dirty="0">
                <a:effectLst/>
                <a:latin typeface="Calibri" panose="020F0502020204030204" pitchFamily="34" charset="0"/>
                <a:ea typeface="Calibri" panose="020F0502020204030204" pitchFamily="34" charset="0"/>
                <a:cs typeface="Times New Roman" panose="02020603050405020304" pitchFamily="18" charset="0"/>
              </a:rPr>
              <a:t>Information to be provided by the Caseworker:</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Update on tracing efforts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Progress of referrals or other actions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Plans relating to the child or family</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Rights of child and family; requested information on issues, rights, how to access supports, etc.</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Share information on key issues, e.g., recruitment by armed forces and groups, health threats, mine awareness, infectious disease outbreaks et</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Share information on protection situation, community-based programs and services</a:t>
            </a:r>
          </a:p>
          <a:p>
            <a:pPr lvl="0"/>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lvl="0"/>
            <a:r>
              <a:rPr lang="en-US" sz="1100" b="1" dirty="0">
                <a:effectLst/>
                <a:latin typeface="Calibri" panose="020F0502020204030204" pitchFamily="34" charset="0"/>
                <a:ea typeface="Calibri" panose="020F0502020204030204" pitchFamily="34" charset="0"/>
                <a:cs typeface="Times New Roman" panose="02020603050405020304" pitchFamily="18" charset="0"/>
              </a:rPr>
              <a:t>Direct Provision of a Support or Service by Caseworker </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Help obtaining documentation including birth certificate </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Emotional support e.g.  MHPSS for child</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Promotion of/support to establishment of foster carers support groups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Collection of tracing information</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Training in parenting skills/parenting education</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Referrals for services or for child protection actions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Verification of family relationships / arranging family contact</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Preparation for moves/reunification</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Support in accessing legal advice or securing other provision, e.g., inheritance.</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Support in accessing economic/livelihood support e.g., cash transfers </a:t>
            </a:r>
          </a:p>
        </p:txBody>
      </p:sp>
      <p:sp>
        <p:nvSpPr>
          <p:cNvPr id="2" name="Hexagon 1">
            <a:extLst>
              <a:ext uri="{FF2B5EF4-FFF2-40B4-BE49-F238E27FC236}">
                <a16:creationId xmlns:a16="http://schemas.microsoft.com/office/drawing/2014/main" id="{66828481-A8AC-7625-D8E3-5D9053B2996B}"/>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Hexagon 2">
            <a:extLst>
              <a:ext uri="{FF2B5EF4-FFF2-40B4-BE49-F238E27FC236}">
                <a16:creationId xmlns:a16="http://schemas.microsoft.com/office/drawing/2014/main" id="{CA9BCD52-D0FB-8323-024F-41C2B5FD559A}"/>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AC3329EF-7B9B-5260-AAF0-6C68E2F8EA4B}"/>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1C9B038D-975F-507C-590E-B778347D6C08}"/>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0BE706F4-C65B-F563-B5CB-CA87FB0B0BBB}"/>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34DC25FB-AE7B-42D4-D077-53983792439C}"/>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20F1E5C1-4C3F-374C-A2D9-48B127FFBFAC}"/>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72165900-C649-FAC9-FD64-BA4BF5BC0781}"/>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2062F34C-B042-90C2-50CC-8FBD8E01433D}"/>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E3D6A905-9144-6819-748A-162C8476384D}"/>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18315F59-E09F-3A12-12DA-EF9C817EEAA7}"/>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ED900CF7-7212-8427-3E8F-ACBF84A15267}"/>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CF91A661-298D-E257-24A3-6FF28D053CE1}"/>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19A1F8CD-F04C-8312-E508-29AA9C2AAC94}"/>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B53BBE87-20AB-33AB-5B11-8CD3216C70C1}"/>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4A30FFEB-06A7-D08C-C1E4-6EADF2F1D459}"/>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84897C97-AA2B-0090-0C9D-B6DBEFCC6B5B}"/>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A3862F4A-38D6-AF09-876D-F008E1456913}"/>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828933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Group 62">
            <a:extLst>
              <a:ext uri="{FF2B5EF4-FFF2-40B4-BE49-F238E27FC236}">
                <a16:creationId xmlns:a16="http://schemas.microsoft.com/office/drawing/2014/main" id="{B4C6D20A-D143-DE24-31E0-A16F72893B5E}"/>
              </a:ext>
            </a:extLst>
          </p:cNvPr>
          <p:cNvGrpSpPr/>
          <p:nvPr/>
        </p:nvGrpSpPr>
        <p:grpSpPr>
          <a:xfrm>
            <a:off x="2959679" y="6300552"/>
            <a:ext cx="3277348" cy="2708679"/>
            <a:chOff x="7499908" y="4900577"/>
            <a:chExt cx="997752" cy="824627"/>
          </a:xfrm>
        </p:grpSpPr>
        <p:grpSp>
          <p:nvGrpSpPr>
            <p:cNvPr id="64" name="Group 63">
              <a:extLst>
                <a:ext uri="{FF2B5EF4-FFF2-40B4-BE49-F238E27FC236}">
                  <a16:creationId xmlns:a16="http://schemas.microsoft.com/office/drawing/2014/main" id="{4738409E-441C-1936-D57B-F0A28C975BF9}"/>
                </a:ext>
              </a:extLst>
            </p:cNvPr>
            <p:cNvGrpSpPr/>
            <p:nvPr/>
          </p:nvGrpSpPr>
          <p:grpSpPr>
            <a:xfrm>
              <a:off x="7499908" y="4900577"/>
              <a:ext cx="997752" cy="824627"/>
              <a:chOff x="5957706" y="3325646"/>
              <a:chExt cx="2611796" cy="1892062"/>
            </a:xfrm>
            <a:solidFill>
              <a:schemeClr val="accent4"/>
            </a:solidFill>
          </p:grpSpPr>
          <p:sp>
            <p:nvSpPr>
              <p:cNvPr id="68" name="Rectangle: Rounded Corners 67">
                <a:extLst>
                  <a:ext uri="{FF2B5EF4-FFF2-40B4-BE49-F238E27FC236}">
                    <a16:creationId xmlns:a16="http://schemas.microsoft.com/office/drawing/2014/main" id="{569CB336-EFF9-9F1F-4DCD-4803A009D9D7}"/>
                  </a:ext>
                </a:extLst>
              </p:cNvPr>
              <p:cNvSpPr/>
              <p:nvPr/>
            </p:nvSpPr>
            <p:spPr>
              <a:xfrm>
                <a:off x="5957706" y="3547504"/>
                <a:ext cx="2611796" cy="167020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solidFill>
                    <a:schemeClr val="bg1"/>
                  </a:solidFill>
                  <a:latin typeface="Helvetica Neue"/>
                </a:endParaRPr>
              </a:p>
            </p:txBody>
          </p:sp>
          <p:sp>
            <p:nvSpPr>
              <p:cNvPr id="69" name="Rectangle: Top Corners Rounded 68">
                <a:extLst>
                  <a:ext uri="{FF2B5EF4-FFF2-40B4-BE49-F238E27FC236}">
                    <a16:creationId xmlns:a16="http://schemas.microsoft.com/office/drawing/2014/main" id="{7122405F-391E-A2D7-6782-C741B65B4131}"/>
                  </a:ext>
                </a:extLst>
              </p:cNvPr>
              <p:cNvSpPr/>
              <p:nvPr/>
            </p:nvSpPr>
            <p:spPr>
              <a:xfrm>
                <a:off x="5957706" y="3325646"/>
                <a:ext cx="538650" cy="515820"/>
              </a:xfrm>
              <a:prstGeom prst="round2Same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65" name="Group 64">
              <a:extLst>
                <a:ext uri="{FF2B5EF4-FFF2-40B4-BE49-F238E27FC236}">
                  <a16:creationId xmlns:a16="http://schemas.microsoft.com/office/drawing/2014/main" id="{043FC98D-AF90-2FC0-A656-C9154F9515D0}"/>
                </a:ext>
              </a:extLst>
            </p:cNvPr>
            <p:cNvGrpSpPr/>
            <p:nvPr/>
          </p:nvGrpSpPr>
          <p:grpSpPr>
            <a:xfrm>
              <a:off x="7871183" y="5154803"/>
              <a:ext cx="316610" cy="462618"/>
              <a:chOff x="8661923" y="4758813"/>
              <a:chExt cx="825538" cy="1206243"/>
            </a:xfrm>
            <a:solidFill>
              <a:schemeClr val="bg1"/>
            </a:solidFill>
          </p:grpSpPr>
          <p:sp>
            <p:nvSpPr>
              <p:cNvPr id="66" name="Circle: Hollow 65">
                <a:extLst>
                  <a:ext uri="{FF2B5EF4-FFF2-40B4-BE49-F238E27FC236}">
                    <a16:creationId xmlns:a16="http://schemas.microsoft.com/office/drawing/2014/main" id="{1AE841D8-7FD4-4437-418F-02674033140B}"/>
                  </a:ext>
                </a:extLst>
              </p:cNvPr>
              <p:cNvSpPr/>
              <p:nvPr/>
            </p:nvSpPr>
            <p:spPr>
              <a:xfrm>
                <a:off x="8661923" y="4758813"/>
                <a:ext cx="825538" cy="84557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67" name="Rectangle: Rounded Corners 66">
                <a:extLst>
                  <a:ext uri="{FF2B5EF4-FFF2-40B4-BE49-F238E27FC236}">
                    <a16:creationId xmlns:a16="http://schemas.microsoft.com/office/drawing/2014/main" id="{3643C36F-3111-6EEA-5583-E5FC099FD31A}"/>
                  </a:ext>
                </a:extLst>
              </p:cNvPr>
              <p:cNvSpPr/>
              <p:nvPr/>
            </p:nvSpPr>
            <p:spPr>
              <a:xfrm rot="1978244">
                <a:off x="8694854" y="5424756"/>
                <a:ext cx="193867" cy="5403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sp>
        <p:nvSpPr>
          <p:cNvPr id="5" name="TextBox 4">
            <a:extLst>
              <a:ext uri="{FF2B5EF4-FFF2-40B4-BE49-F238E27FC236}">
                <a16:creationId xmlns:a16="http://schemas.microsoft.com/office/drawing/2014/main" id="{58B48029-1A76-BBBF-114F-379D0C5DFEAF}"/>
              </a:ext>
            </a:extLst>
          </p:cNvPr>
          <p:cNvSpPr txBox="1"/>
          <p:nvPr/>
        </p:nvSpPr>
        <p:spPr>
          <a:xfrm>
            <a:off x="982984" y="713169"/>
            <a:ext cx="5254043" cy="6524863"/>
          </a:xfrm>
          <a:prstGeom prst="rect">
            <a:avLst/>
          </a:prstGeom>
          <a:noFill/>
        </p:spPr>
        <p:txBody>
          <a:bodyPr wrap="square">
            <a:spAutoFit/>
          </a:bodyPr>
          <a:lstStyle/>
          <a:p>
            <a:pPr algn="just"/>
            <a:r>
              <a:rPr lang="en-US" sz="1100" b="1" dirty="0">
                <a:effectLst/>
                <a:ea typeface="Verdana" panose="020B0604030504040204" pitchFamily="34" charset="0"/>
                <a:cs typeface="Calibri" panose="020F0502020204030204" pitchFamily="34" charset="0"/>
              </a:rPr>
              <a:t>Case scenario 2</a:t>
            </a:r>
          </a:p>
          <a:p>
            <a:pPr algn="just"/>
            <a:endParaRPr lang="en-US" sz="1100" dirty="0">
              <a:effectLst/>
              <a:ea typeface="Calibri" panose="020F0502020204030204" pitchFamily="34" charset="0"/>
              <a:cs typeface="Times New Roman" panose="02020603050405020304" pitchFamily="18" charset="0"/>
            </a:endParaRPr>
          </a:p>
          <a:p>
            <a:pPr algn="just"/>
            <a:r>
              <a:rPr lang="en-US" sz="1100" dirty="0">
                <a:effectLst/>
                <a:ea typeface="Verdana" panose="020B0604030504040204" pitchFamily="34" charset="0"/>
                <a:cs typeface="Calibri" panose="020F0502020204030204" pitchFamily="34" charset="0"/>
              </a:rPr>
              <a:t>You are a caseworker supervisor in an area, hosting high numbers of refugees, close to the border. In the area living conditions are generally difficult. There is a high demand for seasonal agricultural workers, but refugees do not have the right to work in the country. There is a lot of mobility of populations, including across the border. A community leader reported that there are unaccompanied and separated children, who face exploitation. You have also received reports from a colleague of a national NGO that cases of domestic violence are increasing. You want to have a better understanding of the situation and then develop a plan with your team to address and prevent the reported issues.</a:t>
            </a:r>
            <a:endParaRPr lang="en-US" sz="1100" dirty="0">
              <a:effectLst/>
              <a:ea typeface="Calibri" panose="020F0502020204030204" pitchFamily="34" charset="0"/>
              <a:cs typeface="Times New Roman" panose="02020603050405020304" pitchFamily="18" charset="0"/>
            </a:endParaRPr>
          </a:p>
          <a:p>
            <a:pPr algn="just"/>
            <a:r>
              <a:rPr lang="en-US" sz="1100" dirty="0">
                <a:effectLst/>
                <a:ea typeface="Verdana" panose="020B0604030504040204" pitchFamily="34" charset="0"/>
                <a:cs typeface="Calibri" panose="020F0502020204030204" pitchFamily="34" charset="0"/>
              </a:rPr>
              <a:t> </a:t>
            </a:r>
          </a:p>
          <a:p>
            <a:pPr algn="just"/>
            <a:endParaRPr lang="en-US" sz="1100" dirty="0">
              <a:effectLst/>
              <a:ea typeface="Calibri" panose="020F0502020204030204" pitchFamily="34" charset="0"/>
              <a:cs typeface="Times New Roman" panose="02020603050405020304" pitchFamily="18" charset="0"/>
            </a:endParaRPr>
          </a:p>
          <a:p>
            <a:pPr algn="just"/>
            <a:r>
              <a:rPr lang="en-US" sz="1100" b="1" dirty="0">
                <a:effectLst/>
                <a:ea typeface="Verdana" panose="020B0604030504040204" pitchFamily="34" charset="0"/>
                <a:cs typeface="Calibri" panose="020F0502020204030204" pitchFamily="34" charset="0"/>
              </a:rPr>
              <a:t>Case scenario 3</a:t>
            </a:r>
          </a:p>
          <a:p>
            <a:pPr algn="just"/>
            <a:endParaRPr lang="en-US" sz="1100" dirty="0">
              <a:effectLst/>
              <a:ea typeface="Calibri" panose="020F0502020204030204" pitchFamily="34" charset="0"/>
              <a:cs typeface="Times New Roman" panose="02020603050405020304" pitchFamily="18" charset="0"/>
            </a:endParaRPr>
          </a:p>
          <a:p>
            <a:pPr algn="just"/>
            <a:r>
              <a:rPr lang="en-US" sz="1100" dirty="0">
                <a:effectLst/>
                <a:ea typeface="Verdana" panose="020B0604030504040204" pitchFamily="34" charset="0"/>
                <a:cs typeface="Calibri" panose="020F0502020204030204" pitchFamily="34" charset="0"/>
              </a:rPr>
              <a:t>You are a social worker working for the regional government. The authorities of the Ministry of Interior are planning to support the return of a large number of IDPs to their area of origin in the area where you work. After the last Child Protection sub- Cluster meeting, attended by your supervisor, he mentioned to you that all child protection actors agreed to develop a plan on how to support the return from a child protection perspective and asked for your inputs. You scanned quickly through the case management data base and noticed there are substantial numbers of unaccompanied and separated children in the caseload. Some have been living with host/ foster families or with extended families for a long time while there are also unaccompanied adolescents living by themselves or in small groups.  </a:t>
            </a:r>
            <a:endParaRPr lang="en-US" sz="1100" dirty="0">
              <a:effectLst/>
              <a:ea typeface="Calibri" panose="020F0502020204030204" pitchFamily="34" charset="0"/>
              <a:cs typeface="Times New Roman" panose="02020603050405020304" pitchFamily="18" charset="0"/>
            </a:endParaRPr>
          </a:p>
          <a:p>
            <a:pPr algn="just"/>
            <a:r>
              <a:rPr lang="en-US" sz="1100" dirty="0">
                <a:effectLst/>
                <a:ea typeface="Times New Roman" panose="02020603050405020304" pitchFamily="18" charset="0"/>
                <a:cs typeface="Calibri" panose="020F0502020204030204" pitchFamily="34" charset="0"/>
              </a:rPr>
              <a:t> </a:t>
            </a:r>
          </a:p>
          <a:p>
            <a:pPr algn="just"/>
            <a:endParaRPr lang="en-US" sz="1100" dirty="0">
              <a:effectLst/>
              <a:ea typeface="Calibri" panose="020F0502020204030204" pitchFamily="34" charset="0"/>
              <a:cs typeface="Times New Roman" panose="02020603050405020304" pitchFamily="18" charset="0"/>
            </a:endParaRPr>
          </a:p>
          <a:p>
            <a:pPr algn="just"/>
            <a:r>
              <a:rPr lang="en-US" sz="1100" b="1" dirty="0">
                <a:effectLst/>
                <a:ea typeface="Verdana" panose="020B0604030504040204" pitchFamily="34" charset="0"/>
                <a:cs typeface="Calibri" panose="020F0502020204030204" pitchFamily="34" charset="0"/>
              </a:rPr>
              <a:t>Case scenario 4</a:t>
            </a:r>
          </a:p>
          <a:p>
            <a:pPr algn="just"/>
            <a:endParaRPr lang="en-US" sz="1100" dirty="0">
              <a:effectLst/>
              <a:ea typeface="Calibri" panose="020F0502020204030204" pitchFamily="34" charset="0"/>
              <a:cs typeface="Times New Roman" panose="02020603050405020304" pitchFamily="18" charset="0"/>
            </a:endParaRPr>
          </a:p>
          <a:p>
            <a:pPr algn="just"/>
            <a:r>
              <a:rPr lang="en-US" sz="1100" dirty="0">
                <a:effectLst/>
                <a:ea typeface="Verdana" panose="020B0604030504040204" pitchFamily="34" charset="0"/>
                <a:cs typeface="Calibri" panose="020F0502020204030204" pitchFamily="34" charset="0"/>
              </a:rPr>
              <a:t>You are a caseworker, working for an NGO involved in humanitarian assistance. Yesterday, widespread armed violence in a nearby area caused a sudden influx of IDPs in the area where you work. At the moment, they are hosted in a football field. It has been reported that there are many children who are separated who seem unaware of the whereabouts of their families, among them, there are a few babies and other very young children below 5 years. Some have been spontaneously hosted by extended family members, neighbors or other families. Also, some families reported that their child went missing. It has also been reported that some children have been quickly reunified. The situation is still chaotic, while several humanitarian actors went to the area to provide immediate, basic humanitarian assistance.</a:t>
            </a:r>
            <a:endParaRPr lang="en-US" sz="1100" dirty="0">
              <a:effectLst/>
              <a:ea typeface="Calibri" panose="020F0502020204030204" pitchFamily="34" charset="0"/>
              <a:cs typeface="Times New Roman" panose="02020603050405020304" pitchFamily="18" charset="0"/>
            </a:endParaRPr>
          </a:p>
        </p:txBody>
      </p:sp>
      <p:sp>
        <p:nvSpPr>
          <p:cNvPr id="45" name="Hexagon 44">
            <a:extLst>
              <a:ext uri="{FF2B5EF4-FFF2-40B4-BE49-F238E27FC236}">
                <a16:creationId xmlns:a16="http://schemas.microsoft.com/office/drawing/2014/main" id="{98CED955-ABCB-A9C9-36E6-64B6EEE56DEE}"/>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6" name="Hexagon 45">
            <a:extLst>
              <a:ext uri="{FF2B5EF4-FFF2-40B4-BE49-F238E27FC236}">
                <a16:creationId xmlns:a16="http://schemas.microsoft.com/office/drawing/2014/main" id="{CAA33E59-7544-6B87-0153-E5F0C3CAE517}"/>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Hexagon 46">
            <a:extLst>
              <a:ext uri="{FF2B5EF4-FFF2-40B4-BE49-F238E27FC236}">
                <a16:creationId xmlns:a16="http://schemas.microsoft.com/office/drawing/2014/main" id="{FC77B8C8-1737-F2BC-2734-CE4750CDC42C}"/>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8" name="Hexagon 47">
            <a:extLst>
              <a:ext uri="{FF2B5EF4-FFF2-40B4-BE49-F238E27FC236}">
                <a16:creationId xmlns:a16="http://schemas.microsoft.com/office/drawing/2014/main" id="{15BE2E87-901D-704A-2AF2-E1EF003DE800}"/>
              </a:ext>
            </a:extLst>
          </p:cNvPr>
          <p:cNvSpPr/>
          <p:nvPr/>
        </p:nvSpPr>
        <p:spPr>
          <a:xfrm rot="1782986">
            <a:off x="286724" y="168964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9" name="Hexagon 48">
            <a:extLst>
              <a:ext uri="{FF2B5EF4-FFF2-40B4-BE49-F238E27FC236}">
                <a16:creationId xmlns:a16="http://schemas.microsoft.com/office/drawing/2014/main" id="{1682986C-9DD2-7511-9653-9FC53722A200}"/>
              </a:ext>
            </a:extLst>
          </p:cNvPr>
          <p:cNvSpPr/>
          <p:nvPr/>
        </p:nvSpPr>
        <p:spPr>
          <a:xfrm rot="1782986">
            <a:off x="286724" y="215249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0" name="Hexagon 49">
            <a:extLst>
              <a:ext uri="{FF2B5EF4-FFF2-40B4-BE49-F238E27FC236}">
                <a16:creationId xmlns:a16="http://schemas.microsoft.com/office/drawing/2014/main" id="{C2C0FC8F-E06E-9215-0F58-962F0A40CB30}"/>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Hexagon 50">
            <a:extLst>
              <a:ext uri="{FF2B5EF4-FFF2-40B4-BE49-F238E27FC236}">
                <a16:creationId xmlns:a16="http://schemas.microsoft.com/office/drawing/2014/main" id="{A99A08ED-0D49-E24D-DEA3-D250B366ED33}"/>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2" name="Hexagon 51">
            <a:extLst>
              <a:ext uri="{FF2B5EF4-FFF2-40B4-BE49-F238E27FC236}">
                <a16:creationId xmlns:a16="http://schemas.microsoft.com/office/drawing/2014/main" id="{57EDB019-C3C6-503F-F563-A59BF4480574}"/>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3" name="Hexagon 52">
            <a:extLst>
              <a:ext uri="{FF2B5EF4-FFF2-40B4-BE49-F238E27FC236}">
                <a16:creationId xmlns:a16="http://schemas.microsoft.com/office/drawing/2014/main" id="{85364ECB-1924-6D08-D9C8-4FD7E845D51C}"/>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4" name="Hexagon 53">
            <a:extLst>
              <a:ext uri="{FF2B5EF4-FFF2-40B4-BE49-F238E27FC236}">
                <a16:creationId xmlns:a16="http://schemas.microsoft.com/office/drawing/2014/main" id="{11943EFE-155D-D2B7-8318-C68F1C1F7006}"/>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5" name="Hexagon 54">
            <a:extLst>
              <a:ext uri="{FF2B5EF4-FFF2-40B4-BE49-F238E27FC236}">
                <a16:creationId xmlns:a16="http://schemas.microsoft.com/office/drawing/2014/main" id="{0FC23543-B29C-AE50-1518-8D47C72BC46E}"/>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6" name="Hexagon 55">
            <a:extLst>
              <a:ext uri="{FF2B5EF4-FFF2-40B4-BE49-F238E27FC236}">
                <a16:creationId xmlns:a16="http://schemas.microsoft.com/office/drawing/2014/main" id="{9BFF66B2-9008-4D1D-6AEC-0305116EEBAC}"/>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7" name="Hexagon 56">
            <a:extLst>
              <a:ext uri="{FF2B5EF4-FFF2-40B4-BE49-F238E27FC236}">
                <a16:creationId xmlns:a16="http://schemas.microsoft.com/office/drawing/2014/main" id="{B4CA9765-D656-B2CD-5492-72EA28E21E7B}"/>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8" name="Hexagon 57">
            <a:extLst>
              <a:ext uri="{FF2B5EF4-FFF2-40B4-BE49-F238E27FC236}">
                <a16:creationId xmlns:a16="http://schemas.microsoft.com/office/drawing/2014/main" id="{8E804182-2B2B-6043-7159-EC9845CE7712}"/>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9" name="Hexagon 58">
            <a:extLst>
              <a:ext uri="{FF2B5EF4-FFF2-40B4-BE49-F238E27FC236}">
                <a16:creationId xmlns:a16="http://schemas.microsoft.com/office/drawing/2014/main" id="{AB9F6C06-321D-FB0C-0716-5E3D1A75195E}"/>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0" name="Hexagon 59">
            <a:extLst>
              <a:ext uri="{FF2B5EF4-FFF2-40B4-BE49-F238E27FC236}">
                <a16:creationId xmlns:a16="http://schemas.microsoft.com/office/drawing/2014/main" id="{47B85718-25E6-4055-49A3-C8ABF1E7BC5E}"/>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1" name="Hexagon 60">
            <a:extLst>
              <a:ext uri="{FF2B5EF4-FFF2-40B4-BE49-F238E27FC236}">
                <a16:creationId xmlns:a16="http://schemas.microsoft.com/office/drawing/2014/main" id="{3CB897B0-7CE8-8B41-9EFE-AE17C0D5464F}"/>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 name="Hexagon 61">
            <a:extLst>
              <a:ext uri="{FF2B5EF4-FFF2-40B4-BE49-F238E27FC236}">
                <a16:creationId xmlns:a16="http://schemas.microsoft.com/office/drawing/2014/main" id="{9A92FE8D-55CE-494E-6D23-4AA09A7B2E73}"/>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5451055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oogle Shape;258;p19">
            <a:extLst>
              <a:ext uri="{FF2B5EF4-FFF2-40B4-BE49-F238E27FC236}">
                <a16:creationId xmlns:a16="http://schemas.microsoft.com/office/drawing/2014/main" id="{889AA28E-0CF3-DA8D-1AC5-4218B4966AF7}"/>
              </a:ext>
            </a:extLst>
          </p:cNvPr>
          <p:cNvSpPr txBox="1"/>
          <p:nvPr/>
        </p:nvSpPr>
        <p:spPr>
          <a:xfrm>
            <a:off x="982985" y="713169"/>
            <a:ext cx="5254041" cy="7032654"/>
          </a:xfrm>
          <a:prstGeom prst="rect">
            <a:avLst/>
          </a:prstGeom>
          <a:noFill/>
          <a:ln>
            <a:noFill/>
          </a:ln>
        </p:spPr>
        <p:txBody>
          <a:bodyPr spcFirstLastPara="1" wrap="square" lIns="91425" tIns="45700" rIns="91425" bIns="45700" anchor="t" anchorCtr="0">
            <a:spAutoFit/>
          </a:bodyPr>
          <a:lstStyle/>
          <a:p>
            <a:pPr lvl="0"/>
            <a:r>
              <a:rPr lang="en-US" sz="1100" b="1" dirty="0">
                <a:effectLst/>
                <a:latin typeface="Calibri" panose="020F0502020204030204" pitchFamily="34" charset="0"/>
                <a:ea typeface="Calibri" panose="020F0502020204030204" pitchFamily="34" charset="0"/>
                <a:cs typeface="Times New Roman" panose="02020603050405020304" pitchFamily="18" charset="0"/>
              </a:rPr>
              <a:t>Children in Supervised/Supported Independent Living </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Supervision for children living in SIL arrangements should focus on support, guidance and mentorship that acknowledges children’s maturity and autonomy, supports their dignity, and strengthens their resilience. The role of a mentor is often taken by a trained volunteer supported by a caseworker but whether this supervision / support is provided by caseworkers or trained mentors the approach, through regular home visits, possibly at different times of the day and evening, to: </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Help the child/ren to develop a supportive network within the community. </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Detect any negative behaviors between/within the group of children e.g., bullying and mediate if necessary</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Help to access formal and informal services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Assist with problem solving and resolving challenges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Advocate for the child/ren as required </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Identify their strengths and capacities, encouraging and praising achievements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Identify key protection risks and advise on mitigation</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Share information on protection situation, community-based programs and services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Support children in their social and emotional development, and friendships and other relationships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Help children learn how to manage their finances, time and other resources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Be available when children need an adult to talk to and provide emotional support, empathy, attention and reassurance</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Promote support groups with other children in similar situation or other groups involving recreational activities for example hiking groups/football</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Help them enroll in schools or other educational/learning opportunities, and complete their education</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Accompany to services when needed </a:t>
            </a:r>
          </a:p>
          <a:p>
            <a:pPr lvl="0"/>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lvl="0"/>
            <a:r>
              <a:rPr lang="en-US" sz="1100" b="1" dirty="0">
                <a:effectLst/>
                <a:latin typeface="Calibri" panose="020F0502020204030204" pitchFamily="34" charset="0"/>
                <a:ea typeface="Calibri" panose="020F0502020204030204" pitchFamily="34" charset="0"/>
                <a:cs typeface="Times New Roman" panose="02020603050405020304" pitchFamily="18" charset="0"/>
              </a:rPr>
              <a:t>Addressing Concerns during Follow-up Visits</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When providing support/advice don’t criticize – open the discussion with positive feedback before making suggestions and ask the carer/s what help they need </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Consider whether others are well placed to help address any concerns for example a community leader or other respected person?</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Do not wait for regular supervision sessions if you are worried and if your supervisor is not available, report to another senior child protection practitioner</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When seeking information from others, be very careful with regard to confidentiality and avoid causing suspicion or gossip</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Take care to respect the confidentiality of the child and the caregiver when mediating on any issues, and to agree in advance on what can be talked about openly</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Adjust your monitoring schedule to visit more regularly if you are worried</a:t>
            </a:r>
          </a:p>
          <a:p>
            <a:pPr marL="171450" lvl="0" indent="-171450">
              <a:buFont typeface="Wingdings" panose="05000000000000000000" pitchFamily="2" charset="2"/>
              <a:buChar char="ü"/>
            </a:pPr>
            <a:r>
              <a:rPr lang="en-US" sz="1100" dirty="0">
                <a:effectLst/>
                <a:latin typeface="Calibri" panose="020F0502020204030204" pitchFamily="34" charset="0"/>
                <a:ea typeface="Calibri" panose="020F0502020204030204" pitchFamily="34" charset="0"/>
                <a:cs typeface="Times New Roman" panose="02020603050405020304" pitchFamily="18" charset="0"/>
              </a:rPr>
              <a:t>Record findings accurately in case plan</a:t>
            </a:r>
          </a:p>
          <a:p>
            <a:pPr lvl="0"/>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2" name="Hexagon 1">
            <a:extLst>
              <a:ext uri="{FF2B5EF4-FFF2-40B4-BE49-F238E27FC236}">
                <a16:creationId xmlns:a16="http://schemas.microsoft.com/office/drawing/2014/main" id="{D1FE9E45-DC4D-4818-8E21-1568ACC171AE}"/>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Hexagon 2">
            <a:extLst>
              <a:ext uri="{FF2B5EF4-FFF2-40B4-BE49-F238E27FC236}">
                <a16:creationId xmlns:a16="http://schemas.microsoft.com/office/drawing/2014/main" id="{785ED30A-8437-F56B-3848-C3B4E6FEB201}"/>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987DD02B-6B16-D3C5-20FA-CF0026917E36}"/>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52A21165-F487-65DE-1AE9-5C119E9744FD}"/>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91752AC7-D78E-5E8B-2D00-1A4E48D571F6}"/>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2E6B9331-C46A-208E-E15B-F1A30585736A}"/>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26F6F504-7A60-8F87-6E3C-57EDF852FE69}"/>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5FC1346E-9055-D8E3-0343-4466E5647466}"/>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412C1907-631E-B383-BBF7-1EE2735150C0}"/>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22871106-04AA-9026-1862-E7E3B6310995}"/>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2B5F4C6C-66DD-EDCA-11E3-DD936F823504}"/>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C42B02F7-AD23-FE7F-BE73-3EEC6A47BF6C}"/>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42EADBB9-883A-E5C7-8879-566B497F06FA}"/>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58886191-86CF-39F5-EC52-3BCBAFF7771E}"/>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899D5924-D785-9B83-109A-483F9153186A}"/>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1C0878B7-7E16-85F4-A144-5830474FFDE7}"/>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FA3782F8-F3CC-191E-B8C3-E1D4B3103441}"/>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E6E9473C-097F-17CD-D13D-CFA11DB9C2DA}"/>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524941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26353"/>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236437"/>
            <a:ext cx="4637303" cy="1722547"/>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Implementation of the case plan for UASC requires close follow-up of family tracing and reunification activities and regular updating of the child and family regarding tracing outcomes</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There are risks associated with all care arrangements so monitoring is an essential element of case management</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A record should be kept of all monitoring visits and all/any concerns reported to supervisor/CP managers according to agreed procedures</a:t>
            </a: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968497"/>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3748710"/>
            <a:ext cx="5254042" cy="5113936"/>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3225442"/>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Google Shape;256;p19">
            <a:extLst>
              <a:ext uri="{FF2B5EF4-FFF2-40B4-BE49-F238E27FC236}">
                <a16:creationId xmlns:a16="http://schemas.microsoft.com/office/drawing/2014/main" id="{2EB5F55C-6B92-4569-B54B-099690AC9011}"/>
              </a:ext>
            </a:extLst>
          </p:cNvPr>
          <p:cNvSpPr/>
          <p:nvPr/>
        </p:nvSpPr>
        <p:spPr>
          <a:xfrm>
            <a:off x="1072579" y="2521266"/>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 name="Hexagon 3">
            <a:extLst>
              <a:ext uri="{FF2B5EF4-FFF2-40B4-BE49-F238E27FC236}">
                <a16:creationId xmlns:a16="http://schemas.microsoft.com/office/drawing/2014/main" id="{B289B8F6-E121-A0A1-AE7B-E26C9FE4B263}"/>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A1CF4397-860E-92D4-D057-BA2E38E423AF}"/>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BBBA4263-5207-CB64-7668-5429D80F819A}"/>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7998B1E8-5211-841A-CF7E-6A03B02B03D3}"/>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F9887753-4D8A-0DB3-F87C-2F0F8B2EA9D2}"/>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A5520605-BC2A-CDDB-337E-12AF7E49D948}"/>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CBE5026A-0FAB-C821-0E78-14A9335D17BF}"/>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F57F9DB7-9353-DCD6-9108-E2C3B0164EA9}"/>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2708D0D1-26F1-3E94-9A16-504040E1C179}"/>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4ABE766E-5AB4-1EEA-D40D-78C150271B12}"/>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EEF98C81-A491-E919-3D9E-382D7C7115C2}"/>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743BE341-06C7-3AB8-4E94-888446E0122E}"/>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2615F955-6619-F16D-7283-0CDA28C9AEB7}"/>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16C614D4-3B12-3A48-C1E0-0859325A22A3}"/>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0F1FAD56-0E41-4B04-3AFB-7E0816E61F11}"/>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3F903254-A3B9-DE1A-2F4E-472FD6F1E058}"/>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B306ED6C-A968-91C4-9394-85B52362DFBB}"/>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8F7E2EE5-98A1-BB81-616C-01708C56EA34}"/>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0532762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4913991" cy="307777"/>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5.1: FAMILY TRACING</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405657"/>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1958559"/>
            <a:ext cx="4529568" cy="430887"/>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List the core principles of family tracing and explain different methods of family tracing.</a:t>
            </a:r>
          </a:p>
        </p:txBody>
      </p:sp>
      <p:grpSp>
        <p:nvGrpSpPr>
          <p:cNvPr id="4" name="Google Shape;194;p14">
            <a:extLst>
              <a:ext uri="{FF2B5EF4-FFF2-40B4-BE49-F238E27FC236}">
                <a16:creationId xmlns:a16="http://schemas.microsoft.com/office/drawing/2014/main" id="{9FA20E15-C8D9-1B88-A259-72794512C18C}"/>
              </a:ext>
            </a:extLst>
          </p:cNvPr>
          <p:cNvGrpSpPr/>
          <p:nvPr/>
        </p:nvGrpSpPr>
        <p:grpSpPr>
          <a:xfrm>
            <a:off x="1153785" y="2009311"/>
            <a:ext cx="332115" cy="351369"/>
            <a:chOff x="243840" y="1676400"/>
            <a:chExt cx="701040" cy="741680"/>
          </a:xfrm>
          <a:solidFill>
            <a:schemeClr val="accent2">
              <a:lumMod val="75000"/>
            </a:schemeClr>
          </a:solidFill>
        </p:grpSpPr>
        <p:sp>
          <p:nvSpPr>
            <p:cNvPr id="5" name="Google Shape;195;p14">
              <a:extLst>
                <a:ext uri="{FF2B5EF4-FFF2-40B4-BE49-F238E27FC236}">
                  <a16:creationId xmlns:a16="http://schemas.microsoft.com/office/drawing/2014/main" id="{0D980D66-FC14-A800-46CA-23AA8D8278E3}"/>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6" name="Google Shape;196;p14">
              <a:extLst>
                <a:ext uri="{FF2B5EF4-FFF2-40B4-BE49-F238E27FC236}">
                  <a16:creationId xmlns:a16="http://schemas.microsoft.com/office/drawing/2014/main" id="{933E1674-73B5-D24E-D0AB-4050B93F7DE6}"/>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7" name="TextBox 6">
            <a:extLst>
              <a:ext uri="{FF2B5EF4-FFF2-40B4-BE49-F238E27FC236}">
                <a16:creationId xmlns:a16="http://schemas.microsoft.com/office/drawing/2014/main" id="{E32E3403-6CAE-BF0F-93C2-2B3B69EB3B3D}"/>
              </a:ext>
            </a:extLst>
          </p:cNvPr>
          <p:cNvSpPr txBox="1"/>
          <p:nvPr/>
        </p:nvSpPr>
        <p:spPr>
          <a:xfrm>
            <a:off x="982985" y="2800390"/>
            <a:ext cx="5254041" cy="276999"/>
          </a:xfrm>
          <a:prstGeom prst="rect">
            <a:avLst/>
          </a:prstGeom>
          <a:noFill/>
        </p:spPr>
        <p:txBody>
          <a:bodyPr wrap="square" rtlCol="0">
            <a:spAutoFit/>
          </a:bodyPr>
          <a:lstStyle/>
          <a:p>
            <a:r>
              <a:rPr lang="en-US" sz="1200" b="1" spc="300" dirty="0"/>
              <a:t>TRACING ACTION HISTORY FORM</a:t>
            </a:r>
            <a:endParaRPr lang="en-US" sz="1200" b="1" spc="300" dirty="0">
              <a:solidFill>
                <a:schemeClr val="tx1"/>
              </a:solidFill>
            </a:endParaRPr>
          </a:p>
        </p:txBody>
      </p:sp>
      <p:graphicFrame>
        <p:nvGraphicFramePr>
          <p:cNvPr id="8" name="Table 7">
            <a:extLst>
              <a:ext uri="{FF2B5EF4-FFF2-40B4-BE49-F238E27FC236}">
                <a16:creationId xmlns:a16="http://schemas.microsoft.com/office/drawing/2014/main" id="{6191CCA1-BB57-01DE-5994-71F8C20316C8}"/>
              </a:ext>
            </a:extLst>
          </p:cNvPr>
          <p:cNvGraphicFramePr>
            <a:graphicFrameLocks noGrp="1"/>
          </p:cNvGraphicFramePr>
          <p:nvPr>
            <p:extLst>
              <p:ext uri="{D42A27DB-BD31-4B8C-83A1-F6EECF244321}">
                <p14:modId xmlns:p14="http://schemas.microsoft.com/office/powerpoint/2010/main" val="1600002326"/>
              </p:ext>
            </p:extLst>
          </p:nvPr>
        </p:nvGraphicFramePr>
        <p:xfrm>
          <a:off x="982990" y="3327059"/>
          <a:ext cx="5254036" cy="2223897"/>
        </p:xfrm>
        <a:graphic>
          <a:graphicData uri="http://schemas.openxmlformats.org/drawingml/2006/table">
            <a:tbl>
              <a:tblPr firstRow="1" firstCol="1" bandRow="1"/>
              <a:tblGrid>
                <a:gridCol w="1519519">
                  <a:extLst>
                    <a:ext uri="{9D8B030D-6E8A-4147-A177-3AD203B41FA5}">
                      <a16:colId xmlns:a16="http://schemas.microsoft.com/office/drawing/2014/main" val="2443786387"/>
                    </a:ext>
                  </a:extLst>
                </a:gridCol>
                <a:gridCol w="3734517">
                  <a:extLst>
                    <a:ext uri="{9D8B030D-6E8A-4147-A177-3AD203B41FA5}">
                      <a16:colId xmlns:a16="http://schemas.microsoft.com/office/drawing/2014/main" val="3626563249"/>
                    </a:ext>
                  </a:extLst>
                </a:gridCol>
              </a:tblGrid>
              <a:tr h="223011">
                <a:tc gridSpan="2">
                  <a:txBody>
                    <a:bodyPr/>
                    <a:lstStyle/>
                    <a:p>
                      <a:pPr algn="ctr"/>
                      <a:r>
                        <a:rPr lang="en-ZA"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4.B. TRACING ACTION HISTORY OVERVIEW</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hMerge="1">
                  <a:txBody>
                    <a:bodyPr/>
                    <a:lstStyle/>
                    <a:p>
                      <a:endParaRPr lang="en-CA"/>
                    </a:p>
                  </a:txBody>
                  <a:tcPr/>
                </a:tc>
                <a:extLst>
                  <a:ext uri="{0D108BD9-81ED-4DB2-BD59-A6C34878D82A}">
                    <a16:rowId xmlns:a16="http://schemas.microsoft.com/office/drawing/2014/main" val="373970542"/>
                  </a:ext>
                </a:extLst>
              </a:tr>
              <a:tr h="142518">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Case management step</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Step 4: case plan implementation (or earlier – e.g. directly after step 1: identification and registration – depending on need)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2725541015"/>
                  </a:ext>
                </a:extLst>
              </a:tr>
              <a:tr h="142518">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Core / supplementary form</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Supplementary form</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3379379668"/>
                  </a:ext>
                </a:extLst>
              </a:tr>
              <a:tr h="291657">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When to complete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Entries should be made on an ongoing basis during the tracing process and as soon as possible after a tracing action is taken.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431021332"/>
                  </a:ext>
                </a:extLst>
              </a:tr>
              <a:tr h="142518">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Who should complete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Assigned caseworker to the case.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4285578066"/>
                  </a:ext>
                </a:extLst>
              </a:tr>
              <a:tr h="291657">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Purpose of form</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 provide a detailed timeline and history on all tracing actions taken by the caseworker on the case.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3892414758"/>
                  </a:ext>
                </a:extLst>
              </a:tr>
            </a:tbl>
          </a:graphicData>
        </a:graphic>
      </p:graphicFrame>
      <p:sp>
        <p:nvSpPr>
          <p:cNvPr id="9" name="Hexagon 8">
            <a:extLst>
              <a:ext uri="{FF2B5EF4-FFF2-40B4-BE49-F238E27FC236}">
                <a16:creationId xmlns:a16="http://schemas.microsoft.com/office/drawing/2014/main" id="{CF3C066D-6FF6-9A11-2CB1-3A114734735F}"/>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3CBA9C2B-BAB1-738B-A6BE-213101D31F36}"/>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C6C2948A-B1DA-B7CB-7711-E8F2BFCE4BC8}"/>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C25F5110-86C2-A0EC-0A4A-0DFB84C793ED}"/>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81956D81-5891-1311-0932-A1CD4E2127F0}"/>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AD58F191-6814-AB08-AF0C-473BE759B965}"/>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DC9CF837-EFE1-9C56-1CC0-40F4F0423532}"/>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5F0A428F-9F47-60B6-3286-1AB348D38902}"/>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425D1C01-EB5D-285F-112B-051BDB3B9817}"/>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0120C30C-22F7-8F24-EC28-873F1515FBE8}"/>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667D479A-40F5-870D-0F19-840766DA07C6}"/>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FFB8BCFA-4D2B-7DDC-0949-1197643B44B2}"/>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508E8C53-361E-6876-0DDC-11A6752238ED}"/>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12B3D66F-1633-4458-8F23-D692D7B38390}"/>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DB06980F-6A78-11AD-E3B8-6C47A1745BDD}"/>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C2C7BAA1-563A-B745-5CEA-2B180E1A55D8}"/>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E89FAD0A-AE12-91CE-4F89-414EC2148AB1}"/>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2DE98293-27B6-9AD7-F8CD-3DBEC006FF90}"/>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9" name="Group 28">
            <a:extLst>
              <a:ext uri="{FF2B5EF4-FFF2-40B4-BE49-F238E27FC236}">
                <a16:creationId xmlns:a16="http://schemas.microsoft.com/office/drawing/2014/main" id="{3E3C937D-8DFE-EE40-4E31-D81AB94ACCE0}"/>
              </a:ext>
            </a:extLst>
          </p:cNvPr>
          <p:cNvGrpSpPr/>
          <p:nvPr/>
        </p:nvGrpSpPr>
        <p:grpSpPr>
          <a:xfrm>
            <a:off x="4419048" y="7181314"/>
            <a:ext cx="1831281" cy="1757523"/>
            <a:chOff x="1744894" y="2192954"/>
            <a:chExt cx="2564275" cy="2460995"/>
          </a:xfrm>
        </p:grpSpPr>
        <p:grpSp>
          <p:nvGrpSpPr>
            <p:cNvPr id="30" name="Group 29">
              <a:extLst>
                <a:ext uri="{FF2B5EF4-FFF2-40B4-BE49-F238E27FC236}">
                  <a16:creationId xmlns:a16="http://schemas.microsoft.com/office/drawing/2014/main" id="{80CBA496-05BA-931C-A86B-8F1A4853D9D5}"/>
                </a:ext>
              </a:extLst>
            </p:cNvPr>
            <p:cNvGrpSpPr/>
            <p:nvPr/>
          </p:nvGrpSpPr>
          <p:grpSpPr>
            <a:xfrm>
              <a:off x="1744894" y="2192954"/>
              <a:ext cx="2564275" cy="2460995"/>
              <a:chOff x="1459832" y="2812046"/>
              <a:chExt cx="1953652" cy="1874967"/>
            </a:xfrm>
          </p:grpSpPr>
          <p:sp>
            <p:nvSpPr>
              <p:cNvPr id="42" name="Rectangle: Single Corner Snipped 41">
                <a:extLst>
                  <a:ext uri="{FF2B5EF4-FFF2-40B4-BE49-F238E27FC236}">
                    <a16:creationId xmlns:a16="http://schemas.microsoft.com/office/drawing/2014/main" id="{9FAB73A5-5BA7-75A2-C281-B310D0348018}"/>
                  </a:ext>
                </a:extLst>
              </p:cNvPr>
              <p:cNvSpPr/>
              <p:nvPr/>
            </p:nvSpPr>
            <p:spPr>
              <a:xfrm rot="20978324">
                <a:off x="1459832" y="2999874"/>
                <a:ext cx="1283368" cy="1556084"/>
              </a:xfrm>
              <a:prstGeom prst="snip1Rect">
                <a:avLst/>
              </a:prstGeom>
              <a:solidFill>
                <a:schemeClr val="accent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3" name="Rectangle: Single Corner Snipped 42">
                <a:extLst>
                  <a:ext uri="{FF2B5EF4-FFF2-40B4-BE49-F238E27FC236}">
                    <a16:creationId xmlns:a16="http://schemas.microsoft.com/office/drawing/2014/main" id="{00FD2043-1F3B-EBA1-9496-02BF8CFD5613}"/>
                  </a:ext>
                </a:extLst>
              </p:cNvPr>
              <p:cNvSpPr/>
              <p:nvPr/>
            </p:nvSpPr>
            <p:spPr>
              <a:xfrm>
                <a:off x="1871174" y="2812046"/>
                <a:ext cx="1283368" cy="1556084"/>
              </a:xfrm>
              <a:prstGeom prst="snip1Rect">
                <a:avLst/>
              </a:prstGeom>
              <a:solidFill>
                <a:schemeClr val="accent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4" name="Rectangle: Single Corner Snipped 43">
                <a:extLst>
                  <a:ext uri="{FF2B5EF4-FFF2-40B4-BE49-F238E27FC236}">
                    <a16:creationId xmlns:a16="http://schemas.microsoft.com/office/drawing/2014/main" id="{21D5D984-2DEE-5195-D2DF-12CA3C999380}"/>
                  </a:ext>
                </a:extLst>
              </p:cNvPr>
              <p:cNvSpPr/>
              <p:nvPr/>
            </p:nvSpPr>
            <p:spPr>
              <a:xfrm rot="582585">
                <a:off x="2130116" y="3130929"/>
                <a:ext cx="1283368" cy="1556084"/>
              </a:xfrm>
              <a:prstGeom prst="snip1Rect">
                <a:avLst/>
              </a:prstGeom>
              <a:solidFill>
                <a:schemeClr val="accent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31" name="Group 30">
              <a:extLst>
                <a:ext uri="{FF2B5EF4-FFF2-40B4-BE49-F238E27FC236}">
                  <a16:creationId xmlns:a16="http://schemas.microsoft.com/office/drawing/2014/main" id="{8D0E21D6-A93B-3AF4-6022-B17210F67F10}"/>
                </a:ext>
              </a:extLst>
            </p:cNvPr>
            <p:cNvGrpSpPr/>
            <p:nvPr/>
          </p:nvGrpSpPr>
          <p:grpSpPr>
            <a:xfrm rot="619501">
              <a:off x="3224746" y="3087487"/>
              <a:ext cx="506112" cy="1135915"/>
              <a:chOff x="5960196" y="3632825"/>
              <a:chExt cx="324376" cy="728028"/>
            </a:xfrm>
            <a:solidFill>
              <a:schemeClr val="bg1"/>
            </a:solidFill>
          </p:grpSpPr>
          <p:sp>
            <p:nvSpPr>
              <p:cNvPr id="32" name="Round Same Side Corner Rectangle 46">
                <a:extLst>
                  <a:ext uri="{FF2B5EF4-FFF2-40B4-BE49-F238E27FC236}">
                    <a16:creationId xmlns:a16="http://schemas.microsoft.com/office/drawing/2014/main" id="{F9AE1B1F-E0E1-0745-7217-3D54EAD8C75D}"/>
                  </a:ext>
                </a:extLst>
              </p:cNvPr>
              <p:cNvSpPr/>
              <p:nvPr/>
            </p:nvSpPr>
            <p:spPr>
              <a:xfrm>
                <a:off x="5962575" y="4012912"/>
                <a:ext cx="320731" cy="34794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Oval 40">
                <a:extLst>
                  <a:ext uri="{FF2B5EF4-FFF2-40B4-BE49-F238E27FC236}">
                    <a16:creationId xmlns:a16="http://schemas.microsoft.com/office/drawing/2014/main" id="{D0C7FE24-D230-7822-92CC-27D11BE08C9F}"/>
                  </a:ext>
                </a:extLst>
              </p:cNvPr>
              <p:cNvSpPr/>
              <p:nvPr/>
            </p:nvSpPr>
            <p:spPr>
              <a:xfrm>
                <a:off x="5960196" y="3632825"/>
                <a:ext cx="324376" cy="324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228867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59916690-ED56-55C3-39EF-9177DB39C959}"/>
              </a:ext>
            </a:extLst>
          </p:cNvPr>
          <p:cNvGraphicFramePr>
            <a:graphicFrameLocks noGrp="1"/>
          </p:cNvGraphicFramePr>
          <p:nvPr>
            <p:extLst>
              <p:ext uri="{D42A27DB-BD31-4B8C-83A1-F6EECF244321}">
                <p14:modId xmlns:p14="http://schemas.microsoft.com/office/powerpoint/2010/main" val="1479619208"/>
              </p:ext>
            </p:extLst>
          </p:nvPr>
        </p:nvGraphicFramePr>
        <p:xfrm>
          <a:off x="982990" y="713169"/>
          <a:ext cx="5254036" cy="8156054"/>
        </p:xfrm>
        <a:graphic>
          <a:graphicData uri="http://schemas.openxmlformats.org/drawingml/2006/table">
            <a:tbl>
              <a:tblPr firstRow="1" firstCol="1" bandRow="1"/>
              <a:tblGrid>
                <a:gridCol w="375910">
                  <a:extLst>
                    <a:ext uri="{9D8B030D-6E8A-4147-A177-3AD203B41FA5}">
                      <a16:colId xmlns:a16="http://schemas.microsoft.com/office/drawing/2014/main" val="2692080912"/>
                    </a:ext>
                  </a:extLst>
                </a:gridCol>
                <a:gridCol w="342900">
                  <a:extLst>
                    <a:ext uri="{9D8B030D-6E8A-4147-A177-3AD203B41FA5}">
                      <a16:colId xmlns:a16="http://schemas.microsoft.com/office/drawing/2014/main" val="3732366486"/>
                    </a:ext>
                  </a:extLst>
                </a:gridCol>
                <a:gridCol w="342900">
                  <a:extLst>
                    <a:ext uri="{9D8B030D-6E8A-4147-A177-3AD203B41FA5}">
                      <a16:colId xmlns:a16="http://schemas.microsoft.com/office/drawing/2014/main" val="3608093705"/>
                    </a:ext>
                  </a:extLst>
                </a:gridCol>
                <a:gridCol w="584200">
                  <a:extLst>
                    <a:ext uri="{9D8B030D-6E8A-4147-A177-3AD203B41FA5}">
                      <a16:colId xmlns:a16="http://schemas.microsoft.com/office/drawing/2014/main" val="2443786387"/>
                    </a:ext>
                  </a:extLst>
                </a:gridCol>
                <a:gridCol w="1181100">
                  <a:extLst>
                    <a:ext uri="{9D8B030D-6E8A-4147-A177-3AD203B41FA5}">
                      <a16:colId xmlns:a16="http://schemas.microsoft.com/office/drawing/2014/main" val="3626563249"/>
                    </a:ext>
                  </a:extLst>
                </a:gridCol>
                <a:gridCol w="1206500">
                  <a:extLst>
                    <a:ext uri="{9D8B030D-6E8A-4147-A177-3AD203B41FA5}">
                      <a16:colId xmlns:a16="http://schemas.microsoft.com/office/drawing/2014/main" val="1347602434"/>
                    </a:ext>
                  </a:extLst>
                </a:gridCol>
                <a:gridCol w="1220526">
                  <a:extLst>
                    <a:ext uri="{9D8B030D-6E8A-4147-A177-3AD203B41FA5}">
                      <a16:colId xmlns:a16="http://schemas.microsoft.com/office/drawing/2014/main" val="3401638153"/>
                    </a:ext>
                  </a:extLst>
                </a:gridCol>
              </a:tblGrid>
              <a:tr h="721931">
                <a:tc rowSpan="8">
                  <a:txBody>
                    <a:bodyPr/>
                    <a:lstStyle/>
                    <a:p>
                      <a:pPr algn="l">
                        <a:lnSpc>
                          <a:spcPct val="107000"/>
                        </a:lnSpc>
                        <a:spcAft>
                          <a:spcPts val="800"/>
                        </a:spcAft>
                      </a:pPr>
                      <a:r>
                        <a:rPr lang="en-ZA" sz="1600" b="1" kern="1200" dirty="0">
                          <a:solidFill>
                            <a:schemeClr val="tx1"/>
                          </a:solidFill>
                          <a:effectLst/>
                          <a:latin typeface="+mn-lt"/>
                          <a:ea typeface="+mn-ea"/>
                          <a:cs typeface="+mn-cs"/>
                        </a:rPr>
                        <a:t>TRACING ACTION HISTORY</a:t>
                      </a:r>
                      <a:endParaRPr lang="en-CA" sz="1600" dirty="0">
                        <a:effectLst/>
                        <a:latin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solidFill>
                  </a:tcPr>
                </a:tc>
                <a:tc rowSpan="8">
                  <a:txBody>
                    <a:bodyPr/>
                    <a:lstStyle/>
                    <a:p>
                      <a:pPr algn="l">
                        <a:lnSpc>
                          <a:spcPct val="107000"/>
                        </a:lnSpc>
                        <a:spcAft>
                          <a:spcPts val="800"/>
                        </a:spcAft>
                      </a:pPr>
                      <a:r>
                        <a:rPr lang="en-ZA" sz="1000" b="1" kern="1200" dirty="0">
                          <a:solidFill>
                            <a:schemeClr val="tx1"/>
                          </a:solidFill>
                          <a:effectLst/>
                          <a:latin typeface="+mn-lt"/>
                          <a:ea typeface="+mn-ea"/>
                          <a:cs typeface="+mn-cs"/>
                        </a:rPr>
                        <a:t>Case ID number:</a:t>
                      </a:r>
                      <a:endParaRPr lang="en-CA" sz="1000" dirty="0">
                        <a:effectLst/>
                        <a:latin typeface="+mn-lt"/>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rowSpan="8">
                  <a:txBody>
                    <a:bodyPr/>
                    <a:lstStyle/>
                    <a:p>
                      <a:pPr algn="l">
                        <a:lnSpc>
                          <a:spcPct val="107000"/>
                        </a:lnSpc>
                        <a:spcAft>
                          <a:spcPts val="800"/>
                        </a:spcAft>
                      </a:pPr>
                      <a:r>
                        <a:rPr lang="en-ZA" sz="1000" b="1" kern="1200" dirty="0">
                          <a:solidFill>
                            <a:schemeClr val="tx1"/>
                          </a:solidFill>
                          <a:effectLst/>
                          <a:latin typeface="+mn-lt"/>
                          <a:ea typeface="+mn-ea"/>
                          <a:cs typeface="+mn-cs"/>
                        </a:rPr>
                        <a:t>HISTORY OF TRACING ACTIONS TAKEN </a:t>
                      </a:r>
                      <a:endParaRPr lang="en-CA" sz="1000" dirty="0">
                        <a:effectLst/>
                        <a:latin typeface="+mn-lt"/>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Due date</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dd/mm/</a:t>
                      </a:r>
                      <a:r>
                        <a:rPr lang="en-US" sz="1000" i="1" noProof="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yy</a:t>
                      </a:r>
                      <a:endParaRPr lang="en-US" sz="1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725541015"/>
                  </a:ext>
                </a:extLst>
              </a:tr>
              <a:tr h="1028700">
                <a:tc vMerge="1">
                  <a:txBody>
                    <a:bodyPr/>
                    <a:lstStyle/>
                    <a:p>
                      <a:pPr algn="l">
                        <a:lnSpc>
                          <a:spcPct val="107000"/>
                        </a:lnSpc>
                        <a:spcAft>
                          <a:spcPts val="800"/>
                        </a:spcAft>
                      </a:pPr>
                      <a:endParaRPr lang="en-CA" sz="12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vert="vert270">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D9D9D9"/>
                    </a:solidFill>
                  </a:tcPr>
                </a:tc>
                <a:tc vMerge="1">
                  <a:txBody>
                    <a:bodyPr/>
                    <a:lstStyle/>
                    <a:p>
                      <a:endParaRPr lang="en-CA"/>
                    </a:p>
                  </a:txBody>
                  <a:tcPr/>
                </a:tc>
                <a:tc vMerge="1">
                  <a:txBody>
                    <a:bodyPr/>
                    <a:lstStyle/>
                    <a:p>
                      <a:endParaRPr lang="en-CA"/>
                    </a:p>
                  </a:txBody>
                  <a:tcPr/>
                </a:tc>
                <a:tc>
                  <a:txBody>
                    <a:bodyPr/>
                    <a:lstStyle/>
                    <a:p>
                      <a:pPr algn="l">
                        <a:lnSpc>
                          <a:spcPct val="107000"/>
                        </a:lnSpc>
                        <a:spcAft>
                          <a:spcPts val="800"/>
                        </a:spcAft>
                      </a:pPr>
                      <a:r>
                        <a:rPr lang="en-ZA" sz="1000" b="1" kern="1200" dirty="0">
                          <a:solidFill>
                            <a:schemeClr val="tx1"/>
                          </a:solidFill>
                          <a:effectLst/>
                          <a:latin typeface="+mn-lt"/>
                          <a:ea typeface="+mn-ea"/>
                          <a:cs typeface="+mn-cs"/>
                        </a:rPr>
                        <a:t>Next steps/action</a:t>
                      </a: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379379668"/>
                  </a:ext>
                </a:extLst>
              </a:tr>
              <a:tr h="1023435">
                <a:tc vMerge="1">
                  <a:txBody>
                    <a:bodyPr/>
                    <a:lstStyle/>
                    <a:p>
                      <a:pPr algn="l">
                        <a:lnSpc>
                          <a:spcPct val="107000"/>
                        </a:lnSpc>
                        <a:spcAft>
                          <a:spcPts val="800"/>
                        </a:spcAft>
                      </a:pPr>
                      <a:endParaRPr lang="en-CA" sz="12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vert="vert270">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D9D9D9"/>
                    </a:solidFill>
                  </a:tcPr>
                </a:tc>
                <a:tc vMerge="1">
                  <a:txBody>
                    <a:bodyPr/>
                    <a:lstStyle/>
                    <a:p>
                      <a:endParaRPr lang="en-CA"/>
                    </a:p>
                  </a:txBody>
                  <a:tcPr/>
                </a:tc>
                <a:tc vMerge="1">
                  <a:txBody>
                    <a:bodyPr/>
                    <a:lstStyle/>
                    <a:p>
                      <a:endParaRPr lang="en-CA"/>
                    </a:p>
                  </a:txBody>
                  <a:tcPr/>
                </a:tc>
                <a:tc>
                  <a:txBody>
                    <a:bodyPr/>
                    <a:lstStyle/>
                    <a:p>
                      <a:pPr algn="l">
                        <a:lnSpc>
                          <a:spcPct val="107000"/>
                        </a:lnSpc>
                        <a:spcAft>
                          <a:spcPts val="800"/>
                        </a:spcAft>
                      </a:pPr>
                      <a:r>
                        <a:rPr lang="en-ZA" sz="1000" b="1" kern="1200" dirty="0">
                          <a:solidFill>
                            <a:schemeClr val="tx1"/>
                          </a:solidFill>
                          <a:effectLst/>
                          <a:latin typeface="+mn-lt"/>
                          <a:ea typeface="+mn-ea"/>
                          <a:cs typeface="+mn-cs"/>
                        </a:rPr>
                        <a:t>Outcome </a:t>
                      </a: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0"/>
                        </a:spcAft>
                      </a:pPr>
                      <a:r>
                        <a:rPr lang="en-CA" sz="1000" dirty="0">
                          <a:effectLst/>
                          <a:latin typeface="+mn-lt"/>
                          <a:ea typeface="Calibri" panose="020F0502020204030204" pitchFamily="34" charset="0"/>
                          <a:cs typeface="Times New Roman" panose="02020603050405020304" pitchFamily="18" charset="0"/>
                        </a:rPr>
                        <a:t>[  ] Successful</a:t>
                      </a:r>
                    </a:p>
                    <a:p>
                      <a:pPr algn="l">
                        <a:lnSpc>
                          <a:spcPct val="107000"/>
                        </a:lnSpc>
                        <a:spcAft>
                          <a:spcPts val="0"/>
                        </a:spcAft>
                      </a:pPr>
                      <a:r>
                        <a:rPr lang="en-CA" sz="1000" dirty="0">
                          <a:effectLst/>
                          <a:latin typeface="+mn-lt"/>
                          <a:ea typeface="Calibri" panose="020F0502020204030204" pitchFamily="34" charset="0"/>
                          <a:cs typeface="Times New Roman" panose="02020603050405020304" pitchFamily="18" charset="0"/>
                        </a:rPr>
                        <a:t>[  ] Unsuccessful</a:t>
                      </a:r>
                    </a:p>
                    <a:p>
                      <a:pPr algn="l">
                        <a:lnSpc>
                          <a:spcPct val="107000"/>
                        </a:lnSpc>
                        <a:spcAft>
                          <a:spcPts val="0"/>
                        </a:spcAft>
                      </a:pPr>
                      <a:r>
                        <a:rPr lang="en-CA" sz="1000" dirty="0">
                          <a:effectLst/>
                          <a:latin typeface="+mn-lt"/>
                          <a:ea typeface="Calibri" panose="020F0502020204030204" pitchFamily="34" charset="0"/>
                          <a:cs typeface="Times New Roman" panose="02020603050405020304" pitchFamily="18" charset="0"/>
                        </a:rPr>
                        <a:t>[  ] Pending</a:t>
                      </a: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0"/>
                        </a:spcAft>
                      </a:pPr>
                      <a:r>
                        <a:rPr lang="en-CA" sz="1000" dirty="0">
                          <a:effectLst/>
                          <a:latin typeface="+mn-lt"/>
                          <a:ea typeface="Calibri" panose="020F0502020204030204" pitchFamily="34" charset="0"/>
                          <a:cs typeface="Times New Roman" panose="02020603050405020304" pitchFamily="18" charset="0"/>
                        </a:rPr>
                        <a:t>[  ] Successful</a:t>
                      </a:r>
                    </a:p>
                    <a:p>
                      <a:pPr algn="l">
                        <a:lnSpc>
                          <a:spcPct val="107000"/>
                        </a:lnSpc>
                        <a:spcAft>
                          <a:spcPts val="0"/>
                        </a:spcAft>
                      </a:pPr>
                      <a:r>
                        <a:rPr lang="en-CA" sz="1000" dirty="0">
                          <a:effectLst/>
                          <a:latin typeface="+mn-lt"/>
                          <a:ea typeface="Calibri" panose="020F0502020204030204" pitchFamily="34" charset="0"/>
                          <a:cs typeface="Times New Roman" panose="02020603050405020304" pitchFamily="18" charset="0"/>
                        </a:rPr>
                        <a:t>[  ] Unsuccessful</a:t>
                      </a:r>
                    </a:p>
                    <a:p>
                      <a:pPr algn="l">
                        <a:lnSpc>
                          <a:spcPct val="107000"/>
                        </a:lnSpc>
                        <a:spcAft>
                          <a:spcPts val="0"/>
                        </a:spcAft>
                      </a:pPr>
                      <a:r>
                        <a:rPr lang="en-CA" sz="1000" dirty="0">
                          <a:effectLst/>
                          <a:latin typeface="+mn-lt"/>
                          <a:ea typeface="Calibri" panose="020F0502020204030204" pitchFamily="34" charset="0"/>
                          <a:cs typeface="Times New Roman" panose="02020603050405020304" pitchFamily="18" charset="0"/>
                        </a:rPr>
                        <a:t>[  ] Pending</a:t>
                      </a:r>
                    </a:p>
                    <a:p>
                      <a:pPr algn="l">
                        <a:lnSpc>
                          <a:spcPct val="107000"/>
                        </a:lnSpc>
                        <a:spcAft>
                          <a:spcPts val="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0"/>
                        </a:spcAft>
                      </a:pPr>
                      <a:r>
                        <a:rPr lang="en-CA" sz="1000" dirty="0">
                          <a:effectLst/>
                          <a:latin typeface="+mn-lt"/>
                          <a:ea typeface="Calibri" panose="020F0502020204030204" pitchFamily="34" charset="0"/>
                          <a:cs typeface="Times New Roman" panose="02020603050405020304" pitchFamily="18" charset="0"/>
                        </a:rPr>
                        <a:t>[  ] Successful</a:t>
                      </a:r>
                    </a:p>
                    <a:p>
                      <a:pPr algn="l">
                        <a:lnSpc>
                          <a:spcPct val="107000"/>
                        </a:lnSpc>
                        <a:spcAft>
                          <a:spcPts val="0"/>
                        </a:spcAft>
                      </a:pPr>
                      <a:r>
                        <a:rPr lang="en-CA" sz="1000" dirty="0">
                          <a:effectLst/>
                          <a:latin typeface="+mn-lt"/>
                          <a:ea typeface="Calibri" panose="020F0502020204030204" pitchFamily="34" charset="0"/>
                          <a:cs typeface="Times New Roman" panose="02020603050405020304" pitchFamily="18" charset="0"/>
                        </a:rPr>
                        <a:t>[  ] Unsuccessful</a:t>
                      </a:r>
                    </a:p>
                    <a:p>
                      <a:pPr algn="l">
                        <a:lnSpc>
                          <a:spcPct val="107000"/>
                        </a:lnSpc>
                        <a:spcAft>
                          <a:spcPts val="0"/>
                        </a:spcAft>
                      </a:pPr>
                      <a:r>
                        <a:rPr lang="en-CA" sz="1000" dirty="0">
                          <a:effectLst/>
                          <a:latin typeface="+mn-lt"/>
                          <a:ea typeface="Calibri" panose="020F0502020204030204" pitchFamily="34" charset="0"/>
                          <a:cs typeface="Times New Roman" panose="02020603050405020304" pitchFamily="18" charset="0"/>
                        </a:rPr>
                        <a:t>[  ] Pending</a:t>
                      </a:r>
                    </a:p>
                    <a:p>
                      <a:pPr algn="l">
                        <a:lnSpc>
                          <a:spcPct val="107000"/>
                        </a:lnSpc>
                        <a:spcAft>
                          <a:spcPts val="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431021332"/>
                  </a:ext>
                </a:extLst>
              </a:tr>
              <a:tr h="1193800">
                <a:tc vMerge="1">
                  <a:txBody>
                    <a:bodyPr/>
                    <a:lstStyle/>
                    <a:p>
                      <a:pPr algn="l">
                        <a:lnSpc>
                          <a:spcPct val="107000"/>
                        </a:lnSpc>
                        <a:spcAft>
                          <a:spcPts val="800"/>
                        </a:spcAft>
                      </a:pPr>
                      <a:endParaRPr lang="en-CA" sz="12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vert="vert270">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D9D9D9"/>
                    </a:solidFill>
                  </a:tcPr>
                </a:tc>
                <a:tc vMerge="1">
                  <a:txBody>
                    <a:bodyPr/>
                    <a:lstStyle/>
                    <a:p>
                      <a:endParaRPr lang="en-CA"/>
                    </a:p>
                  </a:txBody>
                  <a:tcPr/>
                </a:tc>
                <a:tc vMerge="1">
                  <a:txBody>
                    <a:bodyPr/>
                    <a:lstStyle/>
                    <a:p>
                      <a:endParaRPr lang="en-CA"/>
                    </a:p>
                  </a:txBody>
                  <a:tcPr/>
                </a:tc>
                <a:tc>
                  <a:txBody>
                    <a:bodyPr/>
                    <a:lstStyle/>
                    <a:p>
                      <a:pPr algn="l">
                        <a:lnSpc>
                          <a:spcPct val="107000"/>
                        </a:lnSpc>
                        <a:spcAft>
                          <a:spcPts val="800"/>
                        </a:spcAft>
                      </a:pPr>
                      <a:r>
                        <a:rPr lang="en-ZA" sz="1000" b="1" kern="1200" dirty="0">
                          <a:solidFill>
                            <a:schemeClr val="tx1"/>
                          </a:solidFill>
                          <a:effectLst/>
                          <a:latin typeface="+mn-lt"/>
                          <a:ea typeface="+mn-ea"/>
                          <a:cs typeface="+mn-cs"/>
                        </a:rPr>
                        <a:t>Details of tracing action and outcome</a:t>
                      </a: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4285578066"/>
                  </a:ext>
                </a:extLst>
              </a:tr>
              <a:tr h="1258707">
                <a:tc vMerge="1">
                  <a:txBody>
                    <a:bodyPr/>
                    <a:lstStyle/>
                    <a:p>
                      <a:pPr algn="l">
                        <a:lnSpc>
                          <a:spcPct val="107000"/>
                        </a:lnSpc>
                        <a:spcAft>
                          <a:spcPts val="800"/>
                        </a:spcAft>
                      </a:pP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vert="vert270">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D9D9D9"/>
                    </a:solidFill>
                  </a:tcPr>
                </a:tc>
                <a:tc vMerge="1">
                  <a:txBody>
                    <a:bodyPr/>
                    <a:lstStyle/>
                    <a:p>
                      <a:endParaRPr lang="en-CA"/>
                    </a:p>
                  </a:txBody>
                  <a:tcPr/>
                </a:tc>
                <a:tc vMerge="1">
                  <a:txBody>
                    <a:bodyPr/>
                    <a:lstStyle/>
                    <a:p>
                      <a:endParaRPr lang="en-CA"/>
                    </a:p>
                  </a:txBody>
                  <a:tcPr/>
                </a:tc>
                <a:tc>
                  <a:txBody>
                    <a:bodyPr/>
                    <a:lstStyle/>
                    <a:p>
                      <a:r>
                        <a:rPr lang="en-ZA" sz="1000" b="1" kern="1200" dirty="0">
                          <a:solidFill>
                            <a:schemeClr val="tx1"/>
                          </a:solidFill>
                          <a:effectLst/>
                          <a:latin typeface="+mn-lt"/>
                          <a:ea typeface="+mn-ea"/>
                          <a:cs typeface="+mn-cs"/>
                        </a:rPr>
                        <a:t>Location of tracing</a:t>
                      </a:r>
                      <a:endParaRPr lang="en-CA" sz="1000" kern="1200" dirty="0">
                        <a:solidFill>
                          <a:schemeClr val="tx1"/>
                        </a:solidFill>
                        <a:effectLst/>
                        <a:latin typeface="+mn-lt"/>
                        <a:ea typeface="+mn-ea"/>
                        <a:cs typeface="+mn-cs"/>
                      </a:endParaRPr>
                    </a:p>
                    <a:p>
                      <a:r>
                        <a:rPr lang="en-ZA" sz="1000" i="1" kern="1200" dirty="0">
                          <a:solidFill>
                            <a:schemeClr val="tx1"/>
                          </a:solidFill>
                          <a:effectLst/>
                          <a:latin typeface="+mn-lt"/>
                          <a:ea typeface="+mn-ea"/>
                          <a:cs typeface="+mn-cs"/>
                        </a:rPr>
                        <a:t>Country, province, district, city/village</a:t>
                      </a: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892414758"/>
                  </a:ext>
                </a:extLst>
              </a:tr>
              <a:tr h="925693">
                <a:tc vMerge="1">
                  <a:txBody>
                    <a:bodyPr/>
                    <a:lstStyle/>
                    <a:p>
                      <a:pPr algn="l">
                        <a:lnSpc>
                          <a:spcPct val="107000"/>
                        </a:lnSpc>
                        <a:spcAft>
                          <a:spcPts val="800"/>
                        </a:spcAft>
                      </a:pP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vert="vert270">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D9D9D9"/>
                    </a:solidFill>
                  </a:tcPr>
                </a:tc>
                <a:tc vMerge="1">
                  <a:txBody>
                    <a:bodyPr/>
                    <a:lstStyle/>
                    <a:p>
                      <a:endParaRPr lang="en-CA"/>
                    </a:p>
                  </a:txBody>
                  <a:tcPr>
                    <a:lnL w="12700" cap="flat" cmpd="sng" algn="ctr">
                      <a:solidFill>
                        <a:schemeClr val="tx1">
                          <a:lumMod val="65000"/>
                          <a:lumOff val="35000"/>
                        </a:schemeClr>
                      </a:solidFill>
                      <a:prstDash val="solid"/>
                      <a:round/>
                      <a:headEnd type="none" w="med" len="med"/>
                      <a:tailEnd type="none" w="med" len="med"/>
                    </a:lnL>
                    <a:lnT w="12700" cap="flat" cmpd="sng" algn="ctr">
                      <a:solidFill>
                        <a:schemeClr val="tx1">
                          <a:lumMod val="65000"/>
                          <a:lumOff val="35000"/>
                        </a:schemeClr>
                      </a:solidFill>
                      <a:prstDash val="solid"/>
                      <a:round/>
                      <a:headEnd type="none" w="med" len="med"/>
                      <a:tailEnd type="none" w="med" len="med"/>
                    </a:lnT>
                  </a:tcPr>
                </a:tc>
                <a:tc vMerge="1">
                  <a:txBody>
                    <a:bodyPr/>
                    <a:lstStyle/>
                    <a:p>
                      <a:endParaRPr lang="en-CA"/>
                    </a:p>
                  </a:txBody>
                  <a:tcPr>
                    <a:lnT w="12700" cap="flat" cmpd="sng" algn="ctr">
                      <a:solidFill>
                        <a:schemeClr val="tx1">
                          <a:lumMod val="65000"/>
                          <a:lumOff val="35000"/>
                        </a:schemeClr>
                      </a:solidFill>
                      <a:prstDash val="solid"/>
                      <a:round/>
                      <a:headEnd type="none" w="med" len="med"/>
                      <a:tailEnd type="none" w="med" len="med"/>
                    </a:lnT>
                  </a:tcPr>
                </a:tc>
                <a:tc>
                  <a:txBody>
                    <a:bodyPr/>
                    <a:lstStyle/>
                    <a:p>
                      <a:pPr algn="l">
                        <a:lnSpc>
                          <a:spcPct val="107000"/>
                        </a:lnSpc>
                        <a:spcAft>
                          <a:spcPts val="800"/>
                        </a:spcAft>
                      </a:pPr>
                      <a:r>
                        <a:rPr lang="en-ZA" sz="1000" b="1" kern="1200" dirty="0">
                          <a:solidFill>
                            <a:schemeClr val="tx1"/>
                          </a:solidFill>
                          <a:effectLst/>
                          <a:latin typeface="+mn-lt"/>
                          <a:ea typeface="+mn-ea"/>
                          <a:cs typeface="+mn-cs"/>
                        </a:rPr>
                        <a:t>Who was being traced</a:t>
                      </a: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009659141"/>
                  </a:ext>
                </a:extLst>
              </a:tr>
              <a:tr h="1168400">
                <a:tc vMerge="1">
                  <a:txBody>
                    <a:bodyPr/>
                    <a:lstStyle/>
                    <a:p>
                      <a:pPr algn="l">
                        <a:lnSpc>
                          <a:spcPct val="107000"/>
                        </a:lnSpc>
                        <a:spcAft>
                          <a:spcPts val="800"/>
                        </a:spcAft>
                      </a:pP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vert="vert270">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D9D9D9"/>
                    </a:solidFill>
                  </a:tcPr>
                </a:tc>
                <a:tc vMerge="1">
                  <a:txBody>
                    <a:bodyPr/>
                    <a:lstStyle/>
                    <a:p>
                      <a:endParaRPr lang="en-CA"/>
                    </a:p>
                  </a:txBody>
                  <a:tcPr/>
                </a:tc>
                <a:tc vMerge="1">
                  <a:txBody>
                    <a:bodyPr/>
                    <a:lstStyle/>
                    <a:p>
                      <a:endParaRPr lang="en-CA"/>
                    </a:p>
                  </a:txBody>
                  <a:tcPr/>
                </a:tc>
                <a:tc>
                  <a:txBody>
                    <a:bodyPr/>
                    <a:lstStyle/>
                    <a:p>
                      <a:pPr algn="l">
                        <a:lnSpc>
                          <a:spcPct val="107000"/>
                        </a:lnSpc>
                        <a:spcAft>
                          <a:spcPts val="800"/>
                        </a:spcAft>
                      </a:pPr>
                      <a:r>
                        <a:rPr lang="en-ZA" sz="1000" b="1" kern="1200" dirty="0">
                          <a:solidFill>
                            <a:schemeClr val="tx1"/>
                          </a:solidFill>
                          <a:effectLst/>
                          <a:latin typeface="+mn-lt"/>
                          <a:ea typeface="+mn-ea"/>
                          <a:cs typeface="+mn-cs"/>
                        </a:rPr>
                        <a:t>Action taken</a:t>
                      </a: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r>
                        <a:rPr lang="en-ZA" sz="1000" kern="1200" dirty="0">
                          <a:solidFill>
                            <a:schemeClr val="tx1"/>
                          </a:solidFill>
                          <a:effectLst/>
                          <a:latin typeface="+mn-lt"/>
                          <a:ea typeface="+mn-ea"/>
                          <a:cs typeface="+mn-cs"/>
                        </a:rPr>
                        <a:t>[  ] Individual tracing</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Referral to ICRC</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Photo tracing</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Mass tracing list</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Referral to NGO</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Other</a:t>
                      </a: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r>
                        <a:rPr lang="en-ZA" sz="1000" kern="1200" dirty="0">
                          <a:solidFill>
                            <a:schemeClr val="tx1"/>
                          </a:solidFill>
                          <a:effectLst/>
                          <a:latin typeface="+mn-lt"/>
                          <a:ea typeface="+mn-ea"/>
                          <a:cs typeface="+mn-cs"/>
                        </a:rPr>
                        <a:t>[  ] Individual tracing</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Referral to ICRC</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Photo tracing</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Mass tracing list</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Referral to NGO</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Other</a:t>
                      </a:r>
                      <a:endParaRPr lang="en-CA" sz="10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r>
                        <a:rPr lang="en-ZA" sz="1000" kern="1200" dirty="0">
                          <a:solidFill>
                            <a:schemeClr val="tx1"/>
                          </a:solidFill>
                          <a:effectLst/>
                          <a:latin typeface="+mn-lt"/>
                          <a:ea typeface="+mn-ea"/>
                          <a:cs typeface="+mn-cs"/>
                        </a:rPr>
                        <a:t>[  ] Individual tracing</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Referral to ICRC</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Photo tracing</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Mass tracing list</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Referral to NGO</a:t>
                      </a:r>
                      <a:endParaRPr lang="en-CA" sz="1000" kern="1200" dirty="0">
                        <a:solidFill>
                          <a:schemeClr val="tx1"/>
                        </a:solidFill>
                        <a:effectLst/>
                        <a:latin typeface="+mn-lt"/>
                        <a:ea typeface="+mn-ea"/>
                        <a:cs typeface="+mn-cs"/>
                      </a:endParaRPr>
                    </a:p>
                    <a:p>
                      <a:r>
                        <a:rPr lang="en-ZA" sz="1000" kern="1200" dirty="0">
                          <a:solidFill>
                            <a:schemeClr val="tx1"/>
                          </a:solidFill>
                          <a:effectLst/>
                          <a:latin typeface="+mn-lt"/>
                          <a:ea typeface="+mn-ea"/>
                          <a:cs typeface="+mn-cs"/>
                        </a:rPr>
                        <a:t>[  ] Other</a:t>
                      </a:r>
                      <a:endParaRPr lang="en-CA" sz="10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053638222"/>
                  </a:ext>
                </a:extLst>
              </a:tr>
              <a:tr h="835388">
                <a:tc vMerge="1">
                  <a:txBody>
                    <a:bodyPr/>
                    <a:lstStyle/>
                    <a:p>
                      <a:pPr algn="l">
                        <a:lnSpc>
                          <a:spcPct val="107000"/>
                        </a:lnSpc>
                        <a:spcAft>
                          <a:spcPts val="800"/>
                        </a:spcAft>
                      </a:pPr>
                      <a:r>
                        <a:rPr lang="en-ZA" sz="1350" b="1" kern="1200" dirty="0">
                          <a:solidFill>
                            <a:schemeClr val="tx1"/>
                          </a:solidFill>
                          <a:effectLst/>
                          <a:latin typeface="+mn-lt"/>
                          <a:ea typeface="+mn-ea"/>
                          <a:cs typeface="+mn-cs"/>
                        </a:rPr>
                        <a:t>TRACING ACTION HISTORY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vert="vert270">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D9D9D9"/>
                    </a:solidFill>
                  </a:tcPr>
                </a:tc>
                <a:tc vMerge="1">
                  <a:txBody>
                    <a:bodyPr/>
                    <a:lstStyle/>
                    <a:p>
                      <a:endParaRPr lang="en-CA"/>
                    </a:p>
                  </a:txBody>
                  <a:tcPr/>
                </a:tc>
                <a:tc vMerge="1">
                  <a:txBody>
                    <a:bodyPr/>
                    <a:lstStyle/>
                    <a:p>
                      <a:endParaRPr lang="en-CA"/>
                    </a:p>
                  </a:txBody>
                  <a:tcPr/>
                </a:tc>
                <a:tc>
                  <a:txBody>
                    <a:bodyPr/>
                    <a:lstStyle/>
                    <a:p>
                      <a:r>
                        <a:rPr lang="en-ZA" sz="1000" b="1" kern="1200" dirty="0">
                          <a:solidFill>
                            <a:schemeClr val="tx1"/>
                          </a:solidFill>
                          <a:effectLst/>
                          <a:latin typeface="+mn-lt"/>
                          <a:ea typeface="+mn-ea"/>
                          <a:cs typeface="+mn-cs"/>
                        </a:rPr>
                        <a:t>Date of action</a:t>
                      </a:r>
                      <a:endParaRPr lang="en-CA" sz="1000" kern="1200" dirty="0">
                        <a:solidFill>
                          <a:schemeClr val="tx1"/>
                        </a:solidFill>
                        <a:effectLst/>
                        <a:latin typeface="+mn-lt"/>
                        <a:ea typeface="+mn-ea"/>
                        <a:cs typeface="+mn-cs"/>
                      </a:endParaRPr>
                    </a:p>
                    <a:p>
                      <a:r>
                        <a:rPr lang="en-ZA" sz="1000" i="1" kern="1200" dirty="0">
                          <a:solidFill>
                            <a:schemeClr val="tx1"/>
                          </a:solidFill>
                          <a:effectLst/>
                          <a:latin typeface="+mn-lt"/>
                          <a:ea typeface="+mn-ea"/>
                          <a:cs typeface="+mn-cs"/>
                        </a:rPr>
                        <a:t>dd/mm/yy</a:t>
                      </a: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lnSpc>
                          <a:spcPct val="107000"/>
                        </a:lnSpc>
                        <a:spcAft>
                          <a:spcPts val="800"/>
                        </a:spcAft>
                      </a:pPr>
                      <a:endParaRPr lang="en-CA" sz="1000" dirty="0">
                        <a:effectLst/>
                        <a:latin typeface="+mn-lt"/>
                        <a:ea typeface="Calibri" panose="020F0502020204030204" pitchFamily="34" charset="0"/>
                        <a:cs typeface="Times New Roman" panose="02020603050405020304" pitchFamily="18" charset="0"/>
                      </a:endParaRPr>
                    </a:p>
                  </a:txBody>
                  <a:tcPr marL="45720" marR="45720" vert="vert27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848920408"/>
                  </a:ext>
                </a:extLst>
              </a:tr>
            </a:tbl>
          </a:graphicData>
        </a:graphic>
      </p:graphicFrame>
      <p:sp>
        <p:nvSpPr>
          <p:cNvPr id="10" name="Hexagon 9">
            <a:extLst>
              <a:ext uri="{FF2B5EF4-FFF2-40B4-BE49-F238E27FC236}">
                <a16:creationId xmlns:a16="http://schemas.microsoft.com/office/drawing/2014/main" id="{B79AC743-FAD4-F487-C480-230FE3489039}"/>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BC0F8501-4BDA-0B5E-4513-51A83BFD5FD2}"/>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C688294E-7ACF-9D93-006E-2070A0B6DB62}"/>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435A9F09-765B-FE8E-5198-BBFB06122034}"/>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E5255FA7-C002-2384-7C7C-4480B6162AE5}"/>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0DB4E339-A8C0-6229-179A-D620E387D6AF}"/>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BAFA430C-54E7-D68F-A9AF-6E634C2A5885}"/>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678DE6FE-1A51-79AE-B55A-696676DB47C8}"/>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6D710E8A-0E5A-BEFE-A407-07F2211B3179}"/>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2AC41C91-B924-4E03-8B8E-C5A59B85C678}"/>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F85794D5-8042-9471-1515-C0B279A84F94}"/>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E8A37AA1-D416-DE86-E882-BA1AD63B18F9}"/>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E5E55B1B-99F1-FE58-F850-C78F77FC1657}"/>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994EEE71-F708-5EBB-DB62-E6633B022A75}"/>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F53D95A6-4651-72D1-36DC-A97D31B9B625}"/>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5F109DB2-9E0A-A13E-A31F-DE27189A76CF}"/>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95A3A13E-35A4-9F1B-F834-3B636620D72D}"/>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B88D1F2F-2510-30D5-347B-841198DBA84A}"/>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9863459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F62BE4E-866D-7BC2-CA21-DED1FC76EE11}"/>
              </a:ext>
            </a:extLst>
          </p:cNvPr>
          <p:cNvSpPr txBox="1"/>
          <p:nvPr/>
        </p:nvSpPr>
        <p:spPr>
          <a:xfrm>
            <a:off x="982985" y="713169"/>
            <a:ext cx="5254041" cy="276999"/>
          </a:xfrm>
          <a:prstGeom prst="rect">
            <a:avLst/>
          </a:prstGeom>
          <a:noFill/>
        </p:spPr>
        <p:txBody>
          <a:bodyPr wrap="square" rtlCol="0">
            <a:spAutoFit/>
          </a:bodyPr>
          <a:lstStyle/>
          <a:p>
            <a:r>
              <a:rPr lang="en-US" sz="1200" b="1" spc="300" dirty="0"/>
              <a:t>FAMILY TRACING – EXAMPLES OF TRACING METHODS</a:t>
            </a:r>
          </a:p>
        </p:txBody>
      </p:sp>
      <p:graphicFrame>
        <p:nvGraphicFramePr>
          <p:cNvPr id="5" name="Google Shape;245;p10">
            <a:extLst>
              <a:ext uri="{FF2B5EF4-FFF2-40B4-BE49-F238E27FC236}">
                <a16:creationId xmlns:a16="http://schemas.microsoft.com/office/drawing/2014/main" id="{BE05FB56-E332-5A90-A099-7B72EC7338AB}"/>
              </a:ext>
            </a:extLst>
          </p:cNvPr>
          <p:cNvGraphicFramePr/>
          <p:nvPr>
            <p:extLst>
              <p:ext uri="{D42A27DB-BD31-4B8C-83A1-F6EECF244321}">
                <p14:modId xmlns:p14="http://schemas.microsoft.com/office/powerpoint/2010/main" val="3942757514"/>
              </p:ext>
            </p:extLst>
          </p:nvPr>
        </p:nvGraphicFramePr>
        <p:xfrm>
          <a:off x="996287" y="1454959"/>
          <a:ext cx="5254042" cy="4297710"/>
        </p:xfrm>
        <a:graphic>
          <a:graphicData uri="http://schemas.openxmlformats.org/drawingml/2006/table">
            <a:tbl>
              <a:tblPr firstRow="1" bandRow="1">
                <a:noFill/>
              </a:tblPr>
              <a:tblGrid>
                <a:gridCol w="1035713">
                  <a:extLst>
                    <a:ext uri="{9D8B030D-6E8A-4147-A177-3AD203B41FA5}">
                      <a16:colId xmlns:a16="http://schemas.microsoft.com/office/drawing/2014/main" val="20000"/>
                    </a:ext>
                  </a:extLst>
                </a:gridCol>
                <a:gridCol w="4218329">
                  <a:extLst>
                    <a:ext uri="{9D8B030D-6E8A-4147-A177-3AD203B41FA5}">
                      <a16:colId xmlns:a16="http://schemas.microsoft.com/office/drawing/2014/main" val="20001"/>
                    </a:ext>
                  </a:extLst>
                </a:gridCol>
              </a:tblGrid>
              <a:tr h="269171">
                <a:tc>
                  <a:txBody>
                    <a:bodyPr/>
                    <a:lstStyle/>
                    <a:p>
                      <a:pPr marL="0" marR="0" lvl="0" indent="0" algn="l" rtl="0">
                        <a:lnSpc>
                          <a:spcPct val="100000"/>
                        </a:lnSpc>
                        <a:spcBef>
                          <a:spcPts val="0"/>
                        </a:spcBef>
                        <a:spcAft>
                          <a:spcPts val="0"/>
                        </a:spcAft>
                        <a:buNone/>
                      </a:pPr>
                      <a:r>
                        <a:rPr lang="en-US" sz="1100" b="0" dirty="0">
                          <a:solidFill>
                            <a:schemeClr val="tx1"/>
                          </a:solidFill>
                          <a:latin typeface="+mn-lt"/>
                          <a:ea typeface="Arial"/>
                          <a:cs typeface="Arial"/>
                          <a:sym typeface="Arial"/>
                        </a:rPr>
                        <a:t>Case by case tracing </a:t>
                      </a:r>
                      <a:endParaRPr sz="1100" b="0" dirty="0">
                        <a:latin typeface="+mn-lt"/>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l" rtl="0">
                        <a:lnSpc>
                          <a:spcPct val="100000"/>
                        </a:lnSpc>
                        <a:spcBef>
                          <a:spcPts val="0"/>
                        </a:spcBef>
                        <a:spcAft>
                          <a:spcPts val="0"/>
                        </a:spcAft>
                        <a:buNone/>
                      </a:pPr>
                      <a:r>
                        <a:rPr lang="en-US" sz="1100" b="0" u="none" dirty="0">
                          <a:solidFill>
                            <a:schemeClr val="tx1"/>
                          </a:solidFill>
                          <a:latin typeface="+mn-lt"/>
                          <a:ea typeface="Arial"/>
                          <a:cs typeface="Arial"/>
                          <a:sym typeface="Arial"/>
                        </a:rPr>
                        <a:t>Case by case tracing is follow-up of individual tracing requests, this can take place within tracing programs of any scale or size but is resource intensive. It includes referral of cases to the ICRC or other agencies.</a:t>
                      </a: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93252">
                <a:tc>
                  <a:txBody>
                    <a:bodyPr/>
                    <a:lstStyle/>
                    <a:p>
                      <a:pPr marL="0" marR="0" lvl="0" indent="0" algn="l" rtl="0">
                        <a:lnSpc>
                          <a:spcPct val="100000"/>
                        </a:lnSpc>
                        <a:spcBef>
                          <a:spcPts val="0"/>
                        </a:spcBef>
                        <a:spcAft>
                          <a:spcPts val="0"/>
                        </a:spcAft>
                        <a:buNone/>
                      </a:pPr>
                      <a:r>
                        <a:rPr kumimoji="0" lang="en-US" sz="1100" b="0" i="0" u="none" strike="noStrike" kern="1200" cap="none" spc="0" normalizeH="0" baseline="0" dirty="0">
                          <a:ln>
                            <a:noFill/>
                          </a:ln>
                          <a:solidFill>
                            <a:schemeClr val="tx1"/>
                          </a:solidFill>
                          <a:effectLst/>
                          <a:uLnTx/>
                          <a:uFillTx/>
                          <a:latin typeface="+mn-lt"/>
                          <a:ea typeface="Calibri" panose="020F0502020204030204" pitchFamily="34" charset="0"/>
                          <a:cs typeface="Calibri" panose="020F0502020204030204" pitchFamily="34" charset="0"/>
                        </a:rPr>
                        <a:t>Mass tracing </a:t>
                      </a:r>
                      <a:endParaRPr sz="1100" b="0" i="0" u="none" dirty="0">
                        <a:solidFill>
                          <a:schemeClr val="tx1"/>
                        </a:solidFill>
                        <a:latin typeface="+mn-lt"/>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R="0" lvl="0" algn="just" defTabSz="685800" rtl="0" eaLnBrk="1" fontAlgn="auto" latinLnBrk="0" hangingPunct="1">
                        <a:lnSpc>
                          <a:spcPct val="100000"/>
                        </a:lnSpc>
                        <a:spcBef>
                          <a:spcPts val="0"/>
                        </a:spcBef>
                        <a:spcAft>
                          <a:spcPts val="0"/>
                        </a:spcAft>
                        <a:buClrTx/>
                        <a:buSzTx/>
                        <a:tabLst/>
                        <a:defRPr/>
                      </a:pPr>
                      <a:r>
                        <a:rPr kumimoji="0" lang="en-US" sz="1100" b="0" i="0" u="none" strike="noStrike" kern="1200" cap="none" spc="0" normalizeH="0" baseline="0" dirty="0">
                          <a:ln>
                            <a:noFill/>
                          </a:ln>
                          <a:solidFill>
                            <a:schemeClr val="tx1"/>
                          </a:solidFill>
                          <a:effectLst/>
                          <a:uLnTx/>
                          <a:uFillTx/>
                          <a:latin typeface="+mn-lt"/>
                          <a:ea typeface="Calibri" panose="020F0502020204030204" pitchFamily="34" charset="0"/>
                          <a:cs typeface="Calibri" panose="020F0502020204030204" pitchFamily="34" charset="0"/>
                        </a:rPr>
                        <a:t>Mass tracing is necessary when there are large numbers of UASC in need of tracing and can be applied when appropriate and safe;  methods include: </a:t>
                      </a:r>
                      <a:endParaRPr kumimoji="0" lang="en-US" sz="1100" b="0" i="0" u="none" strike="noStrike" kern="1200" cap="none" spc="0" normalizeH="0" baseline="0" dirty="0">
                        <a:ln>
                          <a:noFill/>
                        </a:ln>
                        <a:solidFill>
                          <a:schemeClr val="tx1"/>
                        </a:solidFill>
                        <a:effectLst/>
                        <a:uLnTx/>
                        <a:uFillTx/>
                        <a:latin typeface="+mn-lt"/>
                        <a:ea typeface="Times New Roman" panose="02020603050405020304" pitchFamily="18" charset="0"/>
                        <a:cs typeface="Wingdings" panose="05000000000000000000" pitchFamily="2" charset="2"/>
                      </a:endParaRPr>
                    </a:p>
                    <a:p>
                      <a:pPr marL="285750" marR="0" lvl="0" indent="-285750" algn="just"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dirty="0">
                          <a:ln>
                            <a:noFill/>
                          </a:ln>
                          <a:solidFill>
                            <a:schemeClr val="tx1"/>
                          </a:solidFill>
                          <a:effectLst/>
                          <a:uLnTx/>
                          <a:uFillTx/>
                          <a:latin typeface="+mn-lt"/>
                          <a:ea typeface="Calibri" panose="020F0502020204030204" pitchFamily="34" charset="0"/>
                          <a:cs typeface="Calibri" panose="020F0502020204030204" pitchFamily="34" charset="0"/>
                        </a:rPr>
                        <a:t>d</a:t>
                      </a:r>
                      <a:r>
                        <a:rPr kumimoji="0" lang="en-US" sz="1100" b="0" i="0" u="none" strike="noStrike" kern="1200" cap="none" spc="-15" normalizeH="0" baseline="0" dirty="0">
                          <a:ln>
                            <a:noFill/>
                          </a:ln>
                          <a:solidFill>
                            <a:schemeClr val="tx1"/>
                          </a:solidFill>
                          <a:effectLst/>
                          <a:uLnTx/>
                          <a:uFillTx/>
                          <a:latin typeface="+mn-lt"/>
                          <a:ea typeface="Calibri" panose="020F0502020204030204" pitchFamily="34" charset="0"/>
                          <a:cs typeface="Arial" panose="020B0604020202020204" pitchFamily="34" charset="0"/>
                        </a:rPr>
                        <a:t>isplaying lists or photographs in places of UASC (without information on current location of child) such as in refugee or IDP camps, public buildings or communal areas;</a:t>
                      </a:r>
                    </a:p>
                    <a:p>
                      <a:pPr marL="285750" marR="0" lvl="0" indent="-285750" algn="just"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dirty="0">
                          <a:ln>
                            <a:noFill/>
                          </a:ln>
                          <a:solidFill>
                            <a:schemeClr val="tx1"/>
                          </a:solidFill>
                          <a:effectLst/>
                          <a:uLnTx/>
                          <a:uFillTx/>
                          <a:latin typeface="+mn-lt"/>
                          <a:ea typeface="Calibri" panose="020F0502020204030204" pitchFamily="34" charset="0"/>
                          <a:cs typeface="Arial" panose="020B0604020202020204" pitchFamily="34" charset="0"/>
                        </a:rPr>
                        <a:t>visiting locations where people gather, such as market places or schools</a:t>
                      </a:r>
                      <a:endParaRPr kumimoji="0" lang="en-US" sz="1100" b="0" i="0" u="none" strike="noStrike" kern="1200" cap="none" spc="0" normalizeH="0" baseline="0" dirty="0">
                        <a:ln>
                          <a:noFill/>
                        </a:ln>
                        <a:solidFill>
                          <a:schemeClr val="tx1"/>
                        </a:solidFill>
                        <a:effectLst/>
                        <a:uLnTx/>
                        <a:uFillTx/>
                        <a:latin typeface="+mn-lt"/>
                        <a:ea typeface="Times New Roman" panose="02020603050405020304" pitchFamily="18" charset="0"/>
                        <a:cs typeface="Wingdings" panose="05000000000000000000" pitchFamily="2" charset="2"/>
                      </a:endParaRPr>
                    </a:p>
                    <a:p>
                      <a:pPr marL="285750" marR="0" lvl="0" indent="-285750" algn="just"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dirty="0">
                          <a:ln>
                            <a:noFill/>
                          </a:ln>
                          <a:solidFill>
                            <a:schemeClr val="tx1"/>
                          </a:solidFill>
                          <a:effectLst/>
                          <a:uLnTx/>
                          <a:uFillTx/>
                          <a:latin typeface="+mn-lt"/>
                          <a:ea typeface="Calibri" panose="020F0502020204030204" pitchFamily="34" charset="0"/>
                          <a:cs typeface="Arial" panose="020B0604020202020204" pitchFamily="34" charset="0"/>
                        </a:rPr>
                        <a:t>using  megaphones in e.g. camp settings, or joining/ arranging public meetings with local leaders and communities to raise awareness on tracing interventions, read out names of separated or missing children and display photographs;</a:t>
                      </a:r>
                      <a:endParaRPr kumimoji="0" lang="en-US" sz="1100" b="0" i="0" u="none" strike="noStrike" kern="1200" cap="none" spc="0" normalizeH="0" baseline="0" dirty="0">
                        <a:ln>
                          <a:noFill/>
                        </a:ln>
                        <a:solidFill>
                          <a:schemeClr val="tx1"/>
                        </a:solidFill>
                        <a:effectLst/>
                        <a:uLnTx/>
                        <a:uFillTx/>
                        <a:latin typeface="+mn-lt"/>
                        <a:ea typeface="Times New Roman" panose="02020603050405020304" pitchFamily="18" charset="0"/>
                        <a:cs typeface="Wingdings" panose="05000000000000000000" pitchFamily="2" charset="2"/>
                      </a:endParaRPr>
                    </a:p>
                    <a:p>
                      <a:pPr marL="285750" marR="0" lvl="0" indent="-285750" algn="just"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dirty="0">
                          <a:ln>
                            <a:noFill/>
                          </a:ln>
                          <a:solidFill>
                            <a:schemeClr val="tx1"/>
                          </a:solidFill>
                          <a:effectLst/>
                          <a:uLnTx/>
                          <a:uFillTx/>
                          <a:latin typeface="+mn-lt"/>
                          <a:ea typeface="Calibri" panose="020F0502020204030204" pitchFamily="34" charset="0"/>
                          <a:cs typeface="Arial" panose="020B0604020202020204" pitchFamily="34" charset="0"/>
                        </a:rPr>
                        <a:t>handing over lists of UASC or details of missing children provided by caregivers to local leaders and returning at a later date for feedback.  </a:t>
                      </a:r>
                      <a:endParaRPr kumimoji="0" lang="en-US" sz="1100" b="0" i="0" u="none" strike="noStrike" kern="1200" cap="none" spc="0" normalizeH="0" baseline="0" dirty="0">
                        <a:ln>
                          <a:noFill/>
                        </a:ln>
                        <a:solidFill>
                          <a:schemeClr val="tx1"/>
                        </a:solidFill>
                        <a:effectLst/>
                        <a:uLnTx/>
                        <a:uFillTx/>
                        <a:latin typeface="+mn-lt"/>
                        <a:ea typeface="Times New Roman" panose="02020603050405020304" pitchFamily="18" charset="0"/>
                        <a:cs typeface="Wingdings" panose="05000000000000000000" pitchFamily="2" charset="2"/>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5090">
                <a:tc>
                  <a:txBody>
                    <a:bodyPr/>
                    <a:lstStyle/>
                    <a:p>
                      <a:pPr marL="0" marR="0" lvl="0" indent="0" algn="l" rtl="0">
                        <a:lnSpc>
                          <a:spcPct val="100000"/>
                        </a:lnSpc>
                        <a:spcBef>
                          <a:spcPts val="0"/>
                        </a:spcBef>
                        <a:spcAft>
                          <a:spcPts val="0"/>
                        </a:spcAft>
                        <a:buNone/>
                      </a:pPr>
                      <a:r>
                        <a:rPr lang="en-US" sz="1100" b="0" u="none" dirty="0">
                          <a:solidFill>
                            <a:schemeClr val="tx1"/>
                          </a:solidFill>
                          <a:latin typeface="+mn-lt"/>
                          <a:ea typeface="Calibri" panose="020F0502020204030204" pitchFamily="34" charset="0"/>
                          <a:cs typeface="Arial" panose="020B0604020202020204" pitchFamily="34" charset="0"/>
                        </a:rPr>
                        <a:t>S</a:t>
                      </a:r>
                      <a:r>
                        <a:rPr kumimoji="0" lang="en-US" sz="1100" b="0" i="0" u="none" strike="noStrike" kern="1200" cap="none" spc="0" normalizeH="0" baseline="0" dirty="0">
                          <a:ln>
                            <a:noFill/>
                          </a:ln>
                          <a:solidFill>
                            <a:schemeClr val="tx1"/>
                          </a:solidFill>
                          <a:effectLst/>
                          <a:uLnTx/>
                          <a:uFillTx/>
                          <a:latin typeface="+mn-lt"/>
                          <a:ea typeface="Calibri" panose="020F0502020204030204" pitchFamily="34" charset="0"/>
                          <a:cs typeface="Arial" panose="020B0604020202020204" pitchFamily="34" charset="0"/>
                        </a:rPr>
                        <a:t>pontaneous tracing </a:t>
                      </a:r>
                      <a:endParaRPr sz="1100" b="0" u="none" dirty="0">
                        <a:solidFill>
                          <a:schemeClr val="tx1"/>
                        </a:solidFill>
                        <a:latin typeface="+mn-lt"/>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b="0" u="none" dirty="0">
                          <a:solidFill>
                            <a:schemeClr val="tx1"/>
                          </a:solidFill>
                          <a:latin typeface="+mn-lt"/>
                          <a:ea typeface="Calibri" panose="020F0502020204030204" pitchFamily="34" charset="0"/>
                          <a:cs typeface="Arial" panose="020B0604020202020204" pitchFamily="34" charset="0"/>
                        </a:rPr>
                        <a:t>S</a:t>
                      </a:r>
                      <a:r>
                        <a:rPr kumimoji="0" lang="en-US" sz="1100" b="0" i="0" u="none" strike="noStrike" kern="1200" cap="none" spc="0" normalizeH="0" baseline="0" dirty="0">
                          <a:ln>
                            <a:noFill/>
                          </a:ln>
                          <a:solidFill>
                            <a:schemeClr val="tx1"/>
                          </a:solidFill>
                          <a:effectLst/>
                          <a:uLnTx/>
                          <a:uFillTx/>
                          <a:latin typeface="+mn-lt"/>
                          <a:ea typeface="Calibri" panose="020F0502020204030204" pitchFamily="34" charset="0"/>
                          <a:cs typeface="Arial" panose="020B0604020202020204" pitchFamily="34" charset="0"/>
                        </a:rPr>
                        <a:t>pontaneous tracing is when parents/ family or children carry out tracing efforts themselves. In such instances, it may be important for the caseworker to verify and assess if the tracing and reunification is in the best interests of the child and/or if the family and child need continued additional support. </a:t>
                      </a:r>
                      <a:endParaRPr kumimoji="0" lang="en-US" sz="1100" b="0" i="0" u="none" strike="noStrike" kern="1200" cap="none" spc="0" normalizeH="0" baseline="0" dirty="0">
                        <a:ln>
                          <a:noFill/>
                        </a:ln>
                        <a:solidFill>
                          <a:schemeClr val="tx1"/>
                        </a:solidFill>
                        <a:effectLst/>
                        <a:uLnTx/>
                        <a:uFillTx/>
                        <a:latin typeface="+mn-lt"/>
                        <a:ea typeface="Calibri" panose="020F0502020204030204" pitchFamily="34" charset="0"/>
                        <a:cs typeface="Wingdings" panose="05000000000000000000" pitchFamily="2" charset="2"/>
                      </a:endParaRPr>
                    </a:p>
                    <a:p>
                      <a:pPr marR="0" lvl="0" algn="l" rtl="0">
                        <a:lnSpc>
                          <a:spcPct val="100000"/>
                        </a:lnSpc>
                        <a:spcBef>
                          <a:spcPts val="0"/>
                        </a:spcBef>
                        <a:spcAft>
                          <a:spcPts val="0"/>
                        </a:spcAft>
                      </a:pPr>
                      <a:endParaRPr lang="en-US" sz="1100" b="0" u="none" dirty="0">
                        <a:solidFill>
                          <a:schemeClr val="tx1"/>
                        </a:solidFill>
                        <a:latin typeface="+mn-lt"/>
                        <a:ea typeface="Arial"/>
                        <a:cs typeface="Arial"/>
                        <a:sym typeface="Arial"/>
                      </a:endParaRPr>
                    </a:p>
                  </a:txBody>
                  <a:tcPr marL="91450" marR="91450" marT="45725" marB="457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10" name="TextBox 9">
            <a:extLst>
              <a:ext uri="{FF2B5EF4-FFF2-40B4-BE49-F238E27FC236}">
                <a16:creationId xmlns:a16="http://schemas.microsoft.com/office/drawing/2014/main" id="{14D14388-F161-2EF8-202B-7C0462543282}"/>
              </a:ext>
            </a:extLst>
          </p:cNvPr>
          <p:cNvSpPr txBox="1"/>
          <p:nvPr/>
        </p:nvSpPr>
        <p:spPr>
          <a:xfrm>
            <a:off x="996287" y="6002016"/>
            <a:ext cx="5254042" cy="600164"/>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Tracing efforts by different agencies, including the ICRC, could be done in parallel, when this is clearly defined, agreed and well-coordinated between the concerned actors, in order to maximize possibilities of successful tracing. </a:t>
            </a:r>
          </a:p>
        </p:txBody>
      </p:sp>
      <p:sp>
        <p:nvSpPr>
          <p:cNvPr id="11" name="Hexagon 10">
            <a:extLst>
              <a:ext uri="{FF2B5EF4-FFF2-40B4-BE49-F238E27FC236}">
                <a16:creationId xmlns:a16="http://schemas.microsoft.com/office/drawing/2014/main" id="{2F834F1D-CBE4-24BC-A715-AE27F848FDBD}"/>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3D7BF41F-7826-9AC3-7519-B82C0F10349E}"/>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1029D1EA-CEB1-DBCD-C488-A05EE3A2830E}"/>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91B34DD1-9E34-D924-55F3-E65DCEEF927F}"/>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A78A69BF-89F5-47CF-A722-9E1138D4F7D8}"/>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8CB124D4-79E9-9576-ED43-D1C900732E50}"/>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E0753501-5A4C-0B05-48B3-EF7BA2CFA93F}"/>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CBACD44E-690C-BACB-4DE3-B7E99545C4B8}"/>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B6486839-E250-31A9-46B4-889D06B35356}"/>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0798B9B4-C3B9-FD6F-64FC-463E88055535}"/>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40101494-A74C-8A29-893B-635F4B6F40B3}"/>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35EE5C2A-B260-2E2E-B7E7-07D7ACA84278}"/>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689B2789-F964-A744-C1B8-F0321CFA28CC}"/>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FB48B532-A58E-7BDA-28A3-CAE54720AFCA}"/>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A3F08941-4743-5352-4F00-DDB9EA65A029}"/>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2F427ADC-FAFF-9C3C-7577-B4D81F29FC21}"/>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7242F32C-20F5-1547-4133-B992217E9B40}"/>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B4B00D0C-404F-1D46-7E0B-4F36914EA9C8}"/>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78154753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F62BE4E-866D-7BC2-CA21-DED1FC76EE11}"/>
              </a:ext>
            </a:extLst>
          </p:cNvPr>
          <p:cNvSpPr txBox="1"/>
          <p:nvPr/>
        </p:nvSpPr>
        <p:spPr>
          <a:xfrm>
            <a:off x="982985" y="713169"/>
            <a:ext cx="5254041" cy="276999"/>
          </a:xfrm>
          <a:prstGeom prst="rect">
            <a:avLst/>
          </a:prstGeom>
          <a:noFill/>
        </p:spPr>
        <p:txBody>
          <a:bodyPr wrap="square" rtlCol="0">
            <a:spAutoFit/>
          </a:bodyPr>
          <a:lstStyle/>
          <a:p>
            <a:r>
              <a:rPr lang="en-US" sz="1200" b="1" spc="300" dirty="0"/>
              <a:t>FAMILY TRACING SCENARIOS</a:t>
            </a:r>
          </a:p>
        </p:txBody>
      </p:sp>
      <p:sp>
        <p:nvSpPr>
          <p:cNvPr id="2" name="TextBox 1">
            <a:extLst>
              <a:ext uri="{FF2B5EF4-FFF2-40B4-BE49-F238E27FC236}">
                <a16:creationId xmlns:a16="http://schemas.microsoft.com/office/drawing/2014/main" id="{46BC36A9-1334-95B6-5C0B-BDC41CD7F2C5}"/>
              </a:ext>
            </a:extLst>
          </p:cNvPr>
          <p:cNvSpPr txBox="1"/>
          <p:nvPr/>
        </p:nvSpPr>
        <p:spPr>
          <a:xfrm>
            <a:off x="996287" y="1239516"/>
            <a:ext cx="5254042" cy="5847755"/>
          </a:xfrm>
          <a:prstGeom prst="rect">
            <a:avLst/>
          </a:prstGeom>
          <a:noFill/>
        </p:spPr>
        <p:txBody>
          <a:bodyPr wrap="square" rtlCol="0">
            <a:spAutoFit/>
          </a:bodyPr>
          <a:lstStyle/>
          <a:p>
            <a:pPr marL="0" marR="0" lvl="0" indent="0" algn="l" rtl="0">
              <a:spcBef>
                <a:spcPts val="0"/>
              </a:spcBef>
              <a:spcAft>
                <a:spcPts val="0"/>
              </a:spcAft>
              <a:buNone/>
            </a:pPr>
            <a:r>
              <a:rPr lang="en-US" sz="1100" b="1" dirty="0">
                <a:solidFill>
                  <a:schemeClr val="tx1"/>
                </a:solidFill>
                <a:latin typeface="+mn-lt"/>
                <a:ea typeface="Arial"/>
                <a:cs typeface="Arial"/>
                <a:sym typeface="Arial"/>
              </a:rPr>
              <a:t>Scenario 1</a:t>
            </a: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r>
              <a:rPr lang="en-US" sz="1100" dirty="0">
                <a:solidFill>
                  <a:schemeClr val="tx1"/>
                </a:solidFill>
                <a:latin typeface="+mn-lt"/>
                <a:ea typeface="Arial"/>
                <a:cs typeface="Arial"/>
                <a:sym typeface="Arial"/>
              </a:rPr>
              <a:t>Hashim is a 15 year old boy, who was living with his parents and his 2 younger sisters before violence broke out in his country of origin. For safety reasons, particularly the fear of recruitment by armed groups, his parents decided to send him to one of the neighboring countries to live with his uncle and his wife and their two children. Hashim is working and has to wash cars in a garage. He sends part of the money he earns to his parents in the country of origin. Hashim is sometimes in contact with his parents through WhatsApp and phone calls. </a:t>
            </a: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endParaRPr lang="en-US" sz="1100" dirty="0">
              <a:ea typeface="Arial"/>
              <a:cs typeface="Arial"/>
              <a:sym typeface="Arial"/>
            </a:endParaRPr>
          </a:p>
          <a:p>
            <a:pPr marL="0" marR="0" lvl="0" indent="0" algn="l" rtl="0">
              <a:spcBef>
                <a:spcPts val="0"/>
              </a:spcBef>
              <a:spcAft>
                <a:spcPts val="0"/>
              </a:spcAft>
              <a:buNone/>
            </a:pPr>
            <a:r>
              <a:rPr lang="en-US" sz="1100" b="1" dirty="0">
                <a:solidFill>
                  <a:schemeClr val="tx1"/>
                </a:solidFill>
                <a:latin typeface="+mn-lt"/>
                <a:ea typeface="Arial"/>
                <a:cs typeface="Arial"/>
                <a:sym typeface="Arial"/>
              </a:rPr>
              <a:t>Scenario 2</a:t>
            </a: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r>
              <a:rPr lang="en-US" sz="1100" dirty="0">
                <a:solidFill>
                  <a:schemeClr val="tx1"/>
                </a:solidFill>
                <a:latin typeface="+mn-lt"/>
                <a:ea typeface="Arial"/>
                <a:cs typeface="Arial"/>
                <a:sym typeface="Arial"/>
              </a:rPr>
              <a:t>Bennu is a 3 year old girl who is currently living with her grandparents. Until Bennu was 1 year old, she was living with both her parents and her older brother. Then, her parents decided to divorce. After the divorce, her mother moved into her parents’ house with Bennu, while her older brother remained with his father who had remarried. One year later, armed conflict broke out and Bennu’s maternal grandparents decided to move to a neighboring country for safety reasons and took Bennu with them. Bennu’s mother remained in the country of origin in order to remarry. Meanwhile, Bennu’s father has reportedly been killed. </a:t>
            </a: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r>
              <a:rPr lang="en-US" sz="1100" b="1" dirty="0">
                <a:solidFill>
                  <a:schemeClr val="tx1"/>
                </a:solidFill>
                <a:latin typeface="+mn-lt"/>
                <a:ea typeface="Arial"/>
                <a:cs typeface="Arial"/>
                <a:sym typeface="Arial"/>
              </a:rPr>
              <a:t>Scenario 3</a:t>
            </a: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r>
              <a:rPr lang="en-US" sz="1100" dirty="0">
                <a:solidFill>
                  <a:schemeClr val="tx1"/>
                </a:solidFill>
                <a:latin typeface="+mn-lt"/>
                <a:ea typeface="Arial"/>
                <a:cs typeface="Arial"/>
                <a:sym typeface="Arial"/>
              </a:rPr>
              <a:t>Marianne is a 14 year old girl. When Marianne was 5 years old, her mother passed away and her father remarried and Marianne went to live with her paternal grandparents. After the outbreak of an infectious disease in the country, both her grandparents lost their main source of income. They decided to borrow money and send Marianne to Europe in the hope that she may be able to get good education or find work. Marianne is travelling with a group amongst whom there are some members of her community. Marianne wants to call her grandmother, but at present, does not have sufficient phone credits. At the same time, she is worried that she has not been able to fulfil the expectations of her grandmother yet.</a:t>
            </a:r>
          </a:p>
        </p:txBody>
      </p:sp>
      <p:sp>
        <p:nvSpPr>
          <p:cNvPr id="3" name="Hexagon 2">
            <a:extLst>
              <a:ext uri="{FF2B5EF4-FFF2-40B4-BE49-F238E27FC236}">
                <a16:creationId xmlns:a16="http://schemas.microsoft.com/office/drawing/2014/main" id="{DC81C812-D5AB-2508-B090-2C52339F5C2E}"/>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B0D1783E-54A0-CA18-BD69-87E7C3F8AD49}"/>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727B1926-A74B-DCA0-D9E1-CD24C388AB36}"/>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1A10B6F2-E1B3-4C6E-DCD0-BB781F70C69B}"/>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35D1B41D-E722-C8C4-9999-A9F644114679}"/>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13804AC0-9891-1DC8-5773-ABD020A2D8EB}"/>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C6BC5637-0B18-77AA-D6D2-84017F91DF67}"/>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68526E3F-1255-39C5-E24B-E8FAC2F18B6F}"/>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FCC22C71-5DB9-FC0C-28D6-B6E46C886FEE}"/>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D60D9F7E-9AF9-D786-F030-7248DC34C63A}"/>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69B09893-15E2-90C6-1CFB-05CCE01FB557}"/>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508C9F9C-FE53-626E-0949-FD653DAF9DFA}"/>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3D3C65C2-79E8-50AF-DFC3-7D8B4ED8FFD6}"/>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E1454732-3A18-2978-6932-1851C5B42E83}"/>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AB0B073C-DE9B-5ACE-DD9A-D41DC4FF3D46}"/>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DBBE079E-EBBA-E1A2-9835-9A4AD35C29AC}"/>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99503CC9-547E-F501-A8DA-B1094D6F3742}"/>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51627BFD-9213-FEE4-1455-350C7DFABBDB}"/>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3341742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6BC36A9-1334-95B6-5C0B-BDC41CD7F2C5}"/>
              </a:ext>
            </a:extLst>
          </p:cNvPr>
          <p:cNvSpPr txBox="1"/>
          <p:nvPr/>
        </p:nvSpPr>
        <p:spPr>
          <a:xfrm>
            <a:off x="996287" y="713169"/>
            <a:ext cx="5254042" cy="5678478"/>
          </a:xfrm>
          <a:prstGeom prst="rect">
            <a:avLst/>
          </a:prstGeom>
          <a:noFill/>
        </p:spPr>
        <p:txBody>
          <a:bodyPr wrap="square" rtlCol="0">
            <a:spAutoFit/>
          </a:bodyPr>
          <a:lstStyle/>
          <a:p>
            <a:pPr marL="0" marR="0" lvl="0" indent="0" algn="l" rtl="0">
              <a:spcBef>
                <a:spcPts val="0"/>
              </a:spcBef>
              <a:spcAft>
                <a:spcPts val="0"/>
              </a:spcAft>
              <a:buNone/>
            </a:pPr>
            <a:r>
              <a:rPr lang="en-US" sz="1100" b="1" dirty="0">
                <a:solidFill>
                  <a:schemeClr val="tx1"/>
                </a:solidFill>
                <a:latin typeface="+mn-lt"/>
                <a:ea typeface="Arial"/>
                <a:cs typeface="Arial"/>
                <a:sym typeface="Arial"/>
              </a:rPr>
              <a:t>Scenario 4</a:t>
            </a: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r>
              <a:rPr lang="en-US" sz="1100" dirty="0">
                <a:solidFill>
                  <a:schemeClr val="tx1"/>
                </a:solidFill>
                <a:latin typeface="+mn-lt"/>
                <a:ea typeface="Arial"/>
                <a:cs typeface="Arial"/>
                <a:sym typeface="Arial"/>
              </a:rPr>
              <a:t>Bienvenu is a 17 year old boy who fled together with a group of people of the same village to a safe area after a sudden outbreak of violence. When this happened, Bienvenu’s parents were at home, while Bienvenu was at school. As a result he has been separated from his parents and his three siblings and he has not heard from his parents ever since. He arrived in a displacement camp, and a few days later, during a food distribution, he saw his 19 year old sister, who started to look after him. Since this time, he lives in the same block next to two of his friends, who live by themselves, as they also lost track of their families. His sister is married; the whereabouts of her husband are currently not known, but she hopes to be able to find him. Various tracing efforts have taken place for Bienvenu for over 1 year but so far there are no positive tracing outcomes as of yet. </a:t>
            </a:r>
          </a:p>
          <a:p>
            <a:pPr marL="0" marR="0" lvl="0" indent="0" algn="l" rtl="0">
              <a:spcBef>
                <a:spcPts val="0"/>
              </a:spcBef>
              <a:spcAft>
                <a:spcPts val="0"/>
              </a:spcAft>
              <a:buNone/>
            </a:pPr>
            <a:endParaRPr lang="en-US" sz="1100" b="1" dirty="0">
              <a:solidFill>
                <a:schemeClr val="tx1"/>
              </a:solidFill>
              <a:latin typeface="+mn-lt"/>
              <a:ea typeface="Arial"/>
              <a:cs typeface="Arial"/>
              <a:sym typeface="Arial"/>
            </a:endParaRPr>
          </a:p>
          <a:p>
            <a:pPr marL="0" marR="0" lvl="0" indent="0" algn="l" rtl="0">
              <a:spcBef>
                <a:spcPts val="0"/>
              </a:spcBef>
              <a:spcAft>
                <a:spcPts val="0"/>
              </a:spcAft>
              <a:buNone/>
            </a:pPr>
            <a:endParaRPr lang="en-US" sz="1100" b="1" dirty="0">
              <a:solidFill>
                <a:schemeClr val="tx1"/>
              </a:solidFill>
              <a:latin typeface="+mn-lt"/>
              <a:ea typeface="Arial"/>
              <a:cs typeface="Arial"/>
              <a:sym typeface="Arial"/>
            </a:endParaRPr>
          </a:p>
          <a:p>
            <a:pPr marL="0" marR="0" lvl="0" indent="0" algn="l" rtl="0">
              <a:spcBef>
                <a:spcPts val="0"/>
              </a:spcBef>
              <a:spcAft>
                <a:spcPts val="0"/>
              </a:spcAft>
              <a:buNone/>
            </a:pPr>
            <a:r>
              <a:rPr lang="en-US" sz="1100" b="1" dirty="0">
                <a:solidFill>
                  <a:schemeClr val="tx1"/>
                </a:solidFill>
                <a:latin typeface="+mn-lt"/>
                <a:ea typeface="Arial"/>
                <a:cs typeface="Arial"/>
                <a:sym typeface="Arial"/>
              </a:rPr>
              <a:t>Scenario 5 </a:t>
            </a:r>
          </a:p>
          <a:p>
            <a:pPr marL="0" marR="0" lvl="0" indent="0" algn="l" rtl="0">
              <a:spcBef>
                <a:spcPts val="0"/>
              </a:spcBef>
              <a:spcAft>
                <a:spcPts val="0"/>
              </a:spcAft>
              <a:buNone/>
            </a:pPr>
            <a:endParaRPr lang="en-US" sz="1100" b="1" dirty="0">
              <a:solidFill>
                <a:schemeClr val="tx1"/>
              </a:solidFill>
              <a:latin typeface="+mn-lt"/>
              <a:ea typeface="Arial"/>
              <a:cs typeface="Arial"/>
              <a:sym typeface="Arial"/>
            </a:endParaRPr>
          </a:p>
          <a:p>
            <a:pPr marL="0" marR="0" lvl="0" indent="0" algn="l" rtl="0">
              <a:spcBef>
                <a:spcPts val="0"/>
              </a:spcBef>
              <a:spcAft>
                <a:spcPts val="0"/>
              </a:spcAft>
              <a:buNone/>
            </a:pPr>
            <a:r>
              <a:rPr lang="en-US" sz="1100" dirty="0">
                <a:solidFill>
                  <a:schemeClr val="tx1"/>
                </a:solidFill>
                <a:latin typeface="+mn-lt"/>
                <a:ea typeface="Arial"/>
                <a:cs typeface="Arial"/>
                <a:sym typeface="Arial"/>
              </a:rPr>
              <a:t>Aliou and Diarra are two siblings of 5 and 7 years old. They were living in an orphanage before the conflict. Their parents had sent both brothers to the institution as they faced difficulties to care for all their children and hoped Aliou and Diarra could benefit from education in the institution. When fighting broke out, the brothers fled with the rest of the population to a safer area, where they were spontaneously hosted by a family from the same village where Aliou and Diarra originate from. </a:t>
            </a:r>
          </a:p>
          <a:p>
            <a:pPr marL="0" marR="0" lvl="0" indent="0" algn="l" rtl="0">
              <a:spcBef>
                <a:spcPts val="0"/>
              </a:spcBef>
              <a:spcAft>
                <a:spcPts val="0"/>
              </a:spcAft>
              <a:buNone/>
            </a:pPr>
            <a:endParaRPr lang="en-US" sz="1100" b="1" dirty="0">
              <a:solidFill>
                <a:schemeClr val="tx1"/>
              </a:solidFill>
              <a:latin typeface="+mn-lt"/>
              <a:ea typeface="Arial"/>
              <a:cs typeface="Arial"/>
              <a:sym typeface="Arial"/>
            </a:endParaRPr>
          </a:p>
          <a:p>
            <a:pPr marL="0" marR="0" lvl="0" indent="0" algn="l" rtl="0">
              <a:spcBef>
                <a:spcPts val="0"/>
              </a:spcBef>
              <a:spcAft>
                <a:spcPts val="0"/>
              </a:spcAft>
              <a:buNone/>
            </a:pPr>
            <a:endParaRPr lang="en-US" sz="1100" b="1" dirty="0">
              <a:ea typeface="Arial"/>
              <a:cs typeface="Arial"/>
              <a:sym typeface="Arial"/>
            </a:endParaRPr>
          </a:p>
          <a:p>
            <a:pPr marL="0" marR="0" lvl="0" indent="0" algn="l" rtl="0">
              <a:spcBef>
                <a:spcPts val="0"/>
              </a:spcBef>
              <a:spcAft>
                <a:spcPts val="0"/>
              </a:spcAft>
              <a:buNone/>
            </a:pPr>
            <a:r>
              <a:rPr lang="en-US" sz="1100" b="1" dirty="0">
                <a:solidFill>
                  <a:schemeClr val="tx1"/>
                </a:solidFill>
                <a:latin typeface="+mn-lt"/>
                <a:ea typeface="Arial"/>
                <a:cs typeface="Arial"/>
                <a:sym typeface="Arial"/>
              </a:rPr>
              <a:t>Scenario 6 </a:t>
            </a:r>
          </a:p>
          <a:p>
            <a:pPr marL="0" marR="0" lvl="0" indent="0" algn="l" rtl="0">
              <a:spcBef>
                <a:spcPts val="0"/>
              </a:spcBef>
              <a:spcAft>
                <a:spcPts val="0"/>
              </a:spcAft>
              <a:buNone/>
            </a:pPr>
            <a:endParaRPr lang="en-US" sz="1100" b="1" dirty="0">
              <a:solidFill>
                <a:schemeClr val="tx1"/>
              </a:solidFill>
              <a:latin typeface="+mn-lt"/>
              <a:ea typeface="Arial"/>
              <a:cs typeface="Arial"/>
              <a:sym typeface="Arial"/>
            </a:endParaRPr>
          </a:p>
          <a:p>
            <a:pPr marL="0" marR="0" lvl="0" indent="0" algn="l" rtl="0">
              <a:spcBef>
                <a:spcPts val="0"/>
              </a:spcBef>
              <a:spcAft>
                <a:spcPts val="0"/>
              </a:spcAft>
              <a:buNone/>
            </a:pPr>
            <a:r>
              <a:rPr lang="en-US" sz="1100" dirty="0">
                <a:solidFill>
                  <a:schemeClr val="tx1"/>
                </a:solidFill>
                <a:latin typeface="+mn-lt"/>
                <a:ea typeface="Arial"/>
                <a:cs typeface="Arial"/>
                <a:sym typeface="Arial"/>
              </a:rPr>
              <a:t>Rose is a 3 year old girl, who was living with both her parents. Recently, her father has contracted an infectious disease and, soon after, he passed away in the intensive care unit of a nearby hospital. Her mother decided to place Rose in an orphanage in a town around 150 km away from where she lives. She felt unable to provide adequate care for Rose by herself as she lost her job following the pandemic in the area and does not generate an income these days.</a:t>
            </a:r>
          </a:p>
        </p:txBody>
      </p:sp>
      <p:sp>
        <p:nvSpPr>
          <p:cNvPr id="3" name="Hexagon 2">
            <a:extLst>
              <a:ext uri="{FF2B5EF4-FFF2-40B4-BE49-F238E27FC236}">
                <a16:creationId xmlns:a16="http://schemas.microsoft.com/office/drawing/2014/main" id="{EC3DF6F2-7ECE-0A77-0905-3DEC50426090}"/>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90587795-2E94-7F1E-A4E8-EA0482C8E4D9}"/>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DE08A468-A6E5-0F19-9C12-3E829417C175}"/>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B38F782F-FDB1-B1D4-49CC-88D7D7BC9CFA}"/>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5D294059-35A8-AB57-57F0-79F14DEBEA09}"/>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85ADD539-D130-7465-2D6A-9A842183C6CE}"/>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69213998-1424-5116-E1F8-961845F0B0F2}"/>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EA2E5826-B8A4-3995-7A0D-007D171600BD}"/>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AD5230E0-CFF6-5ADE-663B-DA96407B9FE9}"/>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5F06D014-6516-0394-E244-3F5BBC99BDB1}"/>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043B5AE5-38EA-7020-4654-3136BE240184}"/>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5D893278-A939-530F-A639-6F89399C9A6B}"/>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C5BDF0B4-4B77-BFDA-5C08-AE59FD54BDC9}"/>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49B8ECAC-2917-D144-6B09-FBC195736155}"/>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650D59E0-4ED4-879E-1B48-34D7853B99E2}"/>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4AA7D4C6-C861-C00E-C856-B83A39740C3B}"/>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AD58289B-476A-CFD0-21FC-AF94FC668AA5}"/>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92401999-DD0D-4727-33A9-FC3D4103ACA2}"/>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2" name="Group 21">
            <a:extLst>
              <a:ext uri="{FF2B5EF4-FFF2-40B4-BE49-F238E27FC236}">
                <a16:creationId xmlns:a16="http://schemas.microsoft.com/office/drawing/2014/main" id="{573B3DD7-CB43-C1DB-C8A1-2738D4E312B3}"/>
              </a:ext>
            </a:extLst>
          </p:cNvPr>
          <p:cNvGrpSpPr/>
          <p:nvPr/>
        </p:nvGrpSpPr>
        <p:grpSpPr>
          <a:xfrm>
            <a:off x="3588327" y="6820120"/>
            <a:ext cx="2648700" cy="2189111"/>
            <a:chOff x="7499908" y="4900577"/>
            <a:chExt cx="997752" cy="824627"/>
          </a:xfrm>
        </p:grpSpPr>
        <p:grpSp>
          <p:nvGrpSpPr>
            <p:cNvPr id="23" name="Group 22">
              <a:extLst>
                <a:ext uri="{FF2B5EF4-FFF2-40B4-BE49-F238E27FC236}">
                  <a16:creationId xmlns:a16="http://schemas.microsoft.com/office/drawing/2014/main" id="{BD69E3C6-2F8C-FBC3-DE4F-00E71FB5A776}"/>
                </a:ext>
              </a:extLst>
            </p:cNvPr>
            <p:cNvGrpSpPr/>
            <p:nvPr/>
          </p:nvGrpSpPr>
          <p:grpSpPr>
            <a:xfrm>
              <a:off x="7499908" y="4900577"/>
              <a:ext cx="997752" cy="824627"/>
              <a:chOff x="5957706" y="3325646"/>
              <a:chExt cx="2611796" cy="1892062"/>
            </a:xfrm>
            <a:solidFill>
              <a:schemeClr val="accent4"/>
            </a:solidFill>
          </p:grpSpPr>
          <p:sp>
            <p:nvSpPr>
              <p:cNvPr id="27" name="Rectangle: Rounded Corners 26">
                <a:extLst>
                  <a:ext uri="{FF2B5EF4-FFF2-40B4-BE49-F238E27FC236}">
                    <a16:creationId xmlns:a16="http://schemas.microsoft.com/office/drawing/2014/main" id="{9A45350A-D0DA-7C45-CE28-7B1DC4D905F8}"/>
                  </a:ext>
                </a:extLst>
              </p:cNvPr>
              <p:cNvSpPr/>
              <p:nvPr/>
            </p:nvSpPr>
            <p:spPr>
              <a:xfrm>
                <a:off x="5957706" y="3547504"/>
                <a:ext cx="2611796" cy="167020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solidFill>
                    <a:schemeClr val="bg1"/>
                  </a:solidFill>
                  <a:latin typeface="Helvetica Neue"/>
                </a:endParaRPr>
              </a:p>
            </p:txBody>
          </p:sp>
          <p:sp>
            <p:nvSpPr>
              <p:cNvPr id="28" name="Rectangle: Top Corners Rounded 27">
                <a:extLst>
                  <a:ext uri="{FF2B5EF4-FFF2-40B4-BE49-F238E27FC236}">
                    <a16:creationId xmlns:a16="http://schemas.microsoft.com/office/drawing/2014/main" id="{2575EB55-2860-5C44-F4A1-280DBCF41DFE}"/>
                  </a:ext>
                </a:extLst>
              </p:cNvPr>
              <p:cNvSpPr/>
              <p:nvPr/>
            </p:nvSpPr>
            <p:spPr>
              <a:xfrm>
                <a:off x="5957706" y="3325646"/>
                <a:ext cx="538650" cy="515820"/>
              </a:xfrm>
              <a:prstGeom prst="round2Same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DDAA9AA-48C9-4CC8-78D7-A45AD1FEC1CC}"/>
                </a:ext>
              </a:extLst>
            </p:cNvPr>
            <p:cNvGrpSpPr/>
            <p:nvPr/>
          </p:nvGrpSpPr>
          <p:grpSpPr>
            <a:xfrm>
              <a:off x="7871183" y="5154803"/>
              <a:ext cx="316610" cy="462618"/>
              <a:chOff x="8661923" y="4758813"/>
              <a:chExt cx="825538" cy="1206243"/>
            </a:xfrm>
            <a:solidFill>
              <a:schemeClr val="bg1"/>
            </a:solidFill>
          </p:grpSpPr>
          <p:sp>
            <p:nvSpPr>
              <p:cNvPr id="25" name="Circle: Hollow 24">
                <a:extLst>
                  <a:ext uri="{FF2B5EF4-FFF2-40B4-BE49-F238E27FC236}">
                    <a16:creationId xmlns:a16="http://schemas.microsoft.com/office/drawing/2014/main" id="{EF0A2FDE-B72E-2E0E-4904-8412797810E1}"/>
                  </a:ext>
                </a:extLst>
              </p:cNvPr>
              <p:cNvSpPr/>
              <p:nvPr/>
            </p:nvSpPr>
            <p:spPr>
              <a:xfrm>
                <a:off x="8661923" y="4758813"/>
                <a:ext cx="825538" cy="84557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26" name="Rectangle: Rounded Corners 25">
                <a:extLst>
                  <a:ext uri="{FF2B5EF4-FFF2-40B4-BE49-F238E27FC236}">
                    <a16:creationId xmlns:a16="http://schemas.microsoft.com/office/drawing/2014/main" id="{49AD9289-39BC-A7E3-8200-0273B0045213}"/>
                  </a:ext>
                </a:extLst>
              </p:cNvPr>
              <p:cNvSpPr/>
              <p:nvPr/>
            </p:nvSpPr>
            <p:spPr>
              <a:xfrm rot="1978244">
                <a:off x="8694854" y="5424756"/>
                <a:ext cx="193867" cy="5403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spTree>
    <p:extLst>
      <p:ext uri="{BB962C8B-B14F-4D97-AF65-F5344CB8AC3E}">
        <p14:creationId xmlns:p14="http://schemas.microsoft.com/office/powerpoint/2010/main" val="39765598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CEFED5-AE3D-96BD-F72B-D97937B69026}"/>
              </a:ext>
            </a:extLst>
          </p:cNvPr>
          <p:cNvSpPr txBox="1"/>
          <p:nvPr/>
        </p:nvSpPr>
        <p:spPr>
          <a:xfrm>
            <a:off x="982985" y="713169"/>
            <a:ext cx="5267344" cy="430887"/>
          </a:xfrm>
          <a:prstGeom prst="rect">
            <a:avLst/>
          </a:prstGeom>
          <a:noFill/>
        </p:spPr>
        <p:txBody>
          <a:bodyPr wrap="square" rtlCol="0">
            <a:spAutoFit/>
          </a:bodyPr>
          <a:lstStyle/>
          <a:p>
            <a:pPr marL="0" marR="0" lvl="0" indent="0" algn="l" rtl="0">
              <a:spcBef>
                <a:spcPts val="0"/>
              </a:spcBef>
              <a:spcAft>
                <a:spcPts val="0"/>
              </a:spcAft>
              <a:buNone/>
            </a:pPr>
            <a:r>
              <a:rPr lang="en-US" sz="1100" b="1" dirty="0">
                <a:solidFill>
                  <a:schemeClr val="tx1"/>
                </a:solidFill>
                <a:latin typeface="+mn-lt"/>
                <a:ea typeface="Arial"/>
                <a:cs typeface="Arial"/>
                <a:sym typeface="Arial"/>
              </a:rPr>
              <a:t>Distinguish if family tracing is needed and determine what type of tracing method(s) would be suitable </a:t>
            </a:r>
          </a:p>
        </p:txBody>
      </p:sp>
      <p:sp>
        <p:nvSpPr>
          <p:cNvPr id="6" name="TextBox 5">
            <a:extLst>
              <a:ext uri="{FF2B5EF4-FFF2-40B4-BE49-F238E27FC236}">
                <a16:creationId xmlns:a16="http://schemas.microsoft.com/office/drawing/2014/main" id="{1CE77950-D339-C628-07ED-9CC82D343134}"/>
              </a:ext>
            </a:extLst>
          </p:cNvPr>
          <p:cNvSpPr txBox="1"/>
          <p:nvPr/>
        </p:nvSpPr>
        <p:spPr>
          <a:xfrm>
            <a:off x="982985" y="1460570"/>
            <a:ext cx="1359419" cy="938719"/>
          </a:xfrm>
          <a:prstGeom prst="rect">
            <a:avLst/>
          </a:prstGeom>
          <a:noFill/>
          <a:ln>
            <a:noFill/>
          </a:ln>
        </p:spPr>
        <p:txBody>
          <a:bodyPr wrap="square" rtlCol="0">
            <a:spAutoFit/>
          </a:bodyPr>
          <a:lstStyle/>
          <a:p>
            <a:r>
              <a:rPr lang="en-US" sz="1100" dirty="0"/>
              <a:t>Is family tracing needed and/or in the best interests of the child? Explain your answer. </a:t>
            </a:r>
          </a:p>
        </p:txBody>
      </p:sp>
      <p:sp>
        <p:nvSpPr>
          <p:cNvPr id="8" name="TextBox 7">
            <a:extLst>
              <a:ext uri="{FF2B5EF4-FFF2-40B4-BE49-F238E27FC236}">
                <a16:creationId xmlns:a16="http://schemas.microsoft.com/office/drawing/2014/main" id="{D29C3723-E204-29D7-E35E-4511C7658D3C}"/>
              </a:ext>
            </a:extLst>
          </p:cNvPr>
          <p:cNvSpPr txBox="1"/>
          <p:nvPr/>
        </p:nvSpPr>
        <p:spPr>
          <a:xfrm>
            <a:off x="982986" y="3960914"/>
            <a:ext cx="1359418" cy="1107996"/>
          </a:xfrm>
          <a:prstGeom prst="rect">
            <a:avLst/>
          </a:prstGeom>
          <a:noFill/>
          <a:ln>
            <a:noFill/>
          </a:ln>
        </p:spPr>
        <p:txBody>
          <a:bodyPr wrap="square" rtlCol="0">
            <a:spAutoFit/>
          </a:bodyPr>
          <a:lstStyle/>
          <a:p>
            <a:r>
              <a:rPr lang="en-US" sz="1100" dirty="0"/>
              <a:t>If so, which family members should be traced and what type of tracing methods are most suitable?</a:t>
            </a:r>
          </a:p>
        </p:txBody>
      </p:sp>
      <p:sp>
        <p:nvSpPr>
          <p:cNvPr id="5" name="Rectangle 4">
            <a:extLst>
              <a:ext uri="{FF2B5EF4-FFF2-40B4-BE49-F238E27FC236}">
                <a16:creationId xmlns:a16="http://schemas.microsoft.com/office/drawing/2014/main" id="{214EE756-6DA0-D48A-F49F-F452BC6D25A7}"/>
              </a:ext>
            </a:extLst>
          </p:cNvPr>
          <p:cNvSpPr/>
          <p:nvPr/>
        </p:nvSpPr>
        <p:spPr>
          <a:xfrm>
            <a:off x="2481943" y="1465938"/>
            <a:ext cx="3768385" cy="2173094"/>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237D01-7F99-89E9-6B86-50E211855F85}"/>
              </a:ext>
            </a:extLst>
          </p:cNvPr>
          <p:cNvSpPr/>
          <p:nvPr/>
        </p:nvSpPr>
        <p:spPr>
          <a:xfrm>
            <a:off x="2481943" y="3960914"/>
            <a:ext cx="3768385" cy="2173094"/>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9" name="Rectangle 8">
            <a:extLst>
              <a:ext uri="{FF2B5EF4-FFF2-40B4-BE49-F238E27FC236}">
                <a16:creationId xmlns:a16="http://schemas.microsoft.com/office/drawing/2014/main" id="{53B7108E-9242-DD4C-8A2E-8952A606D439}"/>
              </a:ext>
            </a:extLst>
          </p:cNvPr>
          <p:cNvSpPr/>
          <p:nvPr/>
        </p:nvSpPr>
        <p:spPr>
          <a:xfrm>
            <a:off x="2481943" y="6450452"/>
            <a:ext cx="3768385" cy="2173094"/>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0" name="TextBox 9">
            <a:extLst>
              <a:ext uri="{FF2B5EF4-FFF2-40B4-BE49-F238E27FC236}">
                <a16:creationId xmlns:a16="http://schemas.microsoft.com/office/drawing/2014/main" id="{2DEDF422-B751-FF41-5BEC-2B32291B3636}"/>
              </a:ext>
            </a:extLst>
          </p:cNvPr>
          <p:cNvSpPr txBox="1"/>
          <p:nvPr/>
        </p:nvSpPr>
        <p:spPr>
          <a:xfrm>
            <a:off x="982987" y="6450452"/>
            <a:ext cx="1359418" cy="938719"/>
          </a:xfrm>
          <a:prstGeom prst="rect">
            <a:avLst/>
          </a:prstGeom>
          <a:noFill/>
          <a:ln>
            <a:noFill/>
          </a:ln>
        </p:spPr>
        <p:txBody>
          <a:bodyPr wrap="square" rtlCol="0">
            <a:spAutoFit/>
          </a:bodyPr>
          <a:lstStyle/>
          <a:p>
            <a:r>
              <a:rPr lang="en-US" sz="1100" dirty="0"/>
              <a:t>Which additional information, including tracing information, do you need? </a:t>
            </a:r>
          </a:p>
        </p:txBody>
      </p:sp>
      <p:sp>
        <p:nvSpPr>
          <p:cNvPr id="12" name="Hexagon 11">
            <a:extLst>
              <a:ext uri="{FF2B5EF4-FFF2-40B4-BE49-F238E27FC236}">
                <a16:creationId xmlns:a16="http://schemas.microsoft.com/office/drawing/2014/main" id="{5E2517A2-514C-5DD3-F3D1-C784B278465F}"/>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C168EC49-1A2F-FA01-B7DA-A5DA7AADAC80}"/>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C1F76136-E6AF-40AF-3481-E38F6136AF4F}"/>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2CDBC041-EEC3-0D3A-75BB-978F975FC586}"/>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97CF7777-7F3C-ECA5-5908-50BBDF79424C}"/>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3BADE404-06A6-1EDE-240F-FD95C230A437}"/>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2D60E970-7C0E-AC9E-3F98-D204C422253D}"/>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8840B363-FE53-9C1E-885B-426D6A803469}"/>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7968E177-CBC1-67E3-2F5C-5D383B701CFD}"/>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A6FBD3A4-5116-81B1-B9E0-2CDEE48B9886}"/>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B39AE8E7-8CF4-B2EF-7F5A-3F2399F9ADDF}"/>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213FF0CD-3C81-772C-225B-6A26D8651340}"/>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DBDAF25F-33BF-93D5-B895-7D7445D856A7}"/>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3CFB6079-C0E2-802F-C2D0-903C497C25C3}"/>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0F52D764-6910-ABC4-EBEF-E119B43465A2}"/>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136057BD-8274-6D66-A342-DE3437F540E1}"/>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AE948E91-5C4F-A4FF-496D-0597FD54A5A4}"/>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0CD30AFA-3A11-4285-9E4E-9D4BC41D59A6}"/>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5699456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26353"/>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195033"/>
            <a:ext cx="4637303" cy="1903686"/>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Caseworkers can support tracing activities, either through carrying out tracing themselves or coordination/referral to FTR actors </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Tracing should start as soon as possible after registration and be ongoing</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Tracing methods include case by case tracing, mass tracing, radio tracing, using social media, etc.</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Regular follow-up and review of tracing activities/outcomes is crucial and the child/ family should be updated regularly by the caseworker</a:t>
            </a: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686304"/>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3977764"/>
            <a:ext cx="5254042" cy="4923167"/>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3454497"/>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Google Shape;256;p19">
            <a:extLst>
              <a:ext uri="{FF2B5EF4-FFF2-40B4-BE49-F238E27FC236}">
                <a16:creationId xmlns:a16="http://schemas.microsoft.com/office/drawing/2014/main" id="{077A4EC2-6F63-1A40-A15D-1209A6CEC59A}"/>
              </a:ext>
            </a:extLst>
          </p:cNvPr>
          <p:cNvSpPr/>
          <p:nvPr/>
        </p:nvSpPr>
        <p:spPr>
          <a:xfrm>
            <a:off x="1072579" y="2131015"/>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 name="Google Shape;256;p19">
            <a:extLst>
              <a:ext uri="{FF2B5EF4-FFF2-40B4-BE49-F238E27FC236}">
                <a16:creationId xmlns:a16="http://schemas.microsoft.com/office/drawing/2014/main" id="{52F151FD-E18C-120C-98D4-534F6F66CA5F}"/>
              </a:ext>
            </a:extLst>
          </p:cNvPr>
          <p:cNvSpPr/>
          <p:nvPr/>
        </p:nvSpPr>
        <p:spPr>
          <a:xfrm>
            <a:off x="1072579" y="2669248"/>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5" name="Hexagon 4">
            <a:extLst>
              <a:ext uri="{FF2B5EF4-FFF2-40B4-BE49-F238E27FC236}">
                <a16:creationId xmlns:a16="http://schemas.microsoft.com/office/drawing/2014/main" id="{6A975A58-6E86-6667-F37A-06E107264FFB}"/>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79C8963F-D30D-8EC9-40D6-B4063F3B798E}"/>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ACC3030B-6DF0-5D29-13A3-123BD056D97B}"/>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3C9E72D2-EF34-BCAD-3672-87586A53B7E1}"/>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64B21045-45AE-4C92-52E7-B6B5573D6286}"/>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BC105B78-DDA2-5633-790E-C27BF2099F2F}"/>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5A26AD7B-F025-39EF-788A-14A462F5C2FA}"/>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735E5F92-C1A4-2960-D45E-9F5BD897E1E7}"/>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352CF887-DB61-EE36-F3D3-B3746F6E57B8}"/>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9CEABCA7-6B56-D50E-6D01-DC0B70FBE672}"/>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A4821E5B-AC6B-3818-5FE6-CFBF1F787F0C}"/>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CB1F7355-7ADA-D2CC-531B-E0210440ED8A}"/>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5466C274-0FE9-0EE3-48DC-7577363D8275}"/>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28B2057E-C8F3-E520-FE7E-239F0E9B6DD9}"/>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2F477F9A-15AE-9046-941B-999FCFF4BCD2}"/>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58249671-08E5-5AB3-CC26-FAAF59CE277E}"/>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B4048AFB-5BE3-4A65-5A5B-F8FB8AA75720}"/>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F46C24B1-20AB-52DF-DFC7-BD7B6E26D03F}"/>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47718054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5254042" cy="523220"/>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5: IMPLEMENTATION OF THE CASE PLAN</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625489"/>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2178391"/>
            <a:ext cx="4529568" cy="430887"/>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Explain the key principles of documentation and the core factors that should be captured as part of documentation. </a:t>
            </a:r>
          </a:p>
        </p:txBody>
      </p:sp>
      <p:grpSp>
        <p:nvGrpSpPr>
          <p:cNvPr id="4" name="Google Shape;194;p14">
            <a:extLst>
              <a:ext uri="{FF2B5EF4-FFF2-40B4-BE49-F238E27FC236}">
                <a16:creationId xmlns:a16="http://schemas.microsoft.com/office/drawing/2014/main" id="{4FC20AB6-E2E7-2201-63D5-131564967172}"/>
              </a:ext>
            </a:extLst>
          </p:cNvPr>
          <p:cNvGrpSpPr/>
          <p:nvPr/>
        </p:nvGrpSpPr>
        <p:grpSpPr>
          <a:xfrm>
            <a:off x="1153785" y="2233538"/>
            <a:ext cx="332115" cy="351369"/>
            <a:chOff x="243840" y="1676400"/>
            <a:chExt cx="701040" cy="741680"/>
          </a:xfrm>
          <a:solidFill>
            <a:schemeClr val="accent2">
              <a:lumMod val="75000"/>
            </a:schemeClr>
          </a:solidFill>
        </p:grpSpPr>
        <p:sp>
          <p:nvSpPr>
            <p:cNvPr id="5" name="Google Shape;195;p14">
              <a:extLst>
                <a:ext uri="{FF2B5EF4-FFF2-40B4-BE49-F238E27FC236}">
                  <a16:creationId xmlns:a16="http://schemas.microsoft.com/office/drawing/2014/main" id="{04041DC4-5D62-AA36-5292-8EC58754295E}"/>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6" name="Google Shape;196;p14">
              <a:extLst>
                <a:ext uri="{FF2B5EF4-FFF2-40B4-BE49-F238E27FC236}">
                  <a16:creationId xmlns:a16="http://schemas.microsoft.com/office/drawing/2014/main" id="{E868D142-2F9B-4B3B-E122-E5B970FF615A}"/>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9" name="Hexagon 8">
            <a:extLst>
              <a:ext uri="{FF2B5EF4-FFF2-40B4-BE49-F238E27FC236}">
                <a16:creationId xmlns:a16="http://schemas.microsoft.com/office/drawing/2014/main" id="{A9064517-0B0C-6FA7-20FA-9A8C1FD70F0F}"/>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4245A3FC-9D81-31D9-6A96-BAAE9FC5D738}"/>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7646645D-4932-432B-3BD2-9060D6D925AE}"/>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FCD71A12-2CFD-FDD7-40B9-E6B90CD89A8B}"/>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793827DE-A88C-184D-7A13-194B995EC013}"/>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9A727AC8-C82C-DFC9-1916-F45E87386814}"/>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EC0D1E09-A4C1-C9FC-00A5-1203D461C67A}"/>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718753EB-4E2C-42DD-9275-416D700EA57C}"/>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9F3627B5-DAC1-23CD-AADE-4C7807AF3EB0}"/>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97B0D4E2-C37B-618B-1AC9-9E1717E2CFF3}"/>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2BB96471-DE8F-8649-0040-CA5C57A47315}"/>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E583970A-D6D7-B618-6CD8-881E75BD999B}"/>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335E13CB-8F9A-4C2C-398D-8D84B2677C34}"/>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1E167B95-1CFF-B0B4-FABC-CFBB97893FBC}"/>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0D303C77-E5DE-F909-76D4-881426F04625}"/>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C6DDD43C-0EF6-5923-678B-80C3CC45F05C}"/>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44924904-D9F1-8DEE-82E9-7DE3D94DF5E2}"/>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2BC179FB-73F9-D2E5-32EE-FF11BAD484E9}"/>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32" name="Group 31">
            <a:extLst>
              <a:ext uri="{FF2B5EF4-FFF2-40B4-BE49-F238E27FC236}">
                <a16:creationId xmlns:a16="http://schemas.microsoft.com/office/drawing/2014/main" id="{0BC61656-DCCE-9FF1-BFD1-59FA951F90A8}"/>
              </a:ext>
            </a:extLst>
          </p:cNvPr>
          <p:cNvGrpSpPr/>
          <p:nvPr/>
        </p:nvGrpSpPr>
        <p:grpSpPr>
          <a:xfrm>
            <a:off x="2221257" y="4611356"/>
            <a:ext cx="4941678" cy="4941678"/>
            <a:chOff x="3193713" y="774493"/>
            <a:chExt cx="6069673" cy="6069673"/>
          </a:xfrm>
        </p:grpSpPr>
        <p:pic>
          <p:nvPicPr>
            <p:cNvPr id="29" name="Graphic 28" descr="Single gear with solid fill">
              <a:extLst>
                <a:ext uri="{FF2B5EF4-FFF2-40B4-BE49-F238E27FC236}">
                  <a16:creationId xmlns:a16="http://schemas.microsoft.com/office/drawing/2014/main" id="{F2448D44-9C44-8126-6BA7-9CEB4493583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350619">
              <a:off x="3193713" y="774493"/>
              <a:ext cx="6069673" cy="6069673"/>
            </a:xfrm>
            <a:prstGeom prst="rect">
              <a:avLst/>
            </a:prstGeom>
          </p:spPr>
        </p:pic>
        <p:pic>
          <p:nvPicPr>
            <p:cNvPr id="30" name="Graphic 29" descr="Single gear with solid fill">
              <a:extLst>
                <a:ext uri="{FF2B5EF4-FFF2-40B4-BE49-F238E27FC236}">
                  <a16:creationId xmlns:a16="http://schemas.microsoft.com/office/drawing/2014/main" id="{2B8961AE-21FF-7832-6C87-4E0EB1E310A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0350619">
              <a:off x="4114153" y="1727493"/>
              <a:ext cx="4163675" cy="4163675"/>
            </a:xfrm>
            <a:prstGeom prst="rect">
              <a:avLst/>
            </a:prstGeom>
          </p:spPr>
        </p:pic>
      </p:grpSp>
    </p:spTree>
    <p:extLst>
      <p:ext uri="{BB962C8B-B14F-4D97-AF65-F5344CB8AC3E}">
        <p14:creationId xmlns:p14="http://schemas.microsoft.com/office/powerpoint/2010/main" val="2393273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53649"/>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248828"/>
            <a:ext cx="4637303" cy="2084826"/>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UASC in need of case management, including FTR and alternative care support should be identified as soon as possible</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Avoid disrupting existing care arrangements / creating separations during identification</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Additional measures may be needed to identify some children who are hidden or </a:t>
            </a:r>
            <a:r>
              <a:rPr lang="en-US" sz="1100" dirty="0">
                <a:solidFill>
                  <a:srgbClr val="000000"/>
                </a:solidFill>
                <a:ea typeface="Arial"/>
                <a:cs typeface="Arial"/>
                <a:sym typeface="Arial"/>
              </a:rPr>
              <a:t>difficult</a:t>
            </a:r>
            <a:r>
              <a:rPr lang="en-US" sz="1100" b="0" i="0" u="none" strike="noStrike" cap="none" dirty="0">
                <a:solidFill>
                  <a:srgbClr val="000000"/>
                </a:solidFill>
                <a:latin typeface="+mn-lt"/>
                <a:ea typeface="Arial"/>
                <a:cs typeface="Arial"/>
                <a:sym typeface="Arial"/>
              </a:rPr>
              <a:t> to detect</a:t>
            </a:r>
            <a:endParaRPr lang="en-US" sz="1100" b="0" i="0" u="none" strike="noStrike" cap="none" dirty="0">
              <a:solidFill>
                <a:srgbClr val="000000"/>
              </a:solidFill>
              <a:latin typeface="+mn-lt"/>
              <a:ea typeface="Arial"/>
              <a:cs typeface="Arial"/>
            </a:endParaRP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a:lnSpc>
                <a:spcPct val="107000"/>
              </a:lnSpc>
              <a:buClr>
                <a:srgbClr val="000000"/>
              </a:buClr>
              <a:buSzPts val="2400"/>
            </a:pPr>
            <a:r>
              <a:rPr lang="en-US" sz="1100" dirty="0">
                <a:solidFill>
                  <a:srgbClr val="000000"/>
                </a:solidFill>
                <a:ea typeface="Arial"/>
                <a:cs typeface="Arial"/>
                <a:sym typeface="Arial"/>
              </a:rPr>
              <a:t>Case management eligibility</a:t>
            </a:r>
            <a:r>
              <a:rPr lang="en-US" sz="1100" b="0" i="0" u="none" strike="noStrike" cap="none" dirty="0">
                <a:solidFill>
                  <a:srgbClr val="000000"/>
                </a:solidFill>
                <a:latin typeface="+mn-lt"/>
                <a:ea typeface="Arial"/>
                <a:cs typeface="Arial"/>
                <a:sym typeface="Arial"/>
              </a:rPr>
              <a:t>/ intake/ and/or prioritization criteria should be in place for case management; where UASC are present</a:t>
            </a: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795076"/>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4115582"/>
            <a:ext cx="5254042" cy="4796406"/>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3592314"/>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Google Shape;256;p19">
            <a:extLst>
              <a:ext uri="{FF2B5EF4-FFF2-40B4-BE49-F238E27FC236}">
                <a16:creationId xmlns:a16="http://schemas.microsoft.com/office/drawing/2014/main" id="{55C1AA53-417C-CF57-6058-B8FC6F58188C}"/>
              </a:ext>
            </a:extLst>
          </p:cNvPr>
          <p:cNvSpPr/>
          <p:nvPr/>
        </p:nvSpPr>
        <p:spPr>
          <a:xfrm>
            <a:off x="1072579" y="2385059"/>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 name="Google Shape;256;p19">
            <a:extLst>
              <a:ext uri="{FF2B5EF4-FFF2-40B4-BE49-F238E27FC236}">
                <a16:creationId xmlns:a16="http://schemas.microsoft.com/office/drawing/2014/main" id="{5C80A44C-AA2C-550A-1EB0-C2780CBF1126}"/>
              </a:ext>
            </a:extLst>
          </p:cNvPr>
          <p:cNvSpPr/>
          <p:nvPr/>
        </p:nvSpPr>
        <p:spPr>
          <a:xfrm>
            <a:off x="1072579" y="2880735"/>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5" name="Hexagon 4">
            <a:extLst>
              <a:ext uri="{FF2B5EF4-FFF2-40B4-BE49-F238E27FC236}">
                <a16:creationId xmlns:a16="http://schemas.microsoft.com/office/drawing/2014/main" id="{ACB45C8C-B5EF-BDE0-D959-05D5FE2718CF}"/>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48CE5B5C-0091-905E-6164-4E83ED38AAE0}"/>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5F6ADEFA-6D85-923B-980D-F2FEE0A54EF8}"/>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B91AA9BC-019A-F875-0899-8D33EFAC4C5B}"/>
              </a:ext>
            </a:extLst>
          </p:cNvPr>
          <p:cNvSpPr/>
          <p:nvPr/>
        </p:nvSpPr>
        <p:spPr>
          <a:xfrm rot="1782986">
            <a:off x="286724" y="168964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DBDA645F-9E8E-13FD-C785-458E718E3684}"/>
              </a:ext>
            </a:extLst>
          </p:cNvPr>
          <p:cNvSpPr/>
          <p:nvPr/>
        </p:nvSpPr>
        <p:spPr>
          <a:xfrm rot="1782986">
            <a:off x="286724" y="215249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2499FCB2-AE06-4007-9E51-B89C8432FCBC}"/>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890C272E-1FAA-9358-2FE4-BE8ACD16665D}"/>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5F07C5F1-A318-D80E-40E5-743AF873B92D}"/>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03CFCA4C-293D-0825-F42D-B5EA873174A8}"/>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437D91B8-8A35-E323-DB58-34C1179EBCDA}"/>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CCA0F689-05A4-B163-58A3-B3F909BC6A83}"/>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7CD40BB1-2DA0-1A75-B243-4213F2ED75EF}"/>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6CEF388A-8518-1F12-75DC-D49E813636F5}"/>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Hexagon 32">
            <a:extLst>
              <a:ext uri="{FF2B5EF4-FFF2-40B4-BE49-F238E27FC236}">
                <a16:creationId xmlns:a16="http://schemas.microsoft.com/office/drawing/2014/main" id="{12D8551A-C820-9CC1-B80E-6B9B9023A300}"/>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Hexagon 33">
            <a:extLst>
              <a:ext uri="{FF2B5EF4-FFF2-40B4-BE49-F238E27FC236}">
                <a16:creationId xmlns:a16="http://schemas.microsoft.com/office/drawing/2014/main" id="{57BEF348-1089-24A3-0CBD-6D2991C88E2F}"/>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Hexagon 34">
            <a:extLst>
              <a:ext uri="{FF2B5EF4-FFF2-40B4-BE49-F238E27FC236}">
                <a16:creationId xmlns:a16="http://schemas.microsoft.com/office/drawing/2014/main" id="{6460CEC2-74B2-9495-7BC1-3E1DAE4A2A51}"/>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Hexagon 35">
            <a:extLst>
              <a:ext uri="{FF2B5EF4-FFF2-40B4-BE49-F238E27FC236}">
                <a16:creationId xmlns:a16="http://schemas.microsoft.com/office/drawing/2014/main" id="{1D62B949-B682-1FE8-9D3F-35B500A5C55F}"/>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Hexagon 36">
            <a:extLst>
              <a:ext uri="{FF2B5EF4-FFF2-40B4-BE49-F238E27FC236}">
                <a16:creationId xmlns:a16="http://schemas.microsoft.com/office/drawing/2014/main" id="{4F9C3642-7C64-D827-0077-5B92EECE83E1}"/>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5657410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9B97742-2341-B2B8-DE37-7898CF5FE6F4}"/>
              </a:ext>
            </a:extLst>
          </p:cNvPr>
          <p:cNvSpPr txBox="1"/>
          <p:nvPr/>
        </p:nvSpPr>
        <p:spPr>
          <a:xfrm>
            <a:off x="982985" y="713169"/>
            <a:ext cx="5254041" cy="276999"/>
          </a:xfrm>
          <a:prstGeom prst="rect">
            <a:avLst/>
          </a:prstGeom>
          <a:noFill/>
        </p:spPr>
        <p:txBody>
          <a:bodyPr wrap="square" rtlCol="0">
            <a:spAutoFit/>
          </a:bodyPr>
          <a:lstStyle/>
          <a:p>
            <a:r>
              <a:rPr lang="en-US" sz="1200" b="1" spc="300" dirty="0"/>
              <a:t>FAMILY TRACING AND DOCUMENTATION ROLE PLAY</a:t>
            </a:r>
          </a:p>
        </p:txBody>
      </p:sp>
      <p:sp>
        <p:nvSpPr>
          <p:cNvPr id="9" name="TextBox 8">
            <a:extLst>
              <a:ext uri="{FF2B5EF4-FFF2-40B4-BE49-F238E27FC236}">
                <a16:creationId xmlns:a16="http://schemas.microsoft.com/office/drawing/2014/main" id="{46DA3AA3-2060-4D34-0586-774D34E2A357}"/>
              </a:ext>
            </a:extLst>
          </p:cNvPr>
          <p:cNvSpPr txBox="1"/>
          <p:nvPr/>
        </p:nvSpPr>
        <p:spPr>
          <a:xfrm>
            <a:off x="996287" y="1239516"/>
            <a:ext cx="5254042" cy="7371249"/>
          </a:xfrm>
          <a:prstGeom prst="rect">
            <a:avLst/>
          </a:prstGeom>
          <a:noFill/>
        </p:spPr>
        <p:txBody>
          <a:bodyPr wrap="square" rtlCol="0">
            <a:spAutoFit/>
          </a:bodyPr>
          <a:lstStyle/>
          <a:p>
            <a:pPr marL="0" marR="0" lvl="0" indent="0" algn="l" rtl="0">
              <a:spcBef>
                <a:spcPts val="0"/>
              </a:spcBef>
              <a:spcAft>
                <a:spcPts val="0"/>
              </a:spcAft>
              <a:buNone/>
            </a:pPr>
            <a:r>
              <a:rPr lang="en-US" sz="1100" b="1" dirty="0">
                <a:solidFill>
                  <a:schemeClr val="tx1"/>
                </a:solidFill>
                <a:latin typeface="+mn-lt"/>
                <a:ea typeface="Arial"/>
                <a:cs typeface="Arial"/>
                <a:sym typeface="Arial"/>
              </a:rPr>
              <a:t>Case Scenario 1</a:t>
            </a:r>
          </a:p>
          <a:p>
            <a:pPr marL="0" marR="0" lvl="0" indent="0" algn="l" rtl="0">
              <a:spcBef>
                <a:spcPts val="0"/>
              </a:spcBef>
              <a:spcAft>
                <a:spcPts val="0"/>
              </a:spcAft>
              <a:buNone/>
            </a:pPr>
            <a:r>
              <a:rPr lang="en-US" sz="1100" b="1" dirty="0">
                <a:solidFill>
                  <a:schemeClr val="tx1"/>
                </a:solidFill>
                <a:latin typeface="+mn-lt"/>
                <a:ea typeface="Arial"/>
                <a:cs typeface="Arial"/>
                <a:sym typeface="Arial"/>
              </a:rPr>
              <a:t> </a:t>
            </a:r>
          </a:p>
          <a:p>
            <a:pPr marL="0" marR="0" lvl="0" indent="0" algn="l" rtl="0">
              <a:spcBef>
                <a:spcPts val="0"/>
              </a:spcBef>
              <a:spcAft>
                <a:spcPts val="0"/>
              </a:spcAft>
              <a:buNone/>
            </a:pPr>
            <a:r>
              <a:rPr lang="en-US" sz="1100" b="1" i="1" dirty="0">
                <a:solidFill>
                  <a:schemeClr val="tx1"/>
                </a:solidFill>
                <a:latin typeface="+mn-lt"/>
                <a:ea typeface="Arial"/>
                <a:cs typeface="Arial"/>
                <a:sym typeface="Arial"/>
              </a:rPr>
              <a:t>Role: Child</a:t>
            </a:r>
          </a:p>
          <a:p>
            <a:pPr lvl="1"/>
            <a:r>
              <a:rPr lang="en-US" sz="1100" dirty="0">
                <a:solidFill>
                  <a:schemeClr val="tx1"/>
                </a:solidFill>
                <a:latin typeface="+mn-lt"/>
                <a:ea typeface="Arial"/>
                <a:cs typeface="Arial"/>
                <a:sym typeface="Arial"/>
              </a:rPr>
              <a:t>You are a 14-year-old boy named Eric. You lived in a small town with both your parents and your two younger sisters in a large province until you were about ten years old. Your paternal grandparents lived in the same compound, as well as the brother of your father, his wife and three children. You remember that one day your mother left and never returned home. You do not like to talk about this because it is a painful memory. You are not sure why she left, but you remember that your father and mother used to fight a lot. Sometimes you feel very angry at her for leaving you, but you also wish that you could be with her again. You have heard that she lived in another town with a new husband and two children, but you do not know where she is at the moment. You do not know the names of your mother’s new husband and the two children. </a:t>
            </a:r>
          </a:p>
          <a:p>
            <a:pPr lvl="1"/>
            <a:r>
              <a:rPr lang="en-US" sz="1100" dirty="0">
                <a:solidFill>
                  <a:schemeClr val="tx1"/>
                </a:solidFill>
                <a:latin typeface="+mn-lt"/>
                <a:ea typeface="Arial"/>
                <a:cs typeface="Arial"/>
                <a:sym typeface="Arial"/>
              </a:rPr>
              <a:t> </a:t>
            </a:r>
          </a:p>
          <a:p>
            <a:pPr lvl="1"/>
            <a:r>
              <a:rPr lang="en-US" sz="1100" dirty="0">
                <a:solidFill>
                  <a:schemeClr val="tx1"/>
                </a:solidFill>
                <a:latin typeface="+mn-lt"/>
                <a:ea typeface="Arial"/>
                <a:cs typeface="Arial"/>
                <a:sym typeface="Arial"/>
              </a:rPr>
              <a:t>After your mother left, you lived with your father for about two years on a farm. During this period, conflict broke out in the area where you lived. Your father had to pay a tax to armed men who came to see him. One day, a group of armed men came and took away your father. You immediately fled the farm, not knowing where to go and then you found some other people who were fleeing. </a:t>
            </a:r>
          </a:p>
          <a:p>
            <a:pPr lvl="1"/>
            <a:r>
              <a:rPr lang="en-US" sz="1100" dirty="0">
                <a:solidFill>
                  <a:schemeClr val="tx1"/>
                </a:solidFill>
                <a:latin typeface="+mn-lt"/>
                <a:ea typeface="Arial"/>
                <a:cs typeface="Arial"/>
                <a:sym typeface="Arial"/>
              </a:rPr>
              <a:t> </a:t>
            </a:r>
          </a:p>
          <a:p>
            <a:pPr lvl="1"/>
            <a:r>
              <a:rPr lang="en-US" sz="1100" dirty="0">
                <a:solidFill>
                  <a:schemeClr val="tx1"/>
                </a:solidFill>
                <a:latin typeface="+mn-lt"/>
                <a:ea typeface="Arial"/>
                <a:cs typeface="Arial"/>
                <a:sym typeface="Arial"/>
              </a:rPr>
              <a:t>You joined this group and reached a large town in a neighboring country. In the beginning, you were living on the streets. You often did not have enough food to eat and people would threaten and mistreat you. You really do not like to ask for help with anything. You used to get help from a caseworker at a street-children center where you would go to take a shower and wash your clothes. When you get uncomfortable, you put your hands together in a tight fist and stay quiet. </a:t>
            </a:r>
          </a:p>
          <a:p>
            <a:pPr lvl="1"/>
            <a:r>
              <a:rPr lang="en-US" sz="1100" dirty="0">
                <a:solidFill>
                  <a:schemeClr val="tx1"/>
                </a:solidFill>
                <a:latin typeface="+mn-lt"/>
                <a:ea typeface="Arial"/>
                <a:cs typeface="Arial"/>
                <a:sym typeface="Arial"/>
              </a:rPr>
              <a:t> </a:t>
            </a:r>
          </a:p>
          <a:p>
            <a:pPr lvl="1"/>
            <a:r>
              <a:rPr lang="en-US" sz="1100" dirty="0">
                <a:solidFill>
                  <a:schemeClr val="tx1"/>
                </a:solidFill>
                <a:latin typeface="+mn-lt"/>
                <a:ea typeface="Arial"/>
                <a:cs typeface="Arial"/>
                <a:sym typeface="Arial"/>
              </a:rPr>
              <a:t>About one month ago, you were offered work in a restaurant. The owner of the restaurant also offered you a place to live, in a separate room in the restaurant. At present, you are not going to school, you are just working in the restaurant all of the time. You do not get paid, but you have a place to stay. You have been in the country for about two years. At times, you feel proud about your work, while on other days, you feel sad and confused about your situation. You miss your family and friends at home. </a:t>
            </a:r>
          </a:p>
          <a:p>
            <a:pPr marL="0" marR="0" lvl="0" indent="0" algn="l" rtl="0">
              <a:spcBef>
                <a:spcPts val="0"/>
              </a:spcBef>
              <a:spcAft>
                <a:spcPts val="0"/>
              </a:spcAft>
              <a:buNone/>
            </a:pPr>
            <a:r>
              <a:rPr lang="en-US" sz="1100" dirty="0">
                <a:solidFill>
                  <a:schemeClr val="tx1"/>
                </a:solidFill>
                <a:latin typeface="+mn-lt"/>
                <a:ea typeface="Arial"/>
                <a:cs typeface="Arial"/>
                <a:sym typeface="Arial"/>
              </a:rPr>
              <a:t> </a:t>
            </a:r>
          </a:p>
          <a:p>
            <a:pPr marL="0" marR="0" lvl="0" indent="0" algn="l" rtl="0">
              <a:spcBef>
                <a:spcPts val="0"/>
              </a:spcBef>
              <a:spcAft>
                <a:spcPts val="0"/>
              </a:spcAft>
              <a:buNone/>
            </a:pPr>
            <a:r>
              <a:rPr lang="en-US" sz="1100" b="1" i="1" dirty="0">
                <a:solidFill>
                  <a:schemeClr val="tx1"/>
                </a:solidFill>
                <a:latin typeface="+mn-lt"/>
                <a:ea typeface="Arial"/>
                <a:cs typeface="Arial"/>
                <a:sym typeface="Arial"/>
              </a:rPr>
              <a:t>Role: Caseworker</a:t>
            </a:r>
          </a:p>
          <a:p>
            <a:pPr lvl="1"/>
            <a:r>
              <a:rPr lang="en-US" sz="1100" dirty="0">
                <a:solidFill>
                  <a:schemeClr val="tx1"/>
                </a:solidFill>
                <a:latin typeface="+mn-lt"/>
                <a:ea typeface="Arial"/>
                <a:cs typeface="Arial"/>
                <a:sym typeface="Arial"/>
              </a:rPr>
              <a:t>You are a caseworker, working for the social services of the government. The ICRC has informed Eric that several tracing efforts to locate Eric’s father have not been positive yet over a period of 6 months. The ICRC has also informed him that tracing of his father as well as his mother is still on-going, as especially cross-border tracing needs substantial time. You have planned a meeting to follow-up with Eric, as he expressed that he is feeling down and needs additional support. </a:t>
            </a:r>
          </a:p>
        </p:txBody>
      </p:sp>
      <p:sp>
        <p:nvSpPr>
          <p:cNvPr id="11" name="Hexagon 10">
            <a:extLst>
              <a:ext uri="{FF2B5EF4-FFF2-40B4-BE49-F238E27FC236}">
                <a16:creationId xmlns:a16="http://schemas.microsoft.com/office/drawing/2014/main" id="{1655E5E9-1A4B-0CE8-719E-684AA0D9251A}"/>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FA3B0E15-358E-252E-6403-3926795AB922}"/>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82E1BD16-F053-BA35-7C10-305118FE4A46}"/>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52727CBB-FE3D-50C8-92AB-F91CFF3EB609}"/>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5BA3F4A2-FE69-76BF-2146-C8AAAA763F0B}"/>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B587A7F8-43D1-C20D-DD35-714103080172}"/>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A1EC8556-3E3C-9AE0-97A5-E6621642F451}"/>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43939DF1-4334-5836-FD29-2FB8C3841792}"/>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B06A58A1-4C4D-FB6B-E9A2-C9C19970A7F9}"/>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DC7188AA-4B6B-B534-D4CD-7C6D048A1396}"/>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03585E88-B235-1EAA-918F-7B7363F304CF}"/>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7DA10B85-BE30-2033-4721-3F55748DE961}"/>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21A03559-7470-EBB1-2BC4-C42990A430C0}"/>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ADC4A180-A47E-89EF-C860-2273D7757AF8}"/>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BED62C6A-2614-025B-83AD-083351034B9A}"/>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C69E1605-76F8-4301-5C1C-A8791BC09460}"/>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CB420FB2-3A31-EC52-9D0D-78B0230A1A78}"/>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B29BC93E-7543-3E98-E5AB-B67F0CC0A6BA}"/>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88560778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6DA3AA3-2060-4D34-0586-774D34E2A357}"/>
              </a:ext>
            </a:extLst>
          </p:cNvPr>
          <p:cNvSpPr txBox="1"/>
          <p:nvPr/>
        </p:nvSpPr>
        <p:spPr>
          <a:xfrm>
            <a:off x="996287" y="713169"/>
            <a:ext cx="5254042" cy="3647152"/>
          </a:xfrm>
          <a:prstGeom prst="rect">
            <a:avLst/>
          </a:prstGeom>
          <a:noFill/>
        </p:spPr>
        <p:txBody>
          <a:bodyPr wrap="square" rtlCol="0">
            <a:spAutoFit/>
          </a:bodyPr>
          <a:lstStyle/>
          <a:p>
            <a:pPr marL="0" marR="0" lvl="0" indent="0" algn="l" rtl="0">
              <a:spcBef>
                <a:spcPts val="0"/>
              </a:spcBef>
              <a:spcAft>
                <a:spcPts val="0"/>
              </a:spcAft>
              <a:buNone/>
            </a:pPr>
            <a:r>
              <a:rPr lang="en-US" sz="1100" b="1" dirty="0">
                <a:solidFill>
                  <a:schemeClr val="tx1"/>
                </a:solidFill>
                <a:latin typeface="+mn-lt"/>
                <a:ea typeface="Arial"/>
                <a:cs typeface="Arial"/>
                <a:sym typeface="Arial"/>
              </a:rPr>
              <a:t>Case Scenario 2</a:t>
            </a:r>
          </a:p>
          <a:p>
            <a:pPr marL="0" marR="0" lvl="0" indent="0" algn="l" rtl="0">
              <a:spcBef>
                <a:spcPts val="0"/>
              </a:spcBef>
              <a:spcAft>
                <a:spcPts val="0"/>
              </a:spcAft>
              <a:buNone/>
            </a:pPr>
            <a:r>
              <a:rPr lang="en-US" sz="1100" b="1" dirty="0">
                <a:solidFill>
                  <a:schemeClr val="tx1"/>
                </a:solidFill>
                <a:latin typeface="+mn-lt"/>
                <a:ea typeface="Arial"/>
                <a:cs typeface="Arial"/>
                <a:sym typeface="Arial"/>
              </a:rPr>
              <a:t> </a:t>
            </a:r>
          </a:p>
          <a:p>
            <a:pPr marL="0" marR="0" lvl="0" indent="0" algn="l" rtl="0">
              <a:spcBef>
                <a:spcPts val="0"/>
              </a:spcBef>
              <a:spcAft>
                <a:spcPts val="0"/>
              </a:spcAft>
              <a:buNone/>
            </a:pPr>
            <a:r>
              <a:rPr lang="en-US" sz="1100" b="1" i="1" dirty="0">
                <a:solidFill>
                  <a:schemeClr val="tx1"/>
                </a:solidFill>
                <a:latin typeface="+mn-lt"/>
                <a:ea typeface="Arial"/>
                <a:cs typeface="Arial"/>
                <a:sym typeface="Arial"/>
              </a:rPr>
              <a:t>Role: Child</a:t>
            </a:r>
          </a:p>
          <a:p>
            <a:pPr lvl="1"/>
            <a:r>
              <a:rPr lang="en-US" sz="1100" dirty="0">
                <a:solidFill>
                  <a:schemeClr val="tx1"/>
                </a:solidFill>
                <a:latin typeface="+mn-lt"/>
                <a:ea typeface="Arial"/>
                <a:cs typeface="Arial"/>
                <a:sym typeface="Arial"/>
              </a:rPr>
              <a:t>You are a 14-year-old girl called Rose. About 4 months ago, you fled from your country of origin with your neighbors. Before the separation with your family, you lived together with your aunt, her husband, their children and your brother. During this time, you also had a lot of contact with your maternal family. After the separation, the neighbors cared for you for a short while, but then they abandoned you. Subsequently, you were fostered by another family. You did not know this family before. The family has two children, a 12-year-old girl and a 16-year-old boy. Both children are going to school. They play with other children after school. You have to stay home all day to clean the house and prepare food for the family. The family complains about you, that the house is not clean and the food you prepare is not good. You feel worthless and isolated. You want to go home and live with your own family again. </a:t>
            </a:r>
          </a:p>
          <a:p>
            <a:pPr marL="0" marR="0" lvl="0" indent="0" algn="l" rtl="0">
              <a:spcBef>
                <a:spcPts val="0"/>
              </a:spcBef>
              <a:spcAft>
                <a:spcPts val="0"/>
              </a:spcAft>
              <a:buNone/>
            </a:pPr>
            <a:r>
              <a:rPr lang="en-US" sz="1100" dirty="0">
                <a:solidFill>
                  <a:schemeClr val="tx1"/>
                </a:solidFill>
                <a:latin typeface="+mn-lt"/>
                <a:ea typeface="Arial"/>
                <a:cs typeface="Arial"/>
                <a:sym typeface="Arial"/>
              </a:rPr>
              <a:t> </a:t>
            </a:r>
          </a:p>
          <a:p>
            <a:pPr marL="0" marR="0" lvl="0" indent="0" algn="l" rtl="0">
              <a:spcBef>
                <a:spcPts val="0"/>
              </a:spcBef>
              <a:spcAft>
                <a:spcPts val="0"/>
              </a:spcAft>
              <a:buNone/>
            </a:pPr>
            <a:r>
              <a:rPr lang="en-US" sz="1100" b="1" i="1" dirty="0">
                <a:solidFill>
                  <a:schemeClr val="tx1"/>
                </a:solidFill>
                <a:latin typeface="+mn-lt"/>
                <a:ea typeface="Arial"/>
                <a:cs typeface="Arial"/>
                <a:sym typeface="Arial"/>
              </a:rPr>
              <a:t>Role: Caseworker</a:t>
            </a:r>
          </a:p>
          <a:p>
            <a:pPr lvl="1"/>
            <a:r>
              <a:rPr lang="en-US" sz="1100" dirty="0">
                <a:solidFill>
                  <a:schemeClr val="tx1"/>
                </a:solidFill>
                <a:latin typeface="+mn-lt"/>
                <a:ea typeface="Arial"/>
                <a:cs typeface="Arial"/>
                <a:sym typeface="Arial"/>
              </a:rPr>
              <a:t>You are a caseworker working for a national NGO The case of Rose, a 14-year-old unaccompanied girl has been referred to you. You are going to visit and meet her for the first time. You do not have a lot of time, as you have planned other home visits in the same area. </a:t>
            </a:r>
          </a:p>
        </p:txBody>
      </p:sp>
      <p:sp>
        <p:nvSpPr>
          <p:cNvPr id="2" name="Hexagon 1">
            <a:extLst>
              <a:ext uri="{FF2B5EF4-FFF2-40B4-BE49-F238E27FC236}">
                <a16:creationId xmlns:a16="http://schemas.microsoft.com/office/drawing/2014/main" id="{1499B393-F4C7-2973-CD44-92486F8D58DD}"/>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Hexagon 2">
            <a:extLst>
              <a:ext uri="{FF2B5EF4-FFF2-40B4-BE49-F238E27FC236}">
                <a16:creationId xmlns:a16="http://schemas.microsoft.com/office/drawing/2014/main" id="{4D2AB88C-4AE0-C58B-C170-4EB69DDA1403}"/>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3DD6E8B5-07F9-A952-29AB-CD143D732916}"/>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6BBC7E19-2F78-B993-5D09-C93D7C3F6ACA}"/>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113A78B5-9E49-CE66-6592-7A89B9E56205}"/>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EFEF3A56-D386-6528-1014-AE9967415239}"/>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DE93E8E0-BB10-1B50-E754-F43E1B515607}"/>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77B1B766-7160-9B93-8C79-567F2D0DBCE4}"/>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F4585569-A9FC-8939-84ED-1A6567122913}"/>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EF8874F1-E7AC-98B4-DE1D-3F3DEEC50C5B}"/>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D562EAC8-CBEC-2252-2EC9-A34493986464}"/>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6AE831D2-2449-DC02-1BD0-452611397DC9}"/>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F8ECBE49-655B-B408-00E5-B941A87C446C}"/>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906B5627-CE27-C01A-DD3D-9C1B99922238}"/>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9842E642-0E44-5728-E850-884BAE62EEBC}"/>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AE294204-620C-1789-2978-F5C9DCE061E0}"/>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4433F2CB-72BC-A18E-6CBD-234756ABFC3B}"/>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C42E9990-88D9-CD00-AF34-818AD3224613}"/>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2" name="Group 21">
            <a:extLst>
              <a:ext uri="{FF2B5EF4-FFF2-40B4-BE49-F238E27FC236}">
                <a16:creationId xmlns:a16="http://schemas.microsoft.com/office/drawing/2014/main" id="{F2D4B264-2219-ABAD-4370-B2927B793BB2}"/>
              </a:ext>
            </a:extLst>
          </p:cNvPr>
          <p:cNvGrpSpPr/>
          <p:nvPr/>
        </p:nvGrpSpPr>
        <p:grpSpPr>
          <a:xfrm>
            <a:off x="4946998" y="5953312"/>
            <a:ext cx="1303331" cy="1526920"/>
            <a:chOff x="6846848" y="1141103"/>
            <a:chExt cx="999203" cy="1170617"/>
          </a:xfrm>
          <a:solidFill>
            <a:schemeClr val="accent2">
              <a:lumMod val="20000"/>
              <a:lumOff val="80000"/>
            </a:schemeClr>
          </a:solidFill>
        </p:grpSpPr>
        <p:sp>
          <p:nvSpPr>
            <p:cNvPr id="23" name="Rectangle: Rounded Corners 22">
              <a:extLst>
                <a:ext uri="{FF2B5EF4-FFF2-40B4-BE49-F238E27FC236}">
                  <a16:creationId xmlns:a16="http://schemas.microsoft.com/office/drawing/2014/main" id="{27303089-5761-9754-F69E-DFE17C607E99}"/>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Oval 23">
              <a:extLst>
                <a:ext uri="{FF2B5EF4-FFF2-40B4-BE49-F238E27FC236}">
                  <a16:creationId xmlns:a16="http://schemas.microsoft.com/office/drawing/2014/main" id="{2DFA7849-1145-39A8-EDC7-2C569ED2D5DE}"/>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Oval 24">
              <a:extLst>
                <a:ext uri="{FF2B5EF4-FFF2-40B4-BE49-F238E27FC236}">
                  <a16:creationId xmlns:a16="http://schemas.microsoft.com/office/drawing/2014/main" id="{6B9CB58D-C0D0-9097-DFEF-D0242C65F3CF}"/>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Oval 25">
              <a:extLst>
                <a:ext uri="{FF2B5EF4-FFF2-40B4-BE49-F238E27FC236}">
                  <a16:creationId xmlns:a16="http://schemas.microsoft.com/office/drawing/2014/main" id="{5F25047A-79FF-4806-F55A-02BC429F6104}"/>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Block Arc 26">
              <a:extLst>
                <a:ext uri="{FF2B5EF4-FFF2-40B4-BE49-F238E27FC236}">
                  <a16:creationId xmlns:a16="http://schemas.microsoft.com/office/drawing/2014/main" id="{1399FF37-4B85-D251-F4DD-71740CF4184D}"/>
                </a:ext>
              </a:extLst>
            </p:cNvPr>
            <p:cNvSpPr/>
            <p:nvPr/>
          </p:nvSpPr>
          <p:spPr>
            <a:xfrm rot="11719641">
              <a:off x="7178956" y="163781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grpSp>
        <p:nvGrpSpPr>
          <p:cNvPr id="28" name="Group 27">
            <a:extLst>
              <a:ext uri="{FF2B5EF4-FFF2-40B4-BE49-F238E27FC236}">
                <a16:creationId xmlns:a16="http://schemas.microsoft.com/office/drawing/2014/main" id="{02429E93-D664-AE27-3CF0-AEE78128D743}"/>
              </a:ext>
            </a:extLst>
          </p:cNvPr>
          <p:cNvGrpSpPr/>
          <p:nvPr/>
        </p:nvGrpSpPr>
        <p:grpSpPr>
          <a:xfrm rot="19632759">
            <a:off x="3701323" y="7284782"/>
            <a:ext cx="1303329" cy="1550588"/>
            <a:chOff x="6846848" y="1141103"/>
            <a:chExt cx="999203" cy="1188766"/>
          </a:xfrm>
          <a:solidFill>
            <a:schemeClr val="accent2">
              <a:lumMod val="20000"/>
              <a:lumOff val="80000"/>
            </a:schemeClr>
          </a:solidFill>
        </p:grpSpPr>
        <p:sp>
          <p:nvSpPr>
            <p:cNvPr id="29" name="Rectangle: Rounded Corners 28">
              <a:extLst>
                <a:ext uri="{FF2B5EF4-FFF2-40B4-BE49-F238E27FC236}">
                  <a16:creationId xmlns:a16="http://schemas.microsoft.com/office/drawing/2014/main" id="{B83BE243-6BAB-97B4-7EEE-667C6CD64A19}"/>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Oval 29">
              <a:extLst>
                <a:ext uri="{FF2B5EF4-FFF2-40B4-BE49-F238E27FC236}">
                  <a16:creationId xmlns:a16="http://schemas.microsoft.com/office/drawing/2014/main" id="{3D002831-D866-EC42-C223-C34AC3223D23}"/>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Oval 30">
              <a:extLst>
                <a:ext uri="{FF2B5EF4-FFF2-40B4-BE49-F238E27FC236}">
                  <a16:creationId xmlns:a16="http://schemas.microsoft.com/office/drawing/2014/main" id="{D6E14954-F705-F73E-7468-2075D98052B0}"/>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Oval 31">
              <a:extLst>
                <a:ext uri="{FF2B5EF4-FFF2-40B4-BE49-F238E27FC236}">
                  <a16:creationId xmlns:a16="http://schemas.microsoft.com/office/drawing/2014/main" id="{FC43AB2D-9734-7E64-D907-36ABE21C5A9A}"/>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Block Arc 32">
              <a:extLst>
                <a:ext uri="{FF2B5EF4-FFF2-40B4-BE49-F238E27FC236}">
                  <a16:creationId xmlns:a16="http://schemas.microsoft.com/office/drawing/2014/main" id="{F6A71575-88BE-0B22-0DDA-5DEF32BDD382}"/>
                </a:ext>
              </a:extLst>
            </p:cNvPr>
            <p:cNvSpPr/>
            <p:nvPr/>
          </p:nvSpPr>
          <p:spPr>
            <a:xfrm rot="726908">
              <a:off x="7119521" y="173008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spTree>
    <p:extLst>
      <p:ext uri="{BB962C8B-B14F-4D97-AF65-F5344CB8AC3E}">
        <p14:creationId xmlns:p14="http://schemas.microsoft.com/office/powerpoint/2010/main" val="36792417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6DA3AA3-2060-4D34-0586-774D34E2A357}"/>
              </a:ext>
            </a:extLst>
          </p:cNvPr>
          <p:cNvSpPr txBox="1"/>
          <p:nvPr/>
        </p:nvSpPr>
        <p:spPr>
          <a:xfrm>
            <a:off x="996287" y="713169"/>
            <a:ext cx="5254042" cy="5001369"/>
          </a:xfrm>
          <a:prstGeom prst="rect">
            <a:avLst/>
          </a:prstGeom>
          <a:noFill/>
        </p:spPr>
        <p:txBody>
          <a:bodyPr wrap="square" rtlCol="0">
            <a:spAutoFit/>
          </a:bodyPr>
          <a:lstStyle/>
          <a:p>
            <a:pPr marL="0" marR="0" lvl="0" indent="0" algn="l" rtl="0">
              <a:spcBef>
                <a:spcPts val="0"/>
              </a:spcBef>
              <a:spcAft>
                <a:spcPts val="0"/>
              </a:spcAft>
              <a:buNone/>
            </a:pPr>
            <a:r>
              <a:rPr lang="en-US" sz="1100" b="1" dirty="0">
                <a:solidFill>
                  <a:schemeClr val="tx1"/>
                </a:solidFill>
                <a:latin typeface="+mn-lt"/>
                <a:ea typeface="Arial"/>
                <a:cs typeface="Arial"/>
                <a:sym typeface="Arial"/>
              </a:rPr>
              <a:t>Case Scenario 3</a:t>
            </a:r>
          </a:p>
          <a:p>
            <a:pPr marL="0" marR="0" lvl="0" indent="0" algn="l" rtl="0">
              <a:spcBef>
                <a:spcPts val="0"/>
              </a:spcBef>
              <a:spcAft>
                <a:spcPts val="0"/>
              </a:spcAft>
              <a:buNone/>
            </a:pPr>
            <a:r>
              <a:rPr lang="en-US" sz="1100" b="1" dirty="0">
                <a:solidFill>
                  <a:schemeClr val="tx1"/>
                </a:solidFill>
                <a:latin typeface="+mn-lt"/>
                <a:ea typeface="Arial"/>
                <a:cs typeface="Arial"/>
                <a:sym typeface="Arial"/>
              </a:rPr>
              <a:t> </a:t>
            </a:r>
          </a:p>
          <a:p>
            <a:pPr marL="0" marR="0" lvl="0" indent="0" algn="l" rtl="0">
              <a:spcBef>
                <a:spcPts val="0"/>
              </a:spcBef>
              <a:spcAft>
                <a:spcPts val="0"/>
              </a:spcAft>
              <a:buNone/>
            </a:pPr>
            <a:r>
              <a:rPr lang="en-US" sz="1100" b="1" i="1" dirty="0">
                <a:solidFill>
                  <a:schemeClr val="tx1"/>
                </a:solidFill>
                <a:latin typeface="+mn-lt"/>
                <a:ea typeface="Arial"/>
                <a:cs typeface="Arial"/>
                <a:sym typeface="Arial"/>
              </a:rPr>
              <a:t>Role: Child</a:t>
            </a:r>
          </a:p>
          <a:p>
            <a:pPr lvl="1"/>
            <a:r>
              <a:rPr lang="en-US" sz="1100" dirty="0">
                <a:solidFill>
                  <a:schemeClr val="tx1"/>
                </a:solidFill>
                <a:latin typeface="+mn-lt"/>
                <a:ea typeface="Arial"/>
                <a:cs typeface="Arial"/>
                <a:sym typeface="Arial"/>
              </a:rPr>
              <a:t>You are 16-year-old boy, called Kareem. When you were 14 years old, you fled with your father and your 19-year-old brother to the neighboring country. Your mother and four siblings remained in the country of origin. During the flight, your older brother disappeared and it appeared later that he was abducted. When, you arrived with your father in the neighboring country you were hosted by a cousin of your father and his family. A few months later, you and father received news that your mother and sister were killed back home after a bombardment. Kareem’s father decided to return to your country of origin to care for his other children and left you with his cousin. A few months later, the cousin of your father sent you away as a form of revenge against your father as they got into a dispute over a piece of land in the country of origin. You moved to a larger town and slept under a bridge and spent most of his days in the streets. Then you were identified by a caseworker of a child protection agency, who supported you to rent a place. You miss your mother and sister and other siblings. You are angry with your father because you feel that he abandoned you. You are often scared as you feel threatened on the streets and you think it is because of your sexual orientation, you identify as gay, which is not accepted where you are or in your country of origin. You are in contact with your three older siblings, who are all married, one of them moved to another country with her family. You do not have contact with your father or with your younger brother, who is still living with your father. </a:t>
            </a:r>
          </a:p>
          <a:p>
            <a:pPr marL="0" marR="0" lvl="0" indent="0" algn="l" rtl="0">
              <a:spcBef>
                <a:spcPts val="0"/>
              </a:spcBef>
              <a:spcAft>
                <a:spcPts val="0"/>
              </a:spcAft>
              <a:buNone/>
            </a:pPr>
            <a:r>
              <a:rPr lang="en-US" sz="1100" dirty="0">
                <a:solidFill>
                  <a:schemeClr val="tx1"/>
                </a:solidFill>
                <a:latin typeface="+mn-lt"/>
                <a:ea typeface="Arial"/>
                <a:cs typeface="Arial"/>
                <a:sym typeface="Arial"/>
              </a:rPr>
              <a:t> </a:t>
            </a:r>
          </a:p>
          <a:p>
            <a:pPr marL="0" marR="0" lvl="0" indent="0" algn="l" rtl="0">
              <a:spcBef>
                <a:spcPts val="0"/>
              </a:spcBef>
              <a:spcAft>
                <a:spcPts val="0"/>
              </a:spcAft>
              <a:buNone/>
            </a:pPr>
            <a:r>
              <a:rPr lang="en-US" sz="1100" b="1" i="1" dirty="0">
                <a:solidFill>
                  <a:schemeClr val="tx1"/>
                </a:solidFill>
                <a:latin typeface="+mn-lt"/>
                <a:ea typeface="Arial"/>
                <a:cs typeface="Arial"/>
                <a:sym typeface="Arial"/>
              </a:rPr>
              <a:t>Role: Caseworker</a:t>
            </a:r>
          </a:p>
          <a:p>
            <a:pPr lvl="1"/>
            <a:r>
              <a:rPr lang="en-US" sz="1100" dirty="0">
                <a:solidFill>
                  <a:schemeClr val="tx1"/>
                </a:solidFill>
                <a:latin typeface="+mn-lt"/>
                <a:ea typeface="Arial"/>
                <a:cs typeface="Arial"/>
                <a:sym typeface="Arial"/>
              </a:rPr>
              <a:t>You are a caseworker and planned a meeting with Kareem, a 16-year-old unaccompanied boy. You intend to obtain tracing and other relevant information to support Kareem.</a:t>
            </a:r>
          </a:p>
        </p:txBody>
      </p:sp>
      <p:sp>
        <p:nvSpPr>
          <p:cNvPr id="2" name="Hexagon 1">
            <a:extLst>
              <a:ext uri="{FF2B5EF4-FFF2-40B4-BE49-F238E27FC236}">
                <a16:creationId xmlns:a16="http://schemas.microsoft.com/office/drawing/2014/main" id="{B84DEF5E-B95C-F4BE-1672-A5974F956411}"/>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Hexagon 2">
            <a:extLst>
              <a:ext uri="{FF2B5EF4-FFF2-40B4-BE49-F238E27FC236}">
                <a16:creationId xmlns:a16="http://schemas.microsoft.com/office/drawing/2014/main" id="{3048EE26-B513-E28F-D2E9-4BA21276D112}"/>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DA7B66DF-7D97-AD4C-466A-5B6FF6D313CD}"/>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47C2C0A9-DB01-65E1-DB75-B5655D65A64B}"/>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E2C516B7-94CF-0778-5BA0-B64612C526FC}"/>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CBC485C0-536B-0F6A-FC66-F8A0523349D2}"/>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F1BFF13F-4F0E-E438-B0CF-CF1932F03B55}"/>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85928410-458A-EFE0-928E-16A41FC5D00E}"/>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6BFE8C78-1C8B-9E10-FD7C-4B58CB3C7542}"/>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229D295D-56F2-11A5-77FC-9594EF1154E6}"/>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DA7712B5-0C9C-5310-139C-C197C684E4CF}"/>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D6ADB3E4-DB21-24CB-EEF4-6464F9E0DDE2}"/>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5F5A73A2-881F-CA4E-3431-4A8C912CF56C}"/>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FBBC4F85-D769-1F32-5E69-B672F73D49FC}"/>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30732224-646C-2162-CA00-2ED7BA2392F8}"/>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C119F0E1-D79F-4F45-1A6B-BA640D376A89}"/>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F369EFCA-7938-C0FC-6715-35630D18CDF4}"/>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AE5777F7-8735-1DAD-D8CE-D37BF7BF76C6}"/>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2" name="Group 21">
            <a:extLst>
              <a:ext uri="{FF2B5EF4-FFF2-40B4-BE49-F238E27FC236}">
                <a16:creationId xmlns:a16="http://schemas.microsoft.com/office/drawing/2014/main" id="{A7DB6554-3BDC-318C-4800-33DB014968AB}"/>
              </a:ext>
            </a:extLst>
          </p:cNvPr>
          <p:cNvGrpSpPr/>
          <p:nvPr/>
        </p:nvGrpSpPr>
        <p:grpSpPr>
          <a:xfrm>
            <a:off x="1442350" y="6273778"/>
            <a:ext cx="1303331" cy="1526920"/>
            <a:chOff x="6846848" y="1141103"/>
            <a:chExt cx="999203" cy="1170617"/>
          </a:xfrm>
          <a:solidFill>
            <a:schemeClr val="accent2">
              <a:lumMod val="20000"/>
              <a:lumOff val="80000"/>
            </a:schemeClr>
          </a:solidFill>
        </p:grpSpPr>
        <p:sp>
          <p:nvSpPr>
            <p:cNvPr id="29" name="Rectangle: Rounded Corners 28">
              <a:extLst>
                <a:ext uri="{FF2B5EF4-FFF2-40B4-BE49-F238E27FC236}">
                  <a16:creationId xmlns:a16="http://schemas.microsoft.com/office/drawing/2014/main" id="{CCAAEE96-A20A-0532-A5AB-922FDD052EE1}"/>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Oval 29">
              <a:extLst>
                <a:ext uri="{FF2B5EF4-FFF2-40B4-BE49-F238E27FC236}">
                  <a16:creationId xmlns:a16="http://schemas.microsoft.com/office/drawing/2014/main" id="{6B00FF70-ACE7-685D-C56E-005EC7F09758}"/>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Oval 30">
              <a:extLst>
                <a:ext uri="{FF2B5EF4-FFF2-40B4-BE49-F238E27FC236}">
                  <a16:creationId xmlns:a16="http://schemas.microsoft.com/office/drawing/2014/main" id="{00DD3D30-CB9D-A28E-0E14-09673CBEAC6D}"/>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Oval 31">
              <a:extLst>
                <a:ext uri="{FF2B5EF4-FFF2-40B4-BE49-F238E27FC236}">
                  <a16:creationId xmlns:a16="http://schemas.microsoft.com/office/drawing/2014/main" id="{46EC8E39-7E47-C7D6-2BA7-FA1BF76493A1}"/>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Block Arc 32">
              <a:extLst>
                <a:ext uri="{FF2B5EF4-FFF2-40B4-BE49-F238E27FC236}">
                  <a16:creationId xmlns:a16="http://schemas.microsoft.com/office/drawing/2014/main" id="{D473F2FE-C596-1F63-B87E-595E3D2AA8E6}"/>
                </a:ext>
              </a:extLst>
            </p:cNvPr>
            <p:cNvSpPr/>
            <p:nvPr/>
          </p:nvSpPr>
          <p:spPr>
            <a:xfrm rot="11719641">
              <a:off x="7178956" y="163781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grpSp>
        <p:nvGrpSpPr>
          <p:cNvPr id="23" name="Group 22">
            <a:extLst>
              <a:ext uri="{FF2B5EF4-FFF2-40B4-BE49-F238E27FC236}">
                <a16:creationId xmlns:a16="http://schemas.microsoft.com/office/drawing/2014/main" id="{EFFE9C59-6FD6-575F-7579-EA615FCC8539}"/>
              </a:ext>
            </a:extLst>
          </p:cNvPr>
          <p:cNvGrpSpPr/>
          <p:nvPr/>
        </p:nvGrpSpPr>
        <p:grpSpPr>
          <a:xfrm rot="19632759">
            <a:off x="2699778" y="7408992"/>
            <a:ext cx="1303329" cy="1550588"/>
            <a:chOff x="6846848" y="1141103"/>
            <a:chExt cx="999203" cy="1188766"/>
          </a:xfrm>
          <a:solidFill>
            <a:schemeClr val="accent2">
              <a:lumMod val="20000"/>
              <a:lumOff val="80000"/>
            </a:schemeClr>
          </a:solidFill>
        </p:grpSpPr>
        <p:sp>
          <p:nvSpPr>
            <p:cNvPr id="24" name="Rectangle: Rounded Corners 23">
              <a:extLst>
                <a:ext uri="{FF2B5EF4-FFF2-40B4-BE49-F238E27FC236}">
                  <a16:creationId xmlns:a16="http://schemas.microsoft.com/office/drawing/2014/main" id="{D14F55CA-AF58-92B2-CC20-67B149AC86F2}"/>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Oval 24">
              <a:extLst>
                <a:ext uri="{FF2B5EF4-FFF2-40B4-BE49-F238E27FC236}">
                  <a16:creationId xmlns:a16="http://schemas.microsoft.com/office/drawing/2014/main" id="{5327717D-A6E0-85AF-25C1-524BE7E25CAF}"/>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Oval 25">
              <a:extLst>
                <a:ext uri="{FF2B5EF4-FFF2-40B4-BE49-F238E27FC236}">
                  <a16:creationId xmlns:a16="http://schemas.microsoft.com/office/drawing/2014/main" id="{13FCAD31-8819-1274-5C2C-C47B7A3E1CCA}"/>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Oval 26">
              <a:extLst>
                <a:ext uri="{FF2B5EF4-FFF2-40B4-BE49-F238E27FC236}">
                  <a16:creationId xmlns:a16="http://schemas.microsoft.com/office/drawing/2014/main" id="{EE0CBDE1-FBB5-5515-C90B-3A49BB80D659}"/>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Block Arc 27">
              <a:extLst>
                <a:ext uri="{FF2B5EF4-FFF2-40B4-BE49-F238E27FC236}">
                  <a16:creationId xmlns:a16="http://schemas.microsoft.com/office/drawing/2014/main" id="{378742C8-8861-50DD-91F7-229B2AE2A821}"/>
                </a:ext>
              </a:extLst>
            </p:cNvPr>
            <p:cNvSpPr/>
            <p:nvPr/>
          </p:nvSpPr>
          <p:spPr>
            <a:xfrm rot="726908">
              <a:off x="7119521" y="173008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spTree>
    <p:extLst>
      <p:ext uri="{BB962C8B-B14F-4D97-AF65-F5344CB8AC3E}">
        <p14:creationId xmlns:p14="http://schemas.microsoft.com/office/powerpoint/2010/main" val="157948256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9B97742-2341-B2B8-DE37-7898CF5FE6F4}"/>
              </a:ext>
            </a:extLst>
          </p:cNvPr>
          <p:cNvSpPr txBox="1"/>
          <p:nvPr/>
        </p:nvSpPr>
        <p:spPr>
          <a:xfrm>
            <a:off x="982985" y="713169"/>
            <a:ext cx="5254041" cy="276999"/>
          </a:xfrm>
          <a:prstGeom prst="rect">
            <a:avLst/>
          </a:prstGeom>
          <a:noFill/>
        </p:spPr>
        <p:txBody>
          <a:bodyPr wrap="square" rtlCol="0">
            <a:spAutoFit/>
          </a:bodyPr>
          <a:lstStyle/>
          <a:p>
            <a:r>
              <a:rPr lang="en-US" sz="1200" b="1" spc="300" dirty="0"/>
              <a:t>USING THE UASC REGISTRATION FORM</a:t>
            </a:r>
          </a:p>
        </p:txBody>
      </p:sp>
      <p:sp>
        <p:nvSpPr>
          <p:cNvPr id="9" name="TextBox 8">
            <a:extLst>
              <a:ext uri="{FF2B5EF4-FFF2-40B4-BE49-F238E27FC236}">
                <a16:creationId xmlns:a16="http://schemas.microsoft.com/office/drawing/2014/main" id="{46DA3AA3-2060-4D34-0586-774D34E2A357}"/>
              </a:ext>
            </a:extLst>
          </p:cNvPr>
          <p:cNvSpPr txBox="1"/>
          <p:nvPr/>
        </p:nvSpPr>
        <p:spPr>
          <a:xfrm>
            <a:off x="982985" y="1219299"/>
            <a:ext cx="5254042" cy="7709803"/>
          </a:xfrm>
          <a:prstGeom prst="rect">
            <a:avLst/>
          </a:prstGeom>
          <a:noFill/>
        </p:spPr>
        <p:txBody>
          <a:bodyPr wrap="square" rtlCol="0">
            <a:spAutoFit/>
          </a:bodyPr>
          <a:lstStyle/>
          <a:p>
            <a:r>
              <a:rPr lang="en-US" sz="1100" b="1" dirty="0">
                <a:solidFill>
                  <a:schemeClr val="tx1"/>
                </a:solidFill>
                <a:latin typeface="+mn-lt"/>
                <a:ea typeface="Arial"/>
                <a:cs typeface="Arial"/>
                <a:sym typeface="Arial"/>
              </a:rPr>
              <a:t>Rafael is a 14-year-old unaccompanied boy who has told the caseworker the following: </a:t>
            </a:r>
          </a:p>
          <a:p>
            <a:pPr lvl="1"/>
            <a:r>
              <a:rPr lang="en-US" sz="1100" dirty="0">
                <a:solidFill>
                  <a:schemeClr val="tx1"/>
                </a:solidFill>
                <a:latin typeface="+mn-lt"/>
                <a:ea typeface="Arial"/>
                <a:cs typeface="Arial"/>
                <a:sym typeface="Arial"/>
              </a:rPr>
              <a:t> </a:t>
            </a:r>
          </a:p>
          <a:p>
            <a:r>
              <a:rPr lang="en-US" sz="1100" dirty="0">
                <a:solidFill>
                  <a:schemeClr val="tx1"/>
                </a:solidFill>
                <a:latin typeface="+mn-lt"/>
                <a:ea typeface="Arial"/>
                <a:cs typeface="Arial"/>
                <a:sym typeface="Arial"/>
              </a:rPr>
              <a:t>My name is Rafael Mayol. I am 14-years old. Before, I used to live in a small town, Alero, with both my parents and my two younger sisters in the province of Maratxo in Ruretania, until I was about ten years old. My father is called Xavier Mayol and my mother’s name is Bernadeta Gomez. My sisters are called Carmen and Catalina. Also, my paternal grandparents lived in the same compound, as well as the brother of my father, his wife and three children. One day my mother left and never returned home. I am not sure why she left, but I remember that my father and mother used to fight a lot. I have heard that she lives in another town with a new husband and two children, but I do not know where she is at the moment. I do not know the names of my mother’s new husband and the two children. Sometimes I feel very angry at her for leaving me, but I also wish that I could be with her and my sisters again.</a:t>
            </a:r>
          </a:p>
          <a:p>
            <a:endParaRPr lang="en-US" sz="1100" dirty="0">
              <a:solidFill>
                <a:schemeClr val="tx1"/>
              </a:solidFill>
              <a:latin typeface="+mn-lt"/>
              <a:ea typeface="Arial"/>
              <a:cs typeface="Arial"/>
              <a:sym typeface="Arial"/>
            </a:endParaRPr>
          </a:p>
          <a:p>
            <a:r>
              <a:rPr lang="en-US" sz="1100" dirty="0">
                <a:solidFill>
                  <a:schemeClr val="tx1"/>
                </a:solidFill>
                <a:latin typeface="+mn-lt"/>
                <a:ea typeface="Arial"/>
                <a:cs typeface="Arial"/>
                <a:sym typeface="Arial"/>
              </a:rPr>
              <a:t>After my mother left, I lived with my father for about two years on a farm. During this period, fighting broke out in the area where I lived. My father had to pay a tax to armed men who came to see him. One day, a group of armed men came and took away my father. I immediately fled the farm, not knowing where to go and then I found some other people who were fleeing. </a:t>
            </a:r>
          </a:p>
          <a:p>
            <a:endParaRPr lang="en-US" sz="1100" dirty="0">
              <a:solidFill>
                <a:schemeClr val="tx1"/>
              </a:solidFill>
              <a:latin typeface="+mn-lt"/>
              <a:ea typeface="Arial"/>
              <a:cs typeface="Arial"/>
              <a:sym typeface="Arial"/>
            </a:endParaRPr>
          </a:p>
          <a:p>
            <a:r>
              <a:rPr lang="en-US" sz="1100" dirty="0">
                <a:solidFill>
                  <a:schemeClr val="tx1"/>
                </a:solidFill>
                <a:latin typeface="+mn-lt"/>
                <a:ea typeface="Arial"/>
                <a:cs typeface="Arial"/>
                <a:sym typeface="Arial"/>
              </a:rPr>
              <a:t>I joined this group and reached a large town in Oceania, the neighboring country. In the beginning, I was living on the streets. I often did not have enough food to eat and people would threaten and mistreat me. I used to get help from a caseworker at a street-children center where I would go to take a shower and wash my clothes. </a:t>
            </a:r>
          </a:p>
          <a:p>
            <a:endParaRPr lang="en-US" sz="1100" dirty="0">
              <a:solidFill>
                <a:schemeClr val="tx1"/>
              </a:solidFill>
              <a:latin typeface="+mn-lt"/>
              <a:ea typeface="Arial"/>
              <a:cs typeface="Arial"/>
              <a:sym typeface="Arial"/>
            </a:endParaRPr>
          </a:p>
          <a:p>
            <a:r>
              <a:rPr lang="en-US" sz="1100" dirty="0">
                <a:solidFill>
                  <a:schemeClr val="tx1"/>
                </a:solidFill>
                <a:latin typeface="+mn-lt"/>
                <a:ea typeface="Arial"/>
                <a:cs typeface="Arial"/>
                <a:sym typeface="Arial"/>
              </a:rPr>
              <a:t>About one month ago, the owner of a restaurant, Mr. Calvo, offered me work and a place to live, in a separate room in the restaurant. I am not going to school; I am just working in the restaurant all of the time. I do not get paid, but I have a place to stay. I hope I can stay there, because I have nowhere else to go. I am afraid that Mr. Calvo will throw me out of the house if I don’t work hard enough. I have been in Oceania for about two years now. At times, I feel proud about my work, while on other days, I feel sad and confused about my situation. I do not know where my father is and if he is still alive, but maybe my grandparents know more. I have heard that they have fled Ruretania as well. I miss my family and friends at home and I want to find them. I do not want anyone to know beyond my family if we are going to search for my father. For now, I want to stay in a place where I can feel safe and don’t need to worry and where I will be treated the same like other children of my age. I want to continue working, but I am tired of working so many hours and I also want to study again.      </a:t>
            </a:r>
          </a:p>
          <a:p>
            <a:pPr lvl="1"/>
            <a:r>
              <a:rPr lang="en-US" sz="1100" dirty="0">
                <a:solidFill>
                  <a:schemeClr val="tx1"/>
                </a:solidFill>
                <a:latin typeface="+mn-lt"/>
                <a:ea typeface="Arial"/>
                <a:cs typeface="Arial"/>
                <a:sym typeface="Arial"/>
              </a:rPr>
              <a:t> </a:t>
            </a:r>
          </a:p>
          <a:p>
            <a:r>
              <a:rPr lang="en-US" sz="1100" b="1" dirty="0">
                <a:solidFill>
                  <a:schemeClr val="tx1"/>
                </a:solidFill>
                <a:latin typeface="+mn-lt"/>
                <a:ea typeface="Arial"/>
                <a:cs typeface="Arial"/>
                <a:sym typeface="Arial"/>
              </a:rPr>
              <a:t>Observations</a:t>
            </a:r>
          </a:p>
          <a:p>
            <a:endParaRPr lang="en-US" sz="1100" dirty="0">
              <a:solidFill>
                <a:schemeClr val="tx1"/>
              </a:solidFill>
              <a:latin typeface="+mn-lt"/>
              <a:ea typeface="Arial"/>
              <a:cs typeface="Arial"/>
              <a:sym typeface="Arial"/>
            </a:endParaRPr>
          </a:p>
          <a:p>
            <a:r>
              <a:rPr lang="en-US" sz="1100" dirty="0">
                <a:solidFill>
                  <a:schemeClr val="tx1"/>
                </a:solidFill>
                <a:latin typeface="+mn-lt"/>
                <a:ea typeface="Arial"/>
                <a:cs typeface="Arial"/>
                <a:sym typeface="Arial"/>
              </a:rPr>
              <a:t>When the caseworker started to talk about Rafael’s mother as well as his current situation at the restaurant, he got uncomfortable at times and put his hands together in a tight fist. When Rafael was asked about the whereabouts of his father, he went quiet for some time. </a:t>
            </a:r>
          </a:p>
        </p:txBody>
      </p:sp>
      <p:sp>
        <p:nvSpPr>
          <p:cNvPr id="3" name="Hexagon 2">
            <a:extLst>
              <a:ext uri="{FF2B5EF4-FFF2-40B4-BE49-F238E27FC236}">
                <a16:creationId xmlns:a16="http://schemas.microsoft.com/office/drawing/2014/main" id="{117517D3-A97B-5698-FDFA-D22E1CF66153}"/>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B8F7BE73-B348-E19B-B2BF-B09A58CAC539}"/>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8189F9EF-4651-AC7B-B0B2-058A9844F5EF}"/>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BFF64BCE-9C56-32D9-8A06-125C36F91761}"/>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05942F4F-A29E-379D-371E-77775F4EBD9A}"/>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3DDD839A-F2A6-CB6F-E7EA-9461E555EA76}"/>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6D597D6B-A6BE-4217-01D4-7395982D4CA1}"/>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76FBA058-397D-BDE6-4606-8B21F112EEBF}"/>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750B182D-86C7-3BBB-6B5E-7CE5ACF9E222}"/>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59CCDF38-0AC0-8339-4DD2-81B9C1A2451D}"/>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27B69CEC-636F-88C9-7235-C41B5B84BD03}"/>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F67C735A-FDC0-AF24-C864-7F746A967ED3}"/>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8AB83968-E9DC-2376-8AE3-3E548C525E7B}"/>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7FB6C372-CCC3-3616-9D32-2BAE5D13E0F4}"/>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5E7E3510-2AB7-4CD0-01DB-9E7579C4CFF3}"/>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AE912D22-AD68-6DE5-4182-8959BAFA2332}"/>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DB621326-23BD-FF76-52D9-A2808F13C188}"/>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3B59C2E2-8134-428A-EE6B-D29F3FE22F8C}"/>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1257657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exagon 4">
            <a:extLst>
              <a:ext uri="{FF2B5EF4-FFF2-40B4-BE49-F238E27FC236}">
                <a16:creationId xmlns:a16="http://schemas.microsoft.com/office/drawing/2014/main" id="{E545C25C-C405-C004-A74F-58430FC1CB9D}"/>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8118D153-AFDD-CE03-D875-2A2D319794CF}"/>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A8C3B7B0-F3DF-6EF0-BDDB-F48A8C71B83F}"/>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7607B4AC-F69F-118B-0711-62F74440479C}"/>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D3F003C8-20D8-CE35-E93D-74ABE965EB9E}"/>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74A0F902-3D5E-CC24-1CED-FD65708B13F2}"/>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908BD33D-B85E-82FC-98CB-F47165D3DA18}"/>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0083FD5C-1FD2-9F37-7C28-A947CAD10FBF}"/>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B8CD3FF7-5220-D8B4-63D2-E86072BCF3B6}"/>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B06CDD86-550C-078E-E289-3B63A78A6063}"/>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E230BDFA-8F20-65A8-6675-844BDCE7CA23}"/>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3512C4E6-FFCE-A426-F9A4-2021AF3ABFEA}"/>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4C505FA8-622C-B176-3C0A-5C995CF97486}"/>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A653C613-1E88-DBAE-72B5-747F8E66C250}"/>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4DB8E17E-5C6A-DAA4-6579-559340FE7CCD}"/>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73785F0D-C684-7886-9F52-837C85CE5881}"/>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B3391613-ED4C-20C9-C1DB-F6DDE2FC2A1D}"/>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6FD10E62-06B2-07A7-5C03-EBADC5372CF3}"/>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aphicFrame>
        <p:nvGraphicFramePr>
          <p:cNvPr id="4" name="Object 3">
            <a:extLst>
              <a:ext uri="{FF2B5EF4-FFF2-40B4-BE49-F238E27FC236}">
                <a16:creationId xmlns:a16="http://schemas.microsoft.com/office/drawing/2014/main" id="{FFABB24E-7EFA-EF16-0A06-CCA2CA82619F}"/>
              </a:ext>
            </a:extLst>
          </p:cNvPr>
          <p:cNvGraphicFramePr>
            <a:graphicFrameLocks noChangeAspect="1"/>
          </p:cNvGraphicFramePr>
          <p:nvPr>
            <p:extLst>
              <p:ext uri="{D42A27DB-BD31-4B8C-83A1-F6EECF244321}">
                <p14:modId xmlns:p14="http://schemas.microsoft.com/office/powerpoint/2010/main" val="2785119756"/>
              </p:ext>
            </p:extLst>
          </p:nvPr>
        </p:nvGraphicFramePr>
        <p:xfrm>
          <a:off x="722059" y="1031919"/>
          <a:ext cx="5898854" cy="7158873"/>
        </p:xfrm>
        <a:graphic>
          <a:graphicData uri="http://schemas.openxmlformats.org/presentationml/2006/ole">
            <mc:AlternateContent xmlns:mc="http://schemas.openxmlformats.org/markup-compatibility/2006">
              <mc:Choice xmlns:v="urn:schemas-microsoft-com:vml" Requires="v">
                <p:oleObj name="Document" r:id="rId2" imgW="6487912" imgH="7874791" progId="Word.Document.12">
                  <p:embed/>
                </p:oleObj>
              </mc:Choice>
              <mc:Fallback>
                <p:oleObj name="Document" r:id="rId2" imgW="6487912" imgH="7874791" progId="Word.Document.12">
                  <p:embed/>
                  <p:pic>
                    <p:nvPicPr>
                      <p:cNvPr id="0" name=""/>
                      <p:cNvPicPr/>
                      <p:nvPr/>
                    </p:nvPicPr>
                    <p:blipFill>
                      <a:blip r:embed="rId3"/>
                      <a:stretch>
                        <a:fillRect/>
                      </a:stretch>
                    </p:blipFill>
                    <p:spPr>
                      <a:xfrm>
                        <a:off x="722059" y="1031919"/>
                        <a:ext cx="5898854" cy="7158873"/>
                      </a:xfrm>
                      <a:prstGeom prst="rect">
                        <a:avLst/>
                      </a:prstGeom>
                    </p:spPr>
                  </p:pic>
                </p:oleObj>
              </mc:Fallback>
            </mc:AlternateContent>
          </a:graphicData>
        </a:graphic>
      </p:graphicFrame>
    </p:spTree>
    <p:extLst>
      <p:ext uri="{BB962C8B-B14F-4D97-AF65-F5344CB8AC3E}">
        <p14:creationId xmlns:p14="http://schemas.microsoft.com/office/powerpoint/2010/main" val="244950375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exagon 5">
            <a:extLst>
              <a:ext uri="{FF2B5EF4-FFF2-40B4-BE49-F238E27FC236}">
                <a16:creationId xmlns:a16="http://schemas.microsoft.com/office/drawing/2014/main" id="{B72B2B09-39C1-60E1-BAD2-E2179CD7444C}"/>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CE5C4A66-8BE5-D7F4-376F-F8ABA3978AE1}"/>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1984A559-B3C8-D850-00CA-566D708846EF}"/>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2C8D28C8-8DB1-1AFB-7D7C-C33A297FC09A}"/>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676122D9-64A5-4995-23CE-A10882E0834A}"/>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5C26F091-AFFD-4E16-5787-06B7AF028B11}"/>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AAEA7A6D-73B5-67E5-7367-4A7615C7DCA0}"/>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807F46CB-56E2-D8A4-6D07-A254F465386B}"/>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A6997D16-B945-76AA-04EA-869FA1682FA5}"/>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433F280D-2298-6D0B-27F4-8C27C1F62CD0}"/>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213793C1-7293-7688-7AFD-763A6D07427D}"/>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F8E45EFE-DA0F-E1BB-C69E-4A536C1B1605}"/>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CE927EED-4FD7-8189-4CF6-E71E6D3D0E86}"/>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B6573719-45C6-4FAE-031C-534E5FFEA174}"/>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945594A8-364C-CD3F-985D-300EC4968CD5}"/>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14895596-95D2-7FAA-5A62-F481131BFB00}"/>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8393390F-421A-4EF5-35C0-1A0470B26EEE}"/>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54C26C1A-C3C7-28A1-EE30-B00BEF15A7C6}"/>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aphicFrame>
        <p:nvGraphicFramePr>
          <p:cNvPr id="2" name="Object 1">
            <a:extLst>
              <a:ext uri="{FF2B5EF4-FFF2-40B4-BE49-F238E27FC236}">
                <a16:creationId xmlns:a16="http://schemas.microsoft.com/office/drawing/2014/main" id="{E50C88EF-A5B2-DDFB-39A8-0C6E846B34DD}"/>
              </a:ext>
            </a:extLst>
          </p:cNvPr>
          <p:cNvGraphicFramePr>
            <a:graphicFrameLocks noChangeAspect="1"/>
          </p:cNvGraphicFramePr>
          <p:nvPr>
            <p:extLst>
              <p:ext uri="{D42A27DB-BD31-4B8C-83A1-F6EECF244321}">
                <p14:modId xmlns:p14="http://schemas.microsoft.com/office/powerpoint/2010/main" val="2216399955"/>
              </p:ext>
            </p:extLst>
          </p:nvPr>
        </p:nvGraphicFramePr>
        <p:xfrm>
          <a:off x="719147" y="699799"/>
          <a:ext cx="5901766" cy="8399946"/>
        </p:xfrm>
        <a:graphic>
          <a:graphicData uri="http://schemas.openxmlformats.org/presentationml/2006/ole">
            <mc:AlternateContent xmlns:mc="http://schemas.openxmlformats.org/markup-compatibility/2006">
              <mc:Choice xmlns:v="urn:schemas-microsoft-com:vml" Requires="v">
                <p:oleObj name="Document" r:id="rId2" imgW="6487912" imgH="9234478" progId="Word.Document.12">
                  <p:embed/>
                </p:oleObj>
              </mc:Choice>
              <mc:Fallback>
                <p:oleObj name="Document" r:id="rId2" imgW="6487912" imgH="9234478" progId="Word.Document.12">
                  <p:embed/>
                  <p:pic>
                    <p:nvPicPr>
                      <p:cNvPr id="0" name=""/>
                      <p:cNvPicPr/>
                      <p:nvPr/>
                    </p:nvPicPr>
                    <p:blipFill>
                      <a:blip r:embed="rId3"/>
                      <a:stretch>
                        <a:fillRect/>
                      </a:stretch>
                    </p:blipFill>
                    <p:spPr>
                      <a:xfrm>
                        <a:off x="719147" y="699799"/>
                        <a:ext cx="5901766" cy="8399946"/>
                      </a:xfrm>
                      <a:prstGeom prst="rect">
                        <a:avLst/>
                      </a:prstGeom>
                    </p:spPr>
                  </p:pic>
                </p:oleObj>
              </mc:Fallback>
            </mc:AlternateContent>
          </a:graphicData>
        </a:graphic>
      </p:graphicFrame>
    </p:spTree>
    <p:extLst>
      <p:ext uri="{BB962C8B-B14F-4D97-AF65-F5344CB8AC3E}">
        <p14:creationId xmlns:p14="http://schemas.microsoft.com/office/powerpoint/2010/main" val="274001958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exagon 6">
            <a:extLst>
              <a:ext uri="{FF2B5EF4-FFF2-40B4-BE49-F238E27FC236}">
                <a16:creationId xmlns:a16="http://schemas.microsoft.com/office/drawing/2014/main" id="{FBCEB1F0-47E3-92B2-F7B6-91D124EC83E9}"/>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3513015D-9ECF-53E9-85B0-568F96193998}"/>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C31103A9-75CD-0C77-F701-87D10952633A}"/>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ED9224C1-C3B7-95CB-F729-EE660A1A266C}"/>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543C2F85-315C-C3BA-8771-AE2213155F0F}"/>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DFD2C565-8112-0823-F4B6-949B5ED53227}"/>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52040EE6-1CD4-1E65-5FFE-B4EFAFCE6E2E}"/>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B28C23ED-C9A7-94A2-AB02-A91F6F368F6F}"/>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D4212606-1B3C-7440-2E9A-A5A0F5CBD77B}"/>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B856C3F0-4F6C-F994-BFD3-6A16B4D5BBD5}"/>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A233AE7B-22F1-9DBD-0D10-3167E16006BA}"/>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7A50665A-5A4F-AD10-5093-5B3F94F0E95A}"/>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6C85960A-271D-B6D5-3543-E62DE987B994}"/>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4A609CFE-678E-64FC-272D-CDBE522E1AC3}"/>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AA36BCC6-B361-0FB9-99B3-95F410CF7FB8}"/>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C83149E3-703A-DA69-97C1-7ED418D57B21}"/>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0D220F39-450F-B8CC-3A31-1A9B3E1A83B8}"/>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A9428102-2F06-B67F-9F50-F1518D115C17}"/>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aphicFrame>
        <p:nvGraphicFramePr>
          <p:cNvPr id="3" name="Object 2">
            <a:extLst>
              <a:ext uri="{FF2B5EF4-FFF2-40B4-BE49-F238E27FC236}">
                <a16:creationId xmlns:a16="http://schemas.microsoft.com/office/drawing/2014/main" id="{CDD2B432-216C-EEA8-139F-73334E9A97AB}"/>
              </a:ext>
            </a:extLst>
          </p:cNvPr>
          <p:cNvGraphicFramePr>
            <a:graphicFrameLocks noChangeAspect="1"/>
          </p:cNvGraphicFramePr>
          <p:nvPr>
            <p:extLst>
              <p:ext uri="{D42A27DB-BD31-4B8C-83A1-F6EECF244321}">
                <p14:modId xmlns:p14="http://schemas.microsoft.com/office/powerpoint/2010/main" val="2675754540"/>
              </p:ext>
            </p:extLst>
          </p:nvPr>
        </p:nvGraphicFramePr>
        <p:xfrm>
          <a:off x="709167" y="699799"/>
          <a:ext cx="5911746" cy="8340379"/>
        </p:xfrm>
        <a:graphic>
          <a:graphicData uri="http://schemas.openxmlformats.org/presentationml/2006/ole">
            <mc:AlternateContent xmlns:mc="http://schemas.openxmlformats.org/markup-compatibility/2006">
              <mc:Choice xmlns:v="urn:schemas-microsoft-com:vml" Requires="v">
                <p:oleObj name="Document" r:id="rId2" imgW="6487912" imgH="9153012" progId="Word.Document.12">
                  <p:embed/>
                </p:oleObj>
              </mc:Choice>
              <mc:Fallback>
                <p:oleObj name="Document" r:id="rId2" imgW="6487912" imgH="9153012" progId="Word.Document.12">
                  <p:embed/>
                  <p:pic>
                    <p:nvPicPr>
                      <p:cNvPr id="0" name=""/>
                      <p:cNvPicPr/>
                      <p:nvPr/>
                    </p:nvPicPr>
                    <p:blipFill>
                      <a:blip r:embed="rId3"/>
                      <a:stretch>
                        <a:fillRect/>
                      </a:stretch>
                    </p:blipFill>
                    <p:spPr>
                      <a:xfrm>
                        <a:off x="709167" y="699799"/>
                        <a:ext cx="5911746" cy="8340379"/>
                      </a:xfrm>
                      <a:prstGeom prst="rect">
                        <a:avLst/>
                      </a:prstGeom>
                    </p:spPr>
                  </p:pic>
                </p:oleObj>
              </mc:Fallback>
            </mc:AlternateContent>
          </a:graphicData>
        </a:graphic>
      </p:graphicFrame>
    </p:spTree>
    <p:extLst>
      <p:ext uri="{BB962C8B-B14F-4D97-AF65-F5344CB8AC3E}">
        <p14:creationId xmlns:p14="http://schemas.microsoft.com/office/powerpoint/2010/main" val="404874501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xagon 3">
            <a:extLst>
              <a:ext uri="{FF2B5EF4-FFF2-40B4-BE49-F238E27FC236}">
                <a16:creationId xmlns:a16="http://schemas.microsoft.com/office/drawing/2014/main" id="{24F0D270-4F70-E202-7FCA-5C7D319920DD}"/>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C0E07D2D-A6F8-8595-5F40-74F19E9B22EF}"/>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571F7CF1-E7E2-576A-8061-71487A481D1A}"/>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850077BF-D66D-9916-FABE-7130AB795398}"/>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DD6D6873-893C-AE9A-B3E6-917381A53525}"/>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1C64C770-8576-72C9-7DFE-FC9C6B3EFEC0}"/>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F69341D7-A6CE-BB42-61B3-0194EEB17B93}"/>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34A2E5CD-B1EC-9B25-ED3D-1FB6F5FADAAD}"/>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1EF1B81A-4F7B-5A8A-A1E3-AFFFCDFA879D}"/>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035F9E0F-8D3D-576B-A479-EC9789AB2112}"/>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956857A3-DB11-76FA-6D18-8EF1A1609699}"/>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0E69BE3B-CD69-9061-8B87-DFF19396BB80}"/>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A92B6949-5ED3-542F-2D72-F0BFE81D2E6D}"/>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D26EAE8E-31D1-0C41-AE3B-88C1667EFD03}"/>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E7538A12-E8DF-0399-C865-36F9240EEF37}"/>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FD9900A7-BDF8-FF4C-4270-293887E5888F}"/>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C4A0F693-9E4A-EF08-DB69-2E2F0B66C344}"/>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9156D72C-3EEB-BADF-C318-7664DF86858D}"/>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aphicFrame>
        <p:nvGraphicFramePr>
          <p:cNvPr id="2" name="Object 1">
            <a:extLst>
              <a:ext uri="{FF2B5EF4-FFF2-40B4-BE49-F238E27FC236}">
                <a16:creationId xmlns:a16="http://schemas.microsoft.com/office/drawing/2014/main" id="{88F3CB8D-B5C1-4000-D812-2602EA9B9541}"/>
              </a:ext>
            </a:extLst>
          </p:cNvPr>
          <p:cNvGraphicFramePr>
            <a:graphicFrameLocks noChangeAspect="1"/>
          </p:cNvGraphicFramePr>
          <p:nvPr>
            <p:extLst>
              <p:ext uri="{D42A27DB-BD31-4B8C-83A1-F6EECF244321}">
                <p14:modId xmlns:p14="http://schemas.microsoft.com/office/powerpoint/2010/main" val="2235006582"/>
              </p:ext>
            </p:extLst>
          </p:nvPr>
        </p:nvGraphicFramePr>
        <p:xfrm>
          <a:off x="766908" y="699799"/>
          <a:ext cx="5854005" cy="8005392"/>
        </p:xfrm>
        <a:graphic>
          <a:graphicData uri="http://schemas.openxmlformats.org/presentationml/2006/ole">
            <mc:AlternateContent xmlns:mc="http://schemas.openxmlformats.org/markup-compatibility/2006">
              <mc:Choice xmlns:v="urn:schemas-microsoft-com:vml" Requires="v">
                <p:oleObj name="Document" r:id="rId2" imgW="6487912" imgH="8872928" progId="Word.Document.12">
                  <p:embed/>
                </p:oleObj>
              </mc:Choice>
              <mc:Fallback>
                <p:oleObj name="Document" r:id="rId2" imgW="6487912" imgH="8872928" progId="Word.Document.12">
                  <p:embed/>
                  <p:pic>
                    <p:nvPicPr>
                      <p:cNvPr id="0" name=""/>
                      <p:cNvPicPr/>
                      <p:nvPr/>
                    </p:nvPicPr>
                    <p:blipFill>
                      <a:blip r:embed="rId3"/>
                      <a:stretch>
                        <a:fillRect/>
                      </a:stretch>
                    </p:blipFill>
                    <p:spPr>
                      <a:xfrm>
                        <a:off x="766908" y="699799"/>
                        <a:ext cx="5854005" cy="8005392"/>
                      </a:xfrm>
                      <a:prstGeom prst="rect">
                        <a:avLst/>
                      </a:prstGeom>
                    </p:spPr>
                  </p:pic>
                </p:oleObj>
              </mc:Fallback>
            </mc:AlternateContent>
          </a:graphicData>
        </a:graphic>
      </p:graphicFrame>
    </p:spTree>
    <p:extLst>
      <p:ext uri="{BB962C8B-B14F-4D97-AF65-F5344CB8AC3E}">
        <p14:creationId xmlns:p14="http://schemas.microsoft.com/office/powerpoint/2010/main" val="7421879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xagon 3">
            <a:extLst>
              <a:ext uri="{FF2B5EF4-FFF2-40B4-BE49-F238E27FC236}">
                <a16:creationId xmlns:a16="http://schemas.microsoft.com/office/drawing/2014/main" id="{F1F791CF-3A0D-A12F-7BD0-CF23744E44E7}"/>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4889B58C-39CA-074E-9489-4FFC3EEC226B}"/>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D3964D95-FE7D-0491-E456-75DBBE47A7FC}"/>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2EA33AAC-3DC4-C575-8482-B4842EF7E06E}"/>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4C66E962-80FD-4929-B4B8-289A7194AE9B}"/>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246F7CC7-431D-0212-A4D1-FB1BA85ED36C}"/>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F3C8CA1C-FBBC-5417-4300-134D5E246A60}"/>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A71B794D-D7FA-BA6D-4488-2F2A6F74925F}"/>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15F68553-0CA8-52B9-CAD9-4426D1A953B2}"/>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35B2965F-0F00-F8B2-588F-B27929DD8E32}"/>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FA49F49B-2529-3ACD-972A-F9E84423ABB6}"/>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CB12D36B-F159-84EA-72D0-AB17200CFA92}"/>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2084F1A3-9305-74D3-CBC0-E733C5E68796}"/>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E9553AA2-40A2-9D17-DF9B-F0C21046B1CE}"/>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BE2424D4-FAC1-281E-05E3-5E78A9F8992D}"/>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F4D2373C-0563-CE3A-0DD5-FF814D1F508B}"/>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6FE894AC-8AB3-AE14-AC2E-27EE02373246}"/>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A1AE1439-AF7F-097E-6BAC-6C6343746004}"/>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aphicFrame>
        <p:nvGraphicFramePr>
          <p:cNvPr id="3" name="Object 2">
            <a:extLst>
              <a:ext uri="{FF2B5EF4-FFF2-40B4-BE49-F238E27FC236}">
                <a16:creationId xmlns:a16="http://schemas.microsoft.com/office/drawing/2014/main" id="{6C521BEA-5636-6B64-61BC-2A2B4582BF59}"/>
              </a:ext>
            </a:extLst>
          </p:cNvPr>
          <p:cNvGraphicFramePr>
            <a:graphicFrameLocks noChangeAspect="1"/>
          </p:cNvGraphicFramePr>
          <p:nvPr>
            <p:extLst>
              <p:ext uri="{D42A27DB-BD31-4B8C-83A1-F6EECF244321}">
                <p14:modId xmlns:p14="http://schemas.microsoft.com/office/powerpoint/2010/main" val="1207575798"/>
              </p:ext>
            </p:extLst>
          </p:nvPr>
        </p:nvGraphicFramePr>
        <p:xfrm>
          <a:off x="794481" y="699799"/>
          <a:ext cx="5958881" cy="7495623"/>
        </p:xfrm>
        <a:graphic>
          <a:graphicData uri="http://schemas.openxmlformats.org/presentationml/2006/ole">
            <mc:AlternateContent xmlns:mc="http://schemas.openxmlformats.org/markup-compatibility/2006">
              <mc:Choice xmlns:v="urn:schemas-microsoft-com:vml" Requires="v">
                <p:oleObj name="Document" r:id="rId2" imgW="6487912" imgH="8161003" progId="Word.Document.12">
                  <p:embed/>
                </p:oleObj>
              </mc:Choice>
              <mc:Fallback>
                <p:oleObj name="Document" r:id="rId2" imgW="6487912" imgH="8161003" progId="Word.Document.12">
                  <p:embed/>
                  <p:pic>
                    <p:nvPicPr>
                      <p:cNvPr id="0" name=""/>
                      <p:cNvPicPr/>
                      <p:nvPr/>
                    </p:nvPicPr>
                    <p:blipFill>
                      <a:blip r:embed="rId3"/>
                      <a:stretch>
                        <a:fillRect/>
                      </a:stretch>
                    </p:blipFill>
                    <p:spPr>
                      <a:xfrm>
                        <a:off x="794481" y="699799"/>
                        <a:ext cx="5958881" cy="7495623"/>
                      </a:xfrm>
                      <a:prstGeom prst="rect">
                        <a:avLst/>
                      </a:prstGeom>
                    </p:spPr>
                  </p:pic>
                </p:oleObj>
              </mc:Fallback>
            </mc:AlternateContent>
          </a:graphicData>
        </a:graphic>
      </p:graphicFrame>
    </p:spTree>
    <p:extLst>
      <p:ext uri="{BB962C8B-B14F-4D97-AF65-F5344CB8AC3E}">
        <p14:creationId xmlns:p14="http://schemas.microsoft.com/office/powerpoint/2010/main" val="414554938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oogle Shape;258;p19">
            <a:extLst>
              <a:ext uri="{FF2B5EF4-FFF2-40B4-BE49-F238E27FC236}">
                <a16:creationId xmlns:a16="http://schemas.microsoft.com/office/drawing/2014/main" id="{889AA28E-0CF3-DA8D-1AC5-4218B4966AF7}"/>
              </a:ext>
            </a:extLst>
          </p:cNvPr>
          <p:cNvSpPr txBox="1"/>
          <p:nvPr/>
        </p:nvSpPr>
        <p:spPr>
          <a:xfrm>
            <a:off x="982985" y="713169"/>
            <a:ext cx="5254042" cy="454571"/>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Is the form correctly filled out and/or are there any gaps? Check each part and indicate mistakes and gaps. Are there gaps in documentation? Indicate the gaps.</a:t>
            </a: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1314286"/>
            <a:ext cx="5254042" cy="2923885"/>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 name="Google Shape;258;p19">
            <a:extLst>
              <a:ext uri="{FF2B5EF4-FFF2-40B4-BE49-F238E27FC236}">
                <a16:creationId xmlns:a16="http://schemas.microsoft.com/office/drawing/2014/main" id="{7EE43888-E718-CEA2-2B8B-B518F4B2CE24}"/>
              </a:ext>
            </a:extLst>
          </p:cNvPr>
          <p:cNvSpPr txBox="1"/>
          <p:nvPr/>
        </p:nvSpPr>
        <p:spPr>
          <a:xfrm>
            <a:off x="982985" y="4530426"/>
            <a:ext cx="5254042" cy="454571"/>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Is there any urgent action or follow-up required? </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p:txBody>
      </p:sp>
      <p:sp>
        <p:nvSpPr>
          <p:cNvPr id="5" name="Google Shape;275;p12">
            <a:extLst>
              <a:ext uri="{FF2B5EF4-FFF2-40B4-BE49-F238E27FC236}">
                <a16:creationId xmlns:a16="http://schemas.microsoft.com/office/drawing/2014/main" id="{C7773FDA-D309-537C-BD55-F76C66525670}"/>
              </a:ext>
            </a:extLst>
          </p:cNvPr>
          <p:cNvSpPr/>
          <p:nvPr/>
        </p:nvSpPr>
        <p:spPr>
          <a:xfrm>
            <a:off x="982985" y="4953000"/>
            <a:ext cx="5254042" cy="2923885"/>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 name="Hexagon 5">
            <a:extLst>
              <a:ext uri="{FF2B5EF4-FFF2-40B4-BE49-F238E27FC236}">
                <a16:creationId xmlns:a16="http://schemas.microsoft.com/office/drawing/2014/main" id="{C4CC8099-C633-0F1E-F1F8-E95D0085D9AD}"/>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E8B930EE-AD88-0BD0-B390-C55B1C834660}"/>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6196A26F-CA27-3443-C832-252A6AF3E78E}"/>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BFACDE8F-DD30-C5C1-1AA4-BAB170260CC2}"/>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AD5885DE-BA19-872A-F024-1EB67B6E43C2}"/>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9C5D1F7F-0FDC-191C-E09A-AE2E231F5FD4}"/>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7465E77C-C962-0E6B-5667-C67C68498163}"/>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F6207630-7A1C-12F7-7757-D9CF2BFC1B75}"/>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8D67A91B-4FEF-19CB-DFD0-5D472F9F04B3}"/>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BB0C3F0D-F084-FA1E-3E05-BAB9770D4E76}"/>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D97E532B-6C92-B5AA-E46B-F4B2D0F707D4}"/>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F4004153-E89F-6C5C-C078-4C2BDE5B3431}"/>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92D902D9-FDBD-A221-A96D-292CC535B774}"/>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3407B024-3C66-352B-1FEC-8086D3B104D3}"/>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3F33EFAC-C025-54B6-69BE-DC98E8AB1B48}"/>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6972F429-7738-64CB-23FD-5C27FC230304}"/>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9D659327-42DE-9382-F83C-C0329C8FBC7E}"/>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D9BA3F4D-1549-44A5-72FC-E65D2DE9C0E1}"/>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824904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4913991" cy="307777"/>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2: IMMEDIATE SUPPORT </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410498"/>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1963400"/>
            <a:ext cx="4529568" cy="938719"/>
          </a:xfrm>
          <a:prstGeom prst="rect">
            <a:avLst/>
          </a:prstGeom>
          <a:noFill/>
        </p:spPr>
        <p:txBody>
          <a:bodyPr wrap="square" lIns="91440" tIns="45720" rIns="91440" bIns="45720" rtlCol="0" anchor="t">
            <a:spAutoFit/>
          </a:bodyPr>
          <a:lstStyle/>
          <a:p>
            <a:r>
              <a:rPr lang="en-US" sz="1100" dirty="0">
                <a:latin typeface="+mn-lt"/>
                <a:ea typeface="Arial"/>
                <a:cs typeface="Arial"/>
                <a:sym typeface="Arial"/>
              </a:rPr>
              <a:t>Recognize what type of immediate support may be required </a:t>
            </a:r>
            <a:r>
              <a:rPr lang="en-US" sz="1100" dirty="0">
                <a:ea typeface="Arial"/>
                <a:cs typeface="Arial"/>
                <a:sym typeface="Arial"/>
              </a:rPr>
              <a:t>when </a:t>
            </a:r>
            <a:r>
              <a:rPr lang="en-US" sz="1100" dirty="0">
                <a:latin typeface="+mn-lt"/>
                <a:ea typeface="Arial"/>
                <a:cs typeface="Arial"/>
                <a:sym typeface="Arial"/>
              </a:rPr>
              <a:t>UASC are first identified and registered.</a:t>
            </a:r>
            <a:r>
              <a:rPr lang="en-US" sz="1100" dirty="0">
                <a:ea typeface="Arial"/>
                <a:cs typeface="Arial"/>
                <a:sym typeface="Arial"/>
              </a:rPr>
              <a:t> </a:t>
            </a:r>
            <a:endParaRPr lang="en-US" sz="1100" dirty="0">
              <a:latin typeface="+mn-lt"/>
              <a:ea typeface="Arial"/>
              <a:cs typeface="Arial"/>
              <a:sym typeface="Arial"/>
            </a:endParaRPr>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a:p>
            <a:pPr marL="0" marR="0" lvl="0" indent="0" algn="l" rtl="0">
              <a:spcBef>
                <a:spcPts val="0"/>
              </a:spcBef>
              <a:spcAft>
                <a:spcPts val="0"/>
              </a:spcAft>
              <a:buNone/>
            </a:pPr>
            <a:r>
              <a:rPr lang="en-US" sz="1100" dirty="0">
                <a:solidFill>
                  <a:schemeClr val="tx1"/>
                </a:solidFill>
                <a:latin typeface="+mn-lt"/>
                <a:ea typeface="Arial"/>
                <a:cs typeface="Arial"/>
                <a:sym typeface="Arial"/>
              </a:rPr>
              <a:t>Explain what needs to be in place and how to provide support to address immediate alternative care and other needs.</a:t>
            </a:r>
          </a:p>
        </p:txBody>
      </p:sp>
      <p:grpSp>
        <p:nvGrpSpPr>
          <p:cNvPr id="27" name="Google Shape;194;p14">
            <a:extLst>
              <a:ext uri="{FF2B5EF4-FFF2-40B4-BE49-F238E27FC236}">
                <a16:creationId xmlns:a16="http://schemas.microsoft.com/office/drawing/2014/main" id="{14493A2C-68EB-8D13-389E-0EC86EF3BE88}"/>
              </a:ext>
            </a:extLst>
          </p:cNvPr>
          <p:cNvGrpSpPr/>
          <p:nvPr/>
        </p:nvGrpSpPr>
        <p:grpSpPr>
          <a:xfrm>
            <a:off x="1153785" y="2550750"/>
            <a:ext cx="332115" cy="351369"/>
            <a:chOff x="243840" y="1676400"/>
            <a:chExt cx="701040" cy="741680"/>
          </a:xfrm>
          <a:solidFill>
            <a:schemeClr val="accent2">
              <a:lumMod val="75000"/>
            </a:schemeClr>
          </a:solidFill>
        </p:grpSpPr>
        <p:sp>
          <p:nvSpPr>
            <p:cNvPr id="28" name="Google Shape;195;p14">
              <a:extLst>
                <a:ext uri="{FF2B5EF4-FFF2-40B4-BE49-F238E27FC236}">
                  <a16:creationId xmlns:a16="http://schemas.microsoft.com/office/drawing/2014/main" id="{E7338356-5EFE-19E8-A8A1-2D0E6B78A538}"/>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29" name="Google Shape;196;p14">
              <a:extLst>
                <a:ext uri="{FF2B5EF4-FFF2-40B4-BE49-F238E27FC236}">
                  <a16:creationId xmlns:a16="http://schemas.microsoft.com/office/drawing/2014/main" id="{FEDF93E3-2D21-4224-7741-3094AA6C2C79}"/>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30" name="Google Shape;194;p14">
            <a:extLst>
              <a:ext uri="{FF2B5EF4-FFF2-40B4-BE49-F238E27FC236}">
                <a16:creationId xmlns:a16="http://schemas.microsoft.com/office/drawing/2014/main" id="{9BC7C397-E593-BCD8-EB18-E207193069FA}"/>
              </a:ext>
            </a:extLst>
          </p:cNvPr>
          <p:cNvGrpSpPr/>
          <p:nvPr/>
        </p:nvGrpSpPr>
        <p:grpSpPr>
          <a:xfrm>
            <a:off x="1153785" y="1963400"/>
            <a:ext cx="332115" cy="351369"/>
            <a:chOff x="243840" y="1676400"/>
            <a:chExt cx="701040" cy="741680"/>
          </a:xfrm>
          <a:solidFill>
            <a:schemeClr val="accent2">
              <a:lumMod val="75000"/>
            </a:schemeClr>
          </a:solidFill>
        </p:grpSpPr>
        <p:sp>
          <p:nvSpPr>
            <p:cNvPr id="31" name="Google Shape;195;p14">
              <a:extLst>
                <a:ext uri="{FF2B5EF4-FFF2-40B4-BE49-F238E27FC236}">
                  <a16:creationId xmlns:a16="http://schemas.microsoft.com/office/drawing/2014/main" id="{81DF09AE-ACC4-DC62-8C16-F983E495256C}"/>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32" name="Google Shape;196;p14">
              <a:extLst>
                <a:ext uri="{FF2B5EF4-FFF2-40B4-BE49-F238E27FC236}">
                  <a16:creationId xmlns:a16="http://schemas.microsoft.com/office/drawing/2014/main" id="{BA4FC2D2-B232-3B1E-126D-3A90AFDBD85B}"/>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41" name="Hexagon 40">
            <a:extLst>
              <a:ext uri="{FF2B5EF4-FFF2-40B4-BE49-F238E27FC236}">
                <a16:creationId xmlns:a16="http://schemas.microsoft.com/office/drawing/2014/main" id="{E0B45B11-6765-C25C-8DA1-8D088012BA82}"/>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Hexagon 41">
            <a:extLst>
              <a:ext uri="{FF2B5EF4-FFF2-40B4-BE49-F238E27FC236}">
                <a16:creationId xmlns:a16="http://schemas.microsoft.com/office/drawing/2014/main" id="{6223B61E-F612-CADA-BF24-AFF8AE9579CF}"/>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Hexagon 42">
            <a:extLst>
              <a:ext uri="{FF2B5EF4-FFF2-40B4-BE49-F238E27FC236}">
                <a16:creationId xmlns:a16="http://schemas.microsoft.com/office/drawing/2014/main" id="{50D2C3D3-2049-B7D9-F726-63DBA5606223}"/>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Hexagon 43">
            <a:extLst>
              <a:ext uri="{FF2B5EF4-FFF2-40B4-BE49-F238E27FC236}">
                <a16:creationId xmlns:a16="http://schemas.microsoft.com/office/drawing/2014/main" id="{6B4E5B12-BC07-7ADC-C36F-78FA4B12FBD8}"/>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5" name="Hexagon 44">
            <a:extLst>
              <a:ext uri="{FF2B5EF4-FFF2-40B4-BE49-F238E27FC236}">
                <a16:creationId xmlns:a16="http://schemas.microsoft.com/office/drawing/2014/main" id="{3AB9BB21-BAEE-636F-77A3-6D7175D57BE1}"/>
              </a:ext>
            </a:extLst>
          </p:cNvPr>
          <p:cNvSpPr/>
          <p:nvPr/>
        </p:nvSpPr>
        <p:spPr>
          <a:xfrm rot="1782986">
            <a:off x="286724" y="215249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6" name="Hexagon 45">
            <a:extLst>
              <a:ext uri="{FF2B5EF4-FFF2-40B4-BE49-F238E27FC236}">
                <a16:creationId xmlns:a16="http://schemas.microsoft.com/office/drawing/2014/main" id="{043D4E56-3236-E085-6B4E-E86679ED6659}"/>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Hexagon 46">
            <a:extLst>
              <a:ext uri="{FF2B5EF4-FFF2-40B4-BE49-F238E27FC236}">
                <a16:creationId xmlns:a16="http://schemas.microsoft.com/office/drawing/2014/main" id="{4A477868-56A3-281E-D5D5-25B914BDC6C8}"/>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6" name="Hexagon 55">
            <a:extLst>
              <a:ext uri="{FF2B5EF4-FFF2-40B4-BE49-F238E27FC236}">
                <a16:creationId xmlns:a16="http://schemas.microsoft.com/office/drawing/2014/main" id="{C5C0DA2F-7E61-F886-6BDF-33BEEB34C1C7}"/>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8" name="Hexagon 57">
            <a:extLst>
              <a:ext uri="{FF2B5EF4-FFF2-40B4-BE49-F238E27FC236}">
                <a16:creationId xmlns:a16="http://schemas.microsoft.com/office/drawing/2014/main" id="{B8FAD4E8-8569-C529-05AD-08A6B680FD71}"/>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9" name="Hexagon 58">
            <a:extLst>
              <a:ext uri="{FF2B5EF4-FFF2-40B4-BE49-F238E27FC236}">
                <a16:creationId xmlns:a16="http://schemas.microsoft.com/office/drawing/2014/main" id="{A47F9046-D2FA-021B-E2E9-19E22EE0C208}"/>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0" name="Hexagon 59">
            <a:extLst>
              <a:ext uri="{FF2B5EF4-FFF2-40B4-BE49-F238E27FC236}">
                <a16:creationId xmlns:a16="http://schemas.microsoft.com/office/drawing/2014/main" id="{4E36E0B8-F78C-7BB3-F973-C14390A3696E}"/>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1" name="Hexagon 60">
            <a:extLst>
              <a:ext uri="{FF2B5EF4-FFF2-40B4-BE49-F238E27FC236}">
                <a16:creationId xmlns:a16="http://schemas.microsoft.com/office/drawing/2014/main" id="{50C02A12-E0D2-D81A-A348-9A90CDD721D9}"/>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 name="Hexagon 61">
            <a:extLst>
              <a:ext uri="{FF2B5EF4-FFF2-40B4-BE49-F238E27FC236}">
                <a16:creationId xmlns:a16="http://schemas.microsoft.com/office/drawing/2014/main" id="{8F14E2E3-818E-65EF-0363-509ECADBB697}"/>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3" name="Hexagon 62">
            <a:extLst>
              <a:ext uri="{FF2B5EF4-FFF2-40B4-BE49-F238E27FC236}">
                <a16:creationId xmlns:a16="http://schemas.microsoft.com/office/drawing/2014/main" id="{F05BF03B-7AB1-5CD6-6F8D-AEFF12D01170}"/>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4" name="Hexagon 63">
            <a:extLst>
              <a:ext uri="{FF2B5EF4-FFF2-40B4-BE49-F238E27FC236}">
                <a16:creationId xmlns:a16="http://schemas.microsoft.com/office/drawing/2014/main" id="{88F81445-F85D-D691-4EDD-23B8B66D45F3}"/>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5" name="Hexagon 64">
            <a:extLst>
              <a:ext uri="{FF2B5EF4-FFF2-40B4-BE49-F238E27FC236}">
                <a16:creationId xmlns:a16="http://schemas.microsoft.com/office/drawing/2014/main" id="{A82563D3-05B5-E528-7929-D47D8E7C3C8F}"/>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6" name="Hexagon 65">
            <a:extLst>
              <a:ext uri="{FF2B5EF4-FFF2-40B4-BE49-F238E27FC236}">
                <a16:creationId xmlns:a16="http://schemas.microsoft.com/office/drawing/2014/main" id="{4CE00BE0-9B3F-ECD8-5715-B3BE34131B04}"/>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7" name="Hexagon 66">
            <a:extLst>
              <a:ext uri="{FF2B5EF4-FFF2-40B4-BE49-F238E27FC236}">
                <a16:creationId xmlns:a16="http://schemas.microsoft.com/office/drawing/2014/main" id="{838D6EEB-64E0-8272-77CC-72590B2CFF0A}"/>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68" name="Group 67">
            <a:extLst>
              <a:ext uri="{FF2B5EF4-FFF2-40B4-BE49-F238E27FC236}">
                <a16:creationId xmlns:a16="http://schemas.microsoft.com/office/drawing/2014/main" id="{1A41552D-6C1C-A434-E6F5-C79080E936D3}"/>
              </a:ext>
            </a:extLst>
          </p:cNvPr>
          <p:cNvGrpSpPr/>
          <p:nvPr/>
        </p:nvGrpSpPr>
        <p:grpSpPr>
          <a:xfrm>
            <a:off x="2636275" y="5492331"/>
            <a:ext cx="3614054" cy="3112496"/>
            <a:chOff x="4416926" y="1952645"/>
            <a:chExt cx="1178615" cy="1015047"/>
          </a:xfrm>
          <a:solidFill>
            <a:schemeClr val="accent2">
              <a:lumMod val="20000"/>
              <a:lumOff val="80000"/>
            </a:schemeClr>
          </a:solidFill>
        </p:grpSpPr>
        <p:sp>
          <p:nvSpPr>
            <p:cNvPr id="69" name="Rectangle: Rounded Corners 68">
              <a:extLst>
                <a:ext uri="{FF2B5EF4-FFF2-40B4-BE49-F238E27FC236}">
                  <a16:creationId xmlns:a16="http://schemas.microsoft.com/office/drawing/2014/main" id="{B08892F5-7354-FCE6-E6C1-AEE17754D02F}"/>
                </a:ext>
              </a:extLst>
            </p:cNvPr>
            <p:cNvSpPr/>
            <p:nvPr/>
          </p:nvSpPr>
          <p:spPr>
            <a:xfrm rot="20570022">
              <a:off x="4447704" y="2313235"/>
              <a:ext cx="155800"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0" name="Rectangle: Rounded Corners 69">
              <a:extLst>
                <a:ext uri="{FF2B5EF4-FFF2-40B4-BE49-F238E27FC236}">
                  <a16:creationId xmlns:a16="http://schemas.microsoft.com/office/drawing/2014/main" id="{1BA89EAE-49C4-6F11-757A-F405C37ECE76}"/>
                </a:ext>
              </a:extLst>
            </p:cNvPr>
            <p:cNvSpPr/>
            <p:nvPr/>
          </p:nvSpPr>
          <p:spPr>
            <a:xfrm rot="734835">
              <a:off x="4416926" y="2065608"/>
              <a:ext cx="152465" cy="3858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1" name="Rectangle: Rounded Corners 70">
              <a:extLst>
                <a:ext uri="{FF2B5EF4-FFF2-40B4-BE49-F238E27FC236}">
                  <a16:creationId xmlns:a16="http://schemas.microsoft.com/office/drawing/2014/main" id="{37AAE8D2-160E-68FE-72B5-7B701EA254ED}"/>
                </a:ext>
              </a:extLst>
            </p:cNvPr>
            <p:cNvSpPr/>
            <p:nvPr/>
          </p:nvSpPr>
          <p:spPr>
            <a:xfrm rot="21032989">
              <a:off x="4615614" y="2373582"/>
              <a:ext cx="149730"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2" name="Flowchart: Manual Input 71">
              <a:extLst>
                <a:ext uri="{FF2B5EF4-FFF2-40B4-BE49-F238E27FC236}">
                  <a16:creationId xmlns:a16="http://schemas.microsoft.com/office/drawing/2014/main" id="{45D56692-A9D9-C344-F7C4-D4592E6122EE}"/>
                </a:ext>
              </a:extLst>
            </p:cNvPr>
            <p:cNvSpPr/>
            <p:nvPr/>
          </p:nvSpPr>
          <p:spPr>
            <a:xfrm rot="4370022" flipH="1">
              <a:off x="4566067" y="2612552"/>
              <a:ext cx="197560" cy="305529"/>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3" name="Rectangle: Rounded Corners 72">
              <a:extLst>
                <a:ext uri="{FF2B5EF4-FFF2-40B4-BE49-F238E27FC236}">
                  <a16:creationId xmlns:a16="http://schemas.microsoft.com/office/drawing/2014/main" id="{E3505C12-3DEF-DF8E-B44E-BB0EA34F0BD0}"/>
                </a:ext>
              </a:extLst>
            </p:cNvPr>
            <p:cNvSpPr/>
            <p:nvPr/>
          </p:nvSpPr>
          <p:spPr>
            <a:xfrm rot="1076057" flipH="1">
              <a:off x="5400700" y="2349090"/>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4" name="Rectangle: Rounded Corners 73">
              <a:extLst>
                <a:ext uri="{FF2B5EF4-FFF2-40B4-BE49-F238E27FC236}">
                  <a16:creationId xmlns:a16="http://schemas.microsoft.com/office/drawing/2014/main" id="{7AEEE95E-4A65-4565-A16C-3573DD781CA9}"/>
                </a:ext>
              </a:extLst>
            </p:cNvPr>
            <p:cNvSpPr/>
            <p:nvPr/>
          </p:nvSpPr>
          <p:spPr>
            <a:xfrm rot="20911244" flipH="1">
              <a:off x="5437935" y="2101053"/>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5" name="Rectangle: Rounded Corners 74">
              <a:extLst>
                <a:ext uri="{FF2B5EF4-FFF2-40B4-BE49-F238E27FC236}">
                  <a16:creationId xmlns:a16="http://schemas.microsoft.com/office/drawing/2014/main" id="{B429D029-DB6D-5C68-BEAB-BA836D9F3484}"/>
                </a:ext>
              </a:extLst>
            </p:cNvPr>
            <p:cNvSpPr/>
            <p:nvPr/>
          </p:nvSpPr>
          <p:spPr>
            <a:xfrm rot="613090" flipH="1">
              <a:off x="5233983" y="2403167"/>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6" name="Flowchart: Manual Input 75">
              <a:extLst>
                <a:ext uri="{FF2B5EF4-FFF2-40B4-BE49-F238E27FC236}">
                  <a16:creationId xmlns:a16="http://schemas.microsoft.com/office/drawing/2014/main" id="{61234188-DBB0-A567-CADF-AD5F7D8496E0}"/>
                </a:ext>
              </a:extLst>
            </p:cNvPr>
            <p:cNvSpPr/>
            <p:nvPr/>
          </p:nvSpPr>
          <p:spPr>
            <a:xfrm rot="17276057">
              <a:off x="5238172" y="2640595"/>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7" name="Round Same Side Corner Rectangle 21">
              <a:extLst>
                <a:ext uri="{FF2B5EF4-FFF2-40B4-BE49-F238E27FC236}">
                  <a16:creationId xmlns:a16="http://schemas.microsoft.com/office/drawing/2014/main" id="{59CD1F72-8898-0296-C635-7A6FDFBB019A}"/>
                </a:ext>
              </a:extLst>
            </p:cNvPr>
            <p:cNvSpPr/>
            <p:nvPr/>
          </p:nvSpPr>
          <p:spPr>
            <a:xfrm>
              <a:off x="4880503" y="2250894"/>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8" name="Oval 77">
              <a:extLst>
                <a:ext uri="{FF2B5EF4-FFF2-40B4-BE49-F238E27FC236}">
                  <a16:creationId xmlns:a16="http://schemas.microsoft.com/office/drawing/2014/main" id="{E3A31B9A-96EB-0B8F-B366-E8FB437D76EC}"/>
                </a:ext>
              </a:extLst>
            </p:cNvPr>
            <p:cNvSpPr/>
            <p:nvPr/>
          </p:nvSpPr>
          <p:spPr>
            <a:xfrm>
              <a:off x="4878636" y="1952645"/>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9" name="Rectangle 78">
              <a:extLst>
                <a:ext uri="{FF2B5EF4-FFF2-40B4-BE49-F238E27FC236}">
                  <a16:creationId xmlns:a16="http://schemas.microsoft.com/office/drawing/2014/main" id="{93674B55-08C9-8512-EC9C-AF419371BDE8}"/>
                </a:ext>
              </a:extLst>
            </p:cNvPr>
            <p:cNvSpPr/>
            <p:nvPr/>
          </p:nvSpPr>
          <p:spPr>
            <a:xfrm>
              <a:off x="4538838"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0" name="Rectangle 79">
              <a:extLst>
                <a:ext uri="{FF2B5EF4-FFF2-40B4-BE49-F238E27FC236}">
                  <a16:creationId xmlns:a16="http://schemas.microsoft.com/office/drawing/2014/main" id="{771D09D9-B5B4-6099-004F-3DDDCF5DF1F8}"/>
                </a:ext>
              </a:extLst>
            </p:cNvPr>
            <p:cNvSpPr/>
            <p:nvPr/>
          </p:nvSpPr>
          <p:spPr>
            <a:xfrm>
              <a:off x="5217172"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extLst>
      <p:ext uri="{BB962C8B-B14F-4D97-AF65-F5344CB8AC3E}">
        <p14:creationId xmlns:p14="http://schemas.microsoft.com/office/powerpoint/2010/main" val="291436300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17444"/>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187278"/>
            <a:ext cx="4637303" cy="1541407"/>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Quality and updated documentation of tracing information is essential for tracing efforts to be effective.</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Usually obtaining complete and comprehensive tracing information happens over time, during multiple visits/ interviews.</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For younger children it is helpful to use creative methods to support documentation, such as drawing.</a:t>
            </a: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740712"/>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3651086"/>
            <a:ext cx="5254042" cy="5242191"/>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3127818"/>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Google Shape;256;p19">
            <a:extLst>
              <a:ext uri="{FF2B5EF4-FFF2-40B4-BE49-F238E27FC236}">
                <a16:creationId xmlns:a16="http://schemas.microsoft.com/office/drawing/2014/main" id="{473F5B10-CAAC-BC6B-C4B7-5CE513B64E2E}"/>
              </a:ext>
            </a:extLst>
          </p:cNvPr>
          <p:cNvSpPr/>
          <p:nvPr/>
        </p:nvSpPr>
        <p:spPr>
          <a:xfrm>
            <a:off x="1072579" y="2311702"/>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 name="Hexagon 3">
            <a:extLst>
              <a:ext uri="{FF2B5EF4-FFF2-40B4-BE49-F238E27FC236}">
                <a16:creationId xmlns:a16="http://schemas.microsoft.com/office/drawing/2014/main" id="{A4CB327D-CF93-2AD8-55A1-88E2862FD092}"/>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6C46CE19-8833-F86A-106D-E7F95F8A73E1}"/>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9C4BA519-BD74-748B-59AA-F222226A6254}"/>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BEB112CE-C8F6-AF99-A15D-3AC46726B38F}"/>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FA784256-0469-11C8-ADC4-92C79469BA6D}"/>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9AAB6AE9-DD83-3982-8498-8D8254812910}"/>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6F7E4A70-5406-2E0C-59B5-3C49B6A72CDA}"/>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A4373A53-9A04-4301-8E3E-F223CB6DB081}"/>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4DB9AFDB-017D-1DF7-A066-6EF2BF2F2329}"/>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F03F00A5-1CBA-234E-0A2B-01701AB19B07}"/>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D3D58617-224D-84CB-54CF-45F06784D379}"/>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E43BDB66-CFAD-256D-490D-C303C0128E18}"/>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804AD5D4-DF4A-1725-01A9-8230F8E6D92D}"/>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F63C91C2-4ACC-EDB6-628F-74B46223BB8E}"/>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516BBA0B-EC38-0079-783C-1CE19039419E}"/>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2521B818-C4E1-7547-0D46-519752724DB7}"/>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6F370598-717C-E2E0-E108-FF845E92A292}"/>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55324662-9368-DF29-048C-00AA349F29E3}"/>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56390308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5254042" cy="523220"/>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5.3: VERIFICATION PRIOR TO FAMILY REUNIFICATION</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625489"/>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2088245"/>
            <a:ext cx="4529568" cy="430887"/>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Explain the importance of verification and how to carry out verification prior to family reunification</a:t>
            </a:r>
          </a:p>
        </p:txBody>
      </p:sp>
      <p:grpSp>
        <p:nvGrpSpPr>
          <p:cNvPr id="4" name="Google Shape;194;p14">
            <a:extLst>
              <a:ext uri="{FF2B5EF4-FFF2-40B4-BE49-F238E27FC236}">
                <a16:creationId xmlns:a16="http://schemas.microsoft.com/office/drawing/2014/main" id="{D4AB207D-4B97-5867-2E0D-1F362066092D}"/>
              </a:ext>
            </a:extLst>
          </p:cNvPr>
          <p:cNvGrpSpPr/>
          <p:nvPr/>
        </p:nvGrpSpPr>
        <p:grpSpPr>
          <a:xfrm>
            <a:off x="1153785" y="2128003"/>
            <a:ext cx="332115" cy="351369"/>
            <a:chOff x="243840" y="1676400"/>
            <a:chExt cx="701040" cy="741680"/>
          </a:xfrm>
          <a:solidFill>
            <a:schemeClr val="accent2">
              <a:lumMod val="75000"/>
            </a:schemeClr>
          </a:solidFill>
        </p:grpSpPr>
        <p:sp>
          <p:nvSpPr>
            <p:cNvPr id="5" name="Google Shape;195;p14">
              <a:extLst>
                <a:ext uri="{FF2B5EF4-FFF2-40B4-BE49-F238E27FC236}">
                  <a16:creationId xmlns:a16="http://schemas.microsoft.com/office/drawing/2014/main" id="{DE65928C-4885-8E46-C78D-4D0AEDBCCA2B}"/>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6" name="Google Shape;196;p14">
              <a:extLst>
                <a:ext uri="{FF2B5EF4-FFF2-40B4-BE49-F238E27FC236}">
                  <a16:creationId xmlns:a16="http://schemas.microsoft.com/office/drawing/2014/main" id="{F2D3A6B0-DE0B-8A24-9191-16650377C032}"/>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7" name="TextBox 6">
            <a:extLst>
              <a:ext uri="{FF2B5EF4-FFF2-40B4-BE49-F238E27FC236}">
                <a16:creationId xmlns:a16="http://schemas.microsoft.com/office/drawing/2014/main" id="{A1FF048D-B1A9-C769-69A5-E87EDEF9D38A}"/>
              </a:ext>
            </a:extLst>
          </p:cNvPr>
          <p:cNvSpPr txBox="1"/>
          <p:nvPr/>
        </p:nvSpPr>
        <p:spPr>
          <a:xfrm>
            <a:off x="982985" y="3014023"/>
            <a:ext cx="5254041" cy="461665"/>
          </a:xfrm>
          <a:prstGeom prst="rect">
            <a:avLst/>
          </a:prstGeom>
          <a:noFill/>
        </p:spPr>
        <p:txBody>
          <a:bodyPr wrap="square" rtlCol="0">
            <a:spAutoFit/>
          </a:bodyPr>
          <a:lstStyle/>
          <a:p>
            <a:r>
              <a:rPr lang="en-US" sz="1200" b="1" spc="300" dirty="0">
                <a:solidFill>
                  <a:schemeClr val="tx1"/>
                </a:solidFill>
              </a:rPr>
              <a:t>STEPS OF VERIFICATION PRIOR TO FAMILY REUNIFICATION</a:t>
            </a:r>
          </a:p>
        </p:txBody>
      </p:sp>
      <p:sp>
        <p:nvSpPr>
          <p:cNvPr id="8" name="TextBox 7">
            <a:extLst>
              <a:ext uri="{FF2B5EF4-FFF2-40B4-BE49-F238E27FC236}">
                <a16:creationId xmlns:a16="http://schemas.microsoft.com/office/drawing/2014/main" id="{BBB8A348-0421-E4F5-F12E-6E8EF76363BD}"/>
              </a:ext>
            </a:extLst>
          </p:cNvPr>
          <p:cNvSpPr txBox="1"/>
          <p:nvPr/>
        </p:nvSpPr>
        <p:spPr>
          <a:xfrm>
            <a:off x="982984" y="3738676"/>
            <a:ext cx="5254041" cy="261610"/>
          </a:xfrm>
          <a:prstGeom prst="rect">
            <a:avLst/>
          </a:prstGeom>
          <a:noFill/>
        </p:spPr>
        <p:txBody>
          <a:bodyPr wrap="square" rtlCol="0">
            <a:spAutoFit/>
          </a:bodyPr>
          <a:lstStyle/>
          <a:p>
            <a:r>
              <a:rPr lang="en-US" sz="1100" b="1" dirty="0"/>
              <a:t>Write the correct step number</a:t>
            </a:r>
          </a:p>
        </p:txBody>
      </p:sp>
      <p:grpSp>
        <p:nvGrpSpPr>
          <p:cNvPr id="46" name="Group 45">
            <a:extLst>
              <a:ext uri="{FF2B5EF4-FFF2-40B4-BE49-F238E27FC236}">
                <a16:creationId xmlns:a16="http://schemas.microsoft.com/office/drawing/2014/main" id="{3E3E97B4-4B0B-A331-3E5D-F8FF147FC4D8}"/>
              </a:ext>
            </a:extLst>
          </p:cNvPr>
          <p:cNvGrpSpPr/>
          <p:nvPr/>
        </p:nvGrpSpPr>
        <p:grpSpPr>
          <a:xfrm>
            <a:off x="3913509" y="4212172"/>
            <a:ext cx="2336820" cy="769441"/>
            <a:chOff x="3913509" y="3952493"/>
            <a:chExt cx="2336820" cy="769441"/>
          </a:xfrm>
        </p:grpSpPr>
        <p:sp>
          <p:nvSpPr>
            <p:cNvPr id="14" name="Google Shape;275;p12">
              <a:extLst>
                <a:ext uri="{FF2B5EF4-FFF2-40B4-BE49-F238E27FC236}">
                  <a16:creationId xmlns:a16="http://schemas.microsoft.com/office/drawing/2014/main" id="{F2A9290B-54BB-C26D-8CC8-CE40839D2061}"/>
                </a:ext>
              </a:extLst>
            </p:cNvPr>
            <p:cNvSpPr/>
            <p:nvPr/>
          </p:nvSpPr>
          <p:spPr>
            <a:xfrm>
              <a:off x="3913509" y="4016569"/>
              <a:ext cx="325489" cy="328259"/>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 name="TextBox 20">
              <a:extLst>
                <a:ext uri="{FF2B5EF4-FFF2-40B4-BE49-F238E27FC236}">
                  <a16:creationId xmlns:a16="http://schemas.microsoft.com/office/drawing/2014/main" id="{2AB7C9C1-1CA7-BEAE-CBDC-2D42D04C4920}"/>
                </a:ext>
              </a:extLst>
            </p:cNvPr>
            <p:cNvSpPr txBox="1"/>
            <p:nvPr/>
          </p:nvSpPr>
          <p:spPr>
            <a:xfrm>
              <a:off x="4372658" y="3952493"/>
              <a:ext cx="1877671" cy="769441"/>
            </a:xfrm>
            <a:prstGeom prst="rect">
              <a:avLst/>
            </a:prstGeom>
            <a:noFill/>
            <a:ln>
              <a:noFill/>
            </a:ln>
          </p:spPr>
          <p:txBody>
            <a:bodyPr wrap="square">
              <a:spAutoFit/>
            </a:bodyPr>
            <a:lstStyle/>
            <a:p>
              <a:r>
                <a:rPr lang="en-US" sz="1100" dirty="0"/>
                <a:t>Check if the information s/he provides corresponds with the original documentation form</a:t>
              </a:r>
            </a:p>
          </p:txBody>
        </p:sp>
      </p:grpSp>
      <p:grpSp>
        <p:nvGrpSpPr>
          <p:cNvPr id="49" name="Group 48">
            <a:extLst>
              <a:ext uri="{FF2B5EF4-FFF2-40B4-BE49-F238E27FC236}">
                <a16:creationId xmlns:a16="http://schemas.microsoft.com/office/drawing/2014/main" id="{B1FD26C8-C124-2EE5-2DB6-02191365530C}"/>
              </a:ext>
            </a:extLst>
          </p:cNvPr>
          <p:cNvGrpSpPr/>
          <p:nvPr/>
        </p:nvGrpSpPr>
        <p:grpSpPr>
          <a:xfrm>
            <a:off x="1097284" y="7055778"/>
            <a:ext cx="2355187" cy="394934"/>
            <a:chOff x="1097284" y="6650147"/>
            <a:chExt cx="2355187" cy="394934"/>
          </a:xfrm>
        </p:grpSpPr>
        <p:sp>
          <p:nvSpPr>
            <p:cNvPr id="10" name="Google Shape;275;p12">
              <a:extLst>
                <a:ext uri="{FF2B5EF4-FFF2-40B4-BE49-F238E27FC236}">
                  <a16:creationId xmlns:a16="http://schemas.microsoft.com/office/drawing/2014/main" id="{6F5D5F17-8ECE-3047-6B9B-218BA34C2CF0}"/>
                </a:ext>
              </a:extLst>
            </p:cNvPr>
            <p:cNvSpPr/>
            <p:nvPr/>
          </p:nvSpPr>
          <p:spPr>
            <a:xfrm>
              <a:off x="1097284" y="6716822"/>
              <a:ext cx="325489" cy="328259"/>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 name="TextBox 21">
              <a:extLst>
                <a:ext uri="{FF2B5EF4-FFF2-40B4-BE49-F238E27FC236}">
                  <a16:creationId xmlns:a16="http://schemas.microsoft.com/office/drawing/2014/main" id="{12037E6A-0CAF-7413-E2D1-090491A137FE}"/>
                </a:ext>
              </a:extLst>
            </p:cNvPr>
            <p:cNvSpPr txBox="1"/>
            <p:nvPr/>
          </p:nvSpPr>
          <p:spPr>
            <a:xfrm>
              <a:off x="1574800" y="6650147"/>
              <a:ext cx="1877671" cy="26161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1100" dirty="0"/>
                <a:t>Ask specifics about the child </a:t>
              </a:r>
            </a:p>
          </p:txBody>
        </p:sp>
      </p:grpSp>
      <p:grpSp>
        <p:nvGrpSpPr>
          <p:cNvPr id="48" name="Group 47">
            <a:extLst>
              <a:ext uri="{FF2B5EF4-FFF2-40B4-BE49-F238E27FC236}">
                <a16:creationId xmlns:a16="http://schemas.microsoft.com/office/drawing/2014/main" id="{F15734E8-891E-59C8-29A5-130BA7EA45BA}"/>
              </a:ext>
            </a:extLst>
          </p:cNvPr>
          <p:cNvGrpSpPr/>
          <p:nvPr/>
        </p:nvGrpSpPr>
        <p:grpSpPr>
          <a:xfrm>
            <a:off x="1097284" y="7912241"/>
            <a:ext cx="2355187" cy="600164"/>
            <a:chOff x="1097284" y="7395646"/>
            <a:chExt cx="2355187" cy="600164"/>
          </a:xfrm>
        </p:grpSpPr>
        <p:sp>
          <p:nvSpPr>
            <p:cNvPr id="13" name="Google Shape;275;p12">
              <a:extLst>
                <a:ext uri="{FF2B5EF4-FFF2-40B4-BE49-F238E27FC236}">
                  <a16:creationId xmlns:a16="http://schemas.microsoft.com/office/drawing/2014/main" id="{5F4BC3B5-6194-6129-0DD3-CB800EC0E368}"/>
                </a:ext>
              </a:extLst>
            </p:cNvPr>
            <p:cNvSpPr/>
            <p:nvPr/>
          </p:nvSpPr>
          <p:spPr>
            <a:xfrm>
              <a:off x="1097284" y="7462321"/>
              <a:ext cx="325489" cy="328259"/>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3" name="TextBox 22">
              <a:extLst>
                <a:ext uri="{FF2B5EF4-FFF2-40B4-BE49-F238E27FC236}">
                  <a16:creationId xmlns:a16="http://schemas.microsoft.com/office/drawing/2014/main" id="{C546300B-2737-CCAA-6F52-3C52BDFC0985}"/>
                </a:ext>
              </a:extLst>
            </p:cNvPr>
            <p:cNvSpPr txBox="1"/>
            <p:nvPr/>
          </p:nvSpPr>
          <p:spPr>
            <a:xfrm>
              <a:off x="1574800" y="7395646"/>
              <a:ext cx="1877671" cy="60016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1100" dirty="0"/>
                <a:t>Check the information provided by the person/ family together with the child</a:t>
              </a:r>
            </a:p>
          </p:txBody>
        </p:sp>
      </p:grpSp>
      <p:grpSp>
        <p:nvGrpSpPr>
          <p:cNvPr id="52" name="Group 51">
            <a:extLst>
              <a:ext uri="{FF2B5EF4-FFF2-40B4-BE49-F238E27FC236}">
                <a16:creationId xmlns:a16="http://schemas.microsoft.com/office/drawing/2014/main" id="{9EEA6492-BA80-B006-8D3B-44F77F46E30D}"/>
              </a:ext>
            </a:extLst>
          </p:cNvPr>
          <p:cNvGrpSpPr/>
          <p:nvPr/>
        </p:nvGrpSpPr>
        <p:grpSpPr>
          <a:xfrm>
            <a:off x="1097284" y="4220398"/>
            <a:ext cx="2355187" cy="938719"/>
            <a:chOff x="1097284" y="3960719"/>
            <a:chExt cx="2355187" cy="938719"/>
          </a:xfrm>
        </p:grpSpPr>
        <p:sp>
          <p:nvSpPr>
            <p:cNvPr id="9" name="Google Shape;275;p12">
              <a:extLst>
                <a:ext uri="{FF2B5EF4-FFF2-40B4-BE49-F238E27FC236}">
                  <a16:creationId xmlns:a16="http://schemas.microsoft.com/office/drawing/2014/main" id="{F0AC2B01-E540-FDDB-6360-54596F1C1A84}"/>
                </a:ext>
              </a:extLst>
            </p:cNvPr>
            <p:cNvSpPr/>
            <p:nvPr/>
          </p:nvSpPr>
          <p:spPr>
            <a:xfrm>
              <a:off x="1097284" y="4021328"/>
              <a:ext cx="325489" cy="328259"/>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4" name="TextBox 23">
              <a:extLst>
                <a:ext uri="{FF2B5EF4-FFF2-40B4-BE49-F238E27FC236}">
                  <a16:creationId xmlns:a16="http://schemas.microsoft.com/office/drawing/2014/main" id="{376E978D-A54E-B4C6-04BD-1CED7B23DD8B}"/>
                </a:ext>
              </a:extLst>
            </p:cNvPr>
            <p:cNvSpPr txBox="1"/>
            <p:nvPr/>
          </p:nvSpPr>
          <p:spPr>
            <a:xfrm>
              <a:off x="1574800" y="3960719"/>
              <a:ext cx="1877671" cy="93871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1100" dirty="0"/>
                <a:t>Ask the family about their living situation, if they are willing and able to care for the child and if they need additional support</a:t>
              </a:r>
            </a:p>
          </p:txBody>
        </p:sp>
      </p:grpSp>
      <p:grpSp>
        <p:nvGrpSpPr>
          <p:cNvPr id="50" name="Group 49">
            <a:extLst>
              <a:ext uri="{FF2B5EF4-FFF2-40B4-BE49-F238E27FC236}">
                <a16:creationId xmlns:a16="http://schemas.microsoft.com/office/drawing/2014/main" id="{A765A3A4-CB13-3BA3-98F2-6048C3743D2A}"/>
              </a:ext>
            </a:extLst>
          </p:cNvPr>
          <p:cNvGrpSpPr/>
          <p:nvPr/>
        </p:nvGrpSpPr>
        <p:grpSpPr>
          <a:xfrm>
            <a:off x="1097284" y="6266061"/>
            <a:ext cx="2355187" cy="600164"/>
            <a:chOff x="1097284" y="5911548"/>
            <a:chExt cx="2355187" cy="600164"/>
          </a:xfrm>
        </p:grpSpPr>
        <p:sp>
          <p:nvSpPr>
            <p:cNvPr id="12" name="Google Shape;275;p12">
              <a:extLst>
                <a:ext uri="{FF2B5EF4-FFF2-40B4-BE49-F238E27FC236}">
                  <a16:creationId xmlns:a16="http://schemas.microsoft.com/office/drawing/2014/main" id="{BD5201AB-F3E0-B695-6C4F-4F1EFF1C1095}"/>
                </a:ext>
              </a:extLst>
            </p:cNvPr>
            <p:cNvSpPr/>
            <p:nvPr/>
          </p:nvSpPr>
          <p:spPr>
            <a:xfrm>
              <a:off x="1097284" y="5978223"/>
              <a:ext cx="325489" cy="328259"/>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5" name="TextBox 24">
              <a:extLst>
                <a:ext uri="{FF2B5EF4-FFF2-40B4-BE49-F238E27FC236}">
                  <a16:creationId xmlns:a16="http://schemas.microsoft.com/office/drawing/2014/main" id="{6BF4FC41-0783-0922-844B-98AC6BB14CF5}"/>
                </a:ext>
              </a:extLst>
            </p:cNvPr>
            <p:cNvSpPr txBox="1"/>
            <p:nvPr/>
          </p:nvSpPr>
          <p:spPr>
            <a:xfrm>
              <a:off x="1574800" y="5911548"/>
              <a:ext cx="1877671" cy="60016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1100" dirty="0"/>
                <a:t>Confirm with the child that he or she wishes to live with the person/family found</a:t>
              </a:r>
            </a:p>
          </p:txBody>
        </p:sp>
      </p:grpSp>
      <p:grpSp>
        <p:nvGrpSpPr>
          <p:cNvPr id="51" name="Group 50">
            <a:extLst>
              <a:ext uri="{FF2B5EF4-FFF2-40B4-BE49-F238E27FC236}">
                <a16:creationId xmlns:a16="http://schemas.microsoft.com/office/drawing/2014/main" id="{008E2454-5179-E2F2-3096-F79D4BCAB6C4}"/>
              </a:ext>
            </a:extLst>
          </p:cNvPr>
          <p:cNvGrpSpPr/>
          <p:nvPr/>
        </p:nvGrpSpPr>
        <p:grpSpPr>
          <a:xfrm>
            <a:off x="1097284" y="5268498"/>
            <a:ext cx="2355187" cy="769441"/>
            <a:chOff x="1097284" y="5008819"/>
            <a:chExt cx="2355187" cy="769441"/>
          </a:xfrm>
        </p:grpSpPr>
        <p:sp>
          <p:nvSpPr>
            <p:cNvPr id="11" name="Google Shape;275;p12">
              <a:extLst>
                <a:ext uri="{FF2B5EF4-FFF2-40B4-BE49-F238E27FC236}">
                  <a16:creationId xmlns:a16="http://schemas.microsoft.com/office/drawing/2014/main" id="{52256426-C72A-B5A1-156E-BEF9B67E8275}"/>
                </a:ext>
              </a:extLst>
            </p:cNvPr>
            <p:cNvSpPr/>
            <p:nvPr/>
          </p:nvSpPr>
          <p:spPr>
            <a:xfrm>
              <a:off x="1097284" y="5075494"/>
              <a:ext cx="325489" cy="328259"/>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7" name="TextBox 26">
              <a:extLst>
                <a:ext uri="{FF2B5EF4-FFF2-40B4-BE49-F238E27FC236}">
                  <a16:creationId xmlns:a16="http://schemas.microsoft.com/office/drawing/2014/main" id="{0ABBBE2F-158F-85EC-CA48-DB330D556615}"/>
                </a:ext>
              </a:extLst>
            </p:cNvPr>
            <p:cNvSpPr txBox="1"/>
            <p:nvPr/>
          </p:nvSpPr>
          <p:spPr>
            <a:xfrm>
              <a:off x="1574800" y="5008819"/>
              <a:ext cx="1877671" cy="76944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1100" dirty="0"/>
                <a:t>Complete the 4C Adult Verification Form and the 4D Child Verification Form (CPIMS)</a:t>
              </a:r>
            </a:p>
          </p:txBody>
        </p:sp>
      </p:grpSp>
      <p:grpSp>
        <p:nvGrpSpPr>
          <p:cNvPr id="45" name="Group 44">
            <a:extLst>
              <a:ext uri="{FF2B5EF4-FFF2-40B4-BE49-F238E27FC236}">
                <a16:creationId xmlns:a16="http://schemas.microsoft.com/office/drawing/2014/main" id="{FB648A85-4604-64F3-D364-FBFA6B2AB302}"/>
              </a:ext>
            </a:extLst>
          </p:cNvPr>
          <p:cNvGrpSpPr/>
          <p:nvPr/>
        </p:nvGrpSpPr>
        <p:grpSpPr>
          <a:xfrm>
            <a:off x="3913509" y="5166113"/>
            <a:ext cx="2336820" cy="600164"/>
            <a:chOff x="3913509" y="4906434"/>
            <a:chExt cx="2336820" cy="600164"/>
          </a:xfrm>
        </p:grpSpPr>
        <p:sp>
          <p:nvSpPr>
            <p:cNvPr id="20" name="TextBox 19">
              <a:extLst>
                <a:ext uri="{FF2B5EF4-FFF2-40B4-BE49-F238E27FC236}">
                  <a16:creationId xmlns:a16="http://schemas.microsoft.com/office/drawing/2014/main" id="{92805C50-9503-03CF-CD10-C50881884135}"/>
                </a:ext>
              </a:extLst>
            </p:cNvPr>
            <p:cNvSpPr txBox="1"/>
            <p:nvPr/>
          </p:nvSpPr>
          <p:spPr>
            <a:xfrm>
              <a:off x="4372658" y="4906434"/>
              <a:ext cx="1877671" cy="60016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1100" dirty="0"/>
                <a:t>Verify the identity of the person/ family who claims the child</a:t>
              </a:r>
            </a:p>
          </p:txBody>
        </p:sp>
        <p:sp>
          <p:nvSpPr>
            <p:cNvPr id="42" name="Google Shape;275;p12">
              <a:extLst>
                <a:ext uri="{FF2B5EF4-FFF2-40B4-BE49-F238E27FC236}">
                  <a16:creationId xmlns:a16="http://schemas.microsoft.com/office/drawing/2014/main" id="{7A0BE9A1-84C3-A9D4-7820-604EC4353BE4}"/>
                </a:ext>
              </a:extLst>
            </p:cNvPr>
            <p:cNvSpPr/>
            <p:nvPr/>
          </p:nvSpPr>
          <p:spPr>
            <a:xfrm>
              <a:off x="3913509" y="4966113"/>
              <a:ext cx="325489" cy="328259"/>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grpSp>
        <p:nvGrpSpPr>
          <p:cNvPr id="47" name="Group 46">
            <a:extLst>
              <a:ext uri="{FF2B5EF4-FFF2-40B4-BE49-F238E27FC236}">
                <a16:creationId xmlns:a16="http://schemas.microsoft.com/office/drawing/2014/main" id="{1AA8D3D4-5B2A-FFA9-8ECC-A1DD6424F3C8}"/>
              </a:ext>
            </a:extLst>
          </p:cNvPr>
          <p:cNvGrpSpPr/>
          <p:nvPr/>
        </p:nvGrpSpPr>
        <p:grpSpPr>
          <a:xfrm>
            <a:off x="3913509" y="6014240"/>
            <a:ext cx="2336820" cy="2292935"/>
            <a:chOff x="3913509" y="5603311"/>
            <a:chExt cx="2336820" cy="2292935"/>
          </a:xfrm>
        </p:grpSpPr>
        <p:sp>
          <p:nvSpPr>
            <p:cNvPr id="26" name="TextBox 25">
              <a:extLst>
                <a:ext uri="{FF2B5EF4-FFF2-40B4-BE49-F238E27FC236}">
                  <a16:creationId xmlns:a16="http://schemas.microsoft.com/office/drawing/2014/main" id="{55DD3A53-784D-70C5-237E-EBBEA32FC349}"/>
                </a:ext>
              </a:extLst>
            </p:cNvPr>
            <p:cNvSpPr txBox="1"/>
            <p:nvPr/>
          </p:nvSpPr>
          <p:spPr>
            <a:xfrm>
              <a:off x="4372658" y="5603311"/>
              <a:ext cx="1877671" cy="2292935"/>
            </a:xfrm>
            <a:prstGeom prst="rect">
              <a:avLst/>
            </a:prstGeom>
            <a:noFill/>
            <a:ln>
              <a:noFill/>
            </a:ln>
          </p:spPr>
          <p:txBody>
            <a:bodyPr wrap="square">
              <a:spAutoFit/>
            </a:bodyPr>
            <a:lstStyle/>
            <a:p>
              <a:r>
                <a:rPr lang="en-US" sz="1100" dirty="0"/>
                <a:t>In case there are doubts about the relationship between the person/ family and the child: </a:t>
              </a:r>
            </a:p>
            <a:p>
              <a:pPr marL="171450" indent="-171450">
                <a:buFont typeface="Arial" panose="020B0604020202020204" pitchFamily="34" charset="0"/>
                <a:buChar char="•"/>
              </a:pPr>
              <a:r>
                <a:rPr lang="en-US" sz="1100" dirty="0"/>
                <a:t>observe interactions </a:t>
              </a:r>
            </a:p>
            <a:p>
              <a:pPr marL="171450" indent="-171450">
                <a:buFont typeface="Arial" panose="020B0604020202020204" pitchFamily="34" charset="0"/>
                <a:buChar char="•"/>
              </a:pPr>
              <a:r>
                <a:rPr lang="en-US" sz="1100" dirty="0"/>
                <a:t>give the child adequate time to express her/himself afterwards </a:t>
              </a:r>
            </a:p>
            <a:p>
              <a:pPr marL="171450" indent="-171450">
                <a:buFont typeface="Arial" panose="020B0604020202020204" pitchFamily="34" charset="0"/>
                <a:buChar char="•"/>
              </a:pPr>
              <a:r>
                <a:rPr lang="en-US" sz="1100" dirty="0"/>
                <a:t>review if the family reunification should go ahead or put on hold until further information is obtained </a:t>
              </a:r>
            </a:p>
          </p:txBody>
        </p:sp>
        <p:sp>
          <p:nvSpPr>
            <p:cNvPr id="43" name="Google Shape;275;p12">
              <a:extLst>
                <a:ext uri="{FF2B5EF4-FFF2-40B4-BE49-F238E27FC236}">
                  <a16:creationId xmlns:a16="http://schemas.microsoft.com/office/drawing/2014/main" id="{52AB01DE-9930-19AC-2BD0-C50543BB4A52}"/>
                </a:ext>
              </a:extLst>
            </p:cNvPr>
            <p:cNvSpPr/>
            <p:nvPr/>
          </p:nvSpPr>
          <p:spPr>
            <a:xfrm>
              <a:off x="3913509" y="5669986"/>
              <a:ext cx="325489" cy="328259"/>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sp>
        <p:nvSpPr>
          <p:cNvPr id="53" name="Hexagon 52">
            <a:extLst>
              <a:ext uri="{FF2B5EF4-FFF2-40B4-BE49-F238E27FC236}">
                <a16:creationId xmlns:a16="http://schemas.microsoft.com/office/drawing/2014/main" id="{C2CAB0D2-3915-9ED9-3984-31F41E965893}"/>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4" name="Hexagon 53">
            <a:extLst>
              <a:ext uri="{FF2B5EF4-FFF2-40B4-BE49-F238E27FC236}">
                <a16:creationId xmlns:a16="http://schemas.microsoft.com/office/drawing/2014/main" id="{CDC93305-FA1D-ED39-4220-081CC418B827}"/>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5" name="Hexagon 54">
            <a:extLst>
              <a:ext uri="{FF2B5EF4-FFF2-40B4-BE49-F238E27FC236}">
                <a16:creationId xmlns:a16="http://schemas.microsoft.com/office/drawing/2014/main" id="{7A2F32CB-C90E-FF1C-8E33-A7F6F29E451E}"/>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6" name="Hexagon 55">
            <a:extLst>
              <a:ext uri="{FF2B5EF4-FFF2-40B4-BE49-F238E27FC236}">
                <a16:creationId xmlns:a16="http://schemas.microsoft.com/office/drawing/2014/main" id="{D8700525-3C8E-20F8-37C8-DF29690DE293}"/>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7" name="Hexagon 56">
            <a:extLst>
              <a:ext uri="{FF2B5EF4-FFF2-40B4-BE49-F238E27FC236}">
                <a16:creationId xmlns:a16="http://schemas.microsoft.com/office/drawing/2014/main" id="{E3B50224-94DF-EB39-9DBD-6E673DB2B384}"/>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8" name="Hexagon 57">
            <a:extLst>
              <a:ext uri="{FF2B5EF4-FFF2-40B4-BE49-F238E27FC236}">
                <a16:creationId xmlns:a16="http://schemas.microsoft.com/office/drawing/2014/main" id="{30085FDB-B90F-A94B-40D8-C7456A1589D9}"/>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9" name="Hexagon 58">
            <a:extLst>
              <a:ext uri="{FF2B5EF4-FFF2-40B4-BE49-F238E27FC236}">
                <a16:creationId xmlns:a16="http://schemas.microsoft.com/office/drawing/2014/main" id="{38C1A674-113E-66BC-22E9-5FE88C807EA2}"/>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0" name="Hexagon 59">
            <a:extLst>
              <a:ext uri="{FF2B5EF4-FFF2-40B4-BE49-F238E27FC236}">
                <a16:creationId xmlns:a16="http://schemas.microsoft.com/office/drawing/2014/main" id="{85D40196-7C52-B827-9CE7-8EA245927196}"/>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1" name="Hexagon 60">
            <a:extLst>
              <a:ext uri="{FF2B5EF4-FFF2-40B4-BE49-F238E27FC236}">
                <a16:creationId xmlns:a16="http://schemas.microsoft.com/office/drawing/2014/main" id="{A3111251-C005-4C80-50C2-381A3838D875}"/>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 name="Hexagon 61">
            <a:extLst>
              <a:ext uri="{FF2B5EF4-FFF2-40B4-BE49-F238E27FC236}">
                <a16:creationId xmlns:a16="http://schemas.microsoft.com/office/drawing/2014/main" id="{6BD208F4-6EBA-ED70-70E3-E8F3EEB0D4B2}"/>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3" name="Hexagon 62">
            <a:extLst>
              <a:ext uri="{FF2B5EF4-FFF2-40B4-BE49-F238E27FC236}">
                <a16:creationId xmlns:a16="http://schemas.microsoft.com/office/drawing/2014/main" id="{613751E7-924D-BD01-AFC9-72CDDA099A9B}"/>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4" name="Hexagon 63">
            <a:extLst>
              <a:ext uri="{FF2B5EF4-FFF2-40B4-BE49-F238E27FC236}">
                <a16:creationId xmlns:a16="http://schemas.microsoft.com/office/drawing/2014/main" id="{2132E137-153A-6882-6587-DE21576FA2B0}"/>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5" name="Hexagon 64">
            <a:extLst>
              <a:ext uri="{FF2B5EF4-FFF2-40B4-BE49-F238E27FC236}">
                <a16:creationId xmlns:a16="http://schemas.microsoft.com/office/drawing/2014/main" id="{EB98FA48-7AEE-A987-5B6B-1EBFEDC698CB}"/>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6" name="Hexagon 65">
            <a:extLst>
              <a:ext uri="{FF2B5EF4-FFF2-40B4-BE49-F238E27FC236}">
                <a16:creationId xmlns:a16="http://schemas.microsoft.com/office/drawing/2014/main" id="{3BF10883-BEFF-AB12-7302-49C4CC44CB51}"/>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7" name="Hexagon 66">
            <a:extLst>
              <a:ext uri="{FF2B5EF4-FFF2-40B4-BE49-F238E27FC236}">
                <a16:creationId xmlns:a16="http://schemas.microsoft.com/office/drawing/2014/main" id="{29CEB13F-6B71-F034-811B-5C47B4011E3F}"/>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8" name="Hexagon 67">
            <a:extLst>
              <a:ext uri="{FF2B5EF4-FFF2-40B4-BE49-F238E27FC236}">
                <a16:creationId xmlns:a16="http://schemas.microsoft.com/office/drawing/2014/main" id="{BC489A66-D7D3-DCD3-1AFE-C0C19A87AB72}"/>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9" name="Hexagon 68">
            <a:extLst>
              <a:ext uri="{FF2B5EF4-FFF2-40B4-BE49-F238E27FC236}">
                <a16:creationId xmlns:a16="http://schemas.microsoft.com/office/drawing/2014/main" id="{1909A50E-A103-9CB0-0F49-33DA6A798C02}"/>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0" name="Hexagon 69">
            <a:extLst>
              <a:ext uri="{FF2B5EF4-FFF2-40B4-BE49-F238E27FC236}">
                <a16:creationId xmlns:a16="http://schemas.microsoft.com/office/drawing/2014/main" id="{4B6A31C1-CEBB-0724-4A5C-EB83EBFA7A42}"/>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66900405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54041" cy="276999"/>
          </a:xfrm>
          <a:prstGeom prst="rect">
            <a:avLst/>
          </a:prstGeom>
          <a:noFill/>
        </p:spPr>
        <p:txBody>
          <a:bodyPr wrap="square" rtlCol="0">
            <a:spAutoFit/>
          </a:bodyPr>
          <a:lstStyle/>
          <a:p>
            <a:r>
              <a:rPr lang="en-US" sz="1200" b="1" spc="300" dirty="0">
                <a:solidFill>
                  <a:schemeClr val="tx1"/>
                </a:solidFill>
              </a:rPr>
              <a:t>VERIFICATION CASE SCENARIO</a:t>
            </a:r>
          </a:p>
        </p:txBody>
      </p:sp>
      <p:sp>
        <p:nvSpPr>
          <p:cNvPr id="25" name="TextBox 24">
            <a:extLst>
              <a:ext uri="{FF2B5EF4-FFF2-40B4-BE49-F238E27FC236}">
                <a16:creationId xmlns:a16="http://schemas.microsoft.com/office/drawing/2014/main" id="{D5542114-F2A6-B0D4-3E42-205EEC24C14D}"/>
              </a:ext>
            </a:extLst>
          </p:cNvPr>
          <p:cNvSpPr txBox="1"/>
          <p:nvPr/>
        </p:nvSpPr>
        <p:spPr>
          <a:xfrm>
            <a:off x="982984" y="1285422"/>
            <a:ext cx="5254041" cy="3985706"/>
          </a:xfrm>
          <a:prstGeom prst="rect">
            <a:avLst/>
          </a:prstGeom>
          <a:noFill/>
        </p:spPr>
        <p:txBody>
          <a:bodyPr wrap="square" rtlCol="0">
            <a:spAutoFit/>
          </a:bodyPr>
          <a:lstStyle/>
          <a:p>
            <a:r>
              <a:rPr lang="en-US" sz="1100" b="1" dirty="0"/>
              <a:t>Case scenario 1</a:t>
            </a:r>
          </a:p>
          <a:p>
            <a:endParaRPr lang="en-US" sz="1100" dirty="0"/>
          </a:p>
          <a:p>
            <a:r>
              <a:rPr lang="en-US" sz="1100" dirty="0"/>
              <a:t>Hashim is a 15-year-old boy, who was living with his parents and his 2 younger sisters before violence broke out in his country of origin. For safety reasons, particularly the fear of recruitment by armed groups, his parents decided to send him to one of the neighboring countries to live with his uncle and his wife and their two children. </a:t>
            </a:r>
          </a:p>
          <a:p>
            <a:endParaRPr lang="en-US" sz="1100" dirty="0"/>
          </a:p>
          <a:p>
            <a:r>
              <a:rPr lang="en-US" sz="1100" dirty="0"/>
              <a:t>Hashim is working and has to wash cars in a garage. He sends part of the money he earns to his parents in the country of origin. Hashim is sometimes in contact with his parents through WhatsApp and phone calls.</a:t>
            </a:r>
          </a:p>
          <a:p>
            <a:endParaRPr lang="en-US" sz="1100" dirty="0"/>
          </a:p>
          <a:p>
            <a:endParaRPr lang="en-US" sz="1100" dirty="0"/>
          </a:p>
          <a:p>
            <a:r>
              <a:rPr lang="en-US" sz="1100" b="1" dirty="0"/>
              <a:t>Update</a:t>
            </a:r>
          </a:p>
          <a:p>
            <a:endParaRPr lang="en-US" sz="1100" b="1" dirty="0"/>
          </a:p>
          <a:p>
            <a:r>
              <a:rPr lang="en-US" sz="1100" dirty="0"/>
              <a:t>One year after Hashim fled to the neighboring country, he expressed that he especially misses his mother and his siblings. He finds his life hard as he has to work a lot and does not go to school and he is often worried that he does not earn enough money to send home. </a:t>
            </a:r>
          </a:p>
          <a:p>
            <a:endParaRPr lang="en-US" sz="1100" dirty="0"/>
          </a:p>
          <a:p>
            <a:r>
              <a:rPr lang="en-US" sz="1100" dirty="0"/>
              <a:t>Hashim’s uncle revealed recently that Hashim’s parents also fled and moved to the same country where they are residing. Over the past two weeks, Hashim has spoken to his parents twice and confirmed that the persons he spoke to are his parents and his two sisters. </a:t>
            </a:r>
          </a:p>
        </p:txBody>
      </p:sp>
      <p:sp>
        <p:nvSpPr>
          <p:cNvPr id="3" name="Hexagon 2">
            <a:extLst>
              <a:ext uri="{FF2B5EF4-FFF2-40B4-BE49-F238E27FC236}">
                <a16:creationId xmlns:a16="http://schemas.microsoft.com/office/drawing/2014/main" id="{1B6B7B72-72D2-701D-D496-E9757B4FC4EA}"/>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21A6B571-1CAA-369E-1121-F8AAE3E3D115}"/>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FB4C3A40-E67D-6FB8-7FC1-2457E044F6EF}"/>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AEE3A3FC-8DEA-3B62-48C7-9BD4EFC596E5}"/>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320E9AEF-5D5F-24C0-ACC5-011FDF331904}"/>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DFD327A7-B721-C54D-254D-750326BB6C48}"/>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946349F7-682F-855C-F362-E82E0F006FA2}"/>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CB4D30EC-AEC7-07C2-B4DD-603E20CDC4A2}"/>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13C3A96F-530A-1F15-F666-AD1984B5D3C2}"/>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6A293124-D8F9-D740-71AE-7A7348766C68}"/>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67D5A712-22EA-B24F-B2E5-BC8AC98047B7}"/>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FBFD65F6-A89B-B948-8CEF-21334DA8F483}"/>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395D3C5B-D22D-DEBF-B71B-D9E66A49DA07}"/>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96E658DF-5B36-A8D4-AAD1-B9D8FB480925}"/>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Hexagon 33">
            <a:extLst>
              <a:ext uri="{FF2B5EF4-FFF2-40B4-BE49-F238E27FC236}">
                <a16:creationId xmlns:a16="http://schemas.microsoft.com/office/drawing/2014/main" id="{00BECB11-3B97-0974-841B-12B9DC7F5501}"/>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Hexagon 34">
            <a:extLst>
              <a:ext uri="{FF2B5EF4-FFF2-40B4-BE49-F238E27FC236}">
                <a16:creationId xmlns:a16="http://schemas.microsoft.com/office/drawing/2014/main" id="{D6A8EF72-C5D7-0757-C21F-8DEF72E77C3C}"/>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Hexagon 35">
            <a:extLst>
              <a:ext uri="{FF2B5EF4-FFF2-40B4-BE49-F238E27FC236}">
                <a16:creationId xmlns:a16="http://schemas.microsoft.com/office/drawing/2014/main" id="{A9B5FA75-4A0A-5BA3-D28D-61EE837D1745}"/>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Hexagon 36">
            <a:extLst>
              <a:ext uri="{FF2B5EF4-FFF2-40B4-BE49-F238E27FC236}">
                <a16:creationId xmlns:a16="http://schemas.microsoft.com/office/drawing/2014/main" id="{67FF34DE-B3F7-C81A-D24E-44D89A39DA2D}"/>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38" name="Group 37">
            <a:extLst>
              <a:ext uri="{FF2B5EF4-FFF2-40B4-BE49-F238E27FC236}">
                <a16:creationId xmlns:a16="http://schemas.microsoft.com/office/drawing/2014/main" id="{0328B8AE-A86A-5005-EF59-94C565ECAE9A}"/>
              </a:ext>
            </a:extLst>
          </p:cNvPr>
          <p:cNvGrpSpPr/>
          <p:nvPr/>
        </p:nvGrpSpPr>
        <p:grpSpPr>
          <a:xfrm>
            <a:off x="3588325" y="6756711"/>
            <a:ext cx="2648700" cy="2189111"/>
            <a:chOff x="7499908" y="4900577"/>
            <a:chExt cx="997752" cy="824627"/>
          </a:xfrm>
        </p:grpSpPr>
        <p:grpSp>
          <p:nvGrpSpPr>
            <p:cNvPr id="39" name="Group 38">
              <a:extLst>
                <a:ext uri="{FF2B5EF4-FFF2-40B4-BE49-F238E27FC236}">
                  <a16:creationId xmlns:a16="http://schemas.microsoft.com/office/drawing/2014/main" id="{39E03C58-FE46-4CFA-715D-0319F0F7B839}"/>
                </a:ext>
              </a:extLst>
            </p:cNvPr>
            <p:cNvGrpSpPr/>
            <p:nvPr/>
          </p:nvGrpSpPr>
          <p:grpSpPr>
            <a:xfrm>
              <a:off x="7499908" y="4900577"/>
              <a:ext cx="997752" cy="824627"/>
              <a:chOff x="5957706" y="3325646"/>
              <a:chExt cx="2611796" cy="1892062"/>
            </a:xfrm>
            <a:solidFill>
              <a:schemeClr val="accent4"/>
            </a:solidFill>
          </p:grpSpPr>
          <p:sp>
            <p:nvSpPr>
              <p:cNvPr id="43" name="Rectangle: Rounded Corners 42">
                <a:extLst>
                  <a:ext uri="{FF2B5EF4-FFF2-40B4-BE49-F238E27FC236}">
                    <a16:creationId xmlns:a16="http://schemas.microsoft.com/office/drawing/2014/main" id="{611B172B-8DDF-218B-D6D7-986D490235DB}"/>
                  </a:ext>
                </a:extLst>
              </p:cNvPr>
              <p:cNvSpPr/>
              <p:nvPr/>
            </p:nvSpPr>
            <p:spPr>
              <a:xfrm>
                <a:off x="5957706" y="3547504"/>
                <a:ext cx="2611796" cy="167020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solidFill>
                    <a:schemeClr val="bg1"/>
                  </a:solidFill>
                  <a:latin typeface="Helvetica Neue"/>
                </a:endParaRPr>
              </a:p>
            </p:txBody>
          </p:sp>
          <p:sp>
            <p:nvSpPr>
              <p:cNvPr id="44" name="Rectangle: Top Corners Rounded 43">
                <a:extLst>
                  <a:ext uri="{FF2B5EF4-FFF2-40B4-BE49-F238E27FC236}">
                    <a16:creationId xmlns:a16="http://schemas.microsoft.com/office/drawing/2014/main" id="{8CA00AA3-77D5-2B3F-99A5-7B652BD70EC9}"/>
                  </a:ext>
                </a:extLst>
              </p:cNvPr>
              <p:cNvSpPr/>
              <p:nvPr/>
            </p:nvSpPr>
            <p:spPr>
              <a:xfrm>
                <a:off x="5957706" y="3325646"/>
                <a:ext cx="538650" cy="515820"/>
              </a:xfrm>
              <a:prstGeom prst="round2Same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40" name="Group 39">
              <a:extLst>
                <a:ext uri="{FF2B5EF4-FFF2-40B4-BE49-F238E27FC236}">
                  <a16:creationId xmlns:a16="http://schemas.microsoft.com/office/drawing/2014/main" id="{7F01B922-6450-99F2-F61F-F282BBFC3D1C}"/>
                </a:ext>
              </a:extLst>
            </p:cNvPr>
            <p:cNvGrpSpPr/>
            <p:nvPr/>
          </p:nvGrpSpPr>
          <p:grpSpPr>
            <a:xfrm>
              <a:off x="7871183" y="5154803"/>
              <a:ext cx="316610" cy="462618"/>
              <a:chOff x="8661923" y="4758813"/>
              <a:chExt cx="825538" cy="1206243"/>
            </a:xfrm>
            <a:solidFill>
              <a:schemeClr val="bg1"/>
            </a:solidFill>
          </p:grpSpPr>
          <p:sp>
            <p:nvSpPr>
              <p:cNvPr id="41" name="Circle: Hollow 40">
                <a:extLst>
                  <a:ext uri="{FF2B5EF4-FFF2-40B4-BE49-F238E27FC236}">
                    <a16:creationId xmlns:a16="http://schemas.microsoft.com/office/drawing/2014/main" id="{AB317DDE-0A05-3A07-A43C-87D62858AE95}"/>
                  </a:ext>
                </a:extLst>
              </p:cNvPr>
              <p:cNvSpPr/>
              <p:nvPr/>
            </p:nvSpPr>
            <p:spPr>
              <a:xfrm>
                <a:off x="8661923" y="4758813"/>
                <a:ext cx="825538" cy="84557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42" name="Rectangle: Rounded Corners 41">
                <a:extLst>
                  <a:ext uri="{FF2B5EF4-FFF2-40B4-BE49-F238E27FC236}">
                    <a16:creationId xmlns:a16="http://schemas.microsoft.com/office/drawing/2014/main" id="{613CD2F6-0D6F-2CF2-4E8C-D422B8D3A483}"/>
                  </a:ext>
                </a:extLst>
              </p:cNvPr>
              <p:cNvSpPr/>
              <p:nvPr/>
            </p:nvSpPr>
            <p:spPr>
              <a:xfrm rot="1978244">
                <a:off x="8694854" y="5424756"/>
                <a:ext cx="193867" cy="5403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spTree>
    <p:extLst>
      <p:ext uri="{BB962C8B-B14F-4D97-AF65-F5344CB8AC3E}">
        <p14:creationId xmlns:p14="http://schemas.microsoft.com/office/powerpoint/2010/main" val="426625326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4FD7F4D-50C2-EFA7-9453-9817407ADE41}"/>
              </a:ext>
            </a:extLst>
          </p:cNvPr>
          <p:cNvGraphicFramePr>
            <a:graphicFrameLocks noGrp="1"/>
          </p:cNvGraphicFramePr>
          <p:nvPr>
            <p:extLst>
              <p:ext uri="{D42A27DB-BD31-4B8C-83A1-F6EECF244321}">
                <p14:modId xmlns:p14="http://schemas.microsoft.com/office/powerpoint/2010/main" val="1768424013"/>
              </p:ext>
            </p:extLst>
          </p:nvPr>
        </p:nvGraphicFramePr>
        <p:xfrm>
          <a:off x="982985" y="680663"/>
          <a:ext cx="5254036" cy="2208657"/>
        </p:xfrm>
        <a:graphic>
          <a:graphicData uri="http://schemas.openxmlformats.org/drawingml/2006/table">
            <a:tbl>
              <a:tblPr firstRow="1" firstCol="1" bandRow="1"/>
              <a:tblGrid>
                <a:gridCol w="1519519">
                  <a:extLst>
                    <a:ext uri="{9D8B030D-6E8A-4147-A177-3AD203B41FA5}">
                      <a16:colId xmlns:a16="http://schemas.microsoft.com/office/drawing/2014/main" val="3371818504"/>
                    </a:ext>
                  </a:extLst>
                </a:gridCol>
                <a:gridCol w="3734517">
                  <a:extLst>
                    <a:ext uri="{9D8B030D-6E8A-4147-A177-3AD203B41FA5}">
                      <a16:colId xmlns:a16="http://schemas.microsoft.com/office/drawing/2014/main" val="3932591529"/>
                    </a:ext>
                  </a:extLst>
                </a:gridCol>
              </a:tblGrid>
              <a:tr h="223011">
                <a:tc gridSpan="2">
                  <a:txBody>
                    <a:bodyPr/>
                    <a:lstStyle/>
                    <a:p>
                      <a:pPr algn="ctr"/>
                      <a:r>
                        <a:rPr lang="en-ZA" sz="1500" b="1" dirty="0">
                          <a:solidFill>
                            <a:srgbClr val="000000"/>
                          </a:solidFill>
                          <a:effectLst/>
                          <a:latin typeface="+mn-lt"/>
                          <a:ea typeface="Calibri" panose="020F0502020204030204" pitchFamily="34" charset="0"/>
                          <a:cs typeface="Times New Roman" panose="02020603050405020304" pitchFamily="18" charset="0"/>
                        </a:rPr>
                        <a:t>4.C. ADULT VERIFICATION FORM OVERVIEW</a:t>
                      </a:r>
                      <a:endParaRPr lang="en-CA" sz="11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solidFill>
                  </a:tcPr>
                </a:tc>
                <a:tc hMerge="1">
                  <a:txBody>
                    <a:bodyPr/>
                    <a:lstStyle/>
                    <a:p>
                      <a:endParaRPr lang="en-CA"/>
                    </a:p>
                  </a:txBody>
                  <a:tcPr/>
                </a:tc>
                <a:extLst>
                  <a:ext uri="{0D108BD9-81ED-4DB2-BD59-A6C34878D82A}">
                    <a16:rowId xmlns:a16="http://schemas.microsoft.com/office/drawing/2014/main" val="475347689"/>
                  </a:ext>
                </a:extLst>
              </a:tr>
              <a:tr h="142518">
                <a:tc>
                  <a:txBody>
                    <a:bodyPr/>
                    <a:lstStyle/>
                    <a:p>
                      <a:pPr algn="l">
                        <a:lnSpc>
                          <a:spcPct val="107000"/>
                        </a:lnSpc>
                        <a:spcAft>
                          <a:spcPts val="800"/>
                        </a:spcAft>
                      </a:pPr>
                      <a:r>
                        <a:rPr lang="en-ZA" sz="1000" b="1" dirty="0">
                          <a:solidFill>
                            <a:srgbClr val="000000"/>
                          </a:solidFill>
                          <a:effectLst/>
                          <a:latin typeface="+mn-lt"/>
                          <a:ea typeface="Calibri" panose="020F0502020204030204" pitchFamily="34" charset="0"/>
                          <a:cs typeface="Times New Roman" panose="02020603050405020304" pitchFamily="18" charset="0"/>
                        </a:rPr>
                        <a:t>Case management step </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mn-lt"/>
                          <a:ea typeface="Calibri" panose="020F0502020204030204" pitchFamily="34" charset="0"/>
                          <a:cs typeface="Times New Roman" panose="02020603050405020304" pitchFamily="18" charset="0"/>
                        </a:rPr>
                        <a:t>Step 4: case plan implementation</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30274888"/>
                  </a:ext>
                </a:extLst>
              </a:tr>
              <a:tr h="142518">
                <a:tc>
                  <a:txBody>
                    <a:bodyPr/>
                    <a:lstStyle/>
                    <a:p>
                      <a:pPr algn="l">
                        <a:lnSpc>
                          <a:spcPct val="107000"/>
                        </a:lnSpc>
                        <a:spcAft>
                          <a:spcPts val="800"/>
                        </a:spcAft>
                      </a:pPr>
                      <a:r>
                        <a:rPr lang="en-ZA" sz="1000" b="1" dirty="0">
                          <a:solidFill>
                            <a:srgbClr val="000000"/>
                          </a:solidFill>
                          <a:effectLst/>
                          <a:latin typeface="+mn-lt"/>
                          <a:ea typeface="Calibri" panose="020F0502020204030204" pitchFamily="34" charset="0"/>
                          <a:cs typeface="Times New Roman" panose="02020603050405020304" pitchFamily="18" charset="0"/>
                        </a:rPr>
                        <a:t>Core / supplementary form</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mn-lt"/>
                          <a:ea typeface="Calibri" panose="020F0502020204030204" pitchFamily="34" charset="0"/>
                          <a:cs typeface="Times New Roman" panose="02020603050405020304" pitchFamily="18" charset="0"/>
                        </a:rPr>
                        <a:t>Supplementary form</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437689355"/>
                  </a:ext>
                </a:extLst>
              </a:tr>
              <a:tr h="291657">
                <a:tc>
                  <a:txBody>
                    <a:bodyPr/>
                    <a:lstStyle/>
                    <a:p>
                      <a:pPr algn="l">
                        <a:lnSpc>
                          <a:spcPct val="107000"/>
                        </a:lnSpc>
                        <a:spcAft>
                          <a:spcPts val="800"/>
                        </a:spcAft>
                      </a:pPr>
                      <a:r>
                        <a:rPr lang="en-ZA" sz="1000" b="1" dirty="0">
                          <a:solidFill>
                            <a:srgbClr val="000000"/>
                          </a:solidFill>
                          <a:effectLst/>
                          <a:latin typeface="+mn-lt"/>
                          <a:ea typeface="Calibri" panose="020F0502020204030204" pitchFamily="34" charset="0"/>
                          <a:cs typeface="Times New Roman" panose="02020603050405020304" pitchFamily="18" charset="0"/>
                        </a:rPr>
                        <a:t>When to complete</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mn-lt"/>
                          <a:ea typeface="Calibri" panose="020F0502020204030204" pitchFamily="34" charset="0"/>
                          <a:cs typeface="Times New Roman" panose="02020603050405020304" pitchFamily="18" charset="0"/>
                        </a:rPr>
                        <a:t>This form needs to be completed after tracing has been successful and prior to reunification of a child with the family.</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1269982894"/>
                  </a:ext>
                </a:extLst>
              </a:tr>
              <a:tr h="142518">
                <a:tc>
                  <a:txBody>
                    <a:bodyPr/>
                    <a:lstStyle/>
                    <a:p>
                      <a:pPr algn="l">
                        <a:lnSpc>
                          <a:spcPct val="107000"/>
                        </a:lnSpc>
                        <a:spcAft>
                          <a:spcPts val="800"/>
                        </a:spcAft>
                      </a:pPr>
                      <a:r>
                        <a:rPr lang="en-ZA" sz="1000" b="1" dirty="0">
                          <a:solidFill>
                            <a:srgbClr val="000000"/>
                          </a:solidFill>
                          <a:effectLst/>
                          <a:latin typeface="+mn-lt"/>
                          <a:ea typeface="Calibri" panose="020F0502020204030204" pitchFamily="34" charset="0"/>
                          <a:cs typeface="Times New Roman" panose="02020603050405020304" pitchFamily="18" charset="0"/>
                        </a:rPr>
                        <a:t>Who should complete</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mn-lt"/>
                          <a:ea typeface="Calibri" panose="020F0502020204030204" pitchFamily="34" charset="0"/>
                          <a:cs typeface="Times New Roman" panose="02020603050405020304" pitchFamily="18" charset="0"/>
                        </a:rPr>
                        <a:t>Assigned caseworker to the case.</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2784597622"/>
                  </a:ext>
                </a:extLst>
              </a:tr>
              <a:tr h="291657">
                <a:tc>
                  <a:txBody>
                    <a:bodyPr/>
                    <a:lstStyle/>
                    <a:p>
                      <a:pPr algn="l">
                        <a:lnSpc>
                          <a:spcPct val="107000"/>
                        </a:lnSpc>
                        <a:spcAft>
                          <a:spcPts val="800"/>
                        </a:spcAft>
                      </a:pPr>
                      <a:r>
                        <a:rPr lang="en-ZA" sz="1000" b="1" dirty="0">
                          <a:solidFill>
                            <a:srgbClr val="000000"/>
                          </a:solidFill>
                          <a:effectLst/>
                          <a:latin typeface="+mn-lt"/>
                          <a:ea typeface="Calibri" panose="020F0502020204030204" pitchFamily="34" charset="0"/>
                          <a:cs typeface="Times New Roman" panose="02020603050405020304" pitchFamily="18" charset="0"/>
                        </a:rPr>
                        <a:t>Purpose of form</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mn-lt"/>
                          <a:ea typeface="Calibri" panose="020F0502020204030204" pitchFamily="34" charset="0"/>
                          <a:cs typeface="Times New Roman" panose="02020603050405020304" pitchFamily="18" charset="0"/>
                        </a:rPr>
                        <a:t>To record information on the process of establishing the validity of relationships between the child and the family and the willingness for reunification.</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4008327526"/>
                  </a:ext>
                </a:extLst>
              </a:tr>
            </a:tbl>
          </a:graphicData>
        </a:graphic>
      </p:graphicFrame>
      <p:graphicFrame>
        <p:nvGraphicFramePr>
          <p:cNvPr id="9" name="Table 8">
            <a:extLst>
              <a:ext uri="{FF2B5EF4-FFF2-40B4-BE49-F238E27FC236}">
                <a16:creationId xmlns:a16="http://schemas.microsoft.com/office/drawing/2014/main" id="{5C1F636C-1534-11F9-9EE7-8B4607DA9D27}"/>
              </a:ext>
            </a:extLst>
          </p:cNvPr>
          <p:cNvGraphicFramePr>
            <a:graphicFrameLocks noGrp="1"/>
          </p:cNvGraphicFramePr>
          <p:nvPr>
            <p:extLst>
              <p:ext uri="{D42A27DB-BD31-4B8C-83A1-F6EECF244321}">
                <p14:modId xmlns:p14="http://schemas.microsoft.com/office/powerpoint/2010/main" val="792424714"/>
              </p:ext>
            </p:extLst>
          </p:nvPr>
        </p:nvGraphicFramePr>
        <p:xfrm>
          <a:off x="982984" y="3112359"/>
          <a:ext cx="5254037" cy="5191887"/>
        </p:xfrm>
        <a:graphic>
          <a:graphicData uri="http://schemas.openxmlformats.org/drawingml/2006/table">
            <a:tbl>
              <a:tblPr firstRow="1" firstCol="1" bandRow="1"/>
              <a:tblGrid>
                <a:gridCol w="1751345">
                  <a:extLst>
                    <a:ext uri="{9D8B030D-6E8A-4147-A177-3AD203B41FA5}">
                      <a16:colId xmlns:a16="http://schemas.microsoft.com/office/drawing/2014/main" val="3371818504"/>
                    </a:ext>
                  </a:extLst>
                </a:gridCol>
                <a:gridCol w="875673">
                  <a:extLst>
                    <a:ext uri="{9D8B030D-6E8A-4147-A177-3AD203B41FA5}">
                      <a16:colId xmlns:a16="http://schemas.microsoft.com/office/drawing/2014/main" val="4103889326"/>
                    </a:ext>
                  </a:extLst>
                </a:gridCol>
                <a:gridCol w="875673">
                  <a:extLst>
                    <a:ext uri="{9D8B030D-6E8A-4147-A177-3AD203B41FA5}">
                      <a16:colId xmlns:a16="http://schemas.microsoft.com/office/drawing/2014/main" val="787878232"/>
                    </a:ext>
                  </a:extLst>
                </a:gridCol>
                <a:gridCol w="875673">
                  <a:extLst>
                    <a:ext uri="{9D8B030D-6E8A-4147-A177-3AD203B41FA5}">
                      <a16:colId xmlns:a16="http://schemas.microsoft.com/office/drawing/2014/main" val="2788939307"/>
                    </a:ext>
                  </a:extLst>
                </a:gridCol>
                <a:gridCol w="875673">
                  <a:extLst>
                    <a:ext uri="{9D8B030D-6E8A-4147-A177-3AD203B41FA5}">
                      <a16:colId xmlns:a16="http://schemas.microsoft.com/office/drawing/2014/main" val="4170378707"/>
                    </a:ext>
                  </a:extLst>
                </a:gridCol>
              </a:tblGrid>
              <a:tr h="223011">
                <a:tc gridSpan="5">
                  <a:txBody>
                    <a:bodyPr/>
                    <a:lstStyle/>
                    <a:p>
                      <a:pPr algn="ctr"/>
                      <a:r>
                        <a:rPr lang="en-ZA" sz="1600" b="1" dirty="0">
                          <a:solidFill>
                            <a:srgbClr val="000000"/>
                          </a:solidFill>
                          <a:effectLst/>
                          <a:latin typeface="+mn-lt"/>
                          <a:ea typeface="Calibri" panose="020F0502020204030204" pitchFamily="34" charset="0"/>
                          <a:cs typeface="Times New Roman" panose="02020603050405020304" pitchFamily="18" charset="0"/>
                        </a:rPr>
                        <a:t>ADULT VERIFICATION FORM</a:t>
                      </a:r>
                      <a:endParaRPr lang="en-CA" sz="16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extLst>
                  <a:ext uri="{0D108BD9-81ED-4DB2-BD59-A6C34878D82A}">
                    <a16:rowId xmlns:a16="http://schemas.microsoft.com/office/drawing/2014/main" val="475347689"/>
                  </a:ext>
                </a:extLst>
              </a:tr>
              <a:tr h="223011">
                <a:tc gridSpan="3">
                  <a:txBody>
                    <a:bodyPr/>
                    <a:lstStyle/>
                    <a:p>
                      <a:pPr algn="l">
                        <a:lnSpc>
                          <a:spcPct val="107000"/>
                        </a:lnSpc>
                        <a:spcAft>
                          <a:spcPts val="800"/>
                        </a:spcAft>
                      </a:pPr>
                      <a:r>
                        <a:rPr lang="en-ZA" sz="1000" b="1" dirty="0">
                          <a:effectLst/>
                          <a:latin typeface="+mn-lt"/>
                          <a:ea typeface="Calibri" panose="020F0502020204030204" pitchFamily="34" charset="0"/>
                          <a:cs typeface="Times New Roman" panose="02020603050405020304" pitchFamily="18" charset="0"/>
                        </a:rPr>
                        <a:t>Date form completed: </a:t>
                      </a:r>
                      <a:r>
                        <a:rPr lang="en-ZA" sz="900" i="1" dirty="0">
                          <a:effectLst/>
                          <a:latin typeface="+mn-lt"/>
                          <a:ea typeface="Calibri" panose="020F0502020204030204" pitchFamily="34" charset="0"/>
                          <a:cs typeface="Times New Roman" panose="02020603050405020304" pitchFamily="18" charset="0"/>
                        </a:rPr>
                        <a:t>dd/mm/yy</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gridSpan="2">
                  <a:txBody>
                    <a:bodyPr/>
                    <a:lstStyle/>
                    <a:p>
                      <a:pPr algn="l">
                        <a:lnSpc>
                          <a:spcPct val="107000"/>
                        </a:lnSpc>
                        <a:spcAft>
                          <a:spcPts val="800"/>
                        </a:spcAft>
                      </a:pPr>
                      <a:r>
                        <a:rPr lang="en-ZA" sz="1000" b="1" dirty="0">
                          <a:effectLst/>
                          <a:latin typeface="+mn-lt"/>
                          <a:ea typeface="Calibri" panose="020F0502020204030204" pitchFamily="34" charset="0"/>
                          <a:cs typeface="Times New Roman" panose="02020603050405020304" pitchFamily="18" charset="0"/>
                        </a:rPr>
                        <a:t>Case ID number:</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extLst>
                  <a:ext uri="{0D108BD9-81ED-4DB2-BD59-A6C34878D82A}">
                    <a16:rowId xmlns:a16="http://schemas.microsoft.com/office/drawing/2014/main" val="806821932"/>
                  </a:ext>
                </a:extLst>
              </a:tr>
              <a:tr h="223011">
                <a:tc gridSpan="5">
                  <a:txBody>
                    <a:bodyPr/>
                    <a:lstStyle/>
                    <a:p>
                      <a:pPr algn="l">
                        <a:lnSpc>
                          <a:spcPct val="107000"/>
                        </a:lnSpc>
                        <a:spcAft>
                          <a:spcPts val="800"/>
                        </a:spcAft>
                      </a:pPr>
                      <a:r>
                        <a:rPr lang="en-ZA" sz="1000" b="1" dirty="0">
                          <a:solidFill>
                            <a:srgbClr val="000000"/>
                          </a:solidFill>
                          <a:effectLst/>
                          <a:latin typeface="+mn-lt"/>
                          <a:ea typeface="Calibri" panose="020F0502020204030204" pitchFamily="34" charset="0"/>
                          <a:cs typeface="Times New Roman" panose="02020603050405020304" pitchFamily="18" charset="0"/>
                        </a:rPr>
                        <a:t>1. INFORMATION ABOUT ADULT IN THE VERIFICATION PROCESS</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extLst>
                  <a:ext uri="{0D108BD9-81ED-4DB2-BD59-A6C34878D82A}">
                    <a16:rowId xmlns:a16="http://schemas.microsoft.com/office/drawing/2014/main" val="2497521783"/>
                  </a:ext>
                </a:extLst>
              </a:tr>
              <a:tr h="223011">
                <a:tc gridSpan="2">
                  <a:txBody>
                    <a:bodyPr/>
                    <a:lstStyle/>
                    <a:p>
                      <a:pPr algn="l"/>
                      <a:r>
                        <a:rPr lang="en-ZA" sz="1000" b="1" dirty="0">
                          <a:effectLst/>
                          <a:latin typeface="+mn-lt"/>
                          <a:ea typeface="Calibri" panose="020F0502020204030204" pitchFamily="34" charset="0"/>
                          <a:cs typeface="Times New Roman" panose="02020603050405020304" pitchFamily="18" charset="0"/>
                        </a:rPr>
                        <a:t>First name:</a:t>
                      </a:r>
                      <a:endParaRPr lang="en-CA" sz="1000" dirty="0">
                        <a:effectLst/>
                        <a:latin typeface="+mn-lt"/>
                        <a:ea typeface="Calibri" panose="020F0502020204030204" pitchFamily="34" charset="0"/>
                        <a:cs typeface="Times New Roman" panose="02020603050405020304" pitchFamily="18" charset="0"/>
                      </a:endParaRPr>
                    </a:p>
                    <a:p>
                      <a:pPr algn="l"/>
                      <a:r>
                        <a:rPr lang="en-ZA" sz="1000" b="1" dirty="0">
                          <a:effectLst/>
                          <a:latin typeface="+mn-lt"/>
                          <a:ea typeface="Calibri" panose="020F0502020204030204" pitchFamily="34" charset="0"/>
                          <a:cs typeface="Times New Roman" panose="02020603050405020304" pitchFamily="18" charset="0"/>
                        </a:rPr>
                        <a:t> </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gridSpan="2">
                  <a:txBody>
                    <a:bodyPr/>
                    <a:lstStyle/>
                    <a:p>
                      <a:pPr algn="l"/>
                      <a:r>
                        <a:rPr lang="en-ZA" sz="1000" b="1" dirty="0">
                          <a:effectLst/>
                          <a:latin typeface="+mn-lt"/>
                          <a:ea typeface="Calibri" panose="020F0502020204030204" pitchFamily="34" charset="0"/>
                          <a:cs typeface="Times New Roman" panose="02020603050405020304" pitchFamily="18" charset="0"/>
                        </a:rPr>
                        <a:t>Middle name:</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a:txBody>
                    <a:bodyPr/>
                    <a:lstStyle/>
                    <a:p>
                      <a:pPr algn="l"/>
                      <a:r>
                        <a:rPr lang="en-ZA" sz="1000" b="1" dirty="0">
                          <a:effectLst/>
                          <a:latin typeface="+mn-lt"/>
                          <a:ea typeface="Calibri" panose="020F0502020204030204" pitchFamily="34" charset="0"/>
                          <a:cs typeface="Times New Roman" panose="02020603050405020304" pitchFamily="18" charset="0"/>
                        </a:rPr>
                        <a:t>Last name:</a:t>
                      </a:r>
                      <a:endParaRPr lang="en-CA" sz="12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896026337"/>
                  </a:ext>
                </a:extLst>
              </a:tr>
              <a:tr h="223011">
                <a:tc gridSpan="5">
                  <a:txBody>
                    <a:bodyPr/>
                    <a:lstStyle/>
                    <a:p>
                      <a:pPr algn="l"/>
                      <a:r>
                        <a:rPr lang="en-ZA" sz="1000" b="1" dirty="0">
                          <a:effectLst/>
                          <a:latin typeface="+mn-lt"/>
                          <a:ea typeface="Calibri" panose="020F0502020204030204" pitchFamily="34" charset="0"/>
                          <a:cs typeface="Times New Roman" panose="02020603050405020304" pitchFamily="18" charset="0"/>
                        </a:rPr>
                        <a:t>Other names or spellings adult is known by: </a:t>
                      </a:r>
                      <a:r>
                        <a:rPr lang="en-ZA" sz="1000" i="1" dirty="0">
                          <a:effectLst/>
                          <a:latin typeface="+mn-lt"/>
                          <a:ea typeface="Calibri" panose="020F0502020204030204" pitchFamily="34" charset="0"/>
                          <a:cs typeface="Times New Roman" panose="02020603050405020304" pitchFamily="18" charset="0"/>
                        </a:rPr>
                        <a:t>e.g. nickname, second family name.</a:t>
                      </a:r>
                      <a:endParaRPr lang="en-CA" sz="1000" dirty="0">
                        <a:effectLst/>
                        <a:latin typeface="+mn-lt"/>
                        <a:ea typeface="Calibri" panose="020F0502020204030204" pitchFamily="34" charset="0"/>
                        <a:cs typeface="Times New Roman" panose="02020603050405020304" pitchFamily="18" charset="0"/>
                      </a:endParaRPr>
                    </a:p>
                    <a:p>
                      <a:pPr algn="l"/>
                      <a:r>
                        <a:rPr lang="en-ZA" sz="1000" b="1" dirty="0">
                          <a:effectLst/>
                          <a:latin typeface="+mn-lt"/>
                          <a:ea typeface="Calibri" panose="020F0502020204030204" pitchFamily="34" charset="0"/>
                          <a:cs typeface="Times New Roman" panose="02020603050405020304" pitchFamily="18" charset="0"/>
                        </a:rPr>
                        <a:t> </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extLst>
                  <a:ext uri="{0D108BD9-81ED-4DB2-BD59-A6C34878D82A}">
                    <a16:rowId xmlns:a16="http://schemas.microsoft.com/office/drawing/2014/main" val="3732623172"/>
                  </a:ext>
                </a:extLst>
              </a:tr>
              <a:tr h="223011">
                <a:tc>
                  <a:txBody>
                    <a:bodyPr/>
                    <a:lstStyle/>
                    <a:p>
                      <a:pPr algn="l"/>
                      <a:r>
                        <a:rPr lang="en-ZA" sz="1000" b="1" dirty="0">
                          <a:effectLst/>
                          <a:latin typeface="+mn-lt"/>
                          <a:ea typeface="Calibri" panose="020F0502020204030204" pitchFamily="34" charset="0"/>
                          <a:cs typeface="Times New Roman" panose="02020603050405020304" pitchFamily="18" charset="0"/>
                        </a:rPr>
                        <a:t>Date of birth (DOB):</a:t>
                      </a:r>
                      <a:endParaRPr lang="en-CA" sz="1000" dirty="0">
                        <a:effectLst/>
                        <a:latin typeface="+mn-lt"/>
                        <a:ea typeface="Calibri" panose="020F0502020204030204" pitchFamily="34" charset="0"/>
                        <a:cs typeface="Times New Roman" panose="02020603050405020304" pitchFamily="18" charset="0"/>
                      </a:endParaRPr>
                    </a:p>
                    <a:p>
                      <a:pPr algn="l"/>
                      <a:r>
                        <a:rPr lang="en-ZA" sz="1000" i="1" dirty="0">
                          <a:effectLst/>
                          <a:latin typeface="+mn-lt"/>
                          <a:ea typeface="Calibri" panose="020F0502020204030204" pitchFamily="34" charset="0"/>
                          <a:cs typeface="Times New Roman" panose="02020603050405020304" pitchFamily="18" charset="0"/>
                        </a:rPr>
                        <a:t>dd/mm/yy</a:t>
                      </a:r>
                      <a:endParaRPr lang="en-CA" sz="1000" dirty="0">
                        <a:effectLst/>
                        <a:latin typeface="+mn-lt"/>
                        <a:ea typeface="Calibri" panose="020F0502020204030204" pitchFamily="34" charset="0"/>
                        <a:cs typeface="Times New Roman" panose="02020603050405020304" pitchFamily="18" charset="0"/>
                      </a:endParaRPr>
                    </a:p>
                    <a:p>
                      <a:pPr algn="l"/>
                      <a:r>
                        <a:rPr lang="en-ZA" sz="1000" b="1" dirty="0">
                          <a:effectLst/>
                          <a:latin typeface="+mn-lt"/>
                          <a:ea typeface="Calibri" panose="020F0502020204030204" pitchFamily="34" charset="0"/>
                          <a:cs typeface="Times New Roman" panose="02020603050405020304" pitchFamily="18" charset="0"/>
                        </a:rPr>
                        <a:t> </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3">
                  <a:txBody>
                    <a:bodyPr/>
                    <a:lstStyle/>
                    <a:p>
                      <a:pPr algn="l"/>
                      <a:r>
                        <a:rPr lang="en-ZA" sz="1000" b="1" dirty="0">
                          <a:effectLst/>
                          <a:latin typeface="+mn-lt"/>
                          <a:ea typeface="Calibri" panose="020F0502020204030204" pitchFamily="34" charset="0"/>
                          <a:cs typeface="Times New Roman" panose="02020603050405020304" pitchFamily="18" charset="0"/>
                        </a:rPr>
                        <a:t>Is the DOB estimated?:</a:t>
                      </a:r>
                      <a:endParaRPr lang="en-CA" sz="1000" dirty="0">
                        <a:effectLst/>
                        <a:latin typeface="+mn-lt"/>
                        <a:ea typeface="Calibri" panose="020F0502020204030204" pitchFamily="34" charset="0"/>
                        <a:cs typeface="Times New Roman" panose="02020603050405020304" pitchFamily="18" charset="0"/>
                      </a:endParaRPr>
                    </a:p>
                    <a:p>
                      <a:pPr algn="l"/>
                      <a:r>
                        <a:rPr lang="en-ZA" sz="1000" i="1" dirty="0">
                          <a:effectLst/>
                          <a:latin typeface="+mn-lt"/>
                          <a:ea typeface="Calibri" panose="020F0502020204030204" pitchFamily="34" charset="0"/>
                          <a:cs typeface="Times New Roman" panose="02020603050405020304" pitchFamily="18" charset="0"/>
                        </a:rPr>
                        <a:t>If estimated, DOB = 31 December</a:t>
                      </a:r>
                      <a:endParaRPr lang="en-CA" sz="1000" dirty="0">
                        <a:effectLst/>
                        <a:latin typeface="+mn-lt"/>
                        <a:ea typeface="Calibri" panose="020F0502020204030204" pitchFamily="34" charset="0"/>
                        <a:cs typeface="Times New Roman" panose="02020603050405020304" pitchFamily="18" charset="0"/>
                      </a:endParaRPr>
                    </a:p>
                    <a:p>
                      <a:pPr algn="l"/>
                      <a:r>
                        <a:rPr lang="en-ZA" sz="1000" dirty="0">
                          <a:effectLst/>
                          <a:latin typeface="+mn-lt"/>
                          <a:ea typeface="Calibri" panose="020F0502020204030204" pitchFamily="34" charset="0"/>
                          <a:cs typeface="Times New Roman" panose="02020603050405020304" pitchFamily="18" charset="0"/>
                        </a:rPr>
                        <a:t>[   ] No            [  ] Yes</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a:txBody>
                    <a:bodyPr/>
                    <a:lstStyle/>
                    <a:p>
                      <a:pPr algn="l"/>
                      <a:r>
                        <a:rPr lang="en-ZA" sz="1000" b="1" dirty="0">
                          <a:effectLst/>
                          <a:latin typeface="+mn-lt"/>
                          <a:ea typeface="Calibri" panose="020F0502020204030204" pitchFamily="34" charset="0"/>
                          <a:cs typeface="Times New Roman" panose="02020603050405020304" pitchFamily="18" charset="0"/>
                        </a:rPr>
                        <a:t>Sex:</a:t>
                      </a:r>
                      <a:endParaRPr lang="en-CA" sz="1200" dirty="0">
                        <a:effectLst/>
                        <a:latin typeface="+mn-lt"/>
                        <a:ea typeface="Calibri" panose="020F0502020204030204" pitchFamily="34" charset="0"/>
                        <a:cs typeface="Times New Roman" panose="02020603050405020304" pitchFamily="18" charset="0"/>
                      </a:endParaRPr>
                    </a:p>
                    <a:p>
                      <a:pPr algn="l"/>
                      <a:r>
                        <a:rPr lang="en-ZA" sz="1000" dirty="0">
                          <a:effectLst/>
                          <a:latin typeface="+mn-lt"/>
                          <a:ea typeface="Calibri" panose="020F0502020204030204" pitchFamily="34" charset="0"/>
                          <a:cs typeface="Times New Roman" panose="02020603050405020304" pitchFamily="18" charset="0"/>
                        </a:rPr>
                        <a:t>[   ] Male             [  ] Female</a:t>
                      </a:r>
                      <a:endParaRPr lang="en-CA" sz="12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715849236"/>
                  </a:ext>
                </a:extLst>
              </a:tr>
              <a:tr h="223011">
                <a:tc gridSpan="5">
                  <a:txBody>
                    <a:bodyPr/>
                    <a:lstStyle/>
                    <a:p>
                      <a:pPr algn="l"/>
                      <a:r>
                        <a:rPr lang="en-ZA" sz="1000" b="1" dirty="0">
                          <a:effectLst/>
                          <a:latin typeface="+mn-lt"/>
                          <a:ea typeface="Calibri" panose="020F0502020204030204" pitchFamily="34" charset="0"/>
                          <a:cs typeface="Times New Roman" panose="02020603050405020304" pitchFamily="18" charset="0"/>
                        </a:rPr>
                        <a:t>Relationship to child:</a:t>
                      </a:r>
                      <a:endParaRPr lang="en-CA" sz="1000" dirty="0">
                        <a:effectLst/>
                        <a:latin typeface="+mn-lt"/>
                        <a:ea typeface="Calibri" panose="020F0502020204030204" pitchFamily="34" charset="0"/>
                        <a:cs typeface="Times New Roman" panose="02020603050405020304" pitchFamily="18" charset="0"/>
                      </a:endParaRPr>
                    </a:p>
                    <a:p>
                      <a:pPr algn="l"/>
                      <a:r>
                        <a:rPr lang="en-ZA" sz="1000" b="1" dirty="0">
                          <a:effectLst/>
                          <a:latin typeface="+mn-lt"/>
                          <a:ea typeface="Calibri" panose="020F0502020204030204" pitchFamily="34" charset="0"/>
                          <a:cs typeface="Times New Roman" panose="02020603050405020304" pitchFamily="18" charset="0"/>
                        </a:rPr>
                        <a:t> </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extLst>
                  <a:ext uri="{0D108BD9-81ED-4DB2-BD59-A6C34878D82A}">
                    <a16:rowId xmlns:a16="http://schemas.microsoft.com/office/drawing/2014/main" val="2323352502"/>
                  </a:ext>
                </a:extLst>
              </a:tr>
              <a:tr h="223011">
                <a:tc gridSpan="5">
                  <a:txBody>
                    <a:bodyPr/>
                    <a:lstStyle/>
                    <a:p>
                      <a:pPr algn="l"/>
                      <a:r>
                        <a:rPr lang="en-ZA" sz="1000" b="1" dirty="0">
                          <a:effectLst/>
                          <a:latin typeface="+mn-lt"/>
                          <a:ea typeface="Calibri" panose="020F0502020204030204" pitchFamily="34" charset="0"/>
                          <a:cs typeface="Times New Roman" panose="02020603050405020304" pitchFamily="18" charset="0"/>
                        </a:rPr>
                        <a:t>Adult’s telephone / other contact details:</a:t>
                      </a:r>
                      <a:endParaRPr lang="en-CA" sz="1000" dirty="0">
                        <a:effectLst/>
                        <a:latin typeface="+mn-lt"/>
                        <a:ea typeface="Calibri" panose="020F0502020204030204" pitchFamily="34" charset="0"/>
                        <a:cs typeface="Times New Roman" panose="02020603050405020304" pitchFamily="18" charset="0"/>
                      </a:endParaRPr>
                    </a:p>
                    <a:p>
                      <a:pPr algn="l"/>
                      <a:r>
                        <a:rPr lang="en-ZA" sz="1000" b="1" dirty="0">
                          <a:effectLst/>
                          <a:latin typeface="+mn-lt"/>
                          <a:ea typeface="Calibri" panose="020F0502020204030204" pitchFamily="34" charset="0"/>
                          <a:cs typeface="Times New Roman" panose="02020603050405020304" pitchFamily="18" charset="0"/>
                        </a:rPr>
                        <a:t> </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extLst>
                  <a:ext uri="{0D108BD9-81ED-4DB2-BD59-A6C34878D82A}">
                    <a16:rowId xmlns:a16="http://schemas.microsoft.com/office/drawing/2014/main" val="3082045525"/>
                  </a:ext>
                </a:extLst>
              </a:tr>
              <a:tr h="223011">
                <a:tc gridSpan="5">
                  <a:txBody>
                    <a:bodyPr/>
                    <a:lstStyle/>
                    <a:p>
                      <a:pPr algn="l"/>
                      <a:r>
                        <a:rPr lang="en-ZA" sz="1000" b="1" dirty="0">
                          <a:effectLst/>
                          <a:latin typeface="+mn-lt"/>
                          <a:ea typeface="Calibri" panose="020F0502020204030204" pitchFamily="34" charset="0"/>
                          <a:cs typeface="Times New Roman" panose="02020603050405020304" pitchFamily="18" charset="0"/>
                        </a:rPr>
                        <a:t>Permanent address / location where the adult is living:</a:t>
                      </a:r>
                      <a:r>
                        <a:rPr lang="en-ZA" sz="1000" dirty="0">
                          <a:solidFill>
                            <a:srgbClr val="FF0000"/>
                          </a:solidFill>
                          <a:effectLst/>
                          <a:latin typeface="+mn-lt"/>
                          <a:ea typeface="Calibri" panose="020F0502020204030204" pitchFamily="34" charset="0"/>
                          <a:cs typeface="Times New Roman" panose="02020603050405020304" pitchFamily="18" charset="0"/>
                        </a:rPr>
                        <a:t> </a:t>
                      </a:r>
                      <a:r>
                        <a:rPr lang="en-ZA" sz="900" i="1" dirty="0">
                          <a:effectLst/>
                          <a:latin typeface="+mn-lt"/>
                          <a:ea typeface="Calibri" panose="020F0502020204030204" pitchFamily="34" charset="0"/>
                          <a:cs typeface="Times New Roman" panose="02020603050405020304" pitchFamily="18" charset="0"/>
                        </a:rPr>
                        <a:t>Provide as much detail as possible about the location so others can find the location e.g. house, landmark, street, city/village, district, province (adapt according to context)</a:t>
                      </a:r>
                      <a:endParaRPr lang="en-CA" sz="900" dirty="0">
                        <a:effectLst/>
                        <a:latin typeface="+mn-lt"/>
                        <a:ea typeface="Calibri" panose="020F0502020204030204" pitchFamily="34" charset="0"/>
                        <a:cs typeface="Times New Roman" panose="02020603050405020304" pitchFamily="18" charset="0"/>
                      </a:endParaRPr>
                    </a:p>
                    <a:p>
                      <a:pPr algn="l"/>
                      <a:r>
                        <a:rPr lang="en-ZA" sz="900" dirty="0">
                          <a:solidFill>
                            <a:srgbClr val="FF0000"/>
                          </a:solidFill>
                          <a:effectLst/>
                          <a:latin typeface="+mn-lt"/>
                          <a:ea typeface="Calibri" panose="020F0502020204030204" pitchFamily="34" charset="0"/>
                          <a:cs typeface="Times New Roman" panose="02020603050405020304" pitchFamily="18" charset="0"/>
                        </a:rPr>
                        <a:t> </a:t>
                      </a:r>
                      <a:endParaRPr lang="en-CA" sz="9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extLst>
                  <a:ext uri="{0D108BD9-81ED-4DB2-BD59-A6C34878D82A}">
                    <a16:rowId xmlns:a16="http://schemas.microsoft.com/office/drawing/2014/main" val="2337024386"/>
                  </a:ext>
                </a:extLst>
              </a:tr>
              <a:tr h="223011">
                <a:tc gridSpan="5">
                  <a:txBody>
                    <a:bodyPr/>
                    <a:lstStyle/>
                    <a:p>
                      <a:pPr algn="l">
                        <a:lnSpc>
                          <a:spcPct val="107000"/>
                        </a:lnSpc>
                        <a:spcAft>
                          <a:spcPts val="800"/>
                        </a:spcAft>
                      </a:pPr>
                      <a:r>
                        <a:rPr lang="en-ZA" sz="1000" b="1" dirty="0">
                          <a:solidFill>
                            <a:srgbClr val="000000"/>
                          </a:solidFill>
                          <a:effectLst/>
                          <a:latin typeface="+mn-lt"/>
                          <a:ea typeface="Calibri" panose="020F0502020204030204" pitchFamily="34" charset="0"/>
                          <a:cs typeface="Times New Roman" panose="02020603050405020304" pitchFamily="18" charset="0"/>
                        </a:rPr>
                        <a:t>2. CHILD’S PERSONAL DETAILS </a:t>
                      </a:r>
                      <a:r>
                        <a:rPr lang="en-ZA" sz="1000" i="1" dirty="0">
                          <a:solidFill>
                            <a:srgbClr val="000000"/>
                          </a:solidFill>
                          <a:effectLst/>
                          <a:latin typeface="+mn-lt"/>
                          <a:ea typeface="Calibri" panose="020F0502020204030204" pitchFamily="34" charset="0"/>
                          <a:cs typeface="Times New Roman" panose="02020603050405020304" pitchFamily="18" charset="0"/>
                        </a:rPr>
                        <a:t>Ask the adult the following questions and record the answers</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extLst>
                  <a:ext uri="{0D108BD9-81ED-4DB2-BD59-A6C34878D82A}">
                    <a16:rowId xmlns:a16="http://schemas.microsoft.com/office/drawing/2014/main" val="568485613"/>
                  </a:ext>
                </a:extLst>
              </a:tr>
              <a:tr h="223011">
                <a:tc gridSpan="2">
                  <a:txBody>
                    <a:bodyPr/>
                    <a:lstStyle/>
                    <a:p>
                      <a:pPr algn="l"/>
                      <a:r>
                        <a:rPr lang="en-ZA" sz="1000" b="1" dirty="0">
                          <a:effectLst/>
                          <a:latin typeface="+mn-lt"/>
                          <a:ea typeface="Calibri" panose="020F0502020204030204" pitchFamily="34" charset="0"/>
                          <a:cs typeface="Times New Roman" panose="02020603050405020304" pitchFamily="18" charset="0"/>
                        </a:rPr>
                        <a:t>First name of child:</a:t>
                      </a:r>
                      <a:endParaRPr lang="en-CA" sz="1000" dirty="0">
                        <a:effectLst/>
                        <a:latin typeface="+mn-lt"/>
                        <a:ea typeface="Calibri" panose="020F0502020204030204" pitchFamily="34" charset="0"/>
                        <a:cs typeface="Times New Roman" panose="02020603050405020304" pitchFamily="18" charset="0"/>
                      </a:endParaRPr>
                    </a:p>
                    <a:p>
                      <a:pPr algn="l"/>
                      <a:r>
                        <a:rPr lang="en-ZA" sz="1000" b="1" dirty="0">
                          <a:effectLst/>
                          <a:latin typeface="+mn-lt"/>
                          <a:ea typeface="Calibri" panose="020F0502020204030204" pitchFamily="34" charset="0"/>
                          <a:cs typeface="Times New Roman" panose="02020603050405020304" pitchFamily="18" charset="0"/>
                        </a:rPr>
                        <a:t> </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gridSpan="2">
                  <a:txBody>
                    <a:bodyPr/>
                    <a:lstStyle/>
                    <a:p>
                      <a:pPr algn="l"/>
                      <a:r>
                        <a:rPr lang="en-ZA" sz="1000" b="1" dirty="0">
                          <a:effectLst/>
                          <a:latin typeface="+mn-lt"/>
                          <a:ea typeface="Calibri" panose="020F0502020204030204" pitchFamily="34" charset="0"/>
                          <a:cs typeface="Times New Roman" panose="02020603050405020304" pitchFamily="18" charset="0"/>
                        </a:rPr>
                        <a:t>Middle name of child</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a:txBody>
                    <a:bodyPr/>
                    <a:lstStyle/>
                    <a:p>
                      <a:pPr algn="l"/>
                      <a:r>
                        <a:rPr lang="en-ZA" sz="1000" b="1" dirty="0">
                          <a:effectLst/>
                          <a:latin typeface="+mn-lt"/>
                          <a:ea typeface="Calibri" panose="020F0502020204030204" pitchFamily="34" charset="0"/>
                          <a:cs typeface="Times New Roman" panose="02020603050405020304" pitchFamily="18" charset="0"/>
                        </a:rPr>
                        <a:t>Last name of child:</a:t>
                      </a:r>
                      <a:endParaRPr lang="en-CA" sz="12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817815580"/>
                  </a:ext>
                </a:extLst>
              </a:tr>
              <a:tr h="223011">
                <a:tc gridSpan="5">
                  <a:txBody>
                    <a:bodyPr/>
                    <a:lstStyle/>
                    <a:p>
                      <a:pPr algn="l"/>
                      <a:r>
                        <a:rPr lang="en-ZA" sz="1000" b="1" dirty="0">
                          <a:effectLst/>
                          <a:latin typeface="+mn-lt"/>
                          <a:ea typeface="Calibri" panose="020F0502020204030204" pitchFamily="34" charset="0"/>
                          <a:cs typeface="Times New Roman" panose="02020603050405020304" pitchFamily="18" charset="0"/>
                        </a:rPr>
                        <a:t>Other names or spellings child is known by</a:t>
                      </a:r>
                      <a:r>
                        <a:rPr lang="en-ZA" sz="900" b="1" dirty="0">
                          <a:effectLst/>
                          <a:latin typeface="+mn-lt"/>
                          <a:ea typeface="Calibri" panose="020F0502020204030204" pitchFamily="34" charset="0"/>
                          <a:cs typeface="Times New Roman" panose="02020603050405020304" pitchFamily="18" charset="0"/>
                        </a:rPr>
                        <a:t>: </a:t>
                      </a:r>
                      <a:r>
                        <a:rPr lang="en-ZA" sz="900" i="1" dirty="0">
                          <a:effectLst/>
                          <a:latin typeface="+mn-lt"/>
                          <a:ea typeface="Calibri" panose="020F0502020204030204" pitchFamily="34" charset="0"/>
                          <a:cs typeface="Times New Roman" panose="02020603050405020304" pitchFamily="18" charset="0"/>
                        </a:rPr>
                        <a:t>e.g. nickname, second family name.</a:t>
                      </a:r>
                      <a:endParaRPr lang="en-CA" sz="1000" dirty="0">
                        <a:effectLst/>
                        <a:latin typeface="+mn-lt"/>
                        <a:ea typeface="Calibri" panose="020F0502020204030204" pitchFamily="34" charset="0"/>
                        <a:cs typeface="Times New Roman" panose="02020603050405020304" pitchFamily="18" charset="0"/>
                      </a:endParaRPr>
                    </a:p>
                    <a:p>
                      <a:pPr algn="l"/>
                      <a:r>
                        <a:rPr lang="en-ZA" sz="1000" b="1" dirty="0">
                          <a:effectLst/>
                          <a:latin typeface="+mn-lt"/>
                          <a:ea typeface="Calibri" panose="020F0502020204030204" pitchFamily="34" charset="0"/>
                          <a:cs typeface="Times New Roman" panose="02020603050405020304" pitchFamily="18" charset="0"/>
                        </a:rPr>
                        <a:t> </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extLst>
                  <a:ext uri="{0D108BD9-81ED-4DB2-BD59-A6C34878D82A}">
                    <a16:rowId xmlns:a16="http://schemas.microsoft.com/office/drawing/2014/main" val="3168410070"/>
                  </a:ext>
                </a:extLst>
              </a:tr>
              <a:tr h="223011">
                <a:tc>
                  <a:txBody>
                    <a:bodyPr/>
                    <a:lstStyle/>
                    <a:p>
                      <a:pPr algn="l"/>
                      <a:r>
                        <a:rPr lang="en-ZA" sz="1000" b="1" dirty="0">
                          <a:effectLst/>
                          <a:latin typeface="+mn-lt"/>
                          <a:ea typeface="Calibri" panose="020F0502020204030204" pitchFamily="34" charset="0"/>
                          <a:cs typeface="Times New Roman" panose="02020603050405020304" pitchFamily="18" charset="0"/>
                        </a:rPr>
                        <a:t>Date of birth (DOB):</a:t>
                      </a:r>
                      <a:endParaRPr lang="en-CA" sz="1000" dirty="0">
                        <a:effectLst/>
                        <a:latin typeface="+mn-lt"/>
                        <a:ea typeface="Calibri" panose="020F0502020204030204" pitchFamily="34" charset="0"/>
                        <a:cs typeface="Times New Roman" panose="02020603050405020304" pitchFamily="18" charset="0"/>
                      </a:endParaRPr>
                    </a:p>
                    <a:p>
                      <a:pPr algn="l"/>
                      <a:r>
                        <a:rPr lang="en-ZA" sz="900" i="1" dirty="0">
                          <a:effectLst/>
                          <a:latin typeface="+mn-lt"/>
                          <a:ea typeface="Calibri" panose="020F0502020204030204" pitchFamily="34" charset="0"/>
                          <a:cs typeface="Times New Roman" panose="02020603050405020304" pitchFamily="18" charset="0"/>
                        </a:rPr>
                        <a:t>dd/mm/yy</a:t>
                      </a:r>
                      <a:endParaRPr lang="en-CA" sz="900" dirty="0">
                        <a:effectLst/>
                        <a:latin typeface="+mn-lt"/>
                        <a:ea typeface="Calibri" panose="020F0502020204030204" pitchFamily="34" charset="0"/>
                        <a:cs typeface="Times New Roman" panose="02020603050405020304" pitchFamily="18" charset="0"/>
                      </a:endParaRPr>
                    </a:p>
                    <a:p>
                      <a:pPr algn="l"/>
                      <a:r>
                        <a:rPr lang="en-ZA" sz="1000" b="1" dirty="0">
                          <a:effectLst/>
                          <a:latin typeface="+mn-lt"/>
                          <a:ea typeface="Calibri" panose="020F0502020204030204" pitchFamily="34" charset="0"/>
                          <a:cs typeface="Times New Roman" panose="02020603050405020304" pitchFamily="18" charset="0"/>
                        </a:rPr>
                        <a:t> </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3">
                  <a:txBody>
                    <a:bodyPr/>
                    <a:lstStyle/>
                    <a:p>
                      <a:pPr algn="l"/>
                      <a:r>
                        <a:rPr lang="en-ZA" sz="1000" b="1" dirty="0">
                          <a:effectLst/>
                          <a:latin typeface="+mn-lt"/>
                          <a:ea typeface="Calibri" panose="020F0502020204030204" pitchFamily="34" charset="0"/>
                          <a:cs typeface="Times New Roman" panose="02020603050405020304" pitchFamily="18" charset="0"/>
                        </a:rPr>
                        <a:t>Is the DOB estimated?:</a:t>
                      </a:r>
                      <a:endParaRPr lang="en-CA" sz="1000" dirty="0">
                        <a:effectLst/>
                        <a:latin typeface="+mn-lt"/>
                        <a:ea typeface="Calibri" panose="020F0502020204030204" pitchFamily="34" charset="0"/>
                        <a:cs typeface="Times New Roman" panose="02020603050405020304" pitchFamily="18" charset="0"/>
                      </a:endParaRPr>
                    </a:p>
                    <a:p>
                      <a:pPr algn="l"/>
                      <a:r>
                        <a:rPr lang="en-ZA" sz="900" i="1" dirty="0">
                          <a:effectLst/>
                          <a:latin typeface="+mn-lt"/>
                          <a:ea typeface="Calibri" panose="020F0502020204030204" pitchFamily="34" charset="0"/>
                          <a:cs typeface="Times New Roman" panose="02020603050405020304" pitchFamily="18" charset="0"/>
                        </a:rPr>
                        <a:t>If estimated, DOB = 31 December</a:t>
                      </a:r>
                      <a:endParaRPr lang="en-CA" sz="900" dirty="0">
                        <a:effectLst/>
                        <a:latin typeface="+mn-lt"/>
                        <a:ea typeface="Calibri" panose="020F0502020204030204" pitchFamily="34" charset="0"/>
                        <a:cs typeface="Times New Roman" panose="02020603050405020304" pitchFamily="18" charset="0"/>
                      </a:endParaRPr>
                    </a:p>
                    <a:p>
                      <a:pPr algn="l"/>
                      <a:r>
                        <a:rPr lang="en-ZA" sz="1000" dirty="0">
                          <a:effectLst/>
                          <a:latin typeface="+mn-lt"/>
                          <a:ea typeface="Calibri" panose="020F0502020204030204" pitchFamily="34" charset="0"/>
                          <a:cs typeface="Times New Roman" panose="02020603050405020304" pitchFamily="18" charset="0"/>
                        </a:rPr>
                        <a:t>[   ] No            [  ] Yes</a:t>
                      </a:r>
                      <a:endParaRPr lang="en-CA" sz="1000" dirty="0">
                        <a:effectLst/>
                        <a:latin typeface="+mn-lt"/>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9483"/>
                    </a:solidFill>
                  </a:tcPr>
                </a:tc>
                <a:tc>
                  <a:txBody>
                    <a:bodyPr/>
                    <a:lstStyle/>
                    <a:p>
                      <a:pPr algn="l"/>
                      <a:r>
                        <a:rPr lang="en-ZA" sz="1000" b="1" dirty="0">
                          <a:effectLst/>
                          <a:latin typeface="+mn-lt"/>
                          <a:ea typeface="Calibri" panose="020F0502020204030204" pitchFamily="34" charset="0"/>
                          <a:cs typeface="Times New Roman" panose="02020603050405020304" pitchFamily="18" charset="0"/>
                        </a:rPr>
                        <a:t>Sex:</a:t>
                      </a:r>
                      <a:endParaRPr lang="en-CA" sz="1200" dirty="0">
                        <a:effectLst/>
                        <a:latin typeface="+mn-lt"/>
                        <a:ea typeface="Calibri" panose="020F0502020204030204" pitchFamily="34" charset="0"/>
                        <a:cs typeface="Times New Roman" panose="02020603050405020304" pitchFamily="18" charset="0"/>
                      </a:endParaRPr>
                    </a:p>
                    <a:p>
                      <a:pPr algn="l"/>
                      <a:r>
                        <a:rPr lang="en-ZA" sz="1000" dirty="0">
                          <a:effectLst/>
                          <a:latin typeface="+mn-lt"/>
                          <a:ea typeface="Calibri" panose="020F0502020204030204" pitchFamily="34" charset="0"/>
                          <a:cs typeface="Times New Roman" panose="02020603050405020304" pitchFamily="18" charset="0"/>
                        </a:rPr>
                        <a:t>[   ] Male             [  ] Female</a:t>
                      </a:r>
                      <a:endParaRPr lang="en-CA" sz="12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582354545"/>
                  </a:ext>
                </a:extLst>
              </a:tr>
            </a:tbl>
          </a:graphicData>
        </a:graphic>
      </p:graphicFrame>
      <p:sp>
        <p:nvSpPr>
          <p:cNvPr id="10" name="Hexagon 9">
            <a:extLst>
              <a:ext uri="{FF2B5EF4-FFF2-40B4-BE49-F238E27FC236}">
                <a16:creationId xmlns:a16="http://schemas.microsoft.com/office/drawing/2014/main" id="{FF3B8028-3A75-EB98-3021-0E0D51FD78E5}"/>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5DD2B8E7-CF4E-6907-1967-D178910CCF18}"/>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FB826B5D-5978-25DB-D733-3D85DC99B21D}"/>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2707E6C0-D01B-DF6D-53B4-E55DCBABE825}"/>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96630B85-62ED-A6DC-AA20-54279FE9DE74}"/>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7C8057EE-B82E-DEBE-20B7-8A25A4A6656D}"/>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4972B57B-70E9-AB2C-F6F8-61A3C253E24C}"/>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B753890D-1542-6279-D037-5CC7E748DF21}"/>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05C323E1-7523-D346-4DFD-CF3C3202C7FB}"/>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E320B0E0-5314-2985-87E7-B05804619831}"/>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063445D0-E513-300C-587C-6D42BA5BA523}"/>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449D962E-09AE-FFC6-5703-39DCE6A6710F}"/>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5D96EBA3-559A-A76D-E791-2C6200C6C00A}"/>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0DC4AF5F-8824-F242-85BC-58C8763FB5E3}"/>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9235D2CC-C1AE-17EB-00C7-6B5E99756FAD}"/>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19A17825-DD80-FFC5-7528-6781E4E4C4B3}"/>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7590181D-C70A-E4EE-867D-5330AD5E5F57}"/>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E7580F9D-B873-4ADD-C10A-8E44498C8A90}"/>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8218877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4FD7F4D-50C2-EFA7-9453-9817407ADE41}"/>
              </a:ext>
            </a:extLst>
          </p:cNvPr>
          <p:cNvGraphicFramePr>
            <a:graphicFrameLocks noGrp="1"/>
          </p:cNvGraphicFramePr>
          <p:nvPr>
            <p:extLst>
              <p:ext uri="{D42A27DB-BD31-4B8C-83A1-F6EECF244321}">
                <p14:modId xmlns:p14="http://schemas.microsoft.com/office/powerpoint/2010/main" val="2337998260"/>
              </p:ext>
            </p:extLst>
          </p:nvPr>
        </p:nvGraphicFramePr>
        <p:xfrm>
          <a:off x="982985" y="680663"/>
          <a:ext cx="5254038" cy="7802880"/>
        </p:xfrm>
        <a:graphic>
          <a:graphicData uri="http://schemas.openxmlformats.org/drawingml/2006/table">
            <a:tbl>
              <a:tblPr firstRow="1" firstCol="1" bandRow="1"/>
              <a:tblGrid>
                <a:gridCol w="1751346">
                  <a:extLst>
                    <a:ext uri="{9D8B030D-6E8A-4147-A177-3AD203B41FA5}">
                      <a16:colId xmlns:a16="http://schemas.microsoft.com/office/drawing/2014/main" val="3371818504"/>
                    </a:ext>
                  </a:extLst>
                </a:gridCol>
                <a:gridCol w="875673">
                  <a:extLst>
                    <a:ext uri="{9D8B030D-6E8A-4147-A177-3AD203B41FA5}">
                      <a16:colId xmlns:a16="http://schemas.microsoft.com/office/drawing/2014/main" val="2177823252"/>
                    </a:ext>
                  </a:extLst>
                </a:gridCol>
                <a:gridCol w="875673">
                  <a:extLst>
                    <a:ext uri="{9D8B030D-6E8A-4147-A177-3AD203B41FA5}">
                      <a16:colId xmlns:a16="http://schemas.microsoft.com/office/drawing/2014/main" val="2059532858"/>
                    </a:ext>
                  </a:extLst>
                </a:gridCol>
                <a:gridCol w="875673">
                  <a:extLst>
                    <a:ext uri="{9D8B030D-6E8A-4147-A177-3AD203B41FA5}">
                      <a16:colId xmlns:a16="http://schemas.microsoft.com/office/drawing/2014/main" val="3562844548"/>
                    </a:ext>
                  </a:extLst>
                </a:gridCol>
                <a:gridCol w="875673">
                  <a:extLst>
                    <a:ext uri="{9D8B030D-6E8A-4147-A177-3AD203B41FA5}">
                      <a16:colId xmlns:a16="http://schemas.microsoft.com/office/drawing/2014/main" val="3360831881"/>
                    </a:ext>
                  </a:extLst>
                </a:gridCol>
              </a:tblGrid>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Do you recognize the child from any of the photos (if available)?: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Doesn’t know</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4">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What are the names of other family members?:</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000" dirty="0"/>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extLst>
                  <a:ext uri="{0D108BD9-81ED-4DB2-BD59-A6C34878D82A}">
                    <a16:rowId xmlns:a16="http://schemas.microsoft.com/office/drawing/2014/main" val="3501084703"/>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Birth address / location of child:</a:t>
                      </a:r>
                      <a:r>
                        <a:rPr lang="en-ZA" sz="1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en-ZA" sz="900" i="1" dirty="0">
                          <a:effectLst/>
                          <a:latin typeface="Calibri" panose="020F0502020204030204" pitchFamily="34" charset="0"/>
                          <a:ea typeface="Calibri" panose="020F0502020204030204" pitchFamily="34" charset="0"/>
                          <a:cs typeface="Times New Roman" panose="02020603050405020304" pitchFamily="18" charset="0"/>
                        </a:rPr>
                        <a:t>Provide as much detail as possible about the location so others can find the location e.g. house, landmark, street, city/village, district, province (adapt according to context)</a:t>
                      </a:r>
                      <a:endParaRPr lang="en-CA" sz="9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9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75347689"/>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Where did the child live before separation?:</a:t>
                      </a:r>
                      <a:r>
                        <a:rPr lang="en-ZA" sz="1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en-ZA" sz="900" i="1" dirty="0">
                          <a:effectLst/>
                          <a:latin typeface="Calibri" panose="020F0502020204030204" pitchFamily="34" charset="0"/>
                          <a:ea typeface="Calibri" panose="020F0502020204030204" pitchFamily="34" charset="0"/>
                          <a:cs typeface="Times New Roman" panose="02020603050405020304" pitchFamily="18" charset="0"/>
                        </a:rPr>
                        <a:t>Provide as much detail as possible about the location so others can find the location e.g. house, landmark, street, city/village, district, province (adapt according to context)</a:t>
                      </a:r>
                      <a:endParaRPr lang="en-CA" sz="9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9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11131692"/>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Are any other children missing?: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Doesn’t know</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3">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If so, what are the names of the other missing children?:</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dirty="0"/>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07000"/>
                        </a:lnSpc>
                        <a:spcAft>
                          <a:spcPts val="800"/>
                        </a:spcAft>
                      </a:pPr>
                      <a:r>
                        <a:rPr lang="en-CA" sz="1000" dirty="0">
                          <a:effectLst/>
                          <a:latin typeface="Calibri" panose="020F0502020204030204" pitchFamily="34" charset="0"/>
                          <a:ea typeface="Calibri" panose="020F0502020204030204" pitchFamily="34" charset="0"/>
                          <a:cs typeface="Times New Roman" panose="02020603050405020304" pitchFamily="18" charset="0"/>
                        </a:rPr>
                        <a:t> </a:t>
                      </a:r>
                    </a:p>
                  </a:txBody>
                  <a:tcPr marL="45720" marR="45720" anchor="ctr">
                    <a:lnL w="12700" cap="flat" cmpd="sng" algn="ctr">
                      <a:solidFill>
                        <a:schemeClr val="accent2">
                          <a:lumMod val="75000"/>
                        </a:schemeClr>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87231837"/>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First name of mother of the child:</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Middle name of mother of the child:</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Last name of mother of the child:</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29637954"/>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Other names or spellings mother is known by:</a:t>
                      </a:r>
                      <a:r>
                        <a:rPr lang="en-ZA" sz="900" b="1" dirty="0">
                          <a:effectLst/>
                          <a:latin typeface="Calibri" panose="020F0502020204030204" pitchFamily="34" charset="0"/>
                          <a:ea typeface="Calibri" panose="020F0502020204030204" pitchFamily="34" charset="0"/>
                          <a:cs typeface="Times New Roman" panose="02020603050405020304" pitchFamily="18" charset="0"/>
                        </a:rPr>
                        <a:t> </a:t>
                      </a:r>
                      <a:r>
                        <a:rPr lang="en-ZA" sz="900" i="1" dirty="0">
                          <a:effectLst/>
                          <a:latin typeface="Calibri" panose="020F0502020204030204" pitchFamily="34" charset="0"/>
                          <a:ea typeface="Calibri" panose="020F0502020204030204" pitchFamily="34" charset="0"/>
                          <a:cs typeface="Times New Roman" panose="02020603050405020304" pitchFamily="18" charset="0"/>
                        </a:rPr>
                        <a:t>E.g. how did the child call the mother, nickname, second family name.</a:t>
                      </a:r>
                      <a:endParaRPr lang="en-CA" sz="9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i="1" dirty="0">
                          <a:effectLst/>
                          <a:latin typeface="Calibri" panose="020F0502020204030204" pitchFamily="34" charset="0"/>
                          <a:ea typeface="Calibri" panose="020F0502020204030204" pitchFamily="34" charset="0"/>
                          <a:cs typeface="Times New Roman" panose="02020603050405020304" pitchFamily="18" charset="0"/>
                        </a:rPr>
                        <a:t>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1855951"/>
                  </a:ext>
                </a:extLst>
              </a:tr>
              <a:tr h="223011">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Is the mother alive?:</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Unknown</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If deceased, when and how:</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900" i="1" dirty="0">
                          <a:effectLst/>
                          <a:latin typeface="Calibri" panose="020F0502020204030204" pitchFamily="34" charset="0"/>
                          <a:ea typeface="Calibri" panose="020F0502020204030204" pitchFamily="34" charset="0"/>
                          <a:cs typeface="Times New Roman" panose="02020603050405020304" pitchFamily="18" charset="0"/>
                        </a:rPr>
                        <a:t>dd/mm/yy</a:t>
                      </a:r>
                      <a:endParaRPr lang="en-CA" sz="9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07000"/>
                        </a:lnSpc>
                        <a:spcAft>
                          <a:spcPts val="800"/>
                        </a:spcAft>
                      </a:pPr>
                      <a:r>
                        <a:rPr lang="en-CA" sz="1000" dirty="0">
                          <a:effectLst/>
                          <a:latin typeface="Calibri" panose="020F0502020204030204" pitchFamily="34" charset="0"/>
                          <a:ea typeface="Calibri" panose="020F0502020204030204" pitchFamily="34" charset="0"/>
                          <a:cs typeface="Times New Roman" panose="02020603050405020304" pitchFamily="18" charset="0"/>
                        </a:rPr>
                        <a:t> </a:t>
                      </a:r>
                    </a:p>
                  </a:txBody>
                  <a:tcPr marL="45720" marR="45720" anchor="ctr">
                    <a:lnL w="12700" cap="flat" cmpd="sng" algn="ctr">
                      <a:solidFill>
                        <a:schemeClr val="accent2">
                          <a:lumMod val="75000"/>
                        </a:schemeClr>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442466428"/>
                  </a:ext>
                </a:extLst>
              </a:tr>
              <a:tr h="223011">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Mother’s ethnic affiliation: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Mother’s occupation:</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59627144"/>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Current address / location where the mother is living:</a:t>
                      </a:r>
                      <a:r>
                        <a:rPr lang="en-ZA" sz="1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en-ZA" sz="900" i="1" dirty="0">
                          <a:effectLst/>
                          <a:latin typeface="Calibri" panose="020F0502020204030204" pitchFamily="34" charset="0"/>
                          <a:ea typeface="Calibri" panose="020F0502020204030204" pitchFamily="34" charset="0"/>
                          <a:cs typeface="Times New Roman" panose="02020603050405020304" pitchFamily="18" charset="0"/>
                        </a:rPr>
                        <a:t>Provide as much detail as possible about the location so others can find the location e.g. house, landmark, street, city/village, district, province (adapt according to context)</a:t>
                      </a:r>
                      <a:endParaRPr lang="en-CA" sz="9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0392448"/>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Mother’s telephone / other contact details:</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51577791"/>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First name of father of the child:</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Middle name of father of the child:</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Last name of father of the child:</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38498101"/>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Other names or spellings father is known by: </a:t>
                      </a:r>
                      <a:r>
                        <a:rPr lang="en-ZA" sz="900" i="1" dirty="0">
                          <a:effectLst/>
                          <a:latin typeface="Calibri" panose="020F0502020204030204" pitchFamily="34" charset="0"/>
                          <a:ea typeface="Calibri" panose="020F0502020204030204" pitchFamily="34" charset="0"/>
                          <a:cs typeface="Times New Roman" panose="02020603050405020304" pitchFamily="18" charset="0"/>
                        </a:rPr>
                        <a:t>E.g. how did the child call the father,  nickname, second family name.</a:t>
                      </a:r>
                      <a:endParaRPr lang="en-CA" sz="9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900" i="1" dirty="0">
                          <a:effectLst/>
                          <a:latin typeface="Calibri" panose="020F0502020204030204" pitchFamily="34" charset="0"/>
                          <a:ea typeface="Calibri" panose="020F0502020204030204" pitchFamily="34" charset="0"/>
                          <a:cs typeface="Times New Roman" panose="02020603050405020304" pitchFamily="18" charset="0"/>
                        </a:rPr>
                        <a:t> </a:t>
                      </a:r>
                      <a:endParaRPr lang="en-C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28996959"/>
                  </a:ext>
                </a:extLst>
              </a:tr>
            </a:tbl>
          </a:graphicData>
        </a:graphic>
      </p:graphicFrame>
      <p:sp>
        <p:nvSpPr>
          <p:cNvPr id="2" name="Hexagon 1">
            <a:extLst>
              <a:ext uri="{FF2B5EF4-FFF2-40B4-BE49-F238E27FC236}">
                <a16:creationId xmlns:a16="http://schemas.microsoft.com/office/drawing/2014/main" id="{E042274E-5F7A-CC37-0B98-D593A12543F1}"/>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6A9E3332-9D18-F7DE-3669-249ACCB7CA51}"/>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AA3B1A3F-BCEC-E4E8-DEE5-8E2202DA00B1}"/>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8EA5D6E9-A331-DDC1-032C-955D4F4C51AA}"/>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846EC6C7-6A0B-4ADD-7324-9897F1D30CE9}"/>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39E70DDA-DF8A-2F02-DFB0-6BB9591EF496}"/>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EAA3657C-6E0E-33A3-DB45-E8929CA4E639}"/>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7D66B05C-3B56-2A13-79A3-88353205BAA2}"/>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06B25897-A48C-BF2B-B0C1-2E239F97C5C3}"/>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BDDDB6EE-69E2-598E-07B7-C38365BB0D4D}"/>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AA960C62-3C84-E8F2-E128-CE48EC0729A3}"/>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C02E475A-9903-7E0A-69D9-1BC6F787631C}"/>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7481AA01-5B70-B571-60A7-0D0EC22D5F33}"/>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D22C71EF-F45F-2DAF-F752-51EFF4131A5C}"/>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E7C6C41D-25F5-2A63-EAE9-44BBE65E3562}"/>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FAEC20F4-CDB4-3508-BC76-62297D5314F4}"/>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4437EF8D-7E06-0D47-8AB8-6A05315894B7}"/>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7C75C2F7-223D-EC28-1A15-03F888413163}"/>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8406957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4FD7F4D-50C2-EFA7-9453-9817407ADE41}"/>
              </a:ext>
            </a:extLst>
          </p:cNvPr>
          <p:cNvGraphicFramePr>
            <a:graphicFrameLocks noGrp="1"/>
          </p:cNvGraphicFramePr>
          <p:nvPr>
            <p:extLst>
              <p:ext uri="{D42A27DB-BD31-4B8C-83A1-F6EECF244321}">
                <p14:modId xmlns:p14="http://schemas.microsoft.com/office/powerpoint/2010/main" val="3843923001"/>
              </p:ext>
            </p:extLst>
          </p:nvPr>
        </p:nvGraphicFramePr>
        <p:xfrm>
          <a:off x="982984" y="680663"/>
          <a:ext cx="5254038" cy="7836789"/>
        </p:xfrm>
        <a:graphic>
          <a:graphicData uri="http://schemas.openxmlformats.org/drawingml/2006/table">
            <a:tbl>
              <a:tblPr firstRow="1" firstCol="1" bandRow="1"/>
              <a:tblGrid>
                <a:gridCol w="1751346">
                  <a:extLst>
                    <a:ext uri="{9D8B030D-6E8A-4147-A177-3AD203B41FA5}">
                      <a16:colId xmlns:a16="http://schemas.microsoft.com/office/drawing/2014/main" val="3371818504"/>
                    </a:ext>
                  </a:extLst>
                </a:gridCol>
                <a:gridCol w="1751346">
                  <a:extLst>
                    <a:ext uri="{9D8B030D-6E8A-4147-A177-3AD203B41FA5}">
                      <a16:colId xmlns:a16="http://schemas.microsoft.com/office/drawing/2014/main" val="2253140539"/>
                    </a:ext>
                  </a:extLst>
                </a:gridCol>
                <a:gridCol w="1751346">
                  <a:extLst>
                    <a:ext uri="{9D8B030D-6E8A-4147-A177-3AD203B41FA5}">
                      <a16:colId xmlns:a16="http://schemas.microsoft.com/office/drawing/2014/main" val="4155550326"/>
                    </a:ext>
                  </a:extLst>
                </a:gridCol>
              </a:tblGrid>
              <a:tr h="223011">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Is the father alive?: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Unknown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If deceased, when and how:</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800" i="1" dirty="0">
                          <a:effectLst/>
                          <a:latin typeface="Calibri" panose="020F0502020204030204" pitchFamily="34" charset="0"/>
                          <a:ea typeface="Calibri" panose="020F0502020204030204" pitchFamily="34" charset="0"/>
                          <a:cs typeface="Times New Roman" panose="02020603050405020304" pitchFamily="18" charset="0"/>
                        </a:rPr>
                        <a:t>dd/mm/yy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501084703"/>
                  </a:ext>
                </a:extLst>
              </a:tr>
              <a:tr h="223011">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Father’s ethnic affiliation: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Father’s occupation: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535667890"/>
                  </a:ext>
                </a:extLst>
              </a:tr>
              <a:tr h="223011">
                <a:tc gridSpan="3">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Current address / location where the father is living:</a:t>
                      </a:r>
                      <a:r>
                        <a:rPr lang="en-ZA" sz="1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en-ZA" sz="800" i="1" dirty="0">
                          <a:effectLst/>
                          <a:latin typeface="Calibri" panose="020F0502020204030204" pitchFamily="34" charset="0"/>
                          <a:ea typeface="Calibri" panose="020F0502020204030204" pitchFamily="34" charset="0"/>
                          <a:cs typeface="Times New Roman" panose="02020603050405020304" pitchFamily="18" charset="0"/>
                        </a:rPr>
                        <a:t>Provide as much detail as possible about the location so others can find the location e.g. house, landmark, street, city/village, district, province (adapt according to context)</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3497404"/>
                  </a:ext>
                </a:extLst>
              </a:tr>
              <a:tr h="223011">
                <a:tc gridSpan="3">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Father’s telephone / other contact details: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6325150"/>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What evidence do you have of your relationship with the child?: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Child’s ID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Birth certificate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Photos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Other, please </a:t>
                      </a:r>
                      <a:r>
                        <a:rPr lang="en-ZA" sz="1000" b="1" dirty="0">
                          <a:effectLst/>
                          <a:latin typeface="Calibri" panose="020F0502020204030204" pitchFamily="34" charset="0"/>
                          <a:ea typeface="Calibri" panose="020F0502020204030204" pitchFamily="34" charset="0"/>
                          <a:cs typeface="Times New Roman" panose="02020603050405020304" pitchFamily="18" charset="0"/>
                        </a:rPr>
                        <a:t>specify: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What information do you have about the child’s life that would help to identify the child? </a:t>
                      </a:r>
                      <a:r>
                        <a:rPr lang="en-ZA" sz="800" i="1" dirty="0">
                          <a:effectLst/>
                          <a:latin typeface="Calibri" panose="020F0502020204030204" pitchFamily="34" charset="0"/>
                          <a:ea typeface="Calibri" panose="020F0502020204030204" pitchFamily="34" charset="0"/>
                          <a:cs typeface="Times New Roman" panose="02020603050405020304" pitchFamily="18" charset="0"/>
                        </a:rPr>
                        <a:t>E.g. significant words and sentences spoken by the child, favourite songs and stories, drawings the child often makes, main interests and things s/he likes to do, games the child likes to play.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20863846"/>
                  </a:ext>
                </a:extLst>
              </a:tr>
              <a:tr h="223011">
                <a:tc gridSpan="3">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What important and unique events do you think the child may remember from her/his life?: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0357205"/>
                  </a:ext>
                </a:extLst>
              </a:tr>
              <a:tr h="223011">
                <a:tc gridSpan="3">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Distinguishing physical characteristics of the child: </a:t>
                      </a:r>
                      <a:r>
                        <a:rPr lang="en-ZA" sz="800" i="1" dirty="0">
                          <a:effectLst/>
                          <a:latin typeface="Calibri" panose="020F0502020204030204" pitchFamily="34" charset="0"/>
                          <a:ea typeface="Calibri" panose="020F0502020204030204" pitchFamily="34" charset="0"/>
                          <a:cs typeface="Times New Roman" panose="02020603050405020304" pitchFamily="18" charset="0"/>
                        </a:rPr>
                        <a:t>E.g. birthmarks, scars, colour hair, colour eyes, teeth, etc.</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94343901"/>
                  </a:ext>
                </a:extLst>
              </a:tr>
              <a:tr h="223011">
                <a:tc gridSpan="3">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 CIRCUMSTANCES OF SEPARATION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3378965"/>
                  </a:ext>
                </a:extLst>
              </a:tr>
              <a:tr h="223011">
                <a:tc gridSpan="3">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Please describe the clothes worn and/or objects (e.g. documents, bracelets, hair ties) and people accompanying the child when you separated?: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5995623"/>
                  </a:ext>
                </a:extLst>
              </a:tr>
            </a:tbl>
          </a:graphicData>
        </a:graphic>
      </p:graphicFrame>
      <p:sp>
        <p:nvSpPr>
          <p:cNvPr id="3" name="Hexagon 2">
            <a:extLst>
              <a:ext uri="{FF2B5EF4-FFF2-40B4-BE49-F238E27FC236}">
                <a16:creationId xmlns:a16="http://schemas.microsoft.com/office/drawing/2014/main" id="{E6167872-3117-94E5-D52F-4FCFC7A95C87}"/>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E0538686-B3F7-B13F-D3A2-B463910E49F1}"/>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32D31986-3551-6081-0925-CF544376BB05}"/>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66841230-413B-F5B7-F8E5-542A64181B32}"/>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BFF8BDAE-00D7-987A-33BF-FD18BE540A4C}"/>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B970FD03-94C8-6E85-2E1F-F4EA857D4E28}"/>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3763F32E-6A2E-9EA8-16F7-243C52A10D1A}"/>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CC7E076A-DB52-F970-1C3E-5680E650E04D}"/>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F73DADA2-F446-9C25-F90D-910CC52AF11A}"/>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875BC1AC-434A-8289-0B3B-4A03C08D2AFA}"/>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C45778FC-5C7D-0B02-CB8C-DBA16B91EDAD}"/>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D609E854-F5AA-D86C-6CDE-FD7D00F9D1BB}"/>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297C028F-FD26-1EC6-28DA-488F61D96CF1}"/>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00B7D092-0061-CA4B-08FC-4DFE6A2A7CC5}"/>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A38C7F2A-C34D-14E1-FD52-B823513EA43C}"/>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BA1DB10A-0550-CB06-0719-068B18770E6D}"/>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2F0A5897-C855-5523-30AA-78C621DFFC64}"/>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2846D200-A5B6-D64C-F504-9EA7A53094C0}"/>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06095761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4FD7F4D-50C2-EFA7-9453-9817407ADE41}"/>
              </a:ext>
            </a:extLst>
          </p:cNvPr>
          <p:cNvGraphicFramePr>
            <a:graphicFrameLocks noGrp="1"/>
          </p:cNvGraphicFramePr>
          <p:nvPr>
            <p:extLst>
              <p:ext uri="{D42A27DB-BD31-4B8C-83A1-F6EECF244321}">
                <p14:modId xmlns:p14="http://schemas.microsoft.com/office/powerpoint/2010/main" val="3819974782"/>
              </p:ext>
            </p:extLst>
          </p:nvPr>
        </p:nvGraphicFramePr>
        <p:xfrm>
          <a:off x="982983" y="713169"/>
          <a:ext cx="5267346" cy="8075422"/>
        </p:xfrm>
        <a:graphic>
          <a:graphicData uri="http://schemas.openxmlformats.org/drawingml/2006/table">
            <a:tbl>
              <a:tblPr firstRow="1" firstCol="1" bandRow="1"/>
              <a:tblGrid>
                <a:gridCol w="1755782">
                  <a:extLst>
                    <a:ext uri="{9D8B030D-6E8A-4147-A177-3AD203B41FA5}">
                      <a16:colId xmlns:a16="http://schemas.microsoft.com/office/drawing/2014/main" val="3371818504"/>
                    </a:ext>
                  </a:extLst>
                </a:gridCol>
                <a:gridCol w="877891">
                  <a:extLst>
                    <a:ext uri="{9D8B030D-6E8A-4147-A177-3AD203B41FA5}">
                      <a16:colId xmlns:a16="http://schemas.microsoft.com/office/drawing/2014/main" val="1826321114"/>
                    </a:ext>
                  </a:extLst>
                </a:gridCol>
                <a:gridCol w="877891">
                  <a:extLst>
                    <a:ext uri="{9D8B030D-6E8A-4147-A177-3AD203B41FA5}">
                      <a16:colId xmlns:a16="http://schemas.microsoft.com/office/drawing/2014/main" val="2758574176"/>
                    </a:ext>
                  </a:extLst>
                </a:gridCol>
                <a:gridCol w="877891">
                  <a:extLst>
                    <a:ext uri="{9D8B030D-6E8A-4147-A177-3AD203B41FA5}">
                      <a16:colId xmlns:a16="http://schemas.microsoft.com/office/drawing/2014/main" val="421157390"/>
                    </a:ext>
                  </a:extLst>
                </a:gridCol>
                <a:gridCol w="877891">
                  <a:extLst>
                    <a:ext uri="{9D8B030D-6E8A-4147-A177-3AD203B41FA5}">
                      <a16:colId xmlns:a16="http://schemas.microsoft.com/office/drawing/2014/main" val="2606847410"/>
                    </a:ext>
                  </a:extLst>
                </a:gridCol>
              </a:tblGrid>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Date of separation: </a:t>
                      </a:r>
                      <a:r>
                        <a:rPr lang="en-ZA" sz="800" i="1" dirty="0">
                          <a:effectLst/>
                          <a:latin typeface="Calibri" panose="020F0502020204030204" pitchFamily="34" charset="0"/>
                          <a:ea typeface="Calibri" panose="020F0502020204030204" pitchFamily="34" charset="0"/>
                          <a:cs typeface="Times New Roman" panose="02020603050405020304" pitchFamily="18" charset="0"/>
                        </a:rPr>
                        <a:t>dd/mm/yy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01084703"/>
                  </a:ext>
                </a:extLst>
              </a:tr>
              <a:tr h="223011">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Main cause of separation: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800" i="1" dirty="0">
                          <a:effectLst/>
                          <a:latin typeface="Calibri" panose="020F0502020204030204" pitchFamily="34" charset="0"/>
                          <a:ea typeface="Calibri" panose="020F0502020204030204" pitchFamily="34" charset="0"/>
                          <a:cs typeface="Times New Roman" panose="02020603050405020304" pitchFamily="18" charset="0"/>
                        </a:rPr>
                        <a:t>Tick all that apply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Abandoned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Family abuse/violence/neglect/exploitation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Death / sickness of family member</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Separation because of fleeing violence/war</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Separation because of fleeing natural disaster</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Separation because of fleeing persecution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Search for employment</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Search for educational opportunities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Search for services / support</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r>
                        <a:rPr lang="en-ZA" sz="1000" dirty="0">
                          <a:effectLst/>
                          <a:latin typeface="Calibri" panose="020F0502020204030204" pitchFamily="34" charset="0"/>
                          <a:ea typeface="Calibri" panose="020F0502020204030204" pitchFamily="34" charset="0"/>
                          <a:cs typeface="Calibri" panose="020F0502020204030204" pitchFamily="34" charset="0"/>
                        </a:rPr>
                        <a:t>] Migration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Calibri" panose="020F0502020204030204" pitchFamily="34" charset="0"/>
                        </a:rPr>
                        <a:t>[  ] Organized population movement (e.g. evacuation)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Entrusted into the care of individual / institution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Repatriation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Poverty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Recruitment into armed forces or armed groups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Abducted / trafficked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Arrest / detention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Calibri" panose="020F0502020204030204" pitchFamily="34" charset="0"/>
                        </a:rPr>
                        <a:t>[  ] Other, </a:t>
                      </a:r>
                      <a:r>
                        <a:rPr lang="en-ZA" sz="1000" dirty="0">
                          <a:effectLst/>
                          <a:latin typeface="Calibri" panose="020F0502020204030204" pitchFamily="34" charset="0"/>
                          <a:ea typeface="Calibri" panose="020F0502020204030204" pitchFamily="34" charset="0"/>
                          <a:cs typeface="Times New Roman" panose="02020603050405020304" pitchFamily="18" charset="0"/>
                        </a:rPr>
                        <a:t>please </a:t>
                      </a:r>
                      <a:r>
                        <a:rPr lang="en-ZA" sz="1000" b="1" dirty="0">
                          <a:effectLst/>
                          <a:latin typeface="Calibri" panose="020F0502020204030204" pitchFamily="34" charset="0"/>
                          <a:ea typeface="Calibri" panose="020F0502020204030204" pitchFamily="34" charset="0"/>
                          <a:cs typeface="Times New Roman" panose="02020603050405020304" pitchFamily="18" charset="0"/>
                        </a:rPr>
                        <a:t>specify: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07477108"/>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Place of separation:</a:t>
                      </a:r>
                      <a:r>
                        <a:rPr lang="en-ZA" sz="1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en-ZA" sz="800" i="1" dirty="0">
                          <a:effectLst/>
                          <a:latin typeface="Calibri" panose="020F0502020204030204" pitchFamily="34" charset="0"/>
                          <a:ea typeface="Calibri" panose="020F0502020204030204" pitchFamily="34" charset="0"/>
                          <a:cs typeface="Times New Roman" panose="02020603050405020304" pitchFamily="18" charset="0"/>
                        </a:rPr>
                        <a:t>Provide as much detail as possible about the location so others can find the location e.g. house, landmark, street, city/village, district, province (adapt according to context)</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86358497"/>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Describe circumstances of separation: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13037165"/>
                  </a:ext>
                </a:extLst>
              </a:tr>
              <a:tr h="223011">
                <a:tc gridSpan="5">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 ACCEPTANCE &amp; AGREEMENT TO TAKE CARE OF THE CHILD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1155463"/>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Do you want the child to come and live with you?:</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Unknown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Are you able to care for her/him/them?:</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Unknown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dirty="0"/>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If not, is there any other family member that could take care of the child?: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Unknown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7718593"/>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If so, person’s full name, current address / location and contact details:</a:t>
                      </a:r>
                      <a:r>
                        <a:rPr lang="en-ZA" sz="1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4789185"/>
                  </a:ext>
                </a:extLst>
              </a:tr>
              <a:tr h="223011">
                <a:tc gridSpan="5">
                  <a:txBody>
                    <a:bodyPr/>
                    <a:lstStyle/>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I___________________________(name of person giving consent), agree to take this child into my home to live as part of my family.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8362509"/>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Signature of adult:</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3">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Place: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Date: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800" i="1" dirty="0">
                          <a:effectLst/>
                          <a:latin typeface="Calibri" panose="020F0502020204030204" pitchFamily="34" charset="0"/>
                          <a:ea typeface="Calibri" panose="020F0502020204030204" pitchFamily="34" charset="0"/>
                          <a:cs typeface="Times New Roman" panose="02020603050405020304" pitchFamily="18" charset="0"/>
                        </a:rPr>
                        <a:t>dd/mm/yy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635047613"/>
                  </a:ext>
                </a:extLst>
              </a:tr>
            </a:tbl>
          </a:graphicData>
        </a:graphic>
      </p:graphicFrame>
      <p:sp>
        <p:nvSpPr>
          <p:cNvPr id="6" name="Hexagon 5">
            <a:extLst>
              <a:ext uri="{FF2B5EF4-FFF2-40B4-BE49-F238E27FC236}">
                <a16:creationId xmlns:a16="http://schemas.microsoft.com/office/drawing/2014/main" id="{2C99498D-CFB0-6756-61E1-A6665531F05B}"/>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64291A12-EF49-0857-B84D-CAC479486414}"/>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54EEE594-66E8-B41D-528D-7AC6709D0FFB}"/>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9F931B89-75E2-839E-C075-BACBF7DBAABE}"/>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2A3B7B82-CB27-AEF1-7A4F-CF633CCC26D6}"/>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71B2F46B-E1EF-895D-5753-09DE858BD057}"/>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6EEE880B-1A6D-61BC-3A02-33DAB6D0F379}"/>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7732CD15-1C0E-BDAD-F425-881885601241}"/>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F86551D5-5BB2-C290-4B64-290DCC8DB6D2}"/>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EF125CE8-DCC4-F8AD-FA82-6C0403693A54}"/>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E241D323-2370-EDC2-675F-1FC4285B2CC6}"/>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E64D7D6F-3D0D-74CF-EF0B-BD7E7CE1B687}"/>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3402C7FF-8D05-4C46-2C6E-F47D07CEA8D5}"/>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E5270A94-940C-CF26-264F-C2E2EA981708}"/>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834F2A52-0301-9878-86FC-57B0E8AC298E}"/>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3140BAED-8B64-3027-B33D-21FC6E5E1BE0}"/>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992A68EC-4A6E-5722-056A-3A95D299D136}"/>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D8C5EC27-8063-B82A-AD41-9626616E6B15}"/>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79009102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4FD7F4D-50C2-EFA7-9453-9817407ADE41}"/>
              </a:ext>
            </a:extLst>
          </p:cNvPr>
          <p:cNvGraphicFramePr>
            <a:graphicFrameLocks noGrp="1"/>
          </p:cNvGraphicFramePr>
          <p:nvPr>
            <p:extLst>
              <p:ext uri="{D42A27DB-BD31-4B8C-83A1-F6EECF244321}">
                <p14:modId xmlns:p14="http://schemas.microsoft.com/office/powerpoint/2010/main" val="1329993653"/>
              </p:ext>
            </p:extLst>
          </p:nvPr>
        </p:nvGraphicFramePr>
        <p:xfrm>
          <a:off x="982983" y="713169"/>
          <a:ext cx="5267346" cy="2060829"/>
        </p:xfrm>
        <a:graphic>
          <a:graphicData uri="http://schemas.openxmlformats.org/drawingml/2006/table">
            <a:tbl>
              <a:tblPr firstRow="1" firstCol="1" bandRow="1"/>
              <a:tblGrid>
                <a:gridCol w="1912617">
                  <a:extLst>
                    <a:ext uri="{9D8B030D-6E8A-4147-A177-3AD203B41FA5}">
                      <a16:colId xmlns:a16="http://schemas.microsoft.com/office/drawing/2014/main" val="3371818504"/>
                    </a:ext>
                  </a:extLst>
                </a:gridCol>
                <a:gridCol w="3354729">
                  <a:extLst>
                    <a:ext uri="{9D8B030D-6E8A-4147-A177-3AD203B41FA5}">
                      <a16:colId xmlns:a16="http://schemas.microsoft.com/office/drawing/2014/main" val="1140721571"/>
                    </a:ext>
                  </a:extLst>
                </a:gridCol>
              </a:tblGrid>
              <a:tr h="223011">
                <a:tc gridSpan="2">
                  <a:txBody>
                    <a:bodyPr/>
                    <a:lstStyle/>
                    <a:p>
                      <a:pPr algn="ctr"/>
                      <a:r>
                        <a:rPr lang="en-ZA"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4.D. CHILD VERIFICATION FORM OVERVIEW</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01084703"/>
                  </a:ext>
                </a:extLst>
              </a:tr>
              <a:tr h="223011">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Case management step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Step 4: case plan implementation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585352931"/>
                  </a:ext>
                </a:extLst>
              </a:tr>
              <a:tr h="223011">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Core / supplementary form</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Supplementary form</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161815788"/>
                  </a:ext>
                </a:extLst>
              </a:tr>
              <a:tr h="223011">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When to complete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This form needs to be completed after tracing has been successful and prior to reunification of a child with the family.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1082143194"/>
                  </a:ext>
                </a:extLst>
              </a:tr>
              <a:tr h="223011">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Who should complete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Assigned caseworker to the case.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64692061"/>
                  </a:ext>
                </a:extLst>
              </a:tr>
              <a:tr h="223011">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Purpose of form</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 record information on the process of establishing the validity of relationships between the child and the family and the willingness for reunification.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293117013"/>
                  </a:ext>
                </a:extLst>
              </a:tr>
            </a:tbl>
          </a:graphicData>
        </a:graphic>
      </p:graphicFrame>
      <p:graphicFrame>
        <p:nvGraphicFramePr>
          <p:cNvPr id="2" name="Table 1">
            <a:extLst>
              <a:ext uri="{FF2B5EF4-FFF2-40B4-BE49-F238E27FC236}">
                <a16:creationId xmlns:a16="http://schemas.microsoft.com/office/drawing/2014/main" id="{C827B821-8AE8-E013-39C7-EC8C55A5D428}"/>
              </a:ext>
            </a:extLst>
          </p:cNvPr>
          <p:cNvGraphicFramePr>
            <a:graphicFrameLocks noGrp="1"/>
          </p:cNvGraphicFramePr>
          <p:nvPr>
            <p:extLst>
              <p:ext uri="{D42A27DB-BD31-4B8C-83A1-F6EECF244321}">
                <p14:modId xmlns:p14="http://schemas.microsoft.com/office/powerpoint/2010/main" val="490459446"/>
              </p:ext>
            </p:extLst>
          </p:nvPr>
        </p:nvGraphicFramePr>
        <p:xfrm>
          <a:off x="982983" y="2993496"/>
          <a:ext cx="5267346" cy="5306949"/>
        </p:xfrm>
        <a:graphic>
          <a:graphicData uri="http://schemas.openxmlformats.org/drawingml/2006/table">
            <a:tbl>
              <a:tblPr firstRow="1" firstCol="1" bandRow="1"/>
              <a:tblGrid>
                <a:gridCol w="1755782">
                  <a:extLst>
                    <a:ext uri="{9D8B030D-6E8A-4147-A177-3AD203B41FA5}">
                      <a16:colId xmlns:a16="http://schemas.microsoft.com/office/drawing/2014/main" val="3371818504"/>
                    </a:ext>
                  </a:extLst>
                </a:gridCol>
                <a:gridCol w="1755782">
                  <a:extLst>
                    <a:ext uri="{9D8B030D-6E8A-4147-A177-3AD203B41FA5}">
                      <a16:colId xmlns:a16="http://schemas.microsoft.com/office/drawing/2014/main" val="4253192529"/>
                    </a:ext>
                  </a:extLst>
                </a:gridCol>
                <a:gridCol w="1755782">
                  <a:extLst>
                    <a:ext uri="{9D8B030D-6E8A-4147-A177-3AD203B41FA5}">
                      <a16:colId xmlns:a16="http://schemas.microsoft.com/office/drawing/2014/main" val="566436869"/>
                    </a:ext>
                  </a:extLst>
                </a:gridCol>
              </a:tblGrid>
              <a:tr h="223011">
                <a:tc gridSpan="3">
                  <a:txBody>
                    <a:bodyPr/>
                    <a:lstStyle/>
                    <a:p>
                      <a:pPr algn="ctr"/>
                      <a:r>
                        <a:rPr lang="en-ZA"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CHILD VERIFICATION FORM</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01084703"/>
                  </a:ext>
                </a:extLst>
              </a:tr>
              <a:tr h="223011">
                <a:tc gridSpan="2">
                  <a:txBody>
                    <a:bodyPr/>
                    <a:lstStyle/>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Date form completed: </a:t>
                      </a:r>
                      <a:r>
                        <a:rPr lang="en-ZA" sz="800" i="1" dirty="0">
                          <a:effectLst/>
                          <a:latin typeface="Calibri" panose="020F0502020204030204" pitchFamily="34" charset="0"/>
                          <a:ea typeface="Calibri" panose="020F0502020204030204" pitchFamily="34" charset="0"/>
                          <a:cs typeface="Times New Roman" panose="02020603050405020304" pitchFamily="18" charset="0"/>
                        </a:rPr>
                        <a:t>dd/mm/yy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Case ID number:</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2164850445"/>
                  </a:ext>
                </a:extLst>
              </a:tr>
              <a:tr h="223011">
                <a:tc gridSpan="3">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 VERIFICATION </a:t>
                      </a:r>
                      <a:r>
                        <a:rPr lang="en-ZA" sz="8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On the Adult Verification Form put a tick by the details that match with the information collected in the child’s ‘case registration &amp; initial assessment form’ and ‘additional registration &amp; initial assessment info for UASC’, and put a cross by the details that do not match. Note that you may need to talk to the child / current caregiver to verify the information.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28925291"/>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Does the information on the Adult Verification Form match with the information in the child’s case file?: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Partially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Unsure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List and describe any discrepancies: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599140"/>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Does the child know the adult in the verification process based on the information provided by the adult?: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Child is not sure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Child’s comments: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16611012"/>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If the adult in the verification process, provided any photographs, does the child recognize any people on the photos?: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Child is not sure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Child’s comments: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21069787"/>
                  </a:ext>
                </a:extLst>
              </a:tr>
            </a:tbl>
          </a:graphicData>
        </a:graphic>
      </p:graphicFrame>
      <p:sp>
        <p:nvSpPr>
          <p:cNvPr id="3" name="Hexagon 2">
            <a:extLst>
              <a:ext uri="{FF2B5EF4-FFF2-40B4-BE49-F238E27FC236}">
                <a16:creationId xmlns:a16="http://schemas.microsoft.com/office/drawing/2014/main" id="{41F5C482-B351-C365-3B35-99A41C674A53}"/>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C088E52B-9526-60ED-A7FE-A38BA03C53E7}"/>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69CFC305-05CA-8C6F-50B2-EA158F35F992}"/>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D1BD19BB-1486-F682-CD8C-565B3A7C27F3}"/>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AB6B9992-BE6B-EC9B-12F3-1B5D0BEC803B}"/>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2CDFE112-1233-FE33-A3A4-1252A096D612}"/>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8F325E95-F375-0486-E8FC-042EF2A63101}"/>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12154D98-0F3D-945A-CF7E-BC7D74E26EDE}"/>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F46A17E3-A3CA-314F-68BC-5EAD21947007}"/>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C0CD1447-5352-45F4-007E-215E8C2D5E82}"/>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242AC945-08D8-8B15-9D3E-8CF40D02D791}"/>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909E61A5-3C2D-F52A-6335-5FD7D62AE259}"/>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20514495-871C-4B9B-FAA8-4CC3E9F28752}"/>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960244F2-D294-5154-AECA-36E0599C4A69}"/>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FC022E09-A4C3-F771-404A-047C126A067A}"/>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14345BB2-412E-2641-B3F5-E16BCE0B794B}"/>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2F495799-F0E5-C5E7-EA6C-CB679886CB92}"/>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2F8820A6-AA81-1893-38C5-46FC1588CB85}"/>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64635219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4FD7F4D-50C2-EFA7-9453-9817407ADE41}"/>
              </a:ext>
            </a:extLst>
          </p:cNvPr>
          <p:cNvGraphicFramePr>
            <a:graphicFrameLocks noGrp="1"/>
          </p:cNvGraphicFramePr>
          <p:nvPr>
            <p:extLst>
              <p:ext uri="{D42A27DB-BD31-4B8C-83A1-F6EECF244321}">
                <p14:modId xmlns:p14="http://schemas.microsoft.com/office/powerpoint/2010/main" val="2018602685"/>
              </p:ext>
            </p:extLst>
          </p:nvPr>
        </p:nvGraphicFramePr>
        <p:xfrm>
          <a:off x="982982" y="713169"/>
          <a:ext cx="5267344" cy="8289036"/>
        </p:xfrm>
        <a:graphic>
          <a:graphicData uri="http://schemas.openxmlformats.org/drawingml/2006/table">
            <a:tbl>
              <a:tblPr firstRow="1" firstCol="1" bandRow="1"/>
              <a:tblGrid>
                <a:gridCol w="1811733">
                  <a:extLst>
                    <a:ext uri="{9D8B030D-6E8A-4147-A177-3AD203B41FA5}">
                      <a16:colId xmlns:a16="http://schemas.microsoft.com/office/drawing/2014/main" val="3371818504"/>
                    </a:ext>
                  </a:extLst>
                </a:gridCol>
                <a:gridCol w="1725770">
                  <a:extLst>
                    <a:ext uri="{9D8B030D-6E8A-4147-A177-3AD203B41FA5}">
                      <a16:colId xmlns:a16="http://schemas.microsoft.com/office/drawing/2014/main" val="294739821"/>
                    </a:ext>
                  </a:extLst>
                </a:gridCol>
                <a:gridCol w="1729841">
                  <a:extLst>
                    <a:ext uri="{9D8B030D-6E8A-4147-A177-3AD203B41FA5}">
                      <a16:colId xmlns:a16="http://schemas.microsoft.com/office/drawing/2014/main" val="250623632"/>
                    </a:ext>
                  </a:extLst>
                </a:gridCol>
              </a:tblGrid>
              <a:tr h="223011">
                <a:tc gridSpan="3">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 WISHES OF THE CHILD </a:t>
                      </a:r>
                      <a:r>
                        <a:rPr lang="en-ZA" sz="8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It is important that the child is fully informed about the family and community he/she is returning to. Please inform the child of any significant information that will help the child make an informed decision about reunification and to be fully prepared. E.g. any significant changes in the family or community since the child was separated: family members who have died or been born; the social and economic situation of the family; friends who the child will see and remember; what the educational opportunities are, as well as observations on the family member’s living conditions/situation or any concerns you might have about the child joining this family based on your observations, including around how loving/accepting the family may be towards the child.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01084703"/>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Is there any additional information that the child wishes to know about the adult/family?: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Child is not sure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Child’s comments: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dirty="0"/>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2187968"/>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If so, has this information been provided to the child (perhaps after enquiry by the caseworker)?: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Child is not sure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Child’s comments on the information provided: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dirty="0"/>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13761908"/>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Is there any important information that the child would like to share with the adult/family prior to reunification?: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Child is not sure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Has consent been provided by the child for the caseworker to share this information with the adult/family?: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Please provide details: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156095681"/>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Does the child wants to be reunified with the adult?: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Child is not sure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Child’s comments: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dirty="0"/>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4472973"/>
                  </a:ext>
                </a:extLst>
              </a:tr>
              <a:tr h="223011">
                <a:tc gridSpan="3">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 RECOMMENDATION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4537527"/>
                  </a:ext>
                </a:extLst>
              </a:tr>
              <a:tr h="0">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Based on the information provided in section 1 and 2, what is the recommendation?: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Immediate reunification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Reunification after support is provided to the adult/family and concerns have been addressed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Long-term alternative care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Further tracing</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Other, please </a:t>
                      </a:r>
                      <a:r>
                        <a:rPr lang="en-ZA" sz="1000" b="1" dirty="0">
                          <a:effectLst/>
                          <a:latin typeface="Calibri" panose="020F0502020204030204" pitchFamily="34" charset="0"/>
                          <a:ea typeface="Calibri" panose="020F0502020204030204" pitchFamily="34" charset="0"/>
                          <a:cs typeface="Times New Roman" panose="02020603050405020304" pitchFamily="18" charset="0"/>
                        </a:rPr>
                        <a:t>provide details: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Reason for recommendation: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dirty="0"/>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5825631"/>
                  </a:ext>
                </a:extLst>
              </a:tr>
            </a:tbl>
          </a:graphicData>
        </a:graphic>
      </p:graphicFrame>
      <p:sp>
        <p:nvSpPr>
          <p:cNvPr id="4" name="Hexagon 3">
            <a:extLst>
              <a:ext uri="{FF2B5EF4-FFF2-40B4-BE49-F238E27FC236}">
                <a16:creationId xmlns:a16="http://schemas.microsoft.com/office/drawing/2014/main" id="{A31CF7FF-CAEB-DF4C-BA27-7400D899AA0A}"/>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88257A9B-A0BD-CEF3-D4E5-F6A74D4BFECB}"/>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69A92234-D0EA-75E7-F039-AAC298F109FF}"/>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CC615058-F0C3-FBDD-2884-3B06A2A638C4}"/>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B4BEAC66-04DB-147D-49D2-D1CD4B6E4E6C}"/>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5FB0B430-F7A0-002A-D788-AD94BFA2F490}"/>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4B194883-8812-74BB-71B8-15B9FC70FE15}"/>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D98ED924-DB70-FAB9-2689-7C3492944106}"/>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2213BE90-A2B6-2168-5F69-5ECCA80525E3}"/>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E1AC2A54-99DD-E528-8C3C-1DB78C3878C0}"/>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6881285E-1853-1992-4F90-7452CB3A5E29}"/>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8BE95951-8D74-6D52-8EDD-2C47172206B4}"/>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12BBE352-E84F-917E-5400-0676F8C80539}"/>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08169DF3-31DD-D025-04E8-8FB9D5336CB5}"/>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E5806FE3-020E-193E-299A-6526E9EAB901}"/>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F5611D4F-7328-336A-E236-DCB5EA7AB7C0}"/>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0E5CDD15-8DE9-330C-8425-6FA9DBBB0C03}"/>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B5940A08-1827-1A0E-07A3-D7FB647DEF19}"/>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97005160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B5595EB-95B7-BE84-6B01-DA1D3ECD685C}"/>
              </a:ext>
            </a:extLst>
          </p:cNvPr>
          <p:cNvSpPr txBox="1"/>
          <p:nvPr/>
        </p:nvSpPr>
        <p:spPr>
          <a:xfrm>
            <a:off x="982985" y="704306"/>
            <a:ext cx="5267343" cy="1107996"/>
          </a:xfrm>
          <a:prstGeom prst="rect">
            <a:avLst/>
          </a:prstGeom>
          <a:noFill/>
          <a:ln>
            <a:noFill/>
          </a:ln>
        </p:spPr>
        <p:txBody>
          <a:bodyPr wrap="square" rtlCol="0">
            <a:spAutoFit/>
          </a:bodyPr>
          <a:lstStyle/>
          <a:p>
            <a:r>
              <a:rPr lang="en-US" sz="1100" b="1" dirty="0"/>
              <a:t>Based on the updated case scenario and the information required in the adult verification form and the child verification form (see previous pages), please answer the following questions:</a:t>
            </a:r>
          </a:p>
          <a:p>
            <a:endParaRPr lang="en-US" sz="1100" dirty="0"/>
          </a:p>
          <a:p>
            <a:r>
              <a:rPr lang="en-US" sz="1100" dirty="0"/>
              <a:t>Do you have the information you need to carry out verification? If not, which additional information do you need and/or which information should be clarified? </a:t>
            </a:r>
          </a:p>
        </p:txBody>
      </p:sp>
      <p:sp>
        <p:nvSpPr>
          <p:cNvPr id="9" name="TextBox 8">
            <a:extLst>
              <a:ext uri="{FF2B5EF4-FFF2-40B4-BE49-F238E27FC236}">
                <a16:creationId xmlns:a16="http://schemas.microsoft.com/office/drawing/2014/main" id="{6009218D-E656-CCD0-90A9-4D09F5772B5B}"/>
              </a:ext>
            </a:extLst>
          </p:cNvPr>
          <p:cNvSpPr txBox="1"/>
          <p:nvPr/>
        </p:nvSpPr>
        <p:spPr>
          <a:xfrm>
            <a:off x="982986" y="3742884"/>
            <a:ext cx="5267342" cy="430887"/>
          </a:xfrm>
          <a:prstGeom prst="rect">
            <a:avLst/>
          </a:prstGeom>
          <a:noFill/>
          <a:ln>
            <a:noFill/>
          </a:ln>
        </p:spPr>
        <p:txBody>
          <a:bodyPr wrap="square" rtlCol="0">
            <a:spAutoFit/>
          </a:bodyPr>
          <a:lstStyle/>
          <a:p>
            <a:r>
              <a:rPr lang="en-US" sz="1100" dirty="0"/>
              <a:t>Can you determine if family reunification in the best interests of Hashim at this stage? Explain your answer. </a:t>
            </a:r>
          </a:p>
        </p:txBody>
      </p:sp>
      <p:sp>
        <p:nvSpPr>
          <p:cNvPr id="10" name="Rectangle 9">
            <a:extLst>
              <a:ext uri="{FF2B5EF4-FFF2-40B4-BE49-F238E27FC236}">
                <a16:creationId xmlns:a16="http://schemas.microsoft.com/office/drawing/2014/main" id="{A4472A40-C2F8-F403-672A-C5D4E30F5DD1}"/>
              </a:ext>
            </a:extLst>
          </p:cNvPr>
          <p:cNvSpPr/>
          <p:nvPr/>
        </p:nvSpPr>
        <p:spPr>
          <a:xfrm>
            <a:off x="996287" y="1928896"/>
            <a:ext cx="5254041" cy="1680717"/>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EE625F63-160F-D5BD-A670-4F7F25101241}"/>
              </a:ext>
            </a:extLst>
          </p:cNvPr>
          <p:cNvSpPr/>
          <p:nvPr/>
        </p:nvSpPr>
        <p:spPr>
          <a:xfrm>
            <a:off x="996287" y="4307042"/>
            <a:ext cx="5254041" cy="1680717"/>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3" name="Hexagon 12">
            <a:extLst>
              <a:ext uri="{FF2B5EF4-FFF2-40B4-BE49-F238E27FC236}">
                <a16:creationId xmlns:a16="http://schemas.microsoft.com/office/drawing/2014/main" id="{8484D471-1C2E-D554-472E-A38584391060}"/>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2629517D-EB86-816F-CDC6-377C398E97D1}"/>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1E02C7F3-B2B4-E5B7-B336-C08FE10A7358}"/>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171F6BFF-9F28-9F34-6C91-F6640479E105}"/>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F346BF2F-E5D2-7ADD-3CD4-2067E63612C9}"/>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AAD04584-8133-EC89-53C4-11E658A66835}"/>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7C5E015C-9E06-141C-314B-7CEEF013824B}"/>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4B9AACD8-78E6-8DDF-DFDD-204568E52FD1}"/>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9CF9BB69-5CFC-4759-CA53-E93E29A4C877}"/>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28A492C3-57E9-DD23-174A-4DE0BA5E81A4}"/>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EB236121-1E75-5252-FBE4-FE1BD2518EC5}"/>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2E6C99F3-753B-42B6-7D97-DD8DD84226DB}"/>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2F9BCF32-02F9-DD05-AE12-580AFC9FA684}"/>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C188D8EC-7F5B-7A3E-51BD-59E6F89A7207}"/>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736D95CC-2F29-039A-FD97-A5B8E5E40502}"/>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D161873D-4004-EC14-F4BF-B607211D2D28}"/>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05883C99-053E-34FD-FE7D-24E7584570B4}"/>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17FCD36C-C0B4-D5B4-3555-06BCCC693EBD}"/>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33D29A78-97AC-FF87-9EC1-EED790E9D26E}"/>
              </a:ext>
            </a:extLst>
          </p:cNvPr>
          <p:cNvSpPr txBox="1"/>
          <p:nvPr/>
        </p:nvSpPr>
        <p:spPr>
          <a:xfrm>
            <a:off x="982986" y="6121030"/>
            <a:ext cx="5267342" cy="261610"/>
          </a:xfrm>
          <a:prstGeom prst="rect">
            <a:avLst/>
          </a:prstGeom>
          <a:noFill/>
          <a:ln>
            <a:noFill/>
          </a:ln>
        </p:spPr>
        <p:txBody>
          <a:bodyPr wrap="square" rtlCol="0">
            <a:spAutoFit/>
          </a:bodyPr>
          <a:lstStyle/>
          <a:p>
            <a:r>
              <a:rPr lang="en-US" sz="1100" dirty="0"/>
              <a:t>Which next steps for follow-up should be taken? </a:t>
            </a:r>
          </a:p>
        </p:txBody>
      </p:sp>
      <p:sp>
        <p:nvSpPr>
          <p:cNvPr id="11" name="Rectangle 10">
            <a:extLst>
              <a:ext uri="{FF2B5EF4-FFF2-40B4-BE49-F238E27FC236}">
                <a16:creationId xmlns:a16="http://schemas.microsoft.com/office/drawing/2014/main" id="{DBF03141-6DA5-318B-8936-F9889EAF53D9}"/>
              </a:ext>
            </a:extLst>
          </p:cNvPr>
          <p:cNvSpPr/>
          <p:nvPr/>
        </p:nvSpPr>
        <p:spPr>
          <a:xfrm>
            <a:off x="996287" y="6462736"/>
            <a:ext cx="5254041" cy="1680717"/>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34748814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RESPONSE ACTIONS</a:t>
            </a:r>
          </a:p>
        </p:txBody>
      </p:sp>
      <p:sp>
        <p:nvSpPr>
          <p:cNvPr id="5" name="TextBox 4">
            <a:extLst>
              <a:ext uri="{FF2B5EF4-FFF2-40B4-BE49-F238E27FC236}">
                <a16:creationId xmlns:a16="http://schemas.microsoft.com/office/drawing/2014/main" id="{8B551967-89C5-A41D-1D10-9837154201E4}"/>
              </a:ext>
            </a:extLst>
          </p:cNvPr>
          <p:cNvSpPr txBox="1"/>
          <p:nvPr/>
        </p:nvSpPr>
        <p:spPr>
          <a:xfrm>
            <a:off x="982985" y="1044588"/>
            <a:ext cx="5267344" cy="261610"/>
          </a:xfrm>
          <a:prstGeom prst="rect">
            <a:avLst/>
          </a:prstGeom>
          <a:noFill/>
        </p:spPr>
        <p:txBody>
          <a:bodyPr wrap="square" rtlCol="0">
            <a:spAutoFit/>
          </a:bodyPr>
          <a:lstStyle/>
          <a:p>
            <a:pPr marL="0" marR="0" lvl="0" indent="0" algn="l" rtl="0">
              <a:spcBef>
                <a:spcPts val="0"/>
              </a:spcBef>
              <a:spcAft>
                <a:spcPts val="0"/>
              </a:spcAft>
              <a:buNone/>
            </a:pPr>
            <a:r>
              <a:rPr lang="en-US" sz="1100" b="1" dirty="0">
                <a:solidFill>
                  <a:schemeClr val="tx1"/>
                </a:solidFill>
                <a:latin typeface="+mn-lt"/>
                <a:ea typeface="Arial"/>
                <a:cs typeface="Arial"/>
                <a:sym typeface="Arial"/>
              </a:rPr>
              <a:t>Match the scenarios to the appropriate immediate response actions </a:t>
            </a:r>
          </a:p>
        </p:txBody>
      </p:sp>
      <p:sp>
        <p:nvSpPr>
          <p:cNvPr id="6" name="TextBox 5">
            <a:extLst>
              <a:ext uri="{FF2B5EF4-FFF2-40B4-BE49-F238E27FC236}">
                <a16:creationId xmlns:a16="http://schemas.microsoft.com/office/drawing/2014/main" id="{0EB2E5A6-E46E-A702-E777-9B91FAD24E6E}"/>
              </a:ext>
            </a:extLst>
          </p:cNvPr>
          <p:cNvSpPr txBox="1"/>
          <p:nvPr/>
        </p:nvSpPr>
        <p:spPr>
          <a:xfrm>
            <a:off x="982986" y="1568788"/>
            <a:ext cx="2363465" cy="144655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sz="1100" b="1" dirty="0"/>
              <a:t>Marco </a:t>
            </a:r>
            <a:r>
              <a:rPr lang="en-US" sz="1100" dirty="0"/>
              <a:t>is 14 years old. He travelled across the border with his father and younger sister amongst a group of migrants, but at the border crossing he somehow became separated from them. After this he got a lift to this transit camp, he hopes his father and sister will arrive in the coming days.</a:t>
            </a:r>
          </a:p>
        </p:txBody>
      </p:sp>
      <p:sp>
        <p:nvSpPr>
          <p:cNvPr id="7" name="TextBox 6">
            <a:extLst>
              <a:ext uri="{FF2B5EF4-FFF2-40B4-BE49-F238E27FC236}">
                <a16:creationId xmlns:a16="http://schemas.microsoft.com/office/drawing/2014/main" id="{236C138E-CDE8-31A7-27C6-5743E540AB68}"/>
              </a:ext>
            </a:extLst>
          </p:cNvPr>
          <p:cNvSpPr txBox="1"/>
          <p:nvPr/>
        </p:nvSpPr>
        <p:spPr>
          <a:xfrm>
            <a:off x="982986" y="3201957"/>
            <a:ext cx="2363464" cy="195438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sz="1100" b="1" dirty="0"/>
              <a:t>Jasmine </a:t>
            </a:r>
            <a:r>
              <a:rPr lang="en-US" sz="1100" dirty="0"/>
              <a:t>is 15 years old and has a learning disability. She was referred by the medical organization working in the refugee camp. She is heavily pregnant and revealed to the nurse that she cannot go back to her family as her parents are planning to take her to the religious leader for punishment since she is pregnant and unmarried.  She is afraid her family will find her.</a:t>
            </a:r>
          </a:p>
        </p:txBody>
      </p:sp>
      <p:sp>
        <p:nvSpPr>
          <p:cNvPr id="8" name="TextBox 7">
            <a:extLst>
              <a:ext uri="{FF2B5EF4-FFF2-40B4-BE49-F238E27FC236}">
                <a16:creationId xmlns:a16="http://schemas.microsoft.com/office/drawing/2014/main" id="{90C9166E-2588-658F-D316-09918CA5E493}"/>
              </a:ext>
            </a:extLst>
          </p:cNvPr>
          <p:cNvSpPr txBox="1"/>
          <p:nvPr/>
        </p:nvSpPr>
        <p:spPr>
          <a:xfrm>
            <a:off x="982986" y="5342957"/>
            <a:ext cx="2363464" cy="127727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sz="1100" b="1" dirty="0"/>
              <a:t>Amira </a:t>
            </a:r>
            <a:r>
              <a:rPr lang="en-US" sz="1100" dirty="0"/>
              <a:t>is 12 years old and she was brought to the reception center by an older man. He found Amira on the street following the earthquake and he has the impression that none of her family survived. She is unharmed physically but seems to be in shock. </a:t>
            </a:r>
          </a:p>
        </p:txBody>
      </p:sp>
      <p:sp>
        <p:nvSpPr>
          <p:cNvPr id="9" name="TextBox 8">
            <a:extLst>
              <a:ext uri="{FF2B5EF4-FFF2-40B4-BE49-F238E27FC236}">
                <a16:creationId xmlns:a16="http://schemas.microsoft.com/office/drawing/2014/main" id="{25237F29-BED2-1DE9-896A-1DF902D40220}"/>
              </a:ext>
            </a:extLst>
          </p:cNvPr>
          <p:cNvSpPr txBox="1"/>
          <p:nvPr/>
        </p:nvSpPr>
        <p:spPr>
          <a:xfrm>
            <a:off x="982986" y="6806850"/>
            <a:ext cx="2363464" cy="212365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sz="1100" b="1" dirty="0"/>
              <a:t>A couple </a:t>
            </a:r>
            <a:r>
              <a:rPr lang="en-US" sz="1100" dirty="0"/>
              <a:t>have asked for help as they are caring for two siblings age 4 and 11 who are part of their extended family (related through marriage). They found the children as they were fleeing from their home town due to conflict – the children had become separated from their parents. The couple want to continue to care for the siblings but with five of their own children they are struggling to support them all and don’t have enough food.</a:t>
            </a:r>
          </a:p>
        </p:txBody>
      </p:sp>
      <p:sp>
        <p:nvSpPr>
          <p:cNvPr id="10" name="TextBox 9">
            <a:extLst>
              <a:ext uri="{FF2B5EF4-FFF2-40B4-BE49-F238E27FC236}">
                <a16:creationId xmlns:a16="http://schemas.microsoft.com/office/drawing/2014/main" id="{0EDBFBAD-017A-8B55-8222-C93BB5A10934}"/>
              </a:ext>
            </a:extLst>
          </p:cNvPr>
          <p:cNvSpPr txBox="1"/>
          <p:nvPr/>
        </p:nvSpPr>
        <p:spPr>
          <a:xfrm>
            <a:off x="3563257" y="1606066"/>
            <a:ext cx="2687071" cy="742607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Immediate PFA</a:t>
            </a: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Informed assent from older child and informed consent from caregivers</a:t>
            </a:r>
            <a:endParaRPr lang="en-US" sz="1100" dirty="0">
              <a:effectLst/>
              <a:ea typeface="Calibri" panose="020F0502020204030204" pitchFamily="34" charset="0"/>
              <a:cs typeface="Times New Roman" panose="02020603050405020304" pitchFamily="18" charset="0"/>
            </a:endParaRP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Refer for urgent tracing</a:t>
            </a: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Medical care/urgent medical referral</a:t>
            </a:r>
            <a:endParaRPr lang="en-US" sz="1100" dirty="0">
              <a:effectLst/>
              <a:ea typeface="Calibri" panose="020F0502020204030204" pitchFamily="34" charset="0"/>
              <a:cs typeface="Times New Roman" panose="02020603050405020304" pitchFamily="18" charset="0"/>
            </a:endParaRP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Care with host family from same community or center based transit care</a:t>
            </a: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Informed consent from child</a:t>
            </a:r>
            <a:endParaRPr lang="en-US" sz="1100" dirty="0">
              <a:effectLst/>
              <a:ea typeface="Calibri" panose="020F0502020204030204" pitchFamily="34" charset="0"/>
              <a:cs typeface="Times New Roman" panose="02020603050405020304" pitchFamily="18" charset="0"/>
            </a:endParaRP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Immediate PFA</a:t>
            </a: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Emergency food assistance and referral for livelihood support</a:t>
            </a: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Informed assent from child &amp; informed consent from caseworker (unless trusted member of community present).</a:t>
            </a: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Register current alternative care arrangement</a:t>
            </a:r>
            <a:endParaRPr lang="en-US" sz="1100" dirty="0">
              <a:effectLst/>
              <a:ea typeface="Calibri" panose="020F0502020204030204" pitchFamily="34" charset="0"/>
              <a:cs typeface="Times New Roman" panose="02020603050405020304" pitchFamily="18" charset="0"/>
            </a:endParaRPr>
          </a:p>
          <a:p>
            <a:pPr marL="266700" indent="-225425">
              <a:lnSpc>
                <a:spcPct val="107000"/>
              </a:lnSpc>
              <a:spcAft>
                <a:spcPts val="400"/>
              </a:spcAft>
              <a:buFont typeface="Arial" panose="020B0604020202020204" pitchFamily="34" charset="0"/>
              <a:buChar char="•"/>
            </a:pPr>
            <a:r>
              <a:rPr lang="en-US" sz="1100" dirty="0"/>
              <a:t>Refer for urgent tracing</a:t>
            </a: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Informed assent from child &amp; informed consent from caseworker</a:t>
            </a: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Intensive emotional/psychosocial support – refer to MHPSS team</a:t>
            </a:r>
            <a:endParaRPr lang="en-US" sz="1100" dirty="0">
              <a:effectLst/>
              <a:ea typeface="Calibri" panose="020F0502020204030204" pitchFamily="34" charset="0"/>
              <a:cs typeface="Times New Roman" panose="02020603050405020304" pitchFamily="18" charset="0"/>
            </a:endParaRPr>
          </a:p>
          <a:p>
            <a:pPr marL="266700" indent="-225425">
              <a:lnSpc>
                <a:spcPct val="107000"/>
              </a:lnSpc>
              <a:spcAft>
                <a:spcPts val="400"/>
              </a:spcAft>
              <a:buFont typeface="Arial" panose="020B0604020202020204" pitchFamily="34" charset="0"/>
              <a:buChar char="•"/>
            </a:pPr>
            <a:r>
              <a:rPr lang="en-US" sz="1100" dirty="0">
                <a:effectLst/>
                <a:ea typeface="Helvetica Neue" panose="020B0604020202020204"/>
                <a:cs typeface="Helvetica Neue" panose="020B0604020202020204"/>
              </a:rPr>
              <a:t>Standby foster carers/temporary foster carers</a:t>
            </a:r>
            <a:endParaRPr lang="en-US" sz="1100" dirty="0">
              <a:effectLst/>
              <a:ea typeface="Calibri" panose="020F0502020204030204" pitchFamily="34" charset="0"/>
              <a:cs typeface="Times New Roman" panose="02020603050405020304" pitchFamily="18" charset="0"/>
            </a:endParaRP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Safe house in a secure and secret location or if safe house not available, conduct risk assessment to identify another solution, either accommodation in center-based care or in a family (which may need to be in another location) </a:t>
            </a: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Immediate PFA</a:t>
            </a:r>
          </a:p>
          <a:p>
            <a:pPr marL="266700" indent="-225425">
              <a:lnSpc>
                <a:spcPct val="107000"/>
              </a:lnSpc>
              <a:spcAft>
                <a:spcPts val="400"/>
              </a:spcAft>
              <a:buFont typeface="Arial" panose="020B0604020202020204" pitchFamily="34" charset="0"/>
              <a:buChar char="•"/>
            </a:pPr>
            <a:r>
              <a:rPr lang="en-US" sz="1100" dirty="0">
                <a:solidFill>
                  <a:srgbClr val="000000"/>
                </a:solidFill>
                <a:effectLst/>
                <a:ea typeface="Helvetica Neue" panose="020B0604020202020204"/>
                <a:cs typeface="Helvetica Neue" panose="020B0604020202020204"/>
              </a:rPr>
              <a:t>Provide accessible communication if needed, using easy-to-read forms, simple and plain language and use of visuals</a:t>
            </a:r>
            <a:endParaRPr lang="en-US" sz="1100" dirty="0">
              <a:effectLst/>
              <a:ea typeface="Calibri" panose="020F0502020204030204" pitchFamily="34" charset="0"/>
              <a:cs typeface="Times New Roman" panose="02020603050405020304" pitchFamily="18" charset="0"/>
            </a:endParaRPr>
          </a:p>
        </p:txBody>
      </p:sp>
      <p:sp>
        <p:nvSpPr>
          <p:cNvPr id="33" name="Hexagon 32">
            <a:extLst>
              <a:ext uri="{FF2B5EF4-FFF2-40B4-BE49-F238E27FC236}">
                <a16:creationId xmlns:a16="http://schemas.microsoft.com/office/drawing/2014/main" id="{D60B61A1-E489-F4BF-9DB8-824013A47421}"/>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Hexagon 33">
            <a:extLst>
              <a:ext uri="{FF2B5EF4-FFF2-40B4-BE49-F238E27FC236}">
                <a16:creationId xmlns:a16="http://schemas.microsoft.com/office/drawing/2014/main" id="{4D81632D-E3AB-1B44-744A-2C70E104ECC8}"/>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Hexagon 34">
            <a:extLst>
              <a:ext uri="{FF2B5EF4-FFF2-40B4-BE49-F238E27FC236}">
                <a16:creationId xmlns:a16="http://schemas.microsoft.com/office/drawing/2014/main" id="{3D030EA5-8394-2B3C-0833-B757936B65A2}"/>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Hexagon 35">
            <a:extLst>
              <a:ext uri="{FF2B5EF4-FFF2-40B4-BE49-F238E27FC236}">
                <a16:creationId xmlns:a16="http://schemas.microsoft.com/office/drawing/2014/main" id="{332FE357-0EEF-B510-33AC-3B9941F528C1}"/>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Hexagon 36">
            <a:extLst>
              <a:ext uri="{FF2B5EF4-FFF2-40B4-BE49-F238E27FC236}">
                <a16:creationId xmlns:a16="http://schemas.microsoft.com/office/drawing/2014/main" id="{9C463CB3-6C10-C960-8C60-E287600BE6DA}"/>
              </a:ext>
            </a:extLst>
          </p:cNvPr>
          <p:cNvSpPr/>
          <p:nvPr/>
        </p:nvSpPr>
        <p:spPr>
          <a:xfrm rot="1782986">
            <a:off x="286724" y="2152490"/>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8" name="Hexagon 37">
            <a:extLst>
              <a:ext uri="{FF2B5EF4-FFF2-40B4-BE49-F238E27FC236}">
                <a16:creationId xmlns:a16="http://schemas.microsoft.com/office/drawing/2014/main" id="{1F1CF3DA-DDF0-B254-8294-EBBEF1896A52}"/>
              </a:ext>
            </a:extLst>
          </p:cNvPr>
          <p:cNvSpPr/>
          <p:nvPr/>
        </p:nvSpPr>
        <p:spPr>
          <a:xfrm rot="1782986">
            <a:off x="286724" y="261533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9" name="Hexagon 38">
            <a:extLst>
              <a:ext uri="{FF2B5EF4-FFF2-40B4-BE49-F238E27FC236}">
                <a16:creationId xmlns:a16="http://schemas.microsoft.com/office/drawing/2014/main" id="{F97F1B35-C493-4003-19AA-B5B7499024B9}"/>
              </a:ext>
            </a:extLst>
          </p:cNvPr>
          <p:cNvSpPr/>
          <p:nvPr/>
        </p:nvSpPr>
        <p:spPr>
          <a:xfrm rot="1782986">
            <a:off x="286725" y="3078179"/>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0" name="Hexagon 39">
            <a:extLst>
              <a:ext uri="{FF2B5EF4-FFF2-40B4-BE49-F238E27FC236}">
                <a16:creationId xmlns:a16="http://schemas.microsoft.com/office/drawing/2014/main" id="{EA872681-7FE3-C34D-D861-2D3BC0821F85}"/>
              </a:ext>
            </a:extLst>
          </p:cNvPr>
          <p:cNvSpPr/>
          <p:nvPr/>
        </p:nvSpPr>
        <p:spPr>
          <a:xfrm rot="1782986">
            <a:off x="286726" y="3541021"/>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Hexagon 40">
            <a:extLst>
              <a:ext uri="{FF2B5EF4-FFF2-40B4-BE49-F238E27FC236}">
                <a16:creationId xmlns:a16="http://schemas.microsoft.com/office/drawing/2014/main" id="{C04BEE1E-2489-D778-CCFB-6EBA992B2B75}"/>
              </a:ext>
            </a:extLst>
          </p:cNvPr>
          <p:cNvSpPr/>
          <p:nvPr/>
        </p:nvSpPr>
        <p:spPr>
          <a:xfrm rot="1782986">
            <a:off x="286726" y="400386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Hexagon 41">
            <a:extLst>
              <a:ext uri="{FF2B5EF4-FFF2-40B4-BE49-F238E27FC236}">
                <a16:creationId xmlns:a16="http://schemas.microsoft.com/office/drawing/2014/main" id="{48E6D70E-BC94-F668-E52C-C7BD8F9E1F0F}"/>
              </a:ext>
            </a:extLst>
          </p:cNvPr>
          <p:cNvSpPr/>
          <p:nvPr/>
        </p:nvSpPr>
        <p:spPr>
          <a:xfrm rot="1782986">
            <a:off x="286724" y="446670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Hexagon 42">
            <a:extLst>
              <a:ext uri="{FF2B5EF4-FFF2-40B4-BE49-F238E27FC236}">
                <a16:creationId xmlns:a16="http://schemas.microsoft.com/office/drawing/2014/main" id="{F3538D45-AF06-38B7-1E8B-0D1C8B4F079B}"/>
              </a:ext>
            </a:extLst>
          </p:cNvPr>
          <p:cNvSpPr/>
          <p:nvPr/>
        </p:nvSpPr>
        <p:spPr>
          <a:xfrm rot="1782986">
            <a:off x="286724" y="492954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Hexagon 43">
            <a:extLst>
              <a:ext uri="{FF2B5EF4-FFF2-40B4-BE49-F238E27FC236}">
                <a16:creationId xmlns:a16="http://schemas.microsoft.com/office/drawing/2014/main" id="{8C742A72-6E6B-1408-64F0-53C5830592E7}"/>
              </a:ext>
            </a:extLst>
          </p:cNvPr>
          <p:cNvSpPr/>
          <p:nvPr/>
        </p:nvSpPr>
        <p:spPr>
          <a:xfrm rot="1782986">
            <a:off x="286724" y="539239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5" name="Hexagon 44">
            <a:extLst>
              <a:ext uri="{FF2B5EF4-FFF2-40B4-BE49-F238E27FC236}">
                <a16:creationId xmlns:a16="http://schemas.microsoft.com/office/drawing/2014/main" id="{7050D7F2-51CA-3689-320D-A3ADC64E86B1}"/>
              </a:ext>
            </a:extLst>
          </p:cNvPr>
          <p:cNvSpPr/>
          <p:nvPr/>
        </p:nvSpPr>
        <p:spPr>
          <a:xfrm rot="1782986">
            <a:off x="286724" y="585523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6" name="Hexagon 45">
            <a:extLst>
              <a:ext uri="{FF2B5EF4-FFF2-40B4-BE49-F238E27FC236}">
                <a16:creationId xmlns:a16="http://schemas.microsoft.com/office/drawing/2014/main" id="{0BBAAEE7-CC0C-0178-7B8D-E25EBACBA25B}"/>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Hexagon 46">
            <a:extLst>
              <a:ext uri="{FF2B5EF4-FFF2-40B4-BE49-F238E27FC236}">
                <a16:creationId xmlns:a16="http://schemas.microsoft.com/office/drawing/2014/main" id="{F9B669CB-6096-CCB1-DD34-E98158DC18CA}"/>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8" name="Hexagon 47">
            <a:extLst>
              <a:ext uri="{FF2B5EF4-FFF2-40B4-BE49-F238E27FC236}">
                <a16:creationId xmlns:a16="http://schemas.microsoft.com/office/drawing/2014/main" id="{CF0DDB38-5BA9-B7C6-24DD-70408A3C896A}"/>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9" name="Hexagon 48">
            <a:extLst>
              <a:ext uri="{FF2B5EF4-FFF2-40B4-BE49-F238E27FC236}">
                <a16:creationId xmlns:a16="http://schemas.microsoft.com/office/drawing/2014/main" id="{383BC8DA-23BE-F98B-F5A4-8465BCE6A000}"/>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0" name="Hexagon 49">
            <a:extLst>
              <a:ext uri="{FF2B5EF4-FFF2-40B4-BE49-F238E27FC236}">
                <a16:creationId xmlns:a16="http://schemas.microsoft.com/office/drawing/2014/main" id="{4010DF68-3A78-46C6-66CB-46FEA76041F1}"/>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04246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26353"/>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226353"/>
            <a:ext cx="4637303" cy="997990"/>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Verification is an essential step prior to reunification in order to verify if the family reunification is in the best interests of the child</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Caseworkers can play an important and supportive role in the verification process prior to reunification of the child and the family</a:t>
            </a: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849668"/>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3096878"/>
            <a:ext cx="5254042" cy="5803281"/>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2573611"/>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Hexagon 2">
            <a:extLst>
              <a:ext uri="{FF2B5EF4-FFF2-40B4-BE49-F238E27FC236}">
                <a16:creationId xmlns:a16="http://schemas.microsoft.com/office/drawing/2014/main" id="{E8886EDD-7D48-FBB2-AE22-C2400A940C74}"/>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97ADE1D7-2183-2E7B-784C-CF4082D13026}"/>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79A8DA74-D844-AB6E-5BAB-F6C83F5E1624}"/>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486CF03F-5285-83F3-6A2F-E387B4783242}"/>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AF873F99-CD4F-EBD7-5D79-67CCD21FDFD2}"/>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B453195C-1E45-0DCD-5583-EFFF90B43B60}"/>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A4336351-B34D-0776-FD38-CEE1321D39CD}"/>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66319476-06CF-7B69-7BF4-096611C081A5}"/>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069D1ACF-421E-E93E-D7B8-07492536C1A0}"/>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71EE060D-2C0E-0B7B-788C-0BF25E74C15F}"/>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D42D94C9-D414-3E80-48E1-A66803BDC26D}"/>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6E15EAB6-461B-D3C2-98FE-5C2DD489F3B8}"/>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658A0530-666B-68C1-C1FB-E61E0D312D9E}"/>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85D3E3D0-C330-D492-F8A6-653F9473E2F7}"/>
              </a:ext>
            </a:extLst>
          </p:cNvPr>
          <p:cNvSpPr/>
          <p:nvPr/>
        </p:nvSpPr>
        <p:spPr>
          <a:xfrm rot="1782986">
            <a:off x="286724" y="6318083"/>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722AD8CB-9BF5-4688-7E4F-A7F8236437FD}"/>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BA0F1C48-19EA-8FD7-73E9-BF80A597AFBC}"/>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066EE9D5-5C47-F491-A996-85800969F14C}"/>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C4148FB6-FFD5-6BF1-81F7-E42A8A6258A5}"/>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277037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4913991" cy="307777"/>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5.4: FAMILY REUNIFICATION</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396427"/>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1933984"/>
            <a:ext cx="4529568" cy="430887"/>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Explain how to apply the core principles and standards of family reunification</a:t>
            </a:r>
          </a:p>
        </p:txBody>
      </p:sp>
      <p:grpSp>
        <p:nvGrpSpPr>
          <p:cNvPr id="4" name="Google Shape;194;p14">
            <a:extLst>
              <a:ext uri="{FF2B5EF4-FFF2-40B4-BE49-F238E27FC236}">
                <a16:creationId xmlns:a16="http://schemas.microsoft.com/office/drawing/2014/main" id="{9A295FE5-9E36-201E-84C2-B4A65380B836}"/>
              </a:ext>
            </a:extLst>
          </p:cNvPr>
          <p:cNvGrpSpPr/>
          <p:nvPr/>
        </p:nvGrpSpPr>
        <p:grpSpPr>
          <a:xfrm>
            <a:off x="1153785" y="1988535"/>
            <a:ext cx="332115" cy="351369"/>
            <a:chOff x="243840" y="1676400"/>
            <a:chExt cx="701040" cy="741680"/>
          </a:xfrm>
          <a:solidFill>
            <a:schemeClr val="accent2">
              <a:lumMod val="75000"/>
            </a:schemeClr>
          </a:solidFill>
        </p:grpSpPr>
        <p:sp>
          <p:nvSpPr>
            <p:cNvPr id="5" name="Google Shape;195;p14">
              <a:extLst>
                <a:ext uri="{FF2B5EF4-FFF2-40B4-BE49-F238E27FC236}">
                  <a16:creationId xmlns:a16="http://schemas.microsoft.com/office/drawing/2014/main" id="{1CAEFFCA-700B-A5CE-7952-5583329DF933}"/>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6" name="Google Shape;196;p14">
              <a:extLst>
                <a:ext uri="{FF2B5EF4-FFF2-40B4-BE49-F238E27FC236}">
                  <a16:creationId xmlns:a16="http://schemas.microsoft.com/office/drawing/2014/main" id="{1EEFAF24-89F1-7A5D-3FCE-F104FF47474C}"/>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13" name="Hexagon 12">
            <a:extLst>
              <a:ext uri="{FF2B5EF4-FFF2-40B4-BE49-F238E27FC236}">
                <a16:creationId xmlns:a16="http://schemas.microsoft.com/office/drawing/2014/main" id="{8484D471-1C2E-D554-472E-A38584391060}"/>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2629517D-EB86-816F-CDC6-377C398E97D1}"/>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1E02C7F3-B2B4-E5B7-B336-C08FE10A7358}"/>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171F6BFF-9F28-9F34-6C91-F6640479E105}"/>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F346BF2F-E5D2-7ADD-3CD4-2067E63612C9}"/>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AAD04584-8133-EC89-53C4-11E658A66835}"/>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7C5E015C-9E06-141C-314B-7CEEF013824B}"/>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4B9AACD8-78E6-8DDF-DFDD-204568E52FD1}"/>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9CF9BB69-5CFC-4759-CA53-E93E29A4C877}"/>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28A492C3-57E9-DD23-174A-4DE0BA5E81A4}"/>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EB236121-1E75-5252-FBE4-FE1BD2518EC5}"/>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2E6C99F3-753B-42B6-7D97-DD8DD84226DB}"/>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2F9BCF32-02F9-DD05-AE12-580AFC9FA684}"/>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C188D8EC-7F5B-7A3E-51BD-59E6F89A7207}"/>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736D95CC-2F29-039A-FD97-A5B8E5E40502}"/>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D161873D-4004-EC14-F4BF-B607211D2D28}"/>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05883C99-053E-34FD-FE7D-24E7584570B4}"/>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17FCD36C-C0B4-D5B4-3555-06BCCC693EBD}"/>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TextBox 40">
            <a:extLst>
              <a:ext uri="{FF2B5EF4-FFF2-40B4-BE49-F238E27FC236}">
                <a16:creationId xmlns:a16="http://schemas.microsoft.com/office/drawing/2014/main" id="{67022404-1998-D2AA-93E8-A2597B941264}"/>
              </a:ext>
            </a:extLst>
          </p:cNvPr>
          <p:cNvSpPr txBox="1"/>
          <p:nvPr/>
        </p:nvSpPr>
        <p:spPr>
          <a:xfrm>
            <a:off x="996287" y="2767032"/>
            <a:ext cx="5254042" cy="6571030"/>
          </a:xfrm>
          <a:prstGeom prst="rect">
            <a:avLst/>
          </a:prstGeom>
          <a:noFill/>
        </p:spPr>
        <p:txBody>
          <a:bodyPr wrap="square" rtlCol="0">
            <a:spAutoFit/>
          </a:bodyPr>
          <a:lstStyle/>
          <a:p>
            <a:pPr marL="0" marR="0" lvl="0" indent="0" algn="l" rtl="0">
              <a:spcBef>
                <a:spcPts val="0"/>
              </a:spcBef>
              <a:spcAft>
                <a:spcPts val="0"/>
              </a:spcAft>
              <a:buNone/>
            </a:pPr>
            <a:r>
              <a:rPr lang="en-US" sz="1200" b="1" spc="300" dirty="0">
                <a:solidFill>
                  <a:schemeClr val="tx1"/>
                </a:solidFill>
                <a:latin typeface="+mn-lt"/>
                <a:ea typeface="Arial"/>
                <a:cs typeface="Arial"/>
                <a:sym typeface="Arial"/>
              </a:rPr>
              <a:t>WHAT NEEDS TO BE CONSIDERED REGARDING FAMILY REUNIFICATION AND MAINTAINING FAMILY CONTACT ? </a:t>
            </a:r>
            <a:endParaRPr lang="en-US" sz="1200" spc="300" dirty="0">
              <a:ea typeface="Arial"/>
              <a:cs typeface="Arial"/>
              <a:sym typeface="Arial"/>
            </a:endParaRPr>
          </a:p>
          <a:p>
            <a:pPr marL="0" marR="0" lvl="0" indent="0" algn="l" rtl="0">
              <a:spcBef>
                <a:spcPts val="0"/>
              </a:spcBef>
              <a:spcAft>
                <a:spcPts val="0"/>
              </a:spcAft>
              <a:buNone/>
            </a:pPr>
            <a:endParaRPr lang="en-US" sz="1100" dirty="0">
              <a:ea typeface="Arial"/>
              <a:cs typeface="Arial"/>
              <a:sym typeface="Arial"/>
            </a:endParaRPr>
          </a:p>
          <a:p>
            <a:pPr marL="533400" lvl="0"/>
            <a:r>
              <a:rPr lang="en-GB" sz="1100" dirty="0"/>
              <a:t>Preparation of the child and the family (including siblings) especially after  long separation/ separation in difficult circumstances</a:t>
            </a:r>
          </a:p>
          <a:p>
            <a:pPr marL="533400" lvl="0"/>
            <a:endParaRPr lang="en-GB" sz="1100" dirty="0"/>
          </a:p>
          <a:p>
            <a:pPr marL="533400" lvl="0"/>
            <a:r>
              <a:rPr lang="en-GB" sz="1100" dirty="0"/>
              <a:t>Explain to the child what s/he can expect and inform her/him about available services/ support after family reunification</a:t>
            </a:r>
          </a:p>
          <a:p>
            <a:pPr marL="533400" lvl="0"/>
            <a:endParaRPr lang="en-GB" sz="1100" dirty="0"/>
          </a:p>
          <a:p>
            <a:pPr marL="533400" lvl="0"/>
            <a:r>
              <a:rPr lang="en-GB" sz="1100" dirty="0"/>
              <a:t>Prepare the family and explain what they can expect and the needs of the child and services/ support that will be provided </a:t>
            </a:r>
          </a:p>
          <a:p>
            <a:pPr marL="533400" lvl="0"/>
            <a:endParaRPr lang="en-GB" sz="1100" dirty="0"/>
          </a:p>
          <a:p>
            <a:pPr marL="533400" lvl="0"/>
            <a:r>
              <a:rPr lang="en-GB" sz="1100" dirty="0"/>
              <a:t>Provide PSS and guidance to the child and/or the family prior to reunification as required</a:t>
            </a:r>
          </a:p>
          <a:p>
            <a:pPr marL="533400" lvl="0"/>
            <a:endParaRPr lang="en-GB" sz="1100" dirty="0"/>
          </a:p>
          <a:p>
            <a:pPr marL="533400" lvl="0"/>
            <a:r>
              <a:rPr lang="en-GB" sz="1100" dirty="0"/>
              <a:t>Ensure logistical arrangements have been made and that the family has a place for the child to stay/ sleep </a:t>
            </a:r>
          </a:p>
          <a:p>
            <a:pPr marL="533400" lvl="0"/>
            <a:endParaRPr lang="en-GB" sz="1100" dirty="0"/>
          </a:p>
          <a:p>
            <a:pPr marL="533400" lvl="0"/>
            <a:r>
              <a:rPr lang="en-GB" sz="1100" dirty="0"/>
              <a:t>Caseworkers need to be present and observe the actual family reunification where possible</a:t>
            </a:r>
          </a:p>
          <a:p>
            <a:pPr marL="533400" lvl="0"/>
            <a:endParaRPr lang="en-GB" sz="1100" dirty="0"/>
          </a:p>
          <a:p>
            <a:pPr marL="533400" lvl="0"/>
            <a:r>
              <a:rPr lang="en-GB" sz="1100" dirty="0"/>
              <a:t>Involve neighbours/ friends/ community members of the child/ family to celebrate the reunification when possible or as a ‘symbolic ceremony’</a:t>
            </a:r>
          </a:p>
          <a:p>
            <a:pPr marL="533400" lvl="0"/>
            <a:endParaRPr lang="en-GB" sz="1100" dirty="0"/>
          </a:p>
          <a:p>
            <a:pPr marL="533400" lvl="0"/>
            <a:r>
              <a:rPr lang="en-GB" sz="1100" dirty="0"/>
              <a:t>Handover the case/ documentation to another case management agency if the child is reunified in another area/ when needed</a:t>
            </a:r>
          </a:p>
          <a:p>
            <a:pPr marL="533400" lvl="0"/>
            <a:endParaRPr lang="en-GB" sz="1100" dirty="0"/>
          </a:p>
          <a:p>
            <a:pPr marL="533400" lvl="0"/>
            <a:r>
              <a:rPr lang="en-GB" sz="1100" dirty="0"/>
              <a:t>Continue monitoring and support as amended in the case plan/ as long is needed</a:t>
            </a:r>
          </a:p>
          <a:p>
            <a:pPr marL="533400" lvl="0"/>
            <a:endParaRPr lang="en-GB" sz="1100" dirty="0"/>
          </a:p>
          <a:p>
            <a:pPr marL="533400" lvl="0"/>
            <a:r>
              <a:rPr lang="en-GB" sz="1100" dirty="0"/>
              <a:t>Ensure that the hosting family or others living with the child during separation are prepared for the reunification especially when there are strong bonds</a:t>
            </a:r>
          </a:p>
          <a:p>
            <a:pPr marL="533400" lvl="0"/>
            <a:endParaRPr lang="en-GB" sz="1100" dirty="0"/>
          </a:p>
          <a:p>
            <a:pPr marL="533400" lvl="0"/>
            <a:r>
              <a:rPr lang="en-GB" sz="1100" dirty="0"/>
              <a:t>In case family reunification is not (yet) feasible, support the child and/or the family to maintain contact</a:t>
            </a:r>
          </a:p>
          <a:p>
            <a:endParaRPr lang="en-GB" sz="1100" dirty="0"/>
          </a:p>
          <a:p>
            <a:pPr marL="0" marR="0" lvl="0" indent="0" algn="l" rtl="0">
              <a:spcBef>
                <a:spcPts val="0"/>
              </a:spcBef>
              <a:spcAft>
                <a:spcPts val="0"/>
              </a:spcAft>
              <a:buNone/>
            </a:pPr>
            <a:endParaRPr lang="en-US" sz="1100" dirty="0">
              <a:solidFill>
                <a:schemeClr val="tx1"/>
              </a:solidFill>
              <a:latin typeface="+mn-lt"/>
              <a:ea typeface="Arial"/>
              <a:cs typeface="Arial"/>
              <a:sym typeface="Arial"/>
            </a:endParaRPr>
          </a:p>
        </p:txBody>
      </p:sp>
      <p:grpSp>
        <p:nvGrpSpPr>
          <p:cNvPr id="58" name="Group 57">
            <a:extLst>
              <a:ext uri="{FF2B5EF4-FFF2-40B4-BE49-F238E27FC236}">
                <a16:creationId xmlns:a16="http://schemas.microsoft.com/office/drawing/2014/main" id="{B3E5EE05-BBB7-8891-6D8B-67B9B88ECB5B}"/>
              </a:ext>
            </a:extLst>
          </p:cNvPr>
          <p:cNvGrpSpPr/>
          <p:nvPr/>
        </p:nvGrpSpPr>
        <p:grpSpPr>
          <a:xfrm>
            <a:off x="1160258" y="3550281"/>
            <a:ext cx="133123" cy="5571430"/>
            <a:chOff x="1160258" y="3337043"/>
            <a:chExt cx="133123" cy="5571430"/>
          </a:xfrm>
        </p:grpSpPr>
        <p:cxnSp>
          <p:nvCxnSpPr>
            <p:cNvPr id="42" name="Straight Connector 41">
              <a:extLst>
                <a:ext uri="{FF2B5EF4-FFF2-40B4-BE49-F238E27FC236}">
                  <a16:creationId xmlns:a16="http://schemas.microsoft.com/office/drawing/2014/main" id="{26AF145B-0EAF-54C5-A7E8-1DD7288A5EF9}"/>
                </a:ext>
              </a:extLst>
            </p:cNvPr>
            <p:cNvCxnSpPr>
              <a:cxnSpLocks/>
            </p:cNvCxnSpPr>
            <p:nvPr/>
          </p:nvCxnSpPr>
          <p:spPr>
            <a:xfrm>
              <a:off x="1226820" y="3476865"/>
              <a:ext cx="0" cy="5431608"/>
            </a:xfrm>
            <a:prstGeom prst="line">
              <a:avLst/>
            </a:prstGeom>
            <a:solidFill>
              <a:schemeClr val="accent2">
                <a:lumMod val="75000"/>
              </a:schemeClr>
            </a:solidFill>
            <a:ln w="3810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C5F177B7-118F-54B4-DB23-2E95718F89E9}"/>
                </a:ext>
              </a:extLst>
            </p:cNvPr>
            <p:cNvSpPr/>
            <p:nvPr/>
          </p:nvSpPr>
          <p:spPr>
            <a:xfrm>
              <a:off x="1160258" y="3337043"/>
              <a:ext cx="133123" cy="133123"/>
            </a:xfrm>
            <a:prstGeom prst="ellipse">
              <a:avLst/>
            </a:prstGeom>
            <a:solidFill>
              <a:schemeClr val="accent2">
                <a:lumMod val="75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Oval 43">
              <a:extLst>
                <a:ext uri="{FF2B5EF4-FFF2-40B4-BE49-F238E27FC236}">
                  <a16:creationId xmlns:a16="http://schemas.microsoft.com/office/drawing/2014/main" id="{3B8A78EB-5E30-72E6-2AD0-B91530192315}"/>
                </a:ext>
              </a:extLst>
            </p:cNvPr>
            <p:cNvSpPr/>
            <p:nvPr/>
          </p:nvSpPr>
          <p:spPr>
            <a:xfrm>
              <a:off x="1160258" y="3840211"/>
              <a:ext cx="133123" cy="133123"/>
            </a:xfrm>
            <a:prstGeom prst="ellipse">
              <a:avLst/>
            </a:prstGeom>
            <a:solidFill>
              <a:schemeClr val="accent2">
                <a:lumMod val="75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5" name="Oval 44">
              <a:extLst>
                <a:ext uri="{FF2B5EF4-FFF2-40B4-BE49-F238E27FC236}">
                  <a16:creationId xmlns:a16="http://schemas.microsoft.com/office/drawing/2014/main" id="{90975121-6324-14F2-2B18-A40E87567D37}"/>
                </a:ext>
              </a:extLst>
            </p:cNvPr>
            <p:cNvSpPr/>
            <p:nvPr/>
          </p:nvSpPr>
          <p:spPr>
            <a:xfrm>
              <a:off x="1160258" y="4343379"/>
              <a:ext cx="133123" cy="133123"/>
            </a:xfrm>
            <a:prstGeom prst="ellipse">
              <a:avLst/>
            </a:prstGeom>
            <a:solidFill>
              <a:schemeClr val="accent2">
                <a:lumMod val="75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6" name="Oval 45">
              <a:extLst>
                <a:ext uri="{FF2B5EF4-FFF2-40B4-BE49-F238E27FC236}">
                  <a16:creationId xmlns:a16="http://schemas.microsoft.com/office/drawing/2014/main" id="{7FC413E4-431B-736D-E44D-35E37AFC7071}"/>
                </a:ext>
              </a:extLst>
            </p:cNvPr>
            <p:cNvSpPr/>
            <p:nvPr/>
          </p:nvSpPr>
          <p:spPr>
            <a:xfrm>
              <a:off x="1160258" y="4846547"/>
              <a:ext cx="133123" cy="133123"/>
            </a:xfrm>
            <a:prstGeom prst="ellipse">
              <a:avLst/>
            </a:prstGeom>
            <a:solidFill>
              <a:schemeClr val="accent2">
                <a:lumMod val="75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Oval 46">
              <a:extLst>
                <a:ext uri="{FF2B5EF4-FFF2-40B4-BE49-F238E27FC236}">
                  <a16:creationId xmlns:a16="http://schemas.microsoft.com/office/drawing/2014/main" id="{8E18580B-6F0E-91A6-AE11-265C4B387091}"/>
                </a:ext>
              </a:extLst>
            </p:cNvPr>
            <p:cNvSpPr/>
            <p:nvPr/>
          </p:nvSpPr>
          <p:spPr>
            <a:xfrm>
              <a:off x="1160258" y="5349715"/>
              <a:ext cx="133123" cy="133123"/>
            </a:xfrm>
            <a:prstGeom prst="ellipse">
              <a:avLst/>
            </a:prstGeom>
            <a:solidFill>
              <a:schemeClr val="accent2">
                <a:lumMod val="75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8" name="Oval 47">
              <a:extLst>
                <a:ext uri="{FF2B5EF4-FFF2-40B4-BE49-F238E27FC236}">
                  <a16:creationId xmlns:a16="http://schemas.microsoft.com/office/drawing/2014/main" id="{F0FF16A4-B5C5-94BF-2897-AC8B97122228}"/>
                </a:ext>
              </a:extLst>
            </p:cNvPr>
            <p:cNvSpPr/>
            <p:nvPr/>
          </p:nvSpPr>
          <p:spPr>
            <a:xfrm>
              <a:off x="1160258" y="5852883"/>
              <a:ext cx="133123" cy="133123"/>
            </a:xfrm>
            <a:prstGeom prst="ellipse">
              <a:avLst/>
            </a:prstGeom>
            <a:solidFill>
              <a:schemeClr val="accent2">
                <a:lumMod val="75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9" name="Oval 48">
              <a:extLst>
                <a:ext uri="{FF2B5EF4-FFF2-40B4-BE49-F238E27FC236}">
                  <a16:creationId xmlns:a16="http://schemas.microsoft.com/office/drawing/2014/main" id="{CE933DDF-3D67-F698-23C4-2DC3F2506F80}"/>
                </a:ext>
              </a:extLst>
            </p:cNvPr>
            <p:cNvSpPr/>
            <p:nvPr/>
          </p:nvSpPr>
          <p:spPr>
            <a:xfrm>
              <a:off x="1160258" y="6356051"/>
              <a:ext cx="133123" cy="133123"/>
            </a:xfrm>
            <a:prstGeom prst="ellipse">
              <a:avLst/>
            </a:prstGeom>
            <a:solidFill>
              <a:schemeClr val="accent2">
                <a:lumMod val="75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0" name="Oval 49">
              <a:extLst>
                <a:ext uri="{FF2B5EF4-FFF2-40B4-BE49-F238E27FC236}">
                  <a16:creationId xmlns:a16="http://schemas.microsoft.com/office/drawing/2014/main" id="{060AE317-7D10-BFE1-2B78-D9163A79C2DF}"/>
                </a:ext>
              </a:extLst>
            </p:cNvPr>
            <p:cNvSpPr/>
            <p:nvPr/>
          </p:nvSpPr>
          <p:spPr>
            <a:xfrm>
              <a:off x="1160258" y="6859219"/>
              <a:ext cx="133123" cy="133123"/>
            </a:xfrm>
            <a:prstGeom prst="ellipse">
              <a:avLst/>
            </a:prstGeom>
            <a:solidFill>
              <a:schemeClr val="accent2">
                <a:lumMod val="75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Oval 50">
              <a:extLst>
                <a:ext uri="{FF2B5EF4-FFF2-40B4-BE49-F238E27FC236}">
                  <a16:creationId xmlns:a16="http://schemas.microsoft.com/office/drawing/2014/main" id="{59942E5C-6C68-7D05-5A6F-64626634A7A6}"/>
                </a:ext>
              </a:extLst>
            </p:cNvPr>
            <p:cNvSpPr/>
            <p:nvPr/>
          </p:nvSpPr>
          <p:spPr>
            <a:xfrm>
              <a:off x="1160258" y="7362387"/>
              <a:ext cx="133123" cy="133123"/>
            </a:xfrm>
            <a:prstGeom prst="ellipse">
              <a:avLst/>
            </a:prstGeom>
            <a:solidFill>
              <a:schemeClr val="accent2">
                <a:lumMod val="75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2" name="Oval 51">
              <a:extLst>
                <a:ext uri="{FF2B5EF4-FFF2-40B4-BE49-F238E27FC236}">
                  <a16:creationId xmlns:a16="http://schemas.microsoft.com/office/drawing/2014/main" id="{A5CE6EE6-FAB1-1B5C-1FA8-D7834C6210E2}"/>
                </a:ext>
              </a:extLst>
            </p:cNvPr>
            <p:cNvSpPr/>
            <p:nvPr/>
          </p:nvSpPr>
          <p:spPr>
            <a:xfrm>
              <a:off x="1160258" y="7865555"/>
              <a:ext cx="133123" cy="133123"/>
            </a:xfrm>
            <a:prstGeom prst="ellipse">
              <a:avLst/>
            </a:prstGeom>
            <a:solidFill>
              <a:schemeClr val="accent2">
                <a:lumMod val="75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3" name="Oval 52">
              <a:extLst>
                <a:ext uri="{FF2B5EF4-FFF2-40B4-BE49-F238E27FC236}">
                  <a16:creationId xmlns:a16="http://schemas.microsoft.com/office/drawing/2014/main" id="{77084355-C8F3-1636-C976-1DC9126A298E}"/>
                </a:ext>
              </a:extLst>
            </p:cNvPr>
            <p:cNvSpPr/>
            <p:nvPr/>
          </p:nvSpPr>
          <p:spPr>
            <a:xfrm>
              <a:off x="1160258" y="8368718"/>
              <a:ext cx="133123" cy="133123"/>
            </a:xfrm>
            <a:prstGeom prst="ellipse">
              <a:avLst/>
            </a:prstGeom>
            <a:solidFill>
              <a:schemeClr val="accent2">
                <a:lumMod val="75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extLst>
      <p:ext uri="{BB962C8B-B14F-4D97-AF65-F5344CB8AC3E}">
        <p14:creationId xmlns:p14="http://schemas.microsoft.com/office/powerpoint/2010/main" val="202167574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5254041" cy="276999"/>
          </a:xfrm>
          <a:prstGeom prst="rect">
            <a:avLst/>
          </a:prstGeom>
          <a:noFill/>
        </p:spPr>
        <p:txBody>
          <a:bodyPr wrap="square" rtlCol="0">
            <a:spAutoFit/>
          </a:bodyPr>
          <a:lstStyle/>
          <a:p>
            <a:r>
              <a:rPr lang="en-US" sz="1200" b="1" spc="300" dirty="0">
                <a:solidFill>
                  <a:schemeClr val="tx1"/>
                </a:solidFill>
              </a:rPr>
              <a:t>FAMILY REUNIFICATION CASE SCENARIO</a:t>
            </a:r>
          </a:p>
        </p:txBody>
      </p:sp>
      <p:sp>
        <p:nvSpPr>
          <p:cNvPr id="25" name="TextBox 24">
            <a:extLst>
              <a:ext uri="{FF2B5EF4-FFF2-40B4-BE49-F238E27FC236}">
                <a16:creationId xmlns:a16="http://schemas.microsoft.com/office/drawing/2014/main" id="{D5542114-F2A6-B0D4-3E42-205EEC24C14D}"/>
              </a:ext>
            </a:extLst>
          </p:cNvPr>
          <p:cNvSpPr txBox="1"/>
          <p:nvPr/>
        </p:nvSpPr>
        <p:spPr>
          <a:xfrm>
            <a:off x="982984" y="1285422"/>
            <a:ext cx="5254041" cy="5339923"/>
          </a:xfrm>
          <a:prstGeom prst="rect">
            <a:avLst/>
          </a:prstGeom>
          <a:noFill/>
        </p:spPr>
        <p:txBody>
          <a:bodyPr wrap="square" rtlCol="0">
            <a:spAutoFit/>
          </a:bodyPr>
          <a:lstStyle/>
          <a:p>
            <a:r>
              <a:rPr lang="en-US" sz="1100" b="1" dirty="0"/>
              <a:t>Case scenario 4</a:t>
            </a:r>
          </a:p>
          <a:p>
            <a:endParaRPr lang="en-US" sz="1100" dirty="0"/>
          </a:p>
          <a:p>
            <a:r>
              <a:rPr lang="en-US" sz="1100" dirty="0"/>
              <a:t>Bienvenu is a 17-year-old boy who fled together with a group of people of the same village to a safe area after a sudden outbreak of violence. When this happened, Bienvenu’s parents were at home, while Bienvenu was at school. As a result, he has been separated from his parents and his three siblings and he has not heard from his parents ever since. </a:t>
            </a:r>
          </a:p>
          <a:p>
            <a:endParaRPr lang="en-US" sz="1100" dirty="0"/>
          </a:p>
          <a:p>
            <a:r>
              <a:rPr lang="en-US" sz="1100" dirty="0"/>
              <a:t>He arrived in a displacement camp, and a few days later, during a food distribution, he saw his 19-year-old sister, who started to look after him. Since this time, he lives in the same block next to two of his friends, who live by themselves, as they also lost track of their families. His sister is married; the whereabouts of her husband are currently not known, but she hopes to be able to find him. Various tracing efforts have taken place for Bienvenu for over 1 year but so far there are no positive tracing outcomes as of yet. </a:t>
            </a:r>
          </a:p>
          <a:p>
            <a:endParaRPr lang="en-US" sz="1100" dirty="0"/>
          </a:p>
          <a:p>
            <a:r>
              <a:rPr lang="en-US" sz="1100" b="1" dirty="0"/>
              <a:t>Update</a:t>
            </a:r>
          </a:p>
          <a:p>
            <a:endParaRPr lang="en-US" sz="1100" b="1" dirty="0"/>
          </a:p>
          <a:p>
            <a:r>
              <a:rPr lang="en-US" sz="1100" dirty="0"/>
              <a:t>After having carried out a risk assessment, the caseworker organized a go and see visit with Bienvenu and accompanied him to his place of origin. Bienvenu agreed to the visit as his only wish is to be reunified with his family. </a:t>
            </a:r>
          </a:p>
          <a:p>
            <a:endParaRPr lang="en-US" sz="1100" dirty="0"/>
          </a:p>
          <a:p>
            <a:r>
              <a:rPr lang="en-US" sz="1100" dirty="0"/>
              <a:t>He originates from an isolated area, where there has been heavy conflict. The area is stable and accessible again. One of the teachers in the village recognized Bienvenu and informed the caseworker and Bienvenu about the whereabouts of his parents and his brothers and sister and organized a meeting in another village close by. The family and Bienvenu seem extremely happy to see each other again after all this time, according to the observations of the caseworker and their statements. </a:t>
            </a:r>
          </a:p>
          <a:p>
            <a:endParaRPr lang="en-US" sz="1100" dirty="0"/>
          </a:p>
          <a:p>
            <a:r>
              <a:rPr lang="en-US" sz="1100" dirty="0"/>
              <a:t>One day later, the caseworker carried out the verification process with the child and the family separately and confirmed their identity, relationships and willingness to be reunified and to provide care for Bienvenu again. </a:t>
            </a:r>
          </a:p>
        </p:txBody>
      </p:sp>
      <p:sp>
        <p:nvSpPr>
          <p:cNvPr id="3" name="Hexagon 2">
            <a:extLst>
              <a:ext uri="{FF2B5EF4-FFF2-40B4-BE49-F238E27FC236}">
                <a16:creationId xmlns:a16="http://schemas.microsoft.com/office/drawing/2014/main" id="{74E52AA8-343A-CA93-DF44-9AC6B6A01FF8}"/>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C1577DC3-692D-4EB9-600E-60ADBEE8A7BE}"/>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A0D3DCEC-93EA-B887-7E17-A3E2EEB04D48}"/>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34FA19B2-A0B0-3FD2-F98A-06C087CD03CC}"/>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DB27B912-F4EE-FE17-2FD9-DABB4ED22EAB}"/>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874F0DCA-D934-2598-E675-BD0C70CBD158}"/>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CBC1E013-068E-3E2C-9672-FC6E8EA05823}"/>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1600EADC-BB4A-1656-B37B-6C633B716006}"/>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B411F538-9008-994D-BD0F-2A94E96C8141}"/>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B0F6E45A-0440-4235-C3E3-6750003ABB97}"/>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31C825F8-2F8D-90E8-E353-6487B7338C41}"/>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45C666C3-344D-D671-2F29-221CA91261B1}"/>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A2924BB7-908E-9145-BEEB-43DB55A0EB23}"/>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63E6E0F4-0618-5DBA-1248-C4DD65491AF8}"/>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489081B8-F015-53AF-76CB-60FCDE628FD4}"/>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46DA46E8-7F03-91AE-CB9F-E92F7DD4FC10}"/>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70D25750-DCE8-615C-624F-689D4B44F5EB}"/>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D7EF5F81-A294-4905-4B59-03765294FB09}"/>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1" name="Group 20">
            <a:extLst>
              <a:ext uri="{FF2B5EF4-FFF2-40B4-BE49-F238E27FC236}">
                <a16:creationId xmlns:a16="http://schemas.microsoft.com/office/drawing/2014/main" id="{F88C63E9-847D-291A-8CCB-77032ADAF48A}"/>
              </a:ext>
            </a:extLst>
          </p:cNvPr>
          <p:cNvGrpSpPr/>
          <p:nvPr/>
        </p:nvGrpSpPr>
        <p:grpSpPr>
          <a:xfrm>
            <a:off x="3588327" y="6820120"/>
            <a:ext cx="2648700" cy="2189111"/>
            <a:chOff x="7499908" y="4900577"/>
            <a:chExt cx="997752" cy="824627"/>
          </a:xfrm>
        </p:grpSpPr>
        <p:grpSp>
          <p:nvGrpSpPr>
            <p:cNvPr id="22" name="Group 21">
              <a:extLst>
                <a:ext uri="{FF2B5EF4-FFF2-40B4-BE49-F238E27FC236}">
                  <a16:creationId xmlns:a16="http://schemas.microsoft.com/office/drawing/2014/main" id="{F227DBAF-F211-B5FD-9B2F-384C366FC49C}"/>
                </a:ext>
              </a:extLst>
            </p:cNvPr>
            <p:cNvGrpSpPr/>
            <p:nvPr/>
          </p:nvGrpSpPr>
          <p:grpSpPr>
            <a:xfrm>
              <a:off x="7499908" y="4900577"/>
              <a:ext cx="997752" cy="824627"/>
              <a:chOff x="5957706" y="3325646"/>
              <a:chExt cx="2611796" cy="1892062"/>
            </a:xfrm>
            <a:solidFill>
              <a:schemeClr val="accent4"/>
            </a:solidFill>
          </p:grpSpPr>
          <p:sp>
            <p:nvSpPr>
              <p:cNvPr id="27" name="Rectangle: Rounded Corners 26">
                <a:extLst>
                  <a:ext uri="{FF2B5EF4-FFF2-40B4-BE49-F238E27FC236}">
                    <a16:creationId xmlns:a16="http://schemas.microsoft.com/office/drawing/2014/main" id="{B97B1302-9359-A02E-8AC1-5F13FD21DAEE}"/>
                  </a:ext>
                </a:extLst>
              </p:cNvPr>
              <p:cNvSpPr/>
              <p:nvPr/>
            </p:nvSpPr>
            <p:spPr>
              <a:xfrm>
                <a:off x="5957706" y="3547504"/>
                <a:ext cx="2611796" cy="167020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solidFill>
                    <a:schemeClr val="bg1"/>
                  </a:solidFill>
                  <a:latin typeface="Helvetica Neue"/>
                </a:endParaRPr>
              </a:p>
            </p:txBody>
          </p:sp>
          <p:sp>
            <p:nvSpPr>
              <p:cNvPr id="28" name="Rectangle: Top Corners Rounded 27">
                <a:extLst>
                  <a:ext uri="{FF2B5EF4-FFF2-40B4-BE49-F238E27FC236}">
                    <a16:creationId xmlns:a16="http://schemas.microsoft.com/office/drawing/2014/main" id="{D10D7422-9D0A-0037-360A-C2A2206DEC49}"/>
                  </a:ext>
                </a:extLst>
              </p:cNvPr>
              <p:cNvSpPr/>
              <p:nvPr/>
            </p:nvSpPr>
            <p:spPr>
              <a:xfrm>
                <a:off x="5957706" y="3325646"/>
                <a:ext cx="538650" cy="515820"/>
              </a:xfrm>
              <a:prstGeom prst="round2Same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23" name="Group 22">
              <a:extLst>
                <a:ext uri="{FF2B5EF4-FFF2-40B4-BE49-F238E27FC236}">
                  <a16:creationId xmlns:a16="http://schemas.microsoft.com/office/drawing/2014/main" id="{3E912C05-4EEE-B398-9D61-D508830F4756}"/>
                </a:ext>
              </a:extLst>
            </p:cNvPr>
            <p:cNvGrpSpPr/>
            <p:nvPr/>
          </p:nvGrpSpPr>
          <p:grpSpPr>
            <a:xfrm>
              <a:off x="7871183" y="5154803"/>
              <a:ext cx="316610" cy="462618"/>
              <a:chOff x="8661923" y="4758813"/>
              <a:chExt cx="825538" cy="1206243"/>
            </a:xfrm>
            <a:solidFill>
              <a:schemeClr val="bg1"/>
            </a:solidFill>
          </p:grpSpPr>
          <p:sp>
            <p:nvSpPr>
              <p:cNvPr id="24" name="Circle: Hollow 23">
                <a:extLst>
                  <a:ext uri="{FF2B5EF4-FFF2-40B4-BE49-F238E27FC236}">
                    <a16:creationId xmlns:a16="http://schemas.microsoft.com/office/drawing/2014/main" id="{088BB246-BD20-E64B-CD75-85E59AA6E43E}"/>
                  </a:ext>
                </a:extLst>
              </p:cNvPr>
              <p:cNvSpPr/>
              <p:nvPr/>
            </p:nvSpPr>
            <p:spPr>
              <a:xfrm>
                <a:off x="8661923" y="4758813"/>
                <a:ext cx="825538" cy="84557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26" name="Rectangle: Rounded Corners 25">
                <a:extLst>
                  <a:ext uri="{FF2B5EF4-FFF2-40B4-BE49-F238E27FC236}">
                    <a16:creationId xmlns:a16="http://schemas.microsoft.com/office/drawing/2014/main" id="{3F8C1016-3870-3E9B-27AD-F25E4A4B52BE}"/>
                  </a:ext>
                </a:extLst>
              </p:cNvPr>
              <p:cNvSpPr/>
              <p:nvPr/>
            </p:nvSpPr>
            <p:spPr>
              <a:xfrm rot="1978244">
                <a:off x="8694854" y="5424756"/>
                <a:ext cx="193867" cy="5403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spTree>
    <p:extLst>
      <p:ext uri="{BB962C8B-B14F-4D97-AF65-F5344CB8AC3E}">
        <p14:creationId xmlns:p14="http://schemas.microsoft.com/office/powerpoint/2010/main" val="27804595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4FD7F4D-50C2-EFA7-9453-9817407ADE41}"/>
              </a:ext>
            </a:extLst>
          </p:cNvPr>
          <p:cNvGraphicFramePr>
            <a:graphicFrameLocks noGrp="1"/>
          </p:cNvGraphicFramePr>
          <p:nvPr>
            <p:extLst>
              <p:ext uri="{D42A27DB-BD31-4B8C-83A1-F6EECF244321}">
                <p14:modId xmlns:p14="http://schemas.microsoft.com/office/powerpoint/2010/main" val="2855965599"/>
              </p:ext>
            </p:extLst>
          </p:nvPr>
        </p:nvGraphicFramePr>
        <p:xfrm>
          <a:off x="982985" y="680663"/>
          <a:ext cx="5254038" cy="2223897"/>
        </p:xfrm>
        <a:graphic>
          <a:graphicData uri="http://schemas.openxmlformats.org/drawingml/2006/table">
            <a:tbl>
              <a:tblPr firstRow="1" firstCol="1" bandRow="1"/>
              <a:tblGrid>
                <a:gridCol w="1751346">
                  <a:extLst>
                    <a:ext uri="{9D8B030D-6E8A-4147-A177-3AD203B41FA5}">
                      <a16:colId xmlns:a16="http://schemas.microsoft.com/office/drawing/2014/main" val="3371818504"/>
                    </a:ext>
                  </a:extLst>
                </a:gridCol>
                <a:gridCol w="3502692">
                  <a:extLst>
                    <a:ext uri="{9D8B030D-6E8A-4147-A177-3AD203B41FA5}">
                      <a16:colId xmlns:a16="http://schemas.microsoft.com/office/drawing/2014/main" val="2177823252"/>
                    </a:ext>
                  </a:extLst>
                </a:gridCol>
              </a:tblGrid>
              <a:tr h="223011">
                <a:tc gridSpan="2">
                  <a:txBody>
                    <a:bodyPr/>
                    <a:lstStyle/>
                    <a:p>
                      <a:pPr algn="l"/>
                      <a:r>
                        <a:rPr lang="en-ZA"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4.E. REUNIFICATION FORM OVERVIEW</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solidFill>
                  </a:tcPr>
                </a:tc>
                <a:tc hMerge="1">
                  <a:txBody>
                    <a:bodyPr/>
                    <a:lstStyle/>
                    <a:p>
                      <a:endParaRPr lang="en-CA"/>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3501084703"/>
                  </a:ext>
                </a:extLst>
              </a:tr>
              <a:tr h="223011">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Case management step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lumMod val="90000"/>
                      </a:schemeClr>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Step 4: case plan implementation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865110738"/>
                  </a:ext>
                </a:extLst>
              </a:tr>
              <a:tr h="223011">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Core / supplementary form</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lumMod val="90000"/>
                      </a:schemeClr>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Supplementary form</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783417991"/>
                  </a:ext>
                </a:extLst>
              </a:tr>
              <a:tr h="223011">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When to complete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lumMod val="90000"/>
                      </a:schemeClr>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This form needs to be completed after the child has been reunified with her/his primary, legal or customary caregiver or with another family member.</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86272069"/>
                  </a:ext>
                </a:extLst>
              </a:tr>
              <a:tr h="223011">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Who should complete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lumMod val="90000"/>
                      </a:schemeClr>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Assigned caseworker to the case.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1094464539"/>
                  </a:ext>
                </a:extLst>
              </a:tr>
              <a:tr h="223011">
                <a:tc>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Purpose of form</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lumMod val="90000"/>
                      </a:schemeClr>
                    </a:solidFill>
                  </a:tcPr>
                </a:tc>
                <a:tc>
                  <a:txBody>
                    <a:bodyPr/>
                    <a:lstStyle/>
                    <a:p>
                      <a:pPr algn="l">
                        <a:lnSpc>
                          <a:spcPct val="107000"/>
                        </a:lnSpc>
                        <a:spcAft>
                          <a:spcPts val="800"/>
                        </a:spcAft>
                      </a:pPr>
                      <a:r>
                        <a:rPr lang="en-ZA"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 record information on the process of reunification with the purpose of establishing or re-establishing long-term / permanent care.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739364186"/>
                  </a:ext>
                </a:extLst>
              </a:tr>
            </a:tbl>
          </a:graphicData>
        </a:graphic>
      </p:graphicFrame>
      <p:graphicFrame>
        <p:nvGraphicFramePr>
          <p:cNvPr id="2" name="Table 1">
            <a:extLst>
              <a:ext uri="{FF2B5EF4-FFF2-40B4-BE49-F238E27FC236}">
                <a16:creationId xmlns:a16="http://schemas.microsoft.com/office/drawing/2014/main" id="{97E3B77D-5C8F-0740-E405-D6A285A5068A}"/>
              </a:ext>
            </a:extLst>
          </p:cNvPr>
          <p:cNvGraphicFramePr>
            <a:graphicFrameLocks noGrp="1"/>
          </p:cNvGraphicFramePr>
          <p:nvPr>
            <p:extLst>
              <p:ext uri="{D42A27DB-BD31-4B8C-83A1-F6EECF244321}">
                <p14:modId xmlns:p14="http://schemas.microsoft.com/office/powerpoint/2010/main" val="686372086"/>
              </p:ext>
            </p:extLst>
          </p:nvPr>
        </p:nvGraphicFramePr>
        <p:xfrm>
          <a:off x="982985" y="3169863"/>
          <a:ext cx="5254039" cy="5740527"/>
        </p:xfrm>
        <a:graphic>
          <a:graphicData uri="http://schemas.openxmlformats.org/drawingml/2006/table">
            <a:tbl>
              <a:tblPr firstRow="1" firstCol="1" bandRow="1"/>
              <a:tblGrid>
                <a:gridCol w="1644101">
                  <a:extLst>
                    <a:ext uri="{9D8B030D-6E8A-4147-A177-3AD203B41FA5}">
                      <a16:colId xmlns:a16="http://schemas.microsoft.com/office/drawing/2014/main" val="3371818504"/>
                    </a:ext>
                  </a:extLst>
                </a:gridCol>
                <a:gridCol w="607630">
                  <a:extLst>
                    <a:ext uri="{9D8B030D-6E8A-4147-A177-3AD203B41FA5}">
                      <a16:colId xmlns:a16="http://schemas.microsoft.com/office/drawing/2014/main" val="143837077"/>
                    </a:ext>
                  </a:extLst>
                </a:gridCol>
                <a:gridCol w="750577">
                  <a:extLst>
                    <a:ext uri="{9D8B030D-6E8A-4147-A177-3AD203B41FA5}">
                      <a16:colId xmlns:a16="http://schemas.microsoft.com/office/drawing/2014/main" val="3441734564"/>
                    </a:ext>
                  </a:extLst>
                </a:gridCol>
                <a:gridCol w="750577">
                  <a:extLst>
                    <a:ext uri="{9D8B030D-6E8A-4147-A177-3AD203B41FA5}">
                      <a16:colId xmlns:a16="http://schemas.microsoft.com/office/drawing/2014/main" val="2267441508"/>
                    </a:ext>
                  </a:extLst>
                </a:gridCol>
                <a:gridCol w="1501154">
                  <a:extLst>
                    <a:ext uri="{9D8B030D-6E8A-4147-A177-3AD203B41FA5}">
                      <a16:colId xmlns:a16="http://schemas.microsoft.com/office/drawing/2014/main" val="3779470244"/>
                    </a:ext>
                  </a:extLst>
                </a:gridCol>
              </a:tblGrid>
              <a:tr h="223011">
                <a:tc gridSpan="5">
                  <a:txBody>
                    <a:bodyPr/>
                    <a:lstStyle/>
                    <a:p>
                      <a:pPr algn="ctr"/>
                      <a:r>
                        <a:rPr lang="en-ZA"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REUNIFICATION FORM</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solidFill>
                  </a:tcPr>
                </a:tc>
                <a:tc hMerge="1">
                  <a:txBody>
                    <a:bodyPr/>
                    <a:lstStyle/>
                    <a:p>
                      <a:endParaRPr lang="en-CA"/>
                    </a:p>
                  </a:txBody>
                  <a:tcPr>
                    <a:lnL w="12700" cap="flat" cmpd="sng" algn="ctr">
                      <a:solidFill>
                        <a:srgbClr val="000000"/>
                      </a:solidFill>
                      <a:prstDash val="solid"/>
                      <a:round/>
                      <a:headEnd type="none" w="med" len="med"/>
                      <a:tailEnd type="none" w="med" len="med"/>
                    </a:ln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01084703"/>
                  </a:ext>
                </a:extLst>
              </a:tr>
              <a:tr h="223011">
                <a:tc gridSpan="2">
                  <a:txBody>
                    <a:bodyPr/>
                    <a:lstStyle/>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Date form completed: </a:t>
                      </a:r>
                      <a:r>
                        <a:rPr lang="en-ZA" sz="800" i="1" dirty="0">
                          <a:effectLst/>
                          <a:latin typeface="Calibri" panose="020F0502020204030204" pitchFamily="34" charset="0"/>
                          <a:ea typeface="Calibri" panose="020F0502020204030204" pitchFamily="34" charset="0"/>
                          <a:cs typeface="Times New Roman" panose="02020603050405020304" pitchFamily="18" charset="0"/>
                        </a:rPr>
                        <a:t>dd/mm/yy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pPr algn="l">
                        <a:lnSpc>
                          <a:spcPct val="107000"/>
                        </a:lnSpc>
                        <a:spcAft>
                          <a:spcPts val="800"/>
                        </a:spcAft>
                      </a:pPr>
                      <a:endParaRPr lang="en-CA" sz="12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noFill/>
                  </a:tcPr>
                </a:tc>
                <a:tc gridSpan="3">
                  <a:txBody>
                    <a:bodyPr/>
                    <a:lstStyle/>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Case ID number:</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77848837"/>
                  </a:ext>
                </a:extLst>
              </a:tr>
              <a:tr h="223011">
                <a:tc gridSpan="5">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 DETAILS OF THE ADULT WITH WHOM THE CHILD WAS REUNIFIED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lumMod val="90000"/>
                      </a:schemeClr>
                    </a:solidFill>
                  </a:tcPr>
                </a:tc>
                <a:tc hMerge="1">
                  <a:txBody>
                    <a:bodyPr/>
                    <a:lstStyle/>
                    <a:p>
                      <a:endParaRPr lang="en-CA"/>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87854451"/>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First name: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3">
                  <a:txBody>
                    <a:bodyPr/>
                    <a:lstStyle/>
                    <a:p>
                      <a:r>
                        <a:rPr lang="en-ZA" sz="1000" b="1" dirty="0">
                          <a:effectLst/>
                          <a:latin typeface="Calibri" panose="020F0502020204030204" pitchFamily="34" charset="0"/>
                          <a:ea typeface="Calibri" panose="020F0502020204030204" pitchFamily="34" charset="0"/>
                          <a:cs typeface="Times New Roman" panose="02020603050405020304" pitchFamily="18" charset="0"/>
                        </a:rPr>
                        <a:t>Middle name:</a:t>
                      </a:r>
                      <a:endParaRPr lang="en-CA" dirty="0"/>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ZA" sz="1000" b="1" dirty="0">
                          <a:effectLst/>
                          <a:latin typeface="Calibri" panose="020F0502020204030204" pitchFamily="34" charset="0"/>
                          <a:ea typeface="Calibri" panose="020F0502020204030204" pitchFamily="34" charset="0"/>
                          <a:cs typeface="Times New Roman" panose="02020603050405020304" pitchFamily="18" charset="0"/>
                        </a:rPr>
                        <a:t>Last name:</a:t>
                      </a:r>
                      <a:endParaRPr lang="en-CA" dirty="0"/>
                    </a:p>
                  </a:txBody>
                  <a:tcPr marL="68580" marR="68580" marT="0" marB="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3319122740"/>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Other names or spellings adult is known by: </a:t>
                      </a:r>
                      <a:r>
                        <a:rPr lang="en-ZA" sz="800" i="1" dirty="0">
                          <a:effectLst/>
                          <a:latin typeface="Calibri" panose="020F0502020204030204" pitchFamily="34" charset="0"/>
                          <a:ea typeface="Calibri" panose="020F0502020204030204" pitchFamily="34" charset="0"/>
                          <a:cs typeface="Times New Roman" panose="02020603050405020304" pitchFamily="18" charset="0"/>
                        </a:rPr>
                        <a:t>e.g. nickname, second family name.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96180545"/>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Date of birth (DOB):</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800" i="1" dirty="0">
                          <a:effectLst/>
                          <a:latin typeface="Calibri" panose="020F0502020204030204" pitchFamily="34" charset="0"/>
                          <a:ea typeface="Calibri" panose="020F0502020204030204" pitchFamily="34" charset="0"/>
                          <a:cs typeface="Times New Roman" panose="02020603050405020304" pitchFamily="18" charset="0"/>
                        </a:rPr>
                        <a:t>dd/mm/yy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gridSpan="3">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Is the DOB estimated?: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800" i="1" dirty="0">
                          <a:effectLst/>
                          <a:latin typeface="Calibri" panose="020F0502020204030204" pitchFamily="34" charset="0"/>
                          <a:ea typeface="Calibri" panose="020F0502020204030204" pitchFamily="34" charset="0"/>
                          <a:cs typeface="Times New Roman" panose="02020603050405020304" pitchFamily="18" charset="0"/>
                        </a:rPr>
                        <a:t>If estimated, DOB = 31 December</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            [  ] Yes</a:t>
                      </a:r>
                      <a:endParaRPr lang="en-CA" dirty="0"/>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Sex:</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Male             [  ] Female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extLst>
                  <a:ext uri="{0D108BD9-81ED-4DB2-BD59-A6C34878D82A}">
                    <a16:rowId xmlns:a16="http://schemas.microsoft.com/office/drawing/2014/main" val="1533630580"/>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Relationship to child: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34300483"/>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Adult’s telephone / other contact details: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04055630"/>
                  </a:ext>
                </a:extLst>
              </a:tr>
              <a:tr h="223011">
                <a:tc gridSpan="5">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 DETAILS OF REUNIFICATION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2">
                        <a:lumMod val="90000"/>
                      </a:schemeClr>
                    </a:solidFill>
                  </a:tcPr>
                </a:tc>
                <a:tc hMerge="1">
                  <a:txBody>
                    <a:bodyPr/>
                    <a:lstStyle/>
                    <a:p>
                      <a:endParaRPr lang="en-CA"/>
                    </a:p>
                  </a:txBody>
                  <a:tcPr>
                    <a:lnL w="12700" cap="flat" cmpd="sng" algn="ctr">
                      <a:solidFill>
                        <a:srgbClr val="000000"/>
                      </a:solidFill>
                      <a:prstDash val="solid"/>
                      <a:round/>
                      <a:headEnd type="none" w="med" len="med"/>
                      <a:tailEnd type="none" w="med" len="med"/>
                    </a:ln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04500565"/>
                  </a:ext>
                </a:extLst>
              </a:tr>
              <a:tr h="223011">
                <a:tc gridSpan="5">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Type of reunification: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Spontaneous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Agency facilitated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7812396"/>
                  </a:ext>
                </a:extLst>
              </a:tr>
              <a:tr h="223011">
                <a:tc gridSpan="3">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Has the adult verification form been completed?: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Has the child verification form been completed?: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51153889"/>
                  </a:ext>
                </a:extLst>
              </a:tr>
              <a:tr h="223011">
                <a:tc gridSpan="3">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Through analysis of the verification forms, has the relationship between the adult and child been verified?: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Is there a need for ongoing support in relation to the reunification?: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0916681"/>
                  </a:ext>
                </a:extLst>
              </a:tr>
            </a:tbl>
          </a:graphicData>
        </a:graphic>
      </p:graphicFrame>
      <p:sp>
        <p:nvSpPr>
          <p:cNvPr id="3" name="Hexagon 2">
            <a:extLst>
              <a:ext uri="{FF2B5EF4-FFF2-40B4-BE49-F238E27FC236}">
                <a16:creationId xmlns:a16="http://schemas.microsoft.com/office/drawing/2014/main" id="{2679A46F-696E-AC4A-95B2-8D723D2B74EA}"/>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Hexagon 3">
            <a:extLst>
              <a:ext uri="{FF2B5EF4-FFF2-40B4-BE49-F238E27FC236}">
                <a16:creationId xmlns:a16="http://schemas.microsoft.com/office/drawing/2014/main" id="{6D21F417-ABEF-770D-471F-A27D649A1027}"/>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77C98A4A-A0F1-7D33-2132-C044C9C11229}"/>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65F1E7E9-34B4-9B84-CE57-12405B696CBE}"/>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D3679F59-5EE3-10BC-3DB6-751E2FF2B846}"/>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3BFC8FAC-47FD-9C85-5165-F0F172AD069E}"/>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9925983D-7607-1C10-6384-6A926F2F331E}"/>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62888BC9-01C7-C75E-AD79-3C1C3F655D86}"/>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ECFA8073-AD41-0B32-0BD1-04895B3DD043}"/>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EE0449F1-27D5-5DFC-22C6-FFDACC0F9D35}"/>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FA6F2AAF-19BF-F9FF-E92D-704E2497CC01}"/>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95E02252-7D08-0D05-540D-6FF349AC637F}"/>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1E612FC2-5DEA-C2DB-7CFB-567FFF65A67B}"/>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EDA75CDC-F123-08CC-F6FE-40617399B15E}"/>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902D381F-CE7C-720C-CFFC-03827664484E}"/>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A1E0CF5B-271C-1BD5-5AA2-23C1294058CF}"/>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2F06B852-D245-DB23-DAB0-E9FAB69FE330}"/>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DD1EF259-63CB-7DBC-1CBB-0635E1565351}"/>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86318030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4FD7F4D-50C2-EFA7-9453-9817407ADE41}"/>
              </a:ext>
            </a:extLst>
          </p:cNvPr>
          <p:cNvGraphicFramePr>
            <a:graphicFrameLocks noGrp="1"/>
          </p:cNvGraphicFramePr>
          <p:nvPr>
            <p:extLst>
              <p:ext uri="{D42A27DB-BD31-4B8C-83A1-F6EECF244321}">
                <p14:modId xmlns:p14="http://schemas.microsoft.com/office/powerpoint/2010/main" val="2922325642"/>
              </p:ext>
            </p:extLst>
          </p:nvPr>
        </p:nvGraphicFramePr>
        <p:xfrm>
          <a:off x="982984" y="680663"/>
          <a:ext cx="5254040" cy="8302625"/>
        </p:xfrm>
        <a:graphic>
          <a:graphicData uri="http://schemas.openxmlformats.org/drawingml/2006/table">
            <a:tbl>
              <a:tblPr firstRow="1" firstCol="1" bandRow="1"/>
              <a:tblGrid>
                <a:gridCol w="974605">
                  <a:extLst>
                    <a:ext uri="{9D8B030D-6E8A-4147-A177-3AD203B41FA5}">
                      <a16:colId xmlns:a16="http://schemas.microsoft.com/office/drawing/2014/main" val="3371818504"/>
                    </a:ext>
                  </a:extLst>
                </a:gridCol>
                <a:gridCol w="338905">
                  <a:extLst>
                    <a:ext uri="{9D8B030D-6E8A-4147-A177-3AD203B41FA5}">
                      <a16:colId xmlns:a16="http://schemas.microsoft.com/office/drawing/2014/main" val="1418980153"/>
                    </a:ext>
                  </a:extLst>
                </a:gridCol>
                <a:gridCol w="897467">
                  <a:extLst>
                    <a:ext uri="{9D8B030D-6E8A-4147-A177-3AD203B41FA5}">
                      <a16:colId xmlns:a16="http://schemas.microsoft.com/office/drawing/2014/main" val="3449331879"/>
                    </a:ext>
                  </a:extLst>
                </a:gridCol>
                <a:gridCol w="416043">
                  <a:extLst>
                    <a:ext uri="{9D8B030D-6E8A-4147-A177-3AD203B41FA5}">
                      <a16:colId xmlns:a16="http://schemas.microsoft.com/office/drawing/2014/main" val="1699231925"/>
                    </a:ext>
                  </a:extLst>
                </a:gridCol>
                <a:gridCol w="656755">
                  <a:extLst>
                    <a:ext uri="{9D8B030D-6E8A-4147-A177-3AD203B41FA5}">
                      <a16:colId xmlns:a16="http://schemas.microsoft.com/office/drawing/2014/main" val="3166763321"/>
                    </a:ext>
                  </a:extLst>
                </a:gridCol>
                <a:gridCol w="656755">
                  <a:extLst>
                    <a:ext uri="{9D8B030D-6E8A-4147-A177-3AD203B41FA5}">
                      <a16:colId xmlns:a16="http://schemas.microsoft.com/office/drawing/2014/main" val="2384813437"/>
                    </a:ext>
                  </a:extLst>
                </a:gridCol>
                <a:gridCol w="656755">
                  <a:extLst>
                    <a:ext uri="{9D8B030D-6E8A-4147-A177-3AD203B41FA5}">
                      <a16:colId xmlns:a16="http://schemas.microsoft.com/office/drawing/2014/main" val="3225100966"/>
                    </a:ext>
                  </a:extLst>
                </a:gridCol>
                <a:gridCol w="656755">
                  <a:extLst>
                    <a:ext uri="{9D8B030D-6E8A-4147-A177-3AD203B41FA5}">
                      <a16:colId xmlns:a16="http://schemas.microsoft.com/office/drawing/2014/main" val="649250253"/>
                    </a:ext>
                  </a:extLst>
                </a:gridCol>
              </a:tblGrid>
              <a:tr h="223011">
                <a:tc gridSpan="8">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Additional information about the reunification and details on the ongoing support needed (if answered ‘yes’ above):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01084703"/>
                  </a:ext>
                </a:extLst>
              </a:tr>
              <a:tr h="223011">
                <a:tc gridSpan="8">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New address / location where the child is living after reunification:</a:t>
                      </a:r>
                      <a:r>
                        <a:rPr lang="en-ZA" sz="1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en-ZA" sz="800" i="1" dirty="0">
                          <a:effectLst/>
                          <a:latin typeface="Calibri" panose="020F0502020204030204" pitchFamily="34" charset="0"/>
                          <a:ea typeface="Calibri" panose="020F0502020204030204" pitchFamily="34" charset="0"/>
                          <a:cs typeface="Times New Roman" panose="02020603050405020304" pitchFamily="18" charset="0"/>
                        </a:rPr>
                        <a:t>Provide as much detail as possible about the location so others can find the location e.g. house, landmark, street, city/village, district, province (adapt according to context)</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57613"/>
                  </a:ext>
                </a:extLst>
              </a:tr>
              <a:tr h="223011">
                <a:tc gridSpan="8">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 AGREEMENT TO TAKE THE CHILD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42615658"/>
                  </a:ext>
                </a:extLst>
              </a:tr>
              <a:tr h="223011">
                <a:tc gridSpan="8">
                  <a:txBody>
                    <a:bodyPr/>
                    <a:lstStyle/>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I___________________________(name of person giving consent), agree to be reunified with_________________(name of child), and welcome her/him into our family.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I will ensure that the child has equal access to family/community resources (food, water, shelter, clothing, medication, education, etc.), and to the best of my/our ability, protect the child from violence, abuse, neglect, and exploitation.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If, for whatever reason, there are any issues, and I am/we are unable to continue to care for the child, then I will immediately contact_____________________(name of case management agency) for immediate assistance in ensuring the best interests of the child.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84483969"/>
                  </a:ext>
                </a:extLst>
              </a:tr>
              <a:tr h="223011">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Signature of child:</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Signature of adult:</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Signature of witness: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08625689"/>
                  </a:ext>
                </a:extLst>
              </a:tr>
              <a:tr h="223011">
                <a:tc gridSpan="4">
                  <a:txBody>
                    <a:bodyPr/>
                    <a:lstStyle/>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Date of signature: </a:t>
                      </a:r>
                      <a:r>
                        <a:rPr lang="en-ZA" sz="800" i="1" dirty="0">
                          <a:effectLst/>
                          <a:latin typeface="Calibri" panose="020F0502020204030204" pitchFamily="34" charset="0"/>
                          <a:ea typeface="Calibri" panose="020F0502020204030204" pitchFamily="34" charset="0"/>
                          <a:cs typeface="Times New Roman" panose="02020603050405020304" pitchFamily="18" charset="0"/>
                        </a:rPr>
                        <a:t>dd/mm/yy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Place of signature: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9541460"/>
                  </a:ext>
                </a:extLst>
              </a:tr>
              <a:tr h="223011">
                <a:tc gridSpan="8">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 FOLLOW-UP </a:t>
                      </a:r>
                      <a:r>
                        <a:rPr lang="en-ZA" sz="8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 minimum of three follow-up visits are recommended post-reunification/during the reintegration phase (to be contextualised)</a:t>
                      </a: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92950585"/>
                  </a:ext>
                </a:extLst>
              </a:tr>
              <a:tr h="223011">
                <a:tc gridSpan="8">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Date of next follow-up: </a:t>
                      </a:r>
                      <a:r>
                        <a:rPr lang="en-ZA" sz="800" i="1" dirty="0">
                          <a:effectLst/>
                          <a:latin typeface="Calibri" panose="020F0502020204030204" pitchFamily="34" charset="0"/>
                          <a:ea typeface="Calibri" panose="020F0502020204030204" pitchFamily="34" charset="0"/>
                          <a:cs typeface="Times New Roman" panose="02020603050405020304" pitchFamily="18" charset="0"/>
                        </a:rPr>
                        <a:t>dd/mm/yy</a:t>
                      </a:r>
                      <a:r>
                        <a:rPr lang="en-Z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49030809"/>
                  </a:ext>
                </a:extLst>
              </a:tr>
              <a:tr h="223011">
                <a:tc gridSpan="8">
                  <a:txBody>
                    <a:bodyPr/>
                    <a:lstStyle/>
                    <a:p>
                      <a:pPr algn="l">
                        <a:lnSpc>
                          <a:spcPct val="107000"/>
                        </a:lnSpc>
                        <a:spcAft>
                          <a:spcPts val="800"/>
                        </a:spcAft>
                      </a:pPr>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 APPROVAL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50578640"/>
                  </a:ext>
                </a:extLst>
              </a:tr>
              <a:tr h="315036">
                <a:tc gridSpan="8">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Is the reunification sanctioned by somebody with the legal authority?: </a:t>
                      </a:r>
                      <a:r>
                        <a:rPr lang="en-ZA" sz="800" i="1" dirty="0">
                          <a:effectLst/>
                          <a:latin typeface="Calibri" panose="020F0502020204030204" pitchFamily="34" charset="0"/>
                          <a:ea typeface="Calibri" panose="020F0502020204030204" pitchFamily="34" charset="0"/>
                          <a:cs typeface="Times New Roman" panose="02020603050405020304" pitchFamily="18" charset="0"/>
                        </a:rPr>
                        <a:t>For the reunification to be official.</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Yes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dirty="0">
                          <a:effectLst/>
                          <a:latin typeface="Calibri" panose="020F0502020204030204" pitchFamily="34" charset="0"/>
                          <a:ea typeface="Calibri" panose="020F0502020204030204" pitchFamily="34" charset="0"/>
                          <a:cs typeface="Times New Roman" panose="02020603050405020304" pitchFamily="18" charset="0"/>
                        </a:rPr>
                        <a:t>[  ] No, </a:t>
                      </a:r>
                      <a:r>
                        <a:rPr lang="en-ZA" sz="1000" b="1" dirty="0">
                          <a:effectLst/>
                          <a:latin typeface="Calibri" panose="020F0502020204030204" pitchFamily="34" charset="0"/>
                          <a:ea typeface="Calibri" panose="020F0502020204030204" pitchFamily="34" charset="0"/>
                          <a:cs typeface="Times New Roman" panose="02020603050405020304" pitchFamily="18" charset="0"/>
                        </a:rPr>
                        <a:t>explain why</a:t>
                      </a:r>
                      <a:r>
                        <a:rPr lang="en-ZA" sz="1000" dirty="0">
                          <a:effectLst/>
                          <a:latin typeface="Calibri" panose="020F0502020204030204" pitchFamily="34" charset="0"/>
                          <a:ea typeface="Calibri" panose="020F0502020204030204" pitchFamily="34" charset="0"/>
                          <a:cs typeface="Times New Roman" panose="02020603050405020304" pitchFamily="18" charset="0"/>
                        </a:rPr>
                        <a:t>:</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82751793"/>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gridSpan="2">
                  <a:txBody>
                    <a:bodyPr/>
                    <a:lstStyle/>
                    <a:p>
                      <a:pPr algn="l"/>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Name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Agency</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Contact details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Signature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3593960971"/>
                  </a:ext>
                </a:extLst>
              </a:tr>
              <a:tr h="223011">
                <a:tc>
                  <a:txBody>
                    <a:bodyPr/>
                    <a:lstStyle/>
                    <a:p>
                      <a:pPr algn="l"/>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Caseworker</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21386452"/>
                  </a:ext>
                </a:extLst>
              </a:tr>
              <a:tr h="223011">
                <a:tc>
                  <a:txBody>
                    <a:bodyPr/>
                    <a:lstStyle/>
                    <a:p>
                      <a:pPr algn="l"/>
                      <a:r>
                        <a:rPr lang="en-ZA" sz="10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Supervisor</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50937200"/>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8992644"/>
                  </a:ext>
                </a:extLst>
              </a:tr>
              <a:tr h="223011">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CA"/>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en-ZA"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63300449"/>
                  </a:ext>
                </a:extLst>
              </a:tr>
            </a:tbl>
          </a:graphicData>
        </a:graphic>
      </p:graphicFrame>
      <p:sp>
        <p:nvSpPr>
          <p:cNvPr id="4" name="Hexagon 3">
            <a:extLst>
              <a:ext uri="{FF2B5EF4-FFF2-40B4-BE49-F238E27FC236}">
                <a16:creationId xmlns:a16="http://schemas.microsoft.com/office/drawing/2014/main" id="{22A2D05B-E6A3-03AC-0A09-644610006534}"/>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13D7848F-BDBF-0927-9383-029F04386A97}"/>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31516607-8C60-0DB5-47FC-74BC1F6E526E}"/>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4FC7F296-1602-5074-F470-0617BF9D3872}"/>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4E78D169-81B3-1D1A-D43E-A0E36FEA5434}"/>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2303C933-94D1-CE9C-FFFB-5B60333B702B}"/>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Hexagon 10">
            <a:extLst>
              <a:ext uri="{FF2B5EF4-FFF2-40B4-BE49-F238E27FC236}">
                <a16:creationId xmlns:a16="http://schemas.microsoft.com/office/drawing/2014/main" id="{D93367A2-5ED8-58C1-0B7D-059F3D8A9A5B}"/>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8B0CBC4F-E6DD-B416-B95F-A107F4AD85FE}"/>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012114EA-97F3-539C-1A93-E6247AE7DF58}"/>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CDE89DD7-B822-DB61-2F09-89ECC0672AE2}"/>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0B8E9D8E-413B-FF08-CE83-D478D861A4FF}"/>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DAC2D173-510D-3525-6B39-38B131505B7C}"/>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40302A10-6E0F-5DBA-C87C-51D1AE6B1C52}"/>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FCA5E919-2C83-1841-1D71-690E97DDB617}"/>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F40ADD8C-9420-29F2-0A2B-BF49496303A5}"/>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EE45C462-0212-1160-611D-76C43C0DA6B8}"/>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8BABEBAD-56DE-88F1-02BC-EA68CDE392DD}"/>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477517ED-9E6F-E187-DB02-C18BF9BAE345}"/>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91373938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19F588-3D6E-10B9-11C3-23CEC437A91B}"/>
              </a:ext>
            </a:extLst>
          </p:cNvPr>
          <p:cNvSpPr txBox="1"/>
          <p:nvPr/>
        </p:nvSpPr>
        <p:spPr>
          <a:xfrm>
            <a:off x="982986" y="713169"/>
            <a:ext cx="2551847" cy="600164"/>
          </a:xfrm>
          <a:prstGeom prst="rect">
            <a:avLst/>
          </a:prstGeom>
          <a:noFill/>
          <a:ln>
            <a:noFill/>
          </a:ln>
        </p:spPr>
        <p:txBody>
          <a:bodyPr wrap="square" rtlCol="0">
            <a:spAutoFit/>
          </a:bodyPr>
          <a:lstStyle/>
          <a:p>
            <a:r>
              <a:rPr lang="en-US" sz="1100" dirty="0"/>
              <a:t>Is family reunification in the best interests of Bienvenu? Explain your answer. </a:t>
            </a:r>
          </a:p>
        </p:txBody>
      </p:sp>
      <p:sp>
        <p:nvSpPr>
          <p:cNvPr id="4" name="Rectangle 3">
            <a:extLst>
              <a:ext uri="{FF2B5EF4-FFF2-40B4-BE49-F238E27FC236}">
                <a16:creationId xmlns:a16="http://schemas.microsoft.com/office/drawing/2014/main" id="{F91FF951-E6AB-C94F-2B11-5D5D28B38BF8}"/>
              </a:ext>
            </a:extLst>
          </p:cNvPr>
          <p:cNvSpPr/>
          <p:nvPr/>
        </p:nvSpPr>
        <p:spPr>
          <a:xfrm>
            <a:off x="996287" y="1377727"/>
            <a:ext cx="2545403" cy="2035174"/>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8" name="TextBox 7">
            <a:extLst>
              <a:ext uri="{FF2B5EF4-FFF2-40B4-BE49-F238E27FC236}">
                <a16:creationId xmlns:a16="http://schemas.microsoft.com/office/drawing/2014/main" id="{81957A19-61B9-D051-FF2B-D465E5CFCFF7}"/>
              </a:ext>
            </a:extLst>
          </p:cNvPr>
          <p:cNvSpPr txBox="1"/>
          <p:nvPr/>
        </p:nvSpPr>
        <p:spPr>
          <a:xfrm>
            <a:off x="982986" y="6493099"/>
            <a:ext cx="5267342" cy="261610"/>
          </a:xfrm>
          <a:prstGeom prst="rect">
            <a:avLst/>
          </a:prstGeom>
          <a:noFill/>
          <a:ln>
            <a:noFill/>
          </a:ln>
        </p:spPr>
        <p:txBody>
          <a:bodyPr wrap="square" rtlCol="0">
            <a:spAutoFit/>
          </a:bodyPr>
          <a:lstStyle/>
          <a:p>
            <a:r>
              <a:rPr lang="en-US" sz="1100" dirty="0"/>
              <a:t>Which other actors should be involved?</a:t>
            </a:r>
          </a:p>
        </p:txBody>
      </p:sp>
      <p:sp>
        <p:nvSpPr>
          <p:cNvPr id="9" name="Rectangle 8">
            <a:extLst>
              <a:ext uri="{FF2B5EF4-FFF2-40B4-BE49-F238E27FC236}">
                <a16:creationId xmlns:a16="http://schemas.microsoft.com/office/drawing/2014/main" id="{6AD9B8B9-BA10-9836-E29A-D97BE49A02BE}"/>
              </a:ext>
            </a:extLst>
          </p:cNvPr>
          <p:cNvSpPr/>
          <p:nvPr/>
        </p:nvSpPr>
        <p:spPr>
          <a:xfrm>
            <a:off x="996287" y="6887060"/>
            <a:ext cx="5254041" cy="1772017"/>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0" name="TextBox 9">
            <a:extLst>
              <a:ext uri="{FF2B5EF4-FFF2-40B4-BE49-F238E27FC236}">
                <a16:creationId xmlns:a16="http://schemas.microsoft.com/office/drawing/2014/main" id="{E60FD7CA-4650-F947-2A74-35E2D128166F}"/>
              </a:ext>
            </a:extLst>
          </p:cNvPr>
          <p:cNvSpPr txBox="1"/>
          <p:nvPr/>
        </p:nvSpPr>
        <p:spPr>
          <a:xfrm>
            <a:off x="3691624" y="713169"/>
            <a:ext cx="2551847" cy="600164"/>
          </a:xfrm>
          <a:prstGeom prst="rect">
            <a:avLst/>
          </a:prstGeom>
          <a:noFill/>
          <a:ln>
            <a:noFill/>
          </a:ln>
        </p:spPr>
        <p:txBody>
          <a:bodyPr wrap="square" rtlCol="0">
            <a:spAutoFit/>
          </a:bodyPr>
          <a:lstStyle/>
          <a:p>
            <a:r>
              <a:rPr lang="en-US" sz="1100" dirty="0"/>
              <a:t>How would you prepare the child and the family if reunification is in child’s best interests?</a:t>
            </a:r>
          </a:p>
        </p:txBody>
      </p:sp>
      <p:sp>
        <p:nvSpPr>
          <p:cNvPr id="11" name="Rectangle 10">
            <a:extLst>
              <a:ext uri="{FF2B5EF4-FFF2-40B4-BE49-F238E27FC236}">
                <a16:creationId xmlns:a16="http://schemas.microsoft.com/office/drawing/2014/main" id="{5A462C43-E3AF-98C0-0758-B6276367CADE}"/>
              </a:ext>
            </a:extLst>
          </p:cNvPr>
          <p:cNvSpPr/>
          <p:nvPr/>
        </p:nvSpPr>
        <p:spPr>
          <a:xfrm>
            <a:off x="3704925" y="1377727"/>
            <a:ext cx="2545403" cy="2035174"/>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2" name="TextBox 11">
            <a:extLst>
              <a:ext uri="{FF2B5EF4-FFF2-40B4-BE49-F238E27FC236}">
                <a16:creationId xmlns:a16="http://schemas.microsoft.com/office/drawing/2014/main" id="{E249EFF1-B603-0582-797B-A0C061D373E3}"/>
              </a:ext>
            </a:extLst>
          </p:cNvPr>
          <p:cNvSpPr txBox="1"/>
          <p:nvPr/>
        </p:nvSpPr>
        <p:spPr>
          <a:xfrm>
            <a:off x="982986" y="3648284"/>
            <a:ext cx="2551847" cy="430887"/>
          </a:xfrm>
          <a:prstGeom prst="rect">
            <a:avLst/>
          </a:prstGeom>
          <a:noFill/>
          <a:ln>
            <a:noFill/>
          </a:ln>
        </p:spPr>
        <p:txBody>
          <a:bodyPr wrap="square" rtlCol="0">
            <a:spAutoFit/>
          </a:bodyPr>
          <a:lstStyle/>
          <a:p>
            <a:r>
              <a:rPr lang="en-US" sz="1100" dirty="0"/>
              <a:t>What type of support / follow-up should be provided in the short term?</a:t>
            </a:r>
          </a:p>
        </p:txBody>
      </p:sp>
      <p:sp>
        <p:nvSpPr>
          <p:cNvPr id="13" name="Rectangle 12">
            <a:extLst>
              <a:ext uri="{FF2B5EF4-FFF2-40B4-BE49-F238E27FC236}">
                <a16:creationId xmlns:a16="http://schemas.microsoft.com/office/drawing/2014/main" id="{EEA3BD17-FF40-BC3E-19A6-1ACF2D597A76}"/>
              </a:ext>
            </a:extLst>
          </p:cNvPr>
          <p:cNvSpPr/>
          <p:nvPr/>
        </p:nvSpPr>
        <p:spPr>
          <a:xfrm>
            <a:off x="996287" y="4190190"/>
            <a:ext cx="2545403" cy="2035174"/>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4" name="TextBox 13">
            <a:extLst>
              <a:ext uri="{FF2B5EF4-FFF2-40B4-BE49-F238E27FC236}">
                <a16:creationId xmlns:a16="http://schemas.microsoft.com/office/drawing/2014/main" id="{7843A7F5-3918-4625-79FB-620DB062133F}"/>
              </a:ext>
            </a:extLst>
          </p:cNvPr>
          <p:cNvSpPr txBox="1"/>
          <p:nvPr/>
        </p:nvSpPr>
        <p:spPr>
          <a:xfrm>
            <a:off x="3691624" y="3648284"/>
            <a:ext cx="2551847" cy="430887"/>
          </a:xfrm>
          <a:prstGeom prst="rect">
            <a:avLst/>
          </a:prstGeom>
          <a:noFill/>
          <a:ln>
            <a:noFill/>
          </a:ln>
        </p:spPr>
        <p:txBody>
          <a:bodyPr wrap="square" rtlCol="0">
            <a:spAutoFit/>
          </a:bodyPr>
          <a:lstStyle/>
          <a:p>
            <a:r>
              <a:rPr lang="en-US" sz="1100" dirty="0"/>
              <a:t>What type of support / follow-up should be provided in the longer term?</a:t>
            </a:r>
          </a:p>
        </p:txBody>
      </p:sp>
      <p:sp>
        <p:nvSpPr>
          <p:cNvPr id="15" name="Rectangle 14">
            <a:extLst>
              <a:ext uri="{FF2B5EF4-FFF2-40B4-BE49-F238E27FC236}">
                <a16:creationId xmlns:a16="http://schemas.microsoft.com/office/drawing/2014/main" id="{D95C987D-2AB4-9B24-6D96-3F2178FDCDFF}"/>
              </a:ext>
            </a:extLst>
          </p:cNvPr>
          <p:cNvSpPr/>
          <p:nvPr/>
        </p:nvSpPr>
        <p:spPr>
          <a:xfrm>
            <a:off x="3704925" y="4190190"/>
            <a:ext cx="2545403" cy="2035174"/>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6" name="Hexagon 15">
            <a:extLst>
              <a:ext uri="{FF2B5EF4-FFF2-40B4-BE49-F238E27FC236}">
                <a16:creationId xmlns:a16="http://schemas.microsoft.com/office/drawing/2014/main" id="{23DC883E-44DC-47C5-8B19-21E137B3345E}"/>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Hexagon 16">
            <a:extLst>
              <a:ext uri="{FF2B5EF4-FFF2-40B4-BE49-F238E27FC236}">
                <a16:creationId xmlns:a16="http://schemas.microsoft.com/office/drawing/2014/main" id="{515F4456-A104-79CC-C844-A4B94033F626}"/>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50053CD2-A102-9AEB-EF07-613F31DC2D6D}"/>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E7BB2FC6-E431-5102-6F87-C835833C4F46}"/>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9C0096DE-1DC1-961A-273D-2B3FE41787ED}"/>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5AA68B16-6740-02F9-51A7-3416C3BE2100}"/>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A1016971-119E-08FF-F606-F04FDE4A5BA0}"/>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6DD7AA98-344F-8E00-A98B-ED3589EDF380}"/>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E6236C33-1979-F6D2-BC37-04C4F7164DC6}"/>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EF50069F-2E51-6428-48C4-8355C08A7448}"/>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EE5683E7-F54B-8F53-7313-336C4846A445}"/>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1BDA558B-D2FE-4339-B912-43C31BF64723}"/>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7E283E14-0809-530F-29A6-5B60BDF70D88}"/>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80512CAD-D753-AB28-7DBE-D02C5C0B6647}"/>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59C65B33-B751-B9E2-0D45-C6C78B39CF41}"/>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FC4D0A51-1C70-69F5-CF04-61445EBC8D18}"/>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Hexagon 32">
            <a:extLst>
              <a:ext uri="{FF2B5EF4-FFF2-40B4-BE49-F238E27FC236}">
                <a16:creationId xmlns:a16="http://schemas.microsoft.com/office/drawing/2014/main" id="{6B47C6FA-2226-BFA0-D560-A5062976B7E5}"/>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Hexagon 33">
            <a:extLst>
              <a:ext uri="{FF2B5EF4-FFF2-40B4-BE49-F238E27FC236}">
                <a16:creationId xmlns:a16="http://schemas.microsoft.com/office/drawing/2014/main" id="{0DAE46F8-9C17-CCB7-7254-3BF54FA0185C}"/>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48654498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4B4BAE65-425D-6981-DD81-97025B1C6D4B}"/>
              </a:ext>
            </a:extLst>
          </p:cNvPr>
          <p:cNvSpPr/>
          <p:nvPr/>
        </p:nvSpPr>
        <p:spPr>
          <a:xfrm>
            <a:off x="1072579" y="1226353"/>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 name="Google Shape;258;p19">
            <a:extLst>
              <a:ext uri="{FF2B5EF4-FFF2-40B4-BE49-F238E27FC236}">
                <a16:creationId xmlns:a16="http://schemas.microsoft.com/office/drawing/2014/main" id="{889AA28E-0CF3-DA8D-1AC5-4218B4966AF7}"/>
              </a:ext>
            </a:extLst>
          </p:cNvPr>
          <p:cNvSpPr txBox="1"/>
          <p:nvPr/>
        </p:nvSpPr>
        <p:spPr>
          <a:xfrm>
            <a:off x="1599723" y="1284476"/>
            <a:ext cx="4637303" cy="1360268"/>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Family reunification is generally the ultimate goal of FTR.</a:t>
            </a:r>
          </a:p>
          <a:p>
            <a:pPr marL="0" marR="0" lvl="0" indent="0" rtl="0">
              <a:lnSpc>
                <a:spcPct val="107000"/>
              </a:lnSpc>
              <a:spcBef>
                <a:spcPts val="0"/>
              </a:spcBef>
              <a:spcAft>
                <a:spcPts val="0"/>
              </a:spcAft>
              <a:buClr>
                <a:srgbClr val="000000"/>
              </a:buClr>
              <a:buSzPts val="2400"/>
              <a:buFont typeface="Arial"/>
              <a:buNone/>
            </a:pPr>
            <a:endParaRPr lang="en-US" sz="1100" dirty="0">
              <a:solidFill>
                <a:srgbClr val="000000"/>
              </a:solidFill>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Some children and families need additional support e.g. when the duration of the separation has been long or the causes of family separation were difficult.</a:t>
            </a:r>
          </a:p>
          <a:p>
            <a:pPr marL="0" marR="0" lvl="0" indent="0" rtl="0">
              <a:lnSpc>
                <a:spcPct val="107000"/>
              </a:lnSpc>
              <a:spcBef>
                <a:spcPts val="0"/>
              </a:spcBef>
              <a:spcAft>
                <a:spcPts val="0"/>
              </a:spcAft>
              <a:buClr>
                <a:srgbClr val="000000"/>
              </a:buClr>
              <a:buSzPts val="2400"/>
              <a:buFont typeface="Arial"/>
              <a:buNone/>
            </a:pPr>
            <a:endParaRPr lang="en-US" sz="1100" b="0" i="0" u="none" strike="noStrike" cap="none" dirty="0">
              <a:solidFill>
                <a:srgbClr val="000000"/>
              </a:solidFill>
              <a:latin typeface="+mn-lt"/>
              <a:ea typeface="Arial"/>
              <a:cs typeface="Arial"/>
              <a:sym typeface="Arial"/>
            </a:endParaRPr>
          </a:p>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Caseworkers can support the organization of a ceremony during the family reunification.</a:t>
            </a:r>
          </a:p>
        </p:txBody>
      </p:sp>
      <p:sp>
        <p:nvSpPr>
          <p:cNvPr id="14" name="Google Shape;256;p19">
            <a:extLst>
              <a:ext uri="{FF2B5EF4-FFF2-40B4-BE49-F238E27FC236}">
                <a16:creationId xmlns:a16="http://schemas.microsoft.com/office/drawing/2014/main" id="{B6FB47BA-3B85-B48A-6972-510DA438B0AF}"/>
              </a:ext>
            </a:extLst>
          </p:cNvPr>
          <p:cNvSpPr/>
          <p:nvPr/>
        </p:nvSpPr>
        <p:spPr>
          <a:xfrm>
            <a:off x="1072579" y="1692518"/>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275;p12">
            <a:extLst>
              <a:ext uri="{FF2B5EF4-FFF2-40B4-BE49-F238E27FC236}">
                <a16:creationId xmlns:a16="http://schemas.microsoft.com/office/drawing/2014/main" id="{D694830F-549C-D6B3-4034-5C42085E9B34}"/>
              </a:ext>
            </a:extLst>
          </p:cNvPr>
          <p:cNvSpPr/>
          <p:nvPr/>
        </p:nvSpPr>
        <p:spPr>
          <a:xfrm>
            <a:off x="982985" y="3538520"/>
            <a:ext cx="5254042" cy="5266267"/>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TextBox 16">
            <a:extLst>
              <a:ext uri="{FF2B5EF4-FFF2-40B4-BE49-F238E27FC236}">
                <a16:creationId xmlns:a16="http://schemas.microsoft.com/office/drawing/2014/main" id="{D299B37E-DD48-BC3E-0FFA-3CDAB9A45965}"/>
              </a:ext>
            </a:extLst>
          </p:cNvPr>
          <p:cNvSpPr txBox="1"/>
          <p:nvPr/>
        </p:nvSpPr>
        <p:spPr>
          <a:xfrm>
            <a:off x="982985" y="3015252"/>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3" name="Google Shape;256;p19">
            <a:extLst>
              <a:ext uri="{FF2B5EF4-FFF2-40B4-BE49-F238E27FC236}">
                <a16:creationId xmlns:a16="http://schemas.microsoft.com/office/drawing/2014/main" id="{EAC68367-70EA-C0CF-CADD-9CE9B4DF35F9}"/>
              </a:ext>
            </a:extLst>
          </p:cNvPr>
          <p:cNvSpPr/>
          <p:nvPr/>
        </p:nvSpPr>
        <p:spPr>
          <a:xfrm>
            <a:off x="1072579" y="2225396"/>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 name="Hexagon 3">
            <a:extLst>
              <a:ext uri="{FF2B5EF4-FFF2-40B4-BE49-F238E27FC236}">
                <a16:creationId xmlns:a16="http://schemas.microsoft.com/office/drawing/2014/main" id="{7F06A510-B41B-36E3-6D86-E118D05DD303}"/>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60E68827-5CAA-C065-058D-7F72ACA4F049}"/>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4389BCF7-BFAE-D972-49AE-9CAA070265B9}"/>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8EF87EF4-3425-527F-6122-E84DB566A04A}"/>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EDD74BF3-CB8F-A89A-2113-00D9CBD9D0F2}"/>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E5F6AF33-AF7B-CE1C-40E2-3EFEA32AC290}"/>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F058CBA9-6F35-8BEF-9B2D-9319AC7CE569}"/>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2C684C98-B948-7D4A-37C4-2E1815D756BF}"/>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22A11A81-BEB2-EB04-307E-3C6A91F156F8}"/>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69666949-DF13-7F2A-62B0-8DFF4C68587E}"/>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AB8099F5-E3DB-06EF-804D-C74E06B3AA1E}"/>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138CF655-33B2-C631-A767-21409B1C486A}"/>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06E439BF-4ECB-2EEA-B652-E99D7C67C00B}"/>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124BE1E7-2ABD-EC4E-CBFA-F25FBD667B4C}"/>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8BFE29E3-47FC-7A40-4BC4-155344B2EF94}"/>
              </a:ext>
            </a:extLst>
          </p:cNvPr>
          <p:cNvSpPr/>
          <p:nvPr/>
        </p:nvSpPr>
        <p:spPr>
          <a:xfrm rot="1782986">
            <a:off x="286724" y="6780928"/>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F7A0E500-68BF-1B42-6BA0-B49715A91A5E}"/>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DC31ABAC-EE41-B798-B2C9-1D4CCEAEB108}"/>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89754C06-C39A-B2FB-8279-D865001F249E}"/>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69628336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4913991" cy="307777"/>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5.5: REINTEGRATION</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410498"/>
            <a:ext cx="491399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1988535"/>
            <a:ext cx="4529568" cy="261610"/>
          </a:xfrm>
          <a:prstGeom prst="rect">
            <a:avLst/>
          </a:prstGeom>
          <a:noFill/>
        </p:spPr>
        <p:txBody>
          <a:bodyPr wrap="square" rtlCol="0">
            <a:spAutoFit/>
          </a:bodyPr>
          <a:lstStyle/>
          <a:p>
            <a:pPr marL="0" marR="0" lvl="0" indent="0" algn="l" rtl="0">
              <a:spcBef>
                <a:spcPts val="0"/>
              </a:spcBef>
              <a:spcAft>
                <a:spcPts val="0"/>
              </a:spcAft>
              <a:buNone/>
            </a:pPr>
            <a:r>
              <a:rPr lang="en-US" sz="1100" dirty="0">
                <a:solidFill>
                  <a:schemeClr val="tx1"/>
                </a:solidFill>
                <a:latin typeface="+mn-lt"/>
                <a:ea typeface="Arial"/>
                <a:cs typeface="Arial"/>
                <a:sym typeface="Arial"/>
              </a:rPr>
              <a:t>List principles and standards for reintegration</a:t>
            </a:r>
          </a:p>
        </p:txBody>
      </p:sp>
      <p:grpSp>
        <p:nvGrpSpPr>
          <p:cNvPr id="7" name="Google Shape;194;p14">
            <a:extLst>
              <a:ext uri="{FF2B5EF4-FFF2-40B4-BE49-F238E27FC236}">
                <a16:creationId xmlns:a16="http://schemas.microsoft.com/office/drawing/2014/main" id="{2FB0AA04-5936-5251-682E-3405FEBD83C1}"/>
              </a:ext>
            </a:extLst>
          </p:cNvPr>
          <p:cNvGrpSpPr/>
          <p:nvPr/>
        </p:nvGrpSpPr>
        <p:grpSpPr>
          <a:xfrm>
            <a:off x="1153785" y="1988535"/>
            <a:ext cx="332115" cy="351369"/>
            <a:chOff x="243840" y="1676400"/>
            <a:chExt cx="701040" cy="741680"/>
          </a:xfrm>
          <a:solidFill>
            <a:schemeClr val="accent2">
              <a:lumMod val="75000"/>
            </a:schemeClr>
          </a:solidFill>
        </p:grpSpPr>
        <p:sp>
          <p:nvSpPr>
            <p:cNvPr id="8" name="Google Shape;195;p14">
              <a:extLst>
                <a:ext uri="{FF2B5EF4-FFF2-40B4-BE49-F238E27FC236}">
                  <a16:creationId xmlns:a16="http://schemas.microsoft.com/office/drawing/2014/main" id="{701BE764-4314-A83C-FA9F-D4FC2B5ECBB2}"/>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9" name="Google Shape;196;p14">
              <a:extLst>
                <a:ext uri="{FF2B5EF4-FFF2-40B4-BE49-F238E27FC236}">
                  <a16:creationId xmlns:a16="http://schemas.microsoft.com/office/drawing/2014/main" id="{A81A83B3-CD2E-1007-2941-AFCBCC098911}"/>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10" name="TextBox 9">
            <a:extLst>
              <a:ext uri="{FF2B5EF4-FFF2-40B4-BE49-F238E27FC236}">
                <a16:creationId xmlns:a16="http://schemas.microsoft.com/office/drawing/2014/main" id="{D2EA602E-E73A-F6C1-E978-700704750E36}"/>
              </a:ext>
            </a:extLst>
          </p:cNvPr>
          <p:cNvSpPr txBox="1"/>
          <p:nvPr/>
        </p:nvSpPr>
        <p:spPr>
          <a:xfrm>
            <a:off x="982985" y="2600133"/>
            <a:ext cx="4325427" cy="276999"/>
          </a:xfrm>
          <a:prstGeom prst="rect">
            <a:avLst/>
          </a:prstGeom>
          <a:noFill/>
        </p:spPr>
        <p:txBody>
          <a:bodyPr wrap="square" rtlCol="0">
            <a:spAutoFit/>
          </a:bodyPr>
          <a:lstStyle/>
          <a:p>
            <a:r>
              <a:rPr lang="en-CA" sz="1200" b="1" spc="300" dirty="0">
                <a:solidFill>
                  <a:schemeClr val="tx1"/>
                </a:solidFill>
              </a:rPr>
              <a:t>KEY LEARNING POINTS</a:t>
            </a:r>
          </a:p>
        </p:txBody>
      </p:sp>
      <p:sp>
        <p:nvSpPr>
          <p:cNvPr id="11" name="Google Shape;256;p19">
            <a:extLst>
              <a:ext uri="{FF2B5EF4-FFF2-40B4-BE49-F238E27FC236}">
                <a16:creationId xmlns:a16="http://schemas.microsoft.com/office/drawing/2014/main" id="{BC89D6ED-E06C-EC98-DB66-BDA9A765A746}"/>
              </a:ext>
            </a:extLst>
          </p:cNvPr>
          <p:cNvSpPr/>
          <p:nvPr/>
        </p:nvSpPr>
        <p:spPr>
          <a:xfrm>
            <a:off x="1072579" y="3113317"/>
            <a:ext cx="343714" cy="343714"/>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2" name="Google Shape;258;p19">
            <a:extLst>
              <a:ext uri="{FF2B5EF4-FFF2-40B4-BE49-F238E27FC236}">
                <a16:creationId xmlns:a16="http://schemas.microsoft.com/office/drawing/2014/main" id="{7B83E686-0C02-41C0-6CEE-2E6E331E323A}"/>
              </a:ext>
            </a:extLst>
          </p:cNvPr>
          <p:cNvSpPr txBox="1"/>
          <p:nvPr/>
        </p:nvSpPr>
        <p:spPr>
          <a:xfrm>
            <a:off x="1599723" y="3096114"/>
            <a:ext cx="4637303" cy="635711"/>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100" b="0" i="0" u="none" strike="noStrike" cap="none" dirty="0">
                <a:solidFill>
                  <a:srgbClr val="000000"/>
                </a:solidFill>
                <a:latin typeface="+mn-lt"/>
                <a:ea typeface="Arial"/>
                <a:cs typeface="Arial"/>
                <a:sym typeface="Arial"/>
              </a:rPr>
              <a:t>Reintegration support is an essential part of case management and usually involves monitoring and follow-up and (referral to) PSS, life skills training and/or CVA on a case-by-case basis</a:t>
            </a:r>
          </a:p>
        </p:txBody>
      </p:sp>
      <p:sp>
        <p:nvSpPr>
          <p:cNvPr id="13" name="Google Shape;275;p12">
            <a:extLst>
              <a:ext uri="{FF2B5EF4-FFF2-40B4-BE49-F238E27FC236}">
                <a16:creationId xmlns:a16="http://schemas.microsoft.com/office/drawing/2014/main" id="{C069939E-821F-1AED-1E1C-210275700096}"/>
              </a:ext>
            </a:extLst>
          </p:cNvPr>
          <p:cNvSpPr/>
          <p:nvPr/>
        </p:nvSpPr>
        <p:spPr>
          <a:xfrm>
            <a:off x="982985" y="4571306"/>
            <a:ext cx="5254042" cy="4296923"/>
          </a:xfrm>
          <a:prstGeom prst="rect">
            <a:avLst/>
          </a:prstGeom>
          <a:noFill/>
          <a:ln w="12700" cap="flat" cmpd="sng">
            <a:solidFill>
              <a:schemeClr val="accent2">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4" name="TextBox 13">
            <a:extLst>
              <a:ext uri="{FF2B5EF4-FFF2-40B4-BE49-F238E27FC236}">
                <a16:creationId xmlns:a16="http://schemas.microsoft.com/office/drawing/2014/main" id="{10004F62-CC21-051A-39E3-B8D9AC5B5DC7}"/>
              </a:ext>
            </a:extLst>
          </p:cNvPr>
          <p:cNvSpPr txBox="1"/>
          <p:nvPr/>
        </p:nvSpPr>
        <p:spPr>
          <a:xfrm>
            <a:off x="982985" y="4048039"/>
            <a:ext cx="4637302" cy="276999"/>
          </a:xfrm>
          <a:prstGeom prst="rect">
            <a:avLst/>
          </a:prstGeom>
          <a:noFill/>
        </p:spPr>
        <p:txBody>
          <a:bodyPr wrap="square" rtlCol="0">
            <a:spAutoFit/>
          </a:bodyPr>
          <a:lstStyle/>
          <a:p>
            <a:r>
              <a:rPr lang="en-CA" sz="1200" b="1" spc="300" dirty="0">
                <a:solidFill>
                  <a:schemeClr val="tx1"/>
                </a:solidFill>
              </a:rPr>
              <a:t>SESSION NOTES</a:t>
            </a:r>
          </a:p>
        </p:txBody>
      </p:sp>
      <p:sp>
        <p:nvSpPr>
          <p:cNvPr id="15" name="Hexagon 14">
            <a:extLst>
              <a:ext uri="{FF2B5EF4-FFF2-40B4-BE49-F238E27FC236}">
                <a16:creationId xmlns:a16="http://schemas.microsoft.com/office/drawing/2014/main" id="{522A1058-57F0-FFD4-46C9-031D589C758F}"/>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B51FEFA6-66D1-28C6-0841-91BD0743A05B}"/>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B2BAAAE6-DCC8-96AC-C9C9-F4B958300969}"/>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93C56397-D06D-0345-F291-40AF8E727CBB}"/>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8B567460-A137-914A-428C-3E27E33DCC39}"/>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86820864-CE5C-E65A-5D71-EE36972DC666}"/>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5040C71B-B916-9CAE-C735-16AC7796462C}"/>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2347E5E1-E4FF-D6A6-B96A-90FCCD677C1B}"/>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BFF7561B-BA17-E2A0-37A2-78B8D77C4286}"/>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F1B4FEAB-7EF2-05F2-222C-13A3767FBF0F}"/>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F03D1A0A-F223-A1C7-F9A9-E47EE81F767E}"/>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6F8CB170-A838-98D4-840D-E3D04FE432D5}"/>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1988275C-367A-3839-0C0F-8838206C3155}"/>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69EB9F21-478F-E8C9-3D60-E861CDFC2522}"/>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5CB41515-1815-BA19-9CE7-184B10B02360}"/>
              </a:ext>
            </a:extLst>
          </p:cNvPr>
          <p:cNvSpPr/>
          <p:nvPr/>
        </p:nvSpPr>
        <p:spPr>
          <a:xfrm rot="1782986">
            <a:off x="286724" y="678092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0D98389C-8374-7257-641A-5D533DD3C9D0}"/>
              </a:ext>
            </a:extLst>
          </p:cNvPr>
          <p:cNvSpPr/>
          <p:nvPr/>
        </p:nvSpPr>
        <p:spPr>
          <a:xfrm rot="1782986">
            <a:off x="286725" y="7243772"/>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Hexagon 40">
            <a:extLst>
              <a:ext uri="{FF2B5EF4-FFF2-40B4-BE49-F238E27FC236}">
                <a16:creationId xmlns:a16="http://schemas.microsoft.com/office/drawing/2014/main" id="{699D4C0C-621F-ADD4-E460-90B7D9AE50FD}"/>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Hexagon 41">
            <a:extLst>
              <a:ext uri="{FF2B5EF4-FFF2-40B4-BE49-F238E27FC236}">
                <a16:creationId xmlns:a16="http://schemas.microsoft.com/office/drawing/2014/main" id="{B794E76D-19A4-A726-E863-CD061F7ED9E1}"/>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26117596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592193B-59FD-99DD-6B7C-4926672E43D5}"/>
              </a:ext>
            </a:extLst>
          </p:cNvPr>
          <p:cNvSpPr txBox="1"/>
          <p:nvPr/>
        </p:nvSpPr>
        <p:spPr>
          <a:xfrm>
            <a:off x="996287" y="713169"/>
            <a:ext cx="5254041" cy="307777"/>
          </a:xfrm>
          <a:prstGeom prst="rect">
            <a:avLst/>
          </a:prstGeom>
          <a:noFill/>
        </p:spPr>
        <p:txBody>
          <a:bodyPr wrap="square">
            <a:spAutoFit/>
          </a:bodyPr>
          <a:lstStyle/>
          <a:p>
            <a:pPr marL="0" marR="0" lvl="0" indent="0" algn="l" rtl="0">
              <a:spcBef>
                <a:spcPts val="0"/>
              </a:spcBef>
              <a:spcAft>
                <a:spcPts val="1800"/>
              </a:spcAft>
              <a:buNone/>
            </a:pPr>
            <a:r>
              <a:rPr lang="en-US" sz="1400" b="1" spc="300" dirty="0">
                <a:solidFill>
                  <a:schemeClr val="bg1"/>
                </a:solidFill>
                <a:highlight>
                  <a:srgbClr val="8D607A"/>
                </a:highlight>
                <a:latin typeface="Calibri"/>
                <a:ea typeface="Calibri"/>
                <a:cs typeface="Calibri"/>
                <a:sym typeface="Calibri"/>
              </a:rPr>
              <a:t>SESSION 6: FOLLOW-UP AND REVIEW</a:t>
            </a:r>
          </a:p>
        </p:txBody>
      </p:sp>
      <p:sp>
        <p:nvSpPr>
          <p:cNvPr id="19" name="TextBox 18">
            <a:extLst>
              <a:ext uri="{FF2B5EF4-FFF2-40B4-BE49-F238E27FC236}">
                <a16:creationId xmlns:a16="http://schemas.microsoft.com/office/drawing/2014/main" id="{3803F443-FE0E-9E53-E320-1BB04742B19F}"/>
              </a:ext>
            </a:extLst>
          </p:cNvPr>
          <p:cNvSpPr txBox="1"/>
          <p:nvPr/>
        </p:nvSpPr>
        <p:spPr>
          <a:xfrm>
            <a:off x="996287" y="1410498"/>
            <a:ext cx="5254042" cy="276999"/>
          </a:xfrm>
          <a:prstGeom prst="rect">
            <a:avLst/>
          </a:prstGeom>
          <a:noFill/>
        </p:spPr>
        <p:txBody>
          <a:bodyPr wrap="square" rtlCol="0">
            <a:spAutoFit/>
          </a:bodyPr>
          <a:lstStyle/>
          <a:p>
            <a:r>
              <a:rPr lang="en-CA" sz="1200" b="1" spc="300" dirty="0">
                <a:solidFill>
                  <a:schemeClr val="tx1"/>
                </a:solidFill>
              </a:rPr>
              <a:t>LEARNING OBJECTIVES </a:t>
            </a:r>
          </a:p>
        </p:txBody>
      </p:sp>
      <p:sp>
        <p:nvSpPr>
          <p:cNvPr id="2" name="TextBox 1">
            <a:extLst>
              <a:ext uri="{FF2B5EF4-FFF2-40B4-BE49-F238E27FC236}">
                <a16:creationId xmlns:a16="http://schemas.microsoft.com/office/drawing/2014/main" id="{9C123385-9A1D-F5A2-D61C-512B690D32B5}"/>
              </a:ext>
            </a:extLst>
          </p:cNvPr>
          <p:cNvSpPr txBox="1"/>
          <p:nvPr/>
        </p:nvSpPr>
        <p:spPr>
          <a:xfrm>
            <a:off x="1720761" y="1941637"/>
            <a:ext cx="4529568" cy="1015663"/>
          </a:xfrm>
          <a:prstGeom prst="rect">
            <a:avLst/>
          </a:prstGeom>
          <a:noFill/>
        </p:spPr>
        <p:txBody>
          <a:bodyPr wrap="square" rtlCol="0">
            <a:spAutoFit/>
          </a:bodyPr>
          <a:lstStyle/>
          <a:p>
            <a:pPr marL="0" marR="0" lvl="0" indent="0" algn="l" rtl="0">
              <a:spcBef>
                <a:spcPts val="0"/>
              </a:spcBef>
              <a:spcAft>
                <a:spcPts val="0"/>
              </a:spcAft>
              <a:buNone/>
            </a:pPr>
            <a:r>
              <a:rPr lang="en-US" sz="1200" dirty="0">
                <a:solidFill>
                  <a:schemeClr val="tx1"/>
                </a:solidFill>
                <a:latin typeface="+mn-lt"/>
                <a:ea typeface="Arial"/>
                <a:cs typeface="Arial"/>
                <a:sym typeface="Arial"/>
              </a:rPr>
              <a:t>List specific considerations for UASC regarding follow-up and case review </a:t>
            </a:r>
          </a:p>
          <a:p>
            <a:pPr marL="0" marR="0" lvl="0" indent="0" algn="l" rtl="0">
              <a:spcBef>
                <a:spcPts val="0"/>
              </a:spcBef>
              <a:spcAft>
                <a:spcPts val="0"/>
              </a:spcAft>
              <a:buNone/>
            </a:pPr>
            <a:endParaRPr lang="en-US" sz="1200" dirty="0">
              <a:solidFill>
                <a:schemeClr val="tx1"/>
              </a:solidFill>
              <a:latin typeface="+mn-lt"/>
              <a:ea typeface="Arial"/>
              <a:cs typeface="Arial"/>
              <a:sym typeface="Arial"/>
            </a:endParaRPr>
          </a:p>
          <a:p>
            <a:pPr marL="0" marR="0" lvl="0" indent="0" algn="l" rtl="0">
              <a:spcBef>
                <a:spcPts val="0"/>
              </a:spcBef>
              <a:spcAft>
                <a:spcPts val="0"/>
              </a:spcAft>
              <a:buNone/>
            </a:pPr>
            <a:r>
              <a:rPr lang="en-US" sz="1200" dirty="0">
                <a:solidFill>
                  <a:schemeClr val="tx1"/>
                </a:solidFill>
                <a:latin typeface="+mn-lt"/>
                <a:ea typeface="Arial"/>
                <a:cs typeface="Arial"/>
                <a:sym typeface="Arial"/>
              </a:rPr>
              <a:t>Recall recommended requirements for follow up of children in alternative care placements and how to respond to urgent concerns. </a:t>
            </a:r>
          </a:p>
        </p:txBody>
      </p:sp>
      <p:grpSp>
        <p:nvGrpSpPr>
          <p:cNvPr id="7" name="Google Shape;194;p14">
            <a:extLst>
              <a:ext uri="{FF2B5EF4-FFF2-40B4-BE49-F238E27FC236}">
                <a16:creationId xmlns:a16="http://schemas.microsoft.com/office/drawing/2014/main" id="{99403C38-15BA-13EE-B05A-B58A3DA5B574}"/>
              </a:ext>
            </a:extLst>
          </p:cNvPr>
          <p:cNvGrpSpPr/>
          <p:nvPr/>
        </p:nvGrpSpPr>
        <p:grpSpPr>
          <a:xfrm>
            <a:off x="1153785" y="1988535"/>
            <a:ext cx="332115" cy="351369"/>
            <a:chOff x="243840" y="1676400"/>
            <a:chExt cx="701040" cy="741680"/>
          </a:xfrm>
          <a:solidFill>
            <a:schemeClr val="accent2">
              <a:lumMod val="75000"/>
            </a:schemeClr>
          </a:solidFill>
        </p:grpSpPr>
        <p:sp>
          <p:nvSpPr>
            <p:cNvPr id="8" name="Google Shape;195;p14">
              <a:extLst>
                <a:ext uri="{FF2B5EF4-FFF2-40B4-BE49-F238E27FC236}">
                  <a16:creationId xmlns:a16="http://schemas.microsoft.com/office/drawing/2014/main" id="{AD062A8B-7E42-452A-CADA-69C6AF508033}"/>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9" name="Google Shape;196;p14">
              <a:extLst>
                <a:ext uri="{FF2B5EF4-FFF2-40B4-BE49-F238E27FC236}">
                  <a16:creationId xmlns:a16="http://schemas.microsoft.com/office/drawing/2014/main" id="{43BFCC48-000B-1D5A-9811-1BA93283401F}"/>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10" name="Google Shape;194;p14">
            <a:extLst>
              <a:ext uri="{FF2B5EF4-FFF2-40B4-BE49-F238E27FC236}">
                <a16:creationId xmlns:a16="http://schemas.microsoft.com/office/drawing/2014/main" id="{926CF454-D548-DAE3-2427-85177A2A69DB}"/>
              </a:ext>
            </a:extLst>
          </p:cNvPr>
          <p:cNvGrpSpPr/>
          <p:nvPr/>
        </p:nvGrpSpPr>
        <p:grpSpPr>
          <a:xfrm>
            <a:off x="1153785" y="2546725"/>
            <a:ext cx="332115" cy="351369"/>
            <a:chOff x="243840" y="1676400"/>
            <a:chExt cx="701040" cy="741680"/>
          </a:xfrm>
          <a:solidFill>
            <a:schemeClr val="accent2">
              <a:lumMod val="75000"/>
            </a:schemeClr>
          </a:solidFill>
        </p:grpSpPr>
        <p:sp>
          <p:nvSpPr>
            <p:cNvPr id="11" name="Google Shape;195;p14">
              <a:extLst>
                <a:ext uri="{FF2B5EF4-FFF2-40B4-BE49-F238E27FC236}">
                  <a16:creationId xmlns:a16="http://schemas.microsoft.com/office/drawing/2014/main" id="{0479FED3-8E9A-CD58-C7AB-FD4E63A2CA24}"/>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2" name="Google Shape;196;p14">
              <a:extLst>
                <a:ext uri="{FF2B5EF4-FFF2-40B4-BE49-F238E27FC236}">
                  <a16:creationId xmlns:a16="http://schemas.microsoft.com/office/drawing/2014/main" id="{BBB295C3-BCAF-567B-4146-D1DF4CACE22B}"/>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15" name="Hexagon 14">
            <a:extLst>
              <a:ext uri="{FF2B5EF4-FFF2-40B4-BE49-F238E27FC236}">
                <a16:creationId xmlns:a16="http://schemas.microsoft.com/office/drawing/2014/main" id="{CACAA45E-5F1B-8259-54B6-4343362D9BEB}"/>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Hexagon 15">
            <a:extLst>
              <a:ext uri="{FF2B5EF4-FFF2-40B4-BE49-F238E27FC236}">
                <a16:creationId xmlns:a16="http://schemas.microsoft.com/office/drawing/2014/main" id="{3AF4EC26-AD65-69CB-D358-D6E5AB186EC6}"/>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519E67B9-B199-A29D-04D1-DF3C7ECF6C49}"/>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6679E082-42FA-E70B-59AC-4CBE017E4C1A}"/>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B3943D4E-CC9B-E9D5-7978-AA6CE42D7149}"/>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ADDD5655-705A-F154-F6A0-B10539E0BCD4}"/>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33960BF4-2E26-F8B2-F562-DD2CEF830CF5}"/>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B346648E-6592-369B-DB83-32D3DB7B2B02}"/>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B58560F8-8653-BF92-2872-7867BD56BF78}"/>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Hexagon 25">
            <a:extLst>
              <a:ext uri="{FF2B5EF4-FFF2-40B4-BE49-F238E27FC236}">
                <a16:creationId xmlns:a16="http://schemas.microsoft.com/office/drawing/2014/main" id="{AC32E836-AD0A-E9D3-F2EB-AEAE3B0E80C4}"/>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Hexagon 26">
            <a:extLst>
              <a:ext uri="{FF2B5EF4-FFF2-40B4-BE49-F238E27FC236}">
                <a16:creationId xmlns:a16="http://schemas.microsoft.com/office/drawing/2014/main" id="{6AE39297-D5A0-6BFC-8A7B-FA9682A52CF3}"/>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Hexagon 27">
            <a:extLst>
              <a:ext uri="{FF2B5EF4-FFF2-40B4-BE49-F238E27FC236}">
                <a16:creationId xmlns:a16="http://schemas.microsoft.com/office/drawing/2014/main" id="{1443F531-7706-B076-4BD9-FC44CEC7172C}"/>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Hexagon 28">
            <a:extLst>
              <a:ext uri="{FF2B5EF4-FFF2-40B4-BE49-F238E27FC236}">
                <a16:creationId xmlns:a16="http://schemas.microsoft.com/office/drawing/2014/main" id="{CD53918D-2261-C0ED-3376-158A1496E6B0}"/>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Hexagon 29">
            <a:extLst>
              <a:ext uri="{FF2B5EF4-FFF2-40B4-BE49-F238E27FC236}">
                <a16:creationId xmlns:a16="http://schemas.microsoft.com/office/drawing/2014/main" id="{2E5F47E3-D2F8-3289-90CD-3E85CC20C6A9}"/>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Hexagon 30">
            <a:extLst>
              <a:ext uri="{FF2B5EF4-FFF2-40B4-BE49-F238E27FC236}">
                <a16:creationId xmlns:a16="http://schemas.microsoft.com/office/drawing/2014/main" id="{4294E6E3-A6DA-E92E-3947-6515C0B3E35C}"/>
              </a:ext>
            </a:extLst>
          </p:cNvPr>
          <p:cNvSpPr/>
          <p:nvPr/>
        </p:nvSpPr>
        <p:spPr>
          <a:xfrm rot="1782986">
            <a:off x="286724" y="678092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Hexagon 31">
            <a:extLst>
              <a:ext uri="{FF2B5EF4-FFF2-40B4-BE49-F238E27FC236}">
                <a16:creationId xmlns:a16="http://schemas.microsoft.com/office/drawing/2014/main" id="{87D57D33-13B0-6447-DB16-F97CA1752068}"/>
              </a:ext>
            </a:extLst>
          </p:cNvPr>
          <p:cNvSpPr/>
          <p:nvPr/>
        </p:nvSpPr>
        <p:spPr>
          <a:xfrm rot="1782986">
            <a:off x="286725" y="724377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Hexagon 40">
            <a:extLst>
              <a:ext uri="{FF2B5EF4-FFF2-40B4-BE49-F238E27FC236}">
                <a16:creationId xmlns:a16="http://schemas.microsoft.com/office/drawing/2014/main" id="{F7DD2A5A-6B5E-BBA0-628F-3343C7D6F388}"/>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Hexagon 41">
            <a:extLst>
              <a:ext uri="{FF2B5EF4-FFF2-40B4-BE49-F238E27FC236}">
                <a16:creationId xmlns:a16="http://schemas.microsoft.com/office/drawing/2014/main" id="{51F798DE-56E6-0F8C-0B4A-5DDEC2639CBA}"/>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59" name="Group 58">
            <a:extLst>
              <a:ext uri="{FF2B5EF4-FFF2-40B4-BE49-F238E27FC236}">
                <a16:creationId xmlns:a16="http://schemas.microsoft.com/office/drawing/2014/main" id="{EEEE0683-D3F6-7778-4102-E125B27E3B68}"/>
              </a:ext>
            </a:extLst>
          </p:cNvPr>
          <p:cNvGrpSpPr/>
          <p:nvPr/>
        </p:nvGrpSpPr>
        <p:grpSpPr>
          <a:xfrm>
            <a:off x="3657600" y="5846026"/>
            <a:ext cx="2592728" cy="2927238"/>
            <a:chOff x="2866625" y="4953000"/>
            <a:chExt cx="3383703" cy="3820264"/>
          </a:xfrm>
        </p:grpSpPr>
        <p:grpSp>
          <p:nvGrpSpPr>
            <p:cNvPr id="45" name="Group 44">
              <a:extLst>
                <a:ext uri="{FF2B5EF4-FFF2-40B4-BE49-F238E27FC236}">
                  <a16:creationId xmlns:a16="http://schemas.microsoft.com/office/drawing/2014/main" id="{21CD3102-9080-6E35-1FB6-D148FD62BB82}"/>
                </a:ext>
              </a:extLst>
            </p:cNvPr>
            <p:cNvGrpSpPr/>
            <p:nvPr/>
          </p:nvGrpSpPr>
          <p:grpSpPr>
            <a:xfrm>
              <a:off x="2866625" y="4953000"/>
              <a:ext cx="3383703" cy="3105774"/>
              <a:chOff x="6955476" y="4970817"/>
              <a:chExt cx="500332" cy="459236"/>
            </a:xfrm>
            <a:solidFill>
              <a:schemeClr val="accent2">
                <a:lumMod val="20000"/>
                <a:lumOff val="80000"/>
              </a:schemeClr>
            </a:solidFill>
          </p:grpSpPr>
          <p:sp>
            <p:nvSpPr>
              <p:cNvPr id="46" name="Trapezoid 45">
                <a:extLst>
                  <a:ext uri="{FF2B5EF4-FFF2-40B4-BE49-F238E27FC236}">
                    <a16:creationId xmlns:a16="http://schemas.microsoft.com/office/drawing/2014/main" id="{53F4C180-76C4-389B-E109-E38A586178D2}"/>
                  </a:ext>
                </a:extLst>
              </p:cNvPr>
              <p:cNvSpPr/>
              <p:nvPr/>
            </p:nvSpPr>
            <p:spPr>
              <a:xfrm>
                <a:off x="6955476" y="4970817"/>
                <a:ext cx="500332" cy="20098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Rectangle 46">
                <a:extLst>
                  <a:ext uri="{FF2B5EF4-FFF2-40B4-BE49-F238E27FC236}">
                    <a16:creationId xmlns:a16="http://schemas.microsoft.com/office/drawing/2014/main" id="{B8D7B572-27D9-D87B-D92C-A1D9F8159166}"/>
                  </a:ext>
                </a:extLst>
              </p:cNvPr>
              <p:cNvSpPr/>
              <p:nvPr/>
            </p:nvSpPr>
            <p:spPr>
              <a:xfrm>
                <a:off x="6998813" y="5171798"/>
                <a:ext cx="413659" cy="258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48" name="Group 47">
              <a:extLst>
                <a:ext uri="{FF2B5EF4-FFF2-40B4-BE49-F238E27FC236}">
                  <a16:creationId xmlns:a16="http://schemas.microsoft.com/office/drawing/2014/main" id="{BBDB31F6-EC82-5632-317F-F1E1532E7BE2}"/>
                </a:ext>
              </a:extLst>
            </p:cNvPr>
            <p:cNvGrpSpPr/>
            <p:nvPr/>
          </p:nvGrpSpPr>
          <p:grpSpPr>
            <a:xfrm>
              <a:off x="4078014" y="5727063"/>
              <a:ext cx="1707617" cy="3046201"/>
              <a:chOff x="5102983" y="1330093"/>
              <a:chExt cx="611190" cy="1090296"/>
            </a:xfrm>
            <a:solidFill>
              <a:schemeClr val="accent2">
                <a:lumMod val="75000"/>
              </a:schemeClr>
            </a:solidFill>
          </p:grpSpPr>
          <p:grpSp>
            <p:nvGrpSpPr>
              <p:cNvPr id="49" name="Group 48">
                <a:extLst>
                  <a:ext uri="{FF2B5EF4-FFF2-40B4-BE49-F238E27FC236}">
                    <a16:creationId xmlns:a16="http://schemas.microsoft.com/office/drawing/2014/main" id="{F86CA043-B9E0-0987-D013-6685346F3402}"/>
                  </a:ext>
                </a:extLst>
              </p:cNvPr>
              <p:cNvGrpSpPr/>
              <p:nvPr/>
            </p:nvGrpSpPr>
            <p:grpSpPr>
              <a:xfrm>
                <a:off x="5157952" y="1808115"/>
                <a:ext cx="241654" cy="277569"/>
                <a:chOff x="2968390" y="1782471"/>
                <a:chExt cx="241654" cy="277569"/>
              </a:xfrm>
              <a:grpFill/>
            </p:grpSpPr>
            <p:sp>
              <p:nvSpPr>
                <p:cNvPr id="57" name="Round Same Side Corner Rectangle 25">
                  <a:extLst>
                    <a:ext uri="{FF2B5EF4-FFF2-40B4-BE49-F238E27FC236}">
                      <a16:creationId xmlns:a16="http://schemas.microsoft.com/office/drawing/2014/main" id="{5EDA6889-9AAE-293C-7191-7B8C8E47FC82}"/>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8" name="Round Same Side Corner Rectangle 26">
                  <a:extLst>
                    <a:ext uri="{FF2B5EF4-FFF2-40B4-BE49-F238E27FC236}">
                      <a16:creationId xmlns:a16="http://schemas.microsoft.com/office/drawing/2014/main" id="{50F017B1-D7C2-E380-B4BF-076E15435733}"/>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50" name="Rectangle 49">
                <a:extLst>
                  <a:ext uri="{FF2B5EF4-FFF2-40B4-BE49-F238E27FC236}">
                    <a16:creationId xmlns:a16="http://schemas.microsoft.com/office/drawing/2014/main" id="{B2AC000C-F3EA-5920-CD81-A823EFD44A7E}"/>
                  </a:ext>
                </a:extLst>
              </p:cNvPr>
              <p:cNvSpPr/>
              <p:nvPr/>
            </p:nvSpPr>
            <p:spPr>
              <a:xfrm rot="20505316">
                <a:off x="5102983" y="1656859"/>
                <a:ext cx="45719" cy="354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Round Same Side Corner Rectangle 26">
                <a:extLst>
                  <a:ext uri="{FF2B5EF4-FFF2-40B4-BE49-F238E27FC236}">
                    <a16:creationId xmlns:a16="http://schemas.microsoft.com/office/drawing/2014/main" id="{6AB575A2-B40E-4B1C-64D6-AB53BCCE9F49}"/>
                  </a:ext>
                </a:extLst>
              </p:cNvPr>
              <p:cNvSpPr/>
              <p:nvPr/>
            </p:nvSpPr>
            <p:spPr>
              <a:xfrm rot="16535945">
                <a:off x="5265161" y="1680146"/>
                <a:ext cx="101003" cy="27989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52" name="Straight Arrow Connector 51">
                <a:extLst>
                  <a:ext uri="{FF2B5EF4-FFF2-40B4-BE49-F238E27FC236}">
                    <a16:creationId xmlns:a16="http://schemas.microsoft.com/office/drawing/2014/main" id="{2343FC86-4617-998A-FD3D-9A38354A053B}"/>
                  </a:ext>
                </a:extLst>
              </p:cNvPr>
              <p:cNvCxnSpPr>
                <a:cxnSpLocks/>
              </p:cNvCxnSpPr>
              <p:nvPr/>
            </p:nvCxnSpPr>
            <p:spPr>
              <a:xfrm flipH="1">
                <a:off x="5175388" y="1694718"/>
                <a:ext cx="74812" cy="109302"/>
              </a:xfrm>
              <a:prstGeom prst="straightConnector1">
                <a:avLst/>
              </a:prstGeom>
              <a:grpFill/>
              <a:ln w="28575">
                <a:solidFill>
                  <a:schemeClr val="accent2">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3" name="Group 52">
                <a:extLst>
                  <a:ext uri="{FF2B5EF4-FFF2-40B4-BE49-F238E27FC236}">
                    <a16:creationId xmlns:a16="http://schemas.microsoft.com/office/drawing/2014/main" id="{5A52A274-20A4-7801-8B22-1C75B0E767CD}"/>
                  </a:ext>
                </a:extLst>
              </p:cNvPr>
              <p:cNvGrpSpPr/>
              <p:nvPr/>
            </p:nvGrpSpPr>
            <p:grpSpPr>
              <a:xfrm>
                <a:off x="5274909" y="1330093"/>
                <a:ext cx="439264" cy="1090296"/>
                <a:chOff x="4152776" y="1302447"/>
                <a:chExt cx="365595" cy="907443"/>
              </a:xfrm>
              <a:grpFill/>
            </p:grpSpPr>
            <p:sp>
              <p:nvSpPr>
                <p:cNvPr id="54" name="Flowchart: Manual Operation 53">
                  <a:extLst>
                    <a:ext uri="{FF2B5EF4-FFF2-40B4-BE49-F238E27FC236}">
                      <a16:creationId xmlns:a16="http://schemas.microsoft.com/office/drawing/2014/main" id="{255A9164-56E4-7F67-B09E-198E3C294774}"/>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5" name="Round Same Side Corner Rectangle 23">
                  <a:extLst>
                    <a:ext uri="{FF2B5EF4-FFF2-40B4-BE49-F238E27FC236}">
                      <a16:creationId xmlns:a16="http://schemas.microsoft.com/office/drawing/2014/main" id="{A1D7247B-8601-19AF-4329-569BD69221A4}"/>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6" name="Oval 55">
                  <a:extLst>
                    <a:ext uri="{FF2B5EF4-FFF2-40B4-BE49-F238E27FC236}">
                      <a16:creationId xmlns:a16="http://schemas.microsoft.com/office/drawing/2014/main" id="{B4800D71-5212-FACB-FAC7-D76705EE8938}"/>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spTree>
    <p:extLst>
      <p:ext uri="{BB962C8B-B14F-4D97-AF65-F5344CB8AC3E}">
        <p14:creationId xmlns:p14="http://schemas.microsoft.com/office/powerpoint/2010/main" val="324946725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1BB14951-BFE6-1D19-B9CF-4E7B20A39314}"/>
              </a:ext>
            </a:extLst>
          </p:cNvPr>
          <p:cNvGrpSpPr/>
          <p:nvPr/>
        </p:nvGrpSpPr>
        <p:grpSpPr>
          <a:xfrm>
            <a:off x="3588327" y="6820120"/>
            <a:ext cx="2648700" cy="2189111"/>
            <a:chOff x="7499908" y="4900577"/>
            <a:chExt cx="997752" cy="824627"/>
          </a:xfrm>
        </p:grpSpPr>
        <p:grpSp>
          <p:nvGrpSpPr>
            <p:cNvPr id="27" name="Group 26">
              <a:extLst>
                <a:ext uri="{FF2B5EF4-FFF2-40B4-BE49-F238E27FC236}">
                  <a16:creationId xmlns:a16="http://schemas.microsoft.com/office/drawing/2014/main" id="{0BB7AEDD-4FC2-A083-F696-4D50B8C513C3}"/>
                </a:ext>
              </a:extLst>
            </p:cNvPr>
            <p:cNvGrpSpPr/>
            <p:nvPr/>
          </p:nvGrpSpPr>
          <p:grpSpPr>
            <a:xfrm>
              <a:off x="7499908" y="4900577"/>
              <a:ext cx="997752" cy="824627"/>
              <a:chOff x="5957706" y="3325646"/>
              <a:chExt cx="2611796" cy="1892062"/>
            </a:xfrm>
            <a:solidFill>
              <a:schemeClr val="accent4"/>
            </a:solidFill>
          </p:grpSpPr>
          <p:sp>
            <p:nvSpPr>
              <p:cNvPr id="31" name="Rectangle: Rounded Corners 30">
                <a:extLst>
                  <a:ext uri="{FF2B5EF4-FFF2-40B4-BE49-F238E27FC236}">
                    <a16:creationId xmlns:a16="http://schemas.microsoft.com/office/drawing/2014/main" id="{2BDEA589-6E57-7581-2EA6-711EE2FF0301}"/>
                  </a:ext>
                </a:extLst>
              </p:cNvPr>
              <p:cNvSpPr/>
              <p:nvPr/>
            </p:nvSpPr>
            <p:spPr>
              <a:xfrm>
                <a:off x="5957706" y="3547504"/>
                <a:ext cx="2611796" cy="167020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solidFill>
                    <a:schemeClr val="bg1"/>
                  </a:solidFill>
                  <a:latin typeface="Helvetica Neue"/>
                </a:endParaRPr>
              </a:p>
            </p:txBody>
          </p:sp>
          <p:sp>
            <p:nvSpPr>
              <p:cNvPr id="32" name="Rectangle: Top Corners Rounded 31">
                <a:extLst>
                  <a:ext uri="{FF2B5EF4-FFF2-40B4-BE49-F238E27FC236}">
                    <a16:creationId xmlns:a16="http://schemas.microsoft.com/office/drawing/2014/main" id="{E1C98F84-1357-E4F4-2E7D-ECC8A12FBD5C}"/>
                  </a:ext>
                </a:extLst>
              </p:cNvPr>
              <p:cNvSpPr/>
              <p:nvPr/>
            </p:nvSpPr>
            <p:spPr>
              <a:xfrm>
                <a:off x="5957706" y="3325646"/>
                <a:ext cx="538650" cy="515820"/>
              </a:xfrm>
              <a:prstGeom prst="round2Same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id="{0151CBFB-4B0B-73AB-E88A-EB104EFC570F}"/>
                </a:ext>
              </a:extLst>
            </p:cNvPr>
            <p:cNvGrpSpPr/>
            <p:nvPr/>
          </p:nvGrpSpPr>
          <p:grpSpPr>
            <a:xfrm>
              <a:off x="7871183" y="5154803"/>
              <a:ext cx="316610" cy="462618"/>
              <a:chOff x="8661923" y="4758813"/>
              <a:chExt cx="825538" cy="1206243"/>
            </a:xfrm>
            <a:solidFill>
              <a:schemeClr val="bg1"/>
            </a:solidFill>
          </p:grpSpPr>
          <p:sp>
            <p:nvSpPr>
              <p:cNvPr id="29" name="Circle: Hollow 28">
                <a:extLst>
                  <a:ext uri="{FF2B5EF4-FFF2-40B4-BE49-F238E27FC236}">
                    <a16:creationId xmlns:a16="http://schemas.microsoft.com/office/drawing/2014/main" id="{251D0DC2-5149-2058-F492-15CB2EA8C8C7}"/>
                  </a:ext>
                </a:extLst>
              </p:cNvPr>
              <p:cNvSpPr/>
              <p:nvPr/>
            </p:nvSpPr>
            <p:spPr>
              <a:xfrm>
                <a:off x="8661923" y="4758813"/>
                <a:ext cx="825538" cy="84557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30" name="Rectangle: Rounded Corners 29">
                <a:extLst>
                  <a:ext uri="{FF2B5EF4-FFF2-40B4-BE49-F238E27FC236}">
                    <a16:creationId xmlns:a16="http://schemas.microsoft.com/office/drawing/2014/main" id="{22733DD2-A0CE-10F4-CE2E-CE8045127A68}"/>
                  </a:ext>
                </a:extLst>
              </p:cNvPr>
              <p:cNvSpPr/>
              <p:nvPr/>
            </p:nvSpPr>
            <p:spPr>
              <a:xfrm rot="1978244">
                <a:off x="8694854" y="5424756"/>
                <a:ext cx="193867" cy="5403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sp>
        <p:nvSpPr>
          <p:cNvPr id="2" name="TextBox 1">
            <a:extLst>
              <a:ext uri="{FF2B5EF4-FFF2-40B4-BE49-F238E27FC236}">
                <a16:creationId xmlns:a16="http://schemas.microsoft.com/office/drawing/2014/main" id="{92F5C113-8FCE-3DDD-0D92-CE56DC55344B}"/>
              </a:ext>
            </a:extLst>
          </p:cNvPr>
          <p:cNvSpPr txBox="1"/>
          <p:nvPr/>
        </p:nvSpPr>
        <p:spPr>
          <a:xfrm>
            <a:off x="982985" y="713169"/>
            <a:ext cx="4325427" cy="276999"/>
          </a:xfrm>
          <a:prstGeom prst="rect">
            <a:avLst/>
          </a:prstGeom>
          <a:noFill/>
        </p:spPr>
        <p:txBody>
          <a:bodyPr wrap="square" rtlCol="0">
            <a:spAutoFit/>
          </a:bodyPr>
          <a:lstStyle/>
          <a:p>
            <a:r>
              <a:rPr lang="en-US" sz="1200" b="1" spc="300" dirty="0">
                <a:solidFill>
                  <a:schemeClr val="tx1"/>
                </a:solidFill>
              </a:rPr>
              <a:t>FOLLOW UP AND REVIEW CASE SCENARIO</a:t>
            </a:r>
            <a:endParaRPr lang="en-CA" sz="1200" b="1" spc="300" dirty="0">
              <a:solidFill>
                <a:schemeClr val="tx1"/>
              </a:solidFill>
            </a:endParaRPr>
          </a:p>
        </p:txBody>
      </p:sp>
      <p:sp>
        <p:nvSpPr>
          <p:cNvPr id="3" name="TextBox 2">
            <a:extLst>
              <a:ext uri="{FF2B5EF4-FFF2-40B4-BE49-F238E27FC236}">
                <a16:creationId xmlns:a16="http://schemas.microsoft.com/office/drawing/2014/main" id="{3D7B253A-FB7B-05E3-CCA0-29456C2C2BBF}"/>
              </a:ext>
            </a:extLst>
          </p:cNvPr>
          <p:cNvSpPr txBox="1"/>
          <p:nvPr/>
        </p:nvSpPr>
        <p:spPr>
          <a:xfrm>
            <a:off x="982984" y="1263209"/>
            <a:ext cx="5254041" cy="6524863"/>
          </a:xfrm>
          <a:prstGeom prst="rect">
            <a:avLst/>
          </a:prstGeom>
          <a:noFill/>
        </p:spPr>
        <p:txBody>
          <a:bodyPr wrap="square" rtlCol="0">
            <a:spAutoFit/>
          </a:bodyPr>
          <a:lstStyle/>
          <a:p>
            <a:r>
              <a:rPr lang="en-US" sz="1100" b="1" dirty="0"/>
              <a:t>Case scenario 1</a:t>
            </a:r>
          </a:p>
          <a:p>
            <a:endParaRPr lang="en-US" sz="1100" dirty="0"/>
          </a:p>
          <a:p>
            <a:r>
              <a:rPr lang="en-US" sz="1100" dirty="0"/>
              <a:t>Hashim is a 15-year-old boy, who was living with his parents and his 2 younger sisters before violence broke out in his country of origin. For safety reasons, particularly the fear of recruitment by armed groups, his parents decided to send him to one of the neighboring countries to live with his uncle and his wife and their two children. Hashim is working and has to wash cars in a garage. He sends part of the money he earns to his parents in the country of origin. Hashim is sometimes in contact with his parents through WhatsApp and phone calls.</a:t>
            </a:r>
          </a:p>
          <a:p>
            <a:endParaRPr lang="en-US" sz="1100" dirty="0"/>
          </a:p>
          <a:p>
            <a:r>
              <a:rPr lang="en-US" sz="1100" dirty="0"/>
              <a:t>One year after Hashim fled to the neighboring country, he expressed that he especially misses his mother and his siblings. He finds his life hard as he has to work a lot and does not go to school and he is often worried that he does not earn enough money to send home. Hashim’s uncle revealed recently that Hashim’s parents also fled and moved to the same country where they are residing. In the past two weeks, Hashim has spoken to his parents twice now and confirmed that the persons he spoke to are his parents and his two sisters. </a:t>
            </a:r>
          </a:p>
          <a:p>
            <a:endParaRPr lang="en-US" sz="1100" dirty="0"/>
          </a:p>
          <a:p>
            <a:endParaRPr lang="en-US" sz="1100" dirty="0"/>
          </a:p>
          <a:p>
            <a:r>
              <a:rPr lang="en-US" sz="1100" b="1" dirty="0"/>
              <a:t>Update</a:t>
            </a:r>
          </a:p>
          <a:p>
            <a:endParaRPr lang="en-US" sz="1100" b="1" dirty="0"/>
          </a:p>
          <a:p>
            <a:r>
              <a:rPr lang="en-US" sz="1100" dirty="0"/>
              <a:t>After the last visit, the caseworker visited Hashim and his parents and caregivers twice. Hashim’s father expressed to the caseworker that Hashim has to stay with his uncle as he is conducting seasonal agricultural work in tobacco fields nearby where Hashim’s uncle and his family are residing. When the caseworker spoke to Hashim’s mother, she stated that she wants Hashim to come home. </a:t>
            </a:r>
          </a:p>
          <a:p>
            <a:endParaRPr lang="en-US" sz="1100" dirty="0"/>
          </a:p>
          <a:p>
            <a:r>
              <a:rPr lang="en-US" sz="1100" dirty="0"/>
              <a:t>Hashim said that he often has stomach pain and one of his eyes is badly infected. He has not seen a doctor yet. He said that he has to work long hours in the heat. After work he stays in his room for most of the time as he feels tired. He expressed he wants to live with his mother and siblings again. </a:t>
            </a:r>
          </a:p>
          <a:p>
            <a:endParaRPr lang="en-US" sz="1100" dirty="0"/>
          </a:p>
          <a:p>
            <a:r>
              <a:rPr lang="en-US" sz="1100" dirty="0"/>
              <a:t>Hashim also revealed that before the separation with his family and the flight from his country of origin, his grandparents were living with them in the same compound. </a:t>
            </a:r>
          </a:p>
          <a:p>
            <a:endParaRPr lang="en-US" sz="1100" dirty="0"/>
          </a:p>
          <a:p>
            <a:r>
              <a:rPr lang="en-US" sz="1100" dirty="0"/>
              <a:t>Furthermore, Hashim’s uncle said that Hashim, when he entered the country of asylum, has not registered himself with the authorities and that recently, the police started to arrest refugees in the area who are not formally registered. </a:t>
            </a:r>
          </a:p>
        </p:txBody>
      </p:sp>
      <p:sp>
        <p:nvSpPr>
          <p:cNvPr id="4" name="Hexagon 3">
            <a:extLst>
              <a:ext uri="{FF2B5EF4-FFF2-40B4-BE49-F238E27FC236}">
                <a16:creationId xmlns:a16="http://schemas.microsoft.com/office/drawing/2014/main" id="{67A212AD-0A3F-267D-B139-671189FA3B42}"/>
              </a:ext>
            </a:extLst>
          </p:cNvPr>
          <p:cNvSpPr/>
          <p:nvPr/>
        </p:nvSpPr>
        <p:spPr>
          <a:xfrm rot="1782986">
            <a:off x="286724" y="30111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Hexagon 4">
            <a:extLst>
              <a:ext uri="{FF2B5EF4-FFF2-40B4-BE49-F238E27FC236}">
                <a16:creationId xmlns:a16="http://schemas.microsoft.com/office/drawing/2014/main" id="{DB2AA39E-03CA-E968-DEF7-999B354BE5BC}"/>
              </a:ext>
            </a:extLst>
          </p:cNvPr>
          <p:cNvSpPr/>
          <p:nvPr/>
        </p:nvSpPr>
        <p:spPr>
          <a:xfrm rot="1782986">
            <a:off x="286724" y="76395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Hexagon 5">
            <a:extLst>
              <a:ext uri="{FF2B5EF4-FFF2-40B4-BE49-F238E27FC236}">
                <a16:creationId xmlns:a16="http://schemas.microsoft.com/office/drawing/2014/main" id="{05AAAB49-0CBA-02B0-0F52-5DBCBC56008E}"/>
              </a:ext>
            </a:extLst>
          </p:cNvPr>
          <p:cNvSpPr/>
          <p:nvPr/>
        </p:nvSpPr>
        <p:spPr>
          <a:xfrm rot="1782986">
            <a:off x="286724" y="122680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Hexagon 6">
            <a:extLst>
              <a:ext uri="{FF2B5EF4-FFF2-40B4-BE49-F238E27FC236}">
                <a16:creationId xmlns:a16="http://schemas.microsoft.com/office/drawing/2014/main" id="{9409E62C-CFB8-99C1-E729-77CDB9866354}"/>
              </a:ext>
            </a:extLst>
          </p:cNvPr>
          <p:cNvSpPr/>
          <p:nvPr/>
        </p:nvSpPr>
        <p:spPr>
          <a:xfrm rot="1782986">
            <a:off x="286724" y="168964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Hexagon 7">
            <a:extLst>
              <a:ext uri="{FF2B5EF4-FFF2-40B4-BE49-F238E27FC236}">
                <a16:creationId xmlns:a16="http://schemas.microsoft.com/office/drawing/2014/main" id="{019F4E9C-AF3B-D2A8-B3A5-E42CC984F95B}"/>
              </a:ext>
            </a:extLst>
          </p:cNvPr>
          <p:cNvSpPr/>
          <p:nvPr/>
        </p:nvSpPr>
        <p:spPr>
          <a:xfrm rot="1782986">
            <a:off x="286724" y="2152490"/>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Hexagon 8">
            <a:extLst>
              <a:ext uri="{FF2B5EF4-FFF2-40B4-BE49-F238E27FC236}">
                <a16:creationId xmlns:a16="http://schemas.microsoft.com/office/drawing/2014/main" id="{D76A29B3-3234-FFB1-6570-B6657ED3B803}"/>
              </a:ext>
            </a:extLst>
          </p:cNvPr>
          <p:cNvSpPr/>
          <p:nvPr/>
        </p:nvSpPr>
        <p:spPr>
          <a:xfrm rot="1782986">
            <a:off x="286724" y="2615335"/>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Hexagon 9">
            <a:extLst>
              <a:ext uri="{FF2B5EF4-FFF2-40B4-BE49-F238E27FC236}">
                <a16:creationId xmlns:a16="http://schemas.microsoft.com/office/drawing/2014/main" id="{1F00EF6A-B3E5-3045-6AD2-71B7A6959E6F}"/>
              </a:ext>
            </a:extLst>
          </p:cNvPr>
          <p:cNvSpPr/>
          <p:nvPr/>
        </p:nvSpPr>
        <p:spPr>
          <a:xfrm rot="1782986">
            <a:off x="286725" y="3078179"/>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Hexagon 11">
            <a:extLst>
              <a:ext uri="{FF2B5EF4-FFF2-40B4-BE49-F238E27FC236}">
                <a16:creationId xmlns:a16="http://schemas.microsoft.com/office/drawing/2014/main" id="{22901471-9D48-363F-DC3D-E533065A3439}"/>
              </a:ext>
            </a:extLst>
          </p:cNvPr>
          <p:cNvSpPr/>
          <p:nvPr/>
        </p:nvSpPr>
        <p:spPr>
          <a:xfrm rot="1782986">
            <a:off x="286726" y="3541021"/>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Hexagon 13">
            <a:extLst>
              <a:ext uri="{FF2B5EF4-FFF2-40B4-BE49-F238E27FC236}">
                <a16:creationId xmlns:a16="http://schemas.microsoft.com/office/drawing/2014/main" id="{8A8A3E36-088F-18E1-5377-70DF619F91FC}"/>
              </a:ext>
            </a:extLst>
          </p:cNvPr>
          <p:cNvSpPr/>
          <p:nvPr/>
        </p:nvSpPr>
        <p:spPr>
          <a:xfrm rot="1782986">
            <a:off x="286726" y="400386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Hexagon 14">
            <a:extLst>
              <a:ext uri="{FF2B5EF4-FFF2-40B4-BE49-F238E27FC236}">
                <a16:creationId xmlns:a16="http://schemas.microsoft.com/office/drawing/2014/main" id="{738C86FE-134D-D0EC-E9D9-8994EC64B06F}"/>
              </a:ext>
            </a:extLst>
          </p:cNvPr>
          <p:cNvSpPr/>
          <p:nvPr/>
        </p:nvSpPr>
        <p:spPr>
          <a:xfrm rot="1782986">
            <a:off x="286724" y="446670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Hexagon 17">
            <a:extLst>
              <a:ext uri="{FF2B5EF4-FFF2-40B4-BE49-F238E27FC236}">
                <a16:creationId xmlns:a16="http://schemas.microsoft.com/office/drawing/2014/main" id="{926A6DE1-B41A-EC11-32DA-E0337BA5F50F}"/>
              </a:ext>
            </a:extLst>
          </p:cNvPr>
          <p:cNvSpPr/>
          <p:nvPr/>
        </p:nvSpPr>
        <p:spPr>
          <a:xfrm rot="1782986">
            <a:off x="286724" y="492954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Hexagon 18">
            <a:extLst>
              <a:ext uri="{FF2B5EF4-FFF2-40B4-BE49-F238E27FC236}">
                <a16:creationId xmlns:a16="http://schemas.microsoft.com/office/drawing/2014/main" id="{59CE21BB-E1A7-A221-DF78-FBC426623BB3}"/>
              </a:ext>
            </a:extLst>
          </p:cNvPr>
          <p:cNvSpPr/>
          <p:nvPr/>
        </p:nvSpPr>
        <p:spPr>
          <a:xfrm rot="1782986">
            <a:off x="286724" y="539239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Hexagon 19">
            <a:extLst>
              <a:ext uri="{FF2B5EF4-FFF2-40B4-BE49-F238E27FC236}">
                <a16:creationId xmlns:a16="http://schemas.microsoft.com/office/drawing/2014/main" id="{4A026F56-E8B2-6260-17E8-F2EB94337838}"/>
              </a:ext>
            </a:extLst>
          </p:cNvPr>
          <p:cNvSpPr/>
          <p:nvPr/>
        </p:nvSpPr>
        <p:spPr>
          <a:xfrm rot="1782986">
            <a:off x="286724" y="585523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Hexagon 20">
            <a:extLst>
              <a:ext uri="{FF2B5EF4-FFF2-40B4-BE49-F238E27FC236}">
                <a16:creationId xmlns:a16="http://schemas.microsoft.com/office/drawing/2014/main" id="{4FD86671-FC55-ADD1-28F6-D06496522BBC}"/>
              </a:ext>
            </a:extLst>
          </p:cNvPr>
          <p:cNvSpPr/>
          <p:nvPr/>
        </p:nvSpPr>
        <p:spPr>
          <a:xfrm rot="1782986">
            <a:off x="286724" y="6318083"/>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Hexagon 21">
            <a:extLst>
              <a:ext uri="{FF2B5EF4-FFF2-40B4-BE49-F238E27FC236}">
                <a16:creationId xmlns:a16="http://schemas.microsoft.com/office/drawing/2014/main" id="{E50053E1-B30C-57D3-B568-462F3B4FCBAF}"/>
              </a:ext>
            </a:extLst>
          </p:cNvPr>
          <p:cNvSpPr/>
          <p:nvPr/>
        </p:nvSpPr>
        <p:spPr>
          <a:xfrm rot="1782986">
            <a:off x="286724" y="6780928"/>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Hexagon 22">
            <a:extLst>
              <a:ext uri="{FF2B5EF4-FFF2-40B4-BE49-F238E27FC236}">
                <a16:creationId xmlns:a16="http://schemas.microsoft.com/office/drawing/2014/main" id="{BE7899E1-EC20-2678-5C43-FB7A311FE177}"/>
              </a:ext>
            </a:extLst>
          </p:cNvPr>
          <p:cNvSpPr/>
          <p:nvPr/>
        </p:nvSpPr>
        <p:spPr>
          <a:xfrm rot="1782986">
            <a:off x="286725" y="7243772"/>
            <a:ext cx="335595" cy="289306"/>
          </a:xfrm>
          <a:prstGeom prst="hexagon">
            <a:avLst>
              <a:gd name="adj" fmla="val 28965"/>
              <a:gd name="vf" fmla="val 115470"/>
            </a:avLst>
          </a:prstGeom>
          <a:solidFill>
            <a:schemeClr val="accent2">
              <a:lumMod val="60000"/>
              <a:lumOff val="4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Hexagon 23">
            <a:extLst>
              <a:ext uri="{FF2B5EF4-FFF2-40B4-BE49-F238E27FC236}">
                <a16:creationId xmlns:a16="http://schemas.microsoft.com/office/drawing/2014/main" id="{2CA92E42-A378-3576-1762-A5824C79C354}"/>
              </a:ext>
            </a:extLst>
          </p:cNvPr>
          <p:cNvSpPr/>
          <p:nvPr/>
        </p:nvSpPr>
        <p:spPr>
          <a:xfrm rot="1782986">
            <a:off x="286726" y="7706614"/>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Hexagon 24">
            <a:extLst>
              <a:ext uri="{FF2B5EF4-FFF2-40B4-BE49-F238E27FC236}">
                <a16:creationId xmlns:a16="http://schemas.microsoft.com/office/drawing/2014/main" id="{BBF5D4E3-F944-9C69-0A17-54AD4FD49329}"/>
              </a:ext>
            </a:extLst>
          </p:cNvPr>
          <p:cNvSpPr/>
          <p:nvPr/>
        </p:nvSpPr>
        <p:spPr>
          <a:xfrm rot="1782986">
            <a:off x="286726" y="8169455"/>
            <a:ext cx="335595" cy="289306"/>
          </a:xfrm>
          <a:prstGeom prst="hexagon">
            <a:avLst>
              <a:gd name="adj" fmla="val 28965"/>
              <a:gd name="vf" fmla="val 115470"/>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888544769"/>
      </p:ext>
    </p:extLst>
  </p:cSld>
  <p:clrMapOvr>
    <a:masterClrMapping/>
  </p:clrMapOvr>
</p:sld>
</file>

<file path=ppt/theme/theme1.xml><?xml version="1.0" encoding="utf-8"?>
<a:theme xmlns:a="http://schemas.openxmlformats.org/drawingml/2006/main" name="Office Theme">
  <a:themeElements>
    <a:clrScheme name="CPCM">
      <a:dk1>
        <a:sysClr val="windowText" lastClr="000000"/>
      </a:dk1>
      <a:lt1>
        <a:sysClr val="window" lastClr="FFFFFF"/>
      </a:lt1>
      <a:dk2>
        <a:srgbClr val="406078"/>
      </a:dk2>
      <a:lt2>
        <a:srgbClr val="E7E6E6"/>
      </a:lt2>
      <a:accent1>
        <a:srgbClr val="954D84"/>
      </a:accent1>
      <a:accent2>
        <a:srgbClr val="B08BA1"/>
      </a:accent2>
      <a:accent3>
        <a:srgbClr val="8ACA84"/>
      </a:accent3>
      <a:accent4>
        <a:srgbClr val="1D8CC8"/>
      </a:accent4>
      <a:accent5>
        <a:srgbClr val="5FC6C5"/>
      </a:accent5>
      <a:accent6>
        <a:srgbClr val="8D9EAE"/>
      </a:accent6>
      <a:hlink>
        <a:srgbClr val="C190B1"/>
      </a:hlink>
      <a:folHlink>
        <a:srgbClr val="BFE0A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32860</TotalTime>
  <Words>26068</Words>
  <Application>Microsoft Office PowerPoint</Application>
  <PresentationFormat>A4 Paper (210x297 mm)</PresentationFormat>
  <Paragraphs>1881</Paragraphs>
  <Slides>109</Slides>
  <Notes>15</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109</vt:i4>
      </vt:variant>
    </vt:vector>
  </HeadingPairs>
  <TitlesOfParts>
    <vt:vector size="118" baseType="lpstr">
      <vt:lpstr>Arial</vt:lpstr>
      <vt:lpstr>Calibri</vt:lpstr>
      <vt:lpstr>Calibri Light</vt:lpstr>
      <vt:lpstr>Garamond</vt:lpstr>
      <vt:lpstr>Helvetica Neue</vt:lpstr>
      <vt:lpstr>Symbol</vt:lpstr>
      <vt:lpstr>Wingdings</vt:lpstr>
      <vt:lpstr>Office Theme</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Justina Li</dc:creator>
  <cp:lastModifiedBy>Ilse Van der Straeten</cp:lastModifiedBy>
  <cp:revision>286</cp:revision>
  <cp:lastPrinted>2022-12-20T16:56:16Z</cp:lastPrinted>
  <dcterms:created xsi:type="dcterms:W3CDTF">2021-10-28T18:27:06Z</dcterms:created>
  <dcterms:modified xsi:type="dcterms:W3CDTF">2023-05-26T12:33:35Z</dcterms:modified>
</cp:coreProperties>
</file>