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Override PartName="/ppt/comments/modernComment_103_0.xml" ContentType="application/vnd.ms-powerpoint.comments+xml"/>
  <Override PartName="/ppt/comments/modernComment_119_0.xml" ContentType="application/vnd.ms-powerpoint.comments+xml"/>
  <Override PartName="/ppt/changesInfos/changesInfo1.xml" ContentType="application/vnd.ms-powerpoint.changesinfo+xml"/>
  <Override PartName="/ppt/authors.xml" ContentType="application/vnd.ms-powerpoint.author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30"/>
  </p:notesMasterIdLst>
  <p:sldIdLst>
    <p:sldId id="288" r:id="rId2"/>
    <p:sldId id="289" r:id="rId3"/>
    <p:sldId id="290" r:id="rId4"/>
    <p:sldId id="292" r:id="rId5"/>
    <p:sldId id="260" r:id="rId6"/>
    <p:sldId id="294" r:id="rId7"/>
    <p:sldId id="295" r:id="rId8"/>
    <p:sldId id="296" r:id="rId9"/>
    <p:sldId id="297" r:id="rId10"/>
    <p:sldId id="298" r:id="rId11"/>
    <p:sldId id="299" r:id="rId12"/>
    <p:sldId id="300" r:id="rId13"/>
    <p:sldId id="301" r:id="rId14"/>
    <p:sldId id="302" r:id="rId15"/>
    <p:sldId id="303" r:id="rId16"/>
    <p:sldId id="304" r:id="rId17"/>
    <p:sldId id="305" r:id="rId18"/>
    <p:sldId id="306" r:id="rId19"/>
    <p:sldId id="307" r:id="rId20"/>
    <p:sldId id="308" r:id="rId21"/>
    <p:sldId id="309" r:id="rId22"/>
    <p:sldId id="310" r:id="rId23"/>
    <p:sldId id="311" r:id="rId24"/>
    <p:sldId id="312" r:id="rId25"/>
    <p:sldId id="313" r:id="rId26"/>
    <p:sldId id="314" r:id="rId27"/>
    <p:sldId id="315" r:id="rId28"/>
    <p:sldId id="316" r:id="rId29"/>
  </p:sldIdLst>
  <p:sldSz cx="12192000" cy="6858000"/>
  <p:notesSz cx="6858000" cy="9144000"/>
  <p:embeddedFontLst>
    <p:embeddedFont>
      <p:font typeface="Calibri" panose="020F0502020204030204" pitchFamily="34" charset="0"/>
      <p:regular r:id="rId31"/>
      <p:bold r:id="rId32"/>
      <p:italic r:id="rId33"/>
      <p:boldItalic r:id="rId34"/>
    </p:embeddedFont>
    <p:embeddedFont>
      <p:font typeface="Helvetica Neue" panose="020B0604020202020204" charset="0"/>
      <p:regular r:id="rId35"/>
      <p:bold r:id="rId36"/>
      <p:italic r:id="rId37"/>
      <p:boldItalic r:id="rId3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69" roundtripDataSignature="AMtx7mjBOsPUu/dYKH5D4ZsVMOWOQkOo5Q=="/>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C36AD01-230D-76DC-CC71-BD5B4388A65D}" name="Oñate, Silvia" initials="OS" userId="S::silvia.onate@plan-international.org::6c14c1ed-f08b-44c2-8612-154b511826fd" providerId="AD"/>
  <p188:author id="{3B225371-A5D4-6CE3-9D5C-58AB0B77C653}" name="Athena Berting" initials="AB" userId="3b71482a2677e275"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7096" autoAdjust="0"/>
  </p:normalViewPr>
  <p:slideViewPr>
    <p:cSldViewPr snapToGrid="0">
      <p:cViewPr varScale="1">
        <p:scale>
          <a:sx n="43" d="100"/>
          <a:sy n="43" d="100"/>
        </p:scale>
        <p:origin x="60" y="17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font" Target="fonts/font4.fntdata"/><Relationship Id="rId7" Type="http://schemas.openxmlformats.org/officeDocument/2006/relationships/slide" Target="slides/slide6.xml"/><Relationship Id="rId71"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2.fntdata"/><Relationship Id="rId37" Type="http://schemas.openxmlformats.org/officeDocument/2006/relationships/font" Target="fonts/font7.fntdata"/><Relationship Id="rId74"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6.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fntdata"/><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font" Target="fonts/font5.fntdata"/><Relationship Id="rId69" Type="http://customschemas.google.com/relationships/presentationmetadata" Target="metadata"/><Relationship Id="rId8" Type="http://schemas.openxmlformats.org/officeDocument/2006/relationships/slide" Target="slides/slide7.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3.fntdata"/><Relationship Id="rId38" Type="http://schemas.openxmlformats.org/officeDocument/2006/relationships/font" Target="fonts/font8.fntdata"/><Relationship Id="rId20" Type="http://schemas.openxmlformats.org/officeDocument/2006/relationships/slide" Target="slides/slide19.xml"/><Relationship Id="rId70" Type="http://schemas.openxmlformats.org/officeDocument/2006/relationships/presProps" Target="presProps.xml"/><Relationship Id="rId75"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Oñate, Silvia" userId="6c14c1ed-f08b-44c2-8612-154b511826fd" providerId="ADAL" clId="{DFA33F1A-6E9B-4E82-BF74-B3C315222695}"/>
    <pc:docChg chg="undo custSel modSld">
      <pc:chgData name="Oñate, Silvia" userId="6c14c1ed-f08b-44c2-8612-154b511826fd" providerId="ADAL" clId="{DFA33F1A-6E9B-4E82-BF74-B3C315222695}" dt="2022-02-22T11:45:39.667" v="289"/>
      <pc:docMkLst>
        <pc:docMk/>
      </pc:docMkLst>
      <pc:sldChg chg="modCm">
        <pc:chgData name="Oñate, Silvia" userId="6c14c1ed-f08b-44c2-8612-154b511826fd" providerId="ADAL" clId="{DFA33F1A-6E9B-4E82-BF74-B3C315222695}" dt="2022-02-22T11:27:39.612" v="0"/>
        <pc:sldMkLst>
          <pc:docMk/>
          <pc:sldMk cId="0" sldId="259"/>
        </pc:sldMkLst>
      </pc:sldChg>
      <pc:sldChg chg="modSp mod">
        <pc:chgData name="Oñate, Silvia" userId="6c14c1ed-f08b-44c2-8612-154b511826fd" providerId="ADAL" clId="{DFA33F1A-6E9B-4E82-BF74-B3C315222695}" dt="2022-02-22T11:28:00.417" v="2" actId="14100"/>
        <pc:sldMkLst>
          <pc:docMk/>
          <pc:sldMk cId="0" sldId="261"/>
        </pc:sldMkLst>
        <pc:grpChg chg="mod">
          <ac:chgData name="Oñate, Silvia" userId="6c14c1ed-f08b-44c2-8612-154b511826fd" providerId="ADAL" clId="{DFA33F1A-6E9B-4E82-BF74-B3C315222695}" dt="2022-02-22T11:28:00.417" v="2" actId="14100"/>
          <ac:grpSpMkLst>
            <pc:docMk/>
            <pc:sldMk cId="0" sldId="261"/>
            <ac:grpSpMk id="288" creationId="{00000000-0000-0000-0000-000000000000}"/>
          </ac:grpSpMkLst>
        </pc:grpChg>
      </pc:sldChg>
      <pc:sldChg chg="modSp mod modNotesTx">
        <pc:chgData name="Oñate, Silvia" userId="6c14c1ed-f08b-44c2-8612-154b511826fd" providerId="ADAL" clId="{DFA33F1A-6E9B-4E82-BF74-B3C315222695}" dt="2022-02-22T11:34:17.274" v="15"/>
        <pc:sldMkLst>
          <pc:docMk/>
          <pc:sldMk cId="0" sldId="271"/>
        </pc:sldMkLst>
        <pc:spChg chg="mod">
          <ac:chgData name="Oñate, Silvia" userId="6c14c1ed-f08b-44c2-8612-154b511826fd" providerId="ADAL" clId="{DFA33F1A-6E9B-4E82-BF74-B3C315222695}" dt="2022-02-22T11:31:49.147" v="9" actId="20577"/>
          <ac:spMkLst>
            <pc:docMk/>
            <pc:sldMk cId="0" sldId="271"/>
            <ac:spMk id="491" creationId="{00000000-0000-0000-0000-000000000000}"/>
          </ac:spMkLst>
        </pc:spChg>
        <pc:spChg chg="mod">
          <ac:chgData name="Oñate, Silvia" userId="6c14c1ed-f08b-44c2-8612-154b511826fd" providerId="ADAL" clId="{DFA33F1A-6E9B-4E82-BF74-B3C315222695}" dt="2022-02-22T11:31:41.734" v="6" actId="20577"/>
          <ac:spMkLst>
            <pc:docMk/>
            <pc:sldMk cId="0" sldId="271"/>
            <ac:spMk id="493" creationId="{00000000-0000-0000-0000-000000000000}"/>
          </ac:spMkLst>
        </pc:spChg>
      </pc:sldChg>
      <pc:sldChg chg="addSp delSp modSp mod">
        <pc:chgData name="Oñate, Silvia" userId="6c14c1ed-f08b-44c2-8612-154b511826fd" providerId="ADAL" clId="{DFA33F1A-6E9B-4E82-BF74-B3C315222695}" dt="2022-02-22T11:40:43.483" v="187" actId="1076"/>
        <pc:sldMkLst>
          <pc:docMk/>
          <pc:sldMk cId="0" sldId="272"/>
        </pc:sldMkLst>
        <pc:spChg chg="add del">
          <ac:chgData name="Oñate, Silvia" userId="6c14c1ed-f08b-44c2-8612-154b511826fd" providerId="ADAL" clId="{DFA33F1A-6E9B-4E82-BF74-B3C315222695}" dt="2022-02-22T11:35:00.589" v="18" actId="22"/>
          <ac:spMkLst>
            <pc:docMk/>
            <pc:sldMk cId="0" sldId="272"/>
            <ac:spMk id="9" creationId="{35F7CF08-58AC-474E-BC7F-4678831CEABD}"/>
          </ac:spMkLst>
        </pc:spChg>
        <pc:spChg chg="add del">
          <ac:chgData name="Oñate, Silvia" userId="6c14c1ed-f08b-44c2-8612-154b511826fd" providerId="ADAL" clId="{DFA33F1A-6E9B-4E82-BF74-B3C315222695}" dt="2022-02-22T11:35:11.080" v="20" actId="478"/>
          <ac:spMkLst>
            <pc:docMk/>
            <pc:sldMk cId="0" sldId="272"/>
            <ac:spMk id="11" creationId="{97362E7C-0B7E-4F66-9F1E-B96F4561777A}"/>
          </ac:spMkLst>
        </pc:spChg>
        <pc:spChg chg="add del mod">
          <ac:chgData name="Oñate, Silvia" userId="6c14c1ed-f08b-44c2-8612-154b511826fd" providerId="ADAL" clId="{DFA33F1A-6E9B-4E82-BF74-B3C315222695}" dt="2022-02-22T11:40:34.695" v="183" actId="207"/>
          <ac:spMkLst>
            <pc:docMk/>
            <pc:sldMk cId="0" sldId="272"/>
            <ac:spMk id="502" creationId="{00000000-0000-0000-0000-000000000000}"/>
          </ac:spMkLst>
        </pc:spChg>
        <pc:spChg chg="add del mod">
          <ac:chgData name="Oñate, Silvia" userId="6c14c1ed-f08b-44c2-8612-154b511826fd" providerId="ADAL" clId="{DFA33F1A-6E9B-4E82-BF74-B3C315222695}" dt="2022-02-22T11:40:06.773" v="176" actId="207"/>
          <ac:spMkLst>
            <pc:docMk/>
            <pc:sldMk cId="0" sldId="272"/>
            <ac:spMk id="503" creationId="{00000000-0000-0000-0000-000000000000}"/>
          </ac:spMkLst>
        </pc:spChg>
        <pc:spChg chg="add del mod">
          <ac:chgData name="Oñate, Silvia" userId="6c14c1ed-f08b-44c2-8612-154b511826fd" providerId="ADAL" clId="{DFA33F1A-6E9B-4E82-BF74-B3C315222695}" dt="2022-02-22T11:40:08.855" v="177" actId="207"/>
          <ac:spMkLst>
            <pc:docMk/>
            <pc:sldMk cId="0" sldId="272"/>
            <ac:spMk id="504" creationId="{00000000-0000-0000-0000-000000000000}"/>
          </ac:spMkLst>
        </pc:spChg>
        <pc:spChg chg="add del mod">
          <ac:chgData name="Oñate, Silvia" userId="6c14c1ed-f08b-44c2-8612-154b511826fd" providerId="ADAL" clId="{DFA33F1A-6E9B-4E82-BF74-B3C315222695}" dt="2022-02-22T11:40:12.019" v="178" actId="1076"/>
          <ac:spMkLst>
            <pc:docMk/>
            <pc:sldMk cId="0" sldId="272"/>
            <ac:spMk id="505" creationId="{00000000-0000-0000-0000-000000000000}"/>
          </ac:spMkLst>
        </pc:spChg>
        <pc:picChg chg="add mod modCrop">
          <ac:chgData name="Oñate, Silvia" userId="6c14c1ed-f08b-44c2-8612-154b511826fd" providerId="ADAL" clId="{DFA33F1A-6E9B-4E82-BF74-B3C315222695}" dt="2022-02-22T11:40:43.483" v="187" actId="1076"/>
          <ac:picMkLst>
            <pc:docMk/>
            <pc:sldMk cId="0" sldId="272"/>
            <ac:picMk id="5" creationId="{621EE86D-9DBE-49E0-9ED5-897F3AD52E16}"/>
          </ac:picMkLst>
        </pc:picChg>
        <pc:picChg chg="add del mod modCrop">
          <ac:chgData name="Oñate, Silvia" userId="6c14c1ed-f08b-44c2-8612-154b511826fd" providerId="ADAL" clId="{DFA33F1A-6E9B-4E82-BF74-B3C315222695}" dt="2022-02-22T11:37:48.588" v="44" actId="22"/>
          <ac:picMkLst>
            <pc:docMk/>
            <pc:sldMk cId="0" sldId="272"/>
            <ac:picMk id="7" creationId="{0D15DAAF-D05B-48B3-896D-A8F15030B1E1}"/>
          </ac:picMkLst>
        </pc:picChg>
        <pc:picChg chg="add del mod">
          <ac:chgData name="Oñate, Silvia" userId="6c14c1ed-f08b-44c2-8612-154b511826fd" providerId="ADAL" clId="{DFA33F1A-6E9B-4E82-BF74-B3C315222695}" dt="2022-02-22T11:37:23.765" v="34" actId="478"/>
          <ac:picMkLst>
            <pc:docMk/>
            <pc:sldMk cId="0" sldId="272"/>
            <ac:picMk id="501" creationId="{00000000-0000-0000-0000-000000000000}"/>
          </ac:picMkLst>
        </pc:picChg>
      </pc:sldChg>
      <pc:sldChg chg="modCm modNotesTx">
        <pc:chgData name="Oñate, Silvia" userId="6c14c1ed-f08b-44c2-8612-154b511826fd" providerId="ADAL" clId="{DFA33F1A-6E9B-4E82-BF74-B3C315222695}" dt="2022-02-22T11:45:39.667" v="289"/>
        <pc:sldMkLst>
          <pc:docMk/>
          <pc:sldMk cId="0" sldId="281"/>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Global Estimates </c:v>
                </c:pt>
              </c:strCache>
            </c:strRef>
          </c:tx>
          <c:spPr>
            <a:solidFill>
              <a:schemeClr val="accent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Children in Employment</c:v>
                </c:pt>
                <c:pt idx="1">
                  <c:v>Child Labour </c:v>
                </c:pt>
                <c:pt idx="2">
                  <c:v>Hazardous Work</c:v>
                </c:pt>
              </c:strCache>
            </c:strRef>
          </c:cat>
          <c:val>
            <c:numRef>
              <c:f>Sheet1!$B$2:$B$4</c:f>
              <c:numCache>
                <c:formatCode>0.00%</c:formatCode>
                <c:ptCount val="3"/>
                <c:pt idx="0">
                  <c:v>0.13800000000000001</c:v>
                </c:pt>
                <c:pt idx="1">
                  <c:v>9.6000000000000002E-2</c:v>
                </c:pt>
                <c:pt idx="2">
                  <c:v>4.5999999999999999E-2</c:v>
                </c:pt>
              </c:numCache>
            </c:numRef>
          </c:val>
          <c:extLst>
            <c:ext xmlns:c16="http://schemas.microsoft.com/office/drawing/2014/chart" uri="{C3380CC4-5D6E-409C-BE32-E72D297353CC}">
              <c16:uniqueId val="{00000000-1436-1F42-9EE9-1153ED1318E7}"/>
            </c:ext>
          </c:extLst>
        </c:ser>
        <c:ser>
          <c:idx val="1"/>
          <c:order val="1"/>
          <c:tx>
            <c:strRef>
              <c:f>Sheet1!$C$1</c:f>
              <c:strCache>
                <c:ptCount val="1"/>
                <c:pt idx="0">
                  <c:v>Countries affected by conflict </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Children in Employment</c:v>
                </c:pt>
                <c:pt idx="1">
                  <c:v>Child Labour </c:v>
                </c:pt>
                <c:pt idx="2">
                  <c:v>Hazardous Work</c:v>
                </c:pt>
              </c:strCache>
            </c:strRef>
          </c:cat>
          <c:val>
            <c:numRef>
              <c:f>Sheet1!$C$2:$C$4</c:f>
              <c:numCache>
                <c:formatCode>0%</c:formatCode>
                <c:ptCount val="3"/>
                <c:pt idx="0" formatCode="0.00%">
                  <c:v>0.23300000000000001</c:v>
                </c:pt>
                <c:pt idx="1">
                  <c:v>0.17</c:v>
                </c:pt>
                <c:pt idx="2" formatCode="0.00%">
                  <c:v>6.9000000000000006E-2</c:v>
                </c:pt>
              </c:numCache>
            </c:numRef>
          </c:val>
          <c:extLst>
            <c:ext xmlns:c16="http://schemas.microsoft.com/office/drawing/2014/chart" uri="{C3380CC4-5D6E-409C-BE32-E72D297353CC}">
              <c16:uniqueId val="{00000001-1436-1F42-9EE9-1153ED1318E7}"/>
            </c:ext>
          </c:extLst>
        </c:ser>
        <c:dLbls>
          <c:dLblPos val="inEnd"/>
          <c:showLegendKey val="0"/>
          <c:showVal val="1"/>
          <c:showCatName val="0"/>
          <c:showSerName val="0"/>
          <c:showPercent val="0"/>
          <c:showBubbleSize val="0"/>
        </c:dLbls>
        <c:gapWidth val="219"/>
        <c:overlap val="-27"/>
        <c:axId val="1128082352"/>
        <c:axId val="812382976"/>
      </c:barChart>
      <c:catAx>
        <c:axId val="11280823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2"/>
                </a:solidFill>
                <a:latin typeface="+mn-lt"/>
                <a:ea typeface="+mn-ea"/>
                <a:cs typeface="+mn-cs"/>
              </a:defRPr>
            </a:pPr>
            <a:endParaRPr lang="en-US"/>
          </a:p>
        </c:txPr>
        <c:crossAx val="812382976"/>
        <c:crosses val="autoZero"/>
        <c:auto val="1"/>
        <c:lblAlgn val="ctr"/>
        <c:lblOffset val="100"/>
        <c:noMultiLvlLbl val="0"/>
      </c:catAx>
      <c:valAx>
        <c:axId val="812382976"/>
        <c:scaling>
          <c:orientation val="minMax"/>
        </c:scaling>
        <c:delete val="1"/>
        <c:axPos val="l"/>
        <c:numFmt formatCode="0.00%" sourceLinked="1"/>
        <c:majorTickMark val="none"/>
        <c:minorTickMark val="none"/>
        <c:tickLblPos val="nextTo"/>
        <c:crossAx val="1128082352"/>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1" i="0" u="none" strike="noStrike" kern="1200" baseline="0">
              <a:solidFill>
                <a:schemeClr val="tx2"/>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omments/modernComment_103_0.xml><?xml version="1.0" encoding="utf-8"?>
<p188:cmLst xmlns:a="http://schemas.openxmlformats.org/drawingml/2006/main" xmlns:r="http://schemas.openxmlformats.org/officeDocument/2006/relationships" xmlns:p188="http://schemas.microsoft.com/office/powerpoint/2018/8/main">
  <p188:cm id="{18472292-AA50-41B1-87DB-014214B5E307}" authorId="{3B225371-A5D4-6CE3-9D5C-58AB0B77C653}" created="2022-02-14T01:34:19.198">
    <ac:txMkLst xmlns:ac="http://schemas.microsoft.com/office/drawing/2013/main/command">
      <pc:docMk xmlns:pc="http://schemas.microsoft.com/office/powerpoint/2013/main/command"/>
      <pc:sldMk xmlns:pc="http://schemas.microsoft.com/office/powerpoint/2013/main/command" cId="0" sldId="259"/>
      <ac:spMk id="256" creationId="{00000000-0000-0000-0000-000000000000}"/>
      <ac:txMk cp="4" len="11">
        <ac:context len="33" hash="1725322662"/>
      </ac:txMk>
    </ac:txMkLst>
    <p188:pos x="2323658" y="265552"/>
    <p188:replyLst>
      <p188:reply id="{792A30C0-DE16-4E0F-B0AA-769B991EE06F}" authorId="{9C36AD01-230D-76DC-CC71-BD5B4388A65D}" created="2022-02-22T11:27:39.570">
        <p188:txBody>
          <a:bodyPr/>
          <a:lstStyle/>
          <a:p>
            <a:r>
              <a:rPr lang="fr-FR"/>
              <a:t>correct as per CPMS too thanks</a:t>
            </a:r>
          </a:p>
        </p188:txBody>
      </p188:reply>
    </p188:replyLst>
    <p188:txBody>
      <a:bodyPr/>
      <a:lstStyle/>
      <a:p>
        <a:r>
          <a:rPr lang="en-CA"/>
          <a:t>"Necessarily" is grammatically correct, I just wanted to double-check the author didn't mean "necessary" </a:t>
        </a:r>
      </a:p>
    </p188:txBody>
  </p188:cm>
</p188:cmLst>
</file>

<file path=ppt/comments/modernComment_119_0.xml><?xml version="1.0" encoding="utf-8"?>
<p188:cmLst xmlns:a="http://schemas.openxmlformats.org/drawingml/2006/main" xmlns:r="http://schemas.openxmlformats.org/officeDocument/2006/relationships" xmlns:p188="http://schemas.microsoft.com/office/powerpoint/2018/8/main">
  <p188:cm id="{73537A85-B826-445A-8509-609E8FB9DD57}" authorId="{3B225371-A5D4-6CE3-9D5C-58AB0B77C653}" created="2022-02-14T22:41:57.813">
    <ac:txMkLst xmlns:ac="http://schemas.microsoft.com/office/drawing/2013/main/command">
      <pc:docMk xmlns:pc="http://schemas.microsoft.com/office/powerpoint/2013/main/command"/>
      <pc:sldMk xmlns:pc="http://schemas.microsoft.com/office/powerpoint/2013/main/command" cId="0" sldId="281"/>
      <ac:spMk id="573" creationId="{00000000-0000-0000-0000-000000000000}"/>
      <ac:txMk cp="75" len="13">
        <ac:context len="121" hash="520612252"/>
      </ac:txMk>
    </ac:txMkLst>
    <p188:pos x="1871662" y="1888998"/>
    <p188:replyLst>
      <p188:reply id="{38BD0B36-A146-4F2C-9041-800A980C1600}" authorId="{9C36AD01-230D-76DC-CC71-BD5B4388A65D}" created="2022-02-22T11:45:39.570">
        <p188:txBody>
          <a:bodyPr/>
          <a:lstStyle/>
          <a:p>
            <a:r>
              <a:rPr lang="fr-FR"/>
              <a:t>added in notes is ok here</a:t>
            </a:r>
          </a:p>
        </p188:txBody>
      </p188:reply>
    </p188:replyLst>
    <p188:txBody>
      <a:bodyPr/>
      <a:lstStyle/>
      <a:p>
        <a:r>
          <a:rPr lang="en-CA"/>
          <a:t>Missing information here?</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www.ilo.org/wcmsp5/groups/public/---ed_norm/---ipec/documents/publication/wcms_797515.pdf"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4" name="Google Shape;224;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062191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3"/>
        <p:cNvGrpSpPr/>
        <p:nvPr/>
      </p:nvGrpSpPr>
      <p:grpSpPr>
        <a:xfrm>
          <a:off x="0" y="0"/>
          <a:ext cx="0" cy="0"/>
          <a:chOff x="0" y="0"/>
          <a:chExt cx="0" cy="0"/>
        </a:xfrm>
      </p:grpSpPr>
      <p:sp>
        <p:nvSpPr>
          <p:cNvPr id="424" name="Google Shape;424;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5" name="Google Shape;425;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r" rtl="1">
              <a:spcBef>
                <a:spcPts val="0"/>
              </a:spcBef>
              <a:spcAft>
                <a:spcPts val="0"/>
              </a:spcAft>
              <a:buNone/>
            </a:pPr>
            <a:r>
              <a:rPr lang="ar-JO" sz="1200" dirty="0" smtClean="0">
                <a:solidFill>
                  <a:schemeClr val="dk1"/>
                </a:solidFill>
                <a:latin typeface="Calibri"/>
                <a:ea typeface="Calibri"/>
                <a:cs typeface="Calibri"/>
                <a:sym typeface="Calibri"/>
              </a:rPr>
              <a:t>حاول أن تشمل:</a:t>
            </a:r>
          </a:p>
          <a:p>
            <a:pPr marL="171450" lvl="0" indent="-171450" algn="r" rtl="1">
              <a:spcBef>
                <a:spcPts val="0"/>
              </a:spcBef>
              <a:spcAft>
                <a:spcPts val="0"/>
              </a:spcAft>
              <a:buFont typeface="Arial" panose="020B0604020202020204" pitchFamily="34" charset="0"/>
              <a:buChar char="•"/>
            </a:pPr>
            <a:r>
              <a:rPr lang="ar-JO" sz="1200" dirty="0" smtClean="0">
                <a:solidFill>
                  <a:schemeClr val="dk1"/>
                </a:solidFill>
                <a:latin typeface="Calibri"/>
                <a:ea typeface="Calibri"/>
                <a:cs typeface="Calibri"/>
                <a:sym typeface="Calibri"/>
              </a:rPr>
              <a:t>الحد الأدنى لسن العمل بما في ذلك العمل الخفيف (إن وجد).</a:t>
            </a:r>
          </a:p>
          <a:p>
            <a:pPr marL="171450" lvl="0" indent="-171450" algn="r" rtl="1">
              <a:spcBef>
                <a:spcPts val="0"/>
              </a:spcBef>
              <a:spcAft>
                <a:spcPts val="0"/>
              </a:spcAft>
              <a:buFont typeface="Arial" panose="020B0604020202020204" pitchFamily="34" charset="0"/>
              <a:buChar char="•"/>
            </a:pPr>
            <a:r>
              <a:rPr lang="ar-JO" sz="1200" dirty="0" smtClean="0">
                <a:solidFill>
                  <a:schemeClr val="dk1"/>
                </a:solidFill>
                <a:latin typeface="Calibri"/>
                <a:ea typeface="Calibri"/>
                <a:cs typeface="Calibri"/>
                <a:sym typeface="Calibri"/>
              </a:rPr>
              <a:t>أحكام الأعمال الخطرة - الوظائف والمهام والأنشطة المحظورة للأطفال دون سن 18 عامًا.</a:t>
            </a:r>
          </a:p>
          <a:p>
            <a:pPr marL="171450" lvl="0" indent="-171450" algn="r" rtl="1">
              <a:spcBef>
                <a:spcPts val="0"/>
              </a:spcBef>
              <a:spcAft>
                <a:spcPts val="0"/>
              </a:spcAft>
              <a:buFont typeface="Arial" panose="020B0604020202020204" pitchFamily="34" charset="0"/>
              <a:buChar char="•"/>
            </a:pPr>
            <a:r>
              <a:rPr lang="ar-JO" sz="1200" dirty="0" smtClean="0">
                <a:solidFill>
                  <a:schemeClr val="dk1"/>
                </a:solidFill>
                <a:latin typeface="Calibri"/>
                <a:ea typeface="Calibri"/>
                <a:cs typeface="Calibri"/>
                <a:sym typeface="Calibri"/>
              </a:rPr>
              <a:t>الحماية من عمل الأطفال بما في ذلك أسوأ أشكال عمل الأطفال (ظروف العمل ، ساعات العمل ، الراحة ، العمل القسري في مجال التعليم الإلزامي، الاتجار بالأطفال ، الاستغلال الجنسي للأطفال بما في ذلك الأولاد ، استخدام الأطفال في نشاط غير مشروع ، التجنيد العسكري)</a:t>
            </a:r>
          </a:p>
          <a:p>
            <a:pPr marL="171450" lvl="0" indent="-171450" algn="r" rtl="1">
              <a:spcBef>
                <a:spcPts val="0"/>
              </a:spcBef>
              <a:spcAft>
                <a:spcPts val="0"/>
              </a:spcAft>
              <a:buFont typeface="Arial" panose="020B0604020202020204" pitchFamily="34" charset="0"/>
              <a:buChar char="•"/>
            </a:pPr>
            <a:r>
              <a:rPr lang="ar-JO" sz="1200" dirty="0" smtClean="0">
                <a:solidFill>
                  <a:schemeClr val="dk1"/>
                </a:solidFill>
                <a:latin typeface="Calibri"/>
                <a:ea typeface="Calibri"/>
                <a:cs typeface="Calibri"/>
                <a:sym typeface="Calibri"/>
              </a:rPr>
              <a:t>الخطة / الإطار الوطني لمكافحة / القضاء على عمل</a:t>
            </a:r>
            <a:r>
              <a:rPr lang="ar-JO" sz="1200" baseline="0" dirty="0" smtClean="0">
                <a:solidFill>
                  <a:schemeClr val="dk1"/>
                </a:solidFill>
                <a:latin typeface="Calibri"/>
                <a:ea typeface="Calibri"/>
                <a:cs typeface="Calibri"/>
                <a:sym typeface="Calibri"/>
              </a:rPr>
              <a:t> </a:t>
            </a:r>
            <a:r>
              <a:rPr lang="ar-JO" sz="1200" dirty="0" smtClean="0">
                <a:solidFill>
                  <a:schemeClr val="dk1"/>
                </a:solidFill>
                <a:latin typeface="Calibri"/>
                <a:ea typeface="Calibri"/>
                <a:cs typeface="Calibri"/>
                <a:sym typeface="Calibri"/>
              </a:rPr>
              <a:t>الأطفال</a:t>
            </a:r>
          </a:p>
          <a:p>
            <a:pPr marL="171450" lvl="0" indent="-171450" algn="r" rtl="1">
              <a:spcBef>
                <a:spcPts val="0"/>
              </a:spcBef>
              <a:spcAft>
                <a:spcPts val="0"/>
              </a:spcAft>
              <a:buFont typeface="Arial" panose="020B0604020202020204" pitchFamily="34" charset="0"/>
              <a:buChar char="•"/>
            </a:pPr>
            <a:r>
              <a:rPr lang="ar-JO" sz="1200" dirty="0" smtClean="0">
                <a:solidFill>
                  <a:schemeClr val="dk1"/>
                </a:solidFill>
                <a:latin typeface="Calibri"/>
                <a:ea typeface="Calibri"/>
                <a:cs typeface="Calibri"/>
                <a:sym typeface="Calibri"/>
              </a:rPr>
              <a:t>الإطار القانوني والسياسي لحماية الطفل الخاص بالأطفال المعرضين للخطر بما في ذلك الأطفال العاملين. بالنسبة للجهات الفاعلة في مجال حماية الطفل ، فإن هذا مهم بشكل خاص لأن قوانين حماية الطفل قد تكون معروفة على نطاق واسع أكثر من قوانين عمل الأطفال ، لكن فهمهم لكيفية ارتباطها بالأطفال العاملين وأسوأ أشكاله ، والالتزامات الواقعة على الحكومة فيما يتعلق بالأطفال العاملين المعرضين للخطر ، و قد تكون الطريقة التي يتم بها تطبيق قوانين حماية الطفل على الأطفال العاملين محليًا غير معروفة على نطاق واسع.</a:t>
            </a:r>
          </a:p>
          <a:p>
            <a:pPr marL="171450" lvl="0" indent="-171450" algn="r" rtl="1">
              <a:spcBef>
                <a:spcPts val="0"/>
              </a:spcBef>
              <a:spcAft>
                <a:spcPts val="0"/>
              </a:spcAft>
              <a:buFont typeface="Arial" panose="020B0604020202020204" pitchFamily="34" charset="0"/>
              <a:buChar char="•"/>
            </a:pPr>
            <a:r>
              <a:rPr lang="ar-JO" sz="1200" dirty="0" smtClean="0">
                <a:solidFill>
                  <a:schemeClr val="dk1"/>
                </a:solidFill>
                <a:latin typeface="Calibri"/>
                <a:ea typeface="Calibri"/>
                <a:cs typeface="Calibri"/>
                <a:sym typeface="Calibri"/>
              </a:rPr>
              <a:t>تشريعات أخرى ذات صلة باللاجئين إلخ.</a:t>
            </a:r>
            <a:endParaRPr dirty="0"/>
          </a:p>
        </p:txBody>
      </p:sp>
      <p:sp>
        <p:nvSpPr>
          <p:cNvPr id="426" name="Google Shape;426;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10</a:t>
            </a:fld>
            <a:endParaRPr/>
          </a:p>
        </p:txBody>
      </p:sp>
    </p:spTree>
    <p:extLst>
      <p:ext uri="{BB962C8B-B14F-4D97-AF65-F5344CB8AC3E}">
        <p14:creationId xmlns:p14="http://schemas.microsoft.com/office/powerpoint/2010/main" val="15506433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1"/>
        <p:cNvGrpSpPr/>
        <p:nvPr/>
      </p:nvGrpSpPr>
      <p:grpSpPr>
        <a:xfrm>
          <a:off x="0" y="0"/>
          <a:ext cx="0" cy="0"/>
          <a:chOff x="0" y="0"/>
          <a:chExt cx="0" cy="0"/>
        </a:xfrm>
      </p:grpSpPr>
      <p:sp>
        <p:nvSpPr>
          <p:cNvPr id="442" name="Google Shape;442;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3" name="Google Shape;443;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r" rtl="1">
              <a:lnSpc>
                <a:spcPct val="100000"/>
              </a:lnSpc>
              <a:spcBef>
                <a:spcPts val="0"/>
              </a:spcBef>
              <a:spcAft>
                <a:spcPts val="0"/>
              </a:spcAft>
              <a:buClr>
                <a:schemeClr val="dk1"/>
              </a:buClr>
              <a:buSzPts val="1200"/>
              <a:buFont typeface="Calibri"/>
              <a:buNone/>
            </a:pPr>
            <a:r>
              <a:rPr lang="ar-JO" sz="1200" dirty="0" smtClean="0">
                <a:solidFill>
                  <a:schemeClr val="dk1"/>
                </a:solidFill>
                <a:latin typeface="Calibri"/>
                <a:ea typeface="Calibri"/>
                <a:cs typeface="Calibri"/>
                <a:sym typeface="Calibri"/>
              </a:rPr>
              <a:t>اشرح أن العمل مقبول للأطفال فقط إذا كان متوافقًا مع التشريعات ، وكان محدودًا ولديه ساعات مرنة تتيح للأطفال حضور المدرسة أو التدريب المهني والتنمية الصحية ورفاههم، والراحة والتنشئة الاجتماعية والرعاية. يجب ألاّ تكون الظروف والمهام استغلالية أو خطرة، يجب أن يكون مكان العمل آمنًا ومناسبًا للعمر والتطور. يجب تزويد الأطفال بالتدريب والتوجيه ويجب مراقبة عملهم بانتظام.</a:t>
            </a:r>
          </a:p>
          <a:p>
            <a:pPr marL="0" marR="0" lvl="0" indent="0" algn="r" rtl="1">
              <a:lnSpc>
                <a:spcPct val="100000"/>
              </a:lnSpc>
              <a:spcBef>
                <a:spcPts val="0"/>
              </a:spcBef>
              <a:spcAft>
                <a:spcPts val="0"/>
              </a:spcAft>
              <a:buClr>
                <a:schemeClr val="dk1"/>
              </a:buClr>
              <a:buSzPts val="1200"/>
              <a:buFont typeface="Calibri"/>
              <a:buNone/>
            </a:pPr>
            <a:endParaRPr lang="ar-JO" sz="1200" dirty="0" smtClean="0">
              <a:solidFill>
                <a:schemeClr val="dk1"/>
              </a:solidFill>
              <a:latin typeface="Calibri"/>
              <a:ea typeface="Calibri"/>
              <a:cs typeface="Calibri"/>
              <a:sym typeface="Calibri"/>
            </a:endParaRPr>
          </a:p>
          <a:p>
            <a:pPr marL="0" marR="0" lvl="0" indent="0" algn="r" rtl="1">
              <a:lnSpc>
                <a:spcPct val="100000"/>
              </a:lnSpc>
              <a:spcBef>
                <a:spcPts val="0"/>
              </a:spcBef>
              <a:spcAft>
                <a:spcPts val="0"/>
              </a:spcAft>
              <a:buClr>
                <a:schemeClr val="dk1"/>
              </a:buClr>
              <a:buSzPts val="1200"/>
              <a:buFont typeface="Calibri"/>
              <a:buNone/>
            </a:pPr>
            <a:r>
              <a:rPr lang="ar-JO" sz="1200" dirty="0" smtClean="0">
                <a:solidFill>
                  <a:schemeClr val="dk1"/>
                </a:solidFill>
                <a:latin typeface="Calibri"/>
                <a:ea typeface="Calibri"/>
                <a:cs typeface="Calibri"/>
                <a:sym typeface="Calibri"/>
              </a:rPr>
              <a:t>لذلك لكي يكون العمل مقبولا لأي طفل، يجب أن:</a:t>
            </a:r>
          </a:p>
          <a:p>
            <a:pPr marL="171450" marR="0" lvl="0" indent="-171450" algn="r" rtl="1">
              <a:lnSpc>
                <a:spcPct val="100000"/>
              </a:lnSpc>
              <a:spcBef>
                <a:spcPts val="0"/>
              </a:spcBef>
              <a:spcAft>
                <a:spcPts val="0"/>
              </a:spcAft>
              <a:buClr>
                <a:schemeClr val="dk1"/>
              </a:buClr>
              <a:buSzPts val="1200"/>
              <a:buFont typeface="Arial" panose="020B0604020202020204" pitchFamily="34" charset="0"/>
              <a:buChar char="•"/>
            </a:pPr>
            <a:r>
              <a:rPr lang="ar-JO" sz="1200" dirty="0" smtClean="0">
                <a:solidFill>
                  <a:schemeClr val="dk1"/>
                </a:solidFill>
                <a:latin typeface="Calibri"/>
                <a:ea typeface="Calibri"/>
                <a:cs typeface="Calibri"/>
                <a:sym typeface="Calibri"/>
              </a:rPr>
              <a:t>أن يكون متوافقًا مع تشريعات الحد الأدنى لسن العمل وأي تشريعات متعلقة بعمل الأطفال ، بما في ذلك التشريعات والسياسة التي تغطي ساعات العمل، وأوقات وأيام الأسبوع، ومستوى التعليم، وتوفير التدريب والتعليم، والصحة، والسلامة، والوصول إلى الخدمات إلخ.</a:t>
            </a:r>
          </a:p>
          <a:p>
            <a:pPr marL="171450" marR="0" lvl="0" indent="-171450" algn="r" rtl="1">
              <a:lnSpc>
                <a:spcPct val="100000"/>
              </a:lnSpc>
              <a:spcBef>
                <a:spcPts val="0"/>
              </a:spcBef>
              <a:spcAft>
                <a:spcPts val="0"/>
              </a:spcAft>
              <a:buClr>
                <a:schemeClr val="dk1"/>
              </a:buClr>
              <a:buSzPts val="1200"/>
              <a:buFont typeface="Arial" panose="020B0604020202020204" pitchFamily="34" charset="0"/>
              <a:buChar char="•"/>
            </a:pPr>
            <a:r>
              <a:rPr lang="ar-JO" sz="1200" dirty="0" smtClean="0">
                <a:solidFill>
                  <a:schemeClr val="dk1"/>
                </a:solidFill>
                <a:latin typeface="Calibri"/>
                <a:ea typeface="Calibri"/>
                <a:cs typeface="Calibri"/>
                <a:sym typeface="Calibri"/>
              </a:rPr>
              <a:t>يُحدد</a:t>
            </a:r>
            <a:r>
              <a:rPr lang="ar-JO" sz="1200" baseline="0" dirty="0" smtClean="0">
                <a:solidFill>
                  <a:schemeClr val="dk1"/>
                </a:solidFill>
                <a:latin typeface="Calibri"/>
                <a:ea typeface="Calibri"/>
                <a:cs typeface="Calibri"/>
                <a:sym typeface="Calibri"/>
              </a:rPr>
              <a:t> </a:t>
            </a:r>
            <a:r>
              <a:rPr lang="ar-JO" sz="1200" dirty="0" smtClean="0">
                <a:solidFill>
                  <a:schemeClr val="dk1"/>
                </a:solidFill>
                <a:latin typeface="Calibri"/>
                <a:ea typeface="Calibri"/>
                <a:cs typeface="Calibri"/>
                <a:sym typeface="Calibri"/>
              </a:rPr>
              <a:t>ساعات عمل الأطفال ويضمن مرونتها ويسمح بالراحة الكافية والتنشئة الاجتماعية والرعاية التي يحتاجها الأطفال للتنمية الصحية والرفاه.</a:t>
            </a:r>
          </a:p>
          <a:p>
            <a:pPr marL="171450" marR="0" lvl="0" indent="-171450" algn="r" rtl="1">
              <a:lnSpc>
                <a:spcPct val="100000"/>
              </a:lnSpc>
              <a:spcBef>
                <a:spcPts val="0"/>
              </a:spcBef>
              <a:spcAft>
                <a:spcPts val="0"/>
              </a:spcAft>
              <a:buClr>
                <a:schemeClr val="dk1"/>
              </a:buClr>
              <a:buSzPts val="1200"/>
              <a:buFont typeface="Arial" panose="020B0604020202020204" pitchFamily="34" charset="0"/>
              <a:buChar char="•"/>
            </a:pPr>
            <a:r>
              <a:rPr lang="ar-JO" sz="1200" dirty="0" smtClean="0">
                <a:solidFill>
                  <a:schemeClr val="dk1"/>
                </a:solidFill>
                <a:latin typeface="Calibri"/>
                <a:ea typeface="Calibri"/>
                <a:cs typeface="Calibri"/>
                <a:sym typeface="Calibri"/>
              </a:rPr>
              <a:t>يُمكّن الأطفال بنشاط من الالتحاق بالمدرسة أو فرص التعلم الأخرى مثل التدريب المهني الذي يزود الأطفال والشباب بالمهارات والخبرة ، مما يساعد على إعدادهم ليكونوا أعضاء منتجين في المجتمع خلال مرحلة البلوغ.</a:t>
            </a:r>
          </a:p>
          <a:p>
            <a:pPr marL="171450" marR="0" lvl="0" indent="-171450" algn="r" rtl="1">
              <a:lnSpc>
                <a:spcPct val="100000"/>
              </a:lnSpc>
              <a:spcBef>
                <a:spcPts val="0"/>
              </a:spcBef>
              <a:spcAft>
                <a:spcPts val="0"/>
              </a:spcAft>
              <a:buClr>
                <a:schemeClr val="dk1"/>
              </a:buClr>
              <a:buSzPts val="1200"/>
              <a:buFont typeface="Arial" panose="020B0604020202020204" pitchFamily="34" charset="0"/>
              <a:buChar char="•"/>
            </a:pPr>
            <a:r>
              <a:rPr lang="ar-JO" sz="1200" baseline="0" dirty="0" smtClean="0">
                <a:solidFill>
                  <a:schemeClr val="dk1"/>
                </a:solidFill>
                <a:latin typeface="Calibri"/>
                <a:ea typeface="Calibri"/>
                <a:cs typeface="Calibri"/>
                <a:sym typeface="Calibri"/>
              </a:rPr>
              <a:t> </a:t>
            </a:r>
            <a:r>
              <a:rPr lang="ar-JO" sz="1200" dirty="0" smtClean="0">
                <a:solidFill>
                  <a:schemeClr val="dk1"/>
                </a:solidFill>
                <a:latin typeface="Calibri"/>
                <a:ea typeface="Calibri"/>
                <a:cs typeface="Calibri"/>
                <a:sym typeface="Calibri"/>
              </a:rPr>
              <a:t> يجب ألا يأخذ العمل المقبول الأطفال بعيدًا عن المنزل أو يستغل وقتهم في اللعب أو الترفيه</a:t>
            </a:r>
            <a:r>
              <a:rPr lang="ar-JO" sz="1200" baseline="0" dirty="0" smtClean="0">
                <a:solidFill>
                  <a:schemeClr val="dk1"/>
                </a:solidFill>
                <a:latin typeface="Calibri"/>
                <a:ea typeface="Calibri"/>
                <a:cs typeface="Calibri"/>
                <a:sym typeface="Calibri"/>
              </a:rPr>
              <a:t> </a:t>
            </a:r>
            <a:r>
              <a:rPr lang="ar-JO" sz="1200" dirty="0" smtClean="0">
                <a:solidFill>
                  <a:schemeClr val="dk1"/>
                </a:solidFill>
                <a:latin typeface="Calibri"/>
                <a:ea typeface="Calibri"/>
                <a:cs typeface="Calibri"/>
                <a:sym typeface="Calibri"/>
              </a:rPr>
              <a:t>مع أقرانهم.</a:t>
            </a:r>
          </a:p>
          <a:p>
            <a:pPr marL="171450" marR="0" lvl="0" indent="-171450" algn="r" rtl="1">
              <a:lnSpc>
                <a:spcPct val="100000"/>
              </a:lnSpc>
              <a:spcBef>
                <a:spcPts val="0"/>
              </a:spcBef>
              <a:spcAft>
                <a:spcPts val="0"/>
              </a:spcAft>
              <a:buClr>
                <a:schemeClr val="dk1"/>
              </a:buClr>
              <a:buSzPts val="1200"/>
              <a:buFont typeface="Arial" panose="020B0604020202020204" pitchFamily="34" charset="0"/>
              <a:buChar char="•"/>
            </a:pPr>
            <a:r>
              <a:rPr lang="ar-JO" sz="1200" dirty="0" smtClean="0">
                <a:solidFill>
                  <a:schemeClr val="dk1"/>
                </a:solidFill>
                <a:latin typeface="Calibri"/>
                <a:ea typeface="Calibri"/>
                <a:cs typeface="Calibri"/>
                <a:sym typeface="Calibri"/>
              </a:rPr>
              <a:t>لا</a:t>
            </a:r>
            <a:r>
              <a:rPr lang="ar-JO" sz="1200" baseline="0" dirty="0" smtClean="0">
                <a:solidFill>
                  <a:schemeClr val="dk1"/>
                </a:solidFill>
                <a:latin typeface="Calibri"/>
                <a:ea typeface="Calibri"/>
                <a:cs typeface="Calibri"/>
                <a:sym typeface="Calibri"/>
              </a:rPr>
              <a:t> يُ</a:t>
            </a:r>
            <a:r>
              <a:rPr lang="ar-JO" sz="1200" dirty="0" smtClean="0">
                <a:solidFill>
                  <a:schemeClr val="dk1"/>
                </a:solidFill>
                <a:latin typeface="Calibri"/>
                <a:ea typeface="Calibri"/>
                <a:cs typeface="Calibri"/>
                <a:sym typeface="Calibri"/>
              </a:rPr>
              <a:t>عرّض الأطفال لمهام أو أعمال استغلالية أو خطرة لا تؤذيهم بدنياً، أو عقلياً، أو عاطفياً، ولا تؤثر على تنميتهم.</a:t>
            </a:r>
          </a:p>
          <a:p>
            <a:pPr marL="171450" marR="0" lvl="0" indent="-171450" algn="r" rtl="1">
              <a:lnSpc>
                <a:spcPct val="100000"/>
              </a:lnSpc>
              <a:spcBef>
                <a:spcPts val="0"/>
              </a:spcBef>
              <a:spcAft>
                <a:spcPts val="0"/>
              </a:spcAft>
              <a:buClr>
                <a:schemeClr val="dk1"/>
              </a:buClr>
              <a:buSzPts val="1200"/>
              <a:buFont typeface="Arial" panose="020B0604020202020204" pitchFamily="34" charset="0"/>
              <a:buChar char="•"/>
            </a:pPr>
            <a:r>
              <a:rPr lang="ar-JO" sz="1200" dirty="0" smtClean="0">
                <a:solidFill>
                  <a:schemeClr val="dk1"/>
                </a:solidFill>
                <a:latin typeface="Calibri"/>
                <a:ea typeface="Calibri"/>
                <a:cs typeface="Calibri"/>
                <a:sym typeface="Calibri"/>
              </a:rPr>
              <a:t>أن يكون في مكان (عمل) آمن للأطفال ويولي اهتمامًا خاصًا بالسن والتنمية وما إلى ذلك.</a:t>
            </a:r>
          </a:p>
          <a:p>
            <a:pPr marL="171450" marR="0" lvl="0" indent="-171450" algn="r" rtl="1">
              <a:lnSpc>
                <a:spcPct val="100000"/>
              </a:lnSpc>
              <a:spcBef>
                <a:spcPts val="0"/>
              </a:spcBef>
              <a:spcAft>
                <a:spcPts val="0"/>
              </a:spcAft>
              <a:buClr>
                <a:schemeClr val="dk1"/>
              </a:buClr>
              <a:buSzPts val="1200"/>
              <a:buFont typeface="Arial" panose="020B0604020202020204" pitchFamily="34" charset="0"/>
              <a:buChar char="•"/>
            </a:pPr>
            <a:r>
              <a:rPr lang="ar-JO" sz="1200" dirty="0" smtClean="0">
                <a:solidFill>
                  <a:schemeClr val="dk1"/>
                </a:solidFill>
                <a:latin typeface="Calibri"/>
                <a:ea typeface="Calibri"/>
                <a:cs typeface="Calibri"/>
                <a:sym typeface="Calibri"/>
              </a:rPr>
              <a:t>يمنح الأطفال التدريب والتعليم المناسبين للقيام بعملهم.</a:t>
            </a:r>
          </a:p>
          <a:p>
            <a:pPr marL="171450" marR="0" lvl="0" indent="-171450" algn="r" rtl="1">
              <a:lnSpc>
                <a:spcPct val="100000"/>
              </a:lnSpc>
              <a:spcBef>
                <a:spcPts val="0"/>
              </a:spcBef>
              <a:spcAft>
                <a:spcPts val="0"/>
              </a:spcAft>
              <a:buClr>
                <a:schemeClr val="dk1"/>
              </a:buClr>
              <a:buSzPts val="1200"/>
              <a:buFont typeface="Arial" panose="020B0604020202020204" pitchFamily="34" charset="0"/>
              <a:buChar char="•"/>
            </a:pPr>
            <a:r>
              <a:rPr lang="ar-JO" sz="1200" dirty="0" smtClean="0">
                <a:solidFill>
                  <a:schemeClr val="dk1"/>
                </a:solidFill>
                <a:latin typeface="Calibri"/>
                <a:ea typeface="Calibri"/>
                <a:cs typeface="Calibri"/>
                <a:sym typeface="Calibri"/>
              </a:rPr>
              <a:t>يخضع للمراقبة ، من المهم أن تتم مراقبة المنازل، والمجتمعات، وأماكن العمل التي يعمل فيها الأطفال لضمان حماية الأطفال العاملين ، وتوافر ظروف عمل مقبولة ، والامتثال للتشريعات والسياسات.</a:t>
            </a:r>
          </a:p>
          <a:p>
            <a:pPr marL="0" marR="0" lvl="0" indent="0" algn="r" rtl="1">
              <a:lnSpc>
                <a:spcPct val="100000"/>
              </a:lnSpc>
              <a:spcBef>
                <a:spcPts val="0"/>
              </a:spcBef>
              <a:spcAft>
                <a:spcPts val="0"/>
              </a:spcAft>
              <a:buClr>
                <a:schemeClr val="dk1"/>
              </a:buClr>
              <a:buSzPts val="1200"/>
              <a:buFont typeface="Calibri"/>
              <a:buNone/>
            </a:pPr>
            <a:endParaRPr lang="ar-JO" sz="1200" dirty="0" smtClean="0">
              <a:solidFill>
                <a:schemeClr val="dk1"/>
              </a:solidFill>
              <a:latin typeface="Calibri"/>
              <a:ea typeface="Calibri"/>
              <a:cs typeface="Calibri"/>
              <a:sym typeface="Calibri"/>
            </a:endParaRPr>
          </a:p>
          <a:p>
            <a:pPr marL="0" marR="0" lvl="0" indent="0" algn="r" rtl="1">
              <a:lnSpc>
                <a:spcPct val="100000"/>
              </a:lnSpc>
              <a:spcBef>
                <a:spcPts val="0"/>
              </a:spcBef>
              <a:spcAft>
                <a:spcPts val="0"/>
              </a:spcAft>
              <a:buClr>
                <a:schemeClr val="dk1"/>
              </a:buClr>
              <a:buSzPts val="1200"/>
              <a:buFont typeface="Calibri"/>
              <a:buNone/>
            </a:pPr>
            <a:r>
              <a:rPr lang="ar-JO" sz="1200" dirty="0" smtClean="0">
                <a:solidFill>
                  <a:schemeClr val="dk1"/>
                </a:solidFill>
                <a:latin typeface="Calibri"/>
                <a:ea typeface="Calibri"/>
                <a:cs typeface="Calibri"/>
                <a:sym typeface="Calibri"/>
              </a:rPr>
              <a:t>العمل الذي يستوفي هذه الشروط ليس عمل الأطفال.</a:t>
            </a:r>
            <a:endParaRPr sz="1200" dirty="0">
              <a:solidFill>
                <a:schemeClr val="dk1"/>
              </a:solidFill>
              <a:latin typeface="Calibri"/>
              <a:ea typeface="Calibri"/>
              <a:cs typeface="Calibri"/>
              <a:sym typeface="Calibri"/>
            </a:endParaRPr>
          </a:p>
        </p:txBody>
      </p:sp>
      <p:sp>
        <p:nvSpPr>
          <p:cNvPr id="444" name="Google Shape;444;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11</a:t>
            </a:fld>
            <a:endParaRPr/>
          </a:p>
        </p:txBody>
      </p:sp>
    </p:spTree>
    <p:extLst>
      <p:ext uri="{BB962C8B-B14F-4D97-AF65-F5344CB8AC3E}">
        <p14:creationId xmlns:p14="http://schemas.microsoft.com/office/powerpoint/2010/main" val="29622619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6"/>
        <p:cNvGrpSpPr/>
        <p:nvPr/>
      </p:nvGrpSpPr>
      <p:grpSpPr>
        <a:xfrm>
          <a:off x="0" y="0"/>
          <a:ext cx="0" cy="0"/>
          <a:chOff x="0" y="0"/>
          <a:chExt cx="0" cy="0"/>
        </a:xfrm>
      </p:grpSpPr>
      <p:sp>
        <p:nvSpPr>
          <p:cNvPr id="457" name="Google Shape;457;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58" name="Google Shape;458;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171450" lvl="0" indent="-171450" algn="r" rtl="1">
              <a:spcBef>
                <a:spcPts val="0"/>
              </a:spcBef>
              <a:spcAft>
                <a:spcPts val="0"/>
              </a:spcAft>
              <a:buClr>
                <a:schemeClr val="dk1"/>
              </a:buClr>
              <a:buSzPts val="1200"/>
              <a:buFont typeface="Arial"/>
              <a:buChar char="•"/>
            </a:pPr>
            <a:r>
              <a:rPr lang="ar-JO" sz="1200" dirty="0" smtClean="0">
                <a:solidFill>
                  <a:schemeClr val="dk1"/>
                </a:solidFill>
                <a:latin typeface="Calibri"/>
                <a:ea typeface="Calibri"/>
                <a:cs typeface="Calibri"/>
                <a:sym typeface="Calibri"/>
              </a:rPr>
              <a:t>لا يعتبر كل أشكال تشغيل الأطفال هو عمل الأطفال.</a:t>
            </a:r>
            <a:endParaRPr dirty="0"/>
          </a:p>
          <a:p>
            <a:pPr marL="171450" lvl="0" indent="-171450" algn="r" rtl="1">
              <a:spcBef>
                <a:spcPts val="0"/>
              </a:spcBef>
              <a:spcAft>
                <a:spcPts val="0"/>
              </a:spcAft>
              <a:buClr>
                <a:schemeClr val="dk1"/>
              </a:buClr>
              <a:buSzPts val="1200"/>
              <a:buFont typeface="Arial"/>
              <a:buChar char="•"/>
            </a:pPr>
            <a:r>
              <a:rPr lang="ar-JO" sz="1200" dirty="0" smtClean="0">
                <a:solidFill>
                  <a:schemeClr val="dk1"/>
                </a:solidFill>
                <a:latin typeface="Calibri"/>
                <a:ea typeface="Calibri"/>
                <a:cs typeface="Calibri"/>
                <a:sym typeface="Calibri"/>
              </a:rPr>
              <a:t>لا يجب القضاء على أشكال العمل المقبول للأطفال وتشمل:</a:t>
            </a:r>
            <a:endParaRPr dirty="0" smtClean="0"/>
          </a:p>
          <a:p>
            <a:pPr marL="1085850" lvl="2" indent="-171450" algn="r" rtl="1">
              <a:spcBef>
                <a:spcPts val="0"/>
              </a:spcBef>
              <a:spcAft>
                <a:spcPts val="0"/>
              </a:spcAft>
              <a:buClr>
                <a:schemeClr val="dk1"/>
              </a:buClr>
              <a:buSzPts val="1200"/>
              <a:buFont typeface="Courier New"/>
              <a:buChar char="o"/>
            </a:pPr>
            <a:r>
              <a:rPr lang="ar-JO" sz="1200" dirty="0" smtClean="0">
                <a:solidFill>
                  <a:schemeClr val="dk1"/>
                </a:solidFill>
                <a:latin typeface="Calibri"/>
                <a:ea typeface="Calibri"/>
                <a:cs typeface="Calibri"/>
                <a:sym typeface="Calibri"/>
              </a:rPr>
              <a:t> العمل اللائق للأطفال فوق الحد الأدنى لسن العمل ، والذي يكون عمل غير خطير أو ليس واحدًا من أسوأ أشكال عمل الأطفال.</a:t>
            </a:r>
            <a:endParaRPr dirty="0" smtClean="0"/>
          </a:p>
          <a:p>
            <a:pPr marL="1085850" lvl="2" indent="-171450" algn="r" rtl="1">
              <a:spcBef>
                <a:spcPts val="0"/>
              </a:spcBef>
              <a:spcAft>
                <a:spcPts val="0"/>
              </a:spcAft>
              <a:buClr>
                <a:schemeClr val="dk1"/>
              </a:buClr>
              <a:buSzPts val="1200"/>
              <a:buFont typeface="Courier New"/>
              <a:buChar char="o"/>
            </a:pPr>
            <a:r>
              <a:rPr lang="en-GB" sz="1200" dirty="0" smtClean="0">
                <a:solidFill>
                  <a:schemeClr val="dk1"/>
                </a:solidFill>
                <a:latin typeface="Calibri"/>
                <a:ea typeface="Calibri"/>
                <a:cs typeface="Calibri"/>
                <a:sym typeface="Calibri"/>
              </a:rPr>
              <a:t> </a:t>
            </a:r>
            <a:r>
              <a:rPr lang="ar-JO" sz="1200" dirty="0" smtClean="0">
                <a:solidFill>
                  <a:schemeClr val="dk1"/>
                </a:solidFill>
                <a:latin typeface="Calibri"/>
                <a:ea typeface="Calibri"/>
                <a:cs typeface="Calibri"/>
                <a:sym typeface="Calibri"/>
              </a:rPr>
              <a:t>العمل الخفيف للأطفال دون الحد الأدنى للسن ولكن فوق سن 13 أو 12 عامًا ، والذي لا يتعارض مع صحتهم أو سلامتهم أو تعليمهم.</a:t>
            </a:r>
            <a:endParaRPr dirty="0" smtClean="0"/>
          </a:p>
          <a:p>
            <a:pPr marL="171450" lvl="0" indent="-171450" algn="r" rtl="1">
              <a:spcBef>
                <a:spcPts val="0"/>
              </a:spcBef>
              <a:spcAft>
                <a:spcPts val="0"/>
              </a:spcAft>
              <a:buClr>
                <a:schemeClr val="dk1"/>
              </a:buClr>
              <a:buSzPts val="1200"/>
              <a:buFont typeface="Arial"/>
              <a:buChar char="•"/>
            </a:pPr>
            <a:r>
              <a:rPr lang="ar-JO" sz="1200" dirty="0" smtClean="0">
                <a:solidFill>
                  <a:schemeClr val="dk1"/>
                </a:solidFill>
                <a:latin typeface="Calibri"/>
                <a:ea typeface="Calibri"/>
                <a:cs typeface="Calibri"/>
                <a:sym typeface="Calibri"/>
              </a:rPr>
              <a:t>عمل الأطفال ضار ويجب القضاء عليه</a:t>
            </a:r>
            <a:endParaRPr dirty="0" smtClean="0"/>
          </a:p>
          <a:p>
            <a:pPr marL="171450" lvl="0" indent="-171450" algn="r" rtl="1">
              <a:spcBef>
                <a:spcPts val="0"/>
              </a:spcBef>
              <a:spcAft>
                <a:spcPts val="0"/>
              </a:spcAft>
              <a:buClr>
                <a:schemeClr val="dk1"/>
              </a:buClr>
              <a:buSzPts val="1200"/>
              <a:buFont typeface="Arial"/>
              <a:buChar char="•"/>
            </a:pPr>
            <a:r>
              <a:rPr lang="ar-JO" dirty="0" smtClean="0"/>
              <a:t>أسوأ أشكال عمل الأطفال ، بما في ذلك الأعمال الخطرة ، محظورة على جميع الأطفال الذين تقل أعمارهم عن 18 عامًا ويجب القضاء عليها على وجه السرعة.</a:t>
            </a:r>
            <a:endParaRPr dirty="0"/>
          </a:p>
        </p:txBody>
      </p:sp>
      <p:sp>
        <p:nvSpPr>
          <p:cNvPr id="459" name="Google Shape;459;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12</a:t>
            </a:fld>
            <a:endParaRPr/>
          </a:p>
        </p:txBody>
      </p:sp>
    </p:spTree>
    <p:extLst>
      <p:ext uri="{BB962C8B-B14F-4D97-AF65-F5344CB8AC3E}">
        <p14:creationId xmlns:p14="http://schemas.microsoft.com/office/powerpoint/2010/main" val="36532210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3"/>
        <p:cNvGrpSpPr/>
        <p:nvPr/>
      </p:nvGrpSpPr>
      <p:grpSpPr>
        <a:xfrm>
          <a:off x="0" y="0"/>
          <a:ext cx="0" cy="0"/>
          <a:chOff x="0" y="0"/>
          <a:chExt cx="0" cy="0"/>
        </a:xfrm>
      </p:grpSpPr>
      <p:sp>
        <p:nvSpPr>
          <p:cNvPr id="464" name="Google Shape;464;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5" name="Google Shape;465;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r" rtl="1">
              <a:spcBef>
                <a:spcPts val="0"/>
              </a:spcBef>
              <a:spcAft>
                <a:spcPts val="0"/>
              </a:spcAft>
              <a:buNone/>
            </a:pPr>
            <a:r>
              <a:rPr lang="ar-JO" dirty="0" smtClean="0"/>
              <a:t>لا يحتاج المشاركون إلى معرفة التفاصيل الكاملة للقوانين ، بل يحتاجون كمجموعة إلى تحديد إطار الحماية القانونية الشامل للأطفال والتعليق على أي عناصر مهمة أو بحاجة إلى تعزيز.</a:t>
            </a:r>
            <a:endParaRPr dirty="0"/>
          </a:p>
          <a:p>
            <a:pPr marL="0" lvl="0" indent="0" algn="l" rtl="0">
              <a:spcBef>
                <a:spcPts val="0"/>
              </a:spcBef>
              <a:spcAft>
                <a:spcPts val="0"/>
              </a:spcAft>
              <a:buNone/>
            </a:pPr>
            <a:endParaRPr dirty="0"/>
          </a:p>
        </p:txBody>
      </p:sp>
      <p:sp>
        <p:nvSpPr>
          <p:cNvPr id="466" name="Google Shape;466;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13</a:t>
            </a:fld>
            <a:endParaRPr/>
          </a:p>
        </p:txBody>
      </p:sp>
    </p:spTree>
    <p:extLst>
      <p:ext uri="{BB962C8B-B14F-4D97-AF65-F5344CB8AC3E}">
        <p14:creationId xmlns:p14="http://schemas.microsoft.com/office/powerpoint/2010/main" val="32318182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
        <p:cNvGrpSpPr/>
        <p:nvPr/>
      </p:nvGrpSpPr>
      <p:grpSpPr>
        <a:xfrm>
          <a:off x="0" y="0"/>
          <a:ext cx="0" cy="0"/>
          <a:chOff x="0" y="0"/>
          <a:chExt cx="0" cy="0"/>
        </a:xfrm>
      </p:grpSpPr>
      <p:sp>
        <p:nvSpPr>
          <p:cNvPr id="473" name="Google Shape;473;p1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4" name="Google Shape;474;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62731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7"/>
        <p:cNvGrpSpPr/>
        <p:nvPr/>
      </p:nvGrpSpPr>
      <p:grpSpPr>
        <a:xfrm>
          <a:off x="0" y="0"/>
          <a:ext cx="0" cy="0"/>
          <a:chOff x="0" y="0"/>
          <a:chExt cx="0" cy="0"/>
        </a:xfrm>
      </p:grpSpPr>
      <p:sp>
        <p:nvSpPr>
          <p:cNvPr id="478" name="Google Shape;478;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9" name="Google Shape;479;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228600" marR="0" lvl="0" indent="0" algn="r" defTabSz="914400" rtl="1" eaLnBrk="1" fontAlgn="base"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ar-JO" sz="1800" dirty="0" smtClean="0"/>
              <a:t>اشرح ذلك: </a:t>
            </a:r>
            <a:endParaRPr lang="ar-JO" sz="1800" b="0" i="0" u="none" strike="noStrike" dirty="0" smtClean="0">
              <a:solidFill>
                <a:srgbClr val="000000"/>
              </a:solidFill>
              <a:effectLst/>
              <a:latin typeface="Calibri" panose="020F0502020204030204" pitchFamily="34" charset="0"/>
            </a:endParaRPr>
          </a:p>
          <a:p>
            <a:pPr algn="r" rtl="1" fontAlgn="base">
              <a:spcBef>
                <a:spcPts val="0"/>
              </a:spcBef>
              <a:spcAft>
                <a:spcPts val="0"/>
              </a:spcAft>
              <a:buFont typeface="Arial" panose="020B0604020202020204" pitchFamily="34" charset="0"/>
              <a:buChar char="•"/>
            </a:pPr>
            <a:r>
              <a:rPr lang="ar-JO" dirty="0" smtClean="0"/>
              <a:t>تشير أحدث التقديرات العالمية ، منذ بداية عام 2020 ، إلى أن هناك حوالي 218 مليون طفل يعملون بأي شكل من الأشكال. إذا كنت تتذكر من جلستنا الأولى ، فهذا يشمل جميع أشكال العمل المقبول، و الأطفال العاملون، والأطفال العاملون في أسوأ أشكال عمل الأطفال.</a:t>
            </a:r>
            <a:r>
              <a:rPr lang="fr-FR" sz="1200" dirty="0" smtClean="0">
                <a:hlinkClick r:id="rId3"/>
              </a:rPr>
              <a:t> wcms_797515.pdf (ilo.org)</a:t>
            </a:r>
            <a:endParaRPr lang="ar-JO" sz="1200" dirty="0" smtClean="0"/>
          </a:p>
          <a:p>
            <a:pPr algn="r" rtl="1" fontAlgn="base">
              <a:spcBef>
                <a:spcPts val="0"/>
              </a:spcBef>
              <a:spcAft>
                <a:spcPts val="0"/>
              </a:spcAft>
              <a:buFont typeface="Arial" panose="020B0604020202020204" pitchFamily="34" charset="0"/>
              <a:buChar char="•"/>
            </a:pPr>
            <a:r>
              <a:rPr lang="ar-JO" dirty="0" smtClean="0"/>
              <a:t>يقدر أن 160 مليون طفل هم أطفال عاملون. هذا يمثل ما يقرب من واحد من كل 10 أطفال في جميع أنحاء العالم. </a:t>
            </a:r>
          </a:p>
          <a:p>
            <a:pPr marL="247650" lvl="0" indent="-171450" algn="r" rtl="1">
              <a:spcBef>
                <a:spcPts val="0"/>
              </a:spcBef>
              <a:spcAft>
                <a:spcPts val="0"/>
              </a:spcAft>
              <a:buClr>
                <a:schemeClr val="dk1"/>
              </a:buClr>
              <a:buSzPts val="1200"/>
              <a:buFont typeface="Arial" panose="020B0604020202020204" pitchFamily="34" charset="0"/>
              <a:buChar char="•"/>
            </a:pPr>
            <a:r>
              <a:rPr lang="ar-JO" dirty="0" smtClean="0"/>
              <a:t>وبالتالي ، هناك مليون طفل يعملون ولكنهم ليسوا في تعداد عمل الأطفال ، تتراوح أعمارهم بين 12/13 و 14/15 ويقومون أعمال خفيفة مسموح بها أو المراهقين الذين تتراوح أعمارهم بين 15 و 17 عامًا ممن يقومون بأعمال لائقة والتي ليست عملاً خفيفًا أو واحدًا</a:t>
            </a:r>
            <a:r>
              <a:rPr lang="ar-JO" baseline="0" dirty="0" smtClean="0"/>
              <a:t> من </a:t>
            </a:r>
            <a:r>
              <a:rPr lang="ar-JO" dirty="0" smtClean="0"/>
              <a:t>أسوأ أشكال</a:t>
            </a:r>
            <a:r>
              <a:rPr lang="ar-JO" baseline="0" dirty="0" smtClean="0"/>
              <a:t> </a:t>
            </a:r>
            <a:r>
              <a:rPr lang="ar-JO" dirty="0" smtClean="0"/>
              <a:t>عمل الأطفال.</a:t>
            </a:r>
          </a:p>
          <a:p>
            <a:pPr marL="247650" lvl="0" indent="-171450" algn="r" rtl="1">
              <a:spcBef>
                <a:spcPts val="0"/>
              </a:spcBef>
              <a:spcAft>
                <a:spcPts val="0"/>
              </a:spcAft>
              <a:buClr>
                <a:schemeClr val="dk1"/>
              </a:buClr>
              <a:buSzPts val="1200"/>
              <a:buFont typeface="Arial" panose="020B0604020202020204" pitchFamily="34" charset="0"/>
              <a:buChar char="•"/>
            </a:pPr>
            <a:r>
              <a:rPr lang="ar-JO" dirty="0" smtClean="0"/>
              <a:t> كمؤشر بديل لأسوأ أشكال عمل الأطفال ، تشير التقديرات العالمية تشير إلى أن أقل من نصف جميع الأطفال العاملين،</a:t>
            </a:r>
            <a:r>
              <a:rPr lang="ar-JO" baseline="0" dirty="0" smtClean="0"/>
              <a:t> هم </a:t>
            </a:r>
            <a:r>
              <a:rPr lang="ar-JO" dirty="0" smtClean="0"/>
              <a:t>يعملون في أعمال خطرة ، وهذا هو 79 مليون طفل في جميع أنحاء العالم.</a:t>
            </a:r>
          </a:p>
        </p:txBody>
      </p:sp>
      <p:sp>
        <p:nvSpPr>
          <p:cNvPr id="480" name="Google Shape;480;p1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15</a:t>
            </a:fld>
            <a:endParaRPr/>
          </a:p>
        </p:txBody>
      </p:sp>
    </p:spTree>
    <p:extLst>
      <p:ext uri="{BB962C8B-B14F-4D97-AF65-F5344CB8AC3E}">
        <p14:creationId xmlns:p14="http://schemas.microsoft.com/office/powerpoint/2010/main" val="17358530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5"/>
        <p:cNvGrpSpPr/>
        <p:nvPr/>
      </p:nvGrpSpPr>
      <p:grpSpPr>
        <a:xfrm>
          <a:off x="0" y="0"/>
          <a:ext cx="0" cy="0"/>
          <a:chOff x="0" y="0"/>
          <a:chExt cx="0" cy="0"/>
        </a:xfrm>
      </p:grpSpPr>
      <p:sp>
        <p:nvSpPr>
          <p:cNvPr id="496" name="Google Shape;496;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97" name="Google Shape;497;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sz="1200" b="1" dirty="0">
              <a:solidFill>
                <a:schemeClr val="dk1"/>
              </a:solidFill>
              <a:latin typeface="Calibri"/>
              <a:ea typeface="Calibri"/>
              <a:cs typeface="Calibri"/>
              <a:sym typeface="Calibri"/>
            </a:endParaRPr>
          </a:p>
          <a:p>
            <a:pPr marL="0" marR="0" lvl="0" indent="0" algn="r" rtl="1">
              <a:lnSpc>
                <a:spcPct val="100000"/>
              </a:lnSpc>
              <a:spcBef>
                <a:spcPts val="0"/>
              </a:spcBef>
              <a:spcAft>
                <a:spcPts val="0"/>
              </a:spcAft>
              <a:buClr>
                <a:schemeClr val="dk1"/>
              </a:buClr>
              <a:buSzPts val="1200"/>
              <a:buFont typeface="Calibri"/>
              <a:buNone/>
            </a:pPr>
            <a:r>
              <a:rPr lang="ar-JO" sz="1200" dirty="0" smtClean="0">
                <a:solidFill>
                  <a:schemeClr val="dk1"/>
                </a:solidFill>
                <a:latin typeface="Calibri"/>
                <a:ea typeface="Calibri"/>
                <a:cs typeface="Calibri"/>
                <a:sym typeface="Calibri"/>
              </a:rPr>
              <a:t>اشرح أن الأطفال الصغار جدًا يشكلون الحصة الأكبر من الأطفال العاملين ، ويشكلون ما يقرب من نصف جميع الأطفال العاملين ، كما أنهم يشكلون نسبة كبيرة من أولئك الذين يعملون في أعمال خطرة. يمثل القطاع الزراعي إلى حد بعيد الحصة الأكبر من عمل الأطفال والتي تشمل العمل في الزراعة، والثروة الحيوانية، والغابات، وصيد الأسماك. هناك العديد من المخاطر في الزراعة مثل التعرض لمبيدات الآفات، والآلات الخطرة، والأحمال الثقيلة، وساعات العمل الطويلة والبيئات شديدة الحرارة أو شديدة البرودة. قطاعا الخدمات والصناعة يمثلان نسبة</a:t>
            </a:r>
            <a:r>
              <a:rPr lang="ar-JO" sz="1200" baseline="0" dirty="0" smtClean="0">
                <a:solidFill>
                  <a:schemeClr val="dk1"/>
                </a:solidFill>
                <a:latin typeface="Calibri"/>
                <a:ea typeface="Calibri"/>
                <a:cs typeface="Calibri"/>
                <a:sym typeface="Calibri"/>
              </a:rPr>
              <a:t> </a:t>
            </a:r>
            <a:r>
              <a:rPr lang="ar-JO" sz="1200" dirty="0" smtClean="0">
                <a:solidFill>
                  <a:schemeClr val="dk1"/>
                </a:solidFill>
                <a:latin typeface="Calibri"/>
                <a:ea typeface="Calibri"/>
                <a:cs typeface="Calibri"/>
                <a:sym typeface="Calibri"/>
              </a:rPr>
              <a:t>أقل في عمل الأطفال ، على التوالي. تشمل الخدمات على سبيل المثال ، العمل في المتاجر، والمطاعم، وإصلاح السيارات،</a:t>
            </a:r>
            <a:r>
              <a:rPr lang="ar-JO" sz="1200" baseline="0" dirty="0" smtClean="0">
                <a:solidFill>
                  <a:schemeClr val="dk1"/>
                </a:solidFill>
                <a:latin typeface="Calibri"/>
                <a:ea typeface="Calibri"/>
                <a:cs typeface="Calibri"/>
                <a:sym typeface="Calibri"/>
              </a:rPr>
              <a:t> </a:t>
            </a:r>
            <a:r>
              <a:rPr lang="ar-JO" sz="1200" dirty="0" smtClean="0">
                <a:solidFill>
                  <a:schemeClr val="dk1"/>
                </a:solidFill>
                <a:latin typeface="Calibri"/>
                <a:ea typeface="Calibri"/>
                <a:cs typeface="Calibri"/>
                <a:sym typeface="Calibri"/>
              </a:rPr>
              <a:t>وجمع القمامة وإعادة تدويرها. قد تشمل الصناعات التصنيع ، أو العمل في مواقع البناء أو المصانع. ومن المتوقع أن تصبح هذه القطاعات أكثر أهمية في المستقبل حيث يؤدي تغير المناخ إلى نزوح الأسر من المناطق الريفية إلى المدن. يتم معظم عمل</a:t>
            </a:r>
            <a:r>
              <a:rPr lang="ar-JO" sz="1200" baseline="0" dirty="0" smtClean="0">
                <a:solidFill>
                  <a:schemeClr val="dk1"/>
                </a:solidFill>
                <a:latin typeface="Calibri"/>
                <a:ea typeface="Calibri"/>
                <a:cs typeface="Calibri"/>
                <a:sym typeface="Calibri"/>
              </a:rPr>
              <a:t> </a:t>
            </a:r>
            <a:r>
              <a:rPr lang="ar-JO" sz="1200" dirty="0" smtClean="0">
                <a:solidFill>
                  <a:schemeClr val="dk1"/>
                </a:solidFill>
                <a:latin typeface="Calibri"/>
                <a:ea typeface="Calibri"/>
                <a:cs typeface="Calibri"/>
                <a:sym typeface="Calibri"/>
              </a:rPr>
              <a:t>الأطفال داخل الأسرة ذاتها. يحدث أكثر من ثلثي عمل الأطفال داخل الأسرة التي تعمل في المزارع العائلية أو الأعمال التجارية ، أو في العمل المنزلي ، على عكس العمل الرسمي، أو المدفوع الأجر. وهذا يؤكد أهمية التعامل مع الوالدين وفهم ومعالجة اعتماد الأسرة على عمل الأطفال من أجل معالجة عمل الأطفال بشكل فعال.</a:t>
            </a:r>
            <a:endParaRPr sz="1200" dirty="0">
              <a:solidFill>
                <a:schemeClr val="dk1"/>
              </a:solidFill>
              <a:latin typeface="Calibri"/>
              <a:ea typeface="Calibri"/>
              <a:cs typeface="Calibri"/>
              <a:sym typeface="Calibri"/>
            </a:endParaRPr>
          </a:p>
        </p:txBody>
      </p:sp>
      <p:sp>
        <p:nvSpPr>
          <p:cNvPr id="498" name="Google Shape;498;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16</a:t>
            </a:fld>
            <a:endParaRPr/>
          </a:p>
        </p:txBody>
      </p:sp>
    </p:spTree>
    <p:extLst>
      <p:ext uri="{BB962C8B-B14F-4D97-AF65-F5344CB8AC3E}">
        <p14:creationId xmlns:p14="http://schemas.microsoft.com/office/powerpoint/2010/main" val="37728411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6"/>
        <p:cNvGrpSpPr/>
        <p:nvPr/>
      </p:nvGrpSpPr>
      <p:grpSpPr>
        <a:xfrm>
          <a:off x="0" y="0"/>
          <a:ext cx="0" cy="0"/>
          <a:chOff x="0" y="0"/>
          <a:chExt cx="0" cy="0"/>
        </a:xfrm>
      </p:grpSpPr>
      <p:sp>
        <p:nvSpPr>
          <p:cNvPr id="507" name="Google Shape;507;p1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08" name="Google Shape;508;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672474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1"/>
        <p:cNvGrpSpPr/>
        <p:nvPr/>
      </p:nvGrpSpPr>
      <p:grpSpPr>
        <a:xfrm>
          <a:off x="0" y="0"/>
          <a:ext cx="0" cy="0"/>
          <a:chOff x="0" y="0"/>
          <a:chExt cx="0" cy="0"/>
        </a:xfrm>
      </p:grpSpPr>
      <p:sp>
        <p:nvSpPr>
          <p:cNvPr id="512" name="Google Shape;512;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3" name="Google Shape;513;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628650" marR="0" lvl="1" indent="-171450" algn="r" rtl="1">
              <a:lnSpc>
                <a:spcPct val="100000"/>
              </a:lnSpc>
              <a:spcBef>
                <a:spcPts val="0"/>
              </a:spcBef>
              <a:spcAft>
                <a:spcPts val="0"/>
              </a:spcAft>
              <a:buClr>
                <a:schemeClr val="dk1"/>
              </a:buClr>
              <a:buSzPts val="1200"/>
              <a:buFont typeface="Arial"/>
              <a:buChar char="•"/>
            </a:pPr>
            <a:r>
              <a:rPr lang="ar-JO" dirty="0" smtClean="0"/>
              <a:t>هناك علاقة قوية بين عمل الأطفال وحالات الأزمات الإنسانية ، حيث تعيش نسبة كبيرة من الأطفال العاملين. تقدر منظمة العمل الدولية أن معدل عمل الأطفال في البلدان المتأثرة بالنزاعات المسلحة أعلى بنسبة 77% من المتوسط ​​العالمي ، في حين أن معدل الأعمال الخطرة أعلى بنسبة 50% في البلدان المتأثرة بالنزاعات المسلحة مما هو عليه في العالم ككل. عندما تصطدم أزمة عمل الأطفال والأزمة الإنسانية ، يخاطر ملايين الأطفال بحرمانهم من حقوقهم الأساسية والجوهرية في الحماية، والصحة، والتعليم، والتنمية ، مما يفاقم حالة الضعف التي يواجهها بالفعل ملايين الأسر ومقدمي الرعاية ، مما يدفعهم إلى الشعور بأنه لا خيار أمامهم سوى أن يعمل أطفالهم من أجل البقاء على قيد الحياة.</a:t>
            </a:r>
          </a:p>
          <a:p>
            <a:pPr marL="628650" marR="0" lvl="1" indent="-171450" algn="r" rtl="1">
              <a:lnSpc>
                <a:spcPct val="100000"/>
              </a:lnSpc>
              <a:spcBef>
                <a:spcPts val="0"/>
              </a:spcBef>
              <a:spcAft>
                <a:spcPts val="0"/>
              </a:spcAft>
              <a:buClr>
                <a:schemeClr val="dk1"/>
              </a:buClr>
              <a:buSzPts val="1200"/>
              <a:buFont typeface="Arial"/>
              <a:buChar char="•"/>
            </a:pPr>
            <a:r>
              <a:rPr lang="ar-JO" dirty="0" smtClean="0"/>
              <a:t>في السياقات الإنسانية ، نظرًا لعدم توفر بيانات موثوقة حول أسوأ أشكال عمل الأطفال الأخرى ، غالبًا ما يتم استخدام بيانات عمل الأطفال الخطر</a:t>
            </a:r>
            <a:r>
              <a:rPr lang="ar-JO" baseline="0" dirty="0" smtClean="0"/>
              <a:t> </a:t>
            </a:r>
            <a:r>
              <a:rPr lang="ar-JO" dirty="0" smtClean="0"/>
              <a:t>كبديل لجميع أسوأ أشكال عمل الأطفال.</a:t>
            </a:r>
            <a:endParaRPr dirty="0" smtClean="0"/>
          </a:p>
          <a:p>
            <a:pPr marL="628650" marR="0" lvl="1" indent="-95250" algn="l" rtl="0">
              <a:lnSpc>
                <a:spcPct val="100000"/>
              </a:lnSpc>
              <a:spcBef>
                <a:spcPts val="0"/>
              </a:spcBef>
              <a:spcAft>
                <a:spcPts val="0"/>
              </a:spcAft>
              <a:buClr>
                <a:schemeClr val="dk1"/>
              </a:buClr>
              <a:buSzPts val="1200"/>
              <a:buFont typeface="Arial"/>
              <a:buNone/>
            </a:pPr>
            <a:endParaRPr dirty="0"/>
          </a:p>
          <a:p>
            <a:pPr marL="628650" marR="0" lvl="1" indent="-171450" algn="r" rtl="1">
              <a:lnSpc>
                <a:spcPct val="100000"/>
              </a:lnSpc>
              <a:spcBef>
                <a:spcPts val="0"/>
              </a:spcBef>
              <a:spcAft>
                <a:spcPts val="0"/>
              </a:spcAft>
              <a:buClr>
                <a:schemeClr val="dk1"/>
              </a:buClr>
              <a:buSzPts val="1200"/>
              <a:buFont typeface="Arial"/>
              <a:buChar char="•"/>
            </a:pPr>
            <a:r>
              <a:rPr lang="ar-JO" dirty="0" smtClean="0"/>
              <a:t>البلدان المصنفة على أنها "متأثرة بالنزاعات المسلحة" وهي مأخوذة من تقرير الأمين العام عن الأطفال والنزاع المسلح ، والمقدّم إلى مجلس الأمن التابع للأمم المتحدة في عام 2015. تشمل فئة "البلدان المتأثرة بالنزاعات المسلحة" أفغانستان، وجمهورية أفريقيا الوسطى، وكولومبيا، والعراق، ومالي، ونيجيريا، والفلبين، وجنوب السودان، وأوكرانيا، واليمن، وجمهورية الكونغو الديمقراطية. و تشمل البلدان المتأثرة بالنزاع المسلح والتي لا تتوفر عنها بيانات خاصة بعمل الأطفال في التقديرات العالمية الحالية هي: ليبيا، وميانمار، والصومال، والسودان، والجمهورية العربية السورية.</a:t>
            </a:r>
            <a:endParaRPr sz="1200" dirty="0">
              <a:solidFill>
                <a:schemeClr val="dk1"/>
              </a:solidFill>
              <a:latin typeface="Calibri"/>
              <a:ea typeface="Calibri"/>
              <a:cs typeface="Calibri"/>
              <a:sym typeface="Calibri"/>
            </a:endParaRPr>
          </a:p>
          <a:p>
            <a:pPr marL="628650" lvl="1" indent="-95250"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p:txBody>
      </p:sp>
      <p:sp>
        <p:nvSpPr>
          <p:cNvPr id="514" name="Google Shape;514;p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18</a:t>
            </a:fld>
            <a:endParaRPr/>
          </a:p>
        </p:txBody>
      </p:sp>
    </p:spTree>
    <p:extLst>
      <p:ext uri="{BB962C8B-B14F-4D97-AF65-F5344CB8AC3E}">
        <p14:creationId xmlns:p14="http://schemas.microsoft.com/office/powerpoint/2010/main" val="23499253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0"/>
        <p:cNvGrpSpPr/>
        <p:nvPr/>
      </p:nvGrpSpPr>
      <p:grpSpPr>
        <a:xfrm>
          <a:off x="0" y="0"/>
          <a:ext cx="0" cy="0"/>
          <a:chOff x="0" y="0"/>
          <a:chExt cx="0" cy="0"/>
        </a:xfrm>
      </p:grpSpPr>
      <p:sp>
        <p:nvSpPr>
          <p:cNvPr id="521" name="Google Shape;521;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22" name="Google Shape;522;p2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r" rtl="1">
              <a:spcBef>
                <a:spcPts val="0"/>
              </a:spcBef>
              <a:spcAft>
                <a:spcPts val="0"/>
              </a:spcAft>
              <a:buNone/>
            </a:pPr>
            <a:r>
              <a:rPr lang="ar-JO" dirty="0" smtClean="0"/>
              <a:t>تؤثر الأزمات الإنسانية سلبًا على عمل الأطفال من خلال ثلاث طرق مختلفة:</a:t>
            </a:r>
          </a:p>
          <a:p>
            <a:pPr marL="0" lvl="0" indent="0" algn="r" rtl="1">
              <a:spcBef>
                <a:spcPts val="0"/>
              </a:spcBef>
              <a:spcAft>
                <a:spcPts val="0"/>
              </a:spcAft>
              <a:buNone/>
            </a:pPr>
            <a:endParaRPr dirty="0"/>
          </a:p>
          <a:p>
            <a:pPr marL="171450" lvl="0" indent="-171450" algn="r" rtl="1">
              <a:spcBef>
                <a:spcPts val="0"/>
              </a:spcBef>
              <a:spcAft>
                <a:spcPts val="0"/>
              </a:spcAft>
              <a:buClr>
                <a:schemeClr val="dk1"/>
              </a:buClr>
              <a:buSzPts val="1200"/>
              <a:buFont typeface="Arial"/>
              <a:buChar char="•"/>
            </a:pPr>
            <a:r>
              <a:rPr lang="ar-JO" dirty="0" smtClean="0"/>
              <a:t>فهي تخلق عوامل جديدة خاصة</a:t>
            </a:r>
            <a:r>
              <a:rPr lang="ar-JO" baseline="0" dirty="0" smtClean="0"/>
              <a:t> ب</a:t>
            </a:r>
            <a:r>
              <a:rPr lang="ar-JO" dirty="0" smtClean="0"/>
              <a:t>خطر عمل الأطفال مثل فقدان دخل الأسرة، وإغلاق المدارس وتعطيل الخدمات والتي بدورها تخلق الظروف لزيادة عمل الأطفال حيث يمكن إجبار الأسر على استخدام عمل الأطفال كآلية للتكيّف.</a:t>
            </a:r>
          </a:p>
          <a:p>
            <a:pPr marL="0" lvl="0" indent="0" algn="r" rtl="1">
              <a:spcBef>
                <a:spcPts val="0"/>
              </a:spcBef>
              <a:spcAft>
                <a:spcPts val="0"/>
              </a:spcAft>
              <a:buClr>
                <a:schemeClr val="dk1"/>
              </a:buClr>
              <a:buSzPts val="1200"/>
              <a:buFont typeface="Arial"/>
              <a:buNone/>
            </a:pPr>
            <a:endParaRPr dirty="0"/>
          </a:p>
          <a:p>
            <a:pPr marL="171450" lvl="0" indent="-171450" algn="r" rtl="1">
              <a:spcBef>
                <a:spcPts val="0"/>
              </a:spcBef>
              <a:spcAft>
                <a:spcPts val="0"/>
              </a:spcAft>
              <a:buClr>
                <a:schemeClr val="dk1"/>
              </a:buClr>
              <a:buSzPts val="1200"/>
              <a:buFont typeface="Arial"/>
              <a:buChar char="•"/>
            </a:pPr>
            <a:r>
              <a:rPr lang="ar-JO" dirty="0" smtClean="0"/>
              <a:t>فهي تؤدي إلى تفاقم عوامل خطر عمل الأطفال الحالية من خلال زيادة الأشكال الموجودة مسبقًا (أصلًا)</a:t>
            </a:r>
            <a:r>
              <a:rPr lang="ar-JO" baseline="0" dirty="0" smtClean="0"/>
              <a:t> </a:t>
            </a:r>
            <a:r>
              <a:rPr lang="ar-JO" dirty="0" smtClean="0"/>
              <a:t>لعمل الأطفال والأعراف الاجتماعية التي تتغاضى عنها. قد تصبح المهام التي كان الأطفال يؤدونها قبل الأزمة أكثر خطورة أيضًا عندما يعمل الأطفال في أماكن جديدة أو غير آمنة مما يعرضهم بشكل أكبر لخطر الأذى.</a:t>
            </a:r>
          </a:p>
          <a:p>
            <a:pPr marL="0" lvl="0" indent="0" algn="l" rtl="0">
              <a:spcBef>
                <a:spcPts val="0"/>
              </a:spcBef>
              <a:spcAft>
                <a:spcPts val="0"/>
              </a:spcAft>
              <a:buClr>
                <a:schemeClr val="dk1"/>
              </a:buClr>
              <a:buSzPts val="1200"/>
              <a:buFont typeface="Arial"/>
              <a:buNone/>
            </a:pPr>
            <a:endParaRPr dirty="0"/>
          </a:p>
          <a:p>
            <a:pPr marL="171450" lvl="0" indent="-171450" algn="r" rtl="1">
              <a:spcBef>
                <a:spcPts val="0"/>
              </a:spcBef>
              <a:spcAft>
                <a:spcPts val="0"/>
              </a:spcAft>
              <a:buClr>
                <a:schemeClr val="dk1"/>
              </a:buClr>
              <a:buSzPts val="1200"/>
              <a:buFont typeface="Arial"/>
              <a:buChar char="•"/>
            </a:pPr>
            <a:r>
              <a:rPr lang="ar-JO" dirty="0" smtClean="0"/>
              <a:t>انها تغيّر</a:t>
            </a:r>
            <a:r>
              <a:rPr lang="ar-JO" baseline="0" dirty="0" smtClean="0"/>
              <a:t> </a:t>
            </a:r>
            <a:r>
              <a:rPr lang="ar-JO" dirty="0" smtClean="0"/>
              <a:t>أو تقوّض البيئة الحامية للطفل. يمكن أن تؤدي الأزمات إلى انهيار شبكات دعم الأسرة وشبكات الأمان الاجتماعي وتعطيل الخدمات الأساسية التي تساعد على حماية الأطفال من عمل الأطفال. عندما تتأثر البيئة الحامية للطفل، يمكن أن تزيد عوامل خطر عمل الأطفال.</a:t>
            </a:r>
            <a:endParaRPr dirty="0"/>
          </a:p>
        </p:txBody>
      </p:sp>
      <p:sp>
        <p:nvSpPr>
          <p:cNvPr id="523" name="Google Shape;523;p2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19</a:t>
            </a:fld>
            <a:endParaRPr/>
          </a:p>
        </p:txBody>
      </p:sp>
    </p:spTree>
    <p:extLst>
      <p:ext uri="{BB962C8B-B14F-4D97-AF65-F5344CB8AC3E}">
        <p14:creationId xmlns:p14="http://schemas.microsoft.com/office/powerpoint/2010/main" val="31494596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1" name="Google Shape;231;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0193036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8"/>
        <p:cNvGrpSpPr/>
        <p:nvPr/>
      </p:nvGrpSpPr>
      <p:grpSpPr>
        <a:xfrm>
          <a:off x="0" y="0"/>
          <a:ext cx="0" cy="0"/>
          <a:chOff x="0" y="0"/>
          <a:chExt cx="0" cy="0"/>
        </a:xfrm>
      </p:grpSpPr>
      <p:sp>
        <p:nvSpPr>
          <p:cNvPr id="529" name="Google Shape;529;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30" name="Google Shape;530;p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r" rtl="1">
              <a:lnSpc>
                <a:spcPct val="100000"/>
              </a:lnSpc>
              <a:spcBef>
                <a:spcPts val="0"/>
              </a:spcBef>
              <a:spcAft>
                <a:spcPts val="0"/>
              </a:spcAft>
              <a:buClr>
                <a:schemeClr val="dk1"/>
              </a:buClr>
              <a:buSzPts val="1200"/>
              <a:buFont typeface="Calibri"/>
              <a:buNone/>
            </a:pPr>
            <a:r>
              <a:rPr lang="ar-JO" dirty="0" smtClean="0"/>
              <a:t>استخدم مصادر المعلومات المدرجة في أداة عمل الأطفال: مصادر معلومات عمل الأطفال أو المصادر المحلية للعثور على هذه المعلومات. يمكن العثور على الأداة من</a:t>
            </a:r>
            <a:r>
              <a:rPr lang="ar-JO" baseline="0" dirty="0" smtClean="0"/>
              <a:t> خلال</a:t>
            </a:r>
            <a:r>
              <a:rPr lang="ar-JO" dirty="0" smtClean="0"/>
              <a:t> الرابط التالي: </a:t>
            </a:r>
            <a:endParaRPr lang="ar-JO" sz="1200" u="sng" dirty="0" smtClean="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endParaRPr lang="ar-JO" sz="1200" u="sng" dirty="0" smtClean="0">
              <a:solidFill>
                <a:schemeClr val="dk1"/>
              </a:solidFill>
              <a:latin typeface="Calibri"/>
              <a:ea typeface="Calibri"/>
              <a:cs typeface="Calibri"/>
              <a:sym typeface="Calibri"/>
            </a:endParaRPr>
          </a:p>
          <a:p>
            <a:pPr marL="0" marR="0" lvl="0" indent="0" algn="r" rtl="1">
              <a:lnSpc>
                <a:spcPct val="100000"/>
              </a:lnSpc>
              <a:spcBef>
                <a:spcPts val="0"/>
              </a:spcBef>
              <a:spcAft>
                <a:spcPts val="0"/>
              </a:spcAft>
              <a:buClr>
                <a:schemeClr val="dk1"/>
              </a:buClr>
              <a:buSzPts val="1200"/>
              <a:buFont typeface="Calibri"/>
              <a:buNone/>
            </a:pPr>
            <a:r>
              <a:rPr lang="en-GB" sz="1200" u="sng" dirty="0" smtClean="0">
                <a:solidFill>
                  <a:schemeClr val="dk1"/>
                </a:solidFill>
                <a:latin typeface="Calibri"/>
                <a:ea typeface="Calibri"/>
                <a:cs typeface="Calibri"/>
                <a:sym typeface="Calibri"/>
              </a:rPr>
              <a:t>https</a:t>
            </a:r>
            <a:r>
              <a:rPr lang="en-GB" sz="1200" u="sng" dirty="0">
                <a:solidFill>
                  <a:schemeClr val="dk1"/>
                </a:solidFill>
                <a:latin typeface="Calibri"/>
                <a:ea typeface="Calibri"/>
                <a:cs typeface="Calibri"/>
                <a:sym typeface="Calibri"/>
              </a:rPr>
              <a:t>://alliancecpha.org/en/child-protection-online-library/child-labour-tools-child-labour-information-sources </a:t>
            </a:r>
            <a:endParaRPr dirty="0"/>
          </a:p>
          <a:p>
            <a:pPr marL="0" lvl="0" indent="0" algn="l" rtl="0">
              <a:spcBef>
                <a:spcPts val="0"/>
              </a:spcBef>
              <a:spcAft>
                <a:spcPts val="0"/>
              </a:spcAft>
              <a:buNone/>
            </a:pPr>
            <a:endParaRPr dirty="0"/>
          </a:p>
        </p:txBody>
      </p:sp>
      <p:sp>
        <p:nvSpPr>
          <p:cNvPr id="531" name="Google Shape;531;p2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20</a:t>
            </a:fld>
            <a:endParaRPr/>
          </a:p>
        </p:txBody>
      </p:sp>
    </p:spTree>
    <p:extLst>
      <p:ext uri="{BB962C8B-B14F-4D97-AF65-F5344CB8AC3E}">
        <p14:creationId xmlns:p14="http://schemas.microsoft.com/office/powerpoint/2010/main" val="19500860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4"/>
        <p:cNvGrpSpPr/>
        <p:nvPr/>
      </p:nvGrpSpPr>
      <p:grpSpPr>
        <a:xfrm>
          <a:off x="0" y="0"/>
          <a:ext cx="0" cy="0"/>
          <a:chOff x="0" y="0"/>
          <a:chExt cx="0" cy="0"/>
        </a:xfrm>
      </p:grpSpPr>
      <p:sp>
        <p:nvSpPr>
          <p:cNvPr id="545" name="Google Shape;545;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46" name="Google Shape;546;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r" rtl="1">
              <a:spcBef>
                <a:spcPts val="0"/>
              </a:spcBef>
              <a:spcAft>
                <a:spcPts val="0"/>
              </a:spcAft>
              <a:buNone/>
            </a:pPr>
            <a:r>
              <a:rPr lang="ar-JO" sz="1200" dirty="0" smtClean="0">
                <a:solidFill>
                  <a:schemeClr val="dk1"/>
                </a:solidFill>
                <a:latin typeface="Calibri"/>
                <a:ea typeface="Calibri"/>
                <a:cs typeface="Calibri"/>
                <a:sym typeface="Calibri"/>
              </a:rPr>
              <a:t>بالنسبة للعاملين في مجال حماية الطفل في المجتمع ، يمكن للمشاركين التركيز على أكثر أنواع العمل شيوعًا التي يقوم بها الأطفال في منطقتهم ، وأين يقومون بذلك العمل (المنزل ، خارج المنزل ، الشارع ، إلخ)؟ ما هي أعمار الأطفال الذين ينخرطون</a:t>
            </a:r>
            <a:r>
              <a:rPr lang="ar-JO" sz="1200" baseline="0" dirty="0" smtClean="0">
                <a:solidFill>
                  <a:schemeClr val="dk1"/>
                </a:solidFill>
                <a:latin typeface="Calibri"/>
                <a:ea typeface="Calibri"/>
                <a:cs typeface="Calibri"/>
                <a:sym typeface="Calibri"/>
              </a:rPr>
              <a:t> </a:t>
            </a:r>
            <a:r>
              <a:rPr lang="ar-JO" sz="1200" dirty="0" smtClean="0">
                <a:solidFill>
                  <a:schemeClr val="dk1"/>
                </a:solidFill>
                <a:latin typeface="Calibri"/>
                <a:ea typeface="Calibri"/>
                <a:cs typeface="Calibri"/>
                <a:sym typeface="Calibri"/>
              </a:rPr>
              <a:t>في العمل؟ هل أي منها هو عمل ضار للأطفال؟ كيف هو ضار؟</a:t>
            </a:r>
          </a:p>
          <a:p>
            <a:pPr marL="0" lvl="0" indent="0" algn="r" rtl="1">
              <a:spcBef>
                <a:spcPts val="0"/>
              </a:spcBef>
              <a:spcAft>
                <a:spcPts val="0"/>
              </a:spcAft>
              <a:buNone/>
            </a:pPr>
            <a:r>
              <a:rPr lang="ar-JO" sz="1200" dirty="0" smtClean="0">
                <a:solidFill>
                  <a:schemeClr val="dk1"/>
                </a:solidFill>
                <a:latin typeface="Calibri"/>
                <a:ea typeface="Calibri"/>
                <a:cs typeface="Calibri"/>
                <a:sym typeface="Calibri"/>
              </a:rPr>
              <a:t>بمجرد انتهاء الـ 25 دقيقة ، ناقش الأمر مع المجموعة الأوسع في جلسة عامة.</a:t>
            </a:r>
          </a:p>
          <a:p>
            <a:pPr marL="0" lvl="0" indent="0" algn="r" rtl="1">
              <a:spcBef>
                <a:spcPts val="0"/>
              </a:spcBef>
              <a:spcAft>
                <a:spcPts val="0"/>
              </a:spcAft>
              <a:buNone/>
            </a:pPr>
            <a:r>
              <a:rPr lang="ar-JO" sz="1200" dirty="0" smtClean="0">
                <a:solidFill>
                  <a:schemeClr val="dk1"/>
                </a:solidFill>
                <a:latin typeface="Calibri"/>
                <a:ea typeface="Calibri"/>
                <a:cs typeface="Calibri"/>
                <a:sym typeface="Calibri"/>
              </a:rPr>
              <a:t>يمكن تمديد هذا النشاط، للتدريبات حيث توجد نتيجة منشودة للحصول على تحليل أعمق لعمل الأطفال في السياق ووضع خطط / استراتيجيات أكثر واقعية لمعالجة عمل الأطفال في سياق / منظمة. على سبيل المثال يمكن تضمين المزيد من الأسئلة الفرعية مثل:</a:t>
            </a:r>
          </a:p>
          <a:p>
            <a:pPr marL="0" lvl="0" indent="0" algn="r" rtl="1">
              <a:spcBef>
                <a:spcPts val="0"/>
              </a:spcBef>
              <a:spcAft>
                <a:spcPts val="0"/>
              </a:spcAft>
              <a:buNone/>
            </a:pPr>
            <a:endParaRPr lang="ar-JO" sz="1200" dirty="0" smtClean="0">
              <a:solidFill>
                <a:schemeClr val="dk1"/>
              </a:solidFill>
              <a:latin typeface="Calibri"/>
              <a:ea typeface="Calibri"/>
              <a:cs typeface="Calibri"/>
              <a:sym typeface="Calibri"/>
            </a:endParaRPr>
          </a:p>
          <a:p>
            <a:pPr marL="457200" lvl="1" indent="0" algn="r" rtl="1">
              <a:spcBef>
                <a:spcPts val="0"/>
              </a:spcBef>
              <a:spcAft>
                <a:spcPts val="0"/>
              </a:spcAft>
              <a:buNone/>
            </a:pPr>
            <a:r>
              <a:rPr lang="ar-JO" sz="1200" dirty="0" smtClean="0">
                <a:solidFill>
                  <a:schemeClr val="dk1"/>
                </a:solidFill>
                <a:latin typeface="Calibri"/>
                <a:ea typeface="Calibri"/>
                <a:cs typeface="Calibri"/>
                <a:sym typeface="Calibri"/>
              </a:rPr>
              <a:t>بالنظر إلى فهمنا لكيفية تأثّر عمل الأطفال ، ما هي أهم التغييرات التي يجب على الجهات الفاعلة في مجال حماية الأطفال العمل على معالجتها؟</a:t>
            </a:r>
          </a:p>
          <a:p>
            <a:pPr marL="457200" lvl="1" indent="0" algn="r" rtl="1">
              <a:spcBef>
                <a:spcPts val="0"/>
              </a:spcBef>
              <a:spcAft>
                <a:spcPts val="0"/>
              </a:spcAft>
              <a:buNone/>
            </a:pPr>
            <a:r>
              <a:rPr lang="ar-JO" sz="1200" dirty="0" smtClean="0">
                <a:solidFill>
                  <a:schemeClr val="dk1"/>
                </a:solidFill>
                <a:latin typeface="Calibri"/>
                <a:ea typeface="Calibri"/>
                <a:cs typeface="Calibri"/>
                <a:sym typeface="Calibri"/>
              </a:rPr>
              <a:t>بالنظر إلى فهمنا لكيفية تأثّر عمل الأطفال ، ما هي هياكل الحماية والدعم الموجودة لحماية الأطفال من عمل</a:t>
            </a:r>
            <a:r>
              <a:rPr lang="ar-JO" sz="1200" baseline="0" dirty="0" smtClean="0">
                <a:solidFill>
                  <a:schemeClr val="dk1"/>
                </a:solidFill>
                <a:latin typeface="Calibri"/>
                <a:ea typeface="Calibri"/>
                <a:cs typeface="Calibri"/>
                <a:sym typeface="Calibri"/>
              </a:rPr>
              <a:t> </a:t>
            </a:r>
            <a:r>
              <a:rPr lang="ar-JO" sz="1200" dirty="0" smtClean="0">
                <a:solidFill>
                  <a:schemeClr val="dk1"/>
                </a:solidFill>
                <a:latin typeface="Calibri"/>
                <a:ea typeface="Calibri"/>
                <a:cs typeface="Calibri"/>
                <a:sym typeface="Calibri"/>
              </a:rPr>
              <a:t>الأطفال والتي تأثرت بشكل كبير ، وبالتالي ينبغي أن تكون أولوية في الاستجابة؟</a:t>
            </a:r>
            <a:endParaRPr dirty="0"/>
          </a:p>
        </p:txBody>
      </p:sp>
      <p:sp>
        <p:nvSpPr>
          <p:cNvPr id="547" name="Google Shape;547;p2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21</a:t>
            </a:fld>
            <a:endParaRPr/>
          </a:p>
        </p:txBody>
      </p:sp>
    </p:spTree>
    <p:extLst>
      <p:ext uri="{BB962C8B-B14F-4D97-AF65-F5344CB8AC3E}">
        <p14:creationId xmlns:p14="http://schemas.microsoft.com/office/powerpoint/2010/main" val="347486951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3"/>
        <p:cNvGrpSpPr/>
        <p:nvPr/>
      </p:nvGrpSpPr>
      <p:grpSpPr>
        <a:xfrm>
          <a:off x="0" y="0"/>
          <a:ext cx="0" cy="0"/>
          <a:chOff x="0" y="0"/>
          <a:chExt cx="0" cy="0"/>
        </a:xfrm>
      </p:grpSpPr>
      <p:sp>
        <p:nvSpPr>
          <p:cNvPr id="554" name="Google Shape;554;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55" name="Google Shape;555;p2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556" name="Google Shape;556;p2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22</a:t>
            </a:fld>
            <a:endParaRPr/>
          </a:p>
        </p:txBody>
      </p:sp>
    </p:spTree>
    <p:extLst>
      <p:ext uri="{BB962C8B-B14F-4D97-AF65-F5344CB8AC3E}">
        <p14:creationId xmlns:p14="http://schemas.microsoft.com/office/powerpoint/2010/main" val="161014622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2"/>
        <p:cNvGrpSpPr/>
        <p:nvPr/>
      </p:nvGrpSpPr>
      <p:grpSpPr>
        <a:xfrm>
          <a:off x="0" y="0"/>
          <a:ext cx="0" cy="0"/>
          <a:chOff x="0" y="0"/>
          <a:chExt cx="0" cy="0"/>
        </a:xfrm>
      </p:grpSpPr>
      <p:sp>
        <p:nvSpPr>
          <p:cNvPr id="563" name="Google Shape;563;p2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64" name="Google Shape;564;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6213873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7"/>
        <p:cNvGrpSpPr/>
        <p:nvPr/>
      </p:nvGrpSpPr>
      <p:grpSpPr>
        <a:xfrm>
          <a:off x="0" y="0"/>
          <a:ext cx="0" cy="0"/>
          <a:chOff x="0" y="0"/>
          <a:chExt cx="0" cy="0"/>
        </a:xfrm>
      </p:grpSpPr>
      <p:sp>
        <p:nvSpPr>
          <p:cNvPr id="568" name="Google Shape;568;p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69" name="Google Shape;569;p2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r" rtl="1">
              <a:spcBef>
                <a:spcPts val="0"/>
              </a:spcBef>
              <a:spcAft>
                <a:spcPts val="0"/>
              </a:spcAft>
              <a:buNone/>
            </a:pPr>
            <a:r>
              <a:rPr lang="ar-JO" dirty="0" smtClean="0"/>
              <a:t>راجع الصفحة 28-29 من مجموعة الأدوات </a:t>
            </a:r>
            <a:endParaRPr lang="en-GB" dirty="0"/>
          </a:p>
          <a:p>
            <a:pPr marL="0" lvl="0" indent="0" algn="l" rtl="0">
              <a:spcBef>
                <a:spcPts val="0"/>
              </a:spcBef>
              <a:spcAft>
                <a:spcPts val="0"/>
              </a:spcAft>
              <a:buNone/>
            </a:pPr>
            <a:endParaRPr lang="en-GB" dirty="0"/>
          </a:p>
          <a:p>
            <a:pPr marL="0" lvl="0" indent="0" algn="r" rtl="1">
              <a:spcBef>
                <a:spcPts val="0"/>
              </a:spcBef>
              <a:spcAft>
                <a:spcPts val="0"/>
              </a:spcAft>
              <a:buNone/>
            </a:pPr>
            <a:r>
              <a:rPr lang="ar-JO" dirty="0" smtClean="0"/>
              <a:t>من أمثلة الآثار (العواقب) على المجتمعات:</a:t>
            </a:r>
          </a:p>
          <a:p>
            <a:pPr marL="0" lvl="0" indent="0" algn="r" rtl="1">
              <a:spcBef>
                <a:spcPts val="0"/>
              </a:spcBef>
              <a:spcAft>
                <a:spcPts val="0"/>
              </a:spcAft>
              <a:buNone/>
            </a:pPr>
            <a:r>
              <a:rPr lang="ar-JO" dirty="0" smtClean="0"/>
              <a:t>- زيادة الإمدادات من العمال ذوي المهارات المنخفضة ، مما يؤثر على رأس المال البشري ويبطئ الانتعاش الاقتصادي والتنمية في البلدان المتضررة من الأزمات الإنسانية.</a:t>
            </a:r>
          </a:p>
          <a:p>
            <a:pPr marL="0" lvl="0" indent="0" algn="r" rtl="1">
              <a:spcBef>
                <a:spcPts val="0"/>
              </a:spcBef>
              <a:spcAft>
                <a:spcPts val="0"/>
              </a:spcAft>
              <a:buNone/>
            </a:pPr>
            <a:r>
              <a:rPr lang="ar-JO" dirty="0" smtClean="0"/>
              <a:t>- يؤثر نمو الاقتصادات غير الرسمية على الوصول إلى العمل اللائق ويخفض الأجور وظروف العمل حيث يتنافس الشباب والكبار مع الأطفال في سوق العمل.</a:t>
            </a:r>
          </a:p>
          <a:p>
            <a:pPr marL="0" lvl="0" indent="0" algn="r" rtl="1">
              <a:spcBef>
                <a:spcPts val="0"/>
              </a:spcBef>
              <a:spcAft>
                <a:spcPts val="0"/>
              </a:spcAft>
              <a:buNone/>
            </a:pPr>
            <a:r>
              <a:rPr lang="ar-JO" dirty="0" smtClean="0"/>
              <a:t>- يقلل نمو الصناعات غير المنظمة من تحصيل الضرائب الوطنية ويؤثر بالتالي على جودة وتوافر الخدمات العامة للجميع.</a:t>
            </a:r>
          </a:p>
          <a:p>
            <a:pPr marL="0" lvl="0" indent="0" algn="r" rtl="1">
              <a:spcBef>
                <a:spcPts val="0"/>
              </a:spcBef>
              <a:spcAft>
                <a:spcPts val="0"/>
              </a:spcAft>
              <a:buNone/>
            </a:pPr>
            <a:r>
              <a:rPr lang="ar-JO" dirty="0" smtClean="0"/>
              <a:t>- يعطي أصحاب العمل الأولوية للأيدي العاملة الرخيصة من الأطفال على تطوير العمل اللائق للبالغين. • الاستثمار الاقتصادي اللازم لإخراج الأطفال من عمل</a:t>
            </a:r>
            <a:r>
              <a:rPr lang="ar-JO" baseline="0" dirty="0" smtClean="0"/>
              <a:t> </a:t>
            </a:r>
            <a:r>
              <a:rPr lang="ar-JO" dirty="0" smtClean="0"/>
              <a:t>الأطفال مرتفع.</a:t>
            </a:r>
          </a:p>
          <a:p>
            <a:pPr marL="0" lvl="0" indent="0" algn="r" rtl="1">
              <a:spcBef>
                <a:spcPts val="0"/>
              </a:spcBef>
              <a:spcAft>
                <a:spcPts val="0"/>
              </a:spcAft>
              <a:buNone/>
            </a:pPr>
            <a:r>
              <a:rPr lang="ar-JO" dirty="0" smtClean="0"/>
              <a:t>- يمكن أن يؤدي عمل الأطفال إلى بطالة الشباب ، والذي يمكن أن يخلق مشاكل طويلة الأجل بين الأجيال للمجتمعات ، والتي تعتبر معقدة ومكلفة</a:t>
            </a:r>
            <a:r>
              <a:rPr lang="ar-JO" baseline="0" dirty="0" smtClean="0"/>
              <a:t> من أجل ايجاد حلول لها</a:t>
            </a:r>
            <a:endParaRPr dirty="0"/>
          </a:p>
        </p:txBody>
      </p:sp>
      <p:sp>
        <p:nvSpPr>
          <p:cNvPr id="570" name="Google Shape;570;p2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24</a:t>
            </a:fld>
            <a:endParaRPr/>
          </a:p>
        </p:txBody>
      </p:sp>
    </p:spTree>
    <p:extLst>
      <p:ext uri="{BB962C8B-B14F-4D97-AF65-F5344CB8AC3E}">
        <p14:creationId xmlns:p14="http://schemas.microsoft.com/office/powerpoint/2010/main" val="28568114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0"/>
        <p:cNvGrpSpPr/>
        <p:nvPr/>
      </p:nvGrpSpPr>
      <p:grpSpPr>
        <a:xfrm>
          <a:off x="0" y="0"/>
          <a:ext cx="0" cy="0"/>
          <a:chOff x="0" y="0"/>
          <a:chExt cx="0" cy="0"/>
        </a:xfrm>
      </p:grpSpPr>
      <p:sp>
        <p:nvSpPr>
          <p:cNvPr id="581" name="Google Shape;581;p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2" name="Google Shape;582;p2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r" rtl="1">
              <a:spcBef>
                <a:spcPts val="0"/>
              </a:spcBef>
              <a:spcAft>
                <a:spcPts val="0"/>
              </a:spcAft>
              <a:buClr>
                <a:schemeClr val="dk1"/>
              </a:buClr>
              <a:buSzPts val="1200"/>
              <a:buFont typeface="Calibri"/>
              <a:buNone/>
            </a:pPr>
            <a:r>
              <a:rPr lang="ar-JO" sz="1200" dirty="0" smtClean="0">
                <a:solidFill>
                  <a:schemeClr val="dk1"/>
                </a:solidFill>
                <a:latin typeface="Calibri"/>
                <a:ea typeface="Calibri"/>
                <a:cs typeface="Calibri"/>
                <a:sym typeface="Calibri"/>
              </a:rPr>
              <a:t>اشرح ذلك:</a:t>
            </a:r>
          </a:p>
          <a:p>
            <a:pPr marL="171450" lvl="0" indent="-171450" algn="r" rtl="1">
              <a:spcBef>
                <a:spcPts val="0"/>
              </a:spcBef>
              <a:spcAft>
                <a:spcPts val="0"/>
              </a:spcAft>
              <a:buClr>
                <a:schemeClr val="dk1"/>
              </a:buClr>
              <a:buSzPts val="1200"/>
              <a:buFont typeface="Arial" panose="020B0604020202020204" pitchFamily="34" charset="0"/>
              <a:buChar char="•"/>
            </a:pPr>
            <a:r>
              <a:rPr lang="ar-JO" sz="1200" dirty="0" smtClean="0">
                <a:solidFill>
                  <a:schemeClr val="dk1"/>
                </a:solidFill>
                <a:latin typeface="Calibri"/>
                <a:ea typeface="Calibri"/>
                <a:cs typeface="Calibri"/>
                <a:sym typeface="Calibri"/>
              </a:rPr>
              <a:t>يمكن أن ينطوي مكان العمل على العديد من الأخطار والمخاطر التي تعرض الأطفال لخطر كبير من الأذى الجسدي. وتتراوح هذه حسب طبيعة العمل أو الظروف التي ينفذ فيها وتشمل ظروف العمل الخطرة، والكيميائية، والبيولوجية، وبيئة العمل، والبدنية، والنفسية، والاجتماعية.</a:t>
            </a:r>
          </a:p>
          <a:p>
            <a:pPr marL="171450" lvl="0" indent="-171450" algn="r" rtl="1">
              <a:spcBef>
                <a:spcPts val="0"/>
              </a:spcBef>
              <a:spcAft>
                <a:spcPts val="0"/>
              </a:spcAft>
              <a:buClr>
                <a:schemeClr val="dk1"/>
              </a:buClr>
              <a:buSzPts val="1200"/>
              <a:buFont typeface="Arial" panose="020B0604020202020204" pitchFamily="34" charset="0"/>
              <a:buChar char="•"/>
            </a:pPr>
            <a:r>
              <a:rPr lang="ar-JO" sz="1200" dirty="0" smtClean="0">
                <a:solidFill>
                  <a:schemeClr val="dk1"/>
                </a:solidFill>
                <a:latin typeface="Calibri"/>
                <a:ea typeface="Calibri"/>
                <a:cs typeface="Calibri"/>
                <a:sym typeface="Calibri"/>
              </a:rPr>
              <a:t>يمكن أن تكون الآثار (العواقب) البدينة على صحة الأطفال مدمرة وتتسبب في أمراض والعلل قصيرة وطويلة المدى تتعلق بالعمل الذي يقومون به والظروف التي يعيشون فيها ، فضلاً عن الإصابات والإعاقات بل وحتى الموت. إذا لم يقم المشاركون بتغطية "لماذا" ، فاشرح لهم أن الأطفال معرضون أكثر للخطر من البالغين.</a:t>
            </a:r>
          </a:p>
          <a:p>
            <a:pPr marL="171450" lvl="0" indent="-171450" algn="r" rtl="1">
              <a:spcBef>
                <a:spcPts val="0"/>
              </a:spcBef>
              <a:spcAft>
                <a:spcPts val="0"/>
              </a:spcAft>
              <a:buClr>
                <a:schemeClr val="dk1"/>
              </a:buClr>
              <a:buSzPts val="1200"/>
              <a:buFont typeface="Arial" panose="020B0604020202020204" pitchFamily="34" charset="0"/>
              <a:buChar char="•"/>
            </a:pPr>
            <a:r>
              <a:rPr lang="ar-JO" sz="1200" dirty="0" smtClean="0">
                <a:solidFill>
                  <a:schemeClr val="dk1"/>
                </a:solidFill>
                <a:latin typeface="Calibri"/>
                <a:ea typeface="Calibri"/>
                <a:cs typeface="Calibri"/>
                <a:sym typeface="Calibri"/>
              </a:rPr>
              <a:t>في حين أن الأطفال قد يتعرضون لنفس الأخطار التي يواجهها البالغين في مكان العمل ، فإنهم يتأثرون بشكل أكبر لأن أجسادهم لا تزال تنمو ، ولديهم خصائص جسدية، ومعرفية، وسلوكية، وعاطفية خاصة يجب أخذها في الاعتبار. إن حجم الأطفال، وعمرهم، ومرحلة نموهم البدني، والطاقة، ومتطلبات السوائل والنوم، والإدراك والسلوك، كلها عوامل تعرض الأطفال لخطر أكبر.</a:t>
            </a:r>
            <a:endParaRPr dirty="0"/>
          </a:p>
        </p:txBody>
      </p:sp>
      <p:sp>
        <p:nvSpPr>
          <p:cNvPr id="583" name="Google Shape;583;p2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25</a:t>
            </a:fld>
            <a:endParaRPr/>
          </a:p>
        </p:txBody>
      </p:sp>
    </p:spTree>
    <p:extLst>
      <p:ext uri="{BB962C8B-B14F-4D97-AF65-F5344CB8AC3E}">
        <p14:creationId xmlns:p14="http://schemas.microsoft.com/office/powerpoint/2010/main" val="32733291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8"/>
        <p:cNvGrpSpPr/>
        <p:nvPr/>
      </p:nvGrpSpPr>
      <p:grpSpPr>
        <a:xfrm>
          <a:off x="0" y="0"/>
          <a:ext cx="0" cy="0"/>
          <a:chOff x="0" y="0"/>
          <a:chExt cx="0" cy="0"/>
        </a:xfrm>
      </p:grpSpPr>
      <p:sp>
        <p:nvSpPr>
          <p:cNvPr id="589" name="Google Shape;589;p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90" name="Google Shape;590;p2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r" rtl="1">
              <a:spcBef>
                <a:spcPts val="0"/>
              </a:spcBef>
              <a:spcAft>
                <a:spcPts val="0"/>
              </a:spcAft>
              <a:buClr>
                <a:schemeClr val="dk1"/>
              </a:buClr>
              <a:buSzPts val="1200"/>
              <a:buFont typeface="Calibri"/>
              <a:buNone/>
            </a:pPr>
            <a:r>
              <a:rPr lang="ar-JO" sz="1200" dirty="0" smtClean="0">
                <a:solidFill>
                  <a:schemeClr val="dk1"/>
                </a:solidFill>
                <a:latin typeface="Calibri"/>
                <a:ea typeface="Calibri"/>
                <a:cs typeface="Calibri"/>
                <a:sym typeface="Calibri"/>
              </a:rPr>
              <a:t>التأثيرات النفسية و الإجتماعية:</a:t>
            </a:r>
            <a:endParaRPr dirty="0" smtClean="0"/>
          </a:p>
          <a:p>
            <a:pPr marL="171450" lvl="0" indent="-171450" algn="r" rtl="1">
              <a:spcBef>
                <a:spcPts val="0"/>
              </a:spcBef>
              <a:spcAft>
                <a:spcPts val="0"/>
              </a:spcAft>
              <a:buClr>
                <a:schemeClr val="dk1"/>
              </a:buClr>
              <a:buSzPts val="1200"/>
              <a:buFont typeface="Arial"/>
              <a:buChar char="•"/>
            </a:pPr>
            <a:r>
              <a:rPr lang="ar-JO" sz="1200" dirty="0" smtClean="0">
                <a:solidFill>
                  <a:schemeClr val="dk1"/>
                </a:solidFill>
                <a:latin typeface="Calibri"/>
                <a:ea typeface="Calibri"/>
                <a:cs typeface="Calibri"/>
                <a:sym typeface="Calibri"/>
              </a:rPr>
              <a:t>غالبًا ما يعاني الأطفال من آثار (عواقب) نفسية واجتماعية وخيمة عندما يكونون في فئة عمل الأطفال أو يعملون أو يعيشون في بيئة يتم فيها التقليل من شأنهم والتحرش بهم أو التعرض للعنف النفسي والإساءة.</a:t>
            </a:r>
            <a:endParaRPr dirty="0" smtClean="0"/>
          </a:p>
          <a:p>
            <a:pPr marL="171450" lvl="0" indent="-171450" algn="r" rtl="1">
              <a:spcBef>
                <a:spcPts val="0"/>
              </a:spcBef>
              <a:spcAft>
                <a:spcPts val="0"/>
              </a:spcAft>
              <a:buClr>
                <a:schemeClr val="dk1"/>
              </a:buClr>
              <a:buSzPts val="1200"/>
              <a:buFont typeface="Arial"/>
              <a:buChar char="•"/>
            </a:pPr>
            <a:r>
              <a:rPr lang="ar-JO" sz="1200" dirty="0" smtClean="0">
                <a:solidFill>
                  <a:schemeClr val="dk1"/>
                </a:solidFill>
                <a:latin typeface="Calibri"/>
                <a:ea typeface="Calibri"/>
                <a:cs typeface="Calibri"/>
                <a:sym typeface="Calibri"/>
              </a:rPr>
              <a:t>ومع</a:t>
            </a:r>
            <a:r>
              <a:rPr lang="ar-JO" sz="1200" baseline="0" dirty="0" smtClean="0">
                <a:solidFill>
                  <a:schemeClr val="dk1"/>
                </a:solidFill>
                <a:latin typeface="Calibri"/>
                <a:ea typeface="Calibri"/>
                <a:cs typeface="Calibri"/>
                <a:sym typeface="Calibri"/>
              </a:rPr>
              <a:t> </a:t>
            </a:r>
            <a:r>
              <a:rPr lang="ar-JO" sz="1200" dirty="0" smtClean="0">
                <a:solidFill>
                  <a:schemeClr val="dk1"/>
                </a:solidFill>
                <a:latin typeface="Calibri"/>
                <a:ea typeface="Calibri"/>
                <a:cs typeface="Calibri"/>
                <a:sym typeface="Calibri"/>
              </a:rPr>
              <a:t>مرور الوقت ، قد يعاني الأطفال من الوصم، والتهميش، والتمييز.</a:t>
            </a:r>
            <a:endParaRPr dirty="0" smtClean="0"/>
          </a:p>
          <a:p>
            <a:pPr marL="171450" lvl="0" indent="-171450" algn="r" rtl="1">
              <a:spcBef>
                <a:spcPts val="0"/>
              </a:spcBef>
              <a:spcAft>
                <a:spcPts val="0"/>
              </a:spcAft>
              <a:buClr>
                <a:schemeClr val="dk1"/>
              </a:buClr>
              <a:buSzPts val="1200"/>
              <a:buFont typeface="Arial"/>
              <a:buChar char="•"/>
            </a:pPr>
            <a:r>
              <a:rPr lang="ar-JO" sz="1200" dirty="0" smtClean="0">
                <a:solidFill>
                  <a:schemeClr val="dk1"/>
                </a:solidFill>
                <a:latin typeface="Calibri"/>
                <a:ea typeface="Calibri"/>
                <a:cs typeface="Calibri"/>
                <a:sym typeface="Calibri"/>
              </a:rPr>
              <a:t>الأطفال الذين يعيشون في ظروف بالغة الخطورة، أو استغلالية، أو مسيئة حيث يخضعون للمراقبة، والإهانة، والرفض من قبل أرباب العمل، والأقران، وغيرهم ، يواجهون الإنفصال الأسري،</a:t>
            </a:r>
            <a:r>
              <a:rPr lang="ar-JO" sz="1200" baseline="0" dirty="0" smtClean="0">
                <a:solidFill>
                  <a:schemeClr val="dk1"/>
                </a:solidFill>
                <a:latin typeface="Calibri"/>
                <a:ea typeface="Calibri"/>
                <a:cs typeface="Calibri"/>
                <a:sym typeface="Calibri"/>
              </a:rPr>
              <a:t> </a:t>
            </a:r>
            <a:r>
              <a:rPr lang="ar-JO" sz="1200" dirty="0" smtClean="0">
                <a:solidFill>
                  <a:schemeClr val="dk1"/>
                </a:solidFill>
                <a:latin typeface="Calibri"/>
                <a:ea typeface="Calibri"/>
                <a:cs typeface="Calibri"/>
                <a:sym typeface="Calibri"/>
              </a:rPr>
              <a:t>والعزلة، ومحدودية حرية التنقل والاندماج الاجتماعي. في هذه الحالات ، قد يصبح الأطفال معتمدين بشكل كبير على أصحاب عملهم في تلبية احتياجاتهم الأساسية ولا يملكون سوى القليل من القوة للهروب من سوء المعاملة.</a:t>
            </a:r>
            <a:endParaRPr dirty="0" smtClean="0"/>
          </a:p>
          <a:p>
            <a:pPr marL="171450" lvl="0" indent="-171450" algn="r" rtl="1">
              <a:spcBef>
                <a:spcPts val="0"/>
              </a:spcBef>
              <a:spcAft>
                <a:spcPts val="0"/>
              </a:spcAft>
              <a:buClr>
                <a:schemeClr val="dk1"/>
              </a:buClr>
              <a:buSzPts val="1200"/>
              <a:buFont typeface="Arial"/>
              <a:buChar char="•"/>
            </a:pPr>
            <a:r>
              <a:rPr lang="ar-JO" sz="1200" dirty="0" smtClean="0">
                <a:solidFill>
                  <a:schemeClr val="dk1"/>
                </a:solidFill>
                <a:latin typeface="Calibri"/>
                <a:ea typeface="Calibri"/>
                <a:cs typeface="Calibri"/>
                <a:sym typeface="Calibri"/>
              </a:rPr>
              <a:t>يمكن أيضًا أن يتأثر إحساس الأطفال بالأمن الشخصي، والهوية والقيمة سلبًا بعمل الأطفال ، مما قد يؤدي إلى التوتر، وتدني احترام الذات، والشعور بالعجز.</a:t>
            </a:r>
            <a:endParaRPr dirty="0" smtClean="0"/>
          </a:p>
          <a:p>
            <a:pPr marL="171450" lvl="0" indent="-95250" algn="l" rtl="0">
              <a:spcBef>
                <a:spcPts val="0"/>
              </a:spcBef>
              <a:spcAft>
                <a:spcPts val="0"/>
              </a:spcAft>
              <a:buClr>
                <a:schemeClr val="dk1"/>
              </a:buClr>
              <a:buSzPts val="1200"/>
              <a:buFont typeface="Arial"/>
              <a:buNone/>
            </a:pPr>
            <a:endParaRPr dirty="0" smtClean="0"/>
          </a:p>
          <a:p>
            <a:pPr marL="0" lvl="0" indent="0" algn="r" rtl="1">
              <a:spcBef>
                <a:spcPts val="0"/>
              </a:spcBef>
              <a:spcAft>
                <a:spcPts val="0"/>
              </a:spcAft>
              <a:buClr>
                <a:schemeClr val="dk1"/>
              </a:buClr>
              <a:buSzPts val="1200"/>
              <a:buFont typeface="Arial"/>
              <a:buNone/>
            </a:pPr>
            <a:r>
              <a:rPr lang="ar-JO" dirty="0" smtClean="0"/>
              <a:t>تأثيرات التعليم: </a:t>
            </a:r>
            <a:endParaRPr dirty="0" smtClean="0"/>
          </a:p>
          <a:p>
            <a:pPr marL="171450" lvl="0" indent="-171450" algn="r" rtl="1">
              <a:spcBef>
                <a:spcPts val="0"/>
              </a:spcBef>
              <a:spcAft>
                <a:spcPts val="0"/>
              </a:spcAft>
              <a:buClr>
                <a:schemeClr val="dk1"/>
              </a:buClr>
              <a:buSzPts val="1200"/>
              <a:buFont typeface="Arial"/>
              <a:buChar char="•"/>
            </a:pPr>
            <a:r>
              <a:rPr lang="ar-JO" sz="1200" dirty="0" smtClean="0">
                <a:solidFill>
                  <a:schemeClr val="dk1"/>
                </a:solidFill>
                <a:latin typeface="Calibri"/>
                <a:ea typeface="Calibri"/>
                <a:cs typeface="Calibri"/>
                <a:sym typeface="Calibri"/>
              </a:rPr>
              <a:t>نتيجة لفقدان بضع ساعات من المدرسة ، وأسبوع لمساعدة أسرهم ، يمكن أن ينجذب الأطفال بسرعة إلى أعمال أكثر ضررًا حيث يُحرمون من حقوقهم في التعليم وتعريض إمكاناتهم في الحصول على عمل لائق للخطر والهروب من دائرة الفقر والاستغلال.</a:t>
            </a:r>
            <a:endParaRPr dirty="0" smtClean="0"/>
          </a:p>
          <a:p>
            <a:pPr marL="171450" lvl="0" indent="-171450" algn="r" rtl="1">
              <a:spcBef>
                <a:spcPts val="0"/>
              </a:spcBef>
              <a:spcAft>
                <a:spcPts val="0"/>
              </a:spcAft>
              <a:buClr>
                <a:schemeClr val="dk1"/>
              </a:buClr>
              <a:buSzPts val="1200"/>
              <a:buFont typeface="Arial"/>
              <a:buChar char="•"/>
            </a:pPr>
            <a:r>
              <a:rPr lang="ar-JO" dirty="0" smtClean="0"/>
              <a:t>أن وجود العديد من الالتزامات التي يتعين على الأطفال العمل بها ، أو الأعمال المنزلية الإضافية جنبًا إلى جنب مع العمل كلها تمنع الحضور إلى المدرسة وتترك للأطفال الذين لديهم</a:t>
            </a:r>
            <a:r>
              <a:rPr lang="ar-JO" baseline="0" dirty="0" smtClean="0"/>
              <a:t> </a:t>
            </a:r>
            <a:r>
              <a:rPr lang="ar-JO" dirty="0" smtClean="0"/>
              <a:t>وقتًا محدودًا أو ليس لديهم وقت لتكريسه للتعلم، أو حضور الحصص الدراسية، أو لأداء الواجبات المنزلية أو الدراسة في المنزل.</a:t>
            </a:r>
            <a:endParaRPr dirty="0" smtClean="0"/>
          </a:p>
          <a:p>
            <a:pPr marL="171450" lvl="0" indent="-171450" algn="r" rtl="1">
              <a:spcBef>
                <a:spcPts val="0"/>
              </a:spcBef>
              <a:spcAft>
                <a:spcPts val="0"/>
              </a:spcAft>
              <a:buClr>
                <a:schemeClr val="dk1"/>
              </a:buClr>
              <a:buSzPts val="1200"/>
              <a:buFont typeface="Arial"/>
              <a:buChar char="•"/>
            </a:pPr>
            <a:r>
              <a:rPr lang="ar-JO" sz="1200" dirty="0" smtClean="0">
                <a:solidFill>
                  <a:schemeClr val="dk1"/>
                </a:solidFill>
                <a:latin typeface="Calibri"/>
                <a:ea typeface="Calibri"/>
                <a:cs typeface="Calibri"/>
                <a:sym typeface="Calibri"/>
              </a:rPr>
              <a:t>ومن المرجح أن يكون الأطفال أكثر عرضة للأداء الضعيف في المدرسة أو التسرب من المدرسة في سن مبكرة. و بمجرد الخروج من المدرسة ، قد يكون من الأصعب بكثير إعادة الأطفال إلى المدرسة. غالبًا ما يعاني الأطفال العاملون من صعوبات في التركيز بسبب التعب، أو الجوع، أو المرض.</a:t>
            </a:r>
            <a:endParaRPr dirty="0" smtClean="0"/>
          </a:p>
          <a:p>
            <a:pPr marL="171450" lvl="0" indent="-171450" algn="r" rtl="1">
              <a:spcBef>
                <a:spcPts val="0"/>
              </a:spcBef>
              <a:spcAft>
                <a:spcPts val="0"/>
              </a:spcAft>
              <a:buClr>
                <a:schemeClr val="dk1"/>
              </a:buClr>
              <a:buSzPts val="1200"/>
              <a:buFont typeface="Arial"/>
              <a:buChar char="•"/>
            </a:pPr>
            <a:r>
              <a:rPr lang="ar-JO" sz="1200" dirty="0" smtClean="0">
                <a:solidFill>
                  <a:schemeClr val="dk1"/>
                </a:solidFill>
                <a:latin typeface="Calibri"/>
                <a:ea typeface="Calibri"/>
                <a:cs typeface="Calibri"/>
                <a:sym typeface="Calibri"/>
              </a:rPr>
              <a:t>إن التوافر المحدود لفرص التعليم التعويضي، أو غير النظامي أو البديل للأطفال الذين لديهم فجوات تعليمية طويلة أو قصيرة الأجل،</a:t>
            </a:r>
            <a:r>
              <a:rPr lang="ar-JO" sz="1200" baseline="0" dirty="0" smtClean="0">
                <a:solidFill>
                  <a:schemeClr val="dk1"/>
                </a:solidFill>
                <a:latin typeface="Calibri"/>
                <a:ea typeface="Calibri"/>
                <a:cs typeface="Calibri"/>
                <a:sym typeface="Calibri"/>
              </a:rPr>
              <a:t> </a:t>
            </a:r>
            <a:r>
              <a:rPr lang="ar-JO" sz="1200" dirty="0" smtClean="0">
                <a:solidFill>
                  <a:schemeClr val="dk1"/>
                </a:solidFill>
                <a:latin typeface="Calibri"/>
                <a:ea typeface="Calibri"/>
                <a:cs typeface="Calibri"/>
                <a:sym typeface="Calibri"/>
              </a:rPr>
              <a:t>يمكن أن يحد أو يؤخر تنمية المهارات المعرفية والاجتماعية -العاطفية ويفشل في تأمين معرفة القراءة والكتابة والكفاءات الأساسية ، والسماح للأطفال باكتساب المعرفة، والمهارات، والشهادات المطلوبة لتأمين عمل لائق في المستقبل.</a:t>
            </a:r>
            <a:endParaRPr dirty="0" smtClean="0"/>
          </a:p>
          <a:p>
            <a:pPr marL="171450" lvl="0" indent="-95250" algn="l" rtl="0">
              <a:spcBef>
                <a:spcPts val="0"/>
              </a:spcBef>
              <a:spcAft>
                <a:spcPts val="0"/>
              </a:spcAft>
              <a:buClr>
                <a:schemeClr val="dk1"/>
              </a:buClr>
              <a:buSzPts val="1200"/>
              <a:buFont typeface="Arial"/>
              <a:buNone/>
            </a:pPr>
            <a:endParaRPr sz="1200" dirty="0" smtClean="0">
              <a:solidFill>
                <a:schemeClr val="dk1"/>
              </a:solidFill>
              <a:latin typeface="Calibri"/>
              <a:ea typeface="Calibri"/>
              <a:cs typeface="Calibri"/>
              <a:sym typeface="Calibri"/>
            </a:endParaRPr>
          </a:p>
          <a:p>
            <a:pPr marL="0" lvl="0" indent="0" algn="r" rtl="1">
              <a:spcBef>
                <a:spcPts val="0"/>
              </a:spcBef>
              <a:spcAft>
                <a:spcPts val="0"/>
              </a:spcAft>
              <a:buClr>
                <a:schemeClr val="dk1"/>
              </a:buClr>
              <a:buSzPts val="1200"/>
              <a:buFont typeface="Calibri"/>
              <a:buNone/>
            </a:pPr>
            <a:r>
              <a:rPr lang="ar-JO" sz="1200" dirty="0" smtClean="0">
                <a:solidFill>
                  <a:schemeClr val="dk1"/>
                </a:solidFill>
                <a:latin typeface="Calibri"/>
                <a:ea typeface="Calibri"/>
                <a:cs typeface="Calibri"/>
                <a:sym typeface="Calibri"/>
              </a:rPr>
              <a:t>التأثيرات المجتمعية والاجتماعية</a:t>
            </a:r>
            <a:endParaRPr dirty="0" smtClean="0"/>
          </a:p>
          <a:p>
            <a:pPr marL="171450" lvl="0" indent="-171450" algn="r" rtl="1">
              <a:spcBef>
                <a:spcPts val="0"/>
              </a:spcBef>
              <a:spcAft>
                <a:spcPts val="0"/>
              </a:spcAft>
              <a:buClr>
                <a:schemeClr val="dk1"/>
              </a:buClr>
              <a:buSzPts val="1200"/>
              <a:buFont typeface="Arial"/>
              <a:buChar char="•"/>
            </a:pPr>
            <a:r>
              <a:rPr lang="ar-JO" sz="1200" dirty="0" smtClean="0">
                <a:solidFill>
                  <a:schemeClr val="dk1"/>
                </a:solidFill>
                <a:latin typeface="Calibri"/>
                <a:ea typeface="Calibri"/>
                <a:cs typeface="Calibri"/>
                <a:sym typeface="Calibri"/>
              </a:rPr>
              <a:t>يضر بالانتعاش/ التنمية  الاقتصادية ، والعمل اللائق ، ورأس المال البشري ، والمساواة بين الجنسين ، وتوظيف الشباب ، والخدمات العامة</a:t>
            </a:r>
            <a:endParaRPr dirty="0" smtClean="0"/>
          </a:p>
          <a:p>
            <a:pPr marL="171450" lvl="0" indent="-171450" algn="r" rtl="1">
              <a:spcBef>
                <a:spcPts val="0"/>
              </a:spcBef>
              <a:spcAft>
                <a:spcPts val="0"/>
              </a:spcAft>
              <a:buClr>
                <a:schemeClr val="dk1"/>
              </a:buClr>
              <a:buSzPts val="1200"/>
              <a:buFont typeface="Arial"/>
              <a:buChar char="•"/>
            </a:pPr>
            <a:r>
              <a:rPr lang="ar-JO" sz="1200" dirty="0" smtClean="0">
                <a:solidFill>
                  <a:schemeClr val="dk1"/>
                </a:solidFill>
                <a:latin typeface="Calibri"/>
                <a:ea typeface="Calibri"/>
                <a:cs typeface="Calibri"/>
                <a:sym typeface="Calibri"/>
              </a:rPr>
              <a:t>تم ربط عمل الأطفال بالزيادات في الإمدادات من العمال ذوي المهارات المنخفضة،</a:t>
            </a:r>
            <a:r>
              <a:rPr lang="ar-JO" sz="1200" baseline="0" dirty="0" smtClean="0">
                <a:solidFill>
                  <a:schemeClr val="dk1"/>
                </a:solidFill>
                <a:latin typeface="Calibri"/>
                <a:ea typeface="Calibri"/>
                <a:cs typeface="Calibri"/>
                <a:sym typeface="Calibri"/>
              </a:rPr>
              <a:t> </a:t>
            </a:r>
            <a:r>
              <a:rPr lang="ar-JO" sz="1200" dirty="0" smtClean="0">
                <a:solidFill>
                  <a:schemeClr val="dk1"/>
                </a:solidFill>
                <a:latin typeface="Calibri"/>
                <a:ea typeface="Calibri"/>
                <a:cs typeface="Calibri"/>
                <a:sym typeface="Calibri"/>
              </a:rPr>
              <a:t>ونمو الاقتصادات غير الرسمية ، وانخفاض فرص العمل اللائق الذي يؤدي إلى انخفاض الأجور وظروف العمل للجميع ، وزيادة المنافسة بين البالغين والأطفال على العمل ، والآثار السلبية على المساواة بين الجنسين في التعليم والمجتمع. </a:t>
            </a:r>
            <a:endParaRPr dirty="0" smtClean="0"/>
          </a:p>
          <a:p>
            <a:pPr marL="171450" lvl="0" indent="-171450" algn="r" rtl="1">
              <a:spcBef>
                <a:spcPts val="0"/>
              </a:spcBef>
              <a:spcAft>
                <a:spcPts val="0"/>
              </a:spcAft>
              <a:buClr>
                <a:schemeClr val="dk1"/>
              </a:buClr>
              <a:buSzPts val="1200"/>
              <a:buFont typeface="Arial"/>
              <a:buChar char="•"/>
            </a:pPr>
            <a:r>
              <a:rPr lang="ar-JO" sz="1200" dirty="0" smtClean="0">
                <a:solidFill>
                  <a:schemeClr val="dk1"/>
                </a:solidFill>
                <a:latin typeface="Calibri"/>
                <a:ea typeface="Calibri"/>
                <a:cs typeface="Calibri"/>
                <a:sym typeface="Calibri"/>
              </a:rPr>
              <a:t>تقلل العمالة غير المنظمة من تحصيل الضرائب مما يؤثر على جودة الخدمات العامة وتوافرها.</a:t>
            </a:r>
            <a:endParaRPr dirty="0" smtClean="0"/>
          </a:p>
          <a:p>
            <a:pPr marL="171450" lvl="0" indent="-171450" algn="r" rtl="1">
              <a:spcBef>
                <a:spcPts val="0"/>
              </a:spcBef>
              <a:spcAft>
                <a:spcPts val="0"/>
              </a:spcAft>
              <a:buClr>
                <a:schemeClr val="dk1"/>
              </a:buClr>
              <a:buSzPts val="1200"/>
              <a:buFont typeface="Arial"/>
              <a:buChar char="•"/>
            </a:pPr>
            <a:r>
              <a:rPr lang="ar-JO" sz="1200" dirty="0" smtClean="0">
                <a:solidFill>
                  <a:schemeClr val="dk1"/>
                </a:solidFill>
                <a:latin typeface="Calibri"/>
                <a:ea typeface="Calibri"/>
                <a:cs typeface="Calibri"/>
                <a:sym typeface="Calibri"/>
              </a:rPr>
              <a:t>الاستثمار الاقتصادي الذي تحتاجه الحكومات لإخراج الأطفال من عمل الأطفال مرتفع.</a:t>
            </a:r>
          </a:p>
          <a:p>
            <a:pPr marL="171450" lvl="0" indent="-171450" algn="r" rtl="1">
              <a:spcBef>
                <a:spcPts val="0"/>
              </a:spcBef>
              <a:spcAft>
                <a:spcPts val="0"/>
              </a:spcAft>
              <a:buClr>
                <a:schemeClr val="dk1"/>
              </a:buClr>
              <a:buSzPts val="1200"/>
              <a:buFont typeface="Arial"/>
              <a:buChar char="•"/>
            </a:pPr>
            <a:r>
              <a:rPr lang="ar-JO" sz="1200" dirty="0" smtClean="0">
                <a:solidFill>
                  <a:schemeClr val="dk1"/>
                </a:solidFill>
                <a:latin typeface="Calibri"/>
                <a:ea typeface="Calibri"/>
                <a:cs typeface="Calibri"/>
                <a:sym typeface="Calibri"/>
              </a:rPr>
              <a:t>يمكن أن يؤدي عمل الأطفال إلى بطالة الشباب ، والذي يمكن أن يخلق مشاكل طويلة الأجل بين الأجيال للمجتمعات ، والتي تعتبر معقدة ومكلفة من أجل ايجاد حلول لها</a:t>
            </a:r>
          </a:p>
          <a:p>
            <a:pPr marL="171450" lvl="0" indent="-171450" algn="l" rtl="0">
              <a:spcBef>
                <a:spcPts val="0"/>
              </a:spcBef>
              <a:spcAft>
                <a:spcPts val="0"/>
              </a:spcAft>
              <a:buClr>
                <a:schemeClr val="dk1"/>
              </a:buClr>
              <a:buSzPts val="1200"/>
              <a:buFont typeface="Arial"/>
              <a:buChar char="•"/>
            </a:pPr>
            <a:endParaRPr dirty="0" smtClean="0"/>
          </a:p>
          <a:p>
            <a:pPr marL="171450" lvl="0" indent="-95250"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r" rtl="1">
              <a:spcBef>
                <a:spcPts val="0"/>
              </a:spcBef>
              <a:spcAft>
                <a:spcPts val="0"/>
              </a:spcAft>
              <a:buClr>
                <a:schemeClr val="dk1"/>
              </a:buClr>
              <a:buSzPts val="1200"/>
              <a:buFont typeface="Calibri"/>
              <a:buNone/>
            </a:pPr>
            <a:r>
              <a:rPr lang="ar-JO" sz="1200" dirty="0" smtClean="0">
                <a:solidFill>
                  <a:schemeClr val="dk1"/>
                </a:solidFill>
                <a:latin typeface="Calibri"/>
                <a:ea typeface="Calibri"/>
                <a:cs typeface="Calibri"/>
                <a:sym typeface="Calibri"/>
              </a:rPr>
              <a:t>التأثيرات الإيجابية المحتملة لعمل الأطفال </a:t>
            </a:r>
            <a:endParaRPr dirty="0"/>
          </a:p>
          <a:p>
            <a:pPr marL="171450" lvl="0" indent="-171450" algn="r" rtl="1">
              <a:spcBef>
                <a:spcPts val="0"/>
              </a:spcBef>
              <a:spcAft>
                <a:spcPts val="0"/>
              </a:spcAft>
              <a:buClr>
                <a:schemeClr val="dk1"/>
              </a:buClr>
              <a:buSzPts val="1200"/>
              <a:buFont typeface="Arial"/>
              <a:buChar char="•"/>
            </a:pPr>
            <a:r>
              <a:rPr lang="ar-JO" sz="1200" dirty="0" smtClean="0">
                <a:solidFill>
                  <a:schemeClr val="dk1"/>
                </a:solidFill>
                <a:latin typeface="Calibri"/>
                <a:ea typeface="Calibri"/>
                <a:cs typeface="Calibri"/>
                <a:sym typeface="Calibri"/>
              </a:rPr>
              <a:t>قد يشرح بعض المشاركين أن نوع العمل الصحيح قد يساعد الأطفال على:</a:t>
            </a:r>
            <a:endParaRPr dirty="0"/>
          </a:p>
          <a:p>
            <a:pPr marL="171450" lvl="0" indent="-171450" algn="r" rtl="1">
              <a:spcBef>
                <a:spcPts val="0"/>
              </a:spcBef>
              <a:spcAft>
                <a:spcPts val="0"/>
              </a:spcAft>
              <a:buClr>
                <a:schemeClr val="dk1"/>
              </a:buClr>
              <a:buSzPts val="1200"/>
              <a:buFont typeface="Arial"/>
              <a:buChar char="•"/>
            </a:pPr>
            <a:r>
              <a:rPr lang="ar-JO" sz="1200" dirty="0" smtClean="0">
                <a:solidFill>
                  <a:schemeClr val="dk1"/>
                </a:solidFill>
                <a:latin typeface="Calibri"/>
                <a:ea typeface="Calibri"/>
                <a:cs typeface="Calibri"/>
                <a:sym typeface="Calibri"/>
              </a:rPr>
              <a:t>تنمية الشعور بالمسؤولية، واحترام الذات، والثقة بالنفس، وزيادة استقلاليتهم واعتمادهم على أنفسهم.</a:t>
            </a:r>
            <a:endParaRPr dirty="0"/>
          </a:p>
          <a:p>
            <a:pPr marL="171450" lvl="0" indent="-171450" algn="r" rtl="1">
              <a:spcBef>
                <a:spcPts val="0"/>
              </a:spcBef>
              <a:spcAft>
                <a:spcPts val="0"/>
              </a:spcAft>
              <a:buClr>
                <a:schemeClr val="dk1"/>
              </a:buClr>
              <a:buSzPts val="1200"/>
              <a:buFont typeface="Arial"/>
              <a:buChar char="•"/>
            </a:pPr>
            <a:r>
              <a:rPr lang="ar-JO" sz="1200" dirty="0" smtClean="0">
                <a:solidFill>
                  <a:schemeClr val="dk1"/>
                </a:solidFill>
                <a:latin typeface="Calibri"/>
                <a:ea typeface="Calibri"/>
                <a:cs typeface="Calibri"/>
                <a:sym typeface="Calibri"/>
              </a:rPr>
              <a:t>تعلم المهارات الحياتية واكتساب المعرفة والخبرة في مكان العمل والتي ستفيدهم لاحقًا في الحياة.</a:t>
            </a:r>
            <a:endParaRPr dirty="0"/>
          </a:p>
          <a:p>
            <a:pPr marL="171450" lvl="0" indent="-171450" algn="r" rtl="1">
              <a:spcBef>
                <a:spcPts val="0"/>
              </a:spcBef>
              <a:spcAft>
                <a:spcPts val="0"/>
              </a:spcAft>
              <a:buClr>
                <a:schemeClr val="dk1"/>
              </a:buClr>
              <a:buSzPts val="1200"/>
              <a:buFont typeface="Arial"/>
              <a:buChar char="•"/>
            </a:pPr>
            <a:r>
              <a:rPr lang="en-GB" sz="1200" dirty="0" smtClean="0">
                <a:solidFill>
                  <a:schemeClr val="dk1"/>
                </a:solidFill>
                <a:latin typeface="Calibri"/>
                <a:ea typeface="Calibri"/>
                <a:cs typeface="Calibri"/>
                <a:sym typeface="Calibri"/>
              </a:rPr>
              <a:t> </a:t>
            </a:r>
            <a:r>
              <a:rPr lang="ar-JO" sz="1200" dirty="0" smtClean="0">
                <a:solidFill>
                  <a:schemeClr val="dk1"/>
                </a:solidFill>
                <a:latin typeface="Calibri"/>
                <a:ea typeface="Calibri"/>
                <a:cs typeface="Calibri"/>
                <a:sym typeface="Calibri"/>
              </a:rPr>
              <a:t>تجنب التأثيرات السلبية، والمتاعب، والعصابات، والجيش، وما إلى ذلك.</a:t>
            </a:r>
            <a:endParaRPr dirty="0"/>
          </a:p>
          <a:p>
            <a:pPr marL="171450" lvl="0" indent="-171450" algn="r" rtl="1">
              <a:spcBef>
                <a:spcPts val="0"/>
              </a:spcBef>
              <a:spcAft>
                <a:spcPts val="0"/>
              </a:spcAft>
              <a:buClr>
                <a:schemeClr val="dk1"/>
              </a:buClr>
              <a:buSzPts val="1200"/>
              <a:buFont typeface="Arial"/>
              <a:buChar char="•"/>
            </a:pPr>
            <a:r>
              <a:rPr lang="ar-JO" sz="1200" dirty="0" smtClean="0">
                <a:solidFill>
                  <a:schemeClr val="dk1"/>
                </a:solidFill>
                <a:latin typeface="Calibri"/>
                <a:ea typeface="Calibri"/>
                <a:cs typeface="Calibri"/>
                <a:sym typeface="Calibri"/>
              </a:rPr>
              <a:t>تقديم مساهمة مالية مهمة لأنفسهم أو لأسرهم يمكن أن تدعم في كثير من الأحيان أشياء مثل تكلفة التعليم ، وكذلك دعم الأعمال التجارية الأسرية.</a:t>
            </a:r>
            <a:endParaRPr dirty="0"/>
          </a:p>
          <a:p>
            <a:pPr marL="171450" lvl="0" indent="-171450" algn="r" rtl="1">
              <a:spcBef>
                <a:spcPts val="0"/>
              </a:spcBef>
              <a:spcAft>
                <a:spcPts val="0"/>
              </a:spcAft>
              <a:buClr>
                <a:schemeClr val="dk1"/>
              </a:buClr>
              <a:buSzPts val="1200"/>
              <a:buFont typeface="Arial"/>
              <a:buChar char="•"/>
            </a:pPr>
            <a:r>
              <a:rPr lang="ar-JO" sz="1200" dirty="0" smtClean="0">
                <a:solidFill>
                  <a:schemeClr val="dk1"/>
                </a:solidFill>
                <a:latin typeface="Calibri"/>
                <a:ea typeface="Calibri"/>
                <a:cs typeface="Calibri"/>
                <a:sym typeface="Calibri"/>
              </a:rPr>
              <a:t>يساعد في ضمان تلبية الاحتياجات الأساسية للعائلة. وبدون ذلك ، قد تعيش الأسرة في فقر أكبر ، وتقل فرصها في البقاء على قيد الحياة ، أو تكون أكثر عرضة لأسوأ أشكال عمل الأطفال.</a:t>
            </a:r>
            <a:endParaRPr dirty="0"/>
          </a:p>
          <a:p>
            <a:pPr marL="171450" lvl="0" indent="-95250"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171450" lvl="0" indent="-95250" algn="l" rtl="0">
              <a:spcBef>
                <a:spcPts val="0"/>
              </a:spcBef>
              <a:spcAft>
                <a:spcPts val="0"/>
              </a:spcAft>
              <a:buClr>
                <a:schemeClr val="dk1"/>
              </a:buClr>
              <a:buSzPts val="1200"/>
              <a:buFont typeface="Arial"/>
              <a:buNone/>
            </a:pPr>
            <a:endParaRPr dirty="0"/>
          </a:p>
        </p:txBody>
      </p:sp>
      <p:sp>
        <p:nvSpPr>
          <p:cNvPr id="591" name="Google Shape;591;p2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26</a:t>
            </a:fld>
            <a:endParaRPr/>
          </a:p>
        </p:txBody>
      </p:sp>
    </p:spTree>
    <p:extLst>
      <p:ext uri="{BB962C8B-B14F-4D97-AF65-F5344CB8AC3E}">
        <p14:creationId xmlns:p14="http://schemas.microsoft.com/office/powerpoint/2010/main" val="148663978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6"/>
        <p:cNvGrpSpPr/>
        <p:nvPr/>
      </p:nvGrpSpPr>
      <p:grpSpPr>
        <a:xfrm>
          <a:off x="0" y="0"/>
          <a:ext cx="0" cy="0"/>
          <a:chOff x="0" y="0"/>
          <a:chExt cx="0" cy="0"/>
        </a:xfrm>
      </p:grpSpPr>
      <p:sp>
        <p:nvSpPr>
          <p:cNvPr id="597" name="Google Shape;597;p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98" name="Google Shape;598;p2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200" b="1"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599" name="Google Shape;599;p2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27</a:t>
            </a:fld>
            <a:endParaRPr/>
          </a:p>
        </p:txBody>
      </p:sp>
    </p:spTree>
    <p:extLst>
      <p:ext uri="{BB962C8B-B14F-4D97-AF65-F5344CB8AC3E}">
        <p14:creationId xmlns:p14="http://schemas.microsoft.com/office/powerpoint/2010/main" val="34489903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5"/>
        <p:cNvGrpSpPr/>
        <p:nvPr/>
      </p:nvGrpSpPr>
      <p:grpSpPr>
        <a:xfrm>
          <a:off x="0" y="0"/>
          <a:ext cx="0" cy="0"/>
          <a:chOff x="0" y="0"/>
          <a:chExt cx="0" cy="0"/>
        </a:xfrm>
      </p:grpSpPr>
      <p:sp>
        <p:nvSpPr>
          <p:cNvPr id="606" name="Google Shape;606;p3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07" name="Google Shape;607;p3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98396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7" name="Google Shape;237;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endParaRPr sz="1200" dirty="0"/>
          </a:p>
        </p:txBody>
      </p:sp>
      <p:sp>
        <p:nvSpPr>
          <p:cNvPr id="238" name="Google Shape;238;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a:t>
            </a:fld>
            <a:endParaRPr/>
          </a:p>
        </p:txBody>
      </p:sp>
    </p:spTree>
    <p:extLst>
      <p:ext uri="{BB962C8B-B14F-4D97-AF65-F5344CB8AC3E}">
        <p14:creationId xmlns:p14="http://schemas.microsoft.com/office/powerpoint/2010/main" val="36034367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5" name="Google Shape;245;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r" rtl="1">
              <a:lnSpc>
                <a:spcPct val="100000"/>
              </a:lnSpc>
              <a:spcBef>
                <a:spcPts val="0"/>
              </a:spcBef>
              <a:spcAft>
                <a:spcPts val="0"/>
              </a:spcAft>
              <a:buClr>
                <a:schemeClr val="dk1"/>
              </a:buClr>
              <a:buSzPts val="1200"/>
              <a:buFont typeface="Arial"/>
              <a:buNone/>
            </a:pPr>
            <a:r>
              <a:rPr lang="ar-JO" sz="1200" dirty="0" smtClean="0">
                <a:solidFill>
                  <a:schemeClr val="dk1"/>
                </a:solidFill>
                <a:latin typeface="Calibri"/>
                <a:ea typeface="Calibri"/>
                <a:cs typeface="Calibri"/>
                <a:sym typeface="Calibri"/>
              </a:rPr>
              <a:t>اشرح</a:t>
            </a:r>
            <a:endParaRPr dirty="0"/>
          </a:p>
          <a:p>
            <a:pPr marL="171450" marR="0" lvl="0" indent="-171450" algn="r" rtl="1">
              <a:lnSpc>
                <a:spcPct val="100000"/>
              </a:lnSpc>
              <a:spcBef>
                <a:spcPts val="0"/>
              </a:spcBef>
              <a:spcAft>
                <a:spcPts val="0"/>
              </a:spcAft>
              <a:buClr>
                <a:schemeClr val="dk1"/>
              </a:buClr>
              <a:buSzPts val="1200"/>
              <a:buFont typeface="Arial"/>
              <a:buChar char="•"/>
            </a:pPr>
            <a:r>
              <a:rPr lang="ar-JO" sz="1200" dirty="0" smtClean="0">
                <a:solidFill>
                  <a:schemeClr val="dk1"/>
                </a:solidFill>
                <a:latin typeface="Calibri"/>
                <a:ea typeface="Calibri"/>
                <a:cs typeface="Calibri"/>
                <a:sym typeface="Calibri"/>
              </a:rPr>
              <a:t>الدائرة الخارجية تشمل جميع الأطفال الذين يعملون ، ويشمل ذلك العمل الضار والمفيد ، وما بينهما. يُعرف أيضًا بإسم الأطفال في الأنشطة الإنتاجية حيث لا ينبغي القضاء على جميع أشكال تشغيل الأطفال.</a:t>
            </a:r>
          </a:p>
          <a:p>
            <a:pPr marL="171450" marR="0" lvl="0" indent="-171450" algn="r" rtl="1">
              <a:lnSpc>
                <a:spcPct val="100000"/>
              </a:lnSpc>
              <a:spcBef>
                <a:spcPts val="0"/>
              </a:spcBef>
              <a:spcAft>
                <a:spcPts val="0"/>
              </a:spcAft>
              <a:buClr>
                <a:schemeClr val="dk1"/>
              </a:buClr>
              <a:buSzPts val="1200"/>
              <a:buFont typeface="Arial"/>
              <a:buChar char="•"/>
            </a:pPr>
            <a:r>
              <a:rPr lang="ar-JO" sz="1200" dirty="0" smtClean="0">
                <a:solidFill>
                  <a:schemeClr val="dk1"/>
                </a:solidFill>
                <a:latin typeface="Calibri"/>
                <a:ea typeface="Calibri"/>
                <a:cs typeface="Calibri"/>
                <a:sym typeface="Calibri"/>
              </a:rPr>
              <a:t>تظهر الدائرة الوسطى جميع أشكال عمل الأطفال التي يجب القضاء عليها.</a:t>
            </a:r>
            <a:endParaRPr dirty="0" smtClean="0"/>
          </a:p>
          <a:p>
            <a:pPr marL="171450" lvl="0" indent="-171450" algn="r" rtl="1">
              <a:spcBef>
                <a:spcPts val="0"/>
              </a:spcBef>
              <a:spcAft>
                <a:spcPts val="0"/>
              </a:spcAft>
              <a:buClr>
                <a:schemeClr val="dk1"/>
              </a:buClr>
              <a:buSzPts val="1200"/>
              <a:buFont typeface="Arial"/>
              <a:buChar char="•"/>
            </a:pPr>
            <a:r>
              <a:rPr lang="ar-JO" sz="1200" dirty="0" smtClean="0">
                <a:solidFill>
                  <a:schemeClr val="dk1"/>
                </a:solidFill>
                <a:latin typeface="Calibri"/>
                <a:ea typeface="Calibri"/>
                <a:cs typeface="Calibri"/>
                <a:sym typeface="Calibri"/>
              </a:rPr>
              <a:t>وتشير الدائرة الداخلية إلى أنواع عمل الأطفال الأكثر خطورة والتي تنطوي على الحرمان من الحرية وإلحاق أذى جسدي ونفسي كبير. هذه هي أسوأ أشكال عمل الأطفال (</a:t>
            </a:r>
            <a:r>
              <a:rPr lang="en-GB" sz="1200" dirty="0" smtClean="0">
                <a:solidFill>
                  <a:schemeClr val="dk1"/>
                </a:solidFill>
                <a:latin typeface="Calibri"/>
                <a:ea typeface="Calibri"/>
                <a:cs typeface="Calibri"/>
                <a:sym typeface="Calibri"/>
              </a:rPr>
              <a:t>WFCL</a:t>
            </a:r>
            <a:r>
              <a:rPr lang="ar-JO" sz="1200" dirty="0" smtClean="0">
                <a:solidFill>
                  <a:schemeClr val="dk1"/>
                </a:solidFill>
                <a:latin typeface="Calibri"/>
                <a:ea typeface="Calibri"/>
                <a:cs typeface="Calibri"/>
                <a:sym typeface="Calibri"/>
              </a:rPr>
              <a:t>)ويجب القضاء عليها بشكل عاجل.</a:t>
            </a:r>
            <a:endParaRPr sz="1200" dirty="0"/>
          </a:p>
          <a:p>
            <a:pPr marL="0" lvl="0" indent="0" algn="l" rtl="0">
              <a:spcBef>
                <a:spcPts val="0"/>
              </a:spcBef>
              <a:spcAft>
                <a:spcPts val="0"/>
              </a:spcAft>
              <a:buNone/>
            </a:pPr>
            <a:endParaRPr dirty="0"/>
          </a:p>
        </p:txBody>
      </p:sp>
      <p:sp>
        <p:nvSpPr>
          <p:cNvPr id="246" name="Google Shape;246;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a:t>
            </a:fld>
            <a:endParaRPr/>
          </a:p>
        </p:txBody>
      </p:sp>
    </p:spTree>
    <p:extLst>
      <p:ext uri="{BB962C8B-B14F-4D97-AF65-F5344CB8AC3E}">
        <p14:creationId xmlns:p14="http://schemas.microsoft.com/office/powerpoint/2010/main" val="18934991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4" name="Google Shape;264;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r" rtl="1">
              <a:spcBef>
                <a:spcPts val="0"/>
              </a:spcBef>
              <a:spcAft>
                <a:spcPts val="0"/>
              </a:spcAft>
              <a:buNone/>
            </a:pPr>
            <a:r>
              <a:rPr lang="ar-JO" dirty="0" smtClean="0"/>
              <a:t>اشرح كل أنواع</a:t>
            </a:r>
            <a:r>
              <a:rPr lang="ar-JO" baseline="0" dirty="0" smtClean="0"/>
              <a:t> التشغيل</a:t>
            </a:r>
            <a:r>
              <a:rPr lang="ar-JO" dirty="0" smtClean="0"/>
              <a:t> سواء كان لإنتاج سلع أو تقديم خدمات ، في القطاعات الرسمية أو غير الرسمية ، داخل أو خارج منزل الطفل. سواء كان إنتاجي أو منزلي ، مدفوع أو غير مدفوع الأجر ، بدوام كامل أو جزئي ، أو تم القيام به بالإضافة إلى المدرسة أو بدلاً من المدرسة. اشرح لذلك فإنه يشمل جميع أشكال العمل المقبول بما في ذلك العمل الخفيف والعمل اللائق ، والذي لا يجب القضاء عليه وجميع أشكال العمل غير المقبول والتي تشمل عمل الأطفال وأسوأ أشكال عمل الأطفال.</a:t>
            </a:r>
            <a:endParaRPr dirty="0"/>
          </a:p>
        </p:txBody>
      </p:sp>
      <p:sp>
        <p:nvSpPr>
          <p:cNvPr id="265" name="Google Shape;265;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1" name="Google Shape;281;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2" name="Google Shape;282;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r" rtl="1">
              <a:spcBef>
                <a:spcPts val="0"/>
              </a:spcBef>
              <a:spcAft>
                <a:spcPts val="0"/>
              </a:spcAft>
              <a:buNone/>
            </a:pPr>
            <a:r>
              <a:rPr lang="ar-JO" sz="1200" dirty="0" smtClean="0">
                <a:solidFill>
                  <a:schemeClr val="dk1"/>
                </a:solidFill>
                <a:latin typeface="Calibri"/>
                <a:ea typeface="Calibri"/>
                <a:cs typeface="Calibri"/>
                <a:sym typeface="Calibri"/>
              </a:rPr>
              <a:t>اشرح أن</a:t>
            </a:r>
            <a:r>
              <a:rPr lang="ar-JO" sz="1200" baseline="0" dirty="0" smtClean="0">
                <a:solidFill>
                  <a:schemeClr val="dk1"/>
                </a:solidFill>
                <a:latin typeface="Calibri"/>
                <a:ea typeface="Calibri"/>
                <a:cs typeface="Calibri"/>
                <a:sym typeface="Calibri"/>
              </a:rPr>
              <a:t> هذا</a:t>
            </a:r>
            <a:r>
              <a:rPr lang="ar-JO" sz="1200" dirty="0" smtClean="0">
                <a:solidFill>
                  <a:schemeClr val="dk1"/>
                </a:solidFill>
                <a:latin typeface="Calibri"/>
                <a:ea typeface="Calibri"/>
                <a:cs typeface="Calibri"/>
                <a:sym typeface="Calibri"/>
              </a:rPr>
              <a:t> عندما يكون الطفل صغيراً جداً ويكونون دون الحد الأدنى لسن العمل ؛ عندما يؤثر ذلك على حضور الأطفال أو إكمالهم للتعليم الإلزامي ؛ أو طبيعة أو ظروف العمل الذي يؤدونه ضار برفاههم العاطفي أو التنموي أو الجسدي أو المعنوي. ذكّر المشاركين بأن إعتبار تشغيل الأطفال هو عمل الأطفال، فهو يعتمد على عمر الطفل، ونوع وساعات العمل المنجز، والظروف التي يتم  فيها تنفيذ</a:t>
            </a:r>
            <a:r>
              <a:rPr lang="ar-JO" sz="1200" baseline="0" dirty="0" smtClean="0">
                <a:solidFill>
                  <a:schemeClr val="dk1"/>
                </a:solidFill>
                <a:latin typeface="Calibri"/>
                <a:ea typeface="Calibri"/>
                <a:cs typeface="Calibri"/>
                <a:sym typeface="Calibri"/>
              </a:rPr>
              <a:t> العمل</a:t>
            </a:r>
            <a:r>
              <a:rPr lang="ar-JO" sz="1200" dirty="0" smtClean="0">
                <a:solidFill>
                  <a:schemeClr val="dk1"/>
                </a:solidFill>
                <a:latin typeface="Calibri"/>
                <a:ea typeface="Calibri"/>
                <a:cs typeface="Calibri"/>
                <a:sym typeface="Calibri"/>
              </a:rPr>
              <a:t>. وبينما يعتبر عمل الأطفال عملاً يجب القضاء عليه ، فإن القانون الدولي واضح أنه يجب التركيز على القضاء على أسوأ أشكال عمل الأطفال</a:t>
            </a:r>
            <a:r>
              <a:rPr lang="ar-JO" sz="1200" baseline="0" dirty="0" smtClean="0">
                <a:solidFill>
                  <a:schemeClr val="dk1"/>
                </a:solidFill>
                <a:latin typeface="Calibri"/>
                <a:ea typeface="Calibri"/>
                <a:cs typeface="Calibri"/>
                <a:sym typeface="Calibri"/>
              </a:rPr>
              <a:t> </a:t>
            </a:r>
            <a:r>
              <a:rPr lang="en-GB" sz="1200" dirty="0" smtClean="0">
                <a:solidFill>
                  <a:schemeClr val="dk1"/>
                </a:solidFill>
                <a:latin typeface="Calibri"/>
                <a:ea typeface="Calibri"/>
                <a:cs typeface="Calibri"/>
                <a:sym typeface="Calibri"/>
              </a:rPr>
              <a:t>WFCL</a:t>
            </a:r>
            <a:r>
              <a:rPr lang="en-US" sz="1200" dirty="0" smtClean="0">
                <a:solidFill>
                  <a:schemeClr val="dk1"/>
                </a:solidFill>
                <a:latin typeface="Calibri"/>
                <a:ea typeface="Calibri"/>
                <a:cs typeface="Calibri"/>
                <a:sym typeface="Calibri"/>
              </a:rPr>
              <a:t>)</a:t>
            </a:r>
            <a:r>
              <a:rPr lang="ar-JO" sz="1200" dirty="0" smtClean="0">
                <a:solidFill>
                  <a:schemeClr val="dk1"/>
                </a:solidFill>
                <a:latin typeface="Calibri"/>
                <a:ea typeface="Calibri"/>
                <a:cs typeface="Calibri"/>
                <a:sym typeface="Calibri"/>
              </a:rPr>
              <a:t>).</a:t>
            </a:r>
            <a:r>
              <a:rPr lang="en-GB" sz="1200" dirty="0" smtClean="0">
                <a:solidFill>
                  <a:schemeClr val="dk1"/>
                </a:solidFill>
                <a:latin typeface="Calibri"/>
                <a:ea typeface="Calibri"/>
                <a:cs typeface="Calibri"/>
                <a:sym typeface="Calibri"/>
              </a:rPr>
              <a:t> </a:t>
            </a:r>
            <a:r>
              <a:rPr lang="ar-JO" dirty="0" smtClean="0"/>
              <a:t>ومع ذلك ، في السياقات الإنسانية ، من المهم أن نبذل جهودًا كبيرة لمنع عمل الأطفال حيث يمكن جر الأطفال بسرعة إلى أسوأ أشكال عمل الأطفال (</a:t>
            </a:r>
            <a:r>
              <a:rPr lang="en-US" dirty="0" smtClean="0"/>
              <a:t>WFCL</a:t>
            </a:r>
            <a:r>
              <a:rPr lang="ar-JO" dirty="0" smtClean="0"/>
              <a:t>) في الظروف الإنسانية حيث فقدت سبل العيش،</a:t>
            </a:r>
            <a:r>
              <a:rPr lang="ar-JO" baseline="0" dirty="0" smtClean="0"/>
              <a:t> </a:t>
            </a:r>
            <a:r>
              <a:rPr lang="ar-JO" dirty="0" smtClean="0"/>
              <a:t>والمنازل، والمدارس،</a:t>
            </a:r>
            <a:r>
              <a:rPr lang="ar-JO" baseline="0" dirty="0" smtClean="0"/>
              <a:t> </a:t>
            </a:r>
            <a:r>
              <a:rPr lang="ar-JO" dirty="0" smtClean="0"/>
              <a:t>والبيئات التي</a:t>
            </a:r>
            <a:r>
              <a:rPr lang="ar-JO" baseline="0" dirty="0" smtClean="0"/>
              <a:t> توفر الحماية</a:t>
            </a:r>
            <a:r>
              <a:rPr lang="ar-JO" dirty="0" smtClean="0"/>
              <a:t> للأطفال.</a:t>
            </a:r>
            <a:endParaRPr sz="1200" dirty="0"/>
          </a:p>
        </p:txBody>
      </p:sp>
      <p:sp>
        <p:nvSpPr>
          <p:cNvPr id="283" name="Google Shape;283;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6</a:t>
            </a:fld>
            <a:endParaRPr/>
          </a:p>
        </p:txBody>
      </p:sp>
    </p:spTree>
    <p:extLst>
      <p:ext uri="{BB962C8B-B14F-4D97-AF65-F5344CB8AC3E}">
        <p14:creationId xmlns:p14="http://schemas.microsoft.com/office/powerpoint/2010/main" val="945980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Google Shape;299;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0" name="Google Shape;300;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r" rtl="1">
              <a:spcBef>
                <a:spcPts val="0"/>
              </a:spcBef>
              <a:spcAft>
                <a:spcPts val="0"/>
              </a:spcAft>
              <a:buClr>
                <a:schemeClr val="dk1"/>
              </a:buClr>
              <a:buSzPts val="1200"/>
              <a:buFont typeface="Calibri"/>
              <a:buNone/>
            </a:pPr>
            <a:r>
              <a:rPr lang="ar-JO" sz="1200" dirty="0" smtClean="0">
                <a:solidFill>
                  <a:schemeClr val="dk1"/>
                </a:solidFill>
                <a:latin typeface="Calibri"/>
                <a:ea typeface="Calibri"/>
                <a:cs typeface="Calibri"/>
                <a:sym typeface="Calibri"/>
              </a:rPr>
              <a:t>اشرح أسوأ أشكال عمل الأطفال وتشمل:</a:t>
            </a:r>
          </a:p>
          <a:p>
            <a:pPr marL="171450" lvl="0" indent="-171450" algn="r" rtl="1">
              <a:spcBef>
                <a:spcPts val="0"/>
              </a:spcBef>
              <a:spcAft>
                <a:spcPts val="0"/>
              </a:spcAft>
              <a:buClr>
                <a:schemeClr val="dk1"/>
              </a:buClr>
              <a:buSzPts val="1200"/>
              <a:buFont typeface="Arial" panose="020B0604020202020204" pitchFamily="34" charset="0"/>
              <a:buChar char="•"/>
            </a:pPr>
            <a:r>
              <a:rPr lang="ar-JO" sz="1200" dirty="0" smtClean="0">
                <a:solidFill>
                  <a:schemeClr val="dk1"/>
                </a:solidFill>
                <a:latin typeface="Calibri"/>
                <a:ea typeface="Calibri"/>
                <a:cs typeface="Calibri"/>
                <a:sym typeface="Calibri"/>
              </a:rPr>
              <a:t>جميع أشكال العبودية أو الممارسات الشبيهة بالعبودية، على سبيل المثال ، بيع الأطفال والاتجار بهم ، والعمل القسري أو الإجباري ، وتجنيد الأطفال واستخدامهم في النزاعات المسلحة ، وعبودية الدّين ، والقنانة ، إلخ.</a:t>
            </a:r>
          </a:p>
          <a:p>
            <a:pPr marL="171450" lvl="0" indent="-171450" algn="r" rtl="1">
              <a:spcBef>
                <a:spcPts val="0"/>
              </a:spcBef>
              <a:spcAft>
                <a:spcPts val="0"/>
              </a:spcAft>
              <a:buClr>
                <a:schemeClr val="dk1"/>
              </a:buClr>
              <a:buSzPts val="1200"/>
              <a:buFont typeface="Arial" panose="020B0604020202020204" pitchFamily="34" charset="0"/>
              <a:buChar char="•"/>
            </a:pPr>
            <a:r>
              <a:rPr lang="ar-JO" sz="1200" dirty="0" smtClean="0">
                <a:solidFill>
                  <a:schemeClr val="dk1"/>
                </a:solidFill>
                <a:latin typeface="Calibri"/>
                <a:ea typeface="Calibri"/>
                <a:cs typeface="Calibri"/>
                <a:sym typeface="Calibri"/>
              </a:rPr>
              <a:t>استخدام طفل أو تشغيله أو عرضه لأغراض الدعارة أو إنتاج مواد إباحية أو أداء عروض إباحية.</a:t>
            </a:r>
          </a:p>
          <a:p>
            <a:pPr marL="171450" lvl="0" indent="-171450" algn="r" rtl="1">
              <a:spcBef>
                <a:spcPts val="0"/>
              </a:spcBef>
              <a:spcAft>
                <a:spcPts val="0"/>
              </a:spcAft>
              <a:buClr>
                <a:schemeClr val="dk1"/>
              </a:buClr>
              <a:buSzPts val="1200"/>
              <a:buFont typeface="Arial" panose="020B0604020202020204" pitchFamily="34" charset="0"/>
              <a:buChar char="•"/>
            </a:pPr>
            <a:r>
              <a:rPr lang="ar-JO" sz="1200" dirty="0" smtClean="0">
                <a:solidFill>
                  <a:schemeClr val="dk1"/>
                </a:solidFill>
                <a:latin typeface="Calibri"/>
                <a:ea typeface="Calibri"/>
                <a:cs typeface="Calibri"/>
                <a:sym typeface="Calibri"/>
              </a:rPr>
              <a:t>استخدام طفل أو تشغيله أو عرضه في أنشطة غير مشروعة ، لا سيما إنتاج المخدرات والاتجار بها.</a:t>
            </a:r>
          </a:p>
          <a:p>
            <a:pPr marL="171450" lvl="0" indent="-171450" algn="r" rtl="1">
              <a:spcBef>
                <a:spcPts val="0"/>
              </a:spcBef>
              <a:spcAft>
                <a:spcPts val="0"/>
              </a:spcAft>
              <a:buClr>
                <a:schemeClr val="dk1"/>
              </a:buClr>
              <a:buSzPts val="1200"/>
              <a:buFont typeface="Arial" panose="020B0604020202020204" pitchFamily="34" charset="0"/>
              <a:buChar char="•"/>
            </a:pPr>
            <a:r>
              <a:rPr lang="ar-JO" sz="1200" dirty="0" smtClean="0">
                <a:solidFill>
                  <a:schemeClr val="dk1"/>
                </a:solidFill>
                <a:latin typeface="Calibri"/>
                <a:ea typeface="Calibri"/>
                <a:cs typeface="Calibri"/>
                <a:sym typeface="Calibri"/>
              </a:rPr>
              <a:t>العمل الذي يحتمل أن يضر بصحة الطفل أو نموه أو سلامته أو أخلاقه ، بحكم طبيعته أو الظروف التي يُنفذ فيها ، ويُعرف أيضًا باسم "الأعمال الخطرة".</a:t>
            </a:r>
          </a:p>
          <a:p>
            <a:pPr marL="0" lvl="0" indent="0" algn="r" rtl="1">
              <a:spcBef>
                <a:spcPts val="0"/>
              </a:spcBef>
              <a:spcAft>
                <a:spcPts val="0"/>
              </a:spcAft>
              <a:buClr>
                <a:schemeClr val="dk1"/>
              </a:buClr>
              <a:buSzPts val="1200"/>
              <a:buFont typeface="Calibri"/>
              <a:buNone/>
            </a:pPr>
            <a:endParaRPr lang="ar-JO" sz="1200" dirty="0" smtClean="0">
              <a:solidFill>
                <a:schemeClr val="dk1"/>
              </a:solidFill>
              <a:latin typeface="Calibri"/>
              <a:ea typeface="Calibri"/>
              <a:cs typeface="Calibri"/>
              <a:sym typeface="Calibri"/>
            </a:endParaRPr>
          </a:p>
          <a:p>
            <a:pPr marL="0" lvl="0" indent="0" algn="r" rtl="1">
              <a:spcBef>
                <a:spcPts val="0"/>
              </a:spcBef>
              <a:spcAft>
                <a:spcPts val="0"/>
              </a:spcAft>
              <a:buClr>
                <a:schemeClr val="dk1"/>
              </a:buClr>
              <a:buSzPts val="1200"/>
              <a:buFont typeface="Calibri"/>
              <a:buNone/>
            </a:pPr>
            <a:r>
              <a:rPr lang="ar-JO" sz="1200" dirty="0" smtClean="0">
                <a:solidFill>
                  <a:schemeClr val="dk1"/>
                </a:solidFill>
                <a:latin typeface="Calibri"/>
                <a:ea typeface="Calibri"/>
                <a:cs typeface="Calibri"/>
                <a:sym typeface="Calibri"/>
              </a:rPr>
              <a:t>ذكر المشاركين أن أكثر من نصف الأطفال في عمل الأطفال على مستوى العالم يعملون في الأعمال الخطرة. إنها يتمثل تحديات كبيرة في السياقات الإنسانية حيث أنها موجودة أو تحدث تحت سلطة أو إقناع مقدم الرعاية للطفل ، وتزداد بين المراهقين حيث تصبح الأزمة طويلة الأمد ، وتتغيرّ الأدوار وتركز احتياجات الأسرة على البقاء.</a:t>
            </a:r>
            <a:endParaRPr dirty="0"/>
          </a:p>
        </p:txBody>
      </p:sp>
      <p:sp>
        <p:nvSpPr>
          <p:cNvPr id="301" name="Google Shape;301;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7</a:t>
            </a:fld>
            <a:endParaRPr/>
          </a:p>
        </p:txBody>
      </p:sp>
    </p:spTree>
    <p:extLst>
      <p:ext uri="{BB962C8B-B14F-4D97-AF65-F5344CB8AC3E}">
        <p14:creationId xmlns:p14="http://schemas.microsoft.com/office/powerpoint/2010/main" val="10896304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p:cNvGrpSpPr/>
        <p:nvPr/>
      </p:nvGrpSpPr>
      <p:grpSpPr>
        <a:xfrm>
          <a:off x="0" y="0"/>
          <a:ext cx="0" cy="0"/>
          <a:chOff x="0" y="0"/>
          <a:chExt cx="0" cy="0"/>
        </a:xfrm>
      </p:grpSpPr>
      <p:sp>
        <p:nvSpPr>
          <p:cNvPr id="325" name="Google Shape;325;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6" name="Google Shape;326;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r" rtl="1">
              <a:lnSpc>
                <a:spcPct val="100000"/>
              </a:lnSpc>
              <a:spcBef>
                <a:spcPts val="0"/>
              </a:spcBef>
              <a:spcAft>
                <a:spcPts val="0"/>
              </a:spcAft>
              <a:buClr>
                <a:schemeClr val="dk1"/>
              </a:buClr>
              <a:buSzPts val="1200"/>
              <a:buFont typeface="Calibri"/>
              <a:buNone/>
            </a:pPr>
            <a:r>
              <a:rPr lang="ar-JO" sz="1200" dirty="0" smtClean="0">
                <a:solidFill>
                  <a:schemeClr val="dk1"/>
                </a:solidFill>
                <a:latin typeface="Calibri"/>
                <a:ea typeface="Calibri"/>
                <a:cs typeface="Calibri"/>
                <a:sym typeface="Calibri"/>
              </a:rPr>
              <a:t>اشرح أن العمل الضار بطبيعته ، هو على سبيل المثال العمل الذي يعرض الأطفال للاعتداء الجسدي أو العاطفي أو الجنسي ، أو العمل تحت الأرض ، أو تحت الماء ، أو على ارتفاعات خطرة أو في أماكن ضيقة ، أو باستخدام الآلات والمعدات والأدوات الخطرة ، أو الذي ينطوي على المناولة اليدوية أو نقل الأحمال الثقيلة. ولكن يمكن أن يكون العمل ضارًا أيضًا بسبب ظروفه في البيئات غير الصحية التي تعرض الأطفال لمواد خطرة ، أو درجات الحرارة ، أو مستويات الضوضاء ، أو الاهتزازات التي تضر بصحتهم ، أو لأنه يكون في ظروف صعبة بشكل خاص مثل أن يكون لساعات طويلة أو أثناء الليل أو العمل حيث يكون الطفل مقيدًا بشكل غير معقول في مقرّ (منشآت) صاحب العمل.</a:t>
            </a: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p:txBody>
      </p:sp>
      <p:sp>
        <p:nvSpPr>
          <p:cNvPr id="327" name="Google Shape;327;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8</a:t>
            </a:fld>
            <a:endParaRPr/>
          </a:p>
        </p:txBody>
      </p:sp>
    </p:spTree>
    <p:extLst>
      <p:ext uri="{BB962C8B-B14F-4D97-AF65-F5344CB8AC3E}">
        <p14:creationId xmlns:p14="http://schemas.microsoft.com/office/powerpoint/2010/main" val="31177227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3"/>
        <p:cNvGrpSpPr/>
        <p:nvPr/>
      </p:nvGrpSpPr>
      <p:grpSpPr>
        <a:xfrm>
          <a:off x="0" y="0"/>
          <a:ext cx="0" cy="0"/>
          <a:chOff x="0" y="0"/>
          <a:chExt cx="0" cy="0"/>
        </a:xfrm>
      </p:grpSpPr>
      <p:sp>
        <p:nvSpPr>
          <p:cNvPr id="344" name="Google Shape;344;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5" name="Google Shape;345;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r" rtl="1">
              <a:spcBef>
                <a:spcPts val="0"/>
              </a:spcBef>
              <a:spcAft>
                <a:spcPts val="0"/>
              </a:spcAft>
              <a:buNone/>
            </a:pPr>
            <a:r>
              <a:rPr lang="ar-JO" sz="1200" dirty="0" smtClean="0">
                <a:solidFill>
                  <a:schemeClr val="dk1"/>
                </a:solidFill>
                <a:latin typeface="Calibri"/>
                <a:ea typeface="Calibri"/>
                <a:cs typeface="Calibri"/>
                <a:sym typeface="Calibri"/>
              </a:rPr>
              <a:t>اشرح ذلك:</a:t>
            </a:r>
          </a:p>
          <a:p>
            <a:pPr marL="171450" lvl="0" indent="-171450" algn="r" rtl="1">
              <a:spcBef>
                <a:spcPts val="0"/>
              </a:spcBef>
              <a:spcAft>
                <a:spcPts val="0"/>
              </a:spcAft>
              <a:buFont typeface="Arial" panose="020B0604020202020204" pitchFamily="34" charset="0"/>
              <a:buChar char="•"/>
            </a:pPr>
            <a:r>
              <a:rPr lang="ar-JO" sz="1200" dirty="0" smtClean="0">
                <a:solidFill>
                  <a:schemeClr val="dk1"/>
                </a:solidFill>
                <a:latin typeface="Calibri"/>
                <a:ea typeface="Calibri"/>
                <a:cs typeface="Calibri"/>
                <a:sym typeface="Calibri"/>
              </a:rPr>
              <a:t>يجب ألا يعمل الأطفال دون سن 13 (12) وأن يكونوا في المدرسة</a:t>
            </a:r>
          </a:p>
          <a:p>
            <a:pPr marL="171450" lvl="0" indent="-171450" algn="r" rtl="1">
              <a:spcBef>
                <a:spcPts val="0"/>
              </a:spcBef>
              <a:spcAft>
                <a:spcPts val="0"/>
              </a:spcAft>
              <a:buFont typeface="Arial" panose="020B0604020202020204" pitchFamily="34" charset="0"/>
              <a:buChar char="•"/>
            </a:pPr>
            <a:r>
              <a:rPr lang="ar-JO" sz="1200" dirty="0" smtClean="0">
                <a:solidFill>
                  <a:schemeClr val="dk1"/>
                </a:solidFill>
                <a:latin typeface="Calibri"/>
                <a:ea typeface="Calibri"/>
                <a:cs typeface="Calibri"/>
                <a:sym typeface="Calibri"/>
              </a:rPr>
              <a:t>يجب أن يعمل الأطفال الذين تتراوح أعمارهم بين 13 (12) و 15 (14) في الأعمال الخفيفة فقط</a:t>
            </a:r>
          </a:p>
          <a:p>
            <a:pPr marL="171450" lvl="0" indent="-171450" algn="r" rtl="1">
              <a:spcBef>
                <a:spcPts val="0"/>
              </a:spcBef>
              <a:spcAft>
                <a:spcPts val="0"/>
              </a:spcAft>
              <a:buFont typeface="Arial" panose="020B0604020202020204" pitchFamily="34" charset="0"/>
              <a:buChar char="•"/>
            </a:pPr>
            <a:r>
              <a:rPr lang="ar-JO" sz="1200" dirty="0" smtClean="0">
                <a:solidFill>
                  <a:schemeClr val="dk1"/>
                </a:solidFill>
                <a:latin typeface="Calibri"/>
                <a:ea typeface="Calibri"/>
                <a:cs typeface="Calibri"/>
                <a:sym typeface="Calibri"/>
              </a:rPr>
              <a:t>يمكن للأطفال الذين تزيد أعمارهم عن 15 عامًا العمل طالما أن العمل غير ضار ، وجميع الأطفال الذين تقل أعمارهم عن 18 عامًا محظورون من أسوأ أشكال عمل الأطفال دون استثناء.</a:t>
            </a:r>
          </a:p>
          <a:p>
            <a:pPr marL="0" lvl="0" indent="0" algn="r" rtl="1">
              <a:spcBef>
                <a:spcPts val="0"/>
              </a:spcBef>
              <a:spcAft>
                <a:spcPts val="0"/>
              </a:spcAft>
              <a:buNone/>
            </a:pPr>
            <a:endParaRPr lang="ar-JO" sz="1200" dirty="0" smtClean="0">
              <a:solidFill>
                <a:schemeClr val="dk1"/>
              </a:solidFill>
              <a:latin typeface="Calibri"/>
              <a:ea typeface="Calibri"/>
              <a:cs typeface="Calibri"/>
              <a:sym typeface="Calibri"/>
            </a:endParaRPr>
          </a:p>
          <a:p>
            <a:pPr marL="0" lvl="0" indent="0" algn="r" rtl="1">
              <a:spcBef>
                <a:spcPts val="0"/>
              </a:spcBef>
              <a:spcAft>
                <a:spcPts val="0"/>
              </a:spcAft>
              <a:buNone/>
            </a:pPr>
            <a:r>
              <a:rPr lang="ar-JO" sz="1200" dirty="0" smtClean="0">
                <a:solidFill>
                  <a:schemeClr val="dk1"/>
                </a:solidFill>
                <a:latin typeface="Calibri"/>
                <a:ea typeface="Calibri"/>
                <a:cs typeface="Calibri"/>
                <a:sym typeface="Calibri"/>
              </a:rPr>
              <a:t>في هذه الشريحة ، ترى سنًا أصغر (12 و 14) جنبًا إلى جنب مع 13 و 15 عامًا. وذلك بسبب وجود استثناءات مسموح بها للدول ، التي لم يتم تطوير اقتصاداتها ومرافقها التعليمية بشكل كافٍ ، ولكن في حالة تحديد الحد الأدنى الأدنى للأعمار في الدولة ، يجب على الحكومات العمل من أجل</a:t>
            </a:r>
            <a:r>
              <a:rPr lang="ar-JO" sz="1200" baseline="0" dirty="0" smtClean="0">
                <a:solidFill>
                  <a:schemeClr val="dk1"/>
                </a:solidFill>
                <a:latin typeface="Calibri"/>
                <a:ea typeface="Calibri"/>
                <a:cs typeface="Calibri"/>
                <a:sym typeface="Calibri"/>
              </a:rPr>
              <a:t> </a:t>
            </a:r>
            <a:r>
              <a:rPr lang="ar-JO" sz="1200" dirty="0" smtClean="0">
                <a:solidFill>
                  <a:schemeClr val="dk1"/>
                </a:solidFill>
                <a:latin typeface="Calibri"/>
                <a:ea typeface="Calibri"/>
                <a:cs typeface="Calibri"/>
                <a:sym typeface="Calibri"/>
              </a:rPr>
              <a:t>مواءمة قانون الحد الأدنى للسن بمرور الوقت ليتماشى مع المعايير العالمية للسن الأعلى ، ولكن على أي حال ، يجب ألا يكون الحد الأدنى لسن العمل أقل من سن إنهاء التعليم الإلزامي.</a:t>
            </a:r>
            <a:endParaRPr sz="1200" dirty="0">
              <a:latin typeface="Calibri"/>
              <a:ea typeface="Calibri"/>
              <a:cs typeface="Calibri"/>
              <a:sym typeface="Calibri"/>
            </a:endParaRPr>
          </a:p>
        </p:txBody>
      </p:sp>
      <p:sp>
        <p:nvSpPr>
          <p:cNvPr id="346" name="Google Shape;346;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9</a:t>
            </a:fld>
            <a:endParaRPr/>
          </a:p>
        </p:txBody>
      </p:sp>
    </p:spTree>
    <p:extLst>
      <p:ext uri="{BB962C8B-B14F-4D97-AF65-F5344CB8AC3E}">
        <p14:creationId xmlns:p14="http://schemas.microsoft.com/office/powerpoint/2010/main" val="415762684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2"/>
        <p:cNvGrpSpPr/>
        <p:nvPr/>
      </p:nvGrpSpPr>
      <p:grpSpPr>
        <a:xfrm>
          <a:off x="0" y="0"/>
          <a:ext cx="0" cy="0"/>
          <a:chOff x="0" y="0"/>
          <a:chExt cx="0" cy="0"/>
        </a:xfrm>
      </p:grpSpPr>
      <p:sp>
        <p:nvSpPr>
          <p:cNvPr id="13" name="Google Shape;13;p32"/>
          <p:cNvSpPr txBox="1">
            <a:spLocks noGrp="1"/>
          </p:cNvSpPr>
          <p:nvPr>
            <p:ph type="title"/>
          </p:nvPr>
        </p:nvSpPr>
        <p:spPr>
          <a:xfrm>
            <a:off x="6712238" y="4570639"/>
            <a:ext cx="488921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405E79"/>
              </a:buClr>
              <a:buSzPts val="4000"/>
              <a:buFont typeface="Helvetica Neue"/>
              <a:buNone/>
              <a:defRPr sz="4000" b="1">
                <a:solidFill>
                  <a:srgbClr val="405E79"/>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14" name="Google Shape;14;p32"/>
          <p:cNvPicPr preferRelativeResize="0"/>
          <p:nvPr/>
        </p:nvPicPr>
        <p:blipFill rotWithShape="1">
          <a:blip r:embed="rId2">
            <a:alphaModFix/>
          </a:blip>
          <a:srcRect l="30622" t="-2" r="34584"/>
          <a:stretch/>
        </p:blipFill>
        <p:spPr>
          <a:xfrm>
            <a:off x="0" y="14990"/>
            <a:ext cx="4242216" cy="6858000"/>
          </a:xfrm>
          <a:prstGeom prst="rect">
            <a:avLst/>
          </a:prstGeom>
          <a:noFill/>
          <a:ln>
            <a:noFill/>
          </a:ln>
        </p:spPr>
      </p:pic>
      <p:cxnSp>
        <p:nvCxnSpPr>
          <p:cNvPr id="15" name="Google Shape;15;p32"/>
          <p:cNvCxnSpPr/>
          <p:nvPr/>
        </p:nvCxnSpPr>
        <p:spPr>
          <a:xfrm>
            <a:off x="4737140" y="6016980"/>
            <a:ext cx="7454860" cy="0"/>
          </a:xfrm>
          <a:prstGeom prst="straightConnector1">
            <a:avLst/>
          </a:prstGeom>
          <a:noFill/>
          <a:ln w="9525" cap="flat" cmpd="sng">
            <a:solidFill>
              <a:srgbClr val="405E79"/>
            </a:solidFill>
            <a:prstDash val="solid"/>
            <a:miter lim="800000"/>
            <a:headEnd type="none" w="sm" len="sm"/>
            <a:tailEnd type="none" w="sm" len="sm"/>
          </a:ln>
        </p:spPr>
      </p:cxnSp>
      <p:pic>
        <p:nvPicPr>
          <p:cNvPr id="16" name="Google Shape;16;p32"/>
          <p:cNvPicPr preferRelativeResize="0"/>
          <p:nvPr/>
        </p:nvPicPr>
        <p:blipFill rotWithShape="1">
          <a:blip r:embed="rId3">
            <a:alphaModFix/>
          </a:blip>
          <a:srcRect/>
          <a:stretch/>
        </p:blipFill>
        <p:spPr>
          <a:xfrm>
            <a:off x="4603790" y="3746756"/>
            <a:ext cx="1956048" cy="2028668"/>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Cover - Green Background">
  <p:cSld name="Cover - Green Background">
    <p:bg>
      <p:bgPr>
        <a:blipFill>
          <a:blip r:embed="rId2">
            <a:alphaModFix/>
          </a:blip>
          <a:stretch>
            <a:fillRect/>
          </a:stretch>
        </a:blipFill>
        <a:effectLst/>
      </p:bgPr>
    </p:bg>
    <p:spTree>
      <p:nvGrpSpPr>
        <p:cNvPr id="1" name="Shape 65"/>
        <p:cNvGrpSpPr/>
        <p:nvPr/>
      </p:nvGrpSpPr>
      <p:grpSpPr>
        <a:xfrm>
          <a:off x="0" y="0"/>
          <a:ext cx="0" cy="0"/>
          <a:chOff x="0" y="0"/>
          <a:chExt cx="0" cy="0"/>
        </a:xfrm>
      </p:grpSpPr>
      <p:sp>
        <p:nvSpPr>
          <p:cNvPr id="66" name="Google Shape;66;p41"/>
          <p:cNvSpPr/>
          <p:nvPr/>
        </p:nvSpPr>
        <p:spPr>
          <a:xfrm>
            <a:off x="0" y="0"/>
            <a:ext cx="12192000" cy="6858000"/>
          </a:xfrm>
          <a:prstGeom prst="rect">
            <a:avLst/>
          </a:prstGeom>
          <a:solidFill>
            <a:srgbClr val="95CD7A">
              <a:alpha val="72941"/>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67" name="Google Shape;67;p41"/>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8" name="Google Shape;68;p41"/>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9" name="Google Shape;69;p41"/>
          <p:cNvSpPr/>
          <p:nvPr/>
        </p:nvSpPr>
        <p:spPr>
          <a:xfrm>
            <a:off x="5083215" y="2704632"/>
            <a:ext cx="2025570" cy="119131"/>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405E79"/>
              </a:solidFill>
              <a:latin typeface="Calibri"/>
              <a:ea typeface="Calibri"/>
              <a:cs typeface="Calibri"/>
              <a:sym typeface="Calibri"/>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Split - Green">
  <p:cSld name="Split - Green">
    <p:spTree>
      <p:nvGrpSpPr>
        <p:cNvPr id="1" name="Shape 70"/>
        <p:cNvGrpSpPr/>
        <p:nvPr/>
      </p:nvGrpSpPr>
      <p:grpSpPr>
        <a:xfrm>
          <a:off x="0" y="0"/>
          <a:ext cx="0" cy="0"/>
          <a:chOff x="0" y="0"/>
          <a:chExt cx="0" cy="0"/>
        </a:xfrm>
      </p:grpSpPr>
      <p:sp>
        <p:nvSpPr>
          <p:cNvPr id="71" name="Google Shape;71;p4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72" name="Google Shape;72;p42"/>
          <p:cNvSpPr/>
          <p:nvPr/>
        </p:nvSpPr>
        <p:spPr>
          <a:xfrm>
            <a:off x="0" y="0"/>
            <a:ext cx="3572540" cy="68580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016794"/>
              </a:solidFill>
              <a:latin typeface="Calibri"/>
              <a:ea typeface="Calibri"/>
              <a:cs typeface="Calibri"/>
              <a:sym typeface="Calibri"/>
            </a:endParaRPr>
          </a:p>
        </p:txBody>
      </p:sp>
      <p:pic>
        <p:nvPicPr>
          <p:cNvPr id="73" name="Google Shape;73;p42"/>
          <p:cNvPicPr preferRelativeResize="0"/>
          <p:nvPr/>
        </p:nvPicPr>
        <p:blipFill rotWithShape="1">
          <a:blip r:embed="rId2">
            <a:alphaModFix amt="20000"/>
          </a:blip>
          <a:srcRect l="4826" t="9031" r="39371" b="9030"/>
          <a:stretch/>
        </p:blipFill>
        <p:spPr>
          <a:xfrm>
            <a:off x="0" y="0"/>
            <a:ext cx="3572540" cy="6858000"/>
          </a:xfrm>
          <a:prstGeom prst="rect">
            <a:avLst/>
          </a:prstGeom>
          <a:noFill/>
          <a:ln>
            <a:noFill/>
          </a:ln>
        </p:spPr>
      </p:pic>
      <p:sp>
        <p:nvSpPr>
          <p:cNvPr id="74" name="Google Shape;74;p42"/>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3200"/>
              <a:buNone/>
              <a:defRPr sz="3200" b="1">
                <a:solidFill>
                  <a:schemeClr val="accent2"/>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 name="Google Shape;75;p42"/>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4"/>
              </a:buClr>
              <a:buSzPts val="2800"/>
              <a:buChar char="•"/>
              <a:defRPr>
                <a:solidFill>
                  <a:schemeClr val="dk1"/>
                </a:solidFill>
              </a:defRPr>
            </a:lvl1pPr>
            <a:lvl2pPr marL="914400" lvl="1" indent="-381000" algn="l">
              <a:lnSpc>
                <a:spcPct val="90000"/>
              </a:lnSpc>
              <a:spcBef>
                <a:spcPts val="500"/>
              </a:spcBef>
              <a:spcAft>
                <a:spcPts val="0"/>
              </a:spcAft>
              <a:buClr>
                <a:schemeClr val="accent4"/>
              </a:buClr>
              <a:buSzPts val="2400"/>
              <a:buChar char="•"/>
              <a:defRPr>
                <a:solidFill>
                  <a:schemeClr val="dk1"/>
                </a:solidFill>
              </a:defRPr>
            </a:lvl2pPr>
            <a:lvl3pPr marL="1371600" lvl="2" indent="-355600" algn="l">
              <a:lnSpc>
                <a:spcPct val="90000"/>
              </a:lnSpc>
              <a:spcBef>
                <a:spcPts val="500"/>
              </a:spcBef>
              <a:spcAft>
                <a:spcPts val="0"/>
              </a:spcAft>
              <a:buClr>
                <a:schemeClr val="accent4"/>
              </a:buClr>
              <a:buSzPts val="2000"/>
              <a:buChar char="•"/>
              <a:defRPr>
                <a:solidFill>
                  <a:schemeClr val="dk1"/>
                </a:solidFill>
              </a:defRPr>
            </a:lvl3pPr>
            <a:lvl4pPr marL="1828800" lvl="3" indent="-342900" algn="l">
              <a:lnSpc>
                <a:spcPct val="90000"/>
              </a:lnSpc>
              <a:spcBef>
                <a:spcPts val="500"/>
              </a:spcBef>
              <a:spcAft>
                <a:spcPts val="0"/>
              </a:spcAft>
              <a:buClr>
                <a:schemeClr val="accent4"/>
              </a:buClr>
              <a:buSzPts val="1800"/>
              <a:buChar char="•"/>
              <a:defRPr>
                <a:solidFill>
                  <a:schemeClr val="dk1"/>
                </a:solidFill>
              </a:defRPr>
            </a:lvl4pPr>
            <a:lvl5pPr marL="2286000" lvl="4" indent="-342900" algn="l">
              <a:lnSpc>
                <a:spcPct val="90000"/>
              </a:lnSpc>
              <a:spcBef>
                <a:spcPts val="500"/>
              </a:spcBef>
              <a:spcAft>
                <a:spcPts val="0"/>
              </a:spcAft>
              <a:buClr>
                <a:schemeClr val="accent4"/>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6" name="Google Shape;76;p42"/>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mp; Text - Blue">
  <p:cSld name="Title &amp; Text - Blue">
    <p:spTree>
      <p:nvGrpSpPr>
        <p:cNvPr id="1" name="Shape 77"/>
        <p:cNvGrpSpPr/>
        <p:nvPr/>
      </p:nvGrpSpPr>
      <p:grpSpPr>
        <a:xfrm>
          <a:off x="0" y="0"/>
          <a:ext cx="0" cy="0"/>
          <a:chOff x="0" y="0"/>
          <a:chExt cx="0" cy="0"/>
        </a:xfrm>
      </p:grpSpPr>
      <p:sp>
        <p:nvSpPr>
          <p:cNvPr id="78" name="Google Shape;78;p43"/>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3600"/>
              <a:buFont typeface="Helvetica Neue"/>
              <a:buNone/>
              <a:defRPr sz="3600" b="1">
                <a:solidFill>
                  <a:schemeClr val="accen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79" name="Google Shape;79;p43"/>
          <p:cNvCxnSpPr/>
          <p:nvPr/>
        </p:nvCxnSpPr>
        <p:spPr>
          <a:xfrm rot="10800000" flipH="1">
            <a:off x="656024" y="1635973"/>
            <a:ext cx="10820189" cy="33878"/>
          </a:xfrm>
          <a:prstGeom prst="straightConnector1">
            <a:avLst/>
          </a:prstGeom>
          <a:noFill/>
          <a:ln w="9525" cap="flat" cmpd="sng">
            <a:solidFill>
              <a:srgbClr val="036794"/>
            </a:solidFill>
            <a:prstDash val="solid"/>
            <a:miter lim="800000"/>
            <a:headEnd type="none" w="sm" len="sm"/>
            <a:tailEnd type="none" w="sm" len="sm"/>
          </a:ln>
        </p:spPr>
      </p:cxnSp>
      <p:sp>
        <p:nvSpPr>
          <p:cNvPr id="80" name="Google Shape;80;p43"/>
          <p:cNvSpPr/>
          <p:nvPr/>
        </p:nvSpPr>
        <p:spPr>
          <a:xfrm>
            <a:off x="7858954" y="1589835"/>
            <a:ext cx="3617259" cy="92275"/>
          </a:xfrm>
          <a:prstGeom prst="rect">
            <a:avLst/>
          </a:prstGeom>
          <a:solidFill>
            <a:srgbClr val="03679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81" name="Google Shape;81;p43"/>
          <p:cNvSpPr txBox="1">
            <a:spLocks noGrp="1"/>
          </p:cNvSpPr>
          <p:nvPr>
            <p:ph type="body" idx="1"/>
          </p:nvPr>
        </p:nvSpPr>
        <p:spPr>
          <a:xfrm>
            <a:off x="656022" y="1971675"/>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800"/>
              <a:buNone/>
              <a:defRPr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2" name="Google Shape;82;p43"/>
          <p:cNvSpPr txBox="1">
            <a:spLocks noGrp="1"/>
          </p:cNvSpPr>
          <p:nvPr>
            <p:ph type="body" idx="2"/>
          </p:nvPr>
        </p:nvSpPr>
        <p:spPr>
          <a:xfrm>
            <a:off x="656021" y="2614613"/>
            <a:ext cx="10820015" cy="37719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mp; Text - Green">
  <p:cSld name="Title &amp; Text - Green">
    <p:spTree>
      <p:nvGrpSpPr>
        <p:cNvPr id="1" name="Shape 83"/>
        <p:cNvGrpSpPr/>
        <p:nvPr/>
      </p:nvGrpSpPr>
      <p:grpSpPr>
        <a:xfrm>
          <a:off x="0" y="0"/>
          <a:ext cx="0" cy="0"/>
          <a:chOff x="0" y="0"/>
          <a:chExt cx="0" cy="0"/>
        </a:xfrm>
      </p:grpSpPr>
      <p:sp>
        <p:nvSpPr>
          <p:cNvPr id="84" name="Google Shape;84;p44"/>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4"/>
              </a:buClr>
              <a:buSzPts val="3600"/>
              <a:buFont typeface="Helvetica Neue"/>
              <a:buNone/>
              <a:defRPr sz="3600" b="1">
                <a:solidFill>
                  <a:schemeClr val="accent4"/>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85" name="Google Shape;85;p44"/>
          <p:cNvCxnSpPr/>
          <p:nvPr/>
        </p:nvCxnSpPr>
        <p:spPr>
          <a:xfrm rot="10800000" flipH="1">
            <a:off x="656024" y="1635973"/>
            <a:ext cx="10820189" cy="33878"/>
          </a:xfrm>
          <a:prstGeom prst="straightConnector1">
            <a:avLst/>
          </a:prstGeom>
          <a:noFill/>
          <a:ln w="9525" cap="flat" cmpd="sng">
            <a:solidFill>
              <a:schemeClr val="accent4"/>
            </a:solidFill>
            <a:prstDash val="solid"/>
            <a:miter lim="800000"/>
            <a:headEnd type="none" w="sm" len="sm"/>
            <a:tailEnd type="none" w="sm" len="sm"/>
          </a:ln>
        </p:spPr>
      </p:cxnSp>
      <p:sp>
        <p:nvSpPr>
          <p:cNvPr id="86" name="Google Shape;86;p44"/>
          <p:cNvSpPr/>
          <p:nvPr/>
        </p:nvSpPr>
        <p:spPr>
          <a:xfrm>
            <a:off x="7858954" y="1589835"/>
            <a:ext cx="3617259" cy="92275"/>
          </a:xfrm>
          <a:prstGeom prst="rect">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87" name="Google Shape;87;p44"/>
          <p:cNvSpPr txBox="1">
            <a:spLocks noGrp="1"/>
          </p:cNvSpPr>
          <p:nvPr>
            <p:ph type="body" idx="1"/>
          </p:nvPr>
        </p:nvSpPr>
        <p:spPr>
          <a:xfrm>
            <a:off x="656022" y="1971675"/>
            <a:ext cx="10820015" cy="428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800"/>
              <a:buNone/>
              <a:defRPr b="1">
                <a:solidFill>
                  <a:schemeClr val="accent2"/>
                </a:solidFill>
              </a:defRPr>
            </a:lvl1pPr>
            <a:lvl2pPr marL="914400" lvl="1" indent="-381000" algn="l">
              <a:lnSpc>
                <a:spcPct val="90000"/>
              </a:lnSpc>
              <a:spcBef>
                <a:spcPts val="500"/>
              </a:spcBef>
              <a:spcAft>
                <a:spcPts val="0"/>
              </a:spcAft>
              <a:buClr>
                <a:schemeClr val="accent2"/>
              </a:buClr>
              <a:buSzPts val="2400"/>
              <a:buChar char="•"/>
              <a:defRPr/>
            </a:lvl2pPr>
            <a:lvl3pPr marL="1371600" lvl="2" indent="-355600" algn="l">
              <a:lnSpc>
                <a:spcPct val="90000"/>
              </a:lnSpc>
              <a:spcBef>
                <a:spcPts val="500"/>
              </a:spcBef>
              <a:spcAft>
                <a:spcPts val="0"/>
              </a:spcAft>
              <a:buClr>
                <a:schemeClr val="accent2"/>
              </a:buClr>
              <a:buSzPts val="2000"/>
              <a:buChar char="•"/>
              <a:defRPr/>
            </a:lvl3pPr>
            <a:lvl4pPr marL="1828800" lvl="3" indent="-342900" algn="l">
              <a:lnSpc>
                <a:spcPct val="90000"/>
              </a:lnSpc>
              <a:spcBef>
                <a:spcPts val="500"/>
              </a:spcBef>
              <a:spcAft>
                <a:spcPts val="0"/>
              </a:spcAft>
              <a:buClr>
                <a:schemeClr val="accent2"/>
              </a:buClr>
              <a:buSzPts val="1800"/>
              <a:buChar char="•"/>
              <a:defRPr/>
            </a:lvl4pPr>
            <a:lvl5pPr marL="2286000" lvl="4" indent="-342900" algn="l">
              <a:lnSpc>
                <a:spcPct val="90000"/>
              </a:lnSpc>
              <a:spcBef>
                <a:spcPts val="500"/>
              </a:spcBef>
              <a:spcAft>
                <a:spcPts val="0"/>
              </a:spcAft>
              <a:buClr>
                <a:schemeClr val="accent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8" name="Google Shape;88;p44"/>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2"/>
              </a:buClr>
              <a:buSzPts val="2800"/>
              <a:buChar char="•"/>
              <a:defRPr>
                <a:solidFill>
                  <a:schemeClr val="dk1"/>
                </a:solidFill>
              </a:defRPr>
            </a:lvl1pPr>
            <a:lvl2pPr marL="914400" lvl="1" indent="-381000" algn="l">
              <a:lnSpc>
                <a:spcPct val="90000"/>
              </a:lnSpc>
              <a:spcBef>
                <a:spcPts val="500"/>
              </a:spcBef>
              <a:spcAft>
                <a:spcPts val="0"/>
              </a:spcAft>
              <a:buClr>
                <a:schemeClr val="accent2"/>
              </a:buClr>
              <a:buSzPts val="2400"/>
              <a:buChar char="•"/>
              <a:defRPr>
                <a:solidFill>
                  <a:schemeClr val="dk1"/>
                </a:solidFill>
              </a:defRPr>
            </a:lvl2pPr>
            <a:lvl3pPr marL="1371600" lvl="2" indent="-355600" algn="l">
              <a:lnSpc>
                <a:spcPct val="90000"/>
              </a:lnSpc>
              <a:spcBef>
                <a:spcPts val="500"/>
              </a:spcBef>
              <a:spcAft>
                <a:spcPts val="0"/>
              </a:spcAft>
              <a:buClr>
                <a:schemeClr val="accent2"/>
              </a:buClr>
              <a:buSzPts val="2000"/>
              <a:buChar char="•"/>
              <a:defRPr>
                <a:solidFill>
                  <a:schemeClr val="dk1"/>
                </a:solidFill>
              </a:defRPr>
            </a:lvl3pPr>
            <a:lvl4pPr marL="1828800" lvl="3" indent="-342900" algn="l">
              <a:lnSpc>
                <a:spcPct val="90000"/>
              </a:lnSpc>
              <a:spcBef>
                <a:spcPts val="500"/>
              </a:spcBef>
              <a:spcAft>
                <a:spcPts val="0"/>
              </a:spcAft>
              <a:buClr>
                <a:schemeClr val="accent2"/>
              </a:buClr>
              <a:buSzPts val="1800"/>
              <a:buChar char="•"/>
              <a:defRPr>
                <a:solidFill>
                  <a:schemeClr val="dk1"/>
                </a:solidFill>
              </a:defRPr>
            </a:lvl4pPr>
            <a:lvl5pPr marL="2286000" lvl="4" indent="-342900" algn="l">
              <a:lnSpc>
                <a:spcPct val="90000"/>
              </a:lnSpc>
              <a:spcBef>
                <a:spcPts val="500"/>
              </a:spcBef>
              <a:spcAft>
                <a:spcPts val="0"/>
              </a:spcAft>
              <a:buClr>
                <a:schemeClr val="accent2"/>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mp; Text with Dots - Blue">
  <p:cSld name="Title &amp; Text with Dots - Blue">
    <p:spTree>
      <p:nvGrpSpPr>
        <p:cNvPr id="1" name="Shape 89"/>
        <p:cNvGrpSpPr/>
        <p:nvPr/>
      </p:nvGrpSpPr>
      <p:grpSpPr>
        <a:xfrm>
          <a:off x="0" y="0"/>
          <a:ext cx="0" cy="0"/>
          <a:chOff x="0" y="0"/>
          <a:chExt cx="0" cy="0"/>
        </a:xfrm>
      </p:grpSpPr>
      <p:grpSp>
        <p:nvGrpSpPr>
          <p:cNvPr id="90" name="Google Shape;90;p45"/>
          <p:cNvGrpSpPr/>
          <p:nvPr/>
        </p:nvGrpSpPr>
        <p:grpSpPr>
          <a:xfrm>
            <a:off x="0" y="5303520"/>
            <a:ext cx="12192000" cy="1639827"/>
            <a:chOff x="0" y="5303520"/>
            <a:chExt cx="12192000" cy="1639827"/>
          </a:xfrm>
        </p:grpSpPr>
        <p:pic>
          <p:nvPicPr>
            <p:cNvPr id="91" name="Google Shape;91;p45"/>
            <p:cNvPicPr preferRelativeResize="0"/>
            <p:nvPr/>
          </p:nvPicPr>
          <p:blipFill rotWithShape="1">
            <a:blip r:embed="rId2">
              <a:alphaModFix amt="20000"/>
            </a:blip>
            <a:srcRect l="59836" t="10673" r="12104" b="6770"/>
            <a:stretch/>
          </p:blipFill>
          <p:spPr>
            <a:xfrm rot="5400000">
              <a:off x="2302155" y="3001365"/>
              <a:ext cx="1639827" cy="6244138"/>
            </a:xfrm>
            <a:prstGeom prst="rect">
              <a:avLst/>
            </a:prstGeom>
            <a:noFill/>
            <a:ln>
              <a:noFill/>
            </a:ln>
          </p:spPr>
        </p:pic>
        <p:pic>
          <p:nvPicPr>
            <p:cNvPr id="92" name="Google Shape;92;p45"/>
            <p:cNvPicPr preferRelativeResize="0"/>
            <p:nvPr/>
          </p:nvPicPr>
          <p:blipFill rotWithShape="1">
            <a:blip r:embed="rId2">
              <a:alphaModFix amt="20000"/>
            </a:blip>
            <a:srcRect l="60063" t="10673" r="11953" b="6770"/>
            <a:stretch/>
          </p:blipFill>
          <p:spPr>
            <a:xfrm rot="5400000">
              <a:off x="8439135" y="3108523"/>
              <a:ext cx="1557867" cy="5947862"/>
            </a:xfrm>
            <a:prstGeom prst="rect">
              <a:avLst/>
            </a:prstGeom>
            <a:noFill/>
            <a:ln>
              <a:noFill/>
            </a:ln>
          </p:spPr>
        </p:pic>
      </p:grpSp>
      <p:sp>
        <p:nvSpPr>
          <p:cNvPr id="93" name="Google Shape;93;p45"/>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3600"/>
              <a:buFont typeface="Helvetica Neue"/>
              <a:buNone/>
              <a:defRPr sz="3600" b="1">
                <a:solidFill>
                  <a:schemeClr val="accen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4" name="Google Shape;94;p45"/>
          <p:cNvSpPr txBox="1">
            <a:spLocks noGrp="1"/>
          </p:cNvSpPr>
          <p:nvPr>
            <p:ph type="body" idx="1"/>
          </p:nvPr>
        </p:nvSpPr>
        <p:spPr>
          <a:xfrm>
            <a:off x="656023" y="1690688"/>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800"/>
              <a:buNone/>
              <a:defRPr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5" name="Google Shape;95;p45"/>
          <p:cNvSpPr txBox="1">
            <a:spLocks noGrp="1"/>
          </p:cNvSpPr>
          <p:nvPr>
            <p:ph type="body" idx="2"/>
          </p:nvPr>
        </p:nvSpPr>
        <p:spPr>
          <a:xfrm>
            <a:off x="656022" y="2333626"/>
            <a:ext cx="10820015" cy="37719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mp; Text with Dots - Purple">
  <p:cSld name="Title &amp; Text with Dots - Purple">
    <p:spTree>
      <p:nvGrpSpPr>
        <p:cNvPr id="1" name="Shape 96"/>
        <p:cNvGrpSpPr/>
        <p:nvPr/>
      </p:nvGrpSpPr>
      <p:grpSpPr>
        <a:xfrm>
          <a:off x="0" y="0"/>
          <a:ext cx="0" cy="0"/>
          <a:chOff x="0" y="0"/>
          <a:chExt cx="0" cy="0"/>
        </a:xfrm>
      </p:grpSpPr>
      <p:grpSp>
        <p:nvGrpSpPr>
          <p:cNvPr id="97" name="Google Shape;97;p46"/>
          <p:cNvGrpSpPr/>
          <p:nvPr/>
        </p:nvGrpSpPr>
        <p:grpSpPr>
          <a:xfrm>
            <a:off x="0" y="5303520"/>
            <a:ext cx="12192000" cy="1639827"/>
            <a:chOff x="0" y="5303520"/>
            <a:chExt cx="12192000" cy="1639827"/>
          </a:xfrm>
        </p:grpSpPr>
        <p:pic>
          <p:nvPicPr>
            <p:cNvPr id="98" name="Google Shape;98;p46"/>
            <p:cNvPicPr preferRelativeResize="0"/>
            <p:nvPr/>
          </p:nvPicPr>
          <p:blipFill rotWithShape="1">
            <a:blip r:embed="rId2">
              <a:alphaModFix amt="20000"/>
            </a:blip>
            <a:srcRect l="59836" t="10673" r="12104" b="6770"/>
            <a:stretch/>
          </p:blipFill>
          <p:spPr>
            <a:xfrm rot="5400000">
              <a:off x="2302155" y="3001365"/>
              <a:ext cx="1639827" cy="6244138"/>
            </a:xfrm>
            <a:prstGeom prst="rect">
              <a:avLst/>
            </a:prstGeom>
            <a:noFill/>
            <a:ln>
              <a:noFill/>
            </a:ln>
          </p:spPr>
        </p:pic>
        <p:pic>
          <p:nvPicPr>
            <p:cNvPr id="99" name="Google Shape;99;p46"/>
            <p:cNvPicPr preferRelativeResize="0"/>
            <p:nvPr/>
          </p:nvPicPr>
          <p:blipFill rotWithShape="1">
            <a:blip r:embed="rId2">
              <a:alphaModFix amt="20000"/>
            </a:blip>
            <a:srcRect l="60063" t="10673" r="11953" b="6770"/>
            <a:stretch/>
          </p:blipFill>
          <p:spPr>
            <a:xfrm rot="5400000">
              <a:off x="8439135" y="3108523"/>
              <a:ext cx="1557867" cy="5947862"/>
            </a:xfrm>
            <a:prstGeom prst="rect">
              <a:avLst/>
            </a:prstGeom>
            <a:noFill/>
            <a:ln>
              <a:noFill/>
            </a:ln>
          </p:spPr>
        </p:pic>
      </p:grpSp>
      <p:sp>
        <p:nvSpPr>
          <p:cNvPr id="100" name="Google Shape;100;p46"/>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3600"/>
              <a:buFont typeface="Helvetica Neue"/>
              <a:buNone/>
              <a:defRPr sz="3600" b="1">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1" name="Google Shape;101;p46"/>
          <p:cNvSpPr txBox="1">
            <a:spLocks noGrp="1"/>
          </p:cNvSpPr>
          <p:nvPr>
            <p:ph type="body" idx="1"/>
          </p:nvPr>
        </p:nvSpPr>
        <p:spPr>
          <a:xfrm>
            <a:off x="656022" y="1690688"/>
            <a:ext cx="10820015" cy="48577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800"/>
              <a:buNone/>
              <a:defRPr b="1">
                <a:solidFill>
                  <a:schemeClr val="accent1"/>
                </a:solidFill>
              </a:defRPr>
            </a:lvl1pPr>
            <a:lvl2pPr marL="914400" lvl="1" indent="-381000" algn="l">
              <a:lnSpc>
                <a:spcPct val="90000"/>
              </a:lnSpc>
              <a:spcBef>
                <a:spcPts val="500"/>
              </a:spcBef>
              <a:spcAft>
                <a:spcPts val="0"/>
              </a:spcAft>
              <a:buClr>
                <a:schemeClr val="accent1"/>
              </a:buClr>
              <a:buSzPts val="2400"/>
              <a:buChar char="•"/>
              <a:defRPr/>
            </a:lvl2pPr>
            <a:lvl3pPr marL="1371600" lvl="2" indent="-355600" algn="l">
              <a:lnSpc>
                <a:spcPct val="90000"/>
              </a:lnSpc>
              <a:spcBef>
                <a:spcPts val="500"/>
              </a:spcBef>
              <a:spcAft>
                <a:spcPts val="0"/>
              </a:spcAft>
              <a:buClr>
                <a:schemeClr val="accent1"/>
              </a:buClr>
              <a:buSzPts val="2000"/>
              <a:buChar char="•"/>
              <a:defRPr/>
            </a:lvl3pPr>
            <a:lvl4pPr marL="1828800" lvl="3" indent="-342900" algn="l">
              <a:lnSpc>
                <a:spcPct val="90000"/>
              </a:lnSpc>
              <a:spcBef>
                <a:spcPts val="500"/>
              </a:spcBef>
              <a:spcAft>
                <a:spcPts val="0"/>
              </a:spcAft>
              <a:buClr>
                <a:schemeClr val="accent1"/>
              </a:buClr>
              <a:buSzPts val="1800"/>
              <a:buChar char="•"/>
              <a:defRPr/>
            </a:lvl4pPr>
            <a:lvl5pPr marL="2286000" lvl="4" indent="-342900" algn="l">
              <a:lnSpc>
                <a:spcPct val="90000"/>
              </a:lnSpc>
              <a:spcBef>
                <a:spcPts val="500"/>
              </a:spcBef>
              <a:spcAft>
                <a:spcPts val="0"/>
              </a:spcAft>
              <a:buClr>
                <a:schemeClr val="accen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2" name="Google Shape;102;p46"/>
          <p:cNvSpPr txBox="1">
            <a:spLocks noGrp="1"/>
          </p:cNvSpPr>
          <p:nvPr>
            <p:ph type="body" idx="2"/>
          </p:nvPr>
        </p:nvSpPr>
        <p:spPr>
          <a:xfrm>
            <a:off x="656021" y="2333625"/>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mp; Text with Dots - Teal">
  <p:cSld name="Title &amp; Text with Dots - Teal">
    <p:spTree>
      <p:nvGrpSpPr>
        <p:cNvPr id="1" name="Shape 103"/>
        <p:cNvGrpSpPr/>
        <p:nvPr/>
      </p:nvGrpSpPr>
      <p:grpSpPr>
        <a:xfrm>
          <a:off x="0" y="0"/>
          <a:ext cx="0" cy="0"/>
          <a:chOff x="0" y="0"/>
          <a:chExt cx="0" cy="0"/>
        </a:xfrm>
      </p:grpSpPr>
      <p:sp>
        <p:nvSpPr>
          <p:cNvPr id="104" name="Google Shape;104;p47"/>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600"/>
              <a:buFont typeface="Helvetica Neue"/>
              <a:buNone/>
              <a:defRPr sz="3600" b="1">
                <a:solidFill>
                  <a:schemeClr val="accent5"/>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5" name="Google Shape;105;p47"/>
          <p:cNvSpPr txBox="1">
            <a:spLocks noGrp="1"/>
          </p:cNvSpPr>
          <p:nvPr>
            <p:ph type="body" idx="1"/>
          </p:nvPr>
        </p:nvSpPr>
        <p:spPr>
          <a:xfrm>
            <a:off x="656022" y="1690688"/>
            <a:ext cx="10820015" cy="5715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800"/>
              <a:buNone/>
              <a:defRPr b="1">
                <a:solidFill>
                  <a:schemeClr val="accent6"/>
                </a:solidFill>
              </a:defRPr>
            </a:lvl1pPr>
            <a:lvl2pPr marL="914400" lvl="1" indent="-381000" algn="l">
              <a:lnSpc>
                <a:spcPct val="90000"/>
              </a:lnSpc>
              <a:spcBef>
                <a:spcPts val="500"/>
              </a:spcBef>
              <a:spcAft>
                <a:spcPts val="0"/>
              </a:spcAft>
              <a:buClr>
                <a:schemeClr val="accent6"/>
              </a:buClr>
              <a:buSzPts val="2400"/>
              <a:buChar char="•"/>
              <a:defRPr/>
            </a:lvl2pPr>
            <a:lvl3pPr marL="1371600" lvl="2" indent="-355600" algn="l">
              <a:lnSpc>
                <a:spcPct val="90000"/>
              </a:lnSpc>
              <a:spcBef>
                <a:spcPts val="500"/>
              </a:spcBef>
              <a:spcAft>
                <a:spcPts val="0"/>
              </a:spcAft>
              <a:buClr>
                <a:schemeClr val="accent6"/>
              </a:buClr>
              <a:buSzPts val="2000"/>
              <a:buChar char="•"/>
              <a:defRPr/>
            </a:lvl3pPr>
            <a:lvl4pPr marL="1828800" lvl="3" indent="-342900" algn="l">
              <a:lnSpc>
                <a:spcPct val="90000"/>
              </a:lnSpc>
              <a:spcBef>
                <a:spcPts val="500"/>
              </a:spcBef>
              <a:spcAft>
                <a:spcPts val="0"/>
              </a:spcAft>
              <a:buClr>
                <a:schemeClr val="accent6"/>
              </a:buClr>
              <a:buSzPts val="1800"/>
              <a:buChar char="•"/>
              <a:defRPr/>
            </a:lvl4pPr>
            <a:lvl5pPr marL="2286000" lvl="4" indent="-342900" algn="l">
              <a:lnSpc>
                <a:spcPct val="90000"/>
              </a:lnSpc>
              <a:spcBef>
                <a:spcPts val="500"/>
              </a:spcBef>
              <a:spcAft>
                <a:spcPts val="0"/>
              </a:spcAft>
              <a:buClr>
                <a:schemeClr val="accent6"/>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6" name="Google Shape;106;p47"/>
          <p:cNvSpPr txBox="1">
            <a:spLocks noGrp="1"/>
          </p:cNvSpPr>
          <p:nvPr>
            <p:ph type="body" idx="2"/>
          </p:nvPr>
        </p:nvSpPr>
        <p:spPr>
          <a:xfrm>
            <a:off x="656021" y="2333624"/>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6"/>
              </a:buClr>
              <a:buSzPts val="2800"/>
              <a:buChar char="•"/>
              <a:defRPr>
                <a:solidFill>
                  <a:schemeClr val="dk1"/>
                </a:solidFill>
              </a:defRPr>
            </a:lvl1pPr>
            <a:lvl2pPr marL="914400" lvl="1" indent="-381000" algn="l">
              <a:lnSpc>
                <a:spcPct val="90000"/>
              </a:lnSpc>
              <a:spcBef>
                <a:spcPts val="500"/>
              </a:spcBef>
              <a:spcAft>
                <a:spcPts val="0"/>
              </a:spcAft>
              <a:buClr>
                <a:schemeClr val="accent6"/>
              </a:buClr>
              <a:buSzPts val="2400"/>
              <a:buChar char="•"/>
              <a:defRPr>
                <a:solidFill>
                  <a:schemeClr val="dk1"/>
                </a:solidFill>
              </a:defRPr>
            </a:lvl2pPr>
            <a:lvl3pPr marL="1371600" lvl="2" indent="-355600" algn="l">
              <a:lnSpc>
                <a:spcPct val="90000"/>
              </a:lnSpc>
              <a:spcBef>
                <a:spcPts val="500"/>
              </a:spcBef>
              <a:spcAft>
                <a:spcPts val="0"/>
              </a:spcAft>
              <a:buClr>
                <a:schemeClr val="accent6"/>
              </a:buClr>
              <a:buSzPts val="2000"/>
              <a:buChar char="•"/>
              <a:defRPr>
                <a:solidFill>
                  <a:schemeClr val="dk1"/>
                </a:solidFill>
              </a:defRPr>
            </a:lvl3pPr>
            <a:lvl4pPr marL="1828800" lvl="3" indent="-342900" algn="l">
              <a:lnSpc>
                <a:spcPct val="90000"/>
              </a:lnSpc>
              <a:spcBef>
                <a:spcPts val="500"/>
              </a:spcBef>
              <a:spcAft>
                <a:spcPts val="0"/>
              </a:spcAft>
              <a:buClr>
                <a:schemeClr val="accent6"/>
              </a:buClr>
              <a:buSzPts val="1800"/>
              <a:buChar char="•"/>
              <a:defRPr>
                <a:solidFill>
                  <a:schemeClr val="dk1"/>
                </a:solidFill>
              </a:defRPr>
            </a:lvl4pPr>
            <a:lvl5pPr marL="2286000" lvl="4" indent="-342900" algn="l">
              <a:lnSpc>
                <a:spcPct val="90000"/>
              </a:lnSpc>
              <a:spcBef>
                <a:spcPts val="500"/>
              </a:spcBef>
              <a:spcAft>
                <a:spcPts val="0"/>
              </a:spcAft>
              <a:buClr>
                <a:schemeClr val="accent6"/>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grpSp>
        <p:nvGrpSpPr>
          <p:cNvPr id="107" name="Google Shape;107;p47"/>
          <p:cNvGrpSpPr/>
          <p:nvPr/>
        </p:nvGrpSpPr>
        <p:grpSpPr>
          <a:xfrm>
            <a:off x="0" y="5303520"/>
            <a:ext cx="12192000" cy="1639827"/>
            <a:chOff x="0" y="5303520"/>
            <a:chExt cx="12192000" cy="1639827"/>
          </a:xfrm>
        </p:grpSpPr>
        <p:pic>
          <p:nvPicPr>
            <p:cNvPr id="108" name="Google Shape;108;p47"/>
            <p:cNvPicPr preferRelativeResize="0"/>
            <p:nvPr/>
          </p:nvPicPr>
          <p:blipFill rotWithShape="1">
            <a:blip r:embed="rId2">
              <a:alphaModFix amt="20000"/>
            </a:blip>
            <a:srcRect l="59836" t="10673" r="12104" b="6770"/>
            <a:stretch/>
          </p:blipFill>
          <p:spPr>
            <a:xfrm rot="5400000">
              <a:off x="2302155" y="3001365"/>
              <a:ext cx="1639827" cy="6244138"/>
            </a:xfrm>
            <a:prstGeom prst="rect">
              <a:avLst/>
            </a:prstGeom>
            <a:noFill/>
            <a:ln>
              <a:noFill/>
            </a:ln>
          </p:spPr>
        </p:pic>
        <p:pic>
          <p:nvPicPr>
            <p:cNvPr id="109" name="Google Shape;109;p47"/>
            <p:cNvPicPr preferRelativeResize="0"/>
            <p:nvPr/>
          </p:nvPicPr>
          <p:blipFill rotWithShape="1">
            <a:blip r:embed="rId2">
              <a:alphaModFix amt="20000"/>
            </a:blip>
            <a:srcRect l="60063" t="10673" r="11953" b="6770"/>
            <a:stretch/>
          </p:blipFill>
          <p:spPr>
            <a:xfrm rot="5400000">
              <a:off x="8439135" y="3108523"/>
              <a:ext cx="1557867" cy="5947862"/>
            </a:xfrm>
            <a:prstGeom prst="rect">
              <a:avLst/>
            </a:prstGeom>
            <a:noFill/>
            <a:ln>
              <a:noFill/>
            </a:ln>
          </p:spPr>
        </p:pic>
      </p:gr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mp; Text with Dots- Green">
  <p:cSld name="Title &amp; Text with Dots- Green">
    <p:spTree>
      <p:nvGrpSpPr>
        <p:cNvPr id="1" name="Shape 110"/>
        <p:cNvGrpSpPr/>
        <p:nvPr/>
      </p:nvGrpSpPr>
      <p:grpSpPr>
        <a:xfrm>
          <a:off x="0" y="0"/>
          <a:ext cx="0" cy="0"/>
          <a:chOff x="0" y="0"/>
          <a:chExt cx="0" cy="0"/>
        </a:xfrm>
      </p:grpSpPr>
      <p:grpSp>
        <p:nvGrpSpPr>
          <p:cNvPr id="111" name="Google Shape;111;p48"/>
          <p:cNvGrpSpPr/>
          <p:nvPr/>
        </p:nvGrpSpPr>
        <p:grpSpPr>
          <a:xfrm>
            <a:off x="0" y="5303520"/>
            <a:ext cx="12192000" cy="1639827"/>
            <a:chOff x="0" y="5303520"/>
            <a:chExt cx="12192000" cy="1639827"/>
          </a:xfrm>
        </p:grpSpPr>
        <p:pic>
          <p:nvPicPr>
            <p:cNvPr id="112" name="Google Shape;112;p48"/>
            <p:cNvPicPr preferRelativeResize="0"/>
            <p:nvPr/>
          </p:nvPicPr>
          <p:blipFill rotWithShape="1">
            <a:blip r:embed="rId2">
              <a:alphaModFix amt="20000"/>
            </a:blip>
            <a:srcRect l="59836" t="10673" r="12104" b="6770"/>
            <a:stretch/>
          </p:blipFill>
          <p:spPr>
            <a:xfrm rot="5400000">
              <a:off x="2302155" y="3001365"/>
              <a:ext cx="1639827" cy="6244138"/>
            </a:xfrm>
            <a:prstGeom prst="rect">
              <a:avLst/>
            </a:prstGeom>
            <a:noFill/>
            <a:ln>
              <a:noFill/>
            </a:ln>
          </p:spPr>
        </p:pic>
        <p:pic>
          <p:nvPicPr>
            <p:cNvPr id="113" name="Google Shape;113;p48"/>
            <p:cNvPicPr preferRelativeResize="0"/>
            <p:nvPr/>
          </p:nvPicPr>
          <p:blipFill rotWithShape="1">
            <a:blip r:embed="rId2">
              <a:alphaModFix amt="20000"/>
            </a:blip>
            <a:srcRect l="60063" t="10673" r="11953" b="6770"/>
            <a:stretch/>
          </p:blipFill>
          <p:spPr>
            <a:xfrm rot="5400000">
              <a:off x="8439135" y="3108523"/>
              <a:ext cx="1557867" cy="5947862"/>
            </a:xfrm>
            <a:prstGeom prst="rect">
              <a:avLst/>
            </a:prstGeom>
            <a:noFill/>
            <a:ln>
              <a:noFill/>
            </a:ln>
          </p:spPr>
        </p:pic>
      </p:grpSp>
      <p:sp>
        <p:nvSpPr>
          <p:cNvPr id="114" name="Google Shape;114;p48"/>
          <p:cNvSpPr txBox="1">
            <a:spLocks noGrp="1"/>
          </p:cNvSpPr>
          <p:nvPr>
            <p:ph type="title"/>
          </p:nvPr>
        </p:nvSpPr>
        <p:spPr>
          <a:xfrm>
            <a:off x="656022" y="365125"/>
            <a:ext cx="10820013"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4"/>
              </a:buClr>
              <a:buSzPts val="3600"/>
              <a:buFont typeface="Helvetica Neue"/>
              <a:buNone/>
              <a:defRPr sz="3600" b="1">
                <a:solidFill>
                  <a:schemeClr val="accent4"/>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5" name="Google Shape;115;p48"/>
          <p:cNvSpPr txBox="1">
            <a:spLocks noGrp="1"/>
          </p:cNvSpPr>
          <p:nvPr>
            <p:ph type="body" idx="1"/>
          </p:nvPr>
        </p:nvSpPr>
        <p:spPr>
          <a:xfrm>
            <a:off x="656022" y="1690688"/>
            <a:ext cx="10820015" cy="428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800"/>
              <a:buNone/>
              <a:defRPr b="1">
                <a:solidFill>
                  <a:schemeClr val="accent2"/>
                </a:solidFill>
              </a:defRPr>
            </a:lvl1pPr>
            <a:lvl2pPr marL="914400" lvl="1" indent="-381000" algn="l">
              <a:lnSpc>
                <a:spcPct val="90000"/>
              </a:lnSpc>
              <a:spcBef>
                <a:spcPts val="500"/>
              </a:spcBef>
              <a:spcAft>
                <a:spcPts val="0"/>
              </a:spcAft>
              <a:buClr>
                <a:schemeClr val="accent2"/>
              </a:buClr>
              <a:buSzPts val="2400"/>
              <a:buChar char="•"/>
              <a:defRPr/>
            </a:lvl2pPr>
            <a:lvl3pPr marL="1371600" lvl="2" indent="-355600" algn="l">
              <a:lnSpc>
                <a:spcPct val="90000"/>
              </a:lnSpc>
              <a:spcBef>
                <a:spcPts val="500"/>
              </a:spcBef>
              <a:spcAft>
                <a:spcPts val="0"/>
              </a:spcAft>
              <a:buClr>
                <a:schemeClr val="accent2"/>
              </a:buClr>
              <a:buSzPts val="2000"/>
              <a:buChar char="•"/>
              <a:defRPr/>
            </a:lvl3pPr>
            <a:lvl4pPr marL="1828800" lvl="3" indent="-342900" algn="l">
              <a:lnSpc>
                <a:spcPct val="90000"/>
              </a:lnSpc>
              <a:spcBef>
                <a:spcPts val="500"/>
              </a:spcBef>
              <a:spcAft>
                <a:spcPts val="0"/>
              </a:spcAft>
              <a:buClr>
                <a:schemeClr val="accent2"/>
              </a:buClr>
              <a:buSzPts val="1800"/>
              <a:buChar char="•"/>
              <a:defRPr/>
            </a:lvl4pPr>
            <a:lvl5pPr marL="2286000" lvl="4" indent="-342900" algn="l">
              <a:lnSpc>
                <a:spcPct val="90000"/>
              </a:lnSpc>
              <a:spcBef>
                <a:spcPts val="500"/>
              </a:spcBef>
              <a:spcAft>
                <a:spcPts val="0"/>
              </a:spcAft>
              <a:buClr>
                <a:schemeClr val="accent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6" name="Google Shape;116;p48"/>
          <p:cNvSpPr txBox="1">
            <a:spLocks noGrp="1"/>
          </p:cNvSpPr>
          <p:nvPr>
            <p:ph type="body" idx="2"/>
          </p:nvPr>
        </p:nvSpPr>
        <p:spPr>
          <a:xfrm>
            <a:off x="656021" y="2333625"/>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2"/>
              </a:buClr>
              <a:buSzPts val="2800"/>
              <a:buChar char="•"/>
              <a:defRPr>
                <a:solidFill>
                  <a:schemeClr val="dk1"/>
                </a:solidFill>
              </a:defRPr>
            </a:lvl1pPr>
            <a:lvl2pPr marL="914400" lvl="1" indent="-381000" algn="l">
              <a:lnSpc>
                <a:spcPct val="90000"/>
              </a:lnSpc>
              <a:spcBef>
                <a:spcPts val="500"/>
              </a:spcBef>
              <a:spcAft>
                <a:spcPts val="0"/>
              </a:spcAft>
              <a:buClr>
                <a:schemeClr val="accent2"/>
              </a:buClr>
              <a:buSzPts val="2400"/>
              <a:buChar char="•"/>
              <a:defRPr>
                <a:solidFill>
                  <a:schemeClr val="dk1"/>
                </a:solidFill>
              </a:defRPr>
            </a:lvl2pPr>
            <a:lvl3pPr marL="1371600" lvl="2" indent="-355600" algn="l">
              <a:lnSpc>
                <a:spcPct val="90000"/>
              </a:lnSpc>
              <a:spcBef>
                <a:spcPts val="500"/>
              </a:spcBef>
              <a:spcAft>
                <a:spcPts val="0"/>
              </a:spcAft>
              <a:buClr>
                <a:schemeClr val="accent2"/>
              </a:buClr>
              <a:buSzPts val="2000"/>
              <a:buChar char="•"/>
              <a:defRPr>
                <a:solidFill>
                  <a:schemeClr val="dk1"/>
                </a:solidFill>
              </a:defRPr>
            </a:lvl3pPr>
            <a:lvl4pPr marL="1828800" lvl="3" indent="-342900" algn="l">
              <a:lnSpc>
                <a:spcPct val="90000"/>
              </a:lnSpc>
              <a:spcBef>
                <a:spcPts val="500"/>
              </a:spcBef>
              <a:spcAft>
                <a:spcPts val="0"/>
              </a:spcAft>
              <a:buClr>
                <a:schemeClr val="accent2"/>
              </a:buClr>
              <a:buSzPts val="1800"/>
              <a:buChar char="•"/>
              <a:defRPr>
                <a:solidFill>
                  <a:schemeClr val="dk1"/>
                </a:solidFill>
              </a:defRPr>
            </a:lvl4pPr>
            <a:lvl5pPr marL="2286000" lvl="4" indent="-342900" algn="l">
              <a:lnSpc>
                <a:spcPct val="90000"/>
              </a:lnSpc>
              <a:spcBef>
                <a:spcPts val="500"/>
              </a:spcBef>
              <a:spcAft>
                <a:spcPts val="0"/>
              </a:spcAft>
              <a:buClr>
                <a:schemeClr val="accent2"/>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Image &amp; Text - Blue">
  <p:cSld name="Image &amp; Text - Blue">
    <p:spTree>
      <p:nvGrpSpPr>
        <p:cNvPr id="1" name="Shape 117"/>
        <p:cNvGrpSpPr/>
        <p:nvPr/>
      </p:nvGrpSpPr>
      <p:grpSpPr>
        <a:xfrm>
          <a:off x="0" y="0"/>
          <a:ext cx="0" cy="0"/>
          <a:chOff x="0" y="0"/>
          <a:chExt cx="0" cy="0"/>
        </a:xfrm>
      </p:grpSpPr>
      <p:sp>
        <p:nvSpPr>
          <p:cNvPr id="118" name="Google Shape;118;p49"/>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3200"/>
              <a:buFont typeface="Helvetica Neue"/>
              <a:buNone/>
              <a:defRPr sz="3200" b="1">
                <a:solidFill>
                  <a:schemeClr val="accen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19" name="Google Shape;119;p49"/>
          <p:cNvCxnSpPr/>
          <p:nvPr/>
        </p:nvCxnSpPr>
        <p:spPr>
          <a:xfrm rot="10800000" flipH="1">
            <a:off x="5027117" y="1509236"/>
            <a:ext cx="6806284" cy="17612"/>
          </a:xfrm>
          <a:prstGeom prst="straightConnector1">
            <a:avLst/>
          </a:prstGeom>
          <a:noFill/>
          <a:ln w="9525" cap="flat" cmpd="sng">
            <a:solidFill>
              <a:schemeClr val="accent3"/>
            </a:solidFill>
            <a:prstDash val="solid"/>
            <a:miter lim="800000"/>
            <a:headEnd type="none" w="sm" len="sm"/>
            <a:tailEnd type="none" w="sm" len="sm"/>
          </a:ln>
        </p:spPr>
      </p:cxnSp>
      <p:sp>
        <p:nvSpPr>
          <p:cNvPr id="120" name="Google Shape;120;p49"/>
          <p:cNvSpPr/>
          <p:nvPr/>
        </p:nvSpPr>
        <p:spPr>
          <a:xfrm>
            <a:off x="9351335" y="1467293"/>
            <a:ext cx="2482066" cy="78223"/>
          </a:xfrm>
          <a:prstGeom prst="rect">
            <a:avLst/>
          </a:prstGeom>
          <a:solidFill>
            <a:schemeClr val="accent3"/>
          </a:solidFill>
          <a:ln w="1270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21" name="Google Shape;121;p49"/>
          <p:cNvSpPr>
            <a:spLocks noGrp="1"/>
          </p:cNvSpPr>
          <p:nvPr>
            <p:ph type="pic" idx="2"/>
          </p:nvPr>
        </p:nvSpPr>
        <p:spPr>
          <a:xfrm>
            <a:off x="0" y="0"/>
            <a:ext cx="4340225" cy="6858000"/>
          </a:xfrm>
          <a:prstGeom prst="rect">
            <a:avLst/>
          </a:prstGeom>
          <a:noFill/>
          <a:ln>
            <a:noFill/>
          </a:ln>
        </p:spPr>
      </p:sp>
      <p:sp>
        <p:nvSpPr>
          <p:cNvPr id="122" name="Google Shape;122;p49"/>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Image &amp; Text - Purple">
  <p:cSld name="Image &amp; Text - Purple">
    <p:spTree>
      <p:nvGrpSpPr>
        <p:cNvPr id="1" name="Shape 123"/>
        <p:cNvGrpSpPr/>
        <p:nvPr/>
      </p:nvGrpSpPr>
      <p:grpSpPr>
        <a:xfrm>
          <a:off x="0" y="0"/>
          <a:ext cx="0" cy="0"/>
          <a:chOff x="0" y="0"/>
          <a:chExt cx="0" cy="0"/>
        </a:xfrm>
      </p:grpSpPr>
      <p:sp>
        <p:nvSpPr>
          <p:cNvPr id="124" name="Google Shape;124;p50"/>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3200"/>
              <a:buFont typeface="Helvetica Neue"/>
              <a:buNone/>
              <a:defRPr sz="3200" b="1">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25" name="Google Shape;125;p50"/>
          <p:cNvCxnSpPr/>
          <p:nvPr/>
        </p:nvCxnSpPr>
        <p:spPr>
          <a:xfrm rot="10800000" flipH="1">
            <a:off x="5027117" y="1509236"/>
            <a:ext cx="6806284" cy="17612"/>
          </a:xfrm>
          <a:prstGeom prst="straightConnector1">
            <a:avLst/>
          </a:prstGeom>
          <a:noFill/>
          <a:ln w="9525" cap="flat" cmpd="sng">
            <a:solidFill>
              <a:schemeClr val="accent1"/>
            </a:solidFill>
            <a:prstDash val="solid"/>
            <a:miter lim="800000"/>
            <a:headEnd type="none" w="sm" len="sm"/>
            <a:tailEnd type="none" w="sm" len="sm"/>
          </a:ln>
        </p:spPr>
      </p:cxnSp>
      <p:sp>
        <p:nvSpPr>
          <p:cNvPr id="126" name="Google Shape;126;p50"/>
          <p:cNvSpPr/>
          <p:nvPr/>
        </p:nvSpPr>
        <p:spPr>
          <a:xfrm>
            <a:off x="9351335" y="1467293"/>
            <a:ext cx="2482066" cy="78223"/>
          </a:xfrm>
          <a:prstGeom prst="rect">
            <a:avLst/>
          </a:prstGeom>
          <a:solidFill>
            <a:schemeClr val="accent1"/>
          </a:solidFill>
          <a:ln w="127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27" name="Google Shape;127;p50"/>
          <p:cNvSpPr>
            <a:spLocks noGrp="1"/>
          </p:cNvSpPr>
          <p:nvPr>
            <p:ph type="pic" idx="2"/>
          </p:nvPr>
        </p:nvSpPr>
        <p:spPr>
          <a:xfrm>
            <a:off x="0" y="0"/>
            <a:ext cx="4340225" cy="6858000"/>
          </a:xfrm>
          <a:prstGeom prst="rect">
            <a:avLst/>
          </a:prstGeom>
          <a:noFill/>
          <a:ln>
            <a:noFill/>
          </a:ln>
        </p:spPr>
      </p:sp>
      <p:sp>
        <p:nvSpPr>
          <p:cNvPr id="128" name="Google Shape;128;p50"/>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over - Blue Background">
  <p:cSld name="Cover - Blue Background">
    <p:bg>
      <p:bgPr>
        <a:blipFill>
          <a:blip r:embed="rId2">
            <a:alphaModFix/>
          </a:blip>
          <a:stretch>
            <a:fillRect/>
          </a:stretch>
        </a:blipFill>
        <a:effectLst/>
      </p:bgPr>
    </p:bg>
    <p:spTree>
      <p:nvGrpSpPr>
        <p:cNvPr id="1" name="Shape 17"/>
        <p:cNvGrpSpPr/>
        <p:nvPr/>
      </p:nvGrpSpPr>
      <p:grpSpPr>
        <a:xfrm>
          <a:off x="0" y="0"/>
          <a:ext cx="0" cy="0"/>
          <a:chOff x="0" y="0"/>
          <a:chExt cx="0" cy="0"/>
        </a:xfrm>
      </p:grpSpPr>
      <p:sp>
        <p:nvSpPr>
          <p:cNvPr id="18" name="Google Shape;18;p33"/>
          <p:cNvSpPr/>
          <p:nvPr/>
        </p:nvSpPr>
        <p:spPr>
          <a:xfrm>
            <a:off x="0" y="0"/>
            <a:ext cx="12192000" cy="6858000"/>
          </a:xfrm>
          <a:prstGeom prst="rect">
            <a:avLst/>
          </a:prstGeom>
          <a:solidFill>
            <a:srgbClr val="026794">
              <a:alpha val="74901"/>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9" name="Google Shape;19;p33"/>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 name="Google Shape;20;p33"/>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 name="Google Shape;21;p33"/>
          <p:cNvSpPr/>
          <p:nvPr/>
        </p:nvSpPr>
        <p:spPr>
          <a:xfrm>
            <a:off x="5083215" y="2704632"/>
            <a:ext cx="2025570" cy="119131"/>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405E79"/>
              </a:solidFill>
              <a:latin typeface="Calibri"/>
              <a:ea typeface="Calibri"/>
              <a:cs typeface="Calibri"/>
              <a:sym typeface="Calibri"/>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Image &amp; Text - Teal">
  <p:cSld name="Image &amp; Text - Teal">
    <p:spTree>
      <p:nvGrpSpPr>
        <p:cNvPr id="1" name="Shape 129"/>
        <p:cNvGrpSpPr/>
        <p:nvPr/>
      </p:nvGrpSpPr>
      <p:grpSpPr>
        <a:xfrm>
          <a:off x="0" y="0"/>
          <a:ext cx="0" cy="0"/>
          <a:chOff x="0" y="0"/>
          <a:chExt cx="0" cy="0"/>
        </a:xfrm>
      </p:grpSpPr>
      <p:sp>
        <p:nvSpPr>
          <p:cNvPr id="130" name="Google Shape;130;p51"/>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200"/>
              <a:buFont typeface="Helvetica Neue"/>
              <a:buNone/>
              <a:defRPr sz="3200" b="1">
                <a:solidFill>
                  <a:schemeClr val="accent5"/>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31" name="Google Shape;131;p51"/>
          <p:cNvCxnSpPr/>
          <p:nvPr/>
        </p:nvCxnSpPr>
        <p:spPr>
          <a:xfrm rot="10800000" flipH="1">
            <a:off x="5027117" y="1509236"/>
            <a:ext cx="6806284" cy="17612"/>
          </a:xfrm>
          <a:prstGeom prst="straightConnector1">
            <a:avLst/>
          </a:prstGeom>
          <a:noFill/>
          <a:ln w="9525" cap="flat" cmpd="sng">
            <a:solidFill>
              <a:schemeClr val="accent6"/>
            </a:solidFill>
            <a:prstDash val="solid"/>
            <a:miter lim="800000"/>
            <a:headEnd type="none" w="sm" len="sm"/>
            <a:tailEnd type="none" w="sm" len="sm"/>
          </a:ln>
        </p:spPr>
      </p:cxnSp>
      <p:sp>
        <p:nvSpPr>
          <p:cNvPr id="132" name="Google Shape;132;p51"/>
          <p:cNvSpPr/>
          <p:nvPr/>
        </p:nvSpPr>
        <p:spPr>
          <a:xfrm>
            <a:off x="9351335" y="1467293"/>
            <a:ext cx="2482066" cy="78223"/>
          </a:xfrm>
          <a:prstGeom prst="rect">
            <a:avLst/>
          </a:prstGeom>
          <a:solidFill>
            <a:schemeClr val="accent6"/>
          </a:solidFill>
          <a:ln w="12700" cap="flat" cmpd="sng">
            <a:solidFill>
              <a:schemeClr val="accent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33" name="Google Shape;133;p51"/>
          <p:cNvSpPr>
            <a:spLocks noGrp="1"/>
          </p:cNvSpPr>
          <p:nvPr>
            <p:ph type="pic" idx="2"/>
          </p:nvPr>
        </p:nvSpPr>
        <p:spPr>
          <a:xfrm>
            <a:off x="0" y="0"/>
            <a:ext cx="4340225" cy="6858000"/>
          </a:xfrm>
          <a:prstGeom prst="rect">
            <a:avLst/>
          </a:prstGeom>
          <a:noFill/>
          <a:ln>
            <a:noFill/>
          </a:ln>
        </p:spPr>
      </p:sp>
      <p:sp>
        <p:nvSpPr>
          <p:cNvPr id="134" name="Google Shape;134;p51"/>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5"/>
              </a:buClr>
              <a:buSzPts val="2800"/>
              <a:buChar char="•"/>
              <a:defRPr>
                <a:solidFill>
                  <a:schemeClr val="dk1"/>
                </a:solidFill>
              </a:defRPr>
            </a:lvl1pPr>
            <a:lvl2pPr marL="914400" lvl="1" indent="-381000" algn="l">
              <a:lnSpc>
                <a:spcPct val="90000"/>
              </a:lnSpc>
              <a:spcBef>
                <a:spcPts val="500"/>
              </a:spcBef>
              <a:spcAft>
                <a:spcPts val="0"/>
              </a:spcAft>
              <a:buClr>
                <a:schemeClr val="accent5"/>
              </a:buClr>
              <a:buSzPts val="2400"/>
              <a:buChar char="•"/>
              <a:defRPr>
                <a:solidFill>
                  <a:schemeClr val="dk1"/>
                </a:solidFill>
              </a:defRPr>
            </a:lvl2pPr>
            <a:lvl3pPr marL="1371600" lvl="2" indent="-355600" algn="l">
              <a:lnSpc>
                <a:spcPct val="90000"/>
              </a:lnSpc>
              <a:spcBef>
                <a:spcPts val="500"/>
              </a:spcBef>
              <a:spcAft>
                <a:spcPts val="0"/>
              </a:spcAft>
              <a:buClr>
                <a:schemeClr val="accent5"/>
              </a:buClr>
              <a:buSzPts val="2000"/>
              <a:buChar char="•"/>
              <a:defRPr>
                <a:solidFill>
                  <a:schemeClr val="dk1"/>
                </a:solidFill>
              </a:defRPr>
            </a:lvl3pPr>
            <a:lvl4pPr marL="1828800" lvl="3" indent="-342900" algn="l">
              <a:lnSpc>
                <a:spcPct val="90000"/>
              </a:lnSpc>
              <a:spcBef>
                <a:spcPts val="500"/>
              </a:spcBef>
              <a:spcAft>
                <a:spcPts val="0"/>
              </a:spcAft>
              <a:buClr>
                <a:schemeClr val="accent5"/>
              </a:buClr>
              <a:buSzPts val="1800"/>
              <a:buChar char="•"/>
              <a:defRPr>
                <a:solidFill>
                  <a:schemeClr val="dk1"/>
                </a:solidFill>
              </a:defRPr>
            </a:lvl4pPr>
            <a:lvl5pPr marL="2286000" lvl="4" indent="-342900" algn="l">
              <a:lnSpc>
                <a:spcPct val="90000"/>
              </a:lnSpc>
              <a:spcBef>
                <a:spcPts val="500"/>
              </a:spcBef>
              <a:spcAft>
                <a:spcPts val="0"/>
              </a:spcAft>
              <a:buClr>
                <a:schemeClr val="accent5"/>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Image &amp; Text - Green">
  <p:cSld name="Image &amp; Text - Green">
    <p:spTree>
      <p:nvGrpSpPr>
        <p:cNvPr id="1" name="Shape 135"/>
        <p:cNvGrpSpPr/>
        <p:nvPr/>
      </p:nvGrpSpPr>
      <p:grpSpPr>
        <a:xfrm>
          <a:off x="0" y="0"/>
          <a:ext cx="0" cy="0"/>
          <a:chOff x="0" y="0"/>
          <a:chExt cx="0" cy="0"/>
        </a:xfrm>
      </p:grpSpPr>
      <p:sp>
        <p:nvSpPr>
          <p:cNvPr id="136" name="Google Shape;136;p52"/>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4"/>
              </a:buClr>
              <a:buSzPts val="3200"/>
              <a:buFont typeface="Helvetica Neue"/>
              <a:buNone/>
              <a:defRPr sz="3200" b="1">
                <a:solidFill>
                  <a:schemeClr val="accent4"/>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37" name="Google Shape;137;p52"/>
          <p:cNvCxnSpPr/>
          <p:nvPr/>
        </p:nvCxnSpPr>
        <p:spPr>
          <a:xfrm rot="10800000" flipH="1">
            <a:off x="5027117" y="1509236"/>
            <a:ext cx="6806284" cy="17612"/>
          </a:xfrm>
          <a:prstGeom prst="straightConnector1">
            <a:avLst/>
          </a:prstGeom>
          <a:noFill/>
          <a:ln w="9525" cap="flat" cmpd="sng">
            <a:solidFill>
              <a:schemeClr val="accent4"/>
            </a:solidFill>
            <a:prstDash val="solid"/>
            <a:miter lim="800000"/>
            <a:headEnd type="none" w="sm" len="sm"/>
            <a:tailEnd type="none" w="sm" len="sm"/>
          </a:ln>
        </p:spPr>
      </p:cxnSp>
      <p:sp>
        <p:nvSpPr>
          <p:cNvPr id="138" name="Google Shape;138;p52"/>
          <p:cNvSpPr/>
          <p:nvPr/>
        </p:nvSpPr>
        <p:spPr>
          <a:xfrm>
            <a:off x="9351335" y="1467293"/>
            <a:ext cx="2482066" cy="78223"/>
          </a:xfrm>
          <a:prstGeom prst="rect">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39" name="Google Shape;139;p52"/>
          <p:cNvSpPr>
            <a:spLocks noGrp="1"/>
          </p:cNvSpPr>
          <p:nvPr>
            <p:ph type="pic" idx="2"/>
          </p:nvPr>
        </p:nvSpPr>
        <p:spPr>
          <a:xfrm>
            <a:off x="0" y="0"/>
            <a:ext cx="4340225" cy="6858000"/>
          </a:xfrm>
          <a:prstGeom prst="rect">
            <a:avLst/>
          </a:prstGeom>
          <a:noFill/>
          <a:ln>
            <a:noFill/>
          </a:ln>
        </p:spPr>
      </p:sp>
      <p:sp>
        <p:nvSpPr>
          <p:cNvPr id="140" name="Google Shape;140;p52"/>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2"/>
              </a:buClr>
              <a:buSzPts val="2800"/>
              <a:buChar char="•"/>
              <a:defRPr>
                <a:solidFill>
                  <a:schemeClr val="dk1"/>
                </a:solidFill>
              </a:defRPr>
            </a:lvl1pPr>
            <a:lvl2pPr marL="914400" lvl="1" indent="-381000" algn="l">
              <a:lnSpc>
                <a:spcPct val="90000"/>
              </a:lnSpc>
              <a:spcBef>
                <a:spcPts val="500"/>
              </a:spcBef>
              <a:spcAft>
                <a:spcPts val="0"/>
              </a:spcAft>
              <a:buClr>
                <a:schemeClr val="accent2"/>
              </a:buClr>
              <a:buSzPts val="2400"/>
              <a:buChar char="•"/>
              <a:defRPr>
                <a:solidFill>
                  <a:schemeClr val="dk1"/>
                </a:solidFill>
              </a:defRPr>
            </a:lvl2pPr>
            <a:lvl3pPr marL="1371600" lvl="2" indent="-355600" algn="l">
              <a:lnSpc>
                <a:spcPct val="90000"/>
              </a:lnSpc>
              <a:spcBef>
                <a:spcPts val="500"/>
              </a:spcBef>
              <a:spcAft>
                <a:spcPts val="0"/>
              </a:spcAft>
              <a:buClr>
                <a:schemeClr val="accent2"/>
              </a:buClr>
              <a:buSzPts val="2000"/>
              <a:buChar char="•"/>
              <a:defRPr>
                <a:solidFill>
                  <a:schemeClr val="dk1"/>
                </a:solidFill>
              </a:defRPr>
            </a:lvl3pPr>
            <a:lvl4pPr marL="1828800" lvl="3" indent="-342900" algn="l">
              <a:lnSpc>
                <a:spcPct val="90000"/>
              </a:lnSpc>
              <a:spcBef>
                <a:spcPts val="500"/>
              </a:spcBef>
              <a:spcAft>
                <a:spcPts val="0"/>
              </a:spcAft>
              <a:buClr>
                <a:schemeClr val="accent2"/>
              </a:buClr>
              <a:buSzPts val="1800"/>
              <a:buChar char="•"/>
              <a:defRPr>
                <a:solidFill>
                  <a:schemeClr val="dk1"/>
                </a:solidFill>
              </a:defRPr>
            </a:lvl4pPr>
            <a:lvl5pPr marL="2286000" lvl="4" indent="-342900" algn="l">
              <a:lnSpc>
                <a:spcPct val="90000"/>
              </a:lnSpc>
              <a:spcBef>
                <a:spcPts val="500"/>
              </a:spcBef>
              <a:spcAft>
                <a:spcPts val="0"/>
              </a:spcAft>
              <a:buClr>
                <a:schemeClr val="accent2"/>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mp; Two Column - Blue">
  <p:cSld name="Title &amp; Two Column - Blue">
    <p:spTree>
      <p:nvGrpSpPr>
        <p:cNvPr id="1" name="Shape 141"/>
        <p:cNvGrpSpPr/>
        <p:nvPr/>
      </p:nvGrpSpPr>
      <p:grpSpPr>
        <a:xfrm>
          <a:off x="0" y="0"/>
          <a:ext cx="0" cy="0"/>
          <a:chOff x="0" y="0"/>
          <a:chExt cx="0" cy="0"/>
        </a:xfrm>
      </p:grpSpPr>
      <p:sp>
        <p:nvSpPr>
          <p:cNvPr id="142" name="Google Shape;142;p53"/>
          <p:cNvSpPr/>
          <p:nvPr/>
        </p:nvSpPr>
        <p:spPr>
          <a:xfrm>
            <a:off x="0" y="0"/>
            <a:ext cx="12192000" cy="1609344"/>
          </a:xfrm>
          <a:prstGeom prst="rect">
            <a:avLst/>
          </a:prstGeom>
          <a:solidFill>
            <a:srgbClr val="016794"/>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nvGrpSpPr>
          <p:cNvPr id="143" name="Google Shape;143;p53"/>
          <p:cNvGrpSpPr/>
          <p:nvPr/>
        </p:nvGrpSpPr>
        <p:grpSpPr>
          <a:xfrm>
            <a:off x="-208788" y="0"/>
            <a:ext cx="12609576" cy="2174490"/>
            <a:chOff x="0" y="5043119"/>
            <a:chExt cx="12192000" cy="1814883"/>
          </a:xfrm>
        </p:grpSpPr>
        <p:pic>
          <p:nvPicPr>
            <p:cNvPr id="144" name="Google Shape;144;p53"/>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45" name="Google Shape;145;p53"/>
            <p:cNvPicPr preferRelativeResize="0"/>
            <p:nvPr/>
          </p:nvPicPr>
          <p:blipFill rotWithShape="1">
            <a:blip r:embed="rId2">
              <a:alphaModFix amt="20000"/>
            </a:blip>
            <a:srcRect l="54597" t="31445" r="16826" b="9029"/>
            <a:stretch/>
          </p:blipFill>
          <p:spPr>
            <a:xfrm rot="5400000">
              <a:off x="8435259" y="3077812"/>
              <a:ext cx="1791433" cy="5722047"/>
            </a:xfrm>
            <a:prstGeom prst="rect">
              <a:avLst/>
            </a:prstGeom>
            <a:noFill/>
            <a:ln>
              <a:noFill/>
            </a:ln>
          </p:spPr>
        </p:pic>
      </p:grpSp>
      <p:cxnSp>
        <p:nvCxnSpPr>
          <p:cNvPr id="146" name="Google Shape;146;p53"/>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47" name="Google Shape;147;p53"/>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48" name="Google Shape;148;p53"/>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800"/>
              <a:buNone/>
              <a:defRPr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9" name="Google Shape;149;p53"/>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0" name="Google Shape;150;p53"/>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1" name="Google Shape;151;p53"/>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3"/>
              </a:buClr>
              <a:buSzPts val="2400"/>
              <a:buChar char="•"/>
              <a:defRPr sz="2400">
                <a:solidFill>
                  <a:schemeClr val="dk1"/>
                </a:solidFill>
              </a:defRPr>
            </a:lvl1pPr>
            <a:lvl2pPr marL="914400" lvl="1" indent="-381000" algn="l">
              <a:lnSpc>
                <a:spcPct val="90000"/>
              </a:lnSpc>
              <a:spcBef>
                <a:spcPts val="500"/>
              </a:spcBef>
              <a:spcAft>
                <a:spcPts val="0"/>
              </a:spcAft>
              <a:buClr>
                <a:schemeClr val="accent3"/>
              </a:buClr>
              <a:buSzPts val="2400"/>
              <a:buChar char="•"/>
              <a:defRPr sz="2400">
                <a:solidFill>
                  <a:schemeClr val="dk1"/>
                </a:solidFill>
              </a:defRPr>
            </a:lvl2pPr>
            <a:lvl3pPr marL="1371600" lvl="2" indent="-381000" algn="l">
              <a:lnSpc>
                <a:spcPct val="90000"/>
              </a:lnSpc>
              <a:spcBef>
                <a:spcPts val="500"/>
              </a:spcBef>
              <a:spcAft>
                <a:spcPts val="0"/>
              </a:spcAft>
              <a:buClr>
                <a:schemeClr val="accent3"/>
              </a:buClr>
              <a:buSzPts val="2400"/>
              <a:buChar char="•"/>
              <a:defRPr sz="2400">
                <a:solidFill>
                  <a:schemeClr val="dk1"/>
                </a:solidFill>
              </a:defRPr>
            </a:lvl3pPr>
            <a:lvl4pPr marL="1828800" lvl="3" indent="-381000" algn="l">
              <a:lnSpc>
                <a:spcPct val="90000"/>
              </a:lnSpc>
              <a:spcBef>
                <a:spcPts val="500"/>
              </a:spcBef>
              <a:spcAft>
                <a:spcPts val="0"/>
              </a:spcAft>
              <a:buClr>
                <a:schemeClr val="accent3"/>
              </a:buClr>
              <a:buSzPts val="2400"/>
              <a:buChar char="•"/>
              <a:defRPr sz="2400">
                <a:solidFill>
                  <a:schemeClr val="dk1"/>
                </a:solidFill>
              </a:defRPr>
            </a:lvl4pPr>
            <a:lvl5pPr marL="2286000" lvl="4" indent="-381000" algn="l">
              <a:lnSpc>
                <a:spcPct val="90000"/>
              </a:lnSpc>
              <a:spcBef>
                <a:spcPts val="500"/>
              </a:spcBef>
              <a:spcAft>
                <a:spcPts val="0"/>
              </a:spcAft>
              <a:buClr>
                <a:schemeClr val="accent3"/>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2" name="Google Shape;152;p53"/>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3" name="Google Shape;153;p53"/>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3"/>
              </a:buClr>
              <a:buSzPts val="2400"/>
              <a:buChar char="•"/>
              <a:defRPr sz="2400">
                <a:solidFill>
                  <a:schemeClr val="dk1"/>
                </a:solidFill>
              </a:defRPr>
            </a:lvl1pPr>
            <a:lvl2pPr marL="914400" lvl="1" indent="-381000" algn="l">
              <a:lnSpc>
                <a:spcPct val="90000"/>
              </a:lnSpc>
              <a:spcBef>
                <a:spcPts val="500"/>
              </a:spcBef>
              <a:spcAft>
                <a:spcPts val="0"/>
              </a:spcAft>
              <a:buClr>
                <a:schemeClr val="accent3"/>
              </a:buClr>
              <a:buSzPts val="2400"/>
              <a:buChar char="•"/>
              <a:defRPr sz="2400">
                <a:solidFill>
                  <a:schemeClr val="dk1"/>
                </a:solidFill>
              </a:defRPr>
            </a:lvl2pPr>
            <a:lvl3pPr marL="1371600" lvl="2" indent="-381000" algn="l">
              <a:lnSpc>
                <a:spcPct val="90000"/>
              </a:lnSpc>
              <a:spcBef>
                <a:spcPts val="500"/>
              </a:spcBef>
              <a:spcAft>
                <a:spcPts val="0"/>
              </a:spcAft>
              <a:buClr>
                <a:schemeClr val="accent3"/>
              </a:buClr>
              <a:buSzPts val="2400"/>
              <a:buChar char="•"/>
              <a:defRPr sz="2400">
                <a:solidFill>
                  <a:schemeClr val="dk1"/>
                </a:solidFill>
              </a:defRPr>
            </a:lvl3pPr>
            <a:lvl4pPr marL="1828800" lvl="3" indent="-381000" algn="l">
              <a:lnSpc>
                <a:spcPct val="90000"/>
              </a:lnSpc>
              <a:spcBef>
                <a:spcPts val="500"/>
              </a:spcBef>
              <a:spcAft>
                <a:spcPts val="0"/>
              </a:spcAft>
              <a:buClr>
                <a:schemeClr val="accent3"/>
              </a:buClr>
              <a:buSzPts val="2400"/>
              <a:buChar char="•"/>
              <a:defRPr sz="2400">
                <a:solidFill>
                  <a:schemeClr val="dk1"/>
                </a:solidFill>
              </a:defRPr>
            </a:lvl4pPr>
            <a:lvl5pPr marL="2286000" lvl="4" indent="-381000" algn="l">
              <a:lnSpc>
                <a:spcPct val="90000"/>
              </a:lnSpc>
              <a:spcBef>
                <a:spcPts val="500"/>
              </a:spcBef>
              <a:spcAft>
                <a:spcPts val="0"/>
              </a:spcAft>
              <a:buClr>
                <a:schemeClr val="accent3"/>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mp; Two Column - Purple">
  <p:cSld name="Title &amp; Two Column - Purple">
    <p:spTree>
      <p:nvGrpSpPr>
        <p:cNvPr id="1" name="Shape 154"/>
        <p:cNvGrpSpPr/>
        <p:nvPr/>
      </p:nvGrpSpPr>
      <p:grpSpPr>
        <a:xfrm>
          <a:off x="0" y="0"/>
          <a:ext cx="0" cy="0"/>
          <a:chOff x="0" y="0"/>
          <a:chExt cx="0" cy="0"/>
        </a:xfrm>
      </p:grpSpPr>
      <p:sp>
        <p:nvSpPr>
          <p:cNvPr id="155" name="Google Shape;155;p54"/>
          <p:cNvSpPr/>
          <p:nvPr/>
        </p:nvSpPr>
        <p:spPr>
          <a:xfrm>
            <a:off x="0" y="0"/>
            <a:ext cx="12192000" cy="1609344"/>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nvGrpSpPr>
          <p:cNvPr id="156" name="Google Shape;156;p54"/>
          <p:cNvGrpSpPr/>
          <p:nvPr/>
        </p:nvGrpSpPr>
        <p:grpSpPr>
          <a:xfrm>
            <a:off x="-208788" y="0"/>
            <a:ext cx="12609576" cy="2174490"/>
            <a:chOff x="0" y="5043119"/>
            <a:chExt cx="12192000" cy="1814883"/>
          </a:xfrm>
        </p:grpSpPr>
        <p:pic>
          <p:nvPicPr>
            <p:cNvPr id="157" name="Google Shape;157;p54"/>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58" name="Google Shape;158;p54"/>
            <p:cNvPicPr preferRelativeResize="0"/>
            <p:nvPr/>
          </p:nvPicPr>
          <p:blipFill rotWithShape="1">
            <a:blip r:embed="rId2">
              <a:alphaModFix amt="20000"/>
            </a:blip>
            <a:srcRect l="54597" t="31445" r="16826" b="9029"/>
            <a:stretch/>
          </p:blipFill>
          <p:spPr>
            <a:xfrm rot="5400000">
              <a:off x="8435259" y="3077812"/>
              <a:ext cx="1791433" cy="5722047"/>
            </a:xfrm>
            <a:prstGeom prst="rect">
              <a:avLst/>
            </a:prstGeom>
            <a:noFill/>
            <a:ln>
              <a:noFill/>
            </a:ln>
          </p:spPr>
        </p:pic>
      </p:grpSp>
      <p:cxnSp>
        <p:nvCxnSpPr>
          <p:cNvPr id="159" name="Google Shape;159;p54"/>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60" name="Google Shape;160;p54"/>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61" name="Google Shape;161;p54"/>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800"/>
              <a:buNone/>
              <a:defRPr b="1">
                <a:solidFill>
                  <a:schemeClr val="accen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2" name="Google Shape;162;p54"/>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3" name="Google Shape;163;p54"/>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400"/>
              <a:buNone/>
              <a:defRPr sz="2400" b="1">
                <a:solidFill>
                  <a:schemeClr val="accen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4" name="Google Shape;164;p54"/>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1"/>
              </a:buClr>
              <a:buSzPts val="2400"/>
              <a:buChar char="•"/>
              <a:defRPr sz="2400">
                <a:solidFill>
                  <a:schemeClr val="dk1"/>
                </a:solidFill>
              </a:defRPr>
            </a:lvl1pPr>
            <a:lvl2pPr marL="914400" lvl="1" indent="-381000" algn="l">
              <a:lnSpc>
                <a:spcPct val="90000"/>
              </a:lnSpc>
              <a:spcBef>
                <a:spcPts val="500"/>
              </a:spcBef>
              <a:spcAft>
                <a:spcPts val="0"/>
              </a:spcAft>
              <a:buClr>
                <a:schemeClr val="accent1"/>
              </a:buClr>
              <a:buSzPts val="2400"/>
              <a:buChar char="•"/>
              <a:defRPr sz="2400">
                <a:solidFill>
                  <a:schemeClr val="dk1"/>
                </a:solidFill>
              </a:defRPr>
            </a:lvl2pPr>
            <a:lvl3pPr marL="1371600" lvl="2" indent="-381000" algn="l">
              <a:lnSpc>
                <a:spcPct val="90000"/>
              </a:lnSpc>
              <a:spcBef>
                <a:spcPts val="500"/>
              </a:spcBef>
              <a:spcAft>
                <a:spcPts val="0"/>
              </a:spcAft>
              <a:buClr>
                <a:schemeClr val="accent1"/>
              </a:buClr>
              <a:buSzPts val="2400"/>
              <a:buChar char="•"/>
              <a:defRPr sz="2400">
                <a:solidFill>
                  <a:schemeClr val="dk1"/>
                </a:solidFill>
              </a:defRPr>
            </a:lvl3pPr>
            <a:lvl4pPr marL="1828800" lvl="3" indent="-381000" algn="l">
              <a:lnSpc>
                <a:spcPct val="90000"/>
              </a:lnSpc>
              <a:spcBef>
                <a:spcPts val="500"/>
              </a:spcBef>
              <a:spcAft>
                <a:spcPts val="0"/>
              </a:spcAft>
              <a:buClr>
                <a:schemeClr val="accent1"/>
              </a:buClr>
              <a:buSzPts val="2400"/>
              <a:buChar char="•"/>
              <a:defRPr sz="2400">
                <a:solidFill>
                  <a:schemeClr val="dk1"/>
                </a:solidFill>
              </a:defRPr>
            </a:lvl4pPr>
            <a:lvl5pPr marL="2286000" lvl="4" indent="-381000" algn="l">
              <a:lnSpc>
                <a:spcPct val="90000"/>
              </a:lnSpc>
              <a:spcBef>
                <a:spcPts val="500"/>
              </a:spcBef>
              <a:spcAft>
                <a:spcPts val="0"/>
              </a:spcAft>
              <a:buClr>
                <a:schemeClr val="accent1"/>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5" name="Google Shape;165;p54"/>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400"/>
              <a:buNone/>
              <a:defRPr sz="2400" b="1">
                <a:solidFill>
                  <a:schemeClr val="accen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6" name="Google Shape;166;p54"/>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1"/>
              </a:buClr>
              <a:buSzPts val="2400"/>
              <a:buChar char="•"/>
              <a:defRPr sz="2400">
                <a:solidFill>
                  <a:schemeClr val="dk1"/>
                </a:solidFill>
              </a:defRPr>
            </a:lvl1pPr>
            <a:lvl2pPr marL="914400" lvl="1" indent="-381000" algn="l">
              <a:lnSpc>
                <a:spcPct val="90000"/>
              </a:lnSpc>
              <a:spcBef>
                <a:spcPts val="500"/>
              </a:spcBef>
              <a:spcAft>
                <a:spcPts val="0"/>
              </a:spcAft>
              <a:buClr>
                <a:schemeClr val="accent1"/>
              </a:buClr>
              <a:buSzPts val="2400"/>
              <a:buChar char="•"/>
              <a:defRPr sz="2400">
                <a:solidFill>
                  <a:schemeClr val="dk1"/>
                </a:solidFill>
              </a:defRPr>
            </a:lvl2pPr>
            <a:lvl3pPr marL="1371600" lvl="2" indent="-381000" algn="l">
              <a:lnSpc>
                <a:spcPct val="90000"/>
              </a:lnSpc>
              <a:spcBef>
                <a:spcPts val="500"/>
              </a:spcBef>
              <a:spcAft>
                <a:spcPts val="0"/>
              </a:spcAft>
              <a:buClr>
                <a:schemeClr val="accent1"/>
              </a:buClr>
              <a:buSzPts val="2400"/>
              <a:buChar char="•"/>
              <a:defRPr sz="2400">
                <a:solidFill>
                  <a:schemeClr val="dk1"/>
                </a:solidFill>
              </a:defRPr>
            </a:lvl3pPr>
            <a:lvl4pPr marL="1828800" lvl="3" indent="-381000" algn="l">
              <a:lnSpc>
                <a:spcPct val="90000"/>
              </a:lnSpc>
              <a:spcBef>
                <a:spcPts val="500"/>
              </a:spcBef>
              <a:spcAft>
                <a:spcPts val="0"/>
              </a:spcAft>
              <a:buClr>
                <a:schemeClr val="accent1"/>
              </a:buClr>
              <a:buSzPts val="2400"/>
              <a:buChar char="•"/>
              <a:defRPr sz="2400">
                <a:solidFill>
                  <a:schemeClr val="dk1"/>
                </a:solidFill>
              </a:defRPr>
            </a:lvl4pPr>
            <a:lvl5pPr marL="2286000" lvl="4" indent="-381000" algn="l">
              <a:lnSpc>
                <a:spcPct val="90000"/>
              </a:lnSpc>
              <a:spcBef>
                <a:spcPts val="500"/>
              </a:spcBef>
              <a:spcAft>
                <a:spcPts val="0"/>
              </a:spcAft>
              <a:buClr>
                <a:schemeClr val="accent1"/>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mp; Two Column - Teal">
  <p:cSld name="Title &amp; Two Column - Teal">
    <p:spTree>
      <p:nvGrpSpPr>
        <p:cNvPr id="1" name="Shape 167"/>
        <p:cNvGrpSpPr/>
        <p:nvPr/>
      </p:nvGrpSpPr>
      <p:grpSpPr>
        <a:xfrm>
          <a:off x="0" y="0"/>
          <a:ext cx="0" cy="0"/>
          <a:chOff x="0" y="0"/>
          <a:chExt cx="0" cy="0"/>
        </a:xfrm>
      </p:grpSpPr>
      <p:sp>
        <p:nvSpPr>
          <p:cNvPr id="168" name="Google Shape;168;p55"/>
          <p:cNvSpPr/>
          <p:nvPr/>
        </p:nvSpPr>
        <p:spPr>
          <a:xfrm>
            <a:off x="0" y="0"/>
            <a:ext cx="12192000" cy="1609344"/>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nvGrpSpPr>
          <p:cNvPr id="169" name="Google Shape;169;p55"/>
          <p:cNvGrpSpPr/>
          <p:nvPr/>
        </p:nvGrpSpPr>
        <p:grpSpPr>
          <a:xfrm>
            <a:off x="-208788" y="0"/>
            <a:ext cx="12609576" cy="2174490"/>
            <a:chOff x="0" y="5043119"/>
            <a:chExt cx="12192000" cy="1814883"/>
          </a:xfrm>
        </p:grpSpPr>
        <p:pic>
          <p:nvPicPr>
            <p:cNvPr id="170" name="Google Shape;170;p55"/>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71" name="Google Shape;171;p55"/>
            <p:cNvPicPr preferRelativeResize="0"/>
            <p:nvPr/>
          </p:nvPicPr>
          <p:blipFill rotWithShape="1">
            <a:blip r:embed="rId2">
              <a:alphaModFix amt="20000"/>
            </a:blip>
            <a:srcRect l="54597" t="31445" r="16826" b="9029"/>
            <a:stretch/>
          </p:blipFill>
          <p:spPr>
            <a:xfrm rot="5400000">
              <a:off x="8435259" y="3077812"/>
              <a:ext cx="1791433" cy="5722047"/>
            </a:xfrm>
            <a:prstGeom prst="rect">
              <a:avLst/>
            </a:prstGeom>
            <a:noFill/>
            <a:ln>
              <a:noFill/>
            </a:ln>
          </p:spPr>
        </p:pic>
      </p:grpSp>
      <p:cxnSp>
        <p:nvCxnSpPr>
          <p:cNvPr id="172" name="Google Shape;172;p55"/>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73" name="Google Shape;173;p55"/>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4" name="Google Shape;174;p55"/>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800"/>
              <a:buNone/>
              <a:defRPr b="1">
                <a:solidFill>
                  <a:schemeClr val="accent6"/>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5" name="Google Shape;175;p55"/>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6" name="Google Shape;176;p55"/>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400"/>
              <a:buNone/>
              <a:defRPr sz="2400" b="1">
                <a:solidFill>
                  <a:schemeClr val="accent6"/>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7" name="Google Shape;177;p55"/>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6"/>
              </a:buClr>
              <a:buSzPts val="2400"/>
              <a:buChar char="•"/>
              <a:defRPr sz="2400">
                <a:solidFill>
                  <a:schemeClr val="dk1"/>
                </a:solidFill>
              </a:defRPr>
            </a:lvl1pPr>
            <a:lvl2pPr marL="914400" lvl="1" indent="-381000" algn="l">
              <a:lnSpc>
                <a:spcPct val="90000"/>
              </a:lnSpc>
              <a:spcBef>
                <a:spcPts val="500"/>
              </a:spcBef>
              <a:spcAft>
                <a:spcPts val="0"/>
              </a:spcAft>
              <a:buClr>
                <a:schemeClr val="accent6"/>
              </a:buClr>
              <a:buSzPts val="2400"/>
              <a:buChar char="•"/>
              <a:defRPr sz="2400">
                <a:solidFill>
                  <a:schemeClr val="dk1"/>
                </a:solidFill>
              </a:defRPr>
            </a:lvl2pPr>
            <a:lvl3pPr marL="1371600" lvl="2" indent="-381000" algn="l">
              <a:lnSpc>
                <a:spcPct val="90000"/>
              </a:lnSpc>
              <a:spcBef>
                <a:spcPts val="500"/>
              </a:spcBef>
              <a:spcAft>
                <a:spcPts val="0"/>
              </a:spcAft>
              <a:buClr>
                <a:schemeClr val="accent6"/>
              </a:buClr>
              <a:buSzPts val="2400"/>
              <a:buChar char="•"/>
              <a:defRPr sz="2400">
                <a:solidFill>
                  <a:schemeClr val="dk1"/>
                </a:solidFill>
              </a:defRPr>
            </a:lvl3pPr>
            <a:lvl4pPr marL="1828800" lvl="3" indent="-381000" algn="l">
              <a:lnSpc>
                <a:spcPct val="90000"/>
              </a:lnSpc>
              <a:spcBef>
                <a:spcPts val="500"/>
              </a:spcBef>
              <a:spcAft>
                <a:spcPts val="0"/>
              </a:spcAft>
              <a:buClr>
                <a:schemeClr val="accent6"/>
              </a:buClr>
              <a:buSzPts val="2400"/>
              <a:buChar char="•"/>
              <a:defRPr sz="2400">
                <a:solidFill>
                  <a:schemeClr val="dk1"/>
                </a:solidFill>
              </a:defRPr>
            </a:lvl4pPr>
            <a:lvl5pPr marL="2286000" lvl="4" indent="-381000" algn="l">
              <a:lnSpc>
                <a:spcPct val="90000"/>
              </a:lnSpc>
              <a:spcBef>
                <a:spcPts val="500"/>
              </a:spcBef>
              <a:spcAft>
                <a:spcPts val="0"/>
              </a:spcAft>
              <a:buClr>
                <a:schemeClr val="accent6"/>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8" name="Google Shape;178;p55"/>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400"/>
              <a:buNone/>
              <a:defRPr sz="2400" b="1">
                <a:solidFill>
                  <a:schemeClr val="accent6"/>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9" name="Google Shape;179;p55"/>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6"/>
              </a:buClr>
              <a:buSzPts val="2400"/>
              <a:buChar char="•"/>
              <a:defRPr sz="2400">
                <a:solidFill>
                  <a:schemeClr val="dk1"/>
                </a:solidFill>
              </a:defRPr>
            </a:lvl1pPr>
            <a:lvl2pPr marL="914400" lvl="1" indent="-381000" algn="l">
              <a:lnSpc>
                <a:spcPct val="90000"/>
              </a:lnSpc>
              <a:spcBef>
                <a:spcPts val="500"/>
              </a:spcBef>
              <a:spcAft>
                <a:spcPts val="0"/>
              </a:spcAft>
              <a:buClr>
                <a:schemeClr val="accent6"/>
              </a:buClr>
              <a:buSzPts val="2400"/>
              <a:buChar char="•"/>
              <a:defRPr sz="2400">
                <a:solidFill>
                  <a:schemeClr val="dk1"/>
                </a:solidFill>
              </a:defRPr>
            </a:lvl2pPr>
            <a:lvl3pPr marL="1371600" lvl="2" indent="-381000" algn="l">
              <a:lnSpc>
                <a:spcPct val="90000"/>
              </a:lnSpc>
              <a:spcBef>
                <a:spcPts val="500"/>
              </a:spcBef>
              <a:spcAft>
                <a:spcPts val="0"/>
              </a:spcAft>
              <a:buClr>
                <a:schemeClr val="accent6"/>
              </a:buClr>
              <a:buSzPts val="2400"/>
              <a:buChar char="•"/>
              <a:defRPr sz="2400">
                <a:solidFill>
                  <a:schemeClr val="dk1"/>
                </a:solidFill>
              </a:defRPr>
            </a:lvl3pPr>
            <a:lvl4pPr marL="1828800" lvl="3" indent="-381000" algn="l">
              <a:lnSpc>
                <a:spcPct val="90000"/>
              </a:lnSpc>
              <a:spcBef>
                <a:spcPts val="500"/>
              </a:spcBef>
              <a:spcAft>
                <a:spcPts val="0"/>
              </a:spcAft>
              <a:buClr>
                <a:schemeClr val="accent6"/>
              </a:buClr>
              <a:buSzPts val="2400"/>
              <a:buChar char="•"/>
              <a:defRPr sz="2400">
                <a:solidFill>
                  <a:schemeClr val="dk1"/>
                </a:solidFill>
              </a:defRPr>
            </a:lvl4pPr>
            <a:lvl5pPr marL="2286000" lvl="4" indent="-381000" algn="l">
              <a:lnSpc>
                <a:spcPct val="90000"/>
              </a:lnSpc>
              <a:spcBef>
                <a:spcPts val="500"/>
              </a:spcBef>
              <a:spcAft>
                <a:spcPts val="0"/>
              </a:spcAft>
              <a:buClr>
                <a:schemeClr val="accent6"/>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mp; Two Column - Green">
  <p:cSld name="Title &amp; Two Column - Green">
    <p:spTree>
      <p:nvGrpSpPr>
        <p:cNvPr id="1" name="Shape 180"/>
        <p:cNvGrpSpPr/>
        <p:nvPr/>
      </p:nvGrpSpPr>
      <p:grpSpPr>
        <a:xfrm>
          <a:off x="0" y="0"/>
          <a:ext cx="0" cy="0"/>
          <a:chOff x="0" y="0"/>
          <a:chExt cx="0" cy="0"/>
        </a:xfrm>
      </p:grpSpPr>
      <p:sp>
        <p:nvSpPr>
          <p:cNvPr id="181" name="Google Shape;181;p56"/>
          <p:cNvSpPr/>
          <p:nvPr/>
        </p:nvSpPr>
        <p:spPr>
          <a:xfrm>
            <a:off x="0" y="0"/>
            <a:ext cx="12192000" cy="1609344"/>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nvGrpSpPr>
          <p:cNvPr id="182" name="Google Shape;182;p56"/>
          <p:cNvGrpSpPr/>
          <p:nvPr/>
        </p:nvGrpSpPr>
        <p:grpSpPr>
          <a:xfrm>
            <a:off x="-208788" y="0"/>
            <a:ext cx="12609576" cy="2174490"/>
            <a:chOff x="0" y="5043119"/>
            <a:chExt cx="12192000" cy="1814883"/>
          </a:xfrm>
        </p:grpSpPr>
        <p:pic>
          <p:nvPicPr>
            <p:cNvPr id="183" name="Google Shape;183;p56"/>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84" name="Google Shape;184;p56"/>
            <p:cNvPicPr preferRelativeResize="0"/>
            <p:nvPr/>
          </p:nvPicPr>
          <p:blipFill rotWithShape="1">
            <a:blip r:embed="rId2">
              <a:alphaModFix amt="20000"/>
            </a:blip>
            <a:srcRect l="54597" t="31445" r="16826" b="9029"/>
            <a:stretch/>
          </p:blipFill>
          <p:spPr>
            <a:xfrm rot="5400000">
              <a:off x="8435259" y="3077812"/>
              <a:ext cx="1791433" cy="5722047"/>
            </a:xfrm>
            <a:prstGeom prst="rect">
              <a:avLst/>
            </a:prstGeom>
            <a:noFill/>
            <a:ln>
              <a:noFill/>
            </a:ln>
          </p:spPr>
        </p:pic>
      </p:grpSp>
      <p:cxnSp>
        <p:nvCxnSpPr>
          <p:cNvPr id="185" name="Google Shape;185;p56"/>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86" name="Google Shape;186;p56"/>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87" name="Google Shape;187;p56"/>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800"/>
              <a:buNone/>
              <a:defRPr b="1">
                <a:solidFill>
                  <a:schemeClr val="accent2"/>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8" name="Google Shape;188;p56"/>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9" name="Google Shape;189;p56"/>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400"/>
              <a:buNone/>
              <a:defRPr sz="2400" b="1">
                <a:solidFill>
                  <a:schemeClr val="accent2"/>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0" name="Google Shape;190;p56"/>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2"/>
              </a:buClr>
              <a:buSzPts val="2400"/>
              <a:buChar char="•"/>
              <a:defRPr sz="2400">
                <a:solidFill>
                  <a:schemeClr val="dk1"/>
                </a:solidFill>
              </a:defRPr>
            </a:lvl1pPr>
            <a:lvl2pPr marL="914400" lvl="1" indent="-381000" algn="l">
              <a:lnSpc>
                <a:spcPct val="90000"/>
              </a:lnSpc>
              <a:spcBef>
                <a:spcPts val="500"/>
              </a:spcBef>
              <a:spcAft>
                <a:spcPts val="0"/>
              </a:spcAft>
              <a:buClr>
                <a:schemeClr val="accent2"/>
              </a:buClr>
              <a:buSzPts val="2400"/>
              <a:buChar char="•"/>
              <a:defRPr sz="2400">
                <a:solidFill>
                  <a:schemeClr val="dk1"/>
                </a:solidFill>
              </a:defRPr>
            </a:lvl2pPr>
            <a:lvl3pPr marL="1371600" lvl="2" indent="-381000" algn="l">
              <a:lnSpc>
                <a:spcPct val="90000"/>
              </a:lnSpc>
              <a:spcBef>
                <a:spcPts val="500"/>
              </a:spcBef>
              <a:spcAft>
                <a:spcPts val="0"/>
              </a:spcAft>
              <a:buClr>
                <a:schemeClr val="accent2"/>
              </a:buClr>
              <a:buSzPts val="2400"/>
              <a:buChar char="•"/>
              <a:defRPr sz="2400">
                <a:solidFill>
                  <a:schemeClr val="dk1"/>
                </a:solidFill>
              </a:defRPr>
            </a:lvl3pPr>
            <a:lvl4pPr marL="1828800" lvl="3" indent="-381000" algn="l">
              <a:lnSpc>
                <a:spcPct val="90000"/>
              </a:lnSpc>
              <a:spcBef>
                <a:spcPts val="500"/>
              </a:spcBef>
              <a:spcAft>
                <a:spcPts val="0"/>
              </a:spcAft>
              <a:buClr>
                <a:schemeClr val="accent2"/>
              </a:buClr>
              <a:buSzPts val="2400"/>
              <a:buChar char="•"/>
              <a:defRPr sz="2400">
                <a:solidFill>
                  <a:schemeClr val="dk1"/>
                </a:solidFill>
              </a:defRPr>
            </a:lvl4pPr>
            <a:lvl5pPr marL="2286000" lvl="4" indent="-381000" algn="l">
              <a:lnSpc>
                <a:spcPct val="90000"/>
              </a:lnSpc>
              <a:spcBef>
                <a:spcPts val="500"/>
              </a:spcBef>
              <a:spcAft>
                <a:spcPts val="0"/>
              </a:spcAft>
              <a:buClr>
                <a:schemeClr val="accent2"/>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1" name="Google Shape;191;p56"/>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400"/>
              <a:buNone/>
              <a:defRPr sz="2400" b="1">
                <a:solidFill>
                  <a:schemeClr val="accent2"/>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2" name="Google Shape;192;p56"/>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2"/>
              </a:buClr>
              <a:buSzPts val="2400"/>
              <a:buChar char="•"/>
              <a:defRPr sz="2400">
                <a:solidFill>
                  <a:schemeClr val="dk1"/>
                </a:solidFill>
              </a:defRPr>
            </a:lvl1pPr>
            <a:lvl2pPr marL="914400" lvl="1" indent="-381000" algn="l">
              <a:lnSpc>
                <a:spcPct val="90000"/>
              </a:lnSpc>
              <a:spcBef>
                <a:spcPts val="500"/>
              </a:spcBef>
              <a:spcAft>
                <a:spcPts val="0"/>
              </a:spcAft>
              <a:buClr>
                <a:schemeClr val="accent2"/>
              </a:buClr>
              <a:buSzPts val="2400"/>
              <a:buChar char="•"/>
              <a:defRPr sz="2400">
                <a:solidFill>
                  <a:schemeClr val="dk1"/>
                </a:solidFill>
              </a:defRPr>
            </a:lvl2pPr>
            <a:lvl3pPr marL="1371600" lvl="2" indent="-381000" algn="l">
              <a:lnSpc>
                <a:spcPct val="90000"/>
              </a:lnSpc>
              <a:spcBef>
                <a:spcPts val="500"/>
              </a:spcBef>
              <a:spcAft>
                <a:spcPts val="0"/>
              </a:spcAft>
              <a:buClr>
                <a:schemeClr val="accent2"/>
              </a:buClr>
              <a:buSzPts val="2400"/>
              <a:buChar char="•"/>
              <a:defRPr sz="2400">
                <a:solidFill>
                  <a:schemeClr val="dk1"/>
                </a:solidFill>
              </a:defRPr>
            </a:lvl3pPr>
            <a:lvl4pPr marL="1828800" lvl="3" indent="-381000" algn="l">
              <a:lnSpc>
                <a:spcPct val="90000"/>
              </a:lnSpc>
              <a:spcBef>
                <a:spcPts val="500"/>
              </a:spcBef>
              <a:spcAft>
                <a:spcPts val="0"/>
              </a:spcAft>
              <a:buClr>
                <a:schemeClr val="accent2"/>
              </a:buClr>
              <a:buSzPts val="2400"/>
              <a:buChar char="•"/>
              <a:defRPr sz="2400">
                <a:solidFill>
                  <a:schemeClr val="dk1"/>
                </a:solidFill>
              </a:defRPr>
            </a:lvl4pPr>
            <a:lvl5pPr marL="2286000" lvl="4" indent="-381000" algn="l">
              <a:lnSpc>
                <a:spcPct val="90000"/>
              </a:lnSpc>
              <a:spcBef>
                <a:spcPts val="500"/>
              </a:spcBef>
              <a:spcAft>
                <a:spcPts val="0"/>
              </a:spcAft>
              <a:buClr>
                <a:schemeClr val="accent2"/>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on Colored Background - Blue">
  <p:cSld name="Title on Colored Background - Blue">
    <p:spTree>
      <p:nvGrpSpPr>
        <p:cNvPr id="1" name="Shape 193"/>
        <p:cNvGrpSpPr/>
        <p:nvPr/>
      </p:nvGrpSpPr>
      <p:grpSpPr>
        <a:xfrm>
          <a:off x="0" y="0"/>
          <a:ext cx="0" cy="0"/>
          <a:chOff x="0" y="0"/>
          <a:chExt cx="0" cy="0"/>
        </a:xfrm>
      </p:grpSpPr>
      <p:sp>
        <p:nvSpPr>
          <p:cNvPr id="194" name="Google Shape;194;p57"/>
          <p:cNvSpPr/>
          <p:nvPr/>
        </p:nvSpPr>
        <p:spPr>
          <a:xfrm>
            <a:off x="0" y="3541"/>
            <a:ext cx="12192000"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95" name="Google Shape;195;p57"/>
          <p:cNvSpPr/>
          <p:nvPr/>
        </p:nvSpPr>
        <p:spPr>
          <a:xfrm>
            <a:off x="1941095" y="2837119"/>
            <a:ext cx="8293768" cy="1094802"/>
          </a:xfrm>
          <a:prstGeom prst="rect">
            <a:avLst/>
          </a:prstGeom>
          <a:noFill/>
          <a:ln w="5715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96" name="Google Shape;196;p57"/>
          <p:cNvSpPr/>
          <p:nvPr/>
        </p:nvSpPr>
        <p:spPr>
          <a:xfrm>
            <a:off x="2610678" y="2502568"/>
            <a:ext cx="6997148" cy="802106"/>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197" name="Google Shape;197;p57"/>
          <p:cNvPicPr preferRelativeResize="0"/>
          <p:nvPr/>
        </p:nvPicPr>
        <p:blipFill rotWithShape="1">
          <a:blip r:embed="rId2">
            <a:alphaModFix amt="20000"/>
          </a:blip>
          <a:srcRect l="60398" t="16294" r="3321" b="6459"/>
          <a:stretch/>
        </p:blipFill>
        <p:spPr>
          <a:xfrm rot="5400000">
            <a:off x="4171319" y="95874"/>
            <a:ext cx="3849350" cy="12192003"/>
          </a:xfrm>
          <a:prstGeom prst="rect">
            <a:avLst/>
          </a:prstGeom>
          <a:noFill/>
          <a:ln>
            <a:noFill/>
          </a:ln>
        </p:spPr>
      </p:pic>
      <p:sp>
        <p:nvSpPr>
          <p:cNvPr id="198" name="Google Shape;198;p57"/>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9" name="Google Shape;199;p57"/>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on Colored Background - Purple">
  <p:cSld name="Title on Colored Background - Purple">
    <p:spTree>
      <p:nvGrpSpPr>
        <p:cNvPr id="1" name="Shape 200"/>
        <p:cNvGrpSpPr/>
        <p:nvPr/>
      </p:nvGrpSpPr>
      <p:grpSpPr>
        <a:xfrm>
          <a:off x="0" y="0"/>
          <a:ext cx="0" cy="0"/>
          <a:chOff x="0" y="0"/>
          <a:chExt cx="0" cy="0"/>
        </a:xfrm>
      </p:grpSpPr>
      <p:sp>
        <p:nvSpPr>
          <p:cNvPr id="201" name="Google Shape;201;p58"/>
          <p:cNvSpPr/>
          <p:nvPr/>
        </p:nvSpPr>
        <p:spPr>
          <a:xfrm>
            <a:off x="0" y="3541"/>
            <a:ext cx="12192000" cy="6858000"/>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02" name="Google Shape;202;p58"/>
          <p:cNvSpPr/>
          <p:nvPr/>
        </p:nvSpPr>
        <p:spPr>
          <a:xfrm>
            <a:off x="1941095" y="2837119"/>
            <a:ext cx="8293768" cy="1094802"/>
          </a:xfrm>
          <a:prstGeom prst="rect">
            <a:avLst/>
          </a:prstGeom>
          <a:noFill/>
          <a:ln w="5715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03" name="Google Shape;203;p58"/>
          <p:cNvSpPr/>
          <p:nvPr/>
        </p:nvSpPr>
        <p:spPr>
          <a:xfrm>
            <a:off x="2610678" y="2502568"/>
            <a:ext cx="6997148" cy="802106"/>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204" name="Google Shape;204;p58"/>
          <p:cNvPicPr preferRelativeResize="0"/>
          <p:nvPr/>
        </p:nvPicPr>
        <p:blipFill rotWithShape="1">
          <a:blip r:embed="rId2">
            <a:alphaModFix amt="20000"/>
          </a:blip>
          <a:srcRect l="60398" t="16294" r="3321" b="6459"/>
          <a:stretch/>
        </p:blipFill>
        <p:spPr>
          <a:xfrm rot="5400000">
            <a:off x="4171319" y="95874"/>
            <a:ext cx="3849350" cy="12192003"/>
          </a:xfrm>
          <a:prstGeom prst="rect">
            <a:avLst/>
          </a:prstGeom>
          <a:noFill/>
          <a:ln>
            <a:noFill/>
          </a:ln>
        </p:spPr>
      </p:pic>
      <p:sp>
        <p:nvSpPr>
          <p:cNvPr id="205" name="Google Shape;205;p58"/>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06" name="Google Shape;206;p58"/>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 Colored Background - Teal">
  <p:cSld name="Title on Colored Background - Teal">
    <p:spTree>
      <p:nvGrpSpPr>
        <p:cNvPr id="1" name="Shape 207"/>
        <p:cNvGrpSpPr/>
        <p:nvPr/>
      </p:nvGrpSpPr>
      <p:grpSpPr>
        <a:xfrm>
          <a:off x="0" y="0"/>
          <a:ext cx="0" cy="0"/>
          <a:chOff x="0" y="0"/>
          <a:chExt cx="0" cy="0"/>
        </a:xfrm>
      </p:grpSpPr>
      <p:sp>
        <p:nvSpPr>
          <p:cNvPr id="208" name="Google Shape;208;p59"/>
          <p:cNvSpPr/>
          <p:nvPr/>
        </p:nvSpPr>
        <p:spPr>
          <a:xfrm>
            <a:off x="0" y="3541"/>
            <a:ext cx="12192000" cy="6858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09" name="Google Shape;209;p59"/>
          <p:cNvSpPr/>
          <p:nvPr/>
        </p:nvSpPr>
        <p:spPr>
          <a:xfrm>
            <a:off x="1941095" y="2837119"/>
            <a:ext cx="8293768" cy="1094802"/>
          </a:xfrm>
          <a:prstGeom prst="rect">
            <a:avLst/>
          </a:prstGeom>
          <a:noFill/>
          <a:ln w="57150" cap="flat" cmpd="sng">
            <a:solidFill>
              <a:schemeClr val="accent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10" name="Google Shape;210;p59"/>
          <p:cNvSpPr/>
          <p:nvPr/>
        </p:nvSpPr>
        <p:spPr>
          <a:xfrm>
            <a:off x="2610678" y="2502568"/>
            <a:ext cx="6997148" cy="802106"/>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211" name="Google Shape;211;p59"/>
          <p:cNvPicPr preferRelativeResize="0"/>
          <p:nvPr/>
        </p:nvPicPr>
        <p:blipFill rotWithShape="1">
          <a:blip r:embed="rId2">
            <a:alphaModFix amt="20000"/>
          </a:blip>
          <a:srcRect l="60398" t="16294" r="3321" b="6459"/>
          <a:stretch/>
        </p:blipFill>
        <p:spPr>
          <a:xfrm rot="5400000">
            <a:off x="4171319" y="95874"/>
            <a:ext cx="3849350" cy="12192003"/>
          </a:xfrm>
          <a:prstGeom prst="rect">
            <a:avLst/>
          </a:prstGeom>
          <a:noFill/>
          <a:ln>
            <a:noFill/>
          </a:ln>
        </p:spPr>
      </p:pic>
      <p:sp>
        <p:nvSpPr>
          <p:cNvPr id="212" name="Google Shape;212;p59"/>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13" name="Google Shape;213;p59"/>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on Colored Background - Green">
  <p:cSld name="Title on Colored Background - Green">
    <p:spTree>
      <p:nvGrpSpPr>
        <p:cNvPr id="1" name="Shape 214"/>
        <p:cNvGrpSpPr/>
        <p:nvPr/>
      </p:nvGrpSpPr>
      <p:grpSpPr>
        <a:xfrm>
          <a:off x="0" y="0"/>
          <a:ext cx="0" cy="0"/>
          <a:chOff x="0" y="0"/>
          <a:chExt cx="0" cy="0"/>
        </a:xfrm>
      </p:grpSpPr>
      <p:sp>
        <p:nvSpPr>
          <p:cNvPr id="215" name="Google Shape;215;p60"/>
          <p:cNvSpPr/>
          <p:nvPr/>
        </p:nvSpPr>
        <p:spPr>
          <a:xfrm>
            <a:off x="0" y="3541"/>
            <a:ext cx="12192000" cy="68580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16" name="Google Shape;216;p60"/>
          <p:cNvSpPr/>
          <p:nvPr/>
        </p:nvSpPr>
        <p:spPr>
          <a:xfrm>
            <a:off x="1941095" y="2837119"/>
            <a:ext cx="8293768" cy="1094802"/>
          </a:xfrm>
          <a:prstGeom prst="rect">
            <a:avLst/>
          </a:prstGeom>
          <a:noFill/>
          <a:ln w="5715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17" name="Google Shape;217;p60"/>
          <p:cNvSpPr/>
          <p:nvPr/>
        </p:nvSpPr>
        <p:spPr>
          <a:xfrm>
            <a:off x="2610678" y="2502568"/>
            <a:ext cx="6997148" cy="802106"/>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218" name="Google Shape;218;p60"/>
          <p:cNvPicPr preferRelativeResize="0"/>
          <p:nvPr/>
        </p:nvPicPr>
        <p:blipFill rotWithShape="1">
          <a:blip r:embed="rId2">
            <a:alphaModFix amt="20000"/>
          </a:blip>
          <a:srcRect l="60398" t="16294" r="3321" b="6459"/>
          <a:stretch/>
        </p:blipFill>
        <p:spPr>
          <a:xfrm rot="5400000">
            <a:off x="4171319" y="95874"/>
            <a:ext cx="3849350" cy="12192003"/>
          </a:xfrm>
          <a:prstGeom prst="rect">
            <a:avLst/>
          </a:prstGeom>
          <a:noFill/>
          <a:ln>
            <a:noFill/>
          </a:ln>
        </p:spPr>
      </p:pic>
      <p:sp>
        <p:nvSpPr>
          <p:cNvPr id="219" name="Google Shape;219;p60"/>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20" name="Google Shape;220;p60"/>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over - Purple Background">
  <p:cSld name="Cover - Purple Background">
    <p:bg>
      <p:bgPr>
        <a:blipFill>
          <a:blip r:embed="rId2">
            <a:alphaModFix/>
          </a:blip>
          <a:stretch>
            <a:fillRect/>
          </a:stretch>
        </a:blipFill>
        <a:effectLst/>
      </p:bgPr>
    </p:bg>
    <p:spTree>
      <p:nvGrpSpPr>
        <p:cNvPr id="1" name="Shape 22"/>
        <p:cNvGrpSpPr/>
        <p:nvPr/>
      </p:nvGrpSpPr>
      <p:grpSpPr>
        <a:xfrm>
          <a:off x="0" y="0"/>
          <a:ext cx="0" cy="0"/>
          <a:chOff x="0" y="0"/>
          <a:chExt cx="0" cy="0"/>
        </a:xfrm>
      </p:grpSpPr>
      <p:sp>
        <p:nvSpPr>
          <p:cNvPr id="23" name="Google Shape;23;p34"/>
          <p:cNvSpPr/>
          <p:nvPr/>
        </p:nvSpPr>
        <p:spPr>
          <a:xfrm>
            <a:off x="0" y="0"/>
            <a:ext cx="12192000" cy="6858000"/>
          </a:xfrm>
          <a:prstGeom prst="rect">
            <a:avLst/>
          </a:prstGeom>
          <a:solidFill>
            <a:srgbClr val="97467D">
              <a:alpha val="77647"/>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4" name="Google Shape;24;p34"/>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 name="Google Shape;25;p34"/>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 name="Google Shape;26;p34"/>
          <p:cNvSpPr/>
          <p:nvPr/>
        </p:nvSpPr>
        <p:spPr>
          <a:xfrm>
            <a:off x="5083215" y="2704632"/>
            <a:ext cx="2025570" cy="119131"/>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405E79"/>
              </a:solidFill>
              <a:latin typeface="Calibri"/>
              <a:ea typeface="Calibri"/>
              <a:cs typeface="Calibri"/>
              <a:sym typeface="Calibri"/>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221"/>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over - Teal Background">
  <p:cSld name="Cover - Teal Background">
    <p:bg>
      <p:bgPr>
        <a:blipFill>
          <a:blip r:embed="rId2">
            <a:alphaModFix/>
          </a:blip>
          <a:stretch>
            <a:fillRect/>
          </a:stretch>
        </a:blipFill>
        <a:effectLst/>
      </p:bgPr>
    </p:bg>
    <p:spTree>
      <p:nvGrpSpPr>
        <p:cNvPr id="1" name="Shape 27"/>
        <p:cNvGrpSpPr/>
        <p:nvPr/>
      </p:nvGrpSpPr>
      <p:grpSpPr>
        <a:xfrm>
          <a:off x="0" y="0"/>
          <a:ext cx="0" cy="0"/>
          <a:chOff x="0" y="0"/>
          <a:chExt cx="0" cy="0"/>
        </a:xfrm>
      </p:grpSpPr>
      <p:sp>
        <p:nvSpPr>
          <p:cNvPr id="28" name="Google Shape;28;p35"/>
          <p:cNvSpPr/>
          <p:nvPr/>
        </p:nvSpPr>
        <p:spPr>
          <a:xfrm>
            <a:off x="0" y="0"/>
            <a:ext cx="12192000" cy="6858000"/>
          </a:xfrm>
          <a:prstGeom prst="rect">
            <a:avLst/>
          </a:prstGeom>
          <a:solidFill>
            <a:srgbClr val="35B2B4">
              <a:alpha val="77647"/>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9" name="Google Shape;29;p35"/>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0" name="Google Shape;30;p35"/>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 name="Google Shape;31;p35"/>
          <p:cNvSpPr/>
          <p:nvPr/>
        </p:nvSpPr>
        <p:spPr>
          <a:xfrm>
            <a:off x="5083215" y="2704632"/>
            <a:ext cx="2025570" cy="119131"/>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405E79"/>
              </a:solidFill>
              <a:latin typeface="Calibri"/>
              <a:ea typeface="Calibri"/>
              <a:cs typeface="Calibri"/>
              <a:sym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plit - Purple">
  <p:cSld name="Split - Purple">
    <p:spTree>
      <p:nvGrpSpPr>
        <p:cNvPr id="1" name="Shape 32"/>
        <p:cNvGrpSpPr/>
        <p:nvPr/>
      </p:nvGrpSpPr>
      <p:grpSpPr>
        <a:xfrm>
          <a:off x="0" y="0"/>
          <a:ext cx="0" cy="0"/>
          <a:chOff x="0" y="0"/>
          <a:chExt cx="0" cy="0"/>
        </a:xfrm>
      </p:grpSpPr>
      <p:sp>
        <p:nvSpPr>
          <p:cNvPr id="33" name="Google Shape;33;p3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34" name="Google Shape;34;p36"/>
          <p:cNvSpPr/>
          <p:nvPr/>
        </p:nvSpPr>
        <p:spPr>
          <a:xfrm>
            <a:off x="0" y="0"/>
            <a:ext cx="3572540" cy="6858000"/>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016794"/>
              </a:solidFill>
              <a:latin typeface="Calibri"/>
              <a:ea typeface="Calibri"/>
              <a:cs typeface="Calibri"/>
              <a:sym typeface="Calibri"/>
            </a:endParaRPr>
          </a:p>
        </p:txBody>
      </p:sp>
      <p:pic>
        <p:nvPicPr>
          <p:cNvPr id="35" name="Google Shape;35;p36"/>
          <p:cNvPicPr preferRelativeResize="0"/>
          <p:nvPr/>
        </p:nvPicPr>
        <p:blipFill rotWithShape="1">
          <a:blip r:embed="rId2">
            <a:alphaModFix amt="20000"/>
          </a:blip>
          <a:srcRect l="4826" t="9031" r="39371" b="9030"/>
          <a:stretch/>
        </p:blipFill>
        <p:spPr>
          <a:xfrm>
            <a:off x="0" y="0"/>
            <a:ext cx="3572540" cy="6858000"/>
          </a:xfrm>
          <a:prstGeom prst="rect">
            <a:avLst/>
          </a:prstGeom>
          <a:noFill/>
          <a:ln>
            <a:noFill/>
          </a:ln>
        </p:spPr>
      </p:pic>
      <p:sp>
        <p:nvSpPr>
          <p:cNvPr id="36" name="Google Shape;36;p36"/>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26794"/>
              </a:buClr>
              <a:buSzPts val="3200"/>
              <a:buNone/>
              <a:defRPr sz="3200" b="1">
                <a:solidFill>
                  <a:srgbClr val="026794"/>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 name="Google Shape;37;p36"/>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 name="Google Shape;38;p36"/>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plit - Teal">
  <p:cSld name="Split - Teal">
    <p:spTree>
      <p:nvGrpSpPr>
        <p:cNvPr id="1" name="Shape 39"/>
        <p:cNvGrpSpPr/>
        <p:nvPr/>
      </p:nvGrpSpPr>
      <p:grpSpPr>
        <a:xfrm>
          <a:off x="0" y="0"/>
          <a:ext cx="0" cy="0"/>
          <a:chOff x="0" y="0"/>
          <a:chExt cx="0" cy="0"/>
        </a:xfrm>
      </p:grpSpPr>
      <p:sp>
        <p:nvSpPr>
          <p:cNvPr id="40" name="Google Shape;40;p3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1" name="Google Shape;41;p37"/>
          <p:cNvSpPr/>
          <p:nvPr/>
        </p:nvSpPr>
        <p:spPr>
          <a:xfrm>
            <a:off x="0" y="0"/>
            <a:ext cx="3572540" cy="6858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016794"/>
              </a:solidFill>
              <a:latin typeface="Calibri"/>
              <a:ea typeface="Calibri"/>
              <a:cs typeface="Calibri"/>
              <a:sym typeface="Calibri"/>
            </a:endParaRPr>
          </a:p>
        </p:txBody>
      </p:sp>
      <p:pic>
        <p:nvPicPr>
          <p:cNvPr id="42" name="Google Shape;42;p37"/>
          <p:cNvPicPr preferRelativeResize="0"/>
          <p:nvPr/>
        </p:nvPicPr>
        <p:blipFill rotWithShape="1">
          <a:blip r:embed="rId2">
            <a:alphaModFix amt="20000"/>
          </a:blip>
          <a:srcRect l="4826" t="9031" r="39371" b="9030"/>
          <a:stretch/>
        </p:blipFill>
        <p:spPr>
          <a:xfrm>
            <a:off x="0" y="0"/>
            <a:ext cx="3572540" cy="6858000"/>
          </a:xfrm>
          <a:prstGeom prst="rect">
            <a:avLst/>
          </a:prstGeom>
          <a:noFill/>
          <a:ln>
            <a:noFill/>
          </a:ln>
        </p:spPr>
      </p:pic>
      <p:sp>
        <p:nvSpPr>
          <p:cNvPr id="43" name="Google Shape;43;p37"/>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3200"/>
              <a:buNone/>
              <a:defRPr sz="3200" b="1">
                <a:solidFill>
                  <a:schemeClr val="accent6"/>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 name="Google Shape;44;p37"/>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5"/>
              </a:buClr>
              <a:buSzPts val="2800"/>
              <a:buChar char="•"/>
              <a:defRPr>
                <a:solidFill>
                  <a:schemeClr val="dk1"/>
                </a:solidFill>
              </a:defRPr>
            </a:lvl1pPr>
            <a:lvl2pPr marL="914400" lvl="1" indent="-381000" algn="l">
              <a:lnSpc>
                <a:spcPct val="90000"/>
              </a:lnSpc>
              <a:spcBef>
                <a:spcPts val="500"/>
              </a:spcBef>
              <a:spcAft>
                <a:spcPts val="0"/>
              </a:spcAft>
              <a:buClr>
                <a:schemeClr val="accent5"/>
              </a:buClr>
              <a:buSzPts val="2400"/>
              <a:buChar char="•"/>
              <a:defRPr>
                <a:solidFill>
                  <a:schemeClr val="dk1"/>
                </a:solidFill>
              </a:defRPr>
            </a:lvl2pPr>
            <a:lvl3pPr marL="1371600" lvl="2" indent="-355600" algn="l">
              <a:lnSpc>
                <a:spcPct val="90000"/>
              </a:lnSpc>
              <a:spcBef>
                <a:spcPts val="500"/>
              </a:spcBef>
              <a:spcAft>
                <a:spcPts val="0"/>
              </a:spcAft>
              <a:buClr>
                <a:schemeClr val="accent5"/>
              </a:buClr>
              <a:buSzPts val="2000"/>
              <a:buChar char="•"/>
              <a:defRPr>
                <a:solidFill>
                  <a:schemeClr val="dk1"/>
                </a:solidFill>
              </a:defRPr>
            </a:lvl3pPr>
            <a:lvl4pPr marL="1828800" lvl="3" indent="-342900" algn="l">
              <a:lnSpc>
                <a:spcPct val="90000"/>
              </a:lnSpc>
              <a:spcBef>
                <a:spcPts val="500"/>
              </a:spcBef>
              <a:spcAft>
                <a:spcPts val="0"/>
              </a:spcAft>
              <a:buClr>
                <a:schemeClr val="accent5"/>
              </a:buClr>
              <a:buSzPts val="1800"/>
              <a:buChar char="•"/>
              <a:defRPr>
                <a:solidFill>
                  <a:schemeClr val="dk1"/>
                </a:solidFill>
              </a:defRPr>
            </a:lvl4pPr>
            <a:lvl5pPr marL="2286000" lvl="4" indent="-342900" algn="l">
              <a:lnSpc>
                <a:spcPct val="90000"/>
              </a:lnSpc>
              <a:spcBef>
                <a:spcPts val="500"/>
              </a:spcBef>
              <a:spcAft>
                <a:spcPts val="0"/>
              </a:spcAft>
              <a:buClr>
                <a:schemeClr val="accent5"/>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5" name="Google Shape;45;p37"/>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amp; Text - Teal">
  <p:cSld name="Title &amp; Text - Teal">
    <p:spTree>
      <p:nvGrpSpPr>
        <p:cNvPr id="1" name="Shape 46"/>
        <p:cNvGrpSpPr/>
        <p:nvPr/>
      </p:nvGrpSpPr>
      <p:grpSpPr>
        <a:xfrm>
          <a:off x="0" y="0"/>
          <a:ext cx="0" cy="0"/>
          <a:chOff x="0" y="0"/>
          <a:chExt cx="0" cy="0"/>
        </a:xfrm>
      </p:grpSpPr>
      <p:sp>
        <p:nvSpPr>
          <p:cNvPr id="47" name="Google Shape;47;p38"/>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600"/>
              <a:buFont typeface="Helvetica Neue"/>
              <a:buNone/>
              <a:defRPr sz="3600" b="1">
                <a:solidFill>
                  <a:schemeClr val="accent5"/>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48" name="Google Shape;48;p38"/>
          <p:cNvCxnSpPr/>
          <p:nvPr/>
        </p:nvCxnSpPr>
        <p:spPr>
          <a:xfrm rot="10800000" flipH="1">
            <a:off x="656024" y="1635973"/>
            <a:ext cx="10820189" cy="33878"/>
          </a:xfrm>
          <a:prstGeom prst="straightConnector1">
            <a:avLst/>
          </a:prstGeom>
          <a:noFill/>
          <a:ln w="9525" cap="flat" cmpd="sng">
            <a:solidFill>
              <a:schemeClr val="accent5"/>
            </a:solidFill>
            <a:prstDash val="solid"/>
            <a:miter lim="800000"/>
            <a:headEnd type="none" w="sm" len="sm"/>
            <a:tailEnd type="none" w="sm" len="sm"/>
          </a:ln>
        </p:spPr>
      </p:cxnSp>
      <p:sp>
        <p:nvSpPr>
          <p:cNvPr id="49" name="Google Shape;49;p38"/>
          <p:cNvSpPr/>
          <p:nvPr/>
        </p:nvSpPr>
        <p:spPr>
          <a:xfrm>
            <a:off x="7858954" y="1589835"/>
            <a:ext cx="3617259" cy="92275"/>
          </a:xfrm>
          <a:prstGeom prst="rect">
            <a:avLst/>
          </a:prstGeom>
          <a:solidFill>
            <a:schemeClr val="accent5"/>
          </a:solidFill>
          <a:ln w="12700" cap="flat" cmpd="sng">
            <a:solidFill>
              <a:schemeClr val="accent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50" name="Google Shape;50;p38"/>
          <p:cNvSpPr txBox="1">
            <a:spLocks noGrp="1"/>
          </p:cNvSpPr>
          <p:nvPr>
            <p:ph type="body" idx="1"/>
          </p:nvPr>
        </p:nvSpPr>
        <p:spPr>
          <a:xfrm>
            <a:off x="656022" y="1971676"/>
            <a:ext cx="10820015" cy="5715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800"/>
              <a:buNone/>
              <a:defRPr b="1">
                <a:solidFill>
                  <a:schemeClr val="accent6"/>
                </a:solidFill>
              </a:defRPr>
            </a:lvl1pPr>
            <a:lvl2pPr marL="914400" lvl="1" indent="-381000" algn="l">
              <a:lnSpc>
                <a:spcPct val="90000"/>
              </a:lnSpc>
              <a:spcBef>
                <a:spcPts val="500"/>
              </a:spcBef>
              <a:spcAft>
                <a:spcPts val="0"/>
              </a:spcAft>
              <a:buClr>
                <a:schemeClr val="accent6"/>
              </a:buClr>
              <a:buSzPts val="2400"/>
              <a:buChar char="•"/>
              <a:defRPr/>
            </a:lvl2pPr>
            <a:lvl3pPr marL="1371600" lvl="2" indent="-355600" algn="l">
              <a:lnSpc>
                <a:spcPct val="90000"/>
              </a:lnSpc>
              <a:spcBef>
                <a:spcPts val="500"/>
              </a:spcBef>
              <a:spcAft>
                <a:spcPts val="0"/>
              </a:spcAft>
              <a:buClr>
                <a:schemeClr val="accent6"/>
              </a:buClr>
              <a:buSzPts val="2000"/>
              <a:buChar char="•"/>
              <a:defRPr/>
            </a:lvl3pPr>
            <a:lvl4pPr marL="1828800" lvl="3" indent="-342900" algn="l">
              <a:lnSpc>
                <a:spcPct val="90000"/>
              </a:lnSpc>
              <a:spcBef>
                <a:spcPts val="500"/>
              </a:spcBef>
              <a:spcAft>
                <a:spcPts val="0"/>
              </a:spcAft>
              <a:buClr>
                <a:schemeClr val="accent6"/>
              </a:buClr>
              <a:buSzPts val="1800"/>
              <a:buChar char="•"/>
              <a:defRPr/>
            </a:lvl4pPr>
            <a:lvl5pPr marL="2286000" lvl="4" indent="-342900" algn="l">
              <a:lnSpc>
                <a:spcPct val="90000"/>
              </a:lnSpc>
              <a:spcBef>
                <a:spcPts val="500"/>
              </a:spcBef>
              <a:spcAft>
                <a:spcPts val="0"/>
              </a:spcAft>
              <a:buClr>
                <a:schemeClr val="accent6"/>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1" name="Google Shape;51;p38"/>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6"/>
              </a:buClr>
              <a:buSzPts val="2800"/>
              <a:buChar char="•"/>
              <a:defRPr>
                <a:solidFill>
                  <a:schemeClr val="dk1"/>
                </a:solidFill>
              </a:defRPr>
            </a:lvl1pPr>
            <a:lvl2pPr marL="914400" lvl="1" indent="-381000" algn="l">
              <a:lnSpc>
                <a:spcPct val="90000"/>
              </a:lnSpc>
              <a:spcBef>
                <a:spcPts val="500"/>
              </a:spcBef>
              <a:spcAft>
                <a:spcPts val="0"/>
              </a:spcAft>
              <a:buClr>
                <a:schemeClr val="accent6"/>
              </a:buClr>
              <a:buSzPts val="2400"/>
              <a:buChar char="•"/>
              <a:defRPr>
                <a:solidFill>
                  <a:schemeClr val="dk1"/>
                </a:solidFill>
              </a:defRPr>
            </a:lvl2pPr>
            <a:lvl3pPr marL="1371600" lvl="2" indent="-355600" algn="l">
              <a:lnSpc>
                <a:spcPct val="90000"/>
              </a:lnSpc>
              <a:spcBef>
                <a:spcPts val="500"/>
              </a:spcBef>
              <a:spcAft>
                <a:spcPts val="0"/>
              </a:spcAft>
              <a:buClr>
                <a:schemeClr val="accent6"/>
              </a:buClr>
              <a:buSzPts val="2000"/>
              <a:buChar char="•"/>
              <a:defRPr>
                <a:solidFill>
                  <a:schemeClr val="dk1"/>
                </a:solidFill>
              </a:defRPr>
            </a:lvl3pPr>
            <a:lvl4pPr marL="1828800" lvl="3" indent="-342900" algn="l">
              <a:lnSpc>
                <a:spcPct val="90000"/>
              </a:lnSpc>
              <a:spcBef>
                <a:spcPts val="500"/>
              </a:spcBef>
              <a:spcAft>
                <a:spcPts val="0"/>
              </a:spcAft>
              <a:buClr>
                <a:schemeClr val="accent6"/>
              </a:buClr>
              <a:buSzPts val="1800"/>
              <a:buChar char="•"/>
              <a:defRPr>
                <a:solidFill>
                  <a:schemeClr val="dk1"/>
                </a:solidFill>
              </a:defRPr>
            </a:lvl4pPr>
            <a:lvl5pPr marL="2286000" lvl="4" indent="-342900" algn="l">
              <a:lnSpc>
                <a:spcPct val="90000"/>
              </a:lnSpc>
              <a:spcBef>
                <a:spcPts val="500"/>
              </a:spcBef>
              <a:spcAft>
                <a:spcPts val="0"/>
              </a:spcAft>
              <a:buClr>
                <a:schemeClr val="accent6"/>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plit - Blue">
  <p:cSld name="Split - Blue">
    <p:spTree>
      <p:nvGrpSpPr>
        <p:cNvPr id="1" name="Shape 52"/>
        <p:cNvGrpSpPr/>
        <p:nvPr/>
      </p:nvGrpSpPr>
      <p:grpSpPr>
        <a:xfrm>
          <a:off x="0" y="0"/>
          <a:ext cx="0" cy="0"/>
          <a:chOff x="0" y="0"/>
          <a:chExt cx="0" cy="0"/>
        </a:xfrm>
      </p:grpSpPr>
      <p:sp>
        <p:nvSpPr>
          <p:cNvPr id="53" name="Google Shape;53;p3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4" name="Google Shape;54;p39"/>
          <p:cNvSpPr/>
          <p:nvPr/>
        </p:nvSpPr>
        <p:spPr>
          <a:xfrm>
            <a:off x="0" y="0"/>
            <a:ext cx="3572540"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016794"/>
              </a:solidFill>
              <a:latin typeface="Calibri"/>
              <a:ea typeface="Calibri"/>
              <a:cs typeface="Calibri"/>
              <a:sym typeface="Calibri"/>
            </a:endParaRPr>
          </a:p>
        </p:txBody>
      </p:sp>
      <p:pic>
        <p:nvPicPr>
          <p:cNvPr id="55" name="Google Shape;55;p39"/>
          <p:cNvPicPr preferRelativeResize="0"/>
          <p:nvPr/>
        </p:nvPicPr>
        <p:blipFill rotWithShape="1">
          <a:blip r:embed="rId2">
            <a:alphaModFix amt="20000"/>
          </a:blip>
          <a:srcRect l="4826" t="9031" r="39371" b="9030"/>
          <a:stretch/>
        </p:blipFill>
        <p:spPr>
          <a:xfrm>
            <a:off x="0" y="0"/>
            <a:ext cx="3572540" cy="6858000"/>
          </a:xfrm>
          <a:prstGeom prst="rect">
            <a:avLst/>
          </a:prstGeom>
          <a:noFill/>
          <a:ln>
            <a:noFill/>
          </a:ln>
        </p:spPr>
      </p:pic>
      <p:sp>
        <p:nvSpPr>
          <p:cNvPr id="56" name="Google Shape;56;p39"/>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26794"/>
              </a:buClr>
              <a:buSzPts val="3200"/>
              <a:buNone/>
              <a:defRPr sz="3200" b="1">
                <a:solidFill>
                  <a:srgbClr val="026794"/>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7" name="Google Shape;57;p39"/>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8" name="Google Shape;58;p39"/>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mp; Text - Purple">
  <p:cSld name="Title &amp; Text - Purple">
    <p:spTree>
      <p:nvGrpSpPr>
        <p:cNvPr id="1" name="Shape 59"/>
        <p:cNvGrpSpPr/>
        <p:nvPr/>
      </p:nvGrpSpPr>
      <p:grpSpPr>
        <a:xfrm>
          <a:off x="0" y="0"/>
          <a:ext cx="0" cy="0"/>
          <a:chOff x="0" y="0"/>
          <a:chExt cx="0" cy="0"/>
        </a:xfrm>
      </p:grpSpPr>
      <p:sp>
        <p:nvSpPr>
          <p:cNvPr id="60" name="Google Shape;60;p40"/>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3600"/>
              <a:buFont typeface="Helvetica Neue"/>
              <a:buNone/>
              <a:defRPr sz="3600" b="1">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61" name="Google Shape;61;p40"/>
          <p:cNvCxnSpPr/>
          <p:nvPr/>
        </p:nvCxnSpPr>
        <p:spPr>
          <a:xfrm rot="10800000" flipH="1">
            <a:off x="656024" y="1635973"/>
            <a:ext cx="10820189" cy="33878"/>
          </a:xfrm>
          <a:prstGeom prst="straightConnector1">
            <a:avLst/>
          </a:prstGeom>
          <a:noFill/>
          <a:ln w="9525" cap="flat" cmpd="sng">
            <a:solidFill>
              <a:schemeClr val="accent3"/>
            </a:solidFill>
            <a:prstDash val="solid"/>
            <a:miter lim="800000"/>
            <a:headEnd type="none" w="sm" len="sm"/>
            <a:tailEnd type="none" w="sm" len="sm"/>
          </a:ln>
        </p:spPr>
      </p:cxnSp>
      <p:sp>
        <p:nvSpPr>
          <p:cNvPr id="62" name="Google Shape;62;p40"/>
          <p:cNvSpPr/>
          <p:nvPr/>
        </p:nvSpPr>
        <p:spPr>
          <a:xfrm>
            <a:off x="7858954" y="1589835"/>
            <a:ext cx="3617259" cy="92275"/>
          </a:xfrm>
          <a:prstGeom prst="rect">
            <a:avLst/>
          </a:prstGeom>
          <a:solidFill>
            <a:schemeClr val="accent3"/>
          </a:solidFill>
          <a:ln w="1270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63" name="Google Shape;63;p40"/>
          <p:cNvSpPr txBox="1">
            <a:spLocks noGrp="1"/>
          </p:cNvSpPr>
          <p:nvPr>
            <p:ph type="body" idx="1"/>
          </p:nvPr>
        </p:nvSpPr>
        <p:spPr>
          <a:xfrm>
            <a:off x="656022" y="1971675"/>
            <a:ext cx="10820015" cy="48577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800"/>
              <a:buNone/>
              <a:defRPr b="1">
                <a:solidFill>
                  <a:schemeClr val="accent1"/>
                </a:solidFill>
              </a:defRPr>
            </a:lvl1pPr>
            <a:lvl2pPr marL="914400" lvl="1" indent="-381000" algn="l">
              <a:lnSpc>
                <a:spcPct val="90000"/>
              </a:lnSpc>
              <a:spcBef>
                <a:spcPts val="500"/>
              </a:spcBef>
              <a:spcAft>
                <a:spcPts val="0"/>
              </a:spcAft>
              <a:buClr>
                <a:schemeClr val="accent1"/>
              </a:buClr>
              <a:buSzPts val="2400"/>
              <a:buChar char="•"/>
              <a:defRPr/>
            </a:lvl2pPr>
            <a:lvl3pPr marL="1371600" lvl="2" indent="-355600" algn="l">
              <a:lnSpc>
                <a:spcPct val="90000"/>
              </a:lnSpc>
              <a:spcBef>
                <a:spcPts val="500"/>
              </a:spcBef>
              <a:spcAft>
                <a:spcPts val="0"/>
              </a:spcAft>
              <a:buClr>
                <a:schemeClr val="accent1"/>
              </a:buClr>
              <a:buSzPts val="2000"/>
              <a:buChar char="•"/>
              <a:defRPr/>
            </a:lvl3pPr>
            <a:lvl4pPr marL="1828800" lvl="3" indent="-342900" algn="l">
              <a:lnSpc>
                <a:spcPct val="90000"/>
              </a:lnSpc>
              <a:spcBef>
                <a:spcPts val="500"/>
              </a:spcBef>
              <a:spcAft>
                <a:spcPts val="0"/>
              </a:spcAft>
              <a:buClr>
                <a:schemeClr val="accent1"/>
              </a:buClr>
              <a:buSzPts val="1800"/>
              <a:buChar char="•"/>
              <a:defRPr/>
            </a:lvl4pPr>
            <a:lvl5pPr marL="2286000" lvl="4" indent="-342900" algn="l">
              <a:lnSpc>
                <a:spcPct val="90000"/>
              </a:lnSpc>
              <a:spcBef>
                <a:spcPts val="500"/>
              </a:spcBef>
              <a:spcAft>
                <a:spcPts val="0"/>
              </a:spcAft>
              <a:buClr>
                <a:schemeClr val="accen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4" name="Google Shape;64;p40"/>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3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Helvetica Neue"/>
              <a:buNone/>
              <a:defRPr sz="4400" b="0" i="0" u="none" strike="noStrike" cap="none">
                <a:solidFill>
                  <a:schemeClr val="dk1"/>
                </a:solidFill>
                <a:latin typeface="Helvetica Neue"/>
                <a:ea typeface="Helvetica Neue"/>
                <a:cs typeface="Helvetica Neue"/>
                <a:sym typeface="Helvetica Neue"/>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3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Helvetica Neue"/>
                <a:ea typeface="Helvetica Neue"/>
                <a:cs typeface="Helvetica Neue"/>
                <a:sym typeface="Helvetica Neue"/>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Helvetica Neue"/>
                <a:ea typeface="Helvetica Neue"/>
                <a:cs typeface="Helvetica Neue"/>
                <a:sym typeface="Helvetica Neue"/>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Helvetica Neue"/>
                <a:ea typeface="Helvetica Neue"/>
                <a:cs typeface="Helvetica Neue"/>
                <a:sym typeface="Helvetica Neue"/>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8.xml"/><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2.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8" Type="http://schemas.microsoft.com/office/2018/10/relationships/comments" Target="../comments/modernComment_119_0.xml"/><Relationship Id="rId3" Type="http://schemas.openxmlformats.org/officeDocument/2006/relationships/image" Target="../media/image16.png"/><Relationship Id="rId7" Type="http://schemas.openxmlformats.org/officeDocument/2006/relationships/image" Target="../media/image10.png"/><Relationship Id="rId2" Type="http://schemas.openxmlformats.org/officeDocument/2006/relationships/notesSlide" Target="../notesSlides/notesSlide24.xml"/><Relationship Id="rId1" Type="http://schemas.openxmlformats.org/officeDocument/2006/relationships/slideLayout" Target="../slideLayouts/slideLayout6.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microsoft.com/office/2018/10/relationships/comments" Target="../comments/modernComment_103_0.xml"/><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1"/>
          <p:cNvSpPr/>
          <p:nvPr/>
        </p:nvSpPr>
        <p:spPr>
          <a:xfrm>
            <a:off x="4512366" y="3588024"/>
            <a:ext cx="7679634" cy="291133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28" name="Google Shape;228;p1"/>
          <p:cNvSpPr txBox="1"/>
          <p:nvPr/>
        </p:nvSpPr>
        <p:spPr>
          <a:xfrm>
            <a:off x="5036708" y="358641"/>
            <a:ext cx="6580750" cy="3229383"/>
          </a:xfrm>
          <a:prstGeom prst="rect">
            <a:avLst/>
          </a:prstGeom>
          <a:noFill/>
          <a:ln>
            <a:noFill/>
          </a:ln>
        </p:spPr>
        <p:txBody>
          <a:bodyPr spcFirstLastPara="1" wrap="square" lIns="91425" tIns="45700" rIns="91425" bIns="45700" anchor="t" anchorCtr="0">
            <a:noAutofit/>
          </a:bodyPr>
          <a:lstStyle/>
          <a:p>
            <a:pPr lvl="0" algn="r">
              <a:lnSpc>
                <a:spcPct val="90000"/>
              </a:lnSpc>
              <a:buClr>
                <a:srgbClr val="35B2B4"/>
              </a:buClr>
              <a:buSzPts val="4400"/>
            </a:pPr>
            <a:r>
              <a:rPr lang="ar-JO" sz="4400" b="1" dirty="0">
                <a:solidFill>
                  <a:srgbClr val="35B2B4"/>
                </a:solidFill>
                <a:latin typeface="Helvetica Neue"/>
                <a:ea typeface="Helvetica Neue"/>
                <a:cs typeface="Helvetica Neue"/>
                <a:sym typeface="Helvetica Neue"/>
              </a:rPr>
              <a:t>حقيبة تدريبية</a:t>
            </a:r>
            <a:endParaRPr lang="ar-JO" sz="3600" b="1" dirty="0">
              <a:solidFill>
                <a:srgbClr val="405E79"/>
              </a:solidFill>
              <a:latin typeface="Helvetica Neue"/>
              <a:ea typeface="Helvetica Neue"/>
              <a:cs typeface="Helvetica Neue"/>
              <a:sym typeface="Helvetica Neue"/>
            </a:endParaRPr>
          </a:p>
          <a:p>
            <a:pPr marL="0" marR="0" lvl="0" indent="0" algn="r" rtl="0">
              <a:lnSpc>
                <a:spcPct val="90000"/>
              </a:lnSpc>
              <a:spcBef>
                <a:spcPts val="1000"/>
              </a:spcBef>
              <a:spcAft>
                <a:spcPts val="0"/>
              </a:spcAft>
              <a:buClr>
                <a:schemeClr val="dk1"/>
              </a:buClr>
              <a:buSzPts val="3600"/>
              <a:buFont typeface="Arial"/>
              <a:buNone/>
            </a:pPr>
            <a:endParaRPr sz="3600" b="1" i="0" u="none" strike="noStrike" cap="none" dirty="0">
              <a:solidFill>
                <a:srgbClr val="405E79"/>
              </a:solidFill>
              <a:latin typeface="Helvetica Neue"/>
              <a:ea typeface="Helvetica Neue"/>
              <a:cs typeface="Helvetica Neue"/>
              <a:sym typeface="Helvetica Neue"/>
            </a:endParaRPr>
          </a:p>
          <a:p>
            <a:pPr lvl="0" algn="r">
              <a:lnSpc>
                <a:spcPct val="90000"/>
              </a:lnSpc>
              <a:spcBef>
                <a:spcPts val="1000"/>
              </a:spcBef>
              <a:buClr>
                <a:srgbClr val="AC6B97"/>
              </a:buClr>
              <a:buSzPts val="3600"/>
            </a:pPr>
            <a:r>
              <a:rPr lang="ar-JO" sz="3600" b="1" dirty="0">
                <a:solidFill>
                  <a:srgbClr val="AC6B97"/>
                </a:solidFill>
                <a:latin typeface="Helvetica Neue"/>
                <a:ea typeface="Helvetica Neue"/>
                <a:cs typeface="Helvetica Neue"/>
                <a:sym typeface="Helvetica Neue"/>
              </a:rPr>
              <a:t>مجموعة أدوات العمل المشترك بين الوكالات: منع عمل الأطفال في العمل الإنساني والاستجابة له</a:t>
            </a:r>
          </a:p>
        </p:txBody>
      </p:sp>
      <p:pic>
        <p:nvPicPr>
          <p:cNvPr id="2" name="Picture 1"/>
          <p:cNvPicPr>
            <a:picLocks noChangeAspect="1"/>
          </p:cNvPicPr>
          <p:nvPr/>
        </p:nvPicPr>
        <p:blipFill>
          <a:blip r:embed="rId3"/>
          <a:stretch>
            <a:fillRect/>
          </a:stretch>
        </p:blipFill>
        <p:spPr>
          <a:xfrm>
            <a:off x="4912136" y="3973750"/>
            <a:ext cx="6736664" cy="2139881"/>
          </a:xfrm>
          <a:prstGeom prst="rect">
            <a:avLst/>
          </a:prstGeom>
        </p:spPr>
      </p:pic>
    </p:spTree>
    <p:extLst>
      <p:ext uri="{BB962C8B-B14F-4D97-AF65-F5344CB8AC3E}">
        <p14:creationId xmlns:p14="http://schemas.microsoft.com/office/powerpoint/2010/main" val="31923171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427"/>
        <p:cNvGrpSpPr/>
        <p:nvPr/>
      </p:nvGrpSpPr>
      <p:grpSpPr>
        <a:xfrm>
          <a:off x="0" y="0"/>
          <a:ext cx="0" cy="0"/>
          <a:chOff x="0" y="0"/>
          <a:chExt cx="0" cy="0"/>
        </a:xfrm>
      </p:grpSpPr>
      <p:sp>
        <p:nvSpPr>
          <p:cNvPr id="428" name="Google Shape;428;p10"/>
          <p:cNvSpPr txBox="1">
            <a:spLocks noGrp="1"/>
          </p:cNvSpPr>
          <p:nvPr>
            <p:ph type="body" idx="1"/>
          </p:nvPr>
        </p:nvSpPr>
        <p:spPr>
          <a:xfrm>
            <a:off x="4100513" y="528638"/>
            <a:ext cx="6190362" cy="1271587"/>
          </a:xfrm>
          <a:prstGeom prst="rect">
            <a:avLst/>
          </a:prstGeom>
          <a:noFill/>
          <a:ln>
            <a:noFill/>
          </a:ln>
        </p:spPr>
        <p:txBody>
          <a:bodyPr spcFirstLastPara="1" wrap="square" lIns="91425" tIns="45700" rIns="91425" bIns="45700" anchor="t" anchorCtr="0">
            <a:normAutofit fontScale="92500" lnSpcReduction="10000"/>
          </a:bodyPr>
          <a:lstStyle/>
          <a:p>
            <a:pPr marL="0" lvl="0" indent="0" algn="r" rtl="1">
              <a:spcBef>
                <a:spcPts val="0"/>
              </a:spcBef>
              <a:buClr>
                <a:schemeClr val="dk1"/>
              </a:buClr>
              <a:buSzPct val="100000"/>
            </a:pPr>
            <a:r>
              <a:rPr lang="ar-JO" dirty="0" smtClean="0">
                <a:solidFill>
                  <a:schemeClr val="dk1"/>
                </a:solidFill>
              </a:rPr>
              <a:t>تشريعات </a:t>
            </a:r>
            <a:r>
              <a:rPr lang="ar-JO" dirty="0">
                <a:solidFill>
                  <a:schemeClr val="dk1"/>
                </a:solidFill>
              </a:rPr>
              <a:t>وسياسات عمل </a:t>
            </a:r>
            <a:r>
              <a:rPr lang="ar-JO" dirty="0" smtClean="0">
                <a:solidFill>
                  <a:schemeClr val="dk1"/>
                </a:solidFill>
              </a:rPr>
              <a:t>الأطفال </a:t>
            </a:r>
            <a:r>
              <a:rPr lang="ar-JO" dirty="0">
                <a:solidFill>
                  <a:schemeClr val="dk1"/>
                </a:solidFill>
              </a:rPr>
              <a:t>وحماية الطفل على المستوى المحلي / </a:t>
            </a:r>
            <a:r>
              <a:rPr lang="ar-JO" dirty="0" smtClean="0">
                <a:solidFill>
                  <a:schemeClr val="dk1"/>
                </a:solidFill>
              </a:rPr>
              <a:t>الوطني - يجب أن تكون متماشية مع السياق المحلي</a:t>
            </a:r>
            <a:endParaRPr dirty="0">
              <a:solidFill>
                <a:schemeClr val="dk1"/>
              </a:solidFill>
            </a:endParaRPr>
          </a:p>
          <a:p>
            <a:pPr marL="0" lvl="0" indent="0" algn="l" rtl="0">
              <a:lnSpc>
                <a:spcPct val="90000"/>
              </a:lnSpc>
              <a:spcBef>
                <a:spcPts val="1000"/>
              </a:spcBef>
              <a:spcAft>
                <a:spcPts val="0"/>
              </a:spcAft>
              <a:buClr>
                <a:schemeClr val="accent6"/>
              </a:buClr>
              <a:buSzPct val="100000"/>
              <a:buNone/>
            </a:pPr>
            <a:endParaRPr dirty="0"/>
          </a:p>
        </p:txBody>
      </p:sp>
      <p:sp>
        <p:nvSpPr>
          <p:cNvPr id="429" name="Google Shape;429;p10"/>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p>
            <a:pPr marL="228600" lvl="0" indent="-50800" algn="l" rtl="0">
              <a:lnSpc>
                <a:spcPct val="90000"/>
              </a:lnSpc>
              <a:spcBef>
                <a:spcPts val="0"/>
              </a:spcBef>
              <a:spcAft>
                <a:spcPts val="0"/>
              </a:spcAft>
              <a:buClr>
                <a:schemeClr val="accent5"/>
              </a:buClr>
              <a:buSzPts val="2800"/>
              <a:buNone/>
            </a:pPr>
            <a:endParaRPr dirty="0"/>
          </a:p>
        </p:txBody>
      </p:sp>
      <p:sp>
        <p:nvSpPr>
          <p:cNvPr id="430" name="Google Shape;430;p10"/>
          <p:cNvSpPr txBox="1">
            <a:spLocks noGrp="1"/>
          </p:cNvSpPr>
          <p:nvPr>
            <p:ph type="body" idx="3"/>
          </p:nvPr>
        </p:nvSpPr>
        <p:spPr>
          <a:xfrm>
            <a:off x="284417" y="528638"/>
            <a:ext cx="3187203" cy="4799266"/>
          </a:xfrm>
          <a:prstGeom prst="rect">
            <a:avLst/>
          </a:prstGeom>
          <a:noFill/>
          <a:ln>
            <a:noFill/>
          </a:ln>
        </p:spPr>
        <p:txBody>
          <a:bodyPr spcFirstLastPara="1" wrap="square" lIns="91425" tIns="45700" rIns="91425" bIns="45700" anchor="t" anchorCtr="0">
            <a:normAutofit/>
          </a:bodyPr>
          <a:lstStyle/>
          <a:p>
            <a:pPr marL="0" lvl="0" indent="0" algn="ctr">
              <a:spcBef>
                <a:spcPts val="0"/>
              </a:spcBef>
            </a:pPr>
            <a:r>
              <a:rPr lang="ar-JO" dirty="0"/>
              <a:t>التشريع الوطني</a:t>
            </a:r>
            <a:endParaRPr dirty="0"/>
          </a:p>
        </p:txBody>
      </p:sp>
      <p:pic>
        <p:nvPicPr>
          <p:cNvPr id="431" name="Google Shape;431;p10" descr="A picture containing shape&#10;&#10;Description automatically generated"/>
          <p:cNvPicPr preferRelativeResize="0"/>
          <p:nvPr/>
        </p:nvPicPr>
        <p:blipFill rotWithShape="1">
          <a:blip r:embed="rId3">
            <a:alphaModFix/>
          </a:blip>
          <a:srcRect/>
          <a:stretch/>
        </p:blipFill>
        <p:spPr>
          <a:xfrm>
            <a:off x="10485814" y="402230"/>
            <a:ext cx="1137913" cy="1049771"/>
          </a:xfrm>
          <a:prstGeom prst="rect">
            <a:avLst/>
          </a:prstGeom>
          <a:noFill/>
          <a:ln>
            <a:noFill/>
          </a:ln>
        </p:spPr>
      </p:pic>
    </p:spTree>
    <p:extLst>
      <p:ext uri="{BB962C8B-B14F-4D97-AF65-F5344CB8AC3E}">
        <p14:creationId xmlns:p14="http://schemas.microsoft.com/office/powerpoint/2010/main" val="13640609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45"/>
        <p:cNvGrpSpPr/>
        <p:nvPr/>
      </p:nvGrpSpPr>
      <p:grpSpPr>
        <a:xfrm>
          <a:off x="0" y="0"/>
          <a:ext cx="0" cy="0"/>
          <a:chOff x="0" y="0"/>
          <a:chExt cx="0" cy="0"/>
        </a:xfrm>
      </p:grpSpPr>
      <p:sp>
        <p:nvSpPr>
          <p:cNvPr id="446" name="Google Shape;446;p12"/>
          <p:cNvSpPr txBox="1">
            <a:spLocks noGrp="1"/>
          </p:cNvSpPr>
          <p:nvPr>
            <p:ph type="body" idx="1"/>
          </p:nvPr>
        </p:nvSpPr>
        <p:spPr>
          <a:xfrm>
            <a:off x="4296456" y="304800"/>
            <a:ext cx="7300912" cy="798739"/>
          </a:xfrm>
          <a:prstGeom prst="rect">
            <a:avLst/>
          </a:prstGeom>
          <a:noFill/>
          <a:ln>
            <a:noFill/>
          </a:ln>
        </p:spPr>
        <p:txBody>
          <a:bodyPr spcFirstLastPara="1" wrap="square" lIns="91425" tIns="45700" rIns="91425" bIns="45700" anchor="t" anchorCtr="0">
            <a:normAutofit fontScale="92500" lnSpcReduction="20000"/>
          </a:bodyPr>
          <a:lstStyle/>
          <a:p>
            <a:pPr marL="0" lvl="0" indent="0">
              <a:spcBef>
                <a:spcPts val="0"/>
              </a:spcBef>
              <a:buClr>
                <a:schemeClr val="dk2"/>
              </a:buClr>
            </a:pPr>
            <a:endParaRPr lang="ar-JO" dirty="0">
              <a:solidFill>
                <a:schemeClr val="dk2"/>
              </a:solidFill>
            </a:endParaRPr>
          </a:p>
          <a:p>
            <a:pPr marL="0" lvl="0" indent="0" algn="ctr" rtl="1">
              <a:spcBef>
                <a:spcPts val="0"/>
              </a:spcBef>
              <a:buClr>
                <a:schemeClr val="dk2"/>
              </a:buClr>
            </a:pPr>
            <a:r>
              <a:rPr lang="ar-JO" dirty="0">
                <a:solidFill>
                  <a:schemeClr val="dk2"/>
                </a:solidFill>
              </a:rPr>
              <a:t>عمل </a:t>
            </a:r>
            <a:r>
              <a:rPr lang="ar-JO" dirty="0" smtClean="0">
                <a:solidFill>
                  <a:schemeClr val="dk2"/>
                </a:solidFill>
              </a:rPr>
              <a:t>الأطفال </a:t>
            </a:r>
            <a:r>
              <a:rPr lang="ar-JO" dirty="0">
                <a:solidFill>
                  <a:schemeClr val="dk2"/>
                </a:solidFill>
              </a:rPr>
              <a:t>المقبول</a:t>
            </a:r>
            <a:endParaRPr dirty="0"/>
          </a:p>
        </p:txBody>
      </p:sp>
      <p:sp>
        <p:nvSpPr>
          <p:cNvPr id="447" name="Google Shape;447;p12"/>
          <p:cNvSpPr txBox="1">
            <a:spLocks noGrp="1"/>
          </p:cNvSpPr>
          <p:nvPr>
            <p:ph type="body" idx="2"/>
          </p:nvPr>
        </p:nvSpPr>
        <p:spPr>
          <a:xfrm>
            <a:off x="4100513" y="1300162"/>
            <a:ext cx="7300912" cy="5029200"/>
          </a:xfrm>
          <a:prstGeom prst="rect">
            <a:avLst/>
          </a:prstGeom>
          <a:noFill/>
          <a:ln>
            <a:noFill/>
          </a:ln>
        </p:spPr>
        <p:txBody>
          <a:bodyPr spcFirstLastPara="1" wrap="square" lIns="91425" tIns="45700" rIns="91425" bIns="45700" anchor="t" anchorCtr="0">
            <a:normAutofit/>
          </a:bodyPr>
          <a:lstStyle/>
          <a:p>
            <a:pPr marL="228600" lvl="0" indent="-228600" algn="r" rtl="1">
              <a:spcBef>
                <a:spcPts val="0"/>
              </a:spcBef>
            </a:pPr>
            <a:r>
              <a:rPr lang="ar-JO" dirty="0" smtClean="0"/>
              <a:t>أن يكون متوافقًا </a:t>
            </a:r>
            <a:r>
              <a:rPr lang="ar-JO" dirty="0"/>
              <a:t>مع </a:t>
            </a:r>
            <a:r>
              <a:rPr lang="ar-JO" dirty="0" smtClean="0"/>
              <a:t>التشريعات </a:t>
            </a:r>
            <a:r>
              <a:rPr lang="ar-JO" dirty="0"/>
              <a:t>(العمل الخفيف والعمل اللائق)</a:t>
            </a:r>
            <a:endParaRPr dirty="0"/>
          </a:p>
          <a:p>
            <a:pPr marL="228600" lvl="0" indent="-228600" algn="r" rtl="1"/>
            <a:r>
              <a:rPr lang="ar-JO" dirty="0" smtClean="0"/>
              <a:t>له ساعات </a:t>
            </a:r>
            <a:r>
              <a:rPr lang="ar-JO" dirty="0"/>
              <a:t>محدودة ومرنة ، </a:t>
            </a:r>
            <a:r>
              <a:rPr lang="ar-JO" dirty="0" smtClean="0"/>
              <a:t>ويتيح:</a:t>
            </a:r>
            <a:endParaRPr dirty="0"/>
          </a:p>
          <a:p>
            <a:pPr marL="685800" lvl="1" indent="-228600" algn="r" rtl="1"/>
            <a:r>
              <a:rPr lang="ar-JO" dirty="0" smtClean="0"/>
              <a:t>الوصول </a:t>
            </a:r>
            <a:r>
              <a:rPr lang="ar-JO" dirty="0"/>
              <a:t>إلى المدرسة / التدريب المهني</a:t>
            </a:r>
            <a:endParaRPr dirty="0" smtClean="0"/>
          </a:p>
          <a:p>
            <a:pPr marL="685800" lvl="1" indent="-228600" algn="r" rtl="1"/>
            <a:r>
              <a:rPr lang="ar-JO" dirty="0" smtClean="0"/>
              <a:t>التنمية الصحية للأطفال، والرفاه، والراحة، </a:t>
            </a:r>
            <a:r>
              <a:rPr lang="ar-JO" dirty="0"/>
              <a:t>والتنشئة الاجتماعية والرعاية</a:t>
            </a:r>
            <a:endParaRPr dirty="0" smtClean="0"/>
          </a:p>
          <a:p>
            <a:pPr marL="228600" lvl="0" indent="-228600" algn="r" rtl="1"/>
            <a:r>
              <a:rPr lang="ar-JO" dirty="0" smtClean="0"/>
              <a:t>الظروف </a:t>
            </a:r>
            <a:r>
              <a:rPr lang="ar-JO" dirty="0"/>
              <a:t>أو المهام التي ليست </a:t>
            </a:r>
            <a:r>
              <a:rPr lang="ar-JO" dirty="0" smtClean="0"/>
              <a:t>استغلالية، أو خطرة</a:t>
            </a:r>
            <a:endParaRPr dirty="0"/>
          </a:p>
          <a:p>
            <a:pPr marL="228600" lvl="0" indent="-228600" algn="r" rtl="1"/>
            <a:r>
              <a:rPr lang="ar-JO" dirty="0" smtClean="0"/>
              <a:t>المراقبة المنتظمة </a:t>
            </a:r>
            <a:endParaRPr dirty="0"/>
          </a:p>
          <a:p>
            <a:pPr marL="228600" lvl="0" indent="-228600" algn="r" rtl="1"/>
            <a:r>
              <a:rPr lang="ar-JO" dirty="0" smtClean="0"/>
              <a:t>التدريب والتعليم </a:t>
            </a:r>
            <a:endParaRPr dirty="0"/>
          </a:p>
          <a:p>
            <a:pPr marL="228600" lvl="0" indent="-228600" algn="r" rtl="1"/>
            <a:r>
              <a:rPr lang="ar-JO" dirty="0" smtClean="0"/>
              <a:t>مكان </a:t>
            </a:r>
            <a:r>
              <a:rPr lang="ar-JO" dirty="0"/>
              <a:t>العمل </a:t>
            </a:r>
            <a:r>
              <a:rPr lang="ar-JO" dirty="0" smtClean="0"/>
              <a:t>آمن، ومناسب للعمر والتطور</a:t>
            </a:r>
            <a:endParaRPr dirty="0"/>
          </a:p>
        </p:txBody>
      </p:sp>
      <p:sp>
        <p:nvSpPr>
          <p:cNvPr id="448" name="Google Shape;448;p12"/>
          <p:cNvSpPr txBox="1"/>
          <p:nvPr/>
        </p:nvSpPr>
        <p:spPr>
          <a:xfrm>
            <a:off x="109330" y="512796"/>
            <a:ext cx="3270369" cy="3721273"/>
          </a:xfrm>
          <a:prstGeom prst="rect">
            <a:avLst/>
          </a:prstGeom>
          <a:noFill/>
          <a:ln>
            <a:noFill/>
          </a:ln>
        </p:spPr>
        <p:txBody>
          <a:bodyPr spcFirstLastPara="1" wrap="square" lIns="91425" tIns="45700" rIns="91425" bIns="45700" anchor="t" anchorCtr="0">
            <a:normAutofit/>
          </a:bodyPr>
          <a:lstStyle/>
          <a:p>
            <a:pPr marL="0" marR="0" lvl="0" indent="0" algn="ctr" rtl="0">
              <a:lnSpc>
                <a:spcPct val="90000"/>
              </a:lnSpc>
              <a:spcBef>
                <a:spcPts val="0"/>
              </a:spcBef>
              <a:spcAft>
                <a:spcPts val="0"/>
              </a:spcAft>
              <a:buClr>
                <a:schemeClr val="lt1"/>
              </a:buClr>
              <a:buSzPts val="3400"/>
              <a:buFont typeface="Arial"/>
              <a:buNone/>
            </a:pPr>
            <a:r>
              <a:rPr lang="ar-JO" sz="3400" b="1" dirty="0" smtClean="0">
                <a:solidFill>
                  <a:schemeClr val="lt1"/>
                </a:solidFill>
                <a:latin typeface="Helvetica Neue"/>
                <a:sym typeface="Helvetica Neue"/>
              </a:rPr>
              <a:t>العمل المقبول</a:t>
            </a:r>
            <a:endParaRPr dirty="0" smtClean="0"/>
          </a:p>
          <a:p>
            <a:pPr marL="457200" lvl="0" indent="-457200" algn="r" rtl="1">
              <a:lnSpc>
                <a:spcPct val="90000"/>
              </a:lnSpc>
              <a:spcBef>
                <a:spcPts val="1000"/>
              </a:spcBef>
              <a:buClr>
                <a:schemeClr val="lt1"/>
              </a:buClr>
              <a:buSzPts val="3200"/>
              <a:buFont typeface="Arial"/>
              <a:buChar char="•"/>
            </a:pPr>
            <a:r>
              <a:rPr lang="ar-JO" sz="3200" b="1" dirty="0" smtClean="0">
                <a:solidFill>
                  <a:schemeClr val="lt1"/>
                </a:solidFill>
                <a:latin typeface="Helvetica Neue"/>
                <a:ea typeface="Helvetica Neue"/>
                <a:cs typeface="Helvetica Neue"/>
                <a:sym typeface="Helvetica Neue"/>
              </a:rPr>
              <a:t>العمر- مناسب</a:t>
            </a:r>
          </a:p>
          <a:p>
            <a:pPr marL="457200" lvl="0" indent="-457200" algn="r" rtl="1">
              <a:lnSpc>
                <a:spcPct val="90000"/>
              </a:lnSpc>
              <a:spcBef>
                <a:spcPts val="1000"/>
              </a:spcBef>
              <a:buClr>
                <a:schemeClr val="lt1"/>
              </a:buClr>
              <a:buSzPts val="3200"/>
              <a:buFont typeface="Arial"/>
              <a:buChar char="•"/>
            </a:pPr>
            <a:r>
              <a:rPr lang="ar-JO" sz="3200" b="1" dirty="0">
                <a:solidFill>
                  <a:schemeClr val="lt1"/>
                </a:solidFill>
                <a:latin typeface="Helvetica Neue"/>
                <a:ea typeface="Helvetica Neue"/>
                <a:cs typeface="Helvetica Neue"/>
                <a:sym typeface="Helvetica Neue"/>
              </a:rPr>
              <a:t>آمن</a:t>
            </a:r>
            <a:r>
              <a:rPr lang="en-GB" sz="3200" b="1" dirty="0" smtClean="0">
                <a:solidFill>
                  <a:schemeClr val="lt1"/>
                </a:solidFill>
                <a:latin typeface="Helvetica Neue"/>
                <a:ea typeface="Helvetica Neue"/>
                <a:cs typeface="Helvetica Neue"/>
                <a:sym typeface="Helvetica Neue"/>
              </a:rPr>
              <a:t> </a:t>
            </a:r>
            <a:endParaRPr dirty="0"/>
          </a:p>
          <a:p>
            <a:pPr marL="457200" lvl="0" indent="-457200" algn="r" rtl="1">
              <a:lnSpc>
                <a:spcPct val="90000"/>
              </a:lnSpc>
              <a:spcBef>
                <a:spcPts val="1000"/>
              </a:spcBef>
              <a:buClr>
                <a:schemeClr val="lt1"/>
              </a:buClr>
              <a:buSzPts val="3200"/>
              <a:buFont typeface="Arial"/>
              <a:buChar char="•"/>
            </a:pPr>
            <a:r>
              <a:rPr lang="ar-JO" sz="3200" b="1" dirty="0">
                <a:solidFill>
                  <a:schemeClr val="lt1"/>
                </a:solidFill>
                <a:latin typeface="Helvetica Neue"/>
                <a:ea typeface="Helvetica Neue"/>
                <a:cs typeface="Helvetica Neue"/>
                <a:sym typeface="Helvetica Neue"/>
              </a:rPr>
              <a:t>التعليم والتنمية</a:t>
            </a:r>
            <a:endParaRPr sz="3600" b="1" dirty="0">
              <a:solidFill>
                <a:schemeClr val="lt1"/>
              </a:solidFill>
              <a:latin typeface="Helvetica Neue"/>
              <a:ea typeface="Helvetica Neue"/>
              <a:cs typeface="Helvetica Neue"/>
              <a:sym typeface="Helvetica Neue"/>
            </a:endParaRPr>
          </a:p>
        </p:txBody>
      </p:sp>
      <p:grpSp>
        <p:nvGrpSpPr>
          <p:cNvPr id="449" name="Google Shape;449;p12"/>
          <p:cNvGrpSpPr/>
          <p:nvPr/>
        </p:nvGrpSpPr>
        <p:grpSpPr>
          <a:xfrm>
            <a:off x="-251679" y="4234069"/>
            <a:ext cx="2663688" cy="2663688"/>
            <a:chOff x="1040408" y="0"/>
            <a:chExt cx="2663688" cy="2663688"/>
          </a:xfrm>
        </p:grpSpPr>
        <p:sp>
          <p:nvSpPr>
            <p:cNvPr id="450" name="Google Shape;450;p12"/>
            <p:cNvSpPr/>
            <p:nvPr/>
          </p:nvSpPr>
          <p:spPr>
            <a:xfrm>
              <a:off x="1040408" y="0"/>
              <a:ext cx="2663688" cy="2663688"/>
            </a:xfrm>
            <a:prstGeom prst="ellipse">
              <a:avLst/>
            </a:prstGeom>
            <a:solidFill>
              <a:srgbClr val="00587E"/>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1" name="Google Shape;451;p12"/>
            <p:cNvSpPr txBox="1"/>
            <p:nvPr/>
          </p:nvSpPr>
          <p:spPr>
            <a:xfrm>
              <a:off x="1906772" y="133184"/>
              <a:ext cx="930958" cy="399553"/>
            </a:xfrm>
            <a:prstGeom prst="rect">
              <a:avLst/>
            </a:prstGeom>
            <a:noFill/>
            <a:ln>
              <a:noFill/>
            </a:ln>
          </p:spPr>
          <p:txBody>
            <a:bodyPr spcFirstLastPara="1" wrap="square" lIns="142225" tIns="142225" rIns="142225" bIns="142225" anchor="ctr" anchorCtr="0">
              <a:noAutofit/>
            </a:bodyPr>
            <a:lstStyle/>
            <a:p>
              <a:pPr lvl="0" algn="ctr">
                <a:lnSpc>
                  <a:spcPct val="90000"/>
                </a:lnSpc>
                <a:buClr>
                  <a:schemeClr val="lt1"/>
                </a:buClr>
                <a:buSzPts val="2000"/>
              </a:pPr>
              <a:r>
                <a:rPr lang="ar-JO" sz="2000" dirty="0">
                  <a:solidFill>
                    <a:schemeClr val="lt1"/>
                  </a:solidFill>
                  <a:latin typeface="Calibri"/>
                  <a:ea typeface="Calibri"/>
                  <a:cs typeface="Calibri"/>
                  <a:sym typeface="Calibri"/>
                </a:rPr>
                <a:t>تشغيل الأطفال</a:t>
              </a:r>
              <a:endParaRPr lang="ar-JO" sz="2000" dirty="0"/>
            </a:p>
          </p:txBody>
        </p:sp>
        <p:sp>
          <p:nvSpPr>
            <p:cNvPr id="452" name="Google Shape;452;p12"/>
            <p:cNvSpPr/>
            <p:nvPr/>
          </p:nvSpPr>
          <p:spPr>
            <a:xfrm>
              <a:off x="1371797" y="665921"/>
              <a:ext cx="1997766" cy="1997766"/>
            </a:xfrm>
            <a:prstGeom prst="ellipse">
              <a:avLst/>
            </a:prstGeom>
            <a:solidFill>
              <a:srgbClr val="2B7FB8"/>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3" name="Google Shape;453;p12"/>
            <p:cNvSpPr txBox="1"/>
            <p:nvPr/>
          </p:nvSpPr>
          <p:spPr>
            <a:xfrm>
              <a:off x="1905201" y="790782"/>
              <a:ext cx="930958" cy="374581"/>
            </a:xfrm>
            <a:prstGeom prst="rect">
              <a:avLst/>
            </a:prstGeom>
            <a:noFill/>
            <a:ln>
              <a:noFill/>
            </a:ln>
          </p:spPr>
          <p:txBody>
            <a:bodyPr spcFirstLastPara="1" wrap="square" lIns="92450" tIns="92450" rIns="92450" bIns="92450" anchor="ctr" anchorCtr="0">
              <a:noAutofit/>
            </a:bodyPr>
            <a:lstStyle/>
            <a:p>
              <a:pPr marL="0" marR="0" lvl="0" indent="0" algn="ctr" rtl="0">
                <a:lnSpc>
                  <a:spcPct val="90000"/>
                </a:lnSpc>
                <a:spcBef>
                  <a:spcPts val="0"/>
                </a:spcBef>
                <a:spcAft>
                  <a:spcPts val="0"/>
                </a:spcAft>
                <a:buClr>
                  <a:schemeClr val="dk1"/>
                </a:buClr>
                <a:buSzPts val="1300"/>
                <a:buFont typeface="Calibri"/>
                <a:buNone/>
              </a:pPr>
              <a:endParaRPr sz="1300">
                <a:solidFill>
                  <a:schemeClr val="lt1"/>
                </a:solidFill>
                <a:latin typeface="Calibri"/>
                <a:ea typeface="Calibri"/>
                <a:cs typeface="Calibri"/>
                <a:sym typeface="Calibri"/>
              </a:endParaRPr>
            </a:p>
          </p:txBody>
        </p:sp>
        <p:sp>
          <p:nvSpPr>
            <p:cNvPr id="454" name="Google Shape;454;p12"/>
            <p:cNvSpPr/>
            <p:nvPr/>
          </p:nvSpPr>
          <p:spPr>
            <a:xfrm>
              <a:off x="1704758" y="1331844"/>
              <a:ext cx="1331844" cy="1331844"/>
            </a:xfrm>
            <a:prstGeom prst="ellipse">
              <a:avLst/>
            </a:prstGeom>
            <a:solidFill>
              <a:srgbClr val="83D7FD"/>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5" name="Google Shape;455;p12"/>
            <p:cNvSpPr txBox="1"/>
            <p:nvPr/>
          </p:nvSpPr>
          <p:spPr>
            <a:xfrm>
              <a:off x="1899802" y="1664805"/>
              <a:ext cx="941755" cy="665922"/>
            </a:xfrm>
            <a:prstGeom prst="rect">
              <a:avLst/>
            </a:prstGeom>
            <a:noFill/>
            <a:ln>
              <a:noFill/>
            </a:ln>
          </p:spPr>
          <p:txBody>
            <a:bodyPr spcFirstLastPara="1" wrap="square" lIns="163575" tIns="163575" rIns="163575" bIns="163575" anchor="ctr" anchorCtr="0">
              <a:noAutofit/>
            </a:bodyPr>
            <a:lstStyle/>
            <a:p>
              <a:pPr marL="0" marR="0" lvl="0" indent="0" algn="ctr" rtl="0">
                <a:lnSpc>
                  <a:spcPct val="90000"/>
                </a:lnSpc>
                <a:spcBef>
                  <a:spcPts val="0"/>
                </a:spcBef>
                <a:spcAft>
                  <a:spcPts val="0"/>
                </a:spcAft>
                <a:buClr>
                  <a:schemeClr val="dk1"/>
                </a:buClr>
                <a:buSzPts val="2300"/>
                <a:buFont typeface="Calibri"/>
                <a:buNone/>
              </a:pPr>
              <a:endParaRPr sz="230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27134840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4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4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4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4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47">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47">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47">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47">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60"/>
        <p:cNvGrpSpPr/>
        <p:nvPr/>
      </p:nvGrpSpPr>
      <p:grpSpPr>
        <a:xfrm>
          <a:off x="0" y="0"/>
          <a:ext cx="0" cy="0"/>
          <a:chOff x="0" y="0"/>
          <a:chExt cx="0" cy="0"/>
        </a:xfrm>
      </p:grpSpPr>
      <p:sp>
        <p:nvSpPr>
          <p:cNvPr id="461" name="Google Shape;461;p13"/>
          <p:cNvSpPr txBox="1">
            <a:spLocks noGrp="1"/>
          </p:cNvSpPr>
          <p:nvPr>
            <p:ph type="body" idx="1"/>
          </p:nvPr>
        </p:nvSpPr>
        <p:spPr>
          <a:xfrm>
            <a:off x="4379475" y="792350"/>
            <a:ext cx="7300800" cy="5395799"/>
          </a:xfrm>
          <a:prstGeom prst="rect">
            <a:avLst/>
          </a:prstGeom>
          <a:noFill/>
          <a:ln>
            <a:noFill/>
          </a:ln>
        </p:spPr>
        <p:txBody>
          <a:bodyPr spcFirstLastPara="1" wrap="square" lIns="91425" tIns="45700" rIns="91425" bIns="45700" anchor="t" anchorCtr="0">
            <a:noAutofit/>
          </a:bodyPr>
          <a:lstStyle/>
          <a:p>
            <a:pPr lvl="0" indent="-457200" algn="r" rtl="1">
              <a:spcBef>
                <a:spcPts val="0"/>
              </a:spcBef>
              <a:buClr>
                <a:schemeClr val="dk2"/>
              </a:buClr>
              <a:buSzPts val="2600"/>
              <a:buFont typeface="Arial"/>
              <a:buChar char="•"/>
            </a:pPr>
            <a:r>
              <a:rPr lang="ar-JO" sz="2600" dirty="0" smtClean="0">
                <a:solidFill>
                  <a:schemeClr val="dk2"/>
                </a:solidFill>
              </a:rPr>
              <a:t>لا يعتبر </a:t>
            </a:r>
            <a:r>
              <a:rPr lang="ar-JO" sz="2600" dirty="0">
                <a:solidFill>
                  <a:schemeClr val="dk2"/>
                </a:solidFill>
              </a:rPr>
              <a:t>كل </a:t>
            </a:r>
            <a:r>
              <a:rPr lang="ar-JO" sz="2600" dirty="0" smtClean="0">
                <a:solidFill>
                  <a:schemeClr val="dk2"/>
                </a:solidFill>
              </a:rPr>
              <a:t>أشكال تشغيل </a:t>
            </a:r>
            <a:r>
              <a:rPr lang="ar-JO" sz="2600" dirty="0">
                <a:solidFill>
                  <a:schemeClr val="dk2"/>
                </a:solidFill>
              </a:rPr>
              <a:t>الأطفال </a:t>
            </a:r>
            <a:r>
              <a:rPr lang="ar-JO" sz="2600" dirty="0" smtClean="0">
                <a:solidFill>
                  <a:schemeClr val="dk2"/>
                </a:solidFill>
              </a:rPr>
              <a:t>هو عمل الأطفال</a:t>
            </a:r>
            <a:r>
              <a:rPr lang="ar-JO" sz="2600" dirty="0">
                <a:solidFill>
                  <a:schemeClr val="dk2"/>
                </a:solidFill>
              </a:rPr>
              <a:t>!</a:t>
            </a:r>
            <a:endParaRPr dirty="0"/>
          </a:p>
          <a:p>
            <a:pPr lvl="0" indent="-457200" algn="r" rtl="1">
              <a:buClr>
                <a:schemeClr val="dk2"/>
              </a:buClr>
              <a:buSzPts val="2600"/>
              <a:buFont typeface="Arial"/>
              <a:buChar char="•"/>
            </a:pPr>
            <a:r>
              <a:rPr lang="ar-JO" sz="2600" dirty="0" smtClean="0">
                <a:solidFill>
                  <a:schemeClr val="dk2"/>
                </a:solidFill>
              </a:rPr>
              <a:t>تشمل </a:t>
            </a:r>
            <a:r>
              <a:rPr lang="ar-JO" sz="2600" dirty="0">
                <a:solidFill>
                  <a:schemeClr val="dk2"/>
                </a:solidFill>
              </a:rPr>
              <a:t>أشكال العمل </a:t>
            </a:r>
            <a:r>
              <a:rPr lang="ar-JO" sz="2600" dirty="0" smtClean="0">
                <a:solidFill>
                  <a:schemeClr val="dk2"/>
                </a:solidFill>
              </a:rPr>
              <a:t>المقبول </a:t>
            </a:r>
            <a:r>
              <a:rPr lang="ar-JO" sz="2600" dirty="0">
                <a:solidFill>
                  <a:schemeClr val="dk2"/>
                </a:solidFill>
              </a:rPr>
              <a:t>، التي لا يجب </a:t>
            </a:r>
            <a:r>
              <a:rPr lang="ar-JO" sz="2600" dirty="0" smtClean="0">
                <a:solidFill>
                  <a:schemeClr val="dk2"/>
                </a:solidFill>
              </a:rPr>
              <a:t>القضاء عليها، </a:t>
            </a:r>
            <a:r>
              <a:rPr lang="ar-JO" sz="2600" dirty="0">
                <a:solidFill>
                  <a:schemeClr val="dk2"/>
                </a:solidFill>
              </a:rPr>
              <a:t>ما يلي:</a:t>
            </a:r>
            <a:endParaRPr dirty="0"/>
          </a:p>
          <a:p>
            <a:pPr lvl="1" indent="-457200" algn="r" rtl="1">
              <a:buClr>
                <a:schemeClr val="dk2"/>
              </a:buClr>
              <a:buFont typeface="Courier New"/>
              <a:buChar char="o"/>
            </a:pPr>
            <a:r>
              <a:rPr lang="ar-JO" dirty="0" smtClean="0">
                <a:solidFill>
                  <a:schemeClr val="dk2"/>
                </a:solidFill>
              </a:rPr>
              <a:t>العمل </a:t>
            </a:r>
            <a:r>
              <a:rPr lang="ar-JO" dirty="0">
                <a:solidFill>
                  <a:schemeClr val="dk2"/>
                </a:solidFill>
              </a:rPr>
              <a:t>اللائق للأطفال فوق الحد الأدنى لسن العمل</a:t>
            </a:r>
            <a:endParaRPr dirty="0"/>
          </a:p>
          <a:p>
            <a:pPr lvl="1" indent="-457200" algn="r" rtl="1">
              <a:buClr>
                <a:schemeClr val="dk2"/>
              </a:buClr>
              <a:buFont typeface="Courier New"/>
              <a:buChar char="o"/>
            </a:pPr>
            <a:r>
              <a:rPr lang="ar-JO" dirty="0" smtClean="0">
                <a:solidFill>
                  <a:schemeClr val="dk2"/>
                </a:solidFill>
              </a:rPr>
              <a:t>العمل الخفيف </a:t>
            </a:r>
            <a:r>
              <a:rPr lang="ar-JO" dirty="0">
                <a:solidFill>
                  <a:schemeClr val="dk2"/>
                </a:solidFill>
              </a:rPr>
              <a:t>للأطفال دون الحد الأدنى للسن ولكن فوق سن 12 أو 13 سنة</a:t>
            </a:r>
            <a:endParaRPr dirty="0"/>
          </a:p>
          <a:p>
            <a:pPr lvl="0" indent="-457200" algn="r" rtl="1">
              <a:buClr>
                <a:schemeClr val="dk2"/>
              </a:buClr>
              <a:buSzPts val="2600"/>
              <a:buFont typeface="Arial"/>
              <a:buChar char="•"/>
            </a:pPr>
            <a:r>
              <a:rPr lang="ar-JO" sz="2600" dirty="0" smtClean="0">
                <a:solidFill>
                  <a:schemeClr val="dk2"/>
                </a:solidFill>
              </a:rPr>
              <a:t>عمل </a:t>
            </a:r>
            <a:r>
              <a:rPr lang="ar-JO" sz="2600" dirty="0">
                <a:solidFill>
                  <a:schemeClr val="dk2"/>
                </a:solidFill>
              </a:rPr>
              <a:t>الأطفال </a:t>
            </a:r>
            <a:r>
              <a:rPr lang="ar-JO" sz="2600" dirty="0" smtClean="0">
                <a:solidFill>
                  <a:schemeClr val="dk2"/>
                </a:solidFill>
              </a:rPr>
              <a:t>ضار </a:t>
            </a:r>
            <a:r>
              <a:rPr lang="ar-JO" sz="2600" dirty="0">
                <a:solidFill>
                  <a:schemeClr val="dk2"/>
                </a:solidFill>
              </a:rPr>
              <a:t>ويجب القضاء </a:t>
            </a:r>
            <a:r>
              <a:rPr lang="ar-JO" sz="2600" dirty="0" smtClean="0">
                <a:solidFill>
                  <a:schemeClr val="dk2"/>
                </a:solidFill>
              </a:rPr>
              <a:t>عليه.</a:t>
            </a:r>
            <a:endParaRPr dirty="0"/>
          </a:p>
          <a:p>
            <a:pPr lvl="0" indent="-457200" algn="r" rtl="1">
              <a:buClr>
                <a:schemeClr val="dk2"/>
              </a:buClr>
              <a:buSzPts val="2600"/>
              <a:buFont typeface="Arial"/>
              <a:buChar char="•"/>
            </a:pPr>
            <a:r>
              <a:rPr lang="ar-JO" sz="2600" dirty="0" smtClean="0">
                <a:solidFill>
                  <a:schemeClr val="dk2"/>
                </a:solidFill>
              </a:rPr>
              <a:t>أسوأ </a:t>
            </a:r>
            <a:r>
              <a:rPr lang="ar-JO" sz="2600" dirty="0">
                <a:solidFill>
                  <a:schemeClr val="dk2"/>
                </a:solidFill>
              </a:rPr>
              <a:t>أشكال عمل الأطفال ، بما في ذلك الأعمال الخطرة ، محظورة على جميع الأطفال الذين تقل أعمارهم عن 18 عامًا ويجب القضاء عليها على وجه السرعة.</a:t>
            </a:r>
            <a:endParaRPr dirty="0"/>
          </a:p>
        </p:txBody>
      </p:sp>
      <p:sp>
        <p:nvSpPr>
          <p:cNvPr id="462" name="Google Shape;462;p13"/>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p>
            <a:pPr marL="0" lvl="0" indent="0" algn="ctr">
              <a:spcBef>
                <a:spcPts val="0"/>
              </a:spcBef>
            </a:pPr>
            <a:r>
              <a:rPr lang="ar-JO" dirty="0"/>
              <a:t>الرسائل الرئيسية</a:t>
            </a:r>
            <a:endParaRPr dirty="0"/>
          </a:p>
        </p:txBody>
      </p:sp>
    </p:spTree>
    <p:extLst>
      <p:ext uri="{BB962C8B-B14F-4D97-AF65-F5344CB8AC3E}">
        <p14:creationId xmlns:p14="http://schemas.microsoft.com/office/powerpoint/2010/main" val="32447958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67"/>
        <p:cNvGrpSpPr/>
        <p:nvPr/>
      </p:nvGrpSpPr>
      <p:grpSpPr>
        <a:xfrm>
          <a:off x="0" y="0"/>
          <a:ext cx="0" cy="0"/>
          <a:chOff x="0" y="0"/>
          <a:chExt cx="0" cy="0"/>
        </a:xfrm>
      </p:grpSpPr>
      <p:sp>
        <p:nvSpPr>
          <p:cNvPr id="468" name="Google Shape;468;p14"/>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lvl="0"/>
            <a:r>
              <a:rPr lang="ar-JO" dirty="0" smtClean="0"/>
              <a:t>نشاط اختياري</a:t>
            </a:r>
            <a:r>
              <a:rPr lang="ar-JO" dirty="0"/>
              <a:t>: </a:t>
            </a:r>
            <a:r>
              <a:rPr lang="ar-JO" dirty="0" smtClean="0"/>
              <a:t>التأمّل </a:t>
            </a:r>
            <a:r>
              <a:rPr lang="ar-JO" dirty="0"/>
              <a:t>في نقاط القوة ونقاط الضعف في القانون</a:t>
            </a:r>
            <a:endParaRPr dirty="0"/>
          </a:p>
        </p:txBody>
      </p:sp>
      <p:sp>
        <p:nvSpPr>
          <p:cNvPr id="469" name="Google Shape;469;p14"/>
          <p:cNvSpPr txBox="1">
            <a:spLocks noGrp="1"/>
          </p:cNvSpPr>
          <p:nvPr>
            <p:ph type="body" idx="1"/>
          </p:nvPr>
        </p:nvSpPr>
        <p:spPr>
          <a:xfrm>
            <a:off x="656021" y="1792799"/>
            <a:ext cx="10820015" cy="571500"/>
          </a:xfrm>
          <a:prstGeom prst="rect">
            <a:avLst/>
          </a:prstGeom>
          <a:noFill/>
          <a:ln>
            <a:noFill/>
          </a:ln>
        </p:spPr>
        <p:txBody>
          <a:bodyPr spcFirstLastPara="1" wrap="square" lIns="91425" tIns="45700" rIns="91425" bIns="45700" anchor="t" anchorCtr="0">
            <a:normAutofit/>
          </a:bodyPr>
          <a:lstStyle/>
          <a:p>
            <a:pPr marL="0" lvl="0" indent="0" algn="r" rtl="1">
              <a:spcBef>
                <a:spcPts val="0"/>
              </a:spcBef>
            </a:pPr>
            <a:r>
              <a:rPr lang="ar-JO" dirty="0"/>
              <a:t>في مجموعتك ، </a:t>
            </a:r>
            <a:r>
              <a:rPr lang="ar-JO" dirty="0" smtClean="0"/>
              <a:t>ناقش ما يلي:</a:t>
            </a:r>
            <a:endParaRPr dirty="0"/>
          </a:p>
        </p:txBody>
      </p:sp>
      <p:sp>
        <p:nvSpPr>
          <p:cNvPr id="470" name="Google Shape;470;p14"/>
          <p:cNvSpPr txBox="1">
            <a:spLocks noGrp="1"/>
          </p:cNvSpPr>
          <p:nvPr>
            <p:ph type="body" idx="2"/>
          </p:nvPr>
        </p:nvSpPr>
        <p:spPr>
          <a:xfrm>
            <a:off x="685950" y="2584100"/>
            <a:ext cx="10820100" cy="3710374"/>
          </a:xfrm>
          <a:prstGeom prst="rect">
            <a:avLst/>
          </a:prstGeom>
          <a:noFill/>
          <a:ln>
            <a:noFill/>
          </a:ln>
        </p:spPr>
        <p:txBody>
          <a:bodyPr spcFirstLastPara="1" wrap="square" lIns="91425" tIns="45700" rIns="91425" bIns="45700" anchor="t" anchorCtr="0">
            <a:normAutofit/>
          </a:bodyPr>
          <a:lstStyle/>
          <a:p>
            <a:pPr marL="228600" lvl="0" indent="-203200" algn="r" rtl="1">
              <a:buSzPts val="2400"/>
            </a:pPr>
            <a:r>
              <a:rPr lang="ar-JO" sz="2400" dirty="0" smtClean="0"/>
              <a:t>نقاط </a:t>
            </a:r>
            <a:r>
              <a:rPr lang="ar-JO" sz="2400" dirty="0"/>
              <a:t>القوة أو الضعف في التشريعات والسياسات في </a:t>
            </a:r>
            <a:r>
              <a:rPr lang="ar-JO" sz="2400" dirty="0" smtClean="0"/>
              <a:t>السياق الخاص بك.</a:t>
            </a:r>
            <a:endParaRPr sz="2400" dirty="0"/>
          </a:p>
          <a:p>
            <a:pPr marL="228600" lvl="0" indent="-240030" algn="r" rtl="1">
              <a:lnSpc>
                <a:spcPct val="90000"/>
              </a:lnSpc>
              <a:spcBef>
                <a:spcPts val="1000"/>
              </a:spcBef>
              <a:spcAft>
                <a:spcPts val="0"/>
              </a:spcAft>
              <a:buClr>
                <a:schemeClr val="accent6"/>
              </a:buClr>
              <a:buSzPts val="2400"/>
              <a:buChar char="•"/>
            </a:pPr>
            <a:r>
              <a:rPr lang="ar-JO" sz="2400" dirty="0" smtClean="0"/>
              <a:t>تحديد</a:t>
            </a:r>
            <a:r>
              <a:rPr lang="en-GB" sz="2400" dirty="0" smtClean="0"/>
              <a:t>:  </a:t>
            </a:r>
            <a:endParaRPr dirty="0"/>
          </a:p>
          <a:p>
            <a:pPr marL="896938" lvl="1" indent="-450215" algn="r" rtl="1">
              <a:buSzPts val="2200"/>
              <a:buFont typeface="Noto Sans Symbols"/>
              <a:buChar char="❑"/>
            </a:pPr>
            <a:r>
              <a:rPr lang="ar-JO" sz="2200" dirty="0" smtClean="0"/>
              <a:t>الاختلافات </a:t>
            </a:r>
            <a:r>
              <a:rPr lang="ar-JO" sz="2200" dirty="0"/>
              <a:t>الرئيسية بين تشريعات وسياسات حقوق الطفل / </a:t>
            </a:r>
            <a:r>
              <a:rPr lang="ar-JO" sz="2200" dirty="0" smtClean="0"/>
              <a:t>عمل </a:t>
            </a:r>
            <a:r>
              <a:rPr lang="ar-JO" sz="2200" dirty="0"/>
              <a:t>الأطفال </a:t>
            </a:r>
            <a:r>
              <a:rPr lang="ar-JO" sz="2200" dirty="0" smtClean="0"/>
              <a:t>في</a:t>
            </a:r>
            <a:r>
              <a:rPr lang="ar-JO" sz="2000" dirty="0"/>
              <a:t> السياق الخاص بك </a:t>
            </a:r>
            <a:r>
              <a:rPr lang="ar-JO" sz="2200" dirty="0" smtClean="0"/>
              <a:t>والمعايير </a:t>
            </a:r>
            <a:r>
              <a:rPr lang="ar-JO" sz="2200" dirty="0"/>
              <a:t>الدولية</a:t>
            </a:r>
            <a:endParaRPr dirty="0"/>
          </a:p>
          <a:p>
            <a:pPr marL="896938" lvl="1" indent="-450215" algn="r" rtl="1">
              <a:buSzPts val="2200"/>
              <a:buFont typeface="Noto Sans Symbols"/>
              <a:buChar char="❑"/>
            </a:pPr>
            <a:r>
              <a:rPr lang="ar-JO" sz="2200" dirty="0"/>
              <a:t>التباينات في الحماية بين الفتيات والفتيان ، والأعمار ، والأديان ، واللاجئين ، وما إلى ذلك ، وأي فجوات </a:t>
            </a:r>
            <a:r>
              <a:rPr lang="ar-JO" sz="2200" dirty="0" smtClean="0"/>
              <a:t>محددة</a:t>
            </a:r>
            <a:endParaRPr dirty="0" smtClean="0"/>
          </a:p>
          <a:p>
            <a:pPr marL="896938" lvl="1" indent="-450215" algn="r" rtl="1">
              <a:buSzPts val="2200"/>
              <a:buFont typeface="Noto Sans Symbols"/>
              <a:buChar char="❑"/>
            </a:pPr>
            <a:r>
              <a:rPr lang="ar-JO" sz="2200" dirty="0" smtClean="0"/>
              <a:t>سلامة </a:t>
            </a:r>
            <a:r>
              <a:rPr lang="ar-JO" sz="2200" dirty="0"/>
              <a:t>مكان العمل للأطفال دون سن 18 </a:t>
            </a:r>
            <a:r>
              <a:rPr lang="ar-JO" sz="2200" dirty="0" smtClean="0"/>
              <a:t>عامًا </a:t>
            </a:r>
            <a:endParaRPr dirty="0" smtClean="0"/>
          </a:p>
          <a:p>
            <a:pPr marL="896938" lvl="1" indent="-450215" algn="r" rtl="1">
              <a:buSzPts val="2200"/>
              <a:buFont typeface="Noto Sans Symbols"/>
              <a:buChar char="❑"/>
            </a:pPr>
            <a:r>
              <a:rPr lang="ar-JO" sz="2200" dirty="0" smtClean="0"/>
              <a:t>تعزيز </a:t>
            </a:r>
            <a:r>
              <a:rPr lang="ar-JO" sz="2200" dirty="0"/>
              <a:t>عناصر الإطار القانوني</a:t>
            </a:r>
            <a:endParaRPr dirty="0"/>
          </a:p>
          <a:p>
            <a:pPr marL="228600" lvl="0" indent="-240030" algn="r" rtl="1">
              <a:buSzPts val="2400"/>
            </a:pPr>
            <a:r>
              <a:rPr lang="ar-JO" sz="2400" dirty="0" smtClean="0"/>
              <a:t> القيام </a:t>
            </a:r>
            <a:r>
              <a:rPr lang="ar-JO" sz="2400" dirty="0"/>
              <a:t>بتدوين بعض الملاحظات </a:t>
            </a:r>
            <a:r>
              <a:rPr lang="ar-JO" sz="2400" dirty="0" smtClean="0"/>
              <a:t>وترشح </a:t>
            </a:r>
            <a:r>
              <a:rPr lang="ar-JO" sz="2400" dirty="0"/>
              <a:t>شخص ما </a:t>
            </a:r>
            <a:r>
              <a:rPr lang="ar-JO" sz="2400" dirty="0" smtClean="0"/>
              <a:t>لتقديم وعرض الملاحظات.</a:t>
            </a:r>
            <a:endParaRPr dirty="0"/>
          </a:p>
        </p:txBody>
      </p:sp>
      <p:pic>
        <p:nvPicPr>
          <p:cNvPr id="471" name="Google Shape;471;p14"/>
          <p:cNvPicPr preferRelativeResize="0"/>
          <p:nvPr/>
        </p:nvPicPr>
        <p:blipFill rotWithShape="1">
          <a:blip r:embed="rId3">
            <a:alphaModFix/>
          </a:blip>
          <a:srcRect/>
          <a:stretch/>
        </p:blipFill>
        <p:spPr>
          <a:xfrm>
            <a:off x="9519214" y="-648729"/>
            <a:ext cx="2672786" cy="2672786"/>
          </a:xfrm>
          <a:prstGeom prst="rect">
            <a:avLst/>
          </a:prstGeom>
          <a:noFill/>
          <a:ln>
            <a:noFill/>
          </a:ln>
        </p:spPr>
      </p:pic>
    </p:spTree>
    <p:extLst>
      <p:ext uri="{BB962C8B-B14F-4D97-AF65-F5344CB8AC3E}">
        <p14:creationId xmlns:p14="http://schemas.microsoft.com/office/powerpoint/2010/main" val="12393724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75"/>
        <p:cNvGrpSpPr/>
        <p:nvPr/>
      </p:nvGrpSpPr>
      <p:grpSpPr>
        <a:xfrm>
          <a:off x="0" y="0"/>
          <a:ext cx="0" cy="0"/>
          <a:chOff x="0" y="0"/>
          <a:chExt cx="0" cy="0"/>
        </a:xfrm>
      </p:grpSpPr>
      <p:sp>
        <p:nvSpPr>
          <p:cNvPr id="476" name="Google Shape;476;p15"/>
          <p:cNvSpPr txBox="1">
            <a:spLocks noGrp="1"/>
          </p:cNvSpPr>
          <p:nvPr>
            <p:ph type="body" idx="1"/>
          </p:nvPr>
        </p:nvSpPr>
        <p:spPr>
          <a:xfrm>
            <a:off x="1828006" y="1658239"/>
            <a:ext cx="8535987" cy="744720"/>
          </a:xfrm>
          <a:prstGeom prst="rect">
            <a:avLst/>
          </a:prstGeom>
          <a:noFill/>
          <a:ln>
            <a:noFill/>
          </a:ln>
        </p:spPr>
        <p:txBody>
          <a:bodyPr spcFirstLastPara="1" wrap="square" lIns="91425" tIns="45700" rIns="91425" bIns="45700" anchor="t" anchorCtr="0">
            <a:noAutofit/>
          </a:bodyPr>
          <a:lstStyle/>
          <a:p>
            <a:pPr marL="0" lvl="0" indent="0">
              <a:spcBef>
                <a:spcPts val="0"/>
              </a:spcBef>
              <a:buSzPts val="4000"/>
            </a:pPr>
            <a:r>
              <a:rPr lang="ar-JO" sz="4000" dirty="0" smtClean="0"/>
              <a:t>التقديرات </a:t>
            </a:r>
            <a:r>
              <a:rPr lang="ar-JO" sz="4000" dirty="0"/>
              <a:t>العالمية</a:t>
            </a:r>
            <a:endParaRPr dirty="0"/>
          </a:p>
        </p:txBody>
      </p:sp>
    </p:spTree>
    <p:extLst>
      <p:ext uri="{BB962C8B-B14F-4D97-AF65-F5344CB8AC3E}">
        <p14:creationId xmlns:p14="http://schemas.microsoft.com/office/powerpoint/2010/main" val="24569214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81"/>
        <p:cNvGrpSpPr/>
        <p:nvPr/>
      </p:nvGrpSpPr>
      <p:grpSpPr>
        <a:xfrm>
          <a:off x="0" y="0"/>
          <a:ext cx="0" cy="0"/>
          <a:chOff x="0" y="0"/>
          <a:chExt cx="0" cy="0"/>
        </a:xfrm>
      </p:grpSpPr>
      <p:sp>
        <p:nvSpPr>
          <p:cNvPr id="482" name="Google Shape;482;p16"/>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p>
            <a:pPr marL="0" lvl="0" indent="0" algn="r">
              <a:spcBef>
                <a:spcPts val="0"/>
              </a:spcBef>
            </a:pPr>
            <a:r>
              <a:rPr lang="ar-JO" dirty="0"/>
              <a:t>التقديرات العالمية</a:t>
            </a:r>
            <a:endParaRPr dirty="0"/>
          </a:p>
        </p:txBody>
      </p:sp>
      <p:pic>
        <p:nvPicPr>
          <p:cNvPr id="483" name="Google Shape;483;p16" descr="Children"/>
          <p:cNvPicPr preferRelativeResize="0"/>
          <p:nvPr/>
        </p:nvPicPr>
        <p:blipFill rotWithShape="1">
          <a:blip r:embed="rId3">
            <a:alphaModFix/>
          </a:blip>
          <a:srcRect/>
          <a:stretch/>
        </p:blipFill>
        <p:spPr>
          <a:xfrm>
            <a:off x="5231607" y="4795229"/>
            <a:ext cx="1728786" cy="1728786"/>
          </a:xfrm>
          <a:prstGeom prst="rect">
            <a:avLst/>
          </a:prstGeom>
          <a:noFill/>
          <a:ln>
            <a:noFill/>
          </a:ln>
        </p:spPr>
      </p:pic>
      <p:pic>
        <p:nvPicPr>
          <p:cNvPr id="484" name="Google Shape;484;p16" descr="Children"/>
          <p:cNvPicPr preferRelativeResize="0"/>
          <p:nvPr/>
        </p:nvPicPr>
        <p:blipFill rotWithShape="1">
          <a:blip r:embed="rId3">
            <a:alphaModFix/>
          </a:blip>
          <a:srcRect/>
          <a:stretch/>
        </p:blipFill>
        <p:spPr>
          <a:xfrm>
            <a:off x="6740479" y="4795229"/>
            <a:ext cx="1728786" cy="1728786"/>
          </a:xfrm>
          <a:prstGeom prst="rect">
            <a:avLst/>
          </a:prstGeom>
          <a:noFill/>
          <a:ln>
            <a:noFill/>
          </a:ln>
        </p:spPr>
      </p:pic>
      <p:pic>
        <p:nvPicPr>
          <p:cNvPr id="485" name="Google Shape;485;p16" descr="Children"/>
          <p:cNvPicPr preferRelativeResize="0"/>
          <p:nvPr/>
        </p:nvPicPr>
        <p:blipFill rotWithShape="1">
          <a:blip r:embed="rId3">
            <a:alphaModFix/>
          </a:blip>
          <a:srcRect r="69181"/>
          <a:stretch/>
        </p:blipFill>
        <p:spPr>
          <a:xfrm>
            <a:off x="8186878" y="4795229"/>
            <a:ext cx="532800" cy="1728786"/>
          </a:xfrm>
          <a:prstGeom prst="rect">
            <a:avLst/>
          </a:prstGeom>
          <a:noFill/>
          <a:ln>
            <a:noFill/>
          </a:ln>
        </p:spPr>
      </p:pic>
      <p:pic>
        <p:nvPicPr>
          <p:cNvPr id="486" name="Google Shape;486;p16" descr="Children"/>
          <p:cNvPicPr preferRelativeResize="0"/>
          <p:nvPr/>
        </p:nvPicPr>
        <p:blipFill rotWithShape="1">
          <a:blip r:embed="rId4">
            <a:alphaModFix/>
          </a:blip>
          <a:srcRect l="70795" r="-1567"/>
          <a:stretch/>
        </p:blipFill>
        <p:spPr>
          <a:xfrm>
            <a:off x="8684622" y="4795229"/>
            <a:ext cx="532800" cy="1731392"/>
          </a:xfrm>
          <a:prstGeom prst="rect">
            <a:avLst/>
          </a:prstGeom>
          <a:noFill/>
          <a:ln>
            <a:noFill/>
          </a:ln>
        </p:spPr>
      </p:pic>
      <p:grpSp>
        <p:nvGrpSpPr>
          <p:cNvPr id="487" name="Google Shape;487;p16"/>
          <p:cNvGrpSpPr/>
          <p:nvPr/>
        </p:nvGrpSpPr>
        <p:grpSpPr>
          <a:xfrm>
            <a:off x="5488375" y="555252"/>
            <a:ext cx="3809472" cy="3809472"/>
            <a:chOff x="718934" y="0"/>
            <a:chExt cx="3809472" cy="3809472"/>
          </a:xfrm>
        </p:grpSpPr>
        <p:sp>
          <p:nvSpPr>
            <p:cNvPr id="488" name="Google Shape;488;p16"/>
            <p:cNvSpPr/>
            <p:nvPr/>
          </p:nvSpPr>
          <p:spPr>
            <a:xfrm>
              <a:off x="718934" y="0"/>
              <a:ext cx="3809472" cy="3809472"/>
            </a:xfrm>
            <a:prstGeom prst="ellipse">
              <a:avLst/>
            </a:prstGeom>
            <a:solidFill>
              <a:srgbClr val="0087C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9" name="Google Shape;489;p16"/>
            <p:cNvSpPr txBox="1"/>
            <p:nvPr/>
          </p:nvSpPr>
          <p:spPr>
            <a:xfrm>
              <a:off x="1957965" y="190473"/>
              <a:ext cx="1331410" cy="571420"/>
            </a:xfrm>
            <a:prstGeom prst="rect">
              <a:avLst/>
            </a:prstGeom>
            <a:noFill/>
            <a:ln>
              <a:noFill/>
            </a:ln>
          </p:spPr>
          <p:txBody>
            <a:bodyPr spcFirstLastPara="1" wrap="square" lIns="113775" tIns="113775" rIns="113775" bIns="113775" anchor="ctr" anchorCtr="0">
              <a:noAutofit/>
            </a:bodyPr>
            <a:lstStyle/>
            <a:p>
              <a:pPr lvl="0" algn="ctr">
                <a:lnSpc>
                  <a:spcPct val="90000"/>
                </a:lnSpc>
                <a:buClr>
                  <a:schemeClr val="lt1"/>
                </a:buClr>
                <a:buSzPts val="1600"/>
              </a:pPr>
              <a:r>
                <a:rPr lang="ar-JO" sz="1600" dirty="0" smtClean="0">
                  <a:solidFill>
                    <a:schemeClr val="lt1"/>
                  </a:solidFill>
                  <a:latin typeface="Calibri"/>
                  <a:ea typeface="Calibri"/>
                  <a:cs typeface="Calibri"/>
                  <a:sym typeface="Calibri"/>
                </a:rPr>
                <a:t>تشغيل </a:t>
              </a:r>
              <a:r>
                <a:rPr lang="ar-JO" sz="1600" dirty="0">
                  <a:solidFill>
                    <a:schemeClr val="lt1"/>
                  </a:solidFill>
                  <a:latin typeface="Calibri"/>
                  <a:ea typeface="Calibri"/>
                  <a:cs typeface="Calibri"/>
                  <a:sym typeface="Calibri"/>
                </a:rPr>
                <a:t>الأطفال</a:t>
              </a:r>
            </a:p>
            <a:p>
              <a:pPr lvl="0" algn="ctr">
                <a:lnSpc>
                  <a:spcPct val="90000"/>
                </a:lnSpc>
                <a:buClr>
                  <a:schemeClr val="lt1"/>
                </a:buClr>
                <a:buSzPts val="1600"/>
              </a:pPr>
              <a:r>
                <a:rPr lang="ar-JO" sz="1600" dirty="0">
                  <a:solidFill>
                    <a:schemeClr val="lt1"/>
                  </a:solidFill>
                  <a:latin typeface="Calibri"/>
                  <a:ea typeface="Calibri"/>
                  <a:cs typeface="Calibri"/>
                  <a:sym typeface="Calibri"/>
                </a:rPr>
                <a:t>218 مليونا</a:t>
              </a:r>
              <a:endParaRPr dirty="0"/>
            </a:p>
          </p:txBody>
        </p:sp>
        <p:sp>
          <p:nvSpPr>
            <p:cNvPr id="490" name="Google Shape;490;p16"/>
            <p:cNvSpPr/>
            <p:nvPr/>
          </p:nvSpPr>
          <p:spPr>
            <a:xfrm>
              <a:off x="1195118" y="952367"/>
              <a:ext cx="2857104" cy="2857104"/>
            </a:xfrm>
            <a:prstGeom prst="ellipse">
              <a:avLst/>
            </a:prstGeom>
            <a:solidFill>
              <a:srgbClr val="97457A"/>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1" name="Google Shape;491;p16"/>
            <p:cNvSpPr txBox="1"/>
            <p:nvPr/>
          </p:nvSpPr>
          <p:spPr>
            <a:xfrm>
              <a:off x="1957965" y="1130936"/>
              <a:ext cx="1331410" cy="535707"/>
            </a:xfrm>
            <a:prstGeom prst="rect">
              <a:avLst/>
            </a:prstGeom>
            <a:noFill/>
            <a:ln>
              <a:noFill/>
            </a:ln>
          </p:spPr>
          <p:txBody>
            <a:bodyPr spcFirstLastPara="1" wrap="square" lIns="113775" tIns="113775" rIns="113775" bIns="113775" anchor="ctr" anchorCtr="0">
              <a:noAutofit/>
            </a:bodyPr>
            <a:lstStyle/>
            <a:p>
              <a:pPr lvl="0" algn="ctr">
                <a:lnSpc>
                  <a:spcPct val="90000"/>
                </a:lnSpc>
                <a:buClr>
                  <a:schemeClr val="lt1"/>
                </a:buClr>
                <a:buSzPts val="1600"/>
              </a:pPr>
              <a:r>
                <a:rPr lang="ar-JO" sz="1600" dirty="0">
                  <a:solidFill>
                    <a:schemeClr val="lt1"/>
                  </a:solidFill>
                  <a:latin typeface="Calibri"/>
                  <a:ea typeface="Calibri"/>
                  <a:cs typeface="Calibri"/>
                  <a:sym typeface="Calibri"/>
                </a:rPr>
                <a:t>الأطفال </a:t>
              </a:r>
              <a:r>
                <a:rPr lang="ar-JO" sz="1600" dirty="0" smtClean="0">
                  <a:solidFill>
                    <a:schemeClr val="lt1"/>
                  </a:solidFill>
                  <a:latin typeface="Calibri"/>
                  <a:ea typeface="Calibri"/>
                  <a:cs typeface="Calibri"/>
                  <a:sym typeface="Calibri"/>
                </a:rPr>
                <a:t>العاملزن 160 </a:t>
              </a:r>
              <a:r>
                <a:rPr lang="ar-JO" sz="1600" dirty="0">
                  <a:solidFill>
                    <a:schemeClr val="lt1"/>
                  </a:solidFill>
                  <a:latin typeface="Calibri"/>
                  <a:ea typeface="Calibri"/>
                  <a:cs typeface="Calibri"/>
                  <a:sym typeface="Calibri"/>
                </a:rPr>
                <a:t>مليون</a:t>
              </a:r>
              <a:r>
                <a:rPr lang="en-GB" sz="1600" dirty="0" smtClean="0">
                  <a:solidFill>
                    <a:schemeClr val="lt1"/>
                  </a:solidFill>
                  <a:latin typeface="Calibri"/>
                  <a:ea typeface="Calibri"/>
                  <a:cs typeface="Calibri"/>
                  <a:sym typeface="Calibri"/>
                </a:rPr>
                <a:t> </a:t>
              </a:r>
              <a:endParaRPr dirty="0"/>
            </a:p>
          </p:txBody>
        </p:sp>
        <p:sp>
          <p:nvSpPr>
            <p:cNvPr id="492" name="Google Shape;492;p16"/>
            <p:cNvSpPr/>
            <p:nvPr/>
          </p:nvSpPr>
          <p:spPr>
            <a:xfrm>
              <a:off x="1671302" y="1904736"/>
              <a:ext cx="1904736" cy="1904736"/>
            </a:xfrm>
            <a:prstGeom prst="ellipse">
              <a:avLst/>
            </a:prstGeom>
            <a:solidFill>
              <a:srgbClr val="94CB79"/>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3" name="Google Shape;493;p16"/>
            <p:cNvSpPr txBox="1"/>
            <p:nvPr/>
          </p:nvSpPr>
          <p:spPr>
            <a:xfrm>
              <a:off x="1950244" y="2380920"/>
              <a:ext cx="1346851" cy="952368"/>
            </a:xfrm>
            <a:prstGeom prst="rect">
              <a:avLst/>
            </a:prstGeom>
            <a:noFill/>
            <a:ln>
              <a:noFill/>
            </a:ln>
          </p:spPr>
          <p:txBody>
            <a:bodyPr spcFirstLastPara="1" wrap="square" lIns="113775" tIns="113775" rIns="113775" bIns="113775" anchor="ctr" anchorCtr="0">
              <a:noAutofit/>
            </a:bodyPr>
            <a:lstStyle/>
            <a:p>
              <a:pPr lvl="0" algn="ctr">
                <a:lnSpc>
                  <a:spcPct val="90000"/>
                </a:lnSpc>
                <a:buClr>
                  <a:schemeClr val="lt1"/>
                </a:buClr>
                <a:buSzPts val="1600"/>
              </a:pPr>
              <a:r>
                <a:rPr lang="ar-JO" sz="1600" dirty="0" smtClean="0">
                  <a:solidFill>
                    <a:schemeClr val="lt1"/>
                  </a:solidFill>
                  <a:latin typeface="Calibri"/>
                  <a:ea typeface="Calibri"/>
                  <a:cs typeface="Calibri"/>
                  <a:sym typeface="Calibri"/>
                </a:rPr>
                <a:t>أسوأ  </a:t>
              </a:r>
              <a:r>
                <a:rPr lang="ar-JO" sz="1600" dirty="0">
                  <a:solidFill>
                    <a:schemeClr val="lt1"/>
                  </a:solidFill>
                  <a:latin typeface="Calibri"/>
                  <a:ea typeface="Calibri"/>
                  <a:cs typeface="Calibri"/>
                  <a:sym typeface="Calibri"/>
                </a:rPr>
                <a:t>أشكال </a:t>
              </a:r>
              <a:r>
                <a:rPr lang="ar-JO" sz="1600" dirty="0" smtClean="0">
                  <a:solidFill>
                    <a:schemeClr val="lt1"/>
                  </a:solidFill>
                  <a:latin typeface="Calibri"/>
                  <a:ea typeface="Calibri"/>
                  <a:cs typeface="Calibri"/>
                  <a:sym typeface="Calibri"/>
                </a:rPr>
                <a:t>عمل </a:t>
              </a:r>
              <a:r>
                <a:rPr lang="ar-JO" sz="1600" dirty="0">
                  <a:solidFill>
                    <a:schemeClr val="lt1"/>
                  </a:solidFill>
                  <a:latin typeface="Calibri"/>
                  <a:ea typeface="Calibri"/>
                  <a:cs typeface="Calibri"/>
                  <a:sym typeface="Calibri"/>
                </a:rPr>
                <a:t>الأطفال</a:t>
              </a:r>
            </a:p>
            <a:p>
              <a:pPr lvl="0" algn="ctr">
                <a:lnSpc>
                  <a:spcPct val="90000"/>
                </a:lnSpc>
                <a:buClr>
                  <a:schemeClr val="lt1"/>
                </a:buClr>
                <a:buSzPts val="1600"/>
              </a:pPr>
              <a:r>
                <a:rPr lang="ar-JO" sz="1600" dirty="0">
                  <a:solidFill>
                    <a:schemeClr val="lt1"/>
                  </a:solidFill>
                  <a:latin typeface="Calibri"/>
                  <a:ea typeface="Calibri"/>
                  <a:cs typeface="Calibri"/>
                  <a:sym typeface="Calibri"/>
                </a:rPr>
                <a:t>79 مليونا</a:t>
              </a:r>
              <a:endParaRPr dirty="0"/>
            </a:p>
          </p:txBody>
        </p:sp>
      </p:grpSp>
      <p:sp>
        <p:nvSpPr>
          <p:cNvPr id="494" name="Google Shape;494;p16"/>
          <p:cNvSpPr txBox="1"/>
          <p:nvPr/>
        </p:nvSpPr>
        <p:spPr>
          <a:xfrm>
            <a:off x="9432779" y="5059458"/>
            <a:ext cx="2408169" cy="1200288"/>
          </a:xfrm>
          <a:prstGeom prst="rect">
            <a:avLst/>
          </a:prstGeom>
          <a:noFill/>
          <a:ln>
            <a:noFill/>
          </a:ln>
        </p:spPr>
        <p:txBody>
          <a:bodyPr spcFirstLastPara="1" wrap="square" lIns="91425" tIns="45700" rIns="91425" bIns="45700" anchor="t" anchorCtr="0">
            <a:spAutoFit/>
          </a:bodyPr>
          <a:lstStyle/>
          <a:p>
            <a:pPr lvl="0" algn="r" rtl="1"/>
            <a:r>
              <a:rPr lang="ar-JO" sz="2400" b="1" dirty="0">
                <a:solidFill>
                  <a:schemeClr val="dk1"/>
                </a:solidFill>
                <a:latin typeface="Calibri"/>
                <a:ea typeface="Calibri"/>
                <a:cs typeface="Calibri"/>
                <a:sym typeface="Calibri"/>
              </a:rPr>
              <a:t>1 من كل 10 أطفال في جميع أنحاء </a:t>
            </a:r>
            <a:r>
              <a:rPr lang="ar-JO" sz="2400" b="1" dirty="0" smtClean="0">
                <a:solidFill>
                  <a:schemeClr val="dk1"/>
                </a:solidFill>
                <a:latin typeface="Calibri"/>
                <a:ea typeface="Calibri"/>
                <a:cs typeface="Calibri"/>
                <a:sym typeface="Calibri"/>
              </a:rPr>
              <a:t>العالم هم أطفال عاملون</a:t>
            </a:r>
            <a:endParaRPr dirty="0"/>
          </a:p>
        </p:txBody>
      </p:sp>
    </p:spTree>
    <p:extLst>
      <p:ext uri="{BB962C8B-B14F-4D97-AF65-F5344CB8AC3E}">
        <p14:creationId xmlns:p14="http://schemas.microsoft.com/office/powerpoint/2010/main" val="490209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99"/>
        <p:cNvGrpSpPr/>
        <p:nvPr/>
      </p:nvGrpSpPr>
      <p:grpSpPr>
        <a:xfrm>
          <a:off x="0" y="0"/>
          <a:ext cx="0" cy="0"/>
          <a:chOff x="0" y="0"/>
          <a:chExt cx="0" cy="0"/>
        </a:xfrm>
      </p:grpSpPr>
      <p:sp>
        <p:nvSpPr>
          <p:cNvPr id="500" name="Google Shape;500;p17"/>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p>
            <a:pPr marL="0" lvl="0" indent="0" algn="ctr">
              <a:spcBef>
                <a:spcPts val="0"/>
              </a:spcBef>
            </a:pPr>
            <a:r>
              <a:rPr lang="ar-JO" dirty="0"/>
              <a:t>التقديرات العالمية</a:t>
            </a:r>
          </a:p>
        </p:txBody>
      </p:sp>
      <p:sp>
        <p:nvSpPr>
          <p:cNvPr id="502" name="Google Shape;502;p17"/>
          <p:cNvSpPr txBox="1"/>
          <p:nvPr/>
        </p:nvSpPr>
        <p:spPr>
          <a:xfrm>
            <a:off x="707821" y="2228099"/>
            <a:ext cx="2133600" cy="615513"/>
          </a:xfrm>
          <a:prstGeom prst="rect">
            <a:avLst/>
          </a:prstGeom>
          <a:noFill/>
          <a:ln>
            <a:noFill/>
          </a:ln>
        </p:spPr>
        <p:txBody>
          <a:bodyPr spcFirstLastPara="1" wrap="square" lIns="91425" tIns="45700" rIns="91425" bIns="45700" anchor="t" anchorCtr="0">
            <a:spAutoFit/>
          </a:bodyPr>
          <a:lstStyle/>
          <a:p>
            <a:pPr lvl="0" algn="r" rtl="1"/>
            <a:r>
              <a:rPr lang="ar-JO" sz="1700" b="1" dirty="0">
                <a:solidFill>
                  <a:schemeClr val="accent2">
                    <a:lumMod val="20000"/>
                    <a:lumOff val="80000"/>
                  </a:schemeClr>
                </a:solidFill>
                <a:latin typeface="Calibri"/>
                <a:ea typeface="Calibri"/>
                <a:cs typeface="Calibri"/>
                <a:sym typeface="Calibri"/>
              </a:rPr>
              <a:t>نسبة الأطفال </a:t>
            </a:r>
            <a:r>
              <a:rPr lang="ar-JO" sz="1700" b="1" dirty="0" smtClean="0">
                <a:solidFill>
                  <a:schemeClr val="accent2">
                    <a:lumMod val="20000"/>
                    <a:lumOff val="80000"/>
                  </a:schemeClr>
                </a:solidFill>
                <a:latin typeface="Calibri"/>
                <a:ea typeface="Calibri"/>
                <a:cs typeface="Calibri"/>
                <a:sym typeface="Calibri"/>
              </a:rPr>
              <a:t>العامين مماثلة </a:t>
            </a:r>
            <a:r>
              <a:rPr lang="ar-JO" sz="1700" b="1" dirty="0">
                <a:solidFill>
                  <a:schemeClr val="accent2">
                    <a:lumMod val="20000"/>
                    <a:lumOff val="80000"/>
                  </a:schemeClr>
                </a:solidFill>
                <a:latin typeface="Calibri"/>
                <a:ea typeface="Calibri"/>
                <a:cs typeface="Calibri"/>
                <a:sym typeface="Calibri"/>
              </a:rPr>
              <a:t>عبر الفئات العمرية</a:t>
            </a:r>
            <a:endParaRPr b="1" dirty="0">
              <a:solidFill>
                <a:schemeClr val="accent2">
                  <a:lumMod val="20000"/>
                  <a:lumOff val="80000"/>
                </a:schemeClr>
              </a:solidFill>
            </a:endParaRPr>
          </a:p>
        </p:txBody>
      </p:sp>
      <p:sp>
        <p:nvSpPr>
          <p:cNvPr id="503" name="Google Shape;503;p17"/>
          <p:cNvSpPr txBox="1"/>
          <p:nvPr/>
        </p:nvSpPr>
        <p:spPr>
          <a:xfrm>
            <a:off x="1041946" y="3695165"/>
            <a:ext cx="1956466" cy="969456"/>
          </a:xfrm>
          <a:prstGeom prst="rect">
            <a:avLst/>
          </a:prstGeom>
          <a:noFill/>
          <a:ln>
            <a:noFill/>
          </a:ln>
        </p:spPr>
        <p:txBody>
          <a:bodyPr spcFirstLastPara="1" wrap="square" lIns="91425" tIns="45700" rIns="91425" bIns="45700" anchor="t" anchorCtr="0">
            <a:spAutoFit/>
          </a:bodyPr>
          <a:lstStyle/>
          <a:p>
            <a:pPr marL="0" marR="0" lvl="0" indent="0" algn="r" rtl="1">
              <a:spcBef>
                <a:spcPts val="0"/>
              </a:spcBef>
              <a:spcAft>
                <a:spcPts val="0"/>
              </a:spcAft>
              <a:buNone/>
            </a:pPr>
            <a:r>
              <a:rPr lang="en-GB" sz="4000" dirty="0">
                <a:solidFill>
                  <a:schemeClr val="bg1"/>
                </a:solidFill>
                <a:latin typeface="Calibri"/>
                <a:ea typeface="Calibri"/>
                <a:cs typeface="Calibri"/>
                <a:sym typeface="Calibri"/>
              </a:rPr>
              <a:t>9.7%</a:t>
            </a:r>
            <a:endParaRPr dirty="0">
              <a:solidFill>
                <a:schemeClr val="bg1"/>
              </a:solidFill>
            </a:endParaRPr>
          </a:p>
          <a:p>
            <a:pPr lvl="0" algn="r" rtl="1"/>
            <a:r>
              <a:rPr lang="ar-JO" sz="1700" dirty="0">
                <a:solidFill>
                  <a:schemeClr val="bg1"/>
                </a:solidFill>
                <a:latin typeface="Calibri"/>
                <a:ea typeface="Calibri"/>
                <a:cs typeface="Calibri"/>
                <a:sym typeface="Calibri"/>
              </a:rPr>
              <a:t>5-11 سنة</a:t>
            </a:r>
            <a:endParaRPr dirty="0">
              <a:solidFill>
                <a:schemeClr val="bg1"/>
              </a:solidFill>
            </a:endParaRPr>
          </a:p>
        </p:txBody>
      </p:sp>
      <p:sp>
        <p:nvSpPr>
          <p:cNvPr id="504" name="Google Shape;504;p17"/>
          <p:cNvSpPr txBox="1"/>
          <p:nvPr/>
        </p:nvSpPr>
        <p:spPr>
          <a:xfrm>
            <a:off x="1057937" y="4731344"/>
            <a:ext cx="1956466" cy="969496"/>
          </a:xfrm>
          <a:prstGeom prst="rect">
            <a:avLst/>
          </a:prstGeom>
          <a:noFill/>
          <a:ln>
            <a:noFill/>
          </a:ln>
        </p:spPr>
        <p:txBody>
          <a:bodyPr spcFirstLastPara="1" wrap="square" lIns="91425" tIns="45700" rIns="91425" bIns="45700" anchor="t" anchorCtr="0">
            <a:spAutoFit/>
          </a:bodyPr>
          <a:lstStyle/>
          <a:p>
            <a:pPr marL="0" marR="0" lvl="0" indent="0" algn="r" rtl="1">
              <a:spcBef>
                <a:spcPts val="0"/>
              </a:spcBef>
              <a:spcAft>
                <a:spcPts val="0"/>
              </a:spcAft>
              <a:buNone/>
            </a:pPr>
            <a:r>
              <a:rPr lang="en-GB" sz="4000" dirty="0">
                <a:solidFill>
                  <a:schemeClr val="bg1"/>
                </a:solidFill>
                <a:latin typeface="Calibri"/>
                <a:ea typeface="Calibri"/>
                <a:cs typeface="Calibri"/>
                <a:sym typeface="Calibri"/>
              </a:rPr>
              <a:t>9.3%</a:t>
            </a:r>
            <a:endParaRPr dirty="0">
              <a:solidFill>
                <a:schemeClr val="bg1"/>
              </a:solidFill>
            </a:endParaRPr>
          </a:p>
          <a:p>
            <a:pPr lvl="0" algn="r" rtl="1"/>
            <a:r>
              <a:rPr lang="ar-JO" sz="1700" dirty="0">
                <a:solidFill>
                  <a:schemeClr val="bg1"/>
                </a:solidFill>
                <a:latin typeface="Calibri"/>
                <a:ea typeface="Calibri"/>
                <a:cs typeface="Calibri"/>
                <a:sym typeface="Calibri"/>
              </a:rPr>
              <a:t>12-14 سنة</a:t>
            </a:r>
            <a:endParaRPr dirty="0">
              <a:solidFill>
                <a:schemeClr val="bg1"/>
              </a:solidFill>
            </a:endParaRPr>
          </a:p>
        </p:txBody>
      </p:sp>
      <p:sp>
        <p:nvSpPr>
          <p:cNvPr id="505" name="Google Shape;505;p17"/>
          <p:cNvSpPr txBox="1"/>
          <p:nvPr/>
        </p:nvSpPr>
        <p:spPr>
          <a:xfrm>
            <a:off x="1126361" y="5692887"/>
            <a:ext cx="1819617" cy="969496"/>
          </a:xfrm>
          <a:prstGeom prst="rect">
            <a:avLst/>
          </a:prstGeom>
          <a:noFill/>
          <a:ln>
            <a:noFill/>
          </a:ln>
        </p:spPr>
        <p:txBody>
          <a:bodyPr spcFirstLastPara="1" wrap="square" lIns="91425" tIns="45700" rIns="91425" bIns="45700" anchor="t" anchorCtr="0">
            <a:spAutoFit/>
          </a:bodyPr>
          <a:lstStyle/>
          <a:p>
            <a:pPr marL="0" marR="0" lvl="0" indent="0" algn="r" rtl="1">
              <a:spcBef>
                <a:spcPts val="0"/>
              </a:spcBef>
              <a:spcAft>
                <a:spcPts val="0"/>
              </a:spcAft>
              <a:buNone/>
            </a:pPr>
            <a:r>
              <a:rPr lang="en-GB" sz="4000" dirty="0">
                <a:solidFill>
                  <a:schemeClr val="bg1"/>
                </a:solidFill>
                <a:latin typeface="Calibri"/>
                <a:ea typeface="Calibri"/>
                <a:cs typeface="Calibri"/>
                <a:sym typeface="Calibri"/>
              </a:rPr>
              <a:t>9.5%</a:t>
            </a:r>
            <a:endParaRPr dirty="0">
              <a:solidFill>
                <a:schemeClr val="bg1"/>
              </a:solidFill>
            </a:endParaRPr>
          </a:p>
          <a:p>
            <a:pPr lvl="0" algn="r" rtl="1"/>
            <a:r>
              <a:rPr lang="ar-JO" sz="1700" dirty="0">
                <a:solidFill>
                  <a:schemeClr val="bg1"/>
                </a:solidFill>
                <a:latin typeface="Calibri"/>
                <a:ea typeface="Calibri"/>
                <a:cs typeface="Calibri"/>
                <a:sym typeface="Calibri"/>
              </a:rPr>
              <a:t>15-17 سنة</a:t>
            </a:r>
            <a:endParaRPr dirty="0">
              <a:solidFill>
                <a:schemeClr val="bg1"/>
              </a:solidFill>
            </a:endParaRPr>
          </a:p>
        </p:txBody>
      </p:sp>
      <p:pic>
        <p:nvPicPr>
          <p:cNvPr id="5" name="Picture 4">
            <a:extLst>
              <a:ext uri="{FF2B5EF4-FFF2-40B4-BE49-F238E27FC236}">
                <a16:creationId xmlns:a16="http://schemas.microsoft.com/office/drawing/2014/main" id="{621EE86D-9DBE-49E0-9ED5-897F3AD52E16}"/>
              </a:ext>
            </a:extLst>
          </p:cNvPr>
          <p:cNvPicPr>
            <a:picLocks noChangeAspect="1"/>
          </p:cNvPicPr>
          <p:nvPr/>
        </p:nvPicPr>
        <p:blipFill rotWithShape="1">
          <a:blip r:embed="rId3"/>
          <a:srcRect l="20533" t="42403" r="52724" b="22311"/>
          <a:stretch/>
        </p:blipFill>
        <p:spPr>
          <a:xfrm>
            <a:off x="4028784" y="528638"/>
            <a:ext cx="7509262" cy="5573248"/>
          </a:xfrm>
          <a:prstGeom prst="rect">
            <a:avLst/>
          </a:prstGeom>
        </p:spPr>
      </p:pic>
    </p:spTree>
    <p:extLst>
      <p:ext uri="{BB962C8B-B14F-4D97-AF65-F5344CB8AC3E}">
        <p14:creationId xmlns:p14="http://schemas.microsoft.com/office/powerpoint/2010/main" val="37429239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509"/>
        <p:cNvGrpSpPr/>
        <p:nvPr/>
      </p:nvGrpSpPr>
      <p:grpSpPr>
        <a:xfrm>
          <a:off x="0" y="0"/>
          <a:ext cx="0" cy="0"/>
          <a:chOff x="0" y="0"/>
          <a:chExt cx="0" cy="0"/>
        </a:xfrm>
      </p:grpSpPr>
      <p:sp>
        <p:nvSpPr>
          <p:cNvPr id="510" name="Google Shape;510;p18"/>
          <p:cNvSpPr txBox="1">
            <a:spLocks noGrp="1"/>
          </p:cNvSpPr>
          <p:nvPr>
            <p:ph type="body" idx="1"/>
          </p:nvPr>
        </p:nvSpPr>
        <p:spPr>
          <a:xfrm>
            <a:off x="1828006" y="1193290"/>
            <a:ext cx="8535987" cy="627939"/>
          </a:xfrm>
          <a:prstGeom prst="rect">
            <a:avLst/>
          </a:prstGeom>
          <a:noFill/>
          <a:ln>
            <a:noFill/>
          </a:ln>
        </p:spPr>
        <p:txBody>
          <a:bodyPr spcFirstLastPara="1" wrap="square" lIns="91425" tIns="45700" rIns="91425" bIns="45700" anchor="t" anchorCtr="0">
            <a:noAutofit/>
          </a:bodyPr>
          <a:lstStyle/>
          <a:p>
            <a:pPr marL="0" lvl="0" indent="0">
              <a:spcBef>
                <a:spcPts val="0"/>
              </a:spcBef>
              <a:buSzPts val="4000"/>
            </a:pPr>
            <a:r>
              <a:rPr lang="ar-JO" sz="4000" dirty="0"/>
              <a:t>تأثير </a:t>
            </a:r>
            <a:r>
              <a:rPr lang="ar-JO" sz="4000" dirty="0" smtClean="0"/>
              <a:t>الأزمات </a:t>
            </a:r>
            <a:r>
              <a:rPr lang="ar-JO" sz="4000" dirty="0"/>
              <a:t>على عمل الأطفال</a:t>
            </a:r>
            <a:endParaRPr dirty="0"/>
          </a:p>
        </p:txBody>
      </p:sp>
    </p:spTree>
    <p:extLst>
      <p:ext uri="{BB962C8B-B14F-4D97-AF65-F5344CB8AC3E}">
        <p14:creationId xmlns:p14="http://schemas.microsoft.com/office/powerpoint/2010/main" val="34701577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515"/>
        <p:cNvGrpSpPr/>
        <p:nvPr/>
      </p:nvGrpSpPr>
      <p:grpSpPr>
        <a:xfrm>
          <a:off x="0" y="0"/>
          <a:ext cx="0" cy="0"/>
          <a:chOff x="0" y="0"/>
          <a:chExt cx="0" cy="0"/>
        </a:xfrm>
      </p:grpSpPr>
      <p:sp>
        <p:nvSpPr>
          <p:cNvPr id="516" name="Google Shape;516;p19"/>
          <p:cNvSpPr txBox="1">
            <a:spLocks noGrp="1"/>
          </p:cNvSpPr>
          <p:nvPr>
            <p:ph type="body" idx="1"/>
          </p:nvPr>
        </p:nvSpPr>
        <p:spPr>
          <a:xfrm>
            <a:off x="4100513" y="231953"/>
            <a:ext cx="7300912" cy="1354980"/>
          </a:xfrm>
          <a:prstGeom prst="rect">
            <a:avLst/>
          </a:prstGeom>
          <a:noFill/>
          <a:ln>
            <a:noFill/>
          </a:ln>
        </p:spPr>
        <p:txBody>
          <a:bodyPr spcFirstLastPara="1" wrap="square" lIns="91425" tIns="45700" rIns="91425" bIns="45700" anchor="t" anchorCtr="0">
            <a:normAutofit/>
          </a:bodyPr>
          <a:lstStyle/>
          <a:p>
            <a:pPr marL="0" lvl="0" indent="0" algn="ctr">
              <a:spcBef>
                <a:spcPts val="0"/>
              </a:spcBef>
            </a:pPr>
            <a:r>
              <a:rPr lang="ar-JO" dirty="0"/>
              <a:t>الارتباط القوي بين عمل الأطفال </a:t>
            </a:r>
            <a:r>
              <a:rPr lang="ar-JO" dirty="0" smtClean="0"/>
              <a:t>والأزمات</a:t>
            </a:r>
            <a:endParaRPr dirty="0"/>
          </a:p>
        </p:txBody>
      </p:sp>
      <p:sp>
        <p:nvSpPr>
          <p:cNvPr id="517" name="Google Shape;517;p19"/>
          <p:cNvSpPr txBox="1">
            <a:spLocks noGrp="1"/>
          </p:cNvSpPr>
          <p:nvPr>
            <p:ph type="body" idx="3"/>
          </p:nvPr>
        </p:nvSpPr>
        <p:spPr>
          <a:xfrm>
            <a:off x="130629" y="547299"/>
            <a:ext cx="3399380" cy="4799266"/>
          </a:xfrm>
          <a:prstGeom prst="rect">
            <a:avLst/>
          </a:prstGeom>
          <a:noFill/>
          <a:ln>
            <a:noFill/>
          </a:ln>
        </p:spPr>
        <p:txBody>
          <a:bodyPr spcFirstLastPara="1" wrap="square" lIns="91425" tIns="45700" rIns="91425" bIns="45700" anchor="t" anchorCtr="0">
            <a:normAutofit/>
          </a:bodyPr>
          <a:lstStyle/>
          <a:p>
            <a:pPr marL="0" lvl="0" indent="0" algn="ctr" rtl="1">
              <a:spcBef>
                <a:spcPts val="0"/>
              </a:spcBef>
            </a:pPr>
            <a:r>
              <a:rPr lang="ar-JO" dirty="0" smtClean="0"/>
              <a:t>تأثير الأزمات </a:t>
            </a:r>
            <a:r>
              <a:rPr lang="ar-JO" dirty="0"/>
              <a:t>على عمل الأطفال</a:t>
            </a:r>
            <a:endParaRPr dirty="0" smtClean="0"/>
          </a:p>
          <a:p>
            <a:pPr marL="0" lvl="0" indent="0" algn="l" rtl="0">
              <a:lnSpc>
                <a:spcPct val="90000"/>
              </a:lnSpc>
              <a:spcBef>
                <a:spcPts val="1000"/>
              </a:spcBef>
              <a:spcAft>
                <a:spcPts val="0"/>
              </a:spcAft>
              <a:buClr>
                <a:schemeClr val="lt1"/>
              </a:buClr>
              <a:buSzPts val="3600"/>
              <a:buNone/>
            </a:pPr>
            <a:endParaRPr dirty="0" smtClean="0"/>
          </a:p>
          <a:p>
            <a:pPr marL="0" lvl="0" indent="0" algn="ctr">
              <a:buSzPts val="3000"/>
            </a:pPr>
            <a:r>
              <a:rPr lang="ar-JO" sz="3000" dirty="0"/>
              <a:t>البيانات المعيارية عبر السياقات الإنسانية غير متوفرة</a:t>
            </a:r>
            <a:endParaRPr dirty="0"/>
          </a:p>
        </p:txBody>
      </p:sp>
      <p:sp>
        <p:nvSpPr>
          <p:cNvPr id="518" name="Google Shape;518;p19"/>
          <p:cNvSpPr txBox="1">
            <a:spLocks noGrp="1"/>
          </p:cNvSpPr>
          <p:nvPr>
            <p:ph type="body" idx="2"/>
          </p:nvPr>
        </p:nvSpPr>
        <p:spPr>
          <a:xfrm>
            <a:off x="4100513" y="1586933"/>
            <a:ext cx="7300912" cy="3916400"/>
          </a:xfrm>
          <a:prstGeom prst="rect">
            <a:avLst/>
          </a:prstGeom>
          <a:noFill/>
          <a:ln>
            <a:noFill/>
          </a:ln>
        </p:spPr>
        <p:txBody>
          <a:bodyPr spcFirstLastPara="1" wrap="square" lIns="91425" tIns="45700" rIns="91425" bIns="45700" anchor="t" anchorCtr="0">
            <a:normAutofit/>
          </a:bodyPr>
          <a:lstStyle/>
          <a:p>
            <a:pPr marL="228600" lvl="0" indent="-228600" algn="r" rtl="1">
              <a:lnSpc>
                <a:spcPct val="90000"/>
              </a:lnSpc>
              <a:spcBef>
                <a:spcPts val="0"/>
              </a:spcBef>
              <a:spcAft>
                <a:spcPts val="0"/>
              </a:spcAft>
              <a:buSzPts val="2800"/>
              <a:buChar char="•"/>
            </a:pPr>
            <a:r>
              <a:rPr lang="ar-JO" dirty="0" smtClean="0">
                <a:solidFill>
                  <a:schemeClr val="dk2"/>
                </a:solidFill>
              </a:rPr>
              <a:t>نحن نعلم</a:t>
            </a:r>
            <a:r>
              <a:rPr lang="ar-JO" dirty="0">
                <a:solidFill>
                  <a:schemeClr val="dk2"/>
                </a:solidFill>
              </a:rPr>
              <a:t> </a:t>
            </a:r>
            <a:r>
              <a:rPr lang="ar-JO" dirty="0" smtClean="0">
                <a:solidFill>
                  <a:schemeClr val="dk2"/>
                </a:solidFill>
              </a:rPr>
              <a:t>أن:</a:t>
            </a:r>
            <a:r>
              <a:rPr lang="en-GB" dirty="0" smtClean="0">
                <a:solidFill>
                  <a:schemeClr val="dk2"/>
                </a:solidFill>
              </a:rPr>
              <a:t> </a:t>
            </a:r>
            <a:endParaRPr dirty="0"/>
          </a:p>
          <a:p>
            <a:pPr marL="685800" lvl="1" indent="-228600" algn="r" rtl="1">
              <a:spcBef>
                <a:spcPts val="600"/>
              </a:spcBef>
            </a:pPr>
            <a:r>
              <a:rPr lang="ar-JO" dirty="0" smtClean="0">
                <a:solidFill>
                  <a:schemeClr val="dk2"/>
                </a:solidFill>
              </a:rPr>
              <a:t>77٪   هي نسبة ارتفاع معدل عمل </a:t>
            </a:r>
            <a:r>
              <a:rPr lang="ar-JO" dirty="0">
                <a:solidFill>
                  <a:schemeClr val="dk2"/>
                </a:solidFill>
              </a:rPr>
              <a:t>الأطفال في البلدان المتضررة من النزاعات</a:t>
            </a:r>
            <a:endParaRPr dirty="0"/>
          </a:p>
          <a:p>
            <a:pPr marL="685800" lvl="1" indent="-228600" algn="r" rtl="1">
              <a:spcBef>
                <a:spcPts val="600"/>
              </a:spcBef>
            </a:pPr>
            <a:r>
              <a:rPr lang="ar-JO" dirty="0" smtClean="0">
                <a:solidFill>
                  <a:schemeClr val="dk2"/>
                </a:solidFill>
              </a:rPr>
              <a:t>50</a:t>
            </a:r>
            <a:r>
              <a:rPr lang="ar-JO" dirty="0">
                <a:solidFill>
                  <a:schemeClr val="dk2"/>
                </a:solidFill>
              </a:rPr>
              <a:t>٪ </a:t>
            </a:r>
            <a:r>
              <a:rPr lang="ar-JO" dirty="0" smtClean="0">
                <a:solidFill>
                  <a:schemeClr val="dk2"/>
                </a:solidFill>
              </a:rPr>
              <a:t>هي نسبة ارتفاع معدل الأعمال </a:t>
            </a:r>
            <a:r>
              <a:rPr lang="ar-JO" dirty="0">
                <a:solidFill>
                  <a:schemeClr val="dk2"/>
                </a:solidFill>
              </a:rPr>
              <a:t>الخطرة في البلدان المتضررة من النزاعات</a:t>
            </a:r>
            <a:endParaRPr dirty="0"/>
          </a:p>
          <a:p>
            <a:pPr marL="685800" lvl="1" indent="-228600" algn="r" rtl="1">
              <a:spcBef>
                <a:spcPts val="600"/>
              </a:spcBef>
            </a:pPr>
            <a:r>
              <a:rPr lang="ar-JO" dirty="0" smtClean="0">
                <a:solidFill>
                  <a:schemeClr val="dk2"/>
                </a:solidFill>
              </a:rPr>
              <a:t>غالبًا </a:t>
            </a:r>
            <a:r>
              <a:rPr lang="ar-JO" dirty="0">
                <a:solidFill>
                  <a:schemeClr val="dk2"/>
                </a:solidFill>
              </a:rPr>
              <a:t>ما تصبح طبيعة عمل الأطفال أكثر خطورة في الأزمات الإنسانية</a:t>
            </a:r>
            <a:endParaRPr dirty="0"/>
          </a:p>
          <a:p>
            <a:pPr marL="228600" lvl="0" indent="-50800" algn="l" rtl="0">
              <a:lnSpc>
                <a:spcPct val="90000"/>
              </a:lnSpc>
              <a:spcBef>
                <a:spcPts val="1000"/>
              </a:spcBef>
              <a:spcAft>
                <a:spcPts val="0"/>
              </a:spcAft>
              <a:buClr>
                <a:schemeClr val="accent1"/>
              </a:buClr>
              <a:buSzPts val="2800"/>
              <a:buNone/>
            </a:pPr>
            <a:endParaRPr dirty="0"/>
          </a:p>
        </p:txBody>
      </p:sp>
      <p:graphicFrame>
        <p:nvGraphicFramePr>
          <p:cNvPr id="519" name="Google Shape;519;p19"/>
          <p:cNvGraphicFramePr/>
          <p:nvPr/>
        </p:nvGraphicFramePr>
        <p:xfrm>
          <a:off x="4100513" y="4148667"/>
          <a:ext cx="7562751" cy="270933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23066203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524"/>
        <p:cNvGrpSpPr/>
        <p:nvPr/>
      </p:nvGrpSpPr>
      <p:grpSpPr>
        <a:xfrm>
          <a:off x="0" y="0"/>
          <a:ext cx="0" cy="0"/>
          <a:chOff x="0" y="0"/>
          <a:chExt cx="0" cy="0"/>
        </a:xfrm>
      </p:grpSpPr>
      <p:sp>
        <p:nvSpPr>
          <p:cNvPr id="525" name="Google Shape;525;p20"/>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p>
            <a:pPr marL="228600" lvl="0" indent="-50800" algn="l" rtl="0">
              <a:lnSpc>
                <a:spcPct val="90000"/>
              </a:lnSpc>
              <a:spcBef>
                <a:spcPts val="0"/>
              </a:spcBef>
              <a:spcAft>
                <a:spcPts val="0"/>
              </a:spcAft>
              <a:buClr>
                <a:schemeClr val="accent1"/>
              </a:buClr>
              <a:buSzPts val="2800"/>
              <a:buNone/>
            </a:pPr>
            <a:endParaRPr/>
          </a:p>
          <a:p>
            <a:pPr marL="228600" lvl="0" indent="-50800" algn="l" rtl="0">
              <a:lnSpc>
                <a:spcPct val="90000"/>
              </a:lnSpc>
              <a:spcBef>
                <a:spcPts val="1000"/>
              </a:spcBef>
              <a:spcAft>
                <a:spcPts val="0"/>
              </a:spcAft>
              <a:buClr>
                <a:schemeClr val="accent1"/>
              </a:buClr>
              <a:buSzPts val="2800"/>
              <a:buNone/>
            </a:pPr>
            <a:endParaRPr/>
          </a:p>
        </p:txBody>
      </p:sp>
      <p:sp>
        <p:nvSpPr>
          <p:cNvPr id="526" name="Google Shape;526;p20"/>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p>
            <a:pPr marL="0" lvl="0" indent="0" algn="ctr" rtl="1">
              <a:spcBef>
                <a:spcPts val="0"/>
              </a:spcBef>
            </a:pPr>
            <a:r>
              <a:rPr lang="ar-JO" dirty="0"/>
              <a:t>تأثير الأزمات على عمل الأطفال</a:t>
            </a:r>
          </a:p>
          <a:p>
            <a:pPr marL="0" lvl="0" indent="0" algn="l" rtl="0">
              <a:lnSpc>
                <a:spcPct val="90000"/>
              </a:lnSpc>
              <a:spcBef>
                <a:spcPts val="1000"/>
              </a:spcBef>
              <a:spcAft>
                <a:spcPts val="0"/>
              </a:spcAft>
              <a:buClr>
                <a:schemeClr val="lt1"/>
              </a:buClr>
              <a:buSzPts val="3600"/>
              <a:buNone/>
            </a:pPr>
            <a:endParaRPr dirty="0"/>
          </a:p>
          <a:p>
            <a:pPr marL="0" lvl="0" indent="0" algn="l" rtl="0">
              <a:lnSpc>
                <a:spcPct val="90000"/>
              </a:lnSpc>
              <a:spcBef>
                <a:spcPts val="1000"/>
              </a:spcBef>
              <a:spcAft>
                <a:spcPts val="0"/>
              </a:spcAft>
              <a:buClr>
                <a:schemeClr val="lt1"/>
              </a:buClr>
              <a:buSzPts val="3600"/>
              <a:buNone/>
            </a:pPr>
            <a:endParaRPr dirty="0"/>
          </a:p>
        </p:txBody>
      </p:sp>
      <p:sp>
        <p:nvSpPr>
          <p:cNvPr id="527" name="Google Shape;527;p20"/>
          <p:cNvSpPr txBox="1"/>
          <p:nvPr/>
        </p:nvSpPr>
        <p:spPr>
          <a:xfrm>
            <a:off x="4100513" y="501395"/>
            <a:ext cx="7300912" cy="5059649"/>
          </a:xfrm>
          <a:prstGeom prst="rect">
            <a:avLst/>
          </a:prstGeom>
          <a:noFill/>
          <a:ln>
            <a:noFill/>
          </a:ln>
        </p:spPr>
        <p:txBody>
          <a:bodyPr spcFirstLastPara="1" wrap="square" lIns="91425" tIns="45700" rIns="91425" bIns="45700" anchor="t" anchorCtr="0">
            <a:normAutofit/>
          </a:bodyPr>
          <a:lstStyle/>
          <a:p>
            <a:pPr lvl="0" algn="r" rtl="1">
              <a:lnSpc>
                <a:spcPct val="90000"/>
              </a:lnSpc>
              <a:buClr>
                <a:schemeClr val="accent1"/>
              </a:buClr>
              <a:buSzPct val="100000"/>
            </a:pPr>
            <a:r>
              <a:rPr lang="ar-JO" sz="4100" b="1" dirty="0">
                <a:solidFill>
                  <a:schemeClr val="accent1"/>
                </a:solidFill>
                <a:latin typeface="Helvetica Neue"/>
                <a:ea typeface="Helvetica Neue"/>
                <a:cs typeface="Helvetica Neue"/>
                <a:sym typeface="Helvetica Neue"/>
              </a:rPr>
              <a:t>الأزمات الإنسانية:</a:t>
            </a:r>
            <a:endParaRPr sz="2800" b="1" dirty="0">
              <a:solidFill>
                <a:schemeClr val="accent1"/>
              </a:solidFill>
              <a:latin typeface="Helvetica Neue"/>
              <a:ea typeface="Helvetica Neue"/>
              <a:cs typeface="Helvetica Neue"/>
              <a:sym typeface="Helvetica Neue"/>
            </a:endParaRPr>
          </a:p>
          <a:p>
            <a:pPr marL="457200" lvl="0" indent="-457200" algn="r" rtl="1">
              <a:lnSpc>
                <a:spcPct val="90000"/>
              </a:lnSpc>
              <a:spcBef>
                <a:spcPts val="1600"/>
              </a:spcBef>
              <a:buClr>
                <a:schemeClr val="accent1"/>
              </a:buClr>
              <a:buSzPct val="100000"/>
              <a:buFont typeface="Arial"/>
              <a:buChar char="•"/>
            </a:pPr>
            <a:r>
              <a:rPr lang="ar-JO" sz="4100" dirty="0" smtClean="0">
                <a:solidFill>
                  <a:schemeClr val="dk1"/>
                </a:solidFill>
                <a:latin typeface="Helvetica Neue"/>
                <a:ea typeface="Helvetica Neue"/>
                <a:cs typeface="Helvetica Neue"/>
                <a:sym typeface="Helvetica Neue"/>
              </a:rPr>
              <a:t>تخلق </a:t>
            </a:r>
            <a:r>
              <a:rPr lang="ar-JO" sz="4100" dirty="0">
                <a:solidFill>
                  <a:schemeClr val="dk1"/>
                </a:solidFill>
                <a:latin typeface="Helvetica Neue"/>
                <a:ea typeface="Helvetica Neue"/>
                <a:cs typeface="Helvetica Neue"/>
                <a:sym typeface="Helvetica Neue"/>
              </a:rPr>
              <a:t>عوامل خطر جديدة </a:t>
            </a:r>
            <a:r>
              <a:rPr lang="ar-JO" sz="4100" dirty="0" smtClean="0">
                <a:solidFill>
                  <a:schemeClr val="dk1"/>
                </a:solidFill>
                <a:latin typeface="Helvetica Neue"/>
                <a:ea typeface="Helvetica Neue"/>
                <a:cs typeface="Helvetica Neue"/>
                <a:sym typeface="Helvetica Neue"/>
              </a:rPr>
              <a:t>لعمل </a:t>
            </a:r>
            <a:r>
              <a:rPr lang="ar-JO" sz="4100" dirty="0">
                <a:solidFill>
                  <a:schemeClr val="dk1"/>
                </a:solidFill>
                <a:latin typeface="Helvetica Neue"/>
                <a:ea typeface="Helvetica Neue"/>
                <a:cs typeface="Helvetica Neue"/>
                <a:sym typeface="Helvetica Neue"/>
              </a:rPr>
              <a:t>الأطفال</a:t>
            </a:r>
            <a:endParaRPr dirty="0"/>
          </a:p>
          <a:p>
            <a:pPr marL="457200" lvl="0" indent="-457200" algn="r" rtl="1">
              <a:lnSpc>
                <a:spcPct val="90000"/>
              </a:lnSpc>
              <a:spcBef>
                <a:spcPts val="1600"/>
              </a:spcBef>
              <a:buClr>
                <a:schemeClr val="accent1"/>
              </a:buClr>
              <a:buSzPct val="100000"/>
              <a:buFont typeface="Arial"/>
              <a:buChar char="•"/>
            </a:pPr>
            <a:r>
              <a:rPr lang="ar-JO" sz="4100" dirty="0" smtClean="0">
                <a:solidFill>
                  <a:schemeClr val="dk1"/>
                </a:solidFill>
                <a:latin typeface="Helvetica Neue"/>
                <a:ea typeface="Helvetica Neue"/>
                <a:cs typeface="Helvetica Neue"/>
                <a:sym typeface="Helvetica Neue"/>
              </a:rPr>
              <a:t>يؤدي </a:t>
            </a:r>
            <a:r>
              <a:rPr lang="ar-JO" sz="4100" dirty="0">
                <a:solidFill>
                  <a:schemeClr val="dk1"/>
                </a:solidFill>
                <a:latin typeface="Helvetica Neue"/>
                <a:ea typeface="Helvetica Neue"/>
                <a:cs typeface="Helvetica Neue"/>
                <a:sym typeface="Helvetica Neue"/>
              </a:rPr>
              <a:t>إلى تفاقم مخاطر </a:t>
            </a:r>
            <a:r>
              <a:rPr lang="ar-JO" sz="4100" dirty="0" smtClean="0">
                <a:solidFill>
                  <a:schemeClr val="dk1"/>
                </a:solidFill>
                <a:latin typeface="Helvetica Neue"/>
                <a:ea typeface="Helvetica Neue"/>
                <a:cs typeface="Helvetica Neue"/>
                <a:sym typeface="Helvetica Neue"/>
              </a:rPr>
              <a:t>عم</a:t>
            </a:r>
            <a:r>
              <a:rPr lang="ar-JO" sz="4100" dirty="0">
                <a:solidFill>
                  <a:schemeClr val="dk1"/>
                </a:solidFill>
                <a:latin typeface="Helvetica Neue"/>
                <a:ea typeface="Helvetica Neue"/>
                <a:cs typeface="Helvetica Neue"/>
                <a:sym typeface="Helvetica Neue"/>
              </a:rPr>
              <a:t>ل</a:t>
            </a:r>
            <a:r>
              <a:rPr lang="ar-JO" sz="4100" dirty="0" smtClean="0">
                <a:solidFill>
                  <a:schemeClr val="dk1"/>
                </a:solidFill>
                <a:latin typeface="Helvetica Neue"/>
                <a:ea typeface="Helvetica Neue"/>
                <a:cs typeface="Helvetica Neue"/>
                <a:sym typeface="Helvetica Neue"/>
              </a:rPr>
              <a:t> </a:t>
            </a:r>
            <a:r>
              <a:rPr lang="ar-JO" sz="4100" dirty="0">
                <a:solidFill>
                  <a:schemeClr val="dk1"/>
                </a:solidFill>
                <a:latin typeface="Helvetica Neue"/>
                <a:ea typeface="Helvetica Neue"/>
                <a:cs typeface="Helvetica Neue"/>
                <a:sym typeface="Helvetica Neue"/>
              </a:rPr>
              <a:t>الأطفال الحالية</a:t>
            </a:r>
            <a:endParaRPr dirty="0"/>
          </a:p>
          <a:p>
            <a:pPr marL="457200" lvl="0" indent="-457200" algn="r" rtl="1">
              <a:lnSpc>
                <a:spcPct val="90000"/>
              </a:lnSpc>
              <a:spcBef>
                <a:spcPts val="1600"/>
              </a:spcBef>
              <a:buClr>
                <a:schemeClr val="accent1"/>
              </a:buClr>
              <a:buSzPct val="100000"/>
              <a:buFont typeface="Arial"/>
              <a:buChar char="•"/>
            </a:pPr>
            <a:r>
              <a:rPr lang="ar-JO" sz="4100" dirty="0" smtClean="0">
                <a:solidFill>
                  <a:schemeClr val="dk1"/>
                </a:solidFill>
                <a:latin typeface="Helvetica Neue"/>
                <a:ea typeface="Helvetica Neue"/>
                <a:cs typeface="Helvetica Neue"/>
                <a:sym typeface="Helvetica Neue"/>
              </a:rPr>
              <a:t>يُغيّر ويُقوّض البيئة الحامية للأطفال </a:t>
            </a:r>
            <a:r>
              <a:rPr lang="ar-JO" sz="4100" dirty="0">
                <a:solidFill>
                  <a:schemeClr val="dk1"/>
                </a:solidFill>
                <a:latin typeface="Helvetica Neue"/>
                <a:ea typeface="Helvetica Neue"/>
                <a:cs typeface="Helvetica Neue"/>
                <a:sym typeface="Helvetica Neue"/>
              </a:rPr>
              <a:t>والأنظمة والآليات التي تمنع عمل الأطفال وتحميهم منه</a:t>
            </a:r>
          </a:p>
          <a:p>
            <a:pPr marL="228600" marR="0" lvl="0" indent="-77470" algn="r" rtl="1">
              <a:lnSpc>
                <a:spcPct val="90000"/>
              </a:lnSpc>
              <a:spcBef>
                <a:spcPts val="1600"/>
              </a:spcBef>
              <a:spcAft>
                <a:spcPts val="0"/>
              </a:spcAft>
              <a:buClr>
                <a:schemeClr val="accent1"/>
              </a:buClr>
              <a:buSzPct val="100000"/>
              <a:buFont typeface="Arial"/>
              <a:buNone/>
            </a:pPr>
            <a:endParaRPr sz="2800" dirty="0">
              <a:solidFill>
                <a:schemeClr val="dk1"/>
              </a:solidFill>
              <a:latin typeface="Helvetica Neue"/>
              <a:ea typeface="Helvetica Neue"/>
              <a:cs typeface="Helvetica Neue"/>
              <a:sym typeface="Helvetica Neue"/>
            </a:endParaRPr>
          </a:p>
        </p:txBody>
      </p:sp>
    </p:spTree>
    <p:extLst>
      <p:ext uri="{BB962C8B-B14F-4D97-AF65-F5344CB8AC3E}">
        <p14:creationId xmlns:p14="http://schemas.microsoft.com/office/powerpoint/2010/main" val="29869951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32"/>
        <p:cNvGrpSpPr/>
        <p:nvPr/>
      </p:nvGrpSpPr>
      <p:grpSpPr>
        <a:xfrm>
          <a:off x="0" y="0"/>
          <a:ext cx="0" cy="0"/>
          <a:chOff x="0" y="0"/>
          <a:chExt cx="0" cy="0"/>
        </a:xfrm>
      </p:grpSpPr>
      <p:sp>
        <p:nvSpPr>
          <p:cNvPr id="233" name="Google Shape;233;p2"/>
          <p:cNvSpPr txBox="1">
            <a:spLocks noGrp="1"/>
          </p:cNvSpPr>
          <p:nvPr>
            <p:ph type="body" idx="1"/>
          </p:nvPr>
        </p:nvSpPr>
        <p:spPr>
          <a:xfrm>
            <a:off x="1375731" y="3429000"/>
            <a:ext cx="9440535" cy="2196538"/>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None/>
            </a:pPr>
            <a:r>
              <a:rPr lang="en-GB"/>
              <a:t> </a:t>
            </a:r>
            <a:endParaRPr/>
          </a:p>
        </p:txBody>
      </p:sp>
      <p:sp>
        <p:nvSpPr>
          <p:cNvPr id="234" name="Google Shape;234;p2"/>
          <p:cNvSpPr txBox="1">
            <a:spLocks noGrp="1"/>
          </p:cNvSpPr>
          <p:nvPr>
            <p:ph type="body" idx="2"/>
          </p:nvPr>
        </p:nvSpPr>
        <p:spPr>
          <a:xfrm>
            <a:off x="222371" y="885860"/>
            <a:ext cx="11747253" cy="2374769"/>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lt1"/>
              </a:buClr>
              <a:buSzPts val="4000"/>
              <a:buNone/>
            </a:pPr>
            <a:r>
              <a:rPr lang="ar-JO" sz="4000" b="1" dirty="0" smtClean="0"/>
              <a:t>الجلسة 2</a:t>
            </a:r>
            <a:r>
              <a:rPr lang="en-GB" sz="4000" b="1" dirty="0" smtClean="0"/>
              <a:t> </a:t>
            </a:r>
            <a:endParaRPr dirty="0"/>
          </a:p>
          <a:p>
            <a:pPr marL="0" lvl="0" indent="0">
              <a:buSzPts val="4000"/>
            </a:pPr>
            <a:r>
              <a:rPr lang="ar-JO" sz="4000" b="1" dirty="0"/>
              <a:t>مراجعة </a:t>
            </a:r>
            <a:r>
              <a:rPr lang="ar-JO" sz="4000" b="1" dirty="0" smtClean="0"/>
              <a:t>المعرفة </a:t>
            </a:r>
            <a:r>
              <a:rPr lang="ar-JO" sz="4000" b="1" dirty="0"/>
              <a:t>الأساسية</a:t>
            </a:r>
            <a:endParaRPr sz="4000" dirty="0"/>
          </a:p>
        </p:txBody>
      </p:sp>
    </p:spTree>
    <p:extLst>
      <p:ext uri="{BB962C8B-B14F-4D97-AF65-F5344CB8AC3E}">
        <p14:creationId xmlns:p14="http://schemas.microsoft.com/office/powerpoint/2010/main" val="15610796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532"/>
        <p:cNvGrpSpPr/>
        <p:nvPr/>
      </p:nvGrpSpPr>
      <p:grpSpPr>
        <a:xfrm>
          <a:off x="0" y="0"/>
          <a:ext cx="0" cy="0"/>
          <a:chOff x="0" y="0"/>
          <a:chExt cx="0" cy="0"/>
        </a:xfrm>
      </p:grpSpPr>
      <p:sp>
        <p:nvSpPr>
          <p:cNvPr id="533" name="Google Shape;533;p21"/>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lnSpcReduction="10000"/>
          </a:bodyPr>
          <a:lstStyle/>
          <a:p>
            <a:pPr marL="0" lvl="0" indent="0" algn="r" rtl="1">
              <a:spcBef>
                <a:spcPts val="0"/>
              </a:spcBef>
              <a:buSzPct val="100000"/>
            </a:pPr>
            <a:r>
              <a:rPr lang="ar-JO" dirty="0" smtClean="0"/>
              <a:t>إحصاءات عمل الأطفال </a:t>
            </a:r>
            <a:r>
              <a:rPr lang="ar-JO" dirty="0"/>
              <a:t>على المستوى المحلي / الوطني / الإقليمي</a:t>
            </a:r>
            <a:r>
              <a:rPr lang="ar-JO" dirty="0" smtClean="0"/>
              <a:t> وتأثير الأزمات الإنسانية – يجب أن </a:t>
            </a:r>
            <a:r>
              <a:rPr lang="ar-JO" dirty="0"/>
              <a:t>تكون متماشية مع السياق المحلي</a:t>
            </a:r>
          </a:p>
          <a:p>
            <a:pPr marL="0" lvl="0" indent="0" algn="l" rtl="0">
              <a:lnSpc>
                <a:spcPct val="90000"/>
              </a:lnSpc>
              <a:spcBef>
                <a:spcPts val="0"/>
              </a:spcBef>
              <a:spcAft>
                <a:spcPts val="0"/>
              </a:spcAft>
              <a:buClr>
                <a:srgbClr val="026794"/>
              </a:buClr>
              <a:buSzPct val="100000"/>
              <a:buNone/>
            </a:pPr>
            <a:endParaRPr dirty="0"/>
          </a:p>
        </p:txBody>
      </p:sp>
      <p:sp>
        <p:nvSpPr>
          <p:cNvPr id="534" name="Google Shape;534;p21"/>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p>
            <a:pPr marL="228600" lvl="0" indent="-50800" algn="l" rtl="0">
              <a:lnSpc>
                <a:spcPct val="90000"/>
              </a:lnSpc>
              <a:spcBef>
                <a:spcPts val="0"/>
              </a:spcBef>
              <a:spcAft>
                <a:spcPts val="0"/>
              </a:spcAft>
              <a:buClr>
                <a:schemeClr val="accent1"/>
              </a:buClr>
              <a:buSzPts val="2800"/>
              <a:buNone/>
            </a:pPr>
            <a:endParaRPr dirty="0"/>
          </a:p>
        </p:txBody>
      </p:sp>
      <p:sp>
        <p:nvSpPr>
          <p:cNvPr id="535" name="Google Shape;535;p21"/>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endParaRPr dirty="0"/>
          </a:p>
        </p:txBody>
      </p:sp>
    </p:spTree>
    <p:extLst>
      <p:ext uri="{BB962C8B-B14F-4D97-AF65-F5344CB8AC3E}">
        <p14:creationId xmlns:p14="http://schemas.microsoft.com/office/powerpoint/2010/main" val="40639967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548"/>
        <p:cNvGrpSpPr/>
        <p:nvPr/>
      </p:nvGrpSpPr>
      <p:grpSpPr>
        <a:xfrm>
          <a:off x="0" y="0"/>
          <a:ext cx="0" cy="0"/>
          <a:chOff x="0" y="0"/>
          <a:chExt cx="0" cy="0"/>
        </a:xfrm>
      </p:grpSpPr>
      <p:sp>
        <p:nvSpPr>
          <p:cNvPr id="549" name="Google Shape;549;p23"/>
          <p:cNvSpPr txBox="1">
            <a:spLocks noGrp="1"/>
          </p:cNvSpPr>
          <p:nvPr>
            <p:ph type="title"/>
          </p:nvPr>
        </p:nvSpPr>
        <p:spPr>
          <a:xfrm>
            <a:off x="292915" y="172809"/>
            <a:ext cx="8875435" cy="1325563"/>
          </a:xfrm>
          <a:prstGeom prst="rect">
            <a:avLst/>
          </a:prstGeom>
          <a:noFill/>
          <a:ln>
            <a:noFill/>
          </a:ln>
        </p:spPr>
        <p:txBody>
          <a:bodyPr spcFirstLastPara="1" wrap="square" lIns="91425" tIns="45700" rIns="91425" bIns="45700" anchor="ctr" anchorCtr="0">
            <a:normAutofit/>
          </a:bodyPr>
          <a:lstStyle/>
          <a:p>
            <a:pPr lvl="0" algn="ctr" rtl="1">
              <a:buSzPct val="100000"/>
            </a:pPr>
            <a:r>
              <a:rPr lang="ar-JO" dirty="0" smtClean="0"/>
              <a:t>نشاط اختياري</a:t>
            </a:r>
            <a:r>
              <a:rPr lang="ar-JO" dirty="0"/>
              <a:t>: تحديد تأثير </a:t>
            </a:r>
            <a:r>
              <a:rPr lang="ar-JO" dirty="0" smtClean="0"/>
              <a:t>الأزمات </a:t>
            </a:r>
            <a:r>
              <a:rPr lang="ar-JO" dirty="0"/>
              <a:t>على عمل الأطفال في السياق</a:t>
            </a:r>
            <a:endParaRPr dirty="0"/>
          </a:p>
        </p:txBody>
      </p:sp>
      <p:sp>
        <p:nvSpPr>
          <p:cNvPr id="550" name="Google Shape;550;p23"/>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p>
            <a:pPr marL="495300" lvl="0" indent="-495300" algn="r" rtl="1">
              <a:spcBef>
                <a:spcPts val="0"/>
              </a:spcBef>
              <a:buFont typeface="Noto Sans Symbols"/>
              <a:buChar char="❑"/>
            </a:pPr>
            <a:r>
              <a:rPr lang="ar-JO" dirty="0"/>
              <a:t>كيف أثرت الأزمة على </a:t>
            </a:r>
            <a:r>
              <a:rPr lang="ar-JO" dirty="0" smtClean="0"/>
              <a:t>نطاق، وشدة، </a:t>
            </a:r>
            <a:r>
              <a:rPr lang="ar-JO" dirty="0"/>
              <a:t>وإلحاح </a:t>
            </a:r>
            <a:r>
              <a:rPr lang="ar-JO" dirty="0" smtClean="0"/>
              <a:t>عمل </a:t>
            </a:r>
            <a:r>
              <a:rPr lang="ar-JO" dirty="0"/>
              <a:t>الأطفال</a:t>
            </a:r>
            <a:r>
              <a:rPr lang="ar-JO" dirty="0" smtClean="0"/>
              <a:t>؟</a:t>
            </a:r>
          </a:p>
          <a:p>
            <a:pPr marL="495300" lvl="0" indent="-495300" algn="r" rtl="1">
              <a:spcBef>
                <a:spcPts val="0"/>
              </a:spcBef>
              <a:buFont typeface="Noto Sans Symbols"/>
              <a:buChar char="❑"/>
            </a:pPr>
            <a:r>
              <a:rPr lang="ar-JO" dirty="0" smtClean="0"/>
              <a:t>كيف </a:t>
            </a:r>
            <a:r>
              <a:rPr lang="ar-JO" dirty="0"/>
              <a:t>غيّرت الأزمة ظروف الأطفال الذين عملوا قبل الأزمة؟</a:t>
            </a:r>
            <a:endParaRPr dirty="0"/>
          </a:p>
          <a:p>
            <a:pPr marL="495300" lvl="0" indent="-495300" algn="r" rtl="1">
              <a:buFont typeface="Noto Sans Symbols"/>
              <a:buChar char="❑"/>
            </a:pPr>
            <a:r>
              <a:rPr lang="ar-JO" dirty="0" smtClean="0"/>
              <a:t>هل </a:t>
            </a:r>
            <a:r>
              <a:rPr lang="ar-JO" dirty="0"/>
              <a:t>توجد مخاطر جديدة أو أكثر خطورة على </a:t>
            </a:r>
            <a:r>
              <a:rPr lang="ar-JO" dirty="0" smtClean="0"/>
              <a:t>عمل </a:t>
            </a:r>
            <a:r>
              <a:rPr lang="ar-JO" dirty="0"/>
              <a:t>الأطفال (على سبيل المثال ، ساعات العمل الأطول / أنواع العمل الخطرة ، إلخ.)</a:t>
            </a:r>
            <a:endParaRPr dirty="0" smtClean="0"/>
          </a:p>
          <a:p>
            <a:pPr marL="495300" lvl="0" indent="-495300" algn="r" rtl="1">
              <a:buFont typeface="Noto Sans Symbols"/>
              <a:buChar char="❑"/>
            </a:pPr>
            <a:r>
              <a:rPr lang="ar-JO" dirty="0" smtClean="0"/>
              <a:t>كيف قوّضت </a:t>
            </a:r>
            <a:r>
              <a:rPr lang="ar-JO" dirty="0"/>
              <a:t>الأزمة </a:t>
            </a:r>
            <a:r>
              <a:rPr lang="ar-JO" dirty="0" smtClean="0"/>
              <a:t>البيئة الحامية ضد </a:t>
            </a:r>
            <a:r>
              <a:rPr lang="ar-JO" dirty="0"/>
              <a:t>عمل الأطفال</a:t>
            </a:r>
            <a:r>
              <a:rPr lang="ar-JO" dirty="0" smtClean="0"/>
              <a:t>؟ </a:t>
            </a:r>
            <a:endParaRPr dirty="0" smtClean="0"/>
          </a:p>
          <a:p>
            <a:pPr marL="228600" lvl="0" indent="-50800" algn="l" rtl="0">
              <a:lnSpc>
                <a:spcPct val="90000"/>
              </a:lnSpc>
              <a:spcBef>
                <a:spcPts val="1000"/>
              </a:spcBef>
              <a:spcAft>
                <a:spcPts val="0"/>
              </a:spcAft>
              <a:buClr>
                <a:schemeClr val="accent1"/>
              </a:buClr>
              <a:buSzPts val="2800"/>
              <a:buNone/>
            </a:pPr>
            <a:endParaRPr dirty="0"/>
          </a:p>
        </p:txBody>
      </p:sp>
      <p:pic>
        <p:nvPicPr>
          <p:cNvPr id="551" name="Google Shape;551;p23"/>
          <p:cNvPicPr preferRelativeResize="0"/>
          <p:nvPr/>
        </p:nvPicPr>
        <p:blipFill rotWithShape="1">
          <a:blip r:embed="rId3">
            <a:alphaModFix/>
          </a:blip>
          <a:srcRect/>
          <a:stretch/>
        </p:blipFill>
        <p:spPr>
          <a:xfrm>
            <a:off x="8805243" y="-300494"/>
            <a:ext cx="3386757" cy="3386757"/>
          </a:xfrm>
          <a:prstGeom prst="rect">
            <a:avLst/>
          </a:prstGeom>
          <a:noFill/>
          <a:ln>
            <a:noFill/>
          </a:ln>
        </p:spPr>
      </p:pic>
      <p:sp>
        <p:nvSpPr>
          <p:cNvPr id="552" name="Google Shape;552;p23"/>
          <p:cNvSpPr txBox="1">
            <a:spLocks noGrp="1"/>
          </p:cNvSpPr>
          <p:nvPr>
            <p:ph type="body" idx="1"/>
          </p:nvPr>
        </p:nvSpPr>
        <p:spPr>
          <a:xfrm>
            <a:off x="656022" y="1971675"/>
            <a:ext cx="10820015" cy="485775"/>
          </a:xfrm>
          <a:prstGeom prst="rect">
            <a:avLst/>
          </a:prstGeom>
          <a:noFill/>
          <a:ln>
            <a:noFill/>
          </a:ln>
        </p:spPr>
        <p:txBody>
          <a:bodyPr spcFirstLastPara="1" wrap="square" lIns="91425" tIns="45700" rIns="91425" bIns="45700" anchor="t" anchorCtr="0">
            <a:normAutofit/>
          </a:bodyPr>
          <a:lstStyle/>
          <a:p>
            <a:pPr marL="0" lvl="0" indent="0" algn="r" rtl="1">
              <a:spcBef>
                <a:spcPts val="0"/>
              </a:spcBef>
            </a:pPr>
            <a:r>
              <a:rPr lang="ar-JO" dirty="0"/>
              <a:t>أجب عن الأسئلة التالية في </a:t>
            </a:r>
            <a:r>
              <a:rPr lang="ar-JO" dirty="0" smtClean="0"/>
              <a:t>مجموعاتكم:</a:t>
            </a:r>
            <a:endParaRPr dirty="0"/>
          </a:p>
        </p:txBody>
      </p:sp>
    </p:spTree>
    <p:extLst>
      <p:ext uri="{BB962C8B-B14F-4D97-AF65-F5344CB8AC3E}">
        <p14:creationId xmlns:p14="http://schemas.microsoft.com/office/powerpoint/2010/main" val="13777272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557"/>
        <p:cNvGrpSpPr/>
        <p:nvPr/>
      </p:nvGrpSpPr>
      <p:grpSpPr>
        <a:xfrm>
          <a:off x="0" y="0"/>
          <a:ext cx="0" cy="0"/>
          <a:chOff x="0" y="0"/>
          <a:chExt cx="0" cy="0"/>
        </a:xfrm>
      </p:grpSpPr>
      <p:sp>
        <p:nvSpPr>
          <p:cNvPr id="558" name="Google Shape;558;p24"/>
          <p:cNvSpPr txBox="1">
            <a:spLocks noGrp="1"/>
          </p:cNvSpPr>
          <p:nvPr>
            <p:ph type="title"/>
          </p:nvPr>
        </p:nvSpPr>
        <p:spPr>
          <a:xfrm>
            <a:off x="379576" y="344151"/>
            <a:ext cx="9495367" cy="1325563"/>
          </a:xfrm>
          <a:prstGeom prst="rect">
            <a:avLst/>
          </a:prstGeom>
          <a:noFill/>
          <a:ln>
            <a:noFill/>
          </a:ln>
        </p:spPr>
        <p:txBody>
          <a:bodyPr spcFirstLastPara="1" wrap="square" lIns="91425" tIns="45700" rIns="91425" bIns="45700" anchor="ctr" anchorCtr="0">
            <a:normAutofit/>
          </a:bodyPr>
          <a:lstStyle/>
          <a:p>
            <a:pPr lvl="0" algn="ctr">
              <a:buSzPct val="100000"/>
            </a:pPr>
            <a:r>
              <a:rPr lang="ar-JO" dirty="0" smtClean="0"/>
              <a:t>نشاط اختياري</a:t>
            </a:r>
            <a:r>
              <a:rPr lang="ar-JO" dirty="0"/>
              <a:t>: تحديد تأثير </a:t>
            </a:r>
            <a:r>
              <a:rPr lang="ar-JO" dirty="0" smtClean="0"/>
              <a:t>الأزمات </a:t>
            </a:r>
            <a:r>
              <a:rPr lang="ar-JO" dirty="0"/>
              <a:t>على عمل الأطفال في السياق</a:t>
            </a:r>
            <a:endParaRPr dirty="0"/>
          </a:p>
        </p:txBody>
      </p:sp>
      <p:sp>
        <p:nvSpPr>
          <p:cNvPr id="559" name="Google Shape;559;p24"/>
          <p:cNvSpPr txBox="1">
            <a:spLocks noGrp="1"/>
          </p:cNvSpPr>
          <p:nvPr>
            <p:ph type="body" idx="1"/>
          </p:nvPr>
        </p:nvSpPr>
        <p:spPr>
          <a:xfrm>
            <a:off x="656022" y="1813302"/>
            <a:ext cx="10820015" cy="823572"/>
          </a:xfrm>
          <a:prstGeom prst="rect">
            <a:avLst/>
          </a:prstGeom>
          <a:noFill/>
          <a:ln>
            <a:noFill/>
          </a:ln>
        </p:spPr>
        <p:txBody>
          <a:bodyPr spcFirstLastPara="1" wrap="square" lIns="91425" tIns="45700" rIns="91425" bIns="45700" anchor="t" anchorCtr="0">
            <a:normAutofit/>
          </a:bodyPr>
          <a:lstStyle/>
          <a:p>
            <a:pPr marL="0" lvl="0" indent="0" algn="r" rtl="1">
              <a:spcBef>
                <a:spcPts val="0"/>
              </a:spcBef>
            </a:pPr>
            <a:r>
              <a:rPr lang="ar-JO" dirty="0"/>
              <a:t>أسئلة تكميلية تعتمد على </a:t>
            </a:r>
            <a:r>
              <a:rPr lang="ar-JO" dirty="0" smtClean="0"/>
              <a:t>المشاركين، والسياق، </a:t>
            </a:r>
            <a:r>
              <a:rPr lang="ar-JO" dirty="0"/>
              <a:t>والنتيجة </a:t>
            </a:r>
            <a:r>
              <a:rPr lang="ar-JO" dirty="0" smtClean="0"/>
              <a:t>المنشودة من </a:t>
            </a:r>
            <a:r>
              <a:rPr lang="ar-JO" dirty="0"/>
              <a:t>التدريب:</a:t>
            </a:r>
            <a:endParaRPr dirty="0"/>
          </a:p>
        </p:txBody>
      </p:sp>
      <p:sp>
        <p:nvSpPr>
          <p:cNvPr id="560" name="Google Shape;560;p24"/>
          <p:cNvSpPr txBox="1">
            <a:spLocks noGrp="1"/>
          </p:cNvSpPr>
          <p:nvPr>
            <p:ph type="body" idx="2"/>
          </p:nvPr>
        </p:nvSpPr>
        <p:spPr>
          <a:xfrm>
            <a:off x="656021" y="2851688"/>
            <a:ext cx="10820015" cy="3293931"/>
          </a:xfrm>
          <a:prstGeom prst="rect">
            <a:avLst/>
          </a:prstGeom>
          <a:noFill/>
          <a:ln>
            <a:noFill/>
          </a:ln>
        </p:spPr>
        <p:txBody>
          <a:bodyPr spcFirstLastPara="1" wrap="square" lIns="91425" tIns="45700" rIns="91425" bIns="45700" anchor="t" anchorCtr="0">
            <a:noAutofit/>
          </a:bodyPr>
          <a:lstStyle/>
          <a:p>
            <a:pPr marL="0" lvl="0" indent="0" algn="r" rtl="1">
              <a:spcBef>
                <a:spcPts val="0"/>
              </a:spcBef>
              <a:buSzPts val="2400"/>
              <a:buNone/>
            </a:pPr>
            <a:r>
              <a:rPr lang="ar-JO" sz="2400" dirty="0" smtClean="0"/>
              <a:t>من </a:t>
            </a:r>
            <a:r>
              <a:rPr lang="ar-JO" sz="2400" dirty="0"/>
              <a:t>فهمك ومعرفتك </a:t>
            </a:r>
            <a:r>
              <a:rPr lang="ar-JO" sz="2400" dirty="0" smtClean="0"/>
              <a:t>بعمل </a:t>
            </a:r>
            <a:r>
              <a:rPr lang="ar-JO" sz="2400" dirty="0"/>
              <a:t>الأطفال في </a:t>
            </a:r>
            <a:r>
              <a:rPr lang="ar-JO" sz="2400" dirty="0" smtClean="0"/>
              <a:t>السياق، </a:t>
            </a:r>
            <a:r>
              <a:rPr lang="ar-JO" sz="2400" dirty="0"/>
              <a:t>ناقش وأجب عن الأسئلة التالية:</a:t>
            </a:r>
            <a:endParaRPr sz="2400" dirty="0" smtClean="0"/>
          </a:p>
          <a:p>
            <a:pPr marL="896938" lvl="1" indent="-439738" algn="r" rtl="1">
              <a:buFont typeface="Noto Sans Symbols"/>
              <a:buChar char="❑"/>
            </a:pPr>
            <a:r>
              <a:rPr lang="ar-JO" dirty="0" smtClean="0"/>
              <a:t> </a:t>
            </a:r>
            <a:r>
              <a:rPr lang="ar-JO" dirty="0"/>
              <a:t>ما هي أنواع العمل الأكثر شيوعًا التي يقوم بها الأطفال في منطقتك؟ أين </a:t>
            </a:r>
            <a:r>
              <a:rPr lang="ar-JO" dirty="0" smtClean="0"/>
              <a:t>يقومون بهذا العمل ( في المنزل </a:t>
            </a:r>
            <a:r>
              <a:rPr lang="ar-JO" dirty="0"/>
              <a:t>، خارج المنزل ، الشارع ، إلخ)؟ </a:t>
            </a:r>
            <a:r>
              <a:rPr lang="ar-JO" dirty="0">
                <a:latin typeface="Calibri"/>
                <a:ea typeface="Calibri"/>
                <a:cs typeface="Calibri"/>
                <a:sym typeface="Calibri"/>
              </a:rPr>
              <a:t>ما هي أعمار الأطفال الذين ينخرطون في العمل؟ هل أي منها هو عمل ضار للأطفال؟ كيف هو ضار</a:t>
            </a:r>
            <a:r>
              <a:rPr lang="ar-JO" dirty="0" smtClean="0">
                <a:latin typeface="Calibri"/>
                <a:ea typeface="Calibri"/>
                <a:cs typeface="Calibri"/>
                <a:sym typeface="Calibri"/>
              </a:rPr>
              <a:t>؟ </a:t>
            </a:r>
            <a:r>
              <a:rPr lang="ar-JO" dirty="0" smtClean="0"/>
              <a:t>(</a:t>
            </a:r>
            <a:r>
              <a:rPr lang="ar-JO" dirty="0"/>
              <a:t>للمشاركين على مستوى المجتمع</a:t>
            </a:r>
            <a:r>
              <a:rPr lang="ar-JO" dirty="0" smtClean="0"/>
              <a:t>)</a:t>
            </a:r>
            <a:endParaRPr dirty="0" smtClean="0"/>
          </a:p>
          <a:p>
            <a:pPr marL="896938" lvl="1" indent="-439738" algn="r" rtl="1">
              <a:buFont typeface="Noto Sans Symbols"/>
              <a:buChar char="❑"/>
            </a:pPr>
            <a:r>
              <a:rPr lang="ar-JO" dirty="0" smtClean="0"/>
              <a:t>ما هي أهم التغييرات </a:t>
            </a:r>
            <a:r>
              <a:rPr lang="ar-JO" dirty="0"/>
              <a:t>/ </a:t>
            </a:r>
            <a:r>
              <a:rPr lang="ar-JO" dirty="0" smtClean="0"/>
              <a:t>التأثيرات التي </a:t>
            </a:r>
            <a:r>
              <a:rPr lang="ar-JO" dirty="0"/>
              <a:t>يجب أن تعمل </a:t>
            </a:r>
            <a:r>
              <a:rPr lang="ar-JO" dirty="0" smtClean="0"/>
              <a:t>الجهات الفاعلة في مجال </a:t>
            </a:r>
            <a:r>
              <a:rPr lang="ar-JO" dirty="0"/>
              <a:t>حماية الطفل </a:t>
            </a:r>
            <a:r>
              <a:rPr lang="ar-JO" dirty="0" smtClean="0"/>
              <a:t>/المساعدة </a:t>
            </a:r>
            <a:r>
              <a:rPr lang="ar-JO" dirty="0"/>
              <a:t>الإنسانية على معالجتها؟</a:t>
            </a:r>
            <a:endParaRPr dirty="0" smtClean="0"/>
          </a:p>
          <a:p>
            <a:pPr marL="896938" lvl="1" indent="-439738" algn="r" rtl="1">
              <a:buFont typeface="Noto Sans Symbols"/>
              <a:buChar char="❑"/>
            </a:pPr>
            <a:r>
              <a:rPr lang="ar-JO" dirty="0" smtClean="0"/>
              <a:t>ما </a:t>
            </a:r>
            <a:r>
              <a:rPr lang="ar-JO" dirty="0"/>
              <a:t>هي هياكل الحماية والدعم الموجودة لحماية الأطفال من </a:t>
            </a:r>
            <a:r>
              <a:rPr lang="ar-JO" dirty="0" smtClean="0"/>
              <a:t>عمل </a:t>
            </a:r>
            <a:r>
              <a:rPr lang="ar-JO" dirty="0"/>
              <a:t>الأطفال التي تأثرت بشكل كبير وبالتالي ينبغي أن تكون أولوية في الاستجابة؟</a:t>
            </a:r>
            <a:endParaRPr dirty="0"/>
          </a:p>
        </p:txBody>
      </p:sp>
      <p:pic>
        <p:nvPicPr>
          <p:cNvPr id="561" name="Google Shape;561;p24"/>
          <p:cNvPicPr preferRelativeResize="0"/>
          <p:nvPr/>
        </p:nvPicPr>
        <p:blipFill rotWithShape="1">
          <a:blip r:embed="rId3">
            <a:alphaModFix/>
          </a:blip>
          <a:srcRect/>
          <a:stretch/>
        </p:blipFill>
        <p:spPr>
          <a:xfrm>
            <a:off x="9271241" y="-69071"/>
            <a:ext cx="2920759" cy="2920759"/>
          </a:xfrm>
          <a:prstGeom prst="rect">
            <a:avLst/>
          </a:prstGeom>
          <a:noFill/>
          <a:ln>
            <a:noFill/>
          </a:ln>
        </p:spPr>
      </p:pic>
    </p:spTree>
    <p:extLst>
      <p:ext uri="{BB962C8B-B14F-4D97-AF65-F5344CB8AC3E}">
        <p14:creationId xmlns:p14="http://schemas.microsoft.com/office/powerpoint/2010/main" val="382827859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565"/>
        <p:cNvGrpSpPr/>
        <p:nvPr/>
      </p:nvGrpSpPr>
      <p:grpSpPr>
        <a:xfrm>
          <a:off x="0" y="0"/>
          <a:ext cx="0" cy="0"/>
          <a:chOff x="0" y="0"/>
          <a:chExt cx="0" cy="0"/>
        </a:xfrm>
      </p:grpSpPr>
      <p:sp>
        <p:nvSpPr>
          <p:cNvPr id="566" name="Google Shape;566;p25"/>
          <p:cNvSpPr txBox="1">
            <a:spLocks noGrp="1"/>
          </p:cNvSpPr>
          <p:nvPr>
            <p:ph type="body" idx="1"/>
          </p:nvPr>
        </p:nvSpPr>
        <p:spPr>
          <a:xfrm>
            <a:off x="1828006" y="1410264"/>
            <a:ext cx="8535987" cy="627939"/>
          </a:xfrm>
          <a:prstGeom prst="rect">
            <a:avLst/>
          </a:prstGeom>
          <a:noFill/>
          <a:ln>
            <a:noFill/>
          </a:ln>
        </p:spPr>
        <p:txBody>
          <a:bodyPr spcFirstLastPara="1" wrap="square" lIns="91425" tIns="45700" rIns="91425" bIns="45700" anchor="t" anchorCtr="0">
            <a:noAutofit/>
          </a:bodyPr>
          <a:lstStyle/>
          <a:p>
            <a:pPr marL="0" lvl="0" indent="0">
              <a:spcBef>
                <a:spcPts val="0"/>
              </a:spcBef>
              <a:buSzPts val="4000"/>
            </a:pPr>
            <a:r>
              <a:rPr lang="ar-JO" sz="4000" dirty="0"/>
              <a:t>تأثير </a:t>
            </a:r>
            <a:r>
              <a:rPr lang="ar-JO" sz="4000" dirty="0" smtClean="0"/>
              <a:t>عمل </a:t>
            </a:r>
            <a:r>
              <a:rPr lang="ar-JO" sz="4000" dirty="0"/>
              <a:t>الأطفال</a:t>
            </a:r>
            <a:endParaRPr dirty="0"/>
          </a:p>
        </p:txBody>
      </p:sp>
    </p:spTree>
    <p:extLst>
      <p:ext uri="{BB962C8B-B14F-4D97-AF65-F5344CB8AC3E}">
        <p14:creationId xmlns:p14="http://schemas.microsoft.com/office/powerpoint/2010/main" val="290908349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571"/>
        <p:cNvGrpSpPr/>
        <p:nvPr/>
      </p:nvGrpSpPr>
      <p:grpSpPr>
        <a:xfrm>
          <a:off x="0" y="0"/>
          <a:ext cx="0" cy="0"/>
          <a:chOff x="0" y="0"/>
          <a:chExt cx="0" cy="0"/>
        </a:xfrm>
      </p:grpSpPr>
      <p:sp>
        <p:nvSpPr>
          <p:cNvPr id="572" name="Google Shape;572;p26"/>
          <p:cNvSpPr txBox="1">
            <a:spLocks noGrp="1"/>
          </p:cNvSpPr>
          <p:nvPr>
            <p:ph type="body" idx="1"/>
          </p:nvPr>
        </p:nvSpPr>
        <p:spPr>
          <a:xfrm>
            <a:off x="4100513" y="808556"/>
            <a:ext cx="7300912" cy="869155"/>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accent6"/>
              </a:buClr>
              <a:buSzPts val="3200"/>
              <a:buNone/>
            </a:pPr>
            <a:r>
              <a:rPr lang="ar-JO" dirty="0" smtClean="0"/>
              <a:t>الآثار (العواقب) الضّارة</a:t>
            </a:r>
            <a:endParaRPr dirty="0"/>
          </a:p>
        </p:txBody>
      </p:sp>
      <p:sp>
        <p:nvSpPr>
          <p:cNvPr id="573" name="Google Shape;573;p26"/>
          <p:cNvSpPr txBox="1">
            <a:spLocks noGrp="1"/>
          </p:cNvSpPr>
          <p:nvPr>
            <p:ph type="body" idx="2"/>
          </p:nvPr>
        </p:nvSpPr>
        <p:spPr>
          <a:xfrm>
            <a:off x="4100513" y="1863852"/>
            <a:ext cx="7300912" cy="2914006"/>
          </a:xfrm>
          <a:prstGeom prst="rect">
            <a:avLst/>
          </a:prstGeom>
          <a:noFill/>
          <a:ln>
            <a:noFill/>
          </a:ln>
        </p:spPr>
        <p:txBody>
          <a:bodyPr spcFirstLastPara="1" wrap="square" lIns="91425" tIns="45700" rIns="91425" bIns="45700" anchor="t" anchorCtr="0">
            <a:normAutofit fontScale="85000" lnSpcReduction="20000"/>
          </a:bodyPr>
          <a:lstStyle/>
          <a:p>
            <a:pPr marL="0" lvl="0" indent="0" rtl="1">
              <a:spcBef>
                <a:spcPts val="0"/>
              </a:spcBef>
              <a:buNone/>
            </a:pPr>
            <a:r>
              <a:rPr lang="ar-JO" dirty="0" smtClean="0"/>
              <a:t>على الأطفال:</a:t>
            </a:r>
            <a:r>
              <a:rPr lang="en-GB" dirty="0" smtClean="0"/>
              <a:t> </a:t>
            </a:r>
            <a:endParaRPr dirty="0"/>
          </a:p>
          <a:p>
            <a:pPr marL="228600" lvl="0" indent="-228600">
              <a:buSzPts val="2400"/>
            </a:pPr>
            <a:r>
              <a:rPr lang="ar-JO" sz="2400" dirty="0" smtClean="0"/>
              <a:t>التأثيرات المادية </a:t>
            </a:r>
            <a:endParaRPr dirty="0" smtClean="0"/>
          </a:p>
          <a:p>
            <a:pPr marL="228600" lvl="0" indent="-228600">
              <a:buSzPts val="2400"/>
            </a:pPr>
            <a:r>
              <a:rPr lang="ar-JO" sz="2400" dirty="0" smtClean="0"/>
              <a:t>التأثيرات </a:t>
            </a:r>
            <a:r>
              <a:rPr lang="ar-JO" sz="2400" dirty="0"/>
              <a:t>النفسية </a:t>
            </a:r>
            <a:r>
              <a:rPr lang="ar-JO" sz="2400" dirty="0" smtClean="0"/>
              <a:t>والاجتماعية </a:t>
            </a:r>
            <a:endParaRPr dirty="0" smtClean="0"/>
          </a:p>
          <a:p>
            <a:pPr marL="228600" lvl="0" indent="-228600">
              <a:buSzPts val="2400"/>
            </a:pPr>
            <a:r>
              <a:rPr lang="ar-JO" sz="2400" dirty="0" smtClean="0"/>
              <a:t>التأثيرات </a:t>
            </a:r>
            <a:r>
              <a:rPr lang="ar-JO" sz="2400" dirty="0"/>
              <a:t>التعليمية</a:t>
            </a:r>
            <a:endParaRPr dirty="0" smtClean="0"/>
          </a:p>
          <a:p>
            <a:pPr marL="0" lvl="0" indent="0" algn="l" rtl="0">
              <a:lnSpc>
                <a:spcPct val="90000"/>
              </a:lnSpc>
              <a:spcBef>
                <a:spcPts val="1000"/>
              </a:spcBef>
              <a:spcAft>
                <a:spcPts val="0"/>
              </a:spcAft>
              <a:buSzPts val="2400"/>
              <a:buNone/>
            </a:pPr>
            <a:endParaRPr sz="2400" dirty="0"/>
          </a:p>
          <a:p>
            <a:pPr marL="0" lvl="0" indent="0" algn="l" rtl="0">
              <a:lnSpc>
                <a:spcPct val="90000"/>
              </a:lnSpc>
              <a:spcBef>
                <a:spcPts val="1000"/>
              </a:spcBef>
              <a:spcAft>
                <a:spcPts val="0"/>
              </a:spcAft>
              <a:buSzPts val="2800"/>
              <a:buNone/>
            </a:pPr>
            <a:r>
              <a:rPr lang="ar-JO" dirty="0" smtClean="0"/>
              <a:t>على الأُسر</a:t>
            </a:r>
            <a:endParaRPr dirty="0"/>
          </a:p>
          <a:p>
            <a:pPr marL="0" lvl="0" indent="0" algn="l" rtl="0">
              <a:lnSpc>
                <a:spcPct val="90000"/>
              </a:lnSpc>
              <a:spcBef>
                <a:spcPts val="1000"/>
              </a:spcBef>
              <a:spcAft>
                <a:spcPts val="0"/>
              </a:spcAft>
              <a:buSzPts val="2800"/>
              <a:buNone/>
            </a:pPr>
            <a:endParaRPr dirty="0"/>
          </a:p>
          <a:p>
            <a:pPr marL="0" lvl="0" indent="0" algn="l" rtl="0">
              <a:lnSpc>
                <a:spcPct val="90000"/>
              </a:lnSpc>
              <a:spcBef>
                <a:spcPts val="1000"/>
              </a:spcBef>
              <a:spcAft>
                <a:spcPts val="0"/>
              </a:spcAft>
              <a:buSzPts val="2800"/>
              <a:buNone/>
            </a:pPr>
            <a:r>
              <a:rPr lang="ar-JO" dirty="0" smtClean="0"/>
              <a:t>على المجتمعات المحلية والمجتمعات</a:t>
            </a:r>
            <a:endParaRPr dirty="0"/>
          </a:p>
        </p:txBody>
      </p:sp>
      <p:sp>
        <p:nvSpPr>
          <p:cNvPr id="574" name="Google Shape;574;p26"/>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p>
            <a:pPr marL="0" lvl="0" indent="0" algn="r" rtl="1">
              <a:spcBef>
                <a:spcPts val="0"/>
              </a:spcBef>
            </a:pPr>
            <a:r>
              <a:rPr lang="ar-JO" dirty="0"/>
              <a:t>تأثير عمل الأطفال على الأطفال</a:t>
            </a:r>
            <a:endParaRPr dirty="0"/>
          </a:p>
        </p:txBody>
      </p:sp>
      <p:pic>
        <p:nvPicPr>
          <p:cNvPr id="575" name="Google Shape;575;p26" descr="Neighbourhood"/>
          <p:cNvPicPr preferRelativeResize="0"/>
          <p:nvPr/>
        </p:nvPicPr>
        <p:blipFill rotWithShape="1">
          <a:blip r:embed="rId3">
            <a:alphaModFix/>
          </a:blip>
          <a:srcRect/>
          <a:stretch/>
        </p:blipFill>
        <p:spPr>
          <a:xfrm>
            <a:off x="9997632" y="4413504"/>
            <a:ext cx="914400" cy="914400"/>
          </a:xfrm>
          <a:prstGeom prst="rect">
            <a:avLst/>
          </a:prstGeom>
          <a:noFill/>
          <a:ln>
            <a:noFill/>
          </a:ln>
        </p:spPr>
      </p:pic>
      <p:pic>
        <p:nvPicPr>
          <p:cNvPr id="576" name="Google Shape;576;p26" descr="Address Book"/>
          <p:cNvPicPr preferRelativeResize="0"/>
          <p:nvPr/>
        </p:nvPicPr>
        <p:blipFill rotWithShape="1">
          <a:blip r:embed="rId4">
            <a:alphaModFix/>
          </a:blip>
          <a:srcRect/>
          <a:stretch/>
        </p:blipFill>
        <p:spPr>
          <a:xfrm>
            <a:off x="9268805" y="3314879"/>
            <a:ext cx="914400" cy="914400"/>
          </a:xfrm>
          <a:prstGeom prst="rect">
            <a:avLst/>
          </a:prstGeom>
          <a:noFill/>
          <a:ln>
            <a:noFill/>
          </a:ln>
        </p:spPr>
      </p:pic>
      <p:pic>
        <p:nvPicPr>
          <p:cNvPr id="577" name="Google Shape;577;p26" descr="Right And Left Brain"/>
          <p:cNvPicPr preferRelativeResize="0"/>
          <p:nvPr/>
        </p:nvPicPr>
        <p:blipFill rotWithShape="1">
          <a:blip r:embed="rId5">
            <a:alphaModFix/>
          </a:blip>
          <a:srcRect/>
          <a:stretch/>
        </p:blipFill>
        <p:spPr>
          <a:xfrm>
            <a:off x="8339103" y="2400479"/>
            <a:ext cx="914400" cy="914400"/>
          </a:xfrm>
          <a:prstGeom prst="rect">
            <a:avLst/>
          </a:prstGeom>
          <a:noFill/>
          <a:ln>
            <a:noFill/>
          </a:ln>
        </p:spPr>
      </p:pic>
      <p:pic>
        <p:nvPicPr>
          <p:cNvPr id="578" name="Google Shape;578;p26" descr="Run"/>
          <p:cNvPicPr preferRelativeResize="0"/>
          <p:nvPr/>
        </p:nvPicPr>
        <p:blipFill rotWithShape="1">
          <a:blip r:embed="rId6">
            <a:alphaModFix/>
          </a:blip>
          <a:srcRect/>
          <a:stretch/>
        </p:blipFill>
        <p:spPr>
          <a:xfrm>
            <a:off x="7750969" y="1861936"/>
            <a:ext cx="914400" cy="914400"/>
          </a:xfrm>
          <a:prstGeom prst="rect">
            <a:avLst/>
          </a:prstGeom>
          <a:noFill/>
          <a:ln>
            <a:noFill/>
          </a:ln>
        </p:spPr>
      </p:pic>
      <p:pic>
        <p:nvPicPr>
          <p:cNvPr id="579" name="Google Shape;579;p26"/>
          <p:cNvPicPr preferRelativeResize="0"/>
          <p:nvPr/>
        </p:nvPicPr>
        <p:blipFill rotWithShape="1">
          <a:blip r:embed="rId7">
            <a:alphaModFix/>
          </a:blip>
          <a:srcRect/>
          <a:stretch/>
        </p:blipFill>
        <p:spPr>
          <a:xfrm>
            <a:off x="10467291" y="336956"/>
            <a:ext cx="1440292" cy="943200"/>
          </a:xfrm>
          <a:prstGeom prst="rect">
            <a:avLst/>
          </a:prstGeom>
          <a:noFill/>
          <a:ln>
            <a:noFill/>
          </a:ln>
        </p:spPr>
      </p:pic>
    </p:spTree>
    <p:extLst>
      <p:ext uri="{BB962C8B-B14F-4D97-AF65-F5344CB8AC3E}">
        <p14:creationId xmlns:p14="http://schemas.microsoft.com/office/powerpoint/2010/main" val="3456743173"/>
      </p:ext>
    </p:extLst>
  </p:cSld>
  <p:clrMapOvr>
    <a:masterClrMapping/>
  </p:clrMapOvr>
  <p:extLst mod="1">
    <p:ext uri="{6950BFC3-D8DA-4A85-94F7-54DA5524770B}">
      <p188:commentRel xmlns="" xmlns:p188="http://schemas.microsoft.com/office/powerpoint/2018/8/main" r:id="rId8"/>
    </p:ext>
  </p:extLs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584"/>
        <p:cNvGrpSpPr/>
        <p:nvPr/>
      </p:nvGrpSpPr>
      <p:grpSpPr>
        <a:xfrm>
          <a:off x="0" y="0"/>
          <a:ext cx="0" cy="0"/>
          <a:chOff x="0" y="0"/>
          <a:chExt cx="0" cy="0"/>
        </a:xfrm>
      </p:grpSpPr>
      <p:sp>
        <p:nvSpPr>
          <p:cNvPr id="585" name="Google Shape;585;p27"/>
          <p:cNvSpPr txBox="1">
            <a:spLocks noGrp="1"/>
          </p:cNvSpPr>
          <p:nvPr>
            <p:ph type="body" idx="2"/>
          </p:nvPr>
        </p:nvSpPr>
        <p:spPr>
          <a:xfrm>
            <a:off x="3796900" y="1295954"/>
            <a:ext cx="7724540" cy="4799266"/>
          </a:xfrm>
          <a:prstGeom prst="rect">
            <a:avLst/>
          </a:prstGeom>
          <a:noFill/>
          <a:ln>
            <a:noFill/>
          </a:ln>
        </p:spPr>
        <p:txBody>
          <a:bodyPr spcFirstLastPara="1" wrap="square" lIns="91425" tIns="45700" rIns="91425" bIns="45700" anchor="t" anchorCtr="0">
            <a:noAutofit/>
          </a:bodyPr>
          <a:lstStyle/>
          <a:p>
            <a:pPr marL="228600" lvl="0" indent="-228600" algn="r" rtl="1">
              <a:spcBef>
                <a:spcPts val="0"/>
              </a:spcBef>
            </a:pPr>
            <a:r>
              <a:rPr lang="ar-JO" b="1" dirty="0"/>
              <a:t>المخاطر في مكان </a:t>
            </a:r>
            <a:r>
              <a:rPr lang="ar-JO" b="1" dirty="0" smtClean="0"/>
              <a:t>العمل: </a:t>
            </a:r>
            <a:r>
              <a:rPr lang="ar-JO" dirty="0" smtClean="0"/>
              <a:t>الظروف </a:t>
            </a:r>
            <a:r>
              <a:rPr lang="ar-JO" dirty="0"/>
              <a:t>البيولوجية ، والكيميائية ، </a:t>
            </a:r>
            <a:r>
              <a:rPr lang="ar-JO" dirty="0" smtClean="0"/>
              <a:t>وبيئة العمل </a:t>
            </a:r>
            <a:r>
              <a:rPr lang="ar-JO" dirty="0"/>
              <a:t>، والبدنية ، والنفسية ، والاجتماعية ، وظروف </a:t>
            </a:r>
            <a:r>
              <a:rPr lang="ar-JO" dirty="0" smtClean="0"/>
              <a:t>العمل </a:t>
            </a:r>
            <a:endParaRPr dirty="0" smtClean="0"/>
          </a:p>
          <a:p>
            <a:pPr marL="228600" lvl="0" indent="-228600" algn="r" rtl="1"/>
            <a:r>
              <a:rPr lang="ar-JO" b="1" dirty="0" smtClean="0"/>
              <a:t>الآثار (العواقب) البدنية</a:t>
            </a:r>
            <a:r>
              <a:rPr lang="en-GB" b="1" dirty="0" smtClean="0"/>
              <a:t>: </a:t>
            </a:r>
            <a:r>
              <a:rPr lang="ar-JO" b="1" dirty="0" smtClean="0"/>
              <a:t> </a:t>
            </a:r>
            <a:r>
              <a:rPr lang="ar-JO" dirty="0" smtClean="0"/>
              <a:t>المرض </a:t>
            </a:r>
            <a:r>
              <a:rPr lang="ar-JO" dirty="0"/>
              <a:t>(على المدى القصير والطويل) ، الإصابة ، </a:t>
            </a:r>
            <a:r>
              <a:rPr lang="ar-JO" dirty="0" smtClean="0"/>
              <a:t>الإعاقة، الجهد </a:t>
            </a:r>
            <a:r>
              <a:rPr lang="ar-JO" dirty="0"/>
              <a:t>البدني ، الموت من </a:t>
            </a:r>
            <a:r>
              <a:rPr lang="ar-JO" dirty="0" smtClean="0"/>
              <a:t>الجهد </a:t>
            </a:r>
            <a:r>
              <a:rPr lang="ar-JO" dirty="0"/>
              <a:t>البدني ، </a:t>
            </a:r>
            <a:r>
              <a:rPr lang="ar-JO" dirty="0" smtClean="0"/>
              <a:t>العنف</a:t>
            </a:r>
            <a:r>
              <a:rPr lang="en-US" dirty="0" smtClean="0"/>
              <a:t> , </a:t>
            </a:r>
            <a:r>
              <a:rPr lang="ar-JO" dirty="0" smtClean="0"/>
              <a:t> والإساءة، </a:t>
            </a:r>
            <a:r>
              <a:rPr lang="ar-JO" dirty="0"/>
              <a:t>الأمراض المنقولة بالاتصال الجنسي ، الاعتماد على المخدرات ، مشاكل الصحة العقلية</a:t>
            </a:r>
            <a:endParaRPr dirty="0" smtClean="0"/>
          </a:p>
          <a:p>
            <a:pPr marL="228600" lvl="0" indent="-228600" algn="r" rtl="1"/>
            <a:r>
              <a:rPr lang="ar-JO" b="1" dirty="0" smtClean="0"/>
              <a:t>الأطفال معرضون أكثر للخطر </a:t>
            </a:r>
            <a:r>
              <a:rPr lang="ar-JO" b="1" dirty="0"/>
              <a:t>من البالغين</a:t>
            </a:r>
            <a:r>
              <a:rPr lang="ar-JO" b="1" dirty="0" smtClean="0"/>
              <a:t>: </a:t>
            </a:r>
            <a:r>
              <a:rPr lang="ar-JO" dirty="0" smtClean="0"/>
              <a:t>الحجم، والعمر، ومرحلة </a:t>
            </a:r>
            <a:r>
              <a:rPr lang="ar-JO" dirty="0"/>
              <a:t>النمو </a:t>
            </a:r>
            <a:r>
              <a:rPr lang="ar-JO" dirty="0" smtClean="0"/>
              <a:t>البدني، والطاقة، </a:t>
            </a:r>
            <a:r>
              <a:rPr lang="ar-JO" dirty="0"/>
              <a:t>ومتطلبات السوائل والنوم </a:t>
            </a:r>
            <a:r>
              <a:rPr lang="ar-JO" dirty="0" smtClean="0"/>
              <a:t>،والإدراك </a:t>
            </a:r>
            <a:r>
              <a:rPr lang="ar-JO" dirty="0"/>
              <a:t>والسلوك</a:t>
            </a:r>
            <a:endParaRPr dirty="0"/>
          </a:p>
          <a:p>
            <a:pPr marL="228600" lvl="0" indent="-76200" algn="l" rtl="0">
              <a:lnSpc>
                <a:spcPct val="90000"/>
              </a:lnSpc>
              <a:spcBef>
                <a:spcPts val="1000"/>
              </a:spcBef>
              <a:spcAft>
                <a:spcPts val="0"/>
              </a:spcAft>
              <a:buClr>
                <a:schemeClr val="accent5"/>
              </a:buClr>
              <a:buSzPts val="2400"/>
              <a:buNone/>
            </a:pPr>
            <a:endParaRPr sz="2400" dirty="0"/>
          </a:p>
          <a:p>
            <a:pPr marL="228600" lvl="0" indent="-76200" algn="l" rtl="0">
              <a:lnSpc>
                <a:spcPct val="90000"/>
              </a:lnSpc>
              <a:spcBef>
                <a:spcPts val="1000"/>
              </a:spcBef>
              <a:spcAft>
                <a:spcPts val="0"/>
              </a:spcAft>
              <a:buClr>
                <a:schemeClr val="accent5"/>
              </a:buClr>
              <a:buSzPts val="2400"/>
              <a:buNone/>
            </a:pPr>
            <a:endParaRPr sz="2400" b="1" dirty="0"/>
          </a:p>
          <a:p>
            <a:pPr marL="228600" lvl="0" indent="-76200" algn="l" rtl="0">
              <a:lnSpc>
                <a:spcPct val="90000"/>
              </a:lnSpc>
              <a:spcBef>
                <a:spcPts val="1000"/>
              </a:spcBef>
              <a:spcAft>
                <a:spcPts val="0"/>
              </a:spcAft>
              <a:buClr>
                <a:schemeClr val="accent5"/>
              </a:buClr>
              <a:buSzPts val="2400"/>
              <a:buNone/>
            </a:pPr>
            <a:endParaRPr sz="2400" b="1" dirty="0"/>
          </a:p>
          <a:p>
            <a:pPr marL="228600" lvl="0" indent="-76200" algn="l" rtl="0">
              <a:lnSpc>
                <a:spcPct val="90000"/>
              </a:lnSpc>
              <a:spcBef>
                <a:spcPts val="1000"/>
              </a:spcBef>
              <a:spcAft>
                <a:spcPts val="0"/>
              </a:spcAft>
              <a:buClr>
                <a:schemeClr val="accent5"/>
              </a:buClr>
              <a:buSzPts val="2400"/>
              <a:buNone/>
            </a:pPr>
            <a:endParaRPr sz="2400" dirty="0"/>
          </a:p>
          <a:p>
            <a:pPr marL="228600" lvl="0" indent="-76200" algn="l" rtl="0">
              <a:lnSpc>
                <a:spcPct val="90000"/>
              </a:lnSpc>
              <a:spcBef>
                <a:spcPts val="1000"/>
              </a:spcBef>
              <a:spcAft>
                <a:spcPts val="0"/>
              </a:spcAft>
              <a:buClr>
                <a:schemeClr val="accent5"/>
              </a:buClr>
              <a:buSzPts val="2400"/>
              <a:buNone/>
            </a:pPr>
            <a:endParaRPr sz="2400" dirty="0"/>
          </a:p>
          <a:p>
            <a:pPr marL="228600" lvl="0" indent="-76200" algn="l" rtl="0">
              <a:lnSpc>
                <a:spcPct val="90000"/>
              </a:lnSpc>
              <a:spcBef>
                <a:spcPts val="1000"/>
              </a:spcBef>
              <a:spcAft>
                <a:spcPts val="0"/>
              </a:spcAft>
              <a:buClr>
                <a:schemeClr val="accent5"/>
              </a:buClr>
              <a:buSzPts val="2400"/>
              <a:buNone/>
            </a:pPr>
            <a:endParaRPr sz="2400" dirty="0"/>
          </a:p>
          <a:p>
            <a:pPr marL="0" lvl="0" indent="0" algn="l" rtl="0">
              <a:lnSpc>
                <a:spcPct val="90000"/>
              </a:lnSpc>
              <a:spcBef>
                <a:spcPts val="1000"/>
              </a:spcBef>
              <a:spcAft>
                <a:spcPts val="0"/>
              </a:spcAft>
              <a:buSzPts val="2400"/>
              <a:buNone/>
            </a:pPr>
            <a:endParaRPr sz="2400" b="1" dirty="0"/>
          </a:p>
          <a:p>
            <a:pPr marL="228600" lvl="0" indent="-76200" algn="l" rtl="0">
              <a:lnSpc>
                <a:spcPct val="90000"/>
              </a:lnSpc>
              <a:spcBef>
                <a:spcPts val="1000"/>
              </a:spcBef>
              <a:spcAft>
                <a:spcPts val="0"/>
              </a:spcAft>
              <a:buClr>
                <a:schemeClr val="accent5"/>
              </a:buClr>
              <a:buSzPts val="2400"/>
              <a:buNone/>
            </a:pPr>
            <a:endParaRPr sz="2400" dirty="0"/>
          </a:p>
          <a:p>
            <a:pPr marL="228600" lvl="0" indent="-76200" algn="l" rtl="0">
              <a:lnSpc>
                <a:spcPct val="90000"/>
              </a:lnSpc>
              <a:spcBef>
                <a:spcPts val="1000"/>
              </a:spcBef>
              <a:spcAft>
                <a:spcPts val="0"/>
              </a:spcAft>
              <a:buClr>
                <a:schemeClr val="accent5"/>
              </a:buClr>
              <a:buSzPts val="2400"/>
              <a:buNone/>
            </a:pPr>
            <a:endParaRPr sz="2400" dirty="0"/>
          </a:p>
        </p:txBody>
      </p:sp>
      <p:sp>
        <p:nvSpPr>
          <p:cNvPr id="586" name="Google Shape;586;p27"/>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p>
            <a:pPr marL="0" lvl="0" indent="0" algn="r">
              <a:spcBef>
                <a:spcPts val="0"/>
              </a:spcBef>
            </a:pPr>
            <a:r>
              <a:rPr lang="ar-JO" dirty="0"/>
              <a:t>تأثير عمل الأطفال على الأطفال</a:t>
            </a:r>
          </a:p>
          <a:p>
            <a:pPr marL="0" lvl="0" indent="0" algn="r" rtl="0">
              <a:lnSpc>
                <a:spcPct val="90000"/>
              </a:lnSpc>
              <a:spcBef>
                <a:spcPts val="1000"/>
              </a:spcBef>
              <a:spcAft>
                <a:spcPts val="0"/>
              </a:spcAft>
              <a:buClr>
                <a:schemeClr val="lt1"/>
              </a:buClr>
              <a:buSzPts val="3600"/>
              <a:buNone/>
            </a:pPr>
            <a:endParaRPr dirty="0"/>
          </a:p>
        </p:txBody>
      </p:sp>
      <p:pic>
        <p:nvPicPr>
          <p:cNvPr id="587" name="Google Shape;587;p27"/>
          <p:cNvPicPr preferRelativeResize="0"/>
          <p:nvPr/>
        </p:nvPicPr>
        <p:blipFill rotWithShape="1">
          <a:blip r:embed="rId3">
            <a:alphaModFix/>
          </a:blip>
          <a:srcRect/>
          <a:stretch/>
        </p:blipFill>
        <p:spPr>
          <a:xfrm>
            <a:off x="10467291" y="158033"/>
            <a:ext cx="1440292" cy="943200"/>
          </a:xfrm>
          <a:prstGeom prst="rect">
            <a:avLst/>
          </a:prstGeom>
          <a:noFill/>
          <a:ln>
            <a:noFill/>
          </a:ln>
        </p:spPr>
      </p:pic>
    </p:spTree>
    <p:extLst>
      <p:ext uri="{BB962C8B-B14F-4D97-AF65-F5344CB8AC3E}">
        <p14:creationId xmlns:p14="http://schemas.microsoft.com/office/powerpoint/2010/main" val="9252037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8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8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8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592"/>
        <p:cNvGrpSpPr/>
        <p:nvPr/>
      </p:nvGrpSpPr>
      <p:grpSpPr>
        <a:xfrm>
          <a:off x="0" y="0"/>
          <a:ext cx="0" cy="0"/>
          <a:chOff x="0" y="0"/>
          <a:chExt cx="0" cy="0"/>
        </a:xfrm>
      </p:grpSpPr>
      <p:sp>
        <p:nvSpPr>
          <p:cNvPr id="593" name="Google Shape;593;p28"/>
          <p:cNvSpPr txBox="1">
            <a:spLocks noGrp="1"/>
          </p:cNvSpPr>
          <p:nvPr>
            <p:ph type="body" idx="2"/>
          </p:nvPr>
        </p:nvSpPr>
        <p:spPr>
          <a:xfrm>
            <a:off x="3962650" y="1397672"/>
            <a:ext cx="7602620" cy="4799266"/>
          </a:xfrm>
          <a:prstGeom prst="rect">
            <a:avLst/>
          </a:prstGeom>
          <a:noFill/>
          <a:ln>
            <a:noFill/>
          </a:ln>
        </p:spPr>
        <p:txBody>
          <a:bodyPr spcFirstLastPara="1" wrap="square" lIns="91425" tIns="45700" rIns="91425" bIns="45700" anchor="t" anchorCtr="0">
            <a:noAutofit/>
          </a:bodyPr>
          <a:lstStyle/>
          <a:p>
            <a:pPr marL="228600" lvl="0" indent="-228600" algn="r" rtl="1">
              <a:lnSpc>
                <a:spcPct val="100000"/>
              </a:lnSpc>
              <a:spcBef>
                <a:spcPts val="0"/>
              </a:spcBef>
            </a:pPr>
            <a:r>
              <a:rPr lang="ar-JO" b="1" dirty="0" smtClean="0"/>
              <a:t>العوامل </a:t>
            </a:r>
            <a:r>
              <a:rPr lang="ar-JO" b="1" dirty="0"/>
              <a:t>النفسية والاجتماعية </a:t>
            </a:r>
            <a:r>
              <a:rPr lang="ar-JO" b="1" dirty="0" smtClean="0"/>
              <a:t>والآثار (العواقب) </a:t>
            </a:r>
            <a:r>
              <a:rPr lang="ar-JO" b="1" dirty="0"/>
              <a:t>النفسية والاجتماعية</a:t>
            </a:r>
            <a:r>
              <a:rPr lang="en-GB" b="1" dirty="0" smtClean="0"/>
              <a:t> </a:t>
            </a:r>
            <a:endParaRPr dirty="0" smtClean="0"/>
          </a:p>
          <a:p>
            <a:pPr marL="228600" lvl="0" indent="-228600" algn="r" rtl="1">
              <a:lnSpc>
                <a:spcPct val="100000"/>
              </a:lnSpc>
            </a:pPr>
            <a:r>
              <a:rPr lang="ar-JO" b="1" dirty="0" smtClean="0"/>
              <a:t>التأثيرات </a:t>
            </a:r>
            <a:r>
              <a:rPr lang="ar-JO" b="1" dirty="0"/>
              <a:t>التعليمية: </a:t>
            </a:r>
            <a:r>
              <a:rPr lang="en-GB" b="1" dirty="0" smtClean="0"/>
              <a:t> </a:t>
            </a:r>
            <a:r>
              <a:rPr lang="ar-JO" dirty="0" smtClean="0"/>
              <a:t>يؤثر </a:t>
            </a:r>
            <a:r>
              <a:rPr lang="ar-JO" dirty="0"/>
              <a:t>على الأداء ، ويؤخر التنمية ، ويحد من </a:t>
            </a:r>
            <a:r>
              <a:rPr lang="ar-JO" dirty="0" smtClean="0"/>
              <a:t>آفاق وتوقعات </a:t>
            </a:r>
            <a:r>
              <a:rPr lang="ar-JO" dirty="0"/>
              <a:t>العمل اللائق</a:t>
            </a:r>
            <a:endParaRPr dirty="0" smtClean="0"/>
          </a:p>
          <a:p>
            <a:pPr marL="228600" lvl="0" indent="-228600" algn="r" rtl="1">
              <a:lnSpc>
                <a:spcPct val="100000"/>
              </a:lnSpc>
            </a:pPr>
            <a:r>
              <a:rPr lang="ar-JO" b="1" dirty="0" smtClean="0"/>
              <a:t> </a:t>
            </a:r>
            <a:r>
              <a:rPr lang="ar-JO" b="1" dirty="0"/>
              <a:t>التأثيرات</a:t>
            </a:r>
            <a:r>
              <a:rPr lang="ar-JO" b="1" dirty="0" smtClean="0"/>
              <a:t> </a:t>
            </a:r>
            <a:r>
              <a:rPr lang="ar-JO" b="1" dirty="0"/>
              <a:t>المجتمعية </a:t>
            </a:r>
            <a:r>
              <a:rPr lang="ar-JO" b="1" dirty="0" smtClean="0"/>
              <a:t>والاجتماعية</a:t>
            </a:r>
            <a:r>
              <a:rPr lang="ar-JO" dirty="0" smtClean="0"/>
              <a:t>: </a:t>
            </a:r>
            <a:r>
              <a:rPr lang="ar-JO" dirty="0"/>
              <a:t>يضر </a:t>
            </a:r>
            <a:r>
              <a:rPr lang="ar-JO" dirty="0" smtClean="0"/>
              <a:t>بالانتعاش/ </a:t>
            </a:r>
            <a:r>
              <a:rPr lang="ar-JO" dirty="0"/>
              <a:t>التنمية  </a:t>
            </a:r>
            <a:r>
              <a:rPr lang="ar-JO" dirty="0" smtClean="0"/>
              <a:t>الاقتصادية ، </a:t>
            </a:r>
            <a:r>
              <a:rPr lang="ar-JO" dirty="0"/>
              <a:t>والعمل اللائق ، ورأس المال البشري ، والمساواة بين الجنسين ، وتوظيف الشباب ، والخدمات </a:t>
            </a:r>
            <a:r>
              <a:rPr lang="ar-JO" dirty="0" smtClean="0"/>
              <a:t>العامة</a:t>
            </a:r>
            <a:endParaRPr dirty="0"/>
          </a:p>
          <a:p>
            <a:pPr marL="228600" lvl="0" indent="-228600" algn="r" rtl="1">
              <a:lnSpc>
                <a:spcPct val="100000"/>
              </a:lnSpc>
            </a:pPr>
            <a:r>
              <a:rPr lang="ar-JO" b="1" dirty="0"/>
              <a:t>التأثيرات</a:t>
            </a:r>
            <a:r>
              <a:rPr lang="ar-JO" b="1" dirty="0" smtClean="0"/>
              <a:t> </a:t>
            </a:r>
            <a:r>
              <a:rPr lang="ar-JO" b="1" dirty="0"/>
              <a:t>الإيجابية لعمل الأطفال؟</a:t>
            </a:r>
            <a:endParaRPr dirty="0"/>
          </a:p>
          <a:p>
            <a:pPr marL="228600" lvl="0" indent="-76200" algn="l" rtl="0">
              <a:lnSpc>
                <a:spcPct val="90000"/>
              </a:lnSpc>
              <a:spcBef>
                <a:spcPts val="1000"/>
              </a:spcBef>
              <a:spcAft>
                <a:spcPts val="0"/>
              </a:spcAft>
              <a:buClr>
                <a:schemeClr val="accent5"/>
              </a:buClr>
              <a:buSzPts val="2400"/>
              <a:buNone/>
            </a:pPr>
            <a:endParaRPr sz="2400" dirty="0"/>
          </a:p>
          <a:p>
            <a:pPr marL="228600" lvl="0" indent="-76200" algn="l" rtl="0">
              <a:lnSpc>
                <a:spcPct val="90000"/>
              </a:lnSpc>
              <a:spcBef>
                <a:spcPts val="1000"/>
              </a:spcBef>
              <a:spcAft>
                <a:spcPts val="0"/>
              </a:spcAft>
              <a:buClr>
                <a:schemeClr val="accent5"/>
              </a:buClr>
              <a:buSzPts val="2400"/>
              <a:buNone/>
            </a:pPr>
            <a:endParaRPr sz="2400" b="1" dirty="0"/>
          </a:p>
          <a:p>
            <a:pPr marL="228600" lvl="0" indent="-76200" algn="l" rtl="0">
              <a:lnSpc>
                <a:spcPct val="90000"/>
              </a:lnSpc>
              <a:spcBef>
                <a:spcPts val="1000"/>
              </a:spcBef>
              <a:spcAft>
                <a:spcPts val="0"/>
              </a:spcAft>
              <a:buClr>
                <a:schemeClr val="accent5"/>
              </a:buClr>
              <a:buSzPts val="2400"/>
              <a:buNone/>
            </a:pPr>
            <a:endParaRPr sz="2400" b="1" dirty="0"/>
          </a:p>
          <a:p>
            <a:pPr marL="228600" lvl="0" indent="-76200" algn="l" rtl="0">
              <a:lnSpc>
                <a:spcPct val="90000"/>
              </a:lnSpc>
              <a:spcBef>
                <a:spcPts val="1000"/>
              </a:spcBef>
              <a:spcAft>
                <a:spcPts val="0"/>
              </a:spcAft>
              <a:buClr>
                <a:schemeClr val="accent5"/>
              </a:buClr>
              <a:buSzPts val="2400"/>
              <a:buNone/>
            </a:pPr>
            <a:endParaRPr sz="2400" dirty="0"/>
          </a:p>
          <a:p>
            <a:pPr marL="228600" lvl="0" indent="-76200" algn="l" rtl="0">
              <a:lnSpc>
                <a:spcPct val="90000"/>
              </a:lnSpc>
              <a:spcBef>
                <a:spcPts val="1000"/>
              </a:spcBef>
              <a:spcAft>
                <a:spcPts val="0"/>
              </a:spcAft>
              <a:buClr>
                <a:schemeClr val="accent5"/>
              </a:buClr>
              <a:buSzPts val="2400"/>
              <a:buNone/>
            </a:pPr>
            <a:endParaRPr sz="2400" dirty="0"/>
          </a:p>
          <a:p>
            <a:pPr marL="228600" lvl="0" indent="-76200" algn="l" rtl="0">
              <a:lnSpc>
                <a:spcPct val="90000"/>
              </a:lnSpc>
              <a:spcBef>
                <a:spcPts val="1000"/>
              </a:spcBef>
              <a:spcAft>
                <a:spcPts val="0"/>
              </a:spcAft>
              <a:buClr>
                <a:schemeClr val="accent5"/>
              </a:buClr>
              <a:buSzPts val="2400"/>
              <a:buNone/>
            </a:pPr>
            <a:endParaRPr sz="2400" dirty="0"/>
          </a:p>
          <a:p>
            <a:pPr marL="0" lvl="0" indent="0" algn="l" rtl="0">
              <a:lnSpc>
                <a:spcPct val="90000"/>
              </a:lnSpc>
              <a:spcBef>
                <a:spcPts val="1000"/>
              </a:spcBef>
              <a:spcAft>
                <a:spcPts val="0"/>
              </a:spcAft>
              <a:buSzPts val="2400"/>
              <a:buNone/>
            </a:pPr>
            <a:endParaRPr sz="2400" b="1" dirty="0"/>
          </a:p>
          <a:p>
            <a:pPr marL="228600" lvl="0" indent="-76200" algn="l" rtl="0">
              <a:lnSpc>
                <a:spcPct val="90000"/>
              </a:lnSpc>
              <a:spcBef>
                <a:spcPts val="1000"/>
              </a:spcBef>
              <a:spcAft>
                <a:spcPts val="0"/>
              </a:spcAft>
              <a:buClr>
                <a:schemeClr val="accent5"/>
              </a:buClr>
              <a:buSzPts val="2400"/>
              <a:buNone/>
            </a:pPr>
            <a:endParaRPr sz="2400" dirty="0"/>
          </a:p>
          <a:p>
            <a:pPr marL="228600" lvl="0" indent="-76200" algn="l" rtl="0">
              <a:lnSpc>
                <a:spcPct val="90000"/>
              </a:lnSpc>
              <a:spcBef>
                <a:spcPts val="1000"/>
              </a:spcBef>
              <a:spcAft>
                <a:spcPts val="0"/>
              </a:spcAft>
              <a:buClr>
                <a:schemeClr val="accent5"/>
              </a:buClr>
              <a:buSzPts val="2400"/>
              <a:buNone/>
            </a:pPr>
            <a:endParaRPr sz="2400" dirty="0"/>
          </a:p>
        </p:txBody>
      </p:sp>
      <p:sp>
        <p:nvSpPr>
          <p:cNvPr id="594" name="Google Shape;594;p28"/>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p>
            <a:pPr marL="0" lvl="0" indent="0" algn="r" rtl="1">
              <a:spcBef>
                <a:spcPts val="0"/>
              </a:spcBef>
            </a:pPr>
            <a:r>
              <a:rPr lang="ar-JO" dirty="0"/>
              <a:t>تأثير عمل الأطفال على الأطفال</a:t>
            </a:r>
          </a:p>
          <a:p>
            <a:pPr marL="0" lvl="0" indent="0" algn="r" rtl="1">
              <a:lnSpc>
                <a:spcPct val="90000"/>
              </a:lnSpc>
              <a:spcBef>
                <a:spcPts val="1000"/>
              </a:spcBef>
              <a:spcAft>
                <a:spcPts val="0"/>
              </a:spcAft>
              <a:buClr>
                <a:schemeClr val="lt1"/>
              </a:buClr>
              <a:buSzPts val="3600"/>
              <a:buNone/>
            </a:pPr>
            <a:endParaRPr dirty="0"/>
          </a:p>
        </p:txBody>
      </p:sp>
      <p:pic>
        <p:nvPicPr>
          <p:cNvPr id="595" name="Google Shape;595;p28"/>
          <p:cNvPicPr preferRelativeResize="0"/>
          <p:nvPr/>
        </p:nvPicPr>
        <p:blipFill rotWithShape="1">
          <a:blip r:embed="rId3">
            <a:alphaModFix/>
          </a:blip>
          <a:srcRect/>
          <a:stretch/>
        </p:blipFill>
        <p:spPr>
          <a:xfrm>
            <a:off x="10467291" y="158033"/>
            <a:ext cx="1440292" cy="943200"/>
          </a:xfrm>
          <a:prstGeom prst="rect">
            <a:avLst/>
          </a:prstGeom>
          <a:noFill/>
          <a:ln>
            <a:noFill/>
          </a:ln>
        </p:spPr>
      </p:pic>
    </p:spTree>
    <p:extLst>
      <p:ext uri="{BB962C8B-B14F-4D97-AF65-F5344CB8AC3E}">
        <p14:creationId xmlns:p14="http://schemas.microsoft.com/office/powerpoint/2010/main" val="26379682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9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9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9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9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600"/>
        <p:cNvGrpSpPr/>
        <p:nvPr/>
      </p:nvGrpSpPr>
      <p:grpSpPr>
        <a:xfrm>
          <a:off x="0" y="0"/>
          <a:ext cx="0" cy="0"/>
          <a:chOff x="0" y="0"/>
          <a:chExt cx="0" cy="0"/>
        </a:xfrm>
      </p:grpSpPr>
      <p:sp>
        <p:nvSpPr>
          <p:cNvPr id="601" name="Google Shape;601;p29"/>
          <p:cNvSpPr txBox="1">
            <a:spLocks noGrp="1"/>
          </p:cNvSpPr>
          <p:nvPr>
            <p:ph type="title"/>
          </p:nvPr>
        </p:nvSpPr>
        <p:spPr>
          <a:xfrm>
            <a:off x="656023" y="365125"/>
            <a:ext cx="8147014" cy="1325563"/>
          </a:xfrm>
          <a:prstGeom prst="rect">
            <a:avLst/>
          </a:prstGeom>
          <a:noFill/>
          <a:ln>
            <a:noFill/>
          </a:ln>
        </p:spPr>
        <p:txBody>
          <a:bodyPr spcFirstLastPara="1" wrap="square" lIns="91425" tIns="45700" rIns="91425" bIns="45700" anchor="ctr" anchorCtr="0">
            <a:normAutofit/>
          </a:bodyPr>
          <a:lstStyle/>
          <a:p>
            <a:pPr lvl="0" algn="r" rtl="1"/>
            <a:r>
              <a:rPr lang="ar-JO" dirty="0"/>
              <a:t>تمرين اختياري: رسم خرائط </a:t>
            </a:r>
            <a:r>
              <a:rPr lang="ar-JO" dirty="0" smtClean="0"/>
              <a:t>الهيكل الخاص بعمل </a:t>
            </a:r>
            <a:r>
              <a:rPr lang="ar-JO" dirty="0"/>
              <a:t>الأطفال</a:t>
            </a:r>
            <a:endParaRPr dirty="0"/>
          </a:p>
        </p:txBody>
      </p:sp>
      <p:sp>
        <p:nvSpPr>
          <p:cNvPr id="602" name="Google Shape;602;p29"/>
          <p:cNvSpPr txBox="1">
            <a:spLocks noGrp="1"/>
          </p:cNvSpPr>
          <p:nvPr>
            <p:ph type="body" idx="1"/>
          </p:nvPr>
        </p:nvSpPr>
        <p:spPr>
          <a:xfrm>
            <a:off x="656022" y="1971676"/>
            <a:ext cx="10820015" cy="571500"/>
          </a:xfrm>
          <a:prstGeom prst="rect">
            <a:avLst/>
          </a:prstGeom>
          <a:noFill/>
          <a:ln>
            <a:noFill/>
          </a:ln>
        </p:spPr>
        <p:txBody>
          <a:bodyPr spcFirstLastPara="1" wrap="square" lIns="91425" tIns="45700" rIns="91425" bIns="45700" anchor="t" anchorCtr="0">
            <a:normAutofit/>
          </a:bodyPr>
          <a:lstStyle/>
          <a:p>
            <a:pPr marL="0" lvl="0" indent="0" algn="r" rtl="1">
              <a:spcBef>
                <a:spcPts val="0"/>
              </a:spcBef>
            </a:pPr>
            <a:r>
              <a:rPr lang="ar-JO" dirty="0" smtClean="0"/>
              <a:t>في </a:t>
            </a:r>
            <a:r>
              <a:rPr lang="ar-JO" dirty="0"/>
              <a:t>مجموعتك </a:t>
            </a:r>
            <a:r>
              <a:rPr lang="ar-JO" dirty="0" smtClean="0"/>
              <a:t>:</a:t>
            </a:r>
            <a:endParaRPr lang="ar-JO" dirty="0"/>
          </a:p>
          <a:p>
            <a:pPr marL="0" lvl="0" indent="0" algn="l" rtl="0">
              <a:lnSpc>
                <a:spcPct val="90000"/>
              </a:lnSpc>
              <a:spcBef>
                <a:spcPts val="0"/>
              </a:spcBef>
              <a:spcAft>
                <a:spcPts val="0"/>
              </a:spcAft>
              <a:buClr>
                <a:schemeClr val="accent6"/>
              </a:buClr>
              <a:buSzPts val="2800"/>
              <a:buNone/>
            </a:pPr>
            <a:endParaRPr dirty="0"/>
          </a:p>
        </p:txBody>
      </p:sp>
      <p:sp>
        <p:nvSpPr>
          <p:cNvPr id="603" name="Google Shape;603;p29"/>
          <p:cNvSpPr txBox="1">
            <a:spLocks noGrp="1"/>
          </p:cNvSpPr>
          <p:nvPr>
            <p:ph type="body" idx="2"/>
          </p:nvPr>
        </p:nvSpPr>
        <p:spPr>
          <a:xfrm>
            <a:off x="656022" y="2654812"/>
            <a:ext cx="10820015" cy="4003164"/>
          </a:xfrm>
          <a:prstGeom prst="rect">
            <a:avLst/>
          </a:prstGeom>
          <a:noFill/>
          <a:ln>
            <a:noFill/>
          </a:ln>
        </p:spPr>
        <p:txBody>
          <a:bodyPr spcFirstLastPara="1" wrap="square" lIns="91425" tIns="45700" rIns="91425" bIns="45700" anchor="t" anchorCtr="0">
            <a:normAutofit fontScale="92500" lnSpcReduction="10000"/>
          </a:bodyPr>
          <a:lstStyle/>
          <a:p>
            <a:pPr marL="228600" lvl="0" indent="-197167" algn="r" rtl="1">
              <a:spcBef>
                <a:spcPts val="0"/>
              </a:spcBef>
              <a:buSzPct val="100000"/>
            </a:pPr>
            <a:r>
              <a:rPr lang="ar-JO" sz="3300" dirty="0" smtClean="0"/>
              <a:t>لقد </a:t>
            </a:r>
            <a:r>
              <a:rPr lang="ar-JO" sz="3300" dirty="0"/>
              <a:t>تم إعطاؤك وصفًا موجزًا </a:t>
            </a:r>
            <a:r>
              <a:rPr lang="ar-JO" sz="3300" dirty="0" smtClean="0"/>
              <a:t>​​للطفل</a:t>
            </a:r>
            <a:r>
              <a:rPr lang="ar-JO" sz="3300" dirty="0"/>
              <a:t>.</a:t>
            </a:r>
            <a:r>
              <a:rPr lang="en-GB" sz="3300" dirty="0" smtClean="0"/>
              <a:t>   </a:t>
            </a:r>
            <a:endParaRPr dirty="0"/>
          </a:p>
          <a:p>
            <a:pPr marL="228600" lvl="0" indent="-197167" algn="r" rtl="1">
              <a:buSzPct val="100000"/>
            </a:pPr>
            <a:r>
              <a:rPr lang="ar-JO" sz="3300" b="1" dirty="0" smtClean="0"/>
              <a:t>المهمة: </a:t>
            </a:r>
            <a:r>
              <a:rPr lang="ar-JO" sz="3300" dirty="0" smtClean="0"/>
              <a:t>ناقش </a:t>
            </a:r>
            <a:r>
              <a:rPr lang="ar-JO" sz="3300" dirty="0"/>
              <a:t>ووضح الآثار الخطيرة والضارة التي يمكن أن تنجم عن نوع </a:t>
            </a:r>
            <a:r>
              <a:rPr lang="ar-JO" sz="3300" dirty="0" smtClean="0"/>
              <a:t>عمل </a:t>
            </a:r>
            <a:r>
              <a:rPr lang="ar-JO" sz="3300" dirty="0"/>
              <a:t>الأطفال والمخاطر التي يتعرض لها </a:t>
            </a:r>
            <a:r>
              <a:rPr lang="ar-JO" sz="3300" dirty="0" smtClean="0"/>
              <a:t>الأطفال.</a:t>
            </a:r>
            <a:endParaRPr dirty="0"/>
          </a:p>
          <a:p>
            <a:pPr marL="228600" lvl="0" indent="-197167" algn="r" rtl="1">
              <a:buSzPct val="100000"/>
            </a:pPr>
            <a:r>
              <a:rPr lang="ar-JO" sz="3300" dirty="0" smtClean="0"/>
              <a:t>فكر </a:t>
            </a:r>
            <a:r>
              <a:rPr lang="ar-JO" sz="3300" dirty="0"/>
              <a:t>في تجاربهم في العمل </a:t>
            </a:r>
            <a:r>
              <a:rPr lang="ar-JO" sz="3300" dirty="0" smtClean="0"/>
              <a:t>والمنزل </a:t>
            </a:r>
            <a:r>
              <a:rPr lang="ar-JO" sz="3300" dirty="0"/>
              <a:t>، والتي تؤثر على </a:t>
            </a:r>
            <a:r>
              <a:rPr lang="ar-JO" sz="3300" dirty="0" smtClean="0"/>
              <a:t>احتمال تعرضهم للمخاطر </a:t>
            </a:r>
            <a:r>
              <a:rPr lang="ar-JO" sz="3300" dirty="0"/>
              <a:t>وكذلك تخلق </a:t>
            </a:r>
            <a:r>
              <a:rPr lang="ar-JO" sz="3300" dirty="0" smtClean="0"/>
              <a:t>تأثيرات نفسية، وعاطفية، وبدنية، </a:t>
            </a:r>
            <a:r>
              <a:rPr lang="ar-JO" sz="3300" dirty="0"/>
              <a:t>وتعليمية. هل ستكون هناك اختلافات إذا </a:t>
            </a:r>
            <a:r>
              <a:rPr lang="ar-JO" sz="3300" dirty="0" smtClean="0"/>
              <a:t>ما كان </a:t>
            </a:r>
            <a:r>
              <a:rPr lang="ar-JO" sz="3300" dirty="0"/>
              <a:t>الطفل فتاة أو فتى أو لاجئًا؟</a:t>
            </a:r>
            <a:endParaRPr sz="3300" dirty="0"/>
          </a:p>
          <a:p>
            <a:pPr marL="228600" lvl="0" indent="-197167" algn="r" rtl="1">
              <a:buSzPct val="100000"/>
            </a:pPr>
            <a:r>
              <a:rPr lang="ar-JO" sz="3300" dirty="0" smtClean="0"/>
              <a:t>استخدم أوراق ملاحظات </a:t>
            </a:r>
            <a:r>
              <a:rPr lang="ar-JO" sz="3300" dirty="0"/>
              <a:t>لاصقة ملونة مختلفة على </a:t>
            </a:r>
            <a:r>
              <a:rPr lang="ar-JO" sz="3300" dirty="0" smtClean="0"/>
              <a:t>الخريطة للإشارة </a:t>
            </a:r>
            <a:r>
              <a:rPr lang="ar-JO" sz="3300" dirty="0"/>
              <a:t>إلى أنواع مختلفة من </a:t>
            </a:r>
            <a:r>
              <a:rPr lang="ar-JO" sz="3300" dirty="0" smtClean="0"/>
              <a:t>التأثيرات.</a:t>
            </a:r>
            <a:endParaRPr sz="3300" dirty="0"/>
          </a:p>
          <a:p>
            <a:pPr marL="228600" lvl="0" indent="-197167" algn="r" rtl="1">
              <a:buSzPct val="100000"/>
            </a:pPr>
            <a:r>
              <a:rPr lang="ar-JO" sz="3300" dirty="0"/>
              <a:t>بمجرد </a:t>
            </a:r>
            <a:r>
              <a:rPr lang="ar-JO" sz="3300" dirty="0" smtClean="0"/>
              <a:t>الانتهاء، قم بتقديم ما توصلت اليه </a:t>
            </a:r>
            <a:r>
              <a:rPr lang="ar-JO" sz="3300" dirty="0"/>
              <a:t>في الجلسة </a:t>
            </a:r>
            <a:r>
              <a:rPr lang="ar-JO" sz="3300" dirty="0" smtClean="0"/>
              <a:t>العامة.</a:t>
            </a:r>
            <a:endParaRPr sz="3300" dirty="0"/>
          </a:p>
          <a:p>
            <a:pPr marL="228600" lvl="0" indent="-77470" algn="l" rtl="0">
              <a:lnSpc>
                <a:spcPct val="90000"/>
              </a:lnSpc>
              <a:spcBef>
                <a:spcPts val="1000"/>
              </a:spcBef>
              <a:spcAft>
                <a:spcPts val="0"/>
              </a:spcAft>
              <a:buClr>
                <a:schemeClr val="accent6"/>
              </a:buClr>
              <a:buSzPct val="100000"/>
              <a:buNone/>
            </a:pPr>
            <a:endParaRPr dirty="0"/>
          </a:p>
          <a:p>
            <a:pPr marL="228600" lvl="0" indent="-77470" algn="l" rtl="0">
              <a:lnSpc>
                <a:spcPct val="90000"/>
              </a:lnSpc>
              <a:spcBef>
                <a:spcPts val="1000"/>
              </a:spcBef>
              <a:spcAft>
                <a:spcPts val="0"/>
              </a:spcAft>
              <a:buClr>
                <a:schemeClr val="accent6"/>
              </a:buClr>
              <a:buSzPct val="100000"/>
              <a:buNone/>
            </a:pPr>
            <a:endParaRPr dirty="0"/>
          </a:p>
        </p:txBody>
      </p:sp>
      <p:pic>
        <p:nvPicPr>
          <p:cNvPr id="604" name="Google Shape;604;p29"/>
          <p:cNvPicPr preferRelativeResize="0"/>
          <p:nvPr/>
        </p:nvPicPr>
        <p:blipFill rotWithShape="1">
          <a:blip r:embed="rId3">
            <a:alphaModFix/>
          </a:blip>
          <a:srcRect/>
          <a:stretch/>
        </p:blipFill>
        <p:spPr>
          <a:xfrm>
            <a:off x="8805243" y="-731945"/>
            <a:ext cx="3386757" cy="3386757"/>
          </a:xfrm>
          <a:prstGeom prst="rect">
            <a:avLst/>
          </a:prstGeom>
          <a:noFill/>
          <a:ln>
            <a:noFill/>
          </a:ln>
        </p:spPr>
      </p:pic>
    </p:spTree>
    <p:extLst>
      <p:ext uri="{BB962C8B-B14F-4D97-AF65-F5344CB8AC3E}">
        <p14:creationId xmlns:p14="http://schemas.microsoft.com/office/powerpoint/2010/main" val="329708975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608"/>
        <p:cNvGrpSpPr/>
        <p:nvPr/>
      </p:nvGrpSpPr>
      <p:grpSpPr>
        <a:xfrm>
          <a:off x="0" y="0"/>
          <a:ext cx="0" cy="0"/>
          <a:chOff x="0" y="0"/>
          <a:chExt cx="0" cy="0"/>
        </a:xfrm>
      </p:grpSpPr>
      <p:sp>
        <p:nvSpPr>
          <p:cNvPr id="609" name="Google Shape;609;p30"/>
          <p:cNvSpPr txBox="1">
            <a:spLocks noGrp="1"/>
          </p:cNvSpPr>
          <p:nvPr>
            <p:ph type="body" idx="1"/>
          </p:nvPr>
        </p:nvSpPr>
        <p:spPr>
          <a:xfrm>
            <a:off x="4100513" y="528639"/>
            <a:ext cx="7300912" cy="761154"/>
          </a:xfrm>
          <a:prstGeom prst="rect">
            <a:avLst/>
          </a:prstGeom>
          <a:noFill/>
          <a:ln>
            <a:noFill/>
          </a:ln>
        </p:spPr>
        <p:txBody>
          <a:bodyPr spcFirstLastPara="1" wrap="square" lIns="91425" tIns="45700" rIns="91425" bIns="45700" anchor="t" anchorCtr="0">
            <a:normAutofit/>
          </a:bodyPr>
          <a:lstStyle/>
          <a:p>
            <a:pPr marL="0" lvl="0" indent="0" algn="ctr">
              <a:spcBef>
                <a:spcPts val="0"/>
              </a:spcBef>
              <a:buSzPts val="4000"/>
            </a:pPr>
            <a:r>
              <a:rPr lang="ar-JO" sz="4000" dirty="0"/>
              <a:t>الرسائل الرئيسية</a:t>
            </a:r>
            <a:endParaRPr dirty="0"/>
          </a:p>
        </p:txBody>
      </p:sp>
      <p:sp>
        <p:nvSpPr>
          <p:cNvPr id="610" name="Google Shape;610;p30"/>
          <p:cNvSpPr txBox="1">
            <a:spLocks noGrp="1"/>
          </p:cNvSpPr>
          <p:nvPr>
            <p:ph type="body" idx="2"/>
          </p:nvPr>
        </p:nvSpPr>
        <p:spPr>
          <a:xfrm>
            <a:off x="4100513" y="1289792"/>
            <a:ext cx="7300912" cy="5266456"/>
          </a:xfrm>
          <a:prstGeom prst="rect">
            <a:avLst/>
          </a:prstGeom>
          <a:noFill/>
          <a:ln>
            <a:noFill/>
          </a:ln>
        </p:spPr>
        <p:txBody>
          <a:bodyPr spcFirstLastPara="1" wrap="square" lIns="91425" tIns="45700" rIns="91425" bIns="45700" anchor="t" anchorCtr="0">
            <a:normAutofit/>
          </a:bodyPr>
          <a:lstStyle/>
          <a:p>
            <a:pPr marL="228600" lvl="0" indent="-228600" algn="r" rtl="1">
              <a:spcBef>
                <a:spcPts val="0"/>
              </a:spcBef>
            </a:pPr>
            <a:r>
              <a:rPr lang="ar-JO" dirty="0" smtClean="0"/>
              <a:t>الأطر </a:t>
            </a:r>
            <a:r>
              <a:rPr lang="ar-JO" dirty="0"/>
              <a:t>القانونية </a:t>
            </a:r>
            <a:r>
              <a:rPr lang="ar-JO" dirty="0" smtClean="0"/>
              <a:t>والسياسية </a:t>
            </a:r>
            <a:r>
              <a:rPr lang="ar-JO" dirty="0"/>
              <a:t>هي الأسس التي تساعدنا على فهم </a:t>
            </a:r>
            <a:r>
              <a:rPr lang="ar-JO" dirty="0" smtClean="0"/>
              <a:t>عمل </a:t>
            </a:r>
            <a:r>
              <a:rPr lang="ar-JO" dirty="0"/>
              <a:t>الأطفال.</a:t>
            </a:r>
            <a:endParaRPr dirty="0"/>
          </a:p>
          <a:p>
            <a:pPr marL="228600" lvl="0" indent="-228600" algn="r" rtl="1"/>
            <a:r>
              <a:rPr lang="ar-JO" dirty="0" smtClean="0"/>
              <a:t>و يصبح تشغيل </a:t>
            </a:r>
            <a:r>
              <a:rPr lang="ar-JO" dirty="0"/>
              <a:t>الأطفال </a:t>
            </a:r>
            <a:r>
              <a:rPr lang="ar-JO" dirty="0" smtClean="0"/>
              <a:t>عمل الأطفال </a:t>
            </a:r>
            <a:r>
              <a:rPr lang="ar-JO" dirty="0"/>
              <a:t>عندما يكون الأطفال في الحد الأدنى لسن العمل ، أو يؤثر العمل على تعليم الأطفال ، أو تكون </a:t>
            </a:r>
            <a:r>
              <a:rPr lang="ar-JO" dirty="0" smtClean="0"/>
              <a:t>طبيعة وظروف العمل ضارة لهم.</a:t>
            </a:r>
            <a:endParaRPr dirty="0"/>
          </a:p>
          <a:p>
            <a:pPr marL="228600" lvl="0" indent="-228600" algn="r" rtl="1"/>
            <a:r>
              <a:rPr lang="ar-JO" dirty="0" smtClean="0"/>
              <a:t>هناك </a:t>
            </a:r>
            <a:r>
              <a:rPr lang="ar-JO" dirty="0"/>
              <a:t>علاقة قوية بين </a:t>
            </a:r>
            <a:r>
              <a:rPr lang="ar-JO" dirty="0" smtClean="0"/>
              <a:t>عمل </a:t>
            </a:r>
            <a:r>
              <a:rPr lang="ar-JO" dirty="0"/>
              <a:t>الأطفال وحالات </a:t>
            </a:r>
            <a:r>
              <a:rPr lang="ar-JO" dirty="0" smtClean="0"/>
              <a:t>النزاع </a:t>
            </a:r>
            <a:r>
              <a:rPr lang="ar-JO" dirty="0"/>
              <a:t>والأزمات الإنسانية.</a:t>
            </a:r>
            <a:endParaRPr dirty="0"/>
          </a:p>
          <a:p>
            <a:pPr marL="228600" lvl="0" indent="-228600" algn="r" rtl="1"/>
            <a:r>
              <a:rPr lang="ar-JO" dirty="0" smtClean="0"/>
              <a:t>بالنسبة </a:t>
            </a:r>
            <a:r>
              <a:rPr lang="ar-JO" dirty="0"/>
              <a:t>للأطفال </a:t>
            </a:r>
            <a:r>
              <a:rPr lang="ar-JO" dirty="0" smtClean="0"/>
              <a:t>العاملين، </a:t>
            </a:r>
            <a:r>
              <a:rPr lang="ar-JO"/>
              <a:t>فإن </a:t>
            </a:r>
            <a:r>
              <a:rPr lang="ar-JO" smtClean="0"/>
              <a:t>التأثيرات </a:t>
            </a:r>
            <a:r>
              <a:rPr lang="ar-JO" dirty="0"/>
              <a:t>ضارة للغاية.</a:t>
            </a:r>
          </a:p>
          <a:p>
            <a:pPr marL="228600" lvl="0" indent="-228600" algn="l" rtl="0">
              <a:lnSpc>
                <a:spcPct val="90000"/>
              </a:lnSpc>
              <a:spcBef>
                <a:spcPts val="1000"/>
              </a:spcBef>
              <a:spcAft>
                <a:spcPts val="0"/>
              </a:spcAft>
              <a:buSzPts val="2800"/>
              <a:buChar char="•"/>
            </a:pPr>
            <a:endParaRPr dirty="0"/>
          </a:p>
        </p:txBody>
      </p:sp>
    </p:spTree>
    <p:extLst>
      <p:ext uri="{BB962C8B-B14F-4D97-AF65-F5344CB8AC3E}">
        <p14:creationId xmlns:p14="http://schemas.microsoft.com/office/powerpoint/2010/main" val="14440198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39"/>
        <p:cNvGrpSpPr/>
        <p:nvPr/>
      </p:nvGrpSpPr>
      <p:grpSpPr>
        <a:xfrm>
          <a:off x="0" y="0"/>
          <a:ext cx="0" cy="0"/>
          <a:chOff x="0" y="0"/>
          <a:chExt cx="0" cy="0"/>
        </a:xfrm>
      </p:grpSpPr>
      <p:sp>
        <p:nvSpPr>
          <p:cNvPr id="240" name="Google Shape;240;p3"/>
          <p:cNvSpPr txBox="1">
            <a:spLocks noGrp="1"/>
          </p:cNvSpPr>
          <p:nvPr>
            <p:ph type="body" idx="2"/>
          </p:nvPr>
        </p:nvSpPr>
        <p:spPr>
          <a:xfrm>
            <a:off x="790414" y="3051922"/>
            <a:ext cx="10879071" cy="2701764"/>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None/>
            </a:pPr>
            <a:endParaRPr dirty="0"/>
          </a:p>
          <a:p>
            <a:pPr lvl="0" indent="-457200" algn="r" rtl="1">
              <a:spcBef>
                <a:spcPts val="0"/>
              </a:spcBef>
              <a:buChar char="•"/>
            </a:pPr>
            <a:r>
              <a:rPr lang="ar-JO" dirty="0" smtClean="0"/>
              <a:t>وصف </a:t>
            </a:r>
            <a:r>
              <a:rPr lang="ar-JO" dirty="0"/>
              <a:t>الأطر القانونية والسياسية الدولية </a:t>
            </a:r>
            <a:r>
              <a:rPr lang="ar-JO" dirty="0" smtClean="0"/>
              <a:t>لعمل الأطفال </a:t>
            </a:r>
            <a:endParaRPr dirty="0"/>
          </a:p>
          <a:p>
            <a:pPr lvl="0" indent="-457200" algn="r" rtl="1">
              <a:spcBef>
                <a:spcPts val="0"/>
              </a:spcBef>
              <a:buChar char="•"/>
            </a:pPr>
            <a:r>
              <a:rPr lang="ar-JO" dirty="0" smtClean="0"/>
              <a:t>إعطاء </a:t>
            </a:r>
            <a:r>
              <a:rPr lang="ar-JO" dirty="0"/>
              <a:t>أمثلة </a:t>
            </a:r>
            <a:r>
              <a:rPr lang="ar-JO" dirty="0" smtClean="0"/>
              <a:t>على الإطار</a:t>
            </a:r>
            <a:r>
              <a:rPr lang="en-US" dirty="0" smtClean="0"/>
              <a:t>/</a:t>
            </a:r>
            <a:r>
              <a:rPr lang="ar-JO" dirty="0" smtClean="0"/>
              <a:t> </a:t>
            </a:r>
            <a:r>
              <a:rPr lang="ar-JO" dirty="0"/>
              <a:t>الأطر القانونية القطرية / الإقليمية ذات الصلة التي تعرّف </a:t>
            </a:r>
            <a:r>
              <a:rPr lang="ar-JO" dirty="0" smtClean="0"/>
              <a:t>عمل </a:t>
            </a:r>
            <a:r>
              <a:rPr lang="ar-JO" dirty="0"/>
              <a:t>الأطفال</a:t>
            </a:r>
            <a:endParaRPr dirty="0"/>
          </a:p>
          <a:p>
            <a:pPr lvl="0" indent="-457200" algn="r" rtl="1">
              <a:spcBef>
                <a:spcPts val="0"/>
              </a:spcBef>
              <a:buChar char="•"/>
            </a:pPr>
            <a:r>
              <a:rPr lang="ar-JO" dirty="0" smtClean="0"/>
              <a:t>وصف </a:t>
            </a:r>
            <a:r>
              <a:rPr lang="ar-JO" dirty="0"/>
              <a:t>بعض الآثار الضارة </a:t>
            </a:r>
            <a:r>
              <a:rPr lang="ar-JO" dirty="0" smtClean="0"/>
              <a:t>لعمل الأطفال </a:t>
            </a:r>
            <a:r>
              <a:rPr lang="ar-JO" dirty="0"/>
              <a:t>في الأزمات </a:t>
            </a:r>
            <a:r>
              <a:rPr lang="ar-JO" dirty="0" smtClean="0"/>
              <a:t>الإنسانية </a:t>
            </a:r>
            <a:endParaRPr dirty="0"/>
          </a:p>
          <a:p>
            <a:pPr marL="457200" lvl="0" indent="-279400" algn="l" rtl="0">
              <a:lnSpc>
                <a:spcPct val="90000"/>
              </a:lnSpc>
              <a:spcBef>
                <a:spcPts val="1000"/>
              </a:spcBef>
              <a:spcAft>
                <a:spcPts val="0"/>
              </a:spcAft>
              <a:buClr>
                <a:schemeClr val="lt1"/>
              </a:buClr>
              <a:buSzPts val="2800"/>
              <a:buFont typeface="Arial"/>
              <a:buNone/>
            </a:pPr>
            <a:endParaRPr dirty="0"/>
          </a:p>
        </p:txBody>
      </p:sp>
      <p:sp>
        <p:nvSpPr>
          <p:cNvPr id="241" name="Google Shape;241;p3"/>
          <p:cNvSpPr txBox="1"/>
          <p:nvPr/>
        </p:nvSpPr>
        <p:spPr>
          <a:xfrm>
            <a:off x="1828005" y="476375"/>
            <a:ext cx="8535987" cy="627939"/>
          </a:xfrm>
          <a:prstGeom prst="rect">
            <a:avLst/>
          </a:prstGeom>
          <a:noFill/>
          <a:ln>
            <a:noFill/>
          </a:ln>
        </p:spPr>
        <p:txBody>
          <a:bodyPr spcFirstLastPara="1" wrap="square" lIns="91425" tIns="45700" rIns="91425" bIns="45700" anchor="t" anchorCtr="0">
            <a:normAutofit/>
          </a:bodyPr>
          <a:lstStyle/>
          <a:p>
            <a:pPr marL="0" marR="0" lvl="0" indent="0" algn="ctr" rtl="0">
              <a:lnSpc>
                <a:spcPct val="90000"/>
              </a:lnSpc>
              <a:spcBef>
                <a:spcPts val="0"/>
              </a:spcBef>
              <a:spcAft>
                <a:spcPts val="0"/>
              </a:spcAft>
              <a:buClr>
                <a:schemeClr val="lt1"/>
              </a:buClr>
              <a:buSzPts val="2800"/>
              <a:buFont typeface="Arial"/>
              <a:buNone/>
            </a:pPr>
            <a:endParaRPr sz="2800" b="1" i="0" u="none" strike="noStrike" cap="none">
              <a:solidFill>
                <a:schemeClr val="lt1"/>
              </a:solidFill>
              <a:latin typeface="Helvetica Neue"/>
              <a:ea typeface="Helvetica Neue"/>
              <a:cs typeface="Helvetica Neue"/>
              <a:sym typeface="Helvetica Neue"/>
            </a:endParaRPr>
          </a:p>
        </p:txBody>
      </p:sp>
      <p:sp>
        <p:nvSpPr>
          <p:cNvPr id="242" name="Google Shape;242;p3"/>
          <p:cNvSpPr txBox="1"/>
          <p:nvPr/>
        </p:nvSpPr>
        <p:spPr>
          <a:xfrm>
            <a:off x="304800" y="937802"/>
            <a:ext cx="11538857" cy="2280633"/>
          </a:xfrm>
          <a:prstGeom prst="rect">
            <a:avLst/>
          </a:prstGeom>
          <a:noFill/>
          <a:ln>
            <a:noFill/>
          </a:ln>
        </p:spPr>
        <p:txBody>
          <a:bodyPr spcFirstLastPara="1" wrap="square" lIns="91425" tIns="45700" rIns="91425" bIns="45700" anchor="t" anchorCtr="0">
            <a:normAutofit/>
          </a:bodyPr>
          <a:lstStyle/>
          <a:p>
            <a:pPr lvl="0" algn="ctr">
              <a:lnSpc>
                <a:spcPct val="90000"/>
              </a:lnSpc>
              <a:buClr>
                <a:schemeClr val="lt1"/>
              </a:buClr>
              <a:buSzPts val="2800"/>
            </a:pPr>
            <a:r>
              <a:rPr lang="en-GB" sz="2800" b="0" i="0" u="none" strike="noStrike" cap="none" dirty="0">
                <a:solidFill>
                  <a:schemeClr val="lt1"/>
                </a:solidFill>
                <a:latin typeface="Helvetica Neue"/>
                <a:ea typeface="Helvetica Neue"/>
                <a:cs typeface="Helvetica Neue"/>
                <a:sym typeface="Helvetica Neue"/>
              </a:rPr>
              <a:t> </a:t>
            </a:r>
            <a:r>
              <a:rPr lang="ar-JO" sz="4000" b="1" dirty="0">
                <a:solidFill>
                  <a:schemeClr val="lt1"/>
                </a:solidFill>
                <a:latin typeface="Helvetica Neue"/>
                <a:ea typeface="Helvetica Neue"/>
                <a:cs typeface="Helvetica Neue"/>
                <a:sym typeface="Helvetica Neue"/>
              </a:rPr>
              <a:t>مخرجات التعلم</a:t>
            </a:r>
            <a:endParaRPr dirty="0"/>
          </a:p>
          <a:p>
            <a:pPr lvl="0" algn="ctr">
              <a:lnSpc>
                <a:spcPct val="90000"/>
              </a:lnSpc>
              <a:spcBef>
                <a:spcPts val="1000"/>
              </a:spcBef>
              <a:buClr>
                <a:schemeClr val="lt1"/>
              </a:buClr>
              <a:buSzPts val="3000"/>
            </a:pPr>
            <a:r>
              <a:rPr lang="ar-JO" sz="3000" dirty="0">
                <a:solidFill>
                  <a:schemeClr val="lt1"/>
                </a:solidFill>
                <a:latin typeface="Helvetica Neue"/>
                <a:ea typeface="Helvetica Neue"/>
                <a:cs typeface="Helvetica Neue"/>
                <a:sym typeface="Helvetica Neue"/>
              </a:rPr>
              <a:t>في نهاية </a:t>
            </a:r>
            <a:r>
              <a:rPr lang="ar-JO" sz="3000" dirty="0" smtClean="0">
                <a:solidFill>
                  <a:schemeClr val="lt1"/>
                </a:solidFill>
                <a:latin typeface="Helvetica Neue"/>
                <a:ea typeface="Helvetica Neue"/>
                <a:cs typeface="Helvetica Neue"/>
                <a:sym typeface="Helvetica Neue"/>
              </a:rPr>
              <a:t>الجلسة ستكون </a:t>
            </a:r>
            <a:r>
              <a:rPr lang="ar-JO" sz="3000" dirty="0">
                <a:solidFill>
                  <a:schemeClr val="lt1"/>
                </a:solidFill>
                <a:latin typeface="Helvetica Neue"/>
                <a:ea typeface="Helvetica Neue"/>
                <a:cs typeface="Helvetica Neue"/>
                <a:sym typeface="Helvetica Neue"/>
              </a:rPr>
              <a:t>قادرًا على:</a:t>
            </a:r>
          </a:p>
        </p:txBody>
      </p:sp>
    </p:spTree>
    <p:extLst>
      <p:ext uri="{BB962C8B-B14F-4D97-AF65-F5344CB8AC3E}">
        <p14:creationId xmlns:p14="http://schemas.microsoft.com/office/powerpoint/2010/main" val="37538989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sp>
        <p:nvSpPr>
          <p:cNvPr id="248" name="Google Shape;248;p4"/>
          <p:cNvSpPr txBox="1">
            <a:spLocks noGrp="1"/>
          </p:cNvSpPr>
          <p:nvPr>
            <p:ph type="body" idx="1"/>
          </p:nvPr>
        </p:nvSpPr>
        <p:spPr>
          <a:xfrm>
            <a:off x="2077640" y="470325"/>
            <a:ext cx="8535987" cy="627939"/>
          </a:xfrm>
          <a:prstGeom prst="rect">
            <a:avLst/>
          </a:prstGeom>
          <a:noFill/>
          <a:ln>
            <a:noFill/>
          </a:ln>
        </p:spPr>
        <p:txBody>
          <a:bodyPr spcFirstLastPara="1" wrap="square" lIns="91425" tIns="45700" rIns="91425" bIns="45700" anchor="t" anchorCtr="0">
            <a:normAutofit/>
          </a:bodyPr>
          <a:lstStyle/>
          <a:p>
            <a:pPr marL="0" lvl="0" indent="0">
              <a:spcBef>
                <a:spcPts val="0"/>
              </a:spcBef>
            </a:pPr>
            <a:r>
              <a:rPr lang="ar-JO" dirty="0"/>
              <a:t>التعريف بالإطار الدولي </a:t>
            </a:r>
            <a:r>
              <a:rPr lang="ar-JO" dirty="0" smtClean="0"/>
              <a:t>لعمل </a:t>
            </a:r>
            <a:r>
              <a:rPr lang="ar-JO" dirty="0"/>
              <a:t>الأطفال</a:t>
            </a:r>
            <a:endParaRPr dirty="0"/>
          </a:p>
        </p:txBody>
      </p:sp>
      <p:grpSp>
        <p:nvGrpSpPr>
          <p:cNvPr id="249" name="Google Shape;249;p4"/>
          <p:cNvGrpSpPr/>
          <p:nvPr/>
        </p:nvGrpSpPr>
        <p:grpSpPr>
          <a:xfrm>
            <a:off x="4051719" y="1485876"/>
            <a:ext cx="4587829" cy="4587829"/>
            <a:chOff x="1798263" y="0"/>
            <a:chExt cx="4587829" cy="4587829"/>
          </a:xfrm>
        </p:grpSpPr>
        <p:sp>
          <p:nvSpPr>
            <p:cNvPr id="250" name="Google Shape;250;p4"/>
            <p:cNvSpPr/>
            <p:nvPr/>
          </p:nvSpPr>
          <p:spPr>
            <a:xfrm>
              <a:off x="1798263" y="0"/>
              <a:ext cx="4587829" cy="4587829"/>
            </a:xfrm>
            <a:prstGeom prst="ellipse">
              <a:avLst/>
            </a:prstGeom>
            <a:solidFill>
              <a:srgbClr val="00587E"/>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 name="Google Shape;251;p4"/>
            <p:cNvSpPr txBox="1"/>
            <p:nvPr/>
          </p:nvSpPr>
          <p:spPr>
            <a:xfrm>
              <a:off x="3290454" y="229391"/>
              <a:ext cx="1603446" cy="688174"/>
            </a:xfrm>
            <a:prstGeom prst="rect">
              <a:avLst/>
            </a:prstGeom>
            <a:noFill/>
            <a:ln>
              <a:noFill/>
            </a:ln>
          </p:spPr>
          <p:txBody>
            <a:bodyPr spcFirstLastPara="1" wrap="square" lIns="142225" tIns="142225" rIns="142225" bIns="142225" anchor="ctr" anchorCtr="0">
              <a:noAutofit/>
            </a:bodyPr>
            <a:lstStyle/>
            <a:p>
              <a:pPr lvl="0" algn="ctr">
                <a:lnSpc>
                  <a:spcPct val="90000"/>
                </a:lnSpc>
                <a:buClr>
                  <a:schemeClr val="lt1"/>
                </a:buClr>
                <a:buSzPts val="2000"/>
              </a:pPr>
              <a:r>
                <a:rPr lang="ar-JO" sz="2000" dirty="0" smtClean="0">
                  <a:solidFill>
                    <a:schemeClr val="lt1"/>
                  </a:solidFill>
                  <a:latin typeface="Calibri"/>
                  <a:ea typeface="Calibri"/>
                  <a:cs typeface="Calibri"/>
                  <a:sym typeface="Calibri"/>
                </a:rPr>
                <a:t>تشغيل الأطفال</a:t>
              </a:r>
              <a:endParaRPr dirty="0"/>
            </a:p>
          </p:txBody>
        </p:sp>
        <p:sp>
          <p:nvSpPr>
            <p:cNvPr id="252" name="Google Shape;252;p4"/>
            <p:cNvSpPr/>
            <p:nvPr/>
          </p:nvSpPr>
          <p:spPr>
            <a:xfrm>
              <a:off x="2371742" y="1146957"/>
              <a:ext cx="3440871" cy="3440871"/>
            </a:xfrm>
            <a:prstGeom prst="ellipse">
              <a:avLst/>
            </a:prstGeom>
            <a:solidFill>
              <a:srgbClr val="2B7FB8"/>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 name="Google Shape;253;p4"/>
            <p:cNvSpPr txBox="1"/>
            <p:nvPr/>
          </p:nvSpPr>
          <p:spPr>
            <a:xfrm>
              <a:off x="3290454" y="1362011"/>
              <a:ext cx="1603446" cy="645163"/>
            </a:xfrm>
            <a:prstGeom prst="rect">
              <a:avLst/>
            </a:prstGeom>
            <a:noFill/>
            <a:ln>
              <a:noFill/>
            </a:ln>
          </p:spPr>
          <p:txBody>
            <a:bodyPr spcFirstLastPara="1" wrap="square" lIns="142225" tIns="142225" rIns="142225" bIns="142225" anchor="ctr" anchorCtr="0">
              <a:noAutofit/>
            </a:bodyPr>
            <a:lstStyle/>
            <a:p>
              <a:pPr lvl="0" algn="ctr">
                <a:lnSpc>
                  <a:spcPct val="90000"/>
                </a:lnSpc>
                <a:buClr>
                  <a:schemeClr val="lt1"/>
                </a:buClr>
                <a:buSzPts val="2000"/>
              </a:pPr>
              <a:r>
                <a:rPr lang="ar-JO" sz="2000" dirty="0" smtClean="0">
                  <a:solidFill>
                    <a:schemeClr val="lt1"/>
                  </a:solidFill>
                  <a:latin typeface="Calibri"/>
                  <a:ea typeface="Calibri"/>
                  <a:cs typeface="Calibri"/>
                  <a:sym typeface="Calibri"/>
                </a:rPr>
                <a:t>عمل الأطفال</a:t>
              </a:r>
              <a:endParaRPr lang="ar-JO" sz="2000" dirty="0">
                <a:solidFill>
                  <a:schemeClr val="lt1"/>
                </a:solidFill>
                <a:latin typeface="Calibri"/>
                <a:ea typeface="Calibri"/>
                <a:cs typeface="Calibri"/>
                <a:sym typeface="Calibri"/>
              </a:endParaRPr>
            </a:p>
          </p:txBody>
        </p:sp>
        <p:sp>
          <p:nvSpPr>
            <p:cNvPr id="254" name="Google Shape;254;p4"/>
            <p:cNvSpPr/>
            <p:nvPr/>
          </p:nvSpPr>
          <p:spPr>
            <a:xfrm>
              <a:off x="2945220" y="2293914"/>
              <a:ext cx="2293914" cy="2293914"/>
            </a:xfrm>
            <a:prstGeom prst="ellipse">
              <a:avLst/>
            </a:prstGeom>
            <a:solidFill>
              <a:srgbClr val="83D7FD"/>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 name="Google Shape;255;p4"/>
            <p:cNvSpPr txBox="1"/>
            <p:nvPr/>
          </p:nvSpPr>
          <p:spPr>
            <a:xfrm>
              <a:off x="3281156" y="2867393"/>
              <a:ext cx="1622042" cy="1146957"/>
            </a:xfrm>
            <a:prstGeom prst="rect">
              <a:avLst/>
            </a:prstGeom>
            <a:noFill/>
            <a:ln>
              <a:noFill/>
            </a:ln>
          </p:spPr>
          <p:txBody>
            <a:bodyPr spcFirstLastPara="1" wrap="square" lIns="142225" tIns="142225" rIns="142225" bIns="142225" anchor="ctr" anchorCtr="0">
              <a:noAutofit/>
            </a:bodyPr>
            <a:lstStyle/>
            <a:p>
              <a:pPr lvl="0" algn="ctr">
                <a:lnSpc>
                  <a:spcPct val="90000"/>
                </a:lnSpc>
                <a:buClr>
                  <a:schemeClr val="lt1"/>
                </a:buClr>
                <a:buSzPts val="2000"/>
              </a:pPr>
              <a:r>
                <a:rPr lang="ar-JO" sz="2000" dirty="0" smtClean="0">
                  <a:solidFill>
                    <a:schemeClr val="lt1"/>
                  </a:solidFill>
                  <a:latin typeface="Calibri"/>
                  <a:ea typeface="Calibri"/>
                  <a:cs typeface="Calibri"/>
                  <a:sym typeface="Calibri"/>
                </a:rPr>
                <a:t>أسوأ  </a:t>
              </a:r>
              <a:r>
                <a:rPr lang="ar-JO" sz="2000" dirty="0">
                  <a:solidFill>
                    <a:schemeClr val="lt1"/>
                  </a:solidFill>
                  <a:latin typeface="Calibri"/>
                  <a:ea typeface="Calibri"/>
                  <a:cs typeface="Calibri"/>
                  <a:sym typeface="Calibri"/>
                </a:rPr>
                <a:t>أشكال </a:t>
              </a:r>
              <a:r>
                <a:rPr lang="ar-JO" sz="2000" dirty="0" smtClean="0">
                  <a:solidFill>
                    <a:schemeClr val="lt1"/>
                  </a:solidFill>
                  <a:latin typeface="Calibri"/>
                  <a:ea typeface="Calibri"/>
                  <a:cs typeface="Calibri"/>
                  <a:sym typeface="Calibri"/>
                </a:rPr>
                <a:t>عمل </a:t>
              </a:r>
              <a:r>
                <a:rPr lang="ar-JO" sz="2000" dirty="0">
                  <a:solidFill>
                    <a:schemeClr val="lt1"/>
                  </a:solidFill>
                  <a:latin typeface="Calibri"/>
                  <a:ea typeface="Calibri"/>
                  <a:cs typeface="Calibri"/>
                  <a:sym typeface="Calibri"/>
                </a:rPr>
                <a:t>الأطفال</a:t>
              </a:r>
              <a:endParaRPr dirty="0"/>
            </a:p>
          </p:txBody>
        </p:sp>
      </p:grpSp>
      <p:sp>
        <p:nvSpPr>
          <p:cNvPr id="256" name="Google Shape;256;p4"/>
          <p:cNvSpPr txBox="1"/>
          <p:nvPr/>
        </p:nvSpPr>
        <p:spPr>
          <a:xfrm>
            <a:off x="733867" y="1363223"/>
            <a:ext cx="2687545" cy="954107"/>
          </a:xfrm>
          <a:prstGeom prst="rect">
            <a:avLst/>
          </a:prstGeom>
          <a:noFill/>
          <a:ln>
            <a:noFill/>
          </a:ln>
        </p:spPr>
        <p:txBody>
          <a:bodyPr spcFirstLastPara="1" wrap="square" lIns="91425" tIns="45700" rIns="91425" bIns="45700" anchor="t" anchorCtr="0">
            <a:spAutoFit/>
          </a:bodyPr>
          <a:lstStyle/>
          <a:p>
            <a:pPr lvl="0" algn="r" rtl="1"/>
            <a:r>
              <a:rPr lang="ar-JO" sz="2800" dirty="0" smtClean="0">
                <a:solidFill>
                  <a:schemeClr val="lt1"/>
                </a:solidFill>
                <a:latin typeface="Calibri"/>
                <a:ea typeface="Calibri"/>
                <a:cs typeface="Calibri"/>
                <a:sym typeface="Calibri"/>
              </a:rPr>
              <a:t>ليس </a:t>
            </a:r>
            <a:r>
              <a:rPr lang="ar-JO" sz="2800" dirty="0">
                <a:solidFill>
                  <a:schemeClr val="lt1"/>
                </a:solidFill>
                <a:latin typeface="Calibri"/>
                <a:ea typeface="Calibri"/>
                <a:cs typeface="Calibri"/>
                <a:sym typeface="Calibri"/>
              </a:rPr>
              <a:t>بالضرورة أن يتم القضاء عليها</a:t>
            </a:r>
            <a:endParaRPr dirty="0"/>
          </a:p>
        </p:txBody>
      </p:sp>
      <p:sp>
        <p:nvSpPr>
          <p:cNvPr id="257" name="Google Shape;257;p4"/>
          <p:cNvSpPr txBox="1"/>
          <p:nvPr/>
        </p:nvSpPr>
        <p:spPr>
          <a:xfrm>
            <a:off x="9407302" y="2055720"/>
            <a:ext cx="1723465" cy="95406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ar-JO" sz="2800" dirty="0" smtClean="0">
                <a:solidFill>
                  <a:schemeClr val="lt1"/>
                </a:solidFill>
                <a:latin typeface="Calibri"/>
                <a:ea typeface="Calibri"/>
                <a:cs typeface="Calibri"/>
                <a:sym typeface="Calibri"/>
              </a:rPr>
              <a:t>يجب القضاء عليها</a:t>
            </a:r>
            <a:endParaRPr dirty="0"/>
          </a:p>
        </p:txBody>
      </p:sp>
      <p:sp>
        <p:nvSpPr>
          <p:cNvPr id="258" name="Google Shape;258;p4"/>
          <p:cNvSpPr txBox="1"/>
          <p:nvPr/>
        </p:nvSpPr>
        <p:spPr>
          <a:xfrm>
            <a:off x="1446028" y="3901162"/>
            <a:ext cx="2220079" cy="1384954"/>
          </a:xfrm>
          <a:prstGeom prst="rect">
            <a:avLst/>
          </a:prstGeom>
          <a:noFill/>
          <a:ln>
            <a:noFill/>
          </a:ln>
        </p:spPr>
        <p:txBody>
          <a:bodyPr spcFirstLastPara="1" wrap="square" lIns="91425" tIns="45700" rIns="91425" bIns="45700" anchor="t" anchorCtr="0">
            <a:spAutoFit/>
          </a:bodyPr>
          <a:lstStyle/>
          <a:p>
            <a:pPr lvl="0"/>
            <a:r>
              <a:rPr lang="ar-JO" sz="2800" dirty="0" smtClean="0">
                <a:solidFill>
                  <a:schemeClr val="lt1"/>
                </a:solidFill>
                <a:latin typeface="Calibri"/>
                <a:ea typeface="Calibri"/>
                <a:cs typeface="Calibri"/>
                <a:sym typeface="Calibri"/>
              </a:rPr>
              <a:t>يجب القضاء عليها بشكل عاجل</a:t>
            </a:r>
            <a:endParaRPr lang="ar-JO" sz="2800" dirty="0">
              <a:solidFill>
                <a:schemeClr val="lt1"/>
              </a:solidFill>
              <a:latin typeface="Calibri"/>
              <a:ea typeface="Calibri"/>
              <a:cs typeface="Calibri"/>
              <a:sym typeface="Calibri"/>
            </a:endParaRPr>
          </a:p>
        </p:txBody>
      </p:sp>
      <p:cxnSp>
        <p:nvCxnSpPr>
          <p:cNvPr id="259" name="Google Shape;259;p4"/>
          <p:cNvCxnSpPr/>
          <p:nvPr/>
        </p:nvCxnSpPr>
        <p:spPr>
          <a:xfrm rot="10800000" flipH="1">
            <a:off x="7116417" y="2578940"/>
            <a:ext cx="2892361" cy="569844"/>
          </a:xfrm>
          <a:prstGeom prst="straightConnector1">
            <a:avLst/>
          </a:prstGeom>
          <a:noFill/>
          <a:ln w="28575" cap="flat" cmpd="sng">
            <a:solidFill>
              <a:schemeClr val="lt1"/>
            </a:solidFill>
            <a:prstDash val="solid"/>
            <a:miter lim="800000"/>
            <a:headEnd type="none" w="sm" len="sm"/>
            <a:tailEnd type="none" w="sm" len="sm"/>
          </a:ln>
        </p:spPr>
      </p:cxnSp>
      <p:cxnSp>
        <p:nvCxnSpPr>
          <p:cNvPr id="260" name="Google Shape;260;p4"/>
          <p:cNvCxnSpPr/>
          <p:nvPr/>
        </p:nvCxnSpPr>
        <p:spPr>
          <a:xfrm>
            <a:off x="3220278" y="4540671"/>
            <a:ext cx="2464905" cy="437251"/>
          </a:xfrm>
          <a:prstGeom prst="straightConnector1">
            <a:avLst/>
          </a:prstGeom>
          <a:noFill/>
          <a:ln w="28575" cap="flat" cmpd="sng">
            <a:solidFill>
              <a:schemeClr val="lt1"/>
            </a:solidFill>
            <a:prstDash val="solid"/>
            <a:miter lim="800000"/>
            <a:headEnd type="none" w="sm" len="sm"/>
            <a:tailEnd type="none" w="sm" len="sm"/>
          </a:ln>
        </p:spPr>
      </p:cxnSp>
      <p:cxnSp>
        <p:nvCxnSpPr>
          <p:cNvPr id="261" name="Google Shape;261;p4"/>
          <p:cNvCxnSpPr>
            <a:stCxn id="256" idx="3"/>
          </p:cNvCxnSpPr>
          <p:nvPr/>
        </p:nvCxnSpPr>
        <p:spPr>
          <a:xfrm>
            <a:off x="3421412" y="1840277"/>
            <a:ext cx="2170800" cy="215400"/>
          </a:xfrm>
          <a:prstGeom prst="straightConnector1">
            <a:avLst/>
          </a:prstGeom>
          <a:noFill/>
          <a:ln w="28575" cap="flat" cmpd="sng">
            <a:solidFill>
              <a:schemeClr val="lt1"/>
            </a:solidFill>
            <a:prstDash val="solid"/>
            <a:miter lim="800000"/>
            <a:headEnd type="none" w="sm" len="sm"/>
            <a:tailEnd type="none" w="sm" len="sm"/>
          </a:ln>
        </p:spPr>
      </p:cxnSp>
    </p:spTree>
    <p:extLst>
      <p:ext uri="{BB962C8B-B14F-4D97-AF65-F5344CB8AC3E}">
        <p14:creationId xmlns:p14="http://schemas.microsoft.com/office/powerpoint/2010/main" val="28078596"/>
      </p:ext>
    </p:extLst>
  </p:cSld>
  <p:clrMapOvr>
    <a:masterClrMapping/>
  </p:clrMapOvr>
  <p:extLst mod="1">
    <p:ext uri="{6950BFC3-D8DA-4A85-94F7-54DA5524770B}">
      <p188:commentRel xmlns="" xmlns:p188="http://schemas.microsoft.com/office/powerpoint/2018/8/main" r:id="rId3"/>
    </p:ext>
  </p:extLs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sp>
        <p:nvSpPr>
          <p:cNvPr id="267" name="Google Shape;267;p5"/>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r>
              <a:rPr lang="ar-JO" dirty="0" smtClean="0"/>
              <a:t>تشغيل الأطفال</a:t>
            </a:r>
            <a:endParaRPr dirty="0"/>
          </a:p>
        </p:txBody>
      </p:sp>
      <p:sp>
        <p:nvSpPr>
          <p:cNvPr id="268" name="Google Shape;268;p5"/>
          <p:cNvSpPr txBox="1"/>
          <p:nvPr/>
        </p:nvSpPr>
        <p:spPr>
          <a:xfrm>
            <a:off x="3875706" y="1165287"/>
            <a:ext cx="3259500" cy="5199961"/>
          </a:xfrm>
          <a:prstGeom prst="rect">
            <a:avLst/>
          </a:prstGeom>
          <a:noFill/>
          <a:ln>
            <a:noFill/>
          </a:ln>
        </p:spPr>
        <p:txBody>
          <a:bodyPr spcFirstLastPara="1" wrap="square" lIns="91425" tIns="45700" rIns="91425" bIns="45700" anchor="t" anchorCtr="0">
            <a:noAutofit/>
          </a:bodyPr>
          <a:lstStyle/>
          <a:p>
            <a:pPr marL="457200" lvl="0" indent="-450850" algn="r" rtl="1">
              <a:lnSpc>
                <a:spcPct val="90000"/>
              </a:lnSpc>
              <a:buClr>
                <a:schemeClr val="dk2"/>
              </a:buClr>
              <a:buSzPts val="2700"/>
              <a:buFont typeface="Arial"/>
              <a:buChar char="•"/>
            </a:pPr>
            <a:r>
              <a:rPr lang="ar-JO" sz="2700" dirty="0" smtClean="0">
                <a:solidFill>
                  <a:schemeClr val="dk2"/>
                </a:solidFill>
                <a:latin typeface="Helvetica Neue"/>
                <a:ea typeface="Helvetica Neue"/>
                <a:cs typeface="Helvetica Neue"/>
                <a:sym typeface="Helvetica Neue"/>
              </a:rPr>
              <a:t>السلع </a:t>
            </a:r>
            <a:r>
              <a:rPr lang="ar-JO" sz="2700" dirty="0">
                <a:solidFill>
                  <a:schemeClr val="dk2"/>
                </a:solidFill>
                <a:latin typeface="Helvetica Neue"/>
                <a:ea typeface="Helvetica Neue"/>
                <a:cs typeface="Helvetica Neue"/>
                <a:sym typeface="Helvetica Neue"/>
              </a:rPr>
              <a:t>و / أو الخدمات</a:t>
            </a:r>
            <a:endParaRPr sz="1300" dirty="0"/>
          </a:p>
          <a:p>
            <a:pPr marL="457200" marR="0" lvl="0" indent="-450850" algn="r" rtl="1">
              <a:lnSpc>
                <a:spcPct val="90000"/>
              </a:lnSpc>
              <a:spcBef>
                <a:spcPts val="1000"/>
              </a:spcBef>
              <a:spcAft>
                <a:spcPts val="0"/>
              </a:spcAft>
              <a:buClr>
                <a:schemeClr val="dk2"/>
              </a:buClr>
              <a:buSzPts val="2700"/>
              <a:buFont typeface="Arial"/>
              <a:buChar char="•"/>
            </a:pPr>
            <a:r>
              <a:rPr lang="ar-JO" sz="2700" dirty="0" smtClean="0">
                <a:solidFill>
                  <a:schemeClr val="dk2"/>
                </a:solidFill>
                <a:latin typeface="Helvetica Neue"/>
                <a:ea typeface="Helvetica Neue"/>
                <a:cs typeface="Helvetica Neue"/>
                <a:sym typeface="Helvetica Neue"/>
              </a:rPr>
              <a:t>إنتاجي ومنزلي</a:t>
            </a:r>
            <a:endParaRPr sz="1300" dirty="0"/>
          </a:p>
          <a:p>
            <a:pPr marL="457200" lvl="0" indent="-450850" algn="r" rtl="1">
              <a:lnSpc>
                <a:spcPct val="90000"/>
              </a:lnSpc>
              <a:spcBef>
                <a:spcPts val="1000"/>
              </a:spcBef>
              <a:buClr>
                <a:schemeClr val="dk2"/>
              </a:buClr>
              <a:buSzPts val="2700"/>
              <a:buFont typeface="Arial"/>
              <a:buChar char="•"/>
            </a:pPr>
            <a:r>
              <a:rPr lang="ar-JO" sz="2700" dirty="0" smtClean="0">
                <a:solidFill>
                  <a:schemeClr val="dk2"/>
                </a:solidFill>
                <a:latin typeface="Helvetica Neue"/>
                <a:ea typeface="Helvetica Neue"/>
                <a:cs typeface="Helvetica Neue"/>
                <a:sym typeface="Helvetica Neue"/>
              </a:rPr>
              <a:t>غير مدفوع </a:t>
            </a:r>
            <a:r>
              <a:rPr lang="ar-JO" sz="2700" dirty="0">
                <a:solidFill>
                  <a:schemeClr val="dk2"/>
                </a:solidFill>
                <a:latin typeface="Helvetica Neue"/>
                <a:ea typeface="Helvetica Neue"/>
                <a:cs typeface="Helvetica Neue"/>
                <a:sym typeface="Helvetica Neue"/>
              </a:rPr>
              <a:t>أو </a:t>
            </a:r>
            <a:r>
              <a:rPr lang="ar-JO" sz="2700" dirty="0" smtClean="0">
                <a:solidFill>
                  <a:schemeClr val="dk2"/>
                </a:solidFill>
                <a:latin typeface="Helvetica Neue"/>
                <a:ea typeface="Helvetica Neue"/>
                <a:cs typeface="Helvetica Neue"/>
                <a:sym typeface="Helvetica Neue"/>
              </a:rPr>
              <a:t>مدفوع</a:t>
            </a:r>
            <a:endParaRPr sz="1300" dirty="0"/>
          </a:p>
          <a:p>
            <a:pPr marL="457200" lvl="0" indent="-450850" algn="r" rtl="1">
              <a:lnSpc>
                <a:spcPct val="90000"/>
              </a:lnSpc>
              <a:spcBef>
                <a:spcPts val="1000"/>
              </a:spcBef>
              <a:buClr>
                <a:schemeClr val="dk2"/>
              </a:buClr>
              <a:buSzPts val="2700"/>
              <a:buFont typeface="Arial"/>
              <a:buChar char="•"/>
            </a:pPr>
            <a:r>
              <a:rPr lang="ar-JO" sz="2700" dirty="0" smtClean="0">
                <a:solidFill>
                  <a:schemeClr val="dk2"/>
                </a:solidFill>
                <a:latin typeface="Helvetica Neue"/>
                <a:ea typeface="Helvetica Neue"/>
                <a:cs typeface="Helvetica Neue"/>
                <a:sym typeface="Helvetica Neue"/>
              </a:rPr>
              <a:t>دوام </a:t>
            </a:r>
            <a:r>
              <a:rPr lang="ar-JO" sz="2700" dirty="0">
                <a:solidFill>
                  <a:schemeClr val="dk2"/>
                </a:solidFill>
                <a:latin typeface="Helvetica Neue"/>
                <a:ea typeface="Helvetica Neue"/>
                <a:cs typeface="Helvetica Neue"/>
                <a:sym typeface="Helvetica Neue"/>
              </a:rPr>
              <a:t>كامل أو جزئي بالإضافة (أو لا) إلى المدرسة</a:t>
            </a:r>
            <a:endParaRPr sz="1300" dirty="0"/>
          </a:p>
          <a:p>
            <a:pPr marL="457200" lvl="0" indent="-450850" algn="r" rtl="1">
              <a:lnSpc>
                <a:spcPct val="90000"/>
              </a:lnSpc>
              <a:spcBef>
                <a:spcPts val="1000"/>
              </a:spcBef>
              <a:buClr>
                <a:schemeClr val="dk2"/>
              </a:buClr>
              <a:buSzPts val="2700"/>
              <a:buFont typeface="Arial"/>
              <a:buChar char="•"/>
            </a:pPr>
            <a:r>
              <a:rPr lang="ar-JO" sz="2700" dirty="0" smtClean="0">
                <a:solidFill>
                  <a:schemeClr val="dk2"/>
                </a:solidFill>
                <a:latin typeface="Helvetica Neue"/>
                <a:ea typeface="Helvetica Neue"/>
                <a:cs typeface="Helvetica Neue"/>
                <a:sym typeface="Helvetica Neue"/>
              </a:rPr>
              <a:t>رسمي </a:t>
            </a:r>
            <a:r>
              <a:rPr lang="ar-JO" sz="2700" dirty="0">
                <a:solidFill>
                  <a:schemeClr val="dk2"/>
                </a:solidFill>
                <a:latin typeface="Helvetica Neue"/>
                <a:ea typeface="Helvetica Neue"/>
                <a:cs typeface="Helvetica Neue"/>
                <a:sym typeface="Helvetica Neue"/>
              </a:rPr>
              <a:t>أو غير </a:t>
            </a:r>
            <a:r>
              <a:rPr lang="ar-JO" sz="2700" dirty="0" smtClean="0">
                <a:solidFill>
                  <a:schemeClr val="dk2"/>
                </a:solidFill>
                <a:latin typeface="Helvetica Neue"/>
                <a:ea typeface="Helvetica Neue"/>
                <a:cs typeface="Helvetica Neue"/>
                <a:sym typeface="Helvetica Neue"/>
              </a:rPr>
              <a:t>رسمي</a:t>
            </a:r>
            <a:endParaRPr sz="1300" dirty="0"/>
          </a:p>
          <a:p>
            <a:pPr marL="457200" lvl="0" indent="-450850" algn="r" rtl="1">
              <a:lnSpc>
                <a:spcPct val="90000"/>
              </a:lnSpc>
              <a:spcBef>
                <a:spcPts val="1000"/>
              </a:spcBef>
              <a:buClr>
                <a:schemeClr val="dk2"/>
              </a:buClr>
              <a:buSzPts val="2700"/>
              <a:buFont typeface="Arial"/>
              <a:buChar char="•"/>
            </a:pPr>
            <a:r>
              <a:rPr lang="ar-JO" sz="2700" dirty="0" smtClean="0">
                <a:solidFill>
                  <a:schemeClr val="dk2"/>
                </a:solidFill>
                <a:latin typeface="Helvetica Neue"/>
                <a:ea typeface="Helvetica Neue"/>
                <a:cs typeface="Helvetica Neue"/>
                <a:sym typeface="Helvetica Neue"/>
              </a:rPr>
              <a:t>داخل </a:t>
            </a:r>
            <a:r>
              <a:rPr lang="ar-JO" sz="2700" dirty="0">
                <a:solidFill>
                  <a:schemeClr val="dk2"/>
                </a:solidFill>
                <a:latin typeface="Helvetica Neue"/>
                <a:ea typeface="Helvetica Neue"/>
                <a:cs typeface="Helvetica Neue"/>
                <a:sym typeface="Helvetica Neue"/>
              </a:rPr>
              <a:t>المنزل أو خارجه</a:t>
            </a:r>
            <a:endParaRPr sz="1300" dirty="0"/>
          </a:p>
        </p:txBody>
      </p:sp>
      <p:sp>
        <p:nvSpPr>
          <p:cNvPr id="269" name="Google Shape;269;p5"/>
          <p:cNvSpPr txBox="1">
            <a:spLocks noGrp="1"/>
          </p:cNvSpPr>
          <p:nvPr>
            <p:ph type="body" idx="2"/>
          </p:nvPr>
        </p:nvSpPr>
        <p:spPr>
          <a:xfrm>
            <a:off x="7755635" y="1514533"/>
            <a:ext cx="4436365" cy="3299871"/>
          </a:xfrm>
          <a:prstGeom prst="rect">
            <a:avLst/>
          </a:prstGeom>
          <a:noFill/>
          <a:ln>
            <a:noFill/>
          </a:ln>
        </p:spPr>
        <p:txBody>
          <a:bodyPr spcFirstLastPara="1" wrap="square" lIns="91425" tIns="45700" rIns="91425" bIns="45700" anchor="t" anchorCtr="0">
            <a:noAutofit/>
          </a:bodyPr>
          <a:lstStyle/>
          <a:p>
            <a:pPr lvl="0" indent="-457200" algn="r" rtl="1">
              <a:spcBef>
                <a:spcPts val="0"/>
              </a:spcBef>
              <a:buFont typeface="Noto Sans Symbols"/>
              <a:buChar char="❖"/>
            </a:pPr>
            <a:r>
              <a:rPr lang="ar-JO" dirty="0" smtClean="0">
                <a:solidFill>
                  <a:schemeClr val="dk2"/>
                </a:solidFill>
              </a:rPr>
              <a:t>العمل المقبول</a:t>
            </a:r>
            <a:endParaRPr dirty="0" smtClean="0"/>
          </a:p>
          <a:p>
            <a:pPr marL="1143000" lvl="1" indent="-457200" algn="r" rtl="1">
              <a:buSzPts val="2800"/>
            </a:pPr>
            <a:r>
              <a:rPr lang="ar-JO" sz="2800" b="1" dirty="0" smtClean="0">
                <a:solidFill>
                  <a:schemeClr val="dk2"/>
                </a:solidFill>
              </a:rPr>
              <a:t>العمل الخفيف</a:t>
            </a:r>
            <a:endParaRPr dirty="0" smtClean="0"/>
          </a:p>
          <a:p>
            <a:pPr marL="1143000" lvl="1" indent="-457200" algn="r" rtl="1">
              <a:buSzPts val="2800"/>
            </a:pPr>
            <a:r>
              <a:rPr lang="ar-JO" sz="2800" b="1" dirty="0" smtClean="0">
                <a:solidFill>
                  <a:schemeClr val="dk2"/>
                </a:solidFill>
              </a:rPr>
              <a:t>العمل اللائق</a:t>
            </a:r>
            <a:endParaRPr dirty="0"/>
          </a:p>
          <a:p>
            <a:pPr marL="457200" marR="0" lvl="0" indent="-457200" algn="r" rtl="1">
              <a:lnSpc>
                <a:spcPct val="90000"/>
              </a:lnSpc>
              <a:spcBef>
                <a:spcPts val="1000"/>
              </a:spcBef>
              <a:spcAft>
                <a:spcPts val="0"/>
              </a:spcAft>
              <a:buClr>
                <a:schemeClr val="accent1"/>
              </a:buClr>
              <a:buSzPts val="2800"/>
              <a:buFont typeface="Noto Sans Symbols"/>
              <a:buChar char="❖"/>
            </a:pPr>
            <a:r>
              <a:rPr lang="ar-JO" sz="2800" b="0" i="0" u="none" strike="noStrike" cap="none" dirty="0" smtClean="0">
                <a:solidFill>
                  <a:schemeClr val="dk2"/>
                </a:solidFill>
                <a:latin typeface="Helvetica Neue"/>
                <a:ea typeface="Helvetica Neue"/>
                <a:cs typeface="Helvetica Neue"/>
                <a:sym typeface="Helvetica Neue"/>
              </a:rPr>
              <a:t>العمل غير المقبول</a:t>
            </a:r>
            <a:endParaRPr dirty="0" smtClean="0"/>
          </a:p>
          <a:p>
            <a:pPr marL="1143000" marR="0" lvl="1" indent="-457200" algn="r" rtl="1">
              <a:lnSpc>
                <a:spcPct val="90000"/>
              </a:lnSpc>
              <a:spcBef>
                <a:spcPts val="500"/>
              </a:spcBef>
              <a:spcAft>
                <a:spcPts val="0"/>
              </a:spcAft>
              <a:buClr>
                <a:schemeClr val="accent1"/>
              </a:buClr>
              <a:buSzPts val="2800"/>
              <a:buFont typeface="Arial"/>
              <a:buChar char="•"/>
            </a:pPr>
            <a:r>
              <a:rPr lang="ar-JO" sz="2800" b="1" i="0" u="none" strike="noStrike" cap="none" dirty="0" smtClean="0">
                <a:solidFill>
                  <a:schemeClr val="dk2"/>
                </a:solidFill>
                <a:latin typeface="Helvetica Neue"/>
                <a:ea typeface="Helvetica Neue"/>
                <a:cs typeface="Helvetica Neue"/>
                <a:sym typeface="Helvetica Neue"/>
              </a:rPr>
              <a:t>عمل الأطفال</a:t>
            </a:r>
            <a:endParaRPr dirty="0" smtClean="0"/>
          </a:p>
          <a:p>
            <a:pPr marL="1143000" lvl="1" indent="-457200" algn="r" rtl="1">
              <a:buSzPts val="2800"/>
            </a:pPr>
            <a:r>
              <a:rPr lang="ar-JO" sz="2800" b="1" dirty="0" smtClean="0">
                <a:solidFill>
                  <a:schemeClr val="dk2"/>
                </a:solidFill>
              </a:rPr>
              <a:t>أسوأ </a:t>
            </a:r>
            <a:r>
              <a:rPr lang="ar-JO" sz="2800" b="1" dirty="0">
                <a:solidFill>
                  <a:schemeClr val="dk2"/>
                </a:solidFill>
              </a:rPr>
              <a:t>أشكال </a:t>
            </a:r>
            <a:r>
              <a:rPr lang="ar-JO" sz="2800" b="1" dirty="0" smtClean="0">
                <a:solidFill>
                  <a:schemeClr val="dk2"/>
                </a:solidFill>
              </a:rPr>
              <a:t>عمل </a:t>
            </a:r>
            <a:r>
              <a:rPr lang="ar-JO" sz="2800" b="1" dirty="0">
                <a:solidFill>
                  <a:schemeClr val="dk2"/>
                </a:solidFill>
              </a:rPr>
              <a:t>الأطفال</a:t>
            </a:r>
            <a:endParaRPr dirty="0"/>
          </a:p>
        </p:txBody>
      </p:sp>
      <p:sp>
        <p:nvSpPr>
          <p:cNvPr id="270" name="Google Shape;270;p5"/>
          <p:cNvSpPr txBox="1">
            <a:spLocks noGrp="1"/>
          </p:cNvSpPr>
          <p:nvPr>
            <p:ph type="body" idx="1"/>
          </p:nvPr>
        </p:nvSpPr>
        <p:spPr>
          <a:xfrm>
            <a:off x="4310896" y="351894"/>
            <a:ext cx="5310300" cy="813393"/>
          </a:xfrm>
          <a:prstGeom prst="rect">
            <a:avLst/>
          </a:prstGeom>
          <a:noFill/>
          <a:ln>
            <a:noFill/>
          </a:ln>
        </p:spPr>
        <p:txBody>
          <a:bodyPr spcFirstLastPara="1" wrap="square" lIns="91425" tIns="45700" rIns="91425" bIns="45700" anchor="t" anchorCtr="0">
            <a:normAutofit/>
          </a:bodyPr>
          <a:lstStyle/>
          <a:p>
            <a:pPr marL="0" lvl="0" indent="0" algn="r" rtl="1">
              <a:spcBef>
                <a:spcPts val="0"/>
              </a:spcBef>
              <a:buClr>
                <a:schemeClr val="dk2"/>
              </a:buClr>
            </a:pPr>
            <a:r>
              <a:rPr lang="ar-JO" dirty="0">
                <a:solidFill>
                  <a:schemeClr val="dk2"/>
                </a:solidFill>
              </a:rPr>
              <a:t>يشمل </a:t>
            </a:r>
            <a:r>
              <a:rPr lang="ar-JO" dirty="0" smtClean="0">
                <a:solidFill>
                  <a:schemeClr val="dk2"/>
                </a:solidFill>
              </a:rPr>
              <a:t>تشغيل الأطفال</a:t>
            </a:r>
            <a:endParaRPr dirty="0"/>
          </a:p>
        </p:txBody>
      </p:sp>
      <p:grpSp>
        <p:nvGrpSpPr>
          <p:cNvPr id="271" name="Google Shape;271;p5"/>
          <p:cNvGrpSpPr/>
          <p:nvPr/>
        </p:nvGrpSpPr>
        <p:grpSpPr>
          <a:xfrm>
            <a:off x="-552580" y="2746614"/>
            <a:ext cx="4135583" cy="4135583"/>
            <a:chOff x="392087" y="0"/>
            <a:chExt cx="4135583" cy="4135583"/>
          </a:xfrm>
        </p:grpSpPr>
        <p:sp>
          <p:nvSpPr>
            <p:cNvPr id="272" name="Google Shape;272;p5"/>
            <p:cNvSpPr/>
            <p:nvPr/>
          </p:nvSpPr>
          <p:spPr>
            <a:xfrm>
              <a:off x="392087" y="0"/>
              <a:ext cx="4135583" cy="4135583"/>
            </a:xfrm>
            <a:prstGeom prst="ellipse">
              <a:avLst/>
            </a:prstGeom>
            <a:solidFill>
              <a:srgbClr val="00587E"/>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 name="Google Shape;273;p5"/>
            <p:cNvSpPr txBox="1"/>
            <p:nvPr/>
          </p:nvSpPr>
          <p:spPr>
            <a:xfrm>
              <a:off x="1737185" y="206779"/>
              <a:ext cx="1445386" cy="620337"/>
            </a:xfrm>
            <a:prstGeom prst="rect">
              <a:avLst/>
            </a:prstGeom>
            <a:noFill/>
            <a:ln>
              <a:noFill/>
            </a:ln>
          </p:spPr>
          <p:txBody>
            <a:bodyPr spcFirstLastPara="1" wrap="square" lIns="128000" tIns="128000" rIns="128000" bIns="128000" anchor="ctr" anchorCtr="0">
              <a:noAutofit/>
            </a:bodyPr>
            <a:lstStyle/>
            <a:p>
              <a:pPr lvl="0" algn="ctr">
                <a:lnSpc>
                  <a:spcPct val="90000"/>
                </a:lnSpc>
                <a:buClr>
                  <a:schemeClr val="lt1"/>
                </a:buClr>
                <a:buSzPts val="2000"/>
              </a:pPr>
              <a:r>
                <a:rPr lang="ar-JO" sz="1800" dirty="0" smtClean="0">
                  <a:solidFill>
                    <a:schemeClr val="lt1"/>
                  </a:solidFill>
                  <a:latin typeface="Calibri"/>
                  <a:ea typeface="Calibri"/>
                  <a:cs typeface="Calibri"/>
                  <a:sym typeface="Calibri"/>
                </a:rPr>
                <a:t>تشغيل </a:t>
              </a:r>
              <a:r>
                <a:rPr lang="ar-JO" sz="1800" dirty="0">
                  <a:solidFill>
                    <a:schemeClr val="lt1"/>
                  </a:solidFill>
                  <a:latin typeface="Calibri"/>
                  <a:ea typeface="Calibri"/>
                  <a:cs typeface="Calibri"/>
                  <a:sym typeface="Calibri"/>
                </a:rPr>
                <a:t>الأطفال</a:t>
              </a:r>
              <a:endParaRPr lang="ar-JO" sz="1800" dirty="0"/>
            </a:p>
          </p:txBody>
        </p:sp>
        <p:sp>
          <p:nvSpPr>
            <p:cNvPr id="274" name="Google Shape;274;p5"/>
            <p:cNvSpPr/>
            <p:nvPr/>
          </p:nvSpPr>
          <p:spPr>
            <a:xfrm>
              <a:off x="906595" y="1033895"/>
              <a:ext cx="3101687" cy="3101687"/>
            </a:xfrm>
            <a:prstGeom prst="ellipse">
              <a:avLst/>
            </a:prstGeom>
            <a:solidFill>
              <a:srgbClr val="2B7FB8"/>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 name="Google Shape;275;p5"/>
            <p:cNvSpPr txBox="1"/>
            <p:nvPr/>
          </p:nvSpPr>
          <p:spPr>
            <a:xfrm>
              <a:off x="1734745" y="1227751"/>
              <a:ext cx="1445386" cy="581566"/>
            </a:xfrm>
            <a:prstGeom prst="rect">
              <a:avLst/>
            </a:prstGeom>
            <a:noFill/>
            <a:ln>
              <a:noFill/>
            </a:ln>
          </p:spPr>
          <p:txBody>
            <a:bodyPr spcFirstLastPara="1" wrap="square" lIns="128000" tIns="128000" rIns="128000" bIns="128000" anchor="ctr" anchorCtr="0">
              <a:noAutofit/>
            </a:bodyPr>
            <a:lstStyle/>
            <a:p>
              <a:pPr lvl="0" algn="ctr">
                <a:lnSpc>
                  <a:spcPct val="90000"/>
                </a:lnSpc>
                <a:buClr>
                  <a:schemeClr val="lt1"/>
                </a:buClr>
                <a:buSzPts val="2000"/>
              </a:pPr>
              <a:r>
                <a:rPr lang="ar-JO" sz="1800" dirty="0" smtClean="0">
                  <a:solidFill>
                    <a:schemeClr val="lt1"/>
                  </a:solidFill>
                  <a:latin typeface="Calibri"/>
                  <a:ea typeface="Calibri"/>
                  <a:cs typeface="Calibri"/>
                  <a:sym typeface="Calibri"/>
                </a:rPr>
                <a:t>عمل </a:t>
              </a:r>
              <a:r>
                <a:rPr lang="ar-JO" sz="1800" dirty="0">
                  <a:solidFill>
                    <a:schemeClr val="lt1"/>
                  </a:solidFill>
                  <a:latin typeface="Calibri"/>
                  <a:ea typeface="Calibri"/>
                  <a:cs typeface="Calibri"/>
                  <a:sym typeface="Calibri"/>
                </a:rPr>
                <a:t>الأطفال</a:t>
              </a:r>
            </a:p>
          </p:txBody>
        </p:sp>
        <p:sp>
          <p:nvSpPr>
            <p:cNvPr id="276" name="Google Shape;276;p5"/>
            <p:cNvSpPr/>
            <p:nvPr/>
          </p:nvSpPr>
          <p:spPr>
            <a:xfrm>
              <a:off x="1423543" y="2067791"/>
              <a:ext cx="2067791" cy="2067791"/>
            </a:xfrm>
            <a:prstGeom prst="ellipse">
              <a:avLst/>
            </a:prstGeom>
            <a:solidFill>
              <a:srgbClr val="83D7FD"/>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 name="Google Shape;277;p5"/>
            <p:cNvSpPr txBox="1"/>
            <p:nvPr/>
          </p:nvSpPr>
          <p:spPr>
            <a:xfrm>
              <a:off x="1726364" y="2584739"/>
              <a:ext cx="1462149" cy="1033895"/>
            </a:xfrm>
            <a:prstGeom prst="rect">
              <a:avLst/>
            </a:prstGeom>
            <a:noFill/>
            <a:ln>
              <a:noFill/>
            </a:ln>
          </p:spPr>
          <p:txBody>
            <a:bodyPr spcFirstLastPara="1" wrap="square" lIns="128000" tIns="128000" rIns="128000" bIns="128000" anchor="ctr" anchorCtr="0">
              <a:noAutofit/>
            </a:bodyPr>
            <a:lstStyle/>
            <a:p>
              <a:pPr lvl="0" algn="ctr">
                <a:lnSpc>
                  <a:spcPct val="90000"/>
                </a:lnSpc>
                <a:buClr>
                  <a:schemeClr val="lt1"/>
                </a:buClr>
                <a:buSzPts val="2000"/>
              </a:pPr>
              <a:r>
                <a:rPr lang="ar-JO" sz="1800" dirty="0">
                  <a:solidFill>
                    <a:schemeClr val="lt1"/>
                  </a:solidFill>
                  <a:latin typeface="Calibri"/>
                  <a:ea typeface="Calibri"/>
                  <a:cs typeface="Calibri"/>
                  <a:sym typeface="Calibri"/>
                </a:rPr>
                <a:t>أسوأ  أشكال </a:t>
              </a:r>
              <a:r>
                <a:rPr lang="ar-JO" sz="1800" dirty="0" smtClean="0">
                  <a:solidFill>
                    <a:schemeClr val="lt1"/>
                  </a:solidFill>
                  <a:latin typeface="Calibri"/>
                  <a:ea typeface="Calibri"/>
                  <a:cs typeface="Calibri"/>
                  <a:sym typeface="Calibri"/>
                </a:rPr>
                <a:t>عمل </a:t>
              </a:r>
              <a:r>
                <a:rPr lang="ar-JO" sz="1800" dirty="0">
                  <a:solidFill>
                    <a:schemeClr val="lt1"/>
                  </a:solidFill>
                  <a:latin typeface="Calibri"/>
                  <a:ea typeface="Calibri"/>
                  <a:cs typeface="Calibri"/>
                  <a:sym typeface="Calibri"/>
                </a:rPr>
                <a:t>الأطفال</a:t>
              </a:r>
              <a:endParaRPr lang="ar-JO" sz="1800" dirty="0"/>
            </a:p>
          </p:txBody>
        </p:sp>
      </p:grpSp>
      <p:sp>
        <p:nvSpPr>
          <p:cNvPr id="278" name="Google Shape;278;p5"/>
          <p:cNvSpPr txBox="1"/>
          <p:nvPr/>
        </p:nvSpPr>
        <p:spPr>
          <a:xfrm>
            <a:off x="8129897" y="5065852"/>
            <a:ext cx="2943709" cy="1051920"/>
          </a:xfrm>
          <a:prstGeom prst="rect">
            <a:avLst/>
          </a:prstGeom>
          <a:noFill/>
          <a:ln>
            <a:noFill/>
          </a:ln>
        </p:spPr>
        <p:txBody>
          <a:bodyPr spcFirstLastPara="1" wrap="square" lIns="91425" tIns="45700" rIns="91425" bIns="45700" anchor="t" anchorCtr="0">
            <a:noAutofit/>
          </a:bodyPr>
          <a:lstStyle/>
          <a:p>
            <a:pPr lvl="0" algn="ctr">
              <a:lnSpc>
                <a:spcPct val="90000"/>
              </a:lnSpc>
              <a:buClr>
                <a:schemeClr val="accent1"/>
              </a:buClr>
              <a:buSzPts val="2800"/>
            </a:pPr>
            <a:r>
              <a:rPr lang="ar-JO" sz="2800" b="1" dirty="0" smtClean="0">
                <a:solidFill>
                  <a:schemeClr val="accent1"/>
                </a:solidFill>
                <a:latin typeface="Helvetica Neue"/>
                <a:ea typeface="Helvetica Neue"/>
                <a:cs typeface="Helvetica Neue"/>
                <a:sym typeface="Helvetica Neue"/>
              </a:rPr>
              <a:t>الأنشطة التي لا </a:t>
            </a:r>
            <a:r>
              <a:rPr lang="ar-JO" sz="2800" b="1" dirty="0">
                <a:solidFill>
                  <a:schemeClr val="accent1"/>
                </a:solidFill>
                <a:latin typeface="Helvetica Neue"/>
                <a:ea typeface="Helvetica Neue"/>
                <a:cs typeface="Helvetica Neue"/>
                <a:sym typeface="Helvetica Neue"/>
              </a:rPr>
              <a:t>يجب القضاء عليها بالضرورة</a:t>
            </a:r>
            <a:endParaRPr dirty="0"/>
          </a:p>
        </p:txBody>
      </p:sp>
      <p:pic>
        <p:nvPicPr>
          <p:cNvPr id="279" name="Google Shape;279;p5"/>
          <p:cNvPicPr preferRelativeResize="0"/>
          <p:nvPr/>
        </p:nvPicPr>
        <p:blipFill rotWithShape="1">
          <a:blip r:embed="rId3">
            <a:alphaModFix/>
          </a:blip>
          <a:srcRect/>
          <a:stretch/>
        </p:blipFill>
        <p:spPr>
          <a:xfrm>
            <a:off x="10353460" y="351894"/>
            <a:ext cx="1440292" cy="9432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7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68">
                                            <p:txEl>
                                              <p:pRg st="0" end="0"/>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68">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68">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68">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68">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68">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69">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69">
                                            <p:txEl>
                                              <p:pRg st="1" end="1"/>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69">
                                            <p:txEl>
                                              <p:pRg st="2" end="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69">
                                            <p:txEl>
                                              <p:pRg st="3" end="3"/>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69">
                                            <p:txEl>
                                              <p:pRg st="4" end="4"/>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69">
                                            <p:txEl>
                                              <p:pRg st="5" end="5"/>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27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sp>
        <p:nvSpPr>
          <p:cNvPr id="285" name="Google Shape;285;p6"/>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p>
            <a:pPr marL="0" lvl="0" indent="0" algn="ctr">
              <a:spcBef>
                <a:spcPts val="0"/>
              </a:spcBef>
              <a:buClr>
                <a:schemeClr val="dk1"/>
              </a:buClr>
            </a:pPr>
            <a:r>
              <a:rPr lang="ar-JO" dirty="0">
                <a:solidFill>
                  <a:schemeClr val="dk1"/>
                </a:solidFill>
              </a:rPr>
              <a:t>ما </a:t>
            </a:r>
            <a:r>
              <a:rPr lang="ar-JO" dirty="0" smtClean="0">
                <a:solidFill>
                  <a:schemeClr val="dk1"/>
                </a:solidFill>
              </a:rPr>
              <a:t>هو عمل </a:t>
            </a:r>
            <a:r>
              <a:rPr lang="ar-JO" dirty="0">
                <a:solidFill>
                  <a:schemeClr val="dk1"/>
                </a:solidFill>
              </a:rPr>
              <a:t>الأطفال؟</a:t>
            </a:r>
            <a:endParaRPr dirty="0"/>
          </a:p>
        </p:txBody>
      </p:sp>
      <p:sp>
        <p:nvSpPr>
          <p:cNvPr id="286" name="Google Shape;286;p6"/>
          <p:cNvSpPr txBox="1">
            <a:spLocks noGrp="1"/>
          </p:cNvSpPr>
          <p:nvPr>
            <p:ph type="body" idx="2"/>
          </p:nvPr>
        </p:nvSpPr>
        <p:spPr>
          <a:xfrm>
            <a:off x="4100513" y="1800225"/>
            <a:ext cx="7300912" cy="2924689"/>
          </a:xfrm>
          <a:prstGeom prst="rect">
            <a:avLst/>
          </a:prstGeom>
          <a:noFill/>
          <a:ln>
            <a:noFill/>
          </a:ln>
        </p:spPr>
        <p:txBody>
          <a:bodyPr spcFirstLastPara="1" wrap="square" lIns="91425" tIns="45700" rIns="91425" bIns="45700" anchor="t" anchorCtr="0">
            <a:normAutofit/>
          </a:bodyPr>
          <a:lstStyle/>
          <a:p>
            <a:pPr marL="0" lvl="0" indent="0" algn="r" rtl="1">
              <a:spcBef>
                <a:spcPts val="0"/>
              </a:spcBef>
              <a:buNone/>
            </a:pPr>
            <a:r>
              <a:rPr lang="ar-JO" dirty="0" smtClean="0"/>
              <a:t>يصبح تشغيل </a:t>
            </a:r>
            <a:r>
              <a:rPr lang="ar-JO" dirty="0"/>
              <a:t>الأطفال </a:t>
            </a:r>
            <a:r>
              <a:rPr lang="ar-JO" dirty="0" smtClean="0"/>
              <a:t>عمل </a:t>
            </a:r>
            <a:r>
              <a:rPr lang="ar-JO" dirty="0"/>
              <a:t>الأطفال عندما </a:t>
            </a:r>
            <a:r>
              <a:rPr lang="ar-JO" dirty="0" smtClean="0"/>
              <a:t>يكون الطفل المعني:</a:t>
            </a:r>
            <a:endParaRPr dirty="0" smtClean="0"/>
          </a:p>
          <a:p>
            <a:pPr marL="342900" lvl="0" indent="-342900" algn="r" rtl="1">
              <a:lnSpc>
                <a:spcPct val="90000"/>
              </a:lnSpc>
              <a:spcBef>
                <a:spcPts val="1000"/>
              </a:spcBef>
              <a:spcAft>
                <a:spcPts val="0"/>
              </a:spcAft>
              <a:buSzPts val="2800"/>
              <a:buFont typeface="Arial"/>
              <a:buChar char="•"/>
            </a:pPr>
            <a:r>
              <a:rPr lang="ar-JO" dirty="0" smtClean="0"/>
              <a:t>صغير جدًا</a:t>
            </a:r>
            <a:endParaRPr dirty="0" smtClean="0"/>
          </a:p>
          <a:p>
            <a:pPr marL="342900" lvl="0" indent="-342900" algn="r" rtl="1"/>
            <a:r>
              <a:rPr lang="ar-JO" dirty="0" smtClean="0"/>
              <a:t>ينبغي عليه </a:t>
            </a:r>
            <a:r>
              <a:rPr lang="ar-JO" dirty="0"/>
              <a:t>الالتحاق بالمدرسة وإكمالها</a:t>
            </a:r>
            <a:endParaRPr dirty="0"/>
          </a:p>
          <a:p>
            <a:pPr marL="342900" lvl="0" indent="-342900" algn="r" rtl="1"/>
            <a:r>
              <a:rPr lang="ar-JO" dirty="0" smtClean="0"/>
              <a:t>يؤدي </a:t>
            </a:r>
            <a:r>
              <a:rPr lang="ar-JO" dirty="0"/>
              <a:t>عملاً ضارًا بسلامته العاطفية أو التنموية أو الجسدية أو الأخلاقية</a:t>
            </a:r>
            <a:endParaRPr dirty="0"/>
          </a:p>
          <a:p>
            <a:pPr marL="228600" lvl="0" indent="-50800" algn="l" rtl="0">
              <a:lnSpc>
                <a:spcPct val="90000"/>
              </a:lnSpc>
              <a:spcBef>
                <a:spcPts val="1000"/>
              </a:spcBef>
              <a:spcAft>
                <a:spcPts val="0"/>
              </a:spcAft>
              <a:buClr>
                <a:schemeClr val="accent5"/>
              </a:buClr>
              <a:buSzPts val="2800"/>
              <a:buNone/>
            </a:pPr>
            <a:endParaRPr dirty="0"/>
          </a:p>
        </p:txBody>
      </p:sp>
      <p:sp>
        <p:nvSpPr>
          <p:cNvPr id="287" name="Google Shape;287;p6"/>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r>
              <a:rPr lang="ar-JO" dirty="0" smtClean="0"/>
              <a:t>عمل الأطفال</a:t>
            </a:r>
            <a:endParaRPr dirty="0"/>
          </a:p>
        </p:txBody>
      </p:sp>
      <p:grpSp>
        <p:nvGrpSpPr>
          <p:cNvPr id="288" name="Google Shape;288;p6"/>
          <p:cNvGrpSpPr/>
          <p:nvPr/>
        </p:nvGrpSpPr>
        <p:grpSpPr>
          <a:xfrm>
            <a:off x="-944667" y="2282966"/>
            <a:ext cx="4542632" cy="4542632"/>
            <a:chOff x="0" y="56600"/>
            <a:chExt cx="4542632" cy="4542632"/>
          </a:xfrm>
        </p:grpSpPr>
        <p:sp>
          <p:nvSpPr>
            <p:cNvPr id="289" name="Google Shape;289;p6"/>
            <p:cNvSpPr/>
            <p:nvPr/>
          </p:nvSpPr>
          <p:spPr>
            <a:xfrm>
              <a:off x="0" y="56600"/>
              <a:ext cx="4542632" cy="4542632"/>
            </a:xfrm>
            <a:prstGeom prst="ellipse">
              <a:avLst/>
            </a:prstGeom>
            <a:solidFill>
              <a:srgbClr val="00587E"/>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 name="Google Shape;290;p6"/>
            <p:cNvSpPr txBox="1"/>
            <p:nvPr/>
          </p:nvSpPr>
          <p:spPr>
            <a:xfrm>
              <a:off x="1477491" y="283731"/>
              <a:ext cx="1587649" cy="681394"/>
            </a:xfrm>
            <a:prstGeom prst="rect">
              <a:avLst/>
            </a:prstGeom>
            <a:noFill/>
            <a:ln>
              <a:noFill/>
            </a:ln>
          </p:spPr>
          <p:txBody>
            <a:bodyPr spcFirstLastPara="1" wrap="square" lIns="142225" tIns="142225" rIns="142225" bIns="142225" anchor="ctr" anchorCtr="0">
              <a:noAutofit/>
            </a:bodyPr>
            <a:lstStyle/>
            <a:p>
              <a:pPr marL="0" marR="0" lvl="0" indent="0" algn="ctr" rtl="0">
                <a:lnSpc>
                  <a:spcPct val="90000"/>
                </a:lnSpc>
                <a:spcBef>
                  <a:spcPts val="0"/>
                </a:spcBef>
                <a:spcAft>
                  <a:spcPts val="0"/>
                </a:spcAft>
                <a:buClr>
                  <a:schemeClr val="dk1"/>
                </a:buClr>
                <a:buSzPts val="2000"/>
                <a:buFont typeface="Calibri"/>
                <a:buNone/>
              </a:pPr>
              <a:endParaRPr sz="2000">
                <a:solidFill>
                  <a:schemeClr val="lt1"/>
                </a:solidFill>
                <a:latin typeface="Calibri"/>
                <a:ea typeface="Calibri"/>
                <a:cs typeface="Calibri"/>
                <a:sym typeface="Calibri"/>
              </a:endParaRPr>
            </a:p>
          </p:txBody>
        </p:sp>
        <p:sp>
          <p:nvSpPr>
            <p:cNvPr id="291" name="Google Shape;291;p6"/>
            <p:cNvSpPr/>
            <p:nvPr/>
          </p:nvSpPr>
          <p:spPr>
            <a:xfrm>
              <a:off x="567828" y="1192257"/>
              <a:ext cx="3406974" cy="3406974"/>
            </a:xfrm>
            <a:prstGeom prst="ellipse">
              <a:avLst/>
            </a:prstGeom>
            <a:solidFill>
              <a:srgbClr val="2B7FB8"/>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 name="Google Shape;292;p6"/>
            <p:cNvSpPr txBox="1"/>
            <p:nvPr/>
          </p:nvSpPr>
          <p:spPr>
            <a:xfrm>
              <a:off x="1477491" y="1405193"/>
              <a:ext cx="1587649" cy="638807"/>
            </a:xfrm>
            <a:prstGeom prst="rect">
              <a:avLst/>
            </a:prstGeom>
            <a:noFill/>
            <a:ln>
              <a:noFill/>
            </a:ln>
          </p:spPr>
          <p:txBody>
            <a:bodyPr spcFirstLastPara="1" wrap="square" lIns="142225" tIns="142225" rIns="142225" bIns="142225" anchor="ctr" anchorCtr="0">
              <a:noAutofit/>
            </a:bodyPr>
            <a:lstStyle/>
            <a:p>
              <a:pPr marL="0" marR="0" lvl="0" indent="0" algn="ctr" rtl="0">
                <a:lnSpc>
                  <a:spcPct val="90000"/>
                </a:lnSpc>
                <a:spcBef>
                  <a:spcPts val="0"/>
                </a:spcBef>
                <a:spcAft>
                  <a:spcPts val="0"/>
                </a:spcAft>
                <a:buClr>
                  <a:schemeClr val="lt1"/>
                </a:buClr>
                <a:buSzPts val="2000"/>
                <a:buFont typeface="Calibri"/>
                <a:buNone/>
              </a:pPr>
              <a:r>
                <a:rPr lang="ar-JO" sz="2000" dirty="0" smtClean="0">
                  <a:solidFill>
                    <a:schemeClr val="lt1"/>
                  </a:solidFill>
                  <a:latin typeface="Calibri"/>
                  <a:ea typeface="Calibri"/>
                  <a:cs typeface="Calibri"/>
                  <a:sym typeface="Calibri"/>
                </a:rPr>
                <a:t>عمل الأطفال</a:t>
              </a:r>
              <a:endParaRPr dirty="0"/>
            </a:p>
          </p:txBody>
        </p:sp>
        <p:sp>
          <p:nvSpPr>
            <p:cNvPr id="293" name="Google Shape;293;p6"/>
            <p:cNvSpPr/>
            <p:nvPr/>
          </p:nvSpPr>
          <p:spPr>
            <a:xfrm>
              <a:off x="1135658" y="2327916"/>
              <a:ext cx="2271316" cy="2271316"/>
            </a:xfrm>
            <a:prstGeom prst="ellipse">
              <a:avLst/>
            </a:prstGeom>
            <a:solidFill>
              <a:srgbClr val="83D7FD"/>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 name="Google Shape;294;p6"/>
            <p:cNvSpPr txBox="1"/>
            <p:nvPr/>
          </p:nvSpPr>
          <p:spPr>
            <a:xfrm>
              <a:off x="1468284" y="2895744"/>
              <a:ext cx="1606062" cy="1135658"/>
            </a:xfrm>
            <a:prstGeom prst="rect">
              <a:avLst/>
            </a:prstGeom>
            <a:noFill/>
            <a:ln>
              <a:noFill/>
            </a:ln>
          </p:spPr>
          <p:txBody>
            <a:bodyPr spcFirstLastPara="1" wrap="square" lIns="142225" tIns="142225" rIns="142225" bIns="142225" anchor="ctr" anchorCtr="0">
              <a:noAutofit/>
            </a:bodyPr>
            <a:lstStyle/>
            <a:p>
              <a:pPr marL="0" marR="0" lvl="0" indent="0" algn="ctr" rtl="0">
                <a:lnSpc>
                  <a:spcPct val="90000"/>
                </a:lnSpc>
                <a:spcBef>
                  <a:spcPts val="0"/>
                </a:spcBef>
                <a:spcAft>
                  <a:spcPts val="0"/>
                </a:spcAft>
                <a:buClr>
                  <a:schemeClr val="dk1"/>
                </a:buClr>
                <a:buSzPts val="2000"/>
                <a:buFont typeface="Calibri"/>
                <a:buNone/>
              </a:pPr>
              <a:endParaRPr sz="2000">
                <a:solidFill>
                  <a:schemeClr val="lt1"/>
                </a:solidFill>
                <a:latin typeface="Calibri"/>
                <a:ea typeface="Calibri"/>
                <a:cs typeface="Calibri"/>
                <a:sym typeface="Calibri"/>
              </a:endParaRPr>
            </a:p>
          </p:txBody>
        </p:sp>
      </p:grpSp>
      <p:sp>
        <p:nvSpPr>
          <p:cNvPr id="295" name="Google Shape;295;p6"/>
          <p:cNvSpPr txBox="1"/>
          <p:nvPr/>
        </p:nvSpPr>
        <p:spPr>
          <a:xfrm>
            <a:off x="8839200" y="5327904"/>
            <a:ext cx="2562225" cy="804461"/>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accent1"/>
              </a:buClr>
              <a:buSzPts val="2800"/>
              <a:buFont typeface="Arial"/>
              <a:buNone/>
            </a:pPr>
            <a:r>
              <a:rPr lang="ar-JO" sz="2800" b="1" dirty="0" smtClean="0">
                <a:solidFill>
                  <a:schemeClr val="accent1"/>
                </a:solidFill>
                <a:latin typeface="Helvetica Neue"/>
                <a:sym typeface="Helvetica Neue"/>
              </a:rPr>
              <a:t>يجب القضاء عليها</a:t>
            </a:r>
            <a:endParaRPr dirty="0"/>
          </a:p>
        </p:txBody>
      </p:sp>
      <p:sp>
        <p:nvSpPr>
          <p:cNvPr id="296" name="Google Shape;296;p6"/>
          <p:cNvSpPr txBox="1"/>
          <p:nvPr/>
        </p:nvSpPr>
        <p:spPr>
          <a:xfrm>
            <a:off x="462128" y="5098486"/>
            <a:ext cx="1720633" cy="646290"/>
          </a:xfrm>
          <a:prstGeom prst="rect">
            <a:avLst/>
          </a:prstGeom>
          <a:noFill/>
          <a:ln>
            <a:noFill/>
          </a:ln>
        </p:spPr>
        <p:txBody>
          <a:bodyPr spcFirstLastPara="1" wrap="square" lIns="91425" tIns="45700" rIns="91425" bIns="45700" anchor="t" anchorCtr="0">
            <a:spAutoFit/>
          </a:bodyPr>
          <a:lstStyle/>
          <a:p>
            <a:pPr lvl="0" algn="ctr">
              <a:lnSpc>
                <a:spcPct val="90000"/>
              </a:lnSpc>
              <a:buClr>
                <a:schemeClr val="lt1"/>
              </a:buClr>
              <a:buSzPts val="2000"/>
            </a:pPr>
            <a:r>
              <a:rPr lang="ar-JO" sz="2000" dirty="0">
                <a:solidFill>
                  <a:schemeClr val="lt1"/>
                </a:solidFill>
                <a:latin typeface="Calibri"/>
                <a:ea typeface="Calibri"/>
                <a:cs typeface="Calibri"/>
                <a:sym typeface="Calibri"/>
              </a:rPr>
              <a:t>أسوأ </a:t>
            </a:r>
            <a:r>
              <a:rPr lang="ar-JO" sz="2000" dirty="0" smtClean="0">
                <a:solidFill>
                  <a:schemeClr val="lt1"/>
                </a:solidFill>
                <a:latin typeface="Calibri"/>
                <a:ea typeface="Calibri"/>
                <a:cs typeface="Calibri"/>
                <a:sym typeface="Calibri"/>
              </a:rPr>
              <a:t> أشكال عمل الأطفال</a:t>
            </a:r>
            <a:endParaRPr lang="ar-JO" sz="2000" dirty="0"/>
          </a:p>
        </p:txBody>
      </p:sp>
      <p:pic>
        <p:nvPicPr>
          <p:cNvPr id="297" name="Google Shape;297;p6"/>
          <p:cNvPicPr preferRelativeResize="0"/>
          <p:nvPr/>
        </p:nvPicPr>
        <p:blipFill rotWithShape="1">
          <a:blip r:embed="rId3">
            <a:alphaModFix/>
          </a:blip>
          <a:srcRect/>
          <a:stretch/>
        </p:blipFill>
        <p:spPr>
          <a:xfrm>
            <a:off x="10465386" y="254035"/>
            <a:ext cx="1440292" cy="943200"/>
          </a:xfrm>
          <a:prstGeom prst="rect">
            <a:avLst/>
          </a:prstGeom>
          <a:noFill/>
          <a:ln>
            <a:noFill/>
          </a:ln>
        </p:spPr>
      </p:pic>
    </p:spTree>
    <p:extLst>
      <p:ext uri="{BB962C8B-B14F-4D97-AF65-F5344CB8AC3E}">
        <p14:creationId xmlns:p14="http://schemas.microsoft.com/office/powerpoint/2010/main" val="2868331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8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86">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86">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86">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9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9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02"/>
        <p:cNvGrpSpPr/>
        <p:nvPr/>
      </p:nvGrpSpPr>
      <p:grpSpPr>
        <a:xfrm>
          <a:off x="0" y="0"/>
          <a:ext cx="0" cy="0"/>
          <a:chOff x="0" y="0"/>
          <a:chExt cx="0" cy="0"/>
        </a:xfrm>
      </p:grpSpPr>
      <p:sp>
        <p:nvSpPr>
          <p:cNvPr id="303" name="Google Shape;303;p7"/>
          <p:cNvSpPr txBox="1">
            <a:spLocks noGrp="1"/>
          </p:cNvSpPr>
          <p:nvPr>
            <p:ph type="body" idx="1"/>
          </p:nvPr>
        </p:nvSpPr>
        <p:spPr>
          <a:xfrm>
            <a:off x="4072395" y="490974"/>
            <a:ext cx="7300912" cy="1271587"/>
          </a:xfrm>
          <a:prstGeom prst="rect">
            <a:avLst/>
          </a:prstGeom>
          <a:noFill/>
          <a:ln>
            <a:noFill/>
          </a:ln>
        </p:spPr>
        <p:txBody>
          <a:bodyPr spcFirstLastPara="1" wrap="square" lIns="91425" tIns="45700" rIns="91425" bIns="45700" anchor="t" anchorCtr="0">
            <a:normAutofit/>
          </a:bodyPr>
          <a:lstStyle/>
          <a:p>
            <a:pPr marL="0" lvl="0" indent="0">
              <a:spcBef>
                <a:spcPts val="0"/>
              </a:spcBef>
              <a:buClr>
                <a:schemeClr val="dk1"/>
              </a:buClr>
            </a:pPr>
            <a:r>
              <a:rPr lang="ar-JO" dirty="0">
                <a:solidFill>
                  <a:schemeClr val="dk1"/>
                </a:solidFill>
              </a:rPr>
              <a:t>تشمل أسوأ أشكال </a:t>
            </a:r>
            <a:endParaRPr lang="ar-JO" dirty="0" smtClean="0">
              <a:solidFill>
                <a:schemeClr val="dk1"/>
              </a:solidFill>
            </a:endParaRPr>
          </a:p>
          <a:p>
            <a:pPr marL="0" lvl="0" indent="0">
              <a:spcBef>
                <a:spcPts val="0"/>
              </a:spcBef>
              <a:buClr>
                <a:schemeClr val="dk1"/>
              </a:buClr>
            </a:pPr>
            <a:r>
              <a:rPr lang="ar-JO" dirty="0" smtClean="0">
                <a:solidFill>
                  <a:schemeClr val="dk1"/>
                </a:solidFill>
              </a:rPr>
              <a:t>عمل </a:t>
            </a:r>
            <a:r>
              <a:rPr lang="ar-JO" dirty="0">
                <a:solidFill>
                  <a:schemeClr val="dk1"/>
                </a:solidFill>
              </a:rPr>
              <a:t>الأطفال ما يلي:</a:t>
            </a:r>
            <a:endParaRPr dirty="0"/>
          </a:p>
        </p:txBody>
      </p:sp>
      <p:sp>
        <p:nvSpPr>
          <p:cNvPr id="304" name="Google Shape;304;p7"/>
          <p:cNvSpPr txBox="1">
            <a:spLocks noGrp="1"/>
          </p:cNvSpPr>
          <p:nvPr>
            <p:ph type="body" idx="2"/>
          </p:nvPr>
        </p:nvSpPr>
        <p:spPr>
          <a:xfrm>
            <a:off x="4147434" y="1577129"/>
            <a:ext cx="3167390" cy="1512344"/>
          </a:xfrm>
          <a:prstGeom prst="rect">
            <a:avLst/>
          </a:prstGeom>
          <a:noFill/>
          <a:ln>
            <a:noFill/>
          </a:ln>
        </p:spPr>
        <p:txBody>
          <a:bodyPr spcFirstLastPara="1" wrap="square" lIns="91425" tIns="45700" rIns="91425" bIns="45700" anchor="t" anchorCtr="0">
            <a:noAutofit/>
          </a:bodyPr>
          <a:lstStyle/>
          <a:p>
            <a:pPr marL="0" lvl="0" indent="0" algn="r" rtl="1">
              <a:spcBef>
                <a:spcPts val="0"/>
              </a:spcBef>
              <a:buSzPts val="2400"/>
              <a:buNone/>
            </a:pPr>
            <a:r>
              <a:rPr lang="ar-JO" sz="2400" dirty="0"/>
              <a:t>جميع أشكال </a:t>
            </a:r>
            <a:r>
              <a:rPr lang="ar-JO" sz="2400" b="1" dirty="0"/>
              <a:t>العبودية أو العمل </a:t>
            </a:r>
            <a:r>
              <a:rPr lang="ar-JO" sz="2400" b="1" dirty="0" smtClean="0"/>
              <a:t>القسري</a:t>
            </a:r>
            <a:r>
              <a:rPr lang="ar-JO" sz="2400" dirty="0" smtClean="0"/>
              <a:t> </a:t>
            </a:r>
            <a:r>
              <a:rPr lang="ar-JO" sz="2400" dirty="0"/>
              <a:t>أو الممارسات المماثلة بما في ذلك التجنيد للاستخدام في النزاعات المسلحة</a:t>
            </a:r>
            <a:endParaRPr dirty="0"/>
          </a:p>
        </p:txBody>
      </p:sp>
      <p:sp>
        <p:nvSpPr>
          <p:cNvPr id="305" name="Google Shape;305;p7"/>
          <p:cNvSpPr txBox="1">
            <a:spLocks noGrp="1"/>
          </p:cNvSpPr>
          <p:nvPr>
            <p:ph type="body" idx="3"/>
          </p:nvPr>
        </p:nvSpPr>
        <p:spPr>
          <a:xfrm>
            <a:off x="286886" y="198372"/>
            <a:ext cx="2970847" cy="4799266"/>
          </a:xfrm>
          <a:prstGeom prst="rect">
            <a:avLst/>
          </a:prstGeom>
          <a:noFill/>
          <a:ln>
            <a:noFill/>
          </a:ln>
        </p:spPr>
        <p:txBody>
          <a:bodyPr spcFirstLastPara="1" wrap="square" lIns="91425" tIns="45700" rIns="91425" bIns="45700" anchor="t" anchorCtr="0">
            <a:normAutofit/>
          </a:bodyPr>
          <a:lstStyle/>
          <a:p>
            <a:pPr marL="0" lvl="0" indent="0" algn="r" rtl="1">
              <a:spcBef>
                <a:spcPts val="0"/>
              </a:spcBef>
            </a:pPr>
            <a:r>
              <a:rPr lang="ar-JO" dirty="0"/>
              <a:t>أسوأ أشكال </a:t>
            </a:r>
            <a:r>
              <a:rPr lang="ar-JO" dirty="0" smtClean="0"/>
              <a:t>عمل الأطفال</a:t>
            </a:r>
            <a:endParaRPr dirty="0"/>
          </a:p>
        </p:txBody>
      </p:sp>
      <p:grpSp>
        <p:nvGrpSpPr>
          <p:cNvPr id="306" name="Google Shape;306;p7"/>
          <p:cNvGrpSpPr/>
          <p:nvPr/>
        </p:nvGrpSpPr>
        <p:grpSpPr>
          <a:xfrm>
            <a:off x="-526529" y="2802834"/>
            <a:ext cx="4079363" cy="4079363"/>
            <a:chOff x="49942" y="0"/>
            <a:chExt cx="4079363" cy="4079363"/>
          </a:xfrm>
        </p:grpSpPr>
        <p:sp>
          <p:nvSpPr>
            <p:cNvPr id="307" name="Google Shape;307;p7"/>
            <p:cNvSpPr/>
            <p:nvPr/>
          </p:nvSpPr>
          <p:spPr>
            <a:xfrm>
              <a:off x="49942" y="0"/>
              <a:ext cx="4079363" cy="4079363"/>
            </a:xfrm>
            <a:prstGeom prst="ellipse">
              <a:avLst/>
            </a:prstGeom>
            <a:solidFill>
              <a:srgbClr val="00587E"/>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8" name="Google Shape;308;p7"/>
            <p:cNvSpPr txBox="1"/>
            <p:nvPr/>
          </p:nvSpPr>
          <p:spPr>
            <a:xfrm>
              <a:off x="1376755" y="203968"/>
              <a:ext cx="1425737" cy="611904"/>
            </a:xfrm>
            <a:prstGeom prst="rect">
              <a:avLst/>
            </a:prstGeom>
            <a:noFill/>
            <a:ln>
              <a:noFill/>
            </a:ln>
          </p:spPr>
          <p:txBody>
            <a:bodyPr spcFirstLastPara="1" wrap="square" lIns="128000" tIns="128000" rIns="128000" bIns="128000" anchor="ctr" anchorCtr="0">
              <a:noAutofit/>
            </a:bodyPr>
            <a:lstStyle/>
            <a:p>
              <a:pPr marL="0" marR="0" lvl="0" indent="0" algn="ctr" rtl="0">
                <a:lnSpc>
                  <a:spcPct val="90000"/>
                </a:lnSpc>
                <a:spcBef>
                  <a:spcPts val="0"/>
                </a:spcBef>
                <a:spcAft>
                  <a:spcPts val="0"/>
                </a:spcAft>
                <a:buClr>
                  <a:schemeClr val="dk1"/>
                </a:buClr>
                <a:buSzPts val="1800"/>
                <a:buFont typeface="Calibri"/>
                <a:buNone/>
              </a:pPr>
              <a:endParaRPr sz="1800">
                <a:solidFill>
                  <a:schemeClr val="lt1"/>
                </a:solidFill>
                <a:latin typeface="Calibri"/>
                <a:ea typeface="Calibri"/>
                <a:cs typeface="Calibri"/>
                <a:sym typeface="Calibri"/>
              </a:endParaRPr>
            </a:p>
          </p:txBody>
        </p:sp>
        <p:sp>
          <p:nvSpPr>
            <p:cNvPr id="309" name="Google Shape;309;p7"/>
            <p:cNvSpPr/>
            <p:nvPr/>
          </p:nvSpPr>
          <p:spPr>
            <a:xfrm>
              <a:off x="557456" y="1019840"/>
              <a:ext cx="3059522" cy="3059522"/>
            </a:xfrm>
            <a:prstGeom prst="ellipse">
              <a:avLst/>
            </a:prstGeom>
            <a:solidFill>
              <a:srgbClr val="2B7FB8"/>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0" name="Google Shape;310;p7"/>
            <p:cNvSpPr txBox="1"/>
            <p:nvPr/>
          </p:nvSpPr>
          <p:spPr>
            <a:xfrm>
              <a:off x="1374348" y="1211060"/>
              <a:ext cx="1425737" cy="573660"/>
            </a:xfrm>
            <a:prstGeom prst="rect">
              <a:avLst/>
            </a:prstGeom>
            <a:noFill/>
            <a:ln>
              <a:noFill/>
            </a:ln>
          </p:spPr>
          <p:txBody>
            <a:bodyPr spcFirstLastPara="1" wrap="square" lIns="128000" tIns="128000" rIns="128000" bIns="128000" anchor="ctr" anchorCtr="0">
              <a:noAutofit/>
            </a:bodyPr>
            <a:lstStyle/>
            <a:p>
              <a:pPr marL="0" marR="0" lvl="0" indent="0" algn="ctr" rtl="0">
                <a:lnSpc>
                  <a:spcPct val="90000"/>
                </a:lnSpc>
                <a:spcBef>
                  <a:spcPts val="0"/>
                </a:spcBef>
                <a:spcAft>
                  <a:spcPts val="0"/>
                </a:spcAft>
                <a:buClr>
                  <a:schemeClr val="dk1"/>
                </a:buClr>
                <a:buSzPts val="1800"/>
                <a:buFont typeface="Calibri"/>
                <a:buNone/>
              </a:pPr>
              <a:endParaRPr sz="1800">
                <a:solidFill>
                  <a:schemeClr val="lt1"/>
                </a:solidFill>
                <a:latin typeface="Calibri"/>
                <a:ea typeface="Calibri"/>
                <a:cs typeface="Calibri"/>
                <a:sym typeface="Calibri"/>
              </a:endParaRPr>
            </a:p>
          </p:txBody>
        </p:sp>
        <p:sp>
          <p:nvSpPr>
            <p:cNvPr id="311" name="Google Shape;311;p7"/>
            <p:cNvSpPr/>
            <p:nvPr/>
          </p:nvSpPr>
          <p:spPr>
            <a:xfrm>
              <a:off x="1067376" y="2039681"/>
              <a:ext cx="2039681" cy="2039681"/>
            </a:xfrm>
            <a:prstGeom prst="ellipse">
              <a:avLst/>
            </a:prstGeom>
            <a:solidFill>
              <a:srgbClr val="83D7FD"/>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2" name="Google Shape;312;p7"/>
            <p:cNvSpPr txBox="1"/>
            <p:nvPr/>
          </p:nvSpPr>
          <p:spPr>
            <a:xfrm>
              <a:off x="1366081" y="2549601"/>
              <a:ext cx="1442272" cy="1019840"/>
            </a:xfrm>
            <a:prstGeom prst="rect">
              <a:avLst/>
            </a:prstGeom>
            <a:noFill/>
            <a:ln>
              <a:noFill/>
            </a:ln>
          </p:spPr>
          <p:txBody>
            <a:bodyPr spcFirstLastPara="1" wrap="square" lIns="128000" tIns="128000" rIns="128000" bIns="128000" anchor="ctr" anchorCtr="0">
              <a:noAutofit/>
            </a:bodyPr>
            <a:lstStyle/>
            <a:p>
              <a:pPr lvl="0" algn="ctr">
                <a:lnSpc>
                  <a:spcPct val="90000"/>
                </a:lnSpc>
                <a:buClr>
                  <a:schemeClr val="lt1"/>
                </a:buClr>
                <a:buSzPts val="2000"/>
              </a:pPr>
              <a:r>
                <a:rPr lang="ar-JO" sz="1800" dirty="0">
                  <a:solidFill>
                    <a:schemeClr val="lt1"/>
                  </a:solidFill>
                  <a:latin typeface="Calibri"/>
                  <a:ea typeface="Calibri"/>
                  <a:cs typeface="Calibri"/>
                  <a:sym typeface="Calibri"/>
                </a:rPr>
                <a:t>أسوأ  أشكال </a:t>
              </a:r>
              <a:r>
                <a:rPr lang="ar-JO" sz="1800" dirty="0" smtClean="0">
                  <a:solidFill>
                    <a:schemeClr val="lt1"/>
                  </a:solidFill>
                  <a:latin typeface="Calibri"/>
                  <a:ea typeface="Calibri"/>
                  <a:cs typeface="Calibri"/>
                  <a:sym typeface="Calibri"/>
                </a:rPr>
                <a:t>عمل </a:t>
              </a:r>
              <a:r>
                <a:rPr lang="ar-JO" sz="1800" dirty="0">
                  <a:solidFill>
                    <a:schemeClr val="lt1"/>
                  </a:solidFill>
                  <a:latin typeface="Calibri"/>
                  <a:ea typeface="Calibri"/>
                  <a:cs typeface="Calibri"/>
                  <a:sym typeface="Calibri"/>
                </a:rPr>
                <a:t>الأطفال</a:t>
              </a:r>
              <a:endParaRPr lang="ar-JO" sz="1800" dirty="0"/>
            </a:p>
          </p:txBody>
        </p:sp>
      </p:grpSp>
      <p:sp>
        <p:nvSpPr>
          <p:cNvPr id="313" name="Google Shape;313;p7"/>
          <p:cNvSpPr txBox="1"/>
          <p:nvPr/>
        </p:nvSpPr>
        <p:spPr>
          <a:xfrm>
            <a:off x="8522206" y="5393524"/>
            <a:ext cx="3332961" cy="1134498"/>
          </a:xfrm>
          <a:prstGeom prst="rect">
            <a:avLst/>
          </a:prstGeom>
          <a:noFill/>
          <a:ln>
            <a:noFill/>
          </a:ln>
        </p:spPr>
        <p:txBody>
          <a:bodyPr spcFirstLastPara="1" wrap="square" lIns="91425" tIns="45700" rIns="91425" bIns="45700" anchor="t" anchorCtr="0">
            <a:noAutofit/>
          </a:bodyPr>
          <a:lstStyle/>
          <a:p>
            <a:pPr lvl="0" algn="ctr">
              <a:lnSpc>
                <a:spcPct val="90000"/>
              </a:lnSpc>
              <a:buClr>
                <a:schemeClr val="accent1"/>
              </a:buClr>
              <a:buSzPts val="2800"/>
            </a:pPr>
            <a:r>
              <a:rPr lang="ar-JO" sz="2800" b="1" dirty="0">
                <a:solidFill>
                  <a:schemeClr val="accent1"/>
                </a:solidFill>
                <a:latin typeface="Helvetica Neue"/>
                <a:ea typeface="Helvetica Neue"/>
                <a:cs typeface="Helvetica Neue"/>
                <a:sym typeface="Helvetica Neue"/>
              </a:rPr>
              <a:t>يجب </a:t>
            </a:r>
            <a:r>
              <a:rPr lang="ar-JO" sz="2800" b="1" dirty="0" smtClean="0">
                <a:solidFill>
                  <a:schemeClr val="accent1"/>
                </a:solidFill>
                <a:latin typeface="Helvetica Neue"/>
                <a:ea typeface="Helvetica Neue"/>
                <a:cs typeface="Helvetica Neue"/>
                <a:sym typeface="Helvetica Neue"/>
              </a:rPr>
              <a:t>القضاء عليها على </a:t>
            </a:r>
            <a:r>
              <a:rPr lang="ar-JO" sz="2800" b="1" dirty="0">
                <a:solidFill>
                  <a:schemeClr val="accent1"/>
                </a:solidFill>
                <a:latin typeface="Helvetica Neue"/>
                <a:ea typeface="Helvetica Neue"/>
                <a:cs typeface="Helvetica Neue"/>
                <a:sym typeface="Helvetica Neue"/>
              </a:rPr>
              <a:t>وجه السرعة</a:t>
            </a:r>
            <a:endParaRPr dirty="0"/>
          </a:p>
        </p:txBody>
      </p:sp>
      <p:sp>
        <p:nvSpPr>
          <p:cNvPr id="314" name="Google Shape;314;p7"/>
          <p:cNvSpPr txBox="1"/>
          <p:nvPr/>
        </p:nvSpPr>
        <p:spPr>
          <a:xfrm>
            <a:off x="193848" y="2165878"/>
            <a:ext cx="3010181" cy="720725"/>
          </a:xfrm>
          <a:prstGeom prst="rect">
            <a:avLst/>
          </a:prstGeom>
          <a:noFill/>
          <a:ln>
            <a:noFill/>
          </a:ln>
        </p:spPr>
        <p:txBody>
          <a:bodyPr spcFirstLastPara="1" wrap="square" lIns="91425" tIns="45700" rIns="91425" bIns="45700" anchor="t" anchorCtr="0">
            <a:noAutofit/>
          </a:bodyPr>
          <a:lstStyle/>
          <a:p>
            <a:pPr lvl="0" algn="r" rtl="1">
              <a:lnSpc>
                <a:spcPct val="90000"/>
              </a:lnSpc>
              <a:buClr>
                <a:schemeClr val="dk2"/>
              </a:buClr>
              <a:buSzPts val="2000"/>
            </a:pPr>
            <a:r>
              <a:rPr lang="ar-JO" sz="2000" dirty="0">
                <a:solidFill>
                  <a:schemeClr val="dk2"/>
                </a:solidFill>
                <a:latin typeface="Helvetica Neue"/>
                <a:ea typeface="Helvetica Neue"/>
                <a:cs typeface="Helvetica Neue"/>
                <a:sym typeface="Helvetica Neue"/>
              </a:rPr>
              <a:t>اتفاقية أسوأ أشكال </a:t>
            </a:r>
            <a:r>
              <a:rPr lang="ar-JO" sz="2000" dirty="0" smtClean="0">
                <a:solidFill>
                  <a:schemeClr val="dk2"/>
                </a:solidFill>
                <a:latin typeface="Helvetica Neue"/>
                <a:ea typeface="Helvetica Neue"/>
                <a:cs typeface="Helvetica Neue"/>
                <a:sym typeface="Helvetica Neue"/>
              </a:rPr>
              <a:t>عمل </a:t>
            </a:r>
            <a:r>
              <a:rPr lang="ar-JO" sz="2000" dirty="0">
                <a:solidFill>
                  <a:schemeClr val="dk2"/>
                </a:solidFill>
                <a:latin typeface="Helvetica Neue"/>
                <a:ea typeface="Helvetica Neue"/>
                <a:cs typeface="Helvetica Neue"/>
                <a:sym typeface="Helvetica Neue"/>
              </a:rPr>
              <a:t>الأطفال 182.</a:t>
            </a:r>
            <a:endParaRPr dirty="0"/>
          </a:p>
        </p:txBody>
      </p:sp>
      <p:sp>
        <p:nvSpPr>
          <p:cNvPr id="315" name="Google Shape;315;p7"/>
          <p:cNvSpPr/>
          <p:nvPr/>
        </p:nvSpPr>
        <p:spPr>
          <a:xfrm>
            <a:off x="7834385" y="240530"/>
            <a:ext cx="2529598" cy="1569620"/>
          </a:xfrm>
          <a:prstGeom prst="rect">
            <a:avLst/>
          </a:prstGeom>
          <a:noFill/>
          <a:ln>
            <a:noFill/>
          </a:ln>
        </p:spPr>
        <p:txBody>
          <a:bodyPr spcFirstLastPara="1" wrap="square" lIns="91425" tIns="45700" rIns="91425" bIns="45700" anchor="t" anchorCtr="0">
            <a:spAutoFit/>
          </a:bodyPr>
          <a:lstStyle/>
          <a:p>
            <a:pPr lvl="0" algn="r" rtl="1"/>
            <a:r>
              <a:rPr lang="ar-JO" sz="2400" dirty="0">
                <a:solidFill>
                  <a:schemeClr val="dk1"/>
                </a:solidFill>
                <a:latin typeface="Helvetica Neue"/>
                <a:ea typeface="Helvetica Neue"/>
                <a:cs typeface="Helvetica Neue"/>
                <a:sym typeface="Helvetica Neue"/>
              </a:rPr>
              <a:t>استخدام الأطفال أو تشغيلهم أو عرضهم </a:t>
            </a:r>
            <a:r>
              <a:rPr lang="ar-JO" sz="2400" b="1" dirty="0">
                <a:solidFill>
                  <a:schemeClr val="dk1"/>
                </a:solidFill>
                <a:latin typeface="Helvetica Neue"/>
                <a:ea typeface="Helvetica Neue"/>
                <a:cs typeface="Helvetica Neue"/>
                <a:sym typeface="Helvetica Neue"/>
              </a:rPr>
              <a:t>لأغراض </a:t>
            </a:r>
            <a:r>
              <a:rPr lang="ar-JO" sz="2400" b="1" dirty="0" smtClean="0">
                <a:solidFill>
                  <a:schemeClr val="dk1"/>
                </a:solidFill>
                <a:latin typeface="Helvetica Neue"/>
                <a:ea typeface="Helvetica Neue"/>
                <a:cs typeface="Helvetica Neue"/>
                <a:sym typeface="Helvetica Neue"/>
              </a:rPr>
              <a:t>الدعارة </a:t>
            </a:r>
            <a:r>
              <a:rPr lang="ar-JO" sz="2400" b="1" dirty="0">
                <a:solidFill>
                  <a:schemeClr val="dk1"/>
                </a:solidFill>
                <a:latin typeface="Helvetica Neue"/>
                <a:ea typeface="Helvetica Neue"/>
                <a:cs typeface="Helvetica Neue"/>
                <a:sym typeface="Helvetica Neue"/>
              </a:rPr>
              <a:t>والمواد الإباحية</a:t>
            </a:r>
            <a:endParaRPr b="1" dirty="0"/>
          </a:p>
        </p:txBody>
      </p:sp>
      <p:sp>
        <p:nvSpPr>
          <p:cNvPr id="316" name="Google Shape;316;p7"/>
          <p:cNvSpPr/>
          <p:nvPr/>
        </p:nvSpPr>
        <p:spPr>
          <a:xfrm>
            <a:off x="9102261" y="3582579"/>
            <a:ext cx="1564791" cy="1200329"/>
          </a:xfrm>
          <a:prstGeom prst="rect">
            <a:avLst/>
          </a:prstGeom>
          <a:noFill/>
          <a:ln>
            <a:noFill/>
          </a:ln>
        </p:spPr>
        <p:txBody>
          <a:bodyPr spcFirstLastPara="1" wrap="square" lIns="91425" tIns="45700" rIns="91425" bIns="45700" anchor="t" anchorCtr="0">
            <a:spAutoFit/>
          </a:bodyPr>
          <a:lstStyle/>
          <a:p>
            <a:pPr lvl="0"/>
            <a:r>
              <a:rPr lang="ar-JO" sz="2400" dirty="0">
                <a:solidFill>
                  <a:schemeClr val="dk1"/>
                </a:solidFill>
                <a:latin typeface="Helvetica Neue"/>
                <a:ea typeface="Helvetica Neue"/>
                <a:cs typeface="Helvetica Neue"/>
                <a:sym typeface="Helvetica Neue"/>
              </a:rPr>
              <a:t>الأطفال في </a:t>
            </a:r>
            <a:r>
              <a:rPr lang="ar-JO" sz="2400" b="1" dirty="0">
                <a:solidFill>
                  <a:schemeClr val="dk1"/>
                </a:solidFill>
                <a:latin typeface="Helvetica Neue"/>
                <a:ea typeface="Helvetica Neue"/>
                <a:cs typeface="Helvetica Neue"/>
                <a:sym typeface="Helvetica Neue"/>
              </a:rPr>
              <a:t>الأنشطة غير المشروعة</a:t>
            </a:r>
            <a:endParaRPr b="1" dirty="0"/>
          </a:p>
        </p:txBody>
      </p:sp>
      <p:sp>
        <p:nvSpPr>
          <p:cNvPr id="317" name="Google Shape;317;p7"/>
          <p:cNvSpPr/>
          <p:nvPr/>
        </p:nvSpPr>
        <p:spPr>
          <a:xfrm>
            <a:off x="9759229" y="2132349"/>
            <a:ext cx="1708303" cy="830956"/>
          </a:xfrm>
          <a:prstGeom prst="rect">
            <a:avLst/>
          </a:prstGeom>
          <a:noFill/>
          <a:ln>
            <a:noFill/>
          </a:ln>
        </p:spPr>
        <p:txBody>
          <a:bodyPr spcFirstLastPara="1" wrap="square" lIns="91425" tIns="45700" rIns="91425" bIns="45700" anchor="t" anchorCtr="0">
            <a:spAutoFit/>
          </a:bodyPr>
          <a:lstStyle/>
          <a:p>
            <a:pPr lvl="0"/>
            <a:r>
              <a:rPr lang="ar-JO" sz="2400" dirty="0">
                <a:solidFill>
                  <a:schemeClr val="dk1"/>
                </a:solidFill>
                <a:latin typeface="Helvetica Neue"/>
                <a:ea typeface="Helvetica Neue"/>
                <a:cs typeface="Helvetica Neue"/>
                <a:sym typeface="Helvetica Neue"/>
              </a:rPr>
              <a:t>الأطفال في </a:t>
            </a:r>
            <a:r>
              <a:rPr lang="ar-JO" sz="2400" b="1" dirty="0">
                <a:solidFill>
                  <a:schemeClr val="dk1"/>
                </a:solidFill>
                <a:latin typeface="Helvetica Neue"/>
                <a:ea typeface="Helvetica Neue"/>
                <a:cs typeface="Helvetica Neue"/>
                <a:sym typeface="Helvetica Neue"/>
              </a:rPr>
              <a:t>الأعمال الخطرة</a:t>
            </a:r>
            <a:endParaRPr sz="2400" b="1" dirty="0">
              <a:solidFill>
                <a:schemeClr val="dk1"/>
              </a:solidFill>
              <a:latin typeface="Helvetica Neue"/>
              <a:ea typeface="Helvetica Neue"/>
              <a:cs typeface="Helvetica Neue"/>
              <a:sym typeface="Helvetica Neue"/>
            </a:endParaRPr>
          </a:p>
        </p:txBody>
      </p:sp>
      <p:cxnSp>
        <p:nvCxnSpPr>
          <p:cNvPr id="318" name="Google Shape;318;p7"/>
          <p:cNvCxnSpPr/>
          <p:nvPr/>
        </p:nvCxnSpPr>
        <p:spPr>
          <a:xfrm rot="10800000" flipH="1">
            <a:off x="2078331" y="3429001"/>
            <a:ext cx="2963870" cy="2624919"/>
          </a:xfrm>
          <a:prstGeom prst="straightConnector1">
            <a:avLst/>
          </a:prstGeom>
          <a:noFill/>
          <a:ln w="9525" cap="flat" cmpd="sng">
            <a:solidFill>
              <a:schemeClr val="accent1"/>
            </a:solidFill>
            <a:prstDash val="solid"/>
            <a:miter lim="800000"/>
            <a:headEnd type="none" w="sm" len="sm"/>
            <a:tailEnd type="none" w="sm" len="sm"/>
          </a:ln>
        </p:spPr>
      </p:cxnSp>
      <p:cxnSp>
        <p:nvCxnSpPr>
          <p:cNvPr id="319" name="Google Shape;319;p7"/>
          <p:cNvCxnSpPr/>
          <p:nvPr/>
        </p:nvCxnSpPr>
        <p:spPr>
          <a:xfrm rot="10800000" flipH="1">
            <a:off x="2241593" y="2258989"/>
            <a:ext cx="6695145" cy="3712443"/>
          </a:xfrm>
          <a:prstGeom prst="straightConnector1">
            <a:avLst/>
          </a:prstGeom>
          <a:noFill/>
          <a:ln w="9525" cap="flat" cmpd="sng">
            <a:solidFill>
              <a:schemeClr val="accent1"/>
            </a:solidFill>
            <a:prstDash val="solid"/>
            <a:miter lim="800000"/>
            <a:headEnd type="none" w="sm" len="sm"/>
            <a:tailEnd type="none" w="sm" len="sm"/>
          </a:ln>
        </p:spPr>
      </p:cxnSp>
      <p:cxnSp>
        <p:nvCxnSpPr>
          <p:cNvPr id="320" name="Google Shape;320;p7"/>
          <p:cNvCxnSpPr/>
          <p:nvPr/>
        </p:nvCxnSpPr>
        <p:spPr>
          <a:xfrm rot="10800000" flipH="1">
            <a:off x="2196809" y="3082831"/>
            <a:ext cx="7429447" cy="2971089"/>
          </a:xfrm>
          <a:prstGeom prst="straightConnector1">
            <a:avLst/>
          </a:prstGeom>
          <a:noFill/>
          <a:ln w="9525" cap="flat" cmpd="sng">
            <a:solidFill>
              <a:schemeClr val="accent1"/>
            </a:solidFill>
            <a:prstDash val="solid"/>
            <a:miter lim="800000"/>
            <a:headEnd type="none" w="sm" len="sm"/>
            <a:tailEnd type="none" w="sm" len="sm"/>
          </a:ln>
        </p:spPr>
      </p:cxnSp>
      <p:cxnSp>
        <p:nvCxnSpPr>
          <p:cNvPr id="321" name="Google Shape;321;p7"/>
          <p:cNvCxnSpPr/>
          <p:nvPr/>
        </p:nvCxnSpPr>
        <p:spPr>
          <a:xfrm rot="10800000" flipH="1">
            <a:off x="2074588" y="4527599"/>
            <a:ext cx="6913385" cy="1801763"/>
          </a:xfrm>
          <a:prstGeom prst="straightConnector1">
            <a:avLst/>
          </a:prstGeom>
          <a:noFill/>
          <a:ln w="9525" cap="flat" cmpd="sng">
            <a:solidFill>
              <a:schemeClr val="accent1"/>
            </a:solidFill>
            <a:prstDash val="solid"/>
            <a:miter lim="800000"/>
            <a:headEnd type="none" w="sm" len="sm"/>
            <a:tailEnd type="none" w="sm" len="sm"/>
          </a:ln>
        </p:spPr>
      </p:cxnSp>
      <p:sp>
        <p:nvSpPr>
          <p:cNvPr id="322" name="Google Shape;322;p7"/>
          <p:cNvSpPr/>
          <p:nvPr/>
        </p:nvSpPr>
        <p:spPr>
          <a:xfrm>
            <a:off x="3756854" y="6145671"/>
            <a:ext cx="5179884" cy="523180"/>
          </a:xfrm>
          <a:prstGeom prst="rect">
            <a:avLst/>
          </a:prstGeom>
          <a:noFill/>
          <a:ln>
            <a:noFill/>
          </a:ln>
        </p:spPr>
        <p:txBody>
          <a:bodyPr spcFirstLastPara="1" wrap="square" lIns="91425" tIns="45700" rIns="91425" bIns="45700" anchor="t" anchorCtr="0">
            <a:spAutoFit/>
          </a:bodyPr>
          <a:lstStyle/>
          <a:p>
            <a:pPr lvl="0"/>
            <a:r>
              <a:rPr lang="ar-JO" sz="2800" b="1" dirty="0">
                <a:solidFill>
                  <a:srgbClr val="35B2B4"/>
                </a:solidFill>
                <a:latin typeface="Calibri"/>
                <a:ea typeface="Calibri"/>
                <a:cs typeface="Calibri"/>
                <a:sym typeface="Calibri"/>
              </a:rPr>
              <a:t>جميع الفتيات والفتيان دون سن 18 عامًا</a:t>
            </a:r>
            <a:endParaRPr dirty="0"/>
          </a:p>
        </p:txBody>
      </p:sp>
      <p:pic>
        <p:nvPicPr>
          <p:cNvPr id="323" name="Google Shape;323;p7"/>
          <p:cNvPicPr preferRelativeResize="0"/>
          <p:nvPr/>
        </p:nvPicPr>
        <p:blipFill rotWithShape="1">
          <a:blip r:embed="rId3">
            <a:alphaModFix/>
          </a:blip>
          <a:srcRect/>
          <a:stretch/>
        </p:blipFill>
        <p:spPr>
          <a:xfrm>
            <a:off x="10613380" y="266826"/>
            <a:ext cx="1440292" cy="943200"/>
          </a:xfrm>
          <a:prstGeom prst="rect">
            <a:avLst/>
          </a:prstGeom>
          <a:noFill/>
          <a:ln>
            <a:noFill/>
          </a:ln>
        </p:spPr>
      </p:pic>
    </p:spTree>
    <p:extLst>
      <p:ext uri="{BB962C8B-B14F-4D97-AF65-F5344CB8AC3E}">
        <p14:creationId xmlns:p14="http://schemas.microsoft.com/office/powerpoint/2010/main" val="15401665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0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28"/>
        <p:cNvGrpSpPr/>
        <p:nvPr/>
      </p:nvGrpSpPr>
      <p:grpSpPr>
        <a:xfrm>
          <a:off x="0" y="0"/>
          <a:ext cx="0" cy="0"/>
          <a:chOff x="0" y="0"/>
          <a:chExt cx="0" cy="0"/>
        </a:xfrm>
      </p:grpSpPr>
      <p:sp>
        <p:nvSpPr>
          <p:cNvPr id="329" name="Google Shape;329;p8"/>
          <p:cNvSpPr txBox="1">
            <a:spLocks noGrp="1"/>
          </p:cNvSpPr>
          <p:nvPr>
            <p:ph type="body" idx="1"/>
          </p:nvPr>
        </p:nvSpPr>
        <p:spPr>
          <a:xfrm>
            <a:off x="4815169" y="191220"/>
            <a:ext cx="4064671" cy="729702"/>
          </a:xfrm>
          <a:prstGeom prst="rect">
            <a:avLst/>
          </a:prstGeom>
          <a:noFill/>
          <a:ln>
            <a:noFill/>
          </a:ln>
        </p:spPr>
        <p:txBody>
          <a:bodyPr spcFirstLastPara="1" wrap="square" lIns="91425" tIns="45700" rIns="91425" bIns="45700" anchor="t" anchorCtr="0">
            <a:normAutofit/>
          </a:bodyPr>
          <a:lstStyle/>
          <a:p>
            <a:pPr marL="0" lvl="0" indent="0" algn="r" rtl="0">
              <a:lnSpc>
                <a:spcPct val="90000"/>
              </a:lnSpc>
              <a:spcBef>
                <a:spcPts val="0"/>
              </a:spcBef>
              <a:spcAft>
                <a:spcPts val="0"/>
              </a:spcAft>
              <a:buClr>
                <a:schemeClr val="dk1"/>
              </a:buClr>
              <a:buSzPts val="3200"/>
              <a:buNone/>
            </a:pPr>
            <a:r>
              <a:rPr lang="ar-JO" dirty="0" smtClean="0">
                <a:solidFill>
                  <a:schemeClr val="dk1"/>
                </a:solidFill>
              </a:rPr>
              <a:t>الأعمال الخطرة</a:t>
            </a:r>
            <a:endParaRPr dirty="0"/>
          </a:p>
        </p:txBody>
      </p:sp>
      <p:sp>
        <p:nvSpPr>
          <p:cNvPr id="330" name="Google Shape;330;p8"/>
          <p:cNvSpPr txBox="1">
            <a:spLocks noGrp="1"/>
          </p:cNvSpPr>
          <p:nvPr>
            <p:ph type="body" idx="2"/>
          </p:nvPr>
        </p:nvSpPr>
        <p:spPr>
          <a:xfrm>
            <a:off x="4442173" y="1206255"/>
            <a:ext cx="6467700" cy="4979135"/>
          </a:xfrm>
          <a:prstGeom prst="rect">
            <a:avLst/>
          </a:prstGeom>
          <a:noFill/>
          <a:ln>
            <a:noFill/>
          </a:ln>
        </p:spPr>
        <p:txBody>
          <a:bodyPr spcFirstLastPara="1" wrap="square" lIns="91425" tIns="45700" rIns="0" bIns="45700" anchor="t" anchorCtr="0">
            <a:noAutofit/>
          </a:bodyPr>
          <a:lstStyle/>
          <a:p>
            <a:pPr marL="228600" lvl="0" indent="-238125" algn="r" rtl="1">
              <a:spcBef>
                <a:spcPts val="0"/>
              </a:spcBef>
              <a:buSzPts val="3750"/>
            </a:pPr>
            <a:endParaRPr lang="ar-JO" sz="2500" dirty="0" smtClean="0">
              <a:solidFill>
                <a:srgbClr val="97467D"/>
              </a:solidFill>
            </a:endParaRPr>
          </a:p>
          <a:p>
            <a:pPr marL="228600" lvl="0" indent="-238125" algn="r" rtl="1">
              <a:spcBef>
                <a:spcPts val="0"/>
              </a:spcBef>
              <a:buSzPts val="3750"/>
            </a:pPr>
            <a:r>
              <a:rPr lang="ar-JO" sz="2500" dirty="0" smtClean="0">
                <a:solidFill>
                  <a:srgbClr val="97467D"/>
                </a:solidFill>
              </a:rPr>
              <a:t>التعرض للإعتداء </a:t>
            </a:r>
            <a:r>
              <a:rPr lang="ar-JO" sz="2500" dirty="0">
                <a:solidFill>
                  <a:srgbClr val="97467D"/>
                </a:solidFill>
              </a:rPr>
              <a:t>الجسدي أو النفسي </a:t>
            </a:r>
            <a:r>
              <a:rPr lang="ar-JO" sz="2500" dirty="0" smtClean="0">
                <a:solidFill>
                  <a:srgbClr val="97467D"/>
                </a:solidFill>
              </a:rPr>
              <a:t>أوالإعتداء </a:t>
            </a:r>
            <a:r>
              <a:rPr lang="ar-JO" sz="2500" dirty="0">
                <a:solidFill>
                  <a:srgbClr val="97467D"/>
                </a:solidFill>
              </a:rPr>
              <a:t>الجنسي</a:t>
            </a:r>
            <a:endParaRPr dirty="0"/>
          </a:p>
          <a:p>
            <a:pPr marL="228600" lvl="0" indent="-238125" algn="r" rtl="1">
              <a:buSzPts val="3750"/>
            </a:pPr>
            <a:r>
              <a:rPr lang="ar-JO" sz="2500" dirty="0" smtClean="0">
                <a:solidFill>
                  <a:srgbClr val="97467D"/>
                </a:solidFill>
              </a:rPr>
              <a:t>تحت الارض،</a:t>
            </a:r>
            <a:r>
              <a:rPr lang="en-US" sz="2500" dirty="0" smtClean="0">
                <a:solidFill>
                  <a:srgbClr val="97467D"/>
                </a:solidFill>
              </a:rPr>
              <a:t> </a:t>
            </a:r>
            <a:r>
              <a:rPr lang="ar-JO" sz="2500" dirty="0" smtClean="0">
                <a:solidFill>
                  <a:srgbClr val="97467D"/>
                </a:solidFill>
              </a:rPr>
              <a:t>، تحت الماء، المرتفعات الخطرة، </a:t>
            </a:r>
            <a:r>
              <a:rPr lang="ar-JO" sz="2500" dirty="0">
                <a:solidFill>
                  <a:srgbClr val="97467D"/>
                </a:solidFill>
              </a:rPr>
              <a:t>أو الأماكن الضيقة</a:t>
            </a:r>
            <a:endParaRPr dirty="0"/>
          </a:p>
          <a:p>
            <a:pPr marL="228600" indent="-238125" algn="r" rtl="1">
              <a:buSzPts val="3750"/>
            </a:pPr>
            <a:r>
              <a:rPr lang="ar-JO" sz="2500" dirty="0" smtClean="0">
                <a:solidFill>
                  <a:srgbClr val="97467D"/>
                </a:solidFill>
              </a:rPr>
              <a:t>الآلات </a:t>
            </a:r>
            <a:r>
              <a:rPr lang="ar-JO" sz="2500" dirty="0">
                <a:solidFill>
                  <a:srgbClr val="97467D"/>
                </a:solidFill>
              </a:rPr>
              <a:t>أو المعدات أو </a:t>
            </a:r>
            <a:r>
              <a:rPr lang="ar-JO" sz="2500" dirty="0" smtClean="0">
                <a:solidFill>
                  <a:srgbClr val="97467D"/>
                </a:solidFill>
              </a:rPr>
              <a:t>الأدوات الخطرة،</a:t>
            </a:r>
            <a:r>
              <a:rPr lang="ar-JO" sz="2400" dirty="0">
                <a:solidFill>
                  <a:srgbClr val="97467D"/>
                </a:solidFill>
              </a:rPr>
              <a:t> أو الأحمال الثقيلة </a:t>
            </a:r>
            <a:endParaRPr lang="ar-JO" sz="2400" dirty="0"/>
          </a:p>
          <a:p>
            <a:pPr marL="228600" lvl="0" indent="-238125" algn="r" rtl="1">
              <a:buSzPts val="3750"/>
            </a:pPr>
            <a:r>
              <a:rPr lang="ar-JO" sz="2500" dirty="0" smtClean="0">
                <a:solidFill>
                  <a:srgbClr val="026794"/>
                </a:solidFill>
              </a:rPr>
              <a:t> البيئات غير الصحية والمضرة بالصحة (المواد الخطرة، والعوامل، والعمليات ،ومستويات الضوضاء، ودرجات الحرارة ، وما إلى ذلك)</a:t>
            </a:r>
          </a:p>
          <a:p>
            <a:pPr marL="228600" lvl="0" indent="-238125" algn="r" rtl="1">
              <a:buSzPts val="3750"/>
            </a:pPr>
            <a:r>
              <a:rPr lang="ar-JO" sz="2500" dirty="0" smtClean="0">
                <a:solidFill>
                  <a:srgbClr val="026794"/>
                </a:solidFill>
              </a:rPr>
              <a:t>ظروف صعبة </a:t>
            </a:r>
            <a:r>
              <a:rPr lang="ar-JO" sz="2500" dirty="0">
                <a:solidFill>
                  <a:srgbClr val="026794"/>
                </a:solidFill>
              </a:rPr>
              <a:t>، ساعات طويلة ، ليلاً ، بعيدًا عن المنزل ، محصورًا في منشآت صاحب العمل</a:t>
            </a:r>
            <a:r>
              <a:rPr lang="en-GB" sz="2500" dirty="0" smtClean="0">
                <a:solidFill>
                  <a:srgbClr val="026794"/>
                </a:solidFill>
              </a:rPr>
              <a:t> </a:t>
            </a:r>
            <a:endParaRPr dirty="0" smtClean="0"/>
          </a:p>
          <a:p>
            <a:pPr marL="228600" lvl="0" indent="-76200" algn="l" rtl="0">
              <a:lnSpc>
                <a:spcPct val="90000"/>
              </a:lnSpc>
              <a:spcBef>
                <a:spcPts val="1000"/>
              </a:spcBef>
              <a:spcAft>
                <a:spcPts val="0"/>
              </a:spcAft>
              <a:buClr>
                <a:schemeClr val="accent5"/>
              </a:buClr>
              <a:buSzPts val="2400"/>
              <a:buNone/>
            </a:pPr>
            <a:endParaRPr sz="2400" dirty="0"/>
          </a:p>
        </p:txBody>
      </p:sp>
      <p:sp>
        <p:nvSpPr>
          <p:cNvPr id="331" name="Google Shape;331;p8"/>
          <p:cNvSpPr txBox="1">
            <a:spLocks noGrp="1"/>
          </p:cNvSpPr>
          <p:nvPr>
            <p:ph type="body" idx="3"/>
          </p:nvPr>
        </p:nvSpPr>
        <p:spPr>
          <a:xfrm>
            <a:off x="351253" y="174170"/>
            <a:ext cx="2970847" cy="4744853"/>
          </a:xfrm>
          <a:prstGeom prst="rect">
            <a:avLst/>
          </a:prstGeom>
          <a:noFill/>
          <a:ln>
            <a:noFill/>
          </a:ln>
        </p:spPr>
        <p:txBody>
          <a:bodyPr spcFirstLastPara="1" wrap="square" lIns="91425" tIns="45700" rIns="91425" bIns="45700" anchor="t" anchorCtr="0">
            <a:normAutofit/>
          </a:bodyPr>
          <a:lstStyle/>
          <a:p>
            <a:pPr marL="0" indent="0" algn="r" rtl="1">
              <a:spcBef>
                <a:spcPts val="0"/>
              </a:spcBef>
            </a:pPr>
            <a:r>
              <a:rPr lang="ar-JO" dirty="0"/>
              <a:t>أسوأ أشكال عمل الأطفال</a:t>
            </a:r>
          </a:p>
          <a:p>
            <a:pPr marL="0" lvl="0" indent="0" algn="l" rtl="0">
              <a:lnSpc>
                <a:spcPct val="90000"/>
              </a:lnSpc>
              <a:spcBef>
                <a:spcPts val="0"/>
              </a:spcBef>
              <a:spcAft>
                <a:spcPts val="0"/>
              </a:spcAft>
              <a:buClr>
                <a:schemeClr val="lt1"/>
              </a:buClr>
              <a:buSzPts val="3600"/>
              <a:buNone/>
            </a:pPr>
            <a:endParaRPr dirty="0"/>
          </a:p>
        </p:txBody>
      </p:sp>
      <p:grpSp>
        <p:nvGrpSpPr>
          <p:cNvPr id="332" name="Google Shape;332;p8"/>
          <p:cNvGrpSpPr/>
          <p:nvPr/>
        </p:nvGrpSpPr>
        <p:grpSpPr>
          <a:xfrm>
            <a:off x="-507732" y="2955851"/>
            <a:ext cx="3926346" cy="3926346"/>
            <a:chOff x="68739" y="0"/>
            <a:chExt cx="3926346" cy="3926346"/>
          </a:xfrm>
        </p:grpSpPr>
        <p:sp>
          <p:nvSpPr>
            <p:cNvPr id="333" name="Google Shape;333;p8"/>
            <p:cNvSpPr/>
            <p:nvPr/>
          </p:nvSpPr>
          <p:spPr>
            <a:xfrm>
              <a:off x="68739" y="0"/>
              <a:ext cx="3926346" cy="3926346"/>
            </a:xfrm>
            <a:prstGeom prst="ellipse">
              <a:avLst/>
            </a:prstGeom>
            <a:solidFill>
              <a:srgbClr val="00587E"/>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4" name="Google Shape;334;p8"/>
            <p:cNvSpPr txBox="1"/>
            <p:nvPr/>
          </p:nvSpPr>
          <p:spPr>
            <a:xfrm>
              <a:off x="1345783" y="196317"/>
              <a:ext cx="1372257" cy="588951"/>
            </a:xfrm>
            <a:prstGeom prst="rect">
              <a:avLst/>
            </a:prstGeom>
            <a:noFill/>
            <a:ln>
              <a:noFill/>
            </a:ln>
          </p:spPr>
          <p:txBody>
            <a:bodyPr spcFirstLastPara="1" wrap="square" lIns="120900" tIns="120900" rIns="120900" bIns="120900" anchor="ctr" anchorCtr="0">
              <a:noAutofit/>
            </a:bodyPr>
            <a:lstStyle/>
            <a:p>
              <a:pPr marL="0" marR="0" lvl="0" indent="0" algn="ctr" rtl="0">
                <a:lnSpc>
                  <a:spcPct val="90000"/>
                </a:lnSpc>
                <a:spcBef>
                  <a:spcPts val="0"/>
                </a:spcBef>
                <a:spcAft>
                  <a:spcPts val="0"/>
                </a:spcAft>
                <a:buClr>
                  <a:schemeClr val="dk1"/>
                </a:buClr>
                <a:buSzPts val="1700"/>
                <a:buFont typeface="Calibri"/>
                <a:buNone/>
              </a:pPr>
              <a:endParaRPr sz="1700">
                <a:solidFill>
                  <a:schemeClr val="lt1"/>
                </a:solidFill>
                <a:latin typeface="Calibri"/>
                <a:ea typeface="Calibri"/>
                <a:cs typeface="Calibri"/>
                <a:sym typeface="Calibri"/>
              </a:endParaRPr>
            </a:p>
          </p:txBody>
        </p:sp>
        <p:sp>
          <p:nvSpPr>
            <p:cNvPr id="335" name="Google Shape;335;p8"/>
            <p:cNvSpPr/>
            <p:nvPr/>
          </p:nvSpPr>
          <p:spPr>
            <a:xfrm>
              <a:off x="557215" y="981586"/>
              <a:ext cx="2944759" cy="2944759"/>
            </a:xfrm>
            <a:prstGeom prst="ellipse">
              <a:avLst/>
            </a:prstGeom>
            <a:solidFill>
              <a:srgbClr val="2B7FB8"/>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 name="Google Shape;336;p8"/>
            <p:cNvSpPr txBox="1"/>
            <p:nvPr/>
          </p:nvSpPr>
          <p:spPr>
            <a:xfrm>
              <a:off x="1343466" y="1165633"/>
              <a:ext cx="1372257" cy="552142"/>
            </a:xfrm>
            <a:prstGeom prst="rect">
              <a:avLst/>
            </a:prstGeom>
            <a:noFill/>
            <a:ln>
              <a:noFill/>
            </a:ln>
          </p:spPr>
          <p:txBody>
            <a:bodyPr spcFirstLastPara="1" wrap="square" lIns="120900" tIns="120900" rIns="120900" bIns="120900" anchor="ctr" anchorCtr="0">
              <a:noAutofit/>
            </a:bodyPr>
            <a:lstStyle/>
            <a:p>
              <a:pPr marL="0" marR="0" lvl="0" indent="0" algn="ctr" rtl="0">
                <a:lnSpc>
                  <a:spcPct val="90000"/>
                </a:lnSpc>
                <a:spcBef>
                  <a:spcPts val="0"/>
                </a:spcBef>
                <a:spcAft>
                  <a:spcPts val="0"/>
                </a:spcAft>
                <a:buClr>
                  <a:schemeClr val="dk1"/>
                </a:buClr>
                <a:buSzPts val="1700"/>
                <a:buFont typeface="Calibri"/>
                <a:buNone/>
              </a:pPr>
              <a:endParaRPr sz="1700">
                <a:solidFill>
                  <a:schemeClr val="lt1"/>
                </a:solidFill>
                <a:latin typeface="Calibri"/>
                <a:ea typeface="Calibri"/>
                <a:cs typeface="Calibri"/>
                <a:sym typeface="Calibri"/>
              </a:endParaRPr>
            </a:p>
          </p:txBody>
        </p:sp>
        <p:sp>
          <p:nvSpPr>
            <p:cNvPr id="337" name="Google Shape;337;p8"/>
            <p:cNvSpPr/>
            <p:nvPr/>
          </p:nvSpPr>
          <p:spPr>
            <a:xfrm>
              <a:off x="1048008" y="1963173"/>
              <a:ext cx="1963173" cy="1963173"/>
            </a:xfrm>
            <a:prstGeom prst="ellipse">
              <a:avLst/>
            </a:prstGeom>
            <a:solidFill>
              <a:srgbClr val="90A6BA"/>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8" name="Google Shape;338;p8"/>
            <p:cNvSpPr txBox="1"/>
            <p:nvPr/>
          </p:nvSpPr>
          <p:spPr>
            <a:xfrm>
              <a:off x="1335509" y="2453966"/>
              <a:ext cx="1388172" cy="981586"/>
            </a:xfrm>
            <a:prstGeom prst="rect">
              <a:avLst/>
            </a:prstGeom>
            <a:noFill/>
            <a:ln>
              <a:noFill/>
            </a:ln>
          </p:spPr>
          <p:txBody>
            <a:bodyPr spcFirstLastPara="1" wrap="square" lIns="120900" tIns="120900" rIns="120900" bIns="120900" anchor="ctr" anchorCtr="0">
              <a:noAutofit/>
            </a:bodyPr>
            <a:lstStyle/>
            <a:p>
              <a:pPr lvl="0" algn="ctr">
                <a:lnSpc>
                  <a:spcPct val="90000"/>
                </a:lnSpc>
                <a:buClr>
                  <a:schemeClr val="lt1"/>
                </a:buClr>
                <a:buSzPts val="1700"/>
              </a:pPr>
              <a:r>
                <a:rPr lang="ar-JO" sz="1700" dirty="0">
                  <a:solidFill>
                    <a:schemeClr val="lt1"/>
                  </a:solidFill>
                  <a:latin typeface="Calibri"/>
                  <a:ea typeface="Calibri"/>
                  <a:cs typeface="Calibri"/>
                  <a:sym typeface="Calibri"/>
                </a:rPr>
                <a:t>أسوأ  أشكال عمل الأطفال</a:t>
              </a:r>
            </a:p>
          </p:txBody>
        </p:sp>
      </p:grpSp>
      <p:sp>
        <p:nvSpPr>
          <p:cNvPr id="339" name="Google Shape;339;p8"/>
          <p:cNvSpPr txBox="1"/>
          <p:nvPr/>
        </p:nvSpPr>
        <p:spPr>
          <a:xfrm>
            <a:off x="351253" y="2081800"/>
            <a:ext cx="3010181" cy="720725"/>
          </a:xfrm>
          <a:prstGeom prst="rect">
            <a:avLst/>
          </a:prstGeom>
          <a:noFill/>
          <a:ln>
            <a:noFill/>
          </a:ln>
        </p:spPr>
        <p:txBody>
          <a:bodyPr spcFirstLastPara="1" wrap="square" lIns="91425" tIns="45700" rIns="91425" bIns="45700" anchor="t" anchorCtr="0">
            <a:noAutofit/>
          </a:bodyPr>
          <a:lstStyle/>
          <a:p>
            <a:pPr lvl="0" algn="r" rtl="1">
              <a:lnSpc>
                <a:spcPct val="90000"/>
              </a:lnSpc>
              <a:buClr>
                <a:schemeClr val="dk2"/>
              </a:buClr>
              <a:buSzPts val="1900"/>
            </a:pPr>
            <a:r>
              <a:rPr lang="ar-JO" sz="1600" dirty="0">
                <a:solidFill>
                  <a:schemeClr val="dk2"/>
                </a:solidFill>
                <a:latin typeface="Helvetica Neue"/>
                <a:ea typeface="Helvetica Neue"/>
                <a:cs typeface="Helvetica Neue"/>
                <a:sym typeface="Helvetica Neue"/>
              </a:rPr>
              <a:t>اتفاقية أسوأ أشكال عمل الأطفال 182. التوصية 190</a:t>
            </a:r>
            <a:endParaRPr sz="1100" dirty="0"/>
          </a:p>
        </p:txBody>
      </p:sp>
      <p:sp>
        <p:nvSpPr>
          <p:cNvPr id="340" name="Google Shape;340;p8"/>
          <p:cNvSpPr/>
          <p:nvPr/>
        </p:nvSpPr>
        <p:spPr>
          <a:xfrm rot="-5400000">
            <a:off x="2956017" y="1357185"/>
            <a:ext cx="2264569" cy="707846"/>
          </a:xfrm>
          <a:prstGeom prst="rect">
            <a:avLst/>
          </a:prstGeom>
          <a:noFill/>
          <a:ln>
            <a:noFill/>
          </a:ln>
        </p:spPr>
        <p:txBody>
          <a:bodyPr spcFirstLastPara="1" wrap="square" lIns="91425" tIns="45700" rIns="91425" bIns="45700" anchor="t" anchorCtr="0">
            <a:spAutoFit/>
          </a:bodyPr>
          <a:lstStyle/>
          <a:p>
            <a:pPr marL="0" marR="0" lvl="0" indent="0" algn="ctr" rtl="1">
              <a:spcBef>
                <a:spcPts val="0"/>
              </a:spcBef>
              <a:spcAft>
                <a:spcPts val="0"/>
              </a:spcAft>
              <a:buNone/>
            </a:pPr>
            <a:r>
              <a:rPr lang="ar-JO" sz="4000" b="1" dirty="0" smtClean="0">
                <a:solidFill>
                  <a:srgbClr val="97467D"/>
                </a:solidFill>
                <a:latin typeface="Calibri"/>
                <a:cs typeface="Calibri"/>
                <a:sym typeface="Calibri"/>
              </a:rPr>
              <a:t>الطبيعة</a:t>
            </a:r>
            <a:endParaRPr dirty="0"/>
          </a:p>
        </p:txBody>
      </p:sp>
      <p:sp>
        <p:nvSpPr>
          <p:cNvPr id="341" name="Google Shape;341;p8"/>
          <p:cNvSpPr/>
          <p:nvPr/>
        </p:nvSpPr>
        <p:spPr>
          <a:xfrm rot="-5400000">
            <a:off x="2268900" y="4511877"/>
            <a:ext cx="3638700" cy="707846"/>
          </a:xfrm>
          <a:prstGeom prst="rect">
            <a:avLst/>
          </a:prstGeom>
          <a:noFill/>
          <a:ln>
            <a:noFill/>
          </a:ln>
        </p:spPr>
        <p:txBody>
          <a:bodyPr spcFirstLastPara="1" wrap="square" lIns="91425" tIns="45700" rIns="91425" bIns="45700" anchor="t" anchorCtr="0">
            <a:spAutoFit/>
          </a:bodyPr>
          <a:lstStyle/>
          <a:p>
            <a:pPr marL="0" marR="0" lvl="0" indent="0" algn="ctr" rtl="1">
              <a:spcBef>
                <a:spcPts val="0"/>
              </a:spcBef>
              <a:spcAft>
                <a:spcPts val="0"/>
              </a:spcAft>
              <a:buNone/>
            </a:pPr>
            <a:r>
              <a:rPr lang="ar-JO" sz="4000" b="1" dirty="0" smtClean="0">
                <a:solidFill>
                  <a:srgbClr val="026794"/>
                </a:solidFill>
                <a:latin typeface="Calibri"/>
                <a:ea typeface="Calibri"/>
                <a:cs typeface="Calibri"/>
                <a:sym typeface="Calibri"/>
              </a:rPr>
              <a:t>الظروف</a:t>
            </a:r>
            <a:endParaRPr dirty="0"/>
          </a:p>
        </p:txBody>
      </p:sp>
      <p:pic>
        <p:nvPicPr>
          <p:cNvPr id="342" name="Google Shape;342;p8"/>
          <p:cNvPicPr preferRelativeResize="0"/>
          <p:nvPr/>
        </p:nvPicPr>
        <p:blipFill rotWithShape="1">
          <a:blip r:embed="rId3">
            <a:alphaModFix/>
          </a:blip>
          <a:srcRect/>
          <a:stretch/>
        </p:blipFill>
        <p:spPr>
          <a:xfrm>
            <a:off x="10565549" y="191219"/>
            <a:ext cx="1440292" cy="943200"/>
          </a:xfrm>
          <a:prstGeom prst="rect">
            <a:avLst/>
          </a:prstGeom>
          <a:noFill/>
          <a:ln>
            <a:noFill/>
          </a:ln>
        </p:spPr>
      </p:pic>
    </p:spTree>
    <p:extLst>
      <p:ext uri="{BB962C8B-B14F-4D97-AF65-F5344CB8AC3E}">
        <p14:creationId xmlns:p14="http://schemas.microsoft.com/office/powerpoint/2010/main" val="20572267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47"/>
        <p:cNvGrpSpPr/>
        <p:nvPr/>
      </p:nvGrpSpPr>
      <p:grpSpPr>
        <a:xfrm>
          <a:off x="0" y="0"/>
          <a:ext cx="0" cy="0"/>
          <a:chOff x="0" y="0"/>
          <a:chExt cx="0" cy="0"/>
        </a:xfrm>
      </p:grpSpPr>
      <p:sp>
        <p:nvSpPr>
          <p:cNvPr id="348" name="Google Shape;348;p9"/>
          <p:cNvSpPr txBox="1">
            <a:spLocks noGrp="1"/>
          </p:cNvSpPr>
          <p:nvPr>
            <p:ph type="body" idx="1"/>
          </p:nvPr>
        </p:nvSpPr>
        <p:spPr>
          <a:xfrm>
            <a:off x="4100513" y="528639"/>
            <a:ext cx="6149996" cy="626680"/>
          </a:xfrm>
          <a:prstGeom prst="rect">
            <a:avLst/>
          </a:prstGeom>
          <a:noFill/>
          <a:ln>
            <a:noFill/>
          </a:ln>
        </p:spPr>
        <p:txBody>
          <a:bodyPr spcFirstLastPara="1" wrap="square" lIns="91425" tIns="45700" rIns="91425" bIns="45700" anchor="t" anchorCtr="0">
            <a:normAutofit/>
          </a:bodyPr>
          <a:lstStyle/>
          <a:p>
            <a:pPr marL="0" lvl="0" indent="0" algn="ctr" rtl="1">
              <a:spcBef>
                <a:spcPts val="0"/>
              </a:spcBef>
              <a:buClr>
                <a:schemeClr val="dk1"/>
              </a:buClr>
            </a:pPr>
            <a:r>
              <a:rPr lang="ar-JO" dirty="0">
                <a:solidFill>
                  <a:schemeClr val="dk1"/>
                </a:solidFill>
              </a:rPr>
              <a:t>الحد الأدنى للعمر </a:t>
            </a:r>
            <a:r>
              <a:rPr lang="ar-JO" dirty="0" smtClean="0">
                <a:solidFill>
                  <a:schemeClr val="dk1"/>
                </a:solidFill>
              </a:rPr>
              <a:t>بشكل موجز:</a:t>
            </a:r>
            <a:endParaRPr dirty="0"/>
          </a:p>
        </p:txBody>
      </p:sp>
      <p:sp>
        <p:nvSpPr>
          <p:cNvPr id="349" name="Google Shape;349;p9"/>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p>
            <a:pPr marL="0" lvl="0" indent="0" algn="r" rtl="1">
              <a:spcBef>
                <a:spcPts val="0"/>
              </a:spcBef>
            </a:pPr>
            <a:r>
              <a:rPr lang="ar-JO" dirty="0"/>
              <a:t>عمل الأطفال</a:t>
            </a:r>
          </a:p>
        </p:txBody>
      </p:sp>
      <p:grpSp>
        <p:nvGrpSpPr>
          <p:cNvPr id="350" name="Google Shape;350;p9"/>
          <p:cNvGrpSpPr/>
          <p:nvPr/>
        </p:nvGrpSpPr>
        <p:grpSpPr>
          <a:xfrm>
            <a:off x="-944667" y="2478908"/>
            <a:ext cx="4542632" cy="4542632"/>
            <a:chOff x="0" y="56600"/>
            <a:chExt cx="4542632" cy="4542632"/>
          </a:xfrm>
        </p:grpSpPr>
        <p:sp>
          <p:nvSpPr>
            <p:cNvPr id="351" name="Google Shape;351;p9"/>
            <p:cNvSpPr/>
            <p:nvPr/>
          </p:nvSpPr>
          <p:spPr>
            <a:xfrm>
              <a:off x="0" y="56600"/>
              <a:ext cx="4542632" cy="4542632"/>
            </a:xfrm>
            <a:prstGeom prst="ellipse">
              <a:avLst/>
            </a:prstGeom>
            <a:solidFill>
              <a:srgbClr val="00587E"/>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2" name="Google Shape;352;p9"/>
            <p:cNvSpPr txBox="1"/>
            <p:nvPr/>
          </p:nvSpPr>
          <p:spPr>
            <a:xfrm>
              <a:off x="1477491" y="283731"/>
              <a:ext cx="1587649" cy="681394"/>
            </a:xfrm>
            <a:prstGeom prst="rect">
              <a:avLst/>
            </a:prstGeom>
            <a:noFill/>
            <a:ln>
              <a:noFill/>
            </a:ln>
          </p:spPr>
          <p:txBody>
            <a:bodyPr spcFirstLastPara="1" wrap="square" lIns="142225" tIns="142225" rIns="142225" bIns="142225" anchor="ctr" anchorCtr="0">
              <a:noAutofit/>
            </a:bodyPr>
            <a:lstStyle/>
            <a:p>
              <a:pPr marL="0" marR="0" lvl="0" indent="0" algn="ctr" rtl="0">
                <a:lnSpc>
                  <a:spcPct val="90000"/>
                </a:lnSpc>
                <a:spcBef>
                  <a:spcPts val="0"/>
                </a:spcBef>
                <a:spcAft>
                  <a:spcPts val="0"/>
                </a:spcAft>
                <a:buClr>
                  <a:schemeClr val="dk1"/>
                </a:buClr>
                <a:buSzPts val="2000"/>
                <a:buFont typeface="Calibri"/>
                <a:buNone/>
              </a:pPr>
              <a:endParaRPr sz="2000">
                <a:solidFill>
                  <a:schemeClr val="lt1"/>
                </a:solidFill>
                <a:latin typeface="Calibri"/>
                <a:ea typeface="Calibri"/>
                <a:cs typeface="Calibri"/>
                <a:sym typeface="Calibri"/>
              </a:endParaRPr>
            </a:p>
          </p:txBody>
        </p:sp>
        <p:sp>
          <p:nvSpPr>
            <p:cNvPr id="353" name="Google Shape;353;p9"/>
            <p:cNvSpPr/>
            <p:nvPr/>
          </p:nvSpPr>
          <p:spPr>
            <a:xfrm>
              <a:off x="567828" y="1192257"/>
              <a:ext cx="3406974" cy="3406974"/>
            </a:xfrm>
            <a:prstGeom prst="ellipse">
              <a:avLst/>
            </a:prstGeom>
            <a:solidFill>
              <a:srgbClr val="2B7FB8"/>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354;p9"/>
            <p:cNvSpPr txBox="1"/>
            <p:nvPr/>
          </p:nvSpPr>
          <p:spPr>
            <a:xfrm>
              <a:off x="1477491" y="1405193"/>
              <a:ext cx="1587649" cy="638807"/>
            </a:xfrm>
            <a:prstGeom prst="rect">
              <a:avLst/>
            </a:prstGeom>
            <a:noFill/>
            <a:ln>
              <a:noFill/>
            </a:ln>
          </p:spPr>
          <p:txBody>
            <a:bodyPr spcFirstLastPara="1" wrap="square" lIns="142225" tIns="142225" rIns="142225" bIns="142225" anchor="ctr" anchorCtr="0">
              <a:noAutofit/>
            </a:bodyPr>
            <a:lstStyle/>
            <a:p>
              <a:pPr lvl="0" algn="ctr">
                <a:lnSpc>
                  <a:spcPct val="90000"/>
                </a:lnSpc>
                <a:buClr>
                  <a:schemeClr val="lt1"/>
                </a:buClr>
                <a:buSzPts val="2000"/>
              </a:pPr>
              <a:r>
                <a:rPr lang="ar-JO" sz="2000" dirty="0">
                  <a:solidFill>
                    <a:schemeClr val="lt1"/>
                  </a:solidFill>
                  <a:latin typeface="Calibri"/>
                  <a:ea typeface="Calibri"/>
                  <a:cs typeface="Calibri"/>
                  <a:sym typeface="Calibri"/>
                </a:rPr>
                <a:t>عمل الأطفال</a:t>
              </a:r>
              <a:endParaRPr lang="ar-JO" sz="2000" dirty="0"/>
            </a:p>
          </p:txBody>
        </p:sp>
        <p:sp>
          <p:nvSpPr>
            <p:cNvPr id="355" name="Google Shape;355;p9"/>
            <p:cNvSpPr/>
            <p:nvPr/>
          </p:nvSpPr>
          <p:spPr>
            <a:xfrm>
              <a:off x="1135658" y="2327916"/>
              <a:ext cx="2271316" cy="2271316"/>
            </a:xfrm>
            <a:prstGeom prst="ellipse">
              <a:avLst/>
            </a:prstGeom>
            <a:solidFill>
              <a:srgbClr val="90A6BA"/>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6" name="Google Shape;356;p9"/>
            <p:cNvSpPr txBox="1"/>
            <p:nvPr/>
          </p:nvSpPr>
          <p:spPr>
            <a:xfrm>
              <a:off x="1468284" y="2895744"/>
              <a:ext cx="1606062" cy="1135658"/>
            </a:xfrm>
            <a:prstGeom prst="rect">
              <a:avLst/>
            </a:prstGeom>
            <a:noFill/>
            <a:ln>
              <a:noFill/>
            </a:ln>
          </p:spPr>
          <p:txBody>
            <a:bodyPr spcFirstLastPara="1" wrap="square" lIns="142225" tIns="142225" rIns="142225" bIns="142225" anchor="ctr" anchorCtr="0">
              <a:noAutofit/>
            </a:bodyPr>
            <a:lstStyle/>
            <a:p>
              <a:pPr lvl="0" algn="ctr">
                <a:lnSpc>
                  <a:spcPct val="90000"/>
                </a:lnSpc>
                <a:buClr>
                  <a:schemeClr val="lt1"/>
                </a:buClr>
                <a:buSzPts val="1700"/>
              </a:pPr>
              <a:r>
                <a:rPr lang="ar-JO" sz="2000" dirty="0">
                  <a:solidFill>
                    <a:schemeClr val="lt1"/>
                  </a:solidFill>
                  <a:latin typeface="Calibri"/>
                  <a:ea typeface="Calibri"/>
                  <a:cs typeface="Calibri"/>
                  <a:sym typeface="Calibri"/>
                </a:rPr>
                <a:t>أسوأ  أشكال عمل الأطفال</a:t>
              </a:r>
            </a:p>
          </p:txBody>
        </p:sp>
      </p:grpSp>
      <p:grpSp>
        <p:nvGrpSpPr>
          <p:cNvPr id="357" name="Google Shape;357;p9"/>
          <p:cNvGrpSpPr/>
          <p:nvPr/>
        </p:nvGrpSpPr>
        <p:grpSpPr>
          <a:xfrm>
            <a:off x="3677983" y="1282417"/>
            <a:ext cx="8229600" cy="3747338"/>
            <a:chOff x="-3" y="1159"/>
            <a:chExt cx="4132" cy="2310"/>
          </a:xfrm>
        </p:grpSpPr>
        <p:grpSp>
          <p:nvGrpSpPr>
            <p:cNvPr id="358" name="Google Shape;358;p9"/>
            <p:cNvGrpSpPr/>
            <p:nvPr/>
          </p:nvGrpSpPr>
          <p:grpSpPr>
            <a:xfrm>
              <a:off x="0" y="1162"/>
              <a:ext cx="4126" cy="2304"/>
              <a:chOff x="0" y="1162"/>
              <a:chExt cx="4126" cy="2304"/>
            </a:xfrm>
          </p:grpSpPr>
          <p:grpSp>
            <p:nvGrpSpPr>
              <p:cNvPr id="359" name="Google Shape;359;p9"/>
              <p:cNvGrpSpPr/>
              <p:nvPr/>
            </p:nvGrpSpPr>
            <p:grpSpPr>
              <a:xfrm>
                <a:off x="0" y="1162"/>
                <a:ext cx="825" cy="576"/>
                <a:chOff x="0" y="1162"/>
                <a:chExt cx="825" cy="576"/>
              </a:xfrm>
            </p:grpSpPr>
            <p:sp>
              <p:nvSpPr>
                <p:cNvPr id="360" name="Google Shape;360;p9"/>
                <p:cNvSpPr/>
                <p:nvPr/>
              </p:nvSpPr>
              <p:spPr>
                <a:xfrm>
                  <a:off x="43" y="1162"/>
                  <a:ext cx="739" cy="576"/>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dk1"/>
                    </a:solidFill>
                    <a:latin typeface="Arial"/>
                    <a:ea typeface="Arial"/>
                    <a:cs typeface="Arial"/>
                    <a:sym typeface="Arial"/>
                  </a:endParaRPr>
                </a:p>
              </p:txBody>
            </p:sp>
            <p:sp>
              <p:nvSpPr>
                <p:cNvPr id="361" name="Google Shape;361;p9"/>
                <p:cNvSpPr/>
                <p:nvPr/>
              </p:nvSpPr>
              <p:spPr>
                <a:xfrm>
                  <a:off x="0" y="1162"/>
                  <a:ext cx="825" cy="576"/>
                </a:xfrm>
                <a:prstGeom prst="rect">
                  <a:avLst/>
                </a:prstGeom>
                <a:noFill/>
                <a:ln w="9525" cap="flat" cmpd="sng">
                  <a:solidFill>
                    <a:srgbClr val="A0A0A0"/>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362" name="Google Shape;362;p9"/>
              <p:cNvGrpSpPr/>
              <p:nvPr/>
            </p:nvGrpSpPr>
            <p:grpSpPr>
              <a:xfrm>
                <a:off x="825" y="1162"/>
                <a:ext cx="825" cy="576"/>
                <a:chOff x="825" y="1162"/>
                <a:chExt cx="825" cy="576"/>
              </a:xfrm>
            </p:grpSpPr>
            <p:sp>
              <p:nvSpPr>
                <p:cNvPr id="363" name="Google Shape;363;p9"/>
                <p:cNvSpPr/>
                <p:nvPr/>
              </p:nvSpPr>
              <p:spPr>
                <a:xfrm>
                  <a:off x="868" y="1162"/>
                  <a:ext cx="739" cy="576"/>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400">
                      <a:solidFill>
                        <a:srgbClr val="FFFF66"/>
                      </a:solidFill>
                      <a:latin typeface="Arial"/>
                      <a:ea typeface="Arial"/>
                      <a:cs typeface="Arial"/>
                      <a:sym typeface="Arial"/>
                    </a:rPr>
                    <a:t> </a:t>
                  </a:r>
                  <a:endParaRPr/>
                </a:p>
                <a:p>
                  <a:pPr marL="0" marR="0" lvl="0" indent="0" algn="ctr" rtl="0">
                    <a:spcBef>
                      <a:spcPts val="0"/>
                    </a:spcBef>
                    <a:spcAft>
                      <a:spcPts val="0"/>
                    </a:spcAft>
                    <a:buNone/>
                  </a:pPr>
                  <a:endParaRPr sz="1400">
                    <a:solidFill>
                      <a:srgbClr val="FFFF66"/>
                    </a:solidFill>
                    <a:latin typeface="Arial"/>
                    <a:ea typeface="Arial"/>
                    <a:cs typeface="Arial"/>
                    <a:sym typeface="Arial"/>
                  </a:endParaRPr>
                </a:p>
              </p:txBody>
            </p:sp>
            <p:sp>
              <p:nvSpPr>
                <p:cNvPr id="364" name="Google Shape;364;p9"/>
                <p:cNvSpPr/>
                <p:nvPr/>
              </p:nvSpPr>
              <p:spPr>
                <a:xfrm>
                  <a:off x="825" y="1162"/>
                  <a:ext cx="825" cy="576"/>
                </a:xfrm>
                <a:prstGeom prst="rect">
                  <a:avLst/>
                </a:prstGeom>
                <a:noFill/>
                <a:ln w="9525" cap="flat" cmpd="sng">
                  <a:solidFill>
                    <a:srgbClr val="A0A0A0"/>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365" name="Google Shape;365;p9"/>
              <p:cNvGrpSpPr/>
              <p:nvPr/>
            </p:nvGrpSpPr>
            <p:grpSpPr>
              <a:xfrm>
                <a:off x="1650" y="1162"/>
                <a:ext cx="825" cy="576"/>
                <a:chOff x="1650" y="1162"/>
                <a:chExt cx="825" cy="576"/>
              </a:xfrm>
            </p:grpSpPr>
            <p:sp>
              <p:nvSpPr>
                <p:cNvPr id="366" name="Google Shape;366;p9"/>
                <p:cNvSpPr/>
                <p:nvPr/>
              </p:nvSpPr>
              <p:spPr>
                <a:xfrm>
                  <a:off x="1693" y="1162"/>
                  <a:ext cx="739" cy="576"/>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400">
                      <a:solidFill>
                        <a:srgbClr val="FFFF66"/>
                      </a:solidFill>
                      <a:latin typeface="Arial"/>
                      <a:ea typeface="Arial"/>
                      <a:cs typeface="Arial"/>
                      <a:sym typeface="Arial"/>
                    </a:rPr>
                    <a:t> </a:t>
                  </a:r>
                  <a:endParaRPr/>
                </a:p>
                <a:p>
                  <a:pPr marL="0" marR="0" lvl="0" indent="0" algn="ctr" rtl="0">
                    <a:spcBef>
                      <a:spcPts val="0"/>
                    </a:spcBef>
                    <a:spcAft>
                      <a:spcPts val="0"/>
                    </a:spcAft>
                    <a:buNone/>
                  </a:pPr>
                  <a:endParaRPr sz="1400">
                    <a:solidFill>
                      <a:srgbClr val="FFFF66"/>
                    </a:solidFill>
                    <a:latin typeface="Arial"/>
                    <a:ea typeface="Arial"/>
                    <a:cs typeface="Arial"/>
                    <a:sym typeface="Arial"/>
                  </a:endParaRPr>
                </a:p>
              </p:txBody>
            </p:sp>
            <p:sp>
              <p:nvSpPr>
                <p:cNvPr id="367" name="Google Shape;367;p9"/>
                <p:cNvSpPr/>
                <p:nvPr/>
              </p:nvSpPr>
              <p:spPr>
                <a:xfrm>
                  <a:off x="1650" y="1162"/>
                  <a:ext cx="825" cy="576"/>
                </a:xfrm>
                <a:prstGeom prst="rect">
                  <a:avLst/>
                </a:prstGeom>
                <a:noFill/>
                <a:ln w="9525" cap="flat" cmpd="sng">
                  <a:solidFill>
                    <a:srgbClr val="A0A0A0"/>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368" name="Google Shape;368;p9"/>
              <p:cNvGrpSpPr/>
              <p:nvPr/>
            </p:nvGrpSpPr>
            <p:grpSpPr>
              <a:xfrm>
                <a:off x="2475" y="1162"/>
                <a:ext cx="825" cy="576"/>
                <a:chOff x="2475" y="1162"/>
                <a:chExt cx="825" cy="576"/>
              </a:xfrm>
            </p:grpSpPr>
            <p:sp>
              <p:nvSpPr>
                <p:cNvPr id="369" name="Google Shape;369;p9"/>
                <p:cNvSpPr/>
                <p:nvPr/>
              </p:nvSpPr>
              <p:spPr>
                <a:xfrm>
                  <a:off x="2518" y="1162"/>
                  <a:ext cx="739" cy="576"/>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400">
                      <a:solidFill>
                        <a:srgbClr val="FFFF66"/>
                      </a:solidFill>
                      <a:latin typeface="Arial"/>
                      <a:ea typeface="Arial"/>
                      <a:cs typeface="Arial"/>
                      <a:sym typeface="Arial"/>
                    </a:rPr>
                    <a:t> </a:t>
                  </a:r>
                  <a:endParaRPr/>
                </a:p>
                <a:p>
                  <a:pPr marL="0" marR="0" lvl="0" indent="0" algn="ctr" rtl="0">
                    <a:spcBef>
                      <a:spcPts val="0"/>
                    </a:spcBef>
                    <a:spcAft>
                      <a:spcPts val="0"/>
                    </a:spcAft>
                    <a:buNone/>
                  </a:pPr>
                  <a:endParaRPr sz="1400">
                    <a:solidFill>
                      <a:srgbClr val="FFFF66"/>
                    </a:solidFill>
                    <a:latin typeface="Arial"/>
                    <a:ea typeface="Arial"/>
                    <a:cs typeface="Arial"/>
                    <a:sym typeface="Arial"/>
                  </a:endParaRPr>
                </a:p>
              </p:txBody>
            </p:sp>
            <p:sp>
              <p:nvSpPr>
                <p:cNvPr id="370" name="Google Shape;370;p9"/>
                <p:cNvSpPr/>
                <p:nvPr/>
              </p:nvSpPr>
              <p:spPr>
                <a:xfrm>
                  <a:off x="2475" y="1162"/>
                  <a:ext cx="825" cy="576"/>
                </a:xfrm>
                <a:prstGeom prst="rect">
                  <a:avLst/>
                </a:prstGeom>
                <a:noFill/>
                <a:ln w="9525" cap="flat" cmpd="sng">
                  <a:solidFill>
                    <a:srgbClr val="A0A0A0"/>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371" name="Google Shape;371;p9"/>
              <p:cNvGrpSpPr/>
              <p:nvPr/>
            </p:nvGrpSpPr>
            <p:grpSpPr>
              <a:xfrm>
                <a:off x="3292" y="1162"/>
                <a:ext cx="834" cy="576"/>
                <a:chOff x="3292" y="1162"/>
                <a:chExt cx="834" cy="576"/>
              </a:xfrm>
            </p:grpSpPr>
            <p:sp>
              <p:nvSpPr>
                <p:cNvPr id="372" name="Google Shape;372;p9"/>
                <p:cNvSpPr/>
                <p:nvPr/>
              </p:nvSpPr>
              <p:spPr>
                <a:xfrm>
                  <a:off x="3292" y="1162"/>
                  <a:ext cx="832" cy="550"/>
                </a:xfrm>
                <a:prstGeom prst="rect">
                  <a:avLst/>
                </a:prstGeom>
                <a:solidFill>
                  <a:srgbClr val="FFBA5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400">
                      <a:solidFill>
                        <a:srgbClr val="FFFF66"/>
                      </a:solidFill>
                      <a:latin typeface="Arial"/>
                      <a:ea typeface="Arial"/>
                      <a:cs typeface="Arial"/>
                      <a:sym typeface="Arial"/>
                    </a:rPr>
                    <a:t> </a:t>
                  </a:r>
                  <a:endParaRPr/>
                </a:p>
                <a:p>
                  <a:pPr marL="0" marR="0" lvl="0" indent="0" algn="ctr" rtl="0">
                    <a:spcBef>
                      <a:spcPts val="0"/>
                    </a:spcBef>
                    <a:spcAft>
                      <a:spcPts val="0"/>
                    </a:spcAft>
                    <a:buNone/>
                  </a:pPr>
                  <a:endParaRPr sz="1400">
                    <a:solidFill>
                      <a:srgbClr val="FFFF66"/>
                    </a:solidFill>
                    <a:latin typeface="Arial"/>
                    <a:ea typeface="Arial"/>
                    <a:cs typeface="Arial"/>
                    <a:sym typeface="Arial"/>
                  </a:endParaRPr>
                </a:p>
              </p:txBody>
            </p:sp>
            <p:sp>
              <p:nvSpPr>
                <p:cNvPr id="373" name="Google Shape;373;p9"/>
                <p:cNvSpPr/>
                <p:nvPr/>
              </p:nvSpPr>
              <p:spPr>
                <a:xfrm>
                  <a:off x="3300" y="1162"/>
                  <a:ext cx="826" cy="576"/>
                </a:xfrm>
                <a:prstGeom prst="rect">
                  <a:avLst/>
                </a:prstGeom>
                <a:noFill/>
                <a:ln w="9525" cap="flat" cmpd="sng">
                  <a:solidFill>
                    <a:srgbClr val="A0A0A0"/>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374" name="Google Shape;374;p9"/>
              <p:cNvGrpSpPr/>
              <p:nvPr/>
            </p:nvGrpSpPr>
            <p:grpSpPr>
              <a:xfrm>
                <a:off x="0" y="1738"/>
                <a:ext cx="825" cy="576"/>
                <a:chOff x="0" y="1738"/>
                <a:chExt cx="825" cy="576"/>
              </a:xfrm>
            </p:grpSpPr>
            <p:sp>
              <p:nvSpPr>
                <p:cNvPr id="375" name="Google Shape;375;p9"/>
                <p:cNvSpPr/>
                <p:nvPr/>
              </p:nvSpPr>
              <p:spPr>
                <a:xfrm>
                  <a:off x="43" y="1738"/>
                  <a:ext cx="739" cy="576"/>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dk1"/>
                    </a:solidFill>
                    <a:latin typeface="Arial"/>
                    <a:ea typeface="Arial"/>
                    <a:cs typeface="Arial"/>
                    <a:sym typeface="Arial"/>
                  </a:endParaRPr>
                </a:p>
              </p:txBody>
            </p:sp>
            <p:sp>
              <p:nvSpPr>
                <p:cNvPr id="376" name="Google Shape;376;p9"/>
                <p:cNvSpPr/>
                <p:nvPr/>
              </p:nvSpPr>
              <p:spPr>
                <a:xfrm>
                  <a:off x="0" y="1738"/>
                  <a:ext cx="825" cy="576"/>
                </a:xfrm>
                <a:prstGeom prst="rect">
                  <a:avLst/>
                </a:prstGeom>
                <a:noFill/>
                <a:ln w="9525" cap="flat" cmpd="sng">
                  <a:solidFill>
                    <a:srgbClr val="A0A0A0"/>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377" name="Google Shape;377;p9"/>
              <p:cNvGrpSpPr/>
              <p:nvPr/>
            </p:nvGrpSpPr>
            <p:grpSpPr>
              <a:xfrm>
                <a:off x="825" y="1738"/>
                <a:ext cx="825" cy="576"/>
                <a:chOff x="825" y="1738"/>
                <a:chExt cx="825" cy="576"/>
              </a:xfrm>
            </p:grpSpPr>
            <p:sp>
              <p:nvSpPr>
                <p:cNvPr id="378" name="Google Shape;378;p9"/>
                <p:cNvSpPr/>
                <p:nvPr/>
              </p:nvSpPr>
              <p:spPr>
                <a:xfrm>
                  <a:off x="868" y="1738"/>
                  <a:ext cx="739" cy="576"/>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400">
                      <a:solidFill>
                        <a:srgbClr val="FFFF66"/>
                      </a:solidFill>
                      <a:latin typeface="Arial"/>
                      <a:ea typeface="Arial"/>
                      <a:cs typeface="Arial"/>
                      <a:sym typeface="Arial"/>
                    </a:rPr>
                    <a:t> </a:t>
                  </a:r>
                  <a:endParaRPr/>
                </a:p>
                <a:p>
                  <a:pPr marL="0" marR="0" lvl="0" indent="0" algn="ctr" rtl="0">
                    <a:spcBef>
                      <a:spcPts val="0"/>
                    </a:spcBef>
                    <a:spcAft>
                      <a:spcPts val="0"/>
                    </a:spcAft>
                    <a:buNone/>
                  </a:pPr>
                  <a:endParaRPr sz="1400">
                    <a:solidFill>
                      <a:srgbClr val="FFFF66"/>
                    </a:solidFill>
                    <a:latin typeface="Arial"/>
                    <a:ea typeface="Arial"/>
                    <a:cs typeface="Arial"/>
                    <a:sym typeface="Arial"/>
                  </a:endParaRPr>
                </a:p>
              </p:txBody>
            </p:sp>
            <p:sp>
              <p:nvSpPr>
                <p:cNvPr id="379" name="Google Shape;379;p9"/>
                <p:cNvSpPr/>
                <p:nvPr/>
              </p:nvSpPr>
              <p:spPr>
                <a:xfrm>
                  <a:off x="825" y="1738"/>
                  <a:ext cx="825" cy="576"/>
                </a:xfrm>
                <a:prstGeom prst="rect">
                  <a:avLst/>
                </a:prstGeom>
                <a:noFill/>
                <a:ln w="9525" cap="flat" cmpd="sng">
                  <a:solidFill>
                    <a:srgbClr val="A0A0A0"/>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380" name="Google Shape;380;p9"/>
              <p:cNvGrpSpPr/>
              <p:nvPr/>
            </p:nvGrpSpPr>
            <p:grpSpPr>
              <a:xfrm>
                <a:off x="1650" y="1738"/>
                <a:ext cx="825" cy="576"/>
                <a:chOff x="1650" y="1738"/>
                <a:chExt cx="825" cy="576"/>
              </a:xfrm>
            </p:grpSpPr>
            <p:sp>
              <p:nvSpPr>
                <p:cNvPr id="381" name="Google Shape;381;p9"/>
                <p:cNvSpPr/>
                <p:nvPr/>
              </p:nvSpPr>
              <p:spPr>
                <a:xfrm>
                  <a:off x="1693" y="1738"/>
                  <a:ext cx="739" cy="576"/>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400">
                      <a:solidFill>
                        <a:srgbClr val="FFFF66"/>
                      </a:solidFill>
                      <a:latin typeface="Arial"/>
                      <a:ea typeface="Arial"/>
                      <a:cs typeface="Arial"/>
                      <a:sym typeface="Arial"/>
                    </a:rPr>
                    <a:t> </a:t>
                  </a:r>
                  <a:endParaRPr/>
                </a:p>
                <a:p>
                  <a:pPr marL="0" marR="0" lvl="0" indent="0" algn="ctr" rtl="0">
                    <a:spcBef>
                      <a:spcPts val="0"/>
                    </a:spcBef>
                    <a:spcAft>
                      <a:spcPts val="0"/>
                    </a:spcAft>
                    <a:buNone/>
                  </a:pPr>
                  <a:endParaRPr sz="1400">
                    <a:solidFill>
                      <a:srgbClr val="FFFF66"/>
                    </a:solidFill>
                    <a:latin typeface="Arial"/>
                    <a:ea typeface="Arial"/>
                    <a:cs typeface="Arial"/>
                    <a:sym typeface="Arial"/>
                  </a:endParaRPr>
                </a:p>
              </p:txBody>
            </p:sp>
            <p:sp>
              <p:nvSpPr>
                <p:cNvPr id="382" name="Google Shape;382;p9"/>
                <p:cNvSpPr/>
                <p:nvPr/>
              </p:nvSpPr>
              <p:spPr>
                <a:xfrm>
                  <a:off x="1650" y="1738"/>
                  <a:ext cx="825" cy="576"/>
                </a:xfrm>
                <a:prstGeom prst="rect">
                  <a:avLst/>
                </a:prstGeom>
                <a:noFill/>
                <a:ln w="9525" cap="flat" cmpd="sng">
                  <a:solidFill>
                    <a:srgbClr val="A0A0A0"/>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383" name="Google Shape;383;p9"/>
              <p:cNvGrpSpPr/>
              <p:nvPr/>
            </p:nvGrpSpPr>
            <p:grpSpPr>
              <a:xfrm>
                <a:off x="2475" y="1738"/>
                <a:ext cx="825" cy="576"/>
                <a:chOff x="2475" y="1738"/>
                <a:chExt cx="825" cy="576"/>
              </a:xfrm>
            </p:grpSpPr>
            <p:sp>
              <p:nvSpPr>
                <p:cNvPr id="384" name="Google Shape;384;p9"/>
                <p:cNvSpPr/>
                <p:nvPr/>
              </p:nvSpPr>
              <p:spPr>
                <a:xfrm>
                  <a:off x="2475" y="1738"/>
                  <a:ext cx="825" cy="576"/>
                </a:xfrm>
                <a:prstGeom prst="rect">
                  <a:avLst/>
                </a:prstGeom>
                <a:solidFill>
                  <a:srgbClr val="02679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26794"/>
                    </a:solidFill>
                    <a:highlight>
                      <a:srgbClr val="35B2B4"/>
                    </a:highlight>
                    <a:latin typeface="Calibri"/>
                    <a:ea typeface="Calibri"/>
                    <a:cs typeface="Calibri"/>
                    <a:sym typeface="Calibri"/>
                  </a:endParaRPr>
                </a:p>
              </p:txBody>
            </p:sp>
            <p:sp>
              <p:nvSpPr>
                <p:cNvPr id="385" name="Google Shape;385;p9"/>
                <p:cNvSpPr/>
                <p:nvPr/>
              </p:nvSpPr>
              <p:spPr>
                <a:xfrm>
                  <a:off x="2475" y="1738"/>
                  <a:ext cx="825" cy="576"/>
                </a:xfrm>
                <a:prstGeom prst="rect">
                  <a:avLst/>
                </a:prstGeom>
                <a:noFill/>
                <a:ln w="9525" cap="flat" cmpd="sng">
                  <a:solidFill>
                    <a:srgbClr val="A0A0A0"/>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386" name="Google Shape;386;p9"/>
              <p:cNvGrpSpPr/>
              <p:nvPr/>
            </p:nvGrpSpPr>
            <p:grpSpPr>
              <a:xfrm>
                <a:off x="3300" y="1738"/>
                <a:ext cx="826" cy="576"/>
                <a:chOff x="3300" y="1738"/>
                <a:chExt cx="826" cy="576"/>
              </a:xfrm>
            </p:grpSpPr>
            <p:sp>
              <p:nvSpPr>
                <p:cNvPr id="387" name="Google Shape;387;p9"/>
                <p:cNvSpPr/>
                <p:nvPr/>
              </p:nvSpPr>
              <p:spPr>
                <a:xfrm>
                  <a:off x="3300" y="1738"/>
                  <a:ext cx="826" cy="576"/>
                </a:xfrm>
                <a:prstGeom prst="rect">
                  <a:avLst/>
                </a:prstGeom>
                <a:solidFill>
                  <a:srgbClr val="FFBA5B"/>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88" name="Google Shape;388;p9"/>
                <p:cNvSpPr/>
                <p:nvPr/>
              </p:nvSpPr>
              <p:spPr>
                <a:xfrm>
                  <a:off x="3300" y="1738"/>
                  <a:ext cx="826" cy="576"/>
                </a:xfrm>
                <a:prstGeom prst="rect">
                  <a:avLst/>
                </a:prstGeom>
                <a:noFill/>
                <a:ln w="9525" cap="flat" cmpd="sng">
                  <a:solidFill>
                    <a:srgbClr val="A0A0A0"/>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389" name="Google Shape;389;p9"/>
              <p:cNvGrpSpPr/>
              <p:nvPr/>
            </p:nvGrpSpPr>
            <p:grpSpPr>
              <a:xfrm>
                <a:off x="0" y="2314"/>
                <a:ext cx="825" cy="480"/>
                <a:chOff x="0" y="2314"/>
                <a:chExt cx="825" cy="480"/>
              </a:xfrm>
            </p:grpSpPr>
            <p:sp>
              <p:nvSpPr>
                <p:cNvPr id="390" name="Google Shape;390;p9"/>
                <p:cNvSpPr/>
                <p:nvPr/>
              </p:nvSpPr>
              <p:spPr>
                <a:xfrm>
                  <a:off x="43" y="2314"/>
                  <a:ext cx="739" cy="480"/>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dk1"/>
                    </a:solidFill>
                    <a:latin typeface="Arial"/>
                    <a:ea typeface="Arial"/>
                    <a:cs typeface="Arial"/>
                    <a:sym typeface="Arial"/>
                  </a:endParaRPr>
                </a:p>
              </p:txBody>
            </p:sp>
            <p:sp>
              <p:nvSpPr>
                <p:cNvPr id="391" name="Google Shape;391;p9"/>
                <p:cNvSpPr/>
                <p:nvPr/>
              </p:nvSpPr>
              <p:spPr>
                <a:xfrm>
                  <a:off x="0" y="2314"/>
                  <a:ext cx="825" cy="480"/>
                </a:xfrm>
                <a:prstGeom prst="rect">
                  <a:avLst/>
                </a:prstGeom>
                <a:noFill/>
                <a:ln w="9525" cap="flat" cmpd="sng">
                  <a:solidFill>
                    <a:srgbClr val="A0A0A0"/>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392" name="Google Shape;392;p9"/>
              <p:cNvGrpSpPr/>
              <p:nvPr/>
            </p:nvGrpSpPr>
            <p:grpSpPr>
              <a:xfrm>
                <a:off x="825" y="2314"/>
                <a:ext cx="825" cy="480"/>
                <a:chOff x="825" y="2314"/>
                <a:chExt cx="825" cy="480"/>
              </a:xfrm>
            </p:grpSpPr>
            <p:sp>
              <p:nvSpPr>
                <p:cNvPr id="393" name="Google Shape;393;p9"/>
                <p:cNvSpPr/>
                <p:nvPr/>
              </p:nvSpPr>
              <p:spPr>
                <a:xfrm>
                  <a:off x="868" y="2314"/>
                  <a:ext cx="739" cy="480"/>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400">
                      <a:solidFill>
                        <a:srgbClr val="FFFF66"/>
                      </a:solidFill>
                      <a:latin typeface="Arial"/>
                      <a:ea typeface="Arial"/>
                      <a:cs typeface="Arial"/>
                      <a:sym typeface="Arial"/>
                    </a:rPr>
                    <a:t> </a:t>
                  </a:r>
                  <a:endParaRPr/>
                </a:p>
                <a:p>
                  <a:pPr marL="0" marR="0" lvl="0" indent="0" algn="ctr" rtl="0">
                    <a:spcBef>
                      <a:spcPts val="0"/>
                    </a:spcBef>
                    <a:spcAft>
                      <a:spcPts val="0"/>
                    </a:spcAft>
                    <a:buNone/>
                  </a:pPr>
                  <a:endParaRPr sz="1400">
                    <a:solidFill>
                      <a:srgbClr val="FFFF66"/>
                    </a:solidFill>
                    <a:latin typeface="Arial"/>
                    <a:ea typeface="Arial"/>
                    <a:cs typeface="Arial"/>
                    <a:sym typeface="Arial"/>
                  </a:endParaRPr>
                </a:p>
              </p:txBody>
            </p:sp>
            <p:sp>
              <p:nvSpPr>
                <p:cNvPr id="394" name="Google Shape;394;p9"/>
                <p:cNvSpPr/>
                <p:nvPr/>
              </p:nvSpPr>
              <p:spPr>
                <a:xfrm>
                  <a:off x="825" y="2314"/>
                  <a:ext cx="825" cy="480"/>
                </a:xfrm>
                <a:prstGeom prst="rect">
                  <a:avLst/>
                </a:prstGeom>
                <a:noFill/>
                <a:ln w="9525" cap="flat" cmpd="sng">
                  <a:solidFill>
                    <a:srgbClr val="A0A0A0"/>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395" name="Google Shape;395;p9"/>
              <p:cNvGrpSpPr/>
              <p:nvPr/>
            </p:nvGrpSpPr>
            <p:grpSpPr>
              <a:xfrm>
                <a:off x="1650" y="2314"/>
                <a:ext cx="825" cy="480"/>
                <a:chOff x="1650" y="2314"/>
                <a:chExt cx="825" cy="480"/>
              </a:xfrm>
            </p:grpSpPr>
            <p:sp>
              <p:nvSpPr>
                <p:cNvPr id="396" name="Google Shape;396;p9"/>
                <p:cNvSpPr/>
                <p:nvPr/>
              </p:nvSpPr>
              <p:spPr>
                <a:xfrm>
                  <a:off x="1650" y="2314"/>
                  <a:ext cx="825" cy="480"/>
                </a:xfrm>
                <a:prstGeom prst="rect">
                  <a:avLst/>
                </a:prstGeom>
                <a:solidFill>
                  <a:srgbClr val="35B2B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97" name="Google Shape;397;p9"/>
                <p:cNvSpPr/>
                <p:nvPr/>
              </p:nvSpPr>
              <p:spPr>
                <a:xfrm>
                  <a:off x="1650" y="2314"/>
                  <a:ext cx="825" cy="480"/>
                </a:xfrm>
                <a:prstGeom prst="rect">
                  <a:avLst/>
                </a:prstGeom>
                <a:noFill/>
                <a:ln w="9525" cap="flat" cmpd="sng">
                  <a:solidFill>
                    <a:srgbClr val="A0A0A0"/>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
            <p:nvSpPr>
              <p:cNvPr id="398" name="Google Shape;398;p9"/>
              <p:cNvSpPr/>
              <p:nvPr/>
            </p:nvSpPr>
            <p:spPr>
              <a:xfrm>
                <a:off x="2475" y="2314"/>
                <a:ext cx="825" cy="480"/>
              </a:xfrm>
              <a:prstGeom prst="rect">
                <a:avLst/>
              </a:prstGeom>
              <a:solidFill>
                <a:srgbClr val="02679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399" name="Google Shape;399;p9"/>
              <p:cNvGrpSpPr/>
              <p:nvPr/>
            </p:nvGrpSpPr>
            <p:grpSpPr>
              <a:xfrm>
                <a:off x="3300" y="2314"/>
                <a:ext cx="826" cy="480"/>
                <a:chOff x="3300" y="2314"/>
                <a:chExt cx="826" cy="480"/>
              </a:xfrm>
            </p:grpSpPr>
            <p:sp>
              <p:nvSpPr>
                <p:cNvPr id="400" name="Google Shape;400;p9"/>
                <p:cNvSpPr/>
                <p:nvPr/>
              </p:nvSpPr>
              <p:spPr>
                <a:xfrm>
                  <a:off x="3300" y="2314"/>
                  <a:ext cx="826" cy="480"/>
                </a:xfrm>
                <a:prstGeom prst="rect">
                  <a:avLst/>
                </a:prstGeom>
                <a:solidFill>
                  <a:srgbClr val="FFBA5B"/>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01" name="Google Shape;401;p9"/>
                <p:cNvSpPr/>
                <p:nvPr/>
              </p:nvSpPr>
              <p:spPr>
                <a:xfrm>
                  <a:off x="3300" y="2314"/>
                  <a:ext cx="826" cy="480"/>
                </a:xfrm>
                <a:prstGeom prst="rect">
                  <a:avLst/>
                </a:prstGeom>
                <a:noFill/>
                <a:ln w="9525" cap="flat" cmpd="sng">
                  <a:solidFill>
                    <a:srgbClr val="A0A0A0"/>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402" name="Google Shape;402;p9"/>
              <p:cNvGrpSpPr/>
              <p:nvPr/>
            </p:nvGrpSpPr>
            <p:grpSpPr>
              <a:xfrm>
                <a:off x="0" y="2794"/>
                <a:ext cx="825" cy="672"/>
                <a:chOff x="0" y="2794"/>
                <a:chExt cx="825" cy="672"/>
              </a:xfrm>
            </p:grpSpPr>
            <p:sp>
              <p:nvSpPr>
                <p:cNvPr id="403" name="Google Shape;403;p9"/>
                <p:cNvSpPr/>
                <p:nvPr/>
              </p:nvSpPr>
              <p:spPr>
                <a:xfrm>
                  <a:off x="43" y="2794"/>
                  <a:ext cx="739" cy="672"/>
                </a:xfrm>
                <a:prstGeom prst="rect">
                  <a:avLst/>
                </a:prstGeom>
                <a:noFill/>
                <a:ln>
                  <a:noFill/>
                </a:ln>
              </p:spPr>
              <p:txBody>
                <a:bodyPr spcFirstLastPara="1" wrap="square" lIns="91425" tIns="45700" rIns="91425" bIns="45700" anchor="ctr" anchorCtr="0">
                  <a:noAutofit/>
                </a:bodyPr>
                <a:lstStyle/>
                <a:p>
                  <a:pPr lvl="0" algn="ctr"/>
                  <a:r>
                    <a:rPr lang="en-GB" sz="1400" dirty="0">
                      <a:solidFill>
                        <a:srgbClr val="FFFF66"/>
                      </a:solidFill>
                      <a:latin typeface="Arial"/>
                      <a:ea typeface="Arial"/>
                      <a:cs typeface="Arial"/>
                      <a:sym typeface="Arial"/>
                    </a:rPr>
                    <a:t> </a:t>
                  </a:r>
                  <a:r>
                    <a:rPr lang="ar-JO" dirty="0" smtClean="0">
                      <a:solidFill>
                        <a:schemeClr val="dk1"/>
                      </a:solidFill>
                    </a:rPr>
                    <a:t>عمر </a:t>
                  </a:r>
                  <a:r>
                    <a:rPr lang="ar-JO" dirty="0">
                      <a:solidFill>
                        <a:schemeClr val="dk1"/>
                      </a:solidFill>
                    </a:rPr>
                    <a:t>الطفل</a:t>
                  </a:r>
                  <a:endParaRPr dirty="0"/>
                </a:p>
              </p:txBody>
            </p:sp>
            <p:sp>
              <p:nvSpPr>
                <p:cNvPr id="404" name="Google Shape;404;p9"/>
                <p:cNvSpPr/>
                <p:nvPr/>
              </p:nvSpPr>
              <p:spPr>
                <a:xfrm>
                  <a:off x="0" y="2794"/>
                  <a:ext cx="825" cy="672"/>
                </a:xfrm>
                <a:prstGeom prst="rect">
                  <a:avLst/>
                </a:prstGeom>
                <a:noFill/>
                <a:ln w="9525" cap="flat" cmpd="sng">
                  <a:solidFill>
                    <a:srgbClr val="A0A0A0"/>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405" name="Google Shape;405;p9"/>
              <p:cNvGrpSpPr/>
              <p:nvPr/>
            </p:nvGrpSpPr>
            <p:grpSpPr>
              <a:xfrm>
                <a:off x="825" y="2794"/>
                <a:ext cx="825" cy="672"/>
                <a:chOff x="825" y="2794"/>
                <a:chExt cx="825" cy="672"/>
              </a:xfrm>
            </p:grpSpPr>
            <p:sp>
              <p:nvSpPr>
                <p:cNvPr id="406" name="Google Shape;406;p9"/>
                <p:cNvSpPr/>
                <p:nvPr/>
              </p:nvSpPr>
              <p:spPr>
                <a:xfrm>
                  <a:off x="868" y="2794"/>
                  <a:ext cx="739" cy="672"/>
                </a:xfrm>
                <a:prstGeom prst="rect">
                  <a:avLst/>
                </a:prstGeom>
                <a:noFill/>
                <a:ln>
                  <a:noFill/>
                </a:ln>
              </p:spPr>
              <p:txBody>
                <a:bodyPr spcFirstLastPara="1" wrap="square" lIns="91425" tIns="45700" rIns="91425" bIns="45700" anchor="ctr" anchorCtr="0">
                  <a:noAutofit/>
                </a:bodyPr>
                <a:lstStyle/>
                <a:p>
                  <a:pPr lvl="0" algn="ctr"/>
                  <a:r>
                    <a:rPr lang="ar-JO" dirty="0">
                      <a:solidFill>
                        <a:schemeClr val="dk1"/>
                      </a:solidFill>
                    </a:rPr>
                    <a:t>العمل </a:t>
                  </a:r>
                  <a:r>
                    <a:rPr lang="ar-JO" dirty="0" smtClean="0">
                      <a:solidFill>
                        <a:schemeClr val="dk1"/>
                      </a:solidFill>
                    </a:rPr>
                    <a:t>المستبعد </a:t>
                  </a:r>
                  <a:r>
                    <a:rPr lang="ar-JO" dirty="0">
                      <a:solidFill>
                        <a:schemeClr val="dk1"/>
                      </a:solidFill>
                    </a:rPr>
                    <a:t>من تشريع الحد الأدنى </a:t>
                  </a:r>
                  <a:r>
                    <a:rPr lang="ar-JO" dirty="0" smtClean="0">
                      <a:solidFill>
                        <a:schemeClr val="dk1"/>
                      </a:solidFill>
                    </a:rPr>
                    <a:t>للعمر</a:t>
                  </a:r>
                  <a:endParaRPr sz="1400" dirty="0">
                    <a:solidFill>
                      <a:schemeClr val="dk1"/>
                    </a:solidFill>
                    <a:latin typeface="Arial"/>
                    <a:ea typeface="Arial"/>
                    <a:cs typeface="Arial"/>
                    <a:sym typeface="Arial"/>
                  </a:endParaRPr>
                </a:p>
              </p:txBody>
            </p:sp>
            <p:sp>
              <p:nvSpPr>
                <p:cNvPr id="407" name="Google Shape;407;p9"/>
                <p:cNvSpPr/>
                <p:nvPr/>
              </p:nvSpPr>
              <p:spPr>
                <a:xfrm>
                  <a:off x="825" y="2794"/>
                  <a:ext cx="825" cy="672"/>
                </a:xfrm>
                <a:prstGeom prst="rect">
                  <a:avLst/>
                </a:prstGeom>
                <a:noFill/>
                <a:ln w="9525" cap="flat" cmpd="sng">
                  <a:solidFill>
                    <a:srgbClr val="A0A0A0"/>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408" name="Google Shape;408;p9"/>
              <p:cNvGrpSpPr/>
              <p:nvPr/>
            </p:nvGrpSpPr>
            <p:grpSpPr>
              <a:xfrm>
                <a:off x="1650" y="2794"/>
                <a:ext cx="825" cy="672"/>
                <a:chOff x="1650" y="2794"/>
                <a:chExt cx="825" cy="672"/>
              </a:xfrm>
            </p:grpSpPr>
            <p:sp>
              <p:nvSpPr>
                <p:cNvPr id="409" name="Google Shape;409;p9"/>
                <p:cNvSpPr/>
                <p:nvPr/>
              </p:nvSpPr>
              <p:spPr>
                <a:xfrm>
                  <a:off x="1693" y="2794"/>
                  <a:ext cx="739" cy="672"/>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ar-JO" sz="1400" dirty="0" smtClean="0">
                      <a:solidFill>
                        <a:schemeClr val="dk1"/>
                      </a:solidFill>
                      <a:latin typeface="Arial"/>
                      <a:ea typeface="Arial"/>
                      <a:cs typeface="Arial"/>
                      <a:sym typeface="Arial"/>
                    </a:rPr>
                    <a:t>التعمل الخفيف</a:t>
                  </a:r>
                  <a:endParaRPr sz="1400" dirty="0">
                    <a:solidFill>
                      <a:schemeClr val="dk1"/>
                    </a:solidFill>
                    <a:latin typeface="Arial"/>
                    <a:ea typeface="Arial"/>
                    <a:cs typeface="Arial"/>
                    <a:sym typeface="Arial"/>
                  </a:endParaRPr>
                </a:p>
              </p:txBody>
            </p:sp>
            <p:sp>
              <p:nvSpPr>
                <p:cNvPr id="410" name="Google Shape;410;p9"/>
                <p:cNvSpPr/>
                <p:nvPr/>
              </p:nvSpPr>
              <p:spPr>
                <a:xfrm>
                  <a:off x="1650" y="2794"/>
                  <a:ext cx="825" cy="672"/>
                </a:xfrm>
                <a:prstGeom prst="rect">
                  <a:avLst/>
                </a:prstGeom>
                <a:noFill/>
                <a:ln w="9525" cap="flat" cmpd="sng">
                  <a:solidFill>
                    <a:srgbClr val="A0A0A0"/>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411" name="Google Shape;411;p9"/>
              <p:cNvGrpSpPr/>
              <p:nvPr/>
            </p:nvGrpSpPr>
            <p:grpSpPr>
              <a:xfrm>
                <a:off x="2475" y="2794"/>
                <a:ext cx="825" cy="672"/>
                <a:chOff x="2475" y="2794"/>
                <a:chExt cx="825" cy="672"/>
              </a:xfrm>
            </p:grpSpPr>
            <p:sp>
              <p:nvSpPr>
                <p:cNvPr id="412" name="Google Shape;412;p9"/>
                <p:cNvSpPr/>
                <p:nvPr/>
              </p:nvSpPr>
              <p:spPr>
                <a:xfrm>
                  <a:off x="2518" y="2794"/>
                  <a:ext cx="739" cy="672"/>
                </a:xfrm>
                <a:prstGeom prst="rect">
                  <a:avLst/>
                </a:prstGeom>
                <a:noFill/>
                <a:ln>
                  <a:noFill/>
                </a:ln>
              </p:spPr>
              <p:txBody>
                <a:bodyPr spcFirstLastPara="1" wrap="square" lIns="91425" tIns="45700" rIns="91425" bIns="45700" anchor="ctr" anchorCtr="0">
                  <a:noAutofit/>
                </a:bodyPr>
                <a:lstStyle/>
                <a:p>
                  <a:pPr lvl="0" algn="ctr"/>
                  <a:r>
                    <a:rPr lang="ar-JO" dirty="0" smtClean="0">
                      <a:solidFill>
                        <a:schemeClr val="dk1"/>
                      </a:solidFill>
                    </a:rPr>
                    <a:t>العمل </a:t>
                  </a:r>
                  <a:r>
                    <a:rPr lang="ar-JO" dirty="0">
                      <a:solidFill>
                        <a:schemeClr val="dk1"/>
                      </a:solidFill>
                    </a:rPr>
                    <a:t>اللائق: </a:t>
                  </a:r>
                  <a:endParaRPr lang="ar-JO" dirty="0" smtClean="0">
                    <a:solidFill>
                      <a:schemeClr val="dk1"/>
                    </a:solidFill>
                  </a:endParaRPr>
                </a:p>
                <a:p>
                  <a:pPr lvl="0" algn="ctr"/>
                  <a:r>
                    <a:rPr lang="ar-JO" dirty="0" smtClean="0">
                      <a:solidFill>
                        <a:schemeClr val="dk1"/>
                      </a:solidFill>
                    </a:rPr>
                    <a:t>الأعمال غير الخطرة و غير الخفيفة</a:t>
                  </a:r>
                  <a:endParaRPr sz="1400" dirty="0">
                    <a:solidFill>
                      <a:schemeClr val="dk1"/>
                    </a:solidFill>
                    <a:latin typeface="Arial"/>
                    <a:ea typeface="Arial"/>
                    <a:cs typeface="Arial"/>
                    <a:sym typeface="Arial"/>
                  </a:endParaRPr>
                </a:p>
              </p:txBody>
            </p:sp>
            <p:sp>
              <p:nvSpPr>
                <p:cNvPr id="413" name="Google Shape;413;p9"/>
                <p:cNvSpPr/>
                <p:nvPr/>
              </p:nvSpPr>
              <p:spPr>
                <a:xfrm>
                  <a:off x="2475" y="2794"/>
                  <a:ext cx="825" cy="672"/>
                </a:xfrm>
                <a:prstGeom prst="rect">
                  <a:avLst/>
                </a:prstGeom>
                <a:noFill/>
                <a:ln w="9525" cap="flat" cmpd="sng">
                  <a:solidFill>
                    <a:srgbClr val="A0A0A0"/>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414" name="Google Shape;414;p9"/>
              <p:cNvGrpSpPr/>
              <p:nvPr/>
            </p:nvGrpSpPr>
            <p:grpSpPr>
              <a:xfrm>
                <a:off x="3300" y="2794"/>
                <a:ext cx="826" cy="672"/>
                <a:chOff x="3300" y="2794"/>
                <a:chExt cx="826" cy="672"/>
              </a:xfrm>
            </p:grpSpPr>
            <p:sp>
              <p:nvSpPr>
                <p:cNvPr id="415" name="Google Shape;415;p9"/>
                <p:cNvSpPr/>
                <p:nvPr/>
              </p:nvSpPr>
              <p:spPr>
                <a:xfrm>
                  <a:off x="3343" y="2794"/>
                  <a:ext cx="740" cy="672"/>
                </a:xfrm>
                <a:prstGeom prst="rect">
                  <a:avLst/>
                </a:prstGeom>
                <a:noFill/>
                <a:ln>
                  <a:noFill/>
                </a:ln>
              </p:spPr>
              <p:txBody>
                <a:bodyPr spcFirstLastPara="1" wrap="square" lIns="91425" tIns="45700" rIns="91425" bIns="45700" anchor="ctr" anchorCtr="0">
                  <a:noAutofit/>
                </a:bodyPr>
                <a:lstStyle/>
                <a:p>
                  <a:pPr lvl="0" algn="ctr"/>
                  <a:r>
                    <a:rPr lang="ar-JO" dirty="0">
                      <a:solidFill>
                        <a:schemeClr val="dk1"/>
                      </a:solidFill>
                    </a:rPr>
                    <a:t>أسوأ أشكال </a:t>
                  </a:r>
                  <a:r>
                    <a:rPr lang="ar-JO" dirty="0" smtClean="0">
                      <a:solidFill>
                        <a:schemeClr val="dk1"/>
                      </a:solidFill>
                    </a:rPr>
                    <a:t>عمل </a:t>
                  </a:r>
                  <a:r>
                    <a:rPr lang="ar-JO" dirty="0">
                      <a:solidFill>
                        <a:schemeClr val="dk1"/>
                      </a:solidFill>
                    </a:rPr>
                    <a:t>الأطفال بما في ذلك </a:t>
                  </a:r>
                  <a:r>
                    <a:rPr lang="ar-JO" dirty="0" smtClean="0">
                      <a:solidFill>
                        <a:schemeClr val="dk1"/>
                      </a:solidFill>
                    </a:rPr>
                    <a:t>الأعمال الخطرة</a:t>
                  </a:r>
                  <a:endParaRPr dirty="0"/>
                </a:p>
              </p:txBody>
            </p:sp>
            <p:sp>
              <p:nvSpPr>
                <p:cNvPr id="416" name="Google Shape;416;p9"/>
                <p:cNvSpPr/>
                <p:nvPr/>
              </p:nvSpPr>
              <p:spPr>
                <a:xfrm>
                  <a:off x="3300" y="2794"/>
                  <a:ext cx="826" cy="672"/>
                </a:xfrm>
                <a:prstGeom prst="rect">
                  <a:avLst/>
                </a:prstGeom>
                <a:noFill/>
                <a:ln w="9525" cap="flat" cmpd="sng">
                  <a:solidFill>
                    <a:srgbClr val="A0A0A0"/>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sp>
          <p:nvSpPr>
            <p:cNvPr id="417" name="Google Shape;417;p9"/>
            <p:cNvSpPr/>
            <p:nvPr/>
          </p:nvSpPr>
          <p:spPr>
            <a:xfrm>
              <a:off x="-3" y="1159"/>
              <a:ext cx="4132" cy="2310"/>
            </a:xfrm>
            <a:prstGeom prst="rect">
              <a:avLst/>
            </a:prstGeom>
            <a:noFill/>
            <a:ln w="9525" cap="flat" cmpd="sng">
              <a:solidFill>
                <a:srgbClr val="A0A0A0"/>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cxnSp>
        <p:nvCxnSpPr>
          <p:cNvPr id="418" name="Google Shape;418;p9"/>
          <p:cNvCxnSpPr/>
          <p:nvPr/>
        </p:nvCxnSpPr>
        <p:spPr>
          <a:xfrm rot="10800000" flipH="1">
            <a:off x="5307174" y="2281918"/>
            <a:ext cx="6590451" cy="42178"/>
          </a:xfrm>
          <a:prstGeom prst="straightConnector1">
            <a:avLst/>
          </a:prstGeom>
          <a:noFill/>
          <a:ln w="57150" cap="flat" cmpd="sng">
            <a:solidFill>
              <a:srgbClr val="70995C"/>
            </a:solidFill>
            <a:prstDash val="solid"/>
            <a:round/>
            <a:headEnd type="none" w="med" len="med"/>
            <a:tailEnd type="none" w="med" len="med"/>
          </a:ln>
        </p:spPr>
      </p:cxnSp>
      <p:sp>
        <p:nvSpPr>
          <p:cNvPr id="419" name="Google Shape;419;p9"/>
          <p:cNvSpPr txBox="1"/>
          <p:nvPr/>
        </p:nvSpPr>
        <p:spPr>
          <a:xfrm>
            <a:off x="3757087" y="1282417"/>
            <a:ext cx="1223962" cy="336550"/>
          </a:xfrm>
          <a:prstGeom prst="rect">
            <a:avLst/>
          </a:prstGeom>
          <a:solidFill>
            <a:schemeClr val="lt1"/>
          </a:solidFill>
          <a:ln>
            <a:noFill/>
          </a:ln>
        </p:spPr>
        <p:txBody>
          <a:bodyPr spcFirstLastPara="1" wrap="square" lIns="91425" tIns="45700" rIns="91425" bIns="45700" anchor="t" anchorCtr="0">
            <a:spAutoFit/>
          </a:bodyPr>
          <a:lstStyle/>
          <a:p>
            <a:pPr lvl="0" algn="ctr"/>
            <a:r>
              <a:rPr lang="ar-JO" sz="1600" b="1" dirty="0">
                <a:solidFill>
                  <a:schemeClr val="dk1"/>
                </a:solidFill>
              </a:rPr>
              <a:t>18 سنة</a:t>
            </a:r>
            <a:endParaRPr dirty="0"/>
          </a:p>
        </p:txBody>
      </p:sp>
      <p:sp>
        <p:nvSpPr>
          <p:cNvPr id="420" name="Google Shape;420;p9"/>
          <p:cNvSpPr txBox="1"/>
          <p:nvPr/>
        </p:nvSpPr>
        <p:spPr>
          <a:xfrm>
            <a:off x="3793015" y="2112641"/>
            <a:ext cx="2545791" cy="338554"/>
          </a:xfrm>
          <a:prstGeom prst="rect">
            <a:avLst/>
          </a:prstGeom>
          <a:solidFill>
            <a:schemeClr val="lt1"/>
          </a:solidFill>
          <a:ln>
            <a:noFill/>
          </a:ln>
        </p:spPr>
        <p:txBody>
          <a:bodyPr spcFirstLastPara="1" wrap="square" lIns="91425" tIns="45700" rIns="91425" bIns="45700" anchor="t" anchorCtr="0">
            <a:spAutoFit/>
          </a:bodyPr>
          <a:lstStyle/>
          <a:p>
            <a:pPr lvl="0"/>
            <a:r>
              <a:rPr lang="ar-JO" sz="1600" b="1" dirty="0">
                <a:solidFill>
                  <a:schemeClr val="dk1"/>
                </a:solidFill>
              </a:rPr>
              <a:t>15 (14) &lt;الحد الأدنى للعمر&gt;</a:t>
            </a:r>
            <a:endParaRPr dirty="0"/>
          </a:p>
        </p:txBody>
      </p:sp>
      <p:sp>
        <p:nvSpPr>
          <p:cNvPr id="421" name="Google Shape;421;p9"/>
          <p:cNvSpPr txBox="1"/>
          <p:nvPr/>
        </p:nvSpPr>
        <p:spPr>
          <a:xfrm>
            <a:off x="3793015" y="3109778"/>
            <a:ext cx="956608" cy="338554"/>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600" b="1" dirty="0">
                <a:solidFill>
                  <a:schemeClr val="dk1"/>
                </a:solidFill>
                <a:latin typeface="Arial"/>
                <a:ea typeface="Arial"/>
                <a:cs typeface="Arial"/>
                <a:sym typeface="Arial"/>
              </a:rPr>
              <a:t>13 (12)</a:t>
            </a:r>
            <a:endParaRPr dirty="0"/>
          </a:p>
        </p:txBody>
      </p:sp>
      <p:pic>
        <p:nvPicPr>
          <p:cNvPr id="422" name="Google Shape;422;p9"/>
          <p:cNvPicPr preferRelativeResize="0"/>
          <p:nvPr/>
        </p:nvPicPr>
        <p:blipFill rotWithShape="1">
          <a:blip r:embed="rId3">
            <a:alphaModFix/>
          </a:blip>
          <a:srcRect/>
          <a:stretch/>
        </p:blipFill>
        <p:spPr>
          <a:xfrm>
            <a:off x="10467291" y="200782"/>
            <a:ext cx="1440292" cy="943200"/>
          </a:xfrm>
          <a:prstGeom prst="rect">
            <a:avLst/>
          </a:prstGeom>
          <a:noFill/>
          <a:ln>
            <a:noFill/>
          </a:ln>
        </p:spPr>
      </p:pic>
    </p:spTree>
    <p:extLst>
      <p:ext uri="{BB962C8B-B14F-4D97-AF65-F5344CB8AC3E}">
        <p14:creationId xmlns:p14="http://schemas.microsoft.com/office/powerpoint/2010/main" val="26153261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4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Custom 3">
      <a:dk1>
        <a:srgbClr val="545554"/>
      </a:dk1>
      <a:lt1>
        <a:srgbClr val="FFFFFF"/>
      </a:lt1>
      <a:dk2>
        <a:srgbClr val="212E3B"/>
      </a:dk2>
      <a:lt2>
        <a:srgbClr val="E7E6E6"/>
      </a:lt2>
      <a:accent1>
        <a:srgbClr val="02628C"/>
      </a:accent1>
      <a:accent2>
        <a:srgbClr val="0388C5"/>
      </a:accent2>
      <a:accent3>
        <a:srgbClr val="97467C"/>
      </a:accent3>
      <a:accent4>
        <a:srgbClr val="94CC7A"/>
      </a:accent4>
      <a:accent5>
        <a:srgbClr val="029FA0"/>
      </a:accent5>
      <a:accent6>
        <a:srgbClr val="405D78"/>
      </a:accent6>
      <a:hlink>
        <a:srgbClr val="67B7DB"/>
      </a:hlink>
      <a:folHlink>
        <a:srgbClr val="36A1D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3605</TotalTime>
  <Words>4717</Words>
  <Application>Microsoft Office PowerPoint</Application>
  <PresentationFormat>Widescreen</PresentationFormat>
  <Paragraphs>347</Paragraphs>
  <Slides>28</Slides>
  <Notes>28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28</vt:i4>
      </vt:variant>
    </vt:vector>
  </HeadingPairs>
  <TitlesOfParts>
    <vt:vector size="34" baseType="lpstr">
      <vt:lpstr>Arial</vt:lpstr>
      <vt:lpstr>Courier New</vt:lpstr>
      <vt:lpstr>Noto Sans Symbols</vt:lpstr>
      <vt:lpstr>Calibri</vt:lpstr>
      <vt:lpstr>Helvetica Neue</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نشاط اختياري: التأمّل في نقاط القوة ونقاط الضعف في القانون</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نشاط اختياري: تحديد تأثير الأزمات على عمل الأطفال في السياق</vt:lpstr>
      <vt:lpstr>نشاط اختياري: تحديد تأثير الأزمات على عمل الأطفال في السياق</vt:lpstr>
      <vt:lpstr>PowerPoint Presentation</vt:lpstr>
      <vt:lpstr>PowerPoint Presentation</vt:lpstr>
      <vt:lpstr>PowerPoint Presentation</vt:lpstr>
      <vt:lpstr>PowerPoint Presentation</vt:lpstr>
      <vt:lpstr>تمرين اختياري: رسم خرائط الهيكل الخاص بعمل الأطفال</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Colleen Fitzgerald</dc:creator>
  <cp:lastModifiedBy>Babban, Salma</cp:lastModifiedBy>
  <cp:revision>250</cp:revision>
  <dcterms:created xsi:type="dcterms:W3CDTF">2017-12-20T18:51:03Z</dcterms:created>
  <dcterms:modified xsi:type="dcterms:W3CDTF">2022-03-20T11:43:05Z</dcterms:modified>
</cp:coreProperties>
</file>