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29"/>
  </p:notesMasterIdLst>
  <p:sldIdLst>
    <p:sldId id="281" r:id="rId5"/>
    <p:sldId id="282" r:id="rId6"/>
    <p:sldId id="283" r:id="rId7"/>
    <p:sldId id="284" r:id="rId8"/>
    <p:sldId id="285" r:id="rId9"/>
    <p:sldId id="286" r:id="rId10"/>
    <p:sldId id="287" r:id="rId11"/>
    <p:sldId id="288" r:id="rId12"/>
    <p:sldId id="289" r:id="rId13"/>
    <p:sldId id="290" r:id="rId14"/>
    <p:sldId id="291" r:id="rId15"/>
    <p:sldId id="292" r:id="rId16"/>
    <p:sldId id="293" r:id="rId17"/>
    <p:sldId id="294" r:id="rId18"/>
    <p:sldId id="295" r:id="rId19"/>
    <p:sldId id="296" r:id="rId20"/>
    <p:sldId id="297" r:id="rId21"/>
    <p:sldId id="298" r:id="rId22"/>
    <p:sldId id="299" r:id="rId23"/>
    <p:sldId id="300" r:id="rId24"/>
    <p:sldId id="301" r:id="rId25"/>
    <p:sldId id="277" r:id="rId26"/>
    <p:sldId id="302" r:id="rId27"/>
    <p:sldId id="303" r:id="rId28"/>
  </p:sldIdLst>
  <p:sldSz cx="12192000" cy="6858000"/>
  <p:notesSz cx="6858000" cy="9144000"/>
  <p:embeddedFontLst>
    <p:embeddedFont>
      <p:font typeface="Helvetica Neue" panose="020B0604020202020204" charset="0"/>
      <p:regular r:id="rId30"/>
      <p:bold r:id="rId31"/>
      <p:italic r:id="rId32"/>
      <p:boldItalic r:id="rId33"/>
    </p:embeddedFont>
    <p:embeddedFont>
      <p:font typeface="Calibri" panose="020F0502020204030204" pitchFamily="34"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1" roundtripDataSignature="AMtx7mglnhACuwET3XFIUEZgDTgX9Enng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706" autoAdjust="0"/>
  </p:normalViewPr>
  <p:slideViewPr>
    <p:cSldViewPr snapToGrid="0">
      <p:cViewPr varScale="1">
        <p:scale>
          <a:sx n="43" d="100"/>
          <a:sy n="43" d="100"/>
        </p:scale>
        <p:origin x="60" y="138"/>
      </p:cViewPr>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font" Target="fonts/font5.fntdata"/><Relationship Id="rId63"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3.fntdata"/><Relationship Id="rId37" Type="http://schemas.openxmlformats.org/officeDocument/2006/relationships/font" Target="fonts/font8.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7.fntdata"/><Relationship Id="rId61" Type="http://customschemas.google.com/relationships/presentationmetadata" Target="meta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2.fntdata"/><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1.fntdata"/><Relationship Id="rId35" Type="http://schemas.openxmlformats.org/officeDocument/2006/relationships/font" Target="fonts/font6.fntdata"/><Relationship Id="rId64"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2" name="Google Shape;22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0094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0" name="Google Shape;300;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sz="1200" dirty="0" smtClean="0">
                <a:solidFill>
                  <a:schemeClr val="dk1"/>
                </a:solidFill>
                <a:latin typeface="Calibri"/>
                <a:ea typeface="Calibri"/>
                <a:cs typeface="Calibri"/>
                <a:sym typeface="Calibri"/>
              </a:rPr>
              <a:t>اشرح ذلك:</a:t>
            </a:r>
          </a:p>
          <a:p>
            <a:pPr marL="171450" lvl="0" indent="-171450" algn="r" rtl="1">
              <a:spcBef>
                <a:spcPts val="0"/>
              </a:spcBef>
              <a:spcAft>
                <a:spcPts val="0"/>
              </a:spcAft>
              <a:buFont typeface="Arial" panose="020B0604020202020204" pitchFamily="34" charset="0"/>
              <a:buChar char="•"/>
            </a:pPr>
            <a:r>
              <a:rPr lang="ar-JO" sz="1200" dirty="0" smtClean="0">
                <a:solidFill>
                  <a:schemeClr val="dk1"/>
                </a:solidFill>
                <a:latin typeface="Calibri"/>
                <a:ea typeface="Calibri"/>
                <a:cs typeface="Calibri"/>
                <a:sym typeface="Calibri"/>
              </a:rPr>
              <a:t>خلال حالات الطوارئ المفاجئة أو عندما يكون الوصول، أو الوقت أو الموارد محدودة ، يمكن أن تساعد التقييمات السريعة الأولية في توفير معلومات مفيدة حول أسوأ أشكال عمل الأطفال أو عوامل الخطر المرتفعة لعمل الأطفال للمساعدة في لإثراء العناصر الرئيسية للتخطيط مثل الاستعراض العام على للاحتياجات الإنسانية (</a:t>
            </a:r>
            <a:r>
              <a:rPr lang="en-US" sz="1200" dirty="0" smtClean="0">
                <a:solidFill>
                  <a:schemeClr val="dk1"/>
                </a:solidFill>
                <a:latin typeface="Calibri"/>
                <a:ea typeface="Calibri"/>
                <a:cs typeface="Calibri"/>
                <a:sym typeface="Calibri"/>
              </a:rPr>
              <a:t>HNO</a:t>
            </a:r>
            <a:r>
              <a:rPr lang="ar-JO" sz="1200" dirty="0" smtClean="0">
                <a:solidFill>
                  <a:schemeClr val="dk1"/>
                </a:solidFill>
                <a:latin typeface="Calibri"/>
                <a:ea typeface="Calibri"/>
                <a:cs typeface="Calibri"/>
                <a:sym typeface="Calibri"/>
              </a:rPr>
              <a:t>).</a:t>
            </a:r>
            <a:endParaRPr lang="en-GB" sz="1200" dirty="0" smtClean="0">
              <a:solidFill>
                <a:schemeClr val="dk1"/>
              </a:solidFill>
              <a:latin typeface="Calibri"/>
              <a:ea typeface="Calibri"/>
              <a:cs typeface="Calibri"/>
              <a:sym typeface="Calibri"/>
            </a:endParaRPr>
          </a:p>
          <a:p>
            <a:pPr marL="171450" lvl="0" indent="-171450" algn="r" rtl="1">
              <a:spcBef>
                <a:spcPts val="0"/>
              </a:spcBef>
              <a:spcAft>
                <a:spcPts val="0"/>
              </a:spcAft>
              <a:buFont typeface="Arial" panose="020B0604020202020204" pitchFamily="34" charset="0"/>
              <a:buChar char="•"/>
            </a:pPr>
            <a:r>
              <a:rPr lang="ar-JO" sz="1200" dirty="0" smtClean="0">
                <a:solidFill>
                  <a:schemeClr val="dk1"/>
                </a:solidFill>
                <a:latin typeface="Calibri"/>
                <a:ea typeface="Calibri"/>
                <a:cs typeface="Calibri"/>
                <a:sym typeface="Calibri"/>
              </a:rPr>
              <a:t>يتمثل الخيار الآخر في دمج مؤشرات عمل الأطفال في مجموعة متنوعة من تقييمات الاحتياجات التي ستتم في السياقات الإنسانية عبر القطاعات ذات الصلة مثل حماية الطفل، والتعليم، والأمن الغذائي، وسبل العيش</a:t>
            </a:r>
            <a:r>
              <a:rPr lang="ar-JO" sz="1200" baseline="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لإثراء تخطيط الاستجابة على المدى المتوسط ​​إلى الطويل. ومع ذلك ، عند توفر إمكانية الوصول، وتوفر الوقت والموارد المخصصة ، يجب على الجهات الفاعلة الإنسانية العمل معًا لبدء تقييم أو بحث أكثر تعمقًا حول عمل الأطفال (أنواع محددة منه) لإثراء البرامج الشاملة و طويلة الأجل.</a:t>
            </a:r>
            <a:endParaRPr dirty="0"/>
          </a:p>
        </p:txBody>
      </p:sp>
      <p:sp>
        <p:nvSpPr>
          <p:cNvPr id="301" name="Google Shape;301;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extLst>
      <p:ext uri="{BB962C8B-B14F-4D97-AF65-F5344CB8AC3E}">
        <p14:creationId xmlns:p14="http://schemas.microsoft.com/office/powerpoint/2010/main" val="22132343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12" name="Google Shape;312;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extLst>
      <p:ext uri="{BB962C8B-B14F-4D97-AF65-F5344CB8AC3E}">
        <p14:creationId xmlns:p14="http://schemas.microsoft.com/office/powerpoint/2010/main" val="41898128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2" name="Google Shape;322;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Clr>
                <a:schemeClr val="dk1"/>
              </a:buClr>
              <a:buSzPts val="1200"/>
              <a:buFont typeface="Calibri"/>
              <a:buNone/>
            </a:pPr>
            <a:r>
              <a:rPr lang="ar-JO" dirty="0" smtClean="0"/>
              <a:t>اشرح أنه خلال عملية جمع البيانات الأولية ، يجب على الجهات الفاعلة الإنسانية مراعاة ما يلي:</a:t>
            </a:r>
            <a:endParaRPr dirty="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فيما إذا كانت عمالة الأطفال مصدر قلق موجود مسبقًا. حيث توجد أنماط معروفة لأسوأ أشكال عمل الأطفال أو عوامل الخطر ، يجب دمج أسوأ أشكال عمل الأطفال وعمل الأطفال في جميع خيارات التقييم الثلاثة.</a:t>
            </a:r>
            <a:endParaRPr dirty="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يمكن أن يساعد استخدام المؤشرات البديلة في توفير المعلومات ، ومنع التأخير ، والمساعدة في تحديد الأهداف بناءً على عوامل الخطر المرتبطة أو المعروفة ، مثل الأطفال خارج المدرسة ، وزيادة الأسر التي تحتاج إلى الأمن الغذائي ، ووجود أسوأ أشكال عمل الأطفال.</a:t>
            </a:r>
            <a:endParaRPr dirty="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يمكن أن يكون تحقيق أقصى استفادة من الفرص عبر أو متعددة القطاعات فعالاً من حيث التكلفة ، ويساهم في صورة أكثر شمولاً عن عمل الأطفال ، ويساعد في بناء فهم وملكية عمل الأطفال عبر قطاعات متعددة. بالإضافة إلى القطاعات الإنسانية ذات الصلة مثل حماية الطفل ، والعنف القائم على النوع الاجتماعي ، والتعليم ، والاحتياجات الأساسية ، والتعافي المبكر ، والأمن الغذائي وسبل العيش ، والمساعدة النقدية والقسائم </a:t>
            </a:r>
            <a:r>
              <a:rPr lang="en-GB" sz="120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والصحة. إن الدراسات</a:t>
            </a:r>
            <a:r>
              <a:rPr lang="ar-JO" sz="1200" baseline="0" dirty="0" smtClean="0">
                <a:solidFill>
                  <a:schemeClr val="dk1"/>
                </a:solidFill>
                <a:latin typeface="Calibri"/>
                <a:ea typeface="Calibri"/>
                <a:cs typeface="Calibri"/>
                <a:sym typeface="Calibri"/>
              </a:rPr>
              <a:t> الاستقصائية </a:t>
            </a:r>
            <a:r>
              <a:rPr lang="ar-JO" sz="1200" dirty="0" smtClean="0">
                <a:solidFill>
                  <a:schemeClr val="dk1"/>
                </a:solidFill>
                <a:latin typeface="Calibri"/>
                <a:ea typeface="Calibri"/>
                <a:cs typeface="Calibri"/>
                <a:sym typeface="Calibri"/>
              </a:rPr>
              <a:t>الوطنية المتعلقة</a:t>
            </a:r>
            <a:r>
              <a:rPr lang="ar-JO" sz="1200" baseline="0" dirty="0" smtClean="0">
                <a:solidFill>
                  <a:schemeClr val="dk1"/>
                </a:solidFill>
                <a:latin typeface="Calibri"/>
                <a:ea typeface="Calibri"/>
                <a:cs typeface="Calibri"/>
                <a:sym typeface="Calibri"/>
              </a:rPr>
              <a:t> ب</a:t>
            </a:r>
            <a:r>
              <a:rPr lang="ar-JO" sz="1200" dirty="0" smtClean="0">
                <a:solidFill>
                  <a:schemeClr val="dk1"/>
                </a:solidFill>
                <a:latin typeface="Calibri"/>
                <a:ea typeface="Calibri"/>
                <a:cs typeface="Calibri"/>
                <a:sym typeface="Calibri"/>
              </a:rPr>
              <a:t>عمل الأطفال أو للأسر</a:t>
            </a:r>
            <a:r>
              <a:rPr lang="ar-JO" sz="1200" baseline="0" dirty="0" smtClean="0">
                <a:solidFill>
                  <a:schemeClr val="dk1"/>
                </a:solidFill>
                <a:latin typeface="Calibri"/>
                <a:ea typeface="Calibri"/>
                <a:cs typeface="Calibri"/>
                <a:sym typeface="Calibri"/>
              </a:rPr>
              <a:t> المعيشية</a:t>
            </a:r>
            <a:r>
              <a:rPr lang="ar-JO" sz="1200" dirty="0" smtClean="0">
                <a:solidFill>
                  <a:schemeClr val="dk1"/>
                </a:solidFill>
                <a:latin typeface="Calibri"/>
                <a:ea typeface="Calibri"/>
                <a:cs typeface="Calibri"/>
                <a:sym typeface="Calibri"/>
              </a:rPr>
              <a:t> ، وتقييمات القابلية للتأثر والتعرض للخطر ، وتقييمات احتياجات ما بعد الكوارث،</a:t>
            </a:r>
            <a:r>
              <a:rPr lang="ar-JO" sz="1200" baseline="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جميعها تقدم فرصًا.</a:t>
            </a:r>
            <a:endParaRPr dirty="0"/>
          </a:p>
          <a:p>
            <a:pPr marL="171450" lvl="0" indent="-171450" algn="r" rtl="1">
              <a:spcBef>
                <a:spcPts val="0"/>
              </a:spcBef>
              <a:spcAft>
                <a:spcPts val="0"/>
              </a:spcAft>
              <a:buClr>
                <a:schemeClr val="dk1"/>
              </a:buClr>
              <a:buSzPts val="1200"/>
              <a:buFont typeface="Arial"/>
              <a:buChar char="•"/>
            </a:pPr>
            <a:r>
              <a:rPr lang="ar-JO" dirty="0" smtClean="0"/>
              <a:t>يوصى باتباع نهج منسق لتقييم عمل الأطفال لتحسين توافر وجودة باليانات المتعلقة بعمل</a:t>
            </a:r>
            <a:r>
              <a:rPr lang="ar-JO" baseline="0" dirty="0" smtClean="0"/>
              <a:t> </a:t>
            </a:r>
            <a:r>
              <a:rPr lang="ar-JO" dirty="0" smtClean="0"/>
              <a:t>الأطفال. يمكن أن يساعد التنسيق الإنساني في جمع الجهات الفاعلة معًا أثناء الاستعداد والاستجابة لتطوير أطر عمل منسقة لتقييم عمل الأطفال.</a:t>
            </a:r>
          </a:p>
          <a:p>
            <a:pPr marL="171450" marR="0" lvl="0" indent="-171450" algn="r" defTabSz="914400" rtl="1" eaLnBrk="1" fontAlgn="auto" latinLnBrk="0" hangingPunct="1">
              <a:lnSpc>
                <a:spcPct val="100000"/>
              </a:lnSpc>
              <a:spcBef>
                <a:spcPts val="0"/>
              </a:spcBef>
              <a:spcAft>
                <a:spcPts val="0"/>
              </a:spcAft>
              <a:buClr>
                <a:schemeClr val="dk1"/>
              </a:buClr>
              <a:buSzPts val="1200"/>
              <a:buFont typeface="Arial"/>
              <a:buChar char="•"/>
              <a:tabLst/>
              <a:defRPr/>
            </a:pPr>
            <a:r>
              <a:rPr lang="en-US" sz="120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إذا لم تكن الجهات الفاعلة في الأوضاع الإنسانية على دراية بالتقييمات أو الأبحاث المتعلقة بعمل الأطفال ، فمن المهم التماس و طلب  الدعم والمساعدة الفنية من الجهات الفاعلة التي تقوم بذلك. هياكل التنسيق الإنساني هي أفضل مكان للبدء في تحديد هذه الخبرة.</a:t>
            </a:r>
            <a:endParaRPr lang="en-US" dirty="0" smtClean="0"/>
          </a:p>
          <a:p>
            <a:pPr marL="171450" lvl="0" indent="-171450" algn="r" rtl="1">
              <a:spcBef>
                <a:spcPts val="0"/>
              </a:spcBef>
              <a:spcAft>
                <a:spcPts val="0"/>
              </a:spcAft>
              <a:buClr>
                <a:schemeClr val="dk1"/>
              </a:buClr>
              <a:buSzPts val="1200"/>
              <a:buFont typeface="Arial"/>
              <a:buChar char="•"/>
            </a:pPr>
            <a:endParaRPr dirty="0"/>
          </a:p>
        </p:txBody>
      </p:sp>
      <p:sp>
        <p:nvSpPr>
          <p:cNvPr id="323" name="Google Shape;323;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extLst>
      <p:ext uri="{BB962C8B-B14F-4D97-AF65-F5344CB8AC3E}">
        <p14:creationId xmlns:p14="http://schemas.microsoft.com/office/powerpoint/2010/main" val="21547431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4" name="Google Shape;33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extLst>
      <p:ext uri="{BB962C8B-B14F-4D97-AF65-F5344CB8AC3E}">
        <p14:creationId xmlns:p14="http://schemas.microsoft.com/office/powerpoint/2010/main" val="1781627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2" name="Google Shape;342;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3" name="Google Shape;343;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extLst>
      <p:ext uri="{BB962C8B-B14F-4D97-AF65-F5344CB8AC3E}">
        <p14:creationId xmlns:p14="http://schemas.microsoft.com/office/powerpoint/2010/main" val="21076579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dirty="0" smtClean="0"/>
              <a:t>* يمكن استرجاع الاعتبارات المتعلقة بعمل الأطفال،</a:t>
            </a:r>
            <a:r>
              <a:rPr lang="ar-JO" baseline="0" dirty="0" smtClean="0"/>
              <a:t> </a:t>
            </a:r>
            <a:r>
              <a:rPr lang="ar-JO" dirty="0" smtClean="0"/>
              <a:t>وتشغيل</a:t>
            </a:r>
            <a:r>
              <a:rPr lang="ar-JO" baseline="0" dirty="0" smtClean="0"/>
              <a:t> </a:t>
            </a:r>
            <a:r>
              <a:rPr lang="ar-JO" dirty="0" smtClean="0"/>
              <a:t>الأطفال و وأسوأ أشكال عمل الأطفال بطرح أسئلة، مثل أسئلة حول العنف الجنسي، والصدمات النفسية، والمخاطر والإصابات، والتعليم والانفصال الأسري. قد يكون استخدام الأسئلة حول لماذا / أين وكيف يواجه الأطفال الصعوبات مفيدًا لهذا الغرض.</a:t>
            </a:r>
            <a:endParaRPr dirty="0"/>
          </a:p>
        </p:txBody>
      </p:sp>
      <p:sp>
        <p:nvSpPr>
          <p:cNvPr id="352" name="Google Shape;352;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extLst>
      <p:ext uri="{BB962C8B-B14F-4D97-AF65-F5344CB8AC3E}">
        <p14:creationId xmlns:p14="http://schemas.microsoft.com/office/powerpoint/2010/main" val="8036063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0" name="Google Shape;360;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r" rtl="1">
              <a:spcBef>
                <a:spcPts val="0"/>
              </a:spcBef>
              <a:spcAft>
                <a:spcPts val="0"/>
              </a:spcAft>
              <a:buClr>
                <a:schemeClr val="dk1"/>
              </a:buClr>
              <a:buSzPts val="1200"/>
              <a:buFont typeface="Arial"/>
              <a:buChar char="•"/>
            </a:pPr>
            <a:r>
              <a:rPr lang="ar-JO" sz="1200" b="1" i="0" u="none" strike="noStrike" cap="none" dirty="0" smtClean="0">
                <a:solidFill>
                  <a:schemeClr val="dk1"/>
                </a:solidFill>
                <a:latin typeface="Calibri"/>
                <a:ea typeface="Calibri"/>
                <a:cs typeface="Calibri"/>
                <a:sym typeface="Calibri"/>
              </a:rPr>
              <a:t>اشرح أن </a:t>
            </a:r>
            <a:r>
              <a:rPr lang="ar-JO" sz="1200" dirty="0" smtClean="0">
                <a:solidFill>
                  <a:schemeClr val="dk1"/>
                </a:solidFill>
                <a:latin typeface="Calibri"/>
                <a:ea typeface="Calibri"/>
                <a:cs typeface="Calibri"/>
                <a:sym typeface="Calibri"/>
              </a:rPr>
              <a:t>المؤشرات الخاصة بعمل الأطفال يجب أن تعطي الأولوية لتحديد </a:t>
            </a:r>
            <a:r>
              <a:rPr lang="ar-JO" sz="1200" b="1" dirty="0" smtClean="0">
                <a:solidFill>
                  <a:schemeClr val="dk1"/>
                </a:solidFill>
                <a:latin typeface="Calibri"/>
                <a:ea typeface="Calibri"/>
                <a:cs typeface="Calibri"/>
                <a:sym typeface="Calibri"/>
              </a:rPr>
              <a:t>سن الأطفال العاملين </a:t>
            </a:r>
            <a:r>
              <a:rPr lang="ar-JO" sz="1200" dirty="0" smtClean="0">
                <a:solidFill>
                  <a:schemeClr val="dk1"/>
                </a:solidFill>
                <a:latin typeface="Calibri"/>
                <a:ea typeface="Calibri"/>
                <a:cs typeface="Calibri"/>
                <a:sym typeface="Calibri"/>
              </a:rPr>
              <a:t>لأن ذلك يساعد في تحديد عدد الأطفال العاملين الذين بلغوا السن القانوني الخاص</a:t>
            </a:r>
            <a:r>
              <a:rPr lang="ar-JO" sz="1200" baseline="0" dirty="0" smtClean="0">
                <a:solidFill>
                  <a:schemeClr val="dk1"/>
                </a:solidFill>
                <a:latin typeface="Calibri"/>
                <a:ea typeface="Calibri"/>
                <a:cs typeface="Calibri"/>
                <a:sym typeface="Calibri"/>
              </a:rPr>
              <a:t> بال</a:t>
            </a:r>
            <a:r>
              <a:rPr lang="ar-JO" sz="1200" dirty="0" smtClean="0">
                <a:solidFill>
                  <a:schemeClr val="dk1"/>
                </a:solidFill>
                <a:latin typeface="Calibri"/>
                <a:ea typeface="Calibri"/>
                <a:cs typeface="Calibri"/>
                <a:sym typeface="Calibri"/>
              </a:rPr>
              <a:t>عمل الخفيف أو العمل اللائق ، أو أولئك الذين هم أصغر من أن يعملوا وبالتالي في عمل الأطفال ، تذكر أن العمر هو</a:t>
            </a:r>
            <a:r>
              <a:rPr lang="ar-JO" sz="1200" baseline="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أحد أكبر العوامل المحددة لعمل الأطفال ، </a:t>
            </a:r>
            <a:r>
              <a:rPr lang="ar-JO" sz="1200" b="1" dirty="0" smtClean="0">
                <a:solidFill>
                  <a:schemeClr val="dk1"/>
                </a:solidFill>
                <a:latin typeface="Calibri"/>
                <a:ea typeface="Calibri"/>
                <a:cs typeface="Calibri"/>
                <a:sym typeface="Calibri"/>
              </a:rPr>
              <a:t>أيام وساعات العمل </a:t>
            </a:r>
            <a:r>
              <a:rPr lang="ar-JO" sz="1200" dirty="0" smtClean="0">
                <a:solidFill>
                  <a:schemeClr val="dk1"/>
                </a:solidFill>
                <a:latin typeface="Calibri"/>
                <a:ea typeface="Calibri"/>
                <a:cs typeface="Calibri"/>
                <a:sym typeface="Calibri"/>
              </a:rPr>
              <a:t>في الأسبوع </a:t>
            </a:r>
            <a:r>
              <a:rPr lang="ar-JO" sz="1200" b="1" dirty="0" smtClean="0">
                <a:solidFill>
                  <a:schemeClr val="dk1"/>
                </a:solidFill>
                <a:latin typeface="Calibri"/>
                <a:ea typeface="Calibri"/>
                <a:cs typeface="Calibri"/>
                <a:sym typeface="Calibri"/>
              </a:rPr>
              <a:t>ومهام،</a:t>
            </a:r>
            <a:r>
              <a:rPr lang="ar-JO" sz="1200" b="1" baseline="0" dirty="0" smtClean="0">
                <a:solidFill>
                  <a:schemeClr val="dk1"/>
                </a:solidFill>
                <a:latin typeface="Calibri"/>
                <a:ea typeface="Calibri"/>
                <a:cs typeface="Calibri"/>
                <a:sym typeface="Calibri"/>
              </a:rPr>
              <a:t> </a:t>
            </a:r>
            <a:r>
              <a:rPr lang="ar-JO" sz="1200" b="1" dirty="0" smtClean="0">
                <a:solidFill>
                  <a:schemeClr val="dk1"/>
                </a:solidFill>
                <a:latin typeface="Calibri"/>
                <a:ea typeface="Calibri"/>
                <a:cs typeface="Calibri"/>
                <a:sym typeface="Calibri"/>
              </a:rPr>
              <a:t>وطبيعة وظروف العمل </a:t>
            </a:r>
            <a:r>
              <a:rPr lang="ar-JO" sz="1200" dirty="0" smtClean="0">
                <a:solidFill>
                  <a:schemeClr val="dk1"/>
                </a:solidFill>
                <a:latin typeface="Calibri"/>
                <a:ea typeface="Calibri"/>
                <a:cs typeface="Calibri"/>
                <a:sym typeface="Calibri"/>
              </a:rPr>
              <a:t>كلاهما يساعدان في تحديد ما إذا كان العمل مقبولاً لسن الطفل، أم أنه مصنف كعمل أطفال أم عمل خطر.</a:t>
            </a:r>
            <a:endParaRPr dirty="0"/>
          </a:p>
          <a:p>
            <a:pPr marL="171450" lvl="0" indent="-9525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يساعد </a:t>
            </a:r>
            <a:r>
              <a:rPr lang="ar-JO" sz="1200" b="1" dirty="0" smtClean="0">
                <a:solidFill>
                  <a:schemeClr val="dk1"/>
                </a:solidFill>
                <a:latin typeface="Calibri"/>
                <a:ea typeface="Calibri"/>
                <a:cs typeface="Calibri"/>
                <a:sym typeface="Calibri"/>
              </a:rPr>
              <a:t>ما إذا كان الأطفال العاملون يذهبون إلى المدرسة </a:t>
            </a:r>
            <a:r>
              <a:rPr lang="ar-JO" sz="1200" dirty="0" smtClean="0">
                <a:solidFill>
                  <a:schemeClr val="dk1"/>
                </a:solidFill>
                <a:latin typeface="Calibri"/>
                <a:ea typeface="Calibri"/>
                <a:cs typeface="Calibri"/>
                <a:sym typeface="Calibri"/>
              </a:rPr>
              <a:t>في تحديد ما إذا كان العمل يؤثر سلبًا على التعليم ، وهو عامل آخر كبير محدد لعمل الأطفال. تذكر أن هذه كلها مرتبطة ارتباطًا وثيقًا بتعريف عمل</a:t>
            </a:r>
            <a:r>
              <a:rPr lang="ar-JO" sz="1200" baseline="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الأطفال.</a:t>
            </a:r>
            <a:endParaRPr dirty="0"/>
          </a:p>
          <a:p>
            <a:pPr marL="171450" lvl="0" indent="-9525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اشرح أن العوامل المهمة الأخرى التي يجب مراعاتها في السياق قد تشمل الجنس، أو الإحتياجات الخاصة أو الحالة الصحية، أو حالات النزوح أو حالات الانفصال التي يمكن أن تؤثر جميعها أو تزيد من التعرض لعمل الأطفال ، ومعلومات أكثر تفصيلاً تساعد على توفير صورة كاملة</a:t>
            </a:r>
            <a:endParaRPr dirty="0"/>
          </a:p>
        </p:txBody>
      </p:sp>
      <p:sp>
        <p:nvSpPr>
          <p:cNvPr id="361" name="Google Shape;361;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extLst>
      <p:ext uri="{BB962C8B-B14F-4D97-AF65-F5344CB8AC3E}">
        <p14:creationId xmlns:p14="http://schemas.microsoft.com/office/powerpoint/2010/main" val="34163845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2" name="Google Shape;372;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dirty="0" smtClean="0"/>
              <a:t>تعرض هذه الشريحة بعض المؤشرات التي من شأنها أن تساعد في الإشارة إلى تأثير الأزمات على عمل الأطفال ، وهناك العديد من المؤشرات الأخرى المتوفرة في أداة "ما نحتاج إلى معرفته- </a:t>
            </a:r>
            <a:r>
              <a:rPr lang="en-GB" sz="1200" dirty="0" smtClean="0">
                <a:solidFill>
                  <a:schemeClr val="dk1"/>
                </a:solidFill>
                <a:latin typeface="Calibri"/>
                <a:ea typeface="Calibri"/>
                <a:cs typeface="Calibri"/>
                <a:sym typeface="Calibri"/>
              </a:rPr>
              <a:t>WWNK</a:t>
            </a:r>
            <a:r>
              <a:rPr lang="ar-JO" dirty="0" smtClean="0"/>
              <a:t>" في مجموعة أدوات عمل الأطفال.</a:t>
            </a:r>
            <a:endParaRPr dirty="0"/>
          </a:p>
        </p:txBody>
      </p:sp>
      <p:sp>
        <p:nvSpPr>
          <p:cNvPr id="373" name="Google Shape;373;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extLst>
      <p:ext uri="{BB962C8B-B14F-4D97-AF65-F5344CB8AC3E}">
        <p14:creationId xmlns:p14="http://schemas.microsoft.com/office/powerpoint/2010/main" val="41471449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1" name="Google Shape;381;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39700" lvl="0" indent="0" algn="r" rtl="1">
              <a:spcBef>
                <a:spcPts val="0"/>
              </a:spcBef>
              <a:spcAft>
                <a:spcPts val="0"/>
              </a:spcAft>
              <a:buClr>
                <a:schemeClr val="accent2"/>
              </a:buClr>
              <a:buSzPts val="1400"/>
              <a:buNone/>
            </a:pPr>
            <a:r>
              <a:rPr lang="ar-JO" dirty="0" smtClean="0">
                <a:solidFill>
                  <a:schemeClr val="accent2"/>
                </a:solidFill>
              </a:rPr>
              <a:t>اقتراحات: قد يكون من الجيد تضمين بعض التوصيات حولها</a:t>
            </a:r>
          </a:p>
          <a:p>
            <a:pPr marL="139700" lvl="0" indent="0" algn="r" rtl="1">
              <a:spcBef>
                <a:spcPts val="0"/>
              </a:spcBef>
              <a:spcAft>
                <a:spcPts val="0"/>
              </a:spcAft>
              <a:buClr>
                <a:schemeClr val="accent2"/>
              </a:buClr>
              <a:buSzPts val="1400"/>
              <a:buNone/>
            </a:pPr>
            <a:r>
              <a:rPr lang="ar-JO" dirty="0" smtClean="0">
                <a:solidFill>
                  <a:schemeClr val="accent2"/>
                </a:solidFill>
              </a:rPr>
              <a:t>- صياغة أسئلة محايدة / موضوعية</a:t>
            </a:r>
          </a:p>
          <a:p>
            <a:pPr marL="139700" lvl="0" indent="0" algn="r" rtl="1">
              <a:spcBef>
                <a:spcPts val="0"/>
              </a:spcBef>
              <a:spcAft>
                <a:spcPts val="0"/>
              </a:spcAft>
              <a:buClr>
                <a:schemeClr val="accent2"/>
              </a:buClr>
              <a:buSzPts val="1400"/>
              <a:buNone/>
            </a:pPr>
            <a:r>
              <a:rPr lang="ar-JO" dirty="0" smtClean="0">
                <a:solidFill>
                  <a:schemeClr val="accent2"/>
                </a:solidFill>
              </a:rPr>
              <a:t>- استخدام سؤال مغلق لسهولة الاستخدام // أو سؤال مفتوح إذا كانت العينة صغيرة ، وأنت في بداية التقييم ، وما إلى ذلك ...</a:t>
            </a:r>
          </a:p>
          <a:p>
            <a:pPr marL="139700" lvl="0" indent="0" algn="r" rtl="1">
              <a:spcBef>
                <a:spcPts val="0"/>
              </a:spcBef>
              <a:spcAft>
                <a:spcPts val="0"/>
              </a:spcAft>
              <a:buClr>
                <a:schemeClr val="accent2"/>
              </a:buClr>
              <a:buSzPts val="1400"/>
              <a:buNone/>
            </a:pPr>
            <a:r>
              <a:rPr lang="ar-JO" dirty="0" smtClean="0">
                <a:solidFill>
                  <a:schemeClr val="accent2"/>
                </a:solidFill>
              </a:rPr>
              <a:t>- توضيح أن كل نوع من المستجيبين (الآباء ، الأطفال ، أعضاء المجتمع الآخرين) سيكون لديهم أداة مختلفة لملئها</a:t>
            </a:r>
          </a:p>
          <a:p>
            <a:pPr marL="457200" lvl="0" indent="-317500" algn="r" rtl="1">
              <a:spcBef>
                <a:spcPts val="0"/>
              </a:spcBef>
              <a:spcAft>
                <a:spcPts val="0"/>
              </a:spcAft>
              <a:buClr>
                <a:schemeClr val="accent2"/>
              </a:buClr>
              <a:buSzPts val="1400"/>
              <a:buChar char="-"/>
            </a:pPr>
            <a:endParaRPr lang="ar-JO" dirty="0" smtClean="0">
              <a:solidFill>
                <a:schemeClr val="accent2"/>
              </a:solidFill>
            </a:endParaRPr>
          </a:p>
          <a:p>
            <a:pPr marL="139700" lvl="0" indent="0" algn="l" rtl="0">
              <a:spcBef>
                <a:spcPts val="0"/>
              </a:spcBef>
              <a:spcAft>
                <a:spcPts val="0"/>
              </a:spcAft>
              <a:buClr>
                <a:schemeClr val="accent2"/>
              </a:buClr>
              <a:buSzPts val="1400"/>
              <a:buNone/>
            </a:pPr>
            <a:endParaRPr dirty="0">
              <a:solidFill>
                <a:schemeClr val="accent2"/>
              </a:solidFill>
            </a:endParaRPr>
          </a:p>
        </p:txBody>
      </p:sp>
      <p:sp>
        <p:nvSpPr>
          <p:cNvPr id="382" name="Google Shape;382;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extLst>
      <p:ext uri="{BB962C8B-B14F-4D97-AF65-F5344CB8AC3E}">
        <p14:creationId xmlns:p14="http://schemas.microsoft.com/office/powerpoint/2010/main" val="35222026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3" name="Google Shape;393;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0804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7" name="Google Shape;23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8" name="Google Shape;23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extLst>
      <p:ext uri="{BB962C8B-B14F-4D97-AF65-F5344CB8AC3E}">
        <p14:creationId xmlns:p14="http://schemas.microsoft.com/office/powerpoint/2010/main" val="9493158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8" name="Google Shape;398;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Clr>
                <a:schemeClr val="dk1"/>
              </a:buClr>
              <a:buSzPts val="1200"/>
              <a:buFont typeface="Calibri"/>
              <a:buNone/>
            </a:pPr>
            <a:r>
              <a:rPr lang="ar-JO" dirty="0" smtClean="0"/>
              <a:t>اشرح ذلك:</a:t>
            </a:r>
          </a:p>
          <a:p>
            <a:pPr marL="0" lvl="0" indent="0" algn="r" rtl="1">
              <a:spcBef>
                <a:spcPts val="0"/>
              </a:spcBef>
              <a:spcAft>
                <a:spcPts val="0"/>
              </a:spcAft>
              <a:buClr>
                <a:schemeClr val="dk1"/>
              </a:buClr>
              <a:buSzPts val="1200"/>
              <a:buFont typeface="Calibri"/>
              <a:buNone/>
            </a:pPr>
            <a:r>
              <a:rPr lang="ar-JO" dirty="0" smtClean="0"/>
              <a:t>يجب التوصل إلى تفاهم واتفاق بشأن المصطلحات والمفاهيم المستخدمة محليًا لتشغيل الأطفال وعمل الأطفال ، لأنها ستؤثر على كيفية إدراك المشاركين للأسئلة والرد عليها. على سبيل المثال ، قد يكون مصطلح "العمل المنزلي" أقل شيوعًا من مصطلحات مثل "صبي / فتاة المنزل" أو "مساعد منزلي". وبالمثل ، يمكن اعتبار الأطفال العاملين ضمن أسرهم "كمساعدة" وليس "كعمل". أو إذا كان الأطفال يعملون لسداد الديون (على سبيل المثال ، السخرة) أو مقابل البضائع ، فقد لا يتم الإبلاغ عن هذا أو اعتباره عملاً.</a:t>
            </a:r>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عندما تكون مستويات معرفة القراءة والكتابة منخفضة ، يجب ألا تكون الأسئلة معقدة ، يجب ترجمة الأسئلة واختبارها مع المستجيبين والأخصائيين المحليين في التعداد للتأكد من أنهم يفهمون الأسئلة أو على سبيل المثال قادرون على حساب عدد ساعات عمل الطفل في الأسبوع.</a:t>
            </a:r>
            <a:endParaRPr lang="en-US" dirty="0" smtClean="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نظرًا لأن العديد من القضايا المحيطة بعمل الأطفال يمكن اعتبارها حساسة داخل المجتمعات ، يجب التعامل</a:t>
            </a:r>
            <a:r>
              <a:rPr lang="ar-JO" sz="1200" baseline="0" dirty="0" smtClean="0">
                <a:solidFill>
                  <a:schemeClr val="dk1"/>
                </a:solidFill>
                <a:latin typeface="Calibri"/>
                <a:ea typeface="Calibri"/>
                <a:cs typeface="Calibri"/>
                <a:sym typeface="Calibri"/>
              </a:rPr>
              <a:t> مع</a:t>
            </a:r>
            <a:r>
              <a:rPr lang="ar-JO" sz="1200" dirty="0" smtClean="0">
                <a:solidFill>
                  <a:schemeClr val="dk1"/>
                </a:solidFill>
                <a:latin typeface="Calibri"/>
                <a:ea typeface="Calibri"/>
                <a:cs typeface="Calibri"/>
                <a:sym typeface="Calibri"/>
              </a:rPr>
              <a:t> جمع البيانات بعناية فائقة. يعد تحديد الموضوعات التي تعتبر حساسة أو التي قد تعرض الأطفال وأسرهم لخطر أكبر للإيذاء ، لا سيما عندما يكون النزاع، أو الأمن الشخصي أو الوصول إلى النتائج ، من الأولويات. تأكد أيضًا من حماية هوية الأطفال في منهجيات وأدوات جمع البيانات ومنع التحيز، والوصم والتمييز ضد الأطفال العاملين في (أسوأ أشكال) عمل</a:t>
            </a:r>
            <a:r>
              <a:rPr lang="ar-JO" sz="1200" baseline="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الأطفال. تتمثل إحدى طرق العمل حول الموضوعات الحساسة في طرح أسئلة على الأسر بعبارات أكثر عمومية حول العمل أو عمل الأطفال داخل المجتمع وليس داخل الأسرة. قد تكون الطريقة الأخرى هي تدريب واستخدام الأشخاص المعروفين كمبلغين و كمصادر للمعومات أو الذين لديهم علاقات حالية مع الأطفال من خلال تقديم الخدمة ، كجامعي البيانات.</a:t>
            </a:r>
            <a:endParaRPr lang="ar-JO" dirty="0" smtClean="0"/>
          </a:p>
        </p:txBody>
      </p:sp>
      <p:sp>
        <p:nvSpPr>
          <p:cNvPr id="399" name="Google Shape;399;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extLst>
      <p:ext uri="{BB962C8B-B14F-4D97-AF65-F5344CB8AC3E}">
        <p14:creationId xmlns:p14="http://schemas.microsoft.com/office/powerpoint/2010/main" val="33926533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8" name="Google Shape;408;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Clr>
                <a:schemeClr val="dk1"/>
              </a:buClr>
              <a:buSzPts val="1200"/>
              <a:buFont typeface="Calibri"/>
              <a:buNone/>
            </a:pPr>
            <a:r>
              <a:rPr lang="ar-JO" sz="1200" dirty="0" smtClean="0">
                <a:solidFill>
                  <a:schemeClr val="dk1"/>
                </a:solidFill>
                <a:latin typeface="Calibri"/>
                <a:ea typeface="Calibri"/>
                <a:cs typeface="Calibri"/>
                <a:sym typeface="Calibri"/>
              </a:rPr>
              <a:t>اشرح ذلك:</a:t>
            </a:r>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عمالة الأطفال منتشرة على الصعيد العالمي داخل وحدات الأسر</a:t>
            </a:r>
            <a:r>
              <a:rPr lang="ar-JO" sz="1200" baseline="0" dirty="0" smtClean="0">
                <a:solidFill>
                  <a:schemeClr val="dk1"/>
                </a:solidFill>
                <a:latin typeface="Calibri"/>
                <a:ea typeface="Calibri"/>
                <a:cs typeface="Calibri"/>
                <a:sym typeface="Calibri"/>
              </a:rPr>
              <a:t> المعيشية</a:t>
            </a:r>
            <a:r>
              <a:rPr lang="ar-JO" sz="1200" dirty="0" smtClean="0">
                <a:solidFill>
                  <a:schemeClr val="dk1"/>
                </a:solidFill>
                <a:latin typeface="Calibri"/>
                <a:ea typeface="Calibri"/>
                <a:cs typeface="Calibri"/>
                <a:sym typeface="Calibri"/>
              </a:rPr>
              <a:t> في العمل المنزلي والزراعي. يجب أن يركز جمع البيانات المستجيبة للنوع الاجتماعي والعمر على المهام والأنشطة المدفوعة وغير المدفوعة ، داخل المنزل وخارجه ، وجمع المعلومات حول كيفية قضاء الأطفال (البنات والأولاد) وقتهم ، في العمل ، والأعمال المنزلية ، وتقديم الرعاية ، والزراعة ، وغيرها</a:t>
            </a:r>
            <a:r>
              <a:rPr lang="ar-JO" sz="1200" baseline="0" dirty="0" smtClean="0">
                <a:solidFill>
                  <a:schemeClr val="dk1"/>
                </a:solidFill>
                <a:latin typeface="Calibri"/>
                <a:ea typeface="Calibri"/>
                <a:cs typeface="Calibri"/>
                <a:sym typeface="Calibri"/>
              </a:rPr>
              <a:t> من </a:t>
            </a:r>
            <a:r>
              <a:rPr lang="ar-JO" sz="1200" dirty="0" smtClean="0">
                <a:solidFill>
                  <a:schemeClr val="dk1"/>
                </a:solidFill>
                <a:latin typeface="Calibri"/>
                <a:ea typeface="Calibri"/>
                <a:cs typeface="Calibri"/>
                <a:sym typeface="Calibri"/>
              </a:rPr>
              <a:t>المهام المنزلية. احذر من أن التركيز على نوع واحد فقط من عمل الأطفال أو على القطاع الرسمي على سبيل المثال قد يستبعد الأشكال الأخرى (الأسوأ) من عمل الأطفال أو الفئات المعرضة أكثر للخطر (الأكثر ضعفًا) . من المهم الحصول على بيانات حول كل من الاقتصاد الرسمي وغير الرسمي لضمان تغطية القطاعات غير المنظمة والأعمال التي قد لا يتم الإبلاغ عنها بشكل كافٍ.</a:t>
            </a:r>
            <a:endParaRPr dirty="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تشمل الأدوات والمنهجيات المناسبة</a:t>
            </a:r>
            <a:endParaRPr dirty="0"/>
          </a:p>
          <a:p>
            <a:pPr marL="628650" lvl="1" indent="-171450" algn="r" rtl="1">
              <a:spcBef>
                <a:spcPts val="0"/>
              </a:spcBef>
              <a:spcAft>
                <a:spcPts val="0"/>
              </a:spcAft>
              <a:buClr>
                <a:schemeClr val="dk1"/>
              </a:buClr>
              <a:buSzPts val="1200"/>
              <a:buFont typeface="Courier New"/>
              <a:buChar char="o"/>
            </a:pPr>
            <a:r>
              <a:rPr lang="ar-JO" sz="1200" dirty="0" smtClean="0">
                <a:solidFill>
                  <a:schemeClr val="dk1"/>
                </a:solidFill>
                <a:latin typeface="Calibri"/>
                <a:ea typeface="Calibri"/>
                <a:cs typeface="Calibri"/>
                <a:sym typeface="Calibri"/>
              </a:rPr>
              <a:t>المراقبة المباشرة لتقييم أماكن عمل الأطفال وتحديد الأخطار والمخاطر المحتملة ؛ تثليث البيانات بين مراجعة البيانات الثانوية ، وجمع البيانات الأولية ، والأدلة القوليّة (المتناقلة) ، والبيانات التنظيمية والتقارير الإعلامية.</a:t>
            </a:r>
            <a:r>
              <a:rPr lang="en-GB" sz="1200" dirty="0" smtClean="0">
                <a:solidFill>
                  <a:schemeClr val="dk1"/>
                </a:solidFill>
                <a:latin typeface="Calibri"/>
                <a:ea typeface="Calibri"/>
                <a:cs typeface="Calibri"/>
                <a:sym typeface="Calibri"/>
              </a:rPr>
              <a:t> </a:t>
            </a:r>
            <a:endParaRPr dirty="0"/>
          </a:p>
          <a:p>
            <a:pPr marL="628650" lvl="1" indent="-171450" algn="r" rtl="1">
              <a:spcBef>
                <a:spcPts val="0"/>
              </a:spcBef>
              <a:spcAft>
                <a:spcPts val="0"/>
              </a:spcAft>
              <a:buClr>
                <a:schemeClr val="dk1"/>
              </a:buClr>
              <a:buSzPts val="1200"/>
              <a:buFont typeface="Courier New"/>
              <a:buChar char="o"/>
            </a:pPr>
            <a:r>
              <a:rPr lang="ar-JO" sz="1200" dirty="0" smtClean="0">
                <a:solidFill>
                  <a:schemeClr val="dk1"/>
                </a:solidFill>
                <a:latin typeface="Calibri"/>
                <a:ea typeface="Calibri"/>
                <a:cs typeface="Calibri"/>
                <a:sym typeface="Calibri"/>
              </a:rPr>
              <a:t> الأدوات التي تجمع وتحلل البيانات حسب الجنس، والعمر والإحتياجات الخاصة، وحول السن الإلزامي للتعليم والحد الأدنى لسن العمل.</a:t>
            </a:r>
            <a:endParaRPr dirty="0"/>
          </a:p>
          <a:p>
            <a:pPr marL="628650" lvl="1" indent="-171450" algn="r" rtl="1">
              <a:spcBef>
                <a:spcPts val="0"/>
              </a:spcBef>
              <a:spcAft>
                <a:spcPts val="0"/>
              </a:spcAft>
              <a:buClr>
                <a:schemeClr val="dk1"/>
              </a:buClr>
              <a:buSzPts val="1200"/>
              <a:buFont typeface="Courier New"/>
              <a:buChar char="o"/>
            </a:pPr>
            <a:r>
              <a:rPr lang="ar-JO" sz="1200" dirty="0" smtClean="0">
                <a:solidFill>
                  <a:schemeClr val="dk1"/>
                </a:solidFill>
                <a:latin typeface="Calibri"/>
                <a:ea typeface="Calibri"/>
                <a:cs typeface="Calibri"/>
                <a:sym typeface="Calibri"/>
              </a:rPr>
              <a:t>هناك حاجة إلى طرق مناسبة لأخذ العينات والتي تشمل السكان الأكثر تعرضًا للخطر (الأكثر ضعفا)ً. نظرًا لأن أخذ العينات العشوائية يمكن أن يؤدي إلى استبعاد الأطفال والأسر الأكثر تعرضًا لخطر</a:t>
            </a:r>
            <a:r>
              <a:rPr lang="ar-JO" sz="1200" baseline="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عمل الأطفال ، فيجب مراعاة طرق أخذ العينات القوية إحصائيًا ولكنها غير تقليدية مثل أخذ العينات التي يحركها المستجيبون، أو أخذ العينات من الموقع في ذات الوقت أو أخذ العينات على نطاق الشبكة أو جمع- إعادةجمع العينات لمنع استبعاد المجموعة المهمشة.</a:t>
            </a:r>
            <a:endParaRPr dirty="0"/>
          </a:p>
          <a:p>
            <a:pPr marL="171450" lvl="0" indent="-171450" algn="r" rtl="1">
              <a:spcBef>
                <a:spcPts val="0"/>
              </a:spcBef>
              <a:spcAft>
                <a:spcPts val="0"/>
              </a:spcAft>
              <a:buClr>
                <a:schemeClr val="dk1"/>
              </a:buClr>
              <a:buSzPts val="1200"/>
              <a:buFont typeface="Arial"/>
              <a:buChar char="•"/>
            </a:pPr>
            <a:r>
              <a:rPr lang="ar-JO" dirty="0" smtClean="0">
                <a:solidFill>
                  <a:srgbClr val="FF9900"/>
                </a:solidFill>
              </a:rPr>
              <a:t>يحتاج جامعو البيانات إلى فهم قوي لمفاهيم عمل الأطفال ، ويجب أن يغطي التدريب المصطلحات والتعريفات المستخدمة في التقييم بما في ذلك التفسيرات المحلية ، وتفسير وتسجيل الردود الدقيقة ، وحساب مشاركة الأطفال في العمل مثل الساعات التي يعملون فيها في الأسبوع ، وكذلك القدرة على شرح المصطلحات والتعريفات المستخدمة في التقييم للمشاركين. اقتراح: يجب أيضًا تدريب </a:t>
            </a:r>
            <a:r>
              <a:rPr lang="ar-JO" sz="1200" dirty="0" smtClean="0">
                <a:solidFill>
                  <a:schemeClr val="dk1"/>
                </a:solidFill>
                <a:latin typeface="Calibri"/>
                <a:ea typeface="Calibri"/>
                <a:cs typeface="Calibri"/>
                <a:sym typeface="Calibri"/>
              </a:rPr>
              <a:t>أخصائيي التعداد </a:t>
            </a:r>
            <a:r>
              <a:rPr lang="ar-JO" dirty="0" smtClean="0">
                <a:solidFill>
                  <a:srgbClr val="FF9900"/>
                </a:solidFill>
              </a:rPr>
              <a:t> على بروتوكولات الحماية والإحالة</a:t>
            </a:r>
            <a:endParaRPr dirty="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يجب أن يكون جمع البيانات كاملاً وموثوقًا به قدر الإمكان ، بحيث يتغلب على التحديات المحتملة. على سبيل المثال ، استبعاد الأطفال المعرضين للخطر من جمع البيانات مثل أولئك الذين يعيشون في الشوارع ، أو في رعاية بديلة أو في مكان عملهم ، في الزراعة الموسمية.</a:t>
            </a:r>
            <a:endParaRPr dirty="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قد يقدم الآباء أيضًا معلومات غير كاملة أو غير موثوقة إما لأنهم لا يعرفون ما يفعله أطفالهم في العمل ، أو لأنهم لا يريدون الكشف عن الطبيعة الحقيقية لعمل أطفالهم ، حيث هذا</a:t>
            </a:r>
            <a:r>
              <a:rPr lang="ar-JO" sz="1200" baseline="0" dirty="0" smtClean="0">
                <a:solidFill>
                  <a:schemeClr val="dk1"/>
                </a:solidFill>
                <a:latin typeface="Calibri"/>
                <a:ea typeface="Calibri"/>
                <a:cs typeface="Calibri"/>
                <a:sym typeface="Calibri"/>
              </a:rPr>
              <a:t> العمل ب</a:t>
            </a:r>
            <a:r>
              <a:rPr lang="ar-JO" sz="1200" dirty="0" smtClean="0">
                <a:solidFill>
                  <a:schemeClr val="dk1"/>
                </a:solidFill>
                <a:latin typeface="Calibri"/>
                <a:ea typeface="Calibri"/>
                <a:cs typeface="Calibri"/>
                <a:sym typeface="Calibri"/>
              </a:rPr>
              <a:t>أنه غير قانوني، أو حساس، أو محظور داخل المجتمع . تثليث المعلومات المقدمة من قبل الأفراد البالغين في الأسرة مع المعلومات المقدمة من قبل الأطفال والمراهقين ؛ وضمان أن جهود الجمع على مستوى الأسرة لا تستثني الأطفال في الأسر الأكثر عرضة</a:t>
            </a:r>
            <a:r>
              <a:rPr lang="ar-JO" sz="1200" baseline="0" dirty="0" smtClean="0">
                <a:solidFill>
                  <a:schemeClr val="dk1"/>
                </a:solidFill>
                <a:latin typeface="Calibri"/>
                <a:ea typeface="Calibri"/>
                <a:cs typeface="Calibri"/>
                <a:sym typeface="Calibri"/>
              </a:rPr>
              <a:t> للخطر</a:t>
            </a:r>
            <a:r>
              <a:rPr lang="ar-JO" sz="1200" dirty="0" smtClean="0">
                <a:solidFill>
                  <a:schemeClr val="dk1"/>
                </a:solidFill>
                <a:latin typeface="Calibri"/>
                <a:ea typeface="Calibri"/>
                <a:cs typeface="Calibri"/>
                <a:sym typeface="Calibri"/>
              </a:rPr>
              <a:t> مثل أولئك الذين يعيشون في الشوارع أو في الرعاية البديلة ، أو من خلال عدم طرح أسئلة محددة حول عمل الأطفال في الأسرة بشكل مباشر ولكن طرح أسئلة عامة أكثر حول الأنشطة التي يقوم بها كل فرد من أفراد الأسرة وكم من الوقت كل أسبوع. من المهم أيضًا النظر في كيفية تأثير توقيت جمع البيانات على الإبلاغ عن عمل الأطفال ، لا سيما في المجتمعات الريفية أو الزراعية حيث يرتبط عمل الأطفال بالأحداث الموسمية مثل فترات الحصاد أو فترات الفيضانات أو الجفاف.</a:t>
            </a:r>
            <a:endParaRPr sz="1200" dirty="0">
              <a:solidFill>
                <a:schemeClr val="dk1"/>
              </a:solidFill>
              <a:latin typeface="Calibri"/>
              <a:ea typeface="Calibri"/>
              <a:cs typeface="Calibri"/>
              <a:sym typeface="Calibri"/>
            </a:endParaRPr>
          </a:p>
          <a:p>
            <a:pPr marL="0" lvl="0" indent="0" algn="r" rtl="1">
              <a:spcBef>
                <a:spcPts val="0"/>
              </a:spcBef>
              <a:spcAft>
                <a:spcPts val="0"/>
              </a:spcAft>
              <a:buNone/>
            </a:pPr>
            <a:r>
              <a:rPr lang="ar-JO" dirty="0" smtClean="0">
                <a:solidFill>
                  <a:srgbClr val="FF9900"/>
                </a:solidFill>
              </a:rPr>
              <a:t>اقتراح هنا: قم بالتثليث أيضًا من خلال الاجتماع مع المعلمين (إذا كانت هناك مدرسة) أو القادة المحليين الذين يعرفون العائلات.</a:t>
            </a:r>
            <a:endParaRPr dirty="0">
              <a:solidFill>
                <a:srgbClr val="FF9900"/>
              </a:solidFill>
            </a:endParaRPr>
          </a:p>
          <a:p>
            <a:pPr marL="171450" lvl="0" indent="-95250" algn="l" rtl="0">
              <a:spcBef>
                <a:spcPts val="0"/>
              </a:spcBef>
              <a:spcAft>
                <a:spcPts val="0"/>
              </a:spcAft>
              <a:buClr>
                <a:schemeClr val="dk1"/>
              </a:buClr>
              <a:buSzPts val="1200"/>
              <a:buFont typeface="Arial"/>
              <a:buNone/>
            </a:pPr>
            <a:endParaRPr dirty="0"/>
          </a:p>
          <a:p>
            <a:pPr marL="171450" lvl="0" indent="-95250" algn="l" rtl="0">
              <a:spcBef>
                <a:spcPts val="0"/>
              </a:spcBef>
              <a:spcAft>
                <a:spcPts val="0"/>
              </a:spcAft>
              <a:buClr>
                <a:schemeClr val="dk1"/>
              </a:buClr>
              <a:buSzPts val="1200"/>
              <a:buFont typeface="Arial"/>
              <a:buNone/>
            </a:pPr>
            <a:endParaRPr dirty="0"/>
          </a:p>
          <a:p>
            <a:pPr marL="171450" lvl="0" indent="-95250" algn="l" rtl="0">
              <a:spcBef>
                <a:spcPts val="0"/>
              </a:spcBef>
              <a:spcAft>
                <a:spcPts val="0"/>
              </a:spcAft>
              <a:buClr>
                <a:schemeClr val="dk1"/>
              </a:buClr>
              <a:buSzPts val="1200"/>
              <a:buFont typeface="Arial"/>
              <a:buNone/>
            </a:pPr>
            <a:endParaRPr dirty="0"/>
          </a:p>
        </p:txBody>
      </p:sp>
      <p:sp>
        <p:nvSpPr>
          <p:cNvPr id="409" name="Google Shape;409;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extLst>
      <p:ext uri="{BB962C8B-B14F-4D97-AF65-F5344CB8AC3E}">
        <p14:creationId xmlns:p14="http://schemas.microsoft.com/office/powerpoint/2010/main" val="23477967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8" name="Google Shape;418;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dirty="0" smtClean="0"/>
              <a:t>اشرح أن الاعتبار الأول هو ما إذا كان من الضروري إشراك الأطفال بشكل مباشر. بينما تميل المعلومات التي يقدمها الأطفال العاملون إلى أن تكون أكمل وأكثر موثوقية من تلك التي يقدمها أفراد الأسرة البالغون. يمكن أن يؤدي جمع المعلومات إلى تعريض الأطفال العاملين وأسرهم للخطر ، لا سيما عندما يكون الأطفال في سوأ أشكال عمل الأطفال</a:t>
            </a:r>
            <a:r>
              <a:rPr lang="en-GB" dirty="0" smtClean="0"/>
              <a:t> ، </a:t>
            </a:r>
            <a:r>
              <a:rPr lang="ar-JO" dirty="0" smtClean="0"/>
              <a:t>أو عندما يكونون غير قادرين على تلبية احتياجاتهم الأساسية. تظهر المخاطر أيضًا حول الازدواجية والتعب في التقييم ، والثقة بين مقدمي الخدمات والمجتمعات المتضررة. عندما يكون جمع البيانات مع الأطفال هو الطريقة الوحيدة للحصول على بيانات موثوقة - على سبيل المثال ، حول طبيعة وظروف عمل الأطفال ، يجب النظر فيها بعناية بحيث يتم ذلك بطريقة أخلاقية وتمكينية باستخدام منهجيات مناسبة لاستخلاص الخبرات و ملاحظات الأطفال العاملين ، مثل المقابلات الفردية أو الأنشطة الصديقة للأطفال مثل المناقشات الجماعية المركزة ، ورسم خرائط الجسم ، وأدوات التصنيف التشاركي ، ورسم خرائط المخاطر. إن الأخلاقيات الأساسية هي بالطبع تلك التي نعرفها بالفعل في العمل الإنساني.</a:t>
            </a:r>
            <a:endParaRPr dirty="0"/>
          </a:p>
        </p:txBody>
      </p:sp>
      <p:sp>
        <p:nvSpPr>
          <p:cNvPr id="419" name="Google Shape;419;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28" name="Google Shape;428;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350369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5" name="Google Shape;435;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6" name="Google Shape;436;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extLst>
      <p:ext uri="{BB962C8B-B14F-4D97-AF65-F5344CB8AC3E}">
        <p14:creationId xmlns:p14="http://schemas.microsoft.com/office/powerpoint/2010/main" val="539362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sz="1200"/>
          </a:p>
        </p:txBody>
      </p:sp>
      <p:sp>
        <p:nvSpPr>
          <p:cNvPr id="246" name="Google Shape;24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extLst>
      <p:ext uri="{BB962C8B-B14F-4D97-AF65-F5344CB8AC3E}">
        <p14:creationId xmlns:p14="http://schemas.microsoft.com/office/powerpoint/2010/main" val="29625897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3" name="Google Shape;253;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694160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8" name="Google Shape;258;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9" name="Google Shape;259;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extLst>
      <p:ext uri="{BB962C8B-B14F-4D97-AF65-F5344CB8AC3E}">
        <p14:creationId xmlns:p14="http://schemas.microsoft.com/office/powerpoint/2010/main" val="526804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8" name="Google Shape;268;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extLst>
      <p:ext uri="{BB962C8B-B14F-4D97-AF65-F5344CB8AC3E}">
        <p14:creationId xmlns:p14="http://schemas.microsoft.com/office/powerpoint/2010/main" val="1456639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r>
              <a:rPr lang="ar-JO" sz="1200" dirty="0" smtClean="0">
                <a:solidFill>
                  <a:schemeClr val="dk1"/>
                </a:solidFill>
                <a:latin typeface="Calibri"/>
                <a:ea typeface="Calibri"/>
                <a:cs typeface="Calibri"/>
                <a:sym typeface="Calibri"/>
              </a:rPr>
              <a:t>اشرح أن (</a:t>
            </a:r>
            <a:r>
              <a:rPr lang="en-US" sz="1200" dirty="0" smtClean="0">
                <a:solidFill>
                  <a:schemeClr val="dk1"/>
                </a:solidFill>
                <a:latin typeface="Calibri"/>
                <a:ea typeface="Calibri"/>
                <a:cs typeface="Calibri"/>
                <a:sym typeface="Calibri"/>
              </a:rPr>
              <a:t>WWNK</a:t>
            </a:r>
            <a:r>
              <a:rPr lang="ar-JO" sz="1200" dirty="0" smtClean="0">
                <a:solidFill>
                  <a:schemeClr val="dk1"/>
                </a:solidFill>
                <a:latin typeface="Calibri"/>
                <a:ea typeface="Calibri"/>
                <a:cs typeface="Calibri"/>
                <a:sym typeface="Calibri"/>
              </a:rPr>
              <a:t>)</a:t>
            </a:r>
            <a:r>
              <a:rPr lang="en-GB" sz="120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في مجموعة الأدوات مبنية حول النموذج الاجتماعي والاقتصادي. يركز المستوى الفردي على المعلومات لتحديد قابلية</a:t>
            </a:r>
            <a:r>
              <a:rPr lang="ar-JO" sz="1200" baseline="0" dirty="0" smtClean="0">
                <a:solidFill>
                  <a:schemeClr val="dk1"/>
                </a:solidFill>
                <a:latin typeface="Calibri"/>
                <a:ea typeface="Calibri"/>
                <a:cs typeface="Calibri"/>
                <a:sym typeface="Calibri"/>
              </a:rPr>
              <a:t> التعرض للخطر</a:t>
            </a:r>
            <a:r>
              <a:rPr lang="ar-JO" sz="1200" dirty="0" smtClean="0">
                <a:solidFill>
                  <a:schemeClr val="dk1"/>
                </a:solidFill>
                <a:latin typeface="Calibri"/>
                <a:ea typeface="Calibri"/>
                <a:cs typeface="Calibri"/>
                <a:sym typeface="Calibri"/>
              </a:rPr>
              <a:t> عمل الأطفال ، والوصول إلى الاحتياجات والخدمات الأساسية ، والآمال والتطلعات ، على مستوى الأسر ومقدمي الرعاية عوامل الخطر والحماية على مستوى مقدمي الرعاية والأسرة ، وعلى مستوى المجتمع  المحلي عوامل الخطر والحماية في بيئة المجتمع ، والأعراف الاجتماعية والخدمات المجتمعية ، أما على مستوى المجتمعات ، القوانين، والسياسات، والتشريعات، والخدمات، والبيئة التمكينية بما في ذلك السياق الإنساني للأزمات وقدرة الاستجابة.</a:t>
            </a:r>
          </a:p>
          <a:p>
            <a:pPr marL="0" lvl="0" indent="0" algn="r" rtl="1">
              <a:spcBef>
                <a:spcPts val="0"/>
              </a:spcBef>
              <a:spcAft>
                <a:spcPts val="0"/>
              </a:spcAft>
              <a:buNone/>
            </a:pPr>
            <a:endParaRPr dirty="0"/>
          </a:p>
        </p:txBody>
      </p:sp>
      <p:sp>
        <p:nvSpPr>
          <p:cNvPr id="278" name="Google Shape;278;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extLst>
      <p:ext uri="{BB962C8B-B14F-4D97-AF65-F5344CB8AC3E}">
        <p14:creationId xmlns:p14="http://schemas.microsoft.com/office/powerpoint/2010/main" val="28284187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8" name="Google Shape;288;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81733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5" name="Google Shape;29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3391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26"/>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4" name="Google Shape;14;p26"/>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15" name="Google Shape;15;p26"/>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26"/>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69"/>
        <p:cNvGrpSpPr/>
        <p:nvPr/>
      </p:nvGrpSpPr>
      <p:grpSpPr>
        <a:xfrm>
          <a:off x="0" y="0"/>
          <a:ext cx="0" cy="0"/>
          <a:chOff x="0" y="0"/>
          <a:chExt cx="0" cy="0"/>
        </a:xfrm>
      </p:grpSpPr>
      <p:sp>
        <p:nvSpPr>
          <p:cNvPr id="70" name="Google Shape;70;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35"/>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16794"/>
              </a:solidFill>
              <a:latin typeface="Calibri"/>
              <a:ea typeface="Calibri"/>
              <a:cs typeface="Calibri"/>
              <a:sym typeface="Calibri"/>
            </a:endParaRPr>
          </a:p>
        </p:txBody>
      </p:sp>
      <p:pic>
        <p:nvPicPr>
          <p:cNvPr id="72" name="Google Shape;72;p35"/>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73" name="Google Shape;73;p35"/>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35"/>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5"/>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76"/>
        <p:cNvGrpSpPr/>
        <p:nvPr/>
      </p:nvGrpSpPr>
      <p:grpSpPr>
        <a:xfrm>
          <a:off x="0" y="0"/>
          <a:ext cx="0" cy="0"/>
          <a:chOff x="0" y="0"/>
          <a:chExt cx="0" cy="0"/>
        </a:xfrm>
      </p:grpSpPr>
      <p:sp>
        <p:nvSpPr>
          <p:cNvPr id="77" name="Google Shape;77;p36"/>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78" name="Google Shape;78;p36"/>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79" name="Google Shape;79;p36"/>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0" name="Google Shape;80;p36"/>
          <p:cNvSpPr>
            <a:spLocks noGrp="1"/>
          </p:cNvSpPr>
          <p:nvPr>
            <p:ph type="pic" idx="2"/>
          </p:nvPr>
        </p:nvSpPr>
        <p:spPr>
          <a:xfrm>
            <a:off x="0" y="0"/>
            <a:ext cx="4340225" cy="6858000"/>
          </a:xfrm>
          <a:prstGeom prst="rect">
            <a:avLst/>
          </a:prstGeom>
          <a:noFill/>
          <a:ln>
            <a:noFill/>
          </a:ln>
        </p:spPr>
      </p:sp>
      <p:sp>
        <p:nvSpPr>
          <p:cNvPr id="81" name="Google Shape;81;p36"/>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82"/>
        <p:cNvGrpSpPr/>
        <p:nvPr/>
      </p:nvGrpSpPr>
      <p:grpSpPr>
        <a:xfrm>
          <a:off x="0" y="0"/>
          <a:ext cx="0" cy="0"/>
          <a:chOff x="0" y="0"/>
          <a:chExt cx="0" cy="0"/>
        </a:xfrm>
      </p:grpSpPr>
      <p:sp>
        <p:nvSpPr>
          <p:cNvPr id="83" name="Google Shape;83;p37"/>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84" name="Google Shape;84;p37"/>
          <p:cNvGrpSpPr/>
          <p:nvPr/>
        </p:nvGrpSpPr>
        <p:grpSpPr>
          <a:xfrm>
            <a:off x="-208788" y="0"/>
            <a:ext cx="12609576" cy="2174490"/>
            <a:chOff x="0" y="5043119"/>
            <a:chExt cx="12192000" cy="1814883"/>
          </a:xfrm>
        </p:grpSpPr>
        <p:pic>
          <p:nvPicPr>
            <p:cNvPr id="85" name="Google Shape;85;p37"/>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86" name="Google Shape;86;p37"/>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87" name="Google Shape;87;p37"/>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88" name="Google Shape;88;p37"/>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9" name="Google Shape;89;p37"/>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37"/>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 name="Google Shape;91;p37"/>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 name="Google Shape;92;p37"/>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 name="Google Shape;93;p37"/>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37"/>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95"/>
        <p:cNvGrpSpPr/>
        <p:nvPr/>
      </p:nvGrpSpPr>
      <p:grpSpPr>
        <a:xfrm>
          <a:off x="0" y="0"/>
          <a:ext cx="0" cy="0"/>
          <a:chOff x="0" y="0"/>
          <a:chExt cx="0" cy="0"/>
        </a:xfrm>
      </p:grpSpPr>
      <p:sp>
        <p:nvSpPr>
          <p:cNvPr id="96" name="Google Shape;96;p3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97" name="Google Shape;97;p38"/>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98" name="Google Shape;98;p38"/>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9" name="Google Shape;99;p38"/>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p38"/>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101"/>
        <p:cNvGrpSpPr/>
        <p:nvPr/>
      </p:nvGrpSpPr>
      <p:grpSpPr>
        <a:xfrm>
          <a:off x="0" y="0"/>
          <a:ext cx="0" cy="0"/>
          <a:chOff x="0" y="0"/>
          <a:chExt cx="0" cy="0"/>
        </a:xfrm>
      </p:grpSpPr>
      <p:sp>
        <p:nvSpPr>
          <p:cNvPr id="102" name="Google Shape;102;p3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03" name="Google Shape;103;p39"/>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104" name="Google Shape;104;p39"/>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5" name="Google Shape;105;p39"/>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39"/>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107"/>
        <p:cNvGrpSpPr/>
        <p:nvPr/>
      </p:nvGrpSpPr>
      <p:grpSpPr>
        <a:xfrm>
          <a:off x="0" y="0"/>
          <a:ext cx="0" cy="0"/>
          <a:chOff x="0" y="0"/>
          <a:chExt cx="0" cy="0"/>
        </a:xfrm>
      </p:grpSpPr>
      <p:sp>
        <p:nvSpPr>
          <p:cNvPr id="108" name="Google Shape;108;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9" name="Google Shape;109;p40"/>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16794"/>
              </a:solidFill>
              <a:latin typeface="Calibri"/>
              <a:ea typeface="Calibri"/>
              <a:cs typeface="Calibri"/>
              <a:sym typeface="Calibri"/>
            </a:endParaRPr>
          </a:p>
        </p:txBody>
      </p:sp>
      <p:pic>
        <p:nvPicPr>
          <p:cNvPr id="110" name="Google Shape;110;p40"/>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111" name="Google Shape;111;p4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p4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4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114"/>
        <p:cNvGrpSpPr/>
        <p:nvPr/>
      </p:nvGrpSpPr>
      <p:grpSpPr>
        <a:xfrm>
          <a:off x="0" y="0"/>
          <a:ext cx="0" cy="0"/>
          <a:chOff x="0" y="0"/>
          <a:chExt cx="0" cy="0"/>
        </a:xfrm>
      </p:grpSpPr>
      <p:sp>
        <p:nvSpPr>
          <p:cNvPr id="115" name="Google Shape;115;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6" name="Google Shape;116;p41"/>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16794"/>
              </a:solidFill>
              <a:latin typeface="Calibri"/>
              <a:ea typeface="Calibri"/>
              <a:cs typeface="Calibri"/>
              <a:sym typeface="Calibri"/>
            </a:endParaRPr>
          </a:p>
        </p:txBody>
      </p:sp>
      <p:pic>
        <p:nvPicPr>
          <p:cNvPr id="117" name="Google Shape;117;p41"/>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118" name="Google Shape;118;p4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 name="Google Shape;119;p41"/>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 name="Google Shape;120;p4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121"/>
        <p:cNvGrpSpPr/>
        <p:nvPr/>
      </p:nvGrpSpPr>
      <p:grpSpPr>
        <a:xfrm>
          <a:off x="0" y="0"/>
          <a:ext cx="0" cy="0"/>
          <a:chOff x="0" y="0"/>
          <a:chExt cx="0" cy="0"/>
        </a:xfrm>
      </p:grpSpPr>
      <p:sp>
        <p:nvSpPr>
          <p:cNvPr id="122" name="Google Shape;122;p4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23" name="Google Shape;123;p42"/>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124" name="Google Shape;124;p42"/>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5" name="Google Shape;125;p42"/>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42"/>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127"/>
        <p:cNvGrpSpPr/>
        <p:nvPr/>
      </p:nvGrpSpPr>
      <p:grpSpPr>
        <a:xfrm>
          <a:off x="0" y="0"/>
          <a:ext cx="0" cy="0"/>
          <a:chOff x="0" y="0"/>
          <a:chExt cx="0" cy="0"/>
        </a:xfrm>
      </p:grpSpPr>
      <p:grpSp>
        <p:nvGrpSpPr>
          <p:cNvPr id="128" name="Google Shape;128;p43"/>
          <p:cNvGrpSpPr/>
          <p:nvPr/>
        </p:nvGrpSpPr>
        <p:grpSpPr>
          <a:xfrm>
            <a:off x="0" y="5303520"/>
            <a:ext cx="12192000" cy="1639827"/>
            <a:chOff x="0" y="5303520"/>
            <a:chExt cx="12192000" cy="1639827"/>
          </a:xfrm>
        </p:grpSpPr>
        <p:pic>
          <p:nvPicPr>
            <p:cNvPr id="129" name="Google Shape;129;p43"/>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30" name="Google Shape;130;p43"/>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31" name="Google Shape;131;p4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2" name="Google Shape;132;p43"/>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3" name="Google Shape;133;p43"/>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34"/>
        <p:cNvGrpSpPr/>
        <p:nvPr/>
      </p:nvGrpSpPr>
      <p:grpSpPr>
        <a:xfrm>
          <a:off x="0" y="0"/>
          <a:ext cx="0" cy="0"/>
          <a:chOff x="0" y="0"/>
          <a:chExt cx="0" cy="0"/>
        </a:xfrm>
      </p:grpSpPr>
      <p:grpSp>
        <p:nvGrpSpPr>
          <p:cNvPr id="135" name="Google Shape;135;p44"/>
          <p:cNvGrpSpPr/>
          <p:nvPr/>
        </p:nvGrpSpPr>
        <p:grpSpPr>
          <a:xfrm>
            <a:off x="0" y="5303520"/>
            <a:ext cx="12192000" cy="1639827"/>
            <a:chOff x="0" y="5303520"/>
            <a:chExt cx="12192000" cy="1639827"/>
          </a:xfrm>
        </p:grpSpPr>
        <p:pic>
          <p:nvPicPr>
            <p:cNvPr id="136" name="Google Shape;136;p44"/>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37" name="Google Shape;137;p44"/>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38" name="Google Shape;138;p4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9" name="Google Shape;139;p44"/>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0" name="Google Shape;140;p44"/>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27"/>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9" name="Google Shape;19;p27"/>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27"/>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27"/>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41"/>
        <p:cNvGrpSpPr/>
        <p:nvPr/>
      </p:nvGrpSpPr>
      <p:grpSpPr>
        <a:xfrm>
          <a:off x="0" y="0"/>
          <a:ext cx="0" cy="0"/>
          <a:chOff x="0" y="0"/>
          <a:chExt cx="0" cy="0"/>
        </a:xfrm>
      </p:grpSpPr>
      <p:sp>
        <p:nvSpPr>
          <p:cNvPr id="142" name="Google Shape;142;p4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3" name="Google Shape;143;p45"/>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4" name="Google Shape;144;p45"/>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45" name="Google Shape;145;p45"/>
          <p:cNvGrpSpPr/>
          <p:nvPr/>
        </p:nvGrpSpPr>
        <p:grpSpPr>
          <a:xfrm>
            <a:off x="0" y="5303520"/>
            <a:ext cx="12192000" cy="1639827"/>
            <a:chOff x="0" y="5303520"/>
            <a:chExt cx="12192000" cy="1639827"/>
          </a:xfrm>
        </p:grpSpPr>
        <p:pic>
          <p:nvPicPr>
            <p:cNvPr id="146" name="Google Shape;146;p45"/>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47" name="Google Shape;147;p45"/>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48"/>
        <p:cNvGrpSpPr/>
        <p:nvPr/>
      </p:nvGrpSpPr>
      <p:grpSpPr>
        <a:xfrm>
          <a:off x="0" y="0"/>
          <a:ext cx="0" cy="0"/>
          <a:chOff x="0" y="0"/>
          <a:chExt cx="0" cy="0"/>
        </a:xfrm>
      </p:grpSpPr>
      <p:grpSp>
        <p:nvGrpSpPr>
          <p:cNvPr id="149" name="Google Shape;149;p46"/>
          <p:cNvGrpSpPr/>
          <p:nvPr/>
        </p:nvGrpSpPr>
        <p:grpSpPr>
          <a:xfrm>
            <a:off x="0" y="5303520"/>
            <a:ext cx="12192000" cy="1639827"/>
            <a:chOff x="0" y="5303520"/>
            <a:chExt cx="12192000" cy="1639827"/>
          </a:xfrm>
        </p:grpSpPr>
        <p:pic>
          <p:nvPicPr>
            <p:cNvPr id="150" name="Google Shape;150;p46"/>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51" name="Google Shape;151;p46"/>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52" name="Google Shape;152;p46"/>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3" name="Google Shape;153;p46"/>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4" name="Google Shape;154;p46"/>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55"/>
        <p:cNvGrpSpPr/>
        <p:nvPr/>
      </p:nvGrpSpPr>
      <p:grpSpPr>
        <a:xfrm>
          <a:off x="0" y="0"/>
          <a:ext cx="0" cy="0"/>
          <a:chOff x="0" y="0"/>
          <a:chExt cx="0" cy="0"/>
        </a:xfrm>
      </p:grpSpPr>
      <p:sp>
        <p:nvSpPr>
          <p:cNvPr id="156" name="Google Shape;156;p47"/>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57" name="Google Shape;157;p47"/>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58" name="Google Shape;158;p47"/>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9" name="Google Shape;159;p47"/>
          <p:cNvSpPr>
            <a:spLocks noGrp="1"/>
          </p:cNvSpPr>
          <p:nvPr>
            <p:ph type="pic" idx="2"/>
          </p:nvPr>
        </p:nvSpPr>
        <p:spPr>
          <a:xfrm>
            <a:off x="0" y="0"/>
            <a:ext cx="4340225" cy="6858000"/>
          </a:xfrm>
          <a:prstGeom prst="rect">
            <a:avLst/>
          </a:prstGeom>
          <a:noFill/>
          <a:ln>
            <a:noFill/>
          </a:ln>
        </p:spPr>
      </p:sp>
      <p:sp>
        <p:nvSpPr>
          <p:cNvPr id="160" name="Google Shape;160;p47"/>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61"/>
        <p:cNvGrpSpPr/>
        <p:nvPr/>
      </p:nvGrpSpPr>
      <p:grpSpPr>
        <a:xfrm>
          <a:off x="0" y="0"/>
          <a:ext cx="0" cy="0"/>
          <a:chOff x="0" y="0"/>
          <a:chExt cx="0" cy="0"/>
        </a:xfrm>
      </p:grpSpPr>
      <p:sp>
        <p:nvSpPr>
          <p:cNvPr id="162" name="Google Shape;162;p4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63" name="Google Shape;163;p48"/>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64" name="Google Shape;164;p48"/>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5" name="Google Shape;165;p48"/>
          <p:cNvSpPr>
            <a:spLocks noGrp="1"/>
          </p:cNvSpPr>
          <p:nvPr>
            <p:ph type="pic" idx="2"/>
          </p:nvPr>
        </p:nvSpPr>
        <p:spPr>
          <a:xfrm>
            <a:off x="0" y="0"/>
            <a:ext cx="4340225" cy="6858000"/>
          </a:xfrm>
          <a:prstGeom prst="rect">
            <a:avLst/>
          </a:prstGeom>
          <a:noFill/>
          <a:ln>
            <a:noFill/>
          </a:ln>
        </p:spPr>
      </p:sp>
      <p:sp>
        <p:nvSpPr>
          <p:cNvPr id="166" name="Google Shape;166;p48"/>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67"/>
        <p:cNvGrpSpPr/>
        <p:nvPr/>
      </p:nvGrpSpPr>
      <p:grpSpPr>
        <a:xfrm>
          <a:off x="0" y="0"/>
          <a:ext cx="0" cy="0"/>
          <a:chOff x="0" y="0"/>
          <a:chExt cx="0" cy="0"/>
        </a:xfrm>
      </p:grpSpPr>
      <p:sp>
        <p:nvSpPr>
          <p:cNvPr id="168" name="Google Shape;168;p4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69" name="Google Shape;169;p49"/>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70" name="Google Shape;170;p49"/>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1" name="Google Shape;171;p49"/>
          <p:cNvSpPr>
            <a:spLocks noGrp="1"/>
          </p:cNvSpPr>
          <p:nvPr>
            <p:ph type="pic" idx="2"/>
          </p:nvPr>
        </p:nvSpPr>
        <p:spPr>
          <a:xfrm>
            <a:off x="0" y="0"/>
            <a:ext cx="4340225" cy="6858000"/>
          </a:xfrm>
          <a:prstGeom prst="rect">
            <a:avLst/>
          </a:prstGeom>
          <a:noFill/>
          <a:ln>
            <a:noFill/>
          </a:ln>
        </p:spPr>
      </p:sp>
      <p:sp>
        <p:nvSpPr>
          <p:cNvPr id="172" name="Google Shape;172;p4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73"/>
        <p:cNvGrpSpPr/>
        <p:nvPr/>
      </p:nvGrpSpPr>
      <p:grpSpPr>
        <a:xfrm>
          <a:off x="0" y="0"/>
          <a:ext cx="0" cy="0"/>
          <a:chOff x="0" y="0"/>
          <a:chExt cx="0" cy="0"/>
        </a:xfrm>
      </p:grpSpPr>
      <p:sp>
        <p:nvSpPr>
          <p:cNvPr id="174" name="Google Shape;174;p50"/>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75" name="Google Shape;175;p50"/>
          <p:cNvGrpSpPr/>
          <p:nvPr/>
        </p:nvGrpSpPr>
        <p:grpSpPr>
          <a:xfrm>
            <a:off x="-208788" y="0"/>
            <a:ext cx="12609576" cy="2174490"/>
            <a:chOff x="0" y="5043119"/>
            <a:chExt cx="12192000" cy="1814883"/>
          </a:xfrm>
        </p:grpSpPr>
        <p:pic>
          <p:nvPicPr>
            <p:cNvPr id="176" name="Google Shape;176;p50"/>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7" name="Google Shape;177;p50"/>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78" name="Google Shape;178;p50"/>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9" name="Google Shape;179;p50"/>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0" name="Google Shape;180;p50"/>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1" name="Google Shape;181;p50"/>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2" name="Google Shape;182;p50"/>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 name="Google Shape;183;p50"/>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50"/>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50"/>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86"/>
        <p:cNvGrpSpPr/>
        <p:nvPr/>
      </p:nvGrpSpPr>
      <p:grpSpPr>
        <a:xfrm>
          <a:off x="0" y="0"/>
          <a:ext cx="0" cy="0"/>
          <a:chOff x="0" y="0"/>
          <a:chExt cx="0" cy="0"/>
        </a:xfrm>
      </p:grpSpPr>
      <p:sp>
        <p:nvSpPr>
          <p:cNvPr id="187" name="Google Shape;187;p51"/>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88" name="Google Shape;188;p51"/>
          <p:cNvGrpSpPr/>
          <p:nvPr/>
        </p:nvGrpSpPr>
        <p:grpSpPr>
          <a:xfrm>
            <a:off x="-208788" y="0"/>
            <a:ext cx="12609576" cy="2174490"/>
            <a:chOff x="0" y="5043119"/>
            <a:chExt cx="12192000" cy="1814883"/>
          </a:xfrm>
        </p:grpSpPr>
        <p:pic>
          <p:nvPicPr>
            <p:cNvPr id="189" name="Google Shape;189;p51"/>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90" name="Google Shape;190;p51"/>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91" name="Google Shape;191;p51"/>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92" name="Google Shape;192;p51"/>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3" name="Google Shape;193;p51"/>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4" name="Google Shape;194;p51"/>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 name="Google Shape;195;p51"/>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51"/>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7" name="Google Shape;197;p51"/>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 name="Google Shape;198;p51"/>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199"/>
        <p:cNvGrpSpPr/>
        <p:nvPr/>
      </p:nvGrpSpPr>
      <p:grpSpPr>
        <a:xfrm>
          <a:off x="0" y="0"/>
          <a:ext cx="0" cy="0"/>
          <a:chOff x="0" y="0"/>
          <a:chExt cx="0" cy="0"/>
        </a:xfrm>
      </p:grpSpPr>
      <p:sp>
        <p:nvSpPr>
          <p:cNvPr id="200" name="Google Shape;200;p52"/>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1" name="Google Shape;201;p52"/>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52"/>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03" name="Google Shape;203;p52"/>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04" name="Google Shape;204;p52"/>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5" name="Google Shape;205;p52"/>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6"/>
        <p:cNvGrpSpPr/>
        <p:nvPr/>
      </p:nvGrpSpPr>
      <p:grpSpPr>
        <a:xfrm>
          <a:off x="0" y="0"/>
          <a:ext cx="0" cy="0"/>
          <a:chOff x="0" y="0"/>
          <a:chExt cx="0" cy="0"/>
        </a:xfrm>
      </p:grpSpPr>
      <p:sp>
        <p:nvSpPr>
          <p:cNvPr id="207" name="Google Shape;207;p53"/>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8" name="Google Shape;208;p53"/>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9" name="Google Shape;209;p53"/>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10" name="Google Shape;210;p53"/>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1" name="Google Shape;211;p53"/>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2" name="Google Shape;212;p53"/>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13"/>
        <p:cNvGrpSpPr/>
        <p:nvPr/>
      </p:nvGrpSpPr>
      <p:grpSpPr>
        <a:xfrm>
          <a:off x="0" y="0"/>
          <a:ext cx="0" cy="0"/>
          <a:chOff x="0" y="0"/>
          <a:chExt cx="0" cy="0"/>
        </a:xfrm>
      </p:grpSpPr>
      <p:sp>
        <p:nvSpPr>
          <p:cNvPr id="214" name="Google Shape;214;p54"/>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5" name="Google Shape;215;p54"/>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6" name="Google Shape;216;p54"/>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17" name="Google Shape;217;p54"/>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8" name="Google Shape;218;p54"/>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9" name="Google Shape;219;p54"/>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28"/>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4" name="Google Shape;24;p2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2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28"/>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20"/>
        <p:cNvGrpSpPr/>
        <p:nvPr/>
      </p:nvGrpSpPr>
      <p:grpSpPr>
        <a:xfrm>
          <a:off x="0" y="0"/>
          <a:ext cx="0" cy="0"/>
          <a:chOff x="0" y="0"/>
          <a:chExt cx="0" cy="0"/>
        </a:xfrm>
      </p:grpSpPr>
      <p:sp>
        <p:nvSpPr>
          <p:cNvPr id="221" name="Google Shape;221;p55"/>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2" name="Google Shape;222;p55"/>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3" name="Google Shape;223;p55"/>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24" name="Google Shape;224;p55"/>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25" name="Google Shape;225;p55"/>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6" name="Google Shape;226;p55"/>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7"/>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27"/>
        <p:cNvGrpSpPr/>
        <p:nvPr/>
      </p:nvGrpSpPr>
      <p:grpSpPr>
        <a:xfrm>
          <a:off x="0" y="0"/>
          <a:ext cx="0" cy="0"/>
          <a:chOff x="0" y="0"/>
          <a:chExt cx="0" cy="0"/>
        </a:xfrm>
      </p:grpSpPr>
      <p:sp>
        <p:nvSpPr>
          <p:cNvPr id="28" name="Google Shape;28;p29"/>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 name="Google Shape;29;p29"/>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29"/>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29"/>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32"/>
        <p:cNvGrpSpPr/>
        <p:nvPr/>
      </p:nvGrpSpPr>
      <p:grpSpPr>
        <a:xfrm>
          <a:off x="0" y="0"/>
          <a:ext cx="0" cy="0"/>
          <a:chOff x="0" y="0"/>
          <a:chExt cx="0" cy="0"/>
        </a:xfrm>
      </p:grpSpPr>
      <p:sp>
        <p:nvSpPr>
          <p:cNvPr id="33" name="Google Shape;33;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4" name="Google Shape;34;p30"/>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35" name="Google Shape;35;p30"/>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36" name="Google Shape;36;p3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3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3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9"/>
        <p:cNvGrpSpPr/>
        <p:nvPr/>
      </p:nvGrpSpPr>
      <p:grpSpPr>
        <a:xfrm>
          <a:off x="0" y="0"/>
          <a:ext cx="0" cy="0"/>
          <a:chOff x="0" y="0"/>
          <a:chExt cx="0" cy="0"/>
        </a:xfrm>
      </p:grpSpPr>
      <p:sp>
        <p:nvSpPr>
          <p:cNvPr id="40" name="Google Shape;40;p31"/>
          <p:cNvSpPr txBox="1">
            <a:spLocks noGrp="1"/>
          </p:cNvSpPr>
          <p:nvPr>
            <p:ph type="title"/>
          </p:nvPr>
        </p:nvSpPr>
        <p:spPr>
          <a:xfrm>
            <a:off x="838200" y="365125"/>
            <a:ext cx="10515600" cy="1325563"/>
          </a:xfrm>
          <a:prstGeom prst="rect">
            <a:avLst/>
          </a:prstGeom>
          <a:noFill/>
          <a:ln>
            <a:noFill/>
          </a:ln>
        </p:spPr>
        <p:txBody>
          <a:bodyPr spcFirstLastPara="1" wrap="square" lIns="0" tIns="0" rIns="0" bIns="0" anchor="ctr" anchorCtr="0">
            <a:normAutofit/>
          </a:bodyPr>
          <a:lstStyle>
            <a:lvl1pPr lvl="0" algn="l">
              <a:lnSpc>
                <a:spcPct val="90000"/>
              </a:lnSpc>
              <a:spcBef>
                <a:spcPts val="0"/>
              </a:spcBef>
              <a:spcAft>
                <a:spcPts val="0"/>
              </a:spcAft>
              <a:buClr>
                <a:schemeClr val="lt1"/>
              </a:buClr>
              <a:buSzPts val="4400"/>
              <a:buFont typeface="Arial"/>
              <a:buNone/>
              <a:defRPr sz="4400" b="1" i="0">
                <a:solidFill>
                  <a:schemeClr val="l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 name="Google Shape;41;p31"/>
          <p:cNvSpPr txBox="1">
            <a:spLocks noGrp="1"/>
          </p:cNvSpPr>
          <p:nvPr>
            <p:ph type="body" idx="1"/>
          </p:nvPr>
        </p:nvSpPr>
        <p:spPr>
          <a:xfrm>
            <a:off x="838200" y="1825625"/>
            <a:ext cx="10515600" cy="4351338"/>
          </a:xfrm>
          <a:prstGeom prst="rect">
            <a:avLst/>
          </a:prstGeom>
          <a:noFill/>
          <a:ln>
            <a:noFill/>
          </a:ln>
        </p:spPr>
        <p:txBody>
          <a:bodyPr spcFirstLastPara="1" wrap="square" lIns="0" tIns="0" rIns="0" bIns="0" anchor="t" anchorCtr="0">
            <a:normAutofit/>
          </a:bodyPr>
          <a:lstStyle>
            <a:lvl1pPr marL="457200" lvl="0" indent="-349250" algn="l">
              <a:lnSpc>
                <a:spcPct val="90000"/>
              </a:lnSpc>
              <a:spcBef>
                <a:spcPts val="1000"/>
              </a:spcBef>
              <a:spcAft>
                <a:spcPts val="0"/>
              </a:spcAft>
              <a:buClr>
                <a:schemeClr val="lt1"/>
              </a:buClr>
              <a:buSzPts val="1900"/>
              <a:buChar char="•"/>
              <a:defRPr sz="1900" b="1" i="0">
                <a:solidFill>
                  <a:schemeClr val="lt1"/>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31"/>
          <p:cNvSpPr txBox="1">
            <a:spLocks noGrp="1"/>
          </p:cNvSpPr>
          <p:nvPr>
            <p:ph type="ftr" idx="11"/>
          </p:nvPr>
        </p:nvSpPr>
        <p:spPr>
          <a:xfrm>
            <a:off x="0" y="0"/>
            <a:ext cx="3000000" cy="3000000"/>
          </a:xfrm>
          <a:prstGeom prst="rect">
            <a:avLst/>
          </a:prstGeom>
          <a:noFill/>
          <a:ln>
            <a:noFill/>
          </a:ln>
        </p:spPr>
        <p:txBody>
          <a:bodyPr spcFirstLastPara="1" wrap="square" lIns="0" tIns="0" rIns="0" bIns="0" anchor="t" anchorCtr="0">
            <a:noAutofit/>
          </a:bodyPr>
          <a:lstStyle>
            <a:lvl1pPr marR="0" lvl="0" algn="ctr" rtl="0">
              <a:spcBef>
                <a:spcPts val="0"/>
              </a:spcBef>
              <a:spcAft>
                <a:spcPts val="0"/>
              </a:spcAft>
              <a:buSzPts val="1400"/>
              <a:buNone/>
              <a:defRPr sz="1800" b="0" i="0" u="none" strike="noStrike" cap="none">
                <a:solidFill>
                  <a:srgbClr val="979797"/>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3" name="Google Shape;43;p31"/>
          <p:cNvSpPr txBox="1">
            <a:spLocks noGrp="1"/>
          </p:cNvSpPr>
          <p:nvPr>
            <p:ph type="dt" idx="10"/>
          </p:nvPr>
        </p:nvSpPr>
        <p:spPr>
          <a:xfrm>
            <a:off x="0" y="0"/>
            <a:ext cx="3000000" cy="3000000"/>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1800" b="0" i="0" u="none" strike="noStrike" cap="none">
                <a:solidFill>
                  <a:srgbClr val="979797"/>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4" name="Google Shape;44;p31"/>
          <p:cNvSpPr txBox="1">
            <a:spLocks noGrp="1"/>
          </p:cNvSpPr>
          <p:nvPr>
            <p:ph type="sldNum" idx="12"/>
          </p:nvPr>
        </p:nvSpPr>
        <p:spPr>
          <a:xfrm>
            <a:off x="0" y="0"/>
            <a:ext cx="3000000" cy="3000000"/>
          </a:xfrm>
          <a:prstGeom prst="rect">
            <a:avLst/>
          </a:prstGeom>
          <a:noFill/>
          <a:ln>
            <a:noFill/>
          </a:ln>
        </p:spPr>
        <p:txBody>
          <a:bodyPr spcFirstLastPara="1" wrap="square" lIns="0" tIns="0" rIns="0" bIns="0" anchor="t" anchorCtr="0">
            <a:noAutofit/>
          </a:bodyPr>
          <a:lstStyle>
            <a:lvl1pPr marL="0" marR="0" lvl="0" indent="0" algn="r" rtl="0">
              <a:spcBef>
                <a:spcPts val="0"/>
              </a:spcBef>
              <a:buNone/>
              <a:defRPr sz="1800" b="0" i="0" u="none" strike="noStrike" cap="none">
                <a:solidFill>
                  <a:srgbClr val="979797"/>
                </a:solidFill>
                <a:latin typeface="Calibri"/>
                <a:ea typeface="Calibri"/>
                <a:cs typeface="Calibri"/>
                <a:sym typeface="Calibri"/>
              </a:defRPr>
            </a:lvl1pPr>
            <a:lvl2pPr marL="0" marR="0" lvl="1" indent="0" algn="r" rtl="0">
              <a:spcBef>
                <a:spcPts val="0"/>
              </a:spcBef>
              <a:buNone/>
              <a:defRPr sz="1800" b="0" i="0" u="none" strike="noStrike" cap="none">
                <a:solidFill>
                  <a:srgbClr val="979797"/>
                </a:solidFill>
                <a:latin typeface="Calibri"/>
                <a:ea typeface="Calibri"/>
                <a:cs typeface="Calibri"/>
                <a:sym typeface="Calibri"/>
              </a:defRPr>
            </a:lvl2pPr>
            <a:lvl3pPr marL="0" marR="0" lvl="2" indent="0" algn="r" rtl="0">
              <a:spcBef>
                <a:spcPts val="0"/>
              </a:spcBef>
              <a:buNone/>
              <a:defRPr sz="1800" b="0" i="0" u="none" strike="noStrike" cap="none">
                <a:solidFill>
                  <a:srgbClr val="979797"/>
                </a:solidFill>
                <a:latin typeface="Calibri"/>
                <a:ea typeface="Calibri"/>
                <a:cs typeface="Calibri"/>
                <a:sym typeface="Calibri"/>
              </a:defRPr>
            </a:lvl3pPr>
            <a:lvl4pPr marL="0" marR="0" lvl="3" indent="0" algn="r" rtl="0">
              <a:spcBef>
                <a:spcPts val="0"/>
              </a:spcBef>
              <a:buNone/>
              <a:defRPr sz="1800" b="0" i="0" u="none" strike="noStrike" cap="none">
                <a:solidFill>
                  <a:srgbClr val="979797"/>
                </a:solidFill>
                <a:latin typeface="Calibri"/>
                <a:ea typeface="Calibri"/>
                <a:cs typeface="Calibri"/>
                <a:sym typeface="Calibri"/>
              </a:defRPr>
            </a:lvl4pPr>
            <a:lvl5pPr marL="0" marR="0" lvl="4" indent="0" algn="r" rtl="0">
              <a:spcBef>
                <a:spcPts val="0"/>
              </a:spcBef>
              <a:buNone/>
              <a:defRPr sz="1800" b="0" i="0" u="none" strike="noStrike" cap="none">
                <a:solidFill>
                  <a:srgbClr val="979797"/>
                </a:solidFill>
                <a:latin typeface="Calibri"/>
                <a:ea typeface="Calibri"/>
                <a:cs typeface="Calibri"/>
                <a:sym typeface="Calibri"/>
              </a:defRPr>
            </a:lvl5pPr>
            <a:lvl6pPr marL="0" marR="0" lvl="5" indent="0" algn="r" rtl="0">
              <a:spcBef>
                <a:spcPts val="0"/>
              </a:spcBef>
              <a:buNone/>
              <a:defRPr sz="1800" b="0" i="0" u="none" strike="noStrike" cap="none">
                <a:solidFill>
                  <a:srgbClr val="979797"/>
                </a:solidFill>
                <a:latin typeface="Calibri"/>
                <a:ea typeface="Calibri"/>
                <a:cs typeface="Calibri"/>
                <a:sym typeface="Calibri"/>
              </a:defRPr>
            </a:lvl6pPr>
            <a:lvl7pPr marL="0" marR="0" lvl="6" indent="0" algn="r" rtl="0">
              <a:spcBef>
                <a:spcPts val="0"/>
              </a:spcBef>
              <a:buNone/>
              <a:defRPr sz="1800" b="0" i="0" u="none" strike="noStrike" cap="none">
                <a:solidFill>
                  <a:srgbClr val="979797"/>
                </a:solidFill>
                <a:latin typeface="Calibri"/>
                <a:ea typeface="Calibri"/>
                <a:cs typeface="Calibri"/>
                <a:sym typeface="Calibri"/>
              </a:defRPr>
            </a:lvl7pPr>
            <a:lvl8pPr marL="0" marR="0" lvl="7" indent="0" algn="r" rtl="0">
              <a:spcBef>
                <a:spcPts val="0"/>
              </a:spcBef>
              <a:buNone/>
              <a:defRPr sz="1800" b="0" i="0" u="none" strike="noStrike" cap="none">
                <a:solidFill>
                  <a:srgbClr val="979797"/>
                </a:solidFill>
                <a:latin typeface="Calibri"/>
                <a:ea typeface="Calibri"/>
                <a:cs typeface="Calibri"/>
                <a:sym typeface="Calibri"/>
              </a:defRPr>
            </a:lvl8pPr>
            <a:lvl9pPr marL="0" marR="0" lvl="8" indent="0" algn="r" rtl="0">
              <a:spcBef>
                <a:spcPts val="0"/>
              </a:spcBef>
              <a:buNone/>
              <a:defRPr sz="1800" b="0" i="0" u="none" strike="noStrike" cap="none">
                <a:solidFill>
                  <a:srgbClr val="979797"/>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45"/>
        <p:cNvGrpSpPr/>
        <p:nvPr/>
      </p:nvGrpSpPr>
      <p:grpSpPr>
        <a:xfrm>
          <a:off x="0" y="0"/>
          <a:ext cx="0" cy="0"/>
          <a:chOff x="0" y="0"/>
          <a:chExt cx="0" cy="0"/>
        </a:xfrm>
      </p:grpSpPr>
      <p:sp>
        <p:nvSpPr>
          <p:cNvPr id="46" name="Google Shape;46;p32"/>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7" name="Google Shape;47;p32"/>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32"/>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32"/>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405E79"/>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50"/>
        <p:cNvGrpSpPr/>
        <p:nvPr/>
      </p:nvGrpSpPr>
      <p:grpSpPr>
        <a:xfrm>
          <a:off x="0" y="0"/>
          <a:ext cx="0" cy="0"/>
          <a:chOff x="0" y="0"/>
          <a:chExt cx="0" cy="0"/>
        </a:xfrm>
      </p:grpSpPr>
      <p:sp>
        <p:nvSpPr>
          <p:cNvPr id="51" name="Google Shape;51;p33"/>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52" name="Google Shape;52;p33"/>
          <p:cNvGrpSpPr/>
          <p:nvPr/>
        </p:nvGrpSpPr>
        <p:grpSpPr>
          <a:xfrm>
            <a:off x="-208788" y="0"/>
            <a:ext cx="12609576" cy="2174490"/>
            <a:chOff x="0" y="5043119"/>
            <a:chExt cx="12192000" cy="1814883"/>
          </a:xfrm>
        </p:grpSpPr>
        <p:pic>
          <p:nvPicPr>
            <p:cNvPr id="53" name="Google Shape;53;p33"/>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54" name="Google Shape;54;p33"/>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55" name="Google Shape;55;p33"/>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56" name="Google Shape;56;p33"/>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 name="Google Shape;57;p33"/>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33"/>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33"/>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33"/>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33"/>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33"/>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63"/>
        <p:cNvGrpSpPr/>
        <p:nvPr/>
      </p:nvGrpSpPr>
      <p:grpSpPr>
        <a:xfrm>
          <a:off x="0" y="0"/>
          <a:ext cx="0" cy="0"/>
          <a:chOff x="0" y="0"/>
          <a:chExt cx="0" cy="0"/>
        </a:xfrm>
      </p:grpSpPr>
      <p:sp>
        <p:nvSpPr>
          <p:cNvPr id="64" name="Google Shape;64;p3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65" name="Google Shape;65;p34"/>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66" name="Google Shape;66;p34"/>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7" name="Google Shape;67;p34"/>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34"/>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1"/>
          <p:cNvSpPr/>
          <p:nvPr/>
        </p:nvSpPr>
        <p:spPr>
          <a:xfrm>
            <a:off x="455489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226" name="Google Shape;226;p1"/>
          <p:cNvSpPr txBox="1"/>
          <p:nvPr/>
        </p:nvSpPr>
        <p:spPr>
          <a:xfrm>
            <a:off x="5036708" y="358642"/>
            <a:ext cx="6580750" cy="3229384"/>
          </a:xfrm>
          <a:prstGeom prst="rect">
            <a:avLst/>
          </a:prstGeom>
          <a:noFill/>
          <a:ln>
            <a:noFill/>
          </a:ln>
        </p:spPr>
        <p:txBody>
          <a:bodyPr spcFirstLastPara="1" wrap="square" lIns="91425" tIns="45700" rIns="91425" bIns="45700" anchor="t" anchorCtr="0">
            <a:noAutofit/>
          </a:bodyPr>
          <a:lstStyle/>
          <a:p>
            <a:pPr lvl="0" algn="r">
              <a:lnSpc>
                <a:spcPct val="90000"/>
              </a:lnSpc>
              <a:buClr>
                <a:srgbClr val="35B2B4"/>
              </a:buClr>
              <a:buSzPts val="4400"/>
            </a:pPr>
            <a:r>
              <a:rPr lang="ar-JO" sz="4400" b="1" dirty="0">
                <a:solidFill>
                  <a:srgbClr val="35B2B4"/>
                </a:solidFill>
                <a:latin typeface="Helvetica Neue"/>
                <a:ea typeface="Helvetica Neue"/>
                <a:cs typeface="Helvetica Neue"/>
                <a:sym typeface="Helvetica Neue"/>
              </a:rPr>
              <a:t>حقيبة تدريبية</a:t>
            </a:r>
            <a:endParaRPr lang="ar-JO" sz="3600" b="1" dirty="0">
              <a:solidFill>
                <a:srgbClr val="405E79"/>
              </a:solidFill>
              <a:latin typeface="Helvetica Neue"/>
              <a:ea typeface="Helvetica Neue"/>
              <a:cs typeface="Helvetica Neue"/>
              <a:sym typeface="Helvetica Neue"/>
            </a:endParaRPr>
          </a:p>
          <a:p>
            <a:pPr marL="0" marR="0" lvl="0" indent="0" algn="r" defTabSz="914400" rtl="0" eaLnBrk="1" fontAlgn="auto" latinLnBrk="0" hangingPunct="1">
              <a:lnSpc>
                <a:spcPct val="90000"/>
              </a:lnSpc>
              <a:spcBef>
                <a:spcPts val="1000"/>
              </a:spcBef>
              <a:spcAft>
                <a:spcPts val="0"/>
              </a:spcAft>
              <a:buClr>
                <a:srgbClr val="AC6B97"/>
              </a:buClr>
              <a:buSzPts val="3600"/>
              <a:buFont typeface="Arial"/>
              <a:buNone/>
              <a:tabLst/>
              <a:defRPr/>
            </a:pPr>
            <a:endParaRPr kumimoji="0" lang="ar-JO" sz="3600" b="1" i="0" u="none" strike="noStrike" kern="0" cap="none" spc="0" normalizeH="0" baseline="0" noProof="0" dirty="0" smtClean="0">
              <a:ln>
                <a:noFill/>
              </a:ln>
              <a:solidFill>
                <a:srgbClr val="AC6B97"/>
              </a:solidFill>
              <a:effectLst/>
              <a:uLnTx/>
              <a:uFillTx/>
              <a:latin typeface="Helvetica Neue"/>
              <a:ea typeface="Helvetica Neue"/>
              <a:cs typeface="Helvetica Neue"/>
              <a:sym typeface="Helvetica Neue"/>
            </a:endParaRPr>
          </a:p>
          <a:p>
            <a:pPr marL="0" marR="0" lvl="0" indent="0" algn="r" defTabSz="914400" rtl="0" eaLnBrk="1" fontAlgn="auto" latinLnBrk="0" hangingPunct="1">
              <a:lnSpc>
                <a:spcPct val="90000"/>
              </a:lnSpc>
              <a:spcBef>
                <a:spcPts val="1000"/>
              </a:spcBef>
              <a:spcAft>
                <a:spcPts val="0"/>
              </a:spcAft>
              <a:buClr>
                <a:srgbClr val="AC6B97"/>
              </a:buClr>
              <a:buSzPts val="3600"/>
              <a:buFont typeface="Arial"/>
              <a:buNone/>
              <a:tabLst/>
              <a:defRPr/>
            </a:pPr>
            <a:r>
              <a:rPr kumimoji="0" lang="ar-JO" sz="3600" b="1" i="0" u="none" strike="noStrike" kern="0" cap="none" spc="0" normalizeH="0" baseline="0" noProof="0" dirty="0" smtClean="0">
                <a:ln>
                  <a:noFill/>
                </a:ln>
                <a:solidFill>
                  <a:srgbClr val="AC6B97"/>
                </a:solidFill>
                <a:effectLst/>
                <a:uLnTx/>
                <a:uFillTx/>
                <a:latin typeface="Helvetica Neue"/>
                <a:ea typeface="Helvetica Neue"/>
                <a:cs typeface="Helvetica Neue"/>
                <a:sym typeface="Helvetica Neue"/>
              </a:rPr>
              <a:t>مجموعة أدوات العمل المشترك </a:t>
            </a:r>
            <a:r>
              <a:rPr kumimoji="0" lang="ar-JO" sz="3600" b="1" i="0" u="none" strike="noStrike" kern="0" cap="none" spc="0" normalizeH="0" baseline="0" noProof="0" dirty="0">
                <a:ln>
                  <a:noFill/>
                </a:ln>
                <a:solidFill>
                  <a:srgbClr val="AC6B97"/>
                </a:solidFill>
                <a:effectLst/>
                <a:uLnTx/>
                <a:uFillTx/>
                <a:latin typeface="Helvetica Neue"/>
                <a:ea typeface="Helvetica Neue"/>
                <a:cs typeface="Helvetica Neue"/>
                <a:sym typeface="Helvetica Neue"/>
              </a:rPr>
              <a:t>بين الوكالات</a:t>
            </a:r>
            <a:r>
              <a:rPr kumimoji="0" lang="ar-JO" sz="3600" b="1" i="0" u="none" strike="noStrike" kern="0" cap="none" spc="0" normalizeH="0" baseline="0" noProof="0" dirty="0" smtClean="0">
                <a:ln>
                  <a:noFill/>
                </a:ln>
                <a:solidFill>
                  <a:srgbClr val="AC6B97"/>
                </a:solidFill>
                <a:effectLst/>
                <a:uLnTx/>
                <a:uFillTx/>
                <a:latin typeface="Helvetica Neue"/>
                <a:ea typeface="Helvetica Neue"/>
                <a:cs typeface="Helvetica Neue"/>
                <a:sym typeface="Helvetica Neue"/>
              </a:rPr>
              <a:t>: منع </a:t>
            </a:r>
            <a:r>
              <a:rPr kumimoji="0" lang="ar-JO" sz="3600" b="1" i="0" u="none" strike="noStrike" kern="0" cap="none" spc="0" normalizeH="0" baseline="0" noProof="0" dirty="0">
                <a:ln>
                  <a:noFill/>
                </a:ln>
                <a:solidFill>
                  <a:srgbClr val="AC6B97"/>
                </a:solidFill>
                <a:effectLst/>
                <a:uLnTx/>
                <a:uFillTx/>
                <a:latin typeface="Helvetica Neue"/>
                <a:ea typeface="Helvetica Neue"/>
                <a:cs typeface="Helvetica Neue"/>
                <a:sym typeface="Helvetica Neue"/>
              </a:rPr>
              <a:t>عمل الأطفال في العمل الإنساني والاستجابة له</a:t>
            </a:r>
            <a:endParaRPr kumimoji="0" sz="3600" b="1" i="0" u="none" strike="noStrike" kern="0" cap="none" spc="0" normalizeH="0" baseline="0" noProof="0" dirty="0">
              <a:ln>
                <a:noFill/>
              </a:ln>
              <a:solidFill>
                <a:srgbClr val="AC6B97"/>
              </a:solidFill>
              <a:effectLst/>
              <a:uLnTx/>
              <a:uFillTx/>
              <a:latin typeface="Helvetica Neue"/>
              <a:ea typeface="Helvetica Neue"/>
              <a:cs typeface="Helvetica Neue"/>
              <a:sym typeface="Helvetica Neue"/>
            </a:endParaRPr>
          </a:p>
        </p:txBody>
      </p:sp>
      <p:pic>
        <p:nvPicPr>
          <p:cNvPr id="2" name="Picture 1"/>
          <p:cNvPicPr>
            <a:picLocks noChangeAspect="1"/>
          </p:cNvPicPr>
          <p:nvPr/>
        </p:nvPicPr>
        <p:blipFill>
          <a:blip r:embed="rId3"/>
          <a:stretch>
            <a:fillRect/>
          </a:stretch>
        </p:blipFill>
        <p:spPr>
          <a:xfrm>
            <a:off x="5036708" y="4227124"/>
            <a:ext cx="6734114" cy="2135576"/>
          </a:xfrm>
          <a:prstGeom prst="rect">
            <a:avLst/>
          </a:prstGeom>
        </p:spPr>
      </p:pic>
    </p:spTree>
    <p:extLst>
      <p:ext uri="{BB962C8B-B14F-4D97-AF65-F5344CB8AC3E}">
        <p14:creationId xmlns:p14="http://schemas.microsoft.com/office/powerpoint/2010/main" val="13352708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10"/>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p>
            <a:pPr lvl="0" algn="ctr">
              <a:buSzPts val="4000"/>
            </a:pPr>
            <a:r>
              <a:rPr lang="ar-JO" sz="4000" dirty="0">
                <a:latin typeface="Calibri"/>
                <a:ea typeface="Calibri"/>
                <a:cs typeface="Calibri"/>
                <a:sym typeface="Calibri"/>
              </a:rPr>
              <a:t>إجراء مراجعة ثانوية للبيانات</a:t>
            </a:r>
            <a:endParaRPr sz="4000" dirty="0">
              <a:latin typeface="Calibri"/>
              <a:ea typeface="Calibri"/>
              <a:cs typeface="Calibri"/>
              <a:sym typeface="Calibri"/>
            </a:endParaRPr>
          </a:p>
        </p:txBody>
      </p:sp>
      <p:sp>
        <p:nvSpPr>
          <p:cNvPr id="304" name="Google Shape;304;p10"/>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90000"/>
              </a:lnSpc>
              <a:spcBef>
                <a:spcPts val="0"/>
              </a:spcBef>
              <a:spcAft>
                <a:spcPts val="0"/>
              </a:spcAft>
              <a:buClr>
                <a:schemeClr val="accent2"/>
              </a:buClr>
              <a:buSzPct val="100000"/>
              <a:buNone/>
            </a:pPr>
            <a:r>
              <a:rPr lang="en-GB" sz="4000"/>
              <a:t> </a:t>
            </a:r>
            <a:endParaRPr/>
          </a:p>
          <a:p>
            <a:pPr marL="0" lvl="0" indent="0" algn="l" rtl="0">
              <a:lnSpc>
                <a:spcPct val="90000"/>
              </a:lnSpc>
              <a:spcBef>
                <a:spcPts val="1000"/>
              </a:spcBef>
              <a:spcAft>
                <a:spcPts val="0"/>
              </a:spcAft>
              <a:buClr>
                <a:schemeClr val="accent2"/>
              </a:buClr>
              <a:buSzPct val="100000"/>
              <a:buNone/>
            </a:pPr>
            <a:endParaRPr/>
          </a:p>
        </p:txBody>
      </p:sp>
      <p:sp>
        <p:nvSpPr>
          <p:cNvPr id="305" name="Google Shape;305;p10"/>
          <p:cNvSpPr txBox="1">
            <a:spLocks noGrp="1"/>
          </p:cNvSpPr>
          <p:nvPr>
            <p:ph type="body" idx="3"/>
          </p:nvPr>
        </p:nvSpPr>
        <p:spPr>
          <a:xfrm>
            <a:off x="295804" y="2101468"/>
            <a:ext cx="4661045" cy="605076"/>
          </a:xfrm>
          <a:prstGeom prst="rect">
            <a:avLst/>
          </a:prstGeom>
          <a:noFill/>
          <a:ln>
            <a:noFill/>
          </a:ln>
        </p:spPr>
        <p:txBody>
          <a:bodyPr spcFirstLastPara="1" wrap="square" lIns="91425" tIns="45700" rIns="91425" bIns="45700" anchor="t" anchorCtr="0">
            <a:noAutofit/>
          </a:bodyPr>
          <a:lstStyle/>
          <a:p>
            <a:pPr marL="0" lvl="0" indent="0" algn="ctr">
              <a:spcBef>
                <a:spcPts val="0"/>
              </a:spcBef>
              <a:buSzPts val="4000"/>
            </a:pPr>
            <a:r>
              <a:rPr lang="ar-JO" sz="4000" dirty="0" smtClean="0">
                <a:latin typeface="Calibri"/>
                <a:ea typeface="Calibri"/>
                <a:cs typeface="Calibri"/>
                <a:sym typeface="Calibri"/>
              </a:rPr>
              <a:t>المبادئ</a:t>
            </a:r>
            <a:endParaRPr dirty="0"/>
          </a:p>
        </p:txBody>
      </p:sp>
      <p:sp>
        <p:nvSpPr>
          <p:cNvPr id="306" name="Google Shape;306;p10"/>
          <p:cNvSpPr txBox="1">
            <a:spLocks noGrp="1"/>
          </p:cNvSpPr>
          <p:nvPr>
            <p:ph type="body" idx="4"/>
          </p:nvPr>
        </p:nvSpPr>
        <p:spPr>
          <a:xfrm>
            <a:off x="656021" y="3020679"/>
            <a:ext cx="4661046" cy="3340615"/>
          </a:xfrm>
          <a:prstGeom prst="rect">
            <a:avLst/>
          </a:prstGeom>
          <a:noFill/>
          <a:ln>
            <a:noFill/>
          </a:ln>
        </p:spPr>
        <p:txBody>
          <a:bodyPr spcFirstLastPara="1" wrap="square" lIns="91425" tIns="45700" rIns="91425" bIns="45700" anchor="t" anchorCtr="0">
            <a:noAutofit/>
          </a:bodyPr>
          <a:lstStyle/>
          <a:p>
            <a:pPr marL="228600" lvl="0" indent="-228600" algn="r" rtl="1">
              <a:spcBef>
                <a:spcPts val="0"/>
              </a:spcBef>
              <a:buSzPts val="2800"/>
            </a:pPr>
            <a:r>
              <a:rPr lang="ar-JO" sz="2800" dirty="0" smtClean="0">
                <a:latin typeface="Calibri"/>
                <a:ea typeface="Calibri"/>
                <a:cs typeface="Calibri"/>
                <a:sym typeface="Calibri"/>
              </a:rPr>
              <a:t>مراجعة </a:t>
            </a:r>
            <a:r>
              <a:rPr lang="ar-JO" sz="2800" dirty="0">
                <a:latin typeface="Calibri"/>
                <a:ea typeface="Calibri"/>
                <a:cs typeface="Calibri"/>
                <a:sym typeface="Calibri"/>
              </a:rPr>
              <a:t>البيانات </a:t>
            </a:r>
            <a:r>
              <a:rPr lang="ar-JO" sz="2800" dirty="0" smtClean="0">
                <a:latin typeface="Calibri"/>
                <a:ea typeface="Calibri"/>
                <a:cs typeface="Calibri"/>
                <a:sym typeface="Calibri"/>
              </a:rPr>
              <a:t>المتوفرة </a:t>
            </a:r>
            <a:endParaRPr dirty="0"/>
          </a:p>
          <a:p>
            <a:pPr marL="228600" lvl="0" indent="-228600" algn="r" rtl="1">
              <a:buSzPts val="2800"/>
            </a:pPr>
            <a:r>
              <a:rPr lang="ar-JO" sz="2800" dirty="0" smtClean="0">
                <a:latin typeface="Calibri"/>
                <a:ea typeface="Calibri"/>
                <a:cs typeface="Calibri"/>
                <a:sym typeface="Calibri"/>
              </a:rPr>
              <a:t>هذا أمر بالغ الأهمية عندما يكون عمل الأطفال موجود </a:t>
            </a:r>
            <a:r>
              <a:rPr lang="ar-JO" sz="2800" dirty="0">
                <a:latin typeface="Calibri"/>
                <a:ea typeface="Calibri"/>
                <a:cs typeface="Calibri"/>
                <a:sym typeface="Calibri"/>
              </a:rPr>
              <a:t>مسبقًا</a:t>
            </a:r>
            <a:r>
              <a:rPr lang="en-GB" sz="2800" dirty="0" smtClean="0">
                <a:latin typeface="Calibri"/>
                <a:ea typeface="Calibri"/>
                <a:cs typeface="Calibri"/>
                <a:sym typeface="Calibri"/>
              </a:rPr>
              <a:t>  </a:t>
            </a:r>
            <a:endParaRPr dirty="0"/>
          </a:p>
          <a:p>
            <a:pPr marL="228600" lvl="0" indent="-228600" algn="r" rtl="1">
              <a:buSzPts val="2800"/>
            </a:pPr>
            <a:r>
              <a:rPr lang="ar-JO" sz="2800" dirty="0" smtClean="0">
                <a:latin typeface="Calibri"/>
                <a:ea typeface="Calibri"/>
                <a:cs typeface="Calibri"/>
                <a:sym typeface="Calibri"/>
              </a:rPr>
              <a:t>يساعد </a:t>
            </a:r>
            <a:r>
              <a:rPr lang="ar-JO" sz="2800" dirty="0">
                <a:latin typeface="Calibri"/>
                <a:ea typeface="Calibri"/>
                <a:cs typeface="Calibri"/>
                <a:sym typeface="Calibri"/>
              </a:rPr>
              <a:t>في جمع البيانات الأولية والاستجابة السريعة</a:t>
            </a:r>
            <a:endParaRPr dirty="0" smtClean="0"/>
          </a:p>
          <a:p>
            <a:pPr marL="228600" lvl="0" indent="-228600" algn="r" rtl="1">
              <a:buSzPts val="2800"/>
            </a:pPr>
            <a:r>
              <a:rPr lang="ar-JO" sz="2800" dirty="0" smtClean="0">
                <a:latin typeface="Calibri"/>
                <a:ea typeface="Calibri"/>
                <a:cs typeface="Calibri"/>
                <a:sym typeface="Calibri"/>
              </a:rPr>
              <a:t>منسقة </a:t>
            </a:r>
            <a:r>
              <a:rPr lang="ar-JO" sz="2800" dirty="0">
                <a:latin typeface="Calibri"/>
                <a:ea typeface="Calibri"/>
                <a:cs typeface="Calibri"/>
                <a:sym typeface="Calibri"/>
              </a:rPr>
              <a:t>ومشتركة بين الوكالات</a:t>
            </a:r>
            <a:endParaRPr dirty="0"/>
          </a:p>
          <a:p>
            <a:pPr marL="228600" lvl="0" indent="-228600" algn="r" rtl="1">
              <a:buSzPts val="2800"/>
            </a:pPr>
            <a:r>
              <a:rPr lang="ar-JO" sz="2800" dirty="0" smtClean="0">
                <a:latin typeface="Calibri"/>
                <a:ea typeface="Calibri"/>
                <a:cs typeface="Calibri"/>
                <a:sym typeface="Calibri"/>
              </a:rPr>
              <a:t>التأهب </a:t>
            </a:r>
            <a:r>
              <a:rPr lang="ar-JO" sz="2800" dirty="0">
                <a:latin typeface="Calibri"/>
                <a:ea typeface="Calibri"/>
                <a:cs typeface="Calibri"/>
                <a:sym typeface="Calibri"/>
              </a:rPr>
              <a:t>والاستجابة</a:t>
            </a:r>
            <a:endParaRPr dirty="0"/>
          </a:p>
        </p:txBody>
      </p:sp>
      <p:sp>
        <p:nvSpPr>
          <p:cNvPr id="307" name="Google Shape;307;p10"/>
          <p:cNvSpPr txBox="1">
            <a:spLocks noGrp="1"/>
          </p:cNvSpPr>
          <p:nvPr>
            <p:ph type="body" idx="5"/>
          </p:nvPr>
        </p:nvSpPr>
        <p:spPr>
          <a:xfrm>
            <a:off x="6510577" y="2153974"/>
            <a:ext cx="4661045" cy="60507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2"/>
              </a:buClr>
              <a:buSzPts val="4000"/>
              <a:buNone/>
            </a:pPr>
            <a:r>
              <a:rPr lang="ar-JO" sz="4000" dirty="0" smtClean="0">
                <a:latin typeface="Calibri"/>
                <a:ea typeface="Calibri"/>
                <a:cs typeface="Calibri"/>
                <a:sym typeface="Calibri"/>
              </a:rPr>
              <a:t>غالبًا ما تتضمن</a:t>
            </a:r>
            <a:endParaRPr dirty="0"/>
          </a:p>
        </p:txBody>
      </p:sp>
      <p:sp>
        <p:nvSpPr>
          <p:cNvPr id="308" name="Google Shape;308;p10"/>
          <p:cNvSpPr txBox="1">
            <a:spLocks noGrp="1"/>
          </p:cNvSpPr>
          <p:nvPr>
            <p:ph type="body" idx="6"/>
          </p:nvPr>
        </p:nvSpPr>
        <p:spPr>
          <a:xfrm>
            <a:off x="6095999" y="3115278"/>
            <a:ext cx="5075623" cy="3340615"/>
          </a:xfrm>
          <a:prstGeom prst="rect">
            <a:avLst/>
          </a:prstGeom>
          <a:noFill/>
          <a:ln>
            <a:noFill/>
          </a:ln>
        </p:spPr>
        <p:txBody>
          <a:bodyPr spcFirstLastPara="1" wrap="square" lIns="91425" tIns="45700" rIns="91425" bIns="45700" anchor="t" anchorCtr="0">
            <a:normAutofit/>
          </a:bodyPr>
          <a:lstStyle/>
          <a:p>
            <a:pPr marL="685800" lvl="1" indent="-228600" algn="r" rtl="1">
              <a:spcBef>
                <a:spcPts val="0"/>
              </a:spcBef>
              <a:buSzPts val="2800"/>
            </a:pPr>
            <a:r>
              <a:rPr lang="ar-JO" sz="2800" dirty="0" smtClean="0">
                <a:latin typeface="Calibri"/>
                <a:ea typeface="Calibri"/>
                <a:cs typeface="Calibri"/>
                <a:sym typeface="Calibri"/>
              </a:rPr>
              <a:t>وضع عمل الأطفال الموجود </a:t>
            </a:r>
            <a:r>
              <a:rPr lang="ar-JO" sz="2800" dirty="0">
                <a:latin typeface="Calibri"/>
                <a:ea typeface="Calibri"/>
                <a:cs typeface="Calibri"/>
                <a:sym typeface="Calibri"/>
              </a:rPr>
              <a:t>مسبقًا</a:t>
            </a:r>
            <a:endParaRPr dirty="0"/>
          </a:p>
          <a:p>
            <a:pPr marL="685800" lvl="1" indent="-228600" algn="r" rtl="1">
              <a:buSzPts val="2800"/>
            </a:pPr>
            <a:r>
              <a:rPr lang="ar-JO" sz="2800" dirty="0" smtClean="0">
                <a:latin typeface="Calibri"/>
                <a:ea typeface="Calibri"/>
                <a:cs typeface="Calibri"/>
                <a:sym typeface="Calibri"/>
              </a:rPr>
              <a:t>الإطار </a:t>
            </a:r>
            <a:r>
              <a:rPr lang="ar-JO" sz="2800" dirty="0">
                <a:latin typeface="Calibri"/>
                <a:ea typeface="Calibri"/>
                <a:cs typeface="Calibri"/>
                <a:sym typeface="Calibri"/>
              </a:rPr>
              <a:t>التشريعي</a:t>
            </a:r>
            <a:r>
              <a:rPr lang="en-GB" sz="2800" dirty="0" smtClean="0">
                <a:latin typeface="Calibri"/>
                <a:ea typeface="Calibri"/>
                <a:cs typeface="Calibri"/>
                <a:sym typeface="Calibri"/>
              </a:rPr>
              <a:t> </a:t>
            </a:r>
            <a:endParaRPr dirty="0"/>
          </a:p>
          <a:p>
            <a:pPr marL="685800" lvl="1" indent="-228600" algn="r" rtl="1">
              <a:buSzPts val="2800"/>
            </a:pPr>
            <a:r>
              <a:rPr lang="ar-JO" sz="2800" dirty="0" smtClean="0">
                <a:latin typeface="Calibri"/>
                <a:ea typeface="Calibri"/>
                <a:cs typeface="Calibri"/>
                <a:sym typeface="Calibri"/>
              </a:rPr>
              <a:t>عوامل </a:t>
            </a:r>
            <a:r>
              <a:rPr lang="ar-JO" sz="2800" dirty="0">
                <a:latin typeface="Calibri"/>
                <a:ea typeface="Calibri"/>
                <a:cs typeface="Calibri"/>
                <a:sym typeface="Calibri"/>
              </a:rPr>
              <a:t>خطر </a:t>
            </a:r>
            <a:r>
              <a:rPr lang="ar-JO" sz="2800" dirty="0" smtClean="0">
                <a:latin typeface="Calibri"/>
                <a:ea typeface="Calibri"/>
                <a:cs typeface="Calibri"/>
                <a:sym typeface="Calibri"/>
              </a:rPr>
              <a:t>عمل </a:t>
            </a:r>
            <a:r>
              <a:rPr lang="ar-JO" sz="2800" dirty="0">
                <a:latin typeface="Calibri"/>
                <a:ea typeface="Calibri"/>
                <a:cs typeface="Calibri"/>
                <a:sym typeface="Calibri"/>
              </a:rPr>
              <a:t>الأطفال</a:t>
            </a:r>
            <a:endParaRPr dirty="0" smtClean="0"/>
          </a:p>
          <a:p>
            <a:pPr marL="685800" lvl="1" indent="-228600" algn="r" rtl="1">
              <a:buSzPts val="2800"/>
            </a:pPr>
            <a:r>
              <a:rPr lang="ar-JO" sz="2800" dirty="0" smtClean="0">
                <a:latin typeface="Calibri"/>
                <a:ea typeface="Calibri"/>
                <a:cs typeface="Calibri"/>
                <a:sym typeface="Calibri"/>
              </a:rPr>
              <a:t>عوامل </a:t>
            </a:r>
            <a:r>
              <a:rPr lang="ar-JO" sz="2800" dirty="0">
                <a:latin typeface="Calibri"/>
                <a:ea typeface="Calibri"/>
                <a:cs typeface="Calibri"/>
                <a:sym typeface="Calibri"/>
              </a:rPr>
              <a:t>الحماية التي تساعد في منعه</a:t>
            </a:r>
            <a:endParaRPr dirty="0" smtClean="0"/>
          </a:p>
          <a:p>
            <a:pPr marL="685800" lvl="1" indent="-228600" algn="r" rtl="1">
              <a:buSzPts val="2800"/>
            </a:pPr>
            <a:r>
              <a:rPr lang="ar-JO" sz="2800" dirty="0" smtClean="0">
                <a:latin typeface="Calibri"/>
                <a:ea typeface="Calibri"/>
                <a:cs typeface="Calibri"/>
                <a:sym typeface="Calibri"/>
              </a:rPr>
              <a:t>الدروس </a:t>
            </a:r>
            <a:r>
              <a:rPr lang="ar-JO" sz="2800" dirty="0">
                <a:latin typeface="Calibri"/>
                <a:ea typeface="Calibri"/>
                <a:cs typeface="Calibri"/>
                <a:sym typeface="Calibri"/>
              </a:rPr>
              <a:t>المستفادة</a:t>
            </a:r>
            <a:endParaRPr sz="2800" b="1" dirty="0"/>
          </a:p>
        </p:txBody>
      </p:sp>
    </p:spTree>
    <p:extLst>
      <p:ext uri="{BB962C8B-B14F-4D97-AF65-F5344CB8AC3E}">
        <p14:creationId xmlns:p14="http://schemas.microsoft.com/office/powerpoint/2010/main" val="9812704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11"/>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p>
            <a:pPr lvl="0" algn="ctr">
              <a:buSzPts val="4000"/>
            </a:pPr>
            <a:r>
              <a:rPr lang="ar-JO" sz="4000" dirty="0">
                <a:latin typeface="Calibri"/>
                <a:ea typeface="Calibri"/>
                <a:cs typeface="Calibri"/>
                <a:sym typeface="Calibri"/>
              </a:rPr>
              <a:t>خيارات لجمع البيانات الأولية</a:t>
            </a:r>
            <a:endParaRPr dirty="0"/>
          </a:p>
        </p:txBody>
      </p:sp>
      <p:sp>
        <p:nvSpPr>
          <p:cNvPr id="315" name="Google Shape;315;p11"/>
          <p:cNvSpPr txBox="1">
            <a:spLocks noGrp="1"/>
          </p:cNvSpPr>
          <p:nvPr>
            <p:ph type="body" idx="1"/>
          </p:nvPr>
        </p:nvSpPr>
        <p:spPr>
          <a:xfrm>
            <a:off x="656023" y="1796922"/>
            <a:ext cx="10820015" cy="500063"/>
          </a:xfrm>
          <a:prstGeom prst="rect">
            <a:avLst/>
          </a:prstGeom>
          <a:noFill/>
          <a:ln>
            <a:noFill/>
          </a:ln>
        </p:spPr>
        <p:txBody>
          <a:bodyPr spcFirstLastPara="1" wrap="square" lIns="91425" tIns="45700" rIns="91425" bIns="45700" anchor="t" anchorCtr="0">
            <a:noAutofit/>
          </a:bodyPr>
          <a:lstStyle/>
          <a:p>
            <a:pPr marL="0" lvl="0" indent="0" algn="ctr">
              <a:spcBef>
                <a:spcPts val="0"/>
              </a:spcBef>
              <a:buClr>
                <a:schemeClr val="accent5"/>
              </a:buClr>
              <a:buSzPts val="3600"/>
            </a:pPr>
            <a:r>
              <a:rPr lang="ar-JO" sz="3600" dirty="0" smtClean="0">
                <a:solidFill>
                  <a:schemeClr val="accent5"/>
                </a:solidFill>
                <a:latin typeface="Calibri"/>
                <a:ea typeface="Calibri"/>
                <a:cs typeface="Calibri"/>
                <a:sym typeface="Calibri"/>
              </a:rPr>
              <a:t>دمج </a:t>
            </a:r>
            <a:r>
              <a:rPr lang="ar-JO" sz="3600" dirty="0">
                <a:solidFill>
                  <a:schemeClr val="accent5"/>
                </a:solidFill>
                <a:latin typeface="Calibri"/>
                <a:ea typeface="Calibri"/>
                <a:cs typeface="Calibri"/>
                <a:sym typeface="Calibri"/>
              </a:rPr>
              <a:t>عمل الأطفال ...</a:t>
            </a:r>
            <a:endParaRPr dirty="0"/>
          </a:p>
        </p:txBody>
      </p:sp>
      <p:sp>
        <p:nvSpPr>
          <p:cNvPr id="316" name="Google Shape;316;p11"/>
          <p:cNvSpPr txBox="1">
            <a:spLocks noGrp="1"/>
          </p:cNvSpPr>
          <p:nvPr>
            <p:ph type="body" idx="3"/>
          </p:nvPr>
        </p:nvSpPr>
        <p:spPr>
          <a:xfrm>
            <a:off x="381154" y="2375529"/>
            <a:ext cx="5684875" cy="835504"/>
          </a:xfrm>
          <a:prstGeom prst="rect">
            <a:avLst/>
          </a:prstGeom>
          <a:noFill/>
          <a:ln>
            <a:noFill/>
          </a:ln>
        </p:spPr>
        <p:txBody>
          <a:bodyPr spcFirstLastPara="1" wrap="square" lIns="91425" tIns="45700" rIns="91425" bIns="45700" anchor="t" anchorCtr="0">
            <a:noAutofit/>
          </a:bodyPr>
          <a:lstStyle/>
          <a:p>
            <a:pPr marL="0" lvl="0" indent="0" algn="ctr" rtl="1">
              <a:spcBef>
                <a:spcPts val="0"/>
              </a:spcBef>
              <a:buSzPts val="2800"/>
            </a:pPr>
            <a:r>
              <a:rPr lang="en-GB" sz="2800" dirty="0" smtClean="0">
                <a:latin typeface="Helvetica Neue"/>
                <a:ea typeface="Helvetica Neue"/>
                <a:cs typeface="Helvetica Neue"/>
                <a:sym typeface="Helvetica Neue"/>
              </a:rPr>
              <a:t>…</a:t>
            </a:r>
            <a:r>
              <a:rPr lang="ar-JO" sz="2800" dirty="0"/>
              <a:t>عندما يكون </a:t>
            </a:r>
            <a:r>
              <a:rPr lang="ar-JO" sz="2800" dirty="0" smtClean="0"/>
              <a:t>الوصول، والوقت، </a:t>
            </a:r>
            <a:r>
              <a:rPr lang="ar-JO" sz="2800" dirty="0"/>
              <a:t>والموارد </a:t>
            </a:r>
            <a:r>
              <a:rPr lang="ar-JO" sz="2800" dirty="0" smtClean="0"/>
              <a:t>محدودًا</a:t>
            </a:r>
            <a:endParaRPr sz="2800" dirty="0"/>
          </a:p>
        </p:txBody>
      </p:sp>
      <p:sp>
        <p:nvSpPr>
          <p:cNvPr id="317" name="Google Shape;317;p11"/>
          <p:cNvSpPr txBox="1">
            <a:spLocks noGrp="1"/>
          </p:cNvSpPr>
          <p:nvPr>
            <p:ph type="body" idx="4"/>
          </p:nvPr>
        </p:nvSpPr>
        <p:spPr>
          <a:xfrm>
            <a:off x="381154" y="3429000"/>
            <a:ext cx="4661046" cy="2947180"/>
          </a:xfrm>
          <a:prstGeom prst="rect">
            <a:avLst/>
          </a:prstGeom>
          <a:noFill/>
          <a:ln>
            <a:noFill/>
          </a:ln>
        </p:spPr>
        <p:txBody>
          <a:bodyPr spcFirstLastPara="1" wrap="square" lIns="91425" tIns="45700" rIns="91425" bIns="45700" anchor="t" anchorCtr="0">
            <a:normAutofit/>
          </a:bodyPr>
          <a:lstStyle/>
          <a:p>
            <a:pPr marL="228600" lvl="0" indent="-228600" algn="r" rtl="1">
              <a:spcBef>
                <a:spcPts val="0"/>
              </a:spcBef>
              <a:buSzPts val="2800"/>
            </a:pPr>
            <a:r>
              <a:rPr lang="ar-JO" sz="2800" b="1" dirty="0" smtClean="0">
                <a:latin typeface="Calibri"/>
                <a:ea typeface="Calibri"/>
                <a:cs typeface="Calibri"/>
                <a:sym typeface="Calibri"/>
              </a:rPr>
              <a:t>التقييمات </a:t>
            </a:r>
            <a:r>
              <a:rPr lang="ar-JO" sz="2800" b="1" dirty="0">
                <a:latin typeface="Calibri"/>
                <a:ea typeface="Calibri"/>
                <a:cs typeface="Calibri"/>
                <a:sym typeface="Calibri"/>
              </a:rPr>
              <a:t>الأولية السريعة </a:t>
            </a:r>
            <a:r>
              <a:rPr lang="ar-JO" sz="2800" dirty="0" smtClean="0">
                <a:latin typeface="Calibri"/>
                <a:ea typeface="Calibri"/>
                <a:cs typeface="Calibri"/>
                <a:sym typeface="Calibri"/>
              </a:rPr>
              <a:t>لإثراء </a:t>
            </a:r>
            <a:r>
              <a:rPr lang="ar-JO" sz="2800" dirty="0">
                <a:latin typeface="Calibri"/>
                <a:ea typeface="Calibri"/>
                <a:cs typeface="Calibri"/>
                <a:sym typeface="Calibri"/>
              </a:rPr>
              <a:t>التخطيط (حماية الطفل [قانون تحسينات حماية الطفل </a:t>
            </a:r>
            <a:r>
              <a:rPr lang="ar-JO" sz="2800" dirty="0" smtClean="0">
                <a:latin typeface="Calibri"/>
                <a:ea typeface="Calibri"/>
                <a:cs typeface="Calibri"/>
                <a:sym typeface="Calibri"/>
              </a:rPr>
              <a:t>-</a:t>
            </a:r>
            <a:r>
              <a:rPr lang="en-US" sz="2800" dirty="0" smtClean="0">
                <a:latin typeface="Calibri"/>
                <a:ea typeface="Calibri"/>
                <a:cs typeface="Calibri"/>
                <a:sym typeface="Calibri"/>
              </a:rPr>
              <a:t>CPIA</a:t>
            </a:r>
            <a:r>
              <a:rPr lang="ar-JO" sz="2800" dirty="0" smtClean="0">
                <a:latin typeface="Calibri"/>
                <a:ea typeface="Calibri"/>
                <a:cs typeface="Calibri"/>
                <a:sym typeface="Calibri"/>
              </a:rPr>
              <a:t>]</a:t>
            </a:r>
            <a:r>
              <a:rPr lang="en-GB" sz="2800" dirty="0" smtClean="0">
                <a:latin typeface="Calibri"/>
                <a:ea typeface="Calibri"/>
                <a:cs typeface="Calibri"/>
                <a:sym typeface="Calibri"/>
              </a:rPr>
              <a:t>؛ </a:t>
            </a:r>
            <a:r>
              <a:rPr lang="ar-JO" sz="2800" dirty="0">
                <a:latin typeface="Calibri"/>
                <a:ea typeface="Calibri"/>
                <a:cs typeface="Calibri"/>
                <a:sym typeface="Calibri"/>
              </a:rPr>
              <a:t>تقييمات أولية متعددة القطاعات أو مشتركة)</a:t>
            </a:r>
            <a:endParaRPr dirty="0"/>
          </a:p>
          <a:p>
            <a:pPr marL="228600" lvl="0" indent="-228600" algn="r" rtl="1">
              <a:buSzPts val="2800"/>
            </a:pPr>
            <a:r>
              <a:rPr lang="ar-JO" sz="2800" b="1" dirty="0" smtClean="0">
                <a:latin typeface="Calibri"/>
                <a:ea typeface="Calibri"/>
                <a:cs typeface="Calibri"/>
                <a:sym typeface="Calibri"/>
              </a:rPr>
              <a:t>تقييمات </a:t>
            </a:r>
            <a:r>
              <a:rPr lang="ar-JO" sz="2800" b="1" dirty="0">
                <a:latin typeface="Calibri"/>
                <a:ea typeface="Calibri"/>
                <a:cs typeface="Calibri"/>
                <a:sym typeface="Calibri"/>
              </a:rPr>
              <a:t>الاحتياجات </a:t>
            </a:r>
            <a:r>
              <a:rPr lang="ar-JO" sz="2800" dirty="0" smtClean="0">
                <a:latin typeface="Calibri"/>
                <a:ea typeface="Calibri"/>
                <a:cs typeface="Calibri"/>
                <a:sym typeface="Calibri"/>
              </a:rPr>
              <a:t>(</a:t>
            </a:r>
            <a:r>
              <a:rPr lang="ar-JO" sz="2800" dirty="0">
                <a:latin typeface="Calibri"/>
                <a:ea typeface="Calibri"/>
                <a:cs typeface="Calibri"/>
                <a:sym typeface="Calibri"/>
              </a:rPr>
              <a:t>قطاع محدد أو متعدد القطاعات)</a:t>
            </a:r>
            <a:endParaRPr dirty="0"/>
          </a:p>
          <a:p>
            <a:pPr marL="228600" lvl="0" indent="-76200" algn="l" rtl="0">
              <a:lnSpc>
                <a:spcPct val="90000"/>
              </a:lnSpc>
              <a:spcBef>
                <a:spcPts val="1000"/>
              </a:spcBef>
              <a:spcAft>
                <a:spcPts val="0"/>
              </a:spcAft>
              <a:buClr>
                <a:schemeClr val="accent2"/>
              </a:buClr>
              <a:buSzPts val="2400"/>
              <a:buNone/>
            </a:pPr>
            <a:endParaRPr dirty="0"/>
          </a:p>
        </p:txBody>
      </p:sp>
      <p:sp>
        <p:nvSpPr>
          <p:cNvPr id="318" name="Google Shape;318;p11"/>
          <p:cNvSpPr txBox="1">
            <a:spLocks noGrp="1"/>
          </p:cNvSpPr>
          <p:nvPr>
            <p:ph type="body" idx="5"/>
          </p:nvPr>
        </p:nvSpPr>
        <p:spPr>
          <a:xfrm>
            <a:off x="6337005" y="2417971"/>
            <a:ext cx="5699051" cy="793061"/>
          </a:xfrm>
          <a:prstGeom prst="rect">
            <a:avLst/>
          </a:prstGeom>
          <a:noFill/>
          <a:ln>
            <a:noFill/>
          </a:ln>
        </p:spPr>
        <p:txBody>
          <a:bodyPr spcFirstLastPara="1" wrap="square" lIns="91425" tIns="45700" rIns="91425" bIns="45700" anchor="t" anchorCtr="0">
            <a:noAutofit/>
          </a:bodyPr>
          <a:lstStyle/>
          <a:p>
            <a:pPr marL="0" lvl="0" indent="0" algn="ctr" rtl="1">
              <a:spcBef>
                <a:spcPts val="0"/>
              </a:spcBef>
              <a:buSzPts val="2800"/>
            </a:pPr>
            <a:r>
              <a:rPr lang="en-GB" sz="2800" dirty="0" smtClean="0"/>
              <a:t>…</a:t>
            </a:r>
            <a:r>
              <a:rPr lang="ar-JO" sz="2800" dirty="0"/>
              <a:t>عندما يكون </a:t>
            </a:r>
            <a:r>
              <a:rPr lang="ar-JO" sz="2800" dirty="0" smtClean="0"/>
              <a:t>الوصول، والوقت، </a:t>
            </a:r>
            <a:r>
              <a:rPr lang="ar-JO" sz="2800" dirty="0"/>
              <a:t>والموارد متاحاً</a:t>
            </a:r>
            <a:endParaRPr dirty="0"/>
          </a:p>
        </p:txBody>
      </p:sp>
      <p:sp>
        <p:nvSpPr>
          <p:cNvPr id="319" name="Google Shape;319;p11"/>
          <p:cNvSpPr txBox="1">
            <a:spLocks noGrp="1"/>
          </p:cNvSpPr>
          <p:nvPr>
            <p:ph type="body" idx="6"/>
          </p:nvPr>
        </p:nvSpPr>
        <p:spPr>
          <a:xfrm>
            <a:off x="6510576" y="3429000"/>
            <a:ext cx="5300270" cy="2947180"/>
          </a:xfrm>
          <a:prstGeom prst="rect">
            <a:avLst/>
          </a:prstGeom>
          <a:noFill/>
          <a:ln>
            <a:noFill/>
          </a:ln>
        </p:spPr>
        <p:txBody>
          <a:bodyPr spcFirstLastPara="1" wrap="square" lIns="91425" tIns="45700" rIns="91425" bIns="45700" anchor="t" anchorCtr="0">
            <a:normAutofit/>
          </a:bodyPr>
          <a:lstStyle/>
          <a:p>
            <a:pPr marL="228600" lvl="0" indent="-228600" algn="r" rtl="1">
              <a:spcBef>
                <a:spcPts val="0"/>
              </a:spcBef>
              <a:buSzPts val="2800"/>
            </a:pPr>
            <a:r>
              <a:rPr lang="ar-JO" sz="2600" b="1" dirty="0">
                <a:latin typeface="Calibri"/>
                <a:ea typeface="Calibri"/>
                <a:cs typeface="Calibri"/>
                <a:sym typeface="Calibri"/>
              </a:rPr>
              <a:t>تقييمات الاحتياجات </a:t>
            </a:r>
            <a:r>
              <a:rPr lang="ar-JO" sz="2600" dirty="0">
                <a:latin typeface="Calibri"/>
                <a:ea typeface="Calibri"/>
                <a:cs typeface="Calibri"/>
                <a:sym typeface="Calibri"/>
              </a:rPr>
              <a:t>(قطاع محدد أو متعدد القطاعات)</a:t>
            </a:r>
            <a:endParaRPr sz="2600" b="1" dirty="0">
              <a:latin typeface="Calibri"/>
              <a:ea typeface="Calibri"/>
              <a:cs typeface="Calibri"/>
              <a:sym typeface="Calibri"/>
            </a:endParaRPr>
          </a:p>
          <a:p>
            <a:pPr marL="228600" lvl="0" indent="-228600" algn="r" rtl="1">
              <a:buSzPts val="2800"/>
            </a:pPr>
            <a:r>
              <a:rPr lang="ar-JO" sz="2600" b="1" dirty="0">
                <a:latin typeface="Calibri"/>
                <a:ea typeface="Calibri"/>
                <a:cs typeface="Calibri"/>
                <a:sym typeface="Calibri"/>
              </a:rPr>
              <a:t>تقييم </a:t>
            </a:r>
            <a:r>
              <a:rPr lang="ar-JO" sz="2600" b="1" dirty="0" smtClean="0">
                <a:latin typeface="Calibri"/>
                <a:ea typeface="Calibri"/>
                <a:cs typeface="Calibri"/>
                <a:sym typeface="Calibri"/>
              </a:rPr>
              <a:t>عمل </a:t>
            </a:r>
            <a:r>
              <a:rPr lang="ar-JO" sz="2600" b="1" dirty="0">
                <a:latin typeface="Calibri"/>
                <a:ea typeface="Calibri"/>
                <a:cs typeface="Calibri"/>
                <a:sym typeface="Calibri"/>
              </a:rPr>
              <a:t>الأطفال المتعمق أو البحث </a:t>
            </a:r>
            <a:r>
              <a:rPr lang="ar-JO" sz="2600" dirty="0">
                <a:latin typeface="Calibri"/>
                <a:ea typeface="Calibri"/>
                <a:cs typeface="Calibri"/>
                <a:sym typeface="Calibri"/>
              </a:rPr>
              <a:t>حول </a:t>
            </a:r>
            <a:r>
              <a:rPr lang="ar-JO" sz="2600" dirty="0" smtClean="0">
                <a:latin typeface="Calibri"/>
                <a:ea typeface="Calibri"/>
                <a:cs typeface="Calibri"/>
                <a:sym typeface="Calibri"/>
              </a:rPr>
              <a:t>عمل </a:t>
            </a:r>
            <a:r>
              <a:rPr lang="ar-JO" sz="2600" dirty="0">
                <a:latin typeface="Calibri"/>
                <a:ea typeface="Calibri"/>
                <a:cs typeface="Calibri"/>
                <a:sym typeface="Calibri"/>
              </a:rPr>
              <a:t>الأطفال (أنواع محددة) ، والطبيعة ، والأنماط ، والانتشار </a:t>
            </a:r>
            <a:r>
              <a:rPr lang="ar-JO" sz="2600" dirty="0" smtClean="0">
                <a:latin typeface="Calibri"/>
                <a:ea typeface="Calibri"/>
                <a:cs typeface="Calibri"/>
                <a:sym typeface="Calibri"/>
              </a:rPr>
              <a:t>لإثراء </a:t>
            </a:r>
            <a:r>
              <a:rPr lang="ar-JO" sz="2600" dirty="0">
                <a:latin typeface="Calibri"/>
                <a:ea typeface="Calibri"/>
                <a:cs typeface="Calibri"/>
                <a:sym typeface="Calibri"/>
              </a:rPr>
              <a:t>البرامج والسياسات الشاملة طويلة الأجل</a:t>
            </a:r>
            <a:endParaRPr sz="2600" dirty="0"/>
          </a:p>
          <a:p>
            <a:pPr marL="228600" lvl="0" indent="-76200" algn="l" rtl="0">
              <a:lnSpc>
                <a:spcPct val="90000"/>
              </a:lnSpc>
              <a:spcBef>
                <a:spcPts val="1000"/>
              </a:spcBef>
              <a:spcAft>
                <a:spcPts val="0"/>
              </a:spcAft>
              <a:buClr>
                <a:schemeClr val="accent2"/>
              </a:buClr>
              <a:buSzPts val="2400"/>
              <a:buNone/>
            </a:pPr>
            <a:endParaRPr dirty="0"/>
          </a:p>
        </p:txBody>
      </p:sp>
    </p:spTree>
    <p:extLst>
      <p:ext uri="{BB962C8B-B14F-4D97-AF65-F5344CB8AC3E}">
        <p14:creationId xmlns:p14="http://schemas.microsoft.com/office/powerpoint/2010/main" val="10925807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12"/>
          <p:cNvSpPr txBox="1">
            <a:spLocks noGrp="1"/>
          </p:cNvSpPr>
          <p:nvPr>
            <p:ph type="title"/>
          </p:nvPr>
        </p:nvSpPr>
        <p:spPr>
          <a:xfrm>
            <a:off x="656023" y="802888"/>
            <a:ext cx="10515600" cy="887800"/>
          </a:xfrm>
          <a:prstGeom prst="rect">
            <a:avLst/>
          </a:prstGeom>
          <a:noFill/>
          <a:ln>
            <a:noFill/>
          </a:ln>
        </p:spPr>
        <p:txBody>
          <a:bodyPr spcFirstLastPara="1" wrap="square" lIns="91425" tIns="45700" rIns="91425" bIns="45700" anchor="ctr" anchorCtr="0">
            <a:normAutofit/>
          </a:bodyPr>
          <a:lstStyle/>
          <a:p>
            <a:pPr lvl="0" algn="ctr">
              <a:buSzPct val="100000"/>
            </a:pPr>
            <a:r>
              <a:rPr lang="ar-JO" sz="4400" dirty="0">
                <a:latin typeface="Calibri"/>
                <a:ea typeface="Calibri"/>
                <a:cs typeface="Calibri"/>
                <a:sym typeface="Calibri"/>
              </a:rPr>
              <a:t>خيارات لجمع البيانات الأولية</a:t>
            </a:r>
            <a:endParaRPr dirty="0">
              <a:latin typeface="Calibri"/>
              <a:ea typeface="Calibri"/>
              <a:cs typeface="Calibri"/>
              <a:sym typeface="Calibri"/>
            </a:endParaRPr>
          </a:p>
        </p:txBody>
      </p:sp>
      <p:sp>
        <p:nvSpPr>
          <p:cNvPr id="326" name="Google Shape;326;p12"/>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fontScale="77500" lnSpcReduction="20000"/>
          </a:bodyPr>
          <a:lstStyle/>
          <a:p>
            <a:pPr marL="0" lvl="0" indent="0" algn="ctr">
              <a:spcBef>
                <a:spcPts val="0"/>
              </a:spcBef>
              <a:buSzPct val="100000"/>
            </a:pPr>
            <a:r>
              <a:rPr lang="ar-JO" sz="4000" dirty="0"/>
              <a:t>الاعتبارات الرئيسية</a:t>
            </a:r>
            <a:endParaRPr dirty="0"/>
          </a:p>
        </p:txBody>
      </p:sp>
      <p:sp>
        <p:nvSpPr>
          <p:cNvPr id="327" name="Google Shape;327;p12"/>
          <p:cNvSpPr txBox="1">
            <a:spLocks noGrp="1"/>
          </p:cNvSpPr>
          <p:nvPr>
            <p:ph type="body" idx="2"/>
          </p:nvPr>
        </p:nvSpPr>
        <p:spPr>
          <a:xfrm>
            <a:off x="964941" y="3214488"/>
            <a:ext cx="10206682" cy="3186777"/>
          </a:xfrm>
          <a:prstGeom prst="rect">
            <a:avLst/>
          </a:prstGeom>
          <a:noFill/>
          <a:ln>
            <a:noFill/>
          </a:ln>
        </p:spPr>
        <p:txBody>
          <a:bodyPr spcFirstLastPara="1" wrap="square" lIns="91425" tIns="45700" rIns="91425" bIns="45700" anchor="t" anchorCtr="0">
            <a:normAutofit/>
          </a:bodyPr>
          <a:lstStyle/>
          <a:p>
            <a:pPr marL="228600" lvl="0" indent="-228600" algn="r" rtl="1">
              <a:spcBef>
                <a:spcPts val="0"/>
              </a:spcBef>
              <a:buSzPts val="3200"/>
            </a:pPr>
            <a:r>
              <a:rPr lang="ar-JO" sz="3200" dirty="0" smtClean="0"/>
              <a:t>الاهتمام </a:t>
            </a:r>
            <a:r>
              <a:rPr lang="ar-JO" sz="3200" dirty="0"/>
              <a:t>أو الأولوية الموجودة مسبقًا في </a:t>
            </a:r>
            <a:r>
              <a:rPr lang="ar-JO" sz="3200" dirty="0" smtClean="0"/>
              <a:t>السياق</a:t>
            </a:r>
          </a:p>
          <a:p>
            <a:pPr marL="228600" indent="-228600" algn="r" rtl="1">
              <a:spcBef>
                <a:spcPts val="0"/>
              </a:spcBef>
              <a:buSzPts val="3200"/>
            </a:pPr>
            <a:r>
              <a:rPr lang="ar-JO" sz="3200" dirty="0" smtClean="0"/>
              <a:t>استخدام </a:t>
            </a:r>
            <a:r>
              <a:rPr lang="ar-JO" sz="3200" dirty="0"/>
              <a:t>مؤشرات </a:t>
            </a:r>
            <a:r>
              <a:rPr lang="ar-JO" sz="3200" dirty="0" smtClean="0"/>
              <a:t>بديلة</a:t>
            </a:r>
            <a:endParaRPr dirty="0"/>
          </a:p>
          <a:p>
            <a:pPr marL="228600" lvl="0" indent="-228600" algn="r" rtl="1">
              <a:buSzPts val="3200"/>
            </a:pPr>
            <a:r>
              <a:rPr lang="ar-JO" sz="3200" dirty="0" smtClean="0"/>
              <a:t>فرص عبر </a:t>
            </a:r>
            <a:r>
              <a:rPr lang="ar-JO" sz="3200" dirty="0"/>
              <a:t>القطاعات ومتعددة القطاعات</a:t>
            </a:r>
            <a:endParaRPr dirty="0"/>
          </a:p>
          <a:p>
            <a:pPr marL="228600" lvl="0" indent="-228600" algn="r" rtl="1">
              <a:buSzPts val="3200"/>
            </a:pPr>
            <a:r>
              <a:rPr lang="ar-JO" sz="3200" dirty="0" smtClean="0"/>
              <a:t>التنسيق والانسجام</a:t>
            </a:r>
            <a:endParaRPr dirty="0" smtClean="0"/>
          </a:p>
          <a:p>
            <a:pPr marL="228600" lvl="0" indent="-228600" algn="r" rtl="1">
              <a:buSzPts val="3200"/>
            </a:pPr>
            <a:r>
              <a:rPr lang="ar-JO" sz="3200" dirty="0" smtClean="0"/>
              <a:t>المساعدة </a:t>
            </a:r>
            <a:r>
              <a:rPr lang="ar-JO" sz="3200" dirty="0"/>
              <a:t>التقنية</a:t>
            </a:r>
            <a:endParaRPr dirty="0"/>
          </a:p>
        </p:txBody>
      </p:sp>
      <p:sp>
        <p:nvSpPr>
          <p:cNvPr id="328" name="Google Shape;328;p12"/>
          <p:cNvSpPr txBox="1">
            <a:spLocks noGrp="1"/>
          </p:cNvSpPr>
          <p:nvPr>
            <p:ph type="body" idx="4294967295"/>
          </p:nvPr>
        </p:nvSpPr>
        <p:spPr>
          <a:xfrm>
            <a:off x="365002" y="2577978"/>
            <a:ext cx="3501483" cy="428625"/>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5"/>
              </a:buClr>
              <a:buSzPts val="2800"/>
              <a:buNone/>
            </a:pPr>
            <a:r>
              <a:rPr lang="ar-JO" b="1" dirty="0" smtClean="0">
                <a:solidFill>
                  <a:schemeClr val="accent5"/>
                </a:solidFill>
              </a:rPr>
              <a:t>التقييم الأولي</a:t>
            </a:r>
            <a:endParaRPr dirty="0"/>
          </a:p>
        </p:txBody>
      </p:sp>
      <p:sp>
        <p:nvSpPr>
          <p:cNvPr id="329" name="Google Shape;329;p12"/>
          <p:cNvSpPr txBox="1"/>
          <p:nvPr/>
        </p:nvSpPr>
        <p:spPr>
          <a:xfrm>
            <a:off x="8325515" y="2489754"/>
            <a:ext cx="3150522" cy="605075"/>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accent5"/>
              </a:buClr>
              <a:buSzPts val="2800"/>
              <a:buFont typeface="Arial"/>
              <a:buNone/>
            </a:pPr>
            <a:r>
              <a:rPr lang="ar-JO" sz="2800" b="1" dirty="0" smtClean="0">
                <a:solidFill>
                  <a:schemeClr val="accent5"/>
                </a:solidFill>
                <a:latin typeface="Helvetica Neue"/>
                <a:ea typeface="Helvetica Neue"/>
                <a:cs typeface="Helvetica Neue"/>
                <a:sym typeface="Helvetica Neue"/>
              </a:rPr>
              <a:t>التقييم المتعمق</a:t>
            </a:r>
            <a:endParaRPr dirty="0"/>
          </a:p>
        </p:txBody>
      </p:sp>
      <p:sp>
        <p:nvSpPr>
          <p:cNvPr id="330" name="Google Shape;330;p12"/>
          <p:cNvSpPr txBox="1"/>
          <p:nvPr/>
        </p:nvSpPr>
        <p:spPr>
          <a:xfrm>
            <a:off x="4651587" y="2519959"/>
            <a:ext cx="2888826" cy="500063"/>
          </a:xfrm>
          <a:prstGeom prst="rect">
            <a:avLst/>
          </a:prstGeom>
          <a:noFill/>
          <a:ln>
            <a:noFill/>
          </a:ln>
        </p:spPr>
        <p:txBody>
          <a:bodyPr spcFirstLastPara="1" wrap="square" lIns="91425" tIns="45700" rIns="91425" bIns="45700" anchor="t" anchorCtr="0">
            <a:noAutofit/>
          </a:bodyPr>
          <a:lstStyle/>
          <a:p>
            <a:pPr lvl="0" algn="ctr">
              <a:lnSpc>
                <a:spcPct val="90000"/>
              </a:lnSpc>
              <a:buClr>
                <a:schemeClr val="accent5"/>
              </a:buClr>
              <a:buSzPts val="2800"/>
            </a:pPr>
            <a:r>
              <a:rPr lang="ar-JO" sz="2800" b="1">
                <a:solidFill>
                  <a:schemeClr val="accent5"/>
                </a:solidFill>
                <a:latin typeface="Helvetica Neue"/>
                <a:ea typeface="Helvetica Neue"/>
                <a:cs typeface="Helvetica Neue"/>
                <a:sym typeface="Helvetica Neue"/>
              </a:rPr>
              <a:t>تقييم الاحتياجات</a:t>
            </a:r>
            <a:endParaRPr dirty="0"/>
          </a:p>
        </p:txBody>
      </p:sp>
    </p:spTree>
    <p:extLst>
      <p:ext uri="{BB962C8B-B14F-4D97-AF65-F5344CB8AC3E}">
        <p14:creationId xmlns:p14="http://schemas.microsoft.com/office/powerpoint/2010/main" val="2167822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13"/>
          <p:cNvSpPr txBox="1">
            <a:spLocks noGrp="1"/>
          </p:cNvSpPr>
          <p:nvPr>
            <p:ph type="body" idx="1"/>
          </p:nvPr>
        </p:nvSpPr>
        <p:spPr>
          <a:xfrm>
            <a:off x="3382963" y="896940"/>
            <a:ext cx="7300912" cy="1271587"/>
          </a:xfrm>
          <a:prstGeom prst="rect">
            <a:avLst/>
          </a:prstGeom>
          <a:noFill/>
          <a:ln>
            <a:noFill/>
          </a:ln>
        </p:spPr>
        <p:txBody>
          <a:bodyPr spcFirstLastPara="1" wrap="square" lIns="91425" tIns="45700" rIns="91425" bIns="45700" anchor="t" anchorCtr="0">
            <a:normAutofit/>
          </a:bodyPr>
          <a:lstStyle/>
          <a:p>
            <a:pPr marL="0" lvl="0" indent="0" algn="ctr">
              <a:spcBef>
                <a:spcPts val="0"/>
              </a:spcBef>
              <a:buSzPts val="4000"/>
            </a:pPr>
            <a:r>
              <a:rPr lang="ar-JO" sz="4000" dirty="0"/>
              <a:t>نقاش:</a:t>
            </a:r>
            <a:r>
              <a:rPr lang="en-GB" sz="4000" dirty="0" smtClean="0"/>
              <a:t> </a:t>
            </a:r>
            <a:endParaRPr dirty="0"/>
          </a:p>
        </p:txBody>
      </p:sp>
      <p:sp>
        <p:nvSpPr>
          <p:cNvPr id="337" name="Google Shape;337;p13"/>
          <p:cNvSpPr txBox="1">
            <a:spLocks noGrp="1"/>
          </p:cNvSpPr>
          <p:nvPr>
            <p:ph type="body" idx="2"/>
          </p:nvPr>
        </p:nvSpPr>
        <p:spPr>
          <a:xfrm>
            <a:off x="4100513" y="1931833"/>
            <a:ext cx="7300912" cy="2128838"/>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2800"/>
              <a:buFont typeface="Helvetica Neue"/>
              <a:buNone/>
            </a:pPr>
            <a:endParaRPr dirty="0">
              <a:latin typeface="Helvetica Neue"/>
              <a:ea typeface="Helvetica Neue"/>
              <a:cs typeface="Helvetica Neue"/>
              <a:sym typeface="Helvetica Neue"/>
            </a:endParaRPr>
          </a:p>
          <a:p>
            <a:pPr marL="228600" lvl="0" indent="-228600" algn="r" rtl="1"/>
            <a:r>
              <a:rPr lang="ar-JO" dirty="0"/>
              <a:t>إذا كنت بصدد تطوير إطار عمل </a:t>
            </a:r>
            <a:r>
              <a:rPr lang="ar-JO" dirty="0" smtClean="0"/>
              <a:t>منسق لتقييم عمل </a:t>
            </a:r>
            <a:r>
              <a:rPr lang="ar-JO" dirty="0"/>
              <a:t>الأطفال ، فما العناصر التي يجب أن يتضمنها؟</a:t>
            </a:r>
            <a:endParaRPr dirty="0"/>
          </a:p>
        </p:txBody>
      </p:sp>
      <p:sp>
        <p:nvSpPr>
          <p:cNvPr id="338" name="Google Shape;338;p13"/>
          <p:cNvSpPr txBox="1">
            <a:spLocks noGrp="1"/>
          </p:cNvSpPr>
          <p:nvPr>
            <p:ph type="body" idx="3"/>
          </p:nvPr>
        </p:nvSpPr>
        <p:spPr>
          <a:xfrm>
            <a:off x="0" y="592934"/>
            <a:ext cx="3373183" cy="4799266"/>
          </a:xfrm>
          <a:prstGeom prst="rect">
            <a:avLst/>
          </a:prstGeom>
          <a:noFill/>
          <a:ln>
            <a:noFill/>
          </a:ln>
        </p:spPr>
        <p:txBody>
          <a:bodyPr spcFirstLastPara="1" wrap="square" lIns="91425" tIns="45700" rIns="91425" bIns="45700" anchor="t" anchorCtr="0">
            <a:normAutofit/>
          </a:bodyPr>
          <a:lstStyle/>
          <a:p>
            <a:pPr marL="0" lvl="0" indent="0" algn="r">
              <a:spcBef>
                <a:spcPts val="0"/>
              </a:spcBef>
              <a:buSzPts val="4000"/>
            </a:pPr>
            <a:r>
              <a:rPr lang="ar-JO" sz="4000" dirty="0" smtClean="0">
                <a:latin typeface="Calibri"/>
                <a:ea typeface="Calibri"/>
                <a:cs typeface="Calibri"/>
                <a:sym typeface="Calibri"/>
              </a:rPr>
              <a:t>الأطر المنسقة لتقييم عمل الأطفال</a:t>
            </a:r>
            <a:endParaRPr dirty="0"/>
          </a:p>
        </p:txBody>
      </p:sp>
      <p:pic>
        <p:nvPicPr>
          <p:cNvPr id="339" name="Google Shape;339;p13"/>
          <p:cNvPicPr preferRelativeResize="0"/>
          <p:nvPr/>
        </p:nvPicPr>
        <p:blipFill rotWithShape="1">
          <a:blip r:embed="rId3">
            <a:alphaModFix/>
          </a:blip>
          <a:srcRect/>
          <a:stretch/>
        </p:blipFill>
        <p:spPr>
          <a:xfrm>
            <a:off x="9966325" y="592934"/>
            <a:ext cx="1435100" cy="939800"/>
          </a:xfrm>
          <a:prstGeom prst="rect">
            <a:avLst/>
          </a:prstGeom>
          <a:noFill/>
          <a:ln>
            <a:noFill/>
          </a:ln>
        </p:spPr>
      </p:pic>
    </p:spTree>
    <p:extLst>
      <p:ext uri="{BB962C8B-B14F-4D97-AF65-F5344CB8AC3E}">
        <p14:creationId xmlns:p14="http://schemas.microsoft.com/office/powerpoint/2010/main" val="10762378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14"/>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p>
            <a:pPr lvl="0" algn="ctr"/>
            <a:r>
              <a:rPr lang="ar-JO" dirty="0" smtClean="0"/>
              <a:t>الأطر المنسقة لتقييم عمل الأطفال</a:t>
            </a:r>
            <a:endParaRPr lang="ar-JO" dirty="0"/>
          </a:p>
        </p:txBody>
      </p:sp>
      <p:sp>
        <p:nvSpPr>
          <p:cNvPr id="346" name="Google Shape;346;p14"/>
          <p:cNvSpPr txBox="1">
            <a:spLocks noGrp="1"/>
          </p:cNvSpPr>
          <p:nvPr>
            <p:ph type="body" idx="1"/>
          </p:nvPr>
        </p:nvSpPr>
        <p:spPr>
          <a:xfrm>
            <a:off x="4890099" y="1650300"/>
            <a:ext cx="6943302" cy="4950524"/>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r" rtl="1">
              <a:spcBef>
                <a:spcPts val="0"/>
              </a:spcBef>
            </a:pPr>
            <a:r>
              <a:rPr lang="ar-JO" dirty="0" smtClean="0"/>
              <a:t>نهج </a:t>
            </a:r>
            <a:r>
              <a:rPr lang="ar-JO" dirty="0"/>
              <a:t>منسق لجمع </a:t>
            </a:r>
            <a:r>
              <a:rPr lang="ar-JO" dirty="0" smtClean="0"/>
              <a:t>البيانات</a:t>
            </a:r>
            <a:r>
              <a:rPr lang="en-US" dirty="0" smtClean="0"/>
              <a:t> </a:t>
            </a:r>
            <a:r>
              <a:rPr lang="en-GB" dirty="0" smtClean="0"/>
              <a:t> </a:t>
            </a:r>
            <a:endParaRPr dirty="0" smtClean="0"/>
          </a:p>
          <a:p>
            <a:pPr marL="228600" lvl="0" indent="-228600" algn="r" rtl="1"/>
            <a:r>
              <a:rPr lang="ar-JO" dirty="0" smtClean="0"/>
              <a:t>يستخدم </a:t>
            </a:r>
            <a:r>
              <a:rPr lang="ar-JO" dirty="0"/>
              <a:t>نفس تعريفات </a:t>
            </a:r>
            <a:r>
              <a:rPr lang="ar-JO" dirty="0" smtClean="0"/>
              <a:t>عمل </a:t>
            </a:r>
            <a:r>
              <a:rPr lang="ar-JO" dirty="0"/>
              <a:t>الأطفال / أسوأ أشكال عمل </a:t>
            </a:r>
            <a:r>
              <a:rPr lang="ar-JO" dirty="0" smtClean="0"/>
              <a:t>الأطفال</a:t>
            </a:r>
          </a:p>
          <a:p>
            <a:pPr marL="228600" lvl="0" indent="-228600" algn="r" rtl="1"/>
            <a:r>
              <a:rPr lang="ar-JO" dirty="0" smtClean="0"/>
              <a:t>مجموعة </a:t>
            </a:r>
            <a:r>
              <a:rPr lang="ar-JO" dirty="0"/>
              <a:t>البيانات المشتركة والمؤشرات المشتركة</a:t>
            </a:r>
            <a:r>
              <a:rPr lang="en-GB" dirty="0" smtClean="0"/>
              <a:t> </a:t>
            </a:r>
            <a:endParaRPr dirty="0"/>
          </a:p>
          <a:p>
            <a:pPr marL="228600" lvl="0" indent="-228600" algn="r" rtl="1"/>
            <a:r>
              <a:rPr lang="ar-JO" dirty="0" smtClean="0"/>
              <a:t>تشتمل على </a:t>
            </a:r>
            <a:r>
              <a:rPr lang="ar-JO" dirty="0"/>
              <a:t>الأولوية </a:t>
            </a:r>
            <a:r>
              <a:rPr lang="ar-JO" dirty="0" smtClean="0"/>
              <a:t>ذات الصلة بعمل </a:t>
            </a:r>
            <a:r>
              <a:rPr lang="ar-JO" dirty="0"/>
              <a:t>الأطفال </a:t>
            </a:r>
            <a:r>
              <a:rPr lang="ar-JO" dirty="0" smtClean="0"/>
              <a:t>وأسوأ </a:t>
            </a:r>
            <a:r>
              <a:rPr lang="ar-JO" dirty="0"/>
              <a:t>أشكال عمل </a:t>
            </a:r>
            <a:r>
              <a:rPr lang="ar-JO" dirty="0" smtClean="0"/>
              <a:t>الأطفال</a:t>
            </a:r>
            <a:endParaRPr dirty="0"/>
          </a:p>
          <a:p>
            <a:pPr marL="228600" lvl="0" indent="-228600" algn="r" rtl="1"/>
            <a:r>
              <a:rPr lang="ar-JO" dirty="0" smtClean="0"/>
              <a:t>منهجيات </a:t>
            </a:r>
            <a:r>
              <a:rPr lang="ar-JO" dirty="0"/>
              <a:t>التقييم المنسقة</a:t>
            </a:r>
            <a:endParaRPr dirty="0"/>
          </a:p>
          <a:p>
            <a:pPr marL="228600" lvl="0" indent="-228600" algn="r" rtl="1"/>
            <a:r>
              <a:rPr lang="ar-JO" dirty="0" smtClean="0"/>
              <a:t>تصنيف </a:t>
            </a:r>
            <a:r>
              <a:rPr lang="ar-JO" dirty="0"/>
              <a:t>بيانات </a:t>
            </a:r>
            <a:r>
              <a:rPr lang="ar-JO" dirty="0" smtClean="0"/>
              <a:t>عمل </a:t>
            </a:r>
            <a:r>
              <a:rPr lang="ar-JO" dirty="0"/>
              <a:t>الأطفال (العمر / سن العمل / </a:t>
            </a:r>
            <a:r>
              <a:rPr lang="ar-JO" dirty="0" smtClean="0"/>
              <a:t>الإحتياجات الخاصة </a:t>
            </a:r>
            <a:r>
              <a:rPr lang="ar-JO" dirty="0"/>
              <a:t>/ التنوع / الجنس)</a:t>
            </a:r>
            <a:endParaRPr dirty="0"/>
          </a:p>
          <a:p>
            <a:pPr marL="228600" lvl="0" indent="-228600" algn="r" rtl="1"/>
            <a:r>
              <a:rPr lang="ar-JO" dirty="0" smtClean="0"/>
              <a:t>إجراءات </a:t>
            </a:r>
            <a:r>
              <a:rPr lang="ar-JO" dirty="0"/>
              <a:t>التشغيل القياسية (الحماية / المتابعة)</a:t>
            </a:r>
            <a:endParaRPr dirty="0"/>
          </a:p>
          <a:p>
            <a:pPr marL="228600" lvl="0" indent="-228600" algn="r" rtl="1"/>
            <a:r>
              <a:rPr lang="ar-JO" dirty="0" smtClean="0"/>
              <a:t>التغطية </a:t>
            </a:r>
            <a:r>
              <a:rPr lang="ar-JO" dirty="0"/>
              <a:t>الجغرافية / المواضيعية</a:t>
            </a:r>
            <a:endParaRPr dirty="0"/>
          </a:p>
          <a:p>
            <a:pPr marL="228600" lvl="0" indent="-228600" algn="r" rtl="1"/>
            <a:r>
              <a:rPr lang="ar-JO" dirty="0" smtClean="0"/>
              <a:t>إشراك </a:t>
            </a:r>
            <a:r>
              <a:rPr lang="ar-JO" dirty="0"/>
              <a:t>الجهات الفاعلة </a:t>
            </a:r>
            <a:r>
              <a:rPr lang="ar-JO" dirty="0" smtClean="0"/>
              <a:t>الرئيسية </a:t>
            </a:r>
            <a:endParaRPr dirty="0"/>
          </a:p>
        </p:txBody>
      </p:sp>
      <p:pic>
        <p:nvPicPr>
          <p:cNvPr id="347" name="Google Shape;347;p14" descr="Needs Assessments | ACAPS"/>
          <p:cNvPicPr preferRelativeResize="0">
            <a:picLocks noGrp="1"/>
          </p:cNvPicPr>
          <p:nvPr>
            <p:ph type="pic" idx="2"/>
          </p:nvPr>
        </p:nvPicPr>
        <p:blipFill rotWithShape="1">
          <a:blip r:embed="rId3">
            <a:alphaModFix/>
          </a:blip>
          <a:srcRect l="28949" r="28948"/>
          <a:stretch/>
        </p:blipFill>
        <p:spPr>
          <a:xfrm>
            <a:off x="0" y="0"/>
            <a:ext cx="4340225" cy="6858000"/>
          </a:xfrm>
          <a:prstGeom prst="rect">
            <a:avLst/>
          </a:prstGeom>
          <a:noFill/>
          <a:ln>
            <a:noFill/>
          </a:ln>
        </p:spPr>
      </p:pic>
      <p:sp>
        <p:nvSpPr>
          <p:cNvPr id="348" name="Google Shape;348;p14"/>
          <p:cNvSpPr txBox="1"/>
          <p:nvPr/>
        </p:nvSpPr>
        <p:spPr>
          <a:xfrm>
            <a:off x="2170112" y="6427343"/>
            <a:ext cx="2170113" cy="430658"/>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accent2"/>
              </a:buClr>
              <a:buSzPts val="1600"/>
              <a:buFont typeface="Arial"/>
              <a:buNone/>
            </a:pPr>
            <a:r>
              <a:rPr lang="en-GB" sz="1600">
                <a:solidFill>
                  <a:srgbClr val="000000"/>
                </a:solidFill>
                <a:latin typeface="Helvetica Neue"/>
                <a:ea typeface="Helvetica Neue"/>
                <a:cs typeface="Helvetica Neue"/>
                <a:sym typeface="Helvetica Neue"/>
              </a:rPr>
              <a:t>(Photo credit ACAPS)</a:t>
            </a:r>
            <a:endParaRPr/>
          </a:p>
        </p:txBody>
      </p:sp>
    </p:spTree>
    <p:extLst>
      <p:ext uri="{BB962C8B-B14F-4D97-AF65-F5344CB8AC3E}">
        <p14:creationId xmlns:p14="http://schemas.microsoft.com/office/powerpoint/2010/main" val="42926144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15"/>
          <p:cNvSpPr txBox="1">
            <a:spLocks noGrp="1"/>
          </p:cNvSpPr>
          <p:nvPr>
            <p:ph type="title"/>
          </p:nvPr>
        </p:nvSpPr>
        <p:spPr>
          <a:xfrm>
            <a:off x="656023" y="365125"/>
            <a:ext cx="8149220" cy="1325563"/>
          </a:xfrm>
          <a:prstGeom prst="rect">
            <a:avLst/>
          </a:prstGeom>
          <a:noFill/>
          <a:ln>
            <a:noFill/>
          </a:ln>
        </p:spPr>
        <p:txBody>
          <a:bodyPr spcFirstLastPara="1" wrap="square" lIns="91425" tIns="45700" rIns="91425" bIns="45700" anchor="ctr" anchorCtr="0">
            <a:normAutofit/>
          </a:bodyPr>
          <a:lstStyle/>
          <a:p>
            <a:pPr lvl="0">
              <a:buSzPts val="4000"/>
            </a:pPr>
            <a:r>
              <a:rPr lang="ar-JO" sz="4000" dirty="0" smtClean="0">
                <a:latin typeface="Calibri"/>
                <a:ea typeface="Calibri"/>
                <a:cs typeface="Calibri"/>
                <a:sym typeface="Calibri"/>
              </a:rPr>
              <a:t>نشاط</a:t>
            </a:r>
            <a:r>
              <a:rPr lang="ar-JO" sz="4000" dirty="0">
                <a:latin typeface="Calibri"/>
                <a:ea typeface="Calibri"/>
                <a:cs typeface="Calibri"/>
                <a:sym typeface="Calibri"/>
              </a:rPr>
              <a:t>: دمج عمل الأطفال في تقييم الاحتياجات</a:t>
            </a:r>
            <a:endParaRPr sz="4000" dirty="0">
              <a:latin typeface="Calibri"/>
              <a:ea typeface="Calibri"/>
              <a:cs typeface="Calibri"/>
              <a:sym typeface="Calibri"/>
            </a:endParaRPr>
          </a:p>
        </p:txBody>
      </p:sp>
      <p:sp>
        <p:nvSpPr>
          <p:cNvPr id="355" name="Google Shape;355;p15"/>
          <p:cNvSpPr txBox="1">
            <a:spLocks noGrp="1"/>
          </p:cNvSpPr>
          <p:nvPr>
            <p:ph type="body" idx="1"/>
          </p:nvPr>
        </p:nvSpPr>
        <p:spPr>
          <a:xfrm>
            <a:off x="656021" y="1971675"/>
            <a:ext cx="10820015" cy="428625"/>
          </a:xfrm>
          <a:prstGeom prst="rect">
            <a:avLst/>
          </a:prstGeom>
          <a:noFill/>
          <a:ln>
            <a:noFill/>
          </a:ln>
        </p:spPr>
        <p:txBody>
          <a:bodyPr spcFirstLastPara="1" wrap="square" lIns="91425" tIns="45700" rIns="91425" bIns="45700" anchor="t" anchorCtr="0">
            <a:normAutofit fontScale="92500" lnSpcReduction="10000"/>
          </a:bodyPr>
          <a:lstStyle/>
          <a:p>
            <a:pPr marL="0" lvl="0" indent="0" algn="r" rtl="1">
              <a:spcBef>
                <a:spcPts val="0"/>
              </a:spcBef>
            </a:pPr>
            <a:r>
              <a:rPr lang="ar-JO" dirty="0"/>
              <a:t>في </a:t>
            </a:r>
            <a:r>
              <a:rPr lang="ar-JO" dirty="0" smtClean="0"/>
              <a:t>مجموعاتكم:</a:t>
            </a:r>
            <a:endParaRPr dirty="0"/>
          </a:p>
        </p:txBody>
      </p:sp>
      <p:sp>
        <p:nvSpPr>
          <p:cNvPr id="356" name="Google Shape;356;p15"/>
          <p:cNvSpPr txBox="1">
            <a:spLocks noGrp="1"/>
          </p:cNvSpPr>
          <p:nvPr>
            <p:ph type="body" idx="2"/>
          </p:nvPr>
        </p:nvSpPr>
        <p:spPr>
          <a:xfrm>
            <a:off x="656021" y="2400300"/>
            <a:ext cx="10820015" cy="3729037"/>
          </a:xfrm>
          <a:prstGeom prst="rect">
            <a:avLst/>
          </a:prstGeom>
          <a:noFill/>
          <a:ln>
            <a:noFill/>
          </a:ln>
        </p:spPr>
        <p:txBody>
          <a:bodyPr spcFirstLastPara="1" wrap="square" lIns="91425" tIns="45700" rIns="91425" bIns="45700" anchor="t" anchorCtr="0">
            <a:normAutofit fontScale="85000" lnSpcReduction="10000"/>
          </a:bodyPr>
          <a:lstStyle/>
          <a:p>
            <a:pPr marL="228600" lvl="0" indent="-215265" algn="r" rtl="1">
              <a:lnSpc>
                <a:spcPct val="120000"/>
              </a:lnSpc>
              <a:spcBef>
                <a:spcPts val="0"/>
              </a:spcBef>
              <a:buSzPct val="100000"/>
            </a:pPr>
            <a:r>
              <a:rPr lang="ar-JO" dirty="0" smtClean="0"/>
              <a:t>قم بتعيين </a:t>
            </a:r>
            <a:r>
              <a:rPr lang="ar-JO" dirty="0"/>
              <a:t>مراسل ومدون </a:t>
            </a:r>
            <a:r>
              <a:rPr lang="ar-JO" dirty="0" smtClean="0"/>
              <a:t>الملاحظات </a:t>
            </a:r>
            <a:endParaRPr dirty="0"/>
          </a:p>
          <a:p>
            <a:pPr marL="228600" lvl="0" indent="-215265" algn="r" rtl="1">
              <a:lnSpc>
                <a:spcPct val="120000"/>
              </a:lnSpc>
              <a:spcBef>
                <a:spcPts val="0"/>
              </a:spcBef>
              <a:buSzPct val="100000"/>
            </a:pPr>
            <a:r>
              <a:rPr lang="ar-JO" dirty="0" smtClean="0"/>
              <a:t>تخيل </a:t>
            </a:r>
            <a:r>
              <a:rPr lang="ar-JO" dirty="0"/>
              <a:t>أنك تجري ... تقييمًا سريعًا </a:t>
            </a:r>
            <a:r>
              <a:rPr lang="ar-JO" dirty="0" smtClean="0"/>
              <a:t>متعلق بحماية </a:t>
            </a:r>
            <a:r>
              <a:rPr lang="ar-JO" dirty="0"/>
              <a:t>الطفل / تقييمًا متعدد </a:t>
            </a:r>
            <a:r>
              <a:rPr lang="ar-JO" dirty="0" smtClean="0"/>
              <a:t>القطاعات</a:t>
            </a:r>
            <a:endParaRPr dirty="0" smtClean="0"/>
          </a:p>
          <a:p>
            <a:pPr marL="228600" lvl="0" indent="-215265" algn="r" rtl="1">
              <a:lnSpc>
                <a:spcPct val="120000"/>
              </a:lnSpc>
              <a:spcBef>
                <a:spcPts val="0"/>
              </a:spcBef>
              <a:buSzPct val="100000"/>
            </a:pPr>
            <a:r>
              <a:rPr lang="ar-JO" dirty="0" smtClean="0"/>
              <a:t>فكر </a:t>
            </a:r>
            <a:r>
              <a:rPr lang="ar-JO" dirty="0"/>
              <a:t>في 5-10 أسئلة رئيسية يمكن طرحها في هذا التقييم والتي تعكس </a:t>
            </a:r>
            <a:r>
              <a:rPr lang="ar-JO" dirty="0" smtClean="0"/>
              <a:t>عمل </a:t>
            </a:r>
            <a:r>
              <a:rPr lang="ar-JO" dirty="0"/>
              <a:t>الأطفال وأسوأ أشكال عمل الأطفال</a:t>
            </a:r>
            <a:r>
              <a:rPr lang="en-GB" dirty="0" smtClean="0"/>
              <a:t> </a:t>
            </a:r>
            <a:r>
              <a:rPr lang="en-GB" sz="1600" dirty="0"/>
              <a:t> </a:t>
            </a:r>
            <a:endParaRPr dirty="0" smtClean="0"/>
          </a:p>
          <a:p>
            <a:pPr marL="228600" lvl="0" indent="-215265" algn="r" rtl="1">
              <a:lnSpc>
                <a:spcPct val="120000"/>
              </a:lnSpc>
              <a:spcBef>
                <a:spcPts val="0"/>
              </a:spcBef>
              <a:buSzPct val="100000"/>
            </a:pPr>
            <a:r>
              <a:rPr lang="ar-JO" dirty="0" smtClean="0"/>
              <a:t>ضع </a:t>
            </a:r>
            <a:r>
              <a:rPr lang="ar-JO" dirty="0"/>
              <a:t>في </a:t>
            </a:r>
            <a:r>
              <a:rPr lang="ar-JO" dirty="0" smtClean="0"/>
              <a:t>اعتبارك</a:t>
            </a:r>
            <a:r>
              <a:rPr lang="en-US" dirty="0" smtClean="0"/>
              <a:t> </a:t>
            </a:r>
            <a:r>
              <a:rPr lang="ar-JO" dirty="0" smtClean="0"/>
              <a:t> ما يلي </a:t>
            </a:r>
            <a:r>
              <a:rPr lang="ar-JO" dirty="0"/>
              <a:t>، في سياقك</a:t>
            </a:r>
            <a:r>
              <a:rPr lang="ar-JO" dirty="0" smtClean="0"/>
              <a:t>:</a:t>
            </a:r>
            <a:r>
              <a:rPr lang="en-US" dirty="0" smtClean="0"/>
              <a:t> </a:t>
            </a:r>
            <a:endParaRPr dirty="0" smtClean="0"/>
          </a:p>
          <a:p>
            <a:pPr marL="685800" lvl="1" indent="-217170" algn="r" rtl="1">
              <a:lnSpc>
                <a:spcPct val="120000"/>
              </a:lnSpc>
              <a:spcBef>
                <a:spcPts val="0"/>
              </a:spcBef>
              <a:buSzPct val="100000"/>
            </a:pPr>
            <a:r>
              <a:rPr lang="ar-JO" dirty="0" smtClean="0"/>
              <a:t>لماذا </a:t>
            </a:r>
            <a:r>
              <a:rPr lang="ar-JO" dirty="0"/>
              <a:t>تحتاج المعلومات </a:t>
            </a:r>
            <a:endParaRPr dirty="0" smtClean="0"/>
          </a:p>
          <a:p>
            <a:pPr marL="685800" lvl="1" indent="-217170" algn="r" rtl="1">
              <a:lnSpc>
                <a:spcPct val="120000"/>
              </a:lnSpc>
              <a:spcBef>
                <a:spcPts val="0"/>
              </a:spcBef>
              <a:buSzPct val="100000"/>
            </a:pPr>
            <a:r>
              <a:rPr lang="ar-JO" dirty="0" smtClean="0"/>
              <a:t>كيف </a:t>
            </a:r>
            <a:r>
              <a:rPr lang="ar-JO" dirty="0"/>
              <a:t>يمكن للمجالات الأخرى ذات الصلة أن تدمج جوانب </a:t>
            </a:r>
            <a:r>
              <a:rPr lang="ar-JO" dirty="0" smtClean="0"/>
              <a:t>تشغيل </a:t>
            </a:r>
            <a:r>
              <a:rPr lang="ar-JO" dirty="0"/>
              <a:t>الأطفال ، أو </a:t>
            </a:r>
            <a:r>
              <a:rPr lang="ar-JO" dirty="0" smtClean="0"/>
              <a:t>عمل الأطفال </a:t>
            </a:r>
            <a:r>
              <a:rPr lang="ar-JO" dirty="0"/>
              <a:t>، أو أسوأ أشكال عمل الأطفال *</a:t>
            </a:r>
            <a:endParaRPr dirty="0" smtClean="0"/>
          </a:p>
          <a:p>
            <a:pPr marL="228600" lvl="0" indent="-215265" algn="r" rtl="1">
              <a:lnSpc>
                <a:spcPct val="120000"/>
              </a:lnSpc>
              <a:spcBef>
                <a:spcPts val="0"/>
              </a:spcBef>
              <a:buSzPct val="100000"/>
            </a:pPr>
            <a:r>
              <a:rPr lang="ar-JO" dirty="0" smtClean="0"/>
              <a:t>20 دقيقة </a:t>
            </a:r>
            <a:endParaRPr dirty="0"/>
          </a:p>
          <a:p>
            <a:pPr marL="228600" lvl="0" indent="-215265" algn="r" rtl="1">
              <a:lnSpc>
                <a:spcPct val="120000"/>
              </a:lnSpc>
              <a:spcBef>
                <a:spcPts val="0"/>
              </a:spcBef>
              <a:buSzPct val="100000"/>
            </a:pPr>
            <a:r>
              <a:rPr lang="ar-JO" dirty="0" smtClean="0"/>
              <a:t>قدّم تقرير </a:t>
            </a:r>
            <a:r>
              <a:rPr lang="ar-JO" dirty="0"/>
              <a:t>مرة أخرى في الجلسة </a:t>
            </a:r>
            <a:r>
              <a:rPr lang="ar-JO" dirty="0" smtClean="0"/>
              <a:t>العامة </a:t>
            </a:r>
            <a:endParaRPr dirty="0"/>
          </a:p>
        </p:txBody>
      </p:sp>
      <p:pic>
        <p:nvPicPr>
          <p:cNvPr id="357" name="Google Shape;357;p15"/>
          <p:cNvPicPr preferRelativeResize="0"/>
          <p:nvPr/>
        </p:nvPicPr>
        <p:blipFill rotWithShape="1">
          <a:blip r:embed="rId3">
            <a:alphaModFix/>
          </a:blip>
          <a:srcRect/>
          <a:stretch/>
        </p:blipFill>
        <p:spPr>
          <a:xfrm>
            <a:off x="8805243" y="-388121"/>
            <a:ext cx="3386757" cy="3237647"/>
          </a:xfrm>
          <a:prstGeom prst="rect">
            <a:avLst/>
          </a:prstGeom>
          <a:noFill/>
          <a:ln>
            <a:noFill/>
          </a:ln>
        </p:spPr>
      </p:pic>
    </p:spTree>
    <p:extLst>
      <p:ext uri="{BB962C8B-B14F-4D97-AF65-F5344CB8AC3E}">
        <p14:creationId xmlns:p14="http://schemas.microsoft.com/office/powerpoint/2010/main" val="40760762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16"/>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p>
            <a:pPr lvl="0" algn="ctr">
              <a:buSzPts val="4000"/>
            </a:pPr>
            <a:r>
              <a:rPr lang="ar-JO" sz="4000" dirty="0">
                <a:latin typeface="Calibri"/>
                <a:ea typeface="Calibri"/>
                <a:cs typeface="Calibri"/>
                <a:sym typeface="Calibri"/>
              </a:rPr>
              <a:t> المؤشرات الرئيسية لعمل الأطفال</a:t>
            </a:r>
            <a:endParaRPr dirty="0"/>
          </a:p>
        </p:txBody>
      </p:sp>
      <p:sp>
        <p:nvSpPr>
          <p:cNvPr id="364" name="Google Shape;364;p16"/>
          <p:cNvSpPr txBox="1">
            <a:spLocks noGrp="1"/>
          </p:cNvSpPr>
          <p:nvPr>
            <p:ph type="body" idx="1"/>
          </p:nvPr>
        </p:nvSpPr>
        <p:spPr>
          <a:xfrm>
            <a:off x="-449896" y="1952320"/>
            <a:ext cx="10820015" cy="500063"/>
          </a:xfrm>
          <a:prstGeom prst="rect">
            <a:avLst/>
          </a:prstGeom>
          <a:noFill/>
          <a:ln>
            <a:noFill/>
          </a:ln>
        </p:spPr>
        <p:txBody>
          <a:bodyPr spcFirstLastPara="1" wrap="square" lIns="91425" tIns="45700" rIns="91425" bIns="45700" anchor="t" anchorCtr="0">
            <a:noAutofit/>
          </a:bodyPr>
          <a:lstStyle/>
          <a:p>
            <a:pPr marL="0" lvl="0" indent="0" algn="ctr" rtl="1">
              <a:lnSpc>
                <a:spcPct val="90000"/>
              </a:lnSpc>
              <a:spcBef>
                <a:spcPts val="0"/>
              </a:spcBef>
              <a:spcAft>
                <a:spcPts val="0"/>
              </a:spcAft>
              <a:buClr>
                <a:schemeClr val="accent2"/>
              </a:buClr>
              <a:buSzPts val="3200"/>
              <a:buNone/>
            </a:pPr>
            <a:r>
              <a:rPr lang="ar-JO" sz="3200" dirty="0" smtClean="0"/>
              <a:t>المعلومات ذات الأولوية</a:t>
            </a:r>
            <a:r>
              <a:rPr lang="en-GB" sz="3200" dirty="0" smtClean="0"/>
              <a:t>: </a:t>
            </a:r>
            <a:endParaRPr dirty="0"/>
          </a:p>
        </p:txBody>
      </p:sp>
      <p:sp>
        <p:nvSpPr>
          <p:cNvPr id="365" name="Google Shape;365;p16"/>
          <p:cNvSpPr txBox="1">
            <a:spLocks noGrp="1"/>
          </p:cNvSpPr>
          <p:nvPr>
            <p:ph type="body" idx="3"/>
          </p:nvPr>
        </p:nvSpPr>
        <p:spPr>
          <a:xfrm>
            <a:off x="6668033" y="2756727"/>
            <a:ext cx="4661045" cy="605076"/>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97467D"/>
              </a:buClr>
              <a:buSzPts val="2800"/>
              <a:buNone/>
            </a:pPr>
            <a:r>
              <a:rPr lang="ar-JO" sz="2800" dirty="0" smtClean="0">
                <a:solidFill>
                  <a:srgbClr val="97467D"/>
                </a:solidFill>
              </a:rPr>
              <a:t>العوامل الهامة الأخرى</a:t>
            </a:r>
            <a:endParaRPr dirty="0"/>
          </a:p>
          <a:p>
            <a:pPr marL="0" lvl="0" indent="0" algn="l" rtl="0">
              <a:lnSpc>
                <a:spcPct val="90000"/>
              </a:lnSpc>
              <a:spcBef>
                <a:spcPts val="1000"/>
              </a:spcBef>
              <a:spcAft>
                <a:spcPts val="0"/>
              </a:spcAft>
              <a:buClr>
                <a:schemeClr val="accent2"/>
              </a:buClr>
              <a:buSzPts val="2400"/>
              <a:buNone/>
            </a:pPr>
            <a:endParaRPr dirty="0"/>
          </a:p>
        </p:txBody>
      </p:sp>
      <p:sp>
        <p:nvSpPr>
          <p:cNvPr id="366" name="Google Shape;366;p16"/>
          <p:cNvSpPr txBox="1">
            <a:spLocks noGrp="1"/>
          </p:cNvSpPr>
          <p:nvPr>
            <p:ph type="body" idx="4"/>
          </p:nvPr>
        </p:nvSpPr>
        <p:spPr>
          <a:xfrm>
            <a:off x="656021" y="3257045"/>
            <a:ext cx="4661046" cy="2531107"/>
          </a:xfrm>
          <a:prstGeom prst="rect">
            <a:avLst/>
          </a:prstGeom>
          <a:noFill/>
          <a:ln>
            <a:noFill/>
          </a:ln>
        </p:spPr>
        <p:txBody>
          <a:bodyPr spcFirstLastPara="1" wrap="square" lIns="91425" tIns="45700" rIns="91425" bIns="45700" anchor="t" anchorCtr="0">
            <a:normAutofit/>
          </a:bodyPr>
          <a:lstStyle/>
          <a:p>
            <a:pPr marL="342900" lvl="0" indent="-342900" algn="r" rtl="1">
              <a:spcBef>
                <a:spcPts val="0"/>
              </a:spcBef>
            </a:pPr>
            <a:r>
              <a:rPr lang="ar-JO" dirty="0" smtClean="0"/>
              <a:t>سن </a:t>
            </a:r>
            <a:r>
              <a:rPr lang="ar-JO" dirty="0"/>
              <a:t>الأطفال العاملين</a:t>
            </a:r>
            <a:endParaRPr dirty="0"/>
          </a:p>
          <a:p>
            <a:pPr marL="342900" lvl="0" indent="-342900" algn="r" rtl="1"/>
            <a:r>
              <a:rPr lang="ar-JO" dirty="0" smtClean="0"/>
              <a:t>أيام </a:t>
            </a:r>
            <a:r>
              <a:rPr lang="ar-JO" dirty="0"/>
              <a:t>وساعات العمل في الأسبوع</a:t>
            </a:r>
            <a:endParaRPr dirty="0"/>
          </a:p>
          <a:p>
            <a:pPr marL="342900" lvl="0" indent="-342900" algn="r" rtl="1"/>
            <a:r>
              <a:rPr lang="ar-JO" dirty="0" smtClean="0"/>
              <a:t>مهام، وطبيعة، </a:t>
            </a:r>
            <a:r>
              <a:rPr lang="ar-JO" dirty="0"/>
              <a:t>وشروط العمل</a:t>
            </a:r>
            <a:r>
              <a:rPr lang="en-GB" dirty="0" smtClean="0"/>
              <a:t> </a:t>
            </a:r>
            <a:endParaRPr dirty="0"/>
          </a:p>
          <a:p>
            <a:pPr marL="342900" lvl="0" indent="-342900" algn="r" rtl="1"/>
            <a:r>
              <a:rPr lang="ar-JO" dirty="0" smtClean="0"/>
              <a:t>إذا ما </a:t>
            </a:r>
            <a:r>
              <a:rPr lang="ar-JO" dirty="0"/>
              <a:t>كان الأطفال العاملين يذهبون إلى المدرسة</a:t>
            </a:r>
            <a:endParaRPr dirty="0"/>
          </a:p>
          <a:p>
            <a:pPr marL="228600" lvl="0" indent="-76200" algn="l" rtl="0">
              <a:lnSpc>
                <a:spcPct val="90000"/>
              </a:lnSpc>
              <a:spcBef>
                <a:spcPts val="1000"/>
              </a:spcBef>
              <a:spcAft>
                <a:spcPts val="0"/>
              </a:spcAft>
              <a:buClr>
                <a:schemeClr val="accent2"/>
              </a:buClr>
              <a:buSzPts val="2400"/>
              <a:buNone/>
            </a:pPr>
            <a:endParaRPr dirty="0"/>
          </a:p>
        </p:txBody>
      </p:sp>
      <p:sp>
        <p:nvSpPr>
          <p:cNvPr id="367" name="Google Shape;367;p16"/>
          <p:cNvSpPr txBox="1">
            <a:spLocks noGrp="1"/>
          </p:cNvSpPr>
          <p:nvPr>
            <p:ph type="body" idx="5"/>
          </p:nvPr>
        </p:nvSpPr>
        <p:spPr>
          <a:xfrm>
            <a:off x="656022" y="2791519"/>
            <a:ext cx="4661045" cy="465526"/>
          </a:xfrm>
          <a:prstGeom prst="rect">
            <a:avLst/>
          </a:prstGeom>
          <a:noFill/>
          <a:ln>
            <a:noFill/>
          </a:ln>
        </p:spPr>
        <p:txBody>
          <a:bodyPr spcFirstLastPara="1" wrap="square" lIns="91425" tIns="45700" rIns="91425" bIns="45700" anchor="t" anchorCtr="0">
            <a:normAutofit lnSpcReduction="10000"/>
          </a:bodyPr>
          <a:lstStyle/>
          <a:p>
            <a:pPr marL="0" lvl="0" indent="0" algn="ctr">
              <a:spcBef>
                <a:spcPts val="0"/>
              </a:spcBef>
              <a:buClr>
                <a:srgbClr val="97467D"/>
              </a:buClr>
              <a:buSzPts val="2800"/>
            </a:pPr>
            <a:r>
              <a:rPr lang="ar-JO" sz="2800" dirty="0" smtClean="0">
                <a:solidFill>
                  <a:srgbClr val="97467D"/>
                </a:solidFill>
              </a:rPr>
              <a:t>الأساسية</a:t>
            </a:r>
            <a:endParaRPr dirty="0"/>
          </a:p>
        </p:txBody>
      </p:sp>
      <p:sp>
        <p:nvSpPr>
          <p:cNvPr id="368" name="Google Shape;368;p16"/>
          <p:cNvSpPr txBox="1">
            <a:spLocks noGrp="1"/>
          </p:cNvSpPr>
          <p:nvPr>
            <p:ph type="body" idx="6"/>
          </p:nvPr>
        </p:nvSpPr>
        <p:spPr>
          <a:xfrm>
            <a:off x="6668025" y="3257050"/>
            <a:ext cx="4761975" cy="3088886"/>
          </a:xfrm>
          <a:prstGeom prst="rect">
            <a:avLst/>
          </a:prstGeom>
          <a:noFill/>
          <a:ln>
            <a:noFill/>
          </a:ln>
        </p:spPr>
        <p:txBody>
          <a:bodyPr spcFirstLastPara="1" wrap="square" lIns="91425" tIns="45700" rIns="91425" bIns="45700" anchor="t" anchorCtr="0">
            <a:normAutofit/>
          </a:bodyPr>
          <a:lstStyle/>
          <a:p>
            <a:pPr marL="228600" lvl="0" indent="-224118" algn="r" rtl="1">
              <a:spcBef>
                <a:spcPts val="0"/>
              </a:spcBef>
              <a:buSzPct val="100000"/>
            </a:pPr>
            <a:r>
              <a:rPr lang="ar-JO" sz="2600" dirty="0" smtClean="0"/>
              <a:t>الجنس، </a:t>
            </a:r>
            <a:r>
              <a:rPr lang="ar-JO" sz="2600" dirty="0"/>
              <a:t>أو </a:t>
            </a:r>
            <a:r>
              <a:rPr lang="ar-JO" sz="2600" dirty="0" smtClean="0"/>
              <a:t>الإعاقة، </a:t>
            </a:r>
            <a:r>
              <a:rPr lang="ar-JO" sz="2600" dirty="0"/>
              <a:t>أو الحالة </a:t>
            </a:r>
            <a:r>
              <a:rPr lang="ar-JO" sz="2600" dirty="0" smtClean="0"/>
              <a:t>الصحية، </a:t>
            </a:r>
            <a:r>
              <a:rPr lang="ar-JO" sz="2600" dirty="0"/>
              <a:t>أو </a:t>
            </a:r>
            <a:r>
              <a:rPr lang="ar-JO" sz="2600" dirty="0" smtClean="0"/>
              <a:t>حالات النزوح،أو </a:t>
            </a:r>
            <a:r>
              <a:rPr lang="ar-JO" sz="2600" dirty="0"/>
              <a:t>حالة الانفصال (العوامل التي من المعروف أنها تزيد من التعرض </a:t>
            </a:r>
            <a:r>
              <a:rPr lang="ar-JO" sz="2600" dirty="0" smtClean="0"/>
              <a:t>لعمل الأطفال</a:t>
            </a:r>
            <a:r>
              <a:rPr lang="ar-JO" sz="2600" dirty="0"/>
              <a:t>)</a:t>
            </a:r>
            <a:endParaRPr sz="2600" dirty="0"/>
          </a:p>
          <a:p>
            <a:pPr marL="228600" lvl="0" indent="-224118" algn="r" rtl="1">
              <a:buSzPct val="100000"/>
            </a:pPr>
            <a:r>
              <a:rPr lang="ar-JO" sz="2600" dirty="0" smtClean="0"/>
              <a:t>معلومات </a:t>
            </a:r>
            <a:r>
              <a:rPr lang="ar-JO" sz="2600" dirty="0"/>
              <a:t>إضافية: المهام الفردية ، الصحة ، الرفاه النفسي </a:t>
            </a:r>
            <a:r>
              <a:rPr lang="ar-JO" sz="2600" dirty="0" smtClean="0"/>
              <a:t>والاجتماعي </a:t>
            </a:r>
            <a:r>
              <a:rPr lang="ar-JO" sz="2600" dirty="0"/>
              <a:t>، خصائص بيئة العمل</a:t>
            </a:r>
            <a:endParaRPr sz="2600" dirty="0"/>
          </a:p>
          <a:p>
            <a:pPr marL="228600" lvl="0" indent="-76200" algn="l" rtl="0">
              <a:lnSpc>
                <a:spcPct val="90000"/>
              </a:lnSpc>
              <a:spcBef>
                <a:spcPts val="1000"/>
              </a:spcBef>
              <a:spcAft>
                <a:spcPts val="0"/>
              </a:spcAft>
              <a:buClr>
                <a:schemeClr val="accent2"/>
              </a:buClr>
              <a:buSzPct val="100000"/>
              <a:buNone/>
            </a:pPr>
            <a:endParaRPr b="1" dirty="0"/>
          </a:p>
          <a:p>
            <a:pPr marL="228600" lvl="0" indent="-76200" algn="l" rtl="0">
              <a:lnSpc>
                <a:spcPct val="90000"/>
              </a:lnSpc>
              <a:spcBef>
                <a:spcPts val="1000"/>
              </a:spcBef>
              <a:spcAft>
                <a:spcPts val="0"/>
              </a:spcAft>
              <a:buClr>
                <a:schemeClr val="accent2"/>
              </a:buClr>
              <a:buSzPct val="84848"/>
              <a:buNone/>
            </a:pPr>
            <a:endParaRPr sz="2828" dirty="0"/>
          </a:p>
        </p:txBody>
      </p:sp>
      <p:pic>
        <p:nvPicPr>
          <p:cNvPr id="369" name="Google Shape;369;p16"/>
          <p:cNvPicPr preferRelativeResize="0"/>
          <p:nvPr/>
        </p:nvPicPr>
        <p:blipFill rotWithShape="1">
          <a:blip r:embed="rId3">
            <a:alphaModFix/>
          </a:blip>
          <a:srcRect l="-3440" t="9630" r="3439" b="-9630"/>
          <a:stretch/>
        </p:blipFill>
        <p:spPr>
          <a:xfrm>
            <a:off x="9233958" y="1572157"/>
            <a:ext cx="2730734" cy="2730734"/>
          </a:xfrm>
          <a:prstGeom prst="rect">
            <a:avLst/>
          </a:prstGeom>
          <a:noFill/>
          <a:ln>
            <a:noFill/>
          </a:ln>
        </p:spPr>
      </p:pic>
    </p:spTree>
    <p:extLst>
      <p:ext uri="{BB962C8B-B14F-4D97-AF65-F5344CB8AC3E}">
        <p14:creationId xmlns:p14="http://schemas.microsoft.com/office/powerpoint/2010/main" val="24124864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1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lvl="0" algn="ctr" rtl="1">
              <a:buSzPts val="4000"/>
            </a:pPr>
            <a:r>
              <a:rPr lang="ar-JO" sz="4000" dirty="0">
                <a:latin typeface="Calibri"/>
                <a:ea typeface="Calibri"/>
                <a:cs typeface="Calibri"/>
                <a:sym typeface="Calibri"/>
              </a:rPr>
              <a:t>المؤشرات الرئيسية لعمل الأطفال</a:t>
            </a:r>
            <a:endParaRPr dirty="0"/>
          </a:p>
        </p:txBody>
      </p:sp>
      <p:sp>
        <p:nvSpPr>
          <p:cNvPr id="376" name="Google Shape;376;p17"/>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fontScale="92500" lnSpcReduction="10000"/>
          </a:bodyPr>
          <a:lstStyle/>
          <a:p>
            <a:pPr marL="0" lvl="0" indent="0" algn="r" rtl="1">
              <a:spcBef>
                <a:spcPts val="0"/>
              </a:spcBef>
            </a:pPr>
            <a:r>
              <a:rPr lang="ar-JO" dirty="0" smtClean="0"/>
              <a:t>تأثير الأزمات </a:t>
            </a:r>
            <a:r>
              <a:rPr lang="ar-JO" dirty="0"/>
              <a:t>على عمل الأطفال</a:t>
            </a:r>
            <a:endParaRPr dirty="0"/>
          </a:p>
        </p:txBody>
      </p:sp>
      <p:sp>
        <p:nvSpPr>
          <p:cNvPr id="377" name="Google Shape;377;p17"/>
          <p:cNvSpPr txBox="1">
            <a:spLocks noGrp="1"/>
          </p:cNvSpPr>
          <p:nvPr>
            <p:ph type="body" idx="2"/>
          </p:nvPr>
        </p:nvSpPr>
        <p:spPr>
          <a:xfrm>
            <a:off x="656021" y="2614612"/>
            <a:ext cx="10820100" cy="3729000"/>
          </a:xfrm>
          <a:prstGeom prst="rect">
            <a:avLst/>
          </a:prstGeom>
          <a:noFill/>
          <a:ln>
            <a:noFill/>
          </a:ln>
        </p:spPr>
        <p:txBody>
          <a:bodyPr spcFirstLastPara="1" wrap="square" lIns="91425" tIns="45700" rIns="91425" bIns="45700" anchor="t" anchorCtr="0">
            <a:normAutofit/>
          </a:bodyPr>
          <a:lstStyle/>
          <a:p>
            <a:pPr marL="685800" lvl="1" indent="-228600" algn="r" rtl="1">
              <a:spcBef>
                <a:spcPts val="0"/>
              </a:spcBef>
              <a:buSzPts val="2800"/>
            </a:pPr>
            <a:r>
              <a:rPr lang="ar-JO" sz="2800" dirty="0" smtClean="0"/>
              <a:t>تزايد </a:t>
            </a:r>
            <a:r>
              <a:rPr lang="ar-JO" sz="2800" dirty="0"/>
              <a:t>أنواع </a:t>
            </a:r>
            <a:r>
              <a:rPr lang="ar-JO" sz="2800" dirty="0" smtClean="0"/>
              <a:t>عمال الأطفال </a:t>
            </a:r>
            <a:r>
              <a:rPr lang="ar-JO" sz="2800" dirty="0"/>
              <a:t>/ الناشئة حديثاً بسبب </a:t>
            </a:r>
            <a:r>
              <a:rPr lang="ar-JO" sz="2800" dirty="0" smtClean="0"/>
              <a:t>الأزمات؟ </a:t>
            </a:r>
            <a:endParaRPr dirty="0"/>
          </a:p>
          <a:p>
            <a:pPr marL="685800" lvl="1" indent="-228600" algn="r" rtl="1">
              <a:buSzPts val="2800"/>
            </a:pPr>
            <a:r>
              <a:rPr lang="ar-JO" sz="2800" dirty="0" smtClean="0"/>
              <a:t>التغييرات </a:t>
            </a:r>
            <a:r>
              <a:rPr lang="ar-JO" sz="2800" dirty="0"/>
              <a:t>في اتجاهات وأنماط </a:t>
            </a:r>
            <a:r>
              <a:rPr lang="ar-JO" sz="2800" dirty="0" smtClean="0"/>
              <a:t>عمل الأطفال </a:t>
            </a:r>
            <a:r>
              <a:rPr lang="ar-JO" sz="2800" dirty="0"/>
              <a:t>خلال </a:t>
            </a:r>
            <a:r>
              <a:rPr lang="ar-JO" sz="2800" dirty="0" smtClean="0"/>
              <a:t>الأزمات؟</a:t>
            </a:r>
            <a:endParaRPr dirty="0"/>
          </a:p>
          <a:p>
            <a:pPr marL="685800" lvl="1" indent="-228600" algn="r" rtl="1">
              <a:buSzPts val="2800"/>
            </a:pPr>
            <a:r>
              <a:rPr lang="ar-JO" sz="2800" dirty="0" smtClean="0"/>
              <a:t>موقف </a:t>
            </a:r>
            <a:r>
              <a:rPr lang="ar-JO" sz="2800" dirty="0"/>
              <a:t>المجتمعات </a:t>
            </a:r>
            <a:r>
              <a:rPr lang="ar-JO" sz="2800" dirty="0" smtClean="0"/>
              <a:t>المحلية من عمل الأطفال </a:t>
            </a:r>
            <a:r>
              <a:rPr lang="ar-JO" sz="2800" dirty="0"/>
              <a:t>/ أسوأ أشكال عمل الأطفال؟ هل تغير هذا؟</a:t>
            </a:r>
            <a:endParaRPr dirty="0"/>
          </a:p>
          <a:p>
            <a:pPr marL="685800" lvl="1" indent="-228600" algn="r" rtl="1">
              <a:buSzPts val="2800"/>
            </a:pPr>
            <a:r>
              <a:rPr lang="ar-JO" sz="2800" dirty="0" smtClean="0"/>
              <a:t>تأثير الأزمات </a:t>
            </a:r>
            <a:r>
              <a:rPr lang="ar-JO" sz="2800" dirty="0"/>
              <a:t>على الفرص الاقتصادية والمعيشية للمراهقين الذين تزيد أعمارهم عن الحد الأدنى لسن العمل ولكن دون 18 عامًا؟</a:t>
            </a:r>
            <a:endParaRPr dirty="0"/>
          </a:p>
          <a:p>
            <a:pPr marL="685800" lvl="1" indent="-228600" algn="r" rtl="1">
              <a:buSzPts val="2800"/>
            </a:pPr>
            <a:r>
              <a:rPr lang="ar-JO" sz="2800" dirty="0" smtClean="0"/>
              <a:t>كيف </a:t>
            </a:r>
            <a:r>
              <a:rPr lang="ar-JO" sz="2800" dirty="0"/>
              <a:t>يقارن هذا بين المجموعات المختلفة؟</a:t>
            </a:r>
            <a:endParaRPr sz="2800" dirty="0"/>
          </a:p>
          <a:p>
            <a:pPr marL="228600" lvl="0" indent="-50800" algn="l" rtl="0">
              <a:lnSpc>
                <a:spcPct val="90000"/>
              </a:lnSpc>
              <a:spcBef>
                <a:spcPts val="1000"/>
              </a:spcBef>
              <a:spcAft>
                <a:spcPts val="0"/>
              </a:spcAft>
              <a:buClr>
                <a:schemeClr val="accent2"/>
              </a:buClr>
              <a:buSzPts val="2800"/>
              <a:buNone/>
            </a:pPr>
            <a:endParaRPr dirty="0"/>
          </a:p>
          <a:p>
            <a:pPr marL="228600" lvl="0" indent="-50800" algn="l" rtl="0">
              <a:lnSpc>
                <a:spcPct val="90000"/>
              </a:lnSpc>
              <a:spcBef>
                <a:spcPts val="1000"/>
              </a:spcBef>
              <a:spcAft>
                <a:spcPts val="0"/>
              </a:spcAft>
              <a:buSzPts val="2800"/>
              <a:buNone/>
            </a:pPr>
            <a:endParaRPr dirty="0"/>
          </a:p>
          <a:p>
            <a:pPr marL="228600" lvl="0" indent="-50800" algn="l" rtl="0">
              <a:lnSpc>
                <a:spcPct val="90000"/>
              </a:lnSpc>
              <a:spcBef>
                <a:spcPts val="1000"/>
              </a:spcBef>
              <a:spcAft>
                <a:spcPts val="0"/>
              </a:spcAft>
              <a:buSzPts val="2800"/>
              <a:buNone/>
            </a:pPr>
            <a:endParaRPr dirty="0"/>
          </a:p>
        </p:txBody>
      </p:sp>
      <p:pic>
        <p:nvPicPr>
          <p:cNvPr id="378" name="Google Shape;378;p17"/>
          <p:cNvPicPr preferRelativeResize="0"/>
          <p:nvPr/>
        </p:nvPicPr>
        <p:blipFill rotWithShape="1">
          <a:blip r:embed="rId3">
            <a:alphaModFix/>
          </a:blip>
          <a:srcRect/>
          <a:stretch/>
        </p:blipFill>
        <p:spPr>
          <a:xfrm>
            <a:off x="8805243" y="-345591"/>
            <a:ext cx="3386757" cy="3386757"/>
          </a:xfrm>
          <a:prstGeom prst="rect">
            <a:avLst/>
          </a:prstGeom>
          <a:noFill/>
          <a:ln>
            <a:noFill/>
          </a:ln>
        </p:spPr>
      </p:pic>
    </p:spTree>
    <p:extLst>
      <p:ext uri="{BB962C8B-B14F-4D97-AF65-F5344CB8AC3E}">
        <p14:creationId xmlns:p14="http://schemas.microsoft.com/office/powerpoint/2010/main" val="15116875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18"/>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p>
            <a:pPr lvl="0" algn="ctr">
              <a:buSzPts val="4000"/>
            </a:pPr>
            <a:r>
              <a:rPr lang="ar-JO" sz="4000" dirty="0">
                <a:latin typeface="Calibri"/>
                <a:ea typeface="Calibri"/>
                <a:cs typeface="Calibri"/>
                <a:sym typeface="Calibri"/>
              </a:rPr>
              <a:t>المؤشرات الرئيسية لعمل الأطفال</a:t>
            </a:r>
            <a:endParaRPr dirty="0"/>
          </a:p>
        </p:txBody>
      </p:sp>
      <p:sp>
        <p:nvSpPr>
          <p:cNvPr id="385" name="Google Shape;385;p18"/>
          <p:cNvSpPr txBox="1">
            <a:spLocks noGrp="1"/>
          </p:cNvSpPr>
          <p:nvPr>
            <p:ph type="body" idx="1"/>
          </p:nvPr>
        </p:nvSpPr>
        <p:spPr>
          <a:xfrm>
            <a:off x="-321394" y="1474573"/>
            <a:ext cx="10820100" cy="500100"/>
          </a:xfrm>
          <a:prstGeom prst="rect">
            <a:avLst/>
          </a:prstGeom>
          <a:noFill/>
          <a:ln>
            <a:noFill/>
          </a:ln>
        </p:spPr>
        <p:txBody>
          <a:bodyPr spcFirstLastPara="1" wrap="square" lIns="91425" tIns="45700" rIns="91425" bIns="45700" anchor="t" anchorCtr="0">
            <a:normAutofit/>
          </a:bodyPr>
          <a:lstStyle/>
          <a:p>
            <a:pPr marL="0" lvl="0" indent="0" algn="ctr">
              <a:spcBef>
                <a:spcPts val="0"/>
              </a:spcBef>
            </a:pPr>
            <a:r>
              <a:rPr lang="ar-JO" dirty="0"/>
              <a:t>المؤشرات عبر القطاعات</a:t>
            </a:r>
            <a:endParaRPr dirty="0"/>
          </a:p>
        </p:txBody>
      </p:sp>
      <p:sp>
        <p:nvSpPr>
          <p:cNvPr id="386" name="Google Shape;386;p18"/>
          <p:cNvSpPr txBox="1">
            <a:spLocks noGrp="1"/>
          </p:cNvSpPr>
          <p:nvPr>
            <p:ph type="body" idx="2"/>
          </p:nvPr>
        </p:nvSpPr>
        <p:spPr>
          <a:xfrm>
            <a:off x="-2217808" y="2258358"/>
            <a:ext cx="10820015" cy="521171"/>
          </a:xfrm>
          <a:prstGeom prst="rect">
            <a:avLst/>
          </a:prstGeom>
          <a:noFill/>
          <a:ln>
            <a:noFill/>
          </a:ln>
        </p:spPr>
        <p:txBody>
          <a:bodyPr spcFirstLastPara="1" wrap="square" lIns="91425" tIns="45700" rIns="91425" bIns="45700" anchor="t" anchorCtr="0">
            <a:normAutofit/>
          </a:bodyPr>
          <a:lstStyle/>
          <a:p>
            <a:pPr marL="0" lvl="0" indent="0" algn="ctr">
              <a:spcBef>
                <a:spcPts val="0"/>
              </a:spcBef>
            </a:pPr>
            <a:r>
              <a:rPr lang="ar-JO" b="1" dirty="0" smtClean="0">
                <a:solidFill>
                  <a:schemeClr val="accent5"/>
                </a:solidFill>
              </a:rPr>
              <a:t>المؤشرات البديلة</a:t>
            </a:r>
            <a:endParaRPr dirty="0"/>
          </a:p>
        </p:txBody>
      </p:sp>
      <p:sp>
        <p:nvSpPr>
          <p:cNvPr id="387" name="Google Shape;387;p18"/>
          <p:cNvSpPr txBox="1">
            <a:spLocks noGrp="1"/>
          </p:cNvSpPr>
          <p:nvPr>
            <p:ph type="body" idx="3"/>
          </p:nvPr>
        </p:nvSpPr>
        <p:spPr>
          <a:xfrm>
            <a:off x="326571" y="2779528"/>
            <a:ext cx="5311915" cy="4078471"/>
          </a:xfrm>
          <a:prstGeom prst="rect">
            <a:avLst/>
          </a:prstGeom>
          <a:noFill/>
          <a:ln>
            <a:noFill/>
          </a:ln>
        </p:spPr>
        <p:txBody>
          <a:bodyPr spcFirstLastPara="1" wrap="square" lIns="91425" tIns="45700" rIns="91425" bIns="45700" anchor="t" anchorCtr="0">
            <a:noAutofit/>
          </a:bodyPr>
          <a:lstStyle/>
          <a:p>
            <a:pPr marL="342900" lvl="0" indent="-342900" algn="r" rtl="1">
              <a:spcBef>
                <a:spcPts val="0"/>
              </a:spcBef>
              <a:buClr>
                <a:schemeClr val="dk1"/>
              </a:buClr>
              <a:buSzPts val="2200"/>
              <a:buFont typeface="Arial"/>
              <a:buChar char="•"/>
            </a:pPr>
            <a:r>
              <a:rPr lang="ar-JO" sz="2200" b="0" dirty="0" smtClean="0">
                <a:solidFill>
                  <a:schemeClr val="dk1"/>
                </a:solidFill>
              </a:rPr>
              <a:t>زيادة </a:t>
            </a:r>
            <a:r>
              <a:rPr lang="ar-JO" sz="2200" b="0" dirty="0">
                <a:solidFill>
                  <a:schemeClr val="dk1"/>
                </a:solidFill>
              </a:rPr>
              <a:t>عدد الأطفال خارج المدرسة</a:t>
            </a:r>
            <a:endParaRPr dirty="0"/>
          </a:p>
          <a:p>
            <a:pPr marL="342900" lvl="0" indent="-342900" algn="r" rtl="1">
              <a:buClr>
                <a:schemeClr val="dk1"/>
              </a:buClr>
              <a:buSzPts val="2200"/>
              <a:buFont typeface="Arial"/>
              <a:buChar char="•"/>
            </a:pPr>
            <a:r>
              <a:rPr lang="ar-JO" sz="2200" b="0" dirty="0" smtClean="0">
                <a:solidFill>
                  <a:schemeClr val="dk1"/>
                </a:solidFill>
              </a:rPr>
              <a:t>زيادة </a:t>
            </a:r>
            <a:r>
              <a:rPr lang="ar-JO" sz="2200" b="0" dirty="0">
                <a:solidFill>
                  <a:schemeClr val="dk1"/>
                </a:solidFill>
              </a:rPr>
              <a:t>عدد الأطفال العاملين</a:t>
            </a:r>
            <a:endParaRPr dirty="0"/>
          </a:p>
          <a:p>
            <a:pPr marL="342900" lvl="0" indent="-342900" algn="r" rtl="1">
              <a:buClr>
                <a:schemeClr val="dk1"/>
              </a:buClr>
              <a:buSzPts val="2200"/>
              <a:buFont typeface="Arial"/>
              <a:buChar char="•"/>
            </a:pPr>
            <a:r>
              <a:rPr lang="ar-JO" sz="2200" b="0" dirty="0" smtClean="0">
                <a:solidFill>
                  <a:schemeClr val="dk1"/>
                </a:solidFill>
              </a:rPr>
              <a:t>زيادة </a:t>
            </a:r>
            <a:r>
              <a:rPr lang="ar-JO" sz="2200" b="0" dirty="0">
                <a:solidFill>
                  <a:schemeClr val="dk1"/>
                </a:solidFill>
              </a:rPr>
              <a:t>في احتياجات الأمن الغذائي وسبل العيش التي لم تتم تلبيتها</a:t>
            </a:r>
            <a:endParaRPr dirty="0"/>
          </a:p>
          <a:p>
            <a:pPr marL="342900" lvl="0" indent="-342900" algn="r" rtl="1">
              <a:buClr>
                <a:schemeClr val="dk1"/>
              </a:buClr>
              <a:buSzPts val="2200"/>
              <a:buFont typeface="Arial"/>
              <a:buChar char="•"/>
            </a:pPr>
            <a:r>
              <a:rPr lang="ar-JO" sz="2200" b="0" dirty="0" smtClean="0">
                <a:solidFill>
                  <a:schemeClr val="dk1"/>
                </a:solidFill>
              </a:rPr>
              <a:t>عوامل </a:t>
            </a:r>
            <a:r>
              <a:rPr lang="ar-JO" sz="2200" b="0" dirty="0">
                <a:solidFill>
                  <a:schemeClr val="dk1"/>
                </a:solidFill>
              </a:rPr>
              <a:t>الخطر الجديدة (مثل فقدان </a:t>
            </a:r>
            <a:r>
              <a:rPr lang="ar-JO" sz="2200" b="0" dirty="0" smtClean="0">
                <a:solidFill>
                  <a:schemeClr val="dk1"/>
                </a:solidFill>
              </a:rPr>
              <a:t>الأصول </a:t>
            </a:r>
            <a:r>
              <a:rPr lang="ar-JO" sz="2200" b="0" dirty="0">
                <a:solidFill>
                  <a:schemeClr val="dk1"/>
                </a:solidFill>
              </a:rPr>
              <a:t>أو الدخل ، وإغلاق المدارس ، واستراتيجيات التكيف </a:t>
            </a:r>
            <a:r>
              <a:rPr lang="ar-JO" sz="2200" b="0" dirty="0" smtClean="0">
                <a:solidFill>
                  <a:schemeClr val="dk1"/>
                </a:solidFill>
              </a:rPr>
              <a:t>للأسر </a:t>
            </a:r>
            <a:r>
              <a:rPr lang="ar-JO" sz="2200" b="0" dirty="0">
                <a:solidFill>
                  <a:schemeClr val="dk1"/>
                </a:solidFill>
              </a:rPr>
              <a:t>التي تنطوي على </a:t>
            </a:r>
            <a:r>
              <a:rPr lang="ar-JO" sz="2200" b="0" dirty="0" smtClean="0">
                <a:solidFill>
                  <a:schemeClr val="dk1"/>
                </a:solidFill>
              </a:rPr>
              <a:t>عمل </a:t>
            </a:r>
            <a:r>
              <a:rPr lang="ar-JO" sz="2200" b="0" dirty="0">
                <a:solidFill>
                  <a:schemeClr val="dk1"/>
                </a:solidFill>
              </a:rPr>
              <a:t>الأطفال)</a:t>
            </a:r>
            <a:endParaRPr dirty="0"/>
          </a:p>
          <a:p>
            <a:pPr marL="342900" lvl="0" indent="-342900" algn="r" rtl="1">
              <a:buClr>
                <a:schemeClr val="dk1"/>
              </a:buClr>
              <a:buSzPts val="2200"/>
              <a:buFont typeface="Arial"/>
              <a:buChar char="•"/>
            </a:pPr>
            <a:r>
              <a:rPr lang="ar-JO" sz="2200" b="0" dirty="0" smtClean="0">
                <a:solidFill>
                  <a:schemeClr val="dk1"/>
                </a:solidFill>
              </a:rPr>
              <a:t>المخاطر </a:t>
            </a:r>
            <a:r>
              <a:rPr lang="ar-JO" sz="2200" b="0" dirty="0">
                <a:solidFill>
                  <a:schemeClr val="dk1"/>
                </a:solidFill>
              </a:rPr>
              <a:t>الخاصة بالجنس والعمر (مثل </a:t>
            </a:r>
            <a:r>
              <a:rPr lang="ar-JO" sz="2200" b="0" dirty="0" smtClean="0">
                <a:solidFill>
                  <a:schemeClr val="dk1"/>
                </a:solidFill>
              </a:rPr>
              <a:t>التعليم المحدود للمراهقين </a:t>
            </a:r>
            <a:r>
              <a:rPr lang="ar-JO" sz="2200" b="0" dirty="0">
                <a:solidFill>
                  <a:schemeClr val="dk1"/>
                </a:solidFill>
              </a:rPr>
              <a:t>أو الفتيات </a:t>
            </a:r>
            <a:r>
              <a:rPr lang="ar-JO" sz="2200" b="0" dirty="0" smtClean="0">
                <a:solidFill>
                  <a:schemeClr val="dk1"/>
                </a:solidFill>
              </a:rPr>
              <a:t>)</a:t>
            </a:r>
            <a:endParaRPr dirty="0"/>
          </a:p>
          <a:p>
            <a:pPr marL="0" lvl="0" indent="0" algn="l" rtl="0">
              <a:lnSpc>
                <a:spcPct val="90000"/>
              </a:lnSpc>
              <a:spcBef>
                <a:spcPts val="1000"/>
              </a:spcBef>
              <a:spcAft>
                <a:spcPts val="0"/>
              </a:spcAft>
              <a:buClr>
                <a:schemeClr val="accent2"/>
              </a:buClr>
              <a:buSzPts val="2000"/>
              <a:buNone/>
            </a:pPr>
            <a:endParaRPr sz="2000" dirty="0">
              <a:solidFill>
                <a:schemeClr val="dk1"/>
              </a:solidFill>
            </a:endParaRPr>
          </a:p>
          <a:p>
            <a:pPr marL="0" lvl="0" indent="0" algn="l" rtl="0">
              <a:lnSpc>
                <a:spcPct val="90000"/>
              </a:lnSpc>
              <a:spcBef>
                <a:spcPts val="1000"/>
              </a:spcBef>
              <a:spcAft>
                <a:spcPts val="0"/>
              </a:spcAft>
              <a:buClr>
                <a:schemeClr val="accent2"/>
              </a:buClr>
              <a:buSzPts val="2000"/>
              <a:buNone/>
            </a:pPr>
            <a:endParaRPr sz="2000" dirty="0">
              <a:solidFill>
                <a:schemeClr val="dk1"/>
              </a:solidFill>
              <a:latin typeface="Calibri"/>
              <a:ea typeface="Calibri"/>
              <a:cs typeface="Calibri"/>
              <a:sym typeface="Calibri"/>
            </a:endParaRPr>
          </a:p>
        </p:txBody>
      </p:sp>
      <p:sp>
        <p:nvSpPr>
          <p:cNvPr id="388" name="Google Shape;388;p18"/>
          <p:cNvSpPr txBox="1">
            <a:spLocks noGrp="1"/>
          </p:cNvSpPr>
          <p:nvPr>
            <p:ph type="body" idx="4"/>
          </p:nvPr>
        </p:nvSpPr>
        <p:spPr>
          <a:xfrm>
            <a:off x="6540913" y="2279030"/>
            <a:ext cx="4661046" cy="521171"/>
          </a:xfrm>
          <a:prstGeom prst="rect">
            <a:avLst/>
          </a:prstGeom>
          <a:noFill/>
          <a:ln>
            <a:noFill/>
          </a:ln>
        </p:spPr>
        <p:txBody>
          <a:bodyPr spcFirstLastPara="1" wrap="square" lIns="91425" tIns="45700" rIns="91425" bIns="45700" anchor="t" anchorCtr="0">
            <a:normAutofit/>
          </a:bodyPr>
          <a:lstStyle/>
          <a:p>
            <a:pPr marL="0" lvl="0" indent="0" algn="ctr">
              <a:spcBef>
                <a:spcPts val="0"/>
              </a:spcBef>
              <a:buNone/>
            </a:pPr>
            <a:r>
              <a:rPr lang="ar-JO" b="1" dirty="0">
                <a:solidFill>
                  <a:schemeClr val="accent5"/>
                </a:solidFill>
              </a:rPr>
              <a:t>المؤشرات المباشرة</a:t>
            </a:r>
            <a:endParaRPr dirty="0"/>
          </a:p>
        </p:txBody>
      </p:sp>
      <p:sp>
        <p:nvSpPr>
          <p:cNvPr id="389" name="Google Shape;389;p18"/>
          <p:cNvSpPr txBox="1">
            <a:spLocks noGrp="1"/>
          </p:cNvSpPr>
          <p:nvPr>
            <p:ph type="body" idx="6"/>
          </p:nvPr>
        </p:nvSpPr>
        <p:spPr>
          <a:xfrm>
            <a:off x="6215478" y="2800201"/>
            <a:ext cx="5976521" cy="3811205"/>
          </a:xfrm>
          <a:prstGeom prst="rect">
            <a:avLst/>
          </a:prstGeom>
          <a:noFill/>
          <a:ln>
            <a:noFill/>
          </a:ln>
        </p:spPr>
        <p:txBody>
          <a:bodyPr spcFirstLastPara="1" wrap="square" lIns="91425" tIns="45700" rIns="91425" bIns="45700" anchor="t" anchorCtr="0">
            <a:normAutofit/>
          </a:bodyPr>
          <a:lstStyle/>
          <a:p>
            <a:pPr marL="342900" lvl="0" indent="-342900" algn="r" rtl="1">
              <a:spcBef>
                <a:spcPts val="0"/>
              </a:spcBef>
              <a:buSzPts val="2200"/>
            </a:pPr>
            <a:r>
              <a:rPr lang="ar-JO" dirty="0" smtClean="0"/>
              <a:t>مخاطر </a:t>
            </a:r>
            <a:r>
              <a:rPr lang="ar-JO" dirty="0"/>
              <a:t>حماية الطفل المرتبطة بعمالة </a:t>
            </a:r>
            <a:r>
              <a:rPr lang="ar-JO" dirty="0" smtClean="0"/>
              <a:t>الأطفال</a:t>
            </a:r>
          </a:p>
          <a:p>
            <a:pPr marL="685800" lvl="1" indent="-228600" algn="r" rtl="1">
              <a:buSzPts val="2000"/>
            </a:pPr>
            <a:r>
              <a:rPr lang="ar-JO" sz="2000" dirty="0" smtClean="0">
                <a:solidFill>
                  <a:schemeClr val="accent1"/>
                </a:solidFill>
              </a:rPr>
              <a:t>العمل </a:t>
            </a:r>
            <a:r>
              <a:rPr lang="ar-JO" sz="2000" dirty="0">
                <a:solidFill>
                  <a:schemeClr val="accent1"/>
                </a:solidFill>
              </a:rPr>
              <a:t>كسبب </a:t>
            </a:r>
            <a:r>
              <a:rPr lang="ar-JO" sz="2000" dirty="0" smtClean="0">
                <a:solidFill>
                  <a:schemeClr val="accent1"/>
                </a:solidFill>
              </a:rPr>
              <a:t>للضغوطات النفسية </a:t>
            </a:r>
            <a:r>
              <a:rPr lang="ar-JO" sz="2000" dirty="0">
                <a:solidFill>
                  <a:schemeClr val="accent1"/>
                </a:solidFill>
              </a:rPr>
              <a:t>و الإجتماعية </a:t>
            </a:r>
            <a:endParaRPr lang="ar-JO" sz="2000" dirty="0" smtClean="0">
              <a:solidFill>
                <a:schemeClr val="accent1"/>
              </a:solidFill>
            </a:endParaRPr>
          </a:p>
          <a:p>
            <a:pPr marL="685800" lvl="1" indent="-228600" algn="r" rtl="1">
              <a:buSzPts val="2000"/>
            </a:pPr>
            <a:r>
              <a:rPr lang="ar-JO" sz="2000" dirty="0">
                <a:solidFill>
                  <a:schemeClr val="accent1"/>
                </a:solidFill>
              </a:rPr>
              <a:t>العنف / العنف الجنسي المرتبط </a:t>
            </a:r>
            <a:r>
              <a:rPr lang="ar-JO" sz="2000" dirty="0" smtClean="0">
                <a:solidFill>
                  <a:schemeClr val="accent1"/>
                </a:solidFill>
              </a:rPr>
              <a:t>بالعمل</a:t>
            </a:r>
          </a:p>
          <a:p>
            <a:pPr marL="685800" lvl="1" indent="-228600" algn="r" rtl="1">
              <a:buSzPts val="2000"/>
            </a:pPr>
            <a:r>
              <a:rPr lang="ar-JO" sz="2000" dirty="0" smtClean="0">
                <a:solidFill>
                  <a:schemeClr val="accent1"/>
                </a:solidFill>
              </a:rPr>
              <a:t>الأخطار </a:t>
            </a:r>
            <a:r>
              <a:rPr lang="ar-JO" sz="2000" dirty="0">
                <a:solidFill>
                  <a:schemeClr val="accent1"/>
                </a:solidFill>
              </a:rPr>
              <a:t>والإصابات المصاحبة </a:t>
            </a:r>
            <a:r>
              <a:rPr lang="ar-JO" sz="2000" dirty="0" smtClean="0">
                <a:solidFill>
                  <a:schemeClr val="accent1"/>
                </a:solidFill>
              </a:rPr>
              <a:t>للعمل </a:t>
            </a:r>
            <a:r>
              <a:rPr lang="en-GB" sz="2000" dirty="0" smtClean="0">
                <a:solidFill>
                  <a:schemeClr val="accent1"/>
                </a:solidFill>
              </a:rPr>
              <a:t> </a:t>
            </a:r>
            <a:endParaRPr dirty="0"/>
          </a:p>
          <a:p>
            <a:pPr marL="342900" lvl="0" indent="-342900" algn="r" rtl="1">
              <a:buSzPts val="2200"/>
            </a:pPr>
            <a:r>
              <a:rPr lang="ar-JO" sz="2200" dirty="0" smtClean="0"/>
              <a:t>الأطفال </a:t>
            </a:r>
            <a:r>
              <a:rPr lang="ar-JO" sz="2200" dirty="0"/>
              <a:t>الذين </a:t>
            </a:r>
            <a:r>
              <a:rPr lang="ar-JO" sz="2200" dirty="0" smtClean="0"/>
              <a:t>يديرون أمر </a:t>
            </a:r>
            <a:r>
              <a:rPr lang="ar-JO" sz="2200" dirty="0"/>
              <a:t>العمل والمدرسة ؛ حواجز الحضور للفئات المعرضة للخطر</a:t>
            </a:r>
            <a:r>
              <a:rPr lang="en-GB" sz="2200" dirty="0" smtClean="0"/>
              <a:t> </a:t>
            </a:r>
            <a:endParaRPr dirty="0"/>
          </a:p>
          <a:p>
            <a:pPr marL="342900" lvl="0" indent="-342900" algn="r" rtl="1">
              <a:buSzPts val="2200"/>
            </a:pPr>
            <a:r>
              <a:rPr lang="ar-JO" dirty="0" smtClean="0"/>
              <a:t>من يجلب </a:t>
            </a:r>
            <a:r>
              <a:rPr lang="ar-JO" dirty="0"/>
              <a:t>في الأسرة </a:t>
            </a:r>
            <a:r>
              <a:rPr lang="ar-JO" dirty="0" smtClean="0"/>
              <a:t>الدخل </a:t>
            </a:r>
            <a:r>
              <a:rPr lang="ar-JO" dirty="0"/>
              <a:t>أو الطعام ، بما في ذلك </a:t>
            </a:r>
            <a:r>
              <a:rPr lang="ar-JO" dirty="0" smtClean="0"/>
              <a:t>الأطفال</a:t>
            </a:r>
          </a:p>
          <a:p>
            <a:pPr marL="342900" lvl="0" indent="-342900" algn="r" rtl="1">
              <a:buSzPts val="2200"/>
            </a:pPr>
            <a:r>
              <a:rPr lang="ar-JO" sz="2200" dirty="0" smtClean="0"/>
              <a:t>كيف </a:t>
            </a:r>
            <a:r>
              <a:rPr lang="ar-JO" sz="2200" dirty="0"/>
              <a:t>يقضي الفتيان / الفتيات أوقاتهم في المنزل وخارجه</a:t>
            </a:r>
            <a:endParaRPr dirty="0"/>
          </a:p>
          <a:p>
            <a:pPr marL="228600" lvl="0" indent="-76200" algn="l" rtl="0">
              <a:lnSpc>
                <a:spcPct val="90000"/>
              </a:lnSpc>
              <a:spcBef>
                <a:spcPts val="1000"/>
              </a:spcBef>
              <a:spcAft>
                <a:spcPts val="0"/>
              </a:spcAft>
              <a:buClr>
                <a:schemeClr val="accent2"/>
              </a:buClr>
              <a:buSzPts val="2400"/>
              <a:buNone/>
            </a:pPr>
            <a:endParaRPr dirty="0"/>
          </a:p>
        </p:txBody>
      </p:sp>
      <p:pic>
        <p:nvPicPr>
          <p:cNvPr id="390" name="Google Shape;390;p18"/>
          <p:cNvPicPr preferRelativeResize="0"/>
          <p:nvPr/>
        </p:nvPicPr>
        <p:blipFill rotWithShape="1">
          <a:blip r:embed="rId3">
            <a:alphaModFix/>
          </a:blip>
          <a:srcRect/>
          <a:stretch/>
        </p:blipFill>
        <p:spPr>
          <a:xfrm>
            <a:off x="9973265" y="1320585"/>
            <a:ext cx="2396716" cy="2396716"/>
          </a:xfrm>
          <a:prstGeom prst="rect">
            <a:avLst/>
          </a:prstGeom>
          <a:noFill/>
          <a:ln>
            <a:noFill/>
          </a:ln>
        </p:spPr>
      </p:pic>
    </p:spTree>
    <p:extLst>
      <p:ext uri="{BB962C8B-B14F-4D97-AF65-F5344CB8AC3E}">
        <p14:creationId xmlns:p14="http://schemas.microsoft.com/office/powerpoint/2010/main" val="17245436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19"/>
          <p:cNvSpPr txBox="1">
            <a:spLocks noGrp="1"/>
          </p:cNvSpPr>
          <p:nvPr>
            <p:ph type="body" idx="1"/>
          </p:nvPr>
        </p:nvSpPr>
        <p:spPr>
          <a:xfrm>
            <a:off x="1828006" y="1646387"/>
            <a:ext cx="8535987" cy="627939"/>
          </a:xfrm>
          <a:prstGeom prst="rect">
            <a:avLst/>
          </a:prstGeom>
          <a:noFill/>
          <a:ln>
            <a:noFill/>
          </a:ln>
        </p:spPr>
        <p:txBody>
          <a:bodyPr spcFirstLastPara="1" wrap="square" lIns="91425" tIns="45700" rIns="91425" bIns="45700" anchor="t" anchorCtr="0">
            <a:noAutofit/>
          </a:bodyPr>
          <a:lstStyle/>
          <a:p>
            <a:pPr marL="0" lvl="0" indent="0">
              <a:spcBef>
                <a:spcPts val="0"/>
              </a:spcBef>
              <a:buSzPts val="4000"/>
            </a:pPr>
            <a:r>
              <a:rPr lang="ar-JO" sz="4000" dirty="0" smtClean="0"/>
              <a:t>تنفيذ </a:t>
            </a:r>
            <a:r>
              <a:rPr lang="ar-JO" sz="4000" dirty="0"/>
              <a:t>التقييمات</a:t>
            </a:r>
            <a:r>
              <a:rPr lang="en-GB" sz="4000" dirty="0" smtClean="0"/>
              <a:t> </a:t>
            </a:r>
            <a:endParaRPr dirty="0"/>
          </a:p>
        </p:txBody>
      </p:sp>
    </p:spTree>
    <p:extLst>
      <p:ext uri="{BB962C8B-B14F-4D97-AF65-F5344CB8AC3E}">
        <p14:creationId xmlns:p14="http://schemas.microsoft.com/office/powerpoint/2010/main" val="24811440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2"/>
          <p:cNvSpPr txBox="1">
            <a:spLocks noGrp="1"/>
          </p:cNvSpPr>
          <p:nvPr>
            <p:ph type="body" idx="1"/>
          </p:nvPr>
        </p:nvSpPr>
        <p:spPr>
          <a:xfrm>
            <a:off x="1828005" y="571165"/>
            <a:ext cx="8535987" cy="163783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lt1"/>
              </a:buClr>
              <a:buSzPts val="4000"/>
              <a:buNone/>
            </a:pPr>
            <a:r>
              <a:rPr lang="ar-JO" sz="4000" dirty="0" smtClean="0"/>
              <a:t>الجلسة 3</a:t>
            </a:r>
            <a:endParaRPr dirty="0"/>
          </a:p>
          <a:p>
            <a:pPr marL="0" lvl="0" indent="0">
              <a:buSzPts val="4000"/>
            </a:pPr>
            <a:r>
              <a:rPr lang="en-GB" sz="4000" dirty="0"/>
              <a:t> </a:t>
            </a:r>
            <a:r>
              <a:rPr lang="ar-JO" sz="4000" dirty="0"/>
              <a:t>تقييم وتحليل ل</a:t>
            </a:r>
            <a:r>
              <a:rPr lang="ar-JO" sz="4000" dirty="0" smtClean="0"/>
              <a:t>وضع عمل </a:t>
            </a:r>
            <a:r>
              <a:rPr lang="ar-JO" sz="4000" dirty="0"/>
              <a:t>الأطفال</a:t>
            </a:r>
            <a:endParaRPr dirty="0"/>
          </a:p>
          <a:p>
            <a:pPr marL="0" lvl="0" indent="0" algn="ctr" rtl="0">
              <a:lnSpc>
                <a:spcPct val="90000"/>
              </a:lnSpc>
              <a:spcBef>
                <a:spcPts val="1000"/>
              </a:spcBef>
              <a:spcAft>
                <a:spcPts val="0"/>
              </a:spcAft>
              <a:buClr>
                <a:schemeClr val="lt1"/>
              </a:buClr>
              <a:buSzPts val="2800"/>
              <a:buNone/>
            </a:pPr>
            <a:endParaRPr dirty="0"/>
          </a:p>
        </p:txBody>
      </p:sp>
      <p:sp>
        <p:nvSpPr>
          <p:cNvPr id="241" name="Google Shape;241;p2"/>
          <p:cNvSpPr txBox="1">
            <a:spLocks noGrp="1"/>
          </p:cNvSpPr>
          <p:nvPr>
            <p:ph type="body" idx="2"/>
          </p:nvPr>
        </p:nvSpPr>
        <p:spPr>
          <a:xfrm>
            <a:off x="821011" y="3429000"/>
            <a:ext cx="10549973"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1000"/>
              </a:spcBef>
              <a:spcAft>
                <a:spcPts val="0"/>
              </a:spcAft>
              <a:buClr>
                <a:schemeClr val="lt1"/>
              </a:buClr>
              <a:buSzPts val="2800"/>
              <a:buNone/>
            </a:pPr>
            <a:r>
              <a:rPr lang="en-GB" b="1" dirty="0"/>
              <a:t> </a:t>
            </a:r>
            <a:endParaRPr dirty="0"/>
          </a:p>
        </p:txBody>
      </p:sp>
      <p:sp>
        <p:nvSpPr>
          <p:cNvPr id="242" name="Google Shape;242;p2"/>
          <p:cNvSpPr txBox="1"/>
          <p:nvPr/>
        </p:nvSpPr>
        <p:spPr>
          <a:xfrm>
            <a:off x="1710624" y="4649003"/>
            <a:ext cx="8770750" cy="1637832"/>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800"/>
              <a:buFont typeface="Arial"/>
              <a:buNone/>
            </a:pPr>
            <a:endParaRPr sz="2800" b="1" i="0" u="none" strike="noStrike" cap="none">
              <a:solidFill>
                <a:schemeClr val="lt1"/>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4564005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20"/>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p>
            <a:pPr lvl="0" algn="ctr">
              <a:buSzPts val="4000"/>
            </a:pPr>
            <a:r>
              <a:rPr lang="ar-JO" sz="4000" dirty="0">
                <a:latin typeface="Calibri"/>
                <a:ea typeface="Calibri"/>
                <a:cs typeface="Calibri"/>
                <a:sym typeface="Calibri"/>
              </a:rPr>
              <a:t>جمع البيانات الحساسة عن عمل الأطفال</a:t>
            </a:r>
            <a:endParaRPr dirty="0"/>
          </a:p>
        </p:txBody>
      </p:sp>
      <p:sp>
        <p:nvSpPr>
          <p:cNvPr id="402" name="Google Shape;402;p20"/>
          <p:cNvSpPr txBox="1">
            <a:spLocks noGrp="1"/>
          </p:cNvSpPr>
          <p:nvPr>
            <p:ph type="body" idx="4"/>
          </p:nvPr>
        </p:nvSpPr>
        <p:spPr>
          <a:xfrm>
            <a:off x="656022" y="3429001"/>
            <a:ext cx="4661046" cy="2876682"/>
          </a:xfrm>
          <a:prstGeom prst="rect">
            <a:avLst/>
          </a:prstGeom>
          <a:noFill/>
          <a:ln>
            <a:noFill/>
          </a:ln>
        </p:spPr>
        <p:txBody>
          <a:bodyPr spcFirstLastPara="1" wrap="square" lIns="91425" tIns="45700" rIns="91425" bIns="45700" anchor="t" anchorCtr="0">
            <a:normAutofit/>
          </a:bodyPr>
          <a:lstStyle/>
          <a:p>
            <a:pPr marL="228600" lvl="0" indent="-228600" algn="r" rtl="1">
              <a:spcBef>
                <a:spcPts val="0"/>
              </a:spcBef>
            </a:pPr>
            <a:r>
              <a:rPr lang="ar-JO" dirty="0" smtClean="0">
                <a:latin typeface="Calibri"/>
                <a:ea typeface="Calibri"/>
                <a:cs typeface="Calibri"/>
                <a:sym typeface="Calibri"/>
              </a:rPr>
              <a:t>المصطلحات </a:t>
            </a:r>
            <a:r>
              <a:rPr lang="ar-JO" dirty="0">
                <a:latin typeface="Calibri"/>
                <a:ea typeface="Calibri"/>
                <a:cs typeface="Calibri"/>
                <a:sym typeface="Calibri"/>
              </a:rPr>
              <a:t>المستخدمة محليًا</a:t>
            </a:r>
            <a:r>
              <a:rPr lang="en-GB" dirty="0" smtClean="0">
                <a:latin typeface="Calibri"/>
                <a:ea typeface="Calibri"/>
                <a:cs typeface="Calibri"/>
                <a:sym typeface="Calibri"/>
              </a:rPr>
              <a:t> </a:t>
            </a:r>
            <a:endParaRPr dirty="0"/>
          </a:p>
          <a:p>
            <a:pPr marL="228600" lvl="0" indent="-228600" algn="r" rtl="1"/>
            <a:r>
              <a:rPr lang="ar-JO" dirty="0" smtClean="0">
                <a:latin typeface="Calibri"/>
                <a:ea typeface="Calibri"/>
                <a:cs typeface="Calibri"/>
                <a:sym typeface="Calibri"/>
              </a:rPr>
              <a:t>مفاهيم </a:t>
            </a:r>
            <a:r>
              <a:rPr lang="ar-JO" dirty="0">
                <a:latin typeface="Calibri"/>
                <a:ea typeface="Calibri"/>
                <a:cs typeface="Calibri"/>
                <a:sym typeface="Calibri"/>
              </a:rPr>
              <a:t>"العمل"</a:t>
            </a:r>
            <a:endParaRPr dirty="0"/>
          </a:p>
          <a:p>
            <a:pPr marL="228600" lvl="0" indent="-228600" algn="r" rtl="1"/>
            <a:r>
              <a:rPr lang="ar-JO" dirty="0" smtClean="0">
                <a:latin typeface="Calibri"/>
                <a:ea typeface="Calibri"/>
                <a:cs typeface="Calibri"/>
                <a:sym typeface="Calibri"/>
              </a:rPr>
              <a:t>مستويات </a:t>
            </a:r>
            <a:r>
              <a:rPr lang="ar-JO" dirty="0">
                <a:latin typeface="Calibri"/>
                <a:ea typeface="Calibri"/>
                <a:cs typeface="Calibri"/>
                <a:sym typeface="Calibri"/>
              </a:rPr>
              <a:t>معرفة القراءة والكتابة</a:t>
            </a:r>
            <a:endParaRPr dirty="0"/>
          </a:p>
          <a:p>
            <a:pPr marL="228600" lvl="0" indent="-228600" algn="r" rtl="1"/>
            <a:r>
              <a:rPr lang="ar-JO" dirty="0" smtClean="0">
                <a:latin typeface="Calibri"/>
                <a:ea typeface="Calibri"/>
                <a:cs typeface="Calibri"/>
                <a:sym typeface="Calibri"/>
              </a:rPr>
              <a:t>الترجمة </a:t>
            </a:r>
            <a:r>
              <a:rPr lang="ar-JO" dirty="0">
                <a:latin typeface="Calibri"/>
                <a:ea typeface="Calibri"/>
                <a:cs typeface="Calibri"/>
                <a:sym typeface="Calibri"/>
              </a:rPr>
              <a:t>والاختبار </a:t>
            </a:r>
            <a:r>
              <a:rPr lang="ar-JO" dirty="0" smtClean="0">
                <a:latin typeface="Calibri"/>
                <a:ea typeface="Calibri"/>
                <a:cs typeface="Calibri"/>
                <a:sym typeface="Calibri"/>
              </a:rPr>
              <a:t>الميداني </a:t>
            </a:r>
            <a:endParaRPr dirty="0"/>
          </a:p>
          <a:p>
            <a:pPr marL="228600" lvl="0" indent="-228600" algn="r" rtl="1"/>
            <a:r>
              <a:rPr lang="ar-JO" dirty="0" smtClean="0">
                <a:latin typeface="Calibri"/>
                <a:ea typeface="Calibri"/>
                <a:cs typeface="Calibri"/>
                <a:sym typeface="Calibri"/>
              </a:rPr>
              <a:t>الإتفاق</a:t>
            </a:r>
            <a:endParaRPr dirty="0"/>
          </a:p>
          <a:p>
            <a:pPr marL="228600" lvl="0" indent="-76200" algn="l" rtl="0">
              <a:lnSpc>
                <a:spcPct val="90000"/>
              </a:lnSpc>
              <a:spcBef>
                <a:spcPts val="1000"/>
              </a:spcBef>
              <a:spcAft>
                <a:spcPts val="0"/>
              </a:spcAft>
              <a:buClr>
                <a:schemeClr val="accent6"/>
              </a:buClr>
              <a:buSzPts val="2400"/>
              <a:buNone/>
            </a:pPr>
            <a:endParaRPr dirty="0"/>
          </a:p>
        </p:txBody>
      </p:sp>
      <p:sp>
        <p:nvSpPr>
          <p:cNvPr id="403" name="Google Shape;403;p20"/>
          <p:cNvSpPr txBox="1">
            <a:spLocks noGrp="1"/>
          </p:cNvSpPr>
          <p:nvPr>
            <p:ph type="body" idx="6"/>
          </p:nvPr>
        </p:nvSpPr>
        <p:spPr>
          <a:xfrm>
            <a:off x="6814990" y="3429000"/>
            <a:ext cx="4661046" cy="3182406"/>
          </a:xfrm>
          <a:prstGeom prst="rect">
            <a:avLst/>
          </a:prstGeom>
          <a:noFill/>
          <a:ln>
            <a:noFill/>
          </a:ln>
        </p:spPr>
        <p:txBody>
          <a:bodyPr spcFirstLastPara="1" wrap="square" lIns="91425" tIns="45700" rIns="91425" bIns="45700" anchor="t" anchorCtr="0">
            <a:normAutofit lnSpcReduction="10000"/>
          </a:bodyPr>
          <a:lstStyle/>
          <a:p>
            <a:pPr marL="228600" lvl="0" indent="-228600" algn="r" rtl="1">
              <a:spcBef>
                <a:spcPts val="0"/>
              </a:spcBef>
              <a:buSzPct val="100000"/>
            </a:pPr>
            <a:r>
              <a:rPr lang="ar-JO" sz="2600" dirty="0" smtClean="0">
                <a:latin typeface="Calibri"/>
                <a:ea typeface="Calibri"/>
                <a:cs typeface="Calibri"/>
                <a:sym typeface="Calibri"/>
              </a:rPr>
              <a:t>تحديد </a:t>
            </a:r>
            <a:r>
              <a:rPr lang="ar-JO" sz="2600" dirty="0">
                <a:latin typeface="Calibri"/>
                <a:ea typeface="Calibri"/>
                <a:cs typeface="Calibri"/>
                <a:sym typeface="Calibri"/>
              </a:rPr>
              <a:t>الموضوعات الحساسة في </a:t>
            </a:r>
            <a:r>
              <a:rPr lang="ar-JO" sz="2600" dirty="0" smtClean="0">
                <a:latin typeface="Calibri"/>
                <a:ea typeface="Calibri"/>
                <a:cs typeface="Calibri"/>
                <a:sym typeface="Calibri"/>
              </a:rPr>
              <a:t>المجتمعات </a:t>
            </a:r>
            <a:endParaRPr dirty="0"/>
          </a:p>
          <a:p>
            <a:pPr marL="228600" lvl="0" indent="-228600" algn="r" rtl="1">
              <a:buSzPct val="100000"/>
            </a:pPr>
            <a:r>
              <a:rPr lang="ar-JO" dirty="0" smtClean="0"/>
              <a:t>الصراع، </a:t>
            </a:r>
            <a:r>
              <a:rPr lang="ar-JO" dirty="0"/>
              <a:t>والأمن </a:t>
            </a:r>
            <a:r>
              <a:rPr lang="ar-JO" dirty="0" smtClean="0"/>
              <a:t>الشخصي، والوصول</a:t>
            </a:r>
          </a:p>
          <a:p>
            <a:pPr marL="228600" lvl="0" indent="-228600" algn="r" rtl="1">
              <a:buSzPct val="100000"/>
            </a:pPr>
            <a:r>
              <a:rPr lang="ar-JO" sz="2600" dirty="0" smtClean="0">
                <a:latin typeface="Calibri"/>
                <a:ea typeface="Calibri"/>
                <a:cs typeface="Calibri"/>
                <a:sym typeface="Calibri"/>
              </a:rPr>
              <a:t>حماية </a:t>
            </a:r>
            <a:r>
              <a:rPr lang="ar-JO" sz="2600" dirty="0">
                <a:latin typeface="Calibri"/>
                <a:ea typeface="Calibri"/>
                <a:cs typeface="Calibri"/>
                <a:sym typeface="Calibri"/>
              </a:rPr>
              <a:t>هويات </a:t>
            </a:r>
            <a:r>
              <a:rPr lang="ar-JO" sz="2600" dirty="0" smtClean="0">
                <a:latin typeface="Calibri"/>
                <a:ea typeface="Calibri"/>
                <a:cs typeface="Calibri"/>
                <a:sym typeface="Calibri"/>
              </a:rPr>
              <a:t>الأطفال </a:t>
            </a:r>
            <a:r>
              <a:rPr lang="en-GB" sz="2600" dirty="0" smtClean="0">
                <a:latin typeface="Calibri"/>
                <a:ea typeface="Calibri"/>
                <a:cs typeface="Calibri"/>
                <a:sym typeface="Calibri"/>
              </a:rPr>
              <a:t> </a:t>
            </a:r>
            <a:endParaRPr dirty="0"/>
          </a:p>
          <a:p>
            <a:pPr marL="228600" lvl="0" indent="-228600" algn="r" rtl="1">
              <a:buSzPct val="100000"/>
            </a:pPr>
            <a:r>
              <a:rPr lang="ar-JO" sz="2600" dirty="0" smtClean="0">
                <a:latin typeface="Calibri"/>
                <a:ea typeface="Calibri"/>
                <a:cs typeface="Calibri"/>
                <a:sym typeface="Calibri"/>
              </a:rPr>
              <a:t>التعامل </a:t>
            </a:r>
            <a:r>
              <a:rPr lang="ar-JO" sz="2600" dirty="0">
                <a:latin typeface="Calibri"/>
                <a:ea typeface="Calibri"/>
                <a:cs typeface="Calibri"/>
                <a:sym typeface="Calibri"/>
              </a:rPr>
              <a:t>مع الموضوعات الحساسة</a:t>
            </a:r>
            <a:endParaRPr dirty="0"/>
          </a:p>
          <a:p>
            <a:pPr marL="228600" lvl="0" indent="-228600" algn="r" rtl="1">
              <a:buSzPct val="100000"/>
            </a:pPr>
            <a:r>
              <a:rPr lang="ar-JO" sz="2600" dirty="0" smtClean="0">
                <a:latin typeface="Calibri"/>
                <a:ea typeface="Calibri"/>
                <a:cs typeface="Calibri"/>
                <a:sym typeface="Calibri"/>
              </a:rPr>
              <a:t>استخدم </a:t>
            </a:r>
            <a:r>
              <a:rPr lang="ar-JO" sz="2600" dirty="0">
                <a:latin typeface="Calibri"/>
                <a:ea typeface="Calibri"/>
                <a:cs typeface="Calibri"/>
                <a:sym typeface="Calibri"/>
              </a:rPr>
              <a:t>الأشخاص المعروفين للمجتمعات (حيثما كان ذلك ممكنًا ومناسبًا)</a:t>
            </a:r>
            <a:endParaRPr dirty="0"/>
          </a:p>
          <a:p>
            <a:pPr marL="228600" lvl="0" indent="-87629" algn="l" rtl="0">
              <a:lnSpc>
                <a:spcPct val="90000"/>
              </a:lnSpc>
              <a:spcBef>
                <a:spcPts val="1000"/>
              </a:spcBef>
              <a:spcAft>
                <a:spcPts val="0"/>
              </a:spcAft>
              <a:buClr>
                <a:schemeClr val="accent6"/>
              </a:buClr>
              <a:buSzPct val="100000"/>
              <a:buNone/>
            </a:pPr>
            <a:endParaRPr dirty="0"/>
          </a:p>
        </p:txBody>
      </p:sp>
      <p:sp>
        <p:nvSpPr>
          <p:cNvPr id="404" name="Google Shape;404;p20"/>
          <p:cNvSpPr txBox="1"/>
          <p:nvPr/>
        </p:nvSpPr>
        <p:spPr>
          <a:xfrm>
            <a:off x="656022" y="2051970"/>
            <a:ext cx="4661045" cy="751145"/>
          </a:xfrm>
          <a:prstGeom prst="rect">
            <a:avLst/>
          </a:prstGeom>
          <a:noFill/>
          <a:ln>
            <a:noFill/>
          </a:ln>
        </p:spPr>
        <p:txBody>
          <a:bodyPr spcFirstLastPara="1" wrap="square" lIns="91425" tIns="45700" rIns="91425" bIns="45700" anchor="t" anchorCtr="0">
            <a:noAutofit/>
          </a:bodyPr>
          <a:lstStyle/>
          <a:p>
            <a:pPr lvl="0" algn="ctr">
              <a:lnSpc>
                <a:spcPct val="90000"/>
              </a:lnSpc>
              <a:buClr>
                <a:schemeClr val="accent6"/>
              </a:buClr>
              <a:buSzPts val="2600"/>
            </a:pPr>
            <a:r>
              <a:rPr lang="ar-JO" sz="2600" b="1" dirty="0">
                <a:solidFill>
                  <a:schemeClr val="accent6"/>
                </a:solidFill>
                <a:latin typeface="Calibri"/>
                <a:ea typeface="Calibri"/>
                <a:cs typeface="Calibri"/>
                <a:sym typeface="Calibri"/>
              </a:rPr>
              <a:t>إرساء تفاهمات محلية وتعريفات </a:t>
            </a:r>
            <a:r>
              <a:rPr lang="ar-JO" sz="2600" b="1" dirty="0" smtClean="0">
                <a:solidFill>
                  <a:schemeClr val="accent6"/>
                </a:solidFill>
                <a:latin typeface="Calibri"/>
                <a:ea typeface="Calibri"/>
                <a:cs typeface="Calibri"/>
                <a:sym typeface="Calibri"/>
              </a:rPr>
              <a:t>لعمل </a:t>
            </a:r>
            <a:r>
              <a:rPr lang="ar-JO" sz="2600" b="1" dirty="0">
                <a:solidFill>
                  <a:schemeClr val="accent6"/>
                </a:solidFill>
                <a:latin typeface="Calibri"/>
                <a:ea typeface="Calibri"/>
                <a:cs typeface="Calibri"/>
                <a:sym typeface="Calibri"/>
              </a:rPr>
              <a:t>الأطفال</a:t>
            </a:r>
            <a:endParaRPr dirty="0"/>
          </a:p>
        </p:txBody>
      </p:sp>
      <p:sp>
        <p:nvSpPr>
          <p:cNvPr id="405" name="Google Shape;405;p20"/>
          <p:cNvSpPr txBox="1"/>
          <p:nvPr/>
        </p:nvSpPr>
        <p:spPr>
          <a:xfrm>
            <a:off x="6814990" y="2198040"/>
            <a:ext cx="4661045" cy="605076"/>
          </a:xfrm>
          <a:prstGeom prst="rect">
            <a:avLst/>
          </a:prstGeom>
          <a:noFill/>
          <a:ln>
            <a:noFill/>
          </a:ln>
        </p:spPr>
        <p:txBody>
          <a:bodyPr spcFirstLastPara="1" wrap="square" lIns="91425" tIns="45700" rIns="91425" bIns="45700" anchor="t" anchorCtr="0">
            <a:noAutofit/>
          </a:bodyPr>
          <a:lstStyle/>
          <a:p>
            <a:pPr lvl="0" algn="ctr">
              <a:lnSpc>
                <a:spcPct val="90000"/>
              </a:lnSpc>
              <a:buClr>
                <a:schemeClr val="accent6"/>
              </a:buClr>
              <a:buSzPts val="2600"/>
            </a:pPr>
            <a:r>
              <a:rPr lang="ar-JO" sz="2600" b="1" dirty="0" smtClean="0">
                <a:solidFill>
                  <a:schemeClr val="accent6"/>
                </a:solidFill>
                <a:latin typeface="Calibri"/>
                <a:ea typeface="Calibri"/>
                <a:cs typeface="Calibri"/>
                <a:sym typeface="Calibri"/>
              </a:rPr>
              <a:t>التعامل </a:t>
            </a:r>
            <a:r>
              <a:rPr lang="ar-JO" sz="2600" b="1" dirty="0">
                <a:solidFill>
                  <a:schemeClr val="accent6"/>
                </a:solidFill>
                <a:latin typeface="Calibri"/>
                <a:ea typeface="Calibri"/>
                <a:cs typeface="Calibri"/>
                <a:sym typeface="Calibri"/>
              </a:rPr>
              <a:t>مع جمع البيانات بعناية فائقة</a:t>
            </a:r>
            <a:endParaRPr dirty="0"/>
          </a:p>
        </p:txBody>
      </p:sp>
    </p:spTree>
    <p:extLst>
      <p:ext uri="{BB962C8B-B14F-4D97-AF65-F5344CB8AC3E}">
        <p14:creationId xmlns:p14="http://schemas.microsoft.com/office/powerpoint/2010/main" val="41714296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p21"/>
          <p:cNvSpPr txBox="1">
            <a:spLocks noGrp="1"/>
          </p:cNvSpPr>
          <p:nvPr>
            <p:ph type="title"/>
          </p:nvPr>
        </p:nvSpPr>
        <p:spPr>
          <a:xfrm>
            <a:off x="131525" y="365125"/>
            <a:ext cx="12060300" cy="1325700"/>
          </a:xfrm>
          <a:prstGeom prst="rect">
            <a:avLst/>
          </a:prstGeom>
          <a:noFill/>
          <a:ln>
            <a:noFill/>
          </a:ln>
        </p:spPr>
        <p:txBody>
          <a:bodyPr spcFirstLastPara="1" wrap="square" lIns="91425" tIns="45700" rIns="91425" bIns="45700" anchor="ctr" anchorCtr="0">
            <a:normAutofit/>
          </a:bodyPr>
          <a:lstStyle/>
          <a:p>
            <a:pPr lvl="0" algn="r" rtl="1">
              <a:buSzPts val="4000"/>
            </a:pPr>
            <a:r>
              <a:rPr lang="ar-JO" sz="4000" dirty="0">
                <a:latin typeface="Calibri"/>
                <a:ea typeface="Calibri"/>
                <a:cs typeface="Calibri"/>
                <a:sym typeface="Calibri"/>
              </a:rPr>
              <a:t>الإجراءات الرئيسية لتعزيز قياس عمل الأطفال</a:t>
            </a:r>
            <a:endParaRPr dirty="0"/>
          </a:p>
        </p:txBody>
      </p:sp>
      <p:sp>
        <p:nvSpPr>
          <p:cNvPr id="412" name="Google Shape;412;p21"/>
          <p:cNvSpPr txBox="1">
            <a:spLocks noGrp="1"/>
          </p:cNvSpPr>
          <p:nvPr>
            <p:ph type="body" idx="2"/>
          </p:nvPr>
        </p:nvSpPr>
        <p:spPr>
          <a:xfrm>
            <a:off x="249623" y="1789906"/>
            <a:ext cx="5592377" cy="49037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800"/>
              <a:buNone/>
            </a:pPr>
            <a:endParaRPr b="1" dirty="0"/>
          </a:p>
          <a:p>
            <a:pPr marL="0" lvl="0" indent="0" algn="l" rtl="0">
              <a:lnSpc>
                <a:spcPct val="90000"/>
              </a:lnSpc>
              <a:spcBef>
                <a:spcPts val="0"/>
              </a:spcBef>
              <a:spcAft>
                <a:spcPts val="0"/>
              </a:spcAft>
              <a:buSzPts val="2800"/>
              <a:buNone/>
            </a:pPr>
            <a:endParaRPr b="1" dirty="0"/>
          </a:p>
          <a:p>
            <a:pPr marL="0" lvl="0" indent="0" algn="r" rtl="1">
              <a:spcBef>
                <a:spcPts val="0"/>
              </a:spcBef>
              <a:buNone/>
            </a:pPr>
            <a:r>
              <a:rPr lang="ar-JO" b="1" dirty="0" smtClean="0"/>
              <a:t>الجنس </a:t>
            </a:r>
            <a:r>
              <a:rPr lang="ar-JO" b="1" dirty="0"/>
              <a:t>، ومراعي للعمر </a:t>
            </a:r>
            <a:r>
              <a:rPr lang="ar-JO" b="1" dirty="0" smtClean="0"/>
              <a:t>وشامل </a:t>
            </a:r>
            <a:endParaRPr dirty="0" smtClean="0"/>
          </a:p>
          <a:p>
            <a:pPr marL="228600" lvl="0" indent="0" algn="l" rtl="0">
              <a:lnSpc>
                <a:spcPct val="90000"/>
              </a:lnSpc>
              <a:spcBef>
                <a:spcPts val="1000"/>
              </a:spcBef>
              <a:spcAft>
                <a:spcPts val="0"/>
              </a:spcAft>
              <a:buNone/>
            </a:pPr>
            <a:r>
              <a:rPr lang="en-GB" sz="2600" dirty="0" smtClean="0">
                <a:latin typeface="Helvetica Neue"/>
                <a:ea typeface="Helvetica Neue"/>
                <a:cs typeface="Helvetica Neue"/>
                <a:sym typeface="Helvetica Neue"/>
              </a:rPr>
              <a:t> </a:t>
            </a:r>
            <a:endParaRPr dirty="0" smtClean="0"/>
          </a:p>
          <a:p>
            <a:pPr marL="0" lvl="0" indent="0" algn="r" rtl="1">
              <a:buNone/>
            </a:pPr>
            <a:r>
              <a:rPr lang="ar-JO" b="1" dirty="0" smtClean="0"/>
              <a:t>أدوات </a:t>
            </a:r>
            <a:r>
              <a:rPr lang="ar-JO" b="1" dirty="0"/>
              <a:t>التصميم والمنهجيات</a:t>
            </a:r>
            <a:endParaRPr dirty="0" smtClean="0"/>
          </a:p>
          <a:p>
            <a:pPr marL="0" lvl="0" indent="0" algn="l" rtl="0">
              <a:lnSpc>
                <a:spcPct val="90000"/>
              </a:lnSpc>
              <a:spcBef>
                <a:spcPts val="1000"/>
              </a:spcBef>
              <a:spcAft>
                <a:spcPts val="0"/>
              </a:spcAft>
              <a:buSzPts val="2800"/>
              <a:buNone/>
            </a:pPr>
            <a:endParaRPr dirty="0">
              <a:latin typeface="Helvetica Neue"/>
              <a:ea typeface="Helvetica Neue"/>
              <a:cs typeface="Helvetica Neue"/>
              <a:sym typeface="Helvetica Neue"/>
            </a:endParaRPr>
          </a:p>
          <a:p>
            <a:pPr marL="228600" lvl="0" indent="-50800" algn="l" rtl="0">
              <a:lnSpc>
                <a:spcPct val="90000"/>
              </a:lnSpc>
              <a:spcBef>
                <a:spcPts val="1000"/>
              </a:spcBef>
              <a:spcAft>
                <a:spcPts val="0"/>
              </a:spcAft>
              <a:buClr>
                <a:schemeClr val="accent6"/>
              </a:buClr>
              <a:buSzPts val="2800"/>
              <a:buNone/>
            </a:pPr>
            <a:endParaRPr dirty="0">
              <a:latin typeface="Helvetica Neue"/>
              <a:ea typeface="Helvetica Neue"/>
              <a:cs typeface="Helvetica Neue"/>
              <a:sym typeface="Helvetica Neue"/>
            </a:endParaRPr>
          </a:p>
        </p:txBody>
      </p:sp>
      <p:sp>
        <p:nvSpPr>
          <p:cNvPr id="413" name="Google Shape;413;p21"/>
          <p:cNvSpPr txBox="1"/>
          <p:nvPr/>
        </p:nvSpPr>
        <p:spPr>
          <a:xfrm>
            <a:off x="249623" y="4241800"/>
            <a:ext cx="5439977" cy="3305967"/>
          </a:xfrm>
          <a:prstGeom prst="rect">
            <a:avLst/>
          </a:prstGeom>
          <a:noFill/>
          <a:ln>
            <a:noFill/>
          </a:ln>
        </p:spPr>
        <p:txBody>
          <a:bodyPr spcFirstLastPara="1" wrap="square" lIns="91425" tIns="45700" rIns="91425" bIns="45700" anchor="t" anchorCtr="0">
            <a:normAutofit/>
          </a:bodyPr>
          <a:lstStyle/>
          <a:p>
            <a:pPr marL="228600" marR="0" lvl="0" indent="-50800" algn="l" rtl="0">
              <a:lnSpc>
                <a:spcPct val="90000"/>
              </a:lnSpc>
              <a:spcBef>
                <a:spcPts val="0"/>
              </a:spcBef>
              <a:spcAft>
                <a:spcPts val="0"/>
              </a:spcAft>
              <a:buClr>
                <a:schemeClr val="accent6"/>
              </a:buClr>
              <a:buSzPts val="2800"/>
              <a:buFont typeface="Arial"/>
              <a:buNone/>
            </a:pPr>
            <a:endParaRPr sz="2800">
              <a:solidFill>
                <a:schemeClr val="dk1"/>
              </a:solidFill>
              <a:latin typeface="Helvetica Neue"/>
              <a:ea typeface="Helvetica Neue"/>
              <a:cs typeface="Helvetica Neue"/>
              <a:sym typeface="Helvetica Neue"/>
            </a:endParaRPr>
          </a:p>
        </p:txBody>
      </p:sp>
      <p:sp>
        <p:nvSpPr>
          <p:cNvPr id="414" name="Google Shape;414;p21"/>
          <p:cNvSpPr txBox="1"/>
          <p:nvPr/>
        </p:nvSpPr>
        <p:spPr>
          <a:xfrm>
            <a:off x="6350000" y="1954212"/>
            <a:ext cx="5439977" cy="3729037"/>
          </a:xfrm>
          <a:prstGeom prst="rect">
            <a:avLst/>
          </a:prstGeom>
          <a:noFill/>
          <a:ln>
            <a:noFill/>
          </a:ln>
        </p:spPr>
        <p:txBody>
          <a:bodyPr spcFirstLastPara="1" wrap="square" lIns="91425" tIns="45700" rIns="91425" bIns="45700" anchor="t" anchorCtr="0">
            <a:normAutofit/>
          </a:bodyPr>
          <a:lstStyle/>
          <a:p>
            <a:pPr marL="228600" marR="0" lvl="0" indent="-50800" algn="l" rtl="0">
              <a:lnSpc>
                <a:spcPct val="90000"/>
              </a:lnSpc>
              <a:spcBef>
                <a:spcPts val="0"/>
              </a:spcBef>
              <a:spcAft>
                <a:spcPts val="0"/>
              </a:spcAft>
              <a:buClr>
                <a:schemeClr val="accent6"/>
              </a:buClr>
              <a:buSzPts val="2800"/>
              <a:buFont typeface="Arial"/>
              <a:buNone/>
            </a:pPr>
            <a:endParaRPr sz="2800">
              <a:solidFill>
                <a:schemeClr val="dk1"/>
              </a:solidFill>
              <a:latin typeface="Helvetica Neue"/>
              <a:ea typeface="Helvetica Neue"/>
              <a:cs typeface="Helvetica Neue"/>
              <a:sym typeface="Helvetica Neue"/>
            </a:endParaRPr>
          </a:p>
        </p:txBody>
      </p:sp>
      <p:sp>
        <p:nvSpPr>
          <p:cNvPr id="415" name="Google Shape;415;p21"/>
          <p:cNvSpPr txBox="1"/>
          <p:nvPr/>
        </p:nvSpPr>
        <p:spPr>
          <a:xfrm>
            <a:off x="6096000" y="1789905"/>
            <a:ext cx="5439977" cy="5068095"/>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accent6"/>
              </a:buClr>
              <a:buSzPts val="2800"/>
              <a:buFont typeface="Arial"/>
              <a:buNone/>
            </a:pPr>
            <a:endParaRPr sz="2800" b="1" dirty="0">
              <a:solidFill>
                <a:schemeClr val="dk1"/>
              </a:solidFill>
              <a:latin typeface="Helvetica Neue"/>
              <a:ea typeface="Helvetica Neue"/>
              <a:cs typeface="Helvetica Neue"/>
              <a:sym typeface="Helvetica Neue"/>
            </a:endParaRPr>
          </a:p>
          <a:p>
            <a:pPr marL="0" marR="0" lvl="0" indent="0" algn="l" rtl="0">
              <a:lnSpc>
                <a:spcPct val="90000"/>
              </a:lnSpc>
              <a:spcBef>
                <a:spcPts val="0"/>
              </a:spcBef>
              <a:spcAft>
                <a:spcPts val="0"/>
              </a:spcAft>
              <a:buClr>
                <a:schemeClr val="accent6"/>
              </a:buClr>
              <a:buSzPts val="2800"/>
              <a:buFont typeface="Arial"/>
              <a:buNone/>
            </a:pPr>
            <a:endParaRPr sz="2800" b="1" dirty="0">
              <a:solidFill>
                <a:schemeClr val="dk1"/>
              </a:solidFill>
              <a:latin typeface="Helvetica Neue"/>
              <a:ea typeface="Helvetica Neue"/>
              <a:cs typeface="Helvetica Neue"/>
              <a:sym typeface="Helvetica Neue"/>
            </a:endParaRPr>
          </a:p>
          <a:p>
            <a:pPr marL="0" marR="0" lvl="0" indent="0" algn="l" rtl="0">
              <a:lnSpc>
                <a:spcPct val="90000"/>
              </a:lnSpc>
              <a:spcBef>
                <a:spcPts val="0"/>
              </a:spcBef>
              <a:spcAft>
                <a:spcPts val="0"/>
              </a:spcAft>
              <a:buClr>
                <a:schemeClr val="accent6"/>
              </a:buClr>
              <a:buSzPts val="2800"/>
              <a:buFont typeface="Arial"/>
              <a:buNone/>
            </a:pPr>
            <a:endParaRPr sz="2800" b="1" dirty="0">
              <a:solidFill>
                <a:schemeClr val="dk1"/>
              </a:solidFill>
              <a:latin typeface="Helvetica Neue"/>
              <a:ea typeface="Helvetica Neue"/>
              <a:cs typeface="Helvetica Neue"/>
              <a:sym typeface="Helvetica Neue"/>
            </a:endParaRPr>
          </a:p>
          <a:p>
            <a:pPr lvl="0" algn="r" rtl="1">
              <a:lnSpc>
                <a:spcPct val="90000"/>
              </a:lnSpc>
              <a:buClr>
                <a:schemeClr val="accent6"/>
              </a:buClr>
              <a:buSzPts val="2800"/>
            </a:pPr>
            <a:r>
              <a:rPr lang="ar-JO" sz="2800" b="1" dirty="0" smtClean="0">
                <a:solidFill>
                  <a:schemeClr val="dk1"/>
                </a:solidFill>
                <a:latin typeface="Helvetica Neue"/>
                <a:ea typeface="Helvetica Neue"/>
                <a:cs typeface="Helvetica Neue"/>
                <a:sym typeface="Helvetica Neue"/>
              </a:rPr>
              <a:t>تدريب </a:t>
            </a:r>
            <a:r>
              <a:rPr lang="ar-JO" sz="2800" b="1" dirty="0">
                <a:solidFill>
                  <a:schemeClr val="dk1"/>
                </a:solidFill>
                <a:latin typeface="Helvetica Neue"/>
                <a:ea typeface="Helvetica Neue"/>
                <a:cs typeface="Helvetica Neue"/>
                <a:sym typeface="Helvetica Neue"/>
              </a:rPr>
              <a:t>جامعي البيانات</a:t>
            </a:r>
            <a:r>
              <a:rPr lang="en-GB" sz="2800" b="1" dirty="0" smtClean="0">
                <a:solidFill>
                  <a:schemeClr val="dk1"/>
                </a:solidFill>
                <a:latin typeface="Helvetica Neue"/>
                <a:ea typeface="Helvetica Neue"/>
                <a:cs typeface="Helvetica Neue"/>
                <a:sym typeface="Helvetica Neue"/>
              </a:rPr>
              <a:t> </a:t>
            </a:r>
            <a:endParaRPr dirty="0"/>
          </a:p>
          <a:p>
            <a:pPr marL="457200" marR="0" lvl="0" indent="0" algn="l" rtl="0">
              <a:lnSpc>
                <a:spcPct val="90000"/>
              </a:lnSpc>
              <a:spcBef>
                <a:spcPts val="1000"/>
              </a:spcBef>
              <a:spcAft>
                <a:spcPts val="0"/>
              </a:spcAft>
              <a:buNone/>
            </a:pPr>
            <a:endParaRPr sz="2800" dirty="0">
              <a:solidFill>
                <a:schemeClr val="dk1"/>
              </a:solidFill>
              <a:latin typeface="Helvetica Neue"/>
              <a:ea typeface="Helvetica Neue"/>
              <a:cs typeface="Helvetica Neue"/>
              <a:sym typeface="Helvetica Neue"/>
            </a:endParaRPr>
          </a:p>
          <a:p>
            <a:pPr marL="457200" marR="0" lvl="0" indent="0" algn="l" rtl="0">
              <a:lnSpc>
                <a:spcPct val="90000"/>
              </a:lnSpc>
              <a:spcBef>
                <a:spcPts val="1000"/>
              </a:spcBef>
              <a:spcAft>
                <a:spcPts val="0"/>
              </a:spcAft>
              <a:buNone/>
            </a:pPr>
            <a:endParaRPr sz="2800" dirty="0">
              <a:solidFill>
                <a:schemeClr val="dk1"/>
              </a:solidFill>
              <a:latin typeface="Helvetica Neue"/>
              <a:ea typeface="Helvetica Neue"/>
              <a:cs typeface="Helvetica Neue"/>
              <a:sym typeface="Helvetica Neue"/>
            </a:endParaRPr>
          </a:p>
          <a:p>
            <a:pPr lvl="0" algn="r" rtl="1">
              <a:lnSpc>
                <a:spcPct val="90000"/>
              </a:lnSpc>
              <a:spcBef>
                <a:spcPts val="1000"/>
              </a:spcBef>
              <a:buClr>
                <a:schemeClr val="accent6"/>
              </a:buClr>
              <a:buSzPts val="2800"/>
            </a:pPr>
            <a:r>
              <a:rPr lang="ar-JO" sz="2800" b="1" dirty="0" smtClean="0">
                <a:solidFill>
                  <a:schemeClr val="dk1"/>
                </a:solidFill>
                <a:latin typeface="Helvetica Neue"/>
                <a:ea typeface="Helvetica Neue"/>
                <a:cs typeface="Helvetica Neue"/>
                <a:sym typeface="Helvetica Neue"/>
              </a:rPr>
              <a:t>الحصول </a:t>
            </a:r>
            <a:r>
              <a:rPr lang="ar-JO" sz="2800" b="1" dirty="0">
                <a:solidFill>
                  <a:schemeClr val="dk1"/>
                </a:solidFill>
                <a:latin typeface="Helvetica Neue"/>
                <a:ea typeface="Helvetica Neue"/>
                <a:cs typeface="Helvetica Neue"/>
                <a:sym typeface="Helvetica Neue"/>
              </a:rPr>
              <a:t>على معلومات كاملة وموثوقة</a:t>
            </a:r>
            <a:endParaRPr dirty="0"/>
          </a:p>
          <a:p>
            <a:pPr marL="457200" marR="0" lvl="0" indent="0" algn="l" rtl="0">
              <a:lnSpc>
                <a:spcPct val="90000"/>
              </a:lnSpc>
              <a:spcBef>
                <a:spcPts val="1000"/>
              </a:spcBef>
              <a:spcAft>
                <a:spcPts val="0"/>
              </a:spcAft>
              <a:buNone/>
            </a:pPr>
            <a:endParaRPr dirty="0"/>
          </a:p>
          <a:p>
            <a:pPr marL="228600" marR="0" lvl="0" indent="-101600" algn="l" rtl="0">
              <a:lnSpc>
                <a:spcPct val="90000"/>
              </a:lnSpc>
              <a:spcBef>
                <a:spcPts val="1000"/>
              </a:spcBef>
              <a:spcAft>
                <a:spcPts val="0"/>
              </a:spcAft>
              <a:buClr>
                <a:schemeClr val="accent6"/>
              </a:buClr>
              <a:buSzPts val="2000"/>
              <a:buFont typeface="Arial"/>
              <a:buNone/>
            </a:pPr>
            <a:endParaRPr sz="2000" dirty="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accent6"/>
              </a:buClr>
              <a:buSzPts val="2000"/>
              <a:buFont typeface="Arial"/>
              <a:buNone/>
            </a:pPr>
            <a:endParaRPr sz="2000" dirty="0">
              <a:solidFill>
                <a:schemeClr val="dk1"/>
              </a:solidFill>
              <a:latin typeface="Calibri"/>
              <a:ea typeface="Calibri"/>
              <a:cs typeface="Calibri"/>
              <a:sym typeface="Calibri"/>
            </a:endParaRPr>
          </a:p>
          <a:p>
            <a:pPr marL="0" marR="0" lvl="0" indent="0" algn="l" rtl="0">
              <a:lnSpc>
                <a:spcPct val="90000"/>
              </a:lnSpc>
              <a:spcBef>
                <a:spcPts val="1000"/>
              </a:spcBef>
              <a:spcAft>
                <a:spcPts val="0"/>
              </a:spcAft>
              <a:buClr>
                <a:schemeClr val="accent6"/>
              </a:buClr>
              <a:buSzPts val="2800"/>
              <a:buFont typeface="Arial"/>
              <a:buNone/>
            </a:pPr>
            <a:endParaRPr sz="2800" dirty="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accent6"/>
              </a:buClr>
              <a:buSzPts val="2800"/>
              <a:buFont typeface="Arial"/>
              <a:buNone/>
            </a:pPr>
            <a:endParaRPr sz="2800" dirty="0">
              <a:solidFill>
                <a:schemeClr val="dk1"/>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22131749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22"/>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p>
            <a:pPr lvl="0" algn="ctr">
              <a:buSzPct val="100000"/>
            </a:pPr>
            <a:r>
              <a:rPr lang="ar-JO" sz="4400" dirty="0">
                <a:latin typeface="Calibri"/>
                <a:ea typeface="Calibri"/>
                <a:cs typeface="Calibri"/>
                <a:sym typeface="Calibri"/>
              </a:rPr>
              <a:t>إشراك الأطفال في جمع البيانات عن عمل الأطفال</a:t>
            </a:r>
            <a:endParaRPr dirty="0">
              <a:latin typeface="Calibri"/>
              <a:ea typeface="Calibri"/>
              <a:cs typeface="Calibri"/>
              <a:sym typeface="Calibri"/>
            </a:endParaRPr>
          </a:p>
        </p:txBody>
      </p:sp>
      <p:sp>
        <p:nvSpPr>
          <p:cNvPr id="422" name="Google Shape;422;p22"/>
          <p:cNvSpPr txBox="1">
            <a:spLocks noGrp="1"/>
          </p:cNvSpPr>
          <p:nvPr>
            <p:ph type="body" idx="3"/>
          </p:nvPr>
        </p:nvSpPr>
        <p:spPr>
          <a:xfrm>
            <a:off x="6955222" y="1939683"/>
            <a:ext cx="4661045" cy="605076"/>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6"/>
              </a:buClr>
              <a:buSzPts val="3600"/>
              <a:buNone/>
            </a:pPr>
            <a:r>
              <a:rPr lang="ar-JO" sz="3600" dirty="0" smtClean="0">
                <a:latin typeface="Calibri"/>
                <a:ea typeface="Calibri"/>
                <a:cs typeface="Calibri"/>
                <a:sym typeface="Calibri"/>
              </a:rPr>
              <a:t>الأخلاق</a:t>
            </a:r>
            <a:r>
              <a:rPr lang="en-GB" sz="3600" dirty="0" smtClean="0">
                <a:latin typeface="Calibri"/>
                <a:ea typeface="Calibri"/>
                <a:cs typeface="Calibri"/>
                <a:sym typeface="Calibri"/>
              </a:rPr>
              <a:t> </a:t>
            </a:r>
            <a:endParaRPr dirty="0"/>
          </a:p>
        </p:txBody>
      </p:sp>
      <p:sp>
        <p:nvSpPr>
          <p:cNvPr id="423" name="Google Shape;423;p22"/>
          <p:cNvSpPr txBox="1">
            <a:spLocks noGrp="1"/>
          </p:cNvSpPr>
          <p:nvPr>
            <p:ph type="body" idx="4"/>
          </p:nvPr>
        </p:nvSpPr>
        <p:spPr>
          <a:xfrm>
            <a:off x="6955222" y="2882207"/>
            <a:ext cx="4661046" cy="3539858"/>
          </a:xfrm>
          <a:prstGeom prst="rect">
            <a:avLst/>
          </a:prstGeom>
          <a:noFill/>
          <a:ln>
            <a:noFill/>
          </a:ln>
        </p:spPr>
        <p:txBody>
          <a:bodyPr spcFirstLastPara="1" wrap="square" lIns="91425" tIns="45700" rIns="91425" bIns="45700" anchor="t" anchorCtr="0">
            <a:noAutofit/>
          </a:bodyPr>
          <a:lstStyle/>
          <a:p>
            <a:pPr marL="228600" lvl="0" indent="-228600" algn="r" rtl="1">
              <a:lnSpc>
                <a:spcPct val="90000"/>
              </a:lnSpc>
              <a:spcBef>
                <a:spcPts val="0"/>
              </a:spcBef>
              <a:spcAft>
                <a:spcPts val="0"/>
              </a:spcAft>
              <a:buClr>
                <a:schemeClr val="accent6"/>
              </a:buClr>
              <a:buSzPts val="2800"/>
              <a:buChar char="•"/>
            </a:pPr>
            <a:r>
              <a:rPr lang="ar-JO" sz="2800" dirty="0" smtClean="0">
                <a:latin typeface="Helvetica Neue"/>
                <a:ea typeface="Helvetica Neue"/>
                <a:cs typeface="Helvetica Neue"/>
                <a:sym typeface="Helvetica Neue"/>
              </a:rPr>
              <a:t>عدم الإيذاء</a:t>
            </a:r>
            <a:endParaRPr dirty="0"/>
          </a:p>
          <a:p>
            <a:pPr marL="228600" lvl="0" indent="-228600" algn="r" rtl="1">
              <a:buSzPts val="2800"/>
            </a:pPr>
            <a:r>
              <a:rPr lang="ar-JO" sz="2800" dirty="0" smtClean="0"/>
              <a:t>موافقة </a:t>
            </a:r>
            <a:r>
              <a:rPr lang="ar-JO" sz="2800" dirty="0"/>
              <a:t>مسبقة</a:t>
            </a:r>
            <a:endParaRPr dirty="0"/>
          </a:p>
          <a:p>
            <a:pPr marL="228600" lvl="0" indent="-228600" algn="r" rtl="1">
              <a:buSzPts val="2800"/>
            </a:pPr>
            <a:r>
              <a:rPr lang="ar-JO" sz="2800" dirty="0" smtClean="0"/>
              <a:t>صون الطفل</a:t>
            </a:r>
            <a:endParaRPr dirty="0"/>
          </a:p>
          <a:p>
            <a:pPr marL="228600" lvl="0" indent="-228600" algn="r" rtl="1">
              <a:buSzPts val="2800"/>
            </a:pPr>
            <a:r>
              <a:rPr lang="ar-JO" sz="2800" dirty="0" smtClean="0"/>
              <a:t>الخصوصية </a:t>
            </a:r>
            <a:r>
              <a:rPr lang="ar-JO" sz="2800" dirty="0"/>
              <a:t>والسرية</a:t>
            </a:r>
            <a:r>
              <a:rPr lang="en-GB" sz="2800" dirty="0" smtClean="0">
                <a:latin typeface="Helvetica Neue"/>
                <a:ea typeface="Helvetica Neue"/>
                <a:cs typeface="Helvetica Neue"/>
                <a:sym typeface="Helvetica Neue"/>
              </a:rPr>
              <a:t> </a:t>
            </a:r>
            <a:endParaRPr dirty="0"/>
          </a:p>
          <a:p>
            <a:pPr marL="228600" lvl="0" indent="-228600" algn="r" rtl="1">
              <a:buSzPts val="2800"/>
            </a:pPr>
            <a:r>
              <a:rPr lang="en-GB" sz="2800" dirty="0" smtClean="0">
                <a:latin typeface="Helvetica Neue"/>
                <a:ea typeface="Helvetica Neue"/>
                <a:cs typeface="Helvetica Neue"/>
                <a:sym typeface="Helvetica Neue"/>
              </a:rPr>
              <a:t> </a:t>
            </a:r>
            <a:r>
              <a:rPr lang="ar-JO" sz="2800" dirty="0"/>
              <a:t>التوقعات</a:t>
            </a:r>
            <a:endParaRPr dirty="0"/>
          </a:p>
          <a:p>
            <a:pPr marL="228600" lvl="0" indent="-228600" algn="r" rtl="1">
              <a:buSzPts val="2800"/>
            </a:pPr>
            <a:r>
              <a:rPr lang="ar-JO" sz="2800" dirty="0"/>
              <a:t>ربط الأطفال والأسر بالخدمات</a:t>
            </a:r>
            <a:endParaRPr sz="2800" dirty="0"/>
          </a:p>
        </p:txBody>
      </p:sp>
      <p:sp>
        <p:nvSpPr>
          <p:cNvPr id="424" name="Google Shape;424;p22"/>
          <p:cNvSpPr txBox="1">
            <a:spLocks noGrp="1"/>
          </p:cNvSpPr>
          <p:nvPr>
            <p:ph type="body" idx="5"/>
          </p:nvPr>
        </p:nvSpPr>
        <p:spPr>
          <a:xfrm>
            <a:off x="656023" y="1939683"/>
            <a:ext cx="4661045" cy="605076"/>
          </a:xfrm>
          <a:prstGeom prst="rect">
            <a:avLst/>
          </a:prstGeom>
          <a:noFill/>
          <a:ln>
            <a:noFill/>
          </a:ln>
        </p:spPr>
        <p:txBody>
          <a:bodyPr spcFirstLastPara="1" wrap="square" lIns="91425" tIns="45700" rIns="91425" bIns="45700" anchor="t" anchorCtr="0">
            <a:normAutofit/>
          </a:bodyPr>
          <a:lstStyle/>
          <a:p>
            <a:pPr marL="0" lvl="0" indent="0" algn="ctr">
              <a:spcBef>
                <a:spcPts val="0"/>
              </a:spcBef>
              <a:buSzPts val="3600"/>
            </a:pPr>
            <a:r>
              <a:rPr lang="ar-JO" sz="3600" dirty="0">
                <a:latin typeface="Calibri"/>
                <a:ea typeface="Calibri"/>
                <a:cs typeface="Calibri"/>
                <a:sym typeface="Calibri"/>
              </a:rPr>
              <a:t>الاعتبارات</a:t>
            </a:r>
            <a:endParaRPr sz="3600" dirty="0">
              <a:latin typeface="Calibri"/>
              <a:ea typeface="Calibri"/>
              <a:cs typeface="Calibri"/>
              <a:sym typeface="Calibri"/>
            </a:endParaRPr>
          </a:p>
        </p:txBody>
      </p:sp>
      <p:sp>
        <p:nvSpPr>
          <p:cNvPr id="425" name="Google Shape;425;p22"/>
          <p:cNvSpPr txBox="1">
            <a:spLocks noGrp="1"/>
          </p:cNvSpPr>
          <p:nvPr>
            <p:ph type="body" idx="6"/>
          </p:nvPr>
        </p:nvSpPr>
        <p:spPr>
          <a:xfrm>
            <a:off x="575732" y="2882207"/>
            <a:ext cx="5520268" cy="3816305"/>
          </a:xfrm>
          <a:prstGeom prst="rect">
            <a:avLst/>
          </a:prstGeom>
          <a:noFill/>
          <a:ln>
            <a:noFill/>
          </a:ln>
        </p:spPr>
        <p:txBody>
          <a:bodyPr spcFirstLastPara="1" wrap="square" lIns="91425" tIns="45700" rIns="91425" bIns="45700" anchor="t" anchorCtr="0">
            <a:noAutofit/>
          </a:bodyPr>
          <a:lstStyle/>
          <a:p>
            <a:pPr marL="228600" lvl="0" indent="-228600" algn="r" rtl="1">
              <a:spcBef>
                <a:spcPts val="0"/>
              </a:spcBef>
              <a:buSzPts val="2800"/>
            </a:pPr>
            <a:r>
              <a:rPr lang="ar-JO" sz="2800" dirty="0" smtClean="0"/>
              <a:t>هل </a:t>
            </a:r>
            <a:r>
              <a:rPr lang="ar-JO" sz="2800" dirty="0"/>
              <a:t>هو ضروري؟ هل هي الطريقة الوحيدة للحصول على بيانات موثوقة؟</a:t>
            </a:r>
            <a:endParaRPr dirty="0"/>
          </a:p>
          <a:p>
            <a:pPr marL="228600" lvl="0" indent="-228600" algn="r" rtl="1">
              <a:buSzPts val="2800"/>
            </a:pPr>
            <a:r>
              <a:rPr lang="ar-JO" sz="2800" dirty="0" smtClean="0"/>
              <a:t>ما </a:t>
            </a:r>
            <a:r>
              <a:rPr lang="ar-JO" sz="2800" dirty="0"/>
              <a:t>هي المخاطر؟</a:t>
            </a:r>
            <a:endParaRPr dirty="0"/>
          </a:p>
          <a:p>
            <a:pPr marL="228600" lvl="0" indent="-228600" algn="r" rtl="1">
              <a:buSzPts val="2800"/>
            </a:pPr>
            <a:r>
              <a:rPr lang="ar-JO" sz="2800" dirty="0" smtClean="0"/>
              <a:t>كيف </a:t>
            </a:r>
            <a:r>
              <a:rPr lang="ar-JO" sz="2800" dirty="0"/>
              <a:t>يمكن القيام به بشكل أخلاقي وتمكين للأطفال؟</a:t>
            </a:r>
            <a:endParaRPr dirty="0" smtClean="0"/>
          </a:p>
          <a:p>
            <a:pPr marL="228600" lvl="0" indent="-228600" algn="r" rtl="1">
              <a:buSzPts val="2800"/>
            </a:pPr>
            <a:r>
              <a:rPr lang="ar-JO" sz="2800" dirty="0" smtClean="0"/>
              <a:t>هل </a:t>
            </a:r>
            <a:r>
              <a:rPr lang="ar-JO" sz="2800" dirty="0"/>
              <a:t>توجد منهجيات مناسبة للأطفال الذين قد يعانون من فجوات اجتماعية وتعليمية كبيرة؟</a:t>
            </a:r>
            <a:r>
              <a:rPr lang="en-GB" sz="2800" dirty="0" smtClean="0">
                <a:latin typeface="Helvetica Neue"/>
                <a:ea typeface="Helvetica Neue"/>
                <a:cs typeface="Helvetica Neue"/>
                <a:sym typeface="Helvetica Neue"/>
              </a:rPr>
              <a:t> </a:t>
            </a:r>
            <a:endParaRPr dirty="0" smtClean="0"/>
          </a:p>
          <a:p>
            <a:pPr marL="228600" lvl="0" indent="-50800" algn="l" rtl="0">
              <a:lnSpc>
                <a:spcPct val="90000"/>
              </a:lnSpc>
              <a:spcBef>
                <a:spcPts val="1000"/>
              </a:spcBef>
              <a:spcAft>
                <a:spcPts val="0"/>
              </a:spcAft>
              <a:buClr>
                <a:schemeClr val="accent6"/>
              </a:buClr>
              <a:buSzPts val="2800"/>
              <a:buNone/>
            </a:pPr>
            <a:endParaRPr sz="2800" dirty="0">
              <a:latin typeface="Helvetica Neue"/>
              <a:ea typeface="Helvetica Neue"/>
              <a:cs typeface="Helvetica Neue"/>
              <a:sym typeface="Helvetica Neue"/>
            </a:endParaRPr>
          </a:p>
          <a:p>
            <a:pPr marL="228600" lvl="0" indent="-50800" algn="l" rtl="0">
              <a:lnSpc>
                <a:spcPct val="90000"/>
              </a:lnSpc>
              <a:spcBef>
                <a:spcPts val="1000"/>
              </a:spcBef>
              <a:spcAft>
                <a:spcPts val="0"/>
              </a:spcAft>
              <a:buClr>
                <a:schemeClr val="accent6"/>
              </a:buClr>
              <a:buSzPts val="2800"/>
              <a:buNone/>
            </a:pPr>
            <a:endParaRPr sz="2800" dirty="0">
              <a:latin typeface="Helvetica Neue"/>
              <a:ea typeface="Helvetica Neue"/>
              <a:cs typeface="Helvetica Neue"/>
              <a:sym typeface="Helvetica Neue"/>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p23"/>
          <p:cNvSpPr txBox="1">
            <a:spLocks noGrp="1"/>
          </p:cNvSpPr>
          <p:nvPr>
            <p:ph type="title"/>
          </p:nvPr>
        </p:nvSpPr>
        <p:spPr>
          <a:xfrm>
            <a:off x="656022" y="365125"/>
            <a:ext cx="7040177" cy="1325563"/>
          </a:xfrm>
          <a:prstGeom prst="rect">
            <a:avLst/>
          </a:prstGeom>
          <a:noFill/>
          <a:ln>
            <a:noFill/>
          </a:ln>
        </p:spPr>
        <p:txBody>
          <a:bodyPr spcFirstLastPara="1" wrap="square" lIns="91425" tIns="45700" rIns="91425" bIns="45700" anchor="ctr" anchorCtr="0">
            <a:normAutofit/>
          </a:bodyPr>
          <a:lstStyle/>
          <a:p>
            <a:pPr lvl="0" algn="ctr" rtl="1"/>
            <a:r>
              <a:rPr lang="ar-JO" dirty="0" smtClean="0"/>
              <a:t>نشاط</a:t>
            </a:r>
            <a:r>
              <a:rPr lang="ar-JO" dirty="0"/>
              <a:t>: جمع البيانات عن عمل الطفل</a:t>
            </a:r>
            <a:endParaRPr dirty="0"/>
          </a:p>
        </p:txBody>
      </p:sp>
      <p:sp>
        <p:nvSpPr>
          <p:cNvPr id="431" name="Google Shape;431;p23"/>
          <p:cNvSpPr txBox="1">
            <a:spLocks noGrp="1"/>
          </p:cNvSpPr>
          <p:nvPr>
            <p:ph type="body" idx="2"/>
          </p:nvPr>
        </p:nvSpPr>
        <p:spPr>
          <a:xfrm>
            <a:off x="656023" y="2291884"/>
            <a:ext cx="10820015" cy="3771900"/>
          </a:xfrm>
          <a:prstGeom prst="rect">
            <a:avLst/>
          </a:prstGeom>
          <a:noFill/>
          <a:ln>
            <a:noFill/>
          </a:ln>
        </p:spPr>
        <p:txBody>
          <a:bodyPr spcFirstLastPara="1" wrap="square" lIns="91425" tIns="45700" rIns="91425" bIns="45700" anchor="t" anchorCtr="0">
            <a:normAutofit/>
          </a:bodyPr>
          <a:lstStyle/>
          <a:p>
            <a:pPr marL="228600" lvl="0" indent="-228600" algn="r" rtl="1">
              <a:spcBef>
                <a:spcPts val="0"/>
              </a:spcBef>
            </a:pPr>
            <a:r>
              <a:rPr lang="ar-JO" dirty="0" smtClean="0"/>
              <a:t>قم </a:t>
            </a:r>
            <a:r>
              <a:rPr lang="ar-JO" dirty="0"/>
              <a:t>بتعيين مراسل ومدون الملاحظات </a:t>
            </a:r>
            <a:endParaRPr dirty="0"/>
          </a:p>
          <a:p>
            <a:pPr marL="228600" lvl="0" indent="-228600" algn="r" rtl="1"/>
            <a:r>
              <a:rPr lang="ar-JO" dirty="0" smtClean="0"/>
              <a:t>ناقش </a:t>
            </a:r>
            <a:r>
              <a:rPr lang="ar-JO" dirty="0"/>
              <a:t>الجمل التي أعطيت لك ووافق على نهاية </a:t>
            </a:r>
            <a:r>
              <a:rPr lang="ar-JO" dirty="0" smtClean="0"/>
              <a:t>لكل </a:t>
            </a:r>
            <a:r>
              <a:rPr lang="ar-JO" dirty="0"/>
              <a:t>جملة.</a:t>
            </a:r>
            <a:endParaRPr dirty="0"/>
          </a:p>
          <a:p>
            <a:pPr marL="228600" lvl="0" indent="-228600" algn="r" rtl="1"/>
            <a:r>
              <a:rPr lang="ar-JO" dirty="0" smtClean="0"/>
              <a:t>لديك </a:t>
            </a:r>
            <a:r>
              <a:rPr lang="ar-JO" dirty="0"/>
              <a:t>10 دقائق.</a:t>
            </a:r>
            <a:endParaRPr dirty="0"/>
          </a:p>
          <a:p>
            <a:pPr marL="228600" lvl="0" indent="-228600" algn="r" rtl="1"/>
            <a:r>
              <a:rPr lang="ar-JO" dirty="0" smtClean="0"/>
              <a:t>ناقش </a:t>
            </a:r>
            <a:r>
              <a:rPr lang="ar-JO" dirty="0"/>
              <a:t>مرة أخرى في الجلسة العامة</a:t>
            </a:r>
            <a:r>
              <a:rPr lang="ar-JO" dirty="0" smtClean="0"/>
              <a:t>. </a:t>
            </a:r>
            <a:endParaRPr dirty="0"/>
          </a:p>
          <a:p>
            <a:pPr marL="228600" lvl="0" indent="-50800" algn="l" rtl="0">
              <a:lnSpc>
                <a:spcPct val="90000"/>
              </a:lnSpc>
              <a:spcBef>
                <a:spcPts val="1000"/>
              </a:spcBef>
              <a:spcAft>
                <a:spcPts val="0"/>
              </a:spcAft>
              <a:buClr>
                <a:schemeClr val="accent3"/>
              </a:buClr>
              <a:buSzPts val="2800"/>
              <a:buNone/>
            </a:pPr>
            <a:endParaRPr dirty="0"/>
          </a:p>
        </p:txBody>
      </p:sp>
      <p:pic>
        <p:nvPicPr>
          <p:cNvPr id="432" name="Google Shape;432;p23"/>
          <p:cNvPicPr preferRelativeResize="0"/>
          <p:nvPr/>
        </p:nvPicPr>
        <p:blipFill rotWithShape="1">
          <a:blip r:embed="rId3">
            <a:alphaModFix/>
          </a:blip>
          <a:srcRect/>
          <a:stretch/>
        </p:blipFill>
        <p:spPr>
          <a:xfrm>
            <a:off x="8089281" y="-290666"/>
            <a:ext cx="3386757" cy="3386757"/>
          </a:xfrm>
          <a:prstGeom prst="rect">
            <a:avLst/>
          </a:prstGeom>
          <a:noFill/>
          <a:ln>
            <a:noFill/>
          </a:ln>
        </p:spPr>
      </p:pic>
    </p:spTree>
    <p:extLst>
      <p:ext uri="{BB962C8B-B14F-4D97-AF65-F5344CB8AC3E}">
        <p14:creationId xmlns:p14="http://schemas.microsoft.com/office/powerpoint/2010/main" val="30993344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p2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lvl="0" algn="r" rtl="1">
              <a:buSzPts val="4000"/>
            </a:pPr>
            <a:r>
              <a:rPr lang="ar-JO" sz="4000" dirty="0"/>
              <a:t>الرسائل الرئيسية</a:t>
            </a:r>
            <a:endParaRPr sz="4000" b="0" dirty="0"/>
          </a:p>
        </p:txBody>
      </p:sp>
      <p:sp>
        <p:nvSpPr>
          <p:cNvPr id="439" name="Google Shape;439;p24"/>
          <p:cNvSpPr txBox="1">
            <a:spLocks noGrp="1"/>
          </p:cNvSpPr>
          <p:nvPr>
            <p:ph type="body" idx="2"/>
          </p:nvPr>
        </p:nvSpPr>
        <p:spPr>
          <a:xfrm>
            <a:off x="549985" y="1898994"/>
            <a:ext cx="11092029" cy="4959005"/>
          </a:xfrm>
          <a:prstGeom prst="rect">
            <a:avLst/>
          </a:prstGeom>
          <a:noFill/>
          <a:ln>
            <a:noFill/>
          </a:ln>
        </p:spPr>
        <p:txBody>
          <a:bodyPr spcFirstLastPara="1" wrap="square" lIns="91425" tIns="45700" rIns="91425" bIns="45700" anchor="t" anchorCtr="0">
            <a:normAutofit/>
          </a:bodyPr>
          <a:lstStyle/>
          <a:p>
            <a:pPr marL="228600" lvl="0" indent="-228600" algn="r" rtl="1">
              <a:spcBef>
                <a:spcPts val="0"/>
              </a:spcBef>
              <a:buSzPts val="2400"/>
            </a:pPr>
            <a:r>
              <a:rPr lang="ar-JO" sz="2400" dirty="0" smtClean="0"/>
              <a:t>قم </a:t>
            </a:r>
            <a:r>
              <a:rPr lang="ar-JO" sz="2400" dirty="0"/>
              <a:t>بتصنيف البيانات حسب الجنس والعمر </a:t>
            </a:r>
            <a:r>
              <a:rPr lang="ar-JO" sz="2400" dirty="0" smtClean="0"/>
              <a:t>والإحتياجات الخاصة </a:t>
            </a:r>
            <a:r>
              <a:rPr lang="ar-JO" sz="2400" dirty="0"/>
              <a:t>والحد الأدنى لسن العمل / السن الإلزامي للتعليم.</a:t>
            </a:r>
            <a:endParaRPr dirty="0"/>
          </a:p>
          <a:p>
            <a:pPr marL="228600" lvl="0" indent="-228600" algn="r" rtl="1">
              <a:buSzPts val="2400"/>
            </a:pPr>
            <a:r>
              <a:rPr lang="ar-JO" sz="2400" dirty="0" smtClean="0"/>
              <a:t>قم </a:t>
            </a:r>
            <a:r>
              <a:rPr lang="en-GB" sz="2400" dirty="0" smtClean="0"/>
              <a:t> </a:t>
            </a:r>
            <a:r>
              <a:rPr lang="ar-JO" sz="2400" dirty="0" smtClean="0"/>
              <a:t>بدمج عمل </a:t>
            </a:r>
            <a:r>
              <a:rPr lang="ar-JO" sz="2400" dirty="0"/>
              <a:t>الأطفال في التقييمات الأولية السريعة وتقييمات الاحتياجات عندما تكون إمكانية </a:t>
            </a:r>
            <a:r>
              <a:rPr lang="ar-JO" sz="2400" dirty="0" smtClean="0"/>
              <a:t>الوصول، والموارد، </a:t>
            </a:r>
            <a:r>
              <a:rPr lang="ar-JO" sz="2400" dirty="0"/>
              <a:t>والوقت محدودة.</a:t>
            </a:r>
            <a:endParaRPr dirty="0"/>
          </a:p>
          <a:p>
            <a:pPr marL="228600" lvl="0" indent="-228600" algn="r" rtl="1">
              <a:buSzPts val="2400"/>
            </a:pPr>
            <a:r>
              <a:rPr lang="ar-JO" sz="2400" dirty="0" smtClean="0"/>
              <a:t>قم دبمج عمل </a:t>
            </a:r>
            <a:r>
              <a:rPr lang="ar-JO" sz="2400" dirty="0"/>
              <a:t>الأطفال في تقييم الاحتياجات والتقييم المتعمق </a:t>
            </a:r>
            <a:r>
              <a:rPr lang="ar-JO" sz="2400" dirty="0" smtClean="0"/>
              <a:t> المتعلق بعمل </a:t>
            </a:r>
            <a:r>
              <a:rPr lang="ar-JO" sz="2400" dirty="0"/>
              <a:t>الأطفال عند توفر </a:t>
            </a:r>
            <a:r>
              <a:rPr lang="ar-JO" sz="2400" dirty="0" smtClean="0"/>
              <a:t>إمكانية ،الوصول والموارد، </a:t>
            </a:r>
            <a:r>
              <a:rPr lang="ar-JO" sz="2400" dirty="0"/>
              <a:t>والوقت.</a:t>
            </a:r>
            <a:endParaRPr dirty="0"/>
          </a:p>
          <a:p>
            <a:pPr marL="228600" lvl="0" indent="-228600" algn="r" rtl="1">
              <a:buSzPts val="2400"/>
            </a:pPr>
            <a:r>
              <a:rPr lang="ar-JO" sz="2400" dirty="0" smtClean="0"/>
              <a:t>توفر </a:t>
            </a:r>
            <a:r>
              <a:rPr lang="ar-JO" sz="2400" dirty="0"/>
              <a:t>أطر التقييم المنسقة نهجًا منسقًا لجمع البيانات عبر القطاعات.</a:t>
            </a:r>
            <a:endParaRPr dirty="0"/>
          </a:p>
          <a:p>
            <a:pPr marL="228600" lvl="0" indent="-228600" algn="r" rtl="1">
              <a:buSzPts val="2400"/>
            </a:pPr>
            <a:r>
              <a:rPr lang="ar-JO" sz="2400" dirty="0" smtClean="0"/>
              <a:t>قم إبعطاء </a:t>
            </a:r>
            <a:r>
              <a:rPr lang="ar-JO" sz="2400" dirty="0"/>
              <a:t>الأولوية لجمع البيانات الأولية عن سن الأطفال العاملين ؛ أيام وساعات العمل في الأسبوع ؛ المهام والطبيعة والشروط ؛ والحضور إلى المدرسة.</a:t>
            </a:r>
            <a:endParaRPr dirty="0"/>
          </a:p>
          <a:p>
            <a:pPr marL="228600" lvl="0" indent="-228600" algn="r" rtl="1">
              <a:buSzPts val="2400"/>
            </a:pPr>
            <a:r>
              <a:rPr lang="ar-JO" sz="2400" dirty="0" smtClean="0"/>
              <a:t>إنشاء </a:t>
            </a:r>
            <a:r>
              <a:rPr lang="ar-JO" sz="2400" dirty="0"/>
              <a:t>فهم محلي </a:t>
            </a:r>
            <a:r>
              <a:rPr lang="ar-JO" sz="2400" dirty="0" smtClean="0"/>
              <a:t>متعلق بعمل </a:t>
            </a:r>
            <a:r>
              <a:rPr lang="ar-JO" sz="2400" dirty="0"/>
              <a:t>الأطفال.</a:t>
            </a:r>
            <a:endParaRPr dirty="0"/>
          </a:p>
          <a:p>
            <a:pPr marL="228600" lvl="0" indent="-228600" algn="r" rtl="1">
              <a:buSzPts val="2400"/>
            </a:pPr>
            <a:r>
              <a:rPr lang="ar-JO" sz="2400" dirty="0" smtClean="0"/>
              <a:t>تعامل </a:t>
            </a:r>
            <a:r>
              <a:rPr lang="ar-JO" sz="2400" dirty="0"/>
              <a:t>مع جمع البيانات حول </a:t>
            </a:r>
            <a:r>
              <a:rPr lang="ar-JO" sz="2400" dirty="0" smtClean="0"/>
              <a:t>عمل الأطفال </a:t>
            </a:r>
            <a:r>
              <a:rPr lang="ar-JO" sz="2400" dirty="0"/>
              <a:t>وأسوأ أشكال عمل الأطفال بحذر شديد.</a:t>
            </a:r>
            <a:endParaRPr dirty="0"/>
          </a:p>
          <a:p>
            <a:pPr marL="228600" lvl="0" indent="-50800" algn="l" rtl="0">
              <a:lnSpc>
                <a:spcPct val="90000"/>
              </a:lnSpc>
              <a:spcBef>
                <a:spcPts val="1000"/>
              </a:spcBef>
              <a:spcAft>
                <a:spcPts val="0"/>
              </a:spcAft>
              <a:buClr>
                <a:schemeClr val="accent3"/>
              </a:buClr>
              <a:buSzPts val="2800"/>
              <a:buNone/>
            </a:pPr>
            <a:endParaRPr dirty="0"/>
          </a:p>
        </p:txBody>
      </p:sp>
    </p:spTree>
    <p:extLst>
      <p:ext uri="{BB962C8B-B14F-4D97-AF65-F5344CB8AC3E}">
        <p14:creationId xmlns:p14="http://schemas.microsoft.com/office/powerpoint/2010/main" val="1402159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
          <p:cNvSpPr txBox="1">
            <a:spLocks noGrp="1"/>
          </p:cNvSpPr>
          <p:nvPr>
            <p:ph type="body" idx="2"/>
          </p:nvPr>
        </p:nvSpPr>
        <p:spPr>
          <a:xfrm>
            <a:off x="304800" y="2905618"/>
            <a:ext cx="11364685" cy="2701764"/>
          </a:xfrm>
          <a:prstGeom prst="rect">
            <a:avLst/>
          </a:prstGeom>
          <a:noFill/>
          <a:ln>
            <a:noFill/>
          </a:ln>
        </p:spPr>
        <p:txBody>
          <a:bodyPr spcFirstLastPara="1" wrap="square" lIns="91425" tIns="45700" rIns="91425" bIns="45700" anchor="t" anchorCtr="0">
            <a:noAutofit/>
          </a:bodyPr>
          <a:lstStyle/>
          <a:p>
            <a:pPr lvl="0" indent="-406400" algn="r" rtl="1">
              <a:lnSpc>
                <a:spcPct val="100000"/>
              </a:lnSpc>
              <a:spcBef>
                <a:spcPts val="0"/>
              </a:spcBef>
              <a:buFont typeface="Calibri"/>
              <a:buChar char="●"/>
            </a:pPr>
            <a:r>
              <a:rPr lang="ar-JO" dirty="0" smtClean="0">
                <a:latin typeface="Calibri"/>
                <a:ea typeface="Calibri"/>
                <a:cs typeface="Calibri"/>
                <a:sym typeface="Calibri"/>
              </a:rPr>
              <a:t>وضع </a:t>
            </a:r>
            <a:r>
              <a:rPr lang="ar-JO" dirty="0">
                <a:latin typeface="Calibri"/>
                <a:ea typeface="Calibri"/>
                <a:cs typeface="Calibri"/>
                <a:sym typeface="Calibri"/>
              </a:rPr>
              <a:t>قائمة ببعض المعلومات الأساسية اللازمة لتقييم وتحليل </a:t>
            </a:r>
            <a:r>
              <a:rPr lang="ar-JO" dirty="0" smtClean="0">
                <a:latin typeface="Calibri"/>
                <a:ea typeface="Calibri"/>
                <a:cs typeface="Calibri"/>
                <a:sym typeface="Calibri"/>
              </a:rPr>
              <a:t>عمل </a:t>
            </a:r>
            <a:r>
              <a:rPr lang="ar-JO" dirty="0">
                <a:latin typeface="Calibri"/>
                <a:ea typeface="Calibri"/>
                <a:cs typeface="Calibri"/>
                <a:sym typeface="Calibri"/>
              </a:rPr>
              <a:t>الأطفال في أي سياق معين (ما نحتاج إلى معرفته)</a:t>
            </a:r>
            <a:endParaRPr dirty="0">
              <a:latin typeface="Calibri"/>
              <a:ea typeface="Calibri"/>
              <a:cs typeface="Calibri"/>
              <a:sym typeface="Calibri"/>
            </a:endParaRPr>
          </a:p>
          <a:p>
            <a:pPr lvl="0" indent="-406400" algn="r" rtl="1">
              <a:lnSpc>
                <a:spcPct val="100000"/>
              </a:lnSpc>
              <a:spcBef>
                <a:spcPts val="0"/>
              </a:spcBef>
              <a:buFont typeface="Calibri"/>
              <a:buChar char="●"/>
            </a:pPr>
            <a:r>
              <a:rPr lang="ar-JO" dirty="0" smtClean="0">
                <a:latin typeface="Calibri"/>
                <a:ea typeface="Calibri"/>
                <a:cs typeface="Calibri"/>
                <a:sym typeface="Calibri"/>
              </a:rPr>
              <a:t>تحديد </a:t>
            </a:r>
            <a:r>
              <a:rPr lang="ar-JO" dirty="0">
                <a:latin typeface="Calibri"/>
                <a:ea typeface="Calibri"/>
                <a:cs typeface="Calibri"/>
                <a:sym typeface="Calibri"/>
              </a:rPr>
              <a:t>فرص جمع </a:t>
            </a:r>
            <a:r>
              <a:rPr lang="ar-JO" dirty="0" smtClean="0">
                <a:latin typeface="Calibri"/>
                <a:ea typeface="Calibri"/>
                <a:cs typeface="Calibri"/>
                <a:sym typeface="Calibri"/>
              </a:rPr>
              <a:t>البيانات الخاصة بالظروف المحيطة عن </a:t>
            </a:r>
            <a:r>
              <a:rPr lang="ar-JO" dirty="0">
                <a:latin typeface="Calibri"/>
                <a:ea typeface="Calibri"/>
                <a:cs typeface="Calibri"/>
                <a:sym typeface="Calibri"/>
              </a:rPr>
              <a:t>عمل الأطفال في </a:t>
            </a:r>
            <a:r>
              <a:rPr lang="ar-JO" dirty="0" smtClean="0">
                <a:latin typeface="Calibri"/>
                <a:ea typeface="Calibri"/>
                <a:cs typeface="Calibri"/>
                <a:sym typeface="Calibri"/>
              </a:rPr>
              <a:t>السياق الخاص بك أو سياق </a:t>
            </a:r>
            <a:r>
              <a:rPr lang="ar-JO" dirty="0">
                <a:latin typeface="Calibri"/>
                <a:ea typeface="Calibri"/>
                <a:cs typeface="Calibri"/>
                <a:sym typeface="Calibri"/>
              </a:rPr>
              <a:t>معين</a:t>
            </a:r>
            <a:endParaRPr dirty="0">
              <a:latin typeface="Calibri"/>
              <a:ea typeface="Calibri"/>
              <a:cs typeface="Calibri"/>
              <a:sym typeface="Calibri"/>
            </a:endParaRPr>
          </a:p>
          <a:p>
            <a:pPr lvl="0" indent="-406400" algn="r" rtl="1">
              <a:lnSpc>
                <a:spcPct val="100000"/>
              </a:lnSpc>
              <a:spcBef>
                <a:spcPts val="0"/>
              </a:spcBef>
              <a:buFont typeface="Calibri"/>
              <a:buChar char="●"/>
            </a:pPr>
            <a:r>
              <a:rPr lang="ar-JO" dirty="0" smtClean="0">
                <a:latin typeface="Calibri"/>
                <a:ea typeface="Calibri"/>
                <a:cs typeface="Calibri"/>
                <a:sym typeface="Calibri"/>
              </a:rPr>
              <a:t>وصف العناصر الأساسية لكيفية دمج عمل الأطفال في تقييم الاحتياجات</a:t>
            </a:r>
            <a:endParaRPr sz="4500" dirty="0">
              <a:latin typeface="Calibri"/>
              <a:ea typeface="Calibri"/>
              <a:cs typeface="Calibri"/>
              <a:sym typeface="Calibri"/>
            </a:endParaRPr>
          </a:p>
          <a:p>
            <a:pPr marL="457200" lvl="0" indent="-279400" algn="l" rtl="0">
              <a:lnSpc>
                <a:spcPct val="90000"/>
              </a:lnSpc>
              <a:spcBef>
                <a:spcPts val="1000"/>
              </a:spcBef>
              <a:spcAft>
                <a:spcPts val="0"/>
              </a:spcAft>
              <a:buClr>
                <a:schemeClr val="lt1"/>
              </a:buClr>
              <a:buSzPts val="2800"/>
              <a:buFont typeface="Noto Sans Symbols"/>
              <a:buNone/>
            </a:pPr>
            <a:endParaRPr b="1" dirty="0"/>
          </a:p>
        </p:txBody>
      </p:sp>
      <p:sp>
        <p:nvSpPr>
          <p:cNvPr id="249" name="Google Shape;249;p3"/>
          <p:cNvSpPr txBox="1"/>
          <p:nvPr/>
        </p:nvSpPr>
        <p:spPr>
          <a:xfrm>
            <a:off x="1828005" y="476375"/>
            <a:ext cx="8535987" cy="627939"/>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endParaRPr sz="2800" b="1" i="0" u="none" strike="noStrike" cap="none">
              <a:solidFill>
                <a:schemeClr val="lt1"/>
              </a:solidFill>
              <a:latin typeface="Helvetica Neue"/>
              <a:ea typeface="Helvetica Neue"/>
              <a:cs typeface="Helvetica Neue"/>
              <a:sym typeface="Helvetica Neue"/>
            </a:endParaRPr>
          </a:p>
        </p:txBody>
      </p:sp>
      <p:sp>
        <p:nvSpPr>
          <p:cNvPr id="250" name="Google Shape;250;p3"/>
          <p:cNvSpPr txBox="1"/>
          <p:nvPr/>
        </p:nvSpPr>
        <p:spPr>
          <a:xfrm>
            <a:off x="1299272" y="624985"/>
            <a:ext cx="9593451" cy="2280633"/>
          </a:xfrm>
          <a:prstGeom prst="rect">
            <a:avLst/>
          </a:prstGeom>
          <a:noFill/>
          <a:ln>
            <a:noFill/>
          </a:ln>
        </p:spPr>
        <p:txBody>
          <a:bodyPr spcFirstLastPara="1" wrap="square" lIns="91425" tIns="45700" rIns="91425" bIns="45700" anchor="t" anchorCtr="0">
            <a:normAutofit/>
          </a:bodyPr>
          <a:lstStyle/>
          <a:p>
            <a:pPr lvl="0" algn="ctr">
              <a:lnSpc>
                <a:spcPct val="90000"/>
              </a:lnSpc>
              <a:buClr>
                <a:schemeClr val="lt1"/>
              </a:buClr>
              <a:buSzPts val="2800"/>
            </a:pPr>
            <a:r>
              <a:rPr lang="en-GB" sz="2800" b="0" i="0" u="none" strike="noStrike" cap="none" dirty="0">
                <a:solidFill>
                  <a:schemeClr val="lt1"/>
                </a:solidFill>
                <a:latin typeface="Helvetica Neue"/>
                <a:ea typeface="Helvetica Neue"/>
                <a:cs typeface="Helvetica Neue"/>
                <a:sym typeface="Helvetica Neue"/>
              </a:rPr>
              <a:t> </a:t>
            </a:r>
            <a:r>
              <a:rPr lang="ar-JO" sz="4000" b="1" dirty="0" smtClean="0">
                <a:solidFill>
                  <a:schemeClr val="lt1"/>
                </a:solidFill>
                <a:latin typeface="Helvetica Neue"/>
                <a:ea typeface="Helvetica Neue"/>
                <a:cs typeface="Helvetica Neue"/>
                <a:sym typeface="Helvetica Neue"/>
              </a:rPr>
              <a:t>مخرجات </a:t>
            </a:r>
            <a:r>
              <a:rPr lang="ar-JO" sz="4000" b="1" dirty="0">
                <a:solidFill>
                  <a:schemeClr val="lt1"/>
                </a:solidFill>
                <a:latin typeface="Helvetica Neue"/>
                <a:ea typeface="Helvetica Neue"/>
                <a:cs typeface="Helvetica Neue"/>
                <a:sym typeface="Helvetica Neue"/>
              </a:rPr>
              <a:t>التعلم</a:t>
            </a:r>
          </a:p>
          <a:p>
            <a:pPr marL="0" marR="0" lvl="0" indent="0" algn="ctr" rtl="0">
              <a:lnSpc>
                <a:spcPct val="90000"/>
              </a:lnSpc>
              <a:spcBef>
                <a:spcPts val="0"/>
              </a:spcBef>
              <a:spcAft>
                <a:spcPts val="0"/>
              </a:spcAft>
              <a:buClr>
                <a:schemeClr val="lt1"/>
              </a:buClr>
              <a:buSzPts val="2800"/>
              <a:buFont typeface="Arial"/>
              <a:buNone/>
            </a:pPr>
            <a:endParaRPr dirty="0"/>
          </a:p>
          <a:p>
            <a:pPr lvl="0" algn="ctr">
              <a:lnSpc>
                <a:spcPct val="90000"/>
              </a:lnSpc>
              <a:spcBef>
                <a:spcPts val="1000"/>
              </a:spcBef>
              <a:buClr>
                <a:schemeClr val="lt1"/>
              </a:buClr>
              <a:buSzPts val="3000"/>
            </a:pPr>
            <a:r>
              <a:rPr lang="ar-JO" sz="3000" dirty="0" smtClean="0">
                <a:solidFill>
                  <a:schemeClr val="lt1"/>
                </a:solidFill>
                <a:latin typeface="Helvetica Neue"/>
                <a:ea typeface="Helvetica Neue"/>
                <a:cs typeface="Helvetica Neue"/>
                <a:sym typeface="Helvetica Neue"/>
              </a:rPr>
              <a:t>في </a:t>
            </a:r>
            <a:r>
              <a:rPr lang="ar-JO" sz="3000" dirty="0">
                <a:solidFill>
                  <a:schemeClr val="lt1"/>
                </a:solidFill>
                <a:latin typeface="Helvetica Neue"/>
                <a:ea typeface="Helvetica Neue"/>
                <a:cs typeface="Helvetica Neue"/>
                <a:sym typeface="Helvetica Neue"/>
              </a:rPr>
              <a:t>نهاية الجلسة ستكون قادرًا على:</a:t>
            </a:r>
          </a:p>
          <a:p>
            <a:pPr marL="0" marR="0" lvl="0" indent="0" algn="ctr" rtl="0">
              <a:lnSpc>
                <a:spcPct val="90000"/>
              </a:lnSpc>
              <a:spcBef>
                <a:spcPts val="1000"/>
              </a:spcBef>
              <a:spcAft>
                <a:spcPts val="0"/>
              </a:spcAft>
              <a:buClr>
                <a:schemeClr val="lt1"/>
              </a:buClr>
              <a:buSzPts val="3000"/>
              <a:buFont typeface="Arial"/>
              <a:buNone/>
            </a:pPr>
            <a:endParaRPr sz="3000" b="1" i="0" u="none" strike="noStrike" cap="none" dirty="0">
              <a:solidFill>
                <a:schemeClr val="lt1"/>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3301605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
          <p:cNvSpPr txBox="1">
            <a:spLocks noGrp="1"/>
          </p:cNvSpPr>
          <p:nvPr>
            <p:ph type="body" idx="1"/>
          </p:nvPr>
        </p:nvSpPr>
        <p:spPr>
          <a:xfrm>
            <a:off x="876300" y="1124193"/>
            <a:ext cx="10058400" cy="780807"/>
          </a:xfrm>
          <a:prstGeom prst="rect">
            <a:avLst/>
          </a:prstGeom>
          <a:noFill/>
          <a:ln>
            <a:noFill/>
          </a:ln>
        </p:spPr>
        <p:txBody>
          <a:bodyPr spcFirstLastPara="1" wrap="square" lIns="91425" tIns="45700" rIns="91425" bIns="45700" anchor="t" anchorCtr="0">
            <a:noAutofit/>
          </a:bodyPr>
          <a:lstStyle/>
          <a:p>
            <a:pPr marL="0" lvl="0" indent="0">
              <a:spcBef>
                <a:spcPts val="0"/>
              </a:spcBef>
              <a:buSzPts val="4000"/>
            </a:pPr>
            <a:r>
              <a:rPr lang="ar-JO" sz="4000" dirty="0"/>
              <a:t>تحديد المعلومات التي نحتاج إلى معرفتها عن عمل الأطفال</a:t>
            </a:r>
            <a:endParaRPr sz="4000" dirty="0"/>
          </a:p>
        </p:txBody>
      </p:sp>
    </p:spTree>
    <p:extLst>
      <p:ext uri="{BB962C8B-B14F-4D97-AF65-F5344CB8AC3E}">
        <p14:creationId xmlns:p14="http://schemas.microsoft.com/office/powerpoint/2010/main" val="2280384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5"/>
          <p:cNvSpPr txBox="1">
            <a:spLocks noGrp="1"/>
          </p:cNvSpPr>
          <p:nvPr>
            <p:ph type="body" idx="1"/>
          </p:nvPr>
        </p:nvSpPr>
        <p:spPr>
          <a:xfrm>
            <a:off x="4100513" y="935830"/>
            <a:ext cx="7300912" cy="671512"/>
          </a:xfrm>
          <a:prstGeom prst="rect">
            <a:avLst/>
          </a:prstGeom>
          <a:noFill/>
          <a:ln>
            <a:noFill/>
          </a:ln>
        </p:spPr>
        <p:txBody>
          <a:bodyPr spcFirstLastPara="1" wrap="square" lIns="91425" tIns="45700" rIns="91425" bIns="45700" anchor="t" anchorCtr="0">
            <a:normAutofit/>
          </a:bodyPr>
          <a:lstStyle/>
          <a:p>
            <a:pPr marL="0" lvl="0" indent="0" algn="ctr" rtl="1">
              <a:spcBef>
                <a:spcPts val="0"/>
              </a:spcBef>
              <a:buSzPts val="4000"/>
            </a:pPr>
            <a:r>
              <a:rPr lang="ar-JO" sz="4000" dirty="0"/>
              <a:t>نقاش:</a:t>
            </a:r>
            <a:endParaRPr dirty="0"/>
          </a:p>
        </p:txBody>
      </p:sp>
      <p:sp>
        <p:nvSpPr>
          <p:cNvPr id="262" name="Google Shape;262;p5"/>
          <p:cNvSpPr txBox="1">
            <a:spLocks noGrp="1"/>
          </p:cNvSpPr>
          <p:nvPr>
            <p:ph type="body" idx="3"/>
          </p:nvPr>
        </p:nvSpPr>
        <p:spPr>
          <a:xfrm>
            <a:off x="0" y="465930"/>
            <a:ext cx="3408218" cy="6265066"/>
          </a:xfrm>
          <a:prstGeom prst="rect">
            <a:avLst/>
          </a:prstGeom>
          <a:noFill/>
          <a:ln>
            <a:noFill/>
          </a:ln>
        </p:spPr>
        <p:txBody>
          <a:bodyPr spcFirstLastPara="1" wrap="square" lIns="91425" tIns="45700" rIns="91425" bIns="45700" anchor="t" anchorCtr="0">
            <a:normAutofit/>
          </a:bodyPr>
          <a:lstStyle/>
          <a:p>
            <a:pPr marL="0" lvl="0" indent="0" algn="r" rtl="1">
              <a:spcBef>
                <a:spcPts val="0"/>
              </a:spcBef>
              <a:buSzPts val="4000"/>
            </a:pPr>
            <a:r>
              <a:rPr lang="ar-JO" sz="4000" dirty="0">
                <a:latin typeface="Calibri"/>
                <a:ea typeface="Calibri"/>
                <a:cs typeface="Calibri"/>
                <a:sym typeface="Calibri"/>
              </a:rPr>
              <a:t>تحديد المعلومات التي نحتاج إلى معرفتها عن </a:t>
            </a:r>
            <a:r>
              <a:rPr lang="ar-JO" sz="4000" dirty="0" smtClean="0">
                <a:latin typeface="Calibri"/>
                <a:ea typeface="Calibri"/>
                <a:cs typeface="Calibri"/>
                <a:sym typeface="Calibri"/>
              </a:rPr>
              <a:t>وضع </a:t>
            </a:r>
            <a:r>
              <a:rPr lang="ar-JO" sz="4000" dirty="0">
                <a:latin typeface="Calibri"/>
                <a:ea typeface="Calibri"/>
                <a:cs typeface="Calibri"/>
                <a:sym typeface="Calibri"/>
              </a:rPr>
              <a:t>عمل الطفل</a:t>
            </a:r>
            <a:endParaRPr dirty="0"/>
          </a:p>
        </p:txBody>
      </p:sp>
      <p:sp>
        <p:nvSpPr>
          <p:cNvPr id="263" name="Google Shape;263;p5"/>
          <p:cNvSpPr txBox="1">
            <a:spLocks noGrp="1"/>
          </p:cNvSpPr>
          <p:nvPr>
            <p:ph type="body" idx="2"/>
          </p:nvPr>
        </p:nvSpPr>
        <p:spPr>
          <a:xfrm>
            <a:off x="4100513" y="1271586"/>
            <a:ext cx="7300912" cy="5057775"/>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1600"/>
              <a:buFont typeface="Helvetica Neue"/>
              <a:buNone/>
            </a:pPr>
            <a:endParaRPr sz="1600" dirty="0"/>
          </a:p>
          <a:p>
            <a:pPr marL="0" lvl="0" indent="0" algn="l" rtl="0">
              <a:lnSpc>
                <a:spcPct val="100000"/>
              </a:lnSpc>
              <a:spcBef>
                <a:spcPts val="0"/>
              </a:spcBef>
              <a:spcAft>
                <a:spcPts val="0"/>
              </a:spcAft>
              <a:buClr>
                <a:schemeClr val="dk1"/>
              </a:buClr>
              <a:buSzPts val="2800"/>
              <a:buFont typeface="Helvetica Neue"/>
              <a:buNone/>
            </a:pPr>
            <a:endParaRPr dirty="0"/>
          </a:p>
          <a:p>
            <a:pPr marL="228600" lvl="0" indent="-228600" algn="r" rtl="1"/>
            <a:r>
              <a:rPr lang="ar-JO" dirty="0" smtClean="0"/>
              <a:t>ما </a:t>
            </a:r>
            <a:r>
              <a:rPr lang="ar-JO" dirty="0"/>
              <a:t>هي </a:t>
            </a:r>
            <a:r>
              <a:rPr lang="ar-JO" dirty="0" smtClean="0"/>
              <a:t>المعلومات </a:t>
            </a:r>
            <a:r>
              <a:rPr lang="ar-JO" dirty="0"/>
              <a:t>الأساسية التي نحتاج إلى معرفتها حول </a:t>
            </a:r>
            <a:r>
              <a:rPr lang="ar-JO" dirty="0" smtClean="0"/>
              <a:t>عمل الأطفال </a:t>
            </a:r>
            <a:r>
              <a:rPr lang="ar-JO" dirty="0"/>
              <a:t>من أجل إعداد استجابة فعالة؟</a:t>
            </a:r>
            <a:endParaRPr dirty="0"/>
          </a:p>
          <a:p>
            <a:pPr marL="228600" lvl="0" indent="-228600" algn="r" rtl="1"/>
            <a:r>
              <a:rPr lang="ar-JO" dirty="0"/>
              <a:t>ضع في اعتبارك المعلومات المتعلقة </a:t>
            </a:r>
            <a:r>
              <a:rPr lang="ar-JO" dirty="0" smtClean="0"/>
              <a:t>بعمل </a:t>
            </a:r>
            <a:r>
              <a:rPr lang="ar-JO" dirty="0"/>
              <a:t>الأطفال في</a:t>
            </a:r>
            <a:endParaRPr dirty="0" smtClean="0"/>
          </a:p>
          <a:p>
            <a:pPr marL="879475" lvl="1" indent="-422275" algn="r" rtl="1">
              <a:buSzPts val="2800"/>
            </a:pPr>
            <a:r>
              <a:rPr lang="ar-JO" sz="2800" dirty="0" smtClean="0"/>
              <a:t>الأوضاع الإنسانية </a:t>
            </a:r>
            <a:r>
              <a:rPr lang="en-GB" sz="2800" dirty="0" smtClean="0"/>
              <a:t> </a:t>
            </a:r>
            <a:endParaRPr dirty="0" smtClean="0"/>
          </a:p>
          <a:p>
            <a:pPr marL="879475" lvl="1" indent="-422275" algn="r" rtl="1">
              <a:buSzPts val="2800"/>
            </a:pPr>
            <a:r>
              <a:rPr lang="ar-JO" sz="2800" dirty="0" smtClean="0"/>
              <a:t>الأنظمة </a:t>
            </a:r>
            <a:r>
              <a:rPr lang="ar-JO" sz="2800" dirty="0"/>
              <a:t>الوطنية / </a:t>
            </a:r>
            <a:r>
              <a:rPr lang="ar-JO" sz="2800" dirty="0" smtClean="0"/>
              <a:t>المحلية </a:t>
            </a:r>
            <a:endParaRPr sz="2800" dirty="0"/>
          </a:p>
          <a:p>
            <a:pPr marL="0" lvl="0" indent="0" algn="l" rtl="0">
              <a:lnSpc>
                <a:spcPct val="90000"/>
              </a:lnSpc>
              <a:spcBef>
                <a:spcPts val="1000"/>
              </a:spcBef>
              <a:spcAft>
                <a:spcPts val="0"/>
              </a:spcAft>
              <a:buSzPts val="2800"/>
              <a:buNone/>
            </a:pPr>
            <a:endParaRPr dirty="0"/>
          </a:p>
        </p:txBody>
      </p:sp>
      <p:pic>
        <p:nvPicPr>
          <p:cNvPr id="264" name="Google Shape;264;p5"/>
          <p:cNvPicPr preferRelativeResize="0"/>
          <p:nvPr/>
        </p:nvPicPr>
        <p:blipFill rotWithShape="1">
          <a:blip r:embed="rId3">
            <a:alphaModFix/>
          </a:blip>
          <a:srcRect/>
          <a:stretch/>
        </p:blipFill>
        <p:spPr>
          <a:xfrm>
            <a:off x="9966325" y="465930"/>
            <a:ext cx="1435100" cy="939800"/>
          </a:xfrm>
          <a:prstGeom prst="rect">
            <a:avLst/>
          </a:prstGeom>
          <a:noFill/>
          <a:ln>
            <a:noFill/>
          </a:ln>
        </p:spPr>
      </p:pic>
    </p:spTree>
    <p:extLst>
      <p:ext uri="{BB962C8B-B14F-4D97-AF65-F5344CB8AC3E}">
        <p14:creationId xmlns:p14="http://schemas.microsoft.com/office/powerpoint/2010/main" val="9499285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6"/>
          <p:cNvSpPr txBox="1">
            <a:spLocks noGrp="1"/>
          </p:cNvSpPr>
          <p:nvPr>
            <p:ph type="body" idx="1"/>
          </p:nvPr>
        </p:nvSpPr>
        <p:spPr>
          <a:xfrm>
            <a:off x="3436659" y="223696"/>
            <a:ext cx="8797871" cy="671512"/>
          </a:xfrm>
          <a:prstGeom prst="rect">
            <a:avLst/>
          </a:prstGeom>
          <a:noFill/>
          <a:ln>
            <a:noFill/>
          </a:ln>
        </p:spPr>
        <p:txBody>
          <a:bodyPr spcFirstLastPara="1" wrap="square" lIns="91425" tIns="45700" rIns="91425" bIns="45700" anchor="t" anchorCtr="0">
            <a:noAutofit/>
          </a:bodyPr>
          <a:lstStyle/>
          <a:p>
            <a:pPr marL="0" lvl="0" indent="0" algn="ctr">
              <a:spcBef>
                <a:spcPts val="0"/>
              </a:spcBef>
              <a:buSzPts val="3600"/>
            </a:pPr>
            <a:r>
              <a:rPr lang="ar-JO" sz="3600" dirty="0"/>
              <a:t>ما الذي نحتاج إلى معرفته عن عمل الأطفال</a:t>
            </a:r>
            <a:endParaRPr sz="3600" dirty="0"/>
          </a:p>
        </p:txBody>
      </p:sp>
      <p:sp>
        <p:nvSpPr>
          <p:cNvPr id="271" name="Google Shape;271;p6"/>
          <p:cNvSpPr txBox="1">
            <a:spLocks noGrp="1"/>
          </p:cNvSpPr>
          <p:nvPr>
            <p:ph type="body" idx="3"/>
          </p:nvPr>
        </p:nvSpPr>
        <p:spPr>
          <a:xfrm>
            <a:off x="54768" y="223696"/>
            <a:ext cx="3339362" cy="6634303"/>
          </a:xfrm>
          <a:prstGeom prst="rect">
            <a:avLst/>
          </a:prstGeom>
          <a:noFill/>
          <a:ln>
            <a:noFill/>
          </a:ln>
        </p:spPr>
        <p:txBody>
          <a:bodyPr spcFirstLastPara="1" wrap="square" lIns="91425" tIns="45700" rIns="91425" bIns="45700" anchor="t" anchorCtr="0">
            <a:normAutofit/>
          </a:bodyPr>
          <a:lstStyle/>
          <a:p>
            <a:pPr marL="0" lvl="0" indent="0" algn="r" rtl="1">
              <a:lnSpc>
                <a:spcPct val="70000"/>
              </a:lnSpc>
              <a:spcBef>
                <a:spcPts val="0"/>
              </a:spcBef>
              <a:buSzPts val="4063"/>
            </a:pPr>
            <a:r>
              <a:rPr lang="ar-JO" sz="3425" dirty="0"/>
              <a:t>ما الذي نحتاج إلى معرفته</a:t>
            </a:r>
            <a:endParaRPr sz="3862" dirty="0"/>
          </a:p>
          <a:p>
            <a:pPr marL="0" lvl="0" indent="0" algn="l" rtl="0">
              <a:lnSpc>
                <a:spcPct val="70000"/>
              </a:lnSpc>
              <a:spcBef>
                <a:spcPts val="1000"/>
              </a:spcBef>
              <a:spcAft>
                <a:spcPts val="0"/>
              </a:spcAft>
              <a:buClr>
                <a:schemeClr val="lt1"/>
              </a:buClr>
              <a:buSzPts val="2500"/>
              <a:buNone/>
            </a:pPr>
            <a:endParaRPr sz="2050" dirty="0"/>
          </a:p>
          <a:p>
            <a:pPr marL="422275" lvl="0" indent="-287337" algn="l" rtl="0">
              <a:lnSpc>
                <a:spcPct val="70000"/>
              </a:lnSpc>
              <a:spcBef>
                <a:spcPts val="1000"/>
              </a:spcBef>
              <a:spcAft>
                <a:spcPts val="0"/>
              </a:spcAft>
              <a:buClr>
                <a:schemeClr val="lt1"/>
              </a:buClr>
              <a:buSzPts val="2125"/>
              <a:buFont typeface="Arial"/>
              <a:buNone/>
            </a:pPr>
            <a:endParaRPr sz="1925" dirty="0">
              <a:latin typeface="Calibri"/>
              <a:ea typeface="Calibri"/>
              <a:cs typeface="Calibri"/>
              <a:sym typeface="Calibri"/>
            </a:endParaRPr>
          </a:p>
        </p:txBody>
      </p:sp>
      <p:sp>
        <p:nvSpPr>
          <p:cNvPr id="272" name="Google Shape;272;p6"/>
          <p:cNvSpPr txBox="1">
            <a:spLocks noGrp="1"/>
          </p:cNvSpPr>
          <p:nvPr>
            <p:ph type="body" idx="2"/>
          </p:nvPr>
        </p:nvSpPr>
        <p:spPr>
          <a:xfrm>
            <a:off x="4100513" y="2218472"/>
            <a:ext cx="7593600" cy="4529100"/>
          </a:xfrm>
          <a:prstGeom prst="rect">
            <a:avLst/>
          </a:prstGeom>
          <a:noFill/>
          <a:ln>
            <a:noFill/>
          </a:ln>
        </p:spPr>
        <p:txBody>
          <a:bodyPr spcFirstLastPara="1" wrap="square" lIns="91425" tIns="45700" rIns="91425" bIns="45700" anchor="t" anchorCtr="0">
            <a:noAutofit/>
          </a:bodyPr>
          <a:lstStyle/>
          <a:p>
            <a:pPr marL="228600" lvl="0" indent="-228600" algn="r" rtl="1">
              <a:lnSpc>
                <a:spcPct val="100000"/>
              </a:lnSpc>
              <a:spcBef>
                <a:spcPts val="0"/>
              </a:spcBef>
              <a:spcAft>
                <a:spcPts val="0"/>
              </a:spcAft>
              <a:buClr>
                <a:srgbClr val="000000"/>
              </a:buClr>
              <a:buSzPts val="2600"/>
              <a:buFont typeface="Arial"/>
              <a:buChar char="•"/>
            </a:pPr>
            <a:r>
              <a:rPr lang="ar-JO" sz="2600" dirty="0" smtClean="0">
                <a:solidFill>
                  <a:srgbClr val="000000"/>
                </a:solidFill>
                <a:latin typeface="Calibri"/>
                <a:ea typeface="Calibri"/>
                <a:cs typeface="Calibri"/>
                <a:sym typeface="Calibri"/>
              </a:rPr>
              <a:t>النطاق والشدة</a:t>
            </a:r>
            <a:endParaRPr sz="2600" dirty="0">
              <a:latin typeface="Calibri"/>
              <a:ea typeface="Calibri"/>
              <a:cs typeface="Calibri"/>
              <a:sym typeface="Calibri"/>
            </a:endParaRPr>
          </a:p>
          <a:p>
            <a:pPr marL="228600" lvl="0" indent="-228600" algn="r" rtl="1">
              <a:lnSpc>
                <a:spcPct val="100000"/>
              </a:lnSpc>
              <a:spcBef>
                <a:spcPts val="0"/>
              </a:spcBef>
              <a:buClr>
                <a:srgbClr val="000000"/>
              </a:buClr>
              <a:buSzPts val="2600"/>
            </a:pPr>
            <a:r>
              <a:rPr lang="ar-JO" sz="2600" dirty="0" smtClean="0">
                <a:solidFill>
                  <a:srgbClr val="000000"/>
                </a:solidFill>
                <a:latin typeface="Calibri"/>
                <a:ea typeface="Calibri"/>
                <a:cs typeface="Calibri"/>
                <a:sym typeface="Calibri"/>
              </a:rPr>
              <a:t>الأشكال </a:t>
            </a:r>
            <a:r>
              <a:rPr lang="ar-JO" sz="2600" dirty="0">
                <a:solidFill>
                  <a:srgbClr val="000000"/>
                </a:solidFill>
                <a:latin typeface="Calibri"/>
                <a:ea typeface="Calibri"/>
                <a:cs typeface="Calibri"/>
                <a:sym typeface="Calibri"/>
              </a:rPr>
              <a:t>الموجودة مسبقًا والجديدة</a:t>
            </a:r>
            <a:r>
              <a:rPr lang="en-GB" sz="2600" dirty="0" smtClean="0">
                <a:solidFill>
                  <a:srgbClr val="000000"/>
                </a:solidFill>
                <a:latin typeface="Calibri"/>
                <a:ea typeface="Calibri"/>
                <a:cs typeface="Calibri"/>
                <a:sym typeface="Calibri"/>
              </a:rPr>
              <a:t> </a:t>
            </a:r>
            <a:endParaRPr dirty="0"/>
          </a:p>
          <a:p>
            <a:pPr marL="228600" lvl="0" indent="-228600" algn="r" rtl="1">
              <a:lnSpc>
                <a:spcPct val="100000"/>
              </a:lnSpc>
              <a:spcBef>
                <a:spcPts val="0"/>
              </a:spcBef>
              <a:buClr>
                <a:srgbClr val="000000"/>
              </a:buClr>
              <a:buSzPts val="2600"/>
            </a:pPr>
            <a:r>
              <a:rPr lang="ar-JO" sz="2600" dirty="0" smtClean="0">
                <a:solidFill>
                  <a:srgbClr val="000000"/>
                </a:solidFill>
                <a:latin typeface="Calibri"/>
                <a:ea typeface="Calibri"/>
                <a:cs typeface="Calibri"/>
                <a:sym typeface="Calibri"/>
              </a:rPr>
              <a:t>عوامل </a:t>
            </a:r>
            <a:r>
              <a:rPr lang="ar-JO" sz="2600" dirty="0">
                <a:solidFill>
                  <a:srgbClr val="000000"/>
                </a:solidFill>
                <a:latin typeface="Calibri"/>
                <a:ea typeface="Calibri"/>
                <a:cs typeface="Calibri"/>
                <a:sym typeface="Calibri"/>
              </a:rPr>
              <a:t>الخطر الرئيسية</a:t>
            </a:r>
            <a:endParaRPr dirty="0"/>
          </a:p>
          <a:p>
            <a:pPr marL="228600" lvl="0" indent="-228600" algn="r" rtl="1">
              <a:lnSpc>
                <a:spcPct val="100000"/>
              </a:lnSpc>
              <a:spcBef>
                <a:spcPts val="0"/>
              </a:spcBef>
              <a:buClr>
                <a:srgbClr val="000000"/>
              </a:buClr>
              <a:buSzPts val="2600"/>
            </a:pPr>
            <a:r>
              <a:rPr lang="ar-JO" sz="2600" dirty="0" smtClean="0">
                <a:solidFill>
                  <a:srgbClr val="000000"/>
                </a:solidFill>
                <a:latin typeface="Calibri"/>
                <a:ea typeface="Calibri"/>
                <a:cs typeface="Calibri"/>
                <a:sym typeface="Calibri"/>
              </a:rPr>
              <a:t>عوامل </a:t>
            </a:r>
            <a:r>
              <a:rPr lang="ar-JO" sz="2600" dirty="0">
                <a:solidFill>
                  <a:srgbClr val="000000"/>
                </a:solidFill>
                <a:latin typeface="Calibri"/>
                <a:ea typeface="Calibri"/>
                <a:cs typeface="Calibri"/>
                <a:sym typeface="Calibri"/>
              </a:rPr>
              <a:t>الحماية</a:t>
            </a:r>
            <a:endParaRPr dirty="0"/>
          </a:p>
          <a:p>
            <a:pPr marL="228600" lvl="0" indent="-228600" algn="r" rtl="1">
              <a:lnSpc>
                <a:spcPct val="100000"/>
              </a:lnSpc>
              <a:spcBef>
                <a:spcPts val="0"/>
              </a:spcBef>
              <a:buClr>
                <a:srgbClr val="000000"/>
              </a:buClr>
              <a:buSzPts val="2600"/>
            </a:pPr>
            <a:r>
              <a:rPr lang="ar-JO" sz="2600" dirty="0" smtClean="0">
                <a:solidFill>
                  <a:srgbClr val="000000"/>
                </a:solidFill>
                <a:latin typeface="Calibri"/>
                <a:ea typeface="Calibri"/>
                <a:cs typeface="Calibri"/>
                <a:sym typeface="Calibri"/>
              </a:rPr>
              <a:t>المخاطر </a:t>
            </a:r>
            <a:r>
              <a:rPr lang="ar-JO" sz="2600" dirty="0">
                <a:solidFill>
                  <a:srgbClr val="000000"/>
                </a:solidFill>
                <a:latin typeface="Calibri"/>
                <a:ea typeface="Calibri"/>
                <a:cs typeface="Calibri"/>
                <a:sym typeface="Calibri"/>
              </a:rPr>
              <a:t>الرئيسية التي يواجهها الأطفال العاملون</a:t>
            </a:r>
            <a:endParaRPr dirty="0"/>
          </a:p>
          <a:p>
            <a:pPr marL="228600" lvl="0" indent="-228600" algn="r" rtl="1">
              <a:lnSpc>
                <a:spcPct val="100000"/>
              </a:lnSpc>
              <a:spcBef>
                <a:spcPts val="0"/>
              </a:spcBef>
              <a:buClr>
                <a:srgbClr val="000000"/>
              </a:buClr>
              <a:buSzPts val="2600"/>
            </a:pPr>
            <a:r>
              <a:rPr lang="ar-JO" sz="2600" dirty="0" smtClean="0">
                <a:solidFill>
                  <a:srgbClr val="000000"/>
                </a:solidFill>
                <a:latin typeface="Calibri"/>
                <a:ea typeface="Calibri"/>
                <a:cs typeface="Calibri"/>
                <a:sym typeface="Calibri"/>
              </a:rPr>
              <a:t>حتياجات </a:t>
            </a:r>
            <a:r>
              <a:rPr lang="ar-JO" sz="2600" dirty="0">
                <a:solidFill>
                  <a:srgbClr val="000000"/>
                </a:solidFill>
                <a:latin typeface="Calibri"/>
                <a:ea typeface="Calibri"/>
                <a:cs typeface="Calibri"/>
                <a:sym typeface="Calibri"/>
              </a:rPr>
              <a:t>الأطفال </a:t>
            </a:r>
            <a:r>
              <a:rPr lang="ar-JO" sz="2600" dirty="0" smtClean="0">
                <a:solidFill>
                  <a:srgbClr val="000000"/>
                </a:solidFill>
                <a:latin typeface="Calibri"/>
                <a:ea typeface="Calibri"/>
                <a:cs typeface="Calibri"/>
                <a:sym typeface="Calibri"/>
              </a:rPr>
              <a:t>العاملين وأسرهم </a:t>
            </a:r>
            <a:endParaRPr sz="2600" dirty="0" smtClean="0">
              <a:latin typeface="Calibri"/>
              <a:ea typeface="Calibri"/>
              <a:cs typeface="Calibri"/>
              <a:sym typeface="Calibri"/>
            </a:endParaRPr>
          </a:p>
          <a:p>
            <a:pPr marL="228600" lvl="0" indent="-228600" algn="r" rtl="1">
              <a:lnSpc>
                <a:spcPct val="100000"/>
              </a:lnSpc>
              <a:spcBef>
                <a:spcPts val="0"/>
              </a:spcBef>
              <a:buClr>
                <a:srgbClr val="000000"/>
              </a:buClr>
              <a:buSzPts val="2600"/>
            </a:pPr>
            <a:r>
              <a:rPr lang="ar-JO" sz="2600" dirty="0" smtClean="0">
                <a:solidFill>
                  <a:srgbClr val="000000"/>
                </a:solidFill>
                <a:latin typeface="Calibri"/>
                <a:ea typeface="Calibri"/>
                <a:cs typeface="Calibri"/>
                <a:sym typeface="Calibri"/>
              </a:rPr>
              <a:t>الخدمات المتاحة </a:t>
            </a:r>
            <a:r>
              <a:rPr lang="ar-JO" sz="2600" dirty="0">
                <a:solidFill>
                  <a:srgbClr val="000000"/>
                </a:solidFill>
                <a:latin typeface="Calibri"/>
                <a:ea typeface="Calibri"/>
                <a:cs typeface="Calibri"/>
                <a:sym typeface="Calibri"/>
              </a:rPr>
              <a:t>والدعم </a:t>
            </a:r>
            <a:endParaRPr sz="2600" dirty="0" smtClean="0">
              <a:latin typeface="Calibri"/>
              <a:ea typeface="Calibri"/>
              <a:cs typeface="Calibri"/>
              <a:sym typeface="Calibri"/>
            </a:endParaRPr>
          </a:p>
          <a:p>
            <a:pPr marL="228600" lvl="0" indent="-228600" algn="r" rtl="1">
              <a:lnSpc>
                <a:spcPct val="100000"/>
              </a:lnSpc>
              <a:spcBef>
                <a:spcPts val="0"/>
              </a:spcBef>
              <a:buClr>
                <a:srgbClr val="000000"/>
              </a:buClr>
              <a:buSzPts val="2600"/>
            </a:pPr>
            <a:r>
              <a:rPr lang="ar-JO" sz="2600" dirty="0" smtClean="0">
                <a:solidFill>
                  <a:srgbClr val="000000"/>
                </a:solidFill>
                <a:latin typeface="Calibri"/>
                <a:ea typeface="Calibri"/>
                <a:cs typeface="Calibri"/>
                <a:sym typeface="Calibri"/>
              </a:rPr>
              <a:t>عوامل </a:t>
            </a:r>
            <a:r>
              <a:rPr lang="ar-JO" sz="2600" dirty="0">
                <a:solidFill>
                  <a:srgbClr val="000000"/>
                </a:solidFill>
                <a:latin typeface="Calibri"/>
                <a:ea typeface="Calibri"/>
                <a:cs typeface="Calibri"/>
                <a:sym typeface="Calibri"/>
              </a:rPr>
              <a:t>خطر </a:t>
            </a:r>
            <a:r>
              <a:rPr lang="ar-JO" sz="2600" dirty="0" smtClean="0">
                <a:solidFill>
                  <a:srgbClr val="000000"/>
                </a:solidFill>
                <a:latin typeface="Calibri"/>
                <a:ea typeface="Calibri"/>
                <a:cs typeface="Calibri"/>
                <a:sym typeface="Calibri"/>
              </a:rPr>
              <a:t>عمل </a:t>
            </a:r>
            <a:r>
              <a:rPr lang="ar-JO" sz="2600" dirty="0">
                <a:solidFill>
                  <a:srgbClr val="000000"/>
                </a:solidFill>
                <a:latin typeface="Calibri"/>
                <a:ea typeface="Calibri"/>
                <a:cs typeface="Calibri"/>
                <a:sym typeface="Calibri"/>
              </a:rPr>
              <a:t>الأطفال المتعلقة بالعمل الإنساني</a:t>
            </a:r>
            <a:endParaRPr dirty="0" smtClean="0"/>
          </a:p>
          <a:p>
            <a:pPr marL="228600" lvl="0" indent="-228600" algn="r" rtl="1">
              <a:lnSpc>
                <a:spcPct val="100000"/>
              </a:lnSpc>
              <a:spcBef>
                <a:spcPts val="0"/>
              </a:spcBef>
              <a:buClr>
                <a:srgbClr val="000000"/>
              </a:buClr>
              <a:buSzPts val="2600"/>
            </a:pPr>
            <a:r>
              <a:rPr lang="ar-JO" sz="2600" dirty="0" smtClean="0">
                <a:solidFill>
                  <a:srgbClr val="000000"/>
                </a:solidFill>
                <a:latin typeface="Calibri"/>
                <a:ea typeface="Calibri"/>
                <a:cs typeface="Calibri"/>
                <a:sym typeface="Calibri"/>
              </a:rPr>
              <a:t>الأحكام </a:t>
            </a:r>
            <a:r>
              <a:rPr lang="ar-JO" sz="2600" dirty="0">
                <a:solidFill>
                  <a:srgbClr val="000000"/>
                </a:solidFill>
                <a:latin typeface="Calibri"/>
                <a:ea typeface="Calibri"/>
                <a:cs typeface="Calibri"/>
                <a:sym typeface="Calibri"/>
              </a:rPr>
              <a:t>والثغرات الرئيسية في القدرات والإطار القانوني / السياسي</a:t>
            </a:r>
            <a:endParaRPr sz="2600" dirty="0"/>
          </a:p>
        </p:txBody>
      </p:sp>
      <p:sp>
        <p:nvSpPr>
          <p:cNvPr id="273" name="Google Shape;273;p6"/>
          <p:cNvSpPr/>
          <p:nvPr/>
        </p:nvSpPr>
        <p:spPr>
          <a:xfrm>
            <a:off x="4170074" y="1514341"/>
            <a:ext cx="3419058"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ar-JO" sz="2200" b="1" i="0" u="none" strike="noStrike" cap="none" dirty="0" smtClean="0">
                <a:solidFill>
                  <a:srgbClr val="97467D"/>
                </a:solidFill>
                <a:latin typeface="Calibri"/>
                <a:ea typeface="Calibri"/>
                <a:cs typeface="Calibri"/>
                <a:sym typeface="Calibri"/>
              </a:rPr>
              <a:t>الوضع الإنساني</a:t>
            </a:r>
            <a:endParaRPr dirty="0"/>
          </a:p>
        </p:txBody>
      </p:sp>
      <p:sp>
        <p:nvSpPr>
          <p:cNvPr id="274" name="Google Shape;274;p6"/>
          <p:cNvSpPr/>
          <p:nvPr/>
        </p:nvSpPr>
        <p:spPr>
          <a:xfrm>
            <a:off x="8065082" y="1514341"/>
            <a:ext cx="3629024" cy="430887"/>
          </a:xfrm>
          <a:prstGeom prst="rect">
            <a:avLst/>
          </a:prstGeom>
          <a:noFill/>
          <a:ln>
            <a:noFill/>
          </a:ln>
        </p:spPr>
        <p:txBody>
          <a:bodyPr spcFirstLastPara="1" wrap="square" lIns="91425" tIns="45700" rIns="91425" bIns="45700" anchor="t" anchorCtr="0">
            <a:spAutoFit/>
          </a:bodyPr>
          <a:lstStyle/>
          <a:p>
            <a:pPr lvl="0" algn="ctr"/>
            <a:r>
              <a:rPr lang="ar-JO" sz="2200" b="1" dirty="0">
                <a:solidFill>
                  <a:srgbClr val="97467D"/>
                </a:solidFill>
                <a:latin typeface="Calibri"/>
                <a:ea typeface="Calibri"/>
                <a:cs typeface="Calibri"/>
                <a:sym typeface="Calibri"/>
              </a:rPr>
              <a:t>الأنظمة الوطنية / المحلية</a:t>
            </a:r>
            <a:endParaRPr dirty="0"/>
          </a:p>
        </p:txBody>
      </p:sp>
    </p:spTree>
    <p:extLst>
      <p:ext uri="{BB962C8B-B14F-4D97-AF65-F5344CB8AC3E}">
        <p14:creationId xmlns:p14="http://schemas.microsoft.com/office/powerpoint/2010/main" val="30937398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7"/>
          <p:cNvSpPr txBox="1"/>
          <p:nvPr/>
        </p:nvSpPr>
        <p:spPr>
          <a:xfrm>
            <a:off x="2713350" y="1397675"/>
            <a:ext cx="9478650" cy="1169511"/>
          </a:xfrm>
          <a:prstGeom prst="rect">
            <a:avLst/>
          </a:prstGeom>
          <a:solidFill>
            <a:schemeClr val="accent2"/>
          </a:solidFill>
          <a:ln>
            <a:noFill/>
          </a:ln>
        </p:spPr>
        <p:txBody>
          <a:bodyPr spcFirstLastPara="1" wrap="square" lIns="91425" tIns="45700" rIns="91425" bIns="45700" anchor="t" anchorCtr="0">
            <a:spAutoFit/>
          </a:bodyPr>
          <a:lstStyle/>
          <a:p>
            <a:pPr lvl="0" algn="r" rtl="1"/>
            <a:r>
              <a:rPr lang="en-GB" sz="1800" b="1" i="0" u="none" strike="noStrike" cap="none" dirty="0" smtClean="0">
                <a:solidFill>
                  <a:schemeClr val="lt1"/>
                </a:solidFill>
                <a:latin typeface="Calibri"/>
                <a:ea typeface="Calibri"/>
                <a:cs typeface="Calibri"/>
                <a:sym typeface="Calibri"/>
              </a:rPr>
              <a:t>●</a:t>
            </a:r>
            <a:r>
              <a:rPr lang="ar-JO" sz="1800" b="1" i="0" u="none" strike="noStrike" cap="none" dirty="0" smtClean="0">
                <a:solidFill>
                  <a:schemeClr val="lt1"/>
                </a:solidFill>
                <a:latin typeface="Calibri"/>
                <a:ea typeface="Calibri"/>
                <a:cs typeface="Calibri"/>
                <a:sym typeface="Calibri"/>
              </a:rPr>
              <a:t> </a:t>
            </a:r>
            <a:r>
              <a:rPr lang="en-GB" sz="1800" b="1" i="0" u="none" strike="noStrike" cap="none" dirty="0" smtClean="0">
                <a:solidFill>
                  <a:schemeClr val="lt1"/>
                </a:solidFill>
                <a:latin typeface="Calibri"/>
                <a:ea typeface="Calibri"/>
                <a:cs typeface="Calibri"/>
                <a:sym typeface="Calibri"/>
              </a:rPr>
              <a:t> </a:t>
            </a:r>
            <a:r>
              <a:rPr lang="ar-JO" sz="1800" b="1" dirty="0">
                <a:solidFill>
                  <a:schemeClr val="lt1"/>
                </a:solidFill>
                <a:latin typeface="Calibri"/>
                <a:ea typeface="Calibri"/>
                <a:cs typeface="Calibri"/>
                <a:sym typeface="Calibri"/>
              </a:rPr>
              <a:t>سياسة وتشريعات عمل الأطفال والجهات الفاعلة والقدرات والأنظمة ● إدارة البيانات </a:t>
            </a:r>
            <a:r>
              <a:rPr lang="ar-JO" sz="1800" b="1" dirty="0" smtClean="0">
                <a:solidFill>
                  <a:schemeClr val="lt1"/>
                </a:solidFill>
                <a:latin typeface="Calibri"/>
                <a:ea typeface="Calibri"/>
                <a:cs typeface="Calibri"/>
                <a:sym typeface="Calibri"/>
              </a:rPr>
              <a:t>المرتبطة بها والمعلومات </a:t>
            </a:r>
            <a:r>
              <a:rPr lang="ar-JO" sz="1800" b="1" dirty="0">
                <a:solidFill>
                  <a:schemeClr val="lt1"/>
                </a:solidFill>
                <a:latin typeface="Calibri"/>
                <a:ea typeface="Calibri"/>
                <a:cs typeface="Calibri"/>
                <a:sym typeface="Calibri"/>
              </a:rPr>
              <a:t>● السياق الإنساني: الخصائص ومخاطر </a:t>
            </a:r>
            <a:r>
              <a:rPr lang="ar-JO" sz="1800" b="1" dirty="0" smtClean="0">
                <a:solidFill>
                  <a:schemeClr val="lt1"/>
                </a:solidFill>
                <a:latin typeface="Calibri"/>
                <a:ea typeface="Calibri"/>
                <a:cs typeface="Calibri"/>
                <a:sym typeface="Calibri"/>
              </a:rPr>
              <a:t>عمل </a:t>
            </a:r>
            <a:r>
              <a:rPr lang="ar-JO" sz="1800" b="1" dirty="0">
                <a:solidFill>
                  <a:schemeClr val="lt1"/>
                </a:solidFill>
                <a:latin typeface="Calibri"/>
                <a:ea typeface="Calibri"/>
                <a:cs typeface="Calibri"/>
                <a:sym typeface="Calibri"/>
              </a:rPr>
              <a:t>الأطفال المرتبطة بالعمل الإنساني والمخاطر الطبيعية المحتملة ومخاطر الكوارث </a:t>
            </a:r>
            <a:r>
              <a:rPr lang="ar-JO" sz="1800" b="1" dirty="0" smtClean="0">
                <a:solidFill>
                  <a:schemeClr val="lt1"/>
                </a:solidFill>
                <a:latin typeface="Calibri"/>
                <a:ea typeface="Calibri"/>
                <a:cs typeface="Calibri"/>
                <a:sym typeface="Calibri"/>
              </a:rPr>
              <a:t>وتدابير الحد من الآثار ذات الصلة</a:t>
            </a:r>
            <a:endParaRPr lang="ar-JO" sz="1800" b="1" dirty="0">
              <a:solidFill>
                <a:schemeClr val="lt1"/>
              </a:solidFill>
              <a:latin typeface="Calibri"/>
              <a:ea typeface="Calibri"/>
              <a:cs typeface="Calibri"/>
              <a:sym typeface="Calibri"/>
            </a:endParaRPr>
          </a:p>
          <a:p>
            <a:pPr marL="0" marR="0" lvl="0" indent="0" algn="r" rtl="1">
              <a:spcBef>
                <a:spcPts val="0"/>
              </a:spcBef>
              <a:spcAft>
                <a:spcPts val="0"/>
              </a:spcAft>
              <a:buNone/>
            </a:pPr>
            <a:endParaRPr sz="1600" b="1" dirty="0">
              <a:solidFill>
                <a:schemeClr val="lt1"/>
              </a:solidFill>
              <a:latin typeface="Calibri"/>
              <a:ea typeface="Calibri"/>
              <a:cs typeface="Calibri"/>
              <a:sym typeface="Calibri"/>
            </a:endParaRPr>
          </a:p>
        </p:txBody>
      </p:sp>
      <p:sp>
        <p:nvSpPr>
          <p:cNvPr id="281" name="Google Shape;281;p7"/>
          <p:cNvSpPr txBox="1"/>
          <p:nvPr/>
        </p:nvSpPr>
        <p:spPr>
          <a:xfrm>
            <a:off x="2713350" y="2484261"/>
            <a:ext cx="9478500" cy="1200288"/>
          </a:xfrm>
          <a:prstGeom prst="rect">
            <a:avLst/>
          </a:prstGeom>
          <a:solidFill>
            <a:srgbClr val="97467D"/>
          </a:solidFill>
          <a:ln>
            <a:noFill/>
          </a:ln>
        </p:spPr>
        <p:txBody>
          <a:bodyPr spcFirstLastPara="1" wrap="square" lIns="91425" tIns="45700" rIns="91425" bIns="45700" anchor="t" anchorCtr="0">
            <a:spAutoFit/>
          </a:bodyPr>
          <a:lstStyle/>
          <a:p>
            <a:pPr lvl="0" algn="r" rtl="1"/>
            <a:r>
              <a:rPr lang="en-GB" sz="1800" b="1" dirty="0">
                <a:solidFill>
                  <a:schemeClr val="lt1"/>
                </a:solidFill>
                <a:latin typeface="Calibri"/>
                <a:ea typeface="Calibri"/>
                <a:cs typeface="Calibri"/>
                <a:sym typeface="Calibri"/>
              </a:rPr>
              <a:t>● </a:t>
            </a:r>
            <a:r>
              <a:rPr lang="ar-JO" sz="1800" b="1" dirty="0" smtClean="0">
                <a:solidFill>
                  <a:schemeClr val="lt1"/>
                </a:solidFill>
                <a:latin typeface="Calibri"/>
                <a:ea typeface="Calibri"/>
                <a:cs typeface="Calibri"/>
                <a:sym typeface="Calibri"/>
              </a:rPr>
              <a:t> قدرات </a:t>
            </a:r>
            <a:r>
              <a:rPr lang="ar-JO" sz="1800" b="1" dirty="0">
                <a:solidFill>
                  <a:schemeClr val="lt1"/>
                </a:solidFill>
                <a:latin typeface="Calibri"/>
                <a:ea typeface="Calibri"/>
                <a:cs typeface="Calibri"/>
                <a:sym typeface="Calibri"/>
              </a:rPr>
              <a:t>المجتمع على حماية الأطفال من </a:t>
            </a:r>
            <a:r>
              <a:rPr lang="ar-JO" sz="1800" b="1" dirty="0" smtClean="0">
                <a:solidFill>
                  <a:schemeClr val="lt1"/>
                </a:solidFill>
                <a:latin typeface="Calibri"/>
                <a:ea typeface="Calibri"/>
                <a:cs typeface="Calibri"/>
                <a:sym typeface="Calibri"/>
              </a:rPr>
              <a:t>عمل </a:t>
            </a:r>
            <a:r>
              <a:rPr lang="ar-JO" sz="1800" b="1" dirty="0">
                <a:solidFill>
                  <a:schemeClr val="lt1"/>
                </a:solidFill>
                <a:latin typeface="Calibri"/>
                <a:ea typeface="Calibri"/>
                <a:cs typeface="Calibri"/>
                <a:sym typeface="Calibri"/>
              </a:rPr>
              <a:t>الأطفال ● المعايير الاجتماعية ا</a:t>
            </a:r>
            <a:r>
              <a:rPr lang="ar-JO" sz="1800" b="1" dirty="0" smtClean="0">
                <a:solidFill>
                  <a:schemeClr val="lt1"/>
                </a:solidFill>
                <a:latin typeface="Calibri"/>
                <a:ea typeface="Calibri"/>
                <a:cs typeface="Calibri"/>
                <a:sym typeface="Calibri"/>
              </a:rPr>
              <a:t>لمتعلقة بالنوع الإجتماعي </a:t>
            </a:r>
            <a:r>
              <a:rPr lang="ar-JO" sz="1800" b="1" dirty="0">
                <a:solidFill>
                  <a:schemeClr val="lt1"/>
                </a:solidFill>
                <a:latin typeface="Calibri"/>
                <a:ea typeface="Calibri"/>
                <a:cs typeface="Calibri"/>
                <a:sym typeface="Calibri"/>
              </a:rPr>
              <a:t>والممارسات الثقافية التي تؤثر على </a:t>
            </a:r>
            <a:r>
              <a:rPr lang="ar-JO" sz="1800" b="1" dirty="0" smtClean="0">
                <a:solidFill>
                  <a:schemeClr val="lt1"/>
                </a:solidFill>
                <a:latin typeface="Calibri"/>
                <a:ea typeface="Calibri"/>
                <a:cs typeface="Calibri"/>
                <a:sym typeface="Calibri"/>
              </a:rPr>
              <a:t>قبول عمل </a:t>
            </a:r>
            <a:r>
              <a:rPr lang="ar-JO" sz="1800" b="1" dirty="0">
                <a:solidFill>
                  <a:schemeClr val="lt1"/>
                </a:solidFill>
                <a:latin typeface="Calibri"/>
                <a:ea typeface="Calibri"/>
                <a:cs typeface="Calibri"/>
                <a:sym typeface="Calibri"/>
              </a:rPr>
              <a:t>الأطفال ● قدرات الخدمات والدعم على مستوى المجتمع المحلي ● الوصول إلى المعلومات المتعلقة بعمل الأطفال</a:t>
            </a:r>
            <a:endParaRPr sz="1800" b="1" dirty="0">
              <a:solidFill>
                <a:schemeClr val="lt1"/>
              </a:solidFill>
              <a:latin typeface="Calibri"/>
              <a:ea typeface="Calibri"/>
              <a:cs typeface="Calibri"/>
              <a:sym typeface="Calibri"/>
            </a:endParaRPr>
          </a:p>
          <a:p>
            <a:pPr marL="0" marR="0" lvl="0" indent="0" algn="l" rtl="0">
              <a:spcBef>
                <a:spcPts val="0"/>
              </a:spcBef>
              <a:spcAft>
                <a:spcPts val="0"/>
              </a:spcAft>
              <a:buNone/>
            </a:pPr>
            <a:endParaRPr sz="1800" b="1" dirty="0">
              <a:solidFill>
                <a:schemeClr val="lt1"/>
              </a:solidFill>
              <a:latin typeface="Calibri"/>
              <a:ea typeface="Calibri"/>
              <a:cs typeface="Calibri"/>
              <a:sym typeface="Calibri"/>
            </a:endParaRPr>
          </a:p>
        </p:txBody>
      </p:sp>
      <p:sp>
        <p:nvSpPr>
          <p:cNvPr id="282" name="Google Shape;282;p7"/>
          <p:cNvSpPr txBox="1"/>
          <p:nvPr/>
        </p:nvSpPr>
        <p:spPr>
          <a:xfrm>
            <a:off x="2718901" y="3765608"/>
            <a:ext cx="9473099" cy="1754286"/>
          </a:xfrm>
          <a:prstGeom prst="rect">
            <a:avLst/>
          </a:prstGeom>
          <a:solidFill>
            <a:srgbClr val="95CD7A"/>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dirty="0" smtClean="0">
              <a:solidFill>
                <a:schemeClr val="lt1"/>
              </a:solidFill>
              <a:latin typeface="Calibri"/>
              <a:ea typeface="Calibri"/>
              <a:cs typeface="Calibri"/>
              <a:sym typeface="Calibri"/>
            </a:endParaRPr>
          </a:p>
          <a:p>
            <a:pPr lvl="0" algn="r" rtl="1"/>
            <a:r>
              <a:rPr lang="ar-JO" sz="1800" b="1" dirty="0" smtClean="0">
                <a:solidFill>
                  <a:schemeClr val="lt1"/>
                </a:solidFill>
                <a:latin typeface="Calibri"/>
                <a:ea typeface="Calibri"/>
                <a:cs typeface="Calibri"/>
                <a:sym typeface="Calibri"/>
              </a:rPr>
              <a:t>● </a:t>
            </a:r>
            <a:r>
              <a:rPr lang="ar-JO" sz="1800" b="1" dirty="0">
                <a:solidFill>
                  <a:schemeClr val="lt1"/>
                </a:solidFill>
                <a:latin typeface="Calibri"/>
                <a:ea typeface="Calibri"/>
                <a:cs typeface="Calibri"/>
                <a:sym typeface="Calibri"/>
              </a:rPr>
              <a:t>الأمن الغذائي الأسري وسبل العيش ، بما في ذلك الاحتياجات الأساسية وتوليد الدخل ● آليات التكيف للأسر لتلبية الاحتياجات الأساسية بما في ذلك الأسباب التي تجعل الأسر تتغاضى عن عمل الأطفال ● </a:t>
            </a:r>
            <a:r>
              <a:rPr lang="ar-JO" sz="1800" b="1" dirty="0" smtClean="0">
                <a:solidFill>
                  <a:schemeClr val="lt1"/>
                </a:solidFill>
                <a:latin typeface="Calibri"/>
                <a:ea typeface="Calibri"/>
                <a:cs typeface="Calibri"/>
                <a:sym typeface="Calibri"/>
              </a:rPr>
              <a:t>مخاطر بيئة  </a:t>
            </a:r>
            <a:r>
              <a:rPr lang="ar-JO" sz="1800" b="1" dirty="0">
                <a:solidFill>
                  <a:schemeClr val="lt1"/>
                </a:solidFill>
                <a:latin typeface="Calibri"/>
                <a:ea typeface="Calibri"/>
                <a:cs typeface="Calibri"/>
                <a:sym typeface="Calibri"/>
              </a:rPr>
              <a:t>الأسرة </a:t>
            </a:r>
            <a:r>
              <a:rPr lang="ar-JO" sz="1800" b="1" dirty="0" smtClean="0">
                <a:solidFill>
                  <a:schemeClr val="lt1"/>
                </a:solidFill>
                <a:latin typeface="Calibri"/>
                <a:ea typeface="Calibri"/>
                <a:cs typeface="Calibri"/>
                <a:sym typeface="Calibri"/>
              </a:rPr>
              <a:t>و </a:t>
            </a:r>
            <a:r>
              <a:rPr lang="ar-JO" sz="1800" b="1" dirty="0">
                <a:solidFill>
                  <a:schemeClr val="lt1"/>
                </a:solidFill>
                <a:latin typeface="Calibri"/>
                <a:ea typeface="Calibri"/>
                <a:cs typeface="Calibri"/>
                <a:sym typeface="Calibri"/>
              </a:rPr>
              <a:t>الرعاية وعوامل الحماية ، </a:t>
            </a:r>
            <a:r>
              <a:rPr lang="ar-JO" sz="1800" b="1" dirty="0" smtClean="0">
                <a:solidFill>
                  <a:schemeClr val="lt1"/>
                </a:solidFill>
                <a:latin typeface="Calibri"/>
                <a:ea typeface="Calibri"/>
                <a:cs typeface="Calibri"/>
                <a:sym typeface="Calibri"/>
              </a:rPr>
              <a:t>والمعايير</a:t>
            </a:r>
            <a:r>
              <a:rPr lang="ar-JO" sz="1800" b="1" dirty="0">
                <a:solidFill>
                  <a:schemeClr val="lt1"/>
                </a:solidFill>
                <a:latin typeface="Calibri"/>
                <a:ea typeface="Calibri"/>
                <a:cs typeface="Calibri"/>
                <a:sym typeface="Calibri"/>
              </a:rPr>
              <a:t> المتعلقة بالنوع الإجتماعي </a:t>
            </a:r>
            <a:r>
              <a:rPr lang="ar-JO" sz="1800" b="1" dirty="0" smtClean="0">
                <a:solidFill>
                  <a:schemeClr val="lt1"/>
                </a:solidFill>
                <a:latin typeface="Calibri"/>
                <a:ea typeface="Calibri"/>
                <a:cs typeface="Calibri"/>
                <a:sym typeface="Calibri"/>
              </a:rPr>
              <a:t>● </a:t>
            </a:r>
            <a:r>
              <a:rPr lang="ar-JO" sz="1800" b="1" dirty="0">
                <a:solidFill>
                  <a:schemeClr val="lt1"/>
                </a:solidFill>
                <a:latin typeface="Calibri"/>
                <a:ea typeface="Calibri"/>
                <a:cs typeface="Calibri"/>
                <a:sym typeface="Calibri"/>
              </a:rPr>
              <a:t>دور العلاقات الحميمة في </a:t>
            </a:r>
            <a:r>
              <a:rPr lang="ar-JO" sz="1800" b="1" dirty="0" smtClean="0">
                <a:solidFill>
                  <a:schemeClr val="lt1"/>
                </a:solidFill>
                <a:latin typeface="Calibri"/>
                <a:ea typeface="Calibri"/>
                <a:cs typeface="Calibri"/>
                <a:sym typeface="Calibri"/>
              </a:rPr>
              <a:t>عمل الأطفال</a:t>
            </a:r>
            <a:endParaRPr dirty="0" smtClean="0"/>
          </a:p>
          <a:p>
            <a:pPr marL="0" marR="0" lvl="0" indent="0" algn="l" rtl="0">
              <a:spcBef>
                <a:spcPts val="0"/>
              </a:spcBef>
              <a:spcAft>
                <a:spcPts val="0"/>
              </a:spcAft>
              <a:buNone/>
            </a:pPr>
            <a:endParaRPr sz="1800" b="1" dirty="0" smtClean="0">
              <a:solidFill>
                <a:schemeClr val="lt1"/>
              </a:solidFill>
              <a:latin typeface="Calibri"/>
              <a:ea typeface="Calibri"/>
              <a:cs typeface="Calibri"/>
              <a:sym typeface="Calibri"/>
            </a:endParaRPr>
          </a:p>
          <a:p>
            <a:pPr marL="0" marR="0" lvl="0" indent="0" algn="l" rtl="0">
              <a:spcBef>
                <a:spcPts val="0"/>
              </a:spcBef>
              <a:spcAft>
                <a:spcPts val="0"/>
              </a:spcAft>
              <a:buNone/>
            </a:pPr>
            <a:endParaRPr sz="1800" dirty="0">
              <a:solidFill>
                <a:schemeClr val="lt1"/>
              </a:solidFill>
              <a:latin typeface="Calibri"/>
              <a:ea typeface="Calibri"/>
              <a:cs typeface="Calibri"/>
              <a:sym typeface="Calibri"/>
            </a:endParaRPr>
          </a:p>
        </p:txBody>
      </p:sp>
      <p:pic>
        <p:nvPicPr>
          <p:cNvPr id="283" name="Google Shape;283;p7"/>
          <p:cNvPicPr preferRelativeResize="0"/>
          <p:nvPr/>
        </p:nvPicPr>
        <p:blipFill rotWithShape="1">
          <a:blip r:embed="rId3">
            <a:alphaModFix/>
          </a:blip>
          <a:srcRect/>
          <a:stretch/>
        </p:blipFill>
        <p:spPr>
          <a:xfrm>
            <a:off x="4840" y="214091"/>
            <a:ext cx="2692796" cy="6643909"/>
          </a:xfrm>
          <a:prstGeom prst="rect">
            <a:avLst/>
          </a:prstGeom>
          <a:noFill/>
          <a:ln>
            <a:noFill/>
          </a:ln>
        </p:spPr>
      </p:pic>
      <p:sp>
        <p:nvSpPr>
          <p:cNvPr id="284" name="Google Shape;284;p7"/>
          <p:cNvSpPr txBox="1"/>
          <p:nvPr/>
        </p:nvSpPr>
        <p:spPr>
          <a:xfrm>
            <a:off x="2697635" y="5357966"/>
            <a:ext cx="9494279" cy="905100"/>
          </a:xfrm>
          <a:prstGeom prst="rect">
            <a:avLst/>
          </a:prstGeom>
          <a:solidFill>
            <a:schemeClr val="accent5"/>
          </a:solidFill>
          <a:ln>
            <a:noFill/>
          </a:ln>
        </p:spPr>
        <p:txBody>
          <a:bodyPr spcFirstLastPara="1" wrap="square" lIns="91425" tIns="45700" rIns="91425" bIns="45700" anchor="t" anchorCtr="0">
            <a:spAutoFit/>
          </a:bodyPr>
          <a:lstStyle/>
          <a:p>
            <a:pPr lvl="0" algn="r" rtl="1"/>
            <a:r>
              <a:rPr lang="ar-JO" sz="1760" b="1" dirty="0" smtClean="0">
                <a:solidFill>
                  <a:schemeClr val="lt1"/>
                </a:solidFill>
                <a:latin typeface="Calibri"/>
                <a:ea typeface="Calibri"/>
                <a:cs typeface="Calibri"/>
                <a:sym typeface="Calibri"/>
              </a:rPr>
              <a:t>دور العلاقة الحميمة </a:t>
            </a:r>
            <a:r>
              <a:rPr lang="ar-JO" sz="1760" b="1" dirty="0">
                <a:solidFill>
                  <a:schemeClr val="lt1"/>
                </a:solidFill>
                <a:latin typeface="Calibri"/>
                <a:ea typeface="Calibri"/>
                <a:cs typeface="Calibri"/>
                <a:sym typeface="Calibri"/>
              </a:rPr>
              <a:t>● </a:t>
            </a:r>
            <a:r>
              <a:rPr lang="ar-JO" sz="1760" b="1" dirty="0" smtClean="0">
                <a:solidFill>
                  <a:schemeClr val="lt1"/>
                </a:solidFill>
                <a:latin typeface="Calibri"/>
                <a:ea typeface="Calibri"/>
                <a:cs typeface="Calibri"/>
                <a:sym typeface="Calibri"/>
              </a:rPr>
              <a:t>لمحة عامة عن ضعف الأطفال و تعرضهم للخطر تجاه عمل </a:t>
            </a:r>
            <a:r>
              <a:rPr lang="ar-JO" sz="1760" b="1" dirty="0">
                <a:solidFill>
                  <a:schemeClr val="lt1"/>
                </a:solidFill>
                <a:latin typeface="Calibri"/>
                <a:ea typeface="Calibri"/>
                <a:cs typeface="Calibri"/>
                <a:sym typeface="Calibri"/>
              </a:rPr>
              <a:t>الأطفال ● أنماط </a:t>
            </a:r>
            <a:r>
              <a:rPr lang="ar-JO" sz="1760" b="1" dirty="0" smtClean="0">
                <a:solidFill>
                  <a:schemeClr val="lt1"/>
                </a:solidFill>
                <a:latin typeface="Calibri"/>
                <a:ea typeface="Calibri"/>
                <a:cs typeface="Calibri"/>
                <a:sym typeface="Calibri"/>
              </a:rPr>
              <a:t>ونطاق عمل </a:t>
            </a:r>
            <a:r>
              <a:rPr lang="ar-JO" sz="1760" b="1" dirty="0">
                <a:solidFill>
                  <a:schemeClr val="lt1"/>
                </a:solidFill>
                <a:latin typeface="Calibri"/>
                <a:ea typeface="Calibri"/>
                <a:cs typeface="Calibri"/>
                <a:sym typeface="Calibri"/>
              </a:rPr>
              <a:t>الأطفال قبل الأزمة وأثناءها ● التأثير السلبي </a:t>
            </a:r>
            <a:r>
              <a:rPr lang="ar-JO" sz="1760" b="1" dirty="0" smtClean="0">
                <a:solidFill>
                  <a:schemeClr val="lt1"/>
                </a:solidFill>
                <a:latin typeface="Calibri"/>
                <a:ea typeface="Calibri"/>
                <a:cs typeface="Calibri"/>
                <a:sym typeface="Calibri"/>
              </a:rPr>
              <a:t>لعمل </a:t>
            </a:r>
            <a:r>
              <a:rPr lang="ar-JO" sz="1760" b="1" dirty="0">
                <a:solidFill>
                  <a:schemeClr val="lt1"/>
                </a:solidFill>
                <a:latin typeface="Calibri"/>
                <a:ea typeface="Calibri"/>
                <a:cs typeface="Calibri"/>
                <a:sym typeface="Calibri"/>
              </a:rPr>
              <a:t>الأطفال على الأطفال ● دور حماية الأطفال </a:t>
            </a:r>
            <a:r>
              <a:rPr lang="ar-JO" sz="1760" b="1" dirty="0" smtClean="0">
                <a:solidFill>
                  <a:schemeClr val="lt1"/>
                </a:solidFill>
                <a:latin typeface="Calibri"/>
                <a:ea typeface="Calibri"/>
                <a:cs typeface="Calibri"/>
                <a:sym typeface="Calibri"/>
              </a:rPr>
              <a:t>، والتعليم،  </a:t>
            </a:r>
            <a:r>
              <a:rPr lang="ar-JO" sz="1760" b="1" dirty="0">
                <a:solidFill>
                  <a:schemeClr val="lt1"/>
                </a:solidFill>
                <a:latin typeface="Calibri"/>
                <a:ea typeface="Calibri"/>
                <a:cs typeface="Calibri"/>
                <a:sym typeface="Calibri"/>
              </a:rPr>
              <a:t>وسبل عيش الشباب المعرضين لخطر </a:t>
            </a:r>
            <a:r>
              <a:rPr lang="ar-JO" sz="1760" b="1" dirty="0" smtClean="0">
                <a:solidFill>
                  <a:schemeClr val="lt1"/>
                </a:solidFill>
                <a:latin typeface="Calibri"/>
                <a:ea typeface="Calibri"/>
                <a:cs typeface="Calibri"/>
                <a:sym typeface="Calibri"/>
              </a:rPr>
              <a:t>عمل </a:t>
            </a:r>
            <a:r>
              <a:rPr lang="ar-JO" sz="1760" b="1" dirty="0">
                <a:solidFill>
                  <a:schemeClr val="lt1"/>
                </a:solidFill>
                <a:latin typeface="Calibri"/>
                <a:ea typeface="Calibri"/>
                <a:cs typeface="Calibri"/>
                <a:sym typeface="Calibri"/>
              </a:rPr>
              <a:t>الأطفال● المشاركة </a:t>
            </a:r>
            <a:r>
              <a:rPr lang="ar-JO" sz="1760" b="1" smtClean="0">
                <a:solidFill>
                  <a:schemeClr val="lt1"/>
                </a:solidFill>
                <a:latin typeface="Calibri"/>
                <a:ea typeface="Calibri"/>
                <a:cs typeface="Calibri"/>
                <a:sym typeface="Calibri"/>
              </a:rPr>
              <a:t>وصنع القرار</a:t>
            </a:r>
            <a:endParaRPr dirty="0"/>
          </a:p>
        </p:txBody>
      </p:sp>
      <p:sp>
        <p:nvSpPr>
          <p:cNvPr id="285" name="Google Shape;285;p7"/>
          <p:cNvSpPr txBox="1"/>
          <p:nvPr/>
        </p:nvSpPr>
        <p:spPr>
          <a:xfrm>
            <a:off x="699294" y="224174"/>
            <a:ext cx="11466601" cy="646331"/>
          </a:xfrm>
          <a:prstGeom prst="rect">
            <a:avLst/>
          </a:prstGeom>
          <a:noFill/>
          <a:ln>
            <a:noFill/>
          </a:ln>
        </p:spPr>
        <p:txBody>
          <a:bodyPr spcFirstLastPara="1" wrap="square" lIns="91425" tIns="45700" rIns="91425" bIns="45700" anchor="t" anchorCtr="0">
            <a:spAutoFit/>
          </a:bodyPr>
          <a:lstStyle/>
          <a:p>
            <a:pPr lvl="0" algn="ctr" rtl="1"/>
            <a:r>
              <a:rPr lang="ar-JO" sz="3600" b="1" dirty="0">
                <a:solidFill>
                  <a:schemeClr val="accent6"/>
                </a:solidFill>
                <a:latin typeface="Helvetica Neue"/>
                <a:ea typeface="Helvetica Neue"/>
                <a:cs typeface="Helvetica Neue"/>
                <a:sym typeface="Helvetica Neue"/>
              </a:rPr>
              <a:t>ما نحتاج إلى معرفته: نظرة عامة موجزة</a:t>
            </a:r>
            <a:endParaRPr dirty="0"/>
          </a:p>
        </p:txBody>
      </p:sp>
    </p:spTree>
    <p:extLst>
      <p:ext uri="{BB962C8B-B14F-4D97-AF65-F5344CB8AC3E}">
        <p14:creationId xmlns:p14="http://schemas.microsoft.com/office/powerpoint/2010/main" val="12312290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8"/>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p>
            <a:pPr marL="0" lvl="0" indent="0" algn="ctr" rtl="1">
              <a:lnSpc>
                <a:spcPct val="90000"/>
              </a:lnSpc>
              <a:spcBef>
                <a:spcPts val="0"/>
              </a:spcBef>
              <a:spcAft>
                <a:spcPts val="0"/>
              </a:spcAft>
              <a:buClr>
                <a:schemeClr val="accent6"/>
              </a:buClr>
              <a:buSzPts val="4000"/>
              <a:buNone/>
            </a:pPr>
            <a:r>
              <a:rPr lang="ar-JO" sz="4000" dirty="0" smtClean="0"/>
              <a:t>تصنيف البيانات</a:t>
            </a:r>
            <a:endParaRPr dirty="0"/>
          </a:p>
          <a:p>
            <a:pPr marL="0" lvl="0" indent="0" algn="l" rtl="0">
              <a:lnSpc>
                <a:spcPct val="90000"/>
              </a:lnSpc>
              <a:spcBef>
                <a:spcPts val="1000"/>
              </a:spcBef>
              <a:spcAft>
                <a:spcPts val="0"/>
              </a:spcAft>
              <a:buClr>
                <a:schemeClr val="accent6"/>
              </a:buClr>
              <a:buSzPts val="3200"/>
              <a:buNone/>
            </a:pPr>
            <a:endParaRPr dirty="0"/>
          </a:p>
        </p:txBody>
      </p:sp>
      <p:sp>
        <p:nvSpPr>
          <p:cNvPr id="291" name="Google Shape;291;p8"/>
          <p:cNvSpPr txBox="1">
            <a:spLocks noGrp="1"/>
          </p:cNvSpPr>
          <p:nvPr>
            <p:ph type="body" idx="2"/>
          </p:nvPr>
        </p:nvSpPr>
        <p:spPr>
          <a:xfrm>
            <a:off x="4100513" y="1583748"/>
            <a:ext cx="7300912" cy="3474028"/>
          </a:xfrm>
          <a:prstGeom prst="rect">
            <a:avLst/>
          </a:prstGeom>
          <a:noFill/>
          <a:ln>
            <a:noFill/>
          </a:ln>
        </p:spPr>
        <p:txBody>
          <a:bodyPr spcFirstLastPara="1" wrap="square" lIns="91425" tIns="45700" rIns="91425" bIns="45700" anchor="t" anchorCtr="0">
            <a:normAutofit/>
          </a:bodyPr>
          <a:lstStyle/>
          <a:p>
            <a:pPr marL="228600" lvl="0" indent="-228600" algn="r" rtl="0">
              <a:lnSpc>
                <a:spcPct val="90000"/>
              </a:lnSpc>
              <a:spcBef>
                <a:spcPts val="0"/>
              </a:spcBef>
              <a:spcAft>
                <a:spcPts val="0"/>
              </a:spcAft>
              <a:buClr>
                <a:schemeClr val="accent5"/>
              </a:buClr>
              <a:buSzPts val="3200"/>
              <a:buChar char="•"/>
            </a:pPr>
            <a:r>
              <a:rPr lang="ar-JO" sz="3200" dirty="0" smtClean="0"/>
              <a:t>الجنس</a:t>
            </a:r>
            <a:r>
              <a:rPr lang="en-GB" sz="3200" dirty="0" smtClean="0"/>
              <a:t> </a:t>
            </a:r>
            <a:endParaRPr dirty="0"/>
          </a:p>
          <a:p>
            <a:pPr marL="228600" lvl="0" indent="-228600" algn="r" rtl="0">
              <a:lnSpc>
                <a:spcPct val="90000"/>
              </a:lnSpc>
              <a:spcBef>
                <a:spcPts val="1000"/>
              </a:spcBef>
              <a:spcAft>
                <a:spcPts val="0"/>
              </a:spcAft>
              <a:buClr>
                <a:schemeClr val="accent5"/>
              </a:buClr>
              <a:buSzPts val="3200"/>
              <a:buChar char="•"/>
            </a:pPr>
            <a:r>
              <a:rPr lang="ar-JO" sz="3200" dirty="0" smtClean="0"/>
              <a:t>العمر</a:t>
            </a:r>
            <a:endParaRPr dirty="0"/>
          </a:p>
          <a:p>
            <a:pPr marL="228600" lvl="0" indent="-228600" algn="r" rtl="0">
              <a:lnSpc>
                <a:spcPct val="90000"/>
              </a:lnSpc>
              <a:spcBef>
                <a:spcPts val="1000"/>
              </a:spcBef>
              <a:spcAft>
                <a:spcPts val="0"/>
              </a:spcAft>
              <a:buClr>
                <a:schemeClr val="accent5"/>
              </a:buClr>
              <a:buSzPts val="3200"/>
              <a:buChar char="•"/>
            </a:pPr>
            <a:r>
              <a:rPr lang="ar-JO" sz="3200" dirty="0" smtClean="0"/>
              <a:t>الإحتياجات الخاصة</a:t>
            </a:r>
            <a:endParaRPr dirty="0"/>
          </a:p>
          <a:p>
            <a:pPr marL="228600" lvl="0" indent="-228600" algn="r">
              <a:buSzPts val="3200"/>
            </a:pPr>
            <a:r>
              <a:rPr lang="ar-JO" sz="3200" dirty="0" smtClean="0"/>
              <a:t>الحد </a:t>
            </a:r>
            <a:r>
              <a:rPr lang="ar-JO" sz="3200" dirty="0"/>
              <a:t>الأدنى لسن </a:t>
            </a:r>
            <a:r>
              <a:rPr lang="ar-JO" sz="3200" dirty="0" smtClean="0"/>
              <a:t>العمل </a:t>
            </a:r>
            <a:r>
              <a:rPr lang="en-GB" sz="3200" dirty="0" smtClean="0"/>
              <a:t>  </a:t>
            </a:r>
            <a:endParaRPr dirty="0"/>
          </a:p>
          <a:p>
            <a:pPr marL="228600" lvl="0" indent="-228600" algn="r">
              <a:buSzPts val="3200"/>
            </a:pPr>
            <a:r>
              <a:rPr lang="ar-JO" sz="3200" dirty="0" smtClean="0"/>
              <a:t>العمر </a:t>
            </a:r>
            <a:r>
              <a:rPr lang="ar-JO" sz="3200" dirty="0"/>
              <a:t>الإجباري للتعليم (ابتدائي / ثانوي)</a:t>
            </a:r>
            <a:endParaRPr dirty="0"/>
          </a:p>
        </p:txBody>
      </p:sp>
      <p:sp>
        <p:nvSpPr>
          <p:cNvPr id="292" name="Google Shape;292;p8"/>
          <p:cNvSpPr txBox="1">
            <a:spLocks noGrp="1"/>
          </p:cNvSpPr>
          <p:nvPr>
            <p:ph type="body" idx="3"/>
          </p:nvPr>
        </p:nvSpPr>
        <p:spPr>
          <a:xfrm>
            <a:off x="221673" y="1164431"/>
            <a:ext cx="3086303" cy="199440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ar-JO" dirty="0" smtClean="0"/>
              <a:t>كحد أدنى</a:t>
            </a:r>
            <a:endParaRPr dirty="0"/>
          </a:p>
        </p:txBody>
      </p:sp>
    </p:spTree>
    <p:extLst>
      <p:ext uri="{BB962C8B-B14F-4D97-AF65-F5344CB8AC3E}">
        <p14:creationId xmlns:p14="http://schemas.microsoft.com/office/powerpoint/2010/main" val="12844942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9"/>
          <p:cNvSpPr txBox="1">
            <a:spLocks noGrp="1"/>
          </p:cNvSpPr>
          <p:nvPr>
            <p:ph type="body" idx="1"/>
          </p:nvPr>
        </p:nvSpPr>
        <p:spPr>
          <a:xfrm>
            <a:off x="596153" y="1102659"/>
            <a:ext cx="10999693" cy="1129552"/>
          </a:xfrm>
          <a:prstGeom prst="rect">
            <a:avLst/>
          </a:prstGeom>
          <a:noFill/>
          <a:ln>
            <a:noFill/>
          </a:ln>
        </p:spPr>
        <p:txBody>
          <a:bodyPr spcFirstLastPara="1" wrap="square" lIns="91425" tIns="45700" rIns="91425" bIns="45700" anchor="t" anchorCtr="0">
            <a:noAutofit/>
          </a:bodyPr>
          <a:lstStyle/>
          <a:p>
            <a:pPr marL="0" lvl="0" indent="0">
              <a:spcBef>
                <a:spcPts val="0"/>
              </a:spcBef>
              <a:buSzPts val="4000"/>
            </a:pPr>
            <a:r>
              <a:rPr lang="ar-JO" sz="4000" dirty="0"/>
              <a:t>جمع البيانات عن عمل الأطفال</a:t>
            </a:r>
            <a:endParaRPr sz="4000" dirty="0"/>
          </a:p>
        </p:txBody>
      </p:sp>
    </p:spTree>
    <p:extLst>
      <p:ext uri="{BB962C8B-B14F-4D97-AF65-F5344CB8AC3E}">
        <p14:creationId xmlns:p14="http://schemas.microsoft.com/office/powerpoint/2010/main" val="2217387576"/>
      </p:ext>
    </p:extLst>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0701C5EA117334B956C01C53988BAAB" ma:contentTypeVersion="13" ma:contentTypeDescription="Create a new document." ma:contentTypeScope="" ma:versionID="14346b8522dad06b4d347703c2cec961">
  <xsd:schema xmlns:xsd="http://www.w3.org/2001/XMLSchema" xmlns:xs="http://www.w3.org/2001/XMLSchema" xmlns:p="http://schemas.microsoft.com/office/2006/metadata/properties" xmlns:ns3="e7dc7043-f858-4980-8d31-c127b6babdea" xmlns:ns4="f8a83a03-6306-4a24-b630-7042ae370f03" targetNamespace="http://schemas.microsoft.com/office/2006/metadata/properties" ma:root="true" ma:fieldsID="6f9e6c87b89fd53d244139428ecc8990" ns3:_="" ns4:_="">
    <xsd:import namespace="e7dc7043-f858-4980-8d31-c127b6babdea"/>
    <xsd:import namespace="f8a83a03-6306-4a24-b630-7042ae370f03"/>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4:SharedWithUsers" minOccurs="0"/>
                <xsd:element ref="ns4:SharedWithDetails" minOccurs="0"/>
                <xsd:element ref="ns4:SharingHintHash" minOccurs="0"/>
                <xsd:element ref="ns3:MediaServiceAutoKeyPoints" minOccurs="0"/>
                <xsd:element ref="ns3:MediaServiceKeyPoints" minOccurs="0"/>
                <xsd:element ref="ns3:MediaServiceDateTake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7dc7043-f858-4980-8d31-c127b6babde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8a83a03-6306-4a24-b630-7042ae370f03"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8A9305-699E-4453-B6C5-6F63AC79A110}">
  <ds:schemaRefs>
    <ds:schemaRef ds:uri="http://www.w3.org/XML/1998/namespace"/>
    <ds:schemaRef ds:uri="http://schemas.microsoft.com/office/infopath/2007/PartnerControls"/>
    <ds:schemaRef ds:uri="http://purl.org/dc/elements/1.1/"/>
    <ds:schemaRef ds:uri="http://schemas.microsoft.com/office/2006/documentManagement/types"/>
    <ds:schemaRef ds:uri="f8a83a03-6306-4a24-b630-7042ae370f03"/>
    <ds:schemaRef ds:uri="e7dc7043-f858-4980-8d31-c127b6babdea"/>
    <ds:schemaRef ds:uri="http://purl.org/dc/dcmitype/"/>
    <ds:schemaRef ds:uri="http://schemas.openxmlformats.org/package/2006/metadata/core-properties"/>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26AEF2E0-8061-435C-A740-C2543D836E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7dc7043-f858-4980-8d31-c127b6babdea"/>
    <ds:schemaRef ds:uri="f8a83a03-6306-4a24-b630-7042ae370f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66E77F2-C32A-4C58-BAE6-A385FEA3835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754</TotalTime>
  <Words>3196</Words>
  <Application>Microsoft Office PowerPoint</Application>
  <PresentationFormat>Widescreen</PresentationFormat>
  <Paragraphs>250</Paragraphs>
  <Slides>24</Slides>
  <Notes>24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Helvetica Neue</vt:lpstr>
      <vt:lpstr>Noto Sans Symbols</vt:lpstr>
      <vt:lpstr>Courier New</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إجراء مراجعة ثانوية للبيانات</vt:lpstr>
      <vt:lpstr>خيارات لجمع البيانات الأولية</vt:lpstr>
      <vt:lpstr>خيارات لجمع البيانات الأولية</vt:lpstr>
      <vt:lpstr>PowerPoint Presentation</vt:lpstr>
      <vt:lpstr>الأطر المنسقة لتقييم عمل الأطفال</vt:lpstr>
      <vt:lpstr>نشاط: دمج عمل الأطفال في تقييم الاحتياجات</vt:lpstr>
      <vt:lpstr> المؤشرات الرئيسية لعمل الأطفال</vt:lpstr>
      <vt:lpstr>المؤشرات الرئيسية لعمل الأطفال</vt:lpstr>
      <vt:lpstr>المؤشرات الرئيسية لعمل الأطفال</vt:lpstr>
      <vt:lpstr>PowerPoint Presentation</vt:lpstr>
      <vt:lpstr>جمع البيانات الحساسة عن عمل الأطفال</vt:lpstr>
      <vt:lpstr>الإجراءات الرئيسية لتعزيز قياس عمل الأطفال</vt:lpstr>
      <vt:lpstr>إشراك الأطفال في جمع البيانات عن عمل الأطفال</vt:lpstr>
      <vt:lpstr>نشاط: جمع البيانات عن عمل الطفل</vt:lpstr>
      <vt:lpstr>الرسائل الرئيسية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Babban, Salma</cp:lastModifiedBy>
  <cp:revision>87</cp:revision>
  <dcterms:created xsi:type="dcterms:W3CDTF">2017-12-20T18:51:03Z</dcterms:created>
  <dcterms:modified xsi:type="dcterms:W3CDTF">2022-03-20T11:50:43Z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0x010100A0701C5EA117334B956C01C53988BAAB</vt:lpwstr>
  </property>
</Properties>
</file>