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Override PartName="/ppt/comments/modernComment_106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Helvetica Neue" panose="020B060402020202020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jPW45sFjIW60jnM9idVZHm2iDz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311" autoAdjust="0"/>
  </p:normalViewPr>
  <p:slideViewPr>
    <p:cSldViewPr snapToGrid="0">
      <p:cViewPr varScale="1">
        <p:scale>
          <a:sx n="41" d="100"/>
          <a:sy n="41" d="100"/>
        </p:scale>
        <p:origin x="183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khadmeh, Rola" userId="f46059fe-bc3c-4f00-9753-5713745adb86" providerId="ADAL" clId="{4F56C04A-B6C4-429C-8D42-D321937EFC68}"/>
    <pc:docChg chg="undo redo custSel modSld">
      <pc:chgData name="Makhadmeh, Rola" userId="f46059fe-bc3c-4f00-9753-5713745adb86" providerId="ADAL" clId="{4F56C04A-B6C4-429C-8D42-D321937EFC68}" dt="2022-05-11T16:08:02.581" v="1280" actId="20577"/>
      <pc:docMkLst>
        <pc:docMk/>
      </pc:docMkLst>
      <pc:sldChg chg="modSp">
        <pc:chgData name="Makhadmeh, Rola" userId="f46059fe-bc3c-4f00-9753-5713745adb86" providerId="ADAL" clId="{4F56C04A-B6C4-429C-8D42-D321937EFC68}" dt="2022-05-11T08:36:36.517" v="48" actId="20577"/>
        <pc:sldMkLst>
          <pc:docMk/>
          <pc:sldMk cId="0" sldId="256"/>
        </pc:sldMkLst>
        <pc:spChg chg="mod">
          <ac:chgData name="Makhadmeh, Rola" userId="f46059fe-bc3c-4f00-9753-5713745adb86" providerId="ADAL" clId="{4F56C04A-B6C4-429C-8D42-D321937EFC68}" dt="2022-05-11T08:36:36.517" v="48" actId="20577"/>
          <ac:spMkLst>
            <pc:docMk/>
            <pc:sldMk cId="0" sldId="256"/>
            <ac:spMk id="229" creationId="{00000000-0000-0000-0000-000000000000}"/>
          </ac:spMkLst>
        </pc:spChg>
      </pc:sldChg>
      <pc:sldChg chg="modSp">
        <pc:chgData name="Makhadmeh, Rola" userId="f46059fe-bc3c-4f00-9753-5713745adb86" providerId="ADAL" clId="{4F56C04A-B6C4-429C-8D42-D321937EFC68}" dt="2022-05-11T08:41:34.210" v="148" actId="20577"/>
        <pc:sldMkLst>
          <pc:docMk/>
          <pc:sldMk cId="0" sldId="257"/>
        </pc:sldMkLst>
        <pc:spChg chg="mod">
          <ac:chgData name="Makhadmeh, Rola" userId="f46059fe-bc3c-4f00-9753-5713745adb86" providerId="ADAL" clId="{4F56C04A-B6C4-429C-8D42-D321937EFC68}" dt="2022-05-11T08:41:34.210" v="148" actId="20577"/>
          <ac:spMkLst>
            <pc:docMk/>
            <pc:sldMk cId="0" sldId="257"/>
            <ac:spMk id="235" creationId="{00000000-0000-0000-0000-000000000000}"/>
          </ac:spMkLst>
        </pc:spChg>
      </pc:sldChg>
      <pc:sldChg chg="modSp">
        <pc:chgData name="Makhadmeh, Rola" userId="f46059fe-bc3c-4f00-9753-5713745adb86" providerId="ADAL" clId="{4F56C04A-B6C4-429C-8D42-D321937EFC68}" dt="2022-05-11T08:48:31.013" v="208" actId="12"/>
        <pc:sldMkLst>
          <pc:docMk/>
          <pc:sldMk cId="0" sldId="258"/>
        </pc:sldMkLst>
        <pc:spChg chg="mod">
          <ac:chgData name="Makhadmeh, Rola" userId="f46059fe-bc3c-4f00-9753-5713745adb86" providerId="ADAL" clId="{4F56C04A-B6C4-429C-8D42-D321937EFC68}" dt="2022-05-11T08:48:31.013" v="208" actId="12"/>
          <ac:spMkLst>
            <pc:docMk/>
            <pc:sldMk cId="0" sldId="258"/>
            <ac:spMk id="242" creationId="{00000000-0000-0000-0000-000000000000}"/>
          </ac:spMkLst>
        </pc:spChg>
        <pc:spChg chg="mod">
          <ac:chgData name="Makhadmeh, Rola" userId="f46059fe-bc3c-4f00-9753-5713745adb86" providerId="ADAL" clId="{4F56C04A-B6C4-429C-8D42-D321937EFC68}" dt="2022-05-11T08:42:32.784" v="204" actId="20577"/>
          <ac:spMkLst>
            <pc:docMk/>
            <pc:sldMk cId="0" sldId="258"/>
            <ac:spMk id="244" creationId="{00000000-0000-0000-0000-000000000000}"/>
          </ac:spMkLst>
        </pc:spChg>
      </pc:sldChg>
      <pc:sldChg chg="addSp delSp modSp">
        <pc:chgData name="Makhadmeh, Rola" userId="f46059fe-bc3c-4f00-9753-5713745adb86" providerId="ADAL" clId="{4F56C04A-B6C4-429C-8D42-D321937EFC68}" dt="2022-05-11T08:51:38.059" v="298" actId="121"/>
        <pc:sldMkLst>
          <pc:docMk/>
          <pc:sldMk cId="0" sldId="259"/>
        </pc:sldMkLst>
        <pc:spChg chg="add del">
          <ac:chgData name="Makhadmeh, Rola" userId="f46059fe-bc3c-4f00-9753-5713745adb86" providerId="ADAL" clId="{4F56C04A-B6C4-429C-8D42-D321937EFC68}" dt="2022-05-11T08:49:35.179" v="253"/>
          <ac:spMkLst>
            <pc:docMk/>
            <pc:sldMk cId="0" sldId="259"/>
            <ac:spMk id="2" creationId="{74E162CB-BA86-4C66-AA2D-420C5E39D763}"/>
          </ac:spMkLst>
        </pc:spChg>
        <pc:spChg chg="mod">
          <ac:chgData name="Makhadmeh, Rola" userId="f46059fe-bc3c-4f00-9753-5713745adb86" providerId="ADAL" clId="{4F56C04A-B6C4-429C-8D42-D321937EFC68}" dt="2022-05-11T08:49:23.661" v="250"/>
          <ac:spMkLst>
            <pc:docMk/>
            <pc:sldMk cId="0" sldId="259"/>
            <ac:spMk id="249" creationId="{00000000-0000-0000-0000-000000000000}"/>
          </ac:spMkLst>
        </pc:spChg>
        <pc:spChg chg="mod">
          <ac:chgData name="Makhadmeh, Rola" userId="f46059fe-bc3c-4f00-9753-5713745adb86" providerId="ADAL" clId="{4F56C04A-B6C4-429C-8D42-D321937EFC68}" dt="2022-05-11T08:49:13.080" v="248" actId="121"/>
          <ac:spMkLst>
            <pc:docMk/>
            <pc:sldMk cId="0" sldId="259"/>
            <ac:spMk id="250" creationId="{00000000-0000-0000-0000-000000000000}"/>
          </ac:spMkLst>
        </pc:spChg>
        <pc:spChg chg="mod">
          <ac:chgData name="Makhadmeh, Rola" userId="f46059fe-bc3c-4f00-9753-5713745adb86" providerId="ADAL" clId="{4F56C04A-B6C4-429C-8D42-D321937EFC68}" dt="2022-05-11T08:51:11.640" v="260" actId="5793"/>
          <ac:spMkLst>
            <pc:docMk/>
            <pc:sldMk cId="0" sldId="259"/>
            <ac:spMk id="251" creationId="{00000000-0000-0000-0000-000000000000}"/>
          </ac:spMkLst>
        </pc:spChg>
        <pc:spChg chg="mod">
          <ac:chgData name="Makhadmeh, Rola" userId="f46059fe-bc3c-4f00-9753-5713745adb86" providerId="ADAL" clId="{4F56C04A-B6C4-429C-8D42-D321937EFC68}" dt="2022-05-11T08:51:38.059" v="298" actId="121"/>
          <ac:spMkLst>
            <pc:docMk/>
            <pc:sldMk cId="0" sldId="259"/>
            <ac:spMk id="252" creationId="{00000000-0000-0000-0000-000000000000}"/>
          </ac:spMkLst>
        </pc:spChg>
        <pc:picChg chg="mod">
          <ac:chgData name="Makhadmeh, Rola" userId="f46059fe-bc3c-4f00-9753-5713745adb86" providerId="ADAL" clId="{4F56C04A-B6C4-429C-8D42-D321937EFC68}" dt="2022-05-11T08:49:40.664" v="255" actId="1076"/>
          <ac:picMkLst>
            <pc:docMk/>
            <pc:sldMk cId="0" sldId="259"/>
            <ac:picMk id="253" creationId="{00000000-0000-0000-0000-000000000000}"/>
          </ac:picMkLst>
        </pc:picChg>
      </pc:sldChg>
      <pc:sldChg chg="modSp">
        <pc:chgData name="Makhadmeh, Rola" userId="f46059fe-bc3c-4f00-9753-5713745adb86" providerId="ADAL" clId="{4F56C04A-B6C4-429C-8D42-D321937EFC68}" dt="2022-05-11T08:51:58.426" v="325" actId="20577"/>
        <pc:sldMkLst>
          <pc:docMk/>
          <pc:sldMk cId="0" sldId="260"/>
        </pc:sldMkLst>
        <pc:spChg chg="mod">
          <ac:chgData name="Makhadmeh, Rola" userId="f46059fe-bc3c-4f00-9753-5713745adb86" providerId="ADAL" clId="{4F56C04A-B6C4-429C-8D42-D321937EFC68}" dt="2022-05-11T08:51:58.426" v="325" actId="20577"/>
          <ac:spMkLst>
            <pc:docMk/>
            <pc:sldMk cId="0" sldId="260"/>
            <ac:spMk id="259" creationId="{00000000-0000-0000-0000-000000000000}"/>
          </ac:spMkLst>
        </pc:spChg>
      </pc:sldChg>
      <pc:sldChg chg="modSp">
        <pc:chgData name="Makhadmeh, Rola" userId="f46059fe-bc3c-4f00-9753-5713745adb86" providerId="ADAL" clId="{4F56C04A-B6C4-429C-8D42-D321937EFC68}" dt="2022-05-11T08:56:15.579" v="361" actId="27636"/>
        <pc:sldMkLst>
          <pc:docMk/>
          <pc:sldMk cId="0" sldId="261"/>
        </pc:sldMkLst>
        <pc:spChg chg="mod">
          <ac:chgData name="Makhadmeh, Rola" userId="f46059fe-bc3c-4f00-9753-5713745adb86" providerId="ADAL" clId="{4F56C04A-B6C4-429C-8D42-D321937EFC68}" dt="2022-05-11T08:52:40.041" v="345" actId="20577"/>
          <ac:spMkLst>
            <pc:docMk/>
            <pc:sldMk cId="0" sldId="261"/>
            <ac:spMk id="265" creationId="{00000000-0000-0000-0000-000000000000}"/>
          </ac:spMkLst>
        </pc:spChg>
        <pc:spChg chg="mod">
          <ac:chgData name="Makhadmeh, Rola" userId="f46059fe-bc3c-4f00-9753-5713745adb86" providerId="ADAL" clId="{4F56C04A-B6C4-429C-8D42-D321937EFC68}" dt="2022-05-11T08:56:15.579" v="361" actId="27636"/>
          <ac:spMkLst>
            <pc:docMk/>
            <pc:sldMk cId="0" sldId="261"/>
            <ac:spMk id="266" creationId="{00000000-0000-0000-0000-000000000000}"/>
          </ac:spMkLst>
        </pc:spChg>
        <pc:spChg chg="mod">
          <ac:chgData name="Makhadmeh, Rola" userId="f46059fe-bc3c-4f00-9753-5713745adb86" providerId="ADAL" clId="{4F56C04A-B6C4-429C-8D42-D321937EFC68}" dt="2022-05-11T08:52:31.051" v="334" actId="20577"/>
          <ac:spMkLst>
            <pc:docMk/>
            <pc:sldMk cId="0" sldId="261"/>
            <ac:spMk id="267" creationId="{00000000-0000-0000-0000-000000000000}"/>
          </ac:spMkLst>
        </pc:spChg>
      </pc:sldChg>
      <pc:sldChg chg="modSp modNotesTx">
        <pc:chgData name="Makhadmeh, Rola" userId="f46059fe-bc3c-4f00-9753-5713745adb86" providerId="ADAL" clId="{4F56C04A-B6C4-429C-8D42-D321937EFC68}" dt="2022-05-11T09:12:30.331" v="470" actId="12"/>
        <pc:sldMkLst>
          <pc:docMk/>
          <pc:sldMk cId="0" sldId="262"/>
        </pc:sldMkLst>
        <pc:spChg chg="mod">
          <ac:chgData name="Makhadmeh, Rola" userId="f46059fe-bc3c-4f00-9753-5713745adb86" providerId="ADAL" clId="{4F56C04A-B6C4-429C-8D42-D321937EFC68}" dt="2022-05-11T08:57:57.492" v="460" actId="782"/>
          <ac:spMkLst>
            <pc:docMk/>
            <pc:sldMk cId="0" sldId="262"/>
            <ac:spMk id="273" creationId="{00000000-0000-0000-0000-000000000000}"/>
          </ac:spMkLst>
        </pc:spChg>
        <pc:spChg chg="mod">
          <ac:chgData name="Makhadmeh, Rola" userId="f46059fe-bc3c-4f00-9753-5713745adb86" providerId="ADAL" clId="{4F56C04A-B6C4-429C-8D42-D321937EFC68}" dt="2022-05-11T08:59:43.718" v="467" actId="121"/>
          <ac:spMkLst>
            <pc:docMk/>
            <pc:sldMk cId="0" sldId="262"/>
            <ac:spMk id="274" creationId="{00000000-0000-0000-0000-000000000000}"/>
          </ac:spMkLst>
        </pc:spChg>
        <pc:spChg chg="mod">
          <ac:chgData name="Makhadmeh, Rola" userId="f46059fe-bc3c-4f00-9753-5713745adb86" providerId="ADAL" clId="{4F56C04A-B6C4-429C-8D42-D321937EFC68}" dt="2022-05-11T08:56:29.156" v="378" actId="20577"/>
          <ac:spMkLst>
            <pc:docMk/>
            <pc:sldMk cId="0" sldId="262"/>
            <ac:spMk id="275" creationId="{00000000-0000-0000-0000-000000000000}"/>
          </ac:spMkLst>
        </pc:spChg>
      </pc:sldChg>
      <pc:sldChg chg="modSp modNotesTx">
        <pc:chgData name="Makhadmeh, Rola" userId="f46059fe-bc3c-4f00-9753-5713745adb86" providerId="ADAL" clId="{4F56C04A-B6C4-429C-8D42-D321937EFC68}" dt="2022-05-11T09:31:22.790" v="549" actId="121"/>
        <pc:sldMkLst>
          <pc:docMk/>
          <pc:sldMk cId="0" sldId="263"/>
        </pc:sldMkLst>
        <pc:spChg chg="mod">
          <ac:chgData name="Makhadmeh, Rola" userId="f46059fe-bc3c-4f00-9753-5713745adb86" providerId="ADAL" clId="{4F56C04A-B6C4-429C-8D42-D321937EFC68}" dt="2022-05-11T09:15:10.177" v="533" actId="20577"/>
          <ac:spMkLst>
            <pc:docMk/>
            <pc:sldMk cId="0" sldId="263"/>
            <ac:spMk id="281" creationId="{00000000-0000-0000-0000-000000000000}"/>
          </ac:spMkLst>
        </pc:spChg>
        <pc:spChg chg="mod">
          <ac:chgData name="Makhadmeh, Rola" userId="f46059fe-bc3c-4f00-9753-5713745adb86" providerId="ADAL" clId="{4F56C04A-B6C4-429C-8D42-D321937EFC68}" dt="2022-05-11T09:28:28.610" v="547" actId="121"/>
          <ac:spMkLst>
            <pc:docMk/>
            <pc:sldMk cId="0" sldId="263"/>
            <ac:spMk id="282" creationId="{00000000-0000-0000-0000-000000000000}"/>
          </ac:spMkLst>
        </pc:spChg>
        <pc:spChg chg="mod">
          <ac:chgData name="Makhadmeh, Rola" userId="f46059fe-bc3c-4f00-9753-5713745adb86" providerId="ADAL" clId="{4F56C04A-B6C4-429C-8D42-D321937EFC68}" dt="2022-05-11T09:14:20.407" v="487" actId="20577"/>
          <ac:spMkLst>
            <pc:docMk/>
            <pc:sldMk cId="0" sldId="263"/>
            <ac:spMk id="283" creationId="{00000000-0000-0000-0000-000000000000}"/>
          </ac:spMkLst>
        </pc:spChg>
      </pc:sldChg>
      <pc:sldChg chg="modSp">
        <pc:chgData name="Makhadmeh, Rola" userId="f46059fe-bc3c-4f00-9753-5713745adb86" providerId="ADAL" clId="{4F56C04A-B6C4-429C-8D42-D321937EFC68}" dt="2022-05-11T09:32:06.857" v="550"/>
        <pc:sldMkLst>
          <pc:docMk/>
          <pc:sldMk cId="0" sldId="264"/>
        </pc:sldMkLst>
        <pc:spChg chg="mod">
          <ac:chgData name="Makhadmeh, Rola" userId="f46059fe-bc3c-4f00-9753-5713745adb86" providerId="ADAL" clId="{4F56C04A-B6C4-429C-8D42-D321937EFC68}" dt="2022-05-11T09:32:06.857" v="550"/>
          <ac:spMkLst>
            <pc:docMk/>
            <pc:sldMk cId="0" sldId="264"/>
            <ac:spMk id="288" creationId="{00000000-0000-0000-0000-000000000000}"/>
          </ac:spMkLst>
        </pc:spChg>
      </pc:sldChg>
      <pc:sldChg chg="modSp modNotesTx">
        <pc:chgData name="Makhadmeh, Rola" userId="f46059fe-bc3c-4f00-9753-5713745adb86" providerId="ADAL" clId="{4F56C04A-B6C4-429C-8D42-D321937EFC68}" dt="2022-05-11T11:08:52.311" v="618" actId="20577"/>
        <pc:sldMkLst>
          <pc:docMk/>
          <pc:sldMk cId="0" sldId="265"/>
        </pc:sldMkLst>
        <pc:spChg chg="mod">
          <ac:chgData name="Makhadmeh, Rola" userId="f46059fe-bc3c-4f00-9753-5713745adb86" providerId="ADAL" clId="{4F56C04A-B6C4-429C-8D42-D321937EFC68}" dt="2022-05-11T09:32:58.245" v="553" actId="121"/>
          <ac:spMkLst>
            <pc:docMk/>
            <pc:sldMk cId="0" sldId="265"/>
            <ac:spMk id="294" creationId="{00000000-0000-0000-0000-000000000000}"/>
          </ac:spMkLst>
        </pc:spChg>
        <pc:spChg chg="mod">
          <ac:chgData name="Makhadmeh, Rola" userId="f46059fe-bc3c-4f00-9753-5713745adb86" providerId="ADAL" clId="{4F56C04A-B6C4-429C-8D42-D321937EFC68}" dt="2022-05-11T11:08:36.773" v="612" actId="20577"/>
          <ac:spMkLst>
            <pc:docMk/>
            <pc:sldMk cId="0" sldId="265"/>
            <ac:spMk id="295" creationId="{00000000-0000-0000-0000-000000000000}"/>
          </ac:spMkLst>
        </pc:spChg>
      </pc:sldChg>
      <pc:sldChg chg="modSp modNotesTx">
        <pc:chgData name="Makhadmeh, Rola" userId="f46059fe-bc3c-4f00-9753-5713745adb86" providerId="ADAL" clId="{4F56C04A-B6C4-429C-8D42-D321937EFC68}" dt="2022-05-11T15:00:12.766" v="733" actId="12"/>
        <pc:sldMkLst>
          <pc:docMk/>
          <pc:sldMk cId="0" sldId="266"/>
        </pc:sldMkLst>
        <pc:spChg chg="mod">
          <ac:chgData name="Makhadmeh, Rola" userId="f46059fe-bc3c-4f00-9753-5713745adb86" providerId="ADAL" clId="{4F56C04A-B6C4-429C-8D42-D321937EFC68}" dt="2022-05-11T11:13:10.744" v="707" actId="121"/>
          <ac:spMkLst>
            <pc:docMk/>
            <pc:sldMk cId="0" sldId="266"/>
            <ac:spMk id="302" creationId="{00000000-0000-0000-0000-000000000000}"/>
          </ac:spMkLst>
        </pc:spChg>
        <pc:spChg chg="mod">
          <ac:chgData name="Makhadmeh, Rola" userId="f46059fe-bc3c-4f00-9753-5713745adb86" providerId="ADAL" clId="{4F56C04A-B6C4-429C-8D42-D321937EFC68}" dt="2022-05-11T14:58:07.198" v="730" actId="20577"/>
          <ac:spMkLst>
            <pc:docMk/>
            <pc:sldMk cId="0" sldId="266"/>
            <ac:spMk id="303" creationId="{00000000-0000-0000-0000-000000000000}"/>
          </ac:spMkLst>
        </pc:spChg>
        <pc:spChg chg="mod">
          <ac:chgData name="Makhadmeh, Rola" userId="f46059fe-bc3c-4f00-9753-5713745adb86" providerId="ADAL" clId="{4F56C04A-B6C4-429C-8D42-D321937EFC68}" dt="2022-05-11T11:13:06.472" v="706" actId="20577"/>
          <ac:spMkLst>
            <pc:docMk/>
            <pc:sldMk cId="0" sldId="266"/>
            <ac:spMk id="304" creationId="{00000000-0000-0000-0000-000000000000}"/>
          </ac:spMkLst>
        </pc:spChg>
      </pc:sldChg>
      <pc:sldChg chg="modSp modNotesTx">
        <pc:chgData name="Makhadmeh, Rola" userId="f46059fe-bc3c-4f00-9753-5713745adb86" providerId="ADAL" clId="{4F56C04A-B6C4-429C-8D42-D321937EFC68}" dt="2022-05-11T15:12:44.987" v="843" actId="20577"/>
        <pc:sldMkLst>
          <pc:docMk/>
          <pc:sldMk cId="0" sldId="267"/>
        </pc:sldMkLst>
        <pc:spChg chg="mod">
          <ac:chgData name="Makhadmeh, Rola" userId="f46059fe-bc3c-4f00-9753-5713745adb86" providerId="ADAL" clId="{4F56C04A-B6C4-429C-8D42-D321937EFC68}" dt="2022-05-11T15:04:45.151" v="794" actId="27636"/>
          <ac:spMkLst>
            <pc:docMk/>
            <pc:sldMk cId="0" sldId="267"/>
            <ac:spMk id="310" creationId="{00000000-0000-0000-0000-000000000000}"/>
          </ac:spMkLst>
        </pc:spChg>
        <pc:spChg chg="mod">
          <ac:chgData name="Makhadmeh, Rola" userId="f46059fe-bc3c-4f00-9753-5713745adb86" providerId="ADAL" clId="{4F56C04A-B6C4-429C-8D42-D321937EFC68}" dt="2022-05-11T15:11:07.096" v="821" actId="12"/>
          <ac:spMkLst>
            <pc:docMk/>
            <pc:sldMk cId="0" sldId="267"/>
            <ac:spMk id="311" creationId="{00000000-0000-0000-0000-000000000000}"/>
          </ac:spMkLst>
        </pc:spChg>
      </pc:sldChg>
      <pc:sldChg chg="addSp delSp modSp modNotesTx">
        <pc:chgData name="Makhadmeh, Rola" userId="f46059fe-bc3c-4f00-9753-5713745adb86" providerId="ADAL" clId="{4F56C04A-B6C4-429C-8D42-D321937EFC68}" dt="2022-05-11T15:24:17.837" v="901" actId="121"/>
        <pc:sldMkLst>
          <pc:docMk/>
          <pc:sldMk cId="0" sldId="268"/>
        </pc:sldMkLst>
        <pc:spChg chg="add del mod">
          <ac:chgData name="Makhadmeh, Rola" userId="f46059fe-bc3c-4f00-9753-5713745adb86" providerId="ADAL" clId="{4F56C04A-B6C4-429C-8D42-D321937EFC68}" dt="2022-05-11T15:13:32.067" v="847"/>
          <ac:spMkLst>
            <pc:docMk/>
            <pc:sldMk cId="0" sldId="268"/>
            <ac:spMk id="2" creationId="{D4548727-FD77-43FE-9F02-AE6F7BCF51FF}"/>
          </ac:spMkLst>
        </pc:spChg>
        <pc:spChg chg="add del mod">
          <ac:chgData name="Makhadmeh, Rola" userId="f46059fe-bc3c-4f00-9753-5713745adb86" providerId="ADAL" clId="{4F56C04A-B6C4-429C-8D42-D321937EFC68}" dt="2022-05-11T15:14:39.420" v="850" actId="20577"/>
          <ac:spMkLst>
            <pc:docMk/>
            <pc:sldMk cId="0" sldId="268"/>
            <ac:spMk id="317" creationId="{00000000-0000-0000-0000-000000000000}"/>
          </ac:spMkLst>
        </pc:spChg>
        <pc:spChg chg="mod">
          <ac:chgData name="Makhadmeh, Rola" userId="f46059fe-bc3c-4f00-9753-5713745adb86" providerId="ADAL" clId="{4F56C04A-B6C4-429C-8D42-D321937EFC68}" dt="2022-05-11T15:24:10.094" v="900" actId="20577"/>
          <ac:spMkLst>
            <pc:docMk/>
            <pc:sldMk cId="0" sldId="268"/>
            <ac:spMk id="318" creationId="{00000000-0000-0000-0000-000000000000}"/>
          </ac:spMkLst>
        </pc:spChg>
      </pc:sldChg>
      <pc:sldChg chg="modSp modNotesTx">
        <pc:chgData name="Makhadmeh, Rola" userId="f46059fe-bc3c-4f00-9753-5713745adb86" providerId="ADAL" clId="{4F56C04A-B6C4-429C-8D42-D321937EFC68}" dt="2022-05-11T15:46:27.532" v="1034" actId="20577"/>
        <pc:sldMkLst>
          <pc:docMk/>
          <pc:sldMk cId="0" sldId="269"/>
        </pc:sldMkLst>
        <pc:spChg chg="mod">
          <ac:chgData name="Makhadmeh, Rola" userId="f46059fe-bc3c-4f00-9753-5713745adb86" providerId="ADAL" clId="{4F56C04A-B6C4-429C-8D42-D321937EFC68}" dt="2022-05-11T15:31:45.387" v="929" actId="121"/>
          <ac:spMkLst>
            <pc:docMk/>
            <pc:sldMk cId="0" sldId="269"/>
            <ac:spMk id="325" creationId="{00000000-0000-0000-0000-000000000000}"/>
          </ac:spMkLst>
        </pc:spChg>
        <pc:spChg chg="mod">
          <ac:chgData name="Makhadmeh, Rola" userId="f46059fe-bc3c-4f00-9753-5713745adb86" providerId="ADAL" clId="{4F56C04A-B6C4-429C-8D42-D321937EFC68}" dt="2022-05-11T15:37:18.391" v="1014" actId="20577"/>
          <ac:spMkLst>
            <pc:docMk/>
            <pc:sldMk cId="0" sldId="269"/>
            <ac:spMk id="326" creationId="{00000000-0000-0000-0000-000000000000}"/>
          </ac:spMkLst>
        </pc:spChg>
        <pc:spChg chg="mod">
          <ac:chgData name="Makhadmeh, Rola" userId="f46059fe-bc3c-4f00-9753-5713745adb86" providerId="ADAL" clId="{4F56C04A-B6C4-429C-8D42-D321937EFC68}" dt="2022-05-11T15:43:39.224" v="1021" actId="121"/>
          <ac:spMkLst>
            <pc:docMk/>
            <pc:sldMk cId="0" sldId="269"/>
            <ac:spMk id="327" creationId="{00000000-0000-0000-0000-000000000000}"/>
          </ac:spMkLst>
        </pc:spChg>
      </pc:sldChg>
      <pc:sldChg chg="modSp modNotesTx">
        <pc:chgData name="Makhadmeh, Rola" userId="f46059fe-bc3c-4f00-9753-5713745adb86" providerId="ADAL" clId="{4F56C04A-B6C4-429C-8D42-D321937EFC68}" dt="2022-05-11T15:55:50.196" v="1140" actId="121"/>
        <pc:sldMkLst>
          <pc:docMk/>
          <pc:sldMk cId="0" sldId="270"/>
        </pc:sldMkLst>
        <pc:spChg chg="mod">
          <ac:chgData name="Makhadmeh, Rola" userId="f46059fe-bc3c-4f00-9753-5713745adb86" providerId="ADAL" clId="{4F56C04A-B6C4-429C-8D42-D321937EFC68}" dt="2022-05-11T15:47:49.021" v="1073" actId="121"/>
          <ac:spMkLst>
            <pc:docMk/>
            <pc:sldMk cId="0" sldId="270"/>
            <ac:spMk id="333" creationId="{00000000-0000-0000-0000-000000000000}"/>
          </ac:spMkLst>
        </pc:spChg>
        <pc:spChg chg="mod">
          <ac:chgData name="Makhadmeh, Rola" userId="f46059fe-bc3c-4f00-9753-5713745adb86" providerId="ADAL" clId="{4F56C04A-B6C4-429C-8D42-D321937EFC68}" dt="2022-05-11T15:55:50.196" v="1140" actId="121"/>
          <ac:spMkLst>
            <pc:docMk/>
            <pc:sldMk cId="0" sldId="270"/>
            <ac:spMk id="334" creationId="{00000000-0000-0000-0000-000000000000}"/>
          </ac:spMkLst>
        </pc:spChg>
        <pc:spChg chg="mod">
          <ac:chgData name="Makhadmeh, Rola" userId="f46059fe-bc3c-4f00-9753-5713745adb86" providerId="ADAL" clId="{4F56C04A-B6C4-429C-8D42-D321937EFC68}" dt="2022-05-11T15:53:43.641" v="1128" actId="20577"/>
          <ac:spMkLst>
            <pc:docMk/>
            <pc:sldMk cId="0" sldId="270"/>
            <ac:spMk id="335" creationId="{00000000-0000-0000-0000-000000000000}"/>
          </ac:spMkLst>
        </pc:spChg>
      </pc:sldChg>
      <pc:sldChg chg="modSp">
        <pc:chgData name="Makhadmeh, Rola" userId="f46059fe-bc3c-4f00-9753-5713745adb86" providerId="ADAL" clId="{4F56C04A-B6C4-429C-8D42-D321937EFC68}" dt="2022-05-11T16:04:47.656" v="1215" actId="12"/>
        <pc:sldMkLst>
          <pc:docMk/>
          <pc:sldMk cId="0" sldId="271"/>
        </pc:sldMkLst>
        <pc:spChg chg="mod">
          <ac:chgData name="Makhadmeh, Rola" userId="f46059fe-bc3c-4f00-9753-5713745adb86" providerId="ADAL" clId="{4F56C04A-B6C4-429C-8D42-D321937EFC68}" dt="2022-05-11T15:56:58.334" v="1203" actId="20577"/>
          <ac:spMkLst>
            <pc:docMk/>
            <pc:sldMk cId="0" sldId="271"/>
            <ac:spMk id="341" creationId="{00000000-0000-0000-0000-000000000000}"/>
          </ac:spMkLst>
        </pc:spChg>
        <pc:spChg chg="mod">
          <ac:chgData name="Makhadmeh, Rola" userId="f46059fe-bc3c-4f00-9753-5713745adb86" providerId="ADAL" clId="{4F56C04A-B6C4-429C-8D42-D321937EFC68}" dt="2022-05-11T16:04:47.656" v="1215" actId="12"/>
          <ac:spMkLst>
            <pc:docMk/>
            <pc:sldMk cId="0" sldId="271"/>
            <ac:spMk id="342" creationId="{00000000-0000-0000-0000-000000000000}"/>
          </ac:spMkLst>
        </pc:spChg>
      </pc:sldChg>
      <pc:sldChg chg="modSp">
        <pc:chgData name="Makhadmeh, Rola" userId="f46059fe-bc3c-4f00-9753-5713745adb86" providerId="ADAL" clId="{4F56C04A-B6C4-429C-8D42-D321937EFC68}" dt="2022-05-11T16:08:02.581" v="1280" actId="20577"/>
        <pc:sldMkLst>
          <pc:docMk/>
          <pc:sldMk cId="0" sldId="272"/>
        </pc:sldMkLst>
        <pc:spChg chg="mod">
          <ac:chgData name="Makhadmeh, Rola" userId="f46059fe-bc3c-4f00-9753-5713745adb86" providerId="ADAL" clId="{4F56C04A-B6C4-429C-8D42-D321937EFC68}" dt="2022-05-11T16:08:02.581" v="1280" actId="20577"/>
          <ac:spMkLst>
            <pc:docMk/>
            <pc:sldMk cId="0" sldId="272"/>
            <ac:spMk id="349" creationId="{00000000-0000-0000-0000-000000000000}"/>
          </ac:spMkLst>
        </pc:spChg>
        <pc:spChg chg="mod">
          <ac:chgData name="Makhadmeh, Rola" userId="f46059fe-bc3c-4f00-9753-5713745adb86" providerId="ADAL" clId="{4F56C04A-B6C4-429C-8D42-D321937EFC68}" dt="2022-05-11T16:05:00.909" v="1232" actId="20577"/>
          <ac:spMkLst>
            <pc:docMk/>
            <pc:sldMk cId="0" sldId="272"/>
            <ac:spMk id="350" creationId="{00000000-0000-0000-0000-000000000000}"/>
          </ac:spMkLst>
        </pc:spChg>
      </pc:sldChg>
    </pc:docChg>
  </pc:docChgLst>
</pc:chgInfo>
</file>

<file path=ppt/comments/modernComment_106_0.xml><?xml version="1.0" encoding="utf-8"?>
<p188:cmLst xmlns:a="http://schemas.openxmlformats.org/drawingml/2006/main" xmlns:r="http://schemas.openxmlformats.org/officeDocument/2006/relationships" xmlns:p188="http://schemas.microsoft.com/office/powerpoint/2018/8/main">
  <p188:cm id="{84A9922C-9A38-49B7-A075-133EAA2A87E9}" authorId="{3B225371-A5D4-6CE3-9D5C-58AB0B77C653}" created="2022-02-15T22:34:58.519">
    <ac:txMkLst xmlns:ac="http://schemas.microsoft.com/office/drawing/2013/main/command">
      <pc:docMk xmlns:pc="http://schemas.microsoft.com/office/powerpoint/2013/main/command"/>
      <pc:sldMk xmlns:pc="http://schemas.microsoft.com/office/powerpoint/2013/main/command" cId="0" sldId="262"/>
      <ac:spMk id="273" creationId="{00000000-0000-0000-0000-000000000000}"/>
      <ac:txMk cp="17" len="38">
        <ac:context len="75" hash="8945544"/>
      </ac:txMk>
    </ac:txMkLst>
    <p188:pos x="7691437" y="271462"/>
    <p188:replyLst>
      <p188:reply id="{4617DE19-C5F0-4A7A-9468-67D6C92E4CEA}" authorId="{9C36AD01-230D-76DC-CC71-BD5B4388A65D}" created="2022-02-22T12:15:37.857">
        <p188:txBody>
          <a:bodyPr/>
          <a:lstStyle/>
          <a:p>
            <a:r>
              <a:rPr lang="fr-FR"/>
              <a:t>OK reads better</a:t>
            </a:r>
          </a:p>
        </p188:txBody>
      </p188:reply>
    </p188:replyLst>
    <p188:txBody>
      <a:bodyPr/>
      <a:lstStyle/>
      <a:p>
        <a:r>
          <a:rPr lang="en-CA"/>
          <a:t>I might just be unfamiliar with the jargon, but should this be "multi-sectoral collaboration" instead?</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en-US" sz="1200" b="1" i="0" u="none" strike="noStrike" cap="none" dirty="0">
                <a:solidFill>
                  <a:schemeClr val="dk1"/>
                </a:solidFill>
                <a:effectLst/>
                <a:latin typeface="Calibri"/>
                <a:ea typeface="Calibri"/>
                <a:cs typeface="Calibri"/>
                <a:sym typeface="Calibri"/>
              </a:rPr>
              <a:t>     </a:t>
            </a:r>
            <a:r>
              <a:rPr lang="ar-JO" sz="1200" b="1" i="0" u="none" strike="noStrike" cap="none" dirty="0">
                <a:solidFill>
                  <a:schemeClr val="dk1"/>
                </a:solidFill>
                <a:effectLst/>
                <a:latin typeface="Calibri"/>
                <a:ea typeface="Calibri"/>
                <a:cs typeface="Calibri"/>
                <a:sym typeface="Calibri"/>
              </a:rPr>
              <a:t>اشرح أنه في البلدان التي ترتفع فيها معدلات عمالة الأطفال أو تزداد بسبب الأزمة الإنسانية ، لا سيما جنبًا إلى جنب مع المستويات الكبيرة من مخاوف حماية الطفل الأخرى ، يمكن أن يتجاوز عدد القضايا المرتفع القدرة الحالية على إدارة الحالات. في هذه الحالة ، ستحتاج المنظمات الفردية ومجموعات التنسيق إلى الاتفاق على كيفية تحديد أولويات الحالات ، من أجل إدارة عبء القضايا الخاصة بهم لتحديد الحالات التي تعتبر منخفضة أو متوسطة أو عالية الخطورة بشكل مشترك ، وما هي المتابعة الإجراءات المطلوبة في كل من مستويات المخاطر هذه وتقديم الدعم العاجل للأطفال الذين هم في حالات تهدد حياتهم. نظرًا لأن ضعف الأطفال يتأثر بمجموعة متنوعة من عوامل الخطر والحماية التي يمكن أن تتغير اعتمادًا على الظروف ، فقد يكون من المفيد التفكير في عمل الأطفال كسلسلة متصلة حيث يمكن للأطفال التحرك إلى الأمام والخلف اعتمادًا على عوامل الخطر والحماية الموجودة. </a:t>
            </a:r>
          </a:p>
          <a:p>
            <a:pPr algn="r" rtl="1"/>
            <a:r>
              <a:rPr lang="ar-JO" sz="1200" b="1" i="0" u="none" strike="noStrike" cap="none" dirty="0">
                <a:solidFill>
                  <a:schemeClr val="dk1"/>
                </a:solidFill>
                <a:effectLst/>
                <a:latin typeface="Calibri"/>
                <a:ea typeface="Calibri"/>
                <a:cs typeface="Calibri"/>
                <a:sym typeface="Calibri"/>
              </a:rPr>
              <a:t>     على سبيل المثال ، قد يُجبر الطفل الذي كان في المدرسة قبل الأزمة (خطر منخفض) على ترك المدرسة والالتحاق بعمالة الأطفال (خطر متوسط) أثناء الأزمة نتيجة لفقدان سبل العيش في أسرته ؛ أو أن الطفل الذي كان يعمل قبل الأزمة (خطر متوسط) قد ينفصل عن أسرته أثناء الأزمة ويكون معرضًا بشدة للاتجار ، وهو أحد أسوأ أشكال عمالة الأطفال (عالية الخطورة). وبالمثل ، من خلال دعم المراهق الذي يعمل في عمالة الأطفال الخطرة ، مع مجموعة من إدارة الحالات بما في ذلك ، استراتيجيات الحد من الضرر ، والوصول إلى التعليم والتدريب التقني والمهني ، والتحضير للعمل اللائق ، ودعم دخل مقدم الرعاية ، يمكن للطفل الانتقال من مخاطر عالية إلى متوسطة المخاطر.</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92" name="Google Shape;29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en-US" sz="1200" b="1" i="0" u="none" strike="noStrike" cap="none" dirty="0" err="1">
                <a:solidFill>
                  <a:schemeClr val="dk1"/>
                </a:solidFill>
                <a:effectLst/>
                <a:latin typeface="Calibri"/>
                <a:ea typeface="Calibri"/>
                <a:cs typeface="Calibri"/>
                <a:sym typeface="Calibri"/>
              </a:rPr>
              <a:t>يمكن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تساعد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معايير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ضعف</a:t>
            </a:r>
            <a:r>
              <a:rPr lang="en-US" sz="1200" b="1" i="0" u="none" strike="noStrike" cap="none" dirty="0">
                <a:solidFill>
                  <a:schemeClr val="dk1"/>
                </a:solidFill>
                <a:effectLst/>
                <a:latin typeface="Calibri"/>
                <a:ea typeface="Calibri"/>
                <a:cs typeface="Calibri"/>
                <a:sym typeface="Calibri"/>
              </a:rPr>
              <a:t>  Vulnerability Criteria) </a:t>
            </a:r>
            <a:r>
              <a:rPr lang="ar-JO"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بالإضافة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مصفوفة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تستند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السلسلة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المتصلة</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r>
              <a:rPr lang="en-US" sz="1200" b="1" i="0" u="none" strike="noStrike" cap="none" dirty="0" err="1">
                <a:solidFill>
                  <a:schemeClr val="dk1"/>
                </a:solidFill>
                <a:effectLst/>
                <a:latin typeface="Calibri"/>
                <a:ea typeface="Calibri"/>
                <a:cs typeface="Calibri"/>
                <a:sym typeface="Calibri"/>
              </a:rPr>
              <a:t>حدد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الأنواع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المختلفة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والظروف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المرتبطة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بمستويات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المختلفة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المقابلة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لها</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يمكنهم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مساعدة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العاملين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تقييم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وتحليل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وتحديد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مستوى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لأفراد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واتخاذ</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اللازمة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للاستجابة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لاحتياجاتهم</a:t>
            </a:r>
            <a:r>
              <a:rPr lang="en-US" sz="1200" b="1"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المساعدة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وضع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معايير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الضعف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الخاصة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بالسياق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يتماشى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قدرة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خدمات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ضمان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الوضوح</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بشأن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يمكن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دعمهم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خلال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وأي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يجب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دعمهم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خلال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التدخلات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الأخرى</a:t>
            </a:r>
            <a:r>
              <a:rPr lang="en-US" sz="1200" b="1"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lvl="0"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وإشراك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ومقدمي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والمجتمع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التحقق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معايير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الضعف</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p:txBody>
      </p:sp>
      <p:sp>
        <p:nvSpPr>
          <p:cNvPr id="300" name="Google Shape;30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en-US" sz="1200" b="1" i="0" u="none" strike="noStrike" cap="none" dirty="0" err="1">
                <a:solidFill>
                  <a:schemeClr val="dk1"/>
                </a:solidFill>
                <a:effectLst/>
                <a:latin typeface="Calibri"/>
                <a:ea typeface="Calibri"/>
                <a:cs typeface="Calibri"/>
                <a:sym typeface="Calibri"/>
              </a:rPr>
              <a:t>يجب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تكون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حزمة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الشاملة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خاصة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بالعمر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والنوع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الإجتماعي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تستجيب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لعوامل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ومستويات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الضرر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المرتبط</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وأسوأ</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أشكال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المحددة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تشمل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التدخلات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الرئيسية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سبيل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المثال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الحصر</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الأنشطة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الاجتماعية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ومجموعات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الأقران</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وبرامج</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التوجيه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والمهارات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الحياتية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الصحية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وسائل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المساعدة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للإعاقات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المحتملة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وخدمات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الصحة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الجنسية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والإنجابية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والصحة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العقلية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والدعم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النفسي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الاجتماعي</a:t>
            </a:r>
            <a:r>
              <a:rPr lang="en-US" sz="1200" b="1" i="0" u="none" strike="noStrike" cap="none" dirty="0">
                <a:solidFill>
                  <a:schemeClr val="dk1"/>
                </a:solidFill>
                <a:effectLst/>
                <a:latin typeface="Calibri"/>
                <a:ea typeface="Calibri"/>
                <a:cs typeface="Calibri"/>
                <a:sym typeface="Calibri"/>
              </a:rPr>
              <a:t> (MHPSS) ، </a:t>
            </a:r>
            <a:r>
              <a:rPr lang="en-US" sz="1200" b="1" i="0" u="none" strike="noStrike" cap="none" dirty="0" err="1">
                <a:solidFill>
                  <a:schemeClr val="dk1"/>
                </a:solidFill>
                <a:effectLst/>
                <a:latin typeface="Calibri"/>
                <a:ea typeface="Calibri"/>
                <a:cs typeface="Calibri"/>
                <a:sym typeface="Calibri"/>
              </a:rPr>
              <a:t>والمسارات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مرحلة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قبل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المدرسة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إلى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الرسمية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وغير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الرسمية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التعليم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الرسمي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اللائق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نهاية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المطاف</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دعم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الأبوة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والأمومة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الأمهات</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الآباء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المراهقين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وكذلك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الوالدين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بالتبني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مقدمي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لمعالجة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وصمة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والتمييز</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والتهميش</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كانوا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يعملون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السابق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مجال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ar-JO" sz="1200" b="1" i="0" u="none" strike="noStrike" cap="none" dirty="0">
                <a:solidFill>
                  <a:schemeClr val="dk1"/>
                </a:solidFill>
                <a:effectLst/>
                <a:latin typeface="Calibri"/>
                <a:ea typeface="Calibri"/>
                <a:cs typeface="Calibri"/>
                <a:sym typeface="Calibri"/>
              </a:rPr>
              <a:t> و أشوء اشكال العمالة</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308" name="Google Shape;30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en-US" sz="1200" b="1" i="0" u="none" strike="noStrike" cap="none" dirty="0" err="1">
                <a:solidFill>
                  <a:schemeClr val="dk1"/>
                </a:solidFill>
                <a:effectLst/>
                <a:latin typeface="Calibri"/>
                <a:ea typeface="Calibri"/>
                <a:cs typeface="Calibri"/>
                <a:sym typeface="Calibri"/>
              </a:rPr>
              <a:t>يمكن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تساعد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نماذج</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الدعم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متعدد</a:t>
            </a:r>
            <a:r>
              <a:rPr lang="en-US" sz="1200" b="1" i="0" u="none" strike="noStrike" cap="none" dirty="0">
                <a:solidFill>
                  <a:schemeClr val="dk1"/>
                </a:solidFill>
                <a:effectLst/>
                <a:latin typeface="Calibri"/>
                <a:ea typeface="Calibri"/>
                <a:cs typeface="Calibri"/>
                <a:sym typeface="Calibri"/>
              </a:rPr>
              <a:t> </a:t>
            </a:r>
            <a:r>
              <a:rPr lang="ar-JO" sz="1200" b="1" i="0" u="none" strike="noStrike" cap="none" dirty="0">
                <a:solidFill>
                  <a:schemeClr val="dk1"/>
                </a:solidFill>
                <a:effectLst/>
                <a:latin typeface="Calibri"/>
                <a:ea typeface="Calibri"/>
                <a:cs typeface="Calibri"/>
                <a:sym typeface="Calibri"/>
              </a:rPr>
              <a:t>المستويات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تحديد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استجابات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البرامج</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المتبابينة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بوضوح</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وتحديد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الرئيسية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لمستويات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والمتوسطة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والمنخفضة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وتطوير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التشغيل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القياسية</a:t>
            </a:r>
            <a:r>
              <a:rPr lang="en-US" sz="1200" b="1" i="0" u="none" strike="noStrike" cap="none" dirty="0">
                <a:solidFill>
                  <a:schemeClr val="dk1"/>
                </a:solidFill>
                <a:effectLst/>
                <a:latin typeface="Calibri"/>
                <a:ea typeface="Calibri"/>
                <a:cs typeface="Calibri"/>
                <a:sym typeface="Calibri"/>
              </a:rPr>
              <a:t> (SOPs) </a:t>
            </a:r>
            <a:r>
              <a:rPr lang="en-US" sz="1200" b="1" i="0" u="none" strike="noStrike" cap="none" dirty="0" err="1">
                <a:solidFill>
                  <a:schemeClr val="dk1"/>
                </a:solidFill>
                <a:effectLst/>
                <a:latin typeface="Calibri"/>
                <a:ea typeface="Calibri"/>
                <a:cs typeface="Calibri"/>
                <a:sym typeface="Calibri"/>
              </a:rPr>
              <a:t>للحالات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عالية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تنطوي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حماية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متعددة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أسوء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أشكال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و </a:t>
            </a:r>
            <a:r>
              <a:rPr lang="en-US" sz="1200" b="1" i="0" u="none" strike="noStrike" cap="none" dirty="0" err="1">
                <a:solidFill>
                  <a:schemeClr val="dk1"/>
                </a:solidFill>
                <a:effectLst/>
                <a:latin typeface="Calibri"/>
                <a:ea typeface="Calibri"/>
                <a:cs typeface="Calibri"/>
                <a:sym typeface="Calibri"/>
              </a:rPr>
              <a:t>العنف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الجنسي</a:t>
            </a:r>
            <a:r>
              <a:rPr lang="en-US" sz="1200" b="1" i="0" u="none" strike="noStrike" cap="none" dirty="0">
                <a:solidFill>
                  <a:schemeClr val="dk1"/>
                </a:solidFill>
                <a:effectLst/>
                <a:latin typeface="Calibri"/>
                <a:ea typeface="Calibri"/>
                <a:cs typeface="Calibri"/>
                <a:sym typeface="Calibri"/>
              </a:rPr>
              <a:t> و </a:t>
            </a:r>
            <a:r>
              <a:rPr lang="en-US" sz="1200" b="1" i="0" u="none" strike="noStrike" cap="none" dirty="0" err="1">
                <a:solidFill>
                  <a:schemeClr val="dk1"/>
                </a:solidFill>
                <a:effectLst/>
                <a:latin typeface="Calibri"/>
                <a:ea typeface="Calibri"/>
                <a:cs typeface="Calibri"/>
                <a:sym typeface="Calibri"/>
              </a:rPr>
              <a:t>المبني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الجندر</a:t>
            </a:r>
            <a:r>
              <a:rPr lang="en-US" sz="1200" b="1" i="0" u="none" strike="noStrike" cap="none" dirty="0">
                <a:solidFill>
                  <a:schemeClr val="dk1"/>
                </a:solidFill>
                <a:effectLst/>
                <a:latin typeface="Calibri"/>
                <a:ea typeface="Calibri"/>
                <a:cs typeface="Calibri"/>
                <a:sym typeface="Calibri"/>
              </a:rPr>
              <a:t> ، </a:t>
            </a:r>
            <a:r>
              <a:rPr lang="ar-JO" sz="1200" b="1" i="0" u="none" strike="noStrike" cap="none" dirty="0">
                <a:solidFill>
                  <a:schemeClr val="dk1"/>
                </a:solidFill>
                <a:effectLst/>
                <a:latin typeface="Calibri"/>
                <a:ea typeface="Calibri"/>
                <a:cs typeface="Calibri"/>
                <a:sym typeface="Calibri"/>
              </a:rPr>
              <a:t>تعزيز</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لخدمات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كأولوية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تحديدهم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معرضون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لخطر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كبير</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315" name="Google Shape;31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الاتفاق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الاستجابة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المناسبة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الوقت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المناسب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منخفضة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ومتوسطة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وعالية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الخطورة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لدعم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برمجة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المتباينة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هذا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يشمل</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الإطار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الزمني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والخطوات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لإجراء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تقييمات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شاملة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تحديدهم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مستويات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مختلفة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تأكد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هذه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تتماشى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المعايير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الدنيا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العالمية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والمتفق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عليها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السياق</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المحلي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شركاء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تطوير</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تكييف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أدوات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أدوات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التحديد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والتسجيل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والتقييم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تشمل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وعوامل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الحماية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يضمن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أشكال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التقييم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تلتقط</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معلومات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حول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الوصول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التعليم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الرسمي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غير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الرسمي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التدريب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المهني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المناسب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للعمر</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والإمكانات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حواجز</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التعليم</a:t>
            </a:r>
            <a:endParaRPr lang="ar-JO" sz="1200" dirty="0">
              <a:solidFill>
                <a:schemeClr val="dk1"/>
              </a:solidFill>
              <a:latin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عوامل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الإضافية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مخاوف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الحماية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مثل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الإعاقة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واعتلال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الصحة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والانفصال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المرتبطين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بالقوات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المسلحة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والجماعات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المسلحة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والاعتداء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الجنسي</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البيئة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وعلاقتها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أطفالهم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مثل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وضعهم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المعيشي</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بدون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والديهم</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مقدمي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حيث</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يعيشون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والديهم</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هو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نوع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الاتصال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تربطهم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بوالديهم</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قدرة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تلبية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الاحتياجات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الأساسية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ومؤشرات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الإهمال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وفهم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الوالدين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والمواقف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تجاه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ودور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الوالدين</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مقدمي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والأسرة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إنشاء</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تسهيل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ودخل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ومعلومات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حول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أفراد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الذين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يعملون</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بأجر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بدون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أجر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ودور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دخل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ولأي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غرض</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يستخدم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دخلهم</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ظروف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مكان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مثل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مكان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ومعه</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ونوع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والمهام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يؤدونها</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وساعاتهم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وجدولهم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الزمني</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وطبيعة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سواء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كان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تطوعيًا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قسريًا</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ومستوى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الحرية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والاختيار</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والتعرض</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للجنس</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الإيذاء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الجسدي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العنف</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الجسدية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وعواقبها</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والأجر</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التمييز</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والتهميش</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للطفل</a:t>
            </a:r>
            <a:r>
              <a:rPr lang="en-US" sz="1200" b="1" i="0" u="none" strike="noStrike" cap="none" dirty="0">
                <a:solidFill>
                  <a:schemeClr val="dk1"/>
                </a:solidFill>
                <a:effectLst/>
                <a:latin typeface="Calibri"/>
                <a:ea typeface="Calibri"/>
                <a:cs typeface="Calibri"/>
                <a:sym typeface="Calibri"/>
              </a:rPr>
              <a:t> و /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الأسرة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وكيف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يؤثر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مخاطر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عمالة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endParaRPr dirty="0"/>
          </a:p>
        </p:txBody>
      </p:sp>
      <p:sp>
        <p:nvSpPr>
          <p:cNvPr id="323" name="Google Shape;32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يجب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تتضمن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كيفية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مناقشة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والتعامل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معها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العاملين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ومديريهم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المشرفين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قبل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وأثناء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اتخاذ</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تجاه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و /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أسرهم</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يجب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تطوير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التشغيل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الموحدة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وكالات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قضايا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حماية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والجهات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الفاعلة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مجال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إنفاذ</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القانون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والجهات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الفاعلة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الأخرى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الصلة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مثل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الاجتماعية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والجهات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الفاعلة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مجال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الرعاية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البديلة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للحالات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تتطلب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إبعاد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إنقاذ</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طفل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سبيل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المثال</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اعتراض</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الاتجار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CAAFAG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الاستغلال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الجنسي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تذكر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المنظمات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غير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الحكومية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ووكالات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الأمم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المتحدة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ليس</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لديها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عادة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تفويض</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لإخراج</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المواقف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عالية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الخطورة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على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الرغم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أنه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بعض</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الأماكن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قد</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يتم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منحهم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السلطة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قبل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وزارات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العدل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خلال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أمر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المحكمة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وزارات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الشؤون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الاجتماعية</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en-US" sz="1200" b="1" i="0" u="none" strike="noStrike" cap="none" dirty="0" err="1">
                <a:solidFill>
                  <a:schemeClr val="dk1"/>
                </a:solidFill>
                <a:effectLst/>
                <a:latin typeface="Calibri"/>
                <a:ea typeface="Calibri"/>
                <a:cs typeface="Calibri"/>
                <a:sym typeface="Calibri"/>
              </a:rPr>
              <a:t>هناك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حاجة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أيضًا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التشغيل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الموحدة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المواقف</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يكون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إخراج</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إنقاذه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أمرًا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مطلوبًا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ولكنه</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غير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ممكن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يكون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مصلحة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الفضلى</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الاتصال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بالجهات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الفاعلة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بما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في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ذلك</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الجهات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المسؤولة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إنفاذ</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القانون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للتخطيط</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تلبي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احتياجات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الطفل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تعريضهم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الموظفين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للخطر</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عندما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يكون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الأطفال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العاملون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من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اللاجئين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النازحين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داخليًا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المهاجرين</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يجب</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اتباع</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إجراءات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إدارة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الحالة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التي</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حددتها</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الوكالات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ذات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الصلة</a:t>
            </a:r>
            <a:r>
              <a:rPr lang="en-US" sz="1200" b="1" i="0" u="none" strike="noStrike" cap="none" dirty="0">
                <a:solidFill>
                  <a:schemeClr val="dk1"/>
                </a:solidFill>
                <a:effectLst/>
                <a:latin typeface="Calibri"/>
                <a:ea typeface="Calibri"/>
                <a:cs typeface="Calibri"/>
                <a:sym typeface="Calibri"/>
              </a:rPr>
              <a:t> ، </a:t>
            </a:r>
            <a:r>
              <a:rPr lang="en-US" sz="1200" b="1" i="0" u="none" strike="noStrike" cap="none" dirty="0" err="1">
                <a:solidFill>
                  <a:schemeClr val="dk1"/>
                </a:solidFill>
                <a:effectLst/>
                <a:latin typeface="Calibri"/>
                <a:ea typeface="Calibri"/>
                <a:cs typeface="Calibri"/>
                <a:sym typeface="Calibri"/>
              </a:rPr>
              <a:t>مثل</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الخدمات</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الحكومية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المفوضية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السامية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للأمم</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المتحدة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لشؤون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اللاجئين</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أو</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المنظمة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الدولية</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للهجرة</a:t>
            </a:r>
            <a:r>
              <a:rPr lang="en-US" sz="1200" b="1" i="0" u="none" strike="noStrike" cap="none" dirty="0">
                <a:solidFill>
                  <a:schemeClr val="dk1"/>
                </a:solidFill>
                <a:effectLst/>
                <a:latin typeface="Calibri"/>
                <a:ea typeface="Calibri"/>
                <a:cs typeface="Calibri"/>
                <a:sym typeface="Calibri"/>
              </a:rPr>
              <a:t>.</a:t>
            </a:r>
            <a:endParaRPr lang="en-US" sz="1200" b="0" i="0" u="none" strike="noStrike" cap="none" dirty="0">
              <a:solidFill>
                <a:schemeClr val="dk1"/>
              </a:solidFill>
              <a:effectLst/>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a:p>
            <a:pPr marL="171450" lvl="0" indent="-95250" algn="l" rtl="0">
              <a:spcBef>
                <a:spcPts val="0"/>
              </a:spcBef>
              <a:spcAft>
                <a:spcPts val="0"/>
              </a:spcAft>
              <a:buClr>
                <a:schemeClr val="dk1"/>
              </a:buClr>
              <a:buSzPts val="1200"/>
              <a:buFont typeface="Arial"/>
              <a:buNone/>
            </a:pPr>
            <a:endParaRPr dirty="0"/>
          </a:p>
        </p:txBody>
      </p:sp>
      <p:sp>
        <p:nvSpPr>
          <p:cNvPr id="331" name="Google Shape;33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233" name="Google Shape;23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sz="1200"/>
          </a:p>
        </p:txBody>
      </p:sp>
      <p:sp>
        <p:nvSpPr>
          <p:cNvPr id="240" name="Google Shape;24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Overarching principles include </a:t>
            </a:r>
            <a:endParaRPr/>
          </a:p>
          <a:p>
            <a:pPr marL="171450" marR="0" lvl="0"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having adequate capacity to do this in line with minimum standards on child protection including: </a:t>
            </a:r>
            <a:endParaRPr/>
          </a:p>
          <a:p>
            <a:pPr marL="628650" marR="0" lvl="1"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technical expertise in child protection and case management should be provided by qualified case workers, who work under adequate supervision; </a:t>
            </a:r>
            <a:endParaRPr/>
          </a:p>
          <a:p>
            <a:pPr marL="628650" marR="0" lvl="1"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dedicated case workers who are responsible for assessment, case planning and implementation including home visits, for providing one-to-one services, facilitating referrals and providing follow-up; </a:t>
            </a:r>
            <a:endParaRPr/>
          </a:p>
          <a:p>
            <a:pPr marL="628650" marR="0" lvl="1"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access to adequate funding for quality services to children, for a minimum of six months but ideally for longer, so that children can be supported until their holistic needs are met; </a:t>
            </a:r>
            <a:endParaRPr/>
          </a:p>
          <a:p>
            <a:pPr marL="628650" marR="0" lvl="1"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and capacity to either provide direct services or make referrals to tailored, holistic support to children and their caregivers including basic needs, food security and livelihoods, education, health and other essential services. </a:t>
            </a:r>
            <a:endParaRPr/>
          </a:p>
          <a:p>
            <a:pPr marL="171450" marR="0" lvl="0"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Case workers and supervisors should be supported by practical guidance to help assess working children, evaluate their working and living environment of children, and identify hazardous types and conditions of children’s work, as well as warning signs of other WFCL. This includes having forms where child labour types and conditions are integrated into case management forms and child protection/GBV information systems that support case management services. </a:t>
            </a:r>
            <a:endParaRPr/>
          </a:p>
          <a:p>
            <a:pPr marL="171450" marR="0" lvl="0"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Organisations providing case management for children in child labour must identify and mitigate safety risks for case workers as they will be engaging and negotiating with employers, including parents/family members, peers or criminal networks whom children work for. While all child labour in one sense can be considered illegal there are forms which are often shrouded in secrecy and highly hidden, particularly those in the WFCL and illicit industries. Case workers need to be equipped to conduct case work safely. </a:t>
            </a:r>
            <a:endParaRPr/>
          </a:p>
          <a:p>
            <a:pPr marL="171450" marR="0" lvl="0" indent="-171450" algn="l" rtl="0">
              <a:lnSpc>
                <a:spcPct val="100000"/>
              </a:lnSpc>
              <a:spcBef>
                <a:spcPts val="0"/>
              </a:spcBef>
              <a:spcAft>
                <a:spcPts val="0"/>
              </a:spcAft>
              <a:buClr>
                <a:schemeClr val="dk1"/>
              </a:buClr>
              <a:buSzPts val="1200"/>
              <a:buFont typeface="Arial"/>
              <a:buChar char="•"/>
            </a:pPr>
            <a:r>
              <a:rPr lang="en-GB" sz="1200">
                <a:solidFill>
                  <a:schemeClr val="dk1"/>
                </a:solidFill>
                <a:latin typeface="Calibri"/>
                <a:ea typeface="Calibri"/>
                <a:cs typeface="Calibri"/>
                <a:sym typeface="Calibri"/>
              </a:rPr>
              <a:t>And of course, any organisation providing case management should support monitoring and analysis of their cases and the wider child labour trends in the context through adequate information management systems which induce child labour indicators.  </a:t>
            </a:r>
            <a:endParaRPr/>
          </a:p>
          <a:p>
            <a:pPr marL="0" lvl="0" indent="0" algn="l" rtl="0">
              <a:spcBef>
                <a:spcPts val="0"/>
              </a:spcBef>
              <a:spcAft>
                <a:spcPts val="0"/>
              </a:spcAft>
              <a:buNone/>
            </a:pPr>
            <a:endParaRPr/>
          </a:p>
        </p:txBody>
      </p:sp>
      <p:sp>
        <p:nvSpPr>
          <p:cNvPr id="263" name="Google Shape;26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buFont typeface="Arial" panose="020B0604020202020204" pitchFamily="34" charset="0"/>
              <a:buChar char="•"/>
            </a:pPr>
            <a:r>
              <a:rPr lang="ar-JO" sz="1200" b="1" i="0" u="none" strike="noStrike" cap="none" dirty="0">
                <a:solidFill>
                  <a:schemeClr val="dk1"/>
                </a:solidFill>
                <a:effectLst/>
                <a:latin typeface="Calibri"/>
                <a:ea typeface="Calibri"/>
                <a:cs typeface="Calibri"/>
                <a:sym typeface="Calibri"/>
              </a:rPr>
              <a:t>يجب تنسيق إدارة الحالة من خلال حماية الطفل الإنسانية المحلية أو الوطنية المشتركة بين الوكالات و / أو هياكل تنسيق إدارة الحالة ، والتي تشمل الجهات الحكومية ذات الصلة ومنظمات حماية الطفل ومقدمي الخدمات الآخرين.</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JO" sz="1200" b="1" i="0" u="none" strike="noStrike" cap="none" dirty="0">
                <a:solidFill>
                  <a:schemeClr val="dk1"/>
                </a:solidFill>
                <a:effectLst/>
                <a:latin typeface="Calibri"/>
                <a:ea typeface="Calibri"/>
                <a:cs typeface="Calibri"/>
                <a:sym typeface="Calibri"/>
              </a:rPr>
              <a:t>يجب أن تحدد وترسم الوظائف والقدرات ومعايير الأهلية وتغطية أنظمة إدارة حالات عمالة الأطفال الحالية مثل أنظمة مراقبة عمل الأطفال (</a:t>
            </a:r>
            <a:r>
              <a:rPr lang="en-GB" sz="1200" b="1" i="0" u="none" strike="noStrike" cap="none" dirty="0">
                <a:solidFill>
                  <a:schemeClr val="dk1"/>
                </a:solidFill>
                <a:effectLst/>
                <a:latin typeface="Calibri"/>
                <a:ea typeface="Calibri"/>
                <a:cs typeface="Calibri"/>
                <a:sym typeface="Calibri"/>
              </a:rPr>
              <a:t>CLM</a:t>
            </a:r>
            <a:r>
              <a:rPr lang="ar-JO" sz="1200" b="1" i="0" u="none" strike="noStrike" cap="none" dirty="0">
                <a:solidFill>
                  <a:schemeClr val="dk1"/>
                </a:solidFill>
                <a:effectLst/>
                <a:latin typeface="Calibri"/>
                <a:ea typeface="Calibri"/>
                <a:cs typeface="Calibri"/>
                <a:sym typeface="Calibri"/>
              </a:rPr>
              <a:t>) وخدمات إدارة حالات العنف القائم على النوع الاجتماعي وأنظمة إدارة الحالة الخاصة بالـ </a:t>
            </a:r>
            <a:r>
              <a:rPr lang="en-GB" sz="1200" b="1" i="0" u="none" strike="noStrike" cap="none" dirty="0">
                <a:solidFill>
                  <a:schemeClr val="dk1"/>
                </a:solidFill>
                <a:effectLst/>
                <a:latin typeface="Calibri"/>
                <a:ea typeface="Calibri"/>
                <a:cs typeface="Calibri"/>
                <a:sym typeface="Calibri"/>
              </a:rPr>
              <a:t>WFCL</a:t>
            </a:r>
            <a:r>
              <a:rPr lang="ar-JO" sz="1200" b="1" i="0" u="none" strike="noStrike" cap="none" dirty="0">
                <a:solidFill>
                  <a:schemeClr val="dk1"/>
                </a:solidFill>
                <a:effectLst/>
                <a:latin typeface="Calibri"/>
                <a:ea typeface="Calibri"/>
                <a:cs typeface="Calibri"/>
                <a:sym typeface="Calibri"/>
              </a:rPr>
              <a:t> مثل تلك التي تخضع لقرار مجلس الأمن 1612 ، </a:t>
            </a:r>
            <a:r>
              <a:rPr lang="en-GB" sz="1200" b="1" i="0" u="none" strike="noStrike" cap="none" dirty="0">
                <a:solidFill>
                  <a:schemeClr val="dk1"/>
                </a:solidFill>
                <a:effectLst/>
                <a:latin typeface="Calibri"/>
                <a:ea typeface="Calibri"/>
                <a:cs typeface="Calibri"/>
                <a:sym typeface="Calibri"/>
              </a:rPr>
              <a:t>CAAFAG</a:t>
            </a:r>
            <a:r>
              <a:rPr lang="ar-JO" sz="1200" b="1" i="0" u="none" strike="noStrike" cap="none" dirty="0">
                <a:solidFill>
                  <a:schemeClr val="dk1"/>
                </a:solidFill>
                <a:effectLst/>
                <a:latin typeface="Calibri"/>
                <a:ea typeface="Calibri"/>
                <a:cs typeface="Calibri"/>
                <a:sym typeface="Calibri"/>
              </a:rPr>
              <a:t> ، أو خدمات إدارة الحالة التي تم إنشاؤها في أوضاع اللاجئين ، بما في ذلك إجراءات المصلحة الفضلى التي تقودها المفوضية وشركاؤها.</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JO" sz="1200" b="1" i="0" u="none" strike="noStrike" cap="none" dirty="0">
                <a:solidFill>
                  <a:schemeClr val="dk1"/>
                </a:solidFill>
                <a:effectLst/>
                <a:latin typeface="Calibri"/>
                <a:ea typeface="Calibri"/>
                <a:cs typeface="Calibri"/>
                <a:sym typeface="Calibri"/>
              </a:rPr>
              <a:t>بالإضافة إلى تحديد مقدمي الخدمات الرئيسيين عبر القطاعات التي يجب تضمينها في الاستجابة للأطفال في عمالة الأطفال.</a:t>
            </a:r>
            <a:endParaRPr lang="en-US" sz="1200" b="0" i="0" u="none" strike="noStrike" cap="none" dirty="0">
              <a:solidFill>
                <a:schemeClr val="dk1"/>
              </a:solidFill>
              <a:effectLst/>
              <a:latin typeface="Calibri"/>
              <a:ea typeface="Calibri"/>
              <a:cs typeface="Calibri"/>
              <a:sym typeface="Calibri"/>
            </a:endParaRPr>
          </a:p>
          <a:p>
            <a:pPr algn="r" rtl="1">
              <a:buFont typeface="Arial" panose="020B0604020202020204" pitchFamily="34" charset="0"/>
              <a:buChar char="•"/>
            </a:pPr>
            <a:r>
              <a:rPr lang="ar-JO" sz="1200" b="1" i="0" u="none" strike="noStrike" cap="none" dirty="0">
                <a:solidFill>
                  <a:schemeClr val="dk1"/>
                </a:solidFill>
                <a:effectLst/>
                <a:latin typeface="Calibri"/>
                <a:ea typeface="Calibri"/>
                <a:cs typeface="Calibri"/>
                <a:sym typeface="Calibri"/>
              </a:rPr>
              <a:t>من خلال التنسيق ، يجب أن يعمل شركاء التنسيق على تنسيق إجراءات إدارة الحالة ، ووضع مصفوفة مخاطر ومعايير دنيا لحزم الخدمات على المستوى المشترك بين الوكالات لضمان حصول الأطفال في عمالة الأطفال و العاملين فعلى نفس المستوى من الجودة وأنواع الخدمات المماثلة بغض النظر عن أنظمة إدارة الحالة التي يتلقون الدعم منها. عندما يحتاج الأطفال إلى الإزالة أو الإنقاذ من </a:t>
            </a:r>
            <a:r>
              <a:rPr lang="en-GB" sz="1200" b="1" i="0" u="none" strike="noStrike" cap="none" dirty="0">
                <a:solidFill>
                  <a:schemeClr val="dk1"/>
                </a:solidFill>
                <a:effectLst/>
                <a:latin typeface="Calibri"/>
                <a:ea typeface="Calibri"/>
                <a:cs typeface="Calibri"/>
                <a:sym typeface="Calibri"/>
              </a:rPr>
              <a:t>WFCL</a:t>
            </a:r>
            <a:r>
              <a:rPr lang="ar-JO" sz="1200" b="1" i="0" u="none" strike="noStrike" cap="none" dirty="0">
                <a:solidFill>
                  <a:schemeClr val="dk1"/>
                </a:solidFill>
                <a:effectLst/>
                <a:latin typeface="Calibri"/>
                <a:ea typeface="Calibri"/>
                <a:cs typeface="Calibri"/>
                <a:sym typeface="Calibri"/>
              </a:rPr>
              <a:t> ، على سبيل المثال ، الأطفال الذين يمارسون أنشطة غير مشروعة أو الاستغلال الجنسي التجاري أو العبودية ، يجب أن يتم ذلك فقط مع الوكالة أو الوكالات الشرعية والمفوضة وطنياً والمصرح لها بتنفيذ الإزالة والتسريح و / أو إنقاذي أسوء أشكال عمالة الأطفال. يجب وضع إجراءات تشغيل موحدة واضحة لدعم إدارة الحالة. يجب أيضًا تطوير إجراءات التشغيل الموحدة للأطفال المفقودين أو الذين انتقلوا بعيدًا للعمل أو الذين تم الاتجار بهم ، ووضع إجراءات لتتبع ومتابعة الأطفال المختفين أو الذين تم الاتجار بهم مع الشركاء المعنيين وتحليل أسباب الاختفاء أو حركة الأطفال من أجل لمعالجة عوامل الخطر للهجرة والاتجار بالأطفال.</a:t>
            </a:r>
            <a:endParaRPr lang="en-US" sz="1200" b="0" i="0" u="none" strike="noStrike" cap="none" dirty="0">
              <a:solidFill>
                <a:schemeClr val="dk1"/>
              </a:solidFill>
              <a:effectLst/>
              <a:latin typeface="Calibri"/>
              <a:ea typeface="Calibri"/>
              <a:cs typeface="Calibri"/>
              <a:sym typeface="Calibri"/>
            </a:endParaRPr>
          </a:p>
          <a:p>
            <a:pPr marL="171450" lvl="0" indent="-95250" algn="l" rtl="0">
              <a:spcBef>
                <a:spcPts val="0"/>
              </a:spcBef>
              <a:spcAft>
                <a:spcPts val="0"/>
              </a:spcAft>
              <a:buClr>
                <a:schemeClr val="dk1"/>
              </a:buClr>
              <a:buSzPts val="1200"/>
              <a:buFont typeface="Arial"/>
              <a:buNone/>
            </a:pPr>
            <a:endParaRPr dirty="0"/>
          </a:p>
        </p:txBody>
      </p:sp>
      <p:sp>
        <p:nvSpPr>
          <p:cNvPr id="271" name="Google Shape;27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r" rtl="1"/>
            <a:r>
              <a:rPr lang="ar-JO" sz="1200" b="1" i="0" u="none" strike="noStrike" cap="none" dirty="0">
                <a:solidFill>
                  <a:schemeClr val="dk1"/>
                </a:solidFill>
                <a:effectLst/>
                <a:latin typeface="Calibri"/>
                <a:ea typeface="Calibri"/>
                <a:cs typeface="Calibri"/>
                <a:sym typeface="Calibri"/>
              </a:rPr>
              <a:t>شمل التدابير للمساعدة في نجاح الإحالات ما يلي:</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أموال الطوارئ في ميزانيات إدارة الحالات ، لذلك يمكن للعاملين في الحالة استخدام أموال الحالة لدعم تنفيذ خطط الحالة ، ولتغطية التكاليف المختلفة: على سبيل المثال ، الإحالات الطبية الطارئة ، أو المعدات لدعم استراتيجيات الحد من الضرر ، أو رسوم الخدمات المتخصصة أو الأفراد الآخرين احتياجات الدعم</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التخطيط للوقت والتسهيل للسماح للعاملين في الحالة بمرافقة الأطفال ومقدمي الرعاية إلى خدمات الإحالة مثل النقل والترجمة واستكمال النماذج وأنظمة التنقل التي قد لا يكونوا على دراية بها ؛</a:t>
            </a:r>
            <a:endParaRPr lang="en-US" sz="1200" b="0" i="0" u="none" strike="noStrike" cap="none" dirty="0">
              <a:solidFill>
                <a:schemeClr val="dk1"/>
              </a:solidFill>
              <a:effectLst/>
              <a:latin typeface="Calibri"/>
              <a:ea typeface="Calibri"/>
              <a:cs typeface="Calibri"/>
              <a:sym typeface="Calibri"/>
            </a:endParaRPr>
          </a:p>
          <a:p>
            <a:pPr algn="r" rtl="1"/>
            <a:r>
              <a:rPr lang="ar-JO" sz="1200" b="1" i="0" u="none" strike="noStrike" cap="none" dirty="0">
                <a:solidFill>
                  <a:schemeClr val="dk1"/>
                </a:solidFill>
                <a:effectLst/>
                <a:latin typeface="Calibri"/>
                <a:ea typeface="Calibri"/>
                <a:cs typeface="Calibri"/>
                <a:sym typeface="Calibri"/>
              </a:rPr>
              <a:t>دعم شركاء الإحالة لبناء قدراتهم على تقديم الخدمات للأطفال (سابقًا) في عمالة الأطفال ، قد تكون هناك حاجة إلى تعزيز القدرات في مقدمي خدمات التعليم مثل المدارس ومراكز التعلم ومراكز التعليم والتدريب التقني والمهني ؛ الخدمات الصحية بما في ذلك مقدمي خدمات الصحة النفسية والدعم النفسي الاجتماعي ؛ أو مقدمي الخدمات القانونية. يمكن أن يساعد دعم التدريب ، مثل رعاية الأطفال الناجين ، والدعم التشغيلي ، مثل تجهيز الخدمات بمواد صديقة للأطفال والمراهقين.</a:t>
            </a:r>
            <a:endParaRPr lang="en-US" sz="1200" b="0" i="0" u="none" strike="noStrike" cap="none" dirty="0">
              <a:solidFill>
                <a:schemeClr val="dk1"/>
              </a:solidFill>
              <a:effectLst/>
              <a:latin typeface="Calibri"/>
              <a:ea typeface="Calibri"/>
              <a:cs typeface="Calibri"/>
              <a:sym typeface="Calibri"/>
            </a:endParaRPr>
          </a:p>
          <a:p>
            <a:pPr algn="r" rtl="1"/>
            <a:r>
              <a:rPr lang="en-GB" sz="1200" b="1" i="0" u="none" strike="noStrike" cap="none" dirty="0">
                <a:solidFill>
                  <a:schemeClr val="dk1"/>
                </a:solidFill>
                <a:effectLst/>
                <a:latin typeface="Calibri"/>
                <a:ea typeface="Calibri"/>
                <a:cs typeface="Calibri"/>
                <a:sym typeface="Calibri"/>
              </a:rPr>
              <a:t> </a:t>
            </a:r>
            <a:endParaRPr lang="en-US" sz="1200" b="0" i="0" u="none" strike="noStrike" cap="none" dirty="0">
              <a:solidFill>
                <a:schemeClr val="dk1"/>
              </a:solidFill>
              <a:effectLst/>
              <a:latin typeface="Calibri"/>
              <a:ea typeface="Calibri"/>
              <a:cs typeface="Calibri"/>
              <a:sym typeface="Calibri"/>
            </a:endParaRPr>
          </a:p>
          <a:p>
            <a:pPr marL="0" lvl="0" indent="0" algn="l" rtl="0">
              <a:spcBef>
                <a:spcPts val="0"/>
              </a:spcBef>
              <a:spcAft>
                <a:spcPts val="0"/>
              </a:spcAft>
              <a:buNone/>
            </a:pPr>
            <a:endParaRPr dirty="0"/>
          </a:p>
        </p:txBody>
      </p:sp>
      <p:sp>
        <p:nvSpPr>
          <p:cNvPr id="279" name="Google Shape;27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9"/>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9"/>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15" name="Google Shape;15;p19"/>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9"/>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2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8" name="Google Shape;68;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2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6"/>
        <p:cNvGrpSpPr/>
        <p:nvPr/>
      </p:nvGrpSpPr>
      <p:grpSpPr>
        <a:xfrm>
          <a:off x="0" y="0"/>
          <a:ext cx="0" cy="0"/>
          <a:chOff x="0" y="0"/>
          <a:chExt cx="0" cy="0"/>
        </a:xfrm>
      </p:grpSpPr>
      <p:sp>
        <p:nvSpPr>
          <p:cNvPr id="77" name="Google Shape;7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8" name="Google Shape;78;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79" name="Google Shape;79;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0" name="Google Shape;80;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3"/>
        <p:cNvGrpSpPr/>
        <p:nvPr/>
      </p:nvGrpSpPr>
      <p:grpSpPr>
        <a:xfrm>
          <a:off x="0" y="0"/>
          <a:ext cx="0" cy="0"/>
          <a:chOff x="0" y="0"/>
          <a:chExt cx="0" cy="0"/>
        </a:xfrm>
      </p:grpSpPr>
      <p:sp>
        <p:nvSpPr>
          <p:cNvPr id="84" name="Google Shape;8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3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86" name="Google Shape;86;p3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87" name="Google Shape;87;p3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90"/>
        <p:cNvGrpSpPr/>
        <p:nvPr/>
      </p:nvGrpSpPr>
      <p:grpSpPr>
        <a:xfrm>
          <a:off x="0" y="0"/>
          <a:ext cx="0" cy="0"/>
          <a:chOff x="0" y="0"/>
          <a:chExt cx="0" cy="0"/>
        </a:xfrm>
      </p:grpSpPr>
      <p:sp>
        <p:nvSpPr>
          <p:cNvPr id="91" name="Google Shape;9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2" name="Google Shape;92;p3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3" name="Google Shape;93;p3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3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96"/>
        <p:cNvGrpSpPr/>
        <p:nvPr/>
      </p:nvGrpSpPr>
      <p:grpSpPr>
        <a:xfrm>
          <a:off x="0" y="0"/>
          <a:ext cx="0" cy="0"/>
          <a:chOff x="0" y="0"/>
          <a:chExt cx="0" cy="0"/>
        </a:xfrm>
      </p:grpSpPr>
      <p:sp>
        <p:nvSpPr>
          <p:cNvPr id="97" name="Google Shape;97;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98" name="Google Shape;98;p3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9" name="Google Shape;99;p3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0" name="Google Shape;100;p3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2"/>
        <p:cNvGrpSpPr/>
        <p:nvPr/>
      </p:nvGrpSpPr>
      <p:grpSpPr>
        <a:xfrm>
          <a:off x="0" y="0"/>
          <a:ext cx="0" cy="0"/>
          <a:chOff x="0" y="0"/>
          <a:chExt cx="0" cy="0"/>
        </a:xfrm>
      </p:grpSpPr>
      <p:grpSp>
        <p:nvGrpSpPr>
          <p:cNvPr id="103" name="Google Shape;103;p34"/>
          <p:cNvGrpSpPr/>
          <p:nvPr/>
        </p:nvGrpSpPr>
        <p:grpSpPr>
          <a:xfrm>
            <a:off x="0" y="5303520"/>
            <a:ext cx="12192000" cy="1639827"/>
            <a:chOff x="0" y="5303520"/>
            <a:chExt cx="12192000" cy="1639827"/>
          </a:xfrm>
        </p:grpSpPr>
        <p:pic>
          <p:nvPicPr>
            <p:cNvPr id="104" name="Google Shape;104;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5" name="Google Shape;105;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6" name="Google Shape;106;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3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3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9"/>
        <p:cNvGrpSpPr/>
        <p:nvPr/>
      </p:nvGrpSpPr>
      <p:grpSpPr>
        <a:xfrm>
          <a:off x="0" y="0"/>
          <a:ext cx="0" cy="0"/>
          <a:chOff x="0" y="0"/>
          <a:chExt cx="0" cy="0"/>
        </a:xfrm>
      </p:grpSpPr>
      <p:grpSp>
        <p:nvGrpSpPr>
          <p:cNvPr id="110" name="Google Shape;110;p35"/>
          <p:cNvGrpSpPr/>
          <p:nvPr/>
        </p:nvGrpSpPr>
        <p:grpSpPr>
          <a:xfrm>
            <a:off x="0" y="5303520"/>
            <a:ext cx="12192000" cy="1639827"/>
            <a:chOff x="0" y="5303520"/>
            <a:chExt cx="12192000" cy="1639827"/>
          </a:xfrm>
        </p:grpSpPr>
        <p:pic>
          <p:nvPicPr>
            <p:cNvPr id="111" name="Google Shape;111;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2" name="Google Shape;112;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3" name="Google Shape;113;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3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3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3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20" name="Google Shape;120;p36"/>
          <p:cNvGrpSpPr/>
          <p:nvPr/>
        </p:nvGrpSpPr>
        <p:grpSpPr>
          <a:xfrm>
            <a:off x="0" y="5303520"/>
            <a:ext cx="12192000" cy="1639827"/>
            <a:chOff x="0" y="5303520"/>
            <a:chExt cx="12192000" cy="1639827"/>
          </a:xfrm>
        </p:grpSpPr>
        <p:pic>
          <p:nvPicPr>
            <p:cNvPr id="121" name="Google Shape;121;p3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2" name="Google Shape;122;p3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3"/>
        <p:cNvGrpSpPr/>
        <p:nvPr/>
      </p:nvGrpSpPr>
      <p:grpSpPr>
        <a:xfrm>
          <a:off x="0" y="0"/>
          <a:ext cx="0" cy="0"/>
          <a:chOff x="0" y="0"/>
          <a:chExt cx="0" cy="0"/>
        </a:xfrm>
      </p:grpSpPr>
      <p:grpSp>
        <p:nvGrpSpPr>
          <p:cNvPr id="124" name="Google Shape;124;p37"/>
          <p:cNvGrpSpPr/>
          <p:nvPr/>
        </p:nvGrpSpPr>
        <p:grpSpPr>
          <a:xfrm>
            <a:off x="0" y="5303520"/>
            <a:ext cx="12192000" cy="1639827"/>
            <a:chOff x="0" y="5303520"/>
            <a:chExt cx="12192000" cy="1639827"/>
          </a:xfrm>
        </p:grpSpPr>
        <p:pic>
          <p:nvPicPr>
            <p:cNvPr id="125" name="Google Shape;125;p3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26" name="Google Shape;126;p3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27" name="Google Shape;127;p3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3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3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0"/>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 name="Google Shape;19;p2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20"/>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0"/>
        <p:cNvGrpSpPr/>
        <p:nvPr/>
      </p:nvGrpSpPr>
      <p:grpSpPr>
        <a:xfrm>
          <a:off x="0" y="0"/>
          <a:ext cx="0" cy="0"/>
          <a:chOff x="0" y="0"/>
          <a:chExt cx="0" cy="0"/>
        </a:xfrm>
      </p:grpSpPr>
      <p:sp>
        <p:nvSpPr>
          <p:cNvPr id="131" name="Google Shape;131;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2" name="Google Shape;132;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33" name="Google Shape;133;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4" name="Google Shape;134;p38"/>
          <p:cNvSpPr>
            <a:spLocks noGrp="1"/>
          </p:cNvSpPr>
          <p:nvPr>
            <p:ph type="pic" idx="2"/>
          </p:nvPr>
        </p:nvSpPr>
        <p:spPr>
          <a:xfrm>
            <a:off x="0" y="0"/>
            <a:ext cx="4340225" cy="6858000"/>
          </a:xfrm>
          <a:prstGeom prst="rect">
            <a:avLst/>
          </a:prstGeom>
          <a:noFill/>
          <a:ln>
            <a:noFill/>
          </a:ln>
        </p:spPr>
      </p:sp>
      <p:sp>
        <p:nvSpPr>
          <p:cNvPr id="135" name="Google Shape;135;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36"/>
        <p:cNvGrpSpPr/>
        <p:nvPr/>
      </p:nvGrpSpPr>
      <p:grpSpPr>
        <a:xfrm>
          <a:off x="0" y="0"/>
          <a:ext cx="0" cy="0"/>
          <a:chOff x="0" y="0"/>
          <a:chExt cx="0" cy="0"/>
        </a:xfrm>
      </p:grpSpPr>
      <p:sp>
        <p:nvSpPr>
          <p:cNvPr id="137" name="Google Shape;137;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8" name="Google Shape;138;p39"/>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9" name="Google Shape;139;p39"/>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0" name="Google Shape;140;p39"/>
          <p:cNvSpPr>
            <a:spLocks noGrp="1"/>
          </p:cNvSpPr>
          <p:nvPr>
            <p:ph type="pic" idx="2"/>
          </p:nvPr>
        </p:nvSpPr>
        <p:spPr>
          <a:xfrm>
            <a:off x="0" y="0"/>
            <a:ext cx="4340225" cy="6858000"/>
          </a:xfrm>
          <a:prstGeom prst="rect">
            <a:avLst/>
          </a:prstGeom>
          <a:noFill/>
          <a:ln>
            <a:noFill/>
          </a:ln>
        </p:spPr>
      </p:sp>
      <p:sp>
        <p:nvSpPr>
          <p:cNvPr id="141" name="Google Shape;141;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44" name="Google Shape;144;p4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5" name="Google Shape;145;p4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6" name="Google Shape;146;p40"/>
          <p:cNvSpPr>
            <a:spLocks noGrp="1"/>
          </p:cNvSpPr>
          <p:nvPr>
            <p:ph type="pic" idx="2"/>
          </p:nvPr>
        </p:nvSpPr>
        <p:spPr>
          <a:xfrm>
            <a:off x="0" y="0"/>
            <a:ext cx="4340225" cy="6858000"/>
          </a:xfrm>
          <a:prstGeom prst="rect">
            <a:avLst/>
          </a:prstGeom>
          <a:noFill/>
          <a:ln>
            <a:noFill/>
          </a:ln>
        </p:spPr>
      </p:sp>
      <p:sp>
        <p:nvSpPr>
          <p:cNvPr id="147" name="Google Shape;147;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8"/>
        <p:cNvGrpSpPr/>
        <p:nvPr/>
      </p:nvGrpSpPr>
      <p:grpSpPr>
        <a:xfrm>
          <a:off x="0" y="0"/>
          <a:ext cx="0" cy="0"/>
          <a:chOff x="0" y="0"/>
          <a:chExt cx="0" cy="0"/>
        </a:xfrm>
      </p:grpSpPr>
      <p:sp>
        <p:nvSpPr>
          <p:cNvPr id="149" name="Google Shape;149;p4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50" name="Google Shape;150;p41"/>
          <p:cNvGrpSpPr/>
          <p:nvPr/>
        </p:nvGrpSpPr>
        <p:grpSpPr>
          <a:xfrm>
            <a:off x="-208788" y="0"/>
            <a:ext cx="12609576" cy="2174490"/>
            <a:chOff x="0" y="5043119"/>
            <a:chExt cx="12192000" cy="1814883"/>
          </a:xfrm>
        </p:grpSpPr>
        <p:pic>
          <p:nvPicPr>
            <p:cNvPr id="151" name="Google Shape;151;p4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2" name="Google Shape;152;p41"/>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3" name="Google Shape;153;p4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4" name="Google Shape;154;p4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4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4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4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4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4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4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1"/>
        <p:cNvGrpSpPr/>
        <p:nvPr/>
      </p:nvGrpSpPr>
      <p:grpSpPr>
        <a:xfrm>
          <a:off x="0" y="0"/>
          <a:ext cx="0" cy="0"/>
          <a:chOff x="0" y="0"/>
          <a:chExt cx="0" cy="0"/>
        </a:xfrm>
      </p:grpSpPr>
      <p:sp>
        <p:nvSpPr>
          <p:cNvPr id="162" name="Google Shape;162;p4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63" name="Google Shape;163;p42"/>
          <p:cNvGrpSpPr/>
          <p:nvPr/>
        </p:nvGrpSpPr>
        <p:grpSpPr>
          <a:xfrm>
            <a:off x="-208788" y="0"/>
            <a:ext cx="12609576" cy="2174490"/>
            <a:chOff x="0" y="5043119"/>
            <a:chExt cx="12192000" cy="1814883"/>
          </a:xfrm>
        </p:grpSpPr>
        <p:pic>
          <p:nvPicPr>
            <p:cNvPr id="164" name="Google Shape;164;p4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5" name="Google Shape;165;p4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6" name="Google Shape;166;p4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7" name="Google Shape;167;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4"/>
        <p:cNvGrpSpPr/>
        <p:nvPr/>
      </p:nvGrpSpPr>
      <p:grpSpPr>
        <a:xfrm>
          <a:off x="0" y="0"/>
          <a:ext cx="0" cy="0"/>
          <a:chOff x="0" y="0"/>
          <a:chExt cx="0" cy="0"/>
        </a:xfrm>
      </p:grpSpPr>
      <p:sp>
        <p:nvSpPr>
          <p:cNvPr id="175" name="Google Shape;175;p4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76" name="Google Shape;176;p43"/>
          <p:cNvGrpSpPr/>
          <p:nvPr/>
        </p:nvGrpSpPr>
        <p:grpSpPr>
          <a:xfrm>
            <a:off x="-208788" y="0"/>
            <a:ext cx="12609576" cy="2174490"/>
            <a:chOff x="0" y="5043119"/>
            <a:chExt cx="12192000" cy="1814883"/>
          </a:xfrm>
        </p:grpSpPr>
        <p:pic>
          <p:nvPicPr>
            <p:cNvPr id="177" name="Google Shape;177;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8" name="Google Shape;178;p4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9" name="Google Shape;179;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0" name="Google Shape;180;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7"/>
        <p:cNvGrpSpPr/>
        <p:nvPr/>
      </p:nvGrpSpPr>
      <p:grpSpPr>
        <a:xfrm>
          <a:off x="0" y="0"/>
          <a:ext cx="0" cy="0"/>
          <a:chOff x="0" y="0"/>
          <a:chExt cx="0" cy="0"/>
        </a:xfrm>
      </p:grpSpPr>
      <p:sp>
        <p:nvSpPr>
          <p:cNvPr id="188" name="Google Shape;188;p4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grpSp>
        <p:nvGrpSpPr>
          <p:cNvPr id="189" name="Google Shape;189;p44"/>
          <p:cNvGrpSpPr/>
          <p:nvPr/>
        </p:nvGrpSpPr>
        <p:grpSpPr>
          <a:xfrm>
            <a:off x="-208788" y="0"/>
            <a:ext cx="12609576" cy="2174490"/>
            <a:chOff x="0" y="5043119"/>
            <a:chExt cx="12192000" cy="1814883"/>
          </a:xfrm>
        </p:grpSpPr>
        <p:pic>
          <p:nvPicPr>
            <p:cNvPr id="190" name="Google Shape;190;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91" name="Google Shape;191;p4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92" name="Google Shape;192;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3" name="Google Shape;193;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4" name="Google Shape;194;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8" name="Google Shape;198;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00"/>
        <p:cNvGrpSpPr/>
        <p:nvPr/>
      </p:nvGrpSpPr>
      <p:grpSpPr>
        <a:xfrm>
          <a:off x="0" y="0"/>
          <a:ext cx="0" cy="0"/>
          <a:chOff x="0" y="0"/>
          <a:chExt cx="0" cy="0"/>
        </a:xfrm>
      </p:grpSpPr>
      <p:sp>
        <p:nvSpPr>
          <p:cNvPr id="201" name="Google Shape;201;p4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2" name="Google Shape;202;p4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3" name="Google Shape;203;p4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04" name="Google Shape;204;p45"/>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4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9" name="Google Shape;209;p4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0" name="Google Shape;210;p4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1" name="Google Shape;211;p4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6" name="Google Shape;216;p4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7" name="Google Shape;217;p4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8" name="Google Shape;218;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1"/>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 name="Google Shape;24;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21"/>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27"/>
        <p:cNvGrpSpPr/>
        <p:nvPr/>
      </p:nvGrpSpPr>
      <p:grpSpPr>
        <a:xfrm>
          <a:off x="0" y="0"/>
          <a:ext cx="0" cy="0"/>
          <a:chOff x="0" y="0"/>
          <a:chExt cx="0" cy="0"/>
        </a:xfrm>
      </p:grpSpPr>
      <p:sp>
        <p:nvSpPr>
          <p:cNvPr id="28" name="Google Shape;28;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9" name="Google Shape;29;p2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0" name="Google Shape;30;p2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1" name="Google Shape;31;p2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33"/>
        <p:cNvGrpSpPr/>
        <p:nvPr/>
      </p:nvGrpSpPr>
      <p:grpSpPr>
        <a:xfrm>
          <a:off x="0" y="0"/>
          <a:ext cx="0" cy="0"/>
          <a:chOff x="0" y="0"/>
          <a:chExt cx="0" cy="0"/>
        </a:xfrm>
      </p:grpSpPr>
      <p:sp>
        <p:nvSpPr>
          <p:cNvPr id="34" name="Google Shape;3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2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36" name="Google Shape;36;p23"/>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37" name="Google Shape;37;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24"/>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2" name="Google Shape;42;p24"/>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3" name="Google Shape;43;p24"/>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44" name="Google Shape;44;p24"/>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45" name="Google Shape;45;p2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49" name="Google Shape;49;p25"/>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25"/>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1" name="Google Shape;51;p2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3"/>
        <p:cNvGrpSpPr/>
        <p:nvPr/>
      </p:nvGrpSpPr>
      <p:grpSpPr>
        <a:xfrm>
          <a:off x="0" y="0"/>
          <a:ext cx="0" cy="0"/>
          <a:chOff x="0" y="0"/>
          <a:chExt cx="0" cy="0"/>
        </a:xfrm>
      </p:grpSpPr>
      <p:sp>
        <p:nvSpPr>
          <p:cNvPr id="54" name="Google Shape;5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26"/>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56" name="Google Shape;56;p26"/>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7" name="Google Shape;57;p2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60"/>
        <p:cNvGrpSpPr/>
        <p:nvPr/>
      </p:nvGrpSpPr>
      <p:grpSpPr>
        <a:xfrm>
          <a:off x="0" y="0"/>
          <a:ext cx="0" cy="0"/>
          <a:chOff x="0" y="0"/>
          <a:chExt cx="0" cy="0"/>
        </a:xfrm>
      </p:grpSpPr>
      <p:sp>
        <p:nvSpPr>
          <p:cNvPr id="61" name="Google Shape;61;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2" name="Google Shape;62;p27"/>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3" name="Google Shape;63;p27"/>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4" name="Google Shape;64;p27"/>
          <p:cNvSpPr>
            <a:spLocks noGrp="1"/>
          </p:cNvSpPr>
          <p:nvPr>
            <p:ph type="pic" idx="2"/>
          </p:nvPr>
        </p:nvSpPr>
        <p:spPr>
          <a:xfrm>
            <a:off x="0" y="0"/>
            <a:ext cx="4340225" cy="6858000"/>
          </a:xfrm>
          <a:prstGeom prst="rect">
            <a:avLst/>
          </a:prstGeom>
          <a:noFill/>
          <a:ln>
            <a:noFill/>
          </a:ln>
        </p:spPr>
      </p:sp>
      <p:sp>
        <p:nvSpPr>
          <p:cNvPr id="65" name="Google Shape;65;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0.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28" name="Google Shape;228;p1"/>
          <p:cNvPicPr preferRelativeResize="0"/>
          <p:nvPr/>
        </p:nvPicPr>
        <p:blipFill rotWithShape="1">
          <a:blip r:embed="rId3">
            <a:alphaModFix/>
          </a:blip>
          <a:srcRect/>
          <a:stretch/>
        </p:blipFill>
        <p:spPr>
          <a:xfrm>
            <a:off x="4512366" y="4323522"/>
            <a:ext cx="7629434" cy="2175836"/>
          </a:xfrm>
          <a:prstGeom prst="rect">
            <a:avLst/>
          </a:prstGeom>
          <a:noFill/>
          <a:ln>
            <a:noFill/>
          </a:ln>
        </p:spPr>
      </p:pic>
      <p:sp>
        <p:nvSpPr>
          <p:cNvPr id="229" name="Google Shape;229;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ts val="0"/>
              </a:spcBef>
              <a:spcAft>
                <a:spcPts val="0"/>
              </a:spcAft>
              <a:buClr>
                <a:srgbClr val="35B2B4"/>
              </a:buClr>
              <a:buSzPts val="4400"/>
              <a:buFont typeface="Arial"/>
              <a:buNone/>
            </a:pPr>
            <a:r>
              <a:rPr lang="ar-JO" sz="4400" b="1" dirty="0">
                <a:solidFill>
                  <a:srgbClr val="35B2B4"/>
                </a:solidFill>
                <a:latin typeface="Helvetica Neue"/>
                <a:sym typeface="Helvetica Neue"/>
              </a:rPr>
              <a:t>الحزمة التدريبية </a:t>
            </a:r>
            <a:endParaRPr lang="en-US" sz="4400" b="1" dirty="0">
              <a:solidFill>
                <a:srgbClr val="35B2B4"/>
              </a:solidFill>
              <a:latin typeface="Helvetica Neue"/>
              <a:sym typeface="Helvetica Neue"/>
            </a:endParaRPr>
          </a:p>
          <a:p>
            <a:pPr marL="0" marR="0" lvl="0" indent="0" algn="r" rtl="0">
              <a:lnSpc>
                <a:spcPct val="90000"/>
              </a:lnSpc>
              <a:spcBef>
                <a:spcPts val="0"/>
              </a:spcBef>
              <a:spcAft>
                <a:spcPts val="0"/>
              </a:spcAft>
              <a:buClr>
                <a:srgbClr val="35B2B4"/>
              </a:buClr>
              <a:buSzPts val="4400"/>
              <a:buFont typeface="Arial"/>
              <a:buNone/>
            </a:pPr>
            <a:endParaRPr lang="en-US" sz="4400" b="1" dirty="0">
              <a:solidFill>
                <a:srgbClr val="35B2B4"/>
              </a:solidFill>
              <a:latin typeface="Helvetica Neue"/>
              <a:sym typeface="Helvetica Neue"/>
            </a:endParaRPr>
          </a:p>
          <a:p>
            <a:pPr marL="0" marR="0" lvl="0" indent="0" algn="r" rtl="0">
              <a:lnSpc>
                <a:spcPct val="90000"/>
              </a:lnSpc>
              <a:spcBef>
                <a:spcPts val="0"/>
              </a:spcBef>
              <a:spcAft>
                <a:spcPts val="0"/>
              </a:spcAft>
              <a:buClr>
                <a:srgbClr val="35B2B4"/>
              </a:buClr>
              <a:buSzPts val="4400"/>
              <a:buFont typeface="Arial"/>
              <a:buNone/>
            </a:pPr>
            <a:endParaRPr lang="en-US" sz="4400" b="1" dirty="0">
              <a:solidFill>
                <a:srgbClr val="35B2B4"/>
              </a:solidFill>
              <a:latin typeface="Helvetica Neue"/>
              <a:sym typeface="Helvetica Neue"/>
            </a:endParaRPr>
          </a:p>
          <a:p>
            <a:pPr marL="0" marR="0" lvl="0" indent="0" algn="r" rtl="0">
              <a:lnSpc>
                <a:spcPct val="90000"/>
              </a:lnSpc>
              <a:spcBef>
                <a:spcPts val="0"/>
              </a:spcBef>
              <a:spcAft>
                <a:spcPts val="0"/>
              </a:spcAft>
              <a:buClr>
                <a:srgbClr val="35B2B4"/>
              </a:buClr>
              <a:buSzPts val="4400"/>
              <a:buFont typeface="Arial"/>
              <a:buNone/>
            </a:pPr>
            <a:endParaRPr dirty="0"/>
          </a:p>
          <a:p>
            <a:pPr marL="0" marR="0" lvl="0" indent="0" algn="r" rtl="0">
              <a:lnSpc>
                <a:spcPct val="90000"/>
              </a:lnSpc>
              <a:spcBef>
                <a:spcPts val="1000"/>
              </a:spcBef>
              <a:spcAft>
                <a:spcPts val="0"/>
              </a:spcAft>
              <a:buClr>
                <a:schemeClr val="dk1"/>
              </a:buClr>
              <a:buSzPts val="3600"/>
              <a:buFont typeface="Arial"/>
              <a:buNone/>
            </a:pPr>
            <a:r>
              <a:rPr lang="ar-JO" sz="3600" b="1" dirty="0">
                <a:solidFill>
                  <a:srgbClr val="AC6B97"/>
                </a:solidFill>
                <a:latin typeface="Helvetica Neue"/>
              </a:rPr>
              <a:t>مجموعة أدوات العمل المشترك بين الوكالات: منع عمل الأطفال في العمل الإنساني والإستجابة له</a:t>
            </a:r>
            <a:endParaRPr lang="en-US" sz="3600" b="1" dirty="0">
              <a:solidFill>
                <a:srgbClr val="AC6B97"/>
              </a:solidFill>
              <a:latin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0"/>
          <p:cNvSpPr txBox="1">
            <a:spLocks noGrp="1"/>
          </p:cNvSpPr>
          <p:nvPr>
            <p:ph type="title"/>
          </p:nvPr>
        </p:nvSpPr>
        <p:spPr>
          <a:xfrm>
            <a:off x="656022" y="426634"/>
            <a:ext cx="10515600" cy="1325563"/>
          </a:xfrm>
          <a:prstGeom prst="rect">
            <a:avLst/>
          </a:prstGeom>
          <a:noFill/>
          <a:ln>
            <a:noFill/>
          </a:ln>
        </p:spPr>
        <p:txBody>
          <a:bodyPr spcFirstLastPara="1" wrap="square" lIns="91425" tIns="45700" rIns="91425" bIns="45700" anchor="ctr" anchorCtr="0">
            <a:normAutofit/>
          </a:bodyPr>
          <a:lstStyle/>
          <a:p>
            <a:pPr algn="r" rtl="1"/>
            <a:r>
              <a:rPr lang="ar-JO" dirty="0"/>
              <a:t>تحديد معايير الضعف ومصفوفة المخاطر لعمل الأطفال</a:t>
            </a:r>
            <a:endParaRPr lang="en-US" dirty="0"/>
          </a:p>
        </p:txBody>
      </p:sp>
      <p:sp>
        <p:nvSpPr>
          <p:cNvPr id="295" name="Google Shape;295;p1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accent6"/>
              </a:buClr>
              <a:buSzPts val="2800"/>
              <a:buNone/>
            </a:pPr>
            <a:r>
              <a:rPr lang="ar-JO" dirty="0"/>
              <a:t>التأثر بالمخاطر ذات الصلة وعوامل الحماية </a:t>
            </a:r>
            <a:endParaRPr dirty="0"/>
          </a:p>
        </p:txBody>
      </p:sp>
      <p:pic>
        <p:nvPicPr>
          <p:cNvPr id="296" name="Google Shape;296;p10"/>
          <p:cNvPicPr preferRelativeResize="0"/>
          <p:nvPr/>
        </p:nvPicPr>
        <p:blipFill rotWithShape="1">
          <a:blip r:embed="rId3">
            <a:alphaModFix/>
          </a:blip>
          <a:srcRect/>
          <a:stretch/>
        </p:blipFill>
        <p:spPr>
          <a:xfrm>
            <a:off x="1160240" y="2762655"/>
            <a:ext cx="9507167" cy="409534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6"/>
              </a:buClr>
              <a:buSzPts val="3200"/>
              <a:buNone/>
            </a:pPr>
            <a:r>
              <a:rPr lang="ar-JO" dirty="0"/>
              <a:t>تساعد على </a:t>
            </a:r>
            <a:endParaRPr dirty="0"/>
          </a:p>
        </p:txBody>
      </p:sp>
      <p:sp>
        <p:nvSpPr>
          <p:cNvPr id="303" name="Google Shape;303;p11"/>
          <p:cNvSpPr txBox="1">
            <a:spLocks noGrp="1"/>
          </p:cNvSpPr>
          <p:nvPr>
            <p:ph type="body" idx="2"/>
          </p:nvPr>
        </p:nvSpPr>
        <p:spPr>
          <a:xfrm>
            <a:off x="4100513" y="1164430"/>
            <a:ext cx="7588182" cy="5693569"/>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1000"/>
              </a:spcBef>
              <a:spcAft>
                <a:spcPts val="0"/>
              </a:spcAft>
              <a:buClr>
                <a:schemeClr val="accent5"/>
              </a:buClr>
              <a:buSzPts val="2800"/>
              <a:buNone/>
            </a:pPr>
            <a:endParaRPr lang="ar-JO" dirty="0"/>
          </a:p>
          <a:p>
            <a:pPr algn="r" rtl="1"/>
            <a:r>
              <a:rPr lang="ar-JO" b="1" dirty="0"/>
              <a:t>تحديد الأولويات وإدارة عبء القضايا المرتفع وتقديم الدعم العاجل للحالات عالية الخطورة</a:t>
            </a:r>
            <a:endParaRPr lang="en-US" dirty="0"/>
          </a:p>
          <a:p>
            <a:pPr algn="r" rtl="1"/>
            <a:r>
              <a:rPr lang="ar-JO" b="1" dirty="0"/>
              <a:t>تقييم وتحليل الوضع الفردي للأطفال</a:t>
            </a:r>
            <a:endParaRPr lang="en-US" dirty="0"/>
          </a:p>
          <a:p>
            <a:pPr algn="r" rtl="1"/>
            <a:r>
              <a:rPr lang="ar-JO" b="1" dirty="0"/>
              <a:t>تحديد مستوى المخاطر لديهم واتخاذ الإجراءات اللازمة للاستجابة لاحتياجاتهم</a:t>
            </a:r>
            <a:endParaRPr lang="en-US" dirty="0"/>
          </a:p>
          <a:p>
            <a:pPr algn="r" rtl="1"/>
            <a:r>
              <a:rPr lang="ar-JO" b="1" dirty="0"/>
              <a:t>ضع المعايير فيما يتعلق بالقدرة</a:t>
            </a:r>
            <a:endParaRPr lang="en-US" dirty="0"/>
          </a:p>
          <a:p>
            <a:pPr algn="r" rtl="1"/>
            <a:r>
              <a:rPr lang="ar-JO" b="1" dirty="0"/>
              <a:t>وضح أي الأطفال يمكن دعمهم من خلال إدارة الحالة أو التدخلات الأخرى</a:t>
            </a:r>
            <a:endParaRPr lang="en-US" dirty="0"/>
          </a:p>
          <a:p>
            <a:pPr algn="r" rtl="1"/>
            <a:r>
              <a:rPr lang="ar-JO" b="1" dirty="0"/>
              <a:t>إشراك الأطفال ومقدمي الرعاية والمجتمع في التحقق من صحة معايير الضعف</a:t>
            </a:r>
            <a:endParaRPr dirty="0"/>
          </a:p>
          <a:p>
            <a:pPr marL="228600" lvl="0" indent="-50800" algn="l" rtl="0">
              <a:lnSpc>
                <a:spcPct val="90000"/>
              </a:lnSpc>
              <a:spcBef>
                <a:spcPts val="1000"/>
              </a:spcBef>
              <a:spcAft>
                <a:spcPts val="0"/>
              </a:spcAft>
              <a:buClr>
                <a:schemeClr val="accent5"/>
              </a:buClr>
              <a:buSzPts val="2800"/>
              <a:buNone/>
            </a:pPr>
            <a:endParaRPr dirty="0"/>
          </a:p>
          <a:p>
            <a:pPr marL="228600" lvl="0" indent="-50800" algn="l" rtl="0">
              <a:lnSpc>
                <a:spcPct val="90000"/>
              </a:lnSpc>
              <a:spcBef>
                <a:spcPts val="1000"/>
              </a:spcBef>
              <a:spcAft>
                <a:spcPts val="0"/>
              </a:spcAft>
              <a:buClr>
                <a:schemeClr val="accent5"/>
              </a:buClr>
              <a:buSzPts val="2800"/>
              <a:buNone/>
            </a:pPr>
            <a:endParaRPr dirty="0"/>
          </a:p>
        </p:txBody>
      </p:sp>
      <p:sp>
        <p:nvSpPr>
          <p:cNvPr id="304" name="Google Shape;304;p11"/>
          <p:cNvSpPr txBox="1">
            <a:spLocks noGrp="1"/>
          </p:cNvSpPr>
          <p:nvPr>
            <p:ph type="body" idx="3"/>
          </p:nvPr>
        </p:nvSpPr>
        <p:spPr>
          <a:xfrm>
            <a:off x="1" y="528638"/>
            <a:ext cx="3813242"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400"/>
              <a:buNone/>
            </a:pPr>
            <a:r>
              <a:rPr lang="ar-JO" sz="3400" dirty="0"/>
              <a:t>تطوير معايير التأثر و مصفوفة المخاطر </a:t>
            </a:r>
            <a:endParaRPr dirty="0"/>
          </a:p>
          <a:p>
            <a:pPr marL="0" lvl="0" indent="0" algn="l" rtl="0">
              <a:lnSpc>
                <a:spcPct val="90000"/>
              </a:lnSpc>
              <a:spcBef>
                <a:spcPts val="1000"/>
              </a:spcBef>
              <a:spcAft>
                <a:spcPts val="0"/>
              </a:spcAft>
              <a:buClr>
                <a:schemeClr val="lt1"/>
              </a:buClr>
              <a:buSzPts val="3600"/>
              <a:buNone/>
            </a:pPr>
            <a:endParaRPr dirty="0"/>
          </a:p>
          <a:p>
            <a:pPr marL="0" lvl="0" indent="0" algn="l" rtl="0">
              <a:lnSpc>
                <a:spcPct val="90000"/>
              </a:lnSpc>
              <a:spcBef>
                <a:spcPts val="1000"/>
              </a:spcBef>
              <a:spcAft>
                <a:spcPts val="0"/>
              </a:spcAft>
              <a:buClr>
                <a:schemeClr val="lt1"/>
              </a:buClr>
              <a:buSzPts val="3600"/>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12"/>
          <p:cNvSpPr txBox="1">
            <a:spLocks noGrp="1"/>
          </p:cNvSpPr>
          <p:nvPr>
            <p:ph type="title"/>
          </p:nvPr>
        </p:nvSpPr>
        <p:spPr>
          <a:xfrm>
            <a:off x="656021" y="514351"/>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ar-JO" dirty="0"/>
              <a:t>تطوير حزمة شاملة للإستجابة للأطفال في عمالة الأطفال   </a:t>
            </a:r>
            <a:br>
              <a:rPr lang="en-GB" dirty="0"/>
            </a:br>
            <a:endParaRPr dirty="0"/>
          </a:p>
        </p:txBody>
      </p:sp>
      <p:sp>
        <p:nvSpPr>
          <p:cNvPr id="311" name="Google Shape;311;p12"/>
          <p:cNvSpPr txBox="1">
            <a:spLocks noGrp="1"/>
          </p:cNvSpPr>
          <p:nvPr>
            <p:ph type="body" idx="2"/>
          </p:nvPr>
        </p:nvSpPr>
        <p:spPr>
          <a:xfrm>
            <a:off x="453000" y="2067330"/>
            <a:ext cx="11286000" cy="5139600"/>
          </a:xfrm>
          <a:prstGeom prst="rect">
            <a:avLst/>
          </a:prstGeom>
          <a:noFill/>
          <a:ln>
            <a:noFill/>
          </a:ln>
        </p:spPr>
        <p:txBody>
          <a:bodyPr spcFirstLastPara="1" wrap="square" lIns="91425" tIns="45700" rIns="91425" bIns="45700" anchor="t" anchorCtr="0">
            <a:normAutofit/>
          </a:bodyPr>
          <a:lstStyle/>
          <a:p>
            <a:pPr algn="r" rtl="1"/>
            <a:r>
              <a:rPr lang="en-US" b="1" dirty="0" err="1"/>
              <a:t>معالجة</a:t>
            </a:r>
            <a:r>
              <a:rPr lang="en-US" b="1" dirty="0"/>
              <a:t> </a:t>
            </a:r>
            <a:r>
              <a:rPr lang="en-US" b="1" dirty="0" err="1"/>
              <a:t>وصمة</a:t>
            </a:r>
            <a:r>
              <a:rPr lang="en-US" b="1" dirty="0"/>
              <a:t> </a:t>
            </a:r>
            <a:r>
              <a:rPr lang="en-US" b="1" dirty="0" err="1"/>
              <a:t>العار</a:t>
            </a:r>
            <a:r>
              <a:rPr lang="en-US" b="1" dirty="0"/>
              <a:t> </a:t>
            </a:r>
            <a:r>
              <a:rPr lang="en-US" b="1" dirty="0" err="1"/>
              <a:t>والتمييز</a:t>
            </a:r>
            <a:r>
              <a:rPr lang="en-US" b="1" dirty="0"/>
              <a:t> </a:t>
            </a:r>
            <a:r>
              <a:rPr lang="en-US" b="1" dirty="0" err="1"/>
              <a:t>والتهميش</a:t>
            </a:r>
            <a:endParaRPr lang="en-US" dirty="0"/>
          </a:p>
          <a:p>
            <a:pPr algn="r" rtl="1"/>
            <a:r>
              <a:rPr lang="en-US" b="1" dirty="0" err="1"/>
              <a:t>العمر</a:t>
            </a:r>
            <a:r>
              <a:rPr lang="en-US" b="1" dirty="0"/>
              <a:t> </a:t>
            </a:r>
            <a:r>
              <a:rPr lang="en-US" b="1" dirty="0" err="1"/>
              <a:t>والجندر</a:t>
            </a:r>
            <a:r>
              <a:rPr lang="en-US" b="1" dirty="0"/>
              <a:t> </a:t>
            </a:r>
            <a:r>
              <a:rPr lang="en-US" b="1" dirty="0" err="1"/>
              <a:t>الذي</a:t>
            </a:r>
            <a:r>
              <a:rPr lang="en-US" b="1" dirty="0"/>
              <a:t> </a:t>
            </a:r>
            <a:r>
              <a:rPr lang="en-US" b="1" dirty="0" err="1"/>
              <a:t>يلبي</a:t>
            </a:r>
            <a:r>
              <a:rPr lang="en-US" b="1" dirty="0"/>
              <a:t> </a:t>
            </a:r>
            <a:r>
              <a:rPr lang="en-US" b="1" dirty="0" err="1"/>
              <a:t>السلامة</a:t>
            </a:r>
            <a:r>
              <a:rPr lang="en-US" b="1" dirty="0"/>
              <a:t> </a:t>
            </a:r>
            <a:r>
              <a:rPr lang="en-US" b="1" dirty="0" err="1"/>
              <a:t>والرعاية</a:t>
            </a:r>
            <a:r>
              <a:rPr lang="en-US" b="1" dirty="0"/>
              <a:t> </a:t>
            </a:r>
            <a:r>
              <a:rPr lang="en-US" b="1" dirty="0" err="1"/>
              <a:t>والرفاهية</a:t>
            </a:r>
            <a:r>
              <a:rPr lang="en-US" b="1" dirty="0"/>
              <a:t> </a:t>
            </a:r>
            <a:r>
              <a:rPr lang="en-US" b="1" dirty="0" err="1"/>
              <a:t>الجسدية</a:t>
            </a:r>
            <a:r>
              <a:rPr lang="en-US" b="1" dirty="0"/>
              <a:t> </a:t>
            </a:r>
            <a:r>
              <a:rPr lang="en-US" b="1" dirty="0" err="1"/>
              <a:t>والعقلية</a:t>
            </a:r>
            <a:r>
              <a:rPr lang="en-US" b="1" dirty="0"/>
              <a:t> </a:t>
            </a:r>
            <a:r>
              <a:rPr lang="en-US" b="1" dirty="0" err="1"/>
              <a:t>ومسارات</a:t>
            </a:r>
            <a:r>
              <a:rPr lang="en-US" b="1" dirty="0"/>
              <a:t> </a:t>
            </a:r>
            <a:r>
              <a:rPr lang="en-US" b="1" dirty="0" err="1"/>
              <a:t>التعلم</a:t>
            </a:r>
            <a:r>
              <a:rPr lang="en-US" b="1" dirty="0"/>
              <a:t> </a:t>
            </a:r>
            <a:r>
              <a:rPr lang="en-US" b="1" dirty="0" err="1"/>
              <a:t>والاكتفاء</a:t>
            </a:r>
            <a:r>
              <a:rPr lang="en-US" b="1" dirty="0"/>
              <a:t> </a:t>
            </a:r>
            <a:r>
              <a:rPr lang="en-US" b="1" dirty="0" err="1"/>
              <a:t>المالي</a:t>
            </a:r>
            <a:r>
              <a:rPr lang="en-US" b="1" dirty="0"/>
              <a:t> </a:t>
            </a:r>
            <a:r>
              <a:rPr lang="en-US" b="1" dirty="0" err="1"/>
              <a:t>واحتياجات</a:t>
            </a:r>
            <a:r>
              <a:rPr lang="en-US" b="1" dirty="0"/>
              <a:t> </a:t>
            </a:r>
            <a:r>
              <a:rPr lang="en-US" b="1" dirty="0" err="1"/>
              <a:t>إعادة</a:t>
            </a:r>
            <a:r>
              <a:rPr lang="en-US" b="1" dirty="0"/>
              <a:t> </a:t>
            </a:r>
            <a:r>
              <a:rPr lang="en-US" b="1" dirty="0" err="1"/>
              <a:t>الإدماج</a:t>
            </a:r>
            <a:r>
              <a:rPr lang="en-US" b="1" dirty="0"/>
              <a:t> </a:t>
            </a:r>
            <a:r>
              <a:rPr lang="en-US" b="1" dirty="0" err="1"/>
              <a:t>الاجتماعي</a:t>
            </a:r>
            <a:endParaRPr lang="en-US" dirty="0"/>
          </a:p>
          <a:p>
            <a:pPr algn="r" rtl="1"/>
            <a:r>
              <a:rPr lang="en-US" b="1" dirty="0" err="1"/>
              <a:t>يتم</a:t>
            </a:r>
            <a:r>
              <a:rPr lang="en-US" b="1" dirty="0"/>
              <a:t> </a:t>
            </a:r>
            <a:r>
              <a:rPr lang="en-US" b="1" dirty="0" err="1"/>
              <a:t>تحقيقه</a:t>
            </a:r>
            <a:r>
              <a:rPr lang="en-US" b="1" dirty="0"/>
              <a:t> </a:t>
            </a:r>
            <a:r>
              <a:rPr lang="en-US" b="1" dirty="0" err="1"/>
              <a:t>من</a:t>
            </a:r>
            <a:r>
              <a:rPr lang="en-US" b="1" dirty="0"/>
              <a:t> </a:t>
            </a:r>
            <a:r>
              <a:rPr lang="en-US" b="1" dirty="0" err="1"/>
              <a:t>خلال</a:t>
            </a:r>
            <a:r>
              <a:rPr lang="en-US" b="1" dirty="0"/>
              <a:t> </a:t>
            </a:r>
            <a:r>
              <a:rPr lang="en-US" b="1" dirty="0" err="1"/>
              <a:t>على</a:t>
            </a:r>
            <a:r>
              <a:rPr lang="en-US" b="1" dirty="0"/>
              <a:t> </a:t>
            </a:r>
            <a:r>
              <a:rPr lang="en-US" b="1" dirty="0" err="1"/>
              <a:t>سبيل</a:t>
            </a:r>
            <a:r>
              <a:rPr lang="en-US" b="1" dirty="0"/>
              <a:t> </a:t>
            </a:r>
            <a:r>
              <a:rPr lang="en-US" b="1" dirty="0" err="1"/>
              <a:t>المثال</a:t>
            </a:r>
            <a:r>
              <a:rPr lang="en-US" b="1" dirty="0"/>
              <a:t> </a:t>
            </a:r>
            <a:r>
              <a:rPr lang="en-US" b="1" dirty="0" err="1"/>
              <a:t>لا</a:t>
            </a:r>
            <a:r>
              <a:rPr lang="en-US" b="1" dirty="0"/>
              <a:t> </a:t>
            </a:r>
            <a:r>
              <a:rPr lang="en-US" b="1" dirty="0" err="1"/>
              <a:t>الحصر</a:t>
            </a:r>
            <a:r>
              <a:rPr lang="en-US" b="1" dirty="0"/>
              <a:t>:</a:t>
            </a:r>
            <a:endParaRPr lang="en-US" dirty="0"/>
          </a:p>
          <a:p>
            <a:pPr algn="r" rtl="1">
              <a:buFont typeface="Courier New" panose="02070309020205020404" pitchFamily="49" charset="0"/>
              <a:buChar char="o"/>
            </a:pPr>
            <a:r>
              <a:rPr lang="en-US" b="1" dirty="0" err="1"/>
              <a:t>الأنشطة</a:t>
            </a:r>
            <a:r>
              <a:rPr lang="en-US" b="1" dirty="0"/>
              <a:t> </a:t>
            </a:r>
            <a:r>
              <a:rPr lang="en-US" b="1" dirty="0" err="1"/>
              <a:t>الاجتماعية</a:t>
            </a:r>
            <a:r>
              <a:rPr lang="en-US" b="1" dirty="0"/>
              <a:t> / </a:t>
            </a:r>
            <a:r>
              <a:rPr lang="en-US" b="1" dirty="0" err="1"/>
              <a:t>الأقران</a:t>
            </a:r>
            <a:r>
              <a:rPr lang="en-US" b="1" dirty="0"/>
              <a:t> ، </a:t>
            </a:r>
            <a:r>
              <a:rPr lang="en-US" b="1" dirty="0" err="1"/>
              <a:t>التوجيه</a:t>
            </a:r>
            <a:r>
              <a:rPr lang="en-US" b="1" dirty="0"/>
              <a:t> ، </a:t>
            </a:r>
            <a:r>
              <a:rPr lang="en-US" b="1" dirty="0" err="1"/>
              <a:t>المهارات</a:t>
            </a:r>
            <a:r>
              <a:rPr lang="en-US" b="1" dirty="0"/>
              <a:t> </a:t>
            </a:r>
            <a:r>
              <a:rPr lang="en-US" b="1" dirty="0" err="1"/>
              <a:t>الحياتية</a:t>
            </a:r>
            <a:endParaRPr lang="en-US" dirty="0"/>
          </a:p>
          <a:p>
            <a:pPr algn="r" rtl="1">
              <a:buFont typeface="Courier New" panose="02070309020205020404" pitchFamily="49" charset="0"/>
              <a:buChar char="o"/>
            </a:pPr>
            <a:r>
              <a:rPr lang="en-US" b="1" dirty="0" err="1"/>
              <a:t>الرعاية</a:t>
            </a:r>
            <a:r>
              <a:rPr lang="en-US" b="1" dirty="0"/>
              <a:t> </a:t>
            </a:r>
            <a:r>
              <a:rPr lang="en-US" b="1" dirty="0" err="1"/>
              <a:t>الصحية</a:t>
            </a:r>
            <a:r>
              <a:rPr lang="en-US" b="1" dirty="0"/>
              <a:t> ، </a:t>
            </a:r>
            <a:r>
              <a:rPr lang="en-US" b="1" dirty="0" err="1"/>
              <a:t>والمساعدات</a:t>
            </a:r>
            <a:r>
              <a:rPr lang="en-US" b="1" dirty="0"/>
              <a:t> </a:t>
            </a:r>
            <a:r>
              <a:rPr lang="en-US" b="1" dirty="0" err="1"/>
              <a:t>للضعف</a:t>
            </a:r>
            <a:r>
              <a:rPr lang="en-US" b="1" dirty="0"/>
              <a:t> ، </a:t>
            </a:r>
            <a:r>
              <a:rPr lang="en-US" b="1" dirty="0" err="1"/>
              <a:t>والصحة</a:t>
            </a:r>
            <a:r>
              <a:rPr lang="en-US" b="1" dirty="0"/>
              <a:t> </a:t>
            </a:r>
            <a:r>
              <a:rPr lang="en-US" b="1" dirty="0" err="1"/>
              <a:t>الجنسية</a:t>
            </a:r>
            <a:r>
              <a:rPr lang="en-US" b="1" dirty="0"/>
              <a:t> </a:t>
            </a:r>
            <a:r>
              <a:rPr lang="en-US" b="1" dirty="0" err="1"/>
              <a:t>والإنجابية</a:t>
            </a:r>
            <a:r>
              <a:rPr lang="en-US" b="1" dirty="0"/>
              <a:t> ، </a:t>
            </a:r>
            <a:r>
              <a:rPr lang="en-US" b="1" dirty="0" err="1"/>
              <a:t>والصحة</a:t>
            </a:r>
            <a:r>
              <a:rPr lang="en-US" b="1" dirty="0"/>
              <a:t> </a:t>
            </a:r>
            <a:r>
              <a:rPr lang="en-US" b="1" dirty="0" err="1"/>
              <a:t>النفسية</a:t>
            </a:r>
            <a:r>
              <a:rPr lang="en-US" b="1" dirty="0"/>
              <a:t> </a:t>
            </a:r>
            <a:r>
              <a:rPr lang="en-US" b="1" dirty="0" err="1"/>
              <a:t>والدعم</a:t>
            </a:r>
            <a:r>
              <a:rPr lang="en-US" b="1" dirty="0"/>
              <a:t> </a:t>
            </a:r>
            <a:r>
              <a:rPr lang="en-US" b="1" dirty="0" err="1"/>
              <a:t>النفسي</a:t>
            </a:r>
            <a:endParaRPr lang="en-US" dirty="0"/>
          </a:p>
          <a:p>
            <a:pPr algn="r" rtl="1">
              <a:buFont typeface="Courier New" panose="02070309020205020404" pitchFamily="49" charset="0"/>
              <a:buChar char="o"/>
            </a:pPr>
            <a:r>
              <a:rPr lang="en-US" b="1" dirty="0" err="1"/>
              <a:t>مسارات</a:t>
            </a:r>
            <a:r>
              <a:rPr lang="en-US" b="1" dirty="0"/>
              <a:t> </a:t>
            </a:r>
            <a:r>
              <a:rPr lang="en-US" b="1" dirty="0" err="1"/>
              <a:t>التعليم</a:t>
            </a:r>
            <a:endParaRPr lang="en-US" dirty="0"/>
          </a:p>
          <a:p>
            <a:pPr algn="r" rtl="1">
              <a:buFont typeface="Courier New" panose="02070309020205020404" pitchFamily="49" charset="0"/>
              <a:buChar char="o"/>
            </a:pPr>
            <a:r>
              <a:rPr lang="en-US" b="1" dirty="0" err="1"/>
              <a:t>دعم</a:t>
            </a:r>
            <a:r>
              <a:rPr lang="en-US" b="1" dirty="0"/>
              <a:t> </a:t>
            </a:r>
            <a:r>
              <a:rPr lang="en-US" b="1" dirty="0" err="1"/>
              <a:t>الوالدية</a:t>
            </a:r>
            <a:r>
              <a:rPr lang="en-US" b="1" dirty="0"/>
              <a:t> ، </a:t>
            </a:r>
            <a:r>
              <a:rPr lang="en-US" b="1" dirty="0" err="1"/>
              <a:t>بما</a:t>
            </a:r>
            <a:r>
              <a:rPr lang="en-US" b="1" dirty="0"/>
              <a:t> </a:t>
            </a:r>
            <a:r>
              <a:rPr lang="en-US" b="1" dirty="0" err="1"/>
              <a:t>في</a:t>
            </a:r>
            <a:r>
              <a:rPr lang="en-US" b="1" dirty="0"/>
              <a:t> </a:t>
            </a:r>
            <a:r>
              <a:rPr lang="en-US" b="1" dirty="0" err="1"/>
              <a:t>ذلك</a:t>
            </a:r>
            <a:r>
              <a:rPr lang="en-US" b="1" dirty="0"/>
              <a:t> </a:t>
            </a:r>
            <a:r>
              <a:rPr lang="en-US" b="1" dirty="0" err="1"/>
              <a:t>لمقدمي</a:t>
            </a:r>
            <a:r>
              <a:rPr lang="en-US" b="1" dirty="0"/>
              <a:t> </a:t>
            </a:r>
            <a:r>
              <a:rPr lang="en-US" b="1" dirty="0" err="1"/>
              <a:t>الرعاية</a:t>
            </a:r>
            <a:r>
              <a:rPr lang="en-US" b="1" dirty="0"/>
              <a:t> </a:t>
            </a:r>
            <a:r>
              <a:rPr lang="en-US" b="1" dirty="0" err="1"/>
              <a:t>للمراهقين</a:t>
            </a:r>
            <a:endParaRPr lang="en-US" dirty="0"/>
          </a:p>
          <a:p>
            <a:pPr algn="r" rtl="1">
              <a:buFont typeface="Courier New" panose="02070309020205020404" pitchFamily="49" charset="0"/>
              <a:buChar char="o"/>
            </a:pPr>
            <a:r>
              <a:rPr lang="en-US" b="1" dirty="0" err="1"/>
              <a:t>دعم</a:t>
            </a:r>
            <a:r>
              <a:rPr lang="en-US" b="1" dirty="0"/>
              <a:t> </a:t>
            </a:r>
            <a:r>
              <a:rPr lang="en-US" b="1" dirty="0" err="1"/>
              <a:t>سلامة</a:t>
            </a:r>
            <a:r>
              <a:rPr lang="en-US" b="1" dirty="0"/>
              <a:t> </a:t>
            </a:r>
            <a:r>
              <a:rPr lang="en-US" b="1" dirty="0" err="1"/>
              <a:t>الأطفال</a:t>
            </a:r>
            <a:r>
              <a:rPr lang="en-US" b="1" dirty="0"/>
              <a:t> </a:t>
            </a:r>
            <a:r>
              <a:rPr lang="ar-JO" b="1" dirty="0"/>
              <a:t>(خخ</a:t>
            </a:r>
            <a:r>
              <a:rPr lang="en-US" b="1" dirty="0" err="1"/>
              <a:t>طة</a:t>
            </a:r>
            <a:r>
              <a:rPr lang="en-US" b="1" dirty="0"/>
              <a:t> </a:t>
            </a:r>
            <a:r>
              <a:rPr lang="en-US" b="1" dirty="0" err="1"/>
              <a:t>السلامة</a:t>
            </a:r>
            <a:r>
              <a:rPr lang="en-US" b="1" dirty="0"/>
              <a:t> / </a:t>
            </a:r>
            <a:r>
              <a:rPr lang="en-US" b="1" dirty="0" err="1"/>
              <a:t>سلامة</a:t>
            </a:r>
            <a:r>
              <a:rPr lang="en-US" b="1" dirty="0"/>
              <a:t> </a:t>
            </a:r>
            <a:r>
              <a:rPr lang="en-US" b="1" dirty="0" err="1"/>
              <a:t>الجسم</a:t>
            </a:r>
            <a:r>
              <a:rPr lang="ar-JO" b="1" dirty="0"/>
              <a:t>)</a:t>
            </a:r>
            <a:endParaRPr lang="en-US" dirty="0"/>
          </a:p>
          <a:p>
            <a:pPr marL="228600" lvl="0" indent="-50800" algn="l" rtl="0">
              <a:lnSpc>
                <a:spcPct val="90000"/>
              </a:lnSpc>
              <a:spcBef>
                <a:spcPts val="1000"/>
              </a:spcBef>
              <a:spcAft>
                <a:spcPts val="0"/>
              </a:spcAft>
              <a:buClr>
                <a:schemeClr val="accent6"/>
              </a:buClr>
              <a:buSzPts val="2800"/>
              <a:buNone/>
            </a:pPr>
            <a:endParaRPr lang="en-US" dirty="0"/>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1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fontScale="90000"/>
          </a:bodyPr>
          <a:lstStyle/>
          <a:p>
            <a:pPr algn="ctr"/>
            <a:br>
              <a:rPr lang="en-GB" dirty="0"/>
            </a:br>
            <a:r>
              <a:rPr lang="en-US" dirty="0" err="1"/>
              <a:t>إجراءات</a:t>
            </a:r>
            <a:r>
              <a:rPr lang="en-US" dirty="0"/>
              <a:t> </a:t>
            </a:r>
            <a:r>
              <a:rPr lang="en-US" dirty="0" err="1"/>
              <a:t>الاستجابة</a:t>
            </a:r>
            <a:r>
              <a:rPr lang="en-US" dirty="0"/>
              <a:t> </a:t>
            </a:r>
            <a:r>
              <a:rPr lang="en-US" dirty="0" err="1"/>
              <a:t>نموذج</a:t>
            </a:r>
            <a:r>
              <a:rPr lang="en-US" dirty="0"/>
              <a:t> </a:t>
            </a:r>
            <a:r>
              <a:rPr lang="en-US" dirty="0" err="1"/>
              <a:t>الدعم</a:t>
            </a:r>
            <a:r>
              <a:rPr lang="en-US" dirty="0"/>
              <a:t> </a:t>
            </a:r>
            <a:r>
              <a:rPr lang="en-US" dirty="0" err="1"/>
              <a:t>الطبقي</a:t>
            </a:r>
            <a:br>
              <a:rPr lang="en-US" dirty="0"/>
            </a:br>
            <a:endParaRPr lang="en-GB" dirty="0"/>
          </a:p>
        </p:txBody>
      </p:sp>
      <p:sp>
        <p:nvSpPr>
          <p:cNvPr id="318" name="Google Shape;318;p13"/>
          <p:cNvSpPr txBox="1">
            <a:spLocks noGrp="1"/>
          </p:cNvSpPr>
          <p:nvPr>
            <p:ph type="body" idx="1"/>
          </p:nvPr>
        </p:nvSpPr>
        <p:spPr>
          <a:xfrm>
            <a:off x="358599" y="257176"/>
            <a:ext cx="3981625" cy="660082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3200"/>
              <a:buNone/>
            </a:pPr>
            <a:r>
              <a:rPr lang="ar-JO" sz="3200" b="1" dirty="0">
                <a:solidFill>
                  <a:srgbClr val="97467D"/>
                </a:solidFill>
              </a:rPr>
              <a:t>الأجراءات الرئيسية </a:t>
            </a:r>
            <a:endParaRPr dirty="0"/>
          </a:p>
          <a:p>
            <a:pPr algn="r" rtl="1"/>
            <a:r>
              <a:rPr lang="en-US" b="1" dirty="0" err="1"/>
              <a:t>تحديد</a:t>
            </a:r>
            <a:r>
              <a:rPr lang="en-US" b="1" dirty="0"/>
              <a:t> </a:t>
            </a:r>
            <a:r>
              <a:rPr lang="en-US" b="1" dirty="0" err="1"/>
              <a:t>البرامج</a:t>
            </a:r>
            <a:r>
              <a:rPr lang="en-US" b="1" dirty="0"/>
              <a:t> </a:t>
            </a:r>
            <a:r>
              <a:rPr lang="en-US" b="1" dirty="0" err="1"/>
              <a:t>المتباينة</a:t>
            </a:r>
            <a:r>
              <a:rPr lang="en-US" b="1" dirty="0"/>
              <a:t> </a:t>
            </a:r>
            <a:r>
              <a:rPr lang="en-US" b="1" dirty="0" err="1"/>
              <a:t>بوضوح</a:t>
            </a:r>
            <a:endParaRPr lang="en-US" dirty="0"/>
          </a:p>
          <a:p>
            <a:pPr algn="r" rtl="1"/>
            <a:r>
              <a:rPr lang="en-US" b="1" dirty="0" err="1"/>
              <a:t>إجراءات</a:t>
            </a:r>
            <a:r>
              <a:rPr lang="en-US" b="1" dirty="0"/>
              <a:t> </a:t>
            </a:r>
            <a:r>
              <a:rPr lang="en-US" b="1" dirty="0" err="1"/>
              <a:t>التشغيل</a:t>
            </a:r>
            <a:r>
              <a:rPr lang="en-US" b="1" dirty="0"/>
              <a:t> </a:t>
            </a:r>
            <a:r>
              <a:rPr lang="en-US" b="1" dirty="0" err="1"/>
              <a:t>الموحدة</a:t>
            </a:r>
            <a:r>
              <a:rPr lang="en-US" b="1" dirty="0"/>
              <a:t> </a:t>
            </a:r>
            <a:r>
              <a:rPr lang="en-US" b="1" dirty="0" err="1"/>
              <a:t>للحالات</a:t>
            </a:r>
            <a:r>
              <a:rPr lang="en-US" b="1" dirty="0"/>
              <a:t> </a:t>
            </a:r>
            <a:r>
              <a:rPr lang="en-US" b="1" dirty="0" err="1"/>
              <a:t>عالية</a:t>
            </a:r>
            <a:r>
              <a:rPr lang="en-US" b="1" dirty="0"/>
              <a:t> </a:t>
            </a:r>
            <a:r>
              <a:rPr lang="en-US" b="1" dirty="0" err="1"/>
              <a:t>الخطورة</a:t>
            </a:r>
            <a:r>
              <a:rPr lang="en-US" b="1" dirty="0"/>
              <a:t> </a:t>
            </a:r>
            <a:r>
              <a:rPr lang="en-US" b="1" dirty="0" err="1"/>
              <a:t>التي</a:t>
            </a:r>
            <a:r>
              <a:rPr lang="en-US" b="1" dirty="0"/>
              <a:t> </a:t>
            </a:r>
            <a:r>
              <a:rPr lang="en-US" b="1" dirty="0" err="1"/>
              <a:t>تنطوي</a:t>
            </a:r>
            <a:r>
              <a:rPr lang="en-US" b="1" dirty="0"/>
              <a:t> </a:t>
            </a:r>
            <a:r>
              <a:rPr lang="en-US" b="1" dirty="0" err="1"/>
              <a:t>على</a:t>
            </a:r>
            <a:r>
              <a:rPr lang="en-US" b="1" dirty="0"/>
              <a:t> </a:t>
            </a:r>
            <a:r>
              <a:rPr lang="en-US" b="1" dirty="0" err="1"/>
              <a:t>مخاطر</a:t>
            </a:r>
            <a:r>
              <a:rPr lang="en-US" b="1" dirty="0"/>
              <a:t> </a:t>
            </a:r>
            <a:r>
              <a:rPr lang="en-US" b="1" dirty="0" err="1"/>
              <a:t>حماية</a:t>
            </a:r>
            <a:r>
              <a:rPr lang="en-US" b="1" dirty="0"/>
              <a:t> </a:t>
            </a:r>
            <a:r>
              <a:rPr lang="en-US" b="1" dirty="0" err="1"/>
              <a:t>متعددة</a:t>
            </a:r>
            <a:r>
              <a:rPr lang="en-US" b="1" dirty="0"/>
              <a:t> ، </a:t>
            </a:r>
            <a:r>
              <a:rPr lang="en-US" b="1" dirty="0" err="1"/>
              <a:t>بما</a:t>
            </a:r>
            <a:r>
              <a:rPr lang="en-US" b="1" dirty="0"/>
              <a:t> </a:t>
            </a:r>
            <a:r>
              <a:rPr lang="en-US" b="1" dirty="0" err="1"/>
              <a:t>في</a:t>
            </a:r>
            <a:r>
              <a:rPr lang="en-US" b="1" dirty="0"/>
              <a:t> </a:t>
            </a:r>
            <a:r>
              <a:rPr lang="en-US" b="1" dirty="0" err="1"/>
              <a:t>ذلك</a:t>
            </a:r>
            <a:r>
              <a:rPr lang="en-US" b="1" dirty="0"/>
              <a:t> </a:t>
            </a:r>
            <a:r>
              <a:rPr lang="en-US" b="1" dirty="0" err="1"/>
              <a:t>أشوء</a:t>
            </a:r>
            <a:r>
              <a:rPr lang="en-US" b="1" dirty="0"/>
              <a:t> </a:t>
            </a:r>
            <a:r>
              <a:rPr lang="en-US" b="1" dirty="0" err="1"/>
              <a:t>أشكال</a:t>
            </a:r>
            <a:r>
              <a:rPr lang="en-US" b="1" dirty="0"/>
              <a:t> </a:t>
            </a:r>
            <a:r>
              <a:rPr lang="en-US" b="1" dirty="0" err="1"/>
              <a:t>العمالة</a:t>
            </a:r>
            <a:r>
              <a:rPr lang="en-US" b="1" dirty="0"/>
              <a:t> و </a:t>
            </a:r>
            <a:r>
              <a:rPr lang="en-US" b="1" dirty="0" err="1"/>
              <a:t>العنف</a:t>
            </a:r>
            <a:r>
              <a:rPr lang="en-US" b="1" dirty="0"/>
              <a:t> </a:t>
            </a:r>
            <a:r>
              <a:rPr lang="en-US" b="1" dirty="0" err="1"/>
              <a:t>المبني</a:t>
            </a:r>
            <a:r>
              <a:rPr lang="en-US" b="1" dirty="0"/>
              <a:t> </a:t>
            </a:r>
            <a:r>
              <a:rPr lang="en-US" b="1" dirty="0" err="1"/>
              <a:t>على</a:t>
            </a:r>
            <a:r>
              <a:rPr lang="en-US" b="1" dirty="0"/>
              <a:t> </a:t>
            </a:r>
            <a:r>
              <a:rPr lang="en-US" b="1" dirty="0" err="1"/>
              <a:t>الجندر</a:t>
            </a:r>
            <a:r>
              <a:rPr lang="en-US" b="1" dirty="0"/>
              <a:t> و </a:t>
            </a:r>
            <a:r>
              <a:rPr lang="en-US" b="1" dirty="0" err="1"/>
              <a:t>الإستغلال</a:t>
            </a:r>
            <a:r>
              <a:rPr lang="en-US" b="1" dirty="0"/>
              <a:t> </a:t>
            </a:r>
            <a:r>
              <a:rPr lang="en-US" b="1" dirty="0" err="1"/>
              <a:t>الجنسي</a:t>
            </a:r>
            <a:r>
              <a:rPr lang="en-US" b="1" dirty="0"/>
              <a:t> </a:t>
            </a:r>
            <a:endParaRPr lang="en-US" dirty="0"/>
          </a:p>
          <a:p>
            <a:pPr algn="r" rtl="1"/>
            <a:r>
              <a:rPr lang="en-US" b="1" dirty="0" err="1"/>
              <a:t>تعزيز</a:t>
            </a:r>
            <a:r>
              <a:rPr lang="en-US" b="1" dirty="0"/>
              <a:t> </a:t>
            </a:r>
            <a:r>
              <a:rPr lang="en-US" b="1" dirty="0" err="1"/>
              <a:t>إدارة</a:t>
            </a:r>
            <a:r>
              <a:rPr lang="en-US" b="1" dirty="0"/>
              <a:t> </a:t>
            </a:r>
            <a:r>
              <a:rPr lang="en-US" b="1" dirty="0" err="1"/>
              <a:t>الحالات</a:t>
            </a:r>
            <a:r>
              <a:rPr lang="en-US" b="1" dirty="0"/>
              <a:t> </a:t>
            </a:r>
            <a:r>
              <a:rPr lang="en-US" b="1" dirty="0" err="1"/>
              <a:t>كأولوية</a:t>
            </a:r>
            <a:r>
              <a:rPr lang="en-US" b="1" dirty="0"/>
              <a:t> </a:t>
            </a:r>
            <a:r>
              <a:rPr lang="en-US" b="1" dirty="0" err="1"/>
              <a:t>للأطفال</a:t>
            </a:r>
            <a:r>
              <a:rPr lang="en-US" b="1" dirty="0"/>
              <a:t> </a:t>
            </a:r>
            <a:r>
              <a:rPr lang="en-US" b="1" dirty="0" err="1"/>
              <a:t>المعرضين</a:t>
            </a:r>
            <a:r>
              <a:rPr lang="en-US" b="1" dirty="0"/>
              <a:t> </a:t>
            </a:r>
            <a:r>
              <a:rPr lang="en-US" b="1" dirty="0" err="1"/>
              <a:t>لمخاطر</a:t>
            </a:r>
            <a:r>
              <a:rPr lang="en-US" b="1" dirty="0"/>
              <a:t> </a:t>
            </a:r>
            <a:r>
              <a:rPr lang="en-US" b="1" dirty="0" err="1"/>
              <a:t>عالية</a:t>
            </a:r>
            <a:endParaRPr lang="en-US" dirty="0"/>
          </a:p>
          <a:p>
            <a:pPr algn="r" rtl="1"/>
            <a:r>
              <a:rPr lang="en-US" b="1" dirty="0" err="1"/>
              <a:t>قم</a:t>
            </a:r>
            <a:r>
              <a:rPr lang="en-US" b="1" dirty="0"/>
              <a:t> </a:t>
            </a:r>
            <a:r>
              <a:rPr lang="en-US" b="1" dirty="0" err="1"/>
              <a:t>بترقية</a:t>
            </a:r>
            <a:r>
              <a:rPr lang="en-US" b="1" dirty="0"/>
              <a:t> </a:t>
            </a:r>
            <a:r>
              <a:rPr lang="en-US" b="1" dirty="0" err="1"/>
              <a:t>نموذج</a:t>
            </a:r>
            <a:r>
              <a:rPr lang="en-US" b="1" dirty="0"/>
              <a:t> </a:t>
            </a:r>
            <a:r>
              <a:rPr lang="en-US" b="1" dirty="0" err="1"/>
              <a:t>دعم</a:t>
            </a:r>
            <a:r>
              <a:rPr lang="en-US" b="1" dirty="0"/>
              <a:t> </a:t>
            </a:r>
            <a:r>
              <a:rPr lang="en-US" b="1" dirty="0" err="1"/>
              <a:t>متعدد</a:t>
            </a:r>
            <a:r>
              <a:rPr lang="en-US" b="1" dirty="0"/>
              <a:t> </a:t>
            </a:r>
            <a:r>
              <a:rPr lang="ar-JO" b="1" dirty="0"/>
              <a:t>المستويات</a:t>
            </a:r>
            <a:endParaRPr lang="en-US" dirty="0"/>
          </a:p>
        </p:txBody>
      </p:sp>
      <p:pic>
        <p:nvPicPr>
          <p:cNvPr id="319" name="Google Shape;319;p13"/>
          <p:cNvPicPr preferRelativeResize="0"/>
          <p:nvPr/>
        </p:nvPicPr>
        <p:blipFill rotWithShape="1">
          <a:blip r:embed="rId3">
            <a:alphaModFix/>
          </a:blip>
          <a:srcRect/>
          <a:stretch/>
        </p:blipFill>
        <p:spPr>
          <a:xfrm>
            <a:off x="4340224" y="1582739"/>
            <a:ext cx="7851775" cy="52752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accent5"/>
              </a:buClr>
              <a:buSzPts val="3600"/>
              <a:buFont typeface="Helvetica Neue"/>
              <a:buNone/>
            </a:pPr>
            <a:r>
              <a:rPr lang="ar-JO" dirty="0"/>
              <a:t>لدعم البرامج المختلفة </a:t>
            </a:r>
            <a:endParaRPr dirty="0"/>
          </a:p>
        </p:txBody>
      </p:sp>
      <p:sp>
        <p:nvSpPr>
          <p:cNvPr id="326" name="Google Shape;326;p14"/>
          <p:cNvSpPr txBox="1">
            <a:spLocks noGrp="1"/>
          </p:cNvSpPr>
          <p:nvPr>
            <p:ph type="body" idx="1"/>
          </p:nvPr>
        </p:nvSpPr>
        <p:spPr>
          <a:xfrm>
            <a:off x="656021" y="2043112"/>
            <a:ext cx="10820015" cy="5715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accent6"/>
              </a:buClr>
              <a:buSzPts val="2800"/>
              <a:buNone/>
            </a:pPr>
            <a:r>
              <a:rPr lang="ar-JO" dirty="0"/>
              <a:t>التوافق من خلاللا التنسيق بين الوكالات :  </a:t>
            </a:r>
            <a:endParaRPr dirty="0"/>
          </a:p>
        </p:txBody>
      </p:sp>
      <p:sp>
        <p:nvSpPr>
          <p:cNvPr id="327" name="Google Shape;327;p14"/>
          <p:cNvSpPr txBox="1">
            <a:spLocks noGrp="1"/>
          </p:cNvSpPr>
          <p:nvPr>
            <p:ph type="body" idx="2"/>
          </p:nvPr>
        </p:nvSpPr>
        <p:spPr>
          <a:xfrm>
            <a:off x="656021" y="3128962"/>
            <a:ext cx="10820100" cy="3729000"/>
          </a:xfrm>
          <a:prstGeom prst="rect">
            <a:avLst/>
          </a:prstGeom>
          <a:noFill/>
          <a:ln>
            <a:noFill/>
          </a:ln>
        </p:spPr>
        <p:txBody>
          <a:bodyPr spcFirstLastPara="1" wrap="square" lIns="91425" tIns="45700" rIns="91425" bIns="45700" anchor="t" anchorCtr="0">
            <a:normAutofit/>
          </a:bodyPr>
          <a:lstStyle/>
          <a:p>
            <a:pPr marL="457200" lvl="1" indent="0" algn="r" rtl="1">
              <a:lnSpc>
                <a:spcPct val="90000"/>
              </a:lnSpc>
              <a:spcBef>
                <a:spcPts val="500"/>
              </a:spcBef>
              <a:spcAft>
                <a:spcPts val="0"/>
              </a:spcAft>
              <a:buSzPts val="2400"/>
              <a:buNone/>
            </a:pPr>
            <a:endParaRPr dirty="0"/>
          </a:p>
          <a:p>
            <a:pPr algn="r" rtl="1"/>
            <a:r>
              <a:rPr lang="en-US" b="1" dirty="0" err="1"/>
              <a:t>لإطار</a:t>
            </a:r>
            <a:r>
              <a:rPr lang="en-US" b="1" dirty="0"/>
              <a:t> </a:t>
            </a:r>
            <a:r>
              <a:rPr lang="en-US" b="1" dirty="0" err="1"/>
              <a:t>الزمني</a:t>
            </a:r>
            <a:r>
              <a:rPr lang="en-US" b="1" dirty="0"/>
              <a:t> </a:t>
            </a:r>
            <a:r>
              <a:rPr lang="en-US" b="1" dirty="0" err="1"/>
              <a:t>والخطوات</a:t>
            </a:r>
            <a:r>
              <a:rPr lang="en-US" b="1" dirty="0"/>
              <a:t> </a:t>
            </a:r>
            <a:r>
              <a:rPr lang="en-US" b="1" dirty="0" err="1"/>
              <a:t>لتقييم</a:t>
            </a:r>
            <a:r>
              <a:rPr lang="en-US" b="1" dirty="0"/>
              <a:t> </a:t>
            </a:r>
            <a:r>
              <a:rPr lang="en-US" b="1" dirty="0" err="1"/>
              <a:t>الحالة</a:t>
            </a:r>
            <a:r>
              <a:rPr lang="en-US" b="1" dirty="0"/>
              <a:t> </a:t>
            </a:r>
            <a:r>
              <a:rPr lang="en-US" b="1" dirty="0" err="1"/>
              <a:t>والمتابعة</a:t>
            </a:r>
            <a:endParaRPr lang="en-US" dirty="0"/>
          </a:p>
          <a:p>
            <a:pPr algn="r" rtl="1"/>
            <a:r>
              <a:rPr lang="en-US" b="1" dirty="0" err="1"/>
              <a:t>أدوات</a:t>
            </a:r>
            <a:r>
              <a:rPr lang="en-US" b="1" dirty="0"/>
              <a:t> </a:t>
            </a:r>
            <a:r>
              <a:rPr lang="en-US" b="1" dirty="0" err="1"/>
              <a:t>إدارة</a:t>
            </a:r>
            <a:r>
              <a:rPr lang="en-US" b="1" dirty="0"/>
              <a:t> </a:t>
            </a:r>
            <a:r>
              <a:rPr lang="en-US" b="1" dirty="0" err="1"/>
              <a:t>الحالة</a:t>
            </a:r>
            <a:r>
              <a:rPr lang="en-US" b="1" dirty="0"/>
              <a:t> </a:t>
            </a:r>
            <a:r>
              <a:rPr lang="en-US" b="1" dirty="0" err="1"/>
              <a:t>لتحديد</a:t>
            </a:r>
            <a:r>
              <a:rPr lang="en-US" b="1" dirty="0"/>
              <a:t> </a:t>
            </a:r>
            <a:r>
              <a:rPr lang="en-US" b="1" dirty="0" err="1"/>
              <a:t>والتسجيل</a:t>
            </a:r>
            <a:r>
              <a:rPr lang="en-US" b="1" dirty="0"/>
              <a:t> </a:t>
            </a:r>
            <a:r>
              <a:rPr lang="en-US" b="1" dirty="0" err="1"/>
              <a:t>والتقييم</a:t>
            </a:r>
            <a:r>
              <a:rPr lang="en-US" b="1" dirty="0"/>
              <a:t> </a:t>
            </a:r>
            <a:r>
              <a:rPr lang="en-US" b="1" dirty="0" err="1"/>
              <a:t>بما</a:t>
            </a:r>
            <a:r>
              <a:rPr lang="en-US" b="1" dirty="0"/>
              <a:t> </a:t>
            </a:r>
            <a:r>
              <a:rPr lang="en-US" b="1" dirty="0" err="1"/>
              <a:t>في</a:t>
            </a:r>
            <a:r>
              <a:rPr lang="en-US" b="1" dirty="0"/>
              <a:t> </a:t>
            </a:r>
            <a:r>
              <a:rPr lang="en-US" b="1" dirty="0" err="1"/>
              <a:t>ذلك</a:t>
            </a:r>
            <a:r>
              <a:rPr lang="en-US" b="1" dirty="0"/>
              <a:t> </a:t>
            </a:r>
            <a:r>
              <a:rPr lang="en-US" b="1" dirty="0" err="1"/>
              <a:t>مخاطر</a:t>
            </a:r>
            <a:r>
              <a:rPr lang="en-US" b="1" dirty="0"/>
              <a:t> </a:t>
            </a:r>
            <a:r>
              <a:rPr lang="en-US" b="1" dirty="0" err="1"/>
              <a:t>عمالة</a:t>
            </a:r>
            <a:r>
              <a:rPr lang="en-US" b="1" dirty="0"/>
              <a:t> </a:t>
            </a:r>
            <a:r>
              <a:rPr lang="en-US" b="1" dirty="0" err="1"/>
              <a:t>الأطفال</a:t>
            </a:r>
            <a:r>
              <a:rPr lang="en-US" b="1" dirty="0"/>
              <a:t> </a:t>
            </a:r>
            <a:r>
              <a:rPr lang="en-US" b="1" dirty="0" err="1"/>
              <a:t>وعوامل</a:t>
            </a:r>
            <a:r>
              <a:rPr lang="en-US" b="1" dirty="0"/>
              <a:t> </a:t>
            </a:r>
            <a:r>
              <a:rPr lang="en-US" b="1" dirty="0" err="1"/>
              <a:t>الحماية</a:t>
            </a:r>
            <a:endParaRPr lang="en-US" dirty="0"/>
          </a:p>
          <a:p>
            <a:pPr algn="r" rtl="1"/>
            <a:r>
              <a:rPr lang="en-US" b="1" dirty="0" err="1"/>
              <a:t>الإجراءات</a:t>
            </a:r>
            <a:r>
              <a:rPr lang="en-US" b="1" dirty="0"/>
              <a:t> </a:t>
            </a:r>
            <a:r>
              <a:rPr lang="en-US" b="1" dirty="0" err="1"/>
              <a:t>اللازمة</a:t>
            </a:r>
            <a:r>
              <a:rPr lang="en-US" b="1" dirty="0"/>
              <a:t> </a:t>
            </a:r>
            <a:r>
              <a:rPr lang="en-US" b="1" dirty="0" err="1"/>
              <a:t>للاستجابة</a:t>
            </a:r>
            <a:r>
              <a:rPr lang="en-US" b="1" dirty="0"/>
              <a:t> </a:t>
            </a:r>
            <a:r>
              <a:rPr lang="en-US" b="1" dirty="0" err="1"/>
              <a:t>في</a:t>
            </a:r>
            <a:r>
              <a:rPr lang="en-US" b="1" dirty="0"/>
              <a:t> </a:t>
            </a:r>
            <a:r>
              <a:rPr lang="en-US" b="1" dirty="0" err="1"/>
              <a:t>الوقت</a:t>
            </a:r>
            <a:r>
              <a:rPr lang="en-US" b="1" dirty="0"/>
              <a:t> </a:t>
            </a:r>
            <a:r>
              <a:rPr lang="en-US" b="1" dirty="0" err="1"/>
              <a:t>المناسب</a:t>
            </a:r>
            <a:r>
              <a:rPr lang="en-US" b="1" dirty="0"/>
              <a:t> </a:t>
            </a:r>
            <a:r>
              <a:rPr lang="en-US" b="1" dirty="0" err="1"/>
              <a:t>للحالات</a:t>
            </a:r>
            <a:r>
              <a:rPr lang="en-US" b="1" dirty="0"/>
              <a:t> </a:t>
            </a:r>
            <a:r>
              <a:rPr lang="en-US" b="1" dirty="0" err="1"/>
              <a:t>عالية</a:t>
            </a:r>
            <a:r>
              <a:rPr lang="en-US" b="1" dirty="0"/>
              <a:t> </a:t>
            </a:r>
            <a:r>
              <a:rPr lang="en-US" b="1" dirty="0" err="1"/>
              <a:t>الخطورة</a:t>
            </a:r>
            <a:endParaRPr lang="en-US" dirty="0"/>
          </a:p>
          <a:p>
            <a:pPr marL="685800" lvl="1" indent="-76200" algn="l" rtl="0">
              <a:lnSpc>
                <a:spcPct val="90000"/>
              </a:lnSpc>
              <a:spcBef>
                <a:spcPts val="500"/>
              </a:spcBef>
              <a:spcAft>
                <a:spcPts val="0"/>
              </a:spcAft>
              <a:buSzPts val="2400"/>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1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accent5"/>
              </a:buClr>
              <a:buSzPts val="3600"/>
              <a:buFont typeface="Helvetica Neue"/>
              <a:buNone/>
            </a:pPr>
            <a:r>
              <a:rPr lang="ar-JO" dirty="0"/>
              <a:t>تطوير استجابات للحالات عالية الخطورة  </a:t>
            </a:r>
            <a:endParaRPr dirty="0"/>
          </a:p>
        </p:txBody>
      </p:sp>
      <p:sp>
        <p:nvSpPr>
          <p:cNvPr id="334" name="Google Shape;334;p15"/>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lnSpcReduction="10000"/>
          </a:bodyPr>
          <a:lstStyle/>
          <a:p>
            <a:pPr marL="0" lvl="0" indent="0" algn="r" rtl="0">
              <a:lnSpc>
                <a:spcPct val="90000"/>
              </a:lnSpc>
              <a:spcBef>
                <a:spcPts val="1000"/>
              </a:spcBef>
              <a:spcAft>
                <a:spcPts val="0"/>
              </a:spcAft>
              <a:buClr>
                <a:schemeClr val="accent6"/>
              </a:buClr>
              <a:buSzPts val="2800"/>
              <a:buNone/>
            </a:pPr>
            <a:r>
              <a:rPr lang="ar-JO" dirty="0"/>
              <a:t>توافق من خلال التنيبق بين الوكالات </a:t>
            </a:r>
            <a:endParaRPr dirty="0"/>
          </a:p>
        </p:txBody>
      </p:sp>
      <p:sp>
        <p:nvSpPr>
          <p:cNvPr id="335" name="Google Shape;335;p15"/>
          <p:cNvSpPr txBox="1">
            <a:spLocks noGrp="1"/>
          </p:cNvSpPr>
          <p:nvPr>
            <p:ph type="body" idx="2"/>
          </p:nvPr>
        </p:nvSpPr>
        <p:spPr>
          <a:xfrm>
            <a:off x="656021" y="2614612"/>
            <a:ext cx="10820015" cy="4920044"/>
          </a:xfrm>
          <a:prstGeom prst="rect">
            <a:avLst/>
          </a:prstGeom>
          <a:noFill/>
          <a:ln>
            <a:noFill/>
          </a:ln>
        </p:spPr>
        <p:txBody>
          <a:bodyPr spcFirstLastPara="1" wrap="square" lIns="91425" tIns="45700" rIns="91425" bIns="45700" anchor="t" anchorCtr="0">
            <a:normAutofit/>
          </a:bodyPr>
          <a:lstStyle/>
          <a:p>
            <a:pPr algn="r" rtl="1"/>
            <a:r>
              <a:rPr lang="en-US" b="1" dirty="0" err="1"/>
              <a:t>الإجراءات</a:t>
            </a:r>
            <a:r>
              <a:rPr lang="en-US" b="1" dirty="0"/>
              <a:t> </a:t>
            </a:r>
            <a:r>
              <a:rPr lang="en-US" b="1" dirty="0" err="1"/>
              <a:t>الفورية</a:t>
            </a:r>
            <a:r>
              <a:rPr lang="en-US" b="1" dirty="0"/>
              <a:t>: </a:t>
            </a:r>
            <a:r>
              <a:rPr lang="en-US" b="1" dirty="0" err="1"/>
              <a:t>خطر</a:t>
            </a:r>
            <a:r>
              <a:rPr lang="en-US" b="1" dirty="0"/>
              <a:t> </a:t>
            </a:r>
            <a:r>
              <a:rPr lang="en-US" b="1" dirty="0" err="1"/>
              <a:t>وشيك</a:t>
            </a:r>
            <a:r>
              <a:rPr lang="en-US" b="1" dirty="0"/>
              <a:t> </a:t>
            </a:r>
            <a:r>
              <a:rPr lang="en-US" b="1" dirty="0" err="1"/>
              <a:t>يهدد</a:t>
            </a:r>
            <a:r>
              <a:rPr lang="en-US" b="1" dirty="0"/>
              <a:t> </a:t>
            </a:r>
            <a:r>
              <a:rPr lang="en-US" b="1" dirty="0" err="1"/>
              <a:t>حياة</a:t>
            </a:r>
            <a:r>
              <a:rPr lang="en-US" b="1" dirty="0"/>
              <a:t> </a:t>
            </a:r>
            <a:r>
              <a:rPr lang="en-US" b="1" dirty="0" err="1"/>
              <a:t>الطفل</a:t>
            </a:r>
            <a:r>
              <a:rPr lang="en-US" b="1" dirty="0"/>
              <a:t> </a:t>
            </a:r>
            <a:r>
              <a:rPr lang="en-US" b="1" dirty="0" err="1"/>
              <a:t>أو</a:t>
            </a:r>
            <a:r>
              <a:rPr lang="en-US" b="1" dirty="0"/>
              <a:t> </a:t>
            </a:r>
            <a:r>
              <a:rPr lang="en-US" b="1" dirty="0" err="1"/>
              <a:t>يؤذيه</a:t>
            </a:r>
            <a:r>
              <a:rPr lang="en-US" b="1" dirty="0"/>
              <a:t> </a:t>
            </a:r>
            <a:r>
              <a:rPr lang="en-US" b="1" dirty="0" err="1"/>
              <a:t>أو</a:t>
            </a:r>
            <a:r>
              <a:rPr lang="en-US" b="1" dirty="0"/>
              <a:t> </a:t>
            </a:r>
            <a:r>
              <a:rPr lang="en-US" b="1" dirty="0" err="1"/>
              <a:t>يموت</a:t>
            </a:r>
            <a:endParaRPr lang="en-US" dirty="0"/>
          </a:p>
          <a:p>
            <a:pPr algn="r" rtl="1"/>
            <a:r>
              <a:rPr lang="en-US" b="1" dirty="0" err="1"/>
              <a:t>الإجراءات</a:t>
            </a:r>
            <a:r>
              <a:rPr lang="en-US" b="1" dirty="0"/>
              <a:t> </a:t>
            </a:r>
            <a:r>
              <a:rPr lang="en-US" b="1" dirty="0" err="1"/>
              <a:t>الخاصة</a:t>
            </a:r>
            <a:r>
              <a:rPr lang="en-US" b="1" dirty="0"/>
              <a:t> </a:t>
            </a:r>
            <a:r>
              <a:rPr lang="en-US" b="1" dirty="0" err="1"/>
              <a:t>بكيفية</a:t>
            </a:r>
            <a:r>
              <a:rPr lang="en-US" b="1" dirty="0"/>
              <a:t> </a:t>
            </a:r>
            <a:r>
              <a:rPr lang="en-US" b="1" dirty="0" err="1"/>
              <a:t>مناقشة</a:t>
            </a:r>
            <a:r>
              <a:rPr lang="en-US" b="1" dirty="0"/>
              <a:t> </a:t>
            </a:r>
            <a:r>
              <a:rPr lang="en-US" b="1" dirty="0" err="1"/>
              <a:t>القضايا</a:t>
            </a:r>
            <a:r>
              <a:rPr lang="en-US" b="1" dirty="0"/>
              <a:t> </a:t>
            </a:r>
            <a:r>
              <a:rPr lang="en-US" b="1" dirty="0" err="1"/>
              <a:t>والتعامل</a:t>
            </a:r>
            <a:r>
              <a:rPr lang="en-US" b="1" dirty="0"/>
              <a:t> </a:t>
            </a:r>
            <a:r>
              <a:rPr lang="en-US" b="1" dirty="0" err="1"/>
              <a:t>معها</a:t>
            </a:r>
            <a:r>
              <a:rPr lang="en-US" b="1" dirty="0"/>
              <a:t> ، </a:t>
            </a:r>
            <a:r>
              <a:rPr lang="en-US" b="1" dirty="0" err="1"/>
              <a:t>بما</a:t>
            </a:r>
            <a:r>
              <a:rPr lang="en-US" b="1" dirty="0"/>
              <a:t> </a:t>
            </a:r>
            <a:r>
              <a:rPr lang="en-US" b="1" dirty="0" err="1"/>
              <a:t>في</a:t>
            </a:r>
            <a:r>
              <a:rPr lang="en-US" b="1" dirty="0"/>
              <a:t> </a:t>
            </a:r>
            <a:r>
              <a:rPr lang="en-US" b="1" dirty="0" err="1"/>
              <a:t>ذلك</a:t>
            </a:r>
            <a:r>
              <a:rPr lang="en-US" b="1" dirty="0"/>
              <a:t> </a:t>
            </a:r>
            <a:r>
              <a:rPr lang="en-US" b="1" dirty="0" err="1"/>
              <a:t>بين</a:t>
            </a:r>
            <a:r>
              <a:rPr lang="en-US" b="1" dirty="0"/>
              <a:t> </a:t>
            </a:r>
            <a:r>
              <a:rPr lang="en-US" b="1" dirty="0" err="1"/>
              <a:t>العاملين</a:t>
            </a:r>
            <a:r>
              <a:rPr lang="en-US" b="1" dirty="0"/>
              <a:t> </a:t>
            </a:r>
            <a:r>
              <a:rPr lang="en-US" b="1" dirty="0" err="1"/>
              <a:t>في</a:t>
            </a:r>
            <a:r>
              <a:rPr lang="en-US" b="1" dirty="0"/>
              <a:t> </a:t>
            </a:r>
            <a:r>
              <a:rPr lang="en-US" b="1" dirty="0" err="1"/>
              <a:t>الحالة</a:t>
            </a:r>
            <a:r>
              <a:rPr lang="en-US" b="1" dirty="0"/>
              <a:t> </a:t>
            </a:r>
            <a:r>
              <a:rPr lang="en-US" b="1" dirty="0" err="1"/>
              <a:t>والمشرفين</a:t>
            </a:r>
            <a:endParaRPr lang="en-US" dirty="0"/>
          </a:p>
          <a:p>
            <a:pPr algn="r" rtl="1"/>
            <a:r>
              <a:rPr lang="en-US" b="1" dirty="0" err="1"/>
              <a:t>الإجراء</a:t>
            </a:r>
            <a:r>
              <a:rPr lang="en-US" b="1" dirty="0"/>
              <a:t> </a:t>
            </a:r>
            <a:r>
              <a:rPr lang="en-US" b="1" dirty="0" err="1"/>
              <a:t>التشغيلي</a:t>
            </a:r>
            <a:r>
              <a:rPr lang="en-US" b="1" dirty="0"/>
              <a:t> </a:t>
            </a:r>
            <a:r>
              <a:rPr lang="en-US" b="1" dirty="0" err="1"/>
              <a:t>الموحد</a:t>
            </a:r>
            <a:r>
              <a:rPr lang="en-US" b="1" dirty="0"/>
              <a:t> </a:t>
            </a:r>
            <a:r>
              <a:rPr lang="en-US" b="1" dirty="0" err="1"/>
              <a:t>للمواقف</a:t>
            </a:r>
            <a:r>
              <a:rPr lang="en-US" b="1" dirty="0"/>
              <a:t> </a:t>
            </a:r>
            <a:r>
              <a:rPr lang="en-US" b="1" dirty="0" err="1"/>
              <a:t>التي</a:t>
            </a:r>
            <a:r>
              <a:rPr lang="en-US" b="1" dirty="0"/>
              <a:t> </a:t>
            </a:r>
            <a:r>
              <a:rPr lang="en-US" b="1" dirty="0" err="1"/>
              <a:t>تتطلب</a:t>
            </a:r>
            <a:r>
              <a:rPr lang="en-US" b="1" dirty="0"/>
              <a:t> </a:t>
            </a:r>
            <a:r>
              <a:rPr lang="en-US" b="1" dirty="0" err="1"/>
              <a:t>إزالة</a:t>
            </a:r>
            <a:r>
              <a:rPr lang="en-US" b="1" dirty="0"/>
              <a:t> </a:t>
            </a:r>
            <a:r>
              <a:rPr lang="en-US" b="1" dirty="0" err="1"/>
              <a:t>طفل</a:t>
            </a:r>
            <a:r>
              <a:rPr lang="en-US" b="1" dirty="0"/>
              <a:t> </a:t>
            </a:r>
            <a:r>
              <a:rPr lang="en-US" b="1" dirty="0" err="1"/>
              <a:t>أو</a:t>
            </a:r>
            <a:r>
              <a:rPr lang="en-US" b="1" dirty="0"/>
              <a:t> </a:t>
            </a:r>
            <a:r>
              <a:rPr lang="en-US" b="1" dirty="0" err="1"/>
              <a:t>إنقاذه</a:t>
            </a:r>
            <a:endParaRPr lang="en-US" dirty="0"/>
          </a:p>
          <a:p>
            <a:pPr algn="r" rtl="1"/>
            <a:r>
              <a:rPr lang="en-US" b="1" dirty="0" err="1"/>
              <a:t>إجراء</a:t>
            </a:r>
            <a:r>
              <a:rPr lang="en-US" b="1" dirty="0"/>
              <a:t> </a:t>
            </a:r>
            <a:r>
              <a:rPr lang="en-US" b="1" dirty="0" err="1"/>
              <a:t>تشغيلي</a:t>
            </a:r>
            <a:r>
              <a:rPr lang="en-US" b="1" dirty="0"/>
              <a:t> </a:t>
            </a:r>
            <a:r>
              <a:rPr lang="en-US" b="1" dirty="0" err="1"/>
              <a:t>موحد</a:t>
            </a:r>
            <a:r>
              <a:rPr lang="en-US" b="1" dirty="0"/>
              <a:t> </a:t>
            </a:r>
            <a:r>
              <a:rPr lang="en-US" b="1" dirty="0" err="1"/>
              <a:t>للحالات</a:t>
            </a:r>
            <a:r>
              <a:rPr lang="en-US" b="1" dirty="0"/>
              <a:t> </a:t>
            </a:r>
            <a:r>
              <a:rPr lang="en-US" b="1" dirty="0" err="1"/>
              <a:t>التي</a:t>
            </a:r>
            <a:r>
              <a:rPr lang="en-US" b="1" dirty="0"/>
              <a:t> </a:t>
            </a:r>
            <a:r>
              <a:rPr lang="en-US" b="1" dirty="0" err="1"/>
              <a:t>يلزم</a:t>
            </a:r>
            <a:r>
              <a:rPr lang="en-US" b="1" dirty="0"/>
              <a:t> </a:t>
            </a:r>
            <a:r>
              <a:rPr lang="en-US" b="1" dirty="0" err="1"/>
              <a:t>فيها</a:t>
            </a:r>
            <a:r>
              <a:rPr lang="en-US" b="1" dirty="0"/>
              <a:t> </a:t>
            </a:r>
            <a:r>
              <a:rPr lang="en-US" b="1" dirty="0" err="1"/>
              <a:t>إخراج</a:t>
            </a:r>
            <a:r>
              <a:rPr lang="en-US" b="1" dirty="0"/>
              <a:t> </a:t>
            </a:r>
            <a:r>
              <a:rPr lang="en-US" b="1" dirty="0" err="1"/>
              <a:t>أو</a:t>
            </a:r>
            <a:r>
              <a:rPr lang="en-US" b="1" dirty="0"/>
              <a:t> </a:t>
            </a:r>
            <a:r>
              <a:rPr lang="en-US" b="1" dirty="0" err="1"/>
              <a:t>إنقاذ</a:t>
            </a:r>
            <a:r>
              <a:rPr lang="en-US" b="1" dirty="0"/>
              <a:t> </a:t>
            </a:r>
            <a:r>
              <a:rPr lang="en-US" b="1" dirty="0" err="1"/>
              <a:t>طفل</a:t>
            </a:r>
            <a:r>
              <a:rPr lang="en-US" b="1" dirty="0"/>
              <a:t> </a:t>
            </a:r>
            <a:r>
              <a:rPr lang="en-US" b="1" dirty="0" err="1"/>
              <a:t>ولكنه</a:t>
            </a:r>
            <a:r>
              <a:rPr lang="en-US" b="1" dirty="0"/>
              <a:t> </a:t>
            </a:r>
            <a:r>
              <a:rPr lang="en-US" b="1" dirty="0" err="1"/>
              <a:t>غير</a:t>
            </a:r>
            <a:r>
              <a:rPr lang="en-US" b="1" dirty="0"/>
              <a:t> </a:t>
            </a:r>
            <a:r>
              <a:rPr lang="en-US" b="1" dirty="0" err="1"/>
              <a:t>ممكن</a:t>
            </a:r>
            <a:r>
              <a:rPr lang="en-US" b="1" dirty="0"/>
              <a:t> </a:t>
            </a:r>
            <a:r>
              <a:rPr lang="en-US" b="1" dirty="0" err="1"/>
              <a:t>أو</a:t>
            </a:r>
            <a:r>
              <a:rPr lang="en-US" b="1" dirty="0"/>
              <a:t> </a:t>
            </a:r>
            <a:r>
              <a:rPr lang="en-US" b="1" dirty="0" err="1"/>
              <a:t>في</a:t>
            </a:r>
            <a:r>
              <a:rPr lang="en-US" b="1" dirty="0"/>
              <a:t> </a:t>
            </a:r>
            <a:r>
              <a:rPr lang="en-US" b="1" dirty="0" err="1"/>
              <a:t>مصلحتهم</a:t>
            </a:r>
            <a:r>
              <a:rPr lang="en-US" b="1" dirty="0"/>
              <a:t> </a:t>
            </a:r>
            <a:r>
              <a:rPr lang="en-US" b="1" dirty="0" err="1"/>
              <a:t>الفضلى</a:t>
            </a:r>
            <a:endParaRPr lang="en-US" dirty="0"/>
          </a:p>
          <a:p>
            <a:pPr algn="r" rtl="1"/>
            <a:r>
              <a:rPr lang="en-US" b="1" dirty="0" err="1"/>
              <a:t>الإجراءات</a:t>
            </a:r>
            <a:r>
              <a:rPr lang="en-US" b="1" dirty="0"/>
              <a:t> </a:t>
            </a:r>
            <a:r>
              <a:rPr lang="en-US" b="1" dirty="0" err="1"/>
              <a:t>الخاصة</a:t>
            </a:r>
            <a:r>
              <a:rPr lang="en-US" b="1" dirty="0"/>
              <a:t> </a:t>
            </a:r>
            <a:r>
              <a:rPr lang="en-US" b="1" dirty="0" err="1"/>
              <a:t>باللاجئين</a:t>
            </a:r>
            <a:r>
              <a:rPr lang="en-US" b="1" dirty="0"/>
              <a:t> </a:t>
            </a:r>
            <a:r>
              <a:rPr lang="en-US" b="1" dirty="0" err="1"/>
              <a:t>أو</a:t>
            </a:r>
            <a:r>
              <a:rPr lang="en-US" b="1" dirty="0"/>
              <a:t> </a:t>
            </a:r>
            <a:r>
              <a:rPr lang="en-US" b="1" dirty="0" err="1"/>
              <a:t>النازحين</a:t>
            </a:r>
            <a:r>
              <a:rPr lang="en-US" b="1" dirty="0"/>
              <a:t> </a:t>
            </a:r>
            <a:r>
              <a:rPr lang="en-US" b="1" dirty="0" err="1"/>
              <a:t>داخليًا</a:t>
            </a:r>
            <a:r>
              <a:rPr lang="en-US" b="1" dirty="0"/>
              <a:t> </a:t>
            </a:r>
            <a:r>
              <a:rPr lang="en-US" b="1" dirty="0" err="1"/>
              <a:t>أو</a:t>
            </a:r>
            <a:r>
              <a:rPr lang="en-US" b="1" dirty="0"/>
              <a:t> </a:t>
            </a:r>
            <a:r>
              <a:rPr lang="en-US" b="1" dirty="0" err="1"/>
              <a:t>المهاجرين</a:t>
            </a:r>
            <a:r>
              <a:rPr lang="en-US" b="1" dirty="0"/>
              <a:t> </a:t>
            </a:r>
            <a:r>
              <a:rPr lang="en-US" b="1" dirty="0" err="1"/>
              <a:t>التي</a:t>
            </a:r>
            <a:r>
              <a:rPr lang="en-US" b="1" dirty="0"/>
              <a:t> </a:t>
            </a:r>
            <a:r>
              <a:rPr lang="en-US" b="1" dirty="0" err="1"/>
              <a:t>حددتها</a:t>
            </a:r>
            <a:r>
              <a:rPr lang="en-US" b="1" dirty="0"/>
              <a:t> </a:t>
            </a:r>
            <a:r>
              <a:rPr lang="en-US" b="1" dirty="0" err="1"/>
              <a:t>الوكالات</a:t>
            </a:r>
            <a:r>
              <a:rPr lang="en-US" b="1" dirty="0"/>
              <a:t> </a:t>
            </a:r>
            <a:r>
              <a:rPr lang="en-US" b="1" dirty="0" err="1"/>
              <a:t>ذات</a:t>
            </a:r>
            <a:r>
              <a:rPr lang="en-US" b="1" dirty="0"/>
              <a:t> </a:t>
            </a:r>
            <a:r>
              <a:rPr lang="en-US" b="1" dirty="0" err="1"/>
              <a:t>الصلة</a:t>
            </a:r>
            <a:r>
              <a:rPr lang="en-US" b="1" dirty="0"/>
              <a:t> ، </a:t>
            </a:r>
            <a:r>
              <a:rPr lang="en-US" b="1" dirty="0" err="1"/>
              <a:t>مثل</a:t>
            </a:r>
            <a:r>
              <a:rPr lang="en-US" b="1" dirty="0"/>
              <a:t> </a:t>
            </a:r>
            <a:r>
              <a:rPr lang="en-US" b="1" dirty="0" err="1"/>
              <a:t>الخدمات</a:t>
            </a:r>
            <a:r>
              <a:rPr lang="en-US" b="1" dirty="0"/>
              <a:t> </a:t>
            </a:r>
            <a:r>
              <a:rPr lang="en-US" b="1" dirty="0" err="1"/>
              <a:t>الحكومية</a:t>
            </a:r>
            <a:r>
              <a:rPr lang="en-US" b="1" dirty="0"/>
              <a:t> </a:t>
            </a:r>
            <a:r>
              <a:rPr lang="en-US" b="1" dirty="0" err="1"/>
              <a:t>أو</a:t>
            </a:r>
            <a:r>
              <a:rPr lang="en-US" b="1" dirty="0"/>
              <a:t> </a:t>
            </a:r>
            <a:r>
              <a:rPr lang="en-US" b="1" dirty="0" err="1"/>
              <a:t>المفوضية</a:t>
            </a:r>
            <a:r>
              <a:rPr lang="en-US" b="1" dirty="0"/>
              <a:t> </a:t>
            </a:r>
            <a:r>
              <a:rPr lang="en-US" b="1" dirty="0" err="1"/>
              <a:t>السامية</a:t>
            </a:r>
            <a:r>
              <a:rPr lang="en-US" b="1" dirty="0"/>
              <a:t> </a:t>
            </a:r>
            <a:r>
              <a:rPr lang="en-US" b="1" dirty="0" err="1"/>
              <a:t>للأمم</a:t>
            </a:r>
            <a:r>
              <a:rPr lang="en-US" b="1" dirty="0"/>
              <a:t> </a:t>
            </a:r>
            <a:r>
              <a:rPr lang="en-US" b="1" dirty="0" err="1"/>
              <a:t>المتحدة</a:t>
            </a:r>
            <a:r>
              <a:rPr lang="en-US" b="1" dirty="0"/>
              <a:t> </a:t>
            </a:r>
            <a:r>
              <a:rPr lang="en-US" b="1" dirty="0" err="1"/>
              <a:t>لشؤون</a:t>
            </a:r>
            <a:r>
              <a:rPr lang="en-US" b="1" dirty="0"/>
              <a:t> </a:t>
            </a:r>
            <a:r>
              <a:rPr lang="en-US" b="1" dirty="0" err="1"/>
              <a:t>اللاجئين</a:t>
            </a:r>
            <a:r>
              <a:rPr lang="ar-JO" b="1" dirty="0"/>
              <a:t> </a:t>
            </a:r>
            <a:r>
              <a:rPr lang="en-US" b="1" dirty="0"/>
              <a:t>UNHCR </a:t>
            </a:r>
            <a:r>
              <a:rPr lang="en-US" b="1" dirty="0" err="1"/>
              <a:t>أو</a:t>
            </a:r>
            <a:r>
              <a:rPr lang="en-US" b="1" dirty="0"/>
              <a:t> </a:t>
            </a:r>
            <a:r>
              <a:rPr lang="en-US" b="1" dirty="0" err="1"/>
              <a:t>المنظمة</a:t>
            </a:r>
            <a:r>
              <a:rPr lang="en-US" b="1" dirty="0"/>
              <a:t> </a:t>
            </a:r>
            <a:r>
              <a:rPr lang="en-US" b="1" dirty="0" err="1"/>
              <a:t>الدولية</a:t>
            </a:r>
            <a:r>
              <a:rPr lang="en-US" b="1" dirty="0"/>
              <a:t> </a:t>
            </a:r>
            <a:r>
              <a:rPr lang="en-US" b="1" dirty="0" err="1"/>
              <a:t>للهجرة</a:t>
            </a:r>
            <a:r>
              <a:rPr lang="en-US" b="1" dirty="0"/>
              <a:t> IOM</a:t>
            </a:r>
            <a:endParaRPr lang="en-US" dirty="0"/>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16"/>
          <p:cNvSpPr txBox="1">
            <a:spLocks noGrp="1"/>
          </p:cNvSpPr>
          <p:nvPr>
            <p:ph type="title"/>
          </p:nvPr>
        </p:nvSpPr>
        <p:spPr>
          <a:xfrm>
            <a:off x="656023" y="365125"/>
            <a:ext cx="8386377"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ar-JO" dirty="0"/>
              <a:t>النشاط: إستخدام معايير الضعف و مصفوفة المخاطر </a:t>
            </a:r>
            <a:endParaRPr dirty="0"/>
          </a:p>
        </p:txBody>
      </p:sp>
      <p:sp>
        <p:nvSpPr>
          <p:cNvPr id="342" name="Google Shape;342;p16"/>
          <p:cNvSpPr txBox="1">
            <a:spLocks noGrp="1"/>
          </p:cNvSpPr>
          <p:nvPr>
            <p:ph type="body" idx="2"/>
          </p:nvPr>
        </p:nvSpPr>
        <p:spPr>
          <a:xfrm>
            <a:off x="656023" y="2140478"/>
            <a:ext cx="10820015" cy="4717522"/>
          </a:xfrm>
          <a:prstGeom prst="rect">
            <a:avLst/>
          </a:prstGeom>
          <a:noFill/>
          <a:ln>
            <a:noFill/>
          </a:ln>
        </p:spPr>
        <p:txBody>
          <a:bodyPr spcFirstLastPara="1" wrap="square" lIns="91425" tIns="45700" rIns="91425" bIns="45700" anchor="t" anchorCtr="0">
            <a:normAutofit/>
          </a:bodyPr>
          <a:lstStyle/>
          <a:p>
            <a:pPr algn="r" rtl="1"/>
            <a:r>
              <a:rPr lang="en-US" b="1" dirty="0" err="1"/>
              <a:t>راجع</a:t>
            </a:r>
            <a:r>
              <a:rPr lang="en-US" b="1" dirty="0"/>
              <a:t> </a:t>
            </a:r>
            <a:r>
              <a:rPr lang="en-US" b="1" dirty="0" err="1"/>
              <a:t>مصفوفة</a:t>
            </a:r>
            <a:r>
              <a:rPr lang="en-US" b="1" dirty="0"/>
              <a:t> </a:t>
            </a:r>
            <a:r>
              <a:rPr lang="en-US" b="1" dirty="0" err="1"/>
              <a:t>المخاطر</a:t>
            </a:r>
            <a:r>
              <a:rPr lang="en-US" b="1" dirty="0"/>
              <a:t> </a:t>
            </a:r>
            <a:r>
              <a:rPr lang="en-US" b="1" dirty="0" err="1"/>
              <a:t>ونموذج</a:t>
            </a:r>
            <a:r>
              <a:rPr lang="en-US" b="1" dirty="0"/>
              <a:t> </a:t>
            </a:r>
            <a:r>
              <a:rPr lang="en-US" b="1" dirty="0" err="1"/>
              <a:t>الدعم</a:t>
            </a:r>
            <a:r>
              <a:rPr lang="en-US" b="1" dirty="0"/>
              <a:t> </a:t>
            </a:r>
            <a:r>
              <a:rPr lang="en-US" b="1" dirty="0" err="1"/>
              <a:t>متعدد</a:t>
            </a:r>
            <a:r>
              <a:rPr lang="en-US" b="1" dirty="0"/>
              <a:t> </a:t>
            </a:r>
            <a:r>
              <a:rPr lang="en-US" b="1" dirty="0" err="1"/>
              <a:t>المستويات</a:t>
            </a:r>
            <a:r>
              <a:rPr lang="en-US" b="1" dirty="0"/>
              <a:t> </a:t>
            </a:r>
            <a:r>
              <a:rPr lang="en-US" b="1" dirty="0" err="1"/>
              <a:t>الذي</a:t>
            </a:r>
            <a:r>
              <a:rPr lang="en-US" b="1" dirty="0"/>
              <a:t> </a:t>
            </a:r>
            <a:r>
              <a:rPr lang="en-US" b="1" dirty="0" err="1"/>
              <a:t>حصلت</a:t>
            </a:r>
            <a:r>
              <a:rPr lang="en-US" b="1" dirty="0"/>
              <a:t> </a:t>
            </a:r>
            <a:r>
              <a:rPr lang="en-US" b="1" dirty="0" err="1"/>
              <a:t>عليه</a:t>
            </a:r>
            <a:r>
              <a:rPr lang="en-US" b="1" dirty="0"/>
              <a:t>.</a:t>
            </a:r>
            <a:endParaRPr lang="en-US" dirty="0"/>
          </a:p>
          <a:p>
            <a:pPr algn="r" rtl="1">
              <a:buFont typeface="Courier New" panose="02070309020205020404" pitchFamily="49" charset="0"/>
              <a:buChar char="o"/>
            </a:pPr>
            <a:r>
              <a:rPr lang="en-US" b="1" dirty="0" err="1"/>
              <a:t>مناقشة</a:t>
            </a:r>
            <a:r>
              <a:rPr lang="en-US" b="1" dirty="0"/>
              <a:t> </a:t>
            </a:r>
            <a:r>
              <a:rPr lang="en-US" b="1" dirty="0" err="1"/>
              <a:t>الأسئلة</a:t>
            </a:r>
            <a:r>
              <a:rPr lang="en-US" b="1" dirty="0"/>
              <a:t> </a:t>
            </a:r>
            <a:r>
              <a:rPr lang="en-US" b="1" dirty="0" err="1"/>
              <a:t>التالية</a:t>
            </a:r>
            <a:r>
              <a:rPr lang="en-US" b="1" dirty="0"/>
              <a:t>:</a:t>
            </a:r>
            <a:endParaRPr lang="en-US" dirty="0"/>
          </a:p>
          <a:p>
            <a:pPr algn="r" rtl="1">
              <a:buFont typeface="Courier New" panose="02070309020205020404" pitchFamily="49" charset="0"/>
              <a:buChar char="o"/>
            </a:pPr>
            <a:r>
              <a:rPr lang="en-US" b="1" dirty="0" err="1"/>
              <a:t>كيف</a:t>
            </a:r>
            <a:r>
              <a:rPr lang="en-US" b="1" dirty="0"/>
              <a:t> </a:t>
            </a:r>
            <a:r>
              <a:rPr lang="en-US" b="1" dirty="0" err="1"/>
              <a:t>تعتقد</a:t>
            </a:r>
            <a:r>
              <a:rPr lang="en-US" b="1" dirty="0"/>
              <a:t> </a:t>
            </a:r>
            <a:r>
              <a:rPr lang="en-US" b="1" dirty="0" err="1"/>
              <a:t>أن</a:t>
            </a:r>
            <a:r>
              <a:rPr lang="en-US" b="1" dirty="0"/>
              <a:t> </a:t>
            </a:r>
            <a:r>
              <a:rPr lang="en-US" b="1" dirty="0" err="1"/>
              <a:t>أداة</a:t>
            </a:r>
            <a:r>
              <a:rPr lang="en-US" b="1" dirty="0"/>
              <a:t> </a:t>
            </a:r>
            <a:r>
              <a:rPr lang="en-US" b="1" dirty="0" err="1"/>
              <a:t>إدارة</a:t>
            </a:r>
            <a:r>
              <a:rPr lang="en-US" b="1" dirty="0"/>
              <a:t> </a:t>
            </a:r>
            <a:r>
              <a:rPr lang="en-US" b="1" dirty="0" err="1"/>
              <a:t>الحالة</a:t>
            </a:r>
            <a:r>
              <a:rPr lang="en-US" b="1" dirty="0"/>
              <a:t> </a:t>
            </a:r>
            <a:r>
              <a:rPr lang="en-US" b="1" dirty="0" err="1"/>
              <a:t>هذه</a:t>
            </a:r>
            <a:r>
              <a:rPr lang="en-US" b="1" dirty="0"/>
              <a:t> </a:t>
            </a:r>
            <a:r>
              <a:rPr lang="en-US" b="1" dirty="0" err="1"/>
              <a:t>تساعد</a:t>
            </a:r>
            <a:r>
              <a:rPr lang="en-US" b="1" dirty="0"/>
              <a:t> / </a:t>
            </a:r>
            <a:r>
              <a:rPr lang="en-US" b="1" dirty="0" err="1"/>
              <a:t>يمكن</a:t>
            </a:r>
            <a:r>
              <a:rPr lang="en-US" b="1" dirty="0"/>
              <a:t> </a:t>
            </a:r>
            <a:r>
              <a:rPr lang="en-US" b="1" dirty="0" err="1"/>
              <a:t>أن</a:t>
            </a:r>
            <a:r>
              <a:rPr lang="en-US" b="1" dirty="0"/>
              <a:t> </a:t>
            </a:r>
            <a:r>
              <a:rPr lang="en-US" b="1" dirty="0" err="1"/>
              <a:t>تساعد</a:t>
            </a:r>
            <a:r>
              <a:rPr lang="en-US" b="1" dirty="0"/>
              <a:t> </a:t>
            </a:r>
            <a:r>
              <a:rPr lang="en-US" b="1" dirty="0" err="1"/>
              <a:t>في</a:t>
            </a:r>
            <a:r>
              <a:rPr lang="en-US" b="1" dirty="0"/>
              <a:t> </a:t>
            </a:r>
            <a:r>
              <a:rPr lang="en-US" b="1" dirty="0" err="1"/>
              <a:t>السياق</a:t>
            </a:r>
            <a:r>
              <a:rPr lang="en-US" b="1" dirty="0"/>
              <a:t>؟ </a:t>
            </a:r>
            <a:r>
              <a:rPr lang="en-US" b="1" dirty="0" err="1"/>
              <a:t>كيف</a:t>
            </a:r>
            <a:r>
              <a:rPr lang="en-US" b="1" dirty="0"/>
              <a:t> </a:t>
            </a:r>
            <a:r>
              <a:rPr lang="en-US" b="1" dirty="0" err="1"/>
              <a:t>حالها</a:t>
            </a:r>
            <a:r>
              <a:rPr lang="en-US" b="1" dirty="0"/>
              <a:t> </a:t>
            </a:r>
            <a:r>
              <a:rPr lang="en-US" b="1" dirty="0" err="1"/>
              <a:t>حاليا</a:t>
            </a:r>
            <a:r>
              <a:rPr lang="en-US" b="1" dirty="0"/>
              <a:t>؟</a:t>
            </a:r>
            <a:endParaRPr lang="en-US" dirty="0"/>
          </a:p>
          <a:p>
            <a:pPr algn="r" rtl="1">
              <a:buFont typeface="Courier New" panose="02070309020205020404" pitchFamily="49" charset="0"/>
              <a:buChar char="o"/>
            </a:pPr>
            <a:r>
              <a:rPr lang="en-US" b="1" dirty="0" err="1"/>
              <a:t>ما</a:t>
            </a:r>
            <a:r>
              <a:rPr lang="en-US" b="1" dirty="0"/>
              <a:t> </a:t>
            </a:r>
            <a:r>
              <a:rPr lang="en-US" b="1" dirty="0" err="1"/>
              <a:t>هي</a:t>
            </a:r>
            <a:r>
              <a:rPr lang="en-US" b="1" dirty="0"/>
              <a:t> / </a:t>
            </a:r>
            <a:r>
              <a:rPr lang="en-US" b="1" dirty="0" err="1"/>
              <a:t>ستكون</a:t>
            </a:r>
            <a:r>
              <a:rPr lang="en-US" b="1" dirty="0"/>
              <a:t> </a:t>
            </a:r>
            <a:r>
              <a:rPr lang="en-US" b="1" dirty="0" err="1"/>
              <a:t>التحديات</a:t>
            </a:r>
            <a:r>
              <a:rPr lang="en-US" b="1" dirty="0"/>
              <a:t> </a:t>
            </a:r>
            <a:r>
              <a:rPr lang="en-US" b="1" dirty="0" err="1"/>
              <a:t>الرئيسية</a:t>
            </a:r>
            <a:r>
              <a:rPr lang="en-US" b="1" dirty="0"/>
              <a:t> </a:t>
            </a:r>
            <a:r>
              <a:rPr lang="en-US" b="1" dirty="0" err="1"/>
              <a:t>في</a:t>
            </a:r>
            <a:r>
              <a:rPr lang="en-US" b="1" dirty="0"/>
              <a:t> </a:t>
            </a:r>
            <a:r>
              <a:rPr lang="en-US" b="1" dirty="0" err="1"/>
              <a:t>تطبيق</a:t>
            </a:r>
            <a:r>
              <a:rPr lang="en-US" b="1" dirty="0"/>
              <a:t> </a:t>
            </a:r>
            <a:r>
              <a:rPr lang="en-US" b="1" dirty="0" err="1"/>
              <a:t>هذه</a:t>
            </a:r>
            <a:r>
              <a:rPr lang="en-US" b="1" dirty="0"/>
              <a:t> </a:t>
            </a:r>
            <a:r>
              <a:rPr lang="en-US" b="1" dirty="0" err="1"/>
              <a:t>الأداة</a:t>
            </a:r>
            <a:r>
              <a:rPr lang="en-US" b="1" dirty="0"/>
              <a:t>؟</a:t>
            </a:r>
            <a:endParaRPr lang="en-US" dirty="0"/>
          </a:p>
          <a:p>
            <a:pPr algn="r" rtl="1"/>
            <a:r>
              <a:rPr lang="en-US" b="1" dirty="0" err="1"/>
              <a:t>هل</a:t>
            </a:r>
            <a:r>
              <a:rPr lang="en-US" b="1" dirty="0"/>
              <a:t> </a:t>
            </a:r>
            <a:r>
              <a:rPr lang="en-US" b="1" dirty="0" err="1"/>
              <a:t>ترى</a:t>
            </a:r>
            <a:r>
              <a:rPr lang="en-US" b="1" dirty="0"/>
              <a:t> </a:t>
            </a:r>
            <a:r>
              <a:rPr lang="en-US" b="1" dirty="0" err="1"/>
              <a:t>ثغرات</a:t>
            </a:r>
            <a:r>
              <a:rPr lang="en-US" b="1" dirty="0"/>
              <a:t> </a:t>
            </a:r>
            <a:r>
              <a:rPr lang="en-US" b="1" dirty="0" err="1"/>
              <a:t>في</a:t>
            </a:r>
            <a:r>
              <a:rPr lang="en-US" b="1" dirty="0"/>
              <a:t> </a:t>
            </a:r>
            <a:r>
              <a:rPr lang="en-US" b="1" dirty="0" err="1"/>
              <a:t>هذه</a:t>
            </a:r>
            <a:r>
              <a:rPr lang="en-US" b="1" dirty="0"/>
              <a:t> </a:t>
            </a:r>
            <a:r>
              <a:rPr lang="en-US" b="1" dirty="0" err="1"/>
              <a:t>الأداة</a:t>
            </a:r>
            <a:r>
              <a:rPr lang="en-US" b="1" dirty="0"/>
              <a:t> </a:t>
            </a:r>
            <a:r>
              <a:rPr lang="en-US" b="1" dirty="0" err="1"/>
              <a:t>أو</a:t>
            </a:r>
            <a:r>
              <a:rPr lang="en-US" b="1" dirty="0"/>
              <a:t> </a:t>
            </a:r>
            <a:r>
              <a:rPr lang="en-US" b="1" dirty="0" err="1"/>
              <a:t>أشياء</a:t>
            </a:r>
            <a:r>
              <a:rPr lang="en-US" b="1" dirty="0"/>
              <a:t> </a:t>
            </a:r>
            <a:r>
              <a:rPr lang="en-US" b="1" dirty="0" err="1"/>
              <a:t>قد</a:t>
            </a:r>
            <a:r>
              <a:rPr lang="en-US" b="1" dirty="0"/>
              <a:t> </a:t>
            </a:r>
            <a:r>
              <a:rPr lang="en-US" b="1" dirty="0" err="1"/>
              <a:t>تغيرها</a:t>
            </a:r>
            <a:r>
              <a:rPr lang="en-US" b="1" dirty="0"/>
              <a:t>؟ </a:t>
            </a:r>
            <a:r>
              <a:rPr lang="en-US" b="1" dirty="0" err="1"/>
              <a:t>الآن</a:t>
            </a:r>
            <a:r>
              <a:rPr lang="en-US" b="1" dirty="0"/>
              <a:t> </a:t>
            </a:r>
            <a:r>
              <a:rPr lang="en-US" b="1" dirty="0" err="1"/>
              <a:t>قم</a:t>
            </a:r>
            <a:r>
              <a:rPr lang="en-US" b="1" dirty="0"/>
              <a:t> </a:t>
            </a:r>
            <a:r>
              <a:rPr lang="en-US" b="1" dirty="0" err="1"/>
              <a:t>بتطوير</a:t>
            </a:r>
            <a:r>
              <a:rPr lang="en-US" b="1" dirty="0"/>
              <a:t> </a:t>
            </a:r>
            <a:r>
              <a:rPr lang="en-US" b="1" dirty="0" err="1"/>
              <a:t>التغييرات</a:t>
            </a:r>
            <a:r>
              <a:rPr lang="en-US" b="1" dirty="0"/>
              <a:t> / </a:t>
            </a:r>
            <a:r>
              <a:rPr lang="en-US" b="1" dirty="0" err="1"/>
              <a:t>التعديلات</a:t>
            </a:r>
            <a:r>
              <a:rPr lang="en-US" b="1" dirty="0"/>
              <a:t> / </a:t>
            </a:r>
            <a:r>
              <a:rPr lang="en-US" b="1" dirty="0" err="1"/>
              <a:t>السياق</a:t>
            </a:r>
            <a:r>
              <a:rPr lang="en-US" b="1" dirty="0"/>
              <a:t> </a:t>
            </a:r>
            <a:r>
              <a:rPr lang="en-US" b="1" dirty="0" err="1"/>
              <a:t>الذي</a:t>
            </a:r>
            <a:r>
              <a:rPr lang="en-US" b="1" dirty="0"/>
              <a:t> </a:t>
            </a:r>
            <a:r>
              <a:rPr lang="en-US" b="1" dirty="0" err="1"/>
              <a:t>ترغب</a:t>
            </a:r>
            <a:r>
              <a:rPr lang="en-US" b="1" dirty="0"/>
              <a:t> </a:t>
            </a:r>
            <a:r>
              <a:rPr lang="en-US" b="1" dirty="0" err="1"/>
              <a:t>في</a:t>
            </a:r>
            <a:r>
              <a:rPr lang="en-US" b="1" dirty="0"/>
              <a:t> </a:t>
            </a:r>
            <a:r>
              <a:rPr lang="en-US" b="1" dirty="0" err="1"/>
              <a:t>إجرائه</a:t>
            </a:r>
            <a:r>
              <a:rPr lang="en-US" b="1" dirty="0"/>
              <a:t> </a:t>
            </a:r>
            <a:r>
              <a:rPr lang="en-US" b="1" dirty="0" err="1"/>
              <a:t>على</a:t>
            </a:r>
            <a:r>
              <a:rPr lang="en-US" b="1" dirty="0"/>
              <a:t> </a:t>
            </a:r>
            <a:r>
              <a:rPr lang="en-US" b="1" dirty="0" err="1"/>
              <a:t>الأدوات</a:t>
            </a:r>
            <a:r>
              <a:rPr lang="en-US" b="1" dirty="0"/>
              <a:t> ، </a:t>
            </a:r>
            <a:r>
              <a:rPr lang="en-US" b="1" dirty="0" err="1"/>
              <a:t>واستهداف</a:t>
            </a:r>
            <a:r>
              <a:rPr lang="en-US" b="1" dirty="0"/>
              <a:t> </a:t>
            </a:r>
            <a:r>
              <a:rPr lang="en-US" b="1" dirty="0" err="1"/>
              <a:t>المجالات</a:t>
            </a:r>
            <a:r>
              <a:rPr lang="en-US" b="1" dirty="0"/>
              <a:t> </a:t>
            </a:r>
            <a:r>
              <a:rPr lang="en-US" b="1" dirty="0" err="1"/>
              <a:t>الرئيسية</a:t>
            </a:r>
            <a:r>
              <a:rPr lang="en-US" b="1" dirty="0"/>
              <a:t> </a:t>
            </a:r>
            <a:r>
              <a:rPr lang="en-US" b="1" dirty="0" err="1"/>
              <a:t>التي</a:t>
            </a:r>
            <a:r>
              <a:rPr lang="en-US" b="1" dirty="0"/>
              <a:t> </a:t>
            </a:r>
            <a:r>
              <a:rPr lang="en-US" b="1" dirty="0" err="1"/>
              <a:t>تشعر</a:t>
            </a:r>
            <a:r>
              <a:rPr lang="en-US" b="1" dirty="0"/>
              <a:t> </a:t>
            </a:r>
            <a:r>
              <a:rPr lang="en-US" b="1" dirty="0" err="1"/>
              <a:t>بأنها</a:t>
            </a:r>
            <a:r>
              <a:rPr lang="en-US" b="1" dirty="0"/>
              <a:t> </a:t>
            </a:r>
            <a:r>
              <a:rPr lang="en-US" b="1" dirty="0" err="1"/>
              <a:t>الأكثر</a:t>
            </a:r>
            <a:r>
              <a:rPr lang="en-US" b="1" dirty="0"/>
              <a:t> </a:t>
            </a:r>
            <a:r>
              <a:rPr lang="en-US" b="1" dirty="0" err="1"/>
              <a:t>أهمية</a:t>
            </a:r>
            <a:r>
              <a:rPr lang="en-US" b="1" dirty="0"/>
              <a:t> </a:t>
            </a:r>
            <a:r>
              <a:rPr lang="en-US" b="1" dirty="0" err="1"/>
              <a:t>في</a:t>
            </a:r>
            <a:r>
              <a:rPr lang="en-US" b="1" dirty="0"/>
              <a:t> </a:t>
            </a:r>
            <a:r>
              <a:rPr lang="en-US" b="1" dirty="0" err="1"/>
              <a:t>هذا</a:t>
            </a:r>
            <a:r>
              <a:rPr lang="en-US" b="1" dirty="0"/>
              <a:t> </a:t>
            </a:r>
            <a:r>
              <a:rPr lang="en-US" b="1" dirty="0" err="1"/>
              <a:t>السياق</a:t>
            </a:r>
            <a:r>
              <a:rPr lang="en-US" b="1" dirty="0"/>
              <a:t>.</a:t>
            </a:r>
            <a:endParaRPr lang="en-US" dirty="0"/>
          </a:p>
          <a:p>
            <a:pPr marL="228600" lvl="0" indent="-50800" algn="l" rtl="0">
              <a:lnSpc>
                <a:spcPct val="90000"/>
              </a:lnSpc>
              <a:spcBef>
                <a:spcPts val="1000"/>
              </a:spcBef>
              <a:spcAft>
                <a:spcPts val="0"/>
              </a:spcAft>
              <a:buClr>
                <a:schemeClr val="accent6"/>
              </a:buClr>
              <a:buSzPts val="2800"/>
              <a:buNone/>
            </a:pPr>
            <a:endParaRPr dirty="0"/>
          </a:p>
        </p:txBody>
      </p:sp>
      <p:pic>
        <p:nvPicPr>
          <p:cNvPr id="343" name="Google Shape;343;p16"/>
          <p:cNvPicPr preferRelativeResize="0"/>
          <p:nvPr/>
        </p:nvPicPr>
        <p:blipFill rotWithShape="1">
          <a:blip r:embed="rId3">
            <a:alphaModFix/>
          </a:blip>
          <a:srcRect/>
          <a:stretch/>
        </p:blipFill>
        <p:spPr>
          <a:xfrm>
            <a:off x="8805243" y="-354451"/>
            <a:ext cx="3386757" cy="338675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17"/>
          <p:cNvSpPr txBox="1">
            <a:spLocks noGrp="1"/>
          </p:cNvSpPr>
          <p:nvPr>
            <p:ph type="body" idx="2"/>
          </p:nvPr>
        </p:nvSpPr>
        <p:spPr>
          <a:xfrm>
            <a:off x="4100513" y="528638"/>
            <a:ext cx="7300912" cy="6329362"/>
          </a:xfrm>
          <a:prstGeom prst="rect">
            <a:avLst/>
          </a:prstGeom>
          <a:noFill/>
          <a:ln>
            <a:noFill/>
          </a:ln>
        </p:spPr>
        <p:txBody>
          <a:bodyPr spcFirstLastPara="1" wrap="square" lIns="91425" tIns="45700" rIns="91425" bIns="45700" anchor="t" anchorCtr="0">
            <a:normAutofit/>
          </a:bodyPr>
          <a:lstStyle/>
          <a:p>
            <a:pPr algn="r" rtl="1"/>
            <a:r>
              <a:rPr lang="en-US" b="1" dirty="0" err="1"/>
              <a:t>إدارة</a:t>
            </a:r>
            <a:r>
              <a:rPr lang="en-US" b="1" dirty="0"/>
              <a:t> </a:t>
            </a:r>
            <a:r>
              <a:rPr lang="en-US" b="1" dirty="0" err="1"/>
              <a:t>الحالة</a:t>
            </a:r>
            <a:r>
              <a:rPr lang="en-US" b="1" dirty="0"/>
              <a:t> </a:t>
            </a:r>
            <a:r>
              <a:rPr lang="en-US" b="1" dirty="0" err="1"/>
              <a:t>للأطفال</a:t>
            </a:r>
            <a:r>
              <a:rPr lang="en-US" b="1" dirty="0"/>
              <a:t> </a:t>
            </a:r>
            <a:r>
              <a:rPr lang="en-US" b="1" dirty="0" err="1"/>
              <a:t>العاملين</a:t>
            </a:r>
            <a:r>
              <a:rPr lang="en-US" b="1" dirty="0"/>
              <a:t> </a:t>
            </a:r>
            <a:r>
              <a:rPr lang="en-US" b="1" dirty="0" err="1"/>
              <a:t>هي</a:t>
            </a:r>
            <a:r>
              <a:rPr lang="en-US" b="1" dirty="0"/>
              <a:t> </a:t>
            </a:r>
            <a:r>
              <a:rPr lang="en-US" b="1" dirty="0" err="1"/>
              <a:t>طريقة</a:t>
            </a:r>
            <a:r>
              <a:rPr lang="en-US" b="1" dirty="0"/>
              <a:t> </a:t>
            </a:r>
            <a:r>
              <a:rPr lang="en-US" b="1" dirty="0" err="1"/>
              <a:t>منهجية</a:t>
            </a:r>
            <a:r>
              <a:rPr lang="en-US" b="1" dirty="0"/>
              <a:t> </a:t>
            </a:r>
            <a:r>
              <a:rPr lang="en-US" b="1" dirty="0" err="1"/>
              <a:t>وفي</a:t>
            </a:r>
            <a:r>
              <a:rPr lang="en-US" b="1" dirty="0"/>
              <a:t> </a:t>
            </a:r>
            <a:r>
              <a:rPr lang="en-US" b="1" dirty="0" err="1"/>
              <a:t>الوقت</a:t>
            </a:r>
            <a:r>
              <a:rPr lang="en-US" b="1" dirty="0"/>
              <a:t> </a:t>
            </a:r>
            <a:r>
              <a:rPr lang="en-US" b="1" dirty="0" err="1"/>
              <a:t>المناسب</a:t>
            </a:r>
            <a:r>
              <a:rPr lang="en-US" b="1" dirty="0"/>
              <a:t> </a:t>
            </a:r>
            <a:r>
              <a:rPr lang="en-US" b="1" dirty="0" err="1"/>
              <a:t>لتقديم</a:t>
            </a:r>
            <a:r>
              <a:rPr lang="en-US" b="1" dirty="0"/>
              <a:t> </a:t>
            </a:r>
            <a:r>
              <a:rPr lang="en-US" b="1" dirty="0" err="1"/>
              <a:t>الدعم</a:t>
            </a:r>
            <a:r>
              <a:rPr lang="en-US" b="1" dirty="0"/>
              <a:t> </a:t>
            </a:r>
            <a:r>
              <a:rPr lang="en-US" b="1" dirty="0" err="1"/>
              <a:t>المباشر</a:t>
            </a:r>
            <a:r>
              <a:rPr lang="en-US" b="1" dirty="0"/>
              <a:t> </a:t>
            </a:r>
            <a:r>
              <a:rPr lang="en-US" b="1" dirty="0" err="1"/>
              <a:t>الفردي</a:t>
            </a:r>
            <a:r>
              <a:rPr lang="en-US" b="1" dirty="0"/>
              <a:t> </a:t>
            </a:r>
            <a:r>
              <a:rPr lang="en-US" b="1" dirty="0" err="1"/>
              <a:t>والإحالات</a:t>
            </a:r>
            <a:r>
              <a:rPr lang="en-US" b="1" dirty="0"/>
              <a:t> </a:t>
            </a:r>
            <a:r>
              <a:rPr lang="en-US" b="1" dirty="0" err="1"/>
              <a:t>إلى</a:t>
            </a:r>
            <a:r>
              <a:rPr lang="en-US" b="1" dirty="0"/>
              <a:t> </a:t>
            </a:r>
            <a:r>
              <a:rPr lang="en-US" b="1" dirty="0" err="1"/>
              <a:t>الخدمات</a:t>
            </a:r>
            <a:r>
              <a:rPr lang="en-US" b="1" dirty="0"/>
              <a:t> </a:t>
            </a:r>
            <a:r>
              <a:rPr lang="en-US" b="1" dirty="0" err="1"/>
              <a:t>للأطفال</a:t>
            </a:r>
            <a:r>
              <a:rPr lang="en-US" b="1" dirty="0"/>
              <a:t> </a:t>
            </a:r>
            <a:r>
              <a:rPr lang="en-US" b="1" dirty="0" err="1"/>
              <a:t>الموجودين</a:t>
            </a:r>
            <a:r>
              <a:rPr lang="en-US" b="1" dirty="0"/>
              <a:t> </a:t>
            </a:r>
            <a:r>
              <a:rPr lang="en-US" b="1" dirty="0" err="1"/>
              <a:t>في</a:t>
            </a:r>
            <a:r>
              <a:rPr lang="en-US" b="1" dirty="0"/>
              <a:t> CL / WFCL.</a:t>
            </a:r>
            <a:r>
              <a:rPr lang="ar-JO" b="1"/>
              <a:t>عمل الأطفال و أسوء أشكال العمالة </a:t>
            </a:r>
            <a:endParaRPr lang="en-US" dirty="0"/>
          </a:p>
          <a:p>
            <a:pPr lvl="3" algn="r" rtl="1"/>
            <a:r>
              <a:rPr lang="en-US" b="1" dirty="0"/>
              <a:t>.</a:t>
            </a:r>
            <a:endParaRPr lang="en-US" dirty="0"/>
          </a:p>
          <a:p>
            <a:pPr algn="r" rtl="1"/>
            <a:r>
              <a:rPr lang="en-US" b="1" dirty="0" err="1"/>
              <a:t>تختلف</a:t>
            </a:r>
            <a:r>
              <a:rPr lang="en-US" b="1" dirty="0"/>
              <a:t> </a:t>
            </a:r>
            <a:r>
              <a:rPr lang="en-US" b="1" dirty="0" err="1"/>
              <a:t>أنواع</a:t>
            </a:r>
            <a:r>
              <a:rPr lang="en-US" b="1" dirty="0"/>
              <a:t> </a:t>
            </a:r>
            <a:r>
              <a:rPr lang="en-US" b="1" dirty="0" err="1"/>
              <a:t>ومستويات</a:t>
            </a:r>
            <a:r>
              <a:rPr lang="en-US" b="1" dirty="0"/>
              <a:t> </a:t>
            </a:r>
            <a:r>
              <a:rPr lang="en-US" b="1" dirty="0" err="1"/>
              <a:t>الأذى</a:t>
            </a:r>
            <a:r>
              <a:rPr lang="en-US" b="1" dirty="0"/>
              <a:t> </a:t>
            </a:r>
            <a:r>
              <a:rPr lang="en-US" b="1" dirty="0" err="1"/>
              <a:t>والخطر</a:t>
            </a:r>
            <a:r>
              <a:rPr lang="en-US" b="1" dirty="0"/>
              <a:t> </a:t>
            </a:r>
            <a:r>
              <a:rPr lang="en-US" b="1" dirty="0" err="1"/>
              <a:t>الذي</a:t>
            </a:r>
            <a:r>
              <a:rPr lang="en-US" b="1" dirty="0"/>
              <a:t> </a:t>
            </a:r>
            <a:r>
              <a:rPr lang="en-US" b="1" dirty="0" err="1"/>
              <a:t>يتعرض</a:t>
            </a:r>
            <a:r>
              <a:rPr lang="en-US" b="1" dirty="0"/>
              <a:t> </a:t>
            </a:r>
            <a:r>
              <a:rPr lang="en-US" b="1" dirty="0" err="1"/>
              <a:t>له</a:t>
            </a:r>
            <a:r>
              <a:rPr lang="en-US" b="1" dirty="0"/>
              <a:t> </a:t>
            </a:r>
            <a:r>
              <a:rPr lang="en-US" b="1" dirty="0" err="1"/>
              <a:t>الأطفال</a:t>
            </a:r>
            <a:r>
              <a:rPr lang="en-US" b="1" dirty="0"/>
              <a:t> </a:t>
            </a:r>
            <a:r>
              <a:rPr lang="en-US" b="1" dirty="0" err="1"/>
              <a:t>في</a:t>
            </a:r>
            <a:r>
              <a:rPr lang="en-US" b="1" dirty="0"/>
              <a:t> </a:t>
            </a:r>
            <a:r>
              <a:rPr lang="en-US" b="1" dirty="0" err="1"/>
              <a:t>عمالة</a:t>
            </a:r>
            <a:r>
              <a:rPr lang="en-US" b="1" dirty="0"/>
              <a:t> </a:t>
            </a:r>
            <a:r>
              <a:rPr lang="en-US" b="1" dirty="0" err="1"/>
              <a:t>الأطفال</a:t>
            </a:r>
            <a:r>
              <a:rPr lang="en-US" b="1" dirty="0"/>
              <a:t> </a:t>
            </a:r>
            <a:r>
              <a:rPr lang="en-US" b="1" dirty="0" err="1"/>
              <a:t>باختلاف</a:t>
            </a:r>
            <a:r>
              <a:rPr lang="en-US" b="1" dirty="0"/>
              <a:t> </a:t>
            </a:r>
            <a:r>
              <a:rPr lang="en-US" b="1" dirty="0" err="1"/>
              <a:t>أماكن</a:t>
            </a:r>
            <a:r>
              <a:rPr lang="en-US" b="1" dirty="0"/>
              <a:t> </a:t>
            </a:r>
            <a:r>
              <a:rPr lang="en-US" b="1" dirty="0" err="1"/>
              <a:t>عملهم</a:t>
            </a:r>
            <a:r>
              <a:rPr lang="en-US" b="1" dirty="0"/>
              <a:t> </a:t>
            </a:r>
            <a:r>
              <a:rPr lang="en-US" b="1" dirty="0" err="1"/>
              <a:t>ومهامهم</a:t>
            </a:r>
            <a:r>
              <a:rPr lang="en-US" b="1" dirty="0"/>
              <a:t> </a:t>
            </a:r>
            <a:r>
              <a:rPr lang="en-US" b="1" dirty="0" err="1"/>
              <a:t>وبيئة</a:t>
            </a:r>
            <a:r>
              <a:rPr lang="en-US" b="1" dirty="0"/>
              <a:t> </a:t>
            </a:r>
            <a:r>
              <a:rPr lang="en-US" b="1" dirty="0" err="1"/>
              <a:t>أسرتهم</a:t>
            </a:r>
            <a:r>
              <a:rPr lang="en-US" b="1" dirty="0"/>
              <a:t> </a:t>
            </a:r>
            <a:r>
              <a:rPr lang="en-US" b="1" dirty="0" err="1"/>
              <a:t>ومجتمعهم</a:t>
            </a:r>
            <a:r>
              <a:rPr lang="en-US" b="1" dirty="0"/>
              <a:t> </a:t>
            </a:r>
            <a:r>
              <a:rPr lang="en-US" b="1" dirty="0" err="1"/>
              <a:t>وسنهم</a:t>
            </a:r>
            <a:r>
              <a:rPr lang="en-US" b="1" dirty="0"/>
              <a:t> </a:t>
            </a:r>
            <a:r>
              <a:rPr lang="en-US" b="1" dirty="0" err="1"/>
              <a:t>وجنسهم</a:t>
            </a:r>
            <a:r>
              <a:rPr lang="en-US" b="1" dirty="0"/>
              <a:t> </a:t>
            </a:r>
            <a:r>
              <a:rPr lang="en-US" b="1" dirty="0" err="1"/>
              <a:t>ومرحلة</a:t>
            </a:r>
            <a:r>
              <a:rPr lang="en-US" b="1" dirty="0"/>
              <a:t> </a:t>
            </a:r>
            <a:r>
              <a:rPr lang="en-US" b="1" dirty="0" err="1"/>
              <a:t>نموهم</a:t>
            </a:r>
            <a:r>
              <a:rPr lang="en-US" b="1" dirty="0"/>
              <a:t>.</a:t>
            </a:r>
            <a:endParaRPr lang="ar-JO" b="1" dirty="0"/>
          </a:p>
          <a:p>
            <a:pPr algn="r" rtl="1"/>
            <a:endParaRPr lang="en-US" dirty="0"/>
          </a:p>
          <a:p>
            <a:pPr algn="r" rtl="1"/>
            <a:r>
              <a:rPr lang="en-US" b="1" dirty="0" err="1"/>
              <a:t>يجب</a:t>
            </a:r>
            <a:r>
              <a:rPr lang="en-US" b="1" dirty="0"/>
              <a:t> </a:t>
            </a:r>
            <a:r>
              <a:rPr lang="en-US" b="1" dirty="0" err="1"/>
              <a:t>أن</a:t>
            </a:r>
            <a:r>
              <a:rPr lang="en-US" b="1" dirty="0"/>
              <a:t> </a:t>
            </a:r>
            <a:r>
              <a:rPr lang="en-US" b="1" dirty="0" err="1"/>
              <a:t>تكون</a:t>
            </a:r>
            <a:r>
              <a:rPr lang="en-US" b="1" dirty="0"/>
              <a:t> </a:t>
            </a:r>
            <a:r>
              <a:rPr lang="en-US" b="1" dirty="0" err="1"/>
              <a:t>خدمات</a:t>
            </a:r>
            <a:r>
              <a:rPr lang="en-US" b="1" dirty="0"/>
              <a:t> </a:t>
            </a:r>
            <a:r>
              <a:rPr lang="en-US" b="1" dirty="0" err="1"/>
              <a:t>إدارة</a:t>
            </a:r>
            <a:r>
              <a:rPr lang="en-US" b="1" dirty="0"/>
              <a:t> </a:t>
            </a:r>
            <a:r>
              <a:rPr lang="en-US" b="1" dirty="0" err="1"/>
              <a:t>الحالة</a:t>
            </a:r>
            <a:r>
              <a:rPr lang="en-US" b="1" dirty="0"/>
              <a:t> </a:t>
            </a:r>
            <a:r>
              <a:rPr lang="en-US" b="1" dirty="0" err="1"/>
              <a:t>للأطفال</a:t>
            </a:r>
            <a:r>
              <a:rPr lang="en-US" b="1" dirty="0"/>
              <a:t> </a:t>
            </a:r>
            <a:r>
              <a:rPr lang="en-US" b="1" dirty="0" err="1"/>
              <a:t>في</a:t>
            </a:r>
            <a:r>
              <a:rPr lang="en-US" b="1" dirty="0"/>
              <a:t> </a:t>
            </a:r>
            <a:r>
              <a:rPr lang="en-US" b="1" dirty="0" err="1"/>
              <a:t>عمالة</a:t>
            </a:r>
            <a:r>
              <a:rPr lang="en-US" b="1" dirty="0"/>
              <a:t> </a:t>
            </a:r>
            <a:r>
              <a:rPr lang="en-US" b="1" dirty="0" err="1"/>
              <a:t>الأطفال</a:t>
            </a:r>
            <a:r>
              <a:rPr lang="en-US" b="1" dirty="0"/>
              <a:t> </a:t>
            </a:r>
            <a:r>
              <a:rPr lang="en-US" b="1" dirty="0" err="1"/>
              <a:t>مصممة</a:t>
            </a:r>
            <a:r>
              <a:rPr lang="en-US" b="1" dirty="0"/>
              <a:t> </a:t>
            </a:r>
            <a:r>
              <a:rPr lang="en-US" b="1" dirty="0" err="1"/>
              <a:t>خصيصًا</a:t>
            </a:r>
            <a:r>
              <a:rPr lang="en-US" b="1" dirty="0"/>
              <a:t> </a:t>
            </a:r>
            <a:r>
              <a:rPr lang="en-US" b="1" dirty="0" err="1"/>
              <a:t>وأن</a:t>
            </a:r>
            <a:r>
              <a:rPr lang="en-US" b="1" dirty="0"/>
              <a:t> </a:t>
            </a:r>
            <a:r>
              <a:rPr lang="en-US" b="1" dirty="0" err="1"/>
              <a:t>توفر</a:t>
            </a:r>
            <a:r>
              <a:rPr lang="en-US" b="1" dirty="0"/>
              <a:t> </a:t>
            </a:r>
            <a:r>
              <a:rPr lang="en-US" b="1" dirty="0" err="1"/>
              <a:t>استجابة</a:t>
            </a:r>
            <a:r>
              <a:rPr lang="en-US" b="1" dirty="0"/>
              <a:t> </a:t>
            </a:r>
            <a:r>
              <a:rPr lang="en-US" b="1" dirty="0" err="1"/>
              <a:t>منسقة</a:t>
            </a:r>
            <a:r>
              <a:rPr lang="en-US" b="1" dirty="0"/>
              <a:t> </a:t>
            </a:r>
            <a:r>
              <a:rPr lang="en-US" b="1" dirty="0" err="1"/>
              <a:t>ومتعددة</a:t>
            </a:r>
            <a:r>
              <a:rPr lang="en-US" b="1" dirty="0"/>
              <a:t> </a:t>
            </a:r>
            <a:r>
              <a:rPr lang="en-US" b="1" dirty="0" err="1"/>
              <a:t>القطاعات</a:t>
            </a:r>
            <a:r>
              <a:rPr lang="en-US" b="1" dirty="0"/>
              <a:t> </a:t>
            </a:r>
            <a:r>
              <a:rPr lang="en-US" b="1" dirty="0" err="1"/>
              <a:t>تلبي</a:t>
            </a:r>
            <a:r>
              <a:rPr lang="en-US" b="1" dirty="0"/>
              <a:t> </a:t>
            </a:r>
            <a:r>
              <a:rPr lang="en-US" b="1" dirty="0" err="1"/>
              <a:t>احتياجاتهم</a:t>
            </a:r>
            <a:r>
              <a:rPr lang="en-US" b="1" dirty="0"/>
              <a:t> </a:t>
            </a:r>
            <a:r>
              <a:rPr lang="en-US" b="1" dirty="0" err="1"/>
              <a:t>الشاملة</a:t>
            </a:r>
            <a:r>
              <a:rPr lang="en-US" b="1" dirty="0"/>
              <a:t>.</a:t>
            </a:r>
            <a:endParaRPr lang="en-US" dirty="0"/>
          </a:p>
          <a:p>
            <a:pPr marL="228600" lvl="0" indent="-50800" algn="l" rtl="0">
              <a:lnSpc>
                <a:spcPct val="90000"/>
              </a:lnSpc>
              <a:spcBef>
                <a:spcPts val="1000"/>
              </a:spcBef>
              <a:spcAft>
                <a:spcPts val="0"/>
              </a:spcAft>
              <a:buClr>
                <a:schemeClr val="accent5"/>
              </a:buClr>
              <a:buSzPts val="2800"/>
              <a:buNone/>
            </a:pPr>
            <a:endParaRPr dirty="0"/>
          </a:p>
        </p:txBody>
      </p:sp>
      <p:sp>
        <p:nvSpPr>
          <p:cNvPr id="350" name="Google Shape;350;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الرسائل الرئيسية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
          <p:cNvSpPr txBox="1">
            <a:spLocks noGrp="1"/>
          </p:cNvSpPr>
          <p:nvPr>
            <p:ph type="body" idx="1"/>
          </p:nvPr>
        </p:nvSpPr>
        <p:spPr>
          <a:xfrm>
            <a:off x="575733" y="1066801"/>
            <a:ext cx="10972800"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ar-JO" sz="4000" dirty="0"/>
              <a:t>الجلسة الثانية عشر: حماية الطفل: إدارة الحالة </a:t>
            </a:r>
            <a:endParaRPr dirty="0"/>
          </a:p>
        </p:txBody>
      </p:sp>
      <p:sp>
        <p:nvSpPr>
          <p:cNvPr id="236" name="Google Shape;236;p2"/>
          <p:cNvSpPr txBox="1">
            <a:spLocks noGrp="1"/>
          </p:cNvSpPr>
          <p:nvPr>
            <p:ph type="body" idx="2"/>
          </p:nvPr>
        </p:nvSpPr>
        <p:spPr>
          <a:xfrm>
            <a:off x="812800" y="3051922"/>
            <a:ext cx="10397067"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ts val="0"/>
              </a:spcAft>
              <a:buClr>
                <a:schemeClr val="lt1"/>
              </a:buClr>
              <a:buSzPts val="2800"/>
              <a:buNone/>
            </a:pPr>
            <a:r>
              <a:rPr lang="en-GB" b="1"/>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rtl="1"/>
            <a:r>
              <a:rPr lang="ar-JO" b="1" dirty="0"/>
              <a:t> </a:t>
            </a:r>
            <a:endParaRPr lang="en-US" dirty="0"/>
          </a:p>
          <a:p>
            <a:pPr marL="685800" indent="-457200" algn="r" rtl="1">
              <a:buFont typeface="Arial" panose="020B0604020202020204" pitchFamily="34" charset="0"/>
              <a:buChar char="•"/>
            </a:pPr>
            <a:r>
              <a:rPr lang="ar-JO" b="1" dirty="0"/>
              <a:t>حدد 4-5 اعتبارات رئيسية عند تطوير برامج إدارة الحالة للأطفال العاملين</a:t>
            </a:r>
            <a:endParaRPr lang="en-US" dirty="0"/>
          </a:p>
          <a:p>
            <a:pPr marL="685800" indent="-457200" algn="r" rtl="1">
              <a:buFont typeface="Arial" panose="020B0604020202020204" pitchFamily="34" charset="0"/>
              <a:buChar char="•"/>
            </a:pPr>
            <a:r>
              <a:rPr lang="ar-JO" b="1" dirty="0"/>
              <a:t>صف المبادئ الكامنة وراء معايير الضعف / مصفوفة المخاطر للأطفال في عمالة الأطفال</a:t>
            </a:r>
            <a:endParaRPr lang="en-US" dirty="0"/>
          </a:p>
          <a:p>
            <a:pPr marL="685800" indent="-457200" algn="r" rtl="1">
              <a:buFont typeface="Arial" panose="020B0604020202020204" pitchFamily="34" charset="0"/>
              <a:buChar char="•"/>
            </a:pPr>
            <a:r>
              <a:rPr lang="ar-JO" b="1" dirty="0"/>
              <a:t>اشرح الفروق بين دعم إدارة الحالة الذي سيتم تقديمه للأطفال في عمالة الأطفال في مستويات الضعف / المخاطر المختلفة</a:t>
            </a:r>
            <a:endParaRPr lang="en-US" dirty="0"/>
          </a:p>
        </p:txBody>
      </p:sp>
      <p:sp>
        <p:nvSpPr>
          <p:cNvPr id="243" name="Google Shape;243;p3"/>
          <p:cNvSpPr txBox="1"/>
          <p:nvPr/>
        </p:nvSpPr>
        <p:spPr>
          <a:xfrm>
            <a:off x="1828005" y="476375"/>
            <a:ext cx="8535987" cy="627939"/>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4" name="Google Shape;244;p3"/>
          <p:cNvSpPr txBox="1"/>
          <p:nvPr/>
        </p:nvSpPr>
        <p:spPr>
          <a:xfrm>
            <a:off x="304800" y="937802"/>
            <a:ext cx="11538857" cy="2280633"/>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lt1"/>
              </a:buClr>
              <a:buSzPts val="2800"/>
              <a:buFont typeface="Arial"/>
              <a:buNone/>
            </a:pPr>
            <a:r>
              <a:rPr lang="ar-JO" sz="2800" b="0" i="0" u="none" strike="noStrike" cap="none" dirty="0">
                <a:solidFill>
                  <a:schemeClr val="lt1"/>
                </a:solidFill>
                <a:latin typeface="Helvetica Neue"/>
                <a:ea typeface="Helvetica Neue"/>
                <a:cs typeface="Helvetica Neue"/>
                <a:sym typeface="Helvetica Neue"/>
              </a:rPr>
              <a:t>نتائج التعلم: </a:t>
            </a:r>
            <a:endParaRPr dirty="0"/>
          </a:p>
          <a:p>
            <a:pPr marL="0" marR="0" lvl="0" indent="0" algn="ctr" rtl="0">
              <a:lnSpc>
                <a:spcPct val="90000"/>
              </a:lnSpc>
              <a:spcBef>
                <a:spcPts val="1000"/>
              </a:spcBef>
              <a:spcAft>
                <a:spcPts val="0"/>
              </a:spcAft>
              <a:buClr>
                <a:schemeClr val="lt1"/>
              </a:buClr>
              <a:buSzPts val="3000"/>
              <a:buFont typeface="Arial"/>
              <a:buNone/>
            </a:pPr>
            <a:r>
              <a:rPr lang="ar-JO" sz="3000" dirty="0">
                <a:solidFill>
                  <a:schemeClr val="lt1"/>
                </a:solidFill>
                <a:latin typeface="Helvetica Neue"/>
                <a:ea typeface="Helvetica Neue"/>
                <a:cs typeface="Helvetica Neue"/>
                <a:sym typeface="Helvetica Neue"/>
              </a:rPr>
              <a:t>بنهاية هذه الجلسة ستكون قادرا على:</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ar-JO" dirty="0"/>
              <a:t>مناقشة</a:t>
            </a:r>
            <a:r>
              <a:rPr lang="en-GB" dirty="0"/>
              <a:t> </a:t>
            </a:r>
            <a:endParaRPr dirty="0"/>
          </a:p>
        </p:txBody>
      </p:sp>
      <p:sp>
        <p:nvSpPr>
          <p:cNvPr id="250" name="Google Shape;250;p4"/>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3"/>
              </a:buClr>
              <a:buSzPts val="2800"/>
              <a:buNone/>
            </a:pPr>
            <a:r>
              <a:rPr lang="ar-JO" dirty="0"/>
              <a:t>في مجموعتك أجب عن هذه الأسئلة </a:t>
            </a:r>
            <a:endParaRPr dirty="0"/>
          </a:p>
        </p:txBody>
      </p:sp>
      <p:sp>
        <p:nvSpPr>
          <p:cNvPr id="251" name="Google Shape;251;p4"/>
          <p:cNvSpPr txBox="1">
            <a:spLocks noGrp="1"/>
          </p:cNvSpPr>
          <p:nvPr>
            <p:ph type="body" idx="2"/>
          </p:nvPr>
        </p:nvSpPr>
        <p:spPr>
          <a:xfrm>
            <a:off x="656021" y="2997518"/>
            <a:ext cx="10820015" cy="2158142"/>
          </a:xfrm>
          <a:prstGeom prst="rect">
            <a:avLst/>
          </a:prstGeom>
          <a:noFill/>
          <a:ln>
            <a:noFill/>
          </a:ln>
        </p:spPr>
        <p:txBody>
          <a:bodyPr spcFirstLastPara="1" wrap="square" lIns="91425" tIns="45700" rIns="91425" bIns="45700" anchor="t" anchorCtr="0">
            <a:normAutofit fontScale="92500"/>
          </a:bodyPr>
          <a:lstStyle/>
          <a:p>
            <a:pPr marL="50800" indent="0" algn="r" rtl="1">
              <a:buNone/>
            </a:pPr>
            <a:endParaRPr lang="en-US" dirty="0"/>
          </a:p>
          <a:p>
            <a:pPr algn="r" rtl="1"/>
            <a:r>
              <a:rPr lang="ar-JO" b="1" dirty="0"/>
              <a:t>لماذا تعتبر إدارة الحالة مهمة للأطفال في عمالة الأطفال و أسوء اشكال عمالة الأطفال </a:t>
            </a:r>
            <a:r>
              <a:rPr lang="en-GB" b="1" dirty="0"/>
              <a:t>WFCL</a:t>
            </a:r>
            <a:r>
              <a:rPr lang="ar-JO" b="1" dirty="0"/>
              <a:t>؟</a:t>
            </a:r>
            <a:endParaRPr lang="en-US" dirty="0"/>
          </a:p>
          <a:p>
            <a:pPr algn="r" rtl="1"/>
            <a:r>
              <a:rPr lang="ar-JO" b="1" dirty="0"/>
              <a:t>كيف يمكن للأطفال في عمالة الأطفال الوصول حاليًا إلى خدمات إدارة الحالة في هذا السياق؟</a:t>
            </a:r>
            <a:endParaRPr lang="en-US" dirty="0"/>
          </a:p>
          <a:p>
            <a:pPr marL="228600" lvl="0" indent="-50800" algn="l" rtl="0">
              <a:lnSpc>
                <a:spcPct val="90000"/>
              </a:lnSpc>
              <a:spcBef>
                <a:spcPts val="1000"/>
              </a:spcBef>
              <a:spcAft>
                <a:spcPts val="0"/>
              </a:spcAft>
              <a:buClr>
                <a:schemeClr val="accent3"/>
              </a:buClr>
              <a:buSzPts val="2800"/>
              <a:buNone/>
            </a:pPr>
            <a:endParaRPr dirty="0"/>
          </a:p>
        </p:txBody>
      </p:sp>
      <p:sp>
        <p:nvSpPr>
          <p:cNvPr id="252" name="Google Shape;252;p4"/>
          <p:cNvSpPr txBox="1"/>
          <p:nvPr/>
        </p:nvSpPr>
        <p:spPr>
          <a:xfrm>
            <a:off x="685992" y="5431408"/>
            <a:ext cx="10820015" cy="500063"/>
          </a:xfrm>
          <a:prstGeom prst="rect">
            <a:avLst/>
          </a:prstGeom>
          <a:noFill/>
          <a:ln>
            <a:noFill/>
          </a:ln>
        </p:spPr>
        <p:txBody>
          <a:bodyPr spcFirstLastPara="1" wrap="square" lIns="91425" tIns="45700" rIns="91425" bIns="45700" anchor="t" anchorCtr="0">
            <a:normAutofit/>
          </a:bodyPr>
          <a:lstStyle/>
          <a:p>
            <a:pPr marL="0" marR="0" lvl="0" indent="0" algn="r" rtl="0">
              <a:lnSpc>
                <a:spcPct val="90000"/>
              </a:lnSpc>
              <a:spcBef>
                <a:spcPts val="0"/>
              </a:spcBef>
              <a:spcAft>
                <a:spcPts val="0"/>
              </a:spcAft>
              <a:buClr>
                <a:schemeClr val="accent3"/>
              </a:buClr>
              <a:buSzPts val="2800"/>
              <a:buFont typeface="Arial"/>
              <a:buNone/>
            </a:pPr>
            <a:r>
              <a:rPr lang="ar-JO" sz="2800" b="1" i="0" u="none" strike="noStrike" cap="none" dirty="0">
                <a:solidFill>
                  <a:schemeClr val="accent3"/>
                </a:solidFill>
                <a:latin typeface="Helvetica Neue"/>
                <a:ea typeface="Helvetica Neue"/>
                <a:cs typeface="Helvetica Neue"/>
                <a:sym typeface="Helvetica Neue"/>
              </a:rPr>
              <a:t>الآن قم بمراجعة ورقة العمل </a:t>
            </a:r>
            <a:endParaRPr dirty="0"/>
          </a:p>
        </p:txBody>
      </p:sp>
      <p:pic>
        <p:nvPicPr>
          <p:cNvPr id="253" name="Google Shape;253;p4"/>
          <p:cNvPicPr preferRelativeResize="0"/>
          <p:nvPr/>
        </p:nvPicPr>
        <p:blipFill rotWithShape="1">
          <a:blip r:embed="rId3">
            <a:alphaModFix/>
          </a:blip>
          <a:srcRect/>
          <a:stretch/>
        </p:blipFill>
        <p:spPr>
          <a:xfrm>
            <a:off x="10070907" y="358537"/>
            <a:ext cx="1435100" cy="939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5"/>
          <p:cNvSpPr txBox="1">
            <a:spLocks noGrp="1"/>
          </p:cNvSpPr>
          <p:nvPr>
            <p:ph type="body" idx="1"/>
          </p:nvPr>
        </p:nvSpPr>
        <p:spPr>
          <a:xfrm>
            <a:off x="1828008" y="1467093"/>
            <a:ext cx="7790126" cy="76810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3200"/>
              <a:buNone/>
            </a:pPr>
            <a:r>
              <a:rPr lang="ar-JO" sz="3200" dirty="0"/>
              <a:t>إعتبارات البرمجة الرئيسية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6"/>
          <p:cNvSpPr txBox="1">
            <a:spLocks noGrp="1"/>
          </p:cNvSpPr>
          <p:nvPr>
            <p:ph type="body" idx="1"/>
          </p:nvPr>
        </p:nvSpPr>
        <p:spPr>
          <a:xfrm>
            <a:off x="3793066"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ar-JO" dirty="0"/>
              <a:t>المبادىء </a:t>
            </a:r>
            <a:endParaRPr dirty="0"/>
          </a:p>
        </p:txBody>
      </p:sp>
      <p:sp>
        <p:nvSpPr>
          <p:cNvPr id="266" name="Google Shape;266;p6"/>
          <p:cNvSpPr txBox="1">
            <a:spLocks noGrp="1"/>
          </p:cNvSpPr>
          <p:nvPr>
            <p:ph type="body" idx="2"/>
          </p:nvPr>
        </p:nvSpPr>
        <p:spPr>
          <a:xfrm>
            <a:off x="4206609" y="1411678"/>
            <a:ext cx="7300912" cy="3370183"/>
          </a:xfrm>
          <a:prstGeom prst="rect">
            <a:avLst/>
          </a:prstGeom>
          <a:noFill/>
          <a:ln>
            <a:noFill/>
          </a:ln>
        </p:spPr>
        <p:txBody>
          <a:bodyPr spcFirstLastPara="1" wrap="square" lIns="91425" tIns="45700" rIns="91425" bIns="45700" anchor="t" anchorCtr="0">
            <a:normAutofit fontScale="25000" lnSpcReduction="20000"/>
          </a:bodyPr>
          <a:lstStyle/>
          <a:p>
            <a:pPr algn="r" rtl="1"/>
            <a:r>
              <a:rPr lang="ar-JO" sz="9600" b="1" dirty="0"/>
              <a:t>القدرة الكافية:</a:t>
            </a:r>
            <a:endParaRPr lang="en-US" sz="9600" dirty="0"/>
          </a:p>
          <a:p>
            <a:pPr algn="r" rtl="1"/>
            <a:r>
              <a:rPr lang="ar-JO" sz="9600" b="1" dirty="0"/>
              <a:t>الخبرات التقنية</a:t>
            </a:r>
            <a:endParaRPr lang="en-US" sz="9600" dirty="0"/>
          </a:p>
          <a:p>
            <a:pPr algn="r" rtl="1"/>
            <a:r>
              <a:rPr lang="ar-JO" sz="9600" b="1" dirty="0"/>
              <a:t>عمال حالة مخصصون</a:t>
            </a:r>
            <a:endParaRPr lang="en-US" sz="9600" dirty="0"/>
          </a:p>
          <a:p>
            <a:pPr algn="r" rtl="1"/>
            <a:r>
              <a:rPr lang="ar-JO" sz="9600" b="1" dirty="0"/>
              <a:t>التمويل الكافي لخدمات عالية الجودة</a:t>
            </a:r>
            <a:endParaRPr lang="en-US" sz="9600" dirty="0"/>
          </a:p>
          <a:p>
            <a:pPr algn="r" rtl="1"/>
            <a:r>
              <a:rPr lang="ar-JO" sz="9600" b="1" dirty="0"/>
              <a:t>لتقديم خدمات مباشرة أو إحالات عبر الشبكة</a:t>
            </a:r>
            <a:endParaRPr lang="en-US" sz="9600" dirty="0"/>
          </a:p>
          <a:p>
            <a:pPr algn="r" rtl="1"/>
            <a:r>
              <a:rPr lang="ar-JO" sz="8600" b="1" dirty="0"/>
              <a:t>إرشادات وأدوات عملية</a:t>
            </a:r>
            <a:endParaRPr lang="en-US" sz="8600" dirty="0"/>
          </a:p>
          <a:p>
            <a:pPr algn="r" rtl="1"/>
            <a:r>
              <a:rPr lang="ar-JO" sz="8600" b="1" dirty="0"/>
              <a:t>سلامة العاملين في القضية</a:t>
            </a:r>
            <a:endParaRPr lang="en-US" sz="8600" dirty="0"/>
          </a:p>
          <a:p>
            <a:pPr algn="r" rtl="1"/>
            <a:r>
              <a:rPr lang="ar-JO" sz="8600" b="1" dirty="0"/>
              <a:t>المراقبة والتحليل ونظم إدارة المعلومات</a:t>
            </a:r>
            <a:endParaRPr lang="en-US" sz="8600" dirty="0"/>
          </a:p>
          <a:p>
            <a:pPr marL="685800" lvl="1" indent="-76200" algn="l" rtl="0">
              <a:lnSpc>
                <a:spcPct val="90000"/>
              </a:lnSpc>
              <a:spcBef>
                <a:spcPts val="500"/>
              </a:spcBef>
              <a:spcAft>
                <a:spcPts val="0"/>
              </a:spcAft>
              <a:buSzPts val="2400"/>
              <a:buNone/>
            </a:pPr>
            <a:endParaRPr dirty="0"/>
          </a:p>
        </p:txBody>
      </p:sp>
      <p:sp>
        <p:nvSpPr>
          <p:cNvPr id="267" name="Google Shape;267;p6"/>
          <p:cNvSpPr txBox="1">
            <a:spLocks noGrp="1"/>
          </p:cNvSpPr>
          <p:nvPr>
            <p:ph type="body" idx="3"/>
          </p:nvPr>
        </p:nvSpPr>
        <p:spPr>
          <a:xfrm>
            <a:off x="0" y="481543"/>
            <a:ext cx="3793066"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الشمولية </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7"/>
          <p:cNvSpPr txBox="1">
            <a:spLocks noGrp="1"/>
          </p:cNvSpPr>
          <p:nvPr>
            <p:ph type="body" idx="1"/>
          </p:nvPr>
        </p:nvSpPr>
        <p:spPr>
          <a:xfrm>
            <a:off x="4100513" y="528638"/>
            <a:ext cx="7807070" cy="1271587"/>
          </a:xfrm>
          <a:prstGeom prst="rect">
            <a:avLst/>
          </a:prstGeom>
          <a:noFill/>
          <a:ln>
            <a:noFill/>
          </a:ln>
        </p:spPr>
        <p:txBody>
          <a:bodyPr spcFirstLastPara="1" wrap="square" lIns="91425" tIns="45700" rIns="91425" bIns="45700" anchor="t" anchorCtr="0">
            <a:normAutofit/>
          </a:bodyPr>
          <a:lstStyle/>
          <a:p>
            <a:pPr marL="0" lvl="0" indent="0" algn="r" rtl="1">
              <a:lnSpc>
                <a:spcPct val="90000"/>
              </a:lnSpc>
              <a:spcBef>
                <a:spcPts val="0"/>
              </a:spcBef>
              <a:spcAft>
                <a:spcPts val="0"/>
              </a:spcAft>
              <a:buClr>
                <a:srgbClr val="026794"/>
              </a:buClr>
              <a:buSzPts val="3200"/>
              <a:buNone/>
            </a:pPr>
            <a:r>
              <a:rPr lang="ar-JO" dirty="0"/>
              <a:t>التنسيق و التعاون المتعدد القطاعات الذي يعنل على إدارة الحالة </a:t>
            </a:r>
            <a:endParaRPr dirty="0"/>
          </a:p>
        </p:txBody>
      </p:sp>
      <p:sp>
        <p:nvSpPr>
          <p:cNvPr id="274" name="Google Shape;274;p7"/>
          <p:cNvSpPr txBox="1">
            <a:spLocks noGrp="1"/>
          </p:cNvSpPr>
          <p:nvPr>
            <p:ph type="body" idx="2"/>
          </p:nvPr>
        </p:nvSpPr>
        <p:spPr>
          <a:xfrm>
            <a:off x="3875661" y="1446247"/>
            <a:ext cx="7300912" cy="4799265"/>
          </a:xfrm>
          <a:prstGeom prst="rect">
            <a:avLst/>
          </a:prstGeom>
          <a:noFill/>
          <a:ln>
            <a:noFill/>
          </a:ln>
        </p:spPr>
        <p:txBody>
          <a:bodyPr spcFirstLastPara="1" wrap="square" lIns="91425" tIns="45700" rIns="91425" bIns="45700" anchor="t" anchorCtr="0">
            <a:normAutofit/>
          </a:bodyPr>
          <a:lstStyle/>
          <a:p>
            <a:pPr algn="r" rtl="1"/>
            <a:r>
              <a:rPr lang="ar-JO" b="1" dirty="0"/>
              <a:t>تنسيق إدارة الحالة من خلال حماية الطفل</a:t>
            </a:r>
            <a:endParaRPr lang="en-US" dirty="0"/>
          </a:p>
          <a:p>
            <a:pPr algn="r" rtl="1"/>
            <a:r>
              <a:rPr lang="ar-JO" b="1" dirty="0"/>
              <a:t>تحديد / تعيين وظائف أنظمة إدارة الحالة الحالية الخاصة بعمالة الأطفال</a:t>
            </a:r>
            <a:endParaRPr lang="en-US" dirty="0"/>
          </a:p>
          <a:p>
            <a:pPr algn="r" rtl="1"/>
            <a:r>
              <a:rPr lang="ar-JO" b="1" dirty="0"/>
              <a:t>تحديد مقدمي الخدمات الرئيسيين عبر القطاعات</a:t>
            </a:r>
            <a:endParaRPr lang="en-US" dirty="0"/>
          </a:p>
          <a:p>
            <a:pPr algn="r" rtl="1"/>
            <a:r>
              <a:rPr lang="ar-JO" b="1" dirty="0"/>
              <a:t>تنسيق الإجراءات (مصفوفة المخاطر ، حزم الخدمات القياسية ، إجراءات التشغيل الموحدة لإزالة الأطفال من أسوء أشكال عمالة الأطفال  </a:t>
            </a:r>
            <a:r>
              <a:rPr lang="en-GB" b="1" dirty="0"/>
              <a:t>WFCL</a:t>
            </a:r>
            <a:r>
              <a:rPr lang="ar-JO" b="1" dirty="0"/>
              <a:t> ، الأطفال الذين فقدوا من الخدمات ، إلخ.)</a:t>
            </a:r>
            <a:endParaRPr lang="en-US" dirty="0"/>
          </a:p>
          <a:p>
            <a:pPr rtl="1"/>
            <a:r>
              <a:rPr lang="en-US" b="1" dirty="0"/>
              <a:t> </a:t>
            </a:r>
            <a:endParaRPr lang="en-US" dirty="0"/>
          </a:p>
        </p:txBody>
      </p:sp>
      <p:sp>
        <p:nvSpPr>
          <p:cNvPr id="275" name="Google Shape;275;p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العمل مع الآخرين </a:t>
            </a:r>
            <a:endParaRPr dirty="0"/>
          </a:p>
        </p:txBody>
      </p:sp>
    </p:spTree>
  </p:cSld>
  <p:clrMapOvr>
    <a:masterClrMapping/>
  </p:clrMapOvr>
  <p:extLst mod="1">
    <p:ext uri="{6950BFC3-D8DA-4A85-94F7-54DA5524770B}">
      <p188:commentRel xmlns:p188="http://schemas.microsoft.com/office/powerpoint/2018/8/main" xmlns=""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026794"/>
              </a:buClr>
              <a:buSzPts val="3200"/>
              <a:buNone/>
            </a:pPr>
            <a:r>
              <a:rPr lang="ar-JO" dirty="0"/>
              <a:t>التخطيط لأحالات ناجحة لعمل الأطفال </a:t>
            </a:r>
            <a:endParaRPr dirty="0"/>
          </a:p>
        </p:txBody>
      </p:sp>
      <p:sp>
        <p:nvSpPr>
          <p:cNvPr id="282" name="Google Shape;282;p8"/>
          <p:cNvSpPr txBox="1">
            <a:spLocks noGrp="1"/>
          </p:cNvSpPr>
          <p:nvPr>
            <p:ph type="body" idx="2"/>
          </p:nvPr>
        </p:nvSpPr>
        <p:spPr>
          <a:xfrm>
            <a:off x="3626380" y="1863852"/>
            <a:ext cx="7300912" cy="4465510"/>
          </a:xfrm>
          <a:prstGeom prst="rect">
            <a:avLst/>
          </a:prstGeom>
          <a:noFill/>
          <a:ln>
            <a:noFill/>
          </a:ln>
        </p:spPr>
        <p:txBody>
          <a:bodyPr spcFirstLastPara="1" wrap="square" lIns="91425" tIns="45700" rIns="91425" bIns="45700" anchor="t" anchorCtr="0">
            <a:normAutofit/>
          </a:bodyPr>
          <a:lstStyle/>
          <a:p>
            <a:pPr algn="r" rtl="1"/>
            <a:r>
              <a:rPr lang="ar-JO" b="1" dirty="0"/>
              <a:t>قم بتضمين أموال الطوارئ في  حال تخطيط ميزانيات الإدارة للحصول على دعم إضافي ورافق الأطفال ومقدمي الرعاية إلى خدمات الإحالة</a:t>
            </a:r>
            <a:endParaRPr lang="en-US" dirty="0"/>
          </a:p>
          <a:p>
            <a:pPr algn="r" rtl="1"/>
            <a:r>
              <a:rPr lang="ar-JO" b="1" dirty="0"/>
              <a:t>دعم شركاء الإحالة لبناء القدرات وتقديم الخدمات للأطفال الذين (سابقًا) في عمالة الأطفال</a:t>
            </a:r>
            <a:endParaRPr lang="en-US" dirty="0"/>
          </a:p>
        </p:txBody>
      </p:sp>
      <p:sp>
        <p:nvSpPr>
          <p:cNvPr id="283" name="Google Shape;283;p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ar-JO" dirty="0"/>
              <a:t>العمل مع الأخرين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9"/>
          <p:cNvSpPr txBox="1">
            <a:spLocks noGrp="1"/>
          </p:cNvSpPr>
          <p:nvPr>
            <p:ph type="title"/>
          </p:nvPr>
        </p:nvSpPr>
        <p:spPr>
          <a:xfrm>
            <a:off x="2170175" y="1684333"/>
            <a:ext cx="7851649" cy="2137859"/>
          </a:xfrm>
          <a:prstGeom prst="rect">
            <a:avLst/>
          </a:prstGeom>
          <a:noFill/>
          <a:ln>
            <a:noFill/>
          </a:ln>
        </p:spPr>
        <p:txBody>
          <a:bodyPr spcFirstLastPara="1" wrap="square" lIns="91425" tIns="45700" rIns="91425" bIns="45700" anchor="ctr" anchorCtr="0">
            <a:normAutofit/>
          </a:bodyPr>
          <a:lstStyle/>
          <a:p>
            <a:pPr rtl="1"/>
            <a:r>
              <a:rPr lang="ar-JO" dirty="0"/>
              <a:t>معايير الضعف ، مصفوفة المخاطر ، والاستجابات المختلفة للأطفال في عمل الأطفال أو المعرضين لخطره</a:t>
            </a:r>
            <a:br>
              <a:rPr lang="en-US" dirty="0"/>
            </a:br>
            <a:r>
              <a:rPr lang="en-GB" dirty="0"/>
              <a:t> </a:t>
            </a:r>
            <a:endParaRPr lang="en-US"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7B4C53C86B1F40A92CD9832A80CEAE" ma:contentTypeVersion="13" ma:contentTypeDescription="Create a new document." ma:contentTypeScope="" ma:versionID="8002b444c16ed735c11228ef751b705b">
  <xsd:schema xmlns:xsd="http://www.w3.org/2001/XMLSchema" xmlns:xs="http://www.w3.org/2001/XMLSchema" xmlns:p="http://schemas.microsoft.com/office/2006/metadata/properties" xmlns:ns3="056d2553-4f7f-48e9-902d-53fddbb56555" xmlns:ns4="743aac3a-062c-41c4-b28a-5fd5a7bde1b5" targetNamespace="http://schemas.microsoft.com/office/2006/metadata/properties" ma:root="true" ma:fieldsID="6f7738554a664d7f1f2eda13eaca7b7f" ns3:_="" ns4:_="">
    <xsd:import namespace="056d2553-4f7f-48e9-902d-53fddbb56555"/>
    <xsd:import namespace="743aac3a-062c-41c4-b28a-5fd5a7bde1b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6d2553-4f7f-48e9-902d-53fddbb5655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3aac3a-062c-41c4-b28a-5fd5a7bde1b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1B15C2C-9BD8-49EB-8072-F273792AD4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6d2553-4f7f-48e9-902d-53fddbb56555"/>
    <ds:schemaRef ds:uri="743aac3a-062c-41c4-b28a-5fd5a7bde1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C8E91A-1140-4A5F-AB16-2D8E0B8997C2}">
  <ds:schemaRefs>
    <ds:schemaRef ds:uri="http://schemas.microsoft.com/sharepoint/v3/contenttype/forms"/>
  </ds:schemaRefs>
</ds:datastoreItem>
</file>

<file path=customXml/itemProps3.xml><?xml version="1.0" encoding="utf-8"?>
<ds:datastoreItem xmlns:ds="http://schemas.openxmlformats.org/officeDocument/2006/customXml" ds:itemID="{4B68E12C-148D-46E7-BC8D-48C623F28245}">
  <ds:schemaRefs>
    <ds:schemaRef ds:uri="http://www.w3.org/XML/1998/namespace"/>
    <ds:schemaRef ds:uri="http://purl.org/dc/terms/"/>
    <ds:schemaRef ds:uri="http://schemas.microsoft.com/office/2006/metadata/properties"/>
    <ds:schemaRef ds:uri="056d2553-4f7f-48e9-902d-53fddbb56555"/>
    <ds:schemaRef ds:uri="743aac3a-062c-41c4-b28a-5fd5a7bde1b5"/>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1634</TotalTime>
  <Words>2695</Words>
  <Application>Microsoft Office PowerPoint</Application>
  <PresentationFormat>Widescreen</PresentationFormat>
  <Paragraphs>150</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Helvetica Neue</vt:lpstr>
      <vt:lpstr>Courier New</vt:lpstr>
      <vt:lpstr>Calibri</vt:lpstr>
      <vt:lpstr>Arial</vt:lpstr>
      <vt:lpstr>Office Theme</vt:lpstr>
      <vt:lpstr>PowerPoint Presentation</vt:lpstr>
      <vt:lpstr>PowerPoint Presentation</vt:lpstr>
      <vt:lpstr>PowerPoint Presentation</vt:lpstr>
      <vt:lpstr>مناقشة </vt:lpstr>
      <vt:lpstr>PowerPoint Presentation</vt:lpstr>
      <vt:lpstr>PowerPoint Presentation</vt:lpstr>
      <vt:lpstr>PowerPoint Presentation</vt:lpstr>
      <vt:lpstr>PowerPoint Presentation</vt:lpstr>
      <vt:lpstr>معايير الضعف ، مصفوفة المخاطر ، والاستجابات المختلفة للأطفال في عمل الأطفال أو المعرضين لخطره  </vt:lpstr>
      <vt:lpstr>تحديد معايير الضعف ومصفوفة المخاطر لعمل الأطفال</vt:lpstr>
      <vt:lpstr>PowerPoint Presentation</vt:lpstr>
      <vt:lpstr>تطوير حزمة شاملة للإستجابة للأطفال في عمالة الأطفال    </vt:lpstr>
      <vt:lpstr> إجراءات الاستجابة نموذج الدعم الطبقي </vt:lpstr>
      <vt:lpstr>لدعم البرامج المختلفة </vt:lpstr>
      <vt:lpstr>تطوير استجابات للحالات عالية الخطورة  </vt:lpstr>
      <vt:lpstr>النشاط: إستخدام معايير الضعف و مصفوفة المخاطر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Makhadmeh, Rola</cp:lastModifiedBy>
  <cp:revision>29</cp:revision>
  <dcterms:created xsi:type="dcterms:W3CDTF">2017-12-20T18:51:03Z</dcterms:created>
  <dcterms:modified xsi:type="dcterms:W3CDTF">2022-05-11T16:12:14Z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0x010100277B4C53C86B1F40A92CD9832A80CEAE</vt:lpwstr>
  </property>
</Properties>
</file>