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31"/>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Lst>
  <p:sldSz cx="12192000" cy="6858000"/>
  <p:notesSz cx="6858000" cy="9144000"/>
  <p:embeddedFontLst>
    <p:embeddedFont>
      <p:font typeface="Calibri" panose="020F0502020204030204" pitchFamily="34" charset="0"/>
      <p:regular r:id="rId32"/>
      <p:bold r:id="rId33"/>
      <p:italic r:id="rId34"/>
      <p:boldItalic r:id="rId35"/>
    </p:embeddedFont>
    <p:embeddedFont>
      <p:font typeface="Helvetica Neue" panose="020B0604020202020204"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0" roundtripDataSignature="AMtx7milBMzweVl4YvukuOuvDaCy4oEYC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849" autoAdjust="0"/>
  </p:normalViewPr>
  <p:slideViewPr>
    <p:cSldViewPr snapToGrid="0">
      <p:cViewPr varScale="1">
        <p:scale>
          <a:sx n="53" d="100"/>
          <a:sy n="53" d="100"/>
        </p:scale>
        <p:origin x="139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8.fntdata"/><Relationship Id="rId21" Type="http://schemas.openxmlformats.org/officeDocument/2006/relationships/slide" Target="slides/slide17.xml"/><Relationship Id="rId34" Type="http://schemas.openxmlformats.org/officeDocument/2006/relationships/font" Target="fonts/font3.fntdata"/><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1.fntdata"/><Relationship Id="rId37" Type="http://schemas.openxmlformats.org/officeDocument/2006/relationships/font" Target="fonts/font6.fntdata"/><Relationship Id="rId40" Type="http://customschemas.google.com/relationships/presentationmetadata" Target="metadata"/><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5.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4.fntdata"/><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2.fntdata"/><Relationship Id="rId38" Type="http://schemas.openxmlformats.org/officeDocument/2006/relationships/font" Target="fonts/font7.fntdata"/><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khadmeh, Rola" userId="f46059fe-bc3c-4f00-9753-5713745adb86" providerId="ADAL" clId="{DF81D5CE-5BB8-4C45-AD72-120C9E727763}"/>
    <pc:docChg chg="undo custSel modSld">
      <pc:chgData name="Makhadmeh, Rola" userId="f46059fe-bc3c-4f00-9753-5713745adb86" providerId="ADAL" clId="{DF81D5CE-5BB8-4C45-AD72-120C9E727763}" dt="2022-05-10T13:36:55.291" v="1837" actId="20577"/>
      <pc:docMkLst>
        <pc:docMk/>
      </pc:docMkLst>
      <pc:sldChg chg="modSp">
        <pc:chgData name="Makhadmeh, Rola" userId="f46059fe-bc3c-4f00-9753-5713745adb86" providerId="ADAL" clId="{DF81D5CE-5BB8-4C45-AD72-120C9E727763}" dt="2022-05-09T13:15:38.717" v="45" actId="20577"/>
        <pc:sldMkLst>
          <pc:docMk/>
          <pc:sldMk cId="0" sldId="256"/>
        </pc:sldMkLst>
        <pc:spChg chg="mod">
          <ac:chgData name="Makhadmeh, Rola" userId="f46059fe-bc3c-4f00-9753-5713745adb86" providerId="ADAL" clId="{DF81D5CE-5BB8-4C45-AD72-120C9E727763}" dt="2022-05-09T13:15:38.717" v="45" actId="20577"/>
          <ac:spMkLst>
            <pc:docMk/>
            <pc:sldMk cId="0" sldId="256"/>
            <ac:spMk id="228" creationId="{00000000-0000-0000-0000-000000000000}"/>
          </ac:spMkLst>
        </pc:spChg>
      </pc:sldChg>
      <pc:sldChg chg="modSp">
        <pc:chgData name="Makhadmeh, Rola" userId="f46059fe-bc3c-4f00-9753-5713745adb86" providerId="ADAL" clId="{DF81D5CE-5BB8-4C45-AD72-120C9E727763}" dt="2022-05-09T13:16:17.362" v="46"/>
        <pc:sldMkLst>
          <pc:docMk/>
          <pc:sldMk cId="0" sldId="257"/>
        </pc:sldMkLst>
        <pc:spChg chg="mod">
          <ac:chgData name="Makhadmeh, Rola" userId="f46059fe-bc3c-4f00-9753-5713745adb86" providerId="ADAL" clId="{DF81D5CE-5BB8-4C45-AD72-120C9E727763}" dt="2022-05-09T13:16:17.362" v="46"/>
          <ac:spMkLst>
            <pc:docMk/>
            <pc:sldMk cId="0" sldId="257"/>
            <ac:spMk id="234" creationId="{00000000-0000-0000-0000-000000000000}"/>
          </ac:spMkLst>
        </pc:spChg>
      </pc:sldChg>
      <pc:sldChg chg="modSp">
        <pc:chgData name="Makhadmeh, Rola" userId="f46059fe-bc3c-4f00-9753-5713745adb86" providerId="ADAL" clId="{DF81D5CE-5BB8-4C45-AD72-120C9E727763}" dt="2022-05-09T13:22:10.558" v="116" actId="12"/>
        <pc:sldMkLst>
          <pc:docMk/>
          <pc:sldMk cId="0" sldId="258"/>
        </pc:sldMkLst>
        <pc:spChg chg="mod">
          <ac:chgData name="Makhadmeh, Rola" userId="f46059fe-bc3c-4f00-9753-5713745adb86" providerId="ADAL" clId="{DF81D5CE-5BB8-4C45-AD72-120C9E727763}" dt="2022-05-09T13:22:10.558" v="116" actId="12"/>
          <ac:spMkLst>
            <pc:docMk/>
            <pc:sldMk cId="0" sldId="258"/>
            <ac:spMk id="241" creationId="{00000000-0000-0000-0000-000000000000}"/>
          </ac:spMkLst>
        </pc:spChg>
        <pc:spChg chg="mod">
          <ac:chgData name="Makhadmeh, Rola" userId="f46059fe-bc3c-4f00-9753-5713745adb86" providerId="ADAL" clId="{DF81D5CE-5BB8-4C45-AD72-120C9E727763}" dt="2022-05-09T13:20:09.970" v="104" actId="20577"/>
          <ac:spMkLst>
            <pc:docMk/>
            <pc:sldMk cId="0" sldId="258"/>
            <ac:spMk id="243" creationId="{00000000-0000-0000-0000-000000000000}"/>
          </ac:spMkLst>
        </pc:spChg>
      </pc:sldChg>
      <pc:sldChg chg="addSp delSp modSp">
        <pc:chgData name="Makhadmeh, Rola" userId="f46059fe-bc3c-4f00-9753-5713745adb86" providerId="ADAL" clId="{DF81D5CE-5BB8-4C45-AD72-120C9E727763}" dt="2022-05-09T13:23:27.839" v="221" actId="20577"/>
        <pc:sldMkLst>
          <pc:docMk/>
          <pc:sldMk cId="0" sldId="259"/>
        </pc:sldMkLst>
        <pc:spChg chg="add del mod">
          <ac:chgData name="Makhadmeh, Rola" userId="f46059fe-bc3c-4f00-9753-5713745adb86" providerId="ADAL" clId="{DF81D5CE-5BB8-4C45-AD72-120C9E727763}" dt="2022-05-09T13:23:12.193" v="203" actId="478"/>
          <ac:spMkLst>
            <pc:docMk/>
            <pc:sldMk cId="0" sldId="259"/>
            <ac:spMk id="2" creationId="{D6DD54A6-D169-4B65-A115-098F2C2EA3E2}"/>
          </ac:spMkLst>
        </pc:spChg>
        <pc:spChg chg="mod">
          <ac:chgData name="Makhadmeh, Rola" userId="f46059fe-bc3c-4f00-9753-5713745adb86" providerId="ADAL" clId="{DF81D5CE-5BB8-4C45-AD72-120C9E727763}" dt="2022-05-09T13:22:56.984" v="162" actId="20577"/>
          <ac:spMkLst>
            <pc:docMk/>
            <pc:sldMk cId="0" sldId="259"/>
            <ac:spMk id="248" creationId="{00000000-0000-0000-0000-000000000000}"/>
          </ac:spMkLst>
        </pc:spChg>
        <pc:spChg chg="mod">
          <ac:chgData name="Makhadmeh, Rola" userId="f46059fe-bc3c-4f00-9753-5713745adb86" providerId="ADAL" clId="{DF81D5CE-5BB8-4C45-AD72-120C9E727763}" dt="2022-05-09T13:23:27.839" v="221" actId="20577"/>
          <ac:spMkLst>
            <pc:docMk/>
            <pc:sldMk cId="0" sldId="259"/>
            <ac:spMk id="249" creationId="{00000000-0000-0000-0000-000000000000}"/>
          </ac:spMkLst>
        </pc:spChg>
      </pc:sldChg>
      <pc:sldChg chg="addSp modSp">
        <pc:chgData name="Makhadmeh, Rola" userId="f46059fe-bc3c-4f00-9753-5713745adb86" providerId="ADAL" clId="{DF81D5CE-5BB8-4C45-AD72-120C9E727763}" dt="2022-05-09T13:26:55.707" v="303" actId="20577"/>
        <pc:sldMkLst>
          <pc:docMk/>
          <pc:sldMk cId="0" sldId="260"/>
        </pc:sldMkLst>
        <pc:spChg chg="add mod">
          <ac:chgData name="Makhadmeh, Rola" userId="f46059fe-bc3c-4f00-9753-5713745adb86" providerId="ADAL" clId="{DF81D5CE-5BB8-4C45-AD72-120C9E727763}" dt="2022-05-09T13:24:43.776" v="269"/>
          <ac:spMkLst>
            <pc:docMk/>
            <pc:sldMk cId="0" sldId="260"/>
            <ac:spMk id="2" creationId="{C733302D-419B-4FEB-B8C5-1C3E76F42B3A}"/>
          </ac:spMkLst>
        </pc:spChg>
        <pc:spChg chg="mod">
          <ac:chgData name="Makhadmeh, Rola" userId="f46059fe-bc3c-4f00-9753-5713745adb86" providerId="ADAL" clId="{DF81D5CE-5BB8-4C45-AD72-120C9E727763}" dt="2022-05-09T13:24:17.107" v="265" actId="122"/>
          <ac:spMkLst>
            <pc:docMk/>
            <pc:sldMk cId="0" sldId="260"/>
            <ac:spMk id="254" creationId="{00000000-0000-0000-0000-000000000000}"/>
          </ac:spMkLst>
        </pc:spChg>
        <pc:spChg chg="mod">
          <ac:chgData name="Makhadmeh, Rola" userId="f46059fe-bc3c-4f00-9753-5713745adb86" providerId="ADAL" clId="{DF81D5CE-5BB8-4C45-AD72-120C9E727763}" dt="2022-05-09T13:25:27.260" v="277" actId="121"/>
          <ac:spMkLst>
            <pc:docMk/>
            <pc:sldMk cId="0" sldId="260"/>
            <ac:spMk id="255" creationId="{00000000-0000-0000-0000-000000000000}"/>
          </ac:spMkLst>
        </pc:spChg>
        <pc:spChg chg="mod">
          <ac:chgData name="Makhadmeh, Rola" userId="f46059fe-bc3c-4f00-9753-5713745adb86" providerId="ADAL" clId="{DF81D5CE-5BB8-4C45-AD72-120C9E727763}" dt="2022-05-09T13:26:55.707" v="303" actId="20577"/>
          <ac:spMkLst>
            <pc:docMk/>
            <pc:sldMk cId="0" sldId="260"/>
            <ac:spMk id="256" creationId="{00000000-0000-0000-0000-000000000000}"/>
          </ac:spMkLst>
        </pc:spChg>
      </pc:sldChg>
      <pc:sldChg chg="modSp">
        <pc:chgData name="Makhadmeh, Rola" userId="f46059fe-bc3c-4f00-9753-5713745adb86" providerId="ADAL" clId="{DF81D5CE-5BB8-4C45-AD72-120C9E727763}" dt="2022-05-10T10:54:33.978" v="357" actId="20577"/>
        <pc:sldMkLst>
          <pc:docMk/>
          <pc:sldMk cId="0" sldId="261"/>
        </pc:sldMkLst>
        <pc:spChg chg="mod">
          <ac:chgData name="Makhadmeh, Rola" userId="f46059fe-bc3c-4f00-9753-5713745adb86" providerId="ADAL" clId="{DF81D5CE-5BB8-4C45-AD72-120C9E727763}" dt="2022-05-09T13:27:14.096" v="305" actId="122"/>
          <ac:spMkLst>
            <pc:docMk/>
            <pc:sldMk cId="0" sldId="261"/>
            <ac:spMk id="262" creationId="{00000000-0000-0000-0000-000000000000}"/>
          </ac:spMkLst>
        </pc:spChg>
        <pc:spChg chg="mod">
          <ac:chgData name="Makhadmeh, Rola" userId="f46059fe-bc3c-4f00-9753-5713745adb86" providerId="ADAL" clId="{DF81D5CE-5BB8-4C45-AD72-120C9E727763}" dt="2022-05-10T10:54:33.978" v="357" actId="20577"/>
          <ac:spMkLst>
            <pc:docMk/>
            <pc:sldMk cId="0" sldId="261"/>
            <ac:spMk id="263" creationId="{00000000-0000-0000-0000-000000000000}"/>
          </ac:spMkLst>
        </pc:spChg>
      </pc:sldChg>
      <pc:sldChg chg="modSp">
        <pc:chgData name="Makhadmeh, Rola" userId="f46059fe-bc3c-4f00-9753-5713745adb86" providerId="ADAL" clId="{DF81D5CE-5BB8-4C45-AD72-120C9E727763}" dt="2022-05-10T10:58:58.380" v="431" actId="14100"/>
        <pc:sldMkLst>
          <pc:docMk/>
          <pc:sldMk cId="0" sldId="262"/>
        </pc:sldMkLst>
        <pc:spChg chg="mod">
          <ac:chgData name="Makhadmeh, Rola" userId="f46059fe-bc3c-4f00-9753-5713745adb86" providerId="ADAL" clId="{DF81D5CE-5BB8-4C45-AD72-120C9E727763}" dt="2022-05-10T10:55:58.996" v="418" actId="121"/>
          <ac:spMkLst>
            <pc:docMk/>
            <pc:sldMk cId="0" sldId="262"/>
            <ac:spMk id="270" creationId="{00000000-0000-0000-0000-000000000000}"/>
          </ac:spMkLst>
        </pc:spChg>
        <pc:spChg chg="mod">
          <ac:chgData name="Makhadmeh, Rola" userId="f46059fe-bc3c-4f00-9753-5713745adb86" providerId="ADAL" clId="{DF81D5CE-5BB8-4C45-AD72-120C9E727763}" dt="2022-05-10T10:58:58.380" v="431" actId="14100"/>
          <ac:spMkLst>
            <pc:docMk/>
            <pc:sldMk cId="0" sldId="262"/>
            <ac:spMk id="271" creationId="{00000000-0000-0000-0000-000000000000}"/>
          </ac:spMkLst>
        </pc:spChg>
        <pc:spChg chg="mod">
          <ac:chgData name="Makhadmeh, Rola" userId="f46059fe-bc3c-4f00-9753-5713745adb86" providerId="ADAL" clId="{DF81D5CE-5BB8-4C45-AD72-120C9E727763}" dt="2022-05-10T10:55:21.579" v="396" actId="122"/>
          <ac:spMkLst>
            <pc:docMk/>
            <pc:sldMk cId="0" sldId="262"/>
            <ac:spMk id="272" creationId="{00000000-0000-0000-0000-000000000000}"/>
          </ac:spMkLst>
        </pc:spChg>
      </pc:sldChg>
      <pc:sldChg chg="addSp modSp">
        <pc:chgData name="Makhadmeh, Rola" userId="f46059fe-bc3c-4f00-9753-5713745adb86" providerId="ADAL" clId="{DF81D5CE-5BB8-4C45-AD72-120C9E727763}" dt="2022-05-10T11:06:34.077" v="566" actId="20577"/>
        <pc:sldMkLst>
          <pc:docMk/>
          <pc:sldMk cId="0" sldId="263"/>
        </pc:sldMkLst>
        <pc:spChg chg="add mod">
          <ac:chgData name="Makhadmeh, Rola" userId="f46059fe-bc3c-4f00-9753-5713745adb86" providerId="ADAL" clId="{DF81D5CE-5BB8-4C45-AD72-120C9E727763}" dt="2022-05-10T10:59:34.797" v="433"/>
          <ac:spMkLst>
            <pc:docMk/>
            <pc:sldMk cId="0" sldId="263"/>
            <ac:spMk id="2" creationId="{B4F1D50D-3AF0-4911-B442-EF74813BB463}"/>
          </ac:spMkLst>
        </pc:spChg>
        <pc:spChg chg="add mod">
          <ac:chgData name="Makhadmeh, Rola" userId="f46059fe-bc3c-4f00-9753-5713745adb86" providerId="ADAL" clId="{DF81D5CE-5BB8-4C45-AD72-120C9E727763}" dt="2022-05-10T11:02:40.684" v="520"/>
          <ac:spMkLst>
            <pc:docMk/>
            <pc:sldMk cId="0" sldId="263"/>
            <ac:spMk id="3" creationId="{3457C229-BF52-410D-BFCE-A400CF74B5BF}"/>
          </ac:spMkLst>
        </pc:spChg>
        <pc:spChg chg="mod">
          <ac:chgData name="Makhadmeh, Rola" userId="f46059fe-bc3c-4f00-9753-5713745adb86" providerId="ADAL" clId="{DF81D5CE-5BB8-4C45-AD72-120C9E727763}" dt="2022-05-10T11:02:01.567" v="518" actId="122"/>
          <ac:spMkLst>
            <pc:docMk/>
            <pc:sldMk cId="0" sldId="263"/>
            <ac:spMk id="278" creationId="{00000000-0000-0000-0000-000000000000}"/>
          </ac:spMkLst>
        </pc:spChg>
        <pc:spChg chg="mod">
          <ac:chgData name="Makhadmeh, Rola" userId="f46059fe-bc3c-4f00-9753-5713745adb86" providerId="ADAL" clId="{DF81D5CE-5BB8-4C45-AD72-120C9E727763}" dt="2022-05-10T11:06:34.077" v="566" actId="20577"/>
          <ac:spMkLst>
            <pc:docMk/>
            <pc:sldMk cId="0" sldId="263"/>
            <ac:spMk id="279" creationId="{00000000-0000-0000-0000-000000000000}"/>
          </ac:spMkLst>
        </pc:spChg>
        <pc:spChg chg="mod">
          <ac:chgData name="Makhadmeh, Rola" userId="f46059fe-bc3c-4f00-9753-5713745adb86" providerId="ADAL" clId="{DF81D5CE-5BB8-4C45-AD72-120C9E727763}" dt="2022-05-10T10:59:53.517" v="467" actId="121"/>
          <ac:spMkLst>
            <pc:docMk/>
            <pc:sldMk cId="0" sldId="263"/>
            <ac:spMk id="280" creationId="{00000000-0000-0000-0000-000000000000}"/>
          </ac:spMkLst>
        </pc:spChg>
      </pc:sldChg>
      <pc:sldChg chg="modSp">
        <pc:chgData name="Makhadmeh, Rola" userId="f46059fe-bc3c-4f00-9753-5713745adb86" providerId="ADAL" clId="{DF81D5CE-5BB8-4C45-AD72-120C9E727763}" dt="2022-05-10T11:24:20.150" v="589" actId="20577"/>
        <pc:sldMkLst>
          <pc:docMk/>
          <pc:sldMk cId="0" sldId="264"/>
        </pc:sldMkLst>
        <pc:spChg chg="mod">
          <ac:chgData name="Makhadmeh, Rola" userId="f46059fe-bc3c-4f00-9753-5713745adb86" providerId="ADAL" clId="{DF81D5CE-5BB8-4C45-AD72-120C9E727763}" dt="2022-05-10T11:24:20.150" v="589" actId="20577"/>
          <ac:spMkLst>
            <pc:docMk/>
            <pc:sldMk cId="0" sldId="264"/>
            <ac:spMk id="285" creationId="{00000000-0000-0000-0000-000000000000}"/>
          </ac:spMkLst>
        </pc:spChg>
      </pc:sldChg>
      <pc:sldChg chg="modSp modNotesTx">
        <pc:chgData name="Makhadmeh, Rola" userId="f46059fe-bc3c-4f00-9753-5713745adb86" providerId="ADAL" clId="{DF81D5CE-5BB8-4C45-AD72-120C9E727763}" dt="2022-05-10T11:29:52.530" v="671" actId="20577"/>
        <pc:sldMkLst>
          <pc:docMk/>
          <pc:sldMk cId="0" sldId="265"/>
        </pc:sldMkLst>
        <pc:spChg chg="mod">
          <ac:chgData name="Makhadmeh, Rola" userId="f46059fe-bc3c-4f00-9753-5713745adb86" providerId="ADAL" clId="{DF81D5CE-5BB8-4C45-AD72-120C9E727763}" dt="2022-05-10T11:26:40.931" v="639" actId="20577"/>
          <ac:spMkLst>
            <pc:docMk/>
            <pc:sldMk cId="0" sldId="265"/>
            <ac:spMk id="291" creationId="{00000000-0000-0000-0000-000000000000}"/>
          </ac:spMkLst>
        </pc:spChg>
        <pc:spChg chg="mod">
          <ac:chgData name="Makhadmeh, Rola" userId="f46059fe-bc3c-4f00-9753-5713745adb86" providerId="ADAL" clId="{DF81D5CE-5BB8-4C45-AD72-120C9E727763}" dt="2022-05-10T11:28:27.752" v="652" actId="20577"/>
          <ac:spMkLst>
            <pc:docMk/>
            <pc:sldMk cId="0" sldId="265"/>
            <ac:spMk id="292" creationId="{00000000-0000-0000-0000-000000000000}"/>
          </ac:spMkLst>
        </pc:spChg>
        <pc:spChg chg="mod">
          <ac:chgData name="Makhadmeh, Rola" userId="f46059fe-bc3c-4f00-9753-5713745adb86" providerId="ADAL" clId="{DF81D5CE-5BB8-4C45-AD72-120C9E727763}" dt="2022-05-10T11:25:05.158" v="613" actId="20577"/>
          <ac:spMkLst>
            <pc:docMk/>
            <pc:sldMk cId="0" sldId="265"/>
            <ac:spMk id="293" creationId="{00000000-0000-0000-0000-000000000000}"/>
          </ac:spMkLst>
        </pc:spChg>
      </pc:sldChg>
      <pc:sldChg chg="modSp modNotesTx">
        <pc:chgData name="Makhadmeh, Rola" userId="f46059fe-bc3c-4f00-9753-5713745adb86" providerId="ADAL" clId="{DF81D5CE-5BB8-4C45-AD72-120C9E727763}" dt="2022-05-10T11:35:37.631" v="707" actId="20577"/>
        <pc:sldMkLst>
          <pc:docMk/>
          <pc:sldMk cId="0" sldId="266"/>
        </pc:sldMkLst>
        <pc:spChg chg="mod">
          <ac:chgData name="Makhadmeh, Rola" userId="f46059fe-bc3c-4f00-9753-5713745adb86" providerId="ADAL" clId="{DF81D5CE-5BB8-4C45-AD72-120C9E727763}" dt="2022-05-10T11:31:10.954" v="698" actId="27636"/>
          <ac:spMkLst>
            <pc:docMk/>
            <pc:sldMk cId="0" sldId="266"/>
            <ac:spMk id="299" creationId="{00000000-0000-0000-0000-000000000000}"/>
          </ac:spMkLst>
        </pc:spChg>
        <pc:spChg chg="mod">
          <ac:chgData name="Makhadmeh, Rola" userId="f46059fe-bc3c-4f00-9753-5713745adb86" providerId="ADAL" clId="{DF81D5CE-5BB8-4C45-AD72-120C9E727763}" dt="2022-05-10T11:33:27.687" v="703" actId="121"/>
          <ac:spMkLst>
            <pc:docMk/>
            <pc:sldMk cId="0" sldId="266"/>
            <ac:spMk id="300" creationId="{00000000-0000-0000-0000-000000000000}"/>
          </ac:spMkLst>
        </pc:spChg>
        <pc:spChg chg="mod">
          <ac:chgData name="Makhadmeh, Rola" userId="f46059fe-bc3c-4f00-9753-5713745adb86" providerId="ADAL" clId="{DF81D5CE-5BB8-4C45-AD72-120C9E727763}" dt="2022-05-10T11:30:35.701" v="696" actId="20577"/>
          <ac:spMkLst>
            <pc:docMk/>
            <pc:sldMk cId="0" sldId="266"/>
            <ac:spMk id="301" creationId="{00000000-0000-0000-0000-000000000000}"/>
          </ac:spMkLst>
        </pc:spChg>
      </pc:sldChg>
      <pc:sldChg chg="modSp modNotesTx">
        <pc:chgData name="Makhadmeh, Rola" userId="f46059fe-bc3c-4f00-9753-5713745adb86" providerId="ADAL" clId="{DF81D5CE-5BB8-4C45-AD72-120C9E727763}" dt="2022-05-10T11:49:13.862" v="802" actId="121"/>
        <pc:sldMkLst>
          <pc:docMk/>
          <pc:sldMk cId="0" sldId="267"/>
        </pc:sldMkLst>
        <pc:spChg chg="mod">
          <ac:chgData name="Makhadmeh, Rola" userId="f46059fe-bc3c-4f00-9753-5713745adb86" providerId="ADAL" clId="{DF81D5CE-5BB8-4C45-AD72-120C9E727763}" dt="2022-05-10T11:36:24.628" v="787" actId="782"/>
          <ac:spMkLst>
            <pc:docMk/>
            <pc:sldMk cId="0" sldId="267"/>
            <ac:spMk id="307" creationId="{00000000-0000-0000-0000-000000000000}"/>
          </ac:spMkLst>
        </pc:spChg>
        <pc:spChg chg="mod">
          <ac:chgData name="Makhadmeh, Rola" userId="f46059fe-bc3c-4f00-9753-5713745adb86" providerId="ADAL" clId="{DF81D5CE-5BB8-4C45-AD72-120C9E727763}" dt="2022-05-10T11:38:16.564" v="800" actId="12"/>
          <ac:spMkLst>
            <pc:docMk/>
            <pc:sldMk cId="0" sldId="267"/>
            <ac:spMk id="308" creationId="{00000000-0000-0000-0000-000000000000}"/>
          </ac:spMkLst>
        </pc:spChg>
        <pc:spChg chg="mod">
          <ac:chgData name="Makhadmeh, Rola" userId="f46059fe-bc3c-4f00-9753-5713745adb86" providerId="ADAL" clId="{DF81D5CE-5BB8-4C45-AD72-120C9E727763}" dt="2022-05-10T11:36:07.010" v="741" actId="20577"/>
          <ac:spMkLst>
            <pc:docMk/>
            <pc:sldMk cId="0" sldId="267"/>
            <ac:spMk id="309" creationId="{00000000-0000-0000-0000-000000000000}"/>
          </ac:spMkLst>
        </pc:spChg>
      </pc:sldChg>
      <pc:sldChg chg="modSp modNotesTx">
        <pc:chgData name="Makhadmeh, Rola" userId="f46059fe-bc3c-4f00-9753-5713745adb86" providerId="ADAL" clId="{DF81D5CE-5BB8-4C45-AD72-120C9E727763}" dt="2022-05-10T12:14:54.960" v="1000" actId="20577"/>
        <pc:sldMkLst>
          <pc:docMk/>
          <pc:sldMk cId="0" sldId="268"/>
        </pc:sldMkLst>
        <pc:spChg chg="mod">
          <ac:chgData name="Makhadmeh, Rola" userId="f46059fe-bc3c-4f00-9753-5713745adb86" providerId="ADAL" clId="{DF81D5CE-5BB8-4C45-AD72-120C9E727763}" dt="2022-05-10T11:54:29.325" v="850" actId="121"/>
          <ac:spMkLst>
            <pc:docMk/>
            <pc:sldMk cId="0" sldId="268"/>
            <ac:spMk id="315" creationId="{00000000-0000-0000-0000-000000000000}"/>
          </ac:spMkLst>
        </pc:spChg>
        <pc:spChg chg="mod">
          <ac:chgData name="Makhadmeh, Rola" userId="f46059fe-bc3c-4f00-9753-5713745adb86" providerId="ADAL" clId="{DF81D5CE-5BB8-4C45-AD72-120C9E727763}" dt="2022-05-10T12:11:55.942" v="994" actId="20577"/>
          <ac:spMkLst>
            <pc:docMk/>
            <pc:sldMk cId="0" sldId="268"/>
            <ac:spMk id="316" creationId="{00000000-0000-0000-0000-000000000000}"/>
          </ac:spMkLst>
        </pc:spChg>
        <pc:spChg chg="mod">
          <ac:chgData name="Makhadmeh, Rola" userId="f46059fe-bc3c-4f00-9753-5713745adb86" providerId="ADAL" clId="{DF81D5CE-5BB8-4C45-AD72-120C9E727763}" dt="2022-05-10T11:54:16.091" v="826" actId="20577"/>
          <ac:spMkLst>
            <pc:docMk/>
            <pc:sldMk cId="0" sldId="268"/>
            <ac:spMk id="317" creationId="{00000000-0000-0000-0000-000000000000}"/>
          </ac:spMkLst>
        </pc:spChg>
      </pc:sldChg>
      <pc:sldChg chg="modSp">
        <pc:chgData name="Makhadmeh, Rola" userId="f46059fe-bc3c-4f00-9753-5713745adb86" providerId="ADAL" clId="{DF81D5CE-5BB8-4C45-AD72-120C9E727763}" dt="2022-05-10T12:24:10.378" v="1058" actId="121"/>
        <pc:sldMkLst>
          <pc:docMk/>
          <pc:sldMk cId="0" sldId="269"/>
        </pc:sldMkLst>
        <pc:spChg chg="mod">
          <ac:chgData name="Makhadmeh, Rola" userId="f46059fe-bc3c-4f00-9753-5713745adb86" providerId="ADAL" clId="{DF81D5CE-5BB8-4C45-AD72-120C9E727763}" dt="2022-05-10T12:15:40.060" v="1050" actId="122"/>
          <ac:spMkLst>
            <pc:docMk/>
            <pc:sldMk cId="0" sldId="269"/>
            <ac:spMk id="323" creationId="{00000000-0000-0000-0000-000000000000}"/>
          </ac:spMkLst>
        </pc:spChg>
        <pc:spChg chg="mod">
          <ac:chgData name="Makhadmeh, Rola" userId="f46059fe-bc3c-4f00-9753-5713745adb86" providerId="ADAL" clId="{DF81D5CE-5BB8-4C45-AD72-120C9E727763}" dt="2022-05-10T12:24:10.378" v="1058" actId="121"/>
          <ac:spMkLst>
            <pc:docMk/>
            <pc:sldMk cId="0" sldId="269"/>
            <ac:spMk id="324" creationId="{00000000-0000-0000-0000-000000000000}"/>
          </ac:spMkLst>
        </pc:spChg>
        <pc:spChg chg="mod">
          <ac:chgData name="Makhadmeh, Rola" userId="f46059fe-bc3c-4f00-9753-5713745adb86" providerId="ADAL" clId="{DF81D5CE-5BB8-4C45-AD72-120C9E727763}" dt="2022-05-10T12:15:09.342" v="1020" actId="20577"/>
          <ac:spMkLst>
            <pc:docMk/>
            <pc:sldMk cId="0" sldId="269"/>
            <ac:spMk id="325" creationId="{00000000-0000-0000-0000-000000000000}"/>
          </ac:spMkLst>
        </pc:spChg>
      </pc:sldChg>
      <pc:sldChg chg="modSp modNotesTx">
        <pc:chgData name="Makhadmeh, Rola" userId="f46059fe-bc3c-4f00-9753-5713745adb86" providerId="ADAL" clId="{DF81D5CE-5BB8-4C45-AD72-120C9E727763}" dt="2022-05-10T12:42:14.188" v="1163" actId="12"/>
        <pc:sldMkLst>
          <pc:docMk/>
          <pc:sldMk cId="0" sldId="270"/>
        </pc:sldMkLst>
        <pc:spChg chg="mod">
          <ac:chgData name="Makhadmeh, Rola" userId="f46059fe-bc3c-4f00-9753-5713745adb86" providerId="ADAL" clId="{DF81D5CE-5BB8-4C45-AD72-120C9E727763}" dt="2022-05-10T12:25:41.639" v="1144" actId="782"/>
          <ac:spMkLst>
            <pc:docMk/>
            <pc:sldMk cId="0" sldId="270"/>
            <ac:spMk id="331" creationId="{00000000-0000-0000-0000-000000000000}"/>
          </ac:spMkLst>
        </pc:spChg>
        <pc:spChg chg="mod">
          <ac:chgData name="Makhadmeh, Rola" userId="f46059fe-bc3c-4f00-9753-5713745adb86" providerId="ADAL" clId="{DF81D5CE-5BB8-4C45-AD72-120C9E727763}" dt="2022-05-10T12:28:21.696" v="1152" actId="121"/>
          <ac:spMkLst>
            <pc:docMk/>
            <pc:sldMk cId="0" sldId="270"/>
            <ac:spMk id="332" creationId="{00000000-0000-0000-0000-000000000000}"/>
          </ac:spMkLst>
        </pc:spChg>
        <pc:spChg chg="mod">
          <ac:chgData name="Makhadmeh, Rola" userId="f46059fe-bc3c-4f00-9753-5713745adb86" providerId="ADAL" clId="{DF81D5CE-5BB8-4C45-AD72-120C9E727763}" dt="2022-05-10T12:24:53.861" v="1080" actId="20577"/>
          <ac:spMkLst>
            <pc:docMk/>
            <pc:sldMk cId="0" sldId="270"/>
            <ac:spMk id="333" creationId="{00000000-0000-0000-0000-000000000000}"/>
          </ac:spMkLst>
        </pc:spChg>
      </pc:sldChg>
      <pc:sldChg chg="modSp">
        <pc:chgData name="Makhadmeh, Rola" userId="f46059fe-bc3c-4f00-9753-5713745adb86" providerId="ADAL" clId="{DF81D5CE-5BB8-4C45-AD72-120C9E727763}" dt="2022-05-10T12:52:15.567" v="1338" actId="121"/>
        <pc:sldMkLst>
          <pc:docMk/>
          <pc:sldMk cId="0" sldId="271"/>
        </pc:sldMkLst>
        <pc:spChg chg="mod">
          <ac:chgData name="Makhadmeh, Rola" userId="f46059fe-bc3c-4f00-9753-5713745adb86" providerId="ADAL" clId="{DF81D5CE-5BB8-4C45-AD72-120C9E727763}" dt="2022-05-10T12:42:27.433" v="1179" actId="20577"/>
          <ac:spMkLst>
            <pc:docMk/>
            <pc:sldMk cId="0" sldId="271"/>
            <ac:spMk id="339" creationId="{00000000-0000-0000-0000-000000000000}"/>
          </ac:spMkLst>
        </pc:spChg>
        <pc:spChg chg="mod">
          <ac:chgData name="Makhadmeh, Rola" userId="f46059fe-bc3c-4f00-9753-5713745adb86" providerId="ADAL" clId="{DF81D5CE-5BB8-4C45-AD72-120C9E727763}" dt="2022-05-10T12:42:37.172" v="1192" actId="20577"/>
          <ac:spMkLst>
            <pc:docMk/>
            <pc:sldMk cId="0" sldId="271"/>
            <ac:spMk id="340" creationId="{00000000-0000-0000-0000-000000000000}"/>
          </ac:spMkLst>
        </pc:spChg>
        <pc:spChg chg="mod">
          <ac:chgData name="Makhadmeh, Rola" userId="f46059fe-bc3c-4f00-9753-5713745adb86" providerId="ADAL" clId="{DF81D5CE-5BB8-4C45-AD72-120C9E727763}" dt="2022-05-10T12:52:15.567" v="1338" actId="121"/>
          <ac:spMkLst>
            <pc:docMk/>
            <pc:sldMk cId="0" sldId="271"/>
            <ac:spMk id="341" creationId="{00000000-0000-0000-0000-000000000000}"/>
          </ac:spMkLst>
        </pc:spChg>
      </pc:sldChg>
      <pc:sldChg chg="modSp">
        <pc:chgData name="Makhadmeh, Rola" userId="f46059fe-bc3c-4f00-9753-5713745adb86" providerId="ADAL" clId="{DF81D5CE-5BB8-4C45-AD72-120C9E727763}" dt="2022-05-10T12:52:54.774" v="1344" actId="12"/>
        <pc:sldMkLst>
          <pc:docMk/>
          <pc:sldMk cId="0" sldId="272"/>
        </pc:sldMkLst>
        <pc:spChg chg="mod">
          <ac:chgData name="Makhadmeh, Rola" userId="f46059fe-bc3c-4f00-9753-5713745adb86" providerId="ADAL" clId="{DF81D5CE-5BB8-4C45-AD72-120C9E727763}" dt="2022-05-10T12:50:57.412" v="1322" actId="20577"/>
          <ac:spMkLst>
            <pc:docMk/>
            <pc:sldMk cId="0" sldId="272"/>
            <ac:spMk id="348" creationId="{00000000-0000-0000-0000-000000000000}"/>
          </ac:spMkLst>
        </pc:spChg>
        <pc:spChg chg="mod">
          <ac:chgData name="Makhadmeh, Rola" userId="f46059fe-bc3c-4f00-9753-5713745adb86" providerId="ADAL" clId="{DF81D5CE-5BB8-4C45-AD72-120C9E727763}" dt="2022-05-10T12:51:07.176" v="1336" actId="782"/>
          <ac:spMkLst>
            <pc:docMk/>
            <pc:sldMk cId="0" sldId="272"/>
            <ac:spMk id="349" creationId="{00000000-0000-0000-0000-000000000000}"/>
          </ac:spMkLst>
        </pc:spChg>
        <pc:spChg chg="mod">
          <ac:chgData name="Makhadmeh, Rola" userId="f46059fe-bc3c-4f00-9753-5713745adb86" providerId="ADAL" clId="{DF81D5CE-5BB8-4C45-AD72-120C9E727763}" dt="2022-05-10T12:52:54.774" v="1344" actId="12"/>
          <ac:spMkLst>
            <pc:docMk/>
            <pc:sldMk cId="0" sldId="272"/>
            <ac:spMk id="350" creationId="{00000000-0000-0000-0000-000000000000}"/>
          </ac:spMkLst>
        </pc:spChg>
      </pc:sldChg>
      <pc:sldChg chg="modSp">
        <pc:chgData name="Makhadmeh, Rola" userId="f46059fe-bc3c-4f00-9753-5713745adb86" providerId="ADAL" clId="{DF81D5CE-5BB8-4C45-AD72-120C9E727763}" dt="2022-05-10T13:07:14.258" v="1501" actId="108"/>
        <pc:sldMkLst>
          <pc:docMk/>
          <pc:sldMk cId="0" sldId="273"/>
        </pc:sldMkLst>
        <pc:spChg chg="mod">
          <ac:chgData name="Makhadmeh, Rola" userId="f46059fe-bc3c-4f00-9753-5713745adb86" providerId="ADAL" clId="{DF81D5CE-5BB8-4C45-AD72-120C9E727763}" dt="2022-05-10T13:05:44.045" v="1460" actId="121"/>
          <ac:spMkLst>
            <pc:docMk/>
            <pc:sldMk cId="0" sldId="273"/>
            <ac:spMk id="357" creationId="{00000000-0000-0000-0000-000000000000}"/>
          </ac:spMkLst>
        </pc:spChg>
        <pc:spChg chg="mod">
          <ac:chgData name="Makhadmeh, Rola" userId="f46059fe-bc3c-4f00-9753-5713745adb86" providerId="ADAL" clId="{DF81D5CE-5BB8-4C45-AD72-120C9E727763}" dt="2022-05-10T13:07:14.258" v="1501" actId="108"/>
          <ac:spMkLst>
            <pc:docMk/>
            <pc:sldMk cId="0" sldId="273"/>
            <ac:spMk id="358" creationId="{00000000-0000-0000-0000-000000000000}"/>
          </ac:spMkLst>
        </pc:spChg>
        <pc:spChg chg="mod">
          <ac:chgData name="Makhadmeh, Rola" userId="f46059fe-bc3c-4f00-9753-5713745adb86" providerId="ADAL" clId="{DF81D5CE-5BB8-4C45-AD72-120C9E727763}" dt="2022-05-10T13:06:08.749" v="1495" actId="121"/>
          <ac:spMkLst>
            <pc:docMk/>
            <pc:sldMk cId="0" sldId="273"/>
            <ac:spMk id="359" creationId="{00000000-0000-0000-0000-000000000000}"/>
          </ac:spMkLst>
        </pc:spChg>
      </pc:sldChg>
      <pc:sldChg chg="modSp">
        <pc:chgData name="Makhadmeh, Rola" userId="f46059fe-bc3c-4f00-9753-5713745adb86" providerId="ADAL" clId="{DF81D5CE-5BB8-4C45-AD72-120C9E727763}" dt="2022-05-10T13:17:21.395" v="1567" actId="121"/>
        <pc:sldMkLst>
          <pc:docMk/>
          <pc:sldMk cId="0" sldId="274"/>
        </pc:sldMkLst>
        <pc:spChg chg="mod">
          <ac:chgData name="Makhadmeh, Rola" userId="f46059fe-bc3c-4f00-9753-5713745adb86" providerId="ADAL" clId="{DF81D5CE-5BB8-4C45-AD72-120C9E727763}" dt="2022-05-10T13:16:15.779" v="1543" actId="121"/>
          <ac:spMkLst>
            <pc:docMk/>
            <pc:sldMk cId="0" sldId="274"/>
            <ac:spMk id="365" creationId="{00000000-0000-0000-0000-000000000000}"/>
          </ac:spMkLst>
        </pc:spChg>
        <pc:spChg chg="mod">
          <ac:chgData name="Makhadmeh, Rola" userId="f46059fe-bc3c-4f00-9753-5713745adb86" providerId="ADAL" clId="{DF81D5CE-5BB8-4C45-AD72-120C9E727763}" dt="2022-05-10T13:17:21.395" v="1567" actId="121"/>
          <ac:spMkLst>
            <pc:docMk/>
            <pc:sldMk cId="0" sldId="274"/>
            <ac:spMk id="366" creationId="{00000000-0000-0000-0000-000000000000}"/>
          </ac:spMkLst>
        </pc:spChg>
        <pc:spChg chg="mod">
          <ac:chgData name="Makhadmeh, Rola" userId="f46059fe-bc3c-4f00-9753-5713745adb86" providerId="ADAL" clId="{DF81D5CE-5BB8-4C45-AD72-120C9E727763}" dt="2022-05-10T13:16:32.347" v="1563" actId="121"/>
          <ac:spMkLst>
            <pc:docMk/>
            <pc:sldMk cId="0" sldId="274"/>
            <ac:spMk id="367" creationId="{00000000-0000-0000-0000-000000000000}"/>
          </ac:spMkLst>
        </pc:spChg>
      </pc:sldChg>
      <pc:sldChg chg="modSp">
        <pc:chgData name="Makhadmeh, Rola" userId="f46059fe-bc3c-4f00-9753-5713745adb86" providerId="ADAL" clId="{DF81D5CE-5BB8-4C45-AD72-120C9E727763}" dt="2022-05-10T13:20:43.968" v="1632" actId="27636"/>
        <pc:sldMkLst>
          <pc:docMk/>
          <pc:sldMk cId="0" sldId="275"/>
        </pc:sldMkLst>
        <pc:spChg chg="mod">
          <ac:chgData name="Makhadmeh, Rola" userId="f46059fe-bc3c-4f00-9753-5713745adb86" providerId="ADAL" clId="{DF81D5CE-5BB8-4C45-AD72-120C9E727763}" dt="2022-05-10T13:18:34.780" v="1570" actId="122"/>
          <ac:spMkLst>
            <pc:docMk/>
            <pc:sldMk cId="0" sldId="275"/>
            <ac:spMk id="373" creationId="{00000000-0000-0000-0000-000000000000}"/>
          </ac:spMkLst>
        </pc:spChg>
        <pc:spChg chg="mod">
          <ac:chgData name="Makhadmeh, Rola" userId="f46059fe-bc3c-4f00-9753-5713745adb86" providerId="ADAL" clId="{DF81D5CE-5BB8-4C45-AD72-120C9E727763}" dt="2022-05-10T13:20:43.968" v="1632" actId="27636"/>
          <ac:spMkLst>
            <pc:docMk/>
            <pc:sldMk cId="0" sldId="275"/>
            <ac:spMk id="377" creationId="{00000000-0000-0000-0000-000000000000}"/>
          </ac:spMkLst>
        </pc:spChg>
      </pc:sldChg>
      <pc:sldChg chg="modSp">
        <pc:chgData name="Makhadmeh, Rola" userId="f46059fe-bc3c-4f00-9753-5713745adb86" providerId="ADAL" clId="{DF81D5CE-5BB8-4C45-AD72-120C9E727763}" dt="2022-05-10T13:26:26.694" v="1715" actId="20577"/>
        <pc:sldMkLst>
          <pc:docMk/>
          <pc:sldMk cId="0" sldId="276"/>
        </pc:sldMkLst>
        <pc:spChg chg="mod">
          <ac:chgData name="Makhadmeh, Rola" userId="f46059fe-bc3c-4f00-9753-5713745adb86" providerId="ADAL" clId="{DF81D5CE-5BB8-4C45-AD72-120C9E727763}" dt="2022-05-10T13:22:18.302" v="1633"/>
          <ac:spMkLst>
            <pc:docMk/>
            <pc:sldMk cId="0" sldId="276"/>
            <ac:spMk id="383" creationId="{00000000-0000-0000-0000-000000000000}"/>
          </ac:spMkLst>
        </pc:spChg>
        <pc:spChg chg="mod">
          <ac:chgData name="Makhadmeh, Rola" userId="f46059fe-bc3c-4f00-9753-5713745adb86" providerId="ADAL" clId="{DF81D5CE-5BB8-4C45-AD72-120C9E727763}" dt="2022-05-10T13:26:26.694" v="1715" actId="20577"/>
          <ac:spMkLst>
            <pc:docMk/>
            <pc:sldMk cId="0" sldId="276"/>
            <ac:spMk id="387" creationId="{00000000-0000-0000-0000-000000000000}"/>
          </ac:spMkLst>
        </pc:spChg>
      </pc:sldChg>
      <pc:sldChg chg="modSp">
        <pc:chgData name="Makhadmeh, Rola" userId="f46059fe-bc3c-4f00-9753-5713745adb86" providerId="ADAL" clId="{DF81D5CE-5BB8-4C45-AD72-120C9E727763}" dt="2022-05-10T13:27:48.941" v="1727" actId="5793"/>
        <pc:sldMkLst>
          <pc:docMk/>
          <pc:sldMk cId="0" sldId="277"/>
        </pc:sldMkLst>
        <pc:spChg chg="mod">
          <ac:chgData name="Makhadmeh, Rola" userId="f46059fe-bc3c-4f00-9753-5713745adb86" providerId="ADAL" clId="{DF81D5CE-5BB8-4C45-AD72-120C9E727763}" dt="2022-05-10T13:26:38.635" v="1716"/>
          <ac:spMkLst>
            <pc:docMk/>
            <pc:sldMk cId="0" sldId="277"/>
            <ac:spMk id="393" creationId="{00000000-0000-0000-0000-000000000000}"/>
          </ac:spMkLst>
        </pc:spChg>
        <pc:spChg chg="mod">
          <ac:chgData name="Makhadmeh, Rola" userId="f46059fe-bc3c-4f00-9753-5713745adb86" providerId="ADAL" clId="{DF81D5CE-5BB8-4C45-AD72-120C9E727763}" dt="2022-05-10T13:27:48.941" v="1727" actId="5793"/>
          <ac:spMkLst>
            <pc:docMk/>
            <pc:sldMk cId="0" sldId="277"/>
            <ac:spMk id="397" creationId="{00000000-0000-0000-0000-000000000000}"/>
          </ac:spMkLst>
        </pc:spChg>
      </pc:sldChg>
      <pc:sldChg chg="modSp">
        <pc:chgData name="Makhadmeh, Rola" userId="f46059fe-bc3c-4f00-9753-5713745adb86" providerId="ADAL" clId="{DF81D5CE-5BB8-4C45-AD72-120C9E727763}" dt="2022-05-10T13:29:07.223" v="1738" actId="782"/>
        <pc:sldMkLst>
          <pc:docMk/>
          <pc:sldMk cId="0" sldId="278"/>
        </pc:sldMkLst>
        <pc:spChg chg="mod">
          <ac:chgData name="Makhadmeh, Rola" userId="f46059fe-bc3c-4f00-9753-5713745adb86" providerId="ADAL" clId="{DF81D5CE-5BB8-4C45-AD72-120C9E727763}" dt="2022-05-10T13:28:03.766" v="1728"/>
          <ac:spMkLst>
            <pc:docMk/>
            <pc:sldMk cId="0" sldId="278"/>
            <ac:spMk id="403" creationId="{00000000-0000-0000-0000-000000000000}"/>
          </ac:spMkLst>
        </pc:spChg>
        <pc:spChg chg="mod">
          <ac:chgData name="Makhadmeh, Rola" userId="f46059fe-bc3c-4f00-9753-5713745adb86" providerId="ADAL" clId="{DF81D5CE-5BB8-4C45-AD72-120C9E727763}" dt="2022-05-10T13:29:07.223" v="1738" actId="782"/>
          <ac:spMkLst>
            <pc:docMk/>
            <pc:sldMk cId="0" sldId="278"/>
            <ac:spMk id="407" creationId="{00000000-0000-0000-0000-000000000000}"/>
          </ac:spMkLst>
        </pc:spChg>
      </pc:sldChg>
      <pc:sldChg chg="modSp">
        <pc:chgData name="Makhadmeh, Rola" userId="f46059fe-bc3c-4f00-9753-5713745adb86" providerId="ADAL" clId="{DF81D5CE-5BB8-4C45-AD72-120C9E727763}" dt="2022-05-10T13:30:31.645" v="1752" actId="121"/>
        <pc:sldMkLst>
          <pc:docMk/>
          <pc:sldMk cId="0" sldId="279"/>
        </pc:sldMkLst>
        <pc:spChg chg="mod">
          <ac:chgData name="Makhadmeh, Rola" userId="f46059fe-bc3c-4f00-9753-5713745adb86" providerId="ADAL" clId="{DF81D5CE-5BB8-4C45-AD72-120C9E727763}" dt="2022-05-10T13:29:21.320" v="1739"/>
          <ac:spMkLst>
            <pc:docMk/>
            <pc:sldMk cId="0" sldId="279"/>
            <ac:spMk id="413" creationId="{00000000-0000-0000-0000-000000000000}"/>
          </ac:spMkLst>
        </pc:spChg>
        <pc:spChg chg="mod">
          <ac:chgData name="Makhadmeh, Rola" userId="f46059fe-bc3c-4f00-9753-5713745adb86" providerId="ADAL" clId="{DF81D5CE-5BB8-4C45-AD72-120C9E727763}" dt="2022-05-10T13:30:31.645" v="1752" actId="121"/>
          <ac:spMkLst>
            <pc:docMk/>
            <pc:sldMk cId="0" sldId="279"/>
            <ac:spMk id="417" creationId="{00000000-0000-0000-0000-000000000000}"/>
          </ac:spMkLst>
        </pc:spChg>
      </pc:sldChg>
      <pc:sldChg chg="modSp">
        <pc:chgData name="Makhadmeh, Rola" userId="f46059fe-bc3c-4f00-9753-5713745adb86" providerId="ADAL" clId="{DF81D5CE-5BB8-4C45-AD72-120C9E727763}" dt="2022-05-10T13:31:23.386" v="1773" actId="121"/>
        <pc:sldMkLst>
          <pc:docMk/>
          <pc:sldMk cId="0" sldId="280"/>
        </pc:sldMkLst>
        <pc:spChg chg="mod">
          <ac:chgData name="Makhadmeh, Rola" userId="f46059fe-bc3c-4f00-9753-5713745adb86" providerId="ADAL" clId="{DF81D5CE-5BB8-4C45-AD72-120C9E727763}" dt="2022-05-10T13:30:40.777" v="1758" actId="122"/>
          <ac:spMkLst>
            <pc:docMk/>
            <pc:sldMk cId="0" sldId="280"/>
            <ac:spMk id="423" creationId="{00000000-0000-0000-0000-000000000000}"/>
          </ac:spMkLst>
        </pc:spChg>
        <pc:spChg chg="mod">
          <ac:chgData name="Makhadmeh, Rola" userId="f46059fe-bc3c-4f00-9753-5713745adb86" providerId="ADAL" clId="{DF81D5CE-5BB8-4C45-AD72-120C9E727763}" dt="2022-05-10T13:30:48.281" v="1770" actId="20577"/>
          <ac:spMkLst>
            <pc:docMk/>
            <pc:sldMk cId="0" sldId="280"/>
            <ac:spMk id="424" creationId="{00000000-0000-0000-0000-000000000000}"/>
          </ac:spMkLst>
        </pc:spChg>
        <pc:spChg chg="mod">
          <ac:chgData name="Makhadmeh, Rola" userId="f46059fe-bc3c-4f00-9753-5713745adb86" providerId="ADAL" clId="{DF81D5CE-5BB8-4C45-AD72-120C9E727763}" dt="2022-05-10T13:31:23.386" v="1773" actId="121"/>
          <ac:spMkLst>
            <pc:docMk/>
            <pc:sldMk cId="0" sldId="280"/>
            <ac:spMk id="425" creationId="{00000000-0000-0000-0000-000000000000}"/>
          </ac:spMkLst>
        </pc:spChg>
      </pc:sldChg>
      <pc:sldChg chg="modSp modNotesTx">
        <pc:chgData name="Makhadmeh, Rola" userId="f46059fe-bc3c-4f00-9753-5713745adb86" providerId="ADAL" clId="{DF81D5CE-5BB8-4C45-AD72-120C9E727763}" dt="2022-05-10T13:36:55.291" v="1837" actId="20577"/>
        <pc:sldMkLst>
          <pc:docMk/>
          <pc:sldMk cId="0" sldId="281"/>
        </pc:sldMkLst>
        <pc:spChg chg="mod">
          <ac:chgData name="Makhadmeh, Rola" userId="f46059fe-bc3c-4f00-9753-5713745adb86" providerId="ADAL" clId="{DF81D5CE-5BB8-4C45-AD72-120C9E727763}" dt="2022-05-10T13:35:01.695" v="1832" actId="5793"/>
          <ac:spMkLst>
            <pc:docMk/>
            <pc:sldMk cId="0" sldId="281"/>
            <ac:spMk id="432" creationId="{00000000-0000-0000-0000-000000000000}"/>
          </ac:spMkLst>
        </pc:spChg>
        <pc:spChg chg="mod">
          <ac:chgData name="Makhadmeh, Rola" userId="f46059fe-bc3c-4f00-9753-5713745adb86" providerId="ADAL" clId="{DF81D5CE-5BB8-4C45-AD72-120C9E727763}" dt="2022-05-10T13:32:27.713" v="1809" actId="1076"/>
          <ac:spMkLst>
            <pc:docMk/>
            <pc:sldMk cId="0" sldId="281"/>
            <ac:spMk id="43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4" name="Google Shape;224;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8" name="Google Shape;288;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r" rtl="1"/>
            <a:r>
              <a:rPr lang="ar-JO" sz="1200" b="0" i="0" u="none" strike="noStrike" cap="none" dirty="0">
                <a:solidFill>
                  <a:schemeClr val="dk1"/>
                </a:solidFill>
                <a:effectLst/>
                <a:latin typeface="Calibri"/>
                <a:ea typeface="Calibri"/>
                <a:cs typeface="Calibri"/>
                <a:sym typeface="Calibri"/>
              </a:rPr>
              <a:t>    </a:t>
            </a:r>
            <a:r>
              <a:rPr lang="ar-SA" sz="1200" b="0" i="0" u="none" strike="noStrike" cap="none" dirty="0">
                <a:solidFill>
                  <a:schemeClr val="dk1"/>
                </a:solidFill>
                <a:effectLst/>
                <a:latin typeface="Calibri"/>
                <a:ea typeface="Calibri"/>
                <a:cs typeface="Calibri"/>
                <a:sym typeface="Calibri"/>
              </a:rPr>
              <a:t>هناك حاجة إلى حزم معلومات ودعم وأنشطة مصممة خصيصًا للآباء ومقدمي الرعاية للأطفال في أسوأ أشكال عمالة الأطفال وعمالة الأطفال ، ولكن للوصول إلى عدد أكبر من الأسر ومنع عمالة الأطفال ، أو حيث توجد تدخلات محددة لأسر العمل الأطفال غير متاحين ، يمكن للجهات الفاعلة في مجال حماية الطفل دمج عمالة الأطفال في تدخلات واسعة النطاق لحماية الأطفال لتعزيز الأسرة مثل الدعوة إلى تضمين الأسر التي لديها أطفال في أو المعرضين لخطر عمل الأطفال في تدخلات تعزيز الأسرة الواسعة عبر قطاعات مثل الأمن الغذائي و سبل العيش والحماية الاجتماعية وتدخلات التعزيز الاقتصادي الأخرى وبرامج التعليم أو حماية الطفل الأوسع مع الوالدين / مقدمي الرعاية ، أو دمج الرسائل الرئيسية المتعلقة بعمالة الأطفال واستراتيجيات التوعية في برامج تعزيز الأسرة </a:t>
            </a:r>
            <a:r>
              <a:rPr lang="ar-JO" sz="1200" b="0" i="0" u="none" strike="noStrike" cap="none" dirty="0">
                <a:solidFill>
                  <a:schemeClr val="dk1"/>
                </a:solidFill>
                <a:effectLst/>
                <a:latin typeface="Calibri"/>
                <a:ea typeface="Calibri"/>
                <a:cs typeface="Calibri"/>
                <a:sym typeface="Calibri"/>
              </a:rPr>
              <a:t>بشكل عام</a:t>
            </a:r>
            <a:r>
              <a:rPr lang="ar-SA"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p:txBody>
      </p:sp>
      <p:sp>
        <p:nvSpPr>
          <p:cNvPr id="289" name="Google Shape;289;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6" name="Google Shape;29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r" rtl="1">
              <a:buFont typeface="Arial" panose="020B0604020202020204" pitchFamily="34" charset="0"/>
              <a:buChar char="•"/>
            </a:pPr>
            <a:r>
              <a:rPr lang="ar-SA" sz="1200" b="0" i="0" u="none" strike="noStrike" cap="none" dirty="0">
                <a:solidFill>
                  <a:schemeClr val="dk1"/>
                </a:solidFill>
                <a:effectLst/>
                <a:latin typeface="Calibri"/>
                <a:ea typeface="Calibri"/>
                <a:cs typeface="Calibri"/>
                <a:sym typeface="Calibri"/>
              </a:rPr>
              <a:t>يمكن أن تشمل:</a:t>
            </a:r>
            <a:endParaRPr lang="en-US" sz="1200" b="0" i="0" u="none" strike="noStrike" cap="none" dirty="0">
              <a:solidFill>
                <a:schemeClr val="dk1"/>
              </a:solidFill>
              <a:effectLst/>
              <a:latin typeface="Calibri"/>
              <a:ea typeface="Calibri"/>
              <a:cs typeface="Calibri"/>
              <a:sym typeface="Calibri"/>
            </a:endParaRPr>
          </a:p>
          <a:p>
            <a:pPr lvl="0" algn="r" rtl="1">
              <a:buFont typeface="Arial" panose="020B0604020202020204" pitchFamily="34" charset="0"/>
              <a:buChar char="•"/>
            </a:pPr>
            <a:r>
              <a:rPr lang="ar-SA" sz="1200" b="0" i="0" u="none" strike="noStrike" cap="none" dirty="0">
                <a:solidFill>
                  <a:schemeClr val="dk1"/>
                </a:solidFill>
                <a:effectLst/>
                <a:latin typeface="Calibri"/>
                <a:ea typeface="Calibri"/>
                <a:cs typeface="Calibri"/>
                <a:sym typeface="Calibri"/>
              </a:rPr>
              <a:t>جلسات الأبوة والأمومة المخصصة التي تتناول الأعراف الاجتماعية الضارة حول عمل الأطفال ، وتسلط الضوء على التأثير الضار لعمل الأطفال ، وتعزز التعليم وتوفر بدائل لعمل الأطفال؛</a:t>
            </a:r>
            <a:endParaRPr lang="en-US" sz="1200" b="0" i="0" u="none" strike="noStrike" cap="none" dirty="0">
              <a:solidFill>
                <a:schemeClr val="dk1"/>
              </a:solidFill>
              <a:effectLst/>
              <a:latin typeface="Calibri"/>
              <a:ea typeface="Calibri"/>
              <a:cs typeface="Calibri"/>
              <a:sym typeface="Calibri"/>
            </a:endParaRPr>
          </a:p>
          <a:p>
            <a:pPr lvl="0" algn="r" rtl="1">
              <a:buFont typeface="Arial" panose="020B0604020202020204" pitchFamily="34" charset="0"/>
              <a:buChar char="•"/>
            </a:pPr>
            <a:r>
              <a:rPr lang="ar-SA" sz="1200" b="0" i="0" u="none" strike="noStrike" cap="none" dirty="0">
                <a:solidFill>
                  <a:schemeClr val="dk1"/>
                </a:solidFill>
                <a:effectLst/>
                <a:latin typeface="Calibri"/>
                <a:ea typeface="Calibri"/>
                <a:cs typeface="Calibri"/>
                <a:sym typeface="Calibri"/>
              </a:rPr>
              <a:t>تدخلات الصحة النفسية والاجتماعية والعقلية للآباء ومقدمي الرعاية المعرضين للخطر من أجل تعزيز حماية ورعاية الأطفال والمراهقين المعرضين لخطر عمالة الأطفال ؛</a:t>
            </a:r>
            <a:endParaRPr lang="en-US" sz="1200" b="0" i="0" u="none" strike="noStrike" cap="none" dirty="0">
              <a:solidFill>
                <a:schemeClr val="dk1"/>
              </a:solidFill>
              <a:effectLst/>
              <a:latin typeface="Calibri"/>
              <a:ea typeface="Calibri"/>
              <a:cs typeface="Calibri"/>
              <a:sym typeface="Calibri"/>
            </a:endParaRPr>
          </a:p>
          <a:p>
            <a:pPr lvl="0" algn="r" rtl="1">
              <a:buFont typeface="Arial" panose="020B0604020202020204" pitchFamily="34" charset="0"/>
              <a:buChar char="•"/>
            </a:pPr>
            <a:r>
              <a:rPr lang="ar-SA" sz="1200" b="0" i="0" u="none" strike="noStrike" cap="none" dirty="0">
                <a:solidFill>
                  <a:schemeClr val="dk1"/>
                </a:solidFill>
                <a:effectLst/>
                <a:latin typeface="Calibri"/>
                <a:ea typeface="Calibri"/>
                <a:cs typeface="Calibri"/>
                <a:sym typeface="Calibri"/>
              </a:rPr>
              <a:t>الأنشطة المشتركة بين الوالدين والطفل أو الأحداث الاجتماعية العائلية للتبادل والترابط وتعزيز العلاقات بين الوالدين والطفل ؛</a:t>
            </a:r>
            <a:endParaRPr lang="en-US" sz="1200" b="0" i="0" u="none" strike="noStrike" cap="none" dirty="0">
              <a:solidFill>
                <a:schemeClr val="dk1"/>
              </a:solidFill>
              <a:effectLst/>
              <a:latin typeface="Calibri"/>
              <a:ea typeface="Calibri"/>
              <a:cs typeface="Calibri"/>
              <a:sym typeface="Calibri"/>
            </a:endParaRPr>
          </a:p>
          <a:p>
            <a:pPr lvl="0" algn="r" rtl="1">
              <a:buFont typeface="Arial" panose="020B0604020202020204" pitchFamily="34" charset="0"/>
              <a:buChar char="•"/>
            </a:pPr>
            <a:r>
              <a:rPr lang="ar-SA" sz="1200" b="0" i="0" u="none" strike="noStrike" cap="none" dirty="0">
                <a:solidFill>
                  <a:schemeClr val="dk1"/>
                </a:solidFill>
                <a:effectLst/>
                <a:latin typeface="Calibri"/>
                <a:ea typeface="Calibri"/>
                <a:cs typeface="Calibri"/>
                <a:sym typeface="Calibri"/>
              </a:rPr>
              <a:t>مجموعات الدعم من الآباء إلى الوالدين ، مدعومة من قبل أبطال محليين يمكنهم التأثير على الأعراف والمواقف الاجتماعية تجاه عمل الأطفال ؛</a:t>
            </a:r>
            <a:endParaRPr lang="en-US" sz="1200" b="0" i="0" u="none" strike="noStrike" cap="none" dirty="0">
              <a:solidFill>
                <a:schemeClr val="dk1"/>
              </a:solidFill>
              <a:effectLst/>
              <a:latin typeface="Calibri"/>
              <a:ea typeface="Calibri"/>
              <a:cs typeface="Calibri"/>
              <a:sym typeface="Calibri"/>
            </a:endParaRPr>
          </a:p>
          <a:p>
            <a:pPr lvl="0" algn="r" rtl="1">
              <a:buFont typeface="Arial" panose="020B0604020202020204" pitchFamily="34" charset="0"/>
              <a:buChar char="•"/>
            </a:pPr>
            <a:r>
              <a:rPr lang="ar-SA" sz="1200" b="0" i="0" u="none" strike="noStrike" cap="none" dirty="0">
                <a:solidFill>
                  <a:schemeClr val="dk1"/>
                </a:solidFill>
                <a:effectLst/>
                <a:latin typeface="Calibri"/>
                <a:ea typeface="Calibri"/>
                <a:cs typeface="Calibri"/>
                <a:sym typeface="Calibri"/>
              </a:rPr>
              <a:t>العمل بالاشتراك مع الآباء ومقدمي الرعاية لتطوير استراتيجيات وبدائل للحد من الضرر للأطفال الذين يعملون للأطفال ؛</a:t>
            </a:r>
            <a:endParaRPr lang="en-US" sz="1200" b="0" i="0" u="none" strike="noStrike" cap="none" dirty="0">
              <a:solidFill>
                <a:schemeClr val="dk1"/>
              </a:solidFill>
              <a:effectLst/>
              <a:latin typeface="Calibri"/>
              <a:ea typeface="Calibri"/>
              <a:cs typeface="Calibri"/>
              <a:sym typeface="Calibri"/>
            </a:endParaRPr>
          </a:p>
          <a:p>
            <a:pPr lvl="0" algn="r" rtl="1">
              <a:buFont typeface="Arial" panose="020B0604020202020204" pitchFamily="34" charset="0"/>
              <a:buChar char="•"/>
            </a:pPr>
            <a:r>
              <a:rPr lang="ar-SA" sz="1200" b="0" i="0" u="none" strike="noStrike" cap="none" dirty="0">
                <a:solidFill>
                  <a:schemeClr val="dk1"/>
                </a:solidFill>
                <a:effectLst/>
                <a:latin typeface="Calibri"/>
                <a:ea typeface="Calibri"/>
                <a:cs typeface="Calibri"/>
                <a:sym typeface="Calibri"/>
              </a:rPr>
              <a:t>أنشطة مصممة لمقدمي الرعاية الشباب الذين يعملون هم أنفسهم في عمالة الأطفال</a:t>
            </a:r>
            <a:endParaRPr lang="en-US" sz="1200" b="0" i="0" u="none" strike="noStrike" cap="none" dirty="0">
              <a:solidFill>
                <a:schemeClr val="dk1"/>
              </a:solidFill>
              <a:effectLst/>
              <a:latin typeface="Calibri"/>
              <a:ea typeface="Calibri"/>
              <a:cs typeface="Calibri"/>
              <a:sym typeface="Calibri"/>
            </a:endParaRPr>
          </a:p>
          <a:p>
            <a:pPr lvl="0" algn="r" rtl="1">
              <a:buFont typeface="Arial" panose="020B0604020202020204" pitchFamily="34" charset="0"/>
              <a:buChar char="•"/>
            </a:pPr>
            <a:r>
              <a:rPr lang="ar-SA" sz="1200" b="0" i="0" u="none" strike="noStrike" cap="none" dirty="0">
                <a:solidFill>
                  <a:schemeClr val="dk1"/>
                </a:solidFill>
                <a:effectLst/>
                <a:latin typeface="Calibri"/>
                <a:ea typeface="Calibri"/>
                <a:cs typeface="Calibri"/>
                <a:sym typeface="Calibri"/>
              </a:rPr>
              <a:t>الوصول إلى الفرص الاقتصادية ، بما في ذلك شبكات الأمان الاجتماعي ، وبرامج الأمن الغذائي وسبل العيش وفرص إدرار الدخل للآباء ومقدمي الرعاية.</a:t>
            </a:r>
            <a:endParaRPr lang="en-US" sz="1200" b="0" i="0" u="none" strike="noStrike" cap="none" dirty="0">
              <a:solidFill>
                <a:schemeClr val="dk1"/>
              </a:solidFill>
              <a:effectLst/>
              <a:latin typeface="Calibri"/>
              <a:ea typeface="Calibri"/>
              <a:cs typeface="Calibri"/>
              <a:sym typeface="Calibri"/>
            </a:endParaRPr>
          </a:p>
        </p:txBody>
      </p:sp>
      <p:sp>
        <p:nvSpPr>
          <p:cNvPr id="297" name="Google Shape;297;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r" rtl="1"/>
            <a:r>
              <a:rPr lang="ar-SA" sz="1200" b="0" i="0" u="none" strike="noStrike" cap="none" dirty="0">
                <a:solidFill>
                  <a:schemeClr val="dk1"/>
                </a:solidFill>
                <a:effectLst/>
                <a:latin typeface="Calibri"/>
                <a:ea typeface="Calibri"/>
                <a:cs typeface="Calibri"/>
                <a:sym typeface="Calibri"/>
              </a:rPr>
              <a:t>يجب أن تكون الجهود مدعومة بفهم قوي لأسباب عمالة الأطفال في الأسرة ، سواء كانت مدفوعة بعوامل سلوكية وثقافية داخل الأسرة أو عوامل اقتصادية أو مزيج من الاثنين معًا. قد يخفي مقدمو الرعاية والأطفال جوانب معينة من عمل الطفل ، لا سيما عندما يكون شكلاً من أشكال العمل غير القانوني. يجب أن تفترض الجهات الفاعلة في مجال حماية الطفل أنه لا يتم دائمًا إخبارهم "بالقصة الكاملة". قد لا يكون من الممكن أيضًا التحدث بشكل مباشر أو خاص مع طفل يعمل في منزله ، لا سيما عندما تكون الأعراف والمعتقدات الاجتماعية جوانب مهمة من عمل الأطفال. ضع هذا في الاعتبار وابحث عن فهم التصورات المختلفة لعمل الأطفال من خلال طرح أسئلة استقصائية حول ما تفعله الفتاة أو الصبي طوال اليوم ، وحضورهم المدرسي ، والوقت الذي يقضونه مع العائلة والأصدقاء ، وما إلى ذلك. استخدم الرسومات ولعب الأدوار والصور والقصص والخرائط أو الرسوم التخطيطية للمساعدة في وصف أيام الأطفال أو تجاربهم أو لتوجيه المناقشات مع الأطفال والتحقق عبر مصادر متعددة تعرف الطفل والأسرة. من المهم بناء الثقة وإنشاء علاقات مفيدة  مع مقدمي الرعاية و عدم لوم مقدمي الرعاية.</a:t>
            </a:r>
            <a:endParaRPr lang="en-US" sz="1200" b="0" i="0" u="none" strike="noStrike" cap="none" dirty="0">
              <a:solidFill>
                <a:schemeClr val="dk1"/>
              </a:solidFill>
              <a:effectLs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dirty="0"/>
          </a:p>
        </p:txBody>
      </p:sp>
      <p:sp>
        <p:nvSpPr>
          <p:cNvPr id="305" name="Google Shape;30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2" name="Google Shape;312;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r" defTabSz="914400" rtl="1" eaLnBrk="1" fontAlgn="auto" latinLnBrk="0" hangingPunct="1">
              <a:lnSpc>
                <a:spcPct val="100000"/>
              </a:lnSpc>
              <a:spcBef>
                <a:spcPts val="0"/>
              </a:spcBef>
              <a:spcAft>
                <a:spcPts val="0"/>
              </a:spcAft>
              <a:buClr>
                <a:schemeClr val="dk1"/>
              </a:buClr>
              <a:buSzPts val="1200"/>
              <a:buFont typeface="Calibri"/>
              <a:buNone/>
              <a:tabLst/>
              <a:defRPr/>
            </a:pPr>
            <a:r>
              <a:rPr lang="ar-SA" sz="1200" b="0" i="0" u="none" strike="noStrike" cap="none" dirty="0">
                <a:solidFill>
                  <a:schemeClr val="dk1"/>
                </a:solidFill>
                <a:effectLst/>
                <a:latin typeface="Calibri"/>
                <a:ea typeface="Calibri"/>
                <a:cs typeface="Calibri"/>
                <a:sym typeface="Calibri"/>
              </a:rPr>
              <a:t>عندما تتورط العائلات مع أو أرباب عمل الأطفال في عمل غير شرعي أو غيره من اسوء اشكال عمالة الأطفال  </a:t>
            </a:r>
            <a:r>
              <a:rPr lang="en-GB" sz="1200" b="0" i="0" u="none" strike="noStrike" cap="none" dirty="0">
                <a:solidFill>
                  <a:schemeClr val="dk1"/>
                </a:solidFill>
                <a:effectLst/>
                <a:latin typeface="Calibri"/>
                <a:ea typeface="Calibri"/>
                <a:cs typeface="Calibri"/>
                <a:sym typeface="Calibri"/>
              </a:rPr>
              <a:t>WFCL</a:t>
            </a:r>
            <a:r>
              <a:rPr lang="ar-SA" sz="1200" b="0" i="0" u="none" strike="noStrike" cap="none" dirty="0">
                <a:solidFill>
                  <a:schemeClr val="dk1"/>
                </a:solidFill>
                <a:effectLst/>
                <a:latin typeface="Calibri"/>
                <a:ea typeface="Calibri"/>
                <a:cs typeface="Calibri"/>
                <a:sym typeface="Calibri"/>
              </a:rPr>
              <a:t> ، تأكد من أن أي تعامل مع أفراد الأسرة يتماشى مع إجراءات التشغيل الموحدة ذات الصلة ويتم تنفيذه من خلال إدارة حالة حماية الطفل وعند الحاجة ، مع الشرطة أو تطبيق القانون ، لمنع إلحاق الضرر الطفل والموظفين المعنيين. غالبًا ما يحتاج الآباء ومقدمو الرعاية إلى حزمة من الدعم والتدخل لإخراج الأطفال من العمل الضار ، بالنسبة للحالات عالية الخطورة ، فقد يشمل ذلك إدارة الحالة ، ومعالجة مخاطر الحماية الأخرى التي قد يواجهها الطفل في المنزل ، وتلبية الاحتياجات الأساسية ، والأمن الغذائي وسبل العيش وغيرها من الخدمات متعددة القطاعات ، والوساطة الأسرية ، وتخطيط السلامة كاستجابة فورية يمكن أن تقلل الضرر ، أو الدعم الإضافي مثل رعاية الأطفال ، أو تنمية الطفولة المبكرة ، أو الدعم القانوني.</a:t>
            </a:r>
            <a:r>
              <a:rPr lang="ar-JO" sz="1200" b="0" i="0" u="none" strike="noStrike" cap="none" dirty="0">
                <a:solidFill>
                  <a:schemeClr val="dk1"/>
                </a:solidFill>
                <a:effectLst/>
                <a:latin typeface="Calibri"/>
                <a:ea typeface="Calibri"/>
                <a:cs typeface="Calibri"/>
                <a:sym typeface="Calibri"/>
              </a:rPr>
              <a:t> </a:t>
            </a:r>
            <a:r>
              <a:rPr lang="ar-SA" sz="1200" b="0" i="0" u="none" strike="noStrike" cap="none" dirty="0">
                <a:solidFill>
                  <a:schemeClr val="dk1"/>
                </a:solidFill>
                <a:effectLst/>
                <a:latin typeface="Calibri"/>
                <a:ea typeface="Calibri"/>
                <a:cs typeface="Calibri"/>
                <a:sym typeface="Calibri"/>
              </a:rPr>
              <a:t>لتحديد ما إذا كان دعم مقدمي الرعاية فعالاً ، يجب على العاملين في حماية الطفل تحديد التغييرات المتوقعة الواضحة في السلوك أو المعتقدات أو السلامة للأطفال والأسر التي يعملون معها.</a:t>
            </a:r>
            <a:endParaRPr lang="en-US" sz="1200" b="0" i="0" u="none" strike="noStrike" cap="none" dirty="0">
              <a:solidFill>
                <a:schemeClr val="dk1"/>
              </a:solidFill>
              <a:effectLst/>
              <a:latin typeface="Calibri"/>
              <a:ea typeface="Calibri"/>
              <a:cs typeface="Calibri"/>
              <a:sym typeface="Calibri"/>
            </a:endParaRPr>
          </a:p>
          <a:p>
            <a:pPr rtl="1"/>
            <a:r>
              <a:rPr lang="ar-SA" sz="1200" b="0" i="0" u="none" strike="noStrike" cap="none" dirty="0">
                <a:solidFill>
                  <a:schemeClr val="dk1"/>
                </a:solidFill>
                <a:effectLst/>
                <a:latin typeface="Calibri"/>
                <a:ea typeface="Calibri"/>
                <a:cs typeface="Calibri"/>
                <a:sym typeface="Calibri"/>
              </a:rPr>
              <a:t> </a:t>
            </a:r>
            <a:endParaRPr lang="en-US" sz="1200" b="0" i="0" u="none" strike="noStrike" cap="none" dirty="0">
              <a:solidFill>
                <a:schemeClr val="dk1"/>
              </a:solidFill>
              <a:effectLs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dirty="0"/>
          </a:p>
        </p:txBody>
      </p:sp>
      <p:sp>
        <p:nvSpPr>
          <p:cNvPr id="313" name="Google Shape;313;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0" name="Google Shape;32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a:p>
        </p:txBody>
      </p:sp>
      <p:sp>
        <p:nvSpPr>
          <p:cNvPr id="321" name="Google Shape;32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r" rtl="1">
              <a:buFont typeface="Arial" panose="020B0604020202020204" pitchFamily="34" charset="0"/>
              <a:buChar char="•"/>
            </a:pPr>
            <a:r>
              <a:rPr lang="ar-SA" sz="1200" b="0" i="0" u="none" strike="noStrike" cap="none" dirty="0">
                <a:solidFill>
                  <a:schemeClr val="dk1"/>
                </a:solidFill>
                <a:effectLst/>
                <a:latin typeface="Calibri"/>
                <a:ea typeface="Calibri"/>
                <a:cs typeface="Calibri"/>
                <a:sym typeface="Calibri"/>
              </a:rPr>
              <a:t>قد يحتاج الأطفال الذين يمارسون عمالة الأطفال وخاصة اللأطفال العاملين في اسوء اشكال عمل الأطفال  (</a:t>
            </a:r>
            <a:r>
              <a:rPr lang="en-GB" sz="1200" b="0" i="0" u="none" strike="noStrike" cap="none" dirty="0">
                <a:solidFill>
                  <a:schemeClr val="dk1"/>
                </a:solidFill>
                <a:effectLst/>
                <a:latin typeface="Calibri"/>
                <a:ea typeface="Calibri"/>
                <a:cs typeface="Calibri"/>
                <a:sym typeface="Calibri"/>
              </a:rPr>
              <a:t>WFCL</a:t>
            </a:r>
            <a:r>
              <a:rPr lang="ar-SA" sz="1200" b="0" i="0" u="none" strike="noStrike" cap="none" dirty="0">
                <a:solidFill>
                  <a:schemeClr val="dk1"/>
                </a:solidFill>
                <a:effectLst/>
                <a:latin typeface="Calibri"/>
                <a:ea typeface="Calibri"/>
                <a:cs typeface="Calibri"/>
                <a:sym typeface="Calibri"/>
              </a:rPr>
              <a:t>) إلى رعاية بديلة لفترات زمنية أقصر أو أطول ، على سبيل المثال ، بعد الإنقاذ أو الإزالة من </a:t>
            </a:r>
            <a:r>
              <a:rPr lang="en-GB" sz="1200" b="0" i="0" u="none" strike="noStrike" cap="none" dirty="0">
                <a:solidFill>
                  <a:schemeClr val="dk1"/>
                </a:solidFill>
                <a:effectLst/>
                <a:latin typeface="Calibri"/>
                <a:ea typeface="Calibri"/>
                <a:cs typeface="Calibri"/>
                <a:sym typeface="Calibri"/>
              </a:rPr>
              <a:t>WFCL</a:t>
            </a:r>
            <a:r>
              <a:rPr lang="ar-SA" sz="1200" b="0" i="0" u="none" strike="noStrike" cap="none" dirty="0">
                <a:solidFill>
                  <a:schemeClr val="dk1"/>
                </a:solidFill>
                <a:effectLst/>
                <a:latin typeface="Calibri"/>
                <a:ea typeface="Calibri"/>
                <a:cs typeface="Calibri"/>
                <a:sym typeface="Calibri"/>
              </a:rPr>
              <a:t> ، أو الإبعاد من أسرهم بسبب بيئة عائلية غير آمنة.</a:t>
            </a:r>
            <a:endParaRPr lang="en-US" sz="1200" b="0" i="0" u="none" strike="noStrike" cap="none" dirty="0">
              <a:solidFill>
                <a:schemeClr val="dk1"/>
              </a:solidFill>
              <a:effectLst/>
              <a:latin typeface="Calibri"/>
              <a:ea typeface="Calibri"/>
              <a:cs typeface="Calibri"/>
              <a:sym typeface="Calibri"/>
            </a:endParaRPr>
          </a:p>
          <a:p>
            <a:pPr algn="r" rtl="1">
              <a:buFont typeface="Arial" panose="020B0604020202020204" pitchFamily="34" charset="0"/>
              <a:buChar char="•"/>
            </a:pPr>
            <a:r>
              <a:rPr lang="ar-SA" sz="1200" b="0" i="0" u="none" strike="noStrike" cap="none" dirty="0">
                <a:solidFill>
                  <a:schemeClr val="dk1"/>
                </a:solidFill>
                <a:effectLst/>
                <a:latin typeface="Calibri"/>
                <a:ea typeface="Calibri"/>
                <a:cs typeface="Calibri"/>
                <a:sym typeface="Calibri"/>
              </a:rPr>
              <a:t>يجب أن تدعم إدارة حالة حماية الطفل الحاجة إلى إيجاد ترتيب رعاية مناسب. يجب دائمًا توفيره في مصلحة الطفل الفضلى وأن يتماشى مع الإرشادات الوطنية والدولية. يجب أن تكون مدعومة بالموارد الكافية للطفل والأسرة ، والرصد الدقيق والمنتظم لحالة المعيشة والعمل والمتابعة من قبل العاملين المؤهلين في الحالة.</a:t>
            </a:r>
            <a:endParaRPr lang="en-US" sz="1200" b="0" i="0" u="none" strike="noStrike" cap="none" dirty="0">
              <a:solidFill>
                <a:schemeClr val="dk1"/>
              </a:solidFill>
              <a:effectLst/>
              <a:latin typeface="Calibri"/>
              <a:ea typeface="Calibri"/>
              <a:cs typeface="Calibri"/>
              <a:sym typeface="Calibri"/>
            </a:endParaRPr>
          </a:p>
          <a:p>
            <a:pPr algn="r" rtl="1">
              <a:buFont typeface="Arial" panose="020B0604020202020204" pitchFamily="34" charset="0"/>
              <a:buChar char="•"/>
            </a:pPr>
            <a:r>
              <a:rPr lang="ar-SA" sz="1200" b="0" i="0" u="none" strike="noStrike" cap="none" dirty="0">
                <a:solidFill>
                  <a:schemeClr val="dk1"/>
                </a:solidFill>
                <a:effectLst/>
                <a:latin typeface="Calibri"/>
                <a:ea typeface="Calibri"/>
                <a:cs typeface="Calibri"/>
                <a:sym typeface="Calibri"/>
              </a:rPr>
              <a:t>. يجب أن تشمل مراقبة الأطفال ضمن ترتيبات الرعاية البديلة وصولهم وحضورهم إلى المدرسة والأنشطة الترفيهية ، والأنشطة المتعلقة بالعمل المأجور وغير المأجور ، والوصول إلى الموارد المالية والتحكم فيها.</a:t>
            </a:r>
            <a:endParaRPr lang="en-US" sz="1200" b="0" i="0" u="none" strike="noStrike" cap="none" dirty="0">
              <a:solidFill>
                <a:schemeClr val="dk1"/>
              </a:solidFill>
              <a:effectLst/>
              <a:latin typeface="Calibri"/>
              <a:ea typeface="Calibri"/>
              <a:cs typeface="Calibri"/>
              <a:sym typeface="Calibri"/>
            </a:endParaRPr>
          </a:p>
          <a:p>
            <a:pPr marL="171450" lvl="0" indent="-171450" algn="r" rtl="1">
              <a:spcBef>
                <a:spcPts val="0"/>
              </a:spcBef>
              <a:spcAft>
                <a:spcPts val="0"/>
              </a:spcAft>
              <a:buClr>
                <a:schemeClr val="dk1"/>
              </a:buClr>
              <a:buSzPts val="1200"/>
              <a:buFont typeface="Arial"/>
              <a:buChar char="•"/>
            </a:pPr>
            <a:r>
              <a:rPr lang="ar-JO" dirty="0"/>
              <a:t>وينبغي دعم المراهقين الذين تجاوزوا الحد الأدنى لسن العمل للوصول إلى (مسارات) العمل اللائق ، والذي يمكن أن يشمل التعليم الرسمي ، والتعليم والتدريب التقني والمهني ، والنقد مقابل العمل ، أو برامج سبل عيش الشباب.</a:t>
            </a:r>
          </a:p>
          <a:p>
            <a:pPr algn="r" rtl="1">
              <a:buFont typeface="Arial" panose="020B0604020202020204" pitchFamily="34" charset="0"/>
              <a:buChar char="•"/>
            </a:pPr>
            <a:r>
              <a:rPr lang="ar-JO" b="0" dirty="0"/>
              <a:t> </a:t>
            </a:r>
            <a:r>
              <a:rPr lang="ar-SA" sz="1200" b="0" i="0" u="none" strike="noStrike" cap="none" dirty="0">
                <a:solidFill>
                  <a:schemeClr val="dk1"/>
                </a:solidFill>
                <a:effectLst/>
                <a:latin typeface="Calibri"/>
                <a:ea typeface="Calibri"/>
                <a:cs typeface="Calibri"/>
                <a:sym typeface="Calibri"/>
              </a:rPr>
              <a:t>تعد مراعاة النوع الاجتماعي والعمر أمرًا مهمًا والذي يأخذ في الاعتبار احتياجات وتفضيلات المراهقين الأكبر سنًا الذين يعملون و / أو يعيشون بشكل مستقل واحتياجات الرعاية والحماية الخاصة للمراهقات (الناجيات من الاستغلال الجنسي التجاري والعنف الجنسي والفتيات اللائي لديهن الخاصة بالأطفال أو الفتيات ذوات الإعاقة.)</a:t>
            </a:r>
            <a:endParaRPr lang="en-US" sz="1200" b="0" i="0" u="none" strike="noStrike" cap="none" dirty="0">
              <a:solidFill>
                <a:schemeClr val="dk1"/>
              </a:solidFill>
              <a:effectLst/>
              <a:latin typeface="Calibri"/>
              <a:ea typeface="Calibri"/>
              <a:cs typeface="Calibri"/>
              <a:sym typeface="Calibri"/>
            </a:endParaRPr>
          </a:p>
          <a:p>
            <a:pPr algn="r" rtl="1">
              <a:buFont typeface="Arial" panose="020B0604020202020204" pitchFamily="34" charset="0"/>
              <a:buChar char="•"/>
            </a:pPr>
            <a:r>
              <a:rPr lang="ar-SA" sz="1200" b="0" i="0" u="none" strike="noStrike" cap="none" dirty="0">
                <a:solidFill>
                  <a:schemeClr val="dk1"/>
                </a:solidFill>
                <a:effectLst/>
                <a:latin typeface="Calibri"/>
                <a:ea typeface="Calibri"/>
                <a:cs typeface="Calibri"/>
                <a:sym typeface="Calibri"/>
              </a:rPr>
              <a:t>يجب أن يتلقى الأطفال الذين تم فصلهم من </a:t>
            </a:r>
            <a:r>
              <a:rPr lang="en-GB" sz="1200" b="0" i="0" u="none" strike="noStrike" cap="none" dirty="0">
                <a:solidFill>
                  <a:schemeClr val="dk1"/>
                </a:solidFill>
                <a:effectLst/>
                <a:latin typeface="Calibri"/>
                <a:ea typeface="Calibri"/>
                <a:cs typeface="Calibri"/>
                <a:sym typeface="Calibri"/>
              </a:rPr>
              <a:t>WFCL</a:t>
            </a:r>
            <a:r>
              <a:rPr lang="ar-SA" sz="1200" b="0" i="0" u="none" strike="noStrike" cap="none" dirty="0">
                <a:solidFill>
                  <a:schemeClr val="dk1"/>
                </a:solidFill>
                <a:effectLst/>
                <a:latin typeface="Calibri"/>
                <a:ea typeface="Calibri"/>
                <a:cs typeface="Calibri"/>
                <a:sym typeface="Calibri"/>
              </a:rPr>
              <a:t> ووضعهم في رعاية بديلة حزمة رعاية شاملة تدعم إعادة تأهيلهم وإعادة دمجهم.</a:t>
            </a:r>
            <a:endParaRPr lang="en-US" sz="1200" b="0" i="0" u="none" strike="noStrike" cap="none" dirty="0">
              <a:solidFill>
                <a:schemeClr val="dk1"/>
              </a:solidFill>
              <a:effectLst/>
              <a:latin typeface="Calibri"/>
              <a:ea typeface="Calibri"/>
              <a:cs typeface="Calibri"/>
              <a:sym typeface="Calibri"/>
            </a:endParaRPr>
          </a:p>
          <a:p>
            <a:pPr marL="171450" lvl="0" indent="-171450" algn="r" rtl="1">
              <a:spcBef>
                <a:spcPts val="0"/>
              </a:spcBef>
              <a:spcAft>
                <a:spcPts val="0"/>
              </a:spcAft>
              <a:buClr>
                <a:schemeClr val="dk1"/>
              </a:buClr>
              <a:buSzPts val="1200"/>
              <a:buFont typeface="Arial"/>
              <a:buChar char="•"/>
            </a:pPr>
            <a:endParaRPr b="0" dirty="0"/>
          </a:p>
        </p:txBody>
      </p:sp>
      <p:sp>
        <p:nvSpPr>
          <p:cNvPr id="329" name="Google Shape;329;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1" indent="0" algn="l" rtl="0">
              <a:spcBef>
                <a:spcPts val="0"/>
              </a:spcBef>
              <a:spcAft>
                <a:spcPts val="0"/>
              </a:spcAft>
              <a:buNone/>
            </a:pPr>
            <a:endParaRPr/>
          </a:p>
          <a:p>
            <a:pPr marL="457200" lvl="1" indent="0" algn="l" rtl="0">
              <a:spcBef>
                <a:spcPts val="0"/>
              </a:spcBef>
              <a:spcAft>
                <a:spcPts val="0"/>
              </a:spcAft>
              <a:buNone/>
            </a:pPr>
            <a:endParaRPr/>
          </a:p>
          <a:p>
            <a:pPr marL="0" lvl="0" indent="0" algn="l" rtl="0">
              <a:spcBef>
                <a:spcPts val="0"/>
              </a:spcBef>
              <a:spcAft>
                <a:spcPts val="0"/>
              </a:spcAft>
              <a:buNone/>
            </a:pPr>
            <a:endParaRPr/>
          </a:p>
        </p:txBody>
      </p:sp>
      <p:sp>
        <p:nvSpPr>
          <p:cNvPr id="337" name="Google Shape;337;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5" name="Google Shape;345;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1" indent="0" algn="l" rtl="0">
              <a:spcBef>
                <a:spcPts val="0"/>
              </a:spcBef>
              <a:spcAft>
                <a:spcPts val="0"/>
              </a:spcAft>
              <a:buNone/>
            </a:pPr>
            <a:endParaRPr/>
          </a:p>
          <a:p>
            <a:pPr marL="457200" lvl="1" indent="0" algn="l" rtl="0">
              <a:spcBef>
                <a:spcPts val="0"/>
              </a:spcBef>
              <a:spcAft>
                <a:spcPts val="0"/>
              </a:spcAft>
              <a:buNone/>
            </a:pPr>
            <a:endParaRPr/>
          </a:p>
        </p:txBody>
      </p:sp>
      <p:sp>
        <p:nvSpPr>
          <p:cNvPr id="346" name="Google Shape;346;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4" name="Google Shape;354;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355" name="Google Shape;355;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2" name="Google Shape;362;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3" name="Google Shape;363;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32" name="Google Shape;23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0" name="Google Shape;370;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371" name="Google Shape;371;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0" name="Google Shape;380;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381" name="Google Shape;381;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0" name="Google Shape;390;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391" name="Google Shape;391;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0" name="Google Shape;400;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401" name="Google Shape;401;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0" name="Google Shape;410;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411" name="Google Shape;411;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0" name="Google Shape;420;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1" indent="0" algn="l" rtl="0">
              <a:spcBef>
                <a:spcPts val="0"/>
              </a:spcBef>
              <a:spcAft>
                <a:spcPts val="0"/>
              </a:spcAft>
              <a:buNone/>
            </a:pPr>
            <a:endParaRPr/>
          </a:p>
          <a:p>
            <a:pPr marL="457200" lvl="1" indent="0" algn="l" rtl="0">
              <a:spcBef>
                <a:spcPts val="0"/>
              </a:spcBef>
              <a:spcAft>
                <a:spcPts val="0"/>
              </a:spcAft>
              <a:buNone/>
            </a:pPr>
            <a:endParaRPr/>
          </a:p>
        </p:txBody>
      </p:sp>
      <p:sp>
        <p:nvSpPr>
          <p:cNvPr id="421" name="Google Shape;421;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r" rtl="1"/>
            <a:r>
              <a:rPr lang="ar-JO" sz="1200" b="1" i="0" u="none" strike="noStrike" cap="none" dirty="0">
                <a:solidFill>
                  <a:schemeClr val="dk1"/>
                </a:solidFill>
                <a:effectLst/>
                <a:latin typeface="Calibri"/>
                <a:ea typeface="Calibri"/>
                <a:cs typeface="Calibri"/>
                <a:sym typeface="Calibri"/>
              </a:rPr>
              <a:t>عمل ثلثا جميع الأطفال في عمالة الأطفال داخل أسرهم بشكل عام في الزراعة أو الأعمال المنزلية أو الأعمال التجارية المملوكة للعائلات.</a:t>
            </a:r>
            <a:endParaRPr lang="en-US" sz="1200" b="0" i="0" u="none" strike="noStrike" cap="none" dirty="0">
              <a:solidFill>
                <a:schemeClr val="dk1"/>
              </a:solidFill>
              <a:effectLst/>
              <a:latin typeface="Calibri"/>
              <a:ea typeface="Calibri"/>
              <a:cs typeface="Calibri"/>
              <a:sym typeface="Calibri"/>
            </a:endParaRPr>
          </a:p>
          <a:p>
            <a:pPr algn="r" rtl="1"/>
            <a:r>
              <a:rPr lang="ar-JO" sz="1200" b="1" i="0" u="none" strike="noStrike" cap="none" dirty="0">
                <a:solidFill>
                  <a:schemeClr val="dk1"/>
                </a:solidFill>
                <a:effectLst/>
                <a:latin typeface="Calibri"/>
                <a:ea typeface="Calibri"/>
                <a:cs typeface="Calibri"/>
                <a:sym typeface="Calibri"/>
              </a:rPr>
              <a:t>بدون إشراك الآباء ومقدمي الرعاية وغيرهم من أفراد الأسرة المقربين ، ستفشل الجهود المبذولة لمعالجة عمالة الأطفال.</a:t>
            </a:r>
            <a:endParaRPr lang="en-US" sz="1200" b="0" i="0" u="none" strike="noStrike" cap="none" dirty="0">
              <a:solidFill>
                <a:schemeClr val="dk1"/>
              </a:solidFill>
              <a:effectLst/>
              <a:latin typeface="Calibri"/>
              <a:ea typeface="Calibri"/>
              <a:cs typeface="Calibri"/>
              <a:sym typeface="Calibri"/>
            </a:endParaRPr>
          </a:p>
          <a:p>
            <a:pPr algn="r" rtl="1"/>
            <a:r>
              <a:rPr lang="ar-JO" sz="1200" b="1" i="0" u="none" strike="noStrike" cap="none" dirty="0">
                <a:solidFill>
                  <a:schemeClr val="dk1"/>
                </a:solidFill>
                <a:effectLst/>
                <a:latin typeface="Calibri"/>
                <a:ea typeface="Calibri"/>
                <a:cs typeface="Calibri"/>
                <a:sym typeface="Calibri"/>
              </a:rPr>
              <a:t>في العديد من الأزمات الإنسانية ، تتشرد العائلات وتتشتت وتواجه مستويات عالية من المحنة أو الصدمات الاقتصادية. هذا يضر بشدة بالقدرة الوقائية للأسر ومقدمي الرعاية. عندما لا تستطيع الأسر تلبية احتياجاتها الأساسية ، يمكن أن تتغير الأعراف الاجتماعية بسرعة ، ويضطر الآباء إلى استخدام عمالة الأطفال كآلية للتكيف ومصدر للدخل.</a:t>
            </a:r>
            <a:endParaRPr lang="en-US" sz="1200" b="0" i="0" u="none" strike="noStrike" cap="none" dirty="0">
              <a:solidFill>
                <a:schemeClr val="dk1"/>
              </a:solidFill>
              <a:effectLst/>
              <a:latin typeface="Calibri"/>
              <a:ea typeface="Calibri"/>
              <a:cs typeface="Calibri"/>
              <a:sym typeface="Calibri"/>
            </a:endParaRPr>
          </a:p>
          <a:p>
            <a:pPr algn="r" rtl="1"/>
            <a:r>
              <a:rPr lang="ar-JO" sz="1200" b="1" i="0" u="none" strike="noStrike" cap="none" dirty="0">
                <a:solidFill>
                  <a:schemeClr val="dk1"/>
                </a:solidFill>
                <a:effectLst/>
                <a:latin typeface="Calibri"/>
                <a:ea typeface="Calibri"/>
                <a:cs typeface="Calibri"/>
                <a:sym typeface="Calibri"/>
              </a:rPr>
              <a:t>تُظهر الأدلة البرامجية أن معالجة عوامل الخطر هذه داخل الأسرة وتعزيز القدرات الوقائية في بيئة تقديم الرعاية هي إحدى أكثر الطرق فعالية لمنع عمالة الأطفال.</a:t>
            </a:r>
            <a:endParaRPr lang="en-US" sz="1200" b="0" i="0" u="none" strike="noStrike" cap="none" dirty="0">
              <a:solidFill>
                <a:schemeClr val="dk1"/>
              </a:solidFill>
              <a:effectLst/>
              <a:latin typeface="Calibri"/>
              <a:ea typeface="Calibri"/>
              <a:cs typeface="Calibri"/>
              <a:sym typeface="Calibri"/>
            </a:endParaRPr>
          </a:p>
          <a:p>
            <a:pPr algn="r" rtl="1"/>
            <a:r>
              <a:rPr lang="ar-JO" sz="1200" b="1" i="0" u="none" strike="noStrike" cap="none" dirty="0">
                <a:solidFill>
                  <a:schemeClr val="dk1"/>
                </a:solidFill>
                <a:effectLst/>
                <a:latin typeface="Calibri"/>
                <a:ea typeface="Calibri"/>
                <a:cs typeface="Calibri"/>
                <a:sym typeface="Calibri"/>
              </a:rPr>
              <a:t> </a:t>
            </a:r>
            <a:endParaRPr lang="en-US"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p:txBody>
      </p:sp>
      <p:sp>
        <p:nvSpPr>
          <p:cNvPr id="430" name="Google Shape;430;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sz="1200"/>
          </a:p>
        </p:txBody>
      </p:sp>
      <p:sp>
        <p:nvSpPr>
          <p:cNvPr id="239" name="Google Shape;23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6" name="Google Shape;246;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2" name="Google Shape;25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0" name="Google Shape;26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8" name="Google Shape;268;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5" name="Google Shape;275;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6" name="Google Shape;276;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3" name="Google Shape;283;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28"/>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4" name="Google Shape;14;p28"/>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15" name="Google Shape;15;p28"/>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28"/>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67"/>
        <p:cNvGrpSpPr/>
        <p:nvPr/>
      </p:nvGrpSpPr>
      <p:grpSpPr>
        <a:xfrm>
          <a:off x="0" y="0"/>
          <a:ext cx="0" cy="0"/>
          <a:chOff x="0" y="0"/>
          <a:chExt cx="0" cy="0"/>
        </a:xfrm>
      </p:grpSpPr>
      <p:sp>
        <p:nvSpPr>
          <p:cNvPr id="68" name="Google Shape;68;p37"/>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69" name="Google Shape;69;p37"/>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70" name="Google Shape;70;p37"/>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1" name="Google Shape;71;p37"/>
          <p:cNvSpPr>
            <a:spLocks noGrp="1"/>
          </p:cNvSpPr>
          <p:nvPr>
            <p:ph type="pic" idx="2"/>
          </p:nvPr>
        </p:nvSpPr>
        <p:spPr>
          <a:xfrm>
            <a:off x="0" y="0"/>
            <a:ext cx="4340225" cy="6858000"/>
          </a:xfrm>
          <a:prstGeom prst="rect">
            <a:avLst/>
          </a:prstGeom>
          <a:noFill/>
          <a:ln>
            <a:noFill/>
          </a:ln>
        </p:spPr>
      </p:sp>
      <p:sp>
        <p:nvSpPr>
          <p:cNvPr id="72" name="Google Shape;72;p37"/>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73"/>
        <p:cNvGrpSpPr/>
        <p:nvPr/>
      </p:nvGrpSpPr>
      <p:grpSpPr>
        <a:xfrm>
          <a:off x="0" y="0"/>
          <a:ext cx="0" cy="0"/>
          <a:chOff x="0" y="0"/>
          <a:chExt cx="0" cy="0"/>
        </a:xfrm>
      </p:grpSpPr>
      <p:sp>
        <p:nvSpPr>
          <p:cNvPr id="74" name="Google Shape;74;p38"/>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5" name="Google Shape;75;p3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3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38"/>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78"/>
        <p:cNvGrpSpPr/>
        <p:nvPr/>
      </p:nvGrpSpPr>
      <p:grpSpPr>
        <a:xfrm>
          <a:off x="0" y="0"/>
          <a:ext cx="0" cy="0"/>
          <a:chOff x="0" y="0"/>
          <a:chExt cx="0" cy="0"/>
        </a:xfrm>
      </p:grpSpPr>
      <p:sp>
        <p:nvSpPr>
          <p:cNvPr id="79" name="Google Shape;79;p39"/>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0" name="Google Shape;80;p39"/>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9"/>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39"/>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83"/>
        <p:cNvGrpSpPr/>
        <p:nvPr/>
      </p:nvGrpSpPr>
      <p:grpSpPr>
        <a:xfrm>
          <a:off x="0" y="0"/>
          <a:ext cx="0" cy="0"/>
          <a:chOff x="0" y="0"/>
          <a:chExt cx="0" cy="0"/>
        </a:xfrm>
      </p:grpSpPr>
      <p:sp>
        <p:nvSpPr>
          <p:cNvPr id="84" name="Google Shape;84;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5" name="Google Shape;85;p40"/>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86" name="Google Shape;86;p40"/>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87" name="Google Shape;87;p4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4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4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90"/>
        <p:cNvGrpSpPr/>
        <p:nvPr/>
      </p:nvGrpSpPr>
      <p:grpSpPr>
        <a:xfrm>
          <a:off x="0" y="0"/>
          <a:ext cx="0" cy="0"/>
          <a:chOff x="0" y="0"/>
          <a:chExt cx="0" cy="0"/>
        </a:xfrm>
      </p:grpSpPr>
      <p:sp>
        <p:nvSpPr>
          <p:cNvPr id="91" name="Google Shape;91;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2" name="Google Shape;92;p41"/>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93" name="Google Shape;93;p41"/>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94" name="Google Shape;94;p4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41"/>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 name="Google Shape;96;p4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97"/>
        <p:cNvGrpSpPr/>
        <p:nvPr/>
      </p:nvGrpSpPr>
      <p:grpSpPr>
        <a:xfrm>
          <a:off x="0" y="0"/>
          <a:ext cx="0" cy="0"/>
          <a:chOff x="0" y="0"/>
          <a:chExt cx="0" cy="0"/>
        </a:xfrm>
      </p:grpSpPr>
      <p:sp>
        <p:nvSpPr>
          <p:cNvPr id="98" name="Google Shape;98;p4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99" name="Google Shape;99;p42"/>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100" name="Google Shape;100;p42"/>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01" name="Google Shape;101;p42"/>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42"/>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103"/>
        <p:cNvGrpSpPr/>
        <p:nvPr/>
      </p:nvGrpSpPr>
      <p:grpSpPr>
        <a:xfrm>
          <a:off x="0" y="0"/>
          <a:ext cx="0" cy="0"/>
          <a:chOff x="0" y="0"/>
          <a:chExt cx="0" cy="0"/>
        </a:xfrm>
      </p:grpSpPr>
      <p:sp>
        <p:nvSpPr>
          <p:cNvPr id="104" name="Google Shape;104;p4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05" name="Google Shape;105;p43"/>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106" name="Google Shape;106;p43"/>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07" name="Google Shape;107;p43"/>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 name="Google Shape;108;p4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109"/>
        <p:cNvGrpSpPr/>
        <p:nvPr/>
      </p:nvGrpSpPr>
      <p:grpSpPr>
        <a:xfrm>
          <a:off x="0" y="0"/>
          <a:ext cx="0" cy="0"/>
          <a:chOff x="0" y="0"/>
          <a:chExt cx="0" cy="0"/>
        </a:xfrm>
      </p:grpSpPr>
      <p:grpSp>
        <p:nvGrpSpPr>
          <p:cNvPr id="110" name="Google Shape;110;p44"/>
          <p:cNvGrpSpPr/>
          <p:nvPr/>
        </p:nvGrpSpPr>
        <p:grpSpPr>
          <a:xfrm>
            <a:off x="0" y="5303520"/>
            <a:ext cx="12192000" cy="1639827"/>
            <a:chOff x="0" y="5303520"/>
            <a:chExt cx="12192000" cy="1639827"/>
          </a:xfrm>
        </p:grpSpPr>
        <p:pic>
          <p:nvPicPr>
            <p:cNvPr id="111" name="Google Shape;111;p44"/>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12" name="Google Shape;112;p44"/>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13" name="Google Shape;113;p4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4" name="Google Shape;114;p44"/>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44"/>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16"/>
        <p:cNvGrpSpPr/>
        <p:nvPr/>
      </p:nvGrpSpPr>
      <p:grpSpPr>
        <a:xfrm>
          <a:off x="0" y="0"/>
          <a:ext cx="0" cy="0"/>
          <a:chOff x="0" y="0"/>
          <a:chExt cx="0" cy="0"/>
        </a:xfrm>
      </p:grpSpPr>
      <p:grpSp>
        <p:nvGrpSpPr>
          <p:cNvPr id="117" name="Google Shape;117;p45"/>
          <p:cNvGrpSpPr/>
          <p:nvPr/>
        </p:nvGrpSpPr>
        <p:grpSpPr>
          <a:xfrm>
            <a:off x="0" y="5303520"/>
            <a:ext cx="12192000" cy="1639827"/>
            <a:chOff x="0" y="5303520"/>
            <a:chExt cx="12192000" cy="1639827"/>
          </a:xfrm>
        </p:grpSpPr>
        <p:pic>
          <p:nvPicPr>
            <p:cNvPr id="118" name="Google Shape;118;p45"/>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19" name="Google Shape;119;p45"/>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20" name="Google Shape;120;p4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1" name="Google Shape;121;p45"/>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2" name="Google Shape;122;p45"/>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23"/>
        <p:cNvGrpSpPr/>
        <p:nvPr/>
      </p:nvGrpSpPr>
      <p:grpSpPr>
        <a:xfrm>
          <a:off x="0" y="0"/>
          <a:ext cx="0" cy="0"/>
          <a:chOff x="0" y="0"/>
          <a:chExt cx="0" cy="0"/>
        </a:xfrm>
      </p:grpSpPr>
      <p:sp>
        <p:nvSpPr>
          <p:cNvPr id="124" name="Google Shape;124;p4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5" name="Google Shape;125;p46"/>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46"/>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27" name="Google Shape;127;p46"/>
          <p:cNvGrpSpPr/>
          <p:nvPr/>
        </p:nvGrpSpPr>
        <p:grpSpPr>
          <a:xfrm>
            <a:off x="0" y="5303520"/>
            <a:ext cx="12192000" cy="1639827"/>
            <a:chOff x="0" y="5303520"/>
            <a:chExt cx="12192000" cy="1639827"/>
          </a:xfrm>
        </p:grpSpPr>
        <p:pic>
          <p:nvPicPr>
            <p:cNvPr id="128" name="Google Shape;128;p46"/>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29" name="Google Shape;129;p46"/>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29"/>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 name="Google Shape;19;p29"/>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29"/>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29"/>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30"/>
        <p:cNvGrpSpPr/>
        <p:nvPr/>
      </p:nvGrpSpPr>
      <p:grpSpPr>
        <a:xfrm>
          <a:off x="0" y="0"/>
          <a:ext cx="0" cy="0"/>
          <a:chOff x="0" y="0"/>
          <a:chExt cx="0" cy="0"/>
        </a:xfrm>
      </p:grpSpPr>
      <p:grpSp>
        <p:nvGrpSpPr>
          <p:cNvPr id="131" name="Google Shape;131;p47"/>
          <p:cNvGrpSpPr/>
          <p:nvPr/>
        </p:nvGrpSpPr>
        <p:grpSpPr>
          <a:xfrm>
            <a:off x="0" y="5303520"/>
            <a:ext cx="12192000" cy="1639827"/>
            <a:chOff x="0" y="5303520"/>
            <a:chExt cx="12192000" cy="1639827"/>
          </a:xfrm>
        </p:grpSpPr>
        <p:pic>
          <p:nvPicPr>
            <p:cNvPr id="132" name="Google Shape;132;p47"/>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33" name="Google Shape;133;p47"/>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34" name="Google Shape;134;p47"/>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5" name="Google Shape;135;p47"/>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 name="Google Shape;136;p47"/>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37"/>
        <p:cNvGrpSpPr/>
        <p:nvPr/>
      </p:nvGrpSpPr>
      <p:grpSpPr>
        <a:xfrm>
          <a:off x="0" y="0"/>
          <a:ext cx="0" cy="0"/>
          <a:chOff x="0" y="0"/>
          <a:chExt cx="0" cy="0"/>
        </a:xfrm>
      </p:grpSpPr>
      <p:sp>
        <p:nvSpPr>
          <p:cNvPr id="138" name="Google Shape;138;p4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9" name="Google Shape;139;p48"/>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40" name="Google Shape;140;p48"/>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41" name="Google Shape;141;p48"/>
          <p:cNvSpPr>
            <a:spLocks noGrp="1"/>
          </p:cNvSpPr>
          <p:nvPr>
            <p:ph type="pic" idx="2"/>
          </p:nvPr>
        </p:nvSpPr>
        <p:spPr>
          <a:xfrm>
            <a:off x="0" y="0"/>
            <a:ext cx="4340225" cy="6858000"/>
          </a:xfrm>
          <a:prstGeom prst="rect">
            <a:avLst/>
          </a:prstGeom>
          <a:noFill/>
          <a:ln>
            <a:noFill/>
          </a:ln>
        </p:spPr>
      </p:sp>
      <p:sp>
        <p:nvSpPr>
          <p:cNvPr id="142" name="Google Shape;142;p48"/>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43"/>
        <p:cNvGrpSpPr/>
        <p:nvPr/>
      </p:nvGrpSpPr>
      <p:grpSpPr>
        <a:xfrm>
          <a:off x="0" y="0"/>
          <a:ext cx="0" cy="0"/>
          <a:chOff x="0" y="0"/>
          <a:chExt cx="0" cy="0"/>
        </a:xfrm>
      </p:grpSpPr>
      <p:sp>
        <p:nvSpPr>
          <p:cNvPr id="144" name="Google Shape;144;p4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45" name="Google Shape;145;p49"/>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46" name="Google Shape;146;p49"/>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47" name="Google Shape;147;p49"/>
          <p:cNvSpPr>
            <a:spLocks noGrp="1"/>
          </p:cNvSpPr>
          <p:nvPr>
            <p:ph type="pic" idx="2"/>
          </p:nvPr>
        </p:nvSpPr>
        <p:spPr>
          <a:xfrm>
            <a:off x="0" y="0"/>
            <a:ext cx="4340225" cy="6858000"/>
          </a:xfrm>
          <a:prstGeom prst="rect">
            <a:avLst/>
          </a:prstGeom>
          <a:noFill/>
          <a:ln>
            <a:noFill/>
          </a:ln>
        </p:spPr>
      </p:sp>
      <p:sp>
        <p:nvSpPr>
          <p:cNvPr id="148" name="Google Shape;148;p4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49"/>
        <p:cNvGrpSpPr/>
        <p:nvPr/>
      </p:nvGrpSpPr>
      <p:grpSpPr>
        <a:xfrm>
          <a:off x="0" y="0"/>
          <a:ext cx="0" cy="0"/>
          <a:chOff x="0" y="0"/>
          <a:chExt cx="0" cy="0"/>
        </a:xfrm>
      </p:grpSpPr>
      <p:sp>
        <p:nvSpPr>
          <p:cNvPr id="150" name="Google Shape;150;p50"/>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51" name="Google Shape;151;p50"/>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52" name="Google Shape;152;p50"/>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53" name="Google Shape;153;p50"/>
          <p:cNvSpPr>
            <a:spLocks noGrp="1"/>
          </p:cNvSpPr>
          <p:nvPr>
            <p:ph type="pic" idx="2"/>
          </p:nvPr>
        </p:nvSpPr>
        <p:spPr>
          <a:xfrm>
            <a:off x="0" y="0"/>
            <a:ext cx="4340225" cy="6858000"/>
          </a:xfrm>
          <a:prstGeom prst="rect">
            <a:avLst/>
          </a:prstGeom>
          <a:noFill/>
          <a:ln>
            <a:noFill/>
          </a:ln>
        </p:spPr>
      </p:sp>
      <p:sp>
        <p:nvSpPr>
          <p:cNvPr id="154" name="Google Shape;154;p50"/>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55"/>
        <p:cNvGrpSpPr/>
        <p:nvPr/>
      </p:nvGrpSpPr>
      <p:grpSpPr>
        <a:xfrm>
          <a:off x="0" y="0"/>
          <a:ext cx="0" cy="0"/>
          <a:chOff x="0" y="0"/>
          <a:chExt cx="0" cy="0"/>
        </a:xfrm>
      </p:grpSpPr>
      <p:sp>
        <p:nvSpPr>
          <p:cNvPr id="156" name="Google Shape;156;p51"/>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57" name="Google Shape;157;p51"/>
          <p:cNvGrpSpPr/>
          <p:nvPr/>
        </p:nvGrpSpPr>
        <p:grpSpPr>
          <a:xfrm>
            <a:off x="-208788" y="0"/>
            <a:ext cx="12609576" cy="2174490"/>
            <a:chOff x="0" y="5043119"/>
            <a:chExt cx="12192000" cy="1814883"/>
          </a:xfrm>
        </p:grpSpPr>
        <p:pic>
          <p:nvPicPr>
            <p:cNvPr id="158" name="Google Shape;158;p51"/>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59" name="Google Shape;159;p51"/>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60" name="Google Shape;160;p51"/>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1" name="Google Shape;161;p5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2" name="Google Shape;162;p51"/>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51"/>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p51"/>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5" name="Google Shape;165;p51"/>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6" name="Google Shape;166;p51"/>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51"/>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68"/>
        <p:cNvGrpSpPr/>
        <p:nvPr/>
      </p:nvGrpSpPr>
      <p:grpSpPr>
        <a:xfrm>
          <a:off x="0" y="0"/>
          <a:ext cx="0" cy="0"/>
          <a:chOff x="0" y="0"/>
          <a:chExt cx="0" cy="0"/>
        </a:xfrm>
      </p:grpSpPr>
      <p:sp>
        <p:nvSpPr>
          <p:cNvPr id="169" name="Google Shape;169;p52"/>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70" name="Google Shape;170;p52"/>
          <p:cNvGrpSpPr/>
          <p:nvPr/>
        </p:nvGrpSpPr>
        <p:grpSpPr>
          <a:xfrm>
            <a:off x="-208788" y="0"/>
            <a:ext cx="12609576" cy="2174490"/>
            <a:chOff x="0" y="5043119"/>
            <a:chExt cx="12192000" cy="1814883"/>
          </a:xfrm>
        </p:grpSpPr>
        <p:pic>
          <p:nvPicPr>
            <p:cNvPr id="171" name="Google Shape;171;p52"/>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2" name="Google Shape;172;p52"/>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73" name="Google Shape;173;p52"/>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4" name="Google Shape;174;p52"/>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5" name="Google Shape;175;p52"/>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52"/>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52"/>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52"/>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52"/>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0" name="Google Shape;180;p52"/>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81"/>
        <p:cNvGrpSpPr/>
        <p:nvPr/>
      </p:nvGrpSpPr>
      <p:grpSpPr>
        <a:xfrm>
          <a:off x="0" y="0"/>
          <a:ext cx="0" cy="0"/>
          <a:chOff x="0" y="0"/>
          <a:chExt cx="0" cy="0"/>
        </a:xfrm>
      </p:grpSpPr>
      <p:sp>
        <p:nvSpPr>
          <p:cNvPr id="182" name="Google Shape;182;p53"/>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83" name="Google Shape;183;p53"/>
          <p:cNvGrpSpPr/>
          <p:nvPr/>
        </p:nvGrpSpPr>
        <p:grpSpPr>
          <a:xfrm>
            <a:off x="-208788" y="0"/>
            <a:ext cx="12609576" cy="2174490"/>
            <a:chOff x="0" y="5043119"/>
            <a:chExt cx="12192000" cy="1814883"/>
          </a:xfrm>
        </p:grpSpPr>
        <p:pic>
          <p:nvPicPr>
            <p:cNvPr id="184" name="Google Shape;184;p53"/>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85" name="Google Shape;185;p53"/>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86" name="Google Shape;186;p53"/>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7" name="Google Shape;187;p53"/>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8" name="Google Shape;188;p53"/>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9" name="Google Shape;189;p53"/>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0" name="Google Shape;190;p53"/>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53"/>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53"/>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3" name="Google Shape;193;p53"/>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94"/>
        <p:cNvGrpSpPr/>
        <p:nvPr/>
      </p:nvGrpSpPr>
      <p:grpSpPr>
        <a:xfrm>
          <a:off x="0" y="0"/>
          <a:ext cx="0" cy="0"/>
          <a:chOff x="0" y="0"/>
          <a:chExt cx="0" cy="0"/>
        </a:xfrm>
      </p:grpSpPr>
      <p:sp>
        <p:nvSpPr>
          <p:cNvPr id="195" name="Google Shape;195;p54"/>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96" name="Google Shape;196;p54"/>
          <p:cNvGrpSpPr/>
          <p:nvPr/>
        </p:nvGrpSpPr>
        <p:grpSpPr>
          <a:xfrm>
            <a:off x="-208788" y="0"/>
            <a:ext cx="12609576" cy="2174490"/>
            <a:chOff x="0" y="5043119"/>
            <a:chExt cx="12192000" cy="1814883"/>
          </a:xfrm>
        </p:grpSpPr>
        <p:pic>
          <p:nvPicPr>
            <p:cNvPr id="197" name="Google Shape;197;p54"/>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98" name="Google Shape;198;p54"/>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99" name="Google Shape;199;p54"/>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200" name="Google Shape;200;p5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1" name="Google Shape;201;p5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2" name="Google Shape;202;p5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3" name="Google Shape;203;p54"/>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4" name="Google Shape;204;p54"/>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5" name="Google Shape;205;p54"/>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6" name="Google Shape;206;p54"/>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07"/>
        <p:cNvGrpSpPr/>
        <p:nvPr/>
      </p:nvGrpSpPr>
      <p:grpSpPr>
        <a:xfrm>
          <a:off x="0" y="0"/>
          <a:ext cx="0" cy="0"/>
          <a:chOff x="0" y="0"/>
          <a:chExt cx="0" cy="0"/>
        </a:xfrm>
      </p:grpSpPr>
      <p:sp>
        <p:nvSpPr>
          <p:cNvPr id="208" name="Google Shape;208;p55"/>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9" name="Google Shape;209;p55"/>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0" name="Google Shape;210;p55"/>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1" name="Google Shape;211;p55"/>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2" name="Google Shape;212;p55"/>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 name="Google Shape;213;p55"/>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4"/>
        <p:cNvGrpSpPr/>
        <p:nvPr/>
      </p:nvGrpSpPr>
      <p:grpSpPr>
        <a:xfrm>
          <a:off x="0" y="0"/>
          <a:ext cx="0" cy="0"/>
          <a:chOff x="0" y="0"/>
          <a:chExt cx="0" cy="0"/>
        </a:xfrm>
      </p:grpSpPr>
      <p:sp>
        <p:nvSpPr>
          <p:cNvPr id="215" name="Google Shape;215;p56"/>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6" name="Google Shape;216;p56"/>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7" name="Google Shape;217;p56"/>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8" name="Google Shape;218;p56"/>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9" name="Google Shape;219;p56"/>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0" name="Google Shape;220;p56"/>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30"/>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4" name="Google Shape;24;p30"/>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30"/>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30"/>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27"/>
        <p:cNvGrpSpPr/>
        <p:nvPr/>
      </p:nvGrpSpPr>
      <p:grpSpPr>
        <a:xfrm>
          <a:off x="0" y="0"/>
          <a:ext cx="0" cy="0"/>
          <a:chOff x="0" y="0"/>
          <a:chExt cx="0" cy="0"/>
        </a:xfrm>
      </p:grpSpPr>
      <p:sp>
        <p:nvSpPr>
          <p:cNvPr id="28" name="Google Shape;28;p31"/>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29;p31"/>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0" name="Google Shape;30;p31"/>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31" name="Google Shape;31;p31"/>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32" name="Google Shape;32;p31"/>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31"/>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34"/>
        <p:cNvGrpSpPr/>
        <p:nvPr/>
      </p:nvGrpSpPr>
      <p:grpSpPr>
        <a:xfrm>
          <a:off x="0" y="0"/>
          <a:ext cx="0" cy="0"/>
          <a:chOff x="0" y="0"/>
          <a:chExt cx="0" cy="0"/>
        </a:xfrm>
      </p:grpSpPr>
      <p:sp>
        <p:nvSpPr>
          <p:cNvPr id="35" name="Google Shape;35;p3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36" name="Google Shape;36;p32"/>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37" name="Google Shape;37;p32"/>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8" name="Google Shape;38;p32"/>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32"/>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40"/>
        <p:cNvGrpSpPr/>
        <p:nvPr/>
      </p:nvGrpSpPr>
      <p:grpSpPr>
        <a:xfrm>
          <a:off x="0" y="0"/>
          <a:ext cx="0" cy="0"/>
          <a:chOff x="0" y="0"/>
          <a:chExt cx="0" cy="0"/>
        </a:xfrm>
      </p:grpSpPr>
      <p:sp>
        <p:nvSpPr>
          <p:cNvPr id="41" name="Google Shape;41;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2" name="Google Shape;42;p33"/>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43" name="Google Shape;43;p33"/>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44" name="Google Shape;44;p33"/>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33"/>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33"/>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47"/>
        <p:cNvGrpSpPr/>
        <p:nvPr/>
      </p:nvGrpSpPr>
      <p:grpSpPr>
        <a:xfrm>
          <a:off x="0" y="0"/>
          <a:ext cx="0" cy="0"/>
          <a:chOff x="0" y="0"/>
          <a:chExt cx="0" cy="0"/>
        </a:xfrm>
      </p:grpSpPr>
      <p:sp>
        <p:nvSpPr>
          <p:cNvPr id="48" name="Google Shape;48;p34"/>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49" name="Google Shape;49;p34"/>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50" name="Google Shape;50;p34"/>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51" name="Google Shape;51;p34"/>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52" name="Google Shape;52;p34"/>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34"/>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54"/>
        <p:cNvGrpSpPr/>
        <p:nvPr/>
      </p:nvGrpSpPr>
      <p:grpSpPr>
        <a:xfrm>
          <a:off x="0" y="0"/>
          <a:ext cx="0" cy="0"/>
          <a:chOff x="0" y="0"/>
          <a:chExt cx="0" cy="0"/>
        </a:xfrm>
      </p:grpSpPr>
      <p:sp>
        <p:nvSpPr>
          <p:cNvPr id="55" name="Google Shape;55;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35"/>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57" name="Google Shape;57;p35"/>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58" name="Google Shape;58;p35"/>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35"/>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35"/>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61"/>
        <p:cNvGrpSpPr/>
        <p:nvPr/>
      </p:nvGrpSpPr>
      <p:grpSpPr>
        <a:xfrm>
          <a:off x="0" y="0"/>
          <a:ext cx="0" cy="0"/>
          <a:chOff x="0" y="0"/>
          <a:chExt cx="0" cy="0"/>
        </a:xfrm>
      </p:grpSpPr>
      <p:sp>
        <p:nvSpPr>
          <p:cNvPr id="62" name="Google Shape;62;p3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63" name="Google Shape;63;p36"/>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64" name="Google Shape;64;p36"/>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5" name="Google Shape;65;p36"/>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36"/>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27" name="Google Shape;227;p1"/>
          <p:cNvPicPr preferRelativeResize="0"/>
          <p:nvPr/>
        </p:nvPicPr>
        <p:blipFill rotWithShape="1">
          <a:blip r:embed="rId3">
            <a:alphaModFix/>
          </a:blip>
          <a:srcRect/>
          <a:stretch/>
        </p:blipFill>
        <p:spPr>
          <a:xfrm>
            <a:off x="4512366" y="4323522"/>
            <a:ext cx="7629434" cy="2175836"/>
          </a:xfrm>
          <a:prstGeom prst="rect">
            <a:avLst/>
          </a:prstGeom>
          <a:noFill/>
          <a:ln>
            <a:noFill/>
          </a:ln>
        </p:spPr>
      </p:pic>
      <p:sp>
        <p:nvSpPr>
          <p:cNvPr id="228" name="Google Shape;228;p1"/>
          <p:cNvSpPr txBox="1"/>
          <p:nvPr/>
        </p:nvSpPr>
        <p:spPr>
          <a:xfrm>
            <a:off x="4512366" y="317202"/>
            <a:ext cx="6580750" cy="3509973"/>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35B2B4"/>
              </a:buClr>
              <a:buSzPts val="4400"/>
              <a:buFont typeface="Arial"/>
              <a:buNone/>
            </a:pPr>
            <a:endParaRPr dirty="0"/>
          </a:p>
          <a:p>
            <a:pPr marL="0" marR="0" lvl="0" indent="0" algn="r" rtl="0">
              <a:lnSpc>
                <a:spcPct val="90000"/>
              </a:lnSpc>
              <a:spcBef>
                <a:spcPts val="1000"/>
              </a:spcBef>
              <a:spcAft>
                <a:spcPts val="0"/>
              </a:spcAft>
              <a:buClr>
                <a:schemeClr val="dk1"/>
              </a:buClr>
              <a:buSzPts val="3600"/>
              <a:buFont typeface="Arial"/>
              <a:buNone/>
            </a:pPr>
            <a:r>
              <a:rPr lang="ar-JO" sz="3600" b="1" dirty="0">
                <a:solidFill>
                  <a:srgbClr val="405E79"/>
                </a:solidFill>
                <a:latin typeface="Helvetica Neue"/>
                <a:ea typeface="Helvetica Neue"/>
                <a:cs typeface="Helvetica Neue"/>
                <a:sym typeface="Helvetica Neue"/>
              </a:rPr>
              <a:t>الحزمة التدريبية </a:t>
            </a:r>
            <a:endParaRPr sz="3600" b="1" i="0" u="none" strike="noStrike" cap="none" dirty="0">
              <a:solidFill>
                <a:srgbClr val="405E79"/>
              </a:solidFill>
              <a:latin typeface="Helvetica Neue"/>
              <a:ea typeface="Helvetica Neue"/>
              <a:cs typeface="Helvetica Neue"/>
              <a:sym typeface="Helvetica Neue"/>
            </a:endParaRPr>
          </a:p>
          <a:p>
            <a:pPr algn="r">
              <a:lnSpc>
                <a:spcPct val="90000"/>
              </a:lnSpc>
              <a:spcBef>
                <a:spcPts val="1000"/>
              </a:spcBef>
              <a:buClr>
                <a:srgbClr val="AC6B97"/>
              </a:buClr>
              <a:buSzPts val="3600"/>
            </a:pPr>
            <a:r>
              <a:rPr lang="ar-SA" sz="3600" b="1" dirty="0">
                <a:solidFill>
                  <a:srgbClr val="AC6B97"/>
                </a:solidFill>
                <a:latin typeface="Helvetica Neue"/>
              </a:rPr>
              <a:t>مجموعة أدوات العمل المشترك بين الوكالات : منع عمل الأطفال في العمل الإنساني والإستجابة له</a:t>
            </a:r>
            <a:endParaRPr lang="en-US" sz="3600" b="1" dirty="0">
              <a:solidFill>
                <a:srgbClr val="AC6B97"/>
              </a:solidFill>
              <a:latin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10"/>
          <p:cNvSpPr txBox="1">
            <a:spLocks noGrp="1"/>
          </p:cNvSpPr>
          <p:nvPr>
            <p:ph type="body" idx="1"/>
          </p:nvPr>
        </p:nvSpPr>
        <p:spPr>
          <a:xfrm>
            <a:off x="4100513" y="780878"/>
            <a:ext cx="7300912" cy="768147"/>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026794"/>
              </a:buClr>
              <a:buSzPts val="3200"/>
              <a:buNone/>
            </a:pPr>
            <a:r>
              <a:rPr lang="ar-JO" dirty="0"/>
              <a:t>تعميم الوقاية و المنع </a:t>
            </a:r>
            <a:endParaRPr dirty="0"/>
          </a:p>
        </p:txBody>
      </p:sp>
      <p:sp>
        <p:nvSpPr>
          <p:cNvPr id="292" name="Google Shape;292;p10"/>
          <p:cNvSpPr txBox="1">
            <a:spLocks noGrp="1"/>
          </p:cNvSpPr>
          <p:nvPr>
            <p:ph type="body" idx="2"/>
          </p:nvPr>
        </p:nvSpPr>
        <p:spPr>
          <a:xfrm>
            <a:off x="3979545" y="1549024"/>
            <a:ext cx="7542847" cy="5007223"/>
          </a:xfrm>
          <a:prstGeom prst="rect">
            <a:avLst/>
          </a:prstGeom>
          <a:noFill/>
          <a:ln>
            <a:noFill/>
          </a:ln>
        </p:spPr>
        <p:txBody>
          <a:bodyPr spcFirstLastPara="1" wrap="square" lIns="91425" tIns="45700" rIns="91425" bIns="45700" anchor="t" anchorCtr="0">
            <a:normAutofit/>
          </a:bodyPr>
          <a:lstStyle/>
          <a:p>
            <a:pPr algn="r" rtl="1"/>
            <a:r>
              <a:rPr lang="ar-SA" dirty="0"/>
              <a:t>تقديم معلومات مفصلة</a:t>
            </a:r>
            <a:endParaRPr lang="en-US" dirty="0"/>
          </a:p>
          <a:p>
            <a:pPr algn="r" rtl="1"/>
            <a:r>
              <a:rPr lang="ar-SA" dirty="0"/>
              <a:t>تقديم أنشطة مخصصة لدعم أسر الأطفال في عمالة الأطفال</a:t>
            </a:r>
            <a:endParaRPr lang="en-US" dirty="0"/>
          </a:p>
          <a:p>
            <a:pPr algn="r" rtl="1"/>
            <a:r>
              <a:rPr lang="ar-SA" dirty="0"/>
              <a:t>دعم الأسر التي لديها أطفال معرضون لخطر عمالة الأطفال أو معرضون لخطر ذلك لإدراجها في تدخلات أوسع لتعزيز الأسرة عبر القطاعات (الأمن الغذائي وسبل العيش ، والتعليم ، وتنمية الطفولة المبكرة ، وحماية الطفل)</a:t>
            </a:r>
            <a:endParaRPr lang="en-US" dirty="0"/>
          </a:p>
          <a:p>
            <a:pPr algn="r" rtl="1"/>
            <a:r>
              <a:rPr lang="ar-SA" dirty="0"/>
              <a:t>دمج الرسائل</a:t>
            </a:r>
            <a:r>
              <a:rPr lang="ar-JO" dirty="0"/>
              <a:t>.</a:t>
            </a:r>
            <a:r>
              <a:rPr lang="ar-SA" dirty="0"/>
              <a:t> الأساسية المتعلقة بعمالة الأطفال واستراتيجيات التوعية في برامج تعزيز الأسرة الأوسع</a:t>
            </a:r>
            <a:endParaRPr lang="en-US" dirty="0"/>
          </a:p>
          <a:p>
            <a:pPr marL="228600" lvl="0" indent="-50800" algn="l" rtl="0">
              <a:lnSpc>
                <a:spcPct val="90000"/>
              </a:lnSpc>
              <a:spcBef>
                <a:spcPts val="1000"/>
              </a:spcBef>
              <a:spcAft>
                <a:spcPts val="0"/>
              </a:spcAft>
              <a:buClr>
                <a:schemeClr val="accent1"/>
              </a:buClr>
              <a:buSzPts val="2800"/>
              <a:buNone/>
            </a:pPr>
            <a:endParaRPr dirty="0"/>
          </a:p>
        </p:txBody>
      </p:sp>
      <p:sp>
        <p:nvSpPr>
          <p:cNvPr id="293" name="Google Shape;293;p10"/>
          <p:cNvSpPr txBox="1">
            <a:spLocks noGrp="1"/>
          </p:cNvSpPr>
          <p:nvPr>
            <p:ph type="body" idx="3"/>
          </p:nvPr>
        </p:nvSpPr>
        <p:spPr>
          <a:xfrm>
            <a:off x="0" y="528638"/>
            <a:ext cx="3574473"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ar-JO" dirty="0"/>
              <a:t>مناهج لتقوية الأسرة </a:t>
            </a:r>
            <a:endParaRPr dirty="0"/>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11"/>
          <p:cNvSpPr txBox="1">
            <a:spLocks noGrp="1"/>
          </p:cNvSpPr>
          <p:nvPr>
            <p:ph type="body" idx="1"/>
          </p:nvPr>
        </p:nvSpPr>
        <p:spPr>
          <a:xfrm>
            <a:off x="4054793" y="363941"/>
            <a:ext cx="7932160" cy="1271587"/>
          </a:xfrm>
          <a:prstGeom prst="rect">
            <a:avLst/>
          </a:prstGeom>
          <a:noFill/>
          <a:ln>
            <a:noFill/>
          </a:ln>
        </p:spPr>
        <p:txBody>
          <a:bodyPr spcFirstLastPara="1" wrap="square" lIns="91425" tIns="45700" rIns="91425" bIns="45700" anchor="t" anchorCtr="0">
            <a:normAutofit fontScale="92500"/>
          </a:bodyPr>
          <a:lstStyle/>
          <a:p>
            <a:r>
              <a:rPr lang="ar-SA" dirty="0"/>
              <a:t>أنشطة لدعم الآباء والأمهات مع أطفالهم حول عمل الأطفال</a:t>
            </a:r>
            <a:endParaRPr lang="en-US" dirty="0"/>
          </a:p>
          <a:p>
            <a:r>
              <a:rPr lang="ar-SA" dirty="0"/>
              <a:t> </a:t>
            </a:r>
            <a:endParaRPr lang="en-US" dirty="0"/>
          </a:p>
        </p:txBody>
      </p:sp>
      <p:sp>
        <p:nvSpPr>
          <p:cNvPr id="300" name="Google Shape;300;p11"/>
          <p:cNvSpPr txBox="1">
            <a:spLocks noGrp="1"/>
          </p:cNvSpPr>
          <p:nvPr>
            <p:ph type="body" idx="2"/>
          </p:nvPr>
        </p:nvSpPr>
        <p:spPr>
          <a:xfrm>
            <a:off x="3880744" y="1635528"/>
            <a:ext cx="8106209" cy="5222472"/>
          </a:xfrm>
          <a:prstGeom prst="rect">
            <a:avLst/>
          </a:prstGeom>
          <a:noFill/>
          <a:ln>
            <a:noFill/>
          </a:ln>
        </p:spPr>
        <p:txBody>
          <a:bodyPr spcFirstLastPara="1" wrap="square" lIns="91425" tIns="45700" rIns="91425" bIns="45700" anchor="t" anchorCtr="0">
            <a:normAutofit/>
          </a:bodyPr>
          <a:lstStyle/>
          <a:p>
            <a:pPr algn="r" rtl="1"/>
            <a:r>
              <a:rPr lang="ar-SA" dirty="0"/>
              <a:t>جلسات الأبوة والأمومة</a:t>
            </a:r>
            <a:endParaRPr lang="en-US" dirty="0"/>
          </a:p>
          <a:p>
            <a:pPr algn="r" rtl="1"/>
            <a:r>
              <a:rPr lang="ar-SA" dirty="0"/>
              <a:t>تدخلات الصحة النفسية والاجتماعية والعقلية</a:t>
            </a:r>
            <a:endParaRPr lang="en-US" dirty="0"/>
          </a:p>
          <a:p>
            <a:pPr algn="r" rtl="1"/>
            <a:r>
              <a:rPr lang="ar-SA" dirty="0"/>
              <a:t>أنشطة الوالدين والطفل أو المناسبات الاجتماعية العائلية</a:t>
            </a:r>
            <a:endParaRPr lang="en-US" dirty="0"/>
          </a:p>
          <a:p>
            <a:pPr algn="r" rtl="1"/>
            <a:r>
              <a:rPr lang="ar-SA" dirty="0"/>
              <a:t>مجموعات الدعم من الوالدين إلى الوالدين</a:t>
            </a:r>
            <a:endParaRPr lang="en-US" dirty="0"/>
          </a:p>
          <a:p>
            <a:pPr algn="r" rtl="1"/>
            <a:r>
              <a:rPr lang="ar-SA" dirty="0"/>
              <a:t>استراتيجيات وبدائل الحد من الضرر</a:t>
            </a:r>
            <a:endParaRPr lang="en-US" dirty="0"/>
          </a:p>
          <a:p>
            <a:pPr algn="r" rtl="1"/>
            <a:r>
              <a:rPr lang="ar-SA" dirty="0"/>
              <a:t>دعم مقدمي الرعاية المراهقين حول اسوء أشكال عمل الأطفال </a:t>
            </a:r>
            <a:r>
              <a:rPr lang="en-GB" dirty="0"/>
              <a:t>WFCL</a:t>
            </a:r>
            <a:r>
              <a:rPr lang="ar-SA" dirty="0"/>
              <a:t> وعمالة الأطفال ، بما في ذلك الوصول والمشاركة</a:t>
            </a:r>
            <a:endParaRPr lang="en-US" dirty="0"/>
          </a:p>
          <a:p>
            <a:pPr algn="r" rtl="1"/>
            <a:r>
              <a:rPr lang="ar-SA" dirty="0"/>
              <a:t>الوصول إلى الفرص الاقتصادية ، شبكات الأمان الاجتماعي ، </a:t>
            </a:r>
            <a:r>
              <a:rPr lang="en-GB" dirty="0"/>
              <a:t>FSL</a:t>
            </a:r>
            <a:r>
              <a:rPr lang="ar-SA" dirty="0"/>
              <a:t> ، إدرار الدخل</a:t>
            </a:r>
            <a:endParaRPr lang="en-US" dirty="0"/>
          </a:p>
        </p:txBody>
      </p:sp>
      <p:sp>
        <p:nvSpPr>
          <p:cNvPr id="301" name="Google Shape;301;p11"/>
          <p:cNvSpPr txBox="1">
            <a:spLocks noGrp="1"/>
          </p:cNvSpPr>
          <p:nvPr>
            <p:ph type="body" idx="3"/>
          </p:nvPr>
        </p:nvSpPr>
        <p:spPr>
          <a:xfrm>
            <a:off x="0" y="528638"/>
            <a:ext cx="3707475"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ar-JO" dirty="0"/>
              <a:t>مناهج لتقوية الأسرة  </a:t>
            </a:r>
            <a:endParaRPr dirty="0"/>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12"/>
          <p:cNvSpPr txBox="1">
            <a:spLocks noGrp="1"/>
          </p:cNvSpPr>
          <p:nvPr>
            <p:ph type="body" idx="1"/>
          </p:nvPr>
        </p:nvSpPr>
        <p:spPr>
          <a:xfrm>
            <a:off x="4100513" y="528638"/>
            <a:ext cx="7300912" cy="570199"/>
          </a:xfrm>
          <a:prstGeom prst="rect">
            <a:avLst/>
          </a:prstGeom>
          <a:noFill/>
          <a:ln>
            <a:noFill/>
          </a:ln>
        </p:spPr>
        <p:txBody>
          <a:bodyPr spcFirstLastPara="1" wrap="square" lIns="91425" tIns="45700" rIns="91425" bIns="45700" anchor="t" anchorCtr="0">
            <a:normAutofit/>
          </a:bodyPr>
          <a:lstStyle/>
          <a:p>
            <a:pPr marL="0" lvl="0" indent="0" algn="r" rtl="1">
              <a:lnSpc>
                <a:spcPct val="90000"/>
              </a:lnSpc>
              <a:spcBef>
                <a:spcPts val="0"/>
              </a:spcBef>
              <a:spcAft>
                <a:spcPts val="0"/>
              </a:spcAft>
              <a:buClr>
                <a:srgbClr val="026794"/>
              </a:buClr>
              <a:buSzPts val="3200"/>
              <a:buNone/>
            </a:pPr>
            <a:r>
              <a:rPr lang="ar-JO" dirty="0"/>
              <a:t>عمل الأطفال ضمن الأسرة </a:t>
            </a:r>
            <a:endParaRPr dirty="0"/>
          </a:p>
        </p:txBody>
      </p:sp>
      <p:sp>
        <p:nvSpPr>
          <p:cNvPr id="308" name="Google Shape;308;p12"/>
          <p:cNvSpPr txBox="1">
            <a:spLocks noGrp="1"/>
          </p:cNvSpPr>
          <p:nvPr>
            <p:ph type="body" idx="2"/>
          </p:nvPr>
        </p:nvSpPr>
        <p:spPr>
          <a:xfrm>
            <a:off x="4100513" y="1156380"/>
            <a:ext cx="7997061" cy="5663228"/>
          </a:xfrm>
          <a:prstGeom prst="rect">
            <a:avLst/>
          </a:prstGeom>
          <a:noFill/>
          <a:ln>
            <a:noFill/>
          </a:ln>
        </p:spPr>
        <p:txBody>
          <a:bodyPr spcFirstLastPara="1" wrap="square" lIns="91425" tIns="45700" rIns="91425" bIns="45700" anchor="t" anchorCtr="0">
            <a:normAutofit/>
          </a:bodyPr>
          <a:lstStyle/>
          <a:p>
            <a:pPr algn="r" rtl="1"/>
            <a:r>
              <a:rPr lang="ar-SA" dirty="0"/>
              <a:t>أهم أسباب عمالة الأطفال في المنزل</a:t>
            </a:r>
            <a:endParaRPr lang="en-US" dirty="0"/>
          </a:p>
          <a:p>
            <a:pPr algn="r" rtl="1"/>
            <a:r>
              <a:rPr lang="ar-SA" dirty="0"/>
              <a:t>قد تخفي العائلات جوانب من العمل - افترض أنه لا يتم دائمًا إخبار "القصة بأكملها" - حاول:</a:t>
            </a:r>
            <a:endParaRPr lang="en-US" dirty="0"/>
          </a:p>
          <a:p>
            <a:pPr algn="r" rtl="1">
              <a:buFont typeface="Courier New" panose="02070309020205020404" pitchFamily="49" charset="0"/>
              <a:buChar char="o"/>
            </a:pPr>
            <a:r>
              <a:rPr lang="ar-SA" dirty="0"/>
              <a:t>العمل عن كثب مع الأطفال ومقدمي الرعاية معًا</a:t>
            </a:r>
            <a:endParaRPr lang="en-US" dirty="0"/>
          </a:p>
          <a:p>
            <a:pPr algn="r" rtl="1">
              <a:buFont typeface="Courier New" panose="02070309020205020404" pitchFamily="49" charset="0"/>
              <a:buChar char="o"/>
            </a:pPr>
            <a:r>
              <a:rPr lang="ar-SA" dirty="0"/>
              <a:t>تحدث إلى الأطفال بشكل مستقل ، واستقصاء الأسئلة ، والوسائل الملائمة للأطفال ، والتحقق من المصادر</a:t>
            </a:r>
            <a:endParaRPr lang="en-US" dirty="0"/>
          </a:p>
          <a:p>
            <a:pPr algn="r" rtl="1">
              <a:buFont typeface="Courier New" panose="02070309020205020404" pitchFamily="49" charset="0"/>
              <a:buChar char="o"/>
            </a:pPr>
            <a:r>
              <a:rPr lang="ar-SA" dirty="0"/>
              <a:t>بناء الثقة ، وإنشاء علاقات مفيدة لا تلوم</a:t>
            </a:r>
            <a:endParaRPr lang="en-US" dirty="0"/>
          </a:p>
          <a:p>
            <a:pPr marL="228600" lvl="0" indent="-76200" algn="l" rtl="0">
              <a:lnSpc>
                <a:spcPct val="90000"/>
              </a:lnSpc>
              <a:spcBef>
                <a:spcPts val="1000"/>
              </a:spcBef>
              <a:spcAft>
                <a:spcPts val="0"/>
              </a:spcAft>
              <a:buClr>
                <a:schemeClr val="accent1"/>
              </a:buClr>
              <a:buSzPts val="2400"/>
              <a:buNone/>
            </a:pPr>
            <a:endParaRPr sz="2400" dirty="0"/>
          </a:p>
        </p:txBody>
      </p:sp>
      <p:sp>
        <p:nvSpPr>
          <p:cNvPr id="309" name="Google Shape;309;p12"/>
          <p:cNvSpPr txBox="1">
            <a:spLocks noGrp="1"/>
          </p:cNvSpPr>
          <p:nvPr>
            <p:ph type="body" idx="3"/>
          </p:nvPr>
        </p:nvSpPr>
        <p:spPr>
          <a:xfrm>
            <a:off x="1" y="528638"/>
            <a:ext cx="3557846"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ar-JO" dirty="0"/>
              <a:t>مناهج لتقوية الأسرة </a:t>
            </a:r>
            <a:endParaRPr dirty="0"/>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13"/>
          <p:cNvSpPr txBox="1">
            <a:spLocks noGrp="1"/>
          </p:cNvSpPr>
          <p:nvPr>
            <p:ph type="body" idx="1"/>
          </p:nvPr>
        </p:nvSpPr>
        <p:spPr>
          <a:xfrm>
            <a:off x="4100513" y="528638"/>
            <a:ext cx="7300912" cy="570199"/>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Clr>
                <a:srgbClr val="026794"/>
              </a:buClr>
              <a:buSzPts val="3200"/>
              <a:buNone/>
            </a:pPr>
            <a:r>
              <a:rPr lang="ar-JO" dirty="0"/>
              <a:t>عمل الأطفال ضمن الأسرة </a:t>
            </a:r>
            <a:endParaRPr dirty="0"/>
          </a:p>
        </p:txBody>
      </p:sp>
      <p:sp>
        <p:nvSpPr>
          <p:cNvPr id="316" name="Google Shape;316;p13"/>
          <p:cNvSpPr txBox="1">
            <a:spLocks noGrp="1"/>
          </p:cNvSpPr>
          <p:nvPr>
            <p:ph type="body" idx="2"/>
          </p:nvPr>
        </p:nvSpPr>
        <p:spPr>
          <a:xfrm>
            <a:off x="4194939" y="838121"/>
            <a:ext cx="7997061" cy="5663228"/>
          </a:xfrm>
          <a:prstGeom prst="rect">
            <a:avLst/>
          </a:prstGeom>
          <a:noFill/>
          <a:ln>
            <a:noFill/>
          </a:ln>
        </p:spPr>
        <p:txBody>
          <a:bodyPr spcFirstLastPara="1" wrap="square" lIns="91425" tIns="45700" rIns="91425" bIns="45700" anchor="t" anchorCtr="0">
            <a:normAutofit/>
          </a:bodyPr>
          <a:lstStyle/>
          <a:p>
            <a:pPr algn="r" rtl="1"/>
            <a:r>
              <a:rPr lang="ar-SA" dirty="0"/>
              <a:t>في حالات العمل غير المشروع / أسوء أشكال عمل الطفال  </a:t>
            </a:r>
            <a:r>
              <a:rPr lang="en-GB" dirty="0"/>
              <a:t>WFCL</a:t>
            </a:r>
            <a:r>
              <a:rPr lang="ar-SA" dirty="0"/>
              <a:t>: اتبع إجراءات التشغيل الموحدة ، وإدارة الحالة ، والشرطة / تطبيق القانون عند الحاجة</a:t>
            </a:r>
            <a:endParaRPr lang="en-US" dirty="0"/>
          </a:p>
          <a:p>
            <a:pPr marL="228600" lvl="0" indent="-228600" algn="r" rtl="1">
              <a:lnSpc>
                <a:spcPct val="90000"/>
              </a:lnSpc>
              <a:spcBef>
                <a:spcPts val="1000"/>
              </a:spcBef>
              <a:spcAft>
                <a:spcPts val="0"/>
              </a:spcAft>
              <a:buClr>
                <a:schemeClr val="accent1"/>
              </a:buClr>
              <a:buSzPts val="2800"/>
              <a:buChar char="•"/>
            </a:pPr>
            <a:r>
              <a:rPr lang="ar-JO" dirty="0"/>
              <a:t>حزمة متعددة القطاعات لدعم و تدخل مقدمي الرعاية </a:t>
            </a:r>
            <a:endParaRPr dirty="0"/>
          </a:p>
          <a:p>
            <a:pPr algn="r" rtl="1"/>
            <a:r>
              <a:rPr lang="ar-SA" dirty="0"/>
              <a:t>إدارة الحالة ، والاحتياجات الأساسية والخدمات متعددة القطاعات ، والوساطة ، والحد من الضرر ، ورعاية الأطفال ، وتنمية الطفولة المبكرة ، والدعم القانوني ، ومعالجة مخاطر الحماية الأخرى في المنزل</a:t>
            </a:r>
            <a:endParaRPr lang="en-US" sz="3200" dirty="0"/>
          </a:p>
          <a:p>
            <a:pPr marL="228600" lvl="0" indent="-228600" algn="r" rtl="1">
              <a:lnSpc>
                <a:spcPct val="90000"/>
              </a:lnSpc>
              <a:spcBef>
                <a:spcPts val="1000"/>
              </a:spcBef>
              <a:spcAft>
                <a:spcPts val="0"/>
              </a:spcAft>
              <a:buClr>
                <a:schemeClr val="accent1"/>
              </a:buClr>
              <a:buSzPts val="2800"/>
              <a:buChar char="•"/>
            </a:pPr>
            <a:r>
              <a:rPr lang="ar-JO" dirty="0"/>
              <a:t>تحديدالتغييرات المتوقعة الواضحة لمقدمي الرعاية</a:t>
            </a:r>
            <a:endParaRPr dirty="0"/>
          </a:p>
        </p:txBody>
      </p:sp>
      <p:sp>
        <p:nvSpPr>
          <p:cNvPr id="317" name="Google Shape;317;p13"/>
          <p:cNvSpPr txBox="1">
            <a:spLocks noGrp="1"/>
          </p:cNvSpPr>
          <p:nvPr>
            <p:ph type="body" idx="3"/>
          </p:nvPr>
        </p:nvSpPr>
        <p:spPr>
          <a:xfrm>
            <a:off x="1" y="528638"/>
            <a:ext cx="3557846"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ar-JO" dirty="0"/>
              <a:t>مناهج لتقوية الاسرة </a:t>
            </a:r>
            <a:endParaRPr dirty="0"/>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14"/>
          <p:cNvSpPr txBox="1">
            <a:spLocks noGrp="1"/>
          </p:cNvSpPr>
          <p:nvPr>
            <p:ph type="body" idx="1"/>
          </p:nvPr>
        </p:nvSpPr>
        <p:spPr>
          <a:xfrm>
            <a:off x="4100513" y="243538"/>
            <a:ext cx="7300912" cy="570199"/>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026794"/>
              </a:buClr>
              <a:buSzPts val="3200"/>
              <a:buNone/>
            </a:pPr>
            <a:r>
              <a:rPr lang="ar-JO" dirty="0"/>
              <a:t>تعزيز تنمية الطفولة المبكرة </a:t>
            </a:r>
            <a:endParaRPr dirty="0"/>
          </a:p>
        </p:txBody>
      </p:sp>
      <p:sp>
        <p:nvSpPr>
          <p:cNvPr id="324" name="Google Shape;324;p14"/>
          <p:cNvSpPr txBox="1">
            <a:spLocks noGrp="1"/>
          </p:cNvSpPr>
          <p:nvPr>
            <p:ph type="body" idx="2"/>
          </p:nvPr>
        </p:nvSpPr>
        <p:spPr>
          <a:xfrm>
            <a:off x="4100513" y="1327776"/>
            <a:ext cx="7919691" cy="5663228"/>
          </a:xfrm>
          <a:prstGeom prst="rect">
            <a:avLst/>
          </a:prstGeom>
          <a:noFill/>
          <a:ln>
            <a:noFill/>
          </a:ln>
        </p:spPr>
        <p:txBody>
          <a:bodyPr spcFirstLastPara="1" wrap="square" lIns="91425" tIns="45700" rIns="91425" bIns="45700" anchor="t" anchorCtr="0">
            <a:normAutofit/>
          </a:bodyPr>
          <a:lstStyle/>
          <a:p>
            <a:pPr algn="r" rtl="1"/>
            <a:r>
              <a:rPr lang="ar-SA" dirty="0"/>
              <a:t>رعاية التنموية  والأبوة المستجيبة</a:t>
            </a:r>
            <a:endParaRPr lang="en-US" dirty="0"/>
          </a:p>
          <a:p>
            <a:pPr algn="r" rtl="1"/>
            <a:r>
              <a:rPr lang="ar-SA" dirty="0"/>
              <a:t>زيادة احتمالية إكمال التعليم</a:t>
            </a:r>
            <a:endParaRPr lang="en-US" dirty="0"/>
          </a:p>
          <a:p>
            <a:pPr algn="r" rtl="1"/>
            <a:r>
              <a:rPr lang="ar-SA" dirty="0"/>
              <a:t>تمكين مقدمي الرعاية من العمل وتحسين الوضع الاقتصادي ، وتقليل الاعتماد على </a:t>
            </a:r>
            <a:r>
              <a:rPr lang="en-GB" dirty="0"/>
              <a:t>CL</a:t>
            </a:r>
            <a:endParaRPr lang="en-US" dirty="0"/>
          </a:p>
          <a:p>
            <a:pPr algn="r" rtl="1"/>
            <a:r>
              <a:rPr lang="ar-SA" dirty="0"/>
              <a:t>جزء لا يتجزأ من استجابة </a:t>
            </a:r>
            <a:r>
              <a:rPr lang="en-GB" dirty="0"/>
              <a:t>CL</a:t>
            </a:r>
            <a:r>
              <a:rPr lang="ar-SA" dirty="0"/>
              <a:t> الشاملة</a:t>
            </a:r>
            <a:endParaRPr lang="en-US" dirty="0"/>
          </a:p>
          <a:p>
            <a:pPr algn="r" rtl="1"/>
            <a:r>
              <a:rPr lang="ar-SA" dirty="0"/>
              <a:t>الأمثل لتنمية الدماغ ، والإدراك ، والدافع للتعلم ، والانتقال إلى 1 درجة المدرسة</a:t>
            </a:r>
            <a:endParaRPr lang="en-US" dirty="0"/>
          </a:p>
          <a:p>
            <a:pPr algn="r" rtl="1"/>
            <a:r>
              <a:rPr lang="ar-SA" dirty="0"/>
              <a:t>يطور الأطفال مهاراتهم في الحياة اللاحقة</a:t>
            </a:r>
            <a:endParaRPr lang="en-US" dirty="0"/>
          </a:p>
          <a:p>
            <a:pPr algn="r" rtl="1"/>
            <a:r>
              <a:rPr lang="ar-SA" dirty="0"/>
              <a:t>تقليل مسؤوليات رعاية الأطفال ، وتمكين الوصول إلى تعليم الوالدين ، وما إلى ذلك.</a:t>
            </a:r>
            <a:endParaRPr lang="en-US" dirty="0"/>
          </a:p>
          <a:p>
            <a:pPr algn="r" rtl="1"/>
            <a:r>
              <a:rPr lang="ar-SA" dirty="0"/>
              <a:t>زيادة مهارات الأبوة والأمومة وقيمة التعليم</a:t>
            </a:r>
            <a:endParaRPr lang="en-US" dirty="0"/>
          </a:p>
          <a:p>
            <a:pPr marL="0" lvl="0" indent="0" algn="l" rtl="0">
              <a:lnSpc>
                <a:spcPct val="90000"/>
              </a:lnSpc>
              <a:spcBef>
                <a:spcPts val="1000"/>
              </a:spcBef>
              <a:spcAft>
                <a:spcPts val="0"/>
              </a:spcAft>
              <a:buSzPts val="2800"/>
              <a:buNone/>
            </a:pPr>
            <a:endParaRPr dirty="0"/>
          </a:p>
        </p:txBody>
      </p:sp>
      <p:sp>
        <p:nvSpPr>
          <p:cNvPr id="325" name="Google Shape;325;p14"/>
          <p:cNvSpPr txBox="1">
            <a:spLocks noGrp="1"/>
          </p:cNvSpPr>
          <p:nvPr>
            <p:ph type="body" idx="3"/>
          </p:nvPr>
        </p:nvSpPr>
        <p:spPr>
          <a:xfrm>
            <a:off x="1" y="528638"/>
            <a:ext cx="3557846"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ar-JO" dirty="0"/>
              <a:t>مناهج لتقوية الأسرة </a:t>
            </a:r>
            <a:endParaRPr dirty="0"/>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15"/>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lgn="r" rtl="1">
              <a:lnSpc>
                <a:spcPct val="90000"/>
              </a:lnSpc>
              <a:spcBef>
                <a:spcPts val="0"/>
              </a:spcBef>
              <a:spcAft>
                <a:spcPts val="0"/>
              </a:spcAft>
              <a:buClr>
                <a:srgbClr val="026794"/>
              </a:buClr>
              <a:buSzPts val="3200"/>
              <a:buNone/>
            </a:pPr>
            <a:r>
              <a:rPr lang="ar-JO" dirty="0"/>
              <a:t>الرعاية البديلة للأطفال العاملين في أسوء أشكال عمل الأطفال </a:t>
            </a:r>
            <a:r>
              <a:rPr lang="en-US" dirty="0"/>
              <a:t>WFCL</a:t>
            </a:r>
            <a:endParaRPr dirty="0"/>
          </a:p>
        </p:txBody>
      </p:sp>
      <p:sp>
        <p:nvSpPr>
          <p:cNvPr id="332" name="Google Shape;332;p15"/>
          <p:cNvSpPr txBox="1">
            <a:spLocks noGrp="1"/>
          </p:cNvSpPr>
          <p:nvPr>
            <p:ph type="body" idx="2"/>
          </p:nvPr>
        </p:nvSpPr>
        <p:spPr>
          <a:xfrm>
            <a:off x="4100513" y="1863852"/>
            <a:ext cx="7300912" cy="4994148"/>
          </a:xfrm>
          <a:prstGeom prst="rect">
            <a:avLst/>
          </a:prstGeom>
          <a:noFill/>
          <a:ln>
            <a:noFill/>
          </a:ln>
        </p:spPr>
        <p:txBody>
          <a:bodyPr spcFirstLastPara="1" wrap="square" lIns="91425" tIns="45700" rIns="91425" bIns="45700" anchor="t" anchorCtr="0">
            <a:normAutofit/>
          </a:bodyPr>
          <a:lstStyle/>
          <a:p>
            <a:pPr algn="r" rtl="1"/>
            <a:r>
              <a:rPr lang="ar-SA" dirty="0"/>
              <a:t>قصير أو طويل الأمد للأطفال الذين أُبعدوا من </a:t>
            </a:r>
            <a:r>
              <a:rPr lang="en-GB" dirty="0"/>
              <a:t>WFCL</a:t>
            </a:r>
            <a:endParaRPr lang="en-US" dirty="0"/>
          </a:p>
          <a:p>
            <a:pPr algn="r" rtl="1"/>
            <a:r>
              <a:rPr lang="ar-SA" dirty="0"/>
              <a:t>إدارة الحالة ، المصالح الفضلى ، المبادئ التوجيهية الوطنية / الدولية ، الموارد الكافية </a:t>
            </a:r>
            <a:endParaRPr lang="en-US" dirty="0"/>
          </a:p>
          <a:p>
            <a:pPr algn="r" rtl="1"/>
            <a:r>
              <a:rPr lang="ar-SA" dirty="0"/>
              <a:t>المراقبة الدقيقة للوضع المعيشي والعمل للأطفال في الرعاية البديلة</a:t>
            </a:r>
            <a:endParaRPr lang="en-US" dirty="0"/>
          </a:p>
          <a:p>
            <a:pPr algn="r" rtl="1"/>
            <a:r>
              <a:rPr lang="ar-SA" dirty="0"/>
              <a:t>دعم المراهقين للوصول إلى (مسارات) العمل اللائق</a:t>
            </a:r>
            <a:endParaRPr lang="en-US" dirty="0"/>
          </a:p>
          <a:p>
            <a:pPr algn="r" rtl="1"/>
            <a:r>
              <a:rPr lang="ar-SA" dirty="0"/>
              <a:t>مستجيبة للجندر والعمر </a:t>
            </a:r>
            <a:endParaRPr lang="en-US" dirty="0"/>
          </a:p>
          <a:p>
            <a:pPr algn="r" rtl="1"/>
            <a:r>
              <a:rPr lang="ar-SA" dirty="0"/>
              <a:t>حزمة شاملة من الدعم</a:t>
            </a:r>
            <a:endParaRPr lang="en-US" dirty="0"/>
          </a:p>
          <a:p>
            <a:pPr marL="228600" lvl="0" indent="-50800" algn="l" rtl="0">
              <a:lnSpc>
                <a:spcPct val="90000"/>
              </a:lnSpc>
              <a:spcBef>
                <a:spcPts val="1000"/>
              </a:spcBef>
              <a:spcAft>
                <a:spcPts val="0"/>
              </a:spcAft>
              <a:buClr>
                <a:schemeClr val="accent1"/>
              </a:buClr>
              <a:buSzPts val="2800"/>
              <a:buNone/>
            </a:pPr>
            <a:endParaRPr dirty="0"/>
          </a:p>
        </p:txBody>
      </p:sp>
      <p:sp>
        <p:nvSpPr>
          <p:cNvPr id="333" name="Google Shape;333;p15"/>
          <p:cNvSpPr txBox="1">
            <a:spLocks noGrp="1"/>
          </p:cNvSpPr>
          <p:nvPr>
            <p:ph type="body" idx="3"/>
          </p:nvPr>
        </p:nvSpPr>
        <p:spPr>
          <a:xfrm>
            <a:off x="0" y="528638"/>
            <a:ext cx="3389808"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ar-JO" dirty="0"/>
              <a:t>مناهج لتقوية الأسرة </a:t>
            </a:r>
            <a:endParaRPr dirty="0"/>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1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ar-JO" dirty="0"/>
              <a:t>النشاط : الجزء 1</a:t>
            </a:r>
            <a:endParaRPr dirty="0"/>
          </a:p>
        </p:txBody>
      </p:sp>
      <p:sp>
        <p:nvSpPr>
          <p:cNvPr id="340" name="Google Shape;340;p16"/>
          <p:cNvSpPr txBox="1">
            <a:spLocks noGrp="1"/>
          </p:cNvSpPr>
          <p:nvPr>
            <p:ph type="body" idx="1"/>
          </p:nvPr>
        </p:nvSpPr>
        <p:spPr>
          <a:xfrm>
            <a:off x="656021" y="1801194"/>
            <a:ext cx="10820015" cy="485775"/>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Clr>
                <a:schemeClr val="accent1"/>
              </a:buClr>
              <a:buSzPts val="2800"/>
              <a:buNone/>
            </a:pPr>
            <a:r>
              <a:rPr lang="ar-JO" dirty="0"/>
              <a:t>في مجموعتك :</a:t>
            </a:r>
            <a:endParaRPr dirty="0"/>
          </a:p>
        </p:txBody>
      </p:sp>
      <p:sp>
        <p:nvSpPr>
          <p:cNvPr id="341" name="Google Shape;341;p16"/>
          <p:cNvSpPr txBox="1">
            <a:spLocks noGrp="1"/>
          </p:cNvSpPr>
          <p:nvPr>
            <p:ph type="body" idx="2"/>
          </p:nvPr>
        </p:nvSpPr>
        <p:spPr>
          <a:xfrm>
            <a:off x="656021" y="2397475"/>
            <a:ext cx="10820015" cy="3878263"/>
          </a:xfrm>
          <a:prstGeom prst="rect">
            <a:avLst/>
          </a:prstGeom>
          <a:noFill/>
          <a:ln>
            <a:noFill/>
          </a:ln>
        </p:spPr>
        <p:txBody>
          <a:bodyPr spcFirstLastPara="1" wrap="square" lIns="91425" tIns="45700" rIns="91425" bIns="45700" anchor="t" anchorCtr="0">
            <a:normAutofit lnSpcReduction="10000"/>
          </a:bodyPr>
          <a:lstStyle/>
          <a:p>
            <a:pPr algn="r" rtl="1"/>
            <a:r>
              <a:rPr lang="ar-SA" dirty="0"/>
              <a:t>صمم مخططًا لجلسة أبوة مدتها 90 دقيقة ليتم تقديمها في سياق مناقشة عمالة الأطفال. </a:t>
            </a:r>
            <a:r>
              <a:rPr lang="en-US" dirty="0"/>
              <a:t> </a:t>
            </a:r>
            <a:r>
              <a:rPr lang="ar-JO" dirty="0"/>
              <a:t>فكر في </a:t>
            </a:r>
            <a:r>
              <a:rPr lang="ar-SA" dirty="0"/>
              <a:t>:</a:t>
            </a:r>
            <a:endParaRPr lang="en-US" dirty="0"/>
          </a:p>
          <a:p>
            <a:pPr algn="r" rtl="1"/>
            <a:r>
              <a:rPr lang="ar-JO" b="1" dirty="0"/>
              <a:t>العناصر الأساسية والرسائل للوقاية والاستجابة</a:t>
            </a:r>
            <a:endParaRPr lang="en-US" dirty="0"/>
          </a:p>
          <a:p>
            <a:pPr algn="r" rtl="1"/>
            <a:r>
              <a:rPr lang="ar-JO" b="1" dirty="0"/>
              <a:t>الاختلافات للآباء من مختلف الأعراق والسياقات والمواقع والديانات</a:t>
            </a:r>
            <a:endParaRPr lang="en-US" dirty="0"/>
          </a:p>
          <a:p>
            <a:pPr algn="r" rtl="1"/>
            <a:r>
              <a:rPr lang="ar-JO" b="1" dirty="0"/>
              <a:t>الاختلافات إذا كان لدى المشاركين أطفال أكبر أو أصغر ، أو أطفال كانوا يعملون بالفعل في </a:t>
            </a:r>
            <a:r>
              <a:rPr lang="en-GB" b="1" dirty="0"/>
              <a:t>WFCL</a:t>
            </a:r>
            <a:r>
              <a:rPr lang="ar-JO" b="1" dirty="0"/>
              <a:t> ، أو عمالة أطفال ، أو معرضين لخطر عمالة الأطفال ، أو ليسوا في أي عمل</a:t>
            </a:r>
          </a:p>
          <a:p>
            <a:pPr algn="r" rtl="1"/>
            <a:r>
              <a:rPr lang="ar-JO" dirty="0"/>
              <a:t> لديك 20 دقيقة</a:t>
            </a:r>
          </a:p>
          <a:p>
            <a:pPr algn="r" rtl="1"/>
            <a:r>
              <a:rPr lang="ar-JO" b="1" dirty="0"/>
              <a:t>ناقش مرة أخرى في الجلسة العامة.</a:t>
            </a:r>
            <a:endParaRPr lang="en-US" dirty="0"/>
          </a:p>
        </p:txBody>
      </p:sp>
      <p:pic>
        <p:nvPicPr>
          <p:cNvPr id="342" name="Google Shape;342;p16"/>
          <p:cNvPicPr preferRelativeResize="0"/>
          <p:nvPr/>
        </p:nvPicPr>
        <p:blipFill rotWithShape="1">
          <a:blip r:embed="rId3">
            <a:alphaModFix/>
          </a:blip>
          <a:srcRect/>
          <a:stretch/>
        </p:blipFill>
        <p:spPr>
          <a:xfrm>
            <a:off x="8471069" y="-286718"/>
            <a:ext cx="3386757" cy="338675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1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ar-JO" dirty="0"/>
              <a:t>النشاط: الجزء 2 </a:t>
            </a:r>
            <a:endParaRPr dirty="0"/>
          </a:p>
        </p:txBody>
      </p:sp>
      <p:sp>
        <p:nvSpPr>
          <p:cNvPr id="349" name="Google Shape;349;p17"/>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p>
            <a:pPr marL="0" lvl="0" indent="0" algn="r" rtl="1">
              <a:lnSpc>
                <a:spcPct val="90000"/>
              </a:lnSpc>
              <a:spcBef>
                <a:spcPts val="0"/>
              </a:spcBef>
              <a:spcAft>
                <a:spcPts val="0"/>
              </a:spcAft>
              <a:buClr>
                <a:schemeClr val="accent1"/>
              </a:buClr>
              <a:buSzPts val="2800"/>
              <a:buNone/>
            </a:pPr>
            <a:r>
              <a:rPr lang="ar-JO" dirty="0"/>
              <a:t>في مجموعتك:</a:t>
            </a:r>
            <a:endParaRPr dirty="0"/>
          </a:p>
        </p:txBody>
      </p:sp>
      <p:sp>
        <p:nvSpPr>
          <p:cNvPr id="350" name="Google Shape;350;p17"/>
          <p:cNvSpPr txBox="1">
            <a:spLocks noGrp="1"/>
          </p:cNvSpPr>
          <p:nvPr>
            <p:ph type="body" idx="2"/>
          </p:nvPr>
        </p:nvSpPr>
        <p:spPr>
          <a:xfrm>
            <a:off x="656021" y="2614612"/>
            <a:ext cx="10820015" cy="3212751"/>
          </a:xfrm>
          <a:prstGeom prst="rect">
            <a:avLst/>
          </a:prstGeom>
          <a:noFill/>
          <a:ln>
            <a:noFill/>
          </a:ln>
        </p:spPr>
        <p:txBody>
          <a:bodyPr spcFirstLastPara="1" wrap="square" lIns="91425" tIns="45700" rIns="91425" bIns="45700" anchor="t" anchorCtr="0">
            <a:normAutofit fontScale="92500" lnSpcReduction="10000"/>
          </a:bodyPr>
          <a:lstStyle/>
          <a:p>
            <a:pPr algn="r" rtl="1"/>
            <a:r>
              <a:rPr lang="ar-JO" b="1" dirty="0"/>
              <a:t>ماذا ستدرج إذا كان لديك وقت أطول مع والدين؟</a:t>
            </a:r>
            <a:endParaRPr lang="en-US" dirty="0"/>
          </a:p>
          <a:p>
            <a:pPr algn="r" rtl="1">
              <a:buFont typeface="Courier New" panose="02070309020205020404" pitchFamily="49" charset="0"/>
              <a:buChar char="o"/>
            </a:pPr>
            <a:r>
              <a:rPr lang="ar-JO" b="1" dirty="0"/>
              <a:t>يوم 1</a:t>
            </a:r>
            <a:endParaRPr lang="en-US" dirty="0"/>
          </a:p>
          <a:p>
            <a:pPr algn="r" rtl="1">
              <a:buFont typeface="Courier New" panose="02070309020205020404" pitchFamily="49" charset="0"/>
              <a:buChar char="o"/>
            </a:pPr>
            <a:r>
              <a:rPr lang="ar-JO" b="1" dirty="0"/>
              <a:t>سلسلة من الجلسات على مدى عدد من الأسابيع</a:t>
            </a:r>
            <a:endParaRPr lang="en-US" dirty="0"/>
          </a:p>
          <a:p>
            <a:pPr algn="r" rtl="1"/>
            <a:r>
              <a:rPr lang="ar-JO" b="1" dirty="0"/>
              <a:t>هل هناك أنشطة أخرى لتقوية الأسرة تعتقد أنها ستكون ضرورية أو يجب أن تحظى بالأولوية في السياق؟</a:t>
            </a:r>
            <a:endParaRPr lang="en-US" dirty="0"/>
          </a:p>
          <a:p>
            <a:pPr algn="r" rtl="1"/>
            <a:r>
              <a:rPr lang="ar-JO" b="1" dirty="0"/>
              <a:t>لديك 20 دقيقة.</a:t>
            </a:r>
            <a:endParaRPr lang="en-US" dirty="0"/>
          </a:p>
          <a:p>
            <a:pPr algn="r" rtl="1"/>
            <a:r>
              <a:rPr lang="ar-JO" b="1" dirty="0"/>
              <a:t>ناقش مرة أخرى في الجلسة العامة.</a:t>
            </a:r>
            <a:endParaRPr lang="en-US" dirty="0"/>
          </a:p>
          <a:p>
            <a:pPr marL="685800" lvl="1" indent="-76200" algn="l" rtl="0">
              <a:lnSpc>
                <a:spcPct val="90000"/>
              </a:lnSpc>
              <a:spcBef>
                <a:spcPts val="500"/>
              </a:spcBef>
              <a:spcAft>
                <a:spcPts val="0"/>
              </a:spcAft>
              <a:buSzPts val="2400"/>
              <a:buNone/>
            </a:pPr>
            <a:endParaRPr dirty="0"/>
          </a:p>
          <a:p>
            <a:pPr marL="685800" lvl="1" indent="-76200" algn="l" rtl="0">
              <a:lnSpc>
                <a:spcPct val="90000"/>
              </a:lnSpc>
              <a:spcBef>
                <a:spcPts val="500"/>
              </a:spcBef>
              <a:spcAft>
                <a:spcPts val="0"/>
              </a:spcAft>
              <a:buSzPts val="2400"/>
              <a:buNone/>
            </a:pPr>
            <a:endParaRPr dirty="0"/>
          </a:p>
          <a:p>
            <a:pPr marL="685800" lvl="1" indent="-76200" algn="l" rtl="0">
              <a:lnSpc>
                <a:spcPct val="90000"/>
              </a:lnSpc>
              <a:spcBef>
                <a:spcPts val="500"/>
              </a:spcBef>
              <a:spcAft>
                <a:spcPts val="0"/>
              </a:spcAft>
              <a:buSzPts val="2400"/>
              <a:buNone/>
            </a:pPr>
            <a:endParaRPr dirty="0"/>
          </a:p>
        </p:txBody>
      </p:sp>
      <p:pic>
        <p:nvPicPr>
          <p:cNvPr id="351" name="Google Shape;351;p17"/>
          <p:cNvPicPr preferRelativeResize="0"/>
          <p:nvPr/>
        </p:nvPicPr>
        <p:blipFill rotWithShape="1">
          <a:blip r:embed="rId3">
            <a:alphaModFix/>
          </a:blip>
          <a:srcRect/>
          <a:stretch/>
        </p:blipFill>
        <p:spPr>
          <a:xfrm>
            <a:off x="8471069" y="-252851"/>
            <a:ext cx="3386757" cy="338675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1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accent3"/>
              </a:buClr>
              <a:buSzPts val="3600"/>
              <a:buFont typeface="Helvetica Neue"/>
              <a:buNone/>
            </a:pPr>
            <a:r>
              <a:rPr lang="ar-JO" dirty="0"/>
              <a:t>معلومات مفصلة و جلسات الوالدية  </a:t>
            </a:r>
            <a:endParaRPr dirty="0"/>
          </a:p>
        </p:txBody>
      </p:sp>
      <p:sp>
        <p:nvSpPr>
          <p:cNvPr id="358" name="Google Shape;358;p18"/>
          <p:cNvSpPr txBox="1">
            <a:spLocks noGrp="1"/>
          </p:cNvSpPr>
          <p:nvPr>
            <p:ph type="body" idx="2"/>
          </p:nvPr>
        </p:nvSpPr>
        <p:spPr>
          <a:xfrm>
            <a:off x="685992" y="2392205"/>
            <a:ext cx="10820015" cy="3729037"/>
          </a:xfrm>
          <a:prstGeom prst="rect">
            <a:avLst/>
          </a:prstGeom>
          <a:noFill/>
          <a:ln>
            <a:noFill/>
          </a:ln>
        </p:spPr>
        <p:txBody>
          <a:bodyPr spcFirstLastPara="1" wrap="square" lIns="91425" tIns="45700" rIns="91425" bIns="45700" anchor="t" anchorCtr="0">
            <a:normAutofit/>
          </a:bodyPr>
          <a:lstStyle/>
          <a:p>
            <a:pPr algn="r" rtl="1"/>
            <a:r>
              <a:rPr lang="ar-JO" b="1" dirty="0"/>
              <a:t>المواقف الإيجابية والسلبية من الطفولة والمدرسة والتعليم والعمل</a:t>
            </a:r>
            <a:endParaRPr lang="en-US" dirty="0"/>
          </a:p>
          <a:p>
            <a:pPr algn="r" rtl="1"/>
            <a:r>
              <a:rPr lang="ar-JO" b="1" dirty="0"/>
              <a:t>احتياجات وحقوق الأطفال</a:t>
            </a:r>
            <a:endParaRPr lang="en-US" dirty="0"/>
          </a:p>
          <a:p>
            <a:pPr algn="r" rtl="1"/>
            <a:r>
              <a:rPr lang="ar-JO" b="1" dirty="0"/>
              <a:t>المعايير الاجتماعية و الجندرية الإيجابية والضارة</a:t>
            </a:r>
            <a:endParaRPr lang="en-US" dirty="0"/>
          </a:p>
          <a:p>
            <a:pPr algn="r" rtl="1"/>
            <a:r>
              <a:rPr lang="ar-JO" b="1" dirty="0"/>
              <a:t>قوانين وسياسات عمالة الأطفال التي تنطبق على العمال الشباب</a:t>
            </a:r>
            <a:endParaRPr lang="en-US" dirty="0"/>
          </a:p>
          <a:p>
            <a:pPr algn="r" rtl="1"/>
            <a:r>
              <a:rPr lang="ar-JO" b="1" dirty="0"/>
              <a:t>دخل الأسرة وعلاقته بعمل الأطفال وعمل المراهقين</a:t>
            </a:r>
            <a:endParaRPr lang="en-US" dirty="0"/>
          </a:p>
          <a:p>
            <a:pPr algn="r" rtl="1"/>
            <a:r>
              <a:rPr lang="ar-JO" b="1" dirty="0"/>
              <a:t>دور المكلفين بالواجبات وأصحاب المصلحة الآخرين</a:t>
            </a:r>
            <a:endParaRPr lang="en-US" dirty="0"/>
          </a:p>
          <a:p>
            <a:pPr marL="457200" lvl="8" indent="-406400" algn="r" rtl="1">
              <a:spcBef>
                <a:spcPts val="1000"/>
              </a:spcBef>
              <a:buClr>
                <a:schemeClr val="accent1"/>
              </a:buClr>
              <a:buSzPts val="2800"/>
            </a:pPr>
            <a:r>
              <a:rPr lang="ar-JO" sz="2800" b="1" dirty="0">
                <a:latin typeface="Helvetica Neue"/>
                <a:sym typeface="Helvetica Neue"/>
              </a:rPr>
              <a:t>الوصول إلى الخدمات الوقائية المتاحة / مصادر المساعدة</a:t>
            </a:r>
            <a:endParaRPr lang="en-US" sz="2800" b="1" dirty="0">
              <a:latin typeface="Helvetica Neue"/>
              <a:sym typeface="Helvetica Neue"/>
            </a:endParaRPr>
          </a:p>
          <a:p>
            <a:pPr marL="228600" lvl="0" indent="-50800" algn="l" rtl="0">
              <a:lnSpc>
                <a:spcPct val="90000"/>
              </a:lnSpc>
              <a:spcBef>
                <a:spcPts val="1000"/>
              </a:spcBef>
              <a:spcAft>
                <a:spcPts val="0"/>
              </a:spcAft>
              <a:buClr>
                <a:schemeClr val="accent1"/>
              </a:buClr>
              <a:buSzPts val="2800"/>
              <a:buNone/>
            </a:pPr>
            <a:endParaRPr dirty="0"/>
          </a:p>
        </p:txBody>
      </p:sp>
      <p:sp>
        <p:nvSpPr>
          <p:cNvPr id="359" name="Google Shape;359;p18"/>
          <p:cNvSpPr txBox="1">
            <a:spLocks noGrp="1"/>
          </p:cNvSpPr>
          <p:nvPr>
            <p:ph type="body" idx="1"/>
          </p:nvPr>
        </p:nvSpPr>
        <p:spPr>
          <a:xfrm>
            <a:off x="685992" y="1820705"/>
            <a:ext cx="10820015" cy="571500"/>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Clr>
                <a:schemeClr val="accent1"/>
              </a:buClr>
              <a:buSzPts val="2800"/>
              <a:buNone/>
            </a:pPr>
            <a:r>
              <a:rPr lang="ar-JO" dirty="0"/>
              <a:t>الرسائل الرئيسية: </a:t>
            </a: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1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accent3"/>
              </a:buClr>
              <a:buSzPts val="3600"/>
              <a:buFont typeface="Helvetica Neue"/>
              <a:buNone/>
            </a:pPr>
            <a:r>
              <a:rPr lang="ar-JO" dirty="0"/>
              <a:t>معلومات مفصلة و الجلسات الوالدية </a:t>
            </a:r>
            <a:endParaRPr dirty="0"/>
          </a:p>
        </p:txBody>
      </p:sp>
      <p:sp>
        <p:nvSpPr>
          <p:cNvPr id="366" name="Google Shape;366;p19"/>
          <p:cNvSpPr txBox="1">
            <a:spLocks noGrp="1"/>
          </p:cNvSpPr>
          <p:nvPr>
            <p:ph type="body" idx="2"/>
          </p:nvPr>
        </p:nvSpPr>
        <p:spPr>
          <a:xfrm>
            <a:off x="685992" y="2392205"/>
            <a:ext cx="10820015" cy="3729037"/>
          </a:xfrm>
          <a:prstGeom prst="rect">
            <a:avLst/>
          </a:prstGeom>
          <a:noFill/>
          <a:ln>
            <a:noFill/>
          </a:ln>
        </p:spPr>
        <p:txBody>
          <a:bodyPr spcFirstLastPara="1" wrap="square" lIns="91425" tIns="45700" rIns="91425" bIns="45700" anchor="t" anchorCtr="0">
            <a:normAutofit/>
          </a:bodyPr>
          <a:lstStyle/>
          <a:p>
            <a:pPr algn="r" rtl="1"/>
            <a:r>
              <a:rPr lang="ar-JO" b="1" dirty="0"/>
              <a:t>مسؤوليات الوالدين لحماية الأطفال من عمل الأطفال</a:t>
            </a:r>
            <a:endParaRPr lang="en-US" dirty="0"/>
          </a:p>
          <a:p>
            <a:pPr algn="r" rtl="1"/>
            <a:r>
              <a:rPr lang="ar-JO" b="1" dirty="0"/>
              <a:t>استراتيجيات للحفاظ على سلامة العمال الشباب ، بما في ذلك الحد من الضرر ، والرعاية ، والصحة ، والأطفال الذين يعيشون خارج المنزل / الرعاية البديلة ، إلخ.</a:t>
            </a:r>
            <a:endParaRPr lang="en-US" dirty="0"/>
          </a:p>
          <a:p>
            <a:pPr algn="r" rtl="1"/>
            <a:r>
              <a:rPr lang="ar-JO" b="1" dirty="0"/>
              <a:t>التواصل مع الأطفال حول العمل والعلاقات بين الآباء والأطفال في عمالة الأطفال وإدارة السلوكيات</a:t>
            </a:r>
            <a:endParaRPr lang="en-US" dirty="0"/>
          </a:p>
          <a:p>
            <a:pPr algn="r" rtl="1"/>
            <a:r>
              <a:rPr lang="ar-JO" b="1" dirty="0"/>
              <a:t>وضع خطط عمل الأسرة</a:t>
            </a:r>
            <a:endParaRPr lang="en-US" dirty="0"/>
          </a:p>
          <a:p>
            <a:pPr algn="r" rtl="1"/>
            <a:r>
              <a:rPr lang="ar-JO" b="1" dirty="0"/>
              <a:t>إجراءات الإبلاغ ومسارات الإحالة لعمل الأطفال والخدمات والدعم المتاح</a:t>
            </a:r>
            <a:endParaRPr lang="en-US" dirty="0"/>
          </a:p>
          <a:p>
            <a:pPr marL="228600" lvl="0" indent="-50800" algn="l" rtl="0">
              <a:lnSpc>
                <a:spcPct val="90000"/>
              </a:lnSpc>
              <a:spcBef>
                <a:spcPts val="1000"/>
              </a:spcBef>
              <a:spcAft>
                <a:spcPts val="0"/>
              </a:spcAft>
              <a:buClr>
                <a:schemeClr val="accent1"/>
              </a:buClr>
              <a:buSzPts val="2800"/>
              <a:buNone/>
            </a:pPr>
            <a:endParaRPr dirty="0"/>
          </a:p>
        </p:txBody>
      </p:sp>
      <p:sp>
        <p:nvSpPr>
          <p:cNvPr id="367" name="Google Shape;367;p19"/>
          <p:cNvSpPr txBox="1">
            <a:spLocks noGrp="1"/>
          </p:cNvSpPr>
          <p:nvPr>
            <p:ph type="body" idx="1"/>
          </p:nvPr>
        </p:nvSpPr>
        <p:spPr>
          <a:xfrm>
            <a:off x="685992" y="1820705"/>
            <a:ext cx="10820015" cy="571500"/>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Clr>
                <a:schemeClr val="accent1"/>
              </a:buClr>
              <a:buSzPts val="2800"/>
              <a:buNone/>
            </a:pPr>
            <a:r>
              <a:rPr lang="ar-JO" dirty="0"/>
              <a:t>القدرات و المهارات </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
          <p:cNvSpPr txBox="1">
            <a:spLocks noGrp="1"/>
          </p:cNvSpPr>
          <p:nvPr>
            <p:ph type="body" idx="1"/>
          </p:nvPr>
        </p:nvSpPr>
        <p:spPr>
          <a:xfrm>
            <a:off x="237067" y="524935"/>
            <a:ext cx="11954933" cy="1637832"/>
          </a:xfrm>
          <a:prstGeom prst="rect">
            <a:avLst/>
          </a:prstGeom>
          <a:noFill/>
          <a:ln>
            <a:noFill/>
          </a:ln>
        </p:spPr>
        <p:txBody>
          <a:bodyPr spcFirstLastPara="1" wrap="square" lIns="91425" tIns="45700" rIns="91425" bIns="45700" anchor="t" anchorCtr="0">
            <a:noAutofit/>
          </a:bodyPr>
          <a:lstStyle/>
          <a:p>
            <a:r>
              <a:rPr lang="ar-SA" dirty="0"/>
              <a:t>الجلسة العاشرة: حماية الطفل: تقوية بيئات الأسرة ومقدمي الرعاية للأطفال العاملين</a:t>
            </a:r>
            <a:endParaRPr lang="en-US" dirty="0"/>
          </a:p>
          <a:p>
            <a:r>
              <a:rPr lang="ar-SA" dirty="0"/>
              <a:t> </a:t>
            </a:r>
            <a:endParaRPr lang="en-US" dirty="0"/>
          </a:p>
        </p:txBody>
      </p:sp>
      <p:sp>
        <p:nvSpPr>
          <p:cNvPr id="235" name="Google Shape;235;p2"/>
          <p:cNvSpPr txBox="1">
            <a:spLocks noGrp="1"/>
          </p:cNvSpPr>
          <p:nvPr>
            <p:ph type="body" idx="2"/>
          </p:nvPr>
        </p:nvSpPr>
        <p:spPr>
          <a:xfrm>
            <a:off x="1754188" y="3051922"/>
            <a:ext cx="8683625"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1000"/>
              </a:spcBef>
              <a:spcAft>
                <a:spcPts val="0"/>
              </a:spcAft>
              <a:buClr>
                <a:schemeClr val="lt1"/>
              </a:buClr>
              <a:buSzPts val="2800"/>
              <a:buNone/>
            </a:pPr>
            <a:r>
              <a:rPr lang="en-GB" b="1"/>
              <a:t>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20"/>
          <p:cNvSpPr txBox="1">
            <a:spLocks noGrp="1"/>
          </p:cNvSpPr>
          <p:nvPr>
            <p:ph type="title"/>
          </p:nvPr>
        </p:nvSpPr>
        <p:spPr>
          <a:xfrm>
            <a:off x="4707219" y="0"/>
            <a:ext cx="6943302" cy="1877715"/>
          </a:xfrm>
          <a:prstGeom prst="rect">
            <a:avLst/>
          </a:prstGeom>
          <a:noFill/>
          <a:ln>
            <a:noFill/>
          </a:ln>
        </p:spPr>
        <p:txBody>
          <a:bodyPr spcFirstLastPara="1" wrap="square" lIns="91425" tIns="45700" rIns="91425" bIns="45700" anchor="ctr" anchorCtr="0">
            <a:normAutofit/>
          </a:bodyPr>
          <a:lstStyle/>
          <a:p>
            <a:pPr algn="ctr" rtl="1"/>
            <a:r>
              <a:rPr lang="ar-JO" dirty="0"/>
              <a:t>دراسة حالة: لجنة الإنقاذ الدولية / اليونيسف في لبنان مهارات الوالدين لأولياء أمور الأطفال في عمالة الأطفال</a:t>
            </a:r>
            <a:br>
              <a:rPr lang="en-US" dirty="0"/>
            </a:br>
            <a:r>
              <a:rPr lang="ar-JO" dirty="0"/>
              <a:t> </a:t>
            </a:r>
            <a:endParaRPr lang="en-US" dirty="0"/>
          </a:p>
        </p:txBody>
      </p:sp>
      <p:sp>
        <p:nvSpPr>
          <p:cNvPr id="374" name="Google Shape;374;p20"/>
          <p:cNvSpPr>
            <a:spLocks noGrp="1"/>
          </p:cNvSpPr>
          <p:nvPr>
            <p:ph type="pic" idx="2"/>
          </p:nvPr>
        </p:nvSpPr>
        <p:spPr>
          <a:xfrm>
            <a:off x="0" y="0"/>
            <a:ext cx="4340225" cy="6858000"/>
          </a:xfrm>
          <a:prstGeom prst="rect">
            <a:avLst/>
          </a:prstGeom>
          <a:noFill/>
          <a:ln>
            <a:noFill/>
          </a:ln>
        </p:spPr>
      </p:sp>
      <p:sp>
        <p:nvSpPr>
          <p:cNvPr id="375" name="Google Shape;375;p20"/>
          <p:cNvSpPr txBox="1">
            <a:spLocks noGrp="1"/>
          </p:cNvSpPr>
          <p:nvPr>
            <p:ph type="body" idx="1"/>
          </p:nvPr>
        </p:nvSpPr>
        <p:spPr>
          <a:xfrm>
            <a:off x="4890100" y="6132862"/>
            <a:ext cx="6943302" cy="7251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800"/>
              <a:buNone/>
            </a:pPr>
            <a:r>
              <a:rPr lang="en-GB" b="1"/>
              <a:t>http://childlabor-lb.org/index.html</a:t>
            </a:r>
            <a:endParaRPr b="1"/>
          </a:p>
        </p:txBody>
      </p:sp>
      <p:pic>
        <p:nvPicPr>
          <p:cNvPr id="376" name="Google Shape;376;p20"/>
          <p:cNvPicPr preferRelativeResize="0"/>
          <p:nvPr/>
        </p:nvPicPr>
        <p:blipFill rotWithShape="1">
          <a:blip r:embed="rId3">
            <a:alphaModFix/>
          </a:blip>
          <a:srcRect/>
          <a:stretch/>
        </p:blipFill>
        <p:spPr>
          <a:xfrm>
            <a:off x="0" y="0"/>
            <a:ext cx="4340225" cy="6858000"/>
          </a:xfrm>
          <a:prstGeom prst="rect">
            <a:avLst/>
          </a:prstGeom>
          <a:noFill/>
          <a:ln>
            <a:noFill/>
          </a:ln>
        </p:spPr>
      </p:pic>
      <p:sp>
        <p:nvSpPr>
          <p:cNvPr id="377" name="Google Shape;377;p20"/>
          <p:cNvSpPr txBo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p>
            <a:pPr marL="228600" marR="0" lvl="0" indent="-228600" algn="r" rtl="1">
              <a:lnSpc>
                <a:spcPct val="90000"/>
              </a:lnSpc>
              <a:spcBef>
                <a:spcPts val="0"/>
              </a:spcBef>
              <a:spcAft>
                <a:spcPts val="0"/>
              </a:spcAft>
              <a:buClr>
                <a:schemeClr val="accent3"/>
              </a:buClr>
              <a:buSzPts val="3200"/>
              <a:buFont typeface="Arial"/>
              <a:buChar char="•"/>
            </a:pPr>
            <a:r>
              <a:rPr lang="ar-JO" sz="3200" b="1" i="0" u="none" strike="noStrike" cap="none" dirty="0">
                <a:solidFill>
                  <a:schemeClr val="dk1"/>
                </a:solidFill>
                <a:latin typeface="Helvetica Neue"/>
                <a:ea typeface="Helvetica Neue"/>
                <a:cs typeface="Helvetica Neue"/>
                <a:sym typeface="Helvetica Neue"/>
              </a:rPr>
              <a:t>الجلسة 1: التصورات ووجهات النظر </a:t>
            </a:r>
            <a:endParaRPr dirty="0"/>
          </a:p>
          <a:p>
            <a:pPr marL="685800" lvl="1" indent="-228600" algn="r" rtl="1">
              <a:spcBef>
                <a:spcPts val="500"/>
              </a:spcBef>
              <a:buClr>
                <a:schemeClr val="accent3"/>
              </a:buClr>
              <a:buSzPts val="2800"/>
              <a:buFont typeface="Arial"/>
              <a:buChar char="•"/>
            </a:pPr>
            <a:r>
              <a:rPr lang="ar-JO" sz="2800" dirty="0">
                <a:solidFill>
                  <a:schemeClr val="dk1"/>
                </a:solidFill>
                <a:latin typeface="Helvetica Neue"/>
              </a:rPr>
              <a:t>الأدوار والمسؤوليات كآباء</a:t>
            </a:r>
            <a:endParaRPr lang="en-US" sz="2800" dirty="0">
              <a:solidFill>
                <a:schemeClr val="dk1"/>
              </a:solidFill>
              <a:latin typeface="Helvetica Neue"/>
            </a:endParaRPr>
          </a:p>
          <a:p>
            <a:pPr marL="685800" lvl="1" indent="-228600" algn="r" rtl="1">
              <a:spcBef>
                <a:spcPts val="500"/>
              </a:spcBef>
              <a:buClr>
                <a:schemeClr val="accent3"/>
              </a:buClr>
              <a:buSzPts val="2800"/>
              <a:buFont typeface="Arial"/>
              <a:buChar char="•"/>
            </a:pPr>
            <a:r>
              <a:rPr lang="ar-JO" sz="2800" dirty="0">
                <a:solidFill>
                  <a:schemeClr val="dk1"/>
                </a:solidFill>
                <a:latin typeface="Helvetica Neue"/>
              </a:rPr>
              <a:t>أن تكون مسؤولاً عن أن تصبح معتمداً مالياً على الأطفال</a:t>
            </a:r>
            <a:endParaRPr lang="en-US" sz="2800" dirty="0">
              <a:solidFill>
                <a:schemeClr val="dk1"/>
              </a:solidFill>
              <a:latin typeface="Helvetica Neue"/>
            </a:endParaRPr>
          </a:p>
          <a:p>
            <a:pPr marL="685800" lvl="1" indent="-228600" algn="r" rtl="1">
              <a:spcBef>
                <a:spcPts val="500"/>
              </a:spcBef>
              <a:buClr>
                <a:schemeClr val="accent3"/>
              </a:buClr>
              <a:buSzPts val="2800"/>
              <a:buFont typeface="Arial"/>
              <a:buChar char="•"/>
            </a:pPr>
            <a:r>
              <a:rPr lang="ar-JO" sz="2800" dirty="0">
                <a:solidFill>
                  <a:schemeClr val="dk1"/>
                </a:solidFill>
                <a:latin typeface="Helvetica Neue"/>
              </a:rPr>
              <a:t>التوقعات الاجتماعية / الثقافية والمعايير المتعلقة بالعمر والجنس والعمل</a:t>
            </a:r>
            <a:endParaRPr lang="en-US" sz="2800" dirty="0">
              <a:solidFill>
                <a:schemeClr val="dk1"/>
              </a:solidFill>
              <a:latin typeface="Helvetica Neue"/>
            </a:endParaRPr>
          </a:p>
          <a:p>
            <a:pPr marL="685800" lvl="1" indent="-228600" algn="r" rtl="1">
              <a:spcBef>
                <a:spcPts val="500"/>
              </a:spcBef>
              <a:buClr>
                <a:schemeClr val="accent3"/>
              </a:buClr>
              <a:buSzPts val="2800"/>
              <a:buFont typeface="Arial"/>
              <a:buChar char="•"/>
            </a:pPr>
            <a:r>
              <a:rPr lang="ar-JO" sz="2800" dirty="0">
                <a:solidFill>
                  <a:schemeClr val="dk1"/>
                </a:solidFill>
                <a:latin typeface="Helvetica Neue"/>
              </a:rPr>
              <a:t>عدم الاحترام والسلطة (السلطة الأبوية والعمل)</a:t>
            </a:r>
            <a:endParaRPr lang="en-US" sz="2800" dirty="0">
              <a:solidFill>
                <a:schemeClr val="dk1"/>
              </a:solidFill>
              <a:latin typeface="Helvetica Neue"/>
            </a:endParaRPr>
          </a:p>
          <a:p>
            <a:pPr rtl="1"/>
            <a:r>
              <a:rPr lang="ar-JO" b="1" dirty="0"/>
              <a:t> </a:t>
            </a:r>
            <a:endParaRPr lang="en-US" dirty="0"/>
          </a:p>
          <a:p>
            <a:pPr marL="685800" marR="0" lvl="1" indent="-228600" algn="l" rtl="0">
              <a:lnSpc>
                <a:spcPct val="90000"/>
              </a:lnSpc>
              <a:spcBef>
                <a:spcPts val="500"/>
              </a:spcBef>
              <a:spcAft>
                <a:spcPts val="0"/>
              </a:spcAft>
              <a:buClr>
                <a:schemeClr val="accent3"/>
              </a:buClr>
              <a:buSzPts val="2800"/>
              <a:buFont typeface="Arial"/>
              <a:buChar char="•"/>
            </a:pPr>
            <a:endParaRPr dirty="0"/>
          </a:p>
          <a:p>
            <a:pPr marL="228600" marR="0" lvl="0" indent="-50800" algn="l" rtl="0">
              <a:lnSpc>
                <a:spcPct val="90000"/>
              </a:lnSpc>
              <a:spcBef>
                <a:spcPts val="1000"/>
              </a:spcBef>
              <a:spcAft>
                <a:spcPts val="0"/>
              </a:spcAft>
              <a:buClr>
                <a:schemeClr val="accent3"/>
              </a:buClr>
              <a:buSzPts val="2800"/>
              <a:buFont typeface="Arial"/>
              <a:buNone/>
            </a:pPr>
            <a:endParaRPr sz="2800" b="0" i="0" u="none" strike="noStrike" cap="none" dirty="0">
              <a:solidFill>
                <a:schemeClr val="dk1"/>
              </a:solidFill>
              <a:latin typeface="Helvetica Neue"/>
              <a:ea typeface="Helvetica Neue"/>
              <a:cs typeface="Helvetica Neue"/>
              <a:sym typeface="Helvetica Neue"/>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21"/>
          <p:cNvSpPr txBox="1">
            <a:spLocks noGrp="1"/>
          </p:cNvSpPr>
          <p:nvPr>
            <p:ph type="title"/>
          </p:nvPr>
        </p:nvSpPr>
        <p:spPr>
          <a:xfrm>
            <a:off x="4707219" y="0"/>
            <a:ext cx="6943302" cy="1877715"/>
          </a:xfrm>
          <a:prstGeom prst="rect">
            <a:avLst/>
          </a:prstGeom>
          <a:noFill/>
          <a:ln>
            <a:noFill/>
          </a:ln>
        </p:spPr>
        <p:txBody>
          <a:bodyPr spcFirstLastPara="1" wrap="square" lIns="91425" tIns="45700" rIns="91425" bIns="45700" anchor="ctr" anchorCtr="0">
            <a:normAutofit/>
          </a:bodyPr>
          <a:lstStyle/>
          <a:p>
            <a:pPr lvl="0">
              <a:buSzPts val="2800"/>
            </a:pPr>
            <a:r>
              <a:rPr lang="ar-JO" sz="2800" dirty="0"/>
              <a:t>دراسة حالة: لجنة الإنقاذ الدولية / اليونيسف في لبنان مهارات الوالدين لأولياء أمور الأطفال في عمالة الأطفال</a:t>
            </a:r>
            <a:endParaRPr dirty="0"/>
          </a:p>
        </p:txBody>
      </p:sp>
      <p:sp>
        <p:nvSpPr>
          <p:cNvPr id="384" name="Google Shape;384;p21"/>
          <p:cNvSpPr>
            <a:spLocks noGrp="1"/>
          </p:cNvSpPr>
          <p:nvPr>
            <p:ph type="pic" idx="2"/>
          </p:nvPr>
        </p:nvSpPr>
        <p:spPr>
          <a:xfrm>
            <a:off x="0" y="0"/>
            <a:ext cx="4340225" cy="6858000"/>
          </a:xfrm>
          <a:prstGeom prst="rect">
            <a:avLst/>
          </a:prstGeom>
          <a:noFill/>
          <a:ln>
            <a:noFill/>
          </a:ln>
        </p:spPr>
      </p:sp>
      <p:sp>
        <p:nvSpPr>
          <p:cNvPr id="385" name="Google Shape;385;p21"/>
          <p:cNvSpPr txBox="1">
            <a:spLocks noGrp="1"/>
          </p:cNvSpPr>
          <p:nvPr>
            <p:ph type="body" idx="1"/>
          </p:nvPr>
        </p:nvSpPr>
        <p:spPr>
          <a:xfrm>
            <a:off x="4890100" y="5705423"/>
            <a:ext cx="6943302" cy="7251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800"/>
              <a:buNone/>
            </a:pPr>
            <a:r>
              <a:rPr lang="en-GB" b="1"/>
              <a:t>http://childlabor-lb.org/index.html</a:t>
            </a:r>
            <a:endParaRPr b="1"/>
          </a:p>
        </p:txBody>
      </p:sp>
      <p:pic>
        <p:nvPicPr>
          <p:cNvPr id="386" name="Google Shape;386;p21"/>
          <p:cNvPicPr preferRelativeResize="0"/>
          <p:nvPr/>
        </p:nvPicPr>
        <p:blipFill rotWithShape="1">
          <a:blip r:embed="rId3">
            <a:alphaModFix/>
          </a:blip>
          <a:srcRect/>
          <a:stretch/>
        </p:blipFill>
        <p:spPr>
          <a:xfrm>
            <a:off x="0" y="0"/>
            <a:ext cx="4340225" cy="6858000"/>
          </a:xfrm>
          <a:prstGeom prst="rect">
            <a:avLst/>
          </a:prstGeom>
          <a:noFill/>
          <a:ln>
            <a:noFill/>
          </a:ln>
        </p:spPr>
      </p:pic>
      <p:sp>
        <p:nvSpPr>
          <p:cNvPr id="387" name="Google Shape;387;p21"/>
          <p:cNvSpPr txBox="1"/>
          <p:nvPr/>
        </p:nvSpPr>
        <p:spPr>
          <a:xfrm>
            <a:off x="4890100" y="2364676"/>
            <a:ext cx="6943302" cy="4493324"/>
          </a:xfrm>
          <a:prstGeom prst="rect">
            <a:avLst/>
          </a:prstGeom>
          <a:noFill/>
          <a:ln>
            <a:noFill/>
          </a:ln>
        </p:spPr>
        <p:txBody>
          <a:bodyPr spcFirstLastPara="1" wrap="square" lIns="91425" tIns="45700" rIns="91425" bIns="45700" anchor="t" anchorCtr="0">
            <a:normAutofit/>
          </a:bodyPr>
          <a:lstStyle/>
          <a:p>
            <a:pPr marL="685800" lvl="1" indent="-228600" algn="r" rtl="1">
              <a:lnSpc>
                <a:spcPct val="90000"/>
              </a:lnSpc>
              <a:spcBef>
                <a:spcPts val="500"/>
              </a:spcBef>
              <a:buClr>
                <a:schemeClr val="accent3"/>
              </a:buClr>
              <a:buSzPts val="2800"/>
              <a:buFont typeface="Arial"/>
              <a:buChar char="•"/>
            </a:pPr>
            <a:r>
              <a:rPr lang="ar-JO" sz="2800" dirty="0">
                <a:solidFill>
                  <a:schemeClr val="dk1"/>
                </a:solidFill>
                <a:latin typeface="Helvetica Neue"/>
              </a:rPr>
              <a:t>الجلسة الثانية: </a:t>
            </a:r>
          </a:p>
          <a:p>
            <a:pPr marL="685800" lvl="1" indent="-228600" algn="r" rtl="1">
              <a:lnSpc>
                <a:spcPct val="90000"/>
              </a:lnSpc>
              <a:spcBef>
                <a:spcPts val="500"/>
              </a:spcBef>
              <a:buClr>
                <a:schemeClr val="accent3"/>
              </a:buClr>
              <a:buSzPts val="2800"/>
              <a:buFont typeface="Arial"/>
              <a:buChar char="•"/>
            </a:pPr>
            <a:r>
              <a:rPr lang="ar-JO" sz="2800" dirty="0">
                <a:solidFill>
                  <a:schemeClr val="dk1"/>
                </a:solidFill>
                <a:latin typeface="Helvetica Neue"/>
              </a:rPr>
              <a:t>ما هي عمالة الأطفال وأسوأ أشكالها؟</a:t>
            </a:r>
            <a:endParaRPr lang="en-US" sz="2800" dirty="0">
              <a:solidFill>
                <a:schemeClr val="dk1"/>
              </a:solidFill>
              <a:latin typeface="Helvetica Neue"/>
            </a:endParaRPr>
          </a:p>
          <a:p>
            <a:pPr marL="685800" lvl="1" indent="-228600" algn="r" rtl="1">
              <a:lnSpc>
                <a:spcPct val="90000"/>
              </a:lnSpc>
              <a:spcBef>
                <a:spcPts val="500"/>
              </a:spcBef>
              <a:buClr>
                <a:schemeClr val="accent3"/>
              </a:buClr>
              <a:buSzPts val="2800"/>
              <a:buFont typeface="Arial"/>
              <a:buChar char="•"/>
            </a:pPr>
            <a:r>
              <a:rPr lang="ar-JO" sz="2800" dirty="0">
                <a:solidFill>
                  <a:schemeClr val="dk1"/>
                </a:solidFill>
                <a:latin typeface="Helvetica Neue"/>
              </a:rPr>
              <a:t>التعرف على حقوق الأطفال العالمية</a:t>
            </a:r>
            <a:endParaRPr lang="en-US" sz="2800" dirty="0">
              <a:solidFill>
                <a:schemeClr val="dk1"/>
              </a:solidFill>
              <a:latin typeface="Helvetica Neue"/>
            </a:endParaRPr>
          </a:p>
          <a:p>
            <a:pPr marL="685800" lvl="1" indent="-228600" algn="r" rtl="1">
              <a:lnSpc>
                <a:spcPct val="90000"/>
              </a:lnSpc>
              <a:spcBef>
                <a:spcPts val="500"/>
              </a:spcBef>
              <a:buClr>
                <a:schemeClr val="accent3"/>
              </a:buClr>
              <a:buSzPts val="2800"/>
              <a:buFont typeface="Arial"/>
              <a:buChar char="•"/>
            </a:pPr>
            <a:r>
              <a:rPr lang="ar-JO" sz="2800" dirty="0">
                <a:solidFill>
                  <a:schemeClr val="dk1"/>
                </a:solidFill>
                <a:latin typeface="Helvetica Neue"/>
              </a:rPr>
              <a:t>تعريفات وقوانين وأنظمة عمل الأطفال في لبنان</a:t>
            </a:r>
          </a:p>
          <a:p>
            <a:pPr marL="685800" lvl="1" indent="-228600" algn="r" rtl="1">
              <a:lnSpc>
                <a:spcPct val="90000"/>
              </a:lnSpc>
              <a:spcBef>
                <a:spcPts val="500"/>
              </a:spcBef>
              <a:buClr>
                <a:schemeClr val="accent3"/>
              </a:buClr>
              <a:buSzPts val="2800"/>
              <a:buFont typeface="Arial"/>
              <a:buChar char="•"/>
            </a:pPr>
            <a:r>
              <a:rPr lang="ar-JO" sz="2800" dirty="0">
                <a:solidFill>
                  <a:schemeClr val="dk1"/>
                </a:solidFill>
                <a:latin typeface="Helvetica Neue"/>
              </a:rPr>
              <a:t> تحريف المهام اليومية</a:t>
            </a:r>
            <a:endParaRPr lang="en-US" sz="2800" dirty="0">
              <a:solidFill>
                <a:schemeClr val="dk1"/>
              </a:solidFill>
              <a:latin typeface="Helvetica Neue"/>
            </a:endParaRPr>
          </a:p>
          <a:p>
            <a:pPr rtl="1"/>
            <a:r>
              <a:rPr lang="ar-JO" b="1" dirty="0"/>
              <a:t> </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p22"/>
          <p:cNvSpPr txBox="1">
            <a:spLocks noGrp="1"/>
          </p:cNvSpPr>
          <p:nvPr>
            <p:ph type="title"/>
          </p:nvPr>
        </p:nvSpPr>
        <p:spPr>
          <a:xfrm>
            <a:off x="4707219" y="0"/>
            <a:ext cx="6943302" cy="1877715"/>
          </a:xfrm>
          <a:prstGeom prst="rect">
            <a:avLst/>
          </a:prstGeom>
          <a:noFill/>
          <a:ln>
            <a:noFill/>
          </a:ln>
        </p:spPr>
        <p:txBody>
          <a:bodyPr spcFirstLastPara="1" wrap="square" lIns="91425" tIns="45700" rIns="91425" bIns="45700" anchor="ctr" anchorCtr="0">
            <a:normAutofit/>
          </a:bodyPr>
          <a:lstStyle/>
          <a:p>
            <a:pPr lvl="0">
              <a:buSzPts val="2800"/>
            </a:pPr>
            <a:r>
              <a:rPr lang="ar-JO" sz="2800" dirty="0"/>
              <a:t>دراسة حالة: لجنة الإنقاذ الدولية / اليونيسف في لبنان مهارات الوالدين لأولياء أمور الأطفال في عمالة الأطفال</a:t>
            </a:r>
            <a:endParaRPr dirty="0"/>
          </a:p>
        </p:txBody>
      </p:sp>
      <p:sp>
        <p:nvSpPr>
          <p:cNvPr id="394" name="Google Shape;394;p22"/>
          <p:cNvSpPr>
            <a:spLocks noGrp="1"/>
          </p:cNvSpPr>
          <p:nvPr>
            <p:ph type="pic" idx="2"/>
          </p:nvPr>
        </p:nvSpPr>
        <p:spPr>
          <a:xfrm>
            <a:off x="0" y="0"/>
            <a:ext cx="4340225" cy="6858000"/>
          </a:xfrm>
          <a:prstGeom prst="rect">
            <a:avLst/>
          </a:prstGeom>
          <a:noFill/>
          <a:ln>
            <a:noFill/>
          </a:ln>
        </p:spPr>
      </p:sp>
      <p:sp>
        <p:nvSpPr>
          <p:cNvPr id="395" name="Google Shape;395;p22"/>
          <p:cNvSpPr txBox="1">
            <a:spLocks noGrp="1"/>
          </p:cNvSpPr>
          <p:nvPr>
            <p:ph type="body" idx="1"/>
          </p:nvPr>
        </p:nvSpPr>
        <p:spPr>
          <a:xfrm>
            <a:off x="4890100" y="6038231"/>
            <a:ext cx="6943302" cy="7251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800"/>
              <a:buNone/>
            </a:pPr>
            <a:r>
              <a:rPr lang="en-GB" b="1"/>
              <a:t>http://childlabor-lb.org/index.html</a:t>
            </a:r>
            <a:endParaRPr b="1"/>
          </a:p>
        </p:txBody>
      </p:sp>
      <p:pic>
        <p:nvPicPr>
          <p:cNvPr id="396" name="Google Shape;396;p22"/>
          <p:cNvPicPr preferRelativeResize="0"/>
          <p:nvPr/>
        </p:nvPicPr>
        <p:blipFill rotWithShape="1">
          <a:blip r:embed="rId3">
            <a:alphaModFix/>
          </a:blip>
          <a:srcRect/>
          <a:stretch/>
        </p:blipFill>
        <p:spPr>
          <a:xfrm>
            <a:off x="0" y="0"/>
            <a:ext cx="4340225" cy="6858000"/>
          </a:xfrm>
          <a:prstGeom prst="rect">
            <a:avLst/>
          </a:prstGeom>
          <a:noFill/>
          <a:ln>
            <a:noFill/>
          </a:ln>
        </p:spPr>
      </p:pic>
      <p:sp>
        <p:nvSpPr>
          <p:cNvPr id="397" name="Google Shape;397;p22"/>
          <p:cNvSpPr txBo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p>
            <a:pPr marL="228600" marR="0" lvl="0" indent="-228600" algn="r" rtl="1">
              <a:lnSpc>
                <a:spcPct val="90000"/>
              </a:lnSpc>
              <a:spcBef>
                <a:spcPts val="0"/>
              </a:spcBef>
              <a:spcAft>
                <a:spcPts val="0"/>
              </a:spcAft>
              <a:buClr>
                <a:schemeClr val="accent3"/>
              </a:buClr>
              <a:buSzPts val="3200"/>
              <a:buFont typeface="Arial"/>
              <a:buChar char="•"/>
            </a:pPr>
            <a:r>
              <a:rPr lang="ar-JO" sz="3200" b="1" dirty="0">
                <a:solidFill>
                  <a:schemeClr val="dk1"/>
                </a:solidFill>
                <a:latin typeface="Helvetica Neue"/>
              </a:rPr>
              <a:t>الجلسة 3: آثار وعواقب عمالة الأطفال على حياة الأطفال</a:t>
            </a:r>
            <a:endParaRPr lang="en-US" sz="3200" b="1" dirty="0">
              <a:solidFill>
                <a:schemeClr val="dk1"/>
              </a:solidFill>
              <a:latin typeface="Helvetica Neue"/>
            </a:endParaRPr>
          </a:p>
          <a:p>
            <a:pPr marL="685800" lvl="1" indent="-228600" algn="r" rtl="1">
              <a:lnSpc>
                <a:spcPct val="90000"/>
              </a:lnSpc>
              <a:spcBef>
                <a:spcPts val="500"/>
              </a:spcBef>
              <a:buClr>
                <a:schemeClr val="accent3"/>
              </a:buClr>
              <a:buSzPts val="2800"/>
              <a:buFont typeface="Arial"/>
              <a:buChar char="•"/>
            </a:pPr>
            <a:r>
              <a:rPr lang="ar-JO" sz="2800" dirty="0">
                <a:solidFill>
                  <a:schemeClr val="dk1"/>
                </a:solidFill>
                <a:latin typeface="Helvetica Neue"/>
              </a:rPr>
              <a:t>هل العمل الآمن للكبار آمن أيضًا للأطفال؟</a:t>
            </a:r>
            <a:endParaRPr lang="en-US" sz="2800" dirty="0">
              <a:solidFill>
                <a:schemeClr val="dk1"/>
              </a:solidFill>
              <a:latin typeface="Helvetica Neue"/>
            </a:endParaRPr>
          </a:p>
          <a:p>
            <a:pPr marL="685800" lvl="1" indent="-228600" algn="r" rtl="1">
              <a:lnSpc>
                <a:spcPct val="90000"/>
              </a:lnSpc>
              <a:spcBef>
                <a:spcPts val="500"/>
              </a:spcBef>
              <a:buClr>
                <a:schemeClr val="accent3"/>
              </a:buClr>
              <a:buSzPts val="2800"/>
              <a:buFont typeface="Arial"/>
              <a:buChar char="•"/>
            </a:pPr>
            <a:r>
              <a:rPr lang="ar-JO" sz="2800" dirty="0">
                <a:solidFill>
                  <a:schemeClr val="dk1"/>
                </a:solidFill>
                <a:latin typeface="Helvetica Neue"/>
              </a:rPr>
              <a:t>الآثار الضارة لعمل الطفل على النمو والصحة</a:t>
            </a:r>
            <a:endParaRPr lang="en-US" sz="2800" dirty="0">
              <a:solidFill>
                <a:schemeClr val="dk1"/>
              </a:solidFill>
              <a:latin typeface="Helvetica Neue"/>
            </a:endParaRPr>
          </a:p>
          <a:p>
            <a:pPr marL="685800" lvl="1" indent="-228600" algn="r" rtl="1">
              <a:lnSpc>
                <a:spcPct val="90000"/>
              </a:lnSpc>
              <a:spcBef>
                <a:spcPts val="500"/>
              </a:spcBef>
              <a:buClr>
                <a:schemeClr val="accent3"/>
              </a:buClr>
              <a:buSzPts val="2800"/>
              <a:buFont typeface="Arial"/>
              <a:buChar char="•"/>
            </a:pPr>
            <a:r>
              <a:rPr lang="ar-JO" sz="2800" dirty="0">
                <a:solidFill>
                  <a:schemeClr val="dk1"/>
                </a:solidFill>
                <a:latin typeface="Helvetica Neue"/>
              </a:rPr>
              <a:t>الآثار النفسية والمعرفية السلبية لعمالة الأطفال</a:t>
            </a:r>
            <a:endParaRPr lang="en-US" sz="2800" dirty="0">
              <a:solidFill>
                <a:schemeClr val="dk1"/>
              </a:solidFill>
              <a:latin typeface="Helvetica Neue"/>
            </a:endParaRPr>
          </a:p>
          <a:p>
            <a:pPr marL="457200" lvl="1" algn="r" rtl="1">
              <a:lnSpc>
                <a:spcPct val="90000"/>
              </a:lnSpc>
              <a:spcBef>
                <a:spcPts val="500"/>
              </a:spcBef>
              <a:buClr>
                <a:schemeClr val="accent3"/>
              </a:buClr>
              <a:buSzPts val="2800"/>
            </a:pPr>
            <a:endParaRPr lang="en-US" sz="2800" dirty="0">
              <a:solidFill>
                <a:schemeClr val="dk1"/>
              </a:solidFill>
              <a:latin typeface="Helvetica Neue"/>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23"/>
          <p:cNvSpPr txBox="1">
            <a:spLocks noGrp="1"/>
          </p:cNvSpPr>
          <p:nvPr>
            <p:ph type="title"/>
          </p:nvPr>
        </p:nvSpPr>
        <p:spPr>
          <a:xfrm>
            <a:off x="4707219" y="0"/>
            <a:ext cx="6943302" cy="1877715"/>
          </a:xfrm>
          <a:prstGeom prst="rect">
            <a:avLst/>
          </a:prstGeom>
          <a:noFill/>
          <a:ln>
            <a:noFill/>
          </a:ln>
        </p:spPr>
        <p:txBody>
          <a:bodyPr spcFirstLastPara="1" wrap="square" lIns="91425" tIns="45700" rIns="91425" bIns="45700" anchor="ctr" anchorCtr="0">
            <a:normAutofit/>
          </a:bodyPr>
          <a:lstStyle/>
          <a:p>
            <a:pPr lvl="0">
              <a:buSzPts val="2800"/>
            </a:pPr>
            <a:r>
              <a:rPr lang="ar-JO" sz="2800" dirty="0"/>
              <a:t>دراسة حالة: لجنة الإنقاذ الدولية / اليونيسف في لبنان مهارات الوالدين لأولياء أمور الأطفال في عمالة الأطفال</a:t>
            </a:r>
            <a:endParaRPr dirty="0"/>
          </a:p>
        </p:txBody>
      </p:sp>
      <p:sp>
        <p:nvSpPr>
          <p:cNvPr id="404" name="Google Shape;404;p23"/>
          <p:cNvSpPr>
            <a:spLocks noGrp="1"/>
          </p:cNvSpPr>
          <p:nvPr>
            <p:ph type="pic" idx="2"/>
          </p:nvPr>
        </p:nvSpPr>
        <p:spPr>
          <a:xfrm>
            <a:off x="0" y="0"/>
            <a:ext cx="4340225" cy="6858000"/>
          </a:xfrm>
          <a:prstGeom prst="rect">
            <a:avLst/>
          </a:prstGeom>
          <a:noFill/>
          <a:ln>
            <a:noFill/>
          </a:ln>
        </p:spPr>
      </p:sp>
      <p:sp>
        <p:nvSpPr>
          <p:cNvPr id="405" name="Google Shape;405;p23"/>
          <p:cNvSpPr txBox="1">
            <a:spLocks noGrp="1"/>
          </p:cNvSpPr>
          <p:nvPr>
            <p:ph type="body" idx="1"/>
          </p:nvPr>
        </p:nvSpPr>
        <p:spPr>
          <a:xfrm>
            <a:off x="4707219" y="5675662"/>
            <a:ext cx="6943302" cy="7251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800"/>
              <a:buNone/>
            </a:pPr>
            <a:r>
              <a:rPr lang="en-GB" b="1"/>
              <a:t>http://childlabor-lb.org/index.html</a:t>
            </a:r>
            <a:endParaRPr b="1"/>
          </a:p>
        </p:txBody>
      </p:sp>
      <p:pic>
        <p:nvPicPr>
          <p:cNvPr id="406" name="Google Shape;406;p23"/>
          <p:cNvPicPr preferRelativeResize="0"/>
          <p:nvPr/>
        </p:nvPicPr>
        <p:blipFill rotWithShape="1">
          <a:blip r:embed="rId3">
            <a:alphaModFix/>
          </a:blip>
          <a:srcRect/>
          <a:stretch/>
        </p:blipFill>
        <p:spPr>
          <a:xfrm>
            <a:off x="0" y="0"/>
            <a:ext cx="4340225" cy="6858000"/>
          </a:xfrm>
          <a:prstGeom prst="rect">
            <a:avLst/>
          </a:prstGeom>
          <a:noFill/>
          <a:ln>
            <a:noFill/>
          </a:ln>
        </p:spPr>
      </p:pic>
      <p:sp>
        <p:nvSpPr>
          <p:cNvPr id="407" name="Google Shape;407;p23"/>
          <p:cNvSpPr txBo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p>
            <a:pPr marL="228600" indent="-228600" algn="r" rtl="1">
              <a:lnSpc>
                <a:spcPct val="90000"/>
              </a:lnSpc>
              <a:buClr>
                <a:schemeClr val="accent3"/>
              </a:buClr>
              <a:buSzPts val="3200"/>
              <a:buFont typeface="Arial"/>
              <a:buChar char="•"/>
            </a:pPr>
            <a:r>
              <a:rPr lang="ar-JO" sz="3200" b="1" dirty="0">
                <a:solidFill>
                  <a:schemeClr val="dk1"/>
                </a:solidFill>
                <a:latin typeface="Helvetica Neue"/>
              </a:rPr>
              <a:t>الجلسة الرابعة: منع وتخفيف وتقليل مخاطر عمالة الأطفال</a:t>
            </a:r>
            <a:endParaRPr lang="en-US" sz="3200" b="1" dirty="0">
              <a:solidFill>
                <a:schemeClr val="dk1"/>
              </a:solidFill>
              <a:latin typeface="Helvetica Neue"/>
            </a:endParaRPr>
          </a:p>
          <a:p>
            <a:pPr marL="685800" lvl="1" indent="-228600" algn="r" rtl="1">
              <a:lnSpc>
                <a:spcPct val="90000"/>
              </a:lnSpc>
              <a:spcBef>
                <a:spcPts val="500"/>
              </a:spcBef>
              <a:buClr>
                <a:schemeClr val="accent3"/>
              </a:buClr>
              <a:buSzPts val="2800"/>
              <a:buFont typeface="Arial"/>
              <a:buChar char="•"/>
            </a:pPr>
            <a:r>
              <a:rPr lang="ar-JO" sz="2800" dirty="0">
                <a:solidFill>
                  <a:schemeClr val="dk1"/>
                </a:solidFill>
                <a:latin typeface="Helvetica Neue"/>
              </a:rPr>
              <a:t>دعم الأطفال عاطفياً</a:t>
            </a:r>
            <a:endParaRPr lang="en-US" sz="2800" dirty="0">
              <a:solidFill>
                <a:schemeClr val="dk1"/>
              </a:solidFill>
              <a:latin typeface="Helvetica Neue"/>
            </a:endParaRPr>
          </a:p>
          <a:p>
            <a:pPr marL="685800" lvl="1" indent="-228600" algn="r" rtl="1">
              <a:lnSpc>
                <a:spcPct val="90000"/>
              </a:lnSpc>
              <a:spcBef>
                <a:spcPts val="500"/>
              </a:spcBef>
              <a:buClr>
                <a:schemeClr val="accent3"/>
              </a:buClr>
              <a:buSzPts val="2800"/>
              <a:buFont typeface="Arial"/>
              <a:buChar char="•"/>
            </a:pPr>
            <a:r>
              <a:rPr lang="ar-JO" sz="2800" dirty="0">
                <a:solidFill>
                  <a:schemeClr val="dk1"/>
                </a:solidFill>
                <a:latin typeface="Helvetica Neue"/>
              </a:rPr>
              <a:t>تفكير إيجابي</a:t>
            </a:r>
            <a:endParaRPr lang="en-US" sz="2800" dirty="0">
              <a:solidFill>
                <a:schemeClr val="dk1"/>
              </a:solidFill>
              <a:latin typeface="Helvetica Neue"/>
            </a:endParaRPr>
          </a:p>
          <a:p>
            <a:pPr marL="685800" lvl="1" indent="-228600" algn="r" rtl="1">
              <a:lnSpc>
                <a:spcPct val="90000"/>
              </a:lnSpc>
              <a:spcBef>
                <a:spcPts val="500"/>
              </a:spcBef>
              <a:buClr>
                <a:schemeClr val="accent3"/>
              </a:buClr>
              <a:buSzPts val="2800"/>
              <a:buFont typeface="Arial"/>
              <a:buChar char="•"/>
            </a:pPr>
            <a:r>
              <a:rPr lang="ar-JO" sz="2800" dirty="0">
                <a:solidFill>
                  <a:schemeClr val="dk1"/>
                </a:solidFill>
                <a:latin typeface="Helvetica Neue"/>
              </a:rPr>
              <a:t>نصائح تربوية نفسية (النوم والتغذية)</a:t>
            </a:r>
            <a:endParaRPr lang="en-US" sz="2800" dirty="0">
              <a:solidFill>
                <a:schemeClr val="dk1"/>
              </a:solidFill>
              <a:latin typeface="Helvetica Neue"/>
            </a:endParaRPr>
          </a:p>
          <a:p>
            <a:pPr marL="685800" lvl="1" indent="-228600" algn="r" rtl="1">
              <a:lnSpc>
                <a:spcPct val="90000"/>
              </a:lnSpc>
              <a:spcBef>
                <a:spcPts val="500"/>
              </a:spcBef>
              <a:buClr>
                <a:schemeClr val="accent3"/>
              </a:buClr>
              <a:buSzPts val="2800"/>
              <a:buFont typeface="Arial"/>
              <a:buChar char="•"/>
            </a:pPr>
            <a:r>
              <a:rPr lang="ar-JO" sz="2800" dirty="0">
                <a:solidFill>
                  <a:schemeClr val="dk1"/>
                </a:solidFill>
                <a:latin typeface="Helvetica Neue"/>
              </a:rPr>
              <a:t>تعزيز وقت الجودة</a:t>
            </a:r>
            <a:endParaRPr lang="en-US" sz="2800" dirty="0">
              <a:solidFill>
                <a:schemeClr val="dk1"/>
              </a:solidFill>
              <a:latin typeface="Helvetica Neue"/>
            </a:endParaRPr>
          </a:p>
          <a:p>
            <a:pPr marL="457200" lvl="1" algn="r" rtl="1">
              <a:lnSpc>
                <a:spcPct val="90000"/>
              </a:lnSpc>
              <a:spcBef>
                <a:spcPts val="500"/>
              </a:spcBef>
              <a:buClr>
                <a:schemeClr val="accent3"/>
              </a:buClr>
              <a:buSzPts val="2800"/>
            </a:pPr>
            <a:endParaRPr lang="en-US" sz="2800" dirty="0">
              <a:solidFill>
                <a:schemeClr val="dk1"/>
              </a:solidFill>
              <a:latin typeface="Helvetica Neue"/>
            </a:endParaRPr>
          </a:p>
          <a:p>
            <a:pPr marL="228600" marR="0" lvl="0" indent="-50800" algn="l" rtl="0">
              <a:lnSpc>
                <a:spcPct val="90000"/>
              </a:lnSpc>
              <a:spcBef>
                <a:spcPts val="1000"/>
              </a:spcBef>
              <a:spcAft>
                <a:spcPts val="0"/>
              </a:spcAft>
              <a:buClr>
                <a:schemeClr val="accent3"/>
              </a:buClr>
              <a:buSzPts val="2800"/>
              <a:buFont typeface="Arial"/>
              <a:buNone/>
            </a:pPr>
            <a:endParaRPr sz="2800" b="0" i="0" u="none" strike="noStrike" cap="none" dirty="0">
              <a:solidFill>
                <a:schemeClr val="dk1"/>
              </a:solidFill>
              <a:latin typeface="Helvetica Neue"/>
              <a:ea typeface="Helvetica Neue"/>
              <a:cs typeface="Helvetica Neue"/>
              <a:sym typeface="Helvetica Neue"/>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24"/>
          <p:cNvSpPr txBox="1">
            <a:spLocks noGrp="1"/>
          </p:cNvSpPr>
          <p:nvPr>
            <p:ph type="title"/>
          </p:nvPr>
        </p:nvSpPr>
        <p:spPr>
          <a:xfrm>
            <a:off x="4707219" y="0"/>
            <a:ext cx="6943302" cy="1877715"/>
          </a:xfrm>
          <a:prstGeom prst="rect">
            <a:avLst/>
          </a:prstGeom>
          <a:noFill/>
          <a:ln>
            <a:noFill/>
          </a:ln>
        </p:spPr>
        <p:txBody>
          <a:bodyPr spcFirstLastPara="1" wrap="square" lIns="91425" tIns="45700" rIns="91425" bIns="45700" anchor="ctr" anchorCtr="0">
            <a:normAutofit/>
          </a:bodyPr>
          <a:lstStyle/>
          <a:p>
            <a:pPr lvl="0">
              <a:buSzPts val="2800"/>
            </a:pPr>
            <a:r>
              <a:rPr lang="ar-JO" sz="2800" dirty="0"/>
              <a:t>دراسة حالة: لجنة الإنقاذ الدولية / اليونيسف في لبنان مهارات الوالدين لأولياء أمور الأطفال في عمالة الأطفال</a:t>
            </a:r>
            <a:endParaRPr dirty="0"/>
          </a:p>
        </p:txBody>
      </p:sp>
      <p:sp>
        <p:nvSpPr>
          <p:cNvPr id="414" name="Google Shape;414;p24"/>
          <p:cNvSpPr>
            <a:spLocks noGrp="1"/>
          </p:cNvSpPr>
          <p:nvPr>
            <p:ph type="pic" idx="2"/>
          </p:nvPr>
        </p:nvSpPr>
        <p:spPr>
          <a:xfrm>
            <a:off x="0" y="0"/>
            <a:ext cx="4340225" cy="6858000"/>
          </a:xfrm>
          <a:prstGeom prst="rect">
            <a:avLst/>
          </a:prstGeom>
          <a:noFill/>
          <a:ln>
            <a:noFill/>
          </a:ln>
        </p:spPr>
      </p:sp>
      <p:sp>
        <p:nvSpPr>
          <p:cNvPr id="415" name="Google Shape;415;p24"/>
          <p:cNvSpPr txBox="1">
            <a:spLocks noGrp="1"/>
          </p:cNvSpPr>
          <p:nvPr>
            <p:ph type="body" idx="1"/>
          </p:nvPr>
        </p:nvSpPr>
        <p:spPr>
          <a:xfrm>
            <a:off x="4890100" y="6038231"/>
            <a:ext cx="6943302" cy="7251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800"/>
              <a:buNone/>
            </a:pPr>
            <a:r>
              <a:rPr lang="en-GB" b="1"/>
              <a:t>http://childlabor-lb.org/index.html</a:t>
            </a:r>
            <a:endParaRPr b="1"/>
          </a:p>
        </p:txBody>
      </p:sp>
      <p:pic>
        <p:nvPicPr>
          <p:cNvPr id="416" name="Google Shape;416;p24"/>
          <p:cNvPicPr preferRelativeResize="0"/>
          <p:nvPr/>
        </p:nvPicPr>
        <p:blipFill rotWithShape="1">
          <a:blip r:embed="rId3">
            <a:alphaModFix/>
          </a:blip>
          <a:srcRect/>
          <a:stretch/>
        </p:blipFill>
        <p:spPr>
          <a:xfrm>
            <a:off x="0" y="0"/>
            <a:ext cx="4340225" cy="6858000"/>
          </a:xfrm>
          <a:prstGeom prst="rect">
            <a:avLst/>
          </a:prstGeom>
          <a:noFill/>
          <a:ln>
            <a:noFill/>
          </a:ln>
        </p:spPr>
      </p:pic>
      <p:sp>
        <p:nvSpPr>
          <p:cNvPr id="417" name="Google Shape;417;p24"/>
          <p:cNvSpPr txBox="1"/>
          <p:nvPr/>
        </p:nvSpPr>
        <p:spPr>
          <a:xfrm>
            <a:off x="4707219" y="1907476"/>
            <a:ext cx="7484781" cy="4493324"/>
          </a:xfrm>
          <a:prstGeom prst="rect">
            <a:avLst/>
          </a:prstGeom>
          <a:noFill/>
          <a:ln>
            <a:noFill/>
          </a:ln>
        </p:spPr>
        <p:txBody>
          <a:bodyPr spcFirstLastPara="1" wrap="square" lIns="91425" tIns="45700" rIns="91425" bIns="45700" anchor="t" anchorCtr="0">
            <a:normAutofit/>
          </a:bodyPr>
          <a:lstStyle/>
          <a:p>
            <a:pPr algn="r" rtl="1"/>
            <a:r>
              <a:rPr lang="ar-JO" sz="3200" b="1" dirty="0">
                <a:solidFill>
                  <a:schemeClr val="dk1"/>
                </a:solidFill>
                <a:latin typeface="Helvetica Neue"/>
              </a:rPr>
              <a:t>الجلسة الخامسة: حماية الأطفال داخل </a:t>
            </a:r>
            <a:r>
              <a:rPr lang="ar-JO" sz="3100" b="1" dirty="0">
                <a:solidFill>
                  <a:schemeClr val="dk1"/>
                </a:solidFill>
                <a:latin typeface="Helvetica Neue"/>
              </a:rPr>
              <a:t>المجتمع</a:t>
            </a:r>
            <a:endParaRPr lang="en-US" sz="3100" b="1" dirty="0">
              <a:solidFill>
                <a:schemeClr val="dk1"/>
              </a:solidFill>
              <a:latin typeface="Helvetica Neue"/>
            </a:endParaRPr>
          </a:p>
          <a:p>
            <a:pPr marL="228600" indent="-228600" algn="r" rtl="1">
              <a:lnSpc>
                <a:spcPct val="90000"/>
              </a:lnSpc>
              <a:spcBef>
                <a:spcPts val="1000"/>
              </a:spcBef>
              <a:buClr>
                <a:schemeClr val="accent3"/>
              </a:buClr>
              <a:buSzPts val="2800"/>
              <a:buFont typeface="Arial"/>
              <a:buChar char="•"/>
            </a:pPr>
            <a:r>
              <a:rPr lang="ar-JO" sz="2800" dirty="0">
                <a:solidFill>
                  <a:schemeClr val="dk1"/>
                </a:solidFill>
                <a:latin typeface="Helvetica Neue"/>
              </a:rPr>
              <a:t>الطفل والمدرسة</a:t>
            </a:r>
            <a:endParaRPr lang="en-US" sz="2800" dirty="0">
              <a:solidFill>
                <a:schemeClr val="dk1"/>
              </a:solidFill>
              <a:latin typeface="Helvetica Neue"/>
            </a:endParaRPr>
          </a:p>
          <a:p>
            <a:pPr marL="228600" indent="-228600" algn="r" rtl="1">
              <a:lnSpc>
                <a:spcPct val="90000"/>
              </a:lnSpc>
              <a:spcBef>
                <a:spcPts val="1000"/>
              </a:spcBef>
              <a:buClr>
                <a:schemeClr val="accent3"/>
              </a:buClr>
              <a:buSzPts val="2800"/>
              <a:buFont typeface="Arial"/>
              <a:buChar char="•"/>
            </a:pPr>
            <a:r>
              <a:rPr lang="ar-JO" sz="2800" dirty="0">
                <a:solidFill>
                  <a:schemeClr val="dk1"/>
                </a:solidFill>
                <a:latin typeface="Helvetica Neue"/>
              </a:rPr>
              <a:t>التواصل في المجتمع</a:t>
            </a:r>
            <a:endParaRPr lang="en-US" sz="2800" dirty="0">
              <a:solidFill>
                <a:schemeClr val="dk1"/>
              </a:solidFill>
              <a:latin typeface="Helvetica Neue"/>
            </a:endParaRPr>
          </a:p>
          <a:p>
            <a:pPr marL="228600" indent="-228600" algn="r" rtl="1">
              <a:lnSpc>
                <a:spcPct val="90000"/>
              </a:lnSpc>
              <a:spcBef>
                <a:spcPts val="1000"/>
              </a:spcBef>
              <a:buClr>
                <a:schemeClr val="accent3"/>
              </a:buClr>
              <a:buSzPts val="2800"/>
              <a:buFont typeface="Arial"/>
              <a:buChar char="•"/>
            </a:pPr>
            <a:r>
              <a:rPr lang="ar-JO" sz="2800" dirty="0">
                <a:solidFill>
                  <a:schemeClr val="dk1"/>
                </a:solidFill>
                <a:latin typeface="Helvetica Neue"/>
              </a:rPr>
              <a:t>رسم خرائط المجتمع</a:t>
            </a:r>
            <a:endParaRPr lang="en-US" sz="2800" dirty="0">
              <a:solidFill>
                <a:schemeClr val="dk1"/>
              </a:solidFill>
              <a:latin typeface="Helvetica Neue"/>
            </a:endParaRPr>
          </a:p>
          <a:p>
            <a:pPr marL="228600" indent="-228600" algn="r" rtl="1">
              <a:lnSpc>
                <a:spcPct val="90000"/>
              </a:lnSpc>
              <a:spcBef>
                <a:spcPts val="1000"/>
              </a:spcBef>
              <a:buClr>
                <a:schemeClr val="accent3"/>
              </a:buClr>
              <a:buSzPts val="2800"/>
              <a:buFont typeface="Arial"/>
              <a:buChar char="•"/>
            </a:pPr>
            <a:r>
              <a:rPr lang="ar-JO" sz="2800" dirty="0">
                <a:solidFill>
                  <a:schemeClr val="dk1"/>
                </a:solidFill>
                <a:latin typeface="Helvetica Neue"/>
              </a:rPr>
              <a:t>التخلص من المشاعر السلبية</a:t>
            </a:r>
            <a:endParaRPr lang="en-US" sz="2800" dirty="0">
              <a:solidFill>
                <a:schemeClr val="dk1"/>
              </a:solidFill>
              <a:latin typeface="Helvetica Neue"/>
            </a:endParaRPr>
          </a:p>
          <a:p>
            <a:pPr marL="228600" indent="-228600" algn="r" rtl="1">
              <a:lnSpc>
                <a:spcPct val="90000"/>
              </a:lnSpc>
              <a:spcBef>
                <a:spcPts val="1000"/>
              </a:spcBef>
              <a:buClr>
                <a:schemeClr val="accent3"/>
              </a:buClr>
              <a:buSzPts val="2800"/>
              <a:buFont typeface="Arial"/>
              <a:buChar char="•"/>
            </a:pPr>
            <a:r>
              <a:rPr lang="ar-JO" sz="2800" dirty="0">
                <a:solidFill>
                  <a:schemeClr val="dk1"/>
                </a:solidFill>
                <a:latin typeface="Helvetica Neue"/>
              </a:rPr>
              <a:t>تقييم رفاه الأطفال</a:t>
            </a:r>
            <a:endParaRPr lang="en-US" sz="2800" dirty="0">
              <a:solidFill>
                <a:schemeClr val="dk1"/>
              </a:solidFill>
              <a:latin typeface="Helvetica Neue"/>
            </a:endParaRPr>
          </a:p>
          <a:p>
            <a:pPr algn="r" rtl="1"/>
            <a:r>
              <a:rPr lang="ar-JO" b="1" dirty="0"/>
              <a:t> </a:t>
            </a:r>
            <a:endParaRPr lang="en-US" dirty="0"/>
          </a:p>
          <a:p>
            <a:pPr marL="228600" marR="0" lvl="0" indent="-50800" algn="l" rtl="0">
              <a:lnSpc>
                <a:spcPct val="90000"/>
              </a:lnSpc>
              <a:spcBef>
                <a:spcPts val="1000"/>
              </a:spcBef>
              <a:spcAft>
                <a:spcPts val="0"/>
              </a:spcAft>
              <a:buClr>
                <a:schemeClr val="accent3"/>
              </a:buClr>
              <a:buSzPts val="2800"/>
              <a:buFont typeface="Arial"/>
              <a:buNone/>
            </a:pPr>
            <a:endParaRPr sz="2800" b="0" i="0" u="none" strike="noStrike" cap="none" dirty="0">
              <a:solidFill>
                <a:schemeClr val="dk1"/>
              </a:solidFill>
              <a:latin typeface="Helvetica Neue"/>
              <a:ea typeface="Helvetica Neue"/>
              <a:cs typeface="Helvetica Neue"/>
              <a:sym typeface="Helvetica Neue"/>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p2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3"/>
              </a:buClr>
              <a:buSzPts val="3600"/>
              <a:buFont typeface="Helvetica Neue"/>
              <a:buNone/>
            </a:pPr>
            <a:r>
              <a:rPr lang="ar-JO" dirty="0"/>
              <a:t>نشاط</a:t>
            </a:r>
            <a:endParaRPr dirty="0"/>
          </a:p>
        </p:txBody>
      </p:sp>
      <p:sp>
        <p:nvSpPr>
          <p:cNvPr id="424" name="Google Shape;424;p25"/>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800"/>
              <a:buNone/>
            </a:pPr>
            <a:r>
              <a:rPr lang="ar-JO" dirty="0"/>
              <a:t>في مجموعتك :</a:t>
            </a:r>
            <a:endParaRPr dirty="0"/>
          </a:p>
        </p:txBody>
      </p:sp>
      <p:sp>
        <p:nvSpPr>
          <p:cNvPr id="425" name="Google Shape;425;p25"/>
          <p:cNvSpPr txBox="1">
            <a:spLocks noGrp="1"/>
          </p:cNvSpPr>
          <p:nvPr>
            <p:ph type="body" idx="2"/>
          </p:nvPr>
        </p:nvSpPr>
        <p:spPr>
          <a:xfrm>
            <a:off x="656021" y="2799528"/>
            <a:ext cx="10820015" cy="3212751"/>
          </a:xfrm>
          <a:prstGeom prst="rect">
            <a:avLst/>
          </a:prstGeom>
          <a:noFill/>
          <a:ln>
            <a:noFill/>
          </a:ln>
        </p:spPr>
        <p:txBody>
          <a:bodyPr spcFirstLastPara="1" wrap="square" lIns="91425" tIns="45700" rIns="91425" bIns="45700" anchor="t" anchorCtr="0">
            <a:normAutofit lnSpcReduction="10000"/>
          </a:bodyPr>
          <a:lstStyle/>
          <a:p>
            <a:pPr algn="r" rtl="1"/>
            <a:r>
              <a:rPr lang="ar-JO" b="1" dirty="0"/>
              <a:t>استخدم دراسة الحالة التي حصلت عليها.</a:t>
            </a:r>
            <a:endParaRPr lang="en-US" dirty="0"/>
          </a:p>
          <a:p>
            <a:pPr algn="r" rtl="1"/>
            <a:r>
              <a:rPr lang="ar-JO" b="1" dirty="0"/>
              <a:t>اطلب من المشاركين مناقشة خطة عمل مناسبة (نقاط رئيسية) للآباء ومقدمي الرعاية أو غيرهم للحد من عمالة الأطفال وتعزيز رفاهية الأطفال وخلق بيئات رعاية أكثر أمانًا للطفل والأسرة.</a:t>
            </a:r>
            <a:endParaRPr lang="en-US" dirty="0"/>
          </a:p>
          <a:p>
            <a:pPr algn="r" rtl="1"/>
            <a:r>
              <a:rPr lang="ar-JO" b="1" dirty="0"/>
              <a:t>لديك 15 دقيقة.</a:t>
            </a:r>
            <a:endParaRPr lang="en-US" dirty="0"/>
          </a:p>
          <a:p>
            <a:pPr algn="r" rtl="1"/>
            <a:r>
              <a:rPr lang="ar-JO" b="1" dirty="0"/>
              <a:t>تقرير مرة أخرى في الجلسة العامة.</a:t>
            </a:r>
            <a:endParaRPr lang="en-US" dirty="0"/>
          </a:p>
          <a:p>
            <a:pPr rtl="1"/>
            <a:r>
              <a:rPr lang="ar-JO" b="1" dirty="0"/>
              <a:t> </a:t>
            </a:r>
            <a:endParaRPr lang="en-US" dirty="0"/>
          </a:p>
          <a:p>
            <a:pPr marL="685800" lvl="1" indent="-76200" algn="l" rtl="0">
              <a:lnSpc>
                <a:spcPct val="90000"/>
              </a:lnSpc>
              <a:spcBef>
                <a:spcPts val="500"/>
              </a:spcBef>
              <a:spcAft>
                <a:spcPts val="0"/>
              </a:spcAft>
              <a:buSzPts val="2400"/>
              <a:buNone/>
            </a:pPr>
            <a:endParaRPr dirty="0"/>
          </a:p>
          <a:p>
            <a:pPr marL="685800" lvl="1" indent="-76200" algn="l" rtl="0">
              <a:lnSpc>
                <a:spcPct val="90000"/>
              </a:lnSpc>
              <a:spcBef>
                <a:spcPts val="500"/>
              </a:spcBef>
              <a:spcAft>
                <a:spcPts val="0"/>
              </a:spcAft>
              <a:buSzPts val="2400"/>
              <a:buNone/>
            </a:pPr>
            <a:endParaRPr dirty="0"/>
          </a:p>
          <a:p>
            <a:pPr marL="685800" lvl="1" indent="-76200" algn="l" rtl="0">
              <a:lnSpc>
                <a:spcPct val="90000"/>
              </a:lnSpc>
              <a:spcBef>
                <a:spcPts val="500"/>
              </a:spcBef>
              <a:spcAft>
                <a:spcPts val="0"/>
              </a:spcAft>
              <a:buSzPts val="2400"/>
              <a:buNone/>
            </a:pPr>
            <a:endParaRPr dirty="0"/>
          </a:p>
        </p:txBody>
      </p:sp>
      <p:pic>
        <p:nvPicPr>
          <p:cNvPr id="426" name="Google Shape;426;p25"/>
          <p:cNvPicPr preferRelativeResize="0"/>
          <p:nvPr/>
        </p:nvPicPr>
        <p:blipFill rotWithShape="1">
          <a:blip r:embed="rId3">
            <a:alphaModFix/>
          </a:blip>
          <a:srcRect/>
          <a:stretch/>
        </p:blipFill>
        <p:spPr>
          <a:xfrm>
            <a:off x="8471069" y="-252851"/>
            <a:ext cx="3386757" cy="3386757"/>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26"/>
          <p:cNvSpPr txBox="1">
            <a:spLocks noGrp="1"/>
          </p:cNvSpPr>
          <p:nvPr>
            <p:ph type="body" idx="2"/>
          </p:nvPr>
        </p:nvSpPr>
        <p:spPr>
          <a:xfrm>
            <a:off x="4100513" y="528638"/>
            <a:ext cx="7807070" cy="6091618"/>
          </a:xfrm>
          <a:prstGeom prst="rect">
            <a:avLst/>
          </a:prstGeom>
          <a:noFill/>
          <a:ln>
            <a:noFill/>
          </a:ln>
        </p:spPr>
        <p:txBody>
          <a:bodyPr spcFirstLastPara="1" wrap="square" lIns="91425" tIns="45700" rIns="91425" bIns="45700" anchor="t" anchorCtr="0">
            <a:normAutofit/>
          </a:bodyPr>
          <a:lstStyle/>
          <a:p>
            <a:pPr algn="r" rtl="1"/>
            <a:r>
              <a:rPr lang="ar-JO" b="1" dirty="0"/>
              <a:t>يعمل ثلثا الأطفال في عمالة الأطفال داخل منازلهم (الزراعة ، الأعمال المنزلية ، الأعمال التجارية المملوكة للعائلات).</a:t>
            </a:r>
            <a:endParaRPr lang="en-US" dirty="0"/>
          </a:p>
          <a:p>
            <a:pPr algn="r" rtl="1"/>
            <a:r>
              <a:rPr lang="ar-JO" b="1" dirty="0"/>
              <a:t>بدون إشراك الآباء ومقدمي الرعاية وغيرهم من أفراد الأسرة المقربين ، ستفشل الجهود المبذولة لمعالجة عمل الأطفال.</a:t>
            </a:r>
            <a:endParaRPr lang="en-US" dirty="0"/>
          </a:p>
          <a:p>
            <a:pPr algn="r" rtl="1"/>
            <a:r>
              <a:rPr lang="ar-JO" b="1" dirty="0"/>
              <a:t>إن تأثير الأزمات الإنسانية يضر بشدة بالقدرات الوقائية ضد عمل الأطفال. تؤدي الاحتياجات الأساسية غير الملباة والتغير السريع في الأعراف الاجتماعية إلى عمل الأطفال كآلية مواجهة سلبية.</a:t>
            </a:r>
          </a:p>
          <a:p>
            <a:pPr algn="r" rtl="1"/>
            <a:r>
              <a:rPr lang="ar-JO" b="1" dirty="0"/>
              <a:t> تظهر الأدلة أن معالجة عوامل الخطر داخل الأسرة وتعزيز القدرات الوقائية لمقدمي الرعاية هي وسيلة فعالة لمنع عمالة الأطفال.</a:t>
            </a:r>
            <a:endParaRPr lang="en-US" dirty="0"/>
          </a:p>
          <a:p>
            <a:pPr marL="50800" indent="0" rtl="1">
              <a:buNone/>
            </a:pPr>
            <a:r>
              <a:rPr lang="ar-JO" b="1" dirty="0"/>
              <a:t> </a:t>
            </a:r>
            <a:endParaRPr lang="en-US" dirty="0"/>
          </a:p>
          <a:p>
            <a:pPr marL="228600" lvl="0" indent="-50800" algn="l" rtl="0">
              <a:lnSpc>
                <a:spcPct val="90000"/>
              </a:lnSpc>
              <a:spcBef>
                <a:spcPts val="1000"/>
              </a:spcBef>
              <a:spcAft>
                <a:spcPts val="0"/>
              </a:spcAft>
              <a:buClr>
                <a:schemeClr val="accent1"/>
              </a:buClr>
              <a:buSzPts val="2800"/>
              <a:buNone/>
            </a:pPr>
            <a:endParaRPr dirty="0"/>
          </a:p>
        </p:txBody>
      </p:sp>
      <p:sp>
        <p:nvSpPr>
          <p:cNvPr id="433" name="Google Shape;433;p26"/>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ar-JO" dirty="0"/>
              <a:t>الرسائل الرئيسية </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
          <p:cNvSpPr txBox="1">
            <a:spLocks noGrp="1"/>
          </p:cNvSpPr>
          <p:nvPr>
            <p:ph type="body" idx="2"/>
          </p:nvPr>
        </p:nvSpPr>
        <p:spPr>
          <a:xfrm>
            <a:off x="866899" y="3051922"/>
            <a:ext cx="10450286" cy="2701764"/>
          </a:xfrm>
          <a:prstGeom prst="rect">
            <a:avLst/>
          </a:prstGeom>
          <a:noFill/>
          <a:ln>
            <a:noFill/>
          </a:ln>
        </p:spPr>
        <p:txBody>
          <a:bodyPr spcFirstLastPara="1" wrap="square" lIns="91425" tIns="45700" rIns="91425" bIns="45700" anchor="t" anchorCtr="0">
            <a:noAutofit/>
          </a:bodyPr>
          <a:lstStyle/>
          <a:p>
            <a:pPr marL="685800" indent="-457200" algn="r" rtl="1">
              <a:buFont typeface="Arial" panose="020B0604020202020204" pitchFamily="34" charset="0"/>
              <a:buChar char="•"/>
            </a:pPr>
            <a:r>
              <a:rPr lang="ar-SA" dirty="0"/>
              <a:t>شرح أهمية اتخاذ الإجراءات لتقوية الأسر ومقدمي الرعاية لمنع عمالة الأطفال أو إخراج الأطفال من عمل الأطفال</a:t>
            </a:r>
            <a:endParaRPr lang="en-US" dirty="0"/>
          </a:p>
          <a:p>
            <a:pPr marL="685800" indent="-457200" algn="r" rtl="1">
              <a:buFont typeface="Arial" panose="020B0604020202020204" pitchFamily="34" charset="0"/>
              <a:buChar char="•"/>
            </a:pPr>
            <a:r>
              <a:rPr lang="ar-SA" dirty="0"/>
              <a:t>شرح الفروق بين أنواع الدعم التي يمكن تقديمها لمقدمي الرعاية للأطفال المعرضين لخطر عمالة الأطفال مقابل مقدمي الرعاية للأطفال الموجودين في </a:t>
            </a:r>
            <a:r>
              <a:rPr lang="en-GB" dirty="0"/>
              <a:t>WFCL</a:t>
            </a:r>
            <a:endParaRPr lang="en-US" dirty="0"/>
          </a:p>
          <a:p>
            <a:pPr marL="685800" indent="-457200" algn="r" rtl="1">
              <a:buFont typeface="Arial" panose="020B0604020202020204" pitchFamily="34" charset="0"/>
              <a:buChar char="•"/>
            </a:pPr>
            <a:r>
              <a:rPr lang="ar-SA" dirty="0"/>
              <a:t>وصف تدخل تقوية الأسرة للوالدين / مقدمي الرعاية للأطفال في عمالة الأطفال</a:t>
            </a:r>
            <a:endParaRPr lang="en-US" dirty="0"/>
          </a:p>
          <a:p>
            <a:r>
              <a:rPr lang="ar-SA" dirty="0"/>
              <a:t> </a:t>
            </a:r>
            <a:endParaRPr lang="en-US" dirty="0"/>
          </a:p>
        </p:txBody>
      </p:sp>
      <p:sp>
        <p:nvSpPr>
          <p:cNvPr id="242" name="Google Shape;242;p3"/>
          <p:cNvSpPr txBox="1"/>
          <p:nvPr/>
        </p:nvSpPr>
        <p:spPr>
          <a:xfrm>
            <a:off x="1828005" y="476375"/>
            <a:ext cx="8535987" cy="627939"/>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endParaRPr sz="2800" b="1" i="0" u="none" strike="noStrike" cap="none">
              <a:solidFill>
                <a:schemeClr val="lt1"/>
              </a:solidFill>
              <a:latin typeface="Helvetica Neue"/>
              <a:ea typeface="Helvetica Neue"/>
              <a:cs typeface="Helvetica Neue"/>
              <a:sym typeface="Helvetica Neue"/>
            </a:endParaRPr>
          </a:p>
        </p:txBody>
      </p:sp>
      <p:sp>
        <p:nvSpPr>
          <p:cNvPr id="243" name="Google Shape;243;p3"/>
          <p:cNvSpPr txBox="1"/>
          <p:nvPr/>
        </p:nvSpPr>
        <p:spPr>
          <a:xfrm>
            <a:off x="304800" y="937802"/>
            <a:ext cx="11538857" cy="2280633"/>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r>
              <a:rPr lang="ar-JO" sz="2800" b="0" i="0" u="none" strike="noStrike" cap="none" dirty="0">
                <a:solidFill>
                  <a:schemeClr val="lt1"/>
                </a:solidFill>
                <a:latin typeface="Helvetica Neue"/>
                <a:ea typeface="Helvetica Neue"/>
                <a:cs typeface="Helvetica Neue"/>
                <a:sym typeface="Helvetica Neue"/>
              </a:rPr>
              <a:t>الأهداف التعليمية </a:t>
            </a:r>
            <a:endParaRPr dirty="0"/>
          </a:p>
          <a:p>
            <a:pPr marL="0" marR="0" lvl="0" indent="0" algn="ctr" rtl="0">
              <a:lnSpc>
                <a:spcPct val="90000"/>
              </a:lnSpc>
              <a:spcBef>
                <a:spcPts val="1000"/>
              </a:spcBef>
              <a:spcAft>
                <a:spcPts val="0"/>
              </a:spcAft>
              <a:buClr>
                <a:schemeClr val="lt1"/>
              </a:buClr>
              <a:buSzPts val="3000"/>
              <a:buFont typeface="Arial"/>
              <a:buNone/>
            </a:pPr>
            <a:r>
              <a:rPr lang="ar-JO" sz="3000" dirty="0">
                <a:solidFill>
                  <a:schemeClr val="lt1"/>
                </a:solidFill>
                <a:latin typeface="Helvetica Neue"/>
                <a:ea typeface="Helvetica Neue"/>
                <a:cs typeface="Helvetica Neue"/>
                <a:sym typeface="Helvetica Neue"/>
              </a:rPr>
              <a:t>بنهاية هذه الجلسة ستكون قادرا على </a:t>
            </a:r>
            <a:endParaRPr sz="3000" b="1"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4"/>
          <p:cNvSpPr txBox="1">
            <a:spLocks noGrp="1"/>
          </p:cNvSpPr>
          <p:nvPr>
            <p:ph type="title"/>
          </p:nvPr>
        </p:nvSpPr>
        <p:spPr>
          <a:xfrm>
            <a:off x="2399009" y="2295750"/>
            <a:ext cx="7851649" cy="5621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Helvetica Neue"/>
              <a:buNone/>
            </a:pPr>
            <a:r>
              <a:rPr lang="ar-JO" dirty="0"/>
              <a:t>رعاية وعمل الأطفال في السياق </a:t>
            </a:r>
            <a:endParaRPr dirty="0"/>
          </a:p>
        </p:txBody>
      </p:sp>
      <p:sp>
        <p:nvSpPr>
          <p:cNvPr id="249" name="Google Shape;249;p4"/>
          <p:cNvSpPr txBox="1">
            <a:spLocks noGrp="1"/>
          </p:cNvSpPr>
          <p:nvPr>
            <p:ph type="body" idx="1"/>
          </p:nvPr>
        </p:nvSpPr>
        <p:spPr>
          <a:xfrm>
            <a:off x="2539173" y="3241147"/>
            <a:ext cx="6997148" cy="375705"/>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lt1"/>
              </a:buClr>
              <a:buSzPts val="1800"/>
              <a:buNone/>
            </a:pPr>
            <a:r>
              <a:rPr lang="ar-JO" dirty="0"/>
              <a:t>المخاطر و العوائق </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1"/>
              </a:buClr>
              <a:buSzPts val="3600"/>
              <a:buFont typeface="Helvetica Neue"/>
              <a:buNone/>
            </a:pPr>
            <a:r>
              <a:rPr lang="ar-JO" dirty="0"/>
              <a:t>المناقشة: الرعاية وعمل الأطفال في السياق  </a:t>
            </a:r>
            <a:endParaRPr dirty="0"/>
          </a:p>
        </p:txBody>
      </p:sp>
      <p:sp>
        <p:nvSpPr>
          <p:cNvPr id="255" name="Google Shape;255;p5"/>
          <p:cNvSpPr txBox="1">
            <a:spLocks noGrp="1"/>
          </p:cNvSpPr>
          <p:nvPr>
            <p:ph type="body" idx="1"/>
          </p:nvPr>
        </p:nvSpPr>
        <p:spPr>
          <a:xfrm>
            <a:off x="656022" y="1971675"/>
            <a:ext cx="10820014" cy="500063"/>
          </a:xfrm>
          <a:prstGeom prst="rect">
            <a:avLst/>
          </a:prstGeom>
          <a:noFill/>
          <a:ln>
            <a:noFill/>
          </a:ln>
        </p:spPr>
        <p:txBody>
          <a:bodyPr spcFirstLastPara="1" wrap="square" lIns="91425" tIns="45700" rIns="91425" bIns="45700" anchor="t" anchorCtr="0">
            <a:normAutofit/>
          </a:bodyPr>
          <a:lstStyle/>
          <a:p>
            <a:pPr marL="0" indent="0" algn="r">
              <a:spcBef>
                <a:spcPts val="0"/>
              </a:spcBef>
              <a:buSzPts val="2400"/>
            </a:pPr>
            <a:r>
              <a:rPr lang="ar-SA" altLang="en-US" sz="2500" dirty="0"/>
              <a:t>الجزء 1: في مناقشات مجموعاتك وتحديد السياق</a:t>
            </a:r>
            <a:endParaRPr lang="en-US" sz="2400" dirty="0"/>
          </a:p>
        </p:txBody>
      </p:sp>
      <p:sp>
        <p:nvSpPr>
          <p:cNvPr id="256" name="Google Shape;256;p5"/>
          <p:cNvSpPr txBox="1">
            <a:spLocks noGrp="1"/>
          </p:cNvSpPr>
          <p:nvPr>
            <p:ph type="body" idx="2"/>
          </p:nvPr>
        </p:nvSpPr>
        <p:spPr>
          <a:xfrm>
            <a:off x="715962" y="2500313"/>
            <a:ext cx="10820015" cy="3771900"/>
          </a:xfrm>
          <a:prstGeom prst="rect">
            <a:avLst/>
          </a:prstGeom>
          <a:noFill/>
          <a:ln>
            <a:noFill/>
          </a:ln>
        </p:spPr>
        <p:txBody>
          <a:bodyPr spcFirstLastPara="1" wrap="square" lIns="91425" tIns="45700" rIns="91425" bIns="45700" anchor="t" anchorCtr="0">
            <a:normAutofit/>
          </a:bodyPr>
          <a:lstStyle/>
          <a:p>
            <a:pPr algn="r" rtl="1"/>
            <a:r>
              <a:rPr lang="ar-SA" dirty="0"/>
              <a:t>يَفترض أن يشارك في التعامل ومقدمو الرعاية في عمل الأطفال.</a:t>
            </a:r>
            <a:endParaRPr lang="en-US" dirty="0"/>
          </a:p>
          <a:p>
            <a:pPr algn="r" rtl="1"/>
            <a:r>
              <a:rPr lang="ar-SA" dirty="0"/>
              <a:t>ما هي وجهات نظر الوالدين الشائعة حول عمل الأطفال ، وكيف يتم التعامل مع الأطفال؟</a:t>
            </a:r>
            <a:endParaRPr lang="en-US" dirty="0"/>
          </a:p>
          <a:p>
            <a:pPr algn="r" rtl="1"/>
            <a:r>
              <a:rPr lang="ar-SA" dirty="0"/>
              <a:t>ما القيمة التي يوليها مقدمو الرعاية لتعليم الأطفال أو الدخل الذي يجلبه الأطفال للأسرة؟</a:t>
            </a:r>
            <a:endParaRPr lang="en-US" dirty="0"/>
          </a:p>
          <a:p>
            <a:pPr algn="r" rtl="1"/>
            <a:r>
              <a:rPr lang="ar-JO" dirty="0"/>
              <a:t>عد للمناقشة</a:t>
            </a:r>
            <a:r>
              <a:rPr lang="ar-SA" dirty="0"/>
              <a:t> مرة أخرى في الجلسة العامة.</a:t>
            </a:r>
            <a:endParaRPr lang="en-US" dirty="0"/>
          </a:p>
          <a:p>
            <a:endParaRPr lang="en-US" dirty="0"/>
          </a:p>
        </p:txBody>
      </p:sp>
      <p:pic>
        <p:nvPicPr>
          <p:cNvPr id="257" name="Google Shape;257;p5"/>
          <p:cNvPicPr preferRelativeResize="0"/>
          <p:nvPr/>
        </p:nvPicPr>
        <p:blipFill rotWithShape="1">
          <a:blip r:embed="rId3">
            <a:alphaModFix/>
          </a:blip>
          <a:srcRect/>
          <a:stretch/>
        </p:blipFill>
        <p:spPr>
          <a:xfrm>
            <a:off x="10100877" y="365125"/>
            <a:ext cx="1435100" cy="939800"/>
          </a:xfrm>
          <a:prstGeom prst="rect">
            <a:avLst/>
          </a:prstGeom>
          <a:noFill/>
          <a:ln>
            <a:noFill/>
          </a:ln>
        </p:spPr>
      </p:pic>
      <p:sp>
        <p:nvSpPr>
          <p:cNvPr id="2" name="Rectangle 1">
            <a:extLst>
              <a:ext uri="{FF2B5EF4-FFF2-40B4-BE49-F238E27FC236}">
                <a16:creationId xmlns:a16="http://schemas.microsoft.com/office/drawing/2014/main" id="{C733302D-419B-4FEB-B8C5-1C3E76F42B3A}"/>
              </a:ext>
            </a:extLst>
          </p:cNvPr>
          <p:cNvSpPr>
            <a:spLocks noChangeArrowheads="1"/>
          </p:cNvSpPr>
          <p:nvPr/>
        </p:nvSpPr>
        <p:spPr bwMode="auto">
          <a:xfrm>
            <a:off x="12191935" y="107728"/>
            <a:ext cx="65" cy="24174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7457" rIns="0" bIns="-17457"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lvl="0" algn="ctr"/>
            <a:r>
              <a:rPr lang="ar-JO" dirty="0"/>
              <a:t>المناقشة: الرعاية وعمل الأطفال في السياق </a:t>
            </a:r>
            <a:endParaRPr dirty="0"/>
          </a:p>
        </p:txBody>
      </p:sp>
      <p:sp>
        <p:nvSpPr>
          <p:cNvPr id="263" name="Google Shape;263;p6"/>
          <p:cNvSpPr txBox="1">
            <a:spLocks noGrp="1"/>
          </p:cNvSpPr>
          <p:nvPr>
            <p:ph type="body" idx="2"/>
          </p:nvPr>
        </p:nvSpPr>
        <p:spPr>
          <a:xfrm>
            <a:off x="715963" y="2341480"/>
            <a:ext cx="10820015" cy="4516519"/>
          </a:xfrm>
          <a:prstGeom prst="rect">
            <a:avLst/>
          </a:prstGeom>
          <a:noFill/>
          <a:ln>
            <a:noFill/>
          </a:ln>
        </p:spPr>
        <p:txBody>
          <a:bodyPr spcFirstLastPara="1" wrap="square" lIns="91425" tIns="45700" rIns="91425" bIns="45700" anchor="t" anchorCtr="0">
            <a:normAutofit/>
          </a:bodyPr>
          <a:lstStyle/>
          <a:p>
            <a:pPr algn="r" rtl="1"/>
            <a:r>
              <a:rPr lang="ar-SA" dirty="0">
                <a:solidFill>
                  <a:schemeClr val="accent3">
                    <a:lumMod val="50000"/>
                  </a:schemeClr>
                </a:solidFill>
              </a:rPr>
              <a:t>جزء 2: في مناقشات المجموعات الخاصة بك وتحديد السياق:</a:t>
            </a:r>
            <a:endParaRPr lang="en-US" dirty="0"/>
          </a:p>
          <a:p>
            <a:pPr algn="r" rtl="1"/>
            <a:r>
              <a:rPr lang="ar-SA" dirty="0"/>
              <a:t>عوامل الخطر المشتركة بين الآباء / مقدمي الرعاية للأطفال في عمالة الأطفال في السياق.</a:t>
            </a:r>
            <a:endParaRPr lang="en-US" dirty="0"/>
          </a:p>
          <a:p>
            <a:pPr algn="r" rtl="1"/>
            <a:r>
              <a:rPr lang="ar-SA" dirty="0"/>
              <a:t>مخاطر مرتفعة للأطفال المنفصلين عن ذويهم أو في رعاية بديلة في السياق.</a:t>
            </a:r>
            <a:endParaRPr lang="en-US" dirty="0"/>
          </a:p>
          <a:p>
            <a:pPr algn="r" rtl="1"/>
            <a:r>
              <a:rPr lang="ar-SA" dirty="0"/>
              <a:t>الحواجز الشائعة التي تمنع الآباء / مقدمي الرعاية من الوصول إلى الدعم ، مثل الأعراف الاجتماعية ، والوقت والمكان ، ورعاية الأطفال ومتطلبات النقل ، وإمكانية الوصول للوالدين / مقدمي الرعاية الذين يعيشون مع المرض أو الإعاقة / التنقل.</a:t>
            </a:r>
            <a:endParaRPr lang="en-US" dirty="0"/>
          </a:p>
          <a:p>
            <a:pPr algn="r" rtl="1"/>
            <a:r>
              <a:rPr lang="ar-SA" dirty="0"/>
              <a:t>تقرير مرة أخرى في الجلسة العامة.</a:t>
            </a:r>
            <a:endParaRPr lang="en-US" dirty="0"/>
          </a:p>
        </p:txBody>
      </p:sp>
      <p:pic>
        <p:nvPicPr>
          <p:cNvPr id="264" name="Google Shape;264;p6"/>
          <p:cNvPicPr preferRelativeResize="0"/>
          <p:nvPr/>
        </p:nvPicPr>
        <p:blipFill rotWithShape="1">
          <a:blip r:embed="rId3">
            <a:alphaModFix/>
          </a:blip>
          <a:srcRect/>
          <a:stretch/>
        </p:blipFill>
        <p:spPr>
          <a:xfrm>
            <a:off x="10100877" y="365125"/>
            <a:ext cx="1435100" cy="939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7"/>
          <p:cNvSpPr txBox="1">
            <a:spLocks noGrp="1"/>
          </p:cNvSpPr>
          <p:nvPr>
            <p:ph type="body" idx="1"/>
          </p:nvPr>
        </p:nvSpPr>
        <p:spPr>
          <a:xfrm>
            <a:off x="3906982" y="338634"/>
            <a:ext cx="7885215" cy="670770"/>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Clr>
                <a:srgbClr val="026794"/>
              </a:buClr>
              <a:buSzPts val="3200"/>
              <a:buNone/>
            </a:pPr>
            <a:r>
              <a:rPr lang="ar-JO" dirty="0"/>
              <a:t>على مستوى الأسرة:</a:t>
            </a:r>
            <a:endParaRPr dirty="0"/>
          </a:p>
        </p:txBody>
      </p:sp>
      <p:sp>
        <p:nvSpPr>
          <p:cNvPr id="271" name="Google Shape;271;p7"/>
          <p:cNvSpPr txBox="1">
            <a:spLocks noGrp="1"/>
          </p:cNvSpPr>
          <p:nvPr>
            <p:ph type="body" idx="2"/>
          </p:nvPr>
        </p:nvSpPr>
        <p:spPr>
          <a:xfrm>
            <a:off x="3906982" y="1009403"/>
            <a:ext cx="7716190" cy="6995113"/>
          </a:xfrm>
          <a:prstGeom prst="rect">
            <a:avLst/>
          </a:prstGeom>
          <a:noFill/>
          <a:ln>
            <a:noFill/>
          </a:ln>
        </p:spPr>
        <p:txBody>
          <a:bodyPr spcFirstLastPara="1" wrap="square" lIns="91425" tIns="45700" rIns="91425" bIns="45700" anchor="t" anchorCtr="0">
            <a:noAutofit/>
          </a:bodyPr>
          <a:lstStyle/>
          <a:p>
            <a:pPr algn="r" rtl="1"/>
            <a:r>
              <a:rPr lang="ar-SA" dirty="0"/>
              <a:t>بيئة تقديم الرعاية غير الآمنة ، والإهمال ، وعدم وجود إشراف ورعاية متسقين ومتجاوبين</a:t>
            </a:r>
            <a:endParaRPr lang="en-US" dirty="0"/>
          </a:p>
          <a:p>
            <a:pPr algn="r" rtl="1"/>
            <a:r>
              <a:rPr lang="ar-SA" dirty="0"/>
              <a:t>ضغوط اقتصادية (فقر ، بطالة ، صدمة)</a:t>
            </a:r>
            <a:endParaRPr lang="en-US" dirty="0"/>
          </a:p>
          <a:p>
            <a:pPr algn="r" rtl="1"/>
            <a:r>
              <a:rPr lang="ar-SA" dirty="0"/>
              <a:t>الغياب أو الوفاة أو اعتلال الصحة أو الضعف</a:t>
            </a:r>
            <a:endParaRPr lang="en-US" dirty="0"/>
          </a:p>
          <a:p>
            <a:pPr algn="r" rtl="1"/>
            <a:r>
              <a:rPr lang="ar-SA" dirty="0"/>
              <a:t>أفراد الأسرة في عمل غير مشروع أو استغلالي</a:t>
            </a:r>
            <a:endParaRPr lang="en-US" dirty="0"/>
          </a:p>
          <a:p>
            <a:pPr algn="r" rtl="1"/>
            <a:r>
              <a:rPr lang="ar-SA" dirty="0"/>
              <a:t>دعم منخفض للتعليم</a:t>
            </a:r>
            <a:endParaRPr lang="en-US" dirty="0"/>
          </a:p>
          <a:p>
            <a:pPr algn="r" rtl="1"/>
            <a:r>
              <a:rPr lang="ar-SA" dirty="0"/>
              <a:t>قلة الوعي </a:t>
            </a:r>
            <a:endParaRPr lang="en-US" dirty="0"/>
          </a:p>
          <a:p>
            <a:pPr algn="r" rtl="1"/>
            <a:r>
              <a:rPr lang="ar-SA" dirty="0"/>
              <a:t>الأعراف الاجتماعية والجنسانية</a:t>
            </a:r>
            <a:endParaRPr lang="en-US" dirty="0"/>
          </a:p>
          <a:p>
            <a:pPr algn="r" rtl="1"/>
            <a:r>
              <a:rPr lang="ar-SA" dirty="0"/>
              <a:t>العنف أو الإساءة داخل الأسرة</a:t>
            </a:r>
            <a:endParaRPr lang="en-US" dirty="0"/>
          </a:p>
          <a:p>
            <a:pPr algn="r" rtl="1"/>
            <a:r>
              <a:rPr lang="ar-SA" dirty="0"/>
              <a:t>تسليم الخدمات: الوقت / الموقع</a:t>
            </a:r>
            <a:endParaRPr lang="en-US" dirty="0"/>
          </a:p>
          <a:p>
            <a:pPr algn="r" rtl="1"/>
            <a:r>
              <a:rPr lang="ar-SA" dirty="0"/>
              <a:t>مطالب عمل مقدم الرعاية</a:t>
            </a:r>
            <a:endParaRPr lang="en-US" dirty="0"/>
          </a:p>
          <a:p>
            <a:pPr algn="r" rtl="1"/>
            <a:r>
              <a:rPr lang="ar-SA" dirty="0"/>
              <a:t>القدرة على إجراء تدخلات الدعم</a:t>
            </a:r>
            <a:endParaRPr lang="en-US" dirty="0"/>
          </a:p>
          <a:p>
            <a:pPr algn="r" rtl="1"/>
            <a:r>
              <a:rPr lang="ar-SA" dirty="0"/>
              <a:t>استبعاد</a:t>
            </a:r>
            <a:endParaRPr lang="en-US" dirty="0"/>
          </a:p>
        </p:txBody>
      </p:sp>
      <p:sp>
        <p:nvSpPr>
          <p:cNvPr id="272" name="Google Shape;272;p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lt1"/>
              </a:buClr>
              <a:buSzPts val="3600"/>
              <a:buNone/>
            </a:pPr>
            <a:r>
              <a:rPr lang="ar-JO" dirty="0"/>
              <a:t>المخاطر و العوائق </a:t>
            </a: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8"/>
          <p:cNvSpPr txBox="1">
            <a:spLocks noGrp="1"/>
          </p:cNvSpPr>
          <p:nvPr>
            <p:ph type="body" idx="1"/>
          </p:nvPr>
        </p:nvSpPr>
        <p:spPr>
          <a:xfrm>
            <a:off x="3906982" y="338634"/>
            <a:ext cx="7885215" cy="67077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026794"/>
              </a:buClr>
              <a:buSzPts val="3200"/>
              <a:buNone/>
            </a:pPr>
            <a:r>
              <a:rPr lang="ar-JO" dirty="0"/>
              <a:t>الأطفال ليسوا في رعاية الوالدين </a:t>
            </a:r>
            <a:endParaRPr dirty="0"/>
          </a:p>
        </p:txBody>
      </p:sp>
      <p:sp>
        <p:nvSpPr>
          <p:cNvPr id="279" name="Google Shape;279;p8"/>
          <p:cNvSpPr txBox="1">
            <a:spLocks noGrp="1"/>
          </p:cNvSpPr>
          <p:nvPr>
            <p:ph type="body" idx="2"/>
          </p:nvPr>
        </p:nvSpPr>
        <p:spPr>
          <a:xfrm>
            <a:off x="3894278" y="1009404"/>
            <a:ext cx="7716190" cy="5509962"/>
          </a:xfrm>
          <a:prstGeom prst="rect">
            <a:avLst/>
          </a:prstGeom>
          <a:noFill/>
          <a:ln>
            <a:noFill/>
          </a:ln>
        </p:spPr>
        <p:txBody>
          <a:bodyPr spcFirstLastPara="1" wrap="square" lIns="91425" tIns="45700" rIns="91425" bIns="45700" anchor="t" anchorCtr="0">
            <a:noAutofit/>
          </a:bodyPr>
          <a:lstStyle/>
          <a:p>
            <a:pPr indent="-457200" algn="r" rtl="1" eaLnBrk="0" fontAlgn="base" hangingPunct="0">
              <a:lnSpc>
                <a:spcPct val="100000"/>
              </a:lnSpc>
              <a:spcBef>
                <a:spcPct val="0"/>
              </a:spcBef>
              <a:spcAft>
                <a:spcPct val="0"/>
              </a:spcAft>
              <a:buClrTx/>
              <a:buSzTx/>
            </a:pPr>
            <a:r>
              <a:rPr lang="en-US" altLang="en-US" dirty="0">
                <a:solidFill>
                  <a:srgbClr val="202124"/>
                </a:solidFill>
                <a:latin typeface="inherit"/>
              </a:rPr>
              <a:t>"</a:t>
            </a:r>
            <a:r>
              <a:rPr lang="ar-SA" altLang="en-US" dirty="0">
                <a:solidFill>
                  <a:srgbClr val="202124"/>
                </a:solidFill>
                <a:latin typeface="inherit"/>
                <a:cs typeface="Arial" panose="020B0604020202020204" pitchFamily="34" charset="0"/>
              </a:rPr>
              <a:t>رعاية غير رسمية" مع الأصدقاء أو العائلة الممتدة تعيش في أسر (</a:t>
            </a:r>
            <a:r>
              <a:rPr lang="ar-JO" altLang="en-US" dirty="0">
                <a:solidFill>
                  <a:srgbClr val="202124"/>
                </a:solidFill>
                <a:latin typeface="inherit"/>
                <a:cs typeface="Arial" panose="020B0604020202020204" pitchFamily="34" charset="0"/>
              </a:rPr>
              <a:t>منظمة</a:t>
            </a:r>
            <a:r>
              <a:rPr lang="ar-SA" altLang="en-US" dirty="0">
                <a:solidFill>
                  <a:srgbClr val="202124"/>
                </a:solidFill>
                <a:latin typeface="inherit"/>
                <a:cs typeface="Arial" panose="020B0604020202020204" pitchFamily="34" charset="0"/>
              </a:rPr>
              <a:t> بشكل رسمي أو غير رسمي) تعيش في فقر ، ولا تخضع للمراقبة - توقعات بالعمل بأجر أو بدون أجر للمساعدة في تلبية الاحتياجات</a:t>
            </a:r>
            <a:r>
              <a:rPr lang="en-US" altLang="en-US" sz="1600" dirty="0">
                <a:solidFill>
                  <a:schemeClr val="tx1"/>
                </a:solidFill>
              </a:rPr>
              <a:t> </a:t>
            </a:r>
            <a:endParaRPr lang="en-US" altLang="en-US" dirty="0">
              <a:solidFill>
                <a:schemeClr val="tx1"/>
              </a:solidFill>
              <a:latin typeface="Arial" panose="020B0604020202020204" pitchFamily="34" charset="0"/>
            </a:endParaRPr>
          </a:p>
          <a:p>
            <a:pPr algn="r" rtl="1"/>
            <a:r>
              <a:rPr lang="ar-SA" dirty="0"/>
              <a:t>مؤسسات الرعاية السكنية أو في أوضاع معيشية مستقلة خاضعة للإشراف</a:t>
            </a:r>
            <a:r>
              <a:rPr lang="ar-JO" dirty="0"/>
              <a:t> </a:t>
            </a:r>
            <a:r>
              <a:rPr lang="ar-SA" dirty="0"/>
              <a:t>رب الأسرة ، والمسؤولية عن الأطفال الآخرين</a:t>
            </a:r>
            <a:endParaRPr lang="en-US" dirty="0"/>
          </a:p>
          <a:p>
            <a:pPr algn="r" rtl="1"/>
            <a:r>
              <a:rPr lang="ar-SA" dirty="0"/>
              <a:t>يزيد التنقل أو اللاجئون أو النازحون أو المهاجرون ومراكز العبور وما إلى ذلك من مخاطر </a:t>
            </a:r>
            <a:r>
              <a:rPr lang="ar-JO" dirty="0"/>
              <a:t>اسوء أشكال عمل الأطفال </a:t>
            </a:r>
            <a:r>
              <a:rPr lang="en-GB" dirty="0"/>
              <a:t>WFCL</a:t>
            </a:r>
            <a:endParaRPr lang="en-US" dirty="0"/>
          </a:p>
          <a:p>
            <a:pPr marL="50800" indent="0" algn="r" rtl="1">
              <a:buNone/>
            </a:pPr>
            <a:endParaRPr lang="en-US" dirty="0"/>
          </a:p>
        </p:txBody>
      </p:sp>
      <p:sp>
        <p:nvSpPr>
          <p:cNvPr id="280" name="Google Shape;280;p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Clr>
                <a:schemeClr val="lt1"/>
              </a:buClr>
              <a:buSzPts val="3600"/>
              <a:buNone/>
            </a:pPr>
            <a:r>
              <a:rPr lang="ar-JO" dirty="0"/>
              <a:t>المخاطر و العوائق المتزايدة </a:t>
            </a:r>
            <a:endParaRPr dirty="0"/>
          </a:p>
        </p:txBody>
      </p:sp>
      <p:sp>
        <p:nvSpPr>
          <p:cNvPr id="2" name="Rectangle 1">
            <a:extLst>
              <a:ext uri="{FF2B5EF4-FFF2-40B4-BE49-F238E27FC236}">
                <a16:creationId xmlns:a16="http://schemas.microsoft.com/office/drawing/2014/main" id="{B4F1D50D-3AF0-4911-B442-EF74813BB463}"/>
              </a:ext>
            </a:extLst>
          </p:cNvPr>
          <p:cNvSpPr>
            <a:spLocks noChangeArrowheads="1"/>
          </p:cNvSpPr>
          <p:nvPr/>
        </p:nvSpPr>
        <p:spPr bwMode="auto">
          <a:xfrm>
            <a:off x="0" y="6"/>
            <a:ext cx="65" cy="45718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7457" rIns="0" bIns="-17457"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b="0" i="0" u="none" strike="noStrike" cap="none" normalizeH="0" baseline="0" dirty="0">
                <a:ln>
                  <a:noFill/>
                </a:ln>
                <a:solidFill>
                  <a:srgbClr val="202124"/>
                </a:solidFill>
                <a:effectLst/>
                <a:latin typeface="Arial" panose="020B0604020202020204" pitchFamily="34" charset="0"/>
                <a:cs typeface="Arial" panose="020B060402020202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 name="Rectangle 2">
            <a:extLst>
              <a:ext uri="{FF2B5EF4-FFF2-40B4-BE49-F238E27FC236}">
                <a16:creationId xmlns:a16="http://schemas.microsoft.com/office/drawing/2014/main" id="{3457C229-BF52-410D-BFCE-A400CF74B5BF}"/>
              </a:ext>
            </a:extLst>
          </p:cNvPr>
          <p:cNvSpPr>
            <a:spLocks noChangeArrowheads="1"/>
          </p:cNvSpPr>
          <p:nvPr/>
        </p:nvSpPr>
        <p:spPr bwMode="auto">
          <a:xfrm>
            <a:off x="12191935" y="107728"/>
            <a:ext cx="65" cy="24174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7457" rIns="0" bIns="-17457"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9"/>
          <p:cNvSpPr txBox="1">
            <a:spLocks noGrp="1"/>
          </p:cNvSpPr>
          <p:nvPr>
            <p:ph type="title"/>
          </p:nvPr>
        </p:nvSpPr>
        <p:spPr>
          <a:xfrm>
            <a:off x="2170175" y="2469072"/>
            <a:ext cx="7851649" cy="5621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Helvetica Neue"/>
              <a:buNone/>
            </a:pPr>
            <a:r>
              <a:rPr lang="ar-JO" dirty="0"/>
              <a:t>مناهج لتقوية الأسرة </a:t>
            </a:r>
            <a:endParaRPr dirty="0"/>
          </a:p>
        </p:txBody>
      </p:sp>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77B4C53C86B1F40A92CD9832A80CEAE" ma:contentTypeVersion="13" ma:contentTypeDescription="Create a new document." ma:contentTypeScope="" ma:versionID="8002b444c16ed735c11228ef751b705b">
  <xsd:schema xmlns:xsd="http://www.w3.org/2001/XMLSchema" xmlns:xs="http://www.w3.org/2001/XMLSchema" xmlns:p="http://schemas.microsoft.com/office/2006/metadata/properties" xmlns:ns3="056d2553-4f7f-48e9-902d-53fddbb56555" xmlns:ns4="743aac3a-062c-41c4-b28a-5fd5a7bde1b5" targetNamespace="http://schemas.microsoft.com/office/2006/metadata/properties" ma:root="true" ma:fieldsID="6f7738554a664d7f1f2eda13eaca7b7f" ns3:_="" ns4:_="">
    <xsd:import namespace="056d2553-4f7f-48e9-902d-53fddbb56555"/>
    <xsd:import namespace="743aac3a-062c-41c4-b28a-5fd5a7bde1b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6d2553-4f7f-48e9-902d-53fddbb56555"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43aac3a-062c-41c4-b28a-5fd5a7bde1b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BA6B0CF-8698-4C9E-86A3-60497D84B1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56d2553-4f7f-48e9-902d-53fddbb56555"/>
    <ds:schemaRef ds:uri="743aac3a-062c-41c4-b28a-5fd5a7bde1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D7A0692-144B-45E3-8450-4AED7EAC38BA}">
  <ds:schemaRefs>
    <ds:schemaRef ds:uri="http://schemas.microsoft.com/sharepoint/v3/contenttype/forms"/>
  </ds:schemaRefs>
</ds:datastoreItem>
</file>

<file path=customXml/itemProps3.xml><?xml version="1.0" encoding="utf-8"?>
<ds:datastoreItem xmlns:ds="http://schemas.openxmlformats.org/officeDocument/2006/customXml" ds:itemID="{B5D3F477-E2AB-43D3-BDBF-82DFFFBC3488}">
  <ds:schemaRefs>
    <ds:schemaRef ds:uri="http://schemas.microsoft.com/office/infopath/2007/PartnerControls"/>
    <ds:schemaRef ds:uri="http://purl.org/dc/dcmitype/"/>
    <ds:schemaRef ds:uri="056d2553-4f7f-48e9-902d-53fddbb56555"/>
    <ds:schemaRef ds:uri="http://schemas.microsoft.com/office/2006/documentManagement/types"/>
    <ds:schemaRef ds:uri="http://schemas.microsoft.com/office/2006/metadata/properties"/>
    <ds:schemaRef ds:uri="http://www.w3.org/XML/1998/namespace"/>
    <ds:schemaRef ds:uri="http://purl.org/dc/terms/"/>
    <ds:schemaRef ds:uri="http://purl.org/dc/elements/1.1/"/>
    <ds:schemaRef ds:uri="http://schemas.openxmlformats.org/package/2006/metadata/core-properties"/>
    <ds:schemaRef ds:uri="743aac3a-062c-41c4-b28a-5fd5a7bde1b5"/>
  </ds:schemaRefs>
</ds:datastoreItem>
</file>

<file path=docProps/app.xml><?xml version="1.0" encoding="utf-8"?>
<Properties xmlns="http://schemas.openxmlformats.org/officeDocument/2006/extended-properties" xmlns:vt="http://schemas.openxmlformats.org/officeDocument/2006/docPropsVTypes">
  <TotalTime>1493</TotalTime>
  <Words>2535</Words>
  <Application>Microsoft Office PowerPoint</Application>
  <PresentationFormat>Widescreen</PresentationFormat>
  <Paragraphs>227</Paragraphs>
  <Slides>26</Slides>
  <Notes>26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Helvetica Neue</vt:lpstr>
      <vt:lpstr>inherit</vt:lpstr>
      <vt:lpstr>Courier New</vt:lpstr>
      <vt:lpstr>Calibri</vt:lpstr>
      <vt:lpstr>Arial</vt:lpstr>
      <vt:lpstr>Office Theme</vt:lpstr>
      <vt:lpstr>PowerPoint Presentation</vt:lpstr>
      <vt:lpstr>PowerPoint Presentation</vt:lpstr>
      <vt:lpstr>PowerPoint Presentation</vt:lpstr>
      <vt:lpstr>رعاية وعمل الأطفال في السياق </vt:lpstr>
      <vt:lpstr>المناقشة: الرعاية وعمل الأطفال في السياق  </vt:lpstr>
      <vt:lpstr>المناقشة: الرعاية وعمل الأطفال في السياق </vt:lpstr>
      <vt:lpstr>PowerPoint Presentation</vt:lpstr>
      <vt:lpstr>PowerPoint Presentation</vt:lpstr>
      <vt:lpstr>مناهج لتقوية الأسرة </vt:lpstr>
      <vt:lpstr>PowerPoint Presentation</vt:lpstr>
      <vt:lpstr>PowerPoint Presentation</vt:lpstr>
      <vt:lpstr>PowerPoint Presentation</vt:lpstr>
      <vt:lpstr>PowerPoint Presentation</vt:lpstr>
      <vt:lpstr>PowerPoint Presentation</vt:lpstr>
      <vt:lpstr>PowerPoint Presentation</vt:lpstr>
      <vt:lpstr>النشاط : الجزء 1</vt:lpstr>
      <vt:lpstr>النشاط: الجزء 2 </vt:lpstr>
      <vt:lpstr>معلومات مفصلة و جلسات الوالدية  </vt:lpstr>
      <vt:lpstr>معلومات مفصلة و الجلسات الوالدية </vt:lpstr>
      <vt:lpstr>دراسة حالة: لجنة الإنقاذ الدولية / اليونيسف في لبنان مهارات الوالدين لأولياء أمور الأطفال في عمالة الأطفال  </vt:lpstr>
      <vt:lpstr>دراسة حالة: لجنة الإنقاذ الدولية / اليونيسف في لبنان مهارات الوالدين لأولياء أمور الأطفال في عمالة الأطفال</vt:lpstr>
      <vt:lpstr>دراسة حالة: لجنة الإنقاذ الدولية / اليونيسف في لبنان مهارات الوالدين لأولياء أمور الأطفال في عمالة الأطفال</vt:lpstr>
      <vt:lpstr>دراسة حالة: لجنة الإنقاذ الدولية / اليونيسف في لبنان مهارات الوالدين لأولياء أمور الأطفال في عمالة الأطفال</vt:lpstr>
      <vt:lpstr>دراسة حالة: لجنة الإنقاذ الدولية / اليونيسف في لبنان مهارات الوالدين لأولياء أمور الأطفال في عمالة الأطفال</vt:lpstr>
      <vt:lpstr>نشاط</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Makhadmeh, Rola</cp:lastModifiedBy>
  <cp:revision>36</cp:revision>
  <dcterms:created xsi:type="dcterms:W3CDTF">2017-12-20T18:51:03Z</dcterms:created>
  <dcterms:modified xsi:type="dcterms:W3CDTF">2022-05-10T13:37:13Z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0x010100277B4C53C86B1F40A92CD9832A80CEAE</vt:lpwstr>
  </property>
</Properties>
</file>