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Override PartName="/ppt/comments/modernComment_104_0.xml" ContentType="application/vnd.ms-powerpoint.comment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19"/>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x="12192000" cy="6858000"/>
  <p:notesSz cx="6858000" cy="9144000"/>
  <p:embeddedFontLst>
    <p:embeddedFont>
      <p:font typeface="Calibri" panose="020F0502020204030204" pitchFamily="34" charset="0"/>
      <p:regular r:id="rId20"/>
      <p:bold r:id="rId21"/>
      <p:italic r:id="rId22"/>
      <p:boldItalic r:id="rId23"/>
    </p:embeddedFont>
    <p:embeddedFont>
      <p:font typeface="Helvetica Neue" panose="020B060402020202020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8" roundtripDataSignature="AMtx7miqFGph8D49BqwNSZnmMsZiyuATL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C36AD01-230D-76DC-CC71-BD5B4388A65D}" name="Oñate, Silvia" initials="OS" userId="S::silvia.onate@plan-international.org::6c14c1ed-f08b-44c2-8612-154b511826fd" providerId="AD"/>
  <p188:author id="{3B225371-A5D4-6CE3-9D5C-58AB0B77C653}" name="Athena Berting" initials="AB" userId="3b71482a2677e275"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0506" autoAdjust="0"/>
  </p:normalViewPr>
  <p:slideViewPr>
    <p:cSldViewPr snapToGrid="0">
      <p:cViewPr varScale="1">
        <p:scale>
          <a:sx n="41" d="100"/>
          <a:sy n="41" d="100"/>
        </p:scale>
        <p:origin x="183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7.fntdata"/><Relationship Id="rId3" Type="http://schemas.openxmlformats.org/officeDocument/2006/relationships/customXml" Target="../customXml/item3.xml"/><Relationship Id="rId21" Type="http://schemas.openxmlformats.org/officeDocument/2006/relationships/font" Target="fonts/font2.fntdata"/><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6.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1.fntdata"/><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5.fntdata"/><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4.fntdata"/><Relationship Id="rId28" Type="http://customschemas.google.com/relationships/presentationmetadata" Target="metadata"/><Relationship Id="rId10" Type="http://schemas.openxmlformats.org/officeDocument/2006/relationships/slide" Target="slides/slide6.xml"/><Relationship Id="rId19" Type="http://schemas.openxmlformats.org/officeDocument/2006/relationships/notesMaster" Target="notesMasters/notesMaster1.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khadmeh, Rola" userId="f46059fe-bc3c-4f00-9753-5713745adb86" providerId="ADAL" clId="{DBAE3525-4E96-4446-9F2C-5C13207FA748}"/>
    <pc:docChg chg="undo custSel modSld">
      <pc:chgData name="Makhadmeh, Rola" userId="f46059fe-bc3c-4f00-9753-5713745adb86" providerId="ADAL" clId="{DBAE3525-4E96-4446-9F2C-5C13207FA748}" dt="2022-05-09T13:11:44.969" v="824" actId="20577"/>
      <pc:docMkLst>
        <pc:docMk/>
      </pc:docMkLst>
      <pc:sldChg chg="modSp">
        <pc:chgData name="Makhadmeh, Rola" userId="f46059fe-bc3c-4f00-9753-5713745adb86" providerId="ADAL" clId="{DBAE3525-4E96-4446-9F2C-5C13207FA748}" dt="2022-05-09T08:24:05.705" v="50" actId="122"/>
        <pc:sldMkLst>
          <pc:docMk/>
          <pc:sldMk cId="0" sldId="256"/>
        </pc:sldMkLst>
        <pc:spChg chg="mod">
          <ac:chgData name="Makhadmeh, Rola" userId="f46059fe-bc3c-4f00-9753-5713745adb86" providerId="ADAL" clId="{DBAE3525-4E96-4446-9F2C-5C13207FA748}" dt="2022-05-09T08:24:05.705" v="50" actId="122"/>
          <ac:spMkLst>
            <pc:docMk/>
            <pc:sldMk cId="0" sldId="256"/>
            <ac:spMk id="228" creationId="{00000000-0000-0000-0000-000000000000}"/>
          </ac:spMkLst>
        </pc:spChg>
      </pc:sldChg>
      <pc:sldChg chg="modSp">
        <pc:chgData name="Makhadmeh, Rola" userId="f46059fe-bc3c-4f00-9753-5713745adb86" providerId="ADAL" clId="{DBAE3525-4E96-4446-9F2C-5C13207FA748}" dt="2022-05-09T08:25:15.615" v="57" actId="20577"/>
        <pc:sldMkLst>
          <pc:docMk/>
          <pc:sldMk cId="0" sldId="257"/>
        </pc:sldMkLst>
        <pc:spChg chg="mod">
          <ac:chgData name="Makhadmeh, Rola" userId="f46059fe-bc3c-4f00-9753-5713745adb86" providerId="ADAL" clId="{DBAE3525-4E96-4446-9F2C-5C13207FA748}" dt="2022-05-09T08:25:15.615" v="57" actId="20577"/>
          <ac:spMkLst>
            <pc:docMk/>
            <pc:sldMk cId="0" sldId="257"/>
            <ac:spMk id="234" creationId="{00000000-0000-0000-0000-000000000000}"/>
          </ac:spMkLst>
        </pc:spChg>
      </pc:sldChg>
      <pc:sldChg chg="modSp">
        <pc:chgData name="Makhadmeh, Rola" userId="f46059fe-bc3c-4f00-9753-5713745adb86" providerId="ADAL" clId="{DBAE3525-4E96-4446-9F2C-5C13207FA748}" dt="2022-05-09T08:27:54.573" v="133" actId="20577"/>
        <pc:sldMkLst>
          <pc:docMk/>
          <pc:sldMk cId="0" sldId="258"/>
        </pc:sldMkLst>
        <pc:spChg chg="mod">
          <ac:chgData name="Makhadmeh, Rola" userId="f46059fe-bc3c-4f00-9753-5713745adb86" providerId="ADAL" clId="{DBAE3525-4E96-4446-9F2C-5C13207FA748}" dt="2022-05-09T08:27:54.573" v="133" actId="20577"/>
          <ac:spMkLst>
            <pc:docMk/>
            <pc:sldMk cId="0" sldId="258"/>
            <ac:spMk id="241" creationId="{00000000-0000-0000-0000-000000000000}"/>
          </ac:spMkLst>
        </pc:spChg>
        <pc:spChg chg="mod">
          <ac:chgData name="Makhadmeh, Rola" userId="f46059fe-bc3c-4f00-9753-5713745adb86" providerId="ADAL" clId="{DBAE3525-4E96-4446-9F2C-5C13207FA748}" dt="2022-05-09T08:25:46.022" v="126" actId="20577"/>
          <ac:spMkLst>
            <pc:docMk/>
            <pc:sldMk cId="0" sldId="258"/>
            <ac:spMk id="243" creationId="{00000000-0000-0000-0000-000000000000}"/>
          </ac:spMkLst>
        </pc:spChg>
      </pc:sldChg>
      <pc:sldChg chg="addSp modSp">
        <pc:chgData name="Makhadmeh, Rola" userId="f46059fe-bc3c-4f00-9753-5713745adb86" providerId="ADAL" clId="{DBAE3525-4E96-4446-9F2C-5C13207FA748}" dt="2022-05-09T08:33:18.353" v="340" actId="121"/>
        <pc:sldMkLst>
          <pc:docMk/>
          <pc:sldMk cId="0" sldId="259"/>
        </pc:sldMkLst>
        <pc:spChg chg="add mod">
          <ac:chgData name="Makhadmeh, Rola" userId="f46059fe-bc3c-4f00-9753-5713745adb86" providerId="ADAL" clId="{DBAE3525-4E96-4446-9F2C-5C13207FA748}" dt="2022-05-09T08:30:12.333" v="194"/>
          <ac:spMkLst>
            <pc:docMk/>
            <pc:sldMk cId="0" sldId="259"/>
            <ac:spMk id="2" creationId="{14213357-D86C-4C97-ADF4-D96905397537}"/>
          </ac:spMkLst>
        </pc:spChg>
        <pc:spChg chg="mod">
          <ac:chgData name="Makhadmeh, Rola" userId="f46059fe-bc3c-4f00-9753-5713745adb86" providerId="ADAL" clId="{DBAE3525-4E96-4446-9F2C-5C13207FA748}" dt="2022-05-09T08:33:18.353" v="340" actId="121"/>
          <ac:spMkLst>
            <pc:docMk/>
            <pc:sldMk cId="0" sldId="259"/>
            <ac:spMk id="249" creationId="{00000000-0000-0000-0000-000000000000}"/>
          </ac:spMkLst>
        </pc:spChg>
        <pc:spChg chg="mod">
          <ac:chgData name="Makhadmeh, Rola" userId="f46059fe-bc3c-4f00-9753-5713745adb86" providerId="ADAL" clId="{DBAE3525-4E96-4446-9F2C-5C13207FA748}" dt="2022-05-09T08:31:50.991" v="242" actId="20577"/>
          <ac:spMkLst>
            <pc:docMk/>
            <pc:sldMk cId="0" sldId="259"/>
            <ac:spMk id="250" creationId="{00000000-0000-0000-0000-000000000000}"/>
          </ac:spMkLst>
        </pc:spChg>
        <pc:spChg chg="mod">
          <ac:chgData name="Makhadmeh, Rola" userId="f46059fe-bc3c-4f00-9753-5713745adb86" providerId="ADAL" clId="{DBAE3525-4E96-4446-9F2C-5C13207FA748}" dt="2022-05-09T08:28:06.866" v="145" actId="122"/>
          <ac:spMkLst>
            <pc:docMk/>
            <pc:sldMk cId="0" sldId="259"/>
            <ac:spMk id="251" creationId="{00000000-0000-0000-0000-000000000000}"/>
          </ac:spMkLst>
        </pc:spChg>
      </pc:sldChg>
      <pc:sldChg chg="addSp delSp modSp modNotesTx">
        <pc:chgData name="Makhadmeh, Rola" userId="f46059fe-bc3c-4f00-9753-5713745adb86" providerId="ADAL" clId="{DBAE3525-4E96-4446-9F2C-5C13207FA748}" dt="2022-05-09T08:38:01.723" v="360" actId="122"/>
        <pc:sldMkLst>
          <pc:docMk/>
          <pc:sldMk cId="0" sldId="260"/>
        </pc:sldMkLst>
        <pc:spChg chg="mod">
          <ac:chgData name="Makhadmeh, Rola" userId="f46059fe-bc3c-4f00-9753-5713745adb86" providerId="ADAL" clId="{DBAE3525-4E96-4446-9F2C-5C13207FA748}" dt="2022-05-09T08:34:53.954" v="348" actId="20577"/>
          <ac:spMkLst>
            <pc:docMk/>
            <pc:sldMk cId="0" sldId="260"/>
            <ac:spMk id="258" creationId="{00000000-0000-0000-0000-000000000000}"/>
          </ac:spMkLst>
        </pc:spChg>
        <pc:spChg chg="mod">
          <ac:chgData name="Makhadmeh, Rola" userId="f46059fe-bc3c-4f00-9753-5713745adb86" providerId="ADAL" clId="{DBAE3525-4E96-4446-9F2C-5C13207FA748}" dt="2022-05-09T08:34:40.916" v="346" actId="20577"/>
          <ac:spMkLst>
            <pc:docMk/>
            <pc:sldMk cId="0" sldId="260"/>
            <ac:spMk id="259" creationId="{00000000-0000-0000-0000-000000000000}"/>
          </ac:spMkLst>
        </pc:spChg>
        <pc:spChg chg="mod">
          <ac:chgData name="Makhadmeh, Rola" userId="f46059fe-bc3c-4f00-9753-5713745adb86" providerId="ADAL" clId="{DBAE3525-4E96-4446-9F2C-5C13207FA748}" dt="2022-05-09T08:38:01.723" v="360" actId="122"/>
          <ac:spMkLst>
            <pc:docMk/>
            <pc:sldMk cId="0" sldId="260"/>
            <ac:spMk id="260" creationId="{00000000-0000-0000-0000-000000000000}"/>
          </ac:spMkLst>
        </pc:spChg>
        <pc:graphicFrameChg chg="add del modGraphic">
          <ac:chgData name="Makhadmeh, Rola" userId="f46059fe-bc3c-4f00-9753-5713745adb86" providerId="ADAL" clId="{DBAE3525-4E96-4446-9F2C-5C13207FA748}" dt="2022-05-09T08:33:36.884" v="343" actId="478"/>
          <ac:graphicFrameMkLst>
            <pc:docMk/>
            <pc:sldMk cId="0" sldId="260"/>
            <ac:graphicFrameMk id="3" creationId="{56613212-6754-4646-8CD2-B9B3CA570848}"/>
          </ac:graphicFrameMkLst>
        </pc:graphicFrameChg>
      </pc:sldChg>
      <pc:sldChg chg="addSp modSp modNotesTx">
        <pc:chgData name="Makhadmeh, Rola" userId="f46059fe-bc3c-4f00-9753-5713745adb86" providerId="ADAL" clId="{DBAE3525-4E96-4446-9F2C-5C13207FA748}" dt="2022-05-09T08:44:11.222" v="374" actId="782"/>
        <pc:sldMkLst>
          <pc:docMk/>
          <pc:sldMk cId="0" sldId="261"/>
        </pc:sldMkLst>
        <pc:spChg chg="add mod">
          <ac:chgData name="Makhadmeh, Rola" userId="f46059fe-bc3c-4f00-9753-5713745adb86" providerId="ADAL" clId="{DBAE3525-4E96-4446-9F2C-5C13207FA748}" dt="2022-05-09T08:38:39.290" v="363"/>
          <ac:spMkLst>
            <pc:docMk/>
            <pc:sldMk cId="0" sldId="261"/>
            <ac:spMk id="2" creationId="{191FB337-98B6-4246-B7E4-33345597DEA5}"/>
          </ac:spMkLst>
        </pc:spChg>
        <pc:spChg chg="mod">
          <ac:chgData name="Makhadmeh, Rola" userId="f46059fe-bc3c-4f00-9753-5713745adb86" providerId="ADAL" clId="{DBAE3525-4E96-4446-9F2C-5C13207FA748}" dt="2022-05-09T08:38:52.640" v="365" actId="27636"/>
          <ac:spMkLst>
            <pc:docMk/>
            <pc:sldMk cId="0" sldId="261"/>
            <ac:spMk id="266" creationId="{00000000-0000-0000-0000-000000000000}"/>
          </ac:spMkLst>
        </pc:spChg>
        <pc:spChg chg="mod">
          <ac:chgData name="Makhadmeh, Rola" userId="f46059fe-bc3c-4f00-9753-5713745adb86" providerId="ADAL" clId="{DBAE3525-4E96-4446-9F2C-5C13207FA748}" dt="2022-05-09T08:41:26.888" v="367" actId="782"/>
          <ac:spMkLst>
            <pc:docMk/>
            <pc:sldMk cId="0" sldId="261"/>
            <ac:spMk id="267" creationId="{00000000-0000-0000-0000-000000000000}"/>
          </ac:spMkLst>
        </pc:spChg>
        <pc:spChg chg="mod">
          <ac:chgData name="Makhadmeh, Rola" userId="f46059fe-bc3c-4f00-9753-5713745adb86" providerId="ADAL" clId="{DBAE3525-4E96-4446-9F2C-5C13207FA748}" dt="2022-05-09T08:38:18.418" v="361"/>
          <ac:spMkLst>
            <pc:docMk/>
            <pc:sldMk cId="0" sldId="261"/>
            <ac:spMk id="268" creationId="{00000000-0000-0000-0000-000000000000}"/>
          </ac:spMkLst>
        </pc:spChg>
      </pc:sldChg>
      <pc:sldChg chg="modSp modNotesTx">
        <pc:chgData name="Makhadmeh, Rola" userId="f46059fe-bc3c-4f00-9753-5713745adb86" providerId="ADAL" clId="{DBAE3525-4E96-4446-9F2C-5C13207FA748}" dt="2022-05-09T10:31:13.960" v="418" actId="782"/>
        <pc:sldMkLst>
          <pc:docMk/>
          <pc:sldMk cId="0" sldId="262"/>
        </pc:sldMkLst>
        <pc:spChg chg="mod">
          <ac:chgData name="Makhadmeh, Rola" userId="f46059fe-bc3c-4f00-9753-5713745adb86" providerId="ADAL" clId="{DBAE3525-4E96-4446-9F2C-5C13207FA748}" dt="2022-05-09T08:45:55.940" v="415" actId="20577"/>
          <ac:spMkLst>
            <pc:docMk/>
            <pc:sldMk cId="0" sldId="262"/>
            <ac:spMk id="274" creationId="{00000000-0000-0000-0000-000000000000}"/>
          </ac:spMkLst>
        </pc:spChg>
        <pc:spChg chg="mod">
          <ac:chgData name="Makhadmeh, Rola" userId="f46059fe-bc3c-4f00-9753-5713745adb86" providerId="ADAL" clId="{DBAE3525-4E96-4446-9F2C-5C13207FA748}" dt="2022-05-09T08:53:52.892" v="417" actId="782"/>
          <ac:spMkLst>
            <pc:docMk/>
            <pc:sldMk cId="0" sldId="262"/>
            <ac:spMk id="275" creationId="{00000000-0000-0000-0000-000000000000}"/>
          </ac:spMkLst>
        </pc:spChg>
        <pc:spChg chg="mod">
          <ac:chgData name="Makhadmeh, Rola" userId="f46059fe-bc3c-4f00-9753-5713745adb86" providerId="ADAL" clId="{DBAE3525-4E96-4446-9F2C-5C13207FA748}" dt="2022-05-09T08:44:31.147" v="375"/>
          <ac:spMkLst>
            <pc:docMk/>
            <pc:sldMk cId="0" sldId="262"/>
            <ac:spMk id="276" creationId="{00000000-0000-0000-0000-000000000000}"/>
          </ac:spMkLst>
        </pc:spChg>
      </pc:sldChg>
      <pc:sldChg chg="modSp modNotesTx">
        <pc:chgData name="Makhadmeh, Rola" userId="f46059fe-bc3c-4f00-9753-5713745adb86" providerId="ADAL" clId="{DBAE3525-4E96-4446-9F2C-5C13207FA748}" dt="2022-05-09T11:57:52.202" v="483" actId="121"/>
        <pc:sldMkLst>
          <pc:docMk/>
          <pc:sldMk cId="0" sldId="263"/>
        </pc:sldMkLst>
        <pc:spChg chg="mod">
          <ac:chgData name="Makhadmeh, Rola" userId="f46059fe-bc3c-4f00-9753-5713745adb86" providerId="ADAL" clId="{DBAE3525-4E96-4446-9F2C-5C13207FA748}" dt="2022-05-09T10:34:15.137" v="480" actId="782"/>
          <ac:spMkLst>
            <pc:docMk/>
            <pc:sldMk cId="0" sldId="263"/>
            <ac:spMk id="282" creationId="{00000000-0000-0000-0000-000000000000}"/>
          </ac:spMkLst>
        </pc:spChg>
        <pc:spChg chg="mod">
          <ac:chgData name="Makhadmeh, Rola" userId="f46059fe-bc3c-4f00-9753-5713745adb86" providerId="ADAL" clId="{DBAE3525-4E96-4446-9F2C-5C13207FA748}" dt="2022-05-09T10:33:03.987" v="477" actId="20577"/>
          <ac:spMkLst>
            <pc:docMk/>
            <pc:sldMk cId="0" sldId="263"/>
            <ac:spMk id="283" creationId="{00000000-0000-0000-0000-000000000000}"/>
          </ac:spMkLst>
        </pc:spChg>
        <pc:spChg chg="mod">
          <ac:chgData name="Makhadmeh, Rola" userId="f46059fe-bc3c-4f00-9753-5713745adb86" providerId="ADAL" clId="{DBAE3525-4E96-4446-9F2C-5C13207FA748}" dt="2022-05-09T10:31:53.944" v="420" actId="207"/>
          <ac:spMkLst>
            <pc:docMk/>
            <pc:sldMk cId="0" sldId="263"/>
            <ac:spMk id="284" creationId="{00000000-0000-0000-0000-000000000000}"/>
          </ac:spMkLst>
        </pc:spChg>
      </pc:sldChg>
      <pc:sldChg chg="addSp modSp modNotesTx">
        <pc:chgData name="Makhadmeh, Rola" userId="f46059fe-bc3c-4f00-9753-5713745adb86" providerId="ADAL" clId="{DBAE3525-4E96-4446-9F2C-5C13207FA748}" dt="2022-05-09T12:32:57.315" v="615" actId="121"/>
        <pc:sldMkLst>
          <pc:docMk/>
          <pc:sldMk cId="0" sldId="264"/>
        </pc:sldMkLst>
        <pc:spChg chg="add mod">
          <ac:chgData name="Makhadmeh, Rola" userId="f46059fe-bc3c-4f00-9753-5713745adb86" providerId="ADAL" clId="{DBAE3525-4E96-4446-9F2C-5C13207FA748}" dt="2022-05-09T11:59:20.850" v="517"/>
          <ac:spMkLst>
            <pc:docMk/>
            <pc:sldMk cId="0" sldId="264"/>
            <ac:spMk id="2" creationId="{B4ACDE93-5AD4-4E87-893B-DD0B5C102504}"/>
          </ac:spMkLst>
        </pc:spChg>
        <pc:spChg chg="mod">
          <ac:chgData name="Makhadmeh, Rola" userId="f46059fe-bc3c-4f00-9753-5713745adb86" providerId="ADAL" clId="{DBAE3525-4E96-4446-9F2C-5C13207FA748}" dt="2022-05-09T11:58:45.651" v="515" actId="20577"/>
          <ac:spMkLst>
            <pc:docMk/>
            <pc:sldMk cId="0" sldId="264"/>
            <ac:spMk id="290" creationId="{00000000-0000-0000-0000-000000000000}"/>
          </ac:spMkLst>
        </pc:spChg>
        <pc:spChg chg="mod">
          <ac:chgData name="Makhadmeh, Rola" userId="f46059fe-bc3c-4f00-9753-5713745adb86" providerId="ADAL" clId="{DBAE3525-4E96-4446-9F2C-5C13207FA748}" dt="2022-05-09T12:00:30.332" v="536" actId="5793"/>
          <ac:spMkLst>
            <pc:docMk/>
            <pc:sldMk cId="0" sldId="264"/>
            <ac:spMk id="291" creationId="{00000000-0000-0000-0000-000000000000}"/>
          </ac:spMkLst>
        </pc:spChg>
        <pc:spChg chg="mod">
          <ac:chgData name="Makhadmeh, Rola" userId="f46059fe-bc3c-4f00-9753-5713745adb86" providerId="ADAL" clId="{DBAE3525-4E96-4446-9F2C-5C13207FA748}" dt="2022-05-09T11:58:11.604" v="484"/>
          <ac:spMkLst>
            <pc:docMk/>
            <pc:sldMk cId="0" sldId="264"/>
            <ac:spMk id="300" creationId="{00000000-0000-0000-0000-000000000000}"/>
          </ac:spMkLst>
        </pc:spChg>
      </pc:sldChg>
      <pc:sldChg chg="modSp">
        <pc:chgData name="Makhadmeh, Rola" userId="f46059fe-bc3c-4f00-9753-5713745adb86" providerId="ADAL" clId="{DBAE3525-4E96-4446-9F2C-5C13207FA748}" dt="2022-05-09T12:36:21.981" v="674" actId="14100"/>
        <pc:sldMkLst>
          <pc:docMk/>
          <pc:sldMk cId="0" sldId="265"/>
        </pc:sldMkLst>
        <pc:spChg chg="mod">
          <ac:chgData name="Makhadmeh, Rola" userId="f46059fe-bc3c-4f00-9753-5713745adb86" providerId="ADAL" clId="{DBAE3525-4E96-4446-9F2C-5C13207FA748}" dt="2022-05-09T12:35:00.165" v="662" actId="122"/>
          <ac:spMkLst>
            <pc:docMk/>
            <pc:sldMk cId="0" sldId="265"/>
            <ac:spMk id="306" creationId="{00000000-0000-0000-0000-000000000000}"/>
          </ac:spMkLst>
        </pc:spChg>
        <pc:spChg chg="mod">
          <ac:chgData name="Makhadmeh, Rola" userId="f46059fe-bc3c-4f00-9753-5713745adb86" providerId="ADAL" clId="{DBAE3525-4E96-4446-9F2C-5C13207FA748}" dt="2022-05-09T12:34:54.536" v="659" actId="782"/>
          <ac:spMkLst>
            <pc:docMk/>
            <pc:sldMk cId="0" sldId="265"/>
            <ac:spMk id="307" creationId="{00000000-0000-0000-0000-000000000000}"/>
          </ac:spMkLst>
        </pc:spChg>
        <pc:spChg chg="mod">
          <ac:chgData name="Makhadmeh, Rola" userId="f46059fe-bc3c-4f00-9753-5713745adb86" providerId="ADAL" clId="{DBAE3525-4E96-4446-9F2C-5C13207FA748}" dt="2022-05-09T12:36:21.981" v="674" actId="14100"/>
          <ac:spMkLst>
            <pc:docMk/>
            <pc:sldMk cId="0" sldId="265"/>
            <ac:spMk id="308" creationId="{00000000-0000-0000-0000-000000000000}"/>
          </ac:spMkLst>
        </pc:spChg>
      </pc:sldChg>
      <pc:sldChg chg="modSp">
        <pc:chgData name="Makhadmeh, Rola" userId="f46059fe-bc3c-4f00-9753-5713745adb86" providerId="ADAL" clId="{DBAE3525-4E96-4446-9F2C-5C13207FA748}" dt="2022-05-09T12:50:43.209" v="699" actId="782"/>
        <pc:sldMkLst>
          <pc:docMk/>
          <pc:sldMk cId="0" sldId="266"/>
        </pc:sldMkLst>
        <pc:spChg chg="mod">
          <ac:chgData name="Makhadmeh, Rola" userId="f46059fe-bc3c-4f00-9753-5713745adb86" providerId="ADAL" clId="{DBAE3525-4E96-4446-9F2C-5C13207FA748}" dt="2022-05-09T12:40:36.293" v="687" actId="782"/>
          <ac:spMkLst>
            <pc:docMk/>
            <pc:sldMk cId="0" sldId="266"/>
            <ac:spMk id="315" creationId="{00000000-0000-0000-0000-000000000000}"/>
          </ac:spMkLst>
        </pc:spChg>
        <pc:spChg chg="mod">
          <ac:chgData name="Makhadmeh, Rola" userId="f46059fe-bc3c-4f00-9753-5713745adb86" providerId="ADAL" clId="{DBAE3525-4E96-4446-9F2C-5C13207FA748}" dt="2022-05-09T12:50:43.209" v="699" actId="782"/>
          <ac:spMkLst>
            <pc:docMk/>
            <pc:sldMk cId="0" sldId="266"/>
            <ac:spMk id="317" creationId="{00000000-0000-0000-0000-000000000000}"/>
          </ac:spMkLst>
        </pc:spChg>
      </pc:sldChg>
      <pc:sldChg chg="modSp">
        <pc:chgData name="Makhadmeh, Rola" userId="f46059fe-bc3c-4f00-9753-5713745adb86" providerId="ADAL" clId="{DBAE3525-4E96-4446-9F2C-5C13207FA748}" dt="2022-05-09T13:00:16.299" v="740" actId="20577"/>
        <pc:sldMkLst>
          <pc:docMk/>
          <pc:sldMk cId="0" sldId="267"/>
        </pc:sldMkLst>
        <pc:spChg chg="mod">
          <ac:chgData name="Makhadmeh, Rola" userId="f46059fe-bc3c-4f00-9753-5713745adb86" providerId="ADAL" clId="{DBAE3525-4E96-4446-9F2C-5C13207FA748}" dt="2022-05-09T12:55:43.180" v="702" actId="121"/>
          <ac:spMkLst>
            <pc:docMk/>
            <pc:sldMk cId="0" sldId="267"/>
            <ac:spMk id="322" creationId="{00000000-0000-0000-0000-000000000000}"/>
          </ac:spMkLst>
        </pc:spChg>
        <pc:spChg chg="mod">
          <ac:chgData name="Makhadmeh, Rola" userId="f46059fe-bc3c-4f00-9753-5713745adb86" providerId="ADAL" clId="{DBAE3525-4E96-4446-9F2C-5C13207FA748}" dt="2022-05-09T13:00:16.299" v="740" actId="20577"/>
          <ac:spMkLst>
            <pc:docMk/>
            <pc:sldMk cId="0" sldId="267"/>
            <ac:spMk id="324" creationId="{00000000-0000-0000-0000-000000000000}"/>
          </ac:spMkLst>
        </pc:spChg>
      </pc:sldChg>
      <pc:sldChg chg="modSp">
        <pc:chgData name="Makhadmeh, Rola" userId="f46059fe-bc3c-4f00-9753-5713745adb86" providerId="ADAL" clId="{DBAE3525-4E96-4446-9F2C-5C13207FA748}" dt="2022-05-09T13:07:28.200" v="757" actId="27636"/>
        <pc:sldMkLst>
          <pc:docMk/>
          <pc:sldMk cId="0" sldId="268"/>
        </pc:sldMkLst>
        <pc:spChg chg="mod">
          <ac:chgData name="Makhadmeh, Rola" userId="f46059fe-bc3c-4f00-9753-5713745adb86" providerId="ADAL" clId="{DBAE3525-4E96-4446-9F2C-5C13207FA748}" dt="2022-05-09T13:00:49.092" v="742" actId="782"/>
          <ac:spMkLst>
            <pc:docMk/>
            <pc:sldMk cId="0" sldId="268"/>
            <ac:spMk id="330" creationId="{00000000-0000-0000-0000-000000000000}"/>
          </ac:spMkLst>
        </pc:spChg>
        <pc:spChg chg="mod">
          <ac:chgData name="Makhadmeh, Rola" userId="f46059fe-bc3c-4f00-9753-5713745adb86" providerId="ADAL" clId="{DBAE3525-4E96-4446-9F2C-5C13207FA748}" dt="2022-05-09T13:07:28.200" v="757" actId="27636"/>
          <ac:spMkLst>
            <pc:docMk/>
            <pc:sldMk cId="0" sldId="268"/>
            <ac:spMk id="332" creationId="{00000000-0000-0000-0000-000000000000}"/>
          </ac:spMkLst>
        </pc:spChg>
      </pc:sldChg>
      <pc:sldChg chg="addSp modSp modNotesTx">
        <pc:chgData name="Makhadmeh, Rola" userId="f46059fe-bc3c-4f00-9753-5713745adb86" providerId="ADAL" clId="{DBAE3525-4E96-4446-9F2C-5C13207FA748}" dt="2022-05-09T13:11:44.969" v="824" actId="20577"/>
        <pc:sldMkLst>
          <pc:docMk/>
          <pc:sldMk cId="0" sldId="269"/>
        </pc:sldMkLst>
        <pc:spChg chg="add mod">
          <ac:chgData name="Makhadmeh, Rola" userId="f46059fe-bc3c-4f00-9753-5713745adb86" providerId="ADAL" clId="{DBAE3525-4E96-4446-9F2C-5C13207FA748}" dt="2022-05-09T13:09:14.175" v="786"/>
          <ac:spMkLst>
            <pc:docMk/>
            <pc:sldMk cId="0" sldId="269"/>
            <ac:spMk id="2" creationId="{9B0EC990-B441-480E-9256-855422B8C790}"/>
          </ac:spMkLst>
        </pc:spChg>
        <pc:spChg chg="add mod">
          <ac:chgData name="Makhadmeh, Rola" userId="f46059fe-bc3c-4f00-9753-5713745adb86" providerId="ADAL" clId="{DBAE3525-4E96-4446-9F2C-5C13207FA748}" dt="2022-05-09T13:10:01.932" v="793"/>
          <ac:spMkLst>
            <pc:docMk/>
            <pc:sldMk cId="0" sldId="269"/>
            <ac:spMk id="3" creationId="{BE837343-0779-4193-84F5-FC5075AD6E3C}"/>
          </ac:spMkLst>
        </pc:spChg>
        <pc:spChg chg="mod">
          <ac:chgData name="Makhadmeh, Rola" userId="f46059fe-bc3c-4f00-9753-5713745adb86" providerId="ADAL" clId="{DBAE3525-4E96-4446-9F2C-5C13207FA748}" dt="2022-05-09T13:10:29.374" v="801" actId="12"/>
          <ac:spMkLst>
            <pc:docMk/>
            <pc:sldMk cId="0" sldId="269"/>
            <ac:spMk id="338" creationId="{00000000-0000-0000-0000-000000000000}"/>
          </ac:spMkLst>
        </pc:spChg>
        <pc:spChg chg="mod">
          <ac:chgData name="Makhadmeh, Rola" userId="f46059fe-bc3c-4f00-9753-5713745adb86" providerId="ADAL" clId="{DBAE3525-4E96-4446-9F2C-5C13207FA748}" dt="2022-05-09T13:07:43.699" v="774" actId="20577"/>
          <ac:spMkLst>
            <pc:docMk/>
            <pc:sldMk cId="0" sldId="269"/>
            <ac:spMk id="339" creationId="{00000000-0000-0000-0000-000000000000}"/>
          </ac:spMkLst>
        </pc:spChg>
      </pc:sldChg>
    </pc:docChg>
  </pc:docChgLst>
</pc:chgInfo>
</file>

<file path=ppt/comments/modernComment_104_0.xml><?xml version="1.0" encoding="utf-8"?>
<p188:cmLst xmlns:a="http://schemas.openxmlformats.org/drawingml/2006/main" xmlns:r="http://schemas.openxmlformats.org/officeDocument/2006/relationships" xmlns:p188="http://schemas.microsoft.com/office/powerpoint/2018/8/main">
  <p188:cm id="{9553BCBA-C851-43F8-B96E-4681E289FA66}" authorId="{3B225371-A5D4-6CE3-9D5C-58AB0B77C653}" created="2022-02-15T21:38:59.435">
    <ac:txMkLst xmlns:ac="http://schemas.microsoft.com/office/drawing/2013/main/command">
      <pc:docMk xmlns:pc="http://schemas.microsoft.com/office/powerpoint/2013/main/command"/>
      <pc:sldMk xmlns:pc="http://schemas.microsoft.com/office/powerpoint/2013/main/command" cId="0" sldId="260"/>
      <ac:spMk id="260" creationId="{00000000-0000-0000-0000-000000000000}"/>
      <ac:txMk cp="14" len="8">
        <ac:context len="44" hash="2554502369"/>
      </ac:txMk>
    </ac:txMkLst>
    <p188:pos x="2573083" y="1262062"/>
    <p188:replyLst>
      <p188:reply id="{19A82B5E-647F-4EF2-9661-264A84E60B3E}" authorId="{9C36AD01-230D-76DC-CC71-BD5B4388A65D}" created="2022-02-22T12:13:26.277">
        <p188:txBody>
          <a:bodyPr/>
          <a:lstStyle/>
          <a:p>
            <a:r>
              <a:rPr lang="fr-FR"/>
              <a:t>adding to the other slides</a:t>
            </a:r>
          </a:p>
        </p188:txBody>
      </p188:reply>
    </p188:replyLst>
    <p188:txBody>
      <a:bodyPr/>
      <a:lstStyle/>
      <a:p>
        <a:r>
          <a:rPr lang="en-CA"/>
          <a:t>Just wanted to double-check that the word "guidance" should be here, as it doesn't appear in following slides of the same style/similar content.</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4" name="Google Shape;224;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3" name="Google Shape;303;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4" name="Google Shape;304;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2" name="Google Shape;312;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3" name="Google Shape;313;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0" name="Google Shape;320;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7" name="Google Shape;327;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8" name="Google Shape;328;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5" name="Google Shape;335;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r" rtl="1"/>
            <a:r>
              <a:rPr lang="ar-JO" sz="1200" b="0" i="0" u="none" strike="noStrike" cap="none" dirty="0">
                <a:solidFill>
                  <a:schemeClr val="dk1"/>
                </a:solidFill>
                <a:effectLst/>
                <a:latin typeface="Calibri"/>
                <a:ea typeface="Calibri"/>
                <a:cs typeface="Calibri"/>
                <a:sym typeface="Calibri"/>
              </a:rPr>
              <a:t>      </a:t>
            </a:r>
            <a:r>
              <a:rPr lang="ar-SA" sz="1200" b="0" i="0" u="none" strike="noStrike" cap="none" dirty="0">
                <a:solidFill>
                  <a:schemeClr val="dk1"/>
                </a:solidFill>
                <a:effectLst/>
                <a:latin typeface="Calibri"/>
                <a:ea typeface="Calibri"/>
                <a:cs typeface="Calibri"/>
                <a:sym typeface="Calibri"/>
              </a:rPr>
              <a:t>يمكن للأنشطة الجماعية جنبًا إلى جنب مع الخدمات متعددة القطاعات للعائلات أن تعزز بشكل إيجابي من رفاهية الأطفال وقدرتهم على الصمود وتقليل مستويات التوتر لديهم.</a:t>
            </a:r>
            <a:endParaRPr lang="en-US" sz="1200" b="0" i="0" u="none" strike="noStrike" cap="none" dirty="0">
              <a:solidFill>
                <a:schemeClr val="dk1"/>
              </a:solidFill>
              <a:effectLst/>
              <a:latin typeface="Calibri"/>
              <a:ea typeface="Calibri"/>
              <a:cs typeface="Calibri"/>
              <a:sym typeface="Calibri"/>
            </a:endParaRPr>
          </a:p>
          <a:p>
            <a:pPr algn="r" rtl="1"/>
            <a:r>
              <a:rPr lang="ar-JO" sz="1200" b="0" i="0" u="none" strike="noStrike" cap="none" dirty="0">
                <a:solidFill>
                  <a:schemeClr val="dk1"/>
                </a:solidFill>
                <a:effectLst/>
                <a:latin typeface="Calibri"/>
                <a:ea typeface="Calibri"/>
                <a:cs typeface="Calibri"/>
                <a:sym typeface="Calibri"/>
              </a:rPr>
              <a:t>       </a:t>
            </a:r>
            <a:r>
              <a:rPr lang="ar-SA" sz="1200" b="0" i="0" u="none" strike="noStrike" cap="none" dirty="0">
                <a:solidFill>
                  <a:schemeClr val="dk1"/>
                </a:solidFill>
                <a:effectLst/>
                <a:latin typeface="Calibri"/>
                <a:ea typeface="Calibri"/>
                <a:cs typeface="Calibri"/>
                <a:sym typeface="Calibri"/>
              </a:rPr>
              <a:t>في حين أن الأنشطة الجماعية هي واحدة من التدخلات الإنسانية الأكثر شيوعًا والأكثر أهمية لدعم النمو الاجتماعي والعاطفي للأطفال والمراهقين ، إلا أن أولئك الذين يعملون أو الذين</a:t>
            </a:r>
            <a:r>
              <a:rPr lang="ar-JO" sz="1200" b="0" i="0" u="none" strike="noStrike" cap="none" dirty="0">
                <a:solidFill>
                  <a:schemeClr val="dk1"/>
                </a:solidFill>
                <a:effectLst/>
                <a:latin typeface="Calibri"/>
                <a:ea typeface="Calibri"/>
                <a:cs typeface="Calibri"/>
                <a:sym typeface="Calibri"/>
              </a:rPr>
              <a:t> </a:t>
            </a:r>
            <a:r>
              <a:rPr lang="ar-SA" sz="1200" b="0" i="0" u="none" strike="noStrike" cap="none" dirty="0">
                <a:solidFill>
                  <a:schemeClr val="dk1"/>
                </a:solidFill>
                <a:effectLst/>
                <a:latin typeface="Calibri"/>
                <a:ea typeface="Calibri"/>
                <a:cs typeface="Calibri"/>
                <a:sym typeface="Calibri"/>
              </a:rPr>
              <a:t>يعملون في عمل الأطفال غالبًا لا يتمكنون من الوصول إلى هذه الأنشطة.</a:t>
            </a:r>
            <a:endParaRPr lang="en-US" sz="1200" b="0" i="0" u="none" strike="noStrike" cap="none" dirty="0">
              <a:solidFill>
                <a:schemeClr val="dk1"/>
              </a:solidFill>
              <a:effectLst/>
              <a:latin typeface="Calibri"/>
              <a:ea typeface="Calibri"/>
              <a:cs typeface="Calibri"/>
              <a:sym typeface="Calibri"/>
            </a:endParaRPr>
          </a:p>
          <a:p>
            <a:pPr algn="r" rtl="1"/>
            <a:r>
              <a:rPr lang="ar-JO" sz="1200" b="0" i="0" u="none" strike="noStrike" cap="none" dirty="0">
                <a:solidFill>
                  <a:schemeClr val="dk1"/>
                </a:solidFill>
                <a:effectLst/>
                <a:latin typeface="Calibri"/>
                <a:ea typeface="Calibri"/>
                <a:cs typeface="Calibri"/>
                <a:sym typeface="Calibri"/>
              </a:rPr>
              <a:t>   </a:t>
            </a:r>
            <a:r>
              <a:rPr lang="ar-SA" sz="1200" b="0" i="0" u="none" strike="noStrike" cap="none" dirty="0">
                <a:solidFill>
                  <a:schemeClr val="dk1"/>
                </a:solidFill>
                <a:effectLst/>
                <a:latin typeface="Calibri"/>
                <a:ea typeface="Calibri"/>
                <a:cs typeface="Calibri"/>
                <a:sym typeface="Calibri"/>
              </a:rPr>
              <a:t>غالبًا ما تشكل طبيعة عملهم حواجز أمام الوصول إلى المواقع الثابتة والأوقات التي تعمل فيها المساحات الآمنة ، ولا تعكس الأنشطة بشكل كافٍ احتياجاتهم واهتماماتهم.</a:t>
            </a:r>
            <a:endParaRPr lang="en-US" sz="1200" b="0" i="0" u="none" strike="noStrike" cap="none" dirty="0">
              <a:solidFill>
                <a:schemeClr val="dk1"/>
              </a:solidFill>
              <a:effectLst/>
              <a:latin typeface="Calibri"/>
              <a:ea typeface="Calibri"/>
              <a:cs typeface="Calibri"/>
              <a:sym typeface="Calibri"/>
            </a:endParaRPr>
          </a:p>
          <a:p>
            <a:pPr algn="r" rtl="1"/>
            <a:r>
              <a:rPr lang="ar-JO" sz="1200" b="0" i="0" u="none" strike="noStrike" cap="none">
                <a:solidFill>
                  <a:schemeClr val="dk1"/>
                </a:solidFill>
                <a:effectLst/>
                <a:latin typeface="Calibri"/>
                <a:ea typeface="Calibri"/>
                <a:cs typeface="Calibri"/>
                <a:sym typeface="Calibri"/>
              </a:rPr>
              <a:t>   </a:t>
            </a:r>
            <a:r>
              <a:rPr lang="ar-SA" sz="1200" b="0" i="0" u="none" strike="noStrike" cap="none">
                <a:solidFill>
                  <a:schemeClr val="dk1"/>
                </a:solidFill>
                <a:effectLst/>
                <a:latin typeface="Calibri"/>
                <a:ea typeface="Calibri"/>
                <a:cs typeface="Calibri"/>
                <a:sym typeface="Calibri"/>
              </a:rPr>
              <a:t>يجب </a:t>
            </a:r>
            <a:r>
              <a:rPr lang="ar-SA" sz="1200" b="0" i="0" u="none" strike="noStrike" cap="none" dirty="0">
                <a:solidFill>
                  <a:schemeClr val="dk1"/>
                </a:solidFill>
                <a:effectLst/>
                <a:latin typeface="Calibri"/>
                <a:ea typeface="Calibri"/>
                <a:cs typeface="Calibri"/>
                <a:sym typeface="Calibri"/>
              </a:rPr>
              <a:t>أن تتخذ الأنشطة الجماعية تدابير خاصة لتلبية الاحتياجات والمصالح المحددة للأطفال العاملين بما في ذلك احتياجاتهم الاجتماعية والعاطفية والنفسية الاجتماعية.</a:t>
            </a:r>
            <a:endParaRPr lang="en-US"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dirty="0"/>
          </a:p>
        </p:txBody>
      </p:sp>
      <p:sp>
        <p:nvSpPr>
          <p:cNvPr id="336" name="Google Shape;336;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a:p>
            <a:pPr marL="0" marR="0" lvl="0" indent="0" algn="l" rtl="0">
              <a:lnSpc>
                <a:spcPct val="100000"/>
              </a:lnSpc>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32" name="Google Shape;23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sz="1200"/>
          </a:p>
        </p:txBody>
      </p:sp>
      <p:sp>
        <p:nvSpPr>
          <p:cNvPr id="239" name="Google Shape;23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7" name="Google Shape;247;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r" rtl="1"/>
            <a:r>
              <a:rPr lang="ar-SA" sz="1200" b="0" i="0" u="none" strike="noStrike" cap="none" dirty="0">
                <a:solidFill>
                  <a:schemeClr val="dk1"/>
                </a:solidFill>
                <a:effectLst/>
                <a:latin typeface="Calibri"/>
                <a:ea typeface="Calibri"/>
                <a:cs typeface="Calibri"/>
                <a:sym typeface="Calibri"/>
              </a:rPr>
              <a:t>اشرح أن الجمع بين تحديد الأوقات والمواقع الثابتة لأنشطة مجموعة حماية الطفل مع الطلب المرتفع في كثير من الأحيان على وقت الأطفال من عملهم في المنزل و / أو في مكان العمل هو عادةً من أهم العوائق التي تحول دون حضور الأطفال. وبالمثل ، قد لا تعكس أنشطة المجموعات بشكل كافٍ احتياجاتهم واهتماماتهم ، حيث أن الأطفال والمراهقين في عمالة الأطفال لديهم تجارب مختلفة جدًا عن أقرانهم الذين لا يعملون. قد يؤدي حضور الأطفال في الأنشطة الجماعية إلى تكبد تكاليف سواء من حيث الوقت الضائع أو الدخل من العمل نفسه ، أو من خلال التكاليف المباشرة لحضور الأنشطة مثل النقل أو المواد. قد لا يرغب الأطفال والمراهقون الأكبر سنًا في الوصول إلى الأنشطة الجماعية إذا كانت تشمل أيضًا الأطفال الأصغر سنًا ، أو عندما تؤدي مشاركتهم في الأنشطة إلى الوصمة الاجتماعية أو تفاقمها.</a:t>
            </a:r>
            <a:endParaRPr lang="en-US" sz="1200" b="0" i="0" u="none" strike="noStrike" cap="none" dirty="0">
              <a:solidFill>
                <a:schemeClr val="dk1"/>
              </a:solidFill>
              <a:effectLst/>
              <a:latin typeface="Calibri"/>
              <a:ea typeface="Calibri"/>
              <a:cs typeface="Calibri"/>
              <a:sym typeface="Calibri"/>
            </a:endParaRPr>
          </a:p>
          <a:p>
            <a:pPr algn="r" rtl="1"/>
            <a:r>
              <a:rPr lang="ar-SA" sz="1200" b="0" i="0" u="none" strike="noStrike" cap="none" dirty="0">
                <a:solidFill>
                  <a:schemeClr val="dk1"/>
                </a:solidFill>
                <a:effectLst/>
                <a:latin typeface="Calibri"/>
                <a:ea typeface="Calibri"/>
                <a:cs typeface="Calibri"/>
                <a:sym typeface="Calibri"/>
              </a:rPr>
              <a:t> أخيرًا ، هناك حواجز يمكن أن تكون شديدة التمييز بين الجنسين ، وقد تحدث لكل من الفتيات والفتيان حسب السياق. تواجه الفتيات ، ولا سيما المراهقات ، العزلة الاجتماعية والحركة المقيدة وصنع القرار في العديد من السياقات الإنسانية ، وقد يتعرض الأولاد خاصة أولئك الذين يعملون في </a:t>
            </a:r>
            <a:r>
              <a:rPr lang="en-GB" sz="1200" b="0" i="0" u="none" strike="noStrike" cap="none" dirty="0">
                <a:solidFill>
                  <a:schemeClr val="dk1"/>
                </a:solidFill>
                <a:effectLst/>
                <a:latin typeface="Calibri"/>
                <a:ea typeface="Calibri"/>
                <a:cs typeface="Calibri"/>
                <a:sym typeface="Calibri"/>
              </a:rPr>
              <a:t>WFCL</a:t>
            </a:r>
            <a:r>
              <a:rPr lang="ar-SA" sz="1200" b="0" i="0" u="none" strike="noStrike" cap="none" dirty="0">
                <a:solidFill>
                  <a:schemeClr val="dk1"/>
                </a:solidFill>
                <a:effectLst/>
                <a:latin typeface="Calibri"/>
                <a:ea typeface="Calibri"/>
                <a:cs typeface="Calibri"/>
                <a:sym typeface="Calibri"/>
              </a:rPr>
              <a:t> أو العمالة المستعبدة أو العمل الصناعي الخطير إلى تقييد حركتهم واتخاذ القرار ويواجهون العزلة الاجتماعية. يجب دائمًا تحليل الحواجز من خلال منظور جندري.</a:t>
            </a:r>
            <a:endParaRPr lang="en-US"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dirty="0"/>
          </a:p>
        </p:txBody>
      </p:sp>
      <p:sp>
        <p:nvSpPr>
          <p:cNvPr id="256" name="Google Shape;256;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3" name="Google Shape;263;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r" rtl="1"/>
            <a:r>
              <a:rPr lang="ar-JO" sz="1200" b="0" i="0" u="none" strike="noStrike" cap="none" dirty="0">
                <a:solidFill>
                  <a:schemeClr val="dk1"/>
                </a:solidFill>
                <a:effectLst/>
                <a:latin typeface="Calibri"/>
                <a:ea typeface="Calibri"/>
                <a:cs typeface="Calibri"/>
                <a:sym typeface="Calibri"/>
              </a:rPr>
              <a:t>أشرح</a:t>
            </a:r>
            <a:r>
              <a:rPr lang="ar-SA" sz="1200" b="0"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sym typeface="Calibri"/>
            </a:endParaRPr>
          </a:p>
          <a:p>
            <a:pPr algn="r" rtl="1"/>
            <a:r>
              <a:rPr lang="ar-SA" sz="1200" b="0" i="0" u="none" strike="noStrike" cap="none" dirty="0">
                <a:solidFill>
                  <a:schemeClr val="dk1"/>
                </a:solidFill>
                <a:effectLst/>
                <a:latin typeface="Calibri"/>
                <a:ea typeface="Calibri"/>
                <a:cs typeface="Calibri"/>
                <a:sym typeface="Calibri"/>
              </a:rPr>
              <a:t>التشاور بما في ذلك إشراك الأطفال العاملين والقائمين على رعايتهم في إنشاء برنامج من الأنشطة التي تلبي جداول واحتياجات واهتمامات الأطفال العاملين. قد تتطلب التفاوض مع أصحاب العمل لاستكشاف ما إذا كانت الأنشطة يمكن أن تتم قبل أو أثناء أو بعد وقت العمل أو في مكان العمل.</a:t>
            </a:r>
            <a:endParaRPr lang="en-US" sz="1200" b="0" i="0" u="none" strike="noStrike" cap="none" dirty="0">
              <a:solidFill>
                <a:schemeClr val="dk1"/>
              </a:solidFill>
              <a:effectLst/>
              <a:latin typeface="Calibri"/>
              <a:ea typeface="Calibri"/>
              <a:cs typeface="Calibri"/>
              <a:sym typeface="Calibri"/>
            </a:endParaRPr>
          </a:p>
          <a:p>
            <a:pPr algn="r" rtl="1"/>
            <a:r>
              <a:rPr lang="ar-SA" sz="1200" b="0" i="0" u="none" strike="noStrike" cap="none" dirty="0">
                <a:solidFill>
                  <a:schemeClr val="dk1"/>
                </a:solidFill>
                <a:effectLst/>
                <a:latin typeface="Calibri"/>
                <a:ea typeface="Calibri"/>
                <a:cs typeface="Calibri"/>
                <a:sym typeface="Calibri"/>
              </a:rPr>
              <a:t>قد تكون هناك حاجة للتوعية للأطفال المعرضين للخطر وأسرهم خارج المناطق المستهدفة العادية ، أو الذين يعملون في المجتمعات المتأثرة بشدة ، أو الذين تم عزلهم لأسباب أخرى ، وغير قادرين أو يسمح لهم بحضور الخدمات المنتظمة ، على سبيل المثال يصعب الوصول إليها الفتيان والفتيات ، والفتيات في المنزل ، والأطفال الذين يعملون في الحقول أو في الشوارع.</a:t>
            </a:r>
            <a:endParaRPr lang="en-US" sz="1200" b="0" i="0" u="none" strike="noStrike" cap="none" dirty="0">
              <a:solidFill>
                <a:schemeClr val="dk1"/>
              </a:solidFill>
              <a:effectLst/>
              <a:latin typeface="Calibri"/>
              <a:ea typeface="Calibri"/>
              <a:cs typeface="Calibri"/>
              <a:sym typeface="Calibri"/>
            </a:endParaRPr>
          </a:p>
          <a:p>
            <a:pPr algn="r" rtl="1"/>
            <a:r>
              <a:rPr lang="ar-SA" sz="1200" b="0" i="0" u="none" strike="noStrike" cap="none" dirty="0">
                <a:solidFill>
                  <a:schemeClr val="dk1"/>
                </a:solidFill>
                <a:effectLst/>
                <a:latin typeface="Calibri"/>
                <a:ea typeface="Calibri"/>
                <a:cs typeface="Calibri"/>
                <a:sym typeface="Calibri"/>
              </a:rPr>
              <a:t> </a:t>
            </a:r>
            <a:endParaRPr lang="en-US" sz="1200" b="0" i="0" u="none" strike="noStrike" cap="none" dirty="0">
              <a:solidFill>
                <a:schemeClr val="dk1"/>
              </a:solidFill>
              <a:effectLst/>
              <a:latin typeface="Calibri"/>
              <a:ea typeface="Calibri"/>
              <a:cs typeface="Calibri"/>
              <a:sym typeface="Calibri"/>
            </a:endParaRPr>
          </a:p>
          <a:p>
            <a:pPr algn="r" rtl="1"/>
            <a:r>
              <a:rPr lang="ar-SA" sz="1200" b="0" i="0" u="none" strike="noStrike" cap="none" dirty="0">
                <a:solidFill>
                  <a:schemeClr val="dk1"/>
                </a:solidFill>
                <a:effectLst/>
                <a:latin typeface="Calibri"/>
                <a:ea typeface="Calibri"/>
                <a:cs typeface="Calibri"/>
                <a:sym typeface="Calibri"/>
              </a:rPr>
              <a:t>المواقع المرنة للأنشطة الجماعية ، على سبيل المثال حيث يعيش الأطفال العاملون ويعملون ، أو في أماكن أخرى يسهل الوصول إليها ومعروفة للأطفال في عمالة الأطفال ، مثل المساحات في المجتمع أو مراكز الاستقبال أو من خلال الأساليب المتنقلة في المواقع التي يعمل فيها الأطفال ، يمكن تساعد في تحسين الحضور. تساعد الجداول الزمنية والتوقيتات المرنة أيضًا في تسهيل الوصول إلى الخدمات ، مع توفرها أثناء فترات راحة العمل ، أو خارج ساعات العمل العادية أو في أيام عطلة نهاية الأسبوع.</a:t>
            </a:r>
            <a:endParaRPr lang="en-US" sz="1200" b="0" i="0" u="none" strike="noStrike" cap="none" dirty="0">
              <a:solidFill>
                <a:schemeClr val="dk1"/>
              </a:solidFill>
              <a:effectLst/>
              <a:latin typeface="Calibri"/>
              <a:ea typeface="Calibri"/>
              <a:cs typeface="Calibri"/>
              <a:sym typeface="Calibri"/>
            </a:endParaRPr>
          </a:p>
          <a:p>
            <a:pPr algn="r" rtl="1"/>
            <a:r>
              <a:rPr lang="ar-SA" sz="1200" b="0" i="0" u="none" strike="noStrike" cap="none" dirty="0">
                <a:solidFill>
                  <a:schemeClr val="dk1"/>
                </a:solidFill>
                <a:effectLst/>
                <a:latin typeface="Calibri"/>
                <a:ea typeface="Calibri"/>
                <a:cs typeface="Calibri"/>
                <a:sym typeface="Calibri"/>
              </a:rPr>
              <a:t> </a:t>
            </a:r>
            <a:endParaRPr lang="en-US" sz="1200" b="0" i="0" u="none" strike="noStrike" cap="none" dirty="0">
              <a:solidFill>
                <a:schemeClr val="dk1"/>
              </a:solidFill>
              <a:effectLst/>
              <a:latin typeface="Calibri"/>
              <a:ea typeface="Calibri"/>
              <a:cs typeface="Calibri"/>
              <a:sym typeface="Calibri"/>
            </a:endParaRPr>
          </a:p>
          <a:p>
            <a:pPr algn="r" rtl="1"/>
            <a:r>
              <a:rPr lang="ar-SA" sz="1200" b="0" i="0" u="none" strike="noStrike" cap="none" dirty="0">
                <a:solidFill>
                  <a:schemeClr val="dk1"/>
                </a:solidFill>
                <a:effectLst/>
                <a:latin typeface="Calibri"/>
                <a:ea typeface="Calibri"/>
                <a:cs typeface="Calibri"/>
                <a:sym typeface="Calibri"/>
              </a:rPr>
              <a:t>يجب تكييف المحتوى مع احتياجات الأطفال في عمالة الأطفال التي تكون شاملة ومراعية للجنس والعمر.</a:t>
            </a:r>
            <a:endParaRPr lang="en-US" sz="1200" b="0" i="0" u="none" strike="noStrike" cap="none" dirty="0">
              <a:solidFill>
                <a:schemeClr val="dk1"/>
              </a:solidFill>
              <a:effectLst/>
              <a:latin typeface="Calibri"/>
              <a:ea typeface="Calibri"/>
              <a:cs typeface="Calibri"/>
              <a:sym typeface="Calibri"/>
            </a:endParaRPr>
          </a:p>
          <a:p>
            <a:pPr algn="r" rtl="1"/>
            <a:r>
              <a:rPr lang="ar-SA" sz="1200" b="0" i="0" u="none" strike="noStrike" cap="none" dirty="0">
                <a:solidFill>
                  <a:schemeClr val="dk1"/>
                </a:solidFill>
                <a:effectLst/>
                <a:latin typeface="Calibri"/>
                <a:ea typeface="Calibri"/>
                <a:cs typeface="Calibri"/>
                <a:sym typeface="Calibri"/>
              </a:rPr>
              <a:t>يمكن أن يساعد حشد الأطفال العاملين لحضور الأنشطة الجماعية عن طريق الربط مع الجهات الفاعلة الأخرى والجماعات والأفراد على مستوى المجتمع المحلي في تحديد مكان وكيفية الوصول إلى الأطفال المعرضين للخطر.</a:t>
            </a:r>
            <a:endParaRPr lang="en-US" sz="1200" b="0" i="0" u="none" strike="noStrike" cap="none" dirty="0">
              <a:solidFill>
                <a:schemeClr val="dk1"/>
              </a:solidFill>
              <a:effectLst/>
              <a:latin typeface="Calibri"/>
              <a:ea typeface="Calibri"/>
              <a:cs typeface="Calibri"/>
              <a:sym typeface="Calibri"/>
            </a:endParaRPr>
          </a:p>
          <a:p>
            <a:pPr algn="r" rtl="1"/>
            <a:r>
              <a:rPr lang="ar-SA" sz="1200" b="0" i="0" u="none" strike="noStrike" cap="none" dirty="0">
                <a:solidFill>
                  <a:schemeClr val="dk1"/>
                </a:solidFill>
                <a:effectLst/>
                <a:latin typeface="Calibri"/>
                <a:ea typeface="Calibri"/>
                <a:cs typeface="Calibri"/>
                <a:sym typeface="Calibri"/>
              </a:rPr>
              <a:t>قبل كل شيء ، التركيز على بناء الثقة مع الأطفال في عمالة الأطفال ومقدمي الرعاية لهم ، يمكن أن يساعد ذلك في تعزيز العلاقات التي تسهل حضور الأطفال في الأنشطة الجماعية. ابدأ بلحظات قصيرة من الاتصال واعمل تدريجياً وباستمرار نحو حضور الأطفال العاملين الذي يسمح لهم ولأسرهم بتلقي الخدمات والدعم والتواصل مع أقرانهم. افهم متطلبات وقت الأطفال وفكر في البدء بأنشطة أقصر (40 إلى 60 دقيقة) نظرًا لأن الأطفال في عمالة الأطفال قد يكون تركيزهم أقل من أقرانهم الذين يذهبون إلى المدرسة.</a:t>
            </a:r>
            <a:endParaRPr lang="en-US" sz="1200" b="0" i="0" u="none" strike="noStrike" cap="none" dirty="0">
              <a:solidFill>
                <a:schemeClr val="dk1"/>
              </a:solidFill>
              <a:effectLst/>
              <a:latin typeface="Calibri"/>
              <a:ea typeface="Calibri"/>
              <a:cs typeface="Calibri"/>
              <a:sym typeface="Calibri"/>
            </a:endParaRPr>
          </a:p>
          <a:p>
            <a:pPr marL="171450" lvl="0" indent="-95250" algn="l" rtl="0">
              <a:spcBef>
                <a:spcPts val="0"/>
              </a:spcBef>
              <a:spcAft>
                <a:spcPts val="0"/>
              </a:spcAft>
              <a:buClr>
                <a:schemeClr val="dk1"/>
              </a:buClr>
              <a:buSzPts val="1200"/>
              <a:buFont typeface="Arial"/>
              <a:buNone/>
            </a:pPr>
            <a:endParaRPr dirty="0"/>
          </a:p>
        </p:txBody>
      </p:sp>
      <p:sp>
        <p:nvSpPr>
          <p:cNvPr id="264" name="Google Shape;264;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1" name="Google Shape;271;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r" rtl="1"/>
            <a:r>
              <a:rPr lang="ar-SA" sz="1200" b="0" i="0" u="none" strike="noStrike" cap="none" dirty="0">
                <a:solidFill>
                  <a:schemeClr val="dk1"/>
                </a:solidFill>
                <a:effectLst/>
                <a:latin typeface="Calibri"/>
                <a:ea typeface="Calibri"/>
                <a:cs typeface="Calibri"/>
                <a:sym typeface="Calibri"/>
              </a:rPr>
              <a:t>يجب على الجهات الفاعلة في مجال حماية الطفل التي تنفذ أنشطة المجموعة مراعاة ما يلي:</a:t>
            </a:r>
            <a:endParaRPr lang="en-US" sz="1200" b="0" i="0" u="none" strike="noStrike" cap="none" dirty="0">
              <a:solidFill>
                <a:schemeClr val="dk1"/>
              </a:solidFill>
              <a:effectLst/>
              <a:latin typeface="Calibri"/>
              <a:ea typeface="Calibri"/>
              <a:cs typeface="Calibri"/>
              <a:sym typeface="Calibri"/>
            </a:endParaRPr>
          </a:p>
          <a:p>
            <a:pPr lvl="0" algn="r" rtl="1"/>
            <a:r>
              <a:rPr lang="ar-SA" sz="1200" b="0" i="0" u="none" strike="noStrike" cap="none" dirty="0">
                <a:solidFill>
                  <a:schemeClr val="dk1"/>
                </a:solidFill>
                <a:effectLst/>
                <a:latin typeface="Calibri"/>
                <a:ea typeface="Calibri"/>
                <a:cs typeface="Calibri"/>
                <a:sym typeface="Calibri"/>
              </a:rPr>
              <a:t>العمر والجنس والقدرة والعرق</a:t>
            </a:r>
            <a:endParaRPr lang="en-US" sz="1200" b="0" i="0" u="none" strike="noStrike" cap="none" dirty="0">
              <a:solidFill>
                <a:schemeClr val="dk1"/>
              </a:solidFill>
              <a:effectLst/>
              <a:latin typeface="Calibri"/>
              <a:ea typeface="Calibri"/>
              <a:cs typeface="Calibri"/>
              <a:sym typeface="Calibri"/>
            </a:endParaRPr>
          </a:p>
          <a:p>
            <a:pPr algn="r" rtl="1"/>
            <a:r>
              <a:rPr lang="ar-SA" sz="1200" b="0" i="0" u="none" strike="noStrike" cap="none" dirty="0">
                <a:solidFill>
                  <a:schemeClr val="dk1"/>
                </a:solidFill>
                <a:effectLst/>
                <a:latin typeface="Calibri"/>
                <a:ea typeface="Calibri"/>
                <a:cs typeface="Calibri"/>
                <a:sym typeface="Calibri"/>
              </a:rPr>
              <a:t>احتياجات الدعم النفسي والاجتماعي مثل بناء احترام الذات ، وتقوية مهارات الاتصال ، أو الكفاءات الاجتماعية والعاطفية </a:t>
            </a:r>
            <a:endParaRPr lang="en-US" sz="1200" b="0" i="0" u="none" strike="noStrike" cap="none" dirty="0">
              <a:solidFill>
                <a:schemeClr val="dk1"/>
              </a:solidFill>
              <a:effectLst/>
              <a:latin typeface="Calibri"/>
              <a:ea typeface="Calibri"/>
              <a:cs typeface="Calibri"/>
              <a:sym typeface="Calibri"/>
            </a:endParaRPr>
          </a:p>
          <a:p>
            <a:pPr algn="r" rtl="1"/>
            <a:r>
              <a:rPr lang="ar-SA" sz="1200" b="0" i="0" u="none" strike="noStrike" cap="none" dirty="0">
                <a:solidFill>
                  <a:schemeClr val="dk1"/>
                </a:solidFill>
                <a:effectLst/>
                <a:latin typeface="Calibri"/>
                <a:ea typeface="Calibri"/>
                <a:cs typeface="Calibri"/>
                <a:sym typeface="Calibri"/>
              </a:rPr>
              <a:t>الفرص المتاحة لهم للدعم من الأقران وغيره من أشكال الدعم الاجتماعي محليًا مثل مجموعات الأقران أو شبكات الشباب ؛</a:t>
            </a:r>
            <a:endParaRPr lang="en-US" sz="1200" b="0" i="0" u="none" strike="noStrike" cap="none" dirty="0">
              <a:solidFill>
                <a:schemeClr val="dk1"/>
              </a:solidFill>
              <a:effectLst/>
              <a:latin typeface="Calibri"/>
              <a:ea typeface="Calibri"/>
              <a:cs typeface="Calibri"/>
              <a:sym typeface="Calibri"/>
            </a:endParaRPr>
          </a:p>
          <a:p>
            <a:pPr lvl="0" algn="r" rtl="1"/>
            <a:r>
              <a:rPr lang="ar-SA" sz="1200" b="0" i="0" u="none" strike="noStrike" cap="none" dirty="0">
                <a:solidFill>
                  <a:schemeClr val="dk1"/>
                </a:solidFill>
                <a:effectLst/>
                <a:latin typeface="Calibri"/>
                <a:ea typeface="Calibri"/>
                <a:cs typeface="Calibri"/>
                <a:sym typeface="Calibri"/>
              </a:rPr>
              <a:t>المشاركة في الأنشطة التي تلبي احتياجاتهم واهتماماتهم مثل فصول محو الأمية والحساب ، ومهارات القيادة و / أو التوظيف ، أو التعرف على استراتيجيات الحد من الضرر المتعلقة بعمل معين ، أو اهتمامهم الخاص بـ "التعلم والكسب" حيث تكون الأنشطة الترفيهية والمهارات الحياتية يمكن دمجها مع بناء المهارات أو الأنشطة المدرة للدخل ؛</a:t>
            </a:r>
            <a:endParaRPr lang="en-US" sz="1200" b="0" i="0" u="none" strike="noStrike" cap="none" dirty="0">
              <a:solidFill>
                <a:schemeClr val="dk1"/>
              </a:solidFill>
              <a:effectLst/>
              <a:latin typeface="Calibri"/>
              <a:ea typeface="Calibri"/>
              <a:cs typeface="Calibri"/>
              <a:sym typeface="Calibri"/>
            </a:endParaRPr>
          </a:p>
          <a:p>
            <a:pPr lvl="0" algn="r" rtl="1"/>
            <a:r>
              <a:rPr lang="ar-SA" sz="1200" b="0" i="0" u="none" strike="noStrike" cap="none" dirty="0">
                <a:solidFill>
                  <a:schemeClr val="dk1"/>
                </a:solidFill>
                <a:effectLst/>
                <a:latin typeface="Calibri"/>
                <a:ea typeface="Calibri"/>
                <a:cs typeface="Calibri"/>
                <a:sym typeface="Calibri"/>
              </a:rPr>
              <a:t>توفير معلومات مناسبة للعمر وملائمة للأطفال حول التعليم وحق الأطفال في التحرر من عمل الأطفال وأشكال الاستغلال الأخرى ، بما في ذلك عوامل الخطر الخاصة بعمالة الأطفال والطرق التي يمكن للأطفال من خلالها حماية أنفسهم من المخاطر والمخاطر المتعلقة بالعمل . معلومات عن عمل الأطفال المناسب لسنهم والتشريعات الموجودة لحمايتهم ، ومعلومات عن الخدمات المتاحة ، وفرص التعلم ، وأدوار ومسؤوليات مختلف الجهات الفاعلة في السياق ؛</a:t>
            </a:r>
            <a:endParaRPr lang="en-US" sz="1200" b="0" i="0" u="none" strike="noStrike" cap="none" dirty="0">
              <a:solidFill>
                <a:schemeClr val="dk1"/>
              </a:solidFill>
              <a:effectLst/>
              <a:latin typeface="Calibri"/>
              <a:ea typeface="Calibri"/>
              <a:cs typeface="Calibri"/>
              <a:sym typeface="Calibri"/>
            </a:endParaRPr>
          </a:p>
          <a:p>
            <a:pPr algn="r" rtl="1"/>
            <a:r>
              <a:rPr lang="ar-SA" sz="1200" b="0" i="0" u="none" strike="noStrike" cap="none" dirty="0">
                <a:solidFill>
                  <a:schemeClr val="dk1"/>
                </a:solidFill>
                <a:effectLst/>
                <a:latin typeface="Calibri"/>
                <a:ea typeface="Calibri"/>
                <a:cs typeface="Calibri"/>
                <a:sym typeface="Calibri"/>
              </a:rPr>
              <a:t>تحديد الأطفال في أو المعرضين لخطر عمل الأطفال من خلال الأنشطة الجماعية من خلال تضمين معلومات حول العمل والالتحاق بالمدرسة في نماذج التسجيل ، وتحديد العوائق التي يواجهها الأطفال العاملون للدعم ، والتأكد من أن الأنشطة الجماعية مرتبطة بخدمات إدارة حالات حماية الطفل وأن التعريف المتبادل و تتم الإحالات للأطفال المعرضين لخطر عمالة الأطفال أو المعرضين لخطرها ، وربط الأطفال في عمالة الأطفال وأسرهم بخدمات متعددة القطاعات بما في ذلك فرص التعلم الجيدة والخدمات متعددة القطاعات. في حين أن الأنشطة الجماعية يمكن أن توفر الوصول إلى التعلم غير الرسمي ، فإنها يمكن أن تدعم أيضًا الأطفال والمراهقين في بناء المهارات اللازمة للوصول إلى فرص التعلم الرسمية المستمرة ، والربط مع مقدمي التعليم.</a:t>
            </a:r>
            <a:endParaRPr lang="en-US" sz="1200" b="0" i="0" u="none" strike="noStrike" cap="none" dirty="0">
              <a:solidFill>
                <a:schemeClr val="dk1"/>
              </a:solidFill>
              <a:effectLst/>
              <a:latin typeface="Calibri"/>
              <a:ea typeface="Calibri"/>
              <a:cs typeface="Calibri"/>
              <a:sym typeface="Calibri"/>
            </a:endParaRPr>
          </a:p>
          <a:p>
            <a:pPr algn="r" rtl="1"/>
            <a:r>
              <a:rPr lang="ar-SA" sz="1200" b="0" i="0" u="none" strike="noStrike" cap="none" dirty="0">
                <a:solidFill>
                  <a:schemeClr val="dk1"/>
                </a:solidFill>
                <a:effectLst/>
                <a:latin typeface="Calibri"/>
                <a:ea typeface="Calibri"/>
                <a:cs typeface="Calibri"/>
                <a:sym typeface="Calibri"/>
              </a:rPr>
              <a:t>يمكن أن تكون الأنشطة الجماعية جزءًا مهمًا في مسار الإحالة للخدمات متعددة القطاعات مثل دعم الصحة العقلية ، والاستشارات القانونية ، والصحة ، والتغذية ، وخدمات الصحة والحقوق الجنسية والإنجابية (</a:t>
            </a:r>
            <a:r>
              <a:rPr lang="en-GB" sz="1200" b="0" i="0" u="none" strike="noStrike" cap="none" dirty="0">
                <a:solidFill>
                  <a:schemeClr val="dk1"/>
                </a:solidFill>
                <a:effectLst/>
                <a:latin typeface="Calibri"/>
                <a:ea typeface="Calibri"/>
                <a:cs typeface="Calibri"/>
                <a:sym typeface="Calibri"/>
              </a:rPr>
              <a:t>SRHR</a:t>
            </a:r>
            <a:r>
              <a:rPr lang="ar-SA" sz="1200" b="0" i="0" u="none" strike="noStrike" cap="none" dirty="0">
                <a:solidFill>
                  <a:schemeClr val="dk1"/>
                </a:solidFill>
                <a:effectLst/>
                <a:latin typeface="Calibri"/>
                <a:ea typeface="Calibri"/>
                <a:cs typeface="Calibri"/>
                <a:sym typeface="Calibri"/>
              </a:rPr>
              <a:t>) ، وخدمات الأمن الغذائي وسبل العيش أو خدمات تنمية الطفولة المبكرة وغيرها ممن يلبي احتياجات الأطفال والمراهقين من الوالدين / مقدمي الرعاية للأطفال الصغار أو الأشقاء أو أفراد الأسرة المسنين مثل توفير الرعاية البديلة (للأطفال) أو خدمات الحماية.</a:t>
            </a:r>
            <a:endParaRPr lang="en-US" sz="1200" b="0" i="0" u="none" strike="noStrike" cap="none" dirty="0">
              <a:solidFill>
                <a:schemeClr val="dk1"/>
              </a:solidFill>
              <a:effectLst/>
              <a:latin typeface="Calibri"/>
              <a:ea typeface="Calibri"/>
              <a:cs typeface="Calibri"/>
              <a:sym typeface="Calibri"/>
            </a:endParaRPr>
          </a:p>
          <a:p>
            <a:pPr marL="171450" marR="0" lvl="0" indent="-95250" algn="l" rtl="0">
              <a:lnSpc>
                <a:spcPct val="100000"/>
              </a:lnSpc>
              <a:spcBef>
                <a:spcPts val="0"/>
              </a:spcBef>
              <a:spcAft>
                <a:spcPts val="0"/>
              </a:spcAft>
              <a:buClr>
                <a:schemeClr val="dk1"/>
              </a:buClr>
              <a:buSzPts val="1200"/>
              <a:buFont typeface="Arial"/>
              <a:buNone/>
            </a:pPr>
            <a:endParaRPr dirty="0"/>
          </a:p>
        </p:txBody>
      </p:sp>
      <p:sp>
        <p:nvSpPr>
          <p:cNvPr id="272" name="Google Shape;272;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 name="Google Shape;279;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endParaRPr dirty="0"/>
          </a:p>
          <a:p>
            <a:pPr algn="r" rtl="1"/>
            <a:r>
              <a:rPr lang="ar-SA" sz="1200" b="0" i="0" u="none" strike="noStrike" cap="none" dirty="0">
                <a:solidFill>
                  <a:schemeClr val="dk1"/>
                </a:solidFill>
                <a:effectLst/>
                <a:latin typeface="Calibri"/>
                <a:ea typeface="Calibri"/>
                <a:cs typeface="Calibri"/>
                <a:sym typeface="Calibri"/>
              </a:rPr>
              <a:t>غالبًا ما يعاني الأطفال من عواقب نفسية واجتماعية وخيمة عندما يكونون في عمالة أطفال أو يعملون أو يعيشون في بيئة يتم فيها التقليل من شأنهم أو تعرضهم</a:t>
            </a:r>
            <a:r>
              <a:rPr lang="ar-JO" sz="1200" b="0" i="0" u="none" strike="noStrike" cap="none" dirty="0">
                <a:solidFill>
                  <a:schemeClr val="dk1"/>
                </a:solidFill>
                <a:effectLst/>
                <a:latin typeface="Calibri"/>
                <a:ea typeface="Calibri"/>
                <a:cs typeface="Calibri"/>
                <a:sym typeface="Calibri"/>
              </a:rPr>
              <a:t> للتحرش و </a:t>
            </a:r>
            <a:r>
              <a:rPr lang="ar-SA" sz="1200" b="0" i="0" u="none" strike="noStrike" cap="none" dirty="0">
                <a:solidFill>
                  <a:schemeClr val="dk1"/>
                </a:solidFill>
                <a:effectLst/>
                <a:latin typeface="Calibri"/>
                <a:ea typeface="Calibri"/>
                <a:cs typeface="Calibri"/>
                <a:sym typeface="Calibri"/>
              </a:rPr>
              <a:t> للعنف النفسي وسوء المعاملة. تراكمًا بمرور الوقت ، قد يعاني الأطفال من الوصم والتهميش والتمييز من أقرانهم وداخل مجتمعاتهم ، لا سيما إذا كانوا يختلفون في المظهر أو السلوك عن الأطفال الآخرين في مجتمعاتهم. غالبًا ما يعاني الأطفال الذين يقعون في أسوأ أشكال عمالة الأطفال (</a:t>
            </a:r>
            <a:r>
              <a:rPr lang="en-GB" sz="1200" b="0" i="0" u="none" strike="noStrike" cap="none" dirty="0">
                <a:solidFill>
                  <a:schemeClr val="dk1"/>
                </a:solidFill>
                <a:effectLst/>
                <a:latin typeface="Calibri"/>
                <a:ea typeface="Calibri"/>
                <a:cs typeface="Calibri"/>
                <a:sym typeface="Calibri"/>
              </a:rPr>
              <a:t>WFCL</a:t>
            </a:r>
            <a:r>
              <a:rPr lang="ar-SA" sz="1200" b="0" i="0" u="none" strike="noStrike" cap="none" dirty="0">
                <a:solidFill>
                  <a:schemeClr val="dk1"/>
                </a:solidFill>
                <a:effectLst/>
                <a:latin typeface="Calibri"/>
                <a:ea typeface="Calibri"/>
                <a:cs typeface="Calibri"/>
                <a:sym typeface="Calibri"/>
              </a:rPr>
              <a:t>) من أحداث مرهقة للغاية مثل الانفصال عن والديهم ، والإصابة ، والعنف الجنسي وغيرها من المواقف المؤلمة.</a:t>
            </a:r>
            <a:endParaRPr lang="en-US" sz="1200" b="0" i="0" u="none" strike="noStrike" cap="none" dirty="0">
              <a:solidFill>
                <a:schemeClr val="dk1"/>
              </a:solidFill>
              <a:effectLst/>
              <a:latin typeface="Calibri"/>
              <a:ea typeface="Calibri"/>
              <a:cs typeface="Calibri"/>
              <a:sym typeface="Calibri"/>
            </a:endParaRPr>
          </a:p>
          <a:p>
            <a:pPr algn="r" rtl="1"/>
            <a:r>
              <a:rPr lang="ar-SA" sz="1200" b="0" i="0" u="none" strike="noStrike" cap="none" dirty="0">
                <a:solidFill>
                  <a:schemeClr val="dk1"/>
                </a:solidFill>
                <a:effectLst/>
                <a:latin typeface="Calibri"/>
                <a:ea typeface="Calibri"/>
                <a:cs typeface="Calibri"/>
                <a:sym typeface="Calibri"/>
              </a:rPr>
              <a:t> </a:t>
            </a:r>
            <a:endParaRPr lang="en-US" sz="1200" b="0" i="0" u="none" strike="noStrike" cap="none" dirty="0">
              <a:solidFill>
                <a:schemeClr val="dk1"/>
              </a:solidFill>
              <a:effectLst/>
              <a:latin typeface="Calibri"/>
              <a:ea typeface="Calibri"/>
              <a:cs typeface="Calibri"/>
              <a:sym typeface="Calibri"/>
            </a:endParaRPr>
          </a:p>
          <a:p>
            <a:pPr algn="r" rtl="1"/>
            <a:r>
              <a:rPr lang="ar-SA" sz="1200" b="0" i="0" u="none" strike="noStrike" cap="none" dirty="0">
                <a:solidFill>
                  <a:schemeClr val="dk1"/>
                </a:solidFill>
                <a:effectLst/>
                <a:latin typeface="Calibri"/>
                <a:ea typeface="Calibri"/>
                <a:cs typeface="Calibri"/>
                <a:sym typeface="Calibri"/>
              </a:rPr>
              <a:t>الأطفال الذين يعملون في مواقف خطرة للغاية وفي ظروف استغلالية وسوء معاملة حيث يتعرضون للإيذاء والإهانة والرفض من قبل أرباب العمل والأقران وغيرهم ، يتعرضون لخطر الضيق النفسي الاجتماعي الناجم عن العزلة ، ومحدودية حرية الحركة ، والاندماج الاجتماعي مع الآخرين والانفصال عن التعليم الأساسي. مقدمو الرعاية الذين يمكنهم ضمان رفاهية الطفل ونموه الصحي. قد يصبح الأطفال في هذه المواقف معتمدين بشكل كبير على أصحاب عملهم في تلبية احتياجاتهم الأساسية وليس لديهم سوى القليل من القوة للهروب من سوء المعاملة.</a:t>
            </a:r>
            <a:endParaRPr lang="en-US" sz="1200" b="0" i="0" u="none" strike="noStrike" cap="none" dirty="0">
              <a:solidFill>
                <a:schemeClr val="dk1"/>
              </a:solidFill>
              <a:effectLst/>
              <a:latin typeface="Calibri"/>
              <a:ea typeface="Calibri"/>
              <a:cs typeface="Calibri"/>
              <a:sym typeface="Calibri"/>
            </a:endParaRPr>
          </a:p>
          <a:p>
            <a:pPr algn="r" rtl="1"/>
            <a:r>
              <a:rPr lang="ar-SA" sz="1200" b="0" i="0" u="none" strike="noStrike" cap="none" dirty="0">
                <a:solidFill>
                  <a:schemeClr val="dk1"/>
                </a:solidFill>
                <a:effectLst/>
                <a:latin typeface="Calibri"/>
                <a:ea typeface="Calibri"/>
                <a:cs typeface="Calibri"/>
                <a:sym typeface="Calibri"/>
              </a:rPr>
              <a:t> </a:t>
            </a:r>
            <a:endParaRPr lang="en-US" sz="1200" b="0" i="0" u="none" strike="noStrike" cap="none" dirty="0">
              <a:solidFill>
                <a:schemeClr val="dk1"/>
              </a:solidFill>
              <a:effectLst/>
              <a:latin typeface="Calibri"/>
              <a:ea typeface="Calibri"/>
              <a:cs typeface="Calibri"/>
              <a:sym typeface="Calibri"/>
            </a:endParaRPr>
          </a:p>
          <a:p>
            <a:pPr algn="r" rtl="1"/>
            <a:r>
              <a:rPr lang="ar-SA" sz="1200" b="0" i="0" u="none" strike="noStrike" cap="none" dirty="0">
                <a:solidFill>
                  <a:schemeClr val="dk1"/>
                </a:solidFill>
                <a:effectLst/>
                <a:latin typeface="Calibri"/>
                <a:ea typeface="Calibri"/>
                <a:cs typeface="Calibri"/>
                <a:sym typeface="Calibri"/>
              </a:rPr>
              <a:t>يمكن أن يتأثر إحساس الأطفال بالأمان الشخصي سلبًا من خلال عمالة الأطفال كما يمكن أن يتأثر هويتهم الشخصية وقيمتهم ، مما يؤثر على مدى قدرة الأطفال على تشكيل مستقبلهم. يمكن أن يؤدي هذا إلى تعبيرات عاطفية خطيرة بما في ذلك التوتر وتدني احترام الذات والعجز وأحيانًا المشاعر السلبية القوية أو الساحقة.</a:t>
            </a:r>
            <a:endParaRPr lang="en-US"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dirty="0"/>
          </a:p>
        </p:txBody>
      </p:sp>
      <p:sp>
        <p:nvSpPr>
          <p:cNvPr id="280" name="Google Shape;280;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7" name="Google Shape;287;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r" rtl="1"/>
            <a:r>
              <a:rPr lang="ar-JO" sz="1200" b="0" i="0" u="none" strike="noStrike" cap="none" dirty="0">
                <a:solidFill>
                  <a:schemeClr val="dk1"/>
                </a:solidFill>
                <a:effectLst/>
                <a:latin typeface="Calibri"/>
                <a:ea typeface="Calibri"/>
                <a:cs typeface="Calibri"/>
                <a:sym typeface="Calibri"/>
              </a:rPr>
              <a:t>      </a:t>
            </a:r>
            <a:r>
              <a:rPr lang="ar-SA" sz="1200" b="0" i="0" u="none" strike="noStrike" cap="none" dirty="0">
                <a:solidFill>
                  <a:schemeClr val="dk1"/>
                </a:solidFill>
                <a:effectLst/>
                <a:latin typeface="Calibri"/>
                <a:ea typeface="Calibri"/>
                <a:cs typeface="Calibri"/>
                <a:sym typeface="Calibri"/>
              </a:rPr>
              <a:t>يساعد محتوى الوظيفة في تحديد الدافع في مكان العمل. قلة التنوع والتكرار ، قلة استخدام المهارات ، والعمل الذي لا معنى له ، ومستويات عالية من عدم اليقين ، وتضارب الطلبات ، وانعدام الفرصة لتعلم وتطوير مهارات وخبرات جديدة واحترام الذات ، كلها تؤدي إلى ضعف الصحة النفسية والجسدية ، والملل ، القلق والاكتئاب والاستياء يقوض تقدير الذات ويترك الأطفال غير مهيئين لمتطلبات الحياة البالغة.</a:t>
            </a:r>
            <a:endParaRPr lang="en-US" sz="1200" b="0" i="0" u="none" strike="noStrike" cap="none" dirty="0">
              <a:solidFill>
                <a:schemeClr val="dk1"/>
              </a:solidFill>
              <a:effectLst/>
              <a:latin typeface="Calibri"/>
              <a:ea typeface="Calibri"/>
              <a:cs typeface="Calibri"/>
              <a:sym typeface="Calibri"/>
            </a:endParaRPr>
          </a:p>
          <a:p>
            <a:pPr algn="r" rtl="1"/>
            <a:r>
              <a:rPr lang="ar-SA" sz="1200" b="0" i="0" u="none" strike="noStrike" cap="none" dirty="0">
                <a:solidFill>
                  <a:schemeClr val="dk1"/>
                </a:solidFill>
                <a:effectLst/>
                <a:latin typeface="Calibri"/>
                <a:ea typeface="Calibri"/>
                <a:cs typeface="Calibri"/>
                <a:sym typeface="Calibri"/>
              </a:rPr>
              <a:t> </a:t>
            </a:r>
            <a:endParaRPr lang="en-US" sz="1200" b="0" i="0" u="none" strike="noStrike" cap="none" dirty="0">
              <a:solidFill>
                <a:schemeClr val="dk1"/>
              </a:solidFill>
              <a:effectLst/>
              <a:latin typeface="Calibri"/>
              <a:ea typeface="Calibri"/>
              <a:cs typeface="Calibri"/>
              <a:sym typeface="Calibri"/>
            </a:endParaRPr>
          </a:p>
          <a:p>
            <a:pPr algn="r" rtl="1"/>
            <a:r>
              <a:rPr lang="ar-JO" sz="1200" b="0" i="0" u="none" strike="noStrike" cap="none" dirty="0">
                <a:solidFill>
                  <a:schemeClr val="dk1"/>
                </a:solidFill>
                <a:effectLst/>
                <a:latin typeface="Calibri"/>
                <a:ea typeface="Calibri"/>
                <a:cs typeface="Calibri"/>
                <a:sym typeface="Calibri"/>
              </a:rPr>
              <a:t>     </a:t>
            </a:r>
            <a:r>
              <a:rPr lang="ar-SA" sz="1200" b="0" i="0" u="none" strike="noStrike" cap="none" dirty="0">
                <a:solidFill>
                  <a:schemeClr val="dk1"/>
                </a:solidFill>
                <a:effectLst/>
                <a:latin typeface="Calibri"/>
                <a:ea typeface="Calibri"/>
                <a:cs typeface="Calibri"/>
                <a:sym typeface="Calibri"/>
              </a:rPr>
              <a:t>يمكن أن يشمل كل من عبء العمل الزائد وتحمله (مقدار العمل وصعوبة العمل) العمل حيث يسير الأطفال في سرعة الآلة ، ومستويات عالية من ضغط الوقت ، ويمكن أن يكون للخضوع المستمر للمواعيد النهائية تأثير إشكالي على الصحة النفسية والاجتماعية للأطفال العاملين. ساعات العمل الطويلة والجهد البدني والإجهاد للعديد من الوظائف حيث يحمل الأطفال أحمالًا جسدية ثقيلة دون مساعدات ، أو يعملون في ظروف يجلسون فيها على الأرض أو في أماكن ضيقة لفترة طويلة تساهم في معاناة الأطفال من الإجهاد ومستويات عالية من الإجهاد الأمراض ذات الصلة.</a:t>
            </a:r>
            <a:endParaRPr lang="en-US" sz="1200" b="0" i="0" u="none" strike="noStrike" cap="none" dirty="0">
              <a:solidFill>
                <a:schemeClr val="dk1"/>
              </a:solidFill>
              <a:effectLst/>
              <a:latin typeface="Calibri"/>
              <a:ea typeface="Calibri"/>
              <a:cs typeface="Calibri"/>
              <a:sym typeface="Calibri"/>
            </a:endParaRPr>
          </a:p>
          <a:p>
            <a:pPr algn="r" rtl="1"/>
            <a:r>
              <a:rPr lang="ar-JO" sz="1200" b="0" i="0" u="none" strike="noStrike" cap="none" dirty="0">
                <a:solidFill>
                  <a:schemeClr val="dk1"/>
                </a:solidFill>
                <a:effectLst/>
                <a:latin typeface="Calibri"/>
                <a:ea typeface="Calibri"/>
                <a:cs typeface="Calibri"/>
                <a:sym typeface="Calibri"/>
              </a:rPr>
              <a:t>   عمل الاطفال الذي يشمل</a:t>
            </a:r>
            <a:r>
              <a:rPr lang="ar-SA" sz="1200" b="0" i="0" u="none" strike="noStrike" cap="none" dirty="0">
                <a:solidFill>
                  <a:schemeClr val="dk1"/>
                </a:solidFill>
                <a:effectLst/>
                <a:latin typeface="Calibri"/>
                <a:ea typeface="Calibri"/>
                <a:cs typeface="Calibri"/>
                <a:sym typeface="Calibri"/>
              </a:rPr>
              <a:t>: العمل بنظام النوبات وساعات العمل الطويلة ، بما في ذلك في الليل مع جداول زمنية غير متوقعة وغير مرنة أو غير قابلة للتجزئة ، والتي قد تتعارض أيضًا مع متطلبات العمل / المنزل ، يمكن أن تقطع وتقليل أنماط النوم التي تسبب التعب والإرهاق والتوتر وضعف النمو الفكري تؤثر على التعليم وتعطيل العلاقات الأسرية. الفتيات معرضات بشكل خاص للخطر لأنهن يتحملن عبئًا أكبر في الأنشطة المنزلية والأنشطة الاقتصادية في نفس الوقت ، ولديهن عمومًا معدل أقل في الحضور إلى المدرسة وإتمامها.</a:t>
            </a:r>
            <a:endParaRPr lang="en-US" sz="1200" b="0" i="0" u="none" strike="noStrike" cap="none" dirty="0">
              <a:solidFill>
                <a:schemeClr val="dk1"/>
              </a:solidFill>
              <a:effectLs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algn="r" rtl="1"/>
            <a:r>
              <a:rPr lang="ar-JO" sz="1200" b="0" i="0" u="none" strike="noStrike" cap="none" dirty="0">
                <a:solidFill>
                  <a:schemeClr val="dk1"/>
                </a:solidFill>
                <a:effectLst/>
                <a:latin typeface="Calibri"/>
                <a:ea typeface="Calibri"/>
                <a:cs typeface="Calibri"/>
                <a:sym typeface="Calibri"/>
              </a:rPr>
              <a:t>      </a:t>
            </a:r>
            <a:r>
              <a:rPr lang="ar-SA" sz="1200" b="0" i="0" u="none" strike="noStrike" cap="none" dirty="0">
                <a:solidFill>
                  <a:schemeClr val="dk1"/>
                </a:solidFill>
                <a:effectLst/>
                <a:latin typeface="Calibri"/>
                <a:ea typeface="Calibri"/>
                <a:cs typeface="Calibri"/>
                <a:sym typeface="Calibri"/>
              </a:rPr>
              <a:t>غالبًا ما يواجه الأطفال في عمالة الأطفال انخفاضًا في المشاركة في صنع القرار وانعدام السيطرة على عبء عملهم وسرعة عملهم وما يحدث لهم. في بعض الأحيان ، يتم نقلهم قسرًا ، وعدم القدرة على الحفاظ على الاتصال المنتظم مع الروابط الاجتماعية أو العاطفية الهامة ، والروتين الثقافي ، والممارسات الاجتماعية ، والعلاقات والروتين اليومي ، ويرتبط بتجارب القلق والاكتئاب والضغط واللامبالاة والإرهاق وضعف الصحة الجسدية وانخفاض احترام الذات. يمكن أن تؤدي زيادة التحكم والمشاركة في صنع القرار إلى زيادة الرضا وزيادة الشعور بتقدير الذات.</a:t>
            </a:r>
            <a:endParaRPr lang="en-US" sz="1200" b="0" i="0" u="none" strike="noStrike" cap="none" dirty="0">
              <a:solidFill>
                <a:schemeClr val="dk1"/>
              </a:solidFill>
              <a:effectLs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algn="r" rtl="1"/>
            <a:r>
              <a:rPr lang="ar-JO" sz="1200" b="0" i="0" u="none" strike="noStrike" cap="none" dirty="0">
                <a:solidFill>
                  <a:schemeClr val="dk1"/>
                </a:solidFill>
                <a:effectLst/>
                <a:latin typeface="Calibri"/>
                <a:ea typeface="Calibri"/>
                <a:cs typeface="Calibri"/>
                <a:sym typeface="Calibri"/>
              </a:rPr>
              <a:t>     </a:t>
            </a:r>
            <a:r>
              <a:rPr lang="ar-SA" sz="1200" b="0" i="0" u="none" strike="noStrike" cap="none" dirty="0">
                <a:solidFill>
                  <a:schemeClr val="dk1"/>
                </a:solidFill>
                <a:effectLst/>
                <a:latin typeface="Calibri"/>
                <a:ea typeface="Calibri"/>
                <a:cs typeface="Calibri"/>
                <a:sym typeface="Calibri"/>
              </a:rPr>
              <a:t>ترتبط الصحة النفسية والجسدية ارتباطًا وثيقًا. تلعب المعدات غير الملائمة أو غير المناسبة أو التي تتم صيانتها بشكل سيئ وظروف العمل البيئية السيئة للأطفال دورًا رئيسيًا في الصحة النفسية للأطفال. غالبًا ما توجد المخاطر الكيميائية والفيزيائية والمريحة والبيولوجية والنفسية معًا في عمل الأطفال.</a:t>
            </a:r>
            <a:endParaRPr lang="en-US" sz="1200" b="0" i="0" u="none" strike="noStrike" cap="none" dirty="0">
              <a:solidFill>
                <a:schemeClr val="dk1"/>
              </a:solidFill>
              <a:effectLst/>
              <a:latin typeface="Calibri"/>
              <a:ea typeface="Calibri"/>
              <a:cs typeface="Calibri"/>
              <a:sym typeface="Calibri"/>
            </a:endParaRPr>
          </a:p>
          <a:p>
            <a:pPr algn="r" rtl="1"/>
            <a:r>
              <a:rPr lang="ar-JO" sz="1200" b="0" i="0" u="none" strike="noStrike" cap="none" dirty="0">
                <a:solidFill>
                  <a:schemeClr val="dk1"/>
                </a:solidFill>
                <a:effectLst/>
                <a:latin typeface="Calibri"/>
                <a:ea typeface="Calibri"/>
                <a:cs typeface="Calibri"/>
                <a:sym typeface="Calibri"/>
              </a:rPr>
              <a:t>       </a:t>
            </a:r>
            <a:r>
              <a:rPr lang="ar-SA" sz="1200" b="0" i="0" u="none" strike="noStrike" cap="none" dirty="0">
                <a:solidFill>
                  <a:schemeClr val="dk1"/>
                </a:solidFill>
                <a:effectLst/>
                <a:latin typeface="Calibri"/>
                <a:ea typeface="Calibri"/>
                <a:cs typeface="Calibri"/>
                <a:sym typeface="Calibri"/>
              </a:rPr>
              <a:t>تشمل المخاطر المعروفة جيدًا والتي تؤثر على الصحة العقلية المواد السامة التي تؤثر على تطور الجهاز العصبي والوظائف النفسية للأطفال. تزيد أماكن العمل غير الصحية من الإجهاد والتعب والإحباط. الأدوات الخطرة ، يمكن أن تسبب التوتر والخوف من الحوادث ، أو الصدمات من خلال المعاناة أو مشاهدة حوادث خطيرة ، والإصابات الخطيرة أو الإعاقات الدائمة في الحوادث المتعلقة بالعمل قد تزيد من خطر العزلة أو الوصم. يؤثر العمر والنضج والضعف على كيفية إصابة الأطفال. بشكل عام ، قد يكون الأطفال الأصغر سنًا في خطر أكبر ، ولكن يمكن أن يتعرض المراهقون لمخاطر متعددة ، ويستخدمون معدات خطرة ، وقد يعملون غالبًا لساعات أطول. يساهم نقص التدريب وإشراف الكبار في زيادة المخاطر.</a:t>
            </a:r>
            <a:endParaRPr lang="en-US"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algn="r" rtl="1"/>
            <a:r>
              <a:rPr lang="ar-JO" sz="1200" b="0" i="0" u="none" strike="noStrike" cap="none" dirty="0">
                <a:solidFill>
                  <a:schemeClr val="dk1"/>
                </a:solidFill>
                <a:effectLst/>
                <a:latin typeface="Calibri"/>
                <a:ea typeface="Calibri"/>
                <a:cs typeface="Calibri"/>
                <a:sym typeface="Calibri"/>
              </a:rPr>
              <a:t>     </a:t>
            </a:r>
            <a:r>
              <a:rPr lang="ar-SA" sz="1200" b="0" i="0" u="none" strike="noStrike" cap="none" dirty="0">
                <a:solidFill>
                  <a:schemeClr val="dk1"/>
                </a:solidFill>
                <a:effectLst/>
                <a:latin typeface="Calibri"/>
                <a:ea typeface="Calibri"/>
                <a:cs typeface="Calibri"/>
                <a:sym typeface="Calibri"/>
              </a:rPr>
              <a:t>تلعب العلاقات في مكان العمل مع أرباب العمل (الذين غالبًا ما يكونون أيضًا آباء) أو المشرفين أو العملاء أو الأقران دورًا مهمًا في حياة الطفل الذي يعمل بشكل إيجابي وسلبي. في حين أن الدعم والتعلق في العمل يمكن أن يكون لهما تأثير إيجابي ، فإن الأطفال معرضون لسوء المعاملة والإيذاء والعنف والتحرش الجنسي والتنمر والوصم والتهديدات والعزلة والإقصاء ونقص الدعم الاجتماعي ومشاعر الضعف تجاه أولئك الذين يقصدون لحمايتهم ، يمكن أن يؤدي إلى الإجهاد ، واضطراب الصحة والعافية ، والاكتئاب ، والقلق ، وفقدان التركيز.</a:t>
            </a:r>
            <a:endParaRPr lang="ar-JO" sz="1200" b="0" i="0" u="none" strike="noStrike" cap="none" dirty="0">
              <a:solidFill>
                <a:schemeClr val="dk1"/>
              </a:solidFill>
              <a:effectLst/>
              <a:latin typeface="Calibri"/>
              <a:ea typeface="Calibri"/>
              <a:cs typeface="Calibri"/>
              <a:sym typeface="Calibri"/>
            </a:endParaRPr>
          </a:p>
          <a:p>
            <a:pPr algn="r" rtl="1"/>
            <a:endParaRPr lang="en-US" sz="1200" b="0" i="0" u="none" strike="noStrike" cap="none" dirty="0">
              <a:solidFill>
                <a:schemeClr val="dk1"/>
              </a:solidFill>
              <a:effectLst/>
              <a:latin typeface="Calibri"/>
              <a:ea typeface="Calibri"/>
              <a:cs typeface="Calibri"/>
              <a:sym typeface="Calibri"/>
            </a:endParaRPr>
          </a:p>
          <a:p>
            <a:pPr algn="r" rtl="1"/>
            <a:r>
              <a:rPr lang="ar-JO" sz="1200" b="0" i="0" u="none" strike="noStrike" cap="none" dirty="0">
                <a:solidFill>
                  <a:schemeClr val="dk1"/>
                </a:solidFill>
                <a:effectLst/>
                <a:latin typeface="Calibri"/>
                <a:ea typeface="Calibri"/>
                <a:cs typeface="Calibri"/>
                <a:sym typeface="Calibri"/>
              </a:rPr>
              <a:t>      </a:t>
            </a:r>
            <a:r>
              <a:rPr lang="ar-SA" sz="1200" b="0" i="0" u="none" strike="noStrike" cap="none" dirty="0">
                <a:solidFill>
                  <a:schemeClr val="dk1"/>
                </a:solidFill>
                <a:effectLst/>
                <a:latin typeface="Calibri"/>
                <a:ea typeface="Calibri"/>
                <a:cs typeface="Calibri"/>
                <a:sym typeface="Calibri"/>
              </a:rPr>
              <a:t>تؤثر ظروف العمل غير المستقرة على الصحة النفسية للأطفال. معاملة غير متوقعة من أصحاب العمل ، غموض الدور ، مهام متعددة داخل مكان العمل ، مسؤولية للآخرين ، ركود وظيفي ، دورات من الدخل غير المؤكد وضعف الأجر ، تحت الترقية أو زيادة في الترقية ، عدم وجود "عقود" رسمية ، استحقاق إجازة مرضية ، عطلة الدفع ، والأمن الوظيفي ، مع وجود خيارات قانونية قليلة أو معدومة ضد الاستغلال أو فرصة للشكوى أو المغادرة.</a:t>
            </a:r>
            <a:endParaRPr lang="en-US"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algn="r" rtl="1"/>
            <a:r>
              <a:rPr lang="ar-SA" sz="1200" b="0" i="0" u="none" strike="noStrike" cap="none" dirty="0">
                <a:solidFill>
                  <a:schemeClr val="dk1"/>
                </a:solidFill>
                <a:effectLst/>
                <a:latin typeface="Calibri"/>
                <a:ea typeface="Calibri"/>
                <a:cs typeface="Calibri"/>
                <a:sym typeface="Calibri"/>
              </a:rPr>
              <a:t>تضارب متطلبات العمل والمنزل لها تأثير كبير على الأطفال. يتحمل الأطفال ، وخاصة الفتيات ، عبئًا ثقيلًا من المسؤولية عند رعاية الأسرة والأشقاء جنبًا إلى جنب مع الأعمال الأخرى. قد يكون للأطفال أيضًا أكثر من وظيفة ومطالب متنافسة من كلا مكان العمل. بالنسبة للعديد من الأطفال ، فإن الآباء أو أفراد الأسرة الآخرين هم أيضًا أرباب عملهم ، ومنازلهم هي مكان عملهم ، مما يعني أن هناك قيودًا قليلة على المطالب المفروضة عليهم. في حين أن العمل المرتكز على الأسرة يمكن أن يعزز الرفاهية النفسية ، حيث يكون العمل الأسري مفرطًا أو استغلاليًا أو مسيئًا ، فإن الأطفال العاملين في الأسرة يمكن أن يكونوا أكثر عرضة لخطر أكبر من الأطفال الذين يعملون خارج أسرهم ، حيث يحرمون من مصدرهم الأساسي العاطفي. الأمن والتنشئة الاجتماعية والتعلم. إيفان ، إذا كان الأطفال لا يعملون في محيط عائلي ، يمكن لواجهة العمل من المنزل أن تعمل على تقليل التأثيرات النفسية والاجتماعية أو زيادتها. يمكن للوالدين لعب دور مهم في التوسط في تأثير العمل على أطفالهم من خلال الدعم والتشجيع أو تعريضهم لخطر أكبر حيث تكون لديهم توقعات غير معقولة ويعاقبون لعدم الوفاء بها. يمكن أن تؤدي الأزمة الإنسانية إلى تضخيم المخاطر حيث تشعر العديد من العائلات أنه ليس لديهم خيار أو قوة قليلة لمنع استغلال أطفالهم ، وانخفاض مستويات الدعم في المنزل ، وانهيار الشبكات الاجتماعية ، وتعطيل البيئة المألوفة ، وتعطيل التعليم / التعليم ، كلها مألوفة عواقب الأزمة الإنسانية.</a:t>
            </a:r>
            <a:endParaRPr lang="en-US" sz="1200" b="0" i="0" u="none" strike="noStrike" cap="none" dirty="0">
              <a:solidFill>
                <a:schemeClr val="dk1"/>
              </a:solidFill>
              <a:effectLst/>
              <a:latin typeface="Calibri"/>
              <a:ea typeface="Calibri"/>
              <a:cs typeface="Calibri"/>
              <a:sym typeface="Calibri"/>
            </a:endParaRPr>
          </a:p>
        </p:txBody>
      </p:sp>
      <p:sp>
        <p:nvSpPr>
          <p:cNvPr id="288" name="Google Shape;288;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16"/>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4" name="Google Shape;14;p16"/>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15" name="Google Shape;15;p16"/>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16"/>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65"/>
        <p:cNvGrpSpPr/>
        <p:nvPr/>
      </p:nvGrpSpPr>
      <p:grpSpPr>
        <a:xfrm>
          <a:off x="0" y="0"/>
          <a:ext cx="0" cy="0"/>
          <a:chOff x="0" y="0"/>
          <a:chExt cx="0" cy="0"/>
        </a:xfrm>
      </p:grpSpPr>
      <p:sp>
        <p:nvSpPr>
          <p:cNvPr id="66" name="Google Shape;66;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7" name="Google Shape;67;p25"/>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16794"/>
              </a:solidFill>
              <a:latin typeface="Calibri"/>
              <a:ea typeface="Calibri"/>
              <a:cs typeface="Calibri"/>
              <a:sym typeface="Calibri"/>
            </a:endParaRPr>
          </a:p>
        </p:txBody>
      </p:sp>
      <p:pic>
        <p:nvPicPr>
          <p:cNvPr id="68" name="Google Shape;68;p25"/>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69" name="Google Shape;69;p25"/>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25"/>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25"/>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72"/>
        <p:cNvGrpSpPr/>
        <p:nvPr/>
      </p:nvGrpSpPr>
      <p:grpSpPr>
        <a:xfrm>
          <a:off x="0" y="0"/>
          <a:ext cx="0" cy="0"/>
          <a:chOff x="0" y="0"/>
          <a:chExt cx="0" cy="0"/>
        </a:xfrm>
      </p:grpSpPr>
      <p:sp>
        <p:nvSpPr>
          <p:cNvPr id="73" name="Google Shape;73;p26"/>
          <p:cNvSpPr/>
          <p:nvPr/>
        </p:nvSpPr>
        <p:spPr>
          <a:xfrm>
            <a:off x="0" y="0"/>
            <a:ext cx="12192000" cy="6858000"/>
          </a:xfrm>
          <a:prstGeom prst="rect">
            <a:avLst/>
          </a:prstGeom>
          <a:solidFill>
            <a:srgbClr val="35B2B4">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4" name="Google Shape;74;p26"/>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26"/>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26"/>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77"/>
        <p:cNvGrpSpPr/>
        <p:nvPr/>
      </p:nvGrpSpPr>
      <p:grpSpPr>
        <a:xfrm>
          <a:off x="0" y="0"/>
          <a:ext cx="0" cy="0"/>
          <a:chOff x="0" y="0"/>
          <a:chExt cx="0" cy="0"/>
        </a:xfrm>
      </p:grpSpPr>
      <p:sp>
        <p:nvSpPr>
          <p:cNvPr id="78" name="Google Shape;78;p27"/>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9" name="Google Shape;79;p27"/>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0" name="Google Shape;80;p27"/>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27"/>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82"/>
        <p:cNvGrpSpPr/>
        <p:nvPr/>
      </p:nvGrpSpPr>
      <p:grpSpPr>
        <a:xfrm>
          <a:off x="0" y="0"/>
          <a:ext cx="0" cy="0"/>
          <a:chOff x="0" y="0"/>
          <a:chExt cx="0" cy="0"/>
        </a:xfrm>
      </p:grpSpPr>
      <p:sp>
        <p:nvSpPr>
          <p:cNvPr id="83" name="Google Shape;83;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4" name="Google Shape;84;p28"/>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16794"/>
              </a:solidFill>
              <a:latin typeface="Calibri"/>
              <a:ea typeface="Calibri"/>
              <a:cs typeface="Calibri"/>
              <a:sym typeface="Calibri"/>
            </a:endParaRPr>
          </a:p>
        </p:txBody>
      </p:sp>
      <p:pic>
        <p:nvPicPr>
          <p:cNvPr id="85" name="Google Shape;85;p28"/>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86" name="Google Shape;86;p28"/>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 name="Google Shape;87;p28"/>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28"/>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89"/>
        <p:cNvGrpSpPr/>
        <p:nvPr/>
      </p:nvGrpSpPr>
      <p:grpSpPr>
        <a:xfrm>
          <a:off x="0" y="0"/>
          <a:ext cx="0" cy="0"/>
          <a:chOff x="0" y="0"/>
          <a:chExt cx="0" cy="0"/>
        </a:xfrm>
      </p:grpSpPr>
      <p:sp>
        <p:nvSpPr>
          <p:cNvPr id="90" name="Google Shape;90;p2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91" name="Google Shape;91;p29"/>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92" name="Google Shape;92;p29"/>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3" name="Google Shape;93;p29"/>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29"/>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95"/>
        <p:cNvGrpSpPr/>
        <p:nvPr/>
      </p:nvGrpSpPr>
      <p:grpSpPr>
        <a:xfrm>
          <a:off x="0" y="0"/>
          <a:ext cx="0" cy="0"/>
          <a:chOff x="0" y="0"/>
          <a:chExt cx="0" cy="0"/>
        </a:xfrm>
      </p:grpSpPr>
      <p:sp>
        <p:nvSpPr>
          <p:cNvPr id="96" name="Google Shape;96;p3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97" name="Google Shape;97;p30"/>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98" name="Google Shape;98;p30"/>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9" name="Google Shape;99;p30"/>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 name="Google Shape;100;p30"/>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101"/>
        <p:cNvGrpSpPr/>
        <p:nvPr/>
      </p:nvGrpSpPr>
      <p:grpSpPr>
        <a:xfrm>
          <a:off x="0" y="0"/>
          <a:ext cx="0" cy="0"/>
          <a:chOff x="0" y="0"/>
          <a:chExt cx="0" cy="0"/>
        </a:xfrm>
      </p:grpSpPr>
      <p:sp>
        <p:nvSpPr>
          <p:cNvPr id="102" name="Google Shape;102;p3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03" name="Google Shape;103;p31"/>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104" name="Google Shape;104;p31"/>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05" name="Google Shape;105;p31"/>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p31"/>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107"/>
        <p:cNvGrpSpPr/>
        <p:nvPr/>
      </p:nvGrpSpPr>
      <p:grpSpPr>
        <a:xfrm>
          <a:off x="0" y="0"/>
          <a:ext cx="0" cy="0"/>
          <a:chOff x="0" y="0"/>
          <a:chExt cx="0" cy="0"/>
        </a:xfrm>
      </p:grpSpPr>
      <p:grpSp>
        <p:nvGrpSpPr>
          <p:cNvPr id="108" name="Google Shape;108;p32"/>
          <p:cNvGrpSpPr/>
          <p:nvPr/>
        </p:nvGrpSpPr>
        <p:grpSpPr>
          <a:xfrm>
            <a:off x="0" y="5303520"/>
            <a:ext cx="12192000" cy="1639827"/>
            <a:chOff x="0" y="5303520"/>
            <a:chExt cx="12192000" cy="1639827"/>
          </a:xfrm>
        </p:grpSpPr>
        <p:pic>
          <p:nvPicPr>
            <p:cNvPr id="109" name="Google Shape;109;p32"/>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10" name="Google Shape;110;p32"/>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11" name="Google Shape;111;p3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2" name="Google Shape;112;p32"/>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32"/>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14"/>
        <p:cNvGrpSpPr/>
        <p:nvPr/>
      </p:nvGrpSpPr>
      <p:grpSpPr>
        <a:xfrm>
          <a:off x="0" y="0"/>
          <a:ext cx="0" cy="0"/>
          <a:chOff x="0" y="0"/>
          <a:chExt cx="0" cy="0"/>
        </a:xfrm>
      </p:grpSpPr>
      <p:grpSp>
        <p:nvGrpSpPr>
          <p:cNvPr id="115" name="Google Shape;115;p33"/>
          <p:cNvGrpSpPr/>
          <p:nvPr/>
        </p:nvGrpSpPr>
        <p:grpSpPr>
          <a:xfrm>
            <a:off x="0" y="5303520"/>
            <a:ext cx="12192000" cy="1639827"/>
            <a:chOff x="0" y="5303520"/>
            <a:chExt cx="12192000" cy="1639827"/>
          </a:xfrm>
        </p:grpSpPr>
        <p:pic>
          <p:nvPicPr>
            <p:cNvPr id="116" name="Google Shape;116;p33"/>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17" name="Google Shape;117;p33"/>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18" name="Google Shape;118;p3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9" name="Google Shape;119;p33"/>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0" name="Google Shape;120;p33"/>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21"/>
        <p:cNvGrpSpPr/>
        <p:nvPr/>
      </p:nvGrpSpPr>
      <p:grpSpPr>
        <a:xfrm>
          <a:off x="0" y="0"/>
          <a:ext cx="0" cy="0"/>
          <a:chOff x="0" y="0"/>
          <a:chExt cx="0" cy="0"/>
        </a:xfrm>
      </p:grpSpPr>
      <p:sp>
        <p:nvSpPr>
          <p:cNvPr id="122" name="Google Shape;122;p3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3" name="Google Shape;123;p34"/>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4" name="Google Shape;124;p34"/>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25" name="Google Shape;125;p34"/>
          <p:cNvGrpSpPr/>
          <p:nvPr/>
        </p:nvGrpSpPr>
        <p:grpSpPr>
          <a:xfrm>
            <a:off x="0" y="5303520"/>
            <a:ext cx="12192000" cy="1639827"/>
            <a:chOff x="0" y="5303520"/>
            <a:chExt cx="12192000" cy="1639827"/>
          </a:xfrm>
        </p:grpSpPr>
        <p:pic>
          <p:nvPicPr>
            <p:cNvPr id="126" name="Google Shape;126;p34"/>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27" name="Google Shape;127;p34"/>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17"/>
          <p:cNvSpPr/>
          <p:nvPr/>
        </p:nvSpPr>
        <p:spPr>
          <a:xfrm>
            <a:off x="0" y="0"/>
            <a:ext cx="12192000" cy="6858000"/>
          </a:xfrm>
          <a:prstGeom prst="rect">
            <a:avLst/>
          </a:prstGeom>
          <a:solidFill>
            <a:srgbClr val="026794">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9" name="Google Shape;19;p17"/>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17"/>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17"/>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28"/>
        <p:cNvGrpSpPr/>
        <p:nvPr/>
      </p:nvGrpSpPr>
      <p:grpSpPr>
        <a:xfrm>
          <a:off x="0" y="0"/>
          <a:ext cx="0" cy="0"/>
          <a:chOff x="0" y="0"/>
          <a:chExt cx="0" cy="0"/>
        </a:xfrm>
      </p:grpSpPr>
      <p:grpSp>
        <p:nvGrpSpPr>
          <p:cNvPr id="129" name="Google Shape;129;p35"/>
          <p:cNvGrpSpPr/>
          <p:nvPr/>
        </p:nvGrpSpPr>
        <p:grpSpPr>
          <a:xfrm>
            <a:off x="0" y="5303520"/>
            <a:ext cx="12192000" cy="1639827"/>
            <a:chOff x="0" y="5303520"/>
            <a:chExt cx="12192000" cy="1639827"/>
          </a:xfrm>
        </p:grpSpPr>
        <p:pic>
          <p:nvPicPr>
            <p:cNvPr id="130" name="Google Shape;130;p35"/>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31" name="Google Shape;131;p35"/>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32" name="Google Shape;132;p35"/>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3" name="Google Shape;133;p35"/>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4" name="Google Shape;134;p35"/>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35"/>
        <p:cNvGrpSpPr/>
        <p:nvPr/>
      </p:nvGrpSpPr>
      <p:grpSpPr>
        <a:xfrm>
          <a:off x="0" y="0"/>
          <a:ext cx="0" cy="0"/>
          <a:chOff x="0" y="0"/>
          <a:chExt cx="0" cy="0"/>
        </a:xfrm>
      </p:grpSpPr>
      <p:sp>
        <p:nvSpPr>
          <p:cNvPr id="136" name="Google Shape;136;p36"/>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37" name="Google Shape;137;p36"/>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38" name="Google Shape;138;p36"/>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39" name="Google Shape;139;p36"/>
          <p:cNvSpPr>
            <a:spLocks noGrp="1"/>
          </p:cNvSpPr>
          <p:nvPr>
            <p:ph type="pic" idx="2"/>
          </p:nvPr>
        </p:nvSpPr>
        <p:spPr>
          <a:xfrm>
            <a:off x="0" y="0"/>
            <a:ext cx="4340225" cy="6858000"/>
          </a:xfrm>
          <a:prstGeom prst="rect">
            <a:avLst/>
          </a:prstGeom>
          <a:noFill/>
          <a:ln>
            <a:noFill/>
          </a:ln>
        </p:spPr>
      </p:sp>
      <p:sp>
        <p:nvSpPr>
          <p:cNvPr id="140" name="Google Shape;140;p36"/>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41"/>
        <p:cNvGrpSpPr/>
        <p:nvPr/>
      </p:nvGrpSpPr>
      <p:grpSpPr>
        <a:xfrm>
          <a:off x="0" y="0"/>
          <a:ext cx="0" cy="0"/>
          <a:chOff x="0" y="0"/>
          <a:chExt cx="0" cy="0"/>
        </a:xfrm>
      </p:grpSpPr>
      <p:sp>
        <p:nvSpPr>
          <p:cNvPr id="142" name="Google Shape;142;p37"/>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43" name="Google Shape;143;p37"/>
          <p:cNvGrpSpPr/>
          <p:nvPr/>
        </p:nvGrpSpPr>
        <p:grpSpPr>
          <a:xfrm>
            <a:off x="-208788" y="0"/>
            <a:ext cx="12609576" cy="2174490"/>
            <a:chOff x="0" y="5043119"/>
            <a:chExt cx="12192000" cy="1814883"/>
          </a:xfrm>
        </p:grpSpPr>
        <p:pic>
          <p:nvPicPr>
            <p:cNvPr id="144" name="Google Shape;144;p37"/>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45" name="Google Shape;145;p37"/>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46" name="Google Shape;146;p37"/>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47" name="Google Shape;147;p37"/>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8" name="Google Shape;148;p37"/>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9" name="Google Shape;149;p37"/>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 name="Google Shape;150;p37"/>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1" name="Google Shape;151;p37"/>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 name="Google Shape;152;p37"/>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 name="Google Shape;153;p37"/>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54"/>
        <p:cNvGrpSpPr/>
        <p:nvPr/>
      </p:nvGrpSpPr>
      <p:grpSpPr>
        <a:xfrm>
          <a:off x="0" y="0"/>
          <a:ext cx="0" cy="0"/>
          <a:chOff x="0" y="0"/>
          <a:chExt cx="0" cy="0"/>
        </a:xfrm>
      </p:grpSpPr>
      <p:sp>
        <p:nvSpPr>
          <p:cNvPr id="155" name="Google Shape;155;p38"/>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56" name="Google Shape;156;p38"/>
          <p:cNvGrpSpPr/>
          <p:nvPr/>
        </p:nvGrpSpPr>
        <p:grpSpPr>
          <a:xfrm>
            <a:off x="-208788" y="0"/>
            <a:ext cx="12609576" cy="2174490"/>
            <a:chOff x="0" y="5043119"/>
            <a:chExt cx="12192000" cy="1814883"/>
          </a:xfrm>
        </p:grpSpPr>
        <p:pic>
          <p:nvPicPr>
            <p:cNvPr id="157" name="Google Shape;157;p38"/>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58" name="Google Shape;158;p38"/>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59" name="Google Shape;159;p38"/>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60" name="Google Shape;160;p38"/>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1" name="Google Shape;161;p38"/>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2" name="Google Shape;162;p38"/>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3" name="Google Shape;163;p38"/>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4" name="Google Shape;164;p38"/>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5" name="Google Shape;165;p38"/>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6" name="Google Shape;166;p38"/>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67"/>
        <p:cNvGrpSpPr/>
        <p:nvPr/>
      </p:nvGrpSpPr>
      <p:grpSpPr>
        <a:xfrm>
          <a:off x="0" y="0"/>
          <a:ext cx="0" cy="0"/>
          <a:chOff x="0" y="0"/>
          <a:chExt cx="0" cy="0"/>
        </a:xfrm>
      </p:grpSpPr>
      <p:sp>
        <p:nvSpPr>
          <p:cNvPr id="168" name="Google Shape;168;p39"/>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69" name="Google Shape;169;p39"/>
          <p:cNvGrpSpPr/>
          <p:nvPr/>
        </p:nvGrpSpPr>
        <p:grpSpPr>
          <a:xfrm>
            <a:off x="-208788" y="0"/>
            <a:ext cx="12609576" cy="2174490"/>
            <a:chOff x="0" y="5043119"/>
            <a:chExt cx="12192000" cy="1814883"/>
          </a:xfrm>
        </p:grpSpPr>
        <p:pic>
          <p:nvPicPr>
            <p:cNvPr id="170" name="Google Shape;170;p39"/>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1" name="Google Shape;171;p39"/>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72" name="Google Shape;172;p39"/>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3" name="Google Shape;173;p39"/>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4" name="Google Shape;174;p39"/>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5" name="Google Shape;175;p39"/>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39"/>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7" name="Google Shape;177;p39"/>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39"/>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9" name="Google Shape;179;p39"/>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80"/>
        <p:cNvGrpSpPr/>
        <p:nvPr/>
      </p:nvGrpSpPr>
      <p:grpSpPr>
        <a:xfrm>
          <a:off x="0" y="0"/>
          <a:ext cx="0" cy="0"/>
          <a:chOff x="0" y="0"/>
          <a:chExt cx="0" cy="0"/>
        </a:xfrm>
      </p:grpSpPr>
      <p:sp>
        <p:nvSpPr>
          <p:cNvPr id="181" name="Google Shape;181;p40"/>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82" name="Google Shape;182;p40"/>
          <p:cNvGrpSpPr/>
          <p:nvPr/>
        </p:nvGrpSpPr>
        <p:grpSpPr>
          <a:xfrm>
            <a:off x="-208788" y="0"/>
            <a:ext cx="12609576" cy="2174490"/>
            <a:chOff x="0" y="5043119"/>
            <a:chExt cx="12192000" cy="1814883"/>
          </a:xfrm>
        </p:grpSpPr>
        <p:pic>
          <p:nvPicPr>
            <p:cNvPr id="183" name="Google Shape;183;p40"/>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84" name="Google Shape;184;p40"/>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85" name="Google Shape;185;p40"/>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6" name="Google Shape;186;p40"/>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7" name="Google Shape;187;p40"/>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8" name="Google Shape;188;p40"/>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9" name="Google Shape;189;p40"/>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0" name="Google Shape;190;p40"/>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1" name="Google Shape;191;p40"/>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2" name="Google Shape;192;p40"/>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193"/>
        <p:cNvGrpSpPr/>
        <p:nvPr/>
      </p:nvGrpSpPr>
      <p:grpSpPr>
        <a:xfrm>
          <a:off x="0" y="0"/>
          <a:ext cx="0" cy="0"/>
          <a:chOff x="0" y="0"/>
          <a:chExt cx="0" cy="0"/>
        </a:xfrm>
      </p:grpSpPr>
      <p:sp>
        <p:nvSpPr>
          <p:cNvPr id="194" name="Google Shape;194;p41"/>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95" name="Google Shape;195;p41"/>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96" name="Google Shape;196;p41"/>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97" name="Google Shape;197;p41"/>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198" name="Google Shape;198;p41"/>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9" name="Google Shape;199;p41"/>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200"/>
        <p:cNvGrpSpPr/>
        <p:nvPr/>
      </p:nvGrpSpPr>
      <p:grpSpPr>
        <a:xfrm>
          <a:off x="0" y="0"/>
          <a:ext cx="0" cy="0"/>
          <a:chOff x="0" y="0"/>
          <a:chExt cx="0" cy="0"/>
        </a:xfrm>
      </p:grpSpPr>
      <p:sp>
        <p:nvSpPr>
          <p:cNvPr id="201" name="Google Shape;201;p42"/>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02" name="Google Shape;202;p42"/>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03" name="Google Shape;203;p42"/>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04" name="Google Shape;204;p42"/>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05" name="Google Shape;205;p42"/>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6" name="Google Shape;206;p42"/>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207"/>
        <p:cNvGrpSpPr/>
        <p:nvPr/>
      </p:nvGrpSpPr>
      <p:grpSpPr>
        <a:xfrm>
          <a:off x="0" y="0"/>
          <a:ext cx="0" cy="0"/>
          <a:chOff x="0" y="0"/>
          <a:chExt cx="0" cy="0"/>
        </a:xfrm>
      </p:grpSpPr>
      <p:sp>
        <p:nvSpPr>
          <p:cNvPr id="208" name="Google Shape;208;p43"/>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09" name="Google Shape;209;p43"/>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0" name="Google Shape;210;p43"/>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1" name="Google Shape;211;p43"/>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2" name="Google Shape;212;p43"/>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3" name="Google Shape;213;p43"/>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14"/>
        <p:cNvGrpSpPr/>
        <p:nvPr/>
      </p:nvGrpSpPr>
      <p:grpSpPr>
        <a:xfrm>
          <a:off x="0" y="0"/>
          <a:ext cx="0" cy="0"/>
          <a:chOff x="0" y="0"/>
          <a:chExt cx="0" cy="0"/>
        </a:xfrm>
      </p:grpSpPr>
      <p:sp>
        <p:nvSpPr>
          <p:cNvPr id="215" name="Google Shape;215;p44"/>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6" name="Google Shape;216;p44"/>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7" name="Google Shape;217;p44"/>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8" name="Google Shape;218;p44"/>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9" name="Google Shape;219;p44"/>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0" name="Google Shape;220;p44"/>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18"/>
          <p:cNvSpPr/>
          <p:nvPr/>
        </p:nvSpPr>
        <p:spPr>
          <a:xfrm>
            <a:off x="0" y="0"/>
            <a:ext cx="12192000" cy="6858000"/>
          </a:xfrm>
          <a:prstGeom prst="rect">
            <a:avLst/>
          </a:prstGeom>
          <a:solidFill>
            <a:srgbClr val="97467D">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4" name="Google Shape;24;p18"/>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18"/>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18"/>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1"/>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27"/>
        <p:cNvGrpSpPr/>
        <p:nvPr/>
      </p:nvGrpSpPr>
      <p:grpSpPr>
        <a:xfrm>
          <a:off x="0" y="0"/>
          <a:ext cx="0" cy="0"/>
          <a:chOff x="0" y="0"/>
          <a:chExt cx="0" cy="0"/>
        </a:xfrm>
      </p:grpSpPr>
      <p:sp>
        <p:nvSpPr>
          <p:cNvPr id="28" name="Google Shape;28;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9" name="Google Shape;29;p19"/>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16794"/>
              </a:solidFill>
              <a:latin typeface="Calibri"/>
              <a:ea typeface="Calibri"/>
              <a:cs typeface="Calibri"/>
              <a:sym typeface="Calibri"/>
            </a:endParaRPr>
          </a:p>
        </p:txBody>
      </p:sp>
      <p:pic>
        <p:nvPicPr>
          <p:cNvPr id="30" name="Google Shape;30;p19"/>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31" name="Google Shape;31;p1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19"/>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1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34"/>
        <p:cNvGrpSpPr/>
        <p:nvPr/>
      </p:nvGrpSpPr>
      <p:grpSpPr>
        <a:xfrm>
          <a:off x="0" y="0"/>
          <a:ext cx="0" cy="0"/>
          <a:chOff x="0" y="0"/>
          <a:chExt cx="0" cy="0"/>
        </a:xfrm>
      </p:grpSpPr>
      <p:sp>
        <p:nvSpPr>
          <p:cNvPr id="35" name="Google Shape;35;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6" name="Google Shape;36;p20"/>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16794"/>
              </a:solidFill>
              <a:latin typeface="Calibri"/>
              <a:ea typeface="Calibri"/>
              <a:cs typeface="Calibri"/>
              <a:sym typeface="Calibri"/>
            </a:endParaRPr>
          </a:p>
        </p:txBody>
      </p:sp>
      <p:pic>
        <p:nvPicPr>
          <p:cNvPr id="37" name="Google Shape;37;p20"/>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38" name="Google Shape;38;p20"/>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2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2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41"/>
        <p:cNvGrpSpPr/>
        <p:nvPr/>
      </p:nvGrpSpPr>
      <p:grpSpPr>
        <a:xfrm>
          <a:off x="0" y="0"/>
          <a:ext cx="0" cy="0"/>
          <a:chOff x="0" y="0"/>
          <a:chExt cx="0" cy="0"/>
        </a:xfrm>
      </p:grpSpPr>
      <p:sp>
        <p:nvSpPr>
          <p:cNvPr id="42" name="Google Shape;42;p2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43" name="Google Shape;43;p21"/>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44" name="Google Shape;44;p21"/>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45" name="Google Shape;45;p21"/>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21"/>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47"/>
        <p:cNvGrpSpPr/>
        <p:nvPr/>
      </p:nvGrpSpPr>
      <p:grpSpPr>
        <a:xfrm>
          <a:off x="0" y="0"/>
          <a:ext cx="0" cy="0"/>
          <a:chOff x="0" y="0"/>
          <a:chExt cx="0" cy="0"/>
        </a:xfrm>
      </p:grpSpPr>
      <p:sp>
        <p:nvSpPr>
          <p:cNvPr id="48" name="Google Shape;48;p22"/>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49" name="Google Shape;49;p22"/>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50" name="Google Shape;50;p22"/>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51" name="Google Shape;51;p22"/>
          <p:cNvSpPr>
            <a:spLocks noGrp="1"/>
          </p:cNvSpPr>
          <p:nvPr>
            <p:ph type="pic" idx="2"/>
          </p:nvPr>
        </p:nvSpPr>
        <p:spPr>
          <a:xfrm>
            <a:off x="0" y="0"/>
            <a:ext cx="4340225" cy="6858000"/>
          </a:xfrm>
          <a:prstGeom prst="rect">
            <a:avLst/>
          </a:prstGeom>
          <a:noFill/>
          <a:ln>
            <a:noFill/>
          </a:ln>
        </p:spPr>
      </p:sp>
      <p:sp>
        <p:nvSpPr>
          <p:cNvPr id="52" name="Google Shape;52;p22"/>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53"/>
        <p:cNvGrpSpPr/>
        <p:nvPr/>
      </p:nvGrpSpPr>
      <p:grpSpPr>
        <a:xfrm>
          <a:off x="0" y="0"/>
          <a:ext cx="0" cy="0"/>
          <a:chOff x="0" y="0"/>
          <a:chExt cx="0" cy="0"/>
        </a:xfrm>
      </p:grpSpPr>
      <p:sp>
        <p:nvSpPr>
          <p:cNvPr id="54" name="Google Shape;54;p23"/>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55" name="Google Shape;55;p23"/>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56" name="Google Shape;56;p23"/>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57" name="Google Shape;57;p23"/>
          <p:cNvSpPr>
            <a:spLocks noGrp="1"/>
          </p:cNvSpPr>
          <p:nvPr>
            <p:ph type="pic" idx="2"/>
          </p:nvPr>
        </p:nvSpPr>
        <p:spPr>
          <a:xfrm>
            <a:off x="0" y="0"/>
            <a:ext cx="4340225" cy="6858000"/>
          </a:xfrm>
          <a:prstGeom prst="rect">
            <a:avLst/>
          </a:prstGeom>
          <a:noFill/>
          <a:ln>
            <a:noFill/>
          </a:ln>
        </p:spPr>
      </p:sp>
      <p:sp>
        <p:nvSpPr>
          <p:cNvPr id="58" name="Google Shape;58;p23"/>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59"/>
        <p:cNvGrpSpPr/>
        <p:nvPr/>
      </p:nvGrpSpPr>
      <p:grpSpPr>
        <a:xfrm>
          <a:off x="0" y="0"/>
          <a:ext cx="0" cy="0"/>
          <a:chOff x="0" y="0"/>
          <a:chExt cx="0" cy="0"/>
        </a:xfrm>
      </p:grpSpPr>
      <p:sp>
        <p:nvSpPr>
          <p:cNvPr id="60" name="Google Shape;60;p24"/>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61" name="Google Shape;61;p24"/>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62" name="Google Shape;62;p24"/>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63" name="Google Shape;63;p24"/>
          <p:cNvSpPr>
            <a:spLocks noGrp="1"/>
          </p:cNvSpPr>
          <p:nvPr>
            <p:ph type="pic" idx="2"/>
          </p:nvPr>
        </p:nvSpPr>
        <p:spPr>
          <a:xfrm>
            <a:off x="0" y="0"/>
            <a:ext cx="4340225" cy="6858000"/>
          </a:xfrm>
          <a:prstGeom prst="rect">
            <a:avLst/>
          </a:prstGeom>
          <a:noFill/>
          <a:ln>
            <a:noFill/>
          </a:ln>
        </p:spPr>
      </p:sp>
      <p:sp>
        <p:nvSpPr>
          <p:cNvPr id="64" name="Google Shape;64;p24"/>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microsoft.com/office/2018/10/relationships/comments" Target="../comments/modernComment_104_0.xml"/><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
          <p:cNvSpPr/>
          <p:nvPr/>
        </p:nvSpPr>
        <p:spPr>
          <a:xfrm>
            <a:off x="4512366" y="3588025"/>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27" name="Google Shape;227;p1"/>
          <p:cNvPicPr preferRelativeResize="0"/>
          <p:nvPr/>
        </p:nvPicPr>
        <p:blipFill rotWithShape="1">
          <a:blip r:embed="rId3">
            <a:alphaModFix/>
          </a:blip>
          <a:srcRect/>
          <a:stretch/>
        </p:blipFill>
        <p:spPr>
          <a:xfrm>
            <a:off x="4512366" y="4323522"/>
            <a:ext cx="7629434" cy="2175836"/>
          </a:xfrm>
          <a:prstGeom prst="rect">
            <a:avLst/>
          </a:prstGeom>
          <a:noFill/>
          <a:ln>
            <a:noFill/>
          </a:ln>
        </p:spPr>
      </p:pic>
      <p:sp>
        <p:nvSpPr>
          <p:cNvPr id="228" name="Google Shape;228;p1"/>
          <p:cNvSpPr txBox="1"/>
          <p:nvPr/>
        </p:nvSpPr>
        <p:spPr>
          <a:xfrm>
            <a:off x="5381482" y="252082"/>
            <a:ext cx="6580750" cy="3703692"/>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35B2B4"/>
              </a:buClr>
              <a:buSzPts val="4400"/>
              <a:buFont typeface="Arial"/>
              <a:buNone/>
            </a:pPr>
            <a:r>
              <a:rPr lang="ar-JO" sz="4400" b="1" dirty="0">
                <a:solidFill>
                  <a:srgbClr val="35B2B4"/>
                </a:solidFill>
                <a:latin typeface="Helvetica Neue"/>
                <a:sym typeface="Helvetica Neue"/>
              </a:rPr>
              <a:t>الحزمة التدريبية </a:t>
            </a:r>
            <a:endParaRPr dirty="0"/>
          </a:p>
          <a:p>
            <a:pPr marL="0" marR="0" lvl="0" indent="0" algn="r" rtl="0">
              <a:lnSpc>
                <a:spcPct val="90000"/>
              </a:lnSpc>
              <a:spcBef>
                <a:spcPts val="1000"/>
              </a:spcBef>
              <a:spcAft>
                <a:spcPts val="0"/>
              </a:spcAft>
              <a:buClr>
                <a:schemeClr val="dk1"/>
              </a:buClr>
              <a:buSzPts val="3600"/>
              <a:buFont typeface="Arial"/>
              <a:buNone/>
            </a:pPr>
            <a:endParaRPr sz="3600" b="1" i="0" u="none" strike="noStrike" cap="none" dirty="0">
              <a:solidFill>
                <a:srgbClr val="405E79"/>
              </a:solidFill>
              <a:latin typeface="Helvetica Neue"/>
              <a:ea typeface="Helvetica Neue"/>
              <a:cs typeface="Helvetica Neue"/>
              <a:sym typeface="Helvetica Neue"/>
            </a:endParaRPr>
          </a:p>
          <a:p>
            <a:pPr marL="0" marR="0" lvl="0" indent="0" algn="r" rtl="0">
              <a:lnSpc>
                <a:spcPct val="90000"/>
              </a:lnSpc>
              <a:spcBef>
                <a:spcPts val="1000"/>
              </a:spcBef>
              <a:spcAft>
                <a:spcPts val="0"/>
              </a:spcAft>
              <a:buClr>
                <a:srgbClr val="AC6B97"/>
              </a:buClr>
              <a:buSzPts val="3600"/>
              <a:buFont typeface="Arial"/>
              <a:buNone/>
            </a:pPr>
            <a:r>
              <a:rPr lang="en-GB" dirty="0"/>
              <a:t> </a:t>
            </a:r>
            <a:endParaRPr lang="en-US" dirty="0"/>
          </a:p>
          <a:p>
            <a:pPr algn="ctr" rtl="1"/>
            <a:r>
              <a:rPr lang="ar-SA" sz="3600" b="1" dirty="0">
                <a:solidFill>
                  <a:srgbClr val="AC6B97"/>
                </a:solidFill>
                <a:latin typeface="Helvetica Neue"/>
              </a:rPr>
              <a:t>مجموعة أدوات العمل المشترك بين الوكالات: منع عمل الأطفال في العمل الإنساني والإستجابة له</a:t>
            </a:r>
            <a:endParaRPr lang="en-US" sz="3600" b="1" dirty="0">
              <a:solidFill>
                <a:srgbClr val="AC6B97"/>
              </a:solidFill>
              <a:latin typeface="Helvetica Neue"/>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1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1"/>
              </a:buClr>
              <a:buSzPts val="3600"/>
              <a:buFont typeface="Helvetica Neue"/>
              <a:buNone/>
            </a:pPr>
            <a:r>
              <a:rPr lang="ar-JO" dirty="0"/>
              <a:t>النشاط </a:t>
            </a:r>
            <a:endParaRPr dirty="0"/>
          </a:p>
        </p:txBody>
      </p:sp>
      <p:sp>
        <p:nvSpPr>
          <p:cNvPr id="307" name="Google Shape;307;p10"/>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p>
            <a:pPr marL="0" lvl="0" indent="0" algn="r" rtl="1">
              <a:lnSpc>
                <a:spcPct val="90000"/>
              </a:lnSpc>
              <a:spcBef>
                <a:spcPts val="0"/>
              </a:spcBef>
              <a:spcAft>
                <a:spcPts val="0"/>
              </a:spcAft>
              <a:buClr>
                <a:schemeClr val="accent3"/>
              </a:buClr>
              <a:buSzPts val="2800"/>
              <a:buNone/>
            </a:pPr>
            <a:r>
              <a:rPr lang="ar-JO" dirty="0"/>
              <a:t>ضع في إعتبارك أنشطة جماعية للأطفال </a:t>
            </a:r>
            <a:endParaRPr dirty="0"/>
          </a:p>
        </p:txBody>
      </p:sp>
      <p:sp>
        <p:nvSpPr>
          <p:cNvPr id="308" name="Google Shape;308;p10"/>
          <p:cNvSpPr txBox="1">
            <a:spLocks noGrp="1"/>
          </p:cNvSpPr>
          <p:nvPr>
            <p:ph type="body" idx="2"/>
          </p:nvPr>
        </p:nvSpPr>
        <p:spPr>
          <a:xfrm>
            <a:off x="656022" y="2500312"/>
            <a:ext cx="11129579" cy="4357687"/>
          </a:xfrm>
          <a:prstGeom prst="rect">
            <a:avLst/>
          </a:prstGeom>
          <a:noFill/>
          <a:ln>
            <a:noFill/>
          </a:ln>
        </p:spPr>
        <p:txBody>
          <a:bodyPr spcFirstLastPara="1" wrap="square" lIns="91425" tIns="45700" rIns="91425" bIns="45700" anchor="t" anchorCtr="0">
            <a:noAutofit/>
          </a:bodyPr>
          <a:lstStyle/>
          <a:p>
            <a:pPr algn="r" rtl="1"/>
            <a:r>
              <a:rPr lang="ar-SA" dirty="0"/>
              <a:t>في الجلسة 6 قمت بتحديد ومناقشة الأنشطة الجماعية في سياق الأطفال وكيفية الوصول إلى الأطفال المعرضين لخطر عمالة الأطفال أو المعرضين لها.</a:t>
            </a:r>
            <a:endParaRPr lang="en-US" dirty="0"/>
          </a:p>
          <a:p>
            <a:pPr algn="r" rtl="1"/>
            <a:r>
              <a:rPr lang="ar-SA" dirty="0"/>
              <a:t>ناقش كيفية تحسين النهج الحالية ، وناقش الأنشطة الجماعية التي تلبي بشكل أفضل احتياجات الأطفال المعرضين لعمالة الأطفال أو المعرضين لخطرها.</a:t>
            </a:r>
            <a:endParaRPr lang="en-US" dirty="0"/>
          </a:p>
          <a:p>
            <a:pPr algn="r" rtl="1"/>
            <a:r>
              <a:rPr lang="ar-SA" dirty="0"/>
              <a:t>تحديد التحسينات المحددة حول:</a:t>
            </a:r>
            <a:endParaRPr lang="en-US" dirty="0"/>
          </a:p>
          <a:p>
            <a:pPr algn="r" rtl="1"/>
            <a:r>
              <a:rPr lang="ar-SA" dirty="0"/>
              <a:t>الوصول والحضور ، دعم لتعزيز المشاركة</a:t>
            </a:r>
            <a:endParaRPr lang="en-US" dirty="0"/>
          </a:p>
          <a:p>
            <a:pPr algn="r" rtl="1"/>
            <a:r>
              <a:rPr lang="ar-SA" dirty="0"/>
              <a:t>ملاءمة الأنشطة</a:t>
            </a:r>
            <a:endParaRPr lang="en-US" dirty="0"/>
          </a:p>
          <a:p>
            <a:pPr algn="r" rtl="1"/>
            <a:r>
              <a:rPr lang="ar-SA" dirty="0"/>
              <a:t>تلبية الاحتياجات الخاصة بالعمر والجنس</a:t>
            </a:r>
            <a:endParaRPr lang="en-US" dirty="0"/>
          </a:p>
          <a:p>
            <a:pPr algn="r" rtl="1"/>
            <a:r>
              <a:rPr lang="ar-SA" dirty="0"/>
              <a:t>تلبية الاحتياجات النفسية والاجتماعية والتنموية الإضافية</a:t>
            </a:r>
            <a:endParaRPr lang="en-US" dirty="0"/>
          </a:p>
          <a:p>
            <a:pPr algn="r" rtl="1"/>
            <a:endParaRPr lang="en-US" dirty="0"/>
          </a:p>
          <a:p>
            <a:pPr marL="228600" lvl="0" indent="-76200" algn="l" rtl="0">
              <a:lnSpc>
                <a:spcPct val="90000"/>
              </a:lnSpc>
              <a:spcBef>
                <a:spcPts val="1000"/>
              </a:spcBef>
              <a:spcAft>
                <a:spcPts val="0"/>
              </a:spcAft>
              <a:buClr>
                <a:schemeClr val="accent3"/>
              </a:buClr>
              <a:buSzPts val="2400"/>
              <a:buNone/>
            </a:pPr>
            <a:endParaRPr sz="2400" dirty="0"/>
          </a:p>
        </p:txBody>
      </p:sp>
      <p:pic>
        <p:nvPicPr>
          <p:cNvPr id="309" name="Google Shape;309;p10"/>
          <p:cNvPicPr preferRelativeResize="0"/>
          <p:nvPr/>
        </p:nvPicPr>
        <p:blipFill rotWithShape="1">
          <a:blip r:embed="rId3">
            <a:alphaModFix/>
          </a:blip>
          <a:srcRect/>
          <a:stretch/>
        </p:blipFill>
        <p:spPr>
          <a:xfrm>
            <a:off x="8805243" y="-354451"/>
            <a:ext cx="3386757" cy="338675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11"/>
          <p:cNvSpPr txBox="1">
            <a:spLocks noGrp="1"/>
          </p:cNvSpPr>
          <p:nvPr>
            <p:ph type="title"/>
          </p:nvPr>
        </p:nvSpPr>
        <p:spPr>
          <a:xfrm>
            <a:off x="4380125" y="287875"/>
            <a:ext cx="7532100" cy="1325700"/>
          </a:xfrm>
          <a:prstGeom prst="rect">
            <a:avLst/>
          </a:prstGeom>
          <a:noFill/>
          <a:ln>
            <a:noFill/>
          </a:ln>
        </p:spPr>
        <p:txBody>
          <a:bodyPr spcFirstLastPara="1" wrap="square" lIns="91425" tIns="45700" rIns="91425" bIns="45700" anchor="ctr" anchorCtr="0">
            <a:normAutofit fontScale="90000"/>
          </a:bodyPr>
          <a:lstStyle/>
          <a:p>
            <a:pPr algn="r" rtl="1"/>
            <a:r>
              <a:rPr lang="ar-SA" dirty="0"/>
              <a:t>أنشطة شاملة </a:t>
            </a:r>
            <a:r>
              <a:rPr lang="ar-JO" dirty="0"/>
              <a:t>و تفاعلية</a:t>
            </a:r>
            <a:r>
              <a:rPr lang="ar-SA" dirty="0"/>
              <a:t>: دعم الأطفال في عمالة الأطفال من خلال المساحات الصديقة لألطفال في ميانمار</a:t>
            </a:r>
            <a:br>
              <a:rPr lang="en-US" dirty="0"/>
            </a:br>
            <a:r>
              <a:rPr lang="ar-SA" dirty="0"/>
              <a:t> </a:t>
            </a:r>
            <a:endParaRPr lang="en-US" dirty="0"/>
          </a:p>
        </p:txBody>
      </p:sp>
      <p:pic>
        <p:nvPicPr>
          <p:cNvPr id="316" name="Google Shape;316;p11"/>
          <p:cNvPicPr preferRelativeResize="0">
            <a:picLocks noGrp="1"/>
          </p:cNvPicPr>
          <p:nvPr>
            <p:ph type="pic" idx="2"/>
          </p:nvPr>
        </p:nvPicPr>
        <p:blipFill rotWithShape="1">
          <a:blip r:embed="rId3">
            <a:alphaModFix/>
          </a:blip>
          <a:srcRect l="14868" r="14867"/>
          <a:stretch/>
        </p:blipFill>
        <p:spPr>
          <a:xfrm>
            <a:off x="0" y="0"/>
            <a:ext cx="4340225" cy="6858000"/>
          </a:xfrm>
          <a:prstGeom prst="rect">
            <a:avLst/>
          </a:prstGeom>
          <a:noFill/>
          <a:ln>
            <a:noFill/>
          </a:ln>
        </p:spPr>
      </p:pic>
      <p:sp>
        <p:nvSpPr>
          <p:cNvPr id="317" name="Google Shape;317;p11"/>
          <p:cNvSpPr txBox="1">
            <a:spLocks noGrp="1"/>
          </p:cNvSpPr>
          <p:nvPr>
            <p:ph type="body" idx="1"/>
          </p:nvPr>
        </p:nvSpPr>
        <p:spPr>
          <a:xfrm>
            <a:off x="4890100" y="1907476"/>
            <a:ext cx="6943301" cy="4493324"/>
          </a:xfrm>
          <a:prstGeom prst="rect">
            <a:avLst/>
          </a:prstGeom>
          <a:noFill/>
          <a:ln>
            <a:noFill/>
          </a:ln>
        </p:spPr>
        <p:txBody>
          <a:bodyPr spcFirstLastPara="1" wrap="square" lIns="91425" tIns="45700" rIns="91425" bIns="45700" anchor="t" anchorCtr="0">
            <a:normAutofit fontScale="77500" lnSpcReduction="20000"/>
          </a:bodyPr>
          <a:lstStyle/>
          <a:p>
            <a:r>
              <a:rPr lang="ar-SA" dirty="0"/>
              <a:t> </a:t>
            </a:r>
            <a:endParaRPr lang="en-US" dirty="0"/>
          </a:p>
          <a:p>
            <a:pPr algn="r" rtl="1"/>
            <a:r>
              <a:rPr lang="ar-SA" dirty="0"/>
              <a:t>أنشطة اللعب الحر</a:t>
            </a:r>
            <a:endParaRPr lang="en-US" dirty="0"/>
          </a:p>
          <a:p>
            <a:pPr algn="r" rtl="1"/>
            <a:r>
              <a:rPr lang="ar-SA" dirty="0"/>
              <a:t>الأنشطة المنظمة</a:t>
            </a:r>
            <a:endParaRPr lang="en-US" dirty="0"/>
          </a:p>
          <a:p>
            <a:pPr algn="r" rtl="1">
              <a:buFont typeface="Courier New" panose="02070309020205020404" pitchFamily="49" charset="0"/>
              <a:buChar char="o"/>
            </a:pPr>
            <a:r>
              <a:rPr lang="ar-SA" dirty="0"/>
              <a:t>المهارات الحياتية</a:t>
            </a:r>
            <a:r>
              <a:rPr lang="en-US" dirty="0"/>
              <a:t> </a:t>
            </a:r>
          </a:p>
          <a:p>
            <a:pPr algn="r" rtl="1">
              <a:buFont typeface="Courier New" panose="02070309020205020404" pitchFamily="49" charset="0"/>
              <a:buChar char="o"/>
            </a:pPr>
            <a:r>
              <a:rPr lang="ar-JO" dirty="0"/>
              <a:t>العيش بإنسجام   </a:t>
            </a:r>
            <a:r>
              <a:rPr lang="en-US" dirty="0"/>
              <a:t>living in harmony  </a:t>
            </a:r>
          </a:p>
          <a:p>
            <a:pPr algn="r" rtl="1">
              <a:buFont typeface="Courier New" panose="02070309020205020404" pitchFamily="49" charset="0"/>
              <a:buChar char="o"/>
            </a:pPr>
            <a:r>
              <a:rPr lang="ar-SA" dirty="0"/>
              <a:t>التعليم والتعلم الموسع والمستمر</a:t>
            </a:r>
            <a:endParaRPr lang="en-US" dirty="0"/>
          </a:p>
          <a:p>
            <a:pPr algn="r" rtl="1">
              <a:buFont typeface="Courier New" panose="02070309020205020404" pitchFamily="49" charset="0"/>
              <a:buChar char="o"/>
            </a:pPr>
            <a:r>
              <a:rPr lang="ar-SA" dirty="0"/>
              <a:t>حزمة بناء مهارات المراهقين</a:t>
            </a:r>
            <a:endParaRPr lang="en-US" dirty="0"/>
          </a:p>
          <a:p>
            <a:pPr algn="r" rtl="1">
              <a:buFont typeface="Courier New" panose="02070309020205020404" pitchFamily="49" charset="0"/>
              <a:buChar char="o"/>
            </a:pPr>
            <a:r>
              <a:rPr lang="ar-SA" dirty="0"/>
              <a:t>بنك الشباب  </a:t>
            </a:r>
            <a:r>
              <a:rPr lang="en-US" dirty="0"/>
              <a:t>Youth Bank </a:t>
            </a:r>
          </a:p>
          <a:p>
            <a:pPr algn="r" rtl="1">
              <a:buFont typeface="Courier New" panose="02070309020205020404" pitchFamily="49" charset="0"/>
              <a:buChar char="o"/>
            </a:pPr>
            <a:r>
              <a:rPr lang="ar-SA" dirty="0"/>
              <a:t>مسرح المنتدى</a:t>
            </a:r>
            <a:endParaRPr lang="en-US" dirty="0"/>
          </a:p>
          <a:p>
            <a:pPr algn="r" rtl="1"/>
            <a:r>
              <a:rPr lang="ar-SA" dirty="0"/>
              <a:t>دعم الوالدين ومقدمي الرعاية (حزمة الأسرة الحديثة ، أحداث الوالدين والطفل ، </a:t>
            </a:r>
            <a:r>
              <a:rPr lang="en-GB" dirty="0"/>
              <a:t>CPG</a:t>
            </a:r>
            <a:r>
              <a:rPr lang="ar-SA" dirty="0"/>
              <a:t> ، حزمة بيئة الرعاية)</a:t>
            </a:r>
            <a:endParaRPr lang="en-US" dirty="0"/>
          </a:p>
          <a:p>
            <a:r>
              <a:rPr lang="ar-SA" dirty="0"/>
              <a:t> </a:t>
            </a:r>
            <a:endParaRPr lang="en-US" dirty="0"/>
          </a:p>
          <a:p>
            <a:pPr marL="685800" lvl="1" indent="-76200" algn="l" rtl="0">
              <a:lnSpc>
                <a:spcPct val="90000"/>
              </a:lnSpc>
              <a:spcBef>
                <a:spcPts val="500"/>
              </a:spcBef>
              <a:spcAft>
                <a:spcPts val="0"/>
              </a:spcAft>
              <a:buSzPts val="2400"/>
              <a:buNone/>
            </a:pPr>
            <a:endParaRPr dirty="0"/>
          </a:p>
          <a:p>
            <a:pPr marL="685800" lvl="1" indent="-76200" algn="l" rtl="0">
              <a:lnSpc>
                <a:spcPct val="90000"/>
              </a:lnSpc>
              <a:spcBef>
                <a:spcPts val="500"/>
              </a:spcBef>
              <a:spcAft>
                <a:spcPts val="0"/>
              </a:spcAft>
              <a:buSzPts val="2400"/>
              <a:buNone/>
            </a:pPr>
            <a:endParaRPr dirty="0"/>
          </a:p>
          <a:p>
            <a:pPr marL="685800" lvl="1" indent="-76200" algn="l" rtl="0">
              <a:lnSpc>
                <a:spcPct val="90000"/>
              </a:lnSpc>
              <a:spcBef>
                <a:spcPts val="500"/>
              </a:spcBef>
              <a:spcAft>
                <a:spcPts val="0"/>
              </a:spcAft>
              <a:buSzPts val="2400"/>
              <a:buNone/>
            </a:pPr>
            <a:endParaRPr dirty="0"/>
          </a:p>
          <a:p>
            <a:pPr marL="685800" lvl="1" indent="-76200" algn="l" rtl="0">
              <a:lnSpc>
                <a:spcPct val="90000"/>
              </a:lnSpc>
              <a:spcBef>
                <a:spcPts val="500"/>
              </a:spcBef>
              <a:spcAft>
                <a:spcPts val="0"/>
              </a:spcAft>
              <a:buSzPts val="2400"/>
              <a:buNone/>
            </a:pP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12"/>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fontScale="90000"/>
          </a:bodyPr>
          <a:lstStyle/>
          <a:p>
            <a:pPr algn="r" rtl="1"/>
            <a:r>
              <a:rPr lang="ar-SA" dirty="0"/>
              <a:t>دعم الوالدين ومقدمي الرعاية (حزمة الأسرة الحديثة ، أحداث الوالدين والطفل ، </a:t>
            </a:r>
            <a:r>
              <a:rPr lang="en-GB" dirty="0"/>
              <a:t>CPG</a:t>
            </a:r>
            <a:r>
              <a:rPr lang="ar-SA" dirty="0"/>
              <a:t> ، حزمة بيئة الرعاية)</a:t>
            </a:r>
            <a:br>
              <a:rPr lang="en-US" dirty="0"/>
            </a:br>
            <a:r>
              <a:rPr lang="ar-SA" dirty="0"/>
              <a:t> </a:t>
            </a:r>
            <a:endParaRPr lang="en-US" dirty="0"/>
          </a:p>
        </p:txBody>
      </p:sp>
      <p:pic>
        <p:nvPicPr>
          <p:cNvPr id="323" name="Google Shape;323;p12"/>
          <p:cNvPicPr preferRelativeResize="0">
            <a:picLocks noGrp="1"/>
          </p:cNvPicPr>
          <p:nvPr>
            <p:ph type="pic" idx="2"/>
          </p:nvPr>
        </p:nvPicPr>
        <p:blipFill rotWithShape="1">
          <a:blip r:embed="rId3">
            <a:alphaModFix/>
          </a:blip>
          <a:srcRect l="17228" r="17228"/>
          <a:stretch/>
        </p:blipFill>
        <p:spPr>
          <a:xfrm>
            <a:off x="0" y="0"/>
            <a:ext cx="4340225" cy="6858000"/>
          </a:xfrm>
          <a:prstGeom prst="rect">
            <a:avLst/>
          </a:prstGeom>
          <a:noFill/>
          <a:ln>
            <a:noFill/>
          </a:ln>
        </p:spPr>
      </p:pic>
      <p:sp>
        <p:nvSpPr>
          <p:cNvPr id="324" name="Google Shape;324;p12"/>
          <p:cNvSpPr txBox="1">
            <a:spLocks noGrp="1"/>
          </p:cNvSpPr>
          <p:nvPr>
            <p:ph type="body" idx="1"/>
          </p:nvPr>
        </p:nvSpPr>
        <p:spPr>
          <a:xfrm>
            <a:off x="4639733" y="1539878"/>
            <a:ext cx="7552267" cy="4970650"/>
          </a:xfrm>
          <a:prstGeom prst="rect">
            <a:avLst/>
          </a:prstGeom>
          <a:noFill/>
          <a:ln>
            <a:noFill/>
          </a:ln>
        </p:spPr>
        <p:txBody>
          <a:bodyPr spcFirstLastPara="1" wrap="square" lIns="91425" tIns="45700" rIns="91425" bIns="45700" anchor="t" anchorCtr="0">
            <a:normAutofit/>
          </a:bodyPr>
          <a:lstStyle/>
          <a:p>
            <a:pPr marL="50800" indent="0" algn="r" rtl="1">
              <a:buNone/>
            </a:pPr>
            <a:r>
              <a:rPr lang="ar-SA" dirty="0"/>
              <a:t>مكان آمن يقع بالقرب من عمل الأطفال</a:t>
            </a:r>
            <a:endParaRPr lang="en-US" dirty="0"/>
          </a:p>
          <a:p>
            <a:pPr algn="r" rtl="1"/>
            <a:r>
              <a:rPr lang="ar-SA" dirty="0"/>
              <a:t>التواصل ، الافتتاح المنتظم ، </a:t>
            </a:r>
            <a:r>
              <a:rPr lang="ar-JO" dirty="0"/>
              <a:t>المتنقل</a:t>
            </a:r>
            <a:r>
              <a:rPr lang="ar-SA" dirty="0"/>
              <a:t> ، التدريب</a:t>
            </a:r>
            <a:endParaRPr lang="en-US" dirty="0"/>
          </a:p>
          <a:p>
            <a:pPr algn="r" rtl="1"/>
            <a:r>
              <a:rPr lang="ar-SA" dirty="0"/>
              <a:t>خدمات شاملة متعددة القطاعات (التعلم الاجتماعي والعاطفي ؛ محو الأمية الأساسية ؛ إدارة الحالات ؛ مكتب مساعدة ومركز للمعلومات حول جميع خدمات الوكالة</a:t>
            </a:r>
            <a:r>
              <a:rPr lang="en-US" dirty="0"/>
              <a:t>(</a:t>
            </a:r>
          </a:p>
          <a:p>
            <a:pPr algn="r" rtl="1"/>
            <a:r>
              <a:rPr lang="ar-SA" dirty="0"/>
              <a:t>  إدارة الحالة للحالات عالية الخطورة</a:t>
            </a:r>
            <a:endParaRPr lang="en-US" dirty="0"/>
          </a:p>
          <a:p>
            <a:pPr algn="r" rtl="1"/>
            <a:r>
              <a:rPr lang="ar-SA" dirty="0"/>
              <a:t>صنع القرار القائم على الحل</a:t>
            </a:r>
            <a:endParaRPr lang="en-US" dirty="0"/>
          </a:p>
          <a:p>
            <a:pPr algn="r" rtl="1"/>
            <a:r>
              <a:rPr lang="ar-SA" dirty="0"/>
              <a:t>العمل مع مقدمي الرعاية</a:t>
            </a:r>
            <a:endParaRPr lang="en-US" dirty="0"/>
          </a:p>
          <a:p>
            <a:pPr algn="r" rtl="1"/>
            <a:r>
              <a:rPr lang="ar-SA" dirty="0"/>
              <a:t>مناصرة قوية لاستحقاقات مقدمي الرعاية والدعم الإضافي</a:t>
            </a:r>
            <a:endParaRPr lang="en-US" dirty="0"/>
          </a:p>
          <a:p>
            <a:pPr algn="r" rtl="1"/>
            <a:r>
              <a:rPr lang="ar-SA" dirty="0"/>
              <a:t>الإحالة ودعم التنمية الاقتصادية</a:t>
            </a:r>
            <a:endParaRPr lang="en-US" dirty="0"/>
          </a:p>
          <a:p>
            <a:pPr algn="r" rtl="1"/>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13"/>
          <p:cNvSpPr txBox="1">
            <a:spLocks noGrp="1"/>
          </p:cNvSpPr>
          <p:nvPr>
            <p:ph type="title"/>
          </p:nvPr>
        </p:nvSpPr>
        <p:spPr>
          <a:xfrm>
            <a:off x="4615163" y="378713"/>
            <a:ext cx="7493176" cy="1325563"/>
          </a:xfrm>
          <a:prstGeom prst="rect">
            <a:avLst/>
          </a:prstGeom>
          <a:noFill/>
          <a:ln>
            <a:noFill/>
          </a:ln>
        </p:spPr>
        <p:txBody>
          <a:bodyPr spcFirstLastPara="1" wrap="square" lIns="91425" tIns="45700" rIns="91425" bIns="45700" anchor="ctr" anchorCtr="0">
            <a:normAutofit fontScale="90000"/>
          </a:bodyPr>
          <a:lstStyle/>
          <a:p>
            <a:pPr algn="r" rtl="1"/>
            <a:r>
              <a:rPr lang="ar-SA" dirty="0"/>
              <a:t>رسم خرائط المخاطر مع الأطفال - مناقشات / أنشطة حول السلامة: </a:t>
            </a:r>
            <a:r>
              <a:rPr lang="en-GB" dirty="0"/>
              <a:t>SHLS</a:t>
            </a:r>
            <a:r>
              <a:rPr lang="ar-SA" dirty="0"/>
              <a:t> في لبنان لأطفال الشوارع</a:t>
            </a:r>
            <a:br>
              <a:rPr lang="en-US" dirty="0"/>
            </a:br>
            <a:r>
              <a:rPr lang="ar-SA" dirty="0"/>
              <a:t> </a:t>
            </a:r>
            <a:endParaRPr lang="en-US" dirty="0"/>
          </a:p>
        </p:txBody>
      </p:sp>
      <p:pic>
        <p:nvPicPr>
          <p:cNvPr id="331" name="Google Shape;331;p13"/>
          <p:cNvPicPr preferRelativeResize="0">
            <a:picLocks noGrp="1"/>
          </p:cNvPicPr>
          <p:nvPr>
            <p:ph type="pic" idx="2"/>
          </p:nvPr>
        </p:nvPicPr>
        <p:blipFill rotWithShape="1">
          <a:blip r:embed="rId3">
            <a:alphaModFix/>
          </a:blip>
          <a:srcRect l="15007" r="15007"/>
          <a:stretch/>
        </p:blipFill>
        <p:spPr>
          <a:xfrm>
            <a:off x="0" y="0"/>
            <a:ext cx="4340225" cy="6858000"/>
          </a:xfrm>
          <a:prstGeom prst="rect">
            <a:avLst/>
          </a:prstGeom>
          <a:noFill/>
          <a:ln>
            <a:noFill/>
          </a:ln>
        </p:spPr>
      </p:pic>
      <p:sp>
        <p:nvSpPr>
          <p:cNvPr id="332" name="Google Shape;332;p13"/>
          <p:cNvSpPr txBox="1">
            <a:spLocks noGrp="1"/>
          </p:cNvSpPr>
          <p:nvPr>
            <p:ph type="body" idx="1"/>
          </p:nvPr>
        </p:nvSpPr>
        <p:spPr>
          <a:xfrm>
            <a:off x="4890100" y="1704276"/>
            <a:ext cx="6943302" cy="4961700"/>
          </a:xfrm>
          <a:prstGeom prst="rect">
            <a:avLst/>
          </a:prstGeom>
          <a:noFill/>
          <a:ln>
            <a:noFill/>
          </a:ln>
        </p:spPr>
        <p:txBody>
          <a:bodyPr spcFirstLastPara="1" wrap="square" lIns="91425" tIns="45700" rIns="91425" bIns="45700" anchor="t" anchorCtr="0">
            <a:normAutofit lnSpcReduction="10000"/>
          </a:bodyPr>
          <a:lstStyle/>
          <a:p>
            <a:pPr algn="r" rtl="1"/>
            <a:r>
              <a:rPr lang="ar-SA" dirty="0"/>
              <a:t>رسم خرائط السلامة كنشاط </a:t>
            </a:r>
            <a:r>
              <a:rPr lang="en-GB" dirty="0"/>
              <a:t>PSS</a:t>
            </a:r>
            <a:r>
              <a:rPr lang="ar-SA" dirty="0"/>
              <a:t> للأطفال في عمالة الأطفال لدعم كل طفل في التخفيف من المخاطر التي يواجهونها</a:t>
            </a:r>
            <a:endParaRPr lang="en-US" dirty="0"/>
          </a:p>
          <a:p>
            <a:pPr algn="r" rtl="1"/>
            <a:r>
              <a:rPr lang="ar-SA" dirty="0"/>
              <a:t>يتم إجراؤها من قبل عامل الحالة ومدير الحالة عندما يكون الطفل شديد الخطورة</a:t>
            </a:r>
            <a:endParaRPr lang="en-US" dirty="0"/>
          </a:p>
          <a:p>
            <a:pPr algn="r" rtl="1"/>
            <a:r>
              <a:rPr lang="ar-SA" dirty="0"/>
              <a:t>اجلس مع كل طفل وارسم خريطة للمنزل والعمل والطرق من المنزل إلى العمل وحول العمل وما إلى ذلك. </a:t>
            </a:r>
            <a:endParaRPr lang="en-US" dirty="0"/>
          </a:p>
          <a:p>
            <a:pPr algn="r" rtl="1"/>
            <a:r>
              <a:rPr lang="ar-SA" dirty="0"/>
              <a:t>أضف من هو على الطريق ، وأين يكون آمنًا / غير آمن ، ومن الذي يجعله كذلك</a:t>
            </a:r>
            <a:endParaRPr lang="en-US" dirty="0"/>
          </a:p>
          <a:p>
            <a:pPr algn="r" rtl="1"/>
            <a:r>
              <a:rPr lang="ar-SA" dirty="0"/>
              <a:t>ضع خطة إضافية للتخفيف من المخاطر المحددة وتوفير طرق بديلة وأشخاص وأماكن ، إلخ</a:t>
            </a:r>
            <a:endParaRPr lang="en-US" dirty="0"/>
          </a:p>
          <a:p>
            <a:pPr algn="r" rtl="1"/>
            <a:endParaRPr lang="en-US" dirty="0"/>
          </a:p>
          <a:p>
            <a:pPr marL="228600" lvl="0" indent="-50800" algn="l" rtl="0">
              <a:lnSpc>
                <a:spcPct val="90000"/>
              </a:lnSpc>
              <a:spcBef>
                <a:spcPts val="1000"/>
              </a:spcBef>
              <a:spcAft>
                <a:spcPts val="0"/>
              </a:spcAft>
              <a:buClr>
                <a:schemeClr val="accent5"/>
              </a:buClr>
              <a:buSzPts val="2800"/>
              <a:buNone/>
            </a:pP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14"/>
          <p:cNvSpPr txBox="1">
            <a:spLocks noGrp="1"/>
          </p:cNvSpPr>
          <p:nvPr>
            <p:ph type="body" idx="2"/>
          </p:nvPr>
        </p:nvSpPr>
        <p:spPr>
          <a:xfrm>
            <a:off x="4100513" y="528638"/>
            <a:ext cx="7300912" cy="6091618"/>
          </a:xfrm>
          <a:prstGeom prst="rect">
            <a:avLst/>
          </a:prstGeom>
          <a:noFill/>
          <a:ln>
            <a:noFill/>
          </a:ln>
        </p:spPr>
        <p:txBody>
          <a:bodyPr spcFirstLastPara="1" wrap="square" lIns="91425" tIns="45700" rIns="91425" bIns="45700" anchor="t" anchorCtr="0">
            <a:normAutofit/>
          </a:bodyPr>
          <a:lstStyle/>
          <a:p>
            <a:pPr algn="r" rtl="1"/>
            <a:r>
              <a:rPr lang="ar-SA" dirty="0"/>
              <a:t>يمكن للأنشطة الجماعية جنبًا إلى جنب مع الخدمات متعددة القطاعات أن تعزز بشكل إيجابي رفاهية الأطفال العاملين وقدرتهم على الصمود.</a:t>
            </a:r>
            <a:endParaRPr lang="en-US" dirty="0"/>
          </a:p>
          <a:p>
            <a:pPr algn="r" rtl="1"/>
            <a:r>
              <a:rPr lang="ar-SA" dirty="0"/>
              <a:t>في حين أن الأنشطة الجماعية هي تدخل شائع جدًا في برنامج </a:t>
            </a:r>
            <a:r>
              <a:rPr lang="en-GB" dirty="0"/>
              <a:t>CP</a:t>
            </a:r>
            <a:r>
              <a:rPr lang="ar-SA" dirty="0"/>
              <a:t> ، إلا أن الأطفال الذين يعملون أو الذين يعملون في عمالة الأطفال غالبًا ما يكون لديهم وصول محدود.</a:t>
            </a:r>
            <a:endParaRPr lang="en-US" dirty="0"/>
          </a:p>
          <a:p>
            <a:pPr algn="r" rtl="1"/>
            <a:r>
              <a:rPr lang="ar-SA" dirty="0"/>
              <a:t> </a:t>
            </a:r>
            <a:r>
              <a:rPr lang="ar-SA" altLang="en-US" dirty="0">
                <a:solidFill>
                  <a:srgbClr val="202124"/>
                </a:solidFill>
                <a:latin typeface="inherit"/>
                <a:cs typeface="Arial" panose="020B0604020202020204" pitchFamily="34" charset="0"/>
              </a:rPr>
              <a:t>غالبًا ما تشكل طبيعة عمالة الأطفال حواجز تحول دون الوصول إليه</a:t>
            </a:r>
            <a:r>
              <a:rPr lang="en-US" altLang="en-US" sz="1600" dirty="0">
                <a:solidFill>
                  <a:schemeClr val="tx1"/>
                </a:solidFill>
              </a:rPr>
              <a:t> </a:t>
            </a:r>
            <a:r>
              <a:rPr lang="ar-JO" altLang="en-US" sz="1600" dirty="0">
                <a:solidFill>
                  <a:schemeClr val="tx1"/>
                </a:solidFill>
              </a:rPr>
              <a:t>.</a:t>
            </a:r>
          </a:p>
          <a:p>
            <a:pPr algn="r" rtl="1"/>
            <a:endParaRPr lang="en-US" altLang="en-US" dirty="0">
              <a:solidFill>
                <a:schemeClr val="tx1"/>
              </a:solidFill>
              <a:latin typeface="Arial" panose="020B0604020202020204" pitchFamily="34" charset="0"/>
            </a:endParaRPr>
          </a:p>
          <a:p>
            <a:pPr indent="-457200" algn="r" rtl="1" eaLnBrk="0" fontAlgn="base" hangingPunct="0">
              <a:lnSpc>
                <a:spcPct val="100000"/>
              </a:lnSpc>
              <a:spcBef>
                <a:spcPct val="0"/>
              </a:spcBef>
              <a:spcAft>
                <a:spcPct val="0"/>
              </a:spcAft>
              <a:buClrTx/>
              <a:buSzTx/>
            </a:pPr>
            <a:r>
              <a:rPr lang="ar-SA" altLang="en-US" dirty="0">
                <a:solidFill>
                  <a:srgbClr val="202124"/>
                </a:solidFill>
                <a:latin typeface="inherit"/>
                <a:cs typeface="Arial" panose="020B0604020202020204" pitchFamily="34" charset="0"/>
              </a:rPr>
              <a:t>يجب أن تتخذ الأنشطة الجماعية تدابير خاصة لتلبية الاحتياجات والمصالح المحددة للأطفال العاملين ، بما في ذلك احتياجاتهم الاجتماعية والعاطفية والنفسية الاجتماعية</a:t>
            </a:r>
            <a:r>
              <a:rPr lang="en-US" altLang="en-US" dirty="0">
                <a:solidFill>
                  <a:srgbClr val="202124"/>
                </a:solidFill>
                <a:latin typeface="inherit"/>
                <a:cs typeface="Arial" panose="020B0604020202020204" pitchFamily="34" charset="0"/>
              </a:rPr>
              <a:t>.</a:t>
            </a:r>
            <a:r>
              <a:rPr lang="en-US" altLang="en-US" sz="1600" dirty="0">
                <a:solidFill>
                  <a:schemeClr val="tx1"/>
                </a:solidFill>
              </a:rPr>
              <a:t> </a:t>
            </a:r>
            <a:endParaRPr lang="en-US" altLang="en-US" dirty="0">
              <a:solidFill>
                <a:schemeClr val="tx1"/>
              </a:solidFill>
              <a:latin typeface="Arial" panose="020B0604020202020204" pitchFamily="34" charset="0"/>
            </a:endParaRPr>
          </a:p>
          <a:p>
            <a:pPr marL="228600" lvl="0" indent="-50800" algn="l" rtl="0">
              <a:lnSpc>
                <a:spcPct val="90000"/>
              </a:lnSpc>
              <a:spcBef>
                <a:spcPts val="1000"/>
              </a:spcBef>
              <a:spcAft>
                <a:spcPts val="0"/>
              </a:spcAft>
              <a:buClr>
                <a:schemeClr val="accent1"/>
              </a:buClr>
              <a:buSzPts val="2800"/>
              <a:buNone/>
            </a:pPr>
            <a:endParaRPr dirty="0"/>
          </a:p>
        </p:txBody>
      </p:sp>
      <p:sp>
        <p:nvSpPr>
          <p:cNvPr id="339" name="Google Shape;339;p14"/>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ar-JO" dirty="0"/>
              <a:t>الرسائل الرئيسية </a:t>
            </a:r>
            <a:endParaRPr dirty="0"/>
          </a:p>
        </p:txBody>
      </p:sp>
      <p:sp>
        <p:nvSpPr>
          <p:cNvPr id="2" name="Rectangle 1">
            <a:extLst>
              <a:ext uri="{FF2B5EF4-FFF2-40B4-BE49-F238E27FC236}">
                <a16:creationId xmlns:a16="http://schemas.microsoft.com/office/drawing/2014/main" id="{9B0EC990-B441-480E-9256-855422B8C790}"/>
              </a:ext>
            </a:extLst>
          </p:cNvPr>
          <p:cNvSpPr>
            <a:spLocks noChangeArrowheads="1"/>
          </p:cNvSpPr>
          <p:nvPr/>
        </p:nvSpPr>
        <p:spPr bwMode="auto">
          <a:xfrm>
            <a:off x="12191935" y="107728"/>
            <a:ext cx="65" cy="241744"/>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7457" rIns="0" bIns="-17457"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 name="Rectangle 2">
            <a:extLst>
              <a:ext uri="{FF2B5EF4-FFF2-40B4-BE49-F238E27FC236}">
                <a16:creationId xmlns:a16="http://schemas.microsoft.com/office/drawing/2014/main" id="{BE837343-0779-4193-84F5-FC5075AD6E3C}"/>
              </a:ext>
            </a:extLst>
          </p:cNvPr>
          <p:cNvSpPr>
            <a:spLocks noChangeArrowheads="1"/>
          </p:cNvSpPr>
          <p:nvPr/>
        </p:nvSpPr>
        <p:spPr bwMode="auto">
          <a:xfrm>
            <a:off x="12191935" y="107728"/>
            <a:ext cx="65" cy="241744"/>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7457" rIns="0" bIns="-17457"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2"/>
          <p:cNvSpPr txBox="1">
            <a:spLocks noGrp="1"/>
          </p:cNvSpPr>
          <p:nvPr>
            <p:ph type="body" idx="1"/>
          </p:nvPr>
        </p:nvSpPr>
        <p:spPr>
          <a:xfrm>
            <a:off x="829734" y="762001"/>
            <a:ext cx="10532532" cy="1637832"/>
          </a:xfrm>
          <a:prstGeom prst="rect">
            <a:avLst/>
          </a:prstGeom>
          <a:noFill/>
          <a:ln>
            <a:noFill/>
          </a:ln>
        </p:spPr>
        <p:txBody>
          <a:bodyPr spcFirstLastPara="1" wrap="square" lIns="91425" tIns="45700" rIns="91425" bIns="45700" anchor="t" anchorCtr="0">
            <a:noAutofit/>
          </a:bodyPr>
          <a:lstStyle/>
          <a:p>
            <a:pPr marL="0" lvl="0" indent="0" algn="r" rtl="1">
              <a:spcBef>
                <a:spcPts val="0"/>
              </a:spcBef>
              <a:buSzPts val="4000"/>
            </a:pPr>
            <a:r>
              <a:rPr lang="ar-SA" sz="4000" dirty="0"/>
              <a:t>الجلسة 9: حماية الطفل: أنشطة جماعية فعالة للأطفال العاملين</a:t>
            </a:r>
            <a:endParaRPr sz="4000" dirty="0"/>
          </a:p>
        </p:txBody>
      </p:sp>
      <p:sp>
        <p:nvSpPr>
          <p:cNvPr id="235" name="Google Shape;235;p2"/>
          <p:cNvSpPr txBox="1">
            <a:spLocks noGrp="1"/>
          </p:cNvSpPr>
          <p:nvPr>
            <p:ph type="body" idx="2"/>
          </p:nvPr>
        </p:nvSpPr>
        <p:spPr>
          <a:xfrm>
            <a:off x="829734" y="3051922"/>
            <a:ext cx="10532532" cy="3806078"/>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1000"/>
              </a:spcBef>
              <a:spcAft>
                <a:spcPts val="0"/>
              </a:spcAft>
              <a:buClr>
                <a:schemeClr val="lt1"/>
              </a:buClr>
              <a:buSzPts val="2800"/>
              <a:buNone/>
            </a:pPr>
            <a:r>
              <a:rPr lang="en-GB" b="1"/>
              <a:t>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
          <p:cNvSpPr txBox="1">
            <a:spLocks noGrp="1"/>
          </p:cNvSpPr>
          <p:nvPr>
            <p:ph type="body" idx="2"/>
          </p:nvPr>
        </p:nvSpPr>
        <p:spPr>
          <a:xfrm>
            <a:off x="866899" y="3051922"/>
            <a:ext cx="10450286" cy="2701764"/>
          </a:xfrm>
          <a:prstGeom prst="rect">
            <a:avLst/>
          </a:prstGeom>
          <a:noFill/>
          <a:ln>
            <a:noFill/>
          </a:ln>
        </p:spPr>
        <p:txBody>
          <a:bodyPr spcFirstLastPara="1" wrap="square" lIns="91425" tIns="45700" rIns="91425" bIns="45700" anchor="t" anchorCtr="0">
            <a:noAutofit/>
          </a:bodyPr>
          <a:lstStyle/>
          <a:p>
            <a:pPr marL="685800" indent="-457200" algn="r" rtl="1">
              <a:buFont typeface="Arial" panose="020B0604020202020204" pitchFamily="34" charset="0"/>
              <a:buChar char="•"/>
            </a:pPr>
            <a:r>
              <a:rPr lang="en-US" dirty="0"/>
              <a:t> </a:t>
            </a:r>
            <a:r>
              <a:rPr lang="ar-SA" dirty="0"/>
              <a:t>تحديد 4-5 تحديات محتملة في السياق تمنع الأطفال العاملين من الوصول إلى أنشطة المجموعة</a:t>
            </a:r>
            <a:endParaRPr lang="en-US" dirty="0"/>
          </a:p>
          <a:p>
            <a:pPr marL="685800" indent="-457200" algn="r" rtl="1">
              <a:buFont typeface="Arial" panose="020B0604020202020204" pitchFamily="34" charset="0"/>
              <a:buChar char="•"/>
            </a:pPr>
            <a:r>
              <a:rPr lang="ar-SA" dirty="0"/>
              <a:t>إعطاء أمثلة عن كيفية تضمين الأطفال العاملين بشكل فعال في الأنشطة الجماعية</a:t>
            </a:r>
            <a:endParaRPr lang="en-US" dirty="0"/>
          </a:p>
          <a:p>
            <a:pPr marL="685800" indent="-457200" algn="r" rtl="1">
              <a:buFont typeface="Arial" panose="020B0604020202020204" pitchFamily="34" charset="0"/>
              <a:buChar char="•"/>
            </a:pPr>
            <a:r>
              <a:rPr lang="ar-SA" dirty="0"/>
              <a:t>تحديد طرق تعزيز تصميم الأنشطة الجماعية للوصول إلى الأطفال العاملين</a:t>
            </a:r>
            <a:endParaRPr dirty="0"/>
          </a:p>
        </p:txBody>
      </p:sp>
      <p:sp>
        <p:nvSpPr>
          <p:cNvPr id="242" name="Google Shape;242;p3"/>
          <p:cNvSpPr txBox="1"/>
          <p:nvPr/>
        </p:nvSpPr>
        <p:spPr>
          <a:xfrm>
            <a:off x="1828005" y="476375"/>
            <a:ext cx="8535987" cy="627939"/>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endParaRPr sz="2800" b="1" i="0" u="none" strike="noStrike" cap="none">
              <a:solidFill>
                <a:schemeClr val="lt1"/>
              </a:solidFill>
              <a:latin typeface="Helvetica Neue"/>
              <a:ea typeface="Helvetica Neue"/>
              <a:cs typeface="Helvetica Neue"/>
              <a:sym typeface="Helvetica Neue"/>
            </a:endParaRPr>
          </a:p>
        </p:txBody>
      </p:sp>
      <p:sp>
        <p:nvSpPr>
          <p:cNvPr id="243" name="Google Shape;243;p3"/>
          <p:cNvSpPr txBox="1"/>
          <p:nvPr/>
        </p:nvSpPr>
        <p:spPr>
          <a:xfrm>
            <a:off x="304800" y="937802"/>
            <a:ext cx="11538857" cy="2280633"/>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r>
              <a:rPr lang="ar-JO" sz="2800" dirty="0">
                <a:solidFill>
                  <a:schemeClr val="lt1"/>
                </a:solidFill>
                <a:latin typeface="Helvetica Neue"/>
                <a:sym typeface="Helvetica Neue"/>
              </a:rPr>
              <a:t>الأهداف التعليمية </a:t>
            </a:r>
            <a:endParaRPr dirty="0"/>
          </a:p>
          <a:p>
            <a:pPr marL="0" marR="0" lvl="0" indent="0" algn="ctr" rtl="0">
              <a:lnSpc>
                <a:spcPct val="90000"/>
              </a:lnSpc>
              <a:spcBef>
                <a:spcPts val="1000"/>
              </a:spcBef>
              <a:spcAft>
                <a:spcPts val="0"/>
              </a:spcAft>
              <a:buClr>
                <a:schemeClr val="lt1"/>
              </a:buClr>
              <a:buSzPts val="3000"/>
              <a:buFont typeface="Arial"/>
              <a:buNone/>
            </a:pPr>
            <a:r>
              <a:rPr lang="ar-JO" sz="3000" dirty="0">
                <a:solidFill>
                  <a:schemeClr val="lt1"/>
                </a:solidFill>
                <a:latin typeface="Helvetica Neue"/>
                <a:ea typeface="Helvetica Neue"/>
                <a:cs typeface="Helvetica Neue"/>
                <a:sym typeface="Helvetica Neue"/>
              </a:rPr>
              <a:t>بنهاية هذه الجلسة ستكون قادرا على: </a:t>
            </a:r>
            <a:endParaRPr sz="3000" b="1" i="0" u="none" strike="noStrike" cap="none" dirty="0">
              <a:solidFill>
                <a:schemeClr val="lt1"/>
              </a:solidFill>
              <a:latin typeface="Helvetica Neue"/>
              <a:ea typeface="Helvetica Neue"/>
              <a:cs typeface="Helvetica Neue"/>
              <a:sym typeface="Helvetica Neue"/>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
          <p:cNvSpPr txBox="1">
            <a:spLocks noGrp="1"/>
          </p:cNvSpPr>
          <p:nvPr>
            <p:ph type="body" idx="1"/>
          </p:nvPr>
        </p:nvSpPr>
        <p:spPr>
          <a:xfrm>
            <a:off x="3705938" y="171638"/>
            <a:ext cx="6372000" cy="1271700"/>
          </a:xfrm>
          <a:prstGeom prst="rect">
            <a:avLst/>
          </a:prstGeom>
          <a:noFill/>
          <a:ln>
            <a:noFill/>
          </a:ln>
        </p:spPr>
        <p:txBody>
          <a:bodyPr spcFirstLastPara="1" wrap="square" lIns="91425" tIns="45700" rIns="91425" bIns="45700" anchor="t" anchorCtr="0">
            <a:normAutofit/>
          </a:bodyPr>
          <a:lstStyle/>
          <a:p>
            <a:pPr marL="0" lvl="0" indent="0" algn="r" rtl="0">
              <a:lnSpc>
                <a:spcPct val="90000"/>
              </a:lnSpc>
              <a:spcBef>
                <a:spcPts val="0"/>
              </a:spcBef>
              <a:spcAft>
                <a:spcPts val="0"/>
              </a:spcAft>
              <a:buClr>
                <a:srgbClr val="026794"/>
              </a:buClr>
              <a:buSzPts val="3200"/>
              <a:buNone/>
            </a:pPr>
            <a:r>
              <a:rPr lang="ar-JO" dirty="0"/>
              <a:t>كيف يعمل الأطفال في السياق .....</a:t>
            </a:r>
            <a:endParaRPr dirty="0"/>
          </a:p>
        </p:txBody>
      </p:sp>
      <p:sp>
        <p:nvSpPr>
          <p:cNvPr id="250" name="Google Shape;250;p4"/>
          <p:cNvSpPr txBox="1">
            <a:spLocks noGrp="1"/>
          </p:cNvSpPr>
          <p:nvPr>
            <p:ph type="body" idx="2"/>
          </p:nvPr>
        </p:nvSpPr>
        <p:spPr>
          <a:xfrm>
            <a:off x="4100513" y="1800225"/>
            <a:ext cx="7300912" cy="4959870"/>
          </a:xfrm>
          <a:prstGeom prst="rect">
            <a:avLst/>
          </a:prstGeom>
          <a:noFill/>
          <a:ln>
            <a:noFill/>
          </a:ln>
        </p:spPr>
        <p:txBody>
          <a:bodyPr spcFirstLastPara="1" wrap="square" lIns="91425" tIns="45700" rIns="91425" bIns="45700" anchor="t" anchorCtr="0">
            <a:normAutofit lnSpcReduction="10000"/>
          </a:bodyPr>
          <a:lstStyle/>
          <a:p>
            <a:pPr algn="r" rtl="1"/>
            <a:r>
              <a:rPr lang="ar-SA" dirty="0"/>
              <a:t>يقضون وقتهم؟</a:t>
            </a:r>
            <a:endParaRPr lang="en-US" dirty="0"/>
          </a:p>
          <a:p>
            <a:pPr algn="r" rtl="1"/>
            <a:r>
              <a:rPr lang="ar-SA" dirty="0"/>
              <a:t>هل لديك فرص للوصول إلى أنشطة المجموعة؟</a:t>
            </a:r>
            <a:endParaRPr lang="en-US" dirty="0"/>
          </a:p>
          <a:p>
            <a:pPr algn="r" rtl="1"/>
            <a:r>
              <a:rPr lang="ar-SA" dirty="0"/>
              <a:t>هل تواجه حواجز تمنعهم من الوصول إلى الأنشطة الجماعية؟</a:t>
            </a:r>
            <a:endParaRPr lang="ar-JO" dirty="0"/>
          </a:p>
          <a:p>
            <a:pPr algn="r" rtl="1"/>
            <a:r>
              <a:rPr lang="ar-SA" altLang="en-US" dirty="0"/>
              <a:t>هل هناك اختلاف في ...</a:t>
            </a:r>
            <a:endParaRPr lang="ar-JO" altLang="en-US" dirty="0"/>
          </a:p>
          <a:p>
            <a:pPr lvl="0" algn="r" rtl="1" eaLnBrk="0" fontAlgn="base" hangingPunct="0">
              <a:lnSpc>
                <a:spcPct val="100000"/>
              </a:lnSpc>
            </a:pPr>
            <a:r>
              <a:rPr lang="ar-SA" altLang="en-US" dirty="0"/>
              <a:t>الأطفال الذين يعملون بشكل قانوني ، </a:t>
            </a:r>
            <a:endParaRPr lang="ar-JO" altLang="en-US" dirty="0"/>
          </a:p>
          <a:p>
            <a:pPr lvl="0" algn="r" rtl="1" eaLnBrk="0" fontAlgn="base" hangingPunct="0">
              <a:lnSpc>
                <a:spcPct val="100000"/>
              </a:lnSpc>
            </a:pPr>
            <a:r>
              <a:rPr lang="ar-SA" altLang="en-US" dirty="0"/>
              <a:t>الأطفال في عمالة الأطفال ، الأطفال في </a:t>
            </a:r>
            <a:r>
              <a:rPr lang="en-GB" altLang="en-US" dirty="0"/>
              <a:t>WFCL</a:t>
            </a:r>
            <a:r>
              <a:rPr lang="ar-JO" altLang="en-US" dirty="0"/>
              <a:t> (أسوء أشكال عما الأطفال)</a:t>
            </a:r>
            <a:r>
              <a:rPr lang="ar-SA" altLang="en-US" dirty="0"/>
              <a:t>؟</a:t>
            </a:r>
            <a:endParaRPr lang="ar-JO" altLang="en-US" dirty="0"/>
          </a:p>
          <a:p>
            <a:pPr lvl="0" algn="r" rtl="1" eaLnBrk="0" fontAlgn="base" hangingPunct="0">
              <a:lnSpc>
                <a:spcPct val="100000"/>
              </a:lnSpc>
            </a:pPr>
            <a:r>
              <a:rPr lang="ar-SA" altLang="en-US" dirty="0"/>
              <a:t>الفتيات والفتيان؟العمر ، الإعاقة ، العرق ، وضع اللاجئ ، إلخ؟</a:t>
            </a:r>
            <a:r>
              <a:rPr lang="en-US" altLang="en-US" dirty="0"/>
              <a:t> </a:t>
            </a:r>
          </a:p>
        </p:txBody>
      </p:sp>
      <p:sp>
        <p:nvSpPr>
          <p:cNvPr id="251" name="Google Shape;251;p4"/>
          <p:cNvSpPr txBox="1">
            <a:spLocks noGrp="1"/>
          </p:cNvSpPr>
          <p:nvPr>
            <p:ph type="body" idx="3"/>
          </p:nvPr>
        </p:nvSpPr>
        <p:spPr>
          <a:xfrm>
            <a:off x="284417" y="528638"/>
            <a:ext cx="3305450" cy="4799266"/>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lt1"/>
              </a:buClr>
              <a:buSzPts val="3600"/>
              <a:buNone/>
            </a:pPr>
            <a:r>
              <a:rPr lang="ar-JO" dirty="0"/>
              <a:t>مناقشة </a:t>
            </a:r>
            <a:endParaRPr dirty="0"/>
          </a:p>
        </p:txBody>
      </p:sp>
      <p:pic>
        <p:nvPicPr>
          <p:cNvPr id="252" name="Google Shape;252;p4"/>
          <p:cNvPicPr preferRelativeResize="0"/>
          <p:nvPr/>
        </p:nvPicPr>
        <p:blipFill rotWithShape="1">
          <a:blip r:embed="rId3">
            <a:alphaModFix/>
          </a:blip>
          <a:srcRect/>
          <a:stretch/>
        </p:blipFill>
        <p:spPr>
          <a:xfrm>
            <a:off x="8805238" y="171653"/>
            <a:ext cx="3386756" cy="3386756"/>
          </a:xfrm>
          <a:prstGeom prst="rect">
            <a:avLst/>
          </a:prstGeom>
          <a:noFill/>
          <a:ln>
            <a:noFill/>
          </a:ln>
        </p:spPr>
      </p:pic>
      <p:sp>
        <p:nvSpPr>
          <p:cNvPr id="2" name="Rectangle 1">
            <a:extLst>
              <a:ext uri="{FF2B5EF4-FFF2-40B4-BE49-F238E27FC236}">
                <a16:creationId xmlns:a16="http://schemas.microsoft.com/office/drawing/2014/main" id="{14213357-D86C-4C97-ADF4-D96905397537}"/>
              </a:ext>
            </a:extLst>
          </p:cNvPr>
          <p:cNvSpPr>
            <a:spLocks noChangeArrowheads="1"/>
          </p:cNvSpPr>
          <p:nvPr/>
        </p:nvSpPr>
        <p:spPr bwMode="auto">
          <a:xfrm>
            <a:off x="0" y="90100"/>
            <a:ext cx="65" cy="27699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5"/>
          <p:cNvSpPr txBox="1">
            <a:spLocks noGrp="1"/>
          </p:cNvSpPr>
          <p:nvPr>
            <p:ph type="body" idx="1"/>
          </p:nvPr>
        </p:nvSpPr>
        <p:spPr>
          <a:xfrm>
            <a:off x="4100513" y="631974"/>
            <a:ext cx="7300912" cy="747269"/>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accent6"/>
              </a:buClr>
              <a:buSzPts val="3200"/>
              <a:buNone/>
            </a:pPr>
            <a:r>
              <a:rPr lang="ar-JO" dirty="0"/>
              <a:t>تحديد الحواجز المشتركة </a:t>
            </a:r>
            <a:endParaRPr dirty="0"/>
          </a:p>
        </p:txBody>
      </p:sp>
      <p:sp>
        <p:nvSpPr>
          <p:cNvPr id="259" name="Google Shape;259;p5"/>
          <p:cNvSpPr txBox="1">
            <a:spLocks noGrp="1"/>
          </p:cNvSpPr>
          <p:nvPr>
            <p:ph type="body" idx="2"/>
          </p:nvPr>
        </p:nvSpPr>
        <p:spPr>
          <a:xfrm>
            <a:off x="4100513" y="1379242"/>
            <a:ext cx="7300912" cy="4911829"/>
          </a:xfrm>
          <a:prstGeom prst="rect">
            <a:avLst/>
          </a:prstGeom>
          <a:noFill/>
          <a:ln>
            <a:noFill/>
          </a:ln>
        </p:spPr>
        <p:txBody>
          <a:bodyPr spcFirstLastPara="1" wrap="square" lIns="91425" tIns="45700" rIns="91425" bIns="45700" anchor="t" anchorCtr="0">
            <a:normAutofit/>
          </a:bodyPr>
          <a:lstStyle/>
          <a:p>
            <a:pPr algn="r" rtl="1"/>
            <a:r>
              <a:rPr lang="ar-JO" dirty="0"/>
              <a:t>ت</a:t>
            </a:r>
            <a:r>
              <a:rPr lang="ar-SA" dirty="0"/>
              <a:t>حديد الموقع والتوقيت</a:t>
            </a:r>
            <a:endParaRPr lang="en-US" dirty="0"/>
          </a:p>
          <a:p>
            <a:pPr algn="r" rtl="1"/>
            <a:r>
              <a:rPr lang="ar-SA" dirty="0"/>
              <a:t>مطالب العمل</a:t>
            </a:r>
            <a:endParaRPr lang="en-US" dirty="0"/>
          </a:p>
          <a:p>
            <a:pPr algn="r" rtl="1"/>
            <a:r>
              <a:rPr lang="ar-SA" dirty="0"/>
              <a:t>الاحتياجات والاهتمامات</a:t>
            </a:r>
            <a:endParaRPr lang="en-US" dirty="0"/>
          </a:p>
          <a:p>
            <a:pPr algn="r" rtl="1"/>
            <a:r>
              <a:rPr lang="ar-SA" dirty="0"/>
              <a:t>الحواجز المالية</a:t>
            </a:r>
            <a:endParaRPr lang="en-US" dirty="0"/>
          </a:p>
          <a:p>
            <a:pPr algn="r" rtl="1"/>
            <a:r>
              <a:rPr lang="ar-SA" dirty="0"/>
              <a:t>إدراج العمر والجنس</a:t>
            </a:r>
            <a:endParaRPr lang="en-US" dirty="0"/>
          </a:p>
          <a:p>
            <a:pPr algn="r" rtl="1"/>
            <a:r>
              <a:rPr lang="ar-SA" dirty="0"/>
              <a:t>العزل الاجتماعي</a:t>
            </a:r>
            <a:endParaRPr lang="en-US" dirty="0"/>
          </a:p>
          <a:p>
            <a:pPr algn="r" rtl="1"/>
            <a:r>
              <a:rPr lang="ar-SA" dirty="0"/>
              <a:t>الحركة المقيدة واتخاذ القرار ؛ القيود المفروضة</a:t>
            </a:r>
            <a:endParaRPr lang="en-US" dirty="0"/>
          </a:p>
          <a:p>
            <a:pPr marL="228600" lvl="0" indent="-50800" algn="l" rtl="0">
              <a:lnSpc>
                <a:spcPct val="90000"/>
              </a:lnSpc>
              <a:spcBef>
                <a:spcPts val="1000"/>
              </a:spcBef>
              <a:spcAft>
                <a:spcPts val="0"/>
              </a:spcAft>
              <a:buClr>
                <a:schemeClr val="accent5"/>
              </a:buClr>
              <a:buSzPts val="2800"/>
              <a:buNone/>
            </a:pPr>
            <a:endParaRPr dirty="0"/>
          </a:p>
        </p:txBody>
      </p:sp>
      <p:sp>
        <p:nvSpPr>
          <p:cNvPr id="260" name="Google Shape;260;p5"/>
          <p:cNvSpPr txBox="1">
            <a:spLocks noGrp="1"/>
          </p:cNvSpPr>
          <p:nvPr>
            <p:ph type="body" idx="3"/>
          </p:nvPr>
        </p:nvSpPr>
        <p:spPr>
          <a:xfrm>
            <a:off x="464299" y="348756"/>
            <a:ext cx="2970847" cy="4799266"/>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lt1"/>
              </a:buClr>
              <a:buSzPts val="3600"/>
              <a:buNone/>
            </a:pPr>
            <a:r>
              <a:rPr lang="ar-JO" dirty="0"/>
              <a:t>إرشادات للمارسات الجيدة لأنشطة  المجموعة </a:t>
            </a:r>
            <a:endParaRPr dirty="0"/>
          </a:p>
        </p:txBody>
      </p:sp>
    </p:spTree>
  </p:cSld>
  <p:clrMapOvr>
    <a:masterClrMapping/>
  </p:clrMapOvr>
  <p:extLst mod="1">
    <p:ext uri="{6950BFC3-D8DA-4A85-94F7-54DA5524770B}">
      <p188:commentRel xmlns:p188="http://schemas.microsoft.com/office/powerpoint/2018/8/main" xmlns=""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6"/>
          <p:cNvSpPr txBox="1">
            <a:spLocks noGrp="1"/>
          </p:cNvSpPr>
          <p:nvPr>
            <p:ph type="body" idx="1"/>
          </p:nvPr>
        </p:nvSpPr>
        <p:spPr>
          <a:xfrm>
            <a:off x="4100513" y="528638"/>
            <a:ext cx="7300912" cy="747269"/>
          </a:xfrm>
          <a:prstGeom prst="rect">
            <a:avLst/>
          </a:prstGeom>
          <a:noFill/>
          <a:ln>
            <a:noFill/>
          </a:ln>
        </p:spPr>
        <p:txBody>
          <a:bodyPr spcFirstLastPara="1" wrap="square" lIns="91425" tIns="45700" rIns="91425" bIns="45700" anchor="t" anchorCtr="0">
            <a:normAutofit fontScale="85000" lnSpcReduction="10000"/>
          </a:bodyPr>
          <a:lstStyle/>
          <a:p>
            <a:r>
              <a:rPr lang="ar-SA" dirty="0"/>
              <a:t>الأنشطة الجماعية للوصول إلى الأطفال في عمالة الأطفال </a:t>
            </a:r>
            <a:endParaRPr lang="en-US" dirty="0"/>
          </a:p>
        </p:txBody>
      </p:sp>
      <p:sp>
        <p:nvSpPr>
          <p:cNvPr id="267" name="Google Shape;267;p6"/>
          <p:cNvSpPr txBox="1">
            <a:spLocks noGrp="1"/>
          </p:cNvSpPr>
          <p:nvPr>
            <p:ph type="body" idx="2"/>
          </p:nvPr>
        </p:nvSpPr>
        <p:spPr>
          <a:xfrm>
            <a:off x="4100513" y="1863852"/>
            <a:ext cx="7300912" cy="3877729"/>
          </a:xfrm>
          <a:prstGeom prst="rect">
            <a:avLst/>
          </a:prstGeom>
          <a:noFill/>
          <a:ln>
            <a:noFill/>
          </a:ln>
        </p:spPr>
        <p:txBody>
          <a:bodyPr spcFirstLastPara="1" wrap="square" lIns="91425" tIns="45700" rIns="91425" bIns="45700" anchor="t" anchorCtr="0">
            <a:normAutofit/>
          </a:bodyPr>
          <a:lstStyle/>
          <a:p>
            <a:pPr algn="r" rtl="1"/>
            <a:r>
              <a:rPr lang="ar-SA" dirty="0"/>
              <a:t>التشاور</a:t>
            </a:r>
            <a:endParaRPr lang="en-US" dirty="0"/>
          </a:p>
          <a:p>
            <a:pPr algn="r" rtl="1"/>
            <a:r>
              <a:rPr lang="ar-SA" dirty="0"/>
              <a:t>التواصل</a:t>
            </a:r>
            <a:endParaRPr lang="en-US" dirty="0"/>
          </a:p>
          <a:p>
            <a:pPr algn="r" rtl="1"/>
            <a:r>
              <a:rPr lang="ar-SA" dirty="0"/>
              <a:t>توقيت وأماكن مرنة وآمنة</a:t>
            </a:r>
            <a:endParaRPr lang="en-US" dirty="0"/>
          </a:p>
          <a:p>
            <a:pPr algn="r" rtl="1"/>
            <a:r>
              <a:rPr lang="ar-SA" dirty="0"/>
              <a:t>تكييف المحتوى</a:t>
            </a:r>
            <a:endParaRPr lang="en-US" dirty="0"/>
          </a:p>
          <a:p>
            <a:pPr algn="r" rtl="1"/>
            <a:r>
              <a:rPr lang="ar-SA" dirty="0"/>
              <a:t>العمل مع الآخرين ، والتعبئة في المجتمعات</a:t>
            </a:r>
            <a:endParaRPr lang="en-US" dirty="0"/>
          </a:p>
          <a:p>
            <a:pPr algn="r" rtl="1"/>
            <a:r>
              <a:rPr lang="ar-SA" dirty="0"/>
              <a:t>بناء الثقة: افهم المطالب وتنمو من اتصال متسق قصير وتدريجي إلى اتصالات أكبر</a:t>
            </a:r>
            <a:endParaRPr lang="en-US" dirty="0"/>
          </a:p>
          <a:p>
            <a:pPr marL="228600" lvl="0" indent="-50800" algn="l" rtl="0">
              <a:lnSpc>
                <a:spcPct val="90000"/>
              </a:lnSpc>
              <a:spcBef>
                <a:spcPts val="1000"/>
              </a:spcBef>
              <a:spcAft>
                <a:spcPts val="0"/>
              </a:spcAft>
              <a:buClr>
                <a:schemeClr val="accent5"/>
              </a:buClr>
              <a:buSzPts val="2800"/>
              <a:buNone/>
            </a:pPr>
            <a:endParaRPr dirty="0"/>
          </a:p>
        </p:txBody>
      </p:sp>
      <p:sp>
        <p:nvSpPr>
          <p:cNvPr id="268" name="Google Shape;268;p6"/>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ctr">
              <a:spcBef>
                <a:spcPts val="0"/>
              </a:spcBef>
            </a:pPr>
            <a:r>
              <a:rPr lang="ar-JO" dirty="0"/>
              <a:t>إرشادات للمارسات الجيدة لأنشطة  المجموعة </a:t>
            </a:r>
          </a:p>
        </p:txBody>
      </p:sp>
      <p:sp>
        <p:nvSpPr>
          <p:cNvPr id="2" name="Rectangle 1">
            <a:extLst>
              <a:ext uri="{FF2B5EF4-FFF2-40B4-BE49-F238E27FC236}">
                <a16:creationId xmlns:a16="http://schemas.microsoft.com/office/drawing/2014/main" id="{191FB337-98B6-4246-B7E4-33345597DEA5}"/>
              </a:ext>
            </a:extLst>
          </p:cNvPr>
          <p:cNvSpPr>
            <a:spLocks noChangeArrowheads="1"/>
          </p:cNvSpPr>
          <p:nvPr/>
        </p:nvSpPr>
        <p:spPr bwMode="auto">
          <a:xfrm>
            <a:off x="12191935" y="107728"/>
            <a:ext cx="65" cy="241744"/>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7457" rIns="0" bIns="-17457"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7"/>
          <p:cNvSpPr txBox="1">
            <a:spLocks noGrp="1"/>
          </p:cNvSpPr>
          <p:nvPr>
            <p:ph type="body" idx="1"/>
          </p:nvPr>
        </p:nvSpPr>
        <p:spPr>
          <a:xfrm>
            <a:off x="4100512" y="528638"/>
            <a:ext cx="7488975"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6"/>
              </a:buClr>
              <a:buSzPts val="3200"/>
              <a:buNone/>
            </a:pPr>
            <a:r>
              <a:rPr lang="ar-JO" dirty="0">
                <a:latin typeface="Helvetica Neue"/>
                <a:ea typeface="Helvetica Neue"/>
                <a:cs typeface="Helvetica Neue"/>
                <a:sym typeface="Helvetica Neue"/>
              </a:rPr>
              <a:t>تلبية أحتياجات و مصالح الأطفال العاملين </a:t>
            </a:r>
            <a:endParaRPr dirty="0"/>
          </a:p>
        </p:txBody>
      </p:sp>
      <p:sp>
        <p:nvSpPr>
          <p:cNvPr id="275" name="Google Shape;275;p7"/>
          <p:cNvSpPr txBox="1">
            <a:spLocks noGrp="1"/>
          </p:cNvSpPr>
          <p:nvPr>
            <p:ph type="body" idx="2"/>
          </p:nvPr>
        </p:nvSpPr>
        <p:spPr>
          <a:xfrm>
            <a:off x="4100512" y="1800224"/>
            <a:ext cx="7488974" cy="4799265"/>
          </a:xfrm>
          <a:prstGeom prst="rect">
            <a:avLst/>
          </a:prstGeom>
          <a:noFill/>
          <a:ln>
            <a:noFill/>
          </a:ln>
        </p:spPr>
        <p:txBody>
          <a:bodyPr spcFirstLastPara="1" wrap="square" lIns="91425" tIns="45700" rIns="91425" bIns="45700" anchor="t" anchorCtr="0">
            <a:normAutofit/>
          </a:bodyPr>
          <a:lstStyle/>
          <a:p>
            <a:pPr algn="r" rtl="1"/>
            <a:r>
              <a:rPr lang="ar-JO" i="1" dirty="0"/>
              <a:t>العمر والجنس والقدرة والعرق</a:t>
            </a:r>
            <a:endParaRPr lang="en-US" dirty="0"/>
          </a:p>
          <a:p>
            <a:pPr algn="r" rtl="1"/>
            <a:r>
              <a:rPr lang="ar-JO" i="1" dirty="0"/>
              <a:t>الاحتياجات النفسية والاجتماعية</a:t>
            </a:r>
            <a:endParaRPr lang="en-US" dirty="0"/>
          </a:p>
          <a:p>
            <a:pPr algn="r" rtl="1"/>
            <a:r>
              <a:rPr lang="ar-JO" i="1" dirty="0"/>
              <a:t>فرص الدعم الاجتماعي والأقران</a:t>
            </a:r>
            <a:endParaRPr lang="en-US" dirty="0"/>
          </a:p>
          <a:p>
            <a:pPr algn="r" rtl="1"/>
            <a:r>
              <a:rPr lang="ar-JO" i="1" dirty="0"/>
              <a:t>الاهتمامات والقدرات</a:t>
            </a:r>
            <a:endParaRPr lang="en-US" dirty="0"/>
          </a:p>
          <a:p>
            <a:pPr algn="r" rtl="1"/>
            <a:r>
              <a:rPr lang="ar-JO" i="1" dirty="0"/>
              <a:t>معلومات مفصلة</a:t>
            </a:r>
            <a:endParaRPr lang="en-US" dirty="0"/>
          </a:p>
          <a:p>
            <a:pPr algn="r" rtl="1"/>
            <a:r>
              <a:rPr lang="ar-JO" i="1" dirty="0"/>
              <a:t>تحديد والتواصل مع إدارة الحالة والخدمات متعددة القطاعات</a:t>
            </a:r>
            <a:endParaRPr lang="en-US" dirty="0"/>
          </a:p>
          <a:p>
            <a:pPr algn="r" rtl="1"/>
            <a:r>
              <a:rPr lang="ar-JO" i="1" dirty="0"/>
              <a:t>كآباء صغار / مقدمي رعاية</a:t>
            </a:r>
            <a:endParaRPr lang="en-US" dirty="0"/>
          </a:p>
          <a:p>
            <a:pPr algn="r" rtl="1"/>
            <a:r>
              <a:rPr lang="ar-JO" i="1" dirty="0"/>
              <a:t>نسبة المشاركين إلى الميسرين</a:t>
            </a:r>
            <a:endParaRPr lang="en-US" dirty="0"/>
          </a:p>
          <a:p>
            <a:pPr marL="228600" lvl="0" indent="-50800" algn="l" rtl="0">
              <a:lnSpc>
                <a:spcPct val="90000"/>
              </a:lnSpc>
              <a:spcBef>
                <a:spcPts val="1000"/>
              </a:spcBef>
              <a:spcAft>
                <a:spcPts val="0"/>
              </a:spcAft>
              <a:buClr>
                <a:schemeClr val="accent5"/>
              </a:buClr>
              <a:buSzPts val="2800"/>
              <a:buNone/>
            </a:pPr>
            <a:endParaRPr dirty="0"/>
          </a:p>
          <a:p>
            <a:pPr marL="228600" lvl="0" indent="-50800" algn="l" rtl="0">
              <a:lnSpc>
                <a:spcPct val="90000"/>
              </a:lnSpc>
              <a:spcBef>
                <a:spcPts val="1000"/>
              </a:spcBef>
              <a:spcAft>
                <a:spcPts val="0"/>
              </a:spcAft>
              <a:buClr>
                <a:schemeClr val="accent5"/>
              </a:buClr>
              <a:buSzPts val="2800"/>
              <a:buNone/>
            </a:pPr>
            <a:endParaRPr dirty="0"/>
          </a:p>
          <a:p>
            <a:pPr marL="228600" lvl="0" indent="-50800" algn="l" rtl="0">
              <a:lnSpc>
                <a:spcPct val="90000"/>
              </a:lnSpc>
              <a:spcBef>
                <a:spcPts val="1000"/>
              </a:spcBef>
              <a:spcAft>
                <a:spcPts val="0"/>
              </a:spcAft>
              <a:buClr>
                <a:schemeClr val="accent5"/>
              </a:buClr>
              <a:buSzPts val="2800"/>
              <a:buNone/>
            </a:pPr>
            <a:endParaRPr dirty="0"/>
          </a:p>
        </p:txBody>
      </p:sp>
      <p:sp>
        <p:nvSpPr>
          <p:cNvPr id="276" name="Google Shape;276;p7"/>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ctr">
              <a:spcBef>
                <a:spcPts val="0"/>
              </a:spcBef>
            </a:pPr>
            <a:r>
              <a:rPr lang="ar-JO" dirty="0"/>
              <a:t>إرشادات للمارسات الجيدة لأنشطة  المجموعة </a:t>
            </a:r>
          </a:p>
          <a:p>
            <a:pPr marL="0" lvl="0" indent="0" algn="l" rtl="0">
              <a:lnSpc>
                <a:spcPct val="90000"/>
              </a:lnSpc>
              <a:spcBef>
                <a:spcPts val="1000"/>
              </a:spcBef>
              <a:spcAft>
                <a:spcPts val="0"/>
              </a:spcAft>
              <a:buClr>
                <a:schemeClr val="lt1"/>
              </a:buClr>
              <a:buSzPts val="3600"/>
              <a:buNone/>
            </a:pP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8"/>
          <p:cNvSpPr txBox="1">
            <a:spLocks noGrp="1"/>
          </p:cNvSpPr>
          <p:nvPr>
            <p:ph type="body" idx="2"/>
          </p:nvPr>
        </p:nvSpPr>
        <p:spPr>
          <a:xfrm>
            <a:off x="4100513" y="1164431"/>
            <a:ext cx="7743274" cy="5441642"/>
          </a:xfrm>
          <a:prstGeom prst="rect">
            <a:avLst/>
          </a:prstGeom>
          <a:noFill/>
          <a:ln>
            <a:noFill/>
          </a:ln>
        </p:spPr>
        <p:txBody>
          <a:bodyPr spcFirstLastPara="1" wrap="square" lIns="91425" tIns="45700" rIns="91425" bIns="45700" anchor="t" anchorCtr="0">
            <a:normAutofit/>
          </a:bodyPr>
          <a:lstStyle/>
          <a:p>
            <a:pPr algn="r" rtl="1"/>
            <a:r>
              <a:rPr lang="ar-SA" dirty="0"/>
              <a:t>الإيذاء النفسي والعنف والاستخفاف والتحرش</a:t>
            </a:r>
            <a:endParaRPr lang="en-US" dirty="0"/>
          </a:p>
          <a:p>
            <a:pPr algn="r" rtl="1"/>
            <a:r>
              <a:rPr lang="ar-SA" dirty="0"/>
              <a:t>الوصم والتمييز والتهميش</a:t>
            </a:r>
            <a:endParaRPr lang="en-US" dirty="0"/>
          </a:p>
          <a:p>
            <a:pPr algn="r" rtl="1"/>
            <a:r>
              <a:rPr lang="ar-SA" dirty="0"/>
              <a:t>العزلة ، حرية الحركة المحدودة والاندماج الاجتماعي ، الانفصال عن مقدمي الرعاية</a:t>
            </a:r>
            <a:endParaRPr lang="en-US" dirty="0"/>
          </a:p>
          <a:p>
            <a:pPr algn="r" rtl="1"/>
            <a:r>
              <a:rPr lang="ar-SA" dirty="0"/>
              <a:t>الشعور السلبي بالأمن الشخصي ، والهوية ، والمنظور المستقبلي ، والتوتر ، وتدني احترام الذات ، والشعور بالعجز ، والمزيد من مشاكل الصحة العقلية</a:t>
            </a:r>
            <a:endParaRPr lang="en-US" dirty="0"/>
          </a:p>
          <a:p>
            <a:pPr algn="r" rtl="1"/>
            <a:r>
              <a:rPr lang="ar-SA" dirty="0"/>
              <a:t> </a:t>
            </a:r>
            <a:endParaRPr lang="en-US" dirty="0"/>
          </a:p>
          <a:p>
            <a:pPr marL="228600" lvl="0" indent="-117475" algn="l" rtl="0">
              <a:lnSpc>
                <a:spcPct val="90000"/>
              </a:lnSpc>
              <a:spcBef>
                <a:spcPts val="1000"/>
              </a:spcBef>
              <a:spcAft>
                <a:spcPts val="0"/>
              </a:spcAft>
              <a:buClr>
                <a:schemeClr val="accent5"/>
              </a:buClr>
              <a:buSzPct val="100000"/>
              <a:buNone/>
            </a:pPr>
            <a:endParaRPr dirty="0"/>
          </a:p>
        </p:txBody>
      </p:sp>
      <p:sp>
        <p:nvSpPr>
          <p:cNvPr id="283" name="Google Shape;283;p8"/>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6"/>
              </a:buClr>
              <a:buSzPts val="3200"/>
              <a:buNone/>
            </a:pPr>
            <a:r>
              <a:rPr lang="ar-JO" dirty="0"/>
              <a:t>الأثار النفسية والإجتماعية </a:t>
            </a:r>
            <a:endParaRPr dirty="0"/>
          </a:p>
        </p:txBody>
      </p:sp>
      <p:sp>
        <p:nvSpPr>
          <p:cNvPr id="284" name="Google Shape;284;p8"/>
          <p:cNvSpPr txBox="1"/>
          <p:nvPr/>
        </p:nvSpPr>
        <p:spPr>
          <a:xfrm>
            <a:off x="348213" y="528638"/>
            <a:ext cx="2970847" cy="4799266"/>
          </a:xfrm>
          <a:prstGeom prst="rect">
            <a:avLst/>
          </a:prstGeom>
          <a:noFill/>
          <a:ln>
            <a:noFill/>
          </a:ln>
        </p:spPr>
        <p:txBody>
          <a:bodyPr spcFirstLastPara="1" wrap="square" lIns="91425" tIns="45700" rIns="91425" bIns="45700" anchor="t" anchorCtr="0">
            <a:normAutofit/>
          </a:bodyPr>
          <a:lstStyle/>
          <a:p>
            <a:pPr lvl="0" algn="ctr"/>
            <a:r>
              <a:rPr lang="ar-JO" sz="3600" dirty="0">
                <a:solidFill>
                  <a:schemeClr val="bg1"/>
                </a:solidFill>
              </a:rPr>
              <a:t>إرشادات للمارسات الجيدة لأنشطة  المجموعة </a:t>
            </a:r>
          </a:p>
          <a:p>
            <a:pPr marL="0" marR="0" lvl="0" indent="0" algn="l" rtl="0">
              <a:lnSpc>
                <a:spcPct val="90000"/>
              </a:lnSpc>
              <a:spcBef>
                <a:spcPts val="1000"/>
              </a:spcBef>
              <a:spcAft>
                <a:spcPts val="0"/>
              </a:spcAft>
              <a:buClr>
                <a:schemeClr val="lt1"/>
              </a:buClr>
              <a:buSzPts val="3600"/>
              <a:buFont typeface="Arial"/>
              <a:buNone/>
            </a:pPr>
            <a:endParaRPr sz="3600" b="1" i="0" u="none" strike="noStrike" cap="none" dirty="0">
              <a:solidFill>
                <a:schemeClr val="lt1"/>
              </a:solidFill>
              <a:latin typeface="Helvetica Neue"/>
              <a:ea typeface="Helvetica Neue"/>
              <a:cs typeface="Helvetica Neue"/>
              <a:sym typeface="Helvetica Neue"/>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9"/>
          <p:cNvSpPr txBox="1">
            <a:spLocks noGrp="1"/>
          </p:cNvSpPr>
          <p:nvPr>
            <p:ph type="body" idx="1"/>
          </p:nvPr>
        </p:nvSpPr>
        <p:spPr>
          <a:xfrm>
            <a:off x="4000068" y="405836"/>
            <a:ext cx="7300912"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6"/>
              </a:buClr>
              <a:buSzPts val="3200"/>
              <a:buNone/>
            </a:pPr>
            <a:r>
              <a:rPr lang="ar-JO" dirty="0"/>
              <a:t>العوامل النفسية في عمل الأطفال </a:t>
            </a:r>
            <a:endParaRPr dirty="0"/>
          </a:p>
        </p:txBody>
      </p:sp>
      <p:sp>
        <p:nvSpPr>
          <p:cNvPr id="291" name="Google Shape;291;p9"/>
          <p:cNvSpPr txBox="1">
            <a:spLocks noGrp="1"/>
          </p:cNvSpPr>
          <p:nvPr>
            <p:ph type="body" idx="2"/>
          </p:nvPr>
        </p:nvSpPr>
        <p:spPr>
          <a:xfrm>
            <a:off x="5069157" y="1728825"/>
            <a:ext cx="5129643" cy="4799266"/>
          </a:xfrm>
          <a:prstGeom prst="rect">
            <a:avLst/>
          </a:prstGeom>
          <a:noFill/>
          <a:ln>
            <a:noFill/>
          </a:ln>
        </p:spPr>
        <p:txBody>
          <a:bodyPr spcFirstLastPara="1" wrap="square" lIns="91425" tIns="45700" rIns="91425" bIns="45700" anchor="t" anchorCtr="0">
            <a:normAutofit/>
          </a:bodyPr>
          <a:lstStyle/>
          <a:p>
            <a:pPr algn="r" rtl="1"/>
            <a:r>
              <a:rPr lang="ar-SA" dirty="0"/>
              <a:t>مضمون العمل</a:t>
            </a:r>
            <a:endParaRPr lang="en-US" dirty="0"/>
          </a:p>
          <a:p>
            <a:pPr algn="r" rtl="1"/>
            <a:r>
              <a:rPr lang="ar-SA" dirty="0"/>
              <a:t>عبء العمل وسرعة العمل</a:t>
            </a:r>
            <a:endParaRPr lang="en-US" dirty="0"/>
          </a:p>
          <a:p>
            <a:pPr algn="r" rtl="1"/>
            <a:r>
              <a:rPr lang="ar-SA" dirty="0"/>
              <a:t>جدول العمل</a:t>
            </a:r>
            <a:endParaRPr lang="en-US" dirty="0"/>
          </a:p>
          <a:p>
            <a:pPr algn="r" rtl="1"/>
            <a:r>
              <a:rPr lang="ar-SA" dirty="0"/>
              <a:t>مراقبة</a:t>
            </a:r>
            <a:endParaRPr lang="en-US" dirty="0"/>
          </a:p>
          <a:p>
            <a:pPr algn="r" rtl="1"/>
            <a:r>
              <a:rPr lang="ar-SA" dirty="0"/>
              <a:t>البيئة والمعدات</a:t>
            </a:r>
            <a:endParaRPr lang="en-US" dirty="0"/>
          </a:p>
          <a:p>
            <a:pPr algn="r" rtl="1"/>
            <a:r>
              <a:rPr lang="ar-SA" dirty="0"/>
              <a:t>العلاقات الشخصية في العمل</a:t>
            </a:r>
            <a:endParaRPr lang="en-US" dirty="0"/>
          </a:p>
          <a:p>
            <a:pPr algn="r" rtl="1"/>
            <a:r>
              <a:rPr lang="ar-SA" dirty="0"/>
              <a:t>ظروف العمل غير المستقرة</a:t>
            </a:r>
            <a:endParaRPr lang="en-US" dirty="0"/>
          </a:p>
          <a:p>
            <a:pPr algn="r" rtl="1"/>
            <a:r>
              <a:rPr lang="ar-SA" dirty="0"/>
              <a:t>واجهة المنزل والعمل</a:t>
            </a:r>
            <a:endParaRPr lang="en-US" dirty="0"/>
          </a:p>
          <a:p>
            <a:pPr marL="50800" indent="0" algn="r" rtl="1">
              <a:buNone/>
            </a:pPr>
            <a:endParaRPr lang="en-US" dirty="0"/>
          </a:p>
          <a:p>
            <a:pPr marL="228600" lvl="0" indent="-50800" algn="l" rtl="0">
              <a:lnSpc>
                <a:spcPct val="90000"/>
              </a:lnSpc>
              <a:spcBef>
                <a:spcPts val="1000"/>
              </a:spcBef>
              <a:spcAft>
                <a:spcPts val="0"/>
              </a:spcAft>
              <a:buClr>
                <a:schemeClr val="accent5"/>
              </a:buClr>
              <a:buSzPts val="2800"/>
              <a:buNone/>
            </a:pPr>
            <a:endParaRPr dirty="0"/>
          </a:p>
          <a:p>
            <a:pPr marL="228600" lvl="0" indent="-50800" algn="l" rtl="0">
              <a:lnSpc>
                <a:spcPct val="90000"/>
              </a:lnSpc>
              <a:spcBef>
                <a:spcPts val="1000"/>
              </a:spcBef>
              <a:spcAft>
                <a:spcPts val="0"/>
              </a:spcAft>
              <a:buClr>
                <a:schemeClr val="accent5"/>
              </a:buClr>
              <a:buSzPts val="2800"/>
              <a:buNone/>
            </a:pPr>
            <a:endParaRPr dirty="0"/>
          </a:p>
          <a:p>
            <a:pPr marL="228600" lvl="0" indent="-50800" algn="l" rtl="0">
              <a:lnSpc>
                <a:spcPct val="90000"/>
              </a:lnSpc>
              <a:spcBef>
                <a:spcPts val="1000"/>
              </a:spcBef>
              <a:spcAft>
                <a:spcPts val="0"/>
              </a:spcAft>
              <a:buClr>
                <a:schemeClr val="accent5"/>
              </a:buClr>
              <a:buSzPts val="2800"/>
              <a:buNone/>
            </a:pPr>
            <a:endParaRPr dirty="0"/>
          </a:p>
        </p:txBody>
      </p:sp>
      <p:pic>
        <p:nvPicPr>
          <p:cNvPr id="292" name="Google Shape;292;p9" descr="Boxing Glove"/>
          <p:cNvPicPr preferRelativeResize="0"/>
          <p:nvPr/>
        </p:nvPicPr>
        <p:blipFill rotWithShape="1">
          <a:blip r:embed="rId3">
            <a:alphaModFix/>
          </a:blip>
          <a:srcRect/>
          <a:stretch/>
        </p:blipFill>
        <p:spPr>
          <a:xfrm>
            <a:off x="3825856" y="4266458"/>
            <a:ext cx="914400" cy="914400"/>
          </a:xfrm>
          <a:prstGeom prst="rect">
            <a:avLst/>
          </a:prstGeom>
          <a:noFill/>
          <a:ln>
            <a:noFill/>
          </a:ln>
        </p:spPr>
      </p:pic>
      <p:pic>
        <p:nvPicPr>
          <p:cNvPr id="293" name="Google Shape;293;p9" descr="Robot Hand"/>
          <p:cNvPicPr preferRelativeResize="0"/>
          <p:nvPr/>
        </p:nvPicPr>
        <p:blipFill rotWithShape="1">
          <a:blip r:embed="rId4">
            <a:alphaModFix/>
          </a:blip>
          <a:srcRect/>
          <a:stretch/>
        </p:blipFill>
        <p:spPr>
          <a:xfrm>
            <a:off x="3825856" y="2013871"/>
            <a:ext cx="914400" cy="914400"/>
          </a:xfrm>
          <a:prstGeom prst="rect">
            <a:avLst/>
          </a:prstGeom>
          <a:noFill/>
          <a:ln>
            <a:noFill/>
          </a:ln>
        </p:spPr>
      </p:pic>
      <p:pic>
        <p:nvPicPr>
          <p:cNvPr id="294" name="Google Shape;294;p9" descr="Mop and bucket"/>
          <p:cNvPicPr preferRelativeResize="0"/>
          <p:nvPr/>
        </p:nvPicPr>
        <p:blipFill rotWithShape="1">
          <a:blip r:embed="rId5">
            <a:alphaModFix/>
          </a:blip>
          <a:srcRect/>
          <a:stretch/>
        </p:blipFill>
        <p:spPr>
          <a:xfrm>
            <a:off x="3825856" y="2930631"/>
            <a:ext cx="914400" cy="914400"/>
          </a:xfrm>
          <a:prstGeom prst="rect">
            <a:avLst/>
          </a:prstGeom>
          <a:noFill/>
          <a:ln>
            <a:noFill/>
          </a:ln>
        </p:spPr>
      </p:pic>
      <p:pic>
        <p:nvPicPr>
          <p:cNvPr id="295" name="Google Shape;295;p9" descr="Fire Extinguisher"/>
          <p:cNvPicPr preferRelativeResize="0"/>
          <p:nvPr/>
        </p:nvPicPr>
        <p:blipFill rotWithShape="1">
          <a:blip r:embed="rId6">
            <a:alphaModFix/>
          </a:blip>
          <a:srcRect/>
          <a:stretch/>
        </p:blipFill>
        <p:spPr>
          <a:xfrm>
            <a:off x="10342912" y="3840842"/>
            <a:ext cx="914400" cy="914400"/>
          </a:xfrm>
          <a:prstGeom prst="rect">
            <a:avLst/>
          </a:prstGeom>
          <a:noFill/>
          <a:ln>
            <a:noFill/>
          </a:ln>
        </p:spPr>
      </p:pic>
      <p:pic>
        <p:nvPicPr>
          <p:cNvPr id="296" name="Google Shape;296;p9" descr="Alarm clock"/>
          <p:cNvPicPr preferRelativeResize="0"/>
          <p:nvPr/>
        </p:nvPicPr>
        <p:blipFill rotWithShape="1">
          <a:blip r:embed="rId7">
            <a:alphaModFix/>
          </a:blip>
          <a:srcRect/>
          <a:stretch/>
        </p:blipFill>
        <p:spPr>
          <a:xfrm>
            <a:off x="10342912" y="2526792"/>
            <a:ext cx="914400" cy="914400"/>
          </a:xfrm>
          <a:prstGeom prst="rect">
            <a:avLst/>
          </a:prstGeom>
          <a:noFill/>
          <a:ln>
            <a:noFill/>
          </a:ln>
        </p:spPr>
      </p:pic>
      <p:pic>
        <p:nvPicPr>
          <p:cNvPr id="297" name="Google Shape;297;p9" descr="Spinning Plates"/>
          <p:cNvPicPr preferRelativeResize="0"/>
          <p:nvPr/>
        </p:nvPicPr>
        <p:blipFill rotWithShape="1">
          <a:blip r:embed="rId8">
            <a:alphaModFix/>
          </a:blip>
          <a:srcRect/>
          <a:stretch/>
        </p:blipFill>
        <p:spPr>
          <a:xfrm>
            <a:off x="10342912" y="5327904"/>
            <a:ext cx="914400" cy="914400"/>
          </a:xfrm>
          <a:prstGeom prst="rect">
            <a:avLst/>
          </a:prstGeom>
          <a:noFill/>
          <a:ln>
            <a:noFill/>
          </a:ln>
        </p:spPr>
      </p:pic>
      <p:pic>
        <p:nvPicPr>
          <p:cNvPr id="298" name="Google Shape;298;p9" descr="Contract"/>
          <p:cNvPicPr preferRelativeResize="0"/>
          <p:nvPr/>
        </p:nvPicPr>
        <p:blipFill rotWithShape="1">
          <a:blip r:embed="rId9">
            <a:alphaModFix/>
          </a:blip>
          <a:srcRect/>
          <a:stretch/>
        </p:blipFill>
        <p:spPr>
          <a:xfrm>
            <a:off x="3825856" y="5525572"/>
            <a:ext cx="914400" cy="914400"/>
          </a:xfrm>
          <a:prstGeom prst="rect">
            <a:avLst/>
          </a:prstGeom>
          <a:noFill/>
          <a:ln>
            <a:noFill/>
          </a:ln>
        </p:spPr>
      </p:pic>
      <p:pic>
        <p:nvPicPr>
          <p:cNvPr id="299" name="Google Shape;299;p9" descr="Wheelbarrow"/>
          <p:cNvPicPr preferRelativeResize="0"/>
          <p:nvPr/>
        </p:nvPicPr>
        <p:blipFill rotWithShape="1">
          <a:blip r:embed="rId10">
            <a:alphaModFix/>
          </a:blip>
          <a:srcRect/>
          <a:stretch/>
        </p:blipFill>
        <p:spPr>
          <a:xfrm>
            <a:off x="10316528" y="1651320"/>
            <a:ext cx="914400" cy="914400"/>
          </a:xfrm>
          <a:prstGeom prst="rect">
            <a:avLst/>
          </a:prstGeom>
          <a:noFill/>
          <a:ln>
            <a:noFill/>
          </a:ln>
        </p:spPr>
      </p:pic>
      <p:sp>
        <p:nvSpPr>
          <p:cNvPr id="300" name="Google Shape;300;p9"/>
          <p:cNvSpPr txBox="1"/>
          <p:nvPr/>
        </p:nvSpPr>
        <p:spPr>
          <a:xfrm>
            <a:off x="297178" y="405836"/>
            <a:ext cx="2970847" cy="4799266"/>
          </a:xfrm>
          <a:prstGeom prst="rect">
            <a:avLst/>
          </a:prstGeom>
          <a:noFill/>
          <a:ln>
            <a:noFill/>
          </a:ln>
        </p:spPr>
        <p:txBody>
          <a:bodyPr spcFirstLastPara="1" wrap="square" lIns="91425" tIns="45700" rIns="91425" bIns="45700" anchor="t" anchorCtr="0">
            <a:normAutofit/>
          </a:bodyPr>
          <a:lstStyle/>
          <a:p>
            <a:pPr lvl="0" algn="ctr"/>
            <a:r>
              <a:rPr lang="ar-JO" sz="3600" dirty="0">
                <a:solidFill>
                  <a:schemeClr val="bg1"/>
                </a:solidFill>
              </a:rPr>
              <a:t>إرشادات للمارسات الجيدة لأنشطة  المجموعة </a:t>
            </a:r>
          </a:p>
          <a:p>
            <a:pPr marL="0" marR="0" lvl="0" indent="0" algn="l" rtl="0">
              <a:lnSpc>
                <a:spcPct val="90000"/>
              </a:lnSpc>
              <a:spcBef>
                <a:spcPts val="1000"/>
              </a:spcBef>
              <a:spcAft>
                <a:spcPts val="0"/>
              </a:spcAft>
              <a:buClr>
                <a:schemeClr val="lt1"/>
              </a:buClr>
              <a:buSzPts val="3600"/>
              <a:buFont typeface="Arial"/>
              <a:buNone/>
            </a:pPr>
            <a:endParaRPr sz="3600" b="1" i="0" u="none" strike="noStrike" cap="none" dirty="0">
              <a:solidFill>
                <a:schemeClr val="lt1"/>
              </a:solidFill>
              <a:latin typeface="Helvetica Neue"/>
              <a:ea typeface="Helvetica Neue"/>
              <a:cs typeface="Helvetica Neue"/>
              <a:sym typeface="Helvetica Neue"/>
            </a:endParaRPr>
          </a:p>
        </p:txBody>
      </p:sp>
      <p:sp>
        <p:nvSpPr>
          <p:cNvPr id="2" name="Rectangle 1">
            <a:extLst>
              <a:ext uri="{FF2B5EF4-FFF2-40B4-BE49-F238E27FC236}">
                <a16:creationId xmlns:a16="http://schemas.microsoft.com/office/drawing/2014/main" id="{B4ACDE93-5AD4-4E87-893B-DD0B5C102504}"/>
              </a:ext>
            </a:extLst>
          </p:cNvPr>
          <p:cNvSpPr>
            <a:spLocks noChangeArrowheads="1"/>
          </p:cNvSpPr>
          <p:nvPr/>
        </p:nvSpPr>
        <p:spPr bwMode="auto">
          <a:xfrm>
            <a:off x="12191935" y="90100"/>
            <a:ext cx="65" cy="27699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r" defTabSz="914400" rtl="1"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77B4C53C86B1F40A92CD9832A80CEAE" ma:contentTypeVersion="13" ma:contentTypeDescription="Create a new document." ma:contentTypeScope="" ma:versionID="8002b444c16ed735c11228ef751b705b">
  <xsd:schema xmlns:xsd="http://www.w3.org/2001/XMLSchema" xmlns:xs="http://www.w3.org/2001/XMLSchema" xmlns:p="http://schemas.microsoft.com/office/2006/metadata/properties" xmlns:ns3="056d2553-4f7f-48e9-902d-53fddbb56555" xmlns:ns4="743aac3a-062c-41c4-b28a-5fd5a7bde1b5" targetNamespace="http://schemas.microsoft.com/office/2006/metadata/properties" ma:root="true" ma:fieldsID="6f7738554a664d7f1f2eda13eaca7b7f" ns3:_="" ns4:_="">
    <xsd:import namespace="056d2553-4f7f-48e9-902d-53fddbb56555"/>
    <xsd:import namespace="743aac3a-062c-41c4-b28a-5fd5a7bde1b5"/>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56d2553-4f7f-48e9-902d-53fddbb56555"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43aac3a-062c-41c4-b28a-5fd5a7bde1b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D142370-6C63-4BBA-88B0-C82EE3DBAB3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56d2553-4f7f-48e9-902d-53fddbb56555"/>
    <ds:schemaRef ds:uri="743aac3a-062c-41c4-b28a-5fd5a7bde1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921194E-19BD-433B-8E2C-BBF76D4AAFCB}">
  <ds:schemaRefs>
    <ds:schemaRef ds:uri="http://schemas.microsoft.com/sharepoint/v3/contenttype/forms"/>
  </ds:schemaRefs>
</ds:datastoreItem>
</file>

<file path=customXml/itemProps3.xml><?xml version="1.0" encoding="utf-8"?>
<ds:datastoreItem xmlns:ds="http://schemas.openxmlformats.org/officeDocument/2006/customXml" ds:itemID="{3AAB0FC5-581D-405D-A0F7-A4C57F4EB5ED}">
  <ds:schemaRefs>
    <ds:schemaRef ds:uri="056d2553-4f7f-48e9-902d-53fddbb56555"/>
    <ds:schemaRef ds:uri="http://schemas.microsoft.com/office/2006/metadata/properties"/>
    <ds:schemaRef ds:uri="743aac3a-062c-41c4-b28a-5fd5a7bde1b5"/>
    <ds:schemaRef ds:uri="http://www.w3.org/XML/1998/namespace"/>
    <ds:schemaRef ds:uri="http://schemas.microsoft.com/office/2006/documentManagement/types"/>
    <ds:schemaRef ds:uri="http://purl.org/dc/terms/"/>
    <ds:schemaRef ds:uri="http://purl.org/dc/elements/1.1/"/>
    <ds:schemaRef ds:uri="http://schemas.microsoft.com/office/infopath/2007/PartnerControls"/>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311</TotalTime>
  <Words>2950</Words>
  <Application>Microsoft Office PowerPoint</Application>
  <PresentationFormat>Widescreen</PresentationFormat>
  <Paragraphs>170</Paragraphs>
  <Slides>14</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Helvetica Neue</vt:lpstr>
      <vt:lpstr>inherit</vt:lpstr>
      <vt:lpstr>Courier New</vt:lpstr>
      <vt:lpstr>Calibri</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النشاط </vt:lpstr>
      <vt:lpstr>أنشطة شاملة و تفاعلية: دعم الأطفال في عمالة الأطفال من خلال المساحات الصديقة لألطفال في ميانمار  </vt:lpstr>
      <vt:lpstr>دعم الوالدين ومقدمي الرعاية (حزمة الأسرة الحديثة ، أحداث الوالدين والطفل ، CPG ، حزمة بيئة الرعاية)  </vt:lpstr>
      <vt:lpstr>رسم خرائط المخاطر مع الأطفال - مناقشات / أنشطة حول السلامة: SHLS في لبنان لأطفال الشوارع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Makhadmeh, Rola</cp:lastModifiedBy>
  <cp:revision>26</cp:revision>
  <dcterms:created xsi:type="dcterms:W3CDTF">2017-12-20T18:51:03Z</dcterms:created>
  <dcterms:modified xsi:type="dcterms:W3CDTF">2022-05-09T13:12:05Z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0x010100277B4C53C86B1F40A92CD9832A80CEAE</vt:lpwstr>
  </property>
</Properties>
</file>