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80" r:id="rId2"/>
    <p:sldId id="281" r:id="rId3"/>
    <p:sldId id="282" r:id="rId4"/>
    <p:sldId id="286" r:id="rId5"/>
    <p:sldId id="284" r:id="rId6"/>
    <p:sldId id="283" r:id="rId7"/>
    <p:sldId id="287" r:id="rId8"/>
    <p:sldId id="288" r:id="rId9"/>
    <p:sldId id="289" r:id="rId10"/>
    <p:sldId id="290" r:id="rId11"/>
    <p:sldId id="291" r:id="rId12"/>
    <p:sldId id="292" r:id="rId13"/>
    <p:sldId id="293" r:id="rId14"/>
    <p:sldId id="285" r:id="rId15"/>
    <p:sldId id="294" r:id="rId16"/>
    <p:sldId id="295" r:id="rId17"/>
    <p:sldId id="296" r:id="rId18"/>
    <p:sldId id="297" r:id="rId19"/>
    <p:sldId id="298" r:id="rId20"/>
    <p:sldId id="299" r:id="rId21"/>
    <p:sldId id="300" r:id="rId22"/>
    <p:sldId id="301" r:id="rId23"/>
    <p:sldId id="302" r:id="rId24"/>
    <p:sldId id="303" r:id="rId25"/>
  </p:sldIdLst>
  <p:sldSz cx="12192000" cy="6858000"/>
  <p:notesSz cx="6858000" cy="9144000"/>
  <p:embeddedFontLst>
    <p:embeddedFont>
      <p:font typeface="Helvetica Neue" panose="020B060402020202020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8" roundtripDataSignature="AMtx7mgn3TR9HMjqVhQ9FGwLWZeYfmaQ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19F8BBE-652C-43DF-8702-4F2C54623241}">
  <a:tblStyle styleId="{F19F8BBE-652C-43DF-8702-4F2C5462324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073" autoAdjust="0"/>
  </p:normalViewPr>
  <p:slideViewPr>
    <p:cSldViewPr snapToGrid="0">
      <p:cViewPr varScale="1">
        <p:scale>
          <a:sx n="43" d="100"/>
          <a:sy n="43" d="100"/>
        </p:scale>
        <p:origin x="60" y="60"/>
      </p:cViewPr>
      <p:guideLst/>
    </p:cSldViewPr>
  </p:slideViewPr>
  <p:notesTextViewPr>
    <p:cViewPr>
      <p:scale>
        <a:sx n="1" d="1"/>
        <a:sy n="1" d="1"/>
      </p:scale>
      <p:origin x="0" y="-114"/>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59"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58"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3336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الصورة</a:t>
            </a:r>
            <a:r>
              <a:rPr lang="en-GB" dirty="0" smtClean="0"/>
              <a:t>: </a:t>
            </a:r>
            <a:r>
              <a:rPr lang="ar-JO" dirty="0" smtClean="0"/>
              <a:t>منظمة الرؤية العالمية </a:t>
            </a:r>
            <a:r>
              <a:rPr lang="en-US" dirty="0" smtClean="0"/>
              <a:t>/</a:t>
            </a:r>
            <a:r>
              <a:rPr lang="ar-JO" dirty="0" smtClean="0"/>
              <a:t> كندا </a:t>
            </a:r>
            <a:r>
              <a:rPr lang="en-GB" dirty="0" smtClean="0"/>
              <a:t>(https</a:t>
            </a:r>
            <a:r>
              <a:rPr lang="en-GB" dirty="0"/>
              <a:t>://www.worldvision.ca/stories/education/girls-education-facts-and-how-to-help) </a:t>
            </a:r>
            <a:endParaRPr dirty="0"/>
          </a:p>
        </p:txBody>
      </p:sp>
      <p:sp>
        <p:nvSpPr>
          <p:cNvPr id="309" name="Google Shape;3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265750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1200" b="0" dirty="0" smtClean="0">
                <a:solidFill>
                  <a:schemeClr val="dk1"/>
                </a:solidFill>
                <a:latin typeface="Calibri"/>
                <a:ea typeface="Calibri"/>
                <a:cs typeface="Calibri"/>
                <a:sym typeface="Calibri"/>
              </a:rPr>
              <a:t>مصدر</a:t>
            </a:r>
            <a:r>
              <a:rPr lang="ar-JO" sz="1200" b="0" baseline="0" dirty="0" smtClean="0">
                <a:solidFill>
                  <a:schemeClr val="dk1"/>
                </a:solidFill>
                <a:latin typeface="Calibri"/>
                <a:ea typeface="Calibri"/>
                <a:cs typeface="Calibri"/>
                <a:sym typeface="Calibri"/>
              </a:rPr>
              <a:t> الصورة</a:t>
            </a:r>
            <a:r>
              <a:rPr lang="en-GB" sz="1200" b="0" dirty="0" smtClean="0">
                <a:solidFill>
                  <a:schemeClr val="dk1"/>
                </a:solidFill>
                <a:latin typeface="Calibri"/>
                <a:ea typeface="Calibri"/>
                <a:cs typeface="Calibri"/>
                <a:sym typeface="Calibri"/>
              </a:rPr>
              <a:t>: </a:t>
            </a:r>
            <a:r>
              <a:rPr lang="en-GB" sz="1200" b="0" dirty="0">
                <a:solidFill>
                  <a:schemeClr val="dk1"/>
                </a:solidFill>
                <a:latin typeface="Calibri"/>
                <a:ea typeface="Calibri"/>
                <a:cs typeface="Calibri"/>
                <a:sym typeface="Calibri"/>
              </a:rPr>
              <a:t>http://www.ipsnews.net/</a:t>
            </a:r>
            <a:endParaRPr dirty="0"/>
          </a:p>
        </p:txBody>
      </p:sp>
      <p:sp>
        <p:nvSpPr>
          <p:cNvPr id="319" name="Google Shape;31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955608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7" name="Google Shape;32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0331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195941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1215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التكيف حسب الضرورة وفقًا للمشاركين</a:t>
            </a:r>
            <a:endParaRPr dirty="0"/>
          </a:p>
        </p:txBody>
      </p:sp>
      <p:sp>
        <p:nvSpPr>
          <p:cNvPr id="346" name="Google Shape;34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3781989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التكيف حسب الضرورة وفقًا للمشاركين</a:t>
            </a:r>
            <a:endParaRPr lang="ar-JO" dirty="0"/>
          </a:p>
        </p:txBody>
      </p:sp>
      <p:sp>
        <p:nvSpPr>
          <p:cNvPr id="356" name="Google Shape;35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4140917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dirty="0" smtClean="0"/>
              <a:t>اشرح أن تهيئة فرص للوصول إلى الأطفال العاملين يمكن أن يشمل:</a:t>
            </a:r>
            <a:endParaRPr dirty="0" smtClean="0"/>
          </a:p>
          <a:p>
            <a:pPr marL="171450" lvl="0" indent="-171450" algn="r" rtl="1">
              <a:spcBef>
                <a:spcPts val="0"/>
              </a:spcBef>
              <a:spcAft>
                <a:spcPts val="0"/>
              </a:spcAft>
              <a:buClr>
                <a:schemeClr val="dk1"/>
              </a:buClr>
              <a:buSzPts val="1200"/>
              <a:buFont typeface="Arial"/>
              <a:buChar char="•"/>
            </a:pPr>
            <a:r>
              <a:rPr lang="ar-JO" dirty="0" smtClean="0"/>
              <a:t>العمل عن كثب مع الآخرين أثناء التصميم والتنفيذ لتحديد التدابير لتحسين إمكانية الوصول. بما في ذلك المشرفين وغيرهم من الفاعلين المحليين المهمين مثل القادة المحليين والدينيين أو "الأبطال المحليين" الذين يمكنهم المساعدة في تطوير الاستراتيجيات وزيادة الوعي، وتوعية وتغيير مواقف المجتمع حول عمل الأطفال / أسوأ أشكال عمل الأطفال وتعزيز إمكانية الوصول إلى التعليم والمنظمات المحلية التي تدعم الأطفال والمراهقين ، بما في ذلك الخدمات المخصصة للفتيات المعرضات للخطر والناجين من العنف الجنسي والقائم على النوع الإجتماعي.</a:t>
            </a:r>
            <a:endParaRPr dirty="0" smtClean="0"/>
          </a:p>
          <a:p>
            <a:pPr marL="171450" lvl="0" indent="-171450" algn="r" rtl="1">
              <a:spcBef>
                <a:spcPts val="0"/>
              </a:spcBef>
              <a:spcAft>
                <a:spcPts val="0"/>
              </a:spcAft>
              <a:buClr>
                <a:schemeClr val="dk1"/>
              </a:buClr>
              <a:buSzPts val="1200"/>
              <a:buFont typeface="Arial"/>
              <a:buChar char="•"/>
            </a:pPr>
            <a:r>
              <a:rPr lang="ar-JO" dirty="0" smtClean="0"/>
              <a:t>التشاور مع الأطفال والمراهقين العاملين ومقدمي الرعاية لهم بشأن احتياجاتهم وأولوياتهم ، وأنواع الخدمات والأنشطة التي يجدونها مفيدة ، بما في ذلك مع الفتيات ومقدمات الرعاية لتحديد العوائق الخاصة بالنوع الإجتماعي والتي تمنع إمكانية الوصول. يمكن أن يساعد إنشاء آليات التغذية الراجعة الأطفال العاملين على الإبلاغ بسرية عن العوائق والمخاطر ومخاوف الحماية.</a:t>
            </a:r>
            <a:endParaRPr dirty="0"/>
          </a:p>
          <a:p>
            <a:pPr marL="171450" lvl="0" indent="-171450" algn="r" rtl="1">
              <a:spcBef>
                <a:spcPts val="0"/>
              </a:spcBef>
              <a:spcAft>
                <a:spcPts val="0"/>
              </a:spcAft>
              <a:buClr>
                <a:schemeClr val="dk1"/>
              </a:buClr>
              <a:buSzPts val="1200"/>
              <a:buFont typeface="Arial"/>
              <a:buChar char="•"/>
            </a:pPr>
            <a:r>
              <a:rPr lang="ar-JO" dirty="0" smtClean="0"/>
              <a:t>إدراج عمل الأطفال وعوامل الخطر الخاصة بها في معايير الاستهداف والأهلية ، وتوسيع أو تعديل المعايير التي تستبعد فيها البرامج الأسر الضعيفة بشدة والتي لديها أطفال عاملين مثل قبول الإحالات من الجهات الفاعلة الأخرى ، وتكييف المعايير بالتعاون مع الجهات الفاعلة في المجتمع.</a:t>
            </a:r>
            <a:endParaRPr dirty="0"/>
          </a:p>
          <a:p>
            <a:pPr marL="171450" lvl="0" indent="-171450" algn="r" rtl="1">
              <a:spcBef>
                <a:spcPts val="0"/>
              </a:spcBef>
              <a:spcAft>
                <a:spcPts val="0"/>
              </a:spcAft>
              <a:buClr>
                <a:schemeClr val="dk1"/>
              </a:buClr>
              <a:buSzPts val="1200"/>
              <a:buFont typeface="Arial"/>
              <a:buChar char="•"/>
            </a:pPr>
            <a:r>
              <a:rPr lang="ar-JO" dirty="0" smtClean="0"/>
              <a:t>توسيع نطاق إمكانية الوصول إلى الأطفال المعرضين للخطر وأسرهم بما في ذلك ، أولئك الذين يعيشون خارج المناطق العادية المستهدفة ، أو الذين يعملون في المجتمعات المتأثرة بشدة ، أو حيث يكونون معزولين لأسباب أخرى ، ولا يمكنهم أو يُسمح لهم بحضور الخدمات المنتظمة ، على سبيل المثال الفتيان والفتيات الذين يصعب الوصول إليهم، والفتيات في المنزل ، والأطفال العاملين في الحقول أو في الشوارع.</a:t>
            </a:r>
            <a:endParaRPr dirty="0"/>
          </a:p>
          <a:p>
            <a:pPr marL="171450" lvl="0" indent="-171450" algn="r" rtl="1">
              <a:spcBef>
                <a:spcPts val="0"/>
              </a:spcBef>
              <a:spcAft>
                <a:spcPts val="0"/>
              </a:spcAft>
              <a:buClr>
                <a:schemeClr val="dk1"/>
              </a:buClr>
              <a:buSzPts val="1200"/>
              <a:buFont typeface="Arial"/>
              <a:buChar char="•"/>
            </a:pPr>
            <a:r>
              <a:rPr lang="ar-JO" dirty="0" smtClean="0"/>
              <a:t>وضع أوقات</a:t>
            </a:r>
            <a:r>
              <a:rPr lang="ar-JO" baseline="0" dirty="0" smtClean="0"/>
              <a:t> </a:t>
            </a:r>
            <a:r>
              <a:rPr lang="ar-JO" dirty="0" smtClean="0"/>
              <a:t>ومواقع مرنة للخدمات على سبيل المثال في المواقع التي يعيش ويعمل فيها الأطفال العاملون ، أو في أماكن أخرى يسهل الوصول إليها ومعروفة للأطفال العاملين مثل المساحات في المجتمع أو مراكز الاستقبال أو من خلال الأساليب المتنقلة في المواقع التي يعمل الأطفال.</a:t>
            </a:r>
            <a:endParaRPr dirty="0"/>
          </a:p>
          <a:p>
            <a:pPr marL="171450" lvl="0" indent="-171450" algn="r" rtl="1">
              <a:spcBef>
                <a:spcPts val="0"/>
              </a:spcBef>
              <a:spcAft>
                <a:spcPts val="0"/>
              </a:spcAft>
              <a:buClr>
                <a:schemeClr val="dk1"/>
              </a:buClr>
              <a:buSzPts val="1200"/>
              <a:buFont typeface="Arial"/>
              <a:buChar char="•"/>
            </a:pPr>
            <a:r>
              <a:rPr lang="ar-JO" dirty="0" smtClean="0"/>
              <a:t>التأكد أيضًا من مرونة الجداول الزمنية والأوقات التي تجعل الخدمات أكثر سهولة ، مع توفرها أثناء فترات راحة العمل ، أو خارج ساعات العمل العادية أو في أيام عطلة نهاية الأسبوع.</a:t>
            </a:r>
            <a:endParaRPr dirty="0"/>
          </a:p>
          <a:p>
            <a:pPr marL="171450" lvl="0" indent="-171450" algn="r" rtl="1">
              <a:spcBef>
                <a:spcPts val="0"/>
              </a:spcBef>
              <a:spcAft>
                <a:spcPts val="0"/>
              </a:spcAft>
              <a:buClr>
                <a:schemeClr val="dk1"/>
              </a:buClr>
              <a:buSzPts val="1200"/>
              <a:buFont typeface="Arial"/>
              <a:buChar char="•"/>
            </a:pPr>
            <a:r>
              <a:rPr lang="ar-JO" dirty="0" smtClean="0"/>
              <a:t>تكييف المحتوى والأنشطة والخدمات مع احتياجات الأطفال العاملين والتي تكون شاملة ومراعية للنوع الإجتماعي والعمر. إدراك  أن الأطفال العاملين سيكون لديهم تجارب حياة مختلفة إلى حد كبير عن الأطفال الآخرين ، فقد يكونون أكثر نضجًا ولديهم مهارات مختلفة واحتياجات واهتمامات مختلفة. قد تكون هناك حاجة إلى نسب أعلى من المشاركين و الميسرين أو تعديلات خاصة للفتيات.</a:t>
            </a:r>
            <a:endParaRPr dirty="0"/>
          </a:p>
          <a:p>
            <a:pPr marL="171450" lvl="0" indent="-171450" algn="r" rtl="1">
              <a:spcBef>
                <a:spcPts val="0"/>
              </a:spcBef>
              <a:spcAft>
                <a:spcPts val="0"/>
              </a:spcAft>
              <a:buClr>
                <a:schemeClr val="dk1"/>
              </a:buClr>
              <a:buSzPts val="1200"/>
              <a:buFont typeface="Arial"/>
              <a:buChar char="•"/>
            </a:pPr>
            <a:r>
              <a:rPr lang="ar-JO" dirty="0" smtClean="0"/>
              <a:t>التأكد من تقديم معلومات مخصصة وتتناسب مع إحتياجات</a:t>
            </a:r>
            <a:r>
              <a:rPr lang="ar-JO" baseline="0" dirty="0" smtClean="0"/>
              <a:t> ا</a:t>
            </a:r>
            <a:r>
              <a:rPr lang="ar-JO" dirty="0" smtClean="0"/>
              <a:t>لأطفال العاملين وأسرهم ومجتمعاتهم ، والتأكد من أنها دقيقة وآمنة وسرية ، وتوفير معلومات عن الخدمات وكيف يمكن للأطفال العاملين الوصول إليها. ضعها على أساس الاحتياجات والفجوات ، وقم بمكافحة المعلومات المضللة والأعراف الاجتماعية الضارة حول عمل الأطفال. استخدم منهجيات صديقة للأطفال وشاملة وقنوات المعلومات المفضلة للأطفال العاملين.</a:t>
            </a:r>
            <a:endParaRPr dirty="0"/>
          </a:p>
          <a:p>
            <a:pPr marL="0" lvl="0" indent="0" algn="l" rtl="0">
              <a:spcBef>
                <a:spcPts val="0"/>
              </a:spcBef>
              <a:spcAft>
                <a:spcPts val="0"/>
              </a:spcAft>
              <a:buNone/>
            </a:pPr>
            <a:endParaRPr dirty="0"/>
          </a:p>
          <a:p>
            <a:pPr marL="0" lvl="0" indent="0" algn="r" rtl="1">
              <a:spcBef>
                <a:spcPts val="0"/>
              </a:spcBef>
              <a:spcAft>
                <a:spcPts val="0"/>
              </a:spcAft>
              <a:buNone/>
            </a:pPr>
            <a:r>
              <a:rPr lang="ar-JO" dirty="0" smtClean="0"/>
              <a:t>مصدر الصورة</a:t>
            </a:r>
            <a:r>
              <a:rPr lang="en-GB" dirty="0" smtClean="0"/>
              <a:t>: </a:t>
            </a:r>
            <a:r>
              <a:rPr lang="en-GB" dirty="0"/>
              <a:t>https://www.unicef.org/education/emergencies</a:t>
            </a:r>
            <a:endParaRPr dirty="0"/>
          </a:p>
        </p:txBody>
      </p:sp>
      <p:sp>
        <p:nvSpPr>
          <p:cNvPr id="366" name="Google Shape;36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2291254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r" rtl="1">
              <a:lnSpc>
                <a:spcPct val="100000"/>
              </a:lnSpc>
              <a:spcBef>
                <a:spcPts val="0"/>
              </a:spcBef>
              <a:spcAft>
                <a:spcPts val="0"/>
              </a:spcAft>
              <a:buClr>
                <a:schemeClr val="dk1"/>
              </a:buClr>
              <a:buSzPts val="1200"/>
              <a:buFont typeface="Arial"/>
              <a:buChar char="•"/>
            </a:pPr>
            <a:r>
              <a:rPr lang="ar-JO" dirty="0" smtClean="0"/>
              <a:t>يمكن أن يبدأ بناء الثقة في بداية التنفيذ ، أثناء توظيف المتطوعين والموظفين الذين ينتمون إلى نفس المجتمع مثل الأطفال العاملين أو الذين يتشاركون تجارب مماثلة ، ويتحدثون نفس اللغة ، وبالتالي يمكن أن يكونوا قدوة للأطفال العاملين.</a:t>
            </a:r>
            <a:endParaRPr dirty="0" smtClean="0"/>
          </a:p>
          <a:p>
            <a:pPr marL="171450" marR="0" lvl="0" indent="-171450" algn="r" rtl="1">
              <a:lnSpc>
                <a:spcPct val="100000"/>
              </a:lnSpc>
              <a:spcBef>
                <a:spcPts val="0"/>
              </a:spcBef>
              <a:spcAft>
                <a:spcPts val="0"/>
              </a:spcAft>
              <a:buClr>
                <a:schemeClr val="dk1"/>
              </a:buClr>
              <a:buSzPts val="1200"/>
              <a:buFont typeface="Arial"/>
              <a:buChar char="•"/>
            </a:pPr>
            <a:r>
              <a:rPr lang="ar-JO" dirty="0" smtClean="0"/>
              <a:t>من المهم بناء علاقة مع الأطفال العاملين من خلال قضاء الوقت في الأماكن التي يعملون فيها قبل التعامل معهم لتقديم الخدمات.</a:t>
            </a:r>
            <a:endParaRPr dirty="0" smtClean="0"/>
          </a:p>
          <a:p>
            <a:pPr marL="171450" marR="0" lvl="0" indent="-171450" algn="r" rtl="1">
              <a:lnSpc>
                <a:spcPct val="100000"/>
              </a:lnSpc>
              <a:spcBef>
                <a:spcPts val="0"/>
              </a:spcBef>
              <a:spcAft>
                <a:spcPts val="0"/>
              </a:spcAft>
              <a:buClr>
                <a:schemeClr val="dk1"/>
              </a:buClr>
              <a:buSzPts val="1200"/>
              <a:buFont typeface="Arial"/>
              <a:buChar char="•"/>
            </a:pPr>
            <a:r>
              <a:rPr lang="ar-JO" dirty="0" smtClean="0"/>
              <a:t>من المهم إظهار الالتزام تجاه الأطفال العاملين وأسرهم ومساعدتهم على تلبية احتياجاتهم الأساسية.</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تحلى بالصبر والموثوقية ووفر الاتصال والدعم بشكل منتظم. في نفس الوقت ، كن حريصًا على إدارة التوقعات واحرص على عدم الإفراط في الالتزام بالخدمات التي لا يمكن تقديمها.</a:t>
            </a:r>
            <a:endParaRPr dirty="0"/>
          </a:p>
          <a:p>
            <a:pPr marL="171450" marR="0" lvl="0" indent="-171450" algn="r" defTabSz="914400" rtl="1" eaLnBrk="1" fontAlgn="auto" latinLnBrk="0" hangingPunct="1">
              <a:lnSpc>
                <a:spcPct val="100000"/>
              </a:lnSpc>
              <a:spcBef>
                <a:spcPts val="0"/>
              </a:spcBef>
              <a:spcAft>
                <a:spcPts val="0"/>
              </a:spcAft>
              <a:buClr>
                <a:schemeClr val="dk1"/>
              </a:buClr>
              <a:buSzPts val="1200"/>
              <a:buFont typeface="Arial"/>
              <a:buChar char="•"/>
              <a:tabLst/>
              <a:defRPr/>
            </a:pPr>
            <a:r>
              <a:rPr lang="ar-JO" sz="1200" dirty="0" smtClean="0">
                <a:solidFill>
                  <a:schemeClr val="dk1"/>
                </a:solidFill>
                <a:latin typeface="Calibri"/>
                <a:ea typeface="Calibri"/>
                <a:cs typeface="Calibri"/>
                <a:sym typeface="Calibri"/>
              </a:rPr>
              <a:t>بدء هدف صغير من أجل الحد الأدنى من الاتصال المستمر مع الأطفال العاملين وحضورهم في الأنشطة والخدمات.</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التخطط للمشاركة بشكل خاص مع الفتيات (المراهقات) ومقدمي الرعاية لهن مثل الأطفال الموجودين في المنزل ، من أجل إشراكهم في الأنشطة أو الخدمات.</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إشراك العاملين في الحالات والمشرفين عليهم في التخطيط لإشراك الأطفال الذين يعملون</a:t>
            </a:r>
            <a:r>
              <a:rPr lang="ar-JO" baseline="0" dirty="0" smtClean="0"/>
              <a:t> في </a:t>
            </a:r>
            <a:r>
              <a:rPr lang="ar-JO" dirty="0" smtClean="0"/>
              <a:t>أسوأ أشكال عمل الأطفال والذين يعيشون ويعملون في بيئات يحتمل أن تكون غير مشروعة أو خطرة.</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ضع في اعتبارك دائمًا السلامة الشخصية للموظفين والمتطوعين ولا تعرضهم أبدًا لخطر الضرر.</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r" rtl="1">
              <a:spcBef>
                <a:spcPts val="0"/>
              </a:spcBef>
              <a:spcAft>
                <a:spcPts val="0"/>
              </a:spcAft>
              <a:buNone/>
            </a:pPr>
            <a:r>
              <a:rPr lang="ar-JO" dirty="0" smtClean="0"/>
              <a:t>مصدر الصورة</a:t>
            </a:r>
            <a:r>
              <a:rPr lang="en-GB" dirty="0" smtClean="0"/>
              <a:t>: </a:t>
            </a:r>
            <a:r>
              <a:rPr lang="en-GB" dirty="0"/>
              <a:t>https://www.workstyle.io/</a:t>
            </a:r>
            <a:endParaRPr dirty="0"/>
          </a:p>
        </p:txBody>
      </p:sp>
      <p:sp>
        <p:nvSpPr>
          <p:cNvPr id="375" name="Google Shape;37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4137494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200"/>
              <a:buFont typeface="Calibri"/>
              <a:buNone/>
            </a:pPr>
            <a:r>
              <a:rPr lang="ar-JO" dirty="0" smtClean="0"/>
              <a:t>ابدأ بتحديد المخاطر والعوائق المتعلقة</a:t>
            </a:r>
            <a:r>
              <a:rPr lang="ar-JO" baseline="0" dirty="0" smtClean="0"/>
              <a:t> بالنوع الإجتماعي</a:t>
            </a:r>
            <a:r>
              <a:rPr lang="ar-JO" dirty="0" smtClean="0"/>
              <a:t> التي يواجهها المراهقون ، وخاصة الفتيات.</a:t>
            </a:r>
            <a:endParaRPr dirty="0" smtClean="0"/>
          </a:p>
          <a:p>
            <a:pPr marL="171450" marR="0" lvl="0" indent="-171450" algn="r" rtl="1">
              <a:lnSpc>
                <a:spcPct val="100000"/>
              </a:lnSpc>
              <a:spcBef>
                <a:spcPts val="0"/>
              </a:spcBef>
              <a:spcAft>
                <a:spcPts val="0"/>
              </a:spcAft>
              <a:buClr>
                <a:schemeClr val="dk1"/>
              </a:buClr>
              <a:buSzPts val="1200"/>
              <a:buFont typeface="Arial"/>
              <a:buChar char="•"/>
            </a:pPr>
            <a:r>
              <a:rPr lang="ar-JO" dirty="0" smtClean="0"/>
              <a:t>تطوير استراتيجيات لمعالجة العوائق وآليات المواجهة السلبية التي تمنع وصول المراهقين العاملين ومشاركتهم في الخدمات والأنشطة الإنسانية.</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العزلة والتماسك والتكامل الاجتماعيين والإستبعاد ووصمة العار واحترام الذات كلها مخاوف مهمة يجب مراعاتها أثناء تصميم البرنامج.</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إشراك المراهقين العاملين في تصميم وتنفيذ ورصد وتقييم البرامج والأنشطة. ودعمهم للانضمام إلى شبكات الأقران الإيجابية والمشاركة في مناهج التعلم للأقران</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يمكن أن يساعد دعم المراهقين في الأدوار التي يمكنهم فيها بدء وقيادة الأنشطة في المجتمع أو التي تبني الوعي بمخاطر عمل الأطفال ، أو بناء السلام ، أو بناء الثقة بالنفس وشبكات الدعم الاجتماعي ، في منع عمل الأطفال ودعم إعادة الإدماج وإعادة التأهيل. يجب أن ندرك أيضًا أن لديهم احتياجات ومصالح مختلفة مع رغبة أكبر في التعلم والكسب في الفترة التي ينتقلون فيها إلى مرحلة البلوغ.</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للمراهقين الأكبر سنًا الذين تجاوزوا الحد الأدنى لسن العمل ، وفرص الوصول إلى فرص كسب العيش الآمنة والمناسبة للعمر أو تطوير مهارات التوظيف ، مثل التواصل مع أصحاب العمل ، والتحضير للسير الذاتية أو مقابلات العمل ، أو تطوير المهارات الحياتية والانخراط في أنشطة مجموعات الأقران الإيجابية هي تعتبر أكثر أهمية بكثير. تعتبر فرص التعلم المخصصة غالبًا للأطفال الذين يعانون من فجوات تعلم كبيرة مهمة أيضًا للمراهقين مثل التعلم غير الرسمي والتدريب المهني وفرص التلمذة الصناعية</a:t>
            </a:r>
            <a:r>
              <a:rPr lang="en-US" dirty="0" smtClean="0"/>
              <a:t>/</a:t>
            </a:r>
            <a:r>
              <a:rPr lang="ar-JO" dirty="0" smtClean="0"/>
              <a:t>المهنية.</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التدابير مثل دعم المراهقين للمشاركة بشكل هادف في صنع القرار بشأن الخدمات والدعم الذي يتلقونه ، وفي تعافيهم من عمل</a:t>
            </a:r>
            <a:r>
              <a:rPr lang="ar-JO" baseline="0" dirty="0" smtClean="0"/>
              <a:t> </a:t>
            </a:r>
            <a:r>
              <a:rPr lang="ar-JO" dirty="0" smtClean="0"/>
              <a:t>الأطفال / أسوأ أشكال عمل الأطفال من خلال خدمات مثل إدارة الحالة ، وترتيبات الرعاية والمعيشة ، وسبل العيش والتدريب الفني.</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النظر في ملاءمة العمر للمراهقين الأكبر سنًا والأصغر سناً والتي تدرك أن الأطفال الذين يقتربون من الحد الأعلى ونهاية سن المراهقة قد يرغبون في تقديم خدمات مختلفة عن</a:t>
            </a:r>
            <a:r>
              <a:rPr lang="ar-JO" baseline="0" dirty="0" smtClean="0"/>
              <a:t> ال</a:t>
            </a:r>
            <a:r>
              <a:rPr lang="ar-JO" dirty="0" smtClean="0"/>
              <a:t>لمراهقين الأصغر سنًا أو استخدام مساحات مجتمعية آمنة وموثوق بها لكل من الأولاد والبنات.</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r" rtl="1">
              <a:spcBef>
                <a:spcPts val="0"/>
              </a:spcBef>
              <a:spcAft>
                <a:spcPts val="0"/>
              </a:spcAft>
              <a:buClr>
                <a:schemeClr val="dk1"/>
              </a:buClr>
              <a:buSzPts val="1200"/>
              <a:buFont typeface="Arial"/>
              <a:buChar char="•"/>
            </a:pPr>
            <a:r>
              <a:rPr lang="ar-JO" dirty="0" smtClean="0"/>
              <a:t>مصدر الصورة</a:t>
            </a:r>
            <a:r>
              <a:rPr lang="en-GB" dirty="0" smtClean="0"/>
              <a:t>: </a:t>
            </a:r>
            <a:r>
              <a:rPr lang="en-GB" dirty="0"/>
              <a:t>https://blogs.unicef.org/evidence-for-action/digging-deeper-with-data-child-labour-and-learning/</a:t>
            </a:r>
            <a:endParaRPr dirty="0"/>
          </a:p>
        </p:txBody>
      </p:sp>
      <p:sp>
        <p:nvSpPr>
          <p:cNvPr id="384" name="Google Shape;38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1107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779438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r" rtl="1">
              <a:lnSpc>
                <a:spcPct val="100000"/>
              </a:lnSpc>
              <a:spcBef>
                <a:spcPts val="0"/>
              </a:spcBef>
              <a:spcAft>
                <a:spcPts val="0"/>
              </a:spcAft>
              <a:buClr>
                <a:schemeClr val="dk1"/>
              </a:buClr>
              <a:buSzPts val="1200"/>
              <a:buFont typeface="Arial"/>
              <a:buChar char="•"/>
            </a:pPr>
            <a:r>
              <a:rPr lang="ar-JO" dirty="0" smtClean="0"/>
              <a:t>جزء مهم من هذا هو تحديد المخاطر والعوائق الخاصة بالنوع الاجتماعي التي تواجهها الفتيات المراهقات ، على سبيل المثال القيود المفروضة عليهن من قبل والديهن أو أزواجهن ، أو أدوارهن في العمل المنزلي ، أو تقديم الرعاية ، أو الاستغلال الجنسي التجاري.</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يعد بناء العلاقات والثقة مع أسر الفتيات أمرًا أساسيًا ، على سبيل المثال من خلال التعامل مع الوالدين أو مقدمي الرعاية أو أفراد الأسرة البالغين أو الأصهار أو الأزواج أو المشرفين الآخرين لتسليط الضوء على فوائد مشاركة الفتيات ومعالجة المخاطر والمخاوف التي تثيرها. مشاركتهم ، ووضع تدابير التخفيف لتسهيل مشاركتهم.</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العمل مع المراهقات أنفسهن ونماذج يحتذى بها من الإناث في المجتمع لتصميم استراتيجيات لمعالجة الأعراف الاجتماعية والقائمة على النوع الإجتماعي الضارة ، والمساعدة في تقديم مثال ، وتوفير التوجيه ، والشبكات الاجتماعية ، ودعم الأقران للفتيات المراهقات.</a:t>
            </a:r>
            <a:endParaRPr dirty="0"/>
          </a:p>
          <a:p>
            <a:pPr marL="171450" marR="0" lvl="0" indent="-171450" algn="r" rtl="1">
              <a:lnSpc>
                <a:spcPct val="100000"/>
              </a:lnSpc>
              <a:spcBef>
                <a:spcPts val="0"/>
              </a:spcBef>
              <a:spcAft>
                <a:spcPts val="0"/>
              </a:spcAft>
              <a:buClr>
                <a:schemeClr val="dk1"/>
              </a:buClr>
              <a:buSzPts val="1200"/>
              <a:buFont typeface="Arial"/>
              <a:buChar char="•"/>
            </a:pPr>
            <a:r>
              <a:rPr lang="ar-JO" dirty="0" smtClean="0"/>
              <a:t>قد تحتاج المراهقات والأمهات الشابات في كثير من الأحيان إلى خدمات مرنة أو إمكانية الوصول إلى رعاية الأطفال ، أو غيرها من خدمات تقديم الرعاية لكبار السن أو أفراد الأسرة ذوي الاحتياجات الخاصة لتمكينهم من المشاركة حيث يكونون من مقدمي الرعاية المهمين داخل الأسرة.</a:t>
            </a:r>
            <a:endParaRPr dirty="0"/>
          </a:p>
          <a:p>
            <a:pPr marL="171450" marR="0" lvl="0" indent="-171450" algn="r" rtl="1">
              <a:lnSpc>
                <a:spcPct val="100000"/>
              </a:lnSpc>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قد تتضمن تلبية احتياجاتهم واهتماماتهم الخاصة القائمة</a:t>
            </a:r>
            <a:r>
              <a:rPr lang="ar-JO" sz="1200" baseline="0" dirty="0" smtClean="0">
                <a:solidFill>
                  <a:schemeClr val="dk1"/>
                </a:solidFill>
                <a:latin typeface="Calibri"/>
                <a:ea typeface="Calibri"/>
                <a:cs typeface="Calibri"/>
                <a:sym typeface="Calibri"/>
              </a:rPr>
              <a:t> على النوع الاجتماعي </a:t>
            </a:r>
            <a:r>
              <a:rPr lang="ar-JO" sz="1200" dirty="0" smtClean="0">
                <a:solidFill>
                  <a:schemeClr val="dk1"/>
                </a:solidFill>
                <a:latin typeface="Calibri"/>
                <a:ea typeface="Calibri"/>
                <a:cs typeface="Calibri"/>
                <a:sym typeface="Calibri"/>
              </a:rPr>
              <a:t>والعمر إشراكهم في التعلم الاجتماعي والعاطفي ومهارات أخرى من خلال المهارات الحياتية والمهارات المهنية وتعليم الأقران والقيادة وفرص رصد ومعالجة احتياجات الحماية الخاصة بهم والتمكين الاقتصادي، على سبيل المثال من خلال فرص كسب العيش ، أو الأعمال التجارية الصغيرة ، أو الإلمام بالأمور المالية ، أو دعم صحتهم من خلال معلومات و مواد متعلقة  بالحقوق والصحة الجنسية والإنجابية ، وإدارة النظافة الصحية للحيض</a:t>
            </a:r>
            <a:r>
              <a:rPr lang="ar-JO" sz="1200" baseline="0" dirty="0" smtClean="0">
                <a:solidFill>
                  <a:schemeClr val="dk1"/>
                </a:solidFill>
                <a:latin typeface="Calibri"/>
                <a:ea typeface="Calibri"/>
                <a:cs typeface="Calibri"/>
                <a:sym typeface="Calibri"/>
              </a:rPr>
              <a:t> </a:t>
            </a:r>
            <a:r>
              <a:rPr lang="ar-JO" sz="1200" dirty="0" smtClean="0">
                <a:solidFill>
                  <a:schemeClr val="dk1"/>
                </a:solidFill>
                <a:latin typeface="Calibri"/>
                <a:ea typeface="Calibri"/>
                <a:cs typeface="Calibri"/>
                <a:sym typeface="Calibri"/>
              </a:rPr>
              <a:t>ومعلومات متعلقة بالتغذية.</a:t>
            </a:r>
            <a:endParaRPr dirty="0" smtClean="0"/>
          </a:p>
          <a:p>
            <a:pPr marL="171450" marR="0" lvl="0" indent="-171450" algn="r" rtl="1">
              <a:lnSpc>
                <a:spcPct val="100000"/>
              </a:lnSpc>
              <a:spcBef>
                <a:spcPts val="0"/>
              </a:spcBef>
              <a:spcAft>
                <a:spcPts val="0"/>
              </a:spcAft>
              <a:buClr>
                <a:schemeClr val="dk1"/>
              </a:buClr>
              <a:buSzPts val="1200"/>
              <a:buFont typeface="Arial"/>
              <a:buChar char="•"/>
            </a:pPr>
            <a:r>
              <a:rPr lang="ar-JO" dirty="0" smtClean="0"/>
              <a:t>أخيرًا ، غالبًا ما تواجه الفتيات المعرضات للخطر العزلة الاجتماعية ومخاطر متزايدة على العنف الجنسي والعنف القائم على النوع الاجتماعي ، والتي يجب معالجتها بشكل عاجل من خلال تحديد المخاطر والتخفيف منها فيما يتعلق بالسلامة الشخصية للفتاة وتمكينها الاقتصادي والسيطرة عليها من قبل الآخرين ، والأدوار التقليدية للجنسين وهيمنة الذكور . معالجة التمييز ضد المراهقات (سابقًا) في أسوأ أشكال عمل الأطفال والمشاركة مع الفتيان والرجال كشركاء وحلفاء في تعزيز المساواة بين الجنسين للمراهقات ، بما في ذلك إمكانية الوصول إلى التعليم ، ومنع عمل الأطفال / أسوأ أشكال عمل الأطفال والعمل الجنسي والعنف القائم على النوع الاجتماعي.</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r" rtl="1">
              <a:spcBef>
                <a:spcPts val="0"/>
              </a:spcBef>
              <a:spcAft>
                <a:spcPts val="0"/>
              </a:spcAft>
              <a:buNone/>
            </a:pPr>
            <a:r>
              <a:rPr lang="ar-JO" dirty="0" smtClean="0"/>
              <a:t>مصدر الصورة</a:t>
            </a:r>
            <a:r>
              <a:rPr lang="en-GB" dirty="0" smtClean="0"/>
              <a:t>: </a:t>
            </a:r>
            <a:r>
              <a:rPr lang="en-GB" dirty="0"/>
              <a:t>https://www.ilo.org/ipec/Campaignandadvocacy/WDACL/WorldDay2009/lang--en/index.htm </a:t>
            </a:r>
            <a:endParaRPr dirty="0"/>
          </a:p>
        </p:txBody>
      </p:sp>
      <p:sp>
        <p:nvSpPr>
          <p:cNvPr id="393" name="Google Shape;39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4126152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Pts val="1400"/>
              <a:buFont typeface="Arial"/>
              <a:buNone/>
              <a:tabLst/>
              <a:defRPr/>
            </a:pPr>
            <a:r>
              <a:rPr lang="ar-JO" dirty="0" smtClean="0"/>
              <a:t>التكيف حسب الضرورة وفقًا للمشاركين</a:t>
            </a:r>
          </a:p>
          <a:p>
            <a:pPr marL="0" lvl="0" indent="0" algn="r" rtl="1">
              <a:spcBef>
                <a:spcPts val="0"/>
              </a:spcBef>
              <a:spcAft>
                <a:spcPts val="0"/>
              </a:spcAft>
              <a:buNone/>
            </a:pPr>
            <a:endParaRPr sz="1200" dirty="0" smtClean="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402" name="Google Shape;402;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727726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chemeClr val="dk1"/>
              </a:buClr>
              <a:buSzPts val="1200"/>
              <a:buFont typeface="Calibri"/>
              <a:buNone/>
              <a:tabLst/>
              <a:defRPr/>
            </a:pPr>
            <a:r>
              <a:rPr lang="ar-JO" dirty="0" smtClean="0"/>
              <a:t>التكيف حسب الضرورة وفقًا للمشاركين</a:t>
            </a:r>
          </a:p>
          <a:p>
            <a:pPr marL="0" marR="0" lvl="0" indent="0" algn="r" rtl="1">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411" name="Google Shape;41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2067852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3474458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r" rtl="1">
              <a:spcBef>
                <a:spcPts val="0"/>
              </a:spcBef>
              <a:spcAft>
                <a:spcPts val="0"/>
              </a:spcAft>
              <a:buClr>
                <a:schemeClr val="dk1"/>
              </a:buClr>
              <a:buSzPts val="1200"/>
              <a:buFont typeface="Arial"/>
              <a:buChar char="•"/>
            </a:pPr>
            <a:r>
              <a:rPr lang="ar-JO" dirty="0" smtClean="0"/>
              <a:t>هناك مجموعة متنوعة من نقاط الاتصال المحتملة والطرق التي يمكن من خلالها تحديد الأطفال العاملين أو المعرضين لخطر عمل الأطفال في السياقات الإنسانية ، والتي تشمل القطاعات والأنظمة.</a:t>
            </a:r>
            <a:endParaRPr dirty="0"/>
          </a:p>
          <a:p>
            <a:pPr marL="171450" lvl="0" indent="-171450" algn="r" rtl="1">
              <a:spcBef>
                <a:spcPts val="0"/>
              </a:spcBef>
              <a:spcAft>
                <a:spcPts val="0"/>
              </a:spcAft>
              <a:buClr>
                <a:schemeClr val="dk1"/>
              </a:buClr>
              <a:buSzPts val="1200"/>
              <a:buFont typeface="Arial"/>
              <a:buChar char="•"/>
            </a:pPr>
            <a:r>
              <a:rPr lang="ar-JO" sz="1200" dirty="0" smtClean="0">
                <a:solidFill>
                  <a:schemeClr val="dk1"/>
                </a:solidFill>
                <a:latin typeface="Calibri"/>
                <a:ea typeface="Calibri"/>
                <a:cs typeface="Calibri"/>
                <a:sym typeface="Calibri"/>
              </a:rPr>
              <a:t>من المهم وجود مسارات إحالة منسقة متعددة القطاعات مع نقاط دخول واضحة ومعايير وأدوار ومسؤوليات وإرشادات لحماية سرية وسلامة الأطفال أينما تم تحديد هويتهم ، بما في ذلك التدابير الخاصة لأسوأ أشكال عمل الأطفال والعنف القائم على النوع الاجتماعي مثل كإدارة حالة حماية الطفل.</a:t>
            </a:r>
            <a:endParaRPr dirty="0"/>
          </a:p>
          <a:p>
            <a:pPr marL="171450" lvl="0" indent="-171450" algn="r" rtl="1">
              <a:spcBef>
                <a:spcPts val="0"/>
              </a:spcBef>
              <a:spcAft>
                <a:spcPts val="0"/>
              </a:spcAft>
              <a:buClr>
                <a:schemeClr val="dk1"/>
              </a:buClr>
              <a:buSzPts val="1200"/>
              <a:buFont typeface="Arial"/>
              <a:buChar char="•"/>
            </a:pPr>
            <a:r>
              <a:rPr lang="ar-JO" dirty="0" smtClean="0"/>
              <a:t>يجب أن يكون العاملون في المجال الإنساني على دراية بالمؤشرات التحذيرية من عمل الأطفال وأسوأ أشكاله ، وأن يتفهموا المخاطر ويقوموا بإحالات آمنة إلى الخدمات المناسبة.</a:t>
            </a:r>
            <a:endParaRPr dirty="0"/>
          </a:p>
          <a:p>
            <a:pPr marL="171450" lvl="0" indent="-171450" algn="r" rtl="1">
              <a:spcBef>
                <a:spcPts val="0"/>
              </a:spcBef>
              <a:spcAft>
                <a:spcPts val="0"/>
              </a:spcAft>
              <a:buClr>
                <a:schemeClr val="dk1"/>
              </a:buClr>
              <a:buSzPts val="1200"/>
              <a:buFont typeface="Arial"/>
              <a:buChar char="•"/>
            </a:pPr>
            <a:r>
              <a:rPr lang="ar-JO" dirty="0" smtClean="0"/>
              <a:t>يمكن تهيئة الفرص لدعم الأطفال العاملين أو المعرضين لخطر عمل الأطفال والوصول إليهم من خلال تكييف البرامج الإنسانية الواسعة ، وبناء الثقة مع الأطفال والأسر والمجتمعات المتضررة ، وتقديم الدعم المخصص للفتيات والفتيان المراهقين.</a:t>
            </a:r>
            <a:endParaRPr dirty="0"/>
          </a:p>
          <a:p>
            <a:pPr marL="171450" lvl="0" indent="-95250" algn="l" rtl="0">
              <a:spcBef>
                <a:spcPts val="0"/>
              </a:spcBef>
              <a:spcAft>
                <a:spcPts val="0"/>
              </a:spcAft>
              <a:buClr>
                <a:schemeClr val="dk1"/>
              </a:buClr>
              <a:buSzPts val="1200"/>
              <a:buFont typeface="Arial"/>
              <a:buNone/>
            </a:pPr>
            <a:endParaRPr dirty="0"/>
          </a:p>
        </p:txBody>
      </p:sp>
      <p:sp>
        <p:nvSpPr>
          <p:cNvPr id="429" name="Google Shape;42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3757468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4038136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2092815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0" name="Google Shape;27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0412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5469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84" name="Google Shape;28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269555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2" name="Google Shape;29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2566610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9" name="Google Shape;29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3"/>
        <p:cNvGrpSpPr/>
        <p:nvPr/>
      </p:nvGrpSpPr>
      <p:grpSpPr>
        <a:xfrm>
          <a:off x="0" y="0"/>
          <a:ext cx="0" cy="0"/>
          <a:chOff x="0" y="0"/>
          <a:chExt cx="0" cy="0"/>
        </a:xfrm>
      </p:grpSpPr>
      <p:sp>
        <p:nvSpPr>
          <p:cNvPr id="74" name="Google Shape;74;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5" name="Google Shape;75;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6" name="Google Shape;76;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7" name="Google Shape;77;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9"/>
        <p:cNvGrpSpPr/>
        <p:nvPr/>
      </p:nvGrpSpPr>
      <p:grpSpPr>
        <a:xfrm>
          <a:off x="0" y="0"/>
          <a:ext cx="0" cy="0"/>
          <a:chOff x="0" y="0"/>
          <a:chExt cx="0" cy="0"/>
        </a:xfrm>
      </p:grpSpPr>
      <p:sp>
        <p:nvSpPr>
          <p:cNvPr id="80" name="Google Shape;80;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36"/>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82" name="Google Shape;82;p3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3" name="Google Shape;83;p3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6"/>
        <p:cNvGrpSpPr/>
        <p:nvPr/>
      </p:nvGrpSpPr>
      <p:grpSpPr>
        <a:xfrm>
          <a:off x="0" y="0"/>
          <a:ext cx="0" cy="0"/>
          <a:chOff x="0" y="0"/>
          <a:chExt cx="0" cy="0"/>
        </a:xfrm>
      </p:grpSpPr>
      <p:sp>
        <p:nvSpPr>
          <p:cNvPr id="87" name="Google Shape;87;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8" name="Google Shape;88;p37"/>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9" name="Google Shape;89;p37"/>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37"/>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2"/>
        <p:cNvGrpSpPr/>
        <p:nvPr/>
      </p:nvGrpSpPr>
      <p:grpSpPr>
        <a:xfrm>
          <a:off x="0" y="0"/>
          <a:ext cx="0" cy="0"/>
          <a:chOff x="0" y="0"/>
          <a:chExt cx="0" cy="0"/>
        </a:xfrm>
      </p:grpSpPr>
      <p:sp>
        <p:nvSpPr>
          <p:cNvPr id="93" name="Google Shape;93;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38"/>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95" name="Google Shape;95;p38"/>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6" name="Google Shape;96;p3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39"/>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1" name="Google Shape;101;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39"/>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40"/>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6" name="Google Shape;106;p4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4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40"/>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09"/>
        <p:cNvGrpSpPr/>
        <p:nvPr/>
      </p:nvGrpSpPr>
      <p:grpSpPr>
        <a:xfrm>
          <a:off x="0" y="0"/>
          <a:ext cx="0" cy="0"/>
          <a:chOff x="0" y="0"/>
          <a:chExt cx="0" cy="0"/>
        </a:xfrm>
      </p:grpSpPr>
      <p:sp>
        <p:nvSpPr>
          <p:cNvPr id="110" name="Google Shape;11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4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112" name="Google Shape;112;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3" name="Google Shape;113;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8" name="Google Shape;118;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0" name="Google Shape;120;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2"/>
        <p:cNvGrpSpPr/>
        <p:nvPr/>
      </p:nvGrpSpPr>
      <p:grpSpPr>
        <a:xfrm>
          <a:off x="0" y="0"/>
          <a:ext cx="0" cy="0"/>
          <a:chOff x="0" y="0"/>
          <a:chExt cx="0" cy="0"/>
        </a:xfrm>
      </p:grpSpPr>
      <p:grpSp>
        <p:nvGrpSpPr>
          <p:cNvPr id="123" name="Google Shape;123;p43"/>
          <p:cNvGrpSpPr/>
          <p:nvPr/>
        </p:nvGrpSpPr>
        <p:grpSpPr>
          <a:xfrm>
            <a:off x="0" y="5303520"/>
            <a:ext cx="12192000" cy="1639827"/>
            <a:chOff x="0" y="5303520"/>
            <a:chExt cx="12192000" cy="1639827"/>
          </a:xfrm>
        </p:grpSpPr>
        <p:pic>
          <p:nvPicPr>
            <p:cNvPr id="124" name="Google Shape;124;p4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5" name="Google Shape;125;p4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6" name="Google Shape;126;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29"/>
        <p:cNvGrpSpPr/>
        <p:nvPr/>
      </p:nvGrpSpPr>
      <p:grpSpPr>
        <a:xfrm>
          <a:off x="0" y="0"/>
          <a:ext cx="0" cy="0"/>
          <a:chOff x="0" y="0"/>
          <a:chExt cx="0" cy="0"/>
        </a:xfrm>
      </p:grpSpPr>
      <p:grpSp>
        <p:nvGrpSpPr>
          <p:cNvPr id="130" name="Google Shape;130;p44"/>
          <p:cNvGrpSpPr/>
          <p:nvPr/>
        </p:nvGrpSpPr>
        <p:grpSpPr>
          <a:xfrm>
            <a:off x="0" y="5303520"/>
            <a:ext cx="12192000" cy="1639827"/>
            <a:chOff x="0" y="5303520"/>
            <a:chExt cx="12192000" cy="1639827"/>
          </a:xfrm>
        </p:grpSpPr>
        <p:pic>
          <p:nvPicPr>
            <p:cNvPr id="131" name="Google Shape;131;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2" name="Google Shape;132;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3" name="Google Shape;13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36"/>
        <p:cNvGrpSpPr/>
        <p:nvPr/>
      </p:nvGrpSpPr>
      <p:grpSpPr>
        <a:xfrm>
          <a:off x="0" y="0"/>
          <a:ext cx="0" cy="0"/>
          <a:chOff x="0" y="0"/>
          <a:chExt cx="0" cy="0"/>
        </a:xfrm>
      </p:grpSpPr>
      <p:sp>
        <p:nvSpPr>
          <p:cNvPr id="137" name="Google Shape;137;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 name="Google Shape;138;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0" name="Google Shape;140;p45"/>
          <p:cNvGrpSpPr/>
          <p:nvPr/>
        </p:nvGrpSpPr>
        <p:grpSpPr>
          <a:xfrm>
            <a:off x="0" y="5303520"/>
            <a:ext cx="12192000" cy="1639827"/>
            <a:chOff x="0" y="5303520"/>
            <a:chExt cx="12192000" cy="1639827"/>
          </a:xfrm>
        </p:grpSpPr>
        <p:pic>
          <p:nvPicPr>
            <p:cNvPr id="141" name="Google Shape;141;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2" name="Google Shape;142;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3"/>
        <p:cNvGrpSpPr/>
        <p:nvPr/>
      </p:nvGrpSpPr>
      <p:grpSpPr>
        <a:xfrm>
          <a:off x="0" y="0"/>
          <a:ext cx="0" cy="0"/>
          <a:chOff x="0" y="0"/>
          <a:chExt cx="0" cy="0"/>
        </a:xfrm>
      </p:grpSpPr>
      <p:grpSp>
        <p:nvGrpSpPr>
          <p:cNvPr id="144" name="Google Shape;144;p46"/>
          <p:cNvGrpSpPr/>
          <p:nvPr/>
        </p:nvGrpSpPr>
        <p:grpSpPr>
          <a:xfrm>
            <a:off x="0" y="5303520"/>
            <a:ext cx="12192000" cy="1639827"/>
            <a:chOff x="0" y="5303520"/>
            <a:chExt cx="12192000" cy="1639827"/>
          </a:xfrm>
        </p:grpSpPr>
        <p:pic>
          <p:nvPicPr>
            <p:cNvPr id="145" name="Google Shape;145;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6" name="Google Shape;146;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47" name="Google Shape;147;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0"/>
        <p:cNvGrpSpPr/>
        <p:nvPr/>
      </p:nvGrpSpPr>
      <p:grpSpPr>
        <a:xfrm>
          <a:off x="0" y="0"/>
          <a:ext cx="0" cy="0"/>
          <a:chOff x="0" y="0"/>
          <a:chExt cx="0" cy="0"/>
        </a:xfrm>
      </p:grpSpPr>
      <p:sp>
        <p:nvSpPr>
          <p:cNvPr id="151" name="Google Shape;151;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2" name="Google Shape;152;p4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3" name="Google Shape;153;p4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4" name="Google Shape;154;p47"/>
          <p:cNvSpPr>
            <a:spLocks noGrp="1"/>
          </p:cNvSpPr>
          <p:nvPr>
            <p:ph type="pic" idx="2"/>
          </p:nvPr>
        </p:nvSpPr>
        <p:spPr>
          <a:xfrm>
            <a:off x="0" y="0"/>
            <a:ext cx="4340225" cy="6858000"/>
          </a:xfrm>
          <a:prstGeom prst="rect">
            <a:avLst/>
          </a:prstGeom>
          <a:noFill/>
          <a:ln>
            <a:noFill/>
          </a:ln>
        </p:spPr>
      </p:sp>
      <p:sp>
        <p:nvSpPr>
          <p:cNvPr id="155" name="Google Shape;155;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6"/>
        <p:cNvGrpSpPr/>
        <p:nvPr/>
      </p:nvGrpSpPr>
      <p:grpSpPr>
        <a:xfrm>
          <a:off x="0" y="0"/>
          <a:ext cx="0" cy="0"/>
          <a:chOff x="0" y="0"/>
          <a:chExt cx="0" cy="0"/>
        </a:xfrm>
      </p:grpSpPr>
      <p:sp>
        <p:nvSpPr>
          <p:cNvPr id="157" name="Google Shape;157;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8" name="Google Shape;158;p4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9" name="Google Shape;159;p4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0" name="Google Shape;160;p48"/>
          <p:cNvSpPr>
            <a:spLocks noGrp="1"/>
          </p:cNvSpPr>
          <p:nvPr>
            <p:ph type="pic" idx="2"/>
          </p:nvPr>
        </p:nvSpPr>
        <p:spPr>
          <a:xfrm>
            <a:off x="0" y="0"/>
            <a:ext cx="4340225" cy="6858000"/>
          </a:xfrm>
          <a:prstGeom prst="rect">
            <a:avLst/>
          </a:prstGeom>
          <a:noFill/>
          <a:ln>
            <a:noFill/>
          </a:ln>
        </p:spPr>
      </p:sp>
      <p:sp>
        <p:nvSpPr>
          <p:cNvPr id="161" name="Google Shape;161;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2"/>
        <p:cNvGrpSpPr/>
        <p:nvPr/>
      </p:nvGrpSpPr>
      <p:grpSpPr>
        <a:xfrm>
          <a:off x="0" y="0"/>
          <a:ext cx="0" cy="0"/>
          <a:chOff x="0" y="0"/>
          <a:chExt cx="0" cy="0"/>
        </a:xfrm>
      </p:grpSpPr>
      <p:sp>
        <p:nvSpPr>
          <p:cNvPr id="163" name="Google Shape;163;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4" name="Google Shape;164;p4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65" name="Google Shape;165;p4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6" name="Google Shape;166;p49"/>
          <p:cNvSpPr>
            <a:spLocks noGrp="1"/>
          </p:cNvSpPr>
          <p:nvPr>
            <p:ph type="pic" idx="2"/>
          </p:nvPr>
        </p:nvSpPr>
        <p:spPr>
          <a:xfrm>
            <a:off x="0" y="0"/>
            <a:ext cx="4340225" cy="6858000"/>
          </a:xfrm>
          <a:prstGeom prst="rect">
            <a:avLst/>
          </a:prstGeom>
          <a:noFill/>
          <a:ln>
            <a:noFill/>
          </a:ln>
        </p:spPr>
      </p:sp>
      <p:sp>
        <p:nvSpPr>
          <p:cNvPr id="167" name="Google Shape;167;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68"/>
        <p:cNvGrpSpPr/>
        <p:nvPr/>
      </p:nvGrpSpPr>
      <p:grpSpPr>
        <a:xfrm>
          <a:off x="0" y="0"/>
          <a:ext cx="0" cy="0"/>
          <a:chOff x="0" y="0"/>
          <a:chExt cx="0" cy="0"/>
        </a:xfrm>
      </p:grpSpPr>
      <p:sp>
        <p:nvSpPr>
          <p:cNvPr id="169" name="Google Shape;169;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70" name="Google Shape;170;p50"/>
          <p:cNvGrpSpPr/>
          <p:nvPr/>
        </p:nvGrpSpPr>
        <p:grpSpPr>
          <a:xfrm>
            <a:off x="-208788" y="0"/>
            <a:ext cx="12609576" cy="2174490"/>
            <a:chOff x="0" y="5043119"/>
            <a:chExt cx="12192000" cy="1814883"/>
          </a:xfrm>
        </p:grpSpPr>
        <p:pic>
          <p:nvPicPr>
            <p:cNvPr id="171" name="Google Shape;171;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5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1"/>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3" name="Google Shape;183;p51"/>
          <p:cNvGrpSpPr/>
          <p:nvPr/>
        </p:nvGrpSpPr>
        <p:grpSpPr>
          <a:xfrm>
            <a:off x="-208788" y="0"/>
            <a:ext cx="12609576" cy="2174490"/>
            <a:chOff x="0" y="5043119"/>
            <a:chExt cx="12192000" cy="1814883"/>
          </a:xfrm>
        </p:grpSpPr>
        <p:pic>
          <p:nvPicPr>
            <p:cNvPr id="184" name="Google Shape;184;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2"/>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96" name="Google Shape;196;p52"/>
          <p:cNvGrpSpPr/>
          <p:nvPr/>
        </p:nvGrpSpPr>
        <p:grpSpPr>
          <a:xfrm>
            <a:off x="-208788" y="0"/>
            <a:ext cx="12609576" cy="2174490"/>
            <a:chOff x="0" y="5043119"/>
            <a:chExt cx="12192000" cy="1814883"/>
          </a:xfrm>
        </p:grpSpPr>
        <p:pic>
          <p:nvPicPr>
            <p:cNvPr id="197" name="Google Shape;197;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8" name="Google Shape;198;p5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9" name="Google Shape;199;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 name="Google Shape;201;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5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5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5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1" name="Google Shape;211;p5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5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7" name="Google Shape;217;p5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8" name="Google Shape;218;p5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27"/>
        <p:cNvGrpSpPr/>
        <p:nvPr/>
      </p:nvGrpSpPr>
      <p:grpSpPr>
        <a:xfrm>
          <a:off x="0" y="0"/>
          <a:ext cx="0" cy="0"/>
          <a:chOff x="0" y="0"/>
          <a:chExt cx="0" cy="0"/>
        </a:xfrm>
      </p:grpSpPr>
      <p:sp>
        <p:nvSpPr>
          <p:cNvPr id="28" name="Google Shape;28;p29"/>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29" name="Google Shape;29;p29"/>
          <p:cNvGrpSpPr/>
          <p:nvPr/>
        </p:nvGrpSpPr>
        <p:grpSpPr>
          <a:xfrm>
            <a:off x="-208788" y="0"/>
            <a:ext cx="12609576" cy="2174490"/>
            <a:chOff x="0" y="5043119"/>
            <a:chExt cx="12192000" cy="1814883"/>
          </a:xfrm>
        </p:grpSpPr>
        <p:pic>
          <p:nvPicPr>
            <p:cNvPr id="30" name="Google Shape;30;p2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31" name="Google Shape;31;p2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32" name="Google Shape;32;p2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2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30"/>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42;p30"/>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 name="Google Shape;43;p30"/>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4" name="Google Shape;44;p3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45" name="Google Shape;45;p3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3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3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 name="Google Shape;51;p3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3"/>
        <p:cNvGrpSpPr/>
        <p:nvPr/>
      </p:nvGrpSpPr>
      <p:grpSpPr>
        <a:xfrm>
          <a:off x="0" y="0"/>
          <a:ext cx="0" cy="0"/>
          <a:chOff x="0" y="0"/>
          <a:chExt cx="0" cy="0"/>
        </a:xfrm>
      </p:grpSpPr>
      <p:sp>
        <p:nvSpPr>
          <p:cNvPr id="54" name="Google Shape;54;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5" name="Google Shape;55;p32"/>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56" name="Google Shape;56;p32"/>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57;p32"/>
          <p:cNvSpPr>
            <a:spLocks noGrp="1"/>
          </p:cNvSpPr>
          <p:nvPr>
            <p:ph type="pic" idx="2"/>
          </p:nvPr>
        </p:nvSpPr>
        <p:spPr>
          <a:xfrm>
            <a:off x="0" y="0"/>
            <a:ext cx="4340225" cy="6858000"/>
          </a:xfrm>
          <a:prstGeom prst="rect">
            <a:avLst/>
          </a:prstGeom>
          <a:noFill/>
          <a:ln>
            <a:noFill/>
          </a:ln>
        </p:spPr>
      </p:sp>
      <p:sp>
        <p:nvSpPr>
          <p:cNvPr id="58" name="Google Shape;58;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59"/>
        <p:cNvGrpSpPr/>
        <p:nvPr/>
      </p:nvGrpSpPr>
      <p:grpSpPr>
        <a:xfrm>
          <a:off x="0" y="0"/>
          <a:ext cx="0" cy="0"/>
          <a:chOff x="0" y="0"/>
          <a:chExt cx="0" cy="0"/>
        </a:xfrm>
      </p:grpSpPr>
      <p:sp>
        <p:nvSpPr>
          <p:cNvPr id="60" name="Google Shape;60;p33"/>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 name="Google Shape;61;p33"/>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33"/>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3" name="Google Shape;63;p3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64" name="Google Shape;64;p3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3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66"/>
        <p:cNvGrpSpPr/>
        <p:nvPr/>
      </p:nvGrpSpPr>
      <p:grpSpPr>
        <a:xfrm>
          <a:off x="0" y="0"/>
          <a:ext cx="0" cy="0"/>
          <a:chOff x="0" y="0"/>
          <a:chExt cx="0" cy="0"/>
        </a:xfrm>
      </p:grpSpPr>
      <p:sp>
        <p:nvSpPr>
          <p:cNvPr id="67" name="Google Shape;6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34"/>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69" name="Google Shape;69;p3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0" name="Google Shape;70;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p:nvPr/>
        </p:nvSpPr>
        <p:spPr>
          <a:xfrm>
            <a:off x="455489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6" name="Google Shape;226;p1"/>
          <p:cNvSpPr txBox="1"/>
          <p:nvPr/>
        </p:nvSpPr>
        <p:spPr>
          <a:xfrm>
            <a:off x="5036708" y="358642"/>
            <a:ext cx="6580750" cy="3229384"/>
          </a:xfrm>
          <a:prstGeom prst="rect">
            <a:avLst/>
          </a:prstGeom>
          <a:noFill/>
          <a:ln>
            <a:noFill/>
          </a:ln>
        </p:spPr>
        <p:txBody>
          <a:bodyPr spcFirstLastPara="1" wrap="square" lIns="91425" tIns="45700" rIns="91425" bIns="45700" anchor="t" anchorCtr="0">
            <a:noAutofit/>
          </a:bodyPr>
          <a:lstStyle/>
          <a:p>
            <a:pPr lvl="0" algn="r">
              <a:lnSpc>
                <a:spcPct val="90000"/>
              </a:lnSpc>
              <a:buClr>
                <a:srgbClr val="35B2B4"/>
              </a:buClr>
              <a:buSzPts val="4400"/>
            </a:pPr>
            <a:r>
              <a:rPr lang="ar-JO" sz="4400" b="1" dirty="0">
                <a:solidFill>
                  <a:srgbClr val="35B2B4"/>
                </a:solidFill>
                <a:latin typeface="Helvetica Neue"/>
                <a:ea typeface="Helvetica Neue"/>
                <a:cs typeface="Helvetica Neue"/>
                <a:sym typeface="Helvetica Neue"/>
              </a:rPr>
              <a:t>حقيبة تدريبية</a:t>
            </a:r>
            <a:endParaRPr lang="ar-JO" sz="3600" b="1" dirty="0">
              <a:solidFill>
                <a:srgbClr val="405E79"/>
              </a:solidFill>
              <a:latin typeface="Helvetica Neue"/>
              <a:ea typeface="Helvetica Neue"/>
              <a:cs typeface="Helvetica Neue"/>
              <a:sym typeface="Helvetica Neue"/>
            </a:endParaRPr>
          </a:p>
          <a:p>
            <a:pPr lvl="0" algn="r">
              <a:lnSpc>
                <a:spcPct val="90000"/>
              </a:lnSpc>
              <a:spcBef>
                <a:spcPts val="1000"/>
              </a:spcBef>
              <a:buClr>
                <a:srgbClr val="AC6B97"/>
              </a:buClr>
              <a:buSzPts val="3600"/>
            </a:pPr>
            <a:endParaRPr lang="ar-JO" sz="3600" b="1" dirty="0" smtClean="0">
              <a:solidFill>
                <a:srgbClr val="AC6B97"/>
              </a:solidFill>
              <a:latin typeface="Helvetica Neue"/>
              <a:ea typeface="Helvetica Neue"/>
              <a:cs typeface="Helvetica Neue"/>
              <a:sym typeface="Helvetica Neue"/>
            </a:endParaRPr>
          </a:p>
          <a:p>
            <a:pPr lvl="0" algn="r">
              <a:lnSpc>
                <a:spcPct val="90000"/>
              </a:lnSpc>
              <a:spcBef>
                <a:spcPts val="1000"/>
              </a:spcBef>
              <a:buClr>
                <a:srgbClr val="AC6B97"/>
              </a:buClr>
              <a:buSzPts val="3600"/>
            </a:pPr>
            <a:r>
              <a:rPr lang="ar-JO" sz="3600" b="1" dirty="0" smtClean="0">
                <a:solidFill>
                  <a:srgbClr val="AC6B97"/>
                </a:solidFill>
                <a:latin typeface="Helvetica Neue"/>
                <a:ea typeface="Helvetica Neue"/>
                <a:cs typeface="Helvetica Neue"/>
                <a:sym typeface="Helvetica Neue"/>
              </a:rPr>
              <a:t>مجموعة أدوات العمل المشترك </a:t>
            </a:r>
            <a:r>
              <a:rPr lang="ar-JO" sz="3600" b="1" dirty="0">
                <a:solidFill>
                  <a:srgbClr val="AC6B97"/>
                </a:solidFill>
                <a:latin typeface="Helvetica Neue"/>
                <a:ea typeface="Helvetica Neue"/>
                <a:cs typeface="Helvetica Neue"/>
                <a:sym typeface="Helvetica Neue"/>
              </a:rPr>
              <a:t>بين الوكالات</a:t>
            </a:r>
            <a:r>
              <a:rPr lang="ar-JO" sz="3600" b="1" dirty="0" smtClean="0">
                <a:solidFill>
                  <a:srgbClr val="AC6B97"/>
                </a:solidFill>
                <a:latin typeface="Helvetica Neue"/>
                <a:ea typeface="Helvetica Neue"/>
                <a:cs typeface="Helvetica Neue"/>
                <a:sym typeface="Helvetica Neue"/>
              </a:rPr>
              <a:t>: منع </a:t>
            </a:r>
            <a:r>
              <a:rPr lang="ar-JO" sz="3600" b="1" dirty="0">
                <a:solidFill>
                  <a:srgbClr val="AC6B97"/>
                </a:solidFill>
                <a:latin typeface="Helvetica Neue"/>
                <a:ea typeface="Helvetica Neue"/>
                <a:cs typeface="Helvetica Neue"/>
                <a:sym typeface="Helvetica Neue"/>
              </a:rPr>
              <a:t>عمل الأطفال في العمل الإنساني والاستجابة له</a:t>
            </a:r>
            <a:endParaRPr sz="3600" b="1" i="0" u="none" strike="noStrike" cap="none" dirty="0">
              <a:solidFill>
                <a:srgbClr val="AC6B97"/>
              </a:solidFill>
              <a:latin typeface="Helvetica Neue"/>
              <a:ea typeface="Helvetica Neue"/>
              <a:cs typeface="Helvetica Neue"/>
              <a:sym typeface="Helvetica Neue"/>
            </a:endParaRPr>
          </a:p>
        </p:txBody>
      </p:sp>
      <p:pic>
        <p:nvPicPr>
          <p:cNvPr id="2" name="Picture 1"/>
          <p:cNvPicPr>
            <a:picLocks noChangeAspect="1"/>
          </p:cNvPicPr>
          <p:nvPr/>
        </p:nvPicPr>
        <p:blipFill>
          <a:blip r:embed="rId3"/>
          <a:stretch>
            <a:fillRect/>
          </a:stretch>
        </p:blipFill>
        <p:spPr>
          <a:xfrm>
            <a:off x="5036708" y="4227124"/>
            <a:ext cx="6734114" cy="2135576"/>
          </a:xfrm>
          <a:prstGeom prst="rect">
            <a:avLst/>
          </a:prstGeom>
        </p:spPr>
      </p:pic>
    </p:spTree>
    <p:extLst>
      <p:ext uri="{BB962C8B-B14F-4D97-AF65-F5344CB8AC3E}">
        <p14:creationId xmlns:p14="http://schemas.microsoft.com/office/powerpoint/2010/main" val="3027051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0"/>
          <p:cNvSpPr txBox="1">
            <a:spLocks noGrp="1"/>
          </p:cNvSpPr>
          <p:nvPr>
            <p:ph type="title"/>
          </p:nvPr>
        </p:nvSpPr>
        <p:spPr>
          <a:xfrm>
            <a:off x="4890099" y="257176"/>
            <a:ext cx="5422301" cy="1325563"/>
          </a:xfrm>
          <a:prstGeom prst="rect">
            <a:avLst/>
          </a:prstGeom>
          <a:noFill/>
          <a:ln>
            <a:noFill/>
          </a:ln>
        </p:spPr>
        <p:txBody>
          <a:bodyPr spcFirstLastPara="1" wrap="square" lIns="91425" tIns="45700" rIns="91425" bIns="45700" anchor="ctr" anchorCtr="0">
            <a:normAutofit/>
          </a:bodyPr>
          <a:lstStyle/>
          <a:p>
            <a:pPr lvl="0" algn="ctr" rtl="1"/>
            <a:r>
              <a:rPr lang="ar-JO" sz="3000" dirty="0" smtClean="0"/>
              <a:t>مؤشرات عمل </a:t>
            </a:r>
            <a:r>
              <a:rPr lang="ar-JO" sz="3000" dirty="0"/>
              <a:t>الأطفال</a:t>
            </a:r>
            <a:endParaRPr sz="3000" dirty="0"/>
          </a:p>
        </p:txBody>
      </p:sp>
      <p:pic>
        <p:nvPicPr>
          <p:cNvPr id="312" name="Google Shape;312;p10"/>
          <p:cNvPicPr preferRelativeResize="0">
            <a:picLocks noGrp="1"/>
          </p:cNvPicPr>
          <p:nvPr>
            <p:ph type="pic" idx="2"/>
          </p:nvPr>
        </p:nvPicPr>
        <p:blipFill rotWithShape="1">
          <a:blip r:embed="rId3">
            <a:alphaModFix/>
          </a:blip>
          <a:srcRect l="12873" r="12873"/>
          <a:stretch/>
        </p:blipFill>
        <p:spPr>
          <a:xfrm>
            <a:off x="0" y="0"/>
            <a:ext cx="4340225" cy="6858000"/>
          </a:xfrm>
          <a:prstGeom prst="rect">
            <a:avLst/>
          </a:prstGeom>
          <a:noFill/>
          <a:ln>
            <a:noFill/>
          </a:ln>
        </p:spPr>
      </p:pic>
      <p:sp>
        <p:nvSpPr>
          <p:cNvPr id="313" name="Google Shape;313;p10"/>
          <p:cNvSpPr txBox="1">
            <a:spLocks noGrp="1"/>
          </p:cNvSpPr>
          <p:nvPr>
            <p:ph type="body" idx="1"/>
          </p:nvPr>
        </p:nvSpPr>
        <p:spPr>
          <a:xfrm>
            <a:off x="4589930" y="1582739"/>
            <a:ext cx="7243471" cy="4493324"/>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r" rtl="1">
              <a:spcBef>
                <a:spcPts val="0"/>
              </a:spcBef>
              <a:buSzPts val="2200"/>
            </a:pPr>
            <a:r>
              <a:rPr lang="ar-JO" sz="2200" dirty="0" smtClean="0"/>
              <a:t>عدم حضور الخدمات </a:t>
            </a:r>
            <a:r>
              <a:rPr lang="ar-JO" sz="2200" dirty="0"/>
              <a:t>أو الأنشطة (</a:t>
            </a:r>
            <a:r>
              <a:rPr lang="ar-JO" sz="2200" dirty="0" smtClean="0"/>
              <a:t>العوائق </a:t>
            </a:r>
            <a:r>
              <a:rPr lang="ar-JO" sz="2200" dirty="0"/>
              <a:t>، الوقت)</a:t>
            </a:r>
            <a:endParaRPr sz="2200" dirty="0"/>
          </a:p>
          <a:p>
            <a:pPr marL="228600" lvl="0" indent="-228600" algn="r" rtl="1">
              <a:buSzPts val="2200"/>
            </a:pPr>
            <a:r>
              <a:rPr lang="ar-JO" sz="2200" dirty="0" smtClean="0"/>
              <a:t>الأداء </a:t>
            </a:r>
            <a:r>
              <a:rPr lang="ar-JO" sz="2200" dirty="0"/>
              <a:t>والحضور والسلوك في المدرسة</a:t>
            </a:r>
            <a:endParaRPr sz="2200" dirty="0"/>
          </a:p>
          <a:p>
            <a:pPr marL="228600" lvl="0" indent="-228600" algn="r" rtl="1">
              <a:buSzPts val="2200"/>
            </a:pPr>
            <a:r>
              <a:rPr lang="ar-JO" sz="2200" dirty="0" smtClean="0"/>
              <a:t>المؤشرات </a:t>
            </a:r>
            <a:r>
              <a:rPr lang="ar-JO" sz="2200" dirty="0"/>
              <a:t>أو الشكاوى المرئية (التعب ، ساعات العمل ، الإصابات ، الألم ، اعتلال الصحة ، العدوى ، عضات الحيوانات ، الرؤية ، الجلد ، إلخ)</a:t>
            </a:r>
            <a:endParaRPr sz="2200" dirty="0"/>
          </a:p>
          <a:p>
            <a:pPr marL="228600" lvl="0" indent="-228600" algn="r" rtl="1">
              <a:buSzPts val="2200"/>
            </a:pPr>
            <a:r>
              <a:rPr lang="ar-JO" sz="2200" dirty="0" smtClean="0"/>
              <a:t>علامات الإساءة والاعتداء </a:t>
            </a:r>
            <a:r>
              <a:rPr lang="ar-JO" sz="2200" dirty="0"/>
              <a:t>الجنسي والعمل الخطر والاحتياجات الأساسية غير الملباة والإهمال (الجسدي / النفسي)</a:t>
            </a:r>
            <a:endParaRPr sz="2200" dirty="0"/>
          </a:p>
          <a:p>
            <a:pPr marL="228600" lvl="0" indent="-228600" algn="r" rtl="1">
              <a:buSzPts val="2200"/>
            </a:pPr>
            <a:r>
              <a:rPr lang="ar-JO" sz="2200" dirty="0" smtClean="0"/>
              <a:t> </a:t>
            </a:r>
            <a:r>
              <a:rPr lang="ar-JO" sz="2200" dirty="0"/>
              <a:t>ردود الفعل النفسية ، </a:t>
            </a:r>
            <a:r>
              <a:rPr lang="ar-JO" sz="2200" dirty="0" smtClean="0"/>
              <a:t>التوتر </a:t>
            </a:r>
            <a:r>
              <a:rPr lang="ar-JO" sz="2200" dirty="0"/>
              <a:t>، الاكتئاب ، المخدرات ، السجائر ، استهلاك الكحول ، إلخ.</a:t>
            </a:r>
            <a:endParaRPr sz="2200" dirty="0"/>
          </a:p>
          <a:p>
            <a:pPr marL="228600" lvl="0" indent="-228600" algn="r" rtl="1">
              <a:buSzPts val="2200"/>
            </a:pPr>
            <a:r>
              <a:rPr lang="ar-JO" sz="2200" dirty="0" smtClean="0"/>
              <a:t>الغياب  </a:t>
            </a:r>
            <a:r>
              <a:rPr lang="ar-JO" sz="2200" dirty="0"/>
              <a:t>لفترات من الوقت أو </a:t>
            </a:r>
            <a:r>
              <a:rPr lang="ar-JO" sz="2200" dirty="0" smtClean="0"/>
              <a:t>طوال الوقت، العودة للمنزل </a:t>
            </a:r>
            <a:r>
              <a:rPr lang="ar-JO" sz="2200" dirty="0"/>
              <a:t>في وقت متأخر من الليل أو </a:t>
            </a:r>
            <a:r>
              <a:rPr lang="ar-JO" sz="2200" dirty="0" smtClean="0"/>
              <a:t>إمضاء  </a:t>
            </a:r>
            <a:r>
              <a:rPr lang="ar-JO" sz="2200" dirty="0"/>
              <a:t>ليالي </a:t>
            </a:r>
            <a:r>
              <a:rPr lang="ar-JO" sz="2200" dirty="0" smtClean="0"/>
              <a:t>كاملة خارج المنزل</a:t>
            </a:r>
            <a:endParaRPr sz="2200" dirty="0"/>
          </a:p>
          <a:p>
            <a:pPr marL="228600" lvl="0" indent="-228600" algn="r" rtl="1">
              <a:buSzPts val="2200"/>
            </a:pPr>
            <a:r>
              <a:rPr lang="ar-JO" sz="2200" dirty="0" smtClean="0"/>
              <a:t>السلوكات، </a:t>
            </a:r>
            <a:r>
              <a:rPr lang="ar-JO" sz="2200" dirty="0"/>
              <a:t>واللغة ، </a:t>
            </a:r>
            <a:r>
              <a:rPr lang="ar-JO" sz="2200" dirty="0" smtClean="0"/>
              <a:t>والممتلكات </a:t>
            </a:r>
            <a:r>
              <a:rPr lang="ar-JO" sz="2200" dirty="0"/>
              <a:t>غير </a:t>
            </a:r>
            <a:r>
              <a:rPr lang="ar-JO" sz="2200" dirty="0" smtClean="0"/>
              <a:t>المناسبة </a:t>
            </a:r>
            <a:r>
              <a:rPr lang="ar-JO" sz="2200" dirty="0"/>
              <a:t>/ غير </a:t>
            </a:r>
            <a:r>
              <a:rPr lang="ar-JO" sz="2200" dirty="0" smtClean="0"/>
              <a:t>المبررة</a:t>
            </a:r>
            <a:endParaRPr sz="2200" dirty="0"/>
          </a:p>
          <a:p>
            <a:pPr marL="228600" lvl="0" indent="-228600" algn="r" rtl="1">
              <a:buSzPts val="2200"/>
            </a:pPr>
            <a:r>
              <a:rPr lang="ar-JO" sz="2200" dirty="0" smtClean="0"/>
              <a:t>عدم إفصاح مقدمي </a:t>
            </a:r>
            <a:r>
              <a:rPr lang="ar-JO" sz="2200" dirty="0"/>
              <a:t>الرعاية والأطفال </a:t>
            </a:r>
            <a:r>
              <a:rPr lang="ar-JO" sz="2200" dirty="0" smtClean="0"/>
              <a:t>عن </a:t>
            </a:r>
            <a:r>
              <a:rPr lang="ar-JO" sz="2200" dirty="0"/>
              <a:t>المعلومات أو إعطاء تاريخ عائلي </a:t>
            </a:r>
            <a:r>
              <a:rPr lang="ar-JO" sz="2200" dirty="0" smtClean="0"/>
              <a:t>مشوش أو حسابات</a:t>
            </a:r>
            <a:r>
              <a:rPr lang="en-GB" sz="2200" dirty="0" smtClean="0"/>
              <a:t> </a:t>
            </a:r>
            <a:endParaRPr sz="2200" dirty="0" smtClean="0"/>
          </a:p>
          <a:p>
            <a:pPr marL="228600" lvl="0" indent="-88900" algn="l" rtl="0">
              <a:lnSpc>
                <a:spcPct val="90000"/>
              </a:lnSpc>
              <a:spcBef>
                <a:spcPts val="1000"/>
              </a:spcBef>
              <a:spcAft>
                <a:spcPts val="0"/>
              </a:spcAft>
              <a:buClr>
                <a:schemeClr val="accent5"/>
              </a:buClr>
              <a:buSzPts val="2200"/>
              <a:buNone/>
            </a:pPr>
            <a:endParaRPr sz="2200" dirty="0"/>
          </a:p>
        </p:txBody>
      </p:sp>
      <p:sp>
        <p:nvSpPr>
          <p:cNvPr id="314" name="Google Shape;314;p10"/>
          <p:cNvSpPr txBox="1"/>
          <p:nvPr/>
        </p:nvSpPr>
        <p:spPr>
          <a:xfrm>
            <a:off x="12319167" y="2368265"/>
            <a:ext cx="3900379" cy="4367211"/>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6"/>
              </a:buClr>
              <a:buSzPts val="2200"/>
              <a:buFont typeface="Arial"/>
              <a:buNone/>
            </a:pPr>
            <a:endParaRPr sz="2200">
              <a:solidFill>
                <a:schemeClr val="dk1"/>
              </a:solidFill>
              <a:latin typeface="Helvetica Neue"/>
              <a:ea typeface="Helvetica Neue"/>
              <a:cs typeface="Helvetica Neue"/>
              <a:sym typeface="Helvetica Neue"/>
            </a:endParaRPr>
          </a:p>
        </p:txBody>
      </p:sp>
      <p:pic>
        <p:nvPicPr>
          <p:cNvPr id="315" name="Google Shape;315;p10"/>
          <p:cNvPicPr preferRelativeResize="0"/>
          <p:nvPr/>
        </p:nvPicPr>
        <p:blipFill rotWithShape="1">
          <a:blip r:embed="rId4">
            <a:alphaModFix/>
          </a:blip>
          <a:srcRect/>
          <a:stretch/>
        </p:blipFill>
        <p:spPr>
          <a:xfrm>
            <a:off x="10100877" y="316706"/>
            <a:ext cx="1435100" cy="939800"/>
          </a:xfrm>
          <a:prstGeom prst="rect">
            <a:avLst/>
          </a:prstGeom>
          <a:noFill/>
          <a:ln>
            <a:noFill/>
          </a:ln>
        </p:spPr>
      </p:pic>
    </p:spTree>
    <p:extLst>
      <p:ext uri="{BB962C8B-B14F-4D97-AF65-F5344CB8AC3E}">
        <p14:creationId xmlns:p14="http://schemas.microsoft.com/office/powerpoint/2010/main" val="2250650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1"/>
          <p:cNvSpPr txBox="1"/>
          <p:nvPr/>
        </p:nvSpPr>
        <p:spPr>
          <a:xfrm>
            <a:off x="12319167" y="2368265"/>
            <a:ext cx="3900379" cy="4367211"/>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6"/>
              </a:buClr>
              <a:buSzPts val="2200"/>
              <a:buFont typeface="Arial"/>
              <a:buNone/>
            </a:pPr>
            <a:endParaRPr sz="2200">
              <a:solidFill>
                <a:schemeClr val="dk1"/>
              </a:solidFill>
              <a:latin typeface="Helvetica Neue"/>
              <a:ea typeface="Helvetica Neue"/>
              <a:cs typeface="Helvetica Neue"/>
              <a:sym typeface="Helvetica Neue"/>
            </a:endParaRPr>
          </a:p>
        </p:txBody>
      </p:sp>
      <p:sp>
        <p:nvSpPr>
          <p:cNvPr id="322" name="Google Shape;322;p11"/>
          <p:cNvSpPr txBox="1">
            <a:spLocks noGrp="1"/>
          </p:cNvSpPr>
          <p:nvPr>
            <p:ph type="title"/>
          </p:nvPr>
        </p:nvSpPr>
        <p:spPr>
          <a:xfrm>
            <a:off x="4340225" y="61181"/>
            <a:ext cx="5956967" cy="1325563"/>
          </a:xfrm>
          <a:prstGeom prst="rect">
            <a:avLst/>
          </a:prstGeom>
          <a:noFill/>
          <a:ln>
            <a:noFill/>
          </a:ln>
        </p:spPr>
        <p:txBody>
          <a:bodyPr spcFirstLastPara="1" wrap="square" lIns="91425" tIns="45700" rIns="91425" bIns="45700" anchor="ctr" anchorCtr="0">
            <a:normAutofit/>
          </a:bodyPr>
          <a:lstStyle/>
          <a:p>
            <a:pPr lvl="0" algn="r" rtl="1"/>
            <a:r>
              <a:rPr lang="ar-JO" dirty="0" smtClean="0"/>
              <a:t>مؤشرات الاتجار بالبشر والعبودية</a:t>
            </a:r>
            <a:endParaRPr dirty="0"/>
          </a:p>
        </p:txBody>
      </p:sp>
      <p:sp>
        <p:nvSpPr>
          <p:cNvPr id="323" name="Google Shape;323;p11"/>
          <p:cNvSpPr txBox="1">
            <a:spLocks noGrp="1"/>
          </p:cNvSpPr>
          <p:nvPr>
            <p:ph type="body" idx="1"/>
          </p:nvPr>
        </p:nvSpPr>
        <p:spPr>
          <a:xfrm>
            <a:off x="4507832" y="1640712"/>
            <a:ext cx="7684168" cy="5094763"/>
          </a:xfrm>
          <a:prstGeom prst="rect">
            <a:avLst/>
          </a:prstGeom>
          <a:noFill/>
          <a:ln>
            <a:noFill/>
          </a:ln>
        </p:spPr>
        <p:txBody>
          <a:bodyPr spcFirstLastPara="1" wrap="square" lIns="91425" tIns="45700" rIns="91425" bIns="45700" anchor="t" anchorCtr="0">
            <a:noAutofit/>
          </a:bodyPr>
          <a:lstStyle/>
          <a:p>
            <a:pPr marL="342900" lvl="0" indent="-342900" algn="r" rtl="1">
              <a:spcBef>
                <a:spcPts val="0"/>
              </a:spcBef>
              <a:buSzPts val="2000"/>
            </a:pPr>
            <a:r>
              <a:rPr lang="ar-JO" sz="2000" dirty="0" smtClean="0"/>
              <a:t>التردد </a:t>
            </a:r>
            <a:r>
              <a:rPr lang="ar-JO" sz="2000" dirty="0"/>
              <a:t>في طلب المساعدة أو إعطاء معلومات </a:t>
            </a:r>
            <a:r>
              <a:rPr lang="ar-JO" sz="2000" dirty="0" smtClean="0"/>
              <a:t>شخصية</a:t>
            </a:r>
            <a:endParaRPr dirty="0" smtClean="0"/>
          </a:p>
          <a:p>
            <a:pPr marL="342900" lvl="0" indent="-342900" algn="r" rtl="1">
              <a:spcBef>
                <a:spcPts val="600"/>
              </a:spcBef>
              <a:buSzPts val="2000"/>
            </a:pPr>
            <a:r>
              <a:rPr lang="ar-JO" sz="2000" dirty="0" smtClean="0"/>
              <a:t>تم جلبهم أو إنتقالهم من </a:t>
            </a:r>
            <a:r>
              <a:rPr lang="ar-JO" sz="2000" dirty="0"/>
              <a:t>أو داخل </a:t>
            </a:r>
            <a:r>
              <a:rPr lang="ar-JO" sz="2000" dirty="0" smtClean="0"/>
              <a:t>البلدان</a:t>
            </a:r>
          </a:p>
          <a:p>
            <a:pPr marL="342900" lvl="0" indent="-342900" algn="r" rtl="1">
              <a:spcBef>
                <a:spcPts val="600"/>
              </a:spcBef>
              <a:buSzPts val="2000"/>
            </a:pPr>
            <a:r>
              <a:rPr lang="ar-JO" sz="2000" dirty="0" smtClean="0"/>
              <a:t>الترتيبات </a:t>
            </a:r>
            <a:r>
              <a:rPr lang="ar-JO" sz="2000" dirty="0"/>
              <a:t>التي يقوم بها شخص آخر غير الأسرة</a:t>
            </a:r>
            <a:endParaRPr dirty="0" smtClean="0"/>
          </a:p>
          <a:p>
            <a:pPr marL="342900" lvl="0" indent="-342900" algn="r" rtl="1">
              <a:spcBef>
                <a:spcPts val="600"/>
              </a:spcBef>
              <a:buSzPts val="2000"/>
            </a:pPr>
            <a:r>
              <a:rPr lang="ar-JO" sz="2000" dirty="0" smtClean="0"/>
              <a:t>معرفة </a:t>
            </a:r>
            <a:r>
              <a:rPr lang="ar-JO" sz="2000" dirty="0"/>
              <a:t>محدودة باللغة أو المنطقة</a:t>
            </a:r>
            <a:endParaRPr dirty="0"/>
          </a:p>
          <a:p>
            <a:pPr marL="342900" lvl="0" indent="-342900" algn="r" rtl="1">
              <a:spcBef>
                <a:spcPts val="600"/>
              </a:spcBef>
              <a:buSzPts val="2000"/>
            </a:pPr>
            <a:r>
              <a:rPr lang="ar-JO" sz="2000" dirty="0" smtClean="0"/>
              <a:t>وثائق </a:t>
            </a:r>
            <a:r>
              <a:rPr lang="ar-JO" sz="2000" dirty="0"/>
              <a:t>أو جواز سفر أو </a:t>
            </a:r>
            <a:r>
              <a:rPr lang="ar-JO" sz="2000" dirty="0" smtClean="0"/>
              <a:t>هوية مزورة </a:t>
            </a:r>
            <a:r>
              <a:rPr lang="ar-JO" sz="2000" dirty="0"/>
              <a:t>/ </a:t>
            </a:r>
            <a:r>
              <a:rPr lang="ar-JO" sz="2000" dirty="0" smtClean="0"/>
              <a:t>غير وجودة  </a:t>
            </a:r>
            <a:endParaRPr dirty="0"/>
          </a:p>
          <a:p>
            <a:pPr marL="342900" lvl="0" indent="-342900" algn="r" rtl="1">
              <a:spcBef>
                <a:spcPts val="600"/>
              </a:spcBef>
              <a:buSzPts val="2000"/>
            </a:pPr>
            <a:r>
              <a:rPr lang="ar-JO" sz="2000" dirty="0" smtClean="0"/>
              <a:t>محدودية حرية </a:t>
            </a:r>
            <a:r>
              <a:rPr lang="ar-JO" sz="2000" dirty="0"/>
              <a:t>الحركة ووقت الفراغ</a:t>
            </a:r>
            <a:endParaRPr dirty="0"/>
          </a:p>
          <a:p>
            <a:pPr marL="342900" lvl="0" indent="-342900" algn="r" rtl="1">
              <a:spcBef>
                <a:spcPts val="600"/>
              </a:spcBef>
              <a:buSzPts val="2000"/>
            </a:pPr>
            <a:r>
              <a:rPr lang="ar-JO" sz="2000" dirty="0" smtClean="0"/>
              <a:t>التغيب من </a:t>
            </a:r>
            <a:r>
              <a:rPr lang="ar-JO" sz="2000" dirty="0"/>
              <a:t>الرعاية البديلة ، المنزل ، المدرسة في كثير من الأحيان </a:t>
            </a:r>
            <a:endParaRPr dirty="0"/>
          </a:p>
          <a:p>
            <a:pPr marL="342900" lvl="0" indent="-342900" algn="r" rtl="1">
              <a:spcBef>
                <a:spcPts val="600"/>
              </a:spcBef>
              <a:buSzPts val="2000"/>
            </a:pPr>
            <a:r>
              <a:rPr lang="ar-JO" sz="2000" dirty="0" smtClean="0"/>
              <a:t>الأنماط </a:t>
            </a:r>
            <a:r>
              <a:rPr lang="ar-JO" sz="2000" dirty="0"/>
              <a:t>غير الطبيعية للالتحاق بالمدارس المختلفة</a:t>
            </a:r>
            <a:endParaRPr dirty="0"/>
          </a:p>
          <a:p>
            <a:pPr marL="342900" lvl="0" indent="-342900" algn="r" rtl="1">
              <a:spcBef>
                <a:spcPts val="600"/>
              </a:spcBef>
              <a:buSzPts val="2000"/>
            </a:pPr>
            <a:r>
              <a:rPr lang="ar-JO" sz="2000" dirty="0" smtClean="0"/>
              <a:t>عدم وجود دليل </a:t>
            </a:r>
            <a:r>
              <a:rPr lang="ar-JO" sz="2000" dirty="0"/>
              <a:t>على إذن الوالدين بالسفر أو </a:t>
            </a:r>
            <a:r>
              <a:rPr lang="ar-JO" sz="2000" dirty="0" smtClean="0"/>
              <a:t>وجود علاقة </a:t>
            </a:r>
            <a:r>
              <a:rPr lang="ar-JO" sz="2000" dirty="0"/>
              <a:t>سابقة ، </a:t>
            </a:r>
            <a:r>
              <a:rPr lang="ar-JO" sz="2000" dirty="0" smtClean="0"/>
              <a:t>ومعرفة المرافقين البالغين</a:t>
            </a:r>
            <a:endParaRPr dirty="0"/>
          </a:p>
          <a:p>
            <a:pPr marL="342900" lvl="0" indent="-342900" algn="r" rtl="1">
              <a:spcBef>
                <a:spcPts val="600"/>
              </a:spcBef>
              <a:buSzPts val="2000"/>
            </a:pPr>
            <a:r>
              <a:rPr lang="ar-JO" sz="2000" dirty="0" smtClean="0"/>
              <a:t>عدم  القدرة </a:t>
            </a:r>
            <a:r>
              <a:rPr lang="ar-JO" sz="2000" dirty="0"/>
              <a:t>على تأكيد تفاصيل </a:t>
            </a:r>
            <a:r>
              <a:rPr lang="ar-JO" sz="2000" dirty="0" smtClean="0"/>
              <a:t>من يقابلهم </a:t>
            </a:r>
            <a:r>
              <a:rPr lang="ar-JO" sz="2000" dirty="0"/>
              <a:t>أو </a:t>
            </a:r>
            <a:r>
              <a:rPr lang="ar-JO" sz="2000" dirty="0" smtClean="0"/>
              <a:t>يراقفهم شخص </a:t>
            </a:r>
            <a:r>
              <a:rPr lang="ar-JO" sz="2000" dirty="0"/>
              <a:t>بالغ يصر على البقاء مع الطفل والذي لا </a:t>
            </a:r>
            <a:r>
              <a:rPr lang="ar-JO" sz="2000" dirty="0" smtClean="0"/>
              <a:t>يشعر </a:t>
            </a:r>
            <a:r>
              <a:rPr lang="ar-JO" sz="2000" dirty="0"/>
              <a:t>الطفل </a:t>
            </a:r>
            <a:r>
              <a:rPr lang="ar-JO" sz="2000" dirty="0" smtClean="0"/>
              <a:t>بالإرتياح معه</a:t>
            </a:r>
            <a:endParaRPr lang="ar-JO" sz="2000" dirty="0"/>
          </a:p>
          <a:p>
            <a:pPr marL="342900" lvl="0" indent="-342900" algn="r" rtl="1">
              <a:spcBef>
                <a:spcPts val="600"/>
              </a:spcBef>
              <a:buSzPts val="2000"/>
            </a:pPr>
            <a:r>
              <a:rPr lang="ar-JO" sz="2000" dirty="0"/>
              <a:t>لديه شريك أكبر سنًا أو متزوج دون السن </a:t>
            </a:r>
            <a:r>
              <a:rPr lang="ar-JO" sz="2000" dirty="0" smtClean="0"/>
              <a:t>القانونية</a:t>
            </a:r>
          </a:p>
          <a:p>
            <a:pPr marL="342900" lvl="0" indent="-342900" algn="r" rtl="1">
              <a:spcBef>
                <a:spcPts val="600"/>
              </a:spcBef>
              <a:buSzPts val="2000"/>
            </a:pPr>
            <a:r>
              <a:rPr lang="ar-JO" sz="2000" dirty="0" smtClean="0"/>
              <a:t>ليس لديه صله أو علاقة  أو </a:t>
            </a:r>
            <a:r>
              <a:rPr lang="ar-JO" sz="2000" dirty="0"/>
              <a:t>تم </a:t>
            </a:r>
            <a:r>
              <a:rPr lang="ar-JO" sz="2000" dirty="0" smtClean="0"/>
              <a:t>ايجاده </a:t>
            </a:r>
            <a:r>
              <a:rPr lang="ar-JO" sz="2000" dirty="0"/>
              <a:t>حديثًا في أحد العناوين</a:t>
            </a:r>
            <a:endParaRPr dirty="0"/>
          </a:p>
          <a:p>
            <a:pPr marL="228600" lvl="0" indent="-101600" algn="l" rtl="0">
              <a:lnSpc>
                <a:spcPct val="90000"/>
              </a:lnSpc>
              <a:spcBef>
                <a:spcPts val="1000"/>
              </a:spcBef>
              <a:spcAft>
                <a:spcPts val="0"/>
              </a:spcAft>
              <a:buClr>
                <a:schemeClr val="accent5"/>
              </a:buClr>
              <a:buSzPts val="2000"/>
              <a:buNone/>
            </a:pPr>
            <a:endParaRPr sz="2000" dirty="0"/>
          </a:p>
        </p:txBody>
      </p:sp>
      <p:pic>
        <p:nvPicPr>
          <p:cNvPr id="324" name="Google Shape;324;p11"/>
          <p:cNvPicPr preferRelativeResize="0">
            <a:picLocks noGrp="1"/>
          </p:cNvPicPr>
          <p:nvPr>
            <p:ph type="pic" idx="2"/>
          </p:nvPr>
        </p:nvPicPr>
        <p:blipFill rotWithShape="1">
          <a:blip r:embed="rId3">
            <a:alphaModFix/>
          </a:blip>
          <a:srcRect l="14454" r="14454"/>
          <a:stretch/>
        </p:blipFill>
        <p:spPr>
          <a:xfrm>
            <a:off x="0" y="0"/>
            <a:ext cx="4340225" cy="6858000"/>
          </a:xfrm>
          <a:prstGeom prst="rect">
            <a:avLst/>
          </a:prstGeom>
          <a:noFill/>
          <a:ln>
            <a:noFill/>
          </a:ln>
        </p:spPr>
      </p:pic>
    </p:spTree>
    <p:extLst>
      <p:ext uri="{BB962C8B-B14F-4D97-AF65-F5344CB8AC3E}">
        <p14:creationId xmlns:p14="http://schemas.microsoft.com/office/powerpoint/2010/main" val="3212974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r" rtl="1"/>
            <a:r>
              <a:rPr lang="ar-JO" dirty="0"/>
              <a:t/>
            </a:r>
            <a:br>
              <a:rPr lang="ar-JO" dirty="0"/>
            </a:br>
            <a:r>
              <a:rPr lang="ar-JO" dirty="0"/>
              <a:t>احذر من المخاطر</a:t>
            </a:r>
            <a:endParaRPr dirty="0"/>
          </a:p>
        </p:txBody>
      </p:sp>
      <p:sp>
        <p:nvSpPr>
          <p:cNvPr id="330" name="Google Shape;330;p12"/>
          <p:cNvSpPr txBox="1">
            <a:spLocks noGrp="1"/>
          </p:cNvSpPr>
          <p:nvPr>
            <p:ph type="body" idx="2"/>
          </p:nvPr>
        </p:nvSpPr>
        <p:spPr>
          <a:xfrm>
            <a:off x="685992" y="2198976"/>
            <a:ext cx="10820015" cy="3729037"/>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الصون </a:t>
            </a:r>
            <a:r>
              <a:rPr lang="ar-JO" dirty="0"/>
              <a:t>والحماية من الاستغلال الجنسي والاعتداء والتحرش الجنسي</a:t>
            </a:r>
            <a:endParaRPr dirty="0"/>
          </a:p>
          <a:p>
            <a:pPr marL="228600" lvl="0" indent="-228600" algn="r" rtl="1"/>
            <a:r>
              <a:rPr lang="ar-JO" dirty="0"/>
              <a:t>رفع </a:t>
            </a:r>
            <a:r>
              <a:rPr lang="ar-JO" dirty="0" smtClean="0"/>
              <a:t>التوقعات</a:t>
            </a:r>
          </a:p>
          <a:p>
            <a:pPr marL="228600" lvl="0" indent="-228600" algn="r" rtl="1"/>
            <a:r>
              <a:rPr lang="ar-JO" dirty="0" smtClean="0"/>
              <a:t>السرية </a:t>
            </a:r>
            <a:r>
              <a:rPr lang="ar-JO" dirty="0"/>
              <a:t>أثناء الاجتماعات والمقابلات والتوثيق:</a:t>
            </a:r>
            <a:endParaRPr dirty="0"/>
          </a:p>
          <a:p>
            <a:pPr marL="685800" lvl="1" indent="-228600" algn="r" rtl="1"/>
            <a:r>
              <a:rPr lang="ar-JO" dirty="0" smtClean="0"/>
              <a:t>النزاع </a:t>
            </a:r>
            <a:r>
              <a:rPr lang="ar-JO" dirty="0"/>
              <a:t>وانعدام </a:t>
            </a:r>
            <a:r>
              <a:rPr lang="ar-JO" dirty="0" smtClean="0"/>
              <a:t>الأمن</a:t>
            </a:r>
            <a:endParaRPr dirty="0" smtClean="0"/>
          </a:p>
          <a:p>
            <a:pPr marL="685800" lvl="1" indent="-228600" algn="r" rtl="1"/>
            <a:r>
              <a:rPr lang="ar-JO" dirty="0" smtClean="0"/>
              <a:t>عندما يتم سحب الأطفال أو إنقاذهم</a:t>
            </a:r>
            <a:endParaRPr dirty="0" smtClean="0"/>
          </a:p>
          <a:p>
            <a:pPr marL="228600" lvl="0" indent="-228600" algn="r" rtl="1"/>
            <a:r>
              <a:rPr lang="ar-JO" dirty="0" smtClean="0"/>
              <a:t>توفير </a:t>
            </a:r>
            <a:r>
              <a:rPr lang="ar-JO" dirty="0"/>
              <a:t>المتابعة الكافية</a:t>
            </a:r>
            <a:endParaRPr dirty="0"/>
          </a:p>
          <a:p>
            <a:pPr marL="228600" lvl="0" indent="-228600" algn="r" rtl="1"/>
            <a:r>
              <a:rPr lang="ar-JO" dirty="0" smtClean="0"/>
              <a:t>المعضلات </a:t>
            </a:r>
            <a:r>
              <a:rPr lang="ar-JO" dirty="0"/>
              <a:t>الأخلاقية</a:t>
            </a:r>
            <a:endParaRPr dirty="0"/>
          </a:p>
        </p:txBody>
      </p:sp>
    </p:spTree>
    <p:extLst>
      <p:ext uri="{BB962C8B-B14F-4D97-AF65-F5344CB8AC3E}">
        <p14:creationId xmlns:p14="http://schemas.microsoft.com/office/powerpoint/2010/main" val="3379061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3"/>
          <p:cNvSpPr txBox="1">
            <a:spLocks noGrp="1"/>
          </p:cNvSpPr>
          <p:nvPr>
            <p:ph type="title"/>
          </p:nvPr>
        </p:nvSpPr>
        <p:spPr>
          <a:xfrm>
            <a:off x="808228" y="488375"/>
            <a:ext cx="10515600" cy="1325563"/>
          </a:xfrm>
          <a:prstGeom prst="rect">
            <a:avLst/>
          </a:prstGeom>
          <a:noFill/>
          <a:ln>
            <a:noFill/>
          </a:ln>
        </p:spPr>
        <p:txBody>
          <a:bodyPr spcFirstLastPara="1" wrap="square" lIns="91425" tIns="45700" rIns="91425" bIns="45700" anchor="ctr" anchorCtr="0">
            <a:normAutofit/>
          </a:bodyPr>
          <a:lstStyle/>
          <a:p>
            <a:pPr lvl="0" algn="r" rtl="1"/>
            <a:r>
              <a:rPr lang="ar-JO" dirty="0"/>
              <a:t>إجراء إحالات آمنة</a:t>
            </a:r>
            <a:endParaRPr dirty="0"/>
          </a:p>
        </p:txBody>
      </p:sp>
      <p:sp>
        <p:nvSpPr>
          <p:cNvPr id="337" name="Google Shape;337;p13"/>
          <p:cNvSpPr txBox="1">
            <a:spLocks noGrp="1"/>
          </p:cNvSpPr>
          <p:nvPr>
            <p:ph type="body" idx="2"/>
          </p:nvPr>
        </p:nvSpPr>
        <p:spPr>
          <a:xfrm>
            <a:off x="656020" y="2074286"/>
            <a:ext cx="10820015" cy="3729037"/>
          </a:xfrm>
          <a:prstGeom prst="rect">
            <a:avLst/>
          </a:prstGeom>
          <a:noFill/>
          <a:ln>
            <a:noFill/>
          </a:ln>
        </p:spPr>
        <p:txBody>
          <a:bodyPr spcFirstLastPara="1" wrap="square" lIns="91425" tIns="45700" rIns="91425" bIns="45700" anchor="t" anchorCtr="0">
            <a:noAutofit/>
          </a:bodyPr>
          <a:lstStyle/>
          <a:p>
            <a:pPr marL="514350" lvl="0" indent="-514350" algn="r" rtl="1">
              <a:spcBef>
                <a:spcPts val="0"/>
              </a:spcBef>
              <a:buSzPts val="2200"/>
              <a:buAutoNum type="arabicPeriod"/>
            </a:pPr>
            <a:r>
              <a:rPr lang="ar-JO" sz="2200" dirty="0" smtClean="0"/>
              <a:t>وفقًا </a:t>
            </a:r>
            <a:r>
              <a:rPr lang="ar-JO" sz="2200" dirty="0"/>
              <a:t>لنظام الإحالة المحلي ومعايير </a:t>
            </a:r>
            <a:r>
              <a:rPr lang="ar-JO" sz="2200" dirty="0" smtClean="0"/>
              <a:t>الضعف </a:t>
            </a:r>
            <a:r>
              <a:rPr lang="ar-JO" sz="2200" dirty="0"/>
              <a:t>، حدد ما قد يحتاجه الطفل. التزم بالإرشادات المحددة.</a:t>
            </a:r>
            <a:endParaRPr dirty="0"/>
          </a:p>
          <a:p>
            <a:pPr marL="514350" lvl="0" indent="-514350" algn="r" rtl="1">
              <a:buSzPts val="2200"/>
              <a:buAutoNum type="arabicPeriod"/>
            </a:pPr>
            <a:r>
              <a:rPr lang="ar-JO" sz="2200" dirty="0" smtClean="0"/>
              <a:t>تحديد الوكالة</a:t>
            </a:r>
            <a:r>
              <a:rPr lang="ar-JO" sz="2200" dirty="0"/>
              <a:t> المعنية بحماية الطفل</a:t>
            </a:r>
            <a:r>
              <a:rPr lang="ar-JO" sz="2200" dirty="0" smtClean="0"/>
              <a:t> / الوكالة </a:t>
            </a:r>
            <a:r>
              <a:rPr lang="ar-JO" sz="2200" dirty="0"/>
              <a:t>الإنسانية أو </a:t>
            </a:r>
            <a:r>
              <a:rPr lang="ar-JO" sz="2200" dirty="0" smtClean="0"/>
              <a:t>المنظمة التي </a:t>
            </a:r>
            <a:r>
              <a:rPr lang="ar-JO" sz="2200" dirty="0"/>
              <a:t>يمكنها تلبية هذه الاحتياجات.</a:t>
            </a:r>
            <a:endParaRPr dirty="0"/>
          </a:p>
          <a:p>
            <a:pPr marL="514350" lvl="0" indent="-514350" algn="r" rtl="1">
              <a:buSzPts val="2200"/>
              <a:buAutoNum type="arabicPeriod"/>
            </a:pPr>
            <a:r>
              <a:rPr lang="ar-JO" sz="2200" dirty="0" smtClean="0"/>
              <a:t>الاتصال </a:t>
            </a:r>
            <a:r>
              <a:rPr lang="ar-JO" sz="2200" dirty="0"/>
              <a:t>بمزود الخدمة لتأكيد الأهلية والإبلاغ عن الطفل.</a:t>
            </a:r>
            <a:endParaRPr dirty="0"/>
          </a:p>
          <a:p>
            <a:pPr marL="514350" lvl="0" indent="-514350" algn="r" rtl="1">
              <a:buSzPts val="2200"/>
              <a:buAutoNum type="arabicPeriod"/>
            </a:pPr>
            <a:r>
              <a:rPr lang="ar-JO" sz="2200" dirty="0" smtClean="0"/>
              <a:t>إذا </a:t>
            </a:r>
            <a:r>
              <a:rPr lang="ar-JO" sz="2200" dirty="0"/>
              <a:t>كنت على اتصال مباشر بالفعل مع الطفل أو مقدمي الرعاية ، </a:t>
            </a:r>
            <a:r>
              <a:rPr lang="ar-JO" sz="2200" dirty="0" smtClean="0"/>
              <a:t>فقم بتوضيح اجراءات الإحالة لهم. </a:t>
            </a:r>
            <a:r>
              <a:rPr lang="ar-JO" sz="2200" dirty="0"/>
              <a:t>إذا لم يكن الأمر كذلك ، فاترك الأمر للوكالة أو المنظمة المناسبة لإجراء المتابعة وتحديد الهوية الرسمية.</a:t>
            </a:r>
            <a:endParaRPr dirty="0"/>
          </a:p>
          <a:p>
            <a:pPr marL="514350" lvl="0" indent="-514350" algn="r" rtl="1">
              <a:buSzPts val="2200"/>
              <a:buAutoNum type="arabicPeriod"/>
            </a:pPr>
            <a:r>
              <a:rPr lang="ar-JO" sz="2200" dirty="0" smtClean="0"/>
              <a:t>قم بتوثيق الموافقات؛ </a:t>
            </a:r>
            <a:r>
              <a:rPr lang="ar-JO" sz="2200" dirty="0"/>
              <a:t>قم بالإحالة والحفاظ على السرية.</a:t>
            </a:r>
            <a:endParaRPr dirty="0"/>
          </a:p>
          <a:p>
            <a:pPr marL="0" lvl="0" indent="0" algn="l" rtl="0">
              <a:lnSpc>
                <a:spcPct val="90000"/>
              </a:lnSpc>
              <a:spcBef>
                <a:spcPts val="1000"/>
              </a:spcBef>
              <a:spcAft>
                <a:spcPts val="0"/>
              </a:spcAft>
              <a:buSzPts val="2200"/>
              <a:buNone/>
            </a:pPr>
            <a:r>
              <a:rPr lang="en-GB" sz="2200" dirty="0"/>
              <a:t> </a:t>
            </a:r>
            <a:endParaRPr dirty="0"/>
          </a:p>
        </p:txBody>
      </p:sp>
    </p:spTree>
    <p:extLst>
      <p:ext uri="{BB962C8B-B14F-4D97-AF65-F5344CB8AC3E}">
        <p14:creationId xmlns:p14="http://schemas.microsoft.com/office/powerpoint/2010/main" val="2521223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4"/>
          <p:cNvSpPr txBox="1">
            <a:spLocks noGrp="1"/>
          </p:cNvSpPr>
          <p:nvPr>
            <p:ph type="title"/>
          </p:nvPr>
        </p:nvSpPr>
        <p:spPr>
          <a:xfrm>
            <a:off x="2170175" y="2866832"/>
            <a:ext cx="7851649" cy="879978"/>
          </a:xfrm>
          <a:prstGeom prst="rect">
            <a:avLst/>
          </a:prstGeom>
          <a:noFill/>
          <a:ln>
            <a:noFill/>
          </a:ln>
        </p:spPr>
        <p:txBody>
          <a:bodyPr spcFirstLastPara="1" wrap="square" lIns="91425" tIns="45700" rIns="91425" bIns="45700" anchor="ctr" anchorCtr="0">
            <a:normAutofit fontScale="90000"/>
          </a:bodyPr>
          <a:lstStyle/>
          <a:p>
            <a:pPr lvl="0"/>
            <a:r>
              <a:rPr lang="ar-JO" dirty="0"/>
              <a:t>دعم </a:t>
            </a:r>
            <a:r>
              <a:rPr lang="ar-JO" dirty="0" smtClean="0"/>
              <a:t>الأطفال العاملين والأطفال المعرضين لخطر</a:t>
            </a:r>
            <a:br>
              <a:rPr lang="ar-JO" dirty="0" smtClean="0"/>
            </a:br>
            <a:r>
              <a:rPr lang="ar-JO" dirty="0" smtClean="0"/>
              <a:t> عمل الأطفال وإمكانية الوصول إليهم</a:t>
            </a:r>
            <a:endParaRPr dirty="0"/>
          </a:p>
        </p:txBody>
      </p:sp>
    </p:spTree>
    <p:extLst>
      <p:ext uri="{BB962C8B-B14F-4D97-AF65-F5344CB8AC3E}">
        <p14:creationId xmlns:p14="http://schemas.microsoft.com/office/powerpoint/2010/main" val="2872636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5"/>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rmAutofit/>
          </a:bodyPr>
          <a:lstStyle/>
          <a:p>
            <a:pPr marL="0" lvl="0" indent="0" algn="ctr" rtl="1">
              <a:spcBef>
                <a:spcPts val="0"/>
              </a:spcBef>
            </a:pPr>
            <a:r>
              <a:rPr lang="ar-JO" dirty="0"/>
              <a:t>تخطيط الخدمات </a:t>
            </a:r>
            <a:r>
              <a:rPr lang="ar-JO" dirty="0" smtClean="0"/>
              <a:t>المتاحة</a:t>
            </a:r>
            <a:endParaRPr dirty="0"/>
          </a:p>
        </p:txBody>
      </p:sp>
      <p:sp>
        <p:nvSpPr>
          <p:cNvPr id="349" name="Google Shape;349;p15"/>
          <p:cNvSpPr txBox="1">
            <a:spLocks noGrp="1"/>
          </p:cNvSpPr>
          <p:nvPr>
            <p:ph type="body" idx="2"/>
          </p:nvPr>
        </p:nvSpPr>
        <p:spPr>
          <a:xfrm>
            <a:off x="4100513" y="1571623"/>
            <a:ext cx="7300912" cy="4799265"/>
          </a:xfrm>
          <a:prstGeom prst="rect">
            <a:avLst/>
          </a:prstGeom>
          <a:noFill/>
          <a:ln>
            <a:noFill/>
          </a:ln>
        </p:spPr>
        <p:txBody>
          <a:bodyPr spcFirstLastPara="1" wrap="square" lIns="91425" tIns="45700" rIns="91425" bIns="45700" anchor="t" anchorCtr="0">
            <a:noAutofit/>
          </a:bodyPr>
          <a:lstStyle/>
          <a:p>
            <a:pPr marL="228600" lvl="0" indent="-228600" algn="r" rtl="1">
              <a:lnSpc>
                <a:spcPct val="90000"/>
              </a:lnSpc>
              <a:spcBef>
                <a:spcPts val="0"/>
              </a:spcBef>
              <a:spcAft>
                <a:spcPts val="0"/>
              </a:spcAft>
              <a:buClr>
                <a:schemeClr val="accent3"/>
              </a:buClr>
              <a:buSzPts val="2400"/>
              <a:buChar char="•"/>
            </a:pPr>
            <a:r>
              <a:rPr lang="ar-JO" sz="2400" dirty="0" smtClean="0"/>
              <a:t>في مجموعتك</a:t>
            </a:r>
            <a:r>
              <a:rPr lang="en-GB" sz="2400" dirty="0" smtClean="0"/>
              <a:t>: </a:t>
            </a:r>
            <a:endParaRPr dirty="0"/>
          </a:p>
          <a:p>
            <a:pPr marL="228600" lvl="0" indent="-228600" algn="r" rtl="1">
              <a:buSzPts val="2400"/>
            </a:pPr>
            <a:r>
              <a:rPr lang="ar-JO" sz="2400" dirty="0" smtClean="0"/>
              <a:t>تحديد </a:t>
            </a:r>
            <a:r>
              <a:rPr lang="ar-JO" sz="2400" dirty="0"/>
              <a:t>وإدراج …… الخدمات أو الأنشطة التي تحدد </a:t>
            </a:r>
            <a:r>
              <a:rPr lang="ar-JO" sz="2400" dirty="0" smtClean="0"/>
              <a:t>الأطفال العاملين أو </a:t>
            </a:r>
            <a:r>
              <a:rPr lang="ar-JO" sz="2400" dirty="0"/>
              <a:t>المعرضين لخطر عمل الأطفال </a:t>
            </a:r>
            <a:r>
              <a:rPr lang="ar-JO" sz="2400" dirty="0" smtClean="0"/>
              <a:t>في </a:t>
            </a:r>
            <a:r>
              <a:rPr lang="ar-JO" sz="2400" dirty="0"/>
              <a:t>السياق ، و / أو المساهمة في منع ومعالجة عمل </a:t>
            </a:r>
            <a:r>
              <a:rPr lang="ar-JO" sz="2400" dirty="0" smtClean="0"/>
              <a:t>الأطفال وأسوأ </a:t>
            </a:r>
            <a:r>
              <a:rPr lang="ar-JO" sz="2400" dirty="0"/>
              <a:t>أشكال عمل الأطفال.</a:t>
            </a:r>
            <a:endParaRPr dirty="0"/>
          </a:p>
          <a:p>
            <a:pPr marL="228600" lvl="0" indent="-228600" algn="r" rtl="1">
              <a:buSzPts val="2400"/>
            </a:pPr>
            <a:r>
              <a:rPr lang="ar-JO" sz="2400" dirty="0" smtClean="0"/>
              <a:t>قد </a:t>
            </a:r>
            <a:r>
              <a:rPr lang="ar-JO" sz="2400" dirty="0"/>
              <a:t>تشمل هذه الخدمات أو الأنشطة التي لا تحدد حاليًا الأطفال </a:t>
            </a:r>
            <a:r>
              <a:rPr lang="ar-JO" sz="2400" dirty="0" smtClean="0"/>
              <a:t>العاملين أو المعرضين </a:t>
            </a:r>
            <a:r>
              <a:rPr lang="ar-JO" sz="2400" dirty="0"/>
              <a:t>لخطر </a:t>
            </a:r>
            <a:r>
              <a:rPr lang="ar-JO" sz="2400" dirty="0" smtClean="0"/>
              <a:t>عمل الأطفال، </a:t>
            </a:r>
            <a:r>
              <a:rPr lang="ar-JO" sz="2400" dirty="0"/>
              <a:t>ولكن </a:t>
            </a:r>
            <a:r>
              <a:rPr lang="ar-JO" sz="2400" dirty="0" smtClean="0"/>
              <a:t>لديها </a:t>
            </a:r>
            <a:r>
              <a:rPr lang="ar-JO" sz="2400" dirty="0"/>
              <a:t>القدرة على ذلك.</a:t>
            </a:r>
            <a:endParaRPr dirty="0"/>
          </a:p>
          <a:p>
            <a:pPr marL="228600" lvl="0" indent="-228600" algn="r" rtl="1">
              <a:buSzPts val="2400"/>
            </a:pPr>
            <a:r>
              <a:rPr lang="ar-JO" sz="2400" dirty="0" smtClean="0"/>
              <a:t>اكتب </a:t>
            </a:r>
            <a:r>
              <a:rPr lang="ar-JO" sz="2400" dirty="0"/>
              <a:t>إجاباتك على </a:t>
            </a:r>
            <a:r>
              <a:rPr lang="ar-JO" sz="2400" dirty="0" smtClean="0"/>
              <a:t>أوراق الملاحظات </a:t>
            </a:r>
            <a:r>
              <a:rPr lang="ar-JO" sz="2400" dirty="0"/>
              <a:t>اللاصقة الملونة.</a:t>
            </a:r>
            <a:r>
              <a:rPr lang="en-GB" sz="2400" dirty="0" smtClean="0"/>
              <a:t> </a:t>
            </a:r>
            <a:endParaRPr dirty="0"/>
          </a:p>
          <a:p>
            <a:pPr marL="228600" lvl="0" indent="-228600" algn="r" rtl="1">
              <a:buSzPts val="2400"/>
            </a:pPr>
            <a:r>
              <a:rPr lang="ar-JO" sz="2400" dirty="0" smtClean="0"/>
              <a:t>لديك </a:t>
            </a:r>
            <a:r>
              <a:rPr lang="ar-JO" sz="2400" dirty="0"/>
              <a:t>10-15 دقيقة.</a:t>
            </a:r>
            <a:endParaRPr dirty="0"/>
          </a:p>
        </p:txBody>
      </p:sp>
      <p:pic>
        <p:nvPicPr>
          <p:cNvPr id="350" name="Google Shape;350;p15"/>
          <p:cNvPicPr preferRelativeResize="0"/>
          <p:nvPr/>
        </p:nvPicPr>
        <p:blipFill rotWithShape="1">
          <a:blip r:embed="rId3">
            <a:alphaModFix/>
          </a:blip>
          <a:srcRect/>
          <a:stretch/>
        </p:blipFill>
        <p:spPr>
          <a:xfrm>
            <a:off x="9299514" y="0"/>
            <a:ext cx="2670793" cy="2670793"/>
          </a:xfrm>
          <a:prstGeom prst="rect">
            <a:avLst/>
          </a:prstGeom>
          <a:noFill/>
          <a:ln>
            <a:noFill/>
          </a:ln>
        </p:spPr>
      </p:pic>
      <p:pic>
        <p:nvPicPr>
          <p:cNvPr id="351" name="Google Shape;351;p15"/>
          <p:cNvPicPr preferRelativeResize="0"/>
          <p:nvPr/>
        </p:nvPicPr>
        <p:blipFill rotWithShape="1">
          <a:blip r:embed="rId4">
            <a:alphaModFix/>
          </a:blip>
          <a:srcRect/>
          <a:stretch/>
        </p:blipFill>
        <p:spPr>
          <a:xfrm>
            <a:off x="706215" y="3429000"/>
            <a:ext cx="1435100" cy="939800"/>
          </a:xfrm>
          <a:prstGeom prst="rect">
            <a:avLst/>
          </a:prstGeom>
          <a:noFill/>
          <a:ln>
            <a:noFill/>
          </a:ln>
        </p:spPr>
      </p:pic>
      <p:sp>
        <p:nvSpPr>
          <p:cNvPr id="352" name="Google Shape;352;p1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lt1"/>
              </a:buClr>
              <a:buSzPts val="3600"/>
              <a:buNone/>
            </a:pPr>
            <a:r>
              <a:rPr lang="ar-JO" dirty="0" smtClean="0"/>
              <a:t>نشاط</a:t>
            </a:r>
            <a:endParaRPr dirty="0"/>
          </a:p>
          <a:p>
            <a:pPr marL="0" lvl="0" indent="0" algn="l" rtl="0">
              <a:lnSpc>
                <a:spcPct val="90000"/>
              </a:lnSpc>
              <a:spcBef>
                <a:spcPts val="1000"/>
              </a:spcBef>
              <a:spcAft>
                <a:spcPts val="0"/>
              </a:spcAft>
              <a:buClr>
                <a:schemeClr val="lt1"/>
              </a:buClr>
              <a:buSzPts val="3600"/>
              <a:buNone/>
            </a:pPr>
            <a:endParaRPr dirty="0"/>
          </a:p>
          <a:p>
            <a:pPr marL="0" lvl="0" indent="0" algn="r" rtl="0">
              <a:lnSpc>
                <a:spcPct val="90000"/>
              </a:lnSpc>
              <a:spcBef>
                <a:spcPts val="1000"/>
              </a:spcBef>
              <a:spcAft>
                <a:spcPts val="0"/>
              </a:spcAft>
              <a:buClr>
                <a:schemeClr val="lt1"/>
              </a:buClr>
              <a:buSzPts val="3600"/>
              <a:buNone/>
            </a:pPr>
            <a:r>
              <a:rPr lang="ar-JO" dirty="0" smtClean="0"/>
              <a:t>الجزء 1</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Tree>
    <p:extLst>
      <p:ext uri="{BB962C8B-B14F-4D97-AF65-F5344CB8AC3E}">
        <p14:creationId xmlns:p14="http://schemas.microsoft.com/office/powerpoint/2010/main" val="1778726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6"/>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rmAutofit/>
          </a:bodyPr>
          <a:lstStyle/>
          <a:p>
            <a:pPr marL="0" lvl="0" indent="0" algn="ctr" rtl="1">
              <a:spcBef>
                <a:spcPts val="0"/>
              </a:spcBef>
            </a:pPr>
            <a:r>
              <a:rPr lang="ar-JO" dirty="0"/>
              <a:t>تخطيط الخدمات المتاحة لمعالجة عمل الأطفال</a:t>
            </a:r>
            <a:endParaRPr dirty="0"/>
          </a:p>
        </p:txBody>
      </p:sp>
      <p:sp>
        <p:nvSpPr>
          <p:cNvPr id="359" name="Google Shape;359;p16"/>
          <p:cNvSpPr txBox="1">
            <a:spLocks noGrp="1"/>
          </p:cNvSpPr>
          <p:nvPr>
            <p:ph type="body" idx="2"/>
          </p:nvPr>
        </p:nvSpPr>
        <p:spPr>
          <a:xfrm>
            <a:off x="4100513" y="2239961"/>
            <a:ext cx="7300912" cy="3514067"/>
          </a:xfrm>
          <a:prstGeom prst="rect">
            <a:avLst/>
          </a:prstGeom>
          <a:noFill/>
          <a:ln>
            <a:noFill/>
          </a:ln>
        </p:spPr>
        <p:txBody>
          <a:bodyPr spcFirstLastPara="1" wrap="square" lIns="91425" tIns="45700" rIns="91425" bIns="45700" anchor="t" anchorCtr="0">
            <a:noAutofit/>
          </a:bodyPr>
          <a:lstStyle/>
          <a:p>
            <a:pPr marL="228600" lvl="0" indent="-228600" algn="r" rtl="1">
              <a:lnSpc>
                <a:spcPct val="90000"/>
              </a:lnSpc>
              <a:spcBef>
                <a:spcPts val="0"/>
              </a:spcBef>
              <a:spcAft>
                <a:spcPts val="0"/>
              </a:spcAft>
              <a:buClr>
                <a:schemeClr val="accent3"/>
              </a:buClr>
              <a:buSzPts val="2400"/>
              <a:buChar char="•"/>
            </a:pPr>
            <a:r>
              <a:rPr lang="ar-JO" sz="2400" dirty="0" smtClean="0"/>
              <a:t>في مجموعتك</a:t>
            </a:r>
            <a:r>
              <a:rPr lang="en-GB" sz="2400" dirty="0" smtClean="0"/>
              <a:t>:</a:t>
            </a:r>
            <a:endParaRPr dirty="0"/>
          </a:p>
          <a:p>
            <a:pPr marL="228600" lvl="0" indent="-228600" algn="r" rtl="1">
              <a:buSzPts val="2400"/>
            </a:pPr>
            <a:r>
              <a:rPr lang="ar-JO" sz="2400" dirty="0" smtClean="0"/>
              <a:t>تحديد </a:t>
            </a:r>
            <a:r>
              <a:rPr lang="ar-JO" sz="2400" dirty="0"/>
              <a:t>وإدراج الخدمات أو الأنشطة المتاحة في السياق عبر القطاعات الأخرى التي تحدد الأطفال </a:t>
            </a:r>
            <a:r>
              <a:rPr lang="ar-JO" sz="2400" dirty="0" smtClean="0"/>
              <a:t>العاملين و </a:t>
            </a:r>
            <a:r>
              <a:rPr lang="ar-JO" sz="2400" dirty="0"/>
              <a:t>/ أو تساهم في منع ومعالجة </a:t>
            </a:r>
            <a:r>
              <a:rPr lang="ar-JO" sz="2400" dirty="0" smtClean="0"/>
              <a:t>عمل </a:t>
            </a:r>
            <a:r>
              <a:rPr lang="ar-JO" sz="2400" dirty="0"/>
              <a:t>الأطفال وأسوأ أشكال عمل الأطفال.</a:t>
            </a:r>
            <a:endParaRPr dirty="0" smtClean="0"/>
          </a:p>
          <a:p>
            <a:pPr marL="228600" lvl="0" indent="-228600" algn="r" rtl="1">
              <a:buSzPts val="2400"/>
            </a:pPr>
            <a:r>
              <a:rPr lang="ar-JO" sz="2400" dirty="0" smtClean="0"/>
              <a:t>اكتب </a:t>
            </a:r>
            <a:r>
              <a:rPr lang="ar-JO" sz="2400" dirty="0"/>
              <a:t>إجاباتك على </a:t>
            </a:r>
            <a:r>
              <a:rPr lang="ar-JO" sz="2400" dirty="0" smtClean="0"/>
              <a:t>أوراق لاصقة </a:t>
            </a:r>
            <a:r>
              <a:rPr lang="ar-JO" sz="2400" dirty="0"/>
              <a:t>ملونة مختلفة لكل قطاع حيثما أمكن ذلك.</a:t>
            </a:r>
            <a:endParaRPr dirty="0" smtClean="0"/>
          </a:p>
          <a:p>
            <a:pPr marL="228600" lvl="0" indent="-228600" algn="r" rtl="1">
              <a:buSzPts val="2400"/>
            </a:pPr>
            <a:r>
              <a:rPr lang="ar-JO" sz="2400" dirty="0" smtClean="0"/>
              <a:t>لديك </a:t>
            </a:r>
            <a:r>
              <a:rPr lang="ar-JO" sz="2400" dirty="0"/>
              <a:t>10-15 دقيقة.</a:t>
            </a:r>
            <a:endParaRPr dirty="0"/>
          </a:p>
          <a:p>
            <a:pPr marL="228600" lvl="0" indent="-76200" algn="l" rtl="0">
              <a:lnSpc>
                <a:spcPct val="90000"/>
              </a:lnSpc>
              <a:spcBef>
                <a:spcPts val="1000"/>
              </a:spcBef>
              <a:spcAft>
                <a:spcPts val="0"/>
              </a:spcAft>
              <a:buClr>
                <a:schemeClr val="accent3"/>
              </a:buClr>
              <a:buSzPts val="2400"/>
              <a:buNone/>
            </a:pPr>
            <a:endParaRPr sz="2400" dirty="0"/>
          </a:p>
        </p:txBody>
      </p:sp>
      <p:pic>
        <p:nvPicPr>
          <p:cNvPr id="360" name="Google Shape;360;p16"/>
          <p:cNvPicPr preferRelativeResize="0"/>
          <p:nvPr/>
        </p:nvPicPr>
        <p:blipFill rotWithShape="1">
          <a:blip r:embed="rId3">
            <a:alphaModFix/>
          </a:blip>
          <a:srcRect/>
          <a:stretch/>
        </p:blipFill>
        <p:spPr>
          <a:xfrm>
            <a:off x="9299514" y="0"/>
            <a:ext cx="2670793" cy="2670793"/>
          </a:xfrm>
          <a:prstGeom prst="rect">
            <a:avLst/>
          </a:prstGeom>
          <a:noFill/>
          <a:ln>
            <a:noFill/>
          </a:ln>
        </p:spPr>
      </p:pic>
      <p:pic>
        <p:nvPicPr>
          <p:cNvPr id="361" name="Google Shape;361;p16"/>
          <p:cNvPicPr preferRelativeResize="0"/>
          <p:nvPr/>
        </p:nvPicPr>
        <p:blipFill rotWithShape="1">
          <a:blip r:embed="rId4">
            <a:alphaModFix/>
          </a:blip>
          <a:srcRect/>
          <a:stretch/>
        </p:blipFill>
        <p:spPr>
          <a:xfrm>
            <a:off x="706215" y="3429000"/>
            <a:ext cx="1435100" cy="939800"/>
          </a:xfrm>
          <a:prstGeom prst="rect">
            <a:avLst/>
          </a:prstGeom>
          <a:noFill/>
          <a:ln>
            <a:noFill/>
          </a:ln>
        </p:spPr>
      </p:pic>
      <p:sp>
        <p:nvSpPr>
          <p:cNvPr id="362" name="Google Shape;362;p16"/>
          <p:cNvSpPr txBox="1">
            <a:spLocks noGrp="1"/>
          </p:cNvSpPr>
          <p:nvPr>
            <p:ph type="body" idx="3"/>
          </p:nvPr>
        </p:nvSpPr>
        <p:spPr>
          <a:xfrm>
            <a:off x="284417" y="528638"/>
            <a:ext cx="2970847" cy="2128838"/>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lt1"/>
              </a:buClr>
              <a:buSzPts val="3600"/>
              <a:buNone/>
            </a:pPr>
            <a:r>
              <a:rPr lang="ar-JO" dirty="0" smtClean="0"/>
              <a:t>نشاط</a:t>
            </a:r>
            <a:endParaRPr dirty="0"/>
          </a:p>
          <a:p>
            <a:pPr marL="0" lvl="0" indent="0" algn="l" rtl="0">
              <a:lnSpc>
                <a:spcPct val="90000"/>
              </a:lnSpc>
              <a:spcBef>
                <a:spcPts val="1000"/>
              </a:spcBef>
              <a:spcAft>
                <a:spcPts val="0"/>
              </a:spcAft>
              <a:buClr>
                <a:schemeClr val="lt1"/>
              </a:buClr>
              <a:buSzPts val="3600"/>
              <a:buNone/>
            </a:pPr>
            <a:endParaRPr dirty="0"/>
          </a:p>
          <a:p>
            <a:pPr marL="0" lvl="0" indent="0" algn="r" rtl="1">
              <a:lnSpc>
                <a:spcPct val="90000"/>
              </a:lnSpc>
              <a:spcBef>
                <a:spcPts val="1000"/>
              </a:spcBef>
              <a:spcAft>
                <a:spcPts val="0"/>
              </a:spcAft>
              <a:buClr>
                <a:schemeClr val="lt1"/>
              </a:buClr>
              <a:buSzPts val="3600"/>
              <a:buNone/>
            </a:pPr>
            <a:r>
              <a:rPr lang="ar-JO" dirty="0" smtClean="0"/>
              <a:t>الجزء 2</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Tree>
    <p:extLst>
      <p:ext uri="{BB962C8B-B14F-4D97-AF65-F5344CB8AC3E}">
        <p14:creationId xmlns:p14="http://schemas.microsoft.com/office/powerpoint/2010/main" val="2249030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rtl="1">
              <a:buSzPts val="4400"/>
            </a:pPr>
            <a:r>
              <a:rPr lang="ar-JO" sz="4400" dirty="0"/>
              <a:t>تهيئة الفرص للوصول إلى الأطفال </a:t>
            </a:r>
            <a:r>
              <a:rPr lang="ar-JO" sz="4400" dirty="0" smtClean="0"/>
              <a:t>العاملين</a:t>
            </a:r>
            <a:endParaRPr dirty="0"/>
          </a:p>
        </p:txBody>
      </p:sp>
      <p:sp>
        <p:nvSpPr>
          <p:cNvPr id="369" name="Google Shape;369;p17"/>
          <p:cNvSpPr txBox="1">
            <a:spLocks noGrp="1"/>
          </p:cNvSpPr>
          <p:nvPr>
            <p:ph type="body" idx="1"/>
          </p:nvPr>
        </p:nvSpPr>
        <p:spPr>
          <a:xfrm>
            <a:off x="656021" y="1819276"/>
            <a:ext cx="11231178" cy="642938"/>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3400"/>
            </a:pPr>
            <a:r>
              <a:rPr lang="ar-JO" sz="3400" dirty="0"/>
              <a:t>من خلال برامج إنسانية واسعة النطاق</a:t>
            </a:r>
            <a:endParaRPr sz="3400" dirty="0"/>
          </a:p>
        </p:txBody>
      </p:sp>
      <p:sp>
        <p:nvSpPr>
          <p:cNvPr id="370" name="Google Shape;370;p17"/>
          <p:cNvSpPr txBox="1">
            <a:spLocks noGrp="1"/>
          </p:cNvSpPr>
          <p:nvPr>
            <p:ph type="body" idx="2"/>
          </p:nvPr>
        </p:nvSpPr>
        <p:spPr>
          <a:xfrm>
            <a:off x="4525962" y="2462214"/>
            <a:ext cx="7666037" cy="4395786"/>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600"/>
            </a:pPr>
            <a:r>
              <a:rPr lang="ar-JO" sz="2600" dirty="0" smtClean="0"/>
              <a:t>العمل </a:t>
            </a:r>
            <a:r>
              <a:rPr lang="ar-JO" sz="2600" dirty="0"/>
              <a:t>عن كثب مع الآخرين ؛ التعامل مع </a:t>
            </a:r>
            <a:r>
              <a:rPr lang="ar-JO" sz="2600" dirty="0" smtClean="0"/>
              <a:t>المشرفين</a:t>
            </a:r>
            <a:endParaRPr dirty="0"/>
          </a:p>
          <a:p>
            <a:pPr marL="228600" lvl="0" indent="-228600" algn="r" rtl="1">
              <a:buSzPts val="2600"/>
            </a:pPr>
            <a:r>
              <a:rPr lang="ar-JO" sz="2600" dirty="0" smtClean="0"/>
              <a:t>التشاور مع الأطفال العاملين ومقدمي </a:t>
            </a:r>
            <a:r>
              <a:rPr lang="ar-JO" sz="2600" dirty="0"/>
              <a:t>الرعاية</a:t>
            </a:r>
            <a:r>
              <a:rPr lang="en-GB" sz="2600" dirty="0" smtClean="0"/>
              <a:t> </a:t>
            </a:r>
            <a:endParaRPr dirty="0"/>
          </a:p>
          <a:p>
            <a:pPr marL="228600" lvl="0" indent="-228600" algn="r" rtl="1">
              <a:buSzPts val="2600"/>
            </a:pPr>
            <a:r>
              <a:rPr lang="ar-JO" sz="2600" dirty="0" smtClean="0"/>
              <a:t>إدراج عمل </a:t>
            </a:r>
            <a:r>
              <a:rPr lang="ar-JO" sz="2600" dirty="0"/>
              <a:t>الأطفال في معايير الاستهداف </a:t>
            </a:r>
            <a:r>
              <a:rPr lang="ar-JO" sz="2600" dirty="0" smtClean="0"/>
              <a:t>والأهلية </a:t>
            </a:r>
            <a:endParaRPr dirty="0"/>
          </a:p>
          <a:p>
            <a:pPr marL="228600" lvl="0" indent="-228600" algn="r" rtl="1">
              <a:buSzPts val="2600"/>
            </a:pPr>
            <a:r>
              <a:rPr lang="ar-JO" sz="2600" dirty="0" smtClean="0"/>
              <a:t>توسيع </a:t>
            </a:r>
            <a:r>
              <a:rPr lang="ar-JO" sz="2600" dirty="0"/>
              <a:t>نطاق </a:t>
            </a:r>
            <a:r>
              <a:rPr lang="ar-JO" sz="2600" dirty="0" smtClean="0"/>
              <a:t>إمكانية الوصول</a:t>
            </a:r>
            <a:endParaRPr dirty="0"/>
          </a:p>
          <a:p>
            <a:pPr marL="228600" lvl="0" indent="-228600" algn="r" rtl="1">
              <a:buSzPts val="2600"/>
            </a:pPr>
            <a:r>
              <a:rPr lang="ar-JO" sz="2600" dirty="0" smtClean="0"/>
              <a:t>وضع </a:t>
            </a:r>
            <a:r>
              <a:rPr lang="ar-JO" sz="2600" dirty="0"/>
              <a:t>توقيت ومواقع مرنة</a:t>
            </a:r>
            <a:endParaRPr dirty="0"/>
          </a:p>
          <a:p>
            <a:pPr marL="228600" lvl="0" indent="-228600" algn="r" rtl="1">
              <a:buSzPts val="2600"/>
            </a:pPr>
            <a:r>
              <a:rPr lang="ar-JO" sz="2600" dirty="0" smtClean="0"/>
              <a:t>تكييف </a:t>
            </a:r>
            <a:r>
              <a:rPr lang="ar-JO" sz="2600" dirty="0"/>
              <a:t>المحتوى والأنشطة والخدمات للأطفال العاملين</a:t>
            </a:r>
            <a:endParaRPr dirty="0"/>
          </a:p>
          <a:p>
            <a:pPr marL="228600" lvl="0" indent="-228600" algn="r" rtl="1">
              <a:buSzPts val="2600"/>
            </a:pPr>
            <a:r>
              <a:rPr lang="ar-JO" sz="2600" dirty="0" smtClean="0"/>
              <a:t>تقديم </a:t>
            </a:r>
            <a:r>
              <a:rPr lang="ar-JO" sz="2600" dirty="0"/>
              <a:t>معلومات </a:t>
            </a:r>
            <a:r>
              <a:rPr lang="ar-JO" sz="2600" dirty="0" smtClean="0"/>
              <a:t>تتناسب مع الإحتياجات</a:t>
            </a:r>
            <a:endParaRPr dirty="0"/>
          </a:p>
        </p:txBody>
      </p:sp>
      <p:pic>
        <p:nvPicPr>
          <p:cNvPr id="371" name="Google Shape;371;p17"/>
          <p:cNvPicPr preferRelativeResize="0"/>
          <p:nvPr/>
        </p:nvPicPr>
        <p:blipFill rotWithShape="1">
          <a:blip r:embed="rId3">
            <a:alphaModFix/>
          </a:blip>
          <a:srcRect/>
          <a:stretch/>
        </p:blipFill>
        <p:spPr>
          <a:xfrm>
            <a:off x="0" y="2844800"/>
            <a:ext cx="4469405" cy="4013200"/>
          </a:xfrm>
          <a:prstGeom prst="rect">
            <a:avLst/>
          </a:prstGeom>
          <a:noFill/>
          <a:ln>
            <a:noFill/>
          </a:ln>
        </p:spPr>
      </p:pic>
    </p:spTree>
    <p:extLst>
      <p:ext uri="{BB962C8B-B14F-4D97-AF65-F5344CB8AC3E}">
        <p14:creationId xmlns:p14="http://schemas.microsoft.com/office/powerpoint/2010/main" val="2432799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rtl="1">
              <a:buSzPts val="4400"/>
            </a:pPr>
            <a:r>
              <a:rPr lang="ar-JO" sz="4400" dirty="0"/>
              <a:t>تهيئة الفرص للوصول إلى الأطفال العاملين</a:t>
            </a:r>
            <a:endParaRPr dirty="0"/>
          </a:p>
        </p:txBody>
      </p:sp>
      <p:sp>
        <p:nvSpPr>
          <p:cNvPr id="378" name="Google Shape;378;p18"/>
          <p:cNvSpPr txBox="1">
            <a:spLocks noGrp="1"/>
          </p:cNvSpPr>
          <p:nvPr>
            <p:ph type="body" idx="1"/>
          </p:nvPr>
        </p:nvSpPr>
        <p:spPr>
          <a:xfrm>
            <a:off x="656020" y="1792288"/>
            <a:ext cx="10820015" cy="500063"/>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buSzPts val="3400"/>
            </a:pPr>
            <a:r>
              <a:rPr lang="ar-JO" sz="3400" dirty="0" smtClean="0"/>
              <a:t>بناء </a:t>
            </a:r>
            <a:r>
              <a:rPr lang="ar-JO" sz="3400" dirty="0"/>
              <a:t>الثقة</a:t>
            </a:r>
            <a:endParaRPr dirty="0"/>
          </a:p>
        </p:txBody>
      </p:sp>
      <p:sp>
        <p:nvSpPr>
          <p:cNvPr id="379" name="Google Shape;379;p18"/>
          <p:cNvSpPr txBox="1">
            <a:spLocks noGrp="1"/>
          </p:cNvSpPr>
          <p:nvPr>
            <p:ph type="body" idx="2"/>
          </p:nvPr>
        </p:nvSpPr>
        <p:spPr>
          <a:xfrm>
            <a:off x="4902200" y="2042319"/>
            <a:ext cx="7289800" cy="4450556"/>
          </a:xfrm>
          <a:prstGeom prst="rect">
            <a:avLst/>
          </a:prstGeom>
          <a:noFill/>
          <a:ln>
            <a:noFill/>
          </a:ln>
        </p:spPr>
        <p:txBody>
          <a:bodyPr spcFirstLastPara="1" wrap="square" lIns="91425" tIns="45700" rIns="91425" bIns="45700" anchor="t" anchorCtr="0">
            <a:noAutofit/>
          </a:bodyPr>
          <a:lstStyle/>
          <a:p>
            <a:pPr marL="228600" lvl="0" indent="-228600" algn="r" rtl="1">
              <a:lnSpc>
                <a:spcPct val="90000"/>
              </a:lnSpc>
              <a:spcBef>
                <a:spcPts val="0"/>
              </a:spcBef>
              <a:spcAft>
                <a:spcPts val="0"/>
              </a:spcAft>
              <a:buClr>
                <a:schemeClr val="accent3"/>
              </a:buClr>
              <a:buSzPts val="2400"/>
              <a:buChar char="•"/>
            </a:pPr>
            <a:r>
              <a:rPr lang="ar-JO" sz="2400" dirty="0" smtClean="0"/>
              <a:t>أثناء التوظيف</a:t>
            </a:r>
            <a:endParaRPr dirty="0"/>
          </a:p>
          <a:p>
            <a:pPr marL="228600" lvl="0" indent="-228600" algn="r" rtl="1">
              <a:buSzPts val="2400"/>
            </a:pPr>
            <a:r>
              <a:rPr lang="ar-JO" sz="2400" dirty="0" smtClean="0"/>
              <a:t>الالتزام </a:t>
            </a:r>
            <a:r>
              <a:rPr lang="ar-JO" sz="2400" dirty="0"/>
              <a:t>بتلبية الاحتياجات الأساسية</a:t>
            </a:r>
            <a:endParaRPr dirty="0"/>
          </a:p>
          <a:p>
            <a:pPr marL="228600" lvl="0" indent="-228600" algn="r" rtl="1">
              <a:buSzPts val="2400"/>
            </a:pPr>
            <a:r>
              <a:rPr lang="ar-JO" sz="2400" dirty="0" smtClean="0"/>
              <a:t>البدء على نطاق صغير: </a:t>
            </a:r>
            <a:r>
              <a:rPr lang="ar-JO" sz="2400" dirty="0"/>
              <a:t>اتصال بسيط ولكنه ثابت</a:t>
            </a:r>
            <a:endParaRPr dirty="0"/>
          </a:p>
          <a:p>
            <a:pPr marL="228600" lvl="0" indent="-228600" algn="r" rtl="1">
              <a:buSzPts val="2400"/>
            </a:pPr>
            <a:r>
              <a:rPr lang="ar-JO" sz="2400" dirty="0" smtClean="0"/>
              <a:t>بناء </a:t>
            </a:r>
            <a:r>
              <a:rPr lang="ar-JO" sz="2400" dirty="0"/>
              <a:t>العلاقات والصبر والموثوقية</a:t>
            </a:r>
            <a:endParaRPr dirty="0"/>
          </a:p>
          <a:p>
            <a:pPr marL="228600" lvl="0" indent="-228600" algn="r" rtl="1">
              <a:buSzPts val="2400"/>
            </a:pPr>
            <a:r>
              <a:rPr lang="ar-JO" sz="2400" dirty="0" smtClean="0"/>
              <a:t>الوالدين </a:t>
            </a:r>
            <a:r>
              <a:rPr lang="ar-JO" sz="2400" dirty="0"/>
              <a:t>ومقدمي الرعاية للأطفال المقيمين في المنزل</a:t>
            </a:r>
            <a:endParaRPr dirty="0"/>
          </a:p>
          <a:p>
            <a:pPr marL="228600" lvl="0" indent="-228600" algn="r" rtl="1">
              <a:buSzPts val="2400"/>
            </a:pPr>
            <a:r>
              <a:rPr lang="ar-JO" sz="2400" dirty="0" smtClean="0"/>
              <a:t>إشراك </a:t>
            </a:r>
            <a:r>
              <a:rPr lang="ar-JO" sz="2400" dirty="0"/>
              <a:t>العاملين في </a:t>
            </a:r>
            <a:r>
              <a:rPr lang="ar-JO" sz="2400" dirty="0" smtClean="0"/>
              <a:t>الحالات والمشرفين عليها</a:t>
            </a:r>
            <a:endParaRPr dirty="0"/>
          </a:p>
          <a:p>
            <a:pPr marL="228600" lvl="0" indent="-228600" algn="r" rtl="1">
              <a:buSzPts val="2400"/>
            </a:pPr>
            <a:r>
              <a:rPr lang="ar-JO" sz="2400" dirty="0" smtClean="0"/>
              <a:t>النظر في سلامة </a:t>
            </a:r>
            <a:r>
              <a:rPr lang="ar-JO" sz="2400" dirty="0"/>
              <a:t>الموظفين </a:t>
            </a:r>
            <a:r>
              <a:rPr lang="ar-JO" sz="2400" dirty="0" smtClean="0"/>
              <a:t>والمعاونين </a:t>
            </a:r>
          </a:p>
          <a:p>
            <a:pPr marL="228600" lvl="0" indent="-228600" algn="r" rtl="1">
              <a:buSzPts val="2400"/>
            </a:pPr>
            <a:r>
              <a:rPr lang="ar-JO" sz="2400" dirty="0" smtClean="0"/>
              <a:t>المعلومات </a:t>
            </a:r>
            <a:r>
              <a:rPr lang="ar-JO" sz="2400" dirty="0"/>
              <a:t>غير </a:t>
            </a:r>
            <a:r>
              <a:rPr lang="ar-JO" sz="2400" dirty="0" smtClean="0"/>
              <a:t>الضرورية والحساسة</a:t>
            </a:r>
            <a:endParaRPr dirty="0"/>
          </a:p>
          <a:p>
            <a:pPr marL="228600" lvl="0" indent="-228600" algn="r" rtl="1">
              <a:buSzPts val="2400"/>
            </a:pPr>
            <a:r>
              <a:rPr lang="ar-JO" sz="2400" dirty="0" smtClean="0"/>
              <a:t>النظر </a:t>
            </a:r>
            <a:r>
              <a:rPr lang="ar-JO" sz="2400" dirty="0"/>
              <a:t>في تعويض الأطفال/مقدمي الرعاية عن فقدان الدخل</a:t>
            </a:r>
            <a:endParaRPr dirty="0"/>
          </a:p>
          <a:p>
            <a:pPr marL="228600" lvl="0" indent="-76200" algn="l" rtl="0">
              <a:lnSpc>
                <a:spcPct val="90000"/>
              </a:lnSpc>
              <a:spcBef>
                <a:spcPts val="1000"/>
              </a:spcBef>
              <a:spcAft>
                <a:spcPts val="0"/>
              </a:spcAft>
              <a:buClr>
                <a:schemeClr val="accent3"/>
              </a:buClr>
              <a:buSzPts val="2400"/>
              <a:buNone/>
            </a:pPr>
            <a:endParaRPr sz="2400" dirty="0"/>
          </a:p>
        </p:txBody>
      </p:sp>
      <p:pic>
        <p:nvPicPr>
          <p:cNvPr id="380" name="Google Shape;380;p18"/>
          <p:cNvPicPr preferRelativeResize="0"/>
          <p:nvPr/>
        </p:nvPicPr>
        <p:blipFill rotWithShape="1">
          <a:blip r:embed="rId3">
            <a:alphaModFix/>
          </a:blip>
          <a:srcRect/>
          <a:stretch/>
        </p:blipFill>
        <p:spPr>
          <a:xfrm>
            <a:off x="412750" y="2946400"/>
            <a:ext cx="4254500" cy="3238500"/>
          </a:xfrm>
          <a:prstGeom prst="rect">
            <a:avLst/>
          </a:prstGeom>
          <a:noFill/>
          <a:ln>
            <a:noFill/>
          </a:ln>
        </p:spPr>
      </p:pic>
    </p:spTree>
    <p:extLst>
      <p:ext uri="{BB962C8B-B14F-4D97-AF65-F5344CB8AC3E}">
        <p14:creationId xmlns:p14="http://schemas.microsoft.com/office/powerpoint/2010/main" val="761718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rtl="1"/>
            <a:r>
              <a:rPr lang="ar-JO" dirty="0"/>
              <a:t>فرص الوصول إلى الأطفال </a:t>
            </a:r>
            <a:r>
              <a:rPr lang="ar-JO" dirty="0" smtClean="0"/>
              <a:t>العاملين</a:t>
            </a:r>
            <a:endParaRPr dirty="0"/>
          </a:p>
        </p:txBody>
      </p:sp>
      <p:sp>
        <p:nvSpPr>
          <p:cNvPr id="387" name="Google Shape;387;p19"/>
          <p:cNvSpPr txBox="1">
            <a:spLocks noGrp="1"/>
          </p:cNvSpPr>
          <p:nvPr>
            <p:ph type="body" idx="1"/>
          </p:nvPr>
        </p:nvSpPr>
        <p:spPr>
          <a:xfrm>
            <a:off x="685992" y="1813810"/>
            <a:ext cx="10820015" cy="376941"/>
          </a:xfrm>
          <a:prstGeom prst="rect">
            <a:avLst/>
          </a:prstGeom>
          <a:noFill/>
          <a:ln>
            <a:noFill/>
          </a:ln>
        </p:spPr>
        <p:txBody>
          <a:bodyPr spcFirstLastPara="1" wrap="square" lIns="91425" tIns="45700" rIns="91425" bIns="45700" anchor="t" anchorCtr="0">
            <a:normAutofit fontScale="85000" lnSpcReduction="20000"/>
          </a:bodyPr>
          <a:lstStyle/>
          <a:p>
            <a:pPr marL="0" lvl="0" indent="0" algn="r" rtl="1">
              <a:spcBef>
                <a:spcPts val="0"/>
              </a:spcBef>
            </a:pPr>
            <a:r>
              <a:rPr lang="ar-JO" dirty="0"/>
              <a:t>نُهج مصممة خصيصًا للمراهقين </a:t>
            </a:r>
            <a:r>
              <a:rPr lang="ar-JO" dirty="0" smtClean="0"/>
              <a:t>العاملين أو </a:t>
            </a:r>
            <a:r>
              <a:rPr lang="ar-JO" dirty="0"/>
              <a:t>المعرضين </a:t>
            </a:r>
            <a:r>
              <a:rPr lang="ar-JO" dirty="0" smtClean="0"/>
              <a:t>لخطر عمل الأطفال</a:t>
            </a:r>
            <a:endParaRPr dirty="0"/>
          </a:p>
        </p:txBody>
      </p:sp>
      <p:sp>
        <p:nvSpPr>
          <p:cNvPr id="388" name="Google Shape;388;p19"/>
          <p:cNvSpPr txBox="1">
            <a:spLocks noGrp="1"/>
          </p:cNvSpPr>
          <p:nvPr>
            <p:ph type="body" idx="2"/>
          </p:nvPr>
        </p:nvSpPr>
        <p:spPr>
          <a:xfrm>
            <a:off x="4800601" y="2868078"/>
            <a:ext cx="6705406" cy="3598343"/>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2400"/>
            </a:pPr>
            <a:r>
              <a:rPr lang="ar-JO" sz="2400" dirty="0" smtClean="0"/>
              <a:t>تحديد </a:t>
            </a:r>
            <a:r>
              <a:rPr lang="ar-JO" sz="2400" dirty="0"/>
              <a:t>العوائق </a:t>
            </a:r>
            <a:r>
              <a:rPr lang="ar-JO" sz="2400" dirty="0" smtClean="0"/>
              <a:t>أمام المراهقين </a:t>
            </a:r>
            <a:r>
              <a:rPr lang="ar-JO" sz="2400" dirty="0"/>
              <a:t>العاملين</a:t>
            </a:r>
            <a:endParaRPr dirty="0"/>
          </a:p>
          <a:p>
            <a:pPr marL="228600" lvl="0" indent="-228600" algn="r" rtl="1">
              <a:buSzPts val="2400"/>
            </a:pPr>
            <a:r>
              <a:rPr lang="ar-JO" sz="2400" dirty="0" smtClean="0"/>
              <a:t>تلبية </a:t>
            </a:r>
            <a:r>
              <a:rPr lang="ar-JO" sz="2400" dirty="0"/>
              <a:t>الاحتياجات والاهتمامات الخاصة </a:t>
            </a:r>
            <a:r>
              <a:rPr lang="ar-JO" sz="2400" dirty="0" smtClean="0"/>
              <a:t>بالنوع الإجتماعي </a:t>
            </a:r>
            <a:r>
              <a:rPr lang="ar-JO" sz="2400" dirty="0"/>
              <a:t>والعمر ... "التعلم والكسب" ، </a:t>
            </a:r>
            <a:r>
              <a:rPr lang="ar-JO" sz="2400" dirty="0" smtClean="0"/>
              <a:t>الأقران؛ القيادة</a:t>
            </a:r>
            <a:r>
              <a:rPr lang="ar-JO" sz="2400" dirty="0"/>
              <a:t>؛ التوعية </a:t>
            </a:r>
            <a:r>
              <a:rPr lang="ar-JO" sz="2400" dirty="0" smtClean="0"/>
              <a:t>والحملات؛ بناء السلام؛ </a:t>
            </a:r>
            <a:r>
              <a:rPr lang="ar-JO" sz="2400" dirty="0"/>
              <a:t>مهارات الحياة والصحة والتوظيف ؛ سبل العيش</a:t>
            </a:r>
            <a:endParaRPr dirty="0"/>
          </a:p>
          <a:p>
            <a:pPr marL="228600" lvl="0" indent="-228600" algn="r" rtl="1">
              <a:buSzPts val="2400"/>
            </a:pPr>
            <a:r>
              <a:rPr lang="ar-JO" sz="2400" dirty="0" smtClean="0"/>
              <a:t>المشاركة </a:t>
            </a:r>
            <a:r>
              <a:rPr lang="ar-JO" sz="2400" dirty="0"/>
              <a:t>والاختيار الهادفين</a:t>
            </a:r>
            <a:endParaRPr dirty="0"/>
          </a:p>
          <a:p>
            <a:pPr marL="228600" lvl="0" indent="-228600" algn="r" rtl="1">
              <a:buSzPts val="2400"/>
            </a:pPr>
            <a:r>
              <a:rPr lang="ar-JO" sz="2400" dirty="0" smtClean="0"/>
              <a:t>استخدام </a:t>
            </a:r>
            <a:r>
              <a:rPr lang="ar-JO" sz="2400" dirty="0"/>
              <a:t>مساحات مجتمعية آمنة </a:t>
            </a:r>
            <a:r>
              <a:rPr lang="ar-JO" sz="2400" dirty="0" smtClean="0"/>
              <a:t>وموثوقة</a:t>
            </a:r>
            <a:r>
              <a:rPr lang="en-GB" sz="2400" dirty="0" smtClean="0">
                <a:latin typeface="Helvetica Neue"/>
                <a:ea typeface="Helvetica Neue"/>
                <a:cs typeface="Helvetica Neue"/>
                <a:sym typeface="Helvetica Neue"/>
              </a:rPr>
              <a:t> </a:t>
            </a:r>
            <a:endParaRPr dirty="0"/>
          </a:p>
          <a:p>
            <a:pPr marL="228600" lvl="0" indent="-228600" algn="r" rtl="1">
              <a:buSzPts val="2400"/>
            </a:pPr>
            <a:r>
              <a:rPr lang="ar-JO" sz="2400" dirty="0" smtClean="0"/>
              <a:t>ملاءمة عمر </a:t>
            </a:r>
            <a:r>
              <a:rPr lang="ar-JO" sz="2400" dirty="0"/>
              <a:t>المراهقين الأصغر سنا والأكبر سنا</a:t>
            </a:r>
            <a:endParaRPr dirty="0"/>
          </a:p>
          <a:p>
            <a:pPr marL="228600" lvl="0" indent="-50800" algn="l" rtl="0">
              <a:lnSpc>
                <a:spcPct val="90000"/>
              </a:lnSpc>
              <a:spcBef>
                <a:spcPts val="1000"/>
              </a:spcBef>
              <a:spcAft>
                <a:spcPts val="0"/>
              </a:spcAft>
              <a:buClr>
                <a:schemeClr val="accent3"/>
              </a:buClr>
              <a:buSzPts val="2800"/>
              <a:buNone/>
            </a:pPr>
            <a:endParaRPr dirty="0">
              <a:latin typeface="Helvetica Neue"/>
              <a:ea typeface="Helvetica Neue"/>
              <a:cs typeface="Helvetica Neue"/>
              <a:sym typeface="Helvetica Neue"/>
            </a:endParaRPr>
          </a:p>
        </p:txBody>
      </p:sp>
      <p:pic>
        <p:nvPicPr>
          <p:cNvPr id="389" name="Google Shape;389;p19"/>
          <p:cNvPicPr preferRelativeResize="0"/>
          <p:nvPr/>
        </p:nvPicPr>
        <p:blipFill rotWithShape="1">
          <a:blip r:embed="rId3">
            <a:alphaModFix/>
          </a:blip>
          <a:srcRect/>
          <a:stretch/>
        </p:blipFill>
        <p:spPr>
          <a:xfrm>
            <a:off x="235234" y="2894531"/>
            <a:ext cx="4364360" cy="3598344"/>
          </a:xfrm>
          <a:prstGeom prst="rect">
            <a:avLst/>
          </a:prstGeom>
          <a:noFill/>
          <a:ln>
            <a:noFill/>
          </a:ln>
        </p:spPr>
      </p:pic>
    </p:spTree>
    <p:extLst>
      <p:ext uri="{BB962C8B-B14F-4D97-AF65-F5344CB8AC3E}">
        <p14:creationId xmlns:p14="http://schemas.microsoft.com/office/powerpoint/2010/main" val="4183956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0" y="498390"/>
            <a:ext cx="12191999" cy="1637832"/>
          </a:xfrm>
          <a:prstGeom prst="rect">
            <a:avLst/>
          </a:prstGeom>
          <a:noFill/>
          <a:ln>
            <a:noFill/>
          </a:ln>
        </p:spPr>
        <p:txBody>
          <a:bodyPr spcFirstLastPara="1" wrap="square" lIns="91425" tIns="45700" rIns="91425" bIns="45700" anchor="t" anchorCtr="0">
            <a:normAutofit/>
          </a:bodyPr>
          <a:lstStyle/>
          <a:p>
            <a:pPr marL="0" lvl="0" indent="0">
              <a:spcBef>
                <a:spcPts val="0"/>
              </a:spcBef>
              <a:buSzPts val="4000"/>
            </a:pPr>
            <a:r>
              <a:rPr lang="ar-JO" sz="4000" dirty="0" smtClean="0"/>
              <a:t>الجلسة 6 : </a:t>
            </a:r>
            <a:r>
              <a:rPr lang="ar-JO" sz="4000" dirty="0"/>
              <a:t>المهارات الأساسية للجهات </a:t>
            </a:r>
            <a:r>
              <a:rPr lang="ar-JO" sz="4000" dirty="0" smtClean="0"/>
              <a:t>الفاعلة في المجال الإنساني</a:t>
            </a:r>
          </a:p>
          <a:p>
            <a:pPr marL="0" lvl="0" indent="0">
              <a:spcBef>
                <a:spcPts val="0"/>
              </a:spcBef>
              <a:buSzPts val="4000"/>
            </a:pPr>
            <a:r>
              <a:rPr lang="ar-JO" sz="4000" dirty="0" smtClean="0"/>
              <a:t> </a:t>
            </a:r>
            <a:r>
              <a:rPr lang="ar-JO" sz="4000" dirty="0"/>
              <a:t>لمنع عمل الأطفال والاستجابة له (2)</a:t>
            </a:r>
            <a:endParaRPr dirty="0"/>
          </a:p>
        </p:txBody>
      </p:sp>
      <p:sp>
        <p:nvSpPr>
          <p:cNvPr id="235" name="Google Shape;235;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457200" lvl="0" indent="-279400" algn="l" rtl="0">
              <a:lnSpc>
                <a:spcPct val="90000"/>
              </a:lnSpc>
              <a:spcBef>
                <a:spcPts val="1000"/>
              </a:spcBef>
              <a:spcAft>
                <a:spcPts val="0"/>
              </a:spcAft>
              <a:buClr>
                <a:schemeClr val="lt1"/>
              </a:buClr>
              <a:buSzPts val="2800"/>
              <a:buFont typeface="Arial"/>
              <a:buNone/>
            </a:pPr>
            <a:r>
              <a:rPr lang="en-GB" b="1" dirty="0"/>
              <a:t> </a:t>
            </a:r>
            <a:endParaRPr b="1" dirty="0"/>
          </a:p>
        </p:txBody>
      </p:sp>
    </p:spTree>
    <p:extLst>
      <p:ext uri="{BB962C8B-B14F-4D97-AF65-F5344CB8AC3E}">
        <p14:creationId xmlns:p14="http://schemas.microsoft.com/office/powerpoint/2010/main" val="4276859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rtl="1"/>
            <a:r>
              <a:rPr lang="ar-JO" dirty="0"/>
              <a:t>فرص الوصول إلى الأطفال العاملين</a:t>
            </a:r>
            <a:endParaRPr dirty="0"/>
          </a:p>
        </p:txBody>
      </p:sp>
      <p:sp>
        <p:nvSpPr>
          <p:cNvPr id="396" name="Google Shape;396;p20"/>
          <p:cNvSpPr txBox="1">
            <a:spLocks noGrp="1"/>
          </p:cNvSpPr>
          <p:nvPr>
            <p:ph type="body" idx="1"/>
          </p:nvPr>
        </p:nvSpPr>
        <p:spPr>
          <a:xfrm>
            <a:off x="656023" y="1690688"/>
            <a:ext cx="10820015" cy="92939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تقديم دعم مخصص للفتيات المراهقات ، ومعالجة أوجه عدم المساواة </a:t>
            </a:r>
            <a:r>
              <a:rPr lang="ar-JO" dirty="0" smtClean="0"/>
              <a:t>القائمة على النوع الإجتماعي والتي </a:t>
            </a:r>
            <a:r>
              <a:rPr lang="ar-JO" dirty="0"/>
              <a:t>تمنع </a:t>
            </a:r>
            <a:r>
              <a:rPr lang="ar-JO" dirty="0" smtClean="0"/>
              <a:t>إمكانية الوصول</a:t>
            </a:r>
            <a:endParaRPr dirty="0"/>
          </a:p>
        </p:txBody>
      </p:sp>
      <p:sp>
        <p:nvSpPr>
          <p:cNvPr id="397" name="Google Shape;397;p20"/>
          <p:cNvSpPr txBox="1">
            <a:spLocks noGrp="1"/>
          </p:cNvSpPr>
          <p:nvPr>
            <p:ph type="body" idx="2"/>
          </p:nvPr>
        </p:nvSpPr>
        <p:spPr>
          <a:xfrm>
            <a:off x="2921000" y="2743200"/>
            <a:ext cx="9270900" cy="411480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buSzPts val="2200"/>
            </a:pPr>
            <a:r>
              <a:rPr lang="ar-JO" sz="2200" dirty="0" smtClean="0"/>
              <a:t>تحديد العوائق المحددة القائمة على النوع الإجتماعي بالنسبة للمراهقات</a:t>
            </a:r>
            <a:endParaRPr dirty="0"/>
          </a:p>
          <a:p>
            <a:pPr marL="228600" lvl="0" indent="-228600" algn="r" rtl="1">
              <a:buSzPts val="2200"/>
            </a:pPr>
            <a:r>
              <a:rPr lang="ar-JO" sz="2200" dirty="0" smtClean="0"/>
              <a:t>العلاقات </a:t>
            </a:r>
            <a:r>
              <a:rPr lang="ar-JO" sz="2200" dirty="0"/>
              <a:t>والثقة مع أسر الفتيات ؛ معالجة المخاوف والمخاطر</a:t>
            </a:r>
            <a:r>
              <a:rPr lang="en-GB" sz="2200" dirty="0" smtClean="0">
                <a:latin typeface="Helvetica Neue"/>
                <a:ea typeface="Helvetica Neue"/>
                <a:cs typeface="Helvetica Neue"/>
                <a:sym typeface="Helvetica Neue"/>
              </a:rPr>
              <a:t> </a:t>
            </a:r>
            <a:endParaRPr dirty="0"/>
          </a:p>
          <a:p>
            <a:pPr marL="228600" lvl="0" indent="-228600" algn="r" rtl="1">
              <a:buSzPts val="2200"/>
            </a:pPr>
            <a:r>
              <a:rPr lang="ar-JO" sz="2200" dirty="0" smtClean="0"/>
              <a:t>تسليط </a:t>
            </a:r>
            <a:r>
              <a:rPr lang="ar-JO" sz="2200" dirty="0"/>
              <a:t>الضوء على فوائد المشاركة</a:t>
            </a:r>
            <a:endParaRPr dirty="0"/>
          </a:p>
          <a:p>
            <a:pPr marL="228600" lvl="0" indent="-228600" algn="r" rtl="1">
              <a:buSzPts val="2200"/>
            </a:pPr>
            <a:r>
              <a:rPr lang="ar-JO" sz="2200" dirty="0" smtClean="0"/>
              <a:t>العمل </a:t>
            </a:r>
            <a:r>
              <a:rPr lang="ar-JO" sz="2200" dirty="0"/>
              <a:t>مع الفتيات المراهقات ، ونماذج يحتذى بها من الإناث، والشبكات الاجتماعية ، وما إلى ذلك.</a:t>
            </a:r>
            <a:r>
              <a:rPr lang="en-GB" sz="2200" dirty="0" smtClean="0">
                <a:latin typeface="Helvetica Neue"/>
                <a:ea typeface="Helvetica Neue"/>
                <a:cs typeface="Helvetica Neue"/>
                <a:sym typeface="Helvetica Neue"/>
              </a:rPr>
              <a:t> </a:t>
            </a:r>
            <a:endParaRPr dirty="0"/>
          </a:p>
          <a:p>
            <a:pPr marL="228600" lvl="0" indent="-228600" algn="r" rtl="1">
              <a:buSzPts val="2200"/>
            </a:pPr>
            <a:r>
              <a:rPr lang="ar-JO" sz="2200" dirty="0" smtClean="0"/>
              <a:t>خدمات </a:t>
            </a:r>
            <a:r>
              <a:rPr lang="ar-JO" sz="2200" dirty="0"/>
              <a:t>للفتيات اللاتي يتحملن مسؤوليات تقديم الرعاية والمتزوجات و / أو الأمهات الشابات</a:t>
            </a:r>
            <a:endParaRPr dirty="0"/>
          </a:p>
          <a:p>
            <a:pPr marL="228600" lvl="0" indent="-228600" algn="r" rtl="1">
              <a:buSzPts val="2200"/>
            </a:pPr>
            <a:r>
              <a:rPr lang="ar-JO" sz="2200" dirty="0" smtClean="0"/>
              <a:t>التمكين </a:t>
            </a:r>
            <a:r>
              <a:rPr lang="ar-JO" sz="2200" dirty="0"/>
              <a:t>الاقتصادي ، التعلم الاجتماعي والعاطفي ، الحماية الذاتية ، المهارات الصحية والحياتية ، </a:t>
            </a:r>
          </a:p>
          <a:p>
            <a:pPr marL="0" lvl="0" indent="0" algn="r" rtl="1">
              <a:buSzPts val="2200"/>
              <a:buNone/>
            </a:pPr>
            <a:r>
              <a:rPr lang="ar-JO" sz="2200" dirty="0" smtClean="0"/>
              <a:t>الصحة </a:t>
            </a:r>
            <a:r>
              <a:rPr lang="ar-JO" sz="2200" dirty="0"/>
              <a:t>والحقوق الجنسية والإنجابية وإدارة النظافة الصحية للحيض</a:t>
            </a:r>
            <a:endParaRPr dirty="0"/>
          </a:p>
          <a:p>
            <a:pPr marL="228600" lvl="0" indent="-228600" algn="r" rtl="1">
              <a:buSzPts val="2200"/>
            </a:pPr>
            <a:r>
              <a:rPr lang="ar-JO" sz="2200" dirty="0"/>
              <a:t>معالجة العزلة الاجتماعية والمخاطر المتزايدة </a:t>
            </a:r>
            <a:r>
              <a:rPr lang="ar-JO" sz="2200" dirty="0" smtClean="0"/>
              <a:t>للعنف </a:t>
            </a:r>
            <a:r>
              <a:rPr lang="ar-JO" sz="2200" dirty="0"/>
              <a:t>الجنسي </a:t>
            </a:r>
            <a:r>
              <a:rPr lang="ar-JO" sz="2200" dirty="0" smtClean="0"/>
              <a:t>والقائم على النوع الإجتماعي بشكل عاجل</a:t>
            </a:r>
            <a:endParaRPr sz="2200" dirty="0"/>
          </a:p>
        </p:txBody>
      </p:sp>
      <p:pic>
        <p:nvPicPr>
          <p:cNvPr id="398" name="Google Shape;398;p20"/>
          <p:cNvPicPr preferRelativeResize="0"/>
          <p:nvPr/>
        </p:nvPicPr>
        <p:blipFill rotWithShape="1">
          <a:blip r:embed="rId3">
            <a:alphaModFix/>
          </a:blip>
          <a:srcRect/>
          <a:stretch/>
        </p:blipFill>
        <p:spPr>
          <a:xfrm>
            <a:off x="0" y="2743201"/>
            <a:ext cx="2921000" cy="4114800"/>
          </a:xfrm>
          <a:prstGeom prst="rect">
            <a:avLst/>
          </a:prstGeom>
          <a:noFill/>
          <a:ln>
            <a:noFill/>
          </a:ln>
        </p:spPr>
      </p:pic>
    </p:spTree>
    <p:extLst>
      <p:ext uri="{BB962C8B-B14F-4D97-AF65-F5344CB8AC3E}">
        <p14:creationId xmlns:p14="http://schemas.microsoft.com/office/powerpoint/2010/main" val="121944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1"/>
          <p:cNvSpPr txBox="1">
            <a:spLocks noGrp="1"/>
          </p:cNvSpPr>
          <p:nvPr>
            <p:ph type="body" idx="1"/>
          </p:nvPr>
        </p:nvSpPr>
        <p:spPr>
          <a:xfrm>
            <a:off x="3846513" y="158060"/>
            <a:ext cx="5729400" cy="127170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smtClean="0"/>
              <a:t>كيفية وصول الخدمات المتاحة للأطفال العاملين ودعمها لهم</a:t>
            </a:r>
            <a:endParaRPr dirty="0"/>
          </a:p>
        </p:txBody>
      </p:sp>
      <p:sp>
        <p:nvSpPr>
          <p:cNvPr id="405" name="Google Shape;405;p21"/>
          <p:cNvSpPr txBox="1">
            <a:spLocks noGrp="1"/>
          </p:cNvSpPr>
          <p:nvPr>
            <p:ph type="body" idx="2"/>
          </p:nvPr>
        </p:nvSpPr>
        <p:spPr>
          <a:xfrm>
            <a:off x="3846513" y="1805780"/>
            <a:ext cx="8167687" cy="5052219"/>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600"/>
            </a:pPr>
            <a:r>
              <a:rPr lang="ar-JO" sz="2600" dirty="0" smtClean="0"/>
              <a:t>في </a:t>
            </a:r>
            <a:r>
              <a:rPr lang="ar-JO" sz="2600" dirty="0"/>
              <a:t>نفس المجموعة التي كان فيها النشاط الأول ، فكر في الخدمات والأنشطة التي حددتها.</a:t>
            </a:r>
            <a:endParaRPr dirty="0"/>
          </a:p>
          <a:p>
            <a:pPr marL="228600" lvl="0" indent="-228600" algn="r" rtl="1">
              <a:buSzPts val="2600"/>
            </a:pPr>
            <a:r>
              <a:rPr lang="ar-JO" sz="2600" dirty="0" smtClean="0"/>
              <a:t>حدد </a:t>
            </a:r>
            <a:r>
              <a:rPr lang="ar-JO" sz="2600" dirty="0"/>
              <a:t>الآن الطرق المختلفة التي يتم من خلالها تحديد الأطفال </a:t>
            </a:r>
            <a:r>
              <a:rPr lang="ar-JO" sz="2600" dirty="0" smtClean="0"/>
              <a:t>العاملين أو المعرضين لخطر عمل </a:t>
            </a:r>
            <a:r>
              <a:rPr lang="ar-JO" sz="2600" dirty="0"/>
              <a:t>الأطفال </a:t>
            </a:r>
            <a:r>
              <a:rPr lang="ar-JO" sz="2600" dirty="0" smtClean="0"/>
              <a:t>والوصول </a:t>
            </a:r>
            <a:r>
              <a:rPr lang="ar-JO" sz="2600" dirty="0"/>
              <a:t>إليهم من خلال .......... خدمات وأنشطة القطاع:</a:t>
            </a:r>
            <a:endParaRPr dirty="0"/>
          </a:p>
          <a:p>
            <a:pPr marL="685800" lvl="1" indent="-228600" algn="r" rtl="1"/>
            <a:r>
              <a:rPr lang="ar-JO" i="1" dirty="0" smtClean="0"/>
              <a:t>كيف </a:t>
            </a:r>
            <a:r>
              <a:rPr lang="ar-JO" i="1" dirty="0"/>
              <a:t>يحدث ذلك؟ بذل جهود خاصة لتحديد أو الوصول إلى الأطفال </a:t>
            </a:r>
            <a:r>
              <a:rPr lang="ar-JO" i="1" dirty="0" smtClean="0"/>
              <a:t>العاملين؟ </a:t>
            </a:r>
            <a:r>
              <a:rPr lang="ar-JO" i="1" dirty="0"/>
              <a:t>ما مدى فعالية هذه الجهود؟ ما هي الثغرات في التعرف على الأطفال </a:t>
            </a:r>
            <a:r>
              <a:rPr lang="ar-JO" i="1" dirty="0" smtClean="0"/>
              <a:t>العاملين؟</a:t>
            </a:r>
            <a:endParaRPr dirty="0"/>
          </a:p>
          <a:p>
            <a:pPr marL="228600" lvl="0" indent="-228600" algn="r" rtl="1">
              <a:buSzPts val="2600"/>
            </a:pPr>
            <a:r>
              <a:rPr lang="ar-JO" sz="2600" dirty="0" smtClean="0"/>
              <a:t>اكتب </a:t>
            </a:r>
            <a:r>
              <a:rPr lang="ar-JO" sz="2600" dirty="0"/>
              <a:t>إجاباتك </a:t>
            </a:r>
            <a:r>
              <a:rPr lang="ar-JO" sz="2600" dirty="0" smtClean="0"/>
              <a:t>حول </a:t>
            </a:r>
            <a:r>
              <a:rPr lang="ar-JO" sz="2600" dirty="0"/>
              <a:t>تحديد الهوية على ورقة لاصقة ملونة ، </a:t>
            </a:r>
            <a:r>
              <a:rPr lang="ar-JO" sz="2600" dirty="0" smtClean="0"/>
              <a:t>و</a:t>
            </a:r>
            <a:r>
              <a:rPr lang="ar-JO" sz="2600" dirty="0"/>
              <a:t> إجاباتك حول </a:t>
            </a:r>
            <a:r>
              <a:rPr lang="ar-JO" sz="2600" dirty="0" smtClean="0"/>
              <a:t>الإدماج </a:t>
            </a:r>
            <a:r>
              <a:rPr lang="ar-JO" sz="2600" dirty="0"/>
              <a:t>/ الوصول </a:t>
            </a:r>
            <a:r>
              <a:rPr lang="ar-JO" sz="2600" dirty="0" smtClean="0"/>
              <a:t>على </a:t>
            </a:r>
            <a:r>
              <a:rPr lang="ar-JO" sz="2600" dirty="0"/>
              <a:t>ورقة لاصقة ملونة أخرى.</a:t>
            </a:r>
            <a:endParaRPr dirty="0"/>
          </a:p>
          <a:p>
            <a:pPr marL="228600" lvl="0" indent="-228600" algn="r" rtl="1">
              <a:buSzPts val="2600"/>
            </a:pPr>
            <a:r>
              <a:rPr lang="ar-JO" sz="2600" dirty="0"/>
              <a:t>لديك 10-15 دقيقة.</a:t>
            </a:r>
            <a:endParaRPr dirty="0"/>
          </a:p>
        </p:txBody>
      </p:sp>
      <p:sp>
        <p:nvSpPr>
          <p:cNvPr id="406" name="Google Shape;406;p21"/>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lt1"/>
              </a:buClr>
              <a:buSzPct val="100000"/>
              <a:buNone/>
            </a:pPr>
            <a:r>
              <a:rPr lang="ar-JO" dirty="0" smtClean="0"/>
              <a:t>نشاط</a:t>
            </a:r>
            <a:endParaRPr dirty="0"/>
          </a:p>
          <a:p>
            <a:pPr marL="0" lvl="0" indent="0" algn="l" rtl="0">
              <a:lnSpc>
                <a:spcPct val="90000"/>
              </a:lnSpc>
              <a:spcBef>
                <a:spcPts val="1000"/>
              </a:spcBef>
              <a:spcAft>
                <a:spcPts val="0"/>
              </a:spcAft>
              <a:buClr>
                <a:schemeClr val="lt1"/>
              </a:buClr>
              <a:buSzPct val="100000"/>
              <a:buNone/>
            </a:pPr>
            <a:endParaRPr dirty="0"/>
          </a:p>
          <a:p>
            <a:pPr marL="0" lvl="0" indent="0" algn="r" rtl="1">
              <a:lnSpc>
                <a:spcPct val="90000"/>
              </a:lnSpc>
              <a:spcBef>
                <a:spcPts val="1000"/>
              </a:spcBef>
              <a:spcAft>
                <a:spcPts val="0"/>
              </a:spcAft>
              <a:buClr>
                <a:schemeClr val="lt1"/>
              </a:buClr>
              <a:buSzPct val="100000"/>
              <a:buNone/>
            </a:pPr>
            <a:r>
              <a:rPr lang="ar-JO" dirty="0" smtClean="0"/>
              <a:t>الجزء 1</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endParaRPr dirty="0"/>
          </a:p>
        </p:txBody>
      </p:sp>
      <p:pic>
        <p:nvPicPr>
          <p:cNvPr id="407" name="Google Shape;407;p21"/>
          <p:cNvPicPr preferRelativeResize="0"/>
          <p:nvPr/>
        </p:nvPicPr>
        <p:blipFill rotWithShape="1">
          <a:blip r:embed="rId3">
            <a:alphaModFix/>
          </a:blip>
          <a:srcRect/>
          <a:stretch/>
        </p:blipFill>
        <p:spPr>
          <a:xfrm>
            <a:off x="9521208" y="-217870"/>
            <a:ext cx="2670792" cy="2670792"/>
          </a:xfrm>
          <a:prstGeom prst="rect">
            <a:avLst/>
          </a:prstGeom>
          <a:noFill/>
          <a:ln>
            <a:noFill/>
          </a:ln>
        </p:spPr>
      </p:pic>
    </p:spTree>
    <p:extLst>
      <p:ext uri="{BB962C8B-B14F-4D97-AF65-F5344CB8AC3E}">
        <p14:creationId xmlns:p14="http://schemas.microsoft.com/office/powerpoint/2010/main" val="2303717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2"/>
          <p:cNvSpPr txBox="1">
            <a:spLocks noGrp="1"/>
          </p:cNvSpPr>
          <p:nvPr>
            <p:ph type="body" idx="1"/>
          </p:nvPr>
        </p:nvSpPr>
        <p:spPr>
          <a:xfrm>
            <a:off x="3791913" y="172310"/>
            <a:ext cx="5729400" cy="127170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كيفية وصول الخدمات المتاحة للأطفال العاملين ودعمها لهم</a:t>
            </a:r>
          </a:p>
        </p:txBody>
      </p:sp>
      <p:sp>
        <p:nvSpPr>
          <p:cNvPr id="414" name="Google Shape;414;p22"/>
          <p:cNvSpPr txBox="1">
            <a:spLocks noGrp="1"/>
          </p:cNvSpPr>
          <p:nvPr>
            <p:ph type="body" idx="2"/>
          </p:nvPr>
        </p:nvSpPr>
        <p:spPr>
          <a:xfrm>
            <a:off x="3896836" y="2095578"/>
            <a:ext cx="7916497" cy="4238315"/>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600"/>
            </a:pPr>
            <a:r>
              <a:rPr lang="ar-JO" sz="2600" dirty="0" smtClean="0"/>
              <a:t>حدد </a:t>
            </a:r>
            <a:r>
              <a:rPr lang="ar-JO" sz="2600" dirty="0"/>
              <a:t>الطرق المختلفة التي يتم من خلالها تحديد الأطفال </a:t>
            </a:r>
            <a:r>
              <a:rPr lang="ar-JO" sz="2600" dirty="0" smtClean="0"/>
              <a:t>العاملين أو المعرضين لخطر عمل </a:t>
            </a:r>
            <a:r>
              <a:rPr lang="ar-JO" sz="2600" dirty="0"/>
              <a:t>الأطفال </a:t>
            </a:r>
            <a:r>
              <a:rPr lang="ar-JO" sz="2600" dirty="0" smtClean="0"/>
              <a:t>وإدراجهم </a:t>
            </a:r>
            <a:r>
              <a:rPr lang="ar-JO" sz="2600" dirty="0"/>
              <a:t>في الخدمات والأنشطة عبر القطاعات الأخرى:</a:t>
            </a:r>
            <a:endParaRPr dirty="0"/>
          </a:p>
          <a:p>
            <a:pPr marL="685800" lvl="1" indent="-228600" algn="r" rtl="1"/>
            <a:r>
              <a:rPr lang="ar-JO" i="1" dirty="0" smtClean="0"/>
              <a:t>كيف </a:t>
            </a:r>
            <a:r>
              <a:rPr lang="ar-JO" i="1" dirty="0"/>
              <a:t>يحدث ذلك؟ هل بُذلت أي جهود خاصة لتحديد الأطفال </a:t>
            </a:r>
            <a:r>
              <a:rPr lang="ar-JO" i="1" dirty="0" smtClean="0"/>
              <a:t>العاملين أو </a:t>
            </a:r>
            <a:r>
              <a:rPr lang="ar-JO" i="1" dirty="0"/>
              <a:t>الوصول إليهم؟ ما مدى فعالية هذه الجهود؟ ما هي الثغرات في التعرف على </a:t>
            </a:r>
            <a:r>
              <a:rPr lang="ar-JO" i="1" dirty="0" smtClean="0"/>
              <a:t>الأطفال العاملين؟</a:t>
            </a:r>
            <a:endParaRPr dirty="0"/>
          </a:p>
          <a:p>
            <a:pPr marL="228600" lvl="0" indent="-228600" algn="r" rtl="1">
              <a:buSzPts val="2600"/>
            </a:pPr>
            <a:r>
              <a:rPr lang="ar-JO" sz="2600" dirty="0" smtClean="0"/>
              <a:t>اكتب </a:t>
            </a:r>
            <a:r>
              <a:rPr lang="ar-JO" sz="2600" dirty="0"/>
              <a:t>إجاباتك حول تحديد الهوية على ورقة لاصقة ملونة ، و إجاباتك حول  </a:t>
            </a:r>
            <a:r>
              <a:rPr lang="ar-JO" sz="2600" dirty="0" smtClean="0"/>
              <a:t>الوصول / </a:t>
            </a:r>
            <a:r>
              <a:rPr lang="ar-JO" sz="2600" dirty="0"/>
              <a:t> الإدماج </a:t>
            </a:r>
            <a:r>
              <a:rPr lang="ar-JO" sz="2600" dirty="0" smtClean="0"/>
              <a:t>على </a:t>
            </a:r>
            <a:r>
              <a:rPr lang="ar-JO" sz="2600" dirty="0"/>
              <a:t>ورقة لاصقة ملونة أخرى.</a:t>
            </a:r>
          </a:p>
          <a:p>
            <a:pPr marL="228600" lvl="0" indent="-228600" algn="r" rtl="1">
              <a:buSzPts val="2600"/>
            </a:pPr>
            <a:r>
              <a:rPr lang="ar-JO" sz="2600" dirty="0"/>
              <a:t>لديك 10-15 دقيقة.</a:t>
            </a:r>
          </a:p>
          <a:p>
            <a:pPr marL="228600" lvl="0" indent="-228600" algn="l" rtl="0">
              <a:lnSpc>
                <a:spcPct val="90000"/>
              </a:lnSpc>
              <a:spcBef>
                <a:spcPts val="1000"/>
              </a:spcBef>
              <a:spcAft>
                <a:spcPts val="0"/>
              </a:spcAft>
              <a:buClr>
                <a:schemeClr val="accent4"/>
              </a:buClr>
              <a:buSzPts val="2600"/>
              <a:buChar char="•"/>
            </a:pPr>
            <a:endParaRPr dirty="0"/>
          </a:p>
          <a:p>
            <a:pPr marL="228600" lvl="0" indent="-76200" algn="l" rtl="0">
              <a:lnSpc>
                <a:spcPct val="90000"/>
              </a:lnSpc>
              <a:spcBef>
                <a:spcPts val="1000"/>
              </a:spcBef>
              <a:spcAft>
                <a:spcPts val="0"/>
              </a:spcAft>
              <a:buClr>
                <a:schemeClr val="accent4"/>
              </a:buClr>
              <a:buSzPts val="2400"/>
              <a:buNone/>
            </a:pPr>
            <a:endParaRPr sz="2400" dirty="0"/>
          </a:p>
          <a:p>
            <a:pPr marL="228600" lvl="0" indent="-76200" algn="l" rtl="0">
              <a:lnSpc>
                <a:spcPct val="90000"/>
              </a:lnSpc>
              <a:spcBef>
                <a:spcPts val="1000"/>
              </a:spcBef>
              <a:spcAft>
                <a:spcPts val="0"/>
              </a:spcAft>
              <a:buClr>
                <a:schemeClr val="accent4"/>
              </a:buClr>
              <a:buSzPts val="2400"/>
              <a:buNone/>
            </a:pPr>
            <a:endParaRPr sz="2400" dirty="0"/>
          </a:p>
        </p:txBody>
      </p:sp>
      <p:sp>
        <p:nvSpPr>
          <p:cNvPr id="415" name="Google Shape;415;p22"/>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lt1"/>
              </a:buClr>
              <a:buSzPct val="100000"/>
              <a:buNone/>
            </a:pPr>
            <a:r>
              <a:rPr lang="ar-JO" dirty="0" smtClean="0"/>
              <a:t>نشاط</a:t>
            </a:r>
            <a:endParaRPr dirty="0"/>
          </a:p>
          <a:p>
            <a:pPr marL="0" lvl="0" indent="0" algn="l" rtl="0">
              <a:lnSpc>
                <a:spcPct val="90000"/>
              </a:lnSpc>
              <a:spcBef>
                <a:spcPts val="1000"/>
              </a:spcBef>
              <a:spcAft>
                <a:spcPts val="0"/>
              </a:spcAft>
              <a:buClr>
                <a:schemeClr val="lt1"/>
              </a:buClr>
              <a:buSzPct val="100000"/>
              <a:buNone/>
            </a:pPr>
            <a:endParaRPr dirty="0"/>
          </a:p>
          <a:p>
            <a:pPr marL="0" lvl="0" indent="0" algn="r" rtl="1">
              <a:lnSpc>
                <a:spcPct val="90000"/>
              </a:lnSpc>
              <a:spcBef>
                <a:spcPts val="1000"/>
              </a:spcBef>
              <a:spcAft>
                <a:spcPts val="0"/>
              </a:spcAft>
              <a:buClr>
                <a:schemeClr val="lt1"/>
              </a:buClr>
              <a:buSzPct val="100000"/>
              <a:buNone/>
            </a:pPr>
            <a:r>
              <a:rPr lang="ar-JO" dirty="0" smtClean="0"/>
              <a:t>الجزء 2</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endParaRPr dirty="0"/>
          </a:p>
        </p:txBody>
      </p:sp>
      <p:pic>
        <p:nvPicPr>
          <p:cNvPr id="416" name="Google Shape;416;p22"/>
          <p:cNvPicPr preferRelativeResize="0"/>
          <p:nvPr/>
        </p:nvPicPr>
        <p:blipFill rotWithShape="1">
          <a:blip r:embed="rId3">
            <a:alphaModFix/>
          </a:blip>
          <a:srcRect/>
          <a:stretch/>
        </p:blipFill>
        <p:spPr>
          <a:xfrm>
            <a:off x="9521332" y="-7"/>
            <a:ext cx="2670792" cy="2822527"/>
          </a:xfrm>
          <a:prstGeom prst="rect">
            <a:avLst/>
          </a:prstGeom>
          <a:noFill/>
          <a:ln>
            <a:noFill/>
          </a:ln>
        </p:spPr>
      </p:pic>
    </p:spTree>
    <p:extLst>
      <p:ext uri="{BB962C8B-B14F-4D97-AF65-F5344CB8AC3E}">
        <p14:creationId xmlns:p14="http://schemas.microsoft.com/office/powerpoint/2010/main" val="3020463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3"/>
          <p:cNvSpPr txBox="1">
            <a:spLocks noGrp="1"/>
          </p:cNvSpPr>
          <p:nvPr>
            <p:ph type="title"/>
          </p:nvPr>
        </p:nvSpPr>
        <p:spPr>
          <a:xfrm>
            <a:off x="656023" y="365125"/>
            <a:ext cx="8865184" cy="1325563"/>
          </a:xfrm>
          <a:prstGeom prst="rect">
            <a:avLst/>
          </a:prstGeom>
          <a:noFill/>
          <a:ln>
            <a:noFill/>
          </a:ln>
        </p:spPr>
        <p:txBody>
          <a:bodyPr spcFirstLastPara="1" wrap="square" lIns="91425" tIns="45700" rIns="91425" bIns="45700" anchor="ctr" anchorCtr="0">
            <a:noAutofit/>
          </a:bodyPr>
          <a:lstStyle/>
          <a:p>
            <a:pPr lvl="0" algn="r" rtl="1">
              <a:buSzPts val="3400"/>
            </a:pPr>
            <a:r>
              <a:rPr lang="ar-JO" sz="3400" dirty="0"/>
              <a:t>النشاط: فهم كيفية وصول الأطفال </a:t>
            </a:r>
            <a:r>
              <a:rPr lang="ar-JO" sz="3400" dirty="0" smtClean="0"/>
              <a:t>العاملين إلى </a:t>
            </a:r>
            <a:r>
              <a:rPr lang="ar-JO" sz="3400" dirty="0"/>
              <a:t>الخدمات الإنسانية</a:t>
            </a:r>
            <a:endParaRPr dirty="0"/>
          </a:p>
        </p:txBody>
      </p:sp>
      <p:sp>
        <p:nvSpPr>
          <p:cNvPr id="423" name="Google Shape;423;p23"/>
          <p:cNvSpPr txBox="1">
            <a:spLocks noGrp="1"/>
          </p:cNvSpPr>
          <p:nvPr>
            <p:ph type="body" idx="1"/>
          </p:nvPr>
        </p:nvSpPr>
        <p:spPr>
          <a:xfrm>
            <a:off x="685992" y="1938337"/>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r" rtl="1">
              <a:spcBef>
                <a:spcPts val="0"/>
              </a:spcBef>
            </a:pPr>
            <a:r>
              <a:rPr lang="ar-JO" dirty="0" smtClean="0"/>
              <a:t>في </a:t>
            </a:r>
            <a:r>
              <a:rPr lang="ar-JO" dirty="0"/>
              <a:t>مجموعات مختلفة ، اقرأ دراسة الحالة</a:t>
            </a:r>
            <a:endParaRPr dirty="0"/>
          </a:p>
        </p:txBody>
      </p:sp>
      <p:sp>
        <p:nvSpPr>
          <p:cNvPr id="424" name="Google Shape;424;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حدد </a:t>
            </a:r>
            <a:r>
              <a:rPr lang="ar-JO" dirty="0"/>
              <a:t>الأسباب التي تجعل هذا الطفل غير قادر على الوصول إلى الخدمات المتاحة والدعم الذي يحتاجه لمنعه من أن يكون في </a:t>
            </a:r>
            <a:r>
              <a:rPr lang="ar-JO" dirty="0" smtClean="0"/>
              <a:t>عمل </a:t>
            </a:r>
            <a:r>
              <a:rPr lang="ar-JO" dirty="0"/>
              <a:t>الأطفال.</a:t>
            </a:r>
            <a:endParaRPr dirty="0"/>
          </a:p>
          <a:p>
            <a:pPr marL="228600" lvl="0" indent="-228600" algn="r" rtl="1"/>
            <a:r>
              <a:rPr lang="ar-JO" dirty="0" smtClean="0"/>
              <a:t>حدد </a:t>
            </a:r>
            <a:r>
              <a:rPr lang="ar-JO" dirty="0"/>
              <a:t>بعض الإجراءات الملموسة التي يمكن أن تساعد هذا الطفل على الوصول بشكل أفضل إلى الأنشطة الإنسانية والدعم.</a:t>
            </a:r>
            <a:endParaRPr dirty="0"/>
          </a:p>
          <a:p>
            <a:pPr marL="228600" lvl="0" indent="-228600" algn="r" rtl="1"/>
            <a:r>
              <a:rPr lang="ar-JO" dirty="0" smtClean="0"/>
              <a:t>لديك </a:t>
            </a:r>
            <a:r>
              <a:rPr lang="ar-JO" dirty="0"/>
              <a:t>15 دقيقة للمناقشة في مجموعتك ، قبل </a:t>
            </a:r>
            <a:r>
              <a:rPr lang="ar-JO" dirty="0" smtClean="0"/>
              <a:t>تقديم ما توصلتم له </a:t>
            </a:r>
            <a:r>
              <a:rPr lang="ar-JO" dirty="0"/>
              <a:t>مرة أخرى في الجلسة العامة.</a:t>
            </a:r>
            <a:endParaRPr dirty="0"/>
          </a:p>
        </p:txBody>
      </p:sp>
      <p:pic>
        <p:nvPicPr>
          <p:cNvPr id="425" name="Google Shape;425;p23"/>
          <p:cNvPicPr preferRelativeResize="0"/>
          <p:nvPr/>
        </p:nvPicPr>
        <p:blipFill rotWithShape="1">
          <a:blip r:embed="rId3">
            <a:alphaModFix/>
          </a:blip>
          <a:srcRect/>
          <a:stretch/>
        </p:blipFill>
        <p:spPr>
          <a:xfrm>
            <a:off x="9521207" y="-331739"/>
            <a:ext cx="2670793" cy="2822526"/>
          </a:xfrm>
          <a:prstGeom prst="rect">
            <a:avLst/>
          </a:prstGeom>
          <a:noFill/>
          <a:ln>
            <a:noFill/>
          </a:ln>
        </p:spPr>
      </p:pic>
    </p:spTree>
    <p:extLst>
      <p:ext uri="{BB962C8B-B14F-4D97-AF65-F5344CB8AC3E}">
        <p14:creationId xmlns:p14="http://schemas.microsoft.com/office/powerpoint/2010/main" val="31507905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ctr">
              <a:spcBef>
                <a:spcPts val="0"/>
              </a:spcBef>
              <a:buSzPts val="4000"/>
            </a:pPr>
            <a:r>
              <a:rPr lang="ar-JO" sz="4000" dirty="0" smtClean="0"/>
              <a:t>الرسائل </a:t>
            </a:r>
            <a:r>
              <a:rPr lang="ar-JO" sz="4000" dirty="0"/>
              <a:t>الرئيسية</a:t>
            </a:r>
            <a:endParaRPr dirty="0"/>
          </a:p>
        </p:txBody>
      </p:sp>
      <p:sp>
        <p:nvSpPr>
          <p:cNvPr id="432" name="Google Shape;432;p24"/>
          <p:cNvSpPr txBox="1">
            <a:spLocks noGrp="1"/>
          </p:cNvSpPr>
          <p:nvPr>
            <p:ph type="body" idx="2"/>
          </p:nvPr>
        </p:nvSpPr>
        <p:spPr>
          <a:xfrm>
            <a:off x="4100513" y="1543792"/>
            <a:ext cx="7659687" cy="5039570"/>
          </a:xfrm>
          <a:prstGeom prst="rect">
            <a:avLst/>
          </a:prstGeom>
          <a:noFill/>
          <a:ln>
            <a:noFill/>
          </a:ln>
        </p:spPr>
        <p:txBody>
          <a:bodyPr spcFirstLastPara="1" wrap="square" lIns="91425" tIns="45700" rIns="91425" bIns="45700" anchor="t" anchorCtr="0">
            <a:normAutofit/>
          </a:bodyPr>
          <a:lstStyle/>
          <a:p>
            <a:pPr marL="228600" lvl="0" indent="-228600" algn="r" rtl="1">
              <a:spcBef>
                <a:spcPts val="0"/>
              </a:spcBef>
            </a:pPr>
            <a:r>
              <a:rPr lang="ar-JO" dirty="0" smtClean="0"/>
              <a:t>يمكن </a:t>
            </a:r>
            <a:r>
              <a:rPr lang="ar-JO" dirty="0"/>
              <a:t>التعرف على </a:t>
            </a:r>
            <a:r>
              <a:rPr lang="ar-JO" dirty="0" smtClean="0"/>
              <a:t>عمل </a:t>
            </a:r>
            <a:r>
              <a:rPr lang="ar-JO" dirty="0"/>
              <a:t>الأطفال من خلال مجموعة واسعة من نقاط الاتصال ، والتي تشمل القطاعات والأنظمة.</a:t>
            </a:r>
            <a:endParaRPr dirty="0"/>
          </a:p>
          <a:p>
            <a:pPr marL="228600" lvl="0" indent="-228600" algn="r" rtl="1"/>
            <a:r>
              <a:rPr lang="ar-JO" dirty="0" smtClean="0"/>
              <a:t>هناك </a:t>
            </a:r>
            <a:r>
              <a:rPr lang="ar-JO" dirty="0"/>
              <a:t>حاجة إلى مسارات إحالة منسقة وآمنة متعددة القطاعات مع نقاط دخول واضحة.</a:t>
            </a:r>
            <a:r>
              <a:rPr lang="en-GB" dirty="0" smtClean="0"/>
              <a:t>  </a:t>
            </a:r>
            <a:endParaRPr dirty="0"/>
          </a:p>
          <a:p>
            <a:pPr marL="228600" lvl="0" indent="-228600" algn="r" rtl="1"/>
            <a:r>
              <a:rPr lang="ar-JO" dirty="0" smtClean="0"/>
              <a:t>كن </a:t>
            </a:r>
            <a:r>
              <a:rPr lang="ar-JO" dirty="0"/>
              <a:t>على دراية </a:t>
            </a:r>
            <a:r>
              <a:rPr lang="ar-JO" dirty="0" smtClean="0"/>
              <a:t>بالمؤشرات التحذيرية من عمل </a:t>
            </a:r>
            <a:r>
              <a:rPr lang="ar-JO" dirty="0"/>
              <a:t>الأطفال وأسوأ أشكاله ، وافهم المخاطر وقم بإحالات آمنة إلى الخدمات المناسبة.</a:t>
            </a:r>
            <a:endParaRPr dirty="0"/>
          </a:p>
          <a:p>
            <a:pPr marL="228600" lvl="0" indent="-228600" algn="r" rtl="1"/>
            <a:r>
              <a:rPr lang="ar-JO" dirty="0" smtClean="0"/>
              <a:t>تهيئة فرص </a:t>
            </a:r>
            <a:r>
              <a:rPr lang="ar-JO" dirty="0"/>
              <a:t>لدعم والوصول إلى الأطفال </a:t>
            </a:r>
            <a:r>
              <a:rPr lang="ar-JO" dirty="0" smtClean="0"/>
              <a:t>العاملين أو المعرضين لخطر عمل الأطفال.</a:t>
            </a:r>
            <a:endParaRPr dirty="0"/>
          </a:p>
        </p:txBody>
      </p:sp>
    </p:spTree>
    <p:extLst>
      <p:ext uri="{BB962C8B-B14F-4D97-AF65-F5344CB8AC3E}">
        <p14:creationId xmlns:p14="http://schemas.microsoft.com/office/powerpoint/2010/main" val="3598522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304800" y="2960482"/>
            <a:ext cx="11364685" cy="3806078"/>
          </a:xfrm>
          <a:prstGeom prst="rect">
            <a:avLst/>
          </a:prstGeom>
          <a:noFill/>
          <a:ln>
            <a:noFill/>
          </a:ln>
        </p:spPr>
        <p:txBody>
          <a:bodyPr spcFirstLastPara="1" wrap="square" lIns="91425" tIns="45700" rIns="91425" bIns="45700" anchor="t" anchorCtr="0">
            <a:noAutofit/>
          </a:bodyPr>
          <a:lstStyle/>
          <a:p>
            <a:pPr lvl="0" indent="-387350" algn="r" rtl="1">
              <a:lnSpc>
                <a:spcPct val="100000"/>
              </a:lnSpc>
              <a:spcBef>
                <a:spcPts val="600"/>
              </a:spcBef>
              <a:buSzPts val="2500"/>
              <a:buFont typeface="Helvetica Neue"/>
              <a:buChar char="●"/>
            </a:pPr>
            <a:r>
              <a:rPr lang="ar-JO" sz="2500" dirty="0" smtClean="0"/>
              <a:t>وصف </a:t>
            </a:r>
            <a:r>
              <a:rPr lang="ar-JO" sz="2500" dirty="0"/>
              <a:t>بعض الطرق التي يمكن من خلالها تحديد الأطفال </a:t>
            </a:r>
            <a:r>
              <a:rPr lang="ar-JO" sz="2500" dirty="0" smtClean="0"/>
              <a:t>العاملين من </a:t>
            </a:r>
            <a:r>
              <a:rPr lang="ar-JO" sz="2500" dirty="0"/>
              <a:t>خلال الخدمات الإنسانية وإحالتهم بأمان إلى خدمات أكثر تخصصًا في السياق</a:t>
            </a:r>
            <a:endParaRPr sz="2500" b="1" dirty="0"/>
          </a:p>
          <a:p>
            <a:pPr lvl="0" indent="-387350" algn="r" rtl="1">
              <a:lnSpc>
                <a:spcPct val="100000"/>
              </a:lnSpc>
              <a:spcBef>
                <a:spcPts val="0"/>
              </a:spcBef>
              <a:buSzPts val="2500"/>
              <a:buFont typeface="Helvetica Neue"/>
              <a:buChar char="●"/>
            </a:pPr>
            <a:r>
              <a:rPr lang="ar-JO" sz="2500" dirty="0" smtClean="0"/>
              <a:t>تقييم </a:t>
            </a:r>
            <a:r>
              <a:rPr lang="ar-JO" sz="2500" dirty="0"/>
              <a:t>النهج الخاص </a:t>
            </a:r>
            <a:r>
              <a:rPr lang="ar-JO" sz="2500" dirty="0" smtClean="0"/>
              <a:t>بالبرنامج </a:t>
            </a:r>
            <a:r>
              <a:rPr lang="ar-JO" sz="2500" dirty="0"/>
              <a:t>لتحديد 4 تحديات </a:t>
            </a:r>
            <a:r>
              <a:rPr lang="ar-JO" sz="2500" dirty="0" smtClean="0"/>
              <a:t>خاصة بامكانية </a:t>
            </a:r>
            <a:r>
              <a:rPr lang="ar-JO" sz="2500" dirty="0"/>
              <a:t>الوصول إلى الأطفال </a:t>
            </a:r>
            <a:r>
              <a:rPr lang="ar-JO" sz="2500" dirty="0" smtClean="0"/>
              <a:t>العاملين</a:t>
            </a:r>
            <a:endParaRPr sz="2500" dirty="0"/>
          </a:p>
          <a:p>
            <a:pPr lvl="0" indent="-387350" algn="r" rtl="1">
              <a:lnSpc>
                <a:spcPct val="100000"/>
              </a:lnSpc>
              <a:spcBef>
                <a:spcPts val="0"/>
              </a:spcBef>
              <a:buSzPts val="2500"/>
              <a:buFont typeface="Helvetica Neue"/>
              <a:buChar char="●"/>
            </a:pPr>
            <a:r>
              <a:rPr lang="ar-JO" sz="2500" dirty="0" smtClean="0"/>
              <a:t>تقييم </a:t>
            </a:r>
            <a:r>
              <a:rPr lang="ar-JO" sz="2500" dirty="0"/>
              <a:t>النهج الخاص </a:t>
            </a:r>
            <a:r>
              <a:rPr lang="ar-JO" sz="2500" dirty="0" smtClean="0"/>
              <a:t>بالبرنامج </a:t>
            </a:r>
            <a:r>
              <a:rPr lang="ar-JO" sz="2500" dirty="0"/>
              <a:t>لتحديد 4 تحسينات يمكن إجراؤها لتحسين </a:t>
            </a:r>
            <a:r>
              <a:rPr lang="ar-JO" sz="2500" dirty="0" smtClean="0"/>
              <a:t>إمكانية وصولهم </a:t>
            </a:r>
            <a:r>
              <a:rPr lang="ar-JO" sz="2500" dirty="0"/>
              <a:t>إلى الأطفال </a:t>
            </a:r>
            <a:r>
              <a:rPr lang="ar-JO" sz="2500" dirty="0" smtClean="0"/>
              <a:t>العاملين</a:t>
            </a:r>
            <a:endParaRPr sz="2500" dirty="0"/>
          </a:p>
          <a:p>
            <a:pPr lvl="0" indent="-387350" algn="r" rtl="1">
              <a:lnSpc>
                <a:spcPct val="100000"/>
              </a:lnSpc>
              <a:spcBef>
                <a:spcPts val="0"/>
              </a:spcBef>
              <a:spcAft>
                <a:spcPts val="600"/>
              </a:spcAft>
              <a:buSzPts val="2500"/>
              <a:buFont typeface="Helvetica Neue"/>
              <a:buChar char="●"/>
            </a:pPr>
            <a:r>
              <a:rPr lang="ar-JO" sz="2500" dirty="0" smtClean="0"/>
              <a:t>تحديد </a:t>
            </a:r>
            <a:r>
              <a:rPr lang="ar-JO" sz="2500" dirty="0"/>
              <a:t>التكيفات المحتملة للبرامج الإنسانية في </a:t>
            </a:r>
            <a:r>
              <a:rPr lang="ar-JO" sz="2500" dirty="0" smtClean="0"/>
              <a:t>سياقات </a:t>
            </a:r>
            <a:r>
              <a:rPr lang="ar-JO" sz="2500" dirty="0"/>
              <a:t>النزوح لتلبية احتياجات </a:t>
            </a:r>
            <a:r>
              <a:rPr lang="ar-JO" sz="2500" dirty="0" smtClean="0"/>
              <a:t>الأطفال العاملين أو </a:t>
            </a:r>
            <a:r>
              <a:rPr lang="ar-JO" sz="2500" dirty="0"/>
              <a:t>المعرضين لخطر </a:t>
            </a:r>
            <a:r>
              <a:rPr lang="ar-JO" sz="2500" dirty="0" smtClean="0"/>
              <a:t>عمل الأطفال بشكل </a:t>
            </a:r>
            <a:r>
              <a:rPr lang="ar-JO" sz="2500" dirty="0"/>
              <a:t>أفضل</a:t>
            </a:r>
            <a:endParaRPr sz="2500"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ar-JO" sz="4000" b="1" i="0" u="none" strike="noStrike" cap="none" dirty="0" smtClean="0">
                <a:solidFill>
                  <a:schemeClr val="lt1"/>
                </a:solidFill>
                <a:latin typeface="Helvetica Neue"/>
                <a:ea typeface="Helvetica Neue"/>
                <a:cs typeface="Helvetica Neue"/>
                <a:sym typeface="Helvetica Neue"/>
              </a:rPr>
              <a:t>مخرجات التعلم</a:t>
            </a:r>
            <a:endParaRPr dirty="0"/>
          </a:p>
          <a:p>
            <a:pPr lvl="0" algn="ctr">
              <a:lnSpc>
                <a:spcPct val="90000"/>
              </a:lnSpc>
              <a:spcBef>
                <a:spcPts val="1000"/>
              </a:spcBef>
              <a:buClr>
                <a:schemeClr val="lt1"/>
              </a:buClr>
              <a:buSzPts val="3000"/>
            </a:pPr>
            <a:r>
              <a:rPr lang="ar-JO" sz="3000" dirty="0">
                <a:solidFill>
                  <a:schemeClr val="lt1"/>
                </a:solidFill>
                <a:latin typeface="Helvetica Neue"/>
                <a:ea typeface="Helvetica Neue"/>
                <a:cs typeface="Helvetica Neue"/>
                <a:sym typeface="Helvetica Neue"/>
              </a:rPr>
              <a:t>في نهاية الجلسة ستكون قادرًا على:</a:t>
            </a:r>
          </a:p>
        </p:txBody>
      </p:sp>
    </p:spTree>
    <p:extLst>
      <p:ext uri="{BB962C8B-B14F-4D97-AF65-F5344CB8AC3E}">
        <p14:creationId xmlns:p14="http://schemas.microsoft.com/office/powerpoint/2010/main" val="2709426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a:p>
        </p:txBody>
      </p:sp>
      <p:sp>
        <p:nvSpPr>
          <p:cNvPr id="250" name="Google Shape;250;p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400"/>
              <a:buNone/>
            </a:pPr>
            <a:endParaRPr/>
          </a:p>
        </p:txBody>
      </p:sp>
      <p:sp>
        <p:nvSpPr>
          <p:cNvPr id="251" name="Google Shape;251;p4"/>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252" name="Google Shape;252;p4"/>
          <p:cNvGrpSpPr/>
          <p:nvPr/>
        </p:nvGrpSpPr>
        <p:grpSpPr>
          <a:xfrm>
            <a:off x="204094" y="947057"/>
            <a:ext cx="3821354" cy="3821354"/>
            <a:chOff x="1591579" y="0"/>
            <a:chExt cx="3821354" cy="3821354"/>
          </a:xfrm>
        </p:grpSpPr>
        <p:sp>
          <p:nvSpPr>
            <p:cNvPr id="253" name="Google Shape;253;p4"/>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4"/>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dirty="0" smtClean="0">
                  <a:solidFill>
                    <a:schemeClr val="lt1"/>
                  </a:solidFill>
                  <a:latin typeface="Calibri"/>
                  <a:cs typeface="Calibri"/>
                  <a:sym typeface="Calibri"/>
                </a:rPr>
                <a:t>المجتمع</a:t>
              </a:r>
              <a:endParaRPr dirty="0"/>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5" name="Google Shape;255;p4"/>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4"/>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a:p>
              <a:pPr marL="0" marR="0" lvl="0" indent="0" algn="ctr" rtl="0">
                <a:lnSpc>
                  <a:spcPct val="90000"/>
                </a:lnSpc>
                <a:spcBef>
                  <a:spcPts val="560"/>
                </a:spcBef>
                <a:spcAft>
                  <a:spcPts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57" name="Google Shape;257;p4"/>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4"/>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الأسرة</a:t>
              </a:r>
              <a:endParaRPr dirty="0"/>
            </a:p>
            <a:p>
              <a:pPr marL="0" marR="0" lvl="0" indent="0" algn="ctr" rtl="0">
                <a:lnSpc>
                  <a:spcPct val="90000"/>
                </a:lnSpc>
                <a:spcBef>
                  <a:spcPts val="630"/>
                </a:spcBef>
                <a:spcAft>
                  <a:spcPts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259" name="Google Shape;259;p4"/>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4"/>
            <p:cNvSpPr txBox="1"/>
            <p:nvPr/>
          </p:nvSpPr>
          <p:spPr>
            <a:xfrm>
              <a:off x="2945770" y="2729051"/>
              <a:ext cx="1080842" cy="710165"/>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ar-JO" sz="1800" b="0" i="0" u="none" strike="noStrike" cap="none" dirty="0" smtClean="0">
                  <a:solidFill>
                    <a:schemeClr val="lt1"/>
                  </a:solidFill>
                  <a:latin typeface="Calibri"/>
                  <a:ea typeface="Calibri"/>
                  <a:cs typeface="Calibri"/>
                  <a:sym typeface="Calibri"/>
                </a:rPr>
                <a:t>الطفل</a:t>
              </a:r>
              <a:endParaRPr dirty="0"/>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61" name="Google Shape;261;p4"/>
          <p:cNvSpPr txBox="1"/>
          <p:nvPr/>
        </p:nvSpPr>
        <p:spPr>
          <a:xfrm>
            <a:off x="3293032" y="1445594"/>
            <a:ext cx="8898964" cy="707846"/>
          </a:xfrm>
          <a:prstGeom prst="rect">
            <a:avLst/>
          </a:prstGeom>
          <a:solidFill>
            <a:schemeClr val="accent2"/>
          </a:solidFill>
          <a:ln>
            <a:noFill/>
          </a:ln>
        </p:spPr>
        <p:txBody>
          <a:bodyPr spcFirstLastPara="1" wrap="square" lIns="91425" tIns="45700" rIns="91425" bIns="45700" anchor="t" anchorCtr="0">
            <a:spAutoFit/>
          </a:bodyPr>
          <a:lstStyle/>
          <a:p>
            <a:pPr marL="635000" lvl="1" indent="-358775" algn="r" rtl="1">
              <a:buClr>
                <a:schemeClr val="lt1"/>
              </a:buClr>
              <a:buSzPts val="2000"/>
              <a:buFont typeface="Arial"/>
              <a:buChar char="•"/>
            </a:pPr>
            <a:r>
              <a:rPr lang="ar-JO" sz="2000" dirty="0">
                <a:solidFill>
                  <a:schemeClr val="lt1"/>
                </a:solidFill>
                <a:latin typeface="Calibri"/>
                <a:ea typeface="Calibri"/>
                <a:cs typeface="Calibri"/>
                <a:sym typeface="Calibri"/>
              </a:rPr>
              <a:t>إطار تشريعي قوي • خدمات حكومية وظيفية / مزودة بالموارد • أنظمة إدارة المعلومات • التنسيق بين القطاعات / الوكالات</a:t>
            </a:r>
            <a:endParaRPr sz="1800" b="0" i="0" u="none" strike="noStrike" cap="none" dirty="0">
              <a:solidFill>
                <a:schemeClr val="lt1"/>
              </a:solidFill>
              <a:latin typeface="Calibri"/>
              <a:ea typeface="Calibri"/>
              <a:cs typeface="Calibri"/>
              <a:sym typeface="Calibri"/>
            </a:endParaRPr>
          </a:p>
        </p:txBody>
      </p:sp>
      <p:sp>
        <p:nvSpPr>
          <p:cNvPr id="262" name="Google Shape;262;p4"/>
          <p:cNvSpPr txBox="1"/>
          <p:nvPr/>
        </p:nvSpPr>
        <p:spPr>
          <a:xfrm>
            <a:off x="3135086" y="2151562"/>
            <a:ext cx="9056914" cy="984845"/>
          </a:xfrm>
          <a:prstGeom prst="rect">
            <a:avLst/>
          </a:prstGeom>
          <a:solidFill>
            <a:srgbClr val="97467D"/>
          </a:solidFill>
          <a:ln>
            <a:noFill/>
          </a:ln>
        </p:spPr>
        <p:txBody>
          <a:bodyPr spcFirstLastPara="1" wrap="square" lIns="91425" tIns="45700" rIns="91425" bIns="45700" anchor="t" anchorCtr="0">
            <a:spAutoFit/>
          </a:bodyPr>
          <a:lstStyle/>
          <a:p>
            <a:pPr marL="742950" lvl="1" indent="-287338" algn="r" rtl="1">
              <a:buClr>
                <a:schemeClr val="lt1"/>
              </a:buClr>
              <a:buSzPts val="2000"/>
              <a:buFont typeface="Arial"/>
              <a:buChar char="•"/>
            </a:pPr>
            <a:r>
              <a:rPr lang="ar-JO" sz="2000" dirty="0">
                <a:solidFill>
                  <a:schemeClr val="lt1"/>
                </a:solidFill>
                <a:latin typeface="Calibri"/>
                <a:ea typeface="Calibri"/>
                <a:cs typeface="Calibri"/>
                <a:sym typeface="Calibri"/>
              </a:rPr>
              <a:t>أنظمة </a:t>
            </a:r>
            <a:r>
              <a:rPr lang="ar-JO" sz="2000" dirty="0" smtClean="0">
                <a:solidFill>
                  <a:schemeClr val="lt1"/>
                </a:solidFill>
                <a:latin typeface="Calibri"/>
                <a:ea typeface="Calibri"/>
                <a:cs typeface="Calibri"/>
                <a:sym typeface="Calibri"/>
              </a:rPr>
              <a:t>رصد عمل </a:t>
            </a:r>
            <a:r>
              <a:rPr lang="ar-JO" sz="2000" dirty="0">
                <a:solidFill>
                  <a:schemeClr val="lt1"/>
                </a:solidFill>
                <a:latin typeface="Calibri"/>
                <a:ea typeface="Calibri"/>
                <a:cs typeface="Calibri"/>
                <a:sym typeface="Calibri"/>
              </a:rPr>
              <a:t>الأطفال وتحديدها وإحالتها • موارد كافية </a:t>
            </a:r>
            <a:r>
              <a:rPr lang="ar-JO" sz="2000" dirty="0" smtClean="0">
                <a:solidFill>
                  <a:schemeClr val="lt1"/>
                </a:solidFill>
                <a:latin typeface="Calibri"/>
                <a:ea typeface="Calibri"/>
                <a:cs typeface="Calibri"/>
                <a:sym typeface="Calibri"/>
              </a:rPr>
              <a:t>للمنع </a:t>
            </a:r>
            <a:r>
              <a:rPr lang="ar-JO" sz="2000" dirty="0">
                <a:solidFill>
                  <a:schemeClr val="lt1"/>
                </a:solidFill>
                <a:latin typeface="Calibri"/>
                <a:ea typeface="Calibri"/>
                <a:cs typeface="Calibri"/>
                <a:sym typeface="Calibri"/>
              </a:rPr>
              <a:t>والاستجابة • الأعراف والمواقف والممارسات </a:t>
            </a:r>
            <a:r>
              <a:rPr lang="ar-JO" sz="2000" dirty="0" smtClean="0">
                <a:solidFill>
                  <a:schemeClr val="lt1"/>
                </a:solidFill>
                <a:latin typeface="Calibri"/>
                <a:ea typeface="Calibri"/>
                <a:cs typeface="Calibri"/>
                <a:sym typeface="Calibri"/>
              </a:rPr>
              <a:t>الاجتماعية</a:t>
            </a:r>
          </a:p>
          <a:p>
            <a:pPr marL="742950" lvl="1" indent="-287338" algn="r" rtl="1">
              <a:buClr>
                <a:schemeClr val="lt1"/>
              </a:buClr>
              <a:buSzPts val="2000"/>
              <a:buFont typeface="Arial"/>
              <a:buChar char="•"/>
            </a:pPr>
            <a:endParaRPr sz="1800" b="0" i="0" u="none" strike="noStrike" cap="none" dirty="0">
              <a:solidFill>
                <a:schemeClr val="lt1"/>
              </a:solidFill>
              <a:latin typeface="Calibri"/>
              <a:ea typeface="Calibri"/>
              <a:cs typeface="Calibri"/>
              <a:sym typeface="Calibri"/>
            </a:endParaRPr>
          </a:p>
        </p:txBody>
      </p:sp>
      <p:sp>
        <p:nvSpPr>
          <p:cNvPr id="263" name="Google Shape;263;p4"/>
          <p:cNvSpPr txBox="1"/>
          <p:nvPr/>
        </p:nvSpPr>
        <p:spPr>
          <a:xfrm>
            <a:off x="2971800" y="2984809"/>
            <a:ext cx="9220200" cy="954067"/>
          </a:xfrm>
          <a:prstGeom prst="rect">
            <a:avLst/>
          </a:prstGeom>
          <a:solidFill>
            <a:srgbClr val="95CD7A"/>
          </a:solidFill>
          <a:ln>
            <a:noFill/>
          </a:ln>
        </p:spPr>
        <p:txBody>
          <a:bodyPr spcFirstLastPara="1" wrap="square" lIns="91425" tIns="45700" rIns="91425" bIns="45700" anchor="t" anchorCtr="0">
            <a:spAutoFit/>
          </a:bodyPr>
          <a:lstStyle/>
          <a:p>
            <a:pPr marL="895350" lvl="2" indent="-309563" algn="r" rtl="1">
              <a:buClr>
                <a:schemeClr val="lt1"/>
              </a:buClr>
              <a:buSzPts val="2000"/>
              <a:buFont typeface="Arial"/>
              <a:buChar char="•"/>
            </a:pPr>
            <a:r>
              <a:rPr lang="ar-JO" sz="2000" dirty="0" smtClean="0">
                <a:solidFill>
                  <a:schemeClr val="lt1"/>
                </a:solidFill>
                <a:latin typeface="Calibri"/>
                <a:ea typeface="Calibri"/>
                <a:cs typeface="Calibri"/>
                <a:sym typeface="Calibri"/>
              </a:rPr>
              <a:t>لوعي </a:t>
            </a:r>
            <a:r>
              <a:rPr lang="ar-JO" sz="2000" dirty="0">
                <a:solidFill>
                  <a:schemeClr val="lt1"/>
                </a:solidFill>
                <a:latin typeface="Calibri"/>
                <a:ea typeface="Calibri"/>
                <a:cs typeface="Calibri"/>
                <a:sym typeface="Calibri"/>
              </a:rPr>
              <a:t>بحقوق الأطفال والأثر الضار </a:t>
            </a:r>
            <a:r>
              <a:rPr lang="ar-JO" sz="2000" dirty="0" smtClean="0">
                <a:solidFill>
                  <a:schemeClr val="lt1"/>
                </a:solidFill>
                <a:latin typeface="Calibri"/>
                <a:ea typeface="Calibri"/>
                <a:cs typeface="Calibri"/>
                <a:sym typeface="Calibri"/>
              </a:rPr>
              <a:t>لعمل </a:t>
            </a:r>
            <a:r>
              <a:rPr lang="ar-JO" sz="2000" dirty="0">
                <a:solidFill>
                  <a:schemeClr val="lt1"/>
                </a:solidFill>
                <a:latin typeface="Calibri"/>
                <a:ea typeface="Calibri"/>
                <a:cs typeface="Calibri"/>
                <a:sym typeface="Calibri"/>
              </a:rPr>
              <a:t>الأطفال</a:t>
            </a:r>
          </a:p>
          <a:p>
            <a:pPr marL="895350" lvl="2" indent="-309563" algn="r" rtl="1">
              <a:buClr>
                <a:schemeClr val="lt1"/>
              </a:buClr>
              <a:buSzPts val="2000"/>
              <a:buFont typeface="Arial"/>
              <a:buChar char="•"/>
            </a:pPr>
            <a:r>
              <a:rPr lang="ar-JO" sz="2000" dirty="0" smtClean="0">
                <a:solidFill>
                  <a:schemeClr val="lt1"/>
                </a:solidFill>
                <a:latin typeface="Calibri"/>
                <a:ea typeface="Calibri"/>
                <a:cs typeface="Calibri"/>
                <a:sym typeface="Calibri"/>
              </a:rPr>
              <a:t>الأسر تلبي الاحتياجات </a:t>
            </a:r>
            <a:r>
              <a:rPr lang="ar-JO" sz="2000" dirty="0">
                <a:solidFill>
                  <a:schemeClr val="lt1"/>
                </a:solidFill>
                <a:latin typeface="Calibri"/>
                <a:ea typeface="Calibri"/>
                <a:cs typeface="Calibri"/>
                <a:sym typeface="Calibri"/>
              </a:rPr>
              <a:t>الأساسية ولديها بدائل اقتصادية لعمل </a:t>
            </a:r>
            <a:r>
              <a:rPr lang="ar-JO" sz="2000" dirty="0" smtClean="0">
                <a:solidFill>
                  <a:schemeClr val="lt1"/>
                </a:solidFill>
                <a:latin typeface="Calibri"/>
                <a:ea typeface="Calibri"/>
                <a:cs typeface="Calibri"/>
                <a:sym typeface="Calibri"/>
              </a:rPr>
              <a:t>الأطفال</a:t>
            </a:r>
          </a:p>
          <a:p>
            <a:pPr marL="895350" lvl="2" indent="-309563" algn="r" rtl="1">
              <a:buClr>
                <a:schemeClr val="lt1"/>
              </a:buClr>
              <a:buSzPts val="2000"/>
              <a:buFont typeface="Arial"/>
              <a:buChar char="•"/>
            </a:pPr>
            <a:endParaRPr sz="1600" b="0" i="0" u="none" strike="noStrike" cap="none" dirty="0">
              <a:solidFill>
                <a:schemeClr val="lt1"/>
              </a:solidFill>
              <a:latin typeface="Calibri"/>
              <a:ea typeface="Calibri"/>
              <a:cs typeface="Calibri"/>
              <a:sym typeface="Calibri"/>
            </a:endParaRPr>
          </a:p>
        </p:txBody>
      </p:sp>
      <p:sp>
        <p:nvSpPr>
          <p:cNvPr id="264" name="Google Shape;264;p4"/>
          <p:cNvSpPr txBox="1"/>
          <p:nvPr/>
        </p:nvSpPr>
        <p:spPr>
          <a:xfrm>
            <a:off x="2114771" y="3752537"/>
            <a:ext cx="10069286" cy="1261844"/>
          </a:xfrm>
          <a:prstGeom prst="rect">
            <a:avLst/>
          </a:prstGeom>
          <a:solidFill>
            <a:schemeClr val="accent5"/>
          </a:solidFill>
          <a:ln>
            <a:noFill/>
          </a:ln>
        </p:spPr>
        <p:txBody>
          <a:bodyPr spcFirstLastPara="1" wrap="square" lIns="91425" tIns="45700" rIns="91425" bIns="45700" anchor="t" anchorCtr="0">
            <a:spAutoFit/>
          </a:bodyPr>
          <a:lstStyle/>
          <a:p>
            <a:pPr marL="1790700" lvl="4" indent="-358775" algn="r" rtl="1">
              <a:buClr>
                <a:schemeClr val="lt1"/>
              </a:buClr>
              <a:buSzPts val="2000"/>
              <a:buFont typeface="Arial"/>
              <a:buChar char="•"/>
            </a:pPr>
            <a:r>
              <a:rPr lang="ar-JO" sz="2000" dirty="0">
                <a:solidFill>
                  <a:schemeClr val="lt1"/>
                </a:solidFill>
                <a:latin typeface="Calibri"/>
                <a:ea typeface="Calibri"/>
                <a:cs typeface="Calibri"/>
                <a:sym typeface="Calibri"/>
              </a:rPr>
              <a:t>يعرف الأطفال الحقوق ويحصلون على التعليم وسبل العمل اللائق</a:t>
            </a:r>
          </a:p>
          <a:p>
            <a:pPr marL="1790700" lvl="4" indent="-358775" algn="r" rtl="1">
              <a:buClr>
                <a:schemeClr val="lt1"/>
              </a:buClr>
              <a:buSzPts val="2000"/>
              <a:buFont typeface="Arial"/>
              <a:buChar char="•"/>
            </a:pPr>
            <a:r>
              <a:rPr lang="ar-JO" sz="2000" dirty="0">
                <a:solidFill>
                  <a:schemeClr val="lt1"/>
                </a:solidFill>
                <a:latin typeface="Calibri"/>
                <a:ea typeface="Calibri"/>
                <a:cs typeface="Calibri"/>
                <a:sym typeface="Calibri"/>
              </a:rPr>
              <a:t>إدارة حالات حماية الطفل والخدمات الاجتماعية للأطفال </a:t>
            </a:r>
            <a:r>
              <a:rPr lang="ar-JO" sz="2000" dirty="0" smtClean="0">
                <a:solidFill>
                  <a:schemeClr val="lt1"/>
                </a:solidFill>
                <a:latin typeface="Calibri"/>
                <a:ea typeface="Calibri"/>
                <a:cs typeface="Calibri"/>
                <a:sym typeface="Calibri"/>
              </a:rPr>
              <a:t>العاملين أو المعرضين </a:t>
            </a:r>
            <a:r>
              <a:rPr lang="ar-JO" sz="2000" dirty="0">
                <a:solidFill>
                  <a:schemeClr val="lt1"/>
                </a:solidFill>
                <a:latin typeface="Calibri"/>
                <a:ea typeface="Calibri"/>
                <a:cs typeface="Calibri"/>
                <a:sym typeface="Calibri"/>
              </a:rPr>
              <a:t>لخطر </a:t>
            </a:r>
            <a:r>
              <a:rPr lang="ar-JO" sz="2000" dirty="0" smtClean="0">
                <a:solidFill>
                  <a:schemeClr val="lt1"/>
                </a:solidFill>
                <a:latin typeface="Calibri"/>
                <a:ea typeface="Calibri"/>
                <a:cs typeface="Calibri"/>
                <a:sym typeface="Calibri"/>
              </a:rPr>
              <a:t>عمل الأطفال</a:t>
            </a:r>
          </a:p>
          <a:p>
            <a:pPr marL="1431925" lvl="4" algn="r" rtl="1">
              <a:buClr>
                <a:schemeClr val="lt1"/>
              </a:buClr>
              <a:buSzPts val="2000"/>
            </a:pPr>
            <a:endParaRPr lang="ar-JO" sz="2000" b="0" i="0" u="none" strike="noStrike" cap="none" dirty="0">
              <a:solidFill>
                <a:schemeClr val="lt1"/>
              </a:solidFill>
              <a:latin typeface="Calibri"/>
              <a:ea typeface="Calibri"/>
              <a:cs typeface="Calibri"/>
              <a:sym typeface="Calibri"/>
            </a:endParaRPr>
          </a:p>
          <a:p>
            <a:pPr marL="1431925" lvl="4" algn="r" rtl="1">
              <a:buClr>
                <a:schemeClr val="lt1"/>
              </a:buClr>
              <a:buSzPts val="2000"/>
            </a:pPr>
            <a:endParaRPr sz="1600" b="0" i="0" u="none" strike="noStrike" cap="none" dirty="0">
              <a:solidFill>
                <a:schemeClr val="lt1"/>
              </a:solidFill>
              <a:latin typeface="Calibri"/>
              <a:ea typeface="Calibri"/>
              <a:cs typeface="Calibri"/>
              <a:sym typeface="Calibri"/>
            </a:endParaRPr>
          </a:p>
        </p:txBody>
      </p:sp>
      <p:graphicFrame>
        <p:nvGraphicFramePr>
          <p:cNvPr id="265" name="Google Shape;265;p4"/>
          <p:cNvGraphicFramePr/>
          <p:nvPr>
            <p:extLst>
              <p:ext uri="{D42A27DB-BD31-4B8C-83A1-F6EECF244321}">
                <p14:modId xmlns:p14="http://schemas.microsoft.com/office/powerpoint/2010/main" val="3719505607"/>
              </p:ext>
            </p:extLst>
          </p:nvPr>
        </p:nvGraphicFramePr>
        <p:xfrm>
          <a:off x="1835463" y="5029172"/>
          <a:ext cx="9116400" cy="1702960"/>
        </p:xfrm>
        <a:graphic>
          <a:graphicData uri="http://schemas.openxmlformats.org/drawingml/2006/table">
            <a:tbl>
              <a:tblPr>
                <a:noFill/>
                <a:tableStyleId>{F19F8BBE-652C-43DF-8702-4F2C54623241}</a:tableStyleId>
              </a:tblPr>
              <a:tblGrid>
                <a:gridCol w="1698975">
                  <a:extLst>
                    <a:ext uri="{9D8B030D-6E8A-4147-A177-3AD203B41FA5}">
                      <a16:colId xmlns:a16="http://schemas.microsoft.com/office/drawing/2014/main" val="20000"/>
                    </a:ext>
                  </a:extLst>
                </a:gridCol>
                <a:gridCol w="953075">
                  <a:extLst>
                    <a:ext uri="{9D8B030D-6E8A-4147-A177-3AD203B41FA5}">
                      <a16:colId xmlns:a16="http://schemas.microsoft.com/office/drawing/2014/main" val="20001"/>
                    </a:ext>
                  </a:extLst>
                </a:gridCol>
                <a:gridCol w="953075">
                  <a:extLst>
                    <a:ext uri="{9D8B030D-6E8A-4147-A177-3AD203B41FA5}">
                      <a16:colId xmlns:a16="http://schemas.microsoft.com/office/drawing/2014/main" val="20002"/>
                    </a:ext>
                  </a:extLst>
                </a:gridCol>
                <a:gridCol w="953075">
                  <a:extLst>
                    <a:ext uri="{9D8B030D-6E8A-4147-A177-3AD203B41FA5}">
                      <a16:colId xmlns:a16="http://schemas.microsoft.com/office/drawing/2014/main" val="20003"/>
                    </a:ext>
                  </a:extLst>
                </a:gridCol>
                <a:gridCol w="953075">
                  <a:extLst>
                    <a:ext uri="{9D8B030D-6E8A-4147-A177-3AD203B41FA5}">
                      <a16:colId xmlns:a16="http://schemas.microsoft.com/office/drawing/2014/main" val="20004"/>
                    </a:ext>
                  </a:extLst>
                </a:gridCol>
                <a:gridCol w="953075">
                  <a:extLst>
                    <a:ext uri="{9D8B030D-6E8A-4147-A177-3AD203B41FA5}">
                      <a16:colId xmlns:a16="http://schemas.microsoft.com/office/drawing/2014/main" val="20005"/>
                    </a:ext>
                  </a:extLst>
                </a:gridCol>
                <a:gridCol w="953075">
                  <a:extLst>
                    <a:ext uri="{9D8B030D-6E8A-4147-A177-3AD203B41FA5}">
                      <a16:colId xmlns:a16="http://schemas.microsoft.com/office/drawing/2014/main" val="20006"/>
                    </a:ext>
                  </a:extLst>
                </a:gridCol>
                <a:gridCol w="1698975">
                  <a:extLst>
                    <a:ext uri="{9D8B030D-6E8A-4147-A177-3AD203B41FA5}">
                      <a16:colId xmlns:a16="http://schemas.microsoft.com/office/drawing/2014/main" val="20007"/>
                    </a:ext>
                  </a:extLst>
                </a:gridCol>
              </a:tblGrid>
              <a:tr h="788550">
                <a:tc>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المنع</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الإستعداد</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حماية الطقل</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التعليم</a:t>
                      </a:r>
                      <a:r>
                        <a:rPr lang="en-GB" sz="1800" b="1" u="none" strike="noStrike" cap="none" dirty="0" smtClean="0">
                          <a:solidFill>
                            <a:srgbClr val="FFFFFF"/>
                          </a:solidFill>
                          <a:latin typeface="Helvetica Neue"/>
                          <a:ea typeface="Helvetica Neue"/>
                          <a:cs typeface="Helvetica Neue"/>
                          <a:sym typeface="Helvetica Neue"/>
                        </a:rPr>
                        <a:t> </a:t>
                      </a:r>
                      <a:r>
                        <a:rPr lang="en-GB" sz="800" b="1" u="none" strike="noStrike" cap="none" dirty="0" smtClean="0">
                          <a:solidFill>
                            <a:srgbClr val="FFFFFF"/>
                          </a:solidFill>
                          <a:latin typeface="Helvetica Neue"/>
                          <a:ea typeface="Helvetica Neue"/>
                          <a:cs typeface="Helvetica Neue"/>
                          <a:sym typeface="Helvetica Neue"/>
                        </a:rPr>
                        <a:t> </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ctr" rtl="0">
                        <a:spcBef>
                          <a:spcPts val="0"/>
                        </a:spcBef>
                        <a:spcAft>
                          <a:spcPts val="0"/>
                        </a:spcAft>
                        <a:buNone/>
                      </a:pPr>
                      <a:r>
                        <a:rPr lang="ar-JO" sz="1800" b="1" u="none" strike="noStrike" cap="none" dirty="0" smtClean="0">
                          <a:solidFill>
                            <a:srgbClr val="FFFFFF"/>
                          </a:solidFill>
                          <a:latin typeface="Helvetica Neue"/>
                          <a:ea typeface="Helvetica Neue"/>
                          <a:cs typeface="Helvetica Neue"/>
                          <a:sym typeface="Helvetica Neue"/>
                        </a:rPr>
                        <a:t>تنمية الطفولة المبكرة</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526025">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التعليم والتدريب التقني والمهني</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الأمن الغذائي وسبل العيش</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الصحة</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ts val="0"/>
                        </a:spcBef>
                        <a:spcAft>
                          <a:spcPts val="0"/>
                        </a:spcAft>
                        <a:buNone/>
                      </a:pPr>
                      <a:r>
                        <a:rPr lang="ar-JO" sz="1800" b="1" dirty="0" smtClean="0">
                          <a:solidFill>
                            <a:srgbClr val="FFFFFF"/>
                          </a:solidFill>
                          <a:latin typeface="Helvetica Neue"/>
                          <a:ea typeface="Helvetica Neue"/>
                          <a:cs typeface="Helvetica Neue"/>
                          <a:sym typeface="Helvetica Neue"/>
                        </a:rPr>
                        <a:t>الأنظمة والسياسات والتشريعات على مستوى المجتمع</a:t>
                      </a:r>
                    </a:p>
                    <a:p>
                      <a:pPr marL="0" marR="0" lvl="0" indent="0" algn="ctr" rtl="0">
                        <a:spcBef>
                          <a:spcPts val="0"/>
                        </a:spcBef>
                        <a:spcAft>
                          <a:spcPts val="0"/>
                        </a:spcAft>
                        <a:buNone/>
                      </a:pP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266" name="Google Shape;266;p4"/>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lvl="0" algn="r" rtl="1">
              <a:lnSpc>
                <a:spcPct val="90000"/>
              </a:lnSpc>
              <a:buClr>
                <a:schemeClr val="lt1"/>
              </a:buClr>
              <a:buSzPts val="4000"/>
            </a:pPr>
            <a:r>
              <a:rPr lang="ar-JO" sz="3200" b="1" dirty="0">
                <a:solidFill>
                  <a:schemeClr val="lt1"/>
                </a:solidFill>
              </a:rPr>
              <a:t>الإطار البرنامجي لمنع عمل الأطفال والاستجابة له</a:t>
            </a:r>
            <a:endParaRPr sz="600" dirty="0"/>
          </a:p>
        </p:txBody>
      </p:sp>
      <p:sp>
        <p:nvSpPr>
          <p:cNvPr id="267" name="Google Shape;267;p4"/>
          <p:cNvSpPr txBox="1"/>
          <p:nvPr/>
        </p:nvSpPr>
        <p:spPr>
          <a:xfrm>
            <a:off x="1484558" y="1966896"/>
            <a:ext cx="1276311"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1800" dirty="0" smtClean="0">
                <a:solidFill>
                  <a:schemeClr val="lt1"/>
                </a:solidFill>
                <a:latin typeface="Calibri"/>
                <a:ea typeface="Calibri"/>
                <a:cs typeface="Calibri"/>
                <a:sym typeface="Calibri"/>
              </a:rPr>
              <a:t>المجتمع المحلي</a:t>
            </a:r>
            <a:endParaRPr dirty="0"/>
          </a:p>
        </p:txBody>
      </p:sp>
    </p:spTree>
    <p:extLst>
      <p:ext uri="{BB962C8B-B14F-4D97-AF65-F5344CB8AC3E}">
        <p14:creationId xmlns:p14="http://schemas.microsoft.com/office/powerpoint/2010/main" val="3372770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5"/>
          <p:cNvSpPr txBox="1">
            <a:spLocks noGrp="1"/>
          </p:cNvSpPr>
          <p:nvPr>
            <p:ph type="title"/>
          </p:nvPr>
        </p:nvSpPr>
        <p:spPr>
          <a:xfrm>
            <a:off x="2170175" y="2866832"/>
            <a:ext cx="7851649" cy="1048676"/>
          </a:xfrm>
          <a:prstGeom prst="rect">
            <a:avLst/>
          </a:prstGeom>
          <a:noFill/>
          <a:ln>
            <a:noFill/>
          </a:ln>
        </p:spPr>
        <p:txBody>
          <a:bodyPr spcFirstLastPara="1" wrap="square" lIns="91425" tIns="45700" rIns="91425" bIns="45700" anchor="ctr" anchorCtr="0">
            <a:normAutofit/>
          </a:bodyPr>
          <a:lstStyle/>
          <a:p>
            <a:pPr lvl="0"/>
            <a:r>
              <a:rPr lang="ar-JO" dirty="0"/>
              <a:t>تحديد الأطفال </a:t>
            </a:r>
            <a:r>
              <a:rPr lang="ar-JO" dirty="0" smtClean="0"/>
              <a:t>العاملين</a:t>
            </a:r>
            <a:br>
              <a:rPr lang="ar-JO" dirty="0" smtClean="0"/>
            </a:br>
            <a:r>
              <a:rPr lang="ar-JO" dirty="0" smtClean="0"/>
              <a:t> </a:t>
            </a:r>
            <a:r>
              <a:rPr lang="ar-JO" dirty="0"/>
              <a:t>بأمان من خلال العمل الإنساني</a:t>
            </a:r>
          </a:p>
        </p:txBody>
      </p:sp>
    </p:spTree>
    <p:extLst>
      <p:ext uri="{BB962C8B-B14F-4D97-AF65-F5344CB8AC3E}">
        <p14:creationId xmlns:p14="http://schemas.microsoft.com/office/powerpoint/2010/main" val="3911366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chemeClr val="accent5"/>
              </a:buClr>
              <a:buSzPts val="3600"/>
              <a:buFont typeface="Helvetica Neue"/>
              <a:buNone/>
            </a:pPr>
            <a:r>
              <a:rPr lang="ar-JO" dirty="0" smtClean="0"/>
              <a:t>نقاش</a:t>
            </a:r>
            <a:endParaRPr dirty="0"/>
          </a:p>
        </p:txBody>
      </p:sp>
      <p:sp>
        <p:nvSpPr>
          <p:cNvPr id="278" name="Google Shape;278;p6"/>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r">
              <a:spcBef>
                <a:spcPts val="0"/>
              </a:spcBef>
            </a:pPr>
            <a:r>
              <a:rPr lang="ar-JO" dirty="0" smtClean="0"/>
              <a:t>ناقش </a:t>
            </a:r>
            <a:r>
              <a:rPr lang="ar-JO" dirty="0"/>
              <a:t>مع شريكك ما يلي:</a:t>
            </a:r>
            <a:endParaRPr dirty="0"/>
          </a:p>
        </p:txBody>
      </p:sp>
      <p:sp>
        <p:nvSpPr>
          <p:cNvPr id="279" name="Google Shape;279;p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0" lvl="0" indent="0" algn="r" rtl="1">
              <a:spcBef>
                <a:spcPts val="0"/>
              </a:spcBef>
              <a:buNone/>
            </a:pPr>
            <a:r>
              <a:rPr lang="ar-JO" dirty="0" smtClean="0"/>
              <a:t>ما </a:t>
            </a:r>
            <a:r>
              <a:rPr lang="ar-JO" dirty="0"/>
              <a:t>هي نقاط الاتصال المحتملة والطرق التي يمكن من خلالها تحديد </a:t>
            </a:r>
            <a:r>
              <a:rPr lang="ar-JO" dirty="0" smtClean="0"/>
              <a:t>عمل </a:t>
            </a:r>
            <a:r>
              <a:rPr lang="ar-JO" dirty="0"/>
              <a:t>الأطفال في السياق؟</a:t>
            </a:r>
            <a:endParaRPr dirty="0"/>
          </a:p>
        </p:txBody>
      </p:sp>
      <p:pic>
        <p:nvPicPr>
          <p:cNvPr id="280" name="Google Shape;280;p6"/>
          <p:cNvPicPr preferRelativeResize="0"/>
          <p:nvPr/>
        </p:nvPicPr>
        <p:blipFill rotWithShape="1">
          <a:blip r:embed="rId3">
            <a:alphaModFix/>
          </a:blip>
          <a:srcRect/>
          <a:stretch/>
        </p:blipFill>
        <p:spPr>
          <a:xfrm>
            <a:off x="10100877" y="341313"/>
            <a:ext cx="1435100" cy="939800"/>
          </a:xfrm>
          <a:prstGeom prst="rect">
            <a:avLst/>
          </a:prstGeom>
          <a:noFill/>
          <a:ln>
            <a:noFill/>
          </a:ln>
        </p:spPr>
      </p:pic>
    </p:spTree>
    <p:extLst>
      <p:ext uri="{BB962C8B-B14F-4D97-AF65-F5344CB8AC3E}">
        <p14:creationId xmlns:p14="http://schemas.microsoft.com/office/powerpoint/2010/main" val="2237598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7"/>
          <p:cNvSpPr txBox="1">
            <a:spLocks noGrp="1"/>
          </p:cNvSpPr>
          <p:nvPr>
            <p:ph type="title"/>
          </p:nvPr>
        </p:nvSpPr>
        <p:spPr>
          <a:xfrm>
            <a:off x="656023" y="365126"/>
            <a:ext cx="10515600" cy="1325563"/>
          </a:xfrm>
          <a:prstGeom prst="rect">
            <a:avLst/>
          </a:prstGeom>
          <a:noFill/>
          <a:ln>
            <a:noFill/>
          </a:ln>
        </p:spPr>
        <p:txBody>
          <a:bodyPr spcFirstLastPara="1" wrap="square" lIns="91425" tIns="45700" rIns="91425" bIns="45700" anchor="ctr" anchorCtr="0">
            <a:normAutofit/>
          </a:bodyPr>
          <a:lstStyle/>
          <a:p>
            <a:pPr lvl="0" algn="r" rtl="1"/>
            <a:r>
              <a:rPr lang="ar-JO" dirty="0"/>
              <a:t>نقاط الاتصال المحتملة لتحديد عمل الأطفال</a:t>
            </a:r>
            <a:endParaRPr dirty="0"/>
          </a:p>
        </p:txBody>
      </p:sp>
      <p:sp>
        <p:nvSpPr>
          <p:cNvPr id="287" name="Google Shape;287;p7"/>
          <p:cNvSpPr txBox="1">
            <a:spLocks noGrp="1"/>
          </p:cNvSpPr>
          <p:nvPr>
            <p:ph type="body" idx="2"/>
          </p:nvPr>
        </p:nvSpPr>
        <p:spPr>
          <a:xfrm>
            <a:off x="656023" y="2023197"/>
            <a:ext cx="11535977" cy="4834803"/>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400"/>
            </a:pPr>
            <a:r>
              <a:rPr lang="ar-JO" sz="2400" dirty="0" smtClean="0">
                <a:solidFill>
                  <a:srgbClr val="000000"/>
                </a:solidFill>
              </a:rPr>
              <a:t>المدارس </a:t>
            </a:r>
            <a:r>
              <a:rPr lang="ar-JO" sz="2400" dirty="0">
                <a:solidFill>
                  <a:srgbClr val="000000"/>
                </a:solidFill>
              </a:rPr>
              <a:t>ومقدمي الخدمات المحلية والإنسانية والعيادات الصحية </a:t>
            </a:r>
            <a:r>
              <a:rPr lang="ar-JO" sz="2400" dirty="0" smtClean="0">
                <a:solidFill>
                  <a:srgbClr val="000000"/>
                </a:solidFill>
              </a:rPr>
              <a:t>والتوزيعات </a:t>
            </a:r>
            <a:r>
              <a:rPr lang="en-GB" sz="2400" dirty="0" smtClean="0">
                <a:solidFill>
                  <a:srgbClr val="000000"/>
                </a:solidFill>
                <a:latin typeface="Helvetica Neue"/>
                <a:ea typeface="Helvetica Neue"/>
                <a:cs typeface="Helvetica Neue"/>
                <a:sym typeface="Helvetica Neue"/>
              </a:rPr>
              <a:t> </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التواصل </a:t>
            </a:r>
            <a:r>
              <a:rPr lang="ar-JO" sz="2400" dirty="0">
                <a:solidFill>
                  <a:srgbClr val="000000"/>
                </a:solidFill>
              </a:rPr>
              <a:t>المجتمعي ، الهياكل المجتمعية ، القادة الدينيون / المجتمعيون</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مراكز </a:t>
            </a:r>
            <a:r>
              <a:rPr lang="ar-JO" sz="2400" dirty="0">
                <a:solidFill>
                  <a:srgbClr val="000000"/>
                </a:solidFill>
              </a:rPr>
              <a:t>مجتمعية ، مساحات آمنة ، مراكز متعددة الخدمات ، أنشطة جماعية</a:t>
            </a:r>
            <a:endParaRPr dirty="0" smtClean="0"/>
          </a:p>
          <a:p>
            <a:pPr marL="228600" lvl="0" indent="-228600" algn="r" rtl="1">
              <a:buSzPts val="2400"/>
            </a:pPr>
            <a:r>
              <a:rPr lang="ar-JO" sz="2400" dirty="0" smtClean="0">
                <a:solidFill>
                  <a:srgbClr val="000000"/>
                </a:solidFill>
              </a:rPr>
              <a:t>العمل </a:t>
            </a:r>
            <a:r>
              <a:rPr lang="ar-JO" sz="2400" dirty="0">
                <a:solidFill>
                  <a:srgbClr val="000000"/>
                </a:solidFill>
              </a:rPr>
              <a:t>مع أرباب العمل وجمعيات أصحاب العمل والنقابات العمالية</a:t>
            </a:r>
            <a:endParaRPr sz="2400" dirty="0" smtClean="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الاتصال </a:t>
            </a:r>
            <a:r>
              <a:rPr lang="ar-JO" sz="2400" dirty="0">
                <a:solidFill>
                  <a:srgbClr val="000000"/>
                </a:solidFill>
              </a:rPr>
              <a:t>بالأطفال في مكان العمل أو المحلات التجارية أو الشوارع أو الحقول</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العمل </a:t>
            </a:r>
            <a:r>
              <a:rPr lang="ar-JO" sz="2400" dirty="0">
                <a:solidFill>
                  <a:srgbClr val="000000"/>
                </a:solidFill>
              </a:rPr>
              <a:t>مع الأطفال الذين </a:t>
            </a:r>
            <a:r>
              <a:rPr lang="ar-JO" sz="2400" dirty="0" smtClean="0">
                <a:solidFill>
                  <a:srgbClr val="000000"/>
                </a:solidFill>
              </a:rPr>
              <a:t>كانوا سابقًا</a:t>
            </a:r>
            <a:r>
              <a:rPr lang="en-US" sz="2400" dirty="0" smtClean="0">
                <a:solidFill>
                  <a:srgbClr val="000000"/>
                </a:solidFill>
              </a:rPr>
              <a:t> </a:t>
            </a:r>
            <a:r>
              <a:rPr lang="ar-JO" sz="2400" dirty="0" smtClean="0">
                <a:solidFill>
                  <a:srgbClr val="000000"/>
                </a:solidFill>
              </a:rPr>
              <a:t>ضمن عمل </a:t>
            </a:r>
            <a:r>
              <a:rPr lang="ar-JO" sz="2400" dirty="0">
                <a:solidFill>
                  <a:srgbClr val="000000"/>
                </a:solidFill>
              </a:rPr>
              <a:t>الأطفال (التواصل أو شبكات الأقران)</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أنظمة الرصد الحالية </a:t>
            </a:r>
            <a:r>
              <a:rPr lang="ar-JO" sz="2400" dirty="0">
                <a:solidFill>
                  <a:srgbClr val="000000"/>
                </a:solidFill>
              </a:rPr>
              <a:t>(</a:t>
            </a:r>
            <a:r>
              <a:rPr lang="ar-JO" sz="2400" dirty="0" smtClean="0">
                <a:solidFill>
                  <a:srgbClr val="000000"/>
                </a:solidFill>
              </a:rPr>
              <a:t>عمل </a:t>
            </a:r>
            <a:r>
              <a:rPr lang="ar-JO" sz="2400" dirty="0">
                <a:solidFill>
                  <a:srgbClr val="000000"/>
                </a:solidFill>
              </a:rPr>
              <a:t>الأطفال / حماية الطفل / إدارة المخيم)</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rgbClr val="000000"/>
                </a:solidFill>
              </a:rPr>
              <a:t>تحديد سمات المجتمعات </a:t>
            </a:r>
            <a:r>
              <a:rPr lang="ar-JO" sz="2400" dirty="0">
                <a:solidFill>
                  <a:srgbClr val="000000"/>
                </a:solidFill>
              </a:rPr>
              <a:t>المحلية أو </a:t>
            </a:r>
            <a:r>
              <a:rPr lang="ar-JO" sz="2400" dirty="0" smtClean="0">
                <a:solidFill>
                  <a:srgbClr val="000000"/>
                </a:solidFill>
              </a:rPr>
              <a:t>تقييمها</a:t>
            </a:r>
          </a:p>
          <a:p>
            <a:pPr marL="228600" lvl="0" indent="-228600" algn="r" rtl="1">
              <a:buSzPts val="2400"/>
            </a:pPr>
            <a:r>
              <a:rPr lang="ar-JO" sz="2400" dirty="0" smtClean="0">
                <a:solidFill>
                  <a:srgbClr val="000000"/>
                </a:solidFill>
              </a:rPr>
              <a:t>الرعاية </a:t>
            </a:r>
            <a:r>
              <a:rPr lang="ar-JO" sz="2400" dirty="0">
                <a:solidFill>
                  <a:srgbClr val="000000"/>
                </a:solidFill>
              </a:rPr>
              <a:t>الاجتماعية والمساعدة / المساعدة النقدية والقسائم / برامج الأمن الغذائي وسبل العيش</a:t>
            </a:r>
            <a:endParaRPr sz="2400" dirty="0">
              <a:latin typeface="Helvetica Neue"/>
              <a:ea typeface="Helvetica Neue"/>
              <a:cs typeface="Helvetica Neue"/>
              <a:sym typeface="Helvetica Neue"/>
            </a:endParaRPr>
          </a:p>
          <a:p>
            <a:pPr marL="228600" lvl="0" indent="-228600" algn="r" rtl="1">
              <a:buSzPts val="2400"/>
            </a:pPr>
            <a:r>
              <a:rPr lang="ar-JO" sz="2400" dirty="0" smtClean="0">
                <a:solidFill>
                  <a:schemeClr val="bg2"/>
                </a:solidFill>
              </a:rPr>
              <a:t>القانون </a:t>
            </a:r>
            <a:r>
              <a:rPr lang="ar-JO" sz="2400" dirty="0">
                <a:solidFill>
                  <a:schemeClr val="bg2"/>
                </a:solidFill>
              </a:rPr>
              <a:t>أو نقاط إنفاذ </a:t>
            </a:r>
            <a:r>
              <a:rPr lang="ar-JO" sz="2400" dirty="0" smtClean="0">
                <a:solidFill>
                  <a:schemeClr val="bg2"/>
                </a:solidFill>
              </a:rPr>
              <a:t>الحدود </a:t>
            </a:r>
            <a:r>
              <a:rPr lang="ar-JO" sz="2400" dirty="0">
                <a:solidFill>
                  <a:schemeClr val="bg2"/>
                </a:solidFill>
              </a:rPr>
              <a:t>أو التسجيل أو </a:t>
            </a:r>
            <a:r>
              <a:rPr lang="ar-JO" sz="2400" dirty="0" smtClean="0">
                <a:solidFill>
                  <a:schemeClr val="bg2"/>
                </a:solidFill>
              </a:rPr>
              <a:t>إمكانية الوصول </a:t>
            </a:r>
            <a:r>
              <a:rPr lang="ar-JO" sz="2400" dirty="0">
                <a:solidFill>
                  <a:schemeClr val="bg2"/>
                </a:solidFill>
              </a:rPr>
              <a:t>(النازحون / اللاجئون / الأطفال غير المصحوبين ببالغين)</a:t>
            </a:r>
            <a:endParaRPr dirty="0">
              <a:solidFill>
                <a:schemeClr val="bg2"/>
              </a:solidFill>
            </a:endParaRPr>
          </a:p>
          <a:p>
            <a:pPr marL="228600" lvl="0" indent="-88900" algn="l" rtl="0">
              <a:lnSpc>
                <a:spcPct val="90000"/>
              </a:lnSpc>
              <a:spcBef>
                <a:spcPts val="1000"/>
              </a:spcBef>
              <a:spcAft>
                <a:spcPts val="0"/>
              </a:spcAft>
              <a:buClr>
                <a:schemeClr val="accent6"/>
              </a:buClr>
              <a:buSzPts val="2200"/>
              <a:buNone/>
            </a:pPr>
            <a:endParaRPr sz="2200" dirty="0">
              <a:latin typeface="Helvetica Neue"/>
              <a:ea typeface="Helvetica Neue"/>
              <a:cs typeface="Helvetica Neue"/>
              <a:sym typeface="Helvetica Neue"/>
            </a:endParaRPr>
          </a:p>
        </p:txBody>
      </p:sp>
      <p:sp>
        <p:nvSpPr>
          <p:cNvPr id="288" name="Google Shape;288;p7"/>
          <p:cNvSpPr/>
          <p:nvPr/>
        </p:nvSpPr>
        <p:spPr>
          <a:xfrm>
            <a:off x="-6083365" y="474345"/>
            <a:ext cx="6096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2489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8"/>
          <p:cNvSpPr txBox="1">
            <a:spLocks noGrp="1"/>
          </p:cNvSpPr>
          <p:nvPr>
            <p:ph type="title"/>
          </p:nvPr>
        </p:nvSpPr>
        <p:spPr>
          <a:xfrm>
            <a:off x="656025" y="0"/>
            <a:ext cx="11218800" cy="1325700"/>
          </a:xfrm>
          <a:prstGeom prst="rect">
            <a:avLst/>
          </a:prstGeom>
          <a:noFill/>
          <a:ln>
            <a:noFill/>
          </a:ln>
        </p:spPr>
        <p:txBody>
          <a:bodyPr spcFirstLastPara="1" wrap="square" lIns="91425" tIns="45700" rIns="91425" bIns="45700" anchor="ctr" anchorCtr="0">
            <a:normAutofit/>
          </a:bodyPr>
          <a:lstStyle/>
          <a:p>
            <a:pPr lvl="0" algn="r" rtl="1"/>
            <a:r>
              <a:rPr lang="ar-JO" sz="3200" dirty="0" smtClean="0"/>
              <a:t>تحدد هوية الأطفال </a:t>
            </a:r>
            <a:r>
              <a:rPr lang="ar-JO" sz="3200" dirty="0"/>
              <a:t>في </a:t>
            </a:r>
            <a:r>
              <a:rPr lang="ar-JO" sz="3200" dirty="0" smtClean="0"/>
              <a:t>عمل </a:t>
            </a:r>
            <a:r>
              <a:rPr lang="ar-JO" sz="3200" dirty="0"/>
              <a:t>الأطفال </a:t>
            </a:r>
            <a:r>
              <a:rPr lang="ar-JO" sz="3200" dirty="0" smtClean="0"/>
              <a:t>بأمان فقط عن أي وقت مضى!</a:t>
            </a:r>
            <a:endParaRPr sz="3200" dirty="0"/>
          </a:p>
        </p:txBody>
      </p:sp>
      <p:sp>
        <p:nvSpPr>
          <p:cNvPr id="295" name="Google Shape;295;p8"/>
          <p:cNvSpPr txBox="1">
            <a:spLocks noGrp="1"/>
          </p:cNvSpPr>
          <p:nvPr>
            <p:ph type="body" idx="2"/>
          </p:nvPr>
        </p:nvSpPr>
        <p:spPr>
          <a:xfrm>
            <a:off x="656023" y="1888040"/>
            <a:ext cx="10846168" cy="4750504"/>
          </a:xfrm>
          <a:prstGeom prst="rect">
            <a:avLst/>
          </a:prstGeom>
          <a:noFill/>
          <a:ln>
            <a:noFill/>
          </a:ln>
        </p:spPr>
        <p:txBody>
          <a:bodyPr spcFirstLastPara="1" wrap="square" lIns="91425" tIns="45700" rIns="91425" bIns="45700" anchor="t" anchorCtr="0">
            <a:noAutofit/>
          </a:bodyPr>
          <a:lstStyle/>
          <a:p>
            <a:pPr marL="228600" lvl="0" indent="-228600" algn="r" rtl="1">
              <a:spcBef>
                <a:spcPts val="0"/>
              </a:spcBef>
              <a:buSzPts val="2200"/>
            </a:pPr>
            <a:r>
              <a:rPr lang="ar-JO" sz="2000" dirty="0" smtClean="0"/>
              <a:t>إنشاء </a:t>
            </a:r>
            <a:r>
              <a:rPr lang="ar-JO" sz="2000" dirty="0"/>
              <a:t>/ تكييف مسارات إحالة متعددة القطاعات بنقاط دخول واضحة ومعايير لعمل الأطفال</a:t>
            </a:r>
            <a:endParaRPr sz="2000" dirty="0"/>
          </a:p>
          <a:p>
            <a:pPr marL="228600" lvl="0" indent="-228600" algn="r" rtl="1">
              <a:buSzPts val="2200"/>
            </a:pPr>
            <a:r>
              <a:rPr lang="ar-JO" sz="2000" dirty="0" smtClean="0"/>
              <a:t>مراجعة </a:t>
            </a:r>
            <a:r>
              <a:rPr lang="ar-JO" sz="2000" dirty="0"/>
              <a:t>الأدوار والمسؤوليات ، ووضع مبادئ توجيهية لحماية كل من السرية والسلامة عند تحديد </a:t>
            </a:r>
            <a:r>
              <a:rPr lang="ar-JO" sz="2000" dirty="0" smtClean="0"/>
              <a:t>هوية الأطفال </a:t>
            </a:r>
            <a:r>
              <a:rPr lang="ar-JO" sz="2000" dirty="0"/>
              <a:t>، بما في ذلك التدابير الخاصة لأسوأ أشكال عمل الأطفال والعنف القائم على النوع الاجتماعي</a:t>
            </a:r>
            <a:endParaRPr sz="2000" dirty="0"/>
          </a:p>
          <a:p>
            <a:pPr marL="228600" lvl="0" indent="-228600" algn="r" rtl="1">
              <a:buSzPts val="2200"/>
            </a:pPr>
            <a:r>
              <a:rPr lang="ar-JO" sz="2000" dirty="0" smtClean="0"/>
              <a:t>ربط </a:t>
            </a:r>
            <a:r>
              <a:rPr lang="ar-JO" sz="2000" dirty="0"/>
              <a:t>أنظمة الإحالة الرسمية / إدارة حالات حماية الطفل بشكل فعال بمجموعة من الخدمات ذات الصلة (الحماية والتعليم والأمن الغذائي وسبل العيش والحماية الاجتماعية والصحة)</a:t>
            </a:r>
            <a:endParaRPr sz="2000" dirty="0"/>
          </a:p>
          <a:p>
            <a:pPr marL="228600" lvl="0" indent="-228600" algn="r" rtl="1">
              <a:buSzPts val="2200"/>
            </a:pPr>
            <a:r>
              <a:rPr lang="ar-JO" sz="2000" dirty="0" smtClean="0"/>
              <a:t>تطبيق منظور النوع الإجتماعي </a:t>
            </a:r>
            <a:r>
              <a:rPr lang="ar-JO" sz="2000" dirty="0"/>
              <a:t>والعمر</a:t>
            </a:r>
            <a:endParaRPr sz="2000" dirty="0"/>
          </a:p>
          <a:p>
            <a:pPr marL="228600" lvl="0" indent="-228600" algn="r" rtl="1">
              <a:buSzPts val="2200"/>
            </a:pPr>
            <a:r>
              <a:rPr lang="ar-JO" sz="2000" dirty="0" smtClean="0"/>
              <a:t>إدراج معلومات </a:t>
            </a:r>
            <a:r>
              <a:rPr lang="ar-JO" sz="2000" dirty="0"/>
              <a:t>حول عمل الأطفال </a:t>
            </a:r>
            <a:r>
              <a:rPr lang="ar-JO" sz="2000" dirty="0" smtClean="0"/>
              <a:t>وال بالمدارس </a:t>
            </a:r>
            <a:r>
              <a:rPr lang="ar-JO" sz="2000" dirty="0"/>
              <a:t>(كيف يقضي الأطفال وقتهم) في استمارات التسجيل للخدمات</a:t>
            </a:r>
            <a:endParaRPr sz="2000" dirty="0"/>
          </a:p>
          <a:p>
            <a:pPr marL="228600" lvl="0" indent="-228600" algn="r" rtl="1">
              <a:buSzPts val="2200"/>
            </a:pPr>
            <a:r>
              <a:rPr lang="ar-JO" sz="2000" dirty="0" smtClean="0"/>
              <a:t>التأكد </a:t>
            </a:r>
            <a:r>
              <a:rPr lang="ar-JO" sz="2000" dirty="0"/>
              <a:t>من تدريب العاملين في الخطوط الأماإلتحاقمية على فهم مسارات الإحالة والتواصل معها</a:t>
            </a:r>
            <a:r>
              <a:rPr lang="en-GB" sz="2000" dirty="0" smtClean="0"/>
              <a:t> </a:t>
            </a:r>
            <a:endParaRPr sz="2000" dirty="0"/>
          </a:p>
          <a:p>
            <a:pPr marL="228600" lvl="0" indent="-228600" algn="r" rtl="1">
              <a:buSzPts val="2200"/>
            </a:pPr>
            <a:r>
              <a:rPr lang="ar-JO" sz="2000" dirty="0" smtClean="0"/>
              <a:t>العمل </a:t>
            </a:r>
            <a:r>
              <a:rPr lang="ar-JO" sz="2000" dirty="0"/>
              <a:t>مع هياكل التنسيق لتطوير الخبرات والموارد للقيام بالمهام بأمان وفعالية</a:t>
            </a:r>
            <a:endParaRPr sz="2000" dirty="0"/>
          </a:p>
          <a:p>
            <a:pPr marL="228600" lvl="0" indent="-101600" algn="l" rtl="0">
              <a:lnSpc>
                <a:spcPct val="90000"/>
              </a:lnSpc>
              <a:spcBef>
                <a:spcPts val="1000"/>
              </a:spcBef>
              <a:spcAft>
                <a:spcPts val="0"/>
              </a:spcAft>
              <a:buClr>
                <a:schemeClr val="accent6"/>
              </a:buClr>
              <a:buSzPts val="2000"/>
              <a:buNone/>
            </a:pPr>
            <a:endParaRPr sz="2000" dirty="0"/>
          </a:p>
        </p:txBody>
      </p:sp>
      <p:sp>
        <p:nvSpPr>
          <p:cNvPr id="296" name="Google Shape;296;p8"/>
          <p:cNvSpPr txBox="1">
            <a:spLocks noGrp="1"/>
          </p:cNvSpPr>
          <p:nvPr>
            <p:ph type="body" idx="1"/>
          </p:nvPr>
        </p:nvSpPr>
        <p:spPr>
          <a:xfrm>
            <a:off x="6265425" y="1018522"/>
            <a:ext cx="5439978" cy="614355"/>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smtClean="0"/>
              <a:t>الاعتبارات </a:t>
            </a:r>
            <a:r>
              <a:rPr lang="ar-JO" dirty="0"/>
              <a:t>الرئيسية</a:t>
            </a:r>
            <a:endParaRPr dirty="0"/>
          </a:p>
        </p:txBody>
      </p:sp>
    </p:spTree>
    <p:extLst>
      <p:ext uri="{BB962C8B-B14F-4D97-AF65-F5344CB8AC3E}">
        <p14:creationId xmlns:p14="http://schemas.microsoft.com/office/powerpoint/2010/main" val="1424126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chemeClr val="accent5"/>
              </a:buClr>
              <a:buSzPts val="3600"/>
              <a:buFont typeface="Helvetica Neue"/>
              <a:buNone/>
            </a:pPr>
            <a:r>
              <a:rPr lang="ar-JO" dirty="0" smtClean="0"/>
              <a:t>نقاش</a:t>
            </a:r>
            <a:endParaRPr dirty="0"/>
          </a:p>
        </p:txBody>
      </p:sp>
      <p:sp>
        <p:nvSpPr>
          <p:cNvPr id="302" name="Google Shape;302;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r" rtl="1">
              <a:spcBef>
                <a:spcPts val="0"/>
              </a:spcBef>
            </a:pPr>
            <a:r>
              <a:rPr lang="ar-JO" dirty="0"/>
              <a:t>ناقش مع شريكك ما يلي:</a:t>
            </a:r>
            <a:endParaRPr dirty="0"/>
          </a:p>
        </p:txBody>
      </p:sp>
      <p:sp>
        <p:nvSpPr>
          <p:cNvPr id="303" name="Google Shape;303;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0" lvl="0" indent="0" algn="r" rtl="1">
              <a:spcBef>
                <a:spcPts val="0"/>
              </a:spcBef>
              <a:buNone/>
            </a:pPr>
            <a:r>
              <a:rPr lang="ar-JO" dirty="0"/>
              <a:t>ما هي بعض الطرق التي قد تدرك </a:t>
            </a:r>
            <a:r>
              <a:rPr lang="ar-JO" dirty="0" smtClean="0"/>
              <a:t>من خلالها أن </a:t>
            </a:r>
            <a:r>
              <a:rPr lang="ar-JO" dirty="0"/>
              <a:t>الأطفال </a:t>
            </a:r>
            <a:r>
              <a:rPr lang="ar-JO" dirty="0" smtClean="0"/>
              <a:t>عاملين ومشاركين في عمل الأطفال</a:t>
            </a:r>
            <a:r>
              <a:rPr lang="ar-JO" dirty="0"/>
              <a:t>؟ ما هي بعض </a:t>
            </a:r>
            <a:r>
              <a:rPr lang="ar-JO" dirty="0" smtClean="0"/>
              <a:t>علامات التحذير أو المؤشرات الرئيسية في السياق؟</a:t>
            </a:r>
          </a:p>
          <a:p>
            <a:pPr marL="0" lvl="0" indent="0" algn="l" rtl="0">
              <a:lnSpc>
                <a:spcPct val="90000"/>
              </a:lnSpc>
              <a:spcBef>
                <a:spcPts val="1000"/>
              </a:spcBef>
              <a:spcAft>
                <a:spcPts val="0"/>
              </a:spcAft>
              <a:buSzPts val="2800"/>
              <a:buNone/>
            </a:pPr>
            <a:endParaRPr lang="ar-JO" dirty="0" smtClean="0"/>
          </a:p>
          <a:p>
            <a:pPr marL="0" lvl="0" indent="0" algn="l" rtl="0">
              <a:lnSpc>
                <a:spcPct val="90000"/>
              </a:lnSpc>
              <a:spcBef>
                <a:spcPts val="1000"/>
              </a:spcBef>
              <a:spcAft>
                <a:spcPts val="0"/>
              </a:spcAft>
              <a:buSzPts val="2800"/>
              <a:buNone/>
            </a:pPr>
            <a:endParaRPr lang="ar-JO" dirty="0"/>
          </a:p>
          <a:p>
            <a:pPr marL="0" lvl="0" indent="0" algn="l" rtl="0">
              <a:lnSpc>
                <a:spcPct val="90000"/>
              </a:lnSpc>
              <a:spcBef>
                <a:spcPts val="1000"/>
              </a:spcBef>
              <a:spcAft>
                <a:spcPts val="0"/>
              </a:spcAft>
              <a:buSzPts val="2800"/>
              <a:buNone/>
            </a:pPr>
            <a:endParaRPr dirty="0"/>
          </a:p>
          <a:p>
            <a:pPr marL="0" lvl="0" indent="0" algn="r" rtl="1">
              <a:buNone/>
            </a:pPr>
            <a:r>
              <a:rPr lang="ar-JO" dirty="0"/>
              <a:t>هل ستختلف هذه الأمور إذا كنا نتحدث عن </a:t>
            </a:r>
            <a:r>
              <a:rPr lang="ar-JO" dirty="0" smtClean="0"/>
              <a:t>الاتجار بالبشر </a:t>
            </a:r>
            <a:r>
              <a:rPr lang="ar-JO" dirty="0"/>
              <a:t>أو العبودية؟</a:t>
            </a:r>
            <a:endParaRPr dirty="0"/>
          </a:p>
        </p:txBody>
      </p:sp>
      <p:sp>
        <p:nvSpPr>
          <p:cNvPr id="304" name="Google Shape;304;p9"/>
          <p:cNvSpPr txBox="1"/>
          <p:nvPr/>
        </p:nvSpPr>
        <p:spPr>
          <a:xfrm>
            <a:off x="656020" y="4314825"/>
            <a:ext cx="10820015" cy="571500"/>
          </a:xfrm>
          <a:prstGeom prst="rect">
            <a:avLst/>
          </a:prstGeom>
          <a:noFill/>
          <a:ln>
            <a:noFill/>
          </a:ln>
        </p:spPr>
        <p:txBody>
          <a:bodyPr spcFirstLastPara="1" wrap="square" lIns="91425" tIns="45700" rIns="91425" bIns="45700" anchor="t" anchorCtr="0">
            <a:normAutofit/>
          </a:bodyPr>
          <a:lstStyle/>
          <a:p>
            <a:pPr lvl="0" algn="r" rtl="1">
              <a:lnSpc>
                <a:spcPct val="90000"/>
              </a:lnSpc>
              <a:buClr>
                <a:schemeClr val="accent6"/>
              </a:buClr>
              <a:buSzPts val="2800"/>
            </a:pPr>
            <a:r>
              <a:rPr lang="ar-JO" sz="2800" b="1" dirty="0">
                <a:solidFill>
                  <a:schemeClr val="accent6"/>
                </a:solidFill>
                <a:latin typeface="Helvetica Neue"/>
                <a:ea typeface="Helvetica Neue"/>
                <a:cs typeface="Helvetica Neue"/>
                <a:sym typeface="Helvetica Neue"/>
              </a:rPr>
              <a:t>بعد 5 دقائق ، ناقش:</a:t>
            </a:r>
            <a:endParaRPr dirty="0"/>
          </a:p>
        </p:txBody>
      </p:sp>
      <p:pic>
        <p:nvPicPr>
          <p:cNvPr id="305" name="Google Shape;305;p9"/>
          <p:cNvPicPr preferRelativeResize="0"/>
          <p:nvPr/>
        </p:nvPicPr>
        <p:blipFill rotWithShape="1">
          <a:blip r:embed="rId3">
            <a:alphaModFix/>
          </a:blip>
          <a:srcRect/>
          <a:stretch/>
        </p:blipFill>
        <p:spPr>
          <a:xfrm>
            <a:off x="10100877" y="316706"/>
            <a:ext cx="1435100" cy="939800"/>
          </a:xfrm>
          <a:prstGeom prst="rect">
            <a:avLst/>
          </a:prstGeom>
          <a:noFill/>
          <a:ln>
            <a:noFill/>
          </a:ln>
        </p:spPr>
      </p:pic>
    </p:spTree>
    <p:extLst>
      <p:ext uri="{BB962C8B-B14F-4D97-AF65-F5344CB8AC3E}">
        <p14:creationId xmlns:p14="http://schemas.microsoft.com/office/powerpoint/2010/main" val="2303683875"/>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TotalTime>
  <Words>3253</Words>
  <Application>Microsoft Office PowerPoint</Application>
  <PresentationFormat>Widescreen</PresentationFormat>
  <Paragraphs>260</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Helvetica Neue</vt:lpstr>
      <vt:lpstr>Calibri</vt:lpstr>
      <vt:lpstr>Office Theme</vt:lpstr>
      <vt:lpstr>PowerPoint Presentation</vt:lpstr>
      <vt:lpstr>PowerPoint Presentation</vt:lpstr>
      <vt:lpstr>PowerPoint Presentation</vt:lpstr>
      <vt:lpstr>PowerPoint Presentation</vt:lpstr>
      <vt:lpstr>تحديد الأطفال العاملين  بأمان من خلال العمل الإنساني</vt:lpstr>
      <vt:lpstr>نقاش</vt:lpstr>
      <vt:lpstr>نقاط الاتصال المحتملة لتحديد عمل الأطفال</vt:lpstr>
      <vt:lpstr>تحدد هوية الأطفال في عمل الأطفال بأمان فقط عن أي وقت مضى!</vt:lpstr>
      <vt:lpstr>نقاش</vt:lpstr>
      <vt:lpstr>مؤشرات عمل الأطفال</vt:lpstr>
      <vt:lpstr>مؤشرات الاتجار بالبشر والعبودية</vt:lpstr>
      <vt:lpstr> احذر من المخاطر</vt:lpstr>
      <vt:lpstr>إجراء إحالات آمنة</vt:lpstr>
      <vt:lpstr>دعم الأطفال العاملين والأطفال المعرضين لخطر  عمل الأطفال وإمكانية الوصول إليهم</vt:lpstr>
      <vt:lpstr>PowerPoint Presentation</vt:lpstr>
      <vt:lpstr>PowerPoint Presentation</vt:lpstr>
      <vt:lpstr>تهيئة الفرص للوصول إلى الأطفال العاملين</vt:lpstr>
      <vt:lpstr>تهيئة الفرص للوصول إلى الأطفال العاملين</vt:lpstr>
      <vt:lpstr>فرص الوصول إلى الأطفال العاملين</vt:lpstr>
      <vt:lpstr>فرص الوصول إلى الأطفال العاملين</vt:lpstr>
      <vt:lpstr>PowerPoint Presentation</vt:lpstr>
      <vt:lpstr>PowerPoint Presentation</vt:lpstr>
      <vt:lpstr>النشاط: فهم كيفية وصول الأطفال العاملين إلى الخدمات الإنسانية</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Babban, Salma</cp:lastModifiedBy>
  <cp:revision>149</cp:revision>
  <dcterms:created xsi:type="dcterms:W3CDTF">2017-12-20T18:51:03Z</dcterms:created>
  <dcterms:modified xsi:type="dcterms:W3CDTF">2022-03-20T12:08:07Z</dcterms:modified>
</cp:coreProperties>
</file>