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comments/modernComment_105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Helvetica Neue" panose="020B0604020202020204" charset="0"/>
      <p:regular r:id="rId26"/>
      <p:bold r:id="rId27"/>
      <p:italic r:id="rId28"/>
      <p:boldItalic r:id="rId29"/>
    </p:embeddedFont>
  </p:embeddedFontLst>
  <p:custDataLst>
    <p:tags r:id="rId30"/>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ig/W5lt8T0GXzQMAIe68StiKdVG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579235F-9694-4B1E-99BE-07EF1B3A4D87}">
  <a:tblStyle styleId="{D579235F-9694-4B1E-99BE-07EF1B3A4D87}" styleName="Table_0">
    <a:wholeTbl>
      <a:tcTxStyle>
        <a:font>
          <a:latin typeface="Arial"/>
          <a:ea typeface="Arial"/>
          <a:cs typeface="Arial"/>
        </a:font>
        <a:srgbClr val="000000"/>
      </a:tcTxStyle>
      <a:tcStyle>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467" autoAdjust="0"/>
  </p:normalViewPr>
  <p:slideViewPr>
    <p:cSldViewPr snapToGrid="0">
      <p:cViewPr varScale="1">
        <p:scale>
          <a:sx n="66" d="100"/>
          <a:sy n="66" d="100"/>
        </p:scale>
        <p:origin x="876" y="7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notesMaster" Target="notesMasters/notesMaster1.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7.xml"/></Relationships>
</file>

<file path=ppt/comments/modernComment_105_0.xml><?xml version="1.0" encoding="utf-8"?>
<p188:cmLst xmlns:a="http://schemas.openxmlformats.org/drawingml/2006/main" xmlns:r="http://schemas.openxmlformats.org/officeDocument/2006/relationships" xmlns:p188="http://schemas.microsoft.com/office/powerpoint/2018/8/main">
  <p188:cm id="{0290E4D6-966B-4A3A-9D2F-EBA237AF1100}" authorId="{3B225371-A5D4-6CE3-9D5C-58AB0B77C653}" created="2022-02-14T23:10:30.106">
    <ac:txMkLst xmlns:ac="http://schemas.microsoft.com/office/drawing/2013/main/command">
      <pc:docMk xmlns:pc="http://schemas.microsoft.com/office/powerpoint/2013/main/command"/>
      <pc:sldMk xmlns:pc="http://schemas.microsoft.com/office/powerpoint/2013/main/command" cId="0" sldId="261"/>
      <ac:spMk id="285" creationId="{00000000-0000-0000-0000-000000000000}"/>
      <ac:txMk cp="130">
        <ac:context len="248" hash="1021433501"/>
      </ac:txMk>
    </ac:txMkLst>
    <p188:pos x="4541930" y="1247060"/>
    <p188:replyLst>
      <p188:reply id="{C323454A-B855-47BC-906C-0E3B3BA4057B}" authorId="{9C36AD01-230D-76DC-CC71-BD5B4388A65D}" created="2022-02-22T11:51:11.641">
        <p188:txBody>
          <a:bodyPr/>
          <a:lstStyle/>
          <a:p>
            <a:r>
              <a:rPr lang="fr-FR"/>
              <a:t>added missing part at risk of or in child labour</a:t>
            </a:r>
          </a:p>
        </p188:txBody>
      </p188:reply>
    </p188:replyLst>
    <p188:txBody>
      <a:bodyPr/>
      <a:lstStyle/>
      <a:p>
        <a:r>
          <a:rPr lang="en-CA"/>
          <a:t>The sentence seems to cut off here.</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30" name="Google Shape;230;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58" name="Google Shape;35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68" name="Google Shape;368;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75" name="Google Shape;37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solidFill>
                  <a:srgbClr val="000000"/>
                </a:solidFill>
                <a:latin typeface="Calibri"/>
                <a:ea typeface="Calibri"/>
                <a:cs typeface="Calibri"/>
                <a:sym typeface="Calibri"/>
              </a:rPr>
              <a:t>Önlemeye ilişkin belki de en önemli önceliklerden birinin insani yardım faaliyetlerinin kesinlikle çocuk işçiliğine yol açmaması gerektiği olduğunu açıklayın.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İnsani yardım faaliyetleri risk faktörlerine yol açabilir ve sehven çocuk işçiliğini arttırabilir veya kötüleştirebilir.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İnsani yardım faaliyetleri ile ilgili çocuk işçiliğinin önlenmesi, etkileri ve kapasiteleri fark etmeksizin tüm insani yardım aktörlerinin önemli bir sorumluluğudur ve insani yardım faaliyetlerinin sonucunda çocukların daha fazla zarar görmesini önlemelidirler.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Diğer aktörlerle koordinasyon halinde çalışmak, aktörlerin kapasiteleri ve uzmanlarına uygun olarak risklerin belirlenmesi ve azaltılmasına yardımcı olabilir.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Yalnızca yetkili ve uzman kurumların mı çocukları EKBÇİ'den çekmesi sağlanmalı? </a:t>
            </a:r>
            <a:endParaRPr/>
          </a:p>
        </p:txBody>
      </p:sp>
      <p:sp>
        <p:nvSpPr>
          <p:cNvPr id="386" name="Google Shape;386;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solidFill>
                  <a:srgbClr val="000000"/>
                </a:solidFill>
                <a:latin typeface="Calibri"/>
                <a:ea typeface="Calibri"/>
                <a:cs typeface="Calibri"/>
                <a:sym typeface="Calibri"/>
              </a:rPr>
              <a:t>İnsani yardım faaliyetleri ile ilişkili çocuk işçiliğinin önlenmesine yönelik temel faaliyetler şunları kapsamaktadır: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program tasarımı esnasında potansiyel çocuk işçiliği ve çocuk güvenliği risklerinin belirlenmesi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programlama ile ilgili çocuk işçiliğini önlemek ve azaltmak için tedbirlerin uygulamaya konması, bu da koordinasyon, risk değerlendirmesi ve çocuk güvenliği ve PSEAH tedbirlerine uymakla gerçekleştirilebilir.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çocuklar için risk faktörlerinin, çocuk işçiliğini ve en kötü biçimlerinin etkilenmesi bağlamındaki değişikliklerin durum izlemesi yoluyla izlenmesi, ve insani yardım faaliyetlerinin çocuklar ve aileleri üzerindeki etkilerini program izlemesi yoluyla ölçülmesi çocukların hanedeki ve iş yerindeki rollerini ve okul devamlılığını kapsayacak şekildedir.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İnsani yardım programlarının çocukları her daim korumak için dikkatlice tasarlandığından, planlandığından ve örneklendirilen durumlardaki gibi çocukları (daha fazla) çocuk işçiliği riskine sürüklemediğinden emin olunması:</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Çocuk koruma programları, ailesinden ayrı düşmüş çocukların gelir düzeyi düşük koruyucu aileler gibi alternatif bakıma verildiklerinde izlenmeyen ve yeterince desteklenmeyen koruyucu aileler tarafından istismar edilmek gibi ek risklerle karşı karşıya kalmalarına veya çocuk koruma faaliyetlerine devamlılıklarının, katılımlarının bu faaliyetleri organize etmelerinin veya yönetmelerinin okul devamlılıklarını sekteye uğratmaları riskine sebep olabilir.</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Veya gıda güvenliği ve geçim kaynakları programları, yasal çalışma yaşının üzerinde fakat 18 yaşının altında olan çocukların hem programa dâhil edilmesi hem de programdan dışlanması durumlarında riskler oluşturmaktadır. Önemli bir EKBÇİ önleme tedbiri olduğundan, mümkün olduğunca çalışma çağındaki çocukların güvenli ve yaşlarına uygun görevlere dâhil edilmeleri faydalı olmakla birlikte çocuk işçiliğini önlemek için yaş doğrulama, kabul edilebilir işler için açık hüküm ve koşullar, yönerge ve süpervizyon, düzenli izleme, etik kurallar ve güvenlik politikaları gibi yeterli güvenlik standartlarına sahip olmalıdırlar. </a:t>
            </a:r>
            <a:endParaRPr/>
          </a:p>
          <a:p>
            <a:pPr marL="171450" lvl="0" indent="-171450" algn="l" rtl="0">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Son olarak, tüm insani yardım programları, çocuk güvenliğine ve cinsel sömürüyü, istismarı ve tacizi önlemeye yönelik tedbirleri alarak çocukları çocuk işçiliğinden korumalıdır. </a:t>
            </a:r>
            <a:endParaRPr/>
          </a:p>
          <a:p>
            <a:pPr marL="0" lvl="0" indent="0" algn="l" rtl="0">
              <a:spcBef>
                <a:spcPct val="0"/>
              </a:spcBef>
              <a:spcAft>
                <a:spcPct val="0"/>
              </a:spcAft>
              <a:buNone/>
            </a:pPr>
            <a:endParaRPr/>
          </a:p>
        </p:txBody>
      </p:sp>
      <p:sp>
        <p:nvSpPr>
          <p:cNvPr id="395" name="Google Shape;39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403" name="Google Shape;40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dk1"/>
              </a:buClr>
              <a:buSzPts val="3000"/>
              <a:buFont typeface="Arial"/>
              <a:buNone/>
            </a:pPr>
            <a:r>
              <a:rPr lang="tr" sz="1100" b="0" i="0" u="none" strike="noStrike">
                <a:solidFill>
                  <a:srgbClr val="545554"/>
                </a:solidFill>
                <a:latin typeface="Helvetica Neue"/>
                <a:ea typeface="Helvetica Neue"/>
                <a:cs typeface="Helvetica Neue"/>
                <a:sym typeface="Helvetica Neue"/>
              </a:rPr>
              <a:t>Size verilen örnek vaka kısa programını ve örnek risk değerlendirmesini kullanarak: </a:t>
            </a:r>
            <a:endParaRPr sz="90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ct val="0"/>
              </a:spcAft>
              <a:buClr>
                <a:srgbClr val="0388C5"/>
              </a:buClr>
              <a:buSzPts val="900"/>
              <a:buChar char="•"/>
            </a:pPr>
            <a:r>
              <a:rPr lang="tr" sz="900" b="0" i="0" u="none" strike="noStrike">
                <a:solidFill>
                  <a:srgbClr val="545554"/>
                </a:solidFill>
                <a:latin typeface="Helvetica Neue"/>
                <a:ea typeface="Helvetica Neue"/>
                <a:cs typeface="Helvetica Neue"/>
                <a:sym typeface="Helvetica Neue"/>
              </a:rPr>
              <a:t>Örnek vaka ile ilgili tüm potansiyel çocuk işçiliği risk faktörlerini tartışın ve belirleyin.</a:t>
            </a:r>
            <a:endParaRPr sz="50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ct val="0"/>
              </a:spcAft>
              <a:buClr>
                <a:srgbClr val="0388C5"/>
              </a:buClr>
              <a:buSzPts val="900"/>
              <a:buChar char="•"/>
            </a:pPr>
            <a:r>
              <a:rPr lang="tr" sz="900" b="0" i="0" u="none" strike="noStrike">
                <a:solidFill>
                  <a:srgbClr val="545554"/>
                </a:solidFill>
                <a:latin typeface="Helvetica Neue"/>
                <a:ea typeface="Helvetica Neue"/>
                <a:cs typeface="Helvetica Neue"/>
                <a:sym typeface="Helvetica Neue"/>
              </a:rPr>
              <a:t>Dikkate alınması gereken sorular ve önerilerden yararlanarak elinizdeki risk değerlendirme çizelgesini doldurun. </a:t>
            </a:r>
            <a:endParaRPr sz="50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ct val="0"/>
              </a:spcAft>
              <a:buClr>
                <a:srgbClr val="0388C5"/>
              </a:buClr>
              <a:buSzPts val="900"/>
              <a:buChar char="•"/>
            </a:pPr>
            <a:r>
              <a:rPr lang="tr" sz="900" b="0" i="0" u="none" strike="noStrike">
                <a:solidFill>
                  <a:srgbClr val="545554"/>
                </a:solidFill>
                <a:latin typeface="Helvetica Neue"/>
                <a:ea typeface="Helvetica Neue"/>
                <a:cs typeface="Helvetica Neue"/>
                <a:sym typeface="Helvetica Neue"/>
              </a:rPr>
              <a:t>Aşağıdakilerden birini gerçekleştirebilen azaltma tedbirlerini tartışın ve belirleyin: </a:t>
            </a:r>
            <a:endParaRPr sz="500">
              <a:solidFill>
                <a:srgbClr val="545554"/>
              </a:solidFill>
              <a:latin typeface="Helvetica Neue"/>
              <a:ea typeface="Helvetica Neue"/>
              <a:cs typeface="Helvetica Neue"/>
              <a:sym typeface="Helvetica Neue"/>
            </a:endParaRPr>
          </a:p>
          <a:p>
            <a:pPr marL="1143000" lvl="2" indent="-121285" algn="l" rtl="0">
              <a:lnSpc>
                <a:spcPct val="90000"/>
              </a:lnSpc>
              <a:spcBef>
                <a:spcPts val="500"/>
              </a:spcBef>
              <a:spcAft>
                <a:spcPct val="0"/>
              </a:spcAft>
              <a:buClr>
                <a:srgbClr val="0388C5"/>
              </a:buClr>
              <a:buSzPts val="900"/>
              <a:buChar char="•"/>
            </a:pPr>
            <a:r>
              <a:rPr lang="tr" sz="900" b="0" i="0" u="none" strike="noStrike">
                <a:solidFill>
                  <a:srgbClr val="545554"/>
                </a:solidFill>
                <a:latin typeface="Helvetica Neue"/>
                <a:ea typeface="Helvetica Neue"/>
                <a:cs typeface="Helvetica Neue"/>
                <a:sym typeface="Helvetica Neue"/>
              </a:rPr>
              <a:t>a) gerçekleşmelerini engelleme </a:t>
            </a:r>
            <a:endParaRPr sz="100">
              <a:solidFill>
                <a:srgbClr val="545554"/>
              </a:solidFill>
              <a:latin typeface="Helvetica Neue"/>
              <a:ea typeface="Helvetica Neue"/>
              <a:cs typeface="Helvetica Neue"/>
              <a:sym typeface="Helvetica Neue"/>
            </a:endParaRPr>
          </a:p>
          <a:p>
            <a:pPr marL="1143000" lvl="2" indent="-121285" algn="l" rtl="0">
              <a:lnSpc>
                <a:spcPct val="90000"/>
              </a:lnSpc>
              <a:spcBef>
                <a:spcPts val="500"/>
              </a:spcBef>
              <a:spcAft>
                <a:spcPct val="0"/>
              </a:spcAft>
              <a:buClr>
                <a:srgbClr val="0388C5"/>
              </a:buClr>
              <a:buSzPts val="900"/>
              <a:buChar char="•"/>
            </a:pPr>
            <a:r>
              <a:rPr lang="tr" sz="900" b="0" i="0" u="none" strike="noStrike">
                <a:solidFill>
                  <a:srgbClr val="545554"/>
                </a:solidFill>
                <a:latin typeface="Helvetica Neue"/>
                <a:ea typeface="Helvetica Neue"/>
                <a:cs typeface="Helvetica Neue"/>
                <a:sym typeface="Helvetica Neue"/>
              </a:rPr>
              <a:t>b) gerçekleştikten sonra azaltma</a:t>
            </a:r>
            <a:endParaRPr sz="100">
              <a:solidFill>
                <a:srgbClr val="545554"/>
              </a:solidFill>
              <a:latin typeface="Helvetica Neue"/>
              <a:ea typeface="Helvetica Neue"/>
              <a:cs typeface="Helvetica Neue"/>
              <a:sym typeface="Helvetica Neue"/>
            </a:endParaRPr>
          </a:p>
          <a:p>
            <a:pPr marL="685800" lvl="1" indent="-121284" algn="l" rtl="0">
              <a:lnSpc>
                <a:spcPct val="90000"/>
              </a:lnSpc>
              <a:spcBef>
                <a:spcPts val="500"/>
              </a:spcBef>
              <a:spcAft>
                <a:spcPct val="0"/>
              </a:spcAft>
              <a:buClr>
                <a:srgbClr val="0388C5"/>
              </a:buClr>
              <a:buSzPts val="900"/>
              <a:buChar char="•"/>
            </a:pPr>
            <a:r>
              <a:rPr lang="tr" sz="900" b="0" i="0" u="none" strike="noStrike">
                <a:solidFill>
                  <a:srgbClr val="545554"/>
                </a:solidFill>
                <a:latin typeface="Helvetica Neue"/>
                <a:ea typeface="Helvetica Neue"/>
                <a:cs typeface="Helvetica Neue"/>
                <a:sym typeface="Helvetica Neue"/>
              </a:rPr>
              <a:t>Genel toplantıda rapor verin. </a:t>
            </a:r>
            <a:endParaRPr sz="100"/>
          </a:p>
          <a:p>
            <a:pPr marL="0" lvl="0" indent="0" algn="l" rtl="0">
              <a:spcBef>
                <a:spcPct val="0"/>
              </a:spcBef>
              <a:spcAft>
                <a:spcPct val="0"/>
              </a:spcAft>
              <a:buNone/>
            </a:pPr>
            <a:endParaRPr/>
          </a:p>
        </p:txBody>
      </p:sp>
      <p:sp>
        <p:nvSpPr>
          <p:cNvPr id="411" name="Google Shape;41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https://alliancecpha.org/en/system/tdf/library/attachments/cs_12_gaza.pdf?file=1&amp;type=node&amp;id=41779</a:t>
            </a:r>
            <a:endParaRPr/>
          </a:p>
          <a:p>
            <a:pPr marL="0" lvl="0" indent="0" algn="l" rtl="0">
              <a:spcBef>
                <a:spcPct val="0"/>
              </a:spcBef>
              <a:spcAft>
                <a:spcPct val="0"/>
              </a:spcAft>
              <a:buNone/>
            </a:pPr>
            <a:endParaRPr/>
          </a:p>
          <a:p>
            <a:pPr marL="0" lvl="0" indent="0" algn="l" rtl="0">
              <a:spcBef>
                <a:spcPct val="0"/>
              </a:spcBef>
              <a:spcAft>
                <a:spcPct val="0"/>
              </a:spcAft>
              <a:buNone/>
            </a:pPr>
            <a:r>
              <a:rPr lang="tr" sz="1200" b="0" i="0" u="none" strike="noStrike">
                <a:latin typeface="Calibri"/>
              </a:rPr>
              <a:t>Bu örnek vaka, UNRWA'nın Gazze'deki dağıtım merkezlerinde bir entegre eğitim, ekonomik güçlendirme ve koruma projesiyle çocuk işçiliğine dair sorunları nasıl ele aldığını açıklamaktadır. Projenin amacı çocuk işçiliği risklerini azaltmak ve UNRWA dağıtım merkezleri çevresinde hamal olarak çalışan çocuklar için alternatifler bulmaktı.</a:t>
            </a:r>
            <a:endParaRPr/>
          </a:p>
          <a:p>
            <a:pPr marL="0" lvl="0" indent="0" algn="l" rtl="0">
              <a:spcBef>
                <a:spcPct val="0"/>
              </a:spcBef>
              <a:spcAft>
                <a:spcPct val="0"/>
              </a:spcAft>
              <a:buNone/>
            </a:pPr>
            <a:r>
              <a:rPr lang="tr" sz="1200" b="0" i="0" u="none" strike="noStrike">
                <a:latin typeface="Calibri"/>
              </a:rPr>
              <a:t>12 dağıtım bölgesinin yöneticileri, sosyal müdahale süpervizörleri ve operasyon destek personeli, merkezlerin içinde ve etrafında çocuk işçi olarak çalışan çocukları belirlemiştir. Beklendiği üzere, merkezlerin dışında çalıştığı belirlenen çocukların tamamı erkek çocuğuydu. Belirlemeden sonra, toplum ruh sağlığı ekiplerindeki danışmanlar, çocukların aileleriyle rızalarını almak ve bir görüşme planlamak için iletişime geçtiler.</a:t>
            </a:r>
            <a:endParaRPr/>
          </a:p>
          <a:p>
            <a:pPr marL="0" lvl="0" indent="0" algn="l" rtl="0">
              <a:spcBef>
                <a:spcPct val="0"/>
              </a:spcBef>
              <a:spcAft>
                <a:spcPct val="0"/>
              </a:spcAft>
              <a:buNone/>
            </a:pPr>
            <a:r>
              <a:rPr lang="tr" sz="1200" b="0" i="0" u="none" strike="noStrike">
                <a:latin typeface="Calibri"/>
              </a:rPr>
              <a:t>Belirlenen her bir çocuk için vaka yönetimi başlatıldı. Ele alınan vakalar, 103 aileden 138 çocuğu kapsıyordu; aynı ailelerden farklı çocuklar da kapsama giriyordu. Toplam 16 sosyal hizmet çalışanı, altı ila yedi vakaya atandı. Müdahalelerde, her bir ailenin ihtiyaçları ve potansiyeli incelenmiştir; bu da vakaların çoğuna etkin müdahalede kilit rol oynamıştır. İzleme, vaka yönetimi verilerinin analizi ve düzenli proje izleme, yönetimi ve takibi ile yürütülmüştür.</a:t>
            </a:r>
            <a:endParaRPr/>
          </a:p>
          <a:p>
            <a:pPr marL="0" lvl="0" indent="0" algn="l" rtl="0">
              <a:spcBef>
                <a:spcPct val="0"/>
              </a:spcBef>
              <a:spcAft>
                <a:spcPct val="0"/>
              </a:spcAft>
              <a:buNone/>
            </a:pPr>
            <a:r>
              <a:rPr lang="tr" sz="1200" b="0" i="0" u="none" strike="noStrike">
                <a:latin typeface="Calibri"/>
              </a:rPr>
              <a:t>Proje, çocuk işçiliği gibi kemikleşmiş, karmaşık ve hassas bir sorunun ele alınmasında etkili olan, insani yardım bağlamında çocuk işçiliğine entegre ve çok sektörlü yaklaşıma bir örnektir. Etkili işbirliği, çok disiplinli planlama, uygulama ve öğrenmenin önünü açmıştır.</a:t>
            </a:r>
            <a:endParaRPr/>
          </a:p>
        </p:txBody>
      </p:sp>
      <p:sp>
        <p:nvSpPr>
          <p:cNvPr id="420" name="Google Shape;42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95250" algn="l" rtl="0">
              <a:spcBef>
                <a:spcPct val="0"/>
              </a:spcBef>
              <a:spcAft>
                <a:spcPct val="0"/>
              </a:spcAft>
              <a:buClr>
                <a:schemeClr val="dk1"/>
              </a:buClr>
              <a:buSzPts val="1200"/>
              <a:buFont typeface="Calibri"/>
              <a:buNone/>
            </a:pPr>
            <a:r>
              <a:rPr lang="tr" sz="1200" b="0" i="0" u="none" strike="noStrike" dirty="0">
                <a:latin typeface="Calibri"/>
              </a:rPr>
              <a:t>https://alliancecpha.org/en/system/tdf/library/attachments/case_study_11_sop_jordan.pdf?file=1&amp;type=node&amp;id=41778</a:t>
            </a:r>
            <a:endParaRPr sz="1200" dirty="0">
              <a:solidFill>
                <a:schemeClr val="dk1"/>
              </a:solidFill>
              <a:latin typeface="Calibri"/>
              <a:ea typeface="Calibri"/>
              <a:cs typeface="Calibri"/>
              <a:sym typeface="Calibri"/>
            </a:endParaRPr>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Bu örnek vaka, Ürdün'de dağıtımlar esnasında çocuk işçiliğini önlemek ve risk altındaki çocukları belirlemek üzere geliştirilen bir Standart Operasyon Prosedürü'nü (SOP) açıklamaktadır. Her bir dağıtım sahasının girişine, sahaya giren çocukların kontrol edildiği çocuk kulübeleri kurulmuştur. Kendileri veya başka bir aile adına yardım malzemesi almaya yalnız gelen çocuklar kayıt altına alınmış ve bu çocuklarla cinsiyetlerinin, yaşlarının, malzeme alma sebeplerinin, aile durumlarının, kırılganlıklarının ve ailelerinde dağıtımları toplayabilecek 16 yaşından büyük kişilerin varlığının belirlenmesi için görüşmeler gerçekleştirilmiştir. Dağıtımları toplayabilecek 16 yaşından büyük birinin bulunmadığı hanelerin yine de dağıtımları alabildiğinden emin olunması için Alternatif Toplayıcı Şeması uygulamaya konmuştur. SOP'ler hakkında farkındalık oluşturulması için bütün aileler tüm dağıtımlardan önce yardım malzemelerinin toplanması, uygunluk ve prosedürler için toplumda farkındalık oluşturma görevini üstlenmiştir.</a:t>
            </a:r>
            <a:endParaRPr dirty="0"/>
          </a:p>
          <a:p>
            <a:pPr marL="0" lvl="0" indent="0" algn="l" rtl="0">
              <a:spcBef>
                <a:spcPct val="0"/>
              </a:spcBef>
              <a:spcAft>
                <a:spcPct val="0"/>
              </a:spcAft>
              <a:buNone/>
            </a:pPr>
            <a:r>
              <a:rPr lang="tr" sz="1200" b="0" i="0" u="none" strike="noStrike" dirty="0">
                <a:latin typeface="Calibri"/>
              </a:rPr>
              <a:t>Tüm kırılgan ailelerin yardım malzemelerine eriştiklerinden ve süreçle ilgili geri bildirim alındığından emin olunması için Dağıtım Sonrası İzleme (DSİ) telefon yoluyla gerçekleştirilmiştir. </a:t>
            </a:r>
            <a:endParaRPr dirty="0"/>
          </a:p>
        </p:txBody>
      </p:sp>
      <p:sp>
        <p:nvSpPr>
          <p:cNvPr id="429" name="Google Shape;429;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1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a:latin typeface="Calibri"/>
              </a:rPr>
              <a:t>Risk faktörleri mevcut koruyucu faktörlerden daha ağır bastığında, çocuklar okul veya kabul edilebilir işler yerine çocuk işçiliğine veya EKBÇİ'ne sürüklenebilir. Ayrıca, dayanıklılığın inşasına katkıda bulunan ve çocukların çocuk işçiliğinden korunmasına yardım eden önemli koruyucu faktörler mevcuttur.</a:t>
            </a:r>
            <a:endParaRPr/>
          </a:p>
          <a:p>
            <a:pPr marL="171450" lvl="0" indent="-171450" algn="l" rtl="0">
              <a:spcBef>
                <a:spcPct val="0"/>
              </a:spcBef>
              <a:spcAft>
                <a:spcPct val="0"/>
              </a:spcAft>
              <a:buClr>
                <a:schemeClr val="dk1"/>
              </a:buClr>
              <a:buSzPts val="1200"/>
              <a:buFont typeface="Arial"/>
              <a:buChar char="•"/>
            </a:pPr>
            <a:r>
              <a:rPr lang="tr" sz="1200" b="0" i="0" u="none" strike="noStrike">
                <a:latin typeface="Calibri"/>
              </a:rPr>
              <a:t>Yetkileri ve kapasiteleri fark etmeksizin bütün insani yardım aktörleri insani faaliyetlerle ilişkilendirilen çocuk işçiliğini önlemekten sorumludur. Çoğu insani yardım aktörü, çalışmaları sayesinde çocuk işçiliğinin önlenmesinde rol oynayabilir. Gerekli deneyime, uzmanlığa, kapasiteye ve yetkiye sahip diğer aktörlerin çocuk işçiliğine ve en kötü biçimlerine müdahale edebileceklerini de açıklayın. </a:t>
            </a:r>
            <a:endParaRPr/>
          </a:p>
          <a:p>
            <a:pPr marL="171450" lvl="0" indent="-171450" algn="l" rtl="0">
              <a:spcBef>
                <a:spcPct val="0"/>
              </a:spcBef>
              <a:spcAft>
                <a:spcPct val="0"/>
              </a:spcAft>
              <a:buClr>
                <a:schemeClr val="dk1"/>
              </a:buClr>
              <a:buSzPts val="1200"/>
              <a:buFont typeface="Arial"/>
              <a:buChar char="•"/>
            </a:pPr>
            <a:r>
              <a:rPr lang="tr" sz="1200" b="0" i="0" u="none" strike="noStrike">
                <a:latin typeface="Calibri"/>
              </a:rPr>
              <a:t>Bir program çerçevesi, sistemleri güçlendirmek ve pek çok sektörde ve farklı sosyoekonomik seviyelerde çocukları çocuk işçiliğinden korumak için tamamlayıcı ve entegre önleme ve müdahale faaliyetleri geliştirmelidir. </a:t>
            </a:r>
            <a:endParaRPr/>
          </a:p>
          <a:p>
            <a:pPr marL="171450" lvl="0" indent="-171450" algn="l" rtl="0">
              <a:spcBef>
                <a:spcPct val="0"/>
              </a:spcBef>
              <a:spcAft>
                <a:spcPct val="0"/>
              </a:spcAft>
              <a:buClr>
                <a:schemeClr val="dk1"/>
              </a:buClr>
              <a:buSzPts val="1200"/>
              <a:buFont typeface="Arial"/>
              <a:buChar char="•"/>
            </a:pPr>
            <a:r>
              <a:rPr lang="tr" sz="1200" b="0" i="0" u="none" strike="noStrike">
                <a:latin typeface="Calibri"/>
              </a:rPr>
              <a:t>Zaman ve kaynaklar kısıtlı olduğunda, insani krizlerin hemen ardından gelen bir sonucu olarak ortaya çıkan EKBÇİ ve diğer ciddi çocuk işçiliği biçimlerini önlemek için pratik önleyici önlemler uygulamaya konmalıdır.</a:t>
            </a:r>
            <a:endParaRPr/>
          </a:p>
          <a:p>
            <a:pPr marL="171450" lvl="0" indent="-95250" algn="l" rtl="0">
              <a:spcBef>
                <a:spcPct val="0"/>
              </a:spcBef>
              <a:spcAft>
                <a:spcPct val="0"/>
              </a:spcAft>
              <a:buClr>
                <a:schemeClr val="dk1"/>
              </a:buClr>
              <a:buSzPts val="1200"/>
              <a:buFont typeface="Arial"/>
              <a:buNone/>
            </a:pPr>
            <a:endParaRPr/>
          </a:p>
        </p:txBody>
      </p:sp>
      <p:sp>
        <p:nvSpPr>
          <p:cNvPr id="438" name="Google Shape;43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38" name="Google Shape;23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endParaRPr sz="1200"/>
          </a:p>
        </p:txBody>
      </p:sp>
      <p:sp>
        <p:nvSpPr>
          <p:cNvPr id="245" name="Google Shape;24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Risk faktörleri, kırılganlığı ve dolayısıyla çocukların çocuk işçiliğine sürüklenme ihtimalini ve/veya çocuklara ciddi bir zarar gelme riskini arttırırken koruyucu faktörler çocukların çocuk işçiliğinden korunmasına ve/veya çocuk işçiliğinin çocuklar üzerindeki olumsuz etkilerini hafifletmek için kırılganlığın azaltılmasına ve dayanıklılığı inşa etmeye yardımcı olur.  </a:t>
            </a:r>
            <a:endParaRPr dirty="0"/>
          </a:p>
          <a:p>
            <a:pPr marL="0" lvl="0" indent="0" algn="l" rtl="0">
              <a:spcBef>
                <a:spcPct val="0"/>
              </a:spcBef>
              <a:spcAft>
                <a:spcPct val="0"/>
              </a:spcAft>
              <a:buNone/>
            </a:pPr>
            <a:endParaRPr dirty="0"/>
          </a:p>
        </p:txBody>
      </p:sp>
      <p:sp>
        <p:nvSpPr>
          <p:cNvPr id="253" name="Google Shape;25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Orta seviye uygulayıcılar için  </a:t>
            </a:r>
            <a:endParaRPr/>
          </a:p>
        </p:txBody>
      </p:sp>
      <p:sp>
        <p:nvSpPr>
          <p:cNvPr id="263" name="Google Shape;26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72" name="Google Shape;27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98" name="Google Shape;298;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Genellikle kurumlar arası olup, problemin büyüklüğü hakkında kanıt ve analiz sunmak için durum analizi temeline inşa edilmelidir.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işçiliğine müdahale, durum analizi ile belirlenen çocuk işçiliğine ilişkin öncelik verilen endişeleri yansıtmalıdır; farklı çocuk işçiliği türlerinin ve biçimlerinin ölçeğinin, ciddiyetinin ve aciliyetinin belirlenmesi, risk altındaki çocukların ve ailelerin acil ihtiyaçlarını karşılamak için çok aktörlü ve çok sektörlü müdahalelerin koordinasyonu yoluyla ilgili sektörler ve kurumlar tarafından da desteklenen, acil durumun süresi veya aşamasına da bağlı olarak eyleme yönelik uygun bir zaman çizelgesi sağlanmasına yardımcı olabilir.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işçiliğinin insani müdahale planlarına ve sektöre özel stratejilere dâhil edilip edilmeyeceğinin belirlenmesinin yanında, müdahale planlaması insani yardım aktörlerinin çocuk işçiliğine müdahale edilmesi ve çocuk işçiliğinin önlenmesi konusunda gerçekleştireceği eylemlerin ve oynayacağı rollerin belirlenmesine yardımcı olabilir.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İnsani yardım aktörleri çocuk işçiliğine müdahale edilmesi veya çocuk işçiliğinin önlenmesi ile ilgili oynayacağı roller üzerine düşündüğünde, sağ alt köşedeki slayttan bunları genel olarak üç grupta toplayabileceğimizi görebiliriz.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İnsani eylemler risk faktörlerine yol açabileceği ve sehven çocuk işçiliğini arttırabileceği veya kötüleştirebileceği için yetkileri ve kapasiteleri fark etmeksizin bütün insani yardım aktörlerinin kriz ortamlardaki çocuk işçi olarak çalışan çocuklara (daha fazla) zarar vermeme sorumluluğunu taşıdığını açıklayın. İnsani yardım aktörlerinin çoğunun programları aracılığıyla çocuk işçiliğine ilişkin mesajları yaygınlaştırma, risk altındaki ailelerin temel ihtiyaçlara, eğitime ve geçim kaynaklarına erişimini destekleme gibi çalışmalarıyla çocuk işçiliğinin önlenmesinde rol oynayabileceklerini açıklayın. Aynı zamanda gerekli deneyime, uzmanlığa, kapasiteye ve yetkiye sahip diğer aktörlerin çocuk işçiliğine ve en kötü biçimlerine, örneğin bireysel vaka yönetimi yoluyla müdahale edebileceklerini belirtin</a:t>
            </a:r>
            <a:r>
              <a:rPr lang="tr" sz="900" b="0" i="0" u="none" strike="noStrike" dirty="0">
                <a:solidFill>
                  <a:srgbClr val="000000"/>
                </a:solidFill>
                <a:latin typeface="Calibri"/>
                <a:ea typeface="Calibri"/>
                <a:cs typeface="Calibri"/>
                <a:sym typeface="Calibri"/>
              </a:rPr>
              <a:t>.</a:t>
            </a:r>
            <a:endParaRPr b="1" dirty="0"/>
          </a:p>
        </p:txBody>
      </p:sp>
      <p:sp>
        <p:nvSpPr>
          <p:cNvPr id="304" name="Google Shape;30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33" name="Google Shape;33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1"/>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pic>
        <p:nvPicPr>
          <p:cNvPr id="14" name="Google Shape;14;p21"/>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21"/>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1"/>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79"/>
        <p:cNvGrpSpPr/>
        <p:nvPr/>
      </p:nvGrpSpPr>
      <p:grpSpPr>
        <a:xfrm>
          <a:off x="0" y="0"/>
          <a:ext cx="0" cy="0"/>
          <a:chOff x="0" y="0"/>
          <a:chExt cx="0" cy="0"/>
        </a:xfrm>
      </p:grpSpPr>
      <p:sp>
        <p:nvSpPr>
          <p:cNvPr id="80" name="Google Shape;80;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3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82" name="Google Shape;82;p30"/>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83" name="Google Shape;83;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4" name="Google Shape;84;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5" name="Google Shape;85;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31"/>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88" name="Google Shape;88;p3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9" name="Google Shape;89;p3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0" name="Google Shape;90;p3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405E79"/>
              </a:solidFill>
              <a:latin typeface="Calibri"/>
              <a:ea typeface="Calibri"/>
              <a:cs typeface="Calibri"/>
              <a:sym typeface="Calibri"/>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91"/>
        <p:cNvGrpSpPr/>
        <p:nvPr/>
      </p:nvGrpSpPr>
      <p:grpSpPr>
        <a:xfrm>
          <a:off x="0" y="0"/>
          <a:ext cx="0" cy="0"/>
          <a:chOff x="0" y="0"/>
          <a:chExt cx="0" cy="0"/>
        </a:xfrm>
      </p:grpSpPr>
      <p:sp>
        <p:nvSpPr>
          <p:cNvPr id="92" name="Google Shape;92;p32"/>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93" name="Google Shape;93;p3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4" name="Google Shape;94;p3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5" name="Google Shape;95;p32"/>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405E79"/>
              </a:solidFill>
              <a:latin typeface="Calibri"/>
              <a:ea typeface="Calibri"/>
              <a:cs typeface="Calibri"/>
              <a:sym typeface="Calibri"/>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96"/>
        <p:cNvGrpSpPr/>
        <p:nvPr/>
      </p:nvGrpSpPr>
      <p:grpSpPr>
        <a:xfrm>
          <a:off x="0" y="0"/>
          <a:ext cx="0" cy="0"/>
          <a:chOff x="0" y="0"/>
          <a:chExt cx="0" cy="0"/>
        </a:xfrm>
      </p:grpSpPr>
      <p:sp>
        <p:nvSpPr>
          <p:cNvPr id="97" name="Google Shape;97;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33"/>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99" name="Google Shape;99;p33"/>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100" name="Google Shape;100;p3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1" name="Google Shape;101;p33"/>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2" name="Google Shape;102;p33"/>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103"/>
        <p:cNvGrpSpPr/>
        <p:nvPr/>
      </p:nvGrpSpPr>
      <p:grpSpPr>
        <a:xfrm>
          <a:off x="0" y="0"/>
          <a:ext cx="0" cy="0"/>
          <a:chOff x="0" y="0"/>
          <a:chExt cx="0" cy="0"/>
        </a:xfrm>
      </p:grpSpPr>
      <p:sp>
        <p:nvSpPr>
          <p:cNvPr id="104" name="Google Shape;104;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34"/>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106" name="Google Shape;106;p34"/>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107" name="Google Shape;107;p3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8" name="Google Shape;108;p3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9" name="Google Shape;109;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10"/>
        <p:cNvGrpSpPr/>
        <p:nvPr/>
      </p:nvGrpSpPr>
      <p:grpSpPr>
        <a:xfrm>
          <a:off x="0" y="0"/>
          <a:ext cx="0" cy="0"/>
          <a:chOff x="0" y="0"/>
          <a:chExt cx="0" cy="0"/>
        </a:xfrm>
      </p:grpSpPr>
      <p:sp>
        <p:nvSpPr>
          <p:cNvPr id="111" name="Google Shape;111;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12" name="Google Shape;112;p3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113" name="Google Shape;113;p3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14" name="Google Shape;114;p3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5" name="Google Shape;115;p3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16"/>
        <p:cNvGrpSpPr/>
        <p:nvPr/>
      </p:nvGrpSpPr>
      <p:grpSpPr>
        <a:xfrm>
          <a:off x="0" y="0"/>
          <a:ext cx="0" cy="0"/>
          <a:chOff x="0" y="0"/>
          <a:chExt cx="0" cy="0"/>
        </a:xfrm>
      </p:grpSpPr>
      <p:sp>
        <p:nvSpPr>
          <p:cNvPr id="117" name="Google Shape;117;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18" name="Google Shape;118;p36"/>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19" name="Google Shape;119;p36"/>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20" name="Google Shape;120;p36"/>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1" name="Google Shape;121;p3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22"/>
        <p:cNvGrpSpPr/>
        <p:nvPr/>
      </p:nvGrpSpPr>
      <p:grpSpPr>
        <a:xfrm>
          <a:off x="0" y="0"/>
          <a:ext cx="0" cy="0"/>
          <a:chOff x="0" y="0"/>
          <a:chExt cx="0" cy="0"/>
        </a:xfrm>
      </p:grpSpPr>
      <p:sp>
        <p:nvSpPr>
          <p:cNvPr id="123" name="Google Shape;123;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24" name="Google Shape;124;p37"/>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125" name="Google Shape;125;p37"/>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26" name="Google Shape;126;p37"/>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7" name="Google Shape;127;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8"/>
        <p:cNvGrpSpPr/>
        <p:nvPr/>
      </p:nvGrpSpPr>
      <p:grpSpPr>
        <a:xfrm>
          <a:off x="0" y="0"/>
          <a:ext cx="0" cy="0"/>
          <a:chOff x="0" y="0"/>
          <a:chExt cx="0" cy="0"/>
        </a:xfrm>
      </p:grpSpPr>
      <p:grpSp>
        <p:nvGrpSpPr>
          <p:cNvPr id="129" name="Google Shape;129;p38"/>
          <p:cNvGrpSpPr/>
          <p:nvPr/>
        </p:nvGrpSpPr>
        <p:grpSpPr>
          <a:xfrm>
            <a:off x="0" y="5303520"/>
            <a:ext cx="12192000" cy="1639827"/>
            <a:chOff x="0" y="5303520"/>
            <a:chExt cx="12192000" cy="1639827"/>
          </a:xfrm>
        </p:grpSpPr>
        <p:pic>
          <p:nvPicPr>
            <p:cNvPr id="130" name="Google Shape;130;p38"/>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31" name="Google Shape;131;p38"/>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32" name="Google Shape;132;p3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33" name="Google Shape;133;p38"/>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4" name="Google Shape;134;p38"/>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35"/>
        <p:cNvGrpSpPr/>
        <p:nvPr/>
      </p:nvGrpSpPr>
      <p:grpSpPr>
        <a:xfrm>
          <a:off x="0" y="0"/>
          <a:ext cx="0" cy="0"/>
          <a:chOff x="0" y="0"/>
          <a:chExt cx="0" cy="0"/>
        </a:xfrm>
      </p:grpSpPr>
      <p:grpSp>
        <p:nvGrpSpPr>
          <p:cNvPr id="136" name="Google Shape;136;p39"/>
          <p:cNvGrpSpPr/>
          <p:nvPr/>
        </p:nvGrpSpPr>
        <p:grpSpPr>
          <a:xfrm>
            <a:off x="0" y="5303520"/>
            <a:ext cx="12192000" cy="1639827"/>
            <a:chOff x="0" y="5303520"/>
            <a:chExt cx="12192000" cy="1639827"/>
          </a:xfrm>
        </p:grpSpPr>
        <p:pic>
          <p:nvPicPr>
            <p:cNvPr id="137" name="Google Shape;137;p39"/>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38" name="Google Shape;138;p39"/>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39" name="Google Shape;139;p3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40" name="Google Shape;140;p39"/>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1" name="Google Shape;141;p3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2"/>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 name="Google Shape;19;p2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2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2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42"/>
        <p:cNvGrpSpPr/>
        <p:nvPr/>
      </p:nvGrpSpPr>
      <p:grpSpPr>
        <a:xfrm>
          <a:off x="0" y="0"/>
          <a:ext cx="0" cy="0"/>
          <a:chOff x="0" y="0"/>
          <a:chExt cx="0" cy="0"/>
        </a:xfrm>
      </p:grpSpPr>
      <p:sp>
        <p:nvSpPr>
          <p:cNvPr id="143" name="Google Shape;143;p4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44" name="Google Shape;144;p40"/>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5" name="Google Shape;145;p40"/>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46" name="Google Shape;146;p40"/>
          <p:cNvGrpSpPr/>
          <p:nvPr/>
        </p:nvGrpSpPr>
        <p:grpSpPr>
          <a:xfrm>
            <a:off x="0" y="5303520"/>
            <a:ext cx="12192000" cy="1639827"/>
            <a:chOff x="0" y="5303520"/>
            <a:chExt cx="12192000" cy="1639827"/>
          </a:xfrm>
        </p:grpSpPr>
        <p:pic>
          <p:nvPicPr>
            <p:cNvPr id="147" name="Google Shape;147;p40"/>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48" name="Google Shape;148;p40"/>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49"/>
        <p:cNvGrpSpPr/>
        <p:nvPr/>
      </p:nvGrpSpPr>
      <p:grpSpPr>
        <a:xfrm>
          <a:off x="0" y="0"/>
          <a:ext cx="0" cy="0"/>
          <a:chOff x="0" y="0"/>
          <a:chExt cx="0" cy="0"/>
        </a:xfrm>
      </p:grpSpPr>
      <p:sp>
        <p:nvSpPr>
          <p:cNvPr id="150" name="Google Shape;150;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51" name="Google Shape;151;p41"/>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2" name="Google Shape;152;p41"/>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53" name="Google Shape;153;p41"/>
          <p:cNvSpPr>
            <a:spLocks noGrp="1"/>
          </p:cNvSpPr>
          <p:nvPr>
            <p:ph type="pic" idx="2"/>
          </p:nvPr>
        </p:nvSpPr>
        <p:spPr>
          <a:xfrm>
            <a:off x="0" y="0"/>
            <a:ext cx="4340225" cy="6858000"/>
          </a:xfrm>
          <a:prstGeom prst="rect">
            <a:avLst/>
          </a:prstGeom>
          <a:noFill/>
          <a:ln>
            <a:noFill/>
          </a:ln>
        </p:spPr>
        <p:txBody>
          <a:bodyPr/>
          <a:lstStyle/>
          <a:p>
            <a:endParaRPr/>
          </a:p>
        </p:txBody>
      </p:sp>
      <p:sp>
        <p:nvSpPr>
          <p:cNvPr id="154" name="Google Shape;154;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5"/>
        <p:cNvGrpSpPr/>
        <p:nvPr/>
      </p:nvGrpSpPr>
      <p:grpSpPr>
        <a:xfrm>
          <a:off x="0" y="0"/>
          <a:ext cx="0" cy="0"/>
          <a:chOff x="0" y="0"/>
          <a:chExt cx="0" cy="0"/>
        </a:xfrm>
      </p:grpSpPr>
      <p:sp>
        <p:nvSpPr>
          <p:cNvPr id="156" name="Google Shape;156;p4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57" name="Google Shape;157;p42"/>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8" name="Google Shape;158;p42"/>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59" name="Google Shape;159;p42"/>
          <p:cNvSpPr>
            <a:spLocks noGrp="1"/>
          </p:cNvSpPr>
          <p:nvPr>
            <p:ph type="pic" idx="2"/>
          </p:nvPr>
        </p:nvSpPr>
        <p:spPr>
          <a:xfrm>
            <a:off x="0" y="0"/>
            <a:ext cx="4340225" cy="6858000"/>
          </a:xfrm>
          <a:prstGeom prst="rect">
            <a:avLst/>
          </a:prstGeom>
          <a:noFill/>
          <a:ln>
            <a:noFill/>
          </a:ln>
        </p:spPr>
        <p:txBody>
          <a:bodyPr/>
          <a:lstStyle/>
          <a:p>
            <a:endParaRPr/>
          </a:p>
        </p:txBody>
      </p:sp>
      <p:sp>
        <p:nvSpPr>
          <p:cNvPr id="160" name="Google Shape;160;p4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61"/>
        <p:cNvGrpSpPr/>
        <p:nvPr/>
      </p:nvGrpSpPr>
      <p:grpSpPr>
        <a:xfrm>
          <a:off x="0" y="0"/>
          <a:ext cx="0" cy="0"/>
          <a:chOff x="0" y="0"/>
          <a:chExt cx="0" cy="0"/>
        </a:xfrm>
      </p:grpSpPr>
      <p:sp>
        <p:nvSpPr>
          <p:cNvPr id="162" name="Google Shape;162;p4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63" name="Google Shape;163;p43"/>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64" name="Google Shape;164;p43"/>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65" name="Google Shape;165;p43"/>
          <p:cNvSpPr>
            <a:spLocks noGrp="1"/>
          </p:cNvSpPr>
          <p:nvPr>
            <p:ph type="pic" idx="2"/>
          </p:nvPr>
        </p:nvSpPr>
        <p:spPr>
          <a:xfrm>
            <a:off x="0" y="0"/>
            <a:ext cx="4340225" cy="6858000"/>
          </a:xfrm>
          <a:prstGeom prst="rect">
            <a:avLst/>
          </a:prstGeom>
          <a:noFill/>
          <a:ln>
            <a:noFill/>
          </a:ln>
        </p:spPr>
        <p:txBody>
          <a:bodyPr/>
          <a:lstStyle/>
          <a:p>
            <a:endParaRPr/>
          </a:p>
        </p:txBody>
      </p:sp>
      <p:sp>
        <p:nvSpPr>
          <p:cNvPr id="166" name="Google Shape;166;p4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7"/>
        <p:cNvGrpSpPr/>
        <p:nvPr/>
      </p:nvGrpSpPr>
      <p:grpSpPr>
        <a:xfrm>
          <a:off x="0" y="0"/>
          <a:ext cx="0" cy="0"/>
          <a:chOff x="0" y="0"/>
          <a:chExt cx="0" cy="0"/>
        </a:xfrm>
      </p:grpSpPr>
      <p:sp>
        <p:nvSpPr>
          <p:cNvPr id="168" name="Google Shape;168;p4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69" name="Google Shape;169;p44"/>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70" name="Google Shape;170;p44"/>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71" name="Google Shape;171;p44"/>
          <p:cNvSpPr>
            <a:spLocks noGrp="1"/>
          </p:cNvSpPr>
          <p:nvPr>
            <p:ph type="pic" idx="2"/>
          </p:nvPr>
        </p:nvSpPr>
        <p:spPr>
          <a:xfrm>
            <a:off x="0" y="0"/>
            <a:ext cx="4340225" cy="6858000"/>
          </a:xfrm>
          <a:prstGeom prst="rect">
            <a:avLst/>
          </a:prstGeom>
          <a:noFill/>
          <a:ln>
            <a:noFill/>
          </a:ln>
        </p:spPr>
        <p:txBody>
          <a:bodyPr/>
          <a:lstStyle/>
          <a:p>
            <a:endParaRPr/>
          </a:p>
        </p:txBody>
      </p:sp>
      <p:sp>
        <p:nvSpPr>
          <p:cNvPr id="172" name="Google Shape;172;p4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73"/>
        <p:cNvGrpSpPr/>
        <p:nvPr/>
      </p:nvGrpSpPr>
      <p:grpSpPr>
        <a:xfrm>
          <a:off x="0" y="0"/>
          <a:ext cx="0" cy="0"/>
          <a:chOff x="0" y="0"/>
          <a:chExt cx="0" cy="0"/>
        </a:xfrm>
      </p:grpSpPr>
      <p:sp>
        <p:nvSpPr>
          <p:cNvPr id="174" name="Google Shape;174;p45"/>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75" name="Google Shape;175;p45"/>
          <p:cNvGrpSpPr/>
          <p:nvPr/>
        </p:nvGrpSpPr>
        <p:grpSpPr>
          <a:xfrm>
            <a:off x="-208788" y="0"/>
            <a:ext cx="12609576" cy="2174490"/>
            <a:chOff x="0" y="5043119"/>
            <a:chExt cx="12192000" cy="1814883"/>
          </a:xfrm>
        </p:grpSpPr>
        <p:pic>
          <p:nvPicPr>
            <p:cNvPr id="176" name="Google Shape;176;p45"/>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7" name="Google Shape;177;p45"/>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78" name="Google Shape;178;p45"/>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9" name="Google Shape;179;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80" name="Google Shape;180;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1" name="Google Shape;181;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2" name="Google Shape;182;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3" name="Google Shape;183;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4" name="Google Shape;184;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5" name="Google Shape;185;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6"/>
        <p:cNvGrpSpPr/>
        <p:nvPr/>
      </p:nvGrpSpPr>
      <p:grpSpPr>
        <a:xfrm>
          <a:off x="0" y="0"/>
          <a:ext cx="0" cy="0"/>
          <a:chOff x="0" y="0"/>
          <a:chExt cx="0" cy="0"/>
        </a:xfrm>
      </p:grpSpPr>
      <p:sp>
        <p:nvSpPr>
          <p:cNvPr id="187" name="Google Shape;187;p46"/>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88" name="Google Shape;188;p46"/>
          <p:cNvGrpSpPr/>
          <p:nvPr/>
        </p:nvGrpSpPr>
        <p:grpSpPr>
          <a:xfrm>
            <a:off x="-208788" y="0"/>
            <a:ext cx="12609576" cy="2174490"/>
            <a:chOff x="0" y="5043119"/>
            <a:chExt cx="12192000" cy="1814883"/>
          </a:xfrm>
        </p:grpSpPr>
        <p:pic>
          <p:nvPicPr>
            <p:cNvPr id="189" name="Google Shape;189;p46"/>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90" name="Google Shape;190;p46"/>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91" name="Google Shape;191;p46"/>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2" name="Google Shape;192;p4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93" name="Google Shape;193;p4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4" name="Google Shape;194;p4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5" name="Google Shape;195;p4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6" name="Google Shape;196;p4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7" name="Google Shape;197;p4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8" name="Google Shape;198;p4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9"/>
        <p:cNvGrpSpPr/>
        <p:nvPr/>
      </p:nvGrpSpPr>
      <p:grpSpPr>
        <a:xfrm>
          <a:off x="0" y="0"/>
          <a:ext cx="0" cy="0"/>
          <a:chOff x="0" y="0"/>
          <a:chExt cx="0" cy="0"/>
        </a:xfrm>
      </p:grpSpPr>
      <p:sp>
        <p:nvSpPr>
          <p:cNvPr id="200" name="Google Shape;200;p47"/>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01" name="Google Shape;201;p47"/>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02" name="Google Shape;202;p47"/>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03" name="Google Shape;203;p47"/>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04" name="Google Shape;204;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05" name="Google Shape;205;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6"/>
        <p:cNvGrpSpPr/>
        <p:nvPr/>
      </p:nvGrpSpPr>
      <p:grpSpPr>
        <a:xfrm>
          <a:off x="0" y="0"/>
          <a:ext cx="0" cy="0"/>
          <a:chOff x="0" y="0"/>
          <a:chExt cx="0" cy="0"/>
        </a:xfrm>
      </p:grpSpPr>
      <p:sp>
        <p:nvSpPr>
          <p:cNvPr id="207" name="Google Shape;207;p48"/>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08" name="Google Shape;208;p48"/>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09" name="Google Shape;209;p48"/>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10" name="Google Shape;210;p48"/>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1" name="Google Shape;211;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12" name="Google Shape;212;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3"/>
        <p:cNvGrpSpPr/>
        <p:nvPr/>
      </p:nvGrpSpPr>
      <p:grpSpPr>
        <a:xfrm>
          <a:off x="0" y="0"/>
          <a:ext cx="0" cy="0"/>
          <a:chOff x="0" y="0"/>
          <a:chExt cx="0" cy="0"/>
        </a:xfrm>
      </p:grpSpPr>
      <p:sp>
        <p:nvSpPr>
          <p:cNvPr id="214" name="Google Shape;214;p49"/>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5" name="Google Shape;215;p49"/>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6" name="Google Shape;216;p49"/>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17" name="Google Shape;217;p49"/>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8" name="Google Shape;218;p4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19" name="Google Shape;219;p4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3"/>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4" name="Google Shape;24;p2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2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2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20"/>
        <p:cNvGrpSpPr/>
        <p:nvPr/>
      </p:nvGrpSpPr>
      <p:grpSpPr>
        <a:xfrm>
          <a:off x="0" y="0"/>
          <a:ext cx="0" cy="0"/>
          <a:chOff x="0" y="0"/>
          <a:chExt cx="0" cy="0"/>
        </a:xfrm>
      </p:grpSpPr>
      <p:sp>
        <p:nvSpPr>
          <p:cNvPr id="221" name="Google Shape;221;p50"/>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22" name="Google Shape;222;p50"/>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23" name="Google Shape;223;p50"/>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24" name="Google Shape;224;p50"/>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25" name="Google Shape;225;p5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26" name="Google Shape;226;p5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7"/>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27"/>
        <p:cNvGrpSpPr/>
        <p:nvPr/>
      </p:nvGrpSpPr>
      <p:grpSpPr>
        <a:xfrm>
          <a:off x="0" y="0"/>
          <a:ext cx="0" cy="0"/>
          <a:chOff x="0" y="0"/>
          <a:chExt cx="0" cy="0"/>
        </a:xfrm>
      </p:grpSpPr>
      <p:sp>
        <p:nvSpPr>
          <p:cNvPr id="28" name="Google Shape;28;p24"/>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29" name="Google Shape;29;p24"/>
          <p:cNvGrpSpPr/>
          <p:nvPr/>
        </p:nvGrpSpPr>
        <p:grpSpPr>
          <a:xfrm>
            <a:off x="-208788" y="0"/>
            <a:ext cx="12609576" cy="2174490"/>
            <a:chOff x="0" y="5043119"/>
            <a:chExt cx="12192000" cy="1814883"/>
          </a:xfrm>
        </p:grpSpPr>
        <p:pic>
          <p:nvPicPr>
            <p:cNvPr id="30" name="Google Shape;30;p24"/>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31" name="Google Shape;31;p24"/>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32" name="Google Shape;32;p24"/>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33" name="Google Shape;33;p2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34" name="Google Shape;34;p2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5" name="Google Shape;35;p2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6" name="Google Shape;36;p2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7" name="Google Shape;37;p2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8" name="Google Shape;38;p2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2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40"/>
        <p:cNvGrpSpPr/>
        <p:nvPr/>
      </p:nvGrpSpPr>
      <p:grpSpPr>
        <a:xfrm>
          <a:off x="0" y="0"/>
          <a:ext cx="0" cy="0"/>
          <a:chOff x="0" y="0"/>
          <a:chExt cx="0" cy="0"/>
        </a:xfrm>
      </p:grpSpPr>
      <p:sp>
        <p:nvSpPr>
          <p:cNvPr id="41" name="Google Shape;41;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42" name="Google Shape;42;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43" name="Google Shape;43;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44" name="Google Shape;44;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5" name="Google Shape;45;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6"/>
        <p:cNvGrpSpPr/>
        <p:nvPr/>
      </p:nvGrpSpPr>
      <p:grpSpPr>
        <a:xfrm>
          <a:off x="0" y="0"/>
          <a:ext cx="0" cy="0"/>
          <a:chOff x="0" y="0"/>
          <a:chExt cx="0" cy="0"/>
        </a:xfrm>
      </p:grpSpPr>
      <p:sp>
        <p:nvSpPr>
          <p:cNvPr id="47" name="Google Shape;47;p26"/>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rmAutofit/>
          </a:bodyPr>
          <a:lstStyle>
            <a:lvl1pPr lvl="0" algn="l">
              <a:lnSpc>
                <a:spcPct val="90000"/>
              </a:lnSpc>
              <a:spcBef>
                <a:spcPct val="0"/>
              </a:spcBef>
              <a:spcAft>
                <a:spcPct val="0"/>
              </a:spcAft>
              <a:buClr>
                <a:schemeClr val="lt1"/>
              </a:buClr>
              <a:buSzPts val="4400"/>
              <a:buFont typeface="Arial"/>
              <a:buNone/>
              <a:defRPr sz="4400" b="1" i="0">
                <a:solidFill>
                  <a:schemeClr val="lt1"/>
                </a:solidFill>
                <a:latin typeface="Arial"/>
                <a:ea typeface="Arial"/>
                <a:cs typeface="Arial"/>
                <a:sym typeface="Aria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48" name="Google Shape;48;p26"/>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rmAutofit/>
          </a:bodyPr>
          <a:lstStyle>
            <a:lvl1pPr marL="457200" lvl="0" indent="-349250" algn="l">
              <a:lnSpc>
                <a:spcPct val="90000"/>
              </a:lnSpc>
              <a:spcBef>
                <a:spcPts val="1000"/>
              </a:spcBef>
              <a:spcAft>
                <a:spcPct val="0"/>
              </a:spcAft>
              <a:buClr>
                <a:schemeClr val="lt1"/>
              </a:buClr>
              <a:buSzPts val="1900"/>
              <a:buChar char="•"/>
              <a:defRPr sz="1900" b="1" i="0">
                <a:solidFill>
                  <a:schemeClr val="lt1"/>
                </a:solidFill>
                <a:latin typeface="Arial"/>
                <a:ea typeface="Arial"/>
                <a:cs typeface="Arial"/>
                <a:sym typeface="Arial"/>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9" name="Google Shape;49;p26"/>
          <p:cNvSpPr txBox="1">
            <a:spLocks noGrp="1"/>
          </p:cNvSpPr>
          <p:nvPr>
            <p:ph type="ftr" idx="11"/>
          </p:nvPr>
        </p:nvSpPr>
        <p:spPr>
          <a:xfrm>
            <a:off x="0" y="0"/>
            <a:ext cx="3000000" cy="3000000"/>
          </a:xfrm>
          <a:prstGeom prst="rect">
            <a:avLst/>
          </a:prstGeom>
          <a:noFill/>
          <a:ln>
            <a:noFill/>
          </a:ln>
        </p:spPr>
        <p:txBody>
          <a:bodyPr spcFirstLastPara="1" wrap="square" lIns="0" tIns="0" rIns="0" bIns="0" anchor="t" anchorCtr="0">
            <a:noAutofit/>
          </a:bodyPr>
          <a:lstStyle>
            <a:lvl1pPr marR="0" lvl="0" algn="ctr" rtl="0">
              <a:spcBef>
                <a:spcPct val="0"/>
              </a:spcBef>
              <a:spcAft>
                <a:spcPct val="0"/>
              </a:spcAft>
              <a:buSzPts val="1400"/>
              <a:buNone/>
              <a:defRPr sz="1800" b="0" i="0" u="none" strike="noStrike" cap="none">
                <a:solidFill>
                  <a:srgbClr val="979797"/>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26"/>
          <p:cNvSpPr txBox="1">
            <a:spLocks noGrp="1"/>
          </p:cNvSpPr>
          <p:nvPr>
            <p:ph type="dt" idx="10"/>
          </p:nvPr>
        </p:nvSpPr>
        <p:spPr>
          <a:xfrm>
            <a:off x="0" y="0"/>
            <a:ext cx="3000000" cy="3000000"/>
          </a:xfrm>
          <a:prstGeom prst="rect">
            <a:avLst/>
          </a:prstGeom>
          <a:noFill/>
          <a:ln>
            <a:noFill/>
          </a:ln>
        </p:spPr>
        <p:txBody>
          <a:bodyPr spcFirstLastPara="1" wrap="square" lIns="0" tIns="0" rIns="0" bIns="0" anchor="t" anchorCtr="0">
            <a:noAutofit/>
          </a:bodyPr>
          <a:lstStyle>
            <a:lvl1pPr marR="0" lvl="0" algn="l" rtl="0">
              <a:spcBef>
                <a:spcPct val="0"/>
              </a:spcBef>
              <a:spcAft>
                <a:spcPct val="0"/>
              </a:spcAft>
              <a:buSzPts val="1400"/>
              <a:buNone/>
              <a:defRPr sz="1800" b="0" i="0" u="none" strike="noStrike" cap="none">
                <a:solidFill>
                  <a:srgbClr val="979797"/>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1" name="Google Shape;51;p26"/>
          <p:cNvSpPr txBox="1">
            <a:spLocks noGrp="1"/>
          </p:cNvSpPr>
          <p:nvPr>
            <p:ph type="sldNum" idx="12"/>
          </p:nvPr>
        </p:nvSpPr>
        <p:spPr>
          <a:xfrm>
            <a:off x="0" y="0"/>
            <a:ext cx="3000000" cy="3000000"/>
          </a:xfrm>
          <a:prstGeom prst="rect">
            <a:avLst/>
          </a:prstGeom>
          <a:noFill/>
          <a:ln>
            <a:noFill/>
          </a:ln>
        </p:spPr>
        <p:txBody>
          <a:bodyPr spcFirstLastPara="1" wrap="square" lIns="0" tIns="0" rIns="0" bIns="0" anchor="t" anchorCtr="0">
            <a:noAutofit/>
          </a:bodyPr>
          <a:lstStyle>
            <a:lvl1pPr marL="0" marR="0" lvl="0" indent="0" algn="r" rtl="0">
              <a:spcBef>
                <a:spcPct val="0"/>
              </a:spcBef>
              <a:buNone/>
              <a:defRPr sz="1800" b="0" i="0" u="none" strike="noStrike" cap="none">
                <a:solidFill>
                  <a:srgbClr val="979797"/>
                </a:solidFill>
                <a:latin typeface="Calibri"/>
                <a:ea typeface="Calibri"/>
                <a:cs typeface="Calibri"/>
                <a:sym typeface="Calibri"/>
              </a:defRPr>
            </a:lvl1pPr>
            <a:lvl2pPr marL="0" marR="0" lvl="1" indent="0" algn="r" rtl="0">
              <a:spcBef>
                <a:spcPct val="0"/>
              </a:spcBef>
              <a:buNone/>
              <a:defRPr sz="1800" b="0" i="0" u="none" strike="noStrike" cap="none">
                <a:solidFill>
                  <a:srgbClr val="979797"/>
                </a:solidFill>
                <a:latin typeface="Calibri"/>
                <a:ea typeface="Calibri"/>
                <a:cs typeface="Calibri"/>
                <a:sym typeface="Calibri"/>
              </a:defRPr>
            </a:lvl2pPr>
            <a:lvl3pPr marL="0" marR="0" lvl="2" indent="0" algn="r" rtl="0">
              <a:spcBef>
                <a:spcPct val="0"/>
              </a:spcBef>
              <a:buNone/>
              <a:defRPr sz="1800" b="0" i="0" u="none" strike="noStrike" cap="none">
                <a:solidFill>
                  <a:srgbClr val="979797"/>
                </a:solidFill>
                <a:latin typeface="Calibri"/>
                <a:ea typeface="Calibri"/>
                <a:cs typeface="Calibri"/>
                <a:sym typeface="Calibri"/>
              </a:defRPr>
            </a:lvl3pPr>
            <a:lvl4pPr marL="0" marR="0" lvl="3" indent="0" algn="r" rtl="0">
              <a:spcBef>
                <a:spcPct val="0"/>
              </a:spcBef>
              <a:buNone/>
              <a:defRPr sz="1800" b="0" i="0" u="none" strike="noStrike" cap="none">
                <a:solidFill>
                  <a:srgbClr val="979797"/>
                </a:solidFill>
                <a:latin typeface="Calibri"/>
                <a:ea typeface="Calibri"/>
                <a:cs typeface="Calibri"/>
                <a:sym typeface="Calibri"/>
              </a:defRPr>
            </a:lvl4pPr>
            <a:lvl5pPr marL="0" marR="0" lvl="4" indent="0" algn="r" rtl="0">
              <a:spcBef>
                <a:spcPct val="0"/>
              </a:spcBef>
              <a:buNone/>
              <a:defRPr sz="1800" b="0" i="0" u="none" strike="noStrike" cap="none">
                <a:solidFill>
                  <a:srgbClr val="979797"/>
                </a:solidFill>
                <a:latin typeface="Calibri"/>
                <a:ea typeface="Calibri"/>
                <a:cs typeface="Calibri"/>
                <a:sym typeface="Calibri"/>
              </a:defRPr>
            </a:lvl5pPr>
            <a:lvl6pPr marL="0" marR="0" lvl="5" indent="0" algn="r" rtl="0">
              <a:spcBef>
                <a:spcPct val="0"/>
              </a:spcBef>
              <a:buNone/>
              <a:defRPr sz="1800" b="0" i="0" u="none" strike="noStrike" cap="none">
                <a:solidFill>
                  <a:srgbClr val="979797"/>
                </a:solidFill>
                <a:latin typeface="Calibri"/>
                <a:ea typeface="Calibri"/>
                <a:cs typeface="Calibri"/>
                <a:sym typeface="Calibri"/>
              </a:defRPr>
            </a:lvl6pPr>
            <a:lvl7pPr marL="0" marR="0" lvl="6" indent="0" algn="r" rtl="0">
              <a:spcBef>
                <a:spcPct val="0"/>
              </a:spcBef>
              <a:buNone/>
              <a:defRPr sz="1800" b="0" i="0" u="none" strike="noStrike" cap="none">
                <a:solidFill>
                  <a:srgbClr val="979797"/>
                </a:solidFill>
                <a:latin typeface="Calibri"/>
                <a:ea typeface="Calibri"/>
                <a:cs typeface="Calibri"/>
                <a:sym typeface="Calibri"/>
              </a:defRPr>
            </a:lvl7pPr>
            <a:lvl8pPr marL="0" marR="0" lvl="7" indent="0" algn="r" rtl="0">
              <a:spcBef>
                <a:spcPct val="0"/>
              </a:spcBef>
              <a:buNone/>
              <a:defRPr sz="1800" b="0" i="0" u="none" strike="noStrike" cap="none">
                <a:solidFill>
                  <a:srgbClr val="979797"/>
                </a:solidFill>
                <a:latin typeface="Calibri"/>
                <a:ea typeface="Calibri"/>
                <a:cs typeface="Calibri"/>
                <a:sym typeface="Calibri"/>
              </a:defRPr>
            </a:lvl8pPr>
            <a:lvl9pPr marL="0" marR="0" lvl="8" indent="0" algn="r" rtl="0">
              <a:spcBef>
                <a:spcPct val="0"/>
              </a:spcBef>
              <a:buNone/>
              <a:defRPr sz="1800" b="0" i="0" u="none" strike="noStrike" cap="none">
                <a:solidFill>
                  <a:srgbClr val="979797"/>
                </a:solidFill>
                <a:latin typeface="Calibri"/>
                <a:ea typeface="Calibri"/>
                <a:cs typeface="Calibri"/>
                <a:sym typeface="Calibri"/>
              </a:defRPr>
            </a:lvl9pPr>
          </a:lstStyle>
          <a:p>
            <a:pPr marL="0" lvl="0" indent="0" algn="r" rtl="0">
              <a:spcBef>
                <a:spcPct val="0"/>
              </a:spcBef>
              <a:spcAft>
                <a:spcPct val="0"/>
              </a:spcAft>
              <a:buNone/>
            </a:pPr>
            <a:fld id="{00000000-1234-1234-1234-123412341234}" type="slidenum">
              <a:rPr lang="en-GB"/>
              <a:t>‹#›</a:t>
            </a:fld>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52"/>
        <p:cNvGrpSpPr/>
        <p:nvPr/>
      </p:nvGrpSpPr>
      <p:grpSpPr>
        <a:xfrm>
          <a:off x="0" y="0"/>
          <a:ext cx="0" cy="0"/>
          <a:chOff x="0" y="0"/>
          <a:chExt cx="0" cy="0"/>
        </a:xfrm>
      </p:grpSpPr>
      <p:grpSp>
        <p:nvGrpSpPr>
          <p:cNvPr id="53" name="Google Shape;53;p27"/>
          <p:cNvGrpSpPr/>
          <p:nvPr/>
        </p:nvGrpSpPr>
        <p:grpSpPr>
          <a:xfrm>
            <a:off x="0" y="5303520"/>
            <a:ext cx="12192000" cy="1639827"/>
            <a:chOff x="0" y="5303520"/>
            <a:chExt cx="12192000" cy="1639827"/>
          </a:xfrm>
        </p:grpSpPr>
        <p:pic>
          <p:nvPicPr>
            <p:cNvPr id="54" name="Google Shape;54;p27"/>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55" name="Google Shape;55;p27"/>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56" name="Google Shape;56;p2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57" name="Google Shape;57;p2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8" name="Google Shape;58;p2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59"/>
        <p:cNvGrpSpPr/>
        <p:nvPr/>
      </p:nvGrpSpPr>
      <p:grpSpPr>
        <a:xfrm>
          <a:off x="0" y="0"/>
          <a:ext cx="0" cy="0"/>
          <a:chOff x="0" y="0"/>
          <a:chExt cx="0" cy="0"/>
        </a:xfrm>
      </p:grpSpPr>
      <p:sp>
        <p:nvSpPr>
          <p:cNvPr id="60" name="Google Shape;60;p28"/>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61" name="Google Shape;61;p28"/>
          <p:cNvGrpSpPr/>
          <p:nvPr/>
        </p:nvGrpSpPr>
        <p:grpSpPr>
          <a:xfrm>
            <a:off x="-208788" y="0"/>
            <a:ext cx="12609576" cy="2174490"/>
            <a:chOff x="0" y="5043119"/>
            <a:chExt cx="12192000" cy="1814883"/>
          </a:xfrm>
        </p:grpSpPr>
        <p:pic>
          <p:nvPicPr>
            <p:cNvPr id="62" name="Google Shape;62;p28"/>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63" name="Google Shape;63;p28"/>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64" name="Google Shape;64;p28"/>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65" name="Google Shape;65;p2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66" name="Google Shape;66;p2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7" name="Google Shape;67;p2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8" name="Google Shape;68;p2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69" name="Google Shape;69;p2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0" name="Google Shape;70;p2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1" name="Google Shape;71;p2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72"/>
        <p:cNvGrpSpPr/>
        <p:nvPr/>
      </p:nvGrpSpPr>
      <p:grpSpPr>
        <a:xfrm>
          <a:off x="0" y="0"/>
          <a:ext cx="0" cy="0"/>
          <a:chOff x="0" y="0"/>
          <a:chExt cx="0" cy="0"/>
        </a:xfrm>
      </p:grpSpPr>
      <p:sp>
        <p:nvSpPr>
          <p:cNvPr id="73" name="Google Shape;7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2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75" name="Google Shape;75;p29"/>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76" name="Google Shape;76;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7" name="Google Shape;77;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8" name="Google Shape;78;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microsoft.com/office/2018/10/relationships/comments" Target="../comments/modernComment_105_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33" name="Google Shape;233;p1"/>
          <p:cNvPicPr preferRelativeResize="0"/>
          <p:nvPr/>
        </p:nvPicPr>
        <p:blipFill>
          <a:blip r:embed="rId3">
            <a:alphaModFix/>
          </a:blip>
          <a:stretch>
            <a:fillRect/>
          </a:stretch>
        </p:blipFill>
        <p:spPr>
          <a:xfrm>
            <a:off x="4512366" y="4323522"/>
            <a:ext cx="7629434" cy="2175836"/>
          </a:xfrm>
          <a:prstGeom prst="rect">
            <a:avLst/>
          </a:prstGeom>
          <a:noFill/>
          <a:ln>
            <a:noFill/>
          </a:ln>
        </p:spPr>
      </p:pic>
      <p:sp>
        <p:nvSpPr>
          <p:cNvPr id="234" name="Google Shape;234;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a:solidFill>
                  <a:srgbClr val="35B2B4"/>
                </a:solidFill>
                <a:latin typeface="Helvetica Neue"/>
                <a:ea typeface="Helvetica Neue"/>
                <a:cs typeface="Helvetica Neue"/>
                <a:sym typeface="Helvetica Neue"/>
              </a:rPr>
              <a:t>EĞİTİM PAKETİ </a:t>
            </a:r>
            <a:endParaRPr/>
          </a:p>
          <a:p>
            <a:pPr marL="0" marR="0" lvl="0" indent="0" algn="r" rtl="0">
              <a:lnSpc>
                <a:spcPct val="90000"/>
              </a:lnSpc>
              <a:spcBef>
                <a:spcPts val="1000"/>
              </a:spcBef>
              <a:spcAft>
                <a:spcPct val="0"/>
              </a:spcAft>
              <a:buClr>
                <a:schemeClr val="dk1"/>
              </a:buClr>
              <a:buSzPts val="3600"/>
              <a:buFont typeface="Arial"/>
              <a:buNone/>
            </a:pPr>
            <a:endParaRPr sz="3600" b="1" i="0" u="none" strike="noStrike" cap="none">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a:solidFill>
                <a:srgbClr val="AC6B97"/>
              </a:solidFill>
              <a:latin typeface="Helvetica Neue"/>
              <a:ea typeface="Helvetica Neue"/>
              <a:cs typeface="Helvetica Neue"/>
              <a:sym typeface="Helvetica Neue"/>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600"/>
              <a:buFont typeface="Helvetica Neue"/>
              <a:buNone/>
            </a:pPr>
            <a:r>
              <a:rPr lang="tr" sz="3600" b="1" i="0" u="none" strike="noStrike">
                <a:latin typeface="Helvetica Neue"/>
              </a:rPr>
              <a:t>ÖNLEME VE MÜDAHALE ÇERÇEVESİ</a:t>
            </a:r>
            <a:br>
              <a:rPr lang="tr" sz="3600" b="1" i="0" u="none" strike="noStrike">
                <a:latin typeface="Helvetica Neue"/>
              </a:rPr>
            </a:br>
            <a:endParaRPr/>
          </a:p>
        </p:txBody>
      </p:sp>
      <p:sp>
        <p:nvSpPr>
          <p:cNvPr id="361" name="Google Shape;361;p10"/>
          <p:cNvSpPr txBox="1">
            <a:spLocks noGrp="1"/>
          </p:cNvSpPr>
          <p:nvPr>
            <p:ph type="body" idx="1"/>
          </p:nvPr>
        </p:nvSpPr>
        <p:spPr>
          <a:xfrm>
            <a:off x="0" y="1903943"/>
            <a:ext cx="12192000" cy="500063"/>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1"/>
              </a:buClr>
              <a:buSzPts val="3600"/>
              <a:buNone/>
            </a:pPr>
            <a:r>
              <a:rPr lang="tr" sz="3600" b="1" i="0" u="none" strike="noStrike" dirty="0">
                <a:latin typeface="Helvetica Neue"/>
              </a:rPr>
              <a:t>TAMAMLAYICI VE KAPSAYICI İÇERİK AŞAĞIDAKİ GİBİDİR: </a:t>
            </a:r>
            <a:endParaRPr dirty="0"/>
          </a:p>
          <a:p>
            <a:pPr marL="0" lvl="0" indent="0" algn="ctr" rtl="0">
              <a:lnSpc>
                <a:spcPct val="90000"/>
              </a:lnSpc>
              <a:spcBef>
                <a:spcPts val="1000"/>
              </a:spcBef>
              <a:spcAft>
                <a:spcPct val="0"/>
              </a:spcAft>
              <a:buClr>
                <a:schemeClr val="accent1"/>
              </a:buClr>
              <a:buSzPts val="3600"/>
              <a:buNone/>
            </a:pPr>
            <a:r>
              <a:rPr lang="en-GB" sz="3600" dirty="0"/>
              <a:t> </a:t>
            </a:r>
            <a:endParaRPr dirty="0"/>
          </a:p>
        </p:txBody>
      </p:sp>
      <p:sp>
        <p:nvSpPr>
          <p:cNvPr id="362" name="Google Shape;362;p10"/>
          <p:cNvSpPr txBox="1">
            <a:spLocks noGrp="1"/>
          </p:cNvSpPr>
          <p:nvPr>
            <p:ph type="body" idx="2"/>
          </p:nvPr>
        </p:nvSpPr>
        <p:spPr>
          <a:xfrm>
            <a:off x="525393" y="2735792"/>
            <a:ext cx="4661046" cy="521171"/>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SzPts val="3200"/>
              <a:buNone/>
            </a:pPr>
            <a:r>
              <a:rPr lang="tr" sz="3200" b="1" i="0" u="none" strike="noStrike" dirty="0">
                <a:solidFill>
                  <a:srgbClr val="35B2B4"/>
                </a:solidFill>
                <a:latin typeface="Helvetica Neue"/>
              </a:rPr>
              <a:t>ÖNLEME</a:t>
            </a:r>
            <a:endParaRPr dirty="0"/>
          </a:p>
          <a:p>
            <a:pPr marL="0" lvl="0" indent="0" algn="ctr" rtl="0">
              <a:lnSpc>
                <a:spcPct val="90000"/>
              </a:lnSpc>
              <a:spcBef>
                <a:spcPts val="1000"/>
              </a:spcBef>
              <a:spcAft>
                <a:spcPct val="0"/>
              </a:spcAft>
              <a:buSzPts val="3200"/>
              <a:buNone/>
            </a:pPr>
            <a:r>
              <a:rPr lang="tr" sz="3200" b="1" i="0" u="none" strike="noStrike" dirty="0">
                <a:solidFill>
                  <a:srgbClr val="35B2B4"/>
                </a:solidFill>
                <a:latin typeface="Helvetica Neue"/>
              </a:rPr>
              <a:t> FAALİYETLERİ</a:t>
            </a:r>
            <a:endParaRPr dirty="0"/>
          </a:p>
          <a:p>
            <a:pPr marL="0" lvl="0" indent="0" algn="l" rtl="0">
              <a:lnSpc>
                <a:spcPct val="90000"/>
              </a:lnSpc>
              <a:spcBef>
                <a:spcPts val="1000"/>
              </a:spcBef>
              <a:spcAft>
                <a:spcPct val="0"/>
              </a:spcAft>
              <a:buClr>
                <a:schemeClr val="accent3"/>
              </a:buClr>
              <a:buSzPts val="1700"/>
              <a:buNone/>
            </a:pPr>
            <a:endParaRPr sz="1700" b="1" dirty="0"/>
          </a:p>
        </p:txBody>
      </p:sp>
      <p:sp>
        <p:nvSpPr>
          <p:cNvPr id="363" name="Google Shape;363;p10"/>
          <p:cNvSpPr txBox="1">
            <a:spLocks noGrp="1"/>
          </p:cNvSpPr>
          <p:nvPr>
            <p:ph type="body" idx="3"/>
          </p:nvPr>
        </p:nvSpPr>
        <p:spPr>
          <a:xfrm>
            <a:off x="525393" y="3821205"/>
            <a:ext cx="5062606" cy="2550051"/>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ct val="0"/>
              </a:spcBef>
              <a:spcAft>
                <a:spcPct val="0"/>
              </a:spcAft>
              <a:buSzPts val="2800"/>
              <a:buChar char="•"/>
            </a:pPr>
            <a:r>
              <a:rPr lang="tr" sz="2800" b="0" i="0" u="none" strike="noStrike" dirty="0">
                <a:latin typeface="Helvetica Neue"/>
              </a:rPr>
              <a:t>Amaç, çocukların çocuk işçi olarak çalışmasını önlemektir</a:t>
            </a:r>
            <a:endParaRPr dirty="0"/>
          </a:p>
          <a:p>
            <a:pPr marL="685800" lvl="1" indent="-228600" algn="l" rtl="0">
              <a:lnSpc>
                <a:spcPct val="90000"/>
              </a:lnSpc>
              <a:spcBef>
                <a:spcPts val="500"/>
              </a:spcBef>
              <a:spcAft>
                <a:spcPct val="0"/>
              </a:spcAft>
              <a:buSzPts val="2800"/>
              <a:buChar char="•"/>
            </a:pPr>
            <a:r>
              <a:rPr lang="tr" sz="2800" b="0" i="0" u="none" strike="noStrike" dirty="0">
                <a:latin typeface="Helvetica Neue"/>
              </a:rPr>
              <a:t>Risk faktörlerinin hızlı tespiti ve azaltılması </a:t>
            </a:r>
            <a:endParaRPr dirty="0"/>
          </a:p>
          <a:p>
            <a:pPr marL="685800" lvl="1" indent="-228600" algn="l" rtl="0">
              <a:lnSpc>
                <a:spcPct val="90000"/>
              </a:lnSpc>
              <a:spcBef>
                <a:spcPts val="500"/>
              </a:spcBef>
              <a:spcAft>
                <a:spcPct val="0"/>
              </a:spcAft>
              <a:buSzPts val="2800"/>
              <a:buChar char="•"/>
            </a:pPr>
            <a:r>
              <a:rPr lang="tr" sz="2800" b="0" i="0" u="none" strike="noStrike" dirty="0">
                <a:latin typeface="Helvetica Neue"/>
              </a:rPr>
              <a:t>Koruyucu faktörlerin teşvik edilmesi</a:t>
            </a:r>
            <a:endParaRPr dirty="0"/>
          </a:p>
          <a:p>
            <a:pPr marL="0" lvl="0" indent="0" algn="l" rtl="0">
              <a:lnSpc>
                <a:spcPct val="90000"/>
              </a:lnSpc>
              <a:spcBef>
                <a:spcPts val="1000"/>
              </a:spcBef>
              <a:spcAft>
                <a:spcPct val="0"/>
              </a:spcAft>
              <a:buClr>
                <a:schemeClr val="accent1"/>
              </a:buClr>
              <a:buSzPts val="2400"/>
              <a:buNone/>
            </a:pPr>
            <a:endParaRPr dirty="0"/>
          </a:p>
        </p:txBody>
      </p:sp>
      <p:sp>
        <p:nvSpPr>
          <p:cNvPr id="364" name="Google Shape;364;p10"/>
          <p:cNvSpPr txBox="1">
            <a:spLocks noGrp="1"/>
          </p:cNvSpPr>
          <p:nvPr>
            <p:ph type="body" idx="4"/>
          </p:nvPr>
        </p:nvSpPr>
        <p:spPr>
          <a:xfrm>
            <a:off x="7005561" y="2735792"/>
            <a:ext cx="4661046" cy="75499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SzPts val="3200"/>
              <a:buNone/>
            </a:pPr>
            <a:r>
              <a:rPr lang="tr" sz="3200" b="1" i="0" u="none" strike="noStrike" dirty="0">
                <a:solidFill>
                  <a:srgbClr val="35B2B4"/>
                </a:solidFill>
                <a:latin typeface="Helvetica Neue"/>
              </a:rPr>
              <a:t>MÜDAHALE</a:t>
            </a:r>
            <a:endParaRPr dirty="0"/>
          </a:p>
          <a:p>
            <a:pPr marL="0" lvl="0" indent="0" algn="ctr" rtl="0">
              <a:lnSpc>
                <a:spcPct val="90000"/>
              </a:lnSpc>
              <a:spcBef>
                <a:spcPts val="1000"/>
              </a:spcBef>
              <a:spcAft>
                <a:spcPct val="0"/>
              </a:spcAft>
              <a:buSzPts val="3200"/>
              <a:buNone/>
            </a:pPr>
            <a:r>
              <a:rPr lang="tr" sz="3200" b="1" i="0" u="none" strike="noStrike" dirty="0">
                <a:solidFill>
                  <a:srgbClr val="35B2B4"/>
                </a:solidFill>
                <a:latin typeface="Helvetica Neue"/>
              </a:rPr>
              <a:t>FAALİYETLERİ</a:t>
            </a:r>
            <a:endParaRPr dirty="0"/>
          </a:p>
          <a:p>
            <a:pPr marL="228600" lvl="0" indent="-76200" algn="l" rtl="0">
              <a:lnSpc>
                <a:spcPct val="90000"/>
              </a:lnSpc>
              <a:spcBef>
                <a:spcPts val="1000"/>
              </a:spcBef>
              <a:spcAft>
                <a:spcPct val="0"/>
              </a:spcAft>
              <a:buClr>
                <a:schemeClr val="accent1"/>
              </a:buClr>
              <a:buSzPts val="2400"/>
              <a:buNone/>
            </a:pPr>
            <a:endParaRPr dirty="0">
              <a:solidFill>
                <a:srgbClr val="35B2B4"/>
              </a:solidFill>
            </a:endParaRPr>
          </a:p>
        </p:txBody>
      </p:sp>
      <p:sp>
        <p:nvSpPr>
          <p:cNvPr id="365" name="Google Shape;365;p10"/>
          <p:cNvSpPr txBox="1">
            <a:spLocks noGrp="1"/>
          </p:cNvSpPr>
          <p:nvPr>
            <p:ph type="body" idx="5"/>
          </p:nvPr>
        </p:nvSpPr>
        <p:spPr>
          <a:xfrm>
            <a:off x="7005561" y="3939854"/>
            <a:ext cx="4661045" cy="2312751"/>
          </a:xfrm>
          <a:prstGeom prst="rect">
            <a:avLst/>
          </a:prstGeom>
          <a:noFill/>
          <a:ln>
            <a:noFill/>
          </a:ln>
        </p:spPr>
        <p:txBody>
          <a:bodyPr spcFirstLastPara="1" wrap="square" lIns="91425" tIns="45700" rIns="91425" bIns="45700" anchor="t" anchorCtr="0">
            <a:noAutofit/>
          </a:bodyPr>
          <a:lstStyle/>
          <a:p>
            <a:pPr marL="685800" lvl="1" indent="-228600" algn="l" rtl="0">
              <a:lnSpc>
                <a:spcPct val="90000"/>
              </a:lnSpc>
              <a:spcBef>
                <a:spcPct val="0"/>
              </a:spcBef>
              <a:spcAft>
                <a:spcPct val="0"/>
              </a:spcAft>
              <a:buSzPts val="2800"/>
              <a:buChar char="•"/>
            </a:pPr>
            <a:r>
              <a:rPr lang="tr" sz="2800" b="0" i="0" u="none" strike="noStrike" dirty="0">
                <a:latin typeface="Helvetica Neue"/>
              </a:rPr>
              <a:t>En kötü biçimlerdeki çocuk işçiliğine maruz kalan çocuklar da dâhil olmak üzere çocuk işçi olarak çalışan çocukların ihtiyaçlarının ele alınması </a:t>
            </a:r>
            <a:endParaRPr dirty="0"/>
          </a:p>
          <a:p>
            <a:pPr marL="685800" lvl="1" indent="-76200" algn="l" rtl="0">
              <a:lnSpc>
                <a:spcPct val="90000"/>
              </a:lnSpc>
              <a:spcBef>
                <a:spcPts val="500"/>
              </a:spcBef>
              <a:spcAft>
                <a:spcPct val="0"/>
              </a:spcAft>
              <a:buSzPts val="2400"/>
              <a:buNone/>
            </a:pPr>
            <a:endParaRPr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11"/>
          <p:cNvSpPr txBox="1">
            <a:spLocks noGrp="1"/>
          </p:cNvSpPr>
          <p:nvPr>
            <p:ph type="body" idx="1"/>
          </p:nvPr>
        </p:nvSpPr>
        <p:spPr>
          <a:xfrm>
            <a:off x="1828006" y="1733793"/>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400"/>
              <a:buNone/>
            </a:pPr>
            <a:r>
              <a:rPr lang="tr" sz="4400" b="1" i="0" u="none" strike="noStrike">
                <a:latin typeface="Helvetica Neue"/>
              </a:rPr>
              <a:t>ÖNLEME</a:t>
            </a:r>
            <a:endParaRPr/>
          </a:p>
        </p:txBody>
      </p:sp>
      <p:sp>
        <p:nvSpPr>
          <p:cNvPr id="371" name="Google Shape;371;p11"/>
          <p:cNvSpPr txBox="1">
            <a:spLocks noGrp="1"/>
          </p:cNvSpPr>
          <p:nvPr>
            <p:ph type="body" idx="2"/>
          </p:nvPr>
        </p:nvSpPr>
        <p:spPr>
          <a:xfrm>
            <a:off x="1238249" y="3040531"/>
            <a:ext cx="9715500" cy="2119298"/>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ct val="0"/>
              </a:spcBef>
              <a:spcAft>
                <a:spcPct val="0"/>
              </a:spcAft>
              <a:buClr>
                <a:schemeClr val="lt1"/>
              </a:buClr>
              <a:buSzPts val="3000"/>
              <a:buFont typeface="Arial"/>
              <a:buChar char="•"/>
            </a:pPr>
            <a:r>
              <a:rPr lang="tr" sz="3000" b="0" i="0" u="none" strike="noStrike" dirty="0">
                <a:latin typeface="Helvetica Neue"/>
              </a:rPr>
              <a:t>Hazırlıklı olma durumu ve müdahale</a:t>
            </a:r>
            <a:endParaRPr dirty="0"/>
          </a:p>
          <a:p>
            <a:pPr marL="457200" lvl="0" indent="-457200" algn="l" rtl="0">
              <a:lnSpc>
                <a:spcPct val="90000"/>
              </a:lnSpc>
              <a:spcBef>
                <a:spcPts val="1000"/>
              </a:spcBef>
              <a:spcAft>
                <a:spcPct val="0"/>
              </a:spcAft>
              <a:buClr>
                <a:schemeClr val="lt1"/>
              </a:buClr>
              <a:buSzPts val="3000"/>
              <a:buFont typeface="Arial"/>
              <a:buChar char="•"/>
            </a:pPr>
            <a:r>
              <a:rPr lang="tr" sz="3000" b="0" i="0" u="none" strike="noStrike" dirty="0">
                <a:latin typeface="Helvetica Neue"/>
              </a:rPr>
              <a:t>Zaman ve kaynaklar sınırlı olduğunda hızlı önleme</a:t>
            </a:r>
            <a:endParaRPr dirty="0"/>
          </a:p>
          <a:p>
            <a:pPr marL="457200" lvl="0" indent="-457200" algn="l" rtl="0">
              <a:lnSpc>
                <a:spcPct val="90000"/>
              </a:lnSpc>
              <a:spcBef>
                <a:spcPts val="1000"/>
              </a:spcBef>
              <a:spcAft>
                <a:spcPct val="0"/>
              </a:spcAft>
              <a:buClr>
                <a:schemeClr val="lt1"/>
              </a:buClr>
              <a:buSzPts val="3000"/>
              <a:buFont typeface="Arial"/>
              <a:buChar char="•"/>
            </a:pPr>
            <a:r>
              <a:rPr lang="tr" sz="3000" b="0" i="0" u="none" strike="noStrike" dirty="0">
                <a:latin typeface="Helvetica Neue"/>
              </a:rPr>
              <a:t>İnsani yardım faaliyetleri ile ilişkilendirilen çocuk işçiliğinin önlenmesi   </a:t>
            </a:r>
            <a:endParaRPr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2"/>
          <p:cNvSpPr txBox="1">
            <a:spLocks noGrp="1"/>
          </p:cNvSpPr>
          <p:nvPr>
            <p:ph type="body" idx="3"/>
          </p:nvPr>
        </p:nvSpPr>
        <p:spPr>
          <a:xfrm>
            <a:off x="1" y="528638"/>
            <a:ext cx="3500846"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4000"/>
              <a:buNone/>
            </a:pPr>
            <a:r>
              <a:rPr lang="tr" sz="4000" b="1" i="0" u="none" strike="noStrike" dirty="0">
                <a:latin typeface="Helvetica Neue"/>
              </a:rPr>
              <a:t>ZAMAN VE KAYNAKLAR SINIRLI OLDUĞUNDA</a:t>
            </a:r>
            <a:endParaRPr dirty="0"/>
          </a:p>
          <a:p>
            <a:pPr marL="0" lvl="0" indent="0" algn="l" rtl="0">
              <a:lnSpc>
                <a:spcPct val="90000"/>
              </a:lnSpc>
              <a:spcBef>
                <a:spcPts val="1000"/>
              </a:spcBef>
              <a:spcAft>
                <a:spcPct val="0"/>
              </a:spcAft>
              <a:buClr>
                <a:schemeClr val="lt1"/>
              </a:buClr>
              <a:buSzPts val="4000"/>
              <a:buNone/>
            </a:pPr>
            <a:endParaRPr sz="4000" dirty="0"/>
          </a:p>
          <a:p>
            <a:pPr marL="0" lvl="0" indent="0" algn="l" rtl="0">
              <a:lnSpc>
                <a:spcPct val="90000"/>
              </a:lnSpc>
              <a:spcBef>
                <a:spcPts val="1000"/>
              </a:spcBef>
              <a:spcAft>
                <a:spcPct val="0"/>
              </a:spcAft>
              <a:buClr>
                <a:schemeClr val="lt1"/>
              </a:buClr>
              <a:buSzPts val="4000"/>
              <a:buNone/>
            </a:pPr>
            <a:r>
              <a:rPr lang="tr" sz="3700" b="1" i="0" u="none" strike="noStrike" dirty="0">
                <a:latin typeface="Helvetica Neue"/>
              </a:rPr>
              <a:t>HIZLI ÖNLEME FAALİYETLERİ</a:t>
            </a:r>
            <a:endParaRPr sz="3700" dirty="0"/>
          </a:p>
          <a:p>
            <a:pPr marL="0" lvl="0" indent="0" algn="l" rtl="0">
              <a:lnSpc>
                <a:spcPct val="90000"/>
              </a:lnSpc>
              <a:spcBef>
                <a:spcPts val="1000"/>
              </a:spcBef>
              <a:spcAft>
                <a:spcPct val="0"/>
              </a:spcAft>
              <a:buClr>
                <a:schemeClr val="lt1"/>
              </a:buClr>
              <a:buSzPts val="3200"/>
              <a:buNone/>
            </a:pPr>
            <a:endParaRPr sz="3200" dirty="0"/>
          </a:p>
        </p:txBody>
      </p:sp>
      <p:sp>
        <p:nvSpPr>
          <p:cNvPr id="378" name="Google Shape;378;p12"/>
          <p:cNvSpPr txBox="1"/>
          <p:nvPr/>
        </p:nvSpPr>
        <p:spPr>
          <a:xfrm>
            <a:off x="3788229" y="133689"/>
            <a:ext cx="8168340" cy="789897"/>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3"/>
              </a:buClr>
              <a:buSzTx/>
              <a:buFont typeface="Arial"/>
              <a:buNone/>
            </a:pPr>
            <a:r>
              <a:rPr lang="tr" sz="2500" b="1" i="0" u="none" strike="noStrike" dirty="0">
                <a:solidFill>
                  <a:srgbClr val="405E79"/>
                </a:solidFill>
                <a:latin typeface="Helvetica Neue"/>
                <a:ea typeface="Helvetica Neue"/>
                <a:cs typeface="Helvetica Neue"/>
                <a:sym typeface="Helvetica Neue"/>
              </a:rPr>
              <a:t>RİSK FAKTÖRLERİNİN ELE ALINMASI VE KORUYUCU FAKTÖRLERİN GÜÇLENDİRİLMESİ</a:t>
            </a:r>
            <a:endParaRPr sz="2500" b="1" dirty="0">
              <a:solidFill>
                <a:srgbClr val="405E79"/>
              </a:solidFill>
              <a:latin typeface="Helvetica Neue"/>
              <a:ea typeface="Helvetica Neue"/>
              <a:cs typeface="Helvetica Neue"/>
              <a:sym typeface="Helvetica Neue"/>
            </a:endParaRPr>
          </a:p>
          <a:p>
            <a:pPr marL="0" marR="0" lvl="0" indent="0" algn="l" rtl="0">
              <a:lnSpc>
                <a:spcPct val="90000"/>
              </a:lnSpc>
              <a:spcBef>
                <a:spcPts val="1000"/>
              </a:spcBef>
              <a:spcAft>
                <a:spcPct val="0"/>
              </a:spcAft>
              <a:buClr>
                <a:schemeClr val="accent3"/>
              </a:buClr>
              <a:buSzTx/>
              <a:buFont typeface="Arial"/>
              <a:buNone/>
            </a:pPr>
            <a:endParaRPr sz="2400" b="1" dirty="0">
              <a:solidFill>
                <a:srgbClr val="405E79"/>
              </a:solidFill>
              <a:latin typeface="Helvetica Neue"/>
              <a:ea typeface="Helvetica Neue"/>
              <a:cs typeface="Helvetica Neue"/>
              <a:sym typeface="Helvetica Neue"/>
            </a:endParaRPr>
          </a:p>
          <a:p>
            <a:pPr marL="0" marR="0" lvl="0" indent="0" algn="l" rtl="0">
              <a:lnSpc>
                <a:spcPct val="90000"/>
              </a:lnSpc>
              <a:spcBef>
                <a:spcPts val="1000"/>
              </a:spcBef>
              <a:spcAft>
                <a:spcPct val="0"/>
              </a:spcAft>
              <a:buClr>
                <a:schemeClr val="accent3"/>
              </a:buClr>
              <a:buSzTx/>
              <a:buFont typeface="Arial"/>
              <a:buNone/>
            </a:pPr>
            <a:endParaRPr sz="2400" b="1" dirty="0">
              <a:solidFill>
                <a:srgbClr val="405E79"/>
              </a:solidFill>
              <a:latin typeface="Helvetica Neue"/>
              <a:ea typeface="Helvetica Neue"/>
              <a:cs typeface="Helvetica Neue"/>
              <a:sym typeface="Helvetica Neue"/>
            </a:endParaRPr>
          </a:p>
        </p:txBody>
      </p:sp>
      <p:sp>
        <p:nvSpPr>
          <p:cNvPr id="379" name="Google Shape;379;p12"/>
          <p:cNvSpPr/>
          <p:nvPr/>
        </p:nvSpPr>
        <p:spPr>
          <a:xfrm>
            <a:off x="3788229" y="996717"/>
            <a:ext cx="8168340" cy="1168588"/>
          </a:xfrm>
          <a:prstGeom prst="roundRect">
            <a:avLst>
              <a:gd name="adj" fmla="val 16667"/>
            </a:avLst>
          </a:prstGeom>
          <a:solidFill>
            <a:srgbClr val="35B2B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l" rtl="0">
              <a:spcBef>
                <a:spcPct val="0"/>
              </a:spcBef>
              <a:spcAft>
                <a:spcPct val="0"/>
              </a:spcAft>
              <a:buNone/>
            </a:pPr>
            <a:r>
              <a:rPr lang="tr" sz="1500" b="1" i="0" u="none" strike="noStrike" cap="none" dirty="0">
                <a:solidFill>
                  <a:srgbClr val="FFFFFF"/>
                </a:solidFill>
                <a:latin typeface="Calibri"/>
                <a:ea typeface="Calibri"/>
                <a:cs typeface="Calibri"/>
                <a:sym typeface="Calibri"/>
              </a:rPr>
              <a:t>Çocuklar için:  </a:t>
            </a:r>
            <a:endParaRPr sz="1500" dirty="0"/>
          </a:p>
          <a:p>
            <a:pPr marL="325438" marR="0" lvl="1" indent="-17938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Çocuk işçiliği riski altındaki çocuklara yönelik koruyucu bilgi, beceri ve davranışların kazandırılması </a:t>
            </a:r>
            <a:endParaRPr sz="1500" dirty="0"/>
          </a:p>
          <a:p>
            <a:pPr marL="325438" marR="0" lvl="1" indent="-17938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En kötü biçimlerdeki çocuk işçiliğine maruz kalan veya risk altında olan çocuklara bireysel destek verilmesi</a:t>
            </a:r>
            <a:endParaRPr sz="1500" dirty="0"/>
          </a:p>
        </p:txBody>
      </p:sp>
      <p:sp>
        <p:nvSpPr>
          <p:cNvPr id="380" name="Google Shape;380;p12"/>
          <p:cNvSpPr/>
          <p:nvPr/>
        </p:nvSpPr>
        <p:spPr>
          <a:xfrm>
            <a:off x="3788229" y="2165305"/>
            <a:ext cx="8168340" cy="1375729"/>
          </a:xfrm>
          <a:prstGeom prst="roundRect">
            <a:avLst>
              <a:gd name="adj" fmla="val 16667"/>
            </a:avLst>
          </a:prstGeom>
          <a:solidFill>
            <a:srgbClr val="95CD7A"/>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l" rtl="0">
              <a:spcBef>
                <a:spcPct val="0"/>
              </a:spcBef>
              <a:spcAft>
                <a:spcPct val="0"/>
              </a:spcAft>
              <a:buNone/>
            </a:pPr>
            <a:r>
              <a:rPr lang="tr" sz="1500" b="1" i="0" u="none" strike="noStrike" cap="none" dirty="0">
                <a:solidFill>
                  <a:srgbClr val="FFFFFF"/>
                </a:solidFill>
                <a:latin typeface="Calibri"/>
                <a:ea typeface="Calibri"/>
                <a:cs typeface="Calibri"/>
                <a:sym typeface="Calibri"/>
              </a:rPr>
              <a:t>Ailelerde: </a:t>
            </a:r>
            <a:endParaRPr sz="1500" dirty="0"/>
          </a:p>
          <a:p>
            <a:pPr marL="357188" marR="0" lvl="1" indent="-21113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Bağlama özgü çocuk işçiliği bilgisi sağlanması  •  Bilinen çocuk işçiliği risk faktörlerine yönelik hızlı  etki projeleri  </a:t>
            </a:r>
            <a:endParaRPr sz="1500" dirty="0"/>
          </a:p>
          <a:p>
            <a:pPr marL="357188" marR="0" lvl="1" indent="-21113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Güvenli ve koruyucu aile ortamları  •  Güvenli olmayan ortamlarda değişikliğe gidilmesi; çalışan çocuklara yönelik tehlikelerin önlenmesi</a:t>
            </a:r>
            <a:endParaRPr sz="1500" dirty="0"/>
          </a:p>
        </p:txBody>
      </p:sp>
      <p:sp>
        <p:nvSpPr>
          <p:cNvPr id="381" name="Google Shape;381;p12"/>
          <p:cNvSpPr/>
          <p:nvPr/>
        </p:nvSpPr>
        <p:spPr>
          <a:xfrm>
            <a:off x="3788229" y="3542006"/>
            <a:ext cx="8168340" cy="1785898"/>
          </a:xfrm>
          <a:prstGeom prst="roundRect">
            <a:avLst>
              <a:gd name="adj" fmla="val 16667"/>
            </a:avLst>
          </a:prstGeom>
          <a:solidFill>
            <a:srgbClr val="AC6B97"/>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227013" marR="0" lvl="1" indent="-130175" algn="l" rtl="0">
              <a:spcBef>
                <a:spcPct val="0"/>
              </a:spcBef>
              <a:spcAft>
                <a:spcPct val="0"/>
              </a:spcAft>
              <a:buClr>
                <a:schemeClr val="lt1"/>
              </a:buClr>
              <a:buSzPts val="2000"/>
              <a:buFont typeface="Calibri"/>
              <a:buNone/>
            </a:pPr>
            <a:r>
              <a:rPr lang="tr" sz="1500" b="1" i="0" u="none" strike="noStrike" cap="none" dirty="0">
                <a:solidFill>
                  <a:srgbClr val="FFFFFF"/>
                </a:solidFill>
                <a:latin typeface="Calibri"/>
                <a:ea typeface="Calibri"/>
                <a:cs typeface="Calibri"/>
                <a:sym typeface="Calibri"/>
              </a:rPr>
              <a:t>Topluluklarda: </a:t>
            </a:r>
            <a:endParaRPr sz="1500" dirty="0"/>
          </a:p>
          <a:p>
            <a:pPr marL="325438" marR="0" lvl="1" indent="-14763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Bağlama özgü çocuk işçiliği bilgisi • Bilinen çocuk işçiliği risk faktörlerine yönelik hızlı etki projeleri • Çocuk işçiliği izleme sistemlerinin ve hukuki yaptırım mekanizmalarının güçlendirilmesi  </a:t>
            </a:r>
            <a:endParaRPr sz="1500" dirty="0"/>
          </a:p>
          <a:p>
            <a:pPr marL="325438" marR="0" lvl="1" indent="-14763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 Risk altındaki çocuklar için güvenli ve koruyucu topluluk ortamlarının desteklenmesi, güvensiz ortamlarda değişiklikler yapılması, çalışan çocuklara yönelik tehlikelerin önlenmesi</a:t>
            </a:r>
            <a:endParaRPr sz="1500" dirty="0"/>
          </a:p>
        </p:txBody>
      </p:sp>
      <p:sp>
        <p:nvSpPr>
          <p:cNvPr id="382" name="Google Shape;382;p12"/>
          <p:cNvSpPr/>
          <p:nvPr/>
        </p:nvSpPr>
        <p:spPr>
          <a:xfrm>
            <a:off x="3788229" y="5327905"/>
            <a:ext cx="8168340" cy="1530096"/>
          </a:xfrm>
          <a:prstGeom prst="roundRect">
            <a:avLst>
              <a:gd name="adj" fmla="val 16667"/>
            </a:avLst>
          </a:prstGeom>
          <a:solidFill>
            <a:schemeClr val="accent2"/>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146050" marR="0" lvl="1" indent="0" algn="l" rtl="0">
              <a:spcBef>
                <a:spcPct val="0"/>
              </a:spcBef>
              <a:spcAft>
                <a:spcPct val="0"/>
              </a:spcAft>
              <a:buNone/>
            </a:pPr>
            <a:r>
              <a:rPr lang="tr" sz="1500" b="1" i="0" u="none" strike="noStrike" cap="none" dirty="0">
                <a:solidFill>
                  <a:srgbClr val="FFFFFF"/>
                </a:solidFill>
                <a:latin typeface="Calibri"/>
                <a:ea typeface="Calibri"/>
                <a:cs typeface="Calibri"/>
                <a:sym typeface="Calibri"/>
              </a:rPr>
              <a:t>Hizmet sağlayıcıları ve toplum: </a:t>
            </a:r>
            <a:endParaRPr sz="1500" dirty="0"/>
          </a:p>
          <a:p>
            <a:pPr marL="503238" marR="0" lvl="1" indent="-32543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Sektörler arası koordinasyonun teşvik edilmesi  •  Görünmez ve risk altındaki (çalışan) çocuk ve ergen gruplarına yönelik kapsayıcı insani yardım hizmetleri </a:t>
            </a:r>
            <a:endParaRPr sz="1500" dirty="0"/>
          </a:p>
          <a:p>
            <a:pPr marL="503238" marR="0" lvl="1" indent="-325438" algn="l" rtl="0">
              <a:spcBef>
                <a:spcPct val="0"/>
              </a:spcBef>
              <a:spcAft>
                <a:spcPct val="0"/>
              </a:spcAft>
              <a:buClr>
                <a:schemeClr val="lt1"/>
              </a:buClr>
              <a:buSzPts val="1800"/>
              <a:buFont typeface="Arial"/>
              <a:buChar char="•"/>
            </a:pPr>
            <a:r>
              <a:rPr lang="tr" sz="1500" b="0" i="0" u="none" strike="noStrike" cap="none" dirty="0">
                <a:solidFill>
                  <a:srgbClr val="FFFFFF"/>
                </a:solidFill>
                <a:latin typeface="Calibri"/>
                <a:ea typeface="Calibri"/>
                <a:cs typeface="Calibri"/>
                <a:sym typeface="Calibri"/>
              </a:rPr>
              <a:t>Krizlerde çocukları çocuk işçiliğinden korumak için fon tahsisi, politika geliştirme ve hukuki yaptırımların savunuculuğunu yapmak </a:t>
            </a:r>
            <a:endParaRPr sz="15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13"/>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TEMEL İLKELER</a:t>
            </a:r>
            <a:endParaRPr/>
          </a:p>
        </p:txBody>
      </p:sp>
      <p:sp>
        <p:nvSpPr>
          <p:cNvPr id="389" name="Google Shape;389;p13"/>
          <p:cNvSpPr txBox="1">
            <a:spLocks noGrp="1"/>
          </p:cNvSpPr>
          <p:nvPr>
            <p:ph type="body" idx="2"/>
          </p:nvPr>
        </p:nvSpPr>
        <p:spPr>
          <a:xfrm>
            <a:off x="4100512" y="1234847"/>
            <a:ext cx="7849749" cy="509451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800"/>
              <a:buChar char="•"/>
            </a:pPr>
            <a:r>
              <a:rPr lang="tr" sz="2500" b="0" i="0" u="none" strike="noStrike" dirty="0">
                <a:latin typeface="Helvetica Neue"/>
              </a:rPr>
              <a:t>İnsani yardım faaliyetleri risk faktörlerine yol açabilir ve sehven çocuk işçiliğini arttırabilir veya </a:t>
            </a:r>
            <a:r>
              <a:rPr lang="tr" sz="2500" b="0" i="0" u="none" strike="noStrike" dirty="0" smtClean="0">
                <a:latin typeface="Helvetica Neue"/>
              </a:rPr>
              <a:t>kötüleştirebilir.</a:t>
            </a:r>
            <a:endParaRPr sz="2500" dirty="0"/>
          </a:p>
          <a:p>
            <a:pPr marL="228600" lvl="0" indent="-228600" algn="l" rtl="0">
              <a:lnSpc>
                <a:spcPct val="90000"/>
              </a:lnSpc>
              <a:spcBef>
                <a:spcPts val="1000"/>
              </a:spcBef>
              <a:spcAft>
                <a:spcPct val="0"/>
              </a:spcAft>
              <a:buClr>
                <a:schemeClr val="accent3"/>
              </a:buClr>
              <a:buSzPts val="2800"/>
              <a:buChar char="•"/>
            </a:pPr>
            <a:r>
              <a:rPr lang="tr" sz="2500" b="0" i="0" u="none" strike="noStrike" dirty="0">
                <a:latin typeface="Helvetica Neue"/>
              </a:rPr>
              <a:t>Bütün insani yardım aktörleri, yetkileri ve kapasiteleri fark etmeksizin çocuklara (daha fazla) zarar vermeme sorumluluğunu </a:t>
            </a:r>
            <a:r>
              <a:rPr lang="tr" sz="2500" b="0" i="0" u="none" strike="noStrike" dirty="0" smtClean="0">
                <a:latin typeface="Helvetica Neue"/>
              </a:rPr>
              <a:t>taşımaktadır.</a:t>
            </a:r>
            <a:endParaRPr sz="2500" dirty="0"/>
          </a:p>
          <a:p>
            <a:pPr marL="228600" lvl="0" indent="-228600" algn="l" rtl="0">
              <a:lnSpc>
                <a:spcPct val="90000"/>
              </a:lnSpc>
              <a:spcBef>
                <a:spcPts val="1000"/>
              </a:spcBef>
              <a:spcAft>
                <a:spcPct val="0"/>
              </a:spcAft>
              <a:buClr>
                <a:schemeClr val="accent3"/>
              </a:buClr>
              <a:buSzPts val="2800"/>
              <a:buChar char="•"/>
            </a:pPr>
            <a:r>
              <a:rPr lang="tr" sz="2500" b="0" i="0" u="none" strike="noStrike" dirty="0">
                <a:latin typeface="Helvetica Neue"/>
              </a:rPr>
              <a:t>Riskleri belirlemek ve azaltmak için diğer kurum ve kuruluşlar/aktörler ile birlikte </a:t>
            </a:r>
            <a:r>
              <a:rPr lang="tr" sz="2500" b="0" i="0" u="none" strike="noStrike" dirty="0" smtClean="0">
                <a:latin typeface="Helvetica Neue"/>
              </a:rPr>
              <a:t>çalışın.</a:t>
            </a:r>
            <a:endParaRPr sz="2500" dirty="0"/>
          </a:p>
          <a:p>
            <a:pPr marL="228600" lvl="0" indent="-228600" algn="l" rtl="0">
              <a:lnSpc>
                <a:spcPct val="90000"/>
              </a:lnSpc>
              <a:spcBef>
                <a:spcPts val="1000"/>
              </a:spcBef>
              <a:spcAft>
                <a:spcPct val="0"/>
              </a:spcAft>
              <a:buClr>
                <a:schemeClr val="accent3"/>
              </a:buClr>
              <a:buSzPts val="2800"/>
              <a:buChar char="•"/>
            </a:pPr>
            <a:r>
              <a:rPr lang="tr" sz="2500" b="0" i="0" u="none" strike="noStrike" dirty="0">
                <a:latin typeface="Helvetica Neue"/>
              </a:rPr>
              <a:t>Bir kuruluşun gerekli uzmanlık veya kapasiteye sahip olmadığı bir konuda faaliyette </a:t>
            </a:r>
            <a:r>
              <a:rPr lang="tr" sz="2500" b="0" i="0" u="none" strike="noStrike" dirty="0" smtClean="0">
                <a:latin typeface="Helvetica Neue"/>
              </a:rPr>
              <a:t>bulunmayın.</a:t>
            </a:r>
            <a:endParaRPr sz="2500" dirty="0"/>
          </a:p>
          <a:p>
            <a:pPr marL="228600" lvl="0" indent="-228600" algn="l" rtl="0">
              <a:lnSpc>
                <a:spcPct val="90000"/>
              </a:lnSpc>
              <a:spcBef>
                <a:spcPts val="1000"/>
              </a:spcBef>
              <a:spcAft>
                <a:spcPct val="0"/>
              </a:spcAft>
              <a:buClr>
                <a:schemeClr val="accent3"/>
              </a:buClr>
              <a:buSzPts val="2800"/>
              <a:buChar char="•"/>
            </a:pPr>
            <a:r>
              <a:rPr lang="tr" sz="2500" b="0" i="0" u="none" strike="noStrike" dirty="0">
                <a:latin typeface="Helvetica Neue"/>
              </a:rPr>
              <a:t>Çocukların EKBÇİ'den (En Kötü Biçimlerdeki Çocuk İşçiliği) çekilmesi yalnızca yetkili aktörler ve uzmanlaşmış kurumlar tarafından </a:t>
            </a:r>
            <a:r>
              <a:rPr lang="tr" sz="2500" b="0" i="0" u="none" strike="noStrike" dirty="0" smtClean="0">
                <a:latin typeface="Helvetica Neue"/>
              </a:rPr>
              <a:t>gerçekleştirilmelidir.</a:t>
            </a:r>
            <a:endParaRPr sz="2500" b="1" dirty="0"/>
          </a:p>
        </p:txBody>
      </p:sp>
      <p:sp>
        <p:nvSpPr>
          <p:cNvPr id="390" name="Google Shape;390;p13"/>
          <p:cNvSpPr txBox="1">
            <a:spLocks noGrp="1"/>
          </p:cNvSpPr>
          <p:nvPr>
            <p:ph type="body" idx="3"/>
          </p:nvPr>
        </p:nvSpPr>
        <p:spPr>
          <a:xfrm>
            <a:off x="0" y="528638"/>
            <a:ext cx="3810681" cy="479926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lt1"/>
              </a:buClr>
              <a:buSzPts val="3400"/>
              <a:buNone/>
            </a:pPr>
            <a:r>
              <a:rPr lang="tr" sz="3000" b="1" i="0" u="none" strike="noStrike" dirty="0">
                <a:latin typeface="Helvetica Neue"/>
              </a:rPr>
              <a:t>İNSANİ YARDIM FAALİYETLERİ İLE İLGİLİ ÇOCUK İŞÇİLİĞİNİN ÖNLENMESİ </a:t>
            </a:r>
            <a:endParaRPr sz="3000" dirty="0"/>
          </a:p>
        </p:txBody>
      </p:sp>
      <p:sp>
        <p:nvSpPr>
          <p:cNvPr id="391" name="Google Shape;391;p13"/>
          <p:cNvSpPr txBox="1"/>
          <p:nvPr/>
        </p:nvSpPr>
        <p:spPr>
          <a:xfrm>
            <a:off x="8636000" y="10634133"/>
            <a:ext cx="184731" cy="369332"/>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1800">
              <a:solidFill>
                <a:schemeClr val="dk1"/>
              </a:solidFill>
              <a:latin typeface="Calibri"/>
              <a:ea typeface="Calibri"/>
              <a:cs typeface="Calibri"/>
              <a:sym typeface="Calibri"/>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TEMEL FAALİYETLER</a:t>
            </a:r>
            <a:endParaRPr/>
          </a:p>
        </p:txBody>
      </p:sp>
      <p:sp>
        <p:nvSpPr>
          <p:cNvPr id="398" name="Google Shape;398;p14"/>
          <p:cNvSpPr txBox="1">
            <a:spLocks noGrp="1"/>
          </p:cNvSpPr>
          <p:nvPr>
            <p:ph type="body" idx="2"/>
          </p:nvPr>
        </p:nvSpPr>
        <p:spPr>
          <a:xfrm>
            <a:off x="4100513" y="1234847"/>
            <a:ext cx="7525430" cy="509451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900"/>
              <a:buChar char="•"/>
            </a:pPr>
            <a:r>
              <a:rPr lang="tr" sz="2500" b="0" i="0" u="none" strike="noStrike" dirty="0">
                <a:latin typeface="Helvetica Neue"/>
              </a:rPr>
              <a:t>Program tasarımı esnasında potansiyel çocuk işçiliği risklerinin belirlenmesi</a:t>
            </a:r>
            <a:endParaRPr sz="2500" dirty="0"/>
          </a:p>
          <a:p>
            <a:pPr marL="228600" lvl="0" indent="-228600" algn="l" rtl="0">
              <a:lnSpc>
                <a:spcPct val="90000"/>
              </a:lnSpc>
              <a:spcBef>
                <a:spcPts val="1000"/>
              </a:spcBef>
              <a:spcAft>
                <a:spcPct val="0"/>
              </a:spcAft>
              <a:buClr>
                <a:schemeClr val="accent3"/>
              </a:buClr>
              <a:buSzPts val="2900"/>
              <a:buChar char="•"/>
            </a:pPr>
            <a:r>
              <a:rPr lang="tr" sz="2500" b="0" i="0" u="none" strike="noStrike" dirty="0">
                <a:latin typeface="Helvetica Neue"/>
              </a:rPr>
              <a:t>Önleme ve azaltma tedbirlerinin uygulamaya konulması</a:t>
            </a:r>
            <a:endParaRPr sz="2500" dirty="0"/>
          </a:p>
          <a:p>
            <a:pPr marL="228600" lvl="0" indent="-228600" algn="l" rtl="0">
              <a:lnSpc>
                <a:spcPct val="90000"/>
              </a:lnSpc>
              <a:spcBef>
                <a:spcPts val="1000"/>
              </a:spcBef>
              <a:spcAft>
                <a:spcPct val="0"/>
              </a:spcAft>
              <a:buClr>
                <a:schemeClr val="accent3"/>
              </a:buClr>
              <a:buSzPts val="2900"/>
              <a:buChar char="•"/>
            </a:pPr>
            <a:r>
              <a:rPr lang="tr" sz="2500" b="0" i="0" u="none" strike="noStrike" dirty="0">
                <a:latin typeface="Helvetica Neue"/>
              </a:rPr>
              <a:t>Çocuklar için risk faktörlerinin izlenmesi (durum ve program izleme) </a:t>
            </a:r>
            <a:endParaRPr sz="2500" dirty="0"/>
          </a:p>
          <a:p>
            <a:pPr marL="228600" lvl="0" indent="-228600" algn="l" rtl="0">
              <a:lnSpc>
                <a:spcPct val="90000"/>
              </a:lnSpc>
              <a:spcBef>
                <a:spcPts val="1000"/>
              </a:spcBef>
              <a:spcAft>
                <a:spcPct val="0"/>
              </a:spcAft>
              <a:buClr>
                <a:schemeClr val="accent3"/>
              </a:buClr>
              <a:buSzPts val="2900"/>
              <a:buChar char="•"/>
            </a:pPr>
            <a:r>
              <a:rPr lang="tr" sz="2500" b="0" i="0" u="none" strike="noStrike" dirty="0">
                <a:latin typeface="Helvetica Neue"/>
              </a:rPr>
              <a:t>İnsani yardım programlarının çocukların (daha yüksek) çocuk işçiliği riski altına girmesine neden olmadığından emin olunması </a:t>
            </a:r>
            <a:endParaRPr sz="2500" dirty="0"/>
          </a:p>
          <a:p>
            <a:pPr marL="228600" lvl="0" indent="-228600" algn="l" rtl="0">
              <a:lnSpc>
                <a:spcPct val="90000"/>
              </a:lnSpc>
              <a:spcBef>
                <a:spcPts val="1000"/>
              </a:spcBef>
              <a:spcAft>
                <a:spcPct val="0"/>
              </a:spcAft>
              <a:buClr>
                <a:schemeClr val="accent3"/>
              </a:buClr>
              <a:buSzPts val="2900"/>
              <a:buChar char="•"/>
            </a:pPr>
            <a:r>
              <a:rPr lang="tr" sz="2500" b="0" i="0" u="none" strike="noStrike" dirty="0">
                <a:latin typeface="Helvetica Neue"/>
              </a:rPr>
              <a:t>Çocuk güvenliğine ve Cinsel Sömürü, İstismar ve Tacizin Önlenmesine (PSEAH) yönelik tedbirlerin alınması</a:t>
            </a:r>
            <a:endParaRPr sz="2500" b="1" dirty="0"/>
          </a:p>
        </p:txBody>
      </p:sp>
      <p:sp>
        <p:nvSpPr>
          <p:cNvPr id="399" name="Google Shape;399;p14"/>
          <p:cNvSpPr txBox="1">
            <a:spLocks noGrp="1"/>
          </p:cNvSpPr>
          <p:nvPr>
            <p:ph type="body" idx="3"/>
          </p:nvPr>
        </p:nvSpPr>
        <p:spPr>
          <a:xfrm>
            <a:off x="0" y="528638"/>
            <a:ext cx="3810681" cy="479926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lt1"/>
              </a:buClr>
              <a:buSzPts val="3400"/>
              <a:buNone/>
            </a:pPr>
            <a:r>
              <a:rPr lang="tr" sz="3000" b="1" i="0" u="none" strike="noStrike" dirty="0">
                <a:latin typeface="Helvetica Neue"/>
              </a:rPr>
              <a:t>İNSANİ YARDIM FAALİYETLERİ İLE İLGİLİ ÇOCUK İŞÇİLİĞİNİN ÖNLENMESİ </a:t>
            </a:r>
            <a:endParaRPr sz="3000"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15"/>
          <p:cNvSpPr txBox="1">
            <a:spLocks noGrp="1"/>
          </p:cNvSpPr>
          <p:nvPr>
            <p:ph type="body" idx="1"/>
          </p:nvPr>
        </p:nvSpPr>
        <p:spPr>
          <a:xfrm>
            <a:off x="3754264" y="528638"/>
            <a:ext cx="8332228"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Tx/>
              <a:buNone/>
            </a:pPr>
            <a:r>
              <a:rPr lang="tr" sz="2800" b="1" i="0" u="none" strike="noStrike" dirty="0">
                <a:latin typeface="Helvetica Neue"/>
              </a:rPr>
              <a:t>ÇOCUKLARI PSEAH VE </a:t>
            </a:r>
            <a:r>
              <a:rPr lang="tr" sz="2800" dirty="0"/>
              <a:t>GÜVENLİK TEDBİRLERİ YOLUYLA</a:t>
            </a:r>
            <a:r>
              <a:rPr lang="tr" sz="2800" b="1" i="0" u="none" strike="noStrike" dirty="0">
                <a:latin typeface="Helvetica Neue"/>
              </a:rPr>
              <a:t> ÇOCUK İŞÇİLİĞİNDEN KORUMA</a:t>
            </a:r>
            <a:endParaRPr sz="2800" dirty="0"/>
          </a:p>
        </p:txBody>
      </p:sp>
      <p:sp>
        <p:nvSpPr>
          <p:cNvPr id="406" name="Google Shape;406;p15"/>
          <p:cNvSpPr txBox="1">
            <a:spLocks noGrp="1"/>
          </p:cNvSpPr>
          <p:nvPr>
            <p:ph type="body" idx="2"/>
          </p:nvPr>
        </p:nvSpPr>
        <p:spPr>
          <a:xfrm>
            <a:off x="4100513" y="1522639"/>
            <a:ext cx="7639730" cy="479926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400"/>
              <a:buNone/>
            </a:pPr>
            <a:r>
              <a:rPr lang="tr" sz="2400" b="0" i="0" u="none" strike="noStrike" dirty="0">
                <a:latin typeface="Helvetica Neue"/>
              </a:rPr>
              <a:t>Bağlama özel tedbirler geliştirme</a:t>
            </a:r>
            <a:endParaRPr dirty="0"/>
          </a:p>
          <a:p>
            <a:pPr marL="228600" lvl="0" indent="-228600" algn="l" rtl="0">
              <a:lnSpc>
                <a:spcPct val="90000"/>
              </a:lnSpc>
              <a:spcBef>
                <a:spcPts val="1000"/>
              </a:spcBef>
              <a:spcAft>
                <a:spcPct val="0"/>
              </a:spcAft>
              <a:buClr>
                <a:schemeClr val="accent3"/>
              </a:buClr>
              <a:buSzPts val="1900"/>
              <a:buChar char="•"/>
            </a:pPr>
            <a:r>
              <a:rPr lang="tr" sz="1900" b="0" i="0" u="none" strike="noStrike" dirty="0">
                <a:latin typeface="Helvetica Neue"/>
              </a:rPr>
              <a:t>Geniş ölçüde çocuk güvenliği ve PSEAH tedbirleri tasarlanması ve uygulanması</a:t>
            </a:r>
            <a:endParaRPr dirty="0"/>
          </a:p>
          <a:p>
            <a:pPr marL="228600" lvl="0" indent="-228600" algn="l" rtl="0">
              <a:lnSpc>
                <a:spcPct val="90000"/>
              </a:lnSpc>
              <a:spcBef>
                <a:spcPts val="1000"/>
              </a:spcBef>
              <a:spcAft>
                <a:spcPct val="0"/>
              </a:spcAft>
              <a:buClr>
                <a:schemeClr val="accent3"/>
              </a:buClr>
              <a:buSzPts val="1900"/>
              <a:buChar char="•"/>
            </a:pPr>
            <a:r>
              <a:rPr lang="tr" sz="1900" b="0" i="0" u="none" strike="noStrike" dirty="0">
                <a:latin typeface="Helvetica Neue"/>
              </a:rPr>
              <a:t>Güvenlik politikalarında çocuk işçiliğine dair sorumlulukların taahhüt edilmesi ve sıfır tolerans politikalarının uygulanması </a:t>
            </a:r>
            <a:endParaRPr dirty="0"/>
          </a:p>
          <a:p>
            <a:pPr marL="228600" lvl="0" indent="-228600" algn="l" rtl="0">
              <a:lnSpc>
                <a:spcPct val="90000"/>
              </a:lnSpc>
              <a:spcBef>
                <a:spcPts val="1000"/>
              </a:spcBef>
              <a:spcAft>
                <a:spcPct val="0"/>
              </a:spcAft>
              <a:buClr>
                <a:schemeClr val="accent3"/>
              </a:buClr>
              <a:buSzPts val="1900"/>
              <a:buChar char="•"/>
            </a:pPr>
            <a:r>
              <a:rPr lang="tr" sz="1900" b="0" i="0" u="none" strike="noStrike" dirty="0">
                <a:latin typeface="Helvetica Neue"/>
              </a:rPr>
              <a:t>Ötekileştirilen çocukların ihtiyaçlarının göz önünde bulunması</a:t>
            </a:r>
            <a:endParaRPr dirty="0"/>
          </a:p>
          <a:p>
            <a:pPr marL="228600" lvl="0" indent="-228600" algn="l" rtl="0">
              <a:lnSpc>
                <a:spcPct val="90000"/>
              </a:lnSpc>
              <a:spcBef>
                <a:spcPts val="1000"/>
              </a:spcBef>
              <a:spcAft>
                <a:spcPct val="0"/>
              </a:spcAft>
              <a:buClr>
                <a:schemeClr val="accent3"/>
              </a:buClr>
              <a:buSzPts val="1900"/>
              <a:buChar char="•"/>
            </a:pPr>
            <a:r>
              <a:rPr lang="tr" sz="1900" b="0" i="0" u="none" strike="noStrike" dirty="0">
                <a:latin typeface="Helvetica Neue"/>
              </a:rPr>
              <a:t>Çocuk dostu ve hayatta kalan merkezli müdahale mekanizmalarının geliştirilmesi</a:t>
            </a:r>
            <a:endParaRPr dirty="0"/>
          </a:p>
          <a:p>
            <a:pPr marL="0" lvl="0" indent="0" algn="l" rtl="0">
              <a:lnSpc>
                <a:spcPct val="90000"/>
              </a:lnSpc>
              <a:spcBef>
                <a:spcPts val="1000"/>
              </a:spcBef>
              <a:spcAft>
                <a:spcPct val="0"/>
              </a:spcAft>
              <a:buSzPts val="2400"/>
              <a:buNone/>
            </a:pPr>
            <a:r>
              <a:rPr lang="tr" sz="2400" b="0" i="0" u="none" strike="noStrike" dirty="0">
                <a:latin typeface="Helvetica Neue"/>
              </a:rPr>
              <a:t>Eğitim ve farkındalık çalışmaları yürütülmesi </a:t>
            </a:r>
            <a:endParaRPr dirty="0"/>
          </a:p>
          <a:p>
            <a:pPr marL="228600" lvl="0" indent="-228600" algn="l" rtl="0">
              <a:lnSpc>
                <a:spcPct val="90000"/>
              </a:lnSpc>
              <a:spcBef>
                <a:spcPts val="1000"/>
              </a:spcBef>
              <a:spcAft>
                <a:spcPct val="0"/>
              </a:spcAft>
              <a:buSzPts val="1900"/>
              <a:buFont typeface="Arial"/>
              <a:buChar char="•"/>
            </a:pPr>
            <a:r>
              <a:rPr lang="tr" sz="1900" b="0" i="0" u="none" strike="noStrike" dirty="0">
                <a:latin typeface="Helvetica Neue"/>
              </a:rPr>
              <a:t>Personelin ve ortakların güvenlik ve PSEAH ile ilgili sorumluluklarını yerine getirmeye yönlendirilmesi</a:t>
            </a:r>
            <a:endParaRPr dirty="0"/>
          </a:p>
          <a:p>
            <a:pPr marL="228600" lvl="0" indent="-228600" algn="l" rtl="0">
              <a:lnSpc>
                <a:spcPct val="90000"/>
              </a:lnSpc>
              <a:spcBef>
                <a:spcPts val="1000"/>
              </a:spcBef>
              <a:spcAft>
                <a:spcPct val="0"/>
              </a:spcAft>
              <a:buClr>
                <a:schemeClr val="accent3"/>
              </a:buClr>
              <a:buSzPts val="1900"/>
              <a:buChar char="•"/>
            </a:pPr>
            <a:r>
              <a:rPr lang="tr" sz="1900" b="0" i="0" u="none" strike="noStrike" dirty="0">
                <a:latin typeface="Helvetica Neue"/>
              </a:rPr>
              <a:t>Cinsiyete ve yaşa uygun kapsayıcı bilgilerin tasarlanması ve paylaşılması için çocuklar, ergenler ve topluluklarla çalışılması</a:t>
            </a:r>
            <a:endParaRPr dirty="0"/>
          </a:p>
          <a:p>
            <a:pPr marL="228600" lvl="0" indent="-228600" algn="l" rtl="0">
              <a:lnSpc>
                <a:spcPct val="90000"/>
              </a:lnSpc>
              <a:spcBef>
                <a:spcPts val="1000"/>
              </a:spcBef>
              <a:spcAft>
                <a:spcPct val="0"/>
              </a:spcAft>
              <a:buClr>
                <a:schemeClr val="accent3"/>
              </a:buClr>
              <a:buSzPts val="1900"/>
              <a:buChar char="•"/>
            </a:pPr>
            <a:r>
              <a:rPr lang="tr" sz="1900" b="0" i="0" u="none" strike="noStrike" dirty="0">
                <a:latin typeface="Helvetica Neue"/>
              </a:rPr>
              <a:t>Çocuk ve ergen dostu bilgilendirme faaliyetlerinin ve eğitici sosyal yardımların entegre edilmesi</a:t>
            </a:r>
            <a:endParaRPr dirty="0"/>
          </a:p>
        </p:txBody>
      </p:sp>
      <p:sp>
        <p:nvSpPr>
          <p:cNvPr id="407" name="Google Shape;407;p15"/>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lt1"/>
              </a:buClr>
              <a:buSzPts val="3400"/>
              <a:buNone/>
            </a:pPr>
            <a:r>
              <a:rPr lang="tr" sz="3000" b="1" i="0" u="none" strike="noStrike" dirty="0">
                <a:latin typeface="Helvetica Neue"/>
              </a:rPr>
              <a:t>İNSANİ YARDIM FAALİYETLERİ İLE İLGİLİ ÇOCUK İŞÇİLİĞİNİN ÖNLENMESİ </a:t>
            </a:r>
            <a:endParaRPr sz="30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1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600"/>
              <a:buFont typeface="Helvetica Neue"/>
              <a:buNone/>
            </a:pPr>
            <a:r>
              <a:rPr lang="tr" sz="3600" b="1" i="0" u="none" strike="noStrike">
                <a:latin typeface="Helvetica Neue"/>
              </a:rPr>
              <a:t>FAALİYET: ZARAR VERMEME </a:t>
            </a:r>
            <a:endParaRPr/>
          </a:p>
        </p:txBody>
      </p:sp>
      <p:sp>
        <p:nvSpPr>
          <p:cNvPr id="414" name="Google Shape;414;p16"/>
          <p:cNvSpPr txBox="1">
            <a:spLocks noGrp="1"/>
          </p:cNvSpPr>
          <p:nvPr>
            <p:ph type="body" idx="1"/>
          </p:nvPr>
        </p:nvSpPr>
        <p:spPr>
          <a:xfrm>
            <a:off x="503815" y="1724024"/>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2800"/>
              <a:buNone/>
            </a:pPr>
            <a:r>
              <a:rPr lang="tr" sz="2800" b="1" i="0" u="none" strike="noStrike">
                <a:latin typeface="Helvetica Neue"/>
              </a:rPr>
              <a:t>GRUPLARINIZDA: </a:t>
            </a:r>
            <a:endParaRPr/>
          </a:p>
        </p:txBody>
      </p:sp>
      <p:sp>
        <p:nvSpPr>
          <p:cNvPr id="415" name="Google Shape;415;p16"/>
          <p:cNvSpPr txBox="1">
            <a:spLocks noGrp="1"/>
          </p:cNvSpPr>
          <p:nvPr>
            <p:ph type="body" idx="2"/>
          </p:nvPr>
        </p:nvSpPr>
        <p:spPr>
          <a:xfrm>
            <a:off x="656023" y="2383631"/>
            <a:ext cx="10820015" cy="37290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Tx/>
              <a:buNone/>
            </a:pPr>
            <a:r>
              <a:rPr lang="tr" sz="2300" b="0" i="0" u="none" strike="noStrike" dirty="0">
                <a:latin typeface="Helvetica Neue"/>
              </a:rPr>
              <a:t>Size verilen örnek vaka kısa programını ve örnek risk değerlendirmesini kullanarak: </a:t>
            </a:r>
            <a:endParaRPr sz="2300" dirty="0"/>
          </a:p>
          <a:p>
            <a:pPr marL="685800" lvl="1" indent="-228600" algn="l" rtl="0">
              <a:lnSpc>
                <a:spcPct val="90000"/>
              </a:lnSpc>
              <a:spcBef>
                <a:spcPts val="500"/>
              </a:spcBef>
              <a:spcAft>
                <a:spcPct val="0"/>
              </a:spcAft>
              <a:buSzTx/>
              <a:buChar char="•"/>
            </a:pPr>
            <a:r>
              <a:rPr lang="tr" sz="2300" b="0" i="0" u="none" strike="noStrike" dirty="0">
                <a:latin typeface="Helvetica Neue"/>
              </a:rPr>
              <a:t>Örnek vaka ile ilgili tüm potansiyel çocuk işçiliği risk faktörlerini tartışın ve belirleyin.</a:t>
            </a:r>
            <a:endParaRPr sz="2300" dirty="0"/>
          </a:p>
          <a:p>
            <a:pPr marL="685800" lvl="1" indent="-228600" algn="l" rtl="0">
              <a:lnSpc>
                <a:spcPct val="90000"/>
              </a:lnSpc>
              <a:spcBef>
                <a:spcPts val="500"/>
              </a:spcBef>
              <a:spcAft>
                <a:spcPct val="0"/>
              </a:spcAft>
              <a:buSzTx/>
              <a:buChar char="•"/>
            </a:pPr>
            <a:r>
              <a:rPr lang="tr" sz="2300" b="0" i="0" u="none" strike="noStrike" dirty="0">
                <a:latin typeface="Helvetica Neue"/>
              </a:rPr>
              <a:t>Dikkate alınması gereken sorular ve önerilerden yararlanarak elinizdeki risk değerlendirme çizelgesini doldurun. </a:t>
            </a:r>
            <a:endParaRPr sz="2300" dirty="0"/>
          </a:p>
          <a:p>
            <a:pPr marL="685800" lvl="1" indent="-228600" algn="l" rtl="0">
              <a:lnSpc>
                <a:spcPct val="90000"/>
              </a:lnSpc>
              <a:spcBef>
                <a:spcPts val="500"/>
              </a:spcBef>
              <a:spcAft>
                <a:spcPct val="0"/>
              </a:spcAft>
              <a:buSzTx/>
              <a:buChar char="•"/>
            </a:pPr>
            <a:r>
              <a:rPr lang="tr" sz="2300" b="0" i="0" u="none" strike="noStrike" dirty="0">
                <a:latin typeface="Helvetica Neue"/>
              </a:rPr>
              <a:t>Aşağıdakilerden birini gerçekleştirebilen azaltma tedbirlerini tartışın ve belirleyin: </a:t>
            </a:r>
            <a:endParaRPr sz="2300" dirty="0"/>
          </a:p>
          <a:p>
            <a:pPr marL="1143000" lvl="2" indent="-228600" algn="l" rtl="0">
              <a:lnSpc>
                <a:spcPct val="90000"/>
              </a:lnSpc>
              <a:spcBef>
                <a:spcPts val="500"/>
              </a:spcBef>
              <a:spcAft>
                <a:spcPct val="0"/>
              </a:spcAft>
              <a:buSzTx/>
              <a:buChar char="•"/>
            </a:pPr>
            <a:r>
              <a:rPr lang="tr" sz="2300" b="0" i="0" u="none" strike="noStrike" dirty="0">
                <a:latin typeface="Helvetica Neue"/>
              </a:rPr>
              <a:t>a) gerçekleşmelerini engelleme </a:t>
            </a:r>
            <a:endParaRPr sz="2300" dirty="0"/>
          </a:p>
          <a:p>
            <a:pPr marL="1143000" lvl="2" indent="-228600" algn="l" rtl="0">
              <a:lnSpc>
                <a:spcPct val="90000"/>
              </a:lnSpc>
              <a:spcBef>
                <a:spcPts val="500"/>
              </a:spcBef>
              <a:spcAft>
                <a:spcPct val="0"/>
              </a:spcAft>
              <a:buSzTx/>
              <a:buChar char="•"/>
            </a:pPr>
            <a:r>
              <a:rPr lang="tr" sz="2300" b="0" i="0" u="none" strike="noStrike" dirty="0">
                <a:latin typeface="Helvetica Neue"/>
              </a:rPr>
              <a:t>b) gerçekleştikten sonra azaltma</a:t>
            </a:r>
            <a:endParaRPr sz="2300" dirty="0"/>
          </a:p>
          <a:p>
            <a:pPr marL="685800" lvl="1" indent="-228600" algn="l" rtl="0">
              <a:lnSpc>
                <a:spcPct val="90000"/>
              </a:lnSpc>
              <a:spcBef>
                <a:spcPts val="500"/>
              </a:spcBef>
              <a:spcAft>
                <a:spcPct val="0"/>
              </a:spcAft>
              <a:buSzTx/>
              <a:buChar char="•"/>
            </a:pPr>
            <a:r>
              <a:rPr lang="tr" sz="2300" b="0" i="0" u="none" strike="noStrike" dirty="0">
                <a:latin typeface="Helvetica Neue"/>
              </a:rPr>
              <a:t>Genel toplantıda rapor verin. </a:t>
            </a:r>
            <a:endParaRPr sz="2300" dirty="0"/>
          </a:p>
          <a:p>
            <a:pPr marL="0" lvl="0" indent="0" algn="l" rtl="0">
              <a:lnSpc>
                <a:spcPct val="90000"/>
              </a:lnSpc>
              <a:spcBef>
                <a:spcPts val="1000"/>
              </a:spcBef>
              <a:spcAft>
                <a:spcPct val="0"/>
              </a:spcAft>
              <a:buSzTx/>
              <a:buNone/>
            </a:pPr>
            <a:endParaRPr dirty="0"/>
          </a:p>
          <a:p>
            <a:pPr marL="228600" lvl="0" indent="-64135" algn="l" rtl="0">
              <a:lnSpc>
                <a:spcPct val="90000"/>
              </a:lnSpc>
              <a:spcBef>
                <a:spcPts val="1000"/>
              </a:spcBef>
              <a:spcAft>
                <a:spcPct val="0"/>
              </a:spcAft>
              <a:buClr>
                <a:schemeClr val="accent2"/>
              </a:buClr>
              <a:buSzTx/>
              <a:buNone/>
            </a:pPr>
            <a:endParaRPr dirty="0"/>
          </a:p>
        </p:txBody>
      </p:sp>
      <p:pic>
        <p:nvPicPr>
          <p:cNvPr id="3" name="Resim 2" descr="grafik, yazı tipi, logo, grafik tasarım içeren bir resim&#10;&#10;Açıklama otomatik olarak oluşturuldu">
            <a:extLst>
              <a:ext uri="{FF2B5EF4-FFF2-40B4-BE49-F238E27FC236}">
                <a16:creationId xmlns:a16="http://schemas.microsoft.com/office/drawing/2014/main" id="{66F1C6FC-CF04-7E76-56E6-99092903EF4B}"/>
              </a:ext>
            </a:extLst>
          </p:cNvPr>
          <p:cNvPicPr>
            <a:picLocks noChangeAspect="1"/>
          </p:cNvPicPr>
          <p:nvPr/>
        </p:nvPicPr>
        <p:blipFill>
          <a:blip r:embed="rId3"/>
          <a:stretch>
            <a:fillRect/>
          </a:stretch>
        </p:blipFill>
        <p:spPr>
          <a:xfrm>
            <a:off x="8784248" y="203063"/>
            <a:ext cx="3407752" cy="1289979"/>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17"/>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VAKA ÖRNEĞİ: GAZZE </a:t>
            </a:r>
            <a:endParaRPr/>
          </a:p>
        </p:txBody>
      </p:sp>
      <p:sp>
        <p:nvSpPr>
          <p:cNvPr id="423" name="Google Shape;423;p17"/>
          <p:cNvSpPr txBox="1">
            <a:spLocks noGrp="1"/>
          </p:cNvSpPr>
          <p:nvPr>
            <p:ph type="body" idx="2"/>
          </p:nvPr>
        </p:nvSpPr>
        <p:spPr>
          <a:xfrm>
            <a:off x="3761625" y="4321933"/>
            <a:ext cx="7639800" cy="2887800"/>
          </a:xfrm>
          <a:prstGeom prst="rect">
            <a:avLst/>
          </a:prstGeom>
          <a:noFill/>
          <a:ln>
            <a:noFill/>
          </a:ln>
        </p:spPr>
        <p:txBody>
          <a:bodyPr spcFirstLastPara="1" wrap="square" lIns="91425" tIns="45700" rIns="91425" bIns="45700" anchor="t" anchorCtr="0">
            <a:noAutofit/>
          </a:bodyPr>
          <a:lstStyle/>
          <a:p>
            <a:pPr marL="457200" lvl="0" indent="-419100" algn="l" rtl="0">
              <a:lnSpc>
                <a:spcPct val="90000"/>
              </a:lnSpc>
              <a:spcBef>
                <a:spcPct val="0"/>
              </a:spcBef>
              <a:spcAft>
                <a:spcPct val="0"/>
              </a:spcAft>
              <a:buSzPts val="3000"/>
              <a:buChar char="-"/>
            </a:pPr>
            <a:r>
              <a:rPr lang="tr" sz="3000" b="0" i="0" u="none" strike="noStrike" dirty="0">
                <a:latin typeface="Helvetica Neue"/>
              </a:rPr>
              <a:t>Çocuk işçiliği riski altındaki çocukların belirlenmesi ve yönlendirilmesi</a:t>
            </a:r>
            <a:endParaRPr sz="3000" dirty="0"/>
          </a:p>
          <a:p>
            <a:pPr marL="457200" lvl="0" indent="-419100" algn="l" rtl="0">
              <a:lnSpc>
                <a:spcPct val="90000"/>
              </a:lnSpc>
              <a:spcBef>
                <a:spcPct val="0"/>
              </a:spcBef>
              <a:spcAft>
                <a:spcPct val="0"/>
              </a:spcAft>
              <a:buSzPts val="3000"/>
              <a:buChar char="-"/>
            </a:pPr>
            <a:r>
              <a:rPr lang="tr" sz="3000" b="0" i="0" u="none" strike="noStrike" dirty="0">
                <a:latin typeface="Helvetica Neue"/>
              </a:rPr>
              <a:t>Vaka yönetimi hizmetleri</a:t>
            </a:r>
            <a:endParaRPr sz="3000" dirty="0"/>
          </a:p>
          <a:p>
            <a:pPr marL="457200" lvl="0" indent="-419100" algn="l" rtl="0">
              <a:lnSpc>
                <a:spcPct val="90000"/>
              </a:lnSpc>
              <a:spcBef>
                <a:spcPct val="0"/>
              </a:spcBef>
              <a:spcAft>
                <a:spcPct val="0"/>
              </a:spcAft>
              <a:buSzPts val="3000"/>
              <a:buChar char="-"/>
            </a:pPr>
            <a:r>
              <a:rPr lang="tr" sz="3000" b="0" i="0" u="none" strike="noStrike" dirty="0">
                <a:latin typeface="Helvetica Neue"/>
              </a:rPr>
              <a:t>Uygun hale getirilmiş müdahaleler</a:t>
            </a:r>
            <a:endParaRPr sz="3000" dirty="0"/>
          </a:p>
          <a:p>
            <a:pPr marL="457200" lvl="0" indent="-419100" algn="l" rtl="0">
              <a:lnSpc>
                <a:spcPct val="90000"/>
              </a:lnSpc>
              <a:spcBef>
                <a:spcPct val="0"/>
              </a:spcBef>
              <a:spcAft>
                <a:spcPct val="0"/>
              </a:spcAft>
              <a:buSzPts val="3000"/>
              <a:buChar char="-"/>
            </a:pPr>
            <a:r>
              <a:rPr lang="tr" sz="3000" b="0" i="0" u="none" strike="noStrike" dirty="0">
                <a:latin typeface="Helvetica Neue"/>
              </a:rPr>
              <a:t>İzleme ve değerlendirme</a:t>
            </a:r>
            <a:endParaRPr sz="3000" dirty="0"/>
          </a:p>
        </p:txBody>
      </p:sp>
      <p:sp>
        <p:nvSpPr>
          <p:cNvPr id="424" name="Google Shape;424;p17"/>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lt1"/>
              </a:buClr>
              <a:buSzPts val="3400"/>
              <a:buNone/>
            </a:pPr>
            <a:r>
              <a:rPr lang="tr" sz="3000" b="1" i="0" u="none" strike="noStrike" dirty="0">
                <a:latin typeface="Helvetica Neue"/>
              </a:rPr>
              <a:t>İNSANİ YARDIM FAALİYETLERİ İLE İLGİLİ ÇOCUK İŞÇİLİĞİNİN ÖNLENMESİ </a:t>
            </a:r>
            <a:endParaRPr sz="3000" dirty="0"/>
          </a:p>
        </p:txBody>
      </p:sp>
      <p:pic>
        <p:nvPicPr>
          <p:cNvPr id="425" name="Google Shape;425;p17"/>
          <p:cNvPicPr preferRelativeResize="0"/>
          <p:nvPr/>
        </p:nvPicPr>
        <p:blipFill>
          <a:blip r:embed="rId3">
            <a:alphaModFix/>
          </a:blip>
          <a:stretch>
            <a:fillRect/>
          </a:stretch>
        </p:blipFill>
        <p:spPr>
          <a:xfrm>
            <a:off x="6510949" y="871900"/>
            <a:ext cx="5681059" cy="2887800"/>
          </a:xfrm>
          <a:prstGeom prst="rect">
            <a:avLst/>
          </a:prstGeom>
          <a:noFill/>
          <a:ln>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18"/>
          <p:cNvSpPr txBox="1">
            <a:spLocks noGrp="1"/>
          </p:cNvSpPr>
          <p:nvPr>
            <p:ph type="body" idx="1"/>
          </p:nvPr>
        </p:nvSpPr>
        <p:spPr>
          <a:xfrm>
            <a:off x="4100513" y="251052"/>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VAKA ÖRNEĞİ: ÜRDÜN ZAATARİ KAMPI</a:t>
            </a:r>
            <a:endParaRPr/>
          </a:p>
        </p:txBody>
      </p:sp>
      <p:sp>
        <p:nvSpPr>
          <p:cNvPr id="432" name="Google Shape;432;p18"/>
          <p:cNvSpPr txBox="1">
            <a:spLocks noGrp="1"/>
          </p:cNvSpPr>
          <p:nvPr>
            <p:ph type="body" idx="2"/>
          </p:nvPr>
        </p:nvSpPr>
        <p:spPr>
          <a:xfrm>
            <a:off x="3931075" y="1684231"/>
            <a:ext cx="7639800" cy="2260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1900"/>
              <a:buNone/>
            </a:pPr>
            <a:r>
              <a:rPr lang="tr" sz="3300" b="0" i="0" u="none" strike="noStrike" dirty="0">
                <a:latin typeface="Helvetica Neue"/>
              </a:rPr>
              <a:t>1. Çocuk kulübeleri</a:t>
            </a:r>
            <a:endParaRPr sz="3300" dirty="0"/>
          </a:p>
          <a:p>
            <a:pPr marL="0" lvl="0" indent="0" algn="l" rtl="0">
              <a:lnSpc>
                <a:spcPct val="90000"/>
              </a:lnSpc>
              <a:spcBef>
                <a:spcPct val="0"/>
              </a:spcBef>
              <a:spcAft>
                <a:spcPct val="0"/>
              </a:spcAft>
              <a:buSzPts val="1900"/>
              <a:buNone/>
            </a:pPr>
            <a:r>
              <a:rPr lang="tr" sz="3300" b="0" i="0" u="none" strike="noStrike" dirty="0">
                <a:latin typeface="Helvetica Neue"/>
              </a:rPr>
              <a:t>2. Alternatif Toplayıcı Şeması</a:t>
            </a:r>
            <a:endParaRPr sz="3300" dirty="0"/>
          </a:p>
          <a:p>
            <a:pPr marL="0" lvl="0" indent="0" algn="l" rtl="0">
              <a:lnSpc>
                <a:spcPct val="90000"/>
              </a:lnSpc>
              <a:spcBef>
                <a:spcPct val="0"/>
              </a:spcBef>
              <a:spcAft>
                <a:spcPct val="0"/>
              </a:spcAft>
              <a:buSzPts val="1900"/>
              <a:buNone/>
            </a:pPr>
            <a:r>
              <a:rPr lang="tr" sz="3300" b="0" i="0" u="none" strike="noStrike" dirty="0">
                <a:latin typeface="Helvetica Neue"/>
              </a:rPr>
              <a:t>3. Topluluk azaltma adımları</a:t>
            </a:r>
            <a:endParaRPr sz="3300" dirty="0"/>
          </a:p>
          <a:p>
            <a:pPr marL="0" lvl="0" indent="0" algn="l" rtl="0">
              <a:lnSpc>
                <a:spcPct val="90000"/>
              </a:lnSpc>
              <a:spcBef>
                <a:spcPct val="0"/>
              </a:spcBef>
              <a:spcAft>
                <a:spcPct val="0"/>
              </a:spcAft>
              <a:buSzPts val="1900"/>
              <a:buNone/>
            </a:pPr>
            <a:r>
              <a:rPr lang="tr" sz="3300" b="0" i="0" u="none" strike="noStrike" dirty="0">
                <a:latin typeface="Helvetica Neue"/>
              </a:rPr>
              <a:t>4. İzleme ve takip</a:t>
            </a:r>
            <a:endParaRPr sz="3300" dirty="0"/>
          </a:p>
        </p:txBody>
      </p:sp>
      <p:sp>
        <p:nvSpPr>
          <p:cNvPr id="433" name="Google Shape;433;p18"/>
          <p:cNvSpPr txBox="1">
            <a:spLocks noGrp="1"/>
          </p:cNvSpPr>
          <p:nvPr>
            <p:ph type="body" idx="3"/>
          </p:nvPr>
        </p:nvSpPr>
        <p:spPr>
          <a:xfrm>
            <a:off x="1" y="528638"/>
            <a:ext cx="3592286" cy="479926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ct val="0"/>
              </a:spcBef>
              <a:spcAft>
                <a:spcPct val="0"/>
              </a:spcAft>
              <a:buClr>
                <a:schemeClr val="lt1"/>
              </a:buClr>
              <a:buSzPts val="3400"/>
              <a:buNone/>
            </a:pPr>
            <a:r>
              <a:rPr lang="tr" sz="3000" b="1" i="0" u="none" strike="noStrike" dirty="0">
                <a:latin typeface="Helvetica Neue"/>
              </a:rPr>
              <a:t>İNSANİ YARDIM FAALİYETLERİ İLE İLGİLİ ÇOCUK İŞÇİLİĞİNİN ÖNLENMESİ </a:t>
            </a:r>
            <a:endParaRPr sz="3000" dirty="0"/>
          </a:p>
        </p:txBody>
      </p:sp>
      <p:pic>
        <p:nvPicPr>
          <p:cNvPr id="434" name="Google Shape;434;p18"/>
          <p:cNvPicPr preferRelativeResize="0"/>
          <p:nvPr/>
        </p:nvPicPr>
        <p:blipFill>
          <a:blip r:embed="rId3">
            <a:alphaModFix/>
          </a:blip>
          <a:stretch>
            <a:fillRect/>
          </a:stretch>
        </p:blipFill>
        <p:spPr>
          <a:xfrm>
            <a:off x="3912800" y="3944431"/>
            <a:ext cx="7676375" cy="2608768"/>
          </a:xfrm>
          <a:prstGeom prst="rect">
            <a:avLst/>
          </a:prstGeom>
          <a:noFill/>
          <a:ln>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rgbClr val="026794"/>
              </a:buClr>
              <a:buSzPts val="4000"/>
              <a:buNone/>
            </a:pPr>
            <a:r>
              <a:rPr lang="tr" sz="4000" b="1" i="0" u="none" strike="noStrike">
                <a:latin typeface="Helvetica Neue"/>
              </a:rPr>
              <a:t>TEMEL MESAJLAR</a:t>
            </a:r>
            <a:endParaRPr/>
          </a:p>
        </p:txBody>
      </p:sp>
      <p:sp>
        <p:nvSpPr>
          <p:cNvPr id="441" name="Google Shape;441;p19"/>
          <p:cNvSpPr txBox="1">
            <a:spLocks noGrp="1"/>
          </p:cNvSpPr>
          <p:nvPr>
            <p:ph type="body" idx="2"/>
          </p:nvPr>
        </p:nvSpPr>
        <p:spPr>
          <a:xfrm>
            <a:off x="4100513" y="1289792"/>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400" b="0" i="0" u="none" strike="noStrike" dirty="0">
                <a:latin typeface="Helvetica Neue"/>
              </a:rPr>
              <a:t>Risk faktörleri koruyucu faktörlerden daha ağır bastığında, çocuklar çocuk işçiliğine daha hızlı sürüklenir.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Bütün insani yardım aktörleri insani yardım faaliyetleriyle ilişkilendirilen çocuk işçiliğini önlemekten sorumludur.</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Sistemleri güçlendirmek ve çocukları çocuk işçiliğinden korumak için bütüncül, tamamlayıcı ve entegre bir program çerçevesi uygulanmalıdır. </a:t>
            </a:r>
            <a:endParaRPr sz="2400" dirty="0"/>
          </a:p>
          <a:p>
            <a:pPr marL="228600" lvl="0" indent="-228600" algn="l" rtl="0">
              <a:lnSpc>
                <a:spcPct val="90000"/>
              </a:lnSpc>
              <a:spcBef>
                <a:spcPts val="1000"/>
              </a:spcBef>
              <a:spcAft>
                <a:spcPct val="0"/>
              </a:spcAft>
              <a:buSzPts val="2800"/>
              <a:buChar char="•"/>
            </a:pPr>
            <a:r>
              <a:rPr lang="tr" sz="2400" b="0" i="0" u="none" strike="noStrike" dirty="0">
                <a:latin typeface="Helvetica Neue"/>
              </a:rPr>
              <a:t>Zaman ve kaynaklar kısıtlı olduğunda, EKBÇİ'ni önlemek için pratik önleyici tedbirler uygulamaya konmalıdır. </a:t>
            </a:r>
            <a:endParaRPr sz="2400"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
          <p:cNvSpPr txBox="1">
            <a:spLocks noGrp="1"/>
          </p:cNvSpPr>
          <p:nvPr>
            <p:ph type="body" idx="1"/>
          </p:nvPr>
        </p:nvSpPr>
        <p:spPr>
          <a:xfrm>
            <a:off x="-76200" y="498390"/>
            <a:ext cx="12191999"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000"/>
              <a:buNone/>
            </a:pPr>
            <a:r>
              <a:rPr lang="tr" sz="3800" b="1" i="0" u="none" strike="noStrike" dirty="0">
                <a:latin typeface="Helvetica Neue"/>
              </a:rPr>
              <a:t>OTURUM 5: ÇOCUK İŞÇİLİĞİNİ ÖNLEME VE MÜDAHALE İÇİN İNSANİ YARDIM AKTÖRLERİNE YÖNELİK TEMEL BECERİLER (1)</a:t>
            </a:r>
            <a:endParaRPr sz="3800" dirty="0"/>
          </a:p>
          <a:p>
            <a:pPr marL="0" lvl="0" indent="0" algn="ctr" rtl="0">
              <a:lnSpc>
                <a:spcPct val="90000"/>
              </a:lnSpc>
              <a:spcBef>
                <a:spcPts val="1000"/>
              </a:spcBef>
              <a:spcAft>
                <a:spcPct val="0"/>
              </a:spcAft>
              <a:buClr>
                <a:schemeClr val="lt1"/>
              </a:buClr>
              <a:buSzPts val="2800"/>
              <a:buNone/>
            </a:pPr>
            <a:endParaRPr dirty="0"/>
          </a:p>
        </p:txBody>
      </p:sp>
      <p:sp>
        <p:nvSpPr>
          <p:cNvPr id="241" name="Google Shape;241;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500"/>
              </a:spcBef>
              <a:spcAft>
                <a:spcPct val="0"/>
              </a:spcAft>
              <a:buNone/>
            </a:pPr>
            <a:endParaRPr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
          <p:cNvSpPr txBox="1">
            <a:spLocks noGrp="1"/>
          </p:cNvSpPr>
          <p:nvPr>
            <p:ph type="body" idx="2"/>
          </p:nvPr>
        </p:nvSpPr>
        <p:spPr>
          <a:xfrm>
            <a:off x="304800" y="3051922"/>
            <a:ext cx="11364685" cy="2701764"/>
          </a:xfrm>
          <a:prstGeom prst="rect">
            <a:avLst/>
          </a:prstGeom>
          <a:noFill/>
          <a:ln>
            <a:noFill/>
          </a:ln>
        </p:spPr>
        <p:txBody>
          <a:bodyPr spcFirstLastPara="1" wrap="square" lIns="91425" tIns="45700" rIns="91425" bIns="45700" anchor="t" anchorCtr="0">
            <a:noAutofit/>
          </a:bodyPr>
          <a:lstStyle/>
          <a:p>
            <a:pPr marL="0" lvl="0" indent="-177800" algn="l" rtl="0">
              <a:lnSpc>
                <a:spcPct val="100000"/>
              </a:lnSpc>
              <a:spcBef>
                <a:spcPct val="0"/>
              </a:spcBef>
              <a:spcAft>
                <a:spcPct val="0"/>
              </a:spcAft>
              <a:buSzPts val="2800"/>
              <a:buFont typeface="Helvetica Neue"/>
              <a:buChar char="•"/>
            </a:pPr>
            <a:r>
              <a:rPr lang="tr" sz="2800" b="0" i="0" u="none" strike="noStrike" dirty="0">
                <a:latin typeface="Helvetica Neue"/>
              </a:rPr>
              <a:t> Her bir sosyoekonomik seviyeden çocuğun çocuk işçiliğine karşı kırılganlığını etkileyen 2 risk ve 2 koruyucu faktör </a:t>
            </a:r>
            <a:r>
              <a:rPr lang="tr" sz="2800" b="0" i="0" u="none" strike="noStrike" dirty="0" smtClean="0">
                <a:latin typeface="Helvetica Neue"/>
              </a:rPr>
              <a:t>belirleyebilecek, </a:t>
            </a:r>
            <a:endParaRPr dirty="0"/>
          </a:p>
          <a:p>
            <a:pPr marL="0" lvl="0" indent="-177800" algn="l" rtl="0">
              <a:lnSpc>
                <a:spcPct val="100000"/>
              </a:lnSpc>
              <a:spcBef>
                <a:spcPct val="0"/>
              </a:spcBef>
              <a:spcAft>
                <a:spcPct val="0"/>
              </a:spcAft>
              <a:buSzPts val="2800"/>
              <a:buFont typeface="Helvetica Neue"/>
              <a:buChar char="•"/>
            </a:pPr>
            <a:r>
              <a:rPr lang="tr" sz="2800" b="0" i="0" u="none" strike="noStrike" dirty="0">
                <a:latin typeface="Helvetica Neue"/>
              </a:rPr>
              <a:t> İnsani yardım bağlamında çocuk işçiliği programına ilişkin çerçeveyi kısaca </a:t>
            </a:r>
            <a:r>
              <a:rPr lang="tr" sz="2800" b="0" i="0" u="none" strike="noStrike" dirty="0" smtClean="0">
                <a:latin typeface="Helvetica Neue"/>
              </a:rPr>
              <a:t>açıklayabilecek,  </a:t>
            </a:r>
            <a:endParaRPr dirty="0"/>
          </a:p>
          <a:p>
            <a:pPr marL="0" lvl="0" indent="-177800" algn="l" rtl="0">
              <a:lnSpc>
                <a:spcPct val="100000"/>
              </a:lnSpc>
              <a:spcBef>
                <a:spcPct val="0"/>
              </a:spcBef>
              <a:spcAft>
                <a:spcPts val="600"/>
              </a:spcAft>
              <a:buSzPts val="2800"/>
              <a:buFont typeface="Helvetica Neue"/>
              <a:buChar char="•"/>
            </a:pPr>
            <a:r>
              <a:rPr lang="tr" sz="2800" b="0" i="0" u="none" strike="noStrike" dirty="0">
                <a:latin typeface="Helvetica Neue"/>
              </a:rPr>
              <a:t> Kendi </a:t>
            </a:r>
            <a:r>
              <a:rPr lang="tr" sz="2800" b="0" i="0" u="none" strike="noStrike" dirty="0" smtClean="0">
                <a:latin typeface="Helvetica Neue"/>
              </a:rPr>
              <a:t>programlamanızın </a:t>
            </a:r>
            <a:r>
              <a:rPr lang="tr" sz="2800" b="0" i="0" u="none" strike="noStrike" dirty="0">
                <a:latin typeface="Helvetica Neue"/>
              </a:rPr>
              <a:t>çocukları çocuk işçiliği riskine daha fazla maruz bırakma ihitmalini </a:t>
            </a:r>
            <a:r>
              <a:rPr lang="tr" sz="2800" b="0" i="0" u="none" strike="noStrike" dirty="0" smtClean="0">
                <a:latin typeface="Helvetica Neue"/>
              </a:rPr>
              <a:t>değerlendirebilecek </a:t>
            </a:r>
            <a:r>
              <a:rPr lang="tr" sz="2800" b="0" i="0" u="none" strike="noStrike" dirty="0">
                <a:latin typeface="Helvetica Neue"/>
              </a:rPr>
              <a:t>ve bunu azaltmak veya önlemek için gereken adımları </a:t>
            </a:r>
            <a:r>
              <a:rPr lang="tr" sz="2800" b="0" i="0" u="none" strike="noStrike" dirty="0" smtClean="0">
                <a:latin typeface="Helvetica Neue"/>
              </a:rPr>
              <a:t>saptayabileceksiniz.  </a:t>
            </a:r>
            <a:endParaRPr dirty="0"/>
          </a:p>
        </p:txBody>
      </p:sp>
      <p:sp>
        <p:nvSpPr>
          <p:cNvPr id="248" name="Google Shape;248;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9" name="Google Shape;249;p3"/>
          <p:cNvSpPr txBox="1"/>
          <p:nvPr/>
        </p:nvSpPr>
        <p:spPr>
          <a:xfrm>
            <a:off x="304800" y="937802"/>
            <a:ext cx="11538857" cy="228063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dirty="0"/>
          </a:p>
          <a:p>
            <a:pPr marL="0" marR="0" lvl="0" indent="0" algn="ctr" rtl="0">
              <a:lnSpc>
                <a:spcPct val="90000"/>
              </a:lnSpc>
              <a:spcBef>
                <a:spcPts val="1000"/>
              </a:spcBef>
              <a:spcAft>
                <a:spcPct val="0"/>
              </a:spcAft>
              <a:buClr>
                <a:schemeClr val="lt1"/>
              </a:buClr>
              <a:buSzPts val="3000"/>
              <a:buFont typeface="Arial"/>
              <a:buNone/>
            </a:pPr>
            <a:r>
              <a:rPr lang="tr" sz="3000" b="0" i="0" u="none" strike="noStrike" dirty="0">
                <a:solidFill>
                  <a:srgbClr val="FFFFFF"/>
                </a:solidFill>
                <a:latin typeface="Helvetica Neue"/>
                <a:ea typeface="Helvetica Neue"/>
                <a:cs typeface="Helvetica Neue"/>
                <a:sym typeface="Helvetica Neue"/>
              </a:rPr>
              <a:t>Bu </a:t>
            </a:r>
            <a:r>
              <a:rPr lang="tr" sz="3000" b="0" i="0" u="none" strike="noStrike" dirty="0" smtClean="0">
                <a:solidFill>
                  <a:srgbClr val="FFFFFF"/>
                </a:solidFill>
                <a:latin typeface="Helvetica Neue"/>
                <a:ea typeface="Helvetica Neue"/>
                <a:cs typeface="Helvetica Neue"/>
                <a:sym typeface="Helvetica Neue"/>
              </a:rPr>
              <a:t>oturumun sonunda: </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600"/>
              <a:buFont typeface="Helvetica Neue"/>
              <a:buNone/>
            </a:pPr>
            <a:r>
              <a:rPr lang="tr" sz="3600" b="1" i="0" u="none" strike="noStrike">
                <a:latin typeface="Helvetica Neue"/>
              </a:rPr>
              <a:t>RİSK FAKTÖRLERİ VE KORUYUCU FAKTÖRLER</a:t>
            </a:r>
            <a:br>
              <a:rPr lang="tr" sz="3600" b="1" i="0" u="none" strike="noStrike">
                <a:latin typeface="Helvetica Neue"/>
              </a:rPr>
            </a:br>
            <a:endParaRPr/>
          </a:p>
        </p:txBody>
      </p:sp>
      <p:sp>
        <p:nvSpPr>
          <p:cNvPr id="256" name="Google Shape;256;p4"/>
          <p:cNvSpPr txBox="1">
            <a:spLocks noGrp="1"/>
          </p:cNvSpPr>
          <p:nvPr>
            <p:ph type="body" idx="3"/>
          </p:nvPr>
        </p:nvSpPr>
        <p:spPr>
          <a:xfrm>
            <a:off x="656022" y="2362459"/>
            <a:ext cx="4661045" cy="605076"/>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6"/>
              </a:buClr>
              <a:buSzPts val="3200"/>
              <a:buNone/>
            </a:pPr>
            <a:r>
              <a:rPr lang="tr" sz="3200" b="1" i="0" u="none" strike="noStrike">
                <a:latin typeface="Helvetica Neue"/>
              </a:rPr>
              <a:t>RİSK FAKTÖRLERİ </a:t>
            </a:r>
            <a:endParaRPr/>
          </a:p>
          <a:p>
            <a:pPr marL="0" lvl="0" indent="0" algn="l" rtl="0">
              <a:lnSpc>
                <a:spcPct val="90000"/>
              </a:lnSpc>
              <a:spcBef>
                <a:spcPts val="1000"/>
              </a:spcBef>
              <a:spcAft>
                <a:spcPct val="0"/>
              </a:spcAft>
              <a:buClr>
                <a:schemeClr val="accent6"/>
              </a:buClr>
              <a:buSzPts val="2000"/>
              <a:buNone/>
            </a:pPr>
            <a:endParaRPr sz="2000" b="1">
              <a:latin typeface="Helvetica Neue"/>
              <a:ea typeface="Helvetica Neue"/>
              <a:cs typeface="Helvetica Neue"/>
              <a:sym typeface="Helvetica Neue"/>
            </a:endParaRPr>
          </a:p>
        </p:txBody>
      </p:sp>
      <p:sp>
        <p:nvSpPr>
          <p:cNvPr id="257" name="Google Shape;257;p4"/>
          <p:cNvSpPr txBox="1">
            <a:spLocks noGrp="1"/>
          </p:cNvSpPr>
          <p:nvPr>
            <p:ph type="body" idx="4"/>
          </p:nvPr>
        </p:nvSpPr>
        <p:spPr>
          <a:xfrm>
            <a:off x="656021" y="3136230"/>
            <a:ext cx="4661046" cy="34751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3000"/>
              <a:buNone/>
            </a:pPr>
            <a:r>
              <a:rPr lang="tr" sz="3000" b="0" i="0" u="none" strike="noStrike">
                <a:latin typeface="Helvetica Neue"/>
              </a:rPr>
              <a:t>Kırılganlığı ve çocukların çocuk işçiliğine yönelme olasılığını ve/veya çocuklara yönelik ciddi zarar riskini artırır. </a:t>
            </a:r>
            <a:endParaRPr/>
          </a:p>
        </p:txBody>
      </p:sp>
      <p:sp>
        <p:nvSpPr>
          <p:cNvPr id="258" name="Google Shape;258;p4"/>
          <p:cNvSpPr txBox="1"/>
          <p:nvPr/>
        </p:nvSpPr>
        <p:spPr>
          <a:xfrm>
            <a:off x="6289288" y="2362459"/>
            <a:ext cx="5246690" cy="605076"/>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accent6"/>
              </a:buClr>
              <a:buSzPts val="3200"/>
              <a:buFont typeface="Arial"/>
              <a:buNone/>
            </a:pPr>
            <a:r>
              <a:rPr lang="tr" sz="3200" b="1" i="0" u="none" strike="noStrike" cap="none" dirty="0">
                <a:solidFill>
                  <a:srgbClr val="405D78"/>
                </a:solidFill>
                <a:latin typeface="Helvetica Neue"/>
                <a:ea typeface="Helvetica Neue"/>
                <a:cs typeface="Helvetica Neue"/>
                <a:sym typeface="Helvetica Neue"/>
              </a:rPr>
              <a:t>KORUYUCU FAKTÖRLER </a:t>
            </a:r>
            <a:endParaRPr dirty="0"/>
          </a:p>
        </p:txBody>
      </p:sp>
      <p:sp>
        <p:nvSpPr>
          <p:cNvPr id="259" name="Google Shape;259;p4"/>
          <p:cNvSpPr txBox="1"/>
          <p:nvPr/>
        </p:nvSpPr>
        <p:spPr>
          <a:xfrm>
            <a:off x="6874935" y="3136230"/>
            <a:ext cx="4661046" cy="347517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6"/>
              </a:buClr>
              <a:buSzPts val="3000"/>
              <a:buFont typeface="Arial"/>
              <a:buNone/>
            </a:pPr>
            <a:r>
              <a:rPr lang="tr" sz="3000" b="0" i="0" u="none" strike="noStrike" cap="none" dirty="0">
                <a:solidFill>
                  <a:srgbClr val="545554"/>
                </a:solidFill>
                <a:latin typeface="Helvetica Neue"/>
                <a:ea typeface="Helvetica Neue"/>
                <a:cs typeface="Helvetica Neue"/>
                <a:sym typeface="Helvetica Neue"/>
              </a:rPr>
              <a:t>Çocukları çocuk işçiliğinden korumak ve/veya çocuk işçiliğinin olumsuz etkilerini hafifletmek için kırılganlığı azaltmaya ve dayanıklılığı inşa etmeye yardımcı olur. </a:t>
            </a:r>
            <a:endParaRPr dirty="0"/>
          </a:p>
          <a:p>
            <a:pPr marL="228600" marR="0" lvl="0" indent="-38100" algn="l" rtl="0">
              <a:lnSpc>
                <a:spcPct val="90000"/>
              </a:lnSpc>
              <a:spcBef>
                <a:spcPts val="1000"/>
              </a:spcBef>
              <a:spcAft>
                <a:spcPct val="0"/>
              </a:spcAft>
              <a:buClr>
                <a:schemeClr val="accent6"/>
              </a:buClr>
              <a:buSzPts val="3000"/>
              <a:buFont typeface="Arial"/>
              <a:buNone/>
            </a:pPr>
            <a:endParaRPr sz="3000" b="0" i="0" u="none" strike="noStrike" cap="none" dirty="0">
              <a:solidFill>
                <a:schemeClr val="dk1"/>
              </a:solidFill>
              <a:latin typeface="Helvetica Neue"/>
              <a:ea typeface="Helvetica Neue"/>
              <a:cs typeface="Helvetica Neue"/>
              <a:sym typeface="Helvetica Neue"/>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pic>
        <p:nvPicPr>
          <p:cNvPr id="3" name="Resim 2" descr="grafik, yazı tipi, logo, grafik tasarım içeren bir resim&#10;&#10;Açıklama otomatik olarak oluşturuldu">
            <a:extLst>
              <a:ext uri="{FF2B5EF4-FFF2-40B4-BE49-F238E27FC236}">
                <a16:creationId xmlns:a16="http://schemas.microsoft.com/office/drawing/2014/main" id="{867C7F81-A45A-B8AC-FF0A-6928255CD6C9}"/>
              </a:ext>
            </a:extLst>
          </p:cNvPr>
          <p:cNvPicPr>
            <a:picLocks noChangeAspect="1"/>
          </p:cNvPicPr>
          <p:nvPr/>
        </p:nvPicPr>
        <p:blipFill>
          <a:blip r:embed="rId3"/>
          <a:stretch>
            <a:fillRect/>
          </a:stretch>
        </p:blipFill>
        <p:spPr>
          <a:xfrm>
            <a:off x="9311500" y="113812"/>
            <a:ext cx="2590568" cy="980640"/>
          </a:xfrm>
          <a:prstGeom prst="rect">
            <a:avLst/>
          </a:prstGeom>
        </p:spPr>
      </p:pic>
      <p:sp>
        <p:nvSpPr>
          <p:cNvPr id="265" name="Google Shape;265;p5"/>
          <p:cNvSpPr txBox="1">
            <a:spLocks noGrp="1"/>
          </p:cNvSpPr>
          <p:nvPr>
            <p:ph type="title"/>
          </p:nvPr>
        </p:nvSpPr>
        <p:spPr>
          <a:xfrm>
            <a:off x="656020" y="368271"/>
            <a:ext cx="104953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Tx/>
              <a:buFont typeface="Helvetica Neue"/>
              <a:buNone/>
            </a:pPr>
            <a:r>
              <a:rPr lang="tr" sz="2700" b="1" i="0" u="none" strike="noStrike" dirty="0">
                <a:latin typeface="Helvetica Neue"/>
              </a:rPr>
              <a:t>FAALİYET: ÇOCUK İŞÇİ OLARAK ÇALIŞAN VEYA </a:t>
            </a:r>
            <a:br>
              <a:rPr lang="tr" sz="2700" b="1" i="0" u="none" strike="noStrike" dirty="0">
                <a:latin typeface="Helvetica Neue"/>
              </a:rPr>
            </a:br>
            <a:r>
              <a:rPr lang="tr" sz="2700" b="1" i="0" u="none" strike="noStrike" dirty="0">
                <a:latin typeface="Helvetica Neue"/>
              </a:rPr>
              <a:t>ÇOCUK İŞÇİLİĞİ RİSKİ ALTINDAKİ ÇOCUKLARA </a:t>
            </a:r>
            <a:br>
              <a:rPr lang="tr" sz="2700" b="1" i="0" u="none" strike="noStrike" dirty="0">
                <a:latin typeface="Helvetica Neue"/>
              </a:rPr>
            </a:br>
            <a:r>
              <a:rPr lang="tr" sz="2700" b="1" i="0" u="none" strike="noStrike" dirty="0">
                <a:latin typeface="Helvetica Neue"/>
              </a:rPr>
              <a:t>YÖNELİK RİSK </a:t>
            </a:r>
            <a:r>
              <a:rPr lang="tr" sz="2700" dirty="0"/>
              <a:t>FAKTÖRLERİNİ </a:t>
            </a:r>
            <a:r>
              <a:rPr lang="tr" sz="2700" b="1" i="0" u="none" strike="noStrike" dirty="0">
                <a:latin typeface="Helvetica Neue"/>
              </a:rPr>
              <a:t>VE KORUYUCU </a:t>
            </a:r>
            <a:br>
              <a:rPr lang="tr" sz="2700" b="1" i="0" u="none" strike="noStrike" dirty="0">
                <a:latin typeface="Helvetica Neue"/>
              </a:rPr>
            </a:br>
            <a:r>
              <a:rPr lang="tr" sz="2700" b="1" i="0" u="none" strike="noStrike" dirty="0">
                <a:latin typeface="Helvetica Neue"/>
              </a:rPr>
              <a:t>FAKTÖRLERİ ANLAMAK </a:t>
            </a:r>
            <a:endParaRPr sz="2700" dirty="0"/>
          </a:p>
        </p:txBody>
      </p:sp>
      <p:sp>
        <p:nvSpPr>
          <p:cNvPr id="266" name="Google Shape;266;p5"/>
          <p:cNvSpPr txBox="1">
            <a:spLocks noGrp="1"/>
          </p:cNvSpPr>
          <p:nvPr>
            <p:ph type="body" idx="1"/>
          </p:nvPr>
        </p:nvSpPr>
        <p:spPr>
          <a:xfrm>
            <a:off x="656020" y="2009845"/>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2800"/>
              <a:buNone/>
            </a:pPr>
            <a:r>
              <a:rPr lang="tr" sz="2500" b="1" i="0" u="none" strike="noStrike" dirty="0">
                <a:latin typeface="Helvetica Neue"/>
              </a:rPr>
              <a:t>GRUPLARINIZDA (BİREYSEL, BAKIM VEREN, TOPLULUK, TOPLUM): </a:t>
            </a:r>
            <a:endParaRPr sz="2500" dirty="0"/>
          </a:p>
        </p:txBody>
      </p:sp>
      <p:sp>
        <p:nvSpPr>
          <p:cNvPr id="267" name="Google Shape;267;p5"/>
          <p:cNvSpPr txBox="1">
            <a:spLocks noGrp="1"/>
          </p:cNvSpPr>
          <p:nvPr>
            <p:ph type="body" idx="2"/>
          </p:nvPr>
        </p:nvSpPr>
        <p:spPr>
          <a:xfrm>
            <a:off x="685992" y="2591445"/>
            <a:ext cx="10820015" cy="3235502"/>
          </a:xfrm>
          <a:prstGeom prst="rect">
            <a:avLst/>
          </a:prstGeom>
          <a:noFill/>
          <a:ln>
            <a:noFill/>
          </a:ln>
        </p:spPr>
        <p:txBody>
          <a:bodyPr spcFirstLastPara="1" wrap="square" lIns="91425" tIns="45700" rIns="91425" bIns="45700" anchor="t" anchorCtr="0">
            <a:noAutofit/>
          </a:bodyPr>
          <a:lstStyle/>
          <a:p>
            <a:pPr marL="228600" lvl="0" indent="-241934" algn="l" rtl="0">
              <a:lnSpc>
                <a:spcPct val="90000"/>
              </a:lnSpc>
              <a:spcBef>
                <a:spcPct val="0"/>
              </a:spcBef>
              <a:spcAft>
                <a:spcPct val="0"/>
              </a:spcAft>
              <a:buClr>
                <a:schemeClr val="accent2"/>
              </a:buClr>
              <a:buSzPts val="2800"/>
              <a:buChar char="•"/>
            </a:pPr>
            <a:r>
              <a:rPr lang="tr" sz="2800" b="0" i="0" u="none" strike="noStrike" dirty="0">
                <a:latin typeface="Helvetica Neue"/>
              </a:rPr>
              <a:t>Size verilen vaka çalışmasını tartışın.</a:t>
            </a:r>
            <a:endParaRPr dirty="0"/>
          </a:p>
          <a:p>
            <a:pPr marL="228600" lvl="0" indent="-241934" algn="l" rtl="0">
              <a:lnSpc>
                <a:spcPct val="90000"/>
              </a:lnSpc>
              <a:spcBef>
                <a:spcPts val="1000"/>
              </a:spcBef>
              <a:spcAft>
                <a:spcPct val="0"/>
              </a:spcAft>
              <a:buClr>
                <a:schemeClr val="accent2"/>
              </a:buClr>
              <a:buSzPts val="2800"/>
              <a:buChar char="•"/>
            </a:pPr>
            <a:r>
              <a:rPr lang="tr" sz="2800" b="0" i="0" u="none" strike="noStrike" dirty="0">
                <a:latin typeface="Helvetica Neue"/>
              </a:rPr>
              <a:t>Soru: Vaka çalışmasında yer alan 3 çocuk için belirlediğiniz benzer ve farklı kimi risk faktörleri ve koruyucu faktörler nelerdir?</a:t>
            </a:r>
            <a:endParaRPr dirty="0"/>
          </a:p>
          <a:p>
            <a:pPr marL="228600" lvl="0" indent="-241934" algn="l" rtl="0">
              <a:lnSpc>
                <a:spcPct val="90000"/>
              </a:lnSpc>
              <a:spcBef>
                <a:spcPts val="1000"/>
              </a:spcBef>
              <a:spcAft>
                <a:spcPct val="0"/>
              </a:spcAft>
              <a:buClr>
                <a:schemeClr val="accent2"/>
              </a:buClr>
              <a:buSzPts val="2800"/>
              <a:buChar char="•"/>
            </a:pPr>
            <a:r>
              <a:rPr lang="tr" sz="2800" b="0" i="0" u="none" strike="noStrike" dirty="0">
                <a:latin typeface="Helvetica Neue"/>
              </a:rPr>
              <a:t>Çalışma hayatında ve ev yaşantısında kırılganlıklarını etkileyen risk faktörlerinin ve koruyucu faktörlerin benzerlik ve farklılıkları üzerine düşünün.</a:t>
            </a:r>
            <a:endParaRPr dirty="0"/>
          </a:p>
          <a:p>
            <a:pPr marL="228600" lvl="0" indent="-241934" algn="l" rtl="0">
              <a:lnSpc>
                <a:spcPct val="90000"/>
              </a:lnSpc>
              <a:spcBef>
                <a:spcPts val="1000"/>
              </a:spcBef>
              <a:spcAft>
                <a:spcPct val="0"/>
              </a:spcAft>
              <a:buClr>
                <a:schemeClr val="accent2"/>
              </a:buClr>
              <a:buSzPts val="2800"/>
              <a:buChar char="•"/>
            </a:pPr>
            <a:r>
              <a:rPr lang="tr" sz="2800" b="0" i="0" u="none" strike="noStrike" dirty="0">
                <a:latin typeface="Helvetica Neue"/>
              </a:rPr>
              <a:t>Farklı renklerde yapışkan notlar ve yazı tahtası/beyaz tahta kullanarak, koruyucu faktörleri ve risk faktörlerini yazın. Her bir farklılığı not almayı unutmayın.</a:t>
            </a:r>
            <a:endParaRPr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6"/>
          <p:cNvSpPr txBox="1">
            <a:spLocks noGrp="1"/>
          </p:cNvSpPr>
          <p:nvPr>
            <p:ph type="title"/>
          </p:nvPr>
        </p:nvSpPr>
        <p:spPr>
          <a:xfrm>
            <a:off x="1652337" y="457200"/>
            <a:ext cx="9240252" cy="1231106"/>
          </a:xfrm>
          <a:prstGeom prst="rect">
            <a:avLst/>
          </a:prstGeom>
          <a:noFill/>
          <a:ln>
            <a:noFill/>
          </a:ln>
        </p:spPr>
        <p:txBody>
          <a:bodyPr spcFirstLastPara="1" wrap="square" lIns="0" tIns="0" rIns="0" bIns="0" anchor="ctr" anchorCtr="0">
            <a:noAutofit/>
          </a:bodyPr>
          <a:lstStyle/>
          <a:p>
            <a:pPr marL="0" lvl="0" indent="0" algn="ctr" rtl="0">
              <a:lnSpc>
                <a:spcPct val="90000"/>
              </a:lnSpc>
              <a:spcBef>
                <a:spcPct val="0"/>
              </a:spcBef>
              <a:spcAft>
                <a:spcPct val="0"/>
              </a:spcAft>
              <a:buClr>
                <a:schemeClr val="lt1"/>
              </a:buClr>
              <a:buSzPts val="4000"/>
              <a:buFont typeface="Arial"/>
              <a:buNone/>
            </a:pPr>
            <a:r>
              <a:rPr lang="tr" sz="4000" b="1" i="0" u="none" strike="noStrike">
                <a:latin typeface="Arial"/>
              </a:rPr>
              <a:t>EK RİSK FAKTÖRLERİ &amp; KORUYUCU FAKTÖRLER</a:t>
            </a:r>
            <a:endParaRPr/>
          </a:p>
        </p:txBody>
      </p:sp>
      <p:sp>
        <p:nvSpPr>
          <p:cNvPr id="275" name="Google Shape;275;p6"/>
          <p:cNvSpPr/>
          <p:nvPr/>
        </p:nvSpPr>
        <p:spPr>
          <a:xfrm>
            <a:off x="0" y="457200"/>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ct val="0"/>
              </a:spcBef>
              <a:spcAft>
                <a:spcPct val="0"/>
              </a:spcAft>
              <a:buClr>
                <a:schemeClr val="dk1"/>
              </a:buClr>
              <a:buSzPts val="1000"/>
              <a:buFont typeface="Arial"/>
              <a:buNone/>
            </a:pPr>
            <a:r>
              <a:rPr lang="en-GB" sz="1000" b="1" i="0" u="none" strike="noStrike" cap="none">
                <a:solidFill>
                  <a:schemeClr val="dk1"/>
                </a:solidFill>
                <a:latin typeface="Arial"/>
                <a:ea typeface="Arial"/>
                <a:cs typeface="Arial"/>
                <a:sym typeface="Arial"/>
              </a:rPr>
              <a:t> </a:t>
            </a:r>
            <a:br>
              <a:rPr lang="en-GB" sz="1000" b="1"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276" name="Google Shape;276;p6"/>
          <p:cNvGrpSpPr/>
          <p:nvPr/>
        </p:nvGrpSpPr>
        <p:grpSpPr>
          <a:xfrm>
            <a:off x="3152995" y="357392"/>
            <a:ext cx="5886008" cy="5886008"/>
            <a:chOff x="989513" y="0"/>
            <a:chExt cx="5886008" cy="5886008"/>
          </a:xfrm>
        </p:grpSpPr>
        <p:sp>
          <p:nvSpPr>
            <p:cNvPr id="277" name="Google Shape;277;p6"/>
            <p:cNvSpPr/>
            <p:nvPr/>
          </p:nvSpPr>
          <p:spPr>
            <a:xfrm>
              <a:off x="989513" y="0"/>
              <a:ext cx="5886008" cy="5886008"/>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78" name="Google Shape;278;p6"/>
            <p:cNvSpPr txBox="1"/>
            <p:nvPr/>
          </p:nvSpPr>
          <p:spPr>
            <a:xfrm>
              <a:off x="3109653" y="294300"/>
              <a:ext cx="1645727" cy="88290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Toplum</a:t>
              </a:r>
              <a:endParaRPr/>
            </a:p>
            <a:p>
              <a:pPr marL="0" marR="0" lvl="0" indent="0" algn="ctr" rtl="0">
                <a:lnSpc>
                  <a:spcPct val="90000"/>
                </a:lnSpc>
                <a:spcBef>
                  <a:spcPts val="63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79" name="Google Shape;279;p6"/>
            <p:cNvSpPr/>
            <p:nvPr/>
          </p:nvSpPr>
          <p:spPr>
            <a:xfrm>
              <a:off x="1578114" y="1177201"/>
              <a:ext cx="4708806" cy="4708806"/>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0" name="Google Shape;280;p6"/>
            <p:cNvSpPr txBox="1"/>
            <p:nvPr/>
          </p:nvSpPr>
          <p:spPr>
            <a:xfrm>
              <a:off x="3109653" y="1459729"/>
              <a:ext cx="1645727" cy="847585"/>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dirty="0">
                  <a:solidFill>
                    <a:srgbClr val="FFFFFF"/>
                  </a:solidFill>
                  <a:latin typeface="Calibri"/>
                  <a:ea typeface="Calibri"/>
                  <a:cs typeface="Calibri"/>
                  <a:sym typeface="Calibri"/>
                </a:rPr>
                <a:t>Topluluk</a:t>
              </a:r>
              <a:endParaRPr dirty="0"/>
            </a:p>
            <a:p>
              <a:pPr marL="0" marR="0" lvl="0" indent="0" algn="ctr" rtl="0">
                <a:lnSpc>
                  <a:spcPct val="90000"/>
                </a:lnSpc>
                <a:spcBef>
                  <a:spcPts val="630"/>
                </a:spcBef>
                <a:spcAft>
                  <a:spcPct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81" name="Google Shape;281;p6"/>
            <p:cNvSpPr/>
            <p:nvPr/>
          </p:nvSpPr>
          <p:spPr>
            <a:xfrm>
              <a:off x="2166715" y="2354403"/>
              <a:ext cx="3531604" cy="3531604"/>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2" name="Google Shape;282;p6"/>
            <p:cNvSpPr txBox="1"/>
            <p:nvPr/>
          </p:nvSpPr>
          <p:spPr>
            <a:xfrm>
              <a:off x="3109653" y="2619273"/>
              <a:ext cx="1645727" cy="79461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Aile</a:t>
              </a:r>
              <a:endParaRPr/>
            </a:p>
            <a:p>
              <a:pPr marL="0" marR="0" lvl="0" indent="0" algn="ctr" rtl="0">
                <a:lnSpc>
                  <a:spcPct val="90000"/>
                </a:lnSpc>
                <a:spcBef>
                  <a:spcPts val="630"/>
                </a:spcBef>
                <a:spcAft>
                  <a:spcPct val="0"/>
                </a:spcAft>
                <a:buClr>
                  <a:schemeClr val="dk1"/>
                </a:buClr>
                <a:buSzPts val="1400"/>
                <a:buFont typeface="Calibri"/>
                <a:buNone/>
              </a:pPr>
              <a:endParaRPr sz="1400" b="0" i="0" u="none" strike="noStrike" cap="none">
                <a:solidFill>
                  <a:schemeClr val="lt1"/>
                </a:solidFill>
                <a:latin typeface="Calibri"/>
                <a:ea typeface="Calibri"/>
                <a:cs typeface="Calibri"/>
                <a:sym typeface="Calibri"/>
              </a:endParaRPr>
            </a:p>
          </p:txBody>
        </p:sp>
        <p:sp>
          <p:nvSpPr>
            <p:cNvPr id="283" name="Google Shape;283;p6"/>
            <p:cNvSpPr/>
            <p:nvPr/>
          </p:nvSpPr>
          <p:spPr>
            <a:xfrm>
              <a:off x="2730571" y="3531604"/>
              <a:ext cx="2354403" cy="2354403"/>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84" name="Google Shape;284;p6"/>
            <p:cNvSpPr txBox="1"/>
            <p:nvPr/>
          </p:nvSpPr>
          <p:spPr>
            <a:xfrm>
              <a:off x="3075365" y="4120205"/>
              <a:ext cx="1664814" cy="1177201"/>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a:solidFill>
                    <a:srgbClr val="FFFFFF"/>
                  </a:solidFill>
                  <a:latin typeface="Calibri"/>
                  <a:ea typeface="Calibri"/>
                  <a:cs typeface="Calibri"/>
                  <a:sym typeface="Calibri"/>
                </a:rPr>
                <a:t>Çocuk</a:t>
              </a:r>
              <a:endParaRPr/>
            </a:p>
            <a:p>
              <a:pPr marL="0" marR="0" lvl="0" indent="0" algn="ctr" rtl="0">
                <a:lnSpc>
                  <a:spcPct val="90000"/>
                </a:lnSpc>
                <a:spcBef>
                  <a:spcPts val="630"/>
                </a:spcBef>
                <a:spcAft>
                  <a:spcPct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a:p>
              <a:pPr marL="0" marR="0" lvl="0" indent="0" algn="ctr" rtl="0">
                <a:lnSpc>
                  <a:spcPct val="90000"/>
                </a:lnSpc>
                <a:spcBef>
                  <a:spcPts val="630"/>
                </a:spcBef>
                <a:spcAft>
                  <a:spcPct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a:p>
              <a:pPr marL="0" marR="0" lvl="0" indent="0" algn="ctr" rtl="0">
                <a:lnSpc>
                  <a:spcPct val="90000"/>
                </a:lnSpc>
                <a:spcBef>
                  <a:spcPts val="630"/>
                </a:spcBef>
                <a:spcAft>
                  <a:spcPct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grpSp>
      <p:sp>
        <p:nvSpPr>
          <p:cNvPr id="285" name="Google Shape;285;p6"/>
          <p:cNvSpPr txBox="1"/>
          <p:nvPr/>
        </p:nvSpPr>
        <p:spPr>
          <a:xfrm>
            <a:off x="7552655" y="821438"/>
            <a:ext cx="4683120" cy="1284927"/>
          </a:xfrm>
          <a:prstGeom prst="rect">
            <a:avLst/>
          </a:prstGeom>
          <a:solidFill>
            <a:schemeClr val="accent2"/>
          </a:solidFill>
          <a:ln>
            <a:noFill/>
          </a:ln>
        </p:spPr>
        <p:txBody>
          <a:bodyPr spcFirstLastPara="1" wrap="square" lIns="91425" tIns="45700" rIns="91425" bIns="45700" anchor="t" anchorCtr="0">
            <a:noAutofit/>
          </a:bodyPr>
          <a:lstStyle/>
          <a:p>
            <a:pPr marL="325438" marR="0" lvl="0" indent="-309563"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Sosyal koruma ve güvenlik ağları </a:t>
            </a:r>
            <a:endParaRPr dirty="0"/>
          </a:p>
          <a:p>
            <a:pPr marL="325438" marR="0" lvl="0" indent="-309563"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İşlevsel çocuk işçiliği izleme sistemleri </a:t>
            </a:r>
            <a:endParaRPr dirty="0"/>
          </a:p>
          <a:p>
            <a:pPr marL="325438" marR="0" lvl="0" indent="-309563"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Güçlü ve kapsayıcı çocuk işçiliği yasal çerçevesi </a:t>
            </a:r>
            <a:endParaRPr dirty="0"/>
          </a:p>
          <a:p>
            <a:pPr marL="325438" marR="0" lvl="0" indent="-309563"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Çocuk işçi olarak çalışan ve çocuk işçiliği riski altında olan çocuklara yönelik erişilebilir ve çocuk dostu hizmetler </a:t>
            </a:r>
            <a:endParaRPr dirty="0"/>
          </a:p>
        </p:txBody>
      </p:sp>
      <p:sp>
        <p:nvSpPr>
          <p:cNvPr id="286" name="Google Shape;286;p6"/>
          <p:cNvSpPr txBox="1"/>
          <p:nvPr/>
        </p:nvSpPr>
        <p:spPr>
          <a:xfrm>
            <a:off x="-17051" y="769605"/>
            <a:ext cx="4642955" cy="1569660"/>
          </a:xfrm>
          <a:prstGeom prst="rect">
            <a:avLst/>
          </a:prstGeom>
          <a:solidFill>
            <a:schemeClr val="accent2"/>
          </a:solidFill>
          <a:ln>
            <a:noFill/>
          </a:ln>
        </p:spPr>
        <p:txBody>
          <a:bodyPr spcFirstLastPara="1" wrap="square" lIns="91425" tIns="45700" rIns="91425" bIns="45700" anchor="t" anchorCtr="0">
            <a:noAutofit/>
          </a:bodyPr>
          <a:lstStyle/>
          <a:p>
            <a:pPr marL="285750" marR="0" lvl="0" indent="-285750" algn="l" rtl="0">
              <a:spcBef>
                <a:spcPct val="0"/>
              </a:spcBef>
              <a:spcAft>
                <a:spcPct val="0"/>
              </a:spcAft>
              <a:buClr>
                <a:schemeClr val="lt1"/>
              </a:buClr>
              <a:buSzPts val="1600"/>
              <a:buFont typeface="Arial"/>
              <a:buChar char="•"/>
            </a:pPr>
            <a:r>
              <a:rPr lang="tr" sz="1450" b="0" i="0" u="none" strike="noStrike" cap="none" dirty="0">
                <a:solidFill>
                  <a:srgbClr val="FFFFFF"/>
                </a:solidFill>
                <a:latin typeface="Calibri"/>
                <a:ea typeface="Calibri"/>
                <a:cs typeface="Calibri"/>
                <a:sym typeface="Calibri"/>
              </a:rPr>
              <a:t>Güvensizlik • Resmî sistemlere ve hizmetlere aşırı yüklenilmesi • Kuralsız çalışmanın hâkim olduğu büyük bir kayıt dışı ekonominin varlığı • Kayıtlı iş gücü piyasasına yönelik erişim kısıtlamaları (örn. mülteciler) • Silahlı kuvvetlerin ve grupların çocukları askere alması </a:t>
            </a:r>
            <a:endParaRPr sz="1450" dirty="0"/>
          </a:p>
          <a:p>
            <a:pPr marL="285750" marR="0" lvl="0" indent="-184150" algn="just" rtl="0">
              <a:spcBef>
                <a:spcPct val="0"/>
              </a:spcBef>
              <a:spcAft>
                <a:spcPct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287" name="Google Shape;287;p6"/>
          <p:cNvSpPr txBox="1"/>
          <p:nvPr/>
        </p:nvSpPr>
        <p:spPr>
          <a:xfrm>
            <a:off x="7548380" y="2105561"/>
            <a:ext cx="4694301" cy="1323439"/>
          </a:xfrm>
          <a:prstGeom prst="rect">
            <a:avLst/>
          </a:prstGeom>
          <a:solidFill>
            <a:srgbClr val="97467D"/>
          </a:solidFill>
          <a:ln>
            <a:noFill/>
          </a:ln>
        </p:spPr>
        <p:txBody>
          <a:bodyPr spcFirstLastPara="1" wrap="square" lIns="91425" tIns="45700" rIns="91425" bIns="45700" anchor="t" anchorCtr="0">
            <a:noAutofit/>
          </a:bodyPr>
          <a:lstStyle/>
          <a:p>
            <a:pPr marL="503238" marR="0" lvl="0" indent="-325438"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Kaliteli eğitimin ve insana yakışır işin mevcudiyeti </a:t>
            </a:r>
            <a:endParaRPr dirty="0"/>
          </a:p>
          <a:p>
            <a:pPr marL="503238" marR="0" lvl="0" indent="-325438"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Güçlü destek yapıları ve koruma sistemleri • Topluluk örgütleri ve hizmetleri • Olumlu akran grupları ve rekreasyonel faaliyetler • Sağlık sorunlarına ve engelliliğe yönelik hizmetlere erişebilirlik</a:t>
            </a:r>
            <a:endParaRPr b="0" i="0" u="none" strike="noStrike" cap="none" dirty="0">
              <a:solidFill>
                <a:schemeClr val="lt1"/>
              </a:solidFill>
              <a:latin typeface="Calibri"/>
              <a:ea typeface="Calibri"/>
              <a:cs typeface="Calibri"/>
              <a:sym typeface="Calibri"/>
            </a:endParaRPr>
          </a:p>
        </p:txBody>
      </p:sp>
      <p:sp>
        <p:nvSpPr>
          <p:cNvPr id="288" name="Google Shape;288;p6"/>
          <p:cNvSpPr txBox="1"/>
          <p:nvPr/>
        </p:nvSpPr>
        <p:spPr>
          <a:xfrm>
            <a:off x="-35174" y="2025173"/>
            <a:ext cx="4798343" cy="1569660"/>
          </a:xfrm>
          <a:prstGeom prst="rect">
            <a:avLst/>
          </a:prstGeom>
          <a:solidFill>
            <a:srgbClr val="97467D"/>
          </a:solidFill>
          <a:ln>
            <a:noFill/>
          </a:ln>
        </p:spPr>
        <p:txBody>
          <a:bodyPr spcFirstLastPara="1" wrap="square" lIns="91425" tIns="45700" rIns="91425" bIns="45700" anchor="t" anchorCtr="0">
            <a:noAutofit/>
          </a:bodyPr>
          <a:lstStyle/>
          <a:p>
            <a:pPr marL="285750" marR="0" lvl="0" indent="-285750"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Okulların kapatılması ve eğitimin kesintiye uğraması </a:t>
            </a:r>
            <a:endParaRPr dirty="0"/>
          </a:p>
          <a:p>
            <a:pPr marL="285750" marR="0" lvl="0" indent="-285750"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Ergenler için hafif veya insana yakışır işe erişimin kısıtlı olması • Toprakların ve geçim kaynaklarının kaybedilmesi ve gıda güvensizliği • Toplum temelli Çocuk Koruma Sistemlerinin yetersizliği • Güvensizlik, ayrımcılık, ötekileştirme  </a:t>
            </a:r>
            <a:endParaRPr dirty="0"/>
          </a:p>
        </p:txBody>
      </p:sp>
      <p:sp>
        <p:nvSpPr>
          <p:cNvPr id="289" name="Google Shape;289;p6"/>
          <p:cNvSpPr txBox="1"/>
          <p:nvPr/>
        </p:nvSpPr>
        <p:spPr>
          <a:xfrm>
            <a:off x="7265893" y="3419833"/>
            <a:ext cx="4952997" cy="1569660"/>
          </a:xfrm>
          <a:prstGeom prst="rect">
            <a:avLst/>
          </a:prstGeom>
          <a:solidFill>
            <a:srgbClr val="95CD7A"/>
          </a:solidFill>
          <a:ln>
            <a:noFill/>
          </a:ln>
        </p:spPr>
        <p:txBody>
          <a:bodyPr spcFirstLastPara="1" wrap="square" lIns="91425" tIns="45700" rIns="91425" bIns="45700" anchor="t" anchorCtr="0">
            <a:noAutofit/>
          </a:bodyPr>
          <a:lstStyle/>
          <a:p>
            <a:pPr marL="765175" marR="0" lvl="0" indent="-358775"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Her iki ebeveynin/bakım verenin varlığı </a:t>
            </a:r>
            <a:endParaRPr dirty="0"/>
          </a:p>
          <a:p>
            <a:pPr marL="765175" marR="0" lvl="0" indent="-358775"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Yetişkin aile üyelerinin yeterli ve güvenli gelirinin olması • Güvenli gıdaya, temel hizmetlere ve bilgiye erişim </a:t>
            </a:r>
            <a:endParaRPr dirty="0"/>
          </a:p>
          <a:p>
            <a:pPr marL="765175" marR="0" lvl="0" indent="-358775"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Ailenin eğitim konusunda destekleyici bir tutum sergilemesi  </a:t>
            </a:r>
            <a:endParaRPr b="0" i="0" u="none" strike="noStrike" cap="none" dirty="0">
              <a:solidFill>
                <a:schemeClr val="lt1"/>
              </a:solidFill>
              <a:latin typeface="Calibri"/>
              <a:ea typeface="Calibri"/>
              <a:cs typeface="Calibri"/>
              <a:sym typeface="Calibri"/>
            </a:endParaRPr>
          </a:p>
        </p:txBody>
      </p:sp>
      <p:sp>
        <p:nvSpPr>
          <p:cNvPr id="290" name="Google Shape;290;p6"/>
          <p:cNvSpPr txBox="1"/>
          <p:nvPr/>
        </p:nvSpPr>
        <p:spPr>
          <a:xfrm>
            <a:off x="-26893" y="3304624"/>
            <a:ext cx="4870609" cy="1815882"/>
          </a:xfrm>
          <a:prstGeom prst="rect">
            <a:avLst/>
          </a:prstGeom>
          <a:solidFill>
            <a:srgbClr val="95CD7A"/>
          </a:solidFill>
          <a:ln>
            <a:noFill/>
          </a:ln>
        </p:spPr>
        <p:txBody>
          <a:bodyPr spcFirstLastPara="1" wrap="square" lIns="91425" tIns="45700" rIns="91425" bIns="45700" anchor="t" anchorCtr="0">
            <a:noAutofit/>
          </a:bodyPr>
          <a:lstStyle/>
          <a:p>
            <a:pPr marL="285750" marR="0" lvl="0" indent="-285750"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Gelir yoksulluğu ve temel ihtiyaçlara erişimde eksiklik </a:t>
            </a:r>
            <a:endParaRPr dirty="0"/>
          </a:p>
          <a:p>
            <a:pPr marL="285750" marR="0" lvl="0" indent="-285750"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Belgelendirme eksikliği • Bilgiye sınırlı erişim • Ebeveynlerin yerinden edilme durumu </a:t>
            </a:r>
            <a:endParaRPr dirty="0"/>
          </a:p>
          <a:p>
            <a:pPr marL="285750" marR="0" lvl="0" indent="-285750"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Aile içerisinde çalışabilecek yetişkin bir bireyin olmaması • Çocuk bakımı eksikliği </a:t>
            </a:r>
            <a:endParaRPr dirty="0"/>
          </a:p>
          <a:p>
            <a:pPr marL="285750" marR="0" lvl="0" indent="-285750"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Aile içi şiddet ve sıkıntı </a:t>
            </a:r>
            <a:endParaRPr dirty="0"/>
          </a:p>
          <a:p>
            <a:pPr marL="285750" marR="0" lvl="0" indent="-184150" algn="l" rtl="0">
              <a:spcBef>
                <a:spcPct val="0"/>
              </a:spcBef>
              <a:spcAft>
                <a:spcPct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291" name="Google Shape;291;p6"/>
          <p:cNvSpPr txBox="1"/>
          <p:nvPr/>
        </p:nvSpPr>
        <p:spPr>
          <a:xfrm>
            <a:off x="7076143" y="4919960"/>
            <a:ext cx="5142747" cy="2062103"/>
          </a:xfrm>
          <a:prstGeom prst="rect">
            <a:avLst/>
          </a:prstGeom>
          <a:solidFill>
            <a:schemeClr val="accent5"/>
          </a:solidFill>
          <a:ln>
            <a:noFill/>
          </a:ln>
        </p:spPr>
        <p:txBody>
          <a:bodyPr spcFirstLastPara="1" wrap="square" lIns="91425" tIns="45700" rIns="91425" bIns="45700" anchor="t" anchorCtr="0">
            <a:noAutofit/>
          </a:bodyPr>
          <a:lstStyle/>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Okullaşma veya eğitim </a:t>
            </a:r>
            <a:endParaRPr dirty="0"/>
          </a:p>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Hafif/insana yakışır işe erişim</a:t>
            </a:r>
            <a:endParaRPr dirty="0"/>
          </a:p>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Oyun ve eğlence faaliyetleri için zaman</a:t>
            </a:r>
            <a:endParaRPr dirty="0"/>
          </a:p>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Ebeveynler, aile üyeleri ve akranlarla olumlu iletişim </a:t>
            </a:r>
            <a:endParaRPr dirty="0"/>
          </a:p>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Yaşam becerileri ve bilgiye erişim imkânı </a:t>
            </a:r>
            <a:endParaRPr dirty="0"/>
          </a:p>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Sağlıklı olma</a:t>
            </a:r>
            <a:endParaRPr dirty="0"/>
          </a:p>
          <a:p>
            <a:pPr marL="992188" marR="0" lvl="1" indent="-357188"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Kayıtlı/belgeli ve hukuki statü sahibi olma </a:t>
            </a:r>
            <a:endParaRPr dirty="0"/>
          </a:p>
        </p:txBody>
      </p:sp>
      <p:sp>
        <p:nvSpPr>
          <p:cNvPr id="292" name="Google Shape;292;p6"/>
          <p:cNvSpPr txBox="1"/>
          <p:nvPr/>
        </p:nvSpPr>
        <p:spPr>
          <a:xfrm>
            <a:off x="-13446" y="4919960"/>
            <a:ext cx="7103031" cy="2062103"/>
          </a:xfrm>
          <a:prstGeom prst="rect">
            <a:avLst/>
          </a:prstGeom>
          <a:solidFill>
            <a:schemeClr val="accent5"/>
          </a:solidFill>
          <a:ln>
            <a:noFill/>
          </a:ln>
        </p:spPr>
        <p:txBody>
          <a:bodyPr spcFirstLastPara="1" wrap="square" lIns="91425" tIns="45700" rIns="91425" bIns="45700" anchor="t" anchorCtr="0">
            <a:noAutofit/>
          </a:bodyPr>
          <a:lstStyle/>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Eğitim dışında kalma veya büyük eğitim açıklarının olması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Okul ve işi bir arada yürütmek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Hareket halinde, ayrı düşmüş veya refakatsiz olma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Şiddet, istismar, ihmal, veya sömürünün varlığı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Sağlık sorunu veya engellilik durumu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Yerinden edilme durumu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Doğum belgesinin olmayışı </a:t>
            </a:r>
            <a:endParaRPr/>
          </a:p>
          <a:p>
            <a:pPr marL="285750" marR="0" lvl="0" indent="-285750" algn="l" rtl="0">
              <a:spcBef>
                <a:spcPct val="0"/>
              </a:spcBef>
              <a:spcAft>
                <a:spcPct val="0"/>
              </a:spcAft>
              <a:buClr>
                <a:schemeClr val="lt1"/>
              </a:buClr>
              <a:buSzPts val="1600"/>
              <a:buFont typeface="Arial"/>
              <a:buChar char="•"/>
            </a:pPr>
            <a:r>
              <a:rPr lang="tr" sz="1600" b="0" i="0" u="none" strike="noStrike" cap="none">
                <a:solidFill>
                  <a:srgbClr val="FFFFFF"/>
                </a:solidFill>
                <a:latin typeface="Calibri"/>
                <a:ea typeface="Calibri"/>
                <a:cs typeface="Calibri"/>
                <a:sym typeface="Calibri"/>
              </a:rPr>
              <a:t>Silahlı grup veya çete üyesi olmak </a:t>
            </a:r>
            <a:endParaRPr/>
          </a:p>
        </p:txBody>
      </p:sp>
      <p:sp>
        <p:nvSpPr>
          <p:cNvPr id="293" name="Google Shape;293;p6"/>
          <p:cNvSpPr txBox="1"/>
          <p:nvPr/>
        </p:nvSpPr>
        <p:spPr>
          <a:xfrm>
            <a:off x="240221" y="212154"/>
            <a:ext cx="2868999" cy="528733"/>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600" b="1" i="0" u="none" strike="noStrike" cap="none" dirty="0">
                <a:solidFill>
                  <a:srgbClr val="545554"/>
                </a:solidFill>
                <a:latin typeface="Calibri"/>
                <a:ea typeface="Calibri"/>
                <a:cs typeface="Calibri"/>
                <a:sym typeface="Calibri"/>
              </a:rPr>
              <a:t>RİSK FAKTÖRLERİ</a:t>
            </a:r>
            <a:endParaRPr dirty="0"/>
          </a:p>
        </p:txBody>
      </p:sp>
      <p:sp>
        <p:nvSpPr>
          <p:cNvPr id="294" name="Google Shape;294;p6"/>
          <p:cNvSpPr txBox="1"/>
          <p:nvPr/>
        </p:nvSpPr>
        <p:spPr>
          <a:xfrm>
            <a:off x="7942341" y="246549"/>
            <a:ext cx="3974038" cy="457201"/>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600" b="1" i="0" u="none" strike="noStrike" dirty="0">
                <a:solidFill>
                  <a:srgbClr val="545554"/>
                </a:solidFill>
                <a:latin typeface="Calibri"/>
                <a:ea typeface="Calibri"/>
                <a:cs typeface="Calibri"/>
                <a:sym typeface="Calibri"/>
              </a:rPr>
              <a:t>KORUYUCU FAKTÖRLER</a:t>
            </a:r>
            <a:endParaRPr dirty="0"/>
          </a:p>
        </p:txBody>
      </p:sp>
      <p:pic>
        <p:nvPicPr>
          <p:cNvPr id="3" name="Resim 2" descr="grafik, yazı tipi, logo, grafik tasarım içeren bir resim&#10;&#10;Açıklama otomatik olarak oluşturuldu">
            <a:extLst>
              <a:ext uri="{FF2B5EF4-FFF2-40B4-BE49-F238E27FC236}">
                <a16:creationId xmlns:a16="http://schemas.microsoft.com/office/drawing/2014/main" id="{A7E2D072-C7A2-D44B-5F3A-46FF293B33E3}"/>
              </a:ext>
            </a:extLst>
          </p:cNvPr>
          <p:cNvPicPr>
            <a:picLocks noChangeAspect="1"/>
          </p:cNvPicPr>
          <p:nvPr/>
        </p:nvPicPr>
        <p:blipFill>
          <a:blip r:embed="rId3"/>
          <a:stretch>
            <a:fillRect/>
          </a:stretch>
        </p:blipFill>
        <p:spPr>
          <a:xfrm>
            <a:off x="2897262" y="20525"/>
            <a:ext cx="1757464" cy="665275"/>
          </a:xfrm>
          <a:prstGeom prst="rect">
            <a:avLst/>
          </a:prstGeom>
        </p:spPr>
      </p:pic>
    </p:spTree>
  </p:cSld>
  <p:clrMapOvr>
    <a:masterClrMapping/>
  </p:clrMapOvr>
  <p:transition/>
  <p:extLst>
    <p:ext uri="{6950BFC3-D8DA-4A85-94F7-54DA5524770B}">
      <p188:commentRel xmlns:p188="http://schemas.microsoft.com/office/powerpoint/2018/8/main" xmlns="" r:id="rId4"/>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
          <p:cNvSpPr txBox="1">
            <a:spLocks noGrp="1"/>
          </p:cNvSpPr>
          <p:nvPr>
            <p:ph type="body" idx="1"/>
          </p:nvPr>
        </p:nvSpPr>
        <p:spPr>
          <a:xfrm>
            <a:off x="1828006" y="1260264"/>
            <a:ext cx="8535987" cy="62793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000"/>
              <a:buNone/>
            </a:pPr>
            <a:r>
              <a:rPr lang="tr" sz="4000" b="1" i="0" u="none" strike="noStrike">
                <a:latin typeface="Calibri"/>
                <a:ea typeface="Calibri"/>
                <a:cs typeface="Calibri"/>
                <a:sym typeface="Calibri"/>
              </a:rPr>
              <a:t>ÇOCUK İŞÇİLİĞİ </a:t>
            </a:r>
            <a:endParaRPr/>
          </a:p>
          <a:p>
            <a:pPr marL="0" lvl="0" indent="0" algn="ctr" rtl="0">
              <a:lnSpc>
                <a:spcPct val="90000"/>
              </a:lnSpc>
              <a:spcBef>
                <a:spcPts val="1000"/>
              </a:spcBef>
              <a:spcAft>
                <a:spcPct val="0"/>
              </a:spcAft>
              <a:buClr>
                <a:schemeClr val="lt1"/>
              </a:buClr>
              <a:buSzPts val="4000"/>
              <a:buNone/>
            </a:pPr>
            <a:r>
              <a:rPr lang="tr" sz="4000" b="1" i="0" u="none" strike="noStrike">
                <a:latin typeface="Calibri"/>
                <a:ea typeface="Calibri"/>
                <a:cs typeface="Calibri"/>
                <a:sym typeface="Calibri"/>
              </a:rPr>
              <a:t>PROGRAM ÇERÇEVESİ</a:t>
            </a:r>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grpSp>
        <p:nvGrpSpPr>
          <p:cNvPr id="306" name="Google Shape;306;p8"/>
          <p:cNvGrpSpPr/>
          <p:nvPr/>
        </p:nvGrpSpPr>
        <p:grpSpPr>
          <a:xfrm>
            <a:off x="0" y="0"/>
            <a:ext cx="12192000" cy="6857999"/>
            <a:chOff x="0" y="0"/>
            <a:chExt cx="12192000" cy="6857999"/>
          </a:xfrm>
        </p:grpSpPr>
        <p:sp>
          <p:nvSpPr>
            <p:cNvPr id="307" name="Google Shape;307;p8"/>
            <p:cNvSpPr/>
            <p:nvPr/>
          </p:nvSpPr>
          <p:spPr>
            <a:xfrm>
              <a:off x="0" y="0"/>
              <a:ext cx="12192000" cy="6857999"/>
            </a:xfrm>
            <a:prstGeom prst="roundRect">
              <a:avLst>
                <a:gd name="adj" fmla="val 8500"/>
              </a:avLst>
            </a:prstGeom>
            <a:solidFill>
              <a:srgbClr val="97467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08" name="Google Shape;308;p8"/>
            <p:cNvSpPr txBox="1"/>
            <p:nvPr/>
          </p:nvSpPr>
          <p:spPr>
            <a:xfrm>
              <a:off x="170734" y="170734"/>
              <a:ext cx="11850532" cy="6516531"/>
            </a:xfrm>
            <a:prstGeom prst="rect">
              <a:avLst/>
            </a:prstGeom>
            <a:noFill/>
            <a:ln>
              <a:noFill/>
            </a:ln>
          </p:spPr>
          <p:txBody>
            <a:bodyPr spcFirstLastPara="1" wrap="square" lIns="129525" tIns="129525" rIns="129525" bIns="5322550" anchor="t" anchorCtr="0">
              <a:noAutofit/>
            </a:bodyPr>
            <a:lstStyle/>
            <a:p>
              <a:pPr marL="0" marR="0" lvl="0" indent="0" algn="l" rtl="0">
                <a:lnSpc>
                  <a:spcPct val="90000"/>
                </a:lnSpc>
                <a:spcBef>
                  <a:spcPct val="0"/>
                </a:spcBef>
                <a:spcAft>
                  <a:spcPct val="0"/>
                </a:spcAft>
                <a:buClr>
                  <a:schemeClr val="lt1"/>
                </a:buClr>
                <a:buSzPts val="3400"/>
                <a:buFont typeface="Calibri"/>
                <a:buNone/>
              </a:pPr>
              <a:r>
                <a:rPr lang="tr" sz="3400" b="1" i="0" u="none" strike="noStrike">
                  <a:solidFill>
                    <a:srgbClr val="FFFFFF"/>
                  </a:solidFill>
                  <a:latin typeface="Calibri"/>
                  <a:ea typeface="Calibri"/>
                  <a:cs typeface="Calibri"/>
                  <a:sym typeface="Calibri"/>
                </a:rPr>
                <a:t>STRATEJİ VE MÜDAHALE PLANLAMASI SEKTÖRLER, ÖRGÜTLER VE BİREYLER İÇİN ROLLERİ BELİRLER VE ŞUNLARI SAĞLAR...</a:t>
              </a:r>
              <a:endParaRPr/>
            </a:p>
          </p:txBody>
        </p:sp>
        <p:sp>
          <p:nvSpPr>
            <p:cNvPr id="309" name="Google Shape;309;p8"/>
            <p:cNvSpPr/>
            <p:nvPr/>
          </p:nvSpPr>
          <p:spPr>
            <a:xfrm>
              <a:off x="304800" y="1714499"/>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10" name="Google Shape;310;p8"/>
            <p:cNvSpPr txBox="1"/>
            <p:nvPr/>
          </p:nvSpPr>
          <p:spPr>
            <a:xfrm>
              <a:off x="361042" y="1770741"/>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ct val="0"/>
                </a:spcBef>
                <a:spcAft>
                  <a:spcPct val="0"/>
                </a:spcAft>
                <a:buClr>
                  <a:srgbClr val="000000"/>
                </a:buClr>
                <a:buSzPts val="2400"/>
                <a:buFont typeface="Calibri"/>
                <a:buNone/>
              </a:pPr>
              <a:r>
                <a:rPr lang="tr" sz="2400" b="0" i="0" u="none" strike="noStrike" dirty="0">
                  <a:solidFill>
                    <a:srgbClr val="000000"/>
                  </a:solidFill>
                  <a:latin typeface="Calibri"/>
                  <a:ea typeface="Calibri"/>
                  <a:cs typeface="Calibri"/>
                  <a:sym typeface="Calibri"/>
                </a:rPr>
                <a:t>...koordineli ve kurumlar arası </a:t>
              </a:r>
              <a:r>
                <a:rPr lang="tr" sz="2400" b="0" i="0" u="none" strike="noStrike" dirty="0" smtClean="0">
                  <a:solidFill>
                    <a:srgbClr val="000000"/>
                  </a:solidFill>
                  <a:latin typeface="Calibri"/>
                  <a:ea typeface="Calibri"/>
                  <a:cs typeface="Calibri"/>
                  <a:sym typeface="Calibri"/>
                </a:rPr>
                <a:t>olmalıdır.</a:t>
              </a:r>
              <a:endParaRPr dirty="0"/>
            </a:p>
          </p:txBody>
        </p:sp>
        <p:sp>
          <p:nvSpPr>
            <p:cNvPr id="311" name="Google Shape;311;p8"/>
            <p:cNvSpPr/>
            <p:nvPr/>
          </p:nvSpPr>
          <p:spPr>
            <a:xfrm>
              <a:off x="304800" y="4157572"/>
              <a:ext cx="1828800" cy="2353418"/>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12" name="Google Shape;312;p8"/>
            <p:cNvSpPr txBox="1"/>
            <p:nvPr/>
          </p:nvSpPr>
          <p:spPr>
            <a:xfrm>
              <a:off x="361042" y="4213814"/>
              <a:ext cx="1716316" cy="224093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ct val="0"/>
                </a:spcBef>
                <a:spcAft>
                  <a:spcPct val="0"/>
                </a:spcAft>
                <a:buClr>
                  <a:schemeClr val="dk1"/>
                </a:buClr>
                <a:buSzPts val="2400"/>
                <a:buFont typeface="Calibri"/>
                <a:buNone/>
              </a:pPr>
              <a:r>
                <a:rPr lang="tr" sz="2400" b="0" i="0" u="none" strike="noStrike" dirty="0">
                  <a:solidFill>
                    <a:srgbClr val="545554"/>
                  </a:solidFill>
                  <a:latin typeface="Calibri"/>
                  <a:ea typeface="Calibri"/>
                  <a:cs typeface="Calibri"/>
                  <a:sym typeface="Calibri"/>
                </a:rPr>
                <a:t>...</a:t>
              </a:r>
              <a:r>
                <a:rPr lang="tr" sz="2400" b="0" i="0" u="none" strike="noStrike" dirty="0">
                  <a:solidFill>
                    <a:srgbClr val="000000"/>
                  </a:solidFill>
                  <a:latin typeface="Calibri"/>
                  <a:ea typeface="Calibri"/>
                  <a:cs typeface="Calibri"/>
                  <a:sym typeface="Calibri"/>
                </a:rPr>
                <a:t>durum analizine ve kanıta dayalı </a:t>
              </a:r>
              <a:r>
                <a:rPr lang="tr" sz="2400" b="0" i="0" u="none" strike="noStrike" dirty="0" smtClean="0">
                  <a:solidFill>
                    <a:srgbClr val="000000"/>
                  </a:solidFill>
                  <a:latin typeface="Calibri"/>
                  <a:ea typeface="Calibri"/>
                  <a:cs typeface="Calibri"/>
                  <a:sym typeface="Calibri"/>
                </a:rPr>
                <a:t>olmalıdır.</a:t>
              </a:r>
              <a:endParaRPr dirty="0"/>
            </a:p>
          </p:txBody>
        </p:sp>
        <p:sp>
          <p:nvSpPr>
            <p:cNvPr id="313" name="Google Shape;313;p8"/>
            <p:cNvSpPr/>
            <p:nvPr/>
          </p:nvSpPr>
          <p:spPr>
            <a:xfrm>
              <a:off x="2416620" y="1714499"/>
              <a:ext cx="9492358" cy="4800599"/>
            </a:xfrm>
            <a:prstGeom prst="roundRect">
              <a:avLst>
                <a:gd name="adj" fmla="val 10500"/>
              </a:avLst>
            </a:prstGeom>
            <a:solidFill>
              <a:srgbClr val="E3D3D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14" name="Google Shape;314;p8"/>
            <p:cNvSpPr txBox="1"/>
            <p:nvPr/>
          </p:nvSpPr>
          <p:spPr>
            <a:xfrm>
              <a:off x="2564255" y="1862134"/>
              <a:ext cx="9197088" cy="4505329"/>
            </a:xfrm>
            <a:prstGeom prst="rect">
              <a:avLst/>
            </a:prstGeom>
            <a:noFill/>
            <a:ln>
              <a:noFill/>
            </a:ln>
          </p:spPr>
          <p:txBody>
            <a:bodyPr spcFirstLastPara="1" wrap="square" lIns="129525" tIns="129525" rIns="129525" bIns="3048375" anchor="t" anchorCtr="0">
              <a:noAutofit/>
            </a:bodyPr>
            <a:lstStyle/>
            <a:p>
              <a:pPr marL="0" marR="0" lvl="0" indent="0" algn="l" rtl="0">
                <a:lnSpc>
                  <a:spcPct val="90000"/>
                </a:lnSpc>
                <a:spcBef>
                  <a:spcPct val="0"/>
                </a:spcBef>
                <a:spcAft>
                  <a:spcPct val="0"/>
                </a:spcAft>
                <a:buClr>
                  <a:srgbClr val="026794"/>
                </a:buClr>
                <a:buSzPts val="3400"/>
                <a:buFont typeface="Calibri"/>
                <a:buNone/>
              </a:pPr>
              <a:r>
                <a:rPr lang="tr" sz="3000" b="1" i="0" u="none" strike="noStrike" dirty="0">
                  <a:solidFill>
                    <a:srgbClr val="026794"/>
                  </a:solidFill>
                  <a:latin typeface="Calibri"/>
                  <a:ea typeface="Calibri"/>
                  <a:cs typeface="Calibri"/>
                  <a:sym typeface="Calibri"/>
                </a:rPr>
                <a:t>MÜDAHALE PLANI AŞAĞIDAKİLERE DAYANMALIDIR... </a:t>
              </a:r>
              <a:endParaRPr sz="3000" dirty="0"/>
            </a:p>
          </p:txBody>
        </p:sp>
        <p:sp>
          <p:nvSpPr>
            <p:cNvPr id="315" name="Google Shape;315;p8"/>
            <p:cNvSpPr/>
            <p:nvPr/>
          </p:nvSpPr>
          <p:spPr>
            <a:xfrm>
              <a:off x="2631079" y="2970740"/>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16" name="Google Shape;316;p8"/>
            <p:cNvSpPr txBox="1"/>
            <p:nvPr/>
          </p:nvSpPr>
          <p:spPr>
            <a:xfrm>
              <a:off x="2659265" y="2998926"/>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ct val="0"/>
                </a:spcBef>
                <a:spcAft>
                  <a:spcPct val="0"/>
                </a:spcAft>
                <a:buClr>
                  <a:srgbClr val="000000"/>
                </a:buClr>
                <a:buSzPts val="1700"/>
                <a:buFont typeface="Helvetica Neue"/>
                <a:buNone/>
              </a:pPr>
              <a:r>
                <a:rPr lang="tr" sz="1500" b="0" i="0" u="none" strike="noStrike" dirty="0">
                  <a:solidFill>
                    <a:srgbClr val="000000"/>
                  </a:solidFill>
                  <a:latin typeface="Helvetica Neue"/>
                  <a:ea typeface="Helvetica Neue"/>
                  <a:cs typeface="Helvetica Neue"/>
                  <a:sym typeface="Helvetica Neue"/>
                </a:rPr>
                <a:t>Çocuk işçiliğinin önceliklendirilmesi (ölçeğe, ciddiyete ve aciliyete göre</a:t>
              </a:r>
              <a:r>
                <a:rPr lang="tr" sz="1700" b="0" i="0" u="none" strike="noStrike" dirty="0">
                  <a:solidFill>
                    <a:srgbClr val="000000"/>
                  </a:solidFill>
                  <a:latin typeface="Helvetica Neue"/>
                  <a:ea typeface="Helvetica Neue"/>
                  <a:cs typeface="Helvetica Neue"/>
                  <a:sym typeface="Helvetica Neue"/>
                </a:rPr>
                <a:t>)</a:t>
              </a:r>
              <a:endParaRPr sz="1700" dirty="0">
                <a:solidFill>
                  <a:srgbClr val="000000"/>
                </a:solidFill>
                <a:latin typeface="Calibri"/>
                <a:ea typeface="Calibri"/>
                <a:cs typeface="Calibri"/>
                <a:sym typeface="Calibri"/>
              </a:endParaRPr>
            </a:p>
          </p:txBody>
        </p:sp>
        <p:sp>
          <p:nvSpPr>
            <p:cNvPr id="317" name="Google Shape;317;p8"/>
            <p:cNvSpPr/>
            <p:nvPr/>
          </p:nvSpPr>
          <p:spPr>
            <a:xfrm>
              <a:off x="2631079" y="4078471"/>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18" name="Google Shape;318;p8"/>
            <p:cNvSpPr txBox="1"/>
            <p:nvPr/>
          </p:nvSpPr>
          <p:spPr>
            <a:xfrm>
              <a:off x="2659265" y="4106657"/>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ct val="0"/>
                </a:spcBef>
                <a:spcAft>
                  <a:spcPct val="0"/>
                </a:spcAft>
                <a:buClr>
                  <a:srgbClr val="000000"/>
                </a:buClr>
                <a:buSzPts val="1700"/>
                <a:buFont typeface="Helvetica Neue"/>
                <a:buNone/>
              </a:pPr>
              <a:r>
                <a:rPr lang="tr" sz="1700" b="0" i="0" u="none" strike="noStrike" dirty="0">
                  <a:solidFill>
                    <a:srgbClr val="000000"/>
                  </a:solidFill>
                  <a:latin typeface="Helvetica Neue"/>
                  <a:ea typeface="Helvetica Neue"/>
                  <a:cs typeface="Helvetica Neue"/>
                  <a:sym typeface="Helvetica Neue"/>
                </a:rPr>
                <a:t>Zaman dilimi (süre/kriz aşaması) </a:t>
              </a:r>
              <a:endParaRPr sz="1700" dirty="0">
                <a:solidFill>
                  <a:srgbClr val="000000"/>
                </a:solidFill>
                <a:latin typeface="Calibri"/>
                <a:ea typeface="Calibri"/>
                <a:cs typeface="Calibri"/>
                <a:sym typeface="Calibri"/>
              </a:endParaRPr>
            </a:p>
          </p:txBody>
        </p:sp>
        <p:sp>
          <p:nvSpPr>
            <p:cNvPr id="319" name="Google Shape;319;p8"/>
            <p:cNvSpPr/>
            <p:nvPr/>
          </p:nvSpPr>
          <p:spPr>
            <a:xfrm>
              <a:off x="2652849" y="5172199"/>
              <a:ext cx="1889760" cy="916520"/>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20" name="Google Shape;320;p8"/>
            <p:cNvSpPr txBox="1"/>
            <p:nvPr/>
          </p:nvSpPr>
          <p:spPr>
            <a:xfrm>
              <a:off x="2681035" y="5200385"/>
              <a:ext cx="1833388" cy="860148"/>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ct val="0"/>
                </a:spcBef>
                <a:spcAft>
                  <a:spcPct val="0"/>
                </a:spcAft>
                <a:buClr>
                  <a:srgbClr val="000000"/>
                </a:buClr>
                <a:buSzPts val="1700"/>
                <a:buFont typeface="Helvetica Neue"/>
                <a:buNone/>
              </a:pPr>
              <a:r>
                <a:rPr lang="tr" sz="1700" b="0" i="0" u="none" strike="noStrike" dirty="0">
                  <a:solidFill>
                    <a:srgbClr val="000000"/>
                  </a:solidFill>
                  <a:latin typeface="Helvetica Neue"/>
                  <a:ea typeface="Helvetica Neue"/>
                  <a:cs typeface="Helvetica Neue"/>
                  <a:sym typeface="Helvetica Neue"/>
                </a:rPr>
                <a:t>Çok sektörlü müdahalelerin koordinasyonu</a:t>
              </a:r>
              <a:endParaRPr sz="1700" dirty="0">
                <a:solidFill>
                  <a:srgbClr val="000000"/>
                </a:solidFill>
                <a:latin typeface="Calibri"/>
                <a:ea typeface="Calibri"/>
                <a:cs typeface="Calibri"/>
                <a:sym typeface="Calibri"/>
              </a:endParaRPr>
            </a:p>
          </p:txBody>
        </p:sp>
        <p:sp>
          <p:nvSpPr>
            <p:cNvPr id="321" name="Google Shape;321;p8"/>
            <p:cNvSpPr/>
            <p:nvPr/>
          </p:nvSpPr>
          <p:spPr>
            <a:xfrm>
              <a:off x="4815840" y="2764966"/>
              <a:ext cx="6766560" cy="3287477"/>
            </a:xfrm>
            <a:prstGeom prst="roundRect">
              <a:avLst>
                <a:gd name="adj" fmla="val 10500"/>
              </a:avLst>
            </a:prstGeom>
            <a:solidFill>
              <a:schemeClr val="accent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22" name="Google Shape;322;p8"/>
            <p:cNvSpPr txBox="1"/>
            <p:nvPr/>
          </p:nvSpPr>
          <p:spPr>
            <a:xfrm>
              <a:off x="4916941" y="2866067"/>
              <a:ext cx="6564358" cy="3085275"/>
            </a:xfrm>
            <a:prstGeom prst="rect">
              <a:avLst/>
            </a:prstGeom>
            <a:noFill/>
            <a:ln>
              <a:noFill/>
            </a:ln>
          </p:spPr>
          <p:txBody>
            <a:bodyPr spcFirstLastPara="1" wrap="square" lIns="129525" tIns="129525" rIns="129525" bIns="1548375" anchor="t" anchorCtr="0">
              <a:noAutofit/>
            </a:bodyPr>
            <a:lstStyle/>
            <a:p>
              <a:pPr marL="0" marR="0" lvl="0" indent="0" algn="l" rtl="0">
                <a:lnSpc>
                  <a:spcPct val="90000"/>
                </a:lnSpc>
                <a:spcBef>
                  <a:spcPct val="0"/>
                </a:spcBef>
                <a:spcAft>
                  <a:spcPct val="0"/>
                </a:spcAft>
                <a:buClr>
                  <a:schemeClr val="lt1"/>
                </a:buClr>
                <a:buSzPts val="3400"/>
                <a:buFont typeface="Calibri"/>
                <a:buNone/>
              </a:pPr>
              <a:r>
                <a:rPr lang="tr" sz="3000" b="1" i="0" u="none" strike="noStrike" dirty="0">
                  <a:solidFill>
                    <a:srgbClr val="FFFFFF"/>
                  </a:solidFill>
                  <a:latin typeface="Calibri"/>
                  <a:ea typeface="Calibri"/>
                  <a:cs typeface="Calibri"/>
                  <a:sym typeface="Calibri"/>
                </a:rPr>
                <a:t>UYGUN EYLEME KARAR VERİLMESİ AŞAĞIDAKİLERE DAYANDIRILMALIDIR</a:t>
              </a:r>
              <a:r>
                <a:rPr lang="tr" sz="3400" b="1" i="0" u="none" strike="noStrike" dirty="0">
                  <a:solidFill>
                    <a:srgbClr val="FFFFFF"/>
                  </a:solidFill>
                  <a:latin typeface="Calibri"/>
                  <a:ea typeface="Calibri"/>
                  <a:cs typeface="Calibri"/>
                  <a:sym typeface="Calibri"/>
                </a:rPr>
                <a:t>... </a:t>
              </a:r>
              <a:endParaRPr dirty="0"/>
            </a:p>
          </p:txBody>
        </p:sp>
        <p:sp>
          <p:nvSpPr>
            <p:cNvPr id="323" name="Google Shape;323;p8"/>
            <p:cNvSpPr/>
            <p:nvPr/>
          </p:nvSpPr>
          <p:spPr>
            <a:xfrm>
              <a:off x="4985004"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24" name="Google Shape;324;p8"/>
            <p:cNvSpPr txBox="1"/>
            <p:nvPr/>
          </p:nvSpPr>
          <p:spPr>
            <a:xfrm>
              <a:off x="5022967"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ct val="0"/>
                </a:spcBef>
                <a:spcAft>
                  <a:spcPct val="0"/>
                </a:spcAft>
                <a:buClr>
                  <a:srgbClr val="000000"/>
                </a:buClr>
                <a:buSzPts val="1700"/>
                <a:buFont typeface="Calibri"/>
                <a:buNone/>
              </a:pPr>
              <a:r>
                <a:rPr lang="tr" sz="1700" b="1" i="0" u="none" strike="noStrike" dirty="0">
                  <a:solidFill>
                    <a:srgbClr val="000000"/>
                  </a:solidFill>
                  <a:latin typeface="Calibri"/>
                  <a:ea typeface="Calibri"/>
                  <a:cs typeface="Calibri"/>
                  <a:sym typeface="Calibri"/>
                </a:rPr>
                <a:t>Zarar Vermeme: </a:t>
              </a:r>
              <a:r>
                <a:rPr lang="tr" sz="1700" b="0" i="0" u="none" strike="noStrike" dirty="0">
                  <a:solidFill>
                    <a:srgbClr val="000000"/>
                  </a:solidFill>
                  <a:latin typeface="Calibri"/>
                  <a:ea typeface="Calibri"/>
                  <a:cs typeface="Calibri"/>
                  <a:sym typeface="Calibri"/>
                </a:rPr>
                <a:t>TÜM insani yardım aktörlerinin </a:t>
              </a:r>
              <a:r>
                <a:rPr lang="tr" sz="1700" b="0" i="0" u="none" strike="noStrike" dirty="0" smtClean="0">
                  <a:solidFill>
                    <a:srgbClr val="000000"/>
                  </a:solidFill>
                  <a:latin typeface="Calibri"/>
                  <a:ea typeface="Calibri"/>
                  <a:cs typeface="Calibri"/>
                  <a:sym typeface="Calibri"/>
                </a:rPr>
                <a:t>sorumluluğudur.</a:t>
              </a:r>
              <a:endParaRPr dirty="0"/>
            </a:p>
          </p:txBody>
        </p:sp>
        <p:sp>
          <p:nvSpPr>
            <p:cNvPr id="325" name="Google Shape;325;p8"/>
            <p:cNvSpPr/>
            <p:nvPr/>
          </p:nvSpPr>
          <p:spPr>
            <a:xfrm>
              <a:off x="7144590"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26" name="Google Shape;326;p8"/>
            <p:cNvSpPr txBox="1"/>
            <p:nvPr/>
          </p:nvSpPr>
          <p:spPr>
            <a:xfrm>
              <a:off x="7182553" y="4701402"/>
              <a:ext cx="2023921" cy="115851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ct val="0"/>
                </a:spcBef>
                <a:spcAft>
                  <a:spcPct val="0"/>
                </a:spcAft>
                <a:buClr>
                  <a:srgbClr val="000000"/>
                </a:buClr>
                <a:buSzPts val="1700"/>
                <a:buFont typeface="Calibri"/>
                <a:buNone/>
              </a:pPr>
              <a:r>
                <a:rPr lang="tr" sz="1700" b="1" i="0" u="none" strike="noStrike" dirty="0">
                  <a:solidFill>
                    <a:srgbClr val="000000"/>
                  </a:solidFill>
                  <a:latin typeface="Calibri"/>
                  <a:ea typeface="Calibri"/>
                  <a:cs typeface="Calibri"/>
                  <a:sym typeface="Calibri"/>
                </a:rPr>
                <a:t>Çocuk işçiliğinin önlenmesi:</a:t>
              </a:r>
              <a:r>
                <a:rPr lang="tr" sz="1700" b="0" i="0" u="none" strike="noStrike" dirty="0">
                  <a:solidFill>
                    <a:srgbClr val="000000"/>
                  </a:solidFill>
                  <a:latin typeface="Calibri"/>
                  <a:ea typeface="Calibri"/>
                  <a:cs typeface="Calibri"/>
                  <a:sym typeface="Calibri"/>
                </a:rPr>
                <a:t> çoğu kurum bunda rol </a:t>
              </a:r>
              <a:r>
                <a:rPr lang="tr" sz="1700" b="0" i="0" u="none" strike="noStrike" dirty="0" smtClean="0">
                  <a:solidFill>
                    <a:srgbClr val="000000"/>
                  </a:solidFill>
                  <a:latin typeface="Calibri"/>
                  <a:ea typeface="Calibri"/>
                  <a:cs typeface="Calibri"/>
                  <a:sym typeface="Calibri"/>
                </a:rPr>
                <a:t>oynayabilir.</a:t>
              </a:r>
              <a:endParaRPr dirty="0"/>
            </a:p>
          </p:txBody>
        </p:sp>
        <p:sp>
          <p:nvSpPr>
            <p:cNvPr id="327" name="Google Shape;327;p8"/>
            <p:cNvSpPr/>
            <p:nvPr/>
          </p:nvSpPr>
          <p:spPr>
            <a:xfrm>
              <a:off x="9304177" y="4663439"/>
              <a:ext cx="2099847" cy="1234439"/>
            </a:xfrm>
            <a:prstGeom prst="roundRect">
              <a:avLst>
                <a:gd name="adj" fmla="val 10500"/>
              </a:avLst>
            </a:prstGeom>
            <a:solidFill>
              <a:srgbClr val="D3DEE9">
                <a:alpha val="89803"/>
              </a:srgbClr>
            </a:solidFill>
            <a:ln w="12700" cap="flat" cmpd="sng">
              <a:solidFill>
                <a:srgbClr val="009FA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28" name="Google Shape;328;p8"/>
            <p:cNvSpPr txBox="1"/>
            <p:nvPr/>
          </p:nvSpPr>
          <p:spPr>
            <a:xfrm>
              <a:off x="9342140" y="4701402"/>
              <a:ext cx="2023921" cy="1196476"/>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ct val="0"/>
                </a:spcBef>
                <a:spcAft>
                  <a:spcPct val="0"/>
                </a:spcAft>
                <a:buClr>
                  <a:srgbClr val="000000"/>
                </a:buClr>
                <a:buSzPts val="1700"/>
                <a:buFont typeface="Calibri"/>
                <a:buNone/>
              </a:pPr>
              <a:r>
                <a:rPr lang="tr" sz="1500" b="1" i="0" u="none" strike="noStrike" dirty="0">
                  <a:solidFill>
                    <a:srgbClr val="000000"/>
                  </a:solidFill>
                  <a:latin typeface="Calibri"/>
                  <a:ea typeface="Calibri"/>
                  <a:cs typeface="Calibri"/>
                  <a:sym typeface="Calibri"/>
                </a:rPr>
                <a:t>En kötü biçimleri de dahil olmak üzere, çocuk işçiliğine müdahale etmek: </a:t>
              </a:r>
              <a:r>
                <a:rPr lang="tr" sz="1500" b="0" i="0" u="none" strike="noStrike" dirty="0">
                  <a:solidFill>
                    <a:srgbClr val="000000"/>
                  </a:solidFill>
                  <a:latin typeface="Calibri"/>
                  <a:ea typeface="Calibri"/>
                  <a:cs typeface="Calibri"/>
                  <a:sym typeface="Calibri"/>
                </a:rPr>
                <a:t>yalnızca uzman aktörler tarafından</a:t>
              </a:r>
              <a:endParaRPr sz="1500" dirty="0"/>
            </a:p>
          </p:txBody>
        </p:sp>
      </p:grpSp>
      <p:sp>
        <p:nvSpPr>
          <p:cNvPr id="329" name="Google Shape;329;p8"/>
          <p:cNvSpPr/>
          <p:nvPr/>
        </p:nvSpPr>
        <p:spPr>
          <a:xfrm>
            <a:off x="4963886" y="4027714"/>
            <a:ext cx="6444343" cy="566057"/>
          </a:xfrm>
          <a:prstGeom prst="roundRect">
            <a:avLst>
              <a:gd name="adj" fmla="val 16667"/>
            </a:avLst>
          </a:prstGeom>
          <a:solidFill>
            <a:srgbClr val="D3DEE9"/>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r>
              <a:rPr lang="tr" sz="1800" b="0" i="0" u="none" strike="noStrike">
                <a:solidFill>
                  <a:srgbClr val="000000"/>
                </a:solidFill>
                <a:latin typeface="Calibri"/>
                <a:ea typeface="Calibri"/>
                <a:cs typeface="Calibri"/>
                <a:sym typeface="Calibri"/>
              </a:rPr>
              <a:t>...Kurumsal yetki ve kapasite, aşağıdakileri içerebilir... </a:t>
            </a:r>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endParaRPr/>
          </a:p>
        </p:txBody>
      </p:sp>
      <p:sp>
        <p:nvSpPr>
          <p:cNvPr id="336" name="Google Shape;336;p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400"/>
              <a:buNone/>
            </a:pPr>
            <a:endParaRPr/>
          </a:p>
        </p:txBody>
      </p:sp>
      <p:sp>
        <p:nvSpPr>
          <p:cNvPr id="337" name="Google Shape;337;p9"/>
          <p:cNvSpPr/>
          <p:nvPr/>
        </p:nvSpPr>
        <p:spPr>
          <a:xfrm>
            <a:off x="0" y="457200"/>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ct val="0"/>
              </a:spcBef>
              <a:spcAft>
                <a:spcPct val="0"/>
              </a:spcAft>
              <a:buClr>
                <a:schemeClr val="dk1"/>
              </a:buClr>
              <a:buSzPts val="1000"/>
              <a:buFont typeface="Arial"/>
              <a:buNone/>
            </a:pPr>
            <a:r>
              <a:rPr lang="en-GB" sz="1000" b="1" i="0" u="none" strike="noStrike" cap="none">
                <a:solidFill>
                  <a:schemeClr val="dk1"/>
                </a:solidFill>
                <a:latin typeface="Arial"/>
                <a:ea typeface="Arial"/>
                <a:cs typeface="Arial"/>
                <a:sym typeface="Arial"/>
              </a:rPr>
              <a:t> </a:t>
            </a:r>
            <a:br>
              <a:rPr lang="en-GB" sz="1000" b="1"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338" name="Google Shape;338;p9"/>
          <p:cNvGrpSpPr/>
          <p:nvPr/>
        </p:nvGrpSpPr>
        <p:grpSpPr>
          <a:xfrm>
            <a:off x="204094" y="947057"/>
            <a:ext cx="3821354" cy="3821354"/>
            <a:chOff x="1591579" y="0"/>
            <a:chExt cx="3821354" cy="3821354"/>
          </a:xfrm>
        </p:grpSpPr>
        <p:sp>
          <p:nvSpPr>
            <p:cNvPr id="339" name="Google Shape;339;p9"/>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40" name="Google Shape;340;p9"/>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a:solidFill>
                    <a:srgbClr val="FFFFFF"/>
                  </a:solidFill>
                  <a:latin typeface="Calibri"/>
                  <a:ea typeface="Calibri"/>
                  <a:cs typeface="Calibri"/>
                  <a:sym typeface="Calibri"/>
                </a:rPr>
                <a:t>Toplum</a:t>
              </a:r>
              <a:endParaRPr/>
            </a:p>
            <a:p>
              <a:pPr marL="0" marR="0" lvl="0" indent="0" algn="ctr" rtl="0">
                <a:lnSpc>
                  <a:spcPct val="90000"/>
                </a:lnSpc>
                <a:spcBef>
                  <a:spcPts val="630"/>
                </a:spcBef>
                <a:spcAft>
                  <a:spcPct val="0"/>
                </a:spcAft>
                <a:buClr>
                  <a:schemeClr val="dk1"/>
                </a:buClr>
                <a:buSzPts val="1500"/>
                <a:buFont typeface="Calibri"/>
                <a:buNone/>
              </a:pPr>
              <a:endParaRPr sz="1500">
                <a:solidFill>
                  <a:schemeClr val="lt1"/>
                </a:solidFill>
                <a:latin typeface="Calibri"/>
                <a:ea typeface="Calibri"/>
                <a:cs typeface="Calibri"/>
                <a:sym typeface="Calibri"/>
              </a:endParaRPr>
            </a:p>
          </p:txBody>
        </p:sp>
        <p:sp>
          <p:nvSpPr>
            <p:cNvPr id="341" name="Google Shape;341;p9"/>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42" name="Google Shape;342;p9"/>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ct val="0"/>
                </a:spcBef>
                <a:spcAft>
                  <a:spcPct val="0"/>
                </a:spcAft>
                <a:buClr>
                  <a:schemeClr val="dk1"/>
                </a:buClr>
                <a:buSzPts val="1600"/>
                <a:buFont typeface="Calibri"/>
                <a:buNone/>
              </a:pPr>
              <a:endParaRPr sz="1600">
                <a:solidFill>
                  <a:schemeClr val="lt1"/>
                </a:solidFill>
                <a:latin typeface="Calibri"/>
                <a:ea typeface="Calibri"/>
                <a:cs typeface="Calibri"/>
                <a:sym typeface="Calibri"/>
              </a:endParaRPr>
            </a:p>
            <a:p>
              <a:pPr marL="0" marR="0" lvl="0" indent="0" algn="ctr" rtl="0">
                <a:lnSpc>
                  <a:spcPct val="90000"/>
                </a:lnSpc>
                <a:spcBef>
                  <a:spcPts val="560"/>
                </a:spcBef>
                <a:spcAft>
                  <a:spcPct val="0"/>
                </a:spcAft>
                <a:buClr>
                  <a:schemeClr val="dk1"/>
                </a:buClr>
                <a:buSzPts val="1500"/>
                <a:buFont typeface="Calibri"/>
                <a:buNone/>
              </a:pPr>
              <a:endParaRPr sz="1500">
                <a:solidFill>
                  <a:schemeClr val="lt1"/>
                </a:solidFill>
                <a:latin typeface="Calibri"/>
                <a:ea typeface="Calibri"/>
                <a:cs typeface="Calibri"/>
                <a:sym typeface="Calibri"/>
              </a:endParaRPr>
            </a:p>
          </p:txBody>
        </p:sp>
        <p:sp>
          <p:nvSpPr>
            <p:cNvPr id="343" name="Google Shape;343;p9"/>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44" name="Google Shape;344;p9"/>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a:solidFill>
                    <a:srgbClr val="FFFFFF"/>
                  </a:solidFill>
                  <a:latin typeface="Calibri"/>
                  <a:ea typeface="Calibri"/>
                  <a:cs typeface="Calibri"/>
                  <a:sym typeface="Calibri"/>
                </a:rPr>
                <a:t>Aile</a:t>
              </a:r>
              <a:endParaRPr/>
            </a:p>
            <a:p>
              <a:pPr marL="0" marR="0" lvl="0" indent="0" algn="ctr" rtl="0">
                <a:lnSpc>
                  <a:spcPct val="90000"/>
                </a:lnSpc>
                <a:spcBef>
                  <a:spcPts val="630"/>
                </a:spcBef>
                <a:spcAft>
                  <a:spcPct val="0"/>
                </a:spcAft>
                <a:buClr>
                  <a:schemeClr val="dk1"/>
                </a:buClr>
                <a:buSzPts val="1400"/>
                <a:buFont typeface="Calibri"/>
                <a:buNone/>
              </a:pPr>
              <a:endParaRPr sz="1400">
                <a:solidFill>
                  <a:schemeClr val="lt1"/>
                </a:solidFill>
                <a:latin typeface="Calibri"/>
                <a:ea typeface="Calibri"/>
                <a:cs typeface="Calibri"/>
                <a:sym typeface="Calibri"/>
              </a:endParaRPr>
            </a:p>
          </p:txBody>
        </p:sp>
        <p:sp>
          <p:nvSpPr>
            <p:cNvPr id="345" name="Google Shape;345;p9"/>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346" name="Google Shape;346;p9"/>
            <p:cNvSpPr txBox="1"/>
            <p:nvPr/>
          </p:nvSpPr>
          <p:spPr>
            <a:xfrm>
              <a:off x="2945770" y="2674947"/>
              <a:ext cx="1080842" cy="76427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a:solidFill>
                    <a:srgbClr val="FFFFFF"/>
                  </a:solidFill>
                  <a:latin typeface="Calibri"/>
                  <a:ea typeface="Calibri"/>
                  <a:cs typeface="Calibri"/>
                  <a:sym typeface="Calibri"/>
                </a:rPr>
                <a:t>Çocuk</a:t>
              </a:r>
              <a:endParaRPr/>
            </a:p>
            <a:p>
              <a:pPr marL="0" marR="0" lvl="0" indent="0" algn="ctr" rtl="0">
                <a:lnSpc>
                  <a:spcPct val="90000"/>
                </a:lnSpc>
                <a:spcBef>
                  <a:spcPts val="630"/>
                </a:spcBef>
                <a:spcAft>
                  <a:spcPct val="0"/>
                </a:spcAft>
                <a:buClr>
                  <a:schemeClr val="dk1"/>
                </a:buClr>
                <a:buSzPts val="1800"/>
                <a:buFont typeface="Calibri"/>
                <a:buNone/>
              </a:pPr>
              <a:endParaRPr sz="1800">
                <a:solidFill>
                  <a:schemeClr val="lt1"/>
                </a:solidFill>
                <a:latin typeface="Calibri"/>
                <a:ea typeface="Calibri"/>
                <a:cs typeface="Calibri"/>
                <a:sym typeface="Calibri"/>
              </a:endParaRPr>
            </a:p>
            <a:p>
              <a:pPr marL="0" marR="0" lvl="0" indent="0" algn="ctr" rtl="0">
                <a:lnSpc>
                  <a:spcPct val="90000"/>
                </a:lnSpc>
                <a:spcBef>
                  <a:spcPts val="630"/>
                </a:spcBef>
                <a:spcAft>
                  <a:spcPct val="0"/>
                </a:spcAft>
                <a:buClr>
                  <a:schemeClr val="dk1"/>
                </a:buClr>
                <a:buSzPts val="1800"/>
                <a:buFont typeface="Calibri"/>
                <a:buNone/>
              </a:pPr>
              <a:endParaRPr sz="1800">
                <a:solidFill>
                  <a:schemeClr val="lt1"/>
                </a:solidFill>
                <a:latin typeface="Calibri"/>
                <a:ea typeface="Calibri"/>
                <a:cs typeface="Calibri"/>
                <a:sym typeface="Calibri"/>
              </a:endParaRPr>
            </a:p>
            <a:p>
              <a:pPr marL="0" marR="0" lvl="0" indent="0" algn="ctr" rtl="0">
                <a:lnSpc>
                  <a:spcPct val="90000"/>
                </a:lnSpc>
                <a:spcBef>
                  <a:spcPts val="630"/>
                </a:spcBef>
                <a:spcAft>
                  <a:spcPct val="0"/>
                </a:spcAft>
                <a:buClr>
                  <a:schemeClr val="dk1"/>
                </a:buClr>
                <a:buSzPts val="1800"/>
                <a:buFont typeface="Calibri"/>
                <a:buNone/>
              </a:pPr>
              <a:endParaRPr sz="1800">
                <a:solidFill>
                  <a:schemeClr val="lt1"/>
                </a:solidFill>
                <a:latin typeface="Calibri"/>
                <a:ea typeface="Calibri"/>
                <a:cs typeface="Calibri"/>
                <a:sym typeface="Calibri"/>
              </a:endParaRPr>
            </a:p>
          </p:txBody>
        </p:sp>
      </p:grpSp>
      <p:sp>
        <p:nvSpPr>
          <p:cNvPr id="347" name="Google Shape;347;p9"/>
          <p:cNvSpPr txBox="1"/>
          <p:nvPr/>
        </p:nvSpPr>
        <p:spPr>
          <a:xfrm>
            <a:off x="3293036" y="1341273"/>
            <a:ext cx="8898964" cy="830997"/>
          </a:xfrm>
          <a:prstGeom prst="rect">
            <a:avLst/>
          </a:prstGeom>
          <a:solidFill>
            <a:schemeClr val="accent2"/>
          </a:solidFill>
          <a:ln>
            <a:noFill/>
          </a:ln>
        </p:spPr>
        <p:txBody>
          <a:bodyPr spcFirstLastPara="1" wrap="square" lIns="91425" tIns="45700" rIns="91425" bIns="45700" anchor="t" anchorCtr="0">
            <a:noAutofit/>
          </a:bodyPr>
          <a:lstStyle/>
          <a:p>
            <a:pPr marL="635000" marR="0" lvl="1" indent="-358775"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Çocuk işçiliğine yönelik güçlü yasal çerçeve• İşlevsel ve donanımlı devlet hizmetleri (sosyal hizmet, hukuki yaptırım, tarım, vb.) • Çocuk işçiliği bilgi yönetimi sistemleri </a:t>
            </a:r>
            <a:endParaRPr dirty="0"/>
          </a:p>
          <a:p>
            <a:pPr marL="635000" marR="0" lvl="1" indent="-358775"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Çocuk işçiliğini önlemek için sektörler ve kurumlar arası koordinasyon </a:t>
            </a:r>
            <a:endParaRPr dirty="0"/>
          </a:p>
        </p:txBody>
      </p:sp>
      <p:sp>
        <p:nvSpPr>
          <p:cNvPr id="348" name="Google Shape;348;p9"/>
          <p:cNvSpPr txBox="1"/>
          <p:nvPr/>
        </p:nvSpPr>
        <p:spPr>
          <a:xfrm>
            <a:off x="3135086" y="2151562"/>
            <a:ext cx="9056914" cy="830997"/>
          </a:xfrm>
          <a:prstGeom prst="rect">
            <a:avLst/>
          </a:prstGeom>
          <a:solidFill>
            <a:srgbClr val="97467D"/>
          </a:solidFill>
          <a:ln>
            <a:noFill/>
          </a:ln>
        </p:spPr>
        <p:txBody>
          <a:bodyPr spcFirstLastPara="1" wrap="square" lIns="91425" tIns="45700" rIns="91425" bIns="45700" anchor="t" anchorCtr="0">
            <a:noAutofit/>
          </a:bodyPr>
          <a:lstStyle/>
          <a:p>
            <a:pPr marL="742950" marR="0" lvl="1" indent="-287338"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Çocuk işçiliğine yönelik izleme, tespit ve yönlendirme sistemleri </a:t>
            </a:r>
            <a:endParaRPr sz="1200" dirty="0"/>
          </a:p>
          <a:p>
            <a:pPr marL="742950" marR="0" lvl="1" indent="-287338"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Çocuk işçiliğini önleme ve müdahale etmeye yönelik yeterli kaynaklar </a:t>
            </a:r>
            <a:endParaRPr sz="1200" dirty="0"/>
          </a:p>
          <a:p>
            <a:pPr marL="742950" marR="0" lvl="1" indent="-287338" algn="l" rtl="0">
              <a:spcBef>
                <a:spcPct val="0"/>
              </a:spcBef>
              <a:spcAft>
                <a:spcPct val="0"/>
              </a:spcAft>
              <a:buClr>
                <a:schemeClr val="lt1"/>
              </a:buClr>
              <a:buSzPts val="1600"/>
              <a:buFont typeface="Arial"/>
              <a:buChar char="•"/>
            </a:pPr>
            <a:r>
              <a:rPr lang="tr" b="0" i="0" u="none" strike="noStrike" cap="none" dirty="0">
                <a:solidFill>
                  <a:srgbClr val="FFFFFF"/>
                </a:solidFill>
                <a:latin typeface="Calibri"/>
                <a:ea typeface="Calibri"/>
                <a:cs typeface="Calibri"/>
                <a:sym typeface="Calibri"/>
              </a:rPr>
              <a:t>Çocuk işçiliğini reddeden ve çocukların eğitimini teşvik eden sosyal normlar, tutumlar ve uygulamalar</a:t>
            </a:r>
            <a:endParaRPr b="0" i="0" u="none" strike="noStrike" cap="none" dirty="0">
              <a:solidFill>
                <a:schemeClr val="lt1"/>
              </a:solidFill>
              <a:latin typeface="Calibri"/>
              <a:ea typeface="Calibri"/>
              <a:cs typeface="Calibri"/>
              <a:sym typeface="Calibri"/>
            </a:endParaRPr>
          </a:p>
        </p:txBody>
      </p:sp>
      <p:sp>
        <p:nvSpPr>
          <p:cNvPr id="349" name="Google Shape;349;p9"/>
          <p:cNvSpPr txBox="1"/>
          <p:nvPr/>
        </p:nvSpPr>
        <p:spPr>
          <a:xfrm>
            <a:off x="2971800" y="2982559"/>
            <a:ext cx="9220200" cy="830997"/>
          </a:xfrm>
          <a:prstGeom prst="rect">
            <a:avLst/>
          </a:prstGeom>
          <a:solidFill>
            <a:srgbClr val="95CD7A"/>
          </a:solidFill>
          <a:ln>
            <a:noFill/>
          </a:ln>
        </p:spPr>
        <p:txBody>
          <a:bodyPr spcFirstLastPara="1" wrap="square" lIns="91425" tIns="45700" rIns="91425" bIns="45700" anchor="t" anchorCtr="0">
            <a:noAutofit/>
          </a:bodyPr>
          <a:lstStyle/>
          <a:p>
            <a:pPr marL="895350" marR="0" lvl="2" indent="-309563" algn="l" rtl="0">
              <a:spcBef>
                <a:spcPct val="0"/>
              </a:spcBef>
              <a:spcAft>
                <a:spcPct val="0"/>
              </a:spcAft>
              <a:buClr>
                <a:schemeClr val="lt1"/>
              </a:buClr>
              <a:buSzPts val="1600"/>
              <a:buFont typeface="Arial"/>
              <a:buChar char="•"/>
            </a:pPr>
            <a:r>
              <a:rPr lang="tr" sz="1500" b="0" i="0" u="none" strike="noStrike" cap="none" dirty="0">
                <a:solidFill>
                  <a:srgbClr val="FFFFFF"/>
                </a:solidFill>
                <a:latin typeface="Calibri"/>
                <a:ea typeface="Calibri"/>
                <a:cs typeface="Calibri"/>
                <a:sym typeface="Calibri"/>
              </a:rPr>
              <a:t>Aileler ve bakım verenler, çocuk işçiliğinin zararlı etkileri ve çocuk hakları konusunda farkındalık sahibidir </a:t>
            </a:r>
            <a:endParaRPr sz="1500" dirty="0"/>
          </a:p>
          <a:p>
            <a:pPr marL="895350" marR="0" lvl="2" indent="-309563" algn="l" rtl="0">
              <a:spcBef>
                <a:spcPct val="0"/>
              </a:spcBef>
              <a:spcAft>
                <a:spcPct val="0"/>
              </a:spcAft>
              <a:buClr>
                <a:schemeClr val="lt1"/>
              </a:buClr>
              <a:buSzPts val="1600"/>
              <a:buFont typeface="Arial"/>
              <a:buChar char="•"/>
            </a:pPr>
            <a:r>
              <a:rPr lang="tr" sz="1500" b="0" i="0" u="none" strike="noStrike" cap="none" dirty="0">
                <a:solidFill>
                  <a:srgbClr val="FFFFFF"/>
                </a:solidFill>
                <a:latin typeface="Calibri"/>
                <a:ea typeface="Calibri"/>
                <a:cs typeface="Calibri"/>
                <a:sym typeface="Calibri"/>
              </a:rPr>
              <a:t>Ailelerin çocuk işçiliğine karşı ekonomik alternatifleri vardır ve aileler temel ihtiyaçlarını karşılayabilmektedir </a:t>
            </a:r>
            <a:endParaRPr sz="1500" dirty="0"/>
          </a:p>
          <a:p>
            <a:pPr marL="992188" marR="0" lvl="2" indent="-223837" algn="l" rtl="0">
              <a:spcBef>
                <a:spcPct val="0"/>
              </a:spcBef>
              <a:spcAft>
                <a:spcPct val="0"/>
              </a:spcAft>
              <a:buClr>
                <a:schemeClr val="dk1"/>
              </a:buClr>
              <a:buSzPts val="1600"/>
              <a:buFont typeface="Arial"/>
              <a:buNone/>
            </a:pPr>
            <a:endParaRPr sz="1600" b="0" i="0" u="none" strike="noStrike" cap="none" dirty="0">
              <a:solidFill>
                <a:schemeClr val="lt1"/>
              </a:solidFill>
              <a:latin typeface="Calibri"/>
              <a:ea typeface="Calibri"/>
              <a:cs typeface="Calibri"/>
              <a:sym typeface="Calibri"/>
            </a:endParaRPr>
          </a:p>
        </p:txBody>
      </p:sp>
      <p:sp>
        <p:nvSpPr>
          <p:cNvPr id="350" name="Google Shape;350;p9"/>
          <p:cNvSpPr txBox="1"/>
          <p:nvPr/>
        </p:nvSpPr>
        <p:spPr>
          <a:xfrm>
            <a:off x="2122714" y="3792847"/>
            <a:ext cx="10069286" cy="830956"/>
          </a:xfrm>
          <a:prstGeom prst="rect">
            <a:avLst/>
          </a:prstGeom>
          <a:solidFill>
            <a:schemeClr val="accent5"/>
          </a:solidFill>
          <a:ln>
            <a:noFill/>
          </a:ln>
        </p:spPr>
        <p:txBody>
          <a:bodyPr spcFirstLastPara="1" wrap="square" lIns="91425" tIns="45700" rIns="91425" bIns="45700" anchor="t" anchorCtr="0">
            <a:noAutofit/>
          </a:bodyPr>
          <a:lstStyle/>
          <a:p>
            <a:pPr marL="1790700" marR="0" lvl="4" indent="-358775"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Çocuklar haklarını bilmekte, eğitime ve insana yakışır iş yollarına erişebilmektedir </a:t>
            </a:r>
            <a:endParaRPr dirty="0"/>
          </a:p>
          <a:p>
            <a:pPr marL="1790700" marR="0" lvl="4" indent="-358775" algn="l" rtl="0">
              <a:spcBef>
                <a:spcPct val="0"/>
              </a:spcBef>
              <a:spcAft>
                <a:spcPct val="0"/>
              </a:spcAft>
              <a:buClr>
                <a:schemeClr val="lt1"/>
              </a:buClr>
              <a:buSzPts val="1600"/>
              <a:buFont typeface="Arial"/>
              <a:buChar char="•"/>
            </a:pPr>
            <a:r>
              <a:rPr lang="tr" sz="1600" b="0" i="0" u="none" strike="noStrike" cap="none" dirty="0">
                <a:solidFill>
                  <a:srgbClr val="FFFFFF"/>
                </a:solidFill>
                <a:latin typeface="Calibri"/>
                <a:ea typeface="Calibri"/>
                <a:cs typeface="Calibri"/>
                <a:sym typeface="Calibri"/>
              </a:rPr>
              <a:t>Çocuk işçi olarak çalışan veya çocuk işçiliği riski altındaki çocuklara yönelik çocuk koruma vaka yönetimi ve sosyal hizmetler</a:t>
            </a:r>
            <a:endParaRPr dirty="0"/>
          </a:p>
          <a:p>
            <a:pPr marL="1790700" marR="0" lvl="4" indent="-358775" algn="l" rtl="0">
              <a:spcBef>
                <a:spcPct val="0"/>
              </a:spcBef>
              <a:spcAft>
                <a:spcPct val="0"/>
              </a:spcAft>
              <a:buNone/>
            </a:pPr>
            <a:r>
              <a:rPr lang="en-GB" sz="1600" b="0" i="0" u="none" strike="noStrike" cap="none" dirty="0">
                <a:solidFill>
                  <a:schemeClr val="lt1"/>
                </a:solidFill>
                <a:latin typeface="Calibri"/>
                <a:ea typeface="Calibri"/>
                <a:cs typeface="Calibri"/>
                <a:sym typeface="Calibri"/>
              </a:rPr>
              <a:t> </a:t>
            </a:r>
            <a:endParaRPr dirty="0"/>
          </a:p>
        </p:txBody>
      </p:sp>
      <p:sp>
        <p:nvSpPr>
          <p:cNvPr id="351" name="Google Shape;351;p9"/>
          <p:cNvSpPr txBox="1"/>
          <p:nvPr/>
        </p:nvSpPr>
        <p:spPr>
          <a:xfrm>
            <a:off x="245818" y="5412259"/>
            <a:ext cx="2515051" cy="1267773"/>
          </a:xfrm>
          <a:prstGeom prst="rect">
            <a:avLst/>
          </a:prstGeom>
          <a:solidFill>
            <a:srgbClr val="35B2B4"/>
          </a:solid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2000" b="1" i="0" u="none" strike="noStrike" dirty="0">
                <a:solidFill>
                  <a:srgbClr val="FFFFFF"/>
                </a:solidFill>
                <a:latin typeface="Calibri"/>
                <a:ea typeface="Calibri"/>
                <a:cs typeface="Calibri"/>
                <a:sym typeface="Calibri"/>
              </a:rPr>
              <a:t>... ve çok sektörlü önleme ve müdahale </a:t>
            </a:r>
            <a:r>
              <a:rPr lang="tr" sz="2000" b="1" dirty="0">
                <a:solidFill>
                  <a:srgbClr val="FFFFFF"/>
                </a:solidFill>
                <a:latin typeface="Calibri"/>
                <a:ea typeface="Calibri"/>
                <a:cs typeface="Calibri"/>
                <a:sym typeface="Calibri"/>
              </a:rPr>
              <a:t>faaliyetleri</a:t>
            </a:r>
            <a:r>
              <a:rPr lang="tr" sz="2000" b="1" i="0" u="none" strike="noStrike" dirty="0">
                <a:solidFill>
                  <a:srgbClr val="FFFFFF"/>
                </a:solidFill>
                <a:latin typeface="Calibri"/>
                <a:ea typeface="Calibri"/>
                <a:cs typeface="Calibri"/>
                <a:sym typeface="Calibri"/>
              </a:rPr>
              <a:t> tarafından </a:t>
            </a:r>
            <a:r>
              <a:rPr lang="tr" sz="2000" b="1" i="0" u="none" strike="noStrike" dirty="0" smtClean="0">
                <a:solidFill>
                  <a:srgbClr val="FFFFFF"/>
                </a:solidFill>
                <a:latin typeface="Calibri"/>
                <a:ea typeface="Calibri"/>
                <a:cs typeface="Calibri"/>
                <a:sym typeface="Calibri"/>
              </a:rPr>
              <a:t>desteklenmektedir. </a:t>
            </a:r>
            <a:endParaRPr sz="2600" b="1" dirty="0">
              <a:solidFill>
                <a:schemeClr val="lt1"/>
              </a:solidFill>
              <a:latin typeface="Calibri"/>
              <a:ea typeface="Calibri"/>
              <a:cs typeface="Calibri"/>
              <a:sym typeface="Calibri"/>
            </a:endParaRPr>
          </a:p>
        </p:txBody>
      </p:sp>
      <p:graphicFrame>
        <p:nvGraphicFramePr>
          <p:cNvPr id="352" name="Google Shape;352;p9"/>
          <p:cNvGraphicFramePr>
            <a:graphicFrameLocks noGrp="1"/>
          </p:cNvGraphicFramePr>
          <p:nvPr>
            <p:extLst>
              <p:ext uri="{D42A27DB-BD31-4B8C-83A1-F6EECF244321}">
                <p14:modId xmlns:p14="http://schemas.microsoft.com/office/powerpoint/2010/main" val="3557394782"/>
              </p:ext>
            </p:extLst>
          </p:nvPr>
        </p:nvGraphicFramePr>
        <p:xfrm>
          <a:off x="3075538" y="4893647"/>
          <a:ext cx="9116400" cy="1828820"/>
        </p:xfrm>
        <a:graphic>
          <a:graphicData uri="http://schemas.openxmlformats.org/drawingml/2006/table">
            <a:tbl>
              <a:tblPr>
                <a:noFill/>
                <a:tableStyleId>{D579235F-9694-4B1E-99BE-07EF1B3A4D87}</a:tableStyleId>
              </a:tblPr>
              <a:tblGrid>
                <a:gridCol w="1698975">
                  <a:extLst>
                    <a:ext uri="{9D8B030D-6E8A-4147-A177-3AD203B41FA5}">
                      <a16:colId xmlns:a16="http://schemas.microsoft.com/office/drawing/2014/main" val="20000"/>
                    </a:ext>
                  </a:extLst>
                </a:gridCol>
                <a:gridCol w="953075">
                  <a:extLst>
                    <a:ext uri="{9D8B030D-6E8A-4147-A177-3AD203B41FA5}">
                      <a16:colId xmlns:a16="http://schemas.microsoft.com/office/drawing/2014/main" val="20001"/>
                    </a:ext>
                  </a:extLst>
                </a:gridCol>
                <a:gridCol w="953075">
                  <a:extLst>
                    <a:ext uri="{9D8B030D-6E8A-4147-A177-3AD203B41FA5}">
                      <a16:colId xmlns:a16="http://schemas.microsoft.com/office/drawing/2014/main" val="20002"/>
                    </a:ext>
                  </a:extLst>
                </a:gridCol>
                <a:gridCol w="953075">
                  <a:extLst>
                    <a:ext uri="{9D8B030D-6E8A-4147-A177-3AD203B41FA5}">
                      <a16:colId xmlns:a16="http://schemas.microsoft.com/office/drawing/2014/main" val="20003"/>
                    </a:ext>
                  </a:extLst>
                </a:gridCol>
                <a:gridCol w="953075">
                  <a:extLst>
                    <a:ext uri="{9D8B030D-6E8A-4147-A177-3AD203B41FA5}">
                      <a16:colId xmlns:a16="http://schemas.microsoft.com/office/drawing/2014/main" val="20004"/>
                    </a:ext>
                  </a:extLst>
                </a:gridCol>
                <a:gridCol w="953075">
                  <a:extLst>
                    <a:ext uri="{9D8B030D-6E8A-4147-A177-3AD203B41FA5}">
                      <a16:colId xmlns:a16="http://schemas.microsoft.com/office/drawing/2014/main" val="20005"/>
                    </a:ext>
                  </a:extLst>
                </a:gridCol>
                <a:gridCol w="953075">
                  <a:extLst>
                    <a:ext uri="{9D8B030D-6E8A-4147-A177-3AD203B41FA5}">
                      <a16:colId xmlns:a16="http://schemas.microsoft.com/office/drawing/2014/main" val="20006"/>
                    </a:ext>
                  </a:extLst>
                </a:gridCol>
                <a:gridCol w="1698975">
                  <a:extLst>
                    <a:ext uri="{9D8B030D-6E8A-4147-A177-3AD203B41FA5}">
                      <a16:colId xmlns:a16="http://schemas.microsoft.com/office/drawing/2014/main" val="20007"/>
                    </a:ext>
                  </a:extLst>
                </a:gridCol>
              </a:tblGrid>
              <a:tr h="788550">
                <a:tc>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Önleme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gridSpan="2">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Hazırlıklı olma durumu </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83D7FD"/>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Çocuk koruma</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Eğitim </a:t>
                      </a:r>
                      <a:r>
                        <a:rPr lang="tr" sz="800" b="1" i="0" u="none" strike="noStrike" cap="none">
                          <a:solidFill>
                            <a:srgbClr val="FFFFFF"/>
                          </a:solidFill>
                          <a:latin typeface="Helvetica Neue"/>
                          <a:ea typeface="Helvetica Neue"/>
                          <a:cs typeface="Helvetica Neue"/>
                          <a:sym typeface="Helvetica Neue"/>
                        </a:rPr>
                        <a:t> </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a:txBody>
                    <a:bodyPr/>
                    <a:lstStyle/>
                    <a:p>
                      <a:pPr marL="0" marR="0" lvl="0" indent="0" algn="l"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Erken çocukluk gelişimi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4FAAD6"/>
                    </a:solidFill>
                  </a:tcPr>
                </a:tc>
                <a:extLst>
                  <a:ext uri="{0D108BD9-81ED-4DB2-BD59-A6C34878D82A}">
                    <a16:rowId xmlns:a16="http://schemas.microsoft.com/office/drawing/2014/main" val="10000"/>
                  </a:ext>
                </a:extLst>
              </a:tr>
              <a:tr h="526025">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Teknik ve mesleki eğitim ve öğretim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Gıda güvenliği ve geçim kaynakları</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Sağlık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Toplum düzeyinde sistemler, politikalar ve mevzuat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353" name="Google Shape;353;p9"/>
          <p:cNvSpPr txBox="1"/>
          <p:nvPr/>
        </p:nvSpPr>
        <p:spPr>
          <a:xfrm>
            <a:off x="3293035" y="247399"/>
            <a:ext cx="8795226" cy="868929"/>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ct val="0"/>
              </a:spcBef>
              <a:spcAft>
                <a:spcPct val="0"/>
              </a:spcAft>
              <a:buClr>
                <a:schemeClr val="lt1"/>
              </a:buClr>
              <a:buSzPts val="4000"/>
              <a:buFont typeface="Arial"/>
              <a:buNone/>
            </a:pPr>
            <a:r>
              <a:rPr lang="tr" sz="3200" b="1" i="0" u="none" strike="noStrike" dirty="0">
                <a:solidFill>
                  <a:srgbClr val="FFFFFF"/>
                </a:solidFill>
                <a:latin typeface="Arial"/>
                <a:ea typeface="Arial"/>
                <a:cs typeface="Arial"/>
                <a:sym typeface="Arial"/>
              </a:rPr>
              <a:t>ÇOCUK İŞÇİLİĞİNİ ÖNLEME ve MÜDAHALE ETMEYE YÖNELİK PROGRAM ÇERÇEVESİ</a:t>
            </a:r>
            <a:endParaRPr sz="600" dirty="0"/>
          </a:p>
        </p:txBody>
      </p:sp>
      <p:sp>
        <p:nvSpPr>
          <p:cNvPr id="354" name="Google Shape;354;p9"/>
          <p:cNvSpPr txBox="1"/>
          <p:nvPr/>
        </p:nvSpPr>
        <p:spPr>
          <a:xfrm>
            <a:off x="1484558" y="1966896"/>
            <a:ext cx="1276311" cy="369332"/>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1800" b="0" i="0" u="none" strike="noStrike">
                <a:solidFill>
                  <a:srgbClr val="FFFFFF"/>
                </a:solidFill>
                <a:latin typeface="Calibri"/>
                <a:ea typeface="Calibri"/>
                <a:cs typeface="Calibri"/>
                <a:sym typeface="Calibri"/>
              </a:rPr>
              <a:t>Topluluk</a:t>
            </a:r>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TotalTime>
  <Words>2861</Words>
  <Application>Microsoft Office PowerPoint</Application>
  <PresentationFormat>Geniş ekran</PresentationFormat>
  <Paragraphs>240</Paragraphs>
  <Slides>19</Slides>
  <Notes>19</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19</vt:i4>
      </vt:variant>
    </vt:vector>
  </HeadingPairs>
  <TitlesOfParts>
    <vt:vector size="23" baseType="lpstr">
      <vt:lpstr>Calibri</vt:lpstr>
      <vt:lpstr>Helvetica Neue</vt:lpstr>
      <vt:lpstr>Arial</vt:lpstr>
      <vt:lpstr>Office Theme</vt:lpstr>
      <vt:lpstr>PowerPoint Sunusu</vt:lpstr>
      <vt:lpstr>PowerPoint Sunusu</vt:lpstr>
      <vt:lpstr>PowerPoint Sunusu</vt:lpstr>
      <vt:lpstr>RİSK FAKTÖRLERİ VE KORUYUCU FAKTÖRLER </vt:lpstr>
      <vt:lpstr>FAALİYET: ÇOCUK İŞÇİ OLARAK ÇALIŞAN VEYA  ÇOCUK İŞÇİLİĞİ RİSKİ ALTINDAKİ ÇOCUKLARA  YÖNELİK RİSK FAKTÖRLERİNİ VE KORUYUCU  FAKTÖRLERİ ANLAMAK </vt:lpstr>
      <vt:lpstr>EK RİSK FAKTÖRLERİ &amp; KORUYUCU FAKTÖRLER</vt:lpstr>
      <vt:lpstr>PowerPoint Sunusu</vt:lpstr>
      <vt:lpstr>PowerPoint Sunusu</vt:lpstr>
      <vt:lpstr>PowerPoint Sunusu</vt:lpstr>
      <vt:lpstr>ÖNLEME VE MÜDAHALE ÇERÇEVESİ </vt:lpstr>
      <vt:lpstr>PowerPoint Sunusu</vt:lpstr>
      <vt:lpstr>PowerPoint Sunusu</vt:lpstr>
      <vt:lpstr>PowerPoint Sunusu</vt:lpstr>
      <vt:lpstr>PowerPoint Sunusu</vt:lpstr>
      <vt:lpstr>PowerPoint Sunusu</vt:lpstr>
      <vt:lpstr>FAALİYET: ZARAR VERMEME </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Alyson Eynon</dc:creator>
  <cp:lastModifiedBy>DELL</cp:lastModifiedBy>
  <cp:revision>15</cp:revision>
  <dcterms:created xsi:type="dcterms:W3CDTF">2021-01-20T21:59:19Z</dcterms:created>
  <dcterms:modified xsi:type="dcterms:W3CDTF">2024-04-08T13:18:18Z</dcterms:modified>
</cp:coreProperties>
</file>