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comments/modernComment_106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Helvetica Neue" panose="020B0604020202020204" charset="0"/>
      <p:regular r:id="rId24"/>
      <p:bold r:id="rId25"/>
      <p:italic r:id="rId26"/>
      <p:boldItalic r:id="rId27"/>
    </p:embeddedFont>
  </p:embeddedFontLst>
  <p:custDataLst>
    <p:tags r:id="rId28"/>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jPW45sFjIW60jnM9idVZHm2iDz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4DA"/>
    <a:srgbClr val="EAF1E1"/>
    <a:srgbClr val="97BD67"/>
    <a:srgbClr val="C0D5A1"/>
    <a:srgbClr val="C39A48"/>
    <a:srgbClr val="D34234"/>
    <a:srgbClr val="E84326"/>
    <a:srgbClr val="E75027"/>
    <a:srgbClr val="B7A949"/>
    <a:srgbClr val="E55D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65" autoAdjust="0"/>
  </p:normalViewPr>
  <p:slideViewPr>
    <p:cSldViewPr snapToGrid="0">
      <p:cViewPr varScale="1">
        <p:scale>
          <a:sx n="56" d="100"/>
          <a:sy n="56" d="100"/>
        </p:scale>
        <p:origin x="1272"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7.xml"/></Relationships>
</file>

<file path=ppt/comments/modernComment_106_0.xml><?xml version="1.0" encoding="utf-8"?>
<p188:cmLst xmlns:a="http://schemas.openxmlformats.org/drawingml/2006/main" xmlns:r="http://schemas.openxmlformats.org/officeDocument/2006/relationships" xmlns:p188="http://schemas.microsoft.com/office/powerpoint/2018/8/main">
  <p188:cm id="{84A9922C-9A38-49B7-A075-133EAA2A87E9}" authorId="{3B225371-A5D4-6CE3-9D5C-58AB0B77C653}" created="2022-02-15T22:34:58.519">
    <ac:txMkLst xmlns:ac="http://schemas.microsoft.com/office/drawing/2013/main/command">
      <pc:docMk xmlns:pc="http://schemas.microsoft.com/office/powerpoint/2013/main/command"/>
      <pc:sldMk xmlns:pc="http://schemas.microsoft.com/office/powerpoint/2013/main/command" cId="0" sldId="262"/>
      <ac:spMk id="273" creationId="{00000000-0000-0000-0000-000000000000}"/>
      <ac:txMk cp="17" len="38">
        <ac:context len="75" hash="8945544"/>
      </ac:txMk>
    </ac:txMkLst>
    <p188:pos x="7691437" y="271462"/>
    <p188:replyLst>
      <p188:reply id="{4617DE19-C5F0-4A7A-9468-67D6C92E4CEA}" authorId="{9C36AD01-230D-76DC-CC71-BD5B4388A65D}" created="2022-02-22T12:15:37.857">
        <p188:txBody>
          <a:bodyPr/>
          <a:lstStyle/>
          <a:p>
            <a:r>
              <a:rPr lang="fr-FR"/>
              <a:t>OK reads better</a:t>
            </a:r>
          </a:p>
        </p188:txBody>
      </p188:reply>
    </p188:replyLst>
    <p188:txBody>
      <a:bodyPr/>
      <a:lstStyle/>
      <a:p>
        <a:r>
          <a:rPr lang="en-CA"/>
          <a:t>I might just be unfamiliar with the jargon, but should this be "multi-sectoral collaboration" instead?</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25" name="Google Shape;2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İnsani krizler nedeniyle çocuk işçiliği oranlarının yüksek olduğu veya arttığı ülkelerde, özellikle de diğer çocuk koruma endişelerinin ciddi boyutlarda olduğu durumlarda, yüksek vaka yüklerinin mevcut vaka yönetimi kapasitesini aşabileceğini açıklayın. Durum böyle olduğunda, bağımsız kuruluşların ve koordinasyon gruplarının, hangi vakaların düşük, orta veya yüksek riskli vakalar olarak değerlendirileceğini, bu risk seviyelerinin her birinde hangi takip faaliyetlerinin gerekli olduğunun ortaklaşa belirlenmesi ve hayati tehlike altında olan çocuklara acil destek sağlanması amacıyla vaka yüklerinin yönetilmesi için vakaların nasıl önceliklendirileceği konusunda anlaşmaya varmaları gerekecektir. Çocukların kırılganlığı, içinde bulundukları koşullara bağlı olarak değişebilen çeşitli risk faktörleri ve koruyucu faktörlerden etkilendiği için çocuk işçiliğini mevcut risk faktörleri ve koruyucu faktörlere bağlı olarak çocukların ileri ve geri yönde ilerleyebildiği bir seyir olarak düşünmek faydalı olabilir. Örneğin, kriz öncesinde okula gitmekte olan bir çocuk (düşük risk) kriz sırasında ailesinin geçim kaynaklarını kaybetmesi sonucunda okulu bırakmak ve çocuk işçiliğine katılmak zorunda kalabilir (orta risk); veya kriz öncesinde çocuk işçi olarak çalışan bir çocuk (orta risk) kriz nedeniyle ailesinden ayrı düşebilir ve en kötü biçimlerdeki çocuk işçiliğinden biri olan insan ticaretine karşı son derece kırılgan hâle gelebilir (yüksek risk). Benzer şekilde, zarar azaltma stratejileri, mesleki ve teknik eğitime erişim, insana yakışır işlere hazırlık ve bakım verene yönelik gelir desteği de dâhil olmak üzere bir vaka yönetimi paketi ile tehlikeli çocuk işçiliğinde çalışan bir ergenin desteklenmesi, çocuğun yüksek risk grubundan orta risk grubuna geçmesini sağlayabilir. </a:t>
            </a:r>
            <a:endParaRPr/>
          </a:p>
          <a:p>
            <a:pPr marL="0" lvl="0" indent="0" algn="l" rtl="0">
              <a:spcBef>
                <a:spcPct val="0"/>
              </a:spcBef>
              <a:spcAft>
                <a:spcPct val="0"/>
              </a:spcAft>
              <a:buNone/>
            </a:pPr>
            <a:endParaRPr/>
          </a:p>
        </p:txBody>
      </p:sp>
      <p:sp>
        <p:nvSpPr>
          <p:cNvPr id="292" name="Google Shape;29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Çocuk işçiliğine yönelik vaka yönetimi kırılganlık kriterlerinin oluşturulmasının yanı sıra seyir durumuna dayalı bir risk matrisinin kullanılması da yardımcı olabilir:</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Farklı risk düzeyleriyle bağlantılı çocuk işçiliği türlerinin ve koşullarının ve bunlara karşılık gelen vaka yönetimi faaliyetlerinin tanımlanması.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Bu değerlendirme ve analizler, vaka çalışanlarının her bir çocuğun risk düzeyini değerlendirmesine, analiz etmesine ve belirlemesine ve çocukların ihtiyaçlarına cevap verilmesi için gerekli önlemlerin alınmasına yardımcı olabilir;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vaka yönetimi hizmetlerinin kapasitesi doğrultusunda bağlama özgü kırılganlık kriterlerinin belirlenmesine yardımcı olabilir;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Hangi çocukların vaka yönetimi yoluyla ve hangilerinin diğer müdahaleler yoluyla desteklenmesi gerektiği konusunda netlik sağlanması,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ve çocukların, bakıcıların ve topluluğun kırılganlık kriterlerini doğrulama sürecine dâhil edilmesi. </a:t>
            </a: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p:txBody>
      </p:sp>
      <p:sp>
        <p:nvSpPr>
          <p:cNvPr id="300" name="Google Shape;30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Bütüncül bir bakım paketi yaşa ve toplumsal cinsiyete duyarlı olmalı; çalışan çocuklar, çocuk işçiliği ve (belirli) en kötü biçimlerdeki çocuk işçiliği ile ilişkili risk faktörlerine ve zarar düzeylerine yanıt vermelidir. Temel müdahaleler arasında sosyal faaliyetler, akran grupları, mentörlük ve hayat becerileri programları, potansiyel engellere yönelik yardımlar da dâhil olmak üzere sağlık hizmetleri, CSÜS (Cinsel Sağlık ve Üreme Sağlığı) hizmetleri ve Ruh Sağlığı ve Psikososyal Destek (RSPSD), okul öncesinden örgün ve yaygın eğitime ve bunların sonucunda insana yakışır işlere giden yollar; ergen anneler/babalar ve onların (koruyucu) ebeveynleri veya bakım verenleri da dâhil olmak üzere ebeveynlik desteği ve daha önce çocuk işçi olarak veya en kötü biçimlerdeki çocuk işçiliği kapsamında çalışan çocukların damgalanması, ayrımcılık görmesi ve ötekileştirilmesine yönelik eylemler yer almaktadır. </a:t>
            </a:r>
            <a:endParaRPr dirty="0"/>
          </a:p>
          <a:p>
            <a:pPr marL="0" lvl="0" indent="0" algn="l" rtl="0">
              <a:spcBef>
                <a:spcPct val="0"/>
              </a:spcBef>
              <a:spcAft>
                <a:spcPct val="0"/>
              </a:spcAft>
              <a:buNone/>
            </a:pPr>
            <a:endParaRPr dirty="0"/>
          </a:p>
        </p:txBody>
      </p:sp>
      <p:sp>
        <p:nvSpPr>
          <p:cNvPr id="308" name="Google Shape;30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Bu görsel, katmanlı destek modelinin bir örneğidir ancak yerel bağlamda her daim bağlama özgü müdahale faaliyetleri belirlenmelidir. </a:t>
            </a:r>
            <a:endParaRPr/>
          </a:p>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Katmanlı destek modelleri, yüksek, orta ve düşük risk seviyeleri için temel eylemleri ana hatlarıyla belirleyerek vakaya yönelik farklı programlama müdahalelerini net bir şekilde tanımlamaya, EKBÇİ ve CTCDŞ de dâhil olmak üzere birden fazla koruma riski içeren yüksek riskli vakalar için standart operasyon prosedürleri (SOP'ler) geliştirmeye ve yüksek risk altında olduğu belirlenen çocuklar için vaka yönetimi hizmetlerinin bir öncelik olarak teşvik edilmesine yardımcı olabilir.</a:t>
            </a:r>
            <a:endParaRPr/>
          </a:p>
          <a:p>
            <a:pPr marL="0" lvl="0" indent="0" algn="l" rtl="0">
              <a:spcBef>
                <a:spcPct val="0"/>
              </a:spcBef>
              <a:spcAft>
                <a:spcPct val="0"/>
              </a:spcAft>
              <a:buNone/>
            </a:pPr>
            <a:endParaRPr/>
          </a:p>
        </p:txBody>
      </p:sp>
      <p:sp>
        <p:nvSpPr>
          <p:cNvPr id="315" name="Google Shape;31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Çocuk işçilere yönelik farklılaştırılmış vaka yönetimi programlamasını desteklemek için düşük, orta ve yüksek riskli vakalara zamanında ve yeterli yanıt verilmesine yönelik eylemler üzerinde uzlaşın. Bu, şunları içerir: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Tespit edilen farklı düzeylerdeki çocuklara ilişkin kapsamlı değerlendirme için zaman çizelgeleri ve adımlar. Bunların küresel asgari standartlarla uyumlu olmasını ve vaka yönetimi ortakları arasında yerel bağlama göre üzerinde uzlaşılmasını sağlayın.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işçiliği risk ve koruyucu faktörlerini içeren vaka yönetimi araçlarının veya tespit, kayıt ve değerlendirme araçlarının geliştirilmesi/uyarlanması, değerlendirme formlarının örgün veya yaygın eğitime veya çocuğun yaşına uygun mesleki eğitime erişimi ve eğitiminin önündeki potansiyel engeller hakkındaki bilgilerin toplanmasının sağlanması;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Engellilik, hastalık, ailenin ayrılması, silahlı kuvvetler ve silahlı gruplarla ilişkili çocuklar ve cinsel istismar gibi ek risk faktörleri veya koruma endişeleri; bir çocuğun aile ortamı ve çocuğun ebeveynleri/bakım verenleri ile birlikte veya yalnız yaşaması durumunda ebeveynleri ile olan temas biçiminin çocuğun çalışması ile olan ilişkisi.</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Ailelerin temel ihtiyaçlarını karşılama becerisi, ihmale ilişkin göstergeler, ebeveynlerin çocuk işçiliğine yönelik anlayış ve tutumları, ebeveynlerin/bakım verenlerin ve ailenin çocukların çalışmasına yol açmadaki/bunu kolaylaştırmadaki rolü, ailenin geliri ve hangi aile üyelerinin ücretli veya ücretsiz çalıştığına ilişkin bilgiler, çocukların kazandığı gelirin hane içindeki rolü ve ne için kullanıldığı.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Çocuğun nerede ve kiminle çalıştığı, yaptığı işin ve görevlerin türü, çalışma saatleri ve programı, çalışmanın gönüllü veya zorunlu olması, serbestlik ve tercih düzeyi, çocuğun cinsel veya fiziksel istismara ya da şiddete maruz kalma durumu, fiziksel tehlikeler, bunların sonuçları ve ücretlendirme gibi iş yerindeki koşullar ve tehlikeler.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Çocuğun ve/veya ailenin ayrımcılığa uğraması ve ötekileştirilmesi ve bu durumun çocuk işçiliğine yönelik riskleri nasıl etkilediği. </a:t>
            </a:r>
            <a:endParaRPr/>
          </a:p>
          <a:p>
            <a:pPr marL="0" lvl="0" indent="0" algn="l" rtl="0">
              <a:spcBef>
                <a:spcPct val="0"/>
              </a:spcBef>
              <a:spcAft>
                <a:spcPct val="0"/>
              </a:spcAft>
              <a:buNone/>
            </a:pPr>
            <a:endParaRPr sz="1200" b="1">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323" name="Google Shape;32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Prosedürler, vaka çalışanları ile yöneticileri veya süpervizörleri arasında çocuğa ve/veya ailesine yönelik herhangi bir işlem yapılmadan önce ve işlem yapılması sırasında vakaların nasıl tartışıldığını ve ele alındığını içermelidir.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koruma vaka yönetimi kuruluşları, kolluk kuvvetleri, sosyal yardım ve alternatif bakım aktörleri gibi diğer ilgili aktörler arasında, örneğin çocuk ticareti, Silahlı Kuvvetler veya Güçlerle İlişki Hâlindeki Çocukların varlığı (CAAFAG) veya ticari cinsel sömürüye maruz kalınması gibi durumlarda çocuğun uzaklaştırılmasını veya kurtarılmasını gerektiren durumlar için SOP'ler geliştirilmelidir. STK'lerin ve BM kuruluşlarının genellikle çocukları yüksek riskli durumlardan kurtarma yetkisine sahip olmadıklarını, ancak bazı yerlerde Adalet Bakanlıkları tarafından mahkeme kararıyla ya da Sosyal Hizmetler Bakanlıkları tarafından bu yetkinin bu kuruluşlara verilebileceğini unutmayın.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Bir çocuğun çocuk işçiliğinden alınmasının veya kurtarılmasının gerekli olduğu ancak bunun mümkün olmadığı veya bunun çocuğun yüksek yararına olmadığı durumlarda da çocuklar için SOP'lere ihtiyaç vardır. Kendilerini veya personeli riske atmadan çocuğun ihtiyaçlarını karşılayacak eylemlerin planlanması için kolluk kuvvetleri de dâhil olmak üzere ilgili aktörlerle irtibat kurulması da buna dâhildir. Çalışan çocukların mülteci, ülke içinde yerinden edilmiş veya göçmen olduğu durumlarda devlet hizmetleri, UNHCR veya IOM gibi ilgili kurumlar tarafından belirlenen vaka yönetimi prosedürleri takip edilmelidir. </a:t>
            </a:r>
            <a:endParaRPr/>
          </a:p>
          <a:p>
            <a:pPr marL="171450" lvl="0" indent="-95250" algn="l" rtl="0">
              <a:spcBef>
                <a:spcPct val="0"/>
              </a:spcBef>
              <a:spcAft>
                <a:spcPct val="0"/>
              </a:spcAft>
              <a:buClr>
                <a:schemeClr val="dk1"/>
              </a:buClr>
              <a:buSzPts val="1200"/>
              <a:buFont typeface="Arial"/>
              <a:buNone/>
            </a:pPr>
            <a:endParaRPr/>
          </a:p>
          <a:p>
            <a:pPr marL="171450" lvl="0" indent="-95250" algn="l" rtl="0">
              <a:spcBef>
                <a:spcPct val="0"/>
              </a:spcBef>
              <a:spcAft>
                <a:spcPct val="0"/>
              </a:spcAft>
              <a:buClr>
                <a:schemeClr val="dk1"/>
              </a:buClr>
              <a:buSzPts val="1200"/>
              <a:buFont typeface="Arial"/>
              <a:buNone/>
            </a:pPr>
            <a:endParaRPr/>
          </a:p>
          <a:p>
            <a:pPr marL="171450" lvl="0" indent="-95250" algn="l" rtl="0">
              <a:spcBef>
                <a:spcPct val="0"/>
              </a:spcBef>
              <a:spcAft>
                <a:spcPct val="0"/>
              </a:spcAft>
              <a:buClr>
                <a:schemeClr val="dk1"/>
              </a:buClr>
              <a:buSzPts val="1200"/>
              <a:buFont typeface="Arial"/>
              <a:buNone/>
            </a:pPr>
            <a:endParaRPr/>
          </a:p>
        </p:txBody>
      </p:sp>
      <p:sp>
        <p:nvSpPr>
          <p:cNvPr id="331" name="Google Shape;33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39" name="Google Shape;33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47" name="Google Shape;34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233" name="Google Shape;23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endParaRPr sz="1200" dirty="0"/>
          </a:p>
        </p:txBody>
      </p:sp>
      <p:sp>
        <p:nvSpPr>
          <p:cNvPr id="240" name="Google Shape;24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47" name="Google Shape;247;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57" name="Google Shape;25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Kapsayıcı ilkeler şunlardır: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aşağıdakiler de dâhil olmak üzere çocuk koruma ile ilgili asgari standartlar doğrultusunda yeterli kapasiteye sahip olma: </a:t>
            </a:r>
            <a:endParaRPr/>
          </a:p>
          <a:p>
            <a:pPr marL="628650" marR="0" lvl="1"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koruma ve vaka yönetimi alanındaki teknik uzmanlık, yeterli gözetim altında çalışan nitelikli vaka çalışanları tarafından verilmelidir; </a:t>
            </a:r>
            <a:endParaRPr/>
          </a:p>
          <a:p>
            <a:pPr marL="628650" marR="0" lvl="1"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ev ziyaretleri de dâhil olmak üzere değerlendirme, vaka planlama ve uygulama, kişiye özel hizmet sağlama, yönlendirmeleri kolaylaştırma ve takip sağlama konularından sorumlu özverili vaka çalışanları; </a:t>
            </a:r>
            <a:endParaRPr/>
          </a:p>
          <a:p>
            <a:pPr marL="628650" marR="0" lvl="1"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çocukların bütüncül ihtiyaçları karşılanana kadar desteklenebilmeleri için en az altı ay, ideal olarak daha uzun bir süre boyunca çocuklara nitelikli hizmet sağlamak üzere yeterli finansmana erişim; </a:t>
            </a:r>
            <a:endParaRPr/>
          </a:p>
          <a:p>
            <a:pPr marL="628650" marR="0" lvl="1"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çocuklara ve bakım verenlerine temel ihtiyaçlar, gıda güvenliği ve geçim kaynakları, eğitim, sağlık hizmetleri ve diğer temel hizmetler de dâhil olmak üzere özel, bütüncül destek sağlamaya yönelik doğrudan hizmet sunma veya yönlendirme yapma kapasitesi.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Vaka çalışanları ve süpervizörler, çalışan çocukları, bu çocukların çalışma ve yaşama ortamlarını değerlendirmeye ve çocukların tehlikeli çalışma tür ve koşullarının yanı sıra en kötü biçimlerdeki çocuk işçiliğine dair diğer uyarı işaretlerini belirlemeye yardımcı olacak uygulama rehberiyle desteklenmelidir. Bu, çocuk işçiliği türlerinin ve koşullarının vaka yönetimi formlarına ve vaka yönetimi hizmetlerini destekleyen çocuk koruma/TCDŞ bilgi sistemlerine entegre edildiği formlara sahip olunmasını içerir.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işçi olarak çalışan çocuklar için vaka yönetimi hizmeti sunan kuruluşlar, vaka çalışanları açısından ortaya çıkabilecek güvenlik risklerini tespit etmeli ve bunları azaltmalıdır çünkü vaka çalışanları, ebeveynler/aile üyeleri, akranlar veya çocukların çalıştığı suç şebekeleri de dâhil olmak üzere çocukların işverenleriyle temas ve müzakere hâlinde olacaktır. Çocuk işçiliğinin tüm biçimleri bir bakıma yasa dışı olarak kabul edilse de özellikle en kötü biçimlerdeki çocuk işçiliği ve yasa dışı endüstrilerde yer alan çocuklar başta olmak üzere, çocuk işçiliğinin genellikle gizlilik içinde ve son derece saklı bir şekilde gerçekleştirilen biçimleri vardır. Vaka çalışanlarının vaka işlerini güvenli bir şekilde yönetebilmeleri için donanımlı olmaları gerekmektedir.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Ayrıca, vaka yönetimi sağlayan her kuruluş, çocuk işçiliği göstergelerini içeren yeterli bilgi yönetim sistemleri aracılığıyla, kendi bünyesindeki vakaların ve bu bağlam içindeki daha geniş çocuk işçiliği eğilimlerinin izlenmesini ve analiz edilmesini desteklemelidir.  </a:t>
            </a:r>
            <a:endParaRPr/>
          </a:p>
          <a:p>
            <a:pPr marL="0" lvl="0" indent="0" algn="l" rtl="0">
              <a:spcBef>
                <a:spcPct val="0"/>
              </a:spcBef>
              <a:spcAft>
                <a:spcPct val="0"/>
              </a:spcAft>
              <a:buNone/>
            </a:pPr>
            <a:endParaRPr/>
          </a:p>
        </p:txBody>
      </p:sp>
      <p:sp>
        <p:nvSpPr>
          <p:cNvPr id="263" name="Google Shape;26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Vaka yönetimi, ilgili hükûmet aktörlerini, çocuk koruma kuruluşlarını ve diğer hizmet sağlayıcıları içeren yerel veya ulusal insani yardım kuruluşları çocuk koruma ve/veya vaka yönetimi koordinasyon yapıları aracılığıyla koordine edilmelidir.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İşçiliği İzleme sistemleri, TCDŞ vaka yönetimi hizmetleri, 1612 sayılı Güvenlik Konseyi Kararı gibi kararlar altındaki belli en kötü biçimlerdeki çocuk işçiliği için vaka yönetim sistemleri, Silahlı Kuvvetler veya Güçlerle İlişki Hâlindeki Çocuklar (CAAFAG) veya UNHCR ve ortakları tarafından yürütülen Yüksek Yarar Prosedürü de dâhil olmak üzere mülteci ortamlarında kurulan vaka yönetimi sistemleri gibi mevcut çocuk işçiliği vaka yönetimi sistemlerinin işlevselliğini, kapasitesini, uygunluk kriterlerini ve kapsamını belirlemeli ve haritalandırmalıdır.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Ayrıca, çocuk işçi olarak çalışan çocuklara yönelik müdahaleye dâhil edilmesi gereken sektörler arası kilit hizmet sağlayıcıları belirlemek.</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Koordinasyon yoluyla ortaklar, vaka yönetimi prosedürlerini uyumlu hâle getirmek için çalışmalı, çocuk işçi olarak ve en kötü biçimlerdeki çocuk işçiliği kapsamında çalışan çocukların destek aldıkları vaka yönetimi sistemlerinden bağımsız olarak aynı kalitede ve benzer türde hizmetler almalarını sağlamak için kurumlar arası düzeyde bir risk matrisi ve hizmet paketleri bakımından asgari standartlar belirlemelidir. Ticari cinsel sömürüye maruz kalan, köle olarak çalıştırılan veya yasa dışı faaliyetlerde yer alan çocuklar gibi çocukların en kötü biçimlerdeki çocuk işçiliğinden alınması veya kurtarılması gerektiğinde, bu işlem yalnızca çocukların alınması, çekilmesi ve/veya kurtarılması işlemlerini gerçekleştirme yetkisine sahip, ulusal düzeyde yetkilendirilmiş resmî kurum veya kuruluşlar aracılığıyla yapılmalıdır. Vaka yönetiminin desteklenmesi için net bir SOP geliştirilmelidir. Kaybolan veya çalışmak için başka bir yere taşınan ya da insan ticaretine maruz kalan çocuklar için de SOP'ler geliştirilmeli, kaybolan veya insan ticaretine maruz kalan çocuklar için ilgili ortaklarla birlikte izleme ve takip prosedürleri oluşturulmalı, göç ve çocuk ticaretine yönelik risk faktörlerinin ele alınması için çocukların kaybolma veya taşınma nedenleri analiz edilmelidir. </a:t>
            </a:r>
            <a:endParaRPr/>
          </a:p>
          <a:p>
            <a:pPr marL="285750" lvl="0" indent="-171450" algn="l" rtl="0">
              <a:spcBef>
                <a:spcPct val="0"/>
              </a:spcBef>
              <a:spcAft>
                <a:spcPct val="0"/>
              </a:spcAft>
              <a:buClr>
                <a:schemeClr val="dk1"/>
              </a:buClr>
              <a:buSzPts val="1800"/>
              <a:buFont typeface="Arial"/>
              <a:buNone/>
            </a:pPr>
            <a:endParaRPr sz="1800">
              <a:solidFill>
                <a:schemeClr val="dk1"/>
              </a:solidFill>
              <a:latin typeface="Calibri"/>
              <a:ea typeface="Calibri"/>
              <a:cs typeface="Calibri"/>
              <a:sym typeface="Calibri"/>
            </a:endParaRPr>
          </a:p>
          <a:p>
            <a:pPr marL="285750" lvl="0" indent="-171450" algn="l" rtl="0">
              <a:spcBef>
                <a:spcPct val="0"/>
              </a:spcBef>
              <a:spcAft>
                <a:spcPct val="0"/>
              </a:spcAft>
              <a:buClr>
                <a:schemeClr val="dk1"/>
              </a:buClr>
              <a:buSzPts val="1800"/>
              <a:buFont typeface="Arial"/>
              <a:buNone/>
            </a:pPr>
            <a:endParaRPr sz="1800">
              <a:solidFill>
                <a:schemeClr val="dk1"/>
              </a:solidFill>
              <a:latin typeface="Calibri"/>
              <a:ea typeface="Calibri"/>
              <a:cs typeface="Calibri"/>
              <a:sym typeface="Calibri"/>
            </a:endParaRPr>
          </a:p>
          <a:p>
            <a:pPr marL="742950" lvl="1" indent="-171450" algn="l" rtl="0">
              <a:spcBef>
                <a:spcPct val="0"/>
              </a:spcBef>
              <a:spcAft>
                <a:spcPct val="0"/>
              </a:spcAft>
              <a:buClr>
                <a:schemeClr val="dk1"/>
              </a:buClr>
              <a:buSzPts val="1800"/>
              <a:buFont typeface="Arial"/>
              <a:buNone/>
            </a:pPr>
            <a:endParaRPr sz="1800">
              <a:solidFill>
                <a:schemeClr val="dk1"/>
              </a:solidFill>
              <a:latin typeface="Calibri"/>
              <a:ea typeface="Calibri"/>
              <a:cs typeface="Calibri"/>
              <a:sym typeface="Calibri"/>
            </a:endParaRPr>
          </a:p>
          <a:p>
            <a:pPr marL="171450" lvl="0" indent="-95250" algn="l" rtl="0">
              <a:spcBef>
                <a:spcPct val="0"/>
              </a:spcBef>
              <a:spcAft>
                <a:spcPct val="0"/>
              </a:spcAft>
              <a:buClr>
                <a:schemeClr val="dk1"/>
              </a:buClr>
              <a:buSzPts val="1200"/>
              <a:buFont typeface="Arial"/>
              <a:buNone/>
            </a:pPr>
            <a:endParaRPr/>
          </a:p>
        </p:txBody>
      </p:sp>
      <p:sp>
        <p:nvSpPr>
          <p:cNvPr id="271" name="Google Shape;27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Yönlendirme sistemlerinin başarılı olmasına yardımcı olacak tedbirler şunlardır: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Acil durum fonları vaka yönetimi bütçelerinde yer almakta, böylece vaka çalışanları vaka planlarının uygulanmasını desteklemek ve çeşitli masrafları karşılamak için vaka fonlarını kullanabilmektedir: örneğin, yapılan acil tıbbi yönlendirmeler, zarar azaltma stratejilerinin desteklenmesine yönelik ekipmanlar veya özel hizmetler ya da diğer bireysel destek ihtiyaçları için ödenen ücretler buna dâhildir;</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Ulaşım, çeviri, form doldurma ve aşina olmadıkları sistemlerde yolunu bulma gibi konularda vaka çalışanlarının çocuklara ve bakım verenlere yönlendirme hizmetlerinde eşlik edebilmesi için zaman ve kolaylaştırma sağlanmasının planlanması;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Yönlendirme ortaklarının (daha önce) çocuk işçi olarak çalışan çocuklara yönelik hizmet sunma kapasitelerinin geliştirilmesi için desteklenmesi; okullar, öğrenim merkezleri, mesleki ve teknik eğitim merkezleri gibi eğitim hizmeti sağlayıcılarında; RSPSD sağlayıcıları da dâhil olmak üzere sağlık hizmetlerinde veya hukuki hizmet sağlayıcılarında kapasitenin güçlendirilmesi gerekebilir. Çocuk işçiliğine maruz kalan çocukların bakımı gibi eğitim destekleri ve sunulan hizmetlerin çocuk ve ergen dostu materyallerle donatılması gibi operasyonel destekler yardımcı rol oynayabilir. </a:t>
            </a:r>
            <a:endParaRPr/>
          </a:p>
          <a:p>
            <a:pPr marL="0" lvl="0" indent="0" algn="l" rtl="0">
              <a:spcBef>
                <a:spcPct val="0"/>
              </a:spcBef>
              <a:spcAft>
                <a:spcPct val="0"/>
              </a:spcAft>
              <a:buNone/>
            </a:pPr>
            <a:endParaRPr/>
          </a:p>
        </p:txBody>
      </p:sp>
      <p:sp>
        <p:nvSpPr>
          <p:cNvPr id="279" name="Google Shape;27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86" name="Google Shape;286;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9"/>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pic>
        <p:nvPicPr>
          <p:cNvPr id="14" name="Google Shape;14;p19"/>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19"/>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9"/>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67" name="Google Shape;67;p28"/>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68" name="Google Shape;68;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9" name="Google Shape;69;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0" name="Google Shape;70;p2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2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73" name="Google Shape;73;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4" name="Google Shape;74;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5" name="Google Shape;75;p2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6"/>
        <p:cNvGrpSpPr/>
        <p:nvPr/>
      </p:nvGrpSpPr>
      <p:grpSpPr>
        <a:xfrm>
          <a:off x="0" y="0"/>
          <a:ext cx="0" cy="0"/>
          <a:chOff x="0" y="0"/>
          <a:chExt cx="0" cy="0"/>
        </a:xfrm>
      </p:grpSpPr>
      <p:sp>
        <p:nvSpPr>
          <p:cNvPr id="77" name="Google Shape;77;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8" name="Google Shape;78;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79" name="Google Shape;79;p30"/>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80" name="Google Shape;80;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1" name="Google Shape;81;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2" name="Google Shape;82;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3"/>
        <p:cNvGrpSpPr/>
        <p:nvPr/>
      </p:nvGrpSpPr>
      <p:grpSpPr>
        <a:xfrm>
          <a:off x="0" y="0"/>
          <a:ext cx="0" cy="0"/>
          <a:chOff x="0" y="0"/>
          <a:chExt cx="0" cy="0"/>
        </a:xfrm>
      </p:grpSpPr>
      <p:sp>
        <p:nvSpPr>
          <p:cNvPr id="84" name="Google Shape;84;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3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86" name="Google Shape;86;p31"/>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87" name="Google Shape;87;p3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8" name="Google Shape;88;p3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9" name="Google Shape;89;p3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90"/>
        <p:cNvGrpSpPr/>
        <p:nvPr/>
      </p:nvGrpSpPr>
      <p:grpSpPr>
        <a:xfrm>
          <a:off x="0" y="0"/>
          <a:ext cx="0" cy="0"/>
          <a:chOff x="0" y="0"/>
          <a:chExt cx="0" cy="0"/>
        </a:xfrm>
      </p:grpSpPr>
      <p:sp>
        <p:nvSpPr>
          <p:cNvPr id="91" name="Google Shape;9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92" name="Google Shape;92;p3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3" name="Google Shape;93;p3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94" name="Google Shape;94;p3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5" name="Google Shape;95;p3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96"/>
        <p:cNvGrpSpPr/>
        <p:nvPr/>
      </p:nvGrpSpPr>
      <p:grpSpPr>
        <a:xfrm>
          <a:off x="0" y="0"/>
          <a:ext cx="0" cy="0"/>
          <a:chOff x="0" y="0"/>
          <a:chExt cx="0" cy="0"/>
        </a:xfrm>
      </p:grpSpPr>
      <p:sp>
        <p:nvSpPr>
          <p:cNvPr id="97" name="Google Shape;97;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98" name="Google Shape;98;p3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9" name="Google Shape;99;p3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00" name="Google Shape;100;p3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1" name="Google Shape;101;p3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2"/>
        <p:cNvGrpSpPr/>
        <p:nvPr/>
      </p:nvGrpSpPr>
      <p:grpSpPr>
        <a:xfrm>
          <a:off x="0" y="0"/>
          <a:ext cx="0" cy="0"/>
          <a:chOff x="0" y="0"/>
          <a:chExt cx="0" cy="0"/>
        </a:xfrm>
      </p:grpSpPr>
      <p:grpSp>
        <p:nvGrpSpPr>
          <p:cNvPr id="103" name="Google Shape;103;p34"/>
          <p:cNvGrpSpPr/>
          <p:nvPr/>
        </p:nvGrpSpPr>
        <p:grpSpPr>
          <a:xfrm>
            <a:off x="0" y="5303520"/>
            <a:ext cx="12192000" cy="1639827"/>
            <a:chOff x="0" y="5303520"/>
            <a:chExt cx="12192000" cy="1639827"/>
          </a:xfrm>
        </p:grpSpPr>
        <p:pic>
          <p:nvPicPr>
            <p:cNvPr id="104" name="Google Shape;104;p34"/>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05" name="Google Shape;105;p34"/>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06" name="Google Shape;106;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07" name="Google Shape;107;p3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8" name="Google Shape;108;p3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09"/>
        <p:cNvGrpSpPr/>
        <p:nvPr/>
      </p:nvGrpSpPr>
      <p:grpSpPr>
        <a:xfrm>
          <a:off x="0" y="0"/>
          <a:ext cx="0" cy="0"/>
          <a:chOff x="0" y="0"/>
          <a:chExt cx="0" cy="0"/>
        </a:xfrm>
      </p:grpSpPr>
      <p:grpSp>
        <p:nvGrpSpPr>
          <p:cNvPr id="110" name="Google Shape;110;p35"/>
          <p:cNvGrpSpPr/>
          <p:nvPr/>
        </p:nvGrpSpPr>
        <p:grpSpPr>
          <a:xfrm>
            <a:off x="0" y="5303520"/>
            <a:ext cx="12192000" cy="1639827"/>
            <a:chOff x="0" y="5303520"/>
            <a:chExt cx="12192000" cy="1639827"/>
          </a:xfrm>
        </p:grpSpPr>
        <p:pic>
          <p:nvPicPr>
            <p:cNvPr id="111" name="Google Shape;111;p35"/>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12" name="Google Shape;112;p35"/>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13" name="Google Shape;113;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14" name="Google Shape;114;p3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5" name="Google Shape;115;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16"/>
        <p:cNvGrpSpPr/>
        <p:nvPr/>
      </p:nvGrpSpPr>
      <p:grpSpPr>
        <a:xfrm>
          <a:off x="0" y="0"/>
          <a:ext cx="0" cy="0"/>
          <a:chOff x="0" y="0"/>
          <a:chExt cx="0" cy="0"/>
        </a:xfrm>
      </p:grpSpPr>
      <p:sp>
        <p:nvSpPr>
          <p:cNvPr id="117" name="Google Shape;117;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18" name="Google Shape;118;p3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9" name="Google Shape;119;p3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20" name="Google Shape;120;p36"/>
          <p:cNvGrpSpPr/>
          <p:nvPr/>
        </p:nvGrpSpPr>
        <p:grpSpPr>
          <a:xfrm>
            <a:off x="0" y="5303520"/>
            <a:ext cx="12192000" cy="1639827"/>
            <a:chOff x="0" y="5303520"/>
            <a:chExt cx="12192000" cy="1639827"/>
          </a:xfrm>
        </p:grpSpPr>
        <p:pic>
          <p:nvPicPr>
            <p:cNvPr id="121" name="Google Shape;121;p36"/>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22" name="Google Shape;122;p36"/>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3"/>
        <p:cNvGrpSpPr/>
        <p:nvPr/>
      </p:nvGrpSpPr>
      <p:grpSpPr>
        <a:xfrm>
          <a:off x="0" y="0"/>
          <a:ext cx="0" cy="0"/>
          <a:chOff x="0" y="0"/>
          <a:chExt cx="0" cy="0"/>
        </a:xfrm>
      </p:grpSpPr>
      <p:grpSp>
        <p:nvGrpSpPr>
          <p:cNvPr id="124" name="Google Shape;124;p37"/>
          <p:cNvGrpSpPr/>
          <p:nvPr/>
        </p:nvGrpSpPr>
        <p:grpSpPr>
          <a:xfrm>
            <a:off x="0" y="5303520"/>
            <a:ext cx="12192000" cy="1639827"/>
            <a:chOff x="0" y="5303520"/>
            <a:chExt cx="12192000" cy="1639827"/>
          </a:xfrm>
        </p:grpSpPr>
        <p:pic>
          <p:nvPicPr>
            <p:cNvPr id="125" name="Google Shape;125;p37"/>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26" name="Google Shape;126;p37"/>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27" name="Google Shape;127;p3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28" name="Google Shape;128;p3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9" name="Google Shape;129;p3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0"/>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 name="Google Shape;19;p2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2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20"/>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0"/>
        <p:cNvGrpSpPr/>
        <p:nvPr/>
      </p:nvGrpSpPr>
      <p:grpSpPr>
        <a:xfrm>
          <a:off x="0" y="0"/>
          <a:ext cx="0" cy="0"/>
          <a:chOff x="0" y="0"/>
          <a:chExt cx="0" cy="0"/>
        </a:xfrm>
      </p:grpSpPr>
      <p:sp>
        <p:nvSpPr>
          <p:cNvPr id="131" name="Google Shape;131;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32" name="Google Shape;132;p3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33" name="Google Shape;133;p3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34" name="Google Shape;134;p38"/>
          <p:cNvSpPr>
            <a:spLocks noGrp="1"/>
          </p:cNvSpPr>
          <p:nvPr>
            <p:ph type="pic" idx="2"/>
          </p:nvPr>
        </p:nvSpPr>
        <p:spPr>
          <a:xfrm>
            <a:off x="0" y="0"/>
            <a:ext cx="4340225" cy="6858000"/>
          </a:xfrm>
          <a:prstGeom prst="rect">
            <a:avLst/>
          </a:prstGeom>
          <a:noFill/>
          <a:ln>
            <a:noFill/>
          </a:ln>
        </p:spPr>
        <p:txBody>
          <a:bodyPr/>
          <a:lstStyle/>
          <a:p>
            <a:endParaRPr/>
          </a:p>
        </p:txBody>
      </p:sp>
      <p:sp>
        <p:nvSpPr>
          <p:cNvPr id="135" name="Google Shape;135;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36"/>
        <p:cNvGrpSpPr/>
        <p:nvPr/>
      </p:nvGrpSpPr>
      <p:grpSpPr>
        <a:xfrm>
          <a:off x="0" y="0"/>
          <a:ext cx="0" cy="0"/>
          <a:chOff x="0" y="0"/>
          <a:chExt cx="0" cy="0"/>
        </a:xfrm>
      </p:grpSpPr>
      <p:sp>
        <p:nvSpPr>
          <p:cNvPr id="137" name="Google Shape;137;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38" name="Google Shape;138;p39"/>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39" name="Google Shape;139;p39"/>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40" name="Google Shape;140;p39"/>
          <p:cNvSpPr>
            <a:spLocks noGrp="1"/>
          </p:cNvSpPr>
          <p:nvPr>
            <p:ph type="pic" idx="2"/>
          </p:nvPr>
        </p:nvSpPr>
        <p:spPr>
          <a:xfrm>
            <a:off x="0" y="0"/>
            <a:ext cx="4340225" cy="6858000"/>
          </a:xfrm>
          <a:prstGeom prst="rect">
            <a:avLst/>
          </a:prstGeom>
          <a:noFill/>
          <a:ln>
            <a:noFill/>
          </a:ln>
        </p:spPr>
        <p:txBody>
          <a:bodyPr/>
          <a:lstStyle/>
          <a:p>
            <a:endParaRPr/>
          </a:p>
        </p:txBody>
      </p:sp>
      <p:sp>
        <p:nvSpPr>
          <p:cNvPr id="141" name="Google Shape;141;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2"/>
        <p:cNvGrpSpPr/>
        <p:nvPr/>
      </p:nvGrpSpPr>
      <p:grpSpPr>
        <a:xfrm>
          <a:off x="0" y="0"/>
          <a:ext cx="0" cy="0"/>
          <a:chOff x="0" y="0"/>
          <a:chExt cx="0" cy="0"/>
        </a:xfrm>
      </p:grpSpPr>
      <p:sp>
        <p:nvSpPr>
          <p:cNvPr id="143" name="Google Shape;143;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44" name="Google Shape;144;p4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45" name="Google Shape;145;p4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46" name="Google Shape;146;p40"/>
          <p:cNvSpPr>
            <a:spLocks noGrp="1"/>
          </p:cNvSpPr>
          <p:nvPr>
            <p:ph type="pic" idx="2"/>
          </p:nvPr>
        </p:nvSpPr>
        <p:spPr>
          <a:xfrm>
            <a:off x="0" y="0"/>
            <a:ext cx="4340225" cy="6858000"/>
          </a:xfrm>
          <a:prstGeom prst="rect">
            <a:avLst/>
          </a:prstGeom>
          <a:noFill/>
          <a:ln>
            <a:noFill/>
          </a:ln>
        </p:spPr>
        <p:txBody>
          <a:bodyPr/>
          <a:lstStyle/>
          <a:p>
            <a:endParaRPr/>
          </a:p>
        </p:txBody>
      </p:sp>
      <p:sp>
        <p:nvSpPr>
          <p:cNvPr id="147" name="Google Shape;147;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8"/>
        <p:cNvGrpSpPr/>
        <p:nvPr/>
      </p:nvGrpSpPr>
      <p:grpSpPr>
        <a:xfrm>
          <a:off x="0" y="0"/>
          <a:ext cx="0" cy="0"/>
          <a:chOff x="0" y="0"/>
          <a:chExt cx="0" cy="0"/>
        </a:xfrm>
      </p:grpSpPr>
      <p:sp>
        <p:nvSpPr>
          <p:cNvPr id="149" name="Google Shape;149;p4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50" name="Google Shape;150;p41"/>
          <p:cNvGrpSpPr/>
          <p:nvPr/>
        </p:nvGrpSpPr>
        <p:grpSpPr>
          <a:xfrm>
            <a:off x="-208788" y="0"/>
            <a:ext cx="12609576" cy="2174490"/>
            <a:chOff x="0" y="5043119"/>
            <a:chExt cx="12192000" cy="1814883"/>
          </a:xfrm>
        </p:grpSpPr>
        <p:pic>
          <p:nvPicPr>
            <p:cNvPr id="151" name="Google Shape;151;p41"/>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52" name="Google Shape;152;p41"/>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53" name="Google Shape;153;p41"/>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4" name="Google Shape;154;p4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55" name="Google Shape;155;p4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6" name="Google Shape;156;p4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7" name="Google Shape;157;p4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8" name="Google Shape;158;p4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9" name="Google Shape;159;p4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0" name="Google Shape;160;p4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1"/>
        <p:cNvGrpSpPr/>
        <p:nvPr/>
      </p:nvGrpSpPr>
      <p:grpSpPr>
        <a:xfrm>
          <a:off x="0" y="0"/>
          <a:ext cx="0" cy="0"/>
          <a:chOff x="0" y="0"/>
          <a:chExt cx="0" cy="0"/>
        </a:xfrm>
      </p:grpSpPr>
      <p:sp>
        <p:nvSpPr>
          <p:cNvPr id="162" name="Google Shape;162;p4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63" name="Google Shape;163;p42"/>
          <p:cNvGrpSpPr/>
          <p:nvPr/>
        </p:nvGrpSpPr>
        <p:grpSpPr>
          <a:xfrm>
            <a:off x="-208788" y="0"/>
            <a:ext cx="12609576" cy="2174490"/>
            <a:chOff x="0" y="5043119"/>
            <a:chExt cx="12192000" cy="1814883"/>
          </a:xfrm>
        </p:grpSpPr>
        <p:pic>
          <p:nvPicPr>
            <p:cNvPr id="164" name="Google Shape;164;p42"/>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65" name="Google Shape;165;p42"/>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66" name="Google Shape;166;p42"/>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7" name="Google Shape;167;p4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68" name="Google Shape;168;p4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9" name="Google Shape;169;p4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0" name="Google Shape;170;p4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1" name="Google Shape;171;p4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2" name="Google Shape;172;p4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3" name="Google Shape;173;p4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74"/>
        <p:cNvGrpSpPr/>
        <p:nvPr/>
      </p:nvGrpSpPr>
      <p:grpSpPr>
        <a:xfrm>
          <a:off x="0" y="0"/>
          <a:ext cx="0" cy="0"/>
          <a:chOff x="0" y="0"/>
          <a:chExt cx="0" cy="0"/>
        </a:xfrm>
      </p:grpSpPr>
      <p:sp>
        <p:nvSpPr>
          <p:cNvPr id="175" name="Google Shape;175;p4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76" name="Google Shape;176;p43"/>
          <p:cNvGrpSpPr/>
          <p:nvPr/>
        </p:nvGrpSpPr>
        <p:grpSpPr>
          <a:xfrm>
            <a:off x="-208788" y="0"/>
            <a:ext cx="12609576" cy="2174490"/>
            <a:chOff x="0" y="5043119"/>
            <a:chExt cx="12192000" cy="1814883"/>
          </a:xfrm>
        </p:grpSpPr>
        <p:pic>
          <p:nvPicPr>
            <p:cNvPr id="177" name="Google Shape;177;p43"/>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8" name="Google Shape;178;p43"/>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79" name="Google Shape;179;p43"/>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0" name="Google Shape;180;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81" name="Google Shape;181;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2" name="Google Shape;182;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3" name="Google Shape;183;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4" name="Google Shape;184;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5" name="Google Shape;185;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6" name="Google Shape;186;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7"/>
        <p:cNvGrpSpPr/>
        <p:nvPr/>
      </p:nvGrpSpPr>
      <p:grpSpPr>
        <a:xfrm>
          <a:off x="0" y="0"/>
          <a:ext cx="0" cy="0"/>
          <a:chOff x="0" y="0"/>
          <a:chExt cx="0" cy="0"/>
        </a:xfrm>
      </p:grpSpPr>
      <p:sp>
        <p:nvSpPr>
          <p:cNvPr id="188" name="Google Shape;188;p4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89" name="Google Shape;189;p44"/>
          <p:cNvGrpSpPr/>
          <p:nvPr/>
        </p:nvGrpSpPr>
        <p:grpSpPr>
          <a:xfrm>
            <a:off x="-208788" y="0"/>
            <a:ext cx="12609576" cy="2174490"/>
            <a:chOff x="0" y="5043119"/>
            <a:chExt cx="12192000" cy="1814883"/>
          </a:xfrm>
        </p:grpSpPr>
        <p:pic>
          <p:nvPicPr>
            <p:cNvPr id="190" name="Google Shape;190;p44"/>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91" name="Google Shape;191;p44"/>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92" name="Google Shape;192;p44"/>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3" name="Google Shape;193;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94" name="Google Shape;194;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5" name="Google Shape;195;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6" name="Google Shape;196;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7" name="Google Shape;197;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8" name="Google Shape;198;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9" name="Google Shape;199;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00"/>
        <p:cNvGrpSpPr/>
        <p:nvPr/>
      </p:nvGrpSpPr>
      <p:grpSpPr>
        <a:xfrm>
          <a:off x="0" y="0"/>
          <a:ext cx="0" cy="0"/>
          <a:chOff x="0" y="0"/>
          <a:chExt cx="0" cy="0"/>
        </a:xfrm>
      </p:grpSpPr>
      <p:sp>
        <p:nvSpPr>
          <p:cNvPr id="201" name="Google Shape;201;p45"/>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2" name="Google Shape;202;p45"/>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3" name="Google Shape;203;p45"/>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04" name="Google Shape;204;p45"/>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05" name="Google Shape;205;p4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06" name="Google Shape;206;p4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46"/>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9" name="Google Shape;209;p46"/>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0" name="Google Shape;210;p46"/>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11" name="Google Shape;211;p46"/>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2" name="Google Shape;212;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13" name="Google Shape;213;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7"/>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6" name="Google Shape;216;p47"/>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7" name="Google Shape;217;p47"/>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18" name="Google Shape;218;p47"/>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9" name="Google Shape;219;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20" name="Google Shape;220;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1"/>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4" name="Google Shape;24;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21"/>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27"/>
        <p:cNvGrpSpPr/>
        <p:nvPr/>
      </p:nvGrpSpPr>
      <p:grpSpPr>
        <a:xfrm>
          <a:off x="0" y="0"/>
          <a:ext cx="0" cy="0"/>
          <a:chOff x="0" y="0"/>
          <a:chExt cx="0" cy="0"/>
        </a:xfrm>
      </p:grpSpPr>
      <p:sp>
        <p:nvSpPr>
          <p:cNvPr id="28" name="Google Shape;28;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29" name="Google Shape;29;p2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0" name="Google Shape;30;p2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31" name="Google Shape;31;p2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2" name="Google Shape;32;p2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33"/>
        <p:cNvGrpSpPr/>
        <p:nvPr/>
      </p:nvGrpSpPr>
      <p:grpSpPr>
        <a:xfrm>
          <a:off x="0" y="0"/>
          <a:ext cx="0" cy="0"/>
          <a:chOff x="0" y="0"/>
          <a:chExt cx="0" cy="0"/>
        </a:xfrm>
      </p:grpSpPr>
      <p:sp>
        <p:nvSpPr>
          <p:cNvPr id="34" name="Google Shape;3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2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36" name="Google Shape;36;p23"/>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37" name="Google Shape;37;p2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8" name="Google Shape;38;p2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2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2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42" name="Google Shape;42;p2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43" name="Google Shape;43;p2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44" name="Google Shape;44;p24"/>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45" name="Google Shape;45;p2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46" name="Google Shape;46;p2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7"/>
        <p:cNvGrpSpPr/>
        <p:nvPr/>
      </p:nvGrpSpPr>
      <p:grpSpPr>
        <a:xfrm>
          <a:off x="0" y="0"/>
          <a:ext cx="0" cy="0"/>
          <a:chOff x="0" y="0"/>
          <a:chExt cx="0" cy="0"/>
        </a:xfrm>
      </p:grpSpPr>
      <p:sp>
        <p:nvSpPr>
          <p:cNvPr id="48" name="Google Shape;48;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49" name="Google Shape;49;p25"/>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0" name="Google Shape;50;p25"/>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51" name="Google Shape;51;p25"/>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2" name="Google Shape;52;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3"/>
        <p:cNvGrpSpPr/>
        <p:nvPr/>
      </p:nvGrpSpPr>
      <p:grpSpPr>
        <a:xfrm>
          <a:off x="0" y="0"/>
          <a:ext cx="0" cy="0"/>
          <a:chOff x="0" y="0"/>
          <a:chExt cx="0" cy="0"/>
        </a:xfrm>
      </p:grpSpPr>
      <p:sp>
        <p:nvSpPr>
          <p:cNvPr id="54" name="Google Shape;5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26"/>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56" name="Google Shape;56;p26"/>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57" name="Google Shape;57;p2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8" name="Google Shape;58;p2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9" name="Google Shape;59;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60"/>
        <p:cNvGrpSpPr/>
        <p:nvPr/>
      </p:nvGrpSpPr>
      <p:grpSpPr>
        <a:xfrm>
          <a:off x="0" y="0"/>
          <a:ext cx="0" cy="0"/>
          <a:chOff x="0" y="0"/>
          <a:chExt cx="0" cy="0"/>
        </a:xfrm>
      </p:grpSpPr>
      <p:sp>
        <p:nvSpPr>
          <p:cNvPr id="61" name="Google Shape;61;p2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62" name="Google Shape;62;p27"/>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63" name="Google Shape;63;p27"/>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64" name="Google Shape;64;p27"/>
          <p:cNvSpPr>
            <a:spLocks noGrp="1"/>
          </p:cNvSpPr>
          <p:nvPr>
            <p:ph type="pic" idx="2"/>
          </p:nvPr>
        </p:nvSpPr>
        <p:spPr>
          <a:xfrm>
            <a:off x="0" y="0"/>
            <a:ext cx="4340225" cy="6858000"/>
          </a:xfrm>
          <a:prstGeom prst="rect">
            <a:avLst/>
          </a:prstGeom>
          <a:noFill/>
          <a:ln>
            <a:noFill/>
          </a:ln>
        </p:spPr>
        <p:txBody>
          <a:bodyPr/>
          <a:lstStyle/>
          <a:p>
            <a:endParaRPr/>
          </a:p>
        </p:txBody>
      </p:sp>
      <p:sp>
        <p:nvSpPr>
          <p:cNvPr id="65" name="Google Shape;65;p2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11" name="Google Shape;11;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06_0.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28" name="Google Shape;228;p1"/>
          <p:cNvPicPr preferRelativeResize="0"/>
          <p:nvPr/>
        </p:nvPicPr>
        <p:blipFill>
          <a:blip r:embed="rId3">
            <a:alphaModFix/>
          </a:blip>
          <a:stretch>
            <a:fillRect/>
          </a:stretch>
        </p:blipFill>
        <p:spPr>
          <a:xfrm>
            <a:off x="4512366" y="4323522"/>
            <a:ext cx="7629434" cy="2175836"/>
          </a:xfrm>
          <a:prstGeom prst="rect">
            <a:avLst/>
          </a:prstGeom>
          <a:noFill/>
          <a:ln>
            <a:noFill/>
          </a:ln>
        </p:spPr>
      </p:pic>
      <p:sp>
        <p:nvSpPr>
          <p:cNvPr id="229" name="Google Shape;229;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dirty="0">
                <a:solidFill>
                  <a:srgbClr val="35B2B4"/>
                </a:solidFill>
                <a:latin typeface="Helvetica Neue"/>
                <a:ea typeface="Helvetica Neue"/>
                <a:cs typeface="Helvetica Neue"/>
                <a:sym typeface="Helvetica Neue"/>
              </a:rPr>
              <a:t>EĞİTİM PAKETİ </a:t>
            </a:r>
            <a:endParaRPr dirty="0"/>
          </a:p>
          <a:p>
            <a:pPr marL="0" marR="0" lvl="0" indent="0" algn="r" rtl="0">
              <a:lnSpc>
                <a:spcPct val="90000"/>
              </a:lnSpc>
              <a:spcBef>
                <a:spcPts val="1000"/>
              </a:spcBef>
              <a:spcAft>
                <a:spcPct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dirty="0">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0"/>
          <p:cNvSpPr txBox="1">
            <a:spLocks noGrp="1"/>
          </p:cNvSpPr>
          <p:nvPr>
            <p:ph type="title"/>
          </p:nvPr>
        </p:nvSpPr>
        <p:spPr>
          <a:xfrm>
            <a:off x="656021" y="426634"/>
            <a:ext cx="1129808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200" b="1" i="0" u="none" strike="noStrike" dirty="0">
                <a:latin typeface="Helvetica Neue"/>
              </a:rPr>
              <a:t>ÇOCUK İŞÇİLİĞİ İÇİN KIRILGANLIK KRİTERLERİNİN VE RİSK MATRİSİNİN OLUŞTURULMASI </a:t>
            </a:r>
            <a:r>
              <a:rPr lang="tr" sz="3600" b="1" i="0" u="none" strike="noStrike" dirty="0">
                <a:latin typeface="Helvetica Neue"/>
              </a:rPr>
              <a:t/>
            </a:r>
            <a:br>
              <a:rPr lang="tr" sz="3600" b="1" i="0" u="none" strike="noStrike" dirty="0">
                <a:latin typeface="Helvetica Neue"/>
              </a:rPr>
            </a:br>
            <a:endParaRPr dirty="0"/>
          </a:p>
        </p:txBody>
      </p:sp>
      <p:sp>
        <p:nvSpPr>
          <p:cNvPr id="295" name="Google Shape;295;p10"/>
          <p:cNvSpPr txBox="1">
            <a:spLocks noGrp="1"/>
          </p:cNvSpPr>
          <p:nvPr>
            <p:ph type="body" idx="1"/>
          </p:nvPr>
        </p:nvSpPr>
        <p:spPr>
          <a:xfrm>
            <a:off x="656021" y="1860319"/>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dirty="0">
                <a:latin typeface="Helvetica Neue"/>
              </a:rPr>
              <a:t>İLGİLİ RİSKLER VE KORUMA FAKTÖRLERİNİN ETKİSİ ALTINDA</a:t>
            </a:r>
            <a:endParaRPr dirty="0"/>
          </a:p>
        </p:txBody>
      </p:sp>
      <p:pic>
        <p:nvPicPr>
          <p:cNvPr id="14" name="Resim 13" descr="metin, ekran görüntüsü, diyagram, daire içeren bir resim&#10;&#10;Açıklama otomatik olarak oluşturuldu">
            <a:extLst>
              <a:ext uri="{FF2B5EF4-FFF2-40B4-BE49-F238E27FC236}">
                <a16:creationId xmlns:a16="http://schemas.microsoft.com/office/drawing/2014/main" id="{954B42A9-3AB2-385F-BC55-AD4310385DD2}"/>
              </a:ext>
            </a:extLst>
          </p:cNvPr>
          <p:cNvPicPr>
            <a:picLocks noChangeAspect="1"/>
          </p:cNvPicPr>
          <p:nvPr/>
        </p:nvPicPr>
        <p:blipFill>
          <a:blip r:embed="rId3"/>
          <a:stretch>
            <a:fillRect/>
          </a:stretch>
        </p:blipFill>
        <p:spPr>
          <a:xfrm>
            <a:off x="0" y="1494221"/>
            <a:ext cx="12192000" cy="5251938"/>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3200" b="1" i="0" u="none" strike="noStrike">
                <a:latin typeface="Helvetica Neue"/>
              </a:rPr>
              <a:t>ŞUNLARA YARDIMCI OLUR:</a:t>
            </a:r>
            <a:endParaRPr/>
          </a:p>
        </p:txBody>
      </p:sp>
      <p:sp>
        <p:nvSpPr>
          <p:cNvPr id="303" name="Google Shape;303;p11"/>
          <p:cNvSpPr txBox="1">
            <a:spLocks noGrp="1"/>
          </p:cNvSpPr>
          <p:nvPr>
            <p:ph type="body" idx="2"/>
          </p:nvPr>
        </p:nvSpPr>
        <p:spPr>
          <a:xfrm>
            <a:off x="4100513" y="1365152"/>
            <a:ext cx="7742082" cy="569356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400" b="0" i="0" u="none" strike="noStrike" dirty="0">
                <a:latin typeface="Helvetica Neue"/>
              </a:rPr>
              <a:t>Ağır vaka yüklerinin önceliklendirilmesi ve yönetilmesi ve yüksek riskli vakalar için acil destek sağlanması</a:t>
            </a:r>
            <a:endParaRPr sz="2400" dirty="0"/>
          </a:p>
          <a:p>
            <a:pPr marL="228600" lvl="0" indent="-228600" algn="l" rtl="0">
              <a:lnSpc>
                <a:spcPct val="90000"/>
              </a:lnSpc>
              <a:spcBef>
                <a:spcPts val="1000"/>
              </a:spcBef>
              <a:spcAft>
                <a:spcPct val="0"/>
              </a:spcAft>
              <a:buClr>
                <a:schemeClr val="accent5"/>
              </a:buClr>
              <a:buSzPts val="2800"/>
              <a:buChar char="•"/>
            </a:pPr>
            <a:r>
              <a:rPr lang="tr" sz="2400" b="0" i="0" u="none" strike="noStrike" dirty="0">
                <a:latin typeface="Helvetica Neue"/>
              </a:rPr>
              <a:t>Her bir çocuğun durumunun değerlendirilmesi ve analiz edilmesi  </a:t>
            </a:r>
            <a:endParaRPr sz="2400" dirty="0"/>
          </a:p>
          <a:p>
            <a:pPr marL="228600" lvl="0" indent="-228600" algn="l" rtl="0">
              <a:lnSpc>
                <a:spcPct val="90000"/>
              </a:lnSpc>
              <a:spcBef>
                <a:spcPts val="1000"/>
              </a:spcBef>
              <a:spcAft>
                <a:spcPct val="0"/>
              </a:spcAft>
              <a:buClr>
                <a:schemeClr val="accent5"/>
              </a:buClr>
              <a:buSzPts val="2800"/>
              <a:buChar char="•"/>
            </a:pPr>
            <a:r>
              <a:rPr lang="tr" sz="2400" b="0" i="0" u="none" strike="noStrike" dirty="0">
                <a:latin typeface="Helvetica Neue"/>
              </a:rPr>
              <a:t>Çocukların risk düzeyinin tespit edilmesi ve çocukların ihtiyaçlarına yanıt verilmesi için gerekli faaliyetlerin yapılması </a:t>
            </a:r>
            <a:endParaRPr sz="2400" dirty="0"/>
          </a:p>
          <a:p>
            <a:pPr marL="228600" lvl="0" indent="-228600" algn="l" rtl="0">
              <a:lnSpc>
                <a:spcPct val="90000"/>
              </a:lnSpc>
              <a:spcBef>
                <a:spcPts val="1000"/>
              </a:spcBef>
              <a:spcAft>
                <a:spcPct val="0"/>
              </a:spcAft>
              <a:buClr>
                <a:schemeClr val="accent5"/>
              </a:buClr>
              <a:buSzPts val="2800"/>
              <a:buChar char="•"/>
            </a:pPr>
            <a:r>
              <a:rPr lang="tr" sz="2400" b="0" i="0" u="none" strike="noStrike" dirty="0">
                <a:latin typeface="Helvetica Neue"/>
              </a:rPr>
              <a:t>Kapasiteyle ilişkili kriterlerin konulması</a:t>
            </a:r>
            <a:endParaRPr sz="2400" dirty="0"/>
          </a:p>
          <a:p>
            <a:pPr marL="228600" lvl="0" indent="-228600" algn="l" rtl="0">
              <a:lnSpc>
                <a:spcPct val="90000"/>
              </a:lnSpc>
              <a:spcBef>
                <a:spcPts val="1000"/>
              </a:spcBef>
              <a:spcAft>
                <a:spcPct val="0"/>
              </a:spcAft>
              <a:buClr>
                <a:schemeClr val="accent5"/>
              </a:buClr>
              <a:buSzPts val="2800"/>
              <a:buChar char="•"/>
            </a:pPr>
            <a:r>
              <a:rPr lang="tr" sz="2400" b="0" i="0" u="none" strike="noStrike" dirty="0">
                <a:latin typeface="Helvetica Neue"/>
              </a:rPr>
              <a:t>Vaka yönetimi veya diğer müdahaleler aracılığıyla hangi çocukların desteklenebileceğinin netleştirilmesi </a:t>
            </a:r>
            <a:endParaRPr sz="2400" dirty="0"/>
          </a:p>
          <a:p>
            <a:pPr marL="228600" lvl="0" indent="-228600" algn="l" rtl="0">
              <a:lnSpc>
                <a:spcPct val="90000"/>
              </a:lnSpc>
              <a:spcBef>
                <a:spcPts val="1000"/>
              </a:spcBef>
              <a:spcAft>
                <a:spcPct val="0"/>
              </a:spcAft>
              <a:buClr>
                <a:schemeClr val="accent5"/>
              </a:buClr>
              <a:buSzPts val="2800"/>
              <a:buChar char="•"/>
            </a:pPr>
            <a:r>
              <a:rPr lang="tr" sz="2400" b="0" i="0" u="none" strike="noStrike" dirty="0">
                <a:latin typeface="Helvetica Neue"/>
              </a:rPr>
              <a:t>Kırılganlık kriterlerinin doğrulanması için çocukların, bakım verenlerin ve topluluğun katılımının sağlanması</a:t>
            </a:r>
            <a:endParaRPr sz="2400" dirty="0"/>
          </a:p>
          <a:p>
            <a:pPr marL="228600" lvl="0" indent="-50800" algn="l" rtl="0">
              <a:lnSpc>
                <a:spcPct val="90000"/>
              </a:lnSpc>
              <a:spcBef>
                <a:spcPts val="1000"/>
              </a:spcBef>
              <a:spcAft>
                <a:spcPct val="0"/>
              </a:spcAft>
              <a:buClr>
                <a:schemeClr val="accent5"/>
              </a:buClr>
              <a:buSzPts val="2800"/>
              <a:buNone/>
            </a:pPr>
            <a:endParaRPr dirty="0"/>
          </a:p>
          <a:p>
            <a:pPr marL="228600" lvl="0" indent="-50800" algn="l" rtl="0">
              <a:lnSpc>
                <a:spcPct val="90000"/>
              </a:lnSpc>
              <a:spcBef>
                <a:spcPts val="1000"/>
              </a:spcBef>
              <a:spcAft>
                <a:spcPct val="0"/>
              </a:spcAft>
              <a:buClr>
                <a:schemeClr val="accent5"/>
              </a:buClr>
              <a:buSzPts val="2800"/>
              <a:buNone/>
            </a:pPr>
            <a:endParaRPr dirty="0"/>
          </a:p>
        </p:txBody>
      </p:sp>
      <p:sp>
        <p:nvSpPr>
          <p:cNvPr id="304" name="Google Shape;304;p11"/>
          <p:cNvSpPr txBox="1">
            <a:spLocks noGrp="1"/>
          </p:cNvSpPr>
          <p:nvPr>
            <p:ph type="body" idx="3"/>
          </p:nvPr>
        </p:nvSpPr>
        <p:spPr>
          <a:xfrm>
            <a:off x="1" y="528638"/>
            <a:ext cx="3813242"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400"/>
              <a:buNone/>
            </a:pPr>
            <a:r>
              <a:rPr lang="tr" sz="3400" b="1" i="0" u="none" strike="noStrike">
                <a:latin typeface="Helvetica Neue"/>
              </a:rPr>
              <a:t>KIRILGANLIK KRİTERLERİ VE RİSK MATRİSİNİN GELİŞTİRİLMESİ</a:t>
            </a:r>
            <a:endParaRPr/>
          </a:p>
          <a:p>
            <a:pPr marL="0" lvl="0" indent="0" algn="l" rtl="0">
              <a:lnSpc>
                <a:spcPct val="90000"/>
              </a:lnSpc>
              <a:spcBef>
                <a:spcPts val="1000"/>
              </a:spcBef>
              <a:spcAft>
                <a:spcPct val="0"/>
              </a:spcAft>
              <a:buClr>
                <a:schemeClr val="lt1"/>
              </a:buClr>
              <a:buSzPts val="3600"/>
              <a:buNone/>
            </a:pPr>
            <a:endParaRPr/>
          </a:p>
          <a:p>
            <a:pPr marL="0" lvl="0" indent="0" algn="l" rtl="0">
              <a:lnSpc>
                <a:spcPct val="90000"/>
              </a:lnSpc>
              <a:spcBef>
                <a:spcPts val="1000"/>
              </a:spcBef>
              <a:spcAft>
                <a:spcPct val="0"/>
              </a:spcAft>
              <a:buClr>
                <a:schemeClr val="lt1"/>
              </a:buClr>
              <a:buSzPts val="3600"/>
              <a:buNone/>
            </a:pPr>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12"/>
          <p:cNvSpPr txBox="1">
            <a:spLocks noGrp="1"/>
          </p:cNvSpPr>
          <p:nvPr>
            <p:ph type="title"/>
          </p:nvPr>
        </p:nvSpPr>
        <p:spPr>
          <a:xfrm>
            <a:off x="656021" y="514351"/>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ÇOCUK İŞÇİLER İÇİN BÜTÜNCÜL BİR MÜDAHALE PAKETİ GELİŞTİRİN</a:t>
            </a:r>
            <a:br>
              <a:rPr lang="tr" sz="3600" b="1" i="0" u="none" strike="noStrike">
                <a:latin typeface="Helvetica Neue"/>
              </a:rPr>
            </a:br>
            <a:endParaRPr/>
          </a:p>
        </p:txBody>
      </p:sp>
      <p:sp>
        <p:nvSpPr>
          <p:cNvPr id="311" name="Google Shape;311;p12"/>
          <p:cNvSpPr txBox="1">
            <a:spLocks noGrp="1"/>
          </p:cNvSpPr>
          <p:nvPr>
            <p:ph type="body" idx="2"/>
          </p:nvPr>
        </p:nvSpPr>
        <p:spPr>
          <a:xfrm>
            <a:off x="453000" y="2067330"/>
            <a:ext cx="11286000" cy="51396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400" b="0" i="0" u="none" strike="noStrike" dirty="0">
                <a:latin typeface="Helvetica Neue"/>
              </a:rPr>
              <a:t>Güvenlik ve bakım ihtiyaçları ile fiziksel ve ruhsal iyi olma hâli için gerekli ihtiyaçları ve sosyal açıdan yeniden entegre olmaya yönelik ihtiyaçları karşılayan, yaşa ve toplumsal cinsiyete özgü müdahaleleri öğrenme yolları ve finansal yeterlilik durumu</a:t>
            </a:r>
            <a:endParaRPr sz="2400" dirty="0"/>
          </a:p>
          <a:p>
            <a:pPr marL="228600" lvl="0" indent="-228600" algn="l" rtl="0">
              <a:lnSpc>
                <a:spcPct val="90000"/>
              </a:lnSpc>
              <a:spcBef>
                <a:spcPts val="1000"/>
              </a:spcBef>
              <a:spcAft>
                <a:spcPct val="0"/>
              </a:spcAft>
              <a:buClr>
                <a:schemeClr val="accent6"/>
              </a:buClr>
              <a:buSzPts val="2800"/>
              <a:buChar char="•"/>
            </a:pPr>
            <a:r>
              <a:rPr lang="tr" sz="2400" b="0" i="0" u="none" strike="noStrike" dirty="0">
                <a:latin typeface="Helvetica Neue"/>
              </a:rPr>
              <a:t>Bu müdahaleler aşağıdakiler aracılığıyla sunulur ancak bu yollarla sınırlı değildir: </a:t>
            </a:r>
            <a:endParaRPr sz="2400" dirty="0"/>
          </a:p>
          <a:p>
            <a:pPr marL="685800" lvl="1" indent="-222250" algn="l" rtl="0">
              <a:lnSpc>
                <a:spcPct val="90000"/>
              </a:lnSpc>
              <a:spcBef>
                <a:spcPts val="500"/>
              </a:spcBef>
              <a:spcAft>
                <a:spcPct val="0"/>
              </a:spcAft>
              <a:buSzPts val="2700"/>
              <a:buChar char="•"/>
            </a:pPr>
            <a:r>
              <a:rPr lang="tr" b="0" i="0" u="none" strike="noStrike" dirty="0">
                <a:latin typeface="Helvetica Neue"/>
              </a:rPr>
              <a:t>Sosyal faaliyetler/akran faaliyetleri, mentörlük, hayat becerileri </a:t>
            </a:r>
            <a:endParaRPr dirty="0"/>
          </a:p>
          <a:p>
            <a:pPr marL="685800" lvl="1" indent="-222250" algn="l" rtl="0">
              <a:lnSpc>
                <a:spcPct val="90000"/>
              </a:lnSpc>
              <a:spcBef>
                <a:spcPts val="500"/>
              </a:spcBef>
              <a:spcAft>
                <a:spcPct val="0"/>
              </a:spcAft>
              <a:buSzPts val="2700"/>
              <a:buChar char="•"/>
            </a:pPr>
            <a:r>
              <a:rPr lang="tr" b="0" i="0" u="none" strike="noStrike" dirty="0">
                <a:latin typeface="Helvetica Neue"/>
              </a:rPr>
              <a:t>Sağlık hizmetleri, engelli yardımları, CSÜS, RSPSD  </a:t>
            </a:r>
            <a:endParaRPr dirty="0"/>
          </a:p>
          <a:p>
            <a:pPr marL="685800" lvl="1" indent="-222250" algn="l" rtl="0">
              <a:lnSpc>
                <a:spcPct val="90000"/>
              </a:lnSpc>
              <a:spcBef>
                <a:spcPts val="500"/>
              </a:spcBef>
              <a:spcAft>
                <a:spcPct val="0"/>
              </a:spcAft>
              <a:buSzPts val="2700"/>
              <a:buChar char="•"/>
            </a:pPr>
            <a:r>
              <a:rPr lang="tr" b="0" i="0" u="none" strike="noStrike" dirty="0">
                <a:latin typeface="Helvetica Neue"/>
              </a:rPr>
              <a:t>Eğitim yolları </a:t>
            </a:r>
            <a:endParaRPr dirty="0"/>
          </a:p>
          <a:p>
            <a:pPr marL="685800" lvl="1" indent="-222250" algn="l" rtl="0">
              <a:lnSpc>
                <a:spcPct val="90000"/>
              </a:lnSpc>
              <a:spcBef>
                <a:spcPts val="500"/>
              </a:spcBef>
              <a:spcAft>
                <a:spcPct val="0"/>
              </a:spcAft>
              <a:buSzPts val="2700"/>
              <a:buChar char="•"/>
            </a:pPr>
            <a:r>
              <a:rPr lang="tr" b="0" i="0" u="none" strike="noStrike" dirty="0">
                <a:latin typeface="Helvetica Neue"/>
              </a:rPr>
              <a:t>Ergen yaştaki bakım verenler için de olmak üzere ebeveynlik desteği</a:t>
            </a:r>
            <a:endParaRPr dirty="0"/>
          </a:p>
          <a:p>
            <a:pPr marL="685800" lvl="1" indent="-222250" algn="l" rtl="0">
              <a:lnSpc>
                <a:spcPct val="90000"/>
              </a:lnSpc>
              <a:spcBef>
                <a:spcPts val="500"/>
              </a:spcBef>
              <a:spcAft>
                <a:spcPct val="0"/>
              </a:spcAft>
              <a:buSzPts val="2700"/>
              <a:buChar char="•"/>
            </a:pPr>
            <a:r>
              <a:rPr lang="tr" b="0" i="0" u="none" strike="noStrike" dirty="0">
                <a:latin typeface="Helvetica Neue"/>
              </a:rPr>
              <a:t>Damgalama, ayrımcılık ve ötekileştirilmenin ele alınması  </a:t>
            </a:r>
            <a:endParaRPr dirty="0"/>
          </a:p>
          <a:p>
            <a:pPr marL="685800" lvl="1" indent="-222250" algn="l" rtl="0">
              <a:lnSpc>
                <a:spcPct val="90000"/>
              </a:lnSpc>
              <a:spcBef>
                <a:spcPts val="500"/>
              </a:spcBef>
              <a:spcAft>
                <a:spcPct val="0"/>
              </a:spcAft>
              <a:buSzPts val="2700"/>
              <a:buChar char="•"/>
            </a:pPr>
            <a:r>
              <a:rPr lang="tr" b="0" i="0" u="none" strike="noStrike" dirty="0">
                <a:latin typeface="Helvetica Neue"/>
              </a:rPr>
              <a:t>Çocukların güvenliği için destek (güvenlik planı/beden güvenliği) </a:t>
            </a:r>
            <a:endParaRPr dirty="0"/>
          </a:p>
          <a:p>
            <a:pPr marL="228600" lvl="0" indent="-50800" algn="l" rtl="0">
              <a:lnSpc>
                <a:spcPct val="90000"/>
              </a:lnSpc>
              <a:spcBef>
                <a:spcPts val="1000"/>
              </a:spcBef>
              <a:spcAft>
                <a:spcPct val="0"/>
              </a:spcAft>
              <a:buClr>
                <a:schemeClr val="accent6"/>
              </a:buClr>
              <a:buSzPts val="2800"/>
              <a:buNone/>
            </a:pPr>
            <a:endParaRPr dirty="0"/>
          </a:p>
          <a:p>
            <a:pPr marL="228600" lvl="0" indent="-50800" algn="l" rtl="0">
              <a:lnSpc>
                <a:spcPct val="90000"/>
              </a:lnSpc>
              <a:spcBef>
                <a:spcPts val="1000"/>
              </a:spcBef>
              <a:spcAft>
                <a:spcPct val="0"/>
              </a:spcAft>
              <a:buClr>
                <a:schemeClr val="accent6"/>
              </a:buClr>
              <a:buSzPts val="2800"/>
              <a:buNone/>
            </a:pPr>
            <a:endParaRPr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13"/>
          <p:cNvSpPr txBox="1">
            <a:spLocks noGrp="1"/>
          </p:cNvSpPr>
          <p:nvPr>
            <p:ph type="title"/>
          </p:nvPr>
        </p:nvSpPr>
        <p:spPr>
          <a:xfrm>
            <a:off x="4598309" y="302280"/>
            <a:ext cx="7235092"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accent5"/>
              </a:buClr>
              <a:buSzPts val="3200"/>
              <a:buFont typeface="Helvetica Neue"/>
              <a:buNone/>
            </a:pPr>
            <a:r>
              <a:rPr lang="tr" sz="3000" b="1" i="0" u="none" strike="noStrike" dirty="0">
                <a:latin typeface="Helvetica Neue"/>
              </a:rPr>
              <a:t>MÜDAHALE FAALİYETLERİNE İLİŞKİN</a:t>
            </a:r>
            <a:br>
              <a:rPr lang="tr" sz="3000" b="1" i="0" u="none" strike="noStrike" dirty="0">
                <a:latin typeface="Helvetica Neue"/>
              </a:rPr>
            </a:br>
            <a:r>
              <a:rPr lang="tr" sz="3000" b="1" i="0" u="none" strike="noStrike" dirty="0">
                <a:latin typeface="Helvetica Neue"/>
              </a:rPr>
              <a:t> KATMANLI DESTEK MODELİ</a:t>
            </a:r>
            <a:r>
              <a:rPr lang="tr" sz="3200" b="1" i="0" u="none" strike="noStrike" dirty="0">
                <a:latin typeface="Helvetica Neue"/>
              </a:rPr>
              <a:t/>
            </a:r>
            <a:br>
              <a:rPr lang="tr" sz="3200" b="1" i="0" u="none" strike="noStrike" dirty="0">
                <a:latin typeface="Helvetica Neue"/>
              </a:rPr>
            </a:br>
            <a:endParaRPr dirty="0"/>
          </a:p>
        </p:txBody>
      </p:sp>
      <p:sp>
        <p:nvSpPr>
          <p:cNvPr id="318" name="Google Shape;318;p13"/>
          <p:cNvSpPr txBox="1">
            <a:spLocks noGrp="1"/>
          </p:cNvSpPr>
          <p:nvPr>
            <p:ph type="body" idx="1"/>
          </p:nvPr>
        </p:nvSpPr>
        <p:spPr>
          <a:xfrm>
            <a:off x="358599" y="257176"/>
            <a:ext cx="3981625" cy="660082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3200"/>
              <a:buNone/>
            </a:pPr>
            <a:r>
              <a:rPr lang="tr" sz="3200" b="1" i="0" u="none" strike="noStrike" dirty="0">
                <a:solidFill>
                  <a:srgbClr val="97467D"/>
                </a:solidFill>
                <a:latin typeface="Helvetica Neue"/>
              </a:rPr>
              <a:t>KİLİT EYLEMLER:</a:t>
            </a:r>
            <a:endParaRPr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Farklılaştırılmış programlamayı açık bir şekilde </a:t>
            </a:r>
            <a:r>
              <a:rPr lang="tr" sz="2500" b="0" i="0" u="none" strike="noStrike" dirty="0" smtClean="0">
                <a:latin typeface="Helvetica Neue"/>
              </a:rPr>
              <a:t>tanımlayın.</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En kötü biçimlerdeki çocuk işçiliği (EKBÇİ) ve CTCDŞ de dâhil olmak üzere çoklu koruma risklerini içeren yüksek riskli vakalar için </a:t>
            </a:r>
            <a:r>
              <a:rPr lang="tr" sz="2500" b="0" i="0" u="none" strike="noStrike" dirty="0" smtClean="0">
                <a:latin typeface="Helvetica Neue"/>
              </a:rPr>
              <a:t>SOP'leri kullanın. </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Yüksek risk altındaki çocuklar için öncelikli olarak vaka yönetimini teşvik </a:t>
            </a:r>
            <a:r>
              <a:rPr lang="tr" sz="2500" b="0" i="0" u="none" strike="noStrike" dirty="0" smtClean="0">
                <a:latin typeface="Helvetica Neue"/>
              </a:rPr>
              <a:t>edin.</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Katmanlı bir destek modelini teşvik </a:t>
            </a:r>
            <a:r>
              <a:rPr lang="tr" sz="2500" b="0" i="0" u="none" strike="noStrike" dirty="0" smtClean="0">
                <a:latin typeface="Helvetica Neue"/>
              </a:rPr>
              <a:t>edin.</a:t>
            </a:r>
            <a:endParaRPr sz="2500" dirty="0"/>
          </a:p>
        </p:txBody>
      </p:sp>
      <p:pic>
        <p:nvPicPr>
          <p:cNvPr id="16" name="Resim 15" descr="metin, ekran görüntüsü, yazı tipi içeren bir resim&#10;&#10;Açıklama otomatik olarak oluşturuldu">
            <a:extLst>
              <a:ext uri="{FF2B5EF4-FFF2-40B4-BE49-F238E27FC236}">
                <a16:creationId xmlns:a16="http://schemas.microsoft.com/office/drawing/2014/main" id="{ECBE83B1-C62B-2194-C44A-88E8961B6532}"/>
              </a:ext>
            </a:extLst>
          </p:cNvPr>
          <p:cNvPicPr>
            <a:picLocks noChangeAspect="1"/>
          </p:cNvPicPr>
          <p:nvPr/>
        </p:nvPicPr>
        <p:blipFill>
          <a:blip r:embed="rId3"/>
          <a:stretch>
            <a:fillRect/>
          </a:stretch>
        </p:blipFill>
        <p:spPr>
          <a:xfrm>
            <a:off x="4554291" y="1828666"/>
            <a:ext cx="7038666" cy="4727054"/>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FARKLILAŞTIRILMIŞ PROGRAMLAMAYI DESTEKLEMEK </a:t>
            </a:r>
            <a:endParaRPr/>
          </a:p>
        </p:txBody>
      </p:sp>
      <p:sp>
        <p:nvSpPr>
          <p:cNvPr id="326" name="Google Shape;326;p14"/>
          <p:cNvSpPr txBox="1">
            <a:spLocks noGrp="1"/>
          </p:cNvSpPr>
          <p:nvPr>
            <p:ph type="body" idx="1"/>
          </p:nvPr>
        </p:nvSpPr>
        <p:spPr>
          <a:xfrm>
            <a:off x="656021" y="2043112"/>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a:latin typeface="Helvetica Neue"/>
              </a:rPr>
              <a:t>KURULUŞLAR ARASI KOORDİNASYON ARACILIĞIYLA KABUL: </a:t>
            </a:r>
            <a:endParaRPr/>
          </a:p>
        </p:txBody>
      </p:sp>
      <p:sp>
        <p:nvSpPr>
          <p:cNvPr id="327" name="Google Shape;327;p14"/>
          <p:cNvSpPr txBox="1">
            <a:spLocks noGrp="1"/>
          </p:cNvSpPr>
          <p:nvPr>
            <p:ph type="body" idx="2"/>
          </p:nvPr>
        </p:nvSpPr>
        <p:spPr>
          <a:xfrm>
            <a:off x="656021" y="3128962"/>
            <a:ext cx="10820100" cy="37290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0" i="0" u="none" strike="noStrike" dirty="0">
                <a:latin typeface="Helvetica Neue"/>
              </a:rPr>
              <a:t>Vaka değerlendirmesi ve vaka izleme için zamanlama ve adımlar</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Çocuk işçiliği riskini ve koruyucu faktörleri içeren tespit, kayıt ve değerlendirme amaçlı vaka yönetimi araçları</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Yüksek riskli vakalara zamanında müdahale için yapılacak eylemler </a:t>
            </a:r>
            <a:endParaRPr dirty="0"/>
          </a:p>
          <a:p>
            <a:pPr marL="457200" lvl="1" indent="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YÜKSEK RİSKLİ VAKALAR İÇİN MÜDAHALELERİN GELİŞTİRİLMESİ</a:t>
            </a:r>
            <a:endParaRPr/>
          </a:p>
        </p:txBody>
      </p:sp>
      <p:sp>
        <p:nvSpPr>
          <p:cNvPr id="334" name="Google Shape;334;p15"/>
          <p:cNvSpPr txBox="1">
            <a:spLocks noGrp="1"/>
          </p:cNvSpPr>
          <p:nvPr>
            <p:ph type="body" idx="1"/>
          </p:nvPr>
        </p:nvSpPr>
        <p:spPr>
          <a:xfrm>
            <a:off x="656021" y="2043112"/>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dirty="0">
                <a:latin typeface="Helvetica Neue"/>
              </a:rPr>
              <a:t>KURULUŞLAR ARASI KOORDİNASYON ARACILIĞIYLA KABUL: </a:t>
            </a:r>
            <a:endParaRPr dirty="0"/>
          </a:p>
          <a:p>
            <a:pPr marL="0" lvl="0" indent="0" algn="l" rtl="0">
              <a:lnSpc>
                <a:spcPct val="90000"/>
              </a:lnSpc>
              <a:spcBef>
                <a:spcPts val="1000"/>
              </a:spcBef>
              <a:spcAft>
                <a:spcPct val="0"/>
              </a:spcAft>
              <a:buClr>
                <a:schemeClr val="accent6"/>
              </a:buClr>
              <a:buSzPts val="2800"/>
              <a:buNone/>
            </a:pPr>
            <a:endParaRPr dirty="0"/>
          </a:p>
        </p:txBody>
      </p:sp>
      <p:sp>
        <p:nvSpPr>
          <p:cNvPr id="335" name="Google Shape;335;p15"/>
          <p:cNvSpPr txBox="1">
            <a:spLocks noGrp="1"/>
          </p:cNvSpPr>
          <p:nvPr>
            <p:ph type="body" idx="2"/>
          </p:nvPr>
        </p:nvSpPr>
        <p:spPr>
          <a:xfrm>
            <a:off x="473093" y="2967036"/>
            <a:ext cx="11245813" cy="492004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200" b="0" i="0" u="none" strike="noStrike" dirty="0">
                <a:latin typeface="Helvetica Neue"/>
              </a:rPr>
              <a:t>Acil eylemler: bir çocuğun hayatını tehdit eden tehlike, zarar veya ölüm riski altında olması</a:t>
            </a:r>
            <a:endParaRPr sz="2200" dirty="0"/>
          </a:p>
          <a:p>
            <a:pPr marL="228600" lvl="0" indent="-228600" algn="l" rtl="0">
              <a:lnSpc>
                <a:spcPct val="90000"/>
              </a:lnSpc>
              <a:spcBef>
                <a:spcPts val="1000"/>
              </a:spcBef>
              <a:spcAft>
                <a:spcPct val="0"/>
              </a:spcAft>
              <a:buClr>
                <a:schemeClr val="accent6"/>
              </a:buClr>
              <a:buSzPts val="2800"/>
              <a:buChar char="•"/>
            </a:pPr>
            <a:r>
              <a:rPr lang="tr" sz="2200" b="0" i="0" u="none" strike="noStrike" dirty="0">
                <a:latin typeface="Helvetica Neue"/>
              </a:rPr>
              <a:t>Vaka çalışanları ve süpervizörleri de kapsayacak şekilde vakaların nasıl tartışıldığına ve ele alındığına ilişkin prosedürler</a:t>
            </a:r>
            <a:endParaRPr sz="2200" dirty="0"/>
          </a:p>
          <a:p>
            <a:pPr marL="228600" lvl="0" indent="-228600" algn="l" rtl="0">
              <a:lnSpc>
                <a:spcPct val="90000"/>
              </a:lnSpc>
              <a:spcBef>
                <a:spcPts val="1000"/>
              </a:spcBef>
              <a:spcAft>
                <a:spcPct val="0"/>
              </a:spcAft>
              <a:buClr>
                <a:schemeClr val="accent6"/>
              </a:buClr>
              <a:buSzPts val="2800"/>
              <a:buChar char="•"/>
            </a:pPr>
            <a:r>
              <a:rPr lang="tr" sz="2200" b="0" i="0" u="none" strike="noStrike" dirty="0">
                <a:latin typeface="Helvetica Neue"/>
              </a:rPr>
              <a:t>Bir çocuğun çocuk işçiliğinden alınmasını veya kurtarılmasını gerektiren durumlar için bir SOP </a:t>
            </a:r>
            <a:endParaRPr sz="2200" dirty="0"/>
          </a:p>
          <a:p>
            <a:pPr marL="228600" lvl="0" indent="-228600" algn="l" rtl="0">
              <a:lnSpc>
                <a:spcPct val="90000"/>
              </a:lnSpc>
              <a:spcBef>
                <a:spcPts val="1000"/>
              </a:spcBef>
              <a:spcAft>
                <a:spcPct val="0"/>
              </a:spcAft>
              <a:buClr>
                <a:schemeClr val="accent6"/>
              </a:buClr>
              <a:buSzPts val="2800"/>
              <a:buChar char="•"/>
            </a:pPr>
            <a:r>
              <a:rPr lang="tr" sz="2200" b="0" i="0" u="none" strike="noStrike" dirty="0">
                <a:latin typeface="Helvetica Neue"/>
              </a:rPr>
              <a:t>Bir çocuğun çocuk işçiliğinden alınması veya kurtarılmasının gerekli olduğu ancak bunun mümkün olmadığı veya çocuğun yüksek yararına olmadığı durumlar için bir SOP</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Devlet hizmetleri, UNHCR veya IOM gibi ilgili kuruluşlar tarafından ana hatlarıyla belirtilen mülteci, ÜYEK veya göçmen prosedürleri</a:t>
            </a:r>
            <a:endParaRPr sz="2200" dirty="0"/>
          </a:p>
          <a:p>
            <a:pPr marL="228600" lvl="0" indent="-50800" algn="l" rtl="0">
              <a:lnSpc>
                <a:spcPct val="90000"/>
              </a:lnSpc>
              <a:spcBef>
                <a:spcPts val="1000"/>
              </a:spcBef>
              <a:spcAft>
                <a:spcPct val="0"/>
              </a:spcAft>
              <a:buClr>
                <a:schemeClr val="accent6"/>
              </a:buClr>
              <a:buSzPts val="2800"/>
              <a:buNone/>
            </a:pPr>
            <a:endParaRPr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16"/>
          <p:cNvSpPr txBox="1">
            <a:spLocks noGrp="1"/>
          </p:cNvSpPr>
          <p:nvPr>
            <p:ph type="title"/>
          </p:nvPr>
        </p:nvSpPr>
        <p:spPr>
          <a:xfrm>
            <a:off x="656023" y="365125"/>
            <a:ext cx="8386377"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400" b="1" i="0" u="none" strike="noStrike" dirty="0">
                <a:latin typeface="Helvetica Neue"/>
              </a:rPr>
              <a:t>FAALİYET: KIRILGANLIK KRİTERLERİ VE RİSK MATRİSİNİN KULLANILMASI </a:t>
            </a:r>
            <a:endParaRPr sz="3400" dirty="0"/>
          </a:p>
        </p:txBody>
      </p:sp>
      <p:sp>
        <p:nvSpPr>
          <p:cNvPr id="342" name="Google Shape;342;p16"/>
          <p:cNvSpPr txBox="1">
            <a:spLocks noGrp="1"/>
          </p:cNvSpPr>
          <p:nvPr>
            <p:ph type="body" idx="2"/>
          </p:nvPr>
        </p:nvSpPr>
        <p:spPr>
          <a:xfrm>
            <a:off x="685992" y="1972171"/>
            <a:ext cx="10820015" cy="4717522"/>
          </a:xfrm>
          <a:prstGeom prst="rect">
            <a:avLst/>
          </a:prstGeom>
          <a:noFill/>
          <a:ln>
            <a:noFill/>
          </a:ln>
        </p:spPr>
        <p:txBody>
          <a:bodyPr spcFirstLastPara="1" wrap="square" lIns="91425" tIns="45700" rIns="91425" bIns="45700" anchor="t" anchorCtr="0">
            <a:noAutofit/>
          </a:bodyPr>
          <a:lstStyle/>
          <a:p>
            <a:pPr marL="801688" lvl="3" indent="-434975" algn="l" rtl="0">
              <a:lnSpc>
                <a:spcPct val="90000"/>
              </a:lnSpc>
              <a:spcBef>
                <a:spcPct val="0"/>
              </a:spcBef>
              <a:spcAft>
                <a:spcPct val="0"/>
              </a:spcAft>
              <a:buSzPts val="2800"/>
              <a:buChar char="•"/>
            </a:pPr>
            <a:r>
              <a:rPr lang="tr" sz="2800" b="0" i="0" u="none" strike="noStrike" dirty="0">
                <a:latin typeface="Helvetica Neue"/>
              </a:rPr>
              <a:t>Sizlere verilen risk matrisini ve katmanlı destek modelini inceleyin. </a:t>
            </a:r>
            <a:endParaRPr dirty="0"/>
          </a:p>
          <a:p>
            <a:pPr marL="801688" lvl="3" indent="-434975" algn="l" rtl="0">
              <a:lnSpc>
                <a:spcPct val="90000"/>
              </a:lnSpc>
              <a:spcBef>
                <a:spcPts val="500"/>
              </a:spcBef>
              <a:spcAft>
                <a:spcPct val="0"/>
              </a:spcAft>
              <a:buSzPts val="2800"/>
              <a:buChar char="•"/>
            </a:pPr>
            <a:r>
              <a:rPr lang="tr" sz="2800" b="0" i="0" u="none" strike="noStrike" dirty="0">
                <a:latin typeface="Helvetica Neue"/>
              </a:rPr>
              <a:t>Aşağıdaki soruları tartışın:</a:t>
            </a:r>
            <a:endParaRPr dirty="0"/>
          </a:p>
          <a:p>
            <a:pPr marL="1258888" lvl="2" indent="-434975" algn="l" rtl="0">
              <a:lnSpc>
                <a:spcPct val="90000"/>
              </a:lnSpc>
              <a:spcBef>
                <a:spcPts val="500"/>
              </a:spcBef>
              <a:spcAft>
                <a:spcPct val="0"/>
              </a:spcAft>
              <a:buSzPts val="2400"/>
              <a:buChar char="•"/>
            </a:pPr>
            <a:r>
              <a:rPr lang="tr" sz="2400" b="0" i="0" u="none" strike="noStrike" dirty="0">
                <a:latin typeface="Helvetica Neue"/>
              </a:rPr>
              <a:t>Bu vaka yönetimi aracının bu bağlamda nasıl yardımcı olduğunu/olabileceğini düşünüyorsunuz? Mevcut durumda nasıl oluyor? </a:t>
            </a:r>
            <a:endParaRPr dirty="0"/>
          </a:p>
          <a:p>
            <a:pPr marL="1258888" lvl="2" indent="-434975" algn="l" rtl="0">
              <a:lnSpc>
                <a:spcPct val="90000"/>
              </a:lnSpc>
              <a:spcBef>
                <a:spcPts val="500"/>
              </a:spcBef>
              <a:spcAft>
                <a:spcPct val="0"/>
              </a:spcAft>
              <a:buSzPts val="2400"/>
              <a:buChar char="•"/>
            </a:pPr>
            <a:r>
              <a:rPr lang="tr" sz="2400" b="0" i="0" u="none" strike="noStrike" dirty="0">
                <a:latin typeface="Helvetica Neue"/>
              </a:rPr>
              <a:t>Bu aracın uygulanmasındaki temel zorluklar nelerdir/neler olabilir?</a:t>
            </a:r>
            <a:endParaRPr dirty="0"/>
          </a:p>
          <a:p>
            <a:pPr marL="1258888" lvl="2" indent="-434975" algn="l" rtl="0">
              <a:lnSpc>
                <a:spcPct val="90000"/>
              </a:lnSpc>
              <a:spcBef>
                <a:spcPts val="500"/>
              </a:spcBef>
              <a:spcAft>
                <a:spcPct val="0"/>
              </a:spcAft>
              <a:buSzPts val="2400"/>
              <a:buChar char="•"/>
            </a:pPr>
            <a:r>
              <a:rPr lang="tr" sz="2400" b="0" i="0" u="none" strike="noStrike" dirty="0">
                <a:latin typeface="Helvetica Neue"/>
              </a:rPr>
              <a:t>Bu araç ile ilgili herhangi bir eksiklik görüyor musunuz veya değiştirmek istediğiniz şeyler var mı?</a:t>
            </a:r>
            <a:endParaRPr dirty="0"/>
          </a:p>
          <a:p>
            <a:pPr marL="801688" lvl="3" indent="-434975" algn="l" rtl="0">
              <a:lnSpc>
                <a:spcPct val="90000"/>
              </a:lnSpc>
              <a:spcBef>
                <a:spcPts val="500"/>
              </a:spcBef>
              <a:spcAft>
                <a:spcPct val="0"/>
              </a:spcAft>
              <a:buSzPts val="2800"/>
              <a:buChar char="•"/>
            </a:pPr>
            <a:r>
              <a:rPr lang="tr" sz="2800" b="0" i="0" u="none" strike="noStrike" dirty="0">
                <a:latin typeface="Helvetica Neue"/>
              </a:rPr>
              <a:t>Şimdi, bu bağlamda en önemli olduğunu düşündüğünüz kilit alanları hedef alarak, araçlar üzerinde yapmak istediğiniz değişiklikleri/uyarlamaları/bağlamsallaştırmaları geliştirin. </a:t>
            </a:r>
            <a:endParaRPr dirty="0"/>
          </a:p>
          <a:p>
            <a:pPr marL="228600" lvl="0" indent="-50800" algn="l" rtl="0">
              <a:lnSpc>
                <a:spcPct val="90000"/>
              </a:lnSpc>
              <a:spcBef>
                <a:spcPts val="1000"/>
              </a:spcBef>
              <a:spcAft>
                <a:spcPct val="0"/>
              </a:spcAft>
              <a:buClr>
                <a:schemeClr val="accent6"/>
              </a:buClr>
              <a:buSzPts val="2800"/>
              <a:buNone/>
            </a:pPr>
            <a:endParaRPr dirty="0"/>
          </a:p>
        </p:txBody>
      </p:sp>
      <p:pic>
        <p:nvPicPr>
          <p:cNvPr id="4" name="Resim 3" descr="grafik, yazı tipi, logo, grafik tasarım içeren bir resim&#10;&#10;Açıklama otomatik olarak oluşturuldu">
            <a:extLst>
              <a:ext uri="{FF2B5EF4-FFF2-40B4-BE49-F238E27FC236}">
                <a16:creationId xmlns:a16="http://schemas.microsoft.com/office/drawing/2014/main" id="{69354D96-05E4-2E07-C5B7-4488CA5E38F7}"/>
              </a:ext>
            </a:extLst>
          </p:cNvPr>
          <p:cNvPicPr>
            <a:picLocks noChangeAspect="1"/>
          </p:cNvPicPr>
          <p:nvPr/>
        </p:nvPicPr>
        <p:blipFill>
          <a:blip r:embed="rId3"/>
          <a:stretch>
            <a:fillRect/>
          </a:stretch>
        </p:blipFill>
        <p:spPr>
          <a:xfrm>
            <a:off x="8810000" y="168307"/>
            <a:ext cx="3077200" cy="1164851"/>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17"/>
          <p:cNvSpPr txBox="1">
            <a:spLocks noGrp="1"/>
          </p:cNvSpPr>
          <p:nvPr>
            <p:ph type="body" idx="2"/>
          </p:nvPr>
        </p:nvSpPr>
        <p:spPr>
          <a:xfrm>
            <a:off x="4100513" y="528638"/>
            <a:ext cx="7300912" cy="632936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500" b="0" i="0" u="none" strike="noStrike" dirty="0">
                <a:latin typeface="Helvetica Neue"/>
              </a:rPr>
              <a:t>Çalışan çocuklar için vaka yönetimi, çocuk işçi olarak/en kötü biçimlerdeki çocuk işçiliği kapsamında çalışan çocuklar için doğrudan bire bir destek ve hizmetlere yönlendirme sağlamanın sistematik ve zamana uygun bir yoludur. </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Çocuk işçi olarak çalışan çocukların maruz kaldıkları zarar ve tehlike türleri ile bunların düzeyleri çocukların iş yerlerine, görevlerine, aile ve toplum çevrelerine, yaşlarına, toplumsal cinsiyetlerine ve gelişim evrelerine göre değişmektedir. </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Çocuk işçilere yönelik vaka yönetimi hizmetleri özel olarak tasarlanmalı ve çocukların bütünsel ihtiyaçlarını ele alan koordineli, çok sektörlü bir müdahale sağlamalıdır. </a:t>
            </a:r>
            <a:endParaRPr sz="2500" dirty="0"/>
          </a:p>
          <a:p>
            <a:pPr marL="228600" lvl="0" indent="-50800" algn="l" rtl="0">
              <a:lnSpc>
                <a:spcPct val="90000"/>
              </a:lnSpc>
              <a:spcBef>
                <a:spcPts val="1000"/>
              </a:spcBef>
              <a:spcAft>
                <a:spcPct val="0"/>
              </a:spcAft>
              <a:buClr>
                <a:schemeClr val="accent5"/>
              </a:buClr>
              <a:buSzPts val="2800"/>
              <a:buNone/>
            </a:pPr>
            <a:endParaRPr dirty="0"/>
          </a:p>
        </p:txBody>
      </p:sp>
      <p:sp>
        <p:nvSpPr>
          <p:cNvPr id="350" name="Google Shape;350;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TEMEL MESAJLAR</a:t>
            </a:r>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
          <p:cNvSpPr txBox="1">
            <a:spLocks noGrp="1"/>
          </p:cNvSpPr>
          <p:nvPr>
            <p:ph type="body" idx="1"/>
          </p:nvPr>
        </p:nvSpPr>
        <p:spPr>
          <a:xfrm>
            <a:off x="575733" y="1066801"/>
            <a:ext cx="10972800"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OTURUM 12: ÇOCUK KORUMA: </a:t>
            </a:r>
          </a:p>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VAKA YÖNETİMİ 1</a:t>
            </a:r>
            <a:endParaRPr dirty="0"/>
          </a:p>
        </p:txBody>
      </p:sp>
      <p:sp>
        <p:nvSpPr>
          <p:cNvPr id="236" name="Google Shape;236;p2"/>
          <p:cNvSpPr txBox="1">
            <a:spLocks noGrp="1"/>
          </p:cNvSpPr>
          <p:nvPr>
            <p:ph type="body" idx="2"/>
          </p:nvPr>
        </p:nvSpPr>
        <p:spPr>
          <a:xfrm>
            <a:off x="812800" y="3051922"/>
            <a:ext cx="10397067"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ct val="0"/>
              </a:spcAft>
              <a:buClr>
                <a:schemeClr val="lt1"/>
              </a:buClr>
              <a:buSzPts val="2800"/>
              <a:buNone/>
            </a:pPr>
            <a:r>
              <a:rPr lang="en-GB" b="1"/>
              <a:t> </a:t>
            </a:r>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ct val="0"/>
              </a:spcAft>
              <a:buSzPts val="2800"/>
              <a:buFont typeface="Helvetica Neue"/>
              <a:buChar char="●"/>
            </a:pPr>
            <a:r>
              <a:rPr lang="tr" sz="2800" b="0" i="0" u="none" strike="noStrike" dirty="0">
                <a:latin typeface="Helvetica Neue"/>
              </a:rPr>
              <a:t>Çalışan çocuklar için vaka yönetimi programları geliştirirken göz önünde bulundurulabilecek 4-5 kilit hususu tespit </a:t>
            </a:r>
            <a:r>
              <a:rPr lang="tr" sz="2800" b="0" i="0" u="none" strike="noStrike" dirty="0" smtClean="0">
                <a:latin typeface="Helvetica Neue"/>
              </a:rPr>
              <a:t>edebilecek,</a:t>
            </a:r>
            <a:endParaRPr dirty="0"/>
          </a:p>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Çocuk işçi olarak çalışan çocukların kırılganlık kriteri/risk matrisinin arkasında yer alan ilkeleri </a:t>
            </a:r>
            <a:r>
              <a:rPr lang="tr" sz="2800" b="0" i="0" u="none" strike="noStrike" dirty="0" smtClean="0">
                <a:latin typeface="Helvetica Neue"/>
              </a:rPr>
              <a:t>tanımlayabilecek, </a:t>
            </a:r>
            <a:endParaRPr dirty="0"/>
          </a:p>
          <a:p>
            <a:pPr marL="457200" lvl="0" indent="-406400" algn="l" rtl="0">
              <a:lnSpc>
                <a:spcPct val="100000"/>
              </a:lnSpc>
              <a:spcBef>
                <a:spcPct val="0"/>
              </a:spcBef>
              <a:spcAft>
                <a:spcPts val="600"/>
              </a:spcAft>
              <a:buSzPts val="2800"/>
              <a:buFont typeface="Helvetica Neue"/>
              <a:buChar char="●"/>
            </a:pPr>
            <a:r>
              <a:rPr lang="tr" sz="2800" b="0" i="0" u="none" strike="noStrike" dirty="0">
                <a:latin typeface="Helvetica Neue"/>
              </a:rPr>
              <a:t>Farklı kırılganlık/risk seviyelerinde bulunan çocuk işçi olarak çalışan çocuklara verilecek vaka yönetimi destekleri arasındaki farkları </a:t>
            </a:r>
            <a:r>
              <a:rPr lang="tr" sz="2800" b="0" i="0" u="none" strike="noStrike" dirty="0" smtClean="0">
                <a:latin typeface="Helvetica Neue"/>
              </a:rPr>
              <a:t>açıklayabileceksiniz. </a:t>
            </a:r>
            <a:endParaRPr dirty="0"/>
          </a:p>
        </p:txBody>
      </p:sp>
      <p:sp>
        <p:nvSpPr>
          <p:cNvPr id="243" name="Google Shape;243;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4" name="Google Shape;244;p3"/>
          <p:cNvSpPr txBox="1"/>
          <p:nvPr/>
        </p:nvSpPr>
        <p:spPr>
          <a:xfrm>
            <a:off x="304800" y="937802"/>
            <a:ext cx="11538857" cy="228063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dirty="0"/>
          </a:p>
          <a:p>
            <a:pPr marL="0" marR="0" lvl="0" indent="0" algn="ctr" rtl="0">
              <a:lnSpc>
                <a:spcPct val="90000"/>
              </a:lnSpc>
              <a:spcBef>
                <a:spcPts val="1000"/>
              </a:spcBef>
              <a:spcAft>
                <a:spcPct val="0"/>
              </a:spcAft>
              <a:buClr>
                <a:schemeClr val="lt1"/>
              </a:buClr>
              <a:buSzPts val="3000"/>
              <a:buFont typeface="Arial"/>
              <a:buNone/>
            </a:pPr>
            <a:r>
              <a:rPr lang="tr" sz="3000" b="0" i="0" u="none" strike="noStrike" dirty="0">
                <a:solidFill>
                  <a:srgbClr val="FFFFFF"/>
                </a:solidFill>
                <a:latin typeface="Helvetica Neue"/>
                <a:ea typeface="Helvetica Neue"/>
                <a:cs typeface="Helvetica Neue"/>
                <a:sym typeface="Helvetica Neue"/>
              </a:rPr>
              <a:t>Bu </a:t>
            </a:r>
            <a:r>
              <a:rPr lang="tr" sz="3000" b="0" i="0" u="none" strike="noStrike" dirty="0" smtClean="0">
                <a:solidFill>
                  <a:srgbClr val="FFFFFF"/>
                </a:solidFill>
                <a:latin typeface="Helvetica Neue"/>
                <a:ea typeface="Helvetica Neue"/>
                <a:cs typeface="Helvetica Neue"/>
                <a:sym typeface="Helvetica Neue"/>
              </a:rPr>
              <a:t>oturumun sonunda: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600" b="1" i="0" u="none" strike="noStrike">
                <a:latin typeface="Helvetica Neue"/>
              </a:rPr>
              <a:t>TARTIŞMA </a:t>
            </a:r>
            <a:endParaRPr/>
          </a:p>
        </p:txBody>
      </p:sp>
      <p:sp>
        <p:nvSpPr>
          <p:cNvPr id="250" name="Google Shape;250;p4"/>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800"/>
              <a:buNone/>
            </a:pPr>
            <a:r>
              <a:rPr lang="tr" sz="2800" b="1" i="0" u="none" strike="noStrike">
                <a:latin typeface="Helvetica Neue"/>
              </a:rPr>
              <a:t>GRUBUNUZ İÇİNDE TARTIŞARAK AŞAĞIDAKİ SORULARA CEVAP VERİN: </a:t>
            </a:r>
            <a:endParaRPr/>
          </a:p>
        </p:txBody>
      </p:sp>
      <p:sp>
        <p:nvSpPr>
          <p:cNvPr id="251" name="Google Shape;251;p4"/>
          <p:cNvSpPr txBox="1">
            <a:spLocks noGrp="1"/>
          </p:cNvSpPr>
          <p:nvPr>
            <p:ph type="body" idx="2"/>
          </p:nvPr>
        </p:nvSpPr>
        <p:spPr>
          <a:xfrm>
            <a:off x="656021" y="2997518"/>
            <a:ext cx="10820015" cy="215814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3200"/>
              <a:buChar char="•"/>
            </a:pPr>
            <a:r>
              <a:rPr lang="tr" sz="3200" b="0" i="0" u="none" strike="noStrike" dirty="0">
                <a:latin typeface="Helvetica Neue"/>
              </a:rPr>
              <a:t>Çocuk işçi olarak çalışan ve en kötü biçimlerdeki çocuk işçiliğinde yer alan çocuklar için vaka yönetimi neden önemlidir?</a:t>
            </a:r>
            <a:endParaRPr dirty="0"/>
          </a:p>
          <a:p>
            <a:pPr marL="228600" lvl="0" indent="-228600" algn="l" rtl="0">
              <a:lnSpc>
                <a:spcPct val="90000"/>
              </a:lnSpc>
              <a:spcBef>
                <a:spcPts val="1000"/>
              </a:spcBef>
              <a:spcAft>
                <a:spcPct val="0"/>
              </a:spcAft>
              <a:buClr>
                <a:schemeClr val="accent3"/>
              </a:buClr>
              <a:buSzPts val="3200"/>
              <a:buChar char="•"/>
            </a:pPr>
            <a:r>
              <a:rPr lang="tr" sz="3200" b="0" i="0" u="none" strike="noStrike" dirty="0">
                <a:latin typeface="Helvetica Neue"/>
              </a:rPr>
              <a:t>Çocuk işçi olarak çalışan çocuklar bu bağlamda vaka yönetimi hizmetlerine erişimde ne durumdalar? </a:t>
            </a:r>
            <a:endParaRPr dirty="0"/>
          </a:p>
          <a:p>
            <a:pPr marL="228600" lvl="0" indent="-50800" algn="l" rtl="0">
              <a:lnSpc>
                <a:spcPct val="90000"/>
              </a:lnSpc>
              <a:spcBef>
                <a:spcPts val="1000"/>
              </a:spcBef>
              <a:spcAft>
                <a:spcPct val="0"/>
              </a:spcAft>
              <a:buClr>
                <a:schemeClr val="accent3"/>
              </a:buClr>
              <a:buSzPts val="2800"/>
              <a:buNone/>
            </a:pPr>
            <a:endParaRPr dirty="0"/>
          </a:p>
        </p:txBody>
      </p:sp>
      <p:sp>
        <p:nvSpPr>
          <p:cNvPr id="252" name="Google Shape;252;p4"/>
          <p:cNvSpPr txBox="1"/>
          <p:nvPr/>
        </p:nvSpPr>
        <p:spPr>
          <a:xfrm>
            <a:off x="685992" y="5431408"/>
            <a:ext cx="10820015" cy="500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3"/>
              </a:buClr>
              <a:buSzPts val="2800"/>
              <a:buFont typeface="Arial"/>
              <a:buNone/>
            </a:pPr>
            <a:r>
              <a:rPr lang="tr" sz="2800" b="1" i="0" u="none" strike="noStrike" cap="none" dirty="0">
                <a:solidFill>
                  <a:srgbClr val="97467C"/>
                </a:solidFill>
                <a:latin typeface="Helvetica Neue"/>
                <a:ea typeface="Helvetica Neue"/>
                <a:cs typeface="Helvetica Neue"/>
                <a:sym typeface="Helvetica Neue"/>
              </a:rPr>
              <a:t>ŞİMDİ ÇALIŞMA KÂĞIDINIZI GÖZDEN </a:t>
            </a:r>
            <a:r>
              <a:rPr lang="tr" sz="2800" b="1" i="0" u="none" strike="noStrike" cap="none" dirty="0" smtClean="0">
                <a:solidFill>
                  <a:srgbClr val="97467C"/>
                </a:solidFill>
                <a:latin typeface="Helvetica Neue"/>
                <a:ea typeface="Helvetica Neue"/>
                <a:cs typeface="Helvetica Neue"/>
                <a:sym typeface="Helvetica Neue"/>
              </a:rPr>
              <a:t>GEÇİRİN. </a:t>
            </a:r>
            <a:endParaRPr dirty="0"/>
          </a:p>
        </p:txBody>
      </p:sp>
      <p:pic>
        <p:nvPicPr>
          <p:cNvPr id="253" name="Google Shape;253;p4"/>
          <p:cNvPicPr preferRelativeResize="0"/>
          <p:nvPr/>
        </p:nvPicPr>
        <p:blipFill>
          <a:blip r:embed="rId3">
            <a:alphaModFix/>
          </a:blip>
          <a:stretch>
            <a:fillRect/>
          </a:stretch>
        </p:blipFill>
        <p:spPr>
          <a:xfrm>
            <a:off x="10070907" y="358537"/>
            <a:ext cx="1435100" cy="939800"/>
          </a:xfrm>
          <a:prstGeom prst="rect">
            <a:avLst/>
          </a:prstGeom>
          <a:noFill/>
          <a:ln>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5"/>
          <p:cNvSpPr txBox="1">
            <a:spLocks noGrp="1"/>
          </p:cNvSpPr>
          <p:nvPr>
            <p:ph type="body" idx="1"/>
          </p:nvPr>
        </p:nvSpPr>
        <p:spPr>
          <a:xfrm>
            <a:off x="1828008" y="1467093"/>
            <a:ext cx="7790126" cy="768107"/>
          </a:xfrm>
          <a:prstGeom prst="rect">
            <a:avLst/>
          </a:prstGeom>
          <a:noFill/>
          <a:ln>
            <a:noFill/>
          </a:ln>
        </p:spPr>
        <p:txBody>
          <a:bodyPr spcFirstLastPara="1" wrap="square" lIns="91425" tIns="45700" rIns="91425" bIns="45700" anchor="t" anchorCtr="0">
            <a:noAutofit/>
          </a:bodyPr>
          <a:lstStyle/>
          <a:p>
            <a:pPr marL="0" lvl="0" indent="0">
              <a:spcBef>
                <a:spcPct val="0"/>
              </a:spcBef>
              <a:buSzPts val="3200"/>
            </a:pPr>
            <a:r>
              <a:rPr lang="tr" sz="3200" dirty="0" smtClean="0"/>
              <a:t>PROGRAMLAMAYA DAİR KİLİT HUSUSLAR</a:t>
            </a:r>
            <a:endParaRPr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6"/>
          <p:cNvSpPr txBox="1">
            <a:spLocks noGrp="1"/>
          </p:cNvSpPr>
          <p:nvPr>
            <p:ph type="body" idx="1"/>
          </p:nvPr>
        </p:nvSpPr>
        <p:spPr>
          <a:xfrm>
            <a:off x="3793066"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dirty="0">
                <a:latin typeface="Helvetica Neue"/>
              </a:rPr>
              <a:t>İLKELER</a:t>
            </a:r>
            <a:endParaRPr dirty="0"/>
          </a:p>
        </p:txBody>
      </p:sp>
      <p:sp>
        <p:nvSpPr>
          <p:cNvPr id="266" name="Google Shape;266;p6"/>
          <p:cNvSpPr txBox="1">
            <a:spLocks noGrp="1"/>
          </p:cNvSpPr>
          <p:nvPr>
            <p:ph type="body" idx="2"/>
          </p:nvPr>
        </p:nvSpPr>
        <p:spPr>
          <a:xfrm>
            <a:off x="4206609" y="1411679"/>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800"/>
              <a:buChar char="•"/>
            </a:pPr>
            <a:r>
              <a:rPr lang="tr" sz="2800" b="0" i="0" u="none" strike="noStrike" dirty="0">
                <a:latin typeface="Helvetica Neue"/>
              </a:rPr>
              <a:t>Yeterli kapasite:</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Teknik uzmanlık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Özverili vaka çalışanları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Nitelikli hizmetler için yeterli fonlama</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Doğrudan hizmetlerin veya ağa yönlendirmelerin sağlanması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Uygulama rehberi ve araçlar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Vaka çalışanları için güvenlik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İzleme ve analiz, bilgi yönetimi sistemleri </a:t>
            </a:r>
            <a:endParaRPr dirty="0"/>
          </a:p>
          <a:p>
            <a:pPr marL="685800" lvl="1" indent="-76200" algn="l" rtl="0">
              <a:lnSpc>
                <a:spcPct val="90000"/>
              </a:lnSpc>
              <a:spcBef>
                <a:spcPts val="500"/>
              </a:spcBef>
              <a:spcAft>
                <a:spcPct val="0"/>
              </a:spcAft>
              <a:buSzPts val="2400"/>
              <a:buNone/>
            </a:pPr>
            <a:endParaRPr dirty="0"/>
          </a:p>
        </p:txBody>
      </p:sp>
      <p:sp>
        <p:nvSpPr>
          <p:cNvPr id="267" name="Google Shape;267;p6"/>
          <p:cNvSpPr txBox="1">
            <a:spLocks noGrp="1"/>
          </p:cNvSpPr>
          <p:nvPr>
            <p:ph type="body" idx="3"/>
          </p:nvPr>
        </p:nvSpPr>
        <p:spPr>
          <a:xfrm>
            <a:off x="684479" y="528638"/>
            <a:ext cx="3793066"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dirty="0">
                <a:latin typeface="Helvetica Neue"/>
              </a:rPr>
              <a:t>KAPSAYICI</a:t>
            </a:r>
            <a:endParaRPr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7"/>
          <p:cNvSpPr txBox="1">
            <a:spLocks noGrp="1"/>
          </p:cNvSpPr>
          <p:nvPr>
            <p:ph type="body" idx="1"/>
          </p:nvPr>
        </p:nvSpPr>
        <p:spPr>
          <a:xfrm>
            <a:off x="3791415" y="320953"/>
            <a:ext cx="8116168"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VAKA YÖNETİMİ İÇİN KOORDİNASYON VE ÇOK SEKTÖRLÜ İŞ BİRLİĞİ ÇALIŞMASI</a:t>
            </a:r>
            <a:endParaRPr sz="3000" dirty="0"/>
          </a:p>
        </p:txBody>
      </p:sp>
      <p:sp>
        <p:nvSpPr>
          <p:cNvPr id="274" name="Google Shape;274;p7"/>
          <p:cNvSpPr txBox="1">
            <a:spLocks noGrp="1"/>
          </p:cNvSpPr>
          <p:nvPr>
            <p:ph type="body" idx="2"/>
          </p:nvPr>
        </p:nvSpPr>
        <p:spPr>
          <a:xfrm>
            <a:off x="3966699" y="1380943"/>
            <a:ext cx="7300912" cy="479926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800"/>
              <a:buChar char="•"/>
            </a:pPr>
            <a:r>
              <a:rPr lang="tr" sz="2800" b="0" i="0" u="none" strike="noStrike" dirty="0">
                <a:latin typeface="Helvetica Neue"/>
              </a:rPr>
              <a:t>Çocuk koruma aracılığıyla vaka yönetiminin koordinasyonu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Çocuk işçiliği için mevcut vaka yönetimi sistemlerinin işlevselliğini tespit etme/haritalama</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Sektörler arasındaki kilit hizmet sağlayıcıların tespit edilmesi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Prosedürlerin uyumlaştırılması (risk matrisi, standart hizmet paketleri, çocukların en kötü biçimlerdeki çocuk işçiliğinden kurtarılması için SOP'ler, hizmetlerden kaybolan çocuklar vb.)</a:t>
            </a:r>
            <a:endParaRPr dirty="0"/>
          </a:p>
        </p:txBody>
      </p:sp>
      <p:sp>
        <p:nvSpPr>
          <p:cNvPr id="275" name="Google Shape;275;p7"/>
          <p:cNvSpPr txBox="1">
            <a:spLocks noGrp="1"/>
          </p:cNvSpPr>
          <p:nvPr>
            <p:ph type="body" idx="3"/>
          </p:nvPr>
        </p:nvSpPr>
        <p:spPr>
          <a:xfrm>
            <a:off x="284417" y="1029367"/>
            <a:ext cx="3309938"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300" b="1" i="0" u="none" strike="noStrike" dirty="0">
                <a:latin typeface="Helvetica Neue"/>
              </a:rPr>
              <a:t>DİĞER KİŞİ VE KURUMLARLA ÇALIŞMA</a:t>
            </a:r>
            <a:endParaRPr sz="3300" dirty="0"/>
          </a:p>
        </p:txBody>
      </p:sp>
    </p:spTree>
  </p:cSld>
  <p:clrMapOvr>
    <a:masterClrMapping/>
  </p:clrMapOvr>
  <p:transition/>
  <p:extLst>
    <p:ext uri="{6950BFC3-D8DA-4A85-94F7-54DA5524770B}">
      <p188:commentRel xmlns:p188="http://schemas.microsoft.com/office/powerpoint/2018/8/main" xmlns=""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8"/>
          <p:cNvSpPr txBox="1">
            <a:spLocks noGrp="1"/>
          </p:cNvSpPr>
          <p:nvPr>
            <p:ph type="body" idx="1"/>
          </p:nvPr>
        </p:nvSpPr>
        <p:spPr>
          <a:xfrm>
            <a:off x="4033604" y="393573"/>
            <a:ext cx="7764385"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ÇOCUK İŞÇİLİĞİ İÇİN BAŞARILI OLAN YÖNLENDİRMELERİN PLANLANMASI</a:t>
            </a:r>
            <a:endParaRPr sz="3000" dirty="0"/>
          </a:p>
        </p:txBody>
      </p:sp>
      <p:sp>
        <p:nvSpPr>
          <p:cNvPr id="282" name="Google Shape;282;p8"/>
          <p:cNvSpPr txBox="1">
            <a:spLocks noGrp="1"/>
          </p:cNvSpPr>
          <p:nvPr>
            <p:ph type="body" idx="2"/>
          </p:nvPr>
        </p:nvSpPr>
        <p:spPr>
          <a:xfrm>
            <a:off x="3626380" y="1717461"/>
            <a:ext cx="7300912" cy="446551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ct val="0"/>
              </a:spcBef>
              <a:spcAft>
                <a:spcPct val="0"/>
              </a:spcAft>
              <a:buSzPts val="3200"/>
              <a:buChar char="•"/>
            </a:pPr>
            <a:r>
              <a:rPr lang="tr" sz="2800" b="0" i="0" u="none" strike="noStrike" dirty="0">
                <a:latin typeface="Helvetica Neue"/>
              </a:rPr>
              <a:t>Acil durum fonlarının vaka yönetimi bütçelerine dâhil edilmesi</a:t>
            </a:r>
            <a:endParaRPr sz="2800" dirty="0"/>
          </a:p>
          <a:p>
            <a:pPr marL="685800" lvl="1" indent="-228600" algn="l" rtl="0">
              <a:lnSpc>
                <a:spcPct val="90000"/>
              </a:lnSpc>
              <a:spcBef>
                <a:spcPts val="500"/>
              </a:spcBef>
              <a:spcAft>
                <a:spcPct val="0"/>
              </a:spcAft>
              <a:buSzPts val="3200"/>
              <a:buChar char="•"/>
            </a:pPr>
            <a:r>
              <a:rPr lang="tr" sz="2800" b="0" i="0" u="none" strike="noStrike" dirty="0">
                <a:latin typeface="Helvetica Neue"/>
              </a:rPr>
              <a:t>Ek desteklerin planlanması ve çocuklar ile bakım verenlerine yönlendirme sistemlerinde eşlik edilmesi</a:t>
            </a:r>
            <a:endParaRPr sz="2800" dirty="0"/>
          </a:p>
          <a:p>
            <a:pPr marL="685800" lvl="1" indent="-228600" algn="l" rtl="0">
              <a:lnSpc>
                <a:spcPct val="90000"/>
              </a:lnSpc>
              <a:spcBef>
                <a:spcPts val="500"/>
              </a:spcBef>
              <a:spcAft>
                <a:spcPct val="0"/>
              </a:spcAft>
              <a:buSzPts val="3200"/>
              <a:buChar char="•"/>
            </a:pPr>
            <a:r>
              <a:rPr lang="tr" sz="2800" b="0" i="0" u="none" strike="noStrike" dirty="0">
                <a:latin typeface="Helvetica Neue"/>
              </a:rPr>
              <a:t>Yönlendirme ortaklarının (daha önce) çocuk işçi olarak çalışan çocuklara yönelik kapasite geliştirme ve hizmet sunma konularında desteklenmesi </a:t>
            </a:r>
            <a:endParaRPr sz="2800" dirty="0"/>
          </a:p>
        </p:txBody>
      </p:sp>
      <p:sp>
        <p:nvSpPr>
          <p:cNvPr id="283" name="Google Shape;283;p8"/>
          <p:cNvSpPr txBox="1">
            <a:spLocks noGrp="1"/>
          </p:cNvSpPr>
          <p:nvPr>
            <p:ph type="body" idx="3"/>
          </p:nvPr>
        </p:nvSpPr>
        <p:spPr>
          <a:xfrm>
            <a:off x="214107" y="1029367"/>
            <a:ext cx="3233854"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300" b="1" i="0" u="none" strike="noStrike" dirty="0">
                <a:latin typeface="Helvetica Neue"/>
              </a:rPr>
              <a:t>DİĞER KİŞİ VE KURUMLARLA ÇALIŞMA</a:t>
            </a:r>
            <a:endParaRPr sz="33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9"/>
          <p:cNvSpPr txBox="1">
            <a:spLocks noGrp="1"/>
          </p:cNvSpPr>
          <p:nvPr>
            <p:ph type="title"/>
          </p:nvPr>
        </p:nvSpPr>
        <p:spPr>
          <a:xfrm>
            <a:off x="2475571" y="1684333"/>
            <a:ext cx="7546253" cy="2137859"/>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2600" b="1" i="0" u="none" strike="noStrike" dirty="0">
                <a:latin typeface="Helvetica Neue"/>
              </a:rPr>
              <a:t>ÇOCUK İŞÇİ OLARAK ÇALIŞAN VEYA ÇOCUK İŞÇİLİĞİ RİSKİ ALTINDA OLAN ÇOCUKLAR İÇİN KIRILGANLIK KRİTERLERİ, RİSK MATRİSİ VE FARKLILAŞTIRILMIŞ MÜDAHALELER</a:t>
            </a:r>
            <a:endParaRPr sz="2600" dirty="0"/>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2758</Words>
  <Application>Microsoft Office PowerPoint</Application>
  <PresentationFormat>Geniş ekran</PresentationFormat>
  <Paragraphs>145</Paragraphs>
  <Slides>17</Slides>
  <Notes>17</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17</vt:i4>
      </vt:variant>
    </vt:vector>
  </HeadingPairs>
  <TitlesOfParts>
    <vt:vector size="21" baseType="lpstr">
      <vt:lpstr>Arial</vt:lpstr>
      <vt:lpstr>Calibri</vt:lpstr>
      <vt:lpstr>Helvetica Neue</vt:lpstr>
      <vt:lpstr>Office Theme</vt:lpstr>
      <vt:lpstr>PowerPoint Sunusu</vt:lpstr>
      <vt:lpstr>PowerPoint Sunusu</vt:lpstr>
      <vt:lpstr>PowerPoint Sunusu</vt:lpstr>
      <vt:lpstr>TARTIŞMA </vt:lpstr>
      <vt:lpstr>PowerPoint Sunusu</vt:lpstr>
      <vt:lpstr>PowerPoint Sunusu</vt:lpstr>
      <vt:lpstr>PowerPoint Sunusu</vt:lpstr>
      <vt:lpstr>PowerPoint Sunusu</vt:lpstr>
      <vt:lpstr>ÇOCUK İŞÇİ OLARAK ÇALIŞAN VEYA ÇOCUK İŞÇİLİĞİ RİSKİ ALTINDA OLAN ÇOCUKLAR İÇİN KIRILGANLIK KRİTERLERİ, RİSK MATRİSİ VE FARKLILAŞTIRILMIŞ MÜDAHALELER</vt:lpstr>
      <vt:lpstr>ÇOCUK İŞÇİLİĞİ İÇİN KIRILGANLIK KRİTERLERİNİN VE RİSK MATRİSİNİN OLUŞTURULMASI  </vt:lpstr>
      <vt:lpstr>PowerPoint Sunusu</vt:lpstr>
      <vt:lpstr>ÇOCUK İŞÇİLER İÇİN BÜTÜNCÜL BİR MÜDAHALE PAKETİ GELİŞTİRİN </vt:lpstr>
      <vt:lpstr>MÜDAHALE FAALİYETLERİNE İLİŞKİN  KATMANLI DESTEK MODELİ </vt:lpstr>
      <vt:lpstr>FARKLILAŞTIRILMIŞ PROGRAMLAMAYI DESTEKLEMEK </vt:lpstr>
      <vt:lpstr>YÜKSEK RİSKLİ VAKALAR İÇİN MÜDAHALELERİN GELİŞTİRİLMESİ</vt:lpstr>
      <vt:lpstr>FAALİYET: KIRILGANLIK KRİTERLERİ VE RİSK MATRİSİNİN KULLANILMASI </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DELL</cp:lastModifiedBy>
  <cp:revision>21</cp:revision>
  <dcterms:created xsi:type="dcterms:W3CDTF">2017-12-20T18:51:03Z</dcterms:created>
  <dcterms:modified xsi:type="dcterms:W3CDTF">2024-04-08T13:34:50Z</dcterms:modified>
</cp:coreProperties>
</file>