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comments/modernComment_106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Helvetica Neue" panose="020B0604020202020204" charset="0"/>
      <p:regular r:id="rId41"/>
      <p:bold r:id="rId42"/>
      <p:italic r:id="rId43"/>
      <p:boldItalic r:id="rId44"/>
    </p:embeddedFont>
  </p:embeddedFontLst>
  <p:custDataLst>
    <p:tags r:id="rId45"/>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i6rXsjQ5pQLb8KHuov8nDvovWFE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0ED5E7D-CEC0-49E2-9183-20096DFA9418}">
  <a:tblStyle styleId="{50ED5E7D-CEC0-49E2-9183-20096DFA9418}" styleName="Table_0">
    <a:wholeTbl>
      <a:tcTxStyle b="off" i="off">
        <a:font>
          <a:latin typeface="Calibri"/>
          <a:ea typeface="Calibri"/>
          <a:cs typeface="Calibri"/>
        </a:font>
        <a:schemeClr val="dk1"/>
      </a:tcTxStyle>
      <a:tcStyle>
        <a:tcBdr>
          <a:left>
            <a:ln w="12700" cap="flat" cmpd="sng">
              <a:solidFill>
                <a:schemeClr val="accent3"/>
              </a:solidFill>
              <a:prstDash val="solid"/>
              <a:round/>
              <a:headEnd type="none" w="sm" len="sm"/>
              <a:tailEnd type="none" w="sm" len="sm"/>
            </a:ln>
          </a:left>
          <a:right>
            <a:ln w="12700" cap="flat" cmpd="sng">
              <a:solidFill>
                <a:schemeClr val="accent3"/>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12700" cap="flat" cmpd="sng">
              <a:solidFill>
                <a:schemeClr val="accent3"/>
              </a:solidFill>
              <a:prstDash val="solid"/>
              <a:round/>
              <a:headEnd type="none" w="sm" len="sm"/>
              <a:tailEnd type="none" w="sm" len="sm"/>
            </a:ln>
          </a:insideH>
          <a:insideV>
            <a:ln w="12700" cap="flat" cmpd="sng">
              <a:solidFill>
                <a:schemeClr val="accent3"/>
              </a:solidFill>
              <a:prstDash val="solid"/>
              <a:round/>
              <a:headEnd type="none" w="sm" len="sm"/>
              <a:tailEnd type="none" w="sm" len="sm"/>
            </a:ln>
          </a:insideV>
        </a:tcBdr>
        <a:fill>
          <a:solidFill>
            <a:srgbClr val="EFE8EC"/>
          </a:solidFill>
        </a:fill>
      </a:tcStyle>
    </a:wholeTbl>
    <a:band1H>
      <a:tcTxStyle b="off" i="off"/>
      <a:tcStyle>
        <a:tcBdr/>
        <a:fill>
          <a:solidFill>
            <a:srgbClr val="DDCED6"/>
          </a:solidFill>
        </a:fill>
      </a:tcStyle>
    </a:band1H>
    <a:band2H>
      <a:tcTxStyle b="off" i="off"/>
      <a:tcStyle>
        <a:tcBdr/>
      </a:tcStyle>
    </a:band2H>
    <a:band1V>
      <a:tcTxStyle b="off" i="off"/>
      <a:tcStyle>
        <a:tcBdr/>
        <a:fill>
          <a:solidFill>
            <a:srgbClr val="DDCED6"/>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25400" cap="flat" cmpd="sng">
              <a:solidFill>
                <a:schemeClr val="accent3"/>
              </a:solidFill>
              <a:prstDash val="solid"/>
              <a:round/>
              <a:headEnd type="none" w="sm" len="sm"/>
              <a:tailEnd type="none" w="sm" len="sm"/>
            </a:ln>
          </a:top>
        </a:tcBdr>
        <a:fill>
          <a:solidFill>
            <a:srgbClr val="EFE8EC"/>
          </a:solidFill>
        </a:fill>
      </a:tcStyle>
    </a:lastRow>
    <a:seCell>
      <a:tcTxStyle b="off" i="off"/>
      <a:tcStyle>
        <a:tcBdr/>
      </a:tcStyle>
    </a:seCell>
    <a:swCell>
      <a:tcTxStyle b="off" i="off"/>
      <a:tcStyle>
        <a:tcBdr/>
      </a:tcStyle>
    </a:swCell>
    <a:firstRow>
      <a:tcTxStyle b="on" i="off"/>
      <a:tcStyle>
        <a:tcBdr/>
        <a:fill>
          <a:solidFill>
            <a:srgbClr val="EFE8EC"/>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79745" autoAdjust="0"/>
  </p:normalViewPr>
  <p:slideViewPr>
    <p:cSldViewPr snapToGrid="0">
      <p:cViewPr varScale="1">
        <p:scale>
          <a:sx n="58" d="100"/>
          <a:sy n="58" d="100"/>
        </p:scale>
        <p:origin x="1200" y="10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customschemas.google.com/relationships/presentationmetadata" Target="metadata"/><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comments/modernComment_106_0.xml><?xml version="1.0" encoding="utf-8"?>
<p188:cmLst xmlns:a="http://schemas.openxmlformats.org/drawingml/2006/main" xmlns:r="http://schemas.openxmlformats.org/officeDocument/2006/relationships" xmlns:p188="http://schemas.microsoft.com/office/powerpoint/2018/8/main">
  <p188:cm id="{36E65E91-B77F-441E-BC29-020842152235}" authorId="{3B225371-A5D4-6CE3-9D5C-58AB0B77C653}" created="2022-02-16T00:17:44.084">
    <ac:txMkLst xmlns:ac="http://schemas.microsoft.com/office/drawing/2013/main/command">
      <pc:docMk xmlns:pc="http://schemas.microsoft.com/office/powerpoint/2013/main/command"/>
      <pc:sldMk xmlns:pc="http://schemas.microsoft.com/office/powerpoint/2013/main/command" cId="0" sldId="262"/>
      <ac:spMk id="271" creationId="{00000000-0000-0000-0000-000000000000}"/>
      <ac:txMk cp="231" len="7">
        <ac:context len="327" hash="1141260336"/>
      </ac:txMk>
    </ac:txMkLst>
    <p188:pos x="6681100" y="3467576"/>
    <p188:replyLst>
      <p188:reply id="{7A07BA36-6DB7-4D9C-8AF8-D2E1FFF5C8DC}" authorId="{9C36AD01-230D-76DC-CC71-BD5B4388A65D}" created="2022-02-22T12:21:36.609">
        <p188:txBody>
          <a:bodyPr/>
          <a:lstStyle/>
          <a:p>
            <a:r>
              <a:rPr lang="fr-FR"/>
              <a:t>ok to be better understood</a:t>
            </a:r>
          </a:p>
        </p188:txBody>
      </p188:reply>
    </p188:replyLst>
    <p188:txBody>
      <a:bodyPr/>
      <a:lstStyle/>
      <a:p>
        <a:r>
          <a:rPr lang="en-CA"/>
          <a:t>Could there be a word missing after "at-risk"?</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ct val="0"/>
              </a:spcBef>
              <a:spcAft>
                <a:spcPct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ct val="0"/>
              </a:spcBef>
              <a:spcAft>
                <a:spcPct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224" name="Google Shape;22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296" name="Google Shape;29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Bazı çocuklar, eğitime erişim hakkından mahrum kalma bakımından daha büyük risk altındadır: Kırsal alanlarda yaşayan çocuklar, kentlerde gecekondularda yaşayan çocuklar, sokakta yaşayan ve çalışan çocuklar; başta çocuk evliliği gibi zararlı uygulamalara maruz kalanlar olmak üzere ergenlik çağındaki kız çocukları, insan ticareti mağduru olan çocuklar (çalıştırmak veya cinsel sömürü maksadıyla); mülteci statüsünde olan, ülke içinde yerinden edilen veya göçmen çocuklar; çatışma ortamlarında yaşayan çocuklar, acil durum veya krizden önce okula gitmeyen çocuklar, silahlı kuvvetler ve silahlı gruplarla ilişkilendirilen çocuklar, kırılgan hanelerde yaşayan çocuklar. </a:t>
            </a:r>
            <a:endParaRPr dirty="0"/>
          </a:p>
          <a:p>
            <a:pPr marL="0" lvl="0" indent="0" algn="l" rtl="0">
              <a:lnSpc>
                <a:spcPct val="100000"/>
              </a:lnSpc>
              <a:spcBef>
                <a:spcPct val="0"/>
              </a:spcBef>
              <a:spcAft>
                <a:spcPct val="0"/>
              </a:spcAft>
              <a:buSzPts val="1400"/>
              <a:buNone/>
            </a:pPr>
            <a:endParaRPr dirty="0"/>
          </a:p>
        </p:txBody>
      </p:sp>
      <p:sp>
        <p:nvSpPr>
          <p:cNvPr id="304" name="Google Shape;30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311" name="Google Shape;311;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0" i="0" u="none" strike="noStrike" dirty="0">
                <a:latin typeface="Calibri"/>
              </a:rPr>
              <a:t>Slaytları </a:t>
            </a:r>
            <a:r>
              <a:rPr lang="tr" sz="1200" b="0" i="0" u="none" strike="noStrike">
                <a:latin typeface="Calibri"/>
              </a:rPr>
              <a:t>yerel seri atış sunumlara göre </a:t>
            </a:r>
            <a:r>
              <a:rPr lang="tr" sz="1200" b="0" i="0" u="none" strike="noStrike" dirty="0">
                <a:latin typeface="Calibri"/>
              </a:rPr>
              <a:t>uyarlayın/slaytlar oluşturun </a:t>
            </a:r>
            <a:endParaRPr dirty="0"/>
          </a:p>
        </p:txBody>
      </p:sp>
      <p:sp>
        <p:nvSpPr>
          <p:cNvPr id="317" name="Google Shape;31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325" name="Google Shape;32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336" name="Google Shape;33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344" name="Google Shape;34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Topluluk düzeyindeki yapılarla iletişime geçin:</a:t>
            </a:r>
            <a:endParaRPr sz="1200" dirty="0"/>
          </a:p>
          <a:p>
            <a:pPr marL="0" lvl="0" indent="0" algn="l" rtl="0">
              <a:lnSpc>
                <a:spcPct val="100000"/>
              </a:lnSpc>
              <a:spcBef>
                <a:spcPct val="0"/>
              </a:spcBef>
              <a:spcAft>
                <a:spcPct val="0"/>
              </a:spcAft>
              <a:buSzPts val="1400"/>
              <a:buNone/>
            </a:pPr>
            <a:r>
              <a:rPr lang="tr" sz="1200" b="0" i="0" u="none" strike="noStrike" dirty="0">
                <a:latin typeface="Calibri"/>
              </a:rPr>
              <a:t>Çalışan çocukların eğitime erişimini değerlendirin ve izleyin (riskler, engeller)</a:t>
            </a:r>
            <a:endParaRPr dirty="0"/>
          </a:p>
          <a:p>
            <a:pPr marL="0" lvl="0" indent="0" algn="l" rtl="0">
              <a:lnSpc>
                <a:spcPct val="100000"/>
              </a:lnSpc>
              <a:spcBef>
                <a:spcPct val="0"/>
              </a:spcBef>
              <a:spcAft>
                <a:spcPct val="0"/>
              </a:spcAft>
              <a:buSzPts val="1400"/>
              <a:buNone/>
            </a:pPr>
            <a:r>
              <a:rPr lang="tr" sz="1200" b="0" i="0" u="none" strike="noStrike" dirty="0">
                <a:latin typeface="Calibri"/>
              </a:rPr>
              <a:t>Eylem planlaması </a:t>
            </a:r>
            <a:endParaRPr dirty="0"/>
          </a:p>
          <a:p>
            <a:pPr marL="0" lvl="0" indent="0" algn="l" rtl="0">
              <a:lnSpc>
                <a:spcPct val="100000"/>
              </a:lnSpc>
              <a:spcBef>
                <a:spcPct val="0"/>
              </a:spcBef>
              <a:spcAft>
                <a:spcPct val="0"/>
              </a:spcAft>
              <a:buSzPts val="1400"/>
              <a:buNone/>
            </a:pPr>
            <a:r>
              <a:rPr lang="tr" sz="1200" b="0" i="0" u="none" strike="noStrike" dirty="0">
                <a:latin typeface="Calibri"/>
              </a:rPr>
              <a:t>Çocuk işçiliğinin entegrasyonu</a:t>
            </a:r>
            <a:endParaRPr dirty="0"/>
          </a:p>
          <a:p>
            <a:pPr marL="0" lvl="0" indent="0" algn="l" rtl="0">
              <a:lnSpc>
                <a:spcPct val="100000"/>
              </a:lnSpc>
              <a:spcBef>
                <a:spcPct val="0"/>
              </a:spcBef>
              <a:spcAft>
                <a:spcPct val="0"/>
              </a:spcAft>
              <a:buSzPts val="1400"/>
              <a:buNone/>
            </a:pPr>
            <a:r>
              <a:rPr lang="tr" sz="1200" b="0" i="0" u="none" strike="noStrike" dirty="0">
                <a:latin typeface="Calibri"/>
              </a:rPr>
              <a:t>Kaynakları seferber etme</a:t>
            </a:r>
            <a:endParaRPr dirty="0"/>
          </a:p>
          <a:p>
            <a:pPr marL="0" lvl="0" indent="0" algn="l" rtl="0">
              <a:lnSpc>
                <a:spcPct val="100000"/>
              </a:lnSpc>
              <a:spcBef>
                <a:spcPct val="0"/>
              </a:spcBef>
              <a:spcAft>
                <a:spcPct val="0"/>
              </a:spcAft>
              <a:buSzPts val="1400"/>
              <a:buNone/>
            </a:pPr>
            <a:r>
              <a:rPr lang="tr" sz="1200" b="0" i="0" u="none" strike="noStrike" dirty="0">
                <a:latin typeface="Calibri"/>
              </a:rPr>
              <a:t>Risk altındaki gruplar ve çalışan çocuklar</a:t>
            </a:r>
            <a:endParaRPr dirty="0"/>
          </a:p>
          <a:p>
            <a:pPr marL="0" lvl="0" indent="0" algn="l" rtl="0">
              <a:lnSpc>
                <a:spcPct val="100000"/>
              </a:lnSpc>
              <a:spcBef>
                <a:spcPct val="0"/>
              </a:spcBef>
              <a:spcAft>
                <a:spcPct val="0"/>
              </a:spcAft>
              <a:buSzPts val="1400"/>
              <a:buNone/>
            </a:pPr>
            <a:r>
              <a:rPr lang="tr" sz="1200" b="0" i="0" u="none" strike="noStrike" dirty="0">
                <a:latin typeface="Calibri"/>
              </a:rPr>
              <a:t>Farkındalık ve savunuculuk </a:t>
            </a:r>
            <a:endParaRPr dirty="0"/>
          </a:p>
          <a:p>
            <a:pPr marL="0" lvl="0" indent="0" algn="l" rtl="0">
              <a:lnSpc>
                <a:spcPct val="100000"/>
              </a:lnSpc>
              <a:spcBef>
                <a:spcPct val="0"/>
              </a:spcBef>
              <a:spcAft>
                <a:spcPct val="0"/>
              </a:spcAft>
              <a:buClr>
                <a:schemeClr val="dk1"/>
              </a:buClr>
              <a:buSzPts val="1200"/>
              <a:buFont typeface="Calibri"/>
              <a:buNone/>
            </a:pPr>
            <a:endParaRPr sz="1200" dirty="0"/>
          </a:p>
          <a:p>
            <a:pPr marL="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Çocuklara yönelik topluluk düzeyindeki girişimlere destek olun:</a:t>
            </a:r>
            <a:endParaRPr dirty="0"/>
          </a:p>
          <a:p>
            <a:pPr marL="0" lvl="0" indent="0" algn="l" rtl="0">
              <a:lnSpc>
                <a:spcPct val="100000"/>
              </a:lnSpc>
              <a:spcBef>
                <a:spcPct val="0"/>
              </a:spcBef>
              <a:spcAft>
                <a:spcPct val="0"/>
              </a:spcAft>
              <a:buSzPts val="1400"/>
              <a:buNone/>
            </a:pPr>
            <a:r>
              <a:rPr lang="tr" sz="1200" b="0" i="0" u="none" strike="noStrike" dirty="0">
                <a:latin typeface="Calibri"/>
              </a:rPr>
              <a:t>Eğitimi teşvik etmek için diyalog geliştirme </a:t>
            </a:r>
            <a:endParaRPr dirty="0"/>
          </a:p>
          <a:p>
            <a:pPr marL="0" lvl="0" indent="0" algn="l" rtl="0">
              <a:lnSpc>
                <a:spcPct val="100000"/>
              </a:lnSpc>
              <a:spcBef>
                <a:spcPct val="0"/>
              </a:spcBef>
              <a:spcAft>
                <a:spcPct val="0"/>
              </a:spcAft>
              <a:buSzPts val="1400"/>
              <a:buNone/>
            </a:pPr>
            <a:r>
              <a:rPr lang="tr" sz="1200" b="0" i="0" u="none" strike="noStrike" dirty="0">
                <a:latin typeface="Calibri"/>
              </a:rPr>
              <a:t>Çocuklar için farkındalık kampanyaları</a:t>
            </a:r>
            <a:endParaRPr dirty="0"/>
          </a:p>
          <a:p>
            <a:pPr marL="0" lvl="0" indent="0" algn="l" rtl="0">
              <a:lnSpc>
                <a:spcPct val="100000"/>
              </a:lnSpc>
              <a:spcBef>
                <a:spcPct val="0"/>
              </a:spcBef>
              <a:spcAft>
                <a:spcPct val="0"/>
              </a:spcAft>
              <a:buSzPts val="1400"/>
              <a:buNone/>
            </a:pPr>
            <a:r>
              <a:rPr lang="tr" sz="1200" b="0" i="0" u="none" strike="noStrike" dirty="0">
                <a:latin typeface="Calibri"/>
              </a:rPr>
              <a:t>Eğitim çıktılarını desteklemek için okul sonrası ve pastoral faaliyetler </a:t>
            </a:r>
            <a:endParaRPr dirty="0"/>
          </a:p>
          <a:p>
            <a:pPr marL="0" lvl="0" indent="0" algn="l" rtl="0">
              <a:lnSpc>
                <a:spcPct val="100000"/>
              </a:lnSpc>
              <a:spcBef>
                <a:spcPct val="0"/>
              </a:spcBef>
              <a:spcAft>
                <a:spcPct val="0"/>
              </a:spcAft>
              <a:buSzPts val="1400"/>
              <a:buNone/>
            </a:pPr>
            <a:r>
              <a:rPr lang="tr" sz="1200" b="0" i="0" u="none" strike="noStrike" dirty="0">
                <a:latin typeface="Calibri"/>
              </a:rPr>
              <a:t>Yerel düzeyde çıraklık ve eğitim fırsatları</a:t>
            </a:r>
            <a:endParaRPr dirty="0"/>
          </a:p>
          <a:p>
            <a:pPr marL="0" lvl="0" indent="0" algn="l" rtl="0">
              <a:lnSpc>
                <a:spcPct val="100000"/>
              </a:lnSpc>
              <a:spcBef>
                <a:spcPct val="0"/>
              </a:spcBef>
              <a:spcAft>
                <a:spcPct val="0"/>
              </a:spcAft>
              <a:buSzPts val="1400"/>
              <a:buNone/>
            </a:pPr>
            <a:r>
              <a:rPr lang="tr" sz="1200" b="0" i="0" u="none" strike="noStrike" dirty="0">
                <a:latin typeface="Calibri"/>
              </a:rPr>
              <a:t>Risk altındaki çocuklar için erken çocukluk gelişimi</a:t>
            </a:r>
            <a:endParaRPr dirty="0"/>
          </a:p>
          <a:p>
            <a:pPr marL="0" lvl="0" indent="0" algn="l" rtl="0">
              <a:lnSpc>
                <a:spcPct val="100000"/>
              </a:lnSpc>
              <a:spcBef>
                <a:spcPct val="0"/>
              </a:spcBef>
              <a:spcAft>
                <a:spcPct val="0"/>
              </a:spcAft>
              <a:buClr>
                <a:schemeClr val="dk1"/>
              </a:buClr>
              <a:buSzPts val="1200"/>
              <a:buFont typeface="Calibri"/>
              <a:buNone/>
            </a:pPr>
            <a:endParaRPr sz="1200" dirty="0"/>
          </a:p>
          <a:p>
            <a:pPr marL="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Çocukları, topluluk düzeyindeki girişimlere dâhil edin:</a:t>
            </a:r>
            <a:endParaRPr dirty="0"/>
          </a:p>
          <a:p>
            <a:pPr marL="0" lvl="0" indent="0" algn="l" rtl="0">
              <a:lnSpc>
                <a:spcPct val="100000"/>
              </a:lnSpc>
              <a:spcBef>
                <a:spcPct val="0"/>
              </a:spcBef>
              <a:spcAft>
                <a:spcPct val="0"/>
              </a:spcAft>
              <a:buSzPts val="1400"/>
              <a:buNone/>
            </a:pPr>
            <a:r>
              <a:rPr lang="tr" sz="1200" b="0" i="0" u="none" strike="noStrike" dirty="0">
                <a:latin typeface="Calibri"/>
              </a:rPr>
              <a:t>Çocuk işçiliğinin önlenmesini, okul temelli katılım faaliyetlerine entegre edin (konseyler/gruplar/faaliyetler) </a:t>
            </a:r>
            <a:endParaRPr dirty="0"/>
          </a:p>
          <a:p>
            <a:pPr marL="0" lvl="0" indent="0" algn="l" rtl="0">
              <a:lnSpc>
                <a:spcPct val="100000"/>
              </a:lnSpc>
              <a:spcBef>
                <a:spcPct val="0"/>
              </a:spcBef>
              <a:spcAft>
                <a:spcPct val="0"/>
              </a:spcAft>
              <a:buSzPts val="1400"/>
              <a:buNone/>
            </a:pPr>
            <a:r>
              <a:rPr lang="tr" sz="1200" b="0" i="0" u="none" strike="noStrike" dirty="0">
                <a:latin typeface="Calibri"/>
              </a:rPr>
              <a:t>Akran eğitimcilere, mesajlar oluşturma ve aktarma konusunda destek olun</a:t>
            </a:r>
            <a:endParaRPr dirty="0"/>
          </a:p>
          <a:p>
            <a:pPr marL="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Topluluk düzeyindeki eğitimi, çocuk işçiliğini izleme sistemlerini güçlendirin</a:t>
            </a:r>
            <a:endParaRPr dirty="0"/>
          </a:p>
          <a:p>
            <a:pPr marL="0" lvl="0" indent="0" algn="l" rtl="0">
              <a:lnSpc>
                <a:spcPct val="100000"/>
              </a:lnSpc>
              <a:spcBef>
                <a:spcPct val="0"/>
              </a:spcBef>
              <a:spcAft>
                <a:spcPct val="0"/>
              </a:spcAft>
              <a:buSzPts val="1400"/>
              <a:buNone/>
            </a:pPr>
            <a:endParaRPr sz="1200" dirty="0"/>
          </a:p>
          <a:p>
            <a:pPr marL="0" lvl="0" indent="0" algn="l" rtl="0">
              <a:lnSpc>
                <a:spcPct val="100000"/>
              </a:lnSpc>
              <a:spcBef>
                <a:spcPct val="0"/>
              </a:spcBef>
              <a:spcAft>
                <a:spcPct val="0"/>
              </a:spcAft>
              <a:buSzPts val="1400"/>
              <a:buNone/>
            </a:pPr>
            <a:r>
              <a:rPr lang="tr" sz="1200" b="0" i="0" u="none" strike="noStrike" dirty="0">
                <a:latin typeface="Calibri"/>
              </a:rPr>
              <a:t>Okulu bırakma riski taşıyan veya çocuk işçi olarak çalışan çocukları tespit ve takip edin </a:t>
            </a:r>
            <a:endParaRPr dirty="0"/>
          </a:p>
          <a:p>
            <a:pPr marL="0" lvl="0" indent="0" algn="l" rtl="0">
              <a:lnSpc>
                <a:spcPct val="100000"/>
              </a:lnSpc>
              <a:spcBef>
                <a:spcPct val="0"/>
              </a:spcBef>
              <a:spcAft>
                <a:spcPct val="0"/>
              </a:spcAft>
              <a:buSzPts val="1400"/>
              <a:buNone/>
            </a:pPr>
            <a:r>
              <a:rPr lang="tr" sz="1200" b="0" i="0" u="none" strike="noStrike" dirty="0">
                <a:latin typeface="Calibri"/>
              </a:rPr>
              <a:t>Risk altındaki gruplar</a:t>
            </a:r>
            <a:endParaRPr dirty="0"/>
          </a:p>
          <a:p>
            <a:pPr marL="604838" lvl="0" indent="-317498" algn="l" rtl="0">
              <a:lnSpc>
                <a:spcPct val="100000"/>
              </a:lnSpc>
              <a:spcBef>
                <a:spcPct val="0"/>
              </a:spcBef>
              <a:spcAft>
                <a:spcPct val="0"/>
              </a:spcAft>
              <a:buClr>
                <a:schemeClr val="dk1"/>
              </a:buClr>
              <a:buSzPts val="1050"/>
              <a:buFont typeface="Courier New"/>
              <a:buChar char="o"/>
            </a:pPr>
            <a:r>
              <a:rPr lang="tr" sz="1000" b="0" i="0" u="none" strike="noStrike" dirty="0">
                <a:latin typeface="Calibri"/>
              </a:rPr>
              <a:t>Okula devamın düzenli olmaması, düşük performans </a:t>
            </a:r>
            <a:endParaRPr dirty="0"/>
          </a:p>
          <a:p>
            <a:pPr marL="604838" lvl="0" indent="-317498" algn="l" rtl="0">
              <a:lnSpc>
                <a:spcPct val="100000"/>
              </a:lnSpc>
              <a:spcBef>
                <a:spcPct val="0"/>
              </a:spcBef>
              <a:spcAft>
                <a:spcPct val="0"/>
              </a:spcAft>
              <a:buClr>
                <a:schemeClr val="dk1"/>
              </a:buClr>
              <a:buSzPts val="1050"/>
              <a:buFont typeface="Courier New"/>
              <a:buChar char="o"/>
            </a:pPr>
            <a:r>
              <a:rPr lang="tr" sz="1000" b="0" i="0" u="none" strike="noStrike" dirty="0">
                <a:latin typeface="Calibri"/>
              </a:rPr>
              <a:t>Devamsızlık/okul terki</a:t>
            </a:r>
          </a:p>
          <a:p>
            <a:pPr marL="604838" lvl="0" indent="-317498" algn="l" rtl="0">
              <a:lnSpc>
                <a:spcPct val="100000"/>
              </a:lnSpc>
              <a:spcBef>
                <a:spcPct val="0"/>
              </a:spcBef>
              <a:spcAft>
                <a:spcPct val="0"/>
              </a:spcAft>
              <a:buClr>
                <a:schemeClr val="dk1"/>
              </a:buClr>
              <a:buSzPts val="1050"/>
              <a:buFont typeface="Courier New"/>
              <a:buChar char="o"/>
            </a:pPr>
            <a:r>
              <a:rPr lang="tr" sz="1000" b="0" i="0" u="none" strike="noStrike" dirty="0">
                <a:latin typeface="Calibri"/>
              </a:rPr>
              <a:t>Okul ve işi bir arada yürütme</a:t>
            </a:r>
            <a:endParaRPr dirty="0"/>
          </a:p>
          <a:p>
            <a:pPr marL="604838" lvl="0" indent="-317498" algn="l" rtl="0">
              <a:lnSpc>
                <a:spcPct val="100000"/>
              </a:lnSpc>
              <a:spcBef>
                <a:spcPct val="0"/>
              </a:spcBef>
              <a:spcAft>
                <a:spcPct val="0"/>
              </a:spcAft>
              <a:buClr>
                <a:schemeClr val="dk1"/>
              </a:buClr>
              <a:buSzPts val="1050"/>
              <a:buFont typeface="Courier New"/>
              <a:buChar char="o"/>
            </a:pPr>
            <a:r>
              <a:rPr lang="tr" sz="1000" b="0" i="0" u="none" strike="noStrike" dirty="0">
                <a:latin typeface="Calibri"/>
              </a:rPr>
              <a:t>Kırılgan haneler ve risk altındaki gruplar</a:t>
            </a:r>
            <a:endParaRPr sz="1200" dirty="0"/>
          </a:p>
          <a:p>
            <a:pPr marL="0" lvl="0" indent="0" algn="l" rtl="0">
              <a:lnSpc>
                <a:spcPct val="100000"/>
              </a:lnSpc>
              <a:spcBef>
                <a:spcPct val="0"/>
              </a:spcBef>
              <a:spcAft>
                <a:spcPct val="0"/>
              </a:spcAft>
              <a:buSzPts val="1400"/>
              <a:buNone/>
            </a:pPr>
            <a:r>
              <a:rPr lang="tr" sz="1200" b="0" i="0" u="none" strike="noStrike" dirty="0">
                <a:latin typeface="Calibri"/>
              </a:rPr>
              <a:t>Okul temelli çocuk işçiliği izleme sistemleri </a:t>
            </a:r>
            <a:endParaRPr dirty="0"/>
          </a:p>
          <a:p>
            <a:pPr marL="0" lvl="0" indent="0" algn="l" rtl="0">
              <a:lnSpc>
                <a:spcPct val="100000"/>
              </a:lnSpc>
              <a:spcBef>
                <a:spcPct val="0"/>
              </a:spcBef>
              <a:spcAft>
                <a:spcPct val="0"/>
              </a:spcAft>
              <a:buClr>
                <a:schemeClr val="dk1"/>
              </a:buClr>
              <a:buSzPts val="1200"/>
              <a:buFont typeface="Calibri"/>
              <a:buNone/>
            </a:pPr>
            <a:endParaRPr sz="1200" dirty="0"/>
          </a:p>
          <a:p>
            <a:pPr marL="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Topluluk ile resmî hizmetler arasındaki yönlendirme mekanizmalarını güçlendirin</a:t>
            </a:r>
            <a:endParaRPr dirty="0"/>
          </a:p>
          <a:p>
            <a:pPr marL="0" lvl="0" indent="0" algn="l" rtl="0">
              <a:lnSpc>
                <a:spcPct val="100000"/>
              </a:lnSpc>
              <a:spcBef>
                <a:spcPct val="0"/>
              </a:spcBef>
              <a:spcAft>
                <a:spcPct val="0"/>
              </a:spcAft>
              <a:buSzPts val="1400"/>
              <a:buNone/>
            </a:pPr>
            <a:r>
              <a:rPr lang="tr" sz="1200" b="0" i="0" u="none" strike="noStrike" dirty="0">
                <a:latin typeface="Calibri"/>
              </a:rPr>
              <a:t>Tespit edilen risk altındaki çocukları, ergenleri, aileleri gerekli hizmetlere (eğitim, çocuk koruma, temel ihtiyaçlar, gıda güvenliği ve geçim kaynakları, ekonomik güçlendirme) yönlendirin </a:t>
            </a:r>
            <a:endParaRPr dirty="0"/>
          </a:p>
          <a:p>
            <a:pPr marL="0" lvl="0" indent="0" algn="l" rtl="0">
              <a:lnSpc>
                <a:spcPct val="100000"/>
              </a:lnSpc>
              <a:spcBef>
                <a:spcPct val="0"/>
              </a:spcBef>
              <a:spcAft>
                <a:spcPct val="0"/>
              </a:spcAft>
              <a:buSzPts val="1400"/>
              <a:buNone/>
            </a:pPr>
            <a:r>
              <a:rPr lang="tr" sz="1200" b="0" i="0" u="none" strike="noStrike" dirty="0">
                <a:latin typeface="Calibri"/>
              </a:rPr>
              <a:t>Eğitim, gizlilik, haritalama vb. </a:t>
            </a:r>
            <a:endParaRPr dirty="0"/>
          </a:p>
          <a:p>
            <a:pPr marL="0" lvl="0" indent="0" algn="l" rtl="0">
              <a:lnSpc>
                <a:spcPct val="100000"/>
              </a:lnSpc>
              <a:spcBef>
                <a:spcPct val="0"/>
              </a:spcBef>
              <a:spcAft>
                <a:spcPct val="0"/>
              </a:spcAft>
              <a:buSzPts val="1400"/>
              <a:buNone/>
            </a:pPr>
            <a:endParaRPr dirty="0"/>
          </a:p>
        </p:txBody>
      </p:sp>
      <p:sp>
        <p:nvSpPr>
          <p:cNvPr id="352" name="Google Shape;35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1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400" name="Google Shape;40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74650" lvl="0" indent="-292100" algn="l" rtl="0">
              <a:lnSpc>
                <a:spcPct val="90000"/>
              </a:lnSpc>
              <a:spcBef>
                <a:spcPct val="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Çocuk işçiliğini eğitim değerlendirmelerine dâhil edin. Eğitim, çocuk işçiliği ve eğitimin önündeki engeller arasındaki bağlantılara odaklanın</a:t>
            </a:r>
            <a:endParaRPr sz="1500" dirty="0">
              <a:solidFill>
                <a:srgbClr val="545554"/>
              </a:solidFill>
              <a:latin typeface="Helvetica Neue"/>
              <a:ea typeface="Helvetica Neue"/>
              <a:cs typeface="Helvetica Neue"/>
              <a:sym typeface="Helvetica Neue"/>
            </a:endParaRPr>
          </a:p>
          <a:p>
            <a:pPr marL="374650" lvl="0" indent="-292100" algn="l" rtl="0">
              <a:lnSpc>
                <a:spcPct val="90000"/>
              </a:lnSpc>
              <a:spcBef>
                <a:spcPts val="100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Cinsiyet ve yaşa göre ayrıştırılmış verilerin kullanımını teşvik edin (zorunlu eğitim yaşı ve asgari çalışma yaşı için yaş grupları) </a:t>
            </a:r>
            <a:endParaRPr sz="1500" dirty="0">
              <a:solidFill>
                <a:srgbClr val="545554"/>
              </a:solidFill>
              <a:latin typeface="Helvetica Neue"/>
              <a:ea typeface="Helvetica Neue"/>
              <a:cs typeface="Helvetica Neue"/>
              <a:sym typeface="Helvetica Neue"/>
            </a:endParaRPr>
          </a:p>
          <a:p>
            <a:pPr marL="374650" lvl="0" indent="-292100" algn="l" rtl="0">
              <a:lnSpc>
                <a:spcPct val="90000"/>
              </a:lnSpc>
              <a:spcBef>
                <a:spcPts val="100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Okula gitmeyen/okul ile işi bir arada yürüten/çocuk işçi olarak çalışan/en kötü biçimlerdeki çocuk işçi olarak çalışan çocuklara yönelik eğitim ihtiyaçları analizi ve müdahale planlaması çalışmalarına diğer sektörleri dâhil edin</a:t>
            </a:r>
            <a:endParaRPr sz="1500" dirty="0">
              <a:solidFill>
                <a:srgbClr val="545554"/>
              </a:solidFill>
              <a:latin typeface="Helvetica Neue"/>
              <a:ea typeface="Helvetica Neue"/>
              <a:cs typeface="Helvetica Neue"/>
              <a:sym typeface="Helvetica Neue"/>
            </a:endParaRPr>
          </a:p>
          <a:p>
            <a:pPr marL="374650" lvl="0" indent="-292100" algn="l" rtl="0">
              <a:lnSpc>
                <a:spcPct val="90000"/>
              </a:lnSpc>
              <a:spcBef>
                <a:spcPts val="100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Çocuk işçiliği izlemesinin (CLM) okullarda yaygınlaştırılması seçeneğini değerlendirin (yaygınlık?)</a:t>
            </a:r>
            <a:endParaRPr sz="1500" dirty="0">
              <a:solidFill>
                <a:srgbClr val="545554"/>
              </a:solidFill>
              <a:latin typeface="Helvetica Neue"/>
              <a:ea typeface="Helvetica Neue"/>
              <a:cs typeface="Helvetica Neue"/>
              <a:sym typeface="Helvetica Neue"/>
            </a:endParaRPr>
          </a:p>
          <a:p>
            <a:pPr marL="374650" lvl="0" indent="-292100" algn="l" rtl="0">
              <a:lnSpc>
                <a:spcPct val="90000"/>
              </a:lnSpc>
              <a:spcBef>
                <a:spcPts val="100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Ulusal/ulus altı eğitim izleme sistemlerini güçlendirin, risk altındaki/çocuk işçi olarak çalışan çocukları tespit ve takip edin Kriz durumlarında da işlemesini sağlayın.</a:t>
            </a:r>
            <a:endParaRPr sz="1500" dirty="0">
              <a:solidFill>
                <a:srgbClr val="545554"/>
              </a:solidFill>
              <a:latin typeface="Helvetica Neue"/>
              <a:ea typeface="Helvetica Neue"/>
              <a:cs typeface="Helvetica Neue"/>
              <a:sym typeface="Helvetica Neue"/>
            </a:endParaRPr>
          </a:p>
          <a:p>
            <a:pPr marL="374650" lvl="0" indent="-292100" algn="l" rtl="0">
              <a:lnSpc>
                <a:spcPct val="90000"/>
              </a:lnSpc>
              <a:spcBef>
                <a:spcPts val="1000"/>
              </a:spcBef>
              <a:spcAft>
                <a:spcPct val="0"/>
              </a:spcAft>
              <a:buClr>
                <a:srgbClr val="02628C"/>
              </a:buClr>
              <a:buSzPts val="1100"/>
              <a:buChar char="•"/>
            </a:pPr>
            <a:r>
              <a:rPr lang="tr" sz="1100" b="0" i="0" u="none" strike="noStrike" dirty="0">
                <a:solidFill>
                  <a:srgbClr val="545554"/>
                </a:solidFill>
                <a:latin typeface="Helvetica Neue"/>
                <a:ea typeface="Helvetica Neue"/>
                <a:cs typeface="Helvetica Neue"/>
                <a:sym typeface="Helvetica Neue"/>
              </a:rPr>
              <a:t>Çocuk işçiliği göstergelerini değerlendirmelere dâhil edin </a:t>
            </a:r>
            <a:endParaRPr sz="800" dirty="0"/>
          </a:p>
        </p:txBody>
      </p:sp>
      <p:sp>
        <p:nvSpPr>
          <p:cNvPr id="415" name="Google Shape;415;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423" name="Google Shape;4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TESİSLER VE HİZMETLER İÇİN TEMEL FAALİYETLER </a:t>
            </a:r>
            <a:br>
              <a:rPr lang="tr" sz="1200" b="1" i="0" u="none" strike="noStrike" dirty="0">
                <a:solidFill>
                  <a:srgbClr val="000000"/>
                </a:solidFill>
                <a:latin typeface="Calibri"/>
                <a:ea typeface="Calibri"/>
                <a:cs typeface="Calibri"/>
                <a:sym typeface="Calibri"/>
              </a:rPr>
            </a:br>
            <a:r>
              <a:rPr lang="tr" sz="1200" b="1" i="0" u="none" strike="noStrike" dirty="0">
                <a:solidFill>
                  <a:srgbClr val="000000"/>
                </a:solidFill>
                <a:latin typeface="Calibri"/>
                <a:ea typeface="Calibri"/>
                <a:cs typeface="Calibri"/>
                <a:sym typeface="Calibri"/>
              </a:rPr>
              <a:t>Okul terkinin ve çocuk işçiliğinin önlenmesi amacıyla eğitim kurumlarında güvenliği ve eğitim kurumlarının erişilebilirliğini teşvik etme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Aşağıdaki hususları değerlendirin: </a:t>
            </a:r>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ve afetlere dayanıklı öğrenme yapıları,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Yeterli öğretim materyalleri,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Özel gereksinimleri olan öğrenciler için öğrenme yardımcıları,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öğretmen-öğrenci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sınıf büyüklüğü-öğrenci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içme suyu, ayrı tuvaletler ve lavaboları içerecek şekilde yeterli WASH (su, sanitasyon ve hijyen)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Okullarda özel soyunma odaları/tuvaletler ve sıhhi ürünleri içerecek şekilde menstrüel hijyen yönetimi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{(Önceden) çalışan veya çocuk işçi olarak çalışan çocukları temel becerilerle donatan ve eğitimin önündeki engellerin azaltılmasına yardımcı olan, </a:t>
            </a:r>
            <a:r>
              <a:rPr lang="tr" sz="1200" b="1" i="0" u="none" strike="noStrike" dirty="0">
                <a:solidFill>
                  <a:srgbClr val="000000"/>
                </a:solidFill>
                <a:latin typeface="Calibri"/>
                <a:ea typeface="Calibri"/>
                <a:cs typeface="Calibri"/>
                <a:sym typeface="Calibri"/>
              </a:rPr>
              <a:t>çok sektörlü hizmetleri</a:t>
            </a:r>
            <a:r>
              <a:rPr lang="tr" sz="1200" b="0" i="0" u="none" strike="noStrike" dirty="0">
                <a:solidFill>
                  <a:srgbClr val="000000"/>
                </a:solidFill>
                <a:latin typeface="Calibri"/>
                <a:ea typeface="Calibri"/>
                <a:cs typeface="Calibri"/>
                <a:sym typeface="Calibri"/>
              </a:rPr>
              <a:t> teşvik edin. Bu hizmetlere örnek olarak şunlar verilebilir: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Sağlık ve aşılama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Beslenme ve okul beslenme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Dinlence ve spor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Akran grubu faaliyetleri ve yaşam becerileri programları.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p:txBody>
      </p:sp>
      <p:sp>
        <p:nvSpPr>
          <p:cNvPr id="479" name="Google Shape;47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TESİSLER VE HİZMETLER İÇİN TEMEL FAALİYETLER </a:t>
            </a:r>
            <a:br>
              <a:rPr lang="tr" sz="1200" b="1" i="0" u="none" strike="noStrike" dirty="0">
                <a:solidFill>
                  <a:srgbClr val="000000"/>
                </a:solidFill>
                <a:latin typeface="Calibri"/>
                <a:ea typeface="Calibri"/>
                <a:cs typeface="Calibri"/>
                <a:sym typeface="Calibri"/>
              </a:rPr>
            </a:br>
            <a:r>
              <a:rPr lang="tr" sz="1200" b="1" i="0" u="none" strike="noStrike" dirty="0">
                <a:solidFill>
                  <a:srgbClr val="000000"/>
                </a:solidFill>
                <a:latin typeface="Calibri"/>
                <a:ea typeface="Calibri"/>
                <a:cs typeface="Calibri"/>
                <a:sym typeface="Calibri"/>
              </a:rPr>
              <a:t>Okul terkinin ve çocuk işçiliğinin önlenmesi amacıyla eğitim kurumlarında güvenliği ve eğitim kurumlarının erişilebilirliğini teşvik etme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Aşağıdaki hususları değerlendirin: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ve afetlere dayanıklı öğrenme yapıları,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Yeterli öğretim materyalleri,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Özel gereksinimleri olan öğrenciler için öğrenme yardımcıları,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öğretmen-öğrenci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sınıf büyüklüğü-öğrenci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içme suyu, ayrı tuvaletler ve lavaboları içerecek şekilde yeterli WASH (su, sanitasyon ve hijyen)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Okullarda özel soyunma odaları/tuvaletler ve sıhhi ürünleri içerecek şekilde menstrüel hijyen yönetimi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{(Önceden) çalışan veya çocuk işçi olarak çalışan çocukları temel becerilerle donatan ve eğitimin önündeki engellerin azaltılmasına yardımcı olan, </a:t>
            </a:r>
            <a:r>
              <a:rPr lang="tr" sz="1200" b="1" i="0" u="none" strike="noStrike" dirty="0">
                <a:solidFill>
                  <a:srgbClr val="000000"/>
                </a:solidFill>
                <a:latin typeface="Calibri"/>
                <a:ea typeface="Calibri"/>
                <a:cs typeface="Calibri"/>
                <a:sym typeface="Calibri"/>
              </a:rPr>
              <a:t>çok sektörlü hizmetleri</a:t>
            </a:r>
            <a:r>
              <a:rPr lang="tr" sz="1200" b="0" i="0" u="none" strike="noStrike" dirty="0">
                <a:solidFill>
                  <a:srgbClr val="000000"/>
                </a:solidFill>
                <a:latin typeface="Calibri"/>
                <a:ea typeface="Calibri"/>
                <a:cs typeface="Calibri"/>
                <a:sym typeface="Calibri"/>
              </a:rPr>
              <a:t> teşvik edin. Bu hizmetlere örnek olarak şunlar verilebilir: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Sağlık ve aşılama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Beslenme ve okul beslenme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Dinlence ve spor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Akran grubu faaliyetleri ve yaşam becerileri programları.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p:txBody>
      </p:sp>
      <p:sp>
        <p:nvSpPr>
          <p:cNvPr id="492" name="Google Shape;49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2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TESİSLER VE HİZMETLER İÇİN TEMEL FAALİYETLER </a:t>
            </a:r>
            <a:br>
              <a:rPr lang="tr" sz="1200" b="1" i="0" u="none" strike="noStrike" dirty="0">
                <a:solidFill>
                  <a:srgbClr val="000000"/>
                </a:solidFill>
                <a:latin typeface="Calibri"/>
                <a:ea typeface="Calibri"/>
                <a:cs typeface="Calibri"/>
                <a:sym typeface="Calibri"/>
              </a:rPr>
            </a:br>
            <a:r>
              <a:rPr lang="tr" sz="1200" b="1" i="0" u="none" strike="noStrike" dirty="0">
                <a:solidFill>
                  <a:srgbClr val="000000"/>
                </a:solidFill>
                <a:latin typeface="Calibri"/>
                <a:ea typeface="Calibri"/>
                <a:cs typeface="Calibri"/>
                <a:sym typeface="Calibri"/>
              </a:rPr>
              <a:t>Okul terkinin ve çocuk işçiliğinin önlenmesi amacıyla eğitim kurumlarında güvenliği ve eğitim kurumlarının erişilebilirliğini teşvik etme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Aşağıdaki hususları değerlendirin: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ve afetlere dayanıklı öğrenme yapıları,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Yeterli öğretim materyalleri,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Özel gereksinimleri olan öğrenciler için öğrenme yardımcıları,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öğretmen-öğrenci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sınıf büyüklüğü-öğrenci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içme suyu, ayrı tuvaletler ve lavaboları içerecek şekilde yeterli WASH (su, sanitasyon ve hijyen)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Okullarda özel soyunma odaları/tuvaletler ve sıhhi ürünleri içerecek şekilde menstrüel hijyen yönetimi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{(Önceden) çalışan veya çocuk işçi olarak çalışan çocukları temel becerilerle donatan ve eğitimin önündeki engellerin azaltılmasına yardımcı olan, </a:t>
            </a:r>
            <a:r>
              <a:rPr lang="tr" sz="1200" b="1" i="0" u="none" strike="noStrike" dirty="0">
                <a:solidFill>
                  <a:srgbClr val="000000"/>
                </a:solidFill>
                <a:latin typeface="Calibri"/>
                <a:ea typeface="Calibri"/>
                <a:cs typeface="Calibri"/>
                <a:sym typeface="Calibri"/>
              </a:rPr>
              <a:t>çok sektörlü hizmetleri</a:t>
            </a:r>
            <a:r>
              <a:rPr lang="tr" sz="1200" b="0" i="0" u="none" strike="noStrike" dirty="0">
                <a:solidFill>
                  <a:srgbClr val="000000"/>
                </a:solidFill>
                <a:latin typeface="Calibri"/>
                <a:ea typeface="Calibri"/>
                <a:cs typeface="Calibri"/>
                <a:sym typeface="Calibri"/>
              </a:rPr>
              <a:t> teşvik edin. Bu hizmetlere örnek olarak şunlar verilebilir: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Sağlık ve aşılama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Beslenme ve okul beslenme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Dinlence ve spor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Akran grubu faaliyetleri ve yaşam becerileri programları.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p:txBody>
      </p:sp>
      <p:sp>
        <p:nvSpPr>
          <p:cNvPr id="505" name="Google Shape;505;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TESİSLER VE HİZMETLER İÇİN TEMEL FAALİYETLER </a:t>
            </a:r>
            <a:br>
              <a:rPr lang="tr" sz="1200" b="1" i="0" u="none" strike="noStrike" dirty="0">
                <a:solidFill>
                  <a:srgbClr val="000000"/>
                </a:solidFill>
                <a:latin typeface="Calibri"/>
                <a:ea typeface="Calibri"/>
                <a:cs typeface="Calibri"/>
                <a:sym typeface="Calibri"/>
              </a:rPr>
            </a:br>
            <a:r>
              <a:rPr lang="tr" sz="1200" b="1" i="0" u="none" strike="noStrike" dirty="0">
                <a:solidFill>
                  <a:srgbClr val="000000"/>
                </a:solidFill>
                <a:latin typeface="Calibri"/>
                <a:ea typeface="Calibri"/>
                <a:cs typeface="Calibri"/>
                <a:sym typeface="Calibri"/>
              </a:rPr>
              <a:t>Okul terkinin ve çocuk işçiliğinin önlenmesi amacıyla eğitim kurumlarında güvenliği ve eğitim kurumlarının erişilebilirliğini teşvik etme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Aşağıdaki hususları değerlendirin: </a:t>
            </a:r>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ve afetlere dayanıklı öğrenme yapıları,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Yeterli öğretim materyalleri,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Özel gereksinimleri olan öğrenciler için öğrenme yardımcıları,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öğretmen-öğrenci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Kabul edilebilir sınıf büyüklüğü-öğrenci oranı,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Güvenli içme suyu, ayrı tuvaletler ve lavaboları içerecek şekilde yeterli WASH (su, sanitasyon ve hijyen)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Okullarda özel soyunma odaları/tuvaletler ve sıhhi ürünleri içerecek şekilde menstrüel hijyen yönetimi olanakları.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{(Önceden) çalışan veya çocuk işçi olarak çalışan çocukları temel becerilerle donatan ve eğitimin önündeki engellerin azaltılmasına yardımcı olan, </a:t>
            </a:r>
            <a:r>
              <a:rPr lang="tr" sz="1200" b="1" i="0" u="none" strike="noStrike" dirty="0">
                <a:solidFill>
                  <a:srgbClr val="000000"/>
                </a:solidFill>
                <a:latin typeface="Calibri"/>
                <a:ea typeface="Calibri"/>
                <a:cs typeface="Calibri"/>
                <a:sym typeface="Calibri"/>
              </a:rPr>
              <a:t>çok sektörlü hizmetleri</a:t>
            </a:r>
            <a:r>
              <a:rPr lang="tr" sz="1200" b="0" i="0" u="none" strike="noStrike" dirty="0">
                <a:solidFill>
                  <a:srgbClr val="000000"/>
                </a:solidFill>
                <a:latin typeface="Calibri"/>
                <a:ea typeface="Calibri"/>
                <a:cs typeface="Calibri"/>
                <a:sym typeface="Calibri"/>
              </a:rPr>
              <a:t> teşvik edin. Bu hizmetlere örnek olarak şunlar verilebilir: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Sağlık ve aşılama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Beslenme ve okul beslenme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Dinlence ve spor programları, </a:t>
            </a:r>
            <a:endParaRPr dirty="0"/>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Akran grubu faaliyetleri ve yaşam becerileri programları. </a:t>
            </a: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a:p>
            <a:pPr marL="0" lvl="0" indent="0" algn="l" rtl="0">
              <a:lnSpc>
                <a:spcPct val="100000"/>
              </a:lnSpc>
              <a:spcBef>
                <a:spcPct val="0"/>
              </a:spcBef>
              <a:spcAft>
                <a:spcPct val="0"/>
              </a:spcAft>
              <a:buSzPts val="1400"/>
              <a:buNone/>
            </a:pPr>
            <a:endParaRPr dirty="0"/>
          </a:p>
        </p:txBody>
      </p:sp>
      <p:sp>
        <p:nvSpPr>
          <p:cNvPr id="518" name="Google Shape;51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a:p>
            <a:pPr marL="0" lvl="0" indent="0" algn="l" rtl="0">
              <a:lnSpc>
                <a:spcPct val="100000"/>
              </a:lnSpc>
              <a:spcBef>
                <a:spcPct val="0"/>
              </a:spcBef>
              <a:spcAft>
                <a:spcPct val="0"/>
              </a:spcAft>
              <a:buSzPts val="1400"/>
              <a:buNone/>
            </a:pPr>
            <a:endParaRPr/>
          </a:p>
          <a:p>
            <a:pPr marL="0" lvl="0" indent="0" algn="l" rtl="0">
              <a:lnSpc>
                <a:spcPct val="100000"/>
              </a:lnSpc>
              <a:spcBef>
                <a:spcPct val="0"/>
              </a:spcBef>
              <a:spcAft>
                <a:spcPct val="0"/>
              </a:spcAft>
              <a:buSzPts val="1400"/>
              <a:buNone/>
            </a:pPr>
            <a:endParaRPr/>
          </a:p>
        </p:txBody>
      </p:sp>
      <p:sp>
        <p:nvSpPr>
          <p:cNvPr id="531" name="Google Shape;53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2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587" name="Google Shape;58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2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4" name="Google Shape;59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595" name="Google Shape;59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2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601" name="Google Shape;60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2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a:p>
            <a:pPr marL="0" lvl="0" indent="0" algn="l" rtl="0">
              <a:lnSpc>
                <a:spcPct val="100000"/>
              </a:lnSpc>
              <a:spcBef>
                <a:spcPct val="0"/>
              </a:spcBef>
              <a:spcAft>
                <a:spcPct val="0"/>
              </a:spcAft>
              <a:buSzPts val="1400"/>
              <a:buNone/>
            </a:pPr>
            <a:endParaRPr/>
          </a:p>
          <a:p>
            <a:pPr marL="0" lvl="0" indent="0" algn="l" rtl="0">
              <a:lnSpc>
                <a:spcPct val="100000"/>
              </a:lnSpc>
              <a:spcBef>
                <a:spcPct val="0"/>
              </a:spcBef>
              <a:spcAft>
                <a:spcPct val="0"/>
              </a:spcAft>
              <a:buSzPts val="1400"/>
              <a:buNone/>
            </a:pPr>
            <a:endParaRPr/>
          </a:p>
        </p:txBody>
      </p:sp>
      <p:sp>
        <p:nvSpPr>
          <p:cNvPr id="609" name="Google Shape;60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3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648" name="Google Shape;648;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3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654" name="Google Shape;65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3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1" name="Google Shape;66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662" name="Google Shape;66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717" name="Google Shape;717;p3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725" name="Google Shape;725;p3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endParaRPr/>
          </a:p>
        </p:txBody>
      </p:sp>
      <p:sp>
        <p:nvSpPr>
          <p:cNvPr id="252" name="Google Shape;25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1" i="0" u="none" strike="noStrike">
                <a:solidFill>
                  <a:srgbClr val="000000"/>
                </a:solidFill>
                <a:latin typeface="Calibri"/>
                <a:ea typeface="Calibri"/>
                <a:cs typeface="Calibri"/>
                <a:sym typeface="Calibri"/>
              </a:rPr>
              <a:t>Daniel </a:t>
            </a:r>
            <a:r>
              <a:rPr lang="tr" sz="1200" b="0" i="0" u="none" strike="noStrike">
                <a:solidFill>
                  <a:srgbClr val="000000"/>
                </a:solidFill>
                <a:latin typeface="Calibri"/>
                <a:ea typeface="Calibri"/>
                <a:cs typeface="Calibri"/>
                <a:sym typeface="Calibri"/>
              </a:rPr>
              <a:t> </a:t>
            </a:r>
            <a:endParaRPr/>
          </a:p>
          <a:p>
            <a:pPr marL="0" lvl="0" indent="0" algn="l" rtl="0">
              <a:lnSpc>
                <a:spcPct val="100000"/>
              </a:lnSpc>
              <a:spcBef>
                <a:spcPct val="0"/>
              </a:spcBef>
              <a:spcAft>
                <a:spcPct val="0"/>
              </a:spcAft>
              <a:buSzPts val="1400"/>
              <a:buNone/>
            </a:pPr>
            <a:r>
              <a:rPr lang="tr" sz="1200" b="0" i="0" u="none" strike="noStrike">
                <a:solidFill>
                  <a:srgbClr val="000000"/>
                </a:solidFill>
                <a:latin typeface="Calibri"/>
                <a:ea typeface="Calibri"/>
                <a:cs typeface="Calibri"/>
                <a:sym typeface="Calibri"/>
              </a:rPr>
              <a:t>13 yaşındaki Daniel ailesi ile birlikte kırsalda küçük bir kasabada yaşamaktadır. Daniel salgın öncesi okula gitmekteydi. Covid-19 salgını nedeniyle okulların uzun süre kapalı kalmasının ardından Daniel çalışmaya başlamıştır. "Evde yapacak hiçbir şey yoktu. Ailem çok fakirdi. Ailemin küçük bir işletmesi vardı, ancak kapanma döneminde çok müşteri kaybettiler ve borç para almak zorunda kaldılar. Öylece oturup beklemek istemedim, kardeşlerim çok açtı. Okulda bize yemek verirlerdi ama okullar kapanınca bundan da faydalanamaz olduk. Çalışmazsam hayat daha da zor olacak ve okullar açılsa bile asla okula geri dönecek paramız olmayacak."</a:t>
            </a:r>
            <a:endParaRPr/>
          </a:p>
          <a:p>
            <a:pPr marL="0" lvl="0" indent="0" algn="l" rtl="0">
              <a:lnSpc>
                <a:spcPct val="100000"/>
              </a:lnSpc>
              <a:spcBef>
                <a:spcPct val="0"/>
              </a:spcBef>
              <a:spcAft>
                <a:spcPct val="0"/>
              </a:spcAft>
              <a:buSzPts val="1400"/>
              <a:buNone/>
            </a:pPr>
            <a:r>
              <a:rPr lang="en-GB" sz="1200" b="1">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1" i="0" u="none" strike="noStrike">
                <a:solidFill>
                  <a:srgbClr val="000000"/>
                </a:solidFill>
                <a:latin typeface="Calibri"/>
                <a:ea typeface="Calibri"/>
                <a:cs typeface="Calibri"/>
                <a:sym typeface="Calibri"/>
              </a:rPr>
              <a:t>Riskler </a:t>
            </a:r>
            <a:endParaRPr sz="1200">
              <a:solidFill>
                <a:schemeClr val="dk1"/>
              </a:solidFill>
              <a:latin typeface="Calibri"/>
              <a:ea typeface="Calibri"/>
              <a:cs typeface="Calibri"/>
              <a:sym typeface="Calibri"/>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Okulların uzun süreyle kapalı oluşu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İnternet ve teknolojiye erişim yoktu, uzaktan eğitime katılma olanağı bulunmamaktaydı.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Okul dışında geçirilen süreler çocuk işçiliği risklerini arttırdı</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Kısıtlı hareket özgürlüğü, risk altındaki çocuklara yönelik okullardan (ve okul dışından topluluk liderleri/STK'lar/CLM (Çocuk İşçiliği İzleme) ekipleri vb. tarafından) sağlanan takip ve desteği azaltır Hükûmetin kırılgan çocuklara destek olma kapasitesinin azalması</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Kapanma; ücretsiz yemek hizmeti, sağlık hizmetleri, çocuk bakım hizmetleri gibi sosyal destekleri ve diğer sosyal yardım hizmetlerini azaltır.</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Öğretmen devamsızlığı ve hızlı personel sirkülasyonu, risk altındaki çocuklara yönelik desteği etkiler.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Okulu kalıcı olarak bırakma kararları.</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Ekonomik etki, ailelerin eğitimi desteklemelerini ve okul ücretlerini, materyallerini ve kıyafetlerini karşılamalarını zorlaştırmakta veya çocukları çalışmaya veya okul açıldıktan sonra çalışmaya devam etmeye zorlamaktadır.</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Çalışmanın beraberinde getirdiği zorluklar nedeniyle çalışma saatlerini yönetme, okul ödevlerini tamamlama veya okula düzenli olarak gitme konusunda zorlanma.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Eğitim ücretsiz sağlansa da birçok ailenin yine de eğitimden doğan ücretleri ve ek masrafları karşılaması gerekmektedir.</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Çalışarak para kazanmaya başladıktan ve işle ilgili pratik beceriler öğrenmeye başladıktan sonra çocuklar okula dönmeye istekli olmayabilir, okulun gerekli bilgi ve becerileri sunmadığını fikrine kapılabilir.</a:t>
            </a:r>
            <a:endParaRPr/>
          </a:p>
          <a:p>
            <a:pPr marL="0" lvl="0" indent="0" algn="l" rtl="0">
              <a:lnSpc>
                <a:spcPct val="100000"/>
              </a:lnSpc>
              <a:spcBef>
                <a:spcPct val="0"/>
              </a:spcBef>
              <a:spcAft>
                <a:spcPct val="0"/>
              </a:spcAft>
              <a:buSzPts val="1400"/>
              <a:buNone/>
            </a:pP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0" i="0" u="none" strike="noStrike">
                <a:solidFill>
                  <a:srgbClr val="000000"/>
                </a:solidFill>
                <a:latin typeface="Calibri"/>
                <a:ea typeface="Calibri"/>
                <a:cs typeface="Calibri"/>
                <a:sym typeface="Calibri"/>
              </a:rPr>
              <a:t>(Fotoğraf: https://blogs.worldbank.org/education/educational-challenges-and-opportunities-covid-19-pandemic) </a:t>
            </a:r>
            <a:endParaRPr/>
          </a:p>
          <a:p>
            <a:pPr marL="0" lvl="0" indent="0" algn="l" rtl="0">
              <a:lnSpc>
                <a:spcPct val="100000"/>
              </a:lnSpc>
              <a:spcBef>
                <a:spcPct val="0"/>
              </a:spcBef>
              <a:spcAft>
                <a:spcPct val="0"/>
              </a:spcAft>
              <a:buSzPts val="1400"/>
              <a:buNone/>
            </a:pPr>
            <a:r>
              <a:rPr lang="en-GB" sz="1200">
                <a:solidFill>
                  <a:schemeClr val="dk1"/>
                </a:solidFill>
                <a:latin typeface="Calibri"/>
                <a:ea typeface="Calibri"/>
                <a:cs typeface="Calibri"/>
                <a:sym typeface="Calibri"/>
              </a:rPr>
              <a:t> </a:t>
            </a:r>
            <a:endParaRPr/>
          </a:p>
        </p:txBody>
      </p:sp>
      <p:sp>
        <p:nvSpPr>
          <p:cNvPr id="260" name="Google Shape;26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1" i="0" u="none" strike="noStrike">
                <a:solidFill>
                  <a:srgbClr val="000000"/>
                </a:solidFill>
                <a:latin typeface="Calibri"/>
                <a:ea typeface="Calibri"/>
                <a:cs typeface="Calibri"/>
                <a:sym typeface="Calibri"/>
              </a:rPr>
              <a:t>Sana </a:t>
            </a:r>
            <a:r>
              <a:rPr lang="tr" sz="1200" b="0" i="0" u="none" strike="noStrike">
                <a:solidFill>
                  <a:srgbClr val="000000"/>
                </a:solidFill>
                <a:latin typeface="Calibri"/>
                <a:ea typeface="Calibri"/>
                <a:cs typeface="Calibri"/>
                <a:sym typeface="Calibri"/>
              </a:rPr>
              <a:t> </a:t>
            </a:r>
            <a:r>
              <a:rPr lang="tr" sz="1200" b="1" i="0" u="none" strike="noStrike">
                <a:solidFill>
                  <a:srgbClr val="000000"/>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0" i="0" u="none" strike="noStrike">
                <a:solidFill>
                  <a:srgbClr val="000000"/>
                </a:solidFill>
                <a:latin typeface="Calibri"/>
                <a:ea typeface="Calibri"/>
                <a:cs typeface="Calibri"/>
                <a:sym typeface="Calibri"/>
              </a:rPr>
              <a:t>15 yaşındaki Sana deprem olduğunda okuldaydı. Sınıfı yıkılmasa da duvarlar ve çatıların çökmesiyle bazı sınıflar depremden ciddi hasar gördü ve bazı çocuklar yaralandı. Sana babası, yaşı ilerlemiş büyükanne ve büyükbabası ve küçük kardeşleriyle birlikte yaşamaktadır. Az hasarlı sınıfların yanına geçici sınıflar kurulduğu için okul bir süreliğine kapatıldı. "Okul kapatılınca ebeveynlerim çok mutlu oldu. Çok çalıştıkları için su taşımak ve ev işleri için bana ihtiyaçları vardı. Artık okul açıldı. Dört gözle okula dönmeyi bekliyordum ancak artık öğrenmek eğlenceli değil, sınıflar gürültülü ve güvenli gelmiyor. Evde ders anlamındaki eksikliklerimi gidermeye ve sınavlara hazırlanmaya çalışıyorum ancak ailem de sürekli benden yardım istiyor. Bazen okula sadece yoklama için gitmemi ve büyükannem ve büyükbabam ile ilgilenmem için eve gelmemi istiyorlar. Bazı günler okula hiç gitmiyorum. Sınavları geçemeyeceksem anlamsız geliyor." </a:t>
            </a:r>
            <a:endParaRPr/>
          </a:p>
          <a:p>
            <a:pPr marL="0" lvl="0" indent="0" algn="l" rtl="0">
              <a:lnSpc>
                <a:spcPct val="100000"/>
              </a:lnSpc>
              <a:spcBef>
                <a:spcPct val="0"/>
              </a:spcBef>
              <a:spcAft>
                <a:spcPct val="0"/>
              </a:spcAft>
              <a:buSzPts val="1400"/>
              <a:buNone/>
            </a:pPr>
            <a:r>
              <a:rPr lang="en-GB" sz="1200">
                <a:solidFill>
                  <a:schemeClr val="dk1"/>
                </a:solidFill>
                <a:latin typeface="Calibri"/>
                <a:ea typeface="Calibri"/>
                <a:cs typeface="Calibri"/>
                <a:sym typeface="Calibri"/>
              </a:rPr>
              <a:t> </a:t>
            </a:r>
            <a:endParaRPr/>
          </a:p>
          <a:p>
            <a:pPr marL="0" lvl="0" indent="0" algn="l" rtl="0">
              <a:lnSpc>
                <a:spcPct val="100000"/>
              </a:lnSpc>
              <a:spcBef>
                <a:spcPct val="0"/>
              </a:spcBef>
              <a:spcAft>
                <a:spcPct val="0"/>
              </a:spcAft>
              <a:buSzPts val="1400"/>
              <a:buNone/>
            </a:pPr>
            <a:r>
              <a:rPr lang="tr" sz="1200" b="0" i="0" u="none" strike="noStrike">
                <a:solidFill>
                  <a:srgbClr val="000000"/>
                </a:solidFill>
                <a:latin typeface="Calibri"/>
                <a:ea typeface="Calibri"/>
                <a:cs typeface="Calibri"/>
                <a:sym typeface="Calibri"/>
              </a:rPr>
              <a:t>Riskler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Kaliteli eğitim, öğretim kapasitesi, herkes için erişim gibi faktörlerden geçici/kalıcı okul binalarının inşasına, güvenli ve destekleyici öğrenme ortamının geliştirilmesine odağın kaydırılarak önceliklerin yeniden değerlendirilmesi.</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Deprem sırasındaki deneyimler, güvenli olmayan bir okulda eğitim alma veya psikososyal sıkıntı okulda odaklanma becerisini etkileyebilir.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Önceden var olan sorunlar ve deprem kaynaklı hasar nedeniyle okulda yeterli su ve sanitasyona erişimin zayıf olması</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Depremin ekonomik etkisi, çocukların okula devamına engel olmakta, onları çalışmaya yönlendirmektedir.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İhtiyaçları karşılamak için artan ev iş yükü, daha fazla çocuğun ev işlerine, su getirmeye ve geçim sağlamaya yönelik faaliyetlere dâhil olmasına neden olmaktadır.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Doğal afetten sonra öğretmen devamsızlığı, risk altındaki çocukların tespit edilememesi anlamına gelmektedir.  </a:t>
            </a:r>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Erişilebilir ve kaliteli eğitimde süregiden erozyon okulları daha az çekici hâle getirmektedir (güvenli okul ortamları, okula güvenli biçimde gidip gelme/yetersiz öğrenme ortamı, kalabalık sınıflar) </a:t>
            </a:r>
            <a:endParaRPr/>
          </a:p>
          <a:p>
            <a:pPr marL="171450" lvl="0" indent="-95250" algn="l" rtl="0">
              <a:lnSpc>
                <a:spcPct val="100000"/>
              </a:lnSpc>
              <a:spcBef>
                <a:spcPct val="0"/>
              </a:spcBef>
              <a:spcAft>
                <a:spcPct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Fotoğraf: https://plan-international.org/press-releases/nepal-earthquake-urgent-need-rebuild-and-repair-schools</a:t>
            </a:r>
            <a:endParaRPr/>
          </a:p>
        </p:txBody>
      </p:sp>
      <p:sp>
        <p:nvSpPr>
          <p:cNvPr id="269" name="Google Shape;26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Eila  </a:t>
            </a:r>
            <a:endParaRPr sz="1200" dirty="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Son birkaç yıl ailem için çok zordu. Çok fazla yağmur yağdı ve yaşadığımız köyün büyük kısmında sel oldu. Kimi zaman yolların kapanmasına neden olan toprak kaymaları yaşanabiliyor. Ne zaman böyle bir durum yaşansa afet durumlarında okul binasının sığınak işlevi de görmesinden dolayı yer değiştirmek zorunda kalıyoruz. Çalışmakta zorlanıyoruz, kitaplarımız ve okul kıyafetlerimiz zarar görüyor. Normalde kurak mevsimde yağmurun oluşturduğu zararı onarabiliyoruz ama bu yıl hava o kadar sıcak ve kuraktı ki, su kıtlığı yaşandı, yangınlar oldu ve yabani hayvanlar yiyecek ve su bulmak için köye indi. Tüm bu yaşananlar çok rahatsız edici. Ailemin çiftliği de bu durumdan çok olumsuz etkilendi. Su baskını olduğunda tek yapabildiğimiz durup suların çekilmesini beklemek. Kuraklık dönemlerinde içmek ve banyo yapmak için yeterli su yok. Tarlaların zarar görmesini engellemek için yapabileceğimiz hiçbir şey yok. Babam ben küçükken vefat etti. Annem şu sıralar benim veya kendisinin iş bulmak için bir yerlere gitmesinden bahsediyor. Benim gitmemi istemiyor çünkü okula devam etmemi arzu ediyor ancak şu anda buna gücümüz yetmiyor. Annem, küçük erkek kardeşlerimi okula göndermek için tanıdıklardan borç aldı ama bana ayırabileceği bir para yok. Bunun yerine hem çiftlikte hem de annemin küçük çaplı dikiş-nakış işlerinde anneme yardım ediyorum. </a:t>
            </a:r>
            <a:endParaRPr dirty="0"/>
          </a:p>
          <a:p>
            <a:pPr marL="0" lvl="0" indent="0" algn="l" rtl="0">
              <a:lnSpc>
                <a:spcPct val="100000"/>
              </a:lnSpc>
              <a:spcBef>
                <a:spcPct val="0"/>
              </a:spcBef>
              <a:spcAft>
                <a:spcPct val="0"/>
              </a:spcAft>
              <a:buSzPts val="1400"/>
              <a:buNone/>
            </a:pPr>
            <a:r>
              <a:rPr lang="en-GB" sz="1200" dirty="0">
                <a:solidFill>
                  <a:schemeClr val="dk1"/>
                </a:solidFill>
                <a:latin typeface="Calibri"/>
                <a:ea typeface="Calibri"/>
                <a:cs typeface="Calibri"/>
                <a:sym typeface="Calibri"/>
              </a:rPr>
              <a:t> </a:t>
            </a:r>
            <a:endParaRPr dirty="0"/>
          </a:p>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Riskler</a:t>
            </a:r>
            <a:endParaRPr sz="1200" dirty="0">
              <a:solidFill>
                <a:schemeClr val="dk1"/>
              </a:solidFill>
              <a:latin typeface="Calibri"/>
              <a:ea typeface="Calibri"/>
              <a:cs typeface="Calibri"/>
              <a:sym typeface="Calibri"/>
            </a:endParaRPr>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Kuraklık, sel ve toprak kaymalarının şiddeti ve sıklığındaki artış, kısa vadeli ve uzun vadeli etkileri beraberinde getirmekte, ailedeki yoksulluğu arttırmakta ve farklı ücretli/ücretsiz çocuk işçiliğini içeren olumsuz başa çıkma stratejilerinin işletilmesine yol açmaktadır. Muhtemel etkiler şunlardır:</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Günlük hayatın (eğitim ve diğer hizmetlerin) sekteye uğraması, eğitimin kalitesi üzerinde olumsuz etki, eğitimden mahrum kalma (geçici kapatma ve/veya okula düzenli olarak devam etmeme), okulu geçici veya sürekli olarak terk etmeye neden olan bir ortamın oluşması, çocukların geçici veya sürekli çalışması/çocuk işçiliği riskini yaratma, okula devamsızlık süresinin artması okul terki ihtimalini arttırmaktadır.</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Sürekli yer değiştirme, ailelerin yerinden edilmesi, geçim kaynaklarının kaybedilmesi, aileye yardım etmek için çocukların işgücü piyasasına itilmesi ve okul terklerinin artması.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Yoksulluk koşullarının ve önceden var olan sosyoekonomik dışlanmanın ve kırılganlığın derinleşmesi (tek ebeveynli aileler, yaşlılara bakma sorumluluğu, tarımsal geçim kaynakları vb.)</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Ailenin göç etmesi, çocuklara yönelik gözetim ve bakımın azalmasına, okula devamın sekteye uğramasına, okul terki, ihmal, istismar gibi hak ihlalleri ihtimallerinin artmasına neden olabilir. Aile üyelerinin gurbette çalışarak gönderdiği paralar, eğitime olan hevesi kırabilir (örneğin, ergenlik çağındaki erkek çocukların gelişimi, cep telefonu satın alma, para kazanma, günlük işlerde çalışma).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Yoksulluğun derinleşmesi, zorlukların ve borç döngülerinin artması, çocuğu okula devam etmek için ihtiyaç duyduğu şeyleri (kıyafet, ayakkabı, okul ücreti, sabun, okul öncesi ve sonrası beslenme, eskimiş okul kıyafetlerini ve okul malzemelerini yenileme) karşılama gücünü etkileyebilir.</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Psikososyal etki: Selden ve toprak kaymasından korkma, uyuyamama, konsantrasyonda düşüş, okulun güvenliğinden endişe duyma</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Okul altyapısının zarar görmesi, kalabalık sınıflar, ikili öğretim (sabahçı-öğleci), öğretim materyallerinin kaybolması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Kuraklık, yabani hayvanların varlığını artırmakta, çalışan çocuklara yönelik önemli destekleri (okul ücreti, akşam veya telafi dersleri) engellemekte ve/veya  derslerin erken bitirilmesine sebep olmaktadır.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Çocukları, çocuk işçiliğine iten diğer etmenler (aşırı sıcak/kuraklık durumunda) arasında şunlar sıralanabilir: Suyun, içme suyunun olmaması; banyo yapma ve çamaşır yıkamada karşılaşılan zorluklar; kız çocuklarının evden uzakta banyo yaparken mahremiyetlerini korumak istemelerinin, okula geç kalmalarına/okula gitmemelerine neden olması; sıcak sınıflarda yaşanan konsantrasyon güçlükleri; hastalıklara karşı kırılgan olma; ailenin su taşımasına yardımcı olmanın daha fazla zaman alması/daha uzağa gitme ihtiyacı, bu nedenle okula geç kalma.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Afet Risk Azaltma, hazırlıklı olma, hafifletme?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Kırsaldaki köylerde ortaokulların olmaması, yaşça büyük çocukların eğitime devam etmek için uzak yerlere gitmek ve yol parası ödemek zorunda kalması, okula devam açısından caydırıcı ek bir etmendir.</a:t>
            </a:r>
            <a:endParaRPr dirty="0"/>
          </a:p>
          <a:p>
            <a:pPr marL="171450" lvl="0" indent="-95250" algn="l" rtl="0">
              <a:lnSpc>
                <a:spcPct val="100000"/>
              </a:lnSpc>
              <a:spcBef>
                <a:spcPct val="0"/>
              </a:spcBef>
              <a:spcAft>
                <a:spcPct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ct val="0"/>
              </a:spcBef>
              <a:spcAft>
                <a:spcPct val="0"/>
              </a:spcAft>
              <a:buClr>
                <a:schemeClr val="dk1"/>
              </a:buClr>
              <a:buSzPts val="1200"/>
              <a:buFont typeface="Arial"/>
              <a:buNone/>
            </a:pPr>
            <a:r>
              <a:rPr lang="tr" sz="1200" b="0" i="0" u="none" strike="noStrike" dirty="0">
                <a:solidFill>
                  <a:srgbClr val="000000"/>
                </a:solidFill>
                <a:latin typeface="Calibri"/>
                <a:ea typeface="Calibri"/>
                <a:cs typeface="Calibri"/>
                <a:sym typeface="Calibri"/>
              </a:rPr>
              <a:t>Fotoğraf: https://www.ilo.org/wcmsp5/groups/public/---ed_norm/---ipec/documents/publication/wcms_651800.pdf</a:t>
            </a:r>
            <a:endParaRPr dirty="0"/>
          </a:p>
        </p:txBody>
      </p:sp>
      <p:sp>
        <p:nvSpPr>
          <p:cNvPr id="278" name="Google Shape;27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SzPts val="1400"/>
              <a:buNone/>
            </a:pPr>
            <a:r>
              <a:rPr lang="tr" sz="1200" b="1" i="0" u="none" strike="noStrike" dirty="0">
                <a:solidFill>
                  <a:srgbClr val="000000"/>
                </a:solidFill>
                <a:latin typeface="Calibri"/>
                <a:ea typeface="Calibri"/>
                <a:cs typeface="Calibri"/>
                <a:sym typeface="Calibri"/>
              </a:rPr>
              <a:t>Tahir</a:t>
            </a:r>
            <a:r>
              <a:rPr lang="tr" sz="1200" b="0" i="0" u="none" strike="noStrike" dirty="0">
                <a:solidFill>
                  <a:srgbClr val="000000"/>
                </a:solidFill>
                <a:latin typeface="Calibri"/>
                <a:ea typeface="Calibri"/>
                <a:cs typeface="Calibri"/>
                <a:sym typeface="Calibri"/>
              </a:rPr>
              <a:t> </a:t>
            </a:r>
            <a:r>
              <a:rPr lang="tr" sz="1200" b="1" i="0" u="none" strike="noStrike" dirty="0">
                <a:solidFill>
                  <a:srgbClr val="000000"/>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Tahir 12 yaşında. Gittiği okul, bir çatışmada zarar görüp silahlı bir grup tarafından işgal edilene kadar okula gidiyordu. Artık o civarda kimse okula gitmiyor. En yakın okul, 45 dakika yürüme mesafesinde. Babası bir hava saldırısında ciddi biçimde yaralanana kadar ailede çalışan tek kişi babasıydı. Babası, sağlığını, güvenliğini ve geleceğini riske atan tehlikeli makinelerin kullanıldığı bir atölyede uzun saatler boyunca çalışırdı. "İki kız kardeşim, iki de erkek kardeşim var. Bize destek olacak kimse olmadığı için okulu bırakıp çalışmaktan başka çarem yoktu. Ben aileme yardımcı olmazsam karnımızı bile doyuramayacağız ve kardeşlerim okula gidemeyecek. Zaten uzun saatler boyunca çalışıyorum, ders çalışmaya vaktim olmuyor. Bana acımasız davranan bir patronla çalışmak yerine bir gün kendi atölyemi açmak, kendi işimi kurmak istiyorum. Daha sonra erkek kardeşim bana katılabilir, zaten okulları iyi değil, öğretmenler hiç okula gelmiyor, sınıflarda pencere veya kapı yok, sınıflar aşırı kalabalık ve okula gidip geldikleri yol güvenli değil. Eğitimin savaştan bu kadar kötü etkilenmesi üzücü, okulu severdim.</a:t>
            </a:r>
            <a:endParaRPr dirty="0"/>
          </a:p>
          <a:p>
            <a:pPr marL="0" lvl="0" indent="0" algn="l" rtl="0">
              <a:lnSpc>
                <a:spcPct val="100000"/>
              </a:lnSpc>
              <a:spcBef>
                <a:spcPct val="0"/>
              </a:spcBef>
              <a:spcAft>
                <a:spcPct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ct val="0"/>
              </a:spcBef>
              <a:spcAft>
                <a:spcPct val="0"/>
              </a:spcAft>
              <a:buSzPts val="1400"/>
              <a:buNone/>
            </a:pPr>
            <a:r>
              <a:rPr lang="tr" sz="1200" b="0" i="0" u="none" strike="noStrike" dirty="0">
                <a:solidFill>
                  <a:srgbClr val="000000"/>
                </a:solidFill>
                <a:latin typeface="Calibri"/>
                <a:ea typeface="Calibri"/>
                <a:cs typeface="Calibri"/>
                <a:sym typeface="Calibri"/>
              </a:rPr>
              <a:t>Riskler</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Eğitim fırsatlarının olmaması ve okulların kapatılması, çocukların çalışmasına zemin hazırlamaktadır. Okula gitmeyen veya kısa süre önce okulu bırakan çocuklara destek verilmezse, çocuklar okula asla dönmeyebilir ve çalışmak ağır basabilir.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Ekonomik zorluklar Tahir'i çalışmaya zorlamaktadır.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Babasının yaralanmasının ve engellilik durumunun mali boyutu ve etkisi </a:t>
            </a:r>
            <a:endParaRPr dirty="0"/>
          </a:p>
          <a:p>
            <a:pPr marL="0" lvl="0" indent="0" algn="l" rtl="0">
              <a:lnSpc>
                <a:spcPct val="100000"/>
              </a:lnSpc>
              <a:spcBef>
                <a:spcPct val="0"/>
              </a:spcBef>
              <a:spcAft>
                <a:spcPct val="0"/>
              </a:spcAft>
              <a:buClr>
                <a:schemeClr val="dk1"/>
              </a:buClr>
              <a:buSzPts val="1200"/>
              <a:buFont typeface="Arial"/>
              <a:buNone/>
            </a:pPr>
            <a:r>
              <a:rPr lang="tr-TR" sz="1200" b="0" i="0" u="none" strike="noStrike" dirty="0">
                <a:solidFill>
                  <a:srgbClr val="000000"/>
                </a:solidFill>
                <a:latin typeface="Calibri"/>
                <a:ea typeface="Calibri"/>
                <a:cs typeface="Calibri"/>
                <a:sym typeface="Calibri"/>
              </a:rPr>
              <a:t>     Ayrıca şu konularda endişelerin artması:</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Küçük kardeşlerin çalışmak zorunda kalma riski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Okul güvenliği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Zorla çalıştırmaya dair işaretler? </a:t>
            </a:r>
            <a:endParaRPr dirty="0"/>
          </a:p>
          <a:p>
            <a:pPr marL="17145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Okulu işgal eden silahlı kuvvetlere alınma riski? </a:t>
            </a:r>
            <a:endParaRPr dirty="0"/>
          </a:p>
          <a:p>
            <a:pPr marL="171450" lvl="0" indent="-95250" algn="l" rtl="0">
              <a:lnSpc>
                <a:spcPct val="100000"/>
              </a:lnSpc>
              <a:spcBef>
                <a:spcPct val="0"/>
              </a:spcBef>
              <a:spcAft>
                <a:spcPct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Fotoğraf: UNICEF https://theirworld.org/news/shocking-rise-children-killed-maimed-attacks-on-schools-child-soldiers-un-report </a:t>
            </a:r>
            <a:endParaRPr dirty="0"/>
          </a:p>
          <a:p>
            <a:pPr marL="0" lvl="0" indent="0" algn="l" rtl="0">
              <a:lnSpc>
                <a:spcPct val="100000"/>
              </a:lnSpc>
              <a:spcBef>
                <a:spcPct val="0"/>
              </a:spcBef>
              <a:spcAft>
                <a:spcPct val="0"/>
              </a:spcAft>
              <a:buSzPts val="1400"/>
              <a:buNone/>
            </a:pPr>
            <a:r>
              <a:rPr lang="en-GB" sz="1200" dirty="0">
                <a:solidFill>
                  <a:schemeClr val="dk1"/>
                </a:solidFill>
                <a:latin typeface="Calibri"/>
                <a:ea typeface="Calibri"/>
                <a:cs typeface="Calibri"/>
                <a:sym typeface="Calibri"/>
              </a:rPr>
              <a:t> </a:t>
            </a:r>
            <a:endParaRPr dirty="0"/>
          </a:p>
        </p:txBody>
      </p:sp>
      <p:sp>
        <p:nvSpPr>
          <p:cNvPr id="287" name="Google Shape;28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ct val="0"/>
              </a:spcBef>
              <a:spcAft>
                <a:spcPct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3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pic>
        <p:nvPicPr>
          <p:cNvPr id="14" name="Google Shape;14;p36"/>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3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36"/>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66"/>
        <p:cNvGrpSpPr/>
        <p:nvPr/>
      </p:nvGrpSpPr>
      <p:grpSpPr>
        <a:xfrm>
          <a:off x="0" y="0"/>
          <a:ext cx="0" cy="0"/>
          <a:chOff x="0" y="0"/>
          <a:chExt cx="0" cy="0"/>
        </a:xfrm>
      </p:grpSpPr>
      <p:sp>
        <p:nvSpPr>
          <p:cNvPr id="67" name="Google Shape;67;p4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8" name="Google Shape;68;p45"/>
          <p:cNvGrpSpPr/>
          <p:nvPr/>
        </p:nvGrpSpPr>
        <p:grpSpPr>
          <a:xfrm>
            <a:off x="-208789" y="0"/>
            <a:ext cx="12609576" cy="2174490"/>
            <a:chOff x="-1" y="5043119"/>
            <a:chExt cx="12192000" cy="1814883"/>
          </a:xfrm>
        </p:grpSpPr>
        <p:pic>
          <p:nvPicPr>
            <p:cNvPr id="69" name="Google Shape;69;p45"/>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70" name="Google Shape;70;p45"/>
            <p:cNvPicPr preferRelativeResize="0"/>
            <p:nvPr/>
          </p:nvPicPr>
          <p:blipFill>
            <a:blip r:embed="rId2">
              <a:alphaModFix amt="20000"/>
            </a:blip>
            <a:srcRect l="54597" t="31445" r="16825" b="9028"/>
            <a:stretch>
              <a:fillRect/>
            </a:stretch>
          </p:blipFill>
          <p:spPr>
            <a:xfrm rot="5400000">
              <a:off x="8435259" y="3077812"/>
              <a:ext cx="1791433" cy="5722047"/>
            </a:xfrm>
            <a:prstGeom prst="rect">
              <a:avLst/>
            </a:prstGeom>
            <a:noFill/>
            <a:ln>
              <a:noFill/>
            </a:ln>
          </p:spPr>
        </p:pic>
      </p:grpSp>
      <p:sp>
        <p:nvSpPr>
          <p:cNvPr id="71" name="Google Shape;71;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72" name="Google Shape;72;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3" name="Google Shape;73;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4" name="Google Shape;74;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5" name="Google Shape;75;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6" name="Google Shape;76;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7" name="Google Shape;77;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78"/>
        <p:cNvGrpSpPr/>
        <p:nvPr/>
      </p:nvGrpSpPr>
      <p:grpSpPr>
        <a:xfrm>
          <a:off x="0" y="0"/>
          <a:ext cx="0" cy="0"/>
          <a:chOff x="0" y="0"/>
          <a:chExt cx="0" cy="0"/>
        </a:xfrm>
      </p:grpSpPr>
      <p:sp>
        <p:nvSpPr>
          <p:cNvPr id="79" name="Google Shape;79;p46"/>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46"/>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1" name="Google Shape;81;p46"/>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2" name="Google Shape;82;p46"/>
          <p:cNvPicPr preferRelativeResize="0"/>
          <p:nvPr/>
        </p:nvPicPr>
        <p:blipFill>
          <a:blip r:embed="rId2">
            <a:alphaModFix amt="20000"/>
          </a:blip>
          <a:srcRect l="60398" t="16294" r="3320" b="6458"/>
          <a:stretch>
            <a:fillRect/>
          </a:stretch>
        </p:blipFill>
        <p:spPr>
          <a:xfrm rot="5400000">
            <a:off x="4171319" y="95874"/>
            <a:ext cx="3849350" cy="12192003"/>
          </a:xfrm>
          <a:prstGeom prst="rect">
            <a:avLst/>
          </a:prstGeom>
          <a:noFill/>
          <a:ln>
            <a:noFill/>
          </a:ln>
        </p:spPr>
      </p:pic>
      <p:sp>
        <p:nvSpPr>
          <p:cNvPr id="83" name="Google Shape;83;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84" name="Google Shape;84;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5"/>
        <p:cNvGrpSpPr/>
        <p:nvPr/>
      </p:nvGrpSpPr>
      <p:grpSpPr>
        <a:xfrm>
          <a:off x="0" y="0"/>
          <a:ext cx="0" cy="0"/>
          <a:chOff x="0" y="0"/>
          <a:chExt cx="0" cy="0"/>
        </a:xfrm>
      </p:grpSpPr>
      <p:sp>
        <p:nvSpPr>
          <p:cNvPr id="86" name="Google Shape;86;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7" name="Google Shape;87;p47"/>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88" name="Google Shape;88;p47"/>
          <p:cNvPicPr preferRelativeResize="0"/>
          <p:nvPr/>
        </p:nvPicPr>
        <p:blipFill>
          <a:blip r:embed="rId2">
            <a:alphaModFix amt="20000"/>
          </a:blip>
          <a:srcRect l="4826" t="9031" r="39371" b="9029"/>
          <a:stretch>
            <a:fillRect/>
          </a:stretch>
        </p:blipFill>
        <p:spPr>
          <a:xfrm>
            <a:off x="0" y="0"/>
            <a:ext cx="3572540" cy="6858000"/>
          </a:xfrm>
          <a:prstGeom prst="rect">
            <a:avLst/>
          </a:prstGeom>
          <a:noFill/>
          <a:ln>
            <a:noFill/>
          </a:ln>
        </p:spPr>
      </p:pic>
      <p:sp>
        <p:nvSpPr>
          <p:cNvPr id="89" name="Google Shape;89;p4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0" name="Google Shape;90;p4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1" name="Google Shape;91;p4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92"/>
        <p:cNvGrpSpPr/>
        <p:nvPr/>
      </p:nvGrpSpPr>
      <p:grpSpPr>
        <a:xfrm>
          <a:off x="0" y="0"/>
          <a:ext cx="0" cy="0"/>
          <a:chOff x="0" y="0"/>
          <a:chExt cx="0" cy="0"/>
        </a:xfrm>
      </p:grpSpPr>
      <p:sp>
        <p:nvSpPr>
          <p:cNvPr id="93" name="Google Shape;93;p4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94" name="Google Shape;94;p48"/>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5" name="Google Shape;95;p48"/>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 name="Google Shape;96;p48"/>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7" name="Google Shape;97;p4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8"/>
        <p:cNvGrpSpPr/>
        <p:nvPr/>
      </p:nvGrpSpPr>
      <p:grpSpPr>
        <a:xfrm>
          <a:off x="0" y="0"/>
          <a:ext cx="0" cy="0"/>
          <a:chOff x="0" y="0"/>
          <a:chExt cx="0" cy="0"/>
        </a:xfrm>
      </p:grpSpPr>
      <p:sp>
        <p:nvSpPr>
          <p:cNvPr id="99" name="Google Shape;99;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0" name="Google Shape;100;p49"/>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101" name="Google Shape;101;p49"/>
          <p:cNvPicPr preferRelativeResize="0"/>
          <p:nvPr/>
        </p:nvPicPr>
        <p:blipFill>
          <a:blip r:embed="rId2">
            <a:alphaModFix amt="20000"/>
          </a:blip>
          <a:srcRect l="4826" t="9031" r="39371" b="9029"/>
          <a:stretch>
            <a:fillRect/>
          </a:stretch>
        </p:blipFill>
        <p:spPr>
          <a:xfrm>
            <a:off x="0" y="0"/>
            <a:ext cx="3572540" cy="6858000"/>
          </a:xfrm>
          <a:prstGeom prst="rect">
            <a:avLst/>
          </a:prstGeom>
          <a:noFill/>
          <a:ln>
            <a:noFill/>
          </a:ln>
        </p:spPr>
      </p:pic>
      <p:sp>
        <p:nvSpPr>
          <p:cNvPr id="102" name="Google Shape;102;p4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3" name="Google Shape;103;p4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4" name="Google Shape;104;p4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05"/>
        <p:cNvGrpSpPr/>
        <p:nvPr/>
      </p:nvGrpSpPr>
      <p:grpSpPr>
        <a:xfrm>
          <a:off x="0" y="0"/>
          <a:ext cx="0" cy="0"/>
          <a:chOff x="0" y="0"/>
          <a:chExt cx="0" cy="0"/>
        </a:xfrm>
      </p:grpSpPr>
      <p:sp>
        <p:nvSpPr>
          <p:cNvPr id="106" name="Google Shape;106;p50"/>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 name="Google Shape;107;p5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8" name="Google Shape;108;p5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9" name="Google Shape;109;p50"/>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10"/>
        <p:cNvGrpSpPr/>
        <p:nvPr/>
      </p:nvGrpSpPr>
      <p:grpSpPr>
        <a:xfrm>
          <a:off x="0" y="0"/>
          <a:ext cx="0" cy="0"/>
          <a:chOff x="0" y="0"/>
          <a:chExt cx="0" cy="0"/>
        </a:xfrm>
      </p:grpSpPr>
      <p:sp>
        <p:nvSpPr>
          <p:cNvPr id="111" name="Google Shape;111;p51"/>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2" name="Google Shape;112;p5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3" name="Google Shape;113;p5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4" name="Google Shape;114;p51"/>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15"/>
        <p:cNvGrpSpPr/>
        <p:nvPr/>
      </p:nvGrpSpPr>
      <p:grpSpPr>
        <a:xfrm>
          <a:off x="0" y="0"/>
          <a:ext cx="0" cy="0"/>
          <a:chOff x="0" y="0"/>
          <a:chExt cx="0" cy="0"/>
        </a:xfrm>
      </p:grpSpPr>
      <p:sp>
        <p:nvSpPr>
          <p:cNvPr id="116" name="Google Shape;116;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52"/>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118" name="Google Shape;118;p52"/>
          <p:cNvPicPr preferRelativeResize="0"/>
          <p:nvPr/>
        </p:nvPicPr>
        <p:blipFill>
          <a:blip r:embed="rId2">
            <a:alphaModFix amt="20000"/>
          </a:blip>
          <a:srcRect l="4826" t="9031" r="39371" b="9029"/>
          <a:stretch>
            <a:fillRect/>
          </a:stretch>
        </p:blipFill>
        <p:spPr>
          <a:xfrm>
            <a:off x="0" y="0"/>
            <a:ext cx="3572540" cy="6858000"/>
          </a:xfrm>
          <a:prstGeom prst="rect">
            <a:avLst/>
          </a:prstGeom>
          <a:noFill/>
          <a:ln>
            <a:noFill/>
          </a:ln>
        </p:spPr>
      </p:pic>
      <p:sp>
        <p:nvSpPr>
          <p:cNvPr id="119" name="Google Shape;119;p5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0" name="Google Shape;120;p5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1" name="Google Shape;121;p5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22"/>
        <p:cNvGrpSpPr/>
        <p:nvPr/>
      </p:nvGrpSpPr>
      <p:grpSpPr>
        <a:xfrm>
          <a:off x="0" y="0"/>
          <a:ext cx="0" cy="0"/>
          <a:chOff x="0" y="0"/>
          <a:chExt cx="0" cy="0"/>
        </a:xfrm>
      </p:grpSpPr>
      <p:sp>
        <p:nvSpPr>
          <p:cNvPr id="123" name="Google Shape;123;p5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124" name="Google Shape;124;p5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25" name="Google Shape;125;p5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5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7" name="Google Shape;127;p5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8"/>
        <p:cNvGrpSpPr/>
        <p:nvPr/>
      </p:nvGrpSpPr>
      <p:grpSpPr>
        <a:xfrm>
          <a:off x="0" y="0"/>
          <a:ext cx="0" cy="0"/>
          <a:chOff x="0" y="0"/>
          <a:chExt cx="0" cy="0"/>
        </a:xfrm>
      </p:grpSpPr>
      <p:grpSp>
        <p:nvGrpSpPr>
          <p:cNvPr id="129" name="Google Shape;129;p54"/>
          <p:cNvGrpSpPr/>
          <p:nvPr/>
        </p:nvGrpSpPr>
        <p:grpSpPr>
          <a:xfrm>
            <a:off x="0" y="5303520"/>
            <a:ext cx="12191999" cy="1639827"/>
            <a:chOff x="0" y="5303520"/>
            <a:chExt cx="12191999" cy="1639827"/>
          </a:xfrm>
        </p:grpSpPr>
        <p:pic>
          <p:nvPicPr>
            <p:cNvPr id="130" name="Google Shape;130;p54"/>
            <p:cNvPicPr preferRelativeResize="0"/>
            <p:nvPr/>
          </p:nvPicPr>
          <p:blipFill>
            <a:blip r:embed="rId2">
              <a:alphaModFix amt="20000"/>
            </a:blip>
            <a:srcRect l="59835" t="10673" r="12104" b="6770"/>
            <a:stretch>
              <a:fillRect/>
            </a:stretch>
          </p:blipFill>
          <p:spPr>
            <a:xfrm rot="5400000">
              <a:off x="2302155" y="3001365"/>
              <a:ext cx="1639827" cy="6244138"/>
            </a:xfrm>
            <a:prstGeom prst="rect">
              <a:avLst/>
            </a:prstGeom>
            <a:noFill/>
            <a:ln>
              <a:noFill/>
            </a:ln>
          </p:spPr>
        </p:pic>
        <p:pic>
          <p:nvPicPr>
            <p:cNvPr id="131" name="Google Shape;131;p54"/>
            <p:cNvPicPr preferRelativeResize="0"/>
            <p:nvPr/>
          </p:nvPicPr>
          <p:blipFill>
            <a:blip r:embed="rId2">
              <a:alphaModFix amt="20000"/>
            </a:blip>
            <a:srcRect l="60063" t="10673" r="11952" b="6770"/>
            <a:stretch>
              <a:fillRect/>
            </a:stretch>
          </p:blipFill>
          <p:spPr>
            <a:xfrm rot="5400000">
              <a:off x="8439135" y="3108523"/>
              <a:ext cx="1557867" cy="5947862"/>
            </a:xfrm>
            <a:prstGeom prst="rect">
              <a:avLst/>
            </a:prstGeom>
            <a:noFill/>
            <a:ln>
              <a:noFill/>
            </a:ln>
          </p:spPr>
        </p:pic>
      </p:grpSp>
      <p:sp>
        <p:nvSpPr>
          <p:cNvPr id="132" name="Google Shape;132;p5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33" name="Google Shape;133;p5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4" name="Google Shape;134;p5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7"/>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 name="Google Shape;19;p3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3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3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5"/>
        <p:cNvGrpSpPr/>
        <p:nvPr/>
      </p:nvGrpSpPr>
      <p:grpSpPr>
        <a:xfrm>
          <a:off x="0" y="0"/>
          <a:ext cx="0" cy="0"/>
          <a:chOff x="0" y="0"/>
          <a:chExt cx="0" cy="0"/>
        </a:xfrm>
      </p:grpSpPr>
      <p:grpSp>
        <p:nvGrpSpPr>
          <p:cNvPr id="136" name="Google Shape;136;p55"/>
          <p:cNvGrpSpPr/>
          <p:nvPr/>
        </p:nvGrpSpPr>
        <p:grpSpPr>
          <a:xfrm>
            <a:off x="0" y="5303520"/>
            <a:ext cx="12191999" cy="1639827"/>
            <a:chOff x="0" y="5303520"/>
            <a:chExt cx="12191999" cy="1639827"/>
          </a:xfrm>
        </p:grpSpPr>
        <p:pic>
          <p:nvPicPr>
            <p:cNvPr id="137" name="Google Shape;137;p55"/>
            <p:cNvPicPr preferRelativeResize="0"/>
            <p:nvPr/>
          </p:nvPicPr>
          <p:blipFill>
            <a:blip r:embed="rId2">
              <a:alphaModFix amt="20000"/>
            </a:blip>
            <a:srcRect l="59835" t="10673" r="12104" b="6770"/>
            <a:stretch>
              <a:fillRect/>
            </a:stretch>
          </p:blipFill>
          <p:spPr>
            <a:xfrm rot="5400000">
              <a:off x="2302155" y="3001365"/>
              <a:ext cx="1639827" cy="6244138"/>
            </a:xfrm>
            <a:prstGeom prst="rect">
              <a:avLst/>
            </a:prstGeom>
            <a:noFill/>
            <a:ln>
              <a:noFill/>
            </a:ln>
          </p:spPr>
        </p:pic>
        <p:pic>
          <p:nvPicPr>
            <p:cNvPr id="138" name="Google Shape;138;p55"/>
            <p:cNvPicPr preferRelativeResize="0"/>
            <p:nvPr/>
          </p:nvPicPr>
          <p:blipFill>
            <a:blip r:embed="rId2">
              <a:alphaModFix amt="20000"/>
            </a:blip>
            <a:srcRect l="60063" t="10673" r="11952" b="6770"/>
            <a:stretch>
              <a:fillRect/>
            </a:stretch>
          </p:blipFill>
          <p:spPr>
            <a:xfrm rot="5400000">
              <a:off x="8439135" y="3108523"/>
              <a:ext cx="1557867" cy="5947862"/>
            </a:xfrm>
            <a:prstGeom prst="rect">
              <a:avLst/>
            </a:prstGeom>
            <a:noFill/>
            <a:ln>
              <a:noFill/>
            </a:ln>
          </p:spPr>
        </p:pic>
      </p:grpSp>
      <p:sp>
        <p:nvSpPr>
          <p:cNvPr id="139" name="Google Shape;139;p5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40" name="Google Shape;140;p5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1" name="Google Shape;141;p5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2"/>
        <p:cNvGrpSpPr/>
        <p:nvPr/>
      </p:nvGrpSpPr>
      <p:grpSpPr>
        <a:xfrm>
          <a:off x="0" y="0"/>
          <a:ext cx="0" cy="0"/>
          <a:chOff x="0" y="0"/>
          <a:chExt cx="0" cy="0"/>
        </a:xfrm>
      </p:grpSpPr>
      <p:sp>
        <p:nvSpPr>
          <p:cNvPr id="143" name="Google Shape;143;p5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44" name="Google Shape;144;p5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5" name="Google Shape;145;p5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46" name="Google Shape;146;p56"/>
          <p:cNvGrpSpPr/>
          <p:nvPr/>
        </p:nvGrpSpPr>
        <p:grpSpPr>
          <a:xfrm>
            <a:off x="0" y="5303520"/>
            <a:ext cx="12191999" cy="1639827"/>
            <a:chOff x="0" y="5303520"/>
            <a:chExt cx="12191999" cy="1639827"/>
          </a:xfrm>
        </p:grpSpPr>
        <p:pic>
          <p:nvPicPr>
            <p:cNvPr id="147" name="Google Shape;147;p56"/>
            <p:cNvPicPr preferRelativeResize="0"/>
            <p:nvPr/>
          </p:nvPicPr>
          <p:blipFill>
            <a:blip r:embed="rId2">
              <a:alphaModFix amt="20000"/>
            </a:blip>
            <a:srcRect l="59835" t="10673" r="12104" b="6770"/>
            <a:stretch>
              <a:fillRect/>
            </a:stretch>
          </p:blipFill>
          <p:spPr>
            <a:xfrm rot="5400000">
              <a:off x="2302155" y="3001365"/>
              <a:ext cx="1639827" cy="6244138"/>
            </a:xfrm>
            <a:prstGeom prst="rect">
              <a:avLst/>
            </a:prstGeom>
            <a:noFill/>
            <a:ln>
              <a:noFill/>
            </a:ln>
          </p:spPr>
        </p:pic>
        <p:pic>
          <p:nvPicPr>
            <p:cNvPr id="148" name="Google Shape;148;p56"/>
            <p:cNvPicPr preferRelativeResize="0"/>
            <p:nvPr/>
          </p:nvPicPr>
          <p:blipFill>
            <a:blip r:embed="rId2">
              <a:alphaModFix amt="20000"/>
            </a:blip>
            <a:srcRect l="60063" t="10673" r="11952"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9"/>
        <p:cNvGrpSpPr/>
        <p:nvPr/>
      </p:nvGrpSpPr>
      <p:grpSpPr>
        <a:xfrm>
          <a:off x="0" y="0"/>
          <a:ext cx="0" cy="0"/>
          <a:chOff x="0" y="0"/>
          <a:chExt cx="0" cy="0"/>
        </a:xfrm>
      </p:grpSpPr>
      <p:grpSp>
        <p:nvGrpSpPr>
          <p:cNvPr id="150" name="Google Shape;150;p57"/>
          <p:cNvGrpSpPr/>
          <p:nvPr/>
        </p:nvGrpSpPr>
        <p:grpSpPr>
          <a:xfrm>
            <a:off x="0" y="5303520"/>
            <a:ext cx="12191999" cy="1639827"/>
            <a:chOff x="0" y="5303520"/>
            <a:chExt cx="12191999" cy="1639827"/>
          </a:xfrm>
        </p:grpSpPr>
        <p:pic>
          <p:nvPicPr>
            <p:cNvPr id="151" name="Google Shape;151;p57"/>
            <p:cNvPicPr preferRelativeResize="0"/>
            <p:nvPr/>
          </p:nvPicPr>
          <p:blipFill>
            <a:blip r:embed="rId2">
              <a:alphaModFix amt="20000"/>
            </a:blip>
            <a:srcRect l="59835" t="10673" r="12104" b="6770"/>
            <a:stretch>
              <a:fillRect/>
            </a:stretch>
          </p:blipFill>
          <p:spPr>
            <a:xfrm rot="5400000">
              <a:off x="2302155" y="3001365"/>
              <a:ext cx="1639827" cy="6244138"/>
            </a:xfrm>
            <a:prstGeom prst="rect">
              <a:avLst/>
            </a:prstGeom>
            <a:noFill/>
            <a:ln>
              <a:noFill/>
            </a:ln>
          </p:spPr>
        </p:pic>
        <p:pic>
          <p:nvPicPr>
            <p:cNvPr id="152" name="Google Shape;152;p57"/>
            <p:cNvPicPr preferRelativeResize="0"/>
            <p:nvPr/>
          </p:nvPicPr>
          <p:blipFill>
            <a:blip r:embed="rId2">
              <a:alphaModFix amt="20000"/>
            </a:blip>
            <a:srcRect l="60063" t="10673" r="11952" b="6770"/>
            <a:stretch>
              <a:fillRect/>
            </a:stretch>
          </p:blipFill>
          <p:spPr>
            <a:xfrm rot="5400000">
              <a:off x="8439135" y="3108523"/>
              <a:ext cx="1557867" cy="5947862"/>
            </a:xfrm>
            <a:prstGeom prst="rect">
              <a:avLst/>
            </a:prstGeom>
            <a:noFill/>
            <a:ln>
              <a:noFill/>
            </a:ln>
          </p:spPr>
        </p:pic>
      </p:grpSp>
      <p:sp>
        <p:nvSpPr>
          <p:cNvPr id="153" name="Google Shape;153;p5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54" name="Google Shape;154;p5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5" name="Google Shape;155;p5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6"/>
        <p:cNvGrpSpPr/>
        <p:nvPr/>
      </p:nvGrpSpPr>
      <p:grpSpPr>
        <a:xfrm>
          <a:off x="0" y="0"/>
          <a:ext cx="0" cy="0"/>
          <a:chOff x="0" y="0"/>
          <a:chExt cx="0" cy="0"/>
        </a:xfrm>
      </p:grpSpPr>
      <p:sp>
        <p:nvSpPr>
          <p:cNvPr id="157" name="Google Shape;157;p5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158" name="Google Shape;158;p5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9" name="Google Shape;159;p5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0" name="Google Shape;160;p58"/>
          <p:cNvSpPr>
            <a:spLocks noGrp="1"/>
          </p:cNvSpPr>
          <p:nvPr>
            <p:ph type="pic" idx="2"/>
          </p:nvPr>
        </p:nvSpPr>
        <p:spPr>
          <a:xfrm>
            <a:off x="0" y="0"/>
            <a:ext cx="4340225" cy="6858000"/>
          </a:xfrm>
          <a:prstGeom prst="rect">
            <a:avLst/>
          </a:prstGeom>
          <a:noFill/>
          <a:ln>
            <a:noFill/>
          </a:ln>
        </p:spPr>
        <p:txBody>
          <a:bodyPr/>
          <a:lstStyle/>
          <a:p>
            <a:endParaRPr/>
          </a:p>
        </p:txBody>
      </p:sp>
      <p:sp>
        <p:nvSpPr>
          <p:cNvPr id="161" name="Google Shape;161;p5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2"/>
        <p:cNvGrpSpPr/>
        <p:nvPr/>
      </p:nvGrpSpPr>
      <p:grpSpPr>
        <a:xfrm>
          <a:off x="0" y="0"/>
          <a:ext cx="0" cy="0"/>
          <a:chOff x="0" y="0"/>
          <a:chExt cx="0" cy="0"/>
        </a:xfrm>
      </p:grpSpPr>
      <p:sp>
        <p:nvSpPr>
          <p:cNvPr id="163" name="Google Shape;163;p5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164" name="Google Shape;164;p5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5" name="Google Shape;165;p5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59"/>
          <p:cNvSpPr>
            <a:spLocks noGrp="1"/>
          </p:cNvSpPr>
          <p:nvPr>
            <p:ph type="pic" idx="2"/>
          </p:nvPr>
        </p:nvSpPr>
        <p:spPr>
          <a:xfrm>
            <a:off x="0" y="0"/>
            <a:ext cx="4340225" cy="6858000"/>
          </a:xfrm>
          <a:prstGeom prst="rect">
            <a:avLst/>
          </a:prstGeom>
          <a:noFill/>
          <a:ln>
            <a:noFill/>
          </a:ln>
        </p:spPr>
        <p:txBody>
          <a:bodyPr/>
          <a:lstStyle/>
          <a:p>
            <a:endParaRPr/>
          </a:p>
        </p:txBody>
      </p:sp>
      <p:sp>
        <p:nvSpPr>
          <p:cNvPr id="167" name="Google Shape;167;p5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8"/>
        <p:cNvGrpSpPr/>
        <p:nvPr/>
      </p:nvGrpSpPr>
      <p:grpSpPr>
        <a:xfrm>
          <a:off x="0" y="0"/>
          <a:ext cx="0" cy="0"/>
          <a:chOff x="0" y="0"/>
          <a:chExt cx="0" cy="0"/>
        </a:xfrm>
      </p:grpSpPr>
      <p:sp>
        <p:nvSpPr>
          <p:cNvPr id="169" name="Google Shape;169;p6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170" name="Google Shape;170;p6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71" name="Google Shape;171;p6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60"/>
          <p:cNvSpPr>
            <a:spLocks noGrp="1"/>
          </p:cNvSpPr>
          <p:nvPr>
            <p:ph type="pic" idx="2"/>
          </p:nvPr>
        </p:nvSpPr>
        <p:spPr>
          <a:xfrm>
            <a:off x="0" y="0"/>
            <a:ext cx="4340225" cy="6858000"/>
          </a:xfrm>
          <a:prstGeom prst="rect">
            <a:avLst/>
          </a:prstGeom>
          <a:noFill/>
          <a:ln>
            <a:noFill/>
          </a:ln>
        </p:spPr>
        <p:txBody>
          <a:bodyPr/>
          <a:lstStyle/>
          <a:p>
            <a:endParaRPr/>
          </a:p>
        </p:txBody>
      </p:sp>
      <p:sp>
        <p:nvSpPr>
          <p:cNvPr id="173" name="Google Shape;173;p6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4"/>
        <p:cNvGrpSpPr/>
        <p:nvPr/>
      </p:nvGrpSpPr>
      <p:grpSpPr>
        <a:xfrm>
          <a:off x="0" y="0"/>
          <a:ext cx="0" cy="0"/>
          <a:chOff x="0" y="0"/>
          <a:chExt cx="0" cy="0"/>
        </a:xfrm>
      </p:grpSpPr>
      <p:sp>
        <p:nvSpPr>
          <p:cNvPr id="175" name="Google Shape;175;p6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6" name="Google Shape;176;p61"/>
          <p:cNvGrpSpPr/>
          <p:nvPr/>
        </p:nvGrpSpPr>
        <p:grpSpPr>
          <a:xfrm>
            <a:off x="-208789" y="0"/>
            <a:ext cx="12609576" cy="2174490"/>
            <a:chOff x="-1" y="5043119"/>
            <a:chExt cx="12192000" cy="1814883"/>
          </a:xfrm>
        </p:grpSpPr>
        <p:pic>
          <p:nvPicPr>
            <p:cNvPr id="177" name="Google Shape;177;p61"/>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8" name="Google Shape;178;p61"/>
            <p:cNvPicPr preferRelativeResize="0"/>
            <p:nvPr/>
          </p:nvPicPr>
          <p:blipFill>
            <a:blip r:embed="rId2">
              <a:alphaModFix amt="20000"/>
            </a:blip>
            <a:srcRect l="54597" t="31445" r="16825" b="9028"/>
            <a:stretch>
              <a:fillRect/>
            </a:stretch>
          </p:blipFill>
          <p:spPr>
            <a:xfrm rot="5400000">
              <a:off x="8435259" y="3077812"/>
              <a:ext cx="1791433" cy="5722047"/>
            </a:xfrm>
            <a:prstGeom prst="rect">
              <a:avLst/>
            </a:prstGeom>
            <a:noFill/>
            <a:ln>
              <a:noFill/>
            </a:ln>
          </p:spPr>
        </p:pic>
      </p:grpSp>
      <p:cxnSp>
        <p:nvCxnSpPr>
          <p:cNvPr id="179" name="Google Shape;179;p61"/>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6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81" name="Google Shape;181;p6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2" name="Google Shape;182;p6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3" name="Google Shape;183;p6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4" name="Google Shape;184;p6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5" name="Google Shape;185;p6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6" name="Google Shape;186;p6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7"/>
        <p:cNvGrpSpPr/>
        <p:nvPr/>
      </p:nvGrpSpPr>
      <p:grpSpPr>
        <a:xfrm>
          <a:off x="0" y="0"/>
          <a:ext cx="0" cy="0"/>
          <a:chOff x="0" y="0"/>
          <a:chExt cx="0" cy="0"/>
        </a:xfrm>
      </p:grpSpPr>
      <p:sp>
        <p:nvSpPr>
          <p:cNvPr id="188" name="Google Shape;188;p62"/>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9" name="Google Shape;189;p62"/>
          <p:cNvGrpSpPr/>
          <p:nvPr/>
        </p:nvGrpSpPr>
        <p:grpSpPr>
          <a:xfrm>
            <a:off x="-208789" y="0"/>
            <a:ext cx="12609576" cy="2174490"/>
            <a:chOff x="-1" y="5043119"/>
            <a:chExt cx="12192000" cy="1814883"/>
          </a:xfrm>
        </p:grpSpPr>
        <p:pic>
          <p:nvPicPr>
            <p:cNvPr id="190" name="Google Shape;190;p62"/>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1" name="Google Shape;191;p62"/>
            <p:cNvPicPr preferRelativeResize="0"/>
            <p:nvPr/>
          </p:nvPicPr>
          <p:blipFill>
            <a:blip r:embed="rId2">
              <a:alphaModFix amt="20000"/>
            </a:blip>
            <a:srcRect l="54597" t="31445" r="16825" b="9028"/>
            <a:stretch>
              <a:fillRect/>
            </a:stretch>
          </p:blipFill>
          <p:spPr>
            <a:xfrm rot="5400000">
              <a:off x="8435259" y="3077812"/>
              <a:ext cx="1791433" cy="5722047"/>
            </a:xfrm>
            <a:prstGeom prst="rect">
              <a:avLst/>
            </a:prstGeom>
            <a:noFill/>
            <a:ln>
              <a:noFill/>
            </a:ln>
          </p:spPr>
        </p:pic>
      </p:grpSp>
      <p:cxnSp>
        <p:nvCxnSpPr>
          <p:cNvPr id="192" name="Google Shape;192;p62"/>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6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194" name="Google Shape;194;p6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5" name="Google Shape;195;p6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6" name="Google Shape;196;p6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7" name="Google Shape;197;p6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8" name="Google Shape;198;p6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9" name="Google Shape;199;p6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0"/>
        <p:cNvGrpSpPr/>
        <p:nvPr/>
      </p:nvGrpSpPr>
      <p:grpSpPr>
        <a:xfrm>
          <a:off x="0" y="0"/>
          <a:ext cx="0" cy="0"/>
          <a:chOff x="0" y="0"/>
          <a:chExt cx="0" cy="0"/>
        </a:xfrm>
      </p:grpSpPr>
      <p:sp>
        <p:nvSpPr>
          <p:cNvPr id="201" name="Google Shape;201;p6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02" name="Google Shape;202;p63"/>
          <p:cNvGrpSpPr/>
          <p:nvPr/>
        </p:nvGrpSpPr>
        <p:grpSpPr>
          <a:xfrm>
            <a:off x="-208789" y="0"/>
            <a:ext cx="12609576" cy="2174490"/>
            <a:chOff x="-1" y="5043119"/>
            <a:chExt cx="12192000" cy="1814883"/>
          </a:xfrm>
        </p:grpSpPr>
        <p:pic>
          <p:nvPicPr>
            <p:cNvPr id="203" name="Google Shape;203;p63"/>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204" name="Google Shape;204;p63"/>
            <p:cNvPicPr preferRelativeResize="0"/>
            <p:nvPr/>
          </p:nvPicPr>
          <p:blipFill>
            <a:blip r:embed="rId2">
              <a:alphaModFix amt="20000"/>
            </a:blip>
            <a:srcRect l="54597" t="31445" r="16825" b="9028"/>
            <a:stretch>
              <a:fillRect/>
            </a:stretch>
          </p:blipFill>
          <p:spPr>
            <a:xfrm rot="5400000">
              <a:off x="8435259" y="3077812"/>
              <a:ext cx="1791433" cy="5722047"/>
            </a:xfrm>
            <a:prstGeom prst="rect">
              <a:avLst/>
            </a:prstGeom>
            <a:noFill/>
            <a:ln>
              <a:noFill/>
            </a:ln>
          </p:spPr>
        </p:pic>
      </p:grpSp>
      <p:cxnSp>
        <p:nvCxnSpPr>
          <p:cNvPr id="205" name="Google Shape;205;p63"/>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6" name="Google Shape;206;p6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207" name="Google Shape;207;p6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8" name="Google Shape;208;p6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9" name="Google Shape;209;p6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0" name="Google Shape;210;p6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1" name="Google Shape;211;p6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2" name="Google Shape;212;p6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6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 name="Google Shape;215;p6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6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7" name="Google Shape;217;p64"/>
          <p:cNvPicPr preferRelativeResize="0"/>
          <p:nvPr/>
        </p:nvPicPr>
        <p:blipFill>
          <a:blip r:embed="rId2">
            <a:alphaModFix amt="20000"/>
          </a:blip>
          <a:srcRect l="60398" t="16294" r="3320" b="6458"/>
          <a:stretch>
            <a:fillRect/>
          </a:stretch>
        </p:blipFill>
        <p:spPr>
          <a:xfrm rot="5400000">
            <a:off x="4171319" y="95874"/>
            <a:ext cx="3849350" cy="12192003"/>
          </a:xfrm>
          <a:prstGeom prst="rect">
            <a:avLst/>
          </a:prstGeom>
          <a:noFill/>
          <a:ln>
            <a:noFill/>
          </a:ln>
        </p:spPr>
      </p:pic>
      <p:sp>
        <p:nvSpPr>
          <p:cNvPr id="218" name="Google Shape;218;p6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219" name="Google Shape;219;p6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8"/>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 name="Google Shape;24;p3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3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3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0"/>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39"/>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Google Shape;29;p39"/>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39"/>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39"/>
          <p:cNvPicPr preferRelativeResize="0"/>
          <p:nvPr/>
        </p:nvPicPr>
        <p:blipFill>
          <a:blip r:embed="rId2">
            <a:alphaModFix amt="20000"/>
          </a:blip>
          <a:srcRect l="60398" t="16294" r="3320" b="6458"/>
          <a:stretch>
            <a:fillRect/>
          </a:stretch>
        </p:blipFill>
        <p:spPr>
          <a:xfrm rot="5400000">
            <a:off x="4171319" y="95874"/>
            <a:ext cx="3849350" cy="12192003"/>
          </a:xfrm>
          <a:prstGeom prst="rect">
            <a:avLst/>
          </a:prstGeom>
          <a:noFill/>
          <a:ln>
            <a:noFill/>
          </a:ln>
        </p:spPr>
      </p:pic>
      <p:sp>
        <p:nvSpPr>
          <p:cNvPr id="32" name="Google Shape;32;p3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33" name="Google Shape;33;p3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34"/>
        <p:cNvGrpSpPr/>
        <p:nvPr/>
      </p:nvGrpSpPr>
      <p:grpSpPr>
        <a:xfrm>
          <a:off x="0" y="0"/>
          <a:ext cx="0" cy="0"/>
          <a:chOff x="0" y="0"/>
          <a:chExt cx="0" cy="0"/>
        </a:xfrm>
      </p:grpSpPr>
      <p:sp>
        <p:nvSpPr>
          <p:cNvPr id="35" name="Google Shape;35;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36" name="Google Shape;36;p40"/>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37" name="Google Shape;37;p40"/>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 name="Google Shape;38;p4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4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40"/>
        <p:cNvGrpSpPr/>
        <p:nvPr/>
      </p:nvGrpSpPr>
      <p:grpSpPr>
        <a:xfrm>
          <a:off x="0" y="0"/>
          <a:ext cx="0" cy="0"/>
          <a:chOff x="0" y="0"/>
          <a:chExt cx="0" cy="0"/>
        </a:xfrm>
      </p:grpSpPr>
      <p:sp>
        <p:nvSpPr>
          <p:cNvPr id="41" name="Google Shape;41;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42" name="Google Shape;42;p41"/>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43" name="Google Shape;43;p41"/>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4" name="Google Shape;44;p41"/>
          <p:cNvSpPr>
            <a:spLocks noGrp="1"/>
          </p:cNvSpPr>
          <p:nvPr>
            <p:ph type="pic" idx="2"/>
          </p:nvPr>
        </p:nvSpPr>
        <p:spPr>
          <a:xfrm>
            <a:off x="0" y="0"/>
            <a:ext cx="4340225" cy="6858000"/>
          </a:xfrm>
          <a:prstGeom prst="rect">
            <a:avLst/>
          </a:prstGeom>
          <a:noFill/>
          <a:ln>
            <a:noFill/>
          </a:ln>
        </p:spPr>
        <p:txBody>
          <a:bodyPr/>
          <a:lstStyle/>
          <a:p>
            <a:endParaRPr/>
          </a:p>
        </p:txBody>
      </p:sp>
      <p:sp>
        <p:nvSpPr>
          <p:cNvPr id="45" name="Google Shape;45;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6"/>
        <p:cNvGrpSpPr/>
        <p:nvPr/>
      </p:nvGrpSpPr>
      <p:grpSpPr>
        <a:xfrm>
          <a:off x="0" y="0"/>
          <a:ext cx="0" cy="0"/>
          <a:chOff x="0" y="0"/>
          <a:chExt cx="0" cy="0"/>
        </a:xfrm>
      </p:grpSpPr>
      <p:sp>
        <p:nvSpPr>
          <p:cNvPr id="47" name="Google Shape;47;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42"/>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9" name="Google Shape;49;p42"/>
          <p:cNvPicPr preferRelativeResize="0"/>
          <p:nvPr/>
        </p:nvPicPr>
        <p:blipFill>
          <a:blip r:embed="rId2">
            <a:alphaModFix amt="20000"/>
          </a:blip>
          <a:srcRect l="4826" t="9031" r="39371" b="9029"/>
          <a:stretch>
            <a:fillRect/>
          </a:stretch>
        </p:blipFill>
        <p:spPr>
          <a:xfrm>
            <a:off x="0" y="0"/>
            <a:ext cx="3572540" cy="6858000"/>
          </a:xfrm>
          <a:prstGeom prst="rect">
            <a:avLst/>
          </a:prstGeom>
          <a:noFill/>
          <a:ln>
            <a:noFill/>
          </a:ln>
        </p:spPr>
      </p:pic>
      <p:sp>
        <p:nvSpPr>
          <p:cNvPr id="50" name="Google Shape;50;p4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1" name="Google Shape;51;p4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2" name="Google Shape;52;p4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53"/>
        <p:cNvGrpSpPr/>
        <p:nvPr/>
      </p:nvGrpSpPr>
      <p:grpSpPr>
        <a:xfrm>
          <a:off x="0" y="0"/>
          <a:ext cx="0" cy="0"/>
          <a:chOff x="0" y="0"/>
          <a:chExt cx="0" cy="0"/>
        </a:xfrm>
      </p:grpSpPr>
      <p:sp>
        <p:nvSpPr>
          <p:cNvPr id="54" name="Google Shape;54;p4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 name="Google Shape;55;p4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6" name="Google Shape;56;p4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7" name="Google Shape;57;p43"/>
          <p:cNvPicPr preferRelativeResize="0"/>
          <p:nvPr/>
        </p:nvPicPr>
        <p:blipFill>
          <a:blip r:embed="rId2">
            <a:alphaModFix amt="20000"/>
          </a:blip>
          <a:srcRect l="60398" t="16294" r="3320" b="6458"/>
          <a:stretch>
            <a:fillRect/>
          </a:stretch>
        </p:blipFill>
        <p:spPr>
          <a:xfrm rot="5400000">
            <a:off x="4171319" y="95874"/>
            <a:ext cx="3849350" cy="12192003"/>
          </a:xfrm>
          <a:prstGeom prst="rect">
            <a:avLst/>
          </a:prstGeom>
          <a:noFill/>
          <a:ln>
            <a:noFill/>
          </a:ln>
        </p:spPr>
      </p:pic>
      <p:sp>
        <p:nvSpPr>
          <p:cNvPr id="58" name="Google Shape;58;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sp>
        <p:nvSpPr>
          <p:cNvPr id="59" name="Google Shape;59;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0"/>
        <p:cNvGrpSpPr/>
        <p:nvPr/>
      </p:nvGrpSpPr>
      <p:grpSpPr>
        <a:xfrm>
          <a:off x="0" y="0"/>
          <a:ext cx="0" cy="0"/>
          <a:chOff x="0" y="0"/>
          <a:chExt cx="0" cy="0"/>
        </a:xfrm>
      </p:grpSpPr>
      <p:sp>
        <p:nvSpPr>
          <p:cNvPr id="61" name="Google Shape;61;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lgn="l">
              <a:lnSpc>
                <a:spcPct val="100000"/>
              </a:lnSpc>
              <a:spcBef>
                <a:spcPct val="0"/>
              </a:spcBef>
              <a:spcAft>
                <a:spcPct val="0"/>
              </a:spcAft>
              <a:buSzPts val="1400"/>
              <a:buNone/>
              <a:defRPr/>
            </a:lvl2pPr>
            <a:lvl3pPr lvl="2" algn="l">
              <a:lnSpc>
                <a:spcPct val="100000"/>
              </a:lnSpc>
              <a:spcBef>
                <a:spcPct val="0"/>
              </a:spcBef>
              <a:spcAft>
                <a:spcPct val="0"/>
              </a:spcAft>
              <a:buSzPts val="1400"/>
              <a:buNone/>
              <a:defRPr/>
            </a:lvl3pPr>
            <a:lvl4pPr lvl="3" algn="l">
              <a:lnSpc>
                <a:spcPct val="100000"/>
              </a:lnSpc>
              <a:spcBef>
                <a:spcPct val="0"/>
              </a:spcBef>
              <a:spcAft>
                <a:spcPct val="0"/>
              </a:spcAft>
              <a:buSzPts val="1400"/>
              <a:buNone/>
              <a:defRPr/>
            </a:lvl4pPr>
            <a:lvl5pPr lvl="4" algn="l">
              <a:lnSpc>
                <a:spcPct val="100000"/>
              </a:lnSpc>
              <a:spcBef>
                <a:spcPct val="0"/>
              </a:spcBef>
              <a:spcAft>
                <a:spcPct val="0"/>
              </a:spcAft>
              <a:buSzPts val="1400"/>
              <a:buNone/>
              <a:defRPr/>
            </a:lvl5pPr>
            <a:lvl6pPr lvl="5" algn="l">
              <a:lnSpc>
                <a:spcPct val="100000"/>
              </a:lnSpc>
              <a:spcBef>
                <a:spcPct val="0"/>
              </a:spcBef>
              <a:spcAft>
                <a:spcPct val="0"/>
              </a:spcAft>
              <a:buSzPts val="1400"/>
              <a:buNone/>
              <a:defRPr/>
            </a:lvl6pPr>
            <a:lvl7pPr lvl="6" algn="l">
              <a:lnSpc>
                <a:spcPct val="100000"/>
              </a:lnSpc>
              <a:spcBef>
                <a:spcPct val="0"/>
              </a:spcBef>
              <a:spcAft>
                <a:spcPct val="0"/>
              </a:spcAft>
              <a:buSzPts val="1400"/>
              <a:buNone/>
              <a:defRPr/>
            </a:lvl7pPr>
            <a:lvl8pPr lvl="7" algn="l">
              <a:lnSpc>
                <a:spcPct val="100000"/>
              </a:lnSpc>
              <a:spcBef>
                <a:spcPct val="0"/>
              </a:spcBef>
              <a:spcAft>
                <a:spcPct val="0"/>
              </a:spcAft>
              <a:buSzPts val="1400"/>
              <a:buNone/>
              <a:defRPr/>
            </a:lvl8pPr>
            <a:lvl9pPr lvl="8" algn="l">
              <a:lnSpc>
                <a:spcPct val="100000"/>
              </a:lnSpc>
              <a:spcBef>
                <a:spcPct val="0"/>
              </a:spcBef>
              <a:spcAft>
                <a:spcPct val="0"/>
              </a:spcAft>
              <a:buSzPts val="1400"/>
              <a:buNone/>
              <a:defRPr/>
            </a:lvl9pPr>
          </a:lstStyle>
          <a:p>
            <a:endParaRPr/>
          </a:p>
        </p:txBody>
      </p:sp>
      <p:cxnSp>
        <p:nvCxnSpPr>
          <p:cNvPr id="62" name="Google Shape;62;p44"/>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3" name="Google Shape;63;p44"/>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 name="Google Shape;64;p4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5" name="Google Shape;65;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16.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7.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18.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9.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20.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21.xml"/><Relationship Id="rId4" Type="http://schemas.openxmlformats.org/officeDocument/2006/relationships/image" Target="../media/image15.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22.xml"/><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23.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2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5.xml"/><Relationship Id="rId4" Type="http://schemas.openxmlformats.org/officeDocument/2006/relationships/image" Target="../media/image15.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6.xml"/><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33.xml"/><Relationship Id="rId4" Type="http://schemas.openxmlformats.org/officeDocument/2006/relationships/image" Target="../media/image15.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34.xml"/><Relationship Id="rId5" Type="http://schemas.openxmlformats.org/officeDocument/2006/relationships/image" Target="../media/image15.jp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4.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6.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image" Target="../media/image10.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8.xml"/><Relationship Id="rId6" Type="http://schemas.microsoft.com/office/2018/10/relationships/comments" Target="../comments/modernComment_106_0.xml"/><Relationship Id="rId5" Type="http://schemas.openxmlformats.org/officeDocument/2006/relationships/image" Target="../media/image1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13.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14.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a:blip r:embed="rId4">
            <a:alphaModFix/>
          </a:blip>
          <a:stretch>
            <a:fill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dirty="0">
                <a:solidFill>
                  <a:srgbClr val="35B2B4"/>
                </a:solidFill>
                <a:latin typeface="Helvetica Neue"/>
                <a:ea typeface="Helvetica Neue"/>
                <a:cs typeface="Helvetica Neue"/>
                <a:sym typeface="Helvetica Neue"/>
              </a:rPr>
              <a:t>EĞİTİM PAKETİ </a:t>
            </a:r>
            <a:endParaRPr sz="1400" b="0" i="0" u="none" strike="noStrike" cap="none" dirty="0">
              <a:solidFill>
                <a:srgbClr val="000000"/>
              </a:solidFill>
              <a:latin typeface="Arial"/>
              <a:ea typeface="Arial"/>
              <a:cs typeface="Arial"/>
              <a:sym typeface="Arial"/>
            </a:endParaRPr>
          </a:p>
          <a:p>
            <a:pPr marL="0" marR="0" lvl="0" indent="0" algn="r" rtl="0">
              <a:lnSpc>
                <a:spcPct val="90000"/>
              </a:lnSpc>
              <a:spcBef>
                <a:spcPts val="1000"/>
              </a:spcBef>
              <a:spcAft>
                <a:spcPct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dirty="0">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dirty="0">
              <a:solidFill>
                <a:srgbClr val="AC6B97"/>
              </a:solidFill>
              <a:latin typeface="Helvetica Neue"/>
              <a:ea typeface="Helvetica Neue"/>
              <a:cs typeface="Helvetica Neue"/>
              <a:sym typeface="Helvetica Neue"/>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0"/>
          <p:cNvSpPr txBox="1">
            <a:spLocks noGrp="1"/>
          </p:cNvSpPr>
          <p:nvPr>
            <p:ph type="body" idx="1"/>
          </p:nvPr>
        </p:nvSpPr>
        <p:spPr>
          <a:xfrm>
            <a:off x="4100512" y="290513"/>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2800" b="1" i="0" u="none" strike="noStrike" dirty="0">
                <a:latin typeface="Helvetica Neue"/>
              </a:rPr>
              <a:t>ÇOCUK İŞÇİLİĞİ VE OKUL TERKİNE KATKIDA BULUNAN RİSK FAKTÖRLERİ </a:t>
            </a:r>
            <a:endParaRPr sz="2800" dirty="0"/>
          </a:p>
        </p:txBody>
      </p:sp>
      <p:sp>
        <p:nvSpPr>
          <p:cNvPr id="299" name="Google Shape;299;p10"/>
          <p:cNvSpPr txBox="1">
            <a:spLocks noGrp="1"/>
          </p:cNvSpPr>
          <p:nvPr>
            <p:ph type="body" idx="2"/>
          </p:nvPr>
        </p:nvSpPr>
        <p:spPr>
          <a:xfrm>
            <a:off x="3968432" y="1413509"/>
            <a:ext cx="7807071" cy="533685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200" b="0" i="0" u="none" strike="noStrike" dirty="0">
                <a:latin typeface="Helvetica Neue"/>
              </a:rPr>
              <a:t>Yoksulluk, ekonomik dışlanma, hanede çalışabilecek durumda kimsenin olmaması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Sekteye uğrayan ve düşük nitelikli eğitim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Öğrenmek, okula gitmek, ev ödevleri, derslerdeki eksikleri tamamlamak için sınırlı zaman olması/zaman olmaması</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Düşük performans, odaklanma sorunu, öğrenme güçlükleri, tükenmişlik, açlık, hastalık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Telafi eğitimi, yaygın eğitim veya alternatif eğitim olanaklarının sınırlı olması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Sosyal statü, dış görünüş, ayrımcılık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Öğretmenlerin beceri, zaman veya kaynaklarının sınırlı olması </a:t>
            </a:r>
            <a:endParaRPr sz="2200" dirty="0"/>
          </a:p>
          <a:p>
            <a:pPr marL="228600" lvl="0" indent="-228600" algn="l" rtl="0">
              <a:lnSpc>
                <a:spcPct val="90000"/>
              </a:lnSpc>
              <a:spcBef>
                <a:spcPts val="1000"/>
              </a:spcBef>
              <a:spcAft>
                <a:spcPct val="0"/>
              </a:spcAft>
              <a:buSzPts val="2800"/>
              <a:buChar char="•"/>
            </a:pPr>
            <a:r>
              <a:rPr lang="tr" sz="2200" b="0" i="0" u="none" strike="noStrike" dirty="0">
                <a:latin typeface="Helvetica Neue"/>
              </a:rPr>
              <a:t>Politika ile ilişkili engeller</a:t>
            </a:r>
            <a:endParaRPr sz="2200" dirty="0"/>
          </a:p>
        </p:txBody>
      </p:sp>
      <p:sp>
        <p:nvSpPr>
          <p:cNvPr id="300" name="Google Shape;300;p1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400" b="1" i="0" u="none" strike="noStrike" dirty="0">
                <a:latin typeface="Helvetica Neue"/>
              </a:rPr>
              <a:t>EĞİTİM AÇISINDAN RİSK FAKTÖRLERİ</a:t>
            </a:r>
            <a:endParaRPr sz="3400" dirty="0"/>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dirty="0">
                <a:latin typeface="Helvetica Neue"/>
              </a:rPr>
              <a:t>NEDEN EĞİTİM VE ÇOCUK İŞÇİLİĞİ </a:t>
            </a:r>
            <a:endParaRPr dirty="0"/>
          </a:p>
        </p:txBody>
      </p:sp>
      <p:sp>
        <p:nvSpPr>
          <p:cNvPr id="307" name="Google Shape;307;p11"/>
          <p:cNvSpPr txBox="1">
            <a:spLocks noGrp="1"/>
          </p:cNvSpPr>
          <p:nvPr>
            <p:ph type="body" idx="2"/>
          </p:nvPr>
        </p:nvSpPr>
        <p:spPr>
          <a:xfrm>
            <a:off x="4100513" y="1554020"/>
            <a:ext cx="7618245" cy="47779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Font typeface="Noto Sans Symbols"/>
              <a:buChar char="✔"/>
            </a:pPr>
            <a:r>
              <a:rPr lang="tr" sz="2400" b="0" i="0" u="none" strike="noStrike" dirty="0">
                <a:latin typeface="Helvetica Neue"/>
              </a:rPr>
              <a:t>Temel bir </a:t>
            </a:r>
            <a:r>
              <a:rPr lang="tr" sz="2400" b="0" i="0" u="none" strike="noStrike" dirty="0" smtClean="0">
                <a:latin typeface="Helvetica Neue"/>
              </a:rPr>
              <a:t>haktır.</a:t>
            </a:r>
            <a:endParaRPr sz="2400" dirty="0"/>
          </a:p>
          <a:p>
            <a:pPr marL="228600" lvl="0" indent="-228600" algn="l" rtl="0">
              <a:lnSpc>
                <a:spcPct val="90000"/>
              </a:lnSpc>
              <a:spcBef>
                <a:spcPts val="1000"/>
              </a:spcBef>
              <a:spcAft>
                <a:spcPct val="0"/>
              </a:spcAft>
              <a:buSzPts val="2800"/>
              <a:buFont typeface="Noto Sans Symbols"/>
              <a:buChar char="✔"/>
            </a:pPr>
            <a:r>
              <a:rPr lang="tr" sz="2400" b="0" i="0" u="none" strike="noStrike" dirty="0">
                <a:latin typeface="Helvetica Neue"/>
              </a:rPr>
              <a:t>Çocuk işçiliği açısından risk faktörleri ile yakından bağlantılıdır.</a:t>
            </a:r>
            <a:endParaRPr sz="2400" dirty="0"/>
          </a:p>
          <a:p>
            <a:pPr marL="228600" lvl="0" indent="-228600" algn="l" rtl="0">
              <a:lnSpc>
                <a:spcPct val="90000"/>
              </a:lnSpc>
              <a:spcBef>
                <a:spcPts val="1000"/>
              </a:spcBef>
              <a:spcAft>
                <a:spcPct val="0"/>
              </a:spcAft>
              <a:buSzPts val="2800"/>
              <a:buFont typeface="Noto Sans Symbols"/>
              <a:buChar char="✔"/>
            </a:pPr>
            <a:r>
              <a:rPr lang="tr" sz="2400" b="0" i="0" u="none" strike="noStrike" dirty="0">
                <a:latin typeface="Helvetica Neue"/>
              </a:rPr>
              <a:t>Fiziksel, psikososyal, bilişsel koruma için son derece önemlidir.</a:t>
            </a:r>
            <a:endParaRPr sz="2400" dirty="0"/>
          </a:p>
          <a:p>
            <a:pPr marL="228600" lvl="0" indent="-228600" algn="l" rtl="0">
              <a:lnSpc>
                <a:spcPct val="90000"/>
              </a:lnSpc>
              <a:spcBef>
                <a:spcPts val="1000"/>
              </a:spcBef>
              <a:spcAft>
                <a:spcPct val="0"/>
              </a:spcAft>
              <a:buSzPts val="2800"/>
              <a:buFont typeface="Noto Sans Symbols"/>
              <a:buChar char="✔"/>
            </a:pPr>
            <a:r>
              <a:rPr lang="tr" sz="2400" b="0" i="0" u="none" strike="noStrike" dirty="0">
                <a:latin typeface="Helvetica Neue"/>
              </a:rPr>
              <a:t>Çocuk işçiliğinin başarıyla önlenmesi ve çocuk işçiliğine müdahale açısından kritik öneme sahiptir.  </a:t>
            </a:r>
            <a:endParaRPr sz="2400" dirty="0"/>
          </a:p>
          <a:p>
            <a:pPr marL="228600" lvl="0" indent="-228600" algn="l" rtl="0">
              <a:lnSpc>
                <a:spcPct val="90000"/>
              </a:lnSpc>
              <a:spcBef>
                <a:spcPts val="1000"/>
              </a:spcBef>
              <a:spcAft>
                <a:spcPct val="0"/>
              </a:spcAft>
              <a:buSzPts val="2800"/>
              <a:buFont typeface="Noto Sans Symbols"/>
              <a:buChar char="✔"/>
            </a:pPr>
            <a:r>
              <a:rPr lang="tr" sz="2400" b="0" i="0" u="none" strike="noStrike" dirty="0">
                <a:latin typeface="Helvetica Neue"/>
              </a:rPr>
              <a:t>Önlemek, tedavi etmekten daha iyidir: </a:t>
            </a:r>
            <a:endParaRPr sz="24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Krizden önce okula kayıtlı olan çocukların okulu bırakmasını/çocuk işçiliğine sürüklenmesini önleme</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Krizden önce zaten okula gitmeyen/çocuk işçi olarak çalışan çocuklara müdahale  </a:t>
            </a:r>
            <a:endParaRPr b="1" dirty="0"/>
          </a:p>
          <a:p>
            <a:pPr marL="228600" lvl="0" indent="-50800" algn="l" rtl="0">
              <a:lnSpc>
                <a:spcPct val="90000"/>
              </a:lnSpc>
              <a:spcBef>
                <a:spcPts val="1000"/>
              </a:spcBef>
              <a:spcAft>
                <a:spcPct val="0"/>
              </a:spcAft>
              <a:buSzPts val="2800"/>
              <a:buFont typeface="Noto Sans Symbols"/>
              <a:buNone/>
            </a:pPr>
            <a:endParaRPr dirty="0"/>
          </a:p>
          <a:p>
            <a:pPr marL="228600" lvl="0" indent="-50800" algn="l" rtl="0">
              <a:lnSpc>
                <a:spcPct val="90000"/>
              </a:lnSpc>
              <a:spcBef>
                <a:spcPts val="1000"/>
              </a:spcBef>
              <a:spcAft>
                <a:spcPct val="0"/>
              </a:spcAft>
              <a:buSzPts val="2800"/>
              <a:buFont typeface="Noto Sans Symbols"/>
              <a:buNone/>
            </a:pPr>
            <a:endParaRPr dirty="0"/>
          </a:p>
          <a:p>
            <a:pPr marL="228600" lvl="0" indent="-50800" algn="l" rtl="0">
              <a:lnSpc>
                <a:spcPct val="90000"/>
              </a:lnSpc>
              <a:spcBef>
                <a:spcPts val="1000"/>
              </a:spcBef>
              <a:spcAft>
                <a:spcPct val="0"/>
              </a:spcAft>
              <a:buSzPts val="2800"/>
              <a:buFont typeface="Noto Sans Symbols"/>
              <a:buNone/>
            </a:pPr>
            <a:endParaRPr dirty="0"/>
          </a:p>
          <a:p>
            <a:pPr marL="228600" lvl="0" indent="-50800" algn="l" rtl="0">
              <a:lnSpc>
                <a:spcPct val="90000"/>
              </a:lnSpc>
              <a:spcBef>
                <a:spcPts val="1000"/>
              </a:spcBef>
              <a:spcAft>
                <a:spcPct val="0"/>
              </a:spcAft>
              <a:buSzPts val="2800"/>
              <a:buFont typeface="Noto Sans Symbols"/>
              <a:buNone/>
            </a:pPr>
            <a:endParaRPr dirty="0"/>
          </a:p>
          <a:p>
            <a:pPr marL="228600" lvl="0" indent="-50800" algn="l" rtl="0">
              <a:lnSpc>
                <a:spcPct val="90000"/>
              </a:lnSpc>
              <a:spcBef>
                <a:spcPts val="1000"/>
              </a:spcBef>
              <a:spcAft>
                <a:spcPct val="0"/>
              </a:spcAft>
              <a:buSzPts val="2800"/>
              <a:buFont typeface="Noto Sans Symbols"/>
              <a:buNone/>
            </a:pPr>
            <a:endParaRPr dirty="0"/>
          </a:p>
        </p:txBody>
      </p:sp>
      <p:sp>
        <p:nvSpPr>
          <p:cNvPr id="308" name="Google Shape;308;p1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NEDEN EĞİTİM VE ÇOCUK İŞÇİLİĞİ </a:t>
            </a:r>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2"/>
          <p:cNvSpPr txBox="1">
            <a:spLocks noGrp="1"/>
          </p:cNvSpPr>
          <p:nvPr>
            <p:ph type="title"/>
          </p:nvPr>
        </p:nvSpPr>
        <p:spPr>
          <a:xfrm>
            <a:off x="2170175" y="2650264"/>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000" b="1" i="0" u="none" strike="noStrike" dirty="0">
                <a:latin typeface="Helvetica Neue"/>
              </a:rPr>
              <a:t>ÇOCUK İŞÇİLİĞİNİ EĞİTİM VASITASIYLA ÖNLEME VE MÜDAHALE ETME </a:t>
            </a:r>
            <a:endParaRPr sz="3000" dirty="0"/>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SERİ ATIŞ </a:t>
            </a:r>
            <a:r>
              <a:rPr lang="tr" sz="2300" b="1" i="0" u="none" strike="noStrike" dirty="0">
                <a:latin typeface="Helvetica Neue"/>
              </a:rPr>
              <a:t>(QUICK FIRE)  </a:t>
            </a:r>
            <a:r>
              <a:rPr lang="tr" b="1" i="0" u="none" strike="noStrike" dirty="0">
                <a:latin typeface="Helvetica Neue"/>
              </a:rPr>
              <a:t>SUNUMU</a:t>
            </a:r>
            <a:endParaRPr dirty="0"/>
          </a:p>
        </p:txBody>
      </p:sp>
      <p:sp>
        <p:nvSpPr>
          <p:cNvPr id="320" name="Google Shape;320;p1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endParaRPr/>
          </a:p>
        </p:txBody>
      </p:sp>
      <p:sp>
        <p:nvSpPr>
          <p:cNvPr id="321" name="Google Shape;321;p1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Autofit/>
          </a:bodyPr>
          <a:lstStyle/>
          <a:p>
            <a:pPr marL="228600" lvl="0" indent="-50800" algn="l" rtl="0">
              <a:lnSpc>
                <a:spcPct val="90000"/>
              </a:lnSpc>
              <a:spcBef>
                <a:spcPct val="0"/>
              </a:spcBef>
              <a:spcAft>
                <a:spcPct val="0"/>
              </a:spcAft>
              <a:buClr>
                <a:schemeClr val="accent1"/>
              </a:buClr>
              <a:buSzPts val="2800"/>
              <a:buNone/>
            </a:pPr>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600"/>
              <a:buFont typeface="Helvetica Neue"/>
              <a:buNone/>
            </a:pPr>
            <a:r>
              <a:rPr lang="tr" sz="3600" b="1" i="0" u="none" strike="noStrike" dirty="0">
                <a:latin typeface="Helvetica Neue"/>
              </a:rPr>
              <a:t>INEE ACİL DURUMLARDA ASGARİ EĞİTİM STANDARTLARI</a:t>
            </a:r>
            <a:endParaRPr dirty="0"/>
          </a:p>
        </p:txBody>
      </p:sp>
      <p:sp>
        <p:nvSpPr>
          <p:cNvPr id="328" name="Google Shape;328;p14"/>
          <p:cNvSpPr txBox="1"/>
          <p:nvPr/>
        </p:nvSpPr>
        <p:spPr>
          <a:xfrm>
            <a:off x="2825976" y="1845414"/>
            <a:ext cx="2518978" cy="72520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400"/>
              <a:buFont typeface="Arial"/>
              <a:buNone/>
            </a:pPr>
            <a:endParaRPr sz="2400" b="1" i="0" u="none" strike="noStrike" cap="none">
              <a:solidFill>
                <a:schemeClr val="accent1"/>
              </a:solidFill>
              <a:latin typeface="Helvetica Neue"/>
              <a:ea typeface="Helvetica Neue"/>
              <a:cs typeface="Helvetica Neue"/>
              <a:sym typeface="Helvetica Neue"/>
            </a:endParaRPr>
          </a:p>
        </p:txBody>
      </p:sp>
      <p:sp>
        <p:nvSpPr>
          <p:cNvPr id="329" name="Google Shape;329;p14"/>
          <p:cNvSpPr txBox="1"/>
          <p:nvPr/>
        </p:nvSpPr>
        <p:spPr>
          <a:xfrm>
            <a:off x="4874177" y="1872825"/>
            <a:ext cx="2518978" cy="72520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400"/>
              <a:buFont typeface="Arial"/>
              <a:buNone/>
            </a:pPr>
            <a:endParaRPr sz="2400" b="1" i="0" u="none" strike="noStrike" cap="none">
              <a:solidFill>
                <a:schemeClr val="accent1"/>
              </a:solidFill>
              <a:latin typeface="Helvetica Neue"/>
              <a:ea typeface="Helvetica Neue"/>
              <a:cs typeface="Helvetica Neue"/>
              <a:sym typeface="Helvetica Neue"/>
            </a:endParaRPr>
          </a:p>
        </p:txBody>
      </p:sp>
      <p:sp>
        <p:nvSpPr>
          <p:cNvPr id="330" name="Google Shape;330;p14"/>
          <p:cNvSpPr txBox="1"/>
          <p:nvPr/>
        </p:nvSpPr>
        <p:spPr>
          <a:xfrm>
            <a:off x="6985879" y="1845414"/>
            <a:ext cx="2518978" cy="75261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400"/>
              <a:buFont typeface="Arial"/>
              <a:buNone/>
            </a:pPr>
            <a:endParaRPr sz="2400" b="1" i="0" u="none" strike="noStrike" cap="none">
              <a:solidFill>
                <a:schemeClr val="accent1"/>
              </a:solidFill>
              <a:latin typeface="Helvetica Neue"/>
              <a:ea typeface="Helvetica Neue"/>
              <a:cs typeface="Helvetica Neue"/>
              <a:sym typeface="Helvetica Neue"/>
            </a:endParaRPr>
          </a:p>
        </p:txBody>
      </p:sp>
      <p:sp>
        <p:nvSpPr>
          <p:cNvPr id="331" name="Google Shape;331;p14"/>
          <p:cNvSpPr txBox="1"/>
          <p:nvPr/>
        </p:nvSpPr>
        <p:spPr>
          <a:xfrm>
            <a:off x="9764110" y="1845414"/>
            <a:ext cx="2518978" cy="88362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400"/>
              <a:buFont typeface="Arial"/>
              <a:buNone/>
            </a:pPr>
            <a:endParaRPr sz="2400" b="1" i="0" u="none" strike="noStrike" cap="none">
              <a:solidFill>
                <a:schemeClr val="accent1"/>
              </a:solidFill>
              <a:latin typeface="Helvetica Neue"/>
              <a:ea typeface="Helvetica Neue"/>
              <a:cs typeface="Helvetica Neue"/>
              <a:sym typeface="Helvetica Neue"/>
            </a:endParaRPr>
          </a:p>
        </p:txBody>
      </p:sp>
      <p:graphicFrame>
        <p:nvGraphicFramePr>
          <p:cNvPr id="332" name="Google Shape;332;p14"/>
          <p:cNvGraphicFramePr>
            <a:graphicFrameLocks noGrp="1"/>
          </p:cNvGraphicFramePr>
          <p:nvPr>
            <p:extLst>
              <p:ext uri="{D42A27DB-BD31-4B8C-83A1-F6EECF244321}">
                <p14:modId xmlns:p14="http://schemas.microsoft.com/office/powerpoint/2010/main" val="1465966293"/>
              </p:ext>
            </p:extLst>
          </p:nvPr>
        </p:nvGraphicFramePr>
        <p:xfrm>
          <a:off x="0" y="1614362"/>
          <a:ext cx="12192000" cy="6238855"/>
        </p:xfrm>
        <a:graphic>
          <a:graphicData uri="http://schemas.openxmlformats.org/drawingml/2006/table">
            <a:tbl>
              <a:tblPr firstRow="1" bandRow="1">
                <a:noFill/>
                <a:tableStyleId>{50ED5E7D-CEC0-49E2-9183-20096DFA9418}</a:tableStyleId>
              </a:tblPr>
              <a:tblGrid>
                <a:gridCol w="2509520">
                  <a:extLst>
                    <a:ext uri="{9D8B030D-6E8A-4147-A177-3AD203B41FA5}">
                      <a16:colId xmlns:a16="http://schemas.microsoft.com/office/drawing/2014/main" val="20000"/>
                    </a:ext>
                  </a:extLst>
                </a:gridCol>
                <a:gridCol w="236728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2438400">
                  <a:extLst>
                    <a:ext uri="{9D8B030D-6E8A-4147-A177-3AD203B41FA5}">
                      <a16:colId xmlns:a16="http://schemas.microsoft.com/office/drawing/2014/main" val="20004"/>
                    </a:ext>
                  </a:extLst>
                </a:gridCol>
              </a:tblGrid>
              <a:tr h="2002125">
                <a:tc>
                  <a:txBody>
                    <a:bodyPr/>
                    <a:lstStyle/>
                    <a:p>
                      <a:pPr marL="0" marR="0" lvl="0" indent="0" algn="l" rtl="0">
                        <a:lnSpc>
                          <a:spcPct val="100000"/>
                        </a:lnSpc>
                        <a:spcBef>
                          <a:spcPct val="0"/>
                        </a:spcBef>
                        <a:spcAft>
                          <a:spcPct val="0"/>
                        </a:spcAft>
                        <a:buClr>
                          <a:schemeClr val="dk1"/>
                        </a:buClr>
                        <a:buSzPts val="2400"/>
                        <a:buFont typeface="Calibri"/>
                        <a:buNone/>
                      </a:pPr>
                      <a:r>
                        <a:rPr lang="tr" sz="2200" b="1" i="0" u="none" strike="noStrike" cap="none" dirty="0">
                          <a:solidFill>
                            <a:srgbClr val="545554"/>
                          </a:solidFill>
                          <a:latin typeface="Arial"/>
                        </a:rPr>
                        <a:t>TEMEL STANDARTLAR </a:t>
                      </a:r>
                      <a:endParaRPr sz="2200" u="none" strike="noStrike" cap="none" dirty="0"/>
                    </a:p>
                    <a:p>
                      <a:pPr marL="0" marR="0" lvl="0" indent="0" algn="l" rtl="0">
                        <a:lnSpc>
                          <a:spcPct val="100000"/>
                        </a:lnSpc>
                        <a:spcBef>
                          <a:spcPct val="0"/>
                        </a:spcBef>
                        <a:spcAft>
                          <a:spcPct val="0"/>
                        </a:spcAft>
                        <a:buClr>
                          <a:srgbClr val="000000"/>
                        </a:buClr>
                        <a:buSzPts val="2400"/>
                        <a:buFont typeface="Arial"/>
                        <a:buNone/>
                      </a:pPr>
                      <a:endParaRPr sz="2400" u="none" strike="noStrike" cap="none" dirty="0">
                        <a:solidFill>
                          <a:schemeClr val="dk1"/>
                        </a:solidFill>
                      </a:endParaRPr>
                    </a:p>
                  </a:txBody>
                  <a:tcPr marL="91450" marR="91450" marT="45725" marB="45725"/>
                </a:tc>
                <a:tc>
                  <a:txBody>
                    <a:bodyPr/>
                    <a:lstStyle/>
                    <a:p>
                      <a:pPr marL="0" marR="0" lvl="0" indent="0" algn="l" rtl="0">
                        <a:lnSpc>
                          <a:spcPct val="100000"/>
                        </a:lnSpc>
                        <a:spcBef>
                          <a:spcPct val="0"/>
                        </a:spcBef>
                        <a:spcAft>
                          <a:spcPct val="0"/>
                        </a:spcAft>
                        <a:buClr>
                          <a:schemeClr val="dk1"/>
                        </a:buClr>
                        <a:buSzPts val="2400"/>
                        <a:buFont typeface="Calibri"/>
                        <a:buNone/>
                      </a:pPr>
                      <a:r>
                        <a:rPr lang="tr" sz="2200" b="1" i="0" u="none" strike="noStrike" cap="none" dirty="0">
                          <a:solidFill>
                            <a:srgbClr val="545554"/>
                          </a:solidFill>
                          <a:latin typeface="Arial"/>
                        </a:rPr>
                        <a:t>ERİŞİM VE ÖĞRENME ORTAMI</a:t>
                      </a:r>
                      <a:endParaRPr sz="2200" u="none" strike="noStrike" cap="none" dirty="0"/>
                    </a:p>
                    <a:p>
                      <a:pPr marL="0" marR="0" lvl="0" indent="0" algn="l" rtl="0">
                        <a:lnSpc>
                          <a:spcPct val="100000"/>
                        </a:lnSpc>
                        <a:spcBef>
                          <a:spcPct val="0"/>
                        </a:spcBef>
                        <a:spcAft>
                          <a:spcPct val="0"/>
                        </a:spcAft>
                        <a:buClr>
                          <a:srgbClr val="000000"/>
                        </a:buClr>
                        <a:buSzPts val="2400"/>
                        <a:buFont typeface="Arial"/>
                        <a:buNone/>
                      </a:pPr>
                      <a:endParaRPr sz="2400" u="none" strike="noStrike" cap="none" dirty="0">
                        <a:solidFill>
                          <a:schemeClr val="dk1"/>
                        </a:solidFill>
                      </a:endParaRPr>
                    </a:p>
                  </a:txBody>
                  <a:tcPr marL="91450" marR="91450" marT="45725" marB="45725"/>
                </a:tc>
                <a:tc>
                  <a:txBody>
                    <a:bodyPr/>
                    <a:lstStyle/>
                    <a:p>
                      <a:pPr marL="0" marR="0" lvl="0" indent="0" algn="l" rtl="0">
                        <a:lnSpc>
                          <a:spcPct val="100000"/>
                        </a:lnSpc>
                        <a:spcBef>
                          <a:spcPct val="0"/>
                        </a:spcBef>
                        <a:spcAft>
                          <a:spcPct val="0"/>
                        </a:spcAft>
                        <a:buClr>
                          <a:schemeClr val="dk1"/>
                        </a:buClr>
                        <a:buSzPts val="2400"/>
                        <a:buFont typeface="Calibri"/>
                        <a:buNone/>
                      </a:pPr>
                      <a:r>
                        <a:rPr lang="tr" sz="2200" b="1" i="0" u="none" strike="noStrike" cap="none" dirty="0">
                          <a:solidFill>
                            <a:srgbClr val="545554"/>
                          </a:solidFill>
                          <a:latin typeface="Arial"/>
                        </a:rPr>
                        <a:t>ÖĞRETİM VE ÖĞRENİM</a:t>
                      </a:r>
                      <a:endParaRPr sz="2200" u="none" strike="noStrike" cap="none" dirty="0"/>
                    </a:p>
                    <a:p>
                      <a:pPr marL="0" marR="0" lvl="0" indent="0" algn="l" rtl="0">
                        <a:lnSpc>
                          <a:spcPct val="100000"/>
                        </a:lnSpc>
                        <a:spcBef>
                          <a:spcPct val="0"/>
                        </a:spcBef>
                        <a:spcAft>
                          <a:spcPct val="0"/>
                        </a:spcAft>
                        <a:buClr>
                          <a:srgbClr val="000000"/>
                        </a:buClr>
                        <a:buSzPts val="2400"/>
                        <a:buFont typeface="Arial"/>
                        <a:buNone/>
                      </a:pPr>
                      <a:endParaRPr sz="2400" u="none" strike="noStrike" cap="none" dirty="0">
                        <a:solidFill>
                          <a:schemeClr val="dk1"/>
                        </a:solidFill>
                      </a:endParaRPr>
                    </a:p>
                  </a:txBody>
                  <a:tcPr marL="91450" marR="91450" marT="45725" marB="45725"/>
                </a:tc>
                <a:tc>
                  <a:txBody>
                    <a:bodyPr/>
                    <a:lstStyle/>
                    <a:p>
                      <a:pPr marL="0" marR="0" lvl="0" indent="0" algn="l" rtl="0">
                        <a:lnSpc>
                          <a:spcPct val="100000"/>
                        </a:lnSpc>
                        <a:spcBef>
                          <a:spcPct val="0"/>
                        </a:spcBef>
                        <a:spcAft>
                          <a:spcPct val="0"/>
                        </a:spcAft>
                        <a:buClr>
                          <a:schemeClr val="dk1"/>
                        </a:buClr>
                        <a:buSzPts val="2400"/>
                        <a:buFont typeface="Calibri"/>
                        <a:buNone/>
                      </a:pPr>
                      <a:r>
                        <a:rPr lang="tr" sz="2200" b="1" i="0" u="none" strike="noStrike" cap="none" dirty="0">
                          <a:solidFill>
                            <a:srgbClr val="545554"/>
                          </a:solidFill>
                          <a:latin typeface="Arial"/>
                        </a:rPr>
                        <a:t>ÖĞRETMENLER VE DİĞER EĞİTİM PERSONELİ</a:t>
                      </a:r>
                      <a:endParaRPr sz="2200" u="none" strike="noStrike" cap="none" dirty="0"/>
                    </a:p>
                    <a:p>
                      <a:pPr marL="0" marR="0" lvl="0" indent="0" algn="l" rtl="0">
                        <a:lnSpc>
                          <a:spcPct val="100000"/>
                        </a:lnSpc>
                        <a:spcBef>
                          <a:spcPct val="0"/>
                        </a:spcBef>
                        <a:spcAft>
                          <a:spcPct val="0"/>
                        </a:spcAft>
                        <a:buClr>
                          <a:srgbClr val="000000"/>
                        </a:buClr>
                        <a:buSzPts val="2400"/>
                        <a:buFont typeface="Arial"/>
                        <a:buNone/>
                      </a:pPr>
                      <a:endParaRPr sz="2400" u="none" strike="noStrike" cap="none" dirty="0">
                        <a:solidFill>
                          <a:schemeClr val="dk1"/>
                        </a:solidFill>
                      </a:endParaRPr>
                    </a:p>
                  </a:txBody>
                  <a:tcPr marL="91450" marR="91450" marT="45725" marB="45725"/>
                </a:tc>
                <a:tc>
                  <a:txBody>
                    <a:bodyPr/>
                    <a:lstStyle/>
                    <a:p>
                      <a:pPr marL="0" marR="0" lvl="0" indent="0" algn="l" rtl="0">
                        <a:lnSpc>
                          <a:spcPct val="100000"/>
                        </a:lnSpc>
                        <a:spcBef>
                          <a:spcPct val="0"/>
                        </a:spcBef>
                        <a:spcAft>
                          <a:spcPct val="0"/>
                        </a:spcAft>
                        <a:buClr>
                          <a:schemeClr val="dk1"/>
                        </a:buClr>
                        <a:buSzPts val="2400"/>
                        <a:buFont typeface="Calibri"/>
                        <a:buNone/>
                      </a:pPr>
                      <a:r>
                        <a:rPr lang="tr" sz="2200" b="1" i="0" u="none" strike="noStrike" cap="none" dirty="0">
                          <a:solidFill>
                            <a:srgbClr val="545554"/>
                          </a:solidFill>
                          <a:latin typeface="Arial"/>
                        </a:rPr>
                        <a:t>EĞİTİM POLİTİKASI</a:t>
                      </a:r>
                      <a:endParaRPr sz="2200" u="none" strike="noStrike" cap="none" dirty="0"/>
                    </a:p>
                    <a:p>
                      <a:pPr marL="0" marR="0" lvl="0" indent="0" algn="l" rtl="0">
                        <a:lnSpc>
                          <a:spcPct val="100000"/>
                        </a:lnSpc>
                        <a:spcBef>
                          <a:spcPct val="0"/>
                        </a:spcBef>
                        <a:spcAft>
                          <a:spcPct val="0"/>
                        </a:spcAft>
                        <a:buClr>
                          <a:srgbClr val="000000"/>
                        </a:buClr>
                        <a:buSzPts val="2400"/>
                        <a:buFont typeface="Arial"/>
                        <a:buNone/>
                      </a:pPr>
                      <a:endParaRPr sz="2400" u="none" strike="noStrike" cap="none" dirty="0">
                        <a:solidFill>
                          <a:schemeClr val="dk1"/>
                        </a:solidFill>
                      </a:endParaRPr>
                    </a:p>
                  </a:txBody>
                  <a:tcPr marL="91450" marR="91450" marT="45725" marB="45725"/>
                </a:tc>
                <a:extLst>
                  <a:ext uri="{0D108BD9-81ED-4DB2-BD59-A6C34878D82A}">
                    <a16:rowId xmlns:a16="http://schemas.microsoft.com/office/drawing/2014/main" val="10000"/>
                  </a:ext>
                </a:extLst>
              </a:tr>
              <a:tr h="3241525">
                <a:tc>
                  <a:txBody>
                    <a:bodyPr/>
                    <a:lstStyle/>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Toplumsal katılım</a:t>
                      </a:r>
                      <a:endParaRPr sz="1400" u="none" strike="noStrike" cap="none" dirty="0"/>
                    </a:p>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Koordinasyon</a:t>
                      </a:r>
                      <a:endParaRPr sz="1400" u="none" strike="noStrike" cap="none" dirty="0"/>
                    </a:p>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Analiz</a:t>
                      </a:r>
                      <a:endParaRPr sz="1400" u="none" strike="noStrike" cap="none" dirty="0"/>
                    </a:p>
                    <a:p>
                      <a:pPr marL="533400" marR="0" lvl="0" indent="-330200" algn="l" rtl="0">
                        <a:lnSpc>
                          <a:spcPct val="100000"/>
                        </a:lnSpc>
                        <a:spcBef>
                          <a:spcPct val="0"/>
                        </a:spcBef>
                        <a:spcAft>
                          <a:spcPct val="0"/>
                        </a:spcAft>
                        <a:buClr>
                          <a:schemeClr val="dk1"/>
                        </a:buClr>
                        <a:buSzPts val="2200"/>
                        <a:buFont typeface="Courier New"/>
                        <a:buChar char="o"/>
                      </a:pPr>
                      <a:r>
                        <a:rPr lang="tr" sz="2000" b="0" i="0" u="none" strike="noStrike" cap="none" dirty="0">
                          <a:latin typeface="Arial"/>
                        </a:rPr>
                        <a:t>Durum Saptama ve Değerlendirme</a:t>
                      </a:r>
                      <a:endParaRPr sz="2000" u="none" strike="noStrike" cap="none" dirty="0"/>
                    </a:p>
                    <a:p>
                      <a:pPr marL="533400" marR="0" lvl="0" indent="-330200" algn="l" rtl="0">
                        <a:lnSpc>
                          <a:spcPct val="100000"/>
                        </a:lnSpc>
                        <a:spcBef>
                          <a:spcPct val="0"/>
                        </a:spcBef>
                        <a:spcAft>
                          <a:spcPct val="0"/>
                        </a:spcAft>
                        <a:buClr>
                          <a:schemeClr val="dk1"/>
                        </a:buClr>
                        <a:buSzPts val="2200"/>
                        <a:buFont typeface="Courier New"/>
                        <a:buChar char="o"/>
                      </a:pPr>
                      <a:r>
                        <a:rPr lang="tr" sz="2000" b="0" i="0" u="none" strike="noStrike" cap="none" dirty="0">
                          <a:latin typeface="Arial"/>
                        </a:rPr>
                        <a:t>İzleme</a:t>
                      </a:r>
                      <a:endParaRPr sz="2000" u="none" strike="noStrike" cap="none" dirty="0"/>
                    </a:p>
                    <a:p>
                      <a:pPr marL="533400" marR="0" lvl="0" indent="-330200" algn="l" rtl="0">
                        <a:lnSpc>
                          <a:spcPct val="100000"/>
                        </a:lnSpc>
                        <a:spcBef>
                          <a:spcPct val="0"/>
                        </a:spcBef>
                        <a:spcAft>
                          <a:spcPct val="0"/>
                        </a:spcAft>
                        <a:buClr>
                          <a:schemeClr val="dk1"/>
                        </a:buClr>
                        <a:buSzPts val="2200"/>
                        <a:buFont typeface="Courier New"/>
                        <a:buChar char="o"/>
                      </a:pPr>
                      <a:r>
                        <a:rPr lang="tr" sz="2000" b="0" i="0" u="none" strike="noStrike" cap="none" dirty="0">
                          <a:latin typeface="Arial"/>
                        </a:rPr>
                        <a:t>Müdahale stratejileri</a:t>
                      </a:r>
                      <a:endParaRPr sz="2000" u="none" strike="noStrike" cap="none" dirty="0"/>
                    </a:p>
                    <a:p>
                      <a:pPr marL="533400" marR="0" lvl="0" indent="-330200" algn="l" rtl="0">
                        <a:lnSpc>
                          <a:spcPct val="100000"/>
                        </a:lnSpc>
                        <a:spcBef>
                          <a:spcPct val="0"/>
                        </a:spcBef>
                        <a:spcAft>
                          <a:spcPct val="0"/>
                        </a:spcAft>
                        <a:buClr>
                          <a:schemeClr val="dk1"/>
                        </a:buClr>
                        <a:buSzPts val="2200"/>
                        <a:buFont typeface="Courier New"/>
                        <a:buChar char="o"/>
                      </a:pPr>
                      <a:r>
                        <a:rPr lang="tr" sz="2000" b="0" i="0" u="none" strike="noStrike" cap="none" dirty="0">
                          <a:latin typeface="Arial"/>
                        </a:rPr>
                        <a:t>Değerlendirme  </a:t>
                      </a:r>
                      <a:endParaRPr sz="2000" u="none" strike="noStrike" cap="none" dirty="0"/>
                    </a:p>
                    <a:p>
                      <a:pPr marL="203200" marR="0" lvl="0" indent="-63500" algn="l" rtl="0">
                        <a:lnSpc>
                          <a:spcPct val="100000"/>
                        </a:lnSpc>
                        <a:spcBef>
                          <a:spcPct val="0"/>
                        </a:spcBef>
                        <a:spcAft>
                          <a:spcPct val="0"/>
                        </a:spcAft>
                        <a:buClr>
                          <a:schemeClr val="dk1"/>
                        </a:buClr>
                        <a:buSzPts val="2200"/>
                        <a:buFont typeface="Arial"/>
                        <a:buNone/>
                      </a:pPr>
                      <a:endParaRPr sz="2200" u="none" strike="noStrike" cap="none" dirty="0"/>
                    </a:p>
                    <a:p>
                      <a:pPr marL="0" marR="0" lvl="0" indent="0" algn="l" rtl="0">
                        <a:lnSpc>
                          <a:spcPct val="100000"/>
                        </a:lnSpc>
                        <a:spcBef>
                          <a:spcPct val="0"/>
                        </a:spcBef>
                        <a:spcAft>
                          <a:spcPct val="0"/>
                        </a:spcAft>
                        <a:buClr>
                          <a:srgbClr val="000000"/>
                        </a:buClr>
                        <a:buSzPts val="2200"/>
                        <a:buFont typeface="Arial"/>
                        <a:buNone/>
                      </a:pPr>
                      <a:endParaRPr sz="2200" u="none" strike="noStrike" cap="none" dirty="0">
                        <a:latin typeface="Calibri"/>
                        <a:ea typeface="Calibri"/>
                        <a:cs typeface="Calibri"/>
                        <a:sym typeface="Calibri"/>
                      </a:endParaRPr>
                    </a:p>
                  </a:txBody>
                  <a:tcPr marL="91450" marR="91450" marT="45725" marB="45725"/>
                </a:tc>
                <a:tc>
                  <a:txBody>
                    <a:bodyPr/>
                    <a:lstStyle/>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Erişimde Eşitlik </a:t>
                      </a:r>
                      <a:endParaRPr sz="1400" u="none" strike="noStrike" cap="none" dirty="0"/>
                    </a:p>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Koruma ve İyi Olma Hâli </a:t>
                      </a:r>
                      <a:endParaRPr sz="1400" u="none" strike="noStrike" cap="none" dirty="0"/>
                    </a:p>
                    <a:p>
                      <a:pPr marL="203200" marR="0" lvl="0" indent="-203200" algn="l" rtl="0">
                        <a:lnSpc>
                          <a:spcPct val="100000"/>
                        </a:lnSpc>
                        <a:spcBef>
                          <a:spcPct val="0"/>
                        </a:spcBef>
                        <a:spcAft>
                          <a:spcPct val="0"/>
                        </a:spcAft>
                        <a:buClr>
                          <a:schemeClr val="dk1"/>
                        </a:buClr>
                        <a:buSzPts val="2200"/>
                        <a:buFont typeface="Arial"/>
                        <a:buChar char="•"/>
                      </a:pPr>
                      <a:r>
                        <a:rPr lang="tr" sz="2200" b="0" i="0" u="none" strike="noStrike" cap="none" dirty="0">
                          <a:latin typeface="Arial"/>
                        </a:rPr>
                        <a:t>Tesisler ve Hizmetler </a:t>
                      </a:r>
                      <a:endParaRPr sz="1400" u="none" strike="noStrike" cap="none" dirty="0"/>
                    </a:p>
                    <a:p>
                      <a:pPr marL="0" marR="0" lvl="0" indent="0" algn="l" rtl="0">
                        <a:lnSpc>
                          <a:spcPct val="100000"/>
                        </a:lnSpc>
                        <a:spcBef>
                          <a:spcPct val="0"/>
                        </a:spcBef>
                        <a:spcAft>
                          <a:spcPct val="0"/>
                        </a:spcAft>
                        <a:buClr>
                          <a:srgbClr val="000000"/>
                        </a:buClr>
                        <a:buSzPts val="2200"/>
                        <a:buFont typeface="Arial"/>
                        <a:buNone/>
                      </a:pPr>
                      <a:endParaRPr sz="2200" u="none" strike="noStrike" cap="none" dirty="0">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Müfredat </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Eğitim, Profesyonel Gelişim ve Destek </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Öğretim ve öğrenim süreçleri </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Öğrenme sonuçlarının ölçümü </a:t>
                      </a:r>
                      <a:endParaRPr sz="2200" b="0" i="0" u="none" strike="noStrike" cap="none" dirty="0">
                        <a:solidFill>
                          <a:srgbClr val="545554"/>
                        </a:solidFill>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Seçim ve işe alım  </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Çalışma şartları</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Destek ve yönlendirme </a:t>
                      </a:r>
                      <a:endParaRPr sz="2200" b="0" i="0" u="none" strike="noStrike" cap="none" dirty="0">
                        <a:solidFill>
                          <a:srgbClr val="545554"/>
                        </a:solidFill>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Yasa ve politikanın şekillendirilmesi</a:t>
                      </a:r>
                      <a:endParaRPr sz="1400" u="none" strike="noStrike" cap="none" dirty="0"/>
                    </a:p>
                    <a:p>
                      <a:pPr marL="177800" marR="0" lvl="0" indent="-177800" algn="l" rtl="0">
                        <a:lnSpc>
                          <a:spcPct val="100000"/>
                        </a:lnSpc>
                        <a:spcBef>
                          <a:spcPct val="0"/>
                        </a:spcBef>
                        <a:spcAft>
                          <a:spcPct val="0"/>
                        </a:spcAft>
                        <a:buClr>
                          <a:srgbClr val="545554"/>
                        </a:buClr>
                        <a:buSzPts val="2200"/>
                        <a:buFont typeface="Arial"/>
                        <a:buChar char="•"/>
                      </a:pPr>
                      <a:r>
                        <a:rPr lang="tr" sz="2200" b="0" i="0" u="none" strike="noStrike" cap="none" dirty="0">
                          <a:solidFill>
                            <a:srgbClr val="545554"/>
                          </a:solidFill>
                          <a:latin typeface="Arial"/>
                        </a:rPr>
                        <a:t>Planlama ve yürütme   </a:t>
                      </a:r>
                      <a:endParaRPr sz="2200" b="0" i="0" u="none" strike="noStrike" cap="none" dirty="0">
                        <a:solidFill>
                          <a:srgbClr val="545554"/>
                        </a:solidFill>
                        <a:latin typeface="Calibri"/>
                        <a:ea typeface="Calibri"/>
                        <a:cs typeface="Calibri"/>
                        <a:sym typeface="Calibri"/>
                      </a:endParaRPr>
                    </a:p>
                  </a:txBody>
                  <a:tcPr marL="91450" marR="91450" marT="45725" marB="45725"/>
                </a:tc>
                <a:extLst>
                  <a:ext uri="{0D108BD9-81ED-4DB2-BD59-A6C34878D82A}">
                    <a16:rowId xmlns:a16="http://schemas.microsoft.com/office/drawing/2014/main" val="10001"/>
                  </a:ext>
                </a:extLst>
              </a:tr>
            </a:tbl>
          </a:graphicData>
        </a:graphic>
      </p:graphicFrame>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FAALİYET: SEN OLSAN NE YAPARDIN? </a:t>
            </a:r>
            <a:endParaRPr dirty="0"/>
          </a:p>
        </p:txBody>
      </p:sp>
      <p:sp>
        <p:nvSpPr>
          <p:cNvPr id="339" name="Google Shape;339;p15"/>
          <p:cNvSpPr txBox="1">
            <a:spLocks noGrp="1"/>
          </p:cNvSpPr>
          <p:nvPr>
            <p:ph type="body" idx="1"/>
          </p:nvPr>
        </p:nvSpPr>
        <p:spPr>
          <a:xfrm>
            <a:off x="656023" y="2055813"/>
            <a:ext cx="11054197" cy="412841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3200"/>
              <a:buNone/>
            </a:pPr>
            <a:r>
              <a:rPr lang="tr" sz="3200" b="1" i="0" u="none" strike="noStrike" dirty="0">
                <a:latin typeface="Helvetica Neue"/>
              </a:rPr>
              <a:t>BİR GRUP SEÇİN! </a:t>
            </a:r>
            <a:endParaRPr dirty="0"/>
          </a:p>
          <a:p>
            <a:pPr marL="0" lvl="0" indent="0" algn="l" rtl="0">
              <a:lnSpc>
                <a:spcPct val="90000"/>
              </a:lnSpc>
              <a:spcBef>
                <a:spcPts val="1000"/>
              </a:spcBef>
              <a:spcAft>
                <a:spcPct val="0"/>
              </a:spcAft>
              <a:buClr>
                <a:schemeClr val="accent1"/>
              </a:buClr>
              <a:buSzPts val="1000"/>
              <a:buNone/>
            </a:pPr>
            <a:endParaRPr sz="1000" dirty="0"/>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Grup 1: Temel Standartlar </a:t>
            </a:r>
            <a:endParaRPr sz="2400" b="0" dirty="0">
              <a:solidFill>
                <a:schemeClr val="dk1"/>
              </a:solidFill>
            </a:endParaRPr>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Grup 2: Erişim ve öğrenme ortamı</a:t>
            </a:r>
            <a:endParaRPr sz="2400" b="0" dirty="0">
              <a:solidFill>
                <a:schemeClr val="dk1"/>
              </a:solidFill>
            </a:endParaRPr>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Grup 3: Öğretim ve öğrenim</a:t>
            </a:r>
            <a:endParaRPr sz="2400" b="0" dirty="0">
              <a:solidFill>
                <a:schemeClr val="dk1"/>
              </a:solidFill>
            </a:endParaRPr>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Grup 4: Öğretmenler ve diğer eğitim personeli  </a:t>
            </a:r>
            <a:endParaRPr dirty="0"/>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Grup 5: Eğitim politikası </a:t>
            </a:r>
            <a:endParaRPr dirty="0"/>
          </a:p>
          <a:p>
            <a:pPr marL="0" lvl="0" indent="0" algn="l" rtl="0">
              <a:lnSpc>
                <a:spcPct val="90000"/>
              </a:lnSpc>
              <a:spcBef>
                <a:spcPts val="1000"/>
              </a:spcBef>
              <a:spcAft>
                <a:spcPct val="0"/>
              </a:spcAft>
              <a:buClr>
                <a:schemeClr val="accent1"/>
              </a:buClr>
              <a:buSzPts val="2400"/>
              <a:buNone/>
            </a:pPr>
            <a:r>
              <a:rPr lang="en-GB" sz="2400" dirty="0"/>
              <a:t> </a:t>
            </a:r>
            <a:endParaRPr dirty="0"/>
          </a:p>
          <a:p>
            <a:pPr marL="0" lvl="0" indent="0" algn="l" rtl="0">
              <a:lnSpc>
                <a:spcPct val="90000"/>
              </a:lnSpc>
              <a:spcBef>
                <a:spcPts val="1000"/>
              </a:spcBef>
              <a:spcAft>
                <a:spcPct val="0"/>
              </a:spcAft>
              <a:buClr>
                <a:schemeClr val="accent1"/>
              </a:buClr>
              <a:buSzPts val="2800"/>
              <a:buNone/>
            </a:pPr>
            <a:endParaRPr dirty="0"/>
          </a:p>
        </p:txBody>
      </p:sp>
      <p:pic>
        <p:nvPicPr>
          <p:cNvPr id="4" name="Resim 3" descr="metin, grafik, yazı tipi, logo içeren bir resim&#10;&#10;Açıklama otomatik olarak oluşturuldu">
            <a:extLst>
              <a:ext uri="{FF2B5EF4-FFF2-40B4-BE49-F238E27FC236}">
                <a16:creationId xmlns:a16="http://schemas.microsoft.com/office/drawing/2014/main" id="{A22EB6A4-66B8-8D81-27A1-C185FF03FCC2}"/>
              </a:ext>
            </a:extLst>
          </p:cNvPr>
          <p:cNvPicPr>
            <a:picLocks noChangeAspect="1"/>
          </p:cNvPicPr>
          <p:nvPr/>
        </p:nvPicPr>
        <p:blipFill>
          <a:blip r:embed="rId4"/>
          <a:stretch>
            <a:fillRect/>
          </a:stretch>
        </p:blipFill>
        <p:spPr>
          <a:xfrm>
            <a:off x="9632409" y="47930"/>
            <a:ext cx="2559591" cy="1130239"/>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FAALİYET: SEN OLSAN NE YAPARDIN? </a:t>
            </a:r>
            <a:endParaRPr/>
          </a:p>
        </p:txBody>
      </p:sp>
      <p:sp>
        <p:nvSpPr>
          <p:cNvPr id="347" name="Google Shape;347;p16"/>
          <p:cNvSpPr txBox="1">
            <a:spLocks noGrp="1"/>
          </p:cNvSpPr>
          <p:nvPr>
            <p:ph type="body" idx="1"/>
          </p:nvPr>
        </p:nvSpPr>
        <p:spPr>
          <a:xfrm>
            <a:off x="656023" y="1831181"/>
            <a:ext cx="11054197" cy="466169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97467D"/>
              </a:buClr>
              <a:buSzPts val="3200"/>
              <a:buNone/>
            </a:pPr>
            <a:r>
              <a:rPr lang="tr" sz="3200" b="1" i="0" u="none" strike="noStrike" dirty="0">
                <a:solidFill>
                  <a:srgbClr val="97467D"/>
                </a:solidFill>
                <a:latin typeface="Helvetica Neue"/>
              </a:rPr>
              <a:t>GRUBUNUZDA: </a:t>
            </a:r>
            <a:endParaRPr dirty="0"/>
          </a:p>
          <a:p>
            <a:pPr marL="457200" lvl="0" indent="-457200" algn="l" rtl="0">
              <a:lnSpc>
                <a:spcPct val="90000"/>
              </a:lnSpc>
              <a:spcBef>
                <a:spcPts val="1000"/>
              </a:spcBef>
              <a:spcAft>
                <a:spcPct val="0"/>
              </a:spcAft>
              <a:buClr>
                <a:schemeClr val="dk1"/>
              </a:buClr>
              <a:buSzPts val="2600"/>
              <a:buFont typeface="Arial"/>
              <a:buChar char="•"/>
            </a:pPr>
            <a:r>
              <a:rPr lang="tr" sz="2600" b="0" i="0" u="none" strike="noStrike" dirty="0">
                <a:solidFill>
                  <a:srgbClr val="545554"/>
                </a:solidFill>
                <a:latin typeface="Helvetica Neue"/>
              </a:rPr>
              <a:t>Çocuk işçi olarak çalışan çocukların eğitiminin iyileştirilmesi için bu eğitim alanında neler yapılabileceğini tartışın ve belirleyin. </a:t>
            </a:r>
            <a:endParaRPr dirty="0"/>
          </a:p>
          <a:p>
            <a:pPr marL="457200" lvl="0" indent="-457200" algn="l" rtl="0">
              <a:lnSpc>
                <a:spcPct val="90000"/>
              </a:lnSpc>
              <a:spcBef>
                <a:spcPts val="1000"/>
              </a:spcBef>
              <a:spcAft>
                <a:spcPct val="0"/>
              </a:spcAft>
              <a:buClr>
                <a:schemeClr val="dk1"/>
              </a:buClr>
              <a:buSzPts val="2600"/>
              <a:buFont typeface="Arial"/>
              <a:buChar char="•"/>
            </a:pPr>
            <a:r>
              <a:rPr lang="tr" sz="2600" b="0" i="0" u="none" strike="noStrike" dirty="0">
                <a:solidFill>
                  <a:srgbClr val="545554"/>
                </a:solidFill>
                <a:latin typeface="Helvetica Neue"/>
              </a:rPr>
              <a:t>Bazı öneriler geliştirin: </a:t>
            </a:r>
            <a:endParaRPr dirty="0"/>
          </a:p>
          <a:p>
            <a:pPr marL="1143000" lvl="1" indent="-457200" algn="l" rtl="0">
              <a:lnSpc>
                <a:spcPct val="90000"/>
              </a:lnSpc>
              <a:spcBef>
                <a:spcPts val="500"/>
              </a:spcBef>
              <a:spcAft>
                <a:spcPct val="0"/>
              </a:spcAft>
              <a:buSzPts val="2400"/>
              <a:buFont typeface="Arial"/>
              <a:buChar char="•"/>
            </a:pPr>
            <a:r>
              <a:rPr lang="tr" sz="2400" b="0" i="0" u="none" strike="noStrike" dirty="0">
                <a:latin typeface="Helvetica Neue"/>
              </a:rPr>
              <a:t>Örnek olaylardaki çocukları, sunumları, kendi bağlamınızı ve standartları nasıl yorumladığınızı düşünün  </a:t>
            </a:r>
            <a:endParaRPr dirty="0"/>
          </a:p>
          <a:p>
            <a:pPr marL="1143000" lvl="1" indent="-457200" algn="l" rtl="0">
              <a:lnSpc>
                <a:spcPct val="90000"/>
              </a:lnSpc>
              <a:spcBef>
                <a:spcPts val="500"/>
              </a:spcBef>
              <a:spcAft>
                <a:spcPct val="0"/>
              </a:spcAft>
              <a:buSzPts val="2400"/>
              <a:buFont typeface="Arial"/>
              <a:buChar char="•"/>
            </a:pPr>
            <a:r>
              <a:rPr lang="tr" sz="2400" b="0" i="0" u="none" strike="noStrike" dirty="0">
                <a:latin typeface="Helvetica Neue"/>
              </a:rPr>
              <a:t>Krizden önce okula kayıtlı olan çocuklar ile zaten okula gitmeyen ve çocuk işçi olarak çalışan çocuklar için farklılıklar nelerdir?  </a:t>
            </a:r>
            <a:endParaRPr dirty="0"/>
          </a:p>
          <a:p>
            <a:pPr marL="457200" lvl="0" indent="-457200" algn="l" rtl="0">
              <a:lnSpc>
                <a:spcPct val="90000"/>
              </a:lnSpc>
              <a:spcBef>
                <a:spcPts val="1000"/>
              </a:spcBef>
              <a:spcAft>
                <a:spcPct val="0"/>
              </a:spcAft>
              <a:buClr>
                <a:schemeClr val="dk1"/>
              </a:buClr>
              <a:buSzPts val="2600"/>
              <a:buFont typeface="Arial"/>
              <a:buChar char="•"/>
            </a:pPr>
            <a:r>
              <a:rPr lang="tr" sz="2600" b="0" i="0" u="none" strike="noStrike" dirty="0">
                <a:solidFill>
                  <a:srgbClr val="545554"/>
                </a:solidFill>
                <a:latin typeface="Helvetica Neue"/>
              </a:rPr>
              <a:t>Genel oturumda geri bildirim verin. </a:t>
            </a:r>
            <a:endParaRPr dirty="0"/>
          </a:p>
          <a:p>
            <a:pPr marL="0" lvl="0" indent="0" algn="l" rtl="0">
              <a:lnSpc>
                <a:spcPct val="90000"/>
              </a:lnSpc>
              <a:spcBef>
                <a:spcPts val="1000"/>
              </a:spcBef>
              <a:spcAft>
                <a:spcPct val="0"/>
              </a:spcAft>
              <a:buClr>
                <a:schemeClr val="accent1"/>
              </a:buClr>
              <a:buSzPts val="2800"/>
              <a:buNone/>
            </a:pPr>
            <a:endParaRPr dirty="0"/>
          </a:p>
          <a:p>
            <a:pPr marL="0" lvl="0" indent="0" algn="l" rtl="0">
              <a:lnSpc>
                <a:spcPct val="90000"/>
              </a:lnSpc>
              <a:spcBef>
                <a:spcPts val="1000"/>
              </a:spcBef>
              <a:spcAft>
                <a:spcPct val="0"/>
              </a:spcAft>
              <a:buClr>
                <a:schemeClr val="accent1"/>
              </a:buClr>
              <a:buSzPts val="2800"/>
              <a:buNone/>
            </a:pPr>
            <a:endParaRPr dirty="0"/>
          </a:p>
        </p:txBody>
      </p:sp>
      <p:pic>
        <p:nvPicPr>
          <p:cNvPr id="3" name="Resim 2" descr="metin, grafik, yazı tipi, logo içeren bir resim&#10;&#10;Açıklama otomatik olarak oluşturuldu">
            <a:extLst>
              <a:ext uri="{FF2B5EF4-FFF2-40B4-BE49-F238E27FC236}">
                <a16:creationId xmlns:a16="http://schemas.microsoft.com/office/drawing/2014/main" id="{B29D75D3-D68D-7E6F-08C6-AA0996413ED3}"/>
              </a:ext>
            </a:extLst>
          </p:cNvPr>
          <p:cNvPicPr>
            <a:picLocks noChangeAspect="1"/>
          </p:cNvPicPr>
          <p:nvPr/>
        </p:nvPicPr>
        <p:blipFill>
          <a:blip r:embed="rId4"/>
          <a:stretch>
            <a:fillRect/>
          </a:stretch>
        </p:blipFill>
        <p:spPr>
          <a:xfrm>
            <a:off x="9791700" y="7998"/>
            <a:ext cx="2400300" cy="1019908"/>
          </a:xfrm>
          <a:prstGeom prst="rect">
            <a:avLst/>
          </a:prstGeom>
        </p:spPr>
      </p:pic>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17"/>
          <p:cNvSpPr txBox="1">
            <a:spLocks noGrp="1"/>
          </p:cNvSpPr>
          <p:nvPr>
            <p:ph type="title"/>
          </p:nvPr>
        </p:nvSpPr>
        <p:spPr>
          <a:xfrm>
            <a:off x="621062" y="582603"/>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97467D"/>
              </a:buClr>
              <a:buSzPts val="3600"/>
              <a:buFont typeface="Helvetica Neue"/>
              <a:buNone/>
            </a:pPr>
            <a:r>
              <a:rPr lang="tr" sz="3600" b="1" i="0" u="none" strike="noStrike" dirty="0">
                <a:solidFill>
                  <a:srgbClr val="97467D"/>
                </a:solidFill>
                <a:latin typeface="Helvetica Neue"/>
              </a:rPr>
              <a:t>TEMEL STANDARTLAR: TOPLUMSAL KATILIM</a:t>
            </a:r>
            <a:endParaRPr dirty="0"/>
          </a:p>
        </p:txBody>
      </p:sp>
      <p:grpSp>
        <p:nvGrpSpPr>
          <p:cNvPr id="355" name="Google Shape;355;p17"/>
          <p:cNvGrpSpPr/>
          <p:nvPr/>
        </p:nvGrpSpPr>
        <p:grpSpPr>
          <a:xfrm>
            <a:off x="242019" y="1786934"/>
            <a:ext cx="11766394" cy="5071065"/>
            <a:chOff x="183585" y="0"/>
            <a:chExt cx="11766394" cy="5071065"/>
          </a:xfrm>
        </p:grpSpPr>
        <p:sp>
          <p:nvSpPr>
            <p:cNvPr id="356" name="Google Shape;356;p17"/>
            <p:cNvSpPr/>
            <p:nvPr/>
          </p:nvSpPr>
          <p:spPr>
            <a:xfrm>
              <a:off x="2093271" y="3165866"/>
              <a:ext cx="2219141" cy="1905199"/>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17"/>
            <p:cNvSpPr txBox="1"/>
            <p:nvPr/>
          </p:nvSpPr>
          <p:spPr>
            <a:xfrm>
              <a:off x="2436966" y="3460938"/>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Topluluk düzeyindeki yapılarla iletişime </a:t>
              </a:r>
              <a:r>
                <a:rPr lang="tr" sz="1600" b="1" i="1" u="none" strike="noStrike" cap="none" dirty="0" smtClean="0">
                  <a:solidFill>
                    <a:srgbClr val="FFFFFF"/>
                  </a:solidFill>
                  <a:latin typeface="Calibri"/>
                  <a:ea typeface="Calibri"/>
                  <a:cs typeface="Calibri"/>
                  <a:sym typeface="Calibri"/>
                </a:rPr>
                <a:t>geçin</a:t>
              </a:r>
              <a:r>
                <a:rPr lang="tr" sz="2200" b="1" i="1" dirty="0">
                  <a:solidFill>
                    <a:srgbClr val="FFFFFF"/>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p:txBody>
        </p:sp>
        <p:sp>
          <p:nvSpPr>
            <p:cNvPr id="358" name="Google Shape;358;p17"/>
            <p:cNvSpPr/>
            <p:nvPr/>
          </p:nvSpPr>
          <p:spPr>
            <a:xfrm>
              <a:off x="2146220" y="4017805"/>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17"/>
            <p:cNvSpPr/>
            <p:nvPr/>
          </p:nvSpPr>
          <p:spPr>
            <a:xfrm>
              <a:off x="183585" y="2112606"/>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17"/>
            <p:cNvSpPr/>
            <p:nvPr/>
          </p:nvSpPr>
          <p:spPr>
            <a:xfrm>
              <a:off x="1703803" y="3764759"/>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17"/>
            <p:cNvSpPr/>
            <p:nvPr/>
          </p:nvSpPr>
          <p:spPr>
            <a:xfrm>
              <a:off x="4002957" y="2106520"/>
              <a:ext cx="2219141" cy="1905199"/>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17"/>
            <p:cNvSpPr txBox="1"/>
            <p:nvPr/>
          </p:nvSpPr>
          <p:spPr>
            <a:xfrm>
              <a:off x="4346652" y="2401592"/>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Çocukları, topluluk düzeyindeki girişimlere dâhil </a:t>
              </a:r>
              <a:r>
                <a:rPr lang="tr" sz="1600" b="1" i="1" u="none" strike="noStrike" cap="none" dirty="0" smtClean="0">
                  <a:solidFill>
                    <a:srgbClr val="FFFFFF"/>
                  </a:solidFill>
                  <a:latin typeface="Calibri"/>
                  <a:ea typeface="Calibri"/>
                  <a:cs typeface="Calibri"/>
                  <a:sym typeface="Calibri"/>
                </a:rPr>
                <a:t>edin.</a:t>
              </a:r>
              <a:endParaRPr sz="1400" b="0" i="0" u="none" strike="noStrike" cap="none" dirty="0">
                <a:solidFill>
                  <a:srgbClr val="000000"/>
                </a:solidFill>
                <a:latin typeface="Arial"/>
                <a:ea typeface="Arial"/>
                <a:cs typeface="Arial"/>
                <a:sym typeface="Arial"/>
              </a:endParaRPr>
            </a:p>
          </p:txBody>
        </p:sp>
        <p:sp>
          <p:nvSpPr>
            <p:cNvPr id="363" name="Google Shape;363;p17"/>
            <p:cNvSpPr/>
            <p:nvPr/>
          </p:nvSpPr>
          <p:spPr>
            <a:xfrm>
              <a:off x="5530235" y="3754617"/>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17"/>
            <p:cNvSpPr/>
            <p:nvPr/>
          </p:nvSpPr>
          <p:spPr>
            <a:xfrm>
              <a:off x="5936498" y="3165866"/>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7"/>
            <p:cNvSpPr/>
            <p:nvPr/>
          </p:nvSpPr>
          <p:spPr>
            <a:xfrm>
              <a:off x="5965592" y="400969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7"/>
            <p:cNvSpPr/>
            <p:nvPr/>
          </p:nvSpPr>
          <p:spPr>
            <a:xfrm>
              <a:off x="2093271" y="1059345"/>
              <a:ext cx="2219141" cy="1905199"/>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17"/>
            <p:cNvSpPr txBox="1"/>
            <p:nvPr/>
          </p:nvSpPr>
          <p:spPr>
            <a:xfrm>
              <a:off x="2436966" y="1354417"/>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Çocuklara yönelik topluluk düzeyindeki girişimlere destek </a:t>
              </a:r>
              <a:r>
                <a:rPr lang="tr" sz="1600" b="1" i="1" u="none" strike="noStrike" cap="none" dirty="0" smtClean="0">
                  <a:solidFill>
                    <a:srgbClr val="FFFFFF"/>
                  </a:solidFill>
                  <a:latin typeface="Calibri"/>
                  <a:ea typeface="Calibri"/>
                  <a:cs typeface="Calibri"/>
                  <a:sym typeface="Calibri"/>
                </a:rPr>
                <a:t>olun.</a:t>
              </a:r>
              <a:endParaRPr sz="1400" b="0" i="0" u="none" strike="noStrike" cap="none" dirty="0">
                <a:solidFill>
                  <a:srgbClr val="000000"/>
                </a:solidFill>
                <a:latin typeface="Arial"/>
                <a:ea typeface="Arial"/>
                <a:cs typeface="Arial"/>
                <a:sym typeface="Arial"/>
              </a:endParaRPr>
            </a:p>
          </p:txBody>
        </p:sp>
        <p:sp>
          <p:nvSpPr>
            <p:cNvPr id="368" name="Google Shape;368;p17"/>
            <p:cNvSpPr/>
            <p:nvPr/>
          </p:nvSpPr>
          <p:spPr>
            <a:xfrm>
              <a:off x="3613489" y="1095350"/>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17"/>
            <p:cNvSpPr/>
            <p:nvPr/>
          </p:nvSpPr>
          <p:spPr>
            <a:xfrm>
              <a:off x="4002957" y="0"/>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17"/>
            <p:cNvSpPr/>
            <p:nvPr/>
          </p:nvSpPr>
          <p:spPr>
            <a:xfrm>
              <a:off x="4065319" y="844332"/>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17"/>
            <p:cNvSpPr/>
            <p:nvPr/>
          </p:nvSpPr>
          <p:spPr>
            <a:xfrm>
              <a:off x="5911466" y="1055288"/>
              <a:ext cx="2219141" cy="1905199"/>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17"/>
            <p:cNvSpPr txBox="1"/>
            <p:nvPr/>
          </p:nvSpPr>
          <p:spPr>
            <a:xfrm>
              <a:off x="6255161" y="1350360"/>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Topluluk düzeyindeki eğitimi, çocuk işçiliğini izleme sistemlerini </a:t>
              </a:r>
              <a:r>
                <a:rPr lang="tr" sz="1600" b="1" i="1" u="none" strike="noStrike" cap="none" dirty="0" smtClean="0">
                  <a:solidFill>
                    <a:srgbClr val="FFFFFF"/>
                  </a:solidFill>
                  <a:latin typeface="Calibri"/>
                  <a:ea typeface="Calibri"/>
                  <a:cs typeface="Calibri"/>
                  <a:sym typeface="Calibri"/>
                </a:rPr>
                <a:t>güçlendirin.</a:t>
              </a:r>
              <a:endParaRPr sz="1400" b="0" i="0" u="none" strike="noStrike" cap="none" dirty="0">
                <a:solidFill>
                  <a:srgbClr val="000000"/>
                </a:solidFill>
                <a:latin typeface="Arial"/>
                <a:ea typeface="Arial"/>
                <a:cs typeface="Arial"/>
                <a:sym typeface="Arial"/>
              </a:endParaRPr>
            </a:p>
          </p:txBody>
        </p:sp>
        <p:sp>
          <p:nvSpPr>
            <p:cNvPr id="373" name="Google Shape;373;p17"/>
            <p:cNvSpPr/>
            <p:nvPr/>
          </p:nvSpPr>
          <p:spPr>
            <a:xfrm>
              <a:off x="7831742" y="189962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17"/>
            <p:cNvSpPr/>
            <p:nvPr/>
          </p:nvSpPr>
          <p:spPr>
            <a:xfrm>
              <a:off x="7821152" y="2126297"/>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17"/>
            <p:cNvSpPr/>
            <p:nvPr/>
          </p:nvSpPr>
          <p:spPr>
            <a:xfrm>
              <a:off x="8254155" y="216078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17"/>
            <p:cNvSpPr/>
            <p:nvPr/>
          </p:nvSpPr>
          <p:spPr>
            <a:xfrm>
              <a:off x="7821152" y="20284"/>
              <a:ext cx="2219141" cy="1905199"/>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17"/>
            <p:cNvSpPr txBox="1"/>
            <p:nvPr/>
          </p:nvSpPr>
          <p:spPr>
            <a:xfrm>
              <a:off x="8164847" y="315356"/>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Topluluk ile resmî hizmetler arasındaki yönlendirme mekanizmalarını </a:t>
              </a:r>
              <a:r>
                <a:rPr lang="tr" sz="1600" b="1" i="1" u="none" strike="noStrike" cap="none" dirty="0" smtClean="0">
                  <a:solidFill>
                    <a:srgbClr val="FFFFFF"/>
                  </a:solidFill>
                  <a:latin typeface="Calibri"/>
                  <a:ea typeface="Calibri"/>
                  <a:cs typeface="Calibri"/>
                  <a:sym typeface="Calibri"/>
                </a:rPr>
                <a:t>güçlendirin.</a:t>
              </a:r>
              <a:endParaRPr sz="1400" b="0" i="0" u="none" strike="noStrike" cap="none" dirty="0">
                <a:solidFill>
                  <a:srgbClr val="000000"/>
                </a:solidFill>
                <a:latin typeface="Arial"/>
                <a:ea typeface="Arial"/>
                <a:cs typeface="Arial"/>
                <a:sym typeface="Arial"/>
              </a:endParaRPr>
            </a:p>
          </p:txBody>
        </p:sp>
        <p:sp>
          <p:nvSpPr>
            <p:cNvPr id="378" name="Google Shape;378;p17"/>
            <p:cNvSpPr/>
            <p:nvPr/>
          </p:nvSpPr>
          <p:spPr>
            <a:xfrm>
              <a:off x="9741427" y="87425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p17"/>
            <p:cNvSpPr/>
            <p:nvPr/>
          </p:nvSpPr>
          <p:spPr>
            <a:xfrm>
              <a:off x="9730838" y="1083179"/>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7"/>
            <p:cNvSpPr/>
            <p:nvPr/>
          </p:nvSpPr>
          <p:spPr>
            <a:xfrm>
              <a:off x="10173254" y="1125776"/>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81" name="Google Shape;381;p17"/>
          <p:cNvSpPr/>
          <p:nvPr/>
        </p:nvSpPr>
        <p:spPr>
          <a:xfrm>
            <a:off x="174875" y="3821675"/>
            <a:ext cx="2284549" cy="1972892"/>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382" name="Google Shape;382;p17"/>
          <p:cNvSpPr/>
          <p:nvPr/>
        </p:nvSpPr>
        <p:spPr>
          <a:xfrm>
            <a:off x="1788592" y="5525859"/>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3" name="Google Shape;383;p17"/>
          <p:cNvSpPr/>
          <p:nvPr/>
        </p:nvSpPr>
        <p:spPr>
          <a:xfrm>
            <a:off x="9776564" y="2882868"/>
            <a:ext cx="2221200" cy="19008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384" name="Google Shape;384;p17"/>
          <p:cNvSpPr/>
          <p:nvPr/>
        </p:nvSpPr>
        <p:spPr>
          <a:xfrm>
            <a:off x="7845346" y="3896412"/>
            <a:ext cx="2293144" cy="2078239"/>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385" name="Google Shape;385;p17"/>
          <p:cNvSpPr/>
          <p:nvPr/>
        </p:nvSpPr>
        <p:spPr>
          <a:xfrm>
            <a:off x="6008565" y="4947016"/>
            <a:ext cx="2221200" cy="19008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386" name="Google Shape;386;p17"/>
          <p:cNvSpPr/>
          <p:nvPr/>
        </p:nvSpPr>
        <p:spPr>
          <a:xfrm>
            <a:off x="4031681" y="1786934"/>
            <a:ext cx="2221200" cy="19008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387" name="Google Shape;387;p17"/>
          <p:cNvSpPr/>
          <p:nvPr/>
        </p:nvSpPr>
        <p:spPr>
          <a:xfrm>
            <a:off x="4209513" y="266701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8" name="Google Shape;388;p17"/>
          <p:cNvSpPr/>
          <p:nvPr/>
        </p:nvSpPr>
        <p:spPr>
          <a:xfrm>
            <a:off x="6070033" y="580015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9" name="Google Shape;389;p17"/>
          <p:cNvSpPr/>
          <p:nvPr/>
        </p:nvSpPr>
        <p:spPr>
          <a:xfrm>
            <a:off x="10298744" y="2928897"/>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0" name="Google Shape;390;p17"/>
          <p:cNvSpPr/>
          <p:nvPr/>
        </p:nvSpPr>
        <p:spPr>
          <a:xfrm>
            <a:off x="8348050" y="390901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1" name="Google Shape;391;p17"/>
          <p:cNvSpPr txBox="1"/>
          <p:nvPr/>
        </p:nvSpPr>
        <p:spPr>
          <a:xfrm>
            <a:off x="571765" y="3809743"/>
            <a:ext cx="1760210" cy="1996755"/>
          </a:xfrm>
          <a:prstGeom prst="rect">
            <a:avLst/>
          </a:prstGeom>
          <a:noFill/>
          <a:ln>
            <a:noFill/>
          </a:ln>
        </p:spPr>
        <p:txBody>
          <a:bodyPr spcFirstLastPara="1" wrap="square" lIns="91425" tIns="45700" rIns="91425" bIns="45700" anchor="t" anchorCtr="0">
            <a:noAutofit/>
          </a:bodyPr>
          <a:lstStyle/>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Eğitime erişimi değerlendirin, izleyin</a:t>
            </a:r>
            <a:endParaRPr sz="1200" b="0" i="0" u="none" strike="noStrike" cap="none" dirty="0">
              <a:solidFill>
                <a:srgbClr val="000000"/>
              </a:solidFill>
              <a:latin typeface="Arial"/>
              <a:ea typeface="Arial"/>
              <a:cs typeface="Arial"/>
              <a:sym typeface="Arial"/>
            </a:endParaRPr>
          </a:p>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Eylem planlaması </a:t>
            </a:r>
            <a:endParaRPr sz="1200" b="0" i="0" u="none" strike="noStrike" cap="none" dirty="0">
              <a:solidFill>
                <a:srgbClr val="000000"/>
              </a:solidFill>
              <a:latin typeface="Arial"/>
              <a:ea typeface="Arial"/>
              <a:cs typeface="Arial"/>
              <a:sym typeface="Arial"/>
            </a:endParaRPr>
          </a:p>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Entegrasyon</a:t>
            </a:r>
            <a:endParaRPr sz="1200" b="0" i="0" u="none" strike="noStrike" cap="none" dirty="0">
              <a:solidFill>
                <a:srgbClr val="000000"/>
              </a:solidFill>
              <a:latin typeface="Arial"/>
              <a:ea typeface="Arial"/>
              <a:cs typeface="Arial"/>
              <a:sym typeface="Arial"/>
            </a:endParaRPr>
          </a:p>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Kaynakları seferber etme</a:t>
            </a:r>
            <a:endParaRPr sz="1200" b="0" i="0" u="none" strike="noStrike" cap="none" dirty="0">
              <a:solidFill>
                <a:srgbClr val="000000"/>
              </a:solidFill>
              <a:latin typeface="Arial"/>
              <a:ea typeface="Arial"/>
              <a:cs typeface="Arial"/>
              <a:sym typeface="Arial"/>
            </a:endParaRPr>
          </a:p>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Risk altındaki gruplar ve çalışan çocuklar</a:t>
            </a:r>
            <a:endParaRPr sz="1200" b="0" i="0" u="none" strike="noStrike" cap="none" dirty="0">
              <a:solidFill>
                <a:srgbClr val="000000"/>
              </a:solidFill>
              <a:latin typeface="Arial"/>
              <a:ea typeface="Arial"/>
              <a:cs typeface="Arial"/>
              <a:sym typeface="Arial"/>
            </a:endParaRPr>
          </a:p>
          <a:p>
            <a:pPr marL="149225" marR="0" lvl="0" indent="-14922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Farkındalık ve savunuculuk </a:t>
            </a:r>
            <a:endParaRPr sz="1200" b="0" i="0" u="none" strike="noStrike" cap="none" dirty="0">
              <a:solidFill>
                <a:srgbClr val="000000"/>
              </a:solidFill>
              <a:latin typeface="Arial"/>
              <a:ea typeface="Arial"/>
              <a:cs typeface="Arial"/>
              <a:sym typeface="Arial"/>
            </a:endParaRPr>
          </a:p>
        </p:txBody>
      </p:sp>
      <p:sp>
        <p:nvSpPr>
          <p:cNvPr id="392" name="Google Shape;392;p17"/>
          <p:cNvSpPr txBox="1"/>
          <p:nvPr/>
        </p:nvSpPr>
        <p:spPr>
          <a:xfrm>
            <a:off x="4437990" y="1762174"/>
            <a:ext cx="1672296" cy="2031325"/>
          </a:xfrm>
          <a:prstGeom prst="rect">
            <a:avLst/>
          </a:prstGeom>
          <a:noFill/>
          <a:ln>
            <a:noFill/>
          </a:ln>
        </p:spPr>
        <p:txBody>
          <a:bodyPr spcFirstLastPara="1" wrap="square" lIns="91425" tIns="45700" rIns="91425" bIns="45700" anchor="t" anchorCtr="0">
            <a:noAutofit/>
          </a:bodyPr>
          <a:lstStyle/>
          <a:p>
            <a:pPr marL="142875" marR="0" lvl="0" indent="-1428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Diyalog</a:t>
            </a:r>
            <a:endParaRPr sz="1400" b="0" i="0" u="none" strike="noStrike" cap="none" dirty="0">
              <a:solidFill>
                <a:srgbClr val="000000"/>
              </a:solidFill>
              <a:latin typeface="Arial"/>
              <a:ea typeface="Arial"/>
              <a:cs typeface="Arial"/>
              <a:sym typeface="Arial"/>
            </a:endParaRPr>
          </a:p>
          <a:p>
            <a:pPr marL="142875" marR="0" lvl="0" indent="-1428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Farkındalık kampanyaları</a:t>
            </a:r>
            <a:endParaRPr sz="1400" b="0" i="0" u="none" strike="noStrike" cap="none" dirty="0">
              <a:solidFill>
                <a:srgbClr val="000000"/>
              </a:solidFill>
              <a:latin typeface="Arial"/>
              <a:ea typeface="Arial"/>
              <a:cs typeface="Arial"/>
              <a:sym typeface="Arial"/>
            </a:endParaRPr>
          </a:p>
          <a:p>
            <a:pPr marL="142875" marR="0" lvl="0" indent="-1428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Eğitim çıktılarını desteklemeye yönelik faaliyetler </a:t>
            </a:r>
            <a:endParaRPr sz="1400" b="0" i="0" u="none" strike="noStrike" cap="none" dirty="0">
              <a:solidFill>
                <a:srgbClr val="000000"/>
              </a:solidFill>
              <a:latin typeface="Arial"/>
              <a:ea typeface="Arial"/>
              <a:cs typeface="Arial"/>
              <a:sym typeface="Arial"/>
            </a:endParaRPr>
          </a:p>
          <a:p>
            <a:pPr marL="142875" marR="0" lvl="0" indent="-1428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Çıraklık ve eğitim</a:t>
            </a:r>
            <a:endParaRPr sz="1400" b="0" i="0" u="none" strike="noStrike" cap="none" dirty="0">
              <a:solidFill>
                <a:srgbClr val="000000"/>
              </a:solidFill>
              <a:latin typeface="Arial"/>
              <a:ea typeface="Arial"/>
              <a:cs typeface="Arial"/>
              <a:sym typeface="Arial"/>
            </a:endParaRPr>
          </a:p>
          <a:p>
            <a:pPr marL="142875" marR="0" lvl="0" indent="-142875" algn="l" rtl="0">
              <a:lnSpc>
                <a:spcPct val="100000"/>
              </a:lnSpc>
              <a:spcBef>
                <a:spcPct val="0"/>
              </a:spcBef>
              <a:spcAft>
                <a:spcPct val="0"/>
              </a:spcAft>
              <a:buClr>
                <a:schemeClr val="lt1"/>
              </a:buClr>
              <a:buSzPts val="1400"/>
              <a:buFont typeface="Arial"/>
              <a:buChar char="•"/>
            </a:pPr>
            <a:r>
              <a:rPr lang="tr" sz="1400" b="0" i="0" u="none" strike="noStrike" cap="none" dirty="0" smtClean="0">
                <a:solidFill>
                  <a:srgbClr val="FFFFFF"/>
                </a:solidFill>
                <a:latin typeface="Calibri"/>
                <a:ea typeface="Calibri"/>
                <a:cs typeface="Calibri"/>
                <a:sym typeface="Calibri"/>
              </a:rPr>
              <a:t>EÇG</a:t>
            </a:r>
            <a:endParaRPr sz="1400" b="0" i="0" u="none" strike="noStrike" cap="none" dirty="0">
              <a:solidFill>
                <a:srgbClr val="000000"/>
              </a:solidFill>
              <a:latin typeface="Arial"/>
              <a:ea typeface="Arial"/>
              <a:cs typeface="Arial"/>
              <a:sym typeface="Arial"/>
            </a:endParaRPr>
          </a:p>
        </p:txBody>
      </p:sp>
      <p:sp>
        <p:nvSpPr>
          <p:cNvPr id="393" name="Google Shape;393;p17"/>
          <p:cNvSpPr txBox="1"/>
          <p:nvPr/>
        </p:nvSpPr>
        <p:spPr>
          <a:xfrm>
            <a:off x="10138819" y="3220670"/>
            <a:ext cx="1814957" cy="1384995"/>
          </a:xfrm>
          <a:prstGeom prst="rect">
            <a:avLst/>
          </a:prstGeom>
          <a:noFill/>
          <a:ln>
            <a:noFill/>
          </a:ln>
        </p:spPr>
        <p:txBody>
          <a:bodyPr spcFirstLastPara="1" wrap="square" lIns="91425" tIns="45700" rIns="91425" bIns="45700" anchor="t" anchorCtr="0">
            <a:noAutofit/>
          </a:bodyPr>
          <a:lstStyle/>
          <a:p>
            <a:pPr marL="184150" marR="0" lvl="0" indent="-184150"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Tespit edilen çocukları gerekli hizmetlere yönlendirin </a:t>
            </a:r>
            <a:endParaRPr sz="1400" b="0" i="0" u="none" strike="noStrike" cap="none" dirty="0">
              <a:solidFill>
                <a:srgbClr val="000000"/>
              </a:solidFill>
              <a:latin typeface="Arial"/>
              <a:ea typeface="Arial"/>
              <a:cs typeface="Arial"/>
              <a:sym typeface="Arial"/>
            </a:endParaRPr>
          </a:p>
          <a:p>
            <a:pPr marL="184150" marR="0" lvl="0" indent="-184150"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Eğitim, gizlilik, haritalama vb. </a:t>
            </a:r>
            <a:endParaRPr sz="1400" b="0" i="0" u="none" strike="noStrike" cap="none" dirty="0">
              <a:solidFill>
                <a:srgbClr val="000000"/>
              </a:solidFill>
              <a:latin typeface="Arial"/>
              <a:ea typeface="Arial"/>
              <a:cs typeface="Arial"/>
              <a:sym typeface="Arial"/>
            </a:endParaRPr>
          </a:p>
        </p:txBody>
      </p:sp>
      <p:sp>
        <p:nvSpPr>
          <p:cNvPr id="394" name="Google Shape;394;p17"/>
          <p:cNvSpPr txBox="1"/>
          <p:nvPr/>
        </p:nvSpPr>
        <p:spPr>
          <a:xfrm>
            <a:off x="8037304" y="4323277"/>
            <a:ext cx="2009417" cy="2031325"/>
          </a:xfrm>
          <a:prstGeom prst="rect">
            <a:avLst/>
          </a:prstGeom>
          <a:noFill/>
          <a:ln>
            <a:noFill/>
          </a:ln>
        </p:spPr>
        <p:txBody>
          <a:bodyPr spcFirstLastPara="1" wrap="square" lIns="91425" tIns="45700" rIns="91425" bIns="45700" anchor="t" anchorCtr="0">
            <a:noAutofit/>
          </a:bodyPr>
          <a:lstStyle/>
          <a:p>
            <a:pPr marL="184150" marR="0" lvl="0" indent="-184150"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Okul terki/çocuk işçiliği riski altında olan çocukları tespit ve takip edin (okula devam, performans, risk altındaki gruplar </a:t>
            </a:r>
            <a:r>
              <a:rPr lang="tr" sz="1200" b="0" i="0" u="none" strike="noStrike" cap="none" dirty="0">
                <a:solidFill>
                  <a:schemeClr val="bg1"/>
                </a:solidFill>
                <a:latin typeface="Calibri"/>
                <a:ea typeface="Calibri"/>
                <a:cs typeface="Calibri"/>
                <a:sym typeface="Calibri"/>
              </a:rPr>
              <a:t>vb.)</a:t>
            </a:r>
            <a:endParaRPr sz="1200" b="0" i="0" u="none" strike="noStrike" cap="none" dirty="0">
              <a:solidFill>
                <a:schemeClr val="bg1"/>
              </a:solidFill>
              <a:latin typeface="Arial"/>
              <a:ea typeface="Arial"/>
              <a:cs typeface="Arial"/>
              <a:sym typeface="Arial"/>
            </a:endParaRPr>
          </a:p>
          <a:p>
            <a:pPr marL="184150" marR="0" lvl="0" indent="-184150"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Okul temelli </a:t>
            </a:r>
            <a:endParaRPr sz="1200" b="0" i="0" u="none" strike="noStrike" cap="none" dirty="0">
              <a:solidFill>
                <a:srgbClr val="000000"/>
              </a:solidFill>
              <a:latin typeface="Arial"/>
              <a:ea typeface="Arial"/>
              <a:cs typeface="Arial"/>
              <a:sym typeface="Arial"/>
            </a:endParaRPr>
          </a:p>
          <a:p>
            <a:pPr marL="184150" marR="0" lvl="0" indent="0" algn="l" rtl="0">
              <a:lnSpc>
                <a:spcPct val="100000"/>
              </a:lnSpc>
              <a:spcBef>
                <a:spcPct val="0"/>
              </a:spcBef>
              <a:spcAft>
                <a:spcPct val="0"/>
              </a:spcAft>
              <a:buClr>
                <a:srgbClr val="000000"/>
              </a:buClr>
              <a:buSzPts val="1400"/>
              <a:buFont typeface="Arial"/>
              <a:buNone/>
            </a:pPr>
            <a:r>
              <a:rPr lang="tr" sz="1200" b="0" i="0" u="none" strike="noStrike" cap="none" dirty="0">
                <a:solidFill>
                  <a:srgbClr val="FFFFFF"/>
                </a:solidFill>
                <a:latin typeface="Calibri"/>
                <a:ea typeface="Calibri"/>
                <a:cs typeface="Calibri"/>
                <a:sym typeface="Calibri"/>
              </a:rPr>
              <a:t>Çocuk İşçiliği İzleme sistemi? </a:t>
            </a:r>
            <a:endParaRPr sz="12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395" name="Google Shape;395;p17"/>
          <p:cNvSpPr txBox="1"/>
          <p:nvPr/>
        </p:nvSpPr>
        <p:spPr>
          <a:xfrm>
            <a:off x="6279571" y="5102630"/>
            <a:ext cx="1724670" cy="2031324"/>
          </a:xfrm>
          <a:prstGeom prst="rect">
            <a:avLst/>
          </a:prstGeom>
          <a:noFill/>
          <a:ln>
            <a:noFill/>
          </a:ln>
        </p:spPr>
        <p:txBody>
          <a:bodyPr spcFirstLastPara="1" wrap="square" lIns="91425" tIns="45700" rIns="91425" bIns="45700" anchor="t" anchorCtr="0">
            <a:noAutofit/>
          </a:bodyPr>
          <a:lstStyle/>
          <a:p>
            <a:pPr marL="141288" marR="0" lvl="0" indent="-141288" algn="l" rtl="0">
              <a:lnSpc>
                <a:spcPct val="100000"/>
              </a:lnSpc>
              <a:spcBef>
                <a:spcPct val="0"/>
              </a:spcBef>
              <a:spcAft>
                <a:spcPct val="0"/>
              </a:spcAft>
              <a:buClr>
                <a:schemeClr val="lt1"/>
              </a:buClr>
              <a:buSzPts val="1400"/>
              <a:buFont typeface="Arial"/>
              <a:buChar char="•"/>
            </a:pPr>
            <a:r>
              <a:rPr lang="tr" sz="1300" b="0" i="0" u="none" strike="noStrike" cap="none" dirty="0">
                <a:solidFill>
                  <a:srgbClr val="FFFFFF"/>
                </a:solidFill>
                <a:latin typeface="Calibri"/>
                <a:ea typeface="Calibri"/>
                <a:cs typeface="Calibri"/>
                <a:sym typeface="Calibri"/>
              </a:rPr>
              <a:t>Okul temelli katılıma Çocuk İşçiliğini entegre edin</a:t>
            </a:r>
            <a:endParaRPr sz="1300" b="0" i="0" u="none" strike="noStrike" cap="none" dirty="0">
              <a:solidFill>
                <a:srgbClr val="000000"/>
              </a:solidFill>
              <a:latin typeface="Arial"/>
              <a:ea typeface="Arial"/>
              <a:cs typeface="Arial"/>
              <a:sym typeface="Arial"/>
            </a:endParaRPr>
          </a:p>
          <a:p>
            <a:pPr marL="141288" marR="0" lvl="0" indent="-141288" algn="l" rtl="0">
              <a:lnSpc>
                <a:spcPct val="100000"/>
              </a:lnSpc>
              <a:spcBef>
                <a:spcPct val="0"/>
              </a:spcBef>
              <a:spcAft>
                <a:spcPct val="0"/>
              </a:spcAft>
              <a:buClr>
                <a:schemeClr val="lt1"/>
              </a:buClr>
              <a:buSzPts val="1400"/>
              <a:buFont typeface="Arial"/>
              <a:buChar char="•"/>
            </a:pPr>
            <a:r>
              <a:rPr lang="tr" sz="1300" b="0" i="0" u="none" strike="noStrike" cap="none" dirty="0">
                <a:solidFill>
                  <a:srgbClr val="FFFFFF"/>
                </a:solidFill>
                <a:latin typeface="Calibri"/>
                <a:ea typeface="Calibri"/>
                <a:cs typeface="Calibri"/>
                <a:sym typeface="Calibri"/>
              </a:rPr>
              <a:t>Akran eğitimcilere, mesajlar oluşturma ve aktarma konusunda destek </a:t>
            </a:r>
            <a:r>
              <a:rPr lang="tr" sz="1300" b="0" i="0" u="none" strike="noStrike" cap="none" dirty="0" smtClean="0">
                <a:solidFill>
                  <a:srgbClr val="FFFFFF"/>
                </a:solidFill>
                <a:latin typeface="Calibri"/>
                <a:ea typeface="Calibri"/>
                <a:cs typeface="Calibri"/>
                <a:sym typeface="Calibri"/>
              </a:rPr>
              <a:t>olun.</a:t>
            </a:r>
            <a:endParaRPr sz="1300" b="0" i="0" u="none" strike="noStrike" cap="none" dirty="0">
              <a:solidFill>
                <a:srgbClr val="000000"/>
              </a:solidFill>
              <a:latin typeface="Arial"/>
              <a:ea typeface="Arial"/>
              <a:cs typeface="Arial"/>
              <a:sym typeface="Arial"/>
            </a:endParaRPr>
          </a:p>
        </p:txBody>
      </p:sp>
      <p:pic>
        <p:nvPicPr>
          <p:cNvPr id="5" name="Resim 4" descr="metin, grafik, yazı tipi, logo içeren bir resim&#10;&#10;Açıklama otomatik olarak oluşturuldu">
            <a:extLst>
              <a:ext uri="{FF2B5EF4-FFF2-40B4-BE49-F238E27FC236}">
                <a16:creationId xmlns:a16="http://schemas.microsoft.com/office/drawing/2014/main" id="{5B519884-8910-012F-576C-BB33214BC050}"/>
              </a:ext>
            </a:extLst>
          </p:cNvPr>
          <p:cNvPicPr>
            <a:picLocks noChangeAspect="1"/>
          </p:cNvPicPr>
          <p:nvPr/>
        </p:nvPicPr>
        <p:blipFill>
          <a:blip r:embed="rId4"/>
          <a:stretch>
            <a:fillRect/>
          </a:stretch>
        </p:blipFill>
        <p:spPr>
          <a:xfrm>
            <a:off x="9770702" y="0"/>
            <a:ext cx="2400300" cy="904875"/>
          </a:xfrm>
          <a:prstGeom prst="rect">
            <a:avLst/>
          </a:prstGeom>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TEMEL STANDARTLAR: KOORDİNASYON</a:t>
            </a:r>
            <a:endParaRPr dirty="0"/>
          </a:p>
        </p:txBody>
      </p:sp>
      <p:sp>
        <p:nvSpPr>
          <p:cNvPr id="403" name="Google Shape;403;p18"/>
          <p:cNvSpPr txBox="1">
            <a:spLocks noGrp="1"/>
          </p:cNvSpPr>
          <p:nvPr>
            <p:ph type="body" idx="2"/>
          </p:nvPr>
        </p:nvSpPr>
        <p:spPr>
          <a:xfrm>
            <a:off x="190052" y="3203575"/>
            <a:ext cx="3780523" cy="339165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100"/>
              <a:buChar char="•"/>
            </a:pPr>
            <a:r>
              <a:rPr lang="tr" sz="2000" b="0" i="0" u="none" strike="noStrike" dirty="0">
                <a:latin typeface="Helvetica Neue"/>
              </a:rPr>
              <a:t>Temel paydaşları ve kilit sektörleri dâhil edin</a:t>
            </a:r>
            <a:endParaRPr sz="2000" dirty="0"/>
          </a:p>
          <a:p>
            <a:pPr marL="228600" lvl="0" indent="-228600" algn="l" rtl="0">
              <a:lnSpc>
                <a:spcPct val="90000"/>
              </a:lnSpc>
              <a:spcBef>
                <a:spcPts val="1000"/>
              </a:spcBef>
              <a:spcAft>
                <a:spcPct val="0"/>
              </a:spcAft>
              <a:buClr>
                <a:schemeClr val="accent1"/>
              </a:buClr>
              <a:buSzPts val="2100"/>
              <a:buChar char="•"/>
            </a:pPr>
            <a:r>
              <a:rPr lang="tr" sz="2000" b="0" i="0" u="none" strike="noStrike" dirty="0">
                <a:latin typeface="Helvetica Neue"/>
              </a:rPr>
              <a:t>Çocuk işçiliğinin stratejilere dâhil edilmesini teşvik edin </a:t>
            </a:r>
            <a:endParaRPr sz="2000" dirty="0"/>
          </a:p>
          <a:p>
            <a:pPr marL="228600" lvl="0" indent="-228600" algn="l" rtl="0">
              <a:lnSpc>
                <a:spcPct val="90000"/>
              </a:lnSpc>
              <a:spcBef>
                <a:spcPts val="1000"/>
              </a:spcBef>
              <a:spcAft>
                <a:spcPct val="0"/>
              </a:spcAft>
              <a:buClr>
                <a:schemeClr val="accent1"/>
              </a:buClr>
              <a:buSzPts val="2100"/>
              <a:buChar char="•"/>
            </a:pPr>
            <a:r>
              <a:rPr lang="tr" sz="2000" b="0" i="0" u="none" strike="noStrike" dirty="0">
                <a:latin typeface="Helvetica Neue"/>
              </a:rPr>
              <a:t>Zaman ve kaynak ayırma, iş birliğini (planlama, analiz vb.) destekleyin </a:t>
            </a:r>
            <a:endParaRPr sz="2000" dirty="0"/>
          </a:p>
          <a:p>
            <a:pPr marL="228600" lvl="0" indent="-228600" algn="l" rtl="0">
              <a:lnSpc>
                <a:spcPct val="90000"/>
              </a:lnSpc>
              <a:spcBef>
                <a:spcPts val="1000"/>
              </a:spcBef>
              <a:spcAft>
                <a:spcPct val="0"/>
              </a:spcAft>
              <a:buClr>
                <a:schemeClr val="accent1"/>
              </a:buClr>
              <a:buSzPts val="2100"/>
              <a:buChar char="•"/>
            </a:pPr>
            <a:r>
              <a:rPr lang="tr" sz="2000" b="0" i="0" u="none" strike="noStrike" dirty="0">
                <a:latin typeface="Helvetica Neue"/>
              </a:rPr>
              <a:t>Çocuk işçiliği odaklı koordinasyon </a:t>
            </a:r>
            <a:endParaRPr sz="2000" dirty="0"/>
          </a:p>
          <a:p>
            <a:pPr marL="228600" lvl="0" indent="-228600" algn="l" rtl="0">
              <a:lnSpc>
                <a:spcPct val="90000"/>
              </a:lnSpc>
              <a:spcBef>
                <a:spcPts val="1000"/>
              </a:spcBef>
              <a:spcAft>
                <a:spcPct val="0"/>
              </a:spcAft>
              <a:buClr>
                <a:schemeClr val="accent1"/>
              </a:buClr>
              <a:buSzPts val="2100"/>
              <a:buChar char="•"/>
            </a:pPr>
            <a:r>
              <a:rPr lang="tr" sz="2000" b="0" i="0" u="none" strike="noStrike" dirty="0">
                <a:latin typeface="Helvetica Neue"/>
              </a:rPr>
              <a:t>Entegre programlama </a:t>
            </a:r>
            <a:endParaRPr sz="2000" dirty="0"/>
          </a:p>
        </p:txBody>
      </p:sp>
      <p:sp>
        <p:nvSpPr>
          <p:cNvPr id="404" name="Google Shape;404;p18"/>
          <p:cNvSpPr txBox="1">
            <a:spLocks noGrp="1"/>
          </p:cNvSpPr>
          <p:nvPr>
            <p:ph type="body" idx="1"/>
          </p:nvPr>
        </p:nvSpPr>
        <p:spPr>
          <a:xfrm>
            <a:off x="249621" y="1804194"/>
            <a:ext cx="3720954" cy="79759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400" b="1" i="0" u="none" strike="noStrike" dirty="0">
                <a:latin typeface="Helvetica Neue"/>
              </a:rPr>
              <a:t>Çocuk işçiliğine odaklanan eğitim stratejileri </a:t>
            </a:r>
            <a:r>
              <a:rPr lang="tr" sz="2400" b="1" i="0" u="none" strike="noStrike" dirty="0" smtClean="0">
                <a:latin typeface="Helvetica Neue"/>
              </a:rPr>
              <a:t>oluşturun.</a:t>
            </a:r>
            <a:endParaRPr sz="2400" dirty="0"/>
          </a:p>
        </p:txBody>
      </p:sp>
      <p:sp>
        <p:nvSpPr>
          <p:cNvPr id="405" name="Google Shape;405;p18"/>
          <p:cNvSpPr txBox="1"/>
          <p:nvPr/>
        </p:nvSpPr>
        <p:spPr>
          <a:xfrm>
            <a:off x="4203988" y="1804194"/>
            <a:ext cx="3871601" cy="108947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800"/>
              <a:buFont typeface="Arial"/>
              <a:buNone/>
            </a:pPr>
            <a:r>
              <a:rPr lang="tr" sz="2400" b="1" i="0" u="none" strike="noStrike" cap="none" dirty="0">
                <a:solidFill>
                  <a:srgbClr val="02628C"/>
                </a:solidFill>
                <a:latin typeface="Helvetica Neue"/>
                <a:ea typeface="Helvetica Neue"/>
                <a:cs typeface="Helvetica Neue"/>
                <a:sym typeface="Helvetica Neue"/>
              </a:rPr>
              <a:t>Sosyal refah/çocuk koruma hizmetleri ile iş birliği </a:t>
            </a:r>
            <a:r>
              <a:rPr lang="tr" sz="2400" b="1" i="0" u="none" strike="noStrike" cap="none" dirty="0" smtClean="0">
                <a:solidFill>
                  <a:srgbClr val="02628C"/>
                </a:solidFill>
                <a:latin typeface="Helvetica Neue"/>
                <a:ea typeface="Helvetica Neue"/>
                <a:cs typeface="Helvetica Neue"/>
                <a:sym typeface="Helvetica Neue"/>
              </a:rPr>
              <a:t>yapın. </a:t>
            </a:r>
            <a:endParaRPr sz="2400" b="0" i="0" u="none" strike="noStrike" cap="none" dirty="0">
              <a:solidFill>
                <a:srgbClr val="000000"/>
              </a:solidFill>
              <a:latin typeface="Arial"/>
              <a:ea typeface="Arial"/>
              <a:cs typeface="Arial"/>
              <a:sym typeface="Arial"/>
            </a:endParaRPr>
          </a:p>
        </p:txBody>
      </p:sp>
      <p:cxnSp>
        <p:nvCxnSpPr>
          <p:cNvPr id="406" name="Google Shape;406;p18"/>
          <p:cNvCxnSpPr/>
          <p:nvPr/>
        </p:nvCxnSpPr>
        <p:spPr>
          <a:xfrm flipH="1">
            <a:off x="3970576" y="3203575"/>
            <a:ext cx="0" cy="3127254"/>
          </a:xfrm>
          <a:prstGeom prst="straightConnector1">
            <a:avLst/>
          </a:prstGeom>
          <a:noFill/>
          <a:ln w="9525" cap="flat" cmpd="sng">
            <a:solidFill>
              <a:srgbClr val="A5A5A5"/>
            </a:solidFill>
            <a:prstDash val="solid"/>
            <a:miter lim="800000"/>
            <a:headEnd type="none" w="sm" len="sm"/>
            <a:tailEnd type="none" w="sm" len="sm"/>
          </a:ln>
        </p:spPr>
      </p:cxnSp>
      <p:cxnSp>
        <p:nvCxnSpPr>
          <p:cNvPr id="407" name="Google Shape;407;p18"/>
          <p:cNvCxnSpPr/>
          <p:nvPr/>
        </p:nvCxnSpPr>
        <p:spPr>
          <a:xfrm flipH="1">
            <a:off x="8382867" y="3190544"/>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08" name="Google Shape;408;p18"/>
          <p:cNvSpPr txBox="1"/>
          <p:nvPr/>
        </p:nvSpPr>
        <p:spPr>
          <a:xfrm>
            <a:off x="3986250" y="3007177"/>
            <a:ext cx="4414508" cy="3729037"/>
          </a:xfrm>
          <a:prstGeom prst="rect">
            <a:avLst/>
          </a:prstGeom>
          <a:noFill/>
          <a:ln>
            <a:noFill/>
          </a:ln>
        </p:spPr>
        <p:txBody>
          <a:bodyPr spcFirstLastPara="1" wrap="square" lIns="91425" tIns="45700" rIns="91425" bIns="45700" anchor="t" anchorCtr="0">
            <a:noAutofit/>
          </a:bodyPr>
          <a:lstStyle/>
          <a:p>
            <a:pPr marL="228600" marR="0" lvl="0" indent="-228631" algn="l" rtl="0">
              <a:lnSpc>
                <a:spcPct val="90000"/>
              </a:lnSpc>
              <a:spcBef>
                <a:spcPct val="0"/>
              </a:spcBef>
              <a:spcAft>
                <a:spcPct val="0"/>
              </a:spcAft>
              <a:buClr>
                <a:schemeClr val="accent1"/>
              </a:buClr>
              <a:buSzTx/>
              <a:buFont typeface="Arial"/>
              <a:buChar char="•"/>
            </a:pPr>
            <a:r>
              <a:rPr lang="tr" sz="1800" b="0" i="0" u="none" strike="noStrike" cap="none" dirty="0">
                <a:solidFill>
                  <a:srgbClr val="545554"/>
                </a:solidFill>
                <a:latin typeface="Helvetica Neue"/>
                <a:ea typeface="Helvetica Neue"/>
                <a:cs typeface="Helvetica Neue"/>
                <a:sym typeface="Helvetica Neue"/>
              </a:rPr>
              <a:t>Ortak stratejiler oluşturun (okula gitmeyen çocuklar/çocuk işçi olarak çalışan çocuklar)</a:t>
            </a:r>
            <a:endParaRPr sz="1800" b="0" i="0" u="none" strike="noStrike" cap="none" dirty="0">
              <a:solidFill>
                <a:srgbClr val="000000"/>
              </a:solidFill>
              <a:latin typeface="Arial"/>
              <a:ea typeface="Arial"/>
              <a:cs typeface="Arial"/>
              <a:sym typeface="Arial"/>
            </a:endParaRPr>
          </a:p>
          <a:p>
            <a:pPr marL="228600" marR="0" lvl="0" indent="-228631" algn="l" rtl="0">
              <a:lnSpc>
                <a:spcPct val="90000"/>
              </a:lnSpc>
              <a:spcBef>
                <a:spcPts val="1000"/>
              </a:spcBef>
              <a:spcAft>
                <a:spcPct val="0"/>
              </a:spcAft>
              <a:buClr>
                <a:schemeClr val="accent1"/>
              </a:buClr>
              <a:buSzTx/>
              <a:buFont typeface="Arial"/>
              <a:buChar char="•"/>
            </a:pPr>
            <a:r>
              <a:rPr lang="tr" sz="1800" b="0" i="0" u="none" strike="noStrike" cap="none" dirty="0">
                <a:solidFill>
                  <a:srgbClr val="545554"/>
                </a:solidFill>
                <a:latin typeface="Helvetica Neue"/>
                <a:ea typeface="Helvetica Neue"/>
                <a:cs typeface="Helvetica Neue"/>
                <a:sym typeface="Helvetica Neue"/>
              </a:rPr>
              <a:t>"Erişilmesi zor" çocuklara ulaşmak için stratejiler</a:t>
            </a:r>
            <a:endParaRPr sz="1800" b="0" i="0" u="none" strike="noStrike" cap="none" dirty="0">
              <a:solidFill>
                <a:srgbClr val="000000"/>
              </a:solidFill>
              <a:latin typeface="Arial"/>
              <a:ea typeface="Arial"/>
              <a:cs typeface="Arial"/>
              <a:sym typeface="Arial"/>
            </a:endParaRPr>
          </a:p>
          <a:p>
            <a:pPr marL="228600" marR="0" lvl="0" indent="-228631" algn="l" rtl="0">
              <a:lnSpc>
                <a:spcPct val="90000"/>
              </a:lnSpc>
              <a:spcBef>
                <a:spcPts val="1000"/>
              </a:spcBef>
              <a:spcAft>
                <a:spcPct val="0"/>
              </a:spcAft>
              <a:buClr>
                <a:schemeClr val="accent1"/>
              </a:buClr>
              <a:buSzTx/>
              <a:buFont typeface="Arial"/>
              <a:buChar char="•"/>
            </a:pPr>
            <a:r>
              <a:rPr lang="tr" sz="1800" b="0" i="0" u="none" strike="noStrike" cap="none" dirty="0">
                <a:solidFill>
                  <a:srgbClr val="545554"/>
                </a:solidFill>
                <a:latin typeface="Helvetica Neue"/>
                <a:ea typeface="Helvetica Neue"/>
                <a:cs typeface="Helvetica Neue"/>
                <a:sym typeface="Helvetica Neue"/>
              </a:rPr>
              <a:t>Seferberlik ve farkındalık kampanyaları</a:t>
            </a:r>
            <a:endParaRPr sz="1800" b="0" i="0" u="none" strike="noStrike" cap="none" dirty="0">
              <a:solidFill>
                <a:srgbClr val="000000"/>
              </a:solidFill>
              <a:latin typeface="Arial"/>
              <a:ea typeface="Arial"/>
              <a:cs typeface="Arial"/>
              <a:sym typeface="Arial"/>
            </a:endParaRPr>
          </a:p>
          <a:p>
            <a:pPr marL="228600" marR="0" lvl="0" indent="-228631" algn="l" rtl="0">
              <a:lnSpc>
                <a:spcPct val="90000"/>
              </a:lnSpc>
              <a:spcBef>
                <a:spcPts val="1000"/>
              </a:spcBef>
              <a:spcAft>
                <a:spcPct val="0"/>
              </a:spcAft>
              <a:buClr>
                <a:schemeClr val="accent1"/>
              </a:buClr>
              <a:buSzTx/>
              <a:buFont typeface="Arial"/>
              <a:buChar char="•"/>
            </a:pPr>
            <a:r>
              <a:rPr lang="tr" sz="1800" b="0" i="0" u="none" strike="noStrike" cap="none" dirty="0">
                <a:solidFill>
                  <a:srgbClr val="545554"/>
                </a:solidFill>
                <a:latin typeface="Helvetica Neue"/>
                <a:ea typeface="Helvetica Neue"/>
                <a:cs typeface="Helvetica Neue"/>
                <a:sym typeface="Helvetica Neue"/>
              </a:rPr>
              <a:t>En kötü biçimlerdeki çocuk işçiliği (EKBÇİ) kapsamında çalışan çocukların yeniden entegrasyonu (ortak programlama)</a:t>
            </a:r>
            <a:endParaRPr sz="1800" b="0" i="0" u="none" strike="noStrike" cap="none" dirty="0">
              <a:solidFill>
                <a:srgbClr val="000000"/>
              </a:solidFill>
              <a:latin typeface="Arial"/>
              <a:ea typeface="Arial"/>
              <a:cs typeface="Arial"/>
              <a:sym typeface="Arial"/>
            </a:endParaRPr>
          </a:p>
          <a:p>
            <a:pPr marL="228600" marR="0" lvl="0" indent="-228631" algn="l" rtl="0">
              <a:lnSpc>
                <a:spcPct val="90000"/>
              </a:lnSpc>
              <a:spcBef>
                <a:spcPts val="1000"/>
              </a:spcBef>
              <a:spcAft>
                <a:spcPct val="0"/>
              </a:spcAft>
              <a:buClr>
                <a:schemeClr val="accent1"/>
              </a:buClr>
              <a:buSzTx/>
              <a:buFont typeface="Arial"/>
              <a:buChar char="•"/>
            </a:pPr>
            <a:r>
              <a:rPr lang="tr" sz="1800" b="0" i="0" u="none" strike="noStrike" cap="none" dirty="0">
                <a:solidFill>
                  <a:srgbClr val="545554"/>
                </a:solidFill>
                <a:latin typeface="Helvetica Neue"/>
                <a:ea typeface="Helvetica Neue"/>
                <a:cs typeface="Helvetica Neue"/>
                <a:sym typeface="Helvetica Neue"/>
              </a:rPr>
              <a:t>Yönlendirme sistemleri oluşturun (risk altındaki çocuklar/EKBÇİ/birleştirme/izleme) </a:t>
            </a:r>
            <a:endParaRPr sz="1800" b="0" i="0" u="none" strike="noStrike" cap="none" dirty="0">
              <a:solidFill>
                <a:srgbClr val="000000"/>
              </a:solidFill>
              <a:latin typeface="Arial"/>
              <a:ea typeface="Arial"/>
              <a:cs typeface="Arial"/>
              <a:sym typeface="Arial"/>
            </a:endParaRPr>
          </a:p>
          <a:p>
            <a:pPr marL="228600" marR="0" lvl="0" indent="-99377" algn="l" rtl="0">
              <a:lnSpc>
                <a:spcPct val="90000"/>
              </a:lnSpc>
              <a:spcBef>
                <a:spcPts val="1000"/>
              </a:spcBef>
              <a:spcAft>
                <a:spcPct val="0"/>
              </a:spcAft>
              <a:buClr>
                <a:schemeClr val="accent1"/>
              </a:buClr>
              <a:buSzTx/>
              <a:buFont typeface="Arial"/>
              <a:buNone/>
            </a:pPr>
            <a:endParaRPr sz="1800" b="0" i="0" u="none" strike="noStrike" cap="none" dirty="0">
              <a:solidFill>
                <a:schemeClr val="dk1"/>
              </a:solidFill>
              <a:latin typeface="Helvetica Neue"/>
              <a:ea typeface="Helvetica Neue"/>
              <a:cs typeface="Helvetica Neue"/>
              <a:sym typeface="Helvetica Neue"/>
            </a:endParaRPr>
          </a:p>
        </p:txBody>
      </p:sp>
      <p:sp>
        <p:nvSpPr>
          <p:cNvPr id="409" name="Google Shape;409;p18"/>
          <p:cNvSpPr txBox="1"/>
          <p:nvPr/>
        </p:nvSpPr>
        <p:spPr>
          <a:xfrm>
            <a:off x="8567977" y="1791163"/>
            <a:ext cx="3520236" cy="139938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1"/>
              </a:buClr>
              <a:buSzPts val="2800"/>
              <a:buFont typeface="Arial"/>
              <a:buNone/>
            </a:pPr>
            <a:r>
              <a:rPr lang="tr" sz="2200" b="1" i="0" u="none" strike="noStrike" cap="none" dirty="0">
                <a:solidFill>
                  <a:srgbClr val="02628C"/>
                </a:solidFill>
                <a:latin typeface="Helvetica Neue"/>
                <a:ea typeface="Helvetica Neue"/>
                <a:cs typeface="Helvetica Neue"/>
                <a:sym typeface="Helvetica Neue"/>
              </a:rPr>
              <a:t>Eğitim için fon bulmak üzere donörler nezdinde savunuculuk çalışmaları </a:t>
            </a:r>
            <a:r>
              <a:rPr lang="tr" sz="2200" b="1" i="0" u="none" strike="noStrike" cap="none" dirty="0" smtClean="0">
                <a:solidFill>
                  <a:srgbClr val="02628C"/>
                </a:solidFill>
                <a:latin typeface="Helvetica Neue"/>
                <a:ea typeface="Helvetica Neue"/>
                <a:cs typeface="Helvetica Neue"/>
                <a:sym typeface="Helvetica Neue"/>
              </a:rPr>
              <a:t>yürütün.</a:t>
            </a:r>
            <a:endParaRPr sz="2200" b="0" i="0" u="none" strike="noStrike" cap="none" dirty="0">
              <a:solidFill>
                <a:srgbClr val="000000"/>
              </a:solidFill>
              <a:latin typeface="Arial"/>
              <a:ea typeface="Arial"/>
              <a:cs typeface="Arial"/>
              <a:sym typeface="Arial"/>
            </a:endParaRPr>
          </a:p>
        </p:txBody>
      </p:sp>
      <p:sp>
        <p:nvSpPr>
          <p:cNvPr id="410" name="Google Shape;410;p18"/>
          <p:cNvSpPr txBox="1"/>
          <p:nvPr/>
        </p:nvSpPr>
        <p:spPr>
          <a:xfrm>
            <a:off x="8493312" y="3203575"/>
            <a:ext cx="3669565" cy="3729037"/>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1"/>
              </a:buClr>
              <a:buSzPts val="2100"/>
              <a:buFont typeface="Arial"/>
              <a:buChar char="•"/>
            </a:pPr>
            <a:r>
              <a:rPr lang="tr" sz="2000" b="0" i="0" u="none" strike="noStrike" cap="none" dirty="0">
                <a:solidFill>
                  <a:srgbClr val="545554"/>
                </a:solidFill>
                <a:latin typeface="Helvetica Neue"/>
                <a:ea typeface="Helvetica Neue"/>
                <a:cs typeface="Helvetica Neue"/>
                <a:sym typeface="Helvetica Neue"/>
              </a:rPr>
              <a:t>Eğitim ve çocuk işçiliği, ihtiyaçlar ve eğitimdeki iyi uygulamalar arasındaki bağlantılara dair kanıt </a:t>
            </a:r>
            <a:r>
              <a:rPr lang="tr" sz="2000" b="0" i="0" u="none" strike="noStrike" cap="none" dirty="0" smtClean="0">
                <a:solidFill>
                  <a:srgbClr val="545554"/>
                </a:solidFill>
                <a:latin typeface="Helvetica Neue"/>
                <a:ea typeface="Helvetica Neue"/>
                <a:cs typeface="Helvetica Neue"/>
                <a:sym typeface="Helvetica Neue"/>
              </a:rPr>
              <a:t>sunun. </a:t>
            </a:r>
            <a:endParaRPr sz="20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100"/>
              <a:buFont typeface="Arial"/>
              <a:buChar char="•"/>
            </a:pPr>
            <a:r>
              <a:rPr lang="tr" sz="2000" b="0" i="0" u="none" strike="noStrike" cap="none" dirty="0">
                <a:solidFill>
                  <a:srgbClr val="545554"/>
                </a:solidFill>
                <a:latin typeface="Helvetica Neue"/>
                <a:ea typeface="Helvetica Neue"/>
                <a:cs typeface="Helvetica Neue"/>
                <a:sym typeface="Helvetica Neue"/>
              </a:rPr>
              <a:t>Ortaöğretim ve ergenler ve okul dışı kalan çocuklar için finansman </a:t>
            </a:r>
            <a:r>
              <a:rPr lang="tr" sz="2000" b="0" i="0" u="none" strike="noStrike" cap="none" dirty="0" smtClean="0">
                <a:solidFill>
                  <a:srgbClr val="545554"/>
                </a:solidFill>
                <a:latin typeface="Helvetica Neue"/>
                <a:ea typeface="Helvetica Neue"/>
                <a:cs typeface="Helvetica Neue"/>
                <a:sym typeface="Helvetica Neue"/>
              </a:rPr>
              <a:t>önceliklendirin. </a:t>
            </a:r>
            <a:endParaRPr sz="2000" b="0" i="0" u="none" strike="noStrike" cap="none" dirty="0">
              <a:solidFill>
                <a:srgbClr val="000000"/>
              </a:solidFill>
              <a:latin typeface="Arial"/>
              <a:ea typeface="Arial"/>
              <a:cs typeface="Arial"/>
              <a:sym typeface="Arial"/>
            </a:endParaRPr>
          </a:p>
        </p:txBody>
      </p:sp>
      <p:pic>
        <p:nvPicPr>
          <p:cNvPr id="2" name="Resim 1" descr="metin, grafik, yazı tipi, logo içeren bir resim&#10;&#10;Açıklama otomatik olarak oluşturuldu">
            <a:extLst>
              <a:ext uri="{FF2B5EF4-FFF2-40B4-BE49-F238E27FC236}">
                <a16:creationId xmlns:a16="http://schemas.microsoft.com/office/drawing/2014/main" id="{EAF332F7-94FD-9503-A60C-0AE6E695E8FE}"/>
              </a:ext>
            </a:extLst>
          </p:cNvPr>
          <p:cNvPicPr>
            <a:picLocks noChangeAspect="1"/>
          </p:cNvPicPr>
          <p:nvPr/>
        </p:nvPicPr>
        <p:blipFill>
          <a:blip r:embed="rId4"/>
          <a:stretch>
            <a:fillRect/>
          </a:stretch>
        </p:blipFill>
        <p:spPr>
          <a:xfrm>
            <a:off x="9868250" y="0"/>
            <a:ext cx="2302752" cy="868101"/>
          </a:xfrm>
          <a:prstGeom prst="rect">
            <a:avLst/>
          </a:prstGeom>
        </p:spPr>
      </p:pic>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TEMEL STANDARTLAR: ANALİZ</a:t>
            </a:r>
            <a:endParaRPr/>
          </a:p>
        </p:txBody>
      </p:sp>
      <p:sp>
        <p:nvSpPr>
          <p:cNvPr id="418" name="Google Shape;418;p19"/>
          <p:cNvSpPr txBox="1">
            <a:spLocks noGrp="1"/>
          </p:cNvSpPr>
          <p:nvPr>
            <p:ph type="body" idx="2"/>
          </p:nvPr>
        </p:nvSpPr>
        <p:spPr>
          <a:xfrm>
            <a:off x="656023" y="2008086"/>
            <a:ext cx="10936209" cy="4484789"/>
          </a:xfrm>
          <a:prstGeom prst="rect">
            <a:avLst/>
          </a:prstGeom>
          <a:noFill/>
          <a:ln>
            <a:noFill/>
          </a:ln>
        </p:spPr>
        <p:txBody>
          <a:bodyPr spcFirstLastPara="1" wrap="square" lIns="91425" tIns="45700" rIns="91425" bIns="45700" anchor="t" anchorCtr="0">
            <a:noAutofit/>
          </a:bodyPr>
          <a:lstStyle/>
          <a:p>
            <a:pPr marL="374650" lvl="0" indent="-374650" algn="l" rtl="0">
              <a:lnSpc>
                <a:spcPct val="90000"/>
              </a:lnSpc>
              <a:spcBef>
                <a:spcPct val="0"/>
              </a:spcBef>
              <a:spcAft>
                <a:spcPct val="0"/>
              </a:spcAft>
              <a:buSzPts val="2400"/>
              <a:buChar char="•"/>
            </a:pPr>
            <a:r>
              <a:rPr lang="tr" sz="2400" b="0" i="0" u="none" strike="noStrike" dirty="0">
                <a:latin typeface="Helvetica Neue"/>
              </a:rPr>
              <a:t>Çocuk işçiliğini eğitim değerlendirmesi çalışmalarına dâhil </a:t>
            </a:r>
            <a:r>
              <a:rPr lang="tr" sz="2400" b="0" i="0" u="none" strike="noStrike" dirty="0" smtClean="0">
                <a:latin typeface="Helvetica Neue"/>
              </a:rPr>
              <a:t>edin. </a:t>
            </a:r>
            <a:endParaRPr dirty="0"/>
          </a:p>
          <a:p>
            <a:pPr marL="374650" lvl="0" indent="-374650" algn="l" rtl="0">
              <a:lnSpc>
                <a:spcPct val="90000"/>
              </a:lnSpc>
              <a:spcBef>
                <a:spcPts val="1000"/>
              </a:spcBef>
              <a:spcAft>
                <a:spcPct val="0"/>
              </a:spcAft>
              <a:buSzPts val="2400"/>
              <a:buChar char="•"/>
            </a:pPr>
            <a:r>
              <a:rPr lang="tr" sz="2400" b="0" i="0" u="none" strike="noStrike" dirty="0">
                <a:latin typeface="Helvetica Neue"/>
              </a:rPr>
              <a:t>Cinsiyet ve yaşa göre ayrıştırılmış verilerin kullanımını teşvik </a:t>
            </a:r>
            <a:r>
              <a:rPr lang="tr" sz="2400" b="0" i="0" u="none" strike="noStrike" dirty="0" smtClean="0">
                <a:latin typeface="Helvetica Neue"/>
              </a:rPr>
              <a:t>edin. </a:t>
            </a:r>
            <a:endParaRPr dirty="0"/>
          </a:p>
          <a:p>
            <a:pPr marL="374650" lvl="0" indent="-374650" algn="l" rtl="0">
              <a:lnSpc>
                <a:spcPct val="90000"/>
              </a:lnSpc>
              <a:spcBef>
                <a:spcPts val="1000"/>
              </a:spcBef>
              <a:spcAft>
                <a:spcPct val="0"/>
              </a:spcAft>
              <a:buSzPts val="2400"/>
              <a:buChar char="•"/>
            </a:pPr>
            <a:r>
              <a:rPr lang="tr" sz="2400" b="0" i="0" u="none" strike="noStrike" dirty="0">
                <a:latin typeface="Helvetica Neue"/>
              </a:rPr>
              <a:t>Okula gitmeyen/okul ile işi bir arada yürüten/çocuk işçi olarak çalışan/en kötü biçimlerdeki çocuk işçi olarak çalışan çocuklara yönelik eğitim ihtiyaçları analizi ve müdahale planlaması çalışmalarına diğer sektörleri dâhil </a:t>
            </a:r>
            <a:r>
              <a:rPr lang="tr" sz="2400" b="0" i="0" u="none" strike="noStrike" dirty="0" smtClean="0">
                <a:latin typeface="Helvetica Neue"/>
              </a:rPr>
              <a:t>edin.</a:t>
            </a:r>
            <a:endParaRPr dirty="0"/>
          </a:p>
          <a:p>
            <a:pPr marL="374650" lvl="0" indent="-374650" algn="l" rtl="0">
              <a:lnSpc>
                <a:spcPct val="90000"/>
              </a:lnSpc>
              <a:spcBef>
                <a:spcPts val="1000"/>
              </a:spcBef>
              <a:spcAft>
                <a:spcPct val="0"/>
              </a:spcAft>
              <a:buSzPts val="2400"/>
              <a:buChar char="•"/>
            </a:pPr>
            <a:r>
              <a:rPr lang="tr" sz="2400" b="0" i="0" u="none" strike="noStrike" dirty="0">
                <a:latin typeface="Helvetica Neue"/>
              </a:rPr>
              <a:t>Çocuk İşçiliği İzlemesinin (CLM) okullarda yaygınlaştırılması seçeneğini </a:t>
            </a:r>
            <a:r>
              <a:rPr lang="tr" sz="2400" b="0" i="0" u="none" strike="noStrike" dirty="0" smtClean="0">
                <a:latin typeface="Helvetica Neue"/>
              </a:rPr>
              <a:t>değerlendirin. </a:t>
            </a:r>
            <a:endParaRPr dirty="0"/>
          </a:p>
          <a:p>
            <a:pPr marL="374650" lvl="0" indent="-374650" algn="l" rtl="0">
              <a:lnSpc>
                <a:spcPct val="90000"/>
              </a:lnSpc>
              <a:spcBef>
                <a:spcPts val="1000"/>
              </a:spcBef>
              <a:spcAft>
                <a:spcPct val="0"/>
              </a:spcAft>
              <a:buSzPts val="2400"/>
              <a:buChar char="•"/>
            </a:pPr>
            <a:r>
              <a:rPr lang="tr" sz="2400" b="0" i="0" u="none" strike="noStrike" dirty="0">
                <a:latin typeface="Helvetica Neue"/>
              </a:rPr>
              <a:t>Ulusal/ulus altı eğitim izleme sistemlerini güçlendirin, risk altındaki/çocuk işçi olarak çalışan çocukları tespit ve takip </a:t>
            </a:r>
            <a:r>
              <a:rPr lang="tr" sz="2400" b="0" i="0" u="none" strike="noStrike" dirty="0" smtClean="0">
                <a:latin typeface="Helvetica Neue"/>
              </a:rPr>
              <a:t>edin.</a:t>
            </a:r>
            <a:endParaRPr dirty="0"/>
          </a:p>
          <a:p>
            <a:pPr marL="374650" lvl="0" indent="-374650" algn="l" rtl="0">
              <a:lnSpc>
                <a:spcPct val="90000"/>
              </a:lnSpc>
              <a:spcBef>
                <a:spcPts val="1000"/>
              </a:spcBef>
              <a:spcAft>
                <a:spcPct val="0"/>
              </a:spcAft>
              <a:buSzPts val="2400"/>
              <a:buChar char="•"/>
            </a:pPr>
            <a:r>
              <a:rPr lang="tr" sz="2400" b="0" i="0" u="none" strike="noStrike" dirty="0">
                <a:latin typeface="Helvetica Neue"/>
              </a:rPr>
              <a:t>Çocuk işçiliği göstergelerini değerlendirmelere dâhil </a:t>
            </a:r>
            <a:r>
              <a:rPr lang="tr" sz="2400" b="0" i="0" u="none" strike="noStrike" dirty="0" smtClean="0">
                <a:latin typeface="Helvetica Neue"/>
              </a:rPr>
              <a:t>edin.</a:t>
            </a:r>
            <a:endParaRPr dirty="0"/>
          </a:p>
          <a:p>
            <a:pPr marL="228600" lvl="0" indent="-76200" algn="l" rtl="0">
              <a:lnSpc>
                <a:spcPct val="90000"/>
              </a:lnSpc>
              <a:spcBef>
                <a:spcPts val="1000"/>
              </a:spcBef>
              <a:spcAft>
                <a:spcPct val="0"/>
              </a:spcAft>
              <a:buClr>
                <a:schemeClr val="accent1"/>
              </a:buClr>
              <a:buSzPts val="2400"/>
              <a:buNone/>
            </a:pPr>
            <a:endParaRPr sz="2400" dirty="0"/>
          </a:p>
          <a:p>
            <a:pPr marL="228600" lvl="0" indent="-76200" algn="l" rtl="0">
              <a:lnSpc>
                <a:spcPct val="90000"/>
              </a:lnSpc>
              <a:spcBef>
                <a:spcPts val="1000"/>
              </a:spcBef>
              <a:spcAft>
                <a:spcPct val="0"/>
              </a:spcAft>
              <a:buClr>
                <a:schemeClr val="accent1"/>
              </a:buClr>
              <a:buSzPts val="2400"/>
              <a:buNone/>
            </a:pPr>
            <a:endParaRPr sz="2400" dirty="0"/>
          </a:p>
          <a:p>
            <a:pPr marL="228600" lvl="0" indent="-76200" algn="l" rtl="0">
              <a:lnSpc>
                <a:spcPct val="90000"/>
              </a:lnSpc>
              <a:spcBef>
                <a:spcPts val="1000"/>
              </a:spcBef>
              <a:spcAft>
                <a:spcPct val="0"/>
              </a:spcAft>
              <a:buClr>
                <a:schemeClr val="accent1"/>
              </a:buClr>
              <a:buSzPts val="2400"/>
              <a:buNone/>
            </a:pPr>
            <a:endParaRPr sz="2400" dirty="0"/>
          </a:p>
          <a:p>
            <a:pPr marL="228600" lvl="0" indent="-76200" algn="l" rtl="0">
              <a:lnSpc>
                <a:spcPct val="90000"/>
              </a:lnSpc>
              <a:spcBef>
                <a:spcPts val="1000"/>
              </a:spcBef>
              <a:spcAft>
                <a:spcPct val="0"/>
              </a:spcAft>
              <a:buClr>
                <a:schemeClr val="accent1"/>
              </a:buClr>
              <a:buSzPts val="2400"/>
              <a:buNone/>
            </a:pPr>
            <a:endParaRPr sz="2400" dirty="0"/>
          </a:p>
          <a:p>
            <a:pPr marL="228600" lvl="0" indent="-76200" algn="l" rtl="0">
              <a:lnSpc>
                <a:spcPct val="90000"/>
              </a:lnSpc>
              <a:spcBef>
                <a:spcPts val="1000"/>
              </a:spcBef>
              <a:spcAft>
                <a:spcPct val="0"/>
              </a:spcAft>
              <a:buClr>
                <a:schemeClr val="accent1"/>
              </a:buClr>
              <a:buSzPts val="2400"/>
              <a:buNone/>
            </a:pPr>
            <a:endParaRPr sz="2400" dirty="0"/>
          </a:p>
        </p:txBody>
      </p:sp>
      <p:pic>
        <p:nvPicPr>
          <p:cNvPr id="3" name="Resim 2" descr="metin, grafik, yazı tipi, logo içeren bir resim&#10;&#10;Açıklama otomatik olarak oluşturuldu">
            <a:extLst>
              <a:ext uri="{FF2B5EF4-FFF2-40B4-BE49-F238E27FC236}">
                <a16:creationId xmlns:a16="http://schemas.microsoft.com/office/drawing/2014/main" id="{E134839D-5952-123A-7BDC-2F287B0F4C4C}"/>
              </a:ext>
            </a:extLst>
          </p:cNvPr>
          <p:cNvPicPr>
            <a:picLocks noChangeAspect="1"/>
          </p:cNvPicPr>
          <p:nvPr/>
        </p:nvPicPr>
        <p:blipFill>
          <a:blip r:embed="rId4"/>
          <a:stretch>
            <a:fillRect/>
          </a:stretch>
        </p:blipFill>
        <p:spPr>
          <a:xfrm>
            <a:off x="9192776" y="0"/>
            <a:ext cx="2978226" cy="1122744"/>
          </a:xfrm>
          <a:prstGeom prst="rect">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1828007" y="1066801"/>
            <a:ext cx="8535987"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2800"/>
              <a:buNone/>
            </a:pPr>
            <a:r>
              <a:rPr lang="tr" sz="2800" b="1" i="0" u="none" strike="noStrike" dirty="0">
                <a:latin typeface="Helvetica Neue"/>
              </a:rPr>
              <a:t>13. OTURUM: ÇOCUK İŞÇİLİĞİNİ ÖNLEME VE MÜDAHALE ETME EĞİTİMİ </a:t>
            </a:r>
            <a:endParaRPr dirty="0"/>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ct val="0"/>
              </a:spcAft>
              <a:buClr>
                <a:schemeClr val="lt1"/>
              </a:buClr>
              <a:buSzPts val="2800"/>
              <a:buNone/>
            </a:pPr>
            <a:r>
              <a:rPr lang="en-GB"/>
              <a:t> </a:t>
            </a:r>
            <a:endParaRP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400" b="1" i="0" u="none" strike="noStrike" dirty="0">
                <a:solidFill>
                  <a:srgbClr val="70995C"/>
                </a:solidFill>
                <a:latin typeface="Helvetica Neue"/>
              </a:rPr>
              <a:t>ERİŞİM VE ÖĞRENME ORTAMI: ERİŞİMDE EŞİTLİK</a:t>
            </a:r>
            <a:endParaRPr sz="3400" dirty="0"/>
          </a:p>
        </p:txBody>
      </p:sp>
      <p:grpSp>
        <p:nvGrpSpPr>
          <p:cNvPr id="426" name="Google Shape;426;p20"/>
          <p:cNvGrpSpPr/>
          <p:nvPr/>
        </p:nvGrpSpPr>
        <p:grpSpPr>
          <a:xfrm>
            <a:off x="1262318" y="1786934"/>
            <a:ext cx="9725797" cy="5071065"/>
            <a:chOff x="1203884" y="0"/>
            <a:chExt cx="9725797" cy="5071065"/>
          </a:xfrm>
        </p:grpSpPr>
        <p:sp>
          <p:nvSpPr>
            <p:cNvPr id="427" name="Google Shape;427;p20"/>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20"/>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Kabul, kayıt, devam </a:t>
              </a:r>
              <a:endParaRPr sz="1400" b="0" i="0" u="none" strike="noStrike" cap="none" dirty="0">
                <a:solidFill>
                  <a:srgbClr val="000000"/>
                </a:solidFill>
                <a:latin typeface="Arial"/>
                <a:ea typeface="Arial"/>
                <a:cs typeface="Arial"/>
                <a:sym typeface="Arial"/>
              </a:endParaRPr>
            </a:p>
          </p:txBody>
        </p:sp>
        <p:sp>
          <p:nvSpPr>
            <p:cNvPr id="429" name="Google Shape;429;p20"/>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20"/>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0"/>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20"/>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20"/>
            <p:cNvSpPr txBox="1"/>
            <p:nvPr/>
          </p:nvSpPr>
          <p:spPr>
            <a:xfrm>
              <a:off x="4644991" y="198536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En kötü biçimlerdeki çocuk işçiliğinden kurtarılan çocuklar için spesifik stratejiler</a:t>
              </a:r>
              <a:endParaRPr b="0" i="0" u="none" strike="noStrike" cap="none" dirty="0">
                <a:solidFill>
                  <a:srgbClr val="000000"/>
                </a:solidFill>
                <a:latin typeface="Arial"/>
                <a:ea typeface="Arial"/>
                <a:cs typeface="Arial"/>
                <a:sym typeface="Arial"/>
              </a:endParaRPr>
            </a:p>
          </p:txBody>
        </p:sp>
        <p:sp>
          <p:nvSpPr>
            <p:cNvPr id="434" name="Google Shape;434;p20"/>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0"/>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20"/>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0"/>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20"/>
            <p:cNvSpPr txBox="1"/>
            <p:nvPr/>
          </p:nvSpPr>
          <p:spPr>
            <a:xfrm>
              <a:off x="3066494" y="111973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Risk altındaki çocuklar için spesifik stratejiler </a:t>
              </a:r>
              <a:endParaRPr sz="1400" b="0" i="0" u="none" strike="noStrike" cap="none" dirty="0">
                <a:solidFill>
                  <a:srgbClr val="000000"/>
                </a:solidFill>
                <a:latin typeface="Arial"/>
                <a:ea typeface="Arial"/>
                <a:cs typeface="Arial"/>
                <a:sym typeface="Arial"/>
              </a:endParaRPr>
            </a:p>
          </p:txBody>
        </p:sp>
        <p:sp>
          <p:nvSpPr>
            <p:cNvPr id="439" name="Google Shape;439;p20"/>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20"/>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20"/>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0"/>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20"/>
            <p:cNvSpPr txBox="1"/>
            <p:nvPr/>
          </p:nvSpPr>
          <p:spPr>
            <a:xfrm>
              <a:off x="6222515" y="1116187"/>
              <a:ext cx="118214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200" b="1" i="1" u="none" strike="noStrike" cap="none" dirty="0">
                  <a:solidFill>
                    <a:srgbClr val="FFFFFF"/>
                  </a:solidFill>
                  <a:latin typeface="Calibri"/>
                  <a:ea typeface="Calibri"/>
                  <a:cs typeface="Calibri"/>
                  <a:sym typeface="Calibri"/>
                </a:rPr>
                <a:t>Yeniden entegrasyonlarını sağlamak üzere okula gitmeyen çocuklar için seçenekler </a:t>
              </a:r>
              <a:r>
                <a:rPr lang="tr" sz="1200" b="1" i="1" u="none" strike="noStrike" cap="none" dirty="0" smtClean="0">
                  <a:solidFill>
                    <a:srgbClr val="FFFFFF"/>
                  </a:solidFill>
                  <a:latin typeface="Calibri"/>
                  <a:ea typeface="Calibri"/>
                  <a:cs typeface="Calibri"/>
                  <a:sym typeface="Calibri"/>
                </a:rPr>
                <a:t>oluşturun.</a:t>
              </a:r>
              <a:endParaRPr sz="1200" b="0" i="0" u="none" strike="noStrike" cap="none" dirty="0">
                <a:solidFill>
                  <a:srgbClr val="000000"/>
                </a:solidFill>
                <a:latin typeface="Arial"/>
                <a:ea typeface="Arial"/>
                <a:cs typeface="Arial"/>
                <a:sym typeface="Arial"/>
              </a:endParaRPr>
            </a:p>
          </p:txBody>
        </p:sp>
        <p:sp>
          <p:nvSpPr>
            <p:cNvPr id="444" name="Google Shape;444;p20"/>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20"/>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20"/>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20"/>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20"/>
            <p:cNvSpPr txBox="1"/>
            <p:nvPr/>
          </p:nvSpPr>
          <p:spPr>
            <a:xfrm>
              <a:off x="7801012" y="26069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Çocuklar ve ergenler için kaliteli eğitim fırsatları</a:t>
              </a:r>
              <a:endParaRPr sz="1400" b="0" i="0" u="none" strike="noStrike" cap="none" dirty="0">
                <a:solidFill>
                  <a:srgbClr val="000000"/>
                </a:solidFill>
                <a:latin typeface="Arial"/>
                <a:ea typeface="Arial"/>
                <a:cs typeface="Arial"/>
                <a:sym typeface="Arial"/>
              </a:endParaRPr>
            </a:p>
          </p:txBody>
        </p:sp>
        <p:sp>
          <p:nvSpPr>
            <p:cNvPr id="449" name="Google Shape;449;p20"/>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20"/>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0"/>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20"/>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0"/>
            <p:cNvSpPr txBox="1"/>
            <p:nvPr/>
          </p:nvSpPr>
          <p:spPr>
            <a:xfrm>
              <a:off x="9404631" y="2914939"/>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Çalışan çocuklar için esnek öğrenme yöntemleri  </a:t>
              </a:r>
              <a:endParaRPr sz="1400" b="0" i="0" u="none" strike="noStrike" cap="none" dirty="0">
                <a:solidFill>
                  <a:srgbClr val="000000"/>
                </a:solidFill>
                <a:latin typeface="Arial"/>
                <a:ea typeface="Arial"/>
                <a:cs typeface="Arial"/>
                <a:sym typeface="Arial"/>
              </a:endParaRPr>
            </a:p>
          </p:txBody>
        </p:sp>
        <p:sp>
          <p:nvSpPr>
            <p:cNvPr id="454" name="Google Shape;454;p20"/>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20"/>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20"/>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7" name="Google Shape;457;p20"/>
          <p:cNvSpPr/>
          <p:nvPr/>
        </p:nvSpPr>
        <p:spPr>
          <a:xfrm>
            <a:off x="1266455" y="3537235"/>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58" name="Google Shape;458;p20"/>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20"/>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60" name="Google Shape;460;p20"/>
          <p:cNvSpPr/>
          <p:nvPr/>
        </p:nvSpPr>
        <p:spPr>
          <a:xfrm>
            <a:off x="7581283" y="3535867"/>
            <a:ext cx="1839600" cy="15732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61" name="Google Shape;461;p20"/>
          <p:cNvSpPr/>
          <p:nvPr/>
        </p:nvSpPr>
        <p:spPr>
          <a:xfrm>
            <a:off x="6014872" y="4442040"/>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62" name="Google Shape;462;p20"/>
          <p:cNvSpPr/>
          <p:nvPr/>
        </p:nvSpPr>
        <p:spPr>
          <a:xfrm>
            <a:off x="4348433" y="1720147"/>
            <a:ext cx="1933098" cy="1639987"/>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63" name="Google Shape;463;p20"/>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4" name="Google Shape;464;p20"/>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5" name="Google Shape;465;p20"/>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6" name="Google Shape;466;p20"/>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7" name="Google Shape;467;p20"/>
          <p:cNvSpPr txBox="1"/>
          <p:nvPr/>
        </p:nvSpPr>
        <p:spPr>
          <a:xfrm>
            <a:off x="1531586" y="3535755"/>
            <a:ext cx="1393806" cy="1815882"/>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Esneklik</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Dil</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2. şans</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Kapsayıcılık</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Bakım verenler</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Nakit ve Kupon Yardımı (CVA)</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Masraflar</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468" name="Google Shape;468;p20"/>
          <p:cNvSpPr txBox="1"/>
          <p:nvPr/>
        </p:nvSpPr>
        <p:spPr>
          <a:xfrm>
            <a:off x="4482462" y="1773863"/>
            <a:ext cx="1910833" cy="1815882"/>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fi-FI" sz="1100" b="0" i="0" u="none" strike="noStrike" cap="none" dirty="0">
                <a:solidFill>
                  <a:srgbClr val="FFFFFF"/>
                </a:solidFill>
                <a:latin typeface="Calibri"/>
                <a:ea typeface="Calibri"/>
                <a:cs typeface="Calibri"/>
                <a:sym typeface="Calibri"/>
              </a:rPr>
              <a:t>Nakit ve Kupon Yardımı (CVA)</a:t>
            </a:r>
            <a:endParaRPr lang="fi-FI"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İhtiyaçlara göre oluşturulmuş </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PSD ve yaşam becerileri</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Eğitim personeli</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SCREAM</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Bakım verenler</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Cinsiyet</a:t>
            </a: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100" b="0" i="0" u="none" strike="noStrike" cap="none" dirty="0">
              <a:solidFill>
                <a:schemeClr val="lt1"/>
              </a:solidFill>
              <a:latin typeface="Calibri"/>
              <a:ea typeface="Calibri"/>
              <a:cs typeface="Calibri"/>
              <a:sym typeface="Calibri"/>
            </a:endParaRPr>
          </a:p>
        </p:txBody>
      </p:sp>
      <p:sp>
        <p:nvSpPr>
          <p:cNvPr id="469" name="Google Shape;469;p20"/>
          <p:cNvSpPr/>
          <p:nvPr/>
        </p:nvSpPr>
        <p:spPr>
          <a:xfrm>
            <a:off x="7556128" y="5248575"/>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470" name="Google Shape;470;p20"/>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20"/>
          <p:cNvSpPr txBox="1"/>
          <p:nvPr/>
        </p:nvSpPr>
        <p:spPr>
          <a:xfrm>
            <a:off x="9391139" y="2717474"/>
            <a:ext cx="1629977" cy="1600438"/>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İhtiyaçlara göre oluşturulmuş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EÇG:</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1°, 2°, daha yüksek</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Telafi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Yaşam Becerileri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Teknik ve mesleki eğitim</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472" name="Google Shape;472;p20"/>
          <p:cNvSpPr txBox="1"/>
          <p:nvPr/>
        </p:nvSpPr>
        <p:spPr>
          <a:xfrm>
            <a:off x="7831121" y="3512888"/>
            <a:ext cx="1468543" cy="1306017"/>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TR" sz="900" b="0" i="0" u="none" strike="noStrike" cap="none" dirty="0">
                <a:solidFill>
                  <a:srgbClr val="FFFFFF"/>
                </a:solidFill>
                <a:latin typeface="Calibri"/>
                <a:ea typeface="Calibri"/>
                <a:cs typeface="Calibri"/>
                <a:sym typeface="Calibri"/>
              </a:rPr>
              <a:t>Telafi Eğitimleri</a:t>
            </a:r>
            <a:endParaRPr sz="9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900" b="0" i="0" u="none" strike="noStrike" cap="none" dirty="0">
                <a:solidFill>
                  <a:srgbClr val="FFFFFF"/>
                </a:solidFill>
                <a:latin typeface="Calibri"/>
                <a:ea typeface="Calibri"/>
                <a:cs typeface="Calibri"/>
                <a:sym typeface="Calibri"/>
              </a:rPr>
              <a:t>HEP (Hızlandırılmış Eğitim Programı) ve destek</a:t>
            </a:r>
            <a:endParaRPr sz="9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900" b="0" i="0" u="none" strike="noStrike" cap="none" dirty="0">
                <a:solidFill>
                  <a:srgbClr val="FFFFFF"/>
                </a:solidFill>
                <a:latin typeface="Calibri"/>
                <a:ea typeface="Calibri"/>
                <a:cs typeface="Calibri"/>
                <a:sym typeface="Calibri"/>
              </a:rPr>
              <a:t>Yaygın Eğitim Programı (NFE) - Temel Okur-Yazarlık ve Matematik Becerisi (BLN) dersleri, yaşam becerileri, dil, mesleki, PSD, ev ödevi vb.  </a:t>
            </a:r>
            <a:endParaRPr sz="9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900" b="0" i="0" u="none" strike="noStrike" cap="none" dirty="0">
              <a:solidFill>
                <a:schemeClr val="lt1"/>
              </a:solidFill>
              <a:latin typeface="Calibri"/>
              <a:ea typeface="Calibri"/>
              <a:cs typeface="Calibri"/>
              <a:sym typeface="Calibri"/>
            </a:endParaRPr>
          </a:p>
        </p:txBody>
      </p:sp>
      <p:sp>
        <p:nvSpPr>
          <p:cNvPr id="473" name="Google Shape;473;p20"/>
          <p:cNvSpPr txBox="1"/>
          <p:nvPr/>
        </p:nvSpPr>
        <p:spPr>
          <a:xfrm>
            <a:off x="7791285" y="5238443"/>
            <a:ext cx="1585237" cy="1815882"/>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en-GB" sz="1000" b="0" i="0" u="none" strike="noStrike" cap="none" dirty="0">
                <a:solidFill>
                  <a:schemeClr val="bg1"/>
                </a:solidFill>
                <a:latin typeface="Calibri"/>
                <a:ea typeface="Calibri"/>
                <a:cs typeface="Calibri"/>
                <a:sym typeface="Calibri"/>
              </a:rPr>
              <a:t>Mobil </a:t>
            </a:r>
            <a:r>
              <a:rPr lang="en-GB" sz="1000" b="0" i="0" u="none" strike="noStrike" cap="none" dirty="0" err="1">
                <a:solidFill>
                  <a:schemeClr val="bg1"/>
                </a:solidFill>
                <a:latin typeface="Calibri"/>
                <a:ea typeface="Calibri"/>
                <a:cs typeface="Calibri"/>
                <a:sym typeface="Calibri"/>
              </a:rPr>
              <a:t>eğitim</a:t>
            </a:r>
            <a:endParaRPr lang="en-GB" sz="1000" b="0" i="0" u="none" strike="noStrike" cap="none" dirty="0">
              <a:solidFill>
                <a:schemeClr val="bg1"/>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en-GB" sz="1000" b="0" i="0" u="none" strike="noStrike" cap="none" dirty="0">
                <a:solidFill>
                  <a:schemeClr val="bg1"/>
                </a:solidFill>
                <a:latin typeface="Calibri"/>
                <a:ea typeface="Calibri"/>
                <a:cs typeface="Calibri"/>
                <a:sym typeface="Calibri"/>
              </a:rPr>
              <a:t>Çocuk </a:t>
            </a:r>
            <a:r>
              <a:rPr lang="en-GB" sz="1000" b="0" i="0" u="none" strike="noStrike" cap="none" dirty="0" err="1">
                <a:solidFill>
                  <a:schemeClr val="bg1"/>
                </a:solidFill>
                <a:latin typeface="Calibri"/>
                <a:ea typeface="Calibri"/>
                <a:cs typeface="Calibri"/>
                <a:sym typeface="Calibri"/>
              </a:rPr>
              <a:t>bakımı</a:t>
            </a:r>
            <a:endParaRPr lang="en-GB" sz="1000" b="0" i="0" u="none" strike="noStrike" cap="none" dirty="0">
              <a:solidFill>
                <a:schemeClr val="bg1"/>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en-GB" sz="1000" b="0" i="0" u="none" strike="noStrike" cap="none" dirty="0" err="1">
                <a:solidFill>
                  <a:schemeClr val="bg1"/>
                </a:solidFill>
                <a:latin typeface="Calibri"/>
                <a:ea typeface="Calibri"/>
                <a:cs typeface="Calibri"/>
                <a:sym typeface="Calibri"/>
              </a:rPr>
              <a:t>Bireyselleştirilmiş</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ders</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programları</a:t>
            </a:r>
            <a:endParaRPr lang="en-GB" sz="1000" b="0" i="0" u="none" strike="noStrike" cap="none" dirty="0">
              <a:solidFill>
                <a:schemeClr val="bg1"/>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en-GB" sz="1000" b="0" i="0" u="none" strike="noStrike" cap="none" dirty="0" err="1">
                <a:solidFill>
                  <a:schemeClr val="bg1"/>
                </a:solidFill>
                <a:latin typeface="Calibri"/>
                <a:ea typeface="Calibri"/>
                <a:cs typeface="Calibri"/>
                <a:sym typeface="Calibri"/>
              </a:rPr>
              <a:t>Kendi</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kendine</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çalışma</a:t>
            </a:r>
            <a:endParaRPr lang="en-GB" sz="1000" b="0" i="0" u="none" strike="noStrike" cap="none" dirty="0">
              <a:solidFill>
                <a:schemeClr val="bg1"/>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en-GB" sz="1000" b="0" i="0" u="none" strike="noStrike" cap="none" dirty="0">
                <a:solidFill>
                  <a:schemeClr val="bg1"/>
                </a:solidFill>
                <a:latin typeface="Calibri"/>
                <a:ea typeface="Calibri"/>
                <a:cs typeface="Calibri"/>
                <a:sym typeface="Calibri"/>
              </a:rPr>
              <a:t>ÇDO (Çocuk </a:t>
            </a:r>
            <a:r>
              <a:rPr lang="en-GB" sz="1000" b="0" i="0" u="none" strike="noStrike" cap="none" dirty="0" err="1">
                <a:solidFill>
                  <a:schemeClr val="bg1"/>
                </a:solidFill>
                <a:latin typeface="Calibri"/>
                <a:ea typeface="Calibri"/>
                <a:cs typeface="Calibri"/>
                <a:sym typeface="Calibri"/>
              </a:rPr>
              <a:t>dostu</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alanlar</a:t>
            </a:r>
            <a:r>
              <a:rPr lang="en-GB" sz="1000" b="0" i="0" u="none" strike="noStrike" cap="none" dirty="0">
                <a:solidFill>
                  <a:schemeClr val="bg1"/>
                </a:solidFill>
                <a:latin typeface="Calibri"/>
                <a:ea typeface="Calibri"/>
                <a:cs typeface="Calibri"/>
                <a:sym typeface="Calibri"/>
              </a:rPr>
              <a:t>)/AFS (</a:t>
            </a:r>
            <a:r>
              <a:rPr lang="en-GB" sz="1000" b="0" i="0" u="none" strike="noStrike" cap="none" dirty="0" err="1">
                <a:solidFill>
                  <a:schemeClr val="bg1"/>
                </a:solidFill>
                <a:latin typeface="Calibri"/>
                <a:ea typeface="Calibri"/>
                <a:cs typeface="Calibri"/>
                <a:sym typeface="Calibri"/>
              </a:rPr>
              <a:t>Ergen</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dostu</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hizmetler</a:t>
            </a:r>
            <a:r>
              <a:rPr lang="en-GB" sz="1000" b="0" i="0" u="none" strike="noStrike" cap="none" dirty="0">
                <a:solidFill>
                  <a:schemeClr val="bg1"/>
                </a:solidFill>
                <a:latin typeface="Calibri"/>
                <a:ea typeface="Calibri"/>
                <a:cs typeface="Calibri"/>
                <a:sym typeface="Calibri"/>
              </a:rPr>
              <a:t>) /TLS (</a:t>
            </a:r>
            <a:r>
              <a:rPr lang="en-GB" sz="1000" b="0" i="0" u="none" strike="noStrike" cap="none" dirty="0" err="1">
                <a:solidFill>
                  <a:schemeClr val="bg1"/>
                </a:solidFill>
                <a:latin typeface="Calibri"/>
                <a:ea typeface="Calibri"/>
                <a:cs typeface="Calibri"/>
                <a:sym typeface="Calibri"/>
              </a:rPr>
              <a:t>Geçici</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öğrenme</a:t>
            </a:r>
            <a:r>
              <a:rPr lang="en-GB" sz="1000" b="0" i="0" u="none" strike="noStrike" cap="none" dirty="0">
                <a:solidFill>
                  <a:schemeClr val="bg1"/>
                </a:solidFill>
                <a:latin typeface="Calibri"/>
                <a:ea typeface="Calibri"/>
                <a:cs typeface="Calibri"/>
                <a:sym typeface="Calibri"/>
              </a:rPr>
              <a:t> </a:t>
            </a:r>
            <a:r>
              <a:rPr lang="en-GB" sz="1000" b="0" i="0" u="none" strike="noStrike" cap="none" dirty="0" err="1">
                <a:solidFill>
                  <a:schemeClr val="bg1"/>
                </a:solidFill>
                <a:latin typeface="Calibri"/>
                <a:ea typeface="Calibri"/>
                <a:cs typeface="Calibri"/>
                <a:sym typeface="Calibri"/>
              </a:rPr>
              <a:t>alanları</a:t>
            </a:r>
            <a:r>
              <a:rPr lang="en-GB" sz="1000" b="0" i="0" u="none" strike="noStrike" cap="none" dirty="0">
                <a:solidFill>
                  <a:schemeClr val="bg1"/>
                </a:solidFill>
                <a:latin typeface="Calibri"/>
                <a:ea typeface="Calibri"/>
                <a:cs typeface="Calibri"/>
                <a:sym typeface="Calibri"/>
              </a:rPr>
              <a:t>) </a:t>
            </a:r>
            <a:endParaRPr lang="en-GB" sz="1000" b="0" i="0" u="none" strike="noStrike" cap="none" dirty="0">
              <a:solidFill>
                <a:schemeClr val="bg1"/>
              </a:solidFill>
              <a:latin typeface="Arial"/>
              <a:ea typeface="Arial"/>
              <a:cs typeface="Arial"/>
              <a:sym typeface="Arial"/>
            </a:endParaRPr>
          </a:p>
        </p:txBody>
      </p:sp>
      <p:sp>
        <p:nvSpPr>
          <p:cNvPr id="474" name="Google Shape;474;p20"/>
          <p:cNvSpPr txBox="1"/>
          <p:nvPr/>
        </p:nvSpPr>
        <p:spPr>
          <a:xfrm>
            <a:off x="6278610" y="4585335"/>
            <a:ext cx="1459228" cy="1160083"/>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b="0" i="0" u="none" strike="noStrike" cap="none" dirty="0">
                <a:solidFill>
                  <a:srgbClr val="FFFFFF"/>
                </a:solidFill>
                <a:latin typeface="Calibri"/>
                <a:ea typeface="Calibri"/>
                <a:cs typeface="Calibri"/>
                <a:sym typeface="Calibri"/>
              </a:rPr>
              <a:t>Kapsamlı çoklu hizmet paketi</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b="0" i="0" u="none" strike="noStrike" cap="none" dirty="0">
                <a:solidFill>
                  <a:srgbClr val="FFFFFF"/>
                </a:solidFill>
                <a:latin typeface="Calibri"/>
                <a:ea typeface="Calibri"/>
                <a:cs typeface="Calibri"/>
                <a:sym typeface="Calibri"/>
              </a:rPr>
              <a:t>Ekonomik, IGA, mesleki</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b="0" i="0" u="none" strike="noStrike" cap="none" dirty="0">
                <a:solidFill>
                  <a:srgbClr val="FFFFFF"/>
                </a:solidFill>
                <a:latin typeface="Calibri"/>
                <a:ea typeface="Calibri"/>
                <a:cs typeface="Calibri"/>
                <a:sym typeface="Calibri"/>
              </a:rPr>
              <a:t>Sosyal duygusal</a:t>
            </a:r>
            <a:endParaRPr b="0" i="0" u="none" strike="noStrike" cap="none" dirty="0">
              <a:solidFill>
                <a:srgbClr val="000000"/>
              </a:solidFill>
              <a:latin typeface="Arial"/>
              <a:ea typeface="Arial"/>
              <a:cs typeface="Arial"/>
              <a:sym typeface="Arial"/>
            </a:endParaRPr>
          </a:p>
        </p:txBody>
      </p:sp>
      <p:pic>
        <p:nvPicPr>
          <p:cNvPr id="3" name="Resim 2" descr="metin, grafik, yazı tipi, logo içeren bir resim&#10;&#10;Açıklama otomatik olarak oluşturuldu">
            <a:extLst>
              <a:ext uri="{FF2B5EF4-FFF2-40B4-BE49-F238E27FC236}">
                <a16:creationId xmlns:a16="http://schemas.microsoft.com/office/drawing/2014/main" id="{F028CBC4-557B-CED0-B6BB-636C9DFA7D4F}"/>
              </a:ext>
            </a:extLst>
          </p:cNvPr>
          <p:cNvPicPr>
            <a:picLocks noChangeAspect="1"/>
          </p:cNvPicPr>
          <p:nvPr/>
        </p:nvPicPr>
        <p:blipFill>
          <a:blip r:embed="rId4"/>
          <a:stretch>
            <a:fillRect/>
          </a:stretch>
        </p:blipFill>
        <p:spPr>
          <a:xfrm>
            <a:off x="9884780" y="-1"/>
            <a:ext cx="2307220" cy="869785"/>
          </a:xfrm>
          <a:prstGeom prst="rect">
            <a:avLst/>
          </a:prstGeom>
        </p:spPr>
      </p:pic>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21"/>
          <p:cNvSpPr txBox="1">
            <a:spLocks noGrp="1"/>
          </p:cNvSpPr>
          <p:nvPr>
            <p:ph type="title"/>
          </p:nvPr>
        </p:nvSpPr>
        <p:spPr>
          <a:xfrm>
            <a:off x="588613" y="284224"/>
            <a:ext cx="9874901"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000" b="1" i="0" u="none" strike="noStrike" dirty="0">
                <a:solidFill>
                  <a:srgbClr val="70995C"/>
                </a:solidFill>
                <a:latin typeface="Helvetica Neue"/>
              </a:rPr>
              <a:t>ERİŞİM VE ÖĞRENME ORTAMI: KORUMA VE </a:t>
            </a:r>
            <a:br>
              <a:rPr lang="tr" sz="3000" b="1" i="0" u="none" strike="noStrike" dirty="0">
                <a:solidFill>
                  <a:srgbClr val="70995C"/>
                </a:solidFill>
                <a:latin typeface="Helvetica Neue"/>
              </a:rPr>
            </a:br>
            <a:r>
              <a:rPr lang="tr" sz="3000" b="1" i="0" u="none" strike="noStrike" dirty="0">
                <a:solidFill>
                  <a:srgbClr val="70995C"/>
                </a:solidFill>
                <a:latin typeface="Helvetica Neue"/>
              </a:rPr>
              <a:t>İYİ OLMA HÂLİ</a:t>
            </a:r>
            <a:endParaRPr sz="3000" dirty="0"/>
          </a:p>
        </p:txBody>
      </p:sp>
      <p:sp>
        <p:nvSpPr>
          <p:cNvPr id="482" name="Google Shape;482;p21"/>
          <p:cNvSpPr txBox="1">
            <a:spLocks noGrp="1"/>
          </p:cNvSpPr>
          <p:nvPr>
            <p:ph type="body" idx="2"/>
          </p:nvPr>
        </p:nvSpPr>
        <p:spPr>
          <a:xfrm>
            <a:off x="451103" y="2778868"/>
            <a:ext cx="5561237" cy="356308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000"/>
              <a:buChar char="•"/>
            </a:pPr>
            <a:r>
              <a:rPr lang="tr" sz="1800" b="0" i="0" u="none" strike="noStrike" dirty="0">
                <a:latin typeface="Helvetica Neue"/>
              </a:rPr>
              <a:t>Aşağıdakileri tespit edin ve ele alın:  </a:t>
            </a:r>
            <a:endParaRPr sz="1800" dirty="0"/>
          </a:p>
          <a:p>
            <a:pPr marL="685800" lvl="1" indent="-228600" algn="l" rtl="0">
              <a:lnSpc>
                <a:spcPct val="90000"/>
              </a:lnSpc>
              <a:spcBef>
                <a:spcPts val="500"/>
              </a:spcBef>
              <a:spcAft>
                <a:spcPct val="0"/>
              </a:spcAft>
              <a:buSzPts val="2000"/>
              <a:buChar char="•"/>
            </a:pPr>
            <a:r>
              <a:rPr lang="tr" sz="1800" b="0" i="0" u="none" strike="noStrike" dirty="0">
                <a:latin typeface="Helvetica Neue"/>
              </a:rPr>
              <a:t>Çocuk işçiliği bakımından eğitimle ilişkili riskler (okullardan kaçırılma/zorla alma, öğretmenler tarafından cinsel istismar, okullarda çocuk çalıştırma)</a:t>
            </a:r>
            <a:endParaRPr sz="1800" dirty="0"/>
          </a:p>
          <a:p>
            <a:pPr marL="685800" lvl="1" indent="-228600" algn="l" rtl="0">
              <a:lnSpc>
                <a:spcPct val="90000"/>
              </a:lnSpc>
              <a:spcBef>
                <a:spcPts val="500"/>
              </a:spcBef>
              <a:spcAft>
                <a:spcPct val="0"/>
              </a:spcAft>
              <a:buSzPts val="2000"/>
              <a:buChar char="•"/>
            </a:pPr>
            <a:r>
              <a:rPr lang="tr" sz="1800" b="0" i="0" u="none" strike="noStrike" dirty="0">
                <a:latin typeface="Helvetica Neue"/>
              </a:rPr>
              <a:t>Çalışan çocuklara yönelik damgalama ve ayrımcılık </a:t>
            </a:r>
            <a:endParaRPr sz="1800" dirty="0"/>
          </a:p>
          <a:p>
            <a:pPr marL="685800" lvl="1" indent="-228600" algn="l" rtl="0">
              <a:lnSpc>
                <a:spcPct val="90000"/>
              </a:lnSpc>
              <a:spcBef>
                <a:spcPts val="500"/>
              </a:spcBef>
              <a:spcAft>
                <a:spcPct val="0"/>
              </a:spcAft>
              <a:buSzPts val="2000"/>
              <a:buChar char="•"/>
            </a:pPr>
            <a:r>
              <a:rPr lang="tr" sz="1800" b="0" i="0" u="none" strike="noStrike" dirty="0">
                <a:latin typeface="Helvetica Neue"/>
              </a:rPr>
              <a:t>Kız çocuklarının özel ihtiyaçları  </a:t>
            </a:r>
            <a:endParaRPr sz="1800" dirty="0"/>
          </a:p>
          <a:p>
            <a:pPr marL="228600" lvl="0" indent="-228600" algn="l" rtl="0">
              <a:lnSpc>
                <a:spcPct val="90000"/>
              </a:lnSpc>
              <a:spcBef>
                <a:spcPts val="1000"/>
              </a:spcBef>
              <a:spcAft>
                <a:spcPct val="0"/>
              </a:spcAft>
              <a:buClr>
                <a:schemeClr val="accent1"/>
              </a:buClr>
              <a:buSzPts val="2000"/>
              <a:buChar char="•"/>
            </a:pPr>
            <a:r>
              <a:rPr lang="tr" sz="1800" b="0" i="0" u="none" strike="noStrike" dirty="0">
                <a:latin typeface="Helvetica Neue"/>
              </a:rPr>
              <a:t>Okullarda toplumsal cinsiyete dayalı şiddetin önlenmesi ve TCDŞ'ye müdahale edilmesine yönelik tedbirler</a:t>
            </a:r>
            <a:endParaRPr sz="1800" dirty="0"/>
          </a:p>
          <a:p>
            <a:pPr marL="228600" lvl="0" indent="-228600" algn="l" rtl="0">
              <a:lnSpc>
                <a:spcPct val="90000"/>
              </a:lnSpc>
              <a:spcBef>
                <a:spcPts val="1000"/>
              </a:spcBef>
              <a:spcAft>
                <a:spcPct val="0"/>
              </a:spcAft>
              <a:buClr>
                <a:schemeClr val="accent1"/>
              </a:buClr>
              <a:buSzPts val="2000"/>
              <a:buChar char="•"/>
            </a:pPr>
            <a:r>
              <a:rPr lang="tr" sz="1800" b="0" i="0" u="none" strike="noStrike" dirty="0">
                <a:latin typeface="Helvetica Neue"/>
              </a:rPr>
              <a:t>Belgeleri ve kayıt bilgilerini güvenli biçimde saklayın - gizlilik ve güvenlik </a:t>
            </a:r>
            <a:endParaRPr sz="1800" dirty="0"/>
          </a:p>
        </p:txBody>
      </p:sp>
      <p:sp>
        <p:nvSpPr>
          <p:cNvPr id="483" name="Google Shape;483;p21"/>
          <p:cNvSpPr txBox="1">
            <a:spLocks noGrp="1"/>
          </p:cNvSpPr>
          <p:nvPr>
            <p:ph type="body" idx="1"/>
          </p:nvPr>
        </p:nvSpPr>
        <p:spPr>
          <a:xfrm>
            <a:off x="790028" y="2009655"/>
            <a:ext cx="4736035" cy="7692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1"/>
              </a:buClr>
              <a:buSzPts val="2800"/>
              <a:buNone/>
            </a:pPr>
            <a:r>
              <a:rPr lang="tr" sz="2200" b="1" i="0" u="none" strike="noStrike" dirty="0">
                <a:latin typeface="Helvetica Neue"/>
              </a:rPr>
              <a:t>Herkes için güvenli ve emniyetli öğrenmeyi teşvik edin</a:t>
            </a:r>
            <a:endParaRPr sz="2200" dirty="0"/>
          </a:p>
        </p:txBody>
      </p:sp>
      <p:sp>
        <p:nvSpPr>
          <p:cNvPr id="484" name="Google Shape;484;p21"/>
          <p:cNvSpPr txBox="1"/>
          <p:nvPr/>
        </p:nvSpPr>
        <p:spPr>
          <a:xfrm>
            <a:off x="6194304" y="2009655"/>
            <a:ext cx="5561243" cy="1009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accent1"/>
              </a:buClr>
              <a:buSzPts val="2800"/>
              <a:buFont typeface="Arial"/>
              <a:buNone/>
            </a:pPr>
            <a:r>
              <a:rPr lang="tr" sz="2200" b="1" i="0" u="none" strike="noStrike" cap="none" dirty="0">
                <a:solidFill>
                  <a:srgbClr val="02628C"/>
                </a:solidFill>
                <a:latin typeface="Helvetica Neue"/>
                <a:ea typeface="Helvetica Neue"/>
                <a:cs typeface="Helvetica Neue"/>
                <a:sym typeface="Helvetica Neue"/>
              </a:rPr>
              <a:t>Çocuk işçiliğinden kurtarılan çocuklar için güvenli ve destekleyici bir öğrenme ortamını teşvik edin</a:t>
            </a:r>
            <a:endParaRPr sz="2200" b="0" i="0" u="none" strike="noStrike" cap="none" dirty="0">
              <a:solidFill>
                <a:srgbClr val="000000"/>
              </a:solidFill>
              <a:latin typeface="Arial"/>
              <a:ea typeface="Arial"/>
              <a:cs typeface="Arial"/>
              <a:sym typeface="Arial"/>
            </a:endParaRPr>
          </a:p>
        </p:txBody>
      </p:sp>
      <p:cxnSp>
        <p:nvCxnSpPr>
          <p:cNvPr id="485" name="Google Shape;485;p21"/>
          <p:cNvCxnSpPr/>
          <p:nvPr/>
        </p:nvCxnSpPr>
        <p:spPr>
          <a:xfrm flipH="1">
            <a:off x="6092492"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86" name="Google Shape;486;p21"/>
          <p:cNvSpPr txBox="1"/>
          <p:nvPr/>
        </p:nvSpPr>
        <p:spPr>
          <a:xfrm>
            <a:off x="6879168" y="3429000"/>
            <a:ext cx="4948905" cy="3503612"/>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1"/>
              </a:buClr>
              <a:buSzPts val="2200"/>
              <a:buFont typeface="Arial"/>
              <a:buNone/>
            </a:pPr>
            <a:endParaRPr sz="2200" b="0" i="0" u="none" strike="noStrike" cap="none">
              <a:solidFill>
                <a:schemeClr val="dk1"/>
              </a:solidFill>
              <a:latin typeface="Helvetica Neue"/>
              <a:ea typeface="Helvetica Neue"/>
              <a:cs typeface="Helvetica Neue"/>
              <a:sym typeface="Helvetica Neue"/>
            </a:endParaRPr>
          </a:p>
        </p:txBody>
      </p:sp>
      <p:sp>
        <p:nvSpPr>
          <p:cNvPr id="487" name="Google Shape;487;p21"/>
          <p:cNvSpPr txBox="1"/>
          <p:nvPr/>
        </p:nvSpPr>
        <p:spPr>
          <a:xfrm>
            <a:off x="6448793" y="3191448"/>
            <a:ext cx="5197316" cy="306387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1"/>
              </a:buClr>
              <a:buSzPts val="2000"/>
              <a:buFont typeface="Arial"/>
              <a:buChar char="•"/>
            </a:pPr>
            <a:r>
              <a:rPr lang="tr" sz="1800" b="0" i="0" u="none" strike="noStrike" cap="none" dirty="0">
                <a:solidFill>
                  <a:srgbClr val="545554"/>
                </a:solidFill>
                <a:latin typeface="Helvetica Neue"/>
                <a:ea typeface="Helvetica Neue"/>
                <a:cs typeface="Helvetica Neue"/>
                <a:sym typeface="Helvetica Neue"/>
              </a:rPr>
              <a:t>Bireysel veya grup hâlinde destek </a:t>
            </a:r>
            <a:endParaRPr sz="18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000"/>
              <a:buFont typeface="Arial"/>
              <a:buChar char="•"/>
            </a:pPr>
            <a:r>
              <a:rPr lang="tr" sz="1800" b="0" i="0" u="none" strike="noStrike" cap="none" dirty="0">
                <a:solidFill>
                  <a:srgbClr val="545554"/>
                </a:solidFill>
                <a:latin typeface="Helvetica Neue"/>
                <a:ea typeface="Helvetica Neue"/>
                <a:cs typeface="Helvetica Neue"/>
                <a:sym typeface="Helvetica Neue"/>
              </a:rPr>
              <a:t>Özgüveni geliştirmeye ve psikososyal iyilik hâlini geliştirmeye dönük faaliyetler </a:t>
            </a:r>
            <a:endParaRPr sz="18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000"/>
              <a:buFont typeface="Arial"/>
              <a:buChar char="•"/>
            </a:pPr>
            <a:r>
              <a:rPr lang="tr" sz="1800" b="0" i="0" u="none" strike="noStrike" cap="none" dirty="0">
                <a:solidFill>
                  <a:srgbClr val="545554"/>
                </a:solidFill>
                <a:latin typeface="Helvetica Neue"/>
                <a:ea typeface="Helvetica Neue"/>
                <a:cs typeface="Helvetica Neue"/>
                <a:sym typeface="Helvetica Neue"/>
              </a:rPr>
              <a:t>Çocuk işçiliğini/en kötü biçimlerdeki çocuk işçiliğini deneyimlemiş çocukların ihtiyaçlarına cevap verebilmeleri için öğretmenlere yönelik rehberlik ve destek</a:t>
            </a:r>
            <a:endParaRPr sz="18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000"/>
              <a:buFont typeface="Arial"/>
              <a:buChar char="•"/>
            </a:pPr>
            <a:r>
              <a:rPr lang="tr" sz="1800" b="0" i="0" u="none" strike="noStrike" cap="none" dirty="0">
                <a:solidFill>
                  <a:srgbClr val="545554"/>
                </a:solidFill>
                <a:latin typeface="Helvetica Neue"/>
                <a:ea typeface="Helvetica Neue"/>
                <a:cs typeface="Helvetica Neue"/>
                <a:sym typeface="Helvetica Neue"/>
              </a:rPr>
              <a:t>Belgeleri ve kayıt bilgilerini güvenli biçimde saklayın - gizlilik ve güvenlik </a:t>
            </a:r>
            <a:endParaRPr sz="1800" b="0" i="0" u="none" strike="noStrike" cap="none" dirty="0">
              <a:solidFill>
                <a:srgbClr val="000000"/>
              </a:solidFill>
              <a:latin typeface="Arial"/>
              <a:ea typeface="Arial"/>
              <a:cs typeface="Arial"/>
              <a:sym typeface="Arial"/>
            </a:endParaRPr>
          </a:p>
        </p:txBody>
      </p:sp>
      <p:pic>
        <p:nvPicPr>
          <p:cNvPr id="3" name="Resim 2" descr="metin, grafik, yazı tipi, logo içeren bir resim&#10;&#10;Açıklama otomatik olarak oluşturuldu">
            <a:extLst>
              <a:ext uri="{FF2B5EF4-FFF2-40B4-BE49-F238E27FC236}">
                <a16:creationId xmlns:a16="http://schemas.microsoft.com/office/drawing/2014/main" id="{BEF1161F-B226-A59F-09E3-9871A38BBA2B}"/>
              </a:ext>
            </a:extLst>
          </p:cNvPr>
          <p:cNvPicPr>
            <a:picLocks noChangeAspect="1"/>
          </p:cNvPicPr>
          <p:nvPr/>
        </p:nvPicPr>
        <p:blipFill>
          <a:blip r:embed="rId4"/>
          <a:stretch>
            <a:fillRect/>
          </a:stretch>
        </p:blipFill>
        <p:spPr>
          <a:xfrm>
            <a:off x="9769033" y="167785"/>
            <a:ext cx="2307220" cy="869785"/>
          </a:xfrm>
          <a:prstGeom prst="rect">
            <a:avLst/>
          </a:prstGeom>
        </p:spPr>
      </p:pic>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22"/>
          <p:cNvSpPr txBox="1">
            <a:spLocks noGrp="1"/>
          </p:cNvSpPr>
          <p:nvPr>
            <p:ph type="title"/>
          </p:nvPr>
        </p:nvSpPr>
        <p:spPr>
          <a:xfrm>
            <a:off x="688083" y="207003"/>
            <a:ext cx="8849456"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000" b="1" i="0" u="none" strike="noStrike" dirty="0">
                <a:solidFill>
                  <a:srgbClr val="70995C"/>
                </a:solidFill>
                <a:latin typeface="Helvetica Neue"/>
              </a:rPr>
              <a:t>ERİŞİM VE ÖĞRENME ORTAMI: TESİSLER VE HİZMETLER</a:t>
            </a:r>
            <a:endParaRPr sz="3000" dirty="0"/>
          </a:p>
        </p:txBody>
      </p:sp>
      <p:sp>
        <p:nvSpPr>
          <p:cNvPr id="495" name="Google Shape;495;p22"/>
          <p:cNvSpPr txBox="1">
            <a:spLocks noGrp="1"/>
          </p:cNvSpPr>
          <p:nvPr>
            <p:ph type="body" idx="2"/>
          </p:nvPr>
        </p:nvSpPr>
        <p:spPr>
          <a:xfrm>
            <a:off x="449611" y="3191448"/>
            <a:ext cx="4858939" cy="327561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200"/>
              <a:buChar char="•"/>
            </a:pPr>
            <a:r>
              <a:rPr lang="tr" sz="2200" b="0" i="0" u="none" strike="noStrike" dirty="0">
                <a:latin typeface="Helvetica Neue"/>
              </a:rPr>
              <a:t>Afete dayanıklı yapılar </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Su, Sanitasyon ve Hijyen tesisleri </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Menstrüel Hijyen Yönetimi</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Öğretim materyalleri </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Ek ihtiyaçlar için öğrenme yardımcıları </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Öğretmen-öğrenci oranı </a:t>
            </a:r>
            <a:endParaRPr dirty="0"/>
          </a:p>
          <a:p>
            <a:pPr marL="228600" lvl="0" indent="-228600" algn="l" rtl="0">
              <a:lnSpc>
                <a:spcPct val="90000"/>
              </a:lnSpc>
              <a:spcBef>
                <a:spcPts val="1000"/>
              </a:spcBef>
              <a:spcAft>
                <a:spcPct val="0"/>
              </a:spcAft>
              <a:buClr>
                <a:schemeClr val="accent1"/>
              </a:buClr>
              <a:buSzPts val="2200"/>
              <a:buChar char="•"/>
            </a:pPr>
            <a:r>
              <a:rPr lang="tr" sz="2200" b="0" i="0" u="none" strike="noStrike" dirty="0">
                <a:latin typeface="Helvetica Neue"/>
              </a:rPr>
              <a:t>Sınıf büyüklüğü-öğrenci </a:t>
            </a:r>
            <a:r>
              <a:rPr lang="tr" sz="2200" b="0" i="0" u="none" strike="noStrike" dirty="0" smtClean="0">
                <a:latin typeface="Helvetica Neue"/>
              </a:rPr>
              <a:t>oranı</a:t>
            </a:r>
            <a:endParaRPr dirty="0"/>
          </a:p>
        </p:txBody>
      </p:sp>
      <p:sp>
        <p:nvSpPr>
          <p:cNvPr id="496" name="Google Shape;496;p22"/>
          <p:cNvSpPr txBox="1">
            <a:spLocks noGrp="1"/>
          </p:cNvSpPr>
          <p:nvPr>
            <p:ph type="body" idx="1"/>
          </p:nvPr>
        </p:nvSpPr>
        <p:spPr>
          <a:xfrm>
            <a:off x="449611" y="1910843"/>
            <a:ext cx="5037156" cy="7692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1"/>
              </a:buClr>
              <a:buSzPts val="2800"/>
              <a:buNone/>
            </a:pPr>
            <a:r>
              <a:rPr lang="tr" sz="2400" b="1" i="0" u="none" strike="noStrike" dirty="0">
                <a:latin typeface="Helvetica Neue"/>
              </a:rPr>
              <a:t>Okul terkinin önlenmesi amacıyla eğitim kurumlarının güvenliği ve erişilebilirliği </a:t>
            </a:r>
            <a:endParaRPr sz="2400" dirty="0"/>
          </a:p>
        </p:txBody>
      </p:sp>
      <p:sp>
        <p:nvSpPr>
          <p:cNvPr id="497" name="Google Shape;497;p22"/>
          <p:cNvSpPr txBox="1"/>
          <p:nvPr/>
        </p:nvSpPr>
        <p:spPr>
          <a:xfrm>
            <a:off x="6096000" y="1978701"/>
            <a:ext cx="5561243" cy="76661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accent1"/>
              </a:buClr>
              <a:buSzPts val="2800"/>
              <a:buFont typeface="Arial"/>
              <a:buNone/>
            </a:pPr>
            <a:r>
              <a:rPr lang="tr" sz="2400" b="1" i="0" u="none" strike="noStrike" cap="none" dirty="0">
                <a:solidFill>
                  <a:srgbClr val="02628C"/>
                </a:solidFill>
                <a:latin typeface="Helvetica Neue"/>
                <a:ea typeface="Helvetica Neue"/>
                <a:cs typeface="Helvetica Neue"/>
                <a:sym typeface="Helvetica Neue"/>
              </a:rPr>
              <a:t>Okullar vasıtasıyla çok sektörlü hizmetlerin teşvik edilmesi </a:t>
            </a:r>
            <a:endParaRPr sz="2400" b="0" i="0" u="none" strike="noStrike" cap="none" dirty="0">
              <a:solidFill>
                <a:srgbClr val="000000"/>
              </a:solidFill>
              <a:latin typeface="Arial"/>
              <a:ea typeface="Arial"/>
              <a:cs typeface="Arial"/>
              <a:sym typeface="Arial"/>
            </a:endParaRPr>
          </a:p>
        </p:txBody>
      </p:sp>
      <p:cxnSp>
        <p:nvCxnSpPr>
          <p:cNvPr id="498" name="Google Shape;498;p22"/>
          <p:cNvCxnSpPr/>
          <p:nvPr/>
        </p:nvCxnSpPr>
        <p:spPr>
          <a:xfrm flipH="1">
            <a:off x="5787692"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99" name="Google Shape;499;p22"/>
          <p:cNvSpPr txBox="1"/>
          <p:nvPr/>
        </p:nvSpPr>
        <p:spPr>
          <a:xfrm>
            <a:off x="6879168" y="3429000"/>
            <a:ext cx="4948905" cy="3503612"/>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1"/>
              </a:buClr>
              <a:buSzPts val="2200"/>
              <a:buFont typeface="Arial"/>
              <a:buNone/>
            </a:pPr>
            <a:endParaRPr sz="2200" b="0" i="0" u="none" strike="noStrike" cap="none">
              <a:solidFill>
                <a:schemeClr val="dk1"/>
              </a:solidFill>
              <a:latin typeface="Helvetica Neue"/>
              <a:ea typeface="Helvetica Neue"/>
              <a:cs typeface="Helvetica Neue"/>
              <a:sym typeface="Helvetica Neue"/>
            </a:endParaRPr>
          </a:p>
        </p:txBody>
      </p:sp>
      <p:sp>
        <p:nvSpPr>
          <p:cNvPr id="500" name="Google Shape;500;p22"/>
          <p:cNvSpPr txBox="1"/>
          <p:nvPr/>
        </p:nvSpPr>
        <p:spPr>
          <a:xfrm>
            <a:off x="6630757" y="3191448"/>
            <a:ext cx="5197316" cy="306387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1"/>
              </a:buClr>
              <a:buSzPts val="2200"/>
              <a:buFont typeface="Arial"/>
              <a:buChar char="•"/>
            </a:pPr>
            <a:r>
              <a:rPr lang="tr" sz="2200" b="0" i="0" u="none" strike="noStrike" cap="none" dirty="0">
                <a:solidFill>
                  <a:srgbClr val="545554"/>
                </a:solidFill>
                <a:latin typeface="Helvetica Neue"/>
                <a:ea typeface="Helvetica Neue"/>
                <a:cs typeface="Helvetica Neue"/>
                <a:sym typeface="Helvetica Neue"/>
              </a:rPr>
              <a:t>Sağlık ve aşılama programları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200"/>
              <a:buFont typeface="Arial"/>
              <a:buChar char="•"/>
            </a:pPr>
            <a:r>
              <a:rPr lang="tr" sz="2200" b="0" i="0" u="none" strike="noStrike" cap="none" dirty="0">
                <a:solidFill>
                  <a:srgbClr val="545554"/>
                </a:solidFill>
                <a:latin typeface="Helvetica Neue"/>
                <a:ea typeface="Helvetica Neue"/>
                <a:cs typeface="Helvetica Neue"/>
                <a:sym typeface="Helvetica Neue"/>
              </a:rPr>
              <a:t>Beslenme ve okul beslenme programları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200"/>
              <a:buFont typeface="Arial"/>
              <a:buChar char="•"/>
            </a:pPr>
            <a:r>
              <a:rPr lang="tr" sz="2200" b="0" i="0" u="none" strike="noStrike" cap="none" dirty="0">
                <a:solidFill>
                  <a:srgbClr val="545554"/>
                </a:solidFill>
                <a:latin typeface="Helvetica Neue"/>
                <a:ea typeface="Helvetica Neue"/>
                <a:cs typeface="Helvetica Neue"/>
                <a:sym typeface="Helvetica Neue"/>
              </a:rPr>
              <a:t>Dinlence ve spor programları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200"/>
              <a:buFont typeface="Arial"/>
              <a:buChar char="•"/>
            </a:pPr>
            <a:r>
              <a:rPr lang="tr" sz="2200" b="0" i="0" u="none" strike="noStrike" cap="none" dirty="0">
                <a:solidFill>
                  <a:srgbClr val="545554"/>
                </a:solidFill>
                <a:latin typeface="Helvetica Neue"/>
                <a:ea typeface="Helvetica Neue"/>
                <a:cs typeface="Helvetica Neue"/>
                <a:sym typeface="Helvetica Neue"/>
              </a:rPr>
              <a:t>Akran grubu faaliyetleri ve yaşam becerileri  </a:t>
            </a:r>
            <a:endParaRPr sz="1400" b="0" i="0" u="none" strike="noStrike" cap="none" dirty="0">
              <a:solidFill>
                <a:srgbClr val="000000"/>
              </a:solidFill>
              <a:latin typeface="Arial"/>
              <a:ea typeface="Arial"/>
              <a:cs typeface="Arial"/>
              <a:sym typeface="Arial"/>
            </a:endParaRPr>
          </a:p>
          <a:p>
            <a:pPr marL="228600" marR="0" lvl="0" indent="-88900" algn="l" rtl="0">
              <a:lnSpc>
                <a:spcPct val="90000"/>
              </a:lnSpc>
              <a:spcBef>
                <a:spcPts val="1000"/>
              </a:spcBef>
              <a:spcAft>
                <a:spcPct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pic>
        <p:nvPicPr>
          <p:cNvPr id="3" name="Resim 2" descr="metin, grafik, yazı tipi, logo içeren bir resim&#10;&#10;Açıklama otomatik olarak oluşturuldu">
            <a:extLst>
              <a:ext uri="{FF2B5EF4-FFF2-40B4-BE49-F238E27FC236}">
                <a16:creationId xmlns:a16="http://schemas.microsoft.com/office/drawing/2014/main" id="{98365C2F-0437-7134-A34D-7ED07D5D2C4D}"/>
              </a:ext>
            </a:extLst>
          </p:cNvPr>
          <p:cNvPicPr>
            <a:picLocks noChangeAspect="1"/>
          </p:cNvPicPr>
          <p:nvPr/>
        </p:nvPicPr>
        <p:blipFill>
          <a:blip r:embed="rId4"/>
          <a:stretch>
            <a:fillRect/>
          </a:stretch>
        </p:blipFill>
        <p:spPr>
          <a:xfrm>
            <a:off x="9490103" y="1"/>
            <a:ext cx="2701897" cy="1018572"/>
          </a:xfrm>
          <a:prstGeom prst="rect">
            <a:avLst/>
          </a:prstGeom>
        </p:spPr>
      </p:pic>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600" b="1" i="0" u="none" strike="noStrike">
                <a:solidFill>
                  <a:srgbClr val="70995C"/>
                </a:solidFill>
                <a:latin typeface="Helvetica Neue"/>
              </a:rPr>
              <a:t>ÖĞRETİM VE ÖĞRENİM </a:t>
            </a:r>
            <a:endParaRPr/>
          </a:p>
        </p:txBody>
      </p:sp>
      <p:sp>
        <p:nvSpPr>
          <p:cNvPr id="508" name="Google Shape;508;p23"/>
          <p:cNvSpPr txBox="1">
            <a:spLocks noGrp="1"/>
          </p:cNvSpPr>
          <p:nvPr>
            <p:ph type="body" idx="2"/>
          </p:nvPr>
        </p:nvSpPr>
        <p:spPr>
          <a:xfrm>
            <a:off x="278235" y="2367465"/>
            <a:ext cx="5561243" cy="327561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300"/>
              <a:buChar char="•"/>
            </a:pPr>
            <a:r>
              <a:rPr lang="tr" sz="2000" b="0" i="0" u="none" strike="noStrike" dirty="0">
                <a:latin typeface="Helvetica Neue"/>
              </a:rPr>
              <a:t>Çalışan çocuklara yönelik örgün ve yaygın eğitimin eğitim standartlarına uygun olmasını </a:t>
            </a:r>
            <a:r>
              <a:rPr lang="tr" sz="2000" b="0" i="0" u="none" strike="noStrike" dirty="0" smtClean="0">
                <a:latin typeface="Helvetica Neue"/>
              </a:rPr>
              <a:t>sağlayın.</a:t>
            </a:r>
            <a:endParaRPr sz="2000" dirty="0"/>
          </a:p>
          <a:p>
            <a:pPr marL="228600" lvl="0" indent="-228600" algn="l" rtl="0">
              <a:lnSpc>
                <a:spcPct val="90000"/>
              </a:lnSpc>
              <a:spcBef>
                <a:spcPts val="1000"/>
              </a:spcBef>
              <a:spcAft>
                <a:spcPct val="0"/>
              </a:spcAft>
              <a:buClr>
                <a:schemeClr val="accent1"/>
              </a:buClr>
              <a:buSzPts val="2300"/>
              <a:buChar char="•"/>
            </a:pPr>
            <a:r>
              <a:rPr lang="tr" sz="2000" b="0" i="0" u="none" strike="noStrike" dirty="0">
                <a:latin typeface="Helvetica Neue"/>
              </a:rPr>
              <a:t>Öğretim materyallerinde çocuk işçiliği meselesine yer verildiğinden emin </a:t>
            </a:r>
            <a:r>
              <a:rPr lang="tr" sz="2000" b="0" i="0" u="none" strike="noStrike" dirty="0" smtClean="0">
                <a:latin typeface="Helvetica Neue"/>
              </a:rPr>
              <a:t>olun.</a:t>
            </a:r>
            <a:endParaRPr sz="2000" dirty="0"/>
          </a:p>
          <a:p>
            <a:pPr marL="228600" lvl="0" indent="-228600" algn="l" rtl="0">
              <a:lnSpc>
                <a:spcPct val="90000"/>
              </a:lnSpc>
              <a:spcBef>
                <a:spcPts val="1000"/>
              </a:spcBef>
              <a:spcAft>
                <a:spcPct val="0"/>
              </a:spcAft>
              <a:buClr>
                <a:schemeClr val="accent1"/>
              </a:buClr>
              <a:buSzPts val="2300"/>
              <a:buChar char="•"/>
            </a:pPr>
            <a:r>
              <a:rPr lang="tr" sz="2000" b="0" i="0" u="none" strike="noStrike" dirty="0">
                <a:latin typeface="Helvetica Neue"/>
              </a:rPr>
              <a:t>Yaşam becerileri konusunun içeriğini, çalışan çocukların ihtiyaçlarını karşılayacak şekilde oluşturun: </a:t>
            </a:r>
            <a:endParaRPr sz="20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Risk/tehlikenin azaltılması </a:t>
            </a:r>
            <a:endParaRPr sz="16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PSD/olumsuzlukları aşma</a:t>
            </a:r>
            <a:endParaRPr sz="16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Sağlık, hijyen, CSÜS (Cinsel Sağlık ve Üreme Sağlığı), HIV, CSE vb. </a:t>
            </a:r>
            <a:endParaRPr sz="16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DRR (Afet riski azaltma), ilk yardım </a:t>
            </a:r>
            <a:endParaRPr sz="16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Kültür, dinlence, spor, sanat </a:t>
            </a:r>
            <a:endParaRPr sz="1600" dirty="0"/>
          </a:p>
          <a:p>
            <a:pPr marL="685800" lvl="1" indent="-228600" algn="l" rtl="0">
              <a:lnSpc>
                <a:spcPct val="90000"/>
              </a:lnSpc>
              <a:spcBef>
                <a:spcPts val="500"/>
              </a:spcBef>
              <a:spcAft>
                <a:spcPct val="0"/>
              </a:spcAft>
              <a:buSzPts val="1800"/>
              <a:buChar char="•"/>
            </a:pPr>
            <a:r>
              <a:rPr lang="tr" sz="1600" b="0" i="0" u="none" strike="noStrike" dirty="0">
                <a:latin typeface="Helvetica Neue"/>
              </a:rPr>
              <a:t>Liderlik, iş koçluğu, istihdam edebilirlik </a:t>
            </a:r>
            <a:endParaRPr sz="1600" dirty="0"/>
          </a:p>
        </p:txBody>
      </p:sp>
      <p:sp>
        <p:nvSpPr>
          <p:cNvPr id="509" name="Google Shape;509;p23"/>
          <p:cNvSpPr txBox="1">
            <a:spLocks noGrp="1"/>
          </p:cNvSpPr>
          <p:nvPr>
            <p:ph type="body" idx="1"/>
          </p:nvPr>
        </p:nvSpPr>
        <p:spPr>
          <a:xfrm>
            <a:off x="690838" y="1864570"/>
            <a:ext cx="4736035" cy="7692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1"/>
              </a:buClr>
              <a:buSzPts val="2800"/>
              <a:buNone/>
            </a:pPr>
            <a:r>
              <a:rPr lang="tr" sz="2600" b="1" i="0" u="none" strike="noStrike" dirty="0">
                <a:latin typeface="Helvetica Neue"/>
              </a:rPr>
              <a:t>MÜFREDAT</a:t>
            </a:r>
            <a:endParaRPr sz="2600" dirty="0"/>
          </a:p>
          <a:p>
            <a:pPr marL="0" lvl="0" indent="0" algn="ctr" rtl="0">
              <a:lnSpc>
                <a:spcPct val="90000"/>
              </a:lnSpc>
              <a:spcBef>
                <a:spcPts val="1000"/>
              </a:spcBef>
              <a:spcAft>
                <a:spcPct val="0"/>
              </a:spcAft>
              <a:buClr>
                <a:schemeClr val="accent1"/>
              </a:buClr>
              <a:buSzPts val="2800"/>
              <a:buNone/>
            </a:pPr>
            <a:endParaRPr dirty="0"/>
          </a:p>
        </p:txBody>
      </p:sp>
      <p:sp>
        <p:nvSpPr>
          <p:cNvPr id="510" name="Google Shape;510;p23"/>
          <p:cNvSpPr txBox="1"/>
          <p:nvPr/>
        </p:nvSpPr>
        <p:spPr>
          <a:xfrm>
            <a:off x="5994839" y="1886003"/>
            <a:ext cx="5833234" cy="13993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accent1"/>
              </a:buClr>
              <a:buSzPts val="2800"/>
              <a:buFont typeface="Arial"/>
              <a:buNone/>
            </a:pPr>
            <a:r>
              <a:rPr lang="tr" sz="2400" b="1" i="0" u="none" strike="noStrike" cap="none" dirty="0">
                <a:solidFill>
                  <a:srgbClr val="02628C"/>
                </a:solidFill>
                <a:latin typeface="Helvetica Neue"/>
                <a:ea typeface="Helvetica Neue"/>
                <a:cs typeface="Helvetica Neue"/>
                <a:sym typeface="Helvetica Neue"/>
              </a:rPr>
              <a:t>EĞİTİMCİ EĞİTİMİ, PROFESYONEL GELİŞİM VE DESTEK</a:t>
            </a:r>
            <a:endParaRPr sz="2400" b="0" i="0" u="none" strike="noStrike" cap="none" dirty="0">
              <a:solidFill>
                <a:srgbClr val="000000"/>
              </a:solidFill>
              <a:latin typeface="Arial"/>
              <a:ea typeface="Arial"/>
              <a:cs typeface="Arial"/>
              <a:sym typeface="Arial"/>
            </a:endParaRPr>
          </a:p>
        </p:txBody>
      </p:sp>
      <p:cxnSp>
        <p:nvCxnSpPr>
          <p:cNvPr id="511" name="Google Shape;511;p23"/>
          <p:cNvCxnSpPr/>
          <p:nvPr/>
        </p:nvCxnSpPr>
        <p:spPr>
          <a:xfrm flipH="1">
            <a:off x="5891265"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12" name="Google Shape;512;p23"/>
          <p:cNvSpPr txBox="1"/>
          <p:nvPr/>
        </p:nvSpPr>
        <p:spPr>
          <a:xfrm>
            <a:off x="6879168" y="3429000"/>
            <a:ext cx="4948905" cy="3503612"/>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1"/>
              </a:buClr>
              <a:buSzPts val="2200"/>
              <a:buFont typeface="Arial"/>
              <a:buNone/>
            </a:pPr>
            <a:endParaRPr sz="2200" b="0" i="0" u="none" strike="noStrike" cap="none">
              <a:solidFill>
                <a:schemeClr val="dk1"/>
              </a:solidFill>
              <a:latin typeface="Helvetica Neue"/>
              <a:ea typeface="Helvetica Neue"/>
              <a:cs typeface="Helvetica Neue"/>
              <a:sym typeface="Helvetica Neue"/>
            </a:endParaRPr>
          </a:p>
        </p:txBody>
      </p:sp>
      <p:sp>
        <p:nvSpPr>
          <p:cNvPr id="513" name="Google Shape;513;p23"/>
          <p:cNvSpPr txBox="1"/>
          <p:nvPr/>
        </p:nvSpPr>
        <p:spPr>
          <a:xfrm>
            <a:off x="6096000" y="2681940"/>
            <a:ext cx="5732073" cy="3573382"/>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1"/>
              </a:buClr>
              <a:buSzPts val="2300"/>
              <a:buFont typeface="Arial"/>
              <a:buChar char="•"/>
            </a:pPr>
            <a:r>
              <a:rPr lang="tr" sz="2000" b="0" i="0" u="none" strike="noStrike" cap="none" dirty="0">
                <a:solidFill>
                  <a:srgbClr val="545554"/>
                </a:solidFill>
                <a:latin typeface="Helvetica Neue"/>
                <a:ea typeface="Helvetica Neue"/>
                <a:cs typeface="Helvetica Neue"/>
                <a:sym typeface="Helvetica Neue"/>
              </a:rPr>
              <a:t>Eğitim personelinin çocuk işçiliği hakkındaki bilgi ve kapasitesini </a:t>
            </a:r>
            <a:r>
              <a:rPr lang="tr" sz="2000" b="0" i="0" u="none" strike="noStrike" cap="none" dirty="0" smtClean="0">
                <a:solidFill>
                  <a:srgbClr val="545554"/>
                </a:solidFill>
                <a:latin typeface="Helvetica Neue"/>
                <a:ea typeface="Helvetica Neue"/>
                <a:cs typeface="Helvetica Neue"/>
                <a:sym typeface="Helvetica Neue"/>
              </a:rPr>
              <a:t>güçlendirin.</a:t>
            </a:r>
            <a:endParaRPr sz="2000" b="0" i="0" u="none" strike="noStrike" cap="none" dirty="0">
              <a:solidFill>
                <a:srgbClr val="000000"/>
              </a:solidFill>
              <a:latin typeface="Arial"/>
              <a:ea typeface="Arial"/>
              <a:cs typeface="Arial"/>
              <a:sym typeface="Arial"/>
            </a:endParaRPr>
          </a:p>
          <a:p>
            <a:pPr marL="685800" marR="0" lvl="1" indent="-228600" algn="l" rtl="0">
              <a:lnSpc>
                <a:spcPct val="90000"/>
              </a:lnSpc>
              <a:spcBef>
                <a:spcPts val="500"/>
              </a:spcBef>
              <a:spcAft>
                <a:spcPct val="0"/>
              </a:spcAft>
              <a:buClr>
                <a:schemeClr val="accent1"/>
              </a:buClr>
              <a:buSzPts val="1800"/>
              <a:buFont typeface="Arial"/>
              <a:buChar char="•"/>
            </a:pPr>
            <a:r>
              <a:rPr lang="tr" sz="1600" b="0" i="0" u="none" strike="noStrike" cap="none" dirty="0">
                <a:solidFill>
                  <a:srgbClr val="545554"/>
                </a:solidFill>
                <a:latin typeface="Helvetica Neue"/>
                <a:ea typeface="Helvetica Neue"/>
                <a:cs typeface="Helvetica Neue"/>
                <a:sym typeface="Helvetica Neue"/>
              </a:rPr>
              <a:t>Çocuk işçiliği açısından bağlama özel riskler</a:t>
            </a:r>
            <a:endParaRPr sz="1600" b="0" i="0" u="none" strike="noStrike" cap="none" dirty="0">
              <a:solidFill>
                <a:srgbClr val="000000"/>
              </a:solidFill>
              <a:latin typeface="Arial"/>
              <a:ea typeface="Arial"/>
              <a:cs typeface="Arial"/>
              <a:sym typeface="Arial"/>
            </a:endParaRPr>
          </a:p>
          <a:p>
            <a:pPr marL="685800" marR="0" lvl="1" indent="-228600" algn="l" rtl="0">
              <a:lnSpc>
                <a:spcPct val="90000"/>
              </a:lnSpc>
              <a:spcBef>
                <a:spcPts val="500"/>
              </a:spcBef>
              <a:spcAft>
                <a:spcPct val="0"/>
              </a:spcAft>
              <a:buClr>
                <a:schemeClr val="accent1"/>
              </a:buClr>
              <a:buSzPts val="1800"/>
              <a:buFont typeface="Arial"/>
              <a:buChar char="•"/>
            </a:pPr>
            <a:r>
              <a:rPr lang="tr" sz="1600" b="0" i="0" u="none" strike="noStrike" cap="none" dirty="0">
                <a:solidFill>
                  <a:srgbClr val="545554"/>
                </a:solidFill>
                <a:latin typeface="Helvetica Neue"/>
                <a:ea typeface="Helvetica Neue"/>
                <a:cs typeface="Helvetica Neue"/>
                <a:sym typeface="Helvetica Neue"/>
              </a:rPr>
              <a:t>Güvenlik/Cinsel Sömürü, İstismar ve Tacizden Koruma Politikası (PSEAH)</a:t>
            </a:r>
            <a:endParaRPr sz="1600" b="0" i="0" u="none" strike="noStrike" cap="none" dirty="0">
              <a:solidFill>
                <a:srgbClr val="000000"/>
              </a:solidFill>
              <a:latin typeface="Arial"/>
              <a:ea typeface="Arial"/>
              <a:cs typeface="Arial"/>
              <a:sym typeface="Arial"/>
            </a:endParaRPr>
          </a:p>
          <a:p>
            <a:pPr marL="685800" marR="0" lvl="1" indent="-228600" algn="l" rtl="0">
              <a:lnSpc>
                <a:spcPct val="90000"/>
              </a:lnSpc>
              <a:spcBef>
                <a:spcPts val="500"/>
              </a:spcBef>
              <a:spcAft>
                <a:spcPct val="0"/>
              </a:spcAft>
              <a:buClr>
                <a:schemeClr val="accent1"/>
              </a:buClr>
              <a:buSzPts val="1800"/>
              <a:buFont typeface="Arial"/>
              <a:buChar char="•"/>
            </a:pPr>
            <a:r>
              <a:rPr lang="tr" sz="1600" b="0" i="0" u="none" strike="noStrike" cap="none" dirty="0">
                <a:solidFill>
                  <a:srgbClr val="545554"/>
                </a:solidFill>
                <a:latin typeface="Helvetica Neue"/>
                <a:ea typeface="Helvetica Neue"/>
                <a:cs typeface="Helvetica Neue"/>
                <a:sym typeface="Helvetica Neue"/>
              </a:rPr>
              <a:t>Toplumsal cinsiyet duyarlılığı </a:t>
            </a:r>
            <a:endParaRPr sz="1600" b="0" i="0" u="none" strike="noStrike" cap="none" dirty="0">
              <a:solidFill>
                <a:srgbClr val="000000"/>
              </a:solidFill>
              <a:latin typeface="Arial"/>
              <a:ea typeface="Arial"/>
              <a:cs typeface="Arial"/>
              <a:sym typeface="Arial"/>
            </a:endParaRPr>
          </a:p>
          <a:p>
            <a:pPr marL="685800" marR="0" lvl="1" indent="-228600" algn="l" rtl="0">
              <a:lnSpc>
                <a:spcPct val="90000"/>
              </a:lnSpc>
              <a:spcBef>
                <a:spcPts val="500"/>
              </a:spcBef>
              <a:spcAft>
                <a:spcPct val="0"/>
              </a:spcAft>
              <a:buClr>
                <a:schemeClr val="accent1"/>
              </a:buClr>
              <a:buSzPts val="1800"/>
              <a:buFont typeface="Arial"/>
              <a:buChar char="•"/>
            </a:pPr>
            <a:r>
              <a:rPr lang="tr" sz="1600" b="0" i="0" u="none" strike="noStrike" cap="none" dirty="0">
                <a:solidFill>
                  <a:srgbClr val="545554"/>
                </a:solidFill>
                <a:latin typeface="Helvetica Neue"/>
                <a:ea typeface="Helvetica Neue"/>
                <a:cs typeface="Helvetica Neue"/>
                <a:sym typeface="Helvetica Neue"/>
              </a:rPr>
              <a:t>Çalışan çocuklar için eğitim ve destek </a:t>
            </a:r>
            <a:endParaRPr sz="16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300"/>
              <a:buFont typeface="Arial"/>
              <a:buChar char="•"/>
            </a:pPr>
            <a:r>
              <a:rPr lang="tr" sz="2000" b="0" i="0" u="none" strike="noStrike" cap="none" dirty="0">
                <a:solidFill>
                  <a:srgbClr val="545554"/>
                </a:solidFill>
                <a:latin typeface="Helvetica Neue"/>
                <a:ea typeface="Helvetica Neue"/>
                <a:cs typeface="Helvetica Neue"/>
                <a:sym typeface="Helvetica Neue"/>
              </a:rPr>
              <a:t>Çocuk işçiliği hakkındaki içeriği olanaklara (başlangıç, eğitim vb.) dâhil </a:t>
            </a:r>
            <a:r>
              <a:rPr lang="tr" sz="2000" b="0" i="0" u="none" strike="noStrike" cap="none" dirty="0" smtClean="0">
                <a:solidFill>
                  <a:srgbClr val="545554"/>
                </a:solidFill>
                <a:latin typeface="Helvetica Neue"/>
                <a:ea typeface="Helvetica Neue"/>
                <a:cs typeface="Helvetica Neue"/>
                <a:sym typeface="Helvetica Neue"/>
              </a:rPr>
              <a:t>edin.</a:t>
            </a:r>
            <a:endParaRPr sz="20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300"/>
              <a:buFont typeface="Arial"/>
              <a:buChar char="•"/>
            </a:pPr>
            <a:r>
              <a:rPr lang="tr" sz="2000" b="0" i="0" u="none" strike="noStrike" cap="none" dirty="0">
                <a:solidFill>
                  <a:srgbClr val="545554"/>
                </a:solidFill>
                <a:latin typeface="Helvetica Neue"/>
                <a:ea typeface="Helvetica Neue"/>
                <a:cs typeface="Helvetica Neue"/>
                <a:sym typeface="Helvetica Neue"/>
              </a:rPr>
              <a:t>Özel eğitim/destek </a:t>
            </a:r>
            <a:r>
              <a:rPr lang="tr" sz="2000" b="0" i="0" u="none" strike="noStrike" cap="none" dirty="0" smtClean="0">
                <a:solidFill>
                  <a:srgbClr val="545554"/>
                </a:solidFill>
                <a:latin typeface="Helvetica Neue"/>
                <a:ea typeface="Helvetica Neue"/>
                <a:cs typeface="Helvetica Neue"/>
                <a:sym typeface="Helvetica Neue"/>
              </a:rPr>
              <a:t>sağlayın.</a:t>
            </a:r>
            <a:endParaRPr sz="20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300"/>
              <a:buFont typeface="Arial"/>
              <a:buChar char="•"/>
            </a:pPr>
            <a:r>
              <a:rPr lang="tr" sz="2000" b="0" i="0" u="none" strike="noStrike" cap="none" dirty="0">
                <a:solidFill>
                  <a:srgbClr val="545554"/>
                </a:solidFill>
                <a:latin typeface="Helvetica Neue"/>
                <a:ea typeface="Helvetica Neue"/>
                <a:cs typeface="Helvetica Neue"/>
                <a:sym typeface="Helvetica Neue"/>
              </a:rPr>
              <a:t>Eğitim personeli kaynaklı damgalamayı, ayrımcılığı ve zararlı sosyal normları önleyin ve bunlara müdahale </a:t>
            </a:r>
            <a:r>
              <a:rPr lang="tr" sz="2000" b="0" i="0" u="none" strike="noStrike" cap="none" dirty="0" smtClean="0">
                <a:solidFill>
                  <a:srgbClr val="545554"/>
                </a:solidFill>
                <a:latin typeface="Helvetica Neue"/>
                <a:ea typeface="Helvetica Neue"/>
                <a:cs typeface="Helvetica Neue"/>
                <a:sym typeface="Helvetica Neue"/>
              </a:rPr>
              <a:t>edin.</a:t>
            </a:r>
            <a:endParaRPr sz="2000" b="0" i="0" u="none" strike="noStrike" cap="none" dirty="0">
              <a:solidFill>
                <a:srgbClr val="000000"/>
              </a:solidFill>
              <a:latin typeface="Arial"/>
              <a:ea typeface="Arial"/>
              <a:cs typeface="Arial"/>
              <a:sym typeface="Arial"/>
            </a:endParaRPr>
          </a:p>
          <a:p>
            <a:pPr marL="228600" marR="0" lvl="0" indent="-88900" algn="l" rtl="0">
              <a:lnSpc>
                <a:spcPct val="90000"/>
              </a:lnSpc>
              <a:spcBef>
                <a:spcPts val="1000"/>
              </a:spcBef>
              <a:spcAft>
                <a:spcPct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pic>
        <p:nvPicPr>
          <p:cNvPr id="514" name="Google Shape;514;p23" descr="Logo, company name&#10;&#10;Description automatically generated"/>
          <p:cNvPicPr preferRelativeResize="0"/>
          <p:nvPr/>
        </p:nvPicPr>
        <p:blipFill>
          <a:blip r:embed="rId4">
            <a:alphaModFix/>
          </a:blip>
          <a:stretch>
            <a:fillRect/>
          </a:stretch>
        </p:blipFill>
        <p:spPr>
          <a:xfrm>
            <a:off x="9824309" y="-33668"/>
            <a:ext cx="2309257" cy="1820602"/>
          </a:xfrm>
          <a:prstGeom prst="rect">
            <a:avLst/>
          </a:prstGeom>
          <a:noFill/>
          <a:ln>
            <a:noFill/>
          </a:ln>
        </p:spPr>
      </p:pic>
      <p:sp>
        <p:nvSpPr>
          <p:cNvPr id="2" name="Metin kutusu 1">
            <a:extLst>
              <a:ext uri="{FF2B5EF4-FFF2-40B4-BE49-F238E27FC236}">
                <a16:creationId xmlns:a16="http://schemas.microsoft.com/office/drawing/2014/main" id="{280CDA1E-0E6F-56F5-01A3-8456683E6255}"/>
              </a:ext>
            </a:extLst>
          </p:cNvPr>
          <p:cNvSpPr txBox="1"/>
          <p:nvPr/>
        </p:nvSpPr>
        <p:spPr>
          <a:xfrm>
            <a:off x="9949584" y="653112"/>
            <a:ext cx="2058706" cy="461665"/>
          </a:xfrm>
          <a:prstGeom prst="rect">
            <a:avLst/>
          </a:prstGeom>
          <a:solidFill>
            <a:schemeClr val="lt1"/>
          </a:solidFill>
        </p:spPr>
        <p:txBody>
          <a:bodyPr wrap="square" rtlCol="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algn="ctr" rtl="0"/>
            <a:r>
              <a:rPr lang="tr" sz="2400" b="1" i="0" u="none" strike="noStrike" dirty="0">
                <a:solidFill>
                  <a:srgbClr val="CCD4DA"/>
                </a:solidFill>
                <a:latin typeface="Arial"/>
              </a:rPr>
              <a:t>Faaliyet</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24"/>
          <p:cNvSpPr txBox="1">
            <a:spLocks noGrp="1"/>
          </p:cNvSpPr>
          <p:nvPr>
            <p:ph type="title"/>
          </p:nvPr>
        </p:nvSpPr>
        <p:spPr>
          <a:xfrm>
            <a:off x="529892" y="29746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200" b="1" i="0" u="none" strike="noStrike" dirty="0">
                <a:solidFill>
                  <a:srgbClr val="70995C"/>
                </a:solidFill>
                <a:latin typeface="Helvetica Neue"/>
              </a:rPr>
              <a:t>ÖĞRETMENLER VE DİĞER EĞİTİM PERSONELİ</a:t>
            </a:r>
            <a:endParaRPr sz="3200" dirty="0"/>
          </a:p>
        </p:txBody>
      </p:sp>
      <p:sp>
        <p:nvSpPr>
          <p:cNvPr id="521" name="Google Shape;521;p24"/>
          <p:cNvSpPr txBox="1">
            <a:spLocks noGrp="1"/>
          </p:cNvSpPr>
          <p:nvPr>
            <p:ph type="body" idx="2"/>
          </p:nvPr>
        </p:nvSpPr>
        <p:spPr>
          <a:xfrm>
            <a:off x="227655" y="3053015"/>
            <a:ext cx="5561243" cy="275807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400"/>
              <a:buChar char="•"/>
            </a:pPr>
            <a:r>
              <a:rPr lang="tr" sz="2200" b="0" i="0" u="none" strike="noStrike" dirty="0">
                <a:latin typeface="Helvetica Neue"/>
              </a:rPr>
              <a:t>Çocuk işçiliği ile ilgili rol ve sorumlulukları, görev tanımlarına </a:t>
            </a:r>
            <a:r>
              <a:rPr lang="tr" sz="2200" b="0" i="0" u="none" strike="noStrike" dirty="0" smtClean="0">
                <a:latin typeface="Helvetica Neue"/>
              </a:rPr>
              <a:t>yansıtın. </a:t>
            </a:r>
            <a:endParaRPr sz="2200" dirty="0"/>
          </a:p>
          <a:p>
            <a:pPr marL="228600" lvl="0" indent="-228600">
              <a:buSzPts val="2400"/>
            </a:pPr>
            <a:r>
              <a:rPr lang="tr" sz="2200" b="0" i="0" u="none" strike="noStrike" dirty="0">
                <a:latin typeface="Helvetica Neue"/>
              </a:rPr>
              <a:t>Özel destek sağlamada destek personelinin (rehber </a:t>
            </a:r>
            <a:r>
              <a:rPr lang="tr" sz="2200" b="0" i="0" u="none" strike="noStrike" dirty="0" smtClean="0">
                <a:latin typeface="Helvetica Neue"/>
              </a:rPr>
              <a:t>yardımcı </a:t>
            </a:r>
            <a:r>
              <a:rPr lang="tr" sz="2200" b="0" i="0" u="none" strike="noStrike" dirty="0">
                <a:latin typeface="Helvetica Neue"/>
              </a:rPr>
              <a:t>öğretmenler) rolü </a:t>
            </a:r>
            <a:r>
              <a:rPr lang="tr" sz="2200" dirty="0"/>
              <a:t>öğretmenler, vaka çalışanları, kadın mentörler, </a:t>
            </a:r>
            <a:endParaRPr sz="2200" dirty="0"/>
          </a:p>
          <a:p>
            <a:pPr marL="228600" lvl="0" indent="-228600" algn="l" rtl="0">
              <a:lnSpc>
                <a:spcPct val="90000"/>
              </a:lnSpc>
              <a:spcBef>
                <a:spcPts val="1000"/>
              </a:spcBef>
              <a:spcAft>
                <a:spcPct val="0"/>
              </a:spcAft>
              <a:buClr>
                <a:schemeClr val="accent1"/>
              </a:buClr>
              <a:buSzPts val="2400"/>
              <a:buChar char="•"/>
            </a:pPr>
            <a:r>
              <a:rPr lang="tr" sz="2200" b="0" i="0" u="none" strike="noStrike" dirty="0">
                <a:latin typeface="Helvetica Neue"/>
              </a:rPr>
              <a:t>Okullara destek olun (personel, uzmanlık, kaynak) </a:t>
            </a:r>
            <a:endParaRPr sz="2200" dirty="0"/>
          </a:p>
          <a:p>
            <a:pPr marL="228600" lvl="0" indent="-228600" algn="l" rtl="0">
              <a:lnSpc>
                <a:spcPct val="90000"/>
              </a:lnSpc>
              <a:spcBef>
                <a:spcPts val="1000"/>
              </a:spcBef>
              <a:spcAft>
                <a:spcPct val="0"/>
              </a:spcAft>
              <a:buClr>
                <a:schemeClr val="accent1"/>
              </a:buClr>
              <a:buSzPts val="2400"/>
              <a:buChar char="•"/>
            </a:pPr>
            <a:r>
              <a:rPr lang="tr" sz="2200" b="0" i="0" u="none" strike="noStrike" dirty="0">
                <a:latin typeface="Helvetica Neue"/>
              </a:rPr>
              <a:t>Eğitim personelinin, yönlendirme ve diğer hizmetlere ulaşmasına yardımcı olun. </a:t>
            </a:r>
            <a:endParaRPr sz="2200" dirty="0"/>
          </a:p>
          <a:p>
            <a:pPr marL="228600" lvl="0" indent="-114300" algn="l" rtl="0">
              <a:lnSpc>
                <a:spcPct val="90000"/>
              </a:lnSpc>
              <a:spcBef>
                <a:spcPts val="1000"/>
              </a:spcBef>
              <a:spcAft>
                <a:spcPct val="0"/>
              </a:spcAft>
              <a:buClr>
                <a:schemeClr val="accent1"/>
              </a:buClr>
              <a:buSzPts val="1800"/>
              <a:buNone/>
            </a:pPr>
            <a:endParaRPr sz="2200" dirty="0"/>
          </a:p>
        </p:txBody>
      </p:sp>
      <p:sp>
        <p:nvSpPr>
          <p:cNvPr id="522" name="Google Shape;522;p24"/>
          <p:cNvSpPr txBox="1">
            <a:spLocks noGrp="1"/>
          </p:cNvSpPr>
          <p:nvPr>
            <p:ph type="body" idx="1"/>
          </p:nvPr>
        </p:nvSpPr>
        <p:spPr>
          <a:xfrm>
            <a:off x="227655" y="1891646"/>
            <a:ext cx="5336151" cy="7692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1"/>
              </a:buClr>
              <a:buSzPts val="2800"/>
              <a:buNone/>
            </a:pPr>
            <a:r>
              <a:rPr lang="tr" sz="2400" b="1" i="0" u="none" strike="noStrike" dirty="0">
                <a:latin typeface="Helvetica Neue"/>
              </a:rPr>
              <a:t>GÖREV&amp;</a:t>
            </a:r>
          </a:p>
          <a:p>
            <a:pPr marL="0" lvl="0" indent="0" algn="ctr" rtl="0">
              <a:lnSpc>
                <a:spcPct val="90000"/>
              </a:lnSpc>
              <a:spcBef>
                <a:spcPct val="0"/>
              </a:spcBef>
              <a:spcAft>
                <a:spcPct val="0"/>
              </a:spcAft>
              <a:buClr>
                <a:schemeClr val="accent1"/>
              </a:buClr>
              <a:buSzPts val="2800"/>
              <a:buNone/>
            </a:pPr>
            <a:r>
              <a:rPr lang="tr" sz="2400" b="1" i="0" u="none" strike="noStrike" dirty="0">
                <a:latin typeface="Helvetica Neue"/>
              </a:rPr>
              <a:t>SORUMLULUKLARIN TANIMLANMASI </a:t>
            </a:r>
          </a:p>
          <a:p>
            <a:pPr marL="0" lvl="0" indent="0" algn="ctr" rtl="0">
              <a:lnSpc>
                <a:spcPct val="90000"/>
              </a:lnSpc>
              <a:spcBef>
                <a:spcPts val="1000"/>
              </a:spcBef>
              <a:spcAft>
                <a:spcPct val="0"/>
              </a:spcAft>
              <a:buClr>
                <a:schemeClr val="accent1"/>
              </a:buClr>
              <a:buSzPts val="2800"/>
              <a:buNone/>
            </a:pPr>
            <a:endParaRPr dirty="0"/>
          </a:p>
        </p:txBody>
      </p:sp>
      <p:sp>
        <p:nvSpPr>
          <p:cNvPr id="523" name="Google Shape;523;p24"/>
          <p:cNvSpPr txBox="1"/>
          <p:nvPr/>
        </p:nvSpPr>
        <p:spPr>
          <a:xfrm>
            <a:off x="6061999" y="1945100"/>
            <a:ext cx="5833234" cy="13993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accent1"/>
              </a:buClr>
              <a:buSzPts val="2800"/>
              <a:buFont typeface="Arial"/>
              <a:buNone/>
            </a:pPr>
            <a:r>
              <a:rPr lang="tr" sz="2400" b="1" i="0" u="none" strike="noStrike" cap="none" dirty="0">
                <a:solidFill>
                  <a:srgbClr val="02628C"/>
                </a:solidFill>
                <a:latin typeface="Helvetica Neue"/>
                <a:ea typeface="Helvetica Neue"/>
                <a:cs typeface="Helvetica Neue"/>
                <a:sym typeface="Helvetica Neue"/>
              </a:rPr>
              <a:t>ÖĞRETMENLERİN BELİRLENEN KRİTERLERE GÖRE İŞE ALINMASI VE DESTEKLENMESİ</a:t>
            </a:r>
            <a:endParaRPr sz="2400" b="0" i="0" u="none" strike="noStrike" cap="none" dirty="0">
              <a:solidFill>
                <a:srgbClr val="000000"/>
              </a:solidFill>
              <a:latin typeface="Arial"/>
              <a:ea typeface="Arial"/>
              <a:cs typeface="Arial"/>
              <a:sym typeface="Arial"/>
            </a:endParaRPr>
          </a:p>
        </p:txBody>
      </p:sp>
      <p:cxnSp>
        <p:nvCxnSpPr>
          <p:cNvPr id="524" name="Google Shape;524;p24"/>
          <p:cNvCxnSpPr/>
          <p:nvPr/>
        </p:nvCxnSpPr>
        <p:spPr>
          <a:xfrm flipH="1">
            <a:off x="5891265"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25" name="Google Shape;525;p24"/>
          <p:cNvSpPr txBox="1"/>
          <p:nvPr/>
        </p:nvSpPr>
        <p:spPr>
          <a:xfrm>
            <a:off x="6879168" y="3429000"/>
            <a:ext cx="4948905" cy="3503612"/>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1"/>
              </a:buClr>
              <a:buSzPts val="2200"/>
              <a:buFont typeface="Arial"/>
              <a:buNone/>
            </a:pPr>
            <a:endParaRPr sz="2200" b="0" i="0" u="none" strike="noStrike" cap="none">
              <a:solidFill>
                <a:schemeClr val="dk1"/>
              </a:solidFill>
              <a:latin typeface="Helvetica Neue"/>
              <a:ea typeface="Helvetica Neue"/>
              <a:cs typeface="Helvetica Neue"/>
              <a:sym typeface="Helvetica Neue"/>
            </a:endParaRPr>
          </a:p>
        </p:txBody>
      </p:sp>
      <p:sp>
        <p:nvSpPr>
          <p:cNvPr id="526" name="Google Shape;526;p24"/>
          <p:cNvSpPr txBox="1"/>
          <p:nvPr/>
        </p:nvSpPr>
        <p:spPr>
          <a:xfrm>
            <a:off x="6112580" y="3191448"/>
            <a:ext cx="5732073" cy="312725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1"/>
              </a:buClr>
              <a:buSzPts val="2400"/>
              <a:buFont typeface="Arial"/>
              <a:buChar char="•"/>
            </a:pPr>
            <a:r>
              <a:rPr lang="tr" sz="2400" b="0" i="0" u="none" strike="noStrike" cap="none" dirty="0">
                <a:solidFill>
                  <a:srgbClr val="545554"/>
                </a:solidFill>
                <a:latin typeface="Helvetica Neue"/>
                <a:ea typeface="Helvetica Neue"/>
                <a:cs typeface="Helvetica Neue"/>
                <a:sym typeface="Helvetica Neue"/>
              </a:rPr>
              <a:t>Mülteci, ülkesinde yerinden edilmiş ve göçmen nüfus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400"/>
              <a:buFont typeface="Arial"/>
              <a:buChar char="•"/>
            </a:pPr>
            <a:r>
              <a:rPr lang="tr" sz="2400" b="0" i="0" u="none" strike="noStrike" cap="none" dirty="0">
                <a:solidFill>
                  <a:srgbClr val="545554"/>
                </a:solidFill>
                <a:latin typeface="Helvetica Neue"/>
                <a:ea typeface="Helvetica Neue"/>
                <a:cs typeface="Helvetica Neue"/>
                <a:sym typeface="Helvetica Neue"/>
              </a:rPr>
              <a:t>İşe alımda yasal engeller ve politika kaynaklı engeller</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400"/>
              <a:buFont typeface="Arial"/>
              <a:buChar char="•"/>
            </a:pPr>
            <a:r>
              <a:rPr lang="tr" sz="2400" b="0" i="0" u="none" strike="noStrike" cap="none" dirty="0">
                <a:solidFill>
                  <a:srgbClr val="545554"/>
                </a:solidFill>
                <a:latin typeface="Helvetica Neue"/>
                <a:ea typeface="Helvetica Neue"/>
                <a:cs typeface="Helvetica Neue"/>
                <a:sym typeface="Helvetica Neue"/>
              </a:rPr>
              <a:t>Savunuculuk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400"/>
              <a:buFont typeface="Arial"/>
              <a:buChar char="•"/>
            </a:pPr>
            <a:r>
              <a:rPr lang="tr" sz="2400" b="0" i="0" u="none" strike="noStrike" cap="none" dirty="0">
                <a:solidFill>
                  <a:srgbClr val="545554"/>
                </a:solidFill>
                <a:latin typeface="Helvetica Neue"/>
                <a:ea typeface="Helvetica Neue"/>
                <a:cs typeface="Helvetica Neue"/>
                <a:sym typeface="Helvetica Neue"/>
              </a:rPr>
              <a:t>Eğitim ve destek </a:t>
            </a:r>
            <a:endParaRPr sz="14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ct val="0"/>
              </a:spcAft>
              <a:buClr>
                <a:schemeClr val="accent1"/>
              </a:buClr>
              <a:buSzPts val="2400"/>
              <a:buFont typeface="Arial"/>
              <a:buChar char="•"/>
            </a:pPr>
            <a:r>
              <a:rPr lang="tr" sz="2400" b="0" i="0" u="none" strike="noStrike" cap="none" dirty="0">
                <a:solidFill>
                  <a:srgbClr val="545554"/>
                </a:solidFill>
                <a:latin typeface="Helvetica Neue"/>
                <a:ea typeface="Helvetica Neue"/>
                <a:cs typeface="Helvetica Neue"/>
                <a:sym typeface="Helvetica Neue"/>
              </a:rPr>
              <a:t>Dil</a:t>
            </a:r>
            <a:endParaRPr sz="1400" b="0" i="0" u="none" strike="noStrike" cap="none" dirty="0">
              <a:solidFill>
                <a:srgbClr val="000000"/>
              </a:solidFill>
              <a:latin typeface="Arial"/>
              <a:ea typeface="Arial"/>
              <a:cs typeface="Arial"/>
              <a:sym typeface="Arial"/>
            </a:endParaRPr>
          </a:p>
          <a:p>
            <a:pPr marL="228600" marR="0" lvl="0" indent="-88900" algn="l" rtl="0">
              <a:lnSpc>
                <a:spcPct val="90000"/>
              </a:lnSpc>
              <a:spcBef>
                <a:spcPts val="1000"/>
              </a:spcBef>
              <a:spcAft>
                <a:spcPct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pic>
        <p:nvPicPr>
          <p:cNvPr id="3" name="Resim 2" descr="metin, grafik, yazı tipi, logo içeren bir resim&#10;&#10;Açıklama otomatik olarak oluşturuldu">
            <a:extLst>
              <a:ext uri="{FF2B5EF4-FFF2-40B4-BE49-F238E27FC236}">
                <a16:creationId xmlns:a16="http://schemas.microsoft.com/office/drawing/2014/main" id="{C4D18C37-14E0-B2AE-229B-CF155FA9BF6F}"/>
              </a:ext>
            </a:extLst>
          </p:cNvPr>
          <p:cNvPicPr>
            <a:picLocks noChangeAspect="1"/>
          </p:cNvPicPr>
          <p:nvPr/>
        </p:nvPicPr>
        <p:blipFill>
          <a:blip r:embed="rId4"/>
          <a:stretch>
            <a:fillRect/>
          </a:stretch>
        </p:blipFill>
        <p:spPr>
          <a:xfrm>
            <a:off x="9884780" y="28847"/>
            <a:ext cx="2307220" cy="869785"/>
          </a:xfrm>
          <a:prstGeom prst="rect">
            <a:avLst/>
          </a:prstGeom>
        </p:spPr>
      </p:pic>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rgbClr val="70995C"/>
              </a:buClr>
              <a:buSzPts val="3600"/>
              <a:buFont typeface="Helvetica Neue"/>
              <a:buNone/>
            </a:pPr>
            <a:r>
              <a:rPr lang="tr" sz="3600" b="1" i="0" u="none" strike="noStrike" dirty="0">
                <a:solidFill>
                  <a:srgbClr val="70995C"/>
                </a:solidFill>
                <a:latin typeface="Helvetica Neue"/>
              </a:rPr>
              <a:t>EĞİTİM YASASI VE POLİTİKASI </a:t>
            </a:r>
            <a:endParaRPr dirty="0"/>
          </a:p>
        </p:txBody>
      </p:sp>
      <p:grpSp>
        <p:nvGrpSpPr>
          <p:cNvPr id="534" name="Google Shape;534;p25"/>
          <p:cNvGrpSpPr/>
          <p:nvPr/>
        </p:nvGrpSpPr>
        <p:grpSpPr>
          <a:xfrm>
            <a:off x="1262318" y="1786934"/>
            <a:ext cx="9725797" cy="5071065"/>
            <a:chOff x="1203884" y="0"/>
            <a:chExt cx="9725797" cy="5071065"/>
          </a:xfrm>
        </p:grpSpPr>
        <p:sp>
          <p:nvSpPr>
            <p:cNvPr id="535" name="Google Shape;535;p25"/>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25"/>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Mevcut yasal politika çerçeve çalışmalarını (erken çocukluk döneminden üniversiteye) belirleyin ve analiz edin</a:t>
              </a:r>
              <a:endParaRPr b="0" i="0" u="none" strike="noStrike" cap="none" dirty="0">
                <a:solidFill>
                  <a:srgbClr val="000000"/>
                </a:solidFill>
                <a:latin typeface="Arial"/>
                <a:ea typeface="Arial"/>
                <a:cs typeface="Arial"/>
                <a:sym typeface="Arial"/>
              </a:endParaRPr>
            </a:p>
          </p:txBody>
        </p:sp>
        <p:sp>
          <p:nvSpPr>
            <p:cNvPr id="537" name="Google Shape;537;p25"/>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25"/>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9" name="Google Shape;539;p25"/>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p25"/>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p25"/>
            <p:cNvSpPr txBox="1"/>
            <p:nvPr/>
          </p:nvSpPr>
          <p:spPr>
            <a:xfrm>
              <a:off x="4644991" y="198536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İnsani yardım çalışmalarını şekillendirirken mevcut mevzuat ve politikadan faydalanın</a:t>
              </a:r>
              <a:endParaRPr b="0" i="0" u="none" strike="noStrike" cap="none" dirty="0">
                <a:solidFill>
                  <a:srgbClr val="000000"/>
                </a:solidFill>
                <a:latin typeface="Arial"/>
                <a:ea typeface="Arial"/>
                <a:cs typeface="Arial"/>
                <a:sym typeface="Arial"/>
              </a:endParaRPr>
            </a:p>
          </p:txBody>
        </p:sp>
        <p:sp>
          <p:nvSpPr>
            <p:cNvPr id="542" name="Google Shape;542;p25"/>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25"/>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25"/>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25"/>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p25"/>
            <p:cNvSpPr txBox="1"/>
            <p:nvPr/>
          </p:nvSpPr>
          <p:spPr>
            <a:xfrm>
              <a:off x="3066494" y="111973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Yasa ve politikadaki eksiklikleri gidermek için savunuculuk yapın </a:t>
              </a:r>
              <a:endParaRPr sz="1400" b="0" i="0" u="none" strike="noStrike" cap="none" dirty="0">
                <a:solidFill>
                  <a:srgbClr val="000000"/>
                </a:solidFill>
                <a:latin typeface="Arial"/>
                <a:ea typeface="Arial"/>
                <a:cs typeface="Arial"/>
                <a:sym typeface="Arial"/>
              </a:endParaRPr>
            </a:p>
          </p:txBody>
        </p:sp>
        <p:sp>
          <p:nvSpPr>
            <p:cNvPr id="547" name="Google Shape;547;p25"/>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8" name="Google Shape;548;p25"/>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25"/>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25"/>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25"/>
            <p:cNvSpPr txBox="1"/>
            <p:nvPr/>
          </p:nvSpPr>
          <p:spPr>
            <a:xfrm>
              <a:off x="6222515" y="111618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Örgün eğitim ile yaygın eğitim arasındaki bağlantıları güçlendirin </a:t>
              </a:r>
              <a:endParaRPr sz="1400" b="0" i="0" u="none" strike="noStrike" cap="none" dirty="0">
                <a:solidFill>
                  <a:srgbClr val="000000"/>
                </a:solidFill>
                <a:latin typeface="Arial"/>
                <a:ea typeface="Arial"/>
                <a:cs typeface="Arial"/>
                <a:sym typeface="Arial"/>
              </a:endParaRPr>
            </a:p>
          </p:txBody>
        </p:sp>
        <p:sp>
          <p:nvSpPr>
            <p:cNvPr id="552" name="Google Shape;552;p25"/>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3" name="Google Shape;553;p25"/>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25"/>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25"/>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25"/>
            <p:cNvSpPr txBox="1"/>
            <p:nvPr/>
          </p:nvSpPr>
          <p:spPr>
            <a:xfrm>
              <a:off x="7801012" y="26069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a:solidFill>
                    <a:srgbClr val="FFFFFF"/>
                  </a:solidFill>
                  <a:latin typeface="Calibri"/>
                  <a:ea typeface="Calibri"/>
                  <a:cs typeface="Calibri"/>
                  <a:sym typeface="Calibri"/>
                </a:rPr>
                <a:t>Çocuklar ve ergenler için kaliteli eğitim fırsatları</a:t>
              </a:r>
              <a:endParaRPr sz="1400" b="0" i="0" u="none" strike="noStrike" cap="none">
                <a:solidFill>
                  <a:srgbClr val="000000"/>
                </a:solidFill>
                <a:latin typeface="Arial"/>
                <a:ea typeface="Arial"/>
                <a:cs typeface="Arial"/>
                <a:sym typeface="Arial"/>
              </a:endParaRPr>
            </a:p>
          </p:txBody>
        </p:sp>
        <p:sp>
          <p:nvSpPr>
            <p:cNvPr id="557" name="Google Shape;557;p25"/>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25"/>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25"/>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25"/>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25"/>
            <p:cNvSpPr txBox="1"/>
            <p:nvPr/>
          </p:nvSpPr>
          <p:spPr>
            <a:xfrm>
              <a:off x="9379509" y="2877875"/>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İyi uygulamaları izleyin, değerlendirin, kayıt altına alın, raporlayın ve paylaşın </a:t>
              </a:r>
              <a:endParaRPr b="0" i="0" u="none" strike="noStrike" cap="none" dirty="0">
                <a:solidFill>
                  <a:srgbClr val="000000"/>
                </a:solidFill>
                <a:latin typeface="Arial"/>
                <a:ea typeface="Arial"/>
                <a:cs typeface="Arial"/>
                <a:sym typeface="Arial"/>
              </a:endParaRPr>
            </a:p>
          </p:txBody>
        </p:sp>
        <p:sp>
          <p:nvSpPr>
            <p:cNvPr id="562" name="Google Shape;562;p25"/>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3" name="Google Shape;563;p25"/>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4" name="Google Shape;564;p25"/>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65" name="Google Shape;565;p25"/>
          <p:cNvSpPr/>
          <p:nvPr/>
        </p:nvSpPr>
        <p:spPr>
          <a:xfrm>
            <a:off x="1266455" y="3537235"/>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66" name="Google Shape;566;p25"/>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67" name="Google Shape;567;p25"/>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68" name="Google Shape;568;p25"/>
          <p:cNvSpPr/>
          <p:nvPr/>
        </p:nvSpPr>
        <p:spPr>
          <a:xfrm>
            <a:off x="7581283" y="3535867"/>
            <a:ext cx="1867402" cy="1634002"/>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69" name="Google Shape;569;p25"/>
          <p:cNvSpPr/>
          <p:nvPr/>
        </p:nvSpPr>
        <p:spPr>
          <a:xfrm>
            <a:off x="6014872" y="4442040"/>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70" name="Google Shape;570;p25"/>
          <p:cNvSpPr/>
          <p:nvPr/>
        </p:nvSpPr>
        <p:spPr>
          <a:xfrm>
            <a:off x="4426963" y="1786934"/>
            <a:ext cx="1839600" cy="15732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71" name="Google Shape;571;p25"/>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2" name="Google Shape;572;p25"/>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3" name="Google Shape;573;p25"/>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4" name="Google Shape;574;p25"/>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5" name="Google Shape;575;p25"/>
          <p:cNvSpPr txBox="1"/>
          <p:nvPr/>
        </p:nvSpPr>
        <p:spPr>
          <a:xfrm>
            <a:off x="1503010" y="3578729"/>
            <a:ext cx="1420840" cy="2066792"/>
          </a:xfrm>
          <a:prstGeom prst="rect">
            <a:avLst/>
          </a:prstGeom>
          <a:noFill/>
          <a:ln>
            <a:noFill/>
          </a:ln>
        </p:spPr>
        <p:txBody>
          <a:bodyPr spcFirstLastPara="1" wrap="square" lIns="91425" tIns="45700" rIns="91425" bIns="45700" anchor="t" anchorCtr="0">
            <a:noAutofit/>
          </a:bodyPr>
          <a:lstStyle/>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Erişimin önündeki engeller</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Yerinden edilme </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Dokümantasyon, kayıt, ücret </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Eğitimdeki boşluklar</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Dil </a:t>
            </a:r>
            <a:endParaRPr sz="1200" b="0" i="0" u="none" strike="noStrike" cap="none" dirty="0">
              <a:solidFill>
                <a:srgbClr val="000000"/>
              </a:solidFill>
              <a:latin typeface="Arial"/>
              <a:ea typeface="Arial"/>
              <a:cs typeface="Arial"/>
              <a:sym typeface="Arial"/>
            </a:endParaRPr>
          </a:p>
        </p:txBody>
      </p:sp>
      <p:sp>
        <p:nvSpPr>
          <p:cNvPr id="576" name="Google Shape;576;p25"/>
          <p:cNvSpPr txBox="1"/>
          <p:nvPr/>
        </p:nvSpPr>
        <p:spPr>
          <a:xfrm>
            <a:off x="4600602" y="1817700"/>
            <a:ext cx="1629977" cy="2108269"/>
          </a:xfrm>
          <a:prstGeom prst="rect">
            <a:avLst/>
          </a:prstGeom>
          <a:noFill/>
          <a:ln>
            <a:noFill/>
          </a:ln>
        </p:spPr>
        <p:txBody>
          <a:bodyPr spcFirstLastPara="1" wrap="square" lIns="91425" tIns="45700" rIns="91425" bIns="45700" anchor="t" anchorCtr="0">
            <a:noAutofit/>
          </a:bodyPr>
          <a:lstStyle/>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Asgari standartlar </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Asgari çalışma yaşı ile okula gitme yaşını uyumlaştırın</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Spesifik sektörler</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Politika kaynaklı engelleri minimize edin </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577" name="Google Shape;577;p25"/>
          <p:cNvSpPr/>
          <p:nvPr/>
        </p:nvSpPr>
        <p:spPr>
          <a:xfrm>
            <a:off x="7521928" y="5287058"/>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578" name="Google Shape;578;p25"/>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9" name="Google Shape;579;p25"/>
          <p:cNvSpPr txBox="1"/>
          <p:nvPr/>
        </p:nvSpPr>
        <p:spPr>
          <a:xfrm>
            <a:off x="9366772" y="2722029"/>
            <a:ext cx="1629977" cy="1600438"/>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İhtiyaçlara göre oluşturulmuş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EÇG:</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1°, 2°, daha yüksek</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Telafi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Yaşam Becerileri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Teknik ve mesleki eğitim</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580" name="Google Shape;580;p25"/>
          <p:cNvSpPr txBox="1"/>
          <p:nvPr/>
        </p:nvSpPr>
        <p:spPr>
          <a:xfrm>
            <a:off x="7730619" y="3714656"/>
            <a:ext cx="1597086" cy="1815882"/>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Çocuk işçiliğini ulusal planlara dâhil edin </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Kaynaklar</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Yaygın eğitimi dâhil edin </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Yaygın eğitimi cazip kılan faktörlerin önünü kesin</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en-GB" sz="1100" b="0" i="0" u="none" strike="noStrike" cap="none" dirty="0">
                <a:solidFill>
                  <a:schemeClr val="lt1"/>
                </a:solidFill>
                <a:latin typeface="Calibri"/>
                <a:ea typeface="Calibri"/>
                <a:cs typeface="Calibri"/>
                <a:sym typeface="Calibri"/>
              </a:rPr>
              <a:t> </a:t>
            </a:r>
            <a:endParaRPr sz="11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1100" b="0" i="0" u="none" strike="noStrike" cap="none" dirty="0">
              <a:solidFill>
                <a:schemeClr val="lt1"/>
              </a:solidFill>
              <a:latin typeface="Calibri"/>
              <a:ea typeface="Calibri"/>
              <a:cs typeface="Calibri"/>
              <a:sym typeface="Calibri"/>
            </a:endParaRPr>
          </a:p>
        </p:txBody>
      </p:sp>
      <p:sp>
        <p:nvSpPr>
          <p:cNvPr id="581" name="Google Shape;581;p25"/>
          <p:cNvSpPr txBox="1"/>
          <p:nvPr/>
        </p:nvSpPr>
        <p:spPr>
          <a:xfrm>
            <a:off x="7836410" y="5308756"/>
            <a:ext cx="1538115" cy="1600438"/>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Temel yeterliliklere ulaşılması</a:t>
            </a:r>
            <a:endParaRPr sz="14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dirty="0">
                <a:solidFill>
                  <a:srgbClr val="FFFFFF"/>
                </a:solidFill>
                <a:latin typeface="Calibri"/>
                <a:ea typeface="Calibri"/>
                <a:cs typeface="Calibri"/>
                <a:sym typeface="Calibri"/>
              </a:rPr>
              <a:t>Erişilmesi güç</a:t>
            </a:r>
            <a:endParaRPr sz="14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Olumsuz sonuçlar </a:t>
            </a:r>
            <a:endParaRPr sz="14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Etki  </a:t>
            </a:r>
            <a:endParaRPr sz="1400" b="0" i="0" u="none" strike="noStrike" cap="none" dirty="0">
              <a:solidFill>
                <a:srgbClr val="000000"/>
              </a:solidFill>
              <a:latin typeface="Arial"/>
              <a:ea typeface="Arial"/>
              <a:cs typeface="Arial"/>
              <a:sym typeface="Arial"/>
            </a:endParaRPr>
          </a:p>
        </p:txBody>
      </p:sp>
      <p:sp>
        <p:nvSpPr>
          <p:cNvPr id="582" name="Google Shape;582;p25"/>
          <p:cNvSpPr txBox="1"/>
          <p:nvPr/>
        </p:nvSpPr>
        <p:spPr>
          <a:xfrm>
            <a:off x="6266563" y="4461550"/>
            <a:ext cx="1494264" cy="2031325"/>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Farkındalık oluşturun, çocuk işçiliğine karşı yasal haklar hakkında savunuculuk yapın</a:t>
            </a:r>
            <a:endParaRPr sz="14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En fazla dışlanan gruplar</a:t>
            </a:r>
            <a:endParaRPr sz="14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ct val="0"/>
              </a:spcBef>
              <a:spcAft>
                <a:spcPct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pic>
        <p:nvPicPr>
          <p:cNvPr id="3" name="Resim 2" descr="metin, grafik, yazı tipi, logo içeren bir resim&#10;&#10;Açıklama otomatik olarak oluşturuldu">
            <a:extLst>
              <a:ext uri="{FF2B5EF4-FFF2-40B4-BE49-F238E27FC236}">
                <a16:creationId xmlns:a16="http://schemas.microsoft.com/office/drawing/2014/main" id="{4F3E25CB-6232-5B4D-5DBA-75A153F58367}"/>
              </a:ext>
            </a:extLst>
          </p:cNvPr>
          <p:cNvPicPr>
            <a:picLocks noChangeAspect="1"/>
          </p:cNvPicPr>
          <p:nvPr/>
        </p:nvPicPr>
        <p:blipFill>
          <a:blip r:embed="rId4"/>
          <a:stretch>
            <a:fillRect/>
          </a:stretch>
        </p:blipFill>
        <p:spPr>
          <a:xfrm>
            <a:off x="9334587" y="28847"/>
            <a:ext cx="2857413" cy="1077199"/>
          </a:xfrm>
          <a:prstGeom prst="rect">
            <a:avLst/>
          </a:prstGeom>
        </p:spPr>
      </p:pic>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FAALİYET: NE YAPILABİLİR? </a:t>
            </a:r>
            <a:endParaRPr/>
          </a:p>
        </p:txBody>
      </p:sp>
      <p:sp>
        <p:nvSpPr>
          <p:cNvPr id="590" name="Google Shape;590;p26"/>
          <p:cNvSpPr txBox="1">
            <a:spLocks noGrp="1"/>
          </p:cNvSpPr>
          <p:nvPr>
            <p:ph type="body" idx="1"/>
          </p:nvPr>
        </p:nvSpPr>
        <p:spPr>
          <a:xfrm>
            <a:off x="656022" y="1971676"/>
            <a:ext cx="10820015" cy="445655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2800"/>
              <a:buNone/>
            </a:pPr>
            <a:r>
              <a:rPr lang="tr" sz="2800" b="0" i="0" u="none" strike="noStrike">
                <a:solidFill>
                  <a:srgbClr val="545554"/>
                </a:solidFill>
                <a:latin typeface="Helvetica Neue"/>
              </a:rPr>
              <a:t>Önceden ele aldığınız örnek olaydaki çocuğun eğitime erişimini iyileştirmek için ne yapılabileceğini grubunuzda tartışın ve belirleyin. </a:t>
            </a:r>
            <a:endParaRPr/>
          </a:p>
          <a:p>
            <a:pPr marL="0" lvl="0" indent="0" algn="l" rtl="0">
              <a:lnSpc>
                <a:spcPct val="90000"/>
              </a:lnSpc>
              <a:spcBef>
                <a:spcPts val="1000"/>
              </a:spcBef>
              <a:spcAft>
                <a:spcPct val="0"/>
              </a:spcAft>
              <a:buClr>
                <a:schemeClr val="accent6"/>
              </a:buClr>
              <a:buSzPts val="2800"/>
              <a:buNone/>
            </a:pPr>
            <a:endParaRPr b="0">
              <a:solidFill>
                <a:schemeClr val="dk1"/>
              </a:solidFill>
            </a:endParaRPr>
          </a:p>
          <a:p>
            <a:pPr marL="0" lvl="0" indent="0" algn="l" rtl="0">
              <a:lnSpc>
                <a:spcPct val="90000"/>
              </a:lnSpc>
              <a:spcBef>
                <a:spcPts val="1000"/>
              </a:spcBef>
              <a:spcAft>
                <a:spcPct val="0"/>
              </a:spcAft>
              <a:buClr>
                <a:schemeClr val="dk1"/>
              </a:buClr>
              <a:buSzPts val="2800"/>
              <a:buNone/>
            </a:pPr>
            <a:r>
              <a:rPr lang="tr" sz="2800" b="0" i="0" u="none" strike="noStrike">
                <a:solidFill>
                  <a:srgbClr val="545554"/>
                </a:solidFill>
                <a:latin typeface="Helvetica Neue"/>
              </a:rPr>
              <a:t>Ardından, benzer durumda eğitim hizmetine erişememiş, benzer kırılganlıklarla karşı karşıya olan çocuklar için ne yapılabileceğini tartışın. </a:t>
            </a:r>
            <a:endParaRPr/>
          </a:p>
          <a:p>
            <a:pPr marL="0" lvl="0" indent="0" algn="l" rtl="0">
              <a:lnSpc>
                <a:spcPct val="90000"/>
              </a:lnSpc>
              <a:spcBef>
                <a:spcPts val="1000"/>
              </a:spcBef>
              <a:spcAft>
                <a:spcPct val="0"/>
              </a:spcAft>
              <a:buClr>
                <a:schemeClr val="accent6"/>
              </a:buClr>
              <a:buSzPts val="2800"/>
              <a:buNone/>
            </a:pPr>
            <a:endParaRPr b="0">
              <a:solidFill>
                <a:schemeClr val="dk1"/>
              </a:solidFill>
            </a:endParaRPr>
          </a:p>
          <a:p>
            <a:pPr marL="0" lvl="0" indent="0" algn="l" rtl="0">
              <a:lnSpc>
                <a:spcPct val="90000"/>
              </a:lnSpc>
              <a:spcBef>
                <a:spcPts val="1000"/>
              </a:spcBef>
              <a:spcAft>
                <a:spcPct val="0"/>
              </a:spcAft>
              <a:buClr>
                <a:schemeClr val="dk1"/>
              </a:buClr>
              <a:buSzPts val="2800"/>
              <a:buNone/>
            </a:pPr>
            <a:r>
              <a:rPr lang="tr" sz="2800" b="0" i="0" u="none" strike="noStrike">
                <a:solidFill>
                  <a:srgbClr val="545554"/>
                </a:solidFill>
                <a:latin typeface="Helvetica Neue"/>
              </a:rPr>
              <a:t>Genel oturumda geri bildirim verin. </a:t>
            </a:r>
            <a:endParaRPr/>
          </a:p>
          <a:p>
            <a:pPr marL="0" lvl="0" indent="0" algn="l" rtl="0">
              <a:lnSpc>
                <a:spcPct val="90000"/>
              </a:lnSpc>
              <a:spcBef>
                <a:spcPts val="1000"/>
              </a:spcBef>
              <a:spcAft>
                <a:spcPct val="0"/>
              </a:spcAft>
              <a:buClr>
                <a:schemeClr val="accent6"/>
              </a:buClr>
              <a:buSzPts val="2800"/>
              <a:buNone/>
            </a:pPr>
            <a:endParaRPr/>
          </a:p>
          <a:p>
            <a:pPr marL="0" lvl="0" indent="0" algn="l" rtl="0">
              <a:lnSpc>
                <a:spcPct val="90000"/>
              </a:lnSpc>
              <a:spcBef>
                <a:spcPts val="1000"/>
              </a:spcBef>
              <a:spcAft>
                <a:spcPct val="0"/>
              </a:spcAft>
              <a:buClr>
                <a:schemeClr val="accent6"/>
              </a:buClr>
              <a:buSzPts val="2800"/>
              <a:buNone/>
            </a:pPr>
            <a:endParaRPr/>
          </a:p>
        </p:txBody>
      </p:sp>
      <p:pic>
        <p:nvPicPr>
          <p:cNvPr id="3" name="Resim 2" descr="metin, grafik, yazı tipi, logo içeren bir resim&#10;&#10;Açıklama otomatik olarak oluşturuldu">
            <a:extLst>
              <a:ext uri="{FF2B5EF4-FFF2-40B4-BE49-F238E27FC236}">
                <a16:creationId xmlns:a16="http://schemas.microsoft.com/office/drawing/2014/main" id="{E6E25002-DDF7-1BF2-2CA0-1A71119CD5CD}"/>
              </a:ext>
            </a:extLst>
          </p:cNvPr>
          <p:cNvPicPr>
            <a:picLocks noChangeAspect="1"/>
          </p:cNvPicPr>
          <p:nvPr/>
        </p:nvPicPr>
        <p:blipFill>
          <a:blip r:embed="rId4"/>
          <a:stretch>
            <a:fillRect/>
          </a:stretch>
        </p:blipFill>
        <p:spPr>
          <a:xfrm>
            <a:off x="9228885" y="28847"/>
            <a:ext cx="2963115" cy="1117047"/>
          </a:xfrm>
          <a:prstGeom prst="rect">
            <a:avLst/>
          </a:prstGeom>
        </p:spPr>
      </p:pic>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27"/>
          <p:cNvSpPr txBox="1">
            <a:spLocks noGrp="1"/>
          </p:cNvSpPr>
          <p:nvPr>
            <p:ph type="title"/>
          </p:nvPr>
        </p:nvSpPr>
        <p:spPr>
          <a:xfrm>
            <a:off x="2170175" y="273393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ERKEN ÇOCUKLUKTAN</a:t>
            </a:r>
            <a:br>
              <a:rPr lang="tr" sz="3200" b="1" i="0" u="none" strike="noStrike">
                <a:latin typeface="Helvetica Neue"/>
              </a:rPr>
            </a:br>
            <a:r>
              <a:rPr lang="tr" sz="3200" b="1" i="0" u="none" strike="noStrike">
                <a:latin typeface="Helvetica Neue"/>
              </a:rPr>
              <a:t> ERGENLİĞE</a:t>
            </a:r>
            <a:endParaRP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3200" b="1" i="0" u="none" strike="noStrike">
                <a:latin typeface="Helvetica Neue"/>
              </a:rPr>
              <a:t>NEDEN EÇE VE ÇOCUK İŞÇİLİĞİ?  </a:t>
            </a:r>
            <a:endParaRPr/>
          </a:p>
        </p:txBody>
      </p:sp>
      <p:sp>
        <p:nvSpPr>
          <p:cNvPr id="604" name="Google Shape;604;p28"/>
          <p:cNvSpPr txBox="1">
            <a:spLocks noGrp="1"/>
          </p:cNvSpPr>
          <p:nvPr>
            <p:ph type="body" idx="2"/>
          </p:nvPr>
        </p:nvSpPr>
        <p:spPr>
          <a:xfrm>
            <a:off x="4100513" y="1164430"/>
            <a:ext cx="7300912" cy="526380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500"/>
              <a:buChar char="•"/>
            </a:pPr>
            <a:r>
              <a:rPr lang="tr" sz="2200" b="0" i="0" u="none" strike="noStrike" dirty="0">
                <a:latin typeface="Helvetica Neue"/>
              </a:rPr>
              <a:t>Geliştiren bakım ve duyarlı </a:t>
            </a:r>
            <a:r>
              <a:rPr lang="tr" sz="2200" b="0" i="0" u="none" strike="noStrike" dirty="0" smtClean="0">
                <a:latin typeface="Helvetica Neue"/>
              </a:rPr>
              <a:t>ebeveynlik:</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Örgün eğitimi tamamlama olasılığını </a:t>
            </a:r>
            <a:r>
              <a:rPr lang="tr" sz="2200" b="0" i="0" u="none" strike="noStrike" dirty="0" smtClean="0">
                <a:latin typeface="Helvetica Neue"/>
              </a:rPr>
              <a:t>arttırır.</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Bakım verenlerin çalışarak ekonomik durumlarını iyileştirmelerine, çocuk işçiliğine olan ihtiyaçlarını azaltmalarına olanak </a:t>
            </a:r>
            <a:r>
              <a:rPr lang="tr" sz="2200" b="0" i="0" u="none" strike="noStrike" dirty="0" smtClean="0">
                <a:latin typeface="Helvetica Neue"/>
              </a:rPr>
              <a:t>sağlar.</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Kapsamlı bir "çocuk işçiliğine müdahale stratejisi"nin ayrılmaz bir parçasını </a:t>
            </a:r>
            <a:r>
              <a:rPr lang="tr" sz="2200" b="0" i="0" u="none" strike="noStrike" dirty="0" smtClean="0">
                <a:latin typeface="Helvetica Neue"/>
              </a:rPr>
              <a:t>oluşturur.</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Beyin gelişimi, bilişsel gelişim, öğrenme motivasyonu ve 1. sınıfa geçiş açısından son derece </a:t>
            </a:r>
            <a:r>
              <a:rPr lang="tr" sz="2200" b="0" i="0" u="none" strike="noStrike" dirty="0" smtClean="0">
                <a:latin typeface="Helvetica Neue"/>
              </a:rPr>
              <a:t>önemlidir.</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smtClean="0">
                <a:latin typeface="Helvetica Neue"/>
              </a:rPr>
              <a:t>Çocukların </a:t>
            </a:r>
            <a:r>
              <a:rPr lang="tr" sz="2200" b="0" i="0" u="none" strike="noStrike" dirty="0">
                <a:latin typeface="Helvetica Neue"/>
              </a:rPr>
              <a:t>yaşamlarının ileriki yılları için beceriler </a:t>
            </a:r>
            <a:r>
              <a:rPr lang="tr" sz="2200" b="0" i="0" u="none" strike="noStrike" dirty="0" smtClean="0">
                <a:latin typeface="Helvetica Neue"/>
              </a:rPr>
              <a:t>geliştirir.</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Çocuk bakımı sorumluluklarını azaltır, ebeveyn eğitimi, beceri gelişimi ve benzer fırsatlara ulaşılmasını </a:t>
            </a:r>
            <a:r>
              <a:rPr lang="tr" sz="2200" b="0" i="0" u="none" strike="noStrike" dirty="0" smtClean="0">
                <a:latin typeface="Helvetica Neue"/>
              </a:rPr>
              <a:t>sağlar. </a:t>
            </a:r>
            <a:endParaRPr sz="2200" dirty="0"/>
          </a:p>
          <a:p>
            <a:pPr marL="228600" lvl="0" indent="-228600" algn="l" rtl="0">
              <a:lnSpc>
                <a:spcPct val="90000"/>
              </a:lnSpc>
              <a:spcBef>
                <a:spcPts val="1000"/>
              </a:spcBef>
              <a:spcAft>
                <a:spcPct val="0"/>
              </a:spcAft>
              <a:buClr>
                <a:schemeClr val="accent4"/>
              </a:buClr>
              <a:buSzPts val="2500"/>
              <a:buChar char="•"/>
            </a:pPr>
            <a:r>
              <a:rPr lang="tr" sz="2200" b="0" i="0" u="none" strike="noStrike" dirty="0">
                <a:latin typeface="Helvetica Neue"/>
              </a:rPr>
              <a:t>Ebeveynlik becerilerini geliştirir ve eğitimin değerini </a:t>
            </a:r>
            <a:r>
              <a:rPr lang="tr" sz="2200" b="0" i="0" u="none" strike="noStrike" dirty="0" smtClean="0">
                <a:latin typeface="Helvetica Neue"/>
              </a:rPr>
              <a:t>arttırır.</a:t>
            </a:r>
            <a:endParaRPr sz="2200" dirty="0"/>
          </a:p>
          <a:p>
            <a:pPr marL="228600" lvl="0" indent="-50800" algn="l" rtl="0">
              <a:lnSpc>
                <a:spcPct val="90000"/>
              </a:lnSpc>
              <a:spcBef>
                <a:spcPts val="1000"/>
              </a:spcBef>
              <a:spcAft>
                <a:spcPct val="0"/>
              </a:spcAft>
              <a:buClr>
                <a:schemeClr val="accent4"/>
              </a:buClr>
              <a:buSzPts val="2800"/>
              <a:buNone/>
            </a:pPr>
            <a:endParaRPr sz="2200" dirty="0"/>
          </a:p>
        </p:txBody>
      </p:sp>
      <p:sp>
        <p:nvSpPr>
          <p:cNvPr id="605" name="Google Shape;605;p28"/>
          <p:cNvSpPr txBox="1">
            <a:spLocks noGrp="1"/>
          </p:cNvSpPr>
          <p:nvPr>
            <p:ph type="body" idx="3"/>
          </p:nvPr>
        </p:nvSpPr>
        <p:spPr>
          <a:xfrm>
            <a:off x="284417" y="528638"/>
            <a:ext cx="3190303"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ERKEN</a:t>
            </a:r>
            <a:endParaRPr/>
          </a:p>
          <a:p>
            <a:pPr marL="0" lvl="0" indent="0" algn="l" rtl="0">
              <a:lnSpc>
                <a:spcPct val="90000"/>
              </a:lnSpc>
              <a:spcBef>
                <a:spcPts val="1000"/>
              </a:spcBef>
              <a:spcAft>
                <a:spcPct val="0"/>
              </a:spcAft>
              <a:buClr>
                <a:schemeClr val="lt1"/>
              </a:buClr>
              <a:buSzPts val="3600"/>
              <a:buNone/>
            </a:pPr>
            <a:r>
              <a:rPr lang="tr" sz="3600" b="1" i="0" u="none" strike="noStrike">
                <a:latin typeface="Helvetica Neue"/>
              </a:rPr>
              <a:t>ÇOCUKLUK</a:t>
            </a:r>
            <a:endParaRPr/>
          </a:p>
          <a:p>
            <a:pPr marL="0" lvl="0" indent="0" algn="l" rtl="0">
              <a:lnSpc>
                <a:spcPct val="90000"/>
              </a:lnSpc>
              <a:spcBef>
                <a:spcPts val="1000"/>
              </a:spcBef>
              <a:spcAft>
                <a:spcPct val="0"/>
              </a:spcAft>
              <a:buClr>
                <a:schemeClr val="lt1"/>
              </a:buClr>
              <a:buSzPts val="3600"/>
              <a:buNone/>
            </a:pPr>
            <a:r>
              <a:rPr lang="tr" sz="3600" b="1" i="0" u="none" strike="noStrike">
                <a:latin typeface="Helvetica Neue"/>
              </a:rPr>
              <a:t>EĞİTİMİ (EÇE)  </a:t>
            </a:r>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dirty="0">
                <a:latin typeface="Helvetica Neue"/>
              </a:rPr>
              <a:t>ERKEN ÇOCUKLUK EĞİTİMİ VASITASIYLA ÇOCUK İŞÇİLİĞİNİN ELE ALINMASI   </a:t>
            </a:r>
            <a:br>
              <a:rPr lang="tr" sz="3600" b="1" i="0" u="none" strike="noStrike" dirty="0">
                <a:latin typeface="Helvetica Neue"/>
              </a:rPr>
            </a:br>
            <a:endParaRPr dirty="0"/>
          </a:p>
        </p:txBody>
      </p:sp>
      <p:grpSp>
        <p:nvGrpSpPr>
          <p:cNvPr id="612" name="Google Shape;612;p29"/>
          <p:cNvGrpSpPr/>
          <p:nvPr/>
        </p:nvGrpSpPr>
        <p:grpSpPr>
          <a:xfrm>
            <a:off x="2032000" y="1822899"/>
            <a:ext cx="8127999" cy="4183221"/>
            <a:chOff x="0" y="132211"/>
            <a:chExt cx="8127999" cy="4183221"/>
          </a:xfrm>
        </p:grpSpPr>
        <p:sp>
          <p:nvSpPr>
            <p:cNvPr id="613" name="Google Shape;613;p29"/>
            <p:cNvSpPr/>
            <p:nvPr/>
          </p:nvSpPr>
          <p:spPr>
            <a:xfrm>
              <a:off x="1566265" y="2731665"/>
              <a:ext cx="1845056" cy="1583767"/>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29"/>
            <p:cNvSpPr txBox="1"/>
            <p:nvPr/>
          </p:nvSpPr>
          <p:spPr>
            <a:xfrm>
              <a:off x="1852000" y="2976936"/>
              <a:ext cx="1273586" cy="1093225"/>
            </a:xfrm>
            <a:prstGeom prst="rect">
              <a:avLst/>
            </a:prstGeom>
            <a:noFill/>
            <a:ln>
              <a:noFill/>
            </a:ln>
          </p:spPr>
          <p:txBody>
            <a:bodyPr spcFirstLastPara="1" wrap="square" lIns="0" tIns="17775" rIns="0" bIns="17775" anchor="ctr" anchorCtr="0">
              <a:noAutofit/>
            </a:bodyPr>
            <a:lstStyle/>
            <a:p>
              <a:pPr marL="0" marR="0" lvl="0" indent="0" algn="ctr" rtl="0">
                <a:lnSpc>
                  <a:spcPct val="90000"/>
                </a:lnSpc>
                <a:spcBef>
                  <a:spcPct val="0"/>
                </a:spcBef>
                <a:spcAft>
                  <a:spcPct val="0"/>
                </a:spcAft>
                <a:buClr>
                  <a:schemeClr val="lt1"/>
                </a:buClr>
                <a:buSzPts val="1400"/>
                <a:buFont typeface="Calibri"/>
                <a:buNone/>
              </a:pPr>
              <a:r>
                <a:rPr lang="tr" sz="1100" b="1" i="1" u="none" strike="noStrike" cap="none" dirty="0">
                  <a:solidFill>
                    <a:srgbClr val="FFFFFF"/>
                  </a:solidFill>
                  <a:latin typeface="Calibri"/>
                  <a:ea typeface="Calibri"/>
                  <a:cs typeface="Calibri"/>
                  <a:sym typeface="Calibri"/>
                </a:rPr>
                <a:t>Çocuk işçiliği ile ilgili risk faktörlerini önlemek ve müdahale etmek için toplumsal cinsiyet açısından dönüştürücü nitelikte EÇE programları </a:t>
              </a:r>
              <a:r>
                <a:rPr lang="tr" sz="1100" b="1" i="1" u="none" strike="noStrike" cap="none" dirty="0" smtClean="0">
                  <a:solidFill>
                    <a:srgbClr val="FFFFFF"/>
                  </a:solidFill>
                  <a:latin typeface="Calibri"/>
                  <a:ea typeface="Calibri"/>
                  <a:cs typeface="Calibri"/>
                  <a:sym typeface="Calibri"/>
                </a:rPr>
                <a:t>oluşturun.</a:t>
              </a:r>
              <a:endParaRPr sz="1100" b="0" i="0" u="none" strike="noStrike" cap="none" dirty="0">
                <a:solidFill>
                  <a:srgbClr val="000000"/>
                </a:solidFill>
                <a:latin typeface="Arial"/>
                <a:ea typeface="Arial"/>
                <a:cs typeface="Arial"/>
                <a:sym typeface="Arial"/>
              </a:endParaRPr>
            </a:p>
          </p:txBody>
        </p:sp>
        <p:sp>
          <p:nvSpPr>
            <p:cNvPr id="615" name="Google Shape;615;p29"/>
            <p:cNvSpPr/>
            <p:nvPr/>
          </p:nvSpPr>
          <p:spPr>
            <a:xfrm>
              <a:off x="1623974" y="3431518"/>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6" name="Google Shape;616;p29"/>
            <p:cNvSpPr/>
            <p:nvPr/>
          </p:nvSpPr>
          <p:spPr>
            <a:xfrm>
              <a:off x="0" y="1870758"/>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7" name="Google Shape;617;p29"/>
            <p:cNvSpPr/>
            <p:nvPr/>
          </p:nvSpPr>
          <p:spPr>
            <a:xfrm>
              <a:off x="1249273" y="3234907"/>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8" name="Google Shape;618;p29"/>
            <p:cNvSpPr/>
            <p:nvPr/>
          </p:nvSpPr>
          <p:spPr>
            <a:xfrm>
              <a:off x="3130905" y="1858627"/>
              <a:ext cx="1845056" cy="1583767"/>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29"/>
            <p:cNvSpPr txBox="1"/>
            <p:nvPr/>
          </p:nvSpPr>
          <p:spPr>
            <a:xfrm>
              <a:off x="3416640" y="2103898"/>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Diğer hizmet sağlayıcılarla iş birliği </a:t>
              </a:r>
              <a:r>
                <a:rPr lang="tr" sz="1600" b="1" i="1" u="none" strike="noStrike" cap="none" dirty="0" smtClean="0">
                  <a:solidFill>
                    <a:srgbClr val="FFFFFF"/>
                  </a:solidFill>
                  <a:latin typeface="Calibri"/>
                  <a:ea typeface="Calibri"/>
                  <a:cs typeface="Calibri"/>
                  <a:sym typeface="Calibri"/>
                </a:rPr>
                <a:t>yapın. </a:t>
              </a:r>
              <a:endParaRPr sz="1400" b="0" i="0" u="none" strike="noStrike" cap="none" dirty="0">
                <a:solidFill>
                  <a:srgbClr val="000000"/>
                </a:solidFill>
                <a:latin typeface="Arial"/>
                <a:ea typeface="Arial"/>
                <a:cs typeface="Arial"/>
                <a:sym typeface="Arial"/>
              </a:endParaRPr>
            </a:p>
          </p:txBody>
        </p:sp>
        <p:sp>
          <p:nvSpPr>
            <p:cNvPr id="620" name="Google Shape;620;p29"/>
            <p:cNvSpPr/>
            <p:nvPr/>
          </p:nvSpPr>
          <p:spPr>
            <a:xfrm>
              <a:off x="4394809" y="3221102"/>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1" name="Google Shape;621;p29"/>
            <p:cNvSpPr/>
            <p:nvPr/>
          </p:nvSpPr>
          <p:spPr>
            <a:xfrm>
              <a:off x="4703673" y="2729155"/>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2" name="Google Shape;622;p29"/>
            <p:cNvSpPr/>
            <p:nvPr/>
          </p:nvSpPr>
          <p:spPr>
            <a:xfrm>
              <a:off x="4745939" y="3438630"/>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29"/>
            <p:cNvSpPr/>
            <p:nvPr/>
          </p:nvSpPr>
          <p:spPr>
            <a:xfrm>
              <a:off x="1566265" y="1005249"/>
              <a:ext cx="1845056" cy="1583767"/>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4" name="Google Shape;624;p29"/>
            <p:cNvSpPr txBox="1"/>
            <p:nvPr/>
          </p:nvSpPr>
          <p:spPr>
            <a:xfrm>
              <a:off x="1852000" y="1250520"/>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Risk altındaki aileler için mevcut EÇE hizmetlerini </a:t>
              </a:r>
              <a:r>
                <a:rPr lang="tr" b="1" i="1" u="none" strike="noStrike" cap="none" dirty="0" smtClean="0">
                  <a:solidFill>
                    <a:srgbClr val="FFFFFF"/>
                  </a:solidFill>
                  <a:latin typeface="Calibri"/>
                  <a:ea typeface="Calibri"/>
                  <a:cs typeface="Calibri"/>
                  <a:sym typeface="Calibri"/>
                </a:rPr>
                <a:t>değerlendirin.</a:t>
              </a:r>
              <a:endParaRPr b="0" i="0" u="none" strike="noStrike" cap="none" dirty="0">
                <a:solidFill>
                  <a:srgbClr val="000000"/>
                </a:solidFill>
                <a:latin typeface="Arial"/>
                <a:ea typeface="Arial"/>
                <a:cs typeface="Arial"/>
                <a:sym typeface="Arial"/>
              </a:endParaRPr>
            </a:p>
          </p:txBody>
        </p:sp>
        <p:sp>
          <p:nvSpPr>
            <p:cNvPr id="625" name="Google Shape;625;p29"/>
            <p:cNvSpPr/>
            <p:nvPr/>
          </p:nvSpPr>
          <p:spPr>
            <a:xfrm>
              <a:off x="2822041" y="1037879"/>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6" name="Google Shape;626;p29"/>
            <p:cNvSpPr/>
            <p:nvPr/>
          </p:nvSpPr>
          <p:spPr>
            <a:xfrm>
              <a:off x="3130905" y="132211"/>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7" name="Google Shape;627;p29"/>
            <p:cNvSpPr/>
            <p:nvPr/>
          </p:nvSpPr>
          <p:spPr>
            <a:xfrm>
              <a:off x="3173171" y="83415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8" name="Google Shape;628;p29"/>
            <p:cNvSpPr/>
            <p:nvPr/>
          </p:nvSpPr>
          <p:spPr>
            <a:xfrm>
              <a:off x="4703673" y="1002740"/>
              <a:ext cx="1845056" cy="1583767"/>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9" name="Google Shape;629;p29"/>
            <p:cNvSpPr txBox="1"/>
            <p:nvPr/>
          </p:nvSpPr>
          <p:spPr>
            <a:xfrm>
              <a:off x="4989408" y="1248011"/>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Çocuk işçiliği ile ilgili mesajları, EÇE ebeveynlik programlarına entegre </a:t>
              </a:r>
              <a:r>
                <a:rPr lang="tr" b="1" i="1" u="none" strike="noStrike" cap="none" dirty="0" smtClean="0">
                  <a:solidFill>
                    <a:srgbClr val="FFFFFF"/>
                  </a:solidFill>
                  <a:latin typeface="Calibri"/>
                  <a:ea typeface="Calibri"/>
                  <a:cs typeface="Calibri"/>
                  <a:sym typeface="Calibri"/>
                </a:rPr>
                <a:t>edin. </a:t>
              </a:r>
              <a:endParaRPr b="0" i="0" u="none" strike="noStrike" cap="none" dirty="0">
                <a:solidFill>
                  <a:srgbClr val="000000"/>
                </a:solidFill>
                <a:latin typeface="Arial"/>
                <a:ea typeface="Arial"/>
                <a:cs typeface="Arial"/>
                <a:sym typeface="Arial"/>
              </a:endParaRPr>
            </a:p>
          </p:txBody>
        </p:sp>
        <p:sp>
          <p:nvSpPr>
            <p:cNvPr id="630" name="Google Shape;630;p29"/>
            <p:cNvSpPr/>
            <p:nvPr/>
          </p:nvSpPr>
          <p:spPr>
            <a:xfrm>
              <a:off x="6290259" y="170175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1" name="Google Shape;631;p29"/>
            <p:cNvSpPr/>
            <p:nvPr/>
          </p:nvSpPr>
          <p:spPr>
            <a:xfrm>
              <a:off x="6282943" y="1873268"/>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2" name="Google Shape;632;p29"/>
            <p:cNvSpPr/>
            <p:nvPr/>
          </p:nvSpPr>
          <p:spPr>
            <a:xfrm>
              <a:off x="6655206" y="190129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33" name="Google Shape;633;p29"/>
          <p:cNvSpPr/>
          <p:nvPr/>
        </p:nvSpPr>
        <p:spPr>
          <a:xfrm>
            <a:off x="1938528" y="3452371"/>
            <a:ext cx="1933072" cy="1683236"/>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4" name="Google Shape;634;p29"/>
          <p:cNvSpPr/>
          <p:nvPr/>
        </p:nvSpPr>
        <p:spPr>
          <a:xfrm>
            <a:off x="6745344" y="4423291"/>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5" name="Google Shape;635;p29"/>
          <p:cNvSpPr/>
          <p:nvPr/>
        </p:nvSpPr>
        <p:spPr>
          <a:xfrm>
            <a:off x="5176200" y="1839947"/>
            <a:ext cx="18396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6" name="Google Shape;636;p29"/>
          <p:cNvSpPr/>
          <p:nvPr/>
        </p:nvSpPr>
        <p:spPr>
          <a:xfrm>
            <a:off x="8320402" y="3562407"/>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7" name="Google Shape;637;p29"/>
          <p:cNvSpPr/>
          <p:nvPr/>
        </p:nvSpPr>
        <p:spPr>
          <a:xfrm>
            <a:off x="3284121" y="490287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8" name="Google Shape;638;p29"/>
          <p:cNvSpPr/>
          <p:nvPr/>
        </p:nvSpPr>
        <p:spPr>
          <a:xfrm>
            <a:off x="5189550" y="2536960"/>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9" name="Google Shape;639;p29"/>
          <p:cNvSpPr/>
          <p:nvPr/>
        </p:nvSpPr>
        <p:spPr>
          <a:xfrm>
            <a:off x="8713371" y="359229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0" name="Google Shape;640;p29"/>
          <p:cNvSpPr/>
          <p:nvPr/>
        </p:nvSpPr>
        <p:spPr>
          <a:xfrm>
            <a:off x="6823671" y="5075512"/>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1" name="Google Shape;641;p29"/>
          <p:cNvSpPr txBox="1"/>
          <p:nvPr/>
        </p:nvSpPr>
        <p:spPr>
          <a:xfrm>
            <a:off x="5433858" y="1945951"/>
            <a:ext cx="1472835" cy="1692771"/>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500"/>
              <a:buFont typeface="Arial"/>
              <a:buChar char="•"/>
            </a:pPr>
            <a:r>
              <a:rPr lang="tr" b="0" i="0" u="none" strike="noStrike" cap="none" dirty="0">
                <a:solidFill>
                  <a:srgbClr val="FFFFFF"/>
                </a:solidFill>
                <a:latin typeface="Calibri"/>
                <a:ea typeface="Calibri"/>
                <a:cs typeface="Calibri"/>
                <a:sym typeface="Calibri"/>
              </a:rPr>
              <a:t>HARİTALAMA</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500"/>
              <a:buFont typeface="Arial"/>
              <a:buChar char="•"/>
            </a:pPr>
            <a:r>
              <a:rPr lang="tr" b="0" i="0" u="none" strike="noStrike" cap="none" dirty="0">
                <a:solidFill>
                  <a:srgbClr val="FFFFFF"/>
                </a:solidFill>
                <a:latin typeface="Calibri"/>
                <a:ea typeface="Calibri"/>
                <a:cs typeface="Calibri"/>
                <a:sym typeface="Calibri"/>
              </a:rPr>
              <a:t>İşlevsellik </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500"/>
              <a:buFont typeface="Arial"/>
              <a:buChar char="•"/>
            </a:pPr>
            <a:r>
              <a:rPr lang="tr" b="0" i="0" u="none" strike="noStrike" cap="none" dirty="0">
                <a:solidFill>
                  <a:srgbClr val="FFFFFF"/>
                </a:solidFill>
                <a:latin typeface="Calibri"/>
                <a:ea typeface="Calibri"/>
                <a:cs typeface="Calibri"/>
                <a:sym typeface="Calibri"/>
              </a:rPr>
              <a:t>Kapasite </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500"/>
              <a:buFont typeface="Arial"/>
              <a:buChar char="•"/>
            </a:pPr>
            <a:r>
              <a:rPr lang="tr" b="0" i="0" u="none" strike="noStrike" cap="none" dirty="0">
                <a:solidFill>
                  <a:srgbClr val="FFFFFF"/>
                </a:solidFill>
                <a:latin typeface="Calibri"/>
                <a:ea typeface="Calibri"/>
                <a:cs typeface="Calibri"/>
                <a:sym typeface="Calibri"/>
              </a:rPr>
              <a:t>Uygunluk kriterleri </a:t>
            </a:r>
            <a:endParaRPr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500"/>
              <a:buFont typeface="Arial"/>
              <a:buChar char="•"/>
            </a:pPr>
            <a:r>
              <a:rPr lang="tr" b="0" i="0" u="none" strike="noStrike" cap="none" dirty="0">
                <a:solidFill>
                  <a:srgbClr val="FFFFFF"/>
                </a:solidFill>
                <a:latin typeface="Calibri"/>
                <a:ea typeface="Calibri"/>
                <a:cs typeface="Calibri"/>
                <a:sym typeface="Calibri"/>
              </a:rPr>
              <a:t>Danışma </a:t>
            </a:r>
            <a:endParaRPr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b="0" i="0" u="none" strike="noStrike" cap="none" dirty="0">
              <a:solidFill>
                <a:schemeClr val="lt1"/>
              </a:solidFill>
              <a:latin typeface="Calibri"/>
              <a:ea typeface="Calibri"/>
              <a:cs typeface="Calibri"/>
              <a:sym typeface="Calibri"/>
            </a:endParaRPr>
          </a:p>
        </p:txBody>
      </p:sp>
      <p:sp>
        <p:nvSpPr>
          <p:cNvPr id="642" name="Google Shape;642;p29"/>
          <p:cNvSpPr txBox="1"/>
          <p:nvPr/>
        </p:nvSpPr>
        <p:spPr>
          <a:xfrm>
            <a:off x="2179758" y="3592295"/>
            <a:ext cx="1582294" cy="1661993"/>
          </a:xfrm>
          <a:prstGeom prst="rect">
            <a:avLst/>
          </a:prstGeom>
          <a:noFill/>
          <a:ln>
            <a:noFill/>
          </a:ln>
        </p:spPr>
        <p:txBody>
          <a:bodyPr spcFirstLastPara="1" wrap="square" lIns="91425" tIns="45700" rIns="91425" bIns="45700" anchor="t" anchorCtr="0">
            <a:noAutofit/>
          </a:bodyPr>
          <a:lstStyle/>
          <a:p>
            <a:pPr marL="93663" marR="0" lvl="0" indent="-95250" algn="l" rtl="0">
              <a:lnSpc>
                <a:spcPct val="100000"/>
              </a:lnSpc>
              <a:spcBef>
                <a:spcPct val="0"/>
              </a:spcBef>
              <a:spcAft>
                <a:spcPct val="0"/>
              </a:spcAft>
              <a:buClr>
                <a:schemeClr val="lt1"/>
              </a:buClr>
              <a:buSzPts val="1500"/>
              <a:buFont typeface="Arial"/>
              <a:buChar char="•"/>
            </a:pPr>
            <a:r>
              <a:rPr lang="tr" sz="1100" b="0" i="0" u="none" strike="noStrike" cap="none" dirty="0">
                <a:solidFill>
                  <a:srgbClr val="FFFFFF"/>
                </a:solidFill>
                <a:latin typeface="Calibri"/>
                <a:ea typeface="Calibri"/>
                <a:cs typeface="Calibri"/>
                <a:sym typeface="Calibri"/>
              </a:rPr>
              <a:t>Önceliklendirme</a:t>
            </a:r>
            <a:endParaRPr sz="1100" b="0" i="0" u="none" strike="noStrike" cap="none" dirty="0">
              <a:solidFill>
                <a:srgbClr val="000000"/>
              </a:solidFill>
              <a:latin typeface="Arial"/>
              <a:ea typeface="Arial"/>
              <a:cs typeface="Arial"/>
              <a:sym typeface="Arial"/>
            </a:endParaRPr>
          </a:p>
          <a:p>
            <a:pPr marL="93663" marR="0" lvl="0" indent="-95250" algn="l" rtl="0">
              <a:lnSpc>
                <a:spcPct val="100000"/>
              </a:lnSpc>
              <a:spcBef>
                <a:spcPct val="0"/>
              </a:spcBef>
              <a:spcAft>
                <a:spcPct val="0"/>
              </a:spcAft>
              <a:buClr>
                <a:schemeClr val="lt1"/>
              </a:buClr>
              <a:buSzPts val="1500"/>
              <a:buFont typeface="Arial"/>
              <a:buChar char="•"/>
            </a:pPr>
            <a:r>
              <a:rPr lang="tr" sz="1100" b="0" i="0" u="none" strike="noStrike" cap="none" dirty="0">
                <a:solidFill>
                  <a:srgbClr val="FFFFFF"/>
                </a:solidFill>
                <a:latin typeface="Calibri"/>
                <a:ea typeface="Calibri"/>
                <a:cs typeface="Calibri"/>
                <a:sym typeface="Calibri"/>
              </a:rPr>
              <a:t>Sosyal yardım </a:t>
            </a:r>
            <a:endParaRPr sz="1100" b="0" i="0" u="none" strike="noStrike" cap="none" dirty="0">
              <a:solidFill>
                <a:srgbClr val="000000"/>
              </a:solidFill>
              <a:latin typeface="Arial"/>
              <a:ea typeface="Arial"/>
              <a:cs typeface="Arial"/>
              <a:sym typeface="Arial"/>
            </a:endParaRPr>
          </a:p>
          <a:p>
            <a:pPr marL="93663" marR="0" lvl="0" indent="-95250" algn="l" rtl="0">
              <a:lnSpc>
                <a:spcPct val="100000"/>
              </a:lnSpc>
              <a:spcBef>
                <a:spcPct val="0"/>
              </a:spcBef>
              <a:spcAft>
                <a:spcPct val="0"/>
              </a:spcAft>
              <a:buClr>
                <a:schemeClr val="lt1"/>
              </a:buClr>
              <a:buSzPts val="1500"/>
              <a:buFont typeface="Arial"/>
              <a:buChar char="•"/>
            </a:pPr>
            <a:r>
              <a:rPr lang="tr" sz="1100" b="0" i="0" u="none" strike="noStrike" cap="none" dirty="0">
                <a:solidFill>
                  <a:srgbClr val="FFFFFF"/>
                </a:solidFill>
                <a:latin typeface="Calibri"/>
                <a:ea typeface="Calibri"/>
                <a:cs typeface="Calibri"/>
                <a:sym typeface="Calibri"/>
              </a:rPr>
              <a:t>Ebeveynlik becerileri </a:t>
            </a:r>
            <a:endParaRPr sz="1100" b="0" i="0" u="none" strike="noStrike" cap="none" dirty="0">
              <a:solidFill>
                <a:srgbClr val="000000"/>
              </a:solidFill>
              <a:latin typeface="Arial"/>
              <a:ea typeface="Arial"/>
              <a:cs typeface="Arial"/>
              <a:sym typeface="Arial"/>
            </a:endParaRPr>
          </a:p>
          <a:p>
            <a:pPr marL="93663" marR="0" lvl="0" indent="-95250" algn="l" rtl="0">
              <a:lnSpc>
                <a:spcPct val="100000"/>
              </a:lnSpc>
              <a:spcBef>
                <a:spcPct val="0"/>
              </a:spcBef>
              <a:spcAft>
                <a:spcPct val="0"/>
              </a:spcAft>
              <a:buClr>
                <a:schemeClr val="lt1"/>
              </a:buClr>
              <a:buSzPts val="1500"/>
              <a:buFont typeface="Arial"/>
              <a:buChar char="•"/>
            </a:pPr>
            <a:r>
              <a:rPr lang="tr" sz="1100" b="0" i="0" u="none" strike="noStrike" cap="none" dirty="0">
                <a:solidFill>
                  <a:srgbClr val="FFFFFF"/>
                </a:solidFill>
                <a:latin typeface="Calibri"/>
                <a:ea typeface="Calibri"/>
                <a:cs typeface="Calibri"/>
                <a:sym typeface="Calibri"/>
              </a:rPr>
              <a:t>Okula hazır bulunuşluk</a:t>
            </a:r>
            <a:endParaRPr sz="11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Temel Okur-Yazarlık ve Matematik Becerisi (BLN) </a:t>
            </a:r>
            <a:endParaRPr sz="11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EÇE personel eğitimi</a:t>
            </a:r>
            <a:endParaRPr sz="1100" b="0" i="0" u="none" strike="noStrike" cap="none" dirty="0">
              <a:solidFill>
                <a:srgbClr val="000000"/>
              </a:solidFill>
              <a:latin typeface="Arial"/>
              <a:ea typeface="Arial"/>
              <a:cs typeface="Arial"/>
              <a:sym typeface="Arial"/>
            </a:endParaRPr>
          </a:p>
        </p:txBody>
      </p:sp>
      <p:sp>
        <p:nvSpPr>
          <p:cNvPr id="643" name="Google Shape;643;p29"/>
          <p:cNvSpPr txBox="1"/>
          <p:nvPr/>
        </p:nvSpPr>
        <p:spPr>
          <a:xfrm>
            <a:off x="8521330" y="3824681"/>
            <a:ext cx="1638669" cy="1923604"/>
          </a:xfrm>
          <a:prstGeom prst="rect">
            <a:avLst/>
          </a:prstGeom>
          <a:noFill/>
          <a:ln>
            <a:noFill/>
          </a:ln>
        </p:spPr>
        <p:txBody>
          <a:bodyPr spcFirstLastPara="1" wrap="square" lIns="91425" tIns="45700" rIns="91425" bIns="45700" anchor="t" anchorCtr="0">
            <a:noAutofit/>
          </a:bodyPr>
          <a:lstStyle/>
          <a:p>
            <a:pPr marL="150813" marR="0" lvl="0" indent="-150813"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Eğitimin faydaları</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Zararlı etki</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Zararlı ve kabul edilebilir nitelikteki görevler</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Destekler</a:t>
            </a:r>
            <a:endParaRPr sz="1200" b="0" i="0" u="none" strike="noStrike" cap="none" dirty="0">
              <a:solidFill>
                <a:srgbClr val="000000"/>
              </a:solidFill>
              <a:latin typeface="Arial"/>
              <a:ea typeface="Arial"/>
              <a:cs typeface="Arial"/>
              <a:sym typeface="Arial"/>
            </a:endParaRPr>
          </a:p>
          <a:p>
            <a:pPr marL="193675" marR="0" lvl="0" indent="-98425" algn="l" rtl="0">
              <a:lnSpc>
                <a:spcPct val="100000"/>
              </a:lnSpc>
              <a:spcBef>
                <a:spcPct val="0"/>
              </a:spcBef>
              <a:spcAft>
                <a:spcPct val="0"/>
              </a:spcAft>
              <a:buClr>
                <a:schemeClr val="dk1"/>
              </a:buClr>
              <a:buSzPts val="1500"/>
              <a:buFont typeface="Arial"/>
              <a:buNone/>
            </a:pPr>
            <a:endParaRPr sz="12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ct val="0"/>
              </a:spcBef>
              <a:spcAft>
                <a:spcPct val="0"/>
              </a:spcAft>
              <a:buClr>
                <a:schemeClr val="dk1"/>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644" name="Google Shape;644;p29"/>
          <p:cNvSpPr txBox="1"/>
          <p:nvPr/>
        </p:nvSpPr>
        <p:spPr>
          <a:xfrm>
            <a:off x="6943670" y="4675168"/>
            <a:ext cx="1586579" cy="1923604"/>
          </a:xfrm>
          <a:prstGeom prst="rect">
            <a:avLst/>
          </a:prstGeom>
          <a:noFill/>
          <a:ln>
            <a:noFill/>
          </a:ln>
        </p:spPr>
        <p:txBody>
          <a:bodyPr spcFirstLastPara="1" wrap="square" lIns="91425" tIns="45700" rIns="91425" bIns="45700" anchor="t" anchorCtr="0">
            <a:noAutofit/>
          </a:bodyPr>
          <a:lstStyle/>
          <a:p>
            <a:pPr marL="93663" marR="0" lvl="0" indent="-95250"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Yönlendirme yolları</a:t>
            </a:r>
            <a:endParaRPr sz="1200" b="0" i="0" u="none" strike="noStrike" cap="none" dirty="0">
              <a:solidFill>
                <a:srgbClr val="000000"/>
              </a:solidFill>
              <a:latin typeface="Arial"/>
              <a:ea typeface="Arial"/>
              <a:cs typeface="Arial"/>
              <a:sym typeface="Arial"/>
            </a:endParaRPr>
          </a:p>
          <a:p>
            <a:pPr marL="93663" marR="0" lvl="0" indent="-95250"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EÇE'de tespit edilen aileleri </a:t>
            </a:r>
            <a:r>
              <a:rPr lang="tr" sz="1200" b="0" i="0" u="none" strike="noStrike" cap="none" dirty="0" smtClean="0">
                <a:solidFill>
                  <a:srgbClr val="FFFFFF"/>
                </a:solidFill>
                <a:latin typeface="Calibri"/>
                <a:ea typeface="Calibri"/>
                <a:cs typeface="Calibri"/>
                <a:sym typeface="Calibri"/>
              </a:rPr>
              <a:t>yönlendirin.</a:t>
            </a:r>
            <a:endParaRPr sz="1200" b="0" i="0" u="none" strike="noStrike" cap="none" dirty="0">
              <a:solidFill>
                <a:srgbClr val="000000"/>
              </a:solidFill>
              <a:latin typeface="Arial"/>
              <a:ea typeface="Arial"/>
              <a:cs typeface="Arial"/>
              <a:sym typeface="Arial"/>
            </a:endParaRPr>
          </a:p>
          <a:p>
            <a:pPr marL="93663" marR="0" lvl="0" indent="-95250" algn="l" rtl="0">
              <a:lnSpc>
                <a:spcPct val="100000"/>
              </a:lnSpc>
              <a:spcBef>
                <a:spcPct val="0"/>
              </a:spcBef>
              <a:spcAft>
                <a:spcPct val="0"/>
              </a:spcAft>
              <a:buClr>
                <a:schemeClr val="lt1"/>
              </a:buClr>
              <a:buSzPts val="1500"/>
              <a:buFont typeface="Arial"/>
              <a:buChar char="•"/>
            </a:pPr>
            <a:r>
              <a:rPr lang="tr" sz="1200" b="0" i="0" u="none" strike="noStrike" cap="none" dirty="0">
                <a:solidFill>
                  <a:srgbClr val="FFFFFF"/>
                </a:solidFill>
                <a:latin typeface="Calibri"/>
                <a:ea typeface="Calibri"/>
                <a:cs typeface="Calibri"/>
                <a:sym typeface="Calibri"/>
              </a:rPr>
              <a:t>Aileleri bilgilendirin ve gerekli hizmetlere </a:t>
            </a:r>
            <a:r>
              <a:rPr lang="tr" sz="1200" b="0" i="0" u="none" strike="noStrike" cap="none" dirty="0" smtClean="0">
                <a:solidFill>
                  <a:srgbClr val="FFFFFF"/>
                </a:solidFill>
                <a:latin typeface="Calibri"/>
                <a:ea typeface="Calibri"/>
                <a:cs typeface="Calibri"/>
                <a:sym typeface="Calibri"/>
              </a:rPr>
              <a:t>yönlendirin. </a:t>
            </a:r>
            <a:endParaRPr sz="1200" b="0" i="0" u="none" strike="noStrike" cap="none" dirty="0">
              <a:solidFill>
                <a:schemeClr val="lt1"/>
              </a:solidFill>
              <a:latin typeface="Calibri"/>
              <a:ea typeface="Calibri"/>
              <a:cs typeface="Calibri"/>
              <a:sym typeface="Calibri"/>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966652"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Çalışan çocukların, kendi koşullarında eğitime erişmelerine engel olan muhtemel 4-5 zorluğu tespit </a:t>
            </a:r>
            <a:r>
              <a:rPr lang="tr" sz="2800" b="0" i="0" u="none" strike="noStrike" dirty="0" smtClean="0">
                <a:latin typeface="Helvetica Neue"/>
              </a:rPr>
              <a:t>edebilecek, </a:t>
            </a:r>
            <a:endParaRPr b="1" dirty="0"/>
          </a:p>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Eğitimin, çocuk işçiliğini nasıl </a:t>
            </a:r>
            <a:r>
              <a:rPr lang="tr" sz="2800" b="0" i="0" u="none" strike="noStrike" dirty="0" smtClean="0">
                <a:latin typeface="Helvetica Neue"/>
              </a:rPr>
              <a:t>önleyebileceğinize </a:t>
            </a:r>
            <a:r>
              <a:rPr lang="tr" sz="2800" b="0" i="0" u="none" strike="noStrike" dirty="0">
                <a:latin typeface="Helvetica Neue"/>
              </a:rPr>
              <a:t>ilişkin örnekler </a:t>
            </a:r>
            <a:r>
              <a:rPr lang="tr" sz="2800" b="0" i="0" u="none" strike="noStrike" dirty="0" smtClean="0">
                <a:latin typeface="Helvetica Neue"/>
              </a:rPr>
              <a:t>verebilecek,</a:t>
            </a:r>
            <a:endParaRPr b="1" dirty="0"/>
          </a:p>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Çocuk işçi olarak çalışan çocukların kendi koşullarında veya belirli koşullarda öğrenme ve eğitime etkili bir şekilde erişmelerini desteklemek için bir eylem planı </a:t>
            </a:r>
            <a:r>
              <a:rPr lang="tr" sz="2800" b="0" i="0" u="none" strike="noStrike" dirty="0" smtClean="0">
                <a:latin typeface="Helvetica Neue"/>
              </a:rPr>
              <a:t>oluşturabileceksiniz.</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a:t>
            </a:r>
            <a:endParaRPr sz="3000" b="1" i="0" u="none" strike="noStrike" cap="none" dirty="0">
              <a:solidFill>
                <a:schemeClr val="lt1"/>
              </a:solidFill>
              <a:latin typeface="Helvetica Neue"/>
              <a:ea typeface="Helvetica Neue"/>
              <a:cs typeface="Helvetica Neue"/>
              <a:sym typeface="Helvetica Neue"/>
            </a:endParaRP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30"/>
          <p:cNvSpPr txBox="1">
            <a:spLocks noGrp="1"/>
          </p:cNvSpPr>
          <p:nvPr>
            <p:ph type="title"/>
          </p:nvPr>
        </p:nvSpPr>
        <p:spPr>
          <a:xfrm>
            <a:off x="2170175" y="2594366"/>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dirty="0">
                <a:latin typeface="Helvetica Neue"/>
              </a:rPr>
              <a:t>MESLEKİ VE TEKNİK EĞİTİM </a:t>
            </a:r>
            <a:br>
              <a:rPr lang="tr" sz="3200" b="1" i="0" u="none" strike="noStrike" dirty="0">
                <a:latin typeface="Helvetica Neue"/>
              </a:rPr>
            </a:br>
            <a:r>
              <a:rPr lang="tr" sz="3200" b="1" i="0" u="none" strike="noStrike" dirty="0">
                <a:latin typeface="Helvetica Neue"/>
              </a:rPr>
              <a:t>VE ÖĞRETİM (MTEÖ)</a:t>
            </a:r>
            <a:endParaRPr dirty="0"/>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31"/>
          <p:cNvSpPr txBox="1">
            <a:spLocks noGrp="1"/>
          </p:cNvSpPr>
          <p:nvPr>
            <p:ph type="body" idx="1"/>
          </p:nvPr>
        </p:nvSpPr>
        <p:spPr>
          <a:xfrm>
            <a:off x="4100513" y="528639"/>
            <a:ext cx="7300912" cy="671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2800" b="1" i="0" u="none" strike="noStrike" dirty="0">
                <a:latin typeface="Helvetica Neue"/>
              </a:rPr>
              <a:t>NEDEN MESLEKİ VE TEKNİK EĞİTİM VE ÖĞRETİM (MTEÖ) VE ÇOCUK İŞÇİLİĞİ?  </a:t>
            </a:r>
            <a:endParaRPr sz="2800" dirty="0"/>
          </a:p>
        </p:txBody>
      </p:sp>
      <p:sp>
        <p:nvSpPr>
          <p:cNvPr id="657" name="Google Shape;657;p31"/>
          <p:cNvSpPr txBox="1">
            <a:spLocks noGrp="1"/>
          </p:cNvSpPr>
          <p:nvPr>
            <p:ph type="body" idx="2"/>
          </p:nvPr>
        </p:nvSpPr>
        <p:spPr>
          <a:xfrm>
            <a:off x="4100513" y="1520191"/>
            <a:ext cx="7300912" cy="533780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800"/>
              <a:buChar char="•"/>
            </a:pPr>
            <a:r>
              <a:rPr lang="tr" sz="2400" b="0" i="0" u="none" strike="noStrike" dirty="0">
                <a:latin typeface="Helvetica Neue"/>
              </a:rPr>
              <a:t>MTEÖ, insana yakışır iş (ya da serbest çalışma) için ihtiyaç duyulan bilgi ve becerileri </a:t>
            </a:r>
            <a:r>
              <a:rPr lang="tr" sz="2400" b="0" i="0" u="none" strike="noStrike" dirty="0" smtClean="0">
                <a:latin typeface="Helvetica Neue"/>
              </a:rPr>
              <a:t>sağlar.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Bazı çocuklar için örgün eğitime iyi bir </a:t>
            </a:r>
            <a:r>
              <a:rPr lang="tr" sz="2400" b="0" i="0" u="none" strike="noStrike" dirty="0" smtClean="0">
                <a:latin typeface="Helvetica Neue"/>
              </a:rPr>
              <a:t>alternatiftir.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Kriz durumlarında, ortaöğretim ile yükseköğretim arasındaki boşluğu </a:t>
            </a:r>
            <a:r>
              <a:rPr lang="tr" sz="2400" b="0" i="0" u="none" strike="noStrike" dirty="0" smtClean="0">
                <a:latin typeface="Helvetica Neue"/>
              </a:rPr>
              <a:t>doldurabilir.</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Kriz durumlarında gelir elde edebilmek için ergenlerin becerilerini geliştirmesi </a:t>
            </a:r>
            <a:r>
              <a:rPr lang="tr" sz="2400" b="0" i="0" u="none" strike="noStrike" dirty="0" smtClean="0">
                <a:latin typeface="Helvetica Neue"/>
              </a:rPr>
              <a:t>gerekir.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En kötü biçimlerdeki çocuk işçiliğinde yer alan çocukların insana yakışır işlere yönelik akut </a:t>
            </a:r>
            <a:r>
              <a:rPr lang="tr" sz="2400" b="0" i="0" u="none" strike="noStrike" dirty="0" smtClean="0">
                <a:latin typeface="Helvetica Neue"/>
              </a:rPr>
              <a:t>ihtiyaçlarını karşılar.</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Kriz durumlarında örgün ve yaygın mesleki ve teknik eğitim ve öğretimin </a:t>
            </a:r>
            <a:r>
              <a:rPr lang="tr" sz="2400" b="0" i="0" u="none" strike="noStrike" dirty="0" smtClean="0">
                <a:latin typeface="Helvetica Neue"/>
              </a:rPr>
              <a:t>faydaları/eksiklikleri ele alır. </a:t>
            </a:r>
            <a:endParaRPr sz="2400" dirty="0"/>
          </a:p>
        </p:txBody>
      </p:sp>
      <p:sp>
        <p:nvSpPr>
          <p:cNvPr id="658" name="Google Shape;658;p31"/>
          <p:cNvSpPr txBox="1">
            <a:spLocks noGrp="1"/>
          </p:cNvSpPr>
          <p:nvPr>
            <p:ph type="body" idx="3"/>
          </p:nvPr>
        </p:nvSpPr>
        <p:spPr>
          <a:xfrm>
            <a:off x="284417" y="528638"/>
            <a:ext cx="3182683"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dirty="0">
                <a:latin typeface="Helvetica Neue"/>
              </a:rPr>
              <a:t>MESLEKİ VE TEKNİK EĞİTİM VE ÖĞRETİM (MTEÖ)</a:t>
            </a:r>
            <a:endParaRPr dirty="0"/>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000" b="1" i="0" u="none" strike="noStrike" dirty="0">
                <a:latin typeface="Helvetica Neue"/>
              </a:rPr>
              <a:t>ERGENLER İÇİN MESLEKİ VE TEKNİK EĞİTİM </a:t>
            </a:r>
            <a:br>
              <a:rPr lang="tr" sz="3000" b="1" i="0" u="none" strike="noStrike" dirty="0">
                <a:latin typeface="Helvetica Neue"/>
              </a:rPr>
            </a:br>
            <a:r>
              <a:rPr lang="tr" sz="3000" b="1" i="0" u="none" strike="noStrike" dirty="0">
                <a:latin typeface="Helvetica Neue"/>
              </a:rPr>
              <a:t>VE ÖĞRETİM FIRSATLARI OLUŞTURUN</a:t>
            </a:r>
            <a:endParaRPr sz="3000" dirty="0">
              <a:solidFill>
                <a:srgbClr val="70995C"/>
              </a:solidFill>
            </a:endParaRPr>
          </a:p>
        </p:txBody>
      </p:sp>
      <p:grpSp>
        <p:nvGrpSpPr>
          <p:cNvPr id="665" name="Google Shape;665;p32"/>
          <p:cNvGrpSpPr/>
          <p:nvPr/>
        </p:nvGrpSpPr>
        <p:grpSpPr>
          <a:xfrm>
            <a:off x="1262318" y="1786934"/>
            <a:ext cx="9725797" cy="5071065"/>
            <a:chOff x="1203884" y="0"/>
            <a:chExt cx="9725797" cy="5071065"/>
          </a:xfrm>
        </p:grpSpPr>
        <p:sp>
          <p:nvSpPr>
            <p:cNvPr id="666" name="Google Shape;666;p32"/>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7" name="Google Shape;667;p32"/>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Uygunluk kriterlerini </a:t>
              </a:r>
              <a:r>
                <a:rPr lang="tr" sz="1600" b="1" i="1" u="none" strike="noStrike" cap="none" dirty="0" smtClean="0">
                  <a:solidFill>
                    <a:srgbClr val="FFFFFF"/>
                  </a:solidFill>
                  <a:latin typeface="Calibri"/>
                  <a:ea typeface="Calibri"/>
                  <a:cs typeface="Calibri"/>
                  <a:sym typeface="Calibri"/>
                </a:rPr>
                <a:t>duyurun.</a:t>
              </a:r>
              <a:endParaRPr sz="1400" b="0" i="0" u="none" strike="noStrike" cap="none" dirty="0">
                <a:solidFill>
                  <a:srgbClr val="000000"/>
                </a:solidFill>
                <a:latin typeface="Arial"/>
                <a:ea typeface="Arial"/>
                <a:cs typeface="Arial"/>
                <a:sym typeface="Arial"/>
              </a:endParaRPr>
            </a:p>
          </p:txBody>
        </p:sp>
        <p:sp>
          <p:nvSpPr>
            <p:cNvPr id="668" name="Google Shape;668;p32"/>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9" name="Google Shape;669;p32"/>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0" name="Google Shape;670;p32"/>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1" name="Google Shape;671;p32"/>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2" name="Google Shape;672;p32"/>
            <p:cNvSpPr txBox="1"/>
            <p:nvPr/>
          </p:nvSpPr>
          <p:spPr>
            <a:xfrm>
              <a:off x="4691706" y="198536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Örgün mesleki ve teknik eğitim ve öğretimin, standart ve ilkelere uygun olmasını </a:t>
              </a:r>
              <a:r>
                <a:rPr lang="tr" b="1" i="1" u="none" strike="noStrike" cap="none" dirty="0" smtClean="0">
                  <a:solidFill>
                    <a:srgbClr val="FFFFFF"/>
                  </a:solidFill>
                  <a:latin typeface="Calibri"/>
                  <a:ea typeface="Calibri"/>
                  <a:cs typeface="Calibri"/>
                  <a:sym typeface="Calibri"/>
                </a:rPr>
                <a:t>sağlayın.</a:t>
              </a:r>
              <a:endParaRPr b="0" i="0" u="none" strike="noStrike" cap="none" dirty="0">
                <a:solidFill>
                  <a:srgbClr val="000000"/>
                </a:solidFill>
                <a:latin typeface="Arial"/>
                <a:ea typeface="Arial"/>
                <a:cs typeface="Arial"/>
                <a:sym typeface="Arial"/>
              </a:endParaRPr>
            </a:p>
          </p:txBody>
        </p:sp>
        <p:sp>
          <p:nvSpPr>
            <p:cNvPr id="673" name="Google Shape;673;p32"/>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4" name="Google Shape;674;p32"/>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5" name="Google Shape;675;p32"/>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6" name="Google Shape;676;p32"/>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7" name="Google Shape;677;p32"/>
            <p:cNvSpPr txBox="1"/>
            <p:nvPr/>
          </p:nvSpPr>
          <p:spPr>
            <a:xfrm>
              <a:off x="3066494" y="111973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Mevcut mesleki ve teknik eğitim ve öğretim fırsatları ve sağlayıcıları </a:t>
              </a:r>
              <a:endParaRPr sz="1400" b="0" i="0" u="none" strike="noStrike" cap="none" dirty="0">
                <a:solidFill>
                  <a:srgbClr val="000000"/>
                </a:solidFill>
                <a:latin typeface="Arial"/>
                <a:ea typeface="Arial"/>
                <a:cs typeface="Arial"/>
                <a:sym typeface="Arial"/>
              </a:endParaRPr>
            </a:p>
          </p:txBody>
        </p:sp>
        <p:sp>
          <p:nvSpPr>
            <p:cNvPr id="678" name="Google Shape;678;p32"/>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9" name="Google Shape;679;p32"/>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0" name="Google Shape;680;p32"/>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1" name="Google Shape;681;p32"/>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2" name="Google Shape;682;p32"/>
            <p:cNvSpPr txBox="1"/>
            <p:nvPr/>
          </p:nvSpPr>
          <p:spPr>
            <a:xfrm>
              <a:off x="6222515" y="111618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Yaşa ve cinsiyete uygun mesleki ve teknik eğitim ve öğretim programları </a:t>
              </a:r>
              <a:r>
                <a:rPr lang="tr" b="1" i="1" u="none" strike="noStrike" cap="none" dirty="0" smtClean="0">
                  <a:solidFill>
                    <a:srgbClr val="FFFFFF"/>
                  </a:solidFill>
                  <a:latin typeface="Calibri"/>
                  <a:ea typeface="Calibri"/>
                  <a:cs typeface="Calibri"/>
                  <a:sym typeface="Calibri"/>
                </a:rPr>
                <a:t>oluşturun.</a:t>
              </a:r>
              <a:endParaRPr b="0" i="0" u="none" strike="noStrike" cap="none" dirty="0">
                <a:solidFill>
                  <a:srgbClr val="000000"/>
                </a:solidFill>
                <a:latin typeface="Arial"/>
                <a:ea typeface="Arial"/>
                <a:cs typeface="Arial"/>
                <a:sym typeface="Arial"/>
              </a:endParaRPr>
            </a:p>
          </p:txBody>
        </p:sp>
        <p:sp>
          <p:nvSpPr>
            <p:cNvPr id="683" name="Google Shape;683;p32"/>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4" name="Google Shape;684;p32"/>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5" name="Google Shape;685;p32"/>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6" name="Google Shape;686;p32"/>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7" name="Google Shape;687;p32"/>
            <p:cNvSpPr txBox="1"/>
            <p:nvPr/>
          </p:nvSpPr>
          <p:spPr>
            <a:xfrm>
              <a:off x="7812077" y="342112"/>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b="1" i="1" u="none" strike="noStrike" cap="none" dirty="0">
                  <a:solidFill>
                    <a:srgbClr val="FFFFFF"/>
                  </a:solidFill>
                  <a:latin typeface="Calibri"/>
                  <a:ea typeface="Calibri"/>
                  <a:cs typeface="Calibri"/>
                  <a:sym typeface="Calibri"/>
                </a:rPr>
                <a:t>Ergenlerin, çocuk işçiliğinden mesleki ve teknik eğitim ve öğretime geçiş yapmasına destek </a:t>
              </a:r>
              <a:r>
                <a:rPr lang="tr" b="1" i="1" u="none" strike="noStrike" cap="none" dirty="0" smtClean="0">
                  <a:solidFill>
                    <a:srgbClr val="FFFFFF"/>
                  </a:solidFill>
                  <a:latin typeface="Calibri"/>
                  <a:ea typeface="Calibri"/>
                  <a:cs typeface="Calibri"/>
                  <a:sym typeface="Calibri"/>
                </a:rPr>
                <a:t>olun.</a:t>
              </a:r>
              <a:endParaRPr b="0" i="0" u="none" strike="noStrike" cap="none" dirty="0">
                <a:solidFill>
                  <a:srgbClr val="000000"/>
                </a:solidFill>
                <a:latin typeface="Arial"/>
                <a:ea typeface="Arial"/>
                <a:cs typeface="Arial"/>
                <a:sym typeface="Arial"/>
              </a:endParaRPr>
            </a:p>
          </p:txBody>
        </p:sp>
        <p:sp>
          <p:nvSpPr>
            <p:cNvPr id="688" name="Google Shape;688;p32"/>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9" name="Google Shape;689;p32"/>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0" name="Google Shape;690;p32"/>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1" name="Google Shape;691;p32"/>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2" name="Google Shape;692;p32"/>
            <p:cNvSpPr txBox="1"/>
            <p:nvPr/>
          </p:nvSpPr>
          <p:spPr>
            <a:xfrm>
              <a:off x="9414068" y="287787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ct val="0"/>
                </a:spcBef>
                <a:spcAft>
                  <a:spcPct val="0"/>
                </a:spcAft>
                <a:buClr>
                  <a:schemeClr val="lt1"/>
                </a:buClr>
                <a:buSzPts val="1600"/>
                <a:buFont typeface="Calibri"/>
                <a:buNone/>
              </a:pPr>
              <a:r>
                <a:rPr lang="tr" sz="1600" b="1" i="1" u="none" strike="noStrike" cap="none" dirty="0">
                  <a:solidFill>
                    <a:srgbClr val="FFFFFF"/>
                  </a:solidFill>
                  <a:latin typeface="Calibri"/>
                  <a:ea typeface="Calibri"/>
                  <a:cs typeface="Calibri"/>
                  <a:sym typeface="Calibri"/>
                </a:rPr>
                <a:t>Ergen mülteciler için mesleki ve teknik eğitim ve öğretim</a:t>
              </a:r>
              <a:endParaRPr sz="1400" b="0" i="0" u="none" strike="noStrike" cap="none" dirty="0">
                <a:solidFill>
                  <a:srgbClr val="000000"/>
                </a:solidFill>
                <a:latin typeface="Arial"/>
                <a:ea typeface="Arial"/>
                <a:cs typeface="Arial"/>
                <a:sym typeface="Arial"/>
              </a:endParaRPr>
            </a:p>
          </p:txBody>
        </p:sp>
        <p:sp>
          <p:nvSpPr>
            <p:cNvPr id="693" name="Google Shape;693;p32"/>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4" name="Google Shape;694;p32"/>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5" name="Google Shape;695;p32"/>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ct val="0"/>
                </a:spcBef>
                <a:spcAft>
                  <a:spcPct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96" name="Google Shape;696;p32"/>
          <p:cNvSpPr/>
          <p:nvPr/>
        </p:nvSpPr>
        <p:spPr>
          <a:xfrm>
            <a:off x="1266454" y="3559194"/>
            <a:ext cx="1839600" cy="1547273"/>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7" name="Google Shape;697;p32"/>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8" name="Google Shape;698;p32"/>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9" name="Google Shape;699;p32"/>
          <p:cNvSpPr/>
          <p:nvPr/>
        </p:nvSpPr>
        <p:spPr>
          <a:xfrm>
            <a:off x="7581283" y="3535867"/>
            <a:ext cx="1839600" cy="15732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00" name="Google Shape;700;p32"/>
          <p:cNvSpPr/>
          <p:nvPr/>
        </p:nvSpPr>
        <p:spPr>
          <a:xfrm>
            <a:off x="6016198" y="4442040"/>
            <a:ext cx="1838273" cy="174274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01" name="Google Shape;701;p32"/>
          <p:cNvSpPr/>
          <p:nvPr/>
        </p:nvSpPr>
        <p:spPr>
          <a:xfrm>
            <a:off x="4426963" y="1786934"/>
            <a:ext cx="1839600" cy="15732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02" name="Google Shape;702;p32"/>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3" name="Google Shape;703;p32"/>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4" name="Google Shape;704;p32"/>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5" name="Google Shape;705;p32"/>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6" name="Google Shape;706;p32"/>
          <p:cNvSpPr txBox="1"/>
          <p:nvPr/>
        </p:nvSpPr>
        <p:spPr>
          <a:xfrm>
            <a:off x="1533533" y="3590702"/>
            <a:ext cx="1664390" cy="1600438"/>
          </a:xfrm>
          <a:prstGeom prst="rect">
            <a:avLst/>
          </a:prstGeom>
          <a:noFill/>
          <a:ln>
            <a:noFill/>
          </a:ln>
        </p:spPr>
        <p:txBody>
          <a:bodyPr spcFirstLastPara="1" wrap="square" lIns="91425" tIns="45700" rIns="91425" bIns="45700" anchor="t" anchorCtr="0">
            <a:noAutofit/>
          </a:bodyPr>
          <a:lstStyle/>
          <a:p>
            <a:pPr marL="93663" marR="0" lvl="0" indent="-93663"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Ergen dostu bilgiler</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400" b="0" i="0" u="none" strike="noStrike" cap="none" dirty="0">
                <a:solidFill>
                  <a:srgbClr val="FFFFFF"/>
                </a:solidFill>
                <a:latin typeface="Calibri"/>
                <a:ea typeface="Calibri"/>
                <a:cs typeface="Calibri"/>
                <a:sym typeface="Calibri"/>
              </a:rPr>
              <a:t>Özellikleri belirleyin (asgari yaş, zorunlu eğitim) </a:t>
            </a:r>
            <a:endParaRPr sz="1400" b="0" i="0" u="none" strike="noStrike" cap="none" dirty="0">
              <a:solidFill>
                <a:srgbClr val="000000"/>
              </a:solidFill>
              <a:latin typeface="Arial"/>
              <a:ea typeface="Arial"/>
              <a:cs typeface="Arial"/>
              <a:sym typeface="Arial"/>
            </a:endParaRPr>
          </a:p>
        </p:txBody>
      </p:sp>
      <p:sp>
        <p:nvSpPr>
          <p:cNvPr id="707" name="Google Shape;707;p32"/>
          <p:cNvSpPr txBox="1"/>
          <p:nvPr/>
        </p:nvSpPr>
        <p:spPr>
          <a:xfrm>
            <a:off x="4692365" y="1783891"/>
            <a:ext cx="1629977" cy="1908215"/>
          </a:xfrm>
          <a:prstGeom prst="rect">
            <a:avLst/>
          </a:prstGeom>
          <a:noFill/>
          <a:ln>
            <a:noFill/>
          </a:ln>
        </p:spPr>
        <p:txBody>
          <a:bodyPr spcFirstLastPara="1" wrap="square" lIns="91425" tIns="45700" rIns="91425" bIns="45700" anchor="t" anchorCtr="0">
            <a:noAutofit/>
          </a:bodyPr>
          <a:lstStyle/>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Haritalama ve değerlendirme </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İş gücü piyasası ve değer zinciri analizi </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Toplumsal katılım </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Yetişkinler x çocuklar</a:t>
            </a:r>
            <a:endParaRPr sz="1200" b="0" i="0" u="none" strike="noStrike" cap="none" dirty="0">
              <a:solidFill>
                <a:srgbClr val="000000"/>
              </a:solidFill>
              <a:latin typeface="Arial"/>
              <a:ea typeface="Arial"/>
              <a:cs typeface="Arial"/>
              <a:sym typeface="Arial"/>
            </a:endParaRPr>
          </a:p>
          <a:p>
            <a:pPr marL="150813" marR="0" lvl="0" indent="-15081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Savunuculuk </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ct val="0"/>
              </a:spcBef>
              <a:spcAft>
                <a:spcPct val="0"/>
              </a:spcAft>
              <a:buClr>
                <a:srgbClr val="000000"/>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708" name="Google Shape;708;p32"/>
          <p:cNvSpPr/>
          <p:nvPr/>
        </p:nvSpPr>
        <p:spPr>
          <a:xfrm>
            <a:off x="7521928" y="5287058"/>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09" name="Google Shape;709;p32"/>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ct val="0"/>
              </a:spcBef>
              <a:spcAft>
                <a:spcPct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10" name="Google Shape;710;p32"/>
          <p:cNvSpPr txBox="1"/>
          <p:nvPr/>
        </p:nvSpPr>
        <p:spPr>
          <a:xfrm>
            <a:off x="9495892" y="2796914"/>
            <a:ext cx="1629977" cy="1708160"/>
          </a:xfrm>
          <a:prstGeom prst="rect">
            <a:avLst/>
          </a:prstGeom>
          <a:noFill/>
          <a:ln>
            <a:noFill/>
          </a:ln>
        </p:spPr>
        <p:txBody>
          <a:bodyPr spcFirstLastPara="1" wrap="square" lIns="91425" tIns="45700" rIns="91425" bIns="45700" anchor="t" anchorCtr="0">
            <a:noAutofit/>
          </a:bodyPr>
          <a:lstStyle/>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Sosyal yardım </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Farkındalık oluşturulması</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Kabul kriterleri</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Cinsiyet ve yaş</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Finansal  </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300"/>
              <a:buFont typeface="Arial"/>
              <a:buChar char="•"/>
            </a:pPr>
            <a:r>
              <a:rPr lang="tr" sz="1200" b="0" i="0" u="none" strike="noStrike" cap="none" dirty="0">
                <a:solidFill>
                  <a:srgbClr val="FFFFFF"/>
                </a:solidFill>
                <a:latin typeface="Calibri"/>
                <a:ea typeface="Calibri"/>
                <a:cs typeface="Calibri"/>
                <a:sym typeface="Calibri"/>
              </a:rPr>
              <a:t>Takip </a:t>
            </a:r>
            <a:endParaRPr sz="1200" b="0" i="0" u="none" strike="noStrike" cap="none" dirty="0">
              <a:solidFill>
                <a:srgbClr val="000000"/>
              </a:solidFill>
              <a:latin typeface="Arial"/>
              <a:ea typeface="Arial"/>
              <a:cs typeface="Arial"/>
              <a:sym typeface="Arial"/>
            </a:endParaRPr>
          </a:p>
        </p:txBody>
      </p:sp>
      <p:sp>
        <p:nvSpPr>
          <p:cNvPr id="711" name="Google Shape;711;p32"/>
          <p:cNvSpPr txBox="1"/>
          <p:nvPr/>
        </p:nvSpPr>
        <p:spPr>
          <a:xfrm>
            <a:off x="7843062" y="3642835"/>
            <a:ext cx="1597086" cy="1815882"/>
          </a:xfrm>
          <a:prstGeom prst="rect">
            <a:avLst/>
          </a:prstGeom>
          <a:noFill/>
          <a:ln>
            <a:noFill/>
          </a:ln>
        </p:spPr>
        <p:txBody>
          <a:bodyPr spcFirstLastPara="1" wrap="square" lIns="91425" tIns="45700" rIns="91425" bIns="45700" anchor="t" anchorCtr="0">
            <a:noAutofit/>
          </a:bodyPr>
          <a:lstStyle/>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Danışma </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İnsana yakışır iş ve istihdam edilebilirlik </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Özel gereksinimler</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Bir destek türü olarak Nakit ve Kupon Yardımı</a:t>
            </a:r>
            <a:endParaRPr sz="1100" b="0" i="0" u="none" strike="noStrike" cap="none" dirty="0">
              <a:solidFill>
                <a:srgbClr val="000000"/>
              </a:solidFill>
              <a:latin typeface="Arial"/>
              <a:ea typeface="Arial"/>
              <a:cs typeface="Arial"/>
              <a:sym typeface="Arial"/>
            </a:endParaRPr>
          </a:p>
          <a:p>
            <a:pPr marL="193675" marR="0" lvl="0" indent="-193675" algn="l" rtl="0">
              <a:lnSpc>
                <a:spcPct val="100000"/>
              </a:lnSpc>
              <a:spcBef>
                <a:spcPct val="0"/>
              </a:spcBef>
              <a:spcAft>
                <a:spcPct val="0"/>
              </a:spcAft>
              <a:buClr>
                <a:schemeClr val="lt1"/>
              </a:buClr>
              <a:buSzPts val="1400"/>
              <a:buFont typeface="Arial"/>
              <a:buChar char="•"/>
            </a:pPr>
            <a:r>
              <a:rPr lang="tr" sz="1100" b="0" i="0" u="none" strike="noStrike" cap="none" dirty="0">
                <a:solidFill>
                  <a:srgbClr val="FFFFFF"/>
                </a:solidFill>
                <a:latin typeface="Calibri"/>
                <a:ea typeface="Calibri"/>
                <a:cs typeface="Calibri"/>
                <a:sym typeface="Calibri"/>
              </a:rPr>
              <a:t>Sosyal normlar  </a:t>
            </a:r>
            <a:endParaRPr sz="11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11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ct val="0"/>
              </a:spcBef>
              <a:spcAft>
                <a:spcPct val="0"/>
              </a:spcAft>
              <a:buClr>
                <a:schemeClr val="dk1"/>
              </a:buClr>
              <a:buSzPts val="1400"/>
              <a:buFont typeface="Arial"/>
              <a:buNone/>
            </a:pPr>
            <a:endParaRPr sz="1100" b="0" i="0" u="none" strike="noStrike" cap="none" dirty="0">
              <a:solidFill>
                <a:schemeClr val="lt1"/>
              </a:solidFill>
              <a:latin typeface="Calibri"/>
              <a:ea typeface="Calibri"/>
              <a:cs typeface="Calibri"/>
              <a:sym typeface="Calibri"/>
            </a:endParaRPr>
          </a:p>
        </p:txBody>
      </p:sp>
      <p:sp>
        <p:nvSpPr>
          <p:cNvPr id="712" name="Google Shape;712;p32"/>
          <p:cNvSpPr txBox="1"/>
          <p:nvPr/>
        </p:nvSpPr>
        <p:spPr>
          <a:xfrm>
            <a:off x="7805403" y="5368715"/>
            <a:ext cx="1538115" cy="1815882"/>
          </a:xfrm>
          <a:prstGeom prst="rect">
            <a:avLst/>
          </a:prstGeom>
          <a:noFill/>
          <a:ln>
            <a:noFill/>
          </a:ln>
        </p:spPr>
        <p:txBody>
          <a:bodyPr spcFirstLastPara="1" wrap="square" lIns="91425" tIns="45700" rIns="91425" bIns="45700" anchor="t" anchorCtr="0">
            <a:noAutofit/>
          </a:bodyPr>
          <a:lstStyle/>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Kabul kriterleri ve diğer engeller</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En kötü biçimlerdeki çocuk işçiliğine dâhil olması daha olasıdır</a:t>
            </a:r>
            <a:endParaRPr sz="12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200" b="0" i="0" u="none" strike="noStrike" cap="none" dirty="0">
                <a:solidFill>
                  <a:srgbClr val="FFFFFF"/>
                </a:solidFill>
                <a:latin typeface="Calibri"/>
                <a:ea typeface="Calibri"/>
                <a:cs typeface="Calibri"/>
                <a:sym typeface="Calibri"/>
              </a:rPr>
              <a:t>Ciddi katkı </a:t>
            </a:r>
            <a:endParaRPr sz="1200" b="0" i="0" u="none" strike="noStrike" cap="none" dirty="0">
              <a:solidFill>
                <a:srgbClr val="000000"/>
              </a:solidFill>
              <a:latin typeface="Arial"/>
              <a:ea typeface="Arial"/>
              <a:cs typeface="Arial"/>
              <a:sym typeface="Arial"/>
            </a:endParaRPr>
          </a:p>
          <a:p>
            <a:pPr marL="193675" marR="0" lvl="0" indent="-104775" algn="l" rtl="0">
              <a:lnSpc>
                <a:spcPct val="100000"/>
              </a:lnSpc>
              <a:spcBef>
                <a:spcPct val="0"/>
              </a:spcBef>
              <a:spcAft>
                <a:spcPct val="0"/>
              </a:spcAft>
              <a:buClr>
                <a:schemeClr val="dk1"/>
              </a:buClr>
              <a:buSzPts val="1400"/>
              <a:buFont typeface="Arial"/>
              <a:buNone/>
            </a:pPr>
            <a:endParaRPr sz="1200" b="0" i="0" u="none" strike="noStrike" cap="none" dirty="0">
              <a:solidFill>
                <a:schemeClr val="lt1"/>
              </a:solidFill>
              <a:latin typeface="Calibri"/>
              <a:ea typeface="Calibri"/>
              <a:cs typeface="Calibri"/>
              <a:sym typeface="Calibri"/>
            </a:endParaRPr>
          </a:p>
        </p:txBody>
      </p:sp>
      <p:sp>
        <p:nvSpPr>
          <p:cNvPr id="713" name="Google Shape;713;p32"/>
          <p:cNvSpPr txBox="1"/>
          <p:nvPr/>
        </p:nvSpPr>
        <p:spPr>
          <a:xfrm>
            <a:off x="6283867" y="4439176"/>
            <a:ext cx="1597086" cy="1815882"/>
          </a:xfrm>
          <a:prstGeom prst="rect">
            <a:avLst/>
          </a:prstGeom>
          <a:noFill/>
          <a:ln>
            <a:noFill/>
          </a:ln>
        </p:spPr>
        <p:txBody>
          <a:bodyPr spcFirstLastPara="1" wrap="square" lIns="91425" tIns="45700" rIns="91425" bIns="45700" anchor="t" anchorCtr="0">
            <a:noAutofit/>
          </a:bodyPr>
          <a:lstStyle/>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Yeterli içerik </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Örgünle bağlantı </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Alternatif Öğretim Yöntemleri, Uzaktan </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Temel Okur-Yazarlık ve Matematik Becerisi (BLN) ve yaşam becerileri </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İş sağlığı ve güvenliği/güvenli iş </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ct val="0"/>
              </a:spcBef>
              <a:spcAft>
                <a:spcPct val="0"/>
              </a:spcAft>
              <a:buClr>
                <a:schemeClr val="lt1"/>
              </a:buClr>
              <a:buSzPts val="1400"/>
              <a:buFont typeface="Arial"/>
              <a:buChar char="•"/>
            </a:pPr>
            <a:r>
              <a:rPr lang="tr" sz="1000" b="0" i="0" u="none" strike="noStrike" cap="none" dirty="0">
                <a:solidFill>
                  <a:srgbClr val="FFFFFF"/>
                </a:solidFill>
                <a:latin typeface="Calibri"/>
                <a:ea typeface="Calibri"/>
                <a:cs typeface="Calibri"/>
                <a:sym typeface="Calibri"/>
              </a:rPr>
              <a:t>Toplumsal cinsiyet/kız çocukları  </a:t>
            </a:r>
            <a:endParaRPr sz="1000" b="0" i="0" u="none" strike="noStrike" cap="none" dirty="0">
              <a:solidFill>
                <a:schemeClr val="lt1"/>
              </a:solidFill>
              <a:latin typeface="Calibri"/>
              <a:ea typeface="Calibri"/>
              <a:cs typeface="Calibri"/>
              <a:sym typeface="Calibri"/>
            </a:endParaRPr>
          </a:p>
        </p:txBody>
      </p:sp>
      <p:pic>
        <p:nvPicPr>
          <p:cNvPr id="3" name="Resim 2" descr="metin, grafik, yazı tipi, logo içeren bir resim&#10;&#10;Açıklama otomatik olarak oluşturuldu">
            <a:extLst>
              <a:ext uri="{FF2B5EF4-FFF2-40B4-BE49-F238E27FC236}">
                <a16:creationId xmlns:a16="http://schemas.microsoft.com/office/drawing/2014/main" id="{5B15CA39-2438-1983-77BD-CE8C80E3795A}"/>
              </a:ext>
            </a:extLst>
          </p:cNvPr>
          <p:cNvPicPr>
            <a:picLocks noChangeAspect="1"/>
          </p:cNvPicPr>
          <p:nvPr/>
        </p:nvPicPr>
        <p:blipFill>
          <a:blip r:embed="rId4"/>
          <a:stretch>
            <a:fillRect/>
          </a:stretch>
        </p:blipFill>
        <p:spPr>
          <a:xfrm>
            <a:off x="9884780" y="28847"/>
            <a:ext cx="2307220" cy="869785"/>
          </a:xfrm>
          <a:prstGeom prst="rect">
            <a:avLst/>
          </a:prstGeom>
        </p:spPr>
      </p:pic>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33"/>
          <p:cNvSpPr txBox="1">
            <a:spLocks noGrp="1"/>
          </p:cNvSpPr>
          <p:nvPr>
            <p:ph type="title"/>
          </p:nvPr>
        </p:nvSpPr>
        <p:spPr>
          <a:xfrm>
            <a:off x="3011295" y="165655"/>
            <a:ext cx="6770014"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400"/>
              <a:buFont typeface="Helvetica Neue"/>
              <a:buNone/>
            </a:pPr>
            <a:r>
              <a:rPr lang="tr" sz="3200" b="1" i="0" u="none" strike="noStrike" dirty="0">
                <a:latin typeface="Helvetica Neue"/>
              </a:rPr>
              <a:t>FAALİYET: ÇOCUK İŞÇİLİĞİNİ ELE ALMAK İÇİN FIRSATLARIN GENİŞLETİLMESİ </a:t>
            </a:r>
            <a:endParaRPr sz="3200" dirty="0"/>
          </a:p>
        </p:txBody>
      </p:sp>
      <p:sp>
        <p:nvSpPr>
          <p:cNvPr id="720" name="Google Shape;720;p33"/>
          <p:cNvSpPr txBox="1">
            <a:spLocks noGrp="1"/>
          </p:cNvSpPr>
          <p:nvPr>
            <p:ph type="body" idx="2"/>
          </p:nvPr>
        </p:nvSpPr>
        <p:spPr>
          <a:xfrm>
            <a:off x="685992" y="2027095"/>
            <a:ext cx="10820015" cy="41725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dirty="0">
                <a:latin typeface="Helvetica Neue"/>
              </a:rPr>
              <a:t>Grubunuzla faaliyet çalışma sayfasını (veya daha geniş alan için yazı tahtası kağıdı) kullanın.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Size yol göstermesi için aşağıdaki soruları kullanarak çalışma sayfasında bir eylem planı oluşturun: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Ne, Nasıl, Kim, Gerekli Kaynaklar, Potansiyel Riskler, Koordinasyon, Kapasite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Maksat, sektörler (arası) veya tematik faaliyetler yoluyla çocuk işçiliğinin önlenmesi ve müdahalenin güçlendirilmesi bağlamında ilerleme kaydetmek ve neler yapılabileceğini belirlemektir. </a:t>
            </a:r>
            <a:endParaRPr dirty="0"/>
          </a:p>
        </p:txBody>
      </p:sp>
      <p:pic>
        <p:nvPicPr>
          <p:cNvPr id="721" name="Google Shape;721;p33"/>
          <p:cNvPicPr preferRelativeResize="0"/>
          <p:nvPr/>
        </p:nvPicPr>
        <p:blipFill>
          <a:blip r:embed="rId4">
            <a:alphaModFix/>
          </a:blip>
          <a:stretch>
            <a:fillRect/>
          </a:stretch>
        </p:blipFill>
        <p:spPr>
          <a:xfrm>
            <a:off x="10070907" y="358537"/>
            <a:ext cx="1435100" cy="939800"/>
          </a:xfrm>
          <a:prstGeom prst="rect">
            <a:avLst/>
          </a:prstGeom>
          <a:noFill/>
          <a:ln>
            <a:noFill/>
          </a:ln>
        </p:spPr>
      </p:pic>
      <p:pic>
        <p:nvPicPr>
          <p:cNvPr id="3" name="Resim 2" descr="metin, grafik, yazı tipi, logo içeren bir resim&#10;&#10;Açıklama otomatik olarak oluşturuldu">
            <a:extLst>
              <a:ext uri="{FF2B5EF4-FFF2-40B4-BE49-F238E27FC236}">
                <a16:creationId xmlns:a16="http://schemas.microsoft.com/office/drawing/2014/main" id="{502D9703-AF89-2CFD-7B4C-50EBC716DCAB}"/>
              </a:ext>
            </a:extLst>
          </p:cNvPr>
          <p:cNvPicPr>
            <a:picLocks noChangeAspect="1"/>
          </p:cNvPicPr>
          <p:nvPr/>
        </p:nvPicPr>
        <p:blipFill>
          <a:blip r:embed="rId5"/>
          <a:stretch>
            <a:fillRect/>
          </a:stretch>
        </p:blipFill>
        <p:spPr>
          <a:xfrm>
            <a:off x="103471" y="358039"/>
            <a:ext cx="2618226" cy="987029"/>
          </a:xfrm>
          <a:prstGeom prst="rect">
            <a:avLst/>
          </a:prstGeom>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34"/>
          <p:cNvSpPr txBox="1">
            <a:spLocks noGrp="1"/>
          </p:cNvSpPr>
          <p:nvPr>
            <p:ph type="body" idx="2"/>
          </p:nvPr>
        </p:nvSpPr>
        <p:spPr>
          <a:xfrm>
            <a:off x="3765876" y="313825"/>
            <a:ext cx="8141708" cy="64176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1000"/>
              </a:spcBef>
              <a:spcAft>
                <a:spcPct val="0"/>
              </a:spcAft>
              <a:buSzPts val="2800"/>
              <a:buChar char="●"/>
            </a:pPr>
            <a:r>
              <a:rPr lang="tr" sz="2500" b="0" i="0" u="none" strike="noStrike" dirty="0">
                <a:latin typeface="Helvetica Neue"/>
              </a:rPr>
              <a:t>Eğitime erişimin sekteye uğraması ve eğitimin kalitesi, çocuk işçiliği risk faktörleriyle yakından bağlantılıdır. Kriz durumlarında okulu terk eden çocukların çocuk işçiliğine sürüklenmesi daha muhtemeldir. </a:t>
            </a:r>
            <a:endParaRPr sz="2500" dirty="0"/>
          </a:p>
          <a:p>
            <a:pPr marL="457200" lvl="0" indent="-406400" algn="l" rtl="0">
              <a:lnSpc>
                <a:spcPct val="90000"/>
              </a:lnSpc>
              <a:spcBef>
                <a:spcPct val="0"/>
              </a:spcBef>
              <a:spcAft>
                <a:spcPct val="0"/>
              </a:spcAft>
              <a:buSzPts val="2800"/>
              <a:buChar char="●"/>
            </a:pPr>
            <a:r>
              <a:rPr lang="tr" sz="2500" b="0" i="0" u="none" strike="noStrike" dirty="0">
                <a:latin typeface="Helvetica Neue"/>
              </a:rPr>
              <a:t>Çocuk işçiliğinin başarıyla önlenmesi ve çocuk işçiliğine müdahale açısından kritik öneme sahiptir.</a:t>
            </a:r>
            <a:endParaRPr sz="2500" dirty="0"/>
          </a:p>
          <a:p>
            <a:pPr marL="457200" lvl="0" indent="-406400" algn="l" rtl="0">
              <a:lnSpc>
                <a:spcPct val="90000"/>
              </a:lnSpc>
              <a:spcBef>
                <a:spcPct val="0"/>
              </a:spcBef>
              <a:spcAft>
                <a:spcPct val="0"/>
              </a:spcAft>
              <a:buSzPts val="2800"/>
              <a:buChar char="●"/>
            </a:pPr>
            <a:r>
              <a:rPr lang="tr" sz="2500" b="0" i="0" u="none" strike="noStrike" dirty="0">
                <a:latin typeface="Helvetica Neue"/>
              </a:rPr>
              <a:t>Kriz öncesinde okula devam eden çocukların, kriz olduktan sonra en kısa sürede okula dönmesi gerekmektedir (en temel önleyici tedbir</a:t>
            </a:r>
            <a:r>
              <a:rPr lang="tr" sz="2500" b="0" i="0" u="none" strike="noStrike" dirty="0" smtClean="0">
                <a:latin typeface="Helvetica Neue"/>
              </a:rPr>
              <a:t>).</a:t>
            </a:r>
            <a:endParaRPr sz="2500" dirty="0"/>
          </a:p>
          <a:p>
            <a:pPr marL="457200" lvl="0" indent="-406400" algn="l" rtl="0">
              <a:lnSpc>
                <a:spcPct val="90000"/>
              </a:lnSpc>
              <a:spcBef>
                <a:spcPct val="0"/>
              </a:spcBef>
              <a:spcAft>
                <a:spcPct val="0"/>
              </a:spcAft>
              <a:buSzPts val="2800"/>
              <a:buChar char="●"/>
            </a:pPr>
            <a:r>
              <a:rPr lang="tr" sz="2500" b="0" i="0" u="none" strike="noStrike" dirty="0">
                <a:latin typeface="Helvetica Neue"/>
              </a:rPr>
              <a:t>Kriz öncesinde okula gitmeyen veya ciddi eğitim boşluğu olan çocuklar: bireyselleştirilmiş, yaşa uygun öğrenme fırsatlarına ihtiyaç duyar.</a:t>
            </a:r>
            <a:endParaRPr sz="2500" dirty="0"/>
          </a:p>
          <a:p>
            <a:pPr marL="457200" lvl="0" indent="-406400" algn="l" rtl="0">
              <a:lnSpc>
                <a:spcPct val="90000"/>
              </a:lnSpc>
              <a:spcBef>
                <a:spcPct val="0"/>
              </a:spcBef>
              <a:spcAft>
                <a:spcPct val="0"/>
              </a:spcAft>
              <a:buSzPts val="2800"/>
              <a:buChar char="●"/>
            </a:pPr>
            <a:r>
              <a:rPr lang="tr" sz="2500" b="0" i="0" u="none" strike="noStrike" dirty="0">
                <a:latin typeface="Helvetica Neue"/>
              </a:rPr>
              <a:t>Çocuk işçi olarak çalışan veya risk altında olan grupların eğitim ihtiyaçlarını karşılamak ve bu gruplara yönelik eğitim engellerini ortadan kaldırmak için sağlam stratejiler geliştirin. </a:t>
            </a:r>
            <a:endParaRPr sz="2500" dirty="0"/>
          </a:p>
        </p:txBody>
      </p:sp>
      <p:sp>
        <p:nvSpPr>
          <p:cNvPr id="728" name="Google Shape;728;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TEMEL MESAJLAR</a:t>
            </a:r>
            <a:endParaRP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title"/>
          </p:nvPr>
        </p:nvSpPr>
        <p:spPr>
          <a:xfrm>
            <a:off x="2170175" y="2614727"/>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dirty="0">
                <a:latin typeface="Helvetica Neue"/>
              </a:rPr>
              <a:t>EĞİTİM İLE ÇOCUK İŞÇİLİĞİ ARASINDAKİ BAĞLANTILAR</a:t>
            </a:r>
            <a:endParaRPr dirty="0"/>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dirty="0">
                <a:latin typeface="Helvetica Neue"/>
              </a:rPr>
              <a:t>TARTIŞMA: NE DÜŞÜNÜYORSUN? </a:t>
            </a:r>
            <a:endParaRPr dirty="0"/>
          </a:p>
        </p:txBody>
      </p:sp>
      <p:sp>
        <p:nvSpPr>
          <p:cNvPr id="255" name="Google Shape;255;p5"/>
          <p:cNvSpPr txBox="1">
            <a:spLocks noGrp="1"/>
          </p:cNvSpPr>
          <p:nvPr>
            <p:ph type="body" idx="1"/>
          </p:nvPr>
        </p:nvSpPr>
        <p:spPr>
          <a:xfrm>
            <a:off x="656022" y="1971676"/>
            <a:ext cx="10820015" cy="375246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2800"/>
              <a:buNone/>
            </a:pPr>
            <a:r>
              <a:rPr lang="tr" sz="2800" b="0" i="0" u="none" strike="noStrike" dirty="0">
                <a:solidFill>
                  <a:srgbClr val="545554"/>
                </a:solidFill>
                <a:latin typeface="Helvetica Neue"/>
              </a:rPr>
              <a:t>Size verilen örnek vakada, eğitim ile ilgili temel sorunları grubunuz içinde belirleyin ve tartışın. Örneğin, eğitimle ilgili riskler, koruyucu faktörler, çocuklar neden ve nasıl çocuk işçiliği, yetersiz eğitim vb. riski altında.</a:t>
            </a:r>
            <a:endParaRPr dirty="0"/>
          </a:p>
          <a:p>
            <a:pPr marL="457200" lvl="0" indent="-279400" algn="l" rtl="0">
              <a:lnSpc>
                <a:spcPct val="90000"/>
              </a:lnSpc>
              <a:spcBef>
                <a:spcPts val="1000"/>
              </a:spcBef>
              <a:spcAft>
                <a:spcPct val="0"/>
              </a:spcAft>
              <a:buClr>
                <a:schemeClr val="accent6"/>
              </a:buClr>
              <a:buSzPts val="2800"/>
              <a:buFont typeface="Arial"/>
              <a:buNone/>
            </a:pPr>
            <a:endParaRPr dirty="0"/>
          </a:p>
          <a:p>
            <a:pPr marL="457200" lvl="0" indent="-457200" algn="l" rtl="0">
              <a:lnSpc>
                <a:spcPct val="90000"/>
              </a:lnSpc>
              <a:spcBef>
                <a:spcPts val="1000"/>
              </a:spcBef>
              <a:spcAft>
                <a:spcPct val="0"/>
              </a:spcAft>
              <a:buClr>
                <a:schemeClr val="accent6"/>
              </a:buClr>
              <a:buSzPts val="2800"/>
              <a:buFont typeface="Arial"/>
              <a:buChar char="•"/>
            </a:pPr>
            <a:r>
              <a:rPr lang="tr" sz="2800" b="1" i="0" u="none" strike="noStrike" dirty="0">
                <a:latin typeface="Helvetica Neue"/>
              </a:rPr>
              <a:t>TARTIŞMAYI KAYIT ALTINA ALIN</a:t>
            </a:r>
            <a:endParaRPr dirty="0"/>
          </a:p>
          <a:p>
            <a:pPr marL="457200" lvl="0" indent="-457200" algn="l" rtl="0">
              <a:lnSpc>
                <a:spcPct val="90000"/>
              </a:lnSpc>
              <a:spcBef>
                <a:spcPts val="1000"/>
              </a:spcBef>
              <a:spcAft>
                <a:spcPct val="0"/>
              </a:spcAft>
              <a:buClr>
                <a:schemeClr val="accent6"/>
              </a:buClr>
              <a:buSzPts val="2800"/>
              <a:buFont typeface="Arial"/>
              <a:buChar char="•"/>
            </a:pPr>
            <a:r>
              <a:rPr lang="tr" sz="2800" b="1" i="0" u="none" strike="noStrike" dirty="0">
                <a:latin typeface="Helvetica Neue"/>
              </a:rPr>
              <a:t>SÜRE: 15 </a:t>
            </a:r>
            <a:r>
              <a:rPr lang="tr-TR" sz="2800" b="1" i="0" u="none" strike="noStrike" dirty="0">
                <a:latin typeface="Helvetica Neue"/>
              </a:rPr>
              <a:t>DAKİKA</a:t>
            </a:r>
            <a:endParaRPr dirty="0"/>
          </a:p>
          <a:p>
            <a:pPr marL="457200" lvl="0" indent="-457200" algn="l" rtl="0">
              <a:lnSpc>
                <a:spcPct val="90000"/>
              </a:lnSpc>
              <a:spcBef>
                <a:spcPts val="1000"/>
              </a:spcBef>
              <a:spcAft>
                <a:spcPct val="0"/>
              </a:spcAft>
              <a:buClr>
                <a:schemeClr val="accent6"/>
              </a:buClr>
              <a:buSzPts val="2800"/>
              <a:buFont typeface="Arial"/>
              <a:buChar char="•"/>
            </a:pPr>
            <a:r>
              <a:rPr lang="tr" sz="2800" b="1" i="0" u="none" strike="noStrike" dirty="0">
                <a:latin typeface="Helvetica Neue"/>
              </a:rPr>
              <a:t>GENEL OTURUMDA GERİ BİLDİRİM </a:t>
            </a:r>
            <a:r>
              <a:rPr lang="tr" dirty="0"/>
              <a:t>VERİN</a:t>
            </a:r>
            <a:endParaRPr dirty="0"/>
          </a:p>
          <a:p>
            <a:pPr marL="0" lvl="0" indent="0" algn="l" rtl="0">
              <a:lnSpc>
                <a:spcPct val="90000"/>
              </a:lnSpc>
              <a:spcBef>
                <a:spcPts val="1000"/>
              </a:spcBef>
              <a:spcAft>
                <a:spcPct val="0"/>
              </a:spcAft>
              <a:buClr>
                <a:schemeClr val="accent6"/>
              </a:buClr>
              <a:buSzPts val="2800"/>
              <a:buNone/>
            </a:pPr>
            <a:endParaRPr dirty="0"/>
          </a:p>
          <a:p>
            <a:pPr marL="0" lvl="0" indent="0" algn="l" rtl="0">
              <a:lnSpc>
                <a:spcPct val="90000"/>
              </a:lnSpc>
              <a:spcBef>
                <a:spcPts val="1000"/>
              </a:spcBef>
              <a:spcAft>
                <a:spcPct val="0"/>
              </a:spcAft>
              <a:buClr>
                <a:schemeClr val="accent6"/>
              </a:buClr>
              <a:buSzPts val="2800"/>
              <a:buNone/>
            </a:pPr>
            <a:endParaRPr dirty="0"/>
          </a:p>
        </p:txBody>
      </p:sp>
      <p:pic>
        <p:nvPicPr>
          <p:cNvPr id="256" name="Google Shape;256;p5"/>
          <p:cNvPicPr preferRelativeResize="0"/>
          <p:nvPr/>
        </p:nvPicPr>
        <p:blipFill>
          <a:blip r:embed="rId4">
            <a:alphaModFix/>
          </a:blip>
          <a:stretch>
            <a:fillRect/>
          </a:stretch>
        </p:blipFill>
        <p:spPr>
          <a:xfrm>
            <a:off x="10070907" y="358537"/>
            <a:ext cx="1435100" cy="939800"/>
          </a:xfrm>
          <a:prstGeom prst="rect">
            <a:avLst/>
          </a:prstGeom>
          <a:noFill/>
          <a:ln>
            <a:noFill/>
          </a:ln>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body" idx="1"/>
          </p:nvPr>
        </p:nvSpPr>
        <p:spPr>
          <a:xfrm>
            <a:off x="4890100" y="1907476"/>
            <a:ext cx="7301900"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400" b="0" i="0" u="none" strike="noStrike" dirty="0">
                <a:latin typeface="Helvetica Neue"/>
              </a:rPr>
              <a:t>Okulların kapanması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Uzaktan eğitime katılamama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Okulların ve diğer aktörlerin izlem yapması ve (sosyal) destek sağlaması</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Öğretmen devamsızlığı, hızlı personel sirkülasyonu</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Uzun vadeli değişikliklere (motivasyon, uygunluk, para) neden olan geçici kararlar</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Ebeveynlerin eğitimi desteklemekte ve eğitim masraflarını karşılamakta zorlanması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İş ile okul hayatını birlikte yürütmekte yaşanan zorluk </a:t>
            </a:r>
            <a:endParaRPr sz="2400" dirty="0"/>
          </a:p>
          <a:p>
            <a:pPr marL="228600" lvl="0" indent="-50800" algn="l" rtl="0">
              <a:lnSpc>
                <a:spcPct val="90000"/>
              </a:lnSpc>
              <a:spcBef>
                <a:spcPts val="1000"/>
              </a:spcBef>
              <a:spcAft>
                <a:spcPct val="0"/>
              </a:spcAft>
              <a:buClr>
                <a:schemeClr val="accent1"/>
              </a:buClr>
              <a:buSzPts val="2800"/>
              <a:buNone/>
            </a:pPr>
            <a:endParaRPr sz="2400" dirty="0"/>
          </a:p>
        </p:txBody>
      </p:sp>
      <p:sp>
        <p:nvSpPr>
          <p:cNvPr id="263" name="Google Shape;263;p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200"/>
              <a:buFont typeface="Helvetica Neue"/>
              <a:buNone/>
            </a:pPr>
            <a:r>
              <a:rPr lang="tr" sz="3200" b="1" i="0" u="none" strike="noStrike">
                <a:latin typeface="Helvetica Neue"/>
              </a:rPr>
              <a:t>TARTIŞMA: DANIEL </a:t>
            </a:r>
            <a:endParaRPr/>
          </a:p>
        </p:txBody>
      </p:sp>
      <p:pic>
        <p:nvPicPr>
          <p:cNvPr id="264" name="Google Shape;264;p6"/>
          <p:cNvPicPr preferRelativeResize="0">
            <a:picLocks noGrp="1"/>
          </p:cNvPicPr>
          <p:nvPr>
            <p:ph type="pic" idx="2"/>
          </p:nvPr>
        </p:nvPicPr>
        <p:blipFill>
          <a:blip r:embed="rId4">
            <a:alphaModFix/>
          </a:blip>
          <a:srcRect l="23474" r="23475"/>
          <a:stretch>
            <a:fillRect/>
          </a:stretch>
        </p:blipFill>
        <p:spPr>
          <a:xfrm>
            <a:off x="0" y="0"/>
            <a:ext cx="4340225" cy="6858000"/>
          </a:xfrm>
          <a:prstGeom prst="rect">
            <a:avLst/>
          </a:prstGeom>
          <a:noFill/>
          <a:ln>
            <a:noFill/>
          </a:ln>
        </p:spPr>
      </p:pic>
      <p:pic>
        <p:nvPicPr>
          <p:cNvPr id="265" name="Google Shape;265;p6"/>
          <p:cNvPicPr preferRelativeResize="0"/>
          <p:nvPr/>
        </p:nvPicPr>
        <p:blipFill>
          <a:blip r:embed="rId5">
            <a:alphaModFix/>
          </a:blip>
          <a:stretch>
            <a:fillRect/>
          </a:stretch>
        </p:blipFill>
        <p:spPr>
          <a:xfrm>
            <a:off x="10070907" y="358537"/>
            <a:ext cx="1435100" cy="939800"/>
          </a:xfrm>
          <a:prstGeom prst="rect">
            <a:avLst/>
          </a:prstGeom>
          <a:noFill/>
          <a:ln>
            <a:noFill/>
          </a:ln>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7"/>
          <p:cNvSpPr txBox="1">
            <a:spLocks noGrp="1"/>
          </p:cNvSpPr>
          <p:nvPr>
            <p:ph type="body" idx="1"/>
          </p:nvPr>
        </p:nvSpPr>
        <p:spPr>
          <a:xfrm>
            <a:off x="4710800" y="1917462"/>
            <a:ext cx="7301900" cy="458200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400" b="0" i="0" u="none" strike="noStrike" dirty="0">
                <a:latin typeface="Helvetica Neue"/>
              </a:rPr>
              <a:t>Sürdürülebilirliğe Odaklanın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Güvenli olmayan okullar, yetersiz öğrenme ortamı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Psikososyal sıkıntı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Ekonominin, okula devam değil, çalışma lehine bir etkisi olmaktadır.</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Ev içinde artan iş yükü/toplumsal cinsiyet boyutları</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Risk altındaki çocuklar için takip/ek destek</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Ebeveynlerin eğitime bakış açısı </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Sınava hazırlık/ders/telafi dersi olanağı</a:t>
            </a:r>
            <a:endParaRPr sz="2400" dirty="0"/>
          </a:p>
        </p:txBody>
      </p:sp>
      <p:sp>
        <p:nvSpPr>
          <p:cNvPr id="272" name="Google Shape;272;p7"/>
          <p:cNvSpPr txBox="1">
            <a:spLocks noGrp="1"/>
          </p:cNvSpPr>
          <p:nvPr>
            <p:ph type="title"/>
          </p:nvPr>
        </p:nvSpPr>
        <p:spPr>
          <a:xfrm>
            <a:off x="4890099" y="165655"/>
            <a:ext cx="6943302"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200"/>
              <a:buFont typeface="Helvetica Neue"/>
              <a:buNone/>
            </a:pPr>
            <a:r>
              <a:rPr lang="tr" sz="3200" b="1" i="0" u="none" strike="noStrike">
                <a:latin typeface="Helvetica Neue"/>
              </a:rPr>
              <a:t>TARTIŞMA: MARIA </a:t>
            </a:r>
            <a:endParaRPr/>
          </a:p>
        </p:txBody>
      </p:sp>
      <p:pic>
        <p:nvPicPr>
          <p:cNvPr id="273" name="Google Shape;273;p7"/>
          <p:cNvPicPr preferRelativeResize="0">
            <a:picLocks noGrp="1"/>
          </p:cNvPicPr>
          <p:nvPr>
            <p:ph type="pic" idx="2"/>
          </p:nvPr>
        </p:nvPicPr>
        <p:blipFill>
          <a:blip r:embed="rId4">
            <a:alphaModFix/>
          </a:blip>
          <a:srcRect l="28815" r="28815"/>
          <a:stretch>
            <a:fillRect/>
          </a:stretch>
        </p:blipFill>
        <p:spPr>
          <a:xfrm>
            <a:off x="0" y="0"/>
            <a:ext cx="4340225" cy="6858000"/>
          </a:xfrm>
          <a:prstGeom prst="rect">
            <a:avLst/>
          </a:prstGeom>
          <a:noFill/>
          <a:ln>
            <a:noFill/>
          </a:ln>
        </p:spPr>
      </p:pic>
      <p:pic>
        <p:nvPicPr>
          <p:cNvPr id="274" name="Google Shape;274;p7"/>
          <p:cNvPicPr preferRelativeResize="0"/>
          <p:nvPr/>
        </p:nvPicPr>
        <p:blipFill>
          <a:blip r:embed="rId5">
            <a:alphaModFix/>
          </a:blip>
          <a:stretch>
            <a:fillRect/>
          </a:stretch>
        </p:blipFill>
        <p:spPr>
          <a:xfrm>
            <a:off x="10070907" y="358537"/>
            <a:ext cx="1435100" cy="939800"/>
          </a:xfrm>
          <a:prstGeom prst="rect">
            <a:avLst/>
          </a:prstGeom>
          <a:noFill/>
          <a:ln>
            <a:noFill/>
          </a:ln>
        </p:spPr>
      </p:pic>
    </p:spTree>
    <p:custDataLst>
      <p:tags r:id="rId1"/>
    </p:custDataLst>
  </p:cSld>
  <p:clrMapOvr>
    <a:masterClrMapping/>
  </p:clrMapOvr>
  <p:transition/>
  <p:extLst>
    <p:ext uri="{6950BFC3-D8DA-4A85-94F7-54DA5524770B}">
      <p188:commentRel xmlns:p188="http://schemas.microsoft.com/office/powerpoint/2018/8/main" xmlns="" r:id="rId6"/>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8"/>
          <p:cNvSpPr txBox="1">
            <a:spLocks noGrp="1"/>
          </p:cNvSpPr>
          <p:nvPr>
            <p:ph type="body" idx="1"/>
          </p:nvPr>
        </p:nvSpPr>
        <p:spPr>
          <a:xfrm>
            <a:off x="4456799" y="1847878"/>
            <a:ext cx="7809901"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400"/>
              <a:buChar char="•"/>
            </a:pPr>
            <a:r>
              <a:rPr lang="tr" sz="2200" b="0" i="0" u="none" strike="noStrike" dirty="0">
                <a:latin typeface="Helvetica Neue"/>
              </a:rPr>
              <a:t>Kısa ve uzun vadeli, döngüsel ve artan şiddette </a:t>
            </a:r>
            <a:endParaRPr sz="2200" dirty="0"/>
          </a:p>
          <a:p>
            <a:pPr marL="228600" lvl="0" indent="-228600" algn="l" rtl="0">
              <a:lnSpc>
                <a:spcPct val="90000"/>
              </a:lnSpc>
              <a:spcBef>
                <a:spcPts val="1000"/>
              </a:spcBef>
              <a:spcAft>
                <a:spcPct val="0"/>
              </a:spcAft>
              <a:buClr>
                <a:schemeClr val="accent1"/>
              </a:buClr>
              <a:buSzPts val="2400"/>
              <a:buChar char="•"/>
            </a:pPr>
            <a:r>
              <a:rPr lang="tr" sz="2200" b="0" i="0" u="none" strike="noStrike" dirty="0">
                <a:latin typeface="Helvetica Neue"/>
              </a:rPr>
              <a:t>Ailede yoksulluğun artması/olumsuz baş etme stratejileri </a:t>
            </a:r>
            <a:endParaRPr sz="2200" dirty="0"/>
          </a:p>
          <a:p>
            <a:pPr marL="228600" lvl="0" indent="-228600" algn="l" rtl="0">
              <a:lnSpc>
                <a:spcPct val="90000"/>
              </a:lnSpc>
              <a:spcBef>
                <a:spcPts val="1000"/>
              </a:spcBef>
              <a:spcAft>
                <a:spcPct val="0"/>
              </a:spcAft>
              <a:buClr>
                <a:schemeClr val="accent1"/>
              </a:buClr>
              <a:buSzPts val="2400"/>
              <a:buChar char="•"/>
            </a:pPr>
            <a:r>
              <a:rPr lang="tr" sz="2200" b="0" i="0" u="none" strike="noStrike" dirty="0">
                <a:latin typeface="Helvetica Neue"/>
              </a:rPr>
              <a:t>Sürekli bölünme, yer değiştirme, bir sığınak olarak okul, zarar ve tahribat</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Önceden var olan kırılganlıklar </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Ailenin göç etmesi/Toplumsal cinsiyet boyutları</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Artan borç döngüleri, okul gereksinimlerini karşılayamama </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Psiksosyal etki </a:t>
            </a:r>
            <a:endParaRPr sz="2200" dirty="0"/>
          </a:p>
          <a:p>
            <a:pPr marL="228600" lvl="0" indent="-228600" algn="l" rtl="0">
              <a:lnSpc>
                <a:spcPct val="90000"/>
              </a:lnSpc>
              <a:spcBef>
                <a:spcPts val="1000"/>
              </a:spcBef>
              <a:spcAft>
                <a:spcPct val="0"/>
              </a:spcAft>
              <a:buSzPts val="2400"/>
              <a:buChar char="•"/>
            </a:pPr>
            <a:r>
              <a:rPr lang="tr" sz="2200" dirty="0"/>
              <a:t>Yaşanan olumsuzluklar, </a:t>
            </a:r>
            <a:r>
              <a:rPr lang="tr" sz="2200" b="0" i="0" u="none" strike="noStrike" dirty="0">
                <a:latin typeface="Helvetica Neue"/>
              </a:rPr>
              <a:t>çalışan çocuklara ve okula devama yönelik önemli destekleri engellemektedir</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Ortaokulun mevcut olması</a:t>
            </a:r>
            <a:endParaRPr sz="2200" dirty="0"/>
          </a:p>
        </p:txBody>
      </p:sp>
      <p:sp>
        <p:nvSpPr>
          <p:cNvPr id="281" name="Google Shape;281;p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200"/>
              <a:buFont typeface="Helvetica Neue"/>
              <a:buNone/>
            </a:pPr>
            <a:r>
              <a:rPr lang="tr" sz="3200" b="1" i="0" u="none" strike="noStrike">
                <a:latin typeface="Helvetica Neue"/>
              </a:rPr>
              <a:t>TARTIŞMA: ISLA</a:t>
            </a:r>
            <a:endParaRPr/>
          </a:p>
        </p:txBody>
      </p:sp>
      <p:pic>
        <p:nvPicPr>
          <p:cNvPr id="282" name="Google Shape;282;p8"/>
          <p:cNvPicPr preferRelativeResize="0"/>
          <p:nvPr/>
        </p:nvPicPr>
        <p:blipFill>
          <a:blip r:embed="rId4">
            <a:alphaModFix/>
          </a:blip>
          <a:stretch>
            <a:fillRect/>
          </a:stretch>
        </p:blipFill>
        <p:spPr>
          <a:xfrm>
            <a:off x="10070907" y="358537"/>
            <a:ext cx="1435100" cy="939800"/>
          </a:xfrm>
          <a:prstGeom prst="rect">
            <a:avLst/>
          </a:prstGeom>
          <a:noFill/>
          <a:ln>
            <a:noFill/>
          </a:ln>
        </p:spPr>
      </p:pic>
      <p:pic>
        <p:nvPicPr>
          <p:cNvPr id="283" name="Google Shape;283;p8"/>
          <p:cNvPicPr preferRelativeResize="0">
            <a:picLocks noGrp="1"/>
          </p:cNvPicPr>
          <p:nvPr>
            <p:ph type="pic" idx="2"/>
          </p:nvPr>
        </p:nvPicPr>
        <p:blipFill>
          <a:blip r:embed="rId5">
            <a:alphaModFix/>
          </a:blip>
          <a:srcRect l="22887" r="22886"/>
          <a:stretch>
            <a:fillRect/>
          </a:stretch>
        </p:blipFill>
        <p:spPr>
          <a:xfrm>
            <a:off x="0" y="0"/>
            <a:ext cx="4340225" cy="6858000"/>
          </a:xfrm>
          <a:prstGeom prst="rect">
            <a:avLst/>
          </a:prstGeom>
          <a:noFill/>
          <a:ln>
            <a:noFill/>
          </a:ln>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9"/>
          <p:cNvSpPr txBox="1">
            <a:spLocks noGrp="1"/>
          </p:cNvSpPr>
          <p:nvPr>
            <p:ph type="body" idx="1"/>
          </p:nvPr>
        </p:nvSpPr>
        <p:spPr>
          <a:xfrm>
            <a:off x="4890100" y="1899011"/>
            <a:ext cx="7301900"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400" b="0" i="0" u="none" strike="noStrike" dirty="0">
                <a:latin typeface="Helvetica Neue"/>
              </a:rPr>
              <a:t>Eğitim fırsatlarının sınırlı olması ya da olmaması</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Çocukların çalışmasına yönelik fırsatlar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Okul dışında kalan çocuklar için yeterli destek olmaması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Ekonomik dışlanma</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Babanın hasta ve engelli olmasının etkisi</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Küçük kardeşlerin çalışmak zorunda kalma riski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Okul güvenliği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Zorla çalıştırma?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Askere alınma riski?</a:t>
            </a:r>
            <a:endParaRPr sz="2400" dirty="0"/>
          </a:p>
          <a:p>
            <a:pPr marL="228600" lvl="0" indent="-50800" algn="l" rtl="0">
              <a:lnSpc>
                <a:spcPct val="90000"/>
              </a:lnSpc>
              <a:spcBef>
                <a:spcPts val="1000"/>
              </a:spcBef>
              <a:spcAft>
                <a:spcPct val="0"/>
              </a:spcAft>
              <a:buClr>
                <a:schemeClr val="accent1"/>
              </a:buClr>
              <a:buSzPts val="2800"/>
              <a:buNone/>
            </a:pPr>
            <a:endParaRPr sz="2400" dirty="0"/>
          </a:p>
        </p:txBody>
      </p:sp>
      <p:sp>
        <p:nvSpPr>
          <p:cNvPr id="290" name="Google Shape;290;p9"/>
          <p:cNvSpPr txBox="1">
            <a:spLocks noGrp="1"/>
          </p:cNvSpPr>
          <p:nvPr>
            <p:ph type="title"/>
          </p:nvPr>
        </p:nvSpPr>
        <p:spPr>
          <a:xfrm>
            <a:off x="4890100" y="581913"/>
            <a:ext cx="6943302"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200"/>
              <a:buFont typeface="Helvetica Neue"/>
              <a:buNone/>
            </a:pPr>
            <a:r>
              <a:rPr lang="tr" sz="3200" b="1" i="0" u="none" strike="noStrike">
                <a:latin typeface="Helvetica Neue"/>
              </a:rPr>
              <a:t>TARTIŞMA: TAHİR</a:t>
            </a:r>
            <a:endParaRPr/>
          </a:p>
        </p:txBody>
      </p:sp>
      <p:pic>
        <p:nvPicPr>
          <p:cNvPr id="291" name="Google Shape;291;p9"/>
          <p:cNvPicPr preferRelativeResize="0"/>
          <p:nvPr/>
        </p:nvPicPr>
        <p:blipFill>
          <a:blip r:embed="rId4">
            <a:alphaModFix/>
          </a:blip>
          <a:stretch>
            <a:fillRect/>
          </a:stretch>
        </p:blipFill>
        <p:spPr>
          <a:xfrm>
            <a:off x="10070907" y="358537"/>
            <a:ext cx="1435100" cy="939800"/>
          </a:xfrm>
          <a:prstGeom prst="rect">
            <a:avLst/>
          </a:prstGeom>
          <a:noFill/>
          <a:ln>
            <a:noFill/>
          </a:ln>
        </p:spPr>
      </p:pic>
      <p:pic>
        <p:nvPicPr>
          <p:cNvPr id="292" name="Google Shape;292;p9"/>
          <p:cNvPicPr preferRelativeResize="0">
            <a:picLocks noGrp="1"/>
          </p:cNvPicPr>
          <p:nvPr>
            <p:ph type="pic" idx="2"/>
          </p:nvPr>
        </p:nvPicPr>
        <p:blipFill>
          <a:blip r:embed="rId5">
            <a:alphaModFix/>
          </a:blip>
          <a:srcRect l="25193" r="25193"/>
          <a:stretch>
            <a:fillRect/>
          </a:stretch>
        </p:blipFill>
        <p:spPr>
          <a:xfrm>
            <a:off x="0" y="0"/>
            <a:ext cx="4340225" cy="6858000"/>
          </a:xfrm>
          <a:prstGeom prst="rect">
            <a:avLst/>
          </a:prstGeom>
          <a:noFill/>
          <a:ln>
            <a:noFill/>
          </a:ln>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 name="ARTICULATE_PROJECT_OPEN" val="0"/>
  <p:tag name="ARTICULATE_SLIDE_COUNT" val="3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TotalTime>
  <Words>5202</Words>
  <Application>Microsoft Office PowerPoint</Application>
  <PresentationFormat>Geniş ekran</PresentationFormat>
  <Paragraphs>608</Paragraphs>
  <Slides>34</Slides>
  <Notes>34</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34</vt:i4>
      </vt:variant>
    </vt:vector>
  </HeadingPairs>
  <TitlesOfParts>
    <vt:vector size="40" baseType="lpstr">
      <vt:lpstr>Arial</vt:lpstr>
      <vt:lpstr>Courier New</vt:lpstr>
      <vt:lpstr>Noto Sans Symbols</vt:lpstr>
      <vt:lpstr>Calibri</vt:lpstr>
      <vt:lpstr>Helvetica Neue</vt:lpstr>
      <vt:lpstr>Office Theme</vt:lpstr>
      <vt:lpstr>PowerPoint Sunusu</vt:lpstr>
      <vt:lpstr>PowerPoint Sunusu</vt:lpstr>
      <vt:lpstr>PowerPoint Sunusu</vt:lpstr>
      <vt:lpstr>EĞİTİM İLE ÇOCUK İŞÇİLİĞİ ARASINDAKİ BAĞLANTILAR</vt:lpstr>
      <vt:lpstr>TARTIŞMA: NE DÜŞÜNÜYORSUN? </vt:lpstr>
      <vt:lpstr>TARTIŞMA: DANIEL </vt:lpstr>
      <vt:lpstr>TARTIŞMA: MARIA </vt:lpstr>
      <vt:lpstr>TARTIŞMA: ISLA</vt:lpstr>
      <vt:lpstr>TARTIŞMA: TAHİR</vt:lpstr>
      <vt:lpstr>PowerPoint Sunusu</vt:lpstr>
      <vt:lpstr>PowerPoint Sunusu</vt:lpstr>
      <vt:lpstr>ÇOCUK İŞÇİLİĞİNİ EĞİTİM VASITASIYLA ÖNLEME VE MÜDAHALE ETME </vt:lpstr>
      <vt:lpstr>SERİ ATIŞ (QUICK FIRE)  SUNUMU</vt:lpstr>
      <vt:lpstr>INEE ACİL DURUMLARDA ASGARİ EĞİTİM STANDARTLARI</vt:lpstr>
      <vt:lpstr>FAALİYET: SEN OLSAN NE YAPARDIN? </vt:lpstr>
      <vt:lpstr>FAALİYET: SEN OLSAN NE YAPARDIN? </vt:lpstr>
      <vt:lpstr>TEMEL STANDARTLAR: TOPLUMSAL KATILIM</vt:lpstr>
      <vt:lpstr>TEMEL STANDARTLAR: KOORDİNASYON</vt:lpstr>
      <vt:lpstr>TEMEL STANDARTLAR: ANALİZ</vt:lpstr>
      <vt:lpstr>ERİŞİM VE ÖĞRENME ORTAMI: ERİŞİMDE EŞİTLİK</vt:lpstr>
      <vt:lpstr>ERİŞİM VE ÖĞRENME ORTAMI: KORUMA VE  İYİ OLMA HÂLİ</vt:lpstr>
      <vt:lpstr>ERİŞİM VE ÖĞRENME ORTAMI: TESİSLER VE HİZMETLER</vt:lpstr>
      <vt:lpstr>ÖĞRETİM VE ÖĞRENİM </vt:lpstr>
      <vt:lpstr>ÖĞRETMENLER VE DİĞER EĞİTİM PERSONELİ</vt:lpstr>
      <vt:lpstr>EĞİTİM YASASI VE POLİTİKASI </vt:lpstr>
      <vt:lpstr>FAALİYET: NE YAPILABİLİR? </vt:lpstr>
      <vt:lpstr>ERKEN ÇOCUKLUKTAN  ERGENLİĞE</vt:lpstr>
      <vt:lpstr>PowerPoint Sunusu</vt:lpstr>
      <vt:lpstr>ERKEN ÇOCUKLUK EĞİTİMİ VASITASIYLA ÇOCUK İŞÇİLİĞİNİN ELE ALINMASI    </vt:lpstr>
      <vt:lpstr>MESLEKİ VE TEKNİK EĞİTİM  VE ÖĞRETİM (MTEÖ)</vt:lpstr>
      <vt:lpstr>PowerPoint Sunusu</vt:lpstr>
      <vt:lpstr>ERGENLER İÇİN MESLEKİ VE TEKNİK EĞİTİM  VE ÖĞRETİM FIRSATLARI OLUŞTURUN</vt:lpstr>
      <vt:lpstr>FAALİYET: ÇOCUK İŞÇİLİĞİNİ ELE ALMAK İÇİN FIRSATLARIN GENİŞLETİLMESİ </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27</cp:revision>
  <dcterms:created xsi:type="dcterms:W3CDTF">2017-12-20T18:51:03Z</dcterms:created>
  <dcterms:modified xsi:type="dcterms:W3CDTF">2024-04-08T13:52:46Z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9DFB939A-5E9A-4C6B-9287-9D7FB0E5C8D6</vt:lpwstr>
  </property>
  <property fmtid="{D5CDD505-2E9C-101B-9397-08002B2CF9AE}" pid="3" name="ArticulatePath">
    <vt:lpwstr>Session13_Education_EDITED(tr)</vt:lpwstr>
  </property>
</Properties>
</file>