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28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858000" cy="9144000"/>
  <p:embeddedFontLst>
    <p:embeddedFont>
      <p:font typeface="Helvetica Neue" panose="020B0604020202020204" charset="0"/>
      <p:regular r:id="rId52"/>
      <p:bold r:id="rId53"/>
      <p:italic r:id="rId54"/>
      <p:boldItalic r:id="rId55"/>
    </p:embeddedFont>
    <p:embeddedFont>
      <p:font typeface="Calibri" panose="020F0502020204030204" pitchFamily="34" charset="0"/>
      <p:regular r:id="rId56"/>
      <p:bold r:id="rId57"/>
      <p:italic r:id="rId58"/>
      <p:boldItalic r:id="rId59"/>
    </p:embeddedFont>
  </p:embeddedFontLst>
  <p:custDataLst>
    <p:tags r:id="rId60"/>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hCpZkrBZ2avWCpmUSYXs6HcPaWd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BF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43" autoAdjust="0"/>
  </p:normalViewPr>
  <p:slideViewPr>
    <p:cSldViewPr snapToGrid="0">
      <p:cViewPr varScale="1">
        <p:scale>
          <a:sx n="69" d="100"/>
          <a:sy n="69" d="100"/>
        </p:scale>
        <p:origin x="756" y="4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microsoft.com/office/2018/10/relationships/authors" Target="author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modernComment_128_0.xml><?xml version="1.0" encoding="utf-8"?>
<p188:cmLst xmlns:a="http://schemas.openxmlformats.org/drawingml/2006/main" xmlns:r="http://schemas.openxmlformats.org/officeDocument/2006/relationships" xmlns:p188="http://schemas.microsoft.com/office/powerpoint/2018/8/main">
  <p188:cm id="{04D2596A-5910-4006-BCD6-16ABBB8670DA}" authorId="{3B225371-A5D4-6CE3-9D5C-58AB0B77C653}" created="2022-02-15T23:54:20.960">
    <ac:txMkLst xmlns:ac="http://schemas.microsoft.com/office/drawing/2013/main/command">
      <pc:docMk xmlns:pc="http://schemas.microsoft.com/office/powerpoint/2013/main/command"/>
      <pc:sldMk xmlns:pc="http://schemas.microsoft.com/office/powerpoint/2013/main/command" cId="0" sldId="296"/>
      <ac:spMk id="592" creationId="{00000000-0000-0000-0000-000000000000}"/>
      <ac:txMk cp="759" len="5">
        <ac:context len="780" hash="1863110430"/>
      </ac:txMk>
    </ac:txMkLst>
    <p188:pos x="8373509" y="4101570"/>
    <p188:replyLst>
      <p188:reply id="{BF1B0B7B-E043-437E-9F52-0CCEB29A6884}" authorId="{9C36AD01-230D-76DC-CC71-BD5B4388A65D}" created="2022-02-22T12:19:40.791">
        <p188:txBody>
          <a:bodyPr/>
          <a:lstStyle/>
          <a:p>
            <a:r>
              <a:rPr lang="fr-FR"/>
              <a:t>added</a:t>
            </a:r>
          </a:p>
        </p188:txBody>
      </p188:reply>
    </p188:replyLst>
    <p188:txBody>
      <a:bodyPr/>
      <a:lstStyle/>
      <a:p>
        <a:r>
          <a:rPr lang="en-CA"/>
          <a:t>The last bit of this sentence seems to be missing here.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25" name="Google Shape;2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 olarak veya en kötü biçimlerdeki çocuk işçiliği kapsamında çalışan çocuklar için ulusal/yerel politika veya mevzuatın gerektirdiği zorunlu prosedürler ve üzerinde mutabakata varılan kuruluşlar arası prosedürler de dâhil olmak üzere, bağlamdaki tüm tespit ve raporlama gerekliliklerinin takip edilmesi önem taşımaktadır,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ve aileden onam alarak onlar adına müdahalede bulunabilir ve vakaya ilişkin bilgileri hizmet sağlayıcılarla paylaşabilirsiniz.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Çocuğa ve ailesine hakları ve mevcut hizmetler hakkında bilgi verin ve onlara ilgili ve şefkatli bir şekilde müdahalede bulunun.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İletişim bilgilerini de içerecek şekilde yalnızca temel bilgileri alın ve bu şekilde daha fazla iletişim kurulabilmesini ve takip yapılabilmesini sağlayın.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Önceden kararlaştırılmış yönlendirme mekanizmalarını takip edin ve çocuğun kırılgan çocukları destekleme konusunda uzmanlığı olmayan bir kuruluş tarafından tespit edilmesi hâlinde, bir çocuk koruma kuruluşuna veya başka bir uzmanlaşmış kuruluşa yönlendirme yapın.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Tıbbi yardım, gıda veya barınma ve hayatı tehdit eden olaylardan korunma gibi acil ihtiyaçları belirleyin ve bunlara yanıt verin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Çocukların vaka yönetimi için gerekli olan kırılganlık kriterlerini karşılayıp karşılamadığını belirleyin. </a:t>
            </a:r>
            <a:endParaRPr dirty="0"/>
          </a:p>
          <a:p>
            <a:pPr marL="0" lvl="0" indent="0" algn="l" rtl="0">
              <a:spcBef>
                <a:spcPct val="0"/>
              </a:spcBef>
              <a:spcAft>
                <a:spcPct val="0"/>
              </a:spcAft>
              <a:buNone/>
            </a:pPr>
            <a:endParaRPr dirty="0"/>
          </a:p>
        </p:txBody>
      </p:sp>
      <p:sp>
        <p:nvSpPr>
          <p:cNvPr id="320" name="Google Shape;32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Çocukların kırılganlık kriterlerini karşılamadığı durumlarda yapılacakları açıklayın: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Çocuklar ve bakım verenleri uygun hizmetlere yönlendirilmeli ve kendilerine kimlerin destek olabileceği konusunda bilgilendirilmelidir.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Hassas bir şekilde, onlara destek sağlayamama nedeninizi açıklayın</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Kibar ve arkadaşça davranın.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Kime ne şekilde yardımcı olabileceğinizin anlaşılması için vaka yönetimi kırılganlık kriterlerini diğer kuruluşlarla açık bir şekilde paylaşın</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Kriterlerin dışında kalan çocukları size yönlendiren kuruluşlara geri bildirimde bulunun </a:t>
            </a:r>
            <a:endParaRPr/>
          </a:p>
        </p:txBody>
      </p:sp>
      <p:sp>
        <p:nvSpPr>
          <p:cNvPr id="328" name="Google Shape;32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35" name="Google Shape;335;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41" name="Google Shape;34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İlk değerlendirmenin vaka çalışanlarının çocuk işçi olarak çalışan çocukla ve çocuğun bakım verenleriyle ilişki kurması ve güven oluşturması için genellikle ilk fırsat olduğunu açıklayın. </a:t>
            </a:r>
            <a:endParaRPr/>
          </a:p>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Çocuk işçi olarak çalışan çocukların ilk değerlendirmesinde, çocukların fiziksel veya cinsel istismara maruz kalma durumu ve cinsel şiddetle ilişkili yaralanmalar; şiddet, aşırı sıcak, soğuk, yükseklik, derinlik gibi yaşamı tehdit eden durumlar; zehirli maddelere maruz kalma; hastalık bulaştırma ihtimali olan yerler; oksijensiz kalma; kemik kırılması, iç organ ve yumuşak doku hasarları da dâhil olmak üzere çocukların evinde ve iş yerlerinde karşılaşabilecekleri acil fiziksel korunma, sağlık ve güvenlik endişeleri dikkate alınmalıdır. Bu değerlendirme ayrıca, iş yerinin koşulları (haftalık çalışma saatleri, dinlenme süreleri, tehlikeler ve şiddet); gıda, barınma, sağlık ve eğitim gibi temel ihtiyaçlara erişim ve mevcut olan koruyucu faktörler hakkında genel bilgiler içermelidir. İlk değerlendirme, çocuk hakkında bir sonraki adımları belirleyecek olan ilk risk düzeyinin tespiti için yeterli bilgi sağlamalıdır. </a:t>
            </a:r>
            <a:endParaRPr/>
          </a:p>
        </p:txBody>
      </p:sp>
      <p:sp>
        <p:nvSpPr>
          <p:cNvPr id="349" name="Google Shape;34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56" name="Google Shape;356;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62" name="Google Shape;362;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Açıklayın</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işçiliğinin çocuğun sağlığı ve gelişimi üzerinde uzun vadede ciddi sonuçları olmaktadır; kapsamlı bir değerlendirme, çocuğa yönelik yakın, orta ve uzun vadeli risklerin yanı sıra çocuğun, ailesinin ve akranlarının (bakım verenlerin olmadığı durumlarda) çocuk işçiliğinin zararlı etkilerine karşı koymak için sahip oldukları güçlü yanları, becerileri, kaynakları ve koruyucu etkileri de dikkate almalıdır.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Değerlendirme; çocuk, geniş aile/hane halkının durumu ve çocuğun içinde bulunduğu topluluğun ihtiyaçları, güçlü ve zayıf yönleri hakkında bilgi sağlamalıdır.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Değerlendirme ayrıca hane içerisindeki diğer çalışan çocukların EÇG ve eğitim gibi önleyici hizmetlere erişip erişmediğini ya da bu çocukların ek koruma riskleriyle karşı karşıya olup olmadığını tespit etmelidir.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Kapsamlı bir değerlendirme, çocukların yaşama ve çalışma koşullarının doğrulanması için güvenli ve uygun olduğu müddetçe bu çocukların evlerine, topluluklarına ve iş yerlerine yapılacak ziyaretleri içermelidir.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Ayrıca vaka çalışanı, çocukla çocuğun kendi istek ve ihtiyaçları hakkında da konuşmalıdır. </a:t>
            </a:r>
            <a:endParaRPr/>
          </a:p>
          <a:p>
            <a:pPr marL="171450" lvl="0" indent="-95250" algn="l" rtl="0">
              <a:spcBef>
                <a:spcPct val="0"/>
              </a:spcBef>
              <a:spcAft>
                <a:spcPct val="0"/>
              </a:spcAft>
              <a:buClr>
                <a:schemeClr val="dk1"/>
              </a:buClr>
              <a:buSzPts val="1200"/>
              <a:buFont typeface="Arial"/>
              <a:buNone/>
            </a:pPr>
            <a:endParaRPr/>
          </a:p>
        </p:txBody>
      </p:sp>
      <p:sp>
        <p:nvSpPr>
          <p:cNvPr id="370" name="Google Shape;37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r>
              <a:rPr lang="tr" sz="1200" b="0" i="0" u="none" strike="noStrike">
                <a:latin typeface="Calibri"/>
              </a:rPr>
              <a:t>Kilit eylemler şunları içermektedir: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Aileler, topluluklar ve diğer kişiler arasında çocuk işçiliği ile ilgili kullanılan farklı terminolojileri, tanımları ve kavramları belirlemek ve anlamak önemlidir, çünkü topluluk içinde çocukların bakım verenlerinin yanında çalıştığı durumlar olabilir, bakım verenler, çocuğun yaptığı işi iş olarak değil aile hayatının normal bir parçası olarak görebilir veya aynı tür işi tanımlamak için farklı ifadeler kullanabilirler, bu durum genellikle ev işçiliği için geçerlidir. Herkesin birbirini anlayabilmesi için tanımları netleştirmek ve çevirisini yapmak önemlidir. Bu aynı zamanda, çevirmenlerin de çocuk işçiliği ile ilgili temel terminoloji ve kırılgan durumdaki çocuklarla iletişim kurma teknikleri konusunda bilgilendirilmesi ve eğitilmesi gerektiği anlamına gelmektedir. Çevirmenlerin, kendi çeviri ve yorumlarından çok çocuğun söylediklerini kaydetmeleri sağlanmalıdır.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işçiliğinin farklı türleriyle ilişkili kurumsal uygunluk kriterlerini, risk seviyelerini ve ilgili vaka yönetimi eylemlerini bilmek, vaka çalışanlarının hızlı düşünmelerine ve beklentileri gereksiz yere yükseltmeden çocuklar ve aileleri için uygun yanıtlar vermelerine yardımcı olabilir.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Bakım verenlerin ve çocukların yaptıkları işlerin belirli yönlerini gizleyebileceklerinin veya özellikle yasa dışı bir çalışma biçimi söz konusu olduğunda "hikâyenin tamamını" anlatmayabileceklerinin, özellikle sosyal normlar ve inançların çocukların çalışmalarının önemli bir parçası olduğu durumlarda bir çocukla doğrudan veya özel olarak konuşulamayabileceğinin farkında olmak gerekmektedir. Bunun üstesinden gelmek ve çocuk işçiliğine ilişkin farklı algıları anlamak için çocukların bütün gün ne yaptıklarını, okula devam durumlarını, aileleri ve arkadaşlarıyla geçirdikleri zamanı araştıran sorular sormalı; çocukların kendi günlerini veya deneyimlerini tarif etmelerine yardımcı olmak veya çocuklarla yapılan görüşmeleri yönlendirmek için resim çizme, rol yapma oyunları, fotoğraflar, hikâyeler, haritalar veya diyagramlar gibi çocuk dostu yöntemler kullanmalı, çocuğu ve ailesini tanıyan birden fazla kaynakla çapraz kontrol gerçekleştirmeliyiz.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Çocukların içinde bulunduğu gerçek durumu anlamaya yardımcı olacak bir diğer önemli beceri de çocuğun çalışma ortamıyla ilgili riskleri, olası tehlikeleri, işverenler tarafından çocuğa yapılan muameleyi, çocuğun görünüşü ve durumunu, iş yeri güvenliği ve çocuğun bulunduğu tesislerle ilgili riskleri tespit edebilmemizi sağlayan gözlem becerimizdir. Yüksek riskli vakalarda, vaka çalışanı orada bulunma nedenini mutlaka açıklamalı; çocuğu, işvereni veya aileyi rahatlatmak için ilk başta yazılı bilgi toplamak yerine gözlem ve görüşme yoluyla bilgi toplaması gerekebileceğini hesaba katmalıdır. </a:t>
            </a:r>
            <a:endParaRPr/>
          </a:p>
        </p:txBody>
      </p:sp>
      <p:sp>
        <p:nvSpPr>
          <p:cNvPr id="378" name="Google Shape;3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ct val="0"/>
              </a:spcBef>
              <a:spcAft>
                <a:spcPct val="0"/>
              </a:spcAft>
              <a:buClr>
                <a:schemeClr val="dk1"/>
              </a:buClr>
              <a:buSzPts val="1200"/>
              <a:buFont typeface="Arial"/>
              <a:buNone/>
            </a:pP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Daha önce de belirttildiği gibi güven tesis etmeniz, çocuklar ve bakım verenlerle yardım etme amacı güden ve suçlayıcı olmayan bir ilişki geliştirmeniz oldukça önemlidir.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Mümkün olduğunca mahremiyet ve gizlilik sağlamaya çalışın, ebeveynler/bakım verenler veya işverenler olmadan mümkün olan her yerde çocukla konuşmak için onay alın.</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Bu bağlamda çocuklarla konuşmak mümkün değilse çalışan çocuklar için yaşam ve çalışma koşulları da dâhil olmak üzere bu çocukların içinde bulundukları durum üzerine düşünmek üzere çocukların iş yerlerinden veya ailelerinden uzakta zaman geçirebilecekleri faaliyetler ve/veya alanlar oluşturmaya çalışın.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İlk aşamada çocukların yaptıkları işler hakkında kapsamlı bilgi toplamayı hedeflemeyin; bunun yerine çocuğun evde, topluluk içinde ve iş yerinde karşılaştığı zararın boyutunu belirlemeye odaklanın.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Ailelerle çalışırken zararlı işlere karışan hane içindeki tüm çocukların bireysel ihtiyaçlarını tespit etmeye odaklanmak için yeterli zamanınız olduğundan emin olun.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Vaka çalışması sırasında çocuklar sıkıntılı bir duruma düşerse çocuğa duygusal destek sağlamaya odaklanın ve mümkünse eğitimli RSPSD uzmanlarından tavsiye alın. Çocuğa işiyle ilgili sorular sormaya devam etmeyin, bu sorular çocuğun yaşadığı sıkıntıyı daha da artırabilir.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Bir çocuk, cinsel veya fiziksel istismar bildiriminde bulunursa, çocuğa gelebilecek zararı en aza indirmek ve çocuğu güvende tutmak için derhâl harekete geçin. Bunu yapmak için, ilgili vakayı mutlaka vaka yönetimi veya süpervizörlerle ele almalı, acil güvenlik endişelerine yönelik yerel yönlendirme ve raporlama yollarına hâkim olunmalıdır. </a:t>
            </a:r>
            <a:endParaRPr dirty="0"/>
          </a:p>
        </p:txBody>
      </p:sp>
      <p:sp>
        <p:nvSpPr>
          <p:cNvPr id="386" name="Google Shape;38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233" name="Google Shape;23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2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94" name="Google Shape;394;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https://www.ilo.org/ipec/Campaignandadvocacy/Scream/resources/WCMS_113847/lang--en/index.htm</a:t>
            </a:r>
            <a:endParaRPr/>
          </a:p>
          <a:p>
            <a:pPr marL="0" lvl="0" indent="0" algn="l" rtl="0">
              <a:spcBef>
                <a:spcPct val="0"/>
              </a:spcBef>
              <a:spcAft>
                <a:spcPct val="0"/>
              </a:spcAft>
              <a:buNone/>
            </a:pPr>
            <a:r>
              <a:rPr lang="tr" sz="1200" b="0" i="0" u="none" strike="noStrike">
                <a:latin typeface="Calibri"/>
              </a:rPr>
              <a:t>https://www.smilefoundationindia.org/anti-child-labor-campaign-held-for-school-children-during-quarantine.html</a:t>
            </a:r>
            <a:endParaRPr/>
          </a:p>
          <a:p>
            <a:pPr marL="0" lvl="0" indent="0" algn="l" rtl="0">
              <a:spcBef>
                <a:spcPct val="0"/>
              </a:spcBef>
              <a:spcAft>
                <a:spcPct val="0"/>
              </a:spcAft>
              <a:buNone/>
            </a:pPr>
            <a:r>
              <a:rPr lang="tr" sz="1200" b="0" i="0" u="none" strike="noStrike">
                <a:latin typeface="Calibri"/>
              </a:rPr>
              <a:t>http://www.fao.org/3/i3527e/i3527e.pdf</a:t>
            </a:r>
            <a:endParaRPr/>
          </a:p>
        </p:txBody>
      </p:sp>
      <p:sp>
        <p:nvSpPr>
          <p:cNvPr id="403" name="Google Shape;40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422" name="Google Shape;422;p2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1" i="0" u="none" strike="noStrike" dirty="0">
                <a:solidFill>
                  <a:srgbClr val="000000"/>
                </a:solidFill>
                <a:latin typeface="Calibri"/>
                <a:ea typeface="Calibri"/>
                <a:cs typeface="Calibri"/>
                <a:sym typeface="Calibri"/>
              </a:rPr>
              <a:t>GÖZLEM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Gözlem, çoğu durumda daha az müdahaleci ve tehdit edici bir eylemdir. Çocuk işçi olarak çalışan bir çocuğun durumunu değerlendirmek için çocukla ilk görüşmede sıklıkla kullanılabilir. Çocukları iş yerlerinde veya evlerinde gözlemlemek; çocuklar, bakım verenler, işverenler veya topluluk üyeleri ile yapılan görüşmeler esnasında diğer ortamlarda edinilen bilgileri hem bir bağlama oturtabilir hem de doğrulayabilir.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Gözlem, aynı zamanda ev ve işle alakalı bir bağlam oluşturulmasını sağlayabilir; çocuklar, bakım verenler, işverenler veya topluluk üyeleri ile yapılan görüşmeler esnasında diğer ortamlarda edinilen bilgileri teyit edebilir. </a:t>
            </a:r>
            <a:endParaRPr dirty="0"/>
          </a:p>
          <a:p>
            <a:pPr marL="171450" lvl="0" indent="-171450" algn="l" rtl="0">
              <a:spcBef>
                <a:spcPct val="0"/>
              </a:spcBef>
              <a:spcAft>
                <a:spcPct val="0"/>
              </a:spcAft>
              <a:buClr>
                <a:schemeClr val="dk1"/>
              </a:buClr>
              <a:buSzPts val="1200"/>
              <a:buFont typeface="Arial"/>
              <a:buChar char="•"/>
            </a:pPr>
            <a:r>
              <a:rPr lang="tr" sz="1200" b="1" i="0" u="none" strike="noStrike" dirty="0">
                <a:solidFill>
                  <a:srgbClr val="000000"/>
                </a:solidFill>
                <a:latin typeface="Calibri"/>
                <a:ea typeface="Calibri"/>
                <a:cs typeface="Calibri"/>
                <a:sym typeface="Calibri"/>
              </a:rPr>
              <a:t>Gözlemlerde şu konulara odaklanılmalıdır </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Bir çocuk tarafından gerçekleştirilen faaliyetler ve görevler; çocuğun çalıştığı yer (iş yeri veya ev) ve kendisi ile çevresindeki diğer kişiler arasındaki iletişim araçları ve koşulları.</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Görünüş, görev/faaliyet türleri ve aynı yerde çalışan diğer çocuklara yapılan muamele, toplumsal cinsiyete ilişkin belirgin farklılıklar.</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Çocuğun görünüşü ve durumu (fiziksel, refahla ilgili ve duygusal vs. durumu, kamburluk, zayıflık, ellerinin zarar görmüş olması, savaşla bağlantılı yaralanmalar, işitme sorunları). </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İşverenler veya ebeveynler tarafından çocuğa yapılan - somut (şiddet, taciz, kırık vb.) ve soyut (hareket özgürlüğünü kısıtlama, kapıları kilitleme, kölelik vb.) davranış örüntüleri</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Ev veya iş yeri ortamı ve tesis yapısı (hijyen, içme suyu ve sanitasyon, sağlık ve güvenlik, aydınlatma, havalandırma, zehirli maddeler, açık veya kapalı/gizli alan).</a:t>
            </a:r>
            <a:endParaRPr dirty="0"/>
          </a:p>
          <a:p>
            <a:pPr marL="628650" lvl="1"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Ortamdaki olası tehlikeler (fiziksel ve psikolojik) ve bunların çocuk üzerindeki muhtemel etkileri.  </a:t>
            </a:r>
            <a:endParaRPr dirty="0"/>
          </a:p>
          <a:p>
            <a:pPr marL="0" lvl="0" indent="0" algn="l" rtl="0">
              <a:spcBef>
                <a:spcPct val="0"/>
              </a:spcBef>
              <a:spcAft>
                <a:spcPct val="0"/>
              </a:spcAft>
              <a:buNone/>
            </a:pPr>
            <a:endParaRPr b="1" dirty="0"/>
          </a:p>
          <a:p>
            <a:pPr marL="0" lvl="0" indent="0" algn="l" rtl="0">
              <a:spcBef>
                <a:spcPct val="0"/>
              </a:spcBef>
              <a:spcAft>
                <a:spcPct val="0"/>
              </a:spcAft>
              <a:buNone/>
            </a:pPr>
            <a:endParaRPr b="1" dirty="0"/>
          </a:p>
          <a:p>
            <a:pPr marL="0" lvl="0" indent="0" algn="l" rtl="0">
              <a:spcBef>
                <a:spcPct val="0"/>
              </a:spcBef>
              <a:spcAft>
                <a:spcPct val="0"/>
              </a:spcAft>
              <a:buNone/>
            </a:pPr>
            <a:endParaRPr b="0" dirty="0"/>
          </a:p>
        </p:txBody>
      </p:sp>
      <p:sp>
        <p:nvSpPr>
          <p:cNvPr id="430" name="Google Shape;43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438" name="Google Shape;43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latin typeface="Calibri"/>
              </a:rPr>
              <a:t>Animasyon eklenecek</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Fotoğraf https://blogs.unicef.org/evidence-for-action/digging-deeper-with-data-child-labour-and-learning/</a:t>
            </a:r>
            <a:endParaRPr dirty="0"/>
          </a:p>
        </p:txBody>
      </p:sp>
      <p:sp>
        <p:nvSpPr>
          <p:cNvPr id="447" name="Google Shape;44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2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Fotoğraf ILO Hazardous child domestic work: A briefing sheet 2007</a:t>
            </a:r>
            <a:endParaRPr b="0" dirty="0"/>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Animasyon eklenecek</a:t>
            </a:r>
            <a:endParaRPr dirty="0"/>
          </a:p>
          <a:p>
            <a:pPr marL="0" lvl="0" indent="0" algn="l" rtl="0">
              <a:spcBef>
                <a:spcPct val="0"/>
              </a:spcBef>
              <a:spcAft>
                <a:spcPct val="0"/>
              </a:spcAft>
              <a:buNone/>
            </a:pPr>
            <a:endParaRPr dirty="0"/>
          </a:p>
        </p:txBody>
      </p:sp>
      <p:sp>
        <p:nvSpPr>
          <p:cNvPr id="463" name="Google Shape;46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Animasyon eklenecek</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Fotoğraf https://www.vagabomb.com/India-Largest-Number-of-Slaves-in-the-World/</a:t>
            </a:r>
            <a:endParaRPr dirty="0"/>
          </a:p>
        </p:txBody>
      </p:sp>
      <p:sp>
        <p:nvSpPr>
          <p:cNvPr id="480" name="Google Shape;480;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491" name="Google Shape;491;p2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Kapsamlı değerlendirmeye dayanan bir vaka planı, bir çocuğun acil, kısa, orta ve uzun vadeli ihtiyaçlarını (hedefler ve eylemler) karşılamak için neler yapılması gerektiğini; eylemlerden kimin sorumlu olduğunu; bunların ne zaman gerçekleştirilmesi gerektiğini; takip ziyaretlerinin ve incelemelerinin sıklığını/tarihlerini belirler. Vaka planlaması değerlendirmeye dayanmalı, çocuğun karşılaştığı risk düzeyine bağlı olarak farklı stratejiler kullanmalıdır. Öngörülen zaman çizelgesi ve müdahale eylemleri için oluşturulacak çerçeve, aktörler arasında uyumlu bir yaklaşımın sağlanabilmesi amacıyla her zaman diğer çocuk koruma vaka yönetimi kurumlarıyla koordinasyon içinde yerel olarak belirlenmelidir. </a:t>
            </a:r>
            <a:endParaRPr/>
          </a:p>
        </p:txBody>
      </p:sp>
      <p:sp>
        <p:nvSpPr>
          <p:cNvPr id="497" name="Google Shape;497;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a:p>
        </p:txBody>
      </p:sp>
      <p:sp>
        <p:nvSpPr>
          <p:cNvPr id="240" name="Google Shape;24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bir çocuk için bir vaka planı oluşturulduğunda, bu plan mevcut olan hizmetlerden ziyade ihtiyaçlara odaklanmalıdır. Uygun hizmetlerin veya alternatif seçeneklerin bulunmadığı durumlarda, çocuğun yüksek yararının ne olduğu hakkında düşünün. Öncelikle çocuk üzerinde en olumsuz etkiye sahip olan en kritik ihtiyaçları ele alın. Hizmet sunumunun yanı sıra vaka çalışanının, arabulucu ailenin ve yerel düzeyde savunuculuğun rolüne ve çalışan çocuk için daha iyi güvenlik ve refah sağlama faaliyetlerine yardımcı olacak desteğe odaklanın.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Güvenlik planlaması ve zarar azaltma stratejileri, diğer hizmetlere kapsamlı yönlendirmelerde bulunulmasını gerektirmeden güvenliği ele alabilmemizin bir yoludur. Güvenlik planlaması, özellikle de çocukların işten hızlı bir şekilde alınamadığı/alınamayacağı durumlarda çocukların evde ve işte karşılaştıkları risk düzeylerinin azaltılmasına yardımcı olur.</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Gerçekçi olmayı, yerel ve bireysel kısıtları göz önünde bulundurmayı unutmayın. Çocukların tam zamanlı eğitime geri dönmesi için ve çocukların çalışmasını durdurmak üzere ailelerin sürdürülebilir ve yeterli gelire sahip olması için her türlü çabanın gösterilmesi gerekse de bu her zaman mümkün olmayabileceği gibi 15 yaş üzeri çocuklar için istenmiyor da olabilir.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Vaka planları, bir çocuğun hayatında yönetilebilir ve aşamalı iyileştirilmelerin yapılmasını hedeflemelidir ve bu iyileştirmeler, daha karmaşık konulara geçmeden önce, örneğin çalışan çocukların haftada bir veya iki saat bir destek hizmetine erişiminin sağlanması veya çocuklara güvenlik ekipmanı sağlanması gibi küçük adımlarla başlayabilir. Özellikle de erken ergenlik dönemine girmekte olan 10 yaş üstü çocuklar için, en başından itibaren ebeveynler ve çocuklarla bir arada, yakın bir şekilde çalışılması gerektiği açıktır. Çocukların işten alınmasının mümkün olmadığı durumlarda işverenleri sürece dâhil edin. 10 yaşın altındaki küçük çocuklar için, önce çocukların bakım verenleriyle, daha sonra ise çocuklarla yakın bir şekilde çalışın.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işçiliğinin nedenlerini analiz etmemiz (örneğin hane içindeki davranışsal, kültürel ve ekonomik faktörler) ve bunlara ya da her ikisinin birleşimine yanıt veren uygun planlar geliştirmemiz önem taşımaktadır.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Bir hane içerisinde birden fazla çocuğun bulunduğu veya çalıştığı durumlarda, istenmeyen bir sonuç olarak bir çocuğun işten çıkarılması hâlinde diğer çocukların çocuk işçiliğine sürüklenmemesi için kardeşlerin eşit şekilde korunmasını ve kollanmasını sağlayan, çocuğun hayatındaki kilit figürleri gözeten, her bir çocuğa özel plan geliştirilmelidir. Bunun en yaygın örneği, yaşça daha büyük bir çocuğu küçük kardeşlerine bakmaktan kurtarmak için EÇG sağladığımız durumlarda görülebilir; böyle bir durumda küçük kardeşler başka çocuk işçiliği biçimleri veya erken evlilik riski altına girebilir. Başka bir örnek ise önceden çalışan ilkokul çağındaki bir çocuğun tekrar okula dönmesinin sağlandığı senaryoda ortaya çıkabilir; bu durumda da kaybedilen gelirin telafisi için yaşça daha büyük ergen kardeşlerin daha tehlikeli işlere sürüklenmemesi için dikkatli olmamız gerekir.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Çocukları zararlı işlerden uzak tutmada başarılı olabilmek için vaka planları münferit olarak ancak tüm ailenin bütünsel ihtiyaçları ve iyi olma hâli göz önünde de bulundurularak geliştirilmelidir. Çocuk koruma çalışanları olarak, çocukları eğitime geri kazandırmak veya çocukların öz bakım ve korumaya ilişkin risklerini azaltmak için "ihtiyaçlarına" öncelik vermek isteyebiliriz, ancak aynı zamanda mesleki beceriler, gelir getirici faaliyetler, spor, eğlence gibi çocukların ilginç ve ilgi çekici buldukları hizmetler ve faaliyetler de dâhil olmak üzere çocukların ve ergenlerin "isteklerini" de tanımamız ve dengelememiz gerekmektedir. </a:t>
            </a:r>
            <a:endParaRPr dirty="0"/>
          </a:p>
          <a:p>
            <a:pPr marL="171450" lvl="0" indent="-95250" algn="l" rtl="0">
              <a:spcBef>
                <a:spcPct val="0"/>
              </a:spcBef>
              <a:spcAft>
                <a:spcPct val="0"/>
              </a:spcAft>
              <a:buClr>
                <a:schemeClr val="dk1"/>
              </a:buClr>
              <a:buSzPts val="1200"/>
              <a:buFont typeface="Arial"/>
              <a:buNone/>
            </a:pPr>
            <a:endParaRPr dirty="0"/>
          </a:p>
        </p:txBody>
      </p:sp>
      <p:sp>
        <p:nvSpPr>
          <p:cNvPr id="506" name="Google Shape;506;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14" name="Google Shape;51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20" name="Google Shape;520;p3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28" name="Google Shape;528;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3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Vaka çalışanları acil ve hızlı bir şekilde harekete geçmeli; değerlendirmeler ve planlama bir hafta içinde tamamlanmalıdır. Çalışanlar vaka hakkında süpervizörlerine rapor vermeli ve onlarla birlikte çalışmalıdır. Acil zararların azaltılması ve çocuklara kendilerini koruyabilmeleri için temel becerilerin kazandırılması amacıyla temel ihtiyaçlar ve güvenlik planlaması öncelik olması gerekirken, çalışan çocuğun 14/15 yaşın altında olması hâlinde çocuğun bu işten acilen alınması hedeflenmelidir. Çalışmaya uygun yaştaki çocuklar için işin daha güvenli hâle getirilmesi konusunda ILO, sektör uzmanları, sendikalar, konfederasyonlar veya diğer STK ortaklarından tavsiye alın. Yüksek riskli çocuk işçiliğinde yer alan tüm çocuklar hem özel hem de genel hizmetler ve bakım ile kendilerine özel olarak oluşturulmuş planlara ve gerektiğinde yönlendirme hizmetlerine erişimi kolaylaştırmak için ek desteklere ihtiyaç duyacaktır. Çocukların birden fazla koruma ihtiyacı olduğu veya birden fazla tehlikeye maruz kaldığı durumlarda vaka yönetimi, öğrenim sürecine entegrasyon ve ekonomik yardım/geçim kaynaklarını içeren uzun vadeli bir plan uygulamaya konuluncaya kadar işletilecek planlarda ciddi/yaşamı tehdit eden tehlikelere ve koruma risklerine odaklanılmalıdır. Çocukların işten alınamadığı veya alınamayacağı durumlarda, çocukları iş yerlerinde daha güvenli bir göreve geçirmeye veya çocukların çalışma saatlerini azaltmaya çalışılmalıdır. Bunun mümkün olmadığı durumlarda, işten geçici olarak izin alınması veya ailenin desteği alınarak işin çocuğun kendi isteğiyle sonlandırılması sağlanmalıdır. Ve çocukların işten alınmaları gereken durumlarda, her zaman koordineli bir düzeyde belirlenen SOP'lar takip edilmeli ve çocuğun işten alınmasının desteklenmesi için kolluk kuvvetlerinden ve/veya diğer hukuk uzmanlarından hukuki danışmanlık veya yardım alınmalıdır. </a:t>
            </a:r>
            <a:endParaRPr dirty="0"/>
          </a:p>
          <a:p>
            <a:pPr marL="0" lvl="0" indent="0" algn="l" rtl="0">
              <a:spcBef>
                <a:spcPct val="0"/>
              </a:spcBef>
              <a:spcAft>
                <a:spcPct val="0"/>
              </a:spcAft>
              <a:buNone/>
            </a:pPr>
            <a:endParaRPr dirty="0"/>
          </a:p>
          <a:p>
            <a:pPr marL="0" lvl="0" indent="0" algn="l" rtl="0">
              <a:spcBef>
                <a:spcPct val="0"/>
              </a:spcBef>
              <a:spcAft>
                <a:spcPct val="0"/>
              </a:spcAft>
              <a:buNone/>
            </a:pPr>
            <a:endParaRPr dirty="0"/>
          </a:p>
          <a:p>
            <a:pPr marL="0" lvl="0" indent="0" algn="l" rtl="0">
              <a:spcBef>
                <a:spcPct val="0"/>
              </a:spcBef>
              <a:spcAft>
                <a:spcPct val="0"/>
              </a:spcAft>
              <a:buNone/>
            </a:pPr>
            <a:endParaRPr dirty="0"/>
          </a:p>
        </p:txBody>
      </p:sp>
      <p:sp>
        <p:nvSpPr>
          <p:cNvPr id="537" name="Google Shape;537;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3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Uygulama sırasında vaka çalışanları istenen iyileştirmeleri sağlamak için çocuk, aile ve diğer aktörlerle birlikte çalışır. Bu, vaka çalışanından bilgi, danışmanlık, duygusal destek, arabuluculuk, güvenli çalışma setleri, diğer GDM setleri veya acil nakit para sağlama gibi doğrudan destek ve hizmetler; vaka yönetiminden sorumlu kuruluş içinde çocuklar için yapılan grup faaliyetleri, mesleki eğitim, gıda yardımı gibi diğer hizmetlere veya yardımlara yönlendirmeler; ebeveynler/bakım verenler için geçim programları, sağlık veya WASH gibi diğer kuruluşlara veya hizmet sağlayıcılara yönlendirmeler; veya mevcutsa kurulu çocuk işçiliği izleme ve yönlendirme sistemleri içinde yapılan yönlendirmeler yoluyla olabilir. </a:t>
            </a:r>
            <a:endParaRPr dirty="0"/>
          </a:p>
          <a:p>
            <a:pPr marL="0" lvl="0" indent="0" algn="l" rtl="0">
              <a:spcBef>
                <a:spcPct val="0"/>
              </a:spcBef>
              <a:spcAft>
                <a:spcPct val="0"/>
              </a:spcAft>
              <a:buNone/>
            </a:pPr>
            <a:endParaRPr dirty="0"/>
          </a:p>
        </p:txBody>
      </p:sp>
      <p:sp>
        <p:nvSpPr>
          <p:cNvPr id="545" name="Google Shape;545;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52" name="Google Shape;552;p3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3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Kilit eylemler şunları içerebilir: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Müdahalelerin iş yükleri, çalışma şekilleri ve okula/EÇG'ye katılımları da dâhil olmak üzere hane içindeki diğer çocuklar üzerindeki etkisinin izlenmesi.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Çocuğun evde ve toplumda karşılaşabileceği şiddet ve çocuk işçiliği durumlarının yanı sıra bakım verenlerden ayrı düşme gibi diğer koruma risklerinin ele alınması ile koruma endişelerinin kapsamlı bir şekilde ele alınması daha iyi sonuçlanacaktır.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Uygulama sırasında ailelere ek destek sağlanması, örneğin ebeveynlerin faaliyetlere veya eğitimlere katılabilmeleri için çocuk bakımı, EÇG veya yasal destek sunulması.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 ve en kötü biçimlerdeki çocuk işçiliği ile ilgili mevzuat ve politikanın bilinmesi vaka çalışanlarının ilgili kişilerin kapasitelerini güçlendirebilmelerine ve yükümlülük sahiplerine endişe ve şikâyetlerini iletebilmelerine yardımcı olur.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Gerektiğinde çocuklara eşlik edilmesi ve çocukların gerekli destek, çevirmenlik hizmetine ve belgelere sahip olduklarından emin olunması yönlendirmelerin daha başarılı olmasına yardımcı olabilir ve çocukların acilen işten alınmasının mümkün olmadığı veya bunun çocukların yüksek yararına olmadığı durumlarda vaka çalışanları çocukları ve bakım verenlerini çocuklar için acil koruma sağlayabilecek zarar azaltma stratejileri ve güvenlik planları geliştirmeleri ve uygulamaları için desteklemelidir.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Tüm vaka çalışmalarında olduğu gibi, hiç kimseye zarar vermemek için gizliliğe sıkı sıkıya bağlı kalınması esastır. Acil vaka fonlarına erişim, acil sağlık hizmetleri, ulaşım veya zarar azaltma stratejilerini desteklemek için diğer gerekli masrafların karşılanmasına yardımcı olabilirken, güvenli çalışma setleri, GDM setleri ve benzeri yardımlara erişim kısa vadede ekonomik olarak kırılgan durumdaki kişilere yardımcı olabilir.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Sosyal destek, eğitim desteği ve ekonomik destek de dâhil olmak üzere çocukların toplumla yeniden bütünleşmesini destekleme ve topluluk ile aile içinde takip ziyaretleri ve destek sağlanmalıdır.</a:t>
            </a:r>
            <a:endParaRPr dirty="0"/>
          </a:p>
          <a:p>
            <a:pPr marL="0" lvl="0" indent="0" algn="l" rtl="0">
              <a:spcBef>
                <a:spcPct val="0"/>
              </a:spcBef>
              <a:spcAft>
                <a:spcPct val="0"/>
              </a:spcAft>
              <a:buNone/>
            </a:pPr>
            <a:endParaRPr dirty="0"/>
          </a:p>
        </p:txBody>
      </p:sp>
      <p:sp>
        <p:nvSpPr>
          <p:cNvPr id="560" name="Google Shape;560;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67" name="Google Shape;567;p3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3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73" name="Google Shape;573;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dirty="0">
                <a:latin typeface="Helvetica Neue"/>
                <a:ea typeface="Helvetica Neue"/>
                <a:cs typeface="Helvetica Neue"/>
                <a:sym typeface="Helvetica Neue"/>
              </a:rPr>
              <a:t>Çocuk işçiliği vakalarının SOP'lere, kılavuzlara, asgari standartlara, uygunluk kriterlerine, çocuğun yüksek yararına vs. uygun olarak güvenli bir şekilde yönetilmesi </a:t>
            </a:r>
            <a:endParaRPr sz="1200" dirty="0">
              <a:latin typeface="Helvetica Neue"/>
              <a:ea typeface="Helvetica Neue"/>
              <a:cs typeface="Helvetica Neue"/>
              <a:sym typeface="Helvetica Neue"/>
            </a:endParaRPr>
          </a:p>
          <a:p>
            <a:pPr marL="171450" lvl="0" indent="-171450" algn="l" rtl="0">
              <a:spcBef>
                <a:spcPct val="0"/>
              </a:spcBef>
              <a:spcAft>
                <a:spcPct val="0"/>
              </a:spcAft>
              <a:buClr>
                <a:schemeClr val="dk1"/>
              </a:buClr>
              <a:buSzPts val="1200"/>
              <a:buFont typeface="Arial"/>
              <a:buChar char="•"/>
            </a:pPr>
            <a:r>
              <a:rPr lang="tr" sz="1200" b="0" i="0" u="none" strike="noStrike" dirty="0">
                <a:latin typeface="Helvetica Neue"/>
                <a:ea typeface="Helvetica Neue"/>
                <a:cs typeface="Helvetica Neue"/>
                <a:sym typeface="Helvetica Neue"/>
              </a:rPr>
              <a:t>Mesleki tehlikeler ve farklı çalışma türleriyle ilişkilendirilen riskler de dâhil olmak üzere çocuk işçi olarak çalışan çocukların değerlendirilmesi</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latin typeface="Helvetica Neue"/>
                <a:ea typeface="Helvetica Neue"/>
                <a:cs typeface="Helvetica Neue"/>
                <a:sym typeface="Helvetica Neue"/>
              </a:rPr>
              <a:t>Yüksek riskli çocuk işçiliği vakaları için uygun ve zamanında bir müdahale sağlanması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latin typeface="Helvetica Neue"/>
                <a:ea typeface="Helvetica Neue"/>
                <a:cs typeface="Helvetica Neue"/>
                <a:sym typeface="Helvetica Neue"/>
              </a:rPr>
              <a:t>Çocukların çocuk işçiliğinden alınması ve çocukların sağlıklı gelişiminin temin edilmesi için çocuklarla, bakım verenlerle ve işverenlerle birlikte uzun süreli çözümlerin geliştirilmesi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latin typeface="Helvetica Neue"/>
                <a:ea typeface="Helvetica Neue"/>
                <a:cs typeface="Helvetica Neue"/>
                <a:sym typeface="Helvetica Neue"/>
              </a:rPr>
              <a:t>Güvenlik planlaması, zarar azaltma stratejilerinin geliştirilmesi, çocukların çok sektörlü ve uzmanlaşmış hizmetlere ve arabuluculuk hizmetlerine yönlendirilmesi de dâhil, vaka planların geliştirilmesi ve güvenlik planlaması uygulanmasının koordine edilmesi</a:t>
            </a:r>
            <a:endParaRPr dirty="0"/>
          </a:p>
          <a:p>
            <a:pPr marL="0" lvl="0" indent="0" algn="l" rtl="0">
              <a:spcBef>
                <a:spcPct val="0"/>
              </a:spcBef>
              <a:spcAft>
                <a:spcPct val="0"/>
              </a:spcAft>
              <a:buNone/>
            </a:pPr>
            <a:endParaRPr dirty="0"/>
          </a:p>
        </p:txBody>
      </p:sp>
      <p:sp>
        <p:nvSpPr>
          <p:cNvPr id="248" name="Google Shape;24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4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 name="Google Shape;581;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82" name="Google Shape;582;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4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589" name="Google Shape;589;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4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Evlerde, iş yerlerinde, daha geniş topluluklarda veya hizmet sunumu yoluyla yapılan takip ve inceleme süreçleri mevcuttur. Bununla birlikte takibimiz her zaman planlı olmalıdır. Hizmet sağlamak veya amaca özel izleme yapmak için gerçekleştirilen ziyaretler, bir çocuğun çevresini ve davranışlarını gözlemleyerek kaydedilen ilerlemenin doğrulanması için iyi bir fırsat olabilir. Ancak ziyaretlerin bir amacı olmalı ve çocukların bir vaka çalışanıyla etkileşimi nedeniyle daha fazla zarara maruz kalmaları ihtimali de dâhil olmak üzere, evde veya iş yerinde gerçekleştirilen takip ve incelemelerin vaka çalışanı veya çocuk için ortaya çıkarabilecek olası olumsuz sonuçlarının ve güvenlik sorunlarının gözetilmesi gerekmektedir. Vaka çalışanları özellikle çocukların iş yerlerinde veya çocukların sömürülmesine suç ortaklığı yapan evlerde takip ziyaretleri gerçekleştirirken kendi kişisel güvenliklerini her zaman göz önünde bulundurmalıdır. </a:t>
            </a:r>
            <a:endParaRPr dirty="0"/>
          </a:p>
          <a:p>
            <a:pPr marL="0" lvl="0" indent="0" algn="l" rtl="0">
              <a:spcBef>
                <a:spcPct val="0"/>
              </a:spcBef>
              <a:spcAft>
                <a:spcPct val="0"/>
              </a:spcAft>
              <a:buNone/>
            </a:pPr>
            <a:endParaRPr sz="1200" dirty="0">
              <a:solidFill>
                <a:schemeClr val="dk1"/>
              </a:solidFill>
              <a:latin typeface="Calibri"/>
              <a:ea typeface="Calibri"/>
              <a:cs typeface="Calibri"/>
              <a:sym typeface="Calibri"/>
            </a:endParaRPr>
          </a:p>
        </p:txBody>
      </p:sp>
      <p:sp>
        <p:nvSpPr>
          <p:cNvPr id="596" name="Google Shape;596;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4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Çocuğun (ve ailenin) planlanan hizmetleri aldığından, zarar ve tehlikelere maruziyetlerinin azaltıldığından ve çalışan çocuğun koşullarının istikrarlı olduğundan ve iyileştirildiğinden emin olun. Bunun nasıl yapılabileceğine dair örnekler arasında, çocuğun tıbbi destek alıp almadığının ve herhangi bir tedavi planına uyulup uyulmadığının, çocuğun evinde ve iş yerinde yaralanma ve sağlık durumunun kötüleşmesine karşı önlem alınıp alınmadığının veya çocuğun okula kayıt yaptırıp yaptırmadığının, okula devam edip etmediğinin ve ilerleme kaydedip kaydetmediğinin veya mesleki eğitim, işe yerleştirme veya koçluk programlarına devam edip etmediğinin ve ilerleme kaydedip kaydetmediğinin kontrol edilmesi yer almaktadır. İş yerinde yapılan kontroller işverenlerle yapılan arabuluculuğun çocuğa yönelik davranışlarını nasıl değiştirdiğini veya çocuğun çalışma koşullarının iyileşip iyileşmediğini, güvenlik ekipmanlarının kullanılıp kullanılmadığını; evde yapılan kontroller ise bir ebeveynin çocuğunun çalışmasına yönelik davranış ve tutumunun nasıl değiştiğini veya ebeveynlerin geçim kaynakları müdahalelerine veya eğitime nasıl katıldıklarını, ne tür ek destek veya rehberliğe ihtiyaç duyduklarını içerebilir. </a:t>
            </a:r>
            <a:endParaRPr dirty="0"/>
          </a:p>
          <a:p>
            <a:pPr marL="0" lvl="0" indent="0" algn="l" rtl="0">
              <a:spcBef>
                <a:spcPct val="0"/>
              </a:spcBef>
              <a:spcAft>
                <a:spcPct val="0"/>
              </a:spcAft>
              <a:buNone/>
            </a:pPr>
            <a:endParaRPr dirty="0"/>
          </a:p>
        </p:txBody>
      </p:sp>
      <p:sp>
        <p:nvSpPr>
          <p:cNvPr id="604" name="Google Shape;604;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4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612" name="Google Shape;612;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4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0" name="Google Shape;620;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621" name="Google Shape;621;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p4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2" name="Google Shape;632;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Vaka yönetiminde sorun çözme; vaka süpervizörlerinin dâhil edilmesini, incelemeler yapılmasını ve vaka konferansı, uzlaşma ve savunuculuk becerileri kullanılarak bir çocuk veya aile adına hareket edilmesini ve onların evde ve işte olumlu değişiklikler aramasına, kaynaklara ve hizmetlere erişmesine yardımcı olunmasını ve yerel düzeyde çocuk işçiliği hakkında diyaloğun geliştirilmesinde, zaman içinde ilişkiler kurulmasında, savunuculuk ve diyaloğa eşlik edecek pratik destek sağlanmasında etkili bir rol oynamasını gerektirir. </a:t>
            </a:r>
            <a:endParaRPr dirty="0"/>
          </a:p>
        </p:txBody>
      </p:sp>
      <p:sp>
        <p:nvSpPr>
          <p:cNvPr id="633" name="Google Shape;633;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639" name="Google Shape;639;p4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4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Bazı bağlamlarda bazı vaka yönetim kurumları bir vakayı kapatmak yerine vakayı "aktif" hâlden "pasif" hâle çevirir, böylece bir tür takip ve izleme süreci daha uzun bir süre devam edebilir. Vaka çalışanlarının çocuk işçiliği vakalarının kapatılması için küresel asgari standartlar ve vaka yönetimi kılavuz ilkeleri doğrultusunda belirlenmiş yerel düzeyde kabul edilmiş kriterleri takip etmesi gerektiğini açıklayın. </a:t>
            </a:r>
            <a:r>
              <a:rPr lang="tr" sz="1200" b="0" i="0" u="none" strike="noStrike">
                <a:solidFill>
                  <a:srgbClr val="000000"/>
                </a:solidFill>
                <a:latin typeface="Calibri"/>
                <a:ea typeface="Calibri"/>
                <a:cs typeface="Calibri"/>
                <a:sym typeface="Calibri"/>
              </a:rPr>
              <a:t>Vaka yöneticileri/süpervizörler vaka yönetiminin artık gerekli veya faydalı olmadığına karar verene kadar (vaka çalışanları veya diğer yetkililerle birlikte) vaka planındaki faaliyetlerin ve hizmetlerin tamamlanmasını/bu hizmetlere katılımı incelemeli ve kaydetmelidir. </a:t>
            </a:r>
            <a:r>
              <a:rPr lang="tr" sz="1200" b="0" i="0" u="none" strike="noStrike" dirty="0">
                <a:solidFill>
                  <a:srgbClr val="000000"/>
                </a:solidFill>
                <a:latin typeface="Calibri"/>
                <a:ea typeface="Calibri"/>
                <a:cs typeface="Calibri"/>
                <a:sym typeface="Calibri"/>
              </a:rPr>
              <a:t>Vaka yöneticileri/süpervizörler çocuk çalışmaya devam etse bile çocuğun fiziksel güvenliğinin sağlanması ve tehlikelerden uzaklaştırılması veya refahı gibi vaka planının diğer yönlerinde yeterli iyileşme olduğunu düşündüklerinde veya vaka planının başarılı olduğu ve bir çocuk için artık desteğe ihtiyaç duyulmadığı durumlarda ergenlere yönelik vakaları kapatmayı düşünebilir. Çocukların bir tür devamlı desteğe ihtiyaç duyacağı ancak bu desteğin yaş nedeniyle ya da kuruluşun rolü veya finansman değişikliği nedeniyle kuruluşlardan gelmeyebileceği durumlar için de geçişlerin düşünülmesi gerekmektedir.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Bir vakada olumlu sonuçlar elde edilememişse vaka mümkün olduğunca daha uzmanlaşmış bir hizmet sunumuna aktarılmaya çalışılır veya bazı durumlarda vaka süpervizörleri çocuk asgari çalışma yaşının (15 yaş) üzerindeyse; ebeveynlere ve işverenlere karşı yasal veya adli işlem yapılması ya da çocuk istismarını önlemek için çocuğun alternatif bakıma yerleştirilmesi dâhil olmak üzere zararı azaltmaya yönelik tüm seçenekler araştırılmış veya denenmişse; 15 ila 18 yaş arasındaki bir çocuk daha fazla sosyal yardım veya vaka yönetimi desteğini reddediyorsa; vaka planı başarılı olmuşsa ve artık desteğe ihtiyaç duyulmuyorsa; çocuğun yüksek yararı tamamen gözetilmiş ve mümkün olduğunca fazla destek sağlanmışsa vakanın kapatılmasını değerlendirebilir. </a:t>
            </a:r>
            <a:endParaRPr dirty="0"/>
          </a:p>
          <a:p>
            <a:pPr marL="0" lvl="0" indent="0" algn="l" rtl="0">
              <a:spcBef>
                <a:spcPct val="0"/>
              </a:spcBef>
              <a:spcAft>
                <a:spcPct val="0"/>
              </a:spcAft>
              <a:buNone/>
            </a:pPr>
            <a:endParaRPr dirty="0"/>
          </a:p>
        </p:txBody>
      </p:sp>
      <p:sp>
        <p:nvSpPr>
          <p:cNvPr id="646" name="Google Shape;646;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4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654" name="Google Shape;654;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64" name="Google Shape;2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97" name="Google Shape;297;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2000"/>
          </a:p>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Bu slaytı, tespit konusunun işlendiği 6. Oturum olan temel beceriler oturumundaki katılımcılardan gelen  geri bildirimlere dayanarak bağlamsallaştırın. </a:t>
            </a: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303" name="Google Shape;30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11" name="Google Shape;31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51"/>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51"/>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51"/>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51"/>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67"/>
        <p:cNvGrpSpPr/>
        <p:nvPr/>
      </p:nvGrpSpPr>
      <p:grpSpPr>
        <a:xfrm>
          <a:off x="0" y="0"/>
          <a:ext cx="0" cy="0"/>
          <a:chOff x="0" y="0"/>
          <a:chExt cx="0" cy="0"/>
        </a:xfrm>
      </p:grpSpPr>
      <p:sp>
        <p:nvSpPr>
          <p:cNvPr id="68" name="Google Shape;68;p6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69" name="Google Shape;69;p6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70" name="Google Shape;70;p6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71" name="Google Shape;71;p60"/>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72" name="Google Shape;72;p6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73" name="Google Shape;73;p6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4"/>
        <p:cNvGrpSpPr/>
        <p:nvPr/>
      </p:nvGrpSpPr>
      <p:grpSpPr>
        <a:xfrm>
          <a:off x="0" y="0"/>
          <a:ext cx="0" cy="0"/>
          <a:chOff x="0" y="0"/>
          <a:chExt cx="0" cy="0"/>
        </a:xfrm>
      </p:grpSpPr>
      <p:sp>
        <p:nvSpPr>
          <p:cNvPr id="75" name="Google Shape;75;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6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77" name="Google Shape;77;p61"/>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78" name="Google Shape;78;p6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9" name="Google Shape;79;p6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0" name="Google Shape;80;p6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81"/>
        <p:cNvGrpSpPr/>
        <p:nvPr/>
      </p:nvGrpSpPr>
      <p:grpSpPr>
        <a:xfrm>
          <a:off x="0" y="0"/>
          <a:ext cx="0" cy="0"/>
          <a:chOff x="0" y="0"/>
          <a:chExt cx="0" cy="0"/>
        </a:xfrm>
      </p:grpSpPr>
      <p:sp>
        <p:nvSpPr>
          <p:cNvPr id="82" name="Google Shape;82;p62"/>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83" name="Google Shape;83;p62"/>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84" name="Google Shape;84;p62"/>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85" name="Google Shape;85;p62"/>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86" name="Google Shape;86;p6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87" name="Google Shape;87;p6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8"/>
        <p:cNvGrpSpPr/>
        <p:nvPr/>
      </p:nvGrpSpPr>
      <p:grpSpPr>
        <a:xfrm>
          <a:off x="0" y="0"/>
          <a:ext cx="0" cy="0"/>
          <a:chOff x="0" y="0"/>
          <a:chExt cx="0" cy="0"/>
        </a:xfrm>
      </p:grpSpPr>
      <p:sp>
        <p:nvSpPr>
          <p:cNvPr id="89" name="Google Shape;89;p6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0" name="Google Shape;90;p63"/>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1" name="Google Shape;91;p63"/>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92" name="Google Shape;92;p6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3" name="Google Shape;93;p6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4"/>
        <p:cNvGrpSpPr/>
        <p:nvPr/>
      </p:nvGrpSpPr>
      <p:grpSpPr>
        <a:xfrm>
          <a:off x="0" y="0"/>
          <a:ext cx="0" cy="0"/>
          <a:chOff x="0" y="0"/>
          <a:chExt cx="0" cy="0"/>
        </a:xfrm>
      </p:grpSpPr>
      <p:sp>
        <p:nvSpPr>
          <p:cNvPr id="95" name="Google Shape;95;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Google Shape;96;p64"/>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97" name="Google Shape;97;p64"/>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98" name="Google Shape;98;p6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9" name="Google Shape;99;p6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0" name="Google Shape;100;p6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01"/>
        <p:cNvGrpSpPr/>
        <p:nvPr/>
      </p:nvGrpSpPr>
      <p:grpSpPr>
        <a:xfrm>
          <a:off x="0" y="0"/>
          <a:ext cx="0" cy="0"/>
          <a:chOff x="0" y="0"/>
          <a:chExt cx="0" cy="0"/>
        </a:xfrm>
      </p:grpSpPr>
      <p:sp>
        <p:nvSpPr>
          <p:cNvPr id="102" name="Google Shape;102;p6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03" name="Google Shape;103;p65"/>
          <p:cNvGrpSpPr/>
          <p:nvPr/>
        </p:nvGrpSpPr>
        <p:grpSpPr>
          <a:xfrm>
            <a:off x="-208788" y="0"/>
            <a:ext cx="12609576" cy="2174490"/>
            <a:chOff x="0" y="5043119"/>
            <a:chExt cx="12192000" cy="1814883"/>
          </a:xfrm>
        </p:grpSpPr>
        <p:pic>
          <p:nvPicPr>
            <p:cNvPr id="104" name="Google Shape;104;p65"/>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05" name="Google Shape;105;p65"/>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06" name="Google Shape;106;p65"/>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07" name="Google Shape;107;p6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08" name="Google Shape;108;p6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9" name="Google Shape;109;p6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0" name="Google Shape;110;p6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1" name="Google Shape;111;p6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2" name="Google Shape;112;p6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3" name="Google Shape;113;p6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4"/>
        <p:cNvGrpSpPr/>
        <p:nvPr/>
      </p:nvGrpSpPr>
      <p:grpSpPr>
        <a:xfrm>
          <a:off x="0" y="0"/>
          <a:ext cx="0" cy="0"/>
          <a:chOff x="0" y="0"/>
          <a:chExt cx="0" cy="0"/>
        </a:xfrm>
      </p:grpSpPr>
      <p:grpSp>
        <p:nvGrpSpPr>
          <p:cNvPr id="115" name="Google Shape;115;p66"/>
          <p:cNvGrpSpPr/>
          <p:nvPr/>
        </p:nvGrpSpPr>
        <p:grpSpPr>
          <a:xfrm>
            <a:off x="0" y="5303520"/>
            <a:ext cx="12192000" cy="1639827"/>
            <a:chOff x="0" y="5303520"/>
            <a:chExt cx="12192000" cy="1639827"/>
          </a:xfrm>
        </p:grpSpPr>
        <p:pic>
          <p:nvPicPr>
            <p:cNvPr id="116" name="Google Shape;116;p66"/>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7" name="Google Shape;117;p66"/>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18" name="Google Shape;118;p6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9" name="Google Shape;119;p66"/>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0" name="Google Shape;120;p6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1"/>
        <p:cNvGrpSpPr/>
        <p:nvPr/>
      </p:nvGrpSpPr>
      <p:grpSpPr>
        <a:xfrm>
          <a:off x="0" y="0"/>
          <a:ext cx="0" cy="0"/>
          <a:chOff x="0" y="0"/>
          <a:chExt cx="0" cy="0"/>
        </a:xfrm>
      </p:grpSpPr>
      <p:sp>
        <p:nvSpPr>
          <p:cNvPr id="122" name="Google Shape;122;p6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23" name="Google Shape;123;p67"/>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24" name="Google Shape;124;p67"/>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25" name="Google Shape;125;p67"/>
          <p:cNvSpPr>
            <a:spLocks noGrp="1"/>
          </p:cNvSpPr>
          <p:nvPr>
            <p:ph type="pic" idx="2"/>
          </p:nvPr>
        </p:nvSpPr>
        <p:spPr>
          <a:xfrm>
            <a:off x="0" y="0"/>
            <a:ext cx="4340225" cy="6858000"/>
          </a:xfrm>
          <a:prstGeom prst="rect">
            <a:avLst/>
          </a:prstGeom>
          <a:noFill/>
          <a:ln>
            <a:noFill/>
          </a:ln>
        </p:spPr>
        <p:txBody>
          <a:bodyPr/>
          <a:lstStyle/>
          <a:p>
            <a:endParaRPr/>
          </a:p>
        </p:txBody>
      </p:sp>
      <p:sp>
        <p:nvSpPr>
          <p:cNvPr id="126" name="Google Shape;126;p6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7"/>
        <p:cNvGrpSpPr/>
        <p:nvPr/>
      </p:nvGrpSpPr>
      <p:grpSpPr>
        <a:xfrm>
          <a:off x="0" y="0"/>
          <a:ext cx="0" cy="0"/>
          <a:chOff x="0" y="0"/>
          <a:chExt cx="0" cy="0"/>
        </a:xfrm>
      </p:grpSpPr>
      <p:grpSp>
        <p:nvGrpSpPr>
          <p:cNvPr id="128" name="Google Shape;128;p68"/>
          <p:cNvGrpSpPr/>
          <p:nvPr/>
        </p:nvGrpSpPr>
        <p:grpSpPr>
          <a:xfrm>
            <a:off x="0" y="5303520"/>
            <a:ext cx="12192000" cy="1639827"/>
            <a:chOff x="0" y="5303520"/>
            <a:chExt cx="12192000" cy="1639827"/>
          </a:xfrm>
        </p:grpSpPr>
        <p:pic>
          <p:nvPicPr>
            <p:cNvPr id="129" name="Google Shape;129;p68"/>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0" name="Google Shape;130;p68"/>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1" name="Google Shape;131;p68"/>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2" name="Google Shape;132;p68"/>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3" name="Google Shape;133;p68"/>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34"/>
        <p:cNvGrpSpPr/>
        <p:nvPr/>
      </p:nvGrpSpPr>
      <p:grpSpPr>
        <a:xfrm>
          <a:off x="0" y="0"/>
          <a:ext cx="0" cy="0"/>
          <a:chOff x="0" y="0"/>
          <a:chExt cx="0" cy="0"/>
        </a:xfrm>
      </p:grpSpPr>
      <p:sp>
        <p:nvSpPr>
          <p:cNvPr id="135" name="Google Shape;135;p6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36" name="Google Shape;136;p69"/>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37" name="Google Shape;137;p69"/>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38" name="Google Shape;138;p69"/>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9" name="Google Shape;139;p6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5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5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5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5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0"/>
        <p:cNvGrpSpPr/>
        <p:nvPr/>
      </p:nvGrpSpPr>
      <p:grpSpPr>
        <a:xfrm>
          <a:off x="0" y="0"/>
          <a:ext cx="0" cy="0"/>
          <a:chOff x="0" y="0"/>
          <a:chExt cx="0" cy="0"/>
        </a:xfrm>
      </p:grpSpPr>
      <p:sp>
        <p:nvSpPr>
          <p:cNvPr id="141" name="Google Shape;141;p7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42" name="Google Shape;142;p7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3" name="Google Shape;143;p7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44" name="Google Shape;144;p70"/>
          <p:cNvGrpSpPr/>
          <p:nvPr/>
        </p:nvGrpSpPr>
        <p:grpSpPr>
          <a:xfrm>
            <a:off x="0" y="5303520"/>
            <a:ext cx="12192000" cy="1639827"/>
            <a:chOff x="0" y="5303520"/>
            <a:chExt cx="12192000" cy="1639827"/>
          </a:xfrm>
        </p:grpSpPr>
        <p:pic>
          <p:nvPicPr>
            <p:cNvPr id="145" name="Google Shape;145;p70"/>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46" name="Google Shape;146;p70"/>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47"/>
        <p:cNvGrpSpPr/>
        <p:nvPr/>
      </p:nvGrpSpPr>
      <p:grpSpPr>
        <a:xfrm>
          <a:off x="0" y="0"/>
          <a:ext cx="0" cy="0"/>
          <a:chOff x="0" y="0"/>
          <a:chExt cx="0" cy="0"/>
        </a:xfrm>
      </p:grpSpPr>
      <p:sp>
        <p:nvSpPr>
          <p:cNvPr id="148" name="Google Shape;148;p7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49" name="Google Shape;149;p7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0" name="Google Shape;150;p7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1" name="Google Shape;151;p7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52"/>
        <p:cNvGrpSpPr/>
        <p:nvPr/>
      </p:nvGrpSpPr>
      <p:grpSpPr>
        <a:xfrm>
          <a:off x="0" y="0"/>
          <a:ext cx="0" cy="0"/>
          <a:chOff x="0" y="0"/>
          <a:chExt cx="0" cy="0"/>
        </a:xfrm>
      </p:grpSpPr>
      <p:sp>
        <p:nvSpPr>
          <p:cNvPr id="153" name="Google Shape;153;p7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54" name="Google Shape;154;p7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5" name="Google Shape;155;p7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6" name="Google Shape;156;p7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7"/>
        <p:cNvGrpSpPr/>
        <p:nvPr/>
      </p:nvGrpSpPr>
      <p:grpSpPr>
        <a:xfrm>
          <a:off x="0" y="0"/>
          <a:ext cx="0" cy="0"/>
          <a:chOff x="0" y="0"/>
          <a:chExt cx="0" cy="0"/>
        </a:xfrm>
      </p:grpSpPr>
      <p:sp>
        <p:nvSpPr>
          <p:cNvPr id="158" name="Google Shape;158;p7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9" name="Google Shape;159;p73"/>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60" name="Google Shape;160;p73"/>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61" name="Google Shape;161;p73"/>
          <p:cNvSpPr>
            <a:spLocks noGrp="1"/>
          </p:cNvSpPr>
          <p:nvPr>
            <p:ph type="pic" idx="2"/>
          </p:nvPr>
        </p:nvSpPr>
        <p:spPr>
          <a:xfrm>
            <a:off x="0" y="0"/>
            <a:ext cx="4340225" cy="6858000"/>
          </a:xfrm>
          <a:prstGeom prst="rect">
            <a:avLst/>
          </a:prstGeom>
          <a:noFill/>
          <a:ln>
            <a:noFill/>
          </a:ln>
        </p:spPr>
        <p:txBody>
          <a:bodyPr/>
          <a:lstStyle/>
          <a:p>
            <a:endParaRPr/>
          </a:p>
        </p:txBody>
      </p:sp>
      <p:sp>
        <p:nvSpPr>
          <p:cNvPr id="162" name="Google Shape;162;p7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63"/>
        <p:cNvGrpSpPr/>
        <p:nvPr/>
      </p:nvGrpSpPr>
      <p:grpSpPr>
        <a:xfrm>
          <a:off x="0" y="0"/>
          <a:ext cx="0" cy="0"/>
          <a:chOff x="0" y="0"/>
          <a:chExt cx="0" cy="0"/>
        </a:xfrm>
      </p:grpSpPr>
      <p:sp>
        <p:nvSpPr>
          <p:cNvPr id="164" name="Google Shape;164;p7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65" name="Google Shape;165;p74"/>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66" name="Google Shape;166;p74"/>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67" name="Google Shape;167;p74"/>
          <p:cNvSpPr>
            <a:spLocks noGrp="1"/>
          </p:cNvSpPr>
          <p:nvPr>
            <p:ph type="pic" idx="2"/>
          </p:nvPr>
        </p:nvSpPr>
        <p:spPr>
          <a:xfrm>
            <a:off x="0" y="0"/>
            <a:ext cx="4340225" cy="6858000"/>
          </a:xfrm>
          <a:prstGeom prst="rect">
            <a:avLst/>
          </a:prstGeom>
          <a:noFill/>
          <a:ln>
            <a:noFill/>
          </a:ln>
        </p:spPr>
        <p:txBody>
          <a:bodyPr/>
          <a:lstStyle/>
          <a:p>
            <a:endParaRPr/>
          </a:p>
        </p:txBody>
      </p:sp>
      <p:sp>
        <p:nvSpPr>
          <p:cNvPr id="168" name="Google Shape;168;p7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9"/>
        <p:cNvGrpSpPr/>
        <p:nvPr/>
      </p:nvGrpSpPr>
      <p:grpSpPr>
        <a:xfrm>
          <a:off x="0" y="0"/>
          <a:ext cx="0" cy="0"/>
          <a:chOff x="0" y="0"/>
          <a:chExt cx="0" cy="0"/>
        </a:xfrm>
      </p:grpSpPr>
      <p:sp>
        <p:nvSpPr>
          <p:cNvPr id="170" name="Google Shape;170;p7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71" name="Google Shape;171;p75"/>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72" name="Google Shape;172;p75"/>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73" name="Google Shape;173;p75"/>
          <p:cNvSpPr>
            <a:spLocks noGrp="1"/>
          </p:cNvSpPr>
          <p:nvPr>
            <p:ph type="pic" idx="2"/>
          </p:nvPr>
        </p:nvSpPr>
        <p:spPr>
          <a:xfrm>
            <a:off x="0" y="0"/>
            <a:ext cx="4340225" cy="6858000"/>
          </a:xfrm>
          <a:prstGeom prst="rect">
            <a:avLst/>
          </a:prstGeom>
          <a:noFill/>
          <a:ln>
            <a:noFill/>
          </a:ln>
        </p:spPr>
        <p:txBody>
          <a:bodyPr/>
          <a:lstStyle/>
          <a:p>
            <a:endParaRPr/>
          </a:p>
        </p:txBody>
      </p:sp>
      <p:sp>
        <p:nvSpPr>
          <p:cNvPr id="174" name="Google Shape;174;p7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5"/>
        <p:cNvGrpSpPr/>
        <p:nvPr/>
      </p:nvGrpSpPr>
      <p:grpSpPr>
        <a:xfrm>
          <a:off x="0" y="0"/>
          <a:ext cx="0" cy="0"/>
          <a:chOff x="0" y="0"/>
          <a:chExt cx="0" cy="0"/>
        </a:xfrm>
      </p:grpSpPr>
      <p:sp>
        <p:nvSpPr>
          <p:cNvPr id="176" name="Google Shape;176;p7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77" name="Google Shape;177;p76"/>
          <p:cNvGrpSpPr/>
          <p:nvPr/>
        </p:nvGrpSpPr>
        <p:grpSpPr>
          <a:xfrm>
            <a:off x="-208788" y="0"/>
            <a:ext cx="12609576" cy="2174490"/>
            <a:chOff x="0" y="5043119"/>
            <a:chExt cx="12192000" cy="1814883"/>
          </a:xfrm>
        </p:grpSpPr>
        <p:pic>
          <p:nvPicPr>
            <p:cNvPr id="178" name="Google Shape;178;p76"/>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9" name="Google Shape;179;p76"/>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80" name="Google Shape;180;p76"/>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1" name="Google Shape;181;p7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2" name="Google Shape;182;p7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3" name="Google Shape;183;p7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4" name="Google Shape;184;p7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5" name="Google Shape;185;p7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6" name="Google Shape;186;p7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7" name="Google Shape;187;p7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8"/>
        <p:cNvGrpSpPr/>
        <p:nvPr/>
      </p:nvGrpSpPr>
      <p:grpSpPr>
        <a:xfrm>
          <a:off x="0" y="0"/>
          <a:ext cx="0" cy="0"/>
          <a:chOff x="0" y="0"/>
          <a:chExt cx="0" cy="0"/>
        </a:xfrm>
      </p:grpSpPr>
      <p:sp>
        <p:nvSpPr>
          <p:cNvPr id="189" name="Google Shape;189;p77"/>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90" name="Google Shape;190;p77"/>
          <p:cNvGrpSpPr/>
          <p:nvPr/>
        </p:nvGrpSpPr>
        <p:grpSpPr>
          <a:xfrm>
            <a:off x="-208788" y="0"/>
            <a:ext cx="12609576" cy="2174490"/>
            <a:chOff x="0" y="5043119"/>
            <a:chExt cx="12192000" cy="1814883"/>
          </a:xfrm>
        </p:grpSpPr>
        <p:pic>
          <p:nvPicPr>
            <p:cNvPr id="191" name="Google Shape;191;p77"/>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2" name="Google Shape;192;p77"/>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93" name="Google Shape;193;p77"/>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4" name="Google Shape;194;p7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95" name="Google Shape;195;p7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6" name="Google Shape;196;p7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7" name="Google Shape;197;p7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8" name="Google Shape;198;p7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9" name="Google Shape;199;p7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0" name="Google Shape;200;p7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1"/>
        <p:cNvGrpSpPr/>
        <p:nvPr/>
      </p:nvGrpSpPr>
      <p:grpSpPr>
        <a:xfrm>
          <a:off x="0" y="0"/>
          <a:ext cx="0" cy="0"/>
          <a:chOff x="0" y="0"/>
          <a:chExt cx="0" cy="0"/>
        </a:xfrm>
      </p:grpSpPr>
      <p:sp>
        <p:nvSpPr>
          <p:cNvPr id="202" name="Google Shape;202;p78"/>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203" name="Google Shape;203;p78"/>
          <p:cNvGrpSpPr/>
          <p:nvPr/>
        </p:nvGrpSpPr>
        <p:grpSpPr>
          <a:xfrm>
            <a:off x="-208788" y="0"/>
            <a:ext cx="12609576" cy="2174490"/>
            <a:chOff x="0" y="5043119"/>
            <a:chExt cx="12192000" cy="1814883"/>
          </a:xfrm>
        </p:grpSpPr>
        <p:pic>
          <p:nvPicPr>
            <p:cNvPr id="204" name="Google Shape;204;p78"/>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205" name="Google Shape;205;p78"/>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206" name="Google Shape;206;p78"/>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7" name="Google Shape;207;p7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8" name="Google Shape;208;p7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9" name="Google Shape;209;p7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0" name="Google Shape;210;p7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1" name="Google Shape;211;p7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2" name="Google Shape;212;p7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3" name="Google Shape;213;p7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14"/>
        <p:cNvGrpSpPr/>
        <p:nvPr/>
      </p:nvGrpSpPr>
      <p:grpSpPr>
        <a:xfrm>
          <a:off x="0" y="0"/>
          <a:ext cx="0" cy="0"/>
          <a:chOff x="0" y="0"/>
          <a:chExt cx="0" cy="0"/>
        </a:xfrm>
      </p:grpSpPr>
      <p:sp>
        <p:nvSpPr>
          <p:cNvPr id="215" name="Google Shape;215;p79"/>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6" name="Google Shape;216;p79"/>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7" name="Google Shape;217;p79"/>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18" name="Google Shape;218;p79"/>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9" name="Google Shape;219;p7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0" name="Google Shape;220;p7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53"/>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5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5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5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54"/>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30" name="Google Shape;30;p54"/>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31" name="Google Shape;31;p5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2" name="Google Shape;32;p5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3" name="Google Shape;33;p5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34"/>
        <p:cNvGrpSpPr/>
        <p:nvPr/>
      </p:nvGrpSpPr>
      <p:grpSpPr>
        <a:xfrm>
          <a:off x="0" y="0"/>
          <a:ext cx="0" cy="0"/>
          <a:chOff x="0" y="0"/>
          <a:chExt cx="0" cy="0"/>
        </a:xfrm>
      </p:grpSpPr>
      <p:sp>
        <p:nvSpPr>
          <p:cNvPr id="35" name="Google Shape;35;p5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36" name="Google Shape;36;p5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7" name="Google Shape;37;p5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38" name="Google Shape;38;p5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5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40"/>
        <p:cNvGrpSpPr/>
        <p:nvPr/>
      </p:nvGrpSpPr>
      <p:grpSpPr>
        <a:xfrm>
          <a:off x="0" y="0"/>
          <a:ext cx="0" cy="0"/>
          <a:chOff x="0" y="0"/>
          <a:chExt cx="0" cy="0"/>
        </a:xfrm>
      </p:grpSpPr>
      <p:grpSp>
        <p:nvGrpSpPr>
          <p:cNvPr id="41" name="Google Shape;41;p56"/>
          <p:cNvGrpSpPr/>
          <p:nvPr/>
        </p:nvGrpSpPr>
        <p:grpSpPr>
          <a:xfrm>
            <a:off x="0" y="5303520"/>
            <a:ext cx="12192000" cy="1639827"/>
            <a:chOff x="0" y="5303520"/>
            <a:chExt cx="12192000" cy="1639827"/>
          </a:xfrm>
        </p:grpSpPr>
        <p:pic>
          <p:nvPicPr>
            <p:cNvPr id="42" name="Google Shape;42;p56"/>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43" name="Google Shape;43;p56"/>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44" name="Google Shape;44;p5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45" name="Google Shape;45;p56"/>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6" name="Google Shape;46;p56"/>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7"/>
        <p:cNvGrpSpPr/>
        <p:nvPr/>
      </p:nvGrpSpPr>
      <p:grpSpPr>
        <a:xfrm>
          <a:off x="0" y="0"/>
          <a:ext cx="0" cy="0"/>
          <a:chOff x="0" y="0"/>
          <a:chExt cx="0" cy="0"/>
        </a:xfrm>
      </p:grpSpPr>
      <p:sp>
        <p:nvSpPr>
          <p:cNvPr id="48" name="Google Shape;48;p57"/>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9" name="Google Shape;49;p57"/>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0" name="Google Shape;50;p57"/>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51" name="Google Shape;51;p57"/>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52" name="Google Shape;52;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53" name="Google Shape;53;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54"/>
        <p:cNvGrpSpPr/>
        <p:nvPr/>
      </p:nvGrpSpPr>
      <p:grpSpPr>
        <a:xfrm>
          <a:off x="0" y="0"/>
          <a:ext cx="0" cy="0"/>
          <a:chOff x="0" y="0"/>
          <a:chExt cx="0" cy="0"/>
        </a:xfrm>
      </p:grpSpPr>
      <p:sp>
        <p:nvSpPr>
          <p:cNvPr id="55" name="Google Shape;55;p5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56" name="Google Shape;56;p5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7" name="Google Shape;57;p5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8" name="Google Shape;58;p5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9" name="Google Shape;59;p5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60"/>
        <p:cNvGrpSpPr/>
        <p:nvPr/>
      </p:nvGrpSpPr>
      <p:grpSpPr>
        <a:xfrm>
          <a:off x="0" y="0"/>
          <a:ext cx="0" cy="0"/>
          <a:chOff x="0" y="0"/>
          <a:chExt cx="0" cy="0"/>
        </a:xfrm>
      </p:grpSpPr>
      <p:sp>
        <p:nvSpPr>
          <p:cNvPr id="61" name="Google Shape;61;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59"/>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63" name="Google Shape;63;p59"/>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64" name="Google Shape;64;p5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5" name="Google Shape;65;p5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6" name="Google Shape;66;p5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10.jpg"/></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microsoft.com/office/2018/10/relationships/comments" Target="../comments/modernComment_128_0.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28" name="Google Shape;228;p1"/>
          <p:cNvPicPr preferRelativeResize="0"/>
          <p:nvPr/>
        </p:nvPicPr>
        <p:blipFill>
          <a:blip r:embed="rId3">
            <a:alphaModFix/>
          </a:blip>
          <a:stretch>
            <a:fillRect/>
          </a:stretch>
        </p:blipFill>
        <p:spPr>
          <a:xfrm>
            <a:off x="4512366" y="4323522"/>
            <a:ext cx="7629434" cy="2175836"/>
          </a:xfrm>
          <a:prstGeom prst="rect">
            <a:avLst/>
          </a:prstGeom>
          <a:noFill/>
          <a:ln>
            <a:noFill/>
          </a:ln>
        </p:spPr>
      </p:pic>
      <p:sp>
        <p:nvSpPr>
          <p:cNvPr id="229" name="Google Shape;229;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a:solidFill>
                  <a:srgbClr val="35B2B4"/>
                </a:solidFill>
                <a:latin typeface="Helvetica Neue"/>
                <a:ea typeface="Helvetica Neue"/>
                <a:cs typeface="Helvetica Neue"/>
                <a:sym typeface="Helvetica Neue"/>
              </a:rPr>
              <a:t>EĞİTİM PAKETİ </a:t>
            </a:r>
            <a:endParaRPr/>
          </a:p>
          <a:p>
            <a:pPr marL="0" marR="0" lvl="0" indent="0" algn="r" rtl="0">
              <a:lnSpc>
                <a:spcPct val="90000"/>
              </a:lnSpc>
              <a:spcBef>
                <a:spcPts val="1000"/>
              </a:spcBef>
              <a:spcAft>
                <a:spcPct val="0"/>
              </a:spcAft>
              <a:buClr>
                <a:schemeClr val="dk1"/>
              </a:buClr>
              <a:buSzPts val="3600"/>
              <a:buFont typeface="Arial"/>
              <a:buNone/>
            </a:pPr>
            <a:endParaRPr sz="3600" b="1" i="0" u="none" strike="noStrike" cap="none">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a:solidFill>
                <a:srgbClr val="AC6B97"/>
              </a:solidFill>
              <a:latin typeface="Helvetica Neue"/>
              <a:ea typeface="Helvetica Neue"/>
              <a:cs typeface="Helvetica Neue"/>
              <a:sym typeface="Helvetica Neue"/>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0"/>
          <p:cNvSpPr txBox="1">
            <a:spLocks noGrp="1"/>
          </p:cNvSpPr>
          <p:nvPr>
            <p:ph type="body" idx="1"/>
          </p:nvPr>
        </p:nvSpPr>
        <p:spPr>
          <a:xfrm>
            <a:off x="4100513" y="344942"/>
            <a:ext cx="7807070"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a:latin typeface="Helvetica Neue"/>
              </a:rPr>
              <a:t>ÇOCUK İŞÇİ OLARAK ÇALIŞAN BİR ÇOCUK İLE İLK TEMAS: </a:t>
            </a:r>
            <a:endParaRPr/>
          </a:p>
          <a:p>
            <a:pPr marL="0" lvl="0" indent="0" algn="l" rtl="0">
              <a:lnSpc>
                <a:spcPct val="90000"/>
              </a:lnSpc>
              <a:spcBef>
                <a:spcPts val="1000"/>
              </a:spcBef>
              <a:spcAft>
                <a:spcPct val="0"/>
              </a:spcAft>
              <a:buClr>
                <a:schemeClr val="accent6"/>
              </a:buClr>
              <a:buSzPts val="3200"/>
              <a:buNone/>
            </a:pPr>
            <a:endParaRPr/>
          </a:p>
        </p:txBody>
      </p:sp>
      <p:sp>
        <p:nvSpPr>
          <p:cNvPr id="323" name="Google Shape;323;p10"/>
          <p:cNvSpPr txBox="1">
            <a:spLocks noGrp="1"/>
          </p:cNvSpPr>
          <p:nvPr>
            <p:ph type="body" idx="2"/>
          </p:nvPr>
        </p:nvSpPr>
        <p:spPr>
          <a:xfrm>
            <a:off x="4100513" y="1448577"/>
            <a:ext cx="7525430" cy="521347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800" b="0" i="0" u="none" strike="noStrike" dirty="0">
                <a:latin typeface="Helvetica Neue"/>
              </a:rPr>
              <a:t>Tespit ve raporlama gerekliliklerini takip </a:t>
            </a:r>
            <a:r>
              <a:rPr lang="tr" sz="2800" b="0" i="0" u="none" strike="noStrike" dirty="0" smtClean="0">
                <a:latin typeface="Helvetica Neue"/>
              </a:rPr>
              <a:t>edin.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Müdahale ve veri paylaşımı için onam </a:t>
            </a:r>
            <a:r>
              <a:rPr lang="tr" sz="2800" b="0" i="0" u="none" strike="noStrike" dirty="0" smtClean="0">
                <a:latin typeface="Helvetica Neue"/>
              </a:rPr>
              <a:t>isteyin.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İlgili ve şefkatli bir yaklaşım </a:t>
            </a:r>
            <a:r>
              <a:rPr lang="tr" sz="2800" b="0" i="0" u="none" strike="noStrike" dirty="0" smtClean="0">
                <a:latin typeface="Helvetica Neue"/>
              </a:rPr>
              <a:t>sergileyin.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Bilgi sağlayın (haklar ve hizmetler konusunda)</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Temel bilgileri ve iletişim detaylarını </a:t>
            </a:r>
            <a:r>
              <a:rPr lang="tr" sz="2800" b="0" i="0" u="none" strike="noStrike" dirty="0" smtClean="0">
                <a:latin typeface="Helvetica Neue"/>
              </a:rPr>
              <a:t>öğrenin.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Yönlendirme mekanizmalarını takip </a:t>
            </a:r>
            <a:r>
              <a:rPr lang="tr" sz="2800" b="0" i="0" u="none" strike="noStrike" dirty="0" smtClean="0">
                <a:latin typeface="Helvetica Neue"/>
              </a:rPr>
              <a:t>edin.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Acil ihtiyaçları tespit edin ve bunlara yanıt </a:t>
            </a:r>
            <a:r>
              <a:rPr lang="tr" sz="2800" b="0" i="0" u="none" strike="noStrike" dirty="0" smtClean="0">
                <a:latin typeface="Helvetica Neue"/>
              </a:rPr>
              <a:t>verin.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Çocuğun vaka yönetimi için kırılganlık kriterlerini karşılayıp karşılamadığını </a:t>
            </a:r>
            <a:r>
              <a:rPr lang="tr" sz="2800" b="0" i="0" u="none" strike="noStrike" dirty="0" smtClean="0">
                <a:latin typeface="Helvetica Neue"/>
              </a:rPr>
              <a:t>belirleyin. </a:t>
            </a:r>
            <a:endParaRPr dirty="0"/>
          </a:p>
          <a:p>
            <a:pPr marL="228600" lvl="0" indent="-50800" algn="l" rtl="0">
              <a:lnSpc>
                <a:spcPct val="90000"/>
              </a:lnSpc>
              <a:spcBef>
                <a:spcPts val="1000"/>
              </a:spcBef>
              <a:spcAft>
                <a:spcPct val="0"/>
              </a:spcAft>
              <a:buClr>
                <a:schemeClr val="accent5"/>
              </a:buClr>
              <a:buSzPts val="2800"/>
              <a:buNone/>
            </a:pPr>
            <a:endParaRPr dirty="0"/>
          </a:p>
        </p:txBody>
      </p:sp>
      <p:sp>
        <p:nvSpPr>
          <p:cNvPr id="324" name="Google Shape;324;p1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 </a:t>
            </a:r>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1"/>
          <p:cNvSpPr txBox="1">
            <a:spLocks noGrp="1"/>
          </p:cNvSpPr>
          <p:nvPr>
            <p:ph type="body" idx="1"/>
          </p:nvPr>
        </p:nvSpPr>
        <p:spPr>
          <a:xfrm>
            <a:off x="4081850" y="319144"/>
            <a:ext cx="7637397"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dirty="0">
                <a:latin typeface="Helvetica Neue"/>
              </a:rPr>
              <a:t>ÇOCUKLARIN VAKA YÖNETİMİ İÇİN GEREKLİ OLAN KRİTERLERİ KARŞILAMAMASI DURUMUNDA: </a:t>
            </a:r>
            <a:endParaRPr dirty="0"/>
          </a:p>
          <a:p>
            <a:pPr marL="0" lvl="0" indent="0" algn="l" rtl="0">
              <a:lnSpc>
                <a:spcPct val="90000"/>
              </a:lnSpc>
              <a:spcBef>
                <a:spcPts val="1000"/>
              </a:spcBef>
              <a:spcAft>
                <a:spcPct val="0"/>
              </a:spcAft>
              <a:buClr>
                <a:schemeClr val="accent6"/>
              </a:buClr>
              <a:buSzPts val="3200"/>
              <a:buNone/>
            </a:pPr>
            <a:endParaRPr dirty="0"/>
          </a:p>
        </p:txBody>
      </p:sp>
      <p:sp>
        <p:nvSpPr>
          <p:cNvPr id="331" name="Google Shape;331;p11"/>
          <p:cNvSpPr txBox="1">
            <a:spLocks noGrp="1"/>
          </p:cNvSpPr>
          <p:nvPr>
            <p:ph type="body" idx="2"/>
          </p:nvPr>
        </p:nvSpPr>
        <p:spPr>
          <a:xfrm>
            <a:off x="4081850" y="1800224"/>
            <a:ext cx="7469447" cy="479926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600" b="0" i="0" u="none" strike="noStrike" dirty="0"/>
              <a:t>Çocukları uygun hizmetlere  </a:t>
            </a:r>
            <a:r>
              <a:rPr lang="tr" sz="2600" b="0" i="0" u="none" strike="noStrike" dirty="0" smtClean="0"/>
              <a:t>yönlendirin.</a:t>
            </a:r>
            <a:endParaRPr sz="2600" dirty="0"/>
          </a:p>
          <a:p>
            <a:pPr marL="228600" lvl="0" indent="-228600" algn="l" rtl="0">
              <a:lnSpc>
                <a:spcPct val="90000"/>
              </a:lnSpc>
              <a:spcBef>
                <a:spcPts val="1000"/>
              </a:spcBef>
              <a:spcAft>
                <a:spcPct val="0"/>
              </a:spcAft>
              <a:buClr>
                <a:schemeClr val="accent5"/>
              </a:buClr>
              <a:buSzPts val="2800"/>
              <a:buChar char="•"/>
            </a:pPr>
            <a:r>
              <a:rPr lang="tr" sz="2600" b="0" i="0" u="none" strike="noStrike" dirty="0"/>
              <a:t>Onları kimin destekleyebileceği hakkında bilgi verin.</a:t>
            </a:r>
            <a:endParaRPr sz="2600" dirty="0"/>
          </a:p>
          <a:p>
            <a:pPr marL="228600" lvl="0" indent="-228600" algn="l" rtl="0">
              <a:lnSpc>
                <a:spcPct val="90000"/>
              </a:lnSpc>
              <a:spcBef>
                <a:spcPts val="1000"/>
              </a:spcBef>
              <a:spcAft>
                <a:spcPct val="0"/>
              </a:spcAft>
              <a:buClr>
                <a:schemeClr val="accent5"/>
              </a:buClr>
              <a:buSzPts val="2800"/>
              <a:buChar char="•"/>
            </a:pPr>
            <a:r>
              <a:rPr lang="tr" sz="2600" b="0" i="0" u="none" strike="noStrike" dirty="0"/>
              <a:t>Neden destek olmadığınızı hassas bir şekilde </a:t>
            </a:r>
            <a:r>
              <a:rPr lang="tr" sz="2600" b="0" i="0" u="none" strike="noStrike" dirty="0" smtClean="0"/>
              <a:t>açıklayın. </a:t>
            </a:r>
            <a:endParaRPr sz="2600" dirty="0"/>
          </a:p>
          <a:p>
            <a:pPr marL="228600" lvl="0" indent="-228600" algn="l" rtl="0">
              <a:lnSpc>
                <a:spcPct val="90000"/>
              </a:lnSpc>
              <a:spcBef>
                <a:spcPts val="1000"/>
              </a:spcBef>
              <a:spcAft>
                <a:spcPct val="0"/>
              </a:spcAft>
              <a:buClr>
                <a:schemeClr val="accent5"/>
              </a:buClr>
              <a:buSzPts val="2800"/>
              <a:buChar char="•"/>
            </a:pPr>
            <a:r>
              <a:rPr lang="tr" sz="2600" b="0" i="0" u="none" strike="noStrike" dirty="0"/>
              <a:t>Kibar ve arkadaşça </a:t>
            </a:r>
            <a:r>
              <a:rPr lang="tr-TR" sz="2600" b="0" i="0" u="none" strike="noStrike" dirty="0" smtClean="0"/>
              <a:t>yaklaşın.</a:t>
            </a:r>
            <a:endParaRPr sz="2600" dirty="0"/>
          </a:p>
          <a:p>
            <a:pPr marL="228600" lvl="0" indent="-228600" algn="l" rtl="0">
              <a:lnSpc>
                <a:spcPct val="90000"/>
              </a:lnSpc>
              <a:spcBef>
                <a:spcPts val="1000"/>
              </a:spcBef>
              <a:spcAft>
                <a:spcPct val="0"/>
              </a:spcAft>
              <a:buClr>
                <a:schemeClr val="accent5"/>
              </a:buClr>
              <a:buSzPts val="2800"/>
              <a:buChar char="•"/>
            </a:pPr>
            <a:r>
              <a:rPr lang="tr" sz="2600" b="0" i="0" u="none" strike="noStrike" dirty="0"/>
              <a:t>Kime ne şekilde yardımcı olabileceğinizin anlaşılması için vaka yönetimi kriterlerini açık bir şekilde </a:t>
            </a:r>
            <a:r>
              <a:rPr lang="tr" sz="2600" b="0" i="0" u="none" strike="noStrike" dirty="0" smtClean="0"/>
              <a:t>paylaşın. </a:t>
            </a:r>
            <a:endParaRPr sz="2600" dirty="0"/>
          </a:p>
          <a:p>
            <a:pPr marL="228600" lvl="0" indent="-228600" algn="l" rtl="0">
              <a:lnSpc>
                <a:spcPct val="90000"/>
              </a:lnSpc>
              <a:spcBef>
                <a:spcPts val="1000"/>
              </a:spcBef>
              <a:spcAft>
                <a:spcPct val="0"/>
              </a:spcAft>
              <a:buClr>
                <a:schemeClr val="accent5"/>
              </a:buClr>
              <a:buSzPts val="2800"/>
              <a:buChar char="•"/>
            </a:pPr>
            <a:r>
              <a:rPr lang="tr" sz="2600" b="0" i="0" u="none" strike="noStrike" dirty="0"/>
              <a:t>Kriterlerin dışında kalan çocukları size yönlendiren kuruluşlara geri bildirimde </a:t>
            </a:r>
            <a:r>
              <a:rPr lang="tr" sz="2600" b="0" i="0" u="none" strike="noStrike" dirty="0" smtClean="0"/>
              <a:t>bulunun.</a:t>
            </a:r>
            <a:endParaRPr sz="2600" dirty="0"/>
          </a:p>
        </p:txBody>
      </p:sp>
      <p:sp>
        <p:nvSpPr>
          <p:cNvPr id="332" name="Google Shape;332;p1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12"/>
          <p:cNvSpPr txBox="1">
            <a:spLocks noGrp="1"/>
          </p:cNvSpPr>
          <p:nvPr>
            <p:ph type="title"/>
          </p:nvPr>
        </p:nvSpPr>
        <p:spPr>
          <a:xfrm>
            <a:off x="2090927" y="286683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KAYIT VE İLK DEĞERLENDİRME </a:t>
            </a:r>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3200" b="1" i="0" u="none" strike="noStrike">
                <a:latin typeface="Helvetica Neue"/>
              </a:rPr>
              <a:t>KAYIT</a:t>
            </a:r>
            <a:endParaRPr/>
          </a:p>
        </p:txBody>
      </p:sp>
      <p:sp>
        <p:nvSpPr>
          <p:cNvPr id="344" name="Google Shape;344;p13"/>
          <p:cNvSpPr txBox="1">
            <a:spLocks noGrp="1"/>
          </p:cNvSpPr>
          <p:nvPr>
            <p:ph type="body" idx="2"/>
          </p:nvPr>
        </p:nvSpPr>
        <p:spPr>
          <a:xfrm>
            <a:off x="3913317" y="1164430"/>
            <a:ext cx="7675303" cy="516493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800"/>
              <a:buChar char="•"/>
            </a:pPr>
            <a:r>
              <a:rPr lang="tr" sz="2800" b="0" i="0" u="none" strike="noStrike" dirty="0">
                <a:latin typeface="Helvetica Neue"/>
              </a:rPr>
              <a:t>Temel bilgileri </a:t>
            </a:r>
            <a:r>
              <a:rPr lang="tr" sz="2800" b="0" i="0" u="none" strike="noStrike" dirty="0" smtClean="0">
                <a:latin typeface="Helvetica Neue"/>
              </a:rPr>
              <a:t>kaydedin.</a:t>
            </a:r>
            <a:endParaRPr dirty="0"/>
          </a:p>
          <a:p>
            <a:pPr marL="228600" lvl="0" indent="-228600" algn="l" rtl="0">
              <a:lnSpc>
                <a:spcPct val="90000"/>
              </a:lnSpc>
              <a:spcBef>
                <a:spcPts val="1000"/>
              </a:spcBef>
              <a:spcAft>
                <a:spcPct val="0"/>
              </a:spcAft>
              <a:buClr>
                <a:schemeClr val="accent4"/>
              </a:buClr>
              <a:buSzPts val="2800"/>
              <a:buChar char="•"/>
            </a:pPr>
            <a:r>
              <a:rPr lang="tr" sz="2800" b="0" i="0" u="none" strike="noStrike" dirty="0">
                <a:latin typeface="Helvetica Neue"/>
              </a:rPr>
              <a:t>Çocukların iş, çevre ve refahını gözlemlemek ve tartışmak için her fırsatı en iyi şekilde </a:t>
            </a:r>
            <a:r>
              <a:rPr lang="tr" sz="2800" b="0" i="0" u="none" strike="noStrike" dirty="0" smtClean="0">
                <a:latin typeface="Helvetica Neue"/>
              </a:rPr>
              <a:t>değerlendirin.</a:t>
            </a:r>
            <a:endParaRPr dirty="0"/>
          </a:p>
          <a:p>
            <a:pPr marL="228600" lvl="0" indent="-228600" algn="l" rtl="0">
              <a:lnSpc>
                <a:spcPct val="90000"/>
              </a:lnSpc>
              <a:spcBef>
                <a:spcPts val="1000"/>
              </a:spcBef>
              <a:spcAft>
                <a:spcPct val="0"/>
              </a:spcAft>
              <a:buClr>
                <a:schemeClr val="accent4"/>
              </a:buClr>
              <a:buSzPts val="2800"/>
              <a:buChar char="•"/>
            </a:pPr>
            <a:r>
              <a:rPr lang="tr" sz="2800" b="0" i="0" u="none" strike="noStrike" dirty="0">
                <a:latin typeface="Helvetica Neue"/>
              </a:rPr>
              <a:t>Çocuk işçiliğine dair kayıt bilgileri şunları içermelidir: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İş yerinin adı ve yeri (iletişim bilgileri), yapılan işin türü, çalışılan saat ve gün sayısı, çocuğun çalışmadığı zamanlarda nerede bulunabileceği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Zararlı ve tehlikeli işler, eğitim durumu, acil koruma riskleri, çocuğun sağlığı ve iyi olma hâli ile ilgili ilk endişeler </a:t>
            </a:r>
            <a:endParaRPr dirty="0"/>
          </a:p>
          <a:p>
            <a:pPr marL="228600" lvl="0" indent="-50800" algn="l" rtl="0">
              <a:lnSpc>
                <a:spcPct val="90000"/>
              </a:lnSpc>
              <a:spcBef>
                <a:spcPts val="1000"/>
              </a:spcBef>
              <a:spcAft>
                <a:spcPct val="0"/>
              </a:spcAft>
              <a:buClr>
                <a:schemeClr val="accent4"/>
              </a:buClr>
              <a:buSzPts val="2800"/>
              <a:buNone/>
            </a:pPr>
            <a:endParaRPr dirty="0"/>
          </a:p>
          <a:p>
            <a:pPr marL="228600" lvl="0" indent="-50800" algn="l" rtl="0">
              <a:lnSpc>
                <a:spcPct val="90000"/>
              </a:lnSpc>
              <a:spcBef>
                <a:spcPts val="1000"/>
              </a:spcBef>
              <a:spcAft>
                <a:spcPct val="0"/>
              </a:spcAft>
              <a:buClr>
                <a:schemeClr val="accent4"/>
              </a:buClr>
              <a:buSzPts val="2800"/>
              <a:buNone/>
            </a:pPr>
            <a:endParaRPr dirty="0"/>
          </a:p>
        </p:txBody>
      </p:sp>
      <p:sp>
        <p:nvSpPr>
          <p:cNvPr id="345" name="Google Shape;345;p1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3200" b="1" i="0" u="none" strike="noStrike">
                <a:latin typeface="Helvetica Neue"/>
              </a:rPr>
              <a:t>ÖN DEĞERLENDİRME</a:t>
            </a:r>
            <a:endParaRPr/>
          </a:p>
          <a:p>
            <a:pPr marL="0" lvl="0" indent="0" algn="l" rtl="0">
              <a:lnSpc>
                <a:spcPct val="90000"/>
              </a:lnSpc>
              <a:spcBef>
                <a:spcPts val="1000"/>
              </a:spcBef>
              <a:spcAft>
                <a:spcPct val="0"/>
              </a:spcAft>
              <a:buClr>
                <a:schemeClr val="accent2"/>
              </a:buClr>
              <a:buSzPts val="3200"/>
              <a:buNone/>
            </a:pPr>
            <a:endParaRPr/>
          </a:p>
        </p:txBody>
      </p:sp>
      <p:sp>
        <p:nvSpPr>
          <p:cNvPr id="352" name="Google Shape;352;p14"/>
          <p:cNvSpPr txBox="1">
            <a:spLocks noGrp="1"/>
          </p:cNvSpPr>
          <p:nvPr>
            <p:ph type="body" idx="2"/>
          </p:nvPr>
        </p:nvSpPr>
        <p:spPr>
          <a:xfrm>
            <a:off x="4100513" y="1528314"/>
            <a:ext cx="7300912" cy="500964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800"/>
              <a:buChar char="•"/>
            </a:pPr>
            <a:r>
              <a:rPr lang="tr" sz="2800" b="0" i="0" u="none" strike="noStrike" dirty="0">
                <a:latin typeface="Helvetica Neue"/>
              </a:rPr>
              <a:t>Vaka planının geliştirilmesine yardımcı </a:t>
            </a:r>
            <a:r>
              <a:rPr lang="tr" sz="2800" b="0" i="0" u="none" strike="noStrike" dirty="0" smtClean="0">
                <a:latin typeface="Helvetica Neue"/>
              </a:rPr>
              <a:t>olur.</a:t>
            </a:r>
            <a:endParaRPr dirty="0"/>
          </a:p>
          <a:p>
            <a:pPr marL="228600" lvl="0" indent="-228600" algn="l" rtl="0">
              <a:lnSpc>
                <a:spcPct val="90000"/>
              </a:lnSpc>
              <a:spcBef>
                <a:spcPts val="1000"/>
              </a:spcBef>
              <a:spcAft>
                <a:spcPct val="0"/>
              </a:spcAft>
              <a:buClr>
                <a:schemeClr val="accent4"/>
              </a:buClr>
              <a:buSzPts val="2800"/>
              <a:buChar char="•"/>
            </a:pPr>
            <a:r>
              <a:rPr lang="tr" sz="2800" b="0" i="0" u="none" strike="noStrike" dirty="0">
                <a:latin typeface="Helvetica Neue"/>
              </a:rPr>
              <a:t>İlişki kurmak ve güven oluşturmak için ilk </a:t>
            </a:r>
            <a:r>
              <a:rPr lang="tr" sz="2800" b="0" i="0" u="none" strike="noStrike" dirty="0" smtClean="0">
                <a:latin typeface="Helvetica Neue"/>
              </a:rPr>
              <a:t>fırsattır.   </a:t>
            </a:r>
            <a:endParaRPr dirty="0"/>
          </a:p>
          <a:p>
            <a:pPr marL="228600" lvl="0" indent="-228600" algn="l" rtl="0">
              <a:lnSpc>
                <a:spcPct val="90000"/>
              </a:lnSpc>
              <a:spcBef>
                <a:spcPts val="1000"/>
              </a:spcBef>
              <a:spcAft>
                <a:spcPct val="0"/>
              </a:spcAft>
              <a:buClr>
                <a:schemeClr val="accent4"/>
              </a:buClr>
              <a:buSzPts val="2800"/>
              <a:buChar char="•"/>
            </a:pPr>
            <a:r>
              <a:rPr lang="tr" sz="2800" b="0" i="0" u="none" strike="noStrike" dirty="0">
                <a:latin typeface="Helvetica Neue"/>
              </a:rPr>
              <a:t>Acil fiziksel koruma, hayatı tehdit eden durumlara maruz kalınmasına sebep olan faktörler, iş yerinin koşulları, temel ihtiyaçlar, koruyucu faktörler </a:t>
            </a:r>
            <a:endParaRPr dirty="0"/>
          </a:p>
          <a:p>
            <a:pPr marL="228600" lvl="0" indent="-228600" algn="l" rtl="0">
              <a:lnSpc>
                <a:spcPct val="90000"/>
              </a:lnSpc>
              <a:spcBef>
                <a:spcPts val="1000"/>
              </a:spcBef>
              <a:spcAft>
                <a:spcPct val="0"/>
              </a:spcAft>
              <a:buClr>
                <a:schemeClr val="accent4"/>
              </a:buClr>
              <a:buSzPts val="2800"/>
              <a:buChar char="•"/>
            </a:pPr>
            <a:r>
              <a:rPr lang="tr" sz="2800" b="0" i="0" u="none" strike="noStrike" dirty="0">
                <a:latin typeface="Helvetica Neue"/>
              </a:rPr>
              <a:t>Sonraki adımların belirlenmesine yardımcı olmak amacıyla çocuğun ilk risk düzeyinin tespit edilmesi için yeterli bilgi edinme </a:t>
            </a:r>
            <a:endParaRPr dirty="0"/>
          </a:p>
          <a:p>
            <a:pPr marL="228600" lvl="0" indent="-50800" algn="l" rtl="0">
              <a:lnSpc>
                <a:spcPct val="90000"/>
              </a:lnSpc>
              <a:spcBef>
                <a:spcPts val="1000"/>
              </a:spcBef>
              <a:spcAft>
                <a:spcPct val="0"/>
              </a:spcAft>
              <a:buClr>
                <a:schemeClr val="accent4"/>
              </a:buClr>
              <a:buSzPts val="2800"/>
              <a:buNone/>
            </a:pPr>
            <a:endParaRPr dirty="0"/>
          </a:p>
          <a:p>
            <a:pPr marL="228600" lvl="0" indent="-50800" algn="l" rtl="0">
              <a:lnSpc>
                <a:spcPct val="90000"/>
              </a:lnSpc>
              <a:spcBef>
                <a:spcPts val="1000"/>
              </a:spcBef>
              <a:spcAft>
                <a:spcPct val="0"/>
              </a:spcAft>
              <a:buClr>
                <a:schemeClr val="accent4"/>
              </a:buClr>
              <a:buSzPts val="2800"/>
              <a:buNone/>
            </a:pPr>
            <a:endParaRPr dirty="0"/>
          </a:p>
        </p:txBody>
      </p:sp>
      <p:sp>
        <p:nvSpPr>
          <p:cNvPr id="353" name="Google Shape;353;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5"/>
          <p:cNvSpPr txBox="1">
            <a:spLocks noGrp="1"/>
          </p:cNvSpPr>
          <p:nvPr>
            <p:ph type="title"/>
          </p:nvPr>
        </p:nvSpPr>
        <p:spPr>
          <a:xfrm>
            <a:off x="2170175" y="2633348"/>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KAPSAMLI DEĞERLENDİRME </a:t>
            </a:r>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TARTIŞMA</a:t>
            </a:r>
            <a:endParaRPr/>
          </a:p>
        </p:txBody>
      </p:sp>
      <p:sp>
        <p:nvSpPr>
          <p:cNvPr id="365" name="Google Shape;365;p16"/>
          <p:cNvSpPr txBox="1">
            <a:spLocks noGrp="1"/>
          </p:cNvSpPr>
          <p:nvPr>
            <p:ph type="body" idx="2"/>
          </p:nvPr>
        </p:nvSpPr>
        <p:spPr>
          <a:xfrm>
            <a:off x="656023" y="2104250"/>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a:latin typeface="Helvetica Neue"/>
              </a:rPr>
              <a:t>Çocuk işçi olarak çalışan çocuklar için kapsamlı değerlendirme mevcut durumda ve bağlam içerisinde nasıl yapılmaktadır? </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Hangi araçlar kullanılmaktadır?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Kapsamlı değerlendirme içerisinde çocuk işçiliği ve çocukların çalışmasıyla ilgili hangi sorular yer almaktadır?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Bu kapsamda çocuklarla, çocukların bakım verenleriyle ve diğer aile üyeleriyle çocukların çalışması hakkında konuşulurken yapılan en iyi uygulamalar nelerdir?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Başlıca zorluklar ve eksiklikler nelerdir? </a:t>
            </a:r>
            <a:endParaRPr/>
          </a:p>
          <a:p>
            <a:pPr marL="228600" lvl="0" indent="-50800" algn="l" rtl="0">
              <a:lnSpc>
                <a:spcPct val="90000"/>
              </a:lnSpc>
              <a:spcBef>
                <a:spcPts val="1000"/>
              </a:spcBef>
              <a:spcAft>
                <a:spcPct val="0"/>
              </a:spcAft>
              <a:buClr>
                <a:schemeClr val="accent1"/>
              </a:buClr>
              <a:buSzPts val="2800"/>
              <a:buNone/>
            </a:pPr>
            <a:endParaRPr/>
          </a:p>
        </p:txBody>
      </p:sp>
      <p:pic>
        <p:nvPicPr>
          <p:cNvPr id="366" name="Google Shape;366;p16"/>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KAPSAMLI DEĞERLENDİRME</a:t>
            </a:r>
            <a:endParaRPr/>
          </a:p>
          <a:p>
            <a:pPr marL="0" lvl="0" indent="0" algn="l" rtl="0">
              <a:lnSpc>
                <a:spcPct val="90000"/>
              </a:lnSpc>
              <a:spcBef>
                <a:spcPts val="1000"/>
              </a:spcBef>
              <a:spcAft>
                <a:spcPct val="0"/>
              </a:spcAft>
              <a:buClr>
                <a:srgbClr val="026794"/>
              </a:buClr>
              <a:buSzPts val="3200"/>
              <a:buNone/>
            </a:pPr>
            <a:r>
              <a:rPr lang="tr" sz="3200" b="1" i="0" u="none" strike="noStrike">
                <a:latin typeface="Helvetica Neue"/>
              </a:rPr>
              <a:t>ŞUNLARI İÇERİR: </a:t>
            </a:r>
            <a:endParaRPr/>
          </a:p>
        </p:txBody>
      </p:sp>
      <p:sp>
        <p:nvSpPr>
          <p:cNvPr id="373" name="Google Shape;373;p17"/>
          <p:cNvSpPr txBox="1">
            <a:spLocks noGrp="1"/>
          </p:cNvSpPr>
          <p:nvPr>
            <p:ph type="body" idx="2"/>
          </p:nvPr>
        </p:nvSpPr>
        <p:spPr>
          <a:xfrm>
            <a:off x="4100513" y="1734328"/>
            <a:ext cx="7300912" cy="479926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a:latin typeface="Helvetica Neue"/>
              </a:rPr>
              <a:t>Çocuk işçi olarak çalışan çocukların bütüncül ihtiyaçlarının değerlendirilmesi imkânı</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Çocuğa yönelik acil, orta vadeli ve uzun vadeli riskler</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Çocuk işçiliğinin zararlı etkilerine karşı koymak için güçlü yanlar, beceriler, kaynaklar ve koruyucu etkiler</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Çocuk, bakım veren, geniş aile, hane içerisindeki diğer (çalışan) çocuklar </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Ev, iş yeri ve topluluk ziyaretleri</a:t>
            </a:r>
            <a:endParaRPr/>
          </a:p>
          <a:p>
            <a:pPr marL="228600" lvl="0" indent="-228600" algn="l" rtl="0">
              <a:lnSpc>
                <a:spcPct val="90000"/>
              </a:lnSpc>
              <a:spcBef>
                <a:spcPts val="1000"/>
              </a:spcBef>
              <a:spcAft>
                <a:spcPct val="0"/>
              </a:spcAft>
              <a:buClr>
                <a:schemeClr val="accent1"/>
              </a:buClr>
              <a:buSzPts val="2800"/>
              <a:buChar char="•"/>
            </a:pPr>
            <a:r>
              <a:rPr lang="tr" sz="2800" b="0" i="0" u="none" strike="noStrike">
                <a:latin typeface="Helvetica Neue"/>
              </a:rPr>
              <a:t>Çocuğun istekleri ve ihtiyaçları   </a:t>
            </a:r>
            <a:endParaRPr/>
          </a:p>
          <a:p>
            <a:pPr marL="228600" lvl="0" indent="-50800" algn="l" rtl="0">
              <a:lnSpc>
                <a:spcPct val="90000"/>
              </a:lnSpc>
              <a:spcBef>
                <a:spcPts val="1000"/>
              </a:spcBef>
              <a:spcAft>
                <a:spcPct val="0"/>
              </a:spcAft>
              <a:buClr>
                <a:schemeClr val="accent1"/>
              </a:buClr>
              <a:buSzPts val="2800"/>
              <a:buNone/>
            </a:pPr>
            <a:endParaRPr/>
          </a:p>
        </p:txBody>
      </p:sp>
      <p:sp>
        <p:nvSpPr>
          <p:cNvPr id="374" name="Google Shape;374;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18"/>
          <p:cNvSpPr txBox="1">
            <a:spLocks noGrp="1"/>
          </p:cNvSpPr>
          <p:nvPr>
            <p:ph type="body" idx="1"/>
          </p:nvPr>
        </p:nvSpPr>
        <p:spPr>
          <a:xfrm>
            <a:off x="4184780" y="350774"/>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KAPSAMLI DEĞERLENDİRME</a:t>
            </a:r>
            <a:endParaRPr/>
          </a:p>
          <a:p>
            <a:pPr marL="0" lvl="0" indent="0" algn="l" rtl="0">
              <a:lnSpc>
                <a:spcPct val="90000"/>
              </a:lnSpc>
              <a:spcBef>
                <a:spcPts val="1000"/>
              </a:spcBef>
              <a:spcAft>
                <a:spcPct val="0"/>
              </a:spcAft>
              <a:buClr>
                <a:srgbClr val="026794"/>
              </a:buClr>
              <a:buSzPts val="3200"/>
              <a:buNone/>
            </a:pPr>
            <a:r>
              <a:rPr lang="tr" sz="3200" b="1" i="0" u="none" strike="noStrike">
                <a:latin typeface="Helvetica Neue"/>
              </a:rPr>
              <a:t>KİLİT EYLEMLER:</a:t>
            </a:r>
            <a:endParaRPr/>
          </a:p>
        </p:txBody>
      </p:sp>
      <p:sp>
        <p:nvSpPr>
          <p:cNvPr id="381" name="Google Shape;381;p18"/>
          <p:cNvSpPr txBox="1">
            <a:spLocks noGrp="1"/>
          </p:cNvSpPr>
          <p:nvPr>
            <p:ph type="body" idx="2"/>
          </p:nvPr>
        </p:nvSpPr>
        <p:spPr>
          <a:xfrm>
            <a:off x="4100513" y="1622361"/>
            <a:ext cx="7469446" cy="46664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600"/>
              <a:buChar char="•"/>
            </a:pPr>
            <a:r>
              <a:rPr lang="tr" sz="2600" b="0" i="0" u="none" strike="noStrike" dirty="0">
                <a:latin typeface="Helvetica Neue"/>
              </a:rPr>
              <a:t>Yerel olarak kullanılan terminolojileri ve kavramları tespit edin ve </a:t>
            </a:r>
            <a:r>
              <a:rPr lang="tr" sz="2600" b="0" i="0" u="none" strike="noStrike" dirty="0" smtClean="0">
                <a:latin typeface="Helvetica Neue"/>
              </a:rPr>
              <a:t>öğrenin.</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Çocuk işçi olarak çalışan çocuklara yönelik uygunluk kriterlerini, risk düzeylerini ve bunlarla ilgili vaka yönetimi faaliyetlerini </a:t>
            </a:r>
            <a:r>
              <a:rPr lang="tr" sz="2600" b="0" i="0" u="none" strike="noStrike" dirty="0" smtClean="0">
                <a:latin typeface="Helvetica Neue"/>
              </a:rPr>
              <a:t>öğrenin.</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Bakım verenlerin/çocukların çocuğun çalışma durumuyla ilgili bazı yönleri gizleyebileceğinin farkında olun: bu durumu azaltmaya çalışın ve araştırma soruları sorun; çocuk dostu araçlar kullanın; çapraz kontrol </a:t>
            </a:r>
            <a:r>
              <a:rPr lang="tr" sz="2600" b="0" i="0" u="none" strike="noStrike" dirty="0" smtClean="0">
                <a:latin typeface="Helvetica Neue"/>
              </a:rPr>
              <a:t>yapın. </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Gözlem becerilerinizi kullanın ve </a:t>
            </a:r>
            <a:r>
              <a:rPr lang="tr" sz="2600" b="0" i="0" u="none" strike="noStrike" dirty="0" smtClean="0">
                <a:latin typeface="Helvetica Neue"/>
              </a:rPr>
              <a:t>güçlendirin. </a:t>
            </a:r>
            <a:endParaRPr dirty="0"/>
          </a:p>
        </p:txBody>
      </p:sp>
      <p:sp>
        <p:nvSpPr>
          <p:cNvPr id="382" name="Google Shape;382;p1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dirty="0">
                <a:latin typeface="Helvetica Neue"/>
              </a:rPr>
              <a:t>KAPSAMLI DEĞERLENDİRME</a:t>
            </a:r>
            <a:endParaRPr dirty="0"/>
          </a:p>
          <a:p>
            <a:pPr marL="0" lvl="0" indent="0" algn="l" rtl="0">
              <a:lnSpc>
                <a:spcPct val="90000"/>
              </a:lnSpc>
              <a:spcBef>
                <a:spcPts val="1000"/>
              </a:spcBef>
              <a:spcAft>
                <a:spcPct val="0"/>
              </a:spcAft>
              <a:buClr>
                <a:srgbClr val="026794"/>
              </a:buClr>
              <a:buSzPts val="3200"/>
              <a:buNone/>
            </a:pPr>
            <a:r>
              <a:rPr lang="tr" sz="3200" b="1" i="0" u="none" strike="noStrike" dirty="0">
                <a:latin typeface="Helvetica Neue"/>
              </a:rPr>
              <a:t>KİLİT EYLEMLER:</a:t>
            </a:r>
            <a:endParaRPr dirty="0"/>
          </a:p>
        </p:txBody>
      </p:sp>
      <p:sp>
        <p:nvSpPr>
          <p:cNvPr id="389" name="Google Shape;389;p19"/>
          <p:cNvSpPr txBox="1">
            <a:spLocks noGrp="1"/>
          </p:cNvSpPr>
          <p:nvPr>
            <p:ph type="body" idx="2"/>
          </p:nvPr>
        </p:nvSpPr>
        <p:spPr>
          <a:xfrm>
            <a:off x="4100513" y="1863852"/>
            <a:ext cx="7469446" cy="455523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500" b="0" i="0" u="none" strike="noStrike" dirty="0">
                <a:latin typeface="Helvetica Neue"/>
              </a:rPr>
              <a:t>Güven oluşturun ve yargılayıcı </a:t>
            </a:r>
            <a:r>
              <a:rPr lang="tr" sz="2500" b="0" i="0" u="none" strike="noStrike" dirty="0" smtClean="0">
                <a:latin typeface="Helvetica Neue"/>
              </a:rPr>
              <a:t>olmayın.</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Çocukla ebeveynin veya işverenin etkisi olmadan, özel bir şekilde görüşmeye </a:t>
            </a:r>
            <a:r>
              <a:rPr lang="tr" sz="2500" b="0" i="0" u="none" strike="noStrike" dirty="0" smtClean="0">
                <a:latin typeface="Helvetica Neue"/>
              </a:rPr>
              <a:t>çalışın.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Evde/işte düşünmek için belirli bir zamanın olduğu etkinlikler/alanlar </a:t>
            </a:r>
            <a:r>
              <a:rPr lang="tr" sz="2500" b="0" i="0" u="none" strike="noStrike" dirty="0" smtClean="0">
                <a:latin typeface="Helvetica Neue"/>
              </a:rPr>
              <a:t>oluşturun.</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Bilgiyi zaman içinde edinin, öncelikle çocuğun evindeki ve iş yerindeki zararın boyutunu </a:t>
            </a:r>
            <a:r>
              <a:rPr lang="tr" sz="2500" b="0" i="0" u="none" strike="noStrike" dirty="0" smtClean="0">
                <a:latin typeface="Helvetica Neue"/>
              </a:rPr>
              <a:t>değerlendirin.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Her bir birey için yeterli zaman </a:t>
            </a:r>
            <a:r>
              <a:rPr lang="tr" sz="2500" b="0" i="0" u="none" strike="noStrike" dirty="0" smtClean="0">
                <a:latin typeface="Helvetica Neue"/>
              </a:rPr>
              <a:t>ayırın.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Duygusal destek </a:t>
            </a:r>
            <a:r>
              <a:rPr lang="tr" sz="2500" b="0" i="0" u="none" strike="noStrike" dirty="0" smtClean="0">
                <a:latin typeface="Helvetica Neue"/>
              </a:rPr>
              <a:t>sağlayın.</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Yapılan bildirimler üzerine derhâl harekete </a:t>
            </a:r>
            <a:r>
              <a:rPr lang="tr" sz="2500" b="0" i="0" u="none" strike="noStrike" dirty="0" smtClean="0">
                <a:latin typeface="Helvetica Neue"/>
              </a:rPr>
              <a:t>geçin. </a:t>
            </a:r>
            <a:endParaRPr sz="2500" dirty="0"/>
          </a:p>
          <a:p>
            <a:pPr marL="228600" lvl="0" indent="-50800" algn="l" rtl="0">
              <a:lnSpc>
                <a:spcPct val="90000"/>
              </a:lnSpc>
              <a:spcBef>
                <a:spcPts val="1000"/>
              </a:spcBef>
              <a:spcAft>
                <a:spcPct val="0"/>
              </a:spcAft>
              <a:buClr>
                <a:schemeClr val="accent1"/>
              </a:buClr>
              <a:buSzPts val="2800"/>
              <a:buNone/>
            </a:pPr>
            <a:endParaRPr dirty="0"/>
          </a:p>
        </p:txBody>
      </p:sp>
      <p:sp>
        <p:nvSpPr>
          <p:cNvPr id="390" name="Google Shape;390;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txBox="1">
            <a:spLocks noGrp="1"/>
          </p:cNvSpPr>
          <p:nvPr>
            <p:ph type="body" idx="1"/>
          </p:nvPr>
        </p:nvSpPr>
        <p:spPr>
          <a:xfrm>
            <a:off x="1269603" y="897468"/>
            <a:ext cx="9652793"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OTURUM 13: ÇOCUK KORUMA: </a:t>
            </a:r>
          </a:p>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VAKA YÖNETİMİ 2</a:t>
            </a:r>
            <a:endParaRPr dirty="0"/>
          </a:p>
        </p:txBody>
      </p:sp>
      <p:sp>
        <p:nvSpPr>
          <p:cNvPr id="236" name="Google Shape;236;p2"/>
          <p:cNvSpPr txBox="1">
            <a:spLocks noGrp="1"/>
          </p:cNvSpPr>
          <p:nvPr>
            <p:ph type="body" idx="2"/>
          </p:nvPr>
        </p:nvSpPr>
        <p:spPr>
          <a:xfrm>
            <a:off x="1754188" y="3051921"/>
            <a:ext cx="8683625" cy="3315011"/>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1000"/>
              </a:spcBef>
              <a:spcAft>
                <a:spcPct val="0"/>
              </a:spcAft>
              <a:buClr>
                <a:schemeClr val="lt1"/>
              </a:buClr>
              <a:buSzPts val="2800"/>
              <a:buFont typeface="Arial"/>
              <a:buChar char="•"/>
            </a:pPr>
            <a:r>
              <a:rPr lang="en-GB" b="1"/>
              <a:t> </a:t>
            </a:r>
            <a:endParaRPr/>
          </a:p>
          <a:p>
            <a:pPr marL="457200" lvl="0" indent="-279400" algn="l" rtl="0">
              <a:lnSpc>
                <a:spcPct val="90000"/>
              </a:lnSpc>
              <a:spcBef>
                <a:spcPts val="1000"/>
              </a:spcBef>
              <a:spcAft>
                <a:spcPct val="0"/>
              </a:spcAft>
              <a:buClr>
                <a:schemeClr val="lt1"/>
              </a:buClr>
              <a:buSzPts val="2800"/>
              <a:buFont typeface="Arial"/>
              <a:buNone/>
            </a:pPr>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0"/>
          <p:cNvSpPr txBox="1">
            <a:spLocks noGrp="1"/>
          </p:cNvSpPr>
          <p:nvPr>
            <p:ph type="title"/>
          </p:nvPr>
        </p:nvSpPr>
        <p:spPr>
          <a:xfrm>
            <a:off x="656023" y="365125"/>
            <a:ext cx="6963977"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FAALİYET: RİSKLERİ VE ZARARLARI TESPİT EDİN</a:t>
            </a:r>
            <a:endParaRPr dirty="0"/>
          </a:p>
        </p:txBody>
      </p:sp>
      <p:sp>
        <p:nvSpPr>
          <p:cNvPr id="397" name="Google Shape;397;p20"/>
          <p:cNvSpPr txBox="1">
            <a:spLocks noGrp="1"/>
          </p:cNvSpPr>
          <p:nvPr>
            <p:ph type="body" idx="1"/>
          </p:nvPr>
        </p:nvSpPr>
        <p:spPr>
          <a:xfrm>
            <a:off x="547668" y="2217002"/>
            <a:ext cx="11096664" cy="52619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dirty="0">
                <a:latin typeface="Helvetica Neue"/>
              </a:rPr>
              <a:t>ÇOCUKLAR TARAFINDAN ÇİZİLEN RESİMLERDE ÇOCUK İŞÇİLİĞİNE DAİR BİRÇOK RİSK VE ZARAR YANSITILMAKTADIR </a:t>
            </a:r>
            <a:endParaRPr dirty="0"/>
          </a:p>
        </p:txBody>
      </p:sp>
      <p:sp>
        <p:nvSpPr>
          <p:cNvPr id="398" name="Google Shape;398;p20"/>
          <p:cNvSpPr txBox="1">
            <a:spLocks noGrp="1"/>
          </p:cNvSpPr>
          <p:nvPr>
            <p:ph type="body" idx="2"/>
          </p:nvPr>
        </p:nvSpPr>
        <p:spPr>
          <a:xfrm>
            <a:off x="685992" y="3429000"/>
            <a:ext cx="10820015" cy="2586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dirty="0">
                <a:solidFill>
                  <a:srgbClr val="212E3B"/>
                </a:solidFill>
                <a:latin typeface="Helvetica Neue"/>
                <a:ea typeface="Helvetica Neue"/>
                <a:cs typeface="Helvetica Neue"/>
                <a:sym typeface="Helvetica Neue"/>
              </a:rPr>
              <a:t>Bunlardan kaçını tespit edebilirsiniz?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solidFill>
                  <a:srgbClr val="212E3B"/>
                </a:solidFill>
                <a:latin typeface="Helvetica Neue"/>
                <a:ea typeface="Helvetica Neue"/>
                <a:cs typeface="Helvetica Neue"/>
                <a:sym typeface="Helvetica Neue"/>
              </a:rPr>
              <a:t>Tespit edebildiğiniz kadarını metin kutusuna yazınız.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solidFill>
                  <a:srgbClr val="212E3B"/>
                </a:solidFill>
                <a:latin typeface="Helvetica Neue"/>
                <a:ea typeface="Helvetica Neue"/>
                <a:cs typeface="Helvetica Neue"/>
                <a:sym typeface="Helvetica Neue"/>
              </a:rPr>
              <a:t>Bunları tespit etme sürecinde gözlemleriniz ne yönde oldu?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solidFill>
                  <a:srgbClr val="212E3B"/>
                </a:solidFill>
                <a:latin typeface="Helvetica Neue"/>
                <a:ea typeface="Helvetica Neue"/>
                <a:cs typeface="Helvetica Neue"/>
                <a:sym typeface="Helvetica Neue"/>
              </a:rPr>
              <a:t>Bu resimlerdeki çocuklar ve durumları gerçek olsaydı nasıl yanıt verirdiniz? </a:t>
            </a:r>
            <a:endParaRPr dirty="0">
              <a:solidFill>
                <a:schemeClr val="dk2"/>
              </a:solidFill>
            </a:endParaRPr>
          </a:p>
          <a:p>
            <a:pPr marL="228600" lvl="0" indent="-50800" algn="l" rtl="0">
              <a:lnSpc>
                <a:spcPct val="90000"/>
              </a:lnSpc>
              <a:spcBef>
                <a:spcPts val="1000"/>
              </a:spcBef>
              <a:spcAft>
                <a:spcPct val="0"/>
              </a:spcAft>
              <a:buClr>
                <a:schemeClr val="accent1"/>
              </a:buClr>
              <a:buSzPts val="2800"/>
              <a:buNone/>
            </a:pPr>
            <a:endParaRPr dirty="0"/>
          </a:p>
        </p:txBody>
      </p:sp>
      <p:pic>
        <p:nvPicPr>
          <p:cNvPr id="3" name="Resim 2" descr="grafik, yazı tipi, logo, grafik tasarım içeren bir resim&#10;&#10;Açıklama otomatik olarak oluşturuldu">
            <a:extLst>
              <a:ext uri="{FF2B5EF4-FFF2-40B4-BE49-F238E27FC236}">
                <a16:creationId xmlns:a16="http://schemas.microsoft.com/office/drawing/2014/main" id="{6FDBFB68-416C-06DB-2835-7486CB5D42AE}"/>
              </a:ext>
            </a:extLst>
          </p:cNvPr>
          <p:cNvPicPr>
            <a:picLocks noChangeAspect="1"/>
          </p:cNvPicPr>
          <p:nvPr/>
        </p:nvPicPr>
        <p:blipFill>
          <a:blip r:embed="rId3"/>
          <a:stretch>
            <a:fillRect/>
          </a:stretch>
        </p:blipFill>
        <p:spPr>
          <a:xfrm>
            <a:off x="8162691" y="62937"/>
            <a:ext cx="3589995" cy="1358966"/>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21"/>
          <p:cNvSpPr txBox="1"/>
          <p:nvPr/>
        </p:nvSpPr>
        <p:spPr>
          <a:xfrm>
            <a:off x="4873690" y="0"/>
            <a:ext cx="2441510" cy="206513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800">
              <a:solidFill>
                <a:schemeClr val="dk1"/>
              </a:solidFill>
              <a:latin typeface="Calibri"/>
              <a:ea typeface="Calibri"/>
              <a:cs typeface="Calibri"/>
              <a:sym typeface="Calibri"/>
            </a:endParaRPr>
          </a:p>
        </p:txBody>
      </p:sp>
      <p:sp>
        <p:nvSpPr>
          <p:cNvPr id="406" name="Google Shape;406;p21"/>
          <p:cNvSpPr txBox="1"/>
          <p:nvPr/>
        </p:nvSpPr>
        <p:spPr>
          <a:xfrm>
            <a:off x="4873690" y="4665306"/>
            <a:ext cx="2441510" cy="2192694"/>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800">
              <a:solidFill>
                <a:schemeClr val="dk1"/>
              </a:solidFill>
              <a:latin typeface="Calibri"/>
              <a:ea typeface="Calibri"/>
              <a:cs typeface="Calibri"/>
              <a:sym typeface="Calibri"/>
            </a:endParaRPr>
          </a:p>
        </p:txBody>
      </p:sp>
      <p:sp>
        <p:nvSpPr>
          <p:cNvPr id="407" name="Google Shape;407;p21"/>
          <p:cNvSpPr txBox="1"/>
          <p:nvPr/>
        </p:nvSpPr>
        <p:spPr>
          <a:xfrm>
            <a:off x="5425751" y="318995"/>
            <a:ext cx="1337388" cy="1323439"/>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r>
              <a:rPr lang="tr" sz="4000" b="0" i="0" u="none" strike="noStrike">
                <a:solidFill>
                  <a:srgbClr val="545554"/>
                </a:solidFill>
                <a:latin typeface="Calibri"/>
                <a:ea typeface="Calibri"/>
                <a:cs typeface="Calibri"/>
                <a:sym typeface="Calibri"/>
              </a:rPr>
              <a:t>RİSKLERİ VE ZARARLARI TESPİT ET </a:t>
            </a:r>
            <a:endParaRPr/>
          </a:p>
        </p:txBody>
      </p:sp>
      <p:pic>
        <p:nvPicPr>
          <p:cNvPr id="408" name="Google Shape;408;p21"/>
          <p:cNvPicPr preferRelativeResize="0"/>
          <p:nvPr/>
        </p:nvPicPr>
        <p:blipFill>
          <a:blip r:embed="rId3">
            <a:alphaModFix/>
          </a:blip>
          <a:stretch>
            <a:fillRect/>
          </a:stretch>
        </p:blipFill>
        <p:spPr>
          <a:xfrm>
            <a:off x="0" y="10498"/>
            <a:ext cx="2906840" cy="4086292"/>
          </a:xfrm>
          <a:prstGeom prst="rect">
            <a:avLst/>
          </a:prstGeom>
          <a:noFill/>
          <a:ln>
            <a:noFill/>
          </a:ln>
        </p:spPr>
      </p:pic>
      <p:pic>
        <p:nvPicPr>
          <p:cNvPr id="409" name="Google Shape;409;p21"/>
          <p:cNvPicPr preferRelativeResize="0"/>
          <p:nvPr/>
        </p:nvPicPr>
        <p:blipFill>
          <a:blip r:embed="rId4">
            <a:alphaModFix/>
          </a:blip>
          <a:stretch>
            <a:fillRect/>
          </a:stretch>
        </p:blipFill>
        <p:spPr>
          <a:xfrm>
            <a:off x="2921028" y="0"/>
            <a:ext cx="2431765" cy="4070903"/>
          </a:xfrm>
          <a:prstGeom prst="rect">
            <a:avLst/>
          </a:prstGeom>
          <a:noFill/>
          <a:ln>
            <a:noFill/>
          </a:ln>
        </p:spPr>
      </p:pic>
      <p:pic>
        <p:nvPicPr>
          <p:cNvPr id="410" name="Google Shape;410;p21"/>
          <p:cNvPicPr preferRelativeResize="0"/>
          <p:nvPr/>
        </p:nvPicPr>
        <p:blipFill>
          <a:blip r:embed="rId5">
            <a:alphaModFix/>
          </a:blip>
          <a:stretch>
            <a:fillRect/>
          </a:stretch>
        </p:blipFill>
        <p:spPr>
          <a:xfrm>
            <a:off x="5366985" y="10497"/>
            <a:ext cx="3084910" cy="4070903"/>
          </a:xfrm>
          <a:prstGeom prst="rect">
            <a:avLst/>
          </a:prstGeom>
          <a:noFill/>
          <a:ln>
            <a:noFill/>
          </a:ln>
        </p:spPr>
      </p:pic>
      <p:pic>
        <p:nvPicPr>
          <p:cNvPr id="411" name="Google Shape;411;p21"/>
          <p:cNvPicPr preferRelativeResize="0"/>
          <p:nvPr/>
        </p:nvPicPr>
        <p:blipFill>
          <a:blip r:embed="rId6">
            <a:alphaModFix/>
          </a:blip>
          <a:stretch>
            <a:fillRect/>
          </a:stretch>
        </p:blipFill>
        <p:spPr>
          <a:xfrm>
            <a:off x="8466083" y="4388554"/>
            <a:ext cx="3734593" cy="2449789"/>
          </a:xfrm>
          <a:prstGeom prst="rect">
            <a:avLst/>
          </a:prstGeom>
          <a:noFill/>
          <a:ln>
            <a:noFill/>
          </a:ln>
        </p:spPr>
      </p:pic>
      <p:pic>
        <p:nvPicPr>
          <p:cNvPr id="412" name="Google Shape;412;p21"/>
          <p:cNvPicPr preferRelativeResize="0"/>
          <p:nvPr/>
        </p:nvPicPr>
        <p:blipFill>
          <a:blip r:embed="rId7">
            <a:alphaModFix/>
          </a:blip>
          <a:stretch>
            <a:fillRect/>
          </a:stretch>
        </p:blipFill>
        <p:spPr>
          <a:xfrm>
            <a:off x="8466084" y="2217737"/>
            <a:ext cx="3720402" cy="2376791"/>
          </a:xfrm>
          <a:prstGeom prst="rect">
            <a:avLst/>
          </a:prstGeom>
          <a:noFill/>
          <a:ln>
            <a:noFill/>
          </a:ln>
        </p:spPr>
      </p:pic>
      <p:pic>
        <p:nvPicPr>
          <p:cNvPr id="413" name="Google Shape;413;p21"/>
          <p:cNvPicPr preferRelativeResize="0"/>
          <p:nvPr/>
        </p:nvPicPr>
        <p:blipFill>
          <a:blip r:embed="rId8">
            <a:alphaModFix/>
          </a:blip>
          <a:stretch>
            <a:fillRect/>
          </a:stretch>
        </p:blipFill>
        <p:spPr>
          <a:xfrm>
            <a:off x="14920" y="4070903"/>
            <a:ext cx="3750448" cy="2802487"/>
          </a:xfrm>
          <a:prstGeom prst="rect">
            <a:avLst/>
          </a:prstGeom>
          <a:noFill/>
          <a:ln>
            <a:noFill/>
          </a:ln>
        </p:spPr>
      </p:pic>
      <p:pic>
        <p:nvPicPr>
          <p:cNvPr id="414" name="Google Shape;414;p21"/>
          <p:cNvPicPr preferRelativeResize="0"/>
          <p:nvPr/>
        </p:nvPicPr>
        <p:blipFill>
          <a:blip r:embed="rId9">
            <a:alphaModFix/>
          </a:blip>
          <a:stretch>
            <a:fillRect/>
          </a:stretch>
        </p:blipFill>
        <p:spPr>
          <a:xfrm>
            <a:off x="10342179" y="-1"/>
            <a:ext cx="1872684" cy="1150883"/>
          </a:xfrm>
          <a:prstGeom prst="rect">
            <a:avLst/>
          </a:prstGeom>
          <a:noFill/>
          <a:ln>
            <a:noFill/>
          </a:ln>
        </p:spPr>
      </p:pic>
      <p:pic>
        <p:nvPicPr>
          <p:cNvPr id="415" name="Google Shape;415;p21"/>
          <p:cNvPicPr preferRelativeResize="0"/>
          <p:nvPr/>
        </p:nvPicPr>
        <p:blipFill>
          <a:blip r:embed="rId10">
            <a:alphaModFix/>
          </a:blip>
          <a:stretch>
            <a:fillRect/>
          </a:stretch>
        </p:blipFill>
        <p:spPr>
          <a:xfrm>
            <a:off x="10812678" y="4544452"/>
            <a:ext cx="1402185" cy="2293891"/>
          </a:xfrm>
          <a:prstGeom prst="rect">
            <a:avLst/>
          </a:prstGeom>
          <a:noFill/>
          <a:ln>
            <a:noFill/>
          </a:ln>
        </p:spPr>
      </p:pic>
      <p:pic>
        <p:nvPicPr>
          <p:cNvPr id="416" name="Google Shape;416;p21"/>
          <p:cNvPicPr preferRelativeResize="0"/>
          <p:nvPr/>
        </p:nvPicPr>
        <p:blipFill>
          <a:blip r:embed="rId11">
            <a:alphaModFix/>
          </a:blip>
          <a:stretch>
            <a:fillRect/>
          </a:stretch>
        </p:blipFill>
        <p:spPr>
          <a:xfrm>
            <a:off x="8451894" y="1101027"/>
            <a:ext cx="1890285" cy="1150883"/>
          </a:xfrm>
          <a:prstGeom prst="rect">
            <a:avLst/>
          </a:prstGeom>
          <a:noFill/>
          <a:ln>
            <a:noFill/>
          </a:ln>
        </p:spPr>
      </p:pic>
      <p:pic>
        <p:nvPicPr>
          <p:cNvPr id="417" name="Google Shape;417;p21"/>
          <p:cNvPicPr preferRelativeResize="0"/>
          <p:nvPr/>
        </p:nvPicPr>
        <p:blipFill>
          <a:blip r:embed="rId12">
            <a:alphaModFix/>
          </a:blip>
          <a:stretch>
            <a:fillRect/>
          </a:stretch>
        </p:blipFill>
        <p:spPr>
          <a:xfrm>
            <a:off x="8448482" y="10497"/>
            <a:ext cx="1890285" cy="1090530"/>
          </a:xfrm>
          <a:prstGeom prst="rect">
            <a:avLst/>
          </a:prstGeom>
          <a:noFill/>
          <a:ln>
            <a:noFill/>
          </a:ln>
        </p:spPr>
      </p:pic>
      <p:pic>
        <p:nvPicPr>
          <p:cNvPr id="418" name="Google Shape;418;p21"/>
          <p:cNvPicPr preferRelativeResize="0"/>
          <p:nvPr/>
        </p:nvPicPr>
        <p:blipFill>
          <a:blip r:embed="rId13">
            <a:alphaModFix/>
          </a:blip>
          <a:stretch>
            <a:fillRect/>
          </a:stretch>
        </p:blipFill>
        <p:spPr>
          <a:xfrm>
            <a:off x="10342179" y="1124674"/>
            <a:ext cx="1890285" cy="1150883"/>
          </a:xfrm>
          <a:prstGeom prst="rect">
            <a:avLst/>
          </a:prstGeom>
          <a:noFill/>
          <a:ln>
            <a:noFill/>
          </a:ln>
        </p:spPr>
      </p:pic>
      <p:pic>
        <p:nvPicPr>
          <p:cNvPr id="419" name="Google Shape;419;p21"/>
          <p:cNvPicPr preferRelativeResize="0"/>
          <p:nvPr/>
        </p:nvPicPr>
        <p:blipFill>
          <a:blip r:embed="rId14">
            <a:alphaModFix/>
          </a:blip>
          <a:stretch>
            <a:fillRect/>
          </a:stretch>
        </p:blipFill>
        <p:spPr>
          <a:xfrm>
            <a:off x="3765368" y="4070903"/>
            <a:ext cx="4683113" cy="2348946"/>
          </a:xfrm>
          <a:prstGeom prst="rect">
            <a:avLst/>
          </a:prstGeom>
          <a:noFill/>
          <a:ln>
            <a:no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2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lt1"/>
              </a:buClr>
              <a:buSzPts val="3600"/>
              <a:buFont typeface="Helvetica Neue"/>
              <a:buNone/>
            </a:pPr>
            <a:r>
              <a:rPr lang="tr" sz="3600" b="1" i="0" u="none" strike="noStrike">
                <a:latin typeface="Helvetica Neue"/>
              </a:rPr>
              <a:t>GÖZLEMLERİNİZ NELERDİR? </a:t>
            </a:r>
            <a:endParaRPr/>
          </a:p>
        </p:txBody>
      </p:sp>
      <p:sp>
        <p:nvSpPr>
          <p:cNvPr id="425" name="Google Shape;425;p22"/>
          <p:cNvSpPr txBox="1">
            <a:spLocks noGrp="1"/>
          </p:cNvSpPr>
          <p:nvPr>
            <p:ph type="body" idx="4"/>
          </p:nvPr>
        </p:nvSpPr>
        <p:spPr>
          <a:xfrm>
            <a:off x="656023" y="1954924"/>
            <a:ext cx="4661046" cy="435075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400"/>
              <a:buChar char="•"/>
            </a:pPr>
            <a:r>
              <a:rPr lang="tr" sz="2300" b="0" i="0" u="none" strike="noStrike" dirty="0">
                <a:latin typeface="Helvetica Neue"/>
              </a:rPr>
              <a:t>Keskin aletler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Ağır yük taşıma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Giysi/ayakkabı giymeme veya uygun olmayan giyim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Fiziksel istismar/cezalandırma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Sıkıntı durumu/psikolojik istismar</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Söz hakkı, kontrol etme ve özgürlükten yoksunluk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Gece çalışma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Sanayide çalışma </a:t>
            </a:r>
            <a:endParaRPr sz="2300" dirty="0"/>
          </a:p>
          <a:p>
            <a:pPr marL="228600" lvl="0" indent="-228600" algn="l" rtl="0">
              <a:lnSpc>
                <a:spcPct val="90000"/>
              </a:lnSpc>
              <a:spcBef>
                <a:spcPts val="1000"/>
              </a:spcBef>
              <a:spcAft>
                <a:spcPct val="0"/>
              </a:spcAft>
              <a:buClr>
                <a:schemeClr val="accent1"/>
              </a:buClr>
              <a:buSzPts val="2400"/>
              <a:buChar char="•"/>
            </a:pPr>
            <a:r>
              <a:rPr lang="tr" sz="2300" b="0" i="0" u="none" strike="noStrike" dirty="0">
                <a:latin typeface="Helvetica Neue"/>
              </a:rPr>
              <a:t>Duman </a:t>
            </a:r>
            <a:endParaRPr sz="2300" dirty="0"/>
          </a:p>
        </p:txBody>
      </p:sp>
      <p:sp>
        <p:nvSpPr>
          <p:cNvPr id="426" name="Google Shape;426;p22"/>
          <p:cNvSpPr txBox="1">
            <a:spLocks noGrp="1"/>
          </p:cNvSpPr>
          <p:nvPr>
            <p:ph type="body" idx="6"/>
          </p:nvPr>
        </p:nvSpPr>
        <p:spPr>
          <a:xfrm>
            <a:off x="6814990" y="1954925"/>
            <a:ext cx="4661046" cy="435075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400"/>
              <a:buChar char="•"/>
            </a:pPr>
            <a:r>
              <a:rPr lang="tr" sz="2400" b="0" i="0" u="none" strike="noStrike">
                <a:latin typeface="Helvetica Neue"/>
              </a:rPr>
              <a:t>Böcek ilaçları ve kimyasallar </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Trafik </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İş makineleri </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Toz </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Isı (güneş/ateş/ocak/fırın)</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Cinsel sömürü/istismar</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Hayvanlar/böcekler/kemirgenler</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Silahlar ve çatışma</a:t>
            </a:r>
            <a:endParaRPr/>
          </a:p>
          <a:p>
            <a:pPr marL="228600" lvl="0" indent="-228600" algn="l" rtl="0">
              <a:lnSpc>
                <a:spcPct val="90000"/>
              </a:lnSpc>
              <a:spcBef>
                <a:spcPts val="1000"/>
              </a:spcBef>
              <a:spcAft>
                <a:spcPct val="0"/>
              </a:spcAft>
              <a:buClr>
                <a:schemeClr val="accent1"/>
              </a:buClr>
              <a:buSzPts val="2400"/>
              <a:buChar char="•"/>
            </a:pPr>
            <a:r>
              <a:rPr lang="tr" sz="2400" b="0" i="0" u="none" strike="noStrike">
                <a:latin typeface="Helvetica Neue"/>
              </a:rPr>
              <a:t>Yer altında çalışma</a:t>
            </a:r>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3"/>
          <p:cNvSpPr txBox="1">
            <a:spLocks noGrp="1"/>
          </p:cNvSpPr>
          <p:nvPr>
            <p:ph type="title"/>
          </p:nvPr>
        </p:nvSpPr>
        <p:spPr>
          <a:xfrm>
            <a:off x="223284" y="324643"/>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GÖZLEM BECERİLERİ </a:t>
            </a:r>
            <a:endParaRPr/>
          </a:p>
        </p:txBody>
      </p:sp>
      <p:sp>
        <p:nvSpPr>
          <p:cNvPr id="433" name="Google Shape;433;p23"/>
          <p:cNvSpPr txBox="1">
            <a:spLocks noGrp="1"/>
          </p:cNvSpPr>
          <p:nvPr>
            <p:ph type="body" idx="1"/>
          </p:nvPr>
        </p:nvSpPr>
        <p:spPr>
          <a:xfrm>
            <a:off x="446568" y="1810940"/>
            <a:ext cx="11745432" cy="6429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600" b="1" i="0" u="none" strike="noStrike" dirty="0">
                <a:latin typeface="Helvetica Neue"/>
              </a:rPr>
              <a:t>Faaliyetler ve şartlar hakkında görsel bilgi edinmek için temel beceriler</a:t>
            </a:r>
            <a:endParaRPr sz="2600" dirty="0"/>
          </a:p>
        </p:txBody>
      </p:sp>
      <p:sp>
        <p:nvSpPr>
          <p:cNvPr id="434" name="Google Shape;434;p23"/>
          <p:cNvSpPr txBox="1">
            <a:spLocks noGrp="1"/>
          </p:cNvSpPr>
          <p:nvPr>
            <p:ph type="body" idx="2"/>
          </p:nvPr>
        </p:nvSpPr>
        <p:spPr>
          <a:xfrm>
            <a:off x="685992" y="2297760"/>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500" b="0" i="0" u="none" strike="noStrike" dirty="0">
                <a:latin typeface="Helvetica Neue"/>
              </a:rPr>
              <a:t>Daha az müdahaleci ve tehditkâr </a:t>
            </a:r>
            <a:r>
              <a:rPr lang="tr" sz="2500" b="0" i="0" u="none" strike="noStrike" dirty="0" smtClean="0">
                <a:latin typeface="Helvetica Neue"/>
              </a:rPr>
              <a:t>olma</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Durumun değerlendirilmesine yardım </a:t>
            </a:r>
            <a:r>
              <a:rPr lang="tr" sz="2500" b="0" i="0" u="none" strike="noStrike" dirty="0" smtClean="0">
                <a:latin typeface="Helvetica Neue"/>
              </a:rPr>
              <a:t>edilmesi, bağlam </a:t>
            </a:r>
            <a:r>
              <a:rPr lang="tr" sz="2500" b="0" i="0" u="none" strike="noStrike" dirty="0">
                <a:latin typeface="Helvetica Neue"/>
              </a:rPr>
              <a:t>ve </a:t>
            </a:r>
            <a:r>
              <a:rPr lang="tr" sz="2500" b="0" i="0" u="none" strike="noStrike" dirty="0" smtClean="0">
                <a:latin typeface="Helvetica Neue"/>
              </a:rPr>
              <a:t>doğrulamanın sağlanması</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Aşağıda yer alan konular hakkında gözlem yapma, yorumlama, zihinsel not</a:t>
            </a:r>
            <a:r>
              <a:rPr lang="tr" sz="2500" dirty="0"/>
              <a:t> tutma</a:t>
            </a:r>
            <a:r>
              <a:rPr lang="tr" sz="2500" b="0" i="0" u="none" strike="noStrike" dirty="0">
                <a:latin typeface="Helvetica Neue"/>
              </a:rPr>
              <a:t> ve daha sonra yazılı notlar alma: </a:t>
            </a:r>
            <a:endParaRPr sz="25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Çocuğun görev ve faaliyetleri</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Çocuğun ve bölgedeki diğer çalışan çocukların gördüğü tedavi </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Çocuğun durumu (sağlığı, refahı vb.) </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Toplumsal cinsiyete yönelik belirgin farklılıklar </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Çevre ve tesis  </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Olası </a:t>
            </a:r>
            <a:r>
              <a:rPr lang="tr-TR" sz="2200" b="0" i="0" u="none" strike="noStrike" dirty="0">
                <a:latin typeface="Helvetica Neue"/>
              </a:rPr>
              <a:t>tehlikeler</a:t>
            </a:r>
            <a:endParaRPr sz="2200" dirty="0"/>
          </a:p>
          <a:p>
            <a:pPr marL="228600" lvl="0" indent="-50800" algn="l" rtl="0">
              <a:lnSpc>
                <a:spcPct val="90000"/>
              </a:lnSpc>
              <a:spcBef>
                <a:spcPts val="1000"/>
              </a:spcBef>
              <a:spcAft>
                <a:spcPct val="0"/>
              </a:spcAft>
              <a:buClr>
                <a:schemeClr val="accent1"/>
              </a:buClr>
              <a:buSzPts val="2800"/>
              <a:buNone/>
            </a:pPr>
            <a:endParaRPr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500" b="1" i="0" u="none" strike="noStrike" dirty="0">
                <a:latin typeface="Helvetica Neue"/>
              </a:rPr>
              <a:t>FAALİYET: ÇOCUK İŞÇİLİĞİNİN DEĞERLENDİRİLMESİ </a:t>
            </a:r>
            <a:endParaRPr sz="3500" dirty="0"/>
          </a:p>
        </p:txBody>
      </p:sp>
      <p:sp>
        <p:nvSpPr>
          <p:cNvPr id="441" name="Google Shape;441;p2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dirty="0">
                <a:latin typeface="Helvetica Neue"/>
              </a:rPr>
              <a:t>SİZE VERİLEN FOTOĞRAFTAN HAREKETLE </a:t>
            </a:r>
            <a:endParaRPr dirty="0"/>
          </a:p>
        </p:txBody>
      </p:sp>
      <p:sp>
        <p:nvSpPr>
          <p:cNvPr id="442" name="Google Shape;442;p24"/>
          <p:cNvSpPr txBox="1">
            <a:spLocks noGrp="1"/>
          </p:cNvSpPr>
          <p:nvPr>
            <p:ph type="body" idx="2"/>
          </p:nvPr>
        </p:nvSpPr>
        <p:spPr>
          <a:xfrm>
            <a:off x="656021" y="2523807"/>
            <a:ext cx="10820015" cy="396906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0" i="0" u="none" strike="noStrike" dirty="0">
                <a:latin typeface="Helvetica Neue"/>
              </a:rPr>
              <a:t>Çocuğun hayatındaki farklı yönleri değerlendirin: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Balık tutan erkek çocuğu - yaptığı işin psikososyal boyutlarını değerlendirin.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Ev işleri yapan kız çocuğu - yaptığı işin fiziksel etkilerini değerlendirin.</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Dilencilik yapan engelli kız çocuğu - engellilik durumunun çocuğun hayatı üzerindeki etkisini değerlendirin.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Bu, görsel bir temsildir; faaliyeti yürütmek için varsayımlarda bulunun.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Bu çocukların yaptığı işlerin sonuçlarına dair, vaka yönetiminin de tespit edebileceği sonuçlar nelerdir? Çocukların yaptığı işlerle ilgili tehlikeler ve koruyucu faktörler nelerdir? </a:t>
            </a:r>
            <a:endParaRPr dirty="0"/>
          </a:p>
          <a:p>
            <a:pPr marL="228600" lvl="0" indent="-50800" algn="l" rtl="0">
              <a:lnSpc>
                <a:spcPct val="90000"/>
              </a:lnSpc>
              <a:spcBef>
                <a:spcPts val="1000"/>
              </a:spcBef>
              <a:spcAft>
                <a:spcPct val="0"/>
              </a:spcAft>
              <a:buClr>
                <a:schemeClr val="accent1"/>
              </a:buClr>
              <a:buSzPts val="2800"/>
              <a:buNone/>
            </a:pPr>
            <a:endParaRPr dirty="0"/>
          </a:p>
          <a:p>
            <a:pPr marL="228600" lvl="0" indent="-50800" algn="l" rtl="0">
              <a:lnSpc>
                <a:spcPct val="90000"/>
              </a:lnSpc>
              <a:spcBef>
                <a:spcPts val="1000"/>
              </a:spcBef>
              <a:spcAft>
                <a:spcPct val="0"/>
              </a:spcAft>
              <a:buClr>
                <a:schemeClr val="accent1"/>
              </a:buClr>
              <a:buSzPts val="2800"/>
              <a:buNone/>
            </a:pPr>
            <a:endParaRPr dirty="0"/>
          </a:p>
        </p:txBody>
      </p:sp>
      <p:pic>
        <p:nvPicPr>
          <p:cNvPr id="5" name="Resim 4" descr="grafik, yazı tipi, logo, grafik tasarım içeren bir resim&#10;&#10;Açıklama otomatik olarak oluşturuldu">
            <a:extLst>
              <a:ext uri="{FF2B5EF4-FFF2-40B4-BE49-F238E27FC236}">
                <a16:creationId xmlns:a16="http://schemas.microsoft.com/office/drawing/2014/main" id="{5C38F5F3-20FE-9487-BEEE-587E33C1B343}"/>
              </a:ext>
            </a:extLst>
          </p:cNvPr>
          <p:cNvPicPr>
            <a:picLocks noChangeAspect="1"/>
          </p:cNvPicPr>
          <p:nvPr/>
        </p:nvPicPr>
        <p:blipFill>
          <a:blip r:embed="rId3"/>
          <a:stretch>
            <a:fillRect/>
          </a:stretch>
        </p:blipFill>
        <p:spPr>
          <a:xfrm>
            <a:off x="8162691" y="62937"/>
            <a:ext cx="3589995" cy="1358966"/>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25"/>
          <p:cNvSpPr/>
          <p:nvPr/>
        </p:nvSpPr>
        <p:spPr>
          <a:xfrm>
            <a:off x="5753740" y="2949238"/>
            <a:ext cx="732120" cy="347787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a:p>
            <a:pPr marL="0" marR="0" lvl="0" indent="0" algn="l" rtl="0">
              <a:spcBef>
                <a:spcPct val="0"/>
              </a:spcBef>
              <a:spcAft>
                <a:spcPct val="0"/>
              </a:spcAft>
              <a:buNone/>
            </a:pPr>
            <a:endParaRPr sz="2200">
              <a:solidFill>
                <a:schemeClr val="dk1"/>
              </a:solidFill>
              <a:latin typeface="Calibri"/>
              <a:ea typeface="Calibri"/>
              <a:cs typeface="Calibri"/>
              <a:sym typeface="Calibri"/>
            </a:endParaRPr>
          </a:p>
        </p:txBody>
      </p:sp>
      <p:sp>
        <p:nvSpPr>
          <p:cNvPr id="450" name="Google Shape;450;p25"/>
          <p:cNvSpPr txBox="1">
            <a:spLocks noGrp="1"/>
          </p:cNvSpPr>
          <p:nvPr>
            <p:ph type="title"/>
          </p:nvPr>
        </p:nvSpPr>
        <p:spPr>
          <a:xfrm>
            <a:off x="304265" y="195839"/>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PSİKOSOSYAL FAKTÖRLERİN DEĞERLENDİRİLMESİ</a:t>
            </a:r>
            <a:endParaRPr dirty="0"/>
          </a:p>
        </p:txBody>
      </p:sp>
      <p:sp>
        <p:nvSpPr>
          <p:cNvPr id="451" name="Google Shape;451;p25"/>
          <p:cNvSpPr txBox="1">
            <a:spLocks noGrp="1"/>
          </p:cNvSpPr>
          <p:nvPr>
            <p:ph type="body" idx="1"/>
          </p:nvPr>
        </p:nvSpPr>
        <p:spPr>
          <a:xfrm>
            <a:off x="294359" y="1311442"/>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dirty="0">
                <a:latin typeface="Helvetica Neue"/>
              </a:rPr>
              <a:t>ÇOCUK AÇISINDAN BUNLAR NELER OLABİLİR? </a:t>
            </a:r>
            <a:endParaRPr dirty="0"/>
          </a:p>
        </p:txBody>
      </p:sp>
      <p:pic>
        <p:nvPicPr>
          <p:cNvPr id="452" name="Google Shape;452;p25"/>
          <p:cNvPicPr preferRelativeResize="0"/>
          <p:nvPr/>
        </p:nvPicPr>
        <p:blipFill>
          <a:blip r:embed="rId3">
            <a:alphaModFix/>
          </a:blip>
          <a:stretch>
            <a:fillRect/>
          </a:stretch>
        </p:blipFill>
        <p:spPr>
          <a:xfrm>
            <a:off x="446567" y="3310998"/>
            <a:ext cx="4930444" cy="3076633"/>
          </a:xfrm>
          <a:prstGeom prst="rect">
            <a:avLst/>
          </a:prstGeom>
          <a:noFill/>
          <a:ln>
            <a:noFill/>
          </a:ln>
        </p:spPr>
      </p:pic>
      <p:sp>
        <p:nvSpPr>
          <p:cNvPr id="453" name="Google Shape;453;p25"/>
          <p:cNvSpPr/>
          <p:nvPr/>
        </p:nvSpPr>
        <p:spPr>
          <a:xfrm>
            <a:off x="289785" y="1975956"/>
            <a:ext cx="3006213" cy="1107996"/>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Uzun çalışma saatleri, fiziksel güç kullanımı ve zorlanma </a:t>
            </a:r>
            <a:endParaRPr dirty="0"/>
          </a:p>
        </p:txBody>
      </p:sp>
      <p:sp>
        <p:nvSpPr>
          <p:cNvPr id="454" name="Google Shape;454;p25"/>
          <p:cNvSpPr/>
          <p:nvPr/>
        </p:nvSpPr>
        <p:spPr>
          <a:xfrm>
            <a:off x="3440438" y="1905096"/>
            <a:ext cx="4780721" cy="769441"/>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Öngörülemez, esnek olmayan veya sosyalleşmeye imkân tanımayan çalışma saatleri ve gece çalışması</a:t>
            </a:r>
            <a:endParaRPr dirty="0"/>
          </a:p>
        </p:txBody>
      </p:sp>
      <p:sp>
        <p:nvSpPr>
          <p:cNvPr id="455" name="Google Shape;455;p25"/>
          <p:cNvSpPr/>
          <p:nvPr/>
        </p:nvSpPr>
        <p:spPr>
          <a:xfrm>
            <a:off x="5669664" y="4823283"/>
            <a:ext cx="3081899" cy="1446550"/>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0" i="0" u="none" strike="noStrike" dirty="0">
                <a:solidFill>
                  <a:srgbClr val="545554"/>
                </a:solidFill>
                <a:latin typeface="Calibri"/>
                <a:ea typeface="Calibri"/>
                <a:cs typeface="Calibri"/>
                <a:sym typeface="Calibri"/>
              </a:rPr>
              <a:t>Çalışma sırasında diğer çocuklar veya ailelerle </a:t>
            </a:r>
            <a:r>
              <a:rPr lang="tr" sz="2200" b="1" i="0" u="none" strike="noStrike" dirty="0">
                <a:solidFill>
                  <a:srgbClr val="545554"/>
                </a:solidFill>
                <a:latin typeface="Calibri"/>
                <a:ea typeface="Calibri"/>
                <a:cs typeface="Calibri"/>
                <a:sym typeface="Calibri"/>
              </a:rPr>
              <a:t>pozitif bağ</a:t>
            </a:r>
            <a:r>
              <a:rPr lang="tr" sz="2200" b="0" i="0" u="none" strike="noStrike" dirty="0">
                <a:solidFill>
                  <a:srgbClr val="545554"/>
                </a:solidFill>
                <a:latin typeface="Calibri"/>
                <a:ea typeface="Calibri"/>
                <a:cs typeface="Calibri"/>
                <a:sym typeface="Calibri"/>
              </a:rPr>
              <a:t> geliştirmenin olumlu etkileri olabilir</a:t>
            </a:r>
            <a:endParaRPr dirty="0"/>
          </a:p>
        </p:txBody>
      </p:sp>
      <p:sp>
        <p:nvSpPr>
          <p:cNvPr id="456" name="Google Shape;456;p25"/>
          <p:cNvSpPr/>
          <p:nvPr/>
        </p:nvSpPr>
        <p:spPr>
          <a:xfrm>
            <a:off x="8912697" y="4688175"/>
            <a:ext cx="2832736" cy="1785104"/>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Yetersiz güvenlik önlemleri, ekstrem hava koşulları, </a:t>
            </a:r>
            <a:endParaRPr dirty="0"/>
          </a:p>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tehlikeli araçlar: </a:t>
            </a:r>
            <a:r>
              <a:rPr lang="tr" sz="2200" b="0" i="0" u="none" strike="noStrike" dirty="0">
                <a:solidFill>
                  <a:srgbClr val="545554"/>
                </a:solidFill>
                <a:latin typeface="Calibri"/>
                <a:ea typeface="Calibri"/>
                <a:cs typeface="Calibri"/>
                <a:sym typeface="Calibri"/>
              </a:rPr>
              <a:t>Stres ve korku</a:t>
            </a:r>
            <a:endParaRPr dirty="0"/>
          </a:p>
        </p:txBody>
      </p:sp>
      <p:sp>
        <p:nvSpPr>
          <p:cNvPr id="457" name="Google Shape;457;p25"/>
          <p:cNvSpPr/>
          <p:nvPr/>
        </p:nvSpPr>
        <p:spPr>
          <a:xfrm>
            <a:off x="5704367" y="3127358"/>
            <a:ext cx="6202200" cy="1107996"/>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Öngörülemeyen işleyiş şekli:</a:t>
            </a:r>
            <a:r>
              <a:rPr lang="tr" sz="2200" b="0" i="0" u="none" strike="noStrike" dirty="0">
                <a:solidFill>
                  <a:srgbClr val="545554"/>
                </a:solidFill>
                <a:latin typeface="Calibri"/>
                <a:ea typeface="Calibri"/>
                <a:cs typeface="Calibri"/>
                <a:sym typeface="Calibri"/>
              </a:rPr>
              <a:t> iş yerinde birden fazla görevde çalışma, genç çalışanların sorumluluğu, kariyer açısından durgunluk, belirsiz ve düşük ücretli gelir döngüleri</a:t>
            </a:r>
            <a:endParaRPr dirty="0"/>
          </a:p>
        </p:txBody>
      </p:sp>
      <p:sp>
        <p:nvSpPr>
          <p:cNvPr id="458" name="Google Shape;458;p25"/>
          <p:cNvSpPr/>
          <p:nvPr/>
        </p:nvSpPr>
        <p:spPr>
          <a:xfrm>
            <a:off x="8751563" y="1632474"/>
            <a:ext cx="3155004" cy="1107996"/>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a:solidFill>
                  <a:srgbClr val="545554"/>
                </a:solidFill>
                <a:latin typeface="Calibri"/>
                <a:ea typeface="Calibri"/>
                <a:cs typeface="Calibri"/>
                <a:sym typeface="Calibri"/>
              </a:rPr>
              <a:t>Kesintili ve az uyku: </a:t>
            </a:r>
            <a:r>
              <a:rPr lang="tr" sz="2200" b="0" i="0" u="none" strike="noStrike">
                <a:solidFill>
                  <a:srgbClr val="545554"/>
                </a:solidFill>
                <a:latin typeface="Calibri"/>
                <a:ea typeface="Calibri"/>
                <a:cs typeface="Calibri"/>
                <a:sym typeface="Calibri"/>
              </a:rPr>
              <a:t>yorgunluk ve bitkinlik</a:t>
            </a:r>
            <a:endParaRPr/>
          </a:p>
        </p:txBody>
      </p:sp>
      <p:pic>
        <p:nvPicPr>
          <p:cNvPr id="3" name="Resim 2" descr="grafik, yazı tipi, logo, grafik tasarım içeren bir resim&#10;&#10;Açıklama otomatik olarak oluşturuldu">
            <a:extLst>
              <a:ext uri="{FF2B5EF4-FFF2-40B4-BE49-F238E27FC236}">
                <a16:creationId xmlns:a16="http://schemas.microsoft.com/office/drawing/2014/main" id="{8CE385B9-85A5-5CAB-EF65-AA722A50C9D3}"/>
              </a:ext>
            </a:extLst>
          </p:cNvPr>
          <p:cNvPicPr>
            <a:picLocks noChangeAspect="1"/>
          </p:cNvPicPr>
          <p:nvPr/>
        </p:nvPicPr>
        <p:blipFill>
          <a:blip r:embed="rId4"/>
          <a:stretch>
            <a:fillRect/>
          </a:stretch>
        </p:blipFill>
        <p:spPr>
          <a:xfrm>
            <a:off x="8162692" y="62937"/>
            <a:ext cx="3582742" cy="135622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5" name="Resim 4" descr="grafik, yazı tipi, logo, grafik tasarım içeren bir resim&#10;&#10;Açıklama otomatik olarak oluşturuldu">
            <a:extLst>
              <a:ext uri="{FF2B5EF4-FFF2-40B4-BE49-F238E27FC236}">
                <a16:creationId xmlns:a16="http://schemas.microsoft.com/office/drawing/2014/main" id="{301AF02C-08DC-9E9B-66CA-CE9714E36FFA}"/>
              </a:ext>
            </a:extLst>
          </p:cNvPr>
          <p:cNvPicPr>
            <a:picLocks noChangeAspect="1"/>
          </p:cNvPicPr>
          <p:nvPr/>
        </p:nvPicPr>
        <p:blipFill>
          <a:blip r:embed="rId3"/>
          <a:stretch>
            <a:fillRect/>
          </a:stretch>
        </p:blipFill>
        <p:spPr>
          <a:xfrm>
            <a:off x="8523328" y="-283"/>
            <a:ext cx="3612633" cy="1367535"/>
          </a:xfrm>
          <a:prstGeom prst="rect">
            <a:avLst/>
          </a:prstGeom>
        </p:spPr>
      </p:pic>
      <p:sp>
        <p:nvSpPr>
          <p:cNvPr id="465" name="Google Shape;465;p26"/>
          <p:cNvSpPr txBox="1"/>
          <p:nvPr/>
        </p:nvSpPr>
        <p:spPr>
          <a:xfrm>
            <a:off x="5875722" y="3166361"/>
            <a:ext cx="595423" cy="341632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a:p>
            <a:pPr marL="0" marR="0" lvl="0" indent="0" algn="l" rtl="0">
              <a:spcBef>
                <a:spcPct val="0"/>
              </a:spcBef>
              <a:spcAft>
                <a:spcPct val="0"/>
              </a:spcAft>
              <a:buNone/>
            </a:pPr>
            <a:endParaRPr sz="1800">
              <a:solidFill>
                <a:schemeClr val="dk1"/>
              </a:solidFill>
              <a:latin typeface="Calibri"/>
              <a:ea typeface="Calibri"/>
              <a:cs typeface="Calibri"/>
              <a:sym typeface="Calibri"/>
            </a:endParaRPr>
          </a:p>
        </p:txBody>
      </p:sp>
      <p:sp>
        <p:nvSpPr>
          <p:cNvPr id="466" name="Google Shape;466;p26"/>
          <p:cNvSpPr txBox="1">
            <a:spLocks noGrp="1"/>
          </p:cNvSpPr>
          <p:nvPr>
            <p:ph type="title"/>
          </p:nvPr>
        </p:nvSpPr>
        <p:spPr>
          <a:xfrm>
            <a:off x="108300" y="178203"/>
            <a:ext cx="10515600" cy="89535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2600" b="1" i="0" u="none" strike="noStrike" dirty="0">
                <a:latin typeface="Helvetica Neue"/>
              </a:rPr>
              <a:t>FİZİKSEL FAKTÖRLERİN DEĞERLENDİRİLMESİ</a:t>
            </a:r>
            <a:endParaRPr sz="2600" dirty="0"/>
          </a:p>
        </p:txBody>
      </p:sp>
      <p:sp>
        <p:nvSpPr>
          <p:cNvPr id="467" name="Google Shape;467;p26"/>
          <p:cNvSpPr txBox="1">
            <a:spLocks noGrp="1"/>
          </p:cNvSpPr>
          <p:nvPr>
            <p:ph type="body" idx="1"/>
          </p:nvPr>
        </p:nvSpPr>
        <p:spPr>
          <a:xfrm>
            <a:off x="157311" y="1014597"/>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400" b="1" i="0" u="none" strike="noStrike" dirty="0">
                <a:latin typeface="Helvetica Neue"/>
              </a:rPr>
              <a:t>ÇOCUK AÇISINDAN BUNLAR NELER OLABİLİR? </a:t>
            </a:r>
            <a:endParaRPr sz="2400" dirty="0"/>
          </a:p>
          <a:p>
            <a:pPr marL="0" lvl="0" indent="0" algn="l" rtl="0">
              <a:lnSpc>
                <a:spcPct val="90000"/>
              </a:lnSpc>
              <a:spcBef>
                <a:spcPts val="1000"/>
              </a:spcBef>
              <a:spcAft>
                <a:spcPct val="0"/>
              </a:spcAft>
              <a:buClr>
                <a:schemeClr val="accent1"/>
              </a:buClr>
              <a:buSzPts val="2800"/>
              <a:buNone/>
            </a:pPr>
            <a:endParaRPr dirty="0"/>
          </a:p>
        </p:txBody>
      </p:sp>
      <p:pic>
        <p:nvPicPr>
          <p:cNvPr id="468" name="Google Shape;468;p26"/>
          <p:cNvPicPr preferRelativeResize="0"/>
          <p:nvPr/>
        </p:nvPicPr>
        <p:blipFill>
          <a:blip r:embed="rId4">
            <a:alphaModFix/>
          </a:blip>
          <a:stretch>
            <a:fillRect/>
          </a:stretch>
        </p:blipFill>
        <p:spPr>
          <a:xfrm>
            <a:off x="376694" y="3166361"/>
            <a:ext cx="5219700" cy="3376222"/>
          </a:xfrm>
          <a:prstGeom prst="rect">
            <a:avLst/>
          </a:prstGeom>
          <a:noFill/>
          <a:ln>
            <a:noFill/>
          </a:ln>
        </p:spPr>
      </p:pic>
      <p:sp>
        <p:nvSpPr>
          <p:cNvPr id="469" name="Google Shape;469;p26"/>
          <p:cNvSpPr/>
          <p:nvPr/>
        </p:nvSpPr>
        <p:spPr>
          <a:xfrm>
            <a:off x="5645081" y="4592538"/>
            <a:ext cx="2351506" cy="125086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000" b="1" i="0" u="none" strike="noStrike" dirty="0">
                <a:solidFill>
                  <a:srgbClr val="545554"/>
                </a:solidFill>
                <a:latin typeface="Calibri"/>
                <a:ea typeface="Calibri"/>
                <a:cs typeface="Calibri"/>
                <a:sym typeface="Calibri"/>
              </a:rPr>
              <a:t>Uzun saatler:</a:t>
            </a:r>
            <a:r>
              <a:rPr lang="tr" sz="2000" b="0" i="0" u="none" strike="noStrike" dirty="0">
                <a:solidFill>
                  <a:srgbClr val="545554"/>
                </a:solidFill>
                <a:latin typeface="Calibri"/>
                <a:ea typeface="Calibri"/>
                <a:cs typeface="Calibri"/>
                <a:sym typeface="Calibri"/>
              </a:rPr>
              <a:t> yorgunluk, hazırda bekletilme, haftanın 7 günü çalışma, yetersiz dinlenme ve uyku, yorgunluk</a:t>
            </a:r>
            <a:endParaRPr sz="2000" dirty="0"/>
          </a:p>
        </p:txBody>
      </p:sp>
      <p:sp>
        <p:nvSpPr>
          <p:cNvPr id="470" name="Google Shape;470;p26"/>
          <p:cNvSpPr/>
          <p:nvPr/>
        </p:nvSpPr>
        <p:spPr>
          <a:xfrm>
            <a:off x="7476137" y="840429"/>
            <a:ext cx="1536491" cy="1446550"/>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0" i="0" u="none" strike="noStrike" dirty="0">
                <a:solidFill>
                  <a:srgbClr val="545554"/>
                </a:solidFill>
                <a:latin typeface="Calibri"/>
                <a:ea typeface="Calibri"/>
                <a:cs typeface="Calibri"/>
                <a:sym typeface="Calibri"/>
              </a:rPr>
              <a:t>Su, yakacak odun, yakıt </a:t>
            </a:r>
            <a:r>
              <a:rPr lang="tr" sz="2200" b="1" i="0" u="none" strike="noStrike" dirty="0">
                <a:solidFill>
                  <a:srgbClr val="545554"/>
                </a:solidFill>
                <a:latin typeface="Calibri"/>
                <a:ea typeface="Calibri"/>
                <a:cs typeface="Calibri"/>
                <a:sym typeface="Calibri"/>
              </a:rPr>
              <a:t>taşıma</a:t>
            </a:r>
            <a:r>
              <a:rPr lang="tr" sz="2000" b="0" i="0" u="none" strike="noStrike" dirty="0">
                <a:solidFill>
                  <a:srgbClr val="545554"/>
                </a:solidFill>
                <a:latin typeface="Calibri"/>
                <a:ea typeface="Calibri"/>
                <a:cs typeface="Calibri"/>
                <a:sym typeface="Calibri"/>
              </a:rPr>
              <a:t> </a:t>
            </a:r>
            <a:endParaRPr dirty="0"/>
          </a:p>
        </p:txBody>
      </p:sp>
      <p:sp>
        <p:nvSpPr>
          <p:cNvPr id="471" name="Google Shape;471;p26"/>
          <p:cNvSpPr/>
          <p:nvPr/>
        </p:nvSpPr>
        <p:spPr>
          <a:xfrm>
            <a:off x="5875722" y="3460824"/>
            <a:ext cx="5914258" cy="1107996"/>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000" b="1" i="0" u="none" strike="noStrike" dirty="0">
                <a:solidFill>
                  <a:srgbClr val="545554"/>
                </a:solidFill>
                <a:latin typeface="Calibri"/>
                <a:ea typeface="Calibri"/>
                <a:cs typeface="Calibri"/>
                <a:sym typeface="Calibri"/>
              </a:rPr>
              <a:t>Yetişkinlere, çocuklara veya hayvanlara kişisel yardım sağlama ve bakım verme: </a:t>
            </a:r>
            <a:r>
              <a:rPr lang="tr" sz="2000" b="0" i="0" u="none" strike="noStrike" dirty="0">
                <a:solidFill>
                  <a:srgbClr val="545554"/>
                </a:solidFill>
                <a:latin typeface="Calibri"/>
                <a:ea typeface="Calibri"/>
                <a:cs typeface="Calibri"/>
                <a:sym typeface="Calibri"/>
              </a:rPr>
              <a:t>yaralanmalar ve bakteriyel, viral, paraziter hastalıklar</a:t>
            </a:r>
            <a:endParaRPr sz="2000" dirty="0"/>
          </a:p>
        </p:txBody>
      </p:sp>
      <p:sp>
        <p:nvSpPr>
          <p:cNvPr id="472" name="Google Shape;472;p26"/>
          <p:cNvSpPr/>
          <p:nvPr/>
        </p:nvSpPr>
        <p:spPr>
          <a:xfrm>
            <a:off x="3909010" y="1583978"/>
            <a:ext cx="4373980" cy="1446550"/>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Ekipman, alet veya tesislerin kullanımı, bakımı ve onarımı: </a:t>
            </a:r>
            <a:r>
              <a:rPr lang="tr" sz="2200" b="0" i="0" u="none" strike="noStrike" dirty="0">
                <a:solidFill>
                  <a:srgbClr val="545554"/>
                </a:solidFill>
                <a:latin typeface="Calibri"/>
                <a:ea typeface="Calibri"/>
                <a:cs typeface="Calibri"/>
                <a:sym typeface="Calibri"/>
              </a:rPr>
              <a:t>keskin/elektrikli aletler, yüksekte veya elektrikle çalışma</a:t>
            </a:r>
            <a:endParaRPr dirty="0"/>
          </a:p>
        </p:txBody>
      </p:sp>
      <p:sp>
        <p:nvSpPr>
          <p:cNvPr id="473" name="Google Shape;473;p26"/>
          <p:cNvSpPr/>
          <p:nvPr/>
        </p:nvSpPr>
        <p:spPr>
          <a:xfrm>
            <a:off x="7996587" y="4754070"/>
            <a:ext cx="4157410" cy="21236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000" b="1" i="0" u="none" strike="noStrike" dirty="0">
                <a:solidFill>
                  <a:srgbClr val="545554"/>
                </a:solidFill>
                <a:latin typeface="Calibri"/>
                <a:ea typeface="Calibri"/>
                <a:cs typeface="Calibri"/>
                <a:sym typeface="Calibri"/>
              </a:rPr>
              <a:t>Ev veya giysi temizleme: </a:t>
            </a:r>
            <a:r>
              <a:rPr lang="tr" sz="2000" b="0" i="0" u="none" strike="noStrike" dirty="0">
                <a:solidFill>
                  <a:srgbClr val="545554"/>
                </a:solidFill>
                <a:latin typeface="Calibri"/>
                <a:ea typeface="Calibri"/>
                <a:cs typeface="Calibri"/>
                <a:sym typeface="Calibri"/>
              </a:rPr>
              <a:t>Uzun süre eğilme/eklem hareketleri, aşırı güç kullanımı, zararlı temizlik deterjanları, kimyasal maddeler veya ekipmanlar, ağır yük taşıma  </a:t>
            </a:r>
            <a:endParaRPr sz="2000" dirty="0"/>
          </a:p>
        </p:txBody>
      </p:sp>
      <p:sp>
        <p:nvSpPr>
          <p:cNvPr id="474" name="Google Shape;474;p26"/>
          <p:cNvSpPr/>
          <p:nvPr/>
        </p:nvSpPr>
        <p:spPr>
          <a:xfrm>
            <a:off x="108300" y="1522842"/>
            <a:ext cx="3835803" cy="1107996"/>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Yiyecek hazırlama: </a:t>
            </a:r>
            <a:r>
              <a:rPr lang="tr" sz="2200" b="0" i="0" u="none" strike="noStrike" dirty="0">
                <a:solidFill>
                  <a:srgbClr val="545554"/>
                </a:solidFill>
                <a:latin typeface="Calibri"/>
                <a:ea typeface="Calibri"/>
                <a:cs typeface="Calibri"/>
                <a:sym typeface="Calibri"/>
              </a:rPr>
              <a:t>keskin mutfak aletleri, hayvansal ürünler, yakıt, ateş, ocak, zayıf havalandırma, duman </a:t>
            </a:r>
            <a:endParaRPr dirty="0"/>
          </a:p>
        </p:txBody>
      </p:sp>
      <p:sp>
        <p:nvSpPr>
          <p:cNvPr id="475" name="Google Shape;475;p26"/>
          <p:cNvSpPr/>
          <p:nvPr/>
        </p:nvSpPr>
        <p:spPr>
          <a:xfrm>
            <a:off x="8399343" y="1735779"/>
            <a:ext cx="3860602" cy="2123658"/>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000" b="1" i="0" u="none" strike="noStrike" dirty="0">
                <a:solidFill>
                  <a:srgbClr val="545554"/>
                </a:solidFill>
                <a:latin typeface="Calibri"/>
                <a:ea typeface="Calibri"/>
                <a:cs typeface="Calibri"/>
                <a:sym typeface="Calibri"/>
              </a:rPr>
              <a:t>Şiddet, taciz, istismar (fiziksel ve cinsel): </a:t>
            </a:r>
            <a:r>
              <a:rPr lang="tr" sz="2000" b="0" i="0" u="none" strike="noStrike" dirty="0">
                <a:solidFill>
                  <a:srgbClr val="545554"/>
                </a:solidFill>
                <a:latin typeface="Calibri"/>
                <a:ea typeface="Calibri"/>
                <a:cs typeface="Calibri"/>
                <a:sym typeface="Calibri"/>
              </a:rPr>
              <a:t>CYBE'ler, istenmeyen gebelik, HIV, üreme sağlığı bozuklukları, psikolojik zarar, yerde uyuma, hareket kısıtlığı</a:t>
            </a:r>
            <a:endParaRPr sz="2000" dirty="0"/>
          </a:p>
        </p:txBody>
      </p:sp>
      <p:sp>
        <p:nvSpPr>
          <p:cNvPr id="4" name="Metin kutusu 3">
            <a:extLst>
              <a:ext uri="{FF2B5EF4-FFF2-40B4-BE49-F238E27FC236}">
                <a16:creationId xmlns:a16="http://schemas.microsoft.com/office/drawing/2014/main" id="{D7468F9B-126E-07D9-568F-9E41FD84C36A}"/>
              </a:ext>
            </a:extLst>
          </p:cNvPr>
          <p:cNvSpPr txBox="1"/>
          <p:nvPr/>
        </p:nvSpPr>
        <p:spPr>
          <a:xfrm>
            <a:off x="3044283" y="3425653"/>
            <a:ext cx="6133170" cy="307777"/>
          </a:xfrm>
          <a:prstGeom prst="rect">
            <a:avLst/>
          </a:prstGeom>
          <a:noFill/>
        </p:spPr>
        <p:txBody>
          <a:bodyPr wrap="square">
            <a:spAutoFit/>
          </a:bodyPr>
          <a:lstStyle/>
          <a:p>
            <a:r>
              <a:rPr lang="en-GB" sz="1400" b="1" dirty="0">
                <a:solidFill>
                  <a:schemeClr val="dk1"/>
                </a:solidFill>
                <a:latin typeface="Calibri"/>
                <a:ea typeface="Calibri"/>
                <a:cs typeface="Calibri"/>
                <a:sym typeface="Calibri"/>
              </a:rPr>
              <a:t>Positive attachment </a:t>
            </a:r>
            <a:endParaRPr lang="tr-TR"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3" name="Resim 2" descr="grafik, yazı tipi, logo, grafik tasarım içeren bir resim&#10;&#10;Açıklama otomatik olarak oluşturuldu">
            <a:extLst>
              <a:ext uri="{FF2B5EF4-FFF2-40B4-BE49-F238E27FC236}">
                <a16:creationId xmlns:a16="http://schemas.microsoft.com/office/drawing/2014/main" id="{BAEFBAA0-D000-0801-A290-A758172F7944}"/>
              </a:ext>
            </a:extLst>
          </p:cNvPr>
          <p:cNvPicPr>
            <a:picLocks noChangeAspect="1"/>
          </p:cNvPicPr>
          <p:nvPr/>
        </p:nvPicPr>
        <p:blipFill>
          <a:blip r:embed="rId3"/>
          <a:stretch>
            <a:fillRect/>
          </a:stretch>
        </p:blipFill>
        <p:spPr>
          <a:xfrm>
            <a:off x="8451947" y="45636"/>
            <a:ext cx="3582742" cy="1356220"/>
          </a:xfrm>
          <a:prstGeom prst="rect">
            <a:avLst/>
          </a:prstGeom>
        </p:spPr>
      </p:pic>
      <p:sp>
        <p:nvSpPr>
          <p:cNvPr id="482" name="Google Shape;482;p27"/>
          <p:cNvSpPr txBox="1">
            <a:spLocks noGrp="1"/>
          </p:cNvSpPr>
          <p:nvPr>
            <p:ph type="title"/>
          </p:nvPr>
        </p:nvSpPr>
        <p:spPr>
          <a:xfrm>
            <a:off x="157311" y="220730"/>
            <a:ext cx="10515600" cy="89535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2600" b="1" i="0" u="none" strike="noStrike" dirty="0">
                <a:latin typeface="Helvetica Neue"/>
              </a:rPr>
              <a:t>ENGELLİLİK FAKTÖRLERİNİN DEĞERLENDİRİLMESİ</a:t>
            </a:r>
            <a:endParaRPr sz="2600" dirty="0"/>
          </a:p>
        </p:txBody>
      </p:sp>
      <p:sp>
        <p:nvSpPr>
          <p:cNvPr id="483" name="Google Shape;483;p27"/>
          <p:cNvSpPr txBox="1">
            <a:spLocks noGrp="1"/>
          </p:cNvSpPr>
          <p:nvPr>
            <p:ph type="body" idx="1"/>
          </p:nvPr>
        </p:nvSpPr>
        <p:spPr>
          <a:xfrm>
            <a:off x="157311" y="1014597"/>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400" b="1" i="0" u="none" strike="noStrike" dirty="0">
                <a:latin typeface="Helvetica Neue"/>
              </a:rPr>
              <a:t>ÇOCUK AÇISINDAN BUNLAR NELER OLABİLİR? </a:t>
            </a:r>
            <a:endParaRPr sz="2400" dirty="0"/>
          </a:p>
          <a:p>
            <a:pPr marL="0" lvl="0" indent="0" algn="l" rtl="0">
              <a:lnSpc>
                <a:spcPct val="90000"/>
              </a:lnSpc>
              <a:spcBef>
                <a:spcPts val="1000"/>
              </a:spcBef>
              <a:spcAft>
                <a:spcPct val="0"/>
              </a:spcAft>
              <a:buClr>
                <a:schemeClr val="accent1"/>
              </a:buClr>
              <a:buSzPts val="2800"/>
              <a:buNone/>
            </a:pPr>
            <a:endParaRPr dirty="0"/>
          </a:p>
        </p:txBody>
      </p:sp>
      <p:sp>
        <p:nvSpPr>
          <p:cNvPr id="484" name="Google Shape;484;p27"/>
          <p:cNvSpPr/>
          <p:nvPr/>
        </p:nvSpPr>
        <p:spPr>
          <a:xfrm>
            <a:off x="336609" y="1525226"/>
            <a:ext cx="11416775" cy="769441"/>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Engellilik durumunun sebebi olarak çocuk işçiliği:</a:t>
            </a:r>
            <a:r>
              <a:rPr lang="tr" sz="2200" b="0" i="0" u="none" strike="noStrike" dirty="0">
                <a:solidFill>
                  <a:srgbClr val="545554"/>
                </a:solidFill>
                <a:latin typeface="Calibri"/>
                <a:ea typeface="Calibri"/>
                <a:cs typeface="Calibri"/>
                <a:sym typeface="Calibri"/>
              </a:rPr>
              <a:t> Çalışma sırasında meydana gelen yaralanmalar kalıcı engelliliğe sebep olabilir; sağlıksız çalışma koşulları da sağlığın kötüleşmesine ve nihayetinde engelliliğe yol </a:t>
            </a:r>
            <a:r>
              <a:rPr lang="tr" sz="2200" b="0" i="0" u="none" strike="noStrike" dirty="0" smtClean="0">
                <a:solidFill>
                  <a:srgbClr val="545554"/>
                </a:solidFill>
                <a:latin typeface="Calibri"/>
                <a:ea typeface="Calibri"/>
                <a:cs typeface="Calibri"/>
                <a:sym typeface="Calibri"/>
              </a:rPr>
              <a:t>açabilir. </a:t>
            </a:r>
            <a:endParaRPr dirty="0"/>
          </a:p>
        </p:txBody>
      </p:sp>
      <p:sp>
        <p:nvSpPr>
          <p:cNvPr id="485" name="Google Shape;485;p27"/>
          <p:cNvSpPr/>
          <p:nvPr/>
        </p:nvSpPr>
        <p:spPr>
          <a:xfrm>
            <a:off x="4658206" y="4397469"/>
            <a:ext cx="6803692" cy="1785104"/>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Ebeveynin engellilik ve hastalık durumu: </a:t>
            </a:r>
            <a:r>
              <a:rPr lang="tr" sz="2200" b="0" i="0" u="none" strike="noStrike" dirty="0">
                <a:solidFill>
                  <a:srgbClr val="545554"/>
                </a:solidFill>
                <a:latin typeface="Calibri"/>
                <a:ea typeface="Calibri"/>
                <a:cs typeface="Calibri"/>
                <a:sym typeface="Calibri"/>
              </a:rPr>
              <a:t>Engelli aile üyelerine, hane halkına veya gelir elde etmedeki rolü üstlenen kişilere bakmanın getirdiği ek bakım yükü; ekonomik dışlanma ve sosyal koruma düzeyleri; engellilik, bakım ve sağlık hizmetleriyle ilişkili ek </a:t>
            </a:r>
            <a:r>
              <a:rPr lang="tr" sz="2200" b="0" i="0" u="none" strike="noStrike" dirty="0" smtClean="0">
                <a:solidFill>
                  <a:srgbClr val="545554"/>
                </a:solidFill>
                <a:latin typeface="Calibri"/>
                <a:ea typeface="Calibri"/>
                <a:cs typeface="Calibri"/>
                <a:sym typeface="Calibri"/>
              </a:rPr>
              <a:t>maliyetler. </a:t>
            </a:r>
            <a:endParaRPr dirty="0"/>
          </a:p>
        </p:txBody>
      </p:sp>
      <p:sp>
        <p:nvSpPr>
          <p:cNvPr id="486" name="Google Shape;486;p27"/>
          <p:cNvSpPr/>
          <p:nvPr/>
        </p:nvSpPr>
        <p:spPr>
          <a:xfrm>
            <a:off x="4658206" y="2659559"/>
            <a:ext cx="7095178" cy="1446550"/>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200" b="1" i="0" u="none" strike="noStrike" dirty="0">
                <a:solidFill>
                  <a:srgbClr val="545554"/>
                </a:solidFill>
                <a:latin typeface="Calibri"/>
                <a:ea typeface="Calibri"/>
                <a:cs typeface="Calibri"/>
                <a:sym typeface="Calibri"/>
              </a:rPr>
              <a:t>Çocuk işçiliği için bir risk faktörü olarak engellilik:</a:t>
            </a:r>
            <a:r>
              <a:rPr lang="tr" sz="2200" b="0" i="0" u="none" strike="noStrike" dirty="0">
                <a:solidFill>
                  <a:srgbClr val="545554"/>
                </a:solidFill>
                <a:latin typeface="Calibri"/>
                <a:ea typeface="Calibri"/>
                <a:cs typeface="Calibri"/>
                <a:sym typeface="Calibri"/>
              </a:rPr>
              <a:t> Yoksullukla ilgili bağlantılar, eğitime erişim, düşük beceri düzeyleri, engellilik ve sağlık hizmetleriyle ilgili ek maliyetler, engelliliğe yol açan yoksulluk hâli, aktiflik ve inaktiflik </a:t>
            </a:r>
            <a:r>
              <a:rPr lang="tr" sz="2200" b="0" i="0" u="none" strike="noStrike" dirty="0" smtClean="0">
                <a:solidFill>
                  <a:srgbClr val="545554"/>
                </a:solidFill>
                <a:latin typeface="Calibri"/>
                <a:ea typeface="Calibri"/>
                <a:cs typeface="Calibri"/>
                <a:sym typeface="Calibri"/>
              </a:rPr>
              <a:t>durumu.</a:t>
            </a:r>
            <a:endParaRPr dirty="0"/>
          </a:p>
        </p:txBody>
      </p:sp>
      <p:pic>
        <p:nvPicPr>
          <p:cNvPr id="487" name="Google Shape;487;p27"/>
          <p:cNvPicPr preferRelativeResize="0"/>
          <p:nvPr/>
        </p:nvPicPr>
        <p:blipFill>
          <a:blip r:embed="rId4">
            <a:alphaModFix/>
          </a:blip>
          <a:stretch>
            <a:fillRect/>
          </a:stretch>
        </p:blipFill>
        <p:spPr>
          <a:xfrm>
            <a:off x="336610" y="2768574"/>
            <a:ext cx="3916414" cy="3884100"/>
          </a:xfrm>
          <a:prstGeom prst="rect">
            <a:avLst/>
          </a:prstGeom>
          <a:noFill/>
          <a:ln>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28"/>
          <p:cNvSpPr txBox="1">
            <a:spLocks noGrp="1"/>
          </p:cNvSpPr>
          <p:nvPr>
            <p:ph type="title"/>
          </p:nvPr>
        </p:nvSpPr>
        <p:spPr>
          <a:xfrm>
            <a:off x="2145791" y="2099733"/>
            <a:ext cx="7851649" cy="156212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VAKA PLANLAMA VE UYGULAMA</a:t>
            </a:r>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2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200"/>
              <a:buFont typeface="Helvetica Neue"/>
              <a:buNone/>
            </a:pPr>
            <a:r>
              <a:rPr lang="tr" sz="3200" b="1" i="0" u="none" strike="noStrike">
                <a:latin typeface="Helvetica Neue"/>
              </a:rPr>
              <a:t>VAKA PLANLAMASI </a:t>
            </a:r>
            <a:endParaRPr/>
          </a:p>
        </p:txBody>
      </p:sp>
      <p:sp>
        <p:nvSpPr>
          <p:cNvPr id="500" name="Google Shape;500;p29"/>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501" name="Google Shape;501;p29"/>
          <p:cNvSpPr txBox="1">
            <a:spLocks noGrp="1"/>
          </p:cNvSpPr>
          <p:nvPr>
            <p:ph type="body" idx="1"/>
          </p:nvPr>
        </p:nvSpPr>
        <p:spPr>
          <a:xfrm>
            <a:off x="4890099" y="1751359"/>
            <a:ext cx="6943302"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2"/>
              </a:buClr>
              <a:buSzPts val="2800"/>
              <a:buChar char="•"/>
            </a:pPr>
            <a:r>
              <a:rPr lang="tr" sz="2800" b="0" i="0" u="none" strike="noStrike" dirty="0">
                <a:latin typeface="Helvetica Neue"/>
              </a:rPr>
              <a:t>Kapsamlı değerlendirmeye </a:t>
            </a:r>
            <a:r>
              <a:rPr lang="tr" sz="2800" b="0" i="0" u="none" strike="noStrike" dirty="0" smtClean="0">
                <a:latin typeface="Helvetica Neue"/>
              </a:rPr>
              <a:t>dayanır.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Şunları tespit eder: </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Acil, kısa, orta, uzun vadeli ihtiyaçlar, hedefler ve eylemler</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Sorumlu kişi </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Ne zamana kadar gerçekleştirilmesi gerektiği</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İnceleme ve takip için sıklık ve tarihler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Çocuğu ve ailesini </a:t>
            </a:r>
            <a:r>
              <a:rPr lang="tr" sz="2800" b="0" i="0" u="none" strike="noStrike" dirty="0" smtClean="0">
                <a:latin typeface="Helvetica Neue"/>
              </a:rPr>
              <a:t>kapsar.</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Çocuğun karşılaştığı risk düzeyine göre değişen stratejiler </a:t>
            </a:r>
            <a:r>
              <a:rPr lang="tr" sz="2800" b="0" i="0" u="none" strike="noStrike" dirty="0" smtClean="0">
                <a:latin typeface="Helvetica Neue"/>
              </a:rPr>
              <a:t>belirlenir.</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Çerçeveler, koordinasyon aracılığıyla yerel olarak </a:t>
            </a:r>
            <a:r>
              <a:rPr lang="tr" sz="2800" b="0" i="0" u="none" strike="noStrike" dirty="0" smtClean="0">
                <a:latin typeface="Helvetica Neue"/>
              </a:rPr>
              <a:t>konulmalıdır.</a:t>
            </a:r>
            <a:endParaRPr dirty="0"/>
          </a:p>
        </p:txBody>
      </p:sp>
      <p:pic>
        <p:nvPicPr>
          <p:cNvPr id="502" name="Google Shape;502;p29" descr="Large skydiving group mid-air"/>
          <p:cNvPicPr preferRelativeResize="0"/>
          <p:nvPr/>
        </p:nvPicPr>
        <p:blipFill>
          <a:blip r:embed="rId3">
            <a:alphaModFix/>
          </a:blip>
          <a:srcRect l="29541" r="28372"/>
          <a:stretch>
            <a:fillRect/>
          </a:stretch>
        </p:blipFill>
        <p:spPr>
          <a:xfrm>
            <a:off x="20" y="10"/>
            <a:ext cx="4340205" cy="6857990"/>
          </a:xfrm>
          <a:prstGeom prst="rect">
            <a:avLst/>
          </a:prstGeom>
          <a:noFill/>
          <a:ln>
            <a:no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body" idx="2"/>
          </p:nvPr>
        </p:nvSpPr>
        <p:spPr>
          <a:xfrm>
            <a:off x="866900" y="3051925"/>
            <a:ext cx="10450200" cy="3111000"/>
          </a:xfrm>
          <a:prstGeom prst="rect">
            <a:avLst/>
          </a:prstGeom>
          <a:noFill/>
          <a:ln>
            <a:noFill/>
          </a:ln>
        </p:spPr>
        <p:txBody>
          <a:bodyPr spcFirstLastPara="1" wrap="square" lIns="91425" tIns="45700" rIns="91425" bIns="45700" anchor="t" anchorCtr="0">
            <a:noAutofit/>
          </a:bodyPr>
          <a:lstStyle/>
          <a:p>
            <a:pPr marL="0" lvl="0" indent="-196850" algn="l" rtl="0">
              <a:lnSpc>
                <a:spcPct val="100000"/>
              </a:lnSpc>
              <a:spcBef>
                <a:spcPct val="0"/>
              </a:spcBef>
              <a:spcAft>
                <a:spcPct val="0"/>
              </a:spcAft>
              <a:buSzPts val="3100"/>
              <a:buFont typeface="Calibri"/>
              <a:buChar char="▪"/>
            </a:pPr>
            <a:r>
              <a:rPr lang="tr" sz="3100" b="0" i="0" u="none" strike="noStrike" dirty="0">
                <a:latin typeface="Calibri"/>
                <a:ea typeface="Calibri"/>
                <a:cs typeface="Calibri"/>
                <a:sym typeface="Calibri"/>
              </a:rPr>
              <a:t>Çalışan çocuklar için bir vaka planı </a:t>
            </a:r>
            <a:r>
              <a:rPr lang="tr" sz="3100" b="0" i="0" u="none" strike="noStrike" dirty="0" smtClean="0">
                <a:latin typeface="Calibri"/>
                <a:ea typeface="Calibri"/>
                <a:cs typeface="Calibri"/>
                <a:sym typeface="Calibri"/>
              </a:rPr>
              <a:t>tasarlayabilecek,</a:t>
            </a:r>
            <a:endParaRPr sz="3100" dirty="0">
              <a:latin typeface="Calibri"/>
              <a:ea typeface="Calibri"/>
              <a:cs typeface="Calibri"/>
              <a:sym typeface="Calibri"/>
            </a:endParaRPr>
          </a:p>
          <a:p>
            <a:pPr marL="0" lvl="0" indent="-196850" algn="l" rtl="0">
              <a:lnSpc>
                <a:spcPct val="100000"/>
              </a:lnSpc>
              <a:spcBef>
                <a:spcPct val="0"/>
              </a:spcBef>
              <a:spcAft>
                <a:spcPct val="0"/>
              </a:spcAft>
              <a:buSzPts val="3100"/>
              <a:buFont typeface="Calibri"/>
              <a:buChar char="▪"/>
            </a:pPr>
            <a:r>
              <a:rPr lang="tr" sz="3100" b="0" i="0" u="none" strike="noStrike" dirty="0">
                <a:latin typeface="Calibri"/>
                <a:ea typeface="Calibri"/>
                <a:cs typeface="Calibri"/>
                <a:sym typeface="Calibri"/>
              </a:rPr>
              <a:t>Çocuk işçi olarak çalışan çocuklar için vaka uygulaması sırasında ortaya çıkan 3 olası/yaygın zorluğu tespit </a:t>
            </a:r>
            <a:r>
              <a:rPr lang="tr" sz="3100" b="0" i="0" u="none" strike="noStrike" dirty="0" smtClean="0">
                <a:latin typeface="Calibri"/>
                <a:ea typeface="Calibri"/>
                <a:cs typeface="Calibri"/>
                <a:sym typeface="Calibri"/>
              </a:rPr>
              <a:t>edebilecek,</a:t>
            </a:r>
            <a:endParaRPr sz="3100" dirty="0">
              <a:latin typeface="Calibri"/>
              <a:ea typeface="Calibri"/>
              <a:cs typeface="Calibri"/>
              <a:sym typeface="Calibri"/>
            </a:endParaRPr>
          </a:p>
          <a:p>
            <a:pPr marL="0" lvl="0" indent="-196850" algn="l" rtl="0">
              <a:lnSpc>
                <a:spcPct val="100000"/>
              </a:lnSpc>
              <a:spcBef>
                <a:spcPct val="0"/>
              </a:spcBef>
              <a:spcAft>
                <a:spcPct val="0"/>
              </a:spcAft>
              <a:buSzPts val="3100"/>
              <a:buFont typeface="Calibri"/>
              <a:buChar char="▪"/>
            </a:pPr>
            <a:r>
              <a:rPr lang="tr" sz="3100" b="0" i="0" u="none" strike="noStrike" dirty="0">
                <a:latin typeface="Calibri"/>
                <a:ea typeface="Calibri"/>
                <a:cs typeface="Calibri"/>
                <a:sym typeface="Calibri"/>
              </a:rPr>
              <a:t>Bu zorlukların üstesinden gelmek amacıyla vaka planı için müdahaleler (eylemler ve düzenlemeler) </a:t>
            </a:r>
            <a:r>
              <a:rPr lang="tr" sz="3100" b="0" i="0" u="none" strike="noStrike" dirty="0" smtClean="0">
                <a:latin typeface="Calibri"/>
                <a:ea typeface="Calibri"/>
                <a:cs typeface="Calibri"/>
                <a:sym typeface="Calibri"/>
              </a:rPr>
              <a:t>geliştirebileceksiniz.</a:t>
            </a:r>
            <a:endParaRPr sz="3100" dirty="0">
              <a:latin typeface="Calibri"/>
              <a:ea typeface="Calibri"/>
              <a:cs typeface="Calibri"/>
              <a:sym typeface="Calibri"/>
            </a:endParaRPr>
          </a:p>
          <a:p>
            <a:pPr marL="0" lvl="0" indent="-177800" algn="l" rtl="0">
              <a:lnSpc>
                <a:spcPct val="100000"/>
              </a:lnSpc>
              <a:spcBef>
                <a:spcPct val="0"/>
              </a:spcBef>
              <a:spcAft>
                <a:spcPct val="0"/>
              </a:spcAft>
              <a:buSzPts val="2800"/>
              <a:buChar char="▪"/>
            </a:pPr>
            <a:endParaRPr dirty="0"/>
          </a:p>
          <a:p>
            <a:pPr marL="457200" lvl="0" indent="-279400" algn="l" rtl="0">
              <a:lnSpc>
                <a:spcPct val="90000"/>
              </a:lnSpc>
              <a:spcBef>
                <a:spcPts val="1000"/>
              </a:spcBef>
              <a:spcAft>
                <a:spcPct val="0"/>
              </a:spcAft>
              <a:buClr>
                <a:schemeClr val="lt1"/>
              </a:buClr>
              <a:buSzPts val="2800"/>
              <a:buFont typeface="Arial"/>
              <a:buNone/>
            </a:pPr>
            <a:endParaRPr dirty="0"/>
          </a:p>
        </p:txBody>
      </p:sp>
      <p:sp>
        <p:nvSpPr>
          <p:cNvPr id="243" name="Google Shape;243;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4" name="Google Shape;244;p3"/>
          <p:cNvSpPr txBox="1"/>
          <p:nvPr/>
        </p:nvSpPr>
        <p:spPr>
          <a:xfrm>
            <a:off x="653150" y="937802"/>
            <a:ext cx="11538900" cy="2280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30"/>
          <p:cNvSpPr txBox="1">
            <a:spLocks noGrp="1"/>
          </p:cNvSpPr>
          <p:nvPr>
            <p:ph type="body" idx="1"/>
          </p:nvPr>
        </p:nvSpPr>
        <p:spPr>
          <a:xfrm>
            <a:off x="3847434" y="528638"/>
            <a:ext cx="8060149" cy="83181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95CD7A"/>
              </a:buClr>
              <a:buSzPts val="3200"/>
              <a:buNone/>
            </a:pPr>
            <a:r>
              <a:rPr lang="tr" sz="3200" b="1" i="0" u="none" strike="noStrike" dirty="0">
                <a:solidFill>
                  <a:srgbClr val="95CD7A"/>
                </a:solidFill>
                <a:latin typeface="Helvetica Neue"/>
              </a:rPr>
              <a:t>VAKA PLANLAMASI: KİLİT EYLEMLER</a:t>
            </a:r>
            <a:endParaRPr dirty="0"/>
          </a:p>
        </p:txBody>
      </p:sp>
      <p:sp>
        <p:nvSpPr>
          <p:cNvPr id="509" name="Google Shape;509;p30"/>
          <p:cNvSpPr txBox="1">
            <a:spLocks noGrp="1"/>
          </p:cNvSpPr>
          <p:nvPr>
            <p:ph type="body" idx="2"/>
          </p:nvPr>
        </p:nvSpPr>
        <p:spPr>
          <a:xfrm>
            <a:off x="3847434" y="1621804"/>
            <a:ext cx="7807070" cy="428834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800"/>
              <a:buChar char="•"/>
            </a:pPr>
            <a:r>
              <a:rPr lang="tr" sz="2600" b="0" i="0" u="none" strike="noStrike" dirty="0">
                <a:latin typeface="Helvetica Neue"/>
              </a:rPr>
              <a:t>Mevcut olan hizmetlerden ziyade ihtiyaçlara </a:t>
            </a:r>
            <a:r>
              <a:rPr lang="tr" sz="2600" b="0" i="0" u="none" strike="noStrike" dirty="0" smtClean="0">
                <a:latin typeface="Helvetica Neue"/>
              </a:rPr>
              <a:t>odaklanın.</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Güvenlik planlamasını ve zarar azaltmayı dâhil </a:t>
            </a:r>
            <a:r>
              <a:rPr lang="tr" sz="2600" b="0" i="0" u="none" strike="noStrike" dirty="0" smtClean="0">
                <a:latin typeface="Helvetica Neue"/>
              </a:rPr>
              <a:t>edin. </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Gerçekçi olun, kısıtlamaları anlayın, iyileştirmelerin aşamalı olarak gerçekleşmesini </a:t>
            </a:r>
            <a:r>
              <a:rPr lang="tr" sz="2600" b="0" i="0" u="none" strike="noStrike" dirty="0" smtClean="0">
                <a:latin typeface="Helvetica Neue"/>
              </a:rPr>
              <a:t>hedefleyin. </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Ebeveynler ve bakım verenlerle yakından </a:t>
            </a:r>
            <a:r>
              <a:rPr lang="tr" sz="2600" b="0" i="0" u="none" strike="noStrike" dirty="0" smtClean="0">
                <a:latin typeface="Helvetica Neue"/>
              </a:rPr>
              <a:t>çalışın.</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Sebepleri analiz edin ve bunlara uygun bir müdahale </a:t>
            </a:r>
            <a:r>
              <a:rPr lang="tr" sz="2600" b="0" i="0" u="none" strike="noStrike" dirty="0" smtClean="0">
                <a:latin typeface="Helvetica Neue"/>
              </a:rPr>
              <a:t>planlayın.  </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Her bir çocuk için bireysel planlar </a:t>
            </a:r>
            <a:r>
              <a:rPr lang="tr" sz="2600" b="0" i="0" u="none" strike="noStrike" dirty="0" smtClean="0">
                <a:latin typeface="Helvetica Neue"/>
              </a:rPr>
              <a:t>oluşturun.</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Sektörler arasında ortak planlamalar </a:t>
            </a:r>
            <a:r>
              <a:rPr lang="tr" sz="2600" b="0" i="0" u="none" strike="noStrike" dirty="0" smtClean="0">
                <a:latin typeface="Helvetica Neue"/>
              </a:rPr>
              <a:t>yapın.</a:t>
            </a:r>
            <a:endParaRPr sz="2600" dirty="0"/>
          </a:p>
          <a:p>
            <a:pPr marL="228600" lvl="0" indent="-228600" algn="l" rtl="0">
              <a:lnSpc>
                <a:spcPct val="90000"/>
              </a:lnSpc>
              <a:spcBef>
                <a:spcPts val="1000"/>
              </a:spcBef>
              <a:spcAft>
                <a:spcPct val="0"/>
              </a:spcAft>
              <a:buClr>
                <a:schemeClr val="accent4"/>
              </a:buClr>
              <a:buSzPts val="2800"/>
              <a:buChar char="•"/>
            </a:pPr>
            <a:r>
              <a:rPr lang="tr" sz="2600" b="0" i="0" u="none" strike="noStrike" dirty="0">
                <a:latin typeface="Helvetica Neue"/>
              </a:rPr>
              <a:t>"İhtiyaçlar" ile "istekleri" </a:t>
            </a:r>
            <a:r>
              <a:rPr lang="tr" sz="2600" b="0" i="0" u="none" strike="noStrike" dirty="0" smtClean="0">
                <a:latin typeface="Helvetica Neue"/>
              </a:rPr>
              <a:t>dengeleyin.   </a:t>
            </a:r>
            <a:endParaRPr sz="2600" dirty="0"/>
          </a:p>
        </p:txBody>
      </p:sp>
      <p:sp>
        <p:nvSpPr>
          <p:cNvPr id="510" name="Google Shape;510;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1"/>
          <p:cNvSpPr txBox="1">
            <a:spLocks noGrp="1"/>
          </p:cNvSpPr>
          <p:nvPr>
            <p:ph type="title"/>
          </p:nvPr>
        </p:nvSpPr>
        <p:spPr>
          <a:xfrm>
            <a:off x="1048215" y="365125"/>
            <a:ext cx="9307549" cy="8392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dirty="0">
                <a:latin typeface="Helvetica Neue"/>
              </a:rPr>
              <a:t>VAKA PLANLAMASI: ZAMAN ÇERÇEVESİ </a:t>
            </a:r>
            <a:endParaRPr dirty="0"/>
          </a:p>
        </p:txBody>
      </p:sp>
      <p:sp>
        <p:nvSpPr>
          <p:cNvPr id="517" name="Google Shape;517;p31"/>
          <p:cNvSpPr txBox="1">
            <a:spLocks noGrp="1"/>
          </p:cNvSpPr>
          <p:nvPr>
            <p:ph type="body" idx="2"/>
          </p:nvPr>
        </p:nvSpPr>
        <p:spPr>
          <a:xfrm>
            <a:off x="595755" y="1204332"/>
            <a:ext cx="11000486" cy="528854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dirty="0">
                <a:solidFill>
                  <a:srgbClr val="FF0000"/>
                </a:solidFill>
                <a:latin typeface="Helvetica Neue"/>
              </a:rPr>
              <a:t>YÜKSEK RİSK: </a:t>
            </a:r>
            <a:r>
              <a:rPr lang="tr" sz="2800" b="0" i="0" u="none" strike="noStrike" dirty="0">
                <a:latin typeface="Helvetica Neue"/>
              </a:rPr>
              <a:t>3 gün içerisinde kapsamlı değerlendirme. Acil güvenlik ve iyi olma hâli, güven oluşturma, yaşamı tehdit eden tehlikelere maruz kalınmasını azaltma, güvenlik planlaması, temel ihtiyaçların karşılanması ve entegrasyon, öğrenme ve ekonomik yardıma odaklanılması için daha uzun vadeli hedefler </a:t>
            </a:r>
            <a:r>
              <a:rPr lang="tr" sz="2800" b="0" i="0" u="none" strike="noStrike" dirty="0" smtClean="0">
                <a:latin typeface="Helvetica Neue"/>
              </a:rPr>
              <a:t>oluşturulması. </a:t>
            </a:r>
            <a:endParaRPr dirty="0"/>
          </a:p>
          <a:p>
            <a:pPr marL="0" lvl="0" indent="0" algn="l" rtl="0">
              <a:lnSpc>
                <a:spcPct val="90000"/>
              </a:lnSpc>
              <a:spcBef>
                <a:spcPts val="1000"/>
              </a:spcBef>
              <a:spcAft>
                <a:spcPct val="0"/>
              </a:spcAft>
              <a:buSzPts val="2800"/>
              <a:buNone/>
            </a:pPr>
            <a:r>
              <a:rPr lang="tr" sz="2800" b="1" i="0" u="none" strike="noStrike" dirty="0">
                <a:solidFill>
                  <a:srgbClr val="FF9300"/>
                </a:solidFill>
                <a:latin typeface="Helvetica Neue"/>
              </a:rPr>
              <a:t>ORTA RİSK: </a:t>
            </a:r>
            <a:r>
              <a:rPr lang="tr" sz="2800" b="0" i="0" u="none" strike="noStrike" dirty="0">
                <a:latin typeface="Helvetica Neue"/>
              </a:rPr>
              <a:t>1 hafta içerisinde kapsamlı değerlendirme. Çocuk işçiliğinin kötüleşmesinin ve çocuk işçiliğinin en kötü biçimlerine dönüşmesinin önlenmesi, çocuğun iyi olma hâlinin güçlendirilmesi, risklerin ve zararın azaltılması ve hizmetlere erişimin artırılması. </a:t>
            </a:r>
            <a:endParaRPr dirty="0"/>
          </a:p>
          <a:p>
            <a:pPr marL="0" lvl="0" indent="0" algn="l" rtl="0">
              <a:lnSpc>
                <a:spcPct val="90000"/>
              </a:lnSpc>
              <a:spcBef>
                <a:spcPts val="1000"/>
              </a:spcBef>
              <a:spcAft>
                <a:spcPct val="0"/>
              </a:spcAft>
              <a:buSzPts val="2800"/>
              <a:buNone/>
            </a:pPr>
            <a:r>
              <a:rPr lang="tr" sz="2800" b="1" i="0" u="none" strike="noStrike" dirty="0">
                <a:solidFill>
                  <a:srgbClr val="00B050"/>
                </a:solidFill>
                <a:latin typeface="Helvetica Neue"/>
              </a:rPr>
              <a:t>DÜŞÜK RİSK: </a:t>
            </a:r>
            <a:r>
              <a:rPr lang="tr" sz="2800" b="0" i="0" u="none" strike="noStrike" dirty="0">
                <a:latin typeface="Helvetica Neue"/>
              </a:rPr>
              <a:t> 2 hafta içerisinde kapsamlı değerlendirme. Çocuk işçiliği ile okul, gıda ve gelir desteği, sağlık, nakit, öğrenme ve PSD fırsatları gibi hizmetlere erişim hakkında bilgi ve farkındalık sağlanması. </a:t>
            </a:r>
            <a:endParaRPr dirty="0"/>
          </a:p>
          <a:p>
            <a:pPr marL="228600" lvl="0" indent="-50800" algn="l" rtl="0">
              <a:lnSpc>
                <a:spcPct val="90000"/>
              </a:lnSpc>
              <a:spcBef>
                <a:spcPts val="1000"/>
              </a:spcBef>
              <a:spcAft>
                <a:spcPct val="0"/>
              </a:spcAft>
              <a:buClr>
                <a:schemeClr val="accent2"/>
              </a:buClr>
              <a:buSzPts val="2800"/>
              <a:buNone/>
            </a:pPr>
            <a:endParaRPr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a:latin typeface="Helvetica Neue"/>
              </a:rPr>
              <a:t>TARTIŞMA</a:t>
            </a:r>
            <a:endParaRPr/>
          </a:p>
        </p:txBody>
      </p:sp>
      <p:sp>
        <p:nvSpPr>
          <p:cNvPr id="523" name="Google Shape;523;p32"/>
          <p:cNvSpPr txBox="1">
            <a:spLocks noGrp="1"/>
          </p:cNvSpPr>
          <p:nvPr>
            <p:ph type="body" idx="2"/>
          </p:nvPr>
        </p:nvSpPr>
        <p:spPr>
          <a:xfrm>
            <a:off x="656023" y="2208212"/>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2"/>
              </a:buClr>
              <a:buSzPts val="2800"/>
              <a:buChar char="•"/>
            </a:pPr>
            <a:r>
              <a:rPr lang="tr" sz="2800" b="0" i="0" u="none" strike="noStrike" dirty="0">
                <a:latin typeface="Helvetica Neue"/>
              </a:rPr>
              <a:t>Yerel olarak kullanılan zaman çizelgeleri nelerdir?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Bu zaman çizelgeleri vaka çalışanlarının çalışabilmesi için uygun mu?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Çocuk ve/veya bakım vereni planlama sürecine ne ölçüde dâhil oluyor?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Yüksek riskli çocuk işçiliği/en kötü biçimlerdeki çocuk işçiliği kapsamında çalışan çocuklar için sağlanması gereken asgari hizmetler nelerdir? </a:t>
            </a:r>
            <a:endParaRPr dirty="0"/>
          </a:p>
        </p:txBody>
      </p:sp>
      <p:pic>
        <p:nvPicPr>
          <p:cNvPr id="524" name="Google Shape;524;p32"/>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3"/>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endParaRPr/>
          </a:p>
        </p:txBody>
      </p:sp>
      <p:sp>
        <p:nvSpPr>
          <p:cNvPr id="531" name="Google Shape;531;p33"/>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2800"/>
              <a:buNone/>
            </a:pPr>
            <a:endParaRPr/>
          </a:p>
        </p:txBody>
      </p:sp>
      <p:sp>
        <p:nvSpPr>
          <p:cNvPr id="532" name="Google Shape;532;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Autofit/>
          </a:bodyPr>
          <a:lstStyle/>
          <a:p>
            <a:pPr marL="228600" lvl="0" indent="-50800" algn="l" rtl="0">
              <a:lnSpc>
                <a:spcPct val="90000"/>
              </a:lnSpc>
              <a:spcBef>
                <a:spcPct val="0"/>
              </a:spcBef>
              <a:spcAft>
                <a:spcPct val="0"/>
              </a:spcAft>
              <a:buClr>
                <a:schemeClr val="accent2"/>
              </a:buClr>
              <a:buSzPts val="2800"/>
              <a:buNone/>
            </a:pPr>
            <a:endParaRPr/>
          </a:p>
        </p:txBody>
      </p:sp>
      <p:pic>
        <p:nvPicPr>
          <p:cNvPr id="16" name="Resim 15" descr="metin, ekran görüntüsü, yazı tipi içeren bir resim&#10;&#10;Açıklama otomatik olarak oluşturuldu">
            <a:extLst>
              <a:ext uri="{FF2B5EF4-FFF2-40B4-BE49-F238E27FC236}">
                <a16:creationId xmlns:a16="http://schemas.microsoft.com/office/drawing/2014/main" id="{275FAF9F-A477-4C73-CBA9-15EA2F102755}"/>
              </a:ext>
            </a:extLst>
          </p:cNvPr>
          <p:cNvPicPr>
            <a:picLocks noChangeAspect="1"/>
          </p:cNvPicPr>
          <p:nvPr/>
        </p:nvPicPr>
        <p:blipFill>
          <a:blip r:embed="rId3"/>
          <a:stretch>
            <a:fillRect/>
          </a:stretch>
        </p:blipFill>
        <p:spPr>
          <a:xfrm>
            <a:off x="0" y="20078"/>
            <a:ext cx="11976410" cy="7266547"/>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34"/>
          <p:cNvSpPr txBox="1">
            <a:spLocks noGrp="1"/>
          </p:cNvSpPr>
          <p:nvPr>
            <p:ph type="body" idx="1"/>
          </p:nvPr>
        </p:nvSpPr>
        <p:spPr>
          <a:xfrm>
            <a:off x="3714544" y="683710"/>
            <a:ext cx="8294588" cy="75619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95CD7A"/>
              </a:buClr>
              <a:buSzPts val="3200"/>
              <a:buNone/>
            </a:pPr>
            <a:r>
              <a:rPr lang="tr" sz="2800" b="1" i="0" u="none" strike="noStrike" dirty="0">
                <a:solidFill>
                  <a:srgbClr val="95CD7A"/>
                </a:solidFill>
                <a:latin typeface="Helvetica Neue"/>
              </a:rPr>
              <a:t>VAKA PLANLAMASI: YÜKSEK RİSKLİ VAKALAR </a:t>
            </a:r>
            <a:endParaRPr sz="2800" dirty="0"/>
          </a:p>
        </p:txBody>
      </p:sp>
      <p:sp>
        <p:nvSpPr>
          <p:cNvPr id="540" name="Google Shape;540;p34"/>
          <p:cNvSpPr txBox="1">
            <a:spLocks noGrp="1"/>
          </p:cNvSpPr>
          <p:nvPr>
            <p:ph type="body" idx="2"/>
          </p:nvPr>
        </p:nvSpPr>
        <p:spPr>
          <a:xfrm>
            <a:off x="3958303" y="1507853"/>
            <a:ext cx="7807070" cy="428834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800"/>
              <a:buChar char="•"/>
            </a:pPr>
            <a:r>
              <a:rPr lang="tr" sz="2400" b="0" i="0" u="none" strike="noStrike" dirty="0">
                <a:latin typeface="Helvetica Neue"/>
              </a:rPr>
              <a:t>Acilen harekete geçin - süpervizörünüze rapor </a:t>
            </a:r>
            <a:r>
              <a:rPr lang="tr" sz="2400" b="0" i="0" u="none" strike="noStrike" dirty="0" smtClean="0">
                <a:latin typeface="Helvetica Neue"/>
              </a:rPr>
              <a:t>edin.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Temel ihtiyaçları ve güvenlik planlamasını </a:t>
            </a:r>
            <a:r>
              <a:rPr lang="tr" sz="2400" b="0" i="0" u="none" strike="noStrike" dirty="0" smtClean="0">
                <a:latin typeface="Helvetica Neue"/>
              </a:rPr>
              <a:t>önceliklendirin.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14 yaş altındaki çocuklar: acilen işten alınmasını </a:t>
            </a:r>
            <a:r>
              <a:rPr lang="tr" sz="2400" b="0" i="0" u="none" strike="noStrike" dirty="0" smtClean="0">
                <a:latin typeface="Helvetica Neue"/>
              </a:rPr>
              <a:t>hedefleyin.</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Özel uzman, genel hizmetler ve bakımı çocukların bireysel ihtiyaçlarına uyarlayın ve bunlara erişimlerini </a:t>
            </a:r>
            <a:r>
              <a:rPr lang="tr" sz="2400" b="0" i="0" u="none" strike="noStrike" dirty="0" smtClean="0">
                <a:latin typeface="Helvetica Neue"/>
              </a:rPr>
              <a:t>destekleyin.</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En ciddi koruma ihtiyaçlarına, risklerine ve tehlikelerine </a:t>
            </a:r>
            <a:r>
              <a:rPr lang="tr" sz="2400" b="0" i="0" u="none" strike="noStrike" dirty="0" smtClean="0">
                <a:latin typeface="Helvetica Neue"/>
              </a:rPr>
              <a:t>odaklanın.</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Çocuğun işten alınamadığı durumlarda çocuğun daha güvenli görevlere/koşullara geçirilmesinin yollarını </a:t>
            </a:r>
            <a:r>
              <a:rPr lang="tr" sz="2400" b="0" i="0" u="none" strike="noStrike" dirty="0" smtClean="0">
                <a:latin typeface="Helvetica Neue"/>
              </a:rPr>
              <a:t>arayın. </a:t>
            </a:r>
            <a:endParaRPr sz="2400" dirty="0"/>
          </a:p>
          <a:p>
            <a:pPr marL="228600" lvl="0" indent="-228600" algn="l" rtl="0">
              <a:lnSpc>
                <a:spcPct val="90000"/>
              </a:lnSpc>
              <a:spcBef>
                <a:spcPts val="1000"/>
              </a:spcBef>
              <a:spcAft>
                <a:spcPct val="0"/>
              </a:spcAft>
              <a:buClr>
                <a:schemeClr val="accent4"/>
              </a:buClr>
              <a:buSzPts val="2800"/>
              <a:buChar char="•"/>
            </a:pPr>
            <a:r>
              <a:rPr lang="tr" sz="2400" b="0" i="0" u="none" strike="noStrike" dirty="0">
                <a:latin typeface="Helvetica Neue"/>
              </a:rPr>
              <a:t>SOP'leri takip edin ve çocuğun işten alınması için destek </a:t>
            </a:r>
            <a:r>
              <a:rPr lang="tr" sz="2400" b="0" i="0" u="none" strike="noStrike" dirty="0" smtClean="0">
                <a:latin typeface="Helvetica Neue"/>
              </a:rPr>
              <a:t>arayın.</a:t>
            </a:r>
            <a:endParaRPr sz="2400" dirty="0"/>
          </a:p>
          <a:p>
            <a:pPr marL="228600" lvl="0" indent="-50800" algn="l" rtl="0">
              <a:lnSpc>
                <a:spcPct val="90000"/>
              </a:lnSpc>
              <a:spcBef>
                <a:spcPts val="1000"/>
              </a:spcBef>
              <a:spcAft>
                <a:spcPct val="0"/>
              </a:spcAft>
              <a:buClr>
                <a:schemeClr val="accent4"/>
              </a:buClr>
              <a:buSzPts val="2800"/>
              <a:buNone/>
            </a:pPr>
            <a:endParaRPr dirty="0"/>
          </a:p>
        </p:txBody>
      </p:sp>
      <p:sp>
        <p:nvSpPr>
          <p:cNvPr id="541" name="Google Shape;541;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İYİ UYGULAMA</a:t>
            </a:r>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a:latin typeface="Helvetica Neue"/>
              </a:rPr>
              <a:t>VAKA PLANININ UYGULANMASI VE YÖNLENDİRME</a:t>
            </a:r>
            <a:endParaRPr/>
          </a:p>
        </p:txBody>
      </p:sp>
      <p:sp>
        <p:nvSpPr>
          <p:cNvPr id="548" name="Google Shape;548;p35"/>
          <p:cNvSpPr txBox="1">
            <a:spLocks noGrp="1"/>
          </p:cNvSpPr>
          <p:nvPr>
            <p:ph type="body" idx="1"/>
          </p:nvPr>
        </p:nvSpPr>
        <p:spPr>
          <a:xfrm>
            <a:off x="685992" y="2490958"/>
            <a:ext cx="10820015" cy="3707085"/>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ct val="0"/>
              </a:spcBef>
              <a:spcAft>
                <a:spcPct val="0"/>
              </a:spcAft>
              <a:buClr>
                <a:schemeClr val="dk1"/>
              </a:buClr>
              <a:buSzPts val="2800"/>
              <a:buFont typeface="Arial"/>
              <a:buChar char="•"/>
            </a:pPr>
            <a:r>
              <a:rPr lang="tr" sz="2800" b="0" i="0" u="none" strike="noStrike" dirty="0">
                <a:solidFill>
                  <a:srgbClr val="545554"/>
                </a:solidFill>
                <a:latin typeface="Helvetica Neue"/>
              </a:rPr>
              <a:t>Vaka çalışanının doğrudan desteği ve sunduğu hizmet</a:t>
            </a:r>
            <a:endParaRPr dirty="0"/>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rPr>
              <a:t>Diğer hizmetlere yönlendirmeler veya vaka yönetiminden sorumlu kuruluşun yardımı</a:t>
            </a:r>
            <a:endParaRPr dirty="0"/>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ea typeface="Helvetica Neue"/>
                <a:cs typeface="Helvetica Neue"/>
                <a:sym typeface="Helvetica Neue"/>
              </a:rPr>
              <a:t>Diğer kuruluşlara veya hizmet sağlayıcılarına yönlendirmeler</a:t>
            </a:r>
            <a:endParaRPr dirty="0"/>
          </a:p>
          <a:p>
            <a:pPr marL="457200" lvl="0" indent="-457200" algn="l" rtl="0">
              <a:lnSpc>
                <a:spcPct val="90000"/>
              </a:lnSpc>
              <a:spcBef>
                <a:spcPts val="1000"/>
              </a:spcBef>
              <a:spcAft>
                <a:spcPct val="0"/>
              </a:spcAft>
              <a:buClr>
                <a:schemeClr val="dk1"/>
              </a:buClr>
              <a:buSzPts val="2800"/>
              <a:buFont typeface="Arial"/>
              <a:buChar char="•"/>
            </a:pPr>
            <a:r>
              <a:rPr lang="tr" sz="2800" b="0" i="0" u="none" strike="noStrike" dirty="0">
                <a:solidFill>
                  <a:srgbClr val="545554"/>
                </a:solidFill>
                <a:latin typeface="Helvetica Neue"/>
                <a:ea typeface="Helvetica Neue"/>
                <a:cs typeface="Helvetica Neue"/>
                <a:sym typeface="Helvetica Neue"/>
              </a:rPr>
              <a:t>Yerleşik çocuk işçiliği izleme ve yönlendirme sistemleri içerisindeki yönlendirmeler</a:t>
            </a:r>
            <a:endParaRPr b="0" i="1" dirty="0">
              <a:solidFill>
                <a:schemeClr val="dk1"/>
              </a:solidFill>
              <a:latin typeface="Helvetica Neue"/>
              <a:ea typeface="Helvetica Neue"/>
              <a:cs typeface="Helvetica Neue"/>
              <a:sym typeface="Helvetica Neue"/>
            </a:endParaRPr>
          </a:p>
        </p:txBody>
      </p:sp>
      <p:sp>
        <p:nvSpPr>
          <p:cNvPr id="549" name="Google Shape;549;p35"/>
          <p:cNvSpPr txBox="1">
            <a:spLocks noGrp="1"/>
          </p:cNvSpPr>
          <p:nvPr>
            <p:ph type="body" idx="2"/>
          </p:nvPr>
        </p:nvSpPr>
        <p:spPr>
          <a:xfrm>
            <a:off x="656023" y="1985729"/>
            <a:ext cx="10820015" cy="97561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dirty="0">
                <a:solidFill>
                  <a:srgbClr val="0070C0"/>
                </a:solidFill>
                <a:latin typeface="Helvetica Neue"/>
                <a:ea typeface="Helvetica Neue"/>
                <a:cs typeface="Helvetica Neue"/>
                <a:sym typeface="Helvetica Neue"/>
              </a:rPr>
              <a:t>ÇOCUK, AİLE VE DİĞER AKTÖRLER ARACILIĞIYLA:</a:t>
            </a:r>
            <a:endParaRPr b="1" dirty="0">
              <a:solidFill>
                <a:srgbClr val="0070C0"/>
              </a:solidFill>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a:latin typeface="Helvetica Neue"/>
              </a:rPr>
              <a:t>TARTIŞMA </a:t>
            </a:r>
            <a:endParaRPr/>
          </a:p>
        </p:txBody>
      </p:sp>
      <p:sp>
        <p:nvSpPr>
          <p:cNvPr id="555" name="Google Shape;555;p36"/>
          <p:cNvSpPr txBox="1">
            <a:spLocks noGrp="1"/>
          </p:cNvSpPr>
          <p:nvPr>
            <p:ph type="body" idx="2"/>
          </p:nvPr>
        </p:nvSpPr>
        <p:spPr>
          <a:xfrm>
            <a:off x="656023" y="2174346"/>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2"/>
              </a:buClr>
              <a:buSzPts val="2800"/>
              <a:buChar char="•"/>
            </a:pPr>
            <a:r>
              <a:rPr lang="tr" sz="2800" b="0" i="0" u="none" strike="noStrike" dirty="0">
                <a:latin typeface="Helvetica Neue"/>
              </a:rPr>
              <a:t>Çocuk işçi olarak çalışan çocuklar için vaka planlarının uygulanmasına dair deneyimleriniz nelerdir?</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Karşılaştığınız başlıca zorluklar nelerdir?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Bu zorlukların üstesinden nasıl geldiniz?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Bu zorlukların üstesinden gelmekte başarılı oldunuz mu? Bu zorlukların üstesinden gelmekte işe yarayan ve yaramayan şeyler nelerdir? </a:t>
            </a:r>
            <a:endParaRPr dirty="0"/>
          </a:p>
          <a:p>
            <a:pPr marL="228600" lvl="0" indent="-50800" algn="l" rtl="0">
              <a:lnSpc>
                <a:spcPct val="90000"/>
              </a:lnSpc>
              <a:spcBef>
                <a:spcPts val="1000"/>
              </a:spcBef>
              <a:spcAft>
                <a:spcPct val="0"/>
              </a:spcAft>
              <a:buClr>
                <a:schemeClr val="accent2"/>
              </a:buClr>
              <a:buSzPts val="2800"/>
              <a:buNone/>
            </a:pPr>
            <a:endParaRPr dirty="0"/>
          </a:p>
        </p:txBody>
      </p:sp>
      <p:pic>
        <p:nvPicPr>
          <p:cNvPr id="556" name="Google Shape;556;p36"/>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37"/>
          <p:cNvSpPr txBox="1">
            <a:spLocks noGrp="1"/>
          </p:cNvSpPr>
          <p:nvPr>
            <p:ph type="title"/>
          </p:nvPr>
        </p:nvSpPr>
        <p:spPr>
          <a:xfrm>
            <a:off x="656023" y="476638"/>
            <a:ext cx="11342689" cy="4823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300" b="1" i="0" u="none" strike="noStrike" dirty="0">
                <a:latin typeface="Helvetica Neue"/>
              </a:rPr>
              <a:t>VAKA PLANININ UYGULANMASI VE YÖNLENDİRME</a:t>
            </a:r>
            <a:r>
              <a:rPr lang="tr" sz="3600" b="1" i="0" u="none" strike="noStrike" dirty="0">
                <a:latin typeface="Helvetica Neue"/>
              </a:rPr>
              <a:t/>
            </a:r>
            <a:br>
              <a:rPr lang="tr" sz="3600" b="1" i="0" u="none" strike="noStrike" dirty="0">
                <a:latin typeface="Helvetica Neue"/>
              </a:rPr>
            </a:br>
            <a:endParaRPr dirty="0">
              <a:solidFill>
                <a:srgbClr val="0070C0"/>
              </a:solidFill>
            </a:endParaRPr>
          </a:p>
        </p:txBody>
      </p:sp>
      <p:sp>
        <p:nvSpPr>
          <p:cNvPr id="563" name="Google Shape;563;p37"/>
          <p:cNvSpPr txBox="1">
            <a:spLocks noGrp="1"/>
          </p:cNvSpPr>
          <p:nvPr>
            <p:ph type="body" idx="2"/>
          </p:nvPr>
        </p:nvSpPr>
        <p:spPr>
          <a:xfrm>
            <a:off x="656023" y="1856329"/>
            <a:ext cx="11141967" cy="469077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2"/>
              </a:buClr>
              <a:buSzPts val="2400"/>
              <a:buChar char="•"/>
            </a:pPr>
            <a:r>
              <a:rPr lang="tr" sz="2400" b="0" i="0" u="none" strike="noStrike" dirty="0">
                <a:latin typeface="Helvetica Neue"/>
              </a:rPr>
              <a:t>Yapılan müdahalelerin hane içindeki diğer çocuklar üzerindeki etkilerini izleyin</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Diğer koruma risklerini ele </a:t>
            </a:r>
            <a:r>
              <a:rPr lang="tr" sz="2400" b="0" i="0" u="none" strike="noStrike" dirty="0" smtClean="0">
                <a:latin typeface="Helvetica Neue"/>
              </a:rPr>
              <a:t>alın.</a:t>
            </a:r>
            <a:endParaRPr lang="tr" sz="2400" b="0" i="0" u="none" strike="noStrike" dirty="0">
              <a:latin typeface="Helvetica Neue"/>
            </a:endParaRPr>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Vaka planının uygulanması sırasında ailelere ek destek </a:t>
            </a:r>
            <a:r>
              <a:rPr lang="tr" sz="2400" b="0" i="0" u="none" strike="noStrike" dirty="0" smtClean="0">
                <a:latin typeface="Helvetica Neue"/>
              </a:rPr>
              <a:t>sağlayın. </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Yasalar hakkında bilgi sahibi </a:t>
            </a:r>
            <a:r>
              <a:rPr lang="tr" sz="2400" b="0" i="0" u="none" strike="noStrike" dirty="0" smtClean="0">
                <a:latin typeface="Helvetica Neue"/>
              </a:rPr>
              <a:t>olun.</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Yönlendirmeler sırasında ek ve gerekli desteği </a:t>
            </a:r>
            <a:r>
              <a:rPr lang="tr" sz="2400" b="0" i="0" u="none" strike="noStrike" dirty="0" smtClean="0">
                <a:latin typeface="Helvetica Neue"/>
              </a:rPr>
              <a:t>sağlayın. </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Zarar azaltma stratejilerini uygulamaları için çocukları ve bakım verenlerini </a:t>
            </a:r>
            <a:r>
              <a:rPr lang="tr" sz="2400" b="0" i="0" u="none" strike="noStrike" dirty="0" smtClean="0">
                <a:latin typeface="Helvetica Neue"/>
              </a:rPr>
              <a:t>destekleyin.</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Sıkı gizlilik ve bilgi paylaşımı prosedürlerine sadık </a:t>
            </a:r>
            <a:r>
              <a:rPr lang="tr" sz="2400" b="0" i="0" u="none" strike="noStrike" dirty="0" smtClean="0">
                <a:latin typeface="Helvetica Neue"/>
              </a:rPr>
              <a:t>kalın.</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Acil durum vaka fonlarına </a:t>
            </a:r>
            <a:r>
              <a:rPr lang="tr" sz="2400" b="0" i="0" u="none" strike="noStrike" dirty="0" smtClean="0">
                <a:latin typeface="Helvetica Neue"/>
              </a:rPr>
              <a:t>erişin.</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Çocukların yeniden entegrasyonunu </a:t>
            </a:r>
            <a:r>
              <a:rPr lang="tr" sz="2400" b="0" i="0" u="none" strike="noStrike" dirty="0" smtClean="0">
                <a:latin typeface="Helvetica Neue"/>
              </a:rPr>
              <a:t>destekleyin. </a:t>
            </a:r>
            <a:endParaRPr dirty="0"/>
          </a:p>
          <a:p>
            <a:pPr marL="228600" lvl="0" indent="-228600" algn="l" rtl="0">
              <a:lnSpc>
                <a:spcPct val="90000"/>
              </a:lnSpc>
              <a:spcBef>
                <a:spcPts val="1000"/>
              </a:spcBef>
              <a:spcAft>
                <a:spcPct val="0"/>
              </a:spcAft>
              <a:buClr>
                <a:schemeClr val="accent2"/>
              </a:buClr>
              <a:buSzPts val="2400"/>
              <a:buChar char="•"/>
            </a:pPr>
            <a:r>
              <a:rPr lang="tr" sz="2400" b="0" i="0" u="none" strike="noStrike" dirty="0">
                <a:latin typeface="Helvetica Neue"/>
              </a:rPr>
              <a:t>Çocuğun iş yerinde, topluluğu ve ailesi içerisinde takibini </a:t>
            </a:r>
            <a:r>
              <a:rPr lang="tr" sz="2400" b="0" i="0" u="none" strike="noStrike" dirty="0" smtClean="0">
                <a:latin typeface="Helvetica Neue"/>
              </a:rPr>
              <a:t>sağlayın. </a:t>
            </a:r>
            <a:endParaRPr dirty="0"/>
          </a:p>
          <a:p>
            <a:pPr marL="228600" lvl="0" indent="-76200" algn="l" rtl="0">
              <a:lnSpc>
                <a:spcPct val="90000"/>
              </a:lnSpc>
              <a:spcBef>
                <a:spcPts val="1000"/>
              </a:spcBef>
              <a:spcAft>
                <a:spcPct val="0"/>
              </a:spcAft>
              <a:buClr>
                <a:schemeClr val="accent2"/>
              </a:buClr>
              <a:buSzPts val="2400"/>
              <a:buNone/>
            </a:pPr>
            <a:endParaRPr sz="2400" dirty="0"/>
          </a:p>
          <a:p>
            <a:pPr marL="228600" lvl="0" indent="-50800" algn="l" rtl="0">
              <a:lnSpc>
                <a:spcPct val="90000"/>
              </a:lnSpc>
              <a:spcBef>
                <a:spcPts val="1000"/>
              </a:spcBef>
              <a:spcAft>
                <a:spcPct val="0"/>
              </a:spcAft>
              <a:buClr>
                <a:schemeClr val="accent2"/>
              </a:buClr>
              <a:buSzPts val="2800"/>
              <a:buNone/>
            </a:pPr>
            <a:endParaRPr dirty="0"/>
          </a:p>
        </p:txBody>
      </p:sp>
      <p:sp>
        <p:nvSpPr>
          <p:cNvPr id="564" name="Google Shape;564;p37"/>
          <p:cNvSpPr txBox="1"/>
          <p:nvPr/>
        </p:nvSpPr>
        <p:spPr>
          <a:xfrm>
            <a:off x="656023" y="959006"/>
            <a:ext cx="10820015" cy="9756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2"/>
              </a:buClr>
              <a:buSzPts val="2800"/>
              <a:buFont typeface="Arial"/>
              <a:buNone/>
            </a:pPr>
            <a:r>
              <a:rPr lang="tr" sz="2800" b="1" i="0" u="none" strike="noStrike">
                <a:solidFill>
                  <a:srgbClr val="0070C0"/>
                </a:solidFill>
                <a:latin typeface="Helvetica Neue"/>
                <a:ea typeface="Helvetica Neue"/>
                <a:cs typeface="Helvetica Neue"/>
                <a:sym typeface="Helvetica Neue"/>
              </a:rPr>
              <a:t>KİLİT EYLEMLER: </a:t>
            </a:r>
            <a:endParaRPr sz="2800" b="1">
              <a:solidFill>
                <a:srgbClr val="0070C0"/>
              </a:solidFill>
              <a:latin typeface="Helvetica Neue"/>
              <a:ea typeface="Helvetica Neue"/>
              <a:cs typeface="Helvetica Neue"/>
              <a:sym typeface="Helvetica Neue"/>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38"/>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TAKİP VE İNCELEME</a:t>
            </a:r>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TARTIŞMA</a:t>
            </a:r>
            <a:endParaRPr/>
          </a:p>
        </p:txBody>
      </p:sp>
      <p:sp>
        <p:nvSpPr>
          <p:cNvPr id="576" name="Google Shape;576;p39"/>
          <p:cNvSpPr txBox="1">
            <a:spLocks noGrp="1"/>
          </p:cNvSpPr>
          <p:nvPr>
            <p:ph type="body" idx="1"/>
          </p:nvPr>
        </p:nvSpPr>
        <p:spPr>
          <a:xfrm>
            <a:off x="7500168" y="-4512252"/>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endParaRPr/>
          </a:p>
        </p:txBody>
      </p:sp>
      <p:sp>
        <p:nvSpPr>
          <p:cNvPr id="577" name="Google Shape;577;p39"/>
          <p:cNvSpPr txBox="1">
            <a:spLocks noGrp="1"/>
          </p:cNvSpPr>
          <p:nvPr>
            <p:ph type="body" idx="2"/>
          </p:nvPr>
        </p:nvSpPr>
        <p:spPr>
          <a:xfrm>
            <a:off x="656023" y="2267528"/>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a:latin typeface="Helvetica Neue"/>
              </a:rPr>
              <a:t>Çocuğun ev, iş ve topluluk içerisindeki ortamında meydana gelen değişiklikleri, iyileşmeleri veya devam eden riskleri belirlemek için takipler sırasında nelerin gözlemlenmesi gerektiği konusunda beyin fırtınası yapın. </a:t>
            </a:r>
            <a:endParaRPr/>
          </a:p>
          <a:p>
            <a:pPr marL="228600" lvl="0" indent="-228600" algn="l" rtl="0">
              <a:lnSpc>
                <a:spcPct val="90000"/>
              </a:lnSpc>
              <a:spcBef>
                <a:spcPts val="1000"/>
              </a:spcBef>
              <a:spcAft>
                <a:spcPct val="0"/>
              </a:spcAft>
              <a:buClr>
                <a:schemeClr val="accent6"/>
              </a:buClr>
              <a:buSzPts val="2800"/>
              <a:buChar char="•"/>
            </a:pPr>
            <a:r>
              <a:rPr lang="tr" sz="2800" b="0" i="0" u="none" strike="noStrike">
                <a:latin typeface="Helvetica Neue"/>
              </a:rPr>
              <a:t>Çocuk işçi olarak çalışan çocuklar için ne sıklıkla takip faaliyetleri yürütüyorsunuz? </a:t>
            </a:r>
            <a:endParaRPr/>
          </a:p>
          <a:p>
            <a:pPr marL="228600" lvl="0" indent="-228600" algn="l" rtl="0">
              <a:lnSpc>
                <a:spcPct val="90000"/>
              </a:lnSpc>
              <a:spcBef>
                <a:spcPts val="1000"/>
              </a:spcBef>
              <a:spcAft>
                <a:spcPct val="0"/>
              </a:spcAft>
              <a:buClr>
                <a:schemeClr val="accent6"/>
              </a:buClr>
              <a:buSzPts val="2800"/>
              <a:buChar char="•"/>
            </a:pPr>
            <a:r>
              <a:rPr lang="tr" sz="2800" b="0" i="0" u="none" strike="noStrike">
                <a:latin typeface="Helvetica Neue"/>
              </a:rPr>
              <a:t>Farklı risklerle karşı karşıya olan çocuklara göre farklı sıklıklarda takip sağlıyor musunuz? </a:t>
            </a:r>
            <a:endParaRPr/>
          </a:p>
          <a:p>
            <a:pPr marL="0" lvl="0" indent="0" algn="l" rtl="0">
              <a:lnSpc>
                <a:spcPct val="90000"/>
              </a:lnSpc>
              <a:spcBef>
                <a:spcPts val="1000"/>
              </a:spcBef>
              <a:spcAft>
                <a:spcPct val="0"/>
              </a:spcAft>
              <a:buSzPts val="2800"/>
              <a:buNone/>
            </a:pPr>
            <a:endParaRPr/>
          </a:p>
        </p:txBody>
      </p:sp>
      <p:pic>
        <p:nvPicPr>
          <p:cNvPr id="578" name="Google Shape;578;p39"/>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ÇOCUK İŞÇİLİĞİNE İLİŞKİN ROLÜ</a:t>
            </a:r>
            <a:endParaRPr/>
          </a:p>
        </p:txBody>
      </p:sp>
      <p:sp>
        <p:nvSpPr>
          <p:cNvPr id="251" name="Google Shape;251;p4"/>
          <p:cNvSpPr txBox="1">
            <a:spLocks noGrp="1"/>
          </p:cNvSpPr>
          <p:nvPr>
            <p:ph type="body" idx="2"/>
          </p:nvPr>
        </p:nvSpPr>
        <p:spPr>
          <a:xfrm>
            <a:off x="3956134" y="1300162"/>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800" b="0" i="0" u="none" strike="noStrike" dirty="0">
                <a:latin typeface="Helvetica Neue"/>
                <a:ea typeface="Helvetica Neue"/>
                <a:cs typeface="Helvetica Neue"/>
                <a:sym typeface="Helvetica Neue"/>
              </a:rPr>
              <a:t>Çocuk işçiliği vakalarının güvenli bir şekilde yönetilmesi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ea typeface="Helvetica Neue"/>
                <a:cs typeface="Helvetica Neue"/>
                <a:sym typeface="Helvetica Neue"/>
              </a:rPr>
              <a:t>Çocuk işçi olarak çalışan çocukların değerlendirilmesi</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ea typeface="Helvetica Neue"/>
                <a:cs typeface="Helvetica Neue"/>
                <a:sym typeface="Helvetica Neue"/>
              </a:rPr>
              <a:t>Yüksek riskli vakalara, uygun ve zamanında bir müdahale sağlanması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ea typeface="Helvetica Neue"/>
                <a:cs typeface="Helvetica Neue"/>
                <a:sym typeface="Helvetica Neue"/>
              </a:rPr>
              <a:t>Çocuklarla, bakım verenlerle ve işverenlerle birlikte uzun süreli çözümlerin geliştirilmesi</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ea typeface="Helvetica Neue"/>
                <a:cs typeface="Helvetica Neue"/>
                <a:sym typeface="Helvetica Neue"/>
              </a:rPr>
              <a:t>Vaka planlarının geliştirilmesi ve güvenlik planlaması uygulanmasının koordine edilmesi</a:t>
            </a:r>
            <a:endParaRPr dirty="0"/>
          </a:p>
        </p:txBody>
      </p:sp>
      <p:sp>
        <p:nvSpPr>
          <p:cNvPr id="252" name="Google Shape;252;p4"/>
          <p:cNvSpPr txBox="1">
            <a:spLocks noGrp="1"/>
          </p:cNvSpPr>
          <p:nvPr>
            <p:ph type="body" idx="3"/>
          </p:nvPr>
        </p:nvSpPr>
        <p:spPr>
          <a:xfrm>
            <a:off x="284417" y="528638"/>
            <a:ext cx="3217066"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dirty="0">
                <a:latin typeface="Helvetica Neue"/>
              </a:rPr>
              <a:t>VAKA ÇALIŞANININ</a:t>
            </a:r>
            <a:endParaRPr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TAKİP VE İNCELEME</a:t>
            </a:r>
            <a:endParaRPr/>
          </a:p>
        </p:txBody>
      </p:sp>
      <p:sp>
        <p:nvSpPr>
          <p:cNvPr id="585" name="Google Shape;585;p40"/>
          <p:cNvSpPr txBox="1">
            <a:spLocks noGrp="1"/>
          </p:cNvSpPr>
          <p:nvPr>
            <p:ph type="body" idx="2"/>
          </p:nvPr>
        </p:nvSpPr>
        <p:spPr>
          <a:xfrm>
            <a:off x="656023" y="2254394"/>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dirty="0">
                <a:latin typeface="Helvetica Neue"/>
              </a:rPr>
              <a:t>Vaka planının nasıl uygulandığını belirlemek için </a:t>
            </a:r>
            <a:r>
              <a:rPr lang="tr" sz="2800" b="0" i="0" u="none" strike="noStrike" dirty="0" smtClean="0">
                <a:latin typeface="Helvetica Neue"/>
              </a:rPr>
              <a:t>yapılır.</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Hedeflere ulaşılıp ulaşılmadığı ve uygulamanın çocuğun ihtiyaçlarını karşılamaya devam edip etmediği </a:t>
            </a:r>
            <a:r>
              <a:rPr lang="tr" sz="2800" b="0" i="0" u="none" strike="noStrike" dirty="0" smtClean="0">
                <a:latin typeface="Helvetica Neue"/>
              </a:rPr>
              <a:t>değerlendirilir.</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Ne gibi düzenlemelerin yapılması gerektiği üzerine </a:t>
            </a:r>
            <a:r>
              <a:rPr lang="tr" sz="2800" b="0" i="0" u="none" strike="noStrike" dirty="0" smtClean="0">
                <a:latin typeface="Helvetica Neue"/>
              </a:rPr>
              <a:t>düşünülür.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Bir çocuğun içinde bulunduğu koşulların değişip değişmediğine, faaliyetlerin tamamlanıp tamamlanmadığına, zorluklarla karşılaşılıp karşılaşılmadığına ve inceleme gerekip gerekmediğine karar </a:t>
            </a:r>
            <a:r>
              <a:rPr lang="tr" sz="2800" b="0" i="0" u="none" strike="noStrike" dirty="0" smtClean="0">
                <a:latin typeface="Helvetica Neue"/>
              </a:rPr>
              <a:t>verilir. </a:t>
            </a:r>
            <a:endParaRPr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4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TAKİP: SIKLIK</a:t>
            </a:r>
            <a:endParaRPr/>
          </a:p>
        </p:txBody>
      </p:sp>
      <p:sp>
        <p:nvSpPr>
          <p:cNvPr id="592" name="Google Shape;592;p41"/>
          <p:cNvSpPr txBox="1">
            <a:spLocks noGrp="1"/>
          </p:cNvSpPr>
          <p:nvPr>
            <p:ph type="body" idx="2"/>
          </p:nvPr>
        </p:nvSpPr>
        <p:spPr>
          <a:xfrm>
            <a:off x="370441" y="1927756"/>
            <a:ext cx="11451118" cy="456512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1" i="0" u="none" strike="noStrike" dirty="0">
                <a:solidFill>
                  <a:srgbClr val="FF0000"/>
                </a:solidFill>
                <a:latin typeface="Helvetica Neue"/>
              </a:rPr>
              <a:t>YÜKSEK RİSK:</a:t>
            </a:r>
            <a:r>
              <a:rPr lang="tr" sz="2400" b="0" i="0" u="none" strike="noStrike" dirty="0">
                <a:latin typeface="Helvetica Neue"/>
              </a:rPr>
              <a:t> </a:t>
            </a:r>
            <a:r>
              <a:rPr lang="tr" sz="2200" b="0" i="0" u="none" strike="noStrike" dirty="0">
                <a:latin typeface="Helvetica Neue"/>
              </a:rPr>
              <a:t>Sık yapılır. Başlangıç aşamasında haftada iki kez, ciddi zarara olan maruziyet azaldıktan ve vaka planı tutarlı bir şekilde uygulandığı takdirde haftada bir kez gerçekleştirilir. Haftalık ziyaretlerde bulunun, bunun mümkün olmadığı durumlarda diğer yolları kullanın. </a:t>
            </a:r>
            <a:endParaRPr sz="2200" dirty="0"/>
          </a:p>
          <a:p>
            <a:pPr marL="228600" lvl="0" indent="-228600" algn="l" rtl="0">
              <a:lnSpc>
                <a:spcPct val="90000"/>
              </a:lnSpc>
              <a:spcBef>
                <a:spcPts val="1000"/>
              </a:spcBef>
              <a:spcAft>
                <a:spcPct val="0"/>
              </a:spcAft>
              <a:buClr>
                <a:schemeClr val="accent6"/>
              </a:buClr>
              <a:buSzPts val="2800"/>
              <a:buChar char="•"/>
            </a:pPr>
            <a:r>
              <a:rPr lang="tr" sz="2800" b="1" i="0" u="none" strike="noStrike" dirty="0">
                <a:solidFill>
                  <a:srgbClr val="FF9300"/>
                </a:solidFill>
                <a:latin typeface="Helvetica Neue"/>
              </a:rPr>
              <a:t>ORTA RİSK</a:t>
            </a:r>
            <a:r>
              <a:rPr lang="tr" sz="2800" b="1" i="0" u="none" strike="noStrike" dirty="0">
                <a:latin typeface="Helvetica Neue"/>
              </a:rPr>
              <a:t>:</a:t>
            </a:r>
            <a:r>
              <a:rPr lang="tr" sz="2400" b="0" i="0" u="none" strike="noStrike" dirty="0">
                <a:latin typeface="Helvetica Neue"/>
              </a:rPr>
              <a:t> </a:t>
            </a:r>
            <a:r>
              <a:rPr lang="tr" sz="2200" b="0" i="0" u="none" strike="noStrike" dirty="0">
                <a:latin typeface="Helvetica Neue"/>
              </a:rPr>
              <a:t>Takip gereklidir. İlk aşamada haftalık olarak, plan tutarlı bir şekilde uygulandıktan ve çocuk okula yeniden entegre olduktan sonra ise iki haftada bir yapılır. </a:t>
            </a:r>
            <a:endParaRPr sz="2200" dirty="0"/>
          </a:p>
          <a:p>
            <a:pPr marL="228600" lvl="0" indent="-228600" algn="l" rtl="0">
              <a:lnSpc>
                <a:spcPct val="90000"/>
              </a:lnSpc>
              <a:spcBef>
                <a:spcPts val="1000"/>
              </a:spcBef>
              <a:spcAft>
                <a:spcPct val="0"/>
              </a:spcAft>
              <a:buClr>
                <a:schemeClr val="accent6"/>
              </a:buClr>
              <a:buSzPts val="2400"/>
              <a:buChar char="•"/>
            </a:pPr>
            <a:r>
              <a:rPr lang="tr" sz="2200" b="0" i="0" u="none" strike="noStrike" dirty="0">
                <a:latin typeface="Helvetica Neue"/>
              </a:rPr>
              <a:t>Bunun mümkün olmadığı durumlarda iki haftada bir yüz yüze ziyaretler gerçekleştirin ve okula devam gibi hizmetlerin alınıp alınmadığını telefon görüşmeleri veya izleme gibi diğer yollarla takip edin. </a:t>
            </a:r>
            <a:endParaRPr sz="2200" dirty="0"/>
          </a:p>
          <a:p>
            <a:pPr marL="228600" lvl="0" indent="-228600" algn="l" rtl="0">
              <a:lnSpc>
                <a:spcPct val="90000"/>
              </a:lnSpc>
              <a:spcBef>
                <a:spcPts val="1000"/>
              </a:spcBef>
              <a:spcAft>
                <a:spcPct val="0"/>
              </a:spcAft>
              <a:buClr>
                <a:schemeClr val="accent6"/>
              </a:buClr>
              <a:buSzPts val="2800"/>
              <a:buChar char="•"/>
            </a:pPr>
            <a:r>
              <a:rPr lang="tr" sz="2800" b="1" i="0" u="none" strike="noStrike" dirty="0">
                <a:solidFill>
                  <a:srgbClr val="00B050"/>
                </a:solidFill>
                <a:latin typeface="Helvetica Neue"/>
              </a:rPr>
              <a:t>DÜŞÜK RİSK: </a:t>
            </a:r>
            <a:r>
              <a:rPr lang="tr" sz="2200" b="0" i="0" u="none" strike="noStrike" dirty="0">
                <a:latin typeface="Helvetica Neue"/>
              </a:rPr>
              <a:t>Vaka planında tavsiye edilen bir çocuk iki haftada bir takip edilmelidir, daha sonra çocuğun iyi olma hâlinin izlenmesine, eğitimine devam etmesinin sağlanmasına ve çocuk işçiliğinden uzaklaştırılmasına odaklanılması amacıyla bu süre ayda bire indirilebilir.</a:t>
            </a:r>
            <a:endParaRPr sz="2200" dirty="0"/>
          </a:p>
          <a:p>
            <a:pPr marL="228600" lvl="0" indent="-50800" algn="l" rtl="0">
              <a:lnSpc>
                <a:spcPct val="90000"/>
              </a:lnSpc>
              <a:spcBef>
                <a:spcPts val="1000"/>
              </a:spcBef>
              <a:spcAft>
                <a:spcPct val="0"/>
              </a:spcAft>
              <a:buClr>
                <a:schemeClr val="accent6"/>
              </a:buClr>
              <a:buSzPts val="2800"/>
              <a:buNone/>
            </a:pPr>
            <a:endParaRPr dirty="0"/>
          </a:p>
          <a:p>
            <a:pPr marL="228600" lvl="0" indent="-50800" algn="l" rtl="0">
              <a:lnSpc>
                <a:spcPct val="90000"/>
              </a:lnSpc>
              <a:spcBef>
                <a:spcPts val="1000"/>
              </a:spcBef>
              <a:spcAft>
                <a:spcPct val="0"/>
              </a:spcAft>
              <a:buClr>
                <a:schemeClr val="accent6"/>
              </a:buClr>
              <a:buSzPts val="2800"/>
              <a:buNone/>
            </a:pPr>
            <a:endParaRPr dirty="0"/>
          </a:p>
        </p:txBody>
      </p:sp>
    </p:spTree>
  </p:cSld>
  <p:clrMapOvr>
    <a:masterClrMapping/>
  </p:clrMapOvr>
  <p:transition/>
  <p:extLst>
    <p:ext uri="{6950BFC3-D8DA-4A85-94F7-54DA5524770B}">
      <p188:commentRel xmlns:p188="http://schemas.microsoft.com/office/powerpoint/2018/8/main" xmlns=""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TAKİP VE İNCELEME: KİLİT EYLEMLER </a:t>
            </a:r>
            <a:endParaRPr/>
          </a:p>
        </p:txBody>
      </p:sp>
      <p:sp>
        <p:nvSpPr>
          <p:cNvPr id="599" name="Google Shape;599;p42"/>
          <p:cNvSpPr txBox="1">
            <a:spLocks noGrp="1"/>
          </p:cNvSpPr>
          <p:nvPr>
            <p:ph type="body" idx="1"/>
          </p:nvPr>
        </p:nvSpPr>
        <p:spPr>
          <a:xfrm>
            <a:off x="656021" y="1690688"/>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a:latin typeface="Helvetica Neue"/>
              </a:rPr>
              <a:t>SÜREÇ</a:t>
            </a:r>
            <a:endParaRPr/>
          </a:p>
        </p:txBody>
      </p:sp>
      <p:sp>
        <p:nvSpPr>
          <p:cNvPr id="600" name="Google Shape;600;p42"/>
          <p:cNvSpPr txBox="1">
            <a:spLocks noGrp="1"/>
          </p:cNvSpPr>
          <p:nvPr>
            <p:ph type="body" idx="2"/>
          </p:nvPr>
        </p:nvSpPr>
        <p:spPr>
          <a:xfrm>
            <a:off x="656021" y="2262188"/>
            <a:ext cx="10820015" cy="44148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600" b="0" i="0" u="none" strike="noStrike" dirty="0">
                <a:latin typeface="Helvetica Neue"/>
              </a:rPr>
              <a:t>Aile/ev ziyaretleri; resmî veya gayriresmî okul ziyaretleri ve görüşmeleri; çocuğun iş yerine yapılan ziyaretler; hizmet sağlayıcılarla görüşmeler; çalışan çocukların sıklıkla içinde bulunduğu topluluklar; toplum merkezleri/güvenli alanlar; topluluk temelli takip </a:t>
            </a:r>
            <a:endParaRPr sz="2600" dirty="0"/>
          </a:p>
          <a:p>
            <a:pPr marL="228600" lvl="0" indent="-228600" algn="l" rtl="0">
              <a:lnSpc>
                <a:spcPct val="90000"/>
              </a:lnSpc>
              <a:spcBef>
                <a:spcPts val="1000"/>
              </a:spcBef>
              <a:spcAft>
                <a:spcPct val="0"/>
              </a:spcAft>
              <a:buClr>
                <a:schemeClr val="accent6"/>
              </a:buClr>
              <a:buSzPts val="2800"/>
              <a:buChar char="•"/>
            </a:pPr>
            <a:r>
              <a:rPr lang="tr" sz="2600" b="0" i="0" u="none" strike="noStrike" dirty="0">
                <a:latin typeface="Helvetica Neue"/>
              </a:rPr>
              <a:t>Çocuk, ebeveynler, işverenler, okul yönetimi ve öğretmenler, topluluktaki kilit kişiler veya kolluk kuvvetleri ile gerçekleştirilen gözlem ve görüşmeler </a:t>
            </a:r>
            <a:endParaRPr sz="2600" dirty="0"/>
          </a:p>
          <a:p>
            <a:pPr marL="228600" lvl="0" indent="-228600" algn="l" rtl="0">
              <a:lnSpc>
                <a:spcPct val="90000"/>
              </a:lnSpc>
              <a:spcBef>
                <a:spcPts val="1000"/>
              </a:spcBef>
              <a:spcAft>
                <a:spcPct val="0"/>
              </a:spcAft>
              <a:buClr>
                <a:schemeClr val="accent6"/>
              </a:buClr>
              <a:buSzPts val="2800"/>
              <a:buChar char="•"/>
            </a:pPr>
            <a:r>
              <a:rPr lang="tr" sz="2600" b="0" i="1" u="none" strike="noStrike" dirty="0">
                <a:latin typeface="Helvetica Neue"/>
              </a:rPr>
              <a:t>Amaca özel</a:t>
            </a:r>
            <a:r>
              <a:rPr lang="tr" sz="2600" b="0" i="0" u="none" strike="noStrike" dirty="0">
                <a:latin typeface="Helvetica Neue"/>
              </a:rPr>
              <a:t>; düzenli ve planlı; hizmetler sırasında yapılan takip ve incelemeler</a:t>
            </a:r>
            <a:endParaRPr sz="2600" dirty="0"/>
          </a:p>
          <a:p>
            <a:pPr marL="228600" lvl="0" indent="-228600" algn="l" rtl="0">
              <a:lnSpc>
                <a:spcPct val="90000"/>
              </a:lnSpc>
              <a:spcBef>
                <a:spcPts val="1000"/>
              </a:spcBef>
              <a:spcAft>
                <a:spcPct val="0"/>
              </a:spcAft>
              <a:buClr>
                <a:schemeClr val="accent6"/>
              </a:buClr>
              <a:buSzPts val="2800"/>
              <a:buChar char="•"/>
            </a:pPr>
            <a:r>
              <a:rPr lang="tr" sz="2600" b="0" i="0" u="none" strike="noStrike" dirty="0">
                <a:latin typeface="Helvetica Neue"/>
              </a:rPr>
              <a:t>Bir amaç doğrultusunda planlanmış </a:t>
            </a:r>
            <a:endParaRPr sz="2600" dirty="0"/>
          </a:p>
          <a:p>
            <a:pPr marL="228600" lvl="0" indent="-228600" algn="l" rtl="0">
              <a:lnSpc>
                <a:spcPct val="90000"/>
              </a:lnSpc>
              <a:spcBef>
                <a:spcPts val="1000"/>
              </a:spcBef>
              <a:spcAft>
                <a:spcPct val="0"/>
              </a:spcAft>
              <a:buClr>
                <a:schemeClr val="accent6"/>
              </a:buClr>
              <a:buSzPts val="2800"/>
              <a:buChar char="•"/>
            </a:pPr>
            <a:r>
              <a:rPr lang="tr" sz="2600" b="0" i="0" u="none" strike="noStrike" dirty="0">
                <a:latin typeface="Helvetica Neue"/>
              </a:rPr>
              <a:t>Çocuğun, ailenin ve vaka çalışanının güvenliği</a:t>
            </a:r>
            <a:endParaRPr sz="2600"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43"/>
          <p:cNvSpPr txBox="1">
            <a:spLocks noGrp="1"/>
          </p:cNvSpPr>
          <p:nvPr>
            <p:ph type="title"/>
          </p:nvPr>
        </p:nvSpPr>
        <p:spPr>
          <a:xfrm>
            <a:off x="328009" y="365125"/>
            <a:ext cx="10843614"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dirty="0">
                <a:latin typeface="Helvetica Neue"/>
              </a:rPr>
              <a:t>TAKİP VE İNCELEME: KİLİT EYLEMLER </a:t>
            </a:r>
            <a:endParaRPr dirty="0"/>
          </a:p>
        </p:txBody>
      </p:sp>
      <p:sp>
        <p:nvSpPr>
          <p:cNvPr id="607" name="Google Shape;607;p43"/>
          <p:cNvSpPr txBox="1">
            <a:spLocks noGrp="1"/>
          </p:cNvSpPr>
          <p:nvPr>
            <p:ph type="body" idx="1"/>
          </p:nvPr>
        </p:nvSpPr>
        <p:spPr>
          <a:xfrm>
            <a:off x="328009" y="1784625"/>
            <a:ext cx="11535979"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2800"/>
              <a:buNone/>
            </a:pPr>
            <a:r>
              <a:rPr lang="tr" sz="2400" b="1" i="0" u="none" strike="noStrike" dirty="0">
                <a:solidFill>
                  <a:srgbClr val="545554"/>
                </a:solidFill>
                <a:latin typeface="Helvetica Neue"/>
              </a:rPr>
              <a:t>ÇEVREYİ VE DAVRANIŞLARI GÖZLEMLEMEK. SÜRECİ ONAYLAMAK</a:t>
            </a:r>
            <a:r>
              <a:rPr lang="tr" sz="2800" b="1" i="0" u="none" strike="noStrike" dirty="0">
                <a:solidFill>
                  <a:srgbClr val="545554"/>
                </a:solidFill>
                <a:latin typeface="Helvetica Neue"/>
              </a:rPr>
              <a:t>. </a:t>
            </a:r>
            <a:endParaRPr dirty="0"/>
          </a:p>
        </p:txBody>
      </p:sp>
      <p:sp>
        <p:nvSpPr>
          <p:cNvPr id="608" name="Google Shape;608;p43"/>
          <p:cNvSpPr txBox="1">
            <a:spLocks noGrp="1"/>
          </p:cNvSpPr>
          <p:nvPr>
            <p:ph type="body" idx="2"/>
          </p:nvPr>
        </p:nvSpPr>
        <p:spPr>
          <a:xfrm>
            <a:off x="328009" y="2111774"/>
            <a:ext cx="11535978" cy="3729000"/>
          </a:xfrm>
          <a:prstGeom prst="rect">
            <a:avLst/>
          </a:prstGeom>
          <a:noFill/>
          <a:ln>
            <a:noFill/>
          </a:ln>
        </p:spPr>
        <p:txBody>
          <a:bodyPr spcFirstLastPara="1" wrap="square" lIns="91425" tIns="45700" rIns="91425" bIns="45700" anchor="t" anchorCtr="0">
            <a:noAutofit/>
          </a:bodyPr>
          <a:lstStyle/>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Çocuk tıbbi destek alıyor mu? Tedavi planı takip ediliyor mu?</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Evde ve iş yerinde meydana gelebilecek yaralanmalar önleniyor; zayıf sağlık koşulları ortadan kaldırılıyor mu? </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Çocuk okula kaydettirilmiş mi? Derslere gidiyor mu? İlerleme kaydediyor mu? </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İşverenlerle arabuluculuk yapılması çocuğun çalışma koşullarını/çocuğa olan muameleyi iyileştirdi mi? </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Güvenlik ekipmanı kullanılıyor mu?</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Ebeveynlerin çocuk işçiliğine karşı davranışları/tutumları değişti mi? </a:t>
            </a:r>
            <a:endParaRPr sz="2200" dirty="0"/>
          </a:p>
          <a:p>
            <a:pPr marL="228600" lvl="0" indent="-229394" algn="l" rtl="0">
              <a:lnSpc>
                <a:spcPct val="90000"/>
              </a:lnSpc>
              <a:spcBef>
                <a:spcPts val="1000"/>
              </a:spcBef>
              <a:spcAft>
                <a:spcPct val="0"/>
              </a:spcAft>
              <a:buClr>
                <a:schemeClr val="accent6"/>
              </a:buClr>
              <a:buSzTx/>
              <a:buChar char="•"/>
            </a:pPr>
            <a:r>
              <a:rPr lang="tr" sz="2200" b="0" i="0" u="none" strike="noStrike" dirty="0">
                <a:latin typeface="Helvetica Neue"/>
              </a:rPr>
              <a:t>Ebeveynler geçim kaynaklarına katılım gösteriyor mu? Ek desteğe ihtiyaç duyuluyor mu?</a:t>
            </a:r>
            <a:endParaRPr sz="2200" dirty="0"/>
          </a:p>
          <a:p>
            <a:pPr marL="228600" lvl="0" indent="-216693" algn="l" rtl="0">
              <a:lnSpc>
                <a:spcPct val="90000"/>
              </a:lnSpc>
              <a:spcBef>
                <a:spcPts val="1000"/>
              </a:spcBef>
              <a:spcAft>
                <a:spcPct val="0"/>
              </a:spcAft>
              <a:buClr>
                <a:schemeClr val="accent6"/>
              </a:buClr>
              <a:buSzPct val="92039"/>
              <a:buChar char="•"/>
            </a:pPr>
            <a:r>
              <a:rPr lang="tr" sz="2200" b="0" i="0" u="none" strike="noStrike" dirty="0">
                <a:latin typeface="Helvetica Neue"/>
              </a:rPr>
              <a:t>Ergen çocuklar teknik ve mesleki eğitime, işe yerleştirme vb. süreçlerine katılıyor ve bunlarda ilerleme gösteriyor mu?</a:t>
            </a:r>
            <a:endParaRPr sz="2200" dirty="0"/>
          </a:p>
          <a:p>
            <a:pPr marL="228600" lvl="0" indent="-50800" algn="l" rtl="0">
              <a:lnSpc>
                <a:spcPct val="90000"/>
              </a:lnSpc>
              <a:spcBef>
                <a:spcPts val="1000"/>
              </a:spcBef>
              <a:spcAft>
                <a:spcPct val="0"/>
              </a:spcAft>
              <a:buClr>
                <a:schemeClr val="accent6"/>
              </a:buClr>
              <a:buSzPct val="92831"/>
              <a:buNone/>
            </a:pPr>
            <a:endParaRPr sz="3016"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TARTIŞMA</a:t>
            </a:r>
            <a:endParaRPr/>
          </a:p>
        </p:txBody>
      </p:sp>
      <p:sp>
        <p:nvSpPr>
          <p:cNvPr id="615" name="Google Shape;615;p44"/>
          <p:cNvSpPr txBox="1">
            <a:spLocks noGrp="1"/>
          </p:cNvSpPr>
          <p:nvPr>
            <p:ph type="body" idx="1"/>
          </p:nvPr>
        </p:nvSpPr>
        <p:spPr>
          <a:xfrm>
            <a:off x="7500168" y="-4512252"/>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endParaRPr/>
          </a:p>
        </p:txBody>
      </p:sp>
      <p:sp>
        <p:nvSpPr>
          <p:cNvPr id="616" name="Google Shape;616;p44"/>
          <p:cNvSpPr txBox="1">
            <a:spLocks noGrp="1"/>
          </p:cNvSpPr>
          <p:nvPr>
            <p:ph type="body" idx="2"/>
          </p:nvPr>
        </p:nvSpPr>
        <p:spPr>
          <a:xfrm>
            <a:off x="656023" y="2267528"/>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dirty="0">
                <a:latin typeface="Helvetica Neue"/>
              </a:rPr>
              <a:t>Grubunuzda:</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İş yeri kontrol listesini kullanın.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Kontrol listesi ve yürüttüğünüz takibin kontrol listesinde belirtilen hususlardan birini içerip içermediği üzerine düşünün.</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Böyle bir araç kendi bağlamına nasıl entegre edilebilir veya kendi bağlamında nasıl kullanılabilir? </a:t>
            </a:r>
            <a:endParaRPr dirty="0"/>
          </a:p>
        </p:txBody>
      </p:sp>
      <p:pic>
        <p:nvPicPr>
          <p:cNvPr id="617" name="Google Shape;617;p44"/>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45"/>
          <p:cNvSpPr txBox="1">
            <a:spLocks noGrp="1"/>
          </p:cNvSpPr>
          <p:nvPr>
            <p:ph type="title"/>
          </p:nvPr>
        </p:nvSpPr>
        <p:spPr>
          <a:xfrm>
            <a:off x="656023" y="11350"/>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FAALİYET </a:t>
            </a:r>
            <a:endParaRPr/>
          </a:p>
        </p:txBody>
      </p:sp>
      <p:sp>
        <p:nvSpPr>
          <p:cNvPr id="624" name="Google Shape;624;p45"/>
          <p:cNvSpPr txBox="1">
            <a:spLocks noGrp="1"/>
          </p:cNvSpPr>
          <p:nvPr>
            <p:ph type="body" idx="1"/>
          </p:nvPr>
        </p:nvSpPr>
        <p:spPr>
          <a:xfrm>
            <a:off x="656018" y="1149447"/>
            <a:ext cx="10820100"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a:latin typeface="Helvetica Neue"/>
              </a:rPr>
              <a:t>Bireysel olarak:</a:t>
            </a:r>
            <a:endParaRPr/>
          </a:p>
        </p:txBody>
      </p:sp>
      <p:sp>
        <p:nvSpPr>
          <p:cNvPr id="625" name="Google Shape;625;p45"/>
          <p:cNvSpPr txBox="1">
            <a:spLocks noGrp="1"/>
          </p:cNvSpPr>
          <p:nvPr>
            <p:ph type="body" idx="2"/>
          </p:nvPr>
        </p:nvSpPr>
        <p:spPr>
          <a:xfrm>
            <a:off x="656018" y="1783813"/>
            <a:ext cx="10820100" cy="1834800"/>
          </a:xfrm>
          <a:prstGeom prst="rect">
            <a:avLst/>
          </a:prstGeom>
          <a:noFill/>
          <a:ln>
            <a:noFill/>
          </a:ln>
        </p:spPr>
        <p:txBody>
          <a:bodyPr spcFirstLastPara="1" wrap="square" lIns="91425" tIns="45700" rIns="91425" bIns="45700" anchor="t" anchorCtr="0">
            <a:noAutofit/>
          </a:bodyPr>
          <a:lstStyle/>
          <a:p>
            <a:pPr marL="228600" lvl="0" indent="-215900" algn="l" rtl="0">
              <a:lnSpc>
                <a:spcPct val="90000"/>
              </a:lnSpc>
              <a:spcBef>
                <a:spcPct val="0"/>
              </a:spcBef>
              <a:spcAft>
                <a:spcPct val="0"/>
              </a:spcAft>
              <a:buClr>
                <a:schemeClr val="accent6"/>
              </a:buClr>
              <a:buSzPts val="2600"/>
              <a:buChar char="•"/>
            </a:pPr>
            <a:r>
              <a:rPr lang="tr" sz="2600" b="0" i="0" u="none" strike="noStrike" dirty="0">
                <a:latin typeface="Helvetica Neue"/>
              </a:rPr>
              <a:t>3 ayrı yapışkan not kağıdına çocuk işçi olarak çalışan çocuklara yönelik vaka yönetiminde uygulama ve takip sırasında karşılaştığınız 3 zorluğu yazın.</a:t>
            </a:r>
            <a:endParaRPr sz="2600" dirty="0"/>
          </a:p>
          <a:p>
            <a:pPr marL="228600" lvl="0" indent="-215900" algn="l" rtl="0">
              <a:lnSpc>
                <a:spcPct val="90000"/>
              </a:lnSpc>
              <a:spcBef>
                <a:spcPts val="1000"/>
              </a:spcBef>
              <a:spcAft>
                <a:spcPct val="0"/>
              </a:spcAft>
              <a:buClr>
                <a:schemeClr val="accent6"/>
              </a:buClr>
              <a:buSzPts val="2600"/>
              <a:buChar char="•"/>
            </a:pPr>
            <a:r>
              <a:rPr lang="tr" sz="2600" b="0" i="0" u="none" strike="noStrike" dirty="0">
                <a:latin typeface="Helvetica Neue"/>
              </a:rPr>
              <a:t>Grubunuza rapor verin. </a:t>
            </a:r>
            <a:endParaRPr sz="2600" dirty="0"/>
          </a:p>
        </p:txBody>
      </p:sp>
      <p:sp>
        <p:nvSpPr>
          <p:cNvPr id="627" name="Google Shape;627;p45"/>
          <p:cNvSpPr txBox="1"/>
          <p:nvPr/>
        </p:nvSpPr>
        <p:spPr>
          <a:xfrm>
            <a:off x="685993" y="3681495"/>
            <a:ext cx="10820100" cy="57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6"/>
              </a:buClr>
              <a:buSzPts val="2800"/>
              <a:buFont typeface="Arial"/>
              <a:buNone/>
            </a:pPr>
            <a:r>
              <a:rPr lang="tr" sz="2800" b="1" i="0" u="none" strike="noStrike">
                <a:solidFill>
                  <a:srgbClr val="405D78"/>
                </a:solidFill>
                <a:latin typeface="Helvetica Neue"/>
                <a:ea typeface="Helvetica Neue"/>
                <a:cs typeface="Helvetica Neue"/>
                <a:sym typeface="Helvetica Neue"/>
              </a:rPr>
              <a:t>Grup olarak: </a:t>
            </a:r>
            <a:endParaRPr/>
          </a:p>
        </p:txBody>
      </p:sp>
      <p:sp>
        <p:nvSpPr>
          <p:cNvPr id="628" name="Google Shape;628;p45"/>
          <p:cNvSpPr txBox="1"/>
          <p:nvPr/>
        </p:nvSpPr>
        <p:spPr>
          <a:xfrm>
            <a:off x="656019" y="4658114"/>
            <a:ext cx="10879961" cy="2199885"/>
          </a:xfrm>
          <a:prstGeom prst="rect">
            <a:avLst/>
          </a:prstGeom>
          <a:noFill/>
          <a:ln>
            <a:noFill/>
          </a:ln>
        </p:spPr>
        <p:txBody>
          <a:bodyPr spcFirstLastPara="1" wrap="square" lIns="91425" tIns="45700" rIns="91425" bIns="45700" anchor="t" anchorCtr="0">
            <a:noAutofit/>
          </a:bodyPr>
          <a:lstStyle/>
          <a:p>
            <a:pPr marL="228600" marR="0" lvl="0" indent="-50800" algn="l" rtl="0">
              <a:lnSpc>
                <a:spcPct val="90000"/>
              </a:lnSpc>
              <a:spcBef>
                <a:spcPct val="0"/>
              </a:spcBef>
              <a:spcAft>
                <a:spcPct val="0"/>
              </a:spcAft>
              <a:buClr>
                <a:schemeClr val="accent6"/>
              </a:buClr>
              <a:buSzPts val="2800"/>
              <a:buFont typeface="Arial"/>
              <a:buNone/>
            </a:pPr>
            <a:endParaRPr sz="2800">
              <a:solidFill>
                <a:schemeClr val="dk1"/>
              </a:solidFill>
              <a:latin typeface="Helvetica Neue"/>
              <a:ea typeface="Helvetica Neue"/>
              <a:cs typeface="Helvetica Neue"/>
              <a:sym typeface="Helvetica Neue"/>
            </a:endParaRPr>
          </a:p>
        </p:txBody>
      </p:sp>
      <p:sp>
        <p:nvSpPr>
          <p:cNvPr id="629" name="Google Shape;629;p45"/>
          <p:cNvSpPr txBox="1"/>
          <p:nvPr/>
        </p:nvSpPr>
        <p:spPr>
          <a:xfrm>
            <a:off x="715967" y="4315878"/>
            <a:ext cx="10820100" cy="2171700"/>
          </a:xfrm>
          <a:prstGeom prst="rect">
            <a:avLst/>
          </a:prstGeom>
          <a:noFill/>
          <a:ln>
            <a:noFill/>
          </a:ln>
        </p:spPr>
        <p:txBody>
          <a:bodyPr spcFirstLastPara="1" wrap="square" lIns="91425" tIns="45700" rIns="91425" bIns="45700" anchor="t" anchorCtr="0">
            <a:noAutofit/>
          </a:bodyPr>
          <a:lstStyle/>
          <a:p>
            <a:pPr marL="228600" marR="0" lvl="0" indent="-222250" algn="l" rtl="0">
              <a:lnSpc>
                <a:spcPct val="80000"/>
              </a:lnSpc>
              <a:spcBef>
                <a:spcPct val="0"/>
              </a:spcBef>
              <a:spcAft>
                <a:spcPct val="0"/>
              </a:spcAft>
              <a:buClr>
                <a:schemeClr val="accent6"/>
              </a:buClr>
              <a:buSzPts val="2700"/>
              <a:buFont typeface="Arial"/>
              <a:buChar char="•"/>
            </a:pPr>
            <a:r>
              <a:rPr lang="tr" sz="2700" b="0" i="0" u="none" strike="noStrike" dirty="0">
                <a:solidFill>
                  <a:srgbClr val="545554"/>
                </a:solidFill>
                <a:latin typeface="Helvetica Neue"/>
                <a:ea typeface="Helvetica Neue"/>
                <a:cs typeface="Helvetica Neue"/>
                <a:sym typeface="Helvetica Neue"/>
              </a:rPr>
              <a:t>Yazı tahtasında yer alan öncelikli zorluklardan 2 veya 3 tanesini seçin.</a:t>
            </a:r>
            <a:endParaRPr sz="1300" dirty="0"/>
          </a:p>
          <a:p>
            <a:pPr marL="228600" marR="0" lvl="0" indent="-222250" algn="l" rtl="0">
              <a:lnSpc>
                <a:spcPct val="80000"/>
              </a:lnSpc>
              <a:spcBef>
                <a:spcPts val="1000"/>
              </a:spcBef>
              <a:spcAft>
                <a:spcPct val="0"/>
              </a:spcAft>
              <a:buClr>
                <a:schemeClr val="accent6"/>
              </a:buClr>
              <a:buSzPts val="2700"/>
              <a:buFont typeface="Arial"/>
              <a:buChar char="•"/>
            </a:pPr>
            <a:r>
              <a:rPr lang="tr" sz="2700" b="0" i="0" u="none" strike="noStrike" dirty="0">
                <a:solidFill>
                  <a:srgbClr val="545554"/>
                </a:solidFill>
                <a:latin typeface="Helvetica Neue"/>
                <a:ea typeface="Helvetica Neue"/>
                <a:cs typeface="Helvetica Neue"/>
                <a:sym typeface="Helvetica Neue"/>
              </a:rPr>
              <a:t>Her bir zorluk açısından bu zorluğun üstesinden gelmek için uygulayabileceğiniz çözümleri tartışın ve bağlamda neyin işe yarayıp neyin yaramadığını belirleyin.  </a:t>
            </a:r>
            <a:endParaRPr sz="1300" dirty="0"/>
          </a:p>
          <a:p>
            <a:pPr marL="228600" marR="0" lvl="0" indent="-222250" algn="l" rtl="0">
              <a:lnSpc>
                <a:spcPct val="80000"/>
              </a:lnSpc>
              <a:spcBef>
                <a:spcPts val="1000"/>
              </a:spcBef>
              <a:spcAft>
                <a:spcPct val="0"/>
              </a:spcAft>
              <a:buClr>
                <a:schemeClr val="accent6"/>
              </a:buClr>
              <a:buSzPts val="2700"/>
              <a:buFont typeface="Arial"/>
              <a:buChar char="•"/>
            </a:pPr>
            <a:r>
              <a:rPr lang="tr" sz="2700" b="0" i="0" u="none" strike="noStrike" dirty="0">
                <a:solidFill>
                  <a:srgbClr val="545554"/>
                </a:solidFill>
                <a:latin typeface="Helvetica Neue"/>
                <a:ea typeface="Helvetica Neue"/>
                <a:cs typeface="Helvetica Neue"/>
                <a:sym typeface="Helvetica Neue"/>
              </a:rPr>
              <a:t>Genel oturumda raporunuzu sunun. </a:t>
            </a:r>
            <a:endParaRPr sz="1300" dirty="0"/>
          </a:p>
        </p:txBody>
      </p:sp>
      <p:pic>
        <p:nvPicPr>
          <p:cNvPr id="4" name="Resim 3" descr="grafik, yazı tipi, logo, grafik tasarım içeren bir resim&#10;&#10;Açıklama otomatik olarak oluşturuldu">
            <a:extLst>
              <a:ext uri="{FF2B5EF4-FFF2-40B4-BE49-F238E27FC236}">
                <a16:creationId xmlns:a16="http://schemas.microsoft.com/office/drawing/2014/main" id="{8843D35A-1FD3-8987-ED9D-0A208D6E63D1}"/>
              </a:ext>
            </a:extLst>
          </p:cNvPr>
          <p:cNvPicPr>
            <a:picLocks noChangeAspect="1"/>
          </p:cNvPicPr>
          <p:nvPr/>
        </p:nvPicPr>
        <p:blipFill>
          <a:blip r:embed="rId3"/>
          <a:stretch>
            <a:fillRect/>
          </a:stretch>
        </p:blipFill>
        <p:spPr>
          <a:xfrm>
            <a:off x="8341111" y="247020"/>
            <a:ext cx="3644093" cy="1379444"/>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4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a:latin typeface="Helvetica Neue"/>
              </a:rPr>
              <a:t>SORUN ÇÖZME</a:t>
            </a:r>
            <a:endParaRPr/>
          </a:p>
        </p:txBody>
      </p:sp>
      <p:sp>
        <p:nvSpPr>
          <p:cNvPr id="636" name="Google Shape;636;p46"/>
          <p:cNvSpPr txBox="1">
            <a:spLocks noGrp="1"/>
          </p:cNvSpPr>
          <p:nvPr>
            <p:ph type="body" idx="2"/>
          </p:nvPr>
        </p:nvSpPr>
        <p:spPr>
          <a:xfrm>
            <a:off x="4100513" y="1300161"/>
            <a:ext cx="7300912" cy="523918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500" b="0" i="0" u="none" strike="noStrike" dirty="0">
                <a:latin typeface="Helvetica Neue"/>
              </a:rPr>
              <a:t>Çözüm odaklı düşünme </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Vaka süpervizörlerini sürece dâhil edin, vaka inceleme görüşmeleri veya vakayla ilgili konferanslar </a:t>
            </a:r>
            <a:r>
              <a:rPr lang="tr" sz="2500" b="0" i="0" u="none" strike="noStrike" dirty="0" smtClean="0">
                <a:latin typeface="Helvetica Neue"/>
              </a:rPr>
              <a:t>düzenleyin. </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Küresel standartlara uyun, vaka konferansı için yerel düzeyde kabul edilen prosedürleri </a:t>
            </a:r>
            <a:r>
              <a:rPr lang="tr" sz="2500" b="0" i="0" u="none" strike="noStrike" dirty="0" smtClean="0">
                <a:latin typeface="Helvetica Neue"/>
              </a:rPr>
              <a:t>izleyin. </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Olumlu değişim, kaynak ve hizmet sağlamak için çocuklar ve aileler adına hareket etmek adına uzlaşma ve savunuculuk yöntemlerini </a:t>
            </a:r>
            <a:r>
              <a:rPr lang="tr" sz="2500" b="0" i="0" u="none" strike="noStrike" dirty="0" smtClean="0">
                <a:latin typeface="Helvetica Neue"/>
              </a:rPr>
              <a:t>kullanın. </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Çocuk işçiliği konusunda diyaloğun geliştirilmesinde etkili bir rol </a:t>
            </a:r>
            <a:r>
              <a:rPr lang="tr" sz="2500" b="0" i="0" u="none" strike="noStrike" dirty="0" smtClean="0">
                <a:latin typeface="Helvetica Neue"/>
              </a:rPr>
              <a:t>oynayın.</a:t>
            </a:r>
            <a:endParaRPr sz="2500" dirty="0"/>
          </a:p>
          <a:p>
            <a:pPr marL="228600" lvl="0" indent="-228600" algn="l" rtl="0">
              <a:lnSpc>
                <a:spcPct val="90000"/>
              </a:lnSpc>
              <a:spcBef>
                <a:spcPts val="1000"/>
              </a:spcBef>
              <a:spcAft>
                <a:spcPct val="0"/>
              </a:spcAft>
              <a:buClr>
                <a:schemeClr val="accent5"/>
              </a:buClr>
              <a:buSzPts val="2800"/>
              <a:buChar char="•"/>
            </a:pPr>
            <a:r>
              <a:rPr lang="tr" sz="2500" b="0" i="0" u="none" strike="noStrike" dirty="0">
                <a:latin typeface="Helvetica Neue"/>
              </a:rPr>
              <a:t>Önemli düzeyde destek sağlamak için hazırlıklı </a:t>
            </a:r>
            <a:r>
              <a:rPr lang="tr" sz="2500" b="0" i="0" u="none" strike="noStrike" dirty="0" smtClean="0">
                <a:latin typeface="Helvetica Neue"/>
              </a:rPr>
              <a:t>olun. </a:t>
            </a:r>
            <a:endParaRPr sz="2500"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4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TARTIŞMA: VAKA KAPANIŞI</a:t>
            </a:r>
            <a:endParaRPr/>
          </a:p>
        </p:txBody>
      </p:sp>
      <p:sp>
        <p:nvSpPr>
          <p:cNvPr id="642" name="Google Shape;642;p47"/>
          <p:cNvSpPr txBox="1">
            <a:spLocks noGrp="1"/>
          </p:cNvSpPr>
          <p:nvPr>
            <p:ph type="body" idx="2"/>
          </p:nvPr>
        </p:nvSpPr>
        <p:spPr>
          <a:xfrm>
            <a:off x="656023" y="2143558"/>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dirty="0">
                <a:latin typeface="Helvetica Neue"/>
              </a:rPr>
              <a:t>Vaka yönetim sistemi hangi durumlarda vaka kapanışına izin verir?</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En kötü biçimlerdeki çocuk işçiliğinden alınmış bir çocuğun vakası hangi noktada kapanmış kabul edilir? </a:t>
            </a:r>
            <a:endParaRPr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48"/>
          <p:cNvSpPr txBox="1">
            <a:spLocks noGrp="1"/>
          </p:cNvSpPr>
          <p:nvPr>
            <p:ph type="body" idx="1"/>
          </p:nvPr>
        </p:nvSpPr>
        <p:spPr>
          <a:xfrm>
            <a:off x="3768436" y="528638"/>
            <a:ext cx="7300912" cy="57972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TEMEL FAALİYETLER</a:t>
            </a:r>
            <a:endParaRPr/>
          </a:p>
        </p:txBody>
      </p:sp>
      <p:sp>
        <p:nvSpPr>
          <p:cNvPr id="649" name="Google Shape;649;p48"/>
          <p:cNvSpPr txBox="1">
            <a:spLocks noGrp="1"/>
          </p:cNvSpPr>
          <p:nvPr>
            <p:ph type="body" idx="2"/>
          </p:nvPr>
        </p:nvSpPr>
        <p:spPr>
          <a:xfrm>
            <a:off x="3768436" y="1108365"/>
            <a:ext cx="8139147" cy="601287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600"/>
              <a:buChar char="•"/>
            </a:pPr>
            <a:r>
              <a:rPr lang="tr" sz="2600" b="0" i="0" u="none" strike="noStrike" dirty="0">
                <a:latin typeface="Helvetica Neue"/>
              </a:rPr>
              <a:t>Açık/kapalı ve aktif/pasif </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Yerel olarak kabul edilmiş kriterleri takip </a:t>
            </a:r>
            <a:r>
              <a:rPr lang="tr" sz="2600" b="0" i="0" u="none" strike="noStrike" dirty="0" smtClean="0">
                <a:latin typeface="Helvetica Neue"/>
              </a:rPr>
              <a:t>edin. </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Vaka yönetiminin artık gerekli/yapılmaya değer olmadığına karar verilene kadar faaliyetlerin ve hizmetlerin tamamlanmasını/bunlara katılımı </a:t>
            </a:r>
            <a:r>
              <a:rPr lang="tr" sz="2600" b="0" i="0" u="none" strike="noStrike" dirty="0" smtClean="0">
                <a:latin typeface="Helvetica Neue"/>
              </a:rPr>
              <a:t>inceleyin.</a:t>
            </a:r>
            <a:endParaRPr dirty="0"/>
          </a:p>
          <a:p>
            <a:pPr marL="228600" lvl="0" indent="-228600" algn="l" rtl="0">
              <a:lnSpc>
                <a:spcPct val="90000"/>
              </a:lnSpc>
              <a:spcBef>
                <a:spcPts val="1000"/>
              </a:spcBef>
              <a:spcAft>
                <a:spcPct val="0"/>
              </a:spcAft>
              <a:buClr>
                <a:schemeClr val="accent1"/>
              </a:buClr>
              <a:buSzPts val="2600"/>
              <a:buChar char="•"/>
            </a:pPr>
            <a:r>
              <a:rPr lang="tr" sz="2600" b="0" i="0" u="none" strike="noStrike" dirty="0">
                <a:latin typeface="Helvetica Neue"/>
              </a:rPr>
              <a:t>Şu durumlarda vakayı kapatın: </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Ergenlerin güvenlik ve refahında yeterli iyileşme sağlanırsa </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Devamlı destek de dâhil olmak üzere geçiş yapılacaksa </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Olumlu sonuçlar elde edilemezse (daha fazla uzman desteğine ihtiyaç duyulursa, çocuk asgari çalışma yaşının üzerindeyse ve tüm seçenekler denenmiş/araştırılmışsa, 15-18 yaş arasında olan ergenin daha fazla desteği reddetmesi hâlinde)</a:t>
            </a:r>
            <a:endParaRPr dirty="0"/>
          </a:p>
          <a:p>
            <a:pPr marL="685800" lvl="1" indent="-228600" algn="l" rtl="0">
              <a:lnSpc>
                <a:spcPct val="90000"/>
              </a:lnSpc>
              <a:spcBef>
                <a:spcPts val="500"/>
              </a:spcBef>
              <a:spcAft>
                <a:spcPct val="0"/>
              </a:spcAft>
              <a:buSzPts val="2200"/>
              <a:buChar char="•"/>
            </a:pPr>
            <a:r>
              <a:rPr lang="tr" sz="2200" b="0" i="0" u="none" strike="noStrike" dirty="0">
                <a:latin typeface="Helvetica Neue"/>
              </a:rPr>
              <a:t>Vaka planı başarılı olmuş ve daha fazla desteğe ihtiyaç yoksa </a:t>
            </a:r>
            <a:endParaRPr dirty="0"/>
          </a:p>
        </p:txBody>
      </p:sp>
      <p:sp>
        <p:nvSpPr>
          <p:cNvPr id="650" name="Google Shape;650;p4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VAKA KAPANIŞI</a:t>
            </a:r>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4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lt1"/>
              </a:buClr>
              <a:buSzPts val="3600"/>
              <a:buFont typeface="Helvetica Neue"/>
              <a:buNone/>
            </a:pPr>
            <a:r>
              <a:rPr lang="tr" sz="3600" b="1" i="0" u="none" strike="noStrike">
                <a:latin typeface="Helvetica Neue"/>
              </a:rPr>
              <a:t>FAALİYET: VAKA PLANLAMASI VE ZARAR AZALTMA </a:t>
            </a:r>
            <a:endParaRPr/>
          </a:p>
        </p:txBody>
      </p:sp>
      <p:sp>
        <p:nvSpPr>
          <p:cNvPr id="657" name="Google Shape;657;p49"/>
          <p:cNvSpPr txBox="1">
            <a:spLocks noGrp="1"/>
          </p:cNvSpPr>
          <p:nvPr>
            <p:ph type="body" idx="1"/>
          </p:nvPr>
        </p:nvSpPr>
        <p:spPr>
          <a:xfrm>
            <a:off x="172938" y="1786734"/>
            <a:ext cx="10820015"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dirty="0">
                <a:latin typeface="Helvetica Neue"/>
              </a:rPr>
              <a:t>SİZE VERİLEN VAKA ÇALIŞMASINI KULLANIN</a:t>
            </a:r>
            <a:endParaRPr dirty="0"/>
          </a:p>
        </p:txBody>
      </p:sp>
      <p:sp>
        <p:nvSpPr>
          <p:cNvPr id="658" name="Google Shape;658;p49"/>
          <p:cNvSpPr txBox="1">
            <a:spLocks noGrp="1"/>
          </p:cNvSpPr>
          <p:nvPr>
            <p:ph type="body" idx="2"/>
          </p:nvPr>
        </p:nvSpPr>
        <p:spPr>
          <a:xfrm>
            <a:off x="172938" y="2408768"/>
            <a:ext cx="12019062" cy="5211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400"/>
              <a:buNone/>
            </a:pPr>
            <a:r>
              <a:rPr lang="tr" sz="2100" b="1" i="0" u="none" strike="noStrike" dirty="0">
                <a:latin typeface="Helvetica Neue"/>
              </a:rPr>
              <a:t>BİR VAKA PLANI, BİR GÜVENLİK PLANI VE ZARAR AZALTMA STRATEJİLERİ </a:t>
            </a:r>
            <a:r>
              <a:rPr lang="tr" sz="2100" b="1" i="0" u="none" strike="noStrike" dirty="0" smtClean="0">
                <a:latin typeface="Helvetica Neue"/>
              </a:rPr>
              <a:t>GELİŞTİRİN.</a:t>
            </a:r>
            <a:endParaRPr sz="2100" dirty="0"/>
          </a:p>
        </p:txBody>
      </p:sp>
      <p:sp>
        <p:nvSpPr>
          <p:cNvPr id="659" name="Google Shape;659;p49"/>
          <p:cNvSpPr txBox="1">
            <a:spLocks noGrp="1"/>
          </p:cNvSpPr>
          <p:nvPr>
            <p:ph type="body" idx="3"/>
          </p:nvPr>
        </p:nvSpPr>
        <p:spPr>
          <a:xfrm>
            <a:off x="262853" y="3039502"/>
            <a:ext cx="5507325" cy="604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400"/>
              <a:buNone/>
            </a:pPr>
            <a:r>
              <a:rPr lang="tr" sz="2200" b="1" i="0" u="none" strike="noStrike" dirty="0">
                <a:latin typeface="Helvetica Neue"/>
              </a:rPr>
              <a:t>BÖLÜM 1: TARTIŞIN VE TESPİT EDİN </a:t>
            </a:r>
            <a:endParaRPr sz="2200" dirty="0"/>
          </a:p>
        </p:txBody>
      </p:sp>
      <p:sp>
        <p:nvSpPr>
          <p:cNvPr id="660" name="Google Shape;660;p49"/>
          <p:cNvSpPr txBox="1">
            <a:spLocks noGrp="1"/>
          </p:cNvSpPr>
          <p:nvPr>
            <p:ph type="body" idx="4"/>
          </p:nvPr>
        </p:nvSpPr>
        <p:spPr>
          <a:xfrm>
            <a:off x="172938" y="3485961"/>
            <a:ext cx="5893090" cy="2966828"/>
          </a:xfrm>
          <a:prstGeom prst="rect">
            <a:avLst/>
          </a:prstGeom>
          <a:noFill/>
          <a:ln>
            <a:noFill/>
          </a:ln>
        </p:spPr>
        <p:txBody>
          <a:bodyPr spcFirstLastPara="1" wrap="square" lIns="91425" tIns="45700" rIns="91425" bIns="45700" anchor="t" anchorCtr="0">
            <a:noAutofit/>
          </a:bodyPr>
          <a:lstStyle/>
          <a:p>
            <a:pPr marL="339725" lvl="1" indent="-247650" algn="l" rtl="0">
              <a:lnSpc>
                <a:spcPct val="90000"/>
              </a:lnSpc>
              <a:spcBef>
                <a:spcPct val="0"/>
              </a:spcBef>
              <a:spcAft>
                <a:spcPct val="0"/>
              </a:spcAft>
              <a:buSzPts val="2400"/>
              <a:buChar char="•"/>
            </a:pPr>
            <a:r>
              <a:rPr lang="tr" sz="2400" b="0" i="0" u="none" strike="noStrike" dirty="0">
                <a:latin typeface="Helvetica Neue"/>
              </a:rPr>
              <a:t>Başlıca tehlike unsurları, riskler, koruyucu faktörler </a:t>
            </a:r>
            <a:endParaRPr dirty="0"/>
          </a:p>
          <a:p>
            <a:pPr marL="339725" lvl="1" indent="-247650" algn="l" rtl="0">
              <a:lnSpc>
                <a:spcPct val="90000"/>
              </a:lnSpc>
              <a:spcBef>
                <a:spcPts val="500"/>
              </a:spcBef>
              <a:spcAft>
                <a:spcPct val="0"/>
              </a:spcAft>
              <a:buSzPts val="2400"/>
              <a:buChar char="•"/>
            </a:pPr>
            <a:r>
              <a:rPr lang="tr" sz="2400" b="0" i="0" u="none" strike="noStrike" dirty="0">
                <a:latin typeface="Helvetica Neue"/>
              </a:rPr>
              <a:t>Vaka çalışmasında hangi bilgiler eksik/nelere ihtiyaç duyarsınız? </a:t>
            </a:r>
            <a:endParaRPr dirty="0"/>
          </a:p>
          <a:p>
            <a:pPr marL="339725" lvl="1" indent="-247650" algn="l" rtl="0">
              <a:lnSpc>
                <a:spcPct val="90000"/>
              </a:lnSpc>
              <a:spcBef>
                <a:spcPts val="500"/>
              </a:spcBef>
              <a:spcAft>
                <a:spcPct val="0"/>
              </a:spcAft>
              <a:buSzPts val="2400"/>
              <a:buChar char="•"/>
            </a:pPr>
            <a:r>
              <a:rPr lang="tr" sz="2400" b="0" i="0" u="none" strike="noStrike" dirty="0">
                <a:latin typeface="Helvetica Neue"/>
              </a:rPr>
              <a:t>Bu bilgileri nasıl edinirsiniz? </a:t>
            </a:r>
            <a:endParaRPr dirty="0"/>
          </a:p>
          <a:p>
            <a:pPr marL="339725" lvl="1" indent="-247650" algn="l" rtl="0">
              <a:lnSpc>
                <a:spcPct val="90000"/>
              </a:lnSpc>
              <a:spcBef>
                <a:spcPts val="500"/>
              </a:spcBef>
              <a:spcAft>
                <a:spcPct val="0"/>
              </a:spcAft>
              <a:buSzPts val="2400"/>
              <a:buChar char="•"/>
            </a:pPr>
            <a:r>
              <a:rPr lang="tr" sz="2400" b="0" i="0" u="none" strike="noStrike" dirty="0">
                <a:latin typeface="Helvetica Neue"/>
              </a:rPr>
              <a:t>Çocuğun küçük/büyük, kız çocuğu/erkek çocuğu, farklı etnik kökenden, mülteci statüsünde vb. olması durumu değiştirir mi? </a:t>
            </a:r>
            <a:endParaRPr dirty="0"/>
          </a:p>
          <a:p>
            <a:pPr marL="228600" lvl="0" indent="-76200" algn="l" rtl="0">
              <a:lnSpc>
                <a:spcPct val="90000"/>
              </a:lnSpc>
              <a:spcBef>
                <a:spcPts val="1000"/>
              </a:spcBef>
              <a:spcAft>
                <a:spcPct val="0"/>
              </a:spcAft>
              <a:buClr>
                <a:schemeClr val="accent1"/>
              </a:buClr>
              <a:buSzPts val="2400"/>
              <a:buNone/>
            </a:pPr>
            <a:endParaRPr dirty="0"/>
          </a:p>
        </p:txBody>
      </p:sp>
      <p:sp>
        <p:nvSpPr>
          <p:cNvPr id="661" name="Google Shape;661;p49"/>
          <p:cNvSpPr txBox="1">
            <a:spLocks noGrp="1"/>
          </p:cNvSpPr>
          <p:nvPr>
            <p:ph type="body" idx="5"/>
          </p:nvPr>
        </p:nvSpPr>
        <p:spPr>
          <a:xfrm>
            <a:off x="6421824" y="3039741"/>
            <a:ext cx="5507323" cy="6048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400"/>
              <a:buNone/>
            </a:pPr>
            <a:r>
              <a:rPr lang="tr" sz="2200" b="1" i="0" u="none" strike="noStrike" dirty="0">
                <a:latin typeface="Helvetica Neue"/>
              </a:rPr>
              <a:t>BÖLÜM 2: TARTIŞIN VE TESPİT EDİN </a:t>
            </a:r>
            <a:endParaRPr sz="2200" dirty="0"/>
          </a:p>
        </p:txBody>
      </p:sp>
      <p:sp>
        <p:nvSpPr>
          <p:cNvPr id="662" name="Google Shape;662;p49"/>
          <p:cNvSpPr txBox="1">
            <a:spLocks noGrp="1"/>
          </p:cNvSpPr>
          <p:nvPr>
            <p:ph type="body" idx="6"/>
          </p:nvPr>
        </p:nvSpPr>
        <p:spPr>
          <a:xfrm>
            <a:off x="6361879" y="3442702"/>
            <a:ext cx="5567268" cy="305334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400"/>
              <a:buChar char="•"/>
            </a:pPr>
            <a:r>
              <a:rPr lang="tr" sz="2400" b="0" i="0" u="none" strike="noStrike" dirty="0">
                <a:latin typeface="Helvetica Neue"/>
              </a:rPr>
              <a:t>Olumlu bir sonuca ulaşılması için gereken riskler/ihtiyaçlar nelerdir?</a:t>
            </a:r>
            <a:endParaRPr dirty="0"/>
          </a:p>
          <a:p>
            <a:pPr marL="228600" lvl="0" indent="-228600" algn="l" rtl="0">
              <a:lnSpc>
                <a:spcPct val="90000"/>
              </a:lnSpc>
              <a:spcBef>
                <a:spcPts val="1000"/>
              </a:spcBef>
              <a:spcAft>
                <a:spcPct val="0"/>
              </a:spcAft>
              <a:buSzPts val="2400"/>
              <a:buChar char="•"/>
            </a:pPr>
            <a:r>
              <a:rPr lang="tr" sz="2400" b="0" i="0" u="none" strike="noStrike" dirty="0">
                <a:latin typeface="Helvetica Neue"/>
              </a:rPr>
              <a:t>Ne olması gerekiyor? (eylem) </a:t>
            </a:r>
            <a:endParaRPr dirty="0"/>
          </a:p>
          <a:p>
            <a:pPr marL="228600" lvl="0" indent="-228600" algn="l" rtl="0">
              <a:lnSpc>
                <a:spcPct val="90000"/>
              </a:lnSpc>
              <a:spcBef>
                <a:spcPts val="1000"/>
              </a:spcBef>
              <a:spcAft>
                <a:spcPct val="0"/>
              </a:spcAft>
              <a:buSzPts val="2400"/>
              <a:buChar char="•"/>
            </a:pPr>
            <a:r>
              <a:rPr lang="tr" sz="2400" b="0" i="0" u="none" strike="noStrike" dirty="0">
                <a:latin typeface="Helvetica Neue"/>
              </a:rPr>
              <a:t>Koruma sonucu nedir?</a:t>
            </a:r>
            <a:endParaRPr dirty="0"/>
          </a:p>
          <a:p>
            <a:pPr marL="228600" lvl="0" indent="-228600" algn="l" rtl="0">
              <a:lnSpc>
                <a:spcPct val="90000"/>
              </a:lnSpc>
              <a:spcBef>
                <a:spcPts val="1000"/>
              </a:spcBef>
              <a:spcAft>
                <a:spcPct val="0"/>
              </a:spcAft>
              <a:buSzPts val="2400"/>
              <a:buChar char="•"/>
            </a:pPr>
            <a:r>
              <a:rPr lang="tr" sz="2400" b="0" i="0" u="none" strike="noStrike" dirty="0">
                <a:latin typeface="Helvetica Neue"/>
              </a:rPr>
              <a:t>Kim sorumludur?</a:t>
            </a:r>
            <a:endParaRPr dirty="0"/>
          </a:p>
          <a:p>
            <a:pPr marL="228600" lvl="0" indent="-228600" algn="l" rtl="0">
              <a:lnSpc>
                <a:spcPct val="90000"/>
              </a:lnSpc>
              <a:spcBef>
                <a:spcPts val="1000"/>
              </a:spcBef>
              <a:spcAft>
                <a:spcPct val="0"/>
              </a:spcAft>
              <a:buSzPts val="2400"/>
              <a:buChar char="•"/>
            </a:pPr>
            <a:r>
              <a:rPr lang="tr" sz="2400" b="0" i="0" u="none" strike="noStrike" dirty="0">
                <a:latin typeface="Helvetica Neue"/>
              </a:rPr>
              <a:t>Bu eylemin gerçekleştirilmesi gereken zaman dilimi ne zamandır?</a:t>
            </a:r>
            <a:endParaRPr dirty="0"/>
          </a:p>
          <a:p>
            <a:pPr marL="228600" lvl="0" indent="-228600" algn="l" rtl="0">
              <a:lnSpc>
                <a:spcPct val="90000"/>
              </a:lnSpc>
              <a:spcBef>
                <a:spcPts val="1000"/>
              </a:spcBef>
              <a:spcAft>
                <a:spcPct val="0"/>
              </a:spcAft>
              <a:buSzPts val="2400"/>
              <a:buChar char="•"/>
            </a:pPr>
            <a:r>
              <a:rPr lang="tr" sz="2400" b="0" i="0" u="none" strike="noStrike" dirty="0">
                <a:latin typeface="Helvetica Neue"/>
              </a:rPr>
              <a:t>Hangi yönlendirmelere ihtiyaç vardır? </a:t>
            </a:r>
            <a:endParaRPr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a:latin typeface="Helvetica Neue"/>
              </a:rPr>
              <a:t>FAALİYET</a:t>
            </a:r>
            <a:endParaRPr/>
          </a:p>
        </p:txBody>
      </p:sp>
      <p:sp>
        <p:nvSpPr>
          <p:cNvPr id="259" name="Google Shape;259;p5"/>
          <p:cNvSpPr txBox="1">
            <a:spLocks noGrp="1"/>
          </p:cNvSpPr>
          <p:nvPr>
            <p:ph type="body" idx="2"/>
          </p:nvPr>
        </p:nvSpPr>
        <p:spPr>
          <a:xfrm>
            <a:off x="656023" y="2343680"/>
            <a:ext cx="10820015" cy="37719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dirty="0">
                <a:latin typeface="Helvetica Neue"/>
              </a:rPr>
              <a:t>Küresel deneyimler sonucunda derlenen "Çocuk işçiliği veya en kötü biçimlerdeki çocuk işçiliğinden etkilenen çocuklar ve ailelerle çalışan vaka çalışanları için yaygın görülen günlük zorluklar" listesini gözden geçirin.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Bu zorlukları kendi bağlamlarında en yaygın olandan en az yaygın olana doğru sıralayın.</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Bağlam kapsamında mevcut olan yeni zorlukları çalışmanıza eklemekten çekinmeyin. </a:t>
            </a:r>
            <a:endParaRPr dirty="0"/>
          </a:p>
          <a:p>
            <a:pPr marL="228600" lvl="0" indent="-50800" algn="l" rtl="0">
              <a:lnSpc>
                <a:spcPct val="90000"/>
              </a:lnSpc>
              <a:spcBef>
                <a:spcPts val="1000"/>
              </a:spcBef>
              <a:spcAft>
                <a:spcPct val="0"/>
              </a:spcAft>
              <a:buClr>
                <a:schemeClr val="accent3"/>
              </a:buClr>
              <a:buSzPts val="2800"/>
              <a:buNone/>
            </a:pPr>
            <a:endParaRPr dirty="0"/>
          </a:p>
        </p:txBody>
      </p:sp>
      <p:pic>
        <p:nvPicPr>
          <p:cNvPr id="4" name="Resim 3" descr="grafik, yazı tipi, logo, grafik tasarım içeren bir resim&#10;&#10;Açıklama otomatik olarak oluşturuldu">
            <a:extLst>
              <a:ext uri="{FF2B5EF4-FFF2-40B4-BE49-F238E27FC236}">
                <a16:creationId xmlns:a16="http://schemas.microsoft.com/office/drawing/2014/main" id="{87CC8846-6595-141A-CD83-3BD833DE24CA}"/>
              </a:ext>
            </a:extLst>
          </p:cNvPr>
          <p:cNvPicPr>
            <a:picLocks noChangeAspect="1"/>
          </p:cNvPicPr>
          <p:nvPr/>
        </p:nvPicPr>
        <p:blipFill>
          <a:blip r:embed="rId3"/>
          <a:stretch>
            <a:fillRect/>
          </a:stretch>
        </p:blipFill>
        <p:spPr>
          <a:xfrm>
            <a:off x="8162691" y="62937"/>
            <a:ext cx="3589995" cy="1358966"/>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6"/>
          <p:cNvSpPr txBox="1">
            <a:spLocks noGrp="1"/>
          </p:cNvSpPr>
          <p:nvPr>
            <p:ph type="body" idx="1"/>
          </p:nvPr>
        </p:nvSpPr>
        <p:spPr>
          <a:xfrm>
            <a:off x="685992" y="311816"/>
            <a:ext cx="10820015"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3"/>
              </a:buClr>
              <a:buSzPts val="3200"/>
              <a:buNone/>
            </a:pPr>
            <a:r>
              <a:rPr lang="tr" sz="3200" b="1" i="0" u="none" strike="noStrike">
                <a:latin typeface="Helvetica Neue"/>
              </a:rPr>
              <a:t>ÇOCUK KORUMA VAKA YÖNETİMİ SÜRECİ</a:t>
            </a:r>
            <a:endParaRPr/>
          </a:p>
        </p:txBody>
      </p:sp>
      <p:grpSp>
        <p:nvGrpSpPr>
          <p:cNvPr id="267" name="Google Shape;267;p6"/>
          <p:cNvGrpSpPr/>
          <p:nvPr/>
        </p:nvGrpSpPr>
        <p:grpSpPr>
          <a:xfrm>
            <a:off x="1789960" y="1220391"/>
            <a:ext cx="7927324" cy="5125224"/>
            <a:chOff x="105171" y="661"/>
            <a:chExt cx="7927324" cy="5125224"/>
          </a:xfrm>
        </p:grpSpPr>
        <p:sp>
          <p:nvSpPr>
            <p:cNvPr id="268" name="Google Shape;268;p6"/>
            <p:cNvSpPr/>
            <p:nvPr/>
          </p:nvSpPr>
          <p:spPr>
            <a:xfrm>
              <a:off x="105171" y="661"/>
              <a:ext cx="2083593" cy="1250156"/>
            </a:xfrm>
            <a:prstGeom prst="roundRect">
              <a:avLst>
                <a:gd name="adj" fmla="val 10000"/>
              </a:avLst>
            </a:prstGeom>
            <a:solidFill>
              <a:srgbClr val="35B2B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69" name="Google Shape;269;p6"/>
            <p:cNvSpPr txBox="1"/>
            <p:nvPr/>
          </p:nvSpPr>
          <p:spPr>
            <a:xfrm>
              <a:off x="141787"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İlk temas, tespit ve vaka yönetimine yönlendirme</a:t>
              </a:r>
              <a:endParaRPr/>
            </a:p>
          </p:txBody>
        </p:sp>
        <p:sp>
          <p:nvSpPr>
            <p:cNvPr id="270" name="Google Shape;270;p6"/>
            <p:cNvSpPr/>
            <p:nvPr/>
          </p:nvSpPr>
          <p:spPr>
            <a:xfrm>
              <a:off x="2372121" y="367374"/>
              <a:ext cx="441721"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1" name="Google Shape;271;p6"/>
            <p:cNvSpPr txBox="1"/>
            <p:nvPr/>
          </p:nvSpPr>
          <p:spPr>
            <a:xfrm>
              <a:off x="2372121" y="470720"/>
              <a:ext cx="309205"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72" name="Google Shape;272;p6"/>
            <p:cNvSpPr/>
            <p:nvPr/>
          </p:nvSpPr>
          <p:spPr>
            <a:xfrm>
              <a:off x="3022203" y="661"/>
              <a:ext cx="2083593" cy="1250156"/>
            </a:xfrm>
            <a:prstGeom prst="roundRect">
              <a:avLst>
                <a:gd name="adj" fmla="val 10000"/>
              </a:avLst>
            </a:prstGeom>
            <a:solidFill>
              <a:srgbClr val="95CD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3" name="Google Shape;273;p6"/>
            <p:cNvSpPr txBox="1"/>
            <p:nvPr/>
          </p:nvSpPr>
          <p:spPr>
            <a:xfrm>
              <a:off x="3058819"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Kayıt ve ilk değerlendirme</a:t>
              </a:r>
              <a:endParaRPr/>
            </a:p>
          </p:txBody>
        </p:sp>
        <p:sp>
          <p:nvSpPr>
            <p:cNvPr id="274" name="Google Shape;274;p6"/>
            <p:cNvSpPr/>
            <p:nvPr/>
          </p:nvSpPr>
          <p:spPr>
            <a:xfrm>
              <a:off x="5289153" y="367374"/>
              <a:ext cx="441721"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5" name="Google Shape;275;p6"/>
            <p:cNvSpPr txBox="1"/>
            <p:nvPr/>
          </p:nvSpPr>
          <p:spPr>
            <a:xfrm>
              <a:off x="5289153" y="470720"/>
              <a:ext cx="309205"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76" name="Google Shape;276;p6"/>
            <p:cNvSpPr/>
            <p:nvPr/>
          </p:nvSpPr>
          <p:spPr>
            <a:xfrm>
              <a:off x="5939234" y="661"/>
              <a:ext cx="2083593" cy="1250156"/>
            </a:xfrm>
            <a:prstGeom prst="roundRect">
              <a:avLst>
                <a:gd name="adj" fmla="val 100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7" name="Google Shape;277;p6"/>
            <p:cNvSpPr txBox="1"/>
            <p:nvPr/>
          </p:nvSpPr>
          <p:spPr>
            <a:xfrm>
              <a:off x="5975850"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Kapsamlı değerlendirme aracılığıyla ihtiyaçların ele alınması</a:t>
              </a:r>
              <a:endParaRPr/>
            </a:p>
          </p:txBody>
        </p:sp>
        <p:sp>
          <p:nvSpPr>
            <p:cNvPr id="278" name="Google Shape;278;p6"/>
            <p:cNvSpPr/>
            <p:nvPr/>
          </p:nvSpPr>
          <p:spPr>
            <a:xfrm rot="5400000">
              <a:off x="6794786" y="1333314"/>
              <a:ext cx="372488"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9" name="Google Shape;279;p6"/>
            <p:cNvSpPr txBox="1"/>
            <p:nvPr/>
          </p:nvSpPr>
          <p:spPr>
            <a:xfrm>
              <a:off x="6826011" y="1405435"/>
              <a:ext cx="310039" cy="26074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80" name="Google Shape;280;p6"/>
            <p:cNvSpPr/>
            <p:nvPr/>
          </p:nvSpPr>
          <p:spPr>
            <a:xfrm>
              <a:off x="5939234" y="1953626"/>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1" name="Google Shape;281;p6"/>
            <p:cNvSpPr txBox="1"/>
            <p:nvPr/>
          </p:nvSpPr>
          <p:spPr>
            <a:xfrm>
              <a:off x="5975850" y="1990242"/>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Bireysel vaka planının geliştirilmesi</a:t>
              </a:r>
              <a:endParaRPr/>
            </a:p>
          </p:txBody>
        </p:sp>
        <p:sp>
          <p:nvSpPr>
            <p:cNvPr id="282" name="Google Shape;282;p6"/>
            <p:cNvSpPr/>
            <p:nvPr/>
          </p:nvSpPr>
          <p:spPr>
            <a:xfrm rot="5381072">
              <a:off x="6851810" y="3190682"/>
              <a:ext cx="268025"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3" name="Google Shape;283;p6"/>
            <p:cNvSpPr txBox="1"/>
            <p:nvPr/>
          </p:nvSpPr>
          <p:spPr>
            <a:xfrm rot="-18928">
              <a:off x="6830582" y="3315035"/>
              <a:ext cx="310039" cy="18761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300"/>
                <a:buFont typeface="Calibri"/>
                <a:buNone/>
              </a:pPr>
              <a:endParaRPr sz="1300" b="0" i="0" u="none" strike="noStrike" cap="none">
                <a:solidFill>
                  <a:schemeClr val="lt1"/>
                </a:solidFill>
                <a:latin typeface="Calibri"/>
                <a:ea typeface="Calibri"/>
                <a:cs typeface="Calibri"/>
                <a:sym typeface="Calibri"/>
              </a:endParaRPr>
            </a:p>
          </p:txBody>
        </p:sp>
        <p:sp>
          <p:nvSpPr>
            <p:cNvPr id="284" name="Google Shape;284;p6"/>
            <p:cNvSpPr/>
            <p:nvPr/>
          </p:nvSpPr>
          <p:spPr>
            <a:xfrm>
              <a:off x="5948902" y="3709483"/>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5" name="Google Shape;285;p6"/>
            <p:cNvSpPr txBox="1"/>
            <p:nvPr/>
          </p:nvSpPr>
          <p:spPr>
            <a:xfrm>
              <a:off x="5985518" y="3746099"/>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Vaka planının uygulanmaya başlanması </a:t>
              </a:r>
              <a:endParaRPr dirty="0"/>
            </a:p>
          </p:txBody>
        </p:sp>
        <p:sp>
          <p:nvSpPr>
            <p:cNvPr id="286" name="Google Shape;286;p6"/>
            <p:cNvSpPr/>
            <p:nvPr/>
          </p:nvSpPr>
          <p:spPr>
            <a:xfrm rot="10800000">
              <a:off x="2470221" y="4157717"/>
              <a:ext cx="3328137"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7" name="Google Shape;287;p6"/>
            <p:cNvSpPr txBox="1"/>
            <p:nvPr/>
          </p:nvSpPr>
          <p:spPr>
            <a:xfrm>
              <a:off x="2625240" y="4261063"/>
              <a:ext cx="3173118"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88" name="Google Shape;288;p6"/>
            <p:cNvSpPr/>
            <p:nvPr/>
          </p:nvSpPr>
          <p:spPr>
            <a:xfrm>
              <a:off x="123840" y="3875729"/>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9" name="Google Shape;289;p6"/>
            <p:cNvSpPr txBox="1"/>
            <p:nvPr/>
          </p:nvSpPr>
          <p:spPr>
            <a:xfrm>
              <a:off x="160456" y="3912345"/>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Takip, izleme ve gözden geçirme </a:t>
              </a:r>
              <a:endParaRPr dirty="0"/>
            </a:p>
          </p:txBody>
        </p:sp>
        <p:sp>
          <p:nvSpPr>
            <p:cNvPr id="290" name="Google Shape;290;p6"/>
            <p:cNvSpPr/>
            <p:nvPr/>
          </p:nvSpPr>
          <p:spPr>
            <a:xfrm rot="-5398515">
              <a:off x="973131" y="3264267"/>
              <a:ext cx="385857"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91" name="Google Shape;291;p6"/>
            <p:cNvSpPr txBox="1"/>
            <p:nvPr/>
          </p:nvSpPr>
          <p:spPr>
            <a:xfrm rot="1485">
              <a:off x="1011015" y="3445460"/>
              <a:ext cx="310039" cy="2701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ct val="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92" name="Google Shape;292;p6"/>
            <p:cNvSpPr/>
            <p:nvPr/>
          </p:nvSpPr>
          <p:spPr>
            <a:xfrm>
              <a:off x="124695" y="1897540"/>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93" name="Google Shape;293;p6"/>
            <p:cNvSpPr txBox="1"/>
            <p:nvPr/>
          </p:nvSpPr>
          <p:spPr>
            <a:xfrm>
              <a:off x="161311" y="1934156"/>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Vakayı kapatma </a:t>
              </a:r>
              <a:endParaRPr/>
            </a:p>
          </p:txBody>
        </p:sp>
      </p:grpSp>
      <p:sp>
        <p:nvSpPr>
          <p:cNvPr id="294" name="Google Shape;294;p6"/>
          <p:cNvSpPr/>
          <p:nvPr/>
        </p:nvSpPr>
        <p:spPr>
          <a:xfrm rot="-2263542">
            <a:off x="3455733" y="3570307"/>
            <a:ext cx="4586112" cy="313994"/>
          </a:xfrm>
          <a:prstGeom prst="rightArrow">
            <a:avLst>
              <a:gd name="adj1" fmla="val 50000"/>
              <a:gd name="adj2" fmla="val 50000"/>
            </a:avLst>
          </a:prstGeom>
          <a:solidFill>
            <a:srgbClr val="A8BED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latin typeface="Calibri"/>
              <a:ea typeface="Calibri"/>
              <a:cs typeface="Calibri"/>
              <a:sym typeface="Calibri"/>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İLK TEMAS VE TESPİT</a:t>
            </a:r>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8"/>
          <p:cNvSpPr txBox="1">
            <a:spLocks noGrp="1"/>
          </p:cNvSpPr>
          <p:nvPr>
            <p:ph type="title"/>
          </p:nvPr>
        </p:nvSpPr>
        <p:spPr>
          <a:xfrm>
            <a:off x="838200" y="273228"/>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dirty="0">
                <a:latin typeface="Helvetica Neue"/>
              </a:rPr>
              <a:t>ÇOCUK </a:t>
            </a:r>
            <a:r>
              <a:rPr lang="tr" dirty="0"/>
              <a:t>İ</a:t>
            </a:r>
            <a:r>
              <a:rPr lang="tr" sz="3600" b="1" i="0" u="none" strike="noStrike" dirty="0">
                <a:latin typeface="Helvetica Neue"/>
              </a:rPr>
              <a:t>ŞÇİLİĞİNİN TESPİTİ HAKKINDA ÖZET: </a:t>
            </a:r>
            <a:br>
              <a:rPr lang="tr" sz="3600" b="1" i="0" u="none" strike="noStrike" dirty="0">
                <a:latin typeface="Helvetica Neue"/>
              </a:rPr>
            </a:br>
            <a:r>
              <a:rPr lang="tr" sz="3600" b="1" i="0" u="none" strike="noStrike" dirty="0">
                <a:latin typeface="Helvetica Neue"/>
              </a:rPr>
              <a:t>TEMAS NOKTALARI </a:t>
            </a:r>
            <a:endParaRPr dirty="0"/>
          </a:p>
        </p:txBody>
      </p:sp>
      <p:sp>
        <p:nvSpPr>
          <p:cNvPr id="306" name="Google Shape;306;p8"/>
          <p:cNvSpPr txBox="1">
            <a:spLocks noGrp="1"/>
          </p:cNvSpPr>
          <p:nvPr>
            <p:ph type="body" idx="2"/>
          </p:nvPr>
        </p:nvSpPr>
        <p:spPr>
          <a:xfrm>
            <a:off x="489768" y="1749969"/>
            <a:ext cx="11535977" cy="483480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Okullar, yerel ve insani yardım hizmet sağlayıcıları, sağlık klinikleri, yapılan dağıtımlar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Topluluk tarafından sağlanan sosyal yardımlar, toplum temelli yapılar, dinî liderler/topluluk liderleri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Topluluk merkezleri, güvenli alanlar, çok hizmetli merkezler, grup faaliyetleri </a:t>
            </a:r>
            <a:endParaRPr sz="2200" dirty="0"/>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İşverenler, işveren örgütleri ve sendikalarla birlikte çalışma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İş yerlerinde, dükkânlarda, sokaklarda veya sahada çocuklarla iletişime geçme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Daha önce çocuk işçi olarak çalışmış çocuklarla çalışma (sosyal yardım veya akran ağları)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Mevcut izleme sistemleri (çocuk işçiliği/çocuk koruma/kamp yönetimi)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Topluluk düzeyinde profil çıkarma veya değerlendirme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Sosyal refah ve yardım/nakit ve kupon yardımı/gıda güvenliği ve geçim kaynakları programları </a:t>
            </a:r>
            <a:endParaRPr sz="22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200" b="0" i="0" u="none" strike="noStrike" dirty="0">
                <a:solidFill>
                  <a:srgbClr val="000000"/>
                </a:solidFill>
                <a:latin typeface="Helvetica Neue"/>
                <a:ea typeface="Helvetica Neue"/>
                <a:cs typeface="Helvetica Neue"/>
                <a:sym typeface="Helvetica Neue"/>
              </a:rPr>
              <a:t>Kolluk güçleri veya sınır güvenliği </a:t>
            </a:r>
            <a:r>
              <a:rPr lang="tr" sz="2200" b="0" i="0" u="none" strike="noStrike" dirty="0">
                <a:solidFill>
                  <a:srgbClr val="212E3B"/>
                </a:solidFill>
                <a:latin typeface="Helvetica Neue"/>
                <a:ea typeface="Helvetica Neue"/>
                <a:cs typeface="Helvetica Neue"/>
                <a:sym typeface="Helvetica Neue"/>
              </a:rPr>
              <a:t>kayıt veya varış noktaları (ÜYEK'ler/Mülteciler/Refakatsiz ve Ailesinden Ayrı Düşmüş Çocuklar-RAADÇ) </a:t>
            </a:r>
            <a:endParaRPr sz="2200" dirty="0">
              <a:solidFill>
                <a:schemeClr val="bg2"/>
              </a:solidFill>
            </a:endParaRPr>
          </a:p>
          <a:p>
            <a:pPr marL="0" lvl="0" indent="0" algn="l" rtl="0">
              <a:lnSpc>
                <a:spcPct val="90000"/>
              </a:lnSpc>
              <a:spcBef>
                <a:spcPts val="1000"/>
              </a:spcBef>
              <a:spcAft>
                <a:spcPct val="0"/>
              </a:spcAft>
              <a:buSzPts val="2400"/>
              <a:buNone/>
            </a:pPr>
            <a:endParaRPr sz="2400" dirty="0">
              <a:latin typeface="Helvetica Neue"/>
              <a:ea typeface="Helvetica Neue"/>
              <a:cs typeface="Helvetica Neue"/>
              <a:sym typeface="Helvetica Neue"/>
            </a:endParaRPr>
          </a:p>
        </p:txBody>
      </p:sp>
      <p:sp>
        <p:nvSpPr>
          <p:cNvPr id="307" name="Google Shape;307;p8"/>
          <p:cNvSpPr/>
          <p:nvPr/>
        </p:nvSpPr>
        <p:spPr>
          <a:xfrm>
            <a:off x="-6083365" y="474345"/>
            <a:ext cx="6096000" cy="461665"/>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2400">
              <a:solidFill>
                <a:schemeClr val="dk1"/>
              </a:solidFill>
              <a:latin typeface="Calibri"/>
              <a:ea typeface="Calibri"/>
              <a:cs typeface="Calibri"/>
              <a:sym typeface="Calibri"/>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TARTIŞMA</a:t>
            </a:r>
            <a:endParaRPr/>
          </a:p>
        </p:txBody>
      </p:sp>
      <p:sp>
        <p:nvSpPr>
          <p:cNvPr id="314" name="Google Shape;314;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a:latin typeface="Helvetica Neue"/>
              </a:rPr>
              <a:t>Gruplarınızda: </a:t>
            </a:r>
            <a:endParaRPr/>
          </a:p>
        </p:txBody>
      </p:sp>
      <p:sp>
        <p:nvSpPr>
          <p:cNvPr id="315" name="Google Shape;315;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a:latin typeface="Helvetica Neue"/>
              </a:rPr>
              <a:t>Mevcut durumda, çocuk işçi olarak çalışan bir çocuğun tespit edilmesi hâlinde neler yapıldığını tartışınız. Aşağıdaki hususların olumlu ve olumsuz yönlerini tartışınız: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Vaka yönetimi hizmetlerine erişimde herhangi bir kriter var mı?</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Bu, aktif durumda mı pasif durumda mı?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Çocuğun ilk olarak kim tarafından tespit edildiği bir fark yaratıyor mu? (kuruluşlar ve sektörler tarafından olması?) </a:t>
            </a:r>
            <a:endParaRPr/>
          </a:p>
          <a:p>
            <a:pPr marL="685800" lvl="1" indent="-228600" algn="l" rtl="0">
              <a:lnSpc>
                <a:spcPct val="90000"/>
              </a:lnSpc>
              <a:spcBef>
                <a:spcPts val="500"/>
              </a:spcBef>
              <a:spcAft>
                <a:spcPct val="0"/>
              </a:spcAft>
              <a:buSzPts val="2400"/>
              <a:buChar char="•"/>
            </a:pPr>
            <a:r>
              <a:rPr lang="tr" sz="2400" b="0" i="0" u="none" strike="noStrike">
                <a:latin typeface="Helvetica Neue"/>
              </a:rPr>
              <a:t>Bir çocuğun vaka yönetimi kriterlerini karşılayamadığı durumda ne yapılıyor? </a:t>
            </a:r>
            <a:endParaRPr/>
          </a:p>
          <a:p>
            <a:pPr marL="0" lvl="0" indent="0" algn="l" rtl="0">
              <a:lnSpc>
                <a:spcPct val="90000"/>
              </a:lnSpc>
              <a:spcBef>
                <a:spcPts val="1000"/>
              </a:spcBef>
              <a:spcAft>
                <a:spcPct val="0"/>
              </a:spcAft>
              <a:buSzPts val="2800"/>
              <a:buNone/>
            </a:pPr>
            <a:endParaRPr/>
          </a:p>
        </p:txBody>
      </p:sp>
      <p:pic>
        <p:nvPicPr>
          <p:cNvPr id="316" name="Google Shape;316;p9"/>
          <p:cNvPicPr preferRelativeResize="0"/>
          <p:nvPr/>
        </p:nvPicPr>
        <p:blipFill>
          <a:blip r:embed="rId3">
            <a:alphaModFix/>
          </a:blip>
          <a:stretch>
            <a:fillRect/>
          </a:stretch>
        </p:blipFill>
        <p:spPr>
          <a:xfrm>
            <a:off x="9825279" y="349781"/>
            <a:ext cx="1435100" cy="939800"/>
          </a:xfrm>
          <a:prstGeom prst="rect">
            <a:avLst/>
          </a:prstGeom>
          <a:noFill/>
          <a:ln>
            <a:no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6499</Words>
  <Application>Microsoft Office PowerPoint</Application>
  <PresentationFormat>Geniş ekran</PresentationFormat>
  <Paragraphs>474</Paragraphs>
  <Slides>49</Slides>
  <Notes>49</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49</vt:i4>
      </vt:variant>
    </vt:vector>
  </HeadingPairs>
  <TitlesOfParts>
    <vt:vector size="53" baseType="lpstr">
      <vt:lpstr>Arial</vt:lpstr>
      <vt:lpstr>Helvetica Neue</vt:lpstr>
      <vt:lpstr>Calibri</vt:lpstr>
      <vt:lpstr>Office Theme</vt:lpstr>
      <vt:lpstr>PowerPoint Sunusu</vt:lpstr>
      <vt:lpstr>PowerPoint Sunusu</vt:lpstr>
      <vt:lpstr>PowerPoint Sunusu</vt:lpstr>
      <vt:lpstr>PowerPoint Sunusu</vt:lpstr>
      <vt:lpstr>FAALİYET</vt:lpstr>
      <vt:lpstr>PowerPoint Sunusu</vt:lpstr>
      <vt:lpstr>İLK TEMAS VE TESPİT</vt:lpstr>
      <vt:lpstr>ÇOCUK İŞÇİLİĞİNİN TESPİTİ HAKKINDA ÖZET:  TEMAS NOKTALARI </vt:lpstr>
      <vt:lpstr>TARTIŞMA</vt:lpstr>
      <vt:lpstr>PowerPoint Sunusu</vt:lpstr>
      <vt:lpstr>PowerPoint Sunusu</vt:lpstr>
      <vt:lpstr>KAYIT VE İLK DEĞERLENDİRME </vt:lpstr>
      <vt:lpstr>PowerPoint Sunusu</vt:lpstr>
      <vt:lpstr>PowerPoint Sunusu</vt:lpstr>
      <vt:lpstr>KAPSAMLI DEĞERLENDİRME </vt:lpstr>
      <vt:lpstr>TARTIŞMA</vt:lpstr>
      <vt:lpstr>PowerPoint Sunusu</vt:lpstr>
      <vt:lpstr>PowerPoint Sunusu</vt:lpstr>
      <vt:lpstr>PowerPoint Sunusu</vt:lpstr>
      <vt:lpstr>FAALİYET: RİSKLERİ VE ZARARLARI TESPİT EDİN</vt:lpstr>
      <vt:lpstr>PowerPoint Sunusu</vt:lpstr>
      <vt:lpstr>GÖZLEMLERİNİZ NELERDİR? </vt:lpstr>
      <vt:lpstr>GÖZLEM BECERİLERİ </vt:lpstr>
      <vt:lpstr>FAALİYET: ÇOCUK İŞÇİLİĞİNİN DEĞERLENDİRİLMESİ </vt:lpstr>
      <vt:lpstr>PSİKOSOSYAL FAKTÖRLERİN DEĞERLENDİRİLMESİ</vt:lpstr>
      <vt:lpstr>FİZİKSEL FAKTÖRLERİN DEĞERLENDİRİLMESİ</vt:lpstr>
      <vt:lpstr>ENGELLİLİK FAKTÖRLERİNİN DEĞERLENDİRİLMESİ</vt:lpstr>
      <vt:lpstr>VAKA PLANLAMA VE UYGULAMA</vt:lpstr>
      <vt:lpstr>VAKA PLANLAMASI </vt:lpstr>
      <vt:lpstr>PowerPoint Sunusu</vt:lpstr>
      <vt:lpstr>VAKA PLANLAMASI: ZAMAN ÇERÇEVESİ </vt:lpstr>
      <vt:lpstr>TARTIŞMA</vt:lpstr>
      <vt:lpstr>PowerPoint Sunusu</vt:lpstr>
      <vt:lpstr>PowerPoint Sunusu</vt:lpstr>
      <vt:lpstr>VAKA PLANININ UYGULANMASI VE YÖNLENDİRME</vt:lpstr>
      <vt:lpstr>TARTIŞMA </vt:lpstr>
      <vt:lpstr>VAKA PLANININ UYGULANMASI VE YÖNLENDİRME </vt:lpstr>
      <vt:lpstr>TAKİP VE İNCELEME</vt:lpstr>
      <vt:lpstr>TARTIŞMA</vt:lpstr>
      <vt:lpstr>TAKİP VE İNCELEME</vt:lpstr>
      <vt:lpstr>TAKİP: SIKLIK</vt:lpstr>
      <vt:lpstr>TAKİP VE İNCELEME: KİLİT EYLEMLER </vt:lpstr>
      <vt:lpstr>TAKİP VE İNCELEME: KİLİT EYLEMLER </vt:lpstr>
      <vt:lpstr>TARTIŞMA</vt:lpstr>
      <vt:lpstr>FAALİYET </vt:lpstr>
      <vt:lpstr>PowerPoint Sunusu</vt:lpstr>
      <vt:lpstr>TARTIŞMA: VAKA KAPANIŞI</vt:lpstr>
      <vt:lpstr>PowerPoint Sunusu</vt:lpstr>
      <vt:lpstr>FAALİYET: VAKA PLANLAMASI VE ZARAR AZALTMA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44</cp:revision>
  <dcterms:created xsi:type="dcterms:W3CDTF">2017-12-20T18:51:03Z</dcterms:created>
  <dcterms:modified xsi:type="dcterms:W3CDTF">2024-04-08T13:45:18Z</dcterms:modified>
</cp:coreProperties>
</file>