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embeddedFontLst>
    <p:embeddedFont>
      <p:font typeface="Helvetica Neue" panose="020B060402020202020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Lst>
  <p:custDataLst>
    <p:tags r:id="rId37"/>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8" roundtripDataSignature="AMtx7milBMzweVl4YvukuOuvDaCy4oEYC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C1CB"/>
    <a:srgbClr val="FAF5EA"/>
    <a:srgbClr val="F6C8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183" autoAdjust="0"/>
  </p:normalViewPr>
  <p:slideViewPr>
    <p:cSldViewPr snapToGrid="0">
      <p:cViewPr varScale="1">
        <p:scale>
          <a:sx n="58" d="100"/>
          <a:sy n="58" d="100"/>
        </p:scale>
        <p:origin x="1194" y="84"/>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Çocuk işçi olarak çalışan ve en kötü biçimlerdeki çocuk işçiliğine maruz kalan çocukların ebeveynleri ve bakım verenleri için özel bilgi, destek ve faaliyet paketlerine ihtiyaç vardır ancak daha fazla sayıda aileye ulaşmak ve çocuk işçiliğini önlemek amacıyla veya çalışan çocukların ailelerine yönelik özel müdahalelerin bulunmadığı durumlarda, çocuk koruma aktörleri çocuk işçiliğini geniş kapsamlı çocuk koruma aile güçlendirme müdahalelerine dâhil edebilir. Bu müdahaleler arasında çocuk işçi olarak çalışan veya çocuk işçiliği riski altında olan çocukların aileleri için savucunuculuk yaparak veya çocuk işçiliğine ilişkin kilit mesajları ve farkındalık stratejilerini genel aile güçlendirme programlarına entegre ederek bu ailelerin gıda güvenliği ve geçim kaynakları, sosyal koruma ve diğer ekonomik güçlendirme müdahaleleri ve ebeveynler/bakım verenler ile yapılacak daha geniş eğitim veya çocuk koruma programları sektörleri gibi sektörlerde daha geniş aile güçlendirme müdahalelerine dâhil edilmeleri yer almaktadır. </a:t>
            </a:r>
            <a:endParaRPr/>
          </a:p>
          <a:p>
            <a:pPr marL="0" lvl="0" indent="0" algn="l" rtl="0">
              <a:spcBef>
                <a:spcPct val="0"/>
              </a:spcBef>
              <a:spcAft>
                <a:spcPct val="0"/>
              </a:spcAft>
              <a:buNone/>
            </a:pPr>
            <a:endParaRPr/>
          </a:p>
        </p:txBody>
      </p:sp>
      <p:sp>
        <p:nvSpPr>
          <p:cNvPr id="289" name="Google Shape;28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Bu faaliyetler arasında şunlar yer alabilir: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 ile ilgili zararlı sosyal normların ele alındığı, çocuk işçiliğinin zararlı etkilerinin belirtildiği, eğitimin teşvik edildiği ve çocuk işçiliği yerine alternatiflerin sunulduğu özel olarak hazırlanmış ebeveynlik oturumları;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işçiliğine karşı risk altında olan çocukların ve ergenlerin korunmasının ve bakımının güçlendirilmesi için çocukları risk altında bulunan ebeveynler ve bakım verenlere yönelik psikososyal sağlık ve ruh sağlığı müdahaleleri;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ebeveyn-çocuk ilişkilerinin güçlendirilmesi, karşılıklı hâle getirilmesi ve bağ kurulması için ortak gerçekleştirilen ebeveyn-çocuk faaliyetleri veya aile sosyal etkinlikleri;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işçiliğine ilişkin sosyal normları ve tutumları etkileyebilen yerel gönüllüler tarafından desteklenen ebeveyn destek grupları;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 olarak çalışan çocuklara yönelik zarar azaltma stratejileri ve alternatiflerinin geliştirilmesi için ebeveynler ve bakım verenlerle birlikte çalışılması;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kendileri de çocuk işçi olarak çalışan genç bakım verenler için özel olarak düzenlenmiş faaliyetler</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sosyal güvenlik ağları, gıda güvenliği ve geçim kaynakları programları ile ebeveynler ve bakım verenler için gelir getirici fırsatlar da dâhil olmak üzere ekonomik fırsatlara erişim. </a:t>
            </a:r>
            <a:endParaRPr dirty="0"/>
          </a:p>
        </p:txBody>
      </p:sp>
      <p:sp>
        <p:nvSpPr>
          <p:cNvPr id="297" name="Google Shape;29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2400" dirty="0"/>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Çalışmalar, hane içerisinde görülen çocuk işçiliğinin hane içerisindeki davranışsal-kültürel ya da ekonomik faktörler sebebiyle veya hem davranışsal-kültürel hem ekonomik faktörlerle ortaya çıkıp çıkmadığının somut bir şekilde anlaşılmasıyla desteklenmelidir. Bakım verenler ve çocuklar, özellikle kayıt dışı çalışma söz konusu olduğunda, çocuğun çalışma durumuna ilişkin bazı yönleri saklayabilirler. Çocuk koruma aktörleri, kendilerine her zaman "tüm hikâyenin" anlatıldığını varsaymamalıdır. Özellikle sosyal normlar ve inançların çocukların çalışmaları açısından önemli olduğu durumlarda, ev içinde çalışan bir çocukla doğrudan veya özel olarak konuşmak da mümkün olmayabilir. Bunu göz önünde bulundurarak, ilgili kız çocuğunun veya erkek çocuğun gün boyunca neler yaptığı, okula devam durumu, ailesi ve arkadaşlarıyla geçirdiği zaman ve benzeri konularda araştırma soruları sorarak çocuk işçiliğine ilişkin farklı algıları saptamaya çalışın. Çocukların günlerini nasıl geçirdiklerini veya yaşadıkları deneyimleri tanımlamasına yardımcı olmak veya çocuklarla yaptığınız tartışmaları yönlendirmek için çizimler, rol yapma oyunları, fotoğraflar, hikâyeler, haritalar veya diyagramlar kullanın ve çocuk ile aileyi tanıyan birden fazla kaynakla iletişime geçerek çapraz kontrol yapın. Bakım verenlerle suçlayıcı olmayan, güvene dayalı ve yardım edici ilişkiler kurmak oldukça önemlidir. </a:t>
            </a:r>
            <a:endParaRPr sz="2400" dirty="0"/>
          </a:p>
          <a:p>
            <a:pPr marL="0" marR="0" lvl="0" indent="0" algn="l" rtl="0">
              <a:lnSpc>
                <a:spcPct val="100000"/>
              </a:lnSpc>
              <a:spcBef>
                <a:spcPct val="0"/>
              </a:spcBef>
              <a:spcAft>
                <a:spcPct val="0"/>
              </a:spcAft>
              <a:buClr>
                <a:schemeClr val="dk1"/>
              </a:buClr>
              <a:buSzPts val="1200"/>
              <a:buFont typeface="Calibri"/>
              <a:buNone/>
            </a:pPr>
            <a:endParaRPr sz="1200" dirty="0"/>
          </a:p>
        </p:txBody>
      </p:sp>
      <p:sp>
        <p:nvSpPr>
          <p:cNvPr id="305" name="Google Shape;30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Ailelerin yasa dışı işlerde veya en kötü biçimlerdeki çocuk işçiliğinde çalışan çocuklarla veya bu çocukların işverenleriyle ilişkisi olduğunda, çocuğa ve ilgili personele zarar gelmesini önlemek amacıyla aile üyeleriyle her türlü ilişkinin ilgili SOP'lerle uyumlu olmasını, bunun çocuk koruma vaka yönetimi aracılığıyla ve gerektiğinde polis veya kolluk kuvvetleriyle birlikte yürütülmesini sağlayın. Ebeveynler ve bakım verenler, çocukları zararlı işlerden kurtarmak için genellikle bir destek ve müdahale paketine ihtiyaç duyarlar. Yüksek riskli vakalar için bu paket, vaka yönetimi, çocuğun evde karşılaşabileceği diğer koruma risklerinin ele alınması, çocuğun temel ihtiyaçlarının karşılanması, gıda güvenliği ve geçim kaynakları ve diğer çok sektörlü hizmetler, aile arabuluculuğu, zarar azaltma için kullanılabilecek acil bir müdahale olarak güvenlik planlaması, çocuk bakımı, EÇG veya hukuki destek gibi ek destekleri içerebilir. Bakım verenlere sağlanan desteğin etkili olup olmadığını belirlemek için çocuk koruma çalışanları, birlikte çalıştıkları çocuklar ve ailelerin davranışları, inançları veya güvenlikleri konusunda meydana gelmesi beklenen değişiklikleri net bir şekilde tespit etmelidir. </a:t>
            </a:r>
            <a:endParaRPr/>
          </a:p>
          <a:p>
            <a:pPr marL="0" marR="0" lvl="0" indent="0" algn="l" rtl="0">
              <a:lnSpc>
                <a:spcPct val="100000"/>
              </a:lnSpc>
              <a:spcBef>
                <a:spcPct val="0"/>
              </a:spcBef>
              <a:spcAft>
                <a:spcPct val="0"/>
              </a:spcAft>
              <a:buClr>
                <a:schemeClr val="dk1"/>
              </a:buClr>
              <a:buSzPts val="1200"/>
              <a:buFont typeface="Calibri"/>
              <a:buNone/>
            </a:pPr>
            <a:endParaRPr sz="1200"/>
          </a:p>
        </p:txBody>
      </p:sp>
      <p:sp>
        <p:nvSpPr>
          <p:cNvPr id="313" name="Google Shape;313;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a:p>
        </p:txBody>
      </p:sp>
      <p:sp>
        <p:nvSpPr>
          <p:cNvPr id="321" name="Google Shape;32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Özellikle en kötü biçimlerdeki çocuk işçi olarak çalışan çocuklar, örneğin en kötü biçimlerdeki çocuk işçiliğinden kurtarıldıktan veya uzaklaştırıldıktan sonra ya da güvenli olmayan bir aile ortamı nedeniyle ailelerinden alındıktan sonra, kısa veya uzun süreli alternatif bakıma ihtiyaç duyabilirler.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koruma vaka yönetimi, uygun bir bakım düzenlemesi ihtiyacı için destek sağlamalıdır. Bu destek, her zaman çocuğun yüksek yararı gözetilerek sağlanmalı, ulusal ve uluslararası kılavuz ilkelerle uyumlu olmalıdır. Verilen destekler, çocuk ve aile için yeterli kaynakların sağlanması, çocuk ve ailenin yaşam ve çalışma durumlarının yakından ve düzenli olarak izlenmesi ve nitelikli vaka çalışanları tarafından takip edilmesi ile desteklenmelidir.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Alternatif bakım düzenlemelerinde bulunulan çocukların izlenmesi; çocukların okula ve eğlence faaliyetlerine erişimlerini ve devam etme durumlarını, ücretli ve ücretsiz işlerle ilgili faaliyetleri ve mali kaynaklara erişimleri ile bu kaynaklar üzerindeki kontrollerini kapsamalıdır.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Asgari çalışma yaşının üzerinde olan ergenler, örgün eğitim, teknik ve mesleki eğitim, iş karşılığı ücret veya gençler için geçim kaynakları programlarını içerebilecek insana yakışır işlere erişim (yolları) konusunda desteklenmelidir.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ve/veya bağımsız yaşayan yaşça büyük ergenlerin ihtiyaç ve tercihlerini ve ergen kız çocuklarının (ticari cinsel sömürüye ve cinsel şiddete maruz kalan, çocuğu olan veya engelli kız çocuklarının) özel bakım ve korunma ihtiyaçlarını dikkate alan, toplumsal cinsiyet ve yaşa duyarlılık kavramları önem taşımaktadır.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En kötü biçimlerdeki çocuk işçiliğinden kurtarılan ve alternatif bakıma yerleştirilen çocuklar, rehabilitasyonlarını ve yeniden entegrasyonlarını destekleyen bütünsel bir bakım paketi almalıdır. </a:t>
            </a:r>
            <a:endParaRPr b="0" dirty="0"/>
          </a:p>
        </p:txBody>
      </p:sp>
      <p:sp>
        <p:nvSpPr>
          <p:cNvPr id="329" name="Google Shape;32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ct val="0"/>
              </a:spcBef>
              <a:spcAft>
                <a:spcPct val="0"/>
              </a:spcAft>
              <a:buNone/>
            </a:pPr>
            <a:endParaRPr/>
          </a:p>
          <a:p>
            <a:pPr marL="457200" lvl="1" indent="0" algn="l" rtl="0">
              <a:spcBef>
                <a:spcPct val="0"/>
              </a:spcBef>
              <a:spcAft>
                <a:spcPct val="0"/>
              </a:spcAft>
              <a:buNone/>
            </a:pPr>
            <a:endParaRPr/>
          </a:p>
          <a:p>
            <a:pPr marL="0" lvl="0" indent="0" algn="l" rtl="0">
              <a:spcBef>
                <a:spcPct val="0"/>
              </a:spcBef>
              <a:spcAft>
                <a:spcPct val="0"/>
              </a:spcAft>
              <a:buNone/>
            </a:pPr>
            <a:endParaRPr/>
          </a:p>
        </p:txBody>
      </p:sp>
      <p:sp>
        <p:nvSpPr>
          <p:cNvPr id="337" name="Google Shape;33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ct val="0"/>
              </a:spcBef>
              <a:spcAft>
                <a:spcPct val="0"/>
              </a:spcAft>
              <a:buNone/>
            </a:pPr>
            <a:endParaRPr/>
          </a:p>
          <a:p>
            <a:pPr marL="457200" lvl="1" indent="0" algn="l" rtl="0">
              <a:spcBef>
                <a:spcPct val="0"/>
              </a:spcBef>
              <a:spcAft>
                <a:spcPct val="0"/>
              </a:spcAft>
              <a:buNone/>
            </a:pPr>
            <a:endParaRPr/>
          </a:p>
        </p:txBody>
      </p:sp>
      <p:sp>
        <p:nvSpPr>
          <p:cNvPr id="346" name="Google Shape;34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p1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a:p>
            <a:pPr marL="0" lvl="0" indent="0" algn="l" rtl="0">
              <a:spcBef>
                <a:spcPct val="0"/>
              </a:spcBef>
              <a:spcAft>
                <a:spcPct val="0"/>
              </a:spcAft>
              <a:buNone/>
            </a:pPr>
            <a:endParaRPr/>
          </a:p>
        </p:txBody>
      </p:sp>
      <p:sp>
        <p:nvSpPr>
          <p:cNvPr id="355" name="Google Shape;35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63" name="Google Shape;36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1200" b="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371" name="Google Shape;37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Google Shape;38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1200" b="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381" name="Google Shape;38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2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0" name="Google Shape;39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1200" b="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391" name="Google Shape;39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1200" b="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401" name="Google Shape;401;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1200" b="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411" name="Google Shape;41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1" indent="0" algn="l" rtl="0">
              <a:spcBef>
                <a:spcPct val="0"/>
              </a:spcBef>
              <a:spcAft>
                <a:spcPct val="0"/>
              </a:spcAft>
              <a:buNone/>
            </a:pPr>
            <a:endParaRPr/>
          </a:p>
          <a:p>
            <a:pPr marL="457200" lvl="1" indent="0" algn="l" rtl="0">
              <a:spcBef>
                <a:spcPct val="0"/>
              </a:spcBef>
              <a:spcAft>
                <a:spcPct val="0"/>
              </a:spcAft>
              <a:buNone/>
            </a:pPr>
            <a:endParaRPr/>
          </a:p>
        </p:txBody>
      </p:sp>
      <p:sp>
        <p:nvSpPr>
          <p:cNvPr id="421" name="Google Shape;421;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Çocuk işçi olarak çalışan tüm çocukların üçte ikisi hane içinde genellikle tarımda, ev işlerinde veya aile işletmelerinde çalışmaktadır.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Çocuk işçiliği ile mücadele çabaları, ebeveynlerin, bakım verenlerin ve diğer yakın aile üyelerinin katılımı olmazsa başarısız olacaktır.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Birçok insani krizde aileler yerlerinden edilmiş, birbirinden ayrı düşmüş, yüksek düzeyde stres veya ekonomik sarsıntıyla karşı karşıya kalmıştır. Bu durum, ailelerin ve bakım verenlerin koruma kapasitesini ciddi şekilde zayıflatmaktadır. Aileler temel ihtiyaçlarını karşılayamadığında, ailenin sosyal normları hızla değişebilmekte ve ebeveynler çocuk işçiliğini bir başa çıkma mekanizması ve gelir kaynağı olarak kullanmak mecburiyetinde kalmaktadır.</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Programa ilişkin bulgular, aile içindeki bu tür risk faktörlerinin ele alınmasının ve bakım verilen ortamdaki koruyucu kapasitelerin güçlendirilmesinin çocuk işçiliğini önlemenin en etkili yollarından biri olduğunu göstermektedir.</a:t>
            </a:r>
            <a:endParaRPr dirty="0"/>
          </a:p>
          <a:p>
            <a:pPr marL="0" lvl="0" indent="0" algn="l" rtl="0">
              <a:spcBef>
                <a:spcPct val="0"/>
              </a:spcBef>
              <a:spcAft>
                <a:spcPct val="0"/>
              </a:spcAft>
              <a:buNone/>
            </a:pPr>
            <a:endParaRPr dirty="0"/>
          </a:p>
        </p:txBody>
      </p:sp>
      <p:sp>
        <p:nvSpPr>
          <p:cNvPr id="430" name="Google Shape;430;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26</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46" name="Google Shape;246;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52" name="Google Shape;252;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60" name="Google Shape;260;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68" name="Google Shape;26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76" name="Google Shape;27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83" name="Google Shape;283;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28"/>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2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8"/>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67"/>
        <p:cNvGrpSpPr/>
        <p:nvPr/>
      </p:nvGrpSpPr>
      <p:grpSpPr>
        <a:xfrm>
          <a:off x="0" y="0"/>
          <a:ext cx="0" cy="0"/>
          <a:chOff x="0" y="0"/>
          <a:chExt cx="0" cy="0"/>
        </a:xfrm>
      </p:grpSpPr>
      <p:sp>
        <p:nvSpPr>
          <p:cNvPr id="68" name="Google Shape;68;p3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69" name="Google Shape;69;p37"/>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70" name="Google Shape;70;p37"/>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71" name="Google Shape;71;p37"/>
          <p:cNvSpPr>
            <a:spLocks noGrp="1"/>
          </p:cNvSpPr>
          <p:nvPr>
            <p:ph type="pic" idx="2"/>
          </p:nvPr>
        </p:nvSpPr>
        <p:spPr>
          <a:xfrm>
            <a:off x="0" y="0"/>
            <a:ext cx="4340225" cy="6858000"/>
          </a:xfrm>
          <a:prstGeom prst="rect">
            <a:avLst/>
          </a:prstGeom>
          <a:noFill/>
          <a:ln>
            <a:noFill/>
          </a:ln>
        </p:spPr>
        <p:txBody>
          <a:bodyPr/>
          <a:lstStyle/>
          <a:p>
            <a:endParaRPr/>
          </a:p>
        </p:txBody>
      </p:sp>
      <p:sp>
        <p:nvSpPr>
          <p:cNvPr id="72" name="Google Shape;72;p3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3"/>
        <p:cNvGrpSpPr/>
        <p:nvPr/>
      </p:nvGrpSpPr>
      <p:grpSpPr>
        <a:xfrm>
          <a:off x="0" y="0"/>
          <a:ext cx="0" cy="0"/>
          <a:chOff x="0" y="0"/>
          <a:chExt cx="0" cy="0"/>
        </a:xfrm>
      </p:grpSpPr>
      <p:sp>
        <p:nvSpPr>
          <p:cNvPr id="74" name="Google Shape;74;p38"/>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75" name="Google Shape;75;p3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6" name="Google Shape;76;p3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7" name="Google Shape;77;p38"/>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8"/>
        <p:cNvGrpSpPr/>
        <p:nvPr/>
      </p:nvGrpSpPr>
      <p:grpSpPr>
        <a:xfrm>
          <a:off x="0" y="0"/>
          <a:ext cx="0" cy="0"/>
          <a:chOff x="0" y="0"/>
          <a:chExt cx="0" cy="0"/>
        </a:xfrm>
      </p:grpSpPr>
      <p:sp>
        <p:nvSpPr>
          <p:cNvPr id="79" name="Google Shape;79;p39"/>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80" name="Google Shape;80;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1" name="Google Shape;81;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2" name="Google Shape;82;p39"/>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83"/>
        <p:cNvGrpSpPr/>
        <p:nvPr/>
      </p:nvGrpSpPr>
      <p:grpSpPr>
        <a:xfrm>
          <a:off x="0" y="0"/>
          <a:ext cx="0" cy="0"/>
          <a:chOff x="0" y="0"/>
          <a:chExt cx="0" cy="0"/>
        </a:xfrm>
      </p:grpSpPr>
      <p:sp>
        <p:nvSpPr>
          <p:cNvPr id="84" name="Google Shape;84;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86" name="Google Shape;86;p40"/>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7" name="Google Shape;87;p4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8" name="Google Shape;88;p4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9" name="Google Shape;89;p4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90"/>
        <p:cNvGrpSpPr/>
        <p:nvPr/>
      </p:nvGrpSpPr>
      <p:grpSpPr>
        <a:xfrm>
          <a:off x="0" y="0"/>
          <a:ext cx="0" cy="0"/>
          <a:chOff x="0" y="0"/>
          <a:chExt cx="0" cy="0"/>
        </a:xfrm>
      </p:grpSpPr>
      <p:sp>
        <p:nvSpPr>
          <p:cNvPr id="91" name="Google Shape;9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p41"/>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93" name="Google Shape;93;p41"/>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94" name="Google Shape;94;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5" name="Google Shape;95;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6" name="Google Shape;96;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7"/>
        <p:cNvGrpSpPr/>
        <p:nvPr/>
      </p:nvGrpSpPr>
      <p:grpSpPr>
        <a:xfrm>
          <a:off x="0" y="0"/>
          <a:ext cx="0" cy="0"/>
          <a:chOff x="0" y="0"/>
          <a:chExt cx="0" cy="0"/>
        </a:xfrm>
      </p:grpSpPr>
      <p:sp>
        <p:nvSpPr>
          <p:cNvPr id="98" name="Google Shape;98;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9" name="Google Shape;99;p42"/>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00" name="Google Shape;100;p42"/>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01" name="Google Shape;101;p42"/>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2" name="Google Shape;102;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3"/>
        <p:cNvGrpSpPr/>
        <p:nvPr/>
      </p:nvGrpSpPr>
      <p:grpSpPr>
        <a:xfrm>
          <a:off x="0" y="0"/>
          <a:ext cx="0" cy="0"/>
          <a:chOff x="0" y="0"/>
          <a:chExt cx="0" cy="0"/>
        </a:xfrm>
      </p:grpSpPr>
      <p:sp>
        <p:nvSpPr>
          <p:cNvPr id="104" name="Google Shape;104;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05" name="Google Shape;105;p4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6" name="Google Shape;106;p4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07" name="Google Shape;107;p4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8" name="Google Shape;108;p4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9"/>
        <p:cNvGrpSpPr/>
        <p:nvPr/>
      </p:nvGrpSpPr>
      <p:grpSpPr>
        <a:xfrm>
          <a:off x="0" y="0"/>
          <a:ext cx="0" cy="0"/>
          <a:chOff x="0" y="0"/>
          <a:chExt cx="0" cy="0"/>
        </a:xfrm>
      </p:grpSpPr>
      <p:grpSp>
        <p:nvGrpSpPr>
          <p:cNvPr id="110" name="Google Shape;110;p44"/>
          <p:cNvGrpSpPr/>
          <p:nvPr/>
        </p:nvGrpSpPr>
        <p:grpSpPr>
          <a:xfrm>
            <a:off x="0" y="5303520"/>
            <a:ext cx="12192000" cy="1639827"/>
            <a:chOff x="0" y="5303520"/>
            <a:chExt cx="12192000" cy="1639827"/>
          </a:xfrm>
        </p:grpSpPr>
        <p:pic>
          <p:nvPicPr>
            <p:cNvPr id="111" name="Google Shape;111;p44"/>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2" name="Google Shape;112;p44"/>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13" name="Google Shape;11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4" name="Google Shape;114;p4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5" name="Google Shape;115;p4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6"/>
        <p:cNvGrpSpPr/>
        <p:nvPr/>
      </p:nvGrpSpPr>
      <p:grpSpPr>
        <a:xfrm>
          <a:off x="0" y="0"/>
          <a:ext cx="0" cy="0"/>
          <a:chOff x="0" y="0"/>
          <a:chExt cx="0" cy="0"/>
        </a:xfrm>
      </p:grpSpPr>
      <p:grpSp>
        <p:nvGrpSpPr>
          <p:cNvPr id="117" name="Google Shape;117;p45"/>
          <p:cNvGrpSpPr/>
          <p:nvPr/>
        </p:nvGrpSpPr>
        <p:grpSpPr>
          <a:xfrm>
            <a:off x="0" y="5303520"/>
            <a:ext cx="12192000" cy="1639827"/>
            <a:chOff x="0" y="5303520"/>
            <a:chExt cx="12192000" cy="1639827"/>
          </a:xfrm>
        </p:grpSpPr>
        <p:pic>
          <p:nvPicPr>
            <p:cNvPr id="118" name="Google Shape;118;p45"/>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9" name="Google Shape;119;p45"/>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20" name="Google Shape;120;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21" name="Google Shape;121;p4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2" name="Google Shape;122;p4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3"/>
        <p:cNvGrpSpPr/>
        <p:nvPr/>
      </p:nvGrpSpPr>
      <p:grpSpPr>
        <a:xfrm>
          <a:off x="0" y="0"/>
          <a:ext cx="0" cy="0"/>
          <a:chOff x="0" y="0"/>
          <a:chExt cx="0" cy="0"/>
        </a:xfrm>
      </p:grpSpPr>
      <p:sp>
        <p:nvSpPr>
          <p:cNvPr id="124" name="Google Shape;124;p4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25" name="Google Shape;125;p4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6" name="Google Shape;126;p4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27" name="Google Shape;127;p46"/>
          <p:cNvGrpSpPr/>
          <p:nvPr/>
        </p:nvGrpSpPr>
        <p:grpSpPr>
          <a:xfrm>
            <a:off x="0" y="5303520"/>
            <a:ext cx="12192000" cy="1639827"/>
            <a:chOff x="0" y="5303520"/>
            <a:chExt cx="12192000" cy="1639827"/>
          </a:xfrm>
        </p:grpSpPr>
        <p:pic>
          <p:nvPicPr>
            <p:cNvPr id="128" name="Google Shape;128;p46"/>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29" name="Google Shape;129;p46"/>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9"/>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2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2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29"/>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30"/>
        <p:cNvGrpSpPr/>
        <p:nvPr/>
      </p:nvGrpSpPr>
      <p:grpSpPr>
        <a:xfrm>
          <a:off x="0" y="0"/>
          <a:ext cx="0" cy="0"/>
          <a:chOff x="0" y="0"/>
          <a:chExt cx="0" cy="0"/>
        </a:xfrm>
      </p:grpSpPr>
      <p:grpSp>
        <p:nvGrpSpPr>
          <p:cNvPr id="131" name="Google Shape;131;p47"/>
          <p:cNvGrpSpPr/>
          <p:nvPr/>
        </p:nvGrpSpPr>
        <p:grpSpPr>
          <a:xfrm>
            <a:off x="0" y="5303520"/>
            <a:ext cx="12192000" cy="1639827"/>
            <a:chOff x="0" y="5303520"/>
            <a:chExt cx="12192000" cy="1639827"/>
          </a:xfrm>
        </p:grpSpPr>
        <p:pic>
          <p:nvPicPr>
            <p:cNvPr id="132" name="Google Shape;132;p47"/>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3" name="Google Shape;133;p47"/>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4" name="Google Shape;134;p4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5" name="Google Shape;135;p4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6" name="Google Shape;136;p4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37"/>
        <p:cNvGrpSpPr/>
        <p:nvPr/>
      </p:nvGrpSpPr>
      <p:grpSpPr>
        <a:xfrm>
          <a:off x="0" y="0"/>
          <a:ext cx="0" cy="0"/>
          <a:chOff x="0" y="0"/>
          <a:chExt cx="0" cy="0"/>
        </a:xfrm>
      </p:grpSpPr>
      <p:sp>
        <p:nvSpPr>
          <p:cNvPr id="138" name="Google Shape;138;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39" name="Google Shape;139;p4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40" name="Google Shape;140;p4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41" name="Google Shape;141;p48"/>
          <p:cNvSpPr>
            <a:spLocks noGrp="1"/>
          </p:cNvSpPr>
          <p:nvPr>
            <p:ph type="pic" idx="2"/>
          </p:nvPr>
        </p:nvSpPr>
        <p:spPr>
          <a:xfrm>
            <a:off x="0" y="0"/>
            <a:ext cx="4340225" cy="6858000"/>
          </a:xfrm>
          <a:prstGeom prst="rect">
            <a:avLst/>
          </a:prstGeom>
          <a:noFill/>
          <a:ln>
            <a:noFill/>
          </a:ln>
        </p:spPr>
        <p:txBody>
          <a:bodyPr/>
          <a:lstStyle/>
          <a:p>
            <a:endParaRPr/>
          </a:p>
        </p:txBody>
      </p:sp>
      <p:sp>
        <p:nvSpPr>
          <p:cNvPr id="142" name="Google Shape;142;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43"/>
        <p:cNvGrpSpPr/>
        <p:nvPr/>
      </p:nvGrpSpPr>
      <p:grpSpPr>
        <a:xfrm>
          <a:off x="0" y="0"/>
          <a:ext cx="0" cy="0"/>
          <a:chOff x="0" y="0"/>
          <a:chExt cx="0" cy="0"/>
        </a:xfrm>
      </p:grpSpPr>
      <p:sp>
        <p:nvSpPr>
          <p:cNvPr id="144" name="Google Shape;144;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45" name="Google Shape;145;p4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46" name="Google Shape;146;p4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47" name="Google Shape;147;p49"/>
          <p:cNvSpPr>
            <a:spLocks noGrp="1"/>
          </p:cNvSpPr>
          <p:nvPr>
            <p:ph type="pic" idx="2"/>
          </p:nvPr>
        </p:nvSpPr>
        <p:spPr>
          <a:xfrm>
            <a:off x="0" y="0"/>
            <a:ext cx="4340225" cy="6858000"/>
          </a:xfrm>
          <a:prstGeom prst="rect">
            <a:avLst/>
          </a:prstGeom>
          <a:noFill/>
          <a:ln>
            <a:noFill/>
          </a:ln>
        </p:spPr>
        <p:txBody>
          <a:bodyPr/>
          <a:lstStyle/>
          <a:p>
            <a:endParaRPr/>
          </a:p>
        </p:txBody>
      </p:sp>
      <p:sp>
        <p:nvSpPr>
          <p:cNvPr id="148" name="Google Shape;148;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9"/>
        <p:cNvGrpSpPr/>
        <p:nvPr/>
      </p:nvGrpSpPr>
      <p:grpSpPr>
        <a:xfrm>
          <a:off x="0" y="0"/>
          <a:ext cx="0" cy="0"/>
          <a:chOff x="0" y="0"/>
          <a:chExt cx="0" cy="0"/>
        </a:xfrm>
      </p:grpSpPr>
      <p:sp>
        <p:nvSpPr>
          <p:cNvPr id="150" name="Google Shape;150;p5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1" name="Google Shape;151;p5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52" name="Google Shape;152;p5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53" name="Google Shape;153;p50"/>
          <p:cNvSpPr>
            <a:spLocks noGrp="1"/>
          </p:cNvSpPr>
          <p:nvPr>
            <p:ph type="pic" idx="2"/>
          </p:nvPr>
        </p:nvSpPr>
        <p:spPr>
          <a:xfrm>
            <a:off x="0" y="0"/>
            <a:ext cx="4340225" cy="6858000"/>
          </a:xfrm>
          <a:prstGeom prst="rect">
            <a:avLst/>
          </a:prstGeom>
          <a:noFill/>
          <a:ln>
            <a:noFill/>
          </a:ln>
        </p:spPr>
        <p:txBody>
          <a:bodyPr/>
          <a:lstStyle/>
          <a:p>
            <a:endParaRPr/>
          </a:p>
        </p:txBody>
      </p:sp>
      <p:sp>
        <p:nvSpPr>
          <p:cNvPr id="154" name="Google Shape;154;p5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55"/>
        <p:cNvGrpSpPr/>
        <p:nvPr/>
      </p:nvGrpSpPr>
      <p:grpSpPr>
        <a:xfrm>
          <a:off x="0" y="0"/>
          <a:ext cx="0" cy="0"/>
          <a:chOff x="0" y="0"/>
          <a:chExt cx="0" cy="0"/>
        </a:xfrm>
      </p:grpSpPr>
      <p:sp>
        <p:nvSpPr>
          <p:cNvPr id="156" name="Google Shape;156;p5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57" name="Google Shape;157;p51"/>
          <p:cNvGrpSpPr/>
          <p:nvPr/>
        </p:nvGrpSpPr>
        <p:grpSpPr>
          <a:xfrm>
            <a:off x="-208788" y="0"/>
            <a:ext cx="12609576" cy="2174490"/>
            <a:chOff x="0" y="5043119"/>
            <a:chExt cx="12192000" cy="1814883"/>
          </a:xfrm>
        </p:grpSpPr>
        <p:pic>
          <p:nvPicPr>
            <p:cNvPr id="158" name="Google Shape;158;p51"/>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59" name="Google Shape;159;p51"/>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60" name="Google Shape;160;p51"/>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62" name="Google Shape;162;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3" name="Google Shape;163;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4" name="Google Shape;164;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5" name="Google Shape;165;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6" name="Google Shape;166;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7" name="Google Shape;167;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68"/>
        <p:cNvGrpSpPr/>
        <p:nvPr/>
      </p:nvGrpSpPr>
      <p:grpSpPr>
        <a:xfrm>
          <a:off x="0" y="0"/>
          <a:ext cx="0" cy="0"/>
          <a:chOff x="0" y="0"/>
          <a:chExt cx="0" cy="0"/>
        </a:xfrm>
      </p:grpSpPr>
      <p:sp>
        <p:nvSpPr>
          <p:cNvPr id="169" name="Google Shape;169;p5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70" name="Google Shape;170;p52"/>
          <p:cNvGrpSpPr/>
          <p:nvPr/>
        </p:nvGrpSpPr>
        <p:grpSpPr>
          <a:xfrm>
            <a:off x="-208788" y="0"/>
            <a:ext cx="12609576" cy="2174490"/>
            <a:chOff x="0" y="5043119"/>
            <a:chExt cx="12192000" cy="1814883"/>
          </a:xfrm>
        </p:grpSpPr>
        <p:pic>
          <p:nvPicPr>
            <p:cNvPr id="171" name="Google Shape;171;p52"/>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2" name="Google Shape;172;p52"/>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73" name="Google Shape;173;p52"/>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75" name="Google Shape;175;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6" name="Google Shape;176;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7" name="Google Shape;177;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8" name="Google Shape;178;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9" name="Google Shape;179;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0" name="Google Shape;180;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83" name="Google Shape;183;p53"/>
          <p:cNvGrpSpPr/>
          <p:nvPr/>
        </p:nvGrpSpPr>
        <p:grpSpPr>
          <a:xfrm>
            <a:off x="-208788" y="0"/>
            <a:ext cx="12609576" cy="2174490"/>
            <a:chOff x="0" y="5043119"/>
            <a:chExt cx="12192000" cy="1814883"/>
          </a:xfrm>
        </p:grpSpPr>
        <p:pic>
          <p:nvPicPr>
            <p:cNvPr id="184" name="Google Shape;184;p53"/>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85" name="Google Shape;185;p53"/>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86" name="Google Shape;186;p53"/>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8" name="Google Shape;188;p5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9" name="Google Shape;189;p5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0" name="Google Shape;190;p5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1" name="Google Shape;191;p5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2" name="Google Shape;192;p5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3" name="Google Shape;193;p5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96" name="Google Shape;196;p54"/>
          <p:cNvGrpSpPr/>
          <p:nvPr/>
        </p:nvGrpSpPr>
        <p:grpSpPr>
          <a:xfrm>
            <a:off x="-208788" y="0"/>
            <a:ext cx="12609576" cy="2174490"/>
            <a:chOff x="0" y="5043119"/>
            <a:chExt cx="12192000" cy="1814883"/>
          </a:xfrm>
        </p:grpSpPr>
        <p:pic>
          <p:nvPicPr>
            <p:cNvPr id="197" name="Google Shape;197;p54"/>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8" name="Google Shape;198;p54"/>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99" name="Google Shape;199;p54"/>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1" name="Google Shape;201;p5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2" name="Google Shape;202;p5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3" name="Google Shape;203;p5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4" name="Google Shape;204;p5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5" name="Google Shape;205;p5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6" name="Google Shape;206;p5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55"/>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9" name="Google Shape;209;p55"/>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0" name="Google Shape;210;p55"/>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1" name="Google Shape;211;p55"/>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2" name="Google Shape;212;p5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3" name="Google Shape;213;p5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6"/>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6" name="Google Shape;216;p56"/>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7" name="Google Shape;217;p56"/>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8" name="Google Shape;218;p56"/>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9" name="Google Shape;219;p5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0" name="Google Shape;220;p5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30"/>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3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3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30"/>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27"/>
        <p:cNvGrpSpPr/>
        <p:nvPr/>
      </p:nvGrpSpPr>
      <p:grpSpPr>
        <a:xfrm>
          <a:off x="0" y="0"/>
          <a:ext cx="0" cy="0"/>
          <a:chOff x="0" y="0"/>
          <a:chExt cx="0" cy="0"/>
        </a:xfrm>
      </p:grpSpPr>
      <p:sp>
        <p:nvSpPr>
          <p:cNvPr id="28" name="Google Shape;28;p3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9" name="Google Shape;29;p3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30" name="Google Shape;30;p3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31" name="Google Shape;31;p31"/>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32" name="Google Shape;32;p3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33" name="Google Shape;33;p3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34"/>
        <p:cNvGrpSpPr/>
        <p:nvPr/>
      </p:nvGrpSpPr>
      <p:grpSpPr>
        <a:xfrm>
          <a:off x="0" y="0"/>
          <a:ext cx="0" cy="0"/>
          <a:chOff x="0" y="0"/>
          <a:chExt cx="0" cy="0"/>
        </a:xfrm>
      </p:grpSpPr>
      <p:sp>
        <p:nvSpPr>
          <p:cNvPr id="35" name="Google Shape;35;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36" name="Google Shape;36;p32"/>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37" name="Google Shape;37;p32"/>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38" name="Google Shape;38;p32"/>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32"/>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0"/>
        <p:cNvGrpSpPr/>
        <p:nvPr/>
      </p:nvGrpSpPr>
      <p:grpSpPr>
        <a:xfrm>
          <a:off x="0" y="0"/>
          <a:ext cx="0" cy="0"/>
          <a:chOff x="0" y="0"/>
          <a:chExt cx="0" cy="0"/>
        </a:xfrm>
      </p:grpSpPr>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3"/>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43" name="Google Shape;43;p33"/>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44" name="Google Shape;44;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5" name="Google Shape;45;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6" name="Google Shape;46;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47"/>
        <p:cNvGrpSpPr/>
        <p:nvPr/>
      </p:nvGrpSpPr>
      <p:grpSpPr>
        <a:xfrm>
          <a:off x="0" y="0"/>
          <a:ext cx="0" cy="0"/>
          <a:chOff x="0" y="0"/>
          <a:chExt cx="0" cy="0"/>
        </a:xfrm>
      </p:grpSpPr>
      <p:sp>
        <p:nvSpPr>
          <p:cNvPr id="48" name="Google Shape;48;p34"/>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9" name="Google Shape;49;p34"/>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0" name="Google Shape;50;p34"/>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51" name="Google Shape;51;p34"/>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52" name="Google Shape;52;p3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53" name="Google Shape;53;p3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4"/>
        <p:cNvGrpSpPr/>
        <p:nvPr/>
      </p:nvGrpSpPr>
      <p:grpSpPr>
        <a:xfrm>
          <a:off x="0" y="0"/>
          <a:ext cx="0" cy="0"/>
          <a:chOff x="0" y="0"/>
          <a:chExt cx="0" cy="0"/>
        </a:xfrm>
      </p:grpSpPr>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3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57" name="Google Shape;57;p35"/>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58" name="Google Shape;58;p3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9" name="Google Shape;59;p3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0" name="Google Shape;60;p3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61"/>
        <p:cNvGrpSpPr/>
        <p:nvPr/>
      </p:nvGrpSpPr>
      <p:grpSpPr>
        <a:xfrm>
          <a:off x="0" y="0"/>
          <a:ext cx="0" cy="0"/>
          <a:chOff x="0" y="0"/>
          <a:chExt cx="0" cy="0"/>
        </a:xfrm>
      </p:grpSpPr>
      <p:sp>
        <p:nvSpPr>
          <p:cNvPr id="62" name="Google Shape;62;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63" name="Google Shape;63;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64" name="Google Shape;64;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65" name="Google Shape;65;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6" name="Google Shape;66;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a:blip r:embed="rId3">
            <a:alphaModFix/>
          </a:blip>
          <a:stretch>
            <a:fill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a:solidFill>
                  <a:srgbClr val="35B2B4"/>
                </a:solidFill>
                <a:latin typeface="Helvetica Neue"/>
                <a:ea typeface="Helvetica Neue"/>
                <a:cs typeface="Helvetica Neue"/>
                <a:sym typeface="Helvetica Neue"/>
              </a:rPr>
              <a:t>EĞİTİM PAKETİ </a:t>
            </a:r>
            <a:endParaRPr/>
          </a:p>
          <a:p>
            <a:pPr marL="0" marR="0" lvl="0" indent="0" algn="r" rtl="0">
              <a:lnSpc>
                <a:spcPct val="90000"/>
              </a:lnSpc>
              <a:spcBef>
                <a:spcPts val="1000"/>
              </a:spcBef>
              <a:spcAft>
                <a:spcPct val="0"/>
              </a:spcAft>
              <a:buClr>
                <a:schemeClr val="dk1"/>
              </a:buClr>
              <a:buSzPts val="3600"/>
              <a:buFont typeface="Arial"/>
              <a:buNone/>
            </a:pPr>
            <a:endParaRPr sz="3600" b="1" i="0" u="none" strike="noStrike" cap="none">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a:solidFill>
                <a:srgbClr val="AC6B97"/>
              </a:solidFill>
              <a:latin typeface="Helvetica Neue"/>
              <a:ea typeface="Helvetica Neue"/>
              <a:cs typeface="Helvetica Neue"/>
              <a:sym typeface="Helvetica Neue"/>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10"/>
          <p:cNvSpPr txBox="1">
            <a:spLocks noGrp="1"/>
          </p:cNvSpPr>
          <p:nvPr>
            <p:ph type="body" idx="1"/>
          </p:nvPr>
        </p:nvSpPr>
        <p:spPr>
          <a:xfrm>
            <a:off x="4100513" y="780878"/>
            <a:ext cx="7300912" cy="76814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rgbClr val="026794"/>
              </a:buClr>
              <a:buSzPts val="3200"/>
              <a:buNone/>
            </a:pPr>
            <a:r>
              <a:rPr lang="tr" sz="3200" b="1" i="0" u="none" strike="noStrike" dirty="0">
                <a:latin typeface="Helvetica Neue"/>
              </a:rPr>
              <a:t>ANA AKIM ÖNLEME ÇALIŞMALARI </a:t>
            </a:r>
            <a:endParaRPr dirty="0"/>
          </a:p>
        </p:txBody>
      </p:sp>
      <p:sp>
        <p:nvSpPr>
          <p:cNvPr id="292" name="Google Shape;292;p10"/>
          <p:cNvSpPr txBox="1">
            <a:spLocks noGrp="1"/>
          </p:cNvSpPr>
          <p:nvPr>
            <p:ph type="body" idx="2"/>
          </p:nvPr>
        </p:nvSpPr>
        <p:spPr>
          <a:xfrm>
            <a:off x="3979545" y="1549024"/>
            <a:ext cx="7542847" cy="500722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600" b="0" i="0" u="none" strike="noStrike" dirty="0">
                <a:latin typeface="Helvetica Neue"/>
              </a:rPr>
              <a:t>Konuya özel hazırlanmış bilgi </a:t>
            </a:r>
            <a:r>
              <a:rPr lang="tr" sz="2600" b="0" i="0" u="none" strike="noStrike" dirty="0" smtClean="0">
                <a:latin typeface="Helvetica Neue"/>
              </a:rPr>
              <a:t>sağlayın.</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Çocuk işçi olarak çalışan çocukların ailelerini desteklemek için aileler için özel hazırlanmış faaliyetler </a:t>
            </a:r>
            <a:r>
              <a:rPr lang="tr" sz="2600" b="0" i="0" u="none" strike="noStrike" dirty="0" smtClean="0">
                <a:latin typeface="Helvetica Neue"/>
              </a:rPr>
              <a:t>sunun.  </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Çocuk işçi olarak çalışan veya çocuk işçiliği riski ile karşı karşıya olan çocukların ailelerinin sektörler arası daha geniş kapsamlı aile güçlendirme müdahalelerine (Gıda güvenliği ve geçim kaynakları, eğitim, EÇG, çocuk koruma) dâhil edilmesi için </a:t>
            </a:r>
            <a:r>
              <a:rPr lang="tr" sz="2600" b="0" i="0" u="none" strike="noStrike" dirty="0" smtClean="0">
                <a:latin typeface="Helvetica Neue"/>
              </a:rPr>
              <a:t>destekleyin. </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Çocuk işçiliğine ilişkin temel mesajları ve farkındalık stratejilerini daha geniş kapsamlı aile güçlendirme programlarına entegre </a:t>
            </a:r>
            <a:r>
              <a:rPr lang="tr" sz="2600" b="0" i="0" u="none" strike="noStrike" dirty="0" smtClean="0">
                <a:latin typeface="Helvetica Neue"/>
              </a:rPr>
              <a:t>edin. </a:t>
            </a:r>
            <a:endParaRPr sz="2600" dirty="0"/>
          </a:p>
          <a:p>
            <a:pPr marL="228600" lvl="0" indent="-50800" algn="l" rtl="0">
              <a:lnSpc>
                <a:spcPct val="90000"/>
              </a:lnSpc>
              <a:spcBef>
                <a:spcPts val="1000"/>
              </a:spcBef>
              <a:spcAft>
                <a:spcPct val="0"/>
              </a:spcAft>
              <a:buClr>
                <a:schemeClr val="accent1"/>
              </a:buClr>
              <a:buSzPts val="2800"/>
              <a:buNone/>
            </a:pPr>
            <a:endParaRPr dirty="0"/>
          </a:p>
        </p:txBody>
      </p:sp>
      <p:sp>
        <p:nvSpPr>
          <p:cNvPr id="293" name="Google Shape;293;p10"/>
          <p:cNvSpPr txBox="1">
            <a:spLocks noGrp="1"/>
          </p:cNvSpPr>
          <p:nvPr>
            <p:ph type="body" idx="3"/>
          </p:nvPr>
        </p:nvSpPr>
        <p:spPr>
          <a:xfrm>
            <a:off x="0" y="528638"/>
            <a:ext cx="3678382"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000" b="1" i="0" u="none" strike="noStrike" dirty="0">
                <a:latin typeface="Helvetica Neue"/>
              </a:rPr>
              <a:t>AİLELERİN </a:t>
            </a:r>
            <a:r>
              <a:rPr lang="tr" sz="2500" b="1" i="0" u="none" strike="noStrike" dirty="0">
                <a:latin typeface="Helvetica Neue"/>
              </a:rPr>
              <a:t>GÜÇLENDİRİLMESİNE</a:t>
            </a:r>
            <a:r>
              <a:rPr lang="tr" sz="3000" b="1" i="0" u="none" strike="noStrike" dirty="0">
                <a:latin typeface="Helvetica Neue"/>
              </a:rPr>
              <a:t> YÖNELİK YAKLAŞIMLAR</a:t>
            </a:r>
            <a:endParaRPr sz="30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1"/>
          <p:cNvSpPr txBox="1">
            <a:spLocks noGrp="1"/>
          </p:cNvSpPr>
          <p:nvPr>
            <p:ph type="body" idx="1"/>
          </p:nvPr>
        </p:nvSpPr>
        <p:spPr>
          <a:xfrm>
            <a:off x="4054793" y="363941"/>
            <a:ext cx="7932160"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ÇOCUK İŞÇİ OLARAK ÇALIŞAN ÇOCUKLARI OLAN AİLELER İÇİN DESTEK FAALİYETLERİ</a:t>
            </a:r>
            <a:endParaRPr/>
          </a:p>
        </p:txBody>
      </p:sp>
      <p:sp>
        <p:nvSpPr>
          <p:cNvPr id="300" name="Google Shape;300;p11"/>
          <p:cNvSpPr txBox="1">
            <a:spLocks noGrp="1"/>
          </p:cNvSpPr>
          <p:nvPr>
            <p:ph type="body" idx="2"/>
          </p:nvPr>
        </p:nvSpPr>
        <p:spPr>
          <a:xfrm>
            <a:off x="3880744" y="1884910"/>
            <a:ext cx="8106209" cy="522247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500" b="0" i="0" u="none" strike="noStrike" dirty="0">
                <a:latin typeface="Helvetica Neue"/>
              </a:rPr>
              <a:t>Ebeveynlik oturumları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Psikososyal sağlık ve ruh sağlığı müdahaleleri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Ebeveyn-çocuk faaliyetleri veya aile sosyal etkinlikleri</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Ebeveyn destek grupları</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Zarar azaltma stratejileri ve alternatifler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Erişim ve katılım konuları da dâhil olmak üzere en kötü biçimlerdeki çocuk işçiliğinde ve çocuk işçiliğinde yer alan ergen bakım verenlerin desteklenmesi</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Ekonomik fırsatlara, sosyal güvenlik ağlarına, gıda güvenliği ve geçim kaynaklarına, gelir getirici fırsatlara erişim</a:t>
            </a:r>
            <a:endParaRPr sz="2500" dirty="0"/>
          </a:p>
        </p:txBody>
      </p:sp>
      <p:sp>
        <p:nvSpPr>
          <p:cNvPr id="301" name="Google Shape;301;p11"/>
          <p:cNvSpPr txBox="1">
            <a:spLocks noGrp="1"/>
          </p:cNvSpPr>
          <p:nvPr>
            <p:ph type="body" idx="3"/>
          </p:nvPr>
        </p:nvSpPr>
        <p:spPr>
          <a:xfrm>
            <a:off x="0" y="528638"/>
            <a:ext cx="3707475"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AİLELERİN</a:t>
            </a:r>
            <a:r>
              <a:rPr lang="tr" sz="3000" b="1" i="0" u="none" strike="noStrike" dirty="0">
                <a:latin typeface="Helvetica Neue"/>
              </a:rPr>
              <a:t> </a:t>
            </a:r>
            <a:r>
              <a:rPr lang="tr" sz="2500" b="1" i="0" u="none" strike="noStrike" dirty="0">
                <a:latin typeface="Helvetica Neue"/>
              </a:rPr>
              <a:t>GÜÇLENDİRİLMESİNE</a:t>
            </a:r>
            <a:r>
              <a:rPr lang="tr" sz="2700" b="1" i="0" u="none" strike="noStrike" dirty="0">
                <a:latin typeface="Helvetica Neue"/>
              </a:rPr>
              <a:t> </a:t>
            </a:r>
            <a:r>
              <a:rPr lang="tr" sz="3200" b="1" i="0" u="none" strike="noStrike" dirty="0">
                <a:latin typeface="Helvetica Neue"/>
              </a:rPr>
              <a:t>YÖNELİK YAKLAŞIMLAR</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12"/>
          <p:cNvSpPr txBox="1">
            <a:spLocks noGrp="1"/>
          </p:cNvSpPr>
          <p:nvPr>
            <p:ph type="body" idx="1"/>
          </p:nvPr>
        </p:nvSpPr>
        <p:spPr>
          <a:xfrm>
            <a:off x="4100512" y="528638"/>
            <a:ext cx="7828251" cy="570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AİLELER İÇERİSİNDEKİ ÇOCUK İŞÇİLİĞİ</a:t>
            </a:r>
            <a:endParaRPr sz="3000" dirty="0"/>
          </a:p>
        </p:txBody>
      </p:sp>
      <p:sp>
        <p:nvSpPr>
          <p:cNvPr id="308" name="Google Shape;308;p12"/>
          <p:cNvSpPr txBox="1">
            <a:spLocks noGrp="1"/>
          </p:cNvSpPr>
          <p:nvPr>
            <p:ph type="body" idx="2"/>
          </p:nvPr>
        </p:nvSpPr>
        <p:spPr>
          <a:xfrm>
            <a:off x="4100513" y="1156380"/>
            <a:ext cx="7997061" cy="566322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dirty="0">
                <a:latin typeface="Helvetica Neue"/>
              </a:rPr>
              <a:t>Hane içinde görülen çocuk işçiliğinin sebeplerini </a:t>
            </a:r>
            <a:r>
              <a:rPr lang="tr" sz="2800" b="0" i="0" u="none" strike="noStrike" dirty="0" smtClean="0">
                <a:latin typeface="Helvetica Neue"/>
              </a:rPr>
              <a:t>anlayın.</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Aileler, çocuk işçiliğiyle ilgili bazı yanları saklayabilirler. Bu sebeple "tüm hikâyeyi" duyduğunuzu düşünmeyin ve şunları yapmaya çalışın: </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Çocuklar ve bakım verenler ile iş birliği içinde </a:t>
            </a:r>
            <a:r>
              <a:rPr lang="tr" sz="2800" b="0" i="0" u="none" strike="noStrike" dirty="0" smtClean="0">
                <a:latin typeface="Helvetica Neue"/>
              </a:rPr>
              <a:t>çalışın. </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Çocuklarla ayrı olarak konuşun; araştırma sorularını, çocuk dostu araçları ve çapraz soruları </a:t>
            </a:r>
            <a:r>
              <a:rPr lang="tr" sz="2800" b="0" i="0" u="none" strike="noStrike" dirty="0" smtClean="0">
                <a:latin typeface="Helvetica Neue"/>
              </a:rPr>
              <a:t>kullanın. </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Güven oluşturun, yardım eden ve suçlayıcı olmayan ilişkiler </a:t>
            </a:r>
            <a:r>
              <a:rPr lang="tr" sz="2800" b="0" i="0" u="none" strike="noStrike" dirty="0" smtClean="0">
                <a:latin typeface="Helvetica Neue"/>
              </a:rPr>
              <a:t>kurun. </a:t>
            </a:r>
            <a:r>
              <a:rPr lang="tr" sz="2800" b="0" i="0" u="none" strike="noStrike" dirty="0">
                <a:latin typeface="Helvetica Neue"/>
              </a:rPr>
              <a:t>	</a:t>
            </a:r>
            <a:endParaRPr dirty="0"/>
          </a:p>
          <a:p>
            <a:pPr marL="228600" lvl="0" indent="-76200" algn="l" rtl="0">
              <a:lnSpc>
                <a:spcPct val="90000"/>
              </a:lnSpc>
              <a:spcBef>
                <a:spcPts val="1000"/>
              </a:spcBef>
              <a:spcAft>
                <a:spcPct val="0"/>
              </a:spcAft>
              <a:buClr>
                <a:schemeClr val="accent1"/>
              </a:buClr>
              <a:buSzPts val="2400"/>
              <a:buNone/>
            </a:pPr>
            <a:endParaRPr sz="2400" dirty="0"/>
          </a:p>
        </p:txBody>
      </p:sp>
      <p:sp>
        <p:nvSpPr>
          <p:cNvPr id="309" name="Google Shape;309;p12"/>
          <p:cNvSpPr txBox="1">
            <a:spLocks noGrp="1"/>
          </p:cNvSpPr>
          <p:nvPr>
            <p:ph type="body" idx="3"/>
          </p:nvPr>
        </p:nvSpPr>
        <p:spPr>
          <a:xfrm>
            <a:off x="0" y="528638"/>
            <a:ext cx="363681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AİLELERİN</a:t>
            </a:r>
            <a:r>
              <a:rPr lang="tr" sz="3600" b="1" i="0" u="none" strike="noStrike" dirty="0">
                <a:latin typeface="Helvetica Neue"/>
              </a:rPr>
              <a:t> </a:t>
            </a:r>
            <a:r>
              <a:rPr lang="tr" sz="2500" b="1" i="0" u="none" strike="noStrike" dirty="0">
                <a:latin typeface="Helvetica Neue"/>
              </a:rPr>
              <a:t>GÜÇLENDİRİLMESİNE</a:t>
            </a:r>
            <a:r>
              <a:rPr lang="tr" sz="3600" b="1" i="0" u="none" strike="noStrike" dirty="0">
                <a:latin typeface="Helvetica Neue"/>
              </a:rPr>
              <a:t> </a:t>
            </a:r>
            <a:r>
              <a:rPr lang="tr" sz="3200" b="1" i="0" u="none" strike="noStrike" dirty="0">
                <a:latin typeface="Helvetica Neue"/>
              </a:rPr>
              <a:t>YÖNELİK YAKLAŞIMLAR</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3"/>
          <p:cNvSpPr txBox="1">
            <a:spLocks noGrp="1"/>
          </p:cNvSpPr>
          <p:nvPr>
            <p:ph type="body" idx="1"/>
          </p:nvPr>
        </p:nvSpPr>
        <p:spPr>
          <a:xfrm>
            <a:off x="3906982" y="243538"/>
            <a:ext cx="7710054" cy="570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AİLELER İÇERİSİNDEKİ ÇOCUK İŞÇİLİĞİ</a:t>
            </a:r>
            <a:endParaRPr sz="3000" dirty="0"/>
          </a:p>
        </p:txBody>
      </p:sp>
      <p:sp>
        <p:nvSpPr>
          <p:cNvPr id="316" name="Google Shape;316;p13"/>
          <p:cNvSpPr txBox="1">
            <a:spLocks noGrp="1"/>
          </p:cNvSpPr>
          <p:nvPr>
            <p:ph type="body" idx="2"/>
          </p:nvPr>
        </p:nvSpPr>
        <p:spPr>
          <a:xfrm>
            <a:off x="4100513" y="1156380"/>
            <a:ext cx="7997061" cy="566322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800" b="0" i="0" u="none" strike="noStrike" dirty="0">
                <a:latin typeface="Helvetica Neue"/>
              </a:rPr>
              <a:t>Yasa dışı işlerde/en kötü biçimlerdeki çocuk işçiliğinde çalışan çocuklar söz konusu olduğunda: SOP'leri, vaka yönetimini ve ihtiyaç hâlinde polis/kolluk kuvvetlerini takip </a:t>
            </a:r>
            <a:r>
              <a:rPr lang="tr" sz="2800" b="0" i="0" u="none" strike="noStrike" dirty="0" smtClean="0">
                <a:latin typeface="Helvetica Neue"/>
              </a:rPr>
              <a:t>edin.</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Bakım verenler için çok sektörlü destek ve müdahale paketi</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Vaka yönetimi, temel ihtiyaçlar, çok sektörlü hizmetler, arabuluculuk, zarar azaltma, çocuk bakımı, EÇG, hukuki destek, ev içerisindeki diğer koruma risklerinin ele alınması  </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Bakım verenlerden beklenen değişiklikleri net bir şekilde </a:t>
            </a:r>
            <a:r>
              <a:rPr lang="tr" sz="2800" b="0" i="0" u="none" strike="noStrike" dirty="0" smtClean="0">
                <a:latin typeface="Helvetica Neue"/>
              </a:rPr>
              <a:t>tanımlayın.</a:t>
            </a:r>
            <a:endParaRPr dirty="0"/>
          </a:p>
        </p:txBody>
      </p:sp>
      <p:sp>
        <p:nvSpPr>
          <p:cNvPr id="317" name="Google Shape;317;p13"/>
          <p:cNvSpPr txBox="1">
            <a:spLocks noGrp="1"/>
          </p:cNvSpPr>
          <p:nvPr>
            <p:ph type="body" idx="3"/>
          </p:nvPr>
        </p:nvSpPr>
        <p:spPr>
          <a:xfrm>
            <a:off x="0" y="528638"/>
            <a:ext cx="3657599"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AİLELERİN</a:t>
            </a:r>
            <a:r>
              <a:rPr lang="tr" sz="3600" b="1" i="0" u="none" strike="noStrike" dirty="0">
                <a:latin typeface="Helvetica Neue"/>
              </a:rPr>
              <a:t> </a:t>
            </a:r>
            <a:r>
              <a:rPr lang="tr" sz="2500" b="1" i="0" u="none" strike="noStrike" dirty="0">
                <a:latin typeface="Helvetica Neue"/>
              </a:rPr>
              <a:t>GÜÇLENDİRİLMESİNE</a:t>
            </a:r>
            <a:r>
              <a:rPr lang="tr" sz="3600" b="1" i="0" u="none" strike="noStrike" dirty="0">
                <a:latin typeface="Helvetica Neue"/>
              </a:rPr>
              <a:t> </a:t>
            </a:r>
            <a:r>
              <a:rPr lang="tr" sz="3200" b="1" i="0" u="none" strike="noStrike" dirty="0">
                <a:latin typeface="Helvetica Neue"/>
              </a:rPr>
              <a:t>YÖNELİK</a:t>
            </a:r>
            <a:r>
              <a:rPr lang="tr" sz="3600" b="1" i="0" u="none" strike="noStrike" dirty="0">
                <a:latin typeface="Helvetica Neue"/>
              </a:rPr>
              <a:t> </a:t>
            </a:r>
            <a:r>
              <a:rPr lang="tr" sz="3200" b="1" i="0" u="none" strike="noStrike" dirty="0">
                <a:latin typeface="Helvetica Neue"/>
              </a:rPr>
              <a:t>YAKLAŞIMLAR</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14"/>
          <p:cNvSpPr txBox="1">
            <a:spLocks noGrp="1"/>
          </p:cNvSpPr>
          <p:nvPr>
            <p:ph type="body" idx="1"/>
          </p:nvPr>
        </p:nvSpPr>
        <p:spPr>
          <a:xfrm>
            <a:off x="3740727" y="291506"/>
            <a:ext cx="8271164" cy="57019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ERKEN ÇOCUKLUK GELİŞİMİNİN TEŞVİKİ</a:t>
            </a:r>
            <a:endParaRPr sz="3000" dirty="0"/>
          </a:p>
        </p:txBody>
      </p:sp>
      <p:sp>
        <p:nvSpPr>
          <p:cNvPr id="324" name="Google Shape;324;p14"/>
          <p:cNvSpPr txBox="1">
            <a:spLocks noGrp="1"/>
          </p:cNvSpPr>
          <p:nvPr>
            <p:ph type="body" idx="2"/>
          </p:nvPr>
        </p:nvSpPr>
        <p:spPr>
          <a:xfrm>
            <a:off x="3740728" y="903266"/>
            <a:ext cx="8451272" cy="566322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400" b="0" i="0" u="none" strike="noStrike" dirty="0">
                <a:latin typeface="Helvetica Neue"/>
              </a:rPr>
              <a:t>Geliştiren bakım ve duyarlı ebeveynlik</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Eğitimi tamamlama ihtimalinin artması </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Bakım verenlerin çalışarak ekonomik durumlarını iyileştirmelerine, çocuk işçiliğine olan ihtiyaçlarını azaltmalarına olanak sağlanması</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Kapsamlı bir çocuk işçiliği müdahalesinin bütünleşik bir parçası</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Beyin gelişimi, bilişsel gelişim, öğrenme motivasyonu ve 1. sınıfa geçiş açısından son derece </a:t>
            </a:r>
            <a:r>
              <a:rPr lang="tr" sz="2400" b="0" i="0" u="none" strike="noStrike" dirty="0" smtClean="0">
                <a:latin typeface="Helvetica Neue"/>
              </a:rPr>
              <a:t>önemlidir</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Çocuklar, yaşamlarının ileriki yılları için beceriler geliştirir </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Çocuk bakımına ilişkin sorumlulukların azaltılması, ebeveyn eğitimine erişimin sağlanması vb. </a:t>
            </a:r>
            <a:endParaRPr sz="2400"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Ebeveynlik becerilerinin ve eğitime yüklenen değerin artırılması </a:t>
            </a:r>
            <a:endParaRPr sz="2400" dirty="0"/>
          </a:p>
          <a:p>
            <a:pPr marL="0" lvl="0" indent="0" algn="l" rtl="0">
              <a:lnSpc>
                <a:spcPct val="90000"/>
              </a:lnSpc>
              <a:spcBef>
                <a:spcPts val="1000"/>
              </a:spcBef>
              <a:spcAft>
                <a:spcPct val="0"/>
              </a:spcAft>
              <a:buSzPts val="2800"/>
              <a:buNone/>
            </a:pPr>
            <a:endParaRPr dirty="0"/>
          </a:p>
        </p:txBody>
      </p:sp>
      <p:sp>
        <p:nvSpPr>
          <p:cNvPr id="325" name="Google Shape;325;p14"/>
          <p:cNvSpPr txBox="1">
            <a:spLocks noGrp="1"/>
          </p:cNvSpPr>
          <p:nvPr>
            <p:ph type="body" idx="3"/>
          </p:nvPr>
        </p:nvSpPr>
        <p:spPr>
          <a:xfrm>
            <a:off x="1" y="528638"/>
            <a:ext cx="3740726"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AİLELERİN</a:t>
            </a:r>
            <a:r>
              <a:rPr lang="tr" sz="3600" b="1" i="0" u="none" strike="noStrike" dirty="0">
                <a:latin typeface="Helvetica Neue"/>
              </a:rPr>
              <a:t> </a:t>
            </a:r>
            <a:r>
              <a:rPr lang="tr" sz="2500" b="1" i="0" u="none" strike="noStrike" dirty="0">
                <a:latin typeface="Helvetica Neue"/>
              </a:rPr>
              <a:t>GÜÇLENDİRİLMESİNE</a:t>
            </a:r>
            <a:r>
              <a:rPr lang="tr" sz="3600" b="1" i="0" u="none" strike="noStrike" dirty="0">
                <a:latin typeface="Helvetica Neue"/>
              </a:rPr>
              <a:t> </a:t>
            </a:r>
            <a:r>
              <a:rPr lang="tr" sz="3200" b="1" i="0" u="none" strike="noStrike" dirty="0">
                <a:latin typeface="Helvetica Neue"/>
              </a:rPr>
              <a:t>YÖNELİK YAKLAŞIMLAR</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15"/>
          <p:cNvSpPr txBox="1">
            <a:spLocks noGrp="1"/>
          </p:cNvSpPr>
          <p:nvPr>
            <p:ph type="body" idx="1"/>
          </p:nvPr>
        </p:nvSpPr>
        <p:spPr>
          <a:xfrm>
            <a:off x="3809566" y="237693"/>
            <a:ext cx="7869815"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EN KÖTÜ BİÇİMLERDEKİ ÇOCUK İŞÇİLİĞİNDE YER ALAN ÇOCUKLAR İÇİN ALTERNATİF BAKIM</a:t>
            </a:r>
            <a:endParaRPr sz="3000" dirty="0"/>
          </a:p>
        </p:txBody>
      </p:sp>
      <p:sp>
        <p:nvSpPr>
          <p:cNvPr id="332" name="Google Shape;332;p15"/>
          <p:cNvSpPr txBox="1">
            <a:spLocks noGrp="1"/>
          </p:cNvSpPr>
          <p:nvPr>
            <p:ph type="body" idx="2"/>
          </p:nvPr>
        </p:nvSpPr>
        <p:spPr>
          <a:xfrm>
            <a:off x="4100513" y="1863852"/>
            <a:ext cx="7300912" cy="499414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500" b="0" i="0" u="none" strike="noStrike" dirty="0">
                <a:latin typeface="Helvetica Neue"/>
              </a:rPr>
              <a:t>En kötü biçimlerdeki çocuk işçiliğinden kurtarılan çocuklar için kısa veya uzun süreli alternatif bakım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Vaka yönetimi, yüksek yarar, ulusal/uluslararası kılavuzlar, yeterli kaynaklar</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Alternatif bakımda kalan çocukların yaşama ve çalışma koşullarının yakından izlenmesi</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Ergenlerin insana yakışır işlere erişiminin (erişim yollarının) desteklenmesi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Toplumsal cinsiyete ve yaşa duyarlılık </a:t>
            </a:r>
            <a:endParaRPr sz="2500" dirty="0"/>
          </a:p>
          <a:p>
            <a:pPr marL="228600" lvl="0" indent="-228600" algn="l" rtl="0">
              <a:lnSpc>
                <a:spcPct val="90000"/>
              </a:lnSpc>
              <a:spcBef>
                <a:spcPts val="1000"/>
              </a:spcBef>
              <a:spcAft>
                <a:spcPct val="0"/>
              </a:spcAft>
              <a:buClr>
                <a:schemeClr val="accent1"/>
              </a:buClr>
              <a:buSzPts val="2800"/>
              <a:buChar char="•"/>
            </a:pPr>
            <a:r>
              <a:rPr lang="tr" sz="2500" b="0" i="0" u="none" strike="noStrike" dirty="0">
                <a:latin typeface="Helvetica Neue"/>
              </a:rPr>
              <a:t>Bütüncül destek paketi </a:t>
            </a:r>
            <a:endParaRPr sz="2500" dirty="0"/>
          </a:p>
          <a:p>
            <a:pPr marL="228600" lvl="0" indent="-50800" algn="l" rtl="0">
              <a:lnSpc>
                <a:spcPct val="90000"/>
              </a:lnSpc>
              <a:spcBef>
                <a:spcPts val="1000"/>
              </a:spcBef>
              <a:spcAft>
                <a:spcPct val="0"/>
              </a:spcAft>
              <a:buClr>
                <a:schemeClr val="accent1"/>
              </a:buClr>
              <a:buSzPts val="2800"/>
              <a:buNone/>
            </a:pPr>
            <a:endParaRPr dirty="0"/>
          </a:p>
        </p:txBody>
      </p:sp>
      <p:sp>
        <p:nvSpPr>
          <p:cNvPr id="333" name="Google Shape;333;p15"/>
          <p:cNvSpPr txBox="1">
            <a:spLocks noGrp="1"/>
          </p:cNvSpPr>
          <p:nvPr>
            <p:ph type="body" idx="3"/>
          </p:nvPr>
        </p:nvSpPr>
        <p:spPr>
          <a:xfrm>
            <a:off x="0" y="528638"/>
            <a:ext cx="3616036"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AİLELERİN</a:t>
            </a:r>
            <a:r>
              <a:rPr lang="tr" sz="3600" b="1" i="0" u="none" strike="noStrike" dirty="0">
                <a:latin typeface="Helvetica Neue"/>
              </a:rPr>
              <a:t> </a:t>
            </a:r>
            <a:r>
              <a:rPr lang="tr" sz="2500" b="1" i="0" u="none" strike="noStrike" dirty="0">
                <a:latin typeface="Helvetica Neue"/>
              </a:rPr>
              <a:t>GÜÇLENDİRİLMESİNE</a:t>
            </a:r>
            <a:r>
              <a:rPr lang="tr" sz="3600" b="1" i="0" u="none" strike="noStrike" dirty="0">
                <a:latin typeface="Helvetica Neue"/>
              </a:rPr>
              <a:t> </a:t>
            </a:r>
            <a:r>
              <a:rPr lang="tr" sz="3200" b="1" i="0" u="none" strike="noStrike" dirty="0">
                <a:latin typeface="Helvetica Neue"/>
              </a:rPr>
              <a:t>YÖNELİK YAKLAŞIMLAR</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16"/>
          <p:cNvSpPr txBox="1">
            <a:spLocks noGrp="1"/>
          </p:cNvSpPr>
          <p:nvPr>
            <p:ph type="title"/>
          </p:nvPr>
        </p:nvSpPr>
        <p:spPr>
          <a:xfrm>
            <a:off x="656021" y="237816"/>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FAALİYET: BÖLÜM 1</a:t>
            </a:r>
            <a:endParaRPr/>
          </a:p>
        </p:txBody>
      </p:sp>
      <p:sp>
        <p:nvSpPr>
          <p:cNvPr id="340" name="Google Shape;340;p16"/>
          <p:cNvSpPr txBox="1">
            <a:spLocks noGrp="1"/>
          </p:cNvSpPr>
          <p:nvPr>
            <p:ph type="body" idx="1"/>
          </p:nvPr>
        </p:nvSpPr>
        <p:spPr>
          <a:xfrm>
            <a:off x="656021" y="1801194"/>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a:latin typeface="Helvetica Neue"/>
              </a:rPr>
              <a:t>Grubunuzda: </a:t>
            </a:r>
            <a:endParaRPr/>
          </a:p>
        </p:txBody>
      </p:sp>
      <p:sp>
        <p:nvSpPr>
          <p:cNvPr id="341" name="Google Shape;341;p16"/>
          <p:cNvSpPr txBox="1">
            <a:spLocks noGrp="1"/>
          </p:cNvSpPr>
          <p:nvPr>
            <p:ph type="body" idx="2"/>
          </p:nvPr>
        </p:nvSpPr>
        <p:spPr>
          <a:xfrm>
            <a:off x="715964" y="2286969"/>
            <a:ext cx="10820015" cy="387826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600"/>
              <a:buChar char="•"/>
            </a:pPr>
            <a:r>
              <a:rPr lang="tr" sz="2400" b="0" i="0" u="none" strike="noStrike" dirty="0">
                <a:latin typeface="Helvetica Neue"/>
              </a:rPr>
              <a:t>Çocuk işçiliğinin tartışılması bağlamında gerçekleştirilecek 90 dakikalık bir ebeveynlik oturumunun genel çerçevesini tasarlayın. Aşağıdaki hususları değerlendirin:</a:t>
            </a:r>
            <a:endParaRPr sz="24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Önleme ve müdahale için kilit unsurlar ve mesajlar </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Farklı etnik kökenlerden, bağlamlardan, konumlardan ve dinlerden olan ebeveynler arasındaki farklar</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Katılımcıların çocuklarının yaşı, hâlihazırda en kötü biçimlerdeki çocuk işçiliğinde yer alan, çocuk işçi olarak çalışan, çocuk işçiliğine karşı risk altında olan çocukları olması veya katılımcının herhangi bir işte çalışmaması durumlarındaki farklılıklar</a:t>
            </a:r>
            <a:endParaRPr sz="2200" dirty="0"/>
          </a:p>
          <a:p>
            <a:pPr marL="228600" lvl="0" indent="-228600" algn="l" rtl="0">
              <a:lnSpc>
                <a:spcPct val="90000"/>
              </a:lnSpc>
              <a:spcBef>
                <a:spcPts val="1000"/>
              </a:spcBef>
              <a:spcAft>
                <a:spcPct val="0"/>
              </a:spcAft>
              <a:buSzPts val="2600"/>
              <a:buChar char="•"/>
            </a:pPr>
            <a:r>
              <a:rPr lang="tr" sz="2400" b="0" i="0" u="none" strike="noStrike" dirty="0">
                <a:latin typeface="Helvetica Neue"/>
              </a:rPr>
              <a:t>20 dakikanız var. </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Genel oturumda tartışın. </a:t>
            </a:r>
            <a:endParaRPr sz="2400" dirty="0"/>
          </a:p>
        </p:txBody>
      </p:sp>
      <p:pic>
        <p:nvPicPr>
          <p:cNvPr id="6" name="Resim 5" descr="grafik, yazı tipi, logo, grafik tasarım içeren bir resim&#10;&#10;Açıklama otomatik olarak oluşturuldu">
            <a:extLst>
              <a:ext uri="{FF2B5EF4-FFF2-40B4-BE49-F238E27FC236}">
                <a16:creationId xmlns:a16="http://schemas.microsoft.com/office/drawing/2014/main" id="{6F6AC4A1-01CD-FCF0-2FD2-854B9E25B3CB}"/>
              </a:ext>
            </a:extLst>
          </p:cNvPr>
          <p:cNvPicPr>
            <a:picLocks noChangeAspect="1"/>
          </p:cNvPicPr>
          <p:nvPr/>
        </p:nvPicPr>
        <p:blipFill>
          <a:blip r:embed="rId3"/>
          <a:stretch>
            <a:fillRect/>
          </a:stretch>
        </p:blipFill>
        <p:spPr>
          <a:xfrm>
            <a:off x="8380639" y="207963"/>
            <a:ext cx="3501755" cy="1325563"/>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FAALİYET: BÖLÜM 2</a:t>
            </a:r>
            <a:endParaRPr/>
          </a:p>
        </p:txBody>
      </p:sp>
      <p:sp>
        <p:nvSpPr>
          <p:cNvPr id="349" name="Google Shape;349;p17"/>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a:latin typeface="Helvetica Neue"/>
              </a:rPr>
              <a:t>Grubunuzda: </a:t>
            </a:r>
            <a:endParaRPr/>
          </a:p>
        </p:txBody>
      </p:sp>
      <p:sp>
        <p:nvSpPr>
          <p:cNvPr id="350" name="Google Shape;350;p17"/>
          <p:cNvSpPr txBox="1">
            <a:spLocks noGrp="1"/>
          </p:cNvSpPr>
          <p:nvPr>
            <p:ph type="body" idx="2"/>
          </p:nvPr>
        </p:nvSpPr>
        <p:spPr>
          <a:xfrm>
            <a:off x="656021" y="2614612"/>
            <a:ext cx="10820015" cy="321275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400" b="0" i="0" u="none" strike="noStrike" dirty="0">
                <a:latin typeface="Helvetica Neue"/>
              </a:rPr>
              <a:t>Ebeveynlerle gerçekleştirilecek çalışma/faaliyet süresine göre çalışmanıza neleri dâhil edebilirsiniz?</a:t>
            </a:r>
            <a:endParaRPr sz="24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1 gün</a:t>
            </a:r>
            <a:endParaRPr sz="2200" dirty="0"/>
          </a:p>
          <a:p>
            <a:pPr marL="685800" lvl="1" indent="-228600" algn="l" rtl="0">
              <a:lnSpc>
                <a:spcPct val="90000"/>
              </a:lnSpc>
              <a:spcBef>
                <a:spcPts val="500"/>
              </a:spcBef>
              <a:spcAft>
                <a:spcPct val="0"/>
              </a:spcAft>
              <a:buSzPts val="2400"/>
              <a:buChar char="•"/>
            </a:pPr>
            <a:r>
              <a:rPr lang="tr" sz="2200" b="0" i="0" u="none" strike="noStrike" dirty="0">
                <a:latin typeface="Helvetica Neue"/>
              </a:rPr>
              <a:t>Birkaç hafta boyunca gerçekleştirilecek bir dizi oturum</a:t>
            </a:r>
            <a:r>
              <a:rPr lang="tr" sz="2400" b="0" i="0" u="none" strike="noStrike" dirty="0">
                <a:latin typeface="Helvetica Neue"/>
              </a:rPr>
              <a:t> </a:t>
            </a:r>
            <a:endParaRPr dirty="0"/>
          </a:p>
          <a:p>
            <a:pPr marL="228600" lvl="0" indent="-228600" algn="l" rtl="0">
              <a:lnSpc>
                <a:spcPct val="90000"/>
              </a:lnSpc>
              <a:spcBef>
                <a:spcPts val="1000"/>
              </a:spcBef>
              <a:spcAft>
                <a:spcPct val="0"/>
              </a:spcAft>
              <a:buClr>
                <a:schemeClr val="accent1"/>
              </a:buClr>
              <a:buSzPts val="2800"/>
              <a:buChar char="•"/>
            </a:pPr>
            <a:r>
              <a:rPr lang="tr" sz="2400" b="0" i="0" u="none" strike="noStrike" dirty="0">
                <a:latin typeface="Helvetica Neue"/>
              </a:rPr>
              <a:t>Gerekli olacağını düşündüğünüz veya bağlam kapsamında önceliklendirilmesi gereken başka herhangi bir aile güçlendirme faaliyeti var mı?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20 dakikanız var.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Genel oturumda tartışın. </a:t>
            </a:r>
            <a:endParaRPr sz="2400"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p:txBody>
      </p:sp>
      <p:pic>
        <p:nvPicPr>
          <p:cNvPr id="5" name="Resim 4" descr="grafik, yazı tipi, logo, grafik tasarım içeren bir resim&#10;&#10;Açıklama otomatik olarak oluşturuldu">
            <a:extLst>
              <a:ext uri="{FF2B5EF4-FFF2-40B4-BE49-F238E27FC236}">
                <a16:creationId xmlns:a16="http://schemas.microsoft.com/office/drawing/2014/main" id="{22A653DC-8B05-CC12-8969-83C872BFADB5}"/>
              </a:ext>
            </a:extLst>
          </p:cNvPr>
          <p:cNvPicPr>
            <a:picLocks noChangeAspect="1"/>
          </p:cNvPicPr>
          <p:nvPr/>
        </p:nvPicPr>
        <p:blipFill>
          <a:blip r:embed="rId3"/>
          <a:stretch>
            <a:fillRect/>
          </a:stretch>
        </p:blipFill>
        <p:spPr>
          <a:xfrm>
            <a:off x="8380639" y="207963"/>
            <a:ext cx="3501755" cy="1325563"/>
          </a:xfrm>
          <a:prstGeom prst="rect">
            <a:avLst/>
          </a:prstGeom>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1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ÖZEL OLARAK HAZIRLANMIŞ BİLGİLER VE EBEVEYNLİK OTURUMLARI </a:t>
            </a:r>
            <a:endParaRPr/>
          </a:p>
        </p:txBody>
      </p:sp>
      <p:sp>
        <p:nvSpPr>
          <p:cNvPr id="358" name="Google Shape;358;p18"/>
          <p:cNvSpPr txBox="1">
            <a:spLocks noGrp="1"/>
          </p:cNvSpPr>
          <p:nvPr>
            <p:ph type="body" idx="2"/>
          </p:nvPr>
        </p:nvSpPr>
        <p:spPr>
          <a:xfrm>
            <a:off x="685992" y="2392205"/>
            <a:ext cx="11138863"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600" b="0" i="0" u="none" strike="noStrike" dirty="0">
                <a:latin typeface="Helvetica Neue"/>
              </a:rPr>
              <a:t>Çocukluk dönemi, okul, eğitim ve işe yönelik olumlu ve olumsuz tutumlar</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Çocukların ihtiyaçları ve hakları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Olumlu ve zararlı sosyal normlar ve toplumsal cinsiyet normları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Çalışan gençler için uygulanan çocuk işçiliği yasaları ve politikaları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Hane içi gelir ve bunun çocuk işçiliği ve ergenlerin çalışması ile olan ilişkisi</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Yükümlülük sahipleri ve diğer paydaşların rolü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Mevcut önleyici hizmetlere/yardım kaynaklarına erişim</a:t>
            </a:r>
            <a:endParaRPr sz="2600" dirty="0"/>
          </a:p>
          <a:p>
            <a:pPr marL="228600" lvl="0" indent="-50800" algn="l" rtl="0">
              <a:lnSpc>
                <a:spcPct val="90000"/>
              </a:lnSpc>
              <a:spcBef>
                <a:spcPts val="1000"/>
              </a:spcBef>
              <a:spcAft>
                <a:spcPct val="0"/>
              </a:spcAft>
              <a:buClr>
                <a:schemeClr val="accent1"/>
              </a:buClr>
              <a:buSzPts val="2800"/>
              <a:buNone/>
            </a:pPr>
            <a:endParaRPr dirty="0"/>
          </a:p>
        </p:txBody>
      </p:sp>
      <p:sp>
        <p:nvSpPr>
          <p:cNvPr id="359" name="Google Shape;359;p18"/>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a:latin typeface="Helvetica Neue"/>
              </a:rPr>
              <a:t>TEMEL MESAJLAR</a:t>
            </a:r>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dirty="0">
                <a:latin typeface="Helvetica Neue"/>
              </a:rPr>
              <a:t>ÖZEL OLARAK HAZIRLANMIŞ BİLGİLER VE EBEVEYNLİK OTURUMLARI </a:t>
            </a:r>
            <a:endParaRPr dirty="0"/>
          </a:p>
        </p:txBody>
      </p:sp>
      <p:sp>
        <p:nvSpPr>
          <p:cNvPr id="366" name="Google Shape;366;p19"/>
          <p:cNvSpPr txBox="1">
            <a:spLocks noGrp="1"/>
          </p:cNvSpPr>
          <p:nvPr>
            <p:ph type="body" idx="2"/>
          </p:nvPr>
        </p:nvSpPr>
        <p:spPr>
          <a:xfrm>
            <a:off x="685992" y="2392205"/>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800"/>
              <a:buChar char="•"/>
            </a:pPr>
            <a:r>
              <a:rPr lang="tr" sz="2600" b="0" i="0" u="none" strike="noStrike" dirty="0">
                <a:latin typeface="Helvetica Neue"/>
              </a:rPr>
              <a:t>Çocukların çocuk işçiliğine karşı korunması için ebeveynlerin sorumlulukları</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Zarar azaltma, bakım, sağlık, evi dışında yaşayan/alternatif bakımda kalan vb. çocuklar da dâhil olmak üzere çalışan gençlerin güvenliğinin sürdürülmesi için stratejiler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Çocuklarla işleri, ebeveynleri ile olan ilişkileri ve çocuk işçi olarak çalışan çocuklar hakkında iletişime geçilmesi ve davranışların yönetimi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Hane içi eylem planlarının oluşturulması </a:t>
            </a:r>
            <a:endParaRPr sz="2600" dirty="0"/>
          </a:p>
          <a:p>
            <a:pPr marL="228600" lvl="0" indent="-228600" algn="l" rtl="0">
              <a:lnSpc>
                <a:spcPct val="90000"/>
              </a:lnSpc>
              <a:spcBef>
                <a:spcPts val="1000"/>
              </a:spcBef>
              <a:spcAft>
                <a:spcPct val="0"/>
              </a:spcAft>
              <a:buClr>
                <a:schemeClr val="accent1"/>
              </a:buClr>
              <a:buSzPts val="2800"/>
              <a:buChar char="•"/>
            </a:pPr>
            <a:r>
              <a:rPr lang="tr" sz="2600" b="0" i="0" u="none" strike="noStrike" dirty="0">
                <a:latin typeface="Helvetica Neue"/>
              </a:rPr>
              <a:t>Çocuk işçiliği, mevcut hizmetler ve destek programları için prosedürlerin ve yönlendirme yollarının raporlanması</a:t>
            </a:r>
            <a:endParaRPr sz="2600" dirty="0"/>
          </a:p>
          <a:p>
            <a:pPr marL="228600" lvl="0" indent="-50800" algn="l" rtl="0">
              <a:lnSpc>
                <a:spcPct val="90000"/>
              </a:lnSpc>
              <a:spcBef>
                <a:spcPts val="1000"/>
              </a:spcBef>
              <a:spcAft>
                <a:spcPct val="0"/>
              </a:spcAft>
              <a:buClr>
                <a:schemeClr val="accent1"/>
              </a:buClr>
              <a:buSzPts val="2800"/>
              <a:buNone/>
            </a:pPr>
            <a:endParaRPr dirty="0"/>
          </a:p>
        </p:txBody>
      </p:sp>
      <p:sp>
        <p:nvSpPr>
          <p:cNvPr id="367" name="Google Shape;367;p19"/>
          <p:cNvSpPr txBox="1">
            <a:spLocks noGrp="1"/>
          </p:cNvSpPr>
          <p:nvPr>
            <p:ph type="body" idx="1"/>
          </p:nvPr>
        </p:nvSpPr>
        <p:spPr>
          <a:xfrm>
            <a:off x="685992" y="1820705"/>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a:latin typeface="Helvetica Neue"/>
              </a:rPr>
              <a:t>YETERLİLİK VE BECERİLER </a:t>
            </a:r>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237067" y="524935"/>
            <a:ext cx="11954933"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3900"/>
              <a:buNone/>
            </a:pPr>
            <a:r>
              <a:rPr lang="tr" sz="3900" b="1" i="0" u="none" strike="noStrike" dirty="0">
                <a:latin typeface="Helvetica Neue"/>
              </a:rPr>
              <a:t>OTURUM 10: ÇOCUK KORUMA: </a:t>
            </a:r>
          </a:p>
          <a:p>
            <a:pPr marL="0" lvl="0" indent="0" algn="ctr" rtl="0">
              <a:lnSpc>
                <a:spcPct val="90000"/>
              </a:lnSpc>
              <a:spcBef>
                <a:spcPct val="0"/>
              </a:spcBef>
              <a:spcAft>
                <a:spcPct val="0"/>
              </a:spcAft>
              <a:buClr>
                <a:schemeClr val="lt1"/>
              </a:buClr>
              <a:buSzPts val="3900"/>
              <a:buNone/>
            </a:pPr>
            <a:r>
              <a:rPr lang="tr" sz="3900" b="1" i="0" u="none" strike="noStrike" dirty="0">
                <a:latin typeface="Helvetica Neue"/>
              </a:rPr>
              <a:t>ÇALIŞAN ÇOCUKLARIN AİLE VE BAKIM VEREN ÇEVRELERİNİN GÜÇLENDİRİLMESİ</a:t>
            </a:r>
            <a:endParaRPr dirty="0"/>
          </a:p>
        </p:txBody>
      </p:sp>
      <p:sp>
        <p:nvSpPr>
          <p:cNvPr id="235" name="Google Shape;235;p2"/>
          <p:cNvSpPr txBox="1">
            <a:spLocks noGrp="1"/>
          </p:cNvSpPr>
          <p:nvPr>
            <p:ph type="body" idx="2"/>
          </p:nvPr>
        </p:nvSpPr>
        <p:spPr>
          <a:xfrm>
            <a:off x="1754188" y="3051922"/>
            <a:ext cx="8683625"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ct val="0"/>
              </a:spcAft>
              <a:buClr>
                <a:schemeClr val="lt1"/>
              </a:buClr>
              <a:buSzPts val="2800"/>
              <a:buNone/>
            </a:pPr>
            <a:r>
              <a:rPr lang="en-GB" b="1"/>
              <a:t> </a:t>
            </a:r>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0"/>
          <p:cNvSpPr txBox="1">
            <a:spLocks noGrp="1"/>
          </p:cNvSpPr>
          <p:nvPr>
            <p:ph type="title"/>
          </p:nvPr>
        </p:nvSpPr>
        <p:spPr>
          <a:xfrm>
            <a:off x="4679702" y="38099"/>
            <a:ext cx="7364098" cy="187771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2800"/>
              <a:buFont typeface="Helvetica Neue"/>
              <a:buNone/>
            </a:pPr>
            <a:r>
              <a:rPr lang="tr" sz="2500" b="1" i="0" u="none" strike="noStrike" dirty="0">
                <a:latin typeface="Helvetica Neue"/>
              </a:rPr>
              <a:t>VAKA ÇALIŞMASI: LÜBNAN IRC/UNICEF ÇOCUK İŞÇİ OLARAK ÇALIŞAN ÇOCUKLARIN EBEVEYNLERİ İÇİN EBEVEYNLİK BECERİLERİ </a:t>
            </a:r>
            <a:endParaRPr sz="2500" dirty="0"/>
          </a:p>
        </p:txBody>
      </p:sp>
      <p:sp>
        <p:nvSpPr>
          <p:cNvPr id="374" name="Google Shape;374;p20"/>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375" name="Google Shape;375;p20"/>
          <p:cNvSpPr txBox="1">
            <a:spLocks noGrp="1"/>
          </p:cNvSpPr>
          <p:nvPr>
            <p:ph type="body" idx="1"/>
          </p:nvPr>
        </p:nvSpPr>
        <p:spPr>
          <a:xfrm>
            <a:off x="4890100" y="6132862"/>
            <a:ext cx="6943302" cy="7251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a:latin typeface="Helvetica Neue"/>
              </a:rPr>
              <a:t>http://childlabor-lb.org/index.html</a:t>
            </a:r>
            <a:endParaRPr b="1"/>
          </a:p>
        </p:txBody>
      </p:sp>
      <p:pic>
        <p:nvPicPr>
          <p:cNvPr id="376" name="Google Shape;376;p20"/>
          <p:cNvPicPr preferRelativeResize="0"/>
          <p:nvPr/>
        </p:nvPicPr>
        <p:blipFill>
          <a:blip r:embed="rId3">
            <a:alphaModFix/>
          </a:blip>
          <a:stretch>
            <a:fillRect/>
          </a:stretch>
        </p:blipFill>
        <p:spPr>
          <a:xfrm>
            <a:off x="0" y="0"/>
            <a:ext cx="4340225" cy="6858000"/>
          </a:xfrm>
          <a:prstGeom prst="rect">
            <a:avLst/>
          </a:prstGeom>
          <a:noFill/>
          <a:ln>
            <a:noFill/>
          </a:ln>
        </p:spPr>
      </p:pic>
      <p:sp>
        <p:nvSpPr>
          <p:cNvPr id="377" name="Google Shape;377;p20"/>
          <p:cNvSpPr txBox="1"/>
          <p:nvPr/>
        </p:nvSpPr>
        <p:spPr>
          <a:xfrm>
            <a:off x="4890100" y="1907476"/>
            <a:ext cx="6943302" cy="449332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3"/>
              </a:buClr>
              <a:buSzPts val="3200"/>
              <a:buFont typeface="Arial"/>
              <a:buChar char="•"/>
            </a:pPr>
            <a:r>
              <a:rPr lang="tr" sz="3200" b="1" i="0" u="none" strike="noStrike" cap="none" dirty="0">
                <a:solidFill>
                  <a:srgbClr val="545554"/>
                </a:solidFill>
                <a:latin typeface="Helvetica Neue"/>
                <a:ea typeface="Helvetica Neue"/>
                <a:cs typeface="Helvetica Neue"/>
                <a:sym typeface="Helvetica Neue"/>
              </a:rPr>
              <a:t>Oturum 1: Algılar ve bakış açıları </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Ebeveyn olarak roller ve sorumluluklar</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Mali açıdan çocuklara bağımlı olma durumuna karşı sorumlu davranma </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Yaş, toplumsal cinsiyet ve iş ile ilgili sosyal/kültürel beklentiler ve normlar </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Saygısızlık ve otorite (ebeveyn otoritesi ve çalışma)</a:t>
            </a:r>
            <a:endParaRPr dirty="0"/>
          </a:p>
          <a:p>
            <a:pPr marL="228600" marR="0" lvl="0" indent="-50800" algn="l" rtl="0">
              <a:lnSpc>
                <a:spcPct val="90000"/>
              </a:lnSpc>
              <a:spcBef>
                <a:spcPts val="1000"/>
              </a:spcBef>
              <a:spcAft>
                <a:spcPct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21"/>
          <p:cNvSpPr txBox="1">
            <a:spLocks noGrp="1"/>
          </p:cNvSpPr>
          <p:nvPr>
            <p:ph type="title"/>
          </p:nvPr>
        </p:nvSpPr>
        <p:spPr>
          <a:xfrm>
            <a:off x="4641904" y="0"/>
            <a:ext cx="7359595" cy="187771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2800"/>
              <a:buFont typeface="Helvetica Neue"/>
              <a:buNone/>
            </a:pPr>
            <a:r>
              <a:rPr lang="tr" sz="2500" b="1" i="0" u="none" strike="noStrike" dirty="0">
                <a:latin typeface="Helvetica Neue"/>
              </a:rPr>
              <a:t>VAKA ÇALIŞMASI: LÜBNAN IRC/UNICEF ÇOCUK İŞÇİ OLARAK ÇALIŞAN ÇOCUKLARIN EBEVEYNLERİ İÇİN EBEVEYNLİK BECERİLERİ </a:t>
            </a:r>
            <a:endParaRPr sz="2500" dirty="0"/>
          </a:p>
        </p:txBody>
      </p:sp>
      <p:sp>
        <p:nvSpPr>
          <p:cNvPr id="384" name="Google Shape;384;p21"/>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385" name="Google Shape;385;p21"/>
          <p:cNvSpPr txBox="1">
            <a:spLocks noGrp="1"/>
          </p:cNvSpPr>
          <p:nvPr>
            <p:ph type="body" idx="1"/>
          </p:nvPr>
        </p:nvSpPr>
        <p:spPr>
          <a:xfrm>
            <a:off x="4890100" y="5705423"/>
            <a:ext cx="6943302" cy="7251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a:latin typeface="Helvetica Neue"/>
              </a:rPr>
              <a:t>http://childlabor-lb.org/index.html</a:t>
            </a:r>
            <a:endParaRPr b="1"/>
          </a:p>
        </p:txBody>
      </p:sp>
      <p:pic>
        <p:nvPicPr>
          <p:cNvPr id="386" name="Google Shape;386;p21"/>
          <p:cNvPicPr preferRelativeResize="0"/>
          <p:nvPr/>
        </p:nvPicPr>
        <p:blipFill>
          <a:blip r:embed="rId3">
            <a:alphaModFix/>
          </a:blip>
          <a:stretch>
            <a:fillRect/>
          </a:stretch>
        </p:blipFill>
        <p:spPr>
          <a:xfrm>
            <a:off x="0" y="0"/>
            <a:ext cx="4340225" cy="6858000"/>
          </a:xfrm>
          <a:prstGeom prst="rect">
            <a:avLst/>
          </a:prstGeom>
          <a:noFill/>
          <a:ln>
            <a:noFill/>
          </a:ln>
        </p:spPr>
      </p:pic>
      <p:sp>
        <p:nvSpPr>
          <p:cNvPr id="387" name="Google Shape;387;p21"/>
          <p:cNvSpPr txBox="1"/>
          <p:nvPr/>
        </p:nvSpPr>
        <p:spPr>
          <a:xfrm>
            <a:off x="4890100" y="1907476"/>
            <a:ext cx="6943302" cy="449332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3"/>
              </a:buClr>
              <a:buSzPts val="3200"/>
              <a:buFont typeface="Arial"/>
              <a:buChar char="•"/>
            </a:pPr>
            <a:r>
              <a:rPr lang="tr" sz="3200" b="1" i="0" u="none" strike="noStrike" cap="none" dirty="0">
                <a:solidFill>
                  <a:srgbClr val="545554"/>
                </a:solidFill>
                <a:latin typeface="Helvetica Neue"/>
                <a:ea typeface="Helvetica Neue"/>
                <a:cs typeface="Helvetica Neue"/>
                <a:sym typeface="Helvetica Neue"/>
              </a:rPr>
              <a:t>Oturum 2: Çocuk işçiliği ve en kötü biçimlerdeki çocuk işçiliği nedir?</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Evrensel çocuk haklarını öğrenme</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Lübnan'da çocuk işçiliğine ilişkin tanımlar, yasalar ve düzenlemeler</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Günlük işlerin üstesinden </a:t>
            </a:r>
            <a:r>
              <a:rPr lang="tr" sz="2800" b="0" i="0" u="none" strike="noStrike" cap="none" dirty="0" smtClean="0">
                <a:solidFill>
                  <a:srgbClr val="545554"/>
                </a:solidFill>
                <a:latin typeface="Helvetica Neue"/>
                <a:ea typeface="Helvetica Neue"/>
                <a:cs typeface="Helvetica Neue"/>
                <a:sym typeface="Helvetica Neue"/>
              </a:rPr>
              <a:t>gelme</a:t>
            </a:r>
            <a:endParaRPr dirty="0"/>
          </a:p>
          <a:p>
            <a:pPr marL="228600" marR="0" lvl="0" indent="-50800" algn="l" rtl="0">
              <a:lnSpc>
                <a:spcPct val="90000"/>
              </a:lnSpc>
              <a:spcBef>
                <a:spcPts val="1000"/>
              </a:spcBef>
              <a:spcAft>
                <a:spcPct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22"/>
          <p:cNvSpPr txBox="1">
            <a:spLocks noGrp="1"/>
          </p:cNvSpPr>
          <p:nvPr>
            <p:ph type="title"/>
          </p:nvPr>
        </p:nvSpPr>
        <p:spPr>
          <a:xfrm>
            <a:off x="4707218" y="0"/>
            <a:ext cx="7307997" cy="187771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2800"/>
              <a:buFont typeface="Helvetica Neue"/>
              <a:buNone/>
            </a:pPr>
            <a:r>
              <a:rPr lang="tr" sz="2500" b="1" i="0" u="none" strike="noStrike" dirty="0">
                <a:latin typeface="Helvetica Neue"/>
              </a:rPr>
              <a:t>VAKA ÇALIŞMASI: LÜBNAN IRC/UNICEF ÇOCUK İŞÇİ OLARAK ÇALIŞAN ÇOCUKLARIN EBEVEYNLERİ İÇİN EBEVEYNLİK BECERİLERİ </a:t>
            </a:r>
            <a:endParaRPr sz="2500" dirty="0"/>
          </a:p>
        </p:txBody>
      </p:sp>
      <p:sp>
        <p:nvSpPr>
          <p:cNvPr id="394" name="Google Shape;394;p22"/>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395" name="Google Shape;395;p22"/>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a:latin typeface="Helvetica Neue"/>
              </a:rPr>
              <a:t>http://childlabor-lb.org/index.html</a:t>
            </a:r>
            <a:endParaRPr b="1"/>
          </a:p>
        </p:txBody>
      </p:sp>
      <p:pic>
        <p:nvPicPr>
          <p:cNvPr id="396" name="Google Shape;396;p22"/>
          <p:cNvPicPr preferRelativeResize="0"/>
          <p:nvPr/>
        </p:nvPicPr>
        <p:blipFill>
          <a:blip r:embed="rId3">
            <a:alphaModFix/>
          </a:blip>
          <a:stretch>
            <a:fillRect/>
          </a:stretch>
        </p:blipFill>
        <p:spPr>
          <a:xfrm>
            <a:off x="0" y="0"/>
            <a:ext cx="4340225" cy="6858000"/>
          </a:xfrm>
          <a:prstGeom prst="rect">
            <a:avLst/>
          </a:prstGeom>
          <a:noFill/>
          <a:ln>
            <a:noFill/>
          </a:ln>
        </p:spPr>
      </p:pic>
      <p:sp>
        <p:nvSpPr>
          <p:cNvPr id="397" name="Google Shape;397;p22"/>
          <p:cNvSpPr txBox="1"/>
          <p:nvPr/>
        </p:nvSpPr>
        <p:spPr>
          <a:xfrm>
            <a:off x="4890100" y="1907476"/>
            <a:ext cx="6943302" cy="449332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3"/>
              </a:buClr>
              <a:buSzPts val="3200"/>
              <a:buFont typeface="Arial"/>
              <a:buChar char="•"/>
            </a:pPr>
            <a:r>
              <a:rPr lang="tr" sz="3200" b="1" i="0" u="none" strike="noStrike" cap="none" dirty="0">
                <a:solidFill>
                  <a:srgbClr val="545554"/>
                </a:solidFill>
                <a:latin typeface="Helvetica Neue"/>
                <a:ea typeface="Helvetica Neue"/>
                <a:cs typeface="Helvetica Neue"/>
                <a:sym typeface="Helvetica Neue"/>
              </a:rPr>
              <a:t>Oturum 3: Çocuk işçiliğinin çocukların hayatları üzerindeki etkileri ve sonuçları</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Yetişkinler için güvenli olan işler çocuklar için de güvenli midir? </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Çocuk işçiliğinin çocukların gelişim ve sağlığı üzerindeki zararlı etkileri </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Çocuk işçiliğinin olumsuz psikolojik ve bilişsel etkileri</a:t>
            </a:r>
            <a:endParaRPr dirty="0"/>
          </a:p>
          <a:p>
            <a:pPr marL="228600" marR="0" lvl="0" indent="-50800" algn="l" rtl="0">
              <a:lnSpc>
                <a:spcPct val="90000"/>
              </a:lnSpc>
              <a:spcBef>
                <a:spcPts val="1000"/>
              </a:spcBef>
              <a:spcAft>
                <a:spcPct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3"/>
          <p:cNvSpPr txBox="1">
            <a:spLocks noGrp="1"/>
          </p:cNvSpPr>
          <p:nvPr>
            <p:ph type="title"/>
          </p:nvPr>
        </p:nvSpPr>
        <p:spPr>
          <a:xfrm>
            <a:off x="4707218" y="0"/>
            <a:ext cx="7344574" cy="187771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2800"/>
              <a:buFont typeface="Helvetica Neue"/>
              <a:buNone/>
            </a:pPr>
            <a:r>
              <a:rPr lang="tr" sz="2500" b="1" i="0" u="none" strike="noStrike" dirty="0">
                <a:latin typeface="Helvetica Neue"/>
              </a:rPr>
              <a:t>VAKA ÇALIŞMASI: LÜBNAN IRC/UNICEF ÇOCUK İŞÇİ OLARAK ÇALIŞAN ÇOCUKLARIN EBEVEYNLERİ İÇİN EBEVEYNLİK BECERİLERİ </a:t>
            </a:r>
            <a:endParaRPr sz="2500" dirty="0"/>
          </a:p>
        </p:txBody>
      </p:sp>
      <p:sp>
        <p:nvSpPr>
          <p:cNvPr id="404" name="Google Shape;404;p23"/>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405" name="Google Shape;405;p23"/>
          <p:cNvSpPr txBox="1">
            <a:spLocks noGrp="1"/>
          </p:cNvSpPr>
          <p:nvPr>
            <p:ph type="body" idx="1"/>
          </p:nvPr>
        </p:nvSpPr>
        <p:spPr>
          <a:xfrm>
            <a:off x="4707218" y="6008470"/>
            <a:ext cx="6943302" cy="7251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dirty="0">
                <a:latin typeface="Helvetica Neue"/>
              </a:rPr>
              <a:t>http://childlabor-lb.org/index.html</a:t>
            </a:r>
            <a:endParaRPr b="1" dirty="0"/>
          </a:p>
        </p:txBody>
      </p:sp>
      <p:pic>
        <p:nvPicPr>
          <p:cNvPr id="406" name="Google Shape;406;p23"/>
          <p:cNvPicPr preferRelativeResize="0"/>
          <p:nvPr/>
        </p:nvPicPr>
        <p:blipFill>
          <a:blip r:embed="rId3">
            <a:alphaModFix/>
          </a:blip>
          <a:stretch>
            <a:fillRect/>
          </a:stretch>
        </p:blipFill>
        <p:spPr>
          <a:xfrm>
            <a:off x="0" y="0"/>
            <a:ext cx="4340225" cy="6858000"/>
          </a:xfrm>
          <a:prstGeom prst="rect">
            <a:avLst/>
          </a:prstGeom>
          <a:noFill/>
          <a:ln>
            <a:noFill/>
          </a:ln>
        </p:spPr>
      </p:pic>
      <p:sp>
        <p:nvSpPr>
          <p:cNvPr id="407" name="Google Shape;407;p23"/>
          <p:cNvSpPr txBox="1"/>
          <p:nvPr/>
        </p:nvSpPr>
        <p:spPr>
          <a:xfrm>
            <a:off x="4907854" y="1877715"/>
            <a:ext cx="6943302" cy="4493324"/>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ct val="0"/>
              </a:spcBef>
              <a:spcAft>
                <a:spcPct val="0"/>
              </a:spcAft>
              <a:buClr>
                <a:schemeClr val="accent3"/>
              </a:buClr>
              <a:buSzPts val="3200"/>
              <a:buFont typeface="Arial"/>
              <a:buChar char="•"/>
            </a:pPr>
            <a:r>
              <a:rPr lang="tr" sz="3200" b="1" i="0" u="none" strike="noStrike" cap="none" dirty="0">
                <a:solidFill>
                  <a:srgbClr val="545554"/>
                </a:solidFill>
                <a:latin typeface="Helvetica Neue"/>
                <a:ea typeface="Helvetica Neue"/>
                <a:cs typeface="Helvetica Neue"/>
                <a:sym typeface="Helvetica Neue"/>
              </a:rPr>
              <a:t>Oturum 4: Çocuk işçiliği risklerinin önlenmesi, azaltılması ve hafifletilmesi</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Çocukların duygusal olarak desteklenmesi</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Olumlu düşünme</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Psikoeğitimle ilgili ipuçları (uyku ve beslenme)</a:t>
            </a:r>
            <a:endParaRPr dirty="0"/>
          </a:p>
          <a:p>
            <a:pPr marL="685800" marR="0" lvl="1" indent="-228600" algn="l" rtl="0">
              <a:lnSpc>
                <a:spcPct val="90000"/>
              </a:lnSpc>
              <a:spcBef>
                <a:spcPts val="5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Kaliteli zamanın teşvik edilmesi</a:t>
            </a:r>
          </a:p>
          <a:p>
            <a:pPr marL="457200" marR="0" lvl="1" algn="l" rtl="0">
              <a:lnSpc>
                <a:spcPct val="90000"/>
              </a:lnSpc>
              <a:spcBef>
                <a:spcPts val="500"/>
              </a:spcBef>
              <a:spcAft>
                <a:spcPct val="0"/>
              </a:spcAft>
              <a:buClr>
                <a:schemeClr val="accent3"/>
              </a:buClr>
              <a:buSzPts val="2800"/>
            </a:pPr>
            <a:endParaRPr dirty="0"/>
          </a:p>
          <a:p>
            <a:pPr marL="228600" marR="0" lvl="0" indent="-50800" algn="l" rtl="0">
              <a:lnSpc>
                <a:spcPct val="90000"/>
              </a:lnSpc>
              <a:spcBef>
                <a:spcPts val="1000"/>
              </a:spcBef>
              <a:spcAft>
                <a:spcPct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4"/>
          <p:cNvSpPr txBox="1">
            <a:spLocks noGrp="1"/>
          </p:cNvSpPr>
          <p:nvPr>
            <p:ph type="title"/>
          </p:nvPr>
        </p:nvSpPr>
        <p:spPr>
          <a:xfrm>
            <a:off x="4707218" y="0"/>
            <a:ext cx="7344573" cy="187771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2800"/>
              <a:buFont typeface="Helvetica Neue"/>
              <a:buNone/>
            </a:pPr>
            <a:r>
              <a:rPr lang="tr" sz="2500" b="1" i="0" u="none" strike="noStrike" dirty="0">
                <a:latin typeface="Helvetica Neue"/>
              </a:rPr>
              <a:t>VAKA ÇALIŞMASI: LÜBNAN IRC/UNICEF ÇOCUK İŞÇİ OLARAK ÇALIŞAN ÇOCUKLARIN EBEVEYNLERİ İÇİN EBEVEYNLİK BECERİLERİ </a:t>
            </a:r>
            <a:endParaRPr sz="2500" dirty="0"/>
          </a:p>
        </p:txBody>
      </p:sp>
      <p:sp>
        <p:nvSpPr>
          <p:cNvPr id="414" name="Google Shape;414;p24"/>
          <p:cNvSpPr>
            <a:spLocks noGrp="1"/>
          </p:cNvSpPr>
          <p:nvPr>
            <p:ph type="pic" idx="2"/>
          </p:nvPr>
        </p:nvSpPr>
        <p:spPr>
          <a:xfrm>
            <a:off x="0" y="0"/>
            <a:ext cx="4340225" cy="6858000"/>
          </a:xfrm>
          <a:prstGeom prst="rect">
            <a:avLst/>
          </a:prstGeom>
          <a:noFill/>
          <a:ln>
            <a:noFill/>
          </a:ln>
        </p:spPr>
        <p:txBody>
          <a:bodyPr>
            <a:noAutofit/>
          </a:bodyPr>
          <a:lstStyle/>
          <a:p>
            <a:endParaRPr lang="tr-TR"/>
          </a:p>
        </p:txBody>
      </p:sp>
      <p:sp>
        <p:nvSpPr>
          <p:cNvPr id="415" name="Google Shape;415;p24"/>
          <p:cNvSpPr txBox="1">
            <a:spLocks noGrp="1"/>
          </p:cNvSpPr>
          <p:nvPr>
            <p:ph type="body" idx="1"/>
          </p:nvPr>
        </p:nvSpPr>
        <p:spPr>
          <a:xfrm>
            <a:off x="4890100" y="6038231"/>
            <a:ext cx="6943302" cy="7251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1" i="0" u="none" strike="noStrike">
                <a:latin typeface="Helvetica Neue"/>
              </a:rPr>
              <a:t>http://childlabor-lb.org/index.html</a:t>
            </a:r>
            <a:endParaRPr b="1"/>
          </a:p>
        </p:txBody>
      </p:sp>
      <p:pic>
        <p:nvPicPr>
          <p:cNvPr id="416" name="Google Shape;416;p24"/>
          <p:cNvPicPr preferRelativeResize="0"/>
          <p:nvPr/>
        </p:nvPicPr>
        <p:blipFill>
          <a:blip r:embed="rId3">
            <a:alphaModFix/>
          </a:blip>
          <a:stretch>
            <a:fillRect/>
          </a:stretch>
        </p:blipFill>
        <p:spPr>
          <a:xfrm>
            <a:off x="0" y="0"/>
            <a:ext cx="4340225" cy="6858000"/>
          </a:xfrm>
          <a:prstGeom prst="rect">
            <a:avLst/>
          </a:prstGeom>
          <a:noFill/>
          <a:ln>
            <a:noFill/>
          </a:ln>
        </p:spPr>
      </p:pic>
      <p:sp>
        <p:nvSpPr>
          <p:cNvPr id="417" name="Google Shape;417;p24"/>
          <p:cNvSpPr txBox="1"/>
          <p:nvPr/>
        </p:nvSpPr>
        <p:spPr>
          <a:xfrm>
            <a:off x="4890100" y="1907476"/>
            <a:ext cx="6943302" cy="449332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3"/>
              </a:buClr>
              <a:buSzPts val="3200"/>
              <a:buFont typeface="Arial"/>
              <a:buNone/>
            </a:pPr>
            <a:r>
              <a:rPr lang="tr" sz="3200" b="1" i="0" u="none" strike="noStrike" cap="none" dirty="0">
                <a:solidFill>
                  <a:srgbClr val="545554"/>
                </a:solidFill>
                <a:latin typeface="Helvetica Neue"/>
                <a:ea typeface="Helvetica Neue"/>
                <a:cs typeface="Helvetica Neue"/>
                <a:sym typeface="Helvetica Neue"/>
              </a:rPr>
              <a:t>Oturum 5: Topluluk içerisinde çocukların korunması </a:t>
            </a:r>
            <a:endParaRPr dirty="0"/>
          </a:p>
          <a:p>
            <a:pPr marL="228600" marR="0" lvl="0" indent="-228600" algn="l" rtl="0">
              <a:lnSpc>
                <a:spcPct val="90000"/>
              </a:lnSpc>
              <a:spcBef>
                <a:spcPts val="10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Çocuk ve okul</a:t>
            </a:r>
            <a:endParaRPr dirty="0"/>
          </a:p>
          <a:p>
            <a:pPr marL="228600" marR="0" lvl="0" indent="-228600" algn="l" rtl="0">
              <a:lnSpc>
                <a:spcPct val="90000"/>
              </a:lnSpc>
              <a:spcBef>
                <a:spcPts val="10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Topluluk içinde iletişim </a:t>
            </a:r>
            <a:endParaRPr dirty="0"/>
          </a:p>
          <a:p>
            <a:pPr marL="228600" marR="0" lvl="0" indent="-228600" algn="l" rtl="0">
              <a:lnSpc>
                <a:spcPct val="90000"/>
              </a:lnSpc>
              <a:spcBef>
                <a:spcPts val="10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Topluluk haritalama </a:t>
            </a:r>
            <a:endParaRPr dirty="0"/>
          </a:p>
          <a:p>
            <a:pPr marL="228600" marR="0" lvl="0" indent="-228600" algn="l" rtl="0">
              <a:lnSpc>
                <a:spcPct val="90000"/>
              </a:lnSpc>
              <a:spcBef>
                <a:spcPts val="10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Olumsuz duygulardan arındırılma</a:t>
            </a:r>
            <a:endParaRPr dirty="0"/>
          </a:p>
          <a:p>
            <a:pPr marL="228600" marR="0" lvl="0" indent="-228600" algn="l" rtl="0">
              <a:lnSpc>
                <a:spcPct val="90000"/>
              </a:lnSpc>
              <a:spcBef>
                <a:spcPts val="1000"/>
              </a:spcBef>
              <a:spcAft>
                <a:spcPct val="0"/>
              </a:spcAft>
              <a:buClr>
                <a:schemeClr val="accent3"/>
              </a:buClr>
              <a:buSzPts val="2800"/>
              <a:buFont typeface="Arial"/>
              <a:buChar char="•"/>
            </a:pPr>
            <a:r>
              <a:rPr lang="tr" sz="2800" b="0" i="0" u="none" strike="noStrike" cap="none" dirty="0">
                <a:solidFill>
                  <a:srgbClr val="545554"/>
                </a:solidFill>
                <a:latin typeface="Helvetica Neue"/>
                <a:ea typeface="Helvetica Neue"/>
                <a:cs typeface="Helvetica Neue"/>
                <a:sym typeface="Helvetica Neue"/>
              </a:rPr>
              <a:t>Çocuğun iyi olma hâlinin değerlendirilmesi</a:t>
            </a:r>
            <a:r>
              <a:rPr lang="tr" sz="2800" b="1" i="0" u="none" strike="noStrike" cap="none" dirty="0">
                <a:solidFill>
                  <a:srgbClr val="545554"/>
                </a:solidFill>
                <a:latin typeface="Helvetica Neue"/>
                <a:ea typeface="Helvetica Neue"/>
                <a:cs typeface="Helvetica Neue"/>
                <a:sym typeface="Helvetica Neue"/>
              </a:rPr>
              <a:t> </a:t>
            </a:r>
            <a:endParaRPr sz="2800" b="0" i="0" u="none" strike="noStrike" cap="none" dirty="0">
              <a:solidFill>
                <a:schemeClr val="dk1"/>
              </a:solidFill>
              <a:latin typeface="Helvetica Neue"/>
              <a:ea typeface="Helvetica Neue"/>
              <a:cs typeface="Helvetica Neue"/>
              <a:sym typeface="Helvetica Neue"/>
            </a:endParaRPr>
          </a:p>
          <a:p>
            <a:pPr marL="228600" marR="0" lvl="0" indent="-50800" algn="l" rtl="0">
              <a:lnSpc>
                <a:spcPct val="90000"/>
              </a:lnSpc>
              <a:spcBef>
                <a:spcPts val="1000"/>
              </a:spcBef>
              <a:spcAft>
                <a:spcPct val="0"/>
              </a:spcAft>
              <a:buClr>
                <a:schemeClr val="accent3"/>
              </a:buClr>
              <a:buSzPts val="2800"/>
              <a:buFont typeface="Arial"/>
              <a:buNone/>
            </a:pPr>
            <a:endParaRPr sz="28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 name="Resim 3" descr="grafik, logo, yazı tipi, grafik tasarım içeren bir resim&#10;&#10;Açıklama otomatik olarak oluşturuldu">
            <a:extLst>
              <a:ext uri="{FF2B5EF4-FFF2-40B4-BE49-F238E27FC236}">
                <a16:creationId xmlns:a16="http://schemas.microsoft.com/office/drawing/2014/main" id="{18F6CB59-9E35-9BCB-B49C-C047311B25FC}"/>
              </a:ext>
            </a:extLst>
          </p:cNvPr>
          <p:cNvPicPr>
            <a:picLocks noChangeAspect="1"/>
          </p:cNvPicPr>
          <p:nvPr/>
        </p:nvPicPr>
        <p:blipFill>
          <a:blip r:embed="rId3"/>
          <a:stretch>
            <a:fillRect/>
          </a:stretch>
        </p:blipFill>
        <p:spPr>
          <a:xfrm>
            <a:off x="9186183" y="193693"/>
            <a:ext cx="2594654" cy="2263757"/>
          </a:xfrm>
          <a:prstGeom prst="rect">
            <a:avLst/>
          </a:prstGeom>
        </p:spPr>
      </p:pic>
      <p:sp>
        <p:nvSpPr>
          <p:cNvPr id="423" name="Google Shape;423;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ts val="3600"/>
              <a:buFont typeface="Helvetica Neue"/>
              <a:buNone/>
            </a:pPr>
            <a:r>
              <a:rPr lang="tr" sz="3600" b="1" i="0" u="none" strike="noStrike">
                <a:latin typeface="Helvetica Neue"/>
              </a:rPr>
              <a:t>FAALİYET</a:t>
            </a:r>
            <a:endParaRPr/>
          </a:p>
        </p:txBody>
      </p:sp>
      <p:sp>
        <p:nvSpPr>
          <p:cNvPr id="424" name="Google Shape;424;p25"/>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r>
              <a:rPr lang="tr" sz="2800" b="1" i="0" u="none" strike="noStrike">
                <a:latin typeface="Helvetica Neue"/>
              </a:rPr>
              <a:t>Grubunuzda: </a:t>
            </a:r>
            <a:endParaRPr/>
          </a:p>
        </p:txBody>
      </p:sp>
      <p:sp>
        <p:nvSpPr>
          <p:cNvPr id="425" name="Google Shape;425;p25"/>
          <p:cNvSpPr txBox="1">
            <a:spLocks noGrp="1"/>
          </p:cNvSpPr>
          <p:nvPr>
            <p:ph type="body" idx="2"/>
          </p:nvPr>
        </p:nvSpPr>
        <p:spPr>
          <a:xfrm>
            <a:off x="656021" y="2799528"/>
            <a:ext cx="10820015" cy="3212751"/>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dirty="0">
                <a:latin typeface="Helvetica Neue"/>
              </a:rPr>
              <a:t>Size verilen vaka çalışmasını kullanın.</a:t>
            </a:r>
            <a:endParaRPr dirty="0"/>
          </a:p>
          <a:p>
            <a:pPr marL="228600" lvl="0" indent="-228600" algn="l" rtl="0">
              <a:lnSpc>
                <a:spcPct val="90000"/>
              </a:lnSpc>
              <a:spcBef>
                <a:spcPts val="1000"/>
              </a:spcBef>
              <a:spcAft>
                <a:spcPct val="0"/>
              </a:spcAft>
              <a:buClr>
                <a:schemeClr val="accent1"/>
              </a:buClr>
              <a:buSzPts val="2800"/>
              <a:buChar char="•"/>
            </a:pPr>
            <a:r>
              <a:rPr lang="tr" sz="2800" b="0" i="0" u="none" strike="noStrike" dirty="0">
                <a:latin typeface="Helvetica Neue"/>
              </a:rPr>
              <a:t>Katılımcılardan çocuk işçiliğinin azaltılması, çocukların iyi olma hâlinin desteklenmesi ve çocuk ve aile için daha güvenli bakım ortamları yaratılması amacıyla ebeveynler, bakım verenler veya diğer kişiler için uygun bir eylem planı (kilit noktalar) üzerinde tartışmalarını isteyin.</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15 dakika süreniz bulunmaktadır.</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Genel oturumda raporunuzu sunun. </a:t>
            </a: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6"/>
          <p:cNvSpPr txBox="1">
            <a:spLocks noGrp="1"/>
          </p:cNvSpPr>
          <p:nvPr>
            <p:ph type="body" idx="2"/>
          </p:nvPr>
        </p:nvSpPr>
        <p:spPr>
          <a:xfrm>
            <a:off x="4100513" y="528638"/>
            <a:ext cx="7807070" cy="609161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500" b="0" i="0" u="none" strike="noStrike" dirty="0">
                <a:latin typeface="Helvetica Neue"/>
              </a:rPr>
              <a:t>Çocuk işçi olarak çalışan tüm çocukların üçte ikisi hane içinde çalışmaktadır (tarım, ev işleri, aile işletmeleri).</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Çocuk işçiliği ile mücadele çabaları, ebeveynlerin, bakım verenlerin ve diğer yakın aile üyelerinin katılımı olmazsa başarısız olacaktır.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İnsani yardım krizlerinin etkisi, çocuk işçiliğine karşı koruma kapasitelerini ciddi şekilde zayıflatmaktadır. Karşılanmayan temel ihtiyaçlar ve hızla değişen sosyal normlar, olumsuz bir başa çıkma mekanizmasının ortaya çıkmasına sebep olarak çocuk işçiliğinin görülmesine yol açmaktadır. </a:t>
            </a:r>
            <a:endParaRPr sz="2500" dirty="0"/>
          </a:p>
          <a:p>
            <a:pPr marL="228600" lvl="0" indent="-228600" algn="l" rtl="0">
              <a:lnSpc>
                <a:spcPct val="90000"/>
              </a:lnSpc>
              <a:spcBef>
                <a:spcPts val="1000"/>
              </a:spcBef>
              <a:spcAft>
                <a:spcPct val="0"/>
              </a:spcAft>
              <a:buSzPts val="2800"/>
              <a:buChar char="•"/>
            </a:pPr>
            <a:r>
              <a:rPr lang="tr" sz="2500" b="0" i="0" u="none" strike="noStrike" dirty="0">
                <a:latin typeface="Helvetica Neue"/>
              </a:rPr>
              <a:t>Bulgular, hane içindeki risk faktörlerini ele almanın ve bakım verenlerin koruyucu kapasitelerini güçlendirmenin çocuk işçiliğini önlemede etkili bir yol olduğunu göstermektedir.</a:t>
            </a:r>
            <a:endParaRPr sz="2500" dirty="0"/>
          </a:p>
          <a:p>
            <a:pPr marL="228600" lvl="0" indent="-50800" algn="l" rtl="0">
              <a:lnSpc>
                <a:spcPct val="90000"/>
              </a:lnSpc>
              <a:spcBef>
                <a:spcPts val="1000"/>
              </a:spcBef>
              <a:spcAft>
                <a:spcPct val="0"/>
              </a:spcAft>
              <a:buClr>
                <a:schemeClr val="accent1"/>
              </a:buClr>
              <a:buSzPts val="2800"/>
              <a:buNone/>
            </a:pPr>
            <a:endParaRPr dirty="0"/>
          </a:p>
        </p:txBody>
      </p:sp>
      <p:sp>
        <p:nvSpPr>
          <p:cNvPr id="433" name="Google Shape;433;p2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TEMEL MESAJLAR</a:t>
            </a:r>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8" y="2881999"/>
            <a:ext cx="10994572"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ts val="600"/>
              </a:spcBef>
              <a:spcAft>
                <a:spcPct val="0"/>
              </a:spcAft>
              <a:buSzPts val="2800"/>
              <a:buFont typeface="Helvetica Neue"/>
              <a:buChar char="●"/>
            </a:pPr>
            <a:r>
              <a:rPr lang="tr" sz="2600" b="0" i="0" u="none" strike="noStrike" dirty="0">
                <a:latin typeface="Helvetica Neue"/>
              </a:rPr>
              <a:t>Çocuk işçiliğini önlemek veya çocukları çocuk işçiliğinden kurtarmak için aileleri ve bakım verenleri güçlendirmek amacıyla harekete geçmenin önemini </a:t>
            </a:r>
            <a:r>
              <a:rPr lang="tr" sz="2600" b="0" i="0" u="none" strike="noStrike" dirty="0" smtClean="0">
                <a:latin typeface="Helvetica Neue"/>
              </a:rPr>
              <a:t>açıklayabilecek, </a:t>
            </a:r>
            <a:endParaRPr sz="2600" b="1" dirty="0"/>
          </a:p>
          <a:p>
            <a:pPr marL="457200" lvl="0" indent="-406400" algn="l" rtl="0">
              <a:lnSpc>
                <a:spcPct val="100000"/>
              </a:lnSpc>
              <a:spcBef>
                <a:spcPct val="0"/>
              </a:spcBef>
              <a:spcAft>
                <a:spcPct val="0"/>
              </a:spcAft>
              <a:buSzPts val="2800"/>
              <a:buFont typeface="Helvetica Neue"/>
              <a:buChar char="●"/>
            </a:pPr>
            <a:r>
              <a:rPr lang="tr" sz="2600" b="0" i="0" u="none" strike="noStrike" dirty="0">
                <a:latin typeface="Helvetica Neue"/>
              </a:rPr>
              <a:t>Çocuk işçiliği riski altındaki çocukların bakım verenlerine verilebilecek destek türleri ile en kötü biçimlerdeki çocuk işçiliğine maruz kalan çocukların bakım verenlerine verilebilecek destek türleri arasındaki farkları </a:t>
            </a:r>
            <a:r>
              <a:rPr lang="tr" sz="2600" b="0" i="0" u="none" strike="noStrike" dirty="0" smtClean="0">
                <a:latin typeface="Helvetica Neue"/>
              </a:rPr>
              <a:t>tanımlayabilecek,</a:t>
            </a:r>
            <a:endParaRPr sz="2600" dirty="0"/>
          </a:p>
          <a:p>
            <a:pPr marL="457200" lvl="0" indent="-406400" algn="l" rtl="0">
              <a:lnSpc>
                <a:spcPct val="100000"/>
              </a:lnSpc>
              <a:spcBef>
                <a:spcPct val="0"/>
              </a:spcBef>
              <a:spcAft>
                <a:spcPts val="600"/>
              </a:spcAft>
              <a:buSzPts val="2800"/>
              <a:buFont typeface="Helvetica Neue"/>
              <a:buChar char="●"/>
            </a:pPr>
            <a:r>
              <a:rPr lang="tr" sz="2600" b="0" i="0" u="none" strike="noStrike" dirty="0">
                <a:latin typeface="Helvetica Neue"/>
              </a:rPr>
              <a:t>Çocuk işçi olarak çalışan çocukların ebeveynleri/bakım verenleri için bir aile güçlendirme müdahalesi </a:t>
            </a:r>
            <a:r>
              <a:rPr lang="tr" sz="2600" b="0" i="0" u="none" strike="noStrike" dirty="0" smtClean="0">
                <a:latin typeface="Helvetica Neue"/>
              </a:rPr>
              <a:t>tanımlayabileceksiniz. </a:t>
            </a:r>
            <a:endParaRPr sz="2600"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22613" y="771290"/>
            <a:ext cx="11538857" cy="159277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txBox="1">
            <a:spLocks noGrp="1"/>
          </p:cNvSpPr>
          <p:nvPr>
            <p:ph type="title"/>
          </p:nvPr>
        </p:nvSpPr>
        <p:spPr>
          <a:xfrm>
            <a:off x="2145790" y="2422359"/>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2800" b="1" i="0" u="none" strike="noStrike" dirty="0">
                <a:latin typeface="Helvetica Neue"/>
              </a:rPr>
              <a:t>BAĞLAM KAPSAMINDA BAKIM VERME VE ÇOCUK İŞÇİLİĞİ </a:t>
            </a:r>
            <a:endParaRPr sz="2800" dirty="0"/>
          </a:p>
        </p:txBody>
      </p:sp>
      <p:sp>
        <p:nvSpPr>
          <p:cNvPr id="249" name="Google Shape;249;p4"/>
          <p:cNvSpPr txBox="1">
            <a:spLocks noGrp="1"/>
          </p:cNvSpPr>
          <p:nvPr>
            <p:ph type="body" idx="1"/>
          </p:nvPr>
        </p:nvSpPr>
        <p:spPr>
          <a:xfrm>
            <a:off x="2539173" y="3241147"/>
            <a:ext cx="6997148" cy="375705"/>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1800"/>
              <a:buNone/>
            </a:pPr>
            <a:r>
              <a:rPr lang="tr" sz="1800" b="1" i="0" u="none" strike="noStrike" dirty="0">
                <a:latin typeface="Helvetica Neue"/>
              </a:rPr>
              <a:t>RİSKLER VE ENGELLER</a:t>
            </a:r>
            <a:endParaRPr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400" b="1" i="0" u="none" strike="noStrike" dirty="0">
                <a:latin typeface="Helvetica Neue"/>
              </a:rPr>
              <a:t>TARTIŞMA: BAĞLAM KAPSAMINDA BAKIM VERME VE ÇOCUK İŞÇİLİĞİ</a:t>
            </a:r>
            <a:endParaRPr sz="3400" dirty="0"/>
          </a:p>
        </p:txBody>
      </p:sp>
      <p:sp>
        <p:nvSpPr>
          <p:cNvPr id="255" name="Google Shape;255;p5"/>
          <p:cNvSpPr txBox="1">
            <a:spLocks noGrp="1"/>
          </p:cNvSpPr>
          <p:nvPr>
            <p:ph type="body" idx="1"/>
          </p:nvPr>
        </p:nvSpPr>
        <p:spPr>
          <a:xfrm>
            <a:off x="415636" y="1864518"/>
            <a:ext cx="11277600"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400"/>
              <a:buNone/>
            </a:pPr>
            <a:r>
              <a:rPr lang="tr" sz="2400" b="1" i="0" u="none" strike="noStrike" dirty="0">
                <a:latin typeface="Helvetica Neue"/>
              </a:rPr>
              <a:t>BÖLÜM 1: GRUPLARINIZ İÇERİSİNDE BAĞLAMI TARTIŞIN VE TESPİT EDİN </a:t>
            </a:r>
            <a:endParaRPr dirty="0"/>
          </a:p>
        </p:txBody>
      </p:sp>
      <p:sp>
        <p:nvSpPr>
          <p:cNvPr id="256" name="Google Shape;256;p5"/>
          <p:cNvSpPr txBox="1">
            <a:spLocks noGrp="1"/>
          </p:cNvSpPr>
          <p:nvPr>
            <p:ph type="body" idx="2"/>
          </p:nvPr>
        </p:nvSpPr>
        <p:spPr>
          <a:xfrm>
            <a:off x="715962" y="2500313"/>
            <a:ext cx="10820015" cy="37719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dirty="0">
                <a:latin typeface="Helvetica Neue"/>
              </a:rPr>
              <a:t>Ebeveynler ve bakım verenler çalışan çocukların hayatına ve çocuk işçiliği konusuna nasıl dâhil oluyor?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Çocukların çalışması, çocuk işçiliği ve çalışan çocuklara nasıl davranıldığı konularında ebeveynlerin ortak görüşleri nelerdir?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Bakım verenler çocuğun eğitimine veya aileye getirdiği gelire ne gibi bir değer atfediyor?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Genel oturumda raporunuzu sunun.</a:t>
            </a:r>
            <a:endParaRPr dirty="0"/>
          </a:p>
        </p:txBody>
      </p:sp>
      <p:pic>
        <p:nvPicPr>
          <p:cNvPr id="257" name="Google Shape;257;p5"/>
          <p:cNvPicPr preferRelativeResize="0"/>
          <p:nvPr/>
        </p:nvPicPr>
        <p:blipFill>
          <a:blip r:embed="rId3">
            <a:alphaModFix/>
          </a:blip>
          <a:stretch>
            <a:fillRect/>
          </a:stretch>
        </p:blipFill>
        <p:spPr>
          <a:xfrm>
            <a:off x="10100877" y="365125"/>
            <a:ext cx="1435100" cy="939800"/>
          </a:xfrm>
          <a:prstGeom prst="rect">
            <a:avLst/>
          </a:prstGeom>
          <a:noFill/>
          <a:ln>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a:latin typeface="Helvetica Neue"/>
              </a:rPr>
              <a:t>TARTIŞMA: BAĞLAM KAPSAMINDA BAKIM VERME VE ÇOCUK İŞÇİLİĞİ</a:t>
            </a:r>
            <a:endParaRPr/>
          </a:p>
        </p:txBody>
      </p:sp>
      <p:sp>
        <p:nvSpPr>
          <p:cNvPr id="263" name="Google Shape;263;p6"/>
          <p:cNvSpPr txBox="1">
            <a:spLocks noGrp="1"/>
          </p:cNvSpPr>
          <p:nvPr>
            <p:ph type="body" idx="2"/>
          </p:nvPr>
        </p:nvSpPr>
        <p:spPr>
          <a:xfrm>
            <a:off x="493905" y="1976356"/>
            <a:ext cx="11204189" cy="451651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400"/>
              <a:buNone/>
            </a:pPr>
            <a:r>
              <a:rPr lang="tr" sz="2400" b="1" i="0" u="none" strike="noStrike" dirty="0">
                <a:solidFill>
                  <a:srgbClr val="97467D"/>
                </a:solidFill>
                <a:latin typeface="Helvetica Neue"/>
              </a:rPr>
              <a:t>BÖLÜM 2: GRUPLARINIZ İÇERİSİNDE BAĞLAMI TARTIŞIN VE TESPİT EDİN </a:t>
            </a:r>
            <a:endParaRPr sz="2400" b="1" dirty="0">
              <a:solidFill>
                <a:srgbClr val="97467D"/>
              </a:solidFill>
            </a:endParaRPr>
          </a:p>
          <a:p>
            <a:pPr marL="228600" lvl="0" indent="-228600" algn="l" rtl="0">
              <a:lnSpc>
                <a:spcPct val="90000"/>
              </a:lnSpc>
              <a:spcBef>
                <a:spcPts val="1000"/>
              </a:spcBef>
              <a:spcAft>
                <a:spcPct val="0"/>
              </a:spcAft>
              <a:buSzPts val="2800"/>
              <a:buChar char="•"/>
            </a:pPr>
            <a:r>
              <a:rPr lang="tr" sz="2600" b="0" i="0" u="none" strike="noStrike" dirty="0">
                <a:latin typeface="Helvetica Neue"/>
              </a:rPr>
              <a:t>Bağlam kapsamında bulunan çocuk işçi olarak çalışan çocukların ebeveynleri/bakım verenleri arasında görülen yaygın risk </a:t>
            </a:r>
            <a:r>
              <a:rPr lang="tr" sz="2600" b="0" i="0" u="none" strike="noStrike" dirty="0" smtClean="0">
                <a:latin typeface="Helvetica Neue"/>
              </a:rPr>
              <a:t>faktörlerini,</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Bağlam kapsamında bulunan, ailesinden ayrı düşmüş veya alternatif bakımda kalan çocuklar açısından artan </a:t>
            </a:r>
            <a:r>
              <a:rPr lang="tr" sz="2600" b="0" i="0" u="none" strike="noStrike" dirty="0" smtClean="0">
                <a:latin typeface="Helvetica Neue"/>
              </a:rPr>
              <a:t>riskleri,</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Sosyal normlar, zaman ve mekân, çocuk bakımı ve ulaşım gereksinimleri ile hastalık veya engellilik durumu/hareketlilik kısıtı olan ebeveynler/bakım verenlerin erişilebilirliği gibi ebeveynlerin/bakım verenlerin desteğe </a:t>
            </a:r>
            <a:r>
              <a:rPr lang="tr" sz="2600" b="0" i="0" u="none" strike="noStrike" dirty="0" smtClean="0">
                <a:latin typeface="Helvetica Neue"/>
              </a:rPr>
              <a:t>erişimin önündeki yaygın engelleri,</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Genel oturumda raporunuzu sunun</a:t>
            </a:r>
            <a:r>
              <a:rPr lang="tr" sz="2800" b="0" i="0" u="none" strike="noStrike" dirty="0">
                <a:latin typeface="Helvetica Neue"/>
              </a:rPr>
              <a:t>.</a:t>
            </a:r>
            <a:endParaRPr dirty="0"/>
          </a:p>
        </p:txBody>
      </p:sp>
      <p:pic>
        <p:nvPicPr>
          <p:cNvPr id="264" name="Google Shape;264;p6"/>
          <p:cNvPicPr preferRelativeResize="0"/>
          <p:nvPr/>
        </p:nvPicPr>
        <p:blipFill>
          <a:blip r:embed="rId3">
            <a:alphaModFix/>
          </a:blip>
          <a:stretch>
            <a:fillRect/>
          </a:stretch>
        </p:blipFill>
        <p:spPr>
          <a:xfrm>
            <a:off x="10100877" y="365125"/>
            <a:ext cx="1435100" cy="939800"/>
          </a:xfrm>
          <a:prstGeom prst="rect">
            <a:avLst/>
          </a:prstGeom>
          <a:noFill/>
          <a:ln>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7"/>
          <p:cNvSpPr txBox="1">
            <a:spLocks noGrp="1"/>
          </p:cNvSpPr>
          <p:nvPr>
            <p:ph type="body" idx="1"/>
          </p:nvPr>
        </p:nvSpPr>
        <p:spPr>
          <a:xfrm>
            <a:off x="3906982" y="338634"/>
            <a:ext cx="7885215" cy="67077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HANE DÜZEYİNDE </a:t>
            </a:r>
            <a:endParaRPr/>
          </a:p>
        </p:txBody>
      </p:sp>
      <p:sp>
        <p:nvSpPr>
          <p:cNvPr id="271" name="Google Shape;271;p7"/>
          <p:cNvSpPr txBox="1">
            <a:spLocks noGrp="1"/>
          </p:cNvSpPr>
          <p:nvPr>
            <p:ph type="body" idx="2"/>
          </p:nvPr>
        </p:nvSpPr>
        <p:spPr>
          <a:xfrm>
            <a:off x="3906982" y="1009404"/>
            <a:ext cx="7716190"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400"/>
              <a:buChar char="•"/>
            </a:pPr>
            <a:r>
              <a:rPr lang="tr" sz="2200" b="0" i="0" u="none" strike="noStrike" dirty="0">
                <a:latin typeface="Helvetica Neue"/>
              </a:rPr>
              <a:t>Güvenli olmayan ortam, ihmal, tutarlılığın olmaması, duyarlı denetim ve bakım </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Ekonomik stres durumları (yoksulluk, işsizlik, sarsıntı)</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Hastalık, sakatlık, kayıp yaşanması ya da ölüm</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Yasal olmayan veya sömürücü işlerde çalışan aile fertleri </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Eğitime olan desteğin az olması</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Anlayış eksikliği </a:t>
            </a:r>
            <a:endParaRPr sz="2200" dirty="0"/>
          </a:p>
          <a:p>
            <a:pPr marL="228600" lvl="0" indent="-228600" algn="l" rtl="0">
              <a:lnSpc>
                <a:spcPct val="90000"/>
              </a:lnSpc>
              <a:spcBef>
                <a:spcPts val="1000"/>
              </a:spcBef>
              <a:spcAft>
                <a:spcPct val="0"/>
              </a:spcAft>
              <a:buSzPts val="2400"/>
              <a:buChar char="•"/>
            </a:pPr>
            <a:r>
              <a:rPr lang="tr" sz="2200" b="0" i="0" u="none" strike="noStrike" dirty="0">
                <a:latin typeface="Helvetica Neue"/>
              </a:rPr>
              <a:t>Sosyal normlar ve toplumsal cinsiyet normları</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Aile içi şiddetin veya istismarın varlığı</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Hizmetlerin sunumu: zaman/mekân</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Bakım verenlerin işçiliğe yönelik talepleri</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Destek müdahalelerinin yürütülmesi için kapasite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Dışlama </a:t>
            </a:r>
            <a:endParaRPr sz="2200" dirty="0"/>
          </a:p>
        </p:txBody>
      </p:sp>
      <p:sp>
        <p:nvSpPr>
          <p:cNvPr id="272" name="Google Shape;272;p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RİSKLER VE ENGELLER</a:t>
            </a:r>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8"/>
          <p:cNvSpPr txBox="1">
            <a:spLocks noGrp="1"/>
          </p:cNvSpPr>
          <p:nvPr>
            <p:ph type="body" idx="1"/>
          </p:nvPr>
        </p:nvSpPr>
        <p:spPr>
          <a:xfrm>
            <a:off x="3699164" y="528638"/>
            <a:ext cx="8492836" cy="67077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2800" b="1" i="0" u="none" strike="noStrike" dirty="0">
                <a:latin typeface="Helvetica Neue"/>
              </a:rPr>
              <a:t>EBEVEYN BAKIMINDA OLMAYAN ÇOCUKLAR</a:t>
            </a:r>
            <a:endParaRPr sz="2800" dirty="0"/>
          </a:p>
        </p:txBody>
      </p:sp>
      <p:sp>
        <p:nvSpPr>
          <p:cNvPr id="279" name="Google Shape;279;p8"/>
          <p:cNvSpPr txBox="1">
            <a:spLocks noGrp="1"/>
          </p:cNvSpPr>
          <p:nvPr>
            <p:ph type="body" idx="2"/>
          </p:nvPr>
        </p:nvSpPr>
        <p:spPr>
          <a:xfrm>
            <a:off x="3906982" y="1348038"/>
            <a:ext cx="7716190" cy="5509962"/>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200" b="0" i="0" u="none" strike="noStrike" dirty="0">
                <a:latin typeface="Helvetica Neue"/>
              </a:rPr>
              <a:t>Arkadaşlar veya uzak akrabalar tarafından sağlanan "informal bakım" altında yaşayan çocuklar</a:t>
            </a:r>
            <a:endParaRPr sz="2200" dirty="0"/>
          </a:p>
          <a:p>
            <a:pPr marL="228600" lvl="0" indent="-228600" algn="l" rtl="0">
              <a:lnSpc>
                <a:spcPct val="90000"/>
              </a:lnSpc>
              <a:spcBef>
                <a:spcPts val="1000"/>
              </a:spcBef>
              <a:spcAft>
                <a:spcPct val="0"/>
              </a:spcAft>
              <a:buClr>
                <a:schemeClr val="accent3"/>
              </a:buClr>
              <a:buSzPts val="2800"/>
              <a:buChar char="•"/>
            </a:pPr>
            <a:r>
              <a:rPr lang="tr" sz="2200" b="0" i="0" u="none" strike="noStrike" dirty="0">
                <a:latin typeface="Helvetica Neue"/>
              </a:rPr>
              <a:t>Ailelerin ihtiyaçların karşılanması için çocuklardan ücretli veya ücretsiz işler yapmalarını beklediği, yoksulluk içinde yaşayan, izleme yapılmayan (yasal olarak veya yasal olmayarak ayarlanmış) ailelerle birlikte yaşayan çocuklar</a:t>
            </a:r>
            <a:endParaRPr sz="2200" dirty="0"/>
          </a:p>
          <a:p>
            <a:pPr marL="228600" lvl="0" indent="-228600" algn="l" rtl="0">
              <a:lnSpc>
                <a:spcPct val="90000"/>
              </a:lnSpc>
              <a:spcBef>
                <a:spcPts val="1000"/>
              </a:spcBef>
              <a:spcAft>
                <a:spcPct val="0"/>
              </a:spcAft>
              <a:buClr>
                <a:schemeClr val="accent3"/>
              </a:buClr>
              <a:buSzPts val="2800"/>
              <a:buChar char="•"/>
            </a:pPr>
            <a:r>
              <a:rPr lang="tr" sz="2200" b="0" i="0" u="none" strike="noStrike" dirty="0">
                <a:latin typeface="Helvetica Neue"/>
              </a:rPr>
              <a:t>Kurumsal bakım veren kuruluşlarda kalan veya gözetimli bağımsız yaşama durumunda olan çocuklar </a:t>
            </a:r>
            <a:endParaRPr sz="2200" dirty="0"/>
          </a:p>
          <a:p>
            <a:pPr marL="228600" lvl="0" indent="-228600" algn="l" rtl="0">
              <a:lnSpc>
                <a:spcPct val="90000"/>
              </a:lnSpc>
              <a:spcBef>
                <a:spcPts val="1000"/>
              </a:spcBef>
              <a:spcAft>
                <a:spcPct val="0"/>
              </a:spcAft>
              <a:buClr>
                <a:schemeClr val="accent3"/>
              </a:buClr>
              <a:buSzPts val="2800"/>
              <a:buChar char="•"/>
            </a:pPr>
            <a:r>
              <a:rPr lang="tr" sz="2200" b="0" i="0" u="none" strike="noStrike" dirty="0">
                <a:latin typeface="Helvetica Neue"/>
              </a:rPr>
              <a:t>Hane reisi olan, diğer çocukların sorumluluğunu üstlenen çocuklar</a:t>
            </a:r>
            <a:endParaRPr sz="2200" dirty="0"/>
          </a:p>
          <a:p>
            <a:pPr marL="228600" lvl="0" indent="-228600" algn="l" rtl="0">
              <a:lnSpc>
                <a:spcPct val="90000"/>
              </a:lnSpc>
              <a:spcBef>
                <a:spcPts val="1000"/>
              </a:spcBef>
              <a:spcAft>
                <a:spcPct val="0"/>
              </a:spcAft>
              <a:buClr>
                <a:schemeClr val="accent3"/>
              </a:buClr>
              <a:buSzPts val="2800"/>
              <a:buChar char="•"/>
            </a:pPr>
            <a:r>
              <a:rPr lang="tr" sz="2200" b="0" i="0" u="none" strike="noStrike" dirty="0">
                <a:latin typeface="Helvetica Neue"/>
              </a:rPr>
              <a:t>Yüksek düzeyde hareket hâlinde olan, mülteci, ülke içinde yerinden edilmiş kişiler (ÜYEK) veya göçmen olan, transit merkezinde kalan vb. çocukların en kötü biçimlerdeki çocuk işçiliğine maruz kalma riskleri </a:t>
            </a:r>
            <a:r>
              <a:rPr lang="tr" sz="2200" b="0" i="0" u="none" strike="noStrike" dirty="0" smtClean="0">
                <a:latin typeface="Helvetica Neue"/>
              </a:rPr>
              <a:t>artmaktadır.</a:t>
            </a:r>
            <a:endParaRPr sz="2200" dirty="0"/>
          </a:p>
          <a:p>
            <a:pPr marL="228600" lvl="0" indent="-76200" algn="l" rtl="0">
              <a:lnSpc>
                <a:spcPct val="90000"/>
              </a:lnSpc>
              <a:spcBef>
                <a:spcPts val="1000"/>
              </a:spcBef>
              <a:spcAft>
                <a:spcPct val="0"/>
              </a:spcAft>
              <a:buSzPts val="2400"/>
              <a:buNone/>
            </a:pPr>
            <a:endParaRPr sz="2400" dirty="0"/>
          </a:p>
        </p:txBody>
      </p:sp>
      <p:sp>
        <p:nvSpPr>
          <p:cNvPr id="280" name="Google Shape;280;p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RİSKLERİ VE ENGELLERİ ARTIRAN FAKTÖRLER</a:t>
            </a:r>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9"/>
          <p:cNvSpPr txBox="1">
            <a:spLocks noGrp="1"/>
          </p:cNvSpPr>
          <p:nvPr>
            <p:ph type="title"/>
          </p:nvPr>
        </p:nvSpPr>
        <p:spPr>
          <a:xfrm>
            <a:off x="2170175" y="246907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3200" b="1" i="0" u="none" strike="noStrike">
                <a:latin typeface="Helvetica Neue"/>
              </a:rPr>
              <a:t>AİLELERİN GÜÇLENDİRİLMESİNE YÖNELİK YAKLAŞIMLAR</a:t>
            </a:r>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TotalTime>
  <Words>2679</Words>
  <Application>Microsoft Office PowerPoint</Application>
  <PresentationFormat>Geniş ekran</PresentationFormat>
  <Paragraphs>219</Paragraphs>
  <Slides>26</Slides>
  <Notes>26</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26</vt:i4>
      </vt:variant>
    </vt:vector>
  </HeadingPairs>
  <TitlesOfParts>
    <vt:vector size="30" baseType="lpstr">
      <vt:lpstr>Arial</vt:lpstr>
      <vt:lpstr>Helvetica Neue</vt:lpstr>
      <vt:lpstr>Calibri</vt:lpstr>
      <vt:lpstr>Office Theme</vt:lpstr>
      <vt:lpstr>PowerPoint Sunusu</vt:lpstr>
      <vt:lpstr>PowerPoint Sunusu</vt:lpstr>
      <vt:lpstr>PowerPoint Sunusu</vt:lpstr>
      <vt:lpstr>BAĞLAM KAPSAMINDA BAKIM VERME VE ÇOCUK İŞÇİLİĞİ </vt:lpstr>
      <vt:lpstr>TARTIŞMA: BAĞLAM KAPSAMINDA BAKIM VERME VE ÇOCUK İŞÇİLİĞİ</vt:lpstr>
      <vt:lpstr>TARTIŞMA: BAĞLAM KAPSAMINDA BAKIM VERME VE ÇOCUK İŞÇİLİĞİ</vt:lpstr>
      <vt:lpstr>PowerPoint Sunusu</vt:lpstr>
      <vt:lpstr>PowerPoint Sunusu</vt:lpstr>
      <vt:lpstr>AİLELERİN GÜÇLENDİRİLMESİNE YÖNELİK YAKLAŞIMLAR</vt:lpstr>
      <vt:lpstr>PowerPoint Sunusu</vt:lpstr>
      <vt:lpstr>PowerPoint Sunusu</vt:lpstr>
      <vt:lpstr>PowerPoint Sunusu</vt:lpstr>
      <vt:lpstr>PowerPoint Sunusu</vt:lpstr>
      <vt:lpstr>PowerPoint Sunusu</vt:lpstr>
      <vt:lpstr>PowerPoint Sunusu</vt:lpstr>
      <vt:lpstr>FAALİYET: BÖLÜM 1</vt:lpstr>
      <vt:lpstr>FAALİYET: BÖLÜM 2</vt:lpstr>
      <vt:lpstr>ÖZEL OLARAK HAZIRLANMIŞ BİLGİLER VE EBEVEYNLİK OTURUMLARI </vt:lpstr>
      <vt:lpstr>ÖZEL OLARAK HAZIRLANMIŞ BİLGİLER VE EBEVEYNLİK OTURUMLARI </vt:lpstr>
      <vt:lpstr>VAKA ÇALIŞMASI: LÜBNAN IRC/UNICEF ÇOCUK İŞÇİ OLARAK ÇALIŞAN ÇOCUKLARIN EBEVEYNLERİ İÇİN EBEVEYNLİK BECERİLERİ </vt:lpstr>
      <vt:lpstr>VAKA ÇALIŞMASI: LÜBNAN IRC/UNICEF ÇOCUK İŞÇİ OLARAK ÇALIŞAN ÇOCUKLARIN EBEVEYNLERİ İÇİN EBEVEYNLİK BECERİLERİ </vt:lpstr>
      <vt:lpstr>VAKA ÇALIŞMASI: LÜBNAN IRC/UNICEF ÇOCUK İŞÇİ OLARAK ÇALIŞAN ÇOCUKLARIN EBEVEYNLERİ İÇİN EBEVEYNLİK BECERİLERİ </vt:lpstr>
      <vt:lpstr>VAKA ÇALIŞMASI: LÜBNAN IRC/UNICEF ÇOCUK İŞÇİ OLARAK ÇALIŞAN ÇOCUKLARIN EBEVEYNLERİ İÇİN EBEVEYNLİK BECERİLERİ </vt:lpstr>
      <vt:lpstr>VAKA ÇALIŞMASI: LÜBNAN IRC/UNICEF ÇOCUK İŞÇİ OLARAK ÇALIŞAN ÇOCUKLARIN EBEVEYNLERİ İÇİN EBEVEYNLİK BECERİLERİ </vt:lpstr>
      <vt:lpstr>FAALİYET</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25</cp:revision>
  <dcterms:created xsi:type="dcterms:W3CDTF">2017-12-20T18:51:03Z</dcterms:created>
  <dcterms:modified xsi:type="dcterms:W3CDTF">2024-04-08T13:31:52Z</dcterms:modified>
</cp:coreProperties>
</file>