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embeddedFontLst>
    <p:embeddedFont>
      <p:font typeface="Calibri" panose="020F0502020204030204" pitchFamily="34" charset="0"/>
      <p:regular r:id="rId27"/>
      <p:bold r:id="rId28"/>
      <p:italic r:id="rId29"/>
      <p:boldItalic r:id="rId30"/>
    </p:embeddedFont>
    <p:embeddedFont>
      <p:font typeface="Comic Sans MS" panose="030F0702030302020204" pitchFamily="66" charset="0"/>
      <p:regular r:id="rId31"/>
      <p:bold r:id="rId32"/>
      <p:italic r:id="rId33"/>
      <p:boldItalic r:id="rId34"/>
    </p:embeddedFont>
    <p:embeddedFont>
      <p:font typeface="Helvetica Neue" panose="020B0604020202020204" charset="0"/>
      <p:regular r:id="rId35"/>
      <p:bold r:id="rId36"/>
      <p:italic r:id="rId37"/>
      <p:boldItalic r:id="rId38"/>
    </p:embeddedFont>
  </p:embeddedFontLst>
  <p:custDataLst>
    <p:tags r:id="rId39"/>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0" roundtripDataSignature="AMtx7mgn3TR9HMjqVhQ9FGwLWZeYfmaQG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F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19F8BBE-652C-43DF-8702-4F2C54623241}">
  <a:tblStyle styleId="{F19F8BBE-652C-43DF-8702-4F2C54623241}" styleName="Table_0">
    <a:wholeTbl>
      <a:tcTxStyle>
        <a:font>
          <a:latin typeface="Arial"/>
          <a:ea typeface="Arial"/>
          <a:cs typeface="Arial"/>
        </a:font>
        <a:srgbClr val="000000"/>
      </a:tcTxStyle>
      <a:tcStyle>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496" autoAdjust="0"/>
  </p:normalViewPr>
  <p:slideViewPr>
    <p:cSldViewPr snapToGrid="0">
      <p:cViewPr varScale="1">
        <p:scale>
          <a:sx n="63" d="100"/>
          <a:sy n="63" d="100"/>
        </p:scale>
        <p:origin x="996" y="72"/>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ct val="0"/>
              </a:spcBef>
              <a:spcAft>
                <a:spcPct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latin typeface="Calibri"/>
              </a:rPr>
              <a:t>Fotoğraf: World Vison Canada (https://www.worldvision.ca/stories/education/girls-education-facts-and-how-to-help) </a:t>
            </a:r>
            <a:endParaRPr/>
          </a:p>
        </p:txBody>
      </p:sp>
      <p:sp>
        <p:nvSpPr>
          <p:cNvPr id="309" name="Google Shape;30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1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solidFill>
                  <a:srgbClr val="000000"/>
                </a:solidFill>
                <a:latin typeface="Calibri"/>
                <a:ea typeface="Calibri"/>
                <a:cs typeface="Calibri"/>
                <a:sym typeface="Calibri"/>
              </a:rPr>
              <a:t>Fotoğraf: http://www.ipsnews.net/</a:t>
            </a:r>
            <a:endParaRPr/>
          </a:p>
        </p:txBody>
      </p:sp>
      <p:sp>
        <p:nvSpPr>
          <p:cNvPr id="319" name="Google Shape;31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27" name="Google Shape;327;p1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34" name="Google Shape;33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40" name="Google Shape;340;p1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latin typeface="Calibri"/>
              </a:rPr>
              <a:t>Gerektiğinde katılımcılara göre uyarların </a:t>
            </a:r>
            <a:endParaRPr/>
          </a:p>
        </p:txBody>
      </p:sp>
      <p:sp>
        <p:nvSpPr>
          <p:cNvPr id="346" name="Google Shape;34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latin typeface="Calibri"/>
              </a:rPr>
              <a:t>Gerektiğinde katılımcılara göre uyarların </a:t>
            </a:r>
            <a:endParaRPr/>
          </a:p>
        </p:txBody>
      </p:sp>
      <p:sp>
        <p:nvSpPr>
          <p:cNvPr id="356" name="Google Shape;356;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Çocuk işçi olarak çalışan çocuklara ulaşmak için fırsat yaratmanın şunları içerebileceğini açıklayın: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Özellikle risk altındaki kız çocukları ve CTCDŞ'ye maruz kalan çocuklara yönelik hizmetler de dâhil olmak üzere eğitime, çocuklara ve ergenlere destek veren yerel kuruluşlara erişimin teşvik edilmesi için stratejiler geliştirmeye, farkındalık artırmaya, çocuk işçiliği/en kötü biçimlerdeki çocuk işçiliği konusunda toplumdaki duyarlılığı geliştirmeye ve tutum değişimine yardımcı olabilecek yerel ve dinî liderler veya "yerel şampiyonlar" gibi eşik bekçileri ve diğer önemli yerel aktörler de dâhil olmak üzere çalışan çocuklara erişimi artıracak tedbirleri belirlemek için tasarım ve uygulama sırasında başkalarıyla yakın iş birliği içinde çalışılması.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Erişimi engelleyen cinsiyete bağlı engelleri tespit etmek için kız çocukları ve kadın bakım verenler de dâhil olmak üzere, çocuk işçi olarak çalışan çocuklar ve ergenler ile bakım verenlerinin ihtiyaçları ve öncelikleri, yararlı buldukları hizmet ve faaliyet türleri hakkında danışılması. Geri bildirim mekanizmalarının oluşturulması, çalışan çocukların mevcut olan engelleri, riskleri ve güvenlik endişelerini gizlilik içerisinde bildirmelerine yardımcı olabilir.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işçiliğinin ve risk faktörlerinin hedefleme çalışmalarına ve uygunluk kriterlerine dâhil edilmesi, programların çocuk işçi olarak çalışan çocukları olan yüksek derecede kırılgan durumdaki aileleri dışarıda bıraktığı durumlarda kriterlerin genişletilmesi veya düzenlenmesi, diğer aktörlerden gelen yönlendirmelerin kabul edilmesi, topluluk aktörleriyle iş birliği içinde kriterlerin uyarlanması.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Olağan hedef bölgelerin dışında kalan veya yüksek düzeyde etkilenmiş topluluklarda çalışan veya başka nedenlerle izole edilmiş ve düzenli olarak sunulan hizmetlere katılamayan veya katılmalarına izin verilmeyen, erişilmesi zor erkek ve kız çocukları, evden çıkamayan kız çocukları, tarlalarda veya sokaklarda çalışan çocuklar da dâhil olmak üzere risk altındaki çocuklara ve ailelerine sunulan sosyal yardımların genişletilmesi.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Çalışan çocukların yaşadıkları ve çalıştıkları yerlerde veya topluluk içindeki alanlar veya yardım merkezleri gibi çocuk işçi olarak çalışan çocukların erişebileceği ve aşina olduğu diğer yerlerde mobil yaklaşımlar yoluyla esnek zaman ve konumlarda hizmetlerin geliştirilmesi.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Esnek programlar ve çalışma saatleri ile iş molalarında, normal çalışma saatleri dışında veya hafta sonu günlerinde de hizmetlerin daha erişilebilir olmasının sağlanması.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İçeriğin, faaliyetlerin ve hizmetlerin kapsayıcı, toplumsal cinsiyete ve yaşa duyarlı bir şekilde çocuk işçi olarak çalışan çocukların ihtiyaçlarına göre uyarlanması. Çocuk işçi olarak çalışan çocukların diğer çocuklardan önemli ölçüde farklı yaşam deneyimleri olacağının, yaşıtlarına göre daha olgun davranabileceğinin, farklı becerilere ve farklı ihtiyaç ve ilgi alanlarına sahip olabileceklerinin kabul edilmesi. Daha yüksek katılımcı-kolaylaştırıcı oranlarına veya kız çocukları için özel uyarlamalara ihtiyaç duyulabilir.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işçi olarak çalışan çocuklara, ailelerine ve topluluklarına sağlanan bilgilerin özel olarak hazırlandığından, bu bilgilerin doğru, güvenli ve gizli olduğundan, sunulan bilgilerin hizmetlere ve çalışan çocukların bu hizmetlere nasıl erişebileceğine dair bilgiler sunduğundan emin olunması. İhtiyaçların ve eksikliklerin temel alınması ve çocuk işçiliğine ilişkin yanlış bilgilerle ve zararlı sosyal normlarla mücadele edilmesi. Çocuk işçi olarak çalışan çocuklar için çocuk dostu ve kapsayıcı metodolojilerin ve tercih edilen bilgi kanallarının kullanılması. </a:t>
            </a:r>
            <a:endParaRPr dirty="0"/>
          </a:p>
          <a:p>
            <a:pPr marL="0" lvl="0" indent="0" algn="l" rtl="0">
              <a:spcBef>
                <a:spcPct val="0"/>
              </a:spcBef>
              <a:spcAft>
                <a:spcPct val="0"/>
              </a:spcAft>
              <a:buNone/>
            </a:pPr>
            <a:endParaRPr dirty="0"/>
          </a:p>
          <a:p>
            <a:pPr marL="0" lvl="0" indent="0" algn="l" rtl="0">
              <a:spcBef>
                <a:spcPct val="0"/>
              </a:spcBef>
              <a:spcAft>
                <a:spcPct val="0"/>
              </a:spcAft>
              <a:buNone/>
            </a:pPr>
            <a:r>
              <a:rPr lang="tr" sz="1200" b="0" i="0" u="none" strike="noStrike" dirty="0">
                <a:latin typeface="Calibri"/>
              </a:rPr>
              <a:t>Fotoğraf: https://www.unicef.org/education/emergencies</a:t>
            </a:r>
            <a:endParaRPr dirty="0"/>
          </a:p>
        </p:txBody>
      </p:sp>
      <p:sp>
        <p:nvSpPr>
          <p:cNvPr id="366" name="Google Shape;36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Güven inşa etmeye, uygulamanın başında, çalışan çocuklarla aynı topluluktan olan veya onlarla benzer deneyimleri paylaşan, aynı dili konuşan ve böylece çocuk işçi olarak çalışan çocuklar için rol model olabilecek gönüllülerin ve personelin göreve alınması sırasında başlanabilir.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Çalışan çocuklarla hizmet sunmak üzere bağlantıya geçmeden önce çocukların çalıştıkları yerlerde zaman geçirerek onlarla yakınlık kurmak önemlidir.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Çalışan çocuklara ve ailelerine bağlılık göstermek ve onların temel ihtiyaçlarını karşılamalarına yardımcı olmak önemlidir.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Sabırlı ve güvenilir olun, düzenli temas ve destek sağlayın. Aynı zamanda, beklentileri yönetmeye ve sağlayamayacağınız hizmetler için taahhütte bulunmamaya dikkat edin.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Küçük adımlarla başlayın ve çalışan çocuklarla asgari düzeyde ama tutarlı bir temas kurmayı, çalışan çocukların faaliyet ve hizmetlere katılımını hedefleyin.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Özellikle (ergenlik çağındaki) kız çocuklarının ve eve bağlı çocukların bakım verenlerini faaliyetlere veya hizmetlere dâhil etmek için plan yapın.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Vaka çalışanlarını ve süpervizörlerini, en kötü biçimlerdeki çocuk işçiliğinde ve yasa dışı veya tehlikeli ortamlarda yaşaması ve çalışması muhtemel olan çocuklarla ilgili her türlü planlamaya dâhil edin.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Her zaman personellerin ve gönüllülerin kişisel güvenliğini göz önünde bulundurun ve onları hiçbir zaman zarar görme riskiyle karşı karşıya bırakmayın.</a:t>
            </a:r>
            <a:endParaRPr dirty="0"/>
          </a:p>
          <a:p>
            <a:pPr marL="0" lvl="0" indent="0" algn="l" rtl="0">
              <a:spcBef>
                <a:spcPct val="0"/>
              </a:spcBef>
              <a:spcAft>
                <a:spcPct val="0"/>
              </a:spcAft>
              <a:buNone/>
            </a:pPr>
            <a:endParaRPr dirty="0"/>
          </a:p>
          <a:p>
            <a:pPr marL="0" lvl="0" indent="0" algn="l" rtl="0">
              <a:spcBef>
                <a:spcPct val="0"/>
              </a:spcBef>
              <a:spcAft>
                <a:spcPct val="0"/>
              </a:spcAft>
              <a:buNone/>
            </a:pPr>
            <a:endParaRPr dirty="0"/>
          </a:p>
          <a:p>
            <a:pPr marL="0" lvl="0" indent="0" algn="l" rtl="0">
              <a:spcBef>
                <a:spcPct val="0"/>
              </a:spcBef>
              <a:spcAft>
                <a:spcPct val="0"/>
              </a:spcAft>
              <a:buNone/>
            </a:pPr>
            <a:r>
              <a:rPr lang="tr" sz="1200" b="0" i="0" u="none" strike="noStrike" dirty="0">
                <a:latin typeface="Calibri"/>
              </a:rPr>
              <a:t>Fotoğraf: https://www.workstyle.io/</a:t>
            </a:r>
            <a:endParaRPr dirty="0"/>
          </a:p>
        </p:txBody>
      </p:sp>
      <p:sp>
        <p:nvSpPr>
          <p:cNvPr id="375" name="Google Shape;37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1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a:solidFill>
                  <a:srgbClr val="000000"/>
                </a:solidFill>
                <a:latin typeface="Calibri"/>
                <a:ea typeface="Calibri"/>
                <a:cs typeface="Calibri"/>
                <a:sym typeface="Calibri"/>
              </a:rPr>
              <a:t>Ergenlerin, özellikle de kız çocuklarının karşılaştığı toplumsal cinsiyete özgü riskleri ve engelleri tespit ederek başlayın.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Çalışan ergenlerin insani yardım hizmetlerine ve faaliyetlere erişimini ve katılımını önleyen engelleri ve olumsuz başa çıkma mekanizmalarını ele almak için stratejiler geliştirin.</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İzolasyon, sosyal uyum ve entegrasyon, dışlanma, damgalanma ve benlik saygısı konuları program tasarımı boyunca öncelikle ele alınması gereken başlıklar arasındadır.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Çalışan ergenleri programların ve faaliyetlerin tasarlanması, uygulanması, izlenmesi ve değerlendirilmesi süreçlerine dâhil edin. Çalışan ergenleri olumlu akran ağlarına dâhil olmaları ve akran eğitimi girişimlerinde yer almaları için destekleyin.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Ergenlerin toplumda faaliyet başlatıp liderlik edebilecekleri veya çocuk işçiliği riskleri konusunda farkındalık yaratabilecekleri, barışı inşa edebilecekleri veya benlik saygısı ve sosyal destek ağları oluşturabilecekleri roller üstlenmelerinin desteklenmesi çocuk işçiliğinin önlenmesine yardımcı olabilir; yeniden entegrasyon ve rehabilitasyonu destekleyebilir. Ayrıca, yetişkinliğe geçiş döneminde çocukların daha fazla öğrenme ve para kazanma arzusu ile farklı ihtiyaç ve ilgi alanlarına sahip olabileceklerini de kabul etmeliyiz.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Asgari çalışma yaşının üzerinde olan yaşça daha büyük ergenler için, yaşlarına uygun ve güvenli geçim kaynaklarına erişim fırsatlarının sunulması veya işverenlerle iletişim kurma, özgeçmiş hazırlama, mülakatlara hazırlanma veya yaşam becerileri geliştirme ve olumlu akran grubu faaliyetlerine katılma gibi istihdam edilebilirlik becerilerinin geliştirilmesi çok daha önemlidir. Genellikle ciddi öğrenme eksiklikleri olan çocuklar için özel olarak tasarlanmış öğrenme fırsatları da ergenler için önem taşımaktadır; yaygın eğitim, mesleki eğitim ve çıraklık fırsatları da bu kapsamda değerlendirilmelidir.</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Vaka yönetimi, bakım ve yaşam düzenlemeleri, geçim kaynakları ve teknik eğitim gibi hizmetler aracılığıyla ergenlerin aldıkları hizmetler ve desteklerle ilgili karar alma süreçlerine ve çocuk işçiliği/en kötü biçimlerdeki çocuk işçiliğinden kurtarılmalarına anlamlı bir şekilde katılmalarının desteklenmesi gibi tedbirler alınmalıdır. </a:t>
            </a:r>
            <a:endParaRPr/>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a:solidFill>
                  <a:srgbClr val="000000"/>
                </a:solidFill>
                <a:latin typeface="Calibri"/>
                <a:ea typeface="Calibri"/>
                <a:cs typeface="Calibri"/>
                <a:sym typeface="Calibri"/>
              </a:rPr>
              <a:t>Ergenlik yaşının üst sınırına yaklaşan çocukların yaşça daha küçük ergenlerden farklı hizmetler almak isteyebileceğini veya güvenli ve güvenilir topluluk alanlarının hem erkek hem de kız çocukları için kullanılmasının gerekebileceğini göz önünde bulundurarak yaşça daha büyük ve daha küçük ergenler için yaşa uygunluğu gözetin.</a:t>
            </a:r>
            <a:endParaRPr/>
          </a:p>
          <a:p>
            <a:pPr marL="171450" lvl="0" indent="-95250" algn="l" rtl="0">
              <a:spcBef>
                <a:spcPct val="0"/>
              </a:spcBef>
              <a:spcAft>
                <a:spcPct val="0"/>
              </a:spcAft>
              <a:buClr>
                <a:schemeClr val="dk1"/>
              </a:buClr>
              <a:buSzPts val="1200"/>
              <a:buFont typeface="Arial"/>
              <a:buNone/>
            </a:pPr>
            <a:endParaRPr/>
          </a:p>
          <a:p>
            <a:pPr marL="171450" lvl="0" indent="-171450" algn="l" rtl="0">
              <a:spcBef>
                <a:spcPct val="0"/>
              </a:spcBef>
              <a:spcAft>
                <a:spcPct val="0"/>
              </a:spcAft>
              <a:buClr>
                <a:schemeClr val="dk1"/>
              </a:buClr>
              <a:buSzPts val="1200"/>
              <a:buFont typeface="Arial"/>
              <a:buChar char="•"/>
            </a:pPr>
            <a:r>
              <a:rPr lang="tr" sz="1200" b="0" i="0" u="none" strike="noStrike">
                <a:latin typeface="Calibri"/>
              </a:rPr>
              <a:t>Fotoğraf: https://blogs.unicef.org/evidence-for-action/digging-deeper-with-data-child-labour-and-learning/</a:t>
            </a:r>
            <a:endParaRPr/>
          </a:p>
        </p:txBody>
      </p:sp>
      <p:sp>
        <p:nvSpPr>
          <p:cNvPr id="384" name="Google Shape;384;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Bunun önemli bir parçası, ergenlik çağındaki kız çocuklarının karşılaştığı toplumsal cinsiyete özgü risk ve engellerin, örneğin ebeveynleri veya eşleri tarafından kendilerine dayatılan kısıtlamaların veya ev işleri, bakım verme veya ticari cinsel sömürüye ilişkin rollerinin tespit edilmesidir.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Ebeveynler, bakım verenler, yetişkin aile üyeleri, hısımlar, eşler veya diğer eşik bekçileri ile etkileşime geçerek kız çocuklarının katılımının faydalarının vurgulanması ve katılım konusunda dile getirilen risk ve endişelerin ele alınması, katılımlarının kolaylaştırılması için hafifletici önlemler alınması gibi yollar aracılığıyla kız çocuklarının aileleriyle ilişki ve güven inşa etmek kilit öneme sahiptir.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Zararlı sosyal ve toplumsal cinsiyet normlarını ele alacak stratejilerin tasarlanması için ergen kız çocuklarının kendileriyle ve toplumdaki kadın rol modellerle birlikte çalışın, örnek teşkil etmeye yardımcı olun, ergen kız çocuklarına mentörlük, sosyal ağ ve akran desteği sağlayın.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Ergen kız çocuklarının ve genç annelerin hane içerisinde önemli bir bakım rolü üstlenmiş olmaları durumunda katılımlarının sağlanması için genellikle esnek hizmetlere veya çocuk bakım desteğine ya da yaşlı veya engelli aile üyeleri için diğer bakım hizmetlerine erişime ihtiyaç duyabilirler.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Toplumsal cinsiyete ve yaşa özgü ihtiyaçların ve ilgi alanlarının karşılanması, örneğin geçim kaynakları fırsatları, küçük işletmeler veya finansal okuryazarlık yoluyla ekonomik güçlendirme veya CSÜSH ve MHY'ye ilişkin bilgi ve materyal desteği, beslenmeye ilişkin bilgilendirmeler aracılığıyla sağlıklarının desteklenmesi yoluyla yaşam becerileri, mesleki beceriler, akranlar arası eğitim ve liderlik, kendini koruma ihtiyaçlarını izleme ve ele alma imkânları gibi sosyoduygusal öğrenmeyi ve diğer becerilere katılımlarını içerebilir.</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Son olarak, risk altındaki kız çocukları sıklıkla sosyal izolasyona ve cinsel ve toplumsal cinsiyete dayalı şiddete yönelik artan risklerle karşı karşıya kalmaktadır. Kız çocuklarının kişisel güvenliği ve ekonomik güçlendirmeleri ile başkaları tarafından kontrol edilme, geleneksel toplumsal cinsiyet rolleri ve erkek egemenliği kaynaklı olan bu riskler tespit etme ve azaltma çalışmaları aracılığıyla acilen ele alınmalıdır. En kötü biçimlerdeki çocuk işçiliği(daha önceden) kapsamında çalışan ergen kız çocuklarına yönelik ayrımcılığın ele alınması ve eğitime erişim, çocuk işçiliğinin/en kötü biçimlerdeki çocuk işçiliğinin ve CTCDŞ'nin önlenmesi de dâhil olmak üzere ergen kız çocukları için toplumsal cinsiyet eşitliğinin teşvik edilmesi amacıyla partnerler olarak erkek çocukları ve erkekler ile diğer yakınların katılımının sağlanması. </a:t>
            </a:r>
            <a:endParaRPr sz="1200" dirty="0">
              <a:solidFill>
                <a:schemeClr val="dk1"/>
              </a:solidFill>
              <a:latin typeface="Calibri"/>
              <a:ea typeface="Calibri"/>
              <a:cs typeface="Calibri"/>
              <a:sym typeface="Calibri"/>
            </a:endParaRPr>
          </a:p>
          <a:p>
            <a:pPr marL="0" lvl="0" indent="0" algn="l" rtl="0">
              <a:spcBef>
                <a:spcPct val="0"/>
              </a:spcBef>
              <a:spcAft>
                <a:spcPct val="0"/>
              </a:spcAft>
              <a:buNone/>
            </a:pPr>
            <a:endParaRPr dirty="0"/>
          </a:p>
          <a:p>
            <a:pPr marL="0" lvl="0" indent="0" algn="l" rtl="0">
              <a:spcBef>
                <a:spcPct val="0"/>
              </a:spcBef>
              <a:spcAft>
                <a:spcPct val="0"/>
              </a:spcAft>
              <a:buNone/>
            </a:pPr>
            <a:endParaRPr dirty="0"/>
          </a:p>
          <a:p>
            <a:pPr marL="0" lvl="0" indent="0" algn="l" rtl="0">
              <a:spcBef>
                <a:spcPct val="0"/>
              </a:spcBef>
              <a:spcAft>
                <a:spcPct val="0"/>
              </a:spcAft>
              <a:buNone/>
            </a:pPr>
            <a:r>
              <a:rPr lang="tr" sz="1200" b="0" i="0" u="none" strike="noStrike" dirty="0">
                <a:latin typeface="Calibri"/>
              </a:rPr>
              <a:t>Fotoğraf: https://www.ilo.org/ipec/Campaignandadvocacy/WDACL/WorldDay2009/lang--en/index.htm </a:t>
            </a:r>
            <a:endParaRPr dirty="0"/>
          </a:p>
        </p:txBody>
      </p:sp>
      <p:sp>
        <p:nvSpPr>
          <p:cNvPr id="393" name="Google Shape;39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2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latin typeface="Calibri"/>
              </a:rPr>
              <a:t>Gerektiğinde katılımcılara göre uyarların </a:t>
            </a:r>
            <a:endParaRPr/>
          </a:p>
          <a:p>
            <a:pPr marL="0" lvl="0" indent="0" algn="l" rtl="0">
              <a:spcBef>
                <a:spcPct val="0"/>
              </a:spcBef>
              <a:spcAft>
                <a:spcPct val="0"/>
              </a:spcAft>
              <a:buNone/>
            </a:pPr>
            <a:endParaRPr sz="120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402" name="Google Shape;402;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a:latin typeface="Calibri"/>
              </a:rPr>
              <a:t>Gerektiğinde katılımcılara göre uyarların </a:t>
            </a:r>
            <a:endParaRPr/>
          </a:p>
          <a:p>
            <a:pPr marL="0" marR="0" lvl="0" indent="0" algn="l" rtl="0">
              <a:lnSpc>
                <a:spcPct val="100000"/>
              </a:lnSpc>
              <a:spcBef>
                <a:spcPct val="0"/>
              </a:spcBef>
              <a:spcAft>
                <a:spcPct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ct val="0"/>
              </a:spcBef>
              <a:spcAft>
                <a:spcPct val="0"/>
              </a:spcAft>
              <a:buNone/>
            </a:pPr>
            <a:endParaRPr/>
          </a:p>
        </p:txBody>
      </p:sp>
      <p:sp>
        <p:nvSpPr>
          <p:cNvPr id="411" name="Google Shape;41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2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420" name="Google Shape;420;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2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8" name="Google Shape;42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İnsani yardım bağlamlarında çocuk işçi olarak çalışan veya çocuk işçiliği riski altında olan çocukların tespit edilebileceği, sektörleri ve sistemleri aşan çok çeşitli potansiyel temas noktaları ve yollar vardır.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 koruma vaka yönetimi gibi, en kötü biçimlerdeki çocuk işçiliği ve TCDŞ için alınan özel önlemler de dâhil olmak üzere, bunların tespit edildiği her yerde çocukların gizliliğini ve güvenliğini korumak için net giriş noktaları, kriterler, roller ve sorumluluklar, kılavuz ilkeler içeren koordineli çok sektörlü yönlendirme yollarının bulunması önemlidir.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İnsani yardım aktörleri, çocuk işçiliğinin ve en kötü biçimlerdeki çocuk işçiliğinin tehlike sinyallerinin farkında olmalı, riskleri anlamalı ve uygun hizmetlere güvenli yönlendirmeler yapmalıdır. </a:t>
            </a:r>
            <a:endParaRPr dirty="0"/>
          </a:p>
          <a:p>
            <a:pPr marL="171450" lvl="0" indent="-171450" algn="l" rtl="0">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Geniş çaplı insani yardım programlarının uyarlanması, çocuklar, aileler ve etkilenen topluluklar nezdinde güven inşa edilmesi ve ergenlik çağındaki kız çocuklarına ve erkek çocuklarına özel destek sağlanması yoluyla çocuk işçi olarak çalışan veya çocuk işçiliği riski altında olan çocuklara ulaşılması ve bu çocukların desteklenmesi için fırsatlar yaratılabilir. </a:t>
            </a:r>
            <a:endParaRPr dirty="0"/>
          </a:p>
          <a:p>
            <a:pPr marL="171450" lvl="0" indent="-95250" algn="l" rtl="0">
              <a:spcBef>
                <a:spcPct val="0"/>
              </a:spcBef>
              <a:spcAft>
                <a:spcPct val="0"/>
              </a:spcAft>
              <a:buClr>
                <a:schemeClr val="dk1"/>
              </a:buClr>
              <a:buSzPts val="1200"/>
              <a:buFont typeface="Arial"/>
              <a:buNone/>
            </a:pPr>
            <a:endParaRPr dirty="0"/>
          </a:p>
        </p:txBody>
      </p:sp>
      <p:sp>
        <p:nvSpPr>
          <p:cNvPr id="429" name="Google Shape;42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24</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Clr>
                <a:schemeClr val="dk1"/>
              </a:buClr>
              <a:buSzPts val="1200"/>
              <a:buFont typeface="Calibri"/>
              <a:buNone/>
            </a:pPr>
            <a:endParaRPr sz="120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47" name="Google Shape;24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70" name="Google Shape;270;p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75" name="Google Shape;275;p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sz="2000"/>
          </a:p>
          <a:p>
            <a:pPr marL="0" lvl="0" indent="0" algn="l" rtl="0">
              <a:spcBef>
                <a:spcPct val="0"/>
              </a:spcBef>
              <a:spcAft>
                <a:spcPct val="0"/>
              </a:spcAft>
              <a:buNone/>
            </a:pPr>
            <a:endParaRPr/>
          </a:p>
        </p:txBody>
      </p:sp>
      <p:sp>
        <p:nvSpPr>
          <p:cNvPr id="284" name="Google Shape;28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92" name="Google Shape;29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99" name="Google Shape;299;p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2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rgbClr val="405E79"/>
              </a:buClr>
              <a:buSzPts val="4000"/>
              <a:buFont typeface="Helvetica Neue"/>
              <a:buNone/>
              <a:defRPr sz="4000" b="1">
                <a:solidFill>
                  <a:srgbClr val="405E79"/>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pic>
        <p:nvPicPr>
          <p:cNvPr id="14" name="Google Shape;14;p26"/>
          <p:cNvPicPr preferRelativeResize="0"/>
          <p:nvPr/>
        </p:nvPicPr>
        <p:blipFill>
          <a:blip r:embed="rId2">
            <a:alphaModFix/>
          </a:blip>
          <a:srcRect l="30622" t="-2" r="34584"/>
          <a:stretch>
            <a:fillRect/>
          </a:stretch>
        </p:blipFill>
        <p:spPr>
          <a:xfrm>
            <a:off x="0" y="14990"/>
            <a:ext cx="4242216" cy="6858000"/>
          </a:xfrm>
          <a:prstGeom prst="rect">
            <a:avLst/>
          </a:prstGeom>
          <a:noFill/>
          <a:ln>
            <a:noFill/>
          </a:ln>
        </p:spPr>
      </p:pic>
      <p:cxnSp>
        <p:nvCxnSpPr>
          <p:cNvPr id="15" name="Google Shape;15;p2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26"/>
          <p:cNvPicPr preferRelativeResize="0"/>
          <p:nvPr/>
        </p:nvPicPr>
        <p:blipFill>
          <a:blip r:embed="rId3">
            <a:alphaModFix/>
          </a:blip>
          <a:stretch>
            <a:fillRect/>
          </a:stretch>
        </p:blipFill>
        <p:spPr>
          <a:xfrm>
            <a:off x="4603790" y="3746756"/>
            <a:ext cx="1956048" cy="2028668"/>
          </a:xfrm>
          <a:prstGeom prst="rect">
            <a:avLst/>
          </a:prstGeom>
          <a:noFill/>
          <a:ln>
            <a:noFill/>
          </a:ln>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73"/>
        <p:cNvGrpSpPr/>
        <p:nvPr/>
      </p:nvGrpSpPr>
      <p:grpSpPr>
        <a:xfrm>
          <a:off x="0" y="0"/>
          <a:ext cx="0" cy="0"/>
          <a:chOff x="0" y="0"/>
          <a:chExt cx="0" cy="0"/>
        </a:xfrm>
      </p:grpSpPr>
      <p:sp>
        <p:nvSpPr>
          <p:cNvPr id="74" name="Google Shape;74;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75" name="Google Shape;75;p35"/>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76" name="Google Shape;76;p35"/>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77" name="Google Shape;77;p35"/>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8" name="Google Shape;78;p35"/>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79"/>
        <p:cNvGrpSpPr/>
        <p:nvPr/>
      </p:nvGrpSpPr>
      <p:grpSpPr>
        <a:xfrm>
          <a:off x="0" y="0"/>
          <a:ext cx="0" cy="0"/>
          <a:chOff x="0" y="0"/>
          <a:chExt cx="0" cy="0"/>
        </a:xfrm>
      </p:grpSpPr>
      <p:sp>
        <p:nvSpPr>
          <p:cNvPr id="80" name="Google Shape;80;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1" name="Google Shape;81;p36"/>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82" name="Google Shape;82;p36"/>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83" name="Google Shape;83;p3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3200"/>
              <a:buNone/>
              <a:defRPr sz="3200" b="1">
                <a:solidFill>
                  <a:schemeClr val="accent2"/>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4" name="Google Shape;84;p3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4"/>
              </a:buClr>
              <a:buSzPts val="2800"/>
              <a:buChar char="•"/>
              <a:defRPr>
                <a:solidFill>
                  <a:schemeClr val="dk1"/>
                </a:solidFill>
              </a:defRPr>
            </a:lvl1pPr>
            <a:lvl2pPr marL="914400" lvl="1" indent="-381000" algn="l">
              <a:lnSpc>
                <a:spcPct val="90000"/>
              </a:lnSpc>
              <a:spcBef>
                <a:spcPts val="500"/>
              </a:spcBef>
              <a:spcAft>
                <a:spcPct val="0"/>
              </a:spcAft>
              <a:buClr>
                <a:schemeClr val="accent4"/>
              </a:buClr>
              <a:buSzPts val="2400"/>
              <a:buChar char="•"/>
              <a:defRPr>
                <a:solidFill>
                  <a:schemeClr val="dk1"/>
                </a:solidFill>
              </a:defRPr>
            </a:lvl2pPr>
            <a:lvl3pPr marL="1371600" lvl="2" indent="-355600" algn="l">
              <a:lnSpc>
                <a:spcPct val="90000"/>
              </a:lnSpc>
              <a:spcBef>
                <a:spcPts val="500"/>
              </a:spcBef>
              <a:spcAft>
                <a:spcPct val="0"/>
              </a:spcAft>
              <a:buClr>
                <a:schemeClr val="accent4"/>
              </a:buClr>
              <a:buSzPts val="2000"/>
              <a:buChar char="•"/>
              <a:defRPr>
                <a:solidFill>
                  <a:schemeClr val="dk1"/>
                </a:solidFill>
              </a:defRPr>
            </a:lvl3pPr>
            <a:lvl4pPr marL="1828800" lvl="3" indent="-342900" algn="l">
              <a:lnSpc>
                <a:spcPct val="90000"/>
              </a:lnSpc>
              <a:spcBef>
                <a:spcPts val="500"/>
              </a:spcBef>
              <a:spcAft>
                <a:spcPct val="0"/>
              </a:spcAft>
              <a:buClr>
                <a:schemeClr val="accent4"/>
              </a:buClr>
              <a:buSzPts val="1800"/>
              <a:buChar char="•"/>
              <a:defRPr>
                <a:solidFill>
                  <a:schemeClr val="dk1"/>
                </a:solidFill>
              </a:defRPr>
            </a:lvl4pPr>
            <a:lvl5pPr marL="2286000" lvl="4" indent="-342900" algn="l">
              <a:lnSpc>
                <a:spcPct val="90000"/>
              </a:lnSpc>
              <a:spcBef>
                <a:spcPts val="500"/>
              </a:spcBef>
              <a:spcAft>
                <a:spcPct val="0"/>
              </a:spcAft>
              <a:buClr>
                <a:schemeClr val="accent4"/>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5" name="Google Shape;85;p3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6"/>
        <p:cNvGrpSpPr/>
        <p:nvPr/>
      </p:nvGrpSpPr>
      <p:grpSpPr>
        <a:xfrm>
          <a:off x="0" y="0"/>
          <a:ext cx="0" cy="0"/>
          <a:chOff x="0" y="0"/>
          <a:chExt cx="0" cy="0"/>
        </a:xfrm>
      </p:grpSpPr>
      <p:sp>
        <p:nvSpPr>
          <p:cNvPr id="87" name="Google Shape;87;p3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88" name="Google Shape;88;p37"/>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9" name="Google Shape;89;p37"/>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90" name="Google Shape;90;p37"/>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1" name="Google Shape;91;p37"/>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92"/>
        <p:cNvGrpSpPr/>
        <p:nvPr/>
      </p:nvGrpSpPr>
      <p:grpSpPr>
        <a:xfrm>
          <a:off x="0" y="0"/>
          <a:ext cx="0" cy="0"/>
          <a:chOff x="0" y="0"/>
          <a:chExt cx="0" cy="0"/>
        </a:xfrm>
      </p:grpSpPr>
      <p:sp>
        <p:nvSpPr>
          <p:cNvPr id="93" name="Google Shape;93;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38"/>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95" name="Google Shape;95;p38"/>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96" name="Google Shape;96;p3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7" name="Google Shape;97;p3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8" name="Google Shape;98;p3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39"/>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01" name="Google Shape;101;p39"/>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2" name="Google Shape;102;p39"/>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3" name="Google Shape;103;p39"/>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405E79"/>
              </a:solidFill>
              <a:latin typeface="Calibri"/>
              <a:ea typeface="Calibri"/>
              <a:cs typeface="Calibri"/>
              <a:sym typeface="Calibri"/>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40"/>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06" name="Google Shape;106;p4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7" name="Google Shape;107;p4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8" name="Google Shape;108;p40"/>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405E79"/>
              </a:solidFill>
              <a:latin typeface="Calibri"/>
              <a:ea typeface="Calibri"/>
              <a:cs typeface="Calibri"/>
              <a:sym typeface="Calibri"/>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109"/>
        <p:cNvGrpSpPr/>
        <p:nvPr/>
      </p:nvGrpSpPr>
      <p:grpSpPr>
        <a:xfrm>
          <a:off x="0" y="0"/>
          <a:ext cx="0" cy="0"/>
          <a:chOff x="0" y="0"/>
          <a:chExt cx="0" cy="0"/>
        </a:xfrm>
      </p:grpSpPr>
      <p:sp>
        <p:nvSpPr>
          <p:cNvPr id="110" name="Google Shape;110;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41"/>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112" name="Google Shape;112;p41"/>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113" name="Google Shape;113;p4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3200"/>
              <a:buNone/>
              <a:defRPr sz="3200" b="1">
                <a:solidFill>
                  <a:schemeClr val="accent6"/>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4" name="Google Shape;114;p4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5" name="Google Shape;115;p4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116"/>
        <p:cNvGrpSpPr/>
        <p:nvPr/>
      </p:nvGrpSpPr>
      <p:grpSpPr>
        <a:xfrm>
          <a:off x="0" y="0"/>
          <a:ext cx="0" cy="0"/>
          <a:chOff x="0" y="0"/>
          <a:chExt cx="0" cy="0"/>
        </a:xfrm>
      </p:grpSpPr>
      <p:sp>
        <p:nvSpPr>
          <p:cNvPr id="117" name="Google Shape;117;p4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18" name="Google Shape;118;p4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119" name="Google Shape;119;p4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20" name="Google Shape;120;p4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1" name="Google Shape;121;p4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22"/>
        <p:cNvGrpSpPr/>
        <p:nvPr/>
      </p:nvGrpSpPr>
      <p:grpSpPr>
        <a:xfrm>
          <a:off x="0" y="0"/>
          <a:ext cx="0" cy="0"/>
          <a:chOff x="0" y="0"/>
          <a:chExt cx="0" cy="0"/>
        </a:xfrm>
      </p:grpSpPr>
      <p:grpSp>
        <p:nvGrpSpPr>
          <p:cNvPr id="123" name="Google Shape;123;p43"/>
          <p:cNvGrpSpPr/>
          <p:nvPr/>
        </p:nvGrpSpPr>
        <p:grpSpPr>
          <a:xfrm>
            <a:off x="0" y="5303520"/>
            <a:ext cx="12192000" cy="1639827"/>
            <a:chOff x="0" y="5303520"/>
            <a:chExt cx="12192000" cy="1639827"/>
          </a:xfrm>
        </p:grpSpPr>
        <p:pic>
          <p:nvPicPr>
            <p:cNvPr id="124" name="Google Shape;124;p43"/>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25" name="Google Shape;125;p43"/>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26" name="Google Shape;126;p4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27" name="Google Shape;127;p43"/>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8" name="Google Shape;128;p43"/>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29"/>
        <p:cNvGrpSpPr/>
        <p:nvPr/>
      </p:nvGrpSpPr>
      <p:grpSpPr>
        <a:xfrm>
          <a:off x="0" y="0"/>
          <a:ext cx="0" cy="0"/>
          <a:chOff x="0" y="0"/>
          <a:chExt cx="0" cy="0"/>
        </a:xfrm>
      </p:grpSpPr>
      <p:grpSp>
        <p:nvGrpSpPr>
          <p:cNvPr id="130" name="Google Shape;130;p44"/>
          <p:cNvGrpSpPr/>
          <p:nvPr/>
        </p:nvGrpSpPr>
        <p:grpSpPr>
          <a:xfrm>
            <a:off x="0" y="5303520"/>
            <a:ext cx="12192000" cy="1639827"/>
            <a:chOff x="0" y="5303520"/>
            <a:chExt cx="12192000" cy="1639827"/>
          </a:xfrm>
        </p:grpSpPr>
        <p:pic>
          <p:nvPicPr>
            <p:cNvPr id="131" name="Google Shape;131;p44"/>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32" name="Google Shape;132;p44"/>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33" name="Google Shape;133;p4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34" name="Google Shape;134;p44"/>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35" name="Google Shape;135;p4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27"/>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9" name="Google Shape;19;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 name="Google Shape;20;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 name="Google Shape;21;p2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36"/>
        <p:cNvGrpSpPr/>
        <p:nvPr/>
      </p:nvGrpSpPr>
      <p:grpSpPr>
        <a:xfrm>
          <a:off x="0" y="0"/>
          <a:ext cx="0" cy="0"/>
          <a:chOff x="0" y="0"/>
          <a:chExt cx="0" cy="0"/>
        </a:xfrm>
      </p:grpSpPr>
      <p:sp>
        <p:nvSpPr>
          <p:cNvPr id="137" name="Google Shape;137;p4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38" name="Google Shape;138;p4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39" name="Google Shape;139;p4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grpSp>
        <p:nvGrpSpPr>
          <p:cNvPr id="140" name="Google Shape;140;p45"/>
          <p:cNvGrpSpPr/>
          <p:nvPr/>
        </p:nvGrpSpPr>
        <p:grpSpPr>
          <a:xfrm>
            <a:off x="0" y="5303520"/>
            <a:ext cx="12192000" cy="1639827"/>
            <a:chOff x="0" y="5303520"/>
            <a:chExt cx="12192000" cy="1639827"/>
          </a:xfrm>
        </p:grpSpPr>
        <p:pic>
          <p:nvPicPr>
            <p:cNvPr id="141" name="Google Shape;141;p45"/>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42" name="Google Shape;142;p45"/>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43"/>
        <p:cNvGrpSpPr/>
        <p:nvPr/>
      </p:nvGrpSpPr>
      <p:grpSpPr>
        <a:xfrm>
          <a:off x="0" y="0"/>
          <a:ext cx="0" cy="0"/>
          <a:chOff x="0" y="0"/>
          <a:chExt cx="0" cy="0"/>
        </a:xfrm>
      </p:grpSpPr>
      <p:grpSp>
        <p:nvGrpSpPr>
          <p:cNvPr id="144" name="Google Shape;144;p46"/>
          <p:cNvGrpSpPr/>
          <p:nvPr/>
        </p:nvGrpSpPr>
        <p:grpSpPr>
          <a:xfrm>
            <a:off x="0" y="5303520"/>
            <a:ext cx="12192000" cy="1639827"/>
            <a:chOff x="0" y="5303520"/>
            <a:chExt cx="12192000" cy="1639827"/>
          </a:xfrm>
        </p:grpSpPr>
        <p:pic>
          <p:nvPicPr>
            <p:cNvPr id="145" name="Google Shape;145;p46"/>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46" name="Google Shape;146;p46"/>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47" name="Google Shape;147;p4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48" name="Google Shape;148;p4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49" name="Google Shape;149;p4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50"/>
        <p:cNvGrpSpPr/>
        <p:nvPr/>
      </p:nvGrpSpPr>
      <p:grpSpPr>
        <a:xfrm>
          <a:off x="0" y="0"/>
          <a:ext cx="0" cy="0"/>
          <a:chOff x="0" y="0"/>
          <a:chExt cx="0" cy="0"/>
        </a:xfrm>
      </p:grpSpPr>
      <p:sp>
        <p:nvSpPr>
          <p:cNvPr id="151" name="Google Shape;151;p4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200"/>
              <a:buFont typeface="Helvetica Neue"/>
              <a:buNone/>
              <a:defRPr sz="32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52" name="Google Shape;152;p47"/>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53" name="Google Shape;153;p47"/>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54" name="Google Shape;154;p47"/>
          <p:cNvSpPr>
            <a:spLocks noGrp="1"/>
          </p:cNvSpPr>
          <p:nvPr>
            <p:ph type="pic" idx="2"/>
          </p:nvPr>
        </p:nvSpPr>
        <p:spPr>
          <a:xfrm>
            <a:off x="0" y="0"/>
            <a:ext cx="4340225" cy="6858000"/>
          </a:xfrm>
          <a:prstGeom prst="rect">
            <a:avLst/>
          </a:prstGeom>
          <a:noFill/>
          <a:ln>
            <a:noFill/>
          </a:ln>
        </p:spPr>
        <p:txBody>
          <a:bodyPr/>
          <a:lstStyle/>
          <a:p>
            <a:endParaRPr/>
          </a:p>
        </p:txBody>
      </p:sp>
      <p:sp>
        <p:nvSpPr>
          <p:cNvPr id="155" name="Google Shape;155;p4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56"/>
        <p:cNvGrpSpPr/>
        <p:nvPr/>
      </p:nvGrpSpPr>
      <p:grpSpPr>
        <a:xfrm>
          <a:off x="0" y="0"/>
          <a:ext cx="0" cy="0"/>
          <a:chOff x="0" y="0"/>
          <a:chExt cx="0" cy="0"/>
        </a:xfrm>
      </p:grpSpPr>
      <p:sp>
        <p:nvSpPr>
          <p:cNvPr id="157" name="Google Shape;157;p4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200"/>
              <a:buFont typeface="Helvetica Neue"/>
              <a:buNone/>
              <a:defRPr sz="32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58" name="Google Shape;158;p48"/>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59" name="Google Shape;159;p48"/>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60" name="Google Shape;160;p48"/>
          <p:cNvSpPr>
            <a:spLocks noGrp="1"/>
          </p:cNvSpPr>
          <p:nvPr>
            <p:ph type="pic" idx="2"/>
          </p:nvPr>
        </p:nvSpPr>
        <p:spPr>
          <a:xfrm>
            <a:off x="0" y="0"/>
            <a:ext cx="4340225" cy="6858000"/>
          </a:xfrm>
          <a:prstGeom prst="rect">
            <a:avLst/>
          </a:prstGeom>
          <a:noFill/>
          <a:ln>
            <a:noFill/>
          </a:ln>
        </p:spPr>
        <p:txBody>
          <a:bodyPr/>
          <a:lstStyle/>
          <a:p>
            <a:endParaRPr/>
          </a:p>
        </p:txBody>
      </p:sp>
      <p:sp>
        <p:nvSpPr>
          <p:cNvPr id="161" name="Google Shape;161;p4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62"/>
        <p:cNvGrpSpPr/>
        <p:nvPr/>
      </p:nvGrpSpPr>
      <p:grpSpPr>
        <a:xfrm>
          <a:off x="0" y="0"/>
          <a:ext cx="0" cy="0"/>
          <a:chOff x="0" y="0"/>
          <a:chExt cx="0" cy="0"/>
        </a:xfrm>
      </p:grpSpPr>
      <p:sp>
        <p:nvSpPr>
          <p:cNvPr id="163" name="Google Shape;163;p4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200"/>
              <a:buFont typeface="Helvetica Neue"/>
              <a:buNone/>
              <a:defRPr sz="32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64" name="Google Shape;164;p49"/>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65" name="Google Shape;165;p49"/>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166" name="Google Shape;166;p49"/>
          <p:cNvSpPr>
            <a:spLocks noGrp="1"/>
          </p:cNvSpPr>
          <p:nvPr>
            <p:ph type="pic" idx="2"/>
          </p:nvPr>
        </p:nvSpPr>
        <p:spPr>
          <a:xfrm>
            <a:off x="0" y="0"/>
            <a:ext cx="4340225" cy="6858000"/>
          </a:xfrm>
          <a:prstGeom prst="rect">
            <a:avLst/>
          </a:prstGeom>
          <a:noFill/>
          <a:ln>
            <a:noFill/>
          </a:ln>
        </p:spPr>
        <p:txBody>
          <a:bodyPr/>
          <a:lstStyle/>
          <a:p>
            <a:endParaRPr/>
          </a:p>
        </p:txBody>
      </p:sp>
      <p:sp>
        <p:nvSpPr>
          <p:cNvPr id="167" name="Google Shape;167;p4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68"/>
        <p:cNvGrpSpPr/>
        <p:nvPr/>
      </p:nvGrpSpPr>
      <p:grpSpPr>
        <a:xfrm>
          <a:off x="0" y="0"/>
          <a:ext cx="0" cy="0"/>
          <a:chOff x="0" y="0"/>
          <a:chExt cx="0" cy="0"/>
        </a:xfrm>
      </p:grpSpPr>
      <p:sp>
        <p:nvSpPr>
          <p:cNvPr id="169" name="Google Shape;169;p50"/>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grpSp>
        <p:nvGrpSpPr>
          <p:cNvPr id="170" name="Google Shape;170;p50"/>
          <p:cNvGrpSpPr/>
          <p:nvPr/>
        </p:nvGrpSpPr>
        <p:grpSpPr>
          <a:xfrm>
            <a:off x="-208788" y="0"/>
            <a:ext cx="12609576" cy="2174490"/>
            <a:chOff x="0" y="5043119"/>
            <a:chExt cx="12192000" cy="1814883"/>
          </a:xfrm>
        </p:grpSpPr>
        <p:pic>
          <p:nvPicPr>
            <p:cNvPr id="171" name="Google Shape;171;p50"/>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72" name="Google Shape;172;p50"/>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73" name="Google Shape;173;p50"/>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5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75" name="Google Shape;175;p5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6" name="Google Shape;176;p5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7" name="Google Shape;177;p5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8" name="Google Shape;178;p5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9" name="Google Shape;179;p5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0" name="Google Shape;180;p5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81"/>
        <p:cNvGrpSpPr/>
        <p:nvPr/>
      </p:nvGrpSpPr>
      <p:grpSpPr>
        <a:xfrm>
          <a:off x="0" y="0"/>
          <a:ext cx="0" cy="0"/>
          <a:chOff x="0" y="0"/>
          <a:chExt cx="0" cy="0"/>
        </a:xfrm>
      </p:grpSpPr>
      <p:sp>
        <p:nvSpPr>
          <p:cNvPr id="182" name="Google Shape;182;p51"/>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grpSp>
        <p:nvGrpSpPr>
          <p:cNvPr id="183" name="Google Shape;183;p51"/>
          <p:cNvGrpSpPr/>
          <p:nvPr/>
        </p:nvGrpSpPr>
        <p:grpSpPr>
          <a:xfrm>
            <a:off x="-208788" y="0"/>
            <a:ext cx="12609576" cy="2174490"/>
            <a:chOff x="0" y="5043119"/>
            <a:chExt cx="12192000" cy="1814883"/>
          </a:xfrm>
        </p:grpSpPr>
        <p:pic>
          <p:nvPicPr>
            <p:cNvPr id="184" name="Google Shape;184;p51"/>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85" name="Google Shape;185;p51"/>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86" name="Google Shape;186;p51"/>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7" name="Google Shape;187;p5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88" name="Google Shape;188;p5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9" name="Google Shape;189;p5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0" name="Google Shape;190;p5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1" name="Google Shape;191;p5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2" name="Google Shape;192;p5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3" name="Google Shape;193;p5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94"/>
        <p:cNvGrpSpPr/>
        <p:nvPr/>
      </p:nvGrpSpPr>
      <p:grpSpPr>
        <a:xfrm>
          <a:off x="0" y="0"/>
          <a:ext cx="0" cy="0"/>
          <a:chOff x="0" y="0"/>
          <a:chExt cx="0" cy="0"/>
        </a:xfrm>
      </p:grpSpPr>
      <p:sp>
        <p:nvSpPr>
          <p:cNvPr id="195" name="Google Shape;195;p52"/>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grpSp>
        <p:nvGrpSpPr>
          <p:cNvPr id="196" name="Google Shape;196;p52"/>
          <p:cNvGrpSpPr/>
          <p:nvPr/>
        </p:nvGrpSpPr>
        <p:grpSpPr>
          <a:xfrm>
            <a:off x="-208788" y="0"/>
            <a:ext cx="12609576" cy="2174490"/>
            <a:chOff x="0" y="5043119"/>
            <a:chExt cx="12192000" cy="1814883"/>
          </a:xfrm>
        </p:grpSpPr>
        <p:pic>
          <p:nvPicPr>
            <p:cNvPr id="197" name="Google Shape;197;p52"/>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98" name="Google Shape;198;p52"/>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99" name="Google Shape;199;p52"/>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200" name="Google Shape;200;p5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01" name="Google Shape;201;p5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2" name="Google Shape;202;p5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3" name="Google Shape;203;p5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4" name="Google Shape;204;p5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5" name="Google Shape;205;p5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6" name="Google Shape;206;p5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7"/>
        <p:cNvGrpSpPr/>
        <p:nvPr/>
      </p:nvGrpSpPr>
      <p:grpSpPr>
        <a:xfrm>
          <a:off x="0" y="0"/>
          <a:ext cx="0" cy="0"/>
          <a:chOff x="0" y="0"/>
          <a:chExt cx="0" cy="0"/>
        </a:xfrm>
      </p:grpSpPr>
      <p:sp>
        <p:nvSpPr>
          <p:cNvPr id="208" name="Google Shape;208;p53"/>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09" name="Google Shape;209;p53"/>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10" name="Google Shape;210;p53"/>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211" name="Google Shape;211;p53"/>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2" name="Google Shape;212;p5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13" name="Google Shape;213;p5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54"/>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16" name="Google Shape;216;p54"/>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217" name="Google Shape;217;p54"/>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218" name="Google Shape;218;p54"/>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9" name="Google Shape;219;p5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20" name="Google Shape;220;p5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28"/>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4" name="Google Shape;24;p2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5" name="Google Shape;25;p2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6" name="Google Shape;26;p2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27"/>
        <p:cNvGrpSpPr/>
        <p:nvPr/>
      </p:nvGrpSpPr>
      <p:grpSpPr>
        <a:xfrm>
          <a:off x="0" y="0"/>
          <a:ext cx="0" cy="0"/>
          <a:chOff x="0" y="0"/>
          <a:chExt cx="0" cy="0"/>
        </a:xfrm>
      </p:grpSpPr>
      <p:sp>
        <p:nvSpPr>
          <p:cNvPr id="28" name="Google Shape;28;p29"/>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29" name="Google Shape;29;p29"/>
          <p:cNvGrpSpPr/>
          <p:nvPr/>
        </p:nvGrpSpPr>
        <p:grpSpPr>
          <a:xfrm>
            <a:off x="-208788" y="0"/>
            <a:ext cx="12609576" cy="2174490"/>
            <a:chOff x="0" y="5043119"/>
            <a:chExt cx="12192000" cy="1814883"/>
          </a:xfrm>
        </p:grpSpPr>
        <p:pic>
          <p:nvPicPr>
            <p:cNvPr id="30" name="Google Shape;30;p29"/>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31" name="Google Shape;31;p29"/>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32" name="Google Shape;32;p29"/>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33" name="Google Shape;33;p2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34" name="Google Shape;34;p2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5" name="Google Shape;35;p2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6" name="Google Shape;36;p2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7" name="Google Shape;37;p2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8" name="Google Shape;38;p2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9" name="Google Shape;39;p2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40"/>
        <p:cNvGrpSpPr/>
        <p:nvPr/>
      </p:nvGrpSpPr>
      <p:grpSpPr>
        <a:xfrm>
          <a:off x="0" y="0"/>
          <a:ext cx="0" cy="0"/>
          <a:chOff x="0" y="0"/>
          <a:chExt cx="0" cy="0"/>
        </a:xfrm>
      </p:grpSpPr>
      <p:sp>
        <p:nvSpPr>
          <p:cNvPr id="41" name="Google Shape;41;p30"/>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42" name="Google Shape;42;p30"/>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43" name="Google Shape;43;p30"/>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44" name="Google Shape;44;p30"/>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45" name="Google Shape;45;p3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46" name="Google Shape;46;p3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47"/>
        <p:cNvGrpSpPr/>
        <p:nvPr/>
      </p:nvGrpSpPr>
      <p:grpSpPr>
        <a:xfrm>
          <a:off x="0" y="0"/>
          <a:ext cx="0" cy="0"/>
          <a:chOff x="0" y="0"/>
          <a:chExt cx="0" cy="0"/>
        </a:xfrm>
      </p:grpSpPr>
      <p:sp>
        <p:nvSpPr>
          <p:cNvPr id="48" name="Google Shape;48;p3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49" name="Google Shape;49;p31"/>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50" name="Google Shape;50;p31"/>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51" name="Google Shape;51;p31"/>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52" name="Google Shape;52;p3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53"/>
        <p:cNvGrpSpPr/>
        <p:nvPr/>
      </p:nvGrpSpPr>
      <p:grpSpPr>
        <a:xfrm>
          <a:off x="0" y="0"/>
          <a:ext cx="0" cy="0"/>
          <a:chOff x="0" y="0"/>
          <a:chExt cx="0" cy="0"/>
        </a:xfrm>
      </p:grpSpPr>
      <p:sp>
        <p:nvSpPr>
          <p:cNvPr id="54" name="Google Shape;54;p3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200"/>
              <a:buFont typeface="Helvetica Neue"/>
              <a:buNone/>
              <a:defRPr sz="32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55" name="Google Shape;55;p32"/>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56" name="Google Shape;56;p32"/>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57" name="Google Shape;57;p32"/>
          <p:cNvSpPr>
            <a:spLocks noGrp="1"/>
          </p:cNvSpPr>
          <p:nvPr>
            <p:ph type="pic" idx="2"/>
          </p:nvPr>
        </p:nvSpPr>
        <p:spPr>
          <a:xfrm>
            <a:off x="0" y="0"/>
            <a:ext cx="4340225" cy="6858000"/>
          </a:xfrm>
          <a:prstGeom prst="rect">
            <a:avLst/>
          </a:prstGeom>
          <a:noFill/>
          <a:ln>
            <a:noFill/>
          </a:ln>
        </p:spPr>
        <p:txBody>
          <a:bodyPr/>
          <a:lstStyle/>
          <a:p>
            <a:endParaRPr/>
          </a:p>
        </p:txBody>
      </p:sp>
      <p:sp>
        <p:nvSpPr>
          <p:cNvPr id="58" name="Google Shape;58;p3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59"/>
        <p:cNvGrpSpPr/>
        <p:nvPr/>
      </p:nvGrpSpPr>
      <p:grpSpPr>
        <a:xfrm>
          <a:off x="0" y="0"/>
          <a:ext cx="0" cy="0"/>
          <a:chOff x="0" y="0"/>
          <a:chExt cx="0" cy="0"/>
        </a:xfrm>
      </p:grpSpPr>
      <p:sp>
        <p:nvSpPr>
          <p:cNvPr id="60" name="Google Shape;60;p33"/>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61" name="Google Shape;61;p33"/>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sp>
        <p:nvSpPr>
          <p:cNvPr id="62" name="Google Shape;62;p33"/>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chemeClr val="lt1"/>
              </a:solidFill>
              <a:latin typeface="Calibri"/>
              <a:ea typeface="Calibri"/>
              <a:cs typeface="Calibri"/>
              <a:sym typeface="Calibri"/>
            </a:endParaRPr>
          </a:p>
        </p:txBody>
      </p:sp>
      <p:pic>
        <p:nvPicPr>
          <p:cNvPr id="63" name="Google Shape;63;p33"/>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64" name="Google Shape;64;p3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65" name="Google Shape;65;p3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66"/>
        <p:cNvGrpSpPr/>
        <p:nvPr/>
      </p:nvGrpSpPr>
      <p:grpSpPr>
        <a:xfrm>
          <a:off x="0" y="0"/>
          <a:ext cx="0" cy="0"/>
          <a:chOff x="0" y="0"/>
          <a:chExt cx="0" cy="0"/>
        </a:xfrm>
      </p:grpSpPr>
      <p:sp>
        <p:nvSpPr>
          <p:cNvPr id="67" name="Google Shape;67;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34"/>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a:solidFill>
                <a:srgbClr val="016794"/>
              </a:solidFill>
              <a:latin typeface="Calibri"/>
              <a:ea typeface="Calibri"/>
              <a:cs typeface="Calibri"/>
              <a:sym typeface="Calibri"/>
            </a:endParaRPr>
          </a:p>
        </p:txBody>
      </p:sp>
      <p:pic>
        <p:nvPicPr>
          <p:cNvPr id="69" name="Google Shape;69;p34"/>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70" name="Google Shape;70;p3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1" name="Google Shape;71;p34"/>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2" name="Google Shape;72;p3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ct val="0"/>
              </a:spcBef>
              <a:spcAft>
                <a:spcPct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endParaRPr/>
          </a:p>
        </p:txBody>
      </p:sp>
      <p:sp>
        <p:nvSpPr>
          <p:cNvPr id="11" name="Google Shape;11;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ct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ct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ct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image" Target="../media/image10.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tags" Target="../tags/tag16.xml"/><Relationship Id="rId5" Type="http://schemas.openxmlformats.org/officeDocument/2006/relationships/image" Target="../media/image14.jp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tags" Target="../tags/tag17.xml"/><Relationship Id="rId5" Type="http://schemas.openxmlformats.org/officeDocument/2006/relationships/image" Target="../media/image14.jp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18.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19.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20.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21.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tags" Target="../tags/tag22.xml"/><Relationship Id="rId4" Type="http://schemas.openxmlformats.org/officeDocument/2006/relationships/image" Target="../media/image14.jp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1.xml"/><Relationship Id="rId1" Type="http://schemas.openxmlformats.org/officeDocument/2006/relationships/tags" Target="../tags/tag23.xml"/><Relationship Id="rId4" Type="http://schemas.openxmlformats.org/officeDocument/2006/relationships/image" Target="../media/image14.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24.xml"/><Relationship Id="rId4" Type="http://schemas.openxmlformats.org/officeDocument/2006/relationships/image" Target="../media/image14.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27" name="Google Shape;227;p1"/>
          <p:cNvPicPr preferRelativeResize="0"/>
          <p:nvPr/>
        </p:nvPicPr>
        <p:blipFill>
          <a:blip r:embed="rId4">
            <a:alphaModFix/>
          </a:blip>
          <a:stretch>
            <a:fill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ct val="0"/>
              </a:spcBef>
              <a:spcAft>
                <a:spcPct val="0"/>
              </a:spcAft>
              <a:buClr>
                <a:srgbClr val="35B2B4"/>
              </a:buClr>
              <a:buSzPts val="4400"/>
              <a:buFont typeface="Arial"/>
              <a:buNone/>
            </a:pPr>
            <a:r>
              <a:rPr lang="tr" sz="4400" b="1" i="0" u="none" strike="noStrike" cap="none" dirty="0">
                <a:solidFill>
                  <a:srgbClr val="35B2B4"/>
                </a:solidFill>
                <a:latin typeface="Helvetica Neue"/>
                <a:ea typeface="Helvetica Neue"/>
                <a:cs typeface="Helvetica Neue"/>
                <a:sym typeface="Helvetica Neue"/>
              </a:rPr>
              <a:t>EĞİTİM PAKETİ </a:t>
            </a:r>
            <a:endParaRPr dirty="0"/>
          </a:p>
          <a:p>
            <a:pPr marL="0" marR="0" lvl="0" indent="0" algn="r" rtl="0">
              <a:lnSpc>
                <a:spcPct val="90000"/>
              </a:lnSpc>
              <a:spcBef>
                <a:spcPts val="1000"/>
              </a:spcBef>
              <a:spcAft>
                <a:spcPct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ct val="0"/>
              </a:spcAft>
              <a:buClr>
                <a:srgbClr val="AC6B97"/>
              </a:buClr>
              <a:buSzPts val="3600"/>
              <a:buFont typeface="Arial"/>
              <a:buNone/>
            </a:pPr>
            <a:r>
              <a:rPr lang="tr" sz="3600" b="1" i="0" u="none" strike="noStrike" cap="none" dirty="0">
                <a:solidFill>
                  <a:srgbClr val="AC6B97"/>
                </a:solidFill>
                <a:latin typeface="Helvetica Neue"/>
                <a:ea typeface="Helvetica Neue"/>
                <a:cs typeface="Helvetica Neue"/>
                <a:sym typeface="Helvetica Neue"/>
              </a:rPr>
              <a:t>KURUMLAR ARASI ARAÇ SETİ: İNSANİ YARDIM FAALİYETLERİNDE ÇOCUK İŞÇİLİĞİNİ ÖNLEME VE MÜDAHALE ETME  </a:t>
            </a:r>
            <a:endParaRPr sz="3600" b="1" i="0" u="none" strike="noStrike" cap="none" dirty="0">
              <a:solidFill>
                <a:srgbClr val="AC6B97"/>
              </a:solidFill>
              <a:latin typeface="Helvetica Neue"/>
              <a:ea typeface="Helvetica Neue"/>
              <a:cs typeface="Helvetica Neue"/>
              <a:sym typeface="Helvetica Neue"/>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10"/>
          <p:cNvSpPr txBox="1">
            <a:spLocks noGrp="1"/>
          </p:cNvSpPr>
          <p:nvPr>
            <p:ph type="title"/>
          </p:nvPr>
        </p:nvSpPr>
        <p:spPr>
          <a:xfrm>
            <a:off x="4589931" y="133004"/>
            <a:ext cx="5722470" cy="144973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200"/>
              <a:buFont typeface="Helvetica Neue"/>
              <a:buNone/>
            </a:pPr>
            <a:r>
              <a:rPr lang="tr" sz="2500" b="1" i="0" u="none" strike="noStrike" dirty="0">
                <a:latin typeface="Helvetica Neue"/>
              </a:rPr>
              <a:t>ÇOCUK İŞÇİLİĞİNİN BELİRTİLERİ</a:t>
            </a:r>
            <a:endParaRPr sz="2500" dirty="0"/>
          </a:p>
        </p:txBody>
      </p:sp>
      <p:pic>
        <p:nvPicPr>
          <p:cNvPr id="312" name="Google Shape;312;p10"/>
          <p:cNvPicPr preferRelativeResize="0">
            <a:picLocks noGrp="1"/>
          </p:cNvPicPr>
          <p:nvPr>
            <p:ph type="pic" idx="2"/>
          </p:nvPr>
        </p:nvPicPr>
        <p:blipFill>
          <a:blip r:embed="rId4">
            <a:alphaModFix/>
          </a:blip>
          <a:srcRect l="12873" r="12873"/>
          <a:stretch>
            <a:fillRect/>
          </a:stretch>
        </p:blipFill>
        <p:spPr>
          <a:xfrm>
            <a:off x="0" y="0"/>
            <a:ext cx="4340225" cy="6858000"/>
          </a:xfrm>
          <a:prstGeom prst="rect">
            <a:avLst/>
          </a:prstGeom>
          <a:noFill/>
          <a:ln>
            <a:noFill/>
          </a:ln>
        </p:spPr>
      </p:pic>
      <p:sp>
        <p:nvSpPr>
          <p:cNvPr id="313" name="Google Shape;313;p10"/>
          <p:cNvSpPr txBox="1">
            <a:spLocks noGrp="1"/>
          </p:cNvSpPr>
          <p:nvPr>
            <p:ph type="body" idx="1"/>
          </p:nvPr>
        </p:nvSpPr>
        <p:spPr>
          <a:xfrm>
            <a:off x="4589930" y="1642269"/>
            <a:ext cx="7602070" cy="449332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5"/>
              </a:buClr>
              <a:buSzPts val="2200"/>
              <a:buChar char="•"/>
            </a:pPr>
            <a:r>
              <a:rPr lang="tr" sz="2000" b="0" i="0" u="none" strike="noStrike" dirty="0">
                <a:latin typeface="Helvetica Neue"/>
              </a:rPr>
              <a:t>Hizmetlere veya faaliyetlere katılmaz (engeller, zaman)</a:t>
            </a:r>
            <a:endParaRPr sz="2000" dirty="0"/>
          </a:p>
          <a:p>
            <a:pPr marL="228600" lvl="0" indent="-228600" algn="l" rtl="0">
              <a:lnSpc>
                <a:spcPct val="90000"/>
              </a:lnSpc>
              <a:spcBef>
                <a:spcPts val="1000"/>
              </a:spcBef>
              <a:spcAft>
                <a:spcPct val="0"/>
              </a:spcAft>
              <a:buClr>
                <a:schemeClr val="accent5"/>
              </a:buClr>
              <a:buSzPts val="2200"/>
              <a:buChar char="•"/>
            </a:pPr>
            <a:r>
              <a:rPr lang="tr" sz="2000" b="0" i="0" u="none" strike="noStrike" dirty="0">
                <a:latin typeface="Helvetica Neue"/>
              </a:rPr>
              <a:t>Okul performansı, okula devamlılık, okuldaki davranışlar</a:t>
            </a:r>
            <a:endParaRPr sz="2000" dirty="0"/>
          </a:p>
          <a:p>
            <a:pPr marL="228600" lvl="0" indent="-228600" algn="l" rtl="0">
              <a:lnSpc>
                <a:spcPct val="90000"/>
              </a:lnSpc>
              <a:spcBef>
                <a:spcPts val="1000"/>
              </a:spcBef>
              <a:spcAft>
                <a:spcPct val="0"/>
              </a:spcAft>
              <a:buClr>
                <a:schemeClr val="accent5"/>
              </a:buClr>
              <a:buSzPts val="2200"/>
              <a:buChar char="•"/>
            </a:pPr>
            <a:r>
              <a:rPr lang="tr" sz="2000" b="0" i="0" u="none" strike="noStrike" dirty="0">
                <a:latin typeface="Helvetica Neue"/>
              </a:rPr>
              <a:t>Gözle görülür belirtiler veya şikâyetler (yorgunluk, çalışma saatleri, yaralanma, ağrı, kötü sağlık durumu, enfeksiyon, hayvan ısırıkları, görme sorunları, ciltte görülen sorunlar vb.) </a:t>
            </a:r>
            <a:endParaRPr sz="2000" dirty="0"/>
          </a:p>
          <a:p>
            <a:pPr marL="228600" lvl="0" indent="-228600" algn="l" rtl="0">
              <a:lnSpc>
                <a:spcPct val="90000"/>
              </a:lnSpc>
              <a:spcBef>
                <a:spcPts val="1000"/>
              </a:spcBef>
              <a:spcAft>
                <a:spcPct val="0"/>
              </a:spcAft>
              <a:buClr>
                <a:schemeClr val="accent5"/>
              </a:buClr>
              <a:buSzPts val="2200"/>
              <a:buChar char="•"/>
            </a:pPr>
            <a:r>
              <a:rPr lang="tr" sz="2000" b="0" i="0" u="none" strike="noStrike" dirty="0">
                <a:latin typeface="Helvetica Neue"/>
              </a:rPr>
              <a:t>İstismar, cinsel istismar, tehlikeli iş, temel ihtiyaçların karşılanmaması ve ihmale (fiziksel/psikolojik) yönelik belirtiler</a:t>
            </a:r>
            <a:endParaRPr sz="2000" dirty="0"/>
          </a:p>
          <a:p>
            <a:pPr marL="228600" lvl="0" indent="-228600" algn="l" rtl="0">
              <a:lnSpc>
                <a:spcPct val="90000"/>
              </a:lnSpc>
              <a:spcBef>
                <a:spcPts val="1000"/>
              </a:spcBef>
              <a:spcAft>
                <a:spcPct val="0"/>
              </a:spcAft>
              <a:buClr>
                <a:schemeClr val="accent5"/>
              </a:buClr>
              <a:buSzPts val="2200"/>
              <a:buChar char="•"/>
            </a:pPr>
            <a:r>
              <a:rPr lang="tr" sz="2000" b="0" i="0" u="none" strike="noStrike" dirty="0">
                <a:latin typeface="Helvetica Neue"/>
              </a:rPr>
              <a:t>Psikososyal tepkiler, stres, depresyon, uyuşturucu, sigara ve alkol kullanımı vb.</a:t>
            </a:r>
            <a:endParaRPr sz="2000" dirty="0"/>
          </a:p>
          <a:p>
            <a:pPr marL="228600" lvl="0" indent="-228600" algn="l" rtl="0">
              <a:lnSpc>
                <a:spcPct val="90000"/>
              </a:lnSpc>
              <a:spcBef>
                <a:spcPts val="1000"/>
              </a:spcBef>
              <a:spcAft>
                <a:spcPct val="0"/>
              </a:spcAft>
              <a:buClr>
                <a:schemeClr val="accent5"/>
              </a:buClr>
              <a:buSzPts val="2200"/>
              <a:buChar char="•"/>
            </a:pPr>
            <a:r>
              <a:rPr lang="tr" sz="2000" b="0" i="0" u="none" strike="noStrike" dirty="0">
                <a:latin typeface="Helvetica Neue"/>
              </a:rPr>
              <a:t>Belli dönemlerde veya tamamen ortadan kaybolma, eve geç gelme veya bütün gece dışarıda kalma </a:t>
            </a:r>
            <a:endParaRPr sz="2000" dirty="0"/>
          </a:p>
          <a:p>
            <a:pPr marL="228600" lvl="0" indent="-228600" algn="l" rtl="0">
              <a:lnSpc>
                <a:spcPct val="90000"/>
              </a:lnSpc>
              <a:spcBef>
                <a:spcPts val="1000"/>
              </a:spcBef>
              <a:spcAft>
                <a:spcPct val="0"/>
              </a:spcAft>
              <a:buClr>
                <a:schemeClr val="accent5"/>
              </a:buClr>
              <a:buSzPts val="2200"/>
              <a:buChar char="•"/>
            </a:pPr>
            <a:r>
              <a:rPr lang="tr" sz="2000" b="0" i="0" u="none" strike="noStrike" dirty="0">
                <a:latin typeface="Helvetica Neue"/>
              </a:rPr>
              <a:t>Uygun olmayan/açıklanamayan davranış, dil kullanımı ve sahip olunan eşyalar </a:t>
            </a:r>
            <a:endParaRPr sz="2000" dirty="0"/>
          </a:p>
          <a:p>
            <a:pPr marL="228600" lvl="0" indent="-228600" algn="l" rtl="0">
              <a:lnSpc>
                <a:spcPct val="90000"/>
              </a:lnSpc>
              <a:spcBef>
                <a:spcPts val="1000"/>
              </a:spcBef>
              <a:spcAft>
                <a:spcPct val="0"/>
              </a:spcAft>
              <a:buClr>
                <a:schemeClr val="accent5"/>
              </a:buClr>
              <a:buSzPts val="2200"/>
              <a:buChar char="•"/>
            </a:pPr>
            <a:r>
              <a:rPr lang="tr" sz="2000" b="0" i="0" u="none" strike="noStrike" dirty="0">
                <a:latin typeface="Helvetica Neue"/>
              </a:rPr>
              <a:t>Bakım verenler ve çocukların fazla bilgi vermemesi veya karışık aile geçmişi ya da hesapları  </a:t>
            </a:r>
            <a:endParaRPr sz="2000" dirty="0"/>
          </a:p>
          <a:p>
            <a:pPr marL="228600" lvl="0" indent="-88900" algn="l" rtl="0">
              <a:lnSpc>
                <a:spcPct val="90000"/>
              </a:lnSpc>
              <a:spcBef>
                <a:spcPts val="1000"/>
              </a:spcBef>
              <a:spcAft>
                <a:spcPct val="0"/>
              </a:spcAft>
              <a:buClr>
                <a:schemeClr val="accent5"/>
              </a:buClr>
              <a:buSzPts val="2200"/>
              <a:buNone/>
            </a:pPr>
            <a:endParaRPr sz="2000" dirty="0"/>
          </a:p>
        </p:txBody>
      </p:sp>
      <p:sp>
        <p:nvSpPr>
          <p:cNvPr id="314" name="Google Shape;314;p10"/>
          <p:cNvSpPr txBox="1"/>
          <p:nvPr/>
        </p:nvSpPr>
        <p:spPr>
          <a:xfrm>
            <a:off x="12319167" y="2368265"/>
            <a:ext cx="3900379" cy="4367211"/>
          </a:xfrm>
          <a:prstGeom prst="rect">
            <a:avLst/>
          </a:prstGeom>
          <a:noFill/>
          <a:ln>
            <a:noFill/>
          </a:ln>
        </p:spPr>
        <p:txBody>
          <a:bodyPr spcFirstLastPara="1" wrap="square" lIns="91425" tIns="45700" rIns="91425" bIns="45700" anchor="t" anchorCtr="0">
            <a:noAutofit/>
          </a:bodyPr>
          <a:lstStyle/>
          <a:p>
            <a:pPr marL="228600" marR="0" lvl="0" indent="-88900" algn="l" rtl="0">
              <a:lnSpc>
                <a:spcPct val="90000"/>
              </a:lnSpc>
              <a:spcBef>
                <a:spcPct val="0"/>
              </a:spcBef>
              <a:spcAft>
                <a:spcPct val="0"/>
              </a:spcAft>
              <a:buClr>
                <a:schemeClr val="accent6"/>
              </a:buClr>
              <a:buSzPts val="2200"/>
              <a:buFont typeface="Arial"/>
              <a:buNone/>
            </a:pPr>
            <a:endParaRPr sz="2200" dirty="0">
              <a:solidFill>
                <a:schemeClr val="dk1"/>
              </a:solidFill>
              <a:latin typeface="Helvetica Neue"/>
              <a:ea typeface="Helvetica Neue"/>
              <a:cs typeface="Helvetica Neue"/>
              <a:sym typeface="Helvetica Neue"/>
            </a:endParaRPr>
          </a:p>
        </p:txBody>
      </p:sp>
      <p:pic>
        <p:nvPicPr>
          <p:cNvPr id="315" name="Google Shape;315;p10"/>
          <p:cNvPicPr preferRelativeResize="0"/>
          <p:nvPr/>
        </p:nvPicPr>
        <p:blipFill>
          <a:blip r:embed="rId5">
            <a:alphaModFix/>
          </a:blip>
          <a:stretch>
            <a:fillRect/>
          </a:stretch>
        </p:blipFill>
        <p:spPr>
          <a:xfrm>
            <a:off x="10100877" y="316706"/>
            <a:ext cx="1435100" cy="939800"/>
          </a:xfrm>
          <a:prstGeom prst="rect">
            <a:avLst/>
          </a:prstGeom>
          <a:noFill/>
          <a:ln>
            <a:noFill/>
          </a:ln>
        </p:spPr>
      </p:pic>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11"/>
          <p:cNvSpPr txBox="1"/>
          <p:nvPr/>
        </p:nvSpPr>
        <p:spPr>
          <a:xfrm>
            <a:off x="12319167" y="2368265"/>
            <a:ext cx="3900379" cy="4367211"/>
          </a:xfrm>
          <a:prstGeom prst="rect">
            <a:avLst/>
          </a:prstGeom>
          <a:noFill/>
          <a:ln>
            <a:noFill/>
          </a:ln>
        </p:spPr>
        <p:txBody>
          <a:bodyPr spcFirstLastPara="1" wrap="square" lIns="91425" tIns="45700" rIns="91425" bIns="45700" anchor="t" anchorCtr="0">
            <a:noAutofit/>
          </a:bodyPr>
          <a:lstStyle/>
          <a:p>
            <a:pPr marL="228600" marR="0" lvl="0" indent="-88900" algn="l" rtl="0">
              <a:lnSpc>
                <a:spcPct val="90000"/>
              </a:lnSpc>
              <a:spcBef>
                <a:spcPct val="0"/>
              </a:spcBef>
              <a:spcAft>
                <a:spcPct val="0"/>
              </a:spcAft>
              <a:buClr>
                <a:schemeClr val="accent6"/>
              </a:buClr>
              <a:buSzPts val="2200"/>
              <a:buFont typeface="Arial"/>
              <a:buNone/>
            </a:pPr>
            <a:endParaRPr sz="2200">
              <a:solidFill>
                <a:schemeClr val="dk1"/>
              </a:solidFill>
              <a:latin typeface="Helvetica Neue"/>
              <a:ea typeface="Helvetica Neue"/>
              <a:cs typeface="Helvetica Neue"/>
              <a:sym typeface="Helvetica Neue"/>
            </a:endParaRPr>
          </a:p>
        </p:txBody>
      </p:sp>
      <p:sp>
        <p:nvSpPr>
          <p:cNvPr id="322" name="Google Shape;322;p11"/>
          <p:cNvSpPr txBox="1">
            <a:spLocks noGrp="1"/>
          </p:cNvSpPr>
          <p:nvPr>
            <p:ph type="title"/>
          </p:nvPr>
        </p:nvSpPr>
        <p:spPr>
          <a:xfrm>
            <a:off x="4507832" y="122524"/>
            <a:ext cx="7811335"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200"/>
              <a:buFont typeface="Helvetica Neue"/>
              <a:buNone/>
            </a:pPr>
            <a:r>
              <a:rPr lang="tr" sz="3200" b="1" i="0" u="none" strike="noStrike" dirty="0">
                <a:latin typeface="Helvetica Neue"/>
              </a:rPr>
              <a:t>İNSAN TİCARETİ VE KÖLELİK BELİRTİLERİ </a:t>
            </a:r>
            <a:endParaRPr dirty="0"/>
          </a:p>
        </p:txBody>
      </p:sp>
      <p:sp>
        <p:nvSpPr>
          <p:cNvPr id="323" name="Google Shape;323;p11"/>
          <p:cNvSpPr txBox="1">
            <a:spLocks noGrp="1"/>
          </p:cNvSpPr>
          <p:nvPr>
            <p:ph type="body" idx="1"/>
          </p:nvPr>
        </p:nvSpPr>
        <p:spPr>
          <a:xfrm>
            <a:off x="4507832" y="1692756"/>
            <a:ext cx="7684168" cy="5094763"/>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ct val="0"/>
              </a:spcBef>
              <a:spcAft>
                <a:spcPct val="0"/>
              </a:spcAft>
              <a:buSzPts val="2000"/>
              <a:buFont typeface="Arial"/>
              <a:buChar char="•"/>
            </a:pPr>
            <a:r>
              <a:rPr lang="tr" sz="1800" b="0" i="0" u="none" strike="noStrike" dirty="0">
                <a:latin typeface="Helvetica Neue"/>
                <a:ea typeface="Helvetica Neue"/>
                <a:cs typeface="Helvetica Neue"/>
                <a:sym typeface="Helvetica Neue"/>
              </a:rPr>
              <a:t>Yardım arama veya kişisel bilgi verme konusunda isteksizlik</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Ülke içinden veya dışından getirilmiş veya taşınmış olma</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Aile dışındaki kişiler tarafından yapılmış olan anlaşmalar </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Sınırlı dil veya bölge bilgisi  </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Belgelerinin, pasaportlarının, kimliklerinin olmaması veya sahte olması</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Sınırlı hareket özgürlüğü ve serbest zaman sınırı</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Alternatif bakımdan, evden ve okuldan sıklıkla kaybolma</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Anormal aralıklarla farklı okullara kaydolma </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Aile tarafından verilen seyahat izninin olmaması veya mevcut olan ilişkilerine ve refakat eden yetişkine dair bilgi bulunmaması </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Kendileriyle görüşen kişi ile ilgili ayrıntıları teyit edememesi veya çocukla birlikte kalmakta ısrar eden ve çocuğa kendisinden rahatsız olduğu bir yetişkinin refakat etmesi</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Belirgin şekilde kendinden büyük bir partneri olması veya erken yaşta evlendirilmiş olma</a:t>
            </a:r>
            <a:endParaRPr sz="2400" dirty="0"/>
          </a:p>
          <a:p>
            <a:pPr marL="342900" lvl="0" indent="-342900" algn="l" rtl="0">
              <a:lnSpc>
                <a:spcPct val="90000"/>
              </a:lnSpc>
              <a:spcBef>
                <a:spcPts val="600"/>
              </a:spcBef>
              <a:spcAft>
                <a:spcPct val="0"/>
              </a:spcAft>
              <a:buSzPts val="2000"/>
              <a:buFont typeface="Arial"/>
              <a:buChar char="•"/>
            </a:pPr>
            <a:r>
              <a:rPr lang="tr" sz="1800" b="0" i="0" u="none" strike="noStrike" dirty="0">
                <a:latin typeface="Helvetica Neue"/>
                <a:ea typeface="Helvetica Neue"/>
                <a:cs typeface="Helvetica Neue"/>
                <a:sym typeface="Helvetica Neue"/>
              </a:rPr>
              <a:t>Herhangi bir adresle ilişiği olmaması veya yeni ilişiklendirilmesi</a:t>
            </a:r>
            <a:endParaRPr sz="2400" dirty="0"/>
          </a:p>
        </p:txBody>
      </p:sp>
      <p:pic>
        <p:nvPicPr>
          <p:cNvPr id="324" name="Google Shape;324;p11"/>
          <p:cNvPicPr preferRelativeResize="0">
            <a:picLocks noGrp="1"/>
          </p:cNvPicPr>
          <p:nvPr>
            <p:ph type="pic" idx="2"/>
          </p:nvPr>
        </p:nvPicPr>
        <p:blipFill>
          <a:blip r:embed="rId4">
            <a:alphaModFix/>
          </a:blip>
          <a:srcRect l="14454" r="14454"/>
          <a:stretch>
            <a:fillRect/>
          </a:stretch>
        </p:blipFill>
        <p:spPr>
          <a:xfrm>
            <a:off x="0" y="0"/>
            <a:ext cx="4340225" cy="6858000"/>
          </a:xfrm>
          <a:prstGeom prst="rect">
            <a:avLst/>
          </a:prstGeom>
          <a:noFill/>
          <a:ln>
            <a:noFill/>
          </a:ln>
        </p:spPr>
      </p:pic>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1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dirty="0">
                <a:latin typeface="Helvetica Neue"/>
              </a:rPr>
              <a:t>RİSKLERİN FARKINDA OLUN</a:t>
            </a:r>
            <a:endParaRPr dirty="0"/>
          </a:p>
        </p:txBody>
      </p:sp>
      <p:sp>
        <p:nvSpPr>
          <p:cNvPr id="330" name="Google Shape;330;p12"/>
          <p:cNvSpPr txBox="1">
            <a:spLocks noGrp="1"/>
          </p:cNvSpPr>
          <p:nvPr>
            <p:ph type="body" idx="2"/>
          </p:nvPr>
        </p:nvSpPr>
        <p:spPr>
          <a:xfrm>
            <a:off x="685992" y="2198976"/>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800"/>
              <a:buChar char="•"/>
            </a:pPr>
            <a:r>
              <a:rPr lang="tr" sz="2800" b="0" i="0" u="none" strike="noStrike" dirty="0">
                <a:latin typeface="Helvetica Neue"/>
              </a:rPr>
              <a:t>Güvenlik sağlama ve CSİTÖ </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Beklentileri yükseltme </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Toplantılar, görüşmeler ve belgeleme süreçlerinde gizlilik: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Çatışma ve güvensizlik durumları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İlgili durum içinden alınan veya kurtarılan çocuklar </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Yeterli takibin sağlanması </a:t>
            </a:r>
            <a:endParaRPr dirty="0"/>
          </a:p>
          <a:p>
            <a:pPr marL="228600" lvl="0" indent="-228600" algn="l" rtl="0">
              <a:lnSpc>
                <a:spcPct val="90000"/>
              </a:lnSpc>
              <a:spcBef>
                <a:spcPts val="1000"/>
              </a:spcBef>
              <a:spcAft>
                <a:spcPct val="0"/>
              </a:spcAft>
              <a:buClr>
                <a:schemeClr val="accent6"/>
              </a:buClr>
              <a:buSzPts val="2800"/>
              <a:buChar char="•"/>
            </a:pPr>
            <a:r>
              <a:rPr lang="tr" sz="2800" b="0" i="0" u="none" strike="noStrike" dirty="0">
                <a:latin typeface="Helvetica Neue"/>
              </a:rPr>
              <a:t>Etik ikilemler </a:t>
            </a:r>
            <a:endParaRPr dirty="0"/>
          </a:p>
        </p:txBody>
      </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13"/>
          <p:cNvSpPr txBox="1">
            <a:spLocks noGrp="1"/>
          </p:cNvSpPr>
          <p:nvPr>
            <p:ph type="title"/>
          </p:nvPr>
        </p:nvSpPr>
        <p:spPr>
          <a:xfrm>
            <a:off x="808228" y="48837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GÜVENLİ YÖNLENDİRMELER YAPMAK</a:t>
            </a:r>
            <a:endParaRPr/>
          </a:p>
        </p:txBody>
      </p:sp>
      <p:sp>
        <p:nvSpPr>
          <p:cNvPr id="337" name="Google Shape;337;p13"/>
          <p:cNvSpPr txBox="1">
            <a:spLocks noGrp="1"/>
          </p:cNvSpPr>
          <p:nvPr>
            <p:ph type="body" idx="2"/>
          </p:nvPr>
        </p:nvSpPr>
        <p:spPr>
          <a:xfrm>
            <a:off x="656020" y="2074286"/>
            <a:ext cx="10820015" cy="3729037"/>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ct val="0"/>
              </a:spcBef>
              <a:spcAft>
                <a:spcPct val="0"/>
              </a:spcAft>
              <a:buSzPts val="2200"/>
              <a:buAutoNum type="arabicPeriod"/>
            </a:pPr>
            <a:r>
              <a:rPr lang="tr" sz="2200" b="0" i="0" u="none" strike="noStrike" dirty="0">
                <a:latin typeface="Helvetica Neue"/>
              </a:rPr>
              <a:t>Yerel yönlendirme sistemi ve kırılganlık kriterlerine göre çocuğun ihtiyaç duyması muhtemel olan şeyleri tespit edin. Belirlenen kılavuzlara sadık kalın. </a:t>
            </a:r>
            <a:endParaRPr dirty="0"/>
          </a:p>
          <a:p>
            <a:pPr marL="514350" lvl="0" indent="-514350" algn="l" rtl="0">
              <a:lnSpc>
                <a:spcPct val="90000"/>
              </a:lnSpc>
              <a:spcBef>
                <a:spcPts val="1000"/>
              </a:spcBef>
              <a:spcAft>
                <a:spcPct val="0"/>
              </a:spcAft>
              <a:buSzPts val="2200"/>
              <a:buAutoNum type="arabicPeriod"/>
            </a:pPr>
            <a:r>
              <a:rPr lang="tr" sz="2200" b="0" i="0" u="none" strike="noStrike" dirty="0">
                <a:latin typeface="Helvetica Neue"/>
              </a:rPr>
              <a:t>Hangi çocuk koruma/insani yardım kurum veya kuruluşunun bu ihtiyaçları karşılayabileceğini tespit edin. </a:t>
            </a:r>
            <a:endParaRPr dirty="0"/>
          </a:p>
          <a:p>
            <a:pPr marL="514350" lvl="0" indent="-514350" algn="l" rtl="0">
              <a:lnSpc>
                <a:spcPct val="90000"/>
              </a:lnSpc>
              <a:spcBef>
                <a:spcPts val="1000"/>
              </a:spcBef>
              <a:spcAft>
                <a:spcPct val="0"/>
              </a:spcAft>
              <a:buSzPts val="2200"/>
              <a:buAutoNum type="arabicPeriod"/>
            </a:pPr>
            <a:r>
              <a:rPr lang="tr" sz="2200" b="0" i="0" u="none" strike="noStrike" dirty="0">
                <a:latin typeface="Helvetica Neue"/>
              </a:rPr>
              <a:t>Uygunluğu doğrulaması ve çocuğu raporlaması için hizmet sağlayıcısıyla iletişime geçin. </a:t>
            </a:r>
            <a:endParaRPr dirty="0"/>
          </a:p>
          <a:p>
            <a:pPr marL="514350" lvl="0" indent="-514350" algn="l" rtl="0">
              <a:lnSpc>
                <a:spcPct val="90000"/>
              </a:lnSpc>
              <a:spcBef>
                <a:spcPts val="1000"/>
              </a:spcBef>
              <a:spcAft>
                <a:spcPct val="0"/>
              </a:spcAft>
              <a:buSzPts val="2200"/>
              <a:buAutoNum type="arabicPeriod"/>
            </a:pPr>
            <a:r>
              <a:rPr lang="tr" sz="2200" b="0" i="0" u="none" strike="noStrike" dirty="0">
                <a:latin typeface="Helvetica Neue"/>
              </a:rPr>
              <a:t>Çocuk veya bakım verenlerle hâlihazırda doğrudan temas varsa yönlendirme yollarını onlara açıklayın. Doğrudan temas yoksa takip ve resmî kimlik saptama işlemlerini yürütmeyi uygun bir kurum veya kuruluşa bırakın. </a:t>
            </a:r>
            <a:endParaRPr dirty="0"/>
          </a:p>
          <a:p>
            <a:pPr marL="514350" lvl="0" indent="-514350" algn="l" rtl="0">
              <a:lnSpc>
                <a:spcPct val="90000"/>
              </a:lnSpc>
              <a:spcBef>
                <a:spcPts val="1000"/>
              </a:spcBef>
              <a:spcAft>
                <a:spcPct val="0"/>
              </a:spcAft>
              <a:buSzPts val="2200"/>
              <a:buAutoNum type="arabicPeriod"/>
            </a:pPr>
            <a:r>
              <a:rPr lang="tr" sz="2200" b="0" i="0" u="none" strike="noStrike" dirty="0">
                <a:latin typeface="Helvetica Neue"/>
              </a:rPr>
              <a:t>Onam verildiğini belgeleyin; yönlendirmeyi yapın ve gizliliği koruyun. </a:t>
            </a:r>
            <a:endParaRPr dirty="0"/>
          </a:p>
          <a:p>
            <a:pPr marL="0" lvl="0" indent="0" algn="l" rtl="0">
              <a:lnSpc>
                <a:spcPct val="90000"/>
              </a:lnSpc>
              <a:spcBef>
                <a:spcPts val="1000"/>
              </a:spcBef>
              <a:spcAft>
                <a:spcPct val="0"/>
              </a:spcAft>
              <a:buSzPts val="2200"/>
              <a:buNone/>
            </a:pPr>
            <a:r>
              <a:rPr lang="en-GB" sz="2200" dirty="0"/>
              <a:t> </a:t>
            </a:r>
            <a:endParaRPr dirty="0"/>
          </a:p>
        </p:txBody>
      </p:sp>
    </p:spTree>
    <p:custDataLst>
      <p:tags r:id="rId1"/>
    </p:custData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14"/>
          <p:cNvSpPr txBox="1">
            <a:spLocks noGrp="1"/>
          </p:cNvSpPr>
          <p:nvPr>
            <p:ph type="title"/>
          </p:nvPr>
        </p:nvSpPr>
        <p:spPr>
          <a:xfrm>
            <a:off x="2200655" y="3095432"/>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2400" b="1" i="0" u="none" strike="noStrike" dirty="0"/>
              <a:t>RİSK ALTINDA OLAN VE ÇOCUK İŞÇİ OLARAK ÇALIŞAN ÇOCUKLARA ULAŞILMASI VE BU ÇOCUKLARIN DESTEKLENMESİ</a:t>
            </a:r>
            <a:endParaRPr sz="2400" dirty="0"/>
          </a:p>
        </p:txBody>
      </p:sp>
    </p:spTree>
    <p:custDataLst>
      <p:tags r:id="rId1"/>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15"/>
          <p:cNvSpPr txBox="1">
            <a:spLocks noGrp="1"/>
          </p:cNvSpPr>
          <p:nvPr>
            <p:ph type="body" idx="1"/>
          </p:nvPr>
        </p:nvSpPr>
        <p:spPr>
          <a:xfrm>
            <a:off x="4100513" y="300038"/>
            <a:ext cx="5678487"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dirty="0">
                <a:latin typeface="Helvetica Neue"/>
              </a:rPr>
              <a:t>MEVCUT HİZMETLERİN HARİTALANDIRILMASI</a:t>
            </a:r>
            <a:endParaRPr dirty="0"/>
          </a:p>
        </p:txBody>
      </p:sp>
      <p:sp>
        <p:nvSpPr>
          <p:cNvPr id="349" name="Google Shape;349;p15"/>
          <p:cNvSpPr txBox="1">
            <a:spLocks noGrp="1"/>
          </p:cNvSpPr>
          <p:nvPr>
            <p:ph type="body" idx="2"/>
          </p:nvPr>
        </p:nvSpPr>
        <p:spPr>
          <a:xfrm>
            <a:off x="4100512" y="1571623"/>
            <a:ext cx="7573327" cy="479926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400"/>
              <a:buChar char="•"/>
            </a:pPr>
            <a:r>
              <a:rPr lang="en-GB" sz="2400" b="0" i="0" u="none" strike="noStrike" dirty="0" err="1">
                <a:latin typeface="Helvetica Neue"/>
              </a:rPr>
              <a:t>Grubunuzda</a:t>
            </a:r>
            <a:r>
              <a:rPr lang="en-GB" sz="2400" b="0" i="0" u="none" strike="noStrike" dirty="0">
                <a:latin typeface="Helvetica Neue"/>
              </a:rPr>
              <a:t>: </a:t>
            </a:r>
            <a:endParaRPr lang="en-GB" sz="2400" dirty="0"/>
          </a:p>
          <a:p>
            <a:pPr marL="228600" lvl="0" indent="-228600" algn="l" rtl="0">
              <a:lnSpc>
                <a:spcPct val="90000"/>
              </a:lnSpc>
              <a:spcBef>
                <a:spcPts val="1000"/>
              </a:spcBef>
              <a:spcAft>
                <a:spcPct val="0"/>
              </a:spcAft>
              <a:buClr>
                <a:schemeClr val="accent3"/>
              </a:buClr>
              <a:buSzPts val="2400"/>
              <a:buChar char="•"/>
            </a:pPr>
            <a:r>
              <a:rPr lang="en-GB" sz="2400" b="0" i="0" u="none" strike="noStrike" dirty="0" err="1">
                <a:latin typeface="Helvetica Neue"/>
              </a:rPr>
              <a:t>Bağlam</a:t>
            </a:r>
            <a:r>
              <a:rPr lang="en-GB" sz="2400" b="0" i="0" u="none" strike="noStrike" dirty="0">
                <a:latin typeface="Helvetica Neue"/>
              </a:rPr>
              <a:t> </a:t>
            </a:r>
            <a:r>
              <a:rPr lang="en-GB" sz="2400" b="0" i="0" u="none" strike="noStrike" dirty="0" err="1">
                <a:latin typeface="Helvetica Neue"/>
              </a:rPr>
              <a:t>içerisinde</a:t>
            </a:r>
            <a:r>
              <a:rPr lang="en-GB" sz="2400" b="0" i="0" u="none" strike="noStrike" dirty="0">
                <a:latin typeface="Helvetica Neue"/>
              </a:rPr>
              <a:t> çocuk </a:t>
            </a:r>
            <a:r>
              <a:rPr lang="en-GB" sz="2400" b="0" i="0" u="none" strike="noStrike" dirty="0" err="1">
                <a:latin typeface="Helvetica Neue"/>
              </a:rPr>
              <a:t>işçi</a:t>
            </a:r>
            <a:r>
              <a:rPr lang="en-GB" sz="2400" b="0" i="0" u="none" strike="noStrike" dirty="0">
                <a:latin typeface="Helvetica Neue"/>
              </a:rPr>
              <a:t> </a:t>
            </a:r>
            <a:r>
              <a:rPr lang="en-GB" sz="2400" b="0" i="0" u="none" strike="noStrike" dirty="0" err="1">
                <a:latin typeface="Helvetica Neue"/>
              </a:rPr>
              <a:t>olarak</a:t>
            </a:r>
            <a:r>
              <a:rPr lang="en-GB" sz="2400" b="0" i="0" u="none" strike="noStrike" dirty="0">
                <a:latin typeface="Helvetica Neue"/>
              </a:rPr>
              <a:t> </a:t>
            </a:r>
            <a:r>
              <a:rPr lang="en-GB" sz="2400" b="0" i="0" u="none" strike="noStrike" dirty="0" err="1">
                <a:latin typeface="Helvetica Neue"/>
              </a:rPr>
              <a:t>çalışan</a:t>
            </a:r>
            <a:r>
              <a:rPr lang="en-GB" sz="2400" b="0" i="0" u="none" strike="noStrike" dirty="0">
                <a:latin typeface="Helvetica Neue"/>
              </a:rPr>
              <a:t> </a:t>
            </a:r>
            <a:r>
              <a:rPr lang="en-GB" sz="2400" b="0" i="0" u="none" strike="noStrike" dirty="0" err="1">
                <a:latin typeface="Helvetica Neue"/>
              </a:rPr>
              <a:t>veya</a:t>
            </a:r>
            <a:r>
              <a:rPr lang="en-GB" sz="2400" b="0" i="0" u="none" strike="noStrike" dirty="0">
                <a:latin typeface="Helvetica Neue"/>
              </a:rPr>
              <a:t> çocuk </a:t>
            </a:r>
            <a:r>
              <a:rPr lang="en-GB" sz="2400" b="0" i="0" u="none" strike="noStrike" dirty="0" err="1">
                <a:latin typeface="Helvetica Neue"/>
              </a:rPr>
              <a:t>işçiliği</a:t>
            </a:r>
            <a:r>
              <a:rPr lang="en-GB" sz="2400" b="0" i="0" u="none" strike="noStrike" dirty="0">
                <a:latin typeface="Helvetica Neue"/>
              </a:rPr>
              <a:t> </a:t>
            </a:r>
            <a:r>
              <a:rPr lang="en-GB" sz="2400" b="0" i="0" u="none" strike="noStrike" dirty="0" err="1">
                <a:latin typeface="Helvetica Neue"/>
              </a:rPr>
              <a:t>riski</a:t>
            </a:r>
            <a:r>
              <a:rPr lang="en-GB" sz="2400" b="0" i="0" u="none" strike="noStrike" dirty="0">
                <a:latin typeface="Helvetica Neue"/>
              </a:rPr>
              <a:t> </a:t>
            </a:r>
            <a:r>
              <a:rPr lang="en-GB" sz="2400" b="0" i="0" u="none" strike="noStrike" dirty="0" err="1">
                <a:latin typeface="Helvetica Neue"/>
              </a:rPr>
              <a:t>altında</a:t>
            </a:r>
            <a:r>
              <a:rPr lang="en-GB" sz="2400" b="0" i="0" u="none" strike="noStrike" dirty="0">
                <a:latin typeface="Helvetica Neue"/>
              </a:rPr>
              <a:t> </a:t>
            </a:r>
            <a:r>
              <a:rPr lang="en-GB" sz="2400" b="0" i="0" u="none" strike="noStrike" dirty="0" err="1">
                <a:latin typeface="Helvetica Neue"/>
              </a:rPr>
              <a:t>olan</a:t>
            </a:r>
            <a:r>
              <a:rPr lang="en-GB" sz="2400" b="0" i="0" u="none" strike="noStrike" dirty="0">
                <a:latin typeface="Helvetica Neue"/>
              </a:rPr>
              <a:t> </a:t>
            </a:r>
            <a:r>
              <a:rPr lang="en-GB" sz="2400" b="0" i="0" u="none" strike="noStrike" dirty="0" err="1">
                <a:latin typeface="Helvetica Neue"/>
              </a:rPr>
              <a:t>çocukları</a:t>
            </a:r>
            <a:r>
              <a:rPr lang="en-GB" sz="2400" b="0" i="0" u="none" strike="noStrike" dirty="0">
                <a:latin typeface="Helvetica Neue"/>
              </a:rPr>
              <a:t> </a:t>
            </a:r>
            <a:r>
              <a:rPr lang="en-GB" sz="2400" b="0" i="0" u="none" strike="noStrike" dirty="0" err="1">
                <a:latin typeface="Helvetica Neue"/>
              </a:rPr>
              <a:t>tespit</a:t>
            </a:r>
            <a:r>
              <a:rPr lang="en-GB" sz="2400" b="0" i="0" u="none" strike="noStrike" dirty="0">
                <a:latin typeface="Helvetica Neue"/>
              </a:rPr>
              <a:t> </a:t>
            </a:r>
            <a:r>
              <a:rPr lang="en-GB" sz="2400" b="0" i="0" u="none" strike="noStrike" dirty="0" err="1">
                <a:latin typeface="Helvetica Neue"/>
              </a:rPr>
              <a:t>eden</a:t>
            </a:r>
            <a:r>
              <a:rPr lang="en-GB" sz="2400" b="0" i="0" u="none" strike="noStrike" dirty="0">
                <a:latin typeface="Helvetica Neue"/>
              </a:rPr>
              <a:t> </a:t>
            </a:r>
            <a:r>
              <a:rPr lang="en-GB" sz="2400" b="0" i="0" u="none" strike="noStrike" dirty="0" err="1">
                <a:latin typeface="Helvetica Neue"/>
              </a:rPr>
              <a:t>ve</a:t>
            </a:r>
            <a:r>
              <a:rPr lang="en-GB" sz="2400" b="0" i="0" u="none" strike="noStrike" dirty="0">
                <a:latin typeface="Helvetica Neue"/>
              </a:rPr>
              <a:t>/</a:t>
            </a:r>
            <a:r>
              <a:rPr lang="en-GB" sz="2400" b="0" i="0" u="none" strike="noStrike" dirty="0" err="1">
                <a:latin typeface="Helvetica Neue"/>
              </a:rPr>
              <a:t>veya</a:t>
            </a:r>
            <a:r>
              <a:rPr lang="en-GB" sz="2400" b="0" i="0" u="none" strike="noStrike" dirty="0">
                <a:latin typeface="Helvetica Neue"/>
              </a:rPr>
              <a:t> çocuk </a:t>
            </a:r>
            <a:r>
              <a:rPr lang="en-GB" sz="2400" b="0" i="0" u="none" strike="noStrike" dirty="0" err="1">
                <a:latin typeface="Helvetica Neue"/>
              </a:rPr>
              <a:t>işçiliğinin</a:t>
            </a:r>
            <a:r>
              <a:rPr lang="en-GB" sz="2400" b="0" i="0" u="none" strike="noStrike" dirty="0">
                <a:latin typeface="Helvetica Neue"/>
              </a:rPr>
              <a:t> </a:t>
            </a:r>
            <a:r>
              <a:rPr lang="en-GB" sz="2400" b="0" i="0" u="none" strike="noStrike" dirty="0" err="1">
                <a:latin typeface="Helvetica Neue"/>
              </a:rPr>
              <a:t>ve</a:t>
            </a:r>
            <a:r>
              <a:rPr lang="en-GB" sz="2400" b="0" i="0" u="none" strike="noStrike" dirty="0">
                <a:latin typeface="Helvetica Neue"/>
              </a:rPr>
              <a:t> </a:t>
            </a:r>
            <a:r>
              <a:rPr lang="en-GB" sz="2400" b="0" i="0" u="none" strike="noStrike" dirty="0" err="1">
                <a:latin typeface="Helvetica Neue"/>
              </a:rPr>
              <a:t>en</a:t>
            </a:r>
            <a:r>
              <a:rPr lang="en-GB" sz="2400" b="0" i="0" u="none" strike="noStrike" dirty="0">
                <a:latin typeface="Helvetica Neue"/>
              </a:rPr>
              <a:t> </a:t>
            </a:r>
            <a:r>
              <a:rPr lang="en-GB" sz="2400" b="0" i="0" u="none" strike="noStrike" dirty="0" err="1">
                <a:latin typeface="Helvetica Neue"/>
              </a:rPr>
              <a:t>kötü</a:t>
            </a:r>
            <a:r>
              <a:rPr lang="en-GB" sz="2400" b="0" i="0" u="none" strike="noStrike" dirty="0">
                <a:latin typeface="Helvetica Neue"/>
              </a:rPr>
              <a:t> </a:t>
            </a:r>
            <a:r>
              <a:rPr lang="en-GB" sz="2400" b="0" i="0" u="none" strike="noStrike" dirty="0" err="1">
                <a:latin typeface="Helvetica Neue"/>
              </a:rPr>
              <a:t>biçimlerdeki</a:t>
            </a:r>
            <a:r>
              <a:rPr lang="en-GB" sz="2400" b="0" i="0" u="none" strike="noStrike" dirty="0">
                <a:latin typeface="Helvetica Neue"/>
              </a:rPr>
              <a:t> çocuk </a:t>
            </a:r>
            <a:r>
              <a:rPr lang="en-GB" sz="2400" b="0" i="0" u="none" strike="noStrike" dirty="0" err="1">
                <a:latin typeface="Helvetica Neue"/>
              </a:rPr>
              <a:t>işçiliğinin</a:t>
            </a:r>
            <a:r>
              <a:rPr lang="en-GB" sz="2400" b="0" i="0" u="none" strike="noStrike" dirty="0">
                <a:latin typeface="Helvetica Neue"/>
              </a:rPr>
              <a:t> </a:t>
            </a:r>
            <a:r>
              <a:rPr lang="en-GB" sz="2400" b="0" i="0" u="none" strike="noStrike" dirty="0" err="1">
                <a:latin typeface="Helvetica Neue"/>
              </a:rPr>
              <a:t>önlenmesine</a:t>
            </a:r>
            <a:r>
              <a:rPr lang="en-GB" sz="2400" b="0" i="0" u="none" strike="noStrike" dirty="0">
                <a:latin typeface="Helvetica Neue"/>
              </a:rPr>
              <a:t> </a:t>
            </a:r>
            <a:r>
              <a:rPr lang="en-GB" sz="2400" b="0" i="0" u="none" strike="noStrike" dirty="0" err="1">
                <a:latin typeface="Helvetica Neue"/>
              </a:rPr>
              <a:t>ve</a:t>
            </a:r>
            <a:r>
              <a:rPr lang="en-GB" sz="2400" b="0" i="0" u="none" strike="noStrike" dirty="0">
                <a:latin typeface="Helvetica Neue"/>
              </a:rPr>
              <a:t> </a:t>
            </a:r>
            <a:r>
              <a:rPr lang="en-GB" sz="2400" b="0" i="0" u="none" strike="noStrike" dirty="0" err="1">
                <a:latin typeface="Helvetica Neue"/>
              </a:rPr>
              <a:t>ele</a:t>
            </a:r>
            <a:r>
              <a:rPr lang="en-GB" sz="2400" b="0" i="0" u="none" strike="noStrike" dirty="0">
                <a:latin typeface="Helvetica Neue"/>
              </a:rPr>
              <a:t> </a:t>
            </a:r>
            <a:r>
              <a:rPr lang="en-GB" sz="2400" b="0" i="0" u="none" strike="noStrike" dirty="0" err="1">
                <a:latin typeface="Helvetica Neue"/>
              </a:rPr>
              <a:t>alınmasına</a:t>
            </a:r>
            <a:r>
              <a:rPr lang="en-GB" sz="2400" b="0" i="0" u="none" strike="noStrike" dirty="0">
                <a:latin typeface="Helvetica Neue"/>
              </a:rPr>
              <a:t> </a:t>
            </a:r>
            <a:r>
              <a:rPr lang="en-GB" sz="2400" b="0" i="0" u="none" strike="noStrike" dirty="0" err="1">
                <a:latin typeface="Helvetica Neue"/>
              </a:rPr>
              <a:t>katkıda</a:t>
            </a:r>
            <a:r>
              <a:rPr lang="en-GB" sz="2400" b="0" i="0" u="none" strike="noStrike" dirty="0">
                <a:latin typeface="Helvetica Neue"/>
              </a:rPr>
              <a:t> </a:t>
            </a:r>
            <a:r>
              <a:rPr lang="en-GB" sz="2400" b="0" i="0" u="none" strike="noStrike" dirty="0" err="1">
                <a:latin typeface="Helvetica Neue"/>
              </a:rPr>
              <a:t>bulunan</a:t>
            </a:r>
            <a:r>
              <a:rPr lang="en-GB" sz="2400" b="0" i="0" u="none" strike="noStrike" dirty="0">
                <a:latin typeface="Helvetica Neue"/>
              </a:rPr>
              <a:t> ...</a:t>
            </a:r>
            <a:r>
              <a:rPr lang="tr-TR" sz="2400" b="0" i="0" u="none" strike="noStrike" dirty="0">
                <a:latin typeface="Helvetica Neue"/>
              </a:rPr>
              <a:t>.....</a:t>
            </a:r>
            <a:r>
              <a:rPr lang="en-GB" sz="2400" b="0" i="0" u="none" strike="noStrike" dirty="0">
                <a:latin typeface="Helvetica Neue"/>
              </a:rPr>
              <a:t> </a:t>
            </a:r>
            <a:r>
              <a:rPr lang="en-GB" sz="2400" b="0" i="0" u="none" strike="noStrike" dirty="0" err="1">
                <a:latin typeface="Helvetica Neue"/>
              </a:rPr>
              <a:t>hizmetlerini</a:t>
            </a:r>
            <a:r>
              <a:rPr lang="en-GB" sz="2400" b="0" i="0" u="none" strike="noStrike" dirty="0">
                <a:latin typeface="Helvetica Neue"/>
              </a:rPr>
              <a:t> </a:t>
            </a:r>
            <a:r>
              <a:rPr lang="en-GB" sz="2400" b="0" i="0" u="none" strike="noStrike" dirty="0" err="1">
                <a:latin typeface="Helvetica Neue"/>
              </a:rPr>
              <a:t>veya</a:t>
            </a:r>
            <a:r>
              <a:rPr lang="en-GB" sz="2400" b="0" i="0" u="none" strike="noStrike" dirty="0">
                <a:latin typeface="Helvetica Neue"/>
              </a:rPr>
              <a:t> </a:t>
            </a:r>
            <a:r>
              <a:rPr lang="en-GB" sz="2400" b="0" i="0" u="none" strike="noStrike" dirty="0" err="1">
                <a:latin typeface="Helvetica Neue"/>
              </a:rPr>
              <a:t>faaliyetleri</a:t>
            </a:r>
            <a:r>
              <a:rPr lang="en-GB" sz="2400" b="0" i="0" u="none" strike="noStrike" dirty="0">
                <a:latin typeface="Helvetica Neue"/>
              </a:rPr>
              <a:t> </a:t>
            </a:r>
            <a:r>
              <a:rPr lang="en-GB" sz="2400" b="0" i="0" u="none" strike="noStrike" dirty="0" err="1">
                <a:latin typeface="Helvetica Neue"/>
              </a:rPr>
              <a:t>tanımlayın</a:t>
            </a:r>
            <a:r>
              <a:rPr lang="en-GB" sz="2400" b="0" i="0" u="none" strike="noStrike" dirty="0">
                <a:latin typeface="Helvetica Neue"/>
              </a:rPr>
              <a:t> </a:t>
            </a:r>
            <a:r>
              <a:rPr lang="en-GB" sz="2400" b="0" i="0" u="none" strike="noStrike" dirty="0" err="1">
                <a:latin typeface="Helvetica Neue"/>
              </a:rPr>
              <a:t>ve</a:t>
            </a:r>
            <a:r>
              <a:rPr lang="en-GB" sz="2400" b="0" i="0" u="none" strike="noStrike" dirty="0">
                <a:latin typeface="Helvetica Neue"/>
              </a:rPr>
              <a:t> </a:t>
            </a:r>
            <a:r>
              <a:rPr lang="en-GB" sz="2400" b="0" i="0" u="none" strike="noStrike" dirty="0" err="1">
                <a:latin typeface="Helvetica Neue"/>
              </a:rPr>
              <a:t>listeleyin</a:t>
            </a:r>
            <a:r>
              <a:rPr lang="en-GB" sz="2400" b="0" i="0" u="none" strike="noStrike" dirty="0">
                <a:latin typeface="Helvetica Neue"/>
              </a:rPr>
              <a:t>. </a:t>
            </a:r>
            <a:endParaRPr lang="en-GB" sz="2400" dirty="0"/>
          </a:p>
          <a:p>
            <a:pPr marL="228600" lvl="0" indent="-228600" algn="l" rtl="0">
              <a:lnSpc>
                <a:spcPct val="90000"/>
              </a:lnSpc>
              <a:spcBef>
                <a:spcPts val="1000"/>
              </a:spcBef>
              <a:spcAft>
                <a:spcPct val="0"/>
              </a:spcAft>
              <a:buClr>
                <a:schemeClr val="accent3"/>
              </a:buClr>
              <a:buSzPts val="2400"/>
              <a:buChar char="•"/>
            </a:pPr>
            <a:r>
              <a:rPr lang="en-GB" sz="2400" b="0" i="0" u="none" strike="noStrike" dirty="0" err="1">
                <a:latin typeface="Helvetica Neue"/>
              </a:rPr>
              <a:t>Bunlar</a:t>
            </a:r>
            <a:r>
              <a:rPr lang="en-GB" sz="2400" b="0" i="0" u="none" strike="noStrike" dirty="0">
                <a:latin typeface="Helvetica Neue"/>
              </a:rPr>
              <a:t>, </a:t>
            </a:r>
            <a:r>
              <a:rPr lang="en-GB" sz="2400" b="0" i="0" u="none" strike="noStrike" dirty="0" err="1">
                <a:latin typeface="Helvetica Neue"/>
              </a:rPr>
              <a:t>mevcut</a:t>
            </a:r>
            <a:r>
              <a:rPr lang="en-GB" sz="2400" b="0" i="0" u="none" strike="noStrike" dirty="0">
                <a:latin typeface="Helvetica Neue"/>
              </a:rPr>
              <a:t> </a:t>
            </a:r>
            <a:r>
              <a:rPr lang="en-GB" sz="2400" b="0" i="0" u="none" strike="noStrike" dirty="0" err="1">
                <a:latin typeface="Helvetica Neue"/>
              </a:rPr>
              <a:t>durumda</a:t>
            </a:r>
            <a:r>
              <a:rPr lang="en-GB" sz="2400" b="0" i="0" u="none" strike="noStrike" dirty="0">
                <a:latin typeface="Helvetica Neue"/>
              </a:rPr>
              <a:t> çocuk </a:t>
            </a:r>
            <a:r>
              <a:rPr lang="en-GB" sz="2400" b="0" i="0" u="none" strike="noStrike" dirty="0" err="1">
                <a:latin typeface="Helvetica Neue"/>
              </a:rPr>
              <a:t>işçi</a:t>
            </a:r>
            <a:r>
              <a:rPr lang="en-GB" sz="2400" b="0" i="0" u="none" strike="noStrike" dirty="0">
                <a:latin typeface="Helvetica Neue"/>
              </a:rPr>
              <a:t> </a:t>
            </a:r>
            <a:r>
              <a:rPr lang="en-GB" sz="2400" b="0" i="0" u="none" strike="noStrike" dirty="0" err="1">
                <a:latin typeface="Helvetica Neue"/>
              </a:rPr>
              <a:t>olarak</a:t>
            </a:r>
            <a:r>
              <a:rPr lang="en-GB" sz="2400" b="0" i="0" u="none" strike="noStrike" dirty="0">
                <a:latin typeface="Helvetica Neue"/>
              </a:rPr>
              <a:t> </a:t>
            </a:r>
            <a:r>
              <a:rPr lang="en-GB" sz="2400" b="0" i="0" u="none" strike="noStrike" dirty="0" err="1">
                <a:latin typeface="Helvetica Neue"/>
              </a:rPr>
              <a:t>çalışan</a:t>
            </a:r>
            <a:r>
              <a:rPr lang="en-GB" sz="2400" b="0" i="0" u="none" strike="noStrike" dirty="0">
                <a:latin typeface="Helvetica Neue"/>
              </a:rPr>
              <a:t> </a:t>
            </a:r>
            <a:r>
              <a:rPr lang="en-GB" sz="2400" b="0" i="0" u="none" strike="noStrike" dirty="0" err="1">
                <a:latin typeface="Helvetica Neue"/>
              </a:rPr>
              <a:t>veya</a:t>
            </a:r>
            <a:r>
              <a:rPr lang="en-GB" sz="2400" b="0" i="0" u="none" strike="noStrike" dirty="0">
                <a:latin typeface="Helvetica Neue"/>
              </a:rPr>
              <a:t> çocuk </a:t>
            </a:r>
            <a:r>
              <a:rPr lang="en-GB" sz="2400" b="0" i="0" u="none" strike="noStrike" dirty="0" err="1">
                <a:latin typeface="Helvetica Neue"/>
              </a:rPr>
              <a:t>işçiliği</a:t>
            </a:r>
            <a:r>
              <a:rPr lang="en-GB" sz="2400" b="0" i="0" u="none" strike="noStrike" dirty="0">
                <a:latin typeface="Helvetica Neue"/>
              </a:rPr>
              <a:t> </a:t>
            </a:r>
            <a:r>
              <a:rPr lang="en-GB" sz="2400" b="0" i="0" u="none" strike="noStrike" dirty="0" err="1">
                <a:latin typeface="Helvetica Neue"/>
              </a:rPr>
              <a:t>riski</a:t>
            </a:r>
            <a:r>
              <a:rPr lang="en-GB" sz="2400" b="0" i="0" u="none" strike="noStrike" dirty="0">
                <a:latin typeface="Helvetica Neue"/>
              </a:rPr>
              <a:t> </a:t>
            </a:r>
            <a:r>
              <a:rPr lang="en-GB" sz="2400" b="0" i="0" u="none" strike="noStrike" dirty="0" err="1">
                <a:latin typeface="Helvetica Neue"/>
              </a:rPr>
              <a:t>altında</a:t>
            </a:r>
            <a:r>
              <a:rPr lang="en-GB" sz="2400" b="0" i="0" u="none" strike="noStrike" dirty="0">
                <a:latin typeface="Helvetica Neue"/>
              </a:rPr>
              <a:t> </a:t>
            </a:r>
            <a:r>
              <a:rPr lang="en-GB" sz="2400" b="0" i="0" u="none" strike="noStrike" dirty="0" err="1">
                <a:latin typeface="Helvetica Neue"/>
              </a:rPr>
              <a:t>olan</a:t>
            </a:r>
            <a:r>
              <a:rPr lang="en-GB" sz="2400" b="0" i="0" u="none" strike="noStrike" dirty="0">
                <a:latin typeface="Helvetica Neue"/>
              </a:rPr>
              <a:t> </a:t>
            </a:r>
            <a:r>
              <a:rPr lang="en-GB" sz="2400" b="0" i="0" u="none" strike="noStrike" dirty="0" err="1">
                <a:latin typeface="Helvetica Neue"/>
              </a:rPr>
              <a:t>çocukları</a:t>
            </a:r>
            <a:r>
              <a:rPr lang="en-GB" sz="2400" b="0" i="0" u="none" strike="noStrike" dirty="0">
                <a:latin typeface="Helvetica Neue"/>
              </a:rPr>
              <a:t> </a:t>
            </a:r>
            <a:r>
              <a:rPr lang="en-GB" sz="2400" b="0" i="0" u="none" strike="noStrike" dirty="0" err="1">
                <a:latin typeface="Helvetica Neue"/>
              </a:rPr>
              <a:t>tespit</a:t>
            </a:r>
            <a:r>
              <a:rPr lang="en-GB" sz="2400" b="0" i="0" u="none" strike="noStrike" dirty="0">
                <a:latin typeface="Helvetica Neue"/>
              </a:rPr>
              <a:t> </a:t>
            </a:r>
            <a:r>
              <a:rPr lang="en-GB" sz="2400" b="0" i="0" u="none" strike="noStrike" dirty="0" err="1">
                <a:latin typeface="Helvetica Neue"/>
              </a:rPr>
              <a:t>etmeyen</a:t>
            </a:r>
            <a:r>
              <a:rPr lang="en-GB" sz="2400" b="0" i="0" u="none" strike="noStrike" dirty="0">
                <a:latin typeface="Helvetica Neue"/>
              </a:rPr>
              <a:t> </a:t>
            </a:r>
            <a:r>
              <a:rPr lang="en-GB" sz="2400" b="0" i="0" u="none" strike="noStrike" dirty="0" err="1">
                <a:latin typeface="Helvetica Neue"/>
              </a:rPr>
              <a:t>ancak</a:t>
            </a:r>
            <a:r>
              <a:rPr lang="en-GB" sz="2400" b="0" i="0" u="none" strike="noStrike" dirty="0">
                <a:latin typeface="Helvetica Neue"/>
              </a:rPr>
              <a:t> </a:t>
            </a:r>
            <a:r>
              <a:rPr lang="en-GB" sz="2400" b="0" i="0" u="none" strike="noStrike" dirty="0" err="1">
                <a:latin typeface="Helvetica Neue"/>
              </a:rPr>
              <a:t>bunu</a:t>
            </a:r>
            <a:r>
              <a:rPr lang="en-GB" sz="2400" b="0" i="0" u="none" strike="noStrike" dirty="0">
                <a:latin typeface="Helvetica Neue"/>
              </a:rPr>
              <a:t> </a:t>
            </a:r>
            <a:r>
              <a:rPr lang="en-GB" sz="2400" b="0" i="0" u="none" strike="noStrike" dirty="0" err="1">
                <a:latin typeface="Helvetica Neue"/>
              </a:rPr>
              <a:t>yapabilecek</a:t>
            </a:r>
            <a:r>
              <a:rPr lang="en-GB" sz="2400" b="0" i="0" u="none" strike="noStrike" dirty="0">
                <a:latin typeface="Helvetica Neue"/>
              </a:rPr>
              <a:t> </a:t>
            </a:r>
            <a:r>
              <a:rPr lang="en-GB" sz="2400" b="0" i="0" u="none" strike="noStrike" dirty="0" err="1">
                <a:latin typeface="Helvetica Neue"/>
              </a:rPr>
              <a:t>potansiyeli</a:t>
            </a:r>
            <a:r>
              <a:rPr lang="en-GB" sz="2400" b="0" i="0" u="none" strike="noStrike" dirty="0">
                <a:latin typeface="Helvetica Neue"/>
              </a:rPr>
              <a:t> </a:t>
            </a:r>
            <a:r>
              <a:rPr lang="en-GB" sz="2400" b="0" i="0" u="none" strike="noStrike" dirty="0" err="1">
                <a:latin typeface="Helvetica Neue"/>
              </a:rPr>
              <a:t>olan</a:t>
            </a:r>
            <a:r>
              <a:rPr lang="en-GB" sz="2400" b="0" i="0" u="none" strike="noStrike" dirty="0">
                <a:latin typeface="Helvetica Neue"/>
              </a:rPr>
              <a:t> </a:t>
            </a:r>
            <a:r>
              <a:rPr lang="en-GB" sz="2400" b="0" i="0" u="none" strike="noStrike" dirty="0" err="1">
                <a:latin typeface="Helvetica Neue"/>
              </a:rPr>
              <a:t>hizmetleri</a:t>
            </a:r>
            <a:r>
              <a:rPr lang="en-GB" sz="2400" b="0" i="0" u="none" strike="noStrike" dirty="0">
                <a:latin typeface="Helvetica Neue"/>
              </a:rPr>
              <a:t> </a:t>
            </a:r>
            <a:r>
              <a:rPr lang="en-GB" sz="2400" b="0" i="0" u="none" strike="noStrike" dirty="0" err="1">
                <a:latin typeface="Helvetica Neue"/>
              </a:rPr>
              <a:t>ve</a:t>
            </a:r>
            <a:r>
              <a:rPr lang="en-GB" sz="2400" b="0" i="0" u="none" strike="noStrike" dirty="0">
                <a:latin typeface="Helvetica Neue"/>
              </a:rPr>
              <a:t> </a:t>
            </a:r>
            <a:r>
              <a:rPr lang="en-GB" sz="2400" b="0" i="0" u="none" strike="noStrike" dirty="0" err="1">
                <a:latin typeface="Helvetica Neue"/>
              </a:rPr>
              <a:t>faaliyetleri</a:t>
            </a:r>
            <a:r>
              <a:rPr lang="en-GB" sz="2400" b="0" i="0" u="none" strike="noStrike" dirty="0">
                <a:latin typeface="Helvetica Neue"/>
              </a:rPr>
              <a:t> </a:t>
            </a:r>
            <a:r>
              <a:rPr lang="en-GB" sz="2400" b="0" i="0" u="none" strike="noStrike" dirty="0" err="1">
                <a:latin typeface="Helvetica Neue"/>
              </a:rPr>
              <a:t>içerebilir</a:t>
            </a:r>
            <a:r>
              <a:rPr lang="en-GB" sz="2400" b="0" i="0" u="none" strike="noStrike" dirty="0">
                <a:latin typeface="Helvetica Neue"/>
              </a:rPr>
              <a:t>. </a:t>
            </a:r>
            <a:endParaRPr lang="en-GB" sz="2400" dirty="0"/>
          </a:p>
          <a:p>
            <a:pPr marL="228600" lvl="0" indent="-228600" algn="l" rtl="0">
              <a:lnSpc>
                <a:spcPct val="90000"/>
              </a:lnSpc>
              <a:spcBef>
                <a:spcPts val="1000"/>
              </a:spcBef>
              <a:spcAft>
                <a:spcPct val="0"/>
              </a:spcAft>
              <a:buClr>
                <a:schemeClr val="accent3"/>
              </a:buClr>
              <a:buSzPts val="2400"/>
              <a:buChar char="•"/>
            </a:pPr>
            <a:r>
              <a:rPr lang="en-GB" sz="2400" b="0" i="0" u="none" strike="noStrike" dirty="0" err="1">
                <a:latin typeface="Helvetica Neue"/>
              </a:rPr>
              <a:t>Yanıtlarınızı</a:t>
            </a:r>
            <a:r>
              <a:rPr lang="en-GB" sz="2400" b="0" i="0" u="none" strike="noStrike" dirty="0">
                <a:latin typeface="Helvetica Neue"/>
              </a:rPr>
              <a:t> </a:t>
            </a:r>
            <a:r>
              <a:rPr lang="en-GB" sz="2400" b="0" i="0" u="none" strike="noStrike" dirty="0" err="1">
                <a:latin typeface="Helvetica Neue"/>
              </a:rPr>
              <a:t>renkli</a:t>
            </a:r>
            <a:r>
              <a:rPr lang="en-GB" sz="2400" b="0" i="0" u="none" strike="noStrike" dirty="0">
                <a:latin typeface="Helvetica Neue"/>
              </a:rPr>
              <a:t> </a:t>
            </a:r>
            <a:r>
              <a:rPr lang="en-GB" sz="2400" b="0" i="0" u="none" strike="noStrike" dirty="0" err="1">
                <a:latin typeface="Helvetica Neue"/>
              </a:rPr>
              <a:t>yapışkan</a:t>
            </a:r>
            <a:r>
              <a:rPr lang="en-GB" sz="2400" b="0" i="0" u="none" strike="noStrike" dirty="0">
                <a:latin typeface="Helvetica Neue"/>
              </a:rPr>
              <a:t> </a:t>
            </a:r>
            <a:r>
              <a:rPr lang="en-GB" sz="2400" b="0" i="0" u="none" strike="noStrike" dirty="0" err="1">
                <a:latin typeface="Helvetica Neue"/>
              </a:rPr>
              <a:t>kâğıtlara</a:t>
            </a:r>
            <a:r>
              <a:rPr lang="en-GB" sz="2400" b="0" i="0" u="none" strike="noStrike" dirty="0">
                <a:latin typeface="Helvetica Neue"/>
              </a:rPr>
              <a:t> </a:t>
            </a:r>
            <a:r>
              <a:rPr lang="en-GB" sz="2400" b="0" i="0" u="none" strike="noStrike" dirty="0" err="1">
                <a:latin typeface="Helvetica Neue"/>
              </a:rPr>
              <a:t>yazın</a:t>
            </a:r>
            <a:r>
              <a:rPr lang="en-GB" sz="2400" b="0" i="0" u="none" strike="noStrike" dirty="0">
                <a:latin typeface="Helvetica Neue"/>
              </a:rPr>
              <a:t>.  </a:t>
            </a:r>
            <a:endParaRPr lang="en-GB" sz="2400" dirty="0"/>
          </a:p>
          <a:p>
            <a:pPr marL="228600" lvl="0" indent="-228600" algn="l" rtl="0">
              <a:lnSpc>
                <a:spcPct val="90000"/>
              </a:lnSpc>
              <a:spcBef>
                <a:spcPts val="1000"/>
              </a:spcBef>
              <a:spcAft>
                <a:spcPct val="0"/>
              </a:spcAft>
              <a:buClr>
                <a:schemeClr val="accent3"/>
              </a:buClr>
              <a:buSzPts val="2400"/>
              <a:buChar char="•"/>
            </a:pPr>
            <a:r>
              <a:rPr lang="en-GB" sz="2400" b="0" i="0" u="none" strike="noStrike" dirty="0" err="1">
                <a:latin typeface="Helvetica Neue"/>
              </a:rPr>
              <a:t>Süreniz</a:t>
            </a:r>
            <a:r>
              <a:rPr lang="en-GB" sz="2400" b="0" i="0" u="none" strike="noStrike" dirty="0">
                <a:latin typeface="Helvetica Neue"/>
              </a:rPr>
              <a:t> 10-15 </a:t>
            </a:r>
            <a:r>
              <a:rPr lang="en-GB" sz="2400" b="0" i="0" u="none" strike="noStrike" dirty="0" err="1">
                <a:latin typeface="Helvetica Neue"/>
              </a:rPr>
              <a:t>dakikadır</a:t>
            </a:r>
            <a:r>
              <a:rPr lang="en-GB" sz="2400" b="0" i="0" u="none" strike="noStrike" dirty="0">
                <a:latin typeface="Helvetica Neue"/>
              </a:rPr>
              <a:t>. </a:t>
            </a:r>
            <a:endParaRPr lang="en-GB" sz="2400" dirty="0"/>
          </a:p>
        </p:txBody>
      </p:sp>
      <p:pic>
        <p:nvPicPr>
          <p:cNvPr id="351" name="Google Shape;351;p15"/>
          <p:cNvPicPr preferRelativeResize="0"/>
          <p:nvPr/>
        </p:nvPicPr>
        <p:blipFill>
          <a:blip r:embed="rId4">
            <a:alphaModFix/>
          </a:blip>
          <a:stretch>
            <a:fillRect/>
          </a:stretch>
        </p:blipFill>
        <p:spPr>
          <a:xfrm>
            <a:off x="706215" y="3429000"/>
            <a:ext cx="1435100" cy="939800"/>
          </a:xfrm>
          <a:prstGeom prst="rect">
            <a:avLst/>
          </a:prstGeom>
          <a:noFill/>
          <a:ln>
            <a:noFill/>
          </a:ln>
        </p:spPr>
      </p:pic>
      <p:sp>
        <p:nvSpPr>
          <p:cNvPr id="352" name="Google Shape;352;p1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dirty="0">
                <a:latin typeface="Helvetica Neue"/>
              </a:rPr>
              <a:t>FAALİYET</a:t>
            </a:r>
            <a:endParaRPr dirty="0"/>
          </a:p>
          <a:p>
            <a:pPr marL="0" lvl="0" indent="0" algn="l" rtl="0">
              <a:lnSpc>
                <a:spcPct val="90000"/>
              </a:lnSpc>
              <a:spcBef>
                <a:spcPts val="1000"/>
              </a:spcBef>
              <a:spcAft>
                <a:spcPct val="0"/>
              </a:spcAft>
              <a:buClr>
                <a:schemeClr val="lt1"/>
              </a:buClr>
              <a:buSzPts val="3600"/>
              <a:buNone/>
            </a:pPr>
            <a:endParaRPr dirty="0"/>
          </a:p>
          <a:p>
            <a:pPr marL="0" lvl="0" indent="0" algn="l" rtl="0">
              <a:lnSpc>
                <a:spcPct val="90000"/>
              </a:lnSpc>
              <a:spcBef>
                <a:spcPts val="1000"/>
              </a:spcBef>
              <a:spcAft>
                <a:spcPct val="0"/>
              </a:spcAft>
              <a:buClr>
                <a:schemeClr val="lt1"/>
              </a:buClr>
              <a:buSzPts val="3600"/>
              <a:buNone/>
            </a:pPr>
            <a:r>
              <a:rPr lang="tr" sz="3600" b="1" i="0" u="none" strike="noStrike" dirty="0">
                <a:latin typeface="Helvetica Neue"/>
              </a:rPr>
              <a:t>1. BÖLÜM</a:t>
            </a:r>
            <a:endParaRPr dirty="0"/>
          </a:p>
          <a:p>
            <a:pPr marL="0" lvl="0" indent="0" algn="l" rtl="0">
              <a:lnSpc>
                <a:spcPct val="90000"/>
              </a:lnSpc>
              <a:spcBef>
                <a:spcPts val="1000"/>
              </a:spcBef>
              <a:spcAft>
                <a:spcPct val="0"/>
              </a:spcAft>
              <a:buClr>
                <a:schemeClr val="lt1"/>
              </a:buClr>
              <a:buSzPts val="3600"/>
              <a:buNone/>
            </a:pPr>
            <a:endParaRPr dirty="0"/>
          </a:p>
          <a:p>
            <a:pPr marL="0" lvl="0" indent="0" algn="l" rtl="0">
              <a:lnSpc>
                <a:spcPct val="90000"/>
              </a:lnSpc>
              <a:spcBef>
                <a:spcPts val="1000"/>
              </a:spcBef>
              <a:spcAft>
                <a:spcPct val="0"/>
              </a:spcAft>
              <a:buClr>
                <a:schemeClr val="lt1"/>
              </a:buClr>
              <a:buSzPts val="3600"/>
              <a:buNone/>
            </a:pPr>
            <a:endParaRPr dirty="0"/>
          </a:p>
          <a:p>
            <a:pPr marL="0" lvl="0" indent="0" algn="l" rtl="0">
              <a:lnSpc>
                <a:spcPct val="90000"/>
              </a:lnSpc>
              <a:spcBef>
                <a:spcPts val="1000"/>
              </a:spcBef>
              <a:spcAft>
                <a:spcPct val="0"/>
              </a:spcAft>
              <a:buClr>
                <a:schemeClr val="lt1"/>
              </a:buClr>
              <a:buSzPts val="3600"/>
              <a:buNone/>
            </a:pPr>
            <a:endParaRPr dirty="0"/>
          </a:p>
          <a:p>
            <a:pPr marL="0" lvl="0" indent="0" algn="l" rtl="0">
              <a:lnSpc>
                <a:spcPct val="90000"/>
              </a:lnSpc>
              <a:spcBef>
                <a:spcPts val="1000"/>
              </a:spcBef>
              <a:spcAft>
                <a:spcPct val="0"/>
              </a:spcAft>
              <a:buClr>
                <a:schemeClr val="lt1"/>
              </a:buClr>
              <a:buSzPts val="3600"/>
              <a:buNone/>
            </a:pPr>
            <a:endParaRPr dirty="0"/>
          </a:p>
          <a:p>
            <a:pPr marL="0" lvl="0" indent="0" algn="l" rtl="0">
              <a:lnSpc>
                <a:spcPct val="90000"/>
              </a:lnSpc>
              <a:spcBef>
                <a:spcPts val="1000"/>
              </a:spcBef>
              <a:spcAft>
                <a:spcPct val="0"/>
              </a:spcAft>
              <a:buClr>
                <a:schemeClr val="lt1"/>
              </a:buClr>
              <a:buSzPts val="3600"/>
              <a:buNone/>
            </a:pPr>
            <a:endParaRPr dirty="0"/>
          </a:p>
          <a:p>
            <a:pPr marL="0" lvl="0" indent="0" algn="l" rtl="0">
              <a:lnSpc>
                <a:spcPct val="90000"/>
              </a:lnSpc>
              <a:spcBef>
                <a:spcPts val="1000"/>
              </a:spcBef>
              <a:spcAft>
                <a:spcPct val="0"/>
              </a:spcAft>
              <a:buClr>
                <a:schemeClr val="lt1"/>
              </a:buClr>
              <a:buSzPts val="3600"/>
              <a:buNone/>
            </a:pPr>
            <a:endParaRPr dirty="0"/>
          </a:p>
          <a:p>
            <a:pPr marL="0" lvl="0" indent="0" algn="l" rtl="0">
              <a:lnSpc>
                <a:spcPct val="90000"/>
              </a:lnSpc>
              <a:spcBef>
                <a:spcPts val="1000"/>
              </a:spcBef>
              <a:spcAft>
                <a:spcPct val="0"/>
              </a:spcAft>
              <a:buClr>
                <a:schemeClr val="lt1"/>
              </a:buClr>
              <a:buSzPts val="3600"/>
              <a:buNone/>
            </a:pPr>
            <a:endParaRPr dirty="0"/>
          </a:p>
        </p:txBody>
      </p:sp>
      <p:pic>
        <p:nvPicPr>
          <p:cNvPr id="3" name="Resim 2" descr="metin, grafik, yazı tipi, logo içeren bir resim&#10;&#10;Açıklama otomatik olarak oluşturuldu">
            <a:extLst>
              <a:ext uri="{FF2B5EF4-FFF2-40B4-BE49-F238E27FC236}">
                <a16:creationId xmlns:a16="http://schemas.microsoft.com/office/drawing/2014/main" id="{270387EB-9C62-9DF4-744E-89B71D864C08}"/>
              </a:ext>
            </a:extLst>
          </p:cNvPr>
          <p:cNvPicPr>
            <a:picLocks noChangeAspect="1"/>
          </p:cNvPicPr>
          <p:nvPr/>
        </p:nvPicPr>
        <p:blipFill>
          <a:blip r:embed="rId5"/>
          <a:stretch>
            <a:fillRect/>
          </a:stretch>
        </p:blipFill>
        <p:spPr>
          <a:xfrm>
            <a:off x="9360863" y="300036"/>
            <a:ext cx="2731114" cy="1271587"/>
          </a:xfrm>
          <a:prstGeom prst="rect">
            <a:avLst/>
          </a:prstGeom>
        </p:spPr>
      </p:pic>
    </p:spTree>
    <p:custDataLst>
      <p:tags r:id="rId1"/>
    </p:custData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16"/>
          <p:cNvSpPr txBox="1">
            <a:spLocks noGrp="1"/>
          </p:cNvSpPr>
          <p:nvPr>
            <p:ph type="body" idx="1"/>
          </p:nvPr>
        </p:nvSpPr>
        <p:spPr>
          <a:xfrm>
            <a:off x="4100513" y="300038"/>
            <a:ext cx="5678487"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000" b="1" i="0" u="none" strike="noStrike" dirty="0">
                <a:latin typeface="Helvetica Neue"/>
              </a:rPr>
              <a:t>ÇOCUK İŞÇİLİĞİNİN ELE ALINMASI İÇİN MEVCUT OLAN HİZMETLERİN HARİTALANDIRILMASI</a:t>
            </a:r>
            <a:endParaRPr sz="3000" dirty="0"/>
          </a:p>
        </p:txBody>
      </p:sp>
      <p:sp>
        <p:nvSpPr>
          <p:cNvPr id="359" name="Google Shape;359;p16"/>
          <p:cNvSpPr txBox="1">
            <a:spLocks noGrp="1"/>
          </p:cNvSpPr>
          <p:nvPr>
            <p:ph type="body" idx="2"/>
          </p:nvPr>
        </p:nvSpPr>
        <p:spPr>
          <a:xfrm>
            <a:off x="4100513" y="2155958"/>
            <a:ext cx="7300912"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400"/>
              <a:buChar char="•"/>
            </a:pPr>
            <a:r>
              <a:rPr lang="tr" sz="2200" b="0" i="0" u="none" strike="noStrike" dirty="0">
                <a:latin typeface="Helvetica Neue"/>
              </a:rPr>
              <a:t>Gruplarınızda:</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rPr>
              <a:t>Farklı sektörleri de içerecek bir bağlam çerçevesinde çocuk işçi olarak çalışan çocukları tespit eden ve/veya çocuk işçiliğinin ve en kötü biçimlerdeki çocuk işçiliğinin önlenmesine ve ele alınmasına katkıda bulunan hizmetleri veya faaliyetleri belirleyin ve listeleyin.</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rPr>
              <a:t>Yanıtlarınızı mümkünse her sektör için farklı renkli yapışkan not kağıtlarına yazın. </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rPr>
              <a:t>Süreniz 10-15 dakikadır. </a:t>
            </a:r>
            <a:endParaRPr sz="2200" dirty="0"/>
          </a:p>
          <a:p>
            <a:pPr marL="228600" lvl="0" indent="-76200" algn="l" rtl="0">
              <a:lnSpc>
                <a:spcPct val="90000"/>
              </a:lnSpc>
              <a:spcBef>
                <a:spcPts val="1000"/>
              </a:spcBef>
              <a:spcAft>
                <a:spcPct val="0"/>
              </a:spcAft>
              <a:buClr>
                <a:schemeClr val="accent3"/>
              </a:buClr>
              <a:buSzPts val="2400"/>
              <a:buNone/>
            </a:pPr>
            <a:endParaRPr sz="2200" dirty="0"/>
          </a:p>
        </p:txBody>
      </p:sp>
      <p:pic>
        <p:nvPicPr>
          <p:cNvPr id="361" name="Google Shape;361;p16"/>
          <p:cNvPicPr preferRelativeResize="0"/>
          <p:nvPr/>
        </p:nvPicPr>
        <p:blipFill>
          <a:blip r:embed="rId4">
            <a:alphaModFix/>
          </a:blip>
          <a:stretch>
            <a:fillRect/>
          </a:stretch>
        </p:blipFill>
        <p:spPr>
          <a:xfrm>
            <a:off x="706215" y="3429000"/>
            <a:ext cx="1435100" cy="939800"/>
          </a:xfrm>
          <a:prstGeom prst="rect">
            <a:avLst/>
          </a:prstGeom>
          <a:noFill/>
          <a:ln>
            <a:noFill/>
          </a:ln>
        </p:spPr>
      </p:pic>
      <p:sp>
        <p:nvSpPr>
          <p:cNvPr id="362" name="Google Shape;362;p16"/>
          <p:cNvSpPr txBox="1">
            <a:spLocks noGrp="1"/>
          </p:cNvSpPr>
          <p:nvPr>
            <p:ph type="body" idx="3"/>
          </p:nvPr>
        </p:nvSpPr>
        <p:spPr>
          <a:xfrm>
            <a:off x="284417" y="528638"/>
            <a:ext cx="2970847" cy="21288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FAALİYET</a:t>
            </a:r>
            <a:endParaRPr/>
          </a:p>
          <a:p>
            <a:pPr marL="0" lvl="0" indent="0" algn="l" rtl="0">
              <a:lnSpc>
                <a:spcPct val="90000"/>
              </a:lnSpc>
              <a:spcBef>
                <a:spcPts val="1000"/>
              </a:spcBef>
              <a:spcAft>
                <a:spcPct val="0"/>
              </a:spcAft>
              <a:buClr>
                <a:schemeClr val="lt1"/>
              </a:buClr>
              <a:buSzPts val="3600"/>
              <a:buNone/>
            </a:pPr>
            <a:endParaRPr/>
          </a:p>
          <a:p>
            <a:pPr marL="0" lvl="0" indent="0" algn="l" rtl="0">
              <a:lnSpc>
                <a:spcPct val="90000"/>
              </a:lnSpc>
              <a:spcBef>
                <a:spcPts val="1000"/>
              </a:spcBef>
              <a:spcAft>
                <a:spcPct val="0"/>
              </a:spcAft>
              <a:buClr>
                <a:schemeClr val="lt1"/>
              </a:buClr>
              <a:buSzPts val="3600"/>
              <a:buNone/>
            </a:pPr>
            <a:r>
              <a:rPr lang="tr" sz="3600" b="1" i="0" u="none" strike="noStrike">
                <a:latin typeface="Helvetica Neue"/>
              </a:rPr>
              <a:t>2. BÖLÜM</a:t>
            </a:r>
            <a:endParaRPr/>
          </a:p>
          <a:p>
            <a:pPr marL="0" lvl="0" indent="0" algn="l" rtl="0">
              <a:lnSpc>
                <a:spcPct val="90000"/>
              </a:lnSpc>
              <a:spcBef>
                <a:spcPts val="1000"/>
              </a:spcBef>
              <a:spcAft>
                <a:spcPct val="0"/>
              </a:spcAft>
              <a:buClr>
                <a:schemeClr val="lt1"/>
              </a:buClr>
              <a:buSzPts val="3600"/>
              <a:buNone/>
            </a:pPr>
            <a:endParaRPr/>
          </a:p>
          <a:p>
            <a:pPr marL="0" lvl="0" indent="0" algn="l" rtl="0">
              <a:lnSpc>
                <a:spcPct val="90000"/>
              </a:lnSpc>
              <a:spcBef>
                <a:spcPts val="1000"/>
              </a:spcBef>
              <a:spcAft>
                <a:spcPct val="0"/>
              </a:spcAft>
              <a:buClr>
                <a:schemeClr val="lt1"/>
              </a:buClr>
              <a:buSzPts val="3600"/>
              <a:buNone/>
            </a:pPr>
            <a:endParaRPr/>
          </a:p>
          <a:p>
            <a:pPr marL="0" lvl="0" indent="0" algn="l" rtl="0">
              <a:lnSpc>
                <a:spcPct val="90000"/>
              </a:lnSpc>
              <a:spcBef>
                <a:spcPts val="1000"/>
              </a:spcBef>
              <a:spcAft>
                <a:spcPct val="0"/>
              </a:spcAft>
              <a:buClr>
                <a:schemeClr val="lt1"/>
              </a:buClr>
              <a:buSzPts val="3600"/>
              <a:buNone/>
            </a:pPr>
            <a:endParaRPr/>
          </a:p>
        </p:txBody>
      </p:sp>
      <p:pic>
        <p:nvPicPr>
          <p:cNvPr id="5" name="Resim 4" descr="metin, grafik, yazı tipi, logo içeren bir resim&#10;&#10;Açıklama otomatik olarak oluşturuldu">
            <a:extLst>
              <a:ext uri="{FF2B5EF4-FFF2-40B4-BE49-F238E27FC236}">
                <a16:creationId xmlns:a16="http://schemas.microsoft.com/office/drawing/2014/main" id="{22EE2A4F-5030-ECF0-F992-B5601CE606AF}"/>
              </a:ext>
            </a:extLst>
          </p:cNvPr>
          <p:cNvPicPr>
            <a:picLocks noChangeAspect="1"/>
          </p:cNvPicPr>
          <p:nvPr/>
        </p:nvPicPr>
        <p:blipFill>
          <a:blip r:embed="rId5"/>
          <a:stretch>
            <a:fillRect/>
          </a:stretch>
        </p:blipFill>
        <p:spPr>
          <a:xfrm>
            <a:off x="9258692" y="181035"/>
            <a:ext cx="2731114" cy="1271587"/>
          </a:xfrm>
          <a:prstGeom prst="rect">
            <a:avLst/>
          </a:prstGeom>
        </p:spPr>
      </p:pic>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17"/>
          <p:cNvSpPr txBox="1">
            <a:spLocks noGrp="1"/>
          </p:cNvSpPr>
          <p:nvPr>
            <p:ph type="title"/>
          </p:nvPr>
        </p:nvSpPr>
        <p:spPr>
          <a:xfrm>
            <a:off x="636553" y="493713"/>
            <a:ext cx="11414057"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4400"/>
              <a:buFont typeface="Helvetica Neue"/>
              <a:buNone/>
            </a:pPr>
            <a:r>
              <a:rPr lang="tr" sz="3800" b="1" i="0" u="none" strike="noStrike" dirty="0">
                <a:latin typeface="Helvetica Neue"/>
              </a:rPr>
              <a:t>ÇOCUK İŞÇİ OLARAK ÇALIŞAN ÇOCUKLARA ULAŞMAK İÇİN FIRSATLAR YARATIN</a:t>
            </a:r>
            <a:br>
              <a:rPr lang="tr" sz="3800" b="1" i="0" u="none" strike="noStrike" dirty="0">
                <a:latin typeface="Helvetica Neue"/>
              </a:rPr>
            </a:br>
            <a:endParaRPr sz="3800" dirty="0"/>
          </a:p>
        </p:txBody>
      </p:sp>
      <p:sp>
        <p:nvSpPr>
          <p:cNvPr id="369" name="Google Shape;369;p17"/>
          <p:cNvSpPr txBox="1">
            <a:spLocks noGrp="1"/>
          </p:cNvSpPr>
          <p:nvPr>
            <p:ph type="body" idx="1"/>
          </p:nvPr>
        </p:nvSpPr>
        <p:spPr>
          <a:xfrm>
            <a:off x="636553" y="1804297"/>
            <a:ext cx="11896197" cy="6429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3"/>
              </a:buClr>
              <a:buSzPts val="3400"/>
              <a:buNone/>
            </a:pPr>
            <a:r>
              <a:rPr lang="tr" sz="3000" b="1" i="0" u="none" strike="noStrike" dirty="0">
                <a:latin typeface="Helvetica Neue"/>
              </a:rPr>
              <a:t>GENİŞ ÇAPLI İNSANİ YARDIM PROGRAMLARI ARACILIĞIYLA</a:t>
            </a:r>
            <a:endParaRPr sz="3000" dirty="0"/>
          </a:p>
        </p:txBody>
      </p:sp>
      <p:sp>
        <p:nvSpPr>
          <p:cNvPr id="370" name="Google Shape;370;p17"/>
          <p:cNvSpPr txBox="1">
            <a:spLocks noGrp="1"/>
          </p:cNvSpPr>
          <p:nvPr>
            <p:ph type="body" idx="2"/>
          </p:nvPr>
        </p:nvSpPr>
        <p:spPr>
          <a:xfrm>
            <a:off x="4525962" y="2462214"/>
            <a:ext cx="7666037" cy="4395786"/>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600"/>
              <a:buChar char="•"/>
            </a:pPr>
            <a:r>
              <a:rPr lang="tr" sz="2200" b="0" i="0" u="none" strike="noStrike" dirty="0">
                <a:latin typeface="Helvetica Neue"/>
              </a:rPr>
              <a:t>Diğer kurum ve kuruluşlarla yakından çalışma; eşik bekçileriyle etkileşime </a:t>
            </a:r>
            <a:r>
              <a:rPr lang="tr" sz="2200" b="0" i="0" u="none" strike="noStrike" dirty="0" smtClean="0">
                <a:latin typeface="Helvetica Neue"/>
              </a:rPr>
              <a:t>geçin.</a:t>
            </a:r>
            <a:endParaRPr sz="2200" dirty="0"/>
          </a:p>
          <a:p>
            <a:pPr marL="228600" lvl="0" indent="-228600" algn="l" rtl="0">
              <a:lnSpc>
                <a:spcPct val="90000"/>
              </a:lnSpc>
              <a:spcBef>
                <a:spcPts val="1000"/>
              </a:spcBef>
              <a:spcAft>
                <a:spcPct val="0"/>
              </a:spcAft>
              <a:buClr>
                <a:schemeClr val="accent3"/>
              </a:buClr>
              <a:buSzPts val="2600"/>
              <a:buChar char="•"/>
            </a:pPr>
            <a:r>
              <a:rPr lang="tr" sz="2200" b="0" i="0" u="none" strike="noStrike" dirty="0">
                <a:latin typeface="Helvetica Neue"/>
              </a:rPr>
              <a:t>Çocuk işçi olarak çalışan çocuklara ve bakım verenlerine </a:t>
            </a:r>
            <a:r>
              <a:rPr lang="tr" sz="2200" b="0" i="0" u="none" strike="noStrike" dirty="0" smtClean="0">
                <a:latin typeface="Helvetica Neue"/>
              </a:rPr>
              <a:t>danışın. </a:t>
            </a:r>
            <a:endParaRPr sz="2200" dirty="0"/>
          </a:p>
          <a:p>
            <a:pPr marL="228600" lvl="0" indent="-228600" algn="l" rtl="0">
              <a:lnSpc>
                <a:spcPct val="90000"/>
              </a:lnSpc>
              <a:spcBef>
                <a:spcPts val="1000"/>
              </a:spcBef>
              <a:spcAft>
                <a:spcPct val="0"/>
              </a:spcAft>
              <a:buClr>
                <a:schemeClr val="accent3"/>
              </a:buClr>
              <a:buSzPts val="2600"/>
              <a:buChar char="•"/>
            </a:pPr>
            <a:r>
              <a:rPr lang="tr" sz="2200" b="0" i="0" u="none" strike="noStrike" dirty="0">
                <a:latin typeface="Helvetica Neue"/>
              </a:rPr>
              <a:t>Hedefleme çalışmalarına ve uygunluk kriterlerine çocuk işçiliğini dâhil </a:t>
            </a:r>
            <a:r>
              <a:rPr lang="tr" sz="2200" b="0" i="0" u="none" strike="noStrike" dirty="0" smtClean="0">
                <a:latin typeface="Helvetica Neue"/>
              </a:rPr>
              <a:t>edin.</a:t>
            </a:r>
            <a:endParaRPr sz="2200" dirty="0"/>
          </a:p>
          <a:p>
            <a:pPr marL="228600" lvl="0" indent="-228600" algn="l" rtl="0">
              <a:lnSpc>
                <a:spcPct val="90000"/>
              </a:lnSpc>
              <a:spcBef>
                <a:spcPts val="1000"/>
              </a:spcBef>
              <a:spcAft>
                <a:spcPct val="0"/>
              </a:spcAft>
              <a:buClr>
                <a:schemeClr val="accent3"/>
              </a:buClr>
              <a:buSzPts val="2600"/>
              <a:buChar char="•"/>
            </a:pPr>
            <a:r>
              <a:rPr lang="tr" sz="2200" b="0" i="0" u="none" strike="noStrike" dirty="0">
                <a:latin typeface="Helvetica Neue"/>
              </a:rPr>
              <a:t>Sosyal yardımları </a:t>
            </a:r>
            <a:r>
              <a:rPr lang="tr" sz="2200" b="0" i="0" u="none" strike="noStrike" dirty="0" smtClean="0">
                <a:latin typeface="Helvetica Neue"/>
              </a:rPr>
              <a:t>genişletin. </a:t>
            </a:r>
            <a:endParaRPr sz="2200" dirty="0"/>
          </a:p>
          <a:p>
            <a:pPr marL="228600" lvl="0" indent="-228600" algn="l" rtl="0">
              <a:lnSpc>
                <a:spcPct val="90000"/>
              </a:lnSpc>
              <a:spcBef>
                <a:spcPts val="1000"/>
              </a:spcBef>
              <a:spcAft>
                <a:spcPct val="0"/>
              </a:spcAft>
              <a:buClr>
                <a:schemeClr val="accent3"/>
              </a:buClr>
              <a:buSzPts val="2600"/>
              <a:buChar char="•"/>
            </a:pPr>
            <a:r>
              <a:rPr lang="tr" sz="2200" b="0" i="0" u="none" strike="noStrike" dirty="0">
                <a:latin typeface="Helvetica Neue"/>
              </a:rPr>
              <a:t>Esnek zaman ve mekân </a:t>
            </a:r>
            <a:r>
              <a:rPr lang="tr" sz="2200" b="0" i="0" u="none" strike="noStrike" dirty="0" smtClean="0">
                <a:latin typeface="Helvetica Neue"/>
              </a:rPr>
              <a:t>geliştirin. </a:t>
            </a:r>
            <a:endParaRPr sz="2200" dirty="0"/>
          </a:p>
          <a:p>
            <a:pPr marL="228600" lvl="0" indent="-228600" algn="l" rtl="0">
              <a:lnSpc>
                <a:spcPct val="90000"/>
              </a:lnSpc>
              <a:spcBef>
                <a:spcPts val="1000"/>
              </a:spcBef>
              <a:spcAft>
                <a:spcPct val="0"/>
              </a:spcAft>
              <a:buClr>
                <a:schemeClr val="accent3"/>
              </a:buClr>
              <a:buSzPts val="2600"/>
              <a:buChar char="•"/>
            </a:pPr>
            <a:r>
              <a:rPr lang="tr" sz="2200" b="0" i="0" u="none" strike="noStrike" dirty="0">
                <a:latin typeface="Helvetica Neue"/>
              </a:rPr>
              <a:t>İçeriği, faaliyetleri ve hizmetleri çalışan çocuklara göre </a:t>
            </a:r>
            <a:r>
              <a:rPr lang="tr" sz="2200" b="0" i="0" u="none" strike="noStrike" dirty="0" smtClean="0">
                <a:latin typeface="Helvetica Neue"/>
              </a:rPr>
              <a:t>uyarlayın. </a:t>
            </a:r>
            <a:endParaRPr sz="2200" dirty="0"/>
          </a:p>
          <a:p>
            <a:pPr marL="228600" lvl="0" indent="-228600" algn="l" rtl="0">
              <a:lnSpc>
                <a:spcPct val="90000"/>
              </a:lnSpc>
              <a:spcBef>
                <a:spcPts val="1000"/>
              </a:spcBef>
              <a:spcAft>
                <a:spcPct val="0"/>
              </a:spcAft>
              <a:buClr>
                <a:schemeClr val="accent3"/>
              </a:buClr>
              <a:buSzPts val="2600"/>
              <a:buChar char="•"/>
            </a:pPr>
            <a:r>
              <a:rPr lang="tr" sz="2200" b="0" i="0" u="none" strike="noStrike" dirty="0">
                <a:latin typeface="Helvetica Neue"/>
              </a:rPr>
              <a:t>Kişiye özel hazırlanmış bilgi </a:t>
            </a:r>
            <a:r>
              <a:rPr lang="tr" sz="2200" b="0" i="0" u="none" strike="noStrike" dirty="0" smtClean="0">
                <a:latin typeface="Helvetica Neue"/>
              </a:rPr>
              <a:t>sağlayın.</a:t>
            </a:r>
            <a:endParaRPr sz="2200" dirty="0"/>
          </a:p>
        </p:txBody>
      </p:sp>
      <p:pic>
        <p:nvPicPr>
          <p:cNvPr id="371" name="Google Shape;371;p17"/>
          <p:cNvPicPr preferRelativeResize="0"/>
          <p:nvPr/>
        </p:nvPicPr>
        <p:blipFill>
          <a:blip r:embed="rId4">
            <a:alphaModFix/>
          </a:blip>
          <a:stretch>
            <a:fillRect/>
          </a:stretch>
        </p:blipFill>
        <p:spPr>
          <a:xfrm>
            <a:off x="0" y="2844800"/>
            <a:ext cx="4469405" cy="4013200"/>
          </a:xfrm>
          <a:prstGeom prst="rect">
            <a:avLst/>
          </a:prstGeom>
          <a:noFill/>
          <a:ln>
            <a:noFill/>
          </a:ln>
        </p:spPr>
      </p:pic>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8"/>
          <p:cNvSpPr txBox="1">
            <a:spLocks noGrp="1"/>
          </p:cNvSpPr>
          <p:nvPr>
            <p:ph type="title"/>
          </p:nvPr>
        </p:nvSpPr>
        <p:spPr>
          <a:xfrm>
            <a:off x="656023" y="365125"/>
            <a:ext cx="11081548"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4400"/>
              <a:buFont typeface="Helvetica Neue"/>
              <a:buNone/>
            </a:pPr>
            <a:r>
              <a:rPr lang="tr" sz="3800" b="1" i="0" u="none" strike="noStrike" dirty="0">
                <a:latin typeface="Helvetica Neue"/>
              </a:rPr>
              <a:t>ÇOCUK İŞÇİ OLARAK ÇALIŞAN ÇOCUKLARA ULAŞMAK İÇİN FIRSATLAR YARATIN</a:t>
            </a:r>
            <a:br>
              <a:rPr lang="tr" sz="3800" b="1" i="0" u="none" strike="noStrike" dirty="0">
                <a:latin typeface="Helvetica Neue"/>
              </a:rPr>
            </a:br>
            <a:endParaRPr sz="3800" dirty="0"/>
          </a:p>
        </p:txBody>
      </p:sp>
      <p:sp>
        <p:nvSpPr>
          <p:cNvPr id="378" name="Google Shape;378;p18"/>
          <p:cNvSpPr txBox="1">
            <a:spLocks noGrp="1"/>
          </p:cNvSpPr>
          <p:nvPr>
            <p:ph type="body" idx="1"/>
          </p:nvPr>
        </p:nvSpPr>
        <p:spPr>
          <a:xfrm>
            <a:off x="412750" y="2060705"/>
            <a:ext cx="10820015" cy="5000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3"/>
              </a:buClr>
              <a:buSzPts val="3400"/>
              <a:buNone/>
            </a:pPr>
            <a:r>
              <a:rPr lang="tr" sz="3400" b="1" i="0" u="none" strike="noStrike" dirty="0">
                <a:latin typeface="Helvetica Neue"/>
              </a:rPr>
              <a:t>GÜVEN İNŞA EDİN </a:t>
            </a:r>
            <a:endParaRPr dirty="0"/>
          </a:p>
        </p:txBody>
      </p:sp>
      <p:sp>
        <p:nvSpPr>
          <p:cNvPr id="379" name="Google Shape;379;p18"/>
          <p:cNvSpPr txBox="1">
            <a:spLocks noGrp="1"/>
          </p:cNvSpPr>
          <p:nvPr>
            <p:ph type="body" idx="2"/>
          </p:nvPr>
        </p:nvSpPr>
        <p:spPr>
          <a:xfrm>
            <a:off x="4902200" y="2042319"/>
            <a:ext cx="7289800" cy="4450556"/>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400"/>
              <a:buChar char="•"/>
            </a:pPr>
            <a:r>
              <a:rPr lang="tr" sz="2000" b="0" i="0" u="none" strike="noStrike" dirty="0">
                <a:latin typeface="Helvetica Neue"/>
              </a:rPr>
              <a:t>Göreve alım sırasında</a:t>
            </a:r>
            <a:endParaRPr sz="2400" dirty="0"/>
          </a:p>
          <a:p>
            <a:pPr marL="228600" lvl="0" indent="-228600" algn="l" rtl="0">
              <a:lnSpc>
                <a:spcPct val="90000"/>
              </a:lnSpc>
              <a:spcBef>
                <a:spcPts val="1000"/>
              </a:spcBef>
              <a:spcAft>
                <a:spcPct val="0"/>
              </a:spcAft>
              <a:buSzPts val="2400"/>
              <a:buChar char="•"/>
            </a:pPr>
            <a:r>
              <a:rPr lang="tr" sz="2000" b="0" i="0" u="none" strike="noStrike" dirty="0">
                <a:latin typeface="Helvetica Neue"/>
              </a:rPr>
              <a:t>Temel ihtiyaçları </a:t>
            </a:r>
            <a:r>
              <a:rPr lang="tr" sz="2000" b="0" i="0" u="none" strike="noStrike" dirty="0" smtClean="0">
                <a:latin typeface="Helvetica Neue"/>
              </a:rPr>
              <a:t>karşılamayı taahhüt edin.</a:t>
            </a:r>
            <a:endParaRPr sz="2400" dirty="0"/>
          </a:p>
          <a:p>
            <a:pPr marL="228600" lvl="0" indent="-228600" algn="l" rtl="0">
              <a:lnSpc>
                <a:spcPct val="90000"/>
              </a:lnSpc>
              <a:spcBef>
                <a:spcPts val="1000"/>
              </a:spcBef>
              <a:spcAft>
                <a:spcPct val="0"/>
              </a:spcAft>
              <a:buSzPts val="2400"/>
              <a:buChar char="•"/>
            </a:pPr>
            <a:r>
              <a:rPr lang="tr" sz="2000" b="0" i="0" u="none" strike="noStrike" dirty="0">
                <a:latin typeface="Helvetica Neue"/>
              </a:rPr>
              <a:t>Küçük adımlarla başlayın: minimal düzeyde ama tutarlı </a:t>
            </a:r>
            <a:r>
              <a:rPr lang="tr" sz="2000" b="0" i="0" u="none" strike="noStrike" dirty="0" smtClean="0">
                <a:latin typeface="Helvetica Neue"/>
              </a:rPr>
              <a:t>iletişim kurun.</a:t>
            </a:r>
            <a:endParaRPr sz="2400" dirty="0"/>
          </a:p>
          <a:p>
            <a:pPr marL="228600" lvl="0" indent="-228600" algn="l" rtl="0">
              <a:lnSpc>
                <a:spcPct val="90000"/>
              </a:lnSpc>
              <a:spcBef>
                <a:spcPts val="1000"/>
              </a:spcBef>
              <a:spcAft>
                <a:spcPct val="0"/>
              </a:spcAft>
              <a:buSzPts val="2400"/>
              <a:buChar char="•"/>
            </a:pPr>
            <a:r>
              <a:rPr lang="tr" sz="2000" b="0" i="0" u="none" strike="noStrike" dirty="0">
                <a:latin typeface="Helvetica Neue"/>
              </a:rPr>
              <a:t>İlişki, sabır ve güvenilirlik inşa </a:t>
            </a:r>
            <a:r>
              <a:rPr lang="tr" sz="2000" b="0" i="0" u="none" strike="noStrike" dirty="0" smtClean="0">
                <a:latin typeface="Helvetica Neue"/>
              </a:rPr>
              <a:t>edin.</a:t>
            </a:r>
            <a:endParaRPr sz="2400" dirty="0"/>
          </a:p>
          <a:p>
            <a:pPr marL="228600" lvl="0" indent="-228600" algn="l" rtl="0">
              <a:lnSpc>
                <a:spcPct val="90000"/>
              </a:lnSpc>
              <a:spcBef>
                <a:spcPts val="1000"/>
              </a:spcBef>
              <a:spcAft>
                <a:spcPct val="0"/>
              </a:spcAft>
              <a:buSzPts val="2400"/>
              <a:buChar char="•"/>
            </a:pPr>
            <a:r>
              <a:rPr lang="tr" sz="2000" b="0" i="0" u="none" strike="noStrike" dirty="0">
                <a:latin typeface="Helvetica Neue"/>
              </a:rPr>
              <a:t>Evden çıkamayan/eve bağlı yaşayan çocukların ebeveynleri ve bakım verenleri </a:t>
            </a:r>
            <a:r>
              <a:rPr lang="tr" sz="2000" b="0" i="0" u="none" strike="noStrike" dirty="0" smtClean="0">
                <a:latin typeface="Helvetica Neue"/>
              </a:rPr>
              <a:t>dâhil edin.</a:t>
            </a:r>
            <a:endParaRPr sz="2400" dirty="0"/>
          </a:p>
          <a:p>
            <a:pPr marL="228600" lvl="0" indent="-228600" algn="l" rtl="0">
              <a:lnSpc>
                <a:spcPct val="90000"/>
              </a:lnSpc>
              <a:spcBef>
                <a:spcPts val="1000"/>
              </a:spcBef>
              <a:spcAft>
                <a:spcPct val="0"/>
              </a:spcAft>
              <a:buSzPts val="2400"/>
              <a:buChar char="•"/>
            </a:pPr>
            <a:r>
              <a:rPr lang="tr" sz="2000" b="0" i="0" u="none" strike="noStrike" dirty="0">
                <a:latin typeface="Helvetica Neue"/>
              </a:rPr>
              <a:t>Vaka çalışanlarını ve süpervizörleri dâhil </a:t>
            </a:r>
            <a:r>
              <a:rPr lang="tr" sz="2000" b="0" i="0" u="none" strike="noStrike" dirty="0" smtClean="0">
                <a:latin typeface="Helvetica Neue"/>
              </a:rPr>
              <a:t>edin.</a:t>
            </a:r>
            <a:endParaRPr sz="2400" dirty="0"/>
          </a:p>
          <a:p>
            <a:pPr marL="228600" lvl="0" indent="-228600" algn="l" rtl="0">
              <a:lnSpc>
                <a:spcPct val="90000"/>
              </a:lnSpc>
              <a:spcBef>
                <a:spcPts val="1000"/>
              </a:spcBef>
              <a:spcAft>
                <a:spcPct val="0"/>
              </a:spcAft>
              <a:buSzPts val="2400"/>
              <a:buChar char="•"/>
            </a:pPr>
            <a:r>
              <a:rPr lang="tr" sz="2000" b="0" i="0" u="none" strike="noStrike" dirty="0">
                <a:latin typeface="Helvetica Neue"/>
              </a:rPr>
              <a:t>Personelin ve birlikte çalışılan kişilerin güvenliğini göz önünde </a:t>
            </a:r>
            <a:r>
              <a:rPr lang="tr" sz="2000" b="0" i="0" u="none" strike="noStrike" dirty="0" smtClean="0">
                <a:latin typeface="Helvetica Neue"/>
              </a:rPr>
              <a:t>bulundurun.</a:t>
            </a:r>
            <a:endParaRPr sz="2400" dirty="0"/>
          </a:p>
          <a:p>
            <a:pPr marL="228600" lvl="0" indent="-228600" algn="l" rtl="0">
              <a:lnSpc>
                <a:spcPct val="90000"/>
              </a:lnSpc>
              <a:spcBef>
                <a:spcPts val="1000"/>
              </a:spcBef>
              <a:spcAft>
                <a:spcPct val="0"/>
              </a:spcAft>
              <a:buSzPts val="2400"/>
              <a:buChar char="•"/>
            </a:pPr>
            <a:r>
              <a:rPr lang="tr" sz="2000" b="0" i="0" u="none" strike="noStrike" dirty="0">
                <a:latin typeface="Helvetica Neue"/>
              </a:rPr>
              <a:t>Gereksiz ve hassas </a:t>
            </a:r>
            <a:r>
              <a:rPr lang="tr" sz="2000" b="0" i="0" u="none" strike="noStrike" dirty="0" smtClean="0">
                <a:latin typeface="Helvetica Neue"/>
              </a:rPr>
              <a:t>bilgiler konusunda titiz olun. </a:t>
            </a:r>
            <a:endParaRPr sz="2400" dirty="0"/>
          </a:p>
          <a:p>
            <a:pPr marL="228600" lvl="0" indent="-228600" algn="l" rtl="0">
              <a:lnSpc>
                <a:spcPct val="90000"/>
              </a:lnSpc>
              <a:spcBef>
                <a:spcPts val="1000"/>
              </a:spcBef>
              <a:spcAft>
                <a:spcPct val="0"/>
              </a:spcAft>
              <a:buClr>
                <a:schemeClr val="accent3"/>
              </a:buClr>
              <a:buSzPts val="2400"/>
              <a:buChar char="•"/>
            </a:pPr>
            <a:r>
              <a:rPr lang="tr" sz="2000" b="0" i="0" u="none" strike="noStrike" dirty="0">
                <a:latin typeface="Helvetica Neue"/>
              </a:rPr>
              <a:t>Kaybedilen gelirin çocuklar/bakım verenler için telafi edilmesi hususunu ele </a:t>
            </a:r>
            <a:r>
              <a:rPr lang="tr" sz="2000" b="0" i="0" u="none" strike="noStrike" dirty="0" smtClean="0">
                <a:latin typeface="Helvetica Neue"/>
              </a:rPr>
              <a:t>alın.</a:t>
            </a:r>
            <a:endParaRPr sz="2400" dirty="0"/>
          </a:p>
          <a:p>
            <a:pPr marL="228600" lvl="0" indent="-76200" algn="l" rtl="0">
              <a:lnSpc>
                <a:spcPct val="90000"/>
              </a:lnSpc>
              <a:spcBef>
                <a:spcPts val="1000"/>
              </a:spcBef>
              <a:spcAft>
                <a:spcPct val="0"/>
              </a:spcAft>
              <a:buClr>
                <a:schemeClr val="accent3"/>
              </a:buClr>
              <a:buSzPts val="2400"/>
              <a:buNone/>
            </a:pPr>
            <a:endParaRPr sz="2000" dirty="0"/>
          </a:p>
        </p:txBody>
      </p:sp>
      <p:pic>
        <p:nvPicPr>
          <p:cNvPr id="380" name="Google Shape;380;p18"/>
          <p:cNvPicPr preferRelativeResize="0"/>
          <p:nvPr/>
        </p:nvPicPr>
        <p:blipFill>
          <a:blip r:embed="rId4">
            <a:alphaModFix/>
          </a:blip>
          <a:stretch>
            <a:fillRect/>
          </a:stretch>
        </p:blipFill>
        <p:spPr>
          <a:xfrm>
            <a:off x="412750" y="2946400"/>
            <a:ext cx="4254500" cy="3238500"/>
          </a:xfrm>
          <a:prstGeom prst="rect">
            <a:avLst/>
          </a:prstGeom>
          <a:noFill/>
          <a:ln>
            <a:noFill/>
          </a:ln>
        </p:spPr>
      </p:pic>
      <p:sp>
        <p:nvSpPr>
          <p:cNvPr id="2" name="Metin kutusu 1">
            <a:extLst>
              <a:ext uri="{FF2B5EF4-FFF2-40B4-BE49-F238E27FC236}">
                <a16:creationId xmlns:a16="http://schemas.microsoft.com/office/drawing/2014/main" id="{C611EBEA-2DF1-277D-F42D-2BA35BD0B926}"/>
              </a:ext>
            </a:extLst>
          </p:cNvPr>
          <p:cNvSpPr txBox="1"/>
          <p:nvPr/>
        </p:nvSpPr>
        <p:spPr>
          <a:xfrm>
            <a:off x="1849120" y="4365595"/>
            <a:ext cx="1305560" cy="400110"/>
          </a:xfrm>
          <a:prstGeom prst="rect">
            <a:avLst/>
          </a:prstGeom>
          <a:solidFill>
            <a:srgbClr val="FDEF60"/>
          </a:solidFill>
        </p:spPr>
        <p:txBody>
          <a:bodyPr wrap="square" rtlCol="0">
            <a:noAutofit/>
          </a:bodyPr>
          <a:lstStyle/>
          <a:p>
            <a:pPr algn="ctr" rtl="0"/>
            <a:r>
              <a:rPr lang="tr" sz="2000" b="1" i="0" u="none" strike="noStrike">
                <a:latin typeface="Comic Sans MS"/>
              </a:rPr>
              <a:t>GÜVEN</a:t>
            </a:r>
          </a:p>
        </p:txBody>
      </p:sp>
      <p:sp>
        <p:nvSpPr>
          <p:cNvPr id="4" name="Metin kutusu 3">
            <a:extLst>
              <a:ext uri="{FF2B5EF4-FFF2-40B4-BE49-F238E27FC236}">
                <a16:creationId xmlns:a16="http://schemas.microsoft.com/office/drawing/2014/main" id="{A8320EA8-059B-F218-EB6B-0251B7BF45A3}"/>
              </a:ext>
            </a:extLst>
          </p:cNvPr>
          <p:cNvSpPr txBox="1"/>
          <p:nvPr/>
        </p:nvSpPr>
        <p:spPr>
          <a:xfrm>
            <a:off x="2674335" y="3566449"/>
            <a:ext cx="1232185" cy="153888"/>
          </a:xfrm>
          <a:prstGeom prst="rect">
            <a:avLst/>
          </a:prstGeom>
          <a:solidFill>
            <a:srgbClr val="FDEF60"/>
          </a:solidFill>
        </p:spPr>
        <p:txBody>
          <a:bodyPr wrap="square" lIns="0" tIns="0" rIns="0" bIns="0" rtlCol="0">
            <a:noAutofit/>
          </a:bodyPr>
          <a:lstStyle/>
          <a:p>
            <a:pPr algn="ctr" rtl="0"/>
            <a:r>
              <a:rPr lang="tr" sz="1000" b="0" i="0" u="none" strike="noStrike" dirty="0">
                <a:latin typeface="Comic Sans MS"/>
              </a:rPr>
              <a:t>İLİŞKİ</a:t>
            </a:r>
          </a:p>
        </p:txBody>
      </p:sp>
      <p:sp>
        <p:nvSpPr>
          <p:cNvPr id="5" name="Metin kutusu 4">
            <a:extLst>
              <a:ext uri="{FF2B5EF4-FFF2-40B4-BE49-F238E27FC236}">
                <a16:creationId xmlns:a16="http://schemas.microsoft.com/office/drawing/2014/main" id="{BDF9D466-D195-EDD0-F1DF-3F18D607CDE0}"/>
              </a:ext>
            </a:extLst>
          </p:cNvPr>
          <p:cNvSpPr txBox="1"/>
          <p:nvPr/>
        </p:nvSpPr>
        <p:spPr>
          <a:xfrm>
            <a:off x="3746215" y="4315669"/>
            <a:ext cx="881665" cy="153888"/>
          </a:xfrm>
          <a:prstGeom prst="rect">
            <a:avLst/>
          </a:prstGeom>
          <a:solidFill>
            <a:srgbClr val="FDEF60"/>
          </a:solidFill>
        </p:spPr>
        <p:txBody>
          <a:bodyPr wrap="square" lIns="0" tIns="0" rIns="0" bIns="0" rtlCol="0">
            <a:noAutofit/>
          </a:bodyPr>
          <a:lstStyle/>
          <a:p>
            <a:pPr rtl="0"/>
            <a:r>
              <a:rPr lang="tr" sz="900" i="0" u="none" strike="noStrike" dirty="0">
                <a:latin typeface="Comic Sans MS"/>
              </a:rPr>
              <a:t>GÜVENİLİRLİK</a:t>
            </a:r>
            <a:endParaRPr lang="tr" sz="1000" i="0" u="none" strike="noStrike" dirty="0">
              <a:latin typeface="Comic Sans MS"/>
            </a:endParaRPr>
          </a:p>
        </p:txBody>
      </p:sp>
      <p:sp>
        <p:nvSpPr>
          <p:cNvPr id="6" name="Metin kutusu 5">
            <a:extLst>
              <a:ext uri="{FF2B5EF4-FFF2-40B4-BE49-F238E27FC236}">
                <a16:creationId xmlns:a16="http://schemas.microsoft.com/office/drawing/2014/main" id="{89F9750C-2302-657B-EEDF-E33B07367D87}"/>
              </a:ext>
            </a:extLst>
          </p:cNvPr>
          <p:cNvSpPr txBox="1"/>
          <p:nvPr/>
        </p:nvSpPr>
        <p:spPr>
          <a:xfrm>
            <a:off x="3602705" y="5133140"/>
            <a:ext cx="1064545" cy="153888"/>
          </a:xfrm>
          <a:prstGeom prst="rect">
            <a:avLst/>
          </a:prstGeom>
          <a:solidFill>
            <a:srgbClr val="FDEF60"/>
          </a:solidFill>
        </p:spPr>
        <p:txBody>
          <a:bodyPr wrap="square" lIns="0" tIns="0" rIns="0" bIns="0" rtlCol="0">
            <a:noAutofit/>
          </a:bodyPr>
          <a:lstStyle/>
          <a:p>
            <a:pPr rtl="0"/>
            <a:r>
              <a:rPr lang="tr" sz="1000" b="0" i="0" u="none" strike="noStrike" dirty="0">
                <a:latin typeface="Comic Sans MS"/>
              </a:rPr>
              <a:t>   TAAHHÜT</a:t>
            </a:r>
          </a:p>
        </p:txBody>
      </p:sp>
      <p:sp>
        <p:nvSpPr>
          <p:cNvPr id="7" name="Metin kutusu 6">
            <a:extLst>
              <a:ext uri="{FF2B5EF4-FFF2-40B4-BE49-F238E27FC236}">
                <a16:creationId xmlns:a16="http://schemas.microsoft.com/office/drawing/2014/main" id="{263F206F-AF97-5359-7F7A-52BF6A7E3D15}"/>
              </a:ext>
            </a:extLst>
          </p:cNvPr>
          <p:cNvSpPr txBox="1"/>
          <p:nvPr/>
        </p:nvSpPr>
        <p:spPr>
          <a:xfrm>
            <a:off x="2745456" y="5730529"/>
            <a:ext cx="919480" cy="153888"/>
          </a:xfrm>
          <a:prstGeom prst="rect">
            <a:avLst/>
          </a:prstGeom>
          <a:solidFill>
            <a:srgbClr val="FDEF60"/>
          </a:solidFill>
        </p:spPr>
        <p:txBody>
          <a:bodyPr wrap="square" lIns="0" tIns="0" rIns="0" bIns="0" rtlCol="0">
            <a:noAutofit/>
          </a:bodyPr>
          <a:lstStyle/>
          <a:p>
            <a:pPr rtl="0"/>
            <a:r>
              <a:rPr lang="tr" sz="1000" b="0" i="0" u="none" strike="noStrike" dirty="0">
                <a:latin typeface="Comic Sans MS"/>
              </a:rPr>
              <a:t>  YETKİNLİK</a:t>
            </a:r>
          </a:p>
        </p:txBody>
      </p:sp>
      <p:sp>
        <p:nvSpPr>
          <p:cNvPr id="8" name="Metin kutusu 7">
            <a:extLst>
              <a:ext uri="{FF2B5EF4-FFF2-40B4-BE49-F238E27FC236}">
                <a16:creationId xmlns:a16="http://schemas.microsoft.com/office/drawing/2014/main" id="{57FEF742-91B7-8D0F-389D-F75459CC3184}"/>
              </a:ext>
            </a:extLst>
          </p:cNvPr>
          <p:cNvSpPr txBox="1"/>
          <p:nvPr/>
        </p:nvSpPr>
        <p:spPr>
          <a:xfrm>
            <a:off x="1521809" y="5742466"/>
            <a:ext cx="838201" cy="153888"/>
          </a:xfrm>
          <a:prstGeom prst="rect">
            <a:avLst/>
          </a:prstGeom>
          <a:solidFill>
            <a:srgbClr val="FDEF60"/>
          </a:solidFill>
        </p:spPr>
        <p:txBody>
          <a:bodyPr wrap="square" lIns="0" tIns="0" rIns="0" bIns="0" rtlCol="0">
            <a:noAutofit/>
          </a:bodyPr>
          <a:lstStyle/>
          <a:p>
            <a:pPr rtl="0"/>
            <a:r>
              <a:rPr lang="tr" sz="1000" b="0" i="0" u="none" strike="noStrike" dirty="0">
                <a:latin typeface="Comic Sans MS"/>
              </a:rPr>
              <a:t>       AĞ</a:t>
            </a:r>
          </a:p>
        </p:txBody>
      </p:sp>
      <p:sp>
        <p:nvSpPr>
          <p:cNvPr id="9" name="Metin kutusu 8">
            <a:extLst>
              <a:ext uri="{FF2B5EF4-FFF2-40B4-BE49-F238E27FC236}">
                <a16:creationId xmlns:a16="http://schemas.microsoft.com/office/drawing/2014/main" id="{A90DF6EC-8A26-8A87-DC54-B52A9925DEC1}"/>
              </a:ext>
            </a:extLst>
          </p:cNvPr>
          <p:cNvSpPr txBox="1"/>
          <p:nvPr/>
        </p:nvSpPr>
        <p:spPr>
          <a:xfrm>
            <a:off x="530575" y="5133140"/>
            <a:ext cx="1115345" cy="153888"/>
          </a:xfrm>
          <a:prstGeom prst="rect">
            <a:avLst/>
          </a:prstGeom>
          <a:solidFill>
            <a:srgbClr val="FDEF60"/>
          </a:solidFill>
        </p:spPr>
        <p:txBody>
          <a:bodyPr wrap="square" lIns="0" tIns="0" rIns="0" bIns="0" rtlCol="0">
            <a:noAutofit/>
          </a:bodyPr>
          <a:lstStyle/>
          <a:p>
            <a:pPr rtl="0"/>
            <a:r>
              <a:rPr lang="tr" sz="1000" b="0" i="0" u="none" strike="noStrike">
                <a:latin typeface="Comic Sans MS"/>
              </a:rPr>
              <a:t>DEĞER SİSTEMİ </a:t>
            </a:r>
          </a:p>
        </p:txBody>
      </p:sp>
      <p:sp>
        <p:nvSpPr>
          <p:cNvPr id="10" name="Metin kutusu 9">
            <a:extLst>
              <a:ext uri="{FF2B5EF4-FFF2-40B4-BE49-F238E27FC236}">
                <a16:creationId xmlns:a16="http://schemas.microsoft.com/office/drawing/2014/main" id="{BEB2632B-A5C3-BFA1-75BF-7EDB3FFFD54B}"/>
              </a:ext>
            </a:extLst>
          </p:cNvPr>
          <p:cNvSpPr txBox="1"/>
          <p:nvPr/>
        </p:nvSpPr>
        <p:spPr>
          <a:xfrm>
            <a:off x="669146" y="4033809"/>
            <a:ext cx="838201" cy="153888"/>
          </a:xfrm>
          <a:prstGeom prst="rect">
            <a:avLst/>
          </a:prstGeom>
          <a:solidFill>
            <a:srgbClr val="FDEF60"/>
          </a:solidFill>
        </p:spPr>
        <p:txBody>
          <a:bodyPr wrap="square" lIns="0" tIns="0" rIns="0" bIns="0" rtlCol="0">
            <a:noAutofit/>
          </a:bodyPr>
          <a:lstStyle/>
          <a:p>
            <a:pPr rtl="0"/>
            <a:r>
              <a:rPr lang="tr" sz="1000" b="0" i="0" u="none" strike="noStrike">
                <a:latin typeface="Comic Sans MS"/>
              </a:rPr>
              <a:t>SAMİMİYET</a:t>
            </a:r>
          </a:p>
        </p:txBody>
      </p:sp>
      <p:sp>
        <p:nvSpPr>
          <p:cNvPr id="3" name="Metin kutusu 2">
            <a:extLst>
              <a:ext uri="{FF2B5EF4-FFF2-40B4-BE49-F238E27FC236}">
                <a16:creationId xmlns:a16="http://schemas.microsoft.com/office/drawing/2014/main" id="{D97F9002-AEDD-B5E4-DB27-89A05CF834DC}"/>
              </a:ext>
            </a:extLst>
          </p:cNvPr>
          <p:cNvSpPr txBox="1"/>
          <p:nvPr/>
        </p:nvSpPr>
        <p:spPr>
          <a:xfrm>
            <a:off x="1763743" y="3566449"/>
            <a:ext cx="910592" cy="230832"/>
          </a:xfrm>
          <a:prstGeom prst="rect">
            <a:avLst/>
          </a:prstGeom>
          <a:solidFill>
            <a:srgbClr val="FDEF60"/>
          </a:solidFill>
        </p:spPr>
        <p:txBody>
          <a:bodyPr wrap="square" rtlCol="0">
            <a:spAutoFit/>
          </a:bodyPr>
          <a:lstStyle/>
          <a:p>
            <a:r>
              <a:rPr lang="tr-TR" sz="900" dirty="0">
                <a:latin typeface="Comic Sans MS" panose="030F0702030302020204" pitchFamily="66" charset="0"/>
              </a:rPr>
              <a:t>TUTARLILIK</a:t>
            </a:r>
            <a:endParaRPr lang="en-GB" sz="900" dirty="0">
              <a:latin typeface="Comic Sans MS" panose="030F0702030302020204" pitchFamily="66" charset="0"/>
            </a:endParaRP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600"/>
              <a:buFont typeface="Helvetica Neue"/>
              <a:buNone/>
            </a:pPr>
            <a:r>
              <a:rPr lang="tr" sz="3600" b="1" i="0" u="none" strike="noStrike" dirty="0">
                <a:latin typeface="Helvetica Neue"/>
              </a:rPr>
              <a:t>ÇOCUK İŞÇİ OLARAK ÇALIŞAN ÇOCUKLARA ULAŞMAK İÇİN FIRSATLAR</a:t>
            </a:r>
            <a:br>
              <a:rPr lang="tr" sz="3600" b="1" i="0" u="none" strike="noStrike" dirty="0">
                <a:latin typeface="Helvetica Neue"/>
              </a:rPr>
            </a:br>
            <a:endParaRPr dirty="0"/>
          </a:p>
        </p:txBody>
      </p:sp>
      <p:sp>
        <p:nvSpPr>
          <p:cNvPr id="387" name="Google Shape;387;p19"/>
          <p:cNvSpPr txBox="1">
            <a:spLocks noGrp="1"/>
          </p:cNvSpPr>
          <p:nvPr>
            <p:ph type="body" idx="1"/>
          </p:nvPr>
        </p:nvSpPr>
        <p:spPr>
          <a:xfrm>
            <a:off x="685992" y="1813810"/>
            <a:ext cx="10820015" cy="37694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3"/>
              </a:buClr>
              <a:buSzPts val="2800"/>
              <a:buNone/>
            </a:pPr>
            <a:r>
              <a:rPr lang="tr" sz="2400" b="1" i="0" u="none" strike="noStrike" dirty="0">
                <a:latin typeface="Helvetica Neue"/>
              </a:rPr>
              <a:t>ÇOCUK İŞÇİ OLARAK ÇALIŞAN VEYA ÇOCUK İŞÇİLİĞİ RİSKİ ALTINDA OLAN ERGENLERE ÖZEL TASARLANMIŞ YAKLAŞIMLAR </a:t>
            </a:r>
            <a:endParaRPr sz="2400" dirty="0"/>
          </a:p>
        </p:txBody>
      </p:sp>
      <p:sp>
        <p:nvSpPr>
          <p:cNvPr id="388" name="Google Shape;388;p19"/>
          <p:cNvSpPr txBox="1">
            <a:spLocks noGrp="1"/>
          </p:cNvSpPr>
          <p:nvPr>
            <p:ph type="body" idx="2"/>
          </p:nvPr>
        </p:nvSpPr>
        <p:spPr>
          <a:xfrm>
            <a:off x="4800601" y="2868078"/>
            <a:ext cx="6705406" cy="3598343"/>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400"/>
              <a:buChar char="•"/>
            </a:pPr>
            <a:r>
              <a:rPr lang="tr" sz="2200" b="0" i="0" u="none" strike="noStrike" dirty="0">
                <a:latin typeface="Helvetica Neue"/>
                <a:ea typeface="Helvetica Neue"/>
                <a:cs typeface="Helvetica Neue"/>
                <a:sym typeface="Helvetica Neue"/>
              </a:rPr>
              <a:t>Çalışan ergenlerin önündeki engelleri tespit </a:t>
            </a:r>
            <a:r>
              <a:rPr lang="tr" sz="2200" b="0" i="0" u="none" strike="noStrike" dirty="0" smtClean="0">
                <a:latin typeface="Helvetica Neue"/>
                <a:ea typeface="Helvetica Neue"/>
                <a:cs typeface="Helvetica Neue"/>
                <a:sym typeface="Helvetica Neue"/>
              </a:rPr>
              <a:t>edin. </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ea typeface="Helvetica Neue"/>
                <a:cs typeface="Helvetica Neue"/>
                <a:sym typeface="Helvetica Neue"/>
              </a:rPr>
              <a:t>Toplumsal cinsiyete ve yaşa özgü ihtiyaçlara ve ilgi alanlarına karşılık </a:t>
            </a:r>
            <a:r>
              <a:rPr lang="tr" sz="2200" b="0" i="0" u="none" strike="noStrike" dirty="0" smtClean="0">
                <a:latin typeface="Helvetica Neue"/>
                <a:ea typeface="Helvetica Neue"/>
                <a:cs typeface="Helvetica Neue"/>
                <a:sym typeface="Helvetica Neue"/>
              </a:rPr>
              <a:t>verin: </a:t>
            </a:r>
            <a:r>
              <a:rPr lang="tr" sz="2200" b="0" i="0" u="none" strike="noStrike" dirty="0">
                <a:latin typeface="Helvetica Neue"/>
                <a:ea typeface="Helvetica Neue"/>
                <a:cs typeface="Helvetica Neue"/>
                <a:sym typeface="Helvetica Neue"/>
              </a:rPr>
              <a:t>"öğrenme ve para kazanma", akranlar arasılık; liderlik; farkındalık artırma ve kampanyalar düzenleme; barış inşa etme; yaşama, sağlık ve istihdam edilebilirlik becerileri; geçim </a:t>
            </a:r>
            <a:r>
              <a:rPr lang="tr" sz="2200" b="0" i="0" u="none" strike="noStrike" dirty="0" smtClean="0">
                <a:latin typeface="Helvetica Neue"/>
                <a:ea typeface="Helvetica Neue"/>
                <a:cs typeface="Helvetica Neue"/>
                <a:sym typeface="Helvetica Neue"/>
              </a:rPr>
              <a:t>kaynakları. </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ea typeface="Helvetica Neue"/>
                <a:cs typeface="Helvetica Neue"/>
                <a:sym typeface="Helvetica Neue"/>
              </a:rPr>
              <a:t>Anlamlı katılım ve seçim </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ea typeface="Helvetica Neue"/>
                <a:cs typeface="Helvetica Neue"/>
                <a:sym typeface="Helvetica Neue"/>
              </a:rPr>
              <a:t>Güvenli ve güvenilir topluluk alanlarının kullanımı </a:t>
            </a:r>
            <a:endParaRPr sz="2200" dirty="0"/>
          </a:p>
          <a:p>
            <a:pPr marL="228600" lvl="0" indent="-228600" algn="l" rtl="0">
              <a:lnSpc>
                <a:spcPct val="90000"/>
              </a:lnSpc>
              <a:spcBef>
                <a:spcPts val="1000"/>
              </a:spcBef>
              <a:spcAft>
                <a:spcPct val="0"/>
              </a:spcAft>
              <a:buClr>
                <a:schemeClr val="accent3"/>
              </a:buClr>
              <a:buSzPts val="2400"/>
              <a:buChar char="•"/>
            </a:pPr>
            <a:r>
              <a:rPr lang="tr" sz="2200" b="0" i="0" u="none" strike="noStrike" dirty="0">
                <a:latin typeface="Helvetica Neue"/>
                <a:ea typeface="Helvetica Neue"/>
                <a:cs typeface="Helvetica Neue"/>
                <a:sym typeface="Helvetica Neue"/>
              </a:rPr>
              <a:t>Yaşça büyük ve küçük ergenler için yaşa uygunluk</a:t>
            </a:r>
            <a:endParaRPr sz="2200" dirty="0"/>
          </a:p>
        </p:txBody>
      </p:sp>
      <p:pic>
        <p:nvPicPr>
          <p:cNvPr id="389" name="Google Shape;389;p19"/>
          <p:cNvPicPr preferRelativeResize="0"/>
          <p:nvPr/>
        </p:nvPicPr>
        <p:blipFill>
          <a:blip r:embed="rId4">
            <a:alphaModFix/>
          </a:blip>
          <a:stretch>
            <a:fillRect/>
          </a:stretch>
        </p:blipFill>
        <p:spPr>
          <a:xfrm>
            <a:off x="235234" y="2894531"/>
            <a:ext cx="4364360" cy="3598344"/>
          </a:xfrm>
          <a:prstGeom prst="rect">
            <a:avLst/>
          </a:prstGeom>
          <a:noFill/>
          <a:ln>
            <a:noFill/>
          </a:ln>
        </p:spPr>
      </p:pic>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0" y="498390"/>
            <a:ext cx="12191999"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lt1"/>
              </a:buClr>
              <a:buSzPts val="4000"/>
              <a:buNone/>
            </a:pPr>
            <a:r>
              <a:rPr lang="tr" sz="4000" b="1" i="0" u="none" strike="noStrike" dirty="0">
                <a:latin typeface="Helvetica Neue"/>
              </a:rPr>
              <a:t>OTURUM 6: ÇOCUK İŞÇİLİĞİNİ ÖNLEME VE MÜDAHALE İÇİN İNSANİ YARDIM AKTÖRLERİNE YÖNELİK TEMEL BECERİLER (2)</a:t>
            </a:r>
            <a:endParaRPr dirty="0"/>
          </a:p>
          <a:p>
            <a:pPr marL="0" lvl="0" indent="0" algn="ctr" rtl="0">
              <a:lnSpc>
                <a:spcPct val="90000"/>
              </a:lnSpc>
              <a:spcBef>
                <a:spcPts val="1000"/>
              </a:spcBef>
              <a:spcAft>
                <a:spcPct val="0"/>
              </a:spcAft>
              <a:buClr>
                <a:schemeClr val="lt1"/>
              </a:buClr>
              <a:buSzPts val="2800"/>
              <a:buNone/>
            </a:pPr>
            <a:endParaRPr dirty="0"/>
          </a:p>
        </p:txBody>
      </p:sp>
      <p:sp>
        <p:nvSpPr>
          <p:cNvPr id="235" name="Google Shape;235;p2"/>
          <p:cNvSpPr txBox="1">
            <a:spLocks noGrp="1"/>
          </p:cNvSpPr>
          <p:nvPr>
            <p:ph type="body" idx="2"/>
          </p:nvPr>
        </p:nvSpPr>
        <p:spPr>
          <a:xfrm>
            <a:off x="1285103" y="3051922"/>
            <a:ext cx="9786552" cy="1637832"/>
          </a:xfrm>
          <a:prstGeom prst="rect">
            <a:avLst/>
          </a:prstGeom>
          <a:noFill/>
          <a:ln>
            <a:noFill/>
          </a:ln>
        </p:spPr>
        <p:txBody>
          <a:bodyPr spcFirstLastPara="1" wrap="square" lIns="91425" tIns="45700" rIns="91425" bIns="45700" anchor="t" anchorCtr="0">
            <a:noAutofit/>
          </a:bodyPr>
          <a:lstStyle/>
          <a:p>
            <a:pPr marL="457200" lvl="0" indent="-279400" algn="l" rtl="0">
              <a:lnSpc>
                <a:spcPct val="90000"/>
              </a:lnSpc>
              <a:spcBef>
                <a:spcPts val="1000"/>
              </a:spcBef>
              <a:spcAft>
                <a:spcPct val="0"/>
              </a:spcAft>
              <a:buClr>
                <a:schemeClr val="lt1"/>
              </a:buClr>
              <a:buSzPts val="2800"/>
              <a:buFont typeface="Arial"/>
              <a:buNone/>
            </a:pPr>
            <a:r>
              <a:rPr lang="en-GB" b="1"/>
              <a:t> </a:t>
            </a:r>
            <a:endParaRPr b="1"/>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2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600"/>
              <a:buFont typeface="Helvetica Neue"/>
              <a:buNone/>
            </a:pPr>
            <a:r>
              <a:rPr lang="tr" sz="3600" b="1" i="0" u="none" strike="noStrike" dirty="0">
                <a:latin typeface="Helvetica Neue"/>
              </a:rPr>
              <a:t>ÇOCUK İŞÇİ OLARAK ÇALIŞAN ÇOCUKLARA ULAŞMAK İÇİN FIRSATLAR</a:t>
            </a:r>
            <a:br>
              <a:rPr lang="tr" sz="3600" b="1" i="0" u="none" strike="noStrike" dirty="0">
                <a:latin typeface="Helvetica Neue"/>
              </a:rPr>
            </a:br>
            <a:endParaRPr dirty="0"/>
          </a:p>
        </p:txBody>
      </p:sp>
      <p:sp>
        <p:nvSpPr>
          <p:cNvPr id="396" name="Google Shape;396;p20"/>
          <p:cNvSpPr txBox="1">
            <a:spLocks noGrp="1"/>
          </p:cNvSpPr>
          <p:nvPr>
            <p:ph type="body" idx="1"/>
          </p:nvPr>
        </p:nvSpPr>
        <p:spPr>
          <a:xfrm>
            <a:off x="656023" y="1690688"/>
            <a:ext cx="10820015" cy="92939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3"/>
              </a:buClr>
              <a:buSzPts val="2800"/>
              <a:buNone/>
            </a:pPr>
            <a:r>
              <a:rPr lang="tr" sz="2400" b="1" i="0" u="none" strike="noStrike" dirty="0">
                <a:latin typeface="Helvetica Neue"/>
              </a:rPr>
              <a:t>ERGEN KIZ ÇOCUKLARINA ÖZEL DESTEK SAĞLAYIN, ERİŞİMİN ÖNÜNDEKİ TOPLUMSAL CİNSİYET EŞİTSİZLİĞİ ENGELLERİNİ ELE ALIN</a:t>
            </a:r>
            <a:endParaRPr sz="2400" dirty="0"/>
          </a:p>
        </p:txBody>
      </p:sp>
      <p:sp>
        <p:nvSpPr>
          <p:cNvPr id="397" name="Google Shape;397;p20"/>
          <p:cNvSpPr txBox="1">
            <a:spLocks noGrp="1"/>
          </p:cNvSpPr>
          <p:nvPr>
            <p:ph type="body" idx="2"/>
          </p:nvPr>
        </p:nvSpPr>
        <p:spPr>
          <a:xfrm>
            <a:off x="2921000" y="2743200"/>
            <a:ext cx="9270900" cy="41148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200"/>
              <a:buChar char="•"/>
            </a:pPr>
            <a:r>
              <a:rPr lang="tr" sz="2000" dirty="0"/>
              <a:t>Ergen </a:t>
            </a:r>
            <a:r>
              <a:rPr lang="tr" sz="2000" b="0" i="0" u="none" strike="noStrike" dirty="0">
                <a:latin typeface="Helvetica Neue"/>
                <a:ea typeface="Helvetica Neue"/>
                <a:cs typeface="Helvetica Neue"/>
                <a:sym typeface="Helvetica Neue"/>
              </a:rPr>
              <a:t>kız çocukları için toplumsal cinsiyete özgü engelleri tespit </a:t>
            </a:r>
            <a:r>
              <a:rPr lang="tr" sz="2000" b="0" i="0" u="none" strike="noStrike" dirty="0" smtClean="0">
                <a:latin typeface="Helvetica Neue"/>
                <a:ea typeface="Helvetica Neue"/>
                <a:cs typeface="Helvetica Neue"/>
                <a:sym typeface="Helvetica Neue"/>
              </a:rPr>
              <a:t>edin.  </a:t>
            </a:r>
            <a:endParaRPr sz="2000" dirty="0"/>
          </a:p>
          <a:p>
            <a:pPr marL="228600" lvl="0" indent="-228600" algn="l" rtl="0">
              <a:lnSpc>
                <a:spcPct val="90000"/>
              </a:lnSpc>
              <a:spcBef>
                <a:spcPts val="1000"/>
              </a:spcBef>
              <a:spcAft>
                <a:spcPct val="0"/>
              </a:spcAft>
              <a:buSzPts val="2200"/>
              <a:buChar char="•"/>
            </a:pPr>
            <a:r>
              <a:rPr lang="tr" sz="2000" b="0" i="0" u="none" strike="noStrike" dirty="0">
                <a:latin typeface="Helvetica Neue"/>
                <a:ea typeface="Helvetica Neue"/>
                <a:cs typeface="Helvetica Neue"/>
                <a:sym typeface="Helvetica Neue"/>
              </a:rPr>
              <a:t>Kız çocuklarının aileleriyle ilişki kurun ve güven inşa edin; endişeleri ve riskleri ele </a:t>
            </a:r>
            <a:r>
              <a:rPr lang="tr" sz="2000" b="0" i="0" u="none" strike="noStrike" dirty="0" smtClean="0">
                <a:latin typeface="Helvetica Neue"/>
                <a:ea typeface="Helvetica Neue"/>
                <a:cs typeface="Helvetica Neue"/>
                <a:sym typeface="Helvetica Neue"/>
              </a:rPr>
              <a:t>alın. </a:t>
            </a:r>
            <a:endParaRPr sz="2000" dirty="0"/>
          </a:p>
          <a:p>
            <a:pPr marL="228600" lvl="0" indent="-228600" algn="l" rtl="0">
              <a:lnSpc>
                <a:spcPct val="90000"/>
              </a:lnSpc>
              <a:spcBef>
                <a:spcPts val="1000"/>
              </a:spcBef>
              <a:spcAft>
                <a:spcPct val="0"/>
              </a:spcAft>
              <a:buSzPts val="2200"/>
              <a:buChar char="•"/>
            </a:pPr>
            <a:r>
              <a:rPr lang="tr" sz="2000" b="0" i="0" u="none" strike="noStrike" dirty="0">
                <a:latin typeface="Helvetica Neue"/>
                <a:ea typeface="Helvetica Neue"/>
                <a:cs typeface="Helvetica Neue"/>
                <a:sym typeface="Helvetica Neue"/>
              </a:rPr>
              <a:t>Katılımın sağlayacağı faydaların altını </a:t>
            </a:r>
            <a:r>
              <a:rPr lang="tr" sz="2000" b="0" i="0" u="none" strike="noStrike" dirty="0" smtClean="0">
                <a:latin typeface="Helvetica Neue"/>
                <a:ea typeface="Helvetica Neue"/>
                <a:cs typeface="Helvetica Neue"/>
                <a:sym typeface="Helvetica Neue"/>
              </a:rPr>
              <a:t>çizin.</a:t>
            </a:r>
            <a:endParaRPr sz="2000" dirty="0"/>
          </a:p>
          <a:p>
            <a:pPr marL="228600" lvl="0" indent="-228600" algn="l" rtl="0">
              <a:lnSpc>
                <a:spcPct val="90000"/>
              </a:lnSpc>
              <a:spcBef>
                <a:spcPts val="1000"/>
              </a:spcBef>
              <a:spcAft>
                <a:spcPct val="0"/>
              </a:spcAft>
              <a:buSzPts val="2200"/>
              <a:buChar char="•"/>
            </a:pPr>
            <a:r>
              <a:rPr lang="tr" sz="2000" b="0" i="0" u="none" strike="noStrike" dirty="0">
                <a:latin typeface="Helvetica Neue"/>
                <a:ea typeface="Helvetica Neue"/>
                <a:cs typeface="Helvetica Neue"/>
                <a:sym typeface="Helvetica Neue"/>
              </a:rPr>
              <a:t>Ergen kız çocuklarıyla, kadın rol modellerle, sosyal ağlarla vb. çalışın </a:t>
            </a:r>
            <a:endParaRPr sz="2000" dirty="0"/>
          </a:p>
          <a:p>
            <a:pPr marL="228600" lvl="0" indent="-228600" algn="l" rtl="0">
              <a:lnSpc>
                <a:spcPct val="90000"/>
              </a:lnSpc>
              <a:spcBef>
                <a:spcPts val="1000"/>
              </a:spcBef>
              <a:spcAft>
                <a:spcPct val="0"/>
              </a:spcAft>
              <a:buSzPts val="2200"/>
              <a:buChar char="•"/>
            </a:pPr>
            <a:r>
              <a:rPr lang="tr" sz="2000" b="0" i="0" u="none" strike="noStrike" dirty="0">
                <a:latin typeface="Helvetica Neue"/>
                <a:ea typeface="Helvetica Neue"/>
                <a:cs typeface="Helvetica Neue"/>
                <a:sym typeface="Helvetica Neue"/>
              </a:rPr>
              <a:t>Bakım verme sorumlulukları olan, evli olan </a:t>
            </a:r>
            <a:r>
              <a:rPr lang="tr" sz="2000" b="0" i="0" u="none" strike="noStrike" dirty="0" smtClean="0">
                <a:latin typeface="Helvetica Neue"/>
                <a:ea typeface="Helvetica Neue"/>
                <a:cs typeface="Helvetica Neue"/>
                <a:sym typeface="Helvetica Neue"/>
              </a:rPr>
              <a:t>veya </a:t>
            </a:r>
            <a:r>
              <a:rPr lang="tr" sz="2000" b="0" i="0" u="none" strike="noStrike" dirty="0">
                <a:latin typeface="Helvetica Neue"/>
                <a:ea typeface="Helvetica Neue"/>
                <a:cs typeface="Helvetica Neue"/>
                <a:sym typeface="Helvetica Neue"/>
              </a:rPr>
              <a:t>genç anne olan kız çocukları için hizmetler  </a:t>
            </a:r>
            <a:endParaRPr sz="2000" dirty="0"/>
          </a:p>
          <a:p>
            <a:pPr marL="228600" lvl="0" indent="-228600" algn="l" rtl="0">
              <a:lnSpc>
                <a:spcPct val="90000"/>
              </a:lnSpc>
              <a:spcBef>
                <a:spcPts val="1000"/>
              </a:spcBef>
              <a:spcAft>
                <a:spcPct val="0"/>
              </a:spcAft>
              <a:buSzPts val="2200"/>
              <a:buChar char="•"/>
            </a:pPr>
            <a:r>
              <a:rPr lang="tr" sz="2000" b="0" i="0" u="none" strike="noStrike" dirty="0">
                <a:latin typeface="Helvetica Neue"/>
                <a:ea typeface="Helvetica Neue"/>
                <a:cs typeface="Helvetica Neue"/>
                <a:sym typeface="Helvetica Neue"/>
              </a:rPr>
              <a:t>Ekonomik güçlendirme, sosyal ve duygusal öğrenim, kendi kendini koruma, sağlık ve yaşam becerileri, CSÜSH ve MHY </a:t>
            </a:r>
            <a:endParaRPr sz="2000" dirty="0"/>
          </a:p>
          <a:p>
            <a:pPr marL="228600" lvl="0" indent="-228600" algn="l" rtl="0">
              <a:lnSpc>
                <a:spcPct val="90000"/>
              </a:lnSpc>
              <a:spcBef>
                <a:spcPts val="1000"/>
              </a:spcBef>
              <a:spcAft>
                <a:spcPct val="0"/>
              </a:spcAft>
              <a:buSzPts val="2200"/>
              <a:buChar char="•"/>
            </a:pPr>
            <a:r>
              <a:rPr lang="tr" sz="2000" b="0" i="0" u="none" strike="noStrike" dirty="0">
                <a:latin typeface="Helvetica Neue"/>
                <a:ea typeface="Helvetica Neue"/>
                <a:cs typeface="Helvetica Neue"/>
                <a:sym typeface="Helvetica Neue"/>
              </a:rPr>
              <a:t>Sosyal izolasyon ve artan CTCDŞ risklerini acilen ale </a:t>
            </a:r>
            <a:r>
              <a:rPr lang="tr" sz="2000" b="0" i="0" u="none" strike="noStrike" dirty="0" smtClean="0">
                <a:latin typeface="Helvetica Neue"/>
                <a:ea typeface="Helvetica Neue"/>
                <a:cs typeface="Helvetica Neue"/>
                <a:sym typeface="Helvetica Neue"/>
              </a:rPr>
              <a:t>alın.</a:t>
            </a:r>
            <a:endParaRPr sz="2000" dirty="0"/>
          </a:p>
          <a:p>
            <a:pPr marL="0" lvl="0" indent="0" algn="l" rtl="0">
              <a:lnSpc>
                <a:spcPct val="90000"/>
              </a:lnSpc>
              <a:spcBef>
                <a:spcPts val="1000"/>
              </a:spcBef>
              <a:spcAft>
                <a:spcPct val="0"/>
              </a:spcAft>
              <a:buSzPts val="1000"/>
              <a:buNone/>
            </a:pPr>
            <a:endParaRPr sz="2000" dirty="0">
              <a:latin typeface="Helvetica Neue"/>
              <a:ea typeface="Helvetica Neue"/>
              <a:cs typeface="Helvetica Neue"/>
              <a:sym typeface="Helvetica Neue"/>
            </a:endParaRPr>
          </a:p>
        </p:txBody>
      </p:sp>
      <p:pic>
        <p:nvPicPr>
          <p:cNvPr id="398" name="Google Shape;398;p20"/>
          <p:cNvPicPr preferRelativeResize="0"/>
          <p:nvPr/>
        </p:nvPicPr>
        <p:blipFill>
          <a:blip r:embed="rId4">
            <a:alphaModFix/>
          </a:blip>
          <a:stretch>
            <a:fillRect/>
          </a:stretch>
        </p:blipFill>
        <p:spPr>
          <a:xfrm>
            <a:off x="0" y="2743201"/>
            <a:ext cx="2921000" cy="4114800"/>
          </a:xfrm>
          <a:prstGeom prst="rect">
            <a:avLst/>
          </a:prstGeom>
          <a:noFill/>
          <a:ln>
            <a:noFill/>
          </a:ln>
        </p:spPr>
      </p:pic>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21"/>
          <p:cNvSpPr txBox="1">
            <a:spLocks noGrp="1"/>
          </p:cNvSpPr>
          <p:nvPr>
            <p:ph type="body" idx="1"/>
          </p:nvPr>
        </p:nvSpPr>
        <p:spPr>
          <a:xfrm>
            <a:off x="3846513" y="373403"/>
            <a:ext cx="5729400" cy="1271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2"/>
              </a:buClr>
              <a:buSzPts val="3200"/>
              <a:buNone/>
            </a:pPr>
            <a:r>
              <a:rPr lang="tr" sz="2500" b="1" i="0" u="none" strike="noStrike" dirty="0">
                <a:latin typeface="Helvetica Neue"/>
              </a:rPr>
              <a:t>MEVCUT HİZMETLER ÇALIŞAN ÇOCUKLARA NASIL ULAŞIYOR VE ONLARI NASIL DESTEKLİYOR?</a:t>
            </a:r>
            <a:endParaRPr sz="2500" dirty="0"/>
          </a:p>
        </p:txBody>
      </p:sp>
      <p:sp>
        <p:nvSpPr>
          <p:cNvPr id="405" name="Google Shape;405;p21"/>
          <p:cNvSpPr txBox="1">
            <a:spLocks noGrp="1"/>
          </p:cNvSpPr>
          <p:nvPr>
            <p:ph type="body" idx="2"/>
          </p:nvPr>
        </p:nvSpPr>
        <p:spPr>
          <a:xfrm>
            <a:off x="3846513" y="1656865"/>
            <a:ext cx="8167687" cy="463113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4"/>
              </a:buClr>
              <a:buSzPts val="2600"/>
              <a:buChar char="•"/>
            </a:pPr>
            <a:r>
              <a:rPr lang="tr" sz="2400" b="0" i="0" u="none" strike="noStrike" dirty="0">
                <a:latin typeface="Helvetica Neue"/>
              </a:rPr>
              <a:t>İlk faaliyeti yaptığınız aynı grubunuzla, tespit ettiğiniz hizmetler ve faaliyetler üzerine düşünün. </a:t>
            </a:r>
            <a:endParaRPr sz="2400" dirty="0"/>
          </a:p>
          <a:p>
            <a:pPr marL="228600" lvl="0" indent="-228600" algn="l" rtl="0">
              <a:lnSpc>
                <a:spcPct val="90000"/>
              </a:lnSpc>
              <a:spcBef>
                <a:spcPts val="1000"/>
              </a:spcBef>
              <a:spcAft>
                <a:spcPct val="0"/>
              </a:spcAft>
              <a:buClr>
                <a:schemeClr val="accent4"/>
              </a:buClr>
              <a:buSzPts val="2600"/>
              <a:buChar char="•"/>
            </a:pPr>
            <a:r>
              <a:rPr lang="tr" sz="2400" b="0" i="0" u="none" strike="noStrike" dirty="0">
                <a:latin typeface="Helvetica Neue"/>
              </a:rPr>
              <a:t>Şimdi ise çocuk işçi olarak çalışan veya çocuk işçiliği riski altında olan çocukların tespit edildiği, bu çocuklara ... sektörü hizmetleri ve faaliyetleri aracılığıyla ulaşıldığı farklı yolları belirleyin:</a:t>
            </a:r>
            <a:endParaRPr sz="2400" dirty="0"/>
          </a:p>
          <a:p>
            <a:pPr marL="685800" lvl="1" indent="-228600" algn="l" rtl="0">
              <a:lnSpc>
                <a:spcPct val="90000"/>
              </a:lnSpc>
              <a:spcBef>
                <a:spcPts val="500"/>
              </a:spcBef>
              <a:spcAft>
                <a:spcPct val="0"/>
              </a:spcAft>
              <a:buSzPts val="2400"/>
              <a:buChar char="•"/>
            </a:pPr>
            <a:r>
              <a:rPr lang="tr" sz="2000" b="0" i="1" u="none" strike="noStrike" dirty="0">
                <a:latin typeface="Helvetica Neue"/>
              </a:rPr>
              <a:t>Nasıl işliyor? Çocuk işçi olarak çalışan çocukların tespit edilmesi ve bu çocuklara erişimle ilgili ne gibi özel çalışmalar yapılıyor? Bu çalışmalar ne derece etkili? Çocuk işçi olarak çalışan çocukları tespit etme hususundaki boşluklar nelerdir?</a:t>
            </a:r>
            <a:endParaRPr sz="2000" dirty="0"/>
          </a:p>
          <a:p>
            <a:pPr marL="228600" lvl="0" indent="-228600" algn="l" rtl="0">
              <a:lnSpc>
                <a:spcPct val="90000"/>
              </a:lnSpc>
              <a:spcBef>
                <a:spcPts val="1000"/>
              </a:spcBef>
              <a:spcAft>
                <a:spcPct val="0"/>
              </a:spcAft>
              <a:buClr>
                <a:schemeClr val="accent4"/>
              </a:buClr>
              <a:buSzPts val="2600"/>
              <a:buChar char="•"/>
            </a:pPr>
            <a:r>
              <a:rPr lang="tr" sz="2400" b="0" i="0" u="none" strike="noStrike" dirty="0">
                <a:latin typeface="Helvetica Neue"/>
              </a:rPr>
              <a:t>Tespit etmeyle ilgili cevaplarınızı renkli yapışkan bir not kağıdına, kapsayıcılık/erişim ile ilgili cevaplarınızı ise başka renkli yapışkan bir not kağıdına yazın. </a:t>
            </a:r>
            <a:endParaRPr sz="2400" dirty="0"/>
          </a:p>
          <a:p>
            <a:pPr marL="228600" lvl="0" indent="-228600" algn="l" rtl="0">
              <a:lnSpc>
                <a:spcPct val="90000"/>
              </a:lnSpc>
              <a:spcBef>
                <a:spcPts val="1000"/>
              </a:spcBef>
              <a:spcAft>
                <a:spcPct val="0"/>
              </a:spcAft>
              <a:buClr>
                <a:schemeClr val="accent4"/>
              </a:buClr>
              <a:buSzPts val="2600"/>
              <a:buChar char="•"/>
            </a:pPr>
            <a:r>
              <a:rPr lang="tr" sz="2400" b="0" i="0" u="none" strike="noStrike" dirty="0">
                <a:latin typeface="Helvetica Neue"/>
              </a:rPr>
              <a:t>Süreniz 10-15 dakikadır. </a:t>
            </a:r>
            <a:endParaRPr sz="2400" dirty="0"/>
          </a:p>
        </p:txBody>
      </p:sp>
      <p:sp>
        <p:nvSpPr>
          <p:cNvPr id="406" name="Google Shape;406;p21"/>
          <p:cNvSpPr txBox="1">
            <a:spLocks noGrp="1"/>
          </p:cNvSpPr>
          <p:nvPr>
            <p:ph type="body" idx="3"/>
          </p:nvPr>
        </p:nvSpPr>
        <p:spPr>
          <a:xfrm>
            <a:off x="378667" y="711867"/>
            <a:ext cx="2970847" cy="21288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Tx/>
              <a:buNone/>
            </a:pPr>
            <a:r>
              <a:rPr lang="tr" sz="3600" b="1" i="0" u="none" strike="noStrike">
                <a:latin typeface="Helvetica Neue"/>
              </a:rPr>
              <a:t>FAALİYET</a:t>
            </a:r>
            <a:endParaRPr/>
          </a:p>
          <a:p>
            <a:pPr marL="0" lvl="0" indent="0" algn="l" rtl="0">
              <a:lnSpc>
                <a:spcPct val="90000"/>
              </a:lnSpc>
              <a:spcBef>
                <a:spcPts val="1000"/>
              </a:spcBef>
              <a:spcAft>
                <a:spcPct val="0"/>
              </a:spcAft>
              <a:buClr>
                <a:schemeClr val="lt1"/>
              </a:buClr>
              <a:buSzTx/>
              <a:buNone/>
            </a:pPr>
            <a:endParaRPr/>
          </a:p>
          <a:p>
            <a:pPr marL="0" lvl="0" indent="0" algn="l" rtl="0">
              <a:lnSpc>
                <a:spcPct val="90000"/>
              </a:lnSpc>
              <a:spcBef>
                <a:spcPts val="1000"/>
              </a:spcBef>
              <a:spcAft>
                <a:spcPct val="0"/>
              </a:spcAft>
              <a:buClr>
                <a:schemeClr val="lt1"/>
              </a:buClr>
              <a:buSzTx/>
              <a:buNone/>
            </a:pPr>
            <a:r>
              <a:rPr lang="tr" sz="3600" b="1" i="0" u="none" strike="noStrike">
                <a:latin typeface="Helvetica Neue"/>
              </a:rPr>
              <a:t>1. BÖLÜM</a:t>
            </a:r>
            <a:endParaRPr/>
          </a:p>
          <a:p>
            <a:pPr marL="0" lvl="0" indent="0" algn="l" rtl="0">
              <a:lnSpc>
                <a:spcPct val="90000"/>
              </a:lnSpc>
              <a:spcBef>
                <a:spcPts val="1000"/>
              </a:spcBef>
              <a:spcAft>
                <a:spcPct val="0"/>
              </a:spcAft>
              <a:buClr>
                <a:schemeClr val="lt1"/>
              </a:buClr>
              <a:buSzTx/>
              <a:buNone/>
            </a:pPr>
            <a:endParaRPr/>
          </a:p>
          <a:p>
            <a:pPr marL="0" lvl="0" indent="0" algn="l" rtl="0">
              <a:lnSpc>
                <a:spcPct val="90000"/>
              </a:lnSpc>
              <a:spcBef>
                <a:spcPts val="1000"/>
              </a:spcBef>
              <a:spcAft>
                <a:spcPct val="0"/>
              </a:spcAft>
              <a:buClr>
                <a:schemeClr val="lt1"/>
              </a:buClr>
              <a:buSzTx/>
              <a:buNone/>
            </a:pPr>
            <a:endParaRPr/>
          </a:p>
        </p:txBody>
      </p:sp>
      <p:pic>
        <p:nvPicPr>
          <p:cNvPr id="3" name="Resim 2" descr="metin, grafik, yazı tipi, logo içeren bir resim&#10;&#10;Açıklama otomatik olarak oluşturuldu">
            <a:extLst>
              <a:ext uri="{FF2B5EF4-FFF2-40B4-BE49-F238E27FC236}">
                <a16:creationId xmlns:a16="http://schemas.microsoft.com/office/drawing/2014/main" id="{EDC5B8B0-7B4D-E333-B9D4-5D3302C69507}"/>
              </a:ext>
            </a:extLst>
          </p:cNvPr>
          <p:cNvPicPr>
            <a:picLocks noChangeAspect="1"/>
          </p:cNvPicPr>
          <p:nvPr/>
        </p:nvPicPr>
        <p:blipFill>
          <a:blip r:embed="rId4"/>
          <a:stretch>
            <a:fillRect/>
          </a:stretch>
        </p:blipFill>
        <p:spPr>
          <a:xfrm>
            <a:off x="9791700" y="0"/>
            <a:ext cx="2400300" cy="1157354"/>
          </a:xfrm>
          <a:prstGeom prst="rect">
            <a:avLst/>
          </a:prstGeom>
        </p:spPr>
      </p:pic>
    </p:spTree>
    <p:custDataLst>
      <p:tags r:id="rId1"/>
    </p:custData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22"/>
          <p:cNvSpPr txBox="1">
            <a:spLocks noGrp="1"/>
          </p:cNvSpPr>
          <p:nvPr>
            <p:ph type="body" idx="1"/>
          </p:nvPr>
        </p:nvSpPr>
        <p:spPr>
          <a:xfrm>
            <a:off x="3896836" y="478055"/>
            <a:ext cx="5729400" cy="1271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2"/>
              </a:buClr>
              <a:buSzPts val="3200"/>
              <a:buNone/>
            </a:pPr>
            <a:r>
              <a:rPr lang="tr" sz="2500" b="1" i="0" u="none" strike="noStrike" dirty="0">
                <a:latin typeface="Helvetica Neue"/>
              </a:rPr>
              <a:t>MEVCUT HİZMETLER ÇALIŞAN ÇOCUKLARA NASIL ULAŞIYOR VE ONLARI NASIL DESTEKLİYOR?</a:t>
            </a:r>
            <a:endParaRPr sz="2500" dirty="0"/>
          </a:p>
        </p:txBody>
      </p:sp>
      <p:sp>
        <p:nvSpPr>
          <p:cNvPr id="414" name="Google Shape;414;p22"/>
          <p:cNvSpPr txBox="1">
            <a:spLocks noGrp="1"/>
          </p:cNvSpPr>
          <p:nvPr>
            <p:ph type="body" idx="2"/>
          </p:nvPr>
        </p:nvSpPr>
        <p:spPr>
          <a:xfrm>
            <a:off x="3896836" y="2095578"/>
            <a:ext cx="7916497" cy="212883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4"/>
              </a:buClr>
              <a:buSzPts val="2600"/>
              <a:buChar char="•"/>
            </a:pPr>
            <a:r>
              <a:rPr lang="tr" sz="2400" b="0" i="0" u="none" strike="noStrike" dirty="0">
                <a:latin typeface="Helvetica Neue"/>
              </a:rPr>
              <a:t>Çocuk işçi olarak çalışan veya çocuk işçiliği riski altında olan çocukların tespit edildiği ve diğer sektörlerdeki hizmet ve faaliyetlere dâhil edildiği farklı yolları belirleyin:</a:t>
            </a:r>
            <a:endParaRPr sz="2400" dirty="0"/>
          </a:p>
          <a:p>
            <a:pPr marL="685800" lvl="1" indent="-228600" algn="l" rtl="0">
              <a:lnSpc>
                <a:spcPct val="90000"/>
              </a:lnSpc>
              <a:spcBef>
                <a:spcPts val="500"/>
              </a:spcBef>
              <a:spcAft>
                <a:spcPct val="0"/>
              </a:spcAft>
              <a:buSzPts val="2400"/>
              <a:buChar char="•"/>
            </a:pPr>
            <a:r>
              <a:rPr lang="tr" sz="2000" b="0" i="1" u="none" strike="noStrike" dirty="0">
                <a:latin typeface="Helvetica Neue"/>
              </a:rPr>
              <a:t>Nasıl işliyor? Çocuk işçi olarak çalışan çocukların tespit edilmesi veya bu çocuklara ulaşılması için herhangi özel bir çalışma yürütülmekte midir? Bu çalışmalar ne derece etkilidir? Çocuk işçi olarak çalışan çocukları tespit etme hususundaki boşluklar nelerdir?</a:t>
            </a:r>
            <a:endParaRPr sz="2000" dirty="0"/>
          </a:p>
          <a:p>
            <a:pPr marL="228600" lvl="0" indent="-228600" algn="l" rtl="0">
              <a:lnSpc>
                <a:spcPct val="90000"/>
              </a:lnSpc>
              <a:spcBef>
                <a:spcPts val="1000"/>
              </a:spcBef>
              <a:spcAft>
                <a:spcPct val="0"/>
              </a:spcAft>
              <a:buClr>
                <a:schemeClr val="accent4"/>
              </a:buClr>
              <a:buSzPts val="2600"/>
              <a:buChar char="•"/>
            </a:pPr>
            <a:r>
              <a:rPr lang="tr" sz="2400" b="0" i="0" u="none" strike="noStrike" dirty="0">
                <a:latin typeface="Helvetica Neue"/>
              </a:rPr>
              <a:t>Tespit etmeyle ilgili cevaplarınızı renkli yapışkan bir not kağıdına, kapsayıcılık/erişim ile ilgili cevaplarınızı ise başka renkli yapışkan bir not kağıdına yazın. </a:t>
            </a:r>
            <a:endParaRPr sz="2400" dirty="0"/>
          </a:p>
          <a:p>
            <a:pPr marL="228600" lvl="0" indent="-228600" algn="l" rtl="0">
              <a:lnSpc>
                <a:spcPct val="90000"/>
              </a:lnSpc>
              <a:spcBef>
                <a:spcPts val="1000"/>
              </a:spcBef>
              <a:spcAft>
                <a:spcPct val="0"/>
              </a:spcAft>
              <a:buClr>
                <a:schemeClr val="accent4"/>
              </a:buClr>
              <a:buSzPts val="2600"/>
              <a:buChar char="•"/>
            </a:pPr>
            <a:r>
              <a:rPr lang="tr" sz="2400" b="0" i="0" u="none" strike="noStrike" dirty="0">
                <a:latin typeface="Helvetica Neue"/>
              </a:rPr>
              <a:t>Farklı sektörlerle ilgili not almayı unutmayın. </a:t>
            </a:r>
            <a:endParaRPr sz="2400" dirty="0"/>
          </a:p>
          <a:p>
            <a:pPr marL="228600" lvl="0" indent="-76200" algn="l" rtl="0">
              <a:lnSpc>
                <a:spcPct val="90000"/>
              </a:lnSpc>
              <a:spcBef>
                <a:spcPts val="1000"/>
              </a:spcBef>
              <a:spcAft>
                <a:spcPct val="0"/>
              </a:spcAft>
              <a:buClr>
                <a:schemeClr val="accent4"/>
              </a:buClr>
              <a:buSzPts val="2400"/>
              <a:buNone/>
            </a:pPr>
            <a:endParaRPr sz="2000" dirty="0"/>
          </a:p>
          <a:p>
            <a:pPr marL="228600" lvl="0" indent="-76200" algn="l" rtl="0">
              <a:lnSpc>
                <a:spcPct val="90000"/>
              </a:lnSpc>
              <a:spcBef>
                <a:spcPts val="1000"/>
              </a:spcBef>
              <a:spcAft>
                <a:spcPct val="0"/>
              </a:spcAft>
              <a:buClr>
                <a:schemeClr val="accent4"/>
              </a:buClr>
              <a:buSzPts val="2400"/>
              <a:buNone/>
            </a:pPr>
            <a:endParaRPr sz="2000" dirty="0"/>
          </a:p>
        </p:txBody>
      </p:sp>
      <p:sp>
        <p:nvSpPr>
          <p:cNvPr id="415" name="Google Shape;415;p22"/>
          <p:cNvSpPr txBox="1">
            <a:spLocks noGrp="1"/>
          </p:cNvSpPr>
          <p:nvPr>
            <p:ph type="body" idx="3"/>
          </p:nvPr>
        </p:nvSpPr>
        <p:spPr>
          <a:xfrm>
            <a:off x="378667" y="711867"/>
            <a:ext cx="2970847" cy="212883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Tx/>
              <a:buNone/>
            </a:pPr>
            <a:r>
              <a:rPr lang="tr" sz="3600" b="1" i="0" u="none" strike="noStrike" dirty="0">
                <a:latin typeface="Helvetica Neue"/>
              </a:rPr>
              <a:t>FAALİYET</a:t>
            </a:r>
            <a:endParaRPr dirty="0"/>
          </a:p>
          <a:p>
            <a:pPr marL="0" lvl="0" indent="0" algn="l" rtl="0">
              <a:lnSpc>
                <a:spcPct val="90000"/>
              </a:lnSpc>
              <a:spcBef>
                <a:spcPts val="1000"/>
              </a:spcBef>
              <a:spcAft>
                <a:spcPct val="0"/>
              </a:spcAft>
              <a:buClr>
                <a:schemeClr val="lt1"/>
              </a:buClr>
              <a:buSzTx/>
              <a:buNone/>
            </a:pPr>
            <a:endParaRPr dirty="0"/>
          </a:p>
          <a:p>
            <a:pPr marL="0" lvl="0" indent="0" algn="l" rtl="0">
              <a:lnSpc>
                <a:spcPct val="90000"/>
              </a:lnSpc>
              <a:spcBef>
                <a:spcPts val="1000"/>
              </a:spcBef>
              <a:spcAft>
                <a:spcPct val="0"/>
              </a:spcAft>
              <a:buClr>
                <a:schemeClr val="lt1"/>
              </a:buClr>
              <a:buSzTx/>
              <a:buNone/>
            </a:pPr>
            <a:r>
              <a:rPr lang="tr" sz="3600" b="1" i="0" u="none" strike="noStrike" dirty="0">
                <a:latin typeface="Helvetica Neue"/>
              </a:rPr>
              <a:t>2. BÖLÜM</a:t>
            </a:r>
            <a:endParaRPr dirty="0"/>
          </a:p>
          <a:p>
            <a:pPr marL="0" lvl="0" indent="0" algn="l" rtl="0">
              <a:lnSpc>
                <a:spcPct val="90000"/>
              </a:lnSpc>
              <a:spcBef>
                <a:spcPts val="1000"/>
              </a:spcBef>
              <a:spcAft>
                <a:spcPct val="0"/>
              </a:spcAft>
              <a:buClr>
                <a:schemeClr val="lt1"/>
              </a:buClr>
              <a:buSzTx/>
              <a:buNone/>
            </a:pPr>
            <a:endParaRPr dirty="0"/>
          </a:p>
          <a:p>
            <a:pPr marL="0" lvl="0" indent="0" algn="l" rtl="0">
              <a:lnSpc>
                <a:spcPct val="90000"/>
              </a:lnSpc>
              <a:spcBef>
                <a:spcPts val="1000"/>
              </a:spcBef>
              <a:spcAft>
                <a:spcPct val="0"/>
              </a:spcAft>
              <a:buClr>
                <a:schemeClr val="lt1"/>
              </a:buClr>
              <a:buSzTx/>
              <a:buNone/>
            </a:pPr>
            <a:endParaRPr dirty="0"/>
          </a:p>
        </p:txBody>
      </p:sp>
      <p:pic>
        <p:nvPicPr>
          <p:cNvPr id="3" name="Resim 2" descr="metin, grafik, yazı tipi, logo içeren bir resim&#10;&#10;Açıklama otomatik olarak oluşturuldu">
            <a:extLst>
              <a:ext uri="{FF2B5EF4-FFF2-40B4-BE49-F238E27FC236}">
                <a16:creationId xmlns:a16="http://schemas.microsoft.com/office/drawing/2014/main" id="{D3E9E584-5C12-8D60-ADA2-5E5512391046}"/>
              </a:ext>
            </a:extLst>
          </p:cNvPr>
          <p:cNvPicPr>
            <a:picLocks noChangeAspect="1"/>
          </p:cNvPicPr>
          <p:nvPr/>
        </p:nvPicPr>
        <p:blipFill>
          <a:blip r:embed="rId4"/>
          <a:stretch>
            <a:fillRect/>
          </a:stretch>
        </p:blipFill>
        <p:spPr>
          <a:xfrm>
            <a:off x="9719656" y="70658"/>
            <a:ext cx="2400300" cy="1043247"/>
          </a:xfrm>
          <a:prstGeom prst="rect">
            <a:avLst/>
          </a:prstGeom>
        </p:spPr>
      </p:pic>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23"/>
          <p:cNvSpPr txBox="1">
            <a:spLocks noGrp="1"/>
          </p:cNvSpPr>
          <p:nvPr>
            <p:ph type="title"/>
          </p:nvPr>
        </p:nvSpPr>
        <p:spPr>
          <a:xfrm>
            <a:off x="656023" y="365125"/>
            <a:ext cx="8865184"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4"/>
              </a:buClr>
              <a:buSzPts val="3400"/>
              <a:buFont typeface="Helvetica Neue"/>
              <a:buNone/>
            </a:pPr>
            <a:r>
              <a:rPr lang="tr" sz="2800" b="1" i="0" u="none" strike="noStrike" dirty="0">
                <a:latin typeface="Helvetica Neue"/>
              </a:rPr>
              <a:t>FAALİYET: ÇOCUK İŞÇİ OLARAK ÇALIŞAN ÇOCUKLARIN İNSANİ YARDIM HİZMETLERİNE NASIL ERİŞTİĞİNİ ANLAMAK</a:t>
            </a:r>
            <a:endParaRPr sz="2800" dirty="0"/>
          </a:p>
        </p:txBody>
      </p:sp>
      <p:sp>
        <p:nvSpPr>
          <p:cNvPr id="423" name="Google Shape;423;p23"/>
          <p:cNvSpPr txBox="1">
            <a:spLocks noGrp="1"/>
          </p:cNvSpPr>
          <p:nvPr>
            <p:ph type="body" idx="1"/>
          </p:nvPr>
        </p:nvSpPr>
        <p:spPr>
          <a:xfrm>
            <a:off x="685992" y="1938337"/>
            <a:ext cx="10820015" cy="42862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2"/>
              </a:buClr>
              <a:buSzPts val="2800"/>
              <a:buNone/>
            </a:pPr>
            <a:r>
              <a:rPr lang="tr" sz="2800" b="1" i="0" u="none" strike="noStrike" dirty="0">
                <a:latin typeface="Helvetica Neue"/>
              </a:rPr>
              <a:t>Farklı gruplara bölünerek vaka çalışmasını okuyun</a:t>
            </a:r>
            <a:endParaRPr dirty="0"/>
          </a:p>
        </p:txBody>
      </p:sp>
      <p:sp>
        <p:nvSpPr>
          <p:cNvPr id="424" name="Google Shape;424;p2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800" b="0" i="0" u="none" strike="noStrike" dirty="0">
                <a:latin typeface="Helvetica Neue"/>
              </a:rPr>
              <a:t>Bu çocuğun çocuk işçi olarak çalışmasının önüne geçmek için ihtiyaç duyduğu mevcut hizmetlere ve desteğe erişememesinin nedenlerini belirleyin. </a:t>
            </a:r>
            <a:endParaRPr dirty="0"/>
          </a:p>
          <a:p>
            <a:pPr marL="228600" lvl="0" indent="-228600" algn="l" rtl="0">
              <a:lnSpc>
                <a:spcPct val="90000"/>
              </a:lnSpc>
              <a:spcBef>
                <a:spcPts val="1000"/>
              </a:spcBef>
              <a:spcAft>
                <a:spcPct val="0"/>
              </a:spcAft>
              <a:buSzPts val="2800"/>
              <a:buChar char="•"/>
            </a:pPr>
            <a:r>
              <a:rPr lang="tr" sz="2800" b="0" i="0" u="none" strike="noStrike" dirty="0">
                <a:latin typeface="Helvetica Neue"/>
              </a:rPr>
              <a:t>Söz konusu çocuğun insani yardım faaliyetlerine ve desteğe daha iyi erişimine yardımcı olabilecek bazı somut adımları tespit edin. </a:t>
            </a:r>
            <a:endParaRPr dirty="0"/>
          </a:p>
          <a:p>
            <a:pPr marL="228600" lvl="0" indent="-228600" algn="l" rtl="0">
              <a:lnSpc>
                <a:spcPct val="90000"/>
              </a:lnSpc>
              <a:spcBef>
                <a:spcPts val="1000"/>
              </a:spcBef>
              <a:spcAft>
                <a:spcPct val="0"/>
              </a:spcAft>
              <a:buClr>
                <a:schemeClr val="accent2"/>
              </a:buClr>
              <a:buSzPts val="2800"/>
              <a:buChar char="•"/>
            </a:pPr>
            <a:r>
              <a:rPr lang="tr" sz="2800" b="0" i="0" u="none" strike="noStrike" dirty="0">
                <a:latin typeface="Helvetica Neue"/>
              </a:rPr>
              <a:t>Genel oturumda geri bildirimlerinizi sunmadan önce grubunuz içerisinde tartışmanız için 15 dakikanız var.</a:t>
            </a:r>
            <a:endParaRPr dirty="0"/>
          </a:p>
        </p:txBody>
      </p:sp>
      <p:pic>
        <p:nvPicPr>
          <p:cNvPr id="4" name="Resim 3" descr="metin, grafik, yazı tipi, logo içeren bir resim&#10;&#10;Açıklama otomatik olarak oluşturuldu">
            <a:extLst>
              <a:ext uri="{FF2B5EF4-FFF2-40B4-BE49-F238E27FC236}">
                <a16:creationId xmlns:a16="http://schemas.microsoft.com/office/drawing/2014/main" id="{BA40F033-EC85-0707-D8E6-52E5C9A6F2A1}"/>
              </a:ext>
            </a:extLst>
          </p:cNvPr>
          <p:cNvPicPr>
            <a:picLocks noChangeAspect="1"/>
          </p:cNvPicPr>
          <p:nvPr/>
        </p:nvPicPr>
        <p:blipFill>
          <a:blip r:embed="rId4"/>
          <a:stretch>
            <a:fillRect/>
          </a:stretch>
        </p:blipFill>
        <p:spPr>
          <a:xfrm>
            <a:off x="9521207" y="74655"/>
            <a:ext cx="2410426" cy="1122278"/>
          </a:xfrm>
          <a:prstGeom prst="rect">
            <a:avLst/>
          </a:prstGeom>
        </p:spPr>
      </p:pic>
    </p:spTree>
    <p:custDataLst>
      <p:tags r:id="rId1"/>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24"/>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rgbClr val="026794"/>
              </a:buClr>
              <a:buSzPts val="4000"/>
              <a:buNone/>
            </a:pPr>
            <a:r>
              <a:rPr lang="tr" sz="4000" b="1" i="0" u="none" strike="noStrike">
                <a:latin typeface="Helvetica Neue"/>
              </a:rPr>
              <a:t>TEMEL MESAJLAR</a:t>
            </a:r>
            <a:endParaRPr/>
          </a:p>
        </p:txBody>
      </p:sp>
      <p:sp>
        <p:nvSpPr>
          <p:cNvPr id="432" name="Google Shape;432;p24"/>
          <p:cNvSpPr txBox="1">
            <a:spLocks noGrp="1"/>
          </p:cNvSpPr>
          <p:nvPr>
            <p:ph type="body" idx="2"/>
          </p:nvPr>
        </p:nvSpPr>
        <p:spPr>
          <a:xfrm>
            <a:off x="4100513" y="1289792"/>
            <a:ext cx="7836563" cy="503957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800" b="0" i="0" u="none" strike="noStrike" dirty="0">
                <a:latin typeface="Helvetica Neue"/>
              </a:rPr>
              <a:t>Çocuk işçiliği, sektörler ve sistemler arası geniş bir dizi temas noktası aracılığıyla tespit edilebilir. </a:t>
            </a:r>
            <a:endParaRPr dirty="0"/>
          </a:p>
          <a:p>
            <a:pPr marL="228600" lvl="0" indent="-228600" algn="l" rtl="0">
              <a:lnSpc>
                <a:spcPct val="90000"/>
              </a:lnSpc>
              <a:spcBef>
                <a:spcPts val="1000"/>
              </a:spcBef>
              <a:spcAft>
                <a:spcPct val="0"/>
              </a:spcAft>
              <a:buSzPts val="2800"/>
              <a:buChar char="•"/>
            </a:pPr>
            <a:r>
              <a:rPr lang="tr" sz="2800" b="0" i="0" u="none" strike="noStrike" dirty="0">
                <a:latin typeface="Helvetica Neue"/>
              </a:rPr>
              <a:t>Net giriş noktalarına sahip, koordinasyon ve güvenliğin sağlandığı çok sektörlü sevk yollarına ihtiyaç duyulmaktadır.  </a:t>
            </a:r>
            <a:endParaRPr dirty="0"/>
          </a:p>
          <a:p>
            <a:pPr marL="228600" lvl="0" indent="-228600" algn="l" rtl="0">
              <a:lnSpc>
                <a:spcPct val="90000"/>
              </a:lnSpc>
              <a:spcBef>
                <a:spcPts val="1000"/>
              </a:spcBef>
              <a:spcAft>
                <a:spcPct val="0"/>
              </a:spcAft>
              <a:buSzPts val="2800"/>
              <a:buChar char="•"/>
            </a:pPr>
            <a:r>
              <a:rPr lang="tr" sz="2800" b="0" i="0" u="none" strike="noStrike" dirty="0">
                <a:latin typeface="Helvetica Neue"/>
              </a:rPr>
              <a:t>Çocuk işçiliğinin ve en kötü biçimlerinin belirtilerinin farkında olun, riskleri anlayın ve uygun hizmetlere güvenli bir şekilde yönlendirme yapın. </a:t>
            </a:r>
            <a:endParaRPr dirty="0"/>
          </a:p>
          <a:p>
            <a:pPr marL="228600" lvl="0" indent="-228600" algn="l" rtl="0">
              <a:lnSpc>
                <a:spcPct val="90000"/>
              </a:lnSpc>
              <a:spcBef>
                <a:spcPts val="1000"/>
              </a:spcBef>
              <a:spcAft>
                <a:spcPct val="0"/>
              </a:spcAft>
              <a:buSzPts val="2800"/>
              <a:buChar char="•"/>
            </a:pPr>
            <a:r>
              <a:rPr lang="tr" sz="2800" b="0" i="0" u="none" strike="noStrike" dirty="0">
                <a:latin typeface="Helvetica Neue"/>
              </a:rPr>
              <a:t>Çocuk işçi olarak çalışan veya çocuk işçiliği riski altında olan çocukları desteklemek ve onlara ulaşmak için fırsatlar yaratın. </a:t>
            </a:r>
            <a:endParaRPr dirty="0"/>
          </a:p>
        </p:txBody>
      </p:sp>
    </p:spTree>
    <p:custDataLst>
      <p:tags r:id="rId1"/>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304800" y="2732592"/>
            <a:ext cx="11364685" cy="3806078"/>
          </a:xfrm>
          <a:prstGeom prst="rect">
            <a:avLst/>
          </a:prstGeom>
          <a:noFill/>
          <a:ln>
            <a:noFill/>
          </a:ln>
        </p:spPr>
        <p:txBody>
          <a:bodyPr spcFirstLastPara="1" wrap="square" lIns="91425" tIns="45700" rIns="91425" bIns="45700" anchor="t" anchorCtr="0">
            <a:noAutofit/>
          </a:bodyPr>
          <a:lstStyle/>
          <a:p>
            <a:pPr marL="457200" lvl="0" indent="-387350" algn="l" rtl="0">
              <a:lnSpc>
                <a:spcPct val="100000"/>
              </a:lnSpc>
              <a:spcBef>
                <a:spcPts val="600"/>
              </a:spcBef>
              <a:spcAft>
                <a:spcPct val="0"/>
              </a:spcAft>
              <a:buSzPts val="2500"/>
              <a:buFont typeface="Helvetica Neue"/>
              <a:buChar char="●"/>
            </a:pPr>
            <a:r>
              <a:rPr lang="tr" sz="2400" b="0" i="0" u="none" strike="noStrike" dirty="0">
                <a:latin typeface="Helvetica Neue"/>
              </a:rPr>
              <a:t>Çocuk işçi olarak çalışan çocukların insani yardım hizmetleri aracılığıyla tespit edilebileceği ve bu bağlamda daha yetkin hizmetlere güvenli bir şekilde yönlendirilebileceği yolları </a:t>
            </a:r>
            <a:r>
              <a:rPr lang="tr" sz="2400" b="0" i="0" u="none" strike="noStrike" dirty="0" smtClean="0">
                <a:latin typeface="Helvetica Neue"/>
              </a:rPr>
              <a:t>tanımlayabilecek,</a:t>
            </a:r>
            <a:endParaRPr sz="2400" b="1" dirty="0"/>
          </a:p>
          <a:p>
            <a:pPr marL="457200" lvl="0" indent="-387350" algn="l" rtl="0">
              <a:lnSpc>
                <a:spcPct val="100000"/>
              </a:lnSpc>
              <a:spcBef>
                <a:spcPct val="0"/>
              </a:spcBef>
              <a:spcAft>
                <a:spcPct val="0"/>
              </a:spcAft>
              <a:buSzPts val="2500"/>
              <a:buFont typeface="Helvetica Neue"/>
              <a:buChar char="●"/>
            </a:pPr>
            <a:r>
              <a:rPr lang="tr" sz="2400" b="0" i="0" u="none" strike="noStrike" dirty="0">
                <a:latin typeface="Helvetica Neue"/>
              </a:rPr>
              <a:t>Programlama yaklaşımlarını değerlendirerek çocuk işçi olarak çalışan çocuklara ulaşmada karşılaşılan 4 zorluğu tespit </a:t>
            </a:r>
            <a:r>
              <a:rPr lang="tr" sz="2400" b="0" i="0" u="none" strike="noStrike" dirty="0" smtClean="0">
                <a:latin typeface="Helvetica Neue"/>
              </a:rPr>
              <a:t>edebilecek,</a:t>
            </a:r>
            <a:endParaRPr sz="2400" dirty="0"/>
          </a:p>
          <a:p>
            <a:pPr marL="457200" lvl="0" indent="-387350" algn="l" rtl="0">
              <a:lnSpc>
                <a:spcPct val="100000"/>
              </a:lnSpc>
              <a:spcBef>
                <a:spcPct val="0"/>
              </a:spcBef>
              <a:spcAft>
                <a:spcPct val="0"/>
              </a:spcAft>
              <a:buSzPts val="2500"/>
              <a:buFont typeface="Helvetica Neue"/>
              <a:buChar char="●"/>
            </a:pPr>
            <a:r>
              <a:rPr lang="tr" sz="2400" b="0" i="0" u="none" strike="noStrike" dirty="0">
                <a:latin typeface="Helvetica Neue"/>
              </a:rPr>
              <a:t>Programlama yaklaşımlarını değerlendirerek çocuk işçi olarak çalışan çocuklara erişimi artırmak için yapılabilecek 4 iyileştirmeyi </a:t>
            </a:r>
            <a:r>
              <a:rPr lang="tr" sz="2400" b="0" i="0" u="none" strike="noStrike" dirty="0" smtClean="0">
                <a:latin typeface="Helvetica Neue"/>
              </a:rPr>
              <a:t>belirleyebilecek,</a:t>
            </a:r>
            <a:endParaRPr sz="2400" dirty="0"/>
          </a:p>
          <a:p>
            <a:pPr marL="457200" lvl="0" indent="-387350" algn="l" rtl="0">
              <a:lnSpc>
                <a:spcPct val="100000"/>
              </a:lnSpc>
              <a:spcBef>
                <a:spcPct val="0"/>
              </a:spcBef>
              <a:spcAft>
                <a:spcPts val="600"/>
              </a:spcAft>
              <a:buSzPts val="2500"/>
              <a:buFont typeface="Helvetica Neue"/>
              <a:buChar char="●"/>
            </a:pPr>
            <a:r>
              <a:rPr lang="tr" sz="2400" b="0" i="0" u="none" strike="noStrike" dirty="0">
                <a:latin typeface="Helvetica Neue"/>
              </a:rPr>
              <a:t>Yerinden edilme durumunda çocuk işçi olarak çalışan veya çocuk işçiliği riski altındaki çocukların ihtiyaçlarının daha iyi karşılanması için insani yardım programlarında yapılabilecek olası uyarlamaları </a:t>
            </a:r>
            <a:r>
              <a:rPr lang="tr" sz="2400" b="0" i="0" u="none" strike="noStrike" dirty="0" smtClean="0">
                <a:latin typeface="Helvetica Neue"/>
              </a:rPr>
              <a:t>belirleyebileceksiniz.</a:t>
            </a:r>
            <a:endParaRPr sz="2400"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3" name="Google Shape;243;p3"/>
          <p:cNvSpPr txBox="1"/>
          <p:nvPr/>
        </p:nvSpPr>
        <p:spPr>
          <a:xfrm>
            <a:off x="304800" y="937802"/>
            <a:ext cx="11538857" cy="2280633"/>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r>
              <a:rPr lang="tr" sz="2800" b="0" i="0" u="none" strike="noStrike" cap="none" dirty="0">
                <a:solidFill>
                  <a:srgbClr val="FFFFFF"/>
                </a:solidFill>
                <a:latin typeface="Helvetica Neue"/>
                <a:ea typeface="Helvetica Neue"/>
                <a:cs typeface="Helvetica Neue"/>
                <a:sym typeface="Helvetica Neue"/>
              </a:rPr>
              <a:t> </a:t>
            </a:r>
            <a:r>
              <a:rPr lang="tr" sz="4000" b="1" i="0" u="none" strike="noStrike" cap="none" dirty="0">
                <a:solidFill>
                  <a:srgbClr val="FFFFFF"/>
                </a:solidFill>
                <a:latin typeface="Helvetica Neue"/>
                <a:ea typeface="Helvetica Neue"/>
                <a:cs typeface="Helvetica Neue"/>
                <a:sym typeface="Helvetica Neue"/>
              </a:rPr>
              <a:t>ÖĞRENME ÇIKTILARI  </a:t>
            </a:r>
            <a:endParaRPr dirty="0"/>
          </a:p>
          <a:p>
            <a:pPr marL="0" marR="0" lvl="0" indent="0" algn="ctr" rtl="0">
              <a:lnSpc>
                <a:spcPct val="90000"/>
              </a:lnSpc>
              <a:spcBef>
                <a:spcPts val="1000"/>
              </a:spcBef>
              <a:spcAft>
                <a:spcPct val="0"/>
              </a:spcAft>
              <a:buClr>
                <a:schemeClr val="lt1"/>
              </a:buClr>
              <a:buSzPts val="3000"/>
              <a:buFont typeface="Arial"/>
              <a:buNone/>
            </a:pPr>
            <a:r>
              <a:rPr lang="tr" sz="3000" b="0" i="0" u="none" strike="noStrike" cap="none" dirty="0">
                <a:solidFill>
                  <a:srgbClr val="FFFFFF"/>
                </a:solidFill>
                <a:latin typeface="Helvetica Neue"/>
                <a:ea typeface="Helvetica Neue"/>
                <a:cs typeface="Helvetica Neue"/>
                <a:sym typeface="Helvetica Neue"/>
              </a:rPr>
              <a:t>Bu </a:t>
            </a:r>
            <a:r>
              <a:rPr lang="tr" sz="3000" b="0" i="0" u="none" strike="noStrike" cap="none" dirty="0" smtClean="0">
                <a:solidFill>
                  <a:srgbClr val="FFFFFF"/>
                </a:solidFill>
                <a:latin typeface="Helvetica Neue"/>
                <a:ea typeface="Helvetica Neue"/>
                <a:cs typeface="Helvetica Neue"/>
                <a:sym typeface="Helvetica Neue"/>
              </a:rPr>
              <a:t>oturumun sonunda:</a:t>
            </a:r>
            <a:endParaRPr sz="3000" b="1" i="0" u="none" strike="noStrike" cap="none" dirty="0">
              <a:solidFill>
                <a:schemeClr val="lt1"/>
              </a:solidFill>
              <a:latin typeface="Helvetica Neue"/>
              <a:ea typeface="Helvetica Neue"/>
              <a:cs typeface="Helvetica Neue"/>
              <a:sym typeface="Helvetica Neue"/>
            </a:endParaRPr>
          </a:p>
        </p:txBody>
      </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1"/>
              </a:buClr>
              <a:buSzPts val="2800"/>
              <a:buNone/>
            </a:pPr>
            <a:endParaRPr/>
          </a:p>
        </p:txBody>
      </p:sp>
      <p:sp>
        <p:nvSpPr>
          <p:cNvPr id="250" name="Google Shape;250;p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3"/>
              </a:buClr>
              <a:buSzPts val="2400"/>
              <a:buNone/>
            </a:pPr>
            <a:endParaRPr/>
          </a:p>
        </p:txBody>
      </p:sp>
      <p:sp>
        <p:nvSpPr>
          <p:cNvPr id="251" name="Google Shape;251;p4"/>
          <p:cNvSpPr/>
          <p:nvPr/>
        </p:nvSpPr>
        <p:spPr>
          <a:xfrm>
            <a:off x="0" y="457200"/>
            <a:ext cx="12192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ct val="0"/>
              </a:spcBef>
              <a:spcAft>
                <a:spcPct val="0"/>
              </a:spcAft>
              <a:buClr>
                <a:schemeClr val="dk1"/>
              </a:buClr>
              <a:buSzPts val="1000"/>
              <a:buFont typeface="Arial"/>
              <a:buNone/>
            </a:pPr>
            <a:r>
              <a:rPr lang="en-GB" sz="1000" b="1" i="0" u="none" strike="noStrike" cap="none">
                <a:solidFill>
                  <a:schemeClr val="dk1"/>
                </a:solidFill>
                <a:latin typeface="Arial"/>
                <a:ea typeface="Arial"/>
                <a:cs typeface="Arial"/>
                <a:sym typeface="Arial"/>
              </a:rPr>
              <a:t> </a:t>
            </a:r>
            <a:br>
              <a:rPr lang="en-GB" sz="1000" b="1"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grpSp>
        <p:nvGrpSpPr>
          <p:cNvPr id="252" name="Google Shape;252;p4"/>
          <p:cNvGrpSpPr/>
          <p:nvPr/>
        </p:nvGrpSpPr>
        <p:grpSpPr>
          <a:xfrm>
            <a:off x="204094" y="947057"/>
            <a:ext cx="3821354" cy="3821354"/>
            <a:chOff x="1591579" y="0"/>
            <a:chExt cx="3821354" cy="3821354"/>
          </a:xfrm>
        </p:grpSpPr>
        <p:sp>
          <p:nvSpPr>
            <p:cNvPr id="253" name="Google Shape;253;p4"/>
            <p:cNvSpPr/>
            <p:nvPr/>
          </p:nvSpPr>
          <p:spPr>
            <a:xfrm>
              <a:off x="1591579" y="0"/>
              <a:ext cx="3821354" cy="3821354"/>
            </a:xfrm>
            <a:prstGeom prst="ellipse">
              <a:avLst/>
            </a:prstGeom>
            <a:solidFill>
              <a:srgbClr val="0087C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54" name="Google Shape;254;p4"/>
            <p:cNvSpPr txBox="1"/>
            <p:nvPr/>
          </p:nvSpPr>
          <p:spPr>
            <a:xfrm>
              <a:off x="2968031" y="191067"/>
              <a:ext cx="1068450" cy="573203"/>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dirty="0">
                  <a:solidFill>
                    <a:srgbClr val="FFFFFF"/>
                  </a:solidFill>
                  <a:latin typeface="Calibri"/>
                  <a:ea typeface="Calibri"/>
                  <a:cs typeface="Calibri"/>
                  <a:sym typeface="Calibri"/>
                </a:rPr>
                <a:t>Toplum</a:t>
              </a:r>
              <a:endParaRPr dirty="0"/>
            </a:p>
            <a:p>
              <a:pPr marL="0" marR="0" lvl="0" indent="0" algn="ctr" rtl="0">
                <a:lnSpc>
                  <a:spcPct val="90000"/>
                </a:lnSpc>
                <a:spcBef>
                  <a:spcPts val="630"/>
                </a:spcBef>
                <a:spcAft>
                  <a:spcPct val="0"/>
                </a:spcAft>
                <a:buClr>
                  <a:schemeClr val="dk1"/>
                </a:buClr>
                <a:buSzPts val="1500"/>
                <a:buFont typeface="Calibri"/>
                <a:buNone/>
              </a:pPr>
              <a:endParaRPr sz="1500" b="0" i="0" u="none" strike="noStrike" cap="none" dirty="0">
                <a:solidFill>
                  <a:schemeClr val="lt1"/>
                </a:solidFill>
                <a:latin typeface="Calibri"/>
                <a:ea typeface="Calibri"/>
                <a:cs typeface="Calibri"/>
                <a:sym typeface="Calibri"/>
              </a:endParaRPr>
            </a:p>
          </p:txBody>
        </p:sp>
        <p:sp>
          <p:nvSpPr>
            <p:cNvPr id="255" name="Google Shape;255;p4"/>
            <p:cNvSpPr/>
            <p:nvPr/>
          </p:nvSpPr>
          <p:spPr>
            <a:xfrm>
              <a:off x="1973714" y="764270"/>
              <a:ext cx="3057083" cy="3057083"/>
            </a:xfrm>
            <a:prstGeom prst="ellipse">
              <a:avLst/>
            </a:prstGeom>
            <a:solidFill>
              <a:srgbClr val="97457A"/>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56" name="Google Shape;256;p4"/>
            <p:cNvSpPr txBox="1"/>
            <p:nvPr/>
          </p:nvSpPr>
          <p:spPr>
            <a:xfrm>
              <a:off x="2968031" y="947695"/>
              <a:ext cx="1068450" cy="550274"/>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ct val="0"/>
                </a:spcBef>
                <a:spcAft>
                  <a:spcPct val="0"/>
                </a:spcAft>
                <a:buClr>
                  <a:schemeClr val="dk1"/>
                </a:buClr>
                <a:buSzPts val="1600"/>
                <a:buFont typeface="Calibri"/>
                <a:buNone/>
              </a:pPr>
              <a:endParaRPr sz="1600" b="0" i="0" u="none" strike="noStrike" cap="none">
                <a:solidFill>
                  <a:schemeClr val="lt1"/>
                </a:solidFill>
                <a:latin typeface="Calibri"/>
                <a:ea typeface="Calibri"/>
                <a:cs typeface="Calibri"/>
                <a:sym typeface="Calibri"/>
              </a:endParaRPr>
            </a:p>
            <a:p>
              <a:pPr marL="0" marR="0" lvl="0" indent="0" algn="ctr" rtl="0">
                <a:lnSpc>
                  <a:spcPct val="90000"/>
                </a:lnSpc>
                <a:spcBef>
                  <a:spcPts val="560"/>
                </a:spcBef>
                <a:spcAft>
                  <a:spcPct val="0"/>
                </a:spcAft>
                <a:buClr>
                  <a:schemeClr val="dk1"/>
                </a:buClr>
                <a:buSzPts val="1500"/>
                <a:buFont typeface="Calibri"/>
                <a:buNone/>
              </a:pPr>
              <a:endParaRPr sz="1500" b="0" i="0" u="none" strike="noStrike" cap="none">
                <a:solidFill>
                  <a:schemeClr val="lt1"/>
                </a:solidFill>
                <a:latin typeface="Calibri"/>
                <a:ea typeface="Calibri"/>
                <a:cs typeface="Calibri"/>
                <a:sym typeface="Calibri"/>
              </a:endParaRPr>
            </a:p>
          </p:txBody>
        </p:sp>
        <p:sp>
          <p:nvSpPr>
            <p:cNvPr id="257" name="Google Shape;257;p4"/>
            <p:cNvSpPr/>
            <p:nvPr/>
          </p:nvSpPr>
          <p:spPr>
            <a:xfrm>
              <a:off x="2355850" y="1528541"/>
              <a:ext cx="2292812" cy="2292812"/>
            </a:xfrm>
            <a:prstGeom prst="ellipse">
              <a:avLst/>
            </a:prstGeom>
            <a:solidFill>
              <a:srgbClr val="94CB79"/>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58" name="Google Shape;258;p4"/>
            <p:cNvSpPr txBox="1"/>
            <p:nvPr/>
          </p:nvSpPr>
          <p:spPr>
            <a:xfrm>
              <a:off x="2968031" y="1700502"/>
              <a:ext cx="1068450" cy="515882"/>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dirty="0">
                  <a:solidFill>
                    <a:srgbClr val="FFFFFF"/>
                  </a:solidFill>
                  <a:latin typeface="Calibri"/>
                  <a:ea typeface="Calibri"/>
                  <a:cs typeface="Calibri"/>
                  <a:sym typeface="Calibri"/>
                </a:rPr>
                <a:t>Aile</a:t>
              </a:r>
              <a:endParaRPr dirty="0"/>
            </a:p>
            <a:p>
              <a:pPr marL="0" marR="0" lvl="0" indent="0" algn="ctr" rtl="0">
                <a:lnSpc>
                  <a:spcPct val="90000"/>
                </a:lnSpc>
                <a:spcBef>
                  <a:spcPts val="630"/>
                </a:spcBef>
                <a:spcAft>
                  <a:spcPct val="0"/>
                </a:spcAft>
                <a:buClr>
                  <a:schemeClr val="dk1"/>
                </a:buClr>
                <a:buSzPts val="1400"/>
                <a:buFont typeface="Calibri"/>
                <a:buNone/>
              </a:pPr>
              <a:endParaRPr sz="1400" b="0" i="0" u="none" strike="noStrike" cap="none" dirty="0">
                <a:solidFill>
                  <a:schemeClr val="lt1"/>
                </a:solidFill>
                <a:latin typeface="Calibri"/>
                <a:ea typeface="Calibri"/>
                <a:cs typeface="Calibri"/>
                <a:sym typeface="Calibri"/>
              </a:endParaRPr>
            </a:p>
          </p:txBody>
        </p:sp>
        <p:sp>
          <p:nvSpPr>
            <p:cNvPr id="259" name="Google Shape;259;p4"/>
            <p:cNvSpPr/>
            <p:nvPr/>
          </p:nvSpPr>
          <p:spPr>
            <a:xfrm>
              <a:off x="2721920" y="2292812"/>
              <a:ext cx="1528541" cy="1528541"/>
            </a:xfrm>
            <a:prstGeom prst="ellipse">
              <a:avLst/>
            </a:prstGeom>
            <a:solidFill>
              <a:srgbClr val="009FA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ct val="0"/>
                </a:spcBef>
                <a:spcAft>
                  <a:spcPct val="0"/>
                </a:spcAft>
                <a:buNone/>
              </a:pPr>
              <a:endParaRPr/>
            </a:p>
          </p:txBody>
        </p:sp>
        <p:sp>
          <p:nvSpPr>
            <p:cNvPr id="260" name="Google Shape;260;p4"/>
            <p:cNvSpPr txBox="1"/>
            <p:nvPr/>
          </p:nvSpPr>
          <p:spPr>
            <a:xfrm>
              <a:off x="2945770" y="2674947"/>
              <a:ext cx="1080842" cy="764270"/>
            </a:xfrm>
            <a:prstGeom prst="rect">
              <a:avLst/>
            </a:prstGeom>
            <a:noFill/>
            <a:ln>
              <a:noFill/>
            </a:ln>
          </p:spPr>
          <p:txBody>
            <a:bodyPr spcFirstLastPara="1" wrap="square" lIns="128000" tIns="128000" rIns="128000" bIns="128000" anchor="ctr" anchorCtr="0">
              <a:noAutofit/>
            </a:bodyPr>
            <a:lstStyle/>
            <a:p>
              <a:pPr marL="0" marR="0" lvl="0" indent="0" algn="ctr" rtl="0">
                <a:lnSpc>
                  <a:spcPct val="90000"/>
                </a:lnSpc>
                <a:spcBef>
                  <a:spcPct val="0"/>
                </a:spcBef>
                <a:spcAft>
                  <a:spcPct val="0"/>
                </a:spcAft>
                <a:buClr>
                  <a:schemeClr val="lt1"/>
                </a:buClr>
                <a:buSzPts val="1800"/>
                <a:buFont typeface="Calibri"/>
                <a:buNone/>
              </a:pPr>
              <a:r>
                <a:rPr lang="tr" sz="1800" b="0" i="0" u="none" strike="noStrike" cap="none" dirty="0">
                  <a:solidFill>
                    <a:srgbClr val="FFFFFF"/>
                  </a:solidFill>
                  <a:latin typeface="Calibri"/>
                  <a:ea typeface="Calibri"/>
                  <a:cs typeface="Calibri"/>
                  <a:sym typeface="Calibri"/>
                </a:rPr>
                <a:t>Çocuk</a:t>
              </a:r>
              <a:endParaRPr dirty="0"/>
            </a:p>
            <a:p>
              <a:pPr marL="0" marR="0" lvl="0" indent="0" algn="ctr" rtl="0">
                <a:lnSpc>
                  <a:spcPct val="90000"/>
                </a:lnSpc>
                <a:spcBef>
                  <a:spcPts val="630"/>
                </a:spcBef>
                <a:spcAft>
                  <a:spcPct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ct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a:p>
              <a:pPr marL="0" marR="0" lvl="0" indent="0" algn="ctr" rtl="0">
                <a:lnSpc>
                  <a:spcPct val="90000"/>
                </a:lnSpc>
                <a:spcBef>
                  <a:spcPts val="630"/>
                </a:spcBef>
                <a:spcAft>
                  <a:spcPct val="0"/>
                </a:spcAft>
                <a:buClr>
                  <a:schemeClr val="dk1"/>
                </a:buClr>
                <a:buSzPts val="1800"/>
                <a:buFont typeface="Calibri"/>
                <a:buNone/>
              </a:pPr>
              <a:endParaRPr sz="1800" b="0" i="0" u="none" strike="noStrike" cap="none" dirty="0">
                <a:solidFill>
                  <a:schemeClr val="lt1"/>
                </a:solidFill>
                <a:latin typeface="Calibri"/>
                <a:ea typeface="Calibri"/>
                <a:cs typeface="Calibri"/>
                <a:sym typeface="Calibri"/>
              </a:endParaRPr>
            </a:p>
          </p:txBody>
        </p:sp>
      </p:grpSp>
      <p:sp>
        <p:nvSpPr>
          <p:cNvPr id="261" name="Google Shape;261;p4"/>
          <p:cNvSpPr txBox="1"/>
          <p:nvPr/>
        </p:nvSpPr>
        <p:spPr>
          <a:xfrm>
            <a:off x="3293032" y="1445594"/>
            <a:ext cx="8898964" cy="984885"/>
          </a:xfrm>
          <a:prstGeom prst="rect">
            <a:avLst/>
          </a:prstGeom>
          <a:solidFill>
            <a:schemeClr val="accent2"/>
          </a:solidFill>
          <a:ln>
            <a:noFill/>
          </a:ln>
        </p:spPr>
        <p:txBody>
          <a:bodyPr spcFirstLastPara="1" wrap="square" lIns="91425" tIns="45700" rIns="91425" bIns="45700" anchor="t" anchorCtr="0">
            <a:noAutofit/>
          </a:bodyPr>
          <a:lstStyle/>
          <a:p>
            <a:pPr marL="635000" marR="0" lvl="1" indent="-358775" algn="l" rtl="0">
              <a:spcBef>
                <a:spcPct val="0"/>
              </a:spcBef>
              <a:spcAft>
                <a:spcPct val="0"/>
              </a:spcAft>
              <a:buClr>
                <a:schemeClr val="lt1"/>
              </a:buClr>
              <a:buSzPts val="2000"/>
              <a:buFont typeface="Arial"/>
              <a:buChar char="•"/>
            </a:pPr>
            <a:r>
              <a:rPr lang="tr" sz="2000" b="0" i="0" u="none" strike="noStrike" cap="none" dirty="0">
                <a:solidFill>
                  <a:srgbClr val="FFFFFF"/>
                </a:solidFill>
                <a:latin typeface="Calibri"/>
                <a:ea typeface="Calibri"/>
                <a:cs typeface="Calibri"/>
                <a:sym typeface="Calibri"/>
              </a:rPr>
              <a:t>Güçlü mevzuat çerçevesi • İşlevsel/kaynağı olan hükûmet hizmetleri • Bilgi yönetim sistemleri • Sektörler/kuruluşlar arası koordinasyon</a:t>
            </a:r>
            <a:endParaRPr dirty="0"/>
          </a:p>
          <a:p>
            <a:pPr marL="635000" marR="0" lvl="1" indent="-244475" algn="l" rtl="0">
              <a:spcBef>
                <a:spcPct val="0"/>
              </a:spcBef>
              <a:spcAft>
                <a:spcPct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62" name="Google Shape;262;p4"/>
          <p:cNvSpPr txBox="1"/>
          <p:nvPr/>
        </p:nvSpPr>
        <p:spPr>
          <a:xfrm>
            <a:off x="3135086" y="2151562"/>
            <a:ext cx="9056914" cy="984885"/>
          </a:xfrm>
          <a:prstGeom prst="rect">
            <a:avLst/>
          </a:prstGeom>
          <a:solidFill>
            <a:srgbClr val="97467D"/>
          </a:solidFill>
          <a:ln>
            <a:noFill/>
          </a:ln>
        </p:spPr>
        <p:txBody>
          <a:bodyPr spcFirstLastPara="1" wrap="square" lIns="91425" tIns="45700" rIns="91425" bIns="45700" anchor="t" anchorCtr="0">
            <a:noAutofit/>
          </a:bodyPr>
          <a:lstStyle/>
          <a:p>
            <a:pPr marL="742950" marR="0" lvl="1" indent="-287338" algn="l" rtl="0">
              <a:spcBef>
                <a:spcPct val="0"/>
              </a:spcBef>
              <a:spcAft>
                <a:spcPct val="0"/>
              </a:spcAft>
              <a:buClr>
                <a:schemeClr val="lt1"/>
              </a:buClr>
              <a:buSzPts val="2000"/>
              <a:buFont typeface="Arial"/>
              <a:buChar char="•"/>
            </a:pPr>
            <a:r>
              <a:rPr lang="tr" sz="2000" b="0" i="0" u="none" strike="noStrike" cap="none" dirty="0">
                <a:solidFill>
                  <a:srgbClr val="FFFFFF"/>
                </a:solidFill>
                <a:latin typeface="Calibri"/>
                <a:ea typeface="Calibri"/>
                <a:cs typeface="Calibri"/>
                <a:sym typeface="Calibri"/>
              </a:rPr>
              <a:t>Çocuk işçiliği izleme, tespit ve yönlendirme sistemleri • Önleme ve müdahale için yeterli kaynaklar • Sosyal normlar, tutumlar ve uygulamalar</a:t>
            </a:r>
            <a:endParaRPr dirty="0"/>
          </a:p>
          <a:p>
            <a:pPr marL="742950" marR="0" lvl="1" indent="-173037" algn="l" rtl="0">
              <a:spcBef>
                <a:spcPct val="0"/>
              </a:spcBef>
              <a:spcAft>
                <a:spcPct val="0"/>
              </a:spcAft>
              <a:buClr>
                <a:schemeClr val="dk1"/>
              </a:buClr>
              <a:buSzPts val="1800"/>
              <a:buFont typeface="Arial"/>
              <a:buNone/>
            </a:pPr>
            <a:endParaRPr sz="1800" b="0" i="0" u="none" strike="noStrike" cap="none" dirty="0">
              <a:solidFill>
                <a:schemeClr val="lt1"/>
              </a:solidFill>
              <a:latin typeface="Calibri"/>
              <a:ea typeface="Calibri"/>
              <a:cs typeface="Calibri"/>
              <a:sym typeface="Calibri"/>
            </a:endParaRPr>
          </a:p>
        </p:txBody>
      </p:sp>
      <p:sp>
        <p:nvSpPr>
          <p:cNvPr id="263" name="Google Shape;263;p4"/>
          <p:cNvSpPr txBox="1"/>
          <p:nvPr/>
        </p:nvSpPr>
        <p:spPr>
          <a:xfrm>
            <a:off x="2971800" y="2982559"/>
            <a:ext cx="9220200" cy="954107"/>
          </a:xfrm>
          <a:prstGeom prst="rect">
            <a:avLst/>
          </a:prstGeom>
          <a:solidFill>
            <a:srgbClr val="95CD7A"/>
          </a:solidFill>
          <a:ln>
            <a:noFill/>
          </a:ln>
        </p:spPr>
        <p:txBody>
          <a:bodyPr spcFirstLastPara="1" wrap="square" lIns="91425" tIns="45700" rIns="91425" bIns="45700" anchor="t" anchorCtr="0">
            <a:noAutofit/>
          </a:bodyPr>
          <a:lstStyle/>
          <a:p>
            <a:pPr marL="895350" marR="0" lvl="2" indent="-309563" algn="l" rtl="0">
              <a:spcBef>
                <a:spcPct val="0"/>
              </a:spcBef>
              <a:spcAft>
                <a:spcPct val="0"/>
              </a:spcAft>
              <a:buClr>
                <a:schemeClr val="lt1"/>
              </a:buClr>
              <a:buSzPts val="2000"/>
              <a:buFont typeface="Arial"/>
              <a:buChar char="•"/>
            </a:pPr>
            <a:r>
              <a:rPr lang="tr" sz="1800" b="0" i="0" u="none" strike="noStrike" cap="none" dirty="0">
                <a:solidFill>
                  <a:srgbClr val="FFFFFF"/>
                </a:solidFill>
                <a:latin typeface="Calibri"/>
                <a:ea typeface="Calibri"/>
                <a:cs typeface="Calibri"/>
                <a:sym typeface="Calibri"/>
              </a:rPr>
              <a:t>Çocuk hakları hakkında farkındalık, çocuk işçiliğinin zararlı etkileri </a:t>
            </a:r>
            <a:endParaRPr sz="1800" dirty="0"/>
          </a:p>
          <a:p>
            <a:pPr marL="895350" marR="0" lvl="2" indent="-309563" algn="l" rtl="0">
              <a:spcBef>
                <a:spcPct val="0"/>
              </a:spcBef>
              <a:spcAft>
                <a:spcPct val="0"/>
              </a:spcAft>
              <a:buClr>
                <a:schemeClr val="lt1"/>
              </a:buClr>
              <a:buSzPts val="2000"/>
              <a:buFont typeface="Arial"/>
              <a:buChar char="•"/>
            </a:pPr>
            <a:r>
              <a:rPr lang="tr" sz="1800" b="0" i="0" u="none" strike="noStrike" cap="none" dirty="0">
                <a:solidFill>
                  <a:srgbClr val="FFFFFF"/>
                </a:solidFill>
                <a:latin typeface="Calibri"/>
                <a:ea typeface="Calibri"/>
                <a:cs typeface="Calibri"/>
                <a:sym typeface="Calibri"/>
              </a:rPr>
              <a:t>Ailelerin temel ihtiyaçlarını karşılaması ve çocuk işçiliği yerine ekonomik alternatiflere sahip olması </a:t>
            </a:r>
            <a:endParaRPr sz="1800" dirty="0"/>
          </a:p>
        </p:txBody>
      </p:sp>
      <p:sp>
        <p:nvSpPr>
          <p:cNvPr id="264" name="Google Shape;264;p4"/>
          <p:cNvSpPr txBox="1"/>
          <p:nvPr/>
        </p:nvSpPr>
        <p:spPr>
          <a:xfrm>
            <a:off x="2114771" y="3842415"/>
            <a:ext cx="10069286" cy="925785"/>
          </a:xfrm>
          <a:prstGeom prst="rect">
            <a:avLst/>
          </a:prstGeom>
          <a:solidFill>
            <a:schemeClr val="accent5"/>
          </a:solidFill>
          <a:ln>
            <a:noFill/>
          </a:ln>
        </p:spPr>
        <p:txBody>
          <a:bodyPr spcFirstLastPara="1" wrap="square" lIns="91425" tIns="45700" rIns="91425" bIns="45700" anchor="t" anchorCtr="0">
            <a:noAutofit/>
          </a:bodyPr>
          <a:lstStyle/>
          <a:p>
            <a:pPr marL="1790700" marR="0" lvl="4" indent="-358775" algn="l" rtl="0">
              <a:spcBef>
                <a:spcPct val="0"/>
              </a:spcBef>
              <a:spcAft>
                <a:spcPct val="0"/>
              </a:spcAft>
              <a:buClr>
                <a:schemeClr val="lt1"/>
              </a:buClr>
              <a:buSzPts val="2000"/>
              <a:buFont typeface="Arial"/>
              <a:buChar char="•"/>
            </a:pPr>
            <a:r>
              <a:rPr lang="tr" sz="1800" b="0" i="0" u="none" strike="noStrike" cap="none" dirty="0">
                <a:solidFill>
                  <a:srgbClr val="FFFFFF"/>
                </a:solidFill>
                <a:latin typeface="Calibri"/>
                <a:ea typeface="Calibri"/>
                <a:cs typeface="Calibri"/>
                <a:sym typeface="Calibri"/>
              </a:rPr>
              <a:t>Çocukların haklarını bilmesi, eğitime ve insana yakışır iş yollarına erişimi </a:t>
            </a:r>
            <a:endParaRPr sz="1800" dirty="0"/>
          </a:p>
          <a:p>
            <a:pPr marL="1790700" marR="0" lvl="4" indent="-358775" algn="l" rtl="0">
              <a:spcBef>
                <a:spcPct val="0"/>
              </a:spcBef>
              <a:spcAft>
                <a:spcPct val="0"/>
              </a:spcAft>
              <a:buClr>
                <a:schemeClr val="lt1"/>
              </a:buClr>
              <a:buSzPts val="2000"/>
              <a:buFont typeface="Arial"/>
              <a:buChar char="•"/>
            </a:pPr>
            <a:r>
              <a:rPr lang="tr" sz="1800" b="0" i="0" u="none" strike="noStrike" cap="none" dirty="0">
                <a:solidFill>
                  <a:srgbClr val="FFFFFF"/>
                </a:solidFill>
                <a:latin typeface="Calibri"/>
                <a:ea typeface="Calibri"/>
                <a:cs typeface="Calibri"/>
                <a:sym typeface="Calibri"/>
              </a:rPr>
              <a:t>Çocuk işçi olarak çalışan veya çocuk işçiliği riski altındaki çocuklara yönelik çocuk koruma vaka yönetimi ve sosyal hizmetler</a:t>
            </a:r>
            <a:endParaRPr sz="1800" b="0" i="0" u="none" strike="noStrike" cap="none" dirty="0">
              <a:solidFill>
                <a:schemeClr val="lt1"/>
              </a:solidFill>
              <a:latin typeface="Calibri"/>
              <a:ea typeface="Calibri"/>
              <a:cs typeface="Calibri"/>
              <a:sym typeface="Calibri"/>
            </a:endParaRPr>
          </a:p>
        </p:txBody>
      </p:sp>
      <p:graphicFrame>
        <p:nvGraphicFramePr>
          <p:cNvPr id="265" name="Google Shape;265;p4"/>
          <p:cNvGraphicFramePr>
            <a:graphicFrameLocks noGrp="1"/>
          </p:cNvGraphicFramePr>
          <p:nvPr>
            <p:extLst>
              <p:ext uri="{D42A27DB-BD31-4B8C-83A1-F6EECF244321}">
                <p14:modId xmlns:p14="http://schemas.microsoft.com/office/powerpoint/2010/main" val="3354576695"/>
              </p:ext>
            </p:extLst>
          </p:nvPr>
        </p:nvGraphicFramePr>
        <p:xfrm>
          <a:off x="1835463" y="5029172"/>
          <a:ext cx="9116400" cy="1828820"/>
        </p:xfrm>
        <a:graphic>
          <a:graphicData uri="http://schemas.openxmlformats.org/drawingml/2006/table">
            <a:tbl>
              <a:tblPr>
                <a:noFill/>
                <a:tableStyleId>{F19F8BBE-652C-43DF-8702-4F2C54623241}</a:tableStyleId>
              </a:tblPr>
              <a:tblGrid>
                <a:gridCol w="1698975">
                  <a:extLst>
                    <a:ext uri="{9D8B030D-6E8A-4147-A177-3AD203B41FA5}">
                      <a16:colId xmlns:a16="http://schemas.microsoft.com/office/drawing/2014/main" val="20000"/>
                    </a:ext>
                  </a:extLst>
                </a:gridCol>
                <a:gridCol w="953075">
                  <a:extLst>
                    <a:ext uri="{9D8B030D-6E8A-4147-A177-3AD203B41FA5}">
                      <a16:colId xmlns:a16="http://schemas.microsoft.com/office/drawing/2014/main" val="20001"/>
                    </a:ext>
                  </a:extLst>
                </a:gridCol>
                <a:gridCol w="953075">
                  <a:extLst>
                    <a:ext uri="{9D8B030D-6E8A-4147-A177-3AD203B41FA5}">
                      <a16:colId xmlns:a16="http://schemas.microsoft.com/office/drawing/2014/main" val="20002"/>
                    </a:ext>
                  </a:extLst>
                </a:gridCol>
                <a:gridCol w="953075">
                  <a:extLst>
                    <a:ext uri="{9D8B030D-6E8A-4147-A177-3AD203B41FA5}">
                      <a16:colId xmlns:a16="http://schemas.microsoft.com/office/drawing/2014/main" val="20003"/>
                    </a:ext>
                  </a:extLst>
                </a:gridCol>
                <a:gridCol w="953075">
                  <a:extLst>
                    <a:ext uri="{9D8B030D-6E8A-4147-A177-3AD203B41FA5}">
                      <a16:colId xmlns:a16="http://schemas.microsoft.com/office/drawing/2014/main" val="20004"/>
                    </a:ext>
                  </a:extLst>
                </a:gridCol>
                <a:gridCol w="953075">
                  <a:extLst>
                    <a:ext uri="{9D8B030D-6E8A-4147-A177-3AD203B41FA5}">
                      <a16:colId xmlns:a16="http://schemas.microsoft.com/office/drawing/2014/main" val="20005"/>
                    </a:ext>
                  </a:extLst>
                </a:gridCol>
                <a:gridCol w="953075">
                  <a:extLst>
                    <a:ext uri="{9D8B030D-6E8A-4147-A177-3AD203B41FA5}">
                      <a16:colId xmlns:a16="http://schemas.microsoft.com/office/drawing/2014/main" val="20006"/>
                    </a:ext>
                  </a:extLst>
                </a:gridCol>
                <a:gridCol w="1698975">
                  <a:extLst>
                    <a:ext uri="{9D8B030D-6E8A-4147-A177-3AD203B41FA5}">
                      <a16:colId xmlns:a16="http://schemas.microsoft.com/office/drawing/2014/main" val="20007"/>
                    </a:ext>
                  </a:extLst>
                </a:gridCol>
              </a:tblGrid>
              <a:tr h="788550">
                <a:tc>
                  <a:txBody>
                    <a:bodyPr/>
                    <a:lstStyle/>
                    <a:p>
                      <a:pPr marL="0" marR="0" lvl="0" indent="0" algn="ctr" rtl="0">
                        <a:spcBef>
                          <a:spcPct val="0"/>
                        </a:spcBef>
                        <a:spcAft>
                          <a:spcPct val="0"/>
                        </a:spcAft>
                        <a:buNone/>
                      </a:pPr>
                      <a:r>
                        <a:rPr lang="tr" sz="1800" b="1" i="0" u="none" strike="noStrike" cap="none">
                          <a:solidFill>
                            <a:srgbClr val="FFFFFF"/>
                          </a:solidFill>
                          <a:latin typeface="Helvetica Neue"/>
                          <a:ea typeface="Helvetica Neue"/>
                          <a:cs typeface="Helvetica Neue"/>
                          <a:sym typeface="Helvetica Neue"/>
                        </a:rPr>
                        <a:t>Önleme</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0287C4"/>
                    </a:solidFill>
                  </a:tcPr>
                </a:tc>
                <a:tc gridSpan="2">
                  <a:txBody>
                    <a:bodyPr/>
                    <a:lstStyle/>
                    <a:p>
                      <a:pPr marL="0" marR="0" lvl="0" indent="0" algn="ctr" rtl="0">
                        <a:spcBef>
                          <a:spcPct val="0"/>
                        </a:spcBef>
                        <a:spcAft>
                          <a:spcPct val="0"/>
                        </a:spcAft>
                        <a:buNone/>
                      </a:pPr>
                      <a:r>
                        <a:rPr lang="tr" sz="1800" b="1" i="0" u="none" strike="noStrike" cap="none">
                          <a:solidFill>
                            <a:srgbClr val="FFFFFF"/>
                          </a:solidFill>
                          <a:latin typeface="Helvetica Neue"/>
                          <a:ea typeface="Helvetica Neue"/>
                          <a:cs typeface="Helvetica Neue"/>
                          <a:sym typeface="Helvetica Neue"/>
                        </a:rPr>
                        <a:t>Hazırlıklı olma durumu </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83D7FD"/>
                    </a:solidFill>
                  </a:tcPr>
                </a:tc>
                <a:tc hMerge="1">
                  <a:txBody>
                    <a:bodyPr/>
                    <a:lstStyle/>
                    <a:p>
                      <a:endParaRPr lang="en-US"/>
                    </a:p>
                  </a:txBody>
                  <a:tcPr/>
                </a:tc>
                <a:tc gridSpan="2">
                  <a:txBody>
                    <a:bodyPr/>
                    <a:lstStyle/>
                    <a:p>
                      <a:pPr marL="0" marR="0" lvl="0" indent="0" algn="ctr" rtl="0">
                        <a:spcBef>
                          <a:spcPct val="0"/>
                        </a:spcBef>
                        <a:spcAft>
                          <a:spcPct val="0"/>
                        </a:spcAft>
                        <a:buNone/>
                      </a:pPr>
                      <a:r>
                        <a:rPr lang="tr" sz="1800" b="1" i="0" u="none" strike="noStrike" cap="none">
                          <a:solidFill>
                            <a:srgbClr val="FFFFFF"/>
                          </a:solidFill>
                          <a:latin typeface="Helvetica Neue"/>
                          <a:ea typeface="Helvetica Neue"/>
                          <a:cs typeface="Helvetica Neue"/>
                          <a:sym typeface="Helvetica Neue"/>
                        </a:rPr>
                        <a:t>Çocuk koruma</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tc gridSpan="2">
                  <a:txBody>
                    <a:bodyPr/>
                    <a:lstStyle/>
                    <a:p>
                      <a:pPr marL="0" marR="0" lvl="0" indent="0" algn="ctr" rtl="0">
                        <a:spcBef>
                          <a:spcPct val="0"/>
                        </a:spcBef>
                        <a:spcAft>
                          <a:spcPct val="0"/>
                        </a:spcAft>
                        <a:buNone/>
                      </a:pPr>
                      <a:r>
                        <a:rPr lang="tr" sz="1800" b="1" i="0" u="none" strike="noStrike" cap="none">
                          <a:solidFill>
                            <a:srgbClr val="FFFFFF"/>
                          </a:solidFill>
                          <a:latin typeface="Helvetica Neue"/>
                          <a:ea typeface="Helvetica Neue"/>
                          <a:cs typeface="Helvetica Neue"/>
                          <a:sym typeface="Helvetica Neue"/>
                        </a:rPr>
                        <a:t>Eğitim </a:t>
                      </a:r>
                      <a:r>
                        <a:rPr lang="tr" sz="800" b="1" i="0" u="none" strike="noStrike" cap="none">
                          <a:solidFill>
                            <a:srgbClr val="FFFFFF"/>
                          </a:solidFill>
                          <a:latin typeface="Helvetica Neue"/>
                          <a:ea typeface="Helvetica Neue"/>
                          <a:cs typeface="Helvetica Neue"/>
                          <a:sym typeface="Helvetica Neue"/>
                        </a:rPr>
                        <a:t> </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a:txBody>
                    <a:bodyPr/>
                    <a:lstStyle/>
                    <a:p>
                      <a:pPr marL="0" marR="0" lvl="0" indent="0" algn="l" rtl="0">
                        <a:spcBef>
                          <a:spcPct val="0"/>
                        </a:spcBef>
                        <a:spcAft>
                          <a:spcPct val="0"/>
                        </a:spcAft>
                        <a:buNone/>
                      </a:pPr>
                      <a:r>
                        <a:rPr lang="tr" sz="1800" b="1" i="0" u="none" strike="noStrike" cap="none">
                          <a:solidFill>
                            <a:srgbClr val="FFFFFF"/>
                          </a:solidFill>
                          <a:latin typeface="Helvetica Neue"/>
                          <a:ea typeface="Helvetica Neue"/>
                          <a:cs typeface="Helvetica Neue"/>
                          <a:sym typeface="Helvetica Neue"/>
                        </a:rPr>
                        <a:t>Erken çocukluk gelişimi </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3525" cap="flat" cmpd="sng">
                      <a:solidFill>
                        <a:srgbClr val="000000"/>
                      </a:solidFill>
                      <a:prstDash val="solid"/>
                      <a:round/>
                      <a:headEnd type="none" w="sm" len="sm"/>
                      <a:tailEnd type="none" w="sm" len="sm"/>
                    </a:lnB>
                    <a:solidFill>
                      <a:srgbClr val="4FAAD6"/>
                    </a:solidFill>
                  </a:tcPr>
                </a:tc>
                <a:extLst>
                  <a:ext uri="{0D108BD9-81ED-4DB2-BD59-A6C34878D82A}">
                    <a16:rowId xmlns:a16="http://schemas.microsoft.com/office/drawing/2014/main" val="10000"/>
                  </a:ext>
                </a:extLst>
              </a:tr>
              <a:tr h="526025">
                <a:tc gridSpan="2">
                  <a:txBody>
                    <a:bodyPr/>
                    <a:lstStyle/>
                    <a:p>
                      <a:pPr marL="0" marR="0" lvl="0" indent="0" algn="ctr" rtl="0">
                        <a:spcBef>
                          <a:spcPct val="0"/>
                        </a:spcBef>
                        <a:spcAft>
                          <a:spcPct val="0"/>
                        </a:spcAft>
                        <a:buNone/>
                      </a:pPr>
                      <a:r>
                        <a:rPr lang="tr" sz="1800" b="1" i="0" u="none" strike="noStrike">
                          <a:solidFill>
                            <a:srgbClr val="FFFFFF"/>
                          </a:solidFill>
                          <a:latin typeface="Helvetica Neue"/>
                          <a:ea typeface="Helvetica Neue"/>
                          <a:cs typeface="Helvetica Neue"/>
                          <a:sym typeface="Helvetica Neue"/>
                        </a:rPr>
                        <a:t>Teknik ve mesleki eğitim ve öğretim </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7FC1E0"/>
                    </a:solidFill>
                  </a:tcPr>
                </a:tc>
                <a:tc hMerge="1">
                  <a:txBody>
                    <a:bodyPr/>
                    <a:lstStyle/>
                    <a:p>
                      <a:endParaRPr lang="en-US"/>
                    </a:p>
                  </a:txBody>
                  <a:tcPr/>
                </a:tc>
                <a:tc gridSpan="2">
                  <a:txBody>
                    <a:bodyPr/>
                    <a:lstStyle/>
                    <a:p>
                      <a:pPr marL="0" marR="0" lvl="0" indent="0" algn="ctr" rtl="0">
                        <a:spcBef>
                          <a:spcPct val="0"/>
                        </a:spcBef>
                        <a:spcAft>
                          <a:spcPct val="0"/>
                        </a:spcAft>
                        <a:buNone/>
                      </a:pPr>
                      <a:r>
                        <a:rPr lang="tr" sz="1800" b="1" i="0" u="none" strike="noStrike">
                          <a:solidFill>
                            <a:srgbClr val="FFFFFF"/>
                          </a:solidFill>
                          <a:latin typeface="Helvetica Neue"/>
                          <a:ea typeface="Helvetica Neue"/>
                          <a:cs typeface="Helvetica Neue"/>
                          <a:sym typeface="Helvetica Neue"/>
                        </a:rPr>
                        <a:t>Gıda güvenliği ve geçim kaynakları</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287C4"/>
                    </a:solidFill>
                  </a:tcPr>
                </a:tc>
                <a:tc hMerge="1">
                  <a:txBody>
                    <a:bodyPr/>
                    <a:lstStyle/>
                    <a:p>
                      <a:endParaRPr lang="en-US"/>
                    </a:p>
                  </a:txBody>
                  <a:tcPr/>
                </a:tc>
                <a:tc gridSpan="2">
                  <a:txBody>
                    <a:bodyPr/>
                    <a:lstStyle/>
                    <a:p>
                      <a:pPr marL="0" marR="0" lvl="0" indent="0" algn="ctr" rtl="0">
                        <a:spcBef>
                          <a:spcPct val="0"/>
                        </a:spcBef>
                        <a:spcAft>
                          <a:spcPct val="0"/>
                        </a:spcAft>
                        <a:buNone/>
                      </a:pPr>
                      <a:r>
                        <a:rPr lang="tr" sz="1800" b="1" i="0" u="none" strike="noStrike">
                          <a:solidFill>
                            <a:srgbClr val="FFFFFF"/>
                          </a:solidFill>
                          <a:latin typeface="Helvetica Neue"/>
                          <a:ea typeface="Helvetica Neue"/>
                          <a:cs typeface="Helvetica Neue"/>
                          <a:sym typeface="Helvetica Neue"/>
                        </a:rPr>
                        <a:t>Sağlık </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4FAAD6"/>
                    </a:solidFill>
                  </a:tcPr>
                </a:tc>
                <a:tc hMerge="1">
                  <a:txBody>
                    <a:bodyPr/>
                    <a:lstStyle/>
                    <a:p>
                      <a:endParaRPr lang="en-US"/>
                    </a:p>
                  </a:txBody>
                  <a:tcPr/>
                </a:tc>
                <a:tc gridSpan="2">
                  <a:txBody>
                    <a:bodyPr/>
                    <a:lstStyle/>
                    <a:p>
                      <a:pPr marL="0" marR="0" lvl="0" indent="0" algn="ctr" rtl="0">
                        <a:spcBef>
                          <a:spcPct val="0"/>
                        </a:spcBef>
                        <a:spcAft>
                          <a:spcPct val="0"/>
                        </a:spcAft>
                        <a:buNone/>
                      </a:pPr>
                      <a:r>
                        <a:rPr lang="tr" sz="1800" b="1" i="0" u="none" strike="noStrike">
                          <a:solidFill>
                            <a:srgbClr val="FFFFFF"/>
                          </a:solidFill>
                          <a:latin typeface="Helvetica Neue"/>
                          <a:ea typeface="Helvetica Neue"/>
                          <a:cs typeface="Helvetica Neue"/>
                          <a:sym typeface="Helvetica Neue"/>
                        </a:rPr>
                        <a:t>Toplum düzeyinde sistemler, politikalar ve mevzuat </a:t>
                      </a:r>
                      <a:endParaRPr sz="18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3525"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A5D3EA"/>
                    </a:solidFill>
                  </a:tcPr>
                </a:tc>
                <a:tc hMerge="1">
                  <a:txBody>
                    <a:bodyPr/>
                    <a:lstStyle/>
                    <a:p>
                      <a:endParaRPr lang="en-US"/>
                    </a:p>
                  </a:txBody>
                  <a:tcPr/>
                </a:tc>
                <a:extLst>
                  <a:ext uri="{0D108BD9-81ED-4DB2-BD59-A6C34878D82A}">
                    <a16:rowId xmlns:a16="http://schemas.microsoft.com/office/drawing/2014/main" val="10001"/>
                  </a:ext>
                </a:extLst>
              </a:tr>
            </a:tbl>
          </a:graphicData>
        </a:graphic>
      </p:graphicFrame>
      <p:sp>
        <p:nvSpPr>
          <p:cNvPr id="266" name="Google Shape;266;p4"/>
          <p:cNvSpPr txBox="1"/>
          <p:nvPr/>
        </p:nvSpPr>
        <p:spPr>
          <a:xfrm>
            <a:off x="3293032" y="293414"/>
            <a:ext cx="8795226" cy="868929"/>
          </a:xfrm>
          <a:prstGeom prst="rect">
            <a:avLst/>
          </a:prstGeom>
          <a:noFill/>
          <a:ln>
            <a:noFill/>
          </a:ln>
        </p:spPr>
        <p:txBody>
          <a:bodyPr spcFirstLastPara="1" wrap="square" lIns="0" tIns="0" rIns="0" bIns="0" anchor="ctr" anchorCtr="0">
            <a:noAutofit/>
          </a:bodyPr>
          <a:lstStyle/>
          <a:p>
            <a:pPr marL="0" marR="0" lvl="0" indent="0" algn="l" rtl="0">
              <a:lnSpc>
                <a:spcPct val="90000"/>
              </a:lnSpc>
              <a:spcBef>
                <a:spcPct val="0"/>
              </a:spcBef>
              <a:spcAft>
                <a:spcPct val="0"/>
              </a:spcAft>
              <a:buClr>
                <a:schemeClr val="lt1"/>
              </a:buClr>
              <a:buSzPts val="4000"/>
              <a:buFont typeface="Arial"/>
              <a:buNone/>
            </a:pPr>
            <a:r>
              <a:rPr lang="tr" sz="2800" b="1" i="0" u="none" strike="noStrike" dirty="0">
                <a:solidFill>
                  <a:srgbClr val="FFFFFF"/>
                </a:solidFill>
                <a:latin typeface="Arial"/>
                <a:ea typeface="Arial"/>
                <a:cs typeface="Arial"/>
                <a:sym typeface="Arial"/>
              </a:rPr>
              <a:t>ÇOCUK İŞÇİLİĞİNİ ÖNLENME ve MÜDAHALEYE YÖNELİK PROGRAM ÇERÇEVESİ</a:t>
            </a:r>
            <a:endParaRPr sz="2800" dirty="0"/>
          </a:p>
        </p:txBody>
      </p:sp>
      <p:sp>
        <p:nvSpPr>
          <p:cNvPr id="267" name="Google Shape;267;p4"/>
          <p:cNvSpPr txBox="1"/>
          <p:nvPr/>
        </p:nvSpPr>
        <p:spPr>
          <a:xfrm>
            <a:off x="1484558" y="1966896"/>
            <a:ext cx="1276311" cy="369332"/>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r>
              <a:rPr lang="tr" sz="1800" b="0" i="0" u="none" strike="noStrike" dirty="0">
                <a:solidFill>
                  <a:srgbClr val="FFFFFF"/>
                </a:solidFill>
                <a:latin typeface="Calibri"/>
                <a:ea typeface="Calibri"/>
                <a:cs typeface="Calibri"/>
                <a:sym typeface="Calibri"/>
              </a:rPr>
              <a:t>Topluluk</a:t>
            </a:r>
            <a:endParaRPr dirty="0"/>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5"/>
          <p:cNvSpPr txBox="1">
            <a:spLocks noGrp="1"/>
          </p:cNvSpPr>
          <p:nvPr>
            <p:ph type="title"/>
          </p:nvPr>
        </p:nvSpPr>
        <p:spPr>
          <a:xfrm>
            <a:off x="2170175" y="3082963"/>
            <a:ext cx="7851649"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ct val="0"/>
              </a:spcBef>
              <a:spcAft>
                <a:spcPct val="0"/>
              </a:spcAft>
              <a:buClr>
                <a:schemeClr val="lt1"/>
              </a:buClr>
              <a:buSzPts val="3200"/>
              <a:buFont typeface="Helvetica Neue"/>
              <a:buNone/>
            </a:pPr>
            <a:r>
              <a:rPr lang="tr" sz="2400" b="1" i="0" u="none" strike="noStrike" dirty="0"/>
              <a:t>ÇOCUK İŞÇİ OLARAK ÇALIŞAN ÇOCUKLARIN İNSANİ YARDIM FAALİYETLERİ ARACILIĞIYLA GÜVENLİ BİR ŞEKİLDE TESPİT EDİLMESİ  </a:t>
            </a:r>
            <a:endParaRPr sz="2400" dirty="0"/>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TARTIŞMA</a:t>
            </a:r>
            <a:endParaRPr/>
          </a:p>
        </p:txBody>
      </p:sp>
      <p:sp>
        <p:nvSpPr>
          <p:cNvPr id="278" name="Google Shape;278;p6"/>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r>
              <a:rPr lang="tr" sz="2800" b="1" i="0" u="none" strike="noStrike" dirty="0">
                <a:latin typeface="Helvetica Neue"/>
              </a:rPr>
              <a:t>Partnerinizle tartışın: </a:t>
            </a:r>
            <a:endParaRPr dirty="0"/>
          </a:p>
        </p:txBody>
      </p:sp>
      <p:sp>
        <p:nvSpPr>
          <p:cNvPr id="279" name="Google Shape;279;p6"/>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800"/>
              <a:buNone/>
            </a:pPr>
            <a:r>
              <a:rPr lang="tr" sz="2800" b="0" i="0" u="none" strike="noStrike" dirty="0">
                <a:latin typeface="Helvetica Neue"/>
              </a:rPr>
              <a:t>Bağlam içerisinde olası temas noktaları ve çocuk işçiliğinin tespit edilebileceği yollar nelerdir?</a:t>
            </a:r>
            <a:endParaRPr dirty="0"/>
          </a:p>
        </p:txBody>
      </p:sp>
      <p:pic>
        <p:nvPicPr>
          <p:cNvPr id="280" name="Google Shape;280;p6"/>
          <p:cNvPicPr preferRelativeResize="0"/>
          <p:nvPr/>
        </p:nvPicPr>
        <p:blipFill>
          <a:blip r:embed="rId4">
            <a:alphaModFix/>
          </a:blip>
          <a:stretch>
            <a:fillRect/>
          </a:stretch>
        </p:blipFill>
        <p:spPr>
          <a:xfrm>
            <a:off x="10100877" y="341313"/>
            <a:ext cx="1435100" cy="939800"/>
          </a:xfrm>
          <a:prstGeom prst="rect">
            <a:avLst/>
          </a:prstGeom>
          <a:noFill/>
          <a:ln>
            <a:noFill/>
          </a:ln>
        </p:spPr>
      </p:pic>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7"/>
          <p:cNvSpPr txBox="1">
            <a:spLocks noGrp="1"/>
          </p:cNvSpPr>
          <p:nvPr>
            <p:ph type="title"/>
          </p:nvPr>
        </p:nvSpPr>
        <p:spPr>
          <a:xfrm>
            <a:off x="656023" y="365126"/>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ÇOCUK İŞÇİLİĞİNİN TESPİT EDİLMESİ İÇİN OLASI TEMAS NOKTALARI</a:t>
            </a:r>
            <a:endParaRPr/>
          </a:p>
        </p:txBody>
      </p:sp>
      <p:sp>
        <p:nvSpPr>
          <p:cNvPr id="287" name="Google Shape;287;p7"/>
          <p:cNvSpPr txBox="1">
            <a:spLocks noGrp="1"/>
          </p:cNvSpPr>
          <p:nvPr>
            <p:ph type="body" idx="2"/>
          </p:nvPr>
        </p:nvSpPr>
        <p:spPr>
          <a:xfrm>
            <a:off x="379142" y="1895707"/>
            <a:ext cx="11613354" cy="4597167"/>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6"/>
              </a:buClr>
              <a:buSzPts val="2400"/>
              <a:buChar char="•"/>
            </a:pPr>
            <a:r>
              <a:rPr lang="tr" sz="2000" b="0" i="0" u="none" strike="noStrike" dirty="0">
                <a:solidFill>
                  <a:srgbClr val="000000"/>
                </a:solidFill>
                <a:latin typeface="Helvetica Neue"/>
                <a:ea typeface="Helvetica Neue"/>
                <a:cs typeface="Helvetica Neue"/>
                <a:sym typeface="Helvetica Neue"/>
              </a:rPr>
              <a:t>Okullar, yerel ve insani yardım hizmet sağlayıcıları, sağlık klinikleri, yapılan dağıtımlar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000" b="0" i="0" u="none" strike="noStrike" dirty="0">
                <a:solidFill>
                  <a:srgbClr val="000000"/>
                </a:solidFill>
                <a:latin typeface="Helvetica Neue"/>
                <a:ea typeface="Helvetica Neue"/>
                <a:cs typeface="Helvetica Neue"/>
                <a:sym typeface="Helvetica Neue"/>
              </a:rPr>
              <a:t>Topluluk tarafından sağlanan sosyal yardımlar, toplum temelli yapılar, dinî liderler/topluluk liderleri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000" b="0" i="0" u="none" strike="noStrike" dirty="0">
                <a:solidFill>
                  <a:srgbClr val="000000"/>
                </a:solidFill>
                <a:latin typeface="Helvetica Neue"/>
                <a:ea typeface="Helvetica Neue"/>
                <a:cs typeface="Helvetica Neue"/>
                <a:sym typeface="Helvetica Neue"/>
              </a:rPr>
              <a:t>Topluluk merkezleri, güvenli alanlar, çok hizmetli merkezler, grup faaliyetleri </a:t>
            </a:r>
            <a:endParaRPr sz="2400" dirty="0"/>
          </a:p>
          <a:p>
            <a:pPr marL="228600" lvl="0" indent="-228600" algn="l" rtl="0">
              <a:lnSpc>
                <a:spcPct val="90000"/>
              </a:lnSpc>
              <a:spcBef>
                <a:spcPts val="1000"/>
              </a:spcBef>
              <a:spcAft>
                <a:spcPct val="0"/>
              </a:spcAft>
              <a:buClr>
                <a:schemeClr val="accent6"/>
              </a:buClr>
              <a:buSzPts val="2400"/>
              <a:buChar char="•"/>
            </a:pPr>
            <a:r>
              <a:rPr lang="tr" sz="2000" b="0" i="0" u="none" strike="noStrike" dirty="0">
                <a:solidFill>
                  <a:srgbClr val="000000"/>
                </a:solidFill>
                <a:latin typeface="Helvetica Neue"/>
                <a:ea typeface="Helvetica Neue"/>
                <a:cs typeface="Helvetica Neue"/>
                <a:sym typeface="Helvetica Neue"/>
              </a:rPr>
              <a:t>İşverenler, işveren örgütleri ve sendikalarla birlikte çalışma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000" b="0" i="0" u="none" strike="noStrike" dirty="0">
                <a:solidFill>
                  <a:srgbClr val="000000"/>
                </a:solidFill>
                <a:latin typeface="Helvetica Neue"/>
                <a:ea typeface="Helvetica Neue"/>
                <a:cs typeface="Helvetica Neue"/>
                <a:sym typeface="Helvetica Neue"/>
              </a:rPr>
              <a:t>İş yerlerinde, dükkânlarda, sokaklarda veya sahada çocuklarla iletişime geçme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000" b="0" i="0" u="none" strike="noStrike" dirty="0">
                <a:solidFill>
                  <a:srgbClr val="000000"/>
                </a:solidFill>
                <a:latin typeface="Helvetica Neue"/>
                <a:ea typeface="Helvetica Neue"/>
                <a:cs typeface="Helvetica Neue"/>
                <a:sym typeface="Helvetica Neue"/>
              </a:rPr>
              <a:t>Daha önce çocuk işçi olarak çalışmış çocuklarla çalışma (sosyal yardım veya akran ağları)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000" b="0" i="0" u="none" strike="noStrike" dirty="0">
                <a:solidFill>
                  <a:srgbClr val="000000"/>
                </a:solidFill>
                <a:latin typeface="Helvetica Neue"/>
                <a:ea typeface="Helvetica Neue"/>
                <a:cs typeface="Helvetica Neue"/>
                <a:sym typeface="Helvetica Neue"/>
              </a:rPr>
              <a:t>Mevcut izleme sistemleri (çocuk işçiliği/çocuk koruma/kamp yönetimi)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000" b="0" i="0" u="none" strike="noStrike" dirty="0">
                <a:solidFill>
                  <a:srgbClr val="000000"/>
                </a:solidFill>
                <a:latin typeface="Helvetica Neue"/>
                <a:ea typeface="Helvetica Neue"/>
                <a:cs typeface="Helvetica Neue"/>
                <a:sym typeface="Helvetica Neue"/>
              </a:rPr>
              <a:t>Topluluk düzeyinde profil çıkarma veya değerlendirme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000" b="0" i="0" u="none" strike="noStrike" dirty="0">
                <a:solidFill>
                  <a:srgbClr val="000000"/>
                </a:solidFill>
                <a:latin typeface="Helvetica Neue"/>
                <a:ea typeface="Helvetica Neue"/>
                <a:cs typeface="Helvetica Neue"/>
                <a:sym typeface="Helvetica Neue"/>
              </a:rPr>
              <a:t>Sosyal refah ve yardım/nakit ve kupon yardımı/gıda güvenliği ve geçim kaynakları programları </a:t>
            </a:r>
            <a:endParaRPr sz="2000" dirty="0">
              <a:latin typeface="Helvetica Neue"/>
              <a:ea typeface="Helvetica Neue"/>
              <a:cs typeface="Helvetica Neue"/>
              <a:sym typeface="Helvetica Neue"/>
            </a:endParaRPr>
          </a:p>
          <a:p>
            <a:pPr marL="228600" lvl="0" indent="-228600" algn="l" rtl="0">
              <a:lnSpc>
                <a:spcPct val="90000"/>
              </a:lnSpc>
              <a:spcBef>
                <a:spcPts val="1000"/>
              </a:spcBef>
              <a:spcAft>
                <a:spcPct val="0"/>
              </a:spcAft>
              <a:buClr>
                <a:schemeClr val="accent6"/>
              </a:buClr>
              <a:buSzPts val="2400"/>
              <a:buChar char="•"/>
            </a:pPr>
            <a:r>
              <a:rPr lang="tr" sz="2000" b="0" i="0" u="none" strike="noStrike" dirty="0">
                <a:solidFill>
                  <a:srgbClr val="000000"/>
                </a:solidFill>
                <a:latin typeface="Helvetica Neue"/>
                <a:ea typeface="Helvetica Neue"/>
                <a:cs typeface="Helvetica Neue"/>
                <a:sym typeface="Helvetica Neue"/>
              </a:rPr>
              <a:t>Kolluk güçleri veya sınır</a:t>
            </a:r>
            <a:r>
              <a:rPr lang="tr" sz="2000" b="0" i="0" u="none" strike="noStrike" dirty="0">
                <a:solidFill>
                  <a:srgbClr val="212E3B"/>
                </a:solidFill>
                <a:latin typeface="Helvetica Neue"/>
                <a:ea typeface="Helvetica Neue"/>
                <a:cs typeface="Helvetica Neue"/>
                <a:sym typeface="Helvetica Neue"/>
              </a:rPr>
              <a:t> güvenliği</a:t>
            </a:r>
            <a:r>
              <a:rPr lang="tr" sz="2000" b="0" i="0" u="none" strike="noStrike" dirty="0">
                <a:solidFill>
                  <a:srgbClr val="000000"/>
                </a:solidFill>
                <a:latin typeface="Helvetica Neue"/>
                <a:ea typeface="Helvetica Neue"/>
                <a:cs typeface="Helvetica Neue"/>
                <a:sym typeface="Helvetica Neue"/>
              </a:rPr>
              <a:t>, </a:t>
            </a:r>
            <a:r>
              <a:rPr lang="tr" sz="2000" b="0" i="0" u="none" strike="noStrike" dirty="0">
                <a:solidFill>
                  <a:srgbClr val="212E3B"/>
                </a:solidFill>
                <a:latin typeface="Helvetica Neue"/>
                <a:ea typeface="Helvetica Neue"/>
                <a:cs typeface="Helvetica Neue"/>
                <a:sym typeface="Helvetica Neue"/>
              </a:rPr>
              <a:t>kayıt veya varış noktaları (ÜYEK'ler/Mülteciler/Refakatsiz ve Ailesinden Ayrı Düşmüş Çocuklar-RAADÇ) </a:t>
            </a:r>
            <a:endParaRPr sz="2400" dirty="0">
              <a:solidFill>
                <a:schemeClr val="bg2"/>
              </a:solidFill>
            </a:endParaRPr>
          </a:p>
        </p:txBody>
      </p:sp>
      <p:sp>
        <p:nvSpPr>
          <p:cNvPr id="288" name="Google Shape;288;p7"/>
          <p:cNvSpPr/>
          <p:nvPr/>
        </p:nvSpPr>
        <p:spPr>
          <a:xfrm>
            <a:off x="-6083365" y="474345"/>
            <a:ext cx="6096000" cy="461665"/>
          </a:xfrm>
          <a:prstGeom prst="rect">
            <a:avLst/>
          </a:prstGeom>
          <a:noFill/>
          <a:ln>
            <a:noFill/>
          </a:ln>
        </p:spPr>
        <p:txBody>
          <a:bodyPr spcFirstLastPara="1" wrap="square" lIns="91425" tIns="45700" rIns="91425" bIns="45700" anchor="t" anchorCtr="0">
            <a:noAutofit/>
          </a:bodyPr>
          <a:lstStyle/>
          <a:p>
            <a:pPr marL="0" marR="0" lvl="0" indent="0" algn="l" rtl="0">
              <a:spcBef>
                <a:spcPct val="0"/>
              </a:spcBef>
              <a:spcAft>
                <a:spcPct val="0"/>
              </a:spcAft>
              <a:buNone/>
            </a:pPr>
            <a:endParaRPr sz="2400">
              <a:solidFill>
                <a:schemeClr val="dk1"/>
              </a:solidFill>
              <a:latin typeface="Calibri"/>
              <a:ea typeface="Calibri"/>
              <a:cs typeface="Calibri"/>
              <a:sym typeface="Calibri"/>
            </a:endParaRP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8"/>
          <p:cNvSpPr txBox="1">
            <a:spLocks noGrp="1"/>
          </p:cNvSpPr>
          <p:nvPr>
            <p:ph type="title"/>
          </p:nvPr>
        </p:nvSpPr>
        <p:spPr>
          <a:xfrm>
            <a:off x="656025" y="0"/>
            <a:ext cx="112188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200" b="1" i="0" u="none" strike="noStrike" dirty="0">
                <a:latin typeface="Helvetica Neue"/>
              </a:rPr>
              <a:t>GÜVENLİ BİR ŞEKİLDE SADECE ÇOCUK İŞÇİ </a:t>
            </a:r>
            <a:br>
              <a:rPr lang="tr" sz="3200" b="1" i="0" u="none" strike="noStrike" dirty="0">
                <a:latin typeface="Helvetica Neue"/>
              </a:rPr>
            </a:br>
            <a:r>
              <a:rPr lang="tr" sz="3200" b="1" i="0" u="none" strike="noStrike" dirty="0">
                <a:latin typeface="Helvetica Neue"/>
              </a:rPr>
              <a:t>OLARAK ÇALIŞAN ÇOCUKLARI TESPİT EDİN! </a:t>
            </a:r>
            <a:endParaRPr sz="3200" dirty="0"/>
          </a:p>
        </p:txBody>
      </p:sp>
      <p:sp>
        <p:nvSpPr>
          <p:cNvPr id="295" name="Google Shape;295;p8"/>
          <p:cNvSpPr txBox="1">
            <a:spLocks noGrp="1"/>
          </p:cNvSpPr>
          <p:nvPr>
            <p:ph type="body" idx="2"/>
          </p:nvPr>
        </p:nvSpPr>
        <p:spPr>
          <a:xfrm>
            <a:off x="656023" y="1888040"/>
            <a:ext cx="10846168" cy="475050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200"/>
              <a:buChar char="•"/>
            </a:pPr>
            <a:r>
              <a:rPr lang="tr" sz="2000" b="0" i="0" u="none" strike="noStrike" dirty="0">
                <a:latin typeface="Helvetica Neue"/>
              </a:rPr>
              <a:t>Net giriş noktaları ve çocuk işçiliği kriterleri olan çok sektörlü yönlendirme yolları oluşturun/bunları </a:t>
            </a:r>
            <a:r>
              <a:rPr lang="tr" sz="2000" b="0" i="0" u="none" strike="noStrike" dirty="0" smtClean="0">
                <a:latin typeface="Helvetica Neue"/>
              </a:rPr>
              <a:t>uyumlaştırın.</a:t>
            </a:r>
            <a:endParaRPr sz="2000" dirty="0"/>
          </a:p>
          <a:p>
            <a:pPr marL="228600" lvl="0" indent="-228600" algn="l" rtl="0">
              <a:lnSpc>
                <a:spcPct val="90000"/>
              </a:lnSpc>
              <a:spcBef>
                <a:spcPts val="1000"/>
              </a:spcBef>
              <a:spcAft>
                <a:spcPct val="0"/>
              </a:spcAft>
              <a:buSzPts val="2200"/>
              <a:buChar char="•"/>
            </a:pPr>
            <a:r>
              <a:rPr lang="tr" sz="2000" b="0" i="0" u="none" strike="noStrike" dirty="0">
                <a:latin typeface="Helvetica Neue"/>
              </a:rPr>
              <a:t>Rolleri ve sorumlulukları inceleyin, en kötü biçimlerdeki çocuk işçiliği ve TCDŞ de dâhil olmak üzere çocuk işçi olarak çalıştığı tespit edilen çocukların gizliliğini ve güvenliğini sağlamak için kılavuzlar </a:t>
            </a:r>
            <a:r>
              <a:rPr lang="tr" sz="2000" b="0" i="0" u="none" strike="noStrike" dirty="0" smtClean="0">
                <a:latin typeface="Helvetica Neue"/>
              </a:rPr>
              <a:t>geliştirin.</a:t>
            </a:r>
            <a:endParaRPr sz="2000" dirty="0"/>
          </a:p>
          <a:p>
            <a:pPr marL="228600" lvl="0" indent="-228600" algn="l" rtl="0">
              <a:lnSpc>
                <a:spcPct val="90000"/>
              </a:lnSpc>
              <a:spcBef>
                <a:spcPts val="1000"/>
              </a:spcBef>
              <a:spcAft>
                <a:spcPct val="0"/>
              </a:spcAft>
              <a:buClr>
                <a:schemeClr val="accent6"/>
              </a:buClr>
              <a:buSzPts val="2200"/>
              <a:buChar char="•"/>
            </a:pPr>
            <a:r>
              <a:rPr lang="tr" sz="2000" b="0" i="0" u="none" strike="noStrike" dirty="0">
                <a:latin typeface="Helvetica Neue"/>
              </a:rPr>
              <a:t>Resmî yönlendirme sistemlerini/ÇK vaka yönetimini aktif bir şekilde ilgili hizmetlerle (koruma, eğitim, gıda güvenliği ve geçim kaynakları, sosyal koruma ve sağlık) </a:t>
            </a:r>
            <a:r>
              <a:rPr lang="tr" sz="2000" b="0" i="0" u="none" strike="noStrike" dirty="0" smtClean="0">
                <a:latin typeface="Helvetica Neue"/>
              </a:rPr>
              <a:t>bağlantılandırın.</a:t>
            </a:r>
            <a:endParaRPr sz="2000" dirty="0"/>
          </a:p>
          <a:p>
            <a:pPr marL="228600" lvl="0" indent="-228600" algn="l" rtl="0">
              <a:lnSpc>
                <a:spcPct val="90000"/>
              </a:lnSpc>
              <a:spcBef>
                <a:spcPts val="1000"/>
              </a:spcBef>
              <a:spcAft>
                <a:spcPct val="0"/>
              </a:spcAft>
              <a:buClr>
                <a:schemeClr val="accent6"/>
              </a:buClr>
              <a:buSzPts val="2200"/>
              <a:buChar char="•"/>
            </a:pPr>
            <a:r>
              <a:rPr lang="tr" sz="2000" b="0" i="0" u="none" strike="noStrike" dirty="0">
                <a:latin typeface="Helvetica Neue"/>
              </a:rPr>
              <a:t>Vakaları cinsiyet ve yaş merceği doğrultusunda </a:t>
            </a:r>
            <a:r>
              <a:rPr lang="tr" sz="2000" b="0" i="0" u="none" strike="noStrike" dirty="0" smtClean="0">
                <a:latin typeface="Helvetica Neue"/>
              </a:rPr>
              <a:t>değerlendirin.</a:t>
            </a:r>
            <a:endParaRPr sz="2000" dirty="0"/>
          </a:p>
          <a:p>
            <a:pPr marL="228600" lvl="0" indent="-228600" algn="l" rtl="0">
              <a:lnSpc>
                <a:spcPct val="90000"/>
              </a:lnSpc>
              <a:spcBef>
                <a:spcPts val="1000"/>
              </a:spcBef>
              <a:spcAft>
                <a:spcPct val="0"/>
              </a:spcAft>
              <a:buSzPts val="2200"/>
              <a:buChar char="•"/>
            </a:pPr>
            <a:r>
              <a:rPr lang="tr" sz="2000" b="0" i="0" u="none" strike="noStrike" dirty="0">
                <a:latin typeface="Helvetica Neue"/>
              </a:rPr>
              <a:t>Hizmet kaydı formlarına çocukların işi ve okula devamlılıklarıyla ilgili bilgileri (vakitlerini nasıl geçirdikleri) dâhil </a:t>
            </a:r>
            <a:r>
              <a:rPr lang="tr" sz="2000" b="0" i="0" u="none" strike="noStrike" dirty="0" smtClean="0">
                <a:latin typeface="Helvetica Neue"/>
              </a:rPr>
              <a:t>edin.</a:t>
            </a:r>
            <a:endParaRPr sz="2000" dirty="0"/>
          </a:p>
          <a:p>
            <a:pPr marL="228600" lvl="0" indent="-228600" algn="l" rtl="0">
              <a:lnSpc>
                <a:spcPct val="90000"/>
              </a:lnSpc>
              <a:spcBef>
                <a:spcPts val="1000"/>
              </a:spcBef>
              <a:spcAft>
                <a:spcPct val="0"/>
              </a:spcAft>
              <a:buSzPts val="2200"/>
              <a:buChar char="•"/>
            </a:pPr>
            <a:r>
              <a:rPr lang="tr" sz="2000" b="0" i="0" u="none" strike="noStrike" dirty="0">
                <a:latin typeface="Helvetica Neue"/>
              </a:rPr>
              <a:t>Ön cephe çalışanlarının yönlendirme yollarını anlama ve bunlarla bağlantı kurma konusunda eğitim almalarını </a:t>
            </a:r>
            <a:r>
              <a:rPr lang="tr" sz="2000" b="0" i="0" u="none" strike="noStrike" dirty="0" smtClean="0">
                <a:latin typeface="Helvetica Neue"/>
              </a:rPr>
              <a:t>sağlayın. </a:t>
            </a:r>
            <a:endParaRPr sz="2000" dirty="0"/>
          </a:p>
          <a:p>
            <a:pPr marL="228600" lvl="0" indent="-228600" algn="l" rtl="0">
              <a:lnSpc>
                <a:spcPct val="90000"/>
              </a:lnSpc>
              <a:spcBef>
                <a:spcPts val="1000"/>
              </a:spcBef>
              <a:spcAft>
                <a:spcPct val="0"/>
              </a:spcAft>
              <a:buSzPts val="2200"/>
              <a:buChar char="•"/>
            </a:pPr>
            <a:r>
              <a:rPr lang="tr" sz="2000" b="0" i="0" u="none" strike="noStrike" dirty="0">
                <a:latin typeface="Helvetica Neue"/>
              </a:rPr>
              <a:t>Görevleri güvenli ve etkili bir şekilde yürütmek üzere uzmanlık ve kaynak geliştirme amacıyla koordinasyon yapılarıyla birlikte </a:t>
            </a:r>
            <a:r>
              <a:rPr lang="tr" sz="2000" b="0" i="0" u="none" strike="noStrike" dirty="0" smtClean="0">
                <a:latin typeface="Helvetica Neue"/>
              </a:rPr>
              <a:t>çalışın.</a:t>
            </a:r>
            <a:endParaRPr sz="2000" dirty="0"/>
          </a:p>
          <a:p>
            <a:pPr marL="228600" lvl="0" indent="-101600" algn="l" rtl="0">
              <a:lnSpc>
                <a:spcPct val="90000"/>
              </a:lnSpc>
              <a:spcBef>
                <a:spcPts val="1000"/>
              </a:spcBef>
              <a:spcAft>
                <a:spcPct val="0"/>
              </a:spcAft>
              <a:buClr>
                <a:schemeClr val="accent6"/>
              </a:buClr>
              <a:buSzPts val="2000"/>
              <a:buNone/>
            </a:pPr>
            <a:endParaRPr sz="2000" dirty="0"/>
          </a:p>
        </p:txBody>
      </p:sp>
      <p:sp>
        <p:nvSpPr>
          <p:cNvPr id="296" name="Google Shape;296;p8"/>
          <p:cNvSpPr txBox="1">
            <a:spLocks noGrp="1"/>
          </p:cNvSpPr>
          <p:nvPr>
            <p:ph type="body" idx="1"/>
          </p:nvPr>
        </p:nvSpPr>
        <p:spPr>
          <a:xfrm>
            <a:off x="656023" y="1273685"/>
            <a:ext cx="5439978" cy="614355"/>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r>
              <a:rPr lang="tr" sz="2800" b="1" i="0" u="none" strike="noStrike">
                <a:latin typeface="Helvetica Neue"/>
              </a:rPr>
              <a:t>KİLİT HUSUSLAR:</a:t>
            </a:r>
            <a:endParaRPr/>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600"/>
              <a:buFont typeface="Helvetica Neue"/>
              <a:buNone/>
            </a:pPr>
            <a:r>
              <a:rPr lang="tr" sz="3600" b="1" i="0" u="none" strike="noStrike">
                <a:latin typeface="Helvetica Neue"/>
              </a:rPr>
              <a:t>TARTIŞMA</a:t>
            </a:r>
            <a:endParaRPr/>
          </a:p>
        </p:txBody>
      </p:sp>
      <p:sp>
        <p:nvSpPr>
          <p:cNvPr id="302" name="Google Shape;302;p9"/>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2800"/>
              <a:buNone/>
            </a:pPr>
            <a:r>
              <a:rPr lang="tr" sz="2800" b="1" i="0" u="none" strike="noStrike" dirty="0">
                <a:latin typeface="Helvetica Neue"/>
              </a:rPr>
              <a:t>Partnerinizle tartışın: </a:t>
            </a:r>
            <a:endParaRPr dirty="0"/>
          </a:p>
        </p:txBody>
      </p:sp>
      <p:sp>
        <p:nvSpPr>
          <p:cNvPr id="303" name="Google Shape;303;p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SzPts val="2800"/>
              <a:buNone/>
            </a:pPr>
            <a:r>
              <a:rPr lang="tr" sz="2800" b="0" i="0" u="none" strike="noStrike" dirty="0">
                <a:latin typeface="Helvetica Neue"/>
              </a:rPr>
              <a:t>Bir çocuğun çocuk işçiliğinde yer aldığını fark etmenizi sağlayacak yollardan bazıları nelerdir? Bağlam içerisinde yer alan uyarıcı işaretler ya da kilit göstergeler nelerdir? </a:t>
            </a:r>
            <a:endParaRPr dirty="0"/>
          </a:p>
          <a:p>
            <a:pPr marL="0" lvl="0" indent="0" algn="l" rtl="0">
              <a:lnSpc>
                <a:spcPct val="90000"/>
              </a:lnSpc>
              <a:spcBef>
                <a:spcPts val="1000"/>
              </a:spcBef>
              <a:spcAft>
                <a:spcPct val="0"/>
              </a:spcAft>
              <a:buSzPts val="2800"/>
              <a:buNone/>
            </a:pPr>
            <a:endParaRPr dirty="0"/>
          </a:p>
          <a:p>
            <a:pPr marL="0" lvl="0" indent="0" algn="l" rtl="0">
              <a:lnSpc>
                <a:spcPct val="90000"/>
              </a:lnSpc>
              <a:spcBef>
                <a:spcPts val="1000"/>
              </a:spcBef>
              <a:spcAft>
                <a:spcPct val="0"/>
              </a:spcAft>
              <a:buSzPts val="2800"/>
              <a:buNone/>
            </a:pPr>
            <a:endParaRPr dirty="0"/>
          </a:p>
          <a:p>
            <a:pPr marL="0" lvl="0" indent="0" algn="l" rtl="0">
              <a:lnSpc>
                <a:spcPct val="90000"/>
              </a:lnSpc>
              <a:spcBef>
                <a:spcPts val="1000"/>
              </a:spcBef>
              <a:spcAft>
                <a:spcPct val="0"/>
              </a:spcAft>
              <a:buSzPts val="2800"/>
              <a:buNone/>
            </a:pPr>
            <a:r>
              <a:rPr lang="tr" sz="2800" b="0" i="0" u="none" strike="noStrike" dirty="0">
                <a:latin typeface="Helvetica Neue"/>
              </a:rPr>
              <a:t>İnsan ticareti veya kölelik hakkında konuşuyor olsaydık söylediklerimiz değişiklik gösterir miydi?</a:t>
            </a:r>
            <a:endParaRPr dirty="0"/>
          </a:p>
        </p:txBody>
      </p:sp>
      <p:sp>
        <p:nvSpPr>
          <p:cNvPr id="304" name="Google Shape;304;p9"/>
          <p:cNvSpPr txBox="1"/>
          <p:nvPr/>
        </p:nvSpPr>
        <p:spPr>
          <a:xfrm>
            <a:off x="656020" y="4314825"/>
            <a:ext cx="10820015" cy="57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accent6"/>
              </a:buClr>
              <a:buSzPts val="2800"/>
              <a:buFont typeface="Arial"/>
              <a:buNone/>
            </a:pPr>
            <a:r>
              <a:rPr lang="tr" sz="2800" b="1" i="0" u="none" strike="noStrike">
                <a:solidFill>
                  <a:srgbClr val="405D78"/>
                </a:solidFill>
                <a:latin typeface="Helvetica Neue"/>
                <a:ea typeface="Helvetica Neue"/>
                <a:cs typeface="Helvetica Neue"/>
                <a:sym typeface="Helvetica Neue"/>
              </a:rPr>
              <a:t>5 dakika sonra şunu tartışın: </a:t>
            </a:r>
            <a:endParaRPr/>
          </a:p>
        </p:txBody>
      </p:sp>
      <p:pic>
        <p:nvPicPr>
          <p:cNvPr id="305" name="Google Shape;305;p9"/>
          <p:cNvPicPr preferRelativeResize="0"/>
          <p:nvPr/>
        </p:nvPicPr>
        <p:blipFill>
          <a:blip r:embed="rId4">
            <a:alphaModFix/>
          </a:blip>
          <a:stretch>
            <a:fillRect/>
          </a:stretch>
        </p:blipFill>
        <p:spPr>
          <a:xfrm>
            <a:off x="10100877" y="316706"/>
            <a:ext cx="1435100" cy="939800"/>
          </a:xfrm>
          <a:prstGeom prst="rect">
            <a:avLst/>
          </a:prstGeom>
          <a:noFill/>
          <a:ln>
            <a:noFill/>
          </a:ln>
        </p:spPr>
      </p:pic>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 name="ARTICULATE_PROJECT_OPEN" val="0"/>
  <p:tag name="ARTICULATE_SLIDE_COUNT" val="24"/>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TotalTime>
  <Words>3488</Words>
  <Application>Microsoft Office PowerPoint</Application>
  <PresentationFormat>Geniş ekran</PresentationFormat>
  <Paragraphs>266</Paragraphs>
  <Slides>24</Slides>
  <Notes>24</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24</vt:i4>
      </vt:variant>
    </vt:vector>
  </HeadingPairs>
  <TitlesOfParts>
    <vt:vector size="29" baseType="lpstr">
      <vt:lpstr>Calibri</vt:lpstr>
      <vt:lpstr>Arial</vt:lpstr>
      <vt:lpstr>Comic Sans MS</vt:lpstr>
      <vt:lpstr>Helvetica Neue</vt:lpstr>
      <vt:lpstr>Office Theme</vt:lpstr>
      <vt:lpstr>PowerPoint Sunusu</vt:lpstr>
      <vt:lpstr>PowerPoint Sunusu</vt:lpstr>
      <vt:lpstr>PowerPoint Sunusu</vt:lpstr>
      <vt:lpstr>PowerPoint Sunusu</vt:lpstr>
      <vt:lpstr>ÇOCUK İŞÇİ OLARAK ÇALIŞAN ÇOCUKLARIN İNSANİ YARDIM FAALİYETLERİ ARACILIĞIYLA GÜVENLİ BİR ŞEKİLDE TESPİT EDİLMESİ  </vt:lpstr>
      <vt:lpstr>TARTIŞMA</vt:lpstr>
      <vt:lpstr>ÇOCUK İŞÇİLİĞİNİN TESPİT EDİLMESİ İÇİN OLASI TEMAS NOKTALARI</vt:lpstr>
      <vt:lpstr>GÜVENLİ BİR ŞEKİLDE SADECE ÇOCUK İŞÇİ  OLARAK ÇALIŞAN ÇOCUKLARI TESPİT EDİN! </vt:lpstr>
      <vt:lpstr>TARTIŞMA</vt:lpstr>
      <vt:lpstr>ÇOCUK İŞÇİLİĞİNİN BELİRTİLERİ</vt:lpstr>
      <vt:lpstr>İNSAN TİCARETİ VE KÖLELİK BELİRTİLERİ </vt:lpstr>
      <vt:lpstr>RİSKLERİN FARKINDA OLUN</vt:lpstr>
      <vt:lpstr>GÜVENLİ YÖNLENDİRMELER YAPMAK</vt:lpstr>
      <vt:lpstr>RİSK ALTINDA OLAN VE ÇOCUK İŞÇİ OLARAK ÇALIŞAN ÇOCUKLARA ULAŞILMASI VE BU ÇOCUKLARIN DESTEKLENMESİ</vt:lpstr>
      <vt:lpstr>PowerPoint Sunusu</vt:lpstr>
      <vt:lpstr>PowerPoint Sunusu</vt:lpstr>
      <vt:lpstr>ÇOCUK İŞÇİ OLARAK ÇALIŞAN ÇOCUKLARA ULAŞMAK İÇİN FIRSATLAR YARATIN </vt:lpstr>
      <vt:lpstr>ÇOCUK İŞÇİ OLARAK ÇALIŞAN ÇOCUKLARA ULAŞMAK İÇİN FIRSATLAR YARATIN </vt:lpstr>
      <vt:lpstr>ÇOCUK İŞÇİ OLARAK ÇALIŞAN ÇOCUKLARA ULAŞMAK İÇİN FIRSATLAR </vt:lpstr>
      <vt:lpstr>ÇOCUK İŞÇİ OLARAK ÇALIŞAN ÇOCUKLARA ULAŞMAK İÇİN FIRSATLAR </vt:lpstr>
      <vt:lpstr>PowerPoint Sunusu</vt:lpstr>
      <vt:lpstr>PowerPoint Sunusu</vt:lpstr>
      <vt:lpstr>FAALİYET: ÇOCUK İŞÇİ OLARAK ÇALIŞAN ÇOCUKLARIN İNSANİ YARDIM HİZMETLERİNE NASIL ERİŞTİĞİNİ ANLAMAK</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DELL</cp:lastModifiedBy>
  <cp:revision>14</cp:revision>
  <dcterms:created xsi:type="dcterms:W3CDTF">2017-12-20T18:51:03Z</dcterms:created>
  <dcterms:modified xsi:type="dcterms:W3CDTF">2024-04-08T13:24:46Z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31CC743E-069C-4E41-9889-FCD92C73D872</vt:lpwstr>
  </property>
  <property fmtid="{D5CDD505-2E9C-101B-9397-08002B2CF9AE}" pid="3" name="ArticulatePath">
    <vt:lpwstr>Session6_Core_skills_2_EDITED(tr)</vt:lpwstr>
  </property>
</Properties>
</file>