
<file path=[Content_Types].xml><?xml version="1.0" encoding="utf-8"?>
<Types xmlns="http://schemas.openxmlformats.org/package/2006/content-types">
  <Default Extension="fntdata" ContentType="application/x-fontdata"/>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59" r:id="rId3"/>
  </p:sldMasterIdLst>
  <p:notesMasterIdLst>
    <p:notesMasterId r:id="rId14"/>
  </p:notesMasterIdLst>
  <p:sldIdLst>
    <p:sldId id="256" r:id="rId4"/>
    <p:sldId id="257" r:id="rId5"/>
    <p:sldId id="258" r:id="rId6"/>
    <p:sldId id="259" r:id="rId7"/>
    <p:sldId id="260" r:id="rId8"/>
    <p:sldId id="261" r:id="rId9"/>
    <p:sldId id="262" r:id="rId10"/>
    <p:sldId id="263" r:id="rId11"/>
    <p:sldId id="264" r:id="rId12"/>
    <p:sldId id="265" r:id="rId13"/>
  </p:sldIdLst>
  <p:sldSz cx="9144000" cy="5143500" type="screen16x9"/>
  <p:notesSz cx="6858000" cy="9144000"/>
  <p:embeddedFontLst>
    <p:embeddedFont>
      <p:font typeface="Frutiger LT Arabic 45 Light" panose="01000000000000000000" pitchFamily="2" charset="-78"/>
      <p:regular r:id="rId15"/>
      <p:bold r:id="rId16"/>
    </p:embeddedFont>
  </p:embeddedFontLst>
  <p:defaultText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019" autoAdjust="0"/>
  </p:normalViewPr>
  <p:slideViewPr>
    <p:cSldViewPr snapToGrid="0">
      <p:cViewPr varScale="1">
        <p:scale>
          <a:sx n="102" d="100"/>
          <a:sy n="102" d="100"/>
        </p:scale>
        <p:origin x="826" y="67"/>
      </p:cViewPr>
      <p:guideLst>
        <p:guide orient="horz" pos="1620"/>
        <p:guide pos="2880"/>
      </p:guideLst>
    </p:cSldViewPr>
  </p:slideViewPr>
  <p:notesTextViewPr>
    <p:cViewPr>
      <p:scale>
        <a:sx n="100" d="100"/>
        <a:sy n="100" d="100"/>
      </p:scale>
      <p:origin x="0" y="0"/>
    </p:cViewPr>
  </p:notesTextViewPr>
  <p:notesViewPr>
    <p:cSldViewPr snapToGrid="0">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font" Target="fonts/font2.fntdata"/><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font" Target="fonts/font1.fntdata"/><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الجمعة 7 مايو 2021 - كيكويت، مقاطعة كويلو.</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تم إنشاء نادي الاستماع (</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Listening Club</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في حيها عندما تم إغلاق المدارس بسبب جائحة كورونا،</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على الرغم من إعادة فتح المدارس اليوم، إلا أن نادي الاستماع يواصل التجمع.</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تشرف ليدي ماجيماج على الأطفال العشرة في نادي الاستماع.</a:t>
            </a:r>
            <a:r>
              <a:rPr lang="en-GB" dirty="0">
                <a:latin typeface="Frutiger LT Arabic 45 Light" panose="01000000000000000000" pitchFamily="2" charset="-78"/>
                <a:cs typeface="Frutiger LT Arabic 45 Light" panose="01000000000000000000" pitchFamily="2" charset="-78"/>
              </a:rPr>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1094992472f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1094992472f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r" rtl="1">
              <a:lnSpc>
                <a:spcPct val="115000"/>
              </a:lnSpc>
              <a:spcBef>
                <a:spcPts val="0"/>
              </a:spcBef>
              <a:spcAft>
                <a:spcPts val="0"/>
              </a:spcAft>
              <a:buClr>
                <a:schemeClr val="dk1"/>
              </a:buClr>
              <a:buSzPts val="1100"/>
              <a:buFont typeface="Arial"/>
              <a:buNone/>
            </a:pPr>
            <a:r>
              <a:rPr lang="ar-SA" sz="1000" dirty="0">
                <a:solidFill>
                  <a:srgbClr val="121212"/>
                </a:solidFill>
                <a:latin typeface="Frutiger LT Arabic 45 Light" panose="01000000000000000000" pitchFamily="2" charset="-78"/>
                <a:cs typeface="Frutiger LT Arabic 45 Light" panose="01000000000000000000" pitchFamily="2" charset="-78"/>
              </a:rPr>
              <a:t>في 19 كانون الثاني/يناير 2021، أطفال يسيرون في منطقة غمرتها الفيضانات في مخيم كفر لوسين في شمال غرب الجمهورية العربية السورية.</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خلال الأيام القليلة الماضية، شهدت محافظتي غرب حلب وإدلب في شمال غرب البلاد بعضًا من أشد العواصف الشتوية حتى الآن هذا الموسم.</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وأدت الأمطار الغزيرة إلى إغراق الخيام وقطع الطرق المؤدية إلى مخيمات الأسر النازحة داخلي</a:t>
            </a:r>
            <a:r>
              <a:rPr lang="ar-EG" sz="1000" dirty="0">
                <a:solidFill>
                  <a:srgbClr val="121212"/>
                </a:solidFill>
                <a:latin typeface="Frutiger LT Arabic 45 Light" panose="01000000000000000000" pitchFamily="2" charset="-78"/>
                <a:cs typeface="Frutiger LT Arabic 45 Light" panose="01000000000000000000" pitchFamily="2" charset="-78"/>
              </a:rPr>
              <a:t>ً</a:t>
            </a:r>
            <a:r>
              <a:rPr lang="ar-SA" sz="1000" dirty="0">
                <a:solidFill>
                  <a:srgbClr val="121212"/>
                </a:solidFill>
                <a:latin typeface="Frutiger LT Arabic 45 Light" panose="01000000000000000000" pitchFamily="2" charset="-78"/>
                <a:cs typeface="Frutiger LT Arabic 45 Light" panose="01000000000000000000" pitchFamily="2" charset="-78"/>
              </a:rPr>
              <a:t>ا.</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وبينما يستمر تقييم الأضرار، هناك تقارير تفيد بأن أكثر من 1700 أسرة في المنطقة تأثرت بالفيضانات، ما يعرض الأطفال لتفاقم ظروف الشتاء القاسية.</a:t>
            </a:r>
          </a:p>
          <a:p>
            <a:pPr marL="0" lvl="0" indent="0" algn="r" rtl="1">
              <a:lnSpc>
                <a:spcPct val="115000"/>
              </a:lnSpc>
              <a:spcBef>
                <a:spcPts val="0"/>
              </a:spcBef>
              <a:spcAft>
                <a:spcPts val="0"/>
              </a:spcAft>
              <a:buClr>
                <a:schemeClr val="dk1"/>
              </a:buClr>
              <a:buSzPts val="1100"/>
              <a:buFont typeface="Arial"/>
              <a:buNone/>
            </a:pPr>
            <a:r>
              <a:rPr lang="ar-SA" sz="1000" dirty="0">
                <a:solidFill>
                  <a:srgbClr val="121212"/>
                </a:solidFill>
                <a:latin typeface="Frutiger LT Arabic 45 Light" panose="01000000000000000000" pitchFamily="2" charset="-78"/>
                <a:cs typeface="Frutiger LT Arabic 45 Light" panose="01000000000000000000" pitchFamily="2" charset="-78"/>
              </a:rPr>
              <a:t>لقد ألحق ما يقرب من 10 سنوات من الصراع والنزوح وفقدان سبل العيش خسائر فادحة بالأطفال وأسرهم في شمال غرب سوريا.</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وتشير تقديرات اليونيسف إلى أن 1.2 مليون طفل في شمال غرب سوريا بحاجةٍ ماسة إلى المساعدة.</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ويلجأ الأطفال والأسر إلى المرافق العامة والمدارس والمساجد والمباني غير المكتملة والمحلات التجارية.</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ويعيش العديد منهم في الهواء الطلق، بما في ذلك في الحدائق، وسط هطول أمطار غزيرة وفي البرد القارس.</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إن الوصول إلى الخدمات الأساسية مثل الصحة أو المياه أو الصرف الصحي إما محدود للغاية أو غير متوفر.</a:t>
            </a:r>
          </a:p>
          <a:p>
            <a:pPr marL="0" lvl="0" indent="0" algn="l" rtl="0">
              <a:spcBef>
                <a:spcPts val="0"/>
              </a:spcBef>
              <a:spcAft>
                <a:spcPts val="0"/>
              </a:spcAft>
              <a:buNone/>
            </a:pPr>
            <a:endParaRPr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1094992472f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1094992472f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r" rtl="1">
              <a:lnSpc>
                <a:spcPct val="115000"/>
              </a:lnSpc>
              <a:spcBef>
                <a:spcPts val="0"/>
              </a:spcBef>
              <a:spcAft>
                <a:spcPts val="0"/>
              </a:spcAft>
              <a:buClr>
                <a:schemeClr val="dk1"/>
              </a:buClr>
              <a:buSzPts val="1100"/>
              <a:buFont typeface="Arial"/>
              <a:buNone/>
            </a:pPr>
            <a:r>
              <a:rPr lang="ar-SA" sz="1000" dirty="0">
                <a:solidFill>
                  <a:srgbClr val="121212"/>
                </a:solidFill>
                <a:latin typeface="Frutiger LT Arabic 45 Light" panose="01000000000000000000" pitchFamily="2" charset="-78"/>
                <a:cs typeface="Frutiger LT Arabic 45 Light" panose="01000000000000000000" pitchFamily="2" charset="-78"/>
              </a:rPr>
              <a:t>كلينسلي سيرجر، 16 عامًا، أصبح يتيمًا منذ عشر سنوات.</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أرسلته والدته، بسبب قلة الإمكانيات، إلى دار للأيتام حيث يمكنهم الاعتناء به.</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ولأول مرة منذ ذلك الحين، كان عائدًا إلى منزله لقضاء العطلة الأولى مع والدته البيولوجية، لكن الزلزال غيّر كل خططه.</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لقد تحطم كاحله بالكامل، وهو بانتظار إزالة الجبيرة.</a:t>
            </a:r>
          </a:p>
          <a:p>
            <a:pPr marL="0" lvl="0" indent="0" algn="r" rtl="1">
              <a:lnSpc>
                <a:spcPct val="115000"/>
              </a:lnSpc>
              <a:spcBef>
                <a:spcPts val="0"/>
              </a:spcBef>
              <a:spcAft>
                <a:spcPts val="0"/>
              </a:spcAft>
              <a:buClr>
                <a:schemeClr val="dk1"/>
              </a:buClr>
              <a:buSzPts val="1100"/>
              <a:buFont typeface="Arial"/>
              <a:buNone/>
            </a:pPr>
            <a:r>
              <a:rPr lang="ar-SA" sz="1000" dirty="0">
                <a:solidFill>
                  <a:srgbClr val="121212"/>
                </a:solidFill>
                <a:latin typeface="Frutiger LT Arabic 45 Light" panose="01000000000000000000" pitchFamily="2" charset="-78"/>
                <a:cs typeface="Frutiger LT Arabic 45 Light" panose="01000000000000000000" pitchFamily="2" charset="-78"/>
              </a:rPr>
              <a:t>في 14 أغسطس 2021، ضرب زلزال بقوة 7.2 درجة المنطقة الجنوبية الغربية من هايتي، وكان له تأثير شديد في ثلاث مقاطعات:</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الجنوب ونيبس وغراند آنس، حيث يقدر عدد السكان بنحو 1.2 مليون شخص، بما في ذلك 540</a:t>
            </a:r>
            <a:r>
              <a:rPr lang="ar-EG" sz="1000" dirty="0">
                <a:solidFill>
                  <a:srgbClr val="121212"/>
                </a:solidFill>
                <a:latin typeface="Frutiger LT Arabic 45 Light" panose="01000000000000000000" pitchFamily="2" charset="-78"/>
                <a:cs typeface="Frutiger LT Arabic 45 Light" panose="01000000000000000000" pitchFamily="2" charset="-78"/>
              </a:rPr>
              <a:t> ألف</a:t>
            </a:r>
            <a:r>
              <a:rPr lang="ar-SA" sz="1000" dirty="0">
                <a:solidFill>
                  <a:srgbClr val="121212"/>
                </a:solidFill>
                <a:latin typeface="Frutiger LT Arabic 45 Light" panose="01000000000000000000" pitchFamily="2" charset="-78"/>
                <a:cs typeface="Frutiger LT Arabic 45 Light" panose="01000000000000000000" pitchFamily="2" charset="-78"/>
              </a:rPr>
              <a:t> طفل متضرر.</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وقع هذا الزلزال وسط أشهر من عدم الاستقرار السياسي، وتصاعد عنف العصابات، وارتفاع معدلات سوء التغذية بين الأطفال بشكل مثير للقلق، وجائحة كوفيد-19.</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وبعد مرور شهر، لا تزال هناك احتياجات ملحة للعائلات التي لديها أطفال.</a:t>
            </a:r>
          </a:p>
          <a:p>
            <a:pPr marL="0" lvl="0" indent="0" algn="l" rtl="0">
              <a:lnSpc>
                <a:spcPct val="115000"/>
              </a:lnSpc>
              <a:spcBef>
                <a:spcPts val="0"/>
              </a:spcBef>
              <a:spcAft>
                <a:spcPts val="0"/>
              </a:spcAft>
              <a:buClr>
                <a:schemeClr val="dk1"/>
              </a:buClr>
              <a:buSzPts val="1100"/>
              <a:buFont typeface="Arial"/>
              <a:buNone/>
            </a:pPr>
            <a:endParaRPr sz="1000" dirty="0">
              <a:solidFill>
                <a:srgbClr val="121212"/>
              </a:solidFill>
              <a:latin typeface="Frutiger LT Arabic 45 Light" panose="01000000000000000000" pitchFamily="2" charset="-78"/>
              <a:cs typeface="Frutiger LT Arabic 45 Light" panose="01000000000000000000" pitchFamily="2" charset="-78"/>
            </a:endParaRPr>
          </a:p>
          <a:p>
            <a:pPr marL="0" lvl="0" indent="0" algn="l" rtl="0">
              <a:lnSpc>
                <a:spcPct val="115000"/>
              </a:lnSpc>
              <a:spcBef>
                <a:spcPts val="0"/>
              </a:spcBef>
              <a:spcAft>
                <a:spcPts val="0"/>
              </a:spcAft>
              <a:buClr>
                <a:schemeClr val="dk1"/>
              </a:buClr>
              <a:buSzPts val="1100"/>
              <a:buFont typeface="Arial"/>
              <a:buNone/>
            </a:pPr>
            <a:endParaRPr sz="1000" dirty="0">
              <a:solidFill>
                <a:srgbClr val="121212"/>
              </a:solidFill>
              <a:latin typeface="Frutiger LT Arabic 45 Light" panose="01000000000000000000" pitchFamily="2" charset="-78"/>
              <a:cs typeface="Frutiger LT Arabic 45 Light" panose="01000000000000000000" pitchFamily="2" charset="-78"/>
            </a:endParaRPr>
          </a:p>
          <a:p>
            <a:pPr marL="0" lvl="0" indent="0" algn="l" rtl="0">
              <a:spcBef>
                <a:spcPts val="0"/>
              </a:spcBef>
              <a:spcAft>
                <a:spcPts val="0"/>
              </a:spcAft>
              <a:buNone/>
            </a:pPr>
            <a:endParaRPr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1094992472f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1094992472f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r" rtl="1">
              <a:lnSpc>
                <a:spcPct val="115000"/>
              </a:lnSpc>
              <a:spcBef>
                <a:spcPts val="0"/>
              </a:spcBef>
              <a:spcAft>
                <a:spcPts val="0"/>
              </a:spcAft>
              <a:buClr>
                <a:schemeClr val="dk1"/>
              </a:buClr>
              <a:buSzPts val="1100"/>
              <a:buFont typeface="Arial"/>
              <a:buNone/>
            </a:pPr>
            <a:r>
              <a:rPr lang="ar-SA" sz="1000" dirty="0">
                <a:solidFill>
                  <a:srgbClr val="121212"/>
                </a:solidFill>
                <a:latin typeface="Frutiger LT Arabic 45 Light" panose="01000000000000000000" pitchFamily="2" charset="-78"/>
                <a:cs typeface="Frutiger LT Arabic 45 Light" panose="01000000000000000000" pitchFamily="2" charset="-78"/>
              </a:rPr>
              <a:t>يوم الثلاثاء 23 مارس 2021، في بنغلاديش، يتفقد أطفال الروهينجا الدمار الذي خلفه حريق الأمس في كوكس بازار.</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لقد تم تدمير آلاف المنازل، ما قلب حياة عائلات وأطفال الروهينجا الذين يعيشون في مخيمات اللاجئين رأسًا على عقب.</a:t>
            </a:r>
          </a:p>
          <a:p>
            <a:pPr marL="0" lvl="0" indent="0" algn="r" rtl="1">
              <a:lnSpc>
                <a:spcPct val="115000"/>
              </a:lnSpc>
              <a:spcBef>
                <a:spcPts val="0"/>
              </a:spcBef>
              <a:spcAft>
                <a:spcPts val="0"/>
              </a:spcAft>
              <a:buClr>
                <a:schemeClr val="dk1"/>
              </a:buClr>
              <a:buSzPts val="1100"/>
              <a:buFont typeface="Arial"/>
              <a:buNone/>
            </a:pPr>
            <a:r>
              <a:rPr lang="ar-SA" sz="1000" dirty="0">
                <a:solidFill>
                  <a:srgbClr val="121212"/>
                </a:solidFill>
                <a:latin typeface="Frutiger LT Arabic 45 Light" panose="01000000000000000000" pitchFamily="2" charset="-78"/>
                <a:cs typeface="Frutiger LT Arabic 45 Light" panose="01000000000000000000" pitchFamily="2" charset="-78"/>
              </a:rPr>
              <a:t>في 22 مارس/آذار 2021، في دكا، بنغلاديش، تعرب اليونيسف عن تعاطفها العميق مع لاجئي الروهينجا المتضررين من الحريق في مخيمات اللاجئين في كوكس بازار، بنغلاديش.</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وقد تسبب الحريق بالفعل في دمار هائل، وانتشر بسرعة عبر مخيمات اللاجئين وأدى إلى نزوح الآلاف من الأشخاص.</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وعلى الرغم من حدوث عمليات إجلاء واسعة النطاق، إلا أنه لم يتم تأكيد المدى الكامل للكارثة بعد.</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تتواجد اليونيسف وشركاؤها على الأرض لتلبية الاحتياجات الفورية والعاجلة للأطفال والأسر.</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قامت اليونيسف بحشد فرق صحية لتقديم الدعم والمساعدة في مجال الإسعافات الأولية، فضلًا عن المتطوعين لإخلاء اللاجئين من ملاجئهم.</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وبينما يستمر الوضع في التطور حتى وقتٍ متأخرٍ من الليل، تشير التقارير الأولية إلى وجود أطفال بين المصابين، كما أن هناك أطفالًا انفصلوا عن ذويهم.</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يعمل موظفو حماية الطفل في اليونيسف والمنظمات الشريكة لها على مساعدة الأطفال المحتاجين، بما في ذلك الأطفال المنفصلين عن ذويهم.</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ويقوم شركاؤنا أيضًا بنقل مستلزمات الطوارئ ومياه الشرب النظيفة.</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تشكر اليونيسف السلطات المحلية والمستجيبين في الخطوط الأمامية الذين عملوا بلا كلل للسيطرة على الحريق، بينما يتم نقل اللاجئين الروهينجا والعاملين في المجال الإنساني إلى بر الأمان.</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تتمثل أولوية اليونيسف في تأمين السلامة والأمن والحماية الفورية للأطفال بالتنسيق مع السلطات المعنية والمستجيبين الأوائل والمنظمات الشريكة في مجتمع الأمم المتحدة والمنظمات غير الحكومية.</a:t>
            </a:r>
          </a:p>
          <a:p>
            <a:pPr marL="0" lvl="0" indent="0" algn="l" rtl="0">
              <a:spcBef>
                <a:spcPts val="0"/>
              </a:spcBef>
              <a:spcAft>
                <a:spcPts val="0"/>
              </a:spcAft>
              <a:buNone/>
            </a:pPr>
            <a:endParaRPr sz="1000" dirty="0">
              <a:solidFill>
                <a:srgbClr val="121212"/>
              </a:solidFill>
              <a:latin typeface="Frutiger LT Arabic 45 Light" panose="01000000000000000000" pitchFamily="2" charset="-78"/>
              <a:cs typeface="Frutiger LT Arabic 45 Light" panose="01000000000000000000" pitchFamily="2" charset="-7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1094992472f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1094992472f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واين</a:t>
            </a:r>
            <a:r>
              <a:rPr lang="ar-EG"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غ</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ماو - 21 يوليو 2020:</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يوم ممطر في المخيمات الخاضعة للإغلاق بسبب فيروس كورونا، مخيم ماينا للنازحين داخليًا، واينغماو، كاشين، ميانمار.</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تصوير:</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مينزايار أو - اليونيسف</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g1094992472f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 name="Google Shape;76;g1094992472f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r">
              <a:spcBef>
                <a:spcPts val="0"/>
              </a:spcBef>
              <a:spcAft>
                <a:spcPts val="0"/>
              </a:spcAft>
              <a:buClr>
                <a:schemeClr val="dk1"/>
              </a:buClr>
              <a:buSzPts val="1100"/>
              <a:buFont typeface="Arial"/>
              <a:buNone/>
            </a:pP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في 9 أبريل/نيسان 2020، في اليمن، منى زايد (على اليمين)، 10 سنوات، وصديقتها رهف، تمل</a:t>
            </a:r>
            <a:r>
              <a:rPr lang="ar-EG"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آ</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ن جركنًا عند نقطة توزيع المياه في مخيم الشعب في عدن.</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فرت منى وعائلتها إلى المخيم بعد القتال المستمر في مدينتهم تعز.</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نظرًا للتدابير المتخذة لتقليل خطر انتشار فيروس كورونا (</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COVID-19</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فإن مدرسة منى مغلقة حاليًا.</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إنها تريد أن تُظهر للعالم كيف تقضضي يومها وكيف تحاول البقاء آمنةً في مواجهة فيروس كورونا (</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COVID-19</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والفيضانات حاليًا.</a:t>
            </a:r>
          </a:p>
          <a:p>
            <a:pPr marL="0" lvl="0" indent="0" algn="r">
              <a:spcBef>
                <a:spcPts val="0"/>
              </a:spcBef>
              <a:spcAft>
                <a:spcPts val="0"/>
              </a:spcAft>
              <a:buClr>
                <a:schemeClr val="dk1"/>
              </a:buClr>
              <a:buSzPts val="1100"/>
              <a:buFont typeface="Arial"/>
              <a:buNone/>
            </a:pPr>
            <a:endParaRPr dirty="0">
              <a:solidFill>
                <a:schemeClr val="dk1"/>
              </a:solidFill>
              <a:latin typeface="Frutiger LT Arabic 45 Light" panose="01000000000000000000" pitchFamily="2" charset="-78"/>
              <a:cs typeface="Frutiger LT Arabic 45 Light" panose="01000000000000000000" pitchFamily="2" charset="-78"/>
            </a:endParaRPr>
          </a:p>
          <a:p>
            <a:pPr marL="0" lvl="0" indent="0" algn="r">
              <a:spcBef>
                <a:spcPts val="0"/>
              </a:spcBef>
              <a:spcAft>
                <a:spcPts val="0"/>
              </a:spcAft>
              <a:buNone/>
            </a:pP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تنصح منظمة الصحة العالمية الأشخاص بغسل أيديهم بانتظام بالماء والصابون النظيف، والحفاظ على التباعد الاجتماعي والبقاء في المنزل، لإبطاء انتشار فيروس كورونا (</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COVID-19</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ولكن كيف يمكن للمرء أن يفعل ذلك بينما يعيش في مخيم ضيق للنازحين داخليا في اليمن ــ البلد الذي أصابه بالشلل أكثر من خمس سنوات من الحرب؟</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g1094992472f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 name="Google Shape;82;g1094992472f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r">
              <a:spcBef>
                <a:spcPts val="0"/>
              </a:spcBef>
              <a:spcAft>
                <a:spcPts val="0"/>
              </a:spcAft>
              <a:buNone/>
            </a:pP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في 9 أبريل/نيسان 2020، في اليمن، منى زايد (على اليمين)، 10 سنوات، وصديقتها رهف، تمل</a:t>
            </a:r>
            <a:r>
              <a:rPr lang="ar-EG"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آ</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ن جركنًا عند نقطة توزيع المياه في مخيم الشعب في عدن.</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فرت منى وعائلتها إلى المخيم بعد القتال المستمر في مدينتهم تعز.</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نظرًا للتدابير المتخذة لتقليل خطر الإصابة بالمرض</a:t>
            </a:r>
            <a:r>
              <a:rPr lang="ar-SA" sz="1000" dirty="0">
                <a:solidFill>
                  <a:srgbClr val="121212"/>
                </a:solidFill>
                <a:latin typeface="Frutiger LT Arabic 45 Light" panose="01000000000000000000" pitchFamily="2" charset="-78"/>
                <a:cs typeface="Frutiger LT Arabic 45 Light" panose="01000000000000000000" pitchFamily="2" charset="-78"/>
              </a:rPr>
              <a:t> في 10 يناير/كانون الثاني 2019، في بعلبك، لبنان، يعاني اللاجئون السوريون الذين يعيشون في مخيمات غير رسمية في عرسال من ظروف قاسية تفاقمت بعد عاصفة قوية ضربت لبنان في 6 يناير/كانون الثاني.</a:t>
            </a:r>
          </a:p>
          <a:p>
            <a:pPr marL="0" lvl="0" indent="0" algn="r">
              <a:lnSpc>
                <a:spcPct val="115000"/>
              </a:lnSpc>
              <a:spcBef>
                <a:spcPts val="0"/>
              </a:spcBef>
              <a:spcAft>
                <a:spcPts val="0"/>
              </a:spcAft>
              <a:buNone/>
            </a:pPr>
            <a:r>
              <a:rPr lang="ar-SA" sz="1000" dirty="0">
                <a:solidFill>
                  <a:srgbClr val="121212"/>
                </a:solidFill>
                <a:latin typeface="Frutiger LT Arabic 45 Light" panose="01000000000000000000" pitchFamily="2" charset="-78"/>
                <a:cs typeface="Frutiger LT Arabic 45 Light" panose="01000000000000000000" pitchFamily="2" charset="-78"/>
              </a:rPr>
              <a:t>تأثر لبنان بعاصفة شديدة بدأت في 6 يناير 2019 واستمرت حتى 9 يناير.</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وأدت الأمطار الغزيرة والرياح القوية والثلوج ودرجات الحرارة الباردة إلى حدوث فيضانات وخسائر وتدمير في الممتلكات ونزوح في العديد من المناطق، وخاصة المناطق الساحلية والجبلية.</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وتأثرت المستوطنات غير الرسمية التي يقيم فيها اللاجئون بشكل خاص بسبب ضعف البنية التحتية.</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وبالتنسيق الوثيق مع الوكالات المشتركة والحكومة، بدأت اليونيسف مع شركائها الاستجابة الفورية خاصة في مجال المياه والصرف الصحي وتوزيع البطانيات والملابس الشتوية للأطفال وغيرها من الإمدادات.</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وحتى 10 يناير 2019، تشير التقديرات المشتركة بين الوكالات إلى أن أكثر من 11,300 شخص، أكثر من نصفهم من الأطفال، في أكثر من 360 موقعًا قد تأثروا.</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تستعد اليونيسف وشركاؤها لعاصفة أخرى متوقعة في 13 يناير/كانون الثاني.</a:t>
            </a:r>
          </a:p>
          <a:p>
            <a:pPr marL="0" lvl="0" indent="0">
              <a:buNone/>
            </a:pP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بسبب فيروس كورونا، مدرسة منى مغلقة حاليًا.</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إنها تريد أن تُظهر للعالم كيف تقضضي يومها وكيف تحاول البقاء آمنةً في مواجهة فيروس كورونا (</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COVID-19</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والفيضانات حاليًا.</a:t>
            </a:r>
          </a:p>
          <a:p>
            <a:pPr marL="0" lvl="0" indent="0" algn="r">
              <a:spcBef>
                <a:spcPts val="0"/>
              </a:spcBef>
              <a:spcAft>
                <a:spcPts val="0"/>
              </a:spcAft>
              <a:buNone/>
            </a:pPr>
            <a:endParaRPr dirty="0">
              <a:solidFill>
                <a:schemeClr val="dk1"/>
              </a:solidFill>
              <a:latin typeface="Frutiger LT Arabic 45 Light" panose="01000000000000000000" pitchFamily="2" charset="-78"/>
              <a:cs typeface="Frutiger LT Arabic 45 Light" panose="01000000000000000000" pitchFamily="2" charset="-78"/>
            </a:endParaRPr>
          </a:p>
          <a:p>
            <a:pPr marL="0" lvl="0" indent="0" algn="r">
              <a:spcBef>
                <a:spcPts val="0"/>
              </a:spcBef>
              <a:spcAft>
                <a:spcPts val="0"/>
              </a:spcAft>
              <a:buNone/>
            </a:pP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تنصح منظمة الصحة العالمية الأشخاص بغسل أيديهم بانتظام بالماء والصابون النظيف، والحفاظ على التباعد الاجتماعي والبقاء في المنزل، لإبطاء انتشار فيروس كورونا (</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COVID-19</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ولكن كيف يمكن للمرء أن يفعل ذلك بينما يعيش في مخيم ضيق للنازحين داخليا في اليمن ــ البلد الذي أصابه بالشلل أكثر من خمس سنوات من الحرب؟</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1094992472f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 name="Google Shape;88;g1094992472f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r">
              <a:lnSpc>
                <a:spcPct val="115000"/>
              </a:lnSpc>
              <a:spcBef>
                <a:spcPts val="0"/>
              </a:spcBef>
              <a:spcAft>
                <a:spcPts val="0"/>
              </a:spcAft>
              <a:buClr>
                <a:schemeClr val="dk1"/>
              </a:buClr>
              <a:buSzPts val="1100"/>
              <a:buFont typeface="Arial"/>
              <a:buNone/>
            </a:pPr>
            <a:r>
              <a:rPr lang="ar-SA" sz="1000" dirty="0">
                <a:solidFill>
                  <a:srgbClr val="121212"/>
                </a:solidFill>
                <a:latin typeface="Frutiger LT Arabic 45 Light" panose="01000000000000000000" pitchFamily="2" charset="-78"/>
                <a:cs typeface="Frutiger LT Arabic 45 Light" panose="01000000000000000000" pitchFamily="2" charset="-78"/>
              </a:rPr>
              <a:t>موسى يحيى، مسؤول حماية من اليونيسف، يعمل مع راماتو (ذات الحجاب الأصفر)، 12 عامًا، وهي قاصر غير مصحوبة بذويها حيث يتم إعادتها إلى والدها (يرتدي قميصًا أسود) وإخوتها وأخواتها في قرية صغيرة في بلدية كانتشي، منطقة زيندر. النيجر، في 13 مايو 2018.</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ويساعدها موسى يحيى، مسؤول حماية الطفل في اليونيسف.</a:t>
            </a:r>
            <a:r>
              <a:rPr lang="en-GB" sz="1000" dirty="0">
                <a:solidFill>
                  <a:srgbClr val="121212"/>
                </a:solidFill>
                <a:latin typeface="Frutiger LT Arabic 45 Light" panose="01000000000000000000" pitchFamily="2" charset="-78"/>
                <a:cs typeface="Frutiger LT Arabic 45 Light" panose="01000000000000000000" pitchFamily="2" charset="-78"/>
              </a:rPr>
              <a:t> </a:t>
            </a:r>
          </a:p>
          <a:p>
            <a:pPr marL="0" lvl="0" indent="0" algn="r">
              <a:lnSpc>
                <a:spcPct val="115000"/>
              </a:lnSpc>
              <a:spcBef>
                <a:spcPts val="0"/>
              </a:spcBef>
              <a:spcAft>
                <a:spcPts val="0"/>
              </a:spcAft>
              <a:buClr>
                <a:schemeClr val="dk1"/>
              </a:buClr>
              <a:buSzPts val="1100"/>
              <a:buFont typeface="Arial"/>
              <a:buNone/>
            </a:pPr>
            <a:endParaRPr sz="1000" dirty="0">
              <a:solidFill>
                <a:srgbClr val="121212"/>
              </a:solidFill>
              <a:latin typeface="Frutiger LT Arabic 45 Light" panose="01000000000000000000" pitchFamily="2" charset="-78"/>
              <a:cs typeface="Frutiger LT Arabic 45 Light" panose="01000000000000000000" pitchFamily="2" charset="-78"/>
            </a:endParaRPr>
          </a:p>
          <a:p>
            <a:pPr marL="0" lvl="0" indent="0" algn="r">
              <a:lnSpc>
                <a:spcPct val="115000"/>
              </a:lnSpc>
              <a:spcBef>
                <a:spcPts val="0"/>
              </a:spcBef>
              <a:spcAft>
                <a:spcPts val="0"/>
              </a:spcAft>
              <a:buClr>
                <a:schemeClr val="dk1"/>
              </a:buClr>
              <a:buSzPts val="1100"/>
              <a:buFont typeface="Arial"/>
              <a:buNone/>
            </a:pPr>
            <a:r>
              <a:rPr lang="ar-SA" sz="1000" dirty="0">
                <a:solidFill>
                  <a:srgbClr val="121212"/>
                </a:solidFill>
                <a:latin typeface="Frutiger LT Arabic 45 Light" panose="01000000000000000000" pitchFamily="2" charset="-78"/>
                <a:cs typeface="Frutiger LT Arabic 45 Light" panose="01000000000000000000" pitchFamily="2" charset="-78"/>
              </a:rPr>
              <a:t>تم إرسال راماتو إلى الجزائر للعمل كمتسولة قبل أسبوعين عندما تغلبت العائلة الممتدة على رغبات والديها، الذين قرروا أنه من مصلحتهم أن تسافر مع خالتها للتسول.</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قامت بتعبئة حقيبة صغيرة مع وشاح، وبعد أسبوعين من العمل في الجزائر، تم القبض عليها في حملة للشرطة وأُعيدت إلى النيجر لتلتقي بوالديها.</a:t>
            </a:r>
          </a:p>
          <a:p>
            <a:pPr marL="0" lvl="0" indent="0" algn="r">
              <a:lnSpc>
                <a:spcPct val="115000"/>
              </a:lnSpc>
              <a:spcBef>
                <a:spcPts val="0"/>
              </a:spcBef>
              <a:spcAft>
                <a:spcPts val="0"/>
              </a:spcAft>
              <a:buClr>
                <a:schemeClr val="dk1"/>
              </a:buClr>
              <a:buSzPts val="1100"/>
              <a:buFont typeface="Arial"/>
              <a:buNone/>
            </a:pPr>
            <a:endParaRPr sz="1000" dirty="0">
              <a:solidFill>
                <a:srgbClr val="121212"/>
              </a:solidFill>
              <a:latin typeface="Frutiger LT Arabic 45 Light" panose="01000000000000000000" pitchFamily="2" charset="-78"/>
              <a:cs typeface="Frutiger LT Arabic 45 Light" panose="01000000000000000000" pitchFamily="2" charset="-78"/>
            </a:endParaRPr>
          </a:p>
          <a:p>
            <a:pPr marL="0" lvl="0" indent="0" algn="r">
              <a:lnSpc>
                <a:spcPct val="115000"/>
              </a:lnSpc>
              <a:spcBef>
                <a:spcPts val="0"/>
              </a:spcBef>
              <a:spcAft>
                <a:spcPts val="0"/>
              </a:spcAft>
              <a:buClr>
                <a:schemeClr val="dk1"/>
              </a:buClr>
              <a:buSzPts val="1100"/>
              <a:buFont typeface="Arial"/>
              <a:buNone/>
            </a:pPr>
            <a:r>
              <a:rPr lang="ar-SA" sz="1000" dirty="0">
                <a:solidFill>
                  <a:srgbClr val="121212"/>
                </a:solidFill>
                <a:latin typeface="Frutiger LT Arabic 45 Light" panose="01000000000000000000" pitchFamily="2" charset="-78"/>
                <a:cs typeface="Frutiger LT Arabic 45 Light" panose="01000000000000000000" pitchFamily="2" charset="-78"/>
              </a:rPr>
              <a:t>"</a:t>
            </a:r>
            <a:r>
              <a:rPr lang="ar-SA" sz="1000">
                <a:solidFill>
                  <a:srgbClr val="121212"/>
                </a:solidFill>
                <a:latin typeface="Frutiger LT Arabic 45 Light" panose="01000000000000000000" pitchFamily="2" charset="-78"/>
                <a:cs typeface="Frutiger LT Arabic 45 Light" panose="01000000000000000000" pitchFamily="2" charset="-78"/>
              </a:rPr>
              <a:t>كان عليّ </a:t>
            </a:r>
            <a:r>
              <a:rPr lang="ar-SA" sz="1000" dirty="0">
                <a:solidFill>
                  <a:srgbClr val="121212"/>
                </a:solidFill>
                <a:latin typeface="Frutiger LT Arabic 45 Light" panose="01000000000000000000" pitchFamily="2" charset="-78"/>
                <a:cs typeface="Frutiger LT Arabic 45 Light" panose="01000000000000000000" pitchFamily="2" charset="-78"/>
              </a:rPr>
              <a:t>أن أستسلم لضغوط الأسرة."</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قال والدها.</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"ليس لدي كلمات تصف ما أشعر به عند استعادتها.</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رسالتي إلى المجتمع هي أنه يجب عليك تجنب السماح لأطفالك بالوقوع في براثن التسول بأي ثمن.</a:t>
            </a:r>
          </a:p>
          <a:p>
            <a:pPr marL="0" lvl="0" indent="0" algn="r">
              <a:lnSpc>
                <a:spcPct val="115000"/>
              </a:lnSpc>
              <a:spcBef>
                <a:spcPts val="0"/>
              </a:spcBef>
              <a:spcAft>
                <a:spcPts val="0"/>
              </a:spcAft>
              <a:buClr>
                <a:schemeClr val="dk1"/>
              </a:buClr>
              <a:buSzPts val="1100"/>
              <a:buFont typeface="Arial"/>
              <a:buNone/>
            </a:pPr>
            <a:r>
              <a:rPr lang="ar-SA" sz="1000" dirty="0">
                <a:solidFill>
                  <a:srgbClr val="121212"/>
                </a:solidFill>
                <a:latin typeface="Frutiger LT Arabic 45 Light" panose="01000000000000000000" pitchFamily="2" charset="-78"/>
                <a:cs typeface="Frutiger LT Arabic 45 Light" panose="01000000000000000000" pitchFamily="2" charset="-78"/>
              </a:rPr>
              <a:t>في مايو 2018، بين الشمس والرياح المليئة بالغبار، تبلغ درجات الحرارة في أغاديز بالنيجر حوالي 45 درجة مئوية.</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وتشتهر المنطقة بمناجم اليورانيوم والملح، على الرغم من أنها أصبحت سيئة السمعة باعتبارها المحطة الأخيرة للمهاجرين واللاجئين الذين يتم تهريبهم إلى أوروبا، أو الجزائر وليبيا حيث من المرجح أن يعملوا متسولين.</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وفي الآونة الأخيرة، قامت السلطات الجزائرية والليبية باعتقال المهاجرين وإعادتهم قسرًا إلى وطنهم.</a:t>
            </a:r>
            <a:r>
              <a:rPr lang="en-GB" sz="1000" dirty="0">
                <a:solidFill>
                  <a:srgbClr val="121212"/>
                </a:solidFill>
                <a:latin typeface="Frutiger LT Arabic 45 Light" panose="01000000000000000000" pitchFamily="2" charset="-78"/>
                <a:cs typeface="Frutiger LT Arabic 45 Light" panose="01000000000000000000" pitchFamily="2" charset="-78"/>
              </a:rPr>
              <a:t> </a:t>
            </a:r>
            <a:r>
              <a:rPr lang="ar-SA" sz="1000" dirty="0">
                <a:solidFill>
                  <a:srgbClr val="121212"/>
                </a:solidFill>
                <a:latin typeface="Frutiger LT Arabic 45 Light" panose="01000000000000000000" pitchFamily="2" charset="-78"/>
                <a:cs typeface="Frutiger LT Arabic 45 Light" panose="01000000000000000000" pitchFamily="2" charset="-78"/>
              </a:rPr>
              <a:t>وبما أن الاتحاد الأوروبي أوقف الهجرة الجماعية إلى أوروبا إلى حدٍ كبير، ينتظر الناس لعدة أشهر في بعض الحالات للحصول على فرصة للمضي قدمًا، أو العودة إلى أوطانهم.</a:t>
            </a:r>
          </a:p>
          <a:p>
            <a:pPr marL="0" lvl="0" indent="0" algn="r">
              <a:spcBef>
                <a:spcPts val="0"/>
              </a:spcBef>
              <a:spcAft>
                <a:spcPts val="0"/>
              </a:spcAft>
              <a:buNone/>
            </a:pPr>
            <a:endParaRPr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1094992472f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 name="Google Shape;94;g1094992472f_0_71:notes"/>
          <p:cNvSpPr txBox="1">
            <a:spLocks noGrp="1"/>
          </p:cNvSpPr>
          <p:nvPr>
            <p:ph type="body" idx="1"/>
          </p:nvPr>
        </p:nvSpPr>
        <p:spPr>
          <a:xfrm>
            <a:off x="182880" y="4229100"/>
            <a:ext cx="6438900" cy="4229100"/>
          </a:xfrm>
          <a:prstGeom prst="rect">
            <a:avLst/>
          </a:prstGeom>
        </p:spPr>
        <p:txBody>
          <a:bodyPr spcFirstLastPara="1" wrap="square" lIns="91425" tIns="91425" rIns="91425" bIns="91425" anchor="t" anchorCtr="0">
            <a:noAutofit/>
          </a:bodyPr>
          <a:lstStyle/>
          <a:p>
            <a:pPr marL="0" lvl="0" indent="0" algn="r" rtl="1">
              <a:lnSpc>
                <a:spcPct val="115000"/>
              </a:lnSpc>
              <a:spcBef>
                <a:spcPts val="0"/>
              </a:spcBef>
              <a:spcAft>
                <a:spcPts val="0"/>
              </a:spcAft>
              <a:buClr>
                <a:schemeClr val="dk1"/>
              </a:buClr>
              <a:buSzPts val="1100"/>
              <a:buFont typeface="Arial"/>
              <a:buNone/>
            </a:pPr>
            <a:r>
              <a:rPr lang="ar-SA" sz="900" dirty="0">
                <a:solidFill>
                  <a:srgbClr val="121212"/>
                </a:solidFill>
                <a:latin typeface="Frutiger LT Arabic 45 Light" panose="01000000000000000000" pitchFamily="2" charset="-78"/>
                <a:cs typeface="Frutiger LT Arabic 45 Light" panose="01000000000000000000" pitchFamily="2" charset="-78"/>
              </a:rPr>
              <a:t>عايدة علوي، البالغة من العمر اثني عشر عامًا، لاجئة من حمص، الجمهورية العربية السورية، تقطف زهور اللفت لأخيها الأصغر ناصر، البالغ من العمر عامين ونصف، في مخيم ريتسونا للاجئين بالقرب من خالكيذا، اليونان، على بعد حوالي 50 كيلومترًا شمال أثينا. الجمعة 10 مارس 2017.</a:t>
            </a:r>
            <a:r>
              <a:rPr lang="en-GB" sz="900" dirty="0">
                <a:solidFill>
                  <a:srgbClr val="121212"/>
                </a:solidFill>
                <a:latin typeface="Frutiger LT Arabic 45 Light" panose="01000000000000000000" pitchFamily="2" charset="-78"/>
                <a:cs typeface="Frutiger LT Arabic 45 Light" panose="01000000000000000000" pitchFamily="2" charset="-78"/>
              </a:rPr>
              <a:t> </a:t>
            </a:r>
            <a:r>
              <a:rPr lang="ar-SA" sz="900" dirty="0">
                <a:solidFill>
                  <a:srgbClr val="121212"/>
                </a:solidFill>
                <a:latin typeface="Frutiger LT Arabic 45 Light" panose="01000000000000000000" pitchFamily="2" charset="-78"/>
                <a:cs typeface="Frutiger LT Arabic 45 Light" panose="01000000000000000000" pitchFamily="2" charset="-78"/>
              </a:rPr>
              <a:t>وتقول: "إنه يحبه</a:t>
            </a:r>
            <a:r>
              <a:rPr lang="ar-EG" sz="900" dirty="0">
                <a:solidFill>
                  <a:srgbClr val="121212"/>
                </a:solidFill>
                <a:latin typeface="Frutiger LT Arabic 45 Light" panose="01000000000000000000" pitchFamily="2" charset="-78"/>
                <a:cs typeface="Frutiger LT Arabic 45 Light" panose="01000000000000000000" pitchFamily="2" charset="-78"/>
              </a:rPr>
              <a:t>ا</a:t>
            </a:r>
            <a:r>
              <a:rPr lang="ar-SA" sz="900" dirty="0">
                <a:solidFill>
                  <a:srgbClr val="121212"/>
                </a:solidFill>
                <a:latin typeface="Frutiger LT Arabic 45 Light" panose="01000000000000000000" pitchFamily="2" charset="-78"/>
                <a:cs typeface="Frutiger LT Arabic 45 Light" panose="01000000000000000000" pitchFamily="2" charset="-78"/>
              </a:rPr>
              <a:t>، فهي تجعله مسرورًا".</a:t>
            </a:r>
            <a:r>
              <a:rPr lang="en-GB" sz="900" dirty="0">
                <a:solidFill>
                  <a:srgbClr val="121212"/>
                </a:solidFill>
                <a:latin typeface="Frutiger LT Arabic 45 Light" panose="01000000000000000000" pitchFamily="2" charset="-78"/>
                <a:cs typeface="Frutiger LT Arabic 45 Light" panose="01000000000000000000" pitchFamily="2" charset="-78"/>
              </a:rPr>
              <a:t> </a:t>
            </a:r>
          </a:p>
          <a:p>
            <a:pPr marL="0" lvl="0" indent="0" algn="l" rtl="0">
              <a:lnSpc>
                <a:spcPct val="115000"/>
              </a:lnSpc>
              <a:spcBef>
                <a:spcPts val="0"/>
              </a:spcBef>
              <a:spcAft>
                <a:spcPts val="0"/>
              </a:spcAft>
              <a:buClr>
                <a:schemeClr val="dk1"/>
              </a:buClr>
              <a:buSzPts val="1100"/>
              <a:buFont typeface="Arial"/>
              <a:buNone/>
            </a:pPr>
            <a:endParaRPr sz="900" dirty="0">
              <a:solidFill>
                <a:srgbClr val="121212"/>
              </a:solidFill>
              <a:latin typeface="Frutiger LT Arabic 45 Light" panose="01000000000000000000" pitchFamily="2" charset="-78"/>
              <a:cs typeface="Frutiger LT Arabic 45 Light" panose="01000000000000000000" pitchFamily="2" charset="-78"/>
            </a:endParaRPr>
          </a:p>
          <a:p>
            <a:pPr marL="0" lvl="0" indent="0" algn="r" rtl="1">
              <a:lnSpc>
                <a:spcPct val="115000"/>
              </a:lnSpc>
              <a:spcBef>
                <a:spcPts val="0"/>
              </a:spcBef>
              <a:spcAft>
                <a:spcPts val="0"/>
              </a:spcAft>
              <a:buClr>
                <a:schemeClr val="dk1"/>
              </a:buClr>
              <a:buSzPts val="1100"/>
              <a:buFont typeface="Arial"/>
              <a:buNone/>
            </a:pPr>
            <a:r>
              <a:rPr lang="ar-SA" sz="900" dirty="0">
                <a:solidFill>
                  <a:srgbClr val="121212"/>
                </a:solidFill>
                <a:latin typeface="Frutiger LT Arabic 45 Light" panose="01000000000000000000" pitchFamily="2" charset="-78"/>
                <a:cs typeface="Frutiger LT Arabic 45 Light" panose="01000000000000000000" pitchFamily="2" charset="-78"/>
              </a:rPr>
              <a:t>تعيش عايدة في المخيم لمدة عام.</a:t>
            </a:r>
            <a:r>
              <a:rPr lang="en-GB" sz="900" dirty="0">
                <a:solidFill>
                  <a:srgbClr val="121212"/>
                </a:solidFill>
                <a:latin typeface="Frutiger LT Arabic 45 Light" panose="01000000000000000000" pitchFamily="2" charset="-78"/>
                <a:cs typeface="Frutiger LT Arabic 45 Light" panose="01000000000000000000" pitchFamily="2" charset="-78"/>
              </a:rPr>
              <a:t> </a:t>
            </a:r>
            <a:r>
              <a:rPr lang="ar-SA" sz="900" dirty="0">
                <a:solidFill>
                  <a:srgbClr val="121212"/>
                </a:solidFill>
                <a:latin typeface="Frutiger LT Arabic 45 Light" panose="01000000000000000000" pitchFamily="2" charset="-78"/>
                <a:cs typeface="Frutiger LT Arabic 45 Light" panose="01000000000000000000" pitchFamily="2" charset="-78"/>
              </a:rPr>
              <a:t>بالعودة إلى المقطورة التي تعد بمثابة مأوى للعائلة، يشعر شقيقها بالسعادة عند رؤية الزهور الصفراء الزاهية.</a:t>
            </a:r>
            <a:r>
              <a:rPr lang="en-GB" sz="900" dirty="0">
                <a:solidFill>
                  <a:srgbClr val="121212"/>
                </a:solidFill>
                <a:latin typeface="Frutiger LT Arabic 45 Light" panose="01000000000000000000" pitchFamily="2" charset="-78"/>
                <a:cs typeface="Frutiger LT Arabic 45 Light" panose="01000000000000000000" pitchFamily="2" charset="-78"/>
              </a:rPr>
              <a:t> </a:t>
            </a:r>
            <a:r>
              <a:rPr lang="ar-SA" sz="900" dirty="0">
                <a:solidFill>
                  <a:srgbClr val="121212"/>
                </a:solidFill>
                <a:latin typeface="Frutiger LT Arabic 45 Light" panose="01000000000000000000" pitchFamily="2" charset="-78"/>
                <a:cs typeface="Frutiger LT Arabic 45 Light" panose="01000000000000000000" pitchFamily="2" charset="-78"/>
              </a:rPr>
              <a:t>يقول والد عايدة: "بالأمس، كانت تبكي في الليل بسبب هذا المكان.</a:t>
            </a:r>
            <a:r>
              <a:rPr lang="en-GB" sz="900" dirty="0">
                <a:solidFill>
                  <a:srgbClr val="121212"/>
                </a:solidFill>
                <a:latin typeface="Frutiger LT Arabic 45 Light" panose="01000000000000000000" pitchFamily="2" charset="-78"/>
                <a:cs typeface="Frutiger LT Arabic 45 Light" panose="01000000000000000000" pitchFamily="2" charset="-78"/>
              </a:rPr>
              <a:t> </a:t>
            </a:r>
            <a:r>
              <a:rPr lang="ar-SA" sz="900" dirty="0">
                <a:solidFill>
                  <a:srgbClr val="121212"/>
                </a:solidFill>
                <a:latin typeface="Frutiger LT Arabic 45 Light" panose="01000000000000000000" pitchFamily="2" charset="-78"/>
                <a:cs typeface="Frutiger LT Arabic 45 Light" panose="01000000000000000000" pitchFamily="2" charset="-78"/>
              </a:rPr>
              <a:t>إنه أمر فظيع جدا هنا.</a:t>
            </a:r>
            <a:r>
              <a:rPr lang="en-GB" sz="900" dirty="0">
                <a:solidFill>
                  <a:srgbClr val="121212"/>
                </a:solidFill>
                <a:latin typeface="Frutiger LT Arabic 45 Light" panose="01000000000000000000" pitchFamily="2" charset="-78"/>
                <a:cs typeface="Frutiger LT Arabic 45 Light" panose="01000000000000000000" pitchFamily="2" charset="-78"/>
              </a:rPr>
              <a:t> </a:t>
            </a:r>
            <a:r>
              <a:rPr lang="ar-SA" sz="900" dirty="0">
                <a:solidFill>
                  <a:srgbClr val="121212"/>
                </a:solidFill>
                <a:latin typeface="Frutiger LT Arabic 45 Light" panose="01000000000000000000" pitchFamily="2" charset="-78"/>
                <a:cs typeface="Frutiger LT Arabic 45 Light" panose="01000000000000000000" pitchFamily="2" charset="-78"/>
              </a:rPr>
              <a:t>هربنا من سوريا بسبب الحرب، وجئنا إلى أوروبا على متن سفينة خطيرة.</a:t>
            </a:r>
            <a:r>
              <a:rPr lang="en-GB" sz="900" dirty="0">
                <a:solidFill>
                  <a:srgbClr val="121212"/>
                </a:solidFill>
                <a:latin typeface="Frutiger LT Arabic 45 Light" panose="01000000000000000000" pitchFamily="2" charset="-78"/>
                <a:cs typeface="Frutiger LT Arabic 45 Light" panose="01000000000000000000" pitchFamily="2" charset="-78"/>
              </a:rPr>
              <a:t> </a:t>
            </a:r>
            <a:r>
              <a:rPr lang="ar-SA" sz="900" dirty="0">
                <a:solidFill>
                  <a:srgbClr val="121212"/>
                </a:solidFill>
                <a:latin typeface="Frutiger LT Arabic 45 Light" panose="01000000000000000000" pitchFamily="2" charset="-78"/>
                <a:cs typeface="Frutiger LT Arabic 45 Light" panose="01000000000000000000" pitchFamily="2" charset="-78"/>
              </a:rPr>
              <a:t>كل هذا حتى نتمكن من العيش في مخيم في اليونان؟</a:t>
            </a:r>
            <a:r>
              <a:rPr lang="en-GB" sz="900" dirty="0">
                <a:solidFill>
                  <a:srgbClr val="121212"/>
                </a:solidFill>
                <a:latin typeface="Frutiger LT Arabic 45 Light" panose="01000000000000000000" pitchFamily="2" charset="-78"/>
                <a:cs typeface="Frutiger LT Arabic 45 Light" panose="01000000000000000000" pitchFamily="2" charset="-78"/>
              </a:rPr>
              <a:t> </a:t>
            </a:r>
            <a:r>
              <a:rPr lang="ar-SA" sz="900" dirty="0">
                <a:solidFill>
                  <a:srgbClr val="121212"/>
                </a:solidFill>
                <a:latin typeface="Frutiger LT Arabic 45 Light" panose="01000000000000000000" pitchFamily="2" charset="-78"/>
                <a:cs typeface="Frutiger LT Arabic 45 Light" panose="01000000000000000000" pitchFamily="2" charset="-78"/>
              </a:rPr>
              <a:t>لا يمكنها الالتحاق بالمدرسة.</a:t>
            </a:r>
            <a:r>
              <a:rPr lang="en-GB" sz="900" dirty="0">
                <a:solidFill>
                  <a:srgbClr val="121212"/>
                </a:solidFill>
                <a:latin typeface="Frutiger LT Arabic 45 Light" panose="01000000000000000000" pitchFamily="2" charset="-78"/>
                <a:cs typeface="Frutiger LT Arabic 45 Light" panose="01000000000000000000" pitchFamily="2" charset="-78"/>
              </a:rPr>
              <a:t> </a:t>
            </a:r>
            <a:r>
              <a:rPr lang="ar-SA" sz="900" dirty="0">
                <a:solidFill>
                  <a:srgbClr val="121212"/>
                </a:solidFill>
                <a:latin typeface="Frutiger LT Arabic 45 Light" panose="01000000000000000000" pitchFamily="2" charset="-78"/>
                <a:cs typeface="Frutiger LT Arabic 45 Light" panose="01000000000000000000" pitchFamily="2" charset="-78"/>
              </a:rPr>
              <a:t>إنها حزينة."</a:t>
            </a:r>
            <a:r>
              <a:rPr lang="en-GB" sz="900" dirty="0">
                <a:solidFill>
                  <a:srgbClr val="121212"/>
                </a:solidFill>
                <a:latin typeface="Frutiger LT Arabic 45 Light" panose="01000000000000000000" pitchFamily="2" charset="-78"/>
                <a:cs typeface="Frutiger LT Arabic 45 Light" panose="01000000000000000000" pitchFamily="2" charset="-78"/>
              </a:rPr>
              <a:t> </a:t>
            </a:r>
          </a:p>
          <a:p>
            <a:pPr marL="0" lvl="0" indent="0" algn="l" rtl="0">
              <a:lnSpc>
                <a:spcPct val="115000"/>
              </a:lnSpc>
              <a:spcBef>
                <a:spcPts val="0"/>
              </a:spcBef>
              <a:spcAft>
                <a:spcPts val="0"/>
              </a:spcAft>
              <a:buClr>
                <a:schemeClr val="dk1"/>
              </a:buClr>
              <a:buSzPts val="1100"/>
              <a:buFont typeface="Arial"/>
              <a:buNone/>
            </a:pPr>
            <a:endParaRPr sz="900" dirty="0">
              <a:solidFill>
                <a:srgbClr val="121212"/>
              </a:solidFill>
              <a:latin typeface="Frutiger LT Arabic 45 Light" panose="01000000000000000000" pitchFamily="2" charset="-78"/>
              <a:cs typeface="Frutiger LT Arabic 45 Light" panose="01000000000000000000" pitchFamily="2" charset="-78"/>
            </a:endParaRPr>
          </a:p>
          <a:p>
            <a:pPr marL="0" lvl="0" indent="0" algn="r" rtl="1">
              <a:lnSpc>
                <a:spcPct val="115000"/>
              </a:lnSpc>
              <a:spcBef>
                <a:spcPts val="0"/>
              </a:spcBef>
              <a:spcAft>
                <a:spcPts val="0"/>
              </a:spcAft>
              <a:buClr>
                <a:schemeClr val="dk1"/>
              </a:buClr>
              <a:buSzPts val="1100"/>
              <a:buFont typeface="Arial"/>
              <a:buNone/>
            </a:pPr>
            <a:r>
              <a:rPr lang="ar-SA" sz="900" dirty="0">
                <a:solidFill>
                  <a:srgbClr val="121212"/>
                </a:solidFill>
                <a:latin typeface="Frutiger LT Arabic 45 Light" panose="01000000000000000000" pitchFamily="2" charset="-78"/>
                <a:cs typeface="Frutiger LT Arabic 45 Light" panose="01000000000000000000" pitchFamily="2" charset="-78"/>
              </a:rPr>
              <a:t>تم إنشاء المخيم، الذي يضم حوالي 700 شخص، قبل عام واحد، وذلك استجابةً لأعداد كبيرة من اللاجئين الذين أصبحوا محاصرين في حالة من عدم اليقين في اليونان بعد أن أغلقت أوروبا الوسطى أبوابها.</a:t>
            </a:r>
            <a:r>
              <a:rPr lang="en-GB" sz="900" dirty="0">
                <a:solidFill>
                  <a:srgbClr val="121212"/>
                </a:solidFill>
                <a:latin typeface="Frutiger LT Arabic 45 Light" panose="01000000000000000000" pitchFamily="2" charset="-78"/>
                <a:cs typeface="Frutiger LT Arabic 45 Light" panose="01000000000000000000" pitchFamily="2" charset="-78"/>
              </a:rPr>
              <a:t> </a:t>
            </a:r>
            <a:r>
              <a:rPr lang="ar-SA" sz="900" dirty="0">
                <a:solidFill>
                  <a:srgbClr val="121212"/>
                </a:solidFill>
                <a:latin typeface="Frutiger LT Arabic 45 Light" panose="01000000000000000000" pitchFamily="2" charset="-78"/>
                <a:cs typeface="Frutiger LT Arabic 45 Light" panose="01000000000000000000" pitchFamily="2" charset="-78"/>
              </a:rPr>
              <a:t>وفي تشرين الثاني/نوفمبر 2016، قام المخيم بنقل سكان المخيم من الخيام إلى 160 حاوية توفر للاجئين الدفء والمأوى من الثلوج والشتاء.</a:t>
            </a:r>
          </a:p>
          <a:p>
            <a:pPr marL="0" lvl="0" indent="0" algn="r" rtl="1">
              <a:lnSpc>
                <a:spcPct val="115000"/>
              </a:lnSpc>
              <a:spcBef>
                <a:spcPts val="0"/>
              </a:spcBef>
              <a:spcAft>
                <a:spcPts val="0"/>
              </a:spcAft>
              <a:buClr>
                <a:schemeClr val="dk1"/>
              </a:buClr>
              <a:buSzPts val="1100"/>
              <a:buFont typeface="Arial"/>
              <a:buNone/>
            </a:pPr>
            <a:r>
              <a:rPr lang="ar-SA" sz="900" dirty="0">
                <a:solidFill>
                  <a:srgbClr val="121212"/>
                </a:solidFill>
                <a:latin typeface="Frutiger LT Arabic 45 Light" panose="01000000000000000000" pitchFamily="2" charset="-78"/>
                <a:cs typeface="Frutiger LT Arabic 45 Light" panose="01000000000000000000" pitchFamily="2" charset="-78"/>
              </a:rPr>
              <a:t>اعتبارًا من مارس 2017، بعد عام واحد من إغلاق طريق الهجرة في غرب البلقان، استمرت التحركات غير المنتظمة داخل أوروبا، لكن الأطفال اللاجئين والمهاجرين، سواء بمفردهم أو مع أفراد أسرهم، يواجهون بشكل متزايد أسوارًا أعلى، ومراقبة أكثر صرامة على الحدود وعمليات صد منتظمة. .</a:t>
            </a:r>
            <a:r>
              <a:rPr lang="en-GB" sz="900" dirty="0">
                <a:solidFill>
                  <a:srgbClr val="121212"/>
                </a:solidFill>
                <a:latin typeface="Frutiger LT Arabic 45 Light" panose="01000000000000000000" pitchFamily="2" charset="-78"/>
                <a:cs typeface="Frutiger LT Arabic 45 Light" panose="01000000000000000000" pitchFamily="2" charset="-78"/>
              </a:rPr>
              <a:t> </a:t>
            </a:r>
            <a:r>
              <a:rPr lang="ar-SA" sz="900" dirty="0">
                <a:solidFill>
                  <a:srgbClr val="121212"/>
                </a:solidFill>
                <a:latin typeface="Frutiger LT Arabic 45 Light" panose="01000000000000000000" pitchFamily="2" charset="-78"/>
                <a:cs typeface="Frutiger LT Arabic 45 Light" panose="01000000000000000000" pitchFamily="2" charset="-78"/>
              </a:rPr>
              <a:t>وقد أثيرت أحدث المخاوف بشأن التشريع الجديد في المجر، الذي ينص على احتجاز الأطفال طالبي اللجوء الذين تزيد أعمارهم عن 14 عامًا لأغراض مراقبة الهجرة.</a:t>
            </a:r>
          </a:p>
          <a:p>
            <a:pPr marL="0" lvl="0" indent="0" algn="l" rtl="0">
              <a:lnSpc>
                <a:spcPct val="115000"/>
              </a:lnSpc>
              <a:spcBef>
                <a:spcPts val="0"/>
              </a:spcBef>
              <a:spcAft>
                <a:spcPts val="0"/>
              </a:spcAft>
              <a:buClr>
                <a:schemeClr val="dk1"/>
              </a:buClr>
              <a:buSzPts val="1100"/>
              <a:buFont typeface="Arial"/>
              <a:buNone/>
            </a:pPr>
            <a:endParaRPr sz="900" dirty="0">
              <a:solidFill>
                <a:srgbClr val="121212"/>
              </a:solidFill>
              <a:latin typeface="Frutiger LT Arabic 45 Light" panose="01000000000000000000" pitchFamily="2" charset="-78"/>
              <a:cs typeface="Frutiger LT Arabic 45 Light" panose="01000000000000000000" pitchFamily="2" charset="-78"/>
            </a:endParaRPr>
          </a:p>
          <a:p>
            <a:pPr marL="0" lvl="0" indent="0" algn="r" rtl="1">
              <a:lnSpc>
                <a:spcPct val="115000"/>
              </a:lnSpc>
              <a:spcBef>
                <a:spcPts val="0"/>
              </a:spcBef>
              <a:spcAft>
                <a:spcPts val="0"/>
              </a:spcAft>
              <a:buClr>
                <a:schemeClr val="dk1"/>
              </a:buClr>
              <a:buSzPts val="1100"/>
              <a:buFont typeface="Arial"/>
              <a:buNone/>
            </a:pPr>
            <a:r>
              <a:rPr lang="ar-SA" sz="900" dirty="0">
                <a:solidFill>
                  <a:srgbClr val="121212"/>
                </a:solidFill>
                <a:latin typeface="Frutiger LT Arabic 45 Light" panose="01000000000000000000" pitchFamily="2" charset="-78"/>
                <a:cs typeface="Frutiger LT Arabic 45 Light" panose="01000000000000000000" pitchFamily="2" charset="-78"/>
              </a:rPr>
              <a:t>تواصل اليونيسف الدعم عن طريق خدمات حماية الطفل في 11 مركزًا لدعم الطفل والأسرة (النقاط الزرقاء) في مرافق الاستقبال المفتوحة في البر الرئيسي وفي المواقع الحضرية في أثينا وثيسالونيكي ويوانينا.</a:t>
            </a:r>
            <a:r>
              <a:rPr lang="en-GB" sz="900" dirty="0">
                <a:solidFill>
                  <a:srgbClr val="121212"/>
                </a:solidFill>
                <a:latin typeface="Frutiger LT Arabic 45 Light" panose="01000000000000000000" pitchFamily="2" charset="-78"/>
                <a:cs typeface="Frutiger LT Arabic 45 Light" panose="01000000000000000000" pitchFamily="2" charset="-78"/>
              </a:rPr>
              <a:t> </a:t>
            </a:r>
            <a:r>
              <a:rPr lang="ar-SA" sz="900" dirty="0">
                <a:solidFill>
                  <a:srgbClr val="121212"/>
                </a:solidFill>
                <a:latin typeface="Frutiger LT Arabic 45 Light" panose="01000000000000000000" pitchFamily="2" charset="-78"/>
                <a:cs typeface="Frutiger LT Arabic 45 Light" panose="01000000000000000000" pitchFamily="2" charset="-78"/>
              </a:rPr>
              <a:t>منذ بداية عام 2017، استفاد 1341 طفلًا (من بينهم 507 مسجلين حديثًا في فبراير) من الخدمات بشكل منتظم.</a:t>
            </a:r>
            <a:r>
              <a:rPr lang="en-GB" sz="900" dirty="0">
                <a:solidFill>
                  <a:srgbClr val="121212"/>
                </a:solidFill>
                <a:latin typeface="Frutiger LT Arabic 45 Light" panose="01000000000000000000" pitchFamily="2" charset="-78"/>
                <a:cs typeface="Frutiger LT Arabic 45 Light" panose="01000000000000000000" pitchFamily="2" charset="-78"/>
              </a:rPr>
              <a:t> </a:t>
            </a:r>
          </a:p>
          <a:p>
            <a:pPr marL="0" lvl="0" indent="0" algn="l" rtl="0">
              <a:lnSpc>
                <a:spcPct val="115000"/>
              </a:lnSpc>
              <a:spcBef>
                <a:spcPts val="0"/>
              </a:spcBef>
              <a:spcAft>
                <a:spcPts val="0"/>
              </a:spcAft>
              <a:buClr>
                <a:schemeClr val="dk1"/>
              </a:buClr>
              <a:buSzPts val="1100"/>
              <a:buFont typeface="Arial"/>
              <a:buNone/>
            </a:pPr>
            <a:endParaRPr sz="900" dirty="0">
              <a:solidFill>
                <a:srgbClr val="121212"/>
              </a:solidFill>
              <a:latin typeface="Frutiger LT Arabic 45 Light" panose="01000000000000000000" pitchFamily="2" charset="-78"/>
              <a:cs typeface="Frutiger LT Arabic 45 Light" panose="01000000000000000000" pitchFamily="2" charset="-78"/>
            </a:endParaRPr>
          </a:p>
          <a:p>
            <a:pPr marL="0" lvl="0" indent="0" algn="r" rtl="1">
              <a:lnSpc>
                <a:spcPct val="115000"/>
              </a:lnSpc>
              <a:spcBef>
                <a:spcPts val="0"/>
              </a:spcBef>
              <a:spcAft>
                <a:spcPts val="0"/>
              </a:spcAft>
              <a:buClr>
                <a:schemeClr val="dk1"/>
              </a:buClr>
              <a:buSzPts val="1100"/>
              <a:buFont typeface="Arial"/>
              <a:buNone/>
            </a:pPr>
            <a:r>
              <a:rPr lang="ar-SA" sz="900" dirty="0">
                <a:solidFill>
                  <a:srgbClr val="121212"/>
                </a:solidFill>
                <a:latin typeface="Frutiger LT Arabic 45 Light" panose="01000000000000000000" pitchFamily="2" charset="-78"/>
                <a:cs typeface="Frutiger LT Arabic 45 Light" panose="01000000000000000000" pitchFamily="2" charset="-78"/>
              </a:rPr>
              <a:t>وواصلت أسر وأطفال اللاجئين والمهاجرين المستضعفين الاستفادة من خدمات الصحة النفسية والعقلية المتخصصة في أثينا وخمسة مواقع مفتوحة في منطقة أتيكا (إلفسينا، وإلينيكو، وأجيوس أندرياس/نياماكري، ورافينا، وإيلايوناس).</a:t>
            </a:r>
            <a:r>
              <a:rPr lang="en-GB" sz="900" dirty="0">
                <a:solidFill>
                  <a:srgbClr val="121212"/>
                </a:solidFill>
                <a:latin typeface="Frutiger LT Arabic 45 Light" panose="01000000000000000000" pitchFamily="2" charset="-78"/>
                <a:cs typeface="Frutiger LT Arabic 45 Light" panose="01000000000000000000" pitchFamily="2" charset="-78"/>
              </a:rPr>
              <a:t> </a:t>
            </a:r>
          </a:p>
          <a:p>
            <a:pPr marL="0" lvl="0" indent="0" algn="l" rtl="0">
              <a:lnSpc>
                <a:spcPct val="115000"/>
              </a:lnSpc>
              <a:spcBef>
                <a:spcPts val="0"/>
              </a:spcBef>
              <a:spcAft>
                <a:spcPts val="0"/>
              </a:spcAft>
              <a:buClr>
                <a:schemeClr val="dk1"/>
              </a:buClr>
              <a:buSzPts val="1100"/>
              <a:buFont typeface="Arial"/>
              <a:buNone/>
            </a:pPr>
            <a:endParaRPr sz="900" dirty="0">
              <a:solidFill>
                <a:srgbClr val="121212"/>
              </a:solidFill>
              <a:latin typeface="Frutiger LT Arabic 45 Light" panose="01000000000000000000" pitchFamily="2" charset="-78"/>
              <a:cs typeface="Frutiger LT Arabic 45 Light" panose="01000000000000000000" pitchFamily="2" charset="-78"/>
            </a:endParaRPr>
          </a:p>
          <a:p>
            <a:pPr marL="0" lvl="0" indent="0" algn="r" rtl="1">
              <a:lnSpc>
                <a:spcPct val="115000"/>
              </a:lnSpc>
              <a:spcBef>
                <a:spcPts val="0"/>
              </a:spcBef>
              <a:spcAft>
                <a:spcPts val="0"/>
              </a:spcAft>
              <a:buClr>
                <a:schemeClr val="dk1"/>
              </a:buClr>
              <a:buSzPts val="1100"/>
              <a:buFont typeface="Arial"/>
              <a:buNone/>
            </a:pPr>
            <a:r>
              <a:rPr lang="ar-SA" sz="900" dirty="0">
                <a:solidFill>
                  <a:srgbClr val="121212"/>
                </a:solidFill>
                <a:latin typeface="Frutiger LT Arabic 45 Light" panose="01000000000000000000" pitchFamily="2" charset="-78"/>
                <a:cs typeface="Frutiger LT Arabic 45 Light" panose="01000000000000000000" pitchFamily="2" charset="-78"/>
              </a:rPr>
              <a:t>استمرت شراكة اليونيسف مع مكتب أمين المظالم اليوناني المعني بالأطفال بشأن مراقبة حقوق الطفل في فبراير، بما في ذلك تنظيم زيارات إلى سكارامانغاس وليسفوس، فضلًا عن الدعوة المستمرة بالتعاون مع وزارة الهجرة ووزارة التعليم بشأن القضايا المتعلقة بالأطفال غير المصحوبين والأطفال غير المصحوبين والتعليم. .</a:t>
            </a:r>
            <a:r>
              <a:rPr lang="en-GB" sz="900" dirty="0">
                <a:solidFill>
                  <a:srgbClr val="121212"/>
                </a:solidFill>
                <a:latin typeface="Frutiger LT Arabic 45 Light" panose="01000000000000000000" pitchFamily="2" charset="-78"/>
                <a:cs typeface="Frutiger LT Arabic 45 Light" panose="01000000000000000000" pitchFamily="2" charset="-78"/>
              </a:rPr>
              <a:t> </a:t>
            </a:r>
            <a:r>
              <a:rPr lang="ar-SA" sz="900" dirty="0">
                <a:solidFill>
                  <a:srgbClr val="121212"/>
                </a:solidFill>
                <a:latin typeface="Frutiger LT Arabic 45 Light" panose="01000000000000000000" pitchFamily="2" charset="-78"/>
                <a:cs typeface="Frutiger LT Arabic 45 Light" panose="01000000000000000000" pitchFamily="2" charset="-78"/>
              </a:rPr>
              <a:t>خلال شهر فبراير/شباط، بدأت شبكة حقوق الأطفال المنتقلين إلى مكتب أمين المظالم المعني بالأطفال، والتي تم إنشاؤها مؤخرًا، بسلسلة من تمارين مراقبة حقوق الطفل.</a:t>
            </a:r>
          </a:p>
          <a:p>
            <a:pPr marL="0" lvl="0" indent="0" algn="l" rtl="0">
              <a:spcBef>
                <a:spcPts val="0"/>
              </a:spcBef>
              <a:spcAft>
                <a:spcPts val="0"/>
              </a:spcAft>
              <a:buNone/>
            </a:pPr>
            <a:endParaRPr sz="900" dirty="0">
              <a:solidFill>
                <a:srgbClr val="121212"/>
              </a:solidFill>
              <a:latin typeface="Frutiger LT Arabic 45 Light" panose="01000000000000000000" pitchFamily="2" charset="-78"/>
              <a:cs typeface="Frutiger LT Arabic 45 Light" panose="01000000000000000000" pitchFamily="2" charset="-7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1094992472f_0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 name="Google Shape;100;g1094992472f_0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Clr>
                <a:schemeClr val="dk1"/>
              </a:buClr>
              <a:buSzPts val="1100"/>
              <a:buFont typeface="Arial"/>
              <a:buNone/>
            </a:pP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كابول، 14 أغسطس 2021 - في مدرسة بير محمد كاكار الثانوية في كابول، تم إعداد أربع خيام تابعة لمنظمة الأمم المتحدة للطفولة (</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UINCEF</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لتقديم الدعم النفسي والاجتماعي للأطفال، إلى جانب تنفيذ الأنشطة الترفيهية لهم وسط الاضطرابات التي يمرون بها.</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كما تصل الفرق الصحية المتنقلة إلى الملاجئ لتوفير الرعاية السابقة واللاحقة للولادة للأمهات والأطفال، بالإضافة إلى خدمات التغذية والتطعيم. </a:t>
            </a:r>
          </a:p>
          <a:p>
            <a:pPr marL="0" lvl="0" indent="0" algn="l" rtl="0">
              <a:spcBef>
                <a:spcPts val="0"/>
              </a:spcBef>
              <a:spcAft>
                <a:spcPts val="0"/>
              </a:spcAft>
              <a:buClr>
                <a:schemeClr val="dk1"/>
              </a:buClr>
              <a:buSzPts val="1100"/>
              <a:buFont typeface="Arial"/>
              <a:buNone/>
            </a:pPr>
            <a:endParaRPr dirty="0">
              <a:solidFill>
                <a:schemeClr val="dk1"/>
              </a:solidFill>
              <a:latin typeface="Frutiger LT Arabic 45 Light" panose="01000000000000000000" pitchFamily="2" charset="-78"/>
              <a:cs typeface="Frutiger LT Arabic 45 Light" panose="01000000000000000000" pitchFamily="2" charset="-78"/>
            </a:endParaRPr>
          </a:p>
          <a:p>
            <a:pPr marL="0" lvl="0" indent="0" algn="r" rtl="1">
              <a:spcBef>
                <a:spcPts val="0"/>
              </a:spcBef>
              <a:spcAft>
                <a:spcPts val="0"/>
              </a:spcAft>
              <a:buClr>
                <a:schemeClr val="dk1"/>
              </a:buClr>
              <a:buSzPts val="1100"/>
              <a:buFont typeface="Arial"/>
              <a:buNone/>
            </a:pP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وقد لجأت أكثر من 400 أسرة إلى المدرسة بعد وصولها من مقاطعات قندوز وساري بول وتخار ومعها لوازم العيش الأساسية، وهي في حاجة ماسة إلى المساعدة الإنسانية. </a:t>
            </a:r>
          </a:p>
          <a:p>
            <a:pPr marL="0" lvl="0" indent="0" algn="l" rtl="0">
              <a:spcBef>
                <a:spcPts val="0"/>
              </a:spcBef>
              <a:spcAft>
                <a:spcPts val="0"/>
              </a:spcAft>
              <a:buClr>
                <a:schemeClr val="dk1"/>
              </a:buClr>
              <a:buSzPts val="1100"/>
              <a:buFont typeface="Arial"/>
              <a:buNone/>
            </a:pPr>
            <a:endParaRPr dirty="0">
              <a:solidFill>
                <a:schemeClr val="dk1"/>
              </a:solidFill>
              <a:latin typeface="Frutiger LT Arabic 45 Light" panose="01000000000000000000" pitchFamily="2" charset="-78"/>
              <a:cs typeface="Frutiger LT Arabic 45 Light" panose="01000000000000000000" pitchFamily="2" charset="-78"/>
            </a:endParaRPr>
          </a:p>
          <a:p>
            <a:pPr marL="0" lvl="0" indent="0" algn="r" rtl="1">
              <a:spcBef>
                <a:spcPts val="0"/>
              </a:spcBef>
              <a:spcAft>
                <a:spcPts val="0"/>
              </a:spcAft>
              <a:buClr>
                <a:schemeClr val="dk1"/>
              </a:buClr>
              <a:buSzPts val="1100"/>
              <a:buFont typeface="Arial"/>
              <a:buNone/>
            </a:pP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ولا تزال آلاف الأسر نازحة إلى كابول وغيرها من المناطق الحضرية بحثًا عن الأمان من الصراع وعدم الاستقرار.</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وفي الأسابيع الستة الماضية فقط، وصل حوالي 18</a:t>
            </a:r>
            <a:r>
              <a:rPr lang="ar-EG"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ألف</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شخص إلى كابول.</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a:t>
            </a: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تقوم العائلات إما بالاستئجار أو الاستضافة من قبل الأصدقاء والعائلة، لكن عددًا متزايدًا يقيمون أيضًا في العراء في أجزاء مختلفة من المدينة.</a:t>
            </a:r>
            <a:r>
              <a:rPr lang="en-GB"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 </a:t>
            </a:r>
          </a:p>
          <a:p>
            <a:pPr marL="0" lvl="0" indent="0" algn="l" rtl="0">
              <a:spcBef>
                <a:spcPts val="0"/>
              </a:spcBef>
              <a:spcAft>
                <a:spcPts val="0"/>
              </a:spcAft>
              <a:buClr>
                <a:schemeClr val="dk1"/>
              </a:buClr>
              <a:buSzPts val="1100"/>
              <a:buFont typeface="Arial"/>
              <a:buNone/>
            </a:pPr>
            <a:endParaRPr dirty="0">
              <a:solidFill>
                <a:schemeClr val="dk1"/>
              </a:solidFill>
              <a:latin typeface="Frutiger LT Arabic 45 Light" panose="01000000000000000000" pitchFamily="2" charset="-78"/>
              <a:cs typeface="Frutiger LT Arabic 45 Light" panose="01000000000000000000" pitchFamily="2" charset="-78"/>
            </a:endParaRPr>
          </a:p>
          <a:p>
            <a:pPr marL="0" lvl="0" indent="0" algn="r" rtl="1">
              <a:spcBef>
                <a:spcPts val="0"/>
              </a:spcBef>
              <a:spcAft>
                <a:spcPts val="0"/>
              </a:spcAft>
              <a:buNone/>
            </a:pPr>
            <a:r>
              <a:rPr lang="ar-SA" sz="1000" dirty="0">
                <a:solidFill>
                  <a:srgbClr val="121212"/>
                </a:solidFill>
                <a:highlight>
                  <a:srgbClr val="FFFFFF"/>
                </a:highlight>
                <a:latin typeface="Frutiger LT Arabic 45 Light" panose="01000000000000000000" pitchFamily="2" charset="-78"/>
                <a:cs typeface="Frutiger LT Arabic 45 Light" panose="01000000000000000000" pitchFamily="2" charset="-78"/>
              </a:rPr>
              <a:t>منذ بداية عام 2021، نزح أكثر من 390 ألف شخص داخليًا - أكثر من نصفهم من الأطفال.</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sym typeface="Arial"/>
        </a:defRPr>
      </a:lvl9pPr>
    </p:titleStyle>
    <p:body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sym typeface="Arial"/>
        </a:defRPr>
      </a:lvl9pPr>
    </p:bodyStyle>
    <p:otherStyle>
      <a:defPPr marR="0" lvl="0" algn="l" rtl="0">
        <a:lnSpc>
          <a:spcPct val="100000"/>
        </a:lnSpc>
        <a:spcBef>
          <a:spcPts val="0"/>
        </a:spcBef>
        <a:spcAft>
          <a:spcPts val="0"/>
        </a:spcAft>
      </a:defPPr>
      <a:lvl1pPr marR="0" lvl="0" algn="r" rtl="1">
        <a:lnSpc>
          <a:spcPct val="100000"/>
        </a:lnSpc>
        <a:spcBef>
          <a:spcPts val="0"/>
        </a:spcBef>
        <a:spcAft>
          <a:spcPts val="0"/>
        </a:spcAft>
        <a:buClr>
          <a:srgbClr val="000000"/>
        </a:buClr>
        <a:buFont typeface="Arial"/>
        <a:defRPr sz="1400" b="0" i="0" u="none" strike="noStrike" cap="none">
          <a:solidFill>
            <a:srgbClr val="000000"/>
          </a:solidFill>
          <a:sym typeface="Arial"/>
        </a:defRPr>
      </a:lvl1pPr>
      <a:lvl2pPr marR="0" lvl="1" algn="r" rtl="1">
        <a:lnSpc>
          <a:spcPct val="100000"/>
        </a:lnSpc>
        <a:spcBef>
          <a:spcPts val="0"/>
        </a:spcBef>
        <a:spcAft>
          <a:spcPts val="0"/>
        </a:spcAft>
        <a:buClr>
          <a:srgbClr val="000000"/>
        </a:buClr>
        <a:buFont typeface="Arial"/>
        <a:defRPr sz="1400" b="0" i="0" u="none" strike="noStrike" cap="none">
          <a:solidFill>
            <a:srgbClr val="000000"/>
          </a:solidFill>
          <a:sym typeface="Arial"/>
        </a:defRPr>
      </a:lvl2pPr>
      <a:lvl3pPr marR="0" lvl="2" algn="r" rtl="1">
        <a:lnSpc>
          <a:spcPct val="100000"/>
        </a:lnSpc>
        <a:spcBef>
          <a:spcPts val="0"/>
        </a:spcBef>
        <a:spcAft>
          <a:spcPts val="0"/>
        </a:spcAft>
        <a:buClr>
          <a:srgbClr val="000000"/>
        </a:buClr>
        <a:buFont typeface="Arial"/>
        <a:defRPr sz="1400" b="0" i="0" u="none" strike="noStrike" cap="none">
          <a:solidFill>
            <a:srgbClr val="000000"/>
          </a:solidFill>
          <a:sym typeface="Arial"/>
        </a:defRPr>
      </a:lvl3pPr>
      <a:lvl4pPr marR="0" lvl="3" algn="r" rtl="1">
        <a:lnSpc>
          <a:spcPct val="100000"/>
        </a:lnSpc>
        <a:spcBef>
          <a:spcPts val="0"/>
        </a:spcBef>
        <a:spcAft>
          <a:spcPts val="0"/>
        </a:spcAft>
        <a:buClr>
          <a:srgbClr val="000000"/>
        </a:buClr>
        <a:buFont typeface="Arial"/>
        <a:defRPr sz="1400" b="0" i="0" u="none" strike="noStrike" cap="none">
          <a:solidFill>
            <a:srgbClr val="000000"/>
          </a:solidFill>
          <a:sym typeface="Arial"/>
        </a:defRPr>
      </a:lvl4pPr>
      <a:lvl5pPr marR="0" lvl="4" algn="r" rtl="1">
        <a:lnSpc>
          <a:spcPct val="100000"/>
        </a:lnSpc>
        <a:spcBef>
          <a:spcPts val="0"/>
        </a:spcBef>
        <a:spcAft>
          <a:spcPts val="0"/>
        </a:spcAft>
        <a:buClr>
          <a:srgbClr val="000000"/>
        </a:buClr>
        <a:buFont typeface="Arial"/>
        <a:defRPr sz="1400" b="0" i="0" u="none" strike="noStrike" cap="none">
          <a:solidFill>
            <a:srgbClr val="000000"/>
          </a:solidFill>
          <a:sym typeface="Arial"/>
        </a:defRPr>
      </a:lvl5pPr>
      <a:lvl6pPr marR="0" lvl="5" algn="r" rtl="1">
        <a:lnSpc>
          <a:spcPct val="100000"/>
        </a:lnSpc>
        <a:spcBef>
          <a:spcPts val="0"/>
        </a:spcBef>
        <a:spcAft>
          <a:spcPts val="0"/>
        </a:spcAft>
        <a:buClr>
          <a:srgbClr val="000000"/>
        </a:buClr>
        <a:buFont typeface="Arial"/>
        <a:defRPr sz="1400" b="0" i="0" u="none" strike="noStrike" cap="none">
          <a:solidFill>
            <a:srgbClr val="000000"/>
          </a:solidFill>
          <a:sym typeface="Arial"/>
        </a:defRPr>
      </a:lvl6pPr>
      <a:lvl7pPr marR="0" lvl="6" algn="r" rtl="1">
        <a:lnSpc>
          <a:spcPct val="100000"/>
        </a:lnSpc>
        <a:spcBef>
          <a:spcPts val="0"/>
        </a:spcBef>
        <a:spcAft>
          <a:spcPts val="0"/>
        </a:spcAft>
        <a:buClr>
          <a:srgbClr val="000000"/>
        </a:buClr>
        <a:buFont typeface="Arial"/>
        <a:defRPr sz="1400" b="0" i="0" u="none" strike="noStrike" cap="none">
          <a:solidFill>
            <a:srgbClr val="000000"/>
          </a:solidFill>
          <a:sym typeface="Arial"/>
        </a:defRPr>
      </a:lvl7pPr>
      <a:lvl8pPr marR="0" lvl="7" algn="r" rtl="1">
        <a:lnSpc>
          <a:spcPct val="100000"/>
        </a:lnSpc>
        <a:spcBef>
          <a:spcPts val="0"/>
        </a:spcBef>
        <a:spcAft>
          <a:spcPts val="0"/>
        </a:spcAft>
        <a:buClr>
          <a:srgbClr val="000000"/>
        </a:buClr>
        <a:buFont typeface="Arial"/>
        <a:defRPr sz="1400" b="0" i="0" u="none" strike="noStrike" cap="none">
          <a:solidFill>
            <a:srgbClr val="000000"/>
          </a:solidFill>
          <a:sym typeface="Arial"/>
        </a:defRPr>
      </a:lvl8pPr>
      <a:lvl9pPr marR="0" lvl="8" algn="r" rtl="1">
        <a:lnSpc>
          <a:spcPct val="100000"/>
        </a:lnSpc>
        <a:spcBef>
          <a:spcPts val="0"/>
        </a:spcBef>
        <a:spcAft>
          <a:spcPts val="0"/>
        </a:spcAft>
        <a:buClr>
          <a:srgbClr val="000000"/>
        </a:buClr>
        <a:buFont typeface="Arial"/>
        <a:defRPr sz="1400" b="0" i="0" u="none" strike="noStrike" cap="none">
          <a:solidFill>
            <a:srgbClr val="000000"/>
          </a:solidFil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subTitle" idx="1"/>
          </p:nvPr>
        </p:nvSpPr>
        <p:spPr>
          <a:xfrm rot="-5400000">
            <a:off x="-447500" y="4131925"/>
            <a:ext cx="1527900" cy="300600"/>
          </a:xfrm>
          <a:prstGeom prst="rect">
            <a:avLst/>
          </a:prstGeom>
        </p:spPr>
        <p:txBody>
          <a:bodyPr spcFirstLastPara="1" wrap="square" lIns="91425" tIns="91425" rIns="91425" bIns="91425" anchor="t" anchorCtr="0">
            <a:normAutofit/>
          </a:bodyPr>
          <a:lstStyle/>
          <a:p>
            <a:pPr marL="0" lvl="0" indent="0" algn="ctr" rtl="1">
              <a:spcBef>
                <a:spcPts val="0"/>
              </a:spcBef>
              <a:spcAft>
                <a:spcPts val="0"/>
              </a:spcAft>
              <a:buNone/>
            </a:pPr>
            <a:r>
              <a:rPr lang="en-GB" sz="750" dirty="0">
                <a:solidFill>
                  <a:srgbClr val="121212"/>
                </a:solidFill>
                <a:highlight>
                  <a:srgbClr val="FFFFFF"/>
                </a:highlight>
              </a:rPr>
              <a:t>© UNICEF/UN0473542/Mulala</a:t>
            </a:r>
          </a:p>
        </p:txBody>
      </p:sp>
      <p:pic>
        <p:nvPicPr>
          <p:cNvPr id="55" name="Google Shape;55;p13"/>
          <p:cNvPicPr preferRelativeResize="0"/>
          <p:nvPr/>
        </p:nvPicPr>
        <p:blipFill>
          <a:blip r:embed="rId3">
            <a:alphaModFix/>
          </a:blip>
          <a:stretch>
            <a:fillRect/>
          </a:stretch>
        </p:blipFill>
        <p:spPr>
          <a:xfrm>
            <a:off x="714375" y="0"/>
            <a:ext cx="7715251" cy="51435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22"/>
          <p:cNvSpPr txBox="1">
            <a:spLocks noGrp="1"/>
          </p:cNvSpPr>
          <p:nvPr>
            <p:ph type="subTitle" idx="1"/>
          </p:nvPr>
        </p:nvSpPr>
        <p:spPr>
          <a:xfrm rot="-5400000">
            <a:off x="-447500" y="4131925"/>
            <a:ext cx="1527900" cy="300600"/>
          </a:xfrm>
          <a:prstGeom prst="rect">
            <a:avLst/>
          </a:prstGeom>
        </p:spPr>
        <p:txBody>
          <a:bodyPr spcFirstLastPara="1" wrap="square" lIns="91425" tIns="91425" rIns="91425" bIns="91425" anchor="t" anchorCtr="0">
            <a:normAutofit/>
          </a:bodyPr>
          <a:lstStyle/>
          <a:p>
            <a:pPr marL="0" lvl="0" indent="0" algn="ctr" rtl="1">
              <a:spcBef>
                <a:spcPts val="0"/>
              </a:spcBef>
              <a:spcAft>
                <a:spcPts val="0"/>
              </a:spcAft>
              <a:buNone/>
            </a:pPr>
            <a:r>
              <a:rPr lang="en-GB" sz="750" dirty="0">
                <a:solidFill>
                  <a:srgbClr val="121212"/>
                </a:solidFill>
                <a:highlight>
                  <a:srgbClr val="FFFFFF"/>
                </a:highlight>
              </a:rPr>
              <a:t>© UNICEF/UN0405705/Akacha</a:t>
            </a:r>
          </a:p>
        </p:txBody>
      </p:sp>
      <p:pic>
        <p:nvPicPr>
          <p:cNvPr id="109" name="Google Shape;109;p22"/>
          <p:cNvPicPr preferRelativeResize="0"/>
          <p:nvPr/>
        </p:nvPicPr>
        <p:blipFill>
          <a:blip r:embed="rId3">
            <a:alphaModFix/>
          </a:blip>
          <a:stretch>
            <a:fillRect/>
          </a:stretch>
        </p:blipFill>
        <p:spPr>
          <a:xfrm>
            <a:off x="619150" y="152400"/>
            <a:ext cx="7258049" cy="4838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14"/>
          <p:cNvSpPr txBox="1">
            <a:spLocks noGrp="1"/>
          </p:cNvSpPr>
          <p:nvPr>
            <p:ph type="subTitle" idx="1"/>
          </p:nvPr>
        </p:nvSpPr>
        <p:spPr>
          <a:xfrm rot="-5400000">
            <a:off x="-447500" y="4131925"/>
            <a:ext cx="1527900" cy="300600"/>
          </a:xfrm>
          <a:prstGeom prst="rect">
            <a:avLst/>
          </a:prstGeom>
        </p:spPr>
        <p:txBody>
          <a:bodyPr spcFirstLastPara="1" wrap="square" lIns="91425" tIns="91425" rIns="91425" bIns="91425" anchor="t" anchorCtr="0">
            <a:normAutofit/>
          </a:bodyPr>
          <a:lstStyle/>
          <a:p>
            <a:pPr marL="0" lvl="0" indent="0" algn="ctr" rtl="1">
              <a:spcBef>
                <a:spcPts val="0"/>
              </a:spcBef>
              <a:spcAft>
                <a:spcPts val="0"/>
              </a:spcAft>
              <a:buNone/>
            </a:pPr>
            <a:r>
              <a:rPr lang="ar-SA" sz="750" dirty="0">
                <a:solidFill>
                  <a:srgbClr val="121212"/>
                </a:solidFill>
                <a:highlight>
                  <a:srgbClr val="FFFFFF"/>
                </a:highlight>
              </a:rPr>
              <a:t>© اليونيسف/</a:t>
            </a:r>
            <a:r>
              <a:rPr lang="en-GB" sz="750" dirty="0">
                <a:solidFill>
                  <a:srgbClr val="121212"/>
                </a:solidFill>
                <a:highlight>
                  <a:srgbClr val="FFFFFF"/>
                </a:highlight>
              </a:rPr>
              <a:t>UN0516353</a:t>
            </a:r>
            <a:r>
              <a:rPr lang="ar-SA" sz="750" dirty="0">
                <a:solidFill>
                  <a:srgbClr val="121212"/>
                </a:solidFill>
                <a:highlight>
                  <a:srgbClr val="FFFFFF"/>
                </a:highlight>
              </a:rPr>
              <a:t>/هارو</a:t>
            </a:r>
          </a:p>
        </p:txBody>
      </p:sp>
      <p:pic>
        <p:nvPicPr>
          <p:cNvPr id="61" name="Google Shape;61;p14"/>
          <p:cNvPicPr preferRelativeResize="0"/>
          <p:nvPr/>
        </p:nvPicPr>
        <p:blipFill>
          <a:blip r:embed="rId3">
            <a:alphaModFix/>
          </a:blip>
          <a:stretch>
            <a:fillRect/>
          </a:stretch>
        </p:blipFill>
        <p:spPr>
          <a:xfrm>
            <a:off x="748800" y="98325"/>
            <a:ext cx="7420274" cy="494684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15"/>
          <p:cNvSpPr txBox="1">
            <a:spLocks noGrp="1"/>
          </p:cNvSpPr>
          <p:nvPr>
            <p:ph type="subTitle" idx="1"/>
          </p:nvPr>
        </p:nvSpPr>
        <p:spPr>
          <a:xfrm rot="-5400000">
            <a:off x="-447500" y="4131925"/>
            <a:ext cx="1527900" cy="300600"/>
          </a:xfrm>
          <a:prstGeom prst="rect">
            <a:avLst/>
          </a:prstGeom>
        </p:spPr>
        <p:txBody>
          <a:bodyPr spcFirstLastPara="1" wrap="square" lIns="91425" tIns="91425" rIns="91425" bIns="91425" anchor="t" anchorCtr="0">
            <a:normAutofit/>
          </a:bodyPr>
          <a:lstStyle/>
          <a:p>
            <a:pPr marL="0" lvl="0" indent="0" algn="ctr" rtl="1">
              <a:spcBef>
                <a:spcPts val="0"/>
              </a:spcBef>
              <a:spcAft>
                <a:spcPts val="0"/>
              </a:spcAft>
              <a:buNone/>
            </a:pPr>
            <a:r>
              <a:rPr lang="en-GB" sz="750" dirty="0">
                <a:solidFill>
                  <a:srgbClr val="121212"/>
                </a:solidFill>
                <a:highlight>
                  <a:srgbClr val="FFFFFF"/>
                </a:highlight>
              </a:rPr>
              <a:t>© UNICEF/UN0432240/Mohsin</a:t>
            </a:r>
          </a:p>
        </p:txBody>
      </p:sp>
      <p:pic>
        <p:nvPicPr>
          <p:cNvPr id="67" name="Google Shape;67;p15"/>
          <p:cNvPicPr preferRelativeResize="0"/>
          <p:nvPr/>
        </p:nvPicPr>
        <p:blipFill>
          <a:blip r:embed="rId3">
            <a:alphaModFix/>
          </a:blip>
          <a:stretch>
            <a:fillRect/>
          </a:stretch>
        </p:blipFill>
        <p:spPr>
          <a:xfrm>
            <a:off x="1110100" y="-24675"/>
            <a:ext cx="6923800" cy="51928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6"/>
          <p:cNvSpPr txBox="1">
            <a:spLocks noGrp="1"/>
          </p:cNvSpPr>
          <p:nvPr>
            <p:ph type="subTitle" idx="1"/>
          </p:nvPr>
        </p:nvSpPr>
        <p:spPr>
          <a:xfrm rot="-5400000">
            <a:off x="-447500" y="4131925"/>
            <a:ext cx="1527900" cy="300600"/>
          </a:xfrm>
          <a:prstGeom prst="rect">
            <a:avLst/>
          </a:prstGeom>
        </p:spPr>
        <p:txBody>
          <a:bodyPr spcFirstLastPara="1" wrap="square" lIns="91425" tIns="91425" rIns="91425" bIns="91425" anchor="t" anchorCtr="0">
            <a:normAutofit/>
          </a:bodyPr>
          <a:lstStyle/>
          <a:p>
            <a:pPr marL="0" lvl="0" indent="0" algn="ctr" rtl="1">
              <a:spcBef>
                <a:spcPts val="0"/>
              </a:spcBef>
              <a:spcAft>
                <a:spcPts val="0"/>
              </a:spcAft>
              <a:buNone/>
            </a:pPr>
            <a:r>
              <a:rPr lang="en-GB" sz="750" dirty="0">
                <a:solidFill>
                  <a:srgbClr val="121212"/>
                </a:solidFill>
                <a:highlight>
                  <a:srgbClr val="FFFFFF"/>
                </a:highlight>
              </a:rPr>
              <a:t>© UNICEF/UNI358777/Oo</a:t>
            </a:r>
          </a:p>
        </p:txBody>
      </p:sp>
      <p:pic>
        <p:nvPicPr>
          <p:cNvPr id="73" name="Google Shape;73;p16"/>
          <p:cNvPicPr preferRelativeResize="0"/>
          <p:nvPr/>
        </p:nvPicPr>
        <p:blipFill>
          <a:blip r:embed="rId3">
            <a:alphaModFix/>
          </a:blip>
          <a:stretch>
            <a:fillRect/>
          </a:stretch>
        </p:blipFill>
        <p:spPr>
          <a:xfrm>
            <a:off x="619150" y="152400"/>
            <a:ext cx="7258049" cy="4838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7"/>
          <p:cNvSpPr txBox="1">
            <a:spLocks noGrp="1"/>
          </p:cNvSpPr>
          <p:nvPr>
            <p:ph type="subTitle" idx="1"/>
          </p:nvPr>
        </p:nvSpPr>
        <p:spPr>
          <a:xfrm rot="-5400000">
            <a:off x="-447500" y="4131925"/>
            <a:ext cx="1527900" cy="300600"/>
          </a:xfrm>
          <a:prstGeom prst="rect">
            <a:avLst/>
          </a:prstGeom>
        </p:spPr>
        <p:txBody>
          <a:bodyPr spcFirstLastPara="1" wrap="square" lIns="91425" tIns="91425" rIns="91425" bIns="91425" anchor="t" anchorCtr="0">
            <a:normAutofit/>
          </a:bodyPr>
          <a:lstStyle/>
          <a:p>
            <a:pPr marL="0" lvl="0" indent="0" algn="ctr" rtl="1">
              <a:spcBef>
                <a:spcPts val="0"/>
              </a:spcBef>
              <a:spcAft>
                <a:spcPts val="0"/>
              </a:spcAft>
              <a:buNone/>
            </a:pPr>
            <a:r>
              <a:rPr lang="en-GB" sz="750" dirty="0">
                <a:solidFill>
                  <a:srgbClr val="121212"/>
                </a:solidFill>
                <a:highlight>
                  <a:srgbClr val="FFFFFF"/>
                </a:highlight>
              </a:rPr>
              <a:t>© UNICEF/UNI324049/</a:t>
            </a:r>
          </a:p>
        </p:txBody>
      </p:sp>
      <p:pic>
        <p:nvPicPr>
          <p:cNvPr id="79" name="Google Shape;79;p17"/>
          <p:cNvPicPr preferRelativeResize="0"/>
          <p:nvPr/>
        </p:nvPicPr>
        <p:blipFill>
          <a:blip r:embed="rId3">
            <a:alphaModFix/>
          </a:blip>
          <a:stretch>
            <a:fillRect/>
          </a:stretch>
        </p:blipFill>
        <p:spPr>
          <a:xfrm>
            <a:off x="852550" y="152400"/>
            <a:ext cx="7258049" cy="48387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8"/>
          <p:cNvSpPr txBox="1">
            <a:spLocks noGrp="1"/>
          </p:cNvSpPr>
          <p:nvPr>
            <p:ph type="subTitle" idx="1"/>
          </p:nvPr>
        </p:nvSpPr>
        <p:spPr>
          <a:xfrm rot="-5400000">
            <a:off x="-447500" y="4131925"/>
            <a:ext cx="1527900" cy="300600"/>
          </a:xfrm>
          <a:prstGeom prst="rect">
            <a:avLst/>
          </a:prstGeom>
        </p:spPr>
        <p:txBody>
          <a:bodyPr spcFirstLastPara="1" wrap="square" lIns="91425" tIns="91425" rIns="91425" bIns="91425" anchor="t" anchorCtr="0">
            <a:normAutofit/>
          </a:bodyPr>
          <a:lstStyle/>
          <a:p>
            <a:pPr marL="0" lvl="0" indent="0" algn="ctr" rtl="1">
              <a:spcBef>
                <a:spcPts val="0"/>
              </a:spcBef>
              <a:spcAft>
                <a:spcPts val="0"/>
              </a:spcAft>
              <a:buNone/>
            </a:pPr>
            <a:r>
              <a:rPr lang="ar-SA" sz="750" dirty="0">
                <a:solidFill>
                  <a:srgbClr val="121212"/>
                </a:solidFill>
                <a:highlight>
                  <a:srgbClr val="FFFFFF"/>
                </a:highlight>
              </a:rPr>
              <a:t>© </a:t>
            </a:r>
            <a:r>
              <a:rPr lang="en-GB" sz="750" dirty="0">
                <a:solidFill>
                  <a:srgbClr val="121212"/>
                </a:solidFill>
                <a:highlight>
                  <a:srgbClr val="FFFFFF"/>
                </a:highlight>
              </a:rPr>
              <a:t>UNICEF/UN0272693/Haidar</a:t>
            </a:r>
          </a:p>
        </p:txBody>
      </p:sp>
      <p:pic>
        <p:nvPicPr>
          <p:cNvPr id="85" name="Google Shape;85;p18"/>
          <p:cNvPicPr preferRelativeResize="0"/>
          <p:nvPr/>
        </p:nvPicPr>
        <p:blipFill>
          <a:blip r:embed="rId3">
            <a:alphaModFix/>
          </a:blip>
          <a:stretch>
            <a:fillRect/>
          </a:stretch>
        </p:blipFill>
        <p:spPr>
          <a:xfrm>
            <a:off x="619150" y="152400"/>
            <a:ext cx="7258049" cy="4838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9"/>
          <p:cNvSpPr txBox="1">
            <a:spLocks noGrp="1"/>
          </p:cNvSpPr>
          <p:nvPr>
            <p:ph type="subTitle" idx="1"/>
          </p:nvPr>
        </p:nvSpPr>
        <p:spPr>
          <a:xfrm rot="-5400000">
            <a:off x="-447500" y="4131925"/>
            <a:ext cx="1527900" cy="300600"/>
          </a:xfrm>
          <a:prstGeom prst="rect">
            <a:avLst/>
          </a:prstGeom>
        </p:spPr>
        <p:txBody>
          <a:bodyPr spcFirstLastPara="1" wrap="square" lIns="91425" tIns="91425" rIns="91425" bIns="91425" anchor="t" anchorCtr="0">
            <a:normAutofit fontScale="70000" lnSpcReduction="20000"/>
          </a:bodyPr>
          <a:lstStyle/>
          <a:p>
            <a:pPr marL="0" lvl="0" indent="0" algn="ctr" rtl="1">
              <a:spcBef>
                <a:spcPts val="0"/>
              </a:spcBef>
              <a:spcAft>
                <a:spcPts val="0"/>
              </a:spcAft>
              <a:buNone/>
            </a:pPr>
            <a:r>
              <a:rPr lang="en-GB" sz="750" dirty="0">
                <a:solidFill>
                  <a:srgbClr val="121212"/>
                </a:solidFill>
                <a:highlight>
                  <a:srgbClr val="FFFFFF"/>
                </a:highlight>
              </a:rPr>
              <a:t>© UNICEF/UN0209726/Gilbertson VII Photo</a:t>
            </a:r>
          </a:p>
        </p:txBody>
      </p:sp>
      <p:pic>
        <p:nvPicPr>
          <p:cNvPr id="91" name="Google Shape;91;p19"/>
          <p:cNvPicPr preferRelativeResize="0"/>
          <p:nvPr/>
        </p:nvPicPr>
        <p:blipFill>
          <a:blip r:embed="rId3">
            <a:alphaModFix/>
          </a:blip>
          <a:stretch>
            <a:fillRect/>
          </a:stretch>
        </p:blipFill>
        <p:spPr>
          <a:xfrm>
            <a:off x="619150" y="152400"/>
            <a:ext cx="7258049" cy="4838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20"/>
          <p:cNvSpPr txBox="1">
            <a:spLocks noGrp="1"/>
          </p:cNvSpPr>
          <p:nvPr>
            <p:ph type="subTitle" idx="1"/>
          </p:nvPr>
        </p:nvSpPr>
        <p:spPr>
          <a:xfrm rot="-5400000">
            <a:off x="-447500" y="4131925"/>
            <a:ext cx="1527900" cy="300600"/>
          </a:xfrm>
          <a:prstGeom prst="rect">
            <a:avLst/>
          </a:prstGeom>
        </p:spPr>
        <p:txBody>
          <a:bodyPr spcFirstLastPara="1" wrap="square" lIns="91425" tIns="91425" rIns="91425" bIns="91425" anchor="t" anchorCtr="0">
            <a:normAutofit fontScale="70000" lnSpcReduction="20000"/>
          </a:bodyPr>
          <a:lstStyle/>
          <a:p>
            <a:pPr marL="0" lvl="0" indent="0" algn="ctr" rtl="1">
              <a:spcBef>
                <a:spcPts val="0"/>
              </a:spcBef>
              <a:spcAft>
                <a:spcPts val="0"/>
              </a:spcAft>
              <a:buNone/>
            </a:pPr>
            <a:r>
              <a:rPr lang="en-GB" sz="750" dirty="0">
                <a:solidFill>
                  <a:srgbClr val="121212"/>
                </a:solidFill>
                <a:highlight>
                  <a:srgbClr val="FFFFFF"/>
                </a:highlight>
              </a:rPr>
              <a:t>© UNICEF/UN057930/Gilbertson VII Photo</a:t>
            </a:r>
          </a:p>
        </p:txBody>
      </p:sp>
      <p:pic>
        <p:nvPicPr>
          <p:cNvPr id="97" name="Google Shape;97;p20"/>
          <p:cNvPicPr preferRelativeResize="0"/>
          <p:nvPr/>
        </p:nvPicPr>
        <p:blipFill>
          <a:blip r:embed="rId3">
            <a:alphaModFix/>
          </a:blip>
          <a:stretch>
            <a:fillRect/>
          </a:stretch>
        </p:blipFill>
        <p:spPr>
          <a:xfrm>
            <a:off x="800700" y="152400"/>
            <a:ext cx="7258049" cy="48387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21"/>
          <p:cNvSpPr txBox="1">
            <a:spLocks noGrp="1"/>
          </p:cNvSpPr>
          <p:nvPr>
            <p:ph type="subTitle" idx="1"/>
          </p:nvPr>
        </p:nvSpPr>
        <p:spPr>
          <a:xfrm rot="-5400000">
            <a:off x="-447500" y="4131925"/>
            <a:ext cx="1527900" cy="300600"/>
          </a:xfrm>
          <a:prstGeom prst="rect">
            <a:avLst/>
          </a:prstGeom>
        </p:spPr>
        <p:txBody>
          <a:bodyPr spcFirstLastPara="1" wrap="square" lIns="91425" tIns="91425" rIns="91425" bIns="91425" anchor="t" anchorCtr="0">
            <a:normAutofit/>
          </a:bodyPr>
          <a:lstStyle/>
          <a:p>
            <a:pPr marL="0" lvl="0" indent="0" algn="ctr" rtl="1">
              <a:spcBef>
                <a:spcPts val="0"/>
              </a:spcBef>
              <a:spcAft>
                <a:spcPts val="0"/>
              </a:spcAft>
              <a:buNone/>
            </a:pPr>
            <a:r>
              <a:rPr lang="en-GB" sz="750" dirty="0">
                <a:solidFill>
                  <a:srgbClr val="121212"/>
                </a:solidFill>
                <a:highlight>
                  <a:srgbClr val="FFFFFF"/>
                </a:highlight>
              </a:rPr>
              <a:t>© UNICEF/UN0502895/</a:t>
            </a:r>
          </a:p>
        </p:txBody>
      </p:sp>
      <p:pic>
        <p:nvPicPr>
          <p:cNvPr id="103" name="Google Shape;103;p21"/>
          <p:cNvPicPr preferRelativeResize="0"/>
          <p:nvPr/>
        </p:nvPicPr>
        <p:blipFill>
          <a:blip r:embed="rId3">
            <a:alphaModFix/>
          </a:blip>
          <a:stretch>
            <a:fillRect/>
          </a:stretch>
        </p:blipFill>
        <p:spPr>
          <a:xfrm>
            <a:off x="619150" y="152400"/>
            <a:ext cx="7258049" cy="48387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227E1A515AD6F4CA58ECC6A4093042B" ma:contentTypeVersion="15" ma:contentTypeDescription="Create a new document." ma:contentTypeScope="" ma:versionID="39e08bf70f1f9d6a61f70df7e8bfaca0">
  <xsd:schema xmlns:xsd="http://www.w3.org/2001/XMLSchema" xmlns:xs="http://www.w3.org/2001/XMLSchema" xmlns:p="http://schemas.microsoft.com/office/2006/metadata/properties" xmlns:ns2="b4bca6c3-2b21-46d4-a908-744b3941c192" xmlns:ns3="720b6685-fd70-4dad-8b9e-eb54594bacab" targetNamespace="http://schemas.microsoft.com/office/2006/metadata/properties" ma:root="true" ma:fieldsID="f63e94b977cd10622a237ad46a3b34d4" ns2:_="" ns3:_="">
    <xsd:import namespace="b4bca6c3-2b21-46d4-a908-744b3941c192"/>
    <xsd:import namespace="720b6685-fd70-4dad-8b9e-eb54594bacab"/>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bca6c3-2b21-46d4-a908-744b3941c19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b23ec234-cbf3-4cc2-a0ae-2bfafc310c72" ma:termSetId="09814cd3-568e-fe90-9814-8d621ff8fb84" ma:anchorId="fba54fb3-c3e1-fe81-a776-ca4b69148c4d" ma:open="true" ma:isKeyword="false">
      <xsd:complexType>
        <xsd:sequence>
          <xsd:element ref="pc:Terms" minOccurs="0" maxOccurs="1"/>
        </xsd:sequence>
      </xsd:complex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description="" ma:indexed="true" ma:internalName="MediaServiceLocation"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20b6685-fd70-4dad-8b9e-eb54594bacab"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f787ea55-0612-4f53-9323-7f5d90232585}" ma:internalName="TaxCatchAll" ma:showField="CatchAllData" ma:web="720b6685-fd70-4dad-8b9e-eb54594baca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705B317-7683-4509-8A7F-7CC7B2136701}">
  <ds:schemaRefs>
    <ds:schemaRef ds:uri="http://schemas.microsoft.com/sharepoint/v3/contenttype/forms"/>
  </ds:schemaRefs>
</ds:datastoreItem>
</file>

<file path=customXml/itemProps2.xml><?xml version="1.0" encoding="utf-8"?>
<ds:datastoreItem xmlns:ds="http://schemas.openxmlformats.org/officeDocument/2006/customXml" ds:itemID="{538D4E98-16E1-44EB-AC56-D07AE51802D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bca6c3-2b21-46d4-a908-744b3941c192"/>
    <ds:schemaRef ds:uri="720b6685-fd70-4dad-8b9e-eb54594bac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2074</Words>
  <Application>Microsoft Office PowerPoint</Application>
  <PresentationFormat>On-screen Show (16:9)</PresentationFormat>
  <Paragraphs>52</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Frutiger LT Arabic 45 Light</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Kamel Ajami</cp:lastModifiedBy>
  <cp:revision>11</cp:revision>
  <dcterms:modified xsi:type="dcterms:W3CDTF">2024-04-03T11:48:31Z</dcterms:modified>
</cp:coreProperties>
</file>