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3"/>
  </p:notesMasterIdLst>
  <p:sldIdLst>
    <p:sldId id="256" r:id="rId2"/>
    <p:sldId id="257" r:id="rId3"/>
    <p:sldId id="258" r:id="rId4"/>
    <p:sldId id="259" r:id="rId5"/>
    <p:sldId id="260" r:id="rId6"/>
    <p:sldId id="261" r:id="rId7"/>
    <p:sldId id="262" r:id="rId8"/>
    <p:sldId id="263" r:id="rId9"/>
    <p:sldId id="264" r:id="rId10"/>
    <p:sldId id="265" r:id="rId11"/>
    <p:sldId id="266" r:id="rId12"/>
  </p:sldIdLst>
  <p:sldSz cx="12192000" cy="6858000"/>
  <p:notesSz cx="6858000" cy="9144000"/>
  <p:embeddedFontLst>
    <p:embeddedFont>
      <p:font typeface="Calibri" panose="020F0502020204030204" pitchFamily="34" charset="0"/>
      <p:regular r:id="rId14"/>
      <p:bold r:id="rId15"/>
      <p:italic r:id="rId16"/>
      <p:boldItalic r:id="rId17"/>
    </p:embeddedFont>
    <p:embeddedFont>
      <p:font typeface="Helvetica Neue" panose="02000503000000020004" pitchFamily="2" charset="0"/>
      <p:regular r:id="rId18"/>
      <p:bold r:id="rId19"/>
      <p:italic r:id="rId20"/>
      <p:boldItalic r:id="rId2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2" roundtripDataSignature="AMtx7miBtjnoNOuIWkjAjbR+vqHmPa8Zc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0E76C217-700D-433A-811B-73B8B278E5AF}">
  <a:tblStyle styleId="{0E76C217-700D-433A-811B-73B8B278E5AF}" styleName="Table_0">
    <a:wholeTbl>
      <a:tcTxStyle b="off" i="off">
        <a:font>
          <a:latin typeface="Arial"/>
          <a:ea typeface="Arial"/>
          <a:cs typeface="Arial"/>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AED"/>
          </a:solidFill>
        </a:fill>
      </a:tcStyle>
    </a:wholeTbl>
    <a:band1H>
      <a:tcTxStyle/>
      <a:tcStyle>
        <a:tcBdr/>
        <a:fill>
          <a:solidFill>
            <a:srgbClr val="CAD1DA"/>
          </a:solidFill>
        </a:fill>
      </a:tcStyle>
    </a:band1H>
    <a:band2H>
      <a:tcTxStyle/>
      <a:tcStyle>
        <a:tcBdr/>
      </a:tcStyle>
    </a:band2H>
    <a:band1V>
      <a:tcTxStyle/>
      <a:tcStyle>
        <a:tcBdr/>
        <a:fill>
          <a:solidFill>
            <a:srgbClr val="CAD1DA"/>
          </a:solidFill>
        </a:fill>
      </a:tcStyle>
    </a:band1V>
    <a:band2V>
      <a:tcTxStyle/>
      <a:tcStyle>
        <a:tcBdr/>
      </a:tcStyle>
    </a:band2V>
    <a:lastCol>
      <a:tcTxStyle b="on" i="off">
        <a:font>
          <a:latin typeface="Arial"/>
          <a:ea typeface="Arial"/>
          <a:cs typeface="Arial"/>
        </a:font>
        <a:schemeClr val="lt1"/>
      </a:tcTxStyle>
      <a:tcStyle>
        <a:tcBdr/>
        <a:fill>
          <a:solidFill>
            <a:schemeClr val="accent1"/>
          </a:solidFill>
        </a:fill>
      </a:tcStyle>
    </a:lastCol>
    <a:firstCol>
      <a:tcTxStyle b="on" i="off">
        <a:font>
          <a:latin typeface="Arial"/>
          <a:ea typeface="Arial"/>
          <a:cs typeface="Arial"/>
        </a:font>
        <a:schemeClr val="lt1"/>
      </a:tcTxStyle>
      <a:tcStyle>
        <a:tcBdr/>
        <a:fill>
          <a:solidFill>
            <a:schemeClr val="accent1"/>
          </a:solidFill>
        </a:fill>
      </a:tcStyle>
    </a:firstCol>
    <a:lastRow>
      <a:tcTxStyle b="on" i="off">
        <a:font>
          <a:latin typeface="Arial"/>
          <a:ea typeface="Arial"/>
          <a:cs typeface="Arial"/>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Arial"/>
          <a:ea typeface="Arial"/>
          <a:cs typeface="Arial"/>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5"/>
    <p:restoredTop sz="94672"/>
  </p:normalViewPr>
  <p:slideViewPr>
    <p:cSldViewPr snapToGrid="0">
      <p:cViewPr varScale="1">
        <p:scale>
          <a:sx n="99" d="100"/>
          <a:sy n="99" d="100"/>
        </p:scale>
        <p:origin x="400" y="176"/>
      </p:cViewPr>
      <p:guideLst>
        <p:guide orient="horz" pos="2160"/>
        <p:guide pos="384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font" Target="fonts/font5.fntdata"/><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font" Target="fonts/font4.fntdata"/><Relationship Id="rId25"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font" Target="fonts/font3.fntdata"/><Relationship Id="rId20" Type="http://schemas.openxmlformats.org/officeDocument/2006/relationships/font" Target="fonts/font7.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font" Target="fonts/font2.fntdata"/><Relationship Id="rId23"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font" Target="fonts/font6.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1.fntdata"/><Relationship Id="rId22"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29" name="Google Shape;229;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45"/>
        <p:cNvGrpSpPr/>
        <p:nvPr/>
      </p:nvGrpSpPr>
      <p:grpSpPr>
        <a:xfrm>
          <a:off x="0" y="0"/>
          <a:ext cx="0" cy="0"/>
          <a:chOff x="0" y="0"/>
          <a:chExt cx="0" cy="0"/>
        </a:xfrm>
      </p:grpSpPr>
      <p:sp>
        <p:nvSpPr>
          <p:cNvPr id="346" name="Google Shape;346;p4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7" name="Google Shape;347;p4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51"/>
        <p:cNvGrpSpPr/>
        <p:nvPr/>
      </p:nvGrpSpPr>
      <p:grpSpPr>
        <a:xfrm>
          <a:off x="0" y="0"/>
          <a:ext cx="0" cy="0"/>
          <a:chOff x="0" y="0"/>
          <a:chExt cx="0" cy="0"/>
        </a:xfrm>
      </p:grpSpPr>
      <p:sp>
        <p:nvSpPr>
          <p:cNvPr id="352" name="Google Shape;352;p4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53" name="Google Shape;353;p4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36" name="Google Shape;236;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42" name="Google Shape;242;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50" name="Google Shape;250;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6"/>
        <p:cNvGrpSpPr/>
        <p:nvPr/>
      </p:nvGrpSpPr>
      <p:grpSpPr>
        <a:xfrm>
          <a:off x="0" y="0"/>
          <a:ext cx="0" cy="0"/>
          <a:chOff x="0" y="0"/>
          <a:chExt cx="0" cy="0"/>
        </a:xfrm>
      </p:grpSpPr>
      <p:sp>
        <p:nvSpPr>
          <p:cNvPr id="257" name="Google Shape;257;p40: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r>
              <a:rPr lang="en-GB" b="1"/>
              <a:t>EXPLANATION</a:t>
            </a:r>
            <a:endParaRPr/>
          </a:p>
          <a:p>
            <a:pPr marL="457200" marR="0" lvl="0" indent="-228600" algn="l" rtl="0">
              <a:lnSpc>
                <a:spcPct val="100000"/>
              </a:lnSpc>
              <a:spcBef>
                <a:spcPts val="0"/>
              </a:spcBef>
              <a:spcAft>
                <a:spcPts val="0"/>
              </a:spcAft>
              <a:buSzPts val="1400"/>
              <a:buNone/>
            </a:pPr>
            <a:r>
              <a:rPr lang="en-GB" i="1"/>
              <a:t>Case management should always be approached in a participative, empowering and strengths-based way.</a:t>
            </a:r>
            <a:endParaRPr/>
          </a:p>
          <a:p>
            <a:pPr marL="457200" marR="0" lvl="0" indent="-228600" algn="l" rtl="0">
              <a:lnSpc>
                <a:spcPct val="100000"/>
              </a:lnSpc>
              <a:spcBef>
                <a:spcPts val="0"/>
              </a:spcBef>
              <a:spcAft>
                <a:spcPts val="0"/>
              </a:spcAft>
              <a:buSzPts val="1400"/>
              <a:buNone/>
            </a:pPr>
            <a:r>
              <a:rPr lang="en-GB"/>
              <a:t>Present the slide</a:t>
            </a:r>
            <a:endParaRPr/>
          </a:p>
          <a:p>
            <a:pPr marL="457200" marR="0" lvl="0" indent="-22860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SzPts val="1400"/>
              <a:buNone/>
            </a:pPr>
            <a:endParaRPr/>
          </a:p>
          <a:p>
            <a:pPr marL="914400" lvl="1" indent="-228600" algn="l" rtl="0">
              <a:lnSpc>
                <a:spcPct val="100000"/>
              </a:lnSpc>
              <a:spcBef>
                <a:spcPts val="0"/>
              </a:spcBef>
              <a:spcAft>
                <a:spcPts val="0"/>
              </a:spcAft>
              <a:buSzPts val="1400"/>
              <a:buNone/>
            </a:pPr>
            <a:endParaRPr/>
          </a:p>
          <a:p>
            <a:pPr marL="457200" marR="0" lvl="0" indent="-228600" algn="l" rtl="0">
              <a:lnSpc>
                <a:spcPct val="100000"/>
              </a:lnSpc>
              <a:spcBef>
                <a:spcPts val="0"/>
              </a:spcBef>
              <a:spcAft>
                <a:spcPts val="0"/>
              </a:spcAft>
              <a:buSzPts val="1400"/>
              <a:buNone/>
            </a:pPr>
            <a:endParaRPr/>
          </a:p>
        </p:txBody>
      </p:sp>
      <p:sp>
        <p:nvSpPr>
          <p:cNvPr id="258" name="Google Shape;258;p4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9" name="Google Shape;259;p40: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GB" sz="1200" b="0" i="0" u="none" strike="noStrike" cap="none">
                <a:solidFill>
                  <a:srgbClr val="000000"/>
                </a:solidFill>
                <a:latin typeface="Arial"/>
                <a:ea typeface="Arial"/>
                <a:cs typeface="Arial"/>
                <a:sym typeface="Arial"/>
              </a:rPr>
              <a:t>5</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2"/>
        <p:cNvGrpSpPr/>
        <p:nvPr/>
      </p:nvGrpSpPr>
      <p:grpSpPr>
        <a:xfrm>
          <a:off x="0" y="0"/>
          <a:ext cx="0" cy="0"/>
          <a:chOff x="0" y="0"/>
          <a:chExt cx="0" cy="0"/>
        </a:xfrm>
      </p:grpSpPr>
      <p:sp>
        <p:nvSpPr>
          <p:cNvPr id="293" name="Google Shape;293;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94" name="Google Shape;294;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p4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457200" marR="0" lvl="0" indent="-228600" algn="l" rtl="0">
              <a:lnSpc>
                <a:spcPct val="100000"/>
              </a:lnSpc>
              <a:spcBef>
                <a:spcPts val="0"/>
              </a:spcBef>
              <a:spcAft>
                <a:spcPts val="0"/>
              </a:spcAft>
              <a:buSzPts val="1400"/>
              <a:buNone/>
            </a:pPr>
            <a:r>
              <a:rPr lang="en-GB"/>
              <a:t>Ask a volunteer to read the explanation of each case management step</a:t>
            </a:r>
            <a:endParaRPr/>
          </a:p>
        </p:txBody>
      </p:sp>
      <p:sp>
        <p:nvSpPr>
          <p:cNvPr id="300" name="Google Shape;300;p4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1" name="Google Shape;301;p41:notes"/>
          <p:cNvSpPr txBox="1"/>
          <p:nvPr/>
        </p:nvSpPr>
        <p:spPr>
          <a:xfrm>
            <a:off x="5976710" y="9517856"/>
            <a:ext cx="868317" cy="512763"/>
          </a:xfrm>
          <a:prstGeom prst="rect">
            <a:avLst/>
          </a:prstGeom>
          <a:noFill/>
          <a:ln>
            <a:noFill/>
          </a:ln>
        </p:spPr>
        <p:txBody>
          <a:bodyPr spcFirstLastPara="1" wrap="square" lIns="96725" tIns="48350" rIns="96725" bIns="48350" anchor="b" anchorCtr="0">
            <a:noAutofit/>
          </a:bodyPr>
          <a:lstStyle/>
          <a:p>
            <a:pPr marL="0" marR="0" lvl="0" indent="0" algn="r" rtl="0">
              <a:lnSpc>
                <a:spcPct val="100000"/>
              </a:lnSpc>
              <a:spcBef>
                <a:spcPts val="0"/>
              </a:spcBef>
              <a:spcAft>
                <a:spcPts val="0"/>
              </a:spcAft>
              <a:buNone/>
            </a:pPr>
            <a:fld id="{00000000-1234-1234-1234-123412341234}" type="slidenum">
              <a:rPr lang="en-GB" sz="1200" b="0" i="0" u="none" strike="noStrike" cap="none">
                <a:solidFill>
                  <a:srgbClr val="000000"/>
                </a:solidFill>
                <a:latin typeface="Arial"/>
                <a:ea typeface="Arial"/>
                <a:cs typeface="Arial"/>
                <a:sym typeface="Arial"/>
              </a:rPr>
              <a:t>7</a:t>
            </a:fld>
            <a:endParaRPr sz="1200" b="0" i="0" u="none" strike="noStrike" cap="none">
              <a:solidFill>
                <a:srgbClr val="000000"/>
              </a:solidFill>
              <a:latin typeface="Arial"/>
              <a:ea typeface="Arial"/>
              <a:cs typeface="Arial"/>
              <a:sym typeface="Arial"/>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8"/>
        <p:cNvGrpSpPr/>
        <p:nvPr/>
      </p:nvGrpSpPr>
      <p:grpSpPr>
        <a:xfrm>
          <a:off x="0" y="0"/>
          <a:ext cx="0" cy="0"/>
          <a:chOff x="0" y="0"/>
          <a:chExt cx="0" cy="0"/>
        </a:xfrm>
      </p:grpSpPr>
      <p:sp>
        <p:nvSpPr>
          <p:cNvPr id="329" name="Google Shape;32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30" name="Google Shape;33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9"/>
        <p:cNvGrpSpPr/>
        <p:nvPr/>
      </p:nvGrpSpPr>
      <p:grpSpPr>
        <a:xfrm>
          <a:off x="0" y="0"/>
          <a:ext cx="0" cy="0"/>
          <a:chOff x="0" y="0"/>
          <a:chExt cx="0" cy="0"/>
        </a:xfrm>
      </p:grpSpPr>
      <p:sp>
        <p:nvSpPr>
          <p:cNvPr id="340" name="Google Shape;340;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341" name="Google Shape;341;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10"/>
          <p:cNvSpPr/>
          <p:nvPr/>
        </p:nvSpPr>
        <p:spPr>
          <a:xfrm>
            <a:off x="0" y="0"/>
            <a:ext cx="12192000" cy="6858000"/>
          </a:xfrm>
          <a:prstGeom prst="rect">
            <a:avLst/>
          </a:prstGeom>
          <a:solidFill>
            <a:srgbClr val="35B2B4">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 name="Google Shape;14;p10"/>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10"/>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10"/>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62"/>
        <p:cNvGrpSpPr/>
        <p:nvPr/>
      </p:nvGrpSpPr>
      <p:grpSpPr>
        <a:xfrm>
          <a:off x="0" y="0"/>
          <a:ext cx="0" cy="0"/>
          <a:chOff x="0" y="0"/>
          <a:chExt cx="0" cy="0"/>
        </a:xfrm>
      </p:grpSpPr>
      <p:sp>
        <p:nvSpPr>
          <p:cNvPr id="63" name="Google Shape;63;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64" name="Google Shape;64;p18"/>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65" name="Google Shape;65;p18"/>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66" name="Google Shape;66;p1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7" name="Google Shape;67;p1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8" name="Google Shape;68;p1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69"/>
        <p:cNvGrpSpPr/>
        <p:nvPr/>
      </p:nvGrpSpPr>
      <p:grpSpPr>
        <a:xfrm>
          <a:off x="0" y="0"/>
          <a:ext cx="0" cy="0"/>
          <a:chOff x="0" y="0"/>
          <a:chExt cx="0" cy="0"/>
        </a:xfrm>
      </p:grpSpPr>
      <p:sp>
        <p:nvSpPr>
          <p:cNvPr id="70" name="Google Shape;70;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71" name="Google Shape;71;p19"/>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72" name="Google Shape;72;p19"/>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73" name="Google Shape;73;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4" name="Google Shape;74;p1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76"/>
        <p:cNvGrpSpPr/>
        <p:nvPr/>
      </p:nvGrpSpPr>
      <p:grpSpPr>
        <a:xfrm>
          <a:off x="0" y="0"/>
          <a:ext cx="0" cy="0"/>
          <a:chOff x="0" y="0"/>
          <a:chExt cx="0" cy="0"/>
        </a:xfrm>
      </p:grpSpPr>
      <p:sp>
        <p:nvSpPr>
          <p:cNvPr id="77" name="Google Shape;77;p2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78" name="Google Shape;78;p20"/>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79" name="Google Shape;79;p20"/>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0" name="Google Shape;80;p20"/>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0"/>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82"/>
        <p:cNvGrpSpPr/>
        <p:nvPr/>
      </p:nvGrpSpPr>
      <p:grpSpPr>
        <a:xfrm>
          <a:off x="0" y="0"/>
          <a:ext cx="0" cy="0"/>
          <a:chOff x="0" y="0"/>
          <a:chExt cx="0" cy="0"/>
        </a:xfrm>
      </p:grpSpPr>
      <p:sp>
        <p:nvSpPr>
          <p:cNvPr id="83" name="Google Shape;83;p2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84" name="Google Shape;84;p21"/>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85" name="Google Shape;85;p21"/>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86" name="Google Shape;86;p21"/>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7" name="Google Shape;87;p2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8"/>
        <p:cNvGrpSpPr/>
        <p:nvPr/>
      </p:nvGrpSpPr>
      <p:grpSpPr>
        <a:xfrm>
          <a:off x="0" y="0"/>
          <a:ext cx="0" cy="0"/>
          <a:chOff x="0" y="0"/>
          <a:chExt cx="0" cy="0"/>
        </a:xfrm>
      </p:grpSpPr>
      <p:sp>
        <p:nvSpPr>
          <p:cNvPr id="89" name="Google Shape;89;p2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90" name="Google Shape;90;p22"/>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91" name="Google Shape;91;p22"/>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92" name="Google Shape;92;p22"/>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3" name="Google Shape;93;p2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94"/>
        <p:cNvGrpSpPr/>
        <p:nvPr/>
      </p:nvGrpSpPr>
      <p:grpSpPr>
        <a:xfrm>
          <a:off x="0" y="0"/>
          <a:ext cx="0" cy="0"/>
          <a:chOff x="0" y="0"/>
          <a:chExt cx="0" cy="0"/>
        </a:xfrm>
      </p:grpSpPr>
      <p:grpSp>
        <p:nvGrpSpPr>
          <p:cNvPr id="95" name="Google Shape;95;p23"/>
          <p:cNvGrpSpPr/>
          <p:nvPr/>
        </p:nvGrpSpPr>
        <p:grpSpPr>
          <a:xfrm>
            <a:off x="0" y="5303521"/>
            <a:ext cx="12192000" cy="1639827"/>
            <a:chOff x="0" y="5303521"/>
            <a:chExt cx="12192000" cy="1639827"/>
          </a:xfrm>
        </p:grpSpPr>
        <p:pic>
          <p:nvPicPr>
            <p:cNvPr id="96" name="Google Shape;96;p23"/>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97" name="Google Shape;97;p23"/>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98" name="Google Shape;98;p2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99" name="Google Shape;99;p23"/>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0" name="Google Shape;100;p23"/>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101"/>
        <p:cNvGrpSpPr/>
        <p:nvPr/>
      </p:nvGrpSpPr>
      <p:grpSpPr>
        <a:xfrm>
          <a:off x="0" y="0"/>
          <a:ext cx="0" cy="0"/>
          <a:chOff x="0" y="0"/>
          <a:chExt cx="0" cy="0"/>
        </a:xfrm>
      </p:grpSpPr>
      <p:grpSp>
        <p:nvGrpSpPr>
          <p:cNvPr id="102" name="Google Shape;102;p24"/>
          <p:cNvGrpSpPr/>
          <p:nvPr/>
        </p:nvGrpSpPr>
        <p:grpSpPr>
          <a:xfrm>
            <a:off x="0" y="5303521"/>
            <a:ext cx="12192000" cy="1639827"/>
            <a:chOff x="0" y="5303521"/>
            <a:chExt cx="12192000" cy="1639827"/>
          </a:xfrm>
        </p:grpSpPr>
        <p:pic>
          <p:nvPicPr>
            <p:cNvPr id="103" name="Google Shape;103;p24"/>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04" name="Google Shape;104;p24"/>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05" name="Google Shape;105;p2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06" name="Google Shape;106;p24"/>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24"/>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08"/>
        <p:cNvGrpSpPr/>
        <p:nvPr/>
      </p:nvGrpSpPr>
      <p:grpSpPr>
        <a:xfrm>
          <a:off x="0" y="0"/>
          <a:ext cx="0" cy="0"/>
          <a:chOff x="0" y="0"/>
          <a:chExt cx="0" cy="0"/>
        </a:xfrm>
      </p:grpSpPr>
      <p:sp>
        <p:nvSpPr>
          <p:cNvPr id="109" name="Google Shape;109;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10" name="Google Shape;110;p25"/>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1" name="Google Shape;111;p25"/>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12" name="Google Shape;112;p25"/>
          <p:cNvGrpSpPr/>
          <p:nvPr/>
        </p:nvGrpSpPr>
        <p:grpSpPr>
          <a:xfrm>
            <a:off x="0" y="5303521"/>
            <a:ext cx="12192000" cy="1639827"/>
            <a:chOff x="0" y="5303521"/>
            <a:chExt cx="12192000" cy="1639827"/>
          </a:xfrm>
        </p:grpSpPr>
        <p:pic>
          <p:nvPicPr>
            <p:cNvPr id="113" name="Google Shape;113;p25"/>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14" name="Google Shape;114;p25"/>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15"/>
        <p:cNvGrpSpPr/>
        <p:nvPr/>
      </p:nvGrpSpPr>
      <p:grpSpPr>
        <a:xfrm>
          <a:off x="0" y="0"/>
          <a:ext cx="0" cy="0"/>
          <a:chOff x="0" y="0"/>
          <a:chExt cx="0" cy="0"/>
        </a:xfrm>
      </p:grpSpPr>
      <p:grpSp>
        <p:nvGrpSpPr>
          <p:cNvPr id="116" name="Google Shape;116;p26"/>
          <p:cNvGrpSpPr/>
          <p:nvPr/>
        </p:nvGrpSpPr>
        <p:grpSpPr>
          <a:xfrm>
            <a:off x="0" y="5303521"/>
            <a:ext cx="12192000" cy="1639827"/>
            <a:chOff x="0" y="5303521"/>
            <a:chExt cx="12192000" cy="1639827"/>
          </a:xfrm>
        </p:grpSpPr>
        <p:pic>
          <p:nvPicPr>
            <p:cNvPr id="117" name="Google Shape;117;p26"/>
            <p:cNvPicPr preferRelativeResize="0"/>
            <p:nvPr/>
          </p:nvPicPr>
          <p:blipFill rotWithShape="1">
            <a:blip r:embed="rId2">
              <a:alphaModFix amt="20000"/>
            </a:blip>
            <a:srcRect l="59835" t="10673" r="12104" b="6770"/>
            <a:stretch/>
          </p:blipFill>
          <p:spPr>
            <a:xfrm rot="5400000">
              <a:off x="2302155" y="3001365"/>
              <a:ext cx="1639827" cy="6244138"/>
            </a:xfrm>
            <a:prstGeom prst="rect">
              <a:avLst/>
            </a:prstGeom>
            <a:noFill/>
            <a:ln>
              <a:noFill/>
            </a:ln>
          </p:spPr>
        </p:pic>
        <p:pic>
          <p:nvPicPr>
            <p:cNvPr id="118" name="Google Shape;118;p26"/>
            <p:cNvPicPr preferRelativeResize="0"/>
            <p:nvPr/>
          </p:nvPicPr>
          <p:blipFill rotWithShape="1">
            <a:blip r:embed="rId2">
              <a:alphaModFix amt="20000"/>
            </a:blip>
            <a:srcRect l="60063" t="10673" r="11952" b="6770"/>
            <a:stretch/>
          </p:blipFill>
          <p:spPr>
            <a:xfrm rot="5400000">
              <a:off x="8439135" y="3108523"/>
              <a:ext cx="1557867" cy="5947862"/>
            </a:xfrm>
            <a:prstGeom prst="rect">
              <a:avLst/>
            </a:prstGeom>
            <a:noFill/>
            <a:ln>
              <a:noFill/>
            </a:ln>
          </p:spPr>
        </p:pic>
      </p:grpSp>
      <p:sp>
        <p:nvSpPr>
          <p:cNvPr id="119" name="Google Shape;119;p26"/>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20" name="Google Shape;120;p26"/>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21" name="Google Shape;121;p26"/>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22"/>
        <p:cNvGrpSpPr/>
        <p:nvPr/>
      </p:nvGrpSpPr>
      <p:grpSpPr>
        <a:xfrm>
          <a:off x="0" y="0"/>
          <a:ext cx="0" cy="0"/>
          <a:chOff x="0" y="0"/>
          <a:chExt cx="0" cy="0"/>
        </a:xfrm>
      </p:grpSpPr>
      <p:sp>
        <p:nvSpPr>
          <p:cNvPr id="123" name="Google Shape;123;p27"/>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24" name="Google Shape;124;p27"/>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25" name="Google Shape;125;p27"/>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6" name="Google Shape;126;p27"/>
          <p:cNvSpPr>
            <a:spLocks noGrp="1"/>
          </p:cNvSpPr>
          <p:nvPr>
            <p:ph type="pic" idx="2"/>
          </p:nvPr>
        </p:nvSpPr>
        <p:spPr>
          <a:xfrm>
            <a:off x="0" y="0"/>
            <a:ext cx="4340225" cy="6858000"/>
          </a:xfrm>
          <a:prstGeom prst="rect">
            <a:avLst/>
          </a:prstGeom>
          <a:noFill/>
          <a:ln>
            <a:noFill/>
          </a:ln>
        </p:spPr>
      </p:sp>
      <p:sp>
        <p:nvSpPr>
          <p:cNvPr id="127" name="Google Shape;127;p27"/>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17"/>
        <p:cNvGrpSpPr/>
        <p:nvPr/>
      </p:nvGrpSpPr>
      <p:grpSpPr>
        <a:xfrm>
          <a:off x="0" y="0"/>
          <a:ext cx="0" cy="0"/>
          <a:chOff x="0" y="0"/>
          <a:chExt cx="0" cy="0"/>
        </a:xfrm>
      </p:grpSpPr>
      <p:sp>
        <p:nvSpPr>
          <p:cNvPr id="18" name="Google Shape;18;p1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9" name="Google Shape;19;p11"/>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20" name="Google Shape;20;p11"/>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 name="Google Shape;21;p11"/>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11"/>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28"/>
        <p:cNvGrpSpPr/>
        <p:nvPr/>
      </p:nvGrpSpPr>
      <p:grpSpPr>
        <a:xfrm>
          <a:off x="0" y="0"/>
          <a:ext cx="0" cy="0"/>
          <a:chOff x="0" y="0"/>
          <a:chExt cx="0" cy="0"/>
        </a:xfrm>
      </p:grpSpPr>
      <p:sp>
        <p:nvSpPr>
          <p:cNvPr id="129" name="Google Shape;129;p2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30" name="Google Shape;130;p28"/>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31" name="Google Shape;131;p28"/>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2" name="Google Shape;132;p28"/>
          <p:cNvSpPr>
            <a:spLocks noGrp="1"/>
          </p:cNvSpPr>
          <p:nvPr>
            <p:ph type="pic" idx="2"/>
          </p:nvPr>
        </p:nvSpPr>
        <p:spPr>
          <a:xfrm>
            <a:off x="0" y="0"/>
            <a:ext cx="4340225" cy="6858000"/>
          </a:xfrm>
          <a:prstGeom prst="rect">
            <a:avLst/>
          </a:prstGeom>
          <a:noFill/>
          <a:ln>
            <a:noFill/>
          </a:ln>
        </p:spPr>
      </p:sp>
      <p:sp>
        <p:nvSpPr>
          <p:cNvPr id="133" name="Google Shape;133;p2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34"/>
        <p:cNvGrpSpPr/>
        <p:nvPr/>
      </p:nvGrpSpPr>
      <p:grpSpPr>
        <a:xfrm>
          <a:off x="0" y="0"/>
          <a:ext cx="0" cy="0"/>
          <a:chOff x="0" y="0"/>
          <a:chExt cx="0" cy="0"/>
        </a:xfrm>
      </p:grpSpPr>
      <p:sp>
        <p:nvSpPr>
          <p:cNvPr id="135" name="Google Shape;135;p2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36" name="Google Shape;136;p29"/>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37" name="Google Shape;137;p29"/>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38" name="Google Shape;138;p29"/>
          <p:cNvSpPr>
            <a:spLocks noGrp="1"/>
          </p:cNvSpPr>
          <p:nvPr>
            <p:ph type="pic" idx="2"/>
          </p:nvPr>
        </p:nvSpPr>
        <p:spPr>
          <a:xfrm>
            <a:off x="0" y="0"/>
            <a:ext cx="4340225" cy="6858000"/>
          </a:xfrm>
          <a:prstGeom prst="rect">
            <a:avLst/>
          </a:prstGeom>
          <a:noFill/>
          <a:ln>
            <a:noFill/>
          </a:ln>
        </p:spPr>
      </p:sp>
      <p:sp>
        <p:nvSpPr>
          <p:cNvPr id="139" name="Google Shape;139;p2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40"/>
        <p:cNvGrpSpPr/>
        <p:nvPr/>
      </p:nvGrpSpPr>
      <p:grpSpPr>
        <a:xfrm>
          <a:off x="0" y="0"/>
          <a:ext cx="0" cy="0"/>
          <a:chOff x="0" y="0"/>
          <a:chExt cx="0" cy="0"/>
        </a:xfrm>
      </p:grpSpPr>
      <p:sp>
        <p:nvSpPr>
          <p:cNvPr id="141" name="Google Shape;141;p3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cxnSp>
        <p:nvCxnSpPr>
          <p:cNvPr id="142" name="Google Shape;142;p30"/>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43" name="Google Shape;143;p30"/>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44" name="Google Shape;144;p30"/>
          <p:cNvSpPr>
            <a:spLocks noGrp="1"/>
          </p:cNvSpPr>
          <p:nvPr>
            <p:ph type="pic" idx="2"/>
          </p:nvPr>
        </p:nvSpPr>
        <p:spPr>
          <a:xfrm>
            <a:off x="0" y="0"/>
            <a:ext cx="4340225" cy="6858000"/>
          </a:xfrm>
          <a:prstGeom prst="rect">
            <a:avLst/>
          </a:prstGeom>
          <a:noFill/>
          <a:ln>
            <a:noFill/>
          </a:ln>
        </p:spPr>
      </p:sp>
      <p:sp>
        <p:nvSpPr>
          <p:cNvPr id="145" name="Google Shape;145;p3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6"/>
        <p:cNvGrpSpPr/>
        <p:nvPr/>
      </p:nvGrpSpPr>
      <p:grpSpPr>
        <a:xfrm>
          <a:off x="0" y="0"/>
          <a:ext cx="0" cy="0"/>
          <a:chOff x="0" y="0"/>
          <a:chExt cx="0" cy="0"/>
        </a:xfrm>
      </p:grpSpPr>
      <p:sp>
        <p:nvSpPr>
          <p:cNvPr id="147" name="Google Shape;147;p31"/>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48" name="Google Shape;148;p31"/>
          <p:cNvGrpSpPr/>
          <p:nvPr/>
        </p:nvGrpSpPr>
        <p:grpSpPr>
          <a:xfrm>
            <a:off x="-208788" y="0"/>
            <a:ext cx="12609575" cy="2174490"/>
            <a:chOff x="-1" y="5043119"/>
            <a:chExt cx="12192000" cy="1814883"/>
          </a:xfrm>
        </p:grpSpPr>
        <p:pic>
          <p:nvPicPr>
            <p:cNvPr id="149" name="Google Shape;149;p31"/>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0" name="Google Shape;150;p31"/>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51" name="Google Shape;151;p31"/>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52" name="Google Shape;152;p31"/>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53" name="Google Shape;153;p31"/>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31"/>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5" name="Google Shape;155;p31"/>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6" name="Google Shape;156;p31"/>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7" name="Google Shape;157;p31"/>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8" name="Google Shape;158;p31"/>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9"/>
        <p:cNvGrpSpPr/>
        <p:nvPr/>
      </p:nvGrpSpPr>
      <p:grpSpPr>
        <a:xfrm>
          <a:off x="0" y="0"/>
          <a:ext cx="0" cy="0"/>
          <a:chOff x="0" y="0"/>
          <a:chExt cx="0" cy="0"/>
        </a:xfrm>
      </p:grpSpPr>
      <p:sp>
        <p:nvSpPr>
          <p:cNvPr id="160" name="Google Shape;160;p32"/>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61" name="Google Shape;161;p32"/>
          <p:cNvGrpSpPr/>
          <p:nvPr/>
        </p:nvGrpSpPr>
        <p:grpSpPr>
          <a:xfrm>
            <a:off x="-208788" y="0"/>
            <a:ext cx="12609575" cy="2174490"/>
            <a:chOff x="-1" y="5043119"/>
            <a:chExt cx="12192000" cy="1814883"/>
          </a:xfrm>
        </p:grpSpPr>
        <p:pic>
          <p:nvPicPr>
            <p:cNvPr id="162" name="Google Shape;162;p3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63" name="Google Shape;163;p32"/>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64" name="Google Shape;164;p3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5" name="Google Shape;165;p3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66" name="Google Shape;166;p3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8" name="Google Shape;168;p3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9" name="Google Shape;169;p3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0" name="Google Shape;170;p3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1" name="Google Shape;171;p3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72"/>
        <p:cNvGrpSpPr/>
        <p:nvPr/>
      </p:nvGrpSpPr>
      <p:grpSpPr>
        <a:xfrm>
          <a:off x="0" y="0"/>
          <a:ext cx="0" cy="0"/>
          <a:chOff x="0" y="0"/>
          <a:chExt cx="0" cy="0"/>
        </a:xfrm>
      </p:grpSpPr>
      <p:sp>
        <p:nvSpPr>
          <p:cNvPr id="173" name="Google Shape;173;p33"/>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74" name="Google Shape;174;p33"/>
          <p:cNvGrpSpPr/>
          <p:nvPr/>
        </p:nvGrpSpPr>
        <p:grpSpPr>
          <a:xfrm>
            <a:off x="-208788" y="0"/>
            <a:ext cx="12609575" cy="2174490"/>
            <a:chOff x="-1" y="5043119"/>
            <a:chExt cx="12192000" cy="1814883"/>
          </a:xfrm>
        </p:grpSpPr>
        <p:pic>
          <p:nvPicPr>
            <p:cNvPr id="175" name="Google Shape;175;p3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6" name="Google Shape;176;p33"/>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77" name="Google Shape;177;p3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8" name="Google Shape;178;p3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9" name="Google Shape;179;p3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3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1" name="Google Shape;181;p3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2" name="Google Shape;182;p3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3" name="Google Shape;183;p3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4" name="Google Shape;184;p3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5"/>
        <p:cNvGrpSpPr/>
        <p:nvPr/>
      </p:nvGrpSpPr>
      <p:grpSpPr>
        <a:xfrm>
          <a:off x="0" y="0"/>
          <a:ext cx="0" cy="0"/>
          <a:chOff x="0" y="0"/>
          <a:chExt cx="0" cy="0"/>
        </a:xfrm>
      </p:grpSpPr>
      <p:sp>
        <p:nvSpPr>
          <p:cNvPr id="186" name="Google Shape;186;p34"/>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187" name="Google Shape;187;p34"/>
          <p:cNvGrpSpPr/>
          <p:nvPr/>
        </p:nvGrpSpPr>
        <p:grpSpPr>
          <a:xfrm>
            <a:off x="-208788" y="0"/>
            <a:ext cx="12609575" cy="2174490"/>
            <a:chOff x="-1" y="5043119"/>
            <a:chExt cx="12192000" cy="1814883"/>
          </a:xfrm>
        </p:grpSpPr>
        <p:pic>
          <p:nvPicPr>
            <p:cNvPr id="188" name="Google Shape;188;p3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9" name="Google Shape;189;p34"/>
            <p:cNvPicPr preferRelativeResize="0"/>
            <p:nvPr/>
          </p:nvPicPr>
          <p:blipFill rotWithShape="1">
            <a:blip r:embed="rId2">
              <a:alphaModFix amt="20000"/>
            </a:blip>
            <a:srcRect l="54597" t="31445" r="16825" b="9028"/>
            <a:stretch/>
          </p:blipFill>
          <p:spPr>
            <a:xfrm rot="5400000">
              <a:off x="8435259" y="3077812"/>
              <a:ext cx="1791433" cy="5722047"/>
            </a:xfrm>
            <a:prstGeom prst="rect">
              <a:avLst/>
            </a:prstGeom>
            <a:noFill/>
            <a:ln>
              <a:noFill/>
            </a:ln>
          </p:spPr>
        </p:pic>
      </p:grpSp>
      <p:cxnSp>
        <p:nvCxnSpPr>
          <p:cNvPr id="190" name="Google Shape;190;p3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91" name="Google Shape;191;p3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2" name="Google Shape;192;p3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3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4" name="Google Shape;194;p3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5" name="Google Shape;195;p3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6" name="Google Shape;196;p3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7" name="Google Shape;197;p3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8"/>
        <p:cNvGrpSpPr/>
        <p:nvPr/>
      </p:nvGrpSpPr>
      <p:grpSpPr>
        <a:xfrm>
          <a:off x="0" y="0"/>
          <a:ext cx="0" cy="0"/>
          <a:chOff x="0" y="0"/>
          <a:chExt cx="0" cy="0"/>
        </a:xfrm>
      </p:grpSpPr>
      <p:sp>
        <p:nvSpPr>
          <p:cNvPr id="199" name="Google Shape;199;p35"/>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0" name="Google Shape;200;p35"/>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1" name="Google Shape;201;p35"/>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02" name="Google Shape;202;p35"/>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03" name="Google Shape;203;p35"/>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4" name="Google Shape;204;p35"/>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5"/>
        <p:cNvGrpSpPr/>
        <p:nvPr/>
      </p:nvGrpSpPr>
      <p:grpSpPr>
        <a:xfrm>
          <a:off x="0" y="0"/>
          <a:ext cx="0" cy="0"/>
          <a:chOff x="0" y="0"/>
          <a:chExt cx="0" cy="0"/>
        </a:xfrm>
      </p:grpSpPr>
      <p:sp>
        <p:nvSpPr>
          <p:cNvPr id="206" name="Google Shape;206;p36"/>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7" name="Google Shape;207;p36"/>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8" name="Google Shape;208;p36"/>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09" name="Google Shape;209;p36"/>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0" name="Google Shape;210;p3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1" name="Google Shape;211;p3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12"/>
        <p:cNvGrpSpPr/>
        <p:nvPr/>
      </p:nvGrpSpPr>
      <p:grpSpPr>
        <a:xfrm>
          <a:off x="0" y="0"/>
          <a:ext cx="0" cy="0"/>
          <a:chOff x="0" y="0"/>
          <a:chExt cx="0" cy="0"/>
        </a:xfrm>
      </p:grpSpPr>
      <p:sp>
        <p:nvSpPr>
          <p:cNvPr id="213" name="Google Shape;213;p37"/>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4" name="Google Shape;214;p37"/>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15" name="Google Shape;215;p37"/>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16" name="Google Shape;216;p37"/>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17" name="Google Shape;217;p3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18" name="Google Shape;218;p3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1_Custom Layout">
  <p:cSld name="1_Custom Layout">
    <p:spTree>
      <p:nvGrpSpPr>
        <p:cNvPr id="1" name="Shape 23"/>
        <p:cNvGrpSpPr/>
        <p:nvPr/>
      </p:nvGrpSpPr>
      <p:grpSpPr>
        <a:xfrm>
          <a:off x="0" y="0"/>
          <a:ext cx="0" cy="0"/>
          <a:chOff x="0" y="0"/>
          <a:chExt cx="0" cy="0"/>
        </a:xfrm>
      </p:grpSpPr>
      <p:sp>
        <p:nvSpPr>
          <p:cNvPr id="24" name="Google Shape;24;p44"/>
          <p:cNvSpPr/>
          <p:nvPr/>
        </p:nvSpPr>
        <p:spPr>
          <a:xfrm>
            <a:off x="0" y="-1"/>
            <a:ext cx="12192000" cy="985520"/>
          </a:xfrm>
          <a:prstGeom prst="rect">
            <a:avLst/>
          </a:prstGeom>
          <a:solidFill>
            <a:srgbClr val="B9FCFE"/>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pic>
        <p:nvPicPr>
          <p:cNvPr id="25" name="Google Shape;25;p44"/>
          <p:cNvPicPr preferRelativeResize="0"/>
          <p:nvPr/>
        </p:nvPicPr>
        <p:blipFill rotWithShape="1">
          <a:blip r:embed="rId2">
            <a:alphaModFix/>
          </a:blip>
          <a:srcRect/>
          <a:stretch/>
        </p:blipFill>
        <p:spPr>
          <a:xfrm>
            <a:off x="335817" y="6230028"/>
            <a:ext cx="349714" cy="402608"/>
          </a:xfrm>
          <a:prstGeom prst="rect">
            <a:avLst/>
          </a:prstGeom>
          <a:noFill/>
          <a:ln>
            <a:noFill/>
          </a:ln>
        </p:spPr>
      </p:pic>
      <p:sp>
        <p:nvSpPr>
          <p:cNvPr id="26" name="Google Shape;26;p44"/>
          <p:cNvSpPr/>
          <p:nvPr/>
        </p:nvSpPr>
        <p:spPr>
          <a:xfrm>
            <a:off x="766810" y="6277443"/>
            <a:ext cx="4160790" cy="30777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1400" b="0" i="0" u="none" strike="noStrike" cap="none">
                <a:solidFill>
                  <a:srgbClr val="18222C"/>
                </a:solidFill>
                <a:latin typeface="Arial"/>
                <a:ea typeface="Arial"/>
                <a:cs typeface="Arial"/>
                <a:sym typeface="Arial"/>
              </a:rPr>
              <a:t>Level 1 Module 2: </a:t>
            </a:r>
            <a:r>
              <a:rPr lang="en-GB" sz="1400" b="1" i="0" u="none" strike="noStrike" cap="none">
                <a:solidFill>
                  <a:srgbClr val="18222C"/>
                </a:solidFill>
                <a:latin typeface="Arial"/>
                <a:ea typeface="Arial"/>
                <a:cs typeface="Arial"/>
                <a:sym typeface="Arial"/>
              </a:rPr>
              <a:t>Foundations of Case Management</a:t>
            </a:r>
            <a:endParaRPr/>
          </a:p>
        </p:txBody>
      </p:sp>
      <p:sp>
        <p:nvSpPr>
          <p:cNvPr id="27" name="Google Shape;27;p44"/>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SzPts val="4400"/>
              <a:buNone/>
              <a:defRPr sz="3200" b="1">
                <a:solidFill>
                  <a:schemeClr val="accent5"/>
                </a:solidFill>
                <a:latin typeface="Arial"/>
                <a:ea typeface="Arial"/>
                <a:cs typeface="Arial"/>
                <a:sym typeface="Aria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9"/>
        <p:cNvGrpSpPr/>
        <p:nvPr/>
      </p:nvGrpSpPr>
      <p:grpSpPr>
        <a:xfrm>
          <a:off x="0" y="0"/>
          <a:ext cx="0" cy="0"/>
          <a:chOff x="0" y="0"/>
          <a:chExt cx="0" cy="0"/>
        </a:xfrm>
      </p:grpSpPr>
      <p:sp>
        <p:nvSpPr>
          <p:cNvPr id="220" name="Google Shape;220;p38"/>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1" name="Google Shape;221;p38"/>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22" name="Google Shape;222;p38"/>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223" name="Google Shape;223;p38"/>
          <p:cNvPicPr preferRelativeResize="0"/>
          <p:nvPr/>
        </p:nvPicPr>
        <p:blipFill rotWithShape="1">
          <a:blip r:embed="rId2">
            <a:alphaModFix amt="20000"/>
          </a:blip>
          <a:srcRect l="60398" t="16294" r="3320" b="6458"/>
          <a:stretch/>
        </p:blipFill>
        <p:spPr>
          <a:xfrm rot="5400000">
            <a:off x="4171319" y="95874"/>
            <a:ext cx="3849350" cy="12192003"/>
          </a:xfrm>
          <a:prstGeom prst="rect">
            <a:avLst/>
          </a:prstGeom>
          <a:noFill/>
          <a:ln>
            <a:noFill/>
          </a:ln>
        </p:spPr>
      </p:pic>
      <p:sp>
        <p:nvSpPr>
          <p:cNvPr id="224" name="Google Shape;224;p3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25" name="Google Shape;225;p3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6"/>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28"/>
        <p:cNvGrpSpPr/>
        <p:nvPr/>
      </p:nvGrpSpPr>
      <p:grpSpPr>
        <a:xfrm>
          <a:off x="0" y="0"/>
          <a:ext cx="0" cy="0"/>
          <a:chOff x="0" y="0"/>
          <a:chExt cx="0" cy="0"/>
        </a:xfrm>
      </p:grpSpPr>
      <p:sp>
        <p:nvSpPr>
          <p:cNvPr id="29" name="Google Shape;29;p12"/>
          <p:cNvSpPr/>
          <p:nvPr/>
        </p:nvSpPr>
        <p:spPr>
          <a:xfrm>
            <a:off x="0" y="0"/>
            <a:ext cx="12192000" cy="6858000"/>
          </a:xfrm>
          <a:prstGeom prst="rect">
            <a:avLst/>
          </a:prstGeom>
          <a:solidFill>
            <a:srgbClr val="026794">
              <a:alpha val="7450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0" name="Google Shape;30;p1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1" name="Google Shape;31;p1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2"/>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33"/>
        <p:cNvGrpSpPr/>
        <p:nvPr/>
      </p:nvGrpSpPr>
      <p:grpSpPr>
        <a:xfrm>
          <a:off x="0" y="0"/>
          <a:ext cx="0" cy="0"/>
          <a:chOff x="0" y="0"/>
          <a:chExt cx="0" cy="0"/>
        </a:xfrm>
      </p:grpSpPr>
      <p:sp>
        <p:nvSpPr>
          <p:cNvPr id="34" name="Google Shape;34;p13"/>
          <p:cNvSpPr/>
          <p:nvPr/>
        </p:nvSpPr>
        <p:spPr>
          <a:xfrm>
            <a:off x="0" y="0"/>
            <a:ext cx="12192000" cy="6858000"/>
          </a:xfrm>
          <a:prstGeom prst="rect">
            <a:avLst/>
          </a:prstGeom>
          <a:solidFill>
            <a:srgbClr val="97467D">
              <a:alpha val="77254"/>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35" name="Google Shape;35;p13"/>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6" name="Google Shape;36;p13"/>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3"/>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38"/>
        <p:cNvGrpSpPr/>
        <p:nvPr/>
      </p:nvGrpSpPr>
      <p:grpSpPr>
        <a:xfrm>
          <a:off x="0" y="0"/>
          <a:ext cx="0" cy="0"/>
          <a:chOff x="0" y="0"/>
          <a:chExt cx="0" cy="0"/>
        </a:xfrm>
      </p:grpSpPr>
      <p:sp>
        <p:nvSpPr>
          <p:cNvPr id="39" name="Google Shape;39;p14"/>
          <p:cNvSpPr/>
          <p:nvPr/>
        </p:nvSpPr>
        <p:spPr>
          <a:xfrm>
            <a:off x="0" y="0"/>
            <a:ext cx="12192000" cy="6858000"/>
          </a:xfrm>
          <a:prstGeom prst="rect">
            <a:avLst/>
          </a:prstGeom>
          <a:solidFill>
            <a:srgbClr val="95CD7A">
              <a:alpha val="72549"/>
            </a:srgbClr>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40" name="Google Shape;40;p1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2" name="Google Shape;42;p14"/>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43"/>
        <p:cNvGrpSpPr/>
        <p:nvPr/>
      </p:nvGrpSpPr>
      <p:grpSpPr>
        <a:xfrm>
          <a:off x="0" y="0"/>
          <a:ext cx="0" cy="0"/>
          <a:chOff x="0" y="0"/>
          <a:chExt cx="0" cy="0"/>
        </a:xfrm>
      </p:grpSpPr>
      <p:sp>
        <p:nvSpPr>
          <p:cNvPr id="44" name="Google Shape;44;p15"/>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pic>
        <p:nvPicPr>
          <p:cNvPr id="45" name="Google Shape;45;p15"/>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46" name="Google Shape;46;p15"/>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47" name="Google Shape;47;p15"/>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8"/>
        <p:cNvGrpSpPr/>
        <p:nvPr/>
      </p:nvGrpSpPr>
      <p:grpSpPr>
        <a:xfrm>
          <a:off x="0" y="0"/>
          <a:ext cx="0" cy="0"/>
          <a:chOff x="0" y="0"/>
          <a:chExt cx="0" cy="0"/>
        </a:xfrm>
      </p:grpSpPr>
      <p:sp>
        <p:nvSpPr>
          <p:cNvPr id="49" name="Google Shape;49;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0" name="Google Shape;50;p16"/>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51" name="Google Shape;51;p16"/>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52" name="Google Shape;52;p16"/>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3" name="Google Shape;53;p16"/>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4" name="Google Shape;54;p16"/>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55"/>
        <p:cNvGrpSpPr/>
        <p:nvPr/>
      </p:nvGrpSpPr>
      <p:grpSpPr>
        <a:xfrm>
          <a:off x="0" y="0"/>
          <a:ext cx="0" cy="0"/>
          <a:chOff x="0" y="0"/>
          <a:chExt cx="0" cy="0"/>
        </a:xfrm>
      </p:grpSpPr>
      <p:sp>
        <p:nvSpPr>
          <p:cNvPr id="56" name="Google Shape;56;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7" name="Google Shape;57;p17"/>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rgbClr val="016794"/>
              </a:solidFill>
              <a:latin typeface="Calibri"/>
              <a:ea typeface="Calibri"/>
              <a:cs typeface="Calibri"/>
              <a:sym typeface="Calibri"/>
            </a:endParaRPr>
          </a:p>
        </p:txBody>
      </p:sp>
      <p:pic>
        <p:nvPicPr>
          <p:cNvPr id="58" name="Google Shape;58;p17"/>
          <p:cNvPicPr preferRelativeResize="0"/>
          <p:nvPr/>
        </p:nvPicPr>
        <p:blipFill rotWithShape="1">
          <a:blip r:embed="rId2">
            <a:alphaModFix amt="20000"/>
          </a:blip>
          <a:srcRect l="4826" t="9031" r="39371" b="9029"/>
          <a:stretch/>
        </p:blipFill>
        <p:spPr>
          <a:xfrm>
            <a:off x="0" y="0"/>
            <a:ext cx="3572540" cy="6858000"/>
          </a:xfrm>
          <a:prstGeom prst="rect">
            <a:avLst/>
          </a:prstGeom>
          <a:noFill/>
          <a:ln>
            <a:noFill/>
          </a:ln>
        </p:spPr>
      </p:pic>
      <p:sp>
        <p:nvSpPr>
          <p:cNvPr id="59" name="Google Shape;59;p17"/>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0" name="Google Shape;60;p17"/>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1" name="Google Shape;61;p17"/>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1.png"/></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30"/>
        <p:cNvGrpSpPr/>
        <p:nvPr/>
      </p:nvGrpSpPr>
      <p:grpSpPr>
        <a:xfrm>
          <a:off x="0" y="0"/>
          <a:ext cx="0" cy="0"/>
          <a:chOff x="0" y="0"/>
          <a:chExt cx="0" cy="0"/>
        </a:xfrm>
      </p:grpSpPr>
      <p:sp>
        <p:nvSpPr>
          <p:cNvPr id="231" name="Google Shape;231;p1"/>
          <p:cNvSpPr txBox="1">
            <a:spLocks noGrp="1"/>
          </p:cNvSpPr>
          <p:nvPr>
            <p:ph type="body" idx="1"/>
          </p:nvPr>
        </p:nvSpPr>
        <p:spPr>
          <a:xfrm>
            <a:off x="1754189" y="1333041"/>
            <a:ext cx="8609806" cy="1371591"/>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2800"/>
              <a:buNone/>
            </a:pPr>
            <a:r>
              <a:rPr lang="en-GB"/>
              <a:t>UASC TOT</a:t>
            </a:r>
            <a:endParaRPr/>
          </a:p>
          <a:p>
            <a:pPr marL="0" lvl="0" indent="0" algn="ctr" rtl="0">
              <a:lnSpc>
                <a:spcPct val="90000"/>
              </a:lnSpc>
              <a:spcBef>
                <a:spcPts val="1000"/>
              </a:spcBef>
              <a:spcAft>
                <a:spcPts val="0"/>
              </a:spcAft>
              <a:buClr>
                <a:schemeClr val="lt1"/>
              </a:buClr>
              <a:buSzPts val="2800"/>
              <a:buNone/>
            </a:pPr>
            <a:r>
              <a:rPr lang="en-GB"/>
              <a:t>Module 2.6 – Case Management for UASC</a:t>
            </a:r>
            <a:endParaRPr/>
          </a:p>
        </p:txBody>
      </p:sp>
      <p:sp>
        <p:nvSpPr>
          <p:cNvPr id="232" name="Google Shape;232;p1"/>
          <p:cNvSpPr txBox="1">
            <a:spLocks noGrp="1"/>
          </p:cNvSpPr>
          <p:nvPr>
            <p:ph type="body" idx="2"/>
          </p:nvPr>
        </p:nvSpPr>
        <p:spPr>
          <a:xfrm>
            <a:off x="1754188" y="3051922"/>
            <a:ext cx="8700819" cy="2313292"/>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GB" sz="1800" b="0" i="1" u="none" strike="noStrike">
                <a:latin typeface="Calibri"/>
                <a:ea typeface="Calibri"/>
                <a:cs typeface="Calibri"/>
                <a:sym typeface="Calibri"/>
              </a:rPr>
              <a:t>By the end of the session participants will be able to:</a:t>
            </a:r>
            <a:endParaRPr/>
          </a:p>
          <a:p>
            <a:pPr marL="0" lvl="0" indent="0" algn="l" rtl="0">
              <a:lnSpc>
                <a:spcPct val="90000"/>
              </a:lnSpc>
              <a:spcBef>
                <a:spcPts val="0"/>
              </a:spcBef>
              <a:spcAft>
                <a:spcPts val="0"/>
              </a:spcAft>
              <a:buClr>
                <a:schemeClr val="lt1"/>
              </a:buClr>
              <a:buSzPts val="2800"/>
              <a:buNone/>
            </a:pPr>
            <a:endParaRPr b="0"/>
          </a:p>
          <a:p>
            <a:pPr marL="285750" lvl="0" indent="-285750" algn="l" rtl="0">
              <a:lnSpc>
                <a:spcPct val="90000"/>
              </a:lnSpc>
              <a:spcBef>
                <a:spcPts val="0"/>
              </a:spcBef>
              <a:spcAft>
                <a:spcPts val="0"/>
              </a:spcAft>
              <a:buClr>
                <a:schemeClr val="lt1"/>
              </a:buClr>
              <a:buSzPts val="1800"/>
              <a:buFont typeface="Noto Sans Symbols"/>
              <a:buChar char="✔"/>
            </a:pPr>
            <a:r>
              <a:rPr lang="en-GB" sz="1800" b="0" i="0" u="none" strike="noStrike">
                <a:latin typeface="Calibri"/>
                <a:ea typeface="Calibri"/>
                <a:cs typeface="Calibri"/>
                <a:sym typeface="Calibri"/>
              </a:rPr>
              <a:t>Explain how case management helps individual children and the list the steps involved</a:t>
            </a:r>
            <a:endParaRPr/>
          </a:p>
          <a:p>
            <a:pPr marL="0" lvl="0" indent="0" algn="l" rtl="0">
              <a:lnSpc>
                <a:spcPct val="90000"/>
              </a:lnSpc>
              <a:spcBef>
                <a:spcPts val="0"/>
              </a:spcBef>
              <a:spcAft>
                <a:spcPts val="0"/>
              </a:spcAft>
              <a:buClr>
                <a:schemeClr val="lt1"/>
              </a:buClr>
              <a:buSzPts val="1800"/>
              <a:buNone/>
            </a:pPr>
            <a:endParaRPr sz="1800" b="0" i="0" u="none" strike="noStrike">
              <a:latin typeface="Calibri"/>
              <a:ea typeface="Calibri"/>
              <a:cs typeface="Calibri"/>
              <a:sym typeface="Calibri"/>
            </a:endParaRPr>
          </a:p>
          <a:p>
            <a:pPr marL="285750" lvl="0" indent="-285750" algn="l" rtl="0">
              <a:lnSpc>
                <a:spcPct val="90000"/>
              </a:lnSpc>
              <a:spcBef>
                <a:spcPts val="0"/>
              </a:spcBef>
              <a:spcAft>
                <a:spcPts val="0"/>
              </a:spcAft>
              <a:buClr>
                <a:schemeClr val="lt1"/>
              </a:buClr>
              <a:buSzPts val="1800"/>
              <a:buFont typeface="Noto Sans Symbols"/>
              <a:buChar char="✔"/>
            </a:pPr>
            <a:r>
              <a:rPr lang="en-GB" sz="1800" b="0" i="0" u="none" strike="noStrike">
                <a:latin typeface="Calibri"/>
                <a:ea typeface="Calibri"/>
                <a:cs typeface="Calibri"/>
                <a:sym typeface="Calibri"/>
              </a:rPr>
              <a:t>Describe case management principles as they apply to UASC</a:t>
            </a:r>
            <a:br>
              <a:rPr lang="en-GB" sz="1800" b="0" i="0" u="none" strike="noStrike">
                <a:latin typeface="Calibri"/>
                <a:ea typeface="Calibri"/>
                <a:cs typeface="Calibri"/>
                <a:sym typeface="Calibri"/>
              </a:rPr>
            </a:br>
            <a:endParaRPr sz="1800" b="0" i="0" u="none" strike="noStrike">
              <a:latin typeface="Calibri"/>
              <a:ea typeface="Calibri"/>
              <a:cs typeface="Calibri"/>
              <a:sym typeface="Calibri"/>
            </a:endParaRPr>
          </a:p>
          <a:p>
            <a:pPr marL="285750" lvl="0" indent="-285750" algn="l" rtl="0">
              <a:lnSpc>
                <a:spcPct val="90000"/>
              </a:lnSpc>
              <a:spcBef>
                <a:spcPts val="0"/>
              </a:spcBef>
              <a:spcAft>
                <a:spcPts val="0"/>
              </a:spcAft>
              <a:buClr>
                <a:schemeClr val="lt1"/>
              </a:buClr>
              <a:buSzPts val="1800"/>
              <a:buFont typeface="Noto Sans Symbols"/>
              <a:buChar char="✔"/>
            </a:pPr>
            <a:r>
              <a:rPr lang="en-GB" sz="1800" b="0" i="0" u="none" strike="noStrike">
                <a:latin typeface="Calibri"/>
                <a:ea typeface="Calibri"/>
                <a:cs typeface="Calibri"/>
                <a:sym typeface="Calibri"/>
              </a:rPr>
              <a:t>Explain the importance of a case management system</a:t>
            </a:r>
            <a:endParaRPr/>
          </a:p>
          <a:p>
            <a:pPr marL="0" lvl="0" indent="0" algn="ctr" rtl="0">
              <a:lnSpc>
                <a:spcPct val="90000"/>
              </a:lnSpc>
              <a:spcBef>
                <a:spcPts val="1000"/>
              </a:spcBef>
              <a:spcAft>
                <a:spcPts val="0"/>
              </a:spcAft>
              <a:buClr>
                <a:schemeClr val="lt1"/>
              </a:buClr>
              <a:buSzPts val="2800"/>
              <a:buNone/>
            </a:pPr>
            <a:endParaRPr/>
          </a:p>
        </p:txBody>
      </p:sp>
      <p:pic>
        <p:nvPicPr>
          <p:cNvPr id="3" name="Picture 2" descr="A black background with white text&#10;&#10;Description automatically generated">
            <a:extLst>
              <a:ext uri="{FF2B5EF4-FFF2-40B4-BE49-F238E27FC236}">
                <a16:creationId xmlns:a16="http://schemas.microsoft.com/office/drawing/2014/main" id="{4AEA3951-6B52-937D-FE8F-C2B8E7D3988B}"/>
              </a:ext>
            </a:extLst>
          </p:cNvPr>
          <p:cNvPicPr>
            <a:picLocks noChangeAspect="1"/>
          </p:cNvPicPr>
          <p:nvPr/>
        </p:nvPicPr>
        <p:blipFill>
          <a:blip r:embed="rId4"/>
          <a:stretch>
            <a:fillRect/>
          </a:stretch>
        </p:blipFill>
        <p:spPr>
          <a:xfrm>
            <a:off x="7916213" y="5232198"/>
            <a:ext cx="4275787" cy="162580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348"/>
        <p:cNvGrpSpPr/>
        <p:nvPr/>
      </p:nvGrpSpPr>
      <p:grpSpPr>
        <a:xfrm>
          <a:off x="0" y="0"/>
          <a:ext cx="0" cy="0"/>
          <a:chOff x="0" y="0"/>
          <a:chExt cx="0" cy="0"/>
        </a:xfrm>
      </p:grpSpPr>
      <p:sp>
        <p:nvSpPr>
          <p:cNvPr id="349" name="Google Shape;349;p42"/>
          <p:cNvSpPr/>
          <p:nvPr/>
        </p:nvSpPr>
        <p:spPr>
          <a:xfrm>
            <a:off x="775857" y="766605"/>
            <a:ext cx="10162847"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GB" sz="3000" b="1" i="0" u="none" strike="noStrike" cap="none">
                <a:solidFill>
                  <a:srgbClr val="028484"/>
                </a:solidFill>
                <a:latin typeface="Helvetica Neue"/>
                <a:ea typeface="Helvetica Neue"/>
                <a:cs typeface="Helvetica Neue"/>
                <a:sym typeface="Helvetica Neue"/>
              </a:rPr>
              <a:t>How are forms used for Case Management? </a:t>
            </a:r>
            <a:endParaRPr sz="3000" b="1" i="1" u="none" strike="noStrike" cap="none">
              <a:solidFill>
                <a:srgbClr val="028484"/>
              </a:solidFill>
              <a:latin typeface="Helvetica Neue"/>
              <a:ea typeface="Helvetica Neue"/>
              <a:cs typeface="Helvetica Neue"/>
              <a:sym typeface="Helvetica Neue"/>
            </a:endParaRPr>
          </a:p>
        </p:txBody>
      </p:sp>
      <p:graphicFrame>
        <p:nvGraphicFramePr>
          <p:cNvPr id="350" name="Google Shape;350;p42"/>
          <p:cNvGraphicFramePr/>
          <p:nvPr/>
        </p:nvGraphicFramePr>
        <p:xfrm>
          <a:off x="996286" y="1964265"/>
          <a:ext cx="10458425" cy="3599271"/>
        </p:xfrm>
        <a:graphic>
          <a:graphicData uri="http://schemas.openxmlformats.org/drawingml/2006/table">
            <a:tbl>
              <a:tblPr firstRow="1" firstCol="1" bandRow="1">
                <a:noFill/>
                <a:tableStyleId>{0E76C217-700D-433A-811B-73B8B278E5AF}</a:tableStyleId>
              </a:tblPr>
              <a:tblGrid>
                <a:gridCol w="3020525">
                  <a:extLst>
                    <a:ext uri="{9D8B030D-6E8A-4147-A177-3AD203B41FA5}">
                      <a16:colId xmlns:a16="http://schemas.microsoft.com/office/drawing/2014/main" val="20000"/>
                    </a:ext>
                  </a:extLst>
                </a:gridCol>
                <a:gridCol w="7437900">
                  <a:extLst>
                    <a:ext uri="{9D8B030D-6E8A-4147-A177-3AD203B41FA5}">
                      <a16:colId xmlns:a16="http://schemas.microsoft.com/office/drawing/2014/main" val="20001"/>
                    </a:ext>
                  </a:extLst>
                </a:gridCol>
              </a:tblGrid>
              <a:tr h="647925">
                <a:tc gridSpan="2">
                  <a:txBody>
                    <a:bodyPr/>
                    <a:lstStyle/>
                    <a:p>
                      <a:pPr marL="0" marR="0" lvl="0" indent="0" algn="l" rtl="0">
                        <a:lnSpc>
                          <a:spcPct val="100000"/>
                        </a:lnSpc>
                        <a:spcBef>
                          <a:spcPts val="0"/>
                        </a:spcBef>
                        <a:spcAft>
                          <a:spcPts val="0"/>
                        </a:spcAft>
                        <a:buNone/>
                      </a:pPr>
                      <a:r>
                        <a:rPr lang="en-GB" sz="1800" u="none" strike="noStrike" cap="none"/>
                        <a:t>1.B. CASE REGISTRATION &amp; INITIAL ASSESSMENT FORM OVERVIEW</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chemeClr val="accent1"/>
                    </a:solidFill>
                  </a:tcPr>
                </a:tc>
                <a:tc hMerge="1">
                  <a:txBody>
                    <a:bodyPr/>
                    <a:lstStyle/>
                    <a:p>
                      <a:endParaRPr lang="en-US"/>
                    </a:p>
                  </a:txBody>
                  <a:tcPr/>
                </a:tc>
                <a:extLst>
                  <a:ext uri="{0D108BD9-81ED-4DB2-BD59-A6C34878D82A}">
                    <a16:rowId xmlns:a16="http://schemas.microsoft.com/office/drawing/2014/main" val="10000"/>
                  </a:ext>
                </a:extLst>
              </a:tr>
              <a:tr h="498550">
                <a:tc>
                  <a:txBody>
                    <a:bodyPr/>
                    <a:lstStyle/>
                    <a:p>
                      <a:pPr marL="0" marR="0" lvl="0" indent="0" algn="l" rtl="0">
                        <a:lnSpc>
                          <a:spcPct val="107000"/>
                        </a:lnSpc>
                        <a:spcBef>
                          <a:spcPts val="0"/>
                        </a:spcBef>
                        <a:spcAft>
                          <a:spcPts val="0"/>
                        </a:spcAft>
                        <a:buNone/>
                      </a:pPr>
                      <a:r>
                        <a:rPr lang="en-GB" sz="1800" u="none" strike="noStrike" cap="none"/>
                        <a:t>Case management step </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7000"/>
                        </a:lnSpc>
                        <a:spcBef>
                          <a:spcPts val="0"/>
                        </a:spcBef>
                        <a:spcAft>
                          <a:spcPts val="0"/>
                        </a:spcAft>
                        <a:buNone/>
                      </a:pPr>
                      <a:r>
                        <a:rPr lang="en-GB" sz="1800" u="none" strike="noStrike" cap="none"/>
                        <a:t>Step 1: identification and registration </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1"/>
                  </a:ext>
                </a:extLst>
              </a:tr>
              <a:tr h="498550">
                <a:tc>
                  <a:txBody>
                    <a:bodyPr/>
                    <a:lstStyle/>
                    <a:p>
                      <a:pPr marL="0" marR="0" lvl="0" indent="0" algn="l" rtl="0">
                        <a:lnSpc>
                          <a:spcPct val="107000"/>
                        </a:lnSpc>
                        <a:spcBef>
                          <a:spcPts val="0"/>
                        </a:spcBef>
                        <a:spcAft>
                          <a:spcPts val="0"/>
                        </a:spcAft>
                        <a:buNone/>
                      </a:pPr>
                      <a:r>
                        <a:rPr lang="en-GB" sz="1800" u="none" strike="noStrike" cap="none"/>
                        <a:t>Core / supplementary form</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7000"/>
                        </a:lnSpc>
                        <a:spcBef>
                          <a:spcPts val="0"/>
                        </a:spcBef>
                        <a:spcAft>
                          <a:spcPts val="0"/>
                        </a:spcAft>
                        <a:buNone/>
                      </a:pPr>
                      <a:r>
                        <a:rPr lang="en-GB" sz="1800" u="none" strike="noStrike" cap="none"/>
                        <a:t>Core form</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2"/>
                  </a:ext>
                </a:extLst>
              </a:tr>
              <a:tr h="498550">
                <a:tc>
                  <a:txBody>
                    <a:bodyPr/>
                    <a:lstStyle/>
                    <a:p>
                      <a:pPr marL="0" marR="0" lvl="0" indent="0" algn="l" rtl="0">
                        <a:lnSpc>
                          <a:spcPct val="107000"/>
                        </a:lnSpc>
                        <a:spcBef>
                          <a:spcPts val="0"/>
                        </a:spcBef>
                        <a:spcAft>
                          <a:spcPts val="0"/>
                        </a:spcAft>
                        <a:buNone/>
                      </a:pPr>
                      <a:r>
                        <a:rPr lang="en-GB" sz="1800" u="none" strike="noStrike" cap="none"/>
                        <a:t>When to complete</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7000"/>
                        </a:lnSpc>
                        <a:spcBef>
                          <a:spcPts val="0"/>
                        </a:spcBef>
                        <a:spcAft>
                          <a:spcPts val="0"/>
                        </a:spcAft>
                        <a:buNone/>
                      </a:pPr>
                      <a:r>
                        <a:rPr lang="en-GB" sz="1800" u="none" strike="noStrike" cap="none"/>
                        <a:t>Directly after consent/assent is obtained.</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3"/>
                  </a:ext>
                </a:extLst>
              </a:tr>
              <a:tr h="498550">
                <a:tc>
                  <a:txBody>
                    <a:bodyPr/>
                    <a:lstStyle/>
                    <a:p>
                      <a:pPr marL="0" marR="0" lvl="0" indent="0" algn="l" rtl="0">
                        <a:lnSpc>
                          <a:spcPct val="107000"/>
                        </a:lnSpc>
                        <a:spcBef>
                          <a:spcPts val="0"/>
                        </a:spcBef>
                        <a:spcAft>
                          <a:spcPts val="0"/>
                        </a:spcAft>
                        <a:buNone/>
                      </a:pPr>
                      <a:r>
                        <a:rPr lang="en-GB" sz="1800" u="none" strike="noStrike" cap="none"/>
                        <a:t>Who should complete</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7000"/>
                        </a:lnSpc>
                        <a:spcBef>
                          <a:spcPts val="0"/>
                        </a:spcBef>
                        <a:spcAft>
                          <a:spcPts val="0"/>
                        </a:spcAft>
                        <a:buNone/>
                      </a:pPr>
                      <a:r>
                        <a:rPr lang="en-GB" sz="1800" u="none" strike="noStrike" cap="none"/>
                        <a:t>Assigned caseworker to the case.</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4"/>
                  </a:ext>
                </a:extLst>
              </a:tr>
              <a:tr h="892400">
                <a:tc>
                  <a:txBody>
                    <a:bodyPr/>
                    <a:lstStyle/>
                    <a:p>
                      <a:pPr marL="0" marR="0" lvl="0" indent="0" algn="l" rtl="0">
                        <a:lnSpc>
                          <a:spcPct val="107000"/>
                        </a:lnSpc>
                        <a:spcBef>
                          <a:spcPts val="0"/>
                        </a:spcBef>
                        <a:spcAft>
                          <a:spcPts val="0"/>
                        </a:spcAft>
                        <a:buNone/>
                      </a:pPr>
                      <a:r>
                        <a:rPr lang="en-GB" sz="1800" u="none" strike="noStrike" cap="none"/>
                        <a:t>Purpose of form</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7000"/>
                        </a:lnSpc>
                        <a:spcBef>
                          <a:spcPts val="0"/>
                        </a:spcBef>
                        <a:spcAft>
                          <a:spcPts val="0"/>
                        </a:spcAft>
                        <a:buNone/>
                      </a:pPr>
                      <a:r>
                        <a:rPr lang="en-GB" sz="1800" u="none" strike="noStrike" cap="none"/>
                        <a:t>To register the case for case management and to record data from the initial assessment after the case has been found to be eligible for case management (based on the eligibility criteria).</a:t>
                      </a:r>
                      <a:endParaRPr sz="18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5"/>
                  </a:ext>
                </a:extLst>
              </a:tr>
            </a:tbl>
          </a:graphicData>
        </a:graphic>
      </p:graphicFrame>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354"/>
        <p:cNvGrpSpPr/>
        <p:nvPr/>
      </p:nvGrpSpPr>
      <p:grpSpPr>
        <a:xfrm>
          <a:off x="0" y="0"/>
          <a:ext cx="0" cy="0"/>
          <a:chOff x="0" y="0"/>
          <a:chExt cx="0" cy="0"/>
        </a:xfrm>
      </p:grpSpPr>
      <p:sp>
        <p:nvSpPr>
          <p:cNvPr id="355" name="Google Shape;355;p43"/>
          <p:cNvSpPr/>
          <p:nvPr/>
        </p:nvSpPr>
        <p:spPr>
          <a:xfrm>
            <a:off x="775857" y="766605"/>
            <a:ext cx="10162847"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GB" sz="3000" b="1" i="0" u="none" strike="noStrike" cap="none">
                <a:solidFill>
                  <a:srgbClr val="028484"/>
                </a:solidFill>
                <a:latin typeface="Helvetica Neue"/>
                <a:ea typeface="Helvetica Neue"/>
                <a:cs typeface="Helvetica Neue"/>
                <a:sym typeface="Helvetica Neue"/>
              </a:rPr>
              <a:t>How are forms used for Case Management? </a:t>
            </a:r>
            <a:endParaRPr sz="3000" b="1" i="1" u="none" strike="noStrike" cap="none">
              <a:solidFill>
                <a:srgbClr val="028484"/>
              </a:solidFill>
              <a:latin typeface="Helvetica Neue"/>
              <a:ea typeface="Helvetica Neue"/>
              <a:cs typeface="Helvetica Neue"/>
              <a:sym typeface="Helvetica Neue"/>
            </a:endParaRPr>
          </a:p>
        </p:txBody>
      </p:sp>
      <p:graphicFrame>
        <p:nvGraphicFramePr>
          <p:cNvPr id="356" name="Google Shape;356;p43"/>
          <p:cNvGraphicFramePr/>
          <p:nvPr/>
        </p:nvGraphicFramePr>
        <p:xfrm>
          <a:off x="775857" y="2128340"/>
          <a:ext cx="10715925" cy="4447105"/>
        </p:xfrm>
        <a:graphic>
          <a:graphicData uri="http://schemas.openxmlformats.org/drawingml/2006/table">
            <a:tbl>
              <a:tblPr firstRow="1" firstCol="1" bandRow="1">
                <a:noFill/>
                <a:tableStyleId>{0E76C217-700D-433A-811B-73B8B278E5AF}</a:tableStyleId>
              </a:tblPr>
              <a:tblGrid>
                <a:gridCol w="3335000">
                  <a:extLst>
                    <a:ext uri="{9D8B030D-6E8A-4147-A177-3AD203B41FA5}">
                      <a16:colId xmlns:a16="http://schemas.microsoft.com/office/drawing/2014/main" val="20000"/>
                    </a:ext>
                  </a:extLst>
                </a:gridCol>
                <a:gridCol w="7380925">
                  <a:extLst>
                    <a:ext uri="{9D8B030D-6E8A-4147-A177-3AD203B41FA5}">
                      <a16:colId xmlns:a16="http://schemas.microsoft.com/office/drawing/2014/main" val="20001"/>
                    </a:ext>
                  </a:extLst>
                </a:gridCol>
              </a:tblGrid>
              <a:tr h="525650">
                <a:tc gridSpan="2">
                  <a:txBody>
                    <a:bodyPr/>
                    <a:lstStyle/>
                    <a:p>
                      <a:pPr marL="0" marR="0" lvl="0" indent="0" algn="ctr" rtl="0">
                        <a:lnSpc>
                          <a:spcPct val="100000"/>
                        </a:lnSpc>
                        <a:spcBef>
                          <a:spcPts val="0"/>
                        </a:spcBef>
                        <a:spcAft>
                          <a:spcPts val="0"/>
                        </a:spcAft>
                        <a:buNone/>
                      </a:pPr>
                      <a:r>
                        <a:rPr lang="en-GB" sz="1600" u="none" strike="noStrike" cap="none"/>
                        <a:t>2.A. ASSESSMENT FORM OVERVIEW</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hMerge="1">
                  <a:txBody>
                    <a:bodyPr/>
                    <a:lstStyle/>
                    <a:p>
                      <a:endParaRPr lang="en-US"/>
                    </a:p>
                  </a:txBody>
                  <a:tcPr/>
                </a:tc>
                <a:extLst>
                  <a:ext uri="{0D108BD9-81ED-4DB2-BD59-A6C34878D82A}">
                    <a16:rowId xmlns:a16="http://schemas.microsoft.com/office/drawing/2014/main" val="10000"/>
                  </a:ext>
                </a:extLst>
              </a:tr>
              <a:tr h="404450">
                <a:tc>
                  <a:txBody>
                    <a:bodyPr/>
                    <a:lstStyle/>
                    <a:p>
                      <a:pPr marL="0" marR="0" lvl="0" indent="0" algn="l" rtl="0">
                        <a:lnSpc>
                          <a:spcPct val="107000"/>
                        </a:lnSpc>
                        <a:spcBef>
                          <a:spcPts val="0"/>
                        </a:spcBef>
                        <a:spcAft>
                          <a:spcPts val="0"/>
                        </a:spcAft>
                        <a:buNone/>
                      </a:pPr>
                      <a:r>
                        <a:rPr lang="en-GB" sz="1600" u="none" strike="noStrike" cap="none"/>
                        <a:t>Case management step </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a:txBody>
                    <a:bodyPr/>
                    <a:lstStyle/>
                    <a:p>
                      <a:pPr marL="0" marR="0" lvl="0" indent="0" algn="l" rtl="0">
                        <a:lnSpc>
                          <a:spcPct val="107000"/>
                        </a:lnSpc>
                        <a:spcBef>
                          <a:spcPts val="0"/>
                        </a:spcBef>
                        <a:spcAft>
                          <a:spcPts val="0"/>
                        </a:spcAft>
                        <a:buNone/>
                      </a:pPr>
                      <a:r>
                        <a:rPr lang="en-GB" sz="1600" u="none" strike="noStrike" cap="none"/>
                        <a:t>Step 2: assessment </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tcPr>
                </a:tc>
                <a:extLst>
                  <a:ext uri="{0D108BD9-81ED-4DB2-BD59-A6C34878D82A}">
                    <a16:rowId xmlns:a16="http://schemas.microsoft.com/office/drawing/2014/main" val="10001"/>
                  </a:ext>
                </a:extLst>
              </a:tr>
              <a:tr h="404450">
                <a:tc>
                  <a:txBody>
                    <a:bodyPr/>
                    <a:lstStyle/>
                    <a:p>
                      <a:pPr marL="0" marR="0" lvl="0" indent="0" algn="l" rtl="0">
                        <a:lnSpc>
                          <a:spcPct val="107000"/>
                        </a:lnSpc>
                        <a:spcBef>
                          <a:spcPts val="0"/>
                        </a:spcBef>
                        <a:spcAft>
                          <a:spcPts val="0"/>
                        </a:spcAft>
                        <a:buNone/>
                      </a:pPr>
                      <a:r>
                        <a:rPr lang="en-GB" sz="1600" u="none" strike="noStrike" cap="none"/>
                        <a:t>Core / supplementary form</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a:txBody>
                    <a:bodyPr/>
                    <a:lstStyle/>
                    <a:p>
                      <a:pPr marL="0" marR="0" lvl="0" indent="0" algn="l" rtl="0">
                        <a:lnSpc>
                          <a:spcPct val="107000"/>
                        </a:lnSpc>
                        <a:spcBef>
                          <a:spcPts val="0"/>
                        </a:spcBef>
                        <a:spcAft>
                          <a:spcPts val="0"/>
                        </a:spcAft>
                        <a:buNone/>
                      </a:pPr>
                      <a:r>
                        <a:rPr lang="en-GB" sz="1600" u="none" strike="noStrike" cap="none"/>
                        <a:t>Core form</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tcPr>
                </a:tc>
                <a:extLst>
                  <a:ext uri="{0D108BD9-81ED-4DB2-BD59-A6C34878D82A}">
                    <a16:rowId xmlns:a16="http://schemas.microsoft.com/office/drawing/2014/main" val="10002"/>
                  </a:ext>
                </a:extLst>
              </a:tr>
              <a:tr h="1809500">
                <a:tc>
                  <a:txBody>
                    <a:bodyPr/>
                    <a:lstStyle/>
                    <a:p>
                      <a:pPr marL="0" marR="0" lvl="0" indent="0" algn="l" rtl="0">
                        <a:lnSpc>
                          <a:spcPct val="107000"/>
                        </a:lnSpc>
                        <a:spcBef>
                          <a:spcPts val="0"/>
                        </a:spcBef>
                        <a:spcAft>
                          <a:spcPts val="0"/>
                        </a:spcAft>
                        <a:buNone/>
                      </a:pPr>
                      <a:r>
                        <a:rPr lang="en-GB" sz="1600" u="none" strike="noStrike" cap="none"/>
                        <a:t>When to complete</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a:txBody>
                    <a:bodyPr/>
                    <a:lstStyle/>
                    <a:p>
                      <a:pPr marL="0" marR="0" lvl="0" indent="0" algn="l" rtl="0">
                        <a:lnSpc>
                          <a:spcPct val="107000"/>
                        </a:lnSpc>
                        <a:spcBef>
                          <a:spcPts val="0"/>
                        </a:spcBef>
                        <a:spcAft>
                          <a:spcPts val="0"/>
                        </a:spcAft>
                        <a:buNone/>
                      </a:pPr>
                      <a:r>
                        <a:rPr lang="en-GB" sz="1600" u="none" strike="noStrike" cap="none"/>
                        <a:t>Depending on risk level of the case (to be contextualised):</a:t>
                      </a:r>
                      <a:endParaRPr sz="1600" u="none" strike="noStrike" cap="none"/>
                    </a:p>
                    <a:p>
                      <a:pPr marL="342900" marR="0" lvl="0" indent="-342900" algn="l" rtl="0">
                        <a:lnSpc>
                          <a:spcPct val="107000"/>
                        </a:lnSpc>
                        <a:spcBef>
                          <a:spcPts val="800"/>
                        </a:spcBef>
                        <a:spcAft>
                          <a:spcPts val="0"/>
                        </a:spcAft>
                        <a:buClr>
                          <a:srgbClr val="000000"/>
                        </a:buClr>
                        <a:buSzPts val="1600"/>
                        <a:buFont typeface="Arial"/>
                        <a:buChar char="•"/>
                      </a:pPr>
                      <a:r>
                        <a:rPr lang="en-GB" sz="1600" u="sng" strike="noStrike" cap="none"/>
                        <a:t>High:</a:t>
                      </a:r>
                      <a:r>
                        <a:rPr lang="en-GB" sz="1600" u="none" strike="noStrike" cap="none"/>
                        <a:t> immediately after registration, before leaving the child.</a:t>
                      </a:r>
                      <a:endParaRPr sz="1600" u="none" strike="noStrike" cap="none"/>
                    </a:p>
                    <a:p>
                      <a:pPr marL="342900" marR="0" lvl="0" indent="-342900" algn="l" rtl="0">
                        <a:lnSpc>
                          <a:spcPct val="107000"/>
                        </a:lnSpc>
                        <a:spcBef>
                          <a:spcPts val="0"/>
                        </a:spcBef>
                        <a:spcAft>
                          <a:spcPts val="0"/>
                        </a:spcAft>
                        <a:buClr>
                          <a:srgbClr val="000000"/>
                        </a:buClr>
                        <a:buSzPts val="1600"/>
                        <a:buFont typeface="Arial"/>
                        <a:buChar char="•"/>
                      </a:pPr>
                      <a:r>
                        <a:rPr lang="en-GB" sz="1600" u="sng" strike="noStrike" cap="none"/>
                        <a:t>Medium:</a:t>
                      </a:r>
                      <a:r>
                        <a:rPr lang="en-GB" sz="1600" u="none" strike="noStrike" cap="none"/>
                        <a:t> within 3 days after registration.</a:t>
                      </a:r>
                      <a:endParaRPr sz="1600" u="none" strike="noStrike" cap="none"/>
                    </a:p>
                    <a:p>
                      <a:pPr marL="342900" marR="0" lvl="0" indent="-342900" algn="l" rtl="0">
                        <a:lnSpc>
                          <a:spcPct val="107000"/>
                        </a:lnSpc>
                        <a:spcBef>
                          <a:spcPts val="0"/>
                        </a:spcBef>
                        <a:spcAft>
                          <a:spcPts val="0"/>
                        </a:spcAft>
                        <a:buClr>
                          <a:srgbClr val="000000"/>
                        </a:buClr>
                        <a:buSzPts val="1600"/>
                        <a:buFont typeface="Arial"/>
                        <a:buChar char="•"/>
                      </a:pPr>
                      <a:r>
                        <a:rPr lang="en-GB" sz="1600" u="sng" strike="noStrike" cap="none"/>
                        <a:t>Low:</a:t>
                      </a:r>
                      <a:r>
                        <a:rPr lang="en-GB" sz="1600" u="none" strike="noStrike" cap="none"/>
                        <a:t> within 1 week after registration.</a:t>
                      </a:r>
                      <a:endParaRPr sz="1600" u="none" strike="noStrike" cap="none"/>
                    </a:p>
                    <a:p>
                      <a:pPr marL="0" marR="0" lvl="0" indent="0" algn="l" rtl="0">
                        <a:lnSpc>
                          <a:spcPct val="107000"/>
                        </a:lnSpc>
                        <a:spcBef>
                          <a:spcPts val="800"/>
                        </a:spcBef>
                        <a:spcAft>
                          <a:spcPts val="0"/>
                        </a:spcAft>
                        <a:buNone/>
                      </a:pPr>
                      <a:r>
                        <a:rPr lang="en-GB" sz="1600" u="none" strike="noStrike" cap="none"/>
                        <a:t>Or after a case review found a significant change in the context of the child that warrants another assessment.</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tcPr>
                </a:tc>
                <a:extLst>
                  <a:ext uri="{0D108BD9-81ED-4DB2-BD59-A6C34878D82A}">
                    <a16:rowId xmlns:a16="http://schemas.microsoft.com/office/drawing/2014/main" val="10003"/>
                  </a:ext>
                </a:extLst>
              </a:tr>
              <a:tr h="404450">
                <a:tc>
                  <a:txBody>
                    <a:bodyPr/>
                    <a:lstStyle/>
                    <a:p>
                      <a:pPr marL="0" marR="0" lvl="0" indent="0" algn="l" rtl="0">
                        <a:lnSpc>
                          <a:spcPct val="107000"/>
                        </a:lnSpc>
                        <a:spcBef>
                          <a:spcPts val="0"/>
                        </a:spcBef>
                        <a:spcAft>
                          <a:spcPts val="0"/>
                        </a:spcAft>
                        <a:buNone/>
                      </a:pPr>
                      <a:r>
                        <a:rPr lang="en-GB" sz="1600" u="none" strike="noStrike" cap="none"/>
                        <a:t>Who should complete</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a:txBody>
                    <a:bodyPr/>
                    <a:lstStyle/>
                    <a:p>
                      <a:pPr marL="0" marR="0" lvl="0" indent="0" algn="l" rtl="0">
                        <a:lnSpc>
                          <a:spcPct val="107000"/>
                        </a:lnSpc>
                        <a:spcBef>
                          <a:spcPts val="0"/>
                        </a:spcBef>
                        <a:spcAft>
                          <a:spcPts val="0"/>
                        </a:spcAft>
                        <a:buNone/>
                      </a:pPr>
                      <a:r>
                        <a:rPr lang="en-GB" sz="1600" u="none" strike="noStrike" cap="none"/>
                        <a:t>Assigned caseworker to the case.</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tcPr>
                </a:tc>
                <a:extLst>
                  <a:ext uri="{0D108BD9-81ED-4DB2-BD59-A6C34878D82A}">
                    <a16:rowId xmlns:a16="http://schemas.microsoft.com/office/drawing/2014/main" val="10004"/>
                  </a:ext>
                </a:extLst>
              </a:tr>
              <a:tr h="723975">
                <a:tc>
                  <a:txBody>
                    <a:bodyPr/>
                    <a:lstStyle/>
                    <a:p>
                      <a:pPr marL="0" marR="0" lvl="0" indent="0" algn="l" rtl="0">
                        <a:lnSpc>
                          <a:spcPct val="107000"/>
                        </a:lnSpc>
                        <a:spcBef>
                          <a:spcPts val="0"/>
                        </a:spcBef>
                        <a:spcAft>
                          <a:spcPts val="0"/>
                        </a:spcAft>
                        <a:buNone/>
                      </a:pPr>
                      <a:r>
                        <a:rPr lang="en-GB" sz="1600" u="none" strike="noStrike" cap="none"/>
                        <a:t>Purpose of form</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solidFill>
                      <a:schemeClr val="accent6"/>
                    </a:solidFill>
                  </a:tcPr>
                </a:tc>
                <a:tc>
                  <a:txBody>
                    <a:bodyPr/>
                    <a:lstStyle/>
                    <a:p>
                      <a:pPr marL="0" marR="0" lvl="0" indent="0" algn="l" rtl="0">
                        <a:lnSpc>
                          <a:spcPct val="107000"/>
                        </a:lnSpc>
                        <a:spcBef>
                          <a:spcPts val="0"/>
                        </a:spcBef>
                        <a:spcAft>
                          <a:spcPts val="0"/>
                        </a:spcAft>
                        <a:buNone/>
                      </a:pPr>
                      <a:r>
                        <a:rPr lang="en-GB" sz="1600" u="none" strike="noStrike" cap="none"/>
                        <a:t>To record information gathered on the case regarding both risks and needs, as well as strengths and resources. The information recorded in this form will be analysed and used as a base for developing the case plan.</a:t>
                      </a:r>
                      <a:endParaRPr sz="1600" u="none" strike="noStrike" cap="none">
                        <a:latin typeface="Calibri"/>
                        <a:ea typeface="Calibri"/>
                        <a:cs typeface="Calibri"/>
                        <a:sym typeface="Calibri"/>
                      </a:endParaRPr>
                    </a:p>
                  </a:txBody>
                  <a:tcPr marL="45725" marR="45725" marT="45725" marB="45725">
                    <a:lnL w="12700" cap="flat" cmpd="sng">
                      <a:solidFill>
                        <a:srgbClr val="D3DEE9"/>
                      </a:solidFill>
                      <a:prstDash val="solid"/>
                      <a:round/>
                      <a:headEnd type="none" w="sm" len="sm"/>
                      <a:tailEnd type="none" w="sm" len="sm"/>
                    </a:lnL>
                    <a:lnR w="12700" cap="flat" cmpd="sng">
                      <a:solidFill>
                        <a:srgbClr val="D3DEE9"/>
                      </a:solidFill>
                      <a:prstDash val="solid"/>
                      <a:round/>
                      <a:headEnd type="none" w="sm" len="sm"/>
                      <a:tailEnd type="none" w="sm" len="sm"/>
                    </a:lnR>
                    <a:lnT w="12700" cap="flat" cmpd="sng">
                      <a:solidFill>
                        <a:srgbClr val="D3DEE9"/>
                      </a:solidFill>
                      <a:prstDash val="solid"/>
                      <a:round/>
                      <a:headEnd type="none" w="sm" len="sm"/>
                      <a:tailEnd type="none" w="sm" len="sm"/>
                    </a:lnT>
                    <a:lnB w="12700" cap="flat" cmpd="sng">
                      <a:solidFill>
                        <a:srgbClr val="D3DEE9"/>
                      </a:solidFill>
                      <a:prstDash val="solid"/>
                      <a:round/>
                      <a:headEnd type="none" w="sm" len="sm"/>
                      <a:tailEnd type="none" w="sm" len="sm"/>
                    </a:lnB>
                  </a:tcPr>
                </a:tc>
                <a:extLst>
                  <a:ext uri="{0D108BD9-81ED-4DB2-BD59-A6C34878D82A}">
                    <a16:rowId xmlns:a16="http://schemas.microsoft.com/office/drawing/2014/main" val="1000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2"/>
          <p:cNvSpPr/>
          <p:nvPr/>
        </p:nvSpPr>
        <p:spPr>
          <a:xfrm>
            <a:off x="892366" y="2082188"/>
            <a:ext cx="10370783" cy="3170058"/>
          </a:xfrm>
          <a:prstGeom prst="rect">
            <a:avLst/>
          </a:prstGeom>
          <a:noFill/>
          <a:ln>
            <a:noFill/>
          </a:ln>
        </p:spPr>
        <p:txBody>
          <a:bodyPr spcFirstLastPara="1" wrap="square" lIns="91425" tIns="45700" rIns="91425" bIns="45700" anchor="t" anchorCtr="0">
            <a:spAutoFit/>
          </a:bodyPr>
          <a:lstStyle/>
          <a:p>
            <a:pPr marL="342900" marR="0" lvl="0" indent="-342900" algn="l" rtl="0">
              <a:lnSpc>
                <a:spcPct val="100000"/>
              </a:lnSpc>
              <a:spcBef>
                <a:spcPts val="0"/>
              </a:spcBef>
              <a:spcAft>
                <a:spcPts val="0"/>
              </a:spcAft>
              <a:buClr>
                <a:schemeClr val="accent1"/>
              </a:buClr>
              <a:buSzPct val="100000"/>
              <a:buFont typeface="Arial"/>
              <a:buChar char="•"/>
            </a:pPr>
            <a:r>
              <a:rPr lang="en-GB" sz="2500" dirty="0">
                <a:solidFill>
                  <a:schemeClr val="tx1"/>
                </a:solidFill>
                <a:latin typeface="Calibri" panose="020F0502020204030204" pitchFamily="34" charset="0"/>
                <a:ea typeface="Helvetica Neue"/>
                <a:cs typeface="Calibri" panose="020F0502020204030204" pitchFamily="34" charset="0"/>
                <a:sym typeface="Helvetica Neue"/>
              </a:rPr>
              <a:t>D</a:t>
            </a:r>
            <a:r>
              <a:rPr lang="en-GB" sz="25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irect support or referral;</a:t>
            </a: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a:p>
            <a:pPr marL="342900" marR="0" lvl="0" indent="-342900" algn="l" rtl="0">
              <a:lnSpc>
                <a:spcPct val="100000"/>
              </a:lnSpc>
              <a:spcBef>
                <a:spcPts val="0"/>
              </a:spcBef>
              <a:spcAft>
                <a:spcPts val="0"/>
              </a:spcAft>
              <a:buClr>
                <a:schemeClr val="accent1"/>
              </a:buClr>
              <a:buSzPct val="100000"/>
              <a:buFont typeface="Arial"/>
              <a:buChar char="•"/>
            </a:pPr>
            <a:r>
              <a:rPr lang="en-GB" sz="2500" dirty="0">
                <a:solidFill>
                  <a:schemeClr val="tx1"/>
                </a:solidFill>
                <a:latin typeface="Calibri" panose="020F0502020204030204" pitchFamily="34" charset="0"/>
                <a:ea typeface="Helvetica Neue"/>
                <a:cs typeface="Calibri" panose="020F0502020204030204" pitchFamily="34" charset="0"/>
                <a:sym typeface="Helvetica Neue"/>
              </a:rPr>
              <a:t>G</a:t>
            </a:r>
            <a:r>
              <a:rPr lang="en-GB" sz="25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ood management of information;</a:t>
            </a: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a:p>
            <a:pPr marL="342900" marR="0" lvl="0" indent="-342900" algn="l" rtl="0">
              <a:lnSpc>
                <a:spcPct val="100000"/>
              </a:lnSpc>
              <a:spcBef>
                <a:spcPts val="0"/>
              </a:spcBef>
              <a:spcAft>
                <a:spcPts val="0"/>
              </a:spcAft>
              <a:buClr>
                <a:schemeClr val="accent1"/>
              </a:buClr>
              <a:buSzPct val="100000"/>
              <a:buFont typeface="Arial"/>
              <a:buChar char="•"/>
            </a:pPr>
            <a:r>
              <a:rPr lang="en-GB" sz="2500" dirty="0">
                <a:solidFill>
                  <a:schemeClr val="tx1"/>
                </a:solidFill>
                <a:latin typeface="Calibri" panose="020F0502020204030204" pitchFamily="34" charset="0"/>
                <a:ea typeface="Helvetica Neue"/>
                <a:cs typeface="Calibri" panose="020F0502020204030204" pitchFamily="34" charset="0"/>
                <a:sym typeface="Helvetica Neue"/>
              </a:rPr>
              <a:t>F</a:t>
            </a:r>
            <a:r>
              <a:rPr lang="en-GB" sz="25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acilitates case monitoring;</a:t>
            </a: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a:p>
            <a:pPr marL="342900" marR="0" lvl="0" indent="-342900" algn="l" rtl="0">
              <a:lnSpc>
                <a:spcPct val="100000"/>
              </a:lnSpc>
              <a:spcBef>
                <a:spcPts val="0"/>
              </a:spcBef>
              <a:spcAft>
                <a:spcPts val="0"/>
              </a:spcAft>
              <a:buClr>
                <a:schemeClr val="accent1"/>
              </a:buClr>
              <a:buSzPct val="100000"/>
              <a:buFont typeface="Arial"/>
              <a:buChar char="•"/>
            </a:pPr>
            <a:r>
              <a:rPr lang="en-GB" sz="2500" dirty="0">
                <a:solidFill>
                  <a:schemeClr val="tx1"/>
                </a:solidFill>
                <a:latin typeface="Calibri" panose="020F0502020204030204" pitchFamily="34" charset="0"/>
                <a:ea typeface="Helvetica Neue"/>
                <a:cs typeface="Calibri" panose="020F0502020204030204" pitchFamily="34" charset="0"/>
                <a:sym typeface="Helvetica Neue"/>
              </a:rPr>
              <a:t>R</a:t>
            </a:r>
            <a:r>
              <a:rPr lang="en-GB" sz="25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eferral to services;</a:t>
            </a: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a:p>
            <a:pPr marL="342900" marR="0" lvl="0" indent="-342900" algn="l" rtl="0">
              <a:lnSpc>
                <a:spcPct val="100000"/>
              </a:lnSpc>
              <a:spcBef>
                <a:spcPts val="0"/>
              </a:spcBef>
              <a:spcAft>
                <a:spcPts val="0"/>
              </a:spcAft>
              <a:buClr>
                <a:schemeClr val="accent1"/>
              </a:buClr>
              <a:buSzPct val="100000"/>
              <a:buFont typeface="Arial"/>
              <a:buChar char="•"/>
            </a:pPr>
            <a:r>
              <a:rPr lang="en-GB" sz="2500" dirty="0">
                <a:solidFill>
                  <a:schemeClr val="tx1"/>
                </a:solidFill>
                <a:latin typeface="Calibri" panose="020F0502020204030204" pitchFamily="34" charset="0"/>
                <a:ea typeface="Helvetica Neue"/>
                <a:cs typeface="Calibri" panose="020F0502020204030204" pitchFamily="34" charset="0"/>
                <a:sym typeface="Helvetica Neue"/>
              </a:rPr>
              <a:t>C</a:t>
            </a:r>
            <a:r>
              <a:rPr lang="en-GB" sz="25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oordination of service provision. </a:t>
            </a: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a:p>
            <a:pPr marL="0" marR="0" lvl="0" indent="0" algn="l" rtl="0">
              <a:lnSpc>
                <a:spcPct val="100000"/>
              </a:lnSpc>
              <a:spcBef>
                <a:spcPts val="0"/>
              </a:spcBef>
              <a:spcAft>
                <a:spcPts val="0"/>
              </a:spcAft>
              <a:buClr>
                <a:srgbClr val="000000"/>
              </a:buClr>
              <a:buSzPts val="2500"/>
              <a:buFont typeface="Arial"/>
              <a:buNone/>
            </a:pPr>
            <a:endParaRPr sz="25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2500"/>
              <a:buFont typeface="Arial"/>
              <a:buNone/>
            </a:pPr>
            <a:r>
              <a:rPr lang="en-GB" sz="2500" b="0" i="0" u="none" strike="noStrike" cap="none" dirty="0">
                <a:solidFill>
                  <a:schemeClr val="tx1"/>
                </a:solidFill>
                <a:latin typeface="Calibri" panose="020F0502020204030204" pitchFamily="34" charset="0"/>
                <a:ea typeface="Helvetica Neue"/>
                <a:cs typeface="Calibri" panose="020F0502020204030204" pitchFamily="34" charset="0"/>
                <a:sym typeface="Helvetica Neue"/>
              </a:rPr>
              <a:t>Case management provides individualised, coordinated, holistic, multisectoral support for complex and often connected child protection concerns.</a:t>
            </a: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p:txBody>
      </p:sp>
      <p:sp>
        <p:nvSpPr>
          <p:cNvPr id="239" name="Google Shape;239;p2"/>
          <p:cNvSpPr/>
          <p:nvPr/>
        </p:nvSpPr>
        <p:spPr>
          <a:xfrm>
            <a:off x="583273" y="938879"/>
            <a:ext cx="10370783" cy="55395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GB" sz="3000" b="1" i="0" u="none" strike="noStrike" cap="none" dirty="0">
                <a:solidFill>
                  <a:srgbClr val="028484"/>
                </a:solidFill>
                <a:latin typeface="Helvetica Neue"/>
                <a:ea typeface="Helvetica Neue"/>
                <a:cs typeface="Helvetica Neue"/>
                <a:sym typeface="Helvetica Neue"/>
              </a:rPr>
              <a:t>Case management helps individual children through</a:t>
            </a:r>
            <a:endParaRPr sz="3000" b="1" i="0" u="none" strike="noStrike" cap="none" dirty="0">
              <a:solidFill>
                <a:srgbClr val="028484"/>
              </a:solidFill>
              <a:latin typeface="Helvetica Neue"/>
              <a:ea typeface="Helvetica Neue"/>
              <a:cs typeface="Helvetica Neue"/>
              <a:sym typeface="Helvetica Neue"/>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What does case management look like?</a:t>
            </a:r>
            <a:endParaRPr/>
          </a:p>
        </p:txBody>
      </p:sp>
      <p:sp>
        <p:nvSpPr>
          <p:cNvPr id="245" name="Google Shape;245;p3"/>
          <p:cNvSpPr txBox="1"/>
          <p:nvPr/>
        </p:nvSpPr>
        <p:spPr>
          <a:xfrm>
            <a:off x="4038847" y="5500117"/>
            <a:ext cx="6902532"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1" u="none" strike="noStrike" cap="none" dirty="0">
                <a:solidFill>
                  <a:schemeClr val="accent5"/>
                </a:solidFill>
                <a:latin typeface="Arial"/>
                <a:ea typeface="Arial"/>
                <a:cs typeface="Arial"/>
                <a:sym typeface="Arial"/>
              </a:rPr>
              <a:t>Source: Alliance for Child Protection in Humanitarian Action. (2014). Inter-agency Guidelines for Child Protection &amp; Case Management</a:t>
            </a:r>
            <a:endParaRPr dirty="0"/>
          </a:p>
        </p:txBody>
      </p:sp>
      <p:sp>
        <p:nvSpPr>
          <p:cNvPr id="246" name="Google Shape;246;p3"/>
          <p:cNvSpPr/>
          <p:nvPr/>
        </p:nvSpPr>
        <p:spPr>
          <a:xfrm>
            <a:off x="3238922" y="2439882"/>
            <a:ext cx="7702457" cy="2879846"/>
          </a:xfrm>
          <a:prstGeom prst="roundRect">
            <a:avLst>
              <a:gd name="adj" fmla="val 16667"/>
            </a:avLst>
          </a:prstGeom>
          <a:solidFill>
            <a:schemeClr val="accent2">
              <a:lumMod val="20000"/>
              <a:lumOff val="80000"/>
            </a:schemeClr>
          </a:solidFill>
          <a:ln>
            <a:noFill/>
          </a:ln>
        </p:spPr>
        <p:txBody>
          <a:bodyPr spcFirstLastPara="1" wrap="square" lIns="91425" tIns="45700" rIns="91425" bIns="45700" anchor="ctr" anchorCtr="0">
            <a:noAutofit/>
          </a:bodyPr>
          <a:lstStyle/>
          <a:p>
            <a:pPr marL="715963" marR="0" lvl="0" indent="0" algn="l" rtl="0">
              <a:lnSpc>
                <a:spcPct val="107000"/>
              </a:lnSpc>
              <a:spcBef>
                <a:spcPts val="0"/>
              </a:spcBef>
              <a:spcAft>
                <a:spcPts val="0"/>
              </a:spcAft>
              <a:buNone/>
            </a:pPr>
            <a:r>
              <a:rPr lang="en-GB" sz="2200" b="0" i="0" u="none" strike="noStrike" cap="none" dirty="0">
                <a:solidFill>
                  <a:schemeClr val="dk1"/>
                </a:solidFill>
                <a:latin typeface="Calibri" panose="020F0502020204030204" pitchFamily="34" charset="0"/>
                <a:cs typeface="Calibri" panose="020F0502020204030204" pitchFamily="34" charset="0"/>
                <a:sym typeface="Arial"/>
              </a:rPr>
              <a:t>“Case Management is a way of organizing and carrying out work to address an individual child’s (and their family’s) needs in an appropriate, systematic and timely manner, through direct support and/or referrals, and in accordance with a project or program’s objectives.”</a:t>
            </a:r>
            <a:endParaRPr dirty="0">
              <a:latin typeface="Calibri" panose="020F0502020204030204" pitchFamily="34" charset="0"/>
              <a:cs typeface="Calibri" panose="020F0502020204030204" pitchFamily="34" charset="0"/>
            </a:endParaRPr>
          </a:p>
        </p:txBody>
      </p:sp>
      <p:pic>
        <p:nvPicPr>
          <p:cNvPr id="247" name="Google Shape;247;p3"/>
          <p:cNvPicPr preferRelativeResize="0"/>
          <p:nvPr/>
        </p:nvPicPr>
        <p:blipFill rotWithShape="1">
          <a:blip r:embed="rId3">
            <a:alphaModFix/>
          </a:blip>
          <a:srcRect t="144"/>
          <a:stretch/>
        </p:blipFill>
        <p:spPr>
          <a:xfrm>
            <a:off x="989365" y="2178271"/>
            <a:ext cx="2715799" cy="3845066"/>
          </a:xfrm>
          <a:prstGeom prst="rect">
            <a:avLst/>
          </a:prstGeom>
          <a:noFill/>
          <a:ln w="9525" cap="flat" cmpd="sng">
            <a:solidFill>
              <a:schemeClr val="accent5"/>
            </a:solidFill>
            <a:prstDash val="solid"/>
            <a:round/>
            <a:headEnd type="none" w="sm" len="sm"/>
            <a:tailEnd type="none" w="sm" len="sm"/>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Standard 18: Case Management</a:t>
            </a:r>
            <a:endParaRPr/>
          </a:p>
        </p:txBody>
      </p:sp>
      <p:sp>
        <p:nvSpPr>
          <p:cNvPr id="253" name="Google Shape;253;p4"/>
          <p:cNvSpPr/>
          <p:nvPr/>
        </p:nvSpPr>
        <p:spPr>
          <a:xfrm>
            <a:off x="3329252" y="2203328"/>
            <a:ext cx="7702457" cy="2879846"/>
          </a:xfrm>
          <a:prstGeom prst="roundRect">
            <a:avLst>
              <a:gd name="adj" fmla="val 16667"/>
            </a:avLst>
          </a:prstGeom>
          <a:solidFill>
            <a:schemeClr val="accent2">
              <a:lumMod val="20000"/>
              <a:lumOff val="80000"/>
            </a:schemeClr>
          </a:solidFill>
          <a:ln>
            <a:noFill/>
          </a:ln>
        </p:spPr>
        <p:txBody>
          <a:bodyPr spcFirstLastPara="1" wrap="square" lIns="91425" tIns="45700" rIns="91425" bIns="45700" anchor="ctr" anchorCtr="0">
            <a:noAutofit/>
          </a:bodyPr>
          <a:lstStyle/>
          <a:p>
            <a:pPr marL="715963" marR="0" lvl="0" indent="0" algn="l" rtl="0">
              <a:lnSpc>
                <a:spcPct val="107000"/>
              </a:lnSpc>
              <a:spcBef>
                <a:spcPts val="0"/>
              </a:spcBef>
              <a:spcAft>
                <a:spcPts val="0"/>
              </a:spcAft>
              <a:buNone/>
            </a:pPr>
            <a:r>
              <a:rPr lang="en-GB" sz="2200" b="0" i="0" u="none" strike="noStrike" cap="none" dirty="0">
                <a:solidFill>
                  <a:schemeClr val="dk1"/>
                </a:solidFill>
                <a:latin typeface="Calibri" panose="020F0502020204030204" pitchFamily="34" charset="0"/>
                <a:cs typeface="Calibri" panose="020F0502020204030204" pitchFamily="34" charset="0"/>
                <a:sym typeface="Arial"/>
              </a:rPr>
              <a:t>“Children and families who face child protection concerns in humanitarian settings are identified and have their needs addressed through an individualized case management process including direct one-on-one support and connections to relevant service providers.”</a:t>
            </a:r>
            <a:endParaRPr dirty="0">
              <a:latin typeface="Calibri" panose="020F0502020204030204" pitchFamily="34" charset="0"/>
              <a:cs typeface="Calibri" panose="020F0502020204030204" pitchFamily="34" charset="0"/>
            </a:endParaRPr>
          </a:p>
        </p:txBody>
      </p:sp>
      <p:pic>
        <p:nvPicPr>
          <p:cNvPr id="254" name="Google Shape;254;p4"/>
          <p:cNvPicPr preferRelativeResize="0"/>
          <p:nvPr/>
        </p:nvPicPr>
        <p:blipFill rotWithShape="1">
          <a:blip r:embed="rId3">
            <a:alphaModFix/>
          </a:blip>
          <a:srcRect/>
          <a:stretch/>
        </p:blipFill>
        <p:spPr>
          <a:xfrm>
            <a:off x="973680" y="1929815"/>
            <a:ext cx="2841853" cy="3920965"/>
          </a:xfrm>
          <a:prstGeom prst="rect">
            <a:avLst/>
          </a:prstGeom>
          <a:noFill/>
          <a:ln w="9525" cap="flat" cmpd="sng">
            <a:solidFill>
              <a:schemeClr val="accent5"/>
            </a:solidFill>
            <a:prstDash val="solid"/>
            <a:round/>
            <a:headEnd type="none" w="sm" len="sm"/>
            <a:tailEnd type="none" w="sm" len="sm"/>
          </a:ln>
        </p:spPr>
      </p:pic>
      <p:sp>
        <p:nvSpPr>
          <p:cNvPr id="255" name="Google Shape;255;p4"/>
          <p:cNvSpPr txBox="1"/>
          <p:nvPr/>
        </p:nvSpPr>
        <p:spPr>
          <a:xfrm>
            <a:off x="4084523" y="5356687"/>
            <a:ext cx="6947186" cy="523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None/>
            </a:pPr>
            <a:r>
              <a:rPr lang="en-GB" sz="1400" b="0" i="1" u="none" strike="noStrike" cap="none">
                <a:solidFill>
                  <a:schemeClr val="accent5"/>
                </a:solidFill>
                <a:latin typeface="Arial"/>
                <a:ea typeface="Arial"/>
                <a:cs typeface="Arial"/>
                <a:sym typeface="Arial"/>
              </a:rPr>
              <a:t>Source: Alliance for Child Protection in Humanitarian Action. (2019). Minimum Standards for Child Protection in Humanitarian Action</a:t>
            </a:r>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40"/>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GB"/>
              <a:t>How to approach case management</a:t>
            </a:r>
            <a:endParaRPr/>
          </a:p>
        </p:txBody>
      </p:sp>
      <p:sp>
        <p:nvSpPr>
          <p:cNvPr id="262" name="Google Shape;262;p40"/>
          <p:cNvSpPr txBox="1"/>
          <p:nvPr/>
        </p:nvSpPr>
        <p:spPr>
          <a:xfrm>
            <a:off x="7938809" y="3797983"/>
            <a:ext cx="3426823" cy="116951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1" i="0" u="none" strike="noStrike" cap="none" dirty="0">
                <a:solidFill>
                  <a:schemeClr val="tx1"/>
                </a:solidFill>
                <a:latin typeface="Calibri" panose="020F0502020204030204" pitchFamily="34" charset="0"/>
                <a:cs typeface="Calibri" panose="020F0502020204030204" pitchFamily="34" charset="0"/>
                <a:sym typeface="Arial"/>
              </a:rPr>
              <a:t>STRENGTHS-BASED</a:t>
            </a:r>
            <a:endParaRPr sz="1400" b="1" i="0" u="none" strike="noStrike" cap="none" dirty="0">
              <a:solidFill>
                <a:schemeClr val="tx1"/>
              </a:solidFill>
              <a:latin typeface="Calibri" panose="020F0502020204030204" pitchFamily="34" charset="0"/>
              <a:cs typeface="Calibri" panose="020F0502020204030204" pitchFamily="34" charset="0"/>
              <a:sym typeface="Arial"/>
            </a:endParaRPr>
          </a:p>
          <a:p>
            <a:pPr marL="0" marR="0" lvl="0" indent="0" algn="ctr" rtl="0">
              <a:lnSpc>
                <a:spcPct val="100000"/>
              </a:lnSpc>
              <a:spcBef>
                <a:spcPts val="0"/>
              </a:spcBef>
              <a:spcAft>
                <a:spcPts val="0"/>
              </a:spcAft>
              <a:buNone/>
            </a:pP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a:p>
            <a:pPr marL="0" marR="0" lvl="0" indent="0" algn="ctr" rtl="0">
              <a:lnSpc>
                <a:spcPct val="100000"/>
              </a:lnSpc>
              <a:spcBef>
                <a:spcPts val="0"/>
              </a:spcBef>
              <a:spcAft>
                <a:spcPts val="0"/>
              </a:spcAft>
              <a:buNone/>
            </a:pPr>
            <a:r>
              <a:rPr lang="en-GB" sz="1400" b="0" i="0" u="none" strike="noStrike" cap="none" dirty="0">
                <a:solidFill>
                  <a:schemeClr val="tx1"/>
                </a:solidFill>
                <a:latin typeface="Calibri" panose="020F0502020204030204" pitchFamily="34" charset="0"/>
                <a:cs typeface="Calibri" panose="020F0502020204030204" pitchFamily="34" charset="0"/>
                <a:sym typeface="Arial"/>
              </a:rPr>
              <a:t>Focus on the strengths and resources available and try building on them. Use what is already there and what works</a:t>
            </a: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p:txBody>
      </p:sp>
      <p:sp>
        <p:nvSpPr>
          <p:cNvPr id="263" name="Google Shape;263;p40"/>
          <p:cNvSpPr txBox="1"/>
          <p:nvPr/>
        </p:nvSpPr>
        <p:spPr>
          <a:xfrm>
            <a:off x="4390272" y="3797983"/>
            <a:ext cx="3243943" cy="116951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1" i="0" u="none" strike="noStrike" cap="none" dirty="0">
                <a:solidFill>
                  <a:schemeClr val="tx1"/>
                </a:solidFill>
                <a:latin typeface="Calibri" panose="020F0502020204030204" pitchFamily="34" charset="0"/>
                <a:cs typeface="Calibri" panose="020F0502020204030204" pitchFamily="34" charset="0"/>
                <a:sym typeface="Arial"/>
              </a:rPr>
              <a:t>EMPOWERING</a:t>
            </a:r>
            <a:endParaRPr dirty="0">
              <a:solidFill>
                <a:schemeClr val="tx1"/>
              </a:solidFill>
              <a:latin typeface="Calibri" panose="020F0502020204030204" pitchFamily="34" charset="0"/>
              <a:cs typeface="Calibri" panose="020F0502020204030204" pitchFamily="34" charset="0"/>
            </a:endParaRPr>
          </a:p>
          <a:p>
            <a:pPr marL="0" marR="0" lvl="0" indent="0" algn="ctr" rtl="0">
              <a:lnSpc>
                <a:spcPct val="100000"/>
              </a:lnSpc>
              <a:spcBef>
                <a:spcPts val="0"/>
              </a:spcBef>
              <a:spcAft>
                <a:spcPts val="0"/>
              </a:spcAft>
              <a:buNone/>
            </a:pP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a:p>
            <a:pPr marL="0" marR="0" lvl="0" indent="0" algn="ctr" rtl="0">
              <a:lnSpc>
                <a:spcPct val="100000"/>
              </a:lnSpc>
              <a:spcBef>
                <a:spcPts val="0"/>
              </a:spcBef>
              <a:spcAft>
                <a:spcPts val="0"/>
              </a:spcAft>
              <a:buNone/>
            </a:pPr>
            <a:r>
              <a:rPr lang="en-GB" sz="1400" b="0" i="0" u="none" strike="noStrike" cap="none" dirty="0">
                <a:solidFill>
                  <a:schemeClr val="tx1"/>
                </a:solidFill>
                <a:latin typeface="Calibri" panose="020F0502020204030204" pitchFamily="34" charset="0"/>
                <a:cs typeface="Calibri" panose="020F0502020204030204" pitchFamily="34" charset="0"/>
                <a:sym typeface="Arial"/>
              </a:rPr>
              <a:t>Make the child, parent or caregiver feel stronger, more confident, more able to take control and claim their rights</a:t>
            </a: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p:txBody>
      </p:sp>
      <p:sp>
        <p:nvSpPr>
          <p:cNvPr id="264" name="Google Shape;264;p40"/>
          <p:cNvSpPr txBox="1"/>
          <p:nvPr/>
        </p:nvSpPr>
        <p:spPr>
          <a:xfrm>
            <a:off x="838200" y="3797984"/>
            <a:ext cx="3058886" cy="1169511"/>
          </a:xfrm>
          <a:prstGeom prst="rect">
            <a:avLst/>
          </a:prstGeom>
          <a:noFill/>
          <a:ln>
            <a:noFill/>
          </a:ln>
        </p:spPr>
        <p:txBody>
          <a:bodyPr spcFirstLastPara="1" wrap="square" lIns="91425" tIns="45700" rIns="91425" bIns="45700" anchor="t" anchorCtr="0">
            <a:spAutoFit/>
          </a:bodyPr>
          <a:lstStyle/>
          <a:p>
            <a:pPr marL="0" marR="0" lvl="0" indent="0" algn="ctr" rtl="0">
              <a:lnSpc>
                <a:spcPct val="100000"/>
              </a:lnSpc>
              <a:spcBef>
                <a:spcPts val="0"/>
              </a:spcBef>
              <a:spcAft>
                <a:spcPts val="0"/>
              </a:spcAft>
              <a:buNone/>
            </a:pPr>
            <a:r>
              <a:rPr lang="en-GB" sz="1400" b="1" i="0" u="none" strike="noStrike" cap="none" dirty="0">
                <a:solidFill>
                  <a:schemeClr val="tx1"/>
                </a:solidFill>
                <a:latin typeface="Calibri" panose="020F0502020204030204" pitchFamily="34" charset="0"/>
                <a:cs typeface="Calibri" panose="020F0502020204030204" pitchFamily="34" charset="0"/>
                <a:sym typeface="Arial"/>
              </a:rPr>
              <a:t>PARTICIPATIVE</a:t>
            </a:r>
            <a:endParaRPr dirty="0">
              <a:solidFill>
                <a:schemeClr val="tx1"/>
              </a:solidFill>
              <a:latin typeface="Calibri" panose="020F0502020204030204" pitchFamily="34" charset="0"/>
              <a:cs typeface="Calibri" panose="020F0502020204030204" pitchFamily="34" charset="0"/>
            </a:endParaRPr>
          </a:p>
          <a:p>
            <a:pPr marL="0" marR="0" lvl="0" indent="0" algn="ctr" rtl="0">
              <a:lnSpc>
                <a:spcPct val="100000"/>
              </a:lnSpc>
              <a:spcBef>
                <a:spcPts val="0"/>
              </a:spcBef>
              <a:spcAft>
                <a:spcPts val="0"/>
              </a:spcAft>
              <a:buNone/>
            </a:pP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a:p>
            <a:pPr marL="0" marR="0" lvl="0" indent="0" algn="ctr" rtl="0">
              <a:lnSpc>
                <a:spcPct val="100000"/>
              </a:lnSpc>
              <a:spcBef>
                <a:spcPts val="0"/>
              </a:spcBef>
              <a:spcAft>
                <a:spcPts val="0"/>
              </a:spcAft>
              <a:buNone/>
            </a:pPr>
            <a:r>
              <a:rPr lang="en-GB" sz="1400" b="0" i="0" u="none" strike="noStrike" cap="none" dirty="0">
                <a:solidFill>
                  <a:schemeClr val="tx1"/>
                </a:solidFill>
                <a:latin typeface="Calibri" panose="020F0502020204030204" pitchFamily="34" charset="0"/>
                <a:cs typeface="Calibri" panose="020F0502020204030204" pitchFamily="34" charset="0"/>
                <a:sym typeface="Arial"/>
              </a:rPr>
              <a:t>Allow the child to share their views safely and freely. Take their views seriously and share decision making</a:t>
            </a:r>
            <a:endParaRPr sz="1400" b="0" i="0" u="none" strike="noStrike" cap="none" dirty="0">
              <a:solidFill>
                <a:schemeClr val="tx1"/>
              </a:solidFill>
              <a:latin typeface="Calibri" panose="020F0502020204030204" pitchFamily="34" charset="0"/>
              <a:cs typeface="Calibri" panose="020F0502020204030204" pitchFamily="34" charset="0"/>
              <a:sym typeface="Arial"/>
            </a:endParaRPr>
          </a:p>
        </p:txBody>
      </p:sp>
      <p:grpSp>
        <p:nvGrpSpPr>
          <p:cNvPr id="265" name="Google Shape;265;p40"/>
          <p:cNvGrpSpPr/>
          <p:nvPr/>
        </p:nvGrpSpPr>
        <p:grpSpPr>
          <a:xfrm>
            <a:off x="2081898" y="1694389"/>
            <a:ext cx="1413544" cy="1734611"/>
            <a:chOff x="3400707" y="1772174"/>
            <a:chExt cx="3124628" cy="3737192"/>
          </a:xfrm>
        </p:grpSpPr>
        <p:sp>
          <p:nvSpPr>
            <p:cNvPr id="266" name="Google Shape;266;p40"/>
            <p:cNvSpPr/>
            <p:nvPr/>
          </p:nvSpPr>
          <p:spPr>
            <a:xfrm>
              <a:off x="3400707" y="2359766"/>
              <a:ext cx="1412240" cy="1412240"/>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7" name="Google Shape;267;p40"/>
            <p:cNvSpPr/>
            <p:nvPr/>
          </p:nvSpPr>
          <p:spPr>
            <a:xfrm>
              <a:off x="3400707" y="4048152"/>
              <a:ext cx="1335891" cy="1461214"/>
            </a:xfrm>
            <a:prstGeom prst="round2SameRect">
              <a:avLst>
                <a:gd name="adj1" fmla="val 50000"/>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8" name="Google Shape;268;p40"/>
            <p:cNvSpPr/>
            <p:nvPr/>
          </p:nvSpPr>
          <p:spPr>
            <a:xfrm>
              <a:off x="4351096" y="2702772"/>
              <a:ext cx="771005" cy="771004"/>
            </a:xfrm>
            <a:prstGeom prst="chord">
              <a:avLst>
                <a:gd name="adj1" fmla="val 2700000"/>
                <a:gd name="adj2" fmla="val 9734345"/>
              </a:avLst>
            </a:prstGeom>
            <a:solidFill>
              <a:schemeClr val="lt1"/>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69" name="Google Shape;269;p40"/>
            <p:cNvSpPr/>
            <p:nvPr/>
          </p:nvSpPr>
          <p:spPr>
            <a:xfrm>
              <a:off x="5001335" y="1772174"/>
              <a:ext cx="1524000" cy="1175183"/>
            </a:xfrm>
            <a:prstGeom prst="wedgeRoundRectCallout">
              <a:avLst>
                <a:gd name="adj1" fmla="val -20833"/>
                <a:gd name="adj2" fmla="val 62500"/>
                <a:gd name="adj3"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270" name="Google Shape;270;p40"/>
          <p:cNvGrpSpPr/>
          <p:nvPr/>
        </p:nvGrpSpPr>
        <p:grpSpPr>
          <a:xfrm>
            <a:off x="5345856" y="1751449"/>
            <a:ext cx="1338710" cy="1680599"/>
            <a:chOff x="5807033" y="1798389"/>
            <a:chExt cx="1079400" cy="1355064"/>
          </a:xfrm>
        </p:grpSpPr>
        <p:sp>
          <p:nvSpPr>
            <p:cNvPr id="271" name="Google Shape;271;p40"/>
            <p:cNvSpPr/>
            <p:nvPr/>
          </p:nvSpPr>
          <p:spPr>
            <a:xfrm>
              <a:off x="6103845" y="2387203"/>
              <a:ext cx="505147" cy="766250"/>
            </a:xfrm>
            <a:prstGeom prst="round2SameRect">
              <a:avLst>
                <a:gd name="adj1" fmla="val 29126"/>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272" name="Google Shape;272;p40"/>
            <p:cNvGrpSpPr/>
            <p:nvPr/>
          </p:nvGrpSpPr>
          <p:grpSpPr>
            <a:xfrm>
              <a:off x="6383882" y="2365457"/>
              <a:ext cx="502551" cy="604758"/>
              <a:chOff x="6167462" y="2464056"/>
              <a:chExt cx="1125848" cy="1354817"/>
            </a:xfrm>
          </p:grpSpPr>
          <p:sp>
            <p:nvSpPr>
              <p:cNvPr id="273" name="Google Shape;273;p40"/>
              <p:cNvSpPr/>
              <p:nvPr/>
            </p:nvSpPr>
            <p:spPr>
              <a:xfrm rot="-3488788">
                <a:off x="6531728" y="2369144"/>
                <a:ext cx="366756" cy="106161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4" name="Google Shape;274;p40"/>
              <p:cNvSpPr/>
              <p:nvPr/>
            </p:nvSpPr>
            <p:spPr>
              <a:xfrm rot="-8442348">
                <a:off x="6787249" y="2898846"/>
                <a:ext cx="324731" cy="68858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5" name="Google Shape;275;p40"/>
              <p:cNvSpPr/>
              <p:nvPr/>
            </p:nvSpPr>
            <p:spPr>
              <a:xfrm>
                <a:off x="6527170" y="3522157"/>
                <a:ext cx="289198" cy="296716"/>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nvGrpSpPr>
            <p:cNvPr id="276" name="Google Shape;276;p40"/>
            <p:cNvGrpSpPr/>
            <p:nvPr/>
          </p:nvGrpSpPr>
          <p:grpSpPr>
            <a:xfrm flipH="1">
              <a:off x="5807033" y="2365457"/>
              <a:ext cx="529014" cy="604758"/>
              <a:chOff x="6167462" y="2464056"/>
              <a:chExt cx="1125848" cy="1354817"/>
            </a:xfrm>
          </p:grpSpPr>
          <p:sp>
            <p:nvSpPr>
              <p:cNvPr id="277" name="Google Shape;277;p40"/>
              <p:cNvSpPr/>
              <p:nvPr/>
            </p:nvSpPr>
            <p:spPr>
              <a:xfrm rot="-3488788">
                <a:off x="6531728" y="2369144"/>
                <a:ext cx="366756" cy="106161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8" name="Google Shape;278;p40"/>
              <p:cNvSpPr/>
              <p:nvPr/>
            </p:nvSpPr>
            <p:spPr>
              <a:xfrm rot="-8442348">
                <a:off x="6787249" y="2898846"/>
                <a:ext cx="324731" cy="68858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79" name="Google Shape;279;p40"/>
              <p:cNvSpPr/>
              <p:nvPr/>
            </p:nvSpPr>
            <p:spPr>
              <a:xfrm>
                <a:off x="6527170" y="3522157"/>
                <a:ext cx="289198" cy="296716"/>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280" name="Google Shape;280;p40"/>
            <p:cNvSpPr/>
            <p:nvPr/>
          </p:nvSpPr>
          <p:spPr>
            <a:xfrm>
              <a:off x="6092060" y="1798389"/>
              <a:ext cx="508223" cy="508223"/>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nvGrpSpPr>
          <p:cNvPr id="281" name="Google Shape;281;p40"/>
          <p:cNvGrpSpPr/>
          <p:nvPr/>
        </p:nvGrpSpPr>
        <p:grpSpPr>
          <a:xfrm>
            <a:off x="9013798" y="1751447"/>
            <a:ext cx="1617605" cy="1680600"/>
            <a:chOff x="9371027" y="1576976"/>
            <a:chExt cx="1617605" cy="1680600"/>
          </a:xfrm>
        </p:grpSpPr>
        <p:sp>
          <p:nvSpPr>
            <p:cNvPr id="282" name="Google Shape;282;p40"/>
            <p:cNvSpPr/>
            <p:nvPr/>
          </p:nvSpPr>
          <p:spPr>
            <a:xfrm>
              <a:off x="9729259" y="2307245"/>
              <a:ext cx="626501" cy="950331"/>
            </a:xfrm>
            <a:prstGeom prst="round2SameRect">
              <a:avLst>
                <a:gd name="adj1" fmla="val 29126"/>
                <a:gd name="adj2" fmla="val 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nvGrpSpPr>
            <p:cNvPr id="283" name="Google Shape;283;p40"/>
            <p:cNvGrpSpPr/>
            <p:nvPr/>
          </p:nvGrpSpPr>
          <p:grpSpPr>
            <a:xfrm rot="-8362755" flipH="1">
              <a:off x="10192653" y="1969035"/>
              <a:ext cx="623281" cy="761208"/>
              <a:chOff x="6167462" y="2464056"/>
              <a:chExt cx="1125848" cy="1331207"/>
            </a:xfrm>
          </p:grpSpPr>
          <p:sp>
            <p:nvSpPr>
              <p:cNvPr id="284" name="Google Shape;284;p40"/>
              <p:cNvSpPr/>
              <p:nvPr/>
            </p:nvSpPr>
            <p:spPr>
              <a:xfrm rot="-3488788">
                <a:off x="6531728" y="2369144"/>
                <a:ext cx="366756" cy="106161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5" name="Google Shape;285;p40"/>
              <p:cNvSpPr/>
              <p:nvPr/>
            </p:nvSpPr>
            <p:spPr>
              <a:xfrm rot="-8442348">
                <a:off x="6787249" y="2898846"/>
                <a:ext cx="324731" cy="688581"/>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86" name="Google Shape;286;p40"/>
              <p:cNvSpPr/>
              <p:nvPr/>
            </p:nvSpPr>
            <p:spPr>
              <a:xfrm>
                <a:off x="6416140" y="3498546"/>
                <a:ext cx="289198" cy="296717"/>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sp>
          <p:nvSpPr>
            <p:cNvPr id="287" name="Google Shape;287;p40"/>
            <p:cNvSpPr/>
            <p:nvPr/>
          </p:nvSpPr>
          <p:spPr>
            <a:xfrm>
              <a:off x="9714634" y="1576976"/>
              <a:ext cx="630316" cy="630316"/>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288" name="Google Shape;288;p40"/>
            <p:cNvGrpSpPr/>
            <p:nvPr/>
          </p:nvGrpSpPr>
          <p:grpSpPr>
            <a:xfrm flipH="1">
              <a:off x="9371027" y="1947485"/>
              <a:ext cx="638494" cy="644773"/>
              <a:chOff x="8345849" y="1947485"/>
              <a:chExt cx="635613" cy="644773"/>
            </a:xfrm>
          </p:grpSpPr>
          <p:sp>
            <p:nvSpPr>
              <p:cNvPr id="289" name="Google Shape;289;p40"/>
              <p:cNvSpPr/>
              <p:nvPr/>
            </p:nvSpPr>
            <p:spPr>
              <a:xfrm rot="-4873967" flipH="1">
                <a:off x="8547399" y="2149974"/>
                <a:ext cx="209718" cy="587719"/>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0" name="Google Shape;290;p40"/>
              <p:cNvSpPr/>
              <p:nvPr/>
            </p:nvSpPr>
            <p:spPr>
              <a:xfrm rot="79593" flipH="1">
                <a:off x="8788676" y="2182532"/>
                <a:ext cx="179774" cy="393743"/>
              </a:xfrm>
              <a:prstGeom prst="round2SameRect">
                <a:avLst>
                  <a:gd name="adj1" fmla="val 50000"/>
                  <a:gd name="adj2" fmla="val 50000"/>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91" name="Google Shape;291;p40"/>
              <p:cNvSpPr/>
              <p:nvPr/>
            </p:nvSpPr>
            <p:spPr>
              <a:xfrm rot="-8362755" flipH="1">
                <a:off x="8785418" y="1979160"/>
                <a:ext cx="160103" cy="169668"/>
              </a:xfrm>
              <a:prstGeom prst="ellipse">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grpSp>
      </p:gr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95"/>
        <p:cNvGrpSpPr/>
        <p:nvPr/>
      </p:nvGrpSpPr>
      <p:grpSpPr>
        <a:xfrm>
          <a:off x="0" y="0"/>
          <a:ext cx="0" cy="0"/>
          <a:chOff x="0" y="0"/>
          <a:chExt cx="0" cy="0"/>
        </a:xfrm>
      </p:grpSpPr>
      <p:sp>
        <p:nvSpPr>
          <p:cNvPr id="296" name="Google Shape;296;p5"/>
          <p:cNvSpPr/>
          <p:nvPr/>
        </p:nvSpPr>
        <p:spPr>
          <a:xfrm>
            <a:off x="407625" y="594750"/>
            <a:ext cx="9449100" cy="600160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GB" sz="3000" b="1" i="0" u="none" strike="noStrike" cap="none" dirty="0">
                <a:solidFill>
                  <a:srgbClr val="35B2B4"/>
                </a:solidFill>
                <a:latin typeface="Helvetica Neue"/>
                <a:ea typeface="Helvetica Neue"/>
                <a:cs typeface="Helvetica Neue"/>
                <a:sym typeface="Helvetica Neue"/>
              </a:rPr>
              <a:t>Principles of Case Management?</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chemeClr val="dk1"/>
                </a:solidFill>
                <a:latin typeface="Helvetica Neue"/>
                <a:ea typeface="Helvetica Neue"/>
                <a:cs typeface="Helvetica Neue"/>
                <a:sym typeface="Helvetica Neue"/>
              </a:rPr>
              <a:t> </a:t>
            </a:r>
            <a:endParaRPr sz="1400" b="0" i="0" u="none" strike="noStrike" cap="none" dirty="0">
              <a:solidFill>
                <a:srgbClr val="000000"/>
              </a:solidFill>
              <a:latin typeface="Arial"/>
              <a:ea typeface="Arial"/>
              <a:cs typeface="Arial"/>
              <a:sym typeface="Arial"/>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dirty="0">
                <a:solidFill>
                  <a:schemeClr val="dk1"/>
                </a:solidFill>
                <a:latin typeface="Helvetica Neue"/>
                <a:ea typeface="Helvetica Neue"/>
                <a:cs typeface="Helvetica Neue"/>
                <a:sym typeface="Helvetica Neue"/>
              </a:rPr>
              <a:t>Do No Harm</a:t>
            </a:r>
            <a:br>
              <a:rPr lang="en-GB" sz="1800" b="0" i="0" u="none" strike="noStrike" cap="none" dirty="0">
                <a:solidFill>
                  <a:schemeClr val="dk1"/>
                </a:solidFill>
                <a:latin typeface="Helvetica Neue"/>
                <a:ea typeface="Helvetica Neue"/>
                <a:cs typeface="Helvetica Neue"/>
                <a:sym typeface="Helvetica Neue"/>
              </a:rPr>
            </a:br>
            <a:endParaRPr sz="1800" b="0" i="0" u="none" strike="noStrike" cap="none" dirty="0">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dirty="0">
                <a:solidFill>
                  <a:schemeClr val="dk1"/>
                </a:solidFill>
                <a:latin typeface="Helvetica Neue"/>
                <a:ea typeface="Helvetica Neue"/>
                <a:cs typeface="Helvetica Neue"/>
                <a:sym typeface="Helvetica Neue"/>
              </a:rPr>
              <a:t>Best Interests of the Child</a:t>
            </a:r>
            <a:br>
              <a:rPr lang="en-GB" sz="1800" b="0" i="0" u="none" strike="noStrike" cap="none" dirty="0">
                <a:solidFill>
                  <a:schemeClr val="dk1"/>
                </a:solidFill>
                <a:latin typeface="Helvetica Neue"/>
                <a:ea typeface="Helvetica Neue"/>
                <a:cs typeface="Helvetica Neue"/>
                <a:sym typeface="Helvetica Neue"/>
              </a:rPr>
            </a:br>
            <a:endParaRPr sz="1800" b="0" i="0" u="none" strike="noStrike" cap="none" dirty="0">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dirty="0">
                <a:solidFill>
                  <a:schemeClr val="dk1"/>
                </a:solidFill>
                <a:latin typeface="Helvetica Neue"/>
                <a:ea typeface="Helvetica Neue"/>
                <a:cs typeface="Helvetica Neue"/>
                <a:sym typeface="Helvetica Neue"/>
              </a:rPr>
              <a:t>Non-Discrimination</a:t>
            </a:r>
            <a:br>
              <a:rPr lang="en-GB" sz="1800" b="0" i="0" u="none" strike="noStrike" cap="none" dirty="0">
                <a:solidFill>
                  <a:schemeClr val="dk1"/>
                </a:solidFill>
                <a:latin typeface="Helvetica Neue"/>
                <a:ea typeface="Helvetica Neue"/>
                <a:cs typeface="Helvetica Neue"/>
                <a:sym typeface="Helvetica Neue"/>
              </a:rPr>
            </a:br>
            <a:endParaRPr sz="1800" b="0" i="0" u="none" strike="noStrike" cap="none" dirty="0">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dirty="0">
                <a:solidFill>
                  <a:schemeClr val="dk1"/>
                </a:solidFill>
                <a:latin typeface="Helvetica Neue"/>
                <a:ea typeface="Helvetica Neue"/>
                <a:cs typeface="Helvetica Neue"/>
                <a:sym typeface="Helvetica Neue"/>
              </a:rPr>
              <a:t>Informed Consent/Assent</a:t>
            </a:r>
            <a:br>
              <a:rPr lang="en-GB" sz="1800" b="0" i="0" u="none" strike="noStrike" cap="none" dirty="0">
                <a:solidFill>
                  <a:schemeClr val="dk1"/>
                </a:solidFill>
                <a:latin typeface="Helvetica Neue"/>
                <a:ea typeface="Helvetica Neue"/>
                <a:cs typeface="Helvetica Neue"/>
                <a:sym typeface="Helvetica Neue"/>
              </a:rPr>
            </a:br>
            <a:endParaRPr sz="1800" b="0" i="0" u="none" strike="noStrike" cap="none" dirty="0">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dirty="0">
                <a:solidFill>
                  <a:schemeClr val="dk1"/>
                </a:solidFill>
                <a:latin typeface="Helvetica Neue"/>
                <a:ea typeface="Helvetica Neue"/>
                <a:cs typeface="Helvetica Neue"/>
                <a:sym typeface="Helvetica Neue"/>
              </a:rPr>
              <a:t>Confidentiality</a:t>
            </a:r>
            <a:br>
              <a:rPr lang="en-GB" sz="1800" b="0" i="0" u="none" strike="noStrike" cap="none" dirty="0">
                <a:solidFill>
                  <a:schemeClr val="dk1"/>
                </a:solidFill>
                <a:latin typeface="Helvetica Neue"/>
                <a:ea typeface="Helvetica Neue"/>
                <a:cs typeface="Helvetica Neue"/>
                <a:sym typeface="Helvetica Neue"/>
              </a:rPr>
            </a:br>
            <a:endParaRPr sz="1800" b="0" i="0" u="none" strike="noStrike" cap="none" dirty="0">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dirty="0">
                <a:solidFill>
                  <a:schemeClr val="dk1"/>
                </a:solidFill>
                <a:latin typeface="Helvetica Neue"/>
                <a:ea typeface="Helvetica Neue"/>
                <a:cs typeface="Helvetica Neue"/>
                <a:sym typeface="Helvetica Neue"/>
              </a:rPr>
              <a:t>Accountability</a:t>
            </a:r>
            <a:br>
              <a:rPr lang="en-GB" sz="1800" b="0" i="0" u="none" strike="noStrike" cap="none" dirty="0">
                <a:solidFill>
                  <a:schemeClr val="dk1"/>
                </a:solidFill>
                <a:latin typeface="Helvetica Neue"/>
                <a:ea typeface="Helvetica Neue"/>
                <a:cs typeface="Helvetica Neue"/>
                <a:sym typeface="Helvetica Neue"/>
              </a:rPr>
            </a:br>
            <a:endParaRPr sz="1800" b="0" i="0" u="none" strike="noStrike" cap="none" dirty="0">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dirty="0">
                <a:solidFill>
                  <a:schemeClr val="dk1"/>
                </a:solidFill>
                <a:latin typeface="Helvetica Neue"/>
                <a:ea typeface="Helvetica Neue"/>
                <a:cs typeface="Helvetica Neue"/>
                <a:sym typeface="Helvetica Neue"/>
              </a:rPr>
              <a:t>Child Friendly</a:t>
            </a:r>
            <a:br>
              <a:rPr lang="en-GB" sz="1800" b="0" i="0" u="none" strike="noStrike" cap="none" dirty="0">
                <a:solidFill>
                  <a:schemeClr val="dk1"/>
                </a:solidFill>
                <a:latin typeface="Helvetica Neue"/>
                <a:ea typeface="Helvetica Neue"/>
                <a:cs typeface="Helvetica Neue"/>
                <a:sym typeface="Helvetica Neue"/>
              </a:rPr>
            </a:br>
            <a:endParaRPr sz="1800" b="0" i="0" u="none" strike="noStrike" cap="none" dirty="0">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dirty="0">
                <a:solidFill>
                  <a:schemeClr val="dk1"/>
                </a:solidFill>
                <a:latin typeface="Helvetica Neue"/>
                <a:ea typeface="Helvetica Neue"/>
                <a:cs typeface="Helvetica Neue"/>
                <a:sym typeface="Helvetica Neue"/>
              </a:rPr>
              <a:t>Child </a:t>
            </a:r>
            <a:r>
              <a:rPr lang="en-GB" sz="1800" b="0" i="0" u="none" strike="noStrike" cap="none" dirty="0" err="1">
                <a:solidFill>
                  <a:schemeClr val="dk1"/>
                </a:solidFill>
                <a:latin typeface="Helvetica Neue"/>
                <a:ea typeface="Helvetica Neue"/>
                <a:cs typeface="Helvetica Neue"/>
                <a:sym typeface="Helvetica Neue"/>
              </a:rPr>
              <a:t>Centered</a:t>
            </a:r>
            <a:br>
              <a:rPr lang="en-GB" sz="1800" b="0" i="0" u="none" strike="noStrike" cap="none" dirty="0">
                <a:solidFill>
                  <a:schemeClr val="dk1"/>
                </a:solidFill>
                <a:latin typeface="Helvetica Neue"/>
                <a:ea typeface="Helvetica Neue"/>
                <a:cs typeface="Helvetica Neue"/>
                <a:sym typeface="Helvetica Neue"/>
              </a:rPr>
            </a:br>
            <a:endParaRPr sz="1800" b="0" i="0" u="none" strike="noStrike" cap="none" dirty="0">
              <a:solidFill>
                <a:schemeClr val="dk1"/>
              </a:solidFill>
              <a:latin typeface="Helvetica Neue"/>
              <a:ea typeface="Helvetica Neue"/>
              <a:cs typeface="Helvetica Neue"/>
              <a:sym typeface="Helvetica Neue"/>
            </a:endParaRPr>
          </a:p>
          <a:p>
            <a:pPr marL="342900" marR="0" lvl="0" indent="-336550" algn="l" rtl="0">
              <a:lnSpc>
                <a:spcPct val="100000"/>
              </a:lnSpc>
              <a:spcBef>
                <a:spcPts val="0"/>
              </a:spcBef>
              <a:spcAft>
                <a:spcPts val="0"/>
              </a:spcAft>
              <a:buClr>
                <a:schemeClr val="accent1"/>
              </a:buClr>
              <a:buSzPts val="1800"/>
              <a:buFont typeface="Arial"/>
              <a:buChar char="•"/>
            </a:pPr>
            <a:r>
              <a:rPr lang="en-GB" sz="1800" b="0" i="0" u="none" strike="noStrike" cap="none" dirty="0">
                <a:solidFill>
                  <a:schemeClr val="dk1"/>
                </a:solidFill>
                <a:latin typeface="Helvetica Neue"/>
                <a:ea typeface="Helvetica Neue"/>
                <a:cs typeface="Helvetica Neue"/>
                <a:sym typeface="Helvetica Neue"/>
              </a:rPr>
              <a:t>Strengths based</a:t>
            </a:r>
            <a:endParaRPr sz="1300" b="0" i="0" u="none" strike="noStrike" cap="none" dirty="0">
              <a:solidFill>
                <a:srgbClr val="000000"/>
              </a:solidFill>
              <a:latin typeface="Arial"/>
              <a:ea typeface="Arial"/>
              <a:cs typeface="Arial"/>
              <a:sym typeface="Arial"/>
            </a:endParaRPr>
          </a:p>
        </p:txBody>
      </p:sp>
      <p:pic>
        <p:nvPicPr>
          <p:cNvPr id="297" name="Google Shape;297;p5"/>
          <p:cNvPicPr preferRelativeResize="0"/>
          <p:nvPr/>
        </p:nvPicPr>
        <p:blipFill rotWithShape="1">
          <a:blip r:embed="rId3">
            <a:alphaModFix/>
          </a:blip>
          <a:srcRect/>
          <a:stretch/>
        </p:blipFill>
        <p:spPr>
          <a:xfrm>
            <a:off x="5371866" y="2016087"/>
            <a:ext cx="6008557" cy="4128785"/>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302"/>
        <p:cNvGrpSpPr/>
        <p:nvPr/>
      </p:nvGrpSpPr>
      <p:grpSpPr>
        <a:xfrm>
          <a:off x="0" y="0"/>
          <a:ext cx="0" cy="0"/>
          <a:chOff x="0" y="0"/>
          <a:chExt cx="0" cy="0"/>
        </a:xfrm>
      </p:grpSpPr>
      <p:sp>
        <p:nvSpPr>
          <p:cNvPr id="303" name="Google Shape;303;p41"/>
          <p:cNvSpPr txBox="1">
            <a:spLocks noGrp="1"/>
          </p:cNvSpPr>
          <p:nvPr>
            <p:ph type="title"/>
          </p:nvPr>
        </p:nvSpPr>
        <p:spPr>
          <a:xfrm>
            <a:off x="838200" y="120516"/>
            <a:ext cx="10515600" cy="868968"/>
          </a:xfrm>
          <a:prstGeom prst="rect">
            <a:avLst/>
          </a:prstGeom>
          <a:noFill/>
          <a:ln>
            <a:noFill/>
          </a:ln>
        </p:spPr>
        <p:txBody>
          <a:bodyPr spcFirstLastPara="1" wrap="square" lIns="91425" tIns="45700" rIns="91425" bIns="45700" anchor="ctr" anchorCtr="0">
            <a:normAutofit/>
          </a:bodyPr>
          <a:lstStyle/>
          <a:p>
            <a:pPr marL="0" lvl="0" indent="0" algn="ctr" rtl="0">
              <a:lnSpc>
                <a:spcPct val="90000"/>
              </a:lnSpc>
              <a:spcBef>
                <a:spcPts val="0"/>
              </a:spcBef>
              <a:spcAft>
                <a:spcPts val="0"/>
              </a:spcAft>
              <a:buSzPts val="4400"/>
              <a:buNone/>
            </a:pPr>
            <a:r>
              <a:rPr lang="en-GB" sz="3200" dirty="0"/>
              <a:t>Case Management Steps</a:t>
            </a:r>
            <a:endParaRPr dirty="0"/>
          </a:p>
        </p:txBody>
      </p:sp>
      <p:sp>
        <p:nvSpPr>
          <p:cNvPr id="304" name="Google Shape;304;p41"/>
          <p:cNvSpPr/>
          <p:nvPr/>
        </p:nvSpPr>
        <p:spPr>
          <a:xfrm>
            <a:off x="838200" y="1603482"/>
            <a:ext cx="3249708" cy="1947316"/>
          </a:xfrm>
          <a:prstGeom prst="roundRect">
            <a:avLst>
              <a:gd name="adj" fmla="val 10821"/>
            </a:avLst>
          </a:prstGeom>
          <a:solidFill>
            <a:schemeClr val="accent2">
              <a:lumMod val="20000"/>
              <a:lumOff val="80000"/>
            </a:schemeClr>
          </a:solidFill>
          <a:ln>
            <a:noFill/>
          </a:ln>
        </p:spPr>
        <p:txBody>
          <a:bodyPr spcFirstLastPara="1" wrap="square" lIns="91425" tIns="45700" rIns="91425" bIns="45700" anchor="ctr" anchorCtr="0">
            <a:noAutofit/>
          </a:bodyPr>
          <a:lstStyle/>
          <a:p>
            <a:pPr marL="273050" marR="0" lvl="0" indent="0" algn="l" rtl="0">
              <a:lnSpc>
                <a:spcPct val="100000"/>
              </a:lnSpc>
              <a:spcBef>
                <a:spcPts val="0"/>
              </a:spcBef>
              <a:spcAft>
                <a:spcPts val="0"/>
              </a:spcAft>
              <a:buNone/>
            </a:pPr>
            <a:r>
              <a:rPr lang="en-GB" sz="1600" b="1" i="0" u="none" strike="noStrike" cap="none" dirty="0">
                <a:solidFill>
                  <a:schemeClr val="dk1"/>
                </a:solidFill>
                <a:latin typeface="Calibri" panose="020F0502020204030204" pitchFamily="34" charset="0"/>
                <a:cs typeface="Calibri" panose="020F0502020204030204" pitchFamily="34" charset="0"/>
                <a:sym typeface="Arial"/>
              </a:rPr>
              <a:t>IDENTIFICATION AND REGISTRATION</a:t>
            </a:r>
            <a:endParaRPr sz="1600" dirty="0">
              <a:latin typeface="Calibri" panose="020F0502020204030204" pitchFamily="34" charset="0"/>
              <a:cs typeface="Calibri" panose="020F0502020204030204" pitchFamily="34" charset="0"/>
            </a:endParaRPr>
          </a:p>
          <a:p>
            <a:pPr marL="273050" marR="0" lvl="0" indent="0" algn="l" rtl="0">
              <a:lnSpc>
                <a:spcPct val="100000"/>
              </a:lnSpc>
              <a:spcBef>
                <a:spcPts val="0"/>
              </a:spcBef>
              <a:spcAft>
                <a:spcPts val="0"/>
              </a:spcAft>
              <a:buNone/>
            </a:pPr>
            <a:r>
              <a:rPr lang="en-GB" sz="1600" b="0" i="0" u="none" strike="noStrike" cap="none" dirty="0">
                <a:solidFill>
                  <a:schemeClr val="dk1"/>
                </a:solidFill>
                <a:latin typeface="Calibri" panose="020F0502020204030204" pitchFamily="34" charset="0"/>
                <a:cs typeface="Calibri" panose="020F0502020204030204" pitchFamily="34" charset="0"/>
                <a:sym typeface="Arial"/>
              </a:rPr>
              <a:t>Use a variety of sources to identify children experiencing or at risk of harm and register their basic information. </a:t>
            </a:r>
            <a:endParaRPr sz="1600" b="0" i="0" u="none" strike="noStrike" cap="none" dirty="0">
              <a:solidFill>
                <a:schemeClr val="dk1"/>
              </a:solidFill>
              <a:latin typeface="Calibri" panose="020F0502020204030204" pitchFamily="34" charset="0"/>
              <a:cs typeface="Calibri" panose="020F0502020204030204" pitchFamily="34" charset="0"/>
              <a:sym typeface="Arial"/>
            </a:endParaRPr>
          </a:p>
        </p:txBody>
      </p:sp>
      <p:sp>
        <p:nvSpPr>
          <p:cNvPr id="305" name="Google Shape;305;p41"/>
          <p:cNvSpPr/>
          <p:nvPr/>
        </p:nvSpPr>
        <p:spPr>
          <a:xfrm>
            <a:off x="450376" y="1397374"/>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a:solidFill>
                  <a:schemeClr val="lt1"/>
                </a:solidFill>
                <a:latin typeface="Arial"/>
                <a:ea typeface="Arial"/>
                <a:cs typeface="Arial"/>
                <a:sym typeface="Arial"/>
              </a:rPr>
              <a:t>1</a:t>
            </a:r>
            <a:endParaRPr/>
          </a:p>
        </p:txBody>
      </p:sp>
      <p:sp>
        <p:nvSpPr>
          <p:cNvPr id="306" name="Google Shape;306;p41"/>
          <p:cNvSpPr/>
          <p:nvPr/>
        </p:nvSpPr>
        <p:spPr>
          <a:xfrm>
            <a:off x="4740457" y="1603482"/>
            <a:ext cx="3249708" cy="1947316"/>
          </a:xfrm>
          <a:prstGeom prst="roundRect">
            <a:avLst>
              <a:gd name="adj" fmla="val 10821"/>
            </a:avLst>
          </a:prstGeom>
          <a:solidFill>
            <a:schemeClr val="accent2">
              <a:lumMod val="20000"/>
              <a:lumOff val="80000"/>
            </a:schemeClr>
          </a:solidFill>
          <a:ln>
            <a:noFill/>
          </a:ln>
        </p:spPr>
        <p:txBody>
          <a:bodyPr spcFirstLastPara="1" wrap="square" lIns="91425" tIns="45700" rIns="91425" bIns="45700" anchor="ctr" anchorCtr="0">
            <a:noAutofit/>
          </a:bodyPr>
          <a:lstStyle/>
          <a:p>
            <a:pPr marL="177800" marR="0" lvl="0" indent="0" algn="l" rtl="0">
              <a:lnSpc>
                <a:spcPct val="100000"/>
              </a:lnSpc>
              <a:spcBef>
                <a:spcPts val="0"/>
              </a:spcBef>
              <a:spcAft>
                <a:spcPts val="0"/>
              </a:spcAft>
              <a:buNone/>
            </a:pPr>
            <a:r>
              <a:rPr lang="en-GB" sz="1600" b="1" i="0" u="none" strike="noStrike" cap="none" dirty="0">
                <a:solidFill>
                  <a:schemeClr val="dk1"/>
                </a:solidFill>
                <a:latin typeface="Calibri" panose="020F0502020204030204" pitchFamily="34" charset="0"/>
                <a:cs typeface="Calibri" panose="020F0502020204030204" pitchFamily="34" charset="0"/>
                <a:sym typeface="Arial"/>
              </a:rPr>
              <a:t>ASSESSMENT</a:t>
            </a:r>
            <a:endParaRPr sz="1600" dirty="0">
              <a:latin typeface="Calibri" panose="020F0502020204030204" pitchFamily="34" charset="0"/>
              <a:cs typeface="Calibri" panose="020F0502020204030204" pitchFamily="34" charset="0"/>
            </a:endParaRPr>
          </a:p>
          <a:p>
            <a:pPr marL="177800" marR="0" lvl="0" indent="0" algn="l" rtl="0">
              <a:lnSpc>
                <a:spcPct val="100000"/>
              </a:lnSpc>
              <a:spcBef>
                <a:spcPts val="0"/>
              </a:spcBef>
              <a:spcAft>
                <a:spcPts val="0"/>
              </a:spcAft>
              <a:buNone/>
            </a:pPr>
            <a:r>
              <a:rPr lang="en-GB" sz="1600" i="0" u="none" strike="noStrike" cap="none" dirty="0">
                <a:solidFill>
                  <a:schemeClr val="dk1"/>
                </a:solidFill>
                <a:latin typeface="Calibri" panose="020F0502020204030204" pitchFamily="34" charset="0"/>
                <a:cs typeface="Calibri" panose="020F0502020204030204" pitchFamily="34" charset="0"/>
                <a:sym typeface="Arial"/>
              </a:rPr>
              <a:t>Collect and analyse information to form a professional judgement about the risks facing the child as well as the child and family’s strengths, resources, and protective influences.</a:t>
            </a:r>
            <a:endParaRPr sz="1600" i="0" u="none" strike="noStrike" cap="none" dirty="0">
              <a:solidFill>
                <a:schemeClr val="dk1"/>
              </a:solidFill>
              <a:latin typeface="Calibri" panose="020F0502020204030204" pitchFamily="34" charset="0"/>
              <a:cs typeface="Calibri" panose="020F0502020204030204" pitchFamily="34" charset="0"/>
              <a:sym typeface="Arial"/>
            </a:endParaRPr>
          </a:p>
        </p:txBody>
      </p:sp>
      <p:sp>
        <p:nvSpPr>
          <p:cNvPr id="307" name="Google Shape;307;p41"/>
          <p:cNvSpPr/>
          <p:nvPr/>
        </p:nvSpPr>
        <p:spPr>
          <a:xfrm>
            <a:off x="4352633" y="1397374"/>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a:solidFill>
                  <a:schemeClr val="lt1"/>
                </a:solidFill>
                <a:latin typeface="Arial"/>
                <a:ea typeface="Arial"/>
                <a:cs typeface="Arial"/>
                <a:sym typeface="Arial"/>
              </a:rPr>
              <a:t>2</a:t>
            </a:r>
            <a:endParaRPr/>
          </a:p>
        </p:txBody>
      </p:sp>
      <p:sp>
        <p:nvSpPr>
          <p:cNvPr id="308" name="Google Shape;308;p41"/>
          <p:cNvSpPr/>
          <p:nvPr/>
        </p:nvSpPr>
        <p:spPr>
          <a:xfrm>
            <a:off x="8501188" y="1603482"/>
            <a:ext cx="3249708" cy="1947316"/>
          </a:xfrm>
          <a:prstGeom prst="roundRect">
            <a:avLst>
              <a:gd name="adj" fmla="val 10821"/>
            </a:avLst>
          </a:prstGeom>
          <a:solidFill>
            <a:schemeClr val="accent2">
              <a:lumMod val="20000"/>
              <a:lumOff val="80000"/>
            </a:schemeClr>
          </a:solidFill>
          <a:ln>
            <a:noFill/>
          </a:ln>
        </p:spPr>
        <p:txBody>
          <a:bodyPr spcFirstLastPara="1" wrap="square" lIns="91425" tIns="45700" rIns="91425" bIns="45700" anchor="ctr" anchorCtr="0">
            <a:noAutofit/>
          </a:bodyPr>
          <a:lstStyle/>
          <a:p>
            <a:pPr marL="177800" marR="0" lvl="0" indent="0" algn="l" rtl="0">
              <a:lnSpc>
                <a:spcPct val="100000"/>
              </a:lnSpc>
              <a:spcBef>
                <a:spcPts val="0"/>
              </a:spcBef>
              <a:spcAft>
                <a:spcPts val="0"/>
              </a:spcAft>
              <a:buNone/>
            </a:pPr>
            <a:r>
              <a:rPr lang="en-GB" sz="1600" b="1" i="0" u="none" strike="noStrike" cap="none" dirty="0">
                <a:solidFill>
                  <a:schemeClr val="dk1"/>
                </a:solidFill>
                <a:latin typeface="Calibri" panose="020F0502020204030204" pitchFamily="34" charset="0"/>
                <a:cs typeface="Calibri" panose="020F0502020204030204" pitchFamily="34" charset="0"/>
                <a:sym typeface="Arial"/>
              </a:rPr>
              <a:t>CASE PLANNING</a:t>
            </a:r>
            <a:endParaRPr sz="1600" dirty="0">
              <a:latin typeface="Calibri" panose="020F0502020204030204" pitchFamily="34" charset="0"/>
              <a:cs typeface="Calibri" panose="020F0502020204030204" pitchFamily="34" charset="0"/>
            </a:endParaRPr>
          </a:p>
          <a:p>
            <a:pPr marL="177800" marR="0" lvl="0" indent="0" algn="l" rtl="0">
              <a:lnSpc>
                <a:spcPct val="100000"/>
              </a:lnSpc>
              <a:spcBef>
                <a:spcPts val="0"/>
              </a:spcBef>
              <a:spcAft>
                <a:spcPts val="0"/>
              </a:spcAft>
              <a:buNone/>
            </a:pPr>
            <a:r>
              <a:rPr lang="en-GB" sz="1600" b="0" i="0" u="none" strike="noStrike" cap="none" dirty="0">
                <a:solidFill>
                  <a:schemeClr val="dk1"/>
                </a:solidFill>
                <a:latin typeface="Calibri" panose="020F0502020204030204" pitchFamily="34" charset="0"/>
                <a:cs typeface="Calibri" panose="020F0502020204030204" pitchFamily="34" charset="0"/>
                <a:sym typeface="Arial"/>
              </a:rPr>
              <a:t>Plan what should happen to meet the needs identified in the assessment, including who should do it and when</a:t>
            </a:r>
            <a:r>
              <a:rPr lang="en-GB" sz="1400" b="0" i="0" u="none" strike="noStrike" cap="none" dirty="0">
                <a:solidFill>
                  <a:schemeClr val="dk1"/>
                </a:solidFill>
                <a:latin typeface="Arial"/>
                <a:ea typeface="Arial"/>
                <a:cs typeface="Arial"/>
                <a:sym typeface="Arial"/>
              </a:rPr>
              <a:t>. </a:t>
            </a:r>
            <a:endParaRPr sz="1400" b="0" i="0" u="none" strike="noStrike" cap="none" dirty="0">
              <a:solidFill>
                <a:schemeClr val="dk1"/>
              </a:solidFill>
              <a:latin typeface="Arial"/>
              <a:ea typeface="Arial"/>
              <a:cs typeface="Arial"/>
              <a:sym typeface="Arial"/>
            </a:endParaRPr>
          </a:p>
        </p:txBody>
      </p:sp>
      <p:sp>
        <p:nvSpPr>
          <p:cNvPr id="309" name="Google Shape;309;p41"/>
          <p:cNvSpPr/>
          <p:nvPr/>
        </p:nvSpPr>
        <p:spPr>
          <a:xfrm>
            <a:off x="8113364" y="1397374"/>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a:solidFill>
                  <a:schemeClr val="lt1"/>
                </a:solidFill>
                <a:latin typeface="Arial"/>
                <a:ea typeface="Arial"/>
                <a:cs typeface="Arial"/>
                <a:sym typeface="Arial"/>
              </a:rPr>
              <a:t>3</a:t>
            </a:r>
            <a:endParaRPr/>
          </a:p>
        </p:txBody>
      </p:sp>
      <p:sp>
        <p:nvSpPr>
          <p:cNvPr id="310" name="Google Shape;310;p41"/>
          <p:cNvSpPr/>
          <p:nvPr/>
        </p:nvSpPr>
        <p:spPr>
          <a:xfrm>
            <a:off x="838200" y="3896005"/>
            <a:ext cx="3249708" cy="2133121"/>
          </a:xfrm>
          <a:prstGeom prst="roundRect">
            <a:avLst>
              <a:gd name="adj" fmla="val 10821"/>
            </a:avLst>
          </a:prstGeom>
          <a:solidFill>
            <a:schemeClr val="accent2">
              <a:lumMod val="20000"/>
              <a:lumOff val="80000"/>
            </a:schemeClr>
          </a:solidFill>
          <a:ln>
            <a:noFill/>
          </a:ln>
        </p:spPr>
        <p:txBody>
          <a:bodyPr spcFirstLastPara="1" wrap="square" lIns="91425" tIns="45700" rIns="91425" bIns="45700" anchor="ctr" anchorCtr="0">
            <a:noAutofit/>
          </a:bodyPr>
          <a:lstStyle/>
          <a:p>
            <a:pPr marL="273050" marR="0" lvl="0" indent="0" algn="l" rtl="0">
              <a:lnSpc>
                <a:spcPct val="100000"/>
              </a:lnSpc>
              <a:spcBef>
                <a:spcPts val="0"/>
              </a:spcBef>
              <a:spcAft>
                <a:spcPts val="0"/>
              </a:spcAft>
              <a:buNone/>
            </a:pPr>
            <a:r>
              <a:rPr lang="en-GB" sz="1600" b="1" i="0" u="none" strike="noStrike" cap="none" dirty="0">
                <a:solidFill>
                  <a:schemeClr val="dk1"/>
                </a:solidFill>
                <a:latin typeface="Calibri" panose="020F0502020204030204" pitchFamily="34" charset="0"/>
                <a:cs typeface="Calibri" panose="020F0502020204030204" pitchFamily="34" charset="0"/>
                <a:sym typeface="Arial"/>
              </a:rPr>
              <a:t>CLOSE CASE</a:t>
            </a:r>
            <a:endParaRPr sz="1600" dirty="0">
              <a:latin typeface="Calibri" panose="020F0502020204030204" pitchFamily="34" charset="0"/>
              <a:cs typeface="Calibri" panose="020F0502020204030204" pitchFamily="34" charset="0"/>
            </a:endParaRPr>
          </a:p>
          <a:p>
            <a:pPr marL="273050" marR="0" lvl="0" indent="0" algn="l" rtl="0">
              <a:lnSpc>
                <a:spcPct val="100000"/>
              </a:lnSpc>
              <a:spcBef>
                <a:spcPts val="0"/>
              </a:spcBef>
              <a:spcAft>
                <a:spcPts val="0"/>
              </a:spcAft>
              <a:buNone/>
            </a:pPr>
            <a:r>
              <a:rPr lang="en-GB" sz="1600" b="0" i="0" u="none" strike="noStrike" cap="none" dirty="0">
                <a:solidFill>
                  <a:schemeClr val="dk1"/>
                </a:solidFill>
                <a:latin typeface="Calibri" panose="020F0502020204030204" pitchFamily="34" charset="0"/>
                <a:cs typeface="Calibri" panose="020F0502020204030204" pitchFamily="34" charset="0"/>
                <a:sym typeface="Arial"/>
              </a:rPr>
              <a:t>Once the goals of the child and family have been met and the child is safe, supported and there are no additional concerns the case can be closed. </a:t>
            </a:r>
            <a:endParaRPr sz="1600" b="0" i="0" u="none" strike="noStrike" cap="none" dirty="0">
              <a:solidFill>
                <a:schemeClr val="dk1"/>
              </a:solidFill>
              <a:latin typeface="Calibri" panose="020F0502020204030204" pitchFamily="34" charset="0"/>
              <a:cs typeface="Calibri" panose="020F0502020204030204" pitchFamily="34" charset="0"/>
              <a:sym typeface="Arial"/>
            </a:endParaRPr>
          </a:p>
        </p:txBody>
      </p:sp>
      <p:sp>
        <p:nvSpPr>
          <p:cNvPr id="311" name="Google Shape;311;p41"/>
          <p:cNvSpPr/>
          <p:nvPr/>
        </p:nvSpPr>
        <p:spPr>
          <a:xfrm>
            <a:off x="450376" y="3689898"/>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a:solidFill>
                  <a:schemeClr val="lt1"/>
                </a:solidFill>
                <a:latin typeface="Arial"/>
                <a:ea typeface="Arial"/>
                <a:cs typeface="Arial"/>
                <a:sym typeface="Arial"/>
              </a:rPr>
              <a:t>6</a:t>
            </a:r>
            <a:endParaRPr/>
          </a:p>
        </p:txBody>
      </p:sp>
      <p:sp>
        <p:nvSpPr>
          <p:cNvPr id="312" name="Google Shape;312;p41"/>
          <p:cNvSpPr/>
          <p:nvPr/>
        </p:nvSpPr>
        <p:spPr>
          <a:xfrm>
            <a:off x="4740457" y="3896005"/>
            <a:ext cx="3249708" cy="2133121"/>
          </a:xfrm>
          <a:prstGeom prst="roundRect">
            <a:avLst>
              <a:gd name="adj" fmla="val 10821"/>
            </a:avLst>
          </a:prstGeom>
          <a:solidFill>
            <a:schemeClr val="accent2">
              <a:lumMod val="20000"/>
              <a:lumOff val="80000"/>
            </a:schemeClr>
          </a:solidFill>
          <a:ln>
            <a:noFill/>
          </a:ln>
        </p:spPr>
        <p:txBody>
          <a:bodyPr spcFirstLastPara="1" wrap="square" lIns="91425" tIns="45700" rIns="91425" bIns="45700" anchor="ctr" anchorCtr="0">
            <a:noAutofit/>
          </a:bodyPr>
          <a:lstStyle/>
          <a:p>
            <a:pPr marL="177800" marR="0" lvl="0" indent="0" algn="l" rtl="0">
              <a:lnSpc>
                <a:spcPct val="100000"/>
              </a:lnSpc>
              <a:spcBef>
                <a:spcPts val="0"/>
              </a:spcBef>
              <a:spcAft>
                <a:spcPts val="0"/>
              </a:spcAft>
              <a:buNone/>
            </a:pPr>
            <a:r>
              <a:rPr lang="en-GB" sz="1600" b="1" i="0" u="none" strike="noStrike" cap="none" dirty="0">
                <a:solidFill>
                  <a:schemeClr val="dk1"/>
                </a:solidFill>
                <a:latin typeface="Calibri" panose="020F0502020204030204" pitchFamily="34" charset="0"/>
                <a:cs typeface="Calibri" panose="020F0502020204030204" pitchFamily="34" charset="0"/>
                <a:sym typeface="Arial"/>
              </a:rPr>
              <a:t>FOLLOW-UP AND REVIEW</a:t>
            </a:r>
            <a:endParaRPr sz="1600" dirty="0">
              <a:latin typeface="Calibri" panose="020F0502020204030204" pitchFamily="34" charset="0"/>
              <a:cs typeface="Calibri" panose="020F0502020204030204" pitchFamily="34" charset="0"/>
            </a:endParaRPr>
          </a:p>
          <a:p>
            <a:pPr marL="177800" marR="0" lvl="0" indent="0" algn="l" rtl="0">
              <a:lnSpc>
                <a:spcPct val="100000"/>
              </a:lnSpc>
              <a:spcBef>
                <a:spcPts val="0"/>
              </a:spcBef>
              <a:spcAft>
                <a:spcPts val="0"/>
              </a:spcAft>
              <a:buNone/>
            </a:pPr>
            <a:r>
              <a:rPr lang="en-GB" sz="1600" b="0" i="0" u="none" strike="noStrike" cap="none" dirty="0">
                <a:solidFill>
                  <a:schemeClr val="dk1"/>
                </a:solidFill>
                <a:latin typeface="Calibri" panose="020F0502020204030204" pitchFamily="34" charset="0"/>
                <a:cs typeface="Calibri" panose="020F0502020204030204" pitchFamily="34" charset="0"/>
                <a:sym typeface="Arial"/>
              </a:rPr>
              <a:t>Make sure that the child and their family are receiving appropriate support to meet their needs and revise the case plan if the situation has changed, or the plan is no longer fit for purpose.</a:t>
            </a:r>
            <a:endParaRPr sz="1600" b="0" i="0" u="none" strike="noStrike" cap="none" dirty="0">
              <a:solidFill>
                <a:schemeClr val="dk1"/>
              </a:solidFill>
              <a:latin typeface="Calibri" panose="020F0502020204030204" pitchFamily="34" charset="0"/>
              <a:cs typeface="Calibri" panose="020F0502020204030204" pitchFamily="34" charset="0"/>
              <a:sym typeface="Arial"/>
            </a:endParaRPr>
          </a:p>
        </p:txBody>
      </p:sp>
      <p:sp>
        <p:nvSpPr>
          <p:cNvPr id="313" name="Google Shape;313;p41"/>
          <p:cNvSpPr/>
          <p:nvPr/>
        </p:nvSpPr>
        <p:spPr>
          <a:xfrm>
            <a:off x="4352633" y="3689898"/>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a:solidFill>
                  <a:schemeClr val="lt1"/>
                </a:solidFill>
                <a:latin typeface="Arial"/>
                <a:ea typeface="Arial"/>
                <a:cs typeface="Arial"/>
                <a:sym typeface="Arial"/>
              </a:rPr>
              <a:t>5</a:t>
            </a:r>
            <a:endParaRPr/>
          </a:p>
        </p:txBody>
      </p:sp>
      <p:sp>
        <p:nvSpPr>
          <p:cNvPr id="314" name="Google Shape;314;p41"/>
          <p:cNvSpPr/>
          <p:nvPr/>
        </p:nvSpPr>
        <p:spPr>
          <a:xfrm>
            <a:off x="8501188" y="3896005"/>
            <a:ext cx="3249708" cy="2133121"/>
          </a:xfrm>
          <a:prstGeom prst="roundRect">
            <a:avLst>
              <a:gd name="adj" fmla="val 10821"/>
            </a:avLst>
          </a:prstGeom>
          <a:solidFill>
            <a:schemeClr val="accent2">
              <a:lumMod val="20000"/>
              <a:lumOff val="80000"/>
            </a:schemeClr>
          </a:solidFill>
          <a:ln>
            <a:noFill/>
          </a:ln>
        </p:spPr>
        <p:txBody>
          <a:bodyPr spcFirstLastPara="1" wrap="square" lIns="91425" tIns="45700" rIns="91425" bIns="45700" anchor="ctr" anchorCtr="0">
            <a:noAutofit/>
          </a:bodyPr>
          <a:lstStyle/>
          <a:p>
            <a:pPr marL="177800" marR="0" lvl="0" indent="0" algn="l" rtl="0">
              <a:lnSpc>
                <a:spcPct val="100000"/>
              </a:lnSpc>
              <a:spcBef>
                <a:spcPts val="0"/>
              </a:spcBef>
              <a:spcAft>
                <a:spcPts val="0"/>
              </a:spcAft>
              <a:buNone/>
            </a:pPr>
            <a:r>
              <a:rPr lang="en-GB" sz="1600" b="1" i="0" u="none" strike="noStrike" cap="none" dirty="0">
                <a:solidFill>
                  <a:schemeClr val="dk1"/>
                </a:solidFill>
                <a:latin typeface="Calibri" panose="020F0502020204030204" pitchFamily="34" charset="0"/>
                <a:cs typeface="Calibri" panose="020F0502020204030204" pitchFamily="34" charset="0"/>
                <a:sym typeface="Arial"/>
              </a:rPr>
              <a:t>IMPLEMENTATION</a:t>
            </a:r>
            <a:endParaRPr sz="1600" dirty="0">
              <a:latin typeface="Calibri" panose="020F0502020204030204" pitchFamily="34" charset="0"/>
              <a:cs typeface="Calibri" panose="020F0502020204030204" pitchFamily="34" charset="0"/>
            </a:endParaRPr>
          </a:p>
          <a:p>
            <a:pPr marL="177800" marR="0" lvl="0" indent="0" algn="l" rtl="0">
              <a:lnSpc>
                <a:spcPct val="100000"/>
              </a:lnSpc>
              <a:spcBef>
                <a:spcPts val="0"/>
              </a:spcBef>
              <a:spcAft>
                <a:spcPts val="0"/>
              </a:spcAft>
              <a:buNone/>
            </a:pPr>
            <a:r>
              <a:rPr lang="en-GB" sz="1600" b="0" i="0" u="none" strike="noStrike" cap="none" dirty="0">
                <a:solidFill>
                  <a:schemeClr val="dk1"/>
                </a:solidFill>
                <a:latin typeface="Calibri" panose="020F0502020204030204" pitchFamily="34" charset="0"/>
                <a:cs typeface="Calibri" panose="020F0502020204030204" pitchFamily="34" charset="0"/>
                <a:sym typeface="Arial"/>
              </a:rPr>
              <a:t>Based on the plan, work with the child, family, community, and any service providers to ensure the child receives the appropriate services.</a:t>
            </a:r>
            <a:endParaRPr sz="1600" b="0" i="0" u="none" strike="noStrike" cap="none" dirty="0">
              <a:solidFill>
                <a:schemeClr val="dk1"/>
              </a:solidFill>
              <a:latin typeface="Calibri" panose="020F0502020204030204" pitchFamily="34" charset="0"/>
              <a:cs typeface="Calibri" panose="020F0502020204030204" pitchFamily="34" charset="0"/>
              <a:sym typeface="Arial"/>
            </a:endParaRPr>
          </a:p>
        </p:txBody>
      </p:sp>
      <p:sp>
        <p:nvSpPr>
          <p:cNvPr id="315" name="Google Shape;315;p41"/>
          <p:cNvSpPr/>
          <p:nvPr/>
        </p:nvSpPr>
        <p:spPr>
          <a:xfrm>
            <a:off x="8113364" y="3689898"/>
            <a:ext cx="557717" cy="557717"/>
          </a:xfrm>
          <a:prstGeom prst="roundRect">
            <a:avLst>
              <a:gd name="adj" fmla="val 16667"/>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400" b="1" i="0" u="none" strike="noStrike" cap="none">
                <a:solidFill>
                  <a:schemeClr val="lt1"/>
                </a:solidFill>
                <a:latin typeface="Arial"/>
                <a:ea typeface="Arial"/>
                <a:cs typeface="Arial"/>
                <a:sym typeface="Arial"/>
              </a:rPr>
              <a:t>4</a:t>
            </a:r>
            <a:endParaRPr/>
          </a:p>
        </p:txBody>
      </p:sp>
      <p:grpSp>
        <p:nvGrpSpPr>
          <p:cNvPr id="316" name="Google Shape;316;p41"/>
          <p:cNvGrpSpPr/>
          <p:nvPr/>
        </p:nvGrpSpPr>
        <p:grpSpPr>
          <a:xfrm>
            <a:off x="9994118" y="33917"/>
            <a:ext cx="2057602" cy="1975956"/>
            <a:chOff x="9994118" y="33917"/>
            <a:chExt cx="2057602" cy="1975956"/>
          </a:xfrm>
        </p:grpSpPr>
        <p:sp>
          <p:nvSpPr>
            <p:cNvPr id="317" name="Google Shape;317;p41"/>
            <p:cNvSpPr/>
            <p:nvPr/>
          </p:nvSpPr>
          <p:spPr>
            <a:xfrm rot="1782986">
              <a:off x="10228983" y="337468"/>
              <a:ext cx="1587872" cy="1368854"/>
            </a:xfrm>
            <a:prstGeom prst="hexagon">
              <a:avLst>
                <a:gd name="adj" fmla="val 28965"/>
                <a:gd name="vf" fmla="val 115470"/>
              </a:avLst>
            </a:prstGeom>
            <a:solidFill>
              <a:schemeClr val="lt1"/>
            </a:solidFill>
            <a:ln w="25400" cap="flat" cmpd="sng">
              <a:solidFill>
                <a:schemeClr val="accent5"/>
              </a:solidFill>
              <a:prstDash val="solid"/>
              <a:round/>
              <a:headEnd type="none" w="sm" len="sm"/>
              <a:tailEnd type="none" w="sm" len="sm"/>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nvGrpSpPr>
            <p:cNvPr id="318" name="Google Shape;318;p41"/>
            <p:cNvGrpSpPr/>
            <p:nvPr/>
          </p:nvGrpSpPr>
          <p:grpSpPr>
            <a:xfrm>
              <a:off x="10741851" y="707024"/>
              <a:ext cx="562136" cy="634675"/>
              <a:chOff x="760175" y="830141"/>
              <a:chExt cx="867619" cy="979580"/>
            </a:xfrm>
          </p:grpSpPr>
          <p:sp>
            <p:nvSpPr>
              <p:cNvPr id="319" name="Google Shape;319;p41"/>
              <p:cNvSpPr/>
              <p:nvPr/>
            </p:nvSpPr>
            <p:spPr>
              <a:xfrm>
                <a:off x="864636" y="830141"/>
                <a:ext cx="763158" cy="979577"/>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r>
                  <a:rPr lang="en-GB" sz="1600" b="1" i="0" u="none" strike="noStrike" cap="none">
                    <a:solidFill>
                      <a:schemeClr val="lt1"/>
                    </a:solidFill>
                    <a:latin typeface="Arial"/>
                    <a:ea typeface="Arial"/>
                    <a:cs typeface="Arial"/>
                    <a:sym typeface="Arial"/>
                  </a:rPr>
                  <a:t>27</a:t>
                </a:r>
                <a:endParaRPr/>
              </a:p>
            </p:txBody>
          </p:sp>
          <p:sp>
            <p:nvSpPr>
              <p:cNvPr id="320" name="Google Shape;320;p41"/>
              <p:cNvSpPr/>
              <p:nvPr/>
            </p:nvSpPr>
            <p:spPr>
              <a:xfrm>
                <a:off x="760175" y="830143"/>
                <a:ext cx="149292" cy="979578"/>
              </a:xfrm>
              <a:prstGeom prst="rect">
                <a:avLst/>
              </a:prstGeom>
              <a:solidFill>
                <a:srgbClr val="017778"/>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None/>
                </a:pPr>
                <a:endParaRPr sz="1400" b="0" i="0" u="none" strike="noStrike" cap="none">
                  <a:solidFill>
                    <a:schemeClr val="lt1"/>
                  </a:solidFill>
                  <a:latin typeface="Arial"/>
                  <a:ea typeface="Arial"/>
                  <a:cs typeface="Arial"/>
                  <a:sym typeface="Arial"/>
                </a:endParaRPr>
              </a:p>
            </p:txBody>
          </p:sp>
        </p:grpSp>
      </p:grpSp>
      <p:cxnSp>
        <p:nvCxnSpPr>
          <p:cNvPr id="321" name="Google Shape;321;p41"/>
          <p:cNvCxnSpPr>
            <a:stCxn id="304" idx="3"/>
            <a:endCxn id="306" idx="1"/>
          </p:cNvCxnSpPr>
          <p:nvPr/>
        </p:nvCxnSpPr>
        <p:spPr>
          <a:xfrm>
            <a:off x="4087908" y="2577140"/>
            <a:ext cx="652500" cy="0"/>
          </a:xfrm>
          <a:prstGeom prst="straightConnector1">
            <a:avLst/>
          </a:prstGeom>
          <a:noFill/>
          <a:ln w="38100" cap="flat" cmpd="sng">
            <a:solidFill>
              <a:schemeClr val="accent5"/>
            </a:solidFill>
            <a:prstDash val="solid"/>
            <a:round/>
            <a:headEnd type="none" w="sm" len="sm"/>
            <a:tailEnd type="triangle" w="med" len="med"/>
          </a:ln>
        </p:spPr>
      </p:cxnSp>
      <p:cxnSp>
        <p:nvCxnSpPr>
          <p:cNvPr id="322" name="Google Shape;322;p41"/>
          <p:cNvCxnSpPr>
            <a:stCxn id="306" idx="3"/>
            <a:endCxn id="308" idx="1"/>
          </p:cNvCxnSpPr>
          <p:nvPr/>
        </p:nvCxnSpPr>
        <p:spPr>
          <a:xfrm>
            <a:off x="7990165" y="2577140"/>
            <a:ext cx="510900" cy="0"/>
          </a:xfrm>
          <a:prstGeom prst="straightConnector1">
            <a:avLst/>
          </a:prstGeom>
          <a:noFill/>
          <a:ln w="38100" cap="flat" cmpd="sng">
            <a:solidFill>
              <a:schemeClr val="accent5"/>
            </a:solidFill>
            <a:prstDash val="solid"/>
            <a:round/>
            <a:headEnd type="none" w="sm" len="sm"/>
            <a:tailEnd type="triangle" w="med" len="med"/>
          </a:ln>
        </p:spPr>
      </p:cxnSp>
      <p:cxnSp>
        <p:nvCxnSpPr>
          <p:cNvPr id="323" name="Google Shape;323;p41"/>
          <p:cNvCxnSpPr>
            <a:stCxn id="308" idx="2"/>
            <a:endCxn id="314" idx="0"/>
          </p:cNvCxnSpPr>
          <p:nvPr/>
        </p:nvCxnSpPr>
        <p:spPr>
          <a:xfrm>
            <a:off x="10126042" y="3550798"/>
            <a:ext cx="0" cy="345300"/>
          </a:xfrm>
          <a:prstGeom prst="straightConnector1">
            <a:avLst/>
          </a:prstGeom>
          <a:noFill/>
          <a:ln w="38100" cap="flat" cmpd="sng">
            <a:solidFill>
              <a:schemeClr val="accent5"/>
            </a:solidFill>
            <a:prstDash val="solid"/>
            <a:round/>
            <a:headEnd type="none" w="sm" len="sm"/>
            <a:tailEnd type="triangle" w="med" len="med"/>
          </a:ln>
        </p:spPr>
      </p:cxnSp>
      <p:cxnSp>
        <p:nvCxnSpPr>
          <p:cNvPr id="324" name="Google Shape;324;p41"/>
          <p:cNvCxnSpPr>
            <a:stCxn id="314" idx="1"/>
            <a:endCxn id="312" idx="3"/>
          </p:cNvCxnSpPr>
          <p:nvPr/>
        </p:nvCxnSpPr>
        <p:spPr>
          <a:xfrm rot="10800000">
            <a:off x="7990288" y="4962566"/>
            <a:ext cx="510900" cy="0"/>
          </a:xfrm>
          <a:prstGeom prst="straightConnector1">
            <a:avLst/>
          </a:prstGeom>
          <a:noFill/>
          <a:ln w="38100" cap="flat" cmpd="sng">
            <a:solidFill>
              <a:schemeClr val="accent5"/>
            </a:solidFill>
            <a:prstDash val="solid"/>
            <a:round/>
            <a:headEnd type="none" w="sm" len="sm"/>
            <a:tailEnd type="triangle" w="med" len="med"/>
          </a:ln>
        </p:spPr>
      </p:cxnSp>
      <p:cxnSp>
        <p:nvCxnSpPr>
          <p:cNvPr id="325" name="Google Shape;325;p41"/>
          <p:cNvCxnSpPr>
            <a:stCxn id="312" idx="1"/>
            <a:endCxn id="310" idx="3"/>
          </p:cNvCxnSpPr>
          <p:nvPr/>
        </p:nvCxnSpPr>
        <p:spPr>
          <a:xfrm rot="10800000">
            <a:off x="4087957" y="4962566"/>
            <a:ext cx="652500" cy="0"/>
          </a:xfrm>
          <a:prstGeom prst="straightConnector1">
            <a:avLst/>
          </a:prstGeom>
          <a:noFill/>
          <a:ln w="38100" cap="flat" cmpd="sng">
            <a:solidFill>
              <a:schemeClr val="accent5"/>
            </a:solidFill>
            <a:prstDash val="solid"/>
            <a:round/>
            <a:headEnd type="none" w="sm" len="sm"/>
            <a:tailEnd type="triangle" w="med" len="med"/>
          </a:ln>
        </p:spPr>
      </p:cxnSp>
      <p:cxnSp>
        <p:nvCxnSpPr>
          <p:cNvPr id="326" name="Google Shape;326;p41"/>
          <p:cNvCxnSpPr>
            <a:stCxn id="312" idx="0"/>
            <a:endCxn id="306" idx="2"/>
          </p:cNvCxnSpPr>
          <p:nvPr/>
        </p:nvCxnSpPr>
        <p:spPr>
          <a:xfrm rot="10800000">
            <a:off x="6365311" y="3550705"/>
            <a:ext cx="0" cy="345300"/>
          </a:xfrm>
          <a:prstGeom prst="straightConnector1">
            <a:avLst/>
          </a:prstGeom>
          <a:noFill/>
          <a:ln w="38100" cap="flat" cmpd="sng">
            <a:solidFill>
              <a:schemeClr val="accent5"/>
            </a:solidFill>
            <a:prstDash val="dot"/>
            <a:round/>
            <a:headEnd type="none" w="sm" len="sm"/>
            <a:tailEnd type="triangle" w="med" len="med"/>
          </a:ln>
        </p:spPr>
      </p:cxnSp>
      <p:cxnSp>
        <p:nvCxnSpPr>
          <p:cNvPr id="327" name="Google Shape;327;p41"/>
          <p:cNvCxnSpPr>
            <a:stCxn id="312" idx="0"/>
          </p:cNvCxnSpPr>
          <p:nvPr/>
        </p:nvCxnSpPr>
        <p:spPr>
          <a:xfrm rot="10800000" flipH="1">
            <a:off x="6365311" y="3428905"/>
            <a:ext cx="2136000" cy="467100"/>
          </a:xfrm>
          <a:prstGeom prst="straightConnector1">
            <a:avLst/>
          </a:prstGeom>
          <a:noFill/>
          <a:ln w="38100" cap="flat" cmpd="sng">
            <a:solidFill>
              <a:schemeClr val="accent5"/>
            </a:solidFill>
            <a:prstDash val="dot"/>
            <a:round/>
            <a:headEnd type="none" w="sm" len="sm"/>
            <a:tailEnd type="triangle" w="med" len="med"/>
          </a:ln>
        </p:spPr>
      </p:cxn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331"/>
        <p:cNvGrpSpPr/>
        <p:nvPr/>
      </p:nvGrpSpPr>
      <p:grpSpPr>
        <a:xfrm>
          <a:off x="0" y="0"/>
          <a:ext cx="0" cy="0"/>
          <a:chOff x="0" y="0"/>
          <a:chExt cx="0" cy="0"/>
        </a:xfrm>
      </p:grpSpPr>
      <p:sp>
        <p:nvSpPr>
          <p:cNvPr id="332" name="Google Shape;332;p7"/>
          <p:cNvSpPr txBox="1">
            <a:spLocks noGrp="1"/>
          </p:cNvSpPr>
          <p:nvPr>
            <p:ph type="title"/>
          </p:nvPr>
        </p:nvSpPr>
        <p:spPr>
          <a:xfrm>
            <a:off x="418640" y="365125"/>
            <a:ext cx="11102779"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Relevance of case management to UASC programming?</a:t>
            </a:r>
            <a:endParaRPr/>
          </a:p>
        </p:txBody>
      </p:sp>
      <p:sp>
        <p:nvSpPr>
          <p:cNvPr id="333" name="Google Shape;333;p7"/>
          <p:cNvSpPr txBox="1"/>
          <p:nvPr/>
        </p:nvSpPr>
        <p:spPr>
          <a:xfrm>
            <a:off x="507894" y="3726578"/>
            <a:ext cx="3488120" cy="1574108"/>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None/>
            </a:pPr>
            <a:r>
              <a:rPr lang="en-GB" sz="1800" b="0" i="0" u="none" strike="noStrike" cap="none" dirty="0">
                <a:solidFill>
                  <a:schemeClr val="tx1"/>
                </a:solidFill>
                <a:latin typeface="Calibri" panose="020F0502020204030204" pitchFamily="34" charset="0"/>
                <a:cs typeface="Calibri" panose="020F0502020204030204" pitchFamily="34" charset="0"/>
                <a:sym typeface="Arial"/>
              </a:rPr>
              <a:t>Caseworkers can play a vital role in the protection of UASC through supporting FTR and alternative care arrangements, alongside addressing other CP needs. </a:t>
            </a:r>
            <a:endParaRPr sz="1800" b="0" i="0" u="none" strike="noStrike" cap="none" dirty="0">
              <a:solidFill>
                <a:schemeClr val="tx1"/>
              </a:solidFill>
              <a:latin typeface="Calibri" panose="020F0502020204030204" pitchFamily="34" charset="0"/>
              <a:cs typeface="Calibri" panose="020F0502020204030204" pitchFamily="34" charset="0"/>
              <a:sym typeface="Arial"/>
            </a:endParaRPr>
          </a:p>
        </p:txBody>
      </p:sp>
      <p:sp>
        <p:nvSpPr>
          <p:cNvPr id="334" name="Google Shape;334;p7"/>
          <p:cNvSpPr/>
          <p:nvPr/>
        </p:nvSpPr>
        <p:spPr>
          <a:xfrm>
            <a:off x="1526783" y="2182853"/>
            <a:ext cx="1051560" cy="1051560"/>
          </a:xfrm>
          <a:prstGeom prst="star5">
            <a:avLst>
              <a:gd name="adj" fmla="val 28143"/>
              <a:gd name="hf" fmla="val 105146"/>
              <a:gd name="vf" fmla="val 110557"/>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35" name="Google Shape;335;p7"/>
          <p:cNvSpPr/>
          <p:nvPr/>
        </p:nvSpPr>
        <p:spPr>
          <a:xfrm>
            <a:off x="5444249" y="2182853"/>
            <a:ext cx="1051560" cy="1051560"/>
          </a:xfrm>
          <a:prstGeom prst="star5">
            <a:avLst>
              <a:gd name="adj" fmla="val 28143"/>
              <a:gd name="hf" fmla="val 105146"/>
              <a:gd name="vf" fmla="val 110557"/>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36" name="Google Shape;336;p7"/>
          <p:cNvSpPr txBox="1"/>
          <p:nvPr/>
        </p:nvSpPr>
        <p:spPr>
          <a:xfrm>
            <a:off x="4351940" y="3737738"/>
            <a:ext cx="3488120" cy="1574108"/>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None/>
            </a:pPr>
            <a:r>
              <a:rPr lang="en-GB" sz="1800" b="0" i="0" u="none" strike="noStrike" cap="none" dirty="0">
                <a:solidFill>
                  <a:schemeClr val="tx1"/>
                </a:solidFill>
                <a:latin typeface="Calibri" panose="020F0502020204030204" pitchFamily="34" charset="0"/>
                <a:cs typeface="Calibri" panose="020F0502020204030204" pitchFamily="34" charset="0"/>
                <a:sym typeface="Arial"/>
              </a:rPr>
              <a:t>Close coordination with other key stakeholders involved in FTR and alternative care is essential to support individual children's safety and wellbeing.</a:t>
            </a:r>
            <a:endParaRPr sz="1800" b="0" i="0" u="none" strike="noStrike" cap="none" dirty="0">
              <a:solidFill>
                <a:schemeClr val="tx1"/>
              </a:solidFill>
              <a:latin typeface="Calibri" panose="020F0502020204030204" pitchFamily="34" charset="0"/>
              <a:cs typeface="Calibri" panose="020F0502020204030204" pitchFamily="34" charset="0"/>
              <a:sym typeface="Arial"/>
            </a:endParaRPr>
          </a:p>
        </p:txBody>
      </p:sp>
      <p:sp>
        <p:nvSpPr>
          <p:cNvPr id="337" name="Google Shape;337;p7"/>
          <p:cNvSpPr/>
          <p:nvPr/>
        </p:nvSpPr>
        <p:spPr>
          <a:xfrm>
            <a:off x="9361715" y="2182853"/>
            <a:ext cx="1051560" cy="1051560"/>
          </a:xfrm>
          <a:prstGeom prst="star5">
            <a:avLst>
              <a:gd name="adj" fmla="val 28143"/>
              <a:gd name="hf" fmla="val 105146"/>
              <a:gd name="vf" fmla="val 110557"/>
            </a:avLst>
          </a:prstGeom>
          <a:solidFill>
            <a:srgbClr val="026593"/>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chemeClr val="lt1"/>
              </a:buClr>
              <a:buSzPts val="1800"/>
              <a:buFont typeface="Calibri"/>
              <a:buNone/>
            </a:pPr>
            <a:endParaRPr sz="1800" b="0" i="0" u="none" strike="noStrike" cap="none">
              <a:solidFill>
                <a:srgbClr val="FFFFFF"/>
              </a:solidFill>
              <a:latin typeface="Calibri"/>
              <a:ea typeface="Calibri"/>
              <a:cs typeface="Calibri"/>
              <a:sym typeface="Calibri"/>
            </a:endParaRPr>
          </a:p>
        </p:txBody>
      </p:sp>
      <p:sp>
        <p:nvSpPr>
          <p:cNvPr id="338" name="Google Shape;338;p7"/>
          <p:cNvSpPr txBox="1"/>
          <p:nvPr/>
        </p:nvSpPr>
        <p:spPr>
          <a:xfrm>
            <a:off x="8279052" y="3655096"/>
            <a:ext cx="3216886" cy="1574108"/>
          </a:xfrm>
          <a:prstGeom prst="rect">
            <a:avLst/>
          </a:prstGeom>
          <a:noFill/>
          <a:ln>
            <a:noFill/>
          </a:ln>
        </p:spPr>
        <p:txBody>
          <a:bodyPr spcFirstLastPara="1" wrap="square" lIns="91425" tIns="45700" rIns="91425" bIns="45700" anchor="t" anchorCtr="0">
            <a:spAutoFit/>
          </a:bodyPr>
          <a:lstStyle/>
          <a:p>
            <a:pPr marL="0" marR="0" lvl="0" indent="0" algn="l" rtl="0">
              <a:lnSpc>
                <a:spcPct val="107000"/>
              </a:lnSpc>
              <a:spcBef>
                <a:spcPts val="0"/>
              </a:spcBef>
              <a:spcAft>
                <a:spcPts val="0"/>
              </a:spcAft>
              <a:buClr>
                <a:srgbClr val="000000"/>
              </a:buClr>
              <a:buSzPts val="2400"/>
              <a:buFont typeface="Helvetica Neue"/>
              <a:buNone/>
            </a:pPr>
            <a:r>
              <a:rPr lang="en-GB" sz="1800" b="0" i="0" u="none" strike="noStrike" cap="none" dirty="0">
                <a:solidFill>
                  <a:schemeClr val="tx1"/>
                </a:solidFill>
                <a:latin typeface="Calibri" panose="020F0502020204030204" pitchFamily="34" charset="0"/>
                <a:cs typeface="Calibri" panose="020F0502020204030204" pitchFamily="34" charset="0"/>
                <a:sym typeface="Arial"/>
              </a:rPr>
              <a:t>Where possible, caseworkers should engage closely with community-based groups supporting FTR and alternative care.</a:t>
            </a:r>
            <a:endParaRPr sz="1800" b="0" i="0" u="none" strike="noStrike" cap="none" dirty="0">
              <a:solidFill>
                <a:schemeClr val="tx1"/>
              </a:solidFill>
              <a:latin typeface="Calibri" panose="020F0502020204030204" pitchFamily="34" charset="0"/>
              <a:cs typeface="Calibri" panose="020F0502020204030204" pitchFamily="34" charset="0"/>
              <a:sym typeface="Aria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342"/>
        <p:cNvGrpSpPr/>
        <p:nvPr/>
      </p:nvGrpSpPr>
      <p:grpSpPr>
        <a:xfrm>
          <a:off x="0" y="0"/>
          <a:ext cx="0" cy="0"/>
          <a:chOff x="0" y="0"/>
          <a:chExt cx="0" cy="0"/>
        </a:xfrm>
      </p:grpSpPr>
      <p:sp>
        <p:nvSpPr>
          <p:cNvPr id="343" name="Google Shape;343;p8"/>
          <p:cNvSpPr/>
          <p:nvPr/>
        </p:nvSpPr>
        <p:spPr>
          <a:xfrm>
            <a:off x="775857" y="766605"/>
            <a:ext cx="10162847" cy="553998"/>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3000"/>
              <a:buFont typeface="Arial"/>
              <a:buNone/>
            </a:pPr>
            <a:r>
              <a:rPr lang="en-GB" sz="3000" b="1" i="0" u="none" strike="noStrike" cap="none">
                <a:solidFill>
                  <a:srgbClr val="028484"/>
                </a:solidFill>
                <a:latin typeface="Helvetica Neue"/>
                <a:ea typeface="Helvetica Neue"/>
                <a:cs typeface="Helvetica Neue"/>
                <a:sym typeface="Helvetica Neue"/>
              </a:rPr>
              <a:t>How are forms used for Case Management? </a:t>
            </a:r>
            <a:endParaRPr sz="3000" b="1" i="1" u="none" strike="noStrike" cap="none">
              <a:solidFill>
                <a:srgbClr val="028484"/>
              </a:solidFill>
              <a:latin typeface="Helvetica Neue"/>
              <a:ea typeface="Helvetica Neue"/>
              <a:cs typeface="Helvetica Neue"/>
              <a:sym typeface="Helvetica Neue"/>
            </a:endParaRPr>
          </a:p>
        </p:txBody>
      </p:sp>
      <p:graphicFrame>
        <p:nvGraphicFramePr>
          <p:cNvPr id="344" name="Google Shape;344;p8"/>
          <p:cNvGraphicFramePr/>
          <p:nvPr/>
        </p:nvGraphicFramePr>
        <p:xfrm>
          <a:off x="775857" y="1890584"/>
          <a:ext cx="10814775" cy="4769155"/>
        </p:xfrm>
        <a:graphic>
          <a:graphicData uri="http://schemas.openxmlformats.org/drawingml/2006/table">
            <a:tbl>
              <a:tblPr firstRow="1" firstCol="1" bandRow="1">
                <a:noFill/>
                <a:tableStyleId>{0E76C217-700D-433A-811B-73B8B278E5AF}</a:tableStyleId>
              </a:tblPr>
              <a:tblGrid>
                <a:gridCol w="2699525">
                  <a:extLst>
                    <a:ext uri="{9D8B030D-6E8A-4147-A177-3AD203B41FA5}">
                      <a16:colId xmlns:a16="http://schemas.microsoft.com/office/drawing/2014/main" val="20000"/>
                    </a:ext>
                  </a:extLst>
                </a:gridCol>
                <a:gridCol w="8115250">
                  <a:extLst>
                    <a:ext uri="{9D8B030D-6E8A-4147-A177-3AD203B41FA5}">
                      <a16:colId xmlns:a16="http://schemas.microsoft.com/office/drawing/2014/main" val="20001"/>
                    </a:ext>
                  </a:extLst>
                </a:gridCol>
              </a:tblGrid>
              <a:tr h="399075">
                <a:tc gridSpan="2">
                  <a:txBody>
                    <a:bodyPr/>
                    <a:lstStyle/>
                    <a:p>
                      <a:pPr marL="0" marR="0" lvl="0" indent="0" algn="l" rtl="0">
                        <a:lnSpc>
                          <a:spcPct val="100000"/>
                        </a:lnSpc>
                        <a:spcBef>
                          <a:spcPts val="0"/>
                        </a:spcBef>
                        <a:spcAft>
                          <a:spcPts val="0"/>
                        </a:spcAft>
                        <a:buNone/>
                      </a:pPr>
                      <a:r>
                        <a:rPr lang="en-GB" sz="1500" u="none" strike="noStrike" cap="none"/>
                        <a:t>1.A. CONSENT &amp; ASSENT FORM OVERVIEW</a:t>
                      </a:r>
                      <a:endParaRPr sz="11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hMerge="1">
                  <a:txBody>
                    <a:bodyPr/>
                    <a:lstStyle/>
                    <a:p>
                      <a:endParaRPr lang="en-US"/>
                    </a:p>
                  </a:txBody>
                  <a:tcPr/>
                </a:tc>
                <a:extLst>
                  <a:ext uri="{0D108BD9-81ED-4DB2-BD59-A6C34878D82A}">
                    <a16:rowId xmlns:a16="http://schemas.microsoft.com/office/drawing/2014/main" val="10000"/>
                  </a:ext>
                </a:extLst>
              </a:tr>
              <a:tr h="304050">
                <a:tc>
                  <a:txBody>
                    <a:bodyPr/>
                    <a:lstStyle/>
                    <a:p>
                      <a:pPr marL="0" marR="0" lvl="0" indent="0" algn="l" rtl="0">
                        <a:lnSpc>
                          <a:spcPct val="100000"/>
                        </a:lnSpc>
                        <a:spcBef>
                          <a:spcPts val="0"/>
                        </a:spcBef>
                        <a:spcAft>
                          <a:spcPts val="0"/>
                        </a:spcAft>
                        <a:buNone/>
                      </a:pPr>
                      <a:r>
                        <a:rPr lang="en-GB" sz="1000" u="none" strike="noStrike" cap="none"/>
                        <a:t>Case management step </a:t>
                      </a:r>
                      <a:endParaRPr sz="10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GB" sz="1400" u="none" strike="noStrike" cap="none"/>
                        <a:t>Step 1: Identification and Registration </a:t>
                      </a:r>
                      <a:endParaRPr sz="14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1"/>
                  </a:ext>
                </a:extLst>
              </a:tr>
              <a:tr h="304050">
                <a:tc>
                  <a:txBody>
                    <a:bodyPr/>
                    <a:lstStyle/>
                    <a:p>
                      <a:pPr marL="0" marR="0" lvl="0" indent="0" algn="l" rtl="0">
                        <a:lnSpc>
                          <a:spcPct val="100000"/>
                        </a:lnSpc>
                        <a:spcBef>
                          <a:spcPts val="0"/>
                        </a:spcBef>
                        <a:spcAft>
                          <a:spcPts val="0"/>
                        </a:spcAft>
                        <a:buNone/>
                      </a:pPr>
                      <a:r>
                        <a:rPr lang="en-GB" sz="1000" u="none" strike="noStrike" cap="none"/>
                        <a:t>Core / supplementary form</a:t>
                      </a:r>
                      <a:endParaRPr sz="10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GB" sz="1400" u="none" strike="noStrike" cap="none"/>
                        <a:t>Core form</a:t>
                      </a:r>
                      <a:endParaRPr sz="14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2"/>
                  </a:ext>
                </a:extLst>
              </a:tr>
              <a:tr h="2195800">
                <a:tc>
                  <a:txBody>
                    <a:bodyPr/>
                    <a:lstStyle/>
                    <a:p>
                      <a:pPr marL="0" marR="0" lvl="0" indent="0" algn="l" rtl="0">
                        <a:lnSpc>
                          <a:spcPct val="100000"/>
                        </a:lnSpc>
                        <a:spcBef>
                          <a:spcPts val="0"/>
                        </a:spcBef>
                        <a:spcAft>
                          <a:spcPts val="0"/>
                        </a:spcAft>
                        <a:buNone/>
                      </a:pPr>
                      <a:r>
                        <a:rPr lang="en-GB" sz="1000" u="none" strike="noStrike" cap="none"/>
                        <a:t>When to complete</a:t>
                      </a:r>
                      <a:endParaRPr sz="10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GB" sz="1400" u="none" strike="noStrike" cap="none"/>
                        <a:t>1. At the start of case management services (i.e. after the child meets the eligibility criteria and before conducting the registration interview):</a:t>
                      </a:r>
                      <a:endParaRPr sz="1400" u="none" strike="noStrike" cap="none"/>
                    </a:p>
                    <a:p>
                      <a:pPr marL="342900" marR="0" lvl="0" indent="-342900" algn="l" rtl="0">
                        <a:lnSpc>
                          <a:spcPct val="100000"/>
                        </a:lnSpc>
                        <a:spcBef>
                          <a:spcPts val="800"/>
                        </a:spcBef>
                        <a:spcAft>
                          <a:spcPts val="0"/>
                        </a:spcAft>
                        <a:buClr>
                          <a:srgbClr val="000000"/>
                        </a:buClr>
                        <a:buSzPts val="1400"/>
                        <a:buFont typeface="Arial"/>
                        <a:buChar char="•"/>
                      </a:pPr>
                      <a:r>
                        <a:rPr lang="en-GB" sz="1400" u="none" strike="noStrike" cap="none"/>
                        <a:t>To provide their permission to participate in the case management process.</a:t>
                      </a:r>
                      <a:endParaRPr sz="1400" u="none" strike="noStrike" cap="none"/>
                    </a:p>
                    <a:p>
                      <a:pPr marL="342900" marR="0" lvl="0" indent="-342900" algn="l" rtl="0">
                        <a:lnSpc>
                          <a:spcPct val="100000"/>
                        </a:lnSpc>
                        <a:spcBef>
                          <a:spcPts val="0"/>
                        </a:spcBef>
                        <a:spcAft>
                          <a:spcPts val="0"/>
                        </a:spcAft>
                        <a:buClr>
                          <a:srgbClr val="000000"/>
                        </a:buClr>
                        <a:buSzPts val="1400"/>
                        <a:buFont typeface="Arial"/>
                        <a:buChar char="•"/>
                      </a:pPr>
                      <a:r>
                        <a:rPr lang="en-GB" sz="1400" u="none" strike="noStrike" cap="none"/>
                        <a:t>To provide their permission for the caseworker to collect and store information about their case and to share non-identifiable aggregate-level information for reporting purposes.</a:t>
                      </a:r>
                      <a:endParaRPr sz="1400" u="none" strike="noStrike" cap="none"/>
                    </a:p>
                    <a:p>
                      <a:pPr marL="0" marR="0" lvl="0" indent="0" algn="l" rtl="0">
                        <a:lnSpc>
                          <a:spcPct val="100000"/>
                        </a:lnSpc>
                        <a:spcBef>
                          <a:spcPts val="800"/>
                        </a:spcBef>
                        <a:spcAft>
                          <a:spcPts val="0"/>
                        </a:spcAft>
                        <a:buNone/>
                      </a:pPr>
                      <a:r>
                        <a:rPr lang="en-GB" sz="1400" u="none" strike="noStrike" cap="none"/>
                        <a:t>2. During the case management process:</a:t>
                      </a:r>
                      <a:endParaRPr sz="1400" u="none" strike="noStrike" cap="none"/>
                    </a:p>
                    <a:p>
                      <a:pPr marL="342900" marR="0" lvl="0" indent="-342900" algn="l" rtl="0">
                        <a:lnSpc>
                          <a:spcPct val="100000"/>
                        </a:lnSpc>
                        <a:spcBef>
                          <a:spcPts val="800"/>
                        </a:spcBef>
                        <a:spcAft>
                          <a:spcPts val="0"/>
                        </a:spcAft>
                        <a:buClr>
                          <a:srgbClr val="000000"/>
                        </a:buClr>
                        <a:buSzPts val="1400"/>
                        <a:buFont typeface="Arial"/>
                        <a:buChar char="•"/>
                      </a:pPr>
                      <a:r>
                        <a:rPr lang="en-GB" sz="1400" u="none" strike="noStrike" cap="none"/>
                        <a:t>To obtain their permission to share information with other service providers who can help the child and family meet their specific needs (i.e. during case referrals and case transfers).</a:t>
                      </a:r>
                      <a:endParaRPr sz="14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3"/>
                  </a:ext>
                </a:extLst>
              </a:tr>
              <a:tr h="850225">
                <a:tc>
                  <a:txBody>
                    <a:bodyPr/>
                    <a:lstStyle/>
                    <a:p>
                      <a:pPr marL="0" marR="0" lvl="0" indent="0" algn="l" rtl="0">
                        <a:lnSpc>
                          <a:spcPct val="100000"/>
                        </a:lnSpc>
                        <a:spcBef>
                          <a:spcPts val="0"/>
                        </a:spcBef>
                        <a:spcAft>
                          <a:spcPts val="0"/>
                        </a:spcAft>
                        <a:buNone/>
                      </a:pPr>
                      <a:r>
                        <a:rPr lang="en-GB" sz="1000" u="none" strike="noStrike" cap="none"/>
                        <a:t>Who should complete</a:t>
                      </a:r>
                      <a:endParaRPr sz="10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GB" sz="1400" u="none" strike="noStrike" cap="none"/>
                        <a:t>Assigned caseworker to the case together with the child or the child’s parent/guardian (depending on age and level of maturity of the child, the presence of the parent/guardian, and the best interests of the child).</a:t>
                      </a:r>
                      <a:endParaRPr sz="1400" u="none" strike="noStrike" cap="none"/>
                    </a:p>
                    <a:p>
                      <a:pPr marL="0" marR="0" lvl="0" indent="0" algn="l" rtl="0">
                        <a:lnSpc>
                          <a:spcPct val="100000"/>
                        </a:lnSpc>
                        <a:spcBef>
                          <a:spcPts val="800"/>
                        </a:spcBef>
                        <a:spcAft>
                          <a:spcPts val="0"/>
                        </a:spcAft>
                        <a:buNone/>
                      </a:pPr>
                      <a:r>
                        <a:rPr lang="en-GB" sz="1400" u="none" strike="noStrike" cap="none"/>
                        <a:t>A separate form should be completed for the child and the parent/guardian.</a:t>
                      </a:r>
                      <a:endParaRPr sz="14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4"/>
                  </a:ext>
                </a:extLst>
              </a:tr>
              <a:tr h="494100">
                <a:tc>
                  <a:txBody>
                    <a:bodyPr/>
                    <a:lstStyle/>
                    <a:p>
                      <a:pPr marL="0" marR="0" lvl="0" indent="0" algn="l" rtl="0">
                        <a:lnSpc>
                          <a:spcPct val="100000"/>
                        </a:lnSpc>
                        <a:spcBef>
                          <a:spcPts val="0"/>
                        </a:spcBef>
                        <a:spcAft>
                          <a:spcPts val="0"/>
                        </a:spcAft>
                        <a:buNone/>
                      </a:pPr>
                      <a:r>
                        <a:rPr lang="en-GB" sz="1000" u="none" strike="noStrike" cap="none"/>
                        <a:t>Purpose of form</a:t>
                      </a:r>
                      <a:endParaRPr sz="10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tcPr>
                </a:tc>
                <a:tc>
                  <a:txBody>
                    <a:bodyPr/>
                    <a:lstStyle/>
                    <a:p>
                      <a:pPr marL="0" marR="0" lvl="0" indent="0" algn="l" rtl="0">
                        <a:lnSpc>
                          <a:spcPct val="100000"/>
                        </a:lnSpc>
                        <a:spcBef>
                          <a:spcPts val="0"/>
                        </a:spcBef>
                        <a:spcAft>
                          <a:spcPts val="0"/>
                        </a:spcAft>
                        <a:buNone/>
                      </a:pPr>
                      <a:r>
                        <a:rPr lang="en-GB" sz="1400" u="none" strike="noStrike" cap="none"/>
                        <a:t>To record the case’s permission to participate in the CM process, to collect and store information about their case, and to share information with other service providers.</a:t>
                      </a:r>
                      <a:endParaRPr sz="1400" u="none" strike="noStrike" cap="none">
                        <a:latin typeface="Calibri"/>
                        <a:ea typeface="Calibri"/>
                        <a:cs typeface="Calibri"/>
                        <a:sym typeface="Calibri"/>
                      </a:endParaRPr>
                    </a:p>
                  </a:txBody>
                  <a:tcPr marL="45725" marR="45725" marT="45725" marB="45725">
                    <a:lnL w="12700" cap="flat" cmpd="sng">
                      <a:solidFill>
                        <a:srgbClr val="6BD2FF"/>
                      </a:solidFill>
                      <a:prstDash val="solid"/>
                      <a:round/>
                      <a:headEnd type="none" w="sm" len="sm"/>
                      <a:tailEnd type="none" w="sm" len="sm"/>
                    </a:lnL>
                    <a:lnR w="12700" cap="flat" cmpd="sng">
                      <a:solidFill>
                        <a:srgbClr val="6BD2FF"/>
                      </a:solidFill>
                      <a:prstDash val="solid"/>
                      <a:round/>
                      <a:headEnd type="none" w="sm" len="sm"/>
                      <a:tailEnd type="none" w="sm" len="sm"/>
                    </a:lnR>
                    <a:lnT w="12700" cap="flat" cmpd="sng">
                      <a:solidFill>
                        <a:srgbClr val="6BD2FF"/>
                      </a:solidFill>
                      <a:prstDash val="solid"/>
                      <a:round/>
                      <a:headEnd type="none" w="sm" len="sm"/>
                      <a:tailEnd type="none" w="sm" len="sm"/>
                    </a:lnT>
                    <a:lnB w="12700" cap="flat" cmpd="sng">
                      <a:solidFill>
                        <a:srgbClr val="6BD2FF"/>
                      </a:solidFill>
                      <a:prstDash val="solid"/>
                      <a:round/>
                      <a:headEnd type="none" w="sm" len="sm"/>
                      <a:tailEnd type="none" w="sm" len="sm"/>
                    </a:lnB>
                    <a:solidFill>
                      <a:srgbClr val="B5E7FF"/>
                    </a:solidFill>
                  </a:tcPr>
                </a:tc>
                <a:extLst>
                  <a:ext uri="{0D108BD9-81ED-4DB2-BD59-A6C34878D82A}">
                    <a16:rowId xmlns:a16="http://schemas.microsoft.com/office/drawing/2014/main" val="10005"/>
                  </a:ext>
                </a:extLst>
              </a:tr>
            </a:tbl>
          </a:graphicData>
        </a:graphic>
      </p:graphicFrame>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1106</Words>
  <Application>Microsoft Macintosh PowerPoint</Application>
  <PresentationFormat>Widescreen</PresentationFormat>
  <Paragraphs>121</Paragraphs>
  <Slides>11</Slides>
  <Notes>11</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Noto Sans Symbols</vt:lpstr>
      <vt:lpstr>Arial</vt:lpstr>
      <vt:lpstr>Calibri</vt:lpstr>
      <vt:lpstr>Helvetica Neue</vt:lpstr>
      <vt:lpstr>Office Theme</vt:lpstr>
      <vt:lpstr>PowerPoint Presentation</vt:lpstr>
      <vt:lpstr>PowerPoint Presentation</vt:lpstr>
      <vt:lpstr>What does case management look like?</vt:lpstr>
      <vt:lpstr>Standard 18: Case Management</vt:lpstr>
      <vt:lpstr>How to approach case management</vt:lpstr>
      <vt:lpstr>PowerPoint Presentation</vt:lpstr>
      <vt:lpstr>Case Management Steps</vt:lpstr>
      <vt:lpstr>Relevance of case management to UASC programming?</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Kyra Loat</cp:lastModifiedBy>
  <cp:revision>2</cp:revision>
  <dcterms:created xsi:type="dcterms:W3CDTF">2017-12-20T18:51:03Z</dcterms:created>
  <dcterms:modified xsi:type="dcterms:W3CDTF">2023-09-12T22:27:58Z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144200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