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20"/>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Lst>
  <p:sldSz cx="12192000" cy="6858000"/>
  <p:notesSz cx="6858000" cy="9144000"/>
  <p:embeddedFontLst>
    <p:embeddedFont>
      <p:font typeface="Calibri" panose="020F0502020204030204" pitchFamily="34" charset="0"/>
      <p:regular r:id="rId21"/>
      <p:bold r:id="rId22"/>
      <p:italic r:id="rId23"/>
      <p:boldItalic r:id="rId24"/>
    </p:embeddedFont>
    <p:embeddedFont>
      <p:font typeface="Helvetica Neue" panose="02000503000000020004" pitchFamily="2" charset="0"/>
      <p:regular r:id="rId25"/>
      <p:bold r:id="rId26"/>
      <p:italic r:id="rId27"/>
      <p:boldItalic r:id="rId28"/>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2880">
          <p15:clr>
            <a:srgbClr val="A4A3A4"/>
          </p15:clr>
        </p15:guide>
        <p15:guide id="2" pos="2160">
          <p15:clr>
            <a:srgbClr val="A4A3A4"/>
          </p15:clr>
        </p15:guide>
      </p15:notes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9" roundtripDataSignature="AMtx7mgdQre6j10D9X/w2k4NlEbKFy9yuA=="/>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43DADD4E-CEF0-40A6-8CB3-600B2A2D73E3}">
  <a:tblStyle styleId="{43DADD4E-CEF0-40A6-8CB3-600B2A2D73E3}"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6EAED"/>
          </a:solidFill>
        </a:fill>
      </a:tcStyle>
    </a:wholeTbl>
    <a:band1H>
      <a:tcTxStyle/>
      <a:tcStyle>
        <a:tcBdr/>
        <a:fill>
          <a:solidFill>
            <a:srgbClr val="CAD1DA"/>
          </a:solidFill>
        </a:fill>
      </a:tcStyle>
    </a:band1H>
    <a:band2H>
      <a:tcTxStyle/>
      <a:tcStyle>
        <a:tcBdr/>
      </a:tcStyle>
    </a:band2H>
    <a:band1V>
      <a:tcTxStyle/>
      <a:tcStyle>
        <a:tcBdr/>
        <a:fill>
          <a:solidFill>
            <a:srgbClr val="CAD1DA"/>
          </a:solidFill>
        </a:fill>
      </a:tcStyle>
    </a:band1V>
    <a:band2V>
      <a:tcTxStyle/>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a:tcStyle>
        <a:tcBdr/>
      </a:tcStyle>
    </a:seCell>
    <a:swCell>
      <a:tcTxStyle/>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a:tcStyle>
        <a:tcBdr/>
      </a:tcStyle>
    </a:neCell>
    <a:nwCell>
      <a:tcTxStyle/>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05"/>
    <p:restoredTop sz="94672"/>
  </p:normalViewPr>
  <p:slideViewPr>
    <p:cSldViewPr snapToGrid="0">
      <p:cViewPr varScale="1">
        <p:scale>
          <a:sx n="99" d="100"/>
          <a:sy n="99" d="100"/>
        </p:scale>
        <p:origin x="400" y="176"/>
      </p:cViewPr>
      <p:guideLst>
        <p:guide orient="horz" pos="2160"/>
        <p:guide pos="3840"/>
      </p:guideLst>
    </p:cSldViewPr>
  </p:slideViewPr>
  <p:notesTextViewPr>
    <p:cViewPr>
      <p:scale>
        <a:sx n="1" d="1"/>
        <a:sy n="1" d="1"/>
      </p:scale>
      <p:origin x="0" y="0"/>
    </p:cViewPr>
  </p:notesTextViewPr>
  <p:notesViewPr>
    <p:cSldViewPr snapToGrid="0">
      <p:cViewPr varScale="1">
        <p:scale>
          <a:sx n="100" d="100"/>
          <a:sy n="100" d="100"/>
        </p:scale>
        <p:origin x="0" y="0"/>
      </p:cViewPr>
      <p:guideLst>
        <p:guide orient="horz" pos="2880"/>
        <p:guide pos="2160"/>
      </p:guideLst>
    </p:cSldViewPr>
  </p:notes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6.fntdata"/><Relationship Id="rId3" Type="http://schemas.openxmlformats.org/officeDocument/2006/relationships/slide" Target="slides/slide2.xml"/><Relationship Id="rId21" Type="http://schemas.openxmlformats.org/officeDocument/2006/relationships/font" Target="fonts/font1.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font" Target="fonts/font5.fntdata"/><Relationship Id="rId33"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notesMaster" Target="notesMasters/notesMaster1.xml"/><Relationship Id="rId29" Type="http://customschemas.google.com/relationships/presentationmetadata" Target="meta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font" Target="fonts/font4.fntdata"/><Relationship Id="rId32"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font" Target="fonts/font3.fntdata"/><Relationship Id="rId28" Type="http://schemas.openxmlformats.org/officeDocument/2006/relationships/font" Target="fonts/font8.fntdata"/><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font" Target="fonts/font2.fntdata"/><Relationship Id="rId27" Type="http://schemas.openxmlformats.org/officeDocument/2006/relationships/font" Target="fonts/font7.fntdata"/><Relationship Id="rId30" Type="http://schemas.openxmlformats.org/officeDocument/2006/relationships/presProps" Target="presProps.xml"/><Relationship Id="rId8" Type="http://schemas.openxmlformats.org/officeDocument/2006/relationships/slide" Target="slides/slide7.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4" name="Google Shape;224;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p1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4" name="Google Shape;284;p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p1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1" name="Google Shape;291;p1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a:t>Adapted from Introduction to Child Protection in Emergencies, an Interagency Modular Training Package, Separated &amp; Unaccompanied Children, Part three – Responding to Separation (Adapted from Mobility Mapping and Flow Diagrams: Tools for Family Tracing and Social Reintegration Work with Separated Children, Washington DC, USAID, 2003)</a:t>
            </a:r>
            <a:endParaRPr/>
          </a:p>
          <a:p>
            <a:pPr marL="0" marR="0" lvl="0" indent="0" algn="l" rtl="0">
              <a:lnSpc>
                <a:spcPct val="100000"/>
              </a:lnSpc>
              <a:spcBef>
                <a:spcPts val="0"/>
              </a:spcBef>
              <a:spcAft>
                <a:spcPts val="0"/>
              </a:spcAft>
              <a:buClr>
                <a:srgbClr val="000000"/>
              </a:buClr>
              <a:buSzPts val="1400"/>
              <a:buFont typeface="Arial"/>
              <a:buNone/>
            </a:pPr>
            <a:r>
              <a:rPr lang="en-GB" sz="1200" b="0" i="0" u="none" strike="noStrike" cap="none">
                <a:solidFill>
                  <a:srgbClr val="000000"/>
                </a:solidFill>
                <a:latin typeface="Arial"/>
                <a:ea typeface="Arial"/>
                <a:cs typeface="Arial"/>
                <a:sym typeface="Arial"/>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Adapted from Introduction to Child Protection in Emergencies, an Interagency Modular Training Package, Separated &amp; Unaccompanied Children, Part three – Responding to Separation (Adapted from Mobility Mapping and Flow Diagrams: Tools for Family Tracing and Social Reintegration Work with Separated Children, Washington DC, USAID, 2003)</a:t>
            </a:r>
            <a:endParaRPr/>
          </a:p>
        </p:txBody>
      </p:sp>
      <p:sp>
        <p:nvSpPr>
          <p:cNvPr id="292" name="Google Shape;292;p1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11</a:t>
            </a:fld>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7"/>
        <p:cNvGrpSpPr/>
        <p:nvPr/>
      </p:nvGrpSpPr>
      <p:grpSpPr>
        <a:xfrm>
          <a:off x="0" y="0"/>
          <a:ext cx="0" cy="0"/>
          <a:chOff x="0" y="0"/>
          <a:chExt cx="0" cy="0"/>
        </a:xfrm>
      </p:grpSpPr>
      <p:sp>
        <p:nvSpPr>
          <p:cNvPr id="298" name="Google Shape;298;p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99" name="Google Shape;299;p1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Refer participants to Alliance Case Management Training and PFA training by Save the Children for more information on child development and reactions to distress based on developmental stage. </a:t>
            </a:r>
            <a:endParaRPr/>
          </a:p>
        </p:txBody>
      </p:sp>
      <p:sp>
        <p:nvSpPr>
          <p:cNvPr id="300" name="Google Shape;300;p1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12</a:t>
            </a:fld>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3"/>
        <p:cNvGrpSpPr/>
        <p:nvPr/>
      </p:nvGrpSpPr>
      <p:grpSpPr>
        <a:xfrm>
          <a:off x="0" y="0"/>
          <a:ext cx="0" cy="0"/>
          <a:chOff x="0" y="0"/>
          <a:chExt cx="0" cy="0"/>
        </a:xfrm>
      </p:grpSpPr>
      <p:sp>
        <p:nvSpPr>
          <p:cNvPr id="304" name="Google Shape;304;p1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05" name="Google Shape;305;p1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Refer participants to Alliance Case Management Training and PFA training by Save the Children for more information on child development and reactions to distress based on developmental stage. </a:t>
            </a:r>
            <a:endParaRPr/>
          </a:p>
        </p:txBody>
      </p:sp>
      <p:sp>
        <p:nvSpPr>
          <p:cNvPr id="306" name="Google Shape;306;p14: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13</a:t>
            </a:fld>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9"/>
        <p:cNvGrpSpPr/>
        <p:nvPr/>
      </p:nvGrpSpPr>
      <p:grpSpPr>
        <a:xfrm>
          <a:off x="0" y="0"/>
          <a:ext cx="0" cy="0"/>
          <a:chOff x="0" y="0"/>
          <a:chExt cx="0" cy="0"/>
        </a:xfrm>
      </p:grpSpPr>
      <p:sp>
        <p:nvSpPr>
          <p:cNvPr id="310" name="Google Shape;310;p1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1" name="Google Shape;311;p1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5"/>
        <p:cNvGrpSpPr/>
        <p:nvPr/>
      </p:nvGrpSpPr>
      <p:grpSpPr>
        <a:xfrm>
          <a:off x="0" y="0"/>
          <a:ext cx="0" cy="0"/>
          <a:chOff x="0" y="0"/>
          <a:chExt cx="0" cy="0"/>
        </a:xfrm>
      </p:grpSpPr>
      <p:sp>
        <p:nvSpPr>
          <p:cNvPr id="316" name="Google Shape;316;p1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17" name="Google Shape;317;p1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1"/>
        <p:cNvGrpSpPr/>
        <p:nvPr/>
      </p:nvGrpSpPr>
      <p:grpSpPr>
        <a:xfrm>
          <a:off x="0" y="0"/>
          <a:ext cx="0" cy="0"/>
          <a:chOff x="0" y="0"/>
          <a:chExt cx="0" cy="0"/>
        </a:xfrm>
      </p:grpSpPr>
      <p:sp>
        <p:nvSpPr>
          <p:cNvPr id="322" name="Google Shape;322;p1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3" name="Google Shape;323;p1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27"/>
        <p:cNvGrpSpPr/>
        <p:nvPr/>
      </p:nvGrpSpPr>
      <p:grpSpPr>
        <a:xfrm>
          <a:off x="0" y="0"/>
          <a:ext cx="0" cy="0"/>
          <a:chOff x="0" y="0"/>
          <a:chExt cx="0" cy="0"/>
        </a:xfrm>
      </p:grpSpPr>
      <p:sp>
        <p:nvSpPr>
          <p:cNvPr id="328" name="Google Shape;328;p1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329" name="Google Shape;329;p1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33"/>
        <p:cNvGrpSpPr/>
        <p:nvPr/>
      </p:nvGrpSpPr>
      <p:grpSpPr>
        <a:xfrm>
          <a:off x="0" y="0"/>
          <a:ext cx="0" cy="0"/>
          <a:chOff x="0" y="0"/>
          <a:chExt cx="0" cy="0"/>
        </a:xfrm>
      </p:grpSpPr>
      <p:sp>
        <p:nvSpPr>
          <p:cNvPr id="334" name="Google Shape;334;p1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335" name="Google Shape;335;p1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200"/>
              <a:buFont typeface="Calibri"/>
              <a:buNone/>
            </a:pPr>
            <a:r>
              <a:rPr lang="en-GB" sz="1200">
                <a:solidFill>
                  <a:schemeClr val="dk1"/>
                </a:solidFill>
                <a:latin typeface="Calibri"/>
                <a:ea typeface="Calibri"/>
                <a:cs typeface="Calibri"/>
                <a:sym typeface="Calibri"/>
              </a:rPr>
              <a:t>Using the different types of questions the interviewer should try to find out about the person they are interviewing. The observer should comment on whether they used the different types of questions and how it affected the answers. Switch roles so that everyone has a chance to be either the interviewer or interviewee.</a:t>
            </a:r>
            <a:endParaRPr/>
          </a:p>
          <a:p>
            <a:pPr marL="0" lvl="0" indent="0" algn="l" rtl="0">
              <a:spcBef>
                <a:spcPts val="0"/>
              </a:spcBef>
              <a:spcAft>
                <a:spcPts val="0"/>
              </a:spcAft>
              <a:buNone/>
            </a:pPr>
            <a:endParaRPr/>
          </a:p>
        </p:txBody>
      </p:sp>
      <p:sp>
        <p:nvSpPr>
          <p:cNvPr id="336" name="Google Shape;336;p1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18</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8"/>
        <p:cNvGrpSpPr/>
        <p:nvPr/>
      </p:nvGrpSpPr>
      <p:grpSpPr>
        <a:xfrm>
          <a:off x="0" y="0"/>
          <a:ext cx="0" cy="0"/>
          <a:chOff x="0" y="0"/>
          <a:chExt cx="0" cy="0"/>
        </a:xfrm>
      </p:grpSpPr>
      <p:sp>
        <p:nvSpPr>
          <p:cNvPr id="229" name="Google Shape;229;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0" name="Google Shape;230;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4"/>
        <p:cNvGrpSpPr/>
        <p:nvPr/>
      </p:nvGrpSpPr>
      <p:grpSpPr>
        <a:xfrm>
          <a:off x="0" y="0"/>
          <a:ext cx="0" cy="0"/>
          <a:chOff x="0" y="0"/>
          <a:chExt cx="0" cy="0"/>
        </a:xfrm>
      </p:grpSpPr>
      <p:sp>
        <p:nvSpPr>
          <p:cNvPr id="235" name="Google Shape;235;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6" name="Google Shape;236;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p4: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43" name="Google Shape;243;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9"/>
        <p:cNvGrpSpPr/>
        <p:nvPr/>
      </p:nvGrpSpPr>
      <p:grpSpPr>
        <a:xfrm>
          <a:off x="0" y="0"/>
          <a:ext cx="0" cy="0"/>
          <a:chOff x="0" y="0"/>
          <a:chExt cx="0" cy="0"/>
        </a:xfrm>
      </p:grpSpPr>
      <p:sp>
        <p:nvSpPr>
          <p:cNvPr id="250" name="Google Shape;250;p5: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1" name="Google Shape;251;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5"/>
        <p:cNvGrpSpPr/>
        <p:nvPr/>
      </p:nvGrpSpPr>
      <p:grpSpPr>
        <a:xfrm>
          <a:off x="0" y="0"/>
          <a:ext cx="0" cy="0"/>
          <a:chOff x="0" y="0"/>
          <a:chExt cx="0" cy="0"/>
        </a:xfrm>
      </p:grpSpPr>
      <p:sp>
        <p:nvSpPr>
          <p:cNvPr id="256" name="Google Shape;256;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57" name="Google Shape;257;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1"/>
        <p:cNvGrpSpPr/>
        <p:nvPr/>
      </p:nvGrpSpPr>
      <p:grpSpPr>
        <a:xfrm>
          <a:off x="0" y="0"/>
          <a:ext cx="0" cy="0"/>
          <a:chOff x="0" y="0"/>
          <a:chExt cx="0" cy="0"/>
        </a:xfrm>
      </p:grpSpPr>
      <p:sp>
        <p:nvSpPr>
          <p:cNvPr id="262" name="Google Shape;26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63" name="Google Shape;263;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None/>
            </a:pPr>
            <a:r>
              <a:rPr lang="en-GB"/>
              <a:t>Refer to CMTF for template SOP</a:t>
            </a:r>
            <a:endParaRPr/>
          </a:p>
        </p:txBody>
      </p:sp>
      <p:sp>
        <p:nvSpPr>
          <p:cNvPr id="264" name="Google Shape;264;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None/>
            </a:pPr>
            <a:fld id="{00000000-1234-1234-1234-123412341234}" type="slidenum">
              <a:rPr lang="en-GB"/>
              <a:t>7</a:t>
            </a:fld>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8"/>
        <p:cNvGrpSpPr/>
        <p:nvPr/>
      </p:nvGrpSpPr>
      <p:grpSpPr>
        <a:xfrm>
          <a:off x="0" y="0"/>
          <a:ext cx="0" cy="0"/>
          <a:chOff x="0" y="0"/>
          <a:chExt cx="0" cy="0"/>
        </a:xfrm>
      </p:grpSpPr>
      <p:sp>
        <p:nvSpPr>
          <p:cNvPr id="269" name="Google Shape;269;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0" name="Google Shape;27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4"/>
        <p:cNvGrpSpPr/>
        <p:nvPr/>
      </p:nvGrpSpPr>
      <p:grpSpPr>
        <a:xfrm>
          <a:off x="0" y="0"/>
          <a:ext cx="0" cy="0"/>
          <a:chOff x="0" y="0"/>
          <a:chExt cx="0" cy="0"/>
        </a:xfrm>
      </p:grpSpPr>
      <p:sp>
        <p:nvSpPr>
          <p:cNvPr id="275" name="Google Shape;275;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6" name="Google Shape;276;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21"/>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4;p21"/>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21"/>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21"/>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4"/>
        <p:cNvGrpSpPr/>
        <p:nvPr/>
      </p:nvGrpSpPr>
      <p:grpSpPr>
        <a:xfrm>
          <a:off x="0" y="0"/>
          <a:ext cx="0" cy="0"/>
          <a:chOff x="0" y="0"/>
          <a:chExt cx="0" cy="0"/>
        </a:xfrm>
      </p:grpSpPr>
      <p:sp>
        <p:nvSpPr>
          <p:cNvPr id="65" name="Google Shape;65;p3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6" name="Google Shape;66;p30"/>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67" name="Google Shape;67;p3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8" name="Google Shape;68;p3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9" name="Google Shape;69;p3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3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71"/>
        <p:cNvGrpSpPr/>
        <p:nvPr/>
      </p:nvGrpSpPr>
      <p:grpSpPr>
        <a:xfrm>
          <a:off x="0" y="0"/>
          <a:ext cx="0" cy="0"/>
          <a:chOff x="0" y="0"/>
          <a:chExt cx="0" cy="0"/>
        </a:xfrm>
      </p:grpSpPr>
      <p:sp>
        <p:nvSpPr>
          <p:cNvPr id="72" name="Google Shape;72;p3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3" name="Google Shape;73;p31"/>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74" name="Google Shape;74;p31"/>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5" name="Google Shape;75;p31"/>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6" name="Google Shape;76;p31"/>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7"/>
        <p:cNvGrpSpPr/>
        <p:nvPr/>
      </p:nvGrpSpPr>
      <p:grpSpPr>
        <a:xfrm>
          <a:off x="0" y="0"/>
          <a:ext cx="0" cy="0"/>
          <a:chOff x="0" y="0"/>
          <a:chExt cx="0" cy="0"/>
        </a:xfrm>
      </p:grpSpPr>
      <p:sp>
        <p:nvSpPr>
          <p:cNvPr id="78" name="Google Shape;78;p3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9" name="Google Shape;79;p32"/>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80" name="Google Shape;80;p32"/>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1" name="Google Shape;81;p32"/>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2" name="Google Shape;82;p32"/>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3"/>
        <p:cNvGrpSpPr/>
        <p:nvPr/>
      </p:nvGrpSpPr>
      <p:grpSpPr>
        <a:xfrm>
          <a:off x="0" y="0"/>
          <a:ext cx="0" cy="0"/>
          <a:chOff x="0" y="0"/>
          <a:chExt cx="0" cy="0"/>
        </a:xfrm>
      </p:grpSpPr>
      <p:sp>
        <p:nvSpPr>
          <p:cNvPr id="84" name="Google Shape;84;p3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5" name="Google Shape;85;p33"/>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6" name="Google Shape;86;p33"/>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7" name="Google Shape;87;p33"/>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8" name="Google Shape;88;p3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89"/>
        <p:cNvGrpSpPr/>
        <p:nvPr/>
      </p:nvGrpSpPr>
      <p:grpSpPr>
        <a:xfrm>
          <a:off x="0" y="0"/>
          <a:ext cx="0" cy="0"/>
          <a:chOff x="0" y="0"/>
          <a:chExt cx="0" cy="0"/>
        </a:xfrm>
      </p:grpSpPr>
      <p:grpSp>
        <p:nvGrpSpPr>
          <p:cNvPr id="90" name="Google Shape;90;p34"/>
          <p:cNvGrpSpPr/>
          <p:nvPr/>
        </p:nvGrpSpPr>
        <p:grpSpPr>
          <a:xfrm>
            <a:off x="0" y="5303521"/>
            <a:ext cx="12192000" cy="1639827"/>
            <a:chOff x="0" y="5303521"/>
            <a:chExt cx="12192000" cy="1639827"/>
          </a:xfrm>
        </p:grpSpPr>
        <p:pic>
          <p:nvPicPr>
            <p:cNvPr id="91" name="Google Shape;91;p34"/>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2" name="Google Shape;92;p34"/>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93" name="Google Shape;93;p3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4" name="Google Shape;94;p34"/>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5" name="Google Shape;95;p34"/>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6"/>
        <p:cNvGrpSpPr/>
        <p:nvPr/>
      </p:nvGrpSpPr>
      <p:grpSpPr>
        <a:xfrm>
          <a:off x="0" y="0"/>
          <a:ext cx="0" cy="0"/>
          <a:chOff x="0" y="0"/>
          <a:chExt cx="0" cy="0"/>
        </a:xfrm>
      </p:grpSpPr>
      <p:grpSp>
        <p:nvGrpSpPr>
          <p:cNvPr id="97" name="Google Shape;97;p35"/>
          <p:cNvGrpSpPr/>
          <p:nvPr/>
        </p:nvGrpSpPr>
        <p:grpSpPr>
          <a:xfrm>
            <a:off x="0" y="5303521"/>
            <a:ext cx="12192000" cy="1639827"/>
            <a:chOff x="0" y="5303521"/>
            <a:chExt cx="12192000" cy="1639827"/>
          </a:xfrm>
        </p:grpSpPr>
        <p:pic>
          <p:nvPicPr>
            <p:cNvPr id="98" name="Google Shape;98;p35"/>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9" name="Google Shape;99;p35"/>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0" name="Google Shape;100;p3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1" name="Google Shape;101;p35"/>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2" name="Google Shape;102;p35"/>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3"/>
        <p:cNvGrpSpPr/>
        <p:nvPr/>
      </p:nvGrpSpPr>
      <p:grpSpPr>
        <a:xfrm>
          <a:off x="0" y="0"/>
          <a:ext cx="0" cy="0"/>
          <a:chOff x="0" y="0"/>
          <a:chExt cx="0" cy="0"/>
        </a:xfrm>
      </p:grpSpPr>
      <p:sp>
        <p:nvSpPr>
          <p:cNvPr id="104" name="Google Shape;104;p3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5" name="Google Shape;105;p36"/>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6" name="Google Shape;106;p36"/>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7" name="Google Shape;107;p36"/>
          <p:cNvGrpSpPr/>
          <p:nvPr/>
        </p:nvGrpSpPr>
        <p:grpSpPr>
          <a:xfrm>
            <a:off x="0" y="5303521"/>
            <a:ext cx="12192000" cy="1639827"/>
            <a:chOff x="0" y="5303521"/>
            <a:chExt cx="12192000" cy="1639827"/>
          </a:xfrm>
        </p:grpSpPr>
        <p:pic>
          <p:nvPicPr>
            <p:cNvPr id="108" name="Google Shape;108;p3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9" name="Google Shape;109;p3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0"/>
        <p:cNvGrpSpPr/>
        <p:nvPr/>
      </p:nvGrpSpPr>
      <p:grpSpPr>
        <a:xfrm>
          <a:off x="0" y="0"/>
          <a:ext cx="0" cy="0"/>
          <a:chOff x="0" y="0"/>
          <a:chExt cx="0" cy="0"/>
        </a:xfrm>
      </p:grpSpPr>
      <p:grpSp>
        <p:nvGrpSpPr>
          <p:cNvPr id="111" name="Google Shape;111;p37"/>
          <p:cNvGrpSpPr/>
          <p:nvPr/>
        </p:nvGrpSpPr>
        <p:grpSpPr>
          <a:xfrm>
            <a:off x="0" y="5303521"/>
            <a:ext cx="12192000" cy="1639827"/>
            <a:chOff x="0" y="5303521"/>
            <a:chExt cx="12192000" cy="1639827"/>
          </a:xfrm>
        </p:grpSpPr>
        <p:pic>
          <p:nvPicPr>
            <p:cNvPr id="112" name="Google Shape;112;p3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3" name="Google Shape;113;p3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4" name="Google Shape;114;p37"/>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5" name="Google Shape;115;p37"/>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6" name="Google Shape;116;p3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7"/>
        <p:cNvGrpSpPr/>
        <p:nvPr/>
      </p:nvGrpSpPr>
      <p:grpSpPr>
        <a:xfrm>
          <a:off x="0" y="0"/>
          <a:ext cx="0" cy="0"/>
          <a:chOff x="0" y="0"/>
          <a:chExt cx="0" cy="0"/>
        </a:xfrm>
      </p:grpSpPr>
      <p:sp>
        <p:nvSpPr>
          <p:cNvPr id="118" name="Google Shape;118;p38"/>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19" name="Google Shape;119;p38"/>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0" name="Google Shape;120;p38"/>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1" name="Google Shape;121;p38"/>
          <p:cNvSpPr>
            <a:spLocks noGrp="1"/>
          </p:cNvSpPr>
          <p:nvPr>
            <p:ph type="pic" idx="2"/>
          </p:nvPr>
        </p:nvSpPr>
        <p:spPr>
          <a:xfrm>
            <a:off x="0" y="0"/>
            <a:ext cx="4340225" cy="6858000"/>
          </a:xfrm>
          <a:prstGeom prst="rect">
            <a:avLst/>
          </a:prstGeom>
          <a:noFill/>
          <a:ln>
            <a:noFill/>
          </a:ln>
        </p:spPr>
      </p:sp>
      <p:sp>
        <p:nvSpPr>
          <p:cNvPr id="122" name="Google Shape;122;p38"/>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3"/>
        <p:cNvGrpSpPr/>
        <p:nvPr/>
      </p:nvGrpSpPr>
      <p:grpSpPr>
        <a:xfrm>
          <a:off x="0" y="0"/>
          <a:ext cx="0" cy="0"/>
          <a:chOff x="0" y="0"/>
          <a:chExt cx="0" cy="0"/>
        </a:xfrm>
      </p:grpSpPr>
      <p:sp>
        <p:nvSpPr>
          <p:cNvPr id="124" name="Google Shape;124;p39"/>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5" name="Google Shape;125;p39"/>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6" name="Google Shape;126;p39"/>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7" name="Google Shape;127;p39"/>
          <p:cNvSpPr>
            <a:spLocks noGrp="1"/>
          </p:cNvSpPr>
          <p:nvPr>
            <p:ph type="pic" idx="2"/>
          </p:nvPr>
        </p:nvSpPr>
        <p:spPr>
          <a:xfrm>
            <a:off x="0" y="0"/>
            <a:ext cx="4340225" cy="6858000"/>
          </a:xfrm>
          <a:prstGeom prst="rect">
            <a:avLst/>
          </a:prstGeom>
          <a:noFill/>
          <a:ln>
            <a:noFill/>
          </a:ln>
        </p:spPr>
      </p:sp>
      <p:sp>
        <p:nvSpPr>
          <p:cNvPr id="128" name="Google Shape;128;p39"/>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17"/>
        <p:cNvGrpSpPr/>
        <p:nvPr/>
      </p:nvGrpSpPr>
      <p:grpSpPr>
        <a:xfrm>
          <a:off x="0" y="0"/>
          <a:ext cx="0" cy="0"/>
          <a:chOff x="0" y="0"/>
          <a:chExt cx="0" cy="0"/>
        </a:xfrm>
      </p:grpSpPr>
      <p:sp>
        <p:nvSpPr>
          <p:cNvPr id="18" name="Google Shape;18;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19" name="Google Shape;19;p22"/>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016794"/>
              </a:solidFill>
              <a:latin typeface="Calibri"/>
              <a:ea typeface="Calibri"/>
              <a:cs typeface="Calibri"/>
              <a:sym typeface="Calibri"/>
            </a:endParaRPr>
          </a:p>
        </p:txBody>
      </p:sp>
      <p:pic>
        <p:nvPicPr>
          <p:cNvPr id="20" name="Google Shape;20;p2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21" name="Google Shape;21;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3" name="Google Shape;23;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29"/>
        <p:cNvGrpSpPr/>
        <p:nvPr/>
      </p:nvGrpSpPr>
      <p:grpSpPr>
        <a:xfrm>
          <a:off x="0" y="0"/>
          <a:ext cx="0" cy="0"/>
          <a:chOff x="0" y="0"/>
          <a:chExt cx="0" cy="0"/>
        </a:xfrm>
      </p:grpSpPr>
      <p:sp>
        <p:nvSpPr>
          <p:cNvPr id="130" name="Google Shape;130;p4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1" name="Google Shape;131;p40"/>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2" name="Google Shape;132;p40"/>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3" name="Google Shape;133;p40"/>
          <p:cNvSpPr>
            <a:spLocks noGrp="1"/>
          </p:cNvSpPr>
          <p:nvPr>
            <p:ph type="pic" idx="2"/>
          </p:nvPr>
        </p:nvSpPr>
        <p:spPr>
          <a:xfrm>
            <a:off x="0" y="0"/>
            <a:ext cx="4340225" cy="6858000"/>
          </a:xfrm>
          <a:prstGeom prst="rect">
            <a:avLst/>
          </a:prstGeom>
          <a:noFill/>
          <a:ln>
            <a:noFill/>
          </a:ln>
        </p:spPr>
      </p:sp>
      <p:sp>
        <p:nvSpPr>
          <p:cNvPr id="134" name="Google Shape;134;p4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5"/>
        <p:cNvGrpSpPr/>
        <p:nvPr/>
      </p:nvGrpSpPr>
      <p:grpSpPr>
        <a:xfrm>
          <a:off x="0" y="0"/>
          <a:ext cx="0" cy="0"/>
          <a:chOff x="0" y="0"/>
          <a:chExt cx="0" cy="0"/>
        </a:xfrm>
      </p:grpSpPr>
      <p:sp>
        <p:nvSpPr>
          <p:cNvPr id="136" name="Google Shape;136;p4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7" name="Google Shape;137;p41"/>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8" name="Google Shape;138;p41"/>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9" name="Google Shape;139;p41"/>
          <p:cNvSpPr>
            <a:spLocks noGrp="1"/>
          </p:cNvSpPr>
          <p:nvPr>
            <p:ph type="pic" idx="2"/>
          </p:nvPr>
        </p:nvSpPr>
        <p:spPr>
          <a:xfrm>
            <a:off x="0" y="0"/>
            <a:ext cx="4340225" cy="6858000"/>
          </a:xfrm>
          <a:prstGeom prst="rect">
            <a:avLst/>
          </a:prstGeom>
          <a:noFill/>
          <a:ln>
            <a:noFill/>
          </a:ln>
        </p:spPr>
      </p:sp>
      <p:sp>
        <p:nvSpPr>
          <p:cNvPr id="140" name="Google Shape;140;p4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1"/>
        <p:cNvGrpSpPr/>
        <p:nvPr/>
      </p:nvGrpSpPr>
      <p:grpSpPr>
        <a:xfrm>
          <a:off x="0" y="0"/>
          <a:ext cx="0" cy="0"/>
          <a:chOff x="0" y="0"/>
          <a:chExt cx="0" cy="0"/>
        </a:xfrm>
      </p:grpSpPr>
      <p:sp>
        <p:nvSpPr>
          <p:cNvPr id="142" name="Google Shape;142;p42"/>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43" name="Google Shape;143;p42"/>
          <p:cNvGrpSpPr/>
          <p:nvPr/>
        </p:nvGrpSpPr>
        <p:grpSpPr>
          <a:xfrm>
            <a:off x="-208789" y="0"/>
            <a:ext cx="12609576" cy="2174491"/>
            <a:chOff x="-1" y="5043119"/>
            <a:chExt cx="12192000" cy="1814884"/>
          </a:xfrm>
        </p:grpSpPr>
        <p:pic>
          <p:nvPicPr>
            <p:cNvPr id="144" name="Google Shape;144;p42"/>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5" name="Google Shape;145;p42"/>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6" name="Google Shape;146;p42"/>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7" name="Google Shape;147;p42"/>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8" name="Google Shape;148;p42"/>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49" name="Google Shape;149;p42"/>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42"/>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42"/>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42"/>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42"/>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4"/>
        <p:cNvGrpSpPr/>
        <p:nvPr/>
      </p:nvGrpSpPr>
      <p:grpSpPr>
        <a:xfrm>
          <a:off x="0" y="0"/>
          <a:ext cx="0" cy="0"/>
          <a:chOff x="0" y="0"/>
          <a:chExt cx="0" cy="0"/>
        </a:xfrm>
      </p:grpSpPr>
      <p:sp>
        <p:nvSpPr>
          <p:cNvPr id="155" name="Google Shape;155;p43"/>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56" name="Google Shape;156;p43"/>
          <p:cNvGrpSpPr/>
          <p:nvPr/>
        </p:nvGrpSpPr>
        <p:grpSpPr>
          <a:xfrm>
            <a:off x="-208789" y="0"/>
            <a:ext cx="12609576" cy="2174491"/>
            <a:chOff x="-1" y="5043119"/>
            <a:chExt cx="12192000" cy="1814884"/>
          </a:xfrm>
        </p:grpSpPr>
        <p:pic>
          <p:nvPicPr>
            <p:cNvPr id="157" name="Google Shape;157;p43"/>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8" name="Google Shape;158;p43"/>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59" name="Google Shape;159;p43"/>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0" name="Google Shape;160;p43"/>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1" name="Google Shape;161;p43"/>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2" name="Google Shape;162;p43"/>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43"/>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43"/>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43"/>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43"/>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7"/>
        <p:cNvGrpSpPr/>
        <p:nvPr/>
      </p:nvGrpSpPr>
      <p:grpSpPr>
        <a:xfrm>
          <a:off x="0" y="0"/>
          <a:ext cx="0" cy="0"/>
          <a:chOff x="0" y="0"/>
          <a:chExt cx="0" cy="0"/>
        </a:xfrm>
      </p:grpSpPr>
      <p:sp>
        <p:nvSpPr>
          <p:cNvPr id="168" name="Google Shape;168;p44"/>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69" name="Google Shape;169;p44"/>
          <p:cNvGrpSpPr/>
          <p:nvPr/>
        </p:nvGrpSpPr>
        <p:grpSpPr>
          <a:xfrm>
            <a:off x="-208789" y="0"/>
            <a:ext cx="12609576" cy="2174491"/>
            <a:chOff x="-1" y="5043119"/>
            <a:chExt cx="12192000" cy="1814884"/>
          </a:xfrm>
        </p:grpSpPr>
        <p:pic>
          <p:nvPicPr>
            <p:cNvPr id="170" name="Google Shape;170;p4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1" name="Google Shape;171;p4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2" name="Google Shape;172;p4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3" name="Google Shape;173;p4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4" name="Google Shape;174;p4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5" name="Google Shape;175;p4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4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4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4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4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0"/>
        <p:cNvGrpSpPr/>
        <p:nvPr/>
      </p:nvGrpSpPr>
      <p:grpSpPr>
        <a:xfrm>
          <a:off x="0" y="0"/>
          <a:ext cx="0" cy="0"/>
          <a:chOff x="0" y="0"/>
          <a:chExt cx="0" cy="0"/>
        </a:xfrm>
      </p:grpSpPr>
      <p:sp>
        <p:nvSpPr>
          <p:cNvPr id="181" name="Google Shape;181;p45"/>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2" name="Google Shape;182;p45"/>
          <p:cNvGrpSpPr/>
          <p:nvPr/>
        </p:nvGrpSpPr>
        <p:grpSpPr>
          <a:xfrm>
            <a:off x="-208789" y="0"/>
            <a:ext cx="12609576" cy="2174491"/>
            <a:chOff x="-1" y="5043119"/>
            <a:chExt cx="12192000" cy="1814884"/>
          </a:xfrm>
        </p:grpSpPr>
        <p:pic>
          <p:nvPicPr>
            <p:cNvPr id="183" name="Google Shape;183;p4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4" name="Google Shape;184;p4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5" name="Google Shape;185;p4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6" name="Google Shape;186;p4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7" name="Google Shape;187;p4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8" name="Google Shape;188;p4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4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4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4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4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3"/>
        <p:cNvGrpSpPr/>
        <p:nvPr/>
      </p:nvGrpSpPr>
      <p:grpSpPr>
        <a:xfrm>
          <a:off x="0" y="0"/>
          <a:ext cx="0" cy="0"/>
          <a:chOff x="0" y="0"/>
          <a:chExt cx="0" cy="0"/>
        </a:xfrm>
      </p:grpSpPr>
      <p:sp>
        <p:nvSpPr>
          <p:cNvPr id="194" name="Google Shape;194;p46"/>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5" name="Google Shape;195;p46"/>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46"/>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7" name="Google Shape;197;p46"/>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8" name="Google Shape;198;p46"/>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99" name="Google Shape;199;p46"/>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0"/>
        <p:cNvGrpSpPr/>
        <p:nvPr/>
      </p:nvGrpSpPr>
      <p:grpSpPr>
        <a:xfrm>
          <a:off x="0" y="0"/>
          <a:ext cx="0" cy="0"/>
          <a:chOff x="0" y="0"/>
          <a:chExt cx="0" cy="0"/>
        </a:xfrm>
      </p:grpSpPr>
      <p:sp>
        <p:nvSpPr>
          <p:cNvPr id="201" name="Google Shape;201;p47"/>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2" name="Google Shape;202;p47"/>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47"/>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04" name="Google Shape;204;p47"/>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5" name="Google Shape;205;p47"/>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6" name="Google Shape;206;p47"/>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7"/>
        <p:cNvGrpSpPr/>
        <p:nvPr/>
      </p:nvGrpSpPr>
      <p:grpSpPr>
        <a:xfrm>
          <a:off x="0" y="0"/>
          <a:ext cx="0" cy="0"/>
          <a:chOff x="0" y="0"/>
          <a:chExt cx="0" cy="0"/>
        </a:xfrm>
      </p:grpSpPr>
      <p:sp>
        <p:nvSpPr>
          <p:cNvPr id="208" name="Google Shape;208;p48"/>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9" name="Google Shape;209;p48"/>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48"/>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1" name="Google Shape;211;p4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2" name="Google Shape;212;p4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3" name="Google Shape;213;p4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4"/>
        <p:cNvGrpSpPr/>
        <p:nvPr/>
      </p:nvGrpSpPr>
      <p:grpSpPr>
        <a:xfrm>
          <a:off x="0" y="0"/>
          <a:ext cx="0" cy="0"/>
          <a:chOff x="0" y="0"/>
          <a:chExt cx="0" cy="0"/>
        </a:xfrm>
      </p:grpSpPr>
      <p:sp>
        <p:nvSpPr>
          <p:cNvPr id="215" name="Google Shape;215;p49"/>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6" name="Google Shape;216;p49"/>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7" name="Google Shape;217;p49"/>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8" name="Google Shape;218;p4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9" name="Google Shape;219;p4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0" name="Google Shape;220;p4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24"/>
        <p:cNvGrpSpPr/>
        <p:nvPr/>
      </p:nvGrpSpPr>
      <p:grpSpPr>
        <a:xfrm>
          <a:off x="0" y="0"/>
          <a:ext cx="0" cy="0"/>
          <a:chOff x="0" y="0"/>
          <a:chExt cx="0" cy="0"/>
        </a:xfrm>
      </p:grpSpPr>
      <p:sp>
        <p:nvSpPr>
          <p:cNvPr id="25" name="Google Shape;25;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26" name="Google Shape;26;p23"/>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27" name="Google Shape;27;p23"/>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8" name="Google Shape;28;p23"/>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9" name="Google Shape;29;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30"/>
        <p:cNvGrpSpPr/>
        <p:nvPr/>
      </p:nvGrpSpPr>
      <p:grpSpPr>
        <a:xfrm>
          <a:off x="0" y="0"/>
          <a:ext cx="0" cy="0"/>
          <a:chOff x="0" y="0"/>
          <a:chExt cx="0" cy="0"/>
        </a:xfrm>
      </p:grpSpPr>
      <p:sp>
        <p:nvSpPr>
          <p:cNvPr id="31" name="Google Shape;31;p24"/>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2" name="Google Shape;32;p24"/>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24"/>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4" name="Google Shape;34;p24"/>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35"/>
        <p:cNvGrpSpPr/>
        <p:nvPr/>
      </p:nvGrpSpPr>
      <p:grpSpPr>
        <a:xfrm>
          <a:off x="0" y="0"/>
          <a:ext cx="0" cy="0"/>
          <a:chOff x="0" y="0"/>
          <a:chExt cx="0" cy="0"/>
        </a:xfrm>
      </p:grpSpPr>
      <p:sp>
        <p:nvSpPr>
          <p:cNvPr id="36" name="Google Shape;36;p25"/>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7" name="Google Shape;37;p2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2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9" name="Google Shape;39;p25"/>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40"/>
        <p:cNvGrpSpPr/>
        <p:nvPr/>
      </p:nvGrpSpPr>
      <p:grpSpPr>
        <a:xfrm>
          <a:off x="0" y="0"/>
          <a:ext cx="0" cy="0"/>
          <a:chOff x="0" y="0"/>
          <a:chExt cx="0" cy="0"/>
        </a:xfrm>
      </p:grpSpPr>
      <p:sp>
        <p:nvSpPr>
          <p:cNvPr id="41" name="Google Shape;41;p26"/>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42" name="Google Shape;42;p2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3" name="Google Shape;43;p2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4" name="Google Shape;44;p26"/>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45"/>
        <p:cNvGrpSpPr/>
        <p:nvPr/>
      </p:nvGrpSpPr>
      <p:grpSpPr>
        <a:xfrm>
          <a:off x="0" y="0"/>
          <a:ext cx="0" cy="0"/>
          <a:chOff x="0" y="0"/>
          <a:chExt cx="0" cy="0"/>
        </a:xfrm>
      </p:grpSpPr>
      <p:sp>
        <p:nvSpPr>
          <p:cNvPr id="46" name="Google Shape;46;p27"/>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7" name="Google Shape;47;p27"/>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8" name="Google Shape;48;p27"/>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9" name="Google Shape;49;p27"/>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50"/>
        <p:cNvGrpSpPr/>
        <p:nvPr/>
      </p:nvGrpSpPr>
      <p:grpSpPr>
        <a:xfrm>
          <a:off x="0" y="0"/>
          <a:ext cx="0" cy="0"/>
          <a:chOff x="0" y="0"/>
          <a:chExt cx="0" cy="0"/>
        </a:xfrm>
      </p:grpSpPr>
      <p:sp>
        <p:nvSpPr>
          <p:cNvPr id="51" name="Google Shape;51;p2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2" name="Google Shape;52;p28"/>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53" name="Google Shape;53;p28"/>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4" name="Google Shape;54;p28"/>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5" name="Google Shape;55;p28"/>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8"/>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7"/>
        <p:cNvGrpSpPr/>
        <p:nvPr/>
      </p:nvGrpSpPr>
      <p:grpSpPr>
        <a:xfrm>
          <a:off x="0" y="0"/>
          <a:ext cx="0" cy="0"/>
          <a:chOff x="0" y="0"/>
          <a:chExt cx="0" cy="0"/>
        </a:xfrm>
      </p:grpSpPr>
      <p:sp>
        <p:nvSpPr>
          <p:cNvPr id="58" name="Google Shape;58;p2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9" name="Google Shape;59;p29"/>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60" name="Google Shape;60;p2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1" name="Google Shape;61;p2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2" name="Google Shape;62;p2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20"/>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20"/>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6.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7.xml"/><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18.xml"/><Relationship Id="rId1" Type="http://schemas.openxmlformats.org/officeDocument/2006/relationships/slideLayout" Target="../slideLayouts/slideLayout3.xml"/><Relationship Id="rId4" Type="http://schemas.openxmlformats.org/officeDocument/2006/relationships/image" Target="../media/image18.jpg"/></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4.xml"/><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9.xml"/><Relationship Id="rId1" Type="http://schemas.openxmlformats.org/officeDocument/2006/relationships/slideLayout" Target="../slideLayouts/slideLayout3.xm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5"/>
        <p:cNvGrpSpPr/>
        <p:nvPr/>
      </p:nvGrpSpPr>
      <p:grpSpPr>
        <a:xfrm>
          <a:off x="0" y="0"/>
          <a:ext cx="0" cy="0"/>
          <a:chOff x="0" y="0"/>
          <a:chExt cx="0" cy="0"/>
        </a:xfrm>
      </p:grpSpPr>
      <p:sp>
        <p:nvSpPr>
          <p:cNvPr id="226" name="Google Shape;226;p1"/>
          <p:cNvSpPr txBox="1">
            <a:spLocks noGrp="1"/>
          </p:cNvSpPr>
          <p:nvPr>
            <p:ph type="body" idx="1"/>
          </p:nvPr>
        </p:nvSpPr>
        <p:spPr>
          <a:xfrm>
            <a:off x="1624356" y="990600"/>
            <a:ext cx="8739640" cy="1426030"/>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UASC TOT</a:t>
            </a:r>
            <a:br>
              <a:rPr lang="en-GB"/>
            </a:br>
            <a:br>
              <a:rPr lang="en-GB"/>
            </a:br>
            <a:r>
              <a:rPr lang="en-GB"/>
              <a:t>Module 2.5 – Documentation of UASC</a:t>
            </a:r>
            <a:endParaRPr/>
          </a:p>
        </p:txBody>
      </p:sp>
      <p:sp>
        <p:nvSpPr>
          <p:cNvPr id="227" name="Google Shape;227;p1"/>
          <p:cNvSpPr txBox="1">
            <a:spLocks noGrp="1"/>
          </p:cNvSpPr>
          <p:nvPr>
            <p:ph type="body" idx="2"/>
          </p:nvPr>
        </p:nvSpPr>
        <p:spPr>
          <a:xfrm>
            <a:off x="2788331" y="3077175"/>
            <a:ext cx="8739641" cy="2205878"/>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GB" sz="1800" b="0" i="1" u="none" strike="noStrike">
                <a:latin typeface="Calibri"/>
                <a:ea typeface="Calibri"/>
                <a:cs typeface="Calibri"/>
                <a:sym typeface="Calibri"/>
              </a:rPr>
              <a:t>By the end of the session participants will be able to:</a:t>
            </a:r>
            <a:br>
              <a:rPr lang="en-GB" sz="1800" b="0" i="1" u="none" strike="noStrike">
                <a:latin typeface="Calibri"/>
                <a:ea typeface="Calibri"/>
                <a:cs typeface="Calibri"/>
                <a:sym typeface="Calibri"/>
              </a:rPr>
            </a:br>
            <a:endParaRPr b="0" i="1"/>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Describe good practice in documentation process</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Demonstrate how to complete UASC Documentation Forms</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285750" lvl="0" indent="-28575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Demonstrate skills in interviewing UASC</a:t>
            </a:r>
            <a:endParaRPr/>
          </a:p>
          <a:p>
            <a:pPr marL="0" lvl="0" indent="0" algn="l" rtl="0">
              <a:lnSpc>
                <a:spcPct val="90000"/>
              </a:lnSpc>
              <a:spcBef>
                <a:spcPts val="1000"/>
              </a:spcBef>
              <a:spcAft>
                <a:spcPts val="0"/>
              </a:spcAft>
              <a:buClr>
                <a:schemeClr val="lt1"/>
              </a:buClr>
              <a:buSzPts val="2800"/>
              <a:buNone/>
            </a:pPr>
            <a:endParaRPr/>
          </a:p>
        </p:txBody>
      </p:sp>
      <p:pic>
        <p:nvPicPr>
          <p:cNvPr id="3" name="Picture 2" descr="A black background with white text&#10;&#10;Description automatically generated">
            <a:extLst>
              <a:ext uri="{FF2B5EF4-FFF2-40B4-BE49-F238E27FC236}">
                <a16:creationId xmlns:a16="http://schemas.microsoft.com/office/drawing/2014/main" id="{8A8D5D42-595F-2BA9-DE26-B481925DF73B}"/>
              </a:ext>
            </a:extLst>
          </p:cNvPr>
          <p:cNvPicPr>
            <a:picLocks noChangeAspect="1"/>
          </p:cNvPicPr>
          <p:nvPr/>
        </p:nvPicPr>
        <p:blipFill>
          <a:blip r:embed="rId4"/>
          <a:stretch>
            <a:fillRect/>
          </a:stretch>
        </p:blipFill>
        <p:spPr>
          <a:xfrm>
            <a:off x="8003290" y="5289490"/>
            <a:ext cx="4188710" cy="1592692"/>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11"/>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Informed Consent/Assent</a:t>
            </a:r>
            <a:endParaRPr/>
          </a:p>
        </p:txBody>
      </p:sp>
      <p:sp>
        <p:nvSpPr>
          <p:cNvPr id="287" name="Google Shape;287;p11"/>
          <p:cNvSpPr txBox="1">
            <a:spLocks noGrp="1"/>
          </p:cNvSpPr>
          <p:nvPr>
            <p:ph type="body" idx="2"/>
          </p:nvPr>
        </p:nvSpPr>
        <p:spPr>
          <a:xfrm>
            <a:off x="576943" y="1926771"/>
            <a:ext cx="10899093" cy="4106635"/>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Clr>
                <a:schemeClr val="accent1"/>
              </a:buClr>
              <a:buSzPts val="2800"/>
              <a:buChar char="•"/>
            </a:pPr>
            <a:r>
              <a:rPr lang="en-GB" dirty="0">
                <a:latin typeface="Calibri" panose="020F0502020204030204" pitchFamily="34" charset="0"/>
                <a:cs typeface="Calibri" panose="020F0502020204030204" pitchFamily="34" charset="0"/>
              </a:rPr>
              <a:t>Must be obtained </a:t>
            </a:r>
            <a:endParaRPr dirty="0">
              <a:latin typeface="Calibri" panose="020F0502020204030204" pitchFamily="34" charset="0"/>
              <a:cs typeface="Calibri" panose="020F0502020204030204" pitchFamily="34" charset="0"/>
            </a:endParaRPr>
          </a:p>
          <a:p>
            <a:pPr marL="228600" lvl="0" indent="-50800" algn="l" rtl="0">
              <a:lnSpc>
                <a:spcPct val="90000"/>
              </a:lnSpc>
              <a:spcBef>
                <a:spcPts val="1000"/>
              </a:spcBef>
              <a:spcAft>
                <a:spcPts val="0"/>
              </a:spcAft>
              <a:buClr>
                <a:schemeClr val="accent1"/>
              </a:buClr>
              <a:buSzPts val="2800"/>
              <a:buNone/>
            </a:pP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ts val="2800"/>
              <a:buChar char="•"/>
            </a:pPr>
            <a:r>
              <a:rPr lang="en-GB" b="1" dirty="0">
                <a:solidFill>
                  <a:srgbClr val="35B2B4"/>
                </a:solidFill>
                <a:latin typeface="Calibri" panose="020F0502020204030204" pitchFamily="34" charset="0"/>
                <a:cs typeface="Calibri" panose="020F0502020204030204" pitchFamily="34" charset="0"/>
              </a:rPr>
              <a:t>Separated children: </a:t>
            </a:r>
            <a:r>
              <a:rPr lang="en-GB" dirty="0">
                <a:latin typeface="Calibri" panose="020F0502020204030204" pitchFamily="34" charset="0"/>
                <a:cs typeface="Calibri" panose="020F0502020204030204" pitchFamily="34" charset="0"/>
              </a:rPr>
              <a:t>seek informed consent or informed assent from the child, depending on their age and in addition, informed consent from the caregiver. </a:t>
            </a:r>
            <a:endParaRPr dirty="0">
              <a:latin typeface="Calibri" panose="020F0502020204030204" pitchFamily="34" charset="0"/>
              <a:cs typeface="Calibri" panose="020F0502020204030204" pitchFamily="34" charset="0"/>
            </a:endParaRPr>
          </a:p>
          <a:p>
            <a:pPr marL="228600" lvl="0" indent="-50800" algn="l" rtl="0">
              <a:lnSpc>
                <a:spcPct val="90000"/>
              </a:lnSpc>
              <a:spcBef>
                <a:spcPts val="1000"/>
              </a:spcBef>
              <a:spcAft>
                <a:spcPts val="0"/>
              </a:spcAft>
              <a:buClr>
                <a:schemeClr val="accent1"/>
              </a:buClr>
              <a:buSzPts val="2800"/>
              <a:buNone/>
            </a:pP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ts val="2800"/>
              <a:buChar char="•"/>
            </a:pPr>
            <a:r>
              <a:rPr lang="en-GB" b="1" dirty="0">
                <a:solidFill>
                  <a:srgbClr val="35B2B4"/>
                </a:solidFill>
                <a:latin typeface="Calibri" panose="020F0502020204030204" pitchFamily="34" charset="0"/>
                <a:cs typeface="Calibri" panose="020F0502020204030204" pitchFamily="34" charset="0"/>
              </a:rPr>
              <a:t>Unaccompanied children</a:t>
            </a:r>
            <a:r>
              <a:rPr lang="en-GB" dirty="0">
                <a:latin typeface="Calibri" panose="020F0502020204030204" pitchFamily="34" charset="0"/>
                <a:cs typeface="Calibri" panose="020F0502020204030204" pitchFamily="34" charset="0"/>
              </a:rPr>
              <a:t>: seek informed consent from older children i.e. in most cases 15-18-year-olds will be able to give informed consent and informed assent from younger children. </a:t>
            </a:r>
            <a:endParaRPr dirty="0">
              <a:latin typeface="Calibri" panose="020F0502020204030204" pitchFamily="34" charset="0"/>
              <a:cs typeface="Calibri" panose="020F0502020204030204" pitchFamily="34" charset="0"/>
            </a:endParaRPr>
          </a:p>
          <a:p>
            <a:pPr marL="228600" lvl="0" indent="-50800" algn="l" rtl="0">
              <a:lnSpc>
                <a:spcPct val="90000"/>
              </a:lnSpc>
              <a:spcBef>
                <a:spcPts val="1000"/>
              </a:spcBef>
              <a:spcAft>
                <a:spcPts val="0"/>
              </a:spcAft>
              <a:buClr>
                <a:schemeClr val="accent6"/>
              </a:buClr>
              <a:buSzPts val="2800"/>
              <a:buNone/>
            </a:pPr>
            <a:endParaRPr dirty="0"/>
          </a:p>
          <a:p>
            <a:pPr marL="228600" lvl="0" indent="-50800" algn="l" rtl="0">
              <a:lnSpc>
                <a:spcPct val="90000"/>
              </a:lnSpc>
              <a:spcBef>
                <a:spcPts val="1000"/>
              </a:spcBef>
              <a:spcAft>
                <a:spcPts val="0"/>
              </a:spcAft>
              <a:buClr>
                <a:schemeClr val="accent6"/>
              </a:buClr>
              <a:buSzPts val="2800"/>
              <a:buNone/>
            </a:pPr>
            <a:endParaRPr dirty="0"/>
          </a:p>
        </p:txBody>
      </p:sp>
      <p:pic>
        <p:nvPicPr>
          <p:cNvPr id="288" name="Google Shape;288;p11" descr="Document"/>
          <p:cNvPicPr preferRelativeResize="0"/>
          <p:nvPr/>
        </p:nvPicPr>
        <p:blipFill rotWithShape="1">
          <a:blip r:embed="rId3">
            <a:alphaModFix/>
          </a:blip>
          <a:srcRect/>
          <a:stretch/>
        </p:blipFill>
        <p:spPr>
          <a:xfrm>
            <a:off x="10783491" y="365125"/>
            <a:ext cx="776264" cy="727075"/>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12"/>
          <p:cNvSpPr txBox="1">
            <a:spLocks noGrp="1"/>
          </p:cNvSpPr>
          <p:nvPr>
            <p:ph type="body" idx="2"/>
          </p:nvPr>
        </p:nvSpPr>
        <p:spPr>
          <a:xfrm>
            <a:off x="656021" y="1912483"/>
            <a:ext cx="11067893" cy="4618946"/>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100000"/>
              </a:lnSpc>
              <a:spcBef>
                <a:spcPts val="0"/>
              </a:spcBef>
              <a:spcAft>
                <a:spcPts val="0"/>
              </a:spcAft>
              <a:buClr>
                <a:srgbClr val="000000"/>
              </a:buClr>
              <a:buSzPts val="1700"/>
              <a:buNone/>
            </a:pPr>
            <a:r>
              <a:rPr lang="en-GB" sz="2500" b="1" dirty="0">
                <a:solidFill>
                  <a:schemeClr val="accent3"/>
                </a:solidFill>
                <a:latin typeface="Calibri" panose="020F0502020204030204" pitchFamily="34" charset="0"/>
                <a:cs typeface="Calibri" panose="020F0502020204030204" pitchFamily="34" charset="0"/>
                <a:sym typeface="Helvetica Neue"/>
              </a:rPr>
              <a:t>Abhati looks to be around 6 years old. She was at school when the earthquake struck her village. </a:t>
            </a:r>
            <a:endParaRPr sz="2500" dirty="0">
              <a:solidFill>
                <a:schemeClr val="accent3"/>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000"/>
              <a:buNone/>
            </a:pPr>
            <a:endParaRPr sz="2500" dirty="0">
              <a:solidFill>
                <a:schemeClr val="dk1"/>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700"/>
              <a:buNone/>
            </a:pPr>
            <a:r>
              <a:rPr lang="en-GB" sz="2500" b="1" dirty="0">
                <a:solidFill>
                  <a:srgbClr val="92D050"/>
                </a:solidFill>
                <a:latin typeface="Calibri" panose="020F0502020204030204" pitchFamily="34" charset="0"/>
                <a:cs typeface="Calibri" panose="020F0502020204030204" pitchFamily="34" charset="0"/>
                <a:sym typeface="Helvetica Neue"/>
              </a:rPr>
              <a:t>QUESTION 1 </a:t>
            </a:r>
            <a:endParaRPr b="1" dirty="0">
              <a:latin typeface="Calibri" panose="020F0502020204030204" pitchFamily="34" charset="0"/>
              <a:cs typeface="Calibri" panose="020F0502020204030204" pitchFamily="34" charset="0"/>
            </a:endParaRPr>
          </a:p>
          <a:p>
            <a:pPr marL="0" lvl="0" indent="0" algn="l" rtl="0">
              <a:lnSpc>
                <a:spcPct val="100000"/>
              </a:lnSpc>
              <a:spcBef>
                <a:spcPts val="0"/>
              </a:spcBef>
              <a:spcAft>
                <a:spcPts val="0"/>
              </a:spcAft>
              <a:buClr>
                <a:srgbClr val="000000"/>
              </a:buClr>
              <a:buSzPts val="1700"/>
              <a:buNone/>
            </a:pPr>
            <a:endParaRPr sz="2500" dirty="0">
              <a:solidFill>
                <a:srgbClr val="000000"/>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700"/>
              <a:buNone/>
            </a:pPr>
            <a:r>
              <a:rPr lang="en-GB" sz="2500" dirty="0">
                <a:solidFill>
                  <a:schemeClr val="dk1"/>
                </a:solidFill>
                <a:latin typeface="Calibri" panose="020F0502020204030204" pitchFamily="34" charset="0"/>
                <a:cs typeface="Calibri" panose="020F0502020204030204" pitchFamily="34" charset="0"/>
                <a:sym typeface="Helvetica Neue"/>
              </a:rPr>
              <a:t>Abhati has not been able to respond to questions about her family or the separation.   </a:t>
            </a:r>
            <a:br>
              <a:rPr lang="en-GB" sz="2500" dirty="0">
                <a:solidFill>
                  <a:schemeClr val="dk1"/>
                </a:solidFill>
                <a:latin typeface="Calibri" panose="020F0502020204030204" pitchFamily="34" charset="0"/>
                <a:cs typeface="Calibri" panose="020F0502020204030204" pitchFamily="34" charset="0"/>
                <a:sym typeface="Helvetica Neue"/>
              </a:rPr>
            </a:b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You continue with the interview and invite her to draw a picture of her home and neighbourhood. </a:t>
            </a: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You stop the interview for today and focus on using her photograph in initial tracing efforts. </a:t>
            </a: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Both A and B. </a:t>
            </a:r>
            <a:endParaRPr sz="2500" dirty="0">
              <a:solidFill>
                <a:srgbClr val="000000"/>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700"/>
              <a:buNone/>
            </a:pPr>
            <a:endParaRPr sz="1700" dirty="0">
              <a:solidFill>
                <a:schemeClr val="dk1"/>
              </a:solidFill>
              <a:latin typeface="Helvetica Neue"/>
              <a:ea typeface="Helvetica Neue"/>
              <a:cs typeface="Helvetica Neue"/>
              <a:sym typeface="Helvetica Neue"/>
            </a:endParaRPr>
          </a:p>
          <a:p>
            <a:pPr marL="228600" lvl="0" indent="-50800" algn="l" rtl="0">
              <a:lnSpc>
                <a:spcPct val="90000"/>
              </a:lnSpc>
              <a:spcBef>
                <a:spcPts val="1000"/>
              </a:spcBef>
              <a:spcAft>
                <a:spcPts val="0"/>
              </a:spcAft>
              <a:buClr>
                <a:schemeClr val="accent6"/>
              </a:buClr>
              <a:buSzPts val="2800"/>
              <a:buNone/>
            </a:pPr>
            <a:endParaRPr dirty="0"/>
          </a:p>
        </p:txBody>
      </p:sp>
      <p:pic>
        <p:nvPicPr>
          <p:cNvPr id="295" name="Google Shape;295;p12"/>
          <p:cNvPicPr preferRelativeResize="0"/>
          <p:nvPr/>
        </p:nvPicPr>
        <p:blipFill rotWithShape="1">
          <a:blip r:embed="rId3">
            <a:alphaModFix/>
          </a:blip>
          <a:srcRect/>
          <a:stretch/>
        </p:blipFill>
        <p:spPr>
          <a:xfrm>
            <a:off x="10481697" y="2739607"/>
            <a:ext cx="1054282" cy="894854"/>
          </a:xfrm>
          <a:prstGeom prst="rect">
            <a:avLst/>
          </a:prstGeom>
          <a:noFill/>
          <a:ln>
            <a:noFill/>
          </a:ln>
        </p:spPr>
      </p:pic>
      <p:sp>
        <p:nvSpPr>
          <p:cNvPr id="296" name="Google Shape;296;p12"/>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Interviewing UASC</a:t>
            </a:r>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sp>
        <p:nvSpPr>
          <p:cNvPr id="302" name="Google Shape;302;p13"/>
          <p:cNvSpPr txBox="1">
            <a:spLocks noGrp="1"/>
          </p:cNvSpPr>
          <p:nvPr>
            <p:ph type="body" idx="2"/>
          </p:nvPr>
        </p:nvSpPr>
        <p:spPr>
          <a:xfrm>
            <a:off x="522515" y="1839686"/>
            <a:ext cx="10953522" cy="4503963"/>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rgbClr val="000000"/>
              </a:buClr>
              <a:buSzPts val="1700"/>
              <a:buNone/>
            </a:pPr>
            <a:r>
              <a:rPr lang="en-GB" sz="2500" b="1" dirty="0">
                <a:solidFill>
                  <a:srgbClr val="92D050"/>
                </a:solidFill>
                <a:latin typeface="Calibri" panose="020F0502020204030204" pitchFamily="34" charset="0"/>
                <a:cs typeface="Calibri" panose="020F0502020204030204" pitchFamily="34" charset="0"/>
                <a:sym typeface="Helvetica Neue"/>
              </a:rPr>
              <a:t>QUESTION 2 </a:t>
            </a:r>
            <a:endParaRPr sz="2500" b="1" dirty="0">
              <a:solidFill>
                <a:srgbClr val="000000"/>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700"/>
              <a:buNone/>
            </a:pPr>
            <a:endParaRPr sz="2500" dirty="0">
              <a:solidFill>
                <a:schemeClr val="dk1"/>
              </a:solidFill>
              <a:latin typeface="Calibri" panose="020F0502020204030204" pitchFamily="34" charset="0"/>
              <a:cs typeface="Calibri" panose="020F0502020204030204" pitchFamily="34" charset="0"/>
              <a:sym typeface="Helvetica Neue"/>
            </a:endParaRPr>
          </a:p>
          <a:p>
            <a:pPr marL="0" lvl="0" indent="0" algn="l" rtl="0">
              <a:lnSpc>
                <a:spcPct val="100000"/>
              </a:lnSpc>
              <a:spcBef>
                <a:spcPts val="0"/>
              </a:spcBef>
              <a:spcAft>
                <a:spcPts val="0"/>
              </a:spcAft>
              <a:buClr>
                <a:srgbClr val="000000"/>
              </a:buClr>
              <a:buSzPts val="1700"/>
              <a:buNone/>
            </a:pPr>
            <a:r>
              <a:rPr lang="en-GB" sz="2500" dirty="0">
                <a:solidFill>
                  <a:schemeClr val="dk1"/>
                </a:solidFill>
                <a:latin typeface="Calibri" panose="020F0502020204030204" pitchFamily="34" charset="0"/>
                <a:cs typeface="Calibri" panose="020F0502020204030204" pitchFamily="34" charset="0"/>
                <a:sym typeface="Helvetica Neue"/>
              </a:rPr>
              <a:t>You explain that you would like to learn more about her to help trace family and relatives and that one way to do this is to draw pictures (maps) of where the child lived before the separation. Abhati does not understand what you mean about drawing a picture and does not seem interested.    </a:t>
            </a:r>
            <a:br>
              <a:rPr lang="en-GB" sz="2500" dirty="0">
                <a:solidFill>
                  <a:schemeClr val="dk1"/>
                </a:solidFill>
                <a:latin typeface="Calibri" panose="020F0502020204030204" pitchFamily="34" charset="0"/>
                <a:cs typeface="Calibri" panose="020F0502020204030204" pitchFamily="34" charset="0"/>
                <a:sym typeface="Helvetica Neue"/>
              </a:rPr>
            </a:br>
            <a:r>
              <a:rPr lang="en-GB" sz="2500" dirty="0">
                <a:solidFill>
                  <a:schemeClr val="dk1"/>
                </a:solidFill>
                <a:latin typeface="Calibri" panose="020F0502020204030204" pitchFamily="34" charset="0"/>
                <a:cs typeface="Calibri" panose="020F0502020204030204" pitchFamily="34" charset="0"/>
                <a:sym typeface="Helvetica Neue"/>
              </a:rPr>
              <a:t> </a:t>
            </a: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You show other children’s maps or present your own drawing as an example.  </a:t>
            </a: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You explain that you need more information to find her parents and that a map can help locate them. </a:t>
            </a:r>
            <a:endParaRPr sz="2500" dirty="0">
              <a:solidFill>
                <a:srgbClr val="000000"/>
              </a:solidFill>
              <a:latin typeface="Calibri" panose="020F0502020204030204" pitchFamily="34" charset="0"/>
              <a:cs typeface="Calibri" panose="020F0502020204030204" pitchFamily="34" charset="0"/>
              <a:sym typeface="Helvetica Neue"/>
            </a:endParaRPr>
          </a:p>
          <a:p>
            <a:pPr marL="800100" lvl="1" indent="-342900" algn="l" rtl="0">
              <a:lnSpc>
                <a:spcPct val="100000"/>
              </a:lnSpc>
              <a:spcBef>
                <a:spcPts val="0"/>
              </a:spcBef>
              <a:spcAft>
                <a:spcPts val="0"/>
              </a:spcAft>
              <a:buClr>
                <a:schemeClr val="dk1"/>
              </a:buClr>
              <a:buSzPct val="100000"/>
              <a:buFont typeface="Calibri"/>
              <a:buAutoNum type="alphaLcParenR"/>
            </a:pPr>
            <a:r>
              <a:rPr lang="en-GB" sz="2500" dirty="0">
                <a:solidFill>
                  <a:schemeClr val="dk1"/>
                </a:solidFill>
                <a:latin typeface="Calibri" panose="020F0502020204030204" pitchFamily="34" charset="0"/>
                <a:cs typeface="Calibri" panose="020F0502020204030204" pitchFamily="34" charset="0"/>
                <a:sym typeface="Helvetica Neue"/>
              </a:rPr>
              <a:t>Both A and B. </a:t>
            </a:r>
            <a:endParaRPr sz="2500" dirty="0">
              <a:solidFill>
                <a:srgbClr val="000000"/>
              </a:solidFill>
              <a:latin typeface="Calibri" panose="020F0502020204030204" pitchFamily="34" charset="0"/>
              <a:cs typeface="Calibri" panose="020F0502020204030204" pitchFamily="34" charset="0"/>
              <a:sym typeface="Helvetica Neue"/>
            </a:endParaRPr>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307"/>
        <p:cNvGrpSpPr/>
        <p:nvPr/>
      </p:nvGrpSpPr>
      <p:grpSpPr>
        <a:xfrm>
          <a:off x="0" y="0"/>
          <a:ext cx="0" cy="0"/>
          <a:chOff x="0" y="0"/>
          <a:chExt cx="0" cy="0"/>
        </a:xfrm>
      </p:grpSpPr>
      <p:sp>
        <p:nvSpPr>
          <p:cNvPr id="308" name="Google Shape;308;p14"/>
          <p:cNvSpPr txBox="1">
            <a:spLocks noGrp="1"/>
          </p:cNvSpPr>
          <p:nvPr>
            <p:ph type="body" idx="2"/>
          </p:nvPr>
        </p:nvSpPr>
        <p:spPr>
          <a:xfrm>
            <a:off x="522515" y="1839686"/>
            <a:ext cx="10953522" cy="4503963"/>
          </a:xfrm>
          <a:prstGeom prst="rect">
            <a:avLst/>
          </a:prstGeom>
          <a:noFill/>
          <a:ln>
            <a:noFill/>
          </a:ln>
        </p:spPr>
        <p:txBody>
          <a:bodyPr spcFirstLastPara="1" wrap="square" lIns="91425" tIns="45700" rIns="91425" bIns="45700" anchor="t" anchorCtr="0">
            <a:normAutofit lnSpcReduction="10000"/>
          </a:bodyPr>
          <a:lstStyle/>
          <a:p>
            <a:pPr marL="0" marR="0" lvl="0" indent="0" algn="l" rtl="0">
              <a:lnSpc>
                <a:spcPct val="100000"/>
              </a:lnSpc>
              <a:spcBef>
                <a:spcPts val="0"/>
              </a:spcBef>
              <a:spcAft>
                <a:spcPts val="0"/>
              </a:spcAft>
              <a:buClr>
                <a:srgbClr val="000000"/>
              </a:buClr>
              <a:buSzPts val="1700"/>
              <a:buFont typeface="Arial"/>
              <a:buNone/>
            </a:pPr>
            <a:r>
              <a:rPr lang="en-GB" sz="2500" b="1" i="0" u="none" strike="noStrike" cap="none" dirty="0">
                <a:solidFill>
                  <a:srgbClr val="92D050"/>
                </a:solidFill>
                <a:latin typeface="Calibri" panose="020F0502020204030204" pitchFamily="34" charset="0"/>
                <a:cs typeface="Calibri" panose="020F0502020204030204" pitchFamily="34" charset="0"/>
                <a:sym typeface="Helvetica Neue"/>
              </a:rPr>
              <a:t>QUESTION 3</a:t>
            </a:r>
            <a:br>
              <a:rPr lang="en-GB" sz="2500" b="0" i="0" u="none" strike="noStrike" cap="none" dirty="0">
                <a:solidFill>
                  <a:srgbClr val="92D050"/>
                </a:solidFill>
                <a:latin typeface="Calibri" panose="020F0502020204030204" pitchFamily="34" charset="0"/>
                <a:cs typeface="Calibri" panose="020F0502020204030204" pitchFamily="34" charset="0"/>
                <a:sym typeface="Helvetica Neue"/>
              </a:rPr>
            </a:br>
            <a:r>
              <a:rPr lang="en-GB" sz="2500" b="0" i="0" u="none" strike="noStrike" cap="none" dirty="0">
                <a:solidFill>
                  <a:srgbClr val="92D050"/>
                </a:solidFill>
                <a:latin typeface="Calibri" panose="020F0502020204030204" pitchFamily="34" charset="0"/>
                <a:cs typeface="Calibri" panose="020F0502020204030204" pitchFamily="34" charset="0"/>
                <a:sym typeface="Helvetica Neue"/>
              </a:rPr>
              <a:t> </a:t>
            </a:r>
            <a:endParaRPr sz="2500" b="0" i="0" u="none" strike="noStrike" cap="none" dirty="0">
              <a:solidFill>
                <a:srgbClr val="000000"/>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700"/>
              <a:buFont typeface="Arial"/>
              <a:buNone/>
            </a:pP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You give </a:t>
            </a:r>
            <a:r>
              <a:rPr lang="en-GB" sz="2500" dirty="0">
                <a:solidFill>
                  <a:schemeClr val="dk1"/>
                </a:solidFill>
                <a:latin typeface="Calibri" panose="020F0502020204030204" pitchFamily="34" charset="0"/>
                <a:cs typeface="Calibri" panose="020F0502020204030204" pitchFamily="34" charset="0"/>
                <a:sym typeface="Helvetica Neue"/>
              </a:rPr>
              <a:t>Abhati </a:t>
            </a: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a piece of paper and a pencil.  She is nervous and unsure what to do.    </a:t>
            </a:r>
            <a:b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b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 </a:t>
            </a:r>
            <a:endParaRPr sz="2500" b="0" i="0" u="none" strike="noStrike" cap="none" dirty="0">
              <a:solidFill>
                <a:srgbClr val="000000"/>
              </a:solidFill>
              <a:latin typeface="Calibri" panose="020F0502020204030204" pitchFamily="34" charset="0"/>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You hold her hand in yours and begin to draw together the shape of a house.  You invite her to continue with the picture by adding all the places around the house that he or she used to go to.  </a:t>
            </a:r>
            <a:endParaRPr sz="2500" b="0" i="0" u="none" strike="noStrike" cap="none" dirty="0">
              <a:solidFill>
                <a:srgbClr val="000000"/>
              </a:solidFill>
              <a:latin typeface="Calibri" panose="020F0502020204030204" pitchFamily="34" charset="0"/>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You draw a small house in the middle of the paper and explain this represents her house.  You invite her to continue with the picture by adding all the places around the house that he or she used to go to. </a:t>
            </a:r>
            <a:endParaRPr sz="2500" b="0" i="0" u="none" strike="noStrike" cap="none" dirty="0">
              <a:solidFill>
                <a:srgbClr val="000000"/>
              </a:solidFill>
              <a:latin typeface="Calibri" panose="020F0502020204030204" pitchFamily="34" charset="0"/>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cs typeface="Calibri" panose="020F0502020204030204" pitchFamily="34" charset="0"/>
                <a:sym typeface="Helvetica Neue"/>
              </a:rPr>
              <a:t>A or B </a:t>
            </a:r>
            <a:endParaRPr sz="2500" b="0" i="0" u="none" strike="noStrike" cap="none" dirty="0">
              <a:solidFill>
                <a:srgbClr val="000000"/>
              </a:solidFill>
              <a:latin typeface="Calibri" panose="020F0502020204030204" pitchFamily="34" charset="0"/>
              <a:cs typeface="Calibri" panose="020F0502020204030204" pitchFamily="34" charset="0"/>
              <a:sym typeface="Helvetica Neue"/>
            </a:endParaRPr>
          </a:p>
          <a:p>
            <a:pPr marL="228600" lvl="0" indent="-50800" algn="l" rtl="0">
              <a:lnSpc>
                <a:spcPct val="90000"/>
              </a:lnSpc>
              <a:spcBef>
                <a:spcPts val="1000"/>
              </a:spcBef>
              <a:spcAft>
                <a:spcPts val="0"/>
              </a:spcAft>
              <a:buClr>
                <a:schemeClr val="accent6"/>
              </a:buClr>
              <a:buSzPts val="2800"/>
              <a:buNone/>
            </a:pPr>
            <a:endParaRPr dirty="0"/>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312"/>
        <p:cNvGrpSpPr/>
        <p:nvPr/>
      </p:nvGrpSpPr>
      <p:grpSpPr>
        <a:xfrm>
          <a:off x="0" y="0"/>
          <a:ext cx="0" cy="0"/>
          <a:chOff x="0" y="0"/>
          <a:chExt cx="0" cy="0"/>
        </a:xfrm>
      </p:grpSpPr>
      <p:sp>
        <p:nvSpPr>
          <p:cNvPr id="313" name="Google Shape;313;p15"/>
          <p:cNvSpPr/>
          <p:nvPr/>
        </p:nvSpPr>
        <p:spPr>
          <a:xfrm>
            <a:off x="380898" y="1851647"/>
            <a:ext cx="11299474" cy="381638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en-GB" sz="2500" b="1" i="0" u="none" strike="noStrike" cap="none" dirty="0">
                <a:solidFill>
                  <a:srgbClr val="92D050"/>
                </a:solidFill>
                <a:latin typeface="Calibri" panose="020F0502020204030204" pitchFamily="34" charset="0"/>
                <a:ea typeface="Helvetica Neue"/>
                <a:cs typeface="Calibri" panose="020F0502020204030204" pitchFamily="34" charset="0"/>
                <a:sym typeface="Helvetica Neue"/>
              </a:rPr>
              <a:t>QUESTION 4 </a:t>
            </a:r>
            <a:br>
              <a:rPr lang="en-GB" sz="2500" b="0" i="0" u="none" strike="noStrike" cap="none" dirty="0">
                <a:solidFill>
                  <a:srgbClr val="92D050"/>
                </a:solidFill>
                <a:latin typeface="Calibri" panose="020F0502020204030204" pitchFamily="34" charset="0"/>
                <a:ea typeface="Helvetica Neue"/>
                <a:cs typeface="Calibri" panose="020F0502020204030204" pitchFamily="34" charset="0"/>
                <a:sym typeface="Helvetica Neue"/>
              </a:rPr>
            </a:b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700"/>
              <a:buFont typeface="Arial"/>
              <a:buNone/>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Abhati begins on her picture.  What do you do while she is drawing? </a:t>
            </a:r>
            <a:b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b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You ask her questions as she draws to elicit details about the people and places depicted. </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You allow her time to draw without interruption.  You are patient and encouraging. </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800100" marR="0" lvl="1" indent="-342900" algn="l" rtl="0">
              <a:lnSpc>
                <a:spcPct val="100000"/>
              </a:lnSpc>
              <a:spcBef>
                <a:spcPts val="0"/>
              </a:spcBef>
              <a:spcAft>
                <a:spcPts val="0"/>
              </a:spcAft>
              <a:buClr>
                <a:schemeClr val="dk1"/>
              </a:buClr>
              <a:buSzPct val="100000"/>
              <a:buFont typeface="Calibri"/>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Both A and B. </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chemeClr val="dk1"/>
              </a:solidFill>
              <a:latin typeface="Helvetica Neue"/>
              <a:ea typeface="Helvetica Neue"/>
              <a:cs typeface="Helvetica Neue"/>
              <a:sym typeface="Helvetica Neue"/>
            </a:endParaRPr>
          </a:p>
        </p:txBody>
      </p:sp>
      <p:pic>
        <p:nvPicPr>
          <p:cNvPr id="314" name="Google Shape;314;p15"/>
          <p:cNvPicPr preferRelativeResize="0"/>
          <p:nvPr/>
        </p:nvPicPr>
        <p:blipFill rotWithShape="1">
          <a:blip r:embed="rId3">
            <a:alphaModFix/>
          </a:blip>
          <a:srcRect/>
          <a:stretch/>
        </p:blipFill>
        <p:spPr>
          <a:xfrm>
            <a:off x="9970662" y="1941412"/>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3">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3">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3">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3">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3">
                                            <p:txEl>
                                              <p:pRg st="4" end="4"/>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1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318"/>
        <p:cNvGrpSpPr/>
        <p:nvPr/>
      </p:nvGrpSpPr>
      <p:grpSpPr>
        <a:xfrm>
          <a:off x="0" y="0"/>
          <a:ext cx="0" cy="0"/>
          <a:chOff x="0" y="0"/>
          <a:chExt cx="0" cy="0"/>
        </a:xfrm>
      </p:grpSpPr>
      <p:sp>
        <p:nvSpPr>
          <p:cNvPr id="319" name="Google Shape;319;p16"/>
          <p:cNvSpPr/>
          <p:nvPr/>
        </p:nvSpPr>
        <p:spPr>
          <a:xfrm>
            <a:off x="380898" y="1851647"/>
            <a:ext cx="11299474" cy="4201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500" b="1" dirty="0">
                <a:solidFill>
                  <a:srgbClr val="92D050"/>
                </a:solidFill>
                <a:latin typeface="Calibri" panose="020F0502020204030204" pitchFamily="34" charset="0"/>
                <a:ea typeface="Helvetica Neue"/>
                <a:cs typeface="Calibri" panose="020F0502020204030204" pitchFamily="34" charset="0"/>
                <a:sym typeface="Helvetica Neue"/>
              </a:rPr>
              <a:t>QUESTION 5</a:t>
            </a:r>
            <a:br>
              <a:rPr lang="en-GB" sz="2500" dirty="0">
                <a:solidFill>
                  <a:srgbClr val="92D050"/>
                </a:solidFill>
                <a:latin typeface="Calibri" panose="020F0502020204030204" pitchFamily="34" charset="0"/>
                <a:ea typeface="Helvetica Neue"/>
                <a:cs typeface="Calibri" panose="020F0502020204030204" pitchFamily="34" charset="0"/>
                <a:sym typeface="Helvetica Neue"/>
              </a:rPr>
            </a:br>
            <a:endParaRPr sz="2500"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spcBef>
                <a:spcPts val="0"/>
              </a:spcBef>
              <a:spcAft>
                <a:spcPts val="0"/>
              </a:spcAft>
              <a:buNone/>
            </a:pPr>
            <a:r>
              <a:rPr lang="en-GB" sz="2500" dirty="0">
                <a:solidFill>
                  <a:schemeClr val="dk1"/>
                </a:solidFill>
                <a:latin typeface="Calibri" panose="020F0502020204030204" pitchFamily="34" charset="0"/>
                <a:ea typeface="Helvetica Neue"/>
                <a:cs typeface="Calibri" panose="020F0502020204030204" pitchFamily="34" charset="0"/>
                <a:sym typeface="Helvetica Neue"/>
              </a:rPr>
              <a:t>Abhati says she has finished her pictures.  What can you ask her to do? </a:t>
            </a:r>
            <a:br>
              <a:rPr lang="en-GB" sz="2500" dirty="0">
                <a:solidFill>
                  <a:schemeClr val="dk1"/>
                </a:solidFill>
                <a:latin typeface="Calibri" panose="020F0502020204030204" pitchFamily="34" charset="0"/>
                <a:ea typeface="Helvetica Neue"/>
                <a:cs typeface="Calibri" panose="020F0502020204030204" pitchFamily="34" charset="0"/>
                <a:sym typeface="Helvetica Neue"/>
              </a:rPr>
            </a:br>
            <a:endParaRPr sz="2500" dirty="0">
              <a:solidFill>
                <a:srgbClr val="000000"/>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spcBef>
                <a:spcPts val="0"/>
              </a:spcBef>
              <a:spcAft>
                <a:spcPts val="0"/>
              </a:spcAft>
              <a:buClr>
                <a:schemeClr val="tx1"/>
              </a:buClr>
              <a:buFont typeface="+mj-lt"/>
              <a:buAutoNum type="alphaLcParen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You ask about all the places on the map. And invite her to label each place; or label the places for her if Abhati can’t write. </a:t>
            </a:r>
          </a:p>
          <a:p>
            <a:pPr marL="457200" marR="0" lvl="0" indent="-457200" algn="l" rtl="0">
              <a:spcBef>
                <a:spcPts val="0"/>
              </a:spcBef>
              <a:spcAft>
                <a:spcPts val="0"/>
              </a:spcAft>
              <a:buClr>
                <a:schemeClr val="tx1"/>
              </a:buClr>
              <a:buFont typeface="+mj-lt"/>
              <a:buAutoNum type="alphaLcParen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You explain that you would like to learn more about her drawing and that you would like to ask some questions.  You ask if it is all right for you to write down what she says. </a:t>
            </a:r>
          </a:p>
          <a:p>
            <a:pPr marL="457200" marR="0" lvl="0" indent="-457200" algn="l" rtl="0">
              <a:spcBef>
                <a:spcPts val="0"/>
              </a:spcBef>
              <a:spcAft>
                <a:spcPts val="0"/>
              </a:spcAft>
              <a:buClr>
                <a:schemeClr val="tx1"/>
              </a:buClr>
              <a:buFont typeface="+mj-lt"/>
              <a:buAutoNum type="alphaLcParenR"/>
            </a:pPr>
            <a:r>
              <a:rPr lang="en-GB" sz="2500" dirty="0">
                <a:solidFill>
                  <a:schemeClr val="tx1"/>
                </a:solidFill>
                <a:latin typeface="Calibri" panose="020F0502020204030204" pitchFamily="34" charset="0"/>
                <a:ea typeface="Helvetica Neue"/>
                <a:cs typeface="Calibri" panose="020F0502020204030204" pitchFamily="34" charset="0"/>
                <a:sym typeface="Helvetica Neue"/>
              </a:rPr>
              <a:t>Both A and B. </a:t>
            </a:r>
            <a:endParaRPr sz="2500" dirty="0">
              <a:solidFill>
                <a:schemeClr val="tx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chemeClr val="dk1"/>
              </a:solidFill>
              <a:latin typeface="Helvetica Neue"/>
              <a:ea typeface="Helvetica Neue"/>
              <a:cs typeface="Helvetica Neue"/>
              <a:sym typeface="Helvetica Neue"/>
            </a:endParaRPr>
          </a:p>
        </p:txBody>
      </p:sp>
      <p:pic>
        <p:nvPicPr>
          <p:cNvPr id="320" name="Google Shape;320;p16"/>
          <p:cNvPicPr preferRelativeResize="0"/>
          <p:nvPr/>
        </p:nvPicPr>
        <p:blipFill rotWithShape="1">
          <a:blip r:embed="rId3">
            <a:alphaModFix/>
          </a:blip>
          <a:srcRect/>
          <a:stretch/>
        </p:blipFill>
        <p:spPr>
          <a:xfrm>
            <a:off x="10340776" y="1851647"/>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19">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19">
                                            <p:txEl>
                                              <p:pRg st="1" end="1"/>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19">
                                            <p:txEl>
                                              <p:pRg st="2" end="2"/>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19">
                                            <p:txEl>
                                              <p:pRg st="3" end="3"/>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1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324"/>
        <p:cNvGrpSpPr/>
        <p:nvPr/>
      </p:nvGrpSpPr>
      <p:grpSpPr>
        <a:xfrm>
          <a:off x="0" y="0"/>
          <a:ext cx="0" cy="0"/>
          <a:chOff x="0" y="0"/>
          <a:chExt cx="0" cy="0"/>
        </a:xfrm>
      </p:grpSpPr>
      <p:sp>
        <p:nvSpPr>
          <p:cNvPr id="325" name="Google Shape;325;p17"/>
          <p:cNvSpPr/>
          <p:nvPr/>
        </p:nvSpPr>
        <p:spPr>
          <a:xfrm>
            <a:off x="380898" y="1851647"/>
            <a:ext cx="11299474" cy="4201110"/>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2500" b="1" dirty="0">
                <a:solidFill>
                  <a:srgbClr val="92D050"/>
                </a:solidFill>
                <a:latin typeface="Calibri" panose="020F0502020204030204" pitchFamily="34" charset="0"/>
                <a:ea typeface="Helvetica Neue"/>
                <a:cs typeface="Calibri" panose="020F0502020204030204" pitchFamily="34" charset="0"/>
                <a:sym typeface="Helvetica Neue"/>
              </a:rPr>
              <a:t>QUESTION 6 </a:t>
            </a:r>
            <a:endParaRPr sz="2500" b="1"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spcBef>
                <a:spcPts val="0"/>
              </a:spcBef>
              <a:spcAft>
                <a:spcPts val="0"/>
              </a:spcAft>
              <a:buNone/>
            </a:pPr>
            <a:endParaRPr sz="2500"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spcBef>
                <a:spcPts val="0"/>
              </a:spcBef>
              <a:spcAft>
                <a:spcPts val="0"/>
              </a:spcAft>
              <a:buNone/>
            </a:pPr>
            <a:r>
              <a:rPr lang="en-GB" sz="2500" dirty="0">
                <a:solidFill>
                  <a:schemeClr val="dk1"/>
                </a:solidFill>
                <a:latin typeface="Calibri" panose="020F0502020204030204" pitchFamily="34" charset="0"/>
                <a:ea typeface="Helvetica Neue"/>
                <a:cs typeface="Calibri" panose="020F0502020204030204" pitchFamily="34" charset="0"/>
                <a:sym typeface="Helvetica Neue"/>
              </a:rPr>
              <a:t>You continue and you ask questions to elicit information.  What questions do you ask her? </a:t>
            </a:r>
            <a:br>
              <a:rPr lang="en-GB" sz="2500" dirty="0">
                <a:solidFill>
                  <a:schemeClr val="dk1"/>
                </a:solidFill>
                <a:latin typeface="Calibri" panose="020F0502020204030204" pitchFamily="34" charset="0"/>
                <a:ea typeface="Helvetica Neue"/>
                <a:cs typeface="Calibri" panose="020F0502020204030204" pitchFamily="34" charset="0"/>
                <a:sym typeface="Helvetica Neue"/>
              </a:rPr>
            </a:br>
            <a:endParaRPr sz="2500" dirty="0">
              <a:solidFill>
                <a:srgbClr val="000000"/>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spcBef>
                <a:spcPts val="0"/>
              </a:spcBef>
              <a:spcAft>
                <a:spcPts val="0"/>
              </a:spcAft>
              <a:buClr>
                <a:schemeClr val="tx1"/>
              </a:buClr>
              <a:buFont typeface="+mj-lt"/>
              <a:buAutoNum type="alphaLcParenR"/>
            </a:pPr>
            <a:r>
              <a:rPr lang="en-GB" sz="2500" dirty="0">
                <a:solidFill>
                  <a:schemeClr val="dk1"/>
                </a:solidFill>
                <a:latin typeface="Calibri" panose="020F0502020204030204" pitchFamily="34" charset="0"/>
                <a:ea typeface="Helvetica Neue"/>
                <a:cs typeface="Calibri" panose="020F0502020204030204" pitchFamily="34" charset="0"/>
                <a:sym typeface="Helvetica Neue"/>
              </a:rPr>
              <a:t>What do you miss about your home?   How are you coping without your parents?  What do you think happened to your parents? </a:t>
            </a:r>
            <a:endParaRPr lang="en-GB" sz="2500" dirty="0">
              <a:latin typeface="Calibri" panose="020F0502020204030204" pitchFamily="34" charset="0"/>
              <a:ea typeface="Helvetica Neue"/>
              <a:cs typeface="Calibri" panose="020F0502020204030204" pitchFamily="34" charset="0"/>
              <a:sym typeface="Helvetica Neue"/>
            </a:endParaRPr>
          </a:p>
          <a:p>
            <a:pPr marL="457200" marR="0" lvl="0" indent="-457200" algn="l" rtl="0">
              <a:spcBef>
                <a:spcPts val="0"/>
              </a:spcBef>
              <a:spcAft>
                <a:spcPts val="0"/>
              </a:spcAft>
              <a:buClr>
                <a:schemeClr val="tx1"/>
              </a:buClr>
              <a:buFont typeface="+mj-lt"/>
              <a:buAutoNum type="alphaLcParenR"/>
            </a:pPr>
            <a:r>
              <a:rPr lang="en-GB" sz="2500" dirty="0">
                <a:solidFill>
                  <a:schemeClr val="dk1"/>
                </a:solidFill>
                <a:latin typeface="Calibri" panose="020F0502020204030204" pitchFamily="34" charset="0"/>
                <a:ea typeface="Helvetica Neue"/>
                <a:cs typeface="Calibri" panose="020F0502020204030204" pitchFamily="34" charset="0"/>
                <a:sym typeface="Helvetica Neue"/>
              </a:rPr>
              <a:t>Did you ever visit a neighbouring town? Where did you play with friends? Where did your father go to work?  </a:t>
            </a:r>
            <a:endParaRPr lang="en-GB" sz="2500" dirty="0">
              <a:latin typeface="Calibri" panose="020F0502020204030204" pitchFamily="34" charset="0"/>
              <a:ea typeface="Helvetica Neue"/>
              <a:cs typeface="Calibri" panose="020F0502020204030204" pitchFamily="34" charset="0"/>
              <a:sym typeface="Helvetica Neue"/>
            </a:endParaRPr>
          </a:p>
          <a:p>
            <a:pPr marL="457200" marR="0" lvl="0" indent="-457200" algn="l" rtl="0">
              <a:spcBef>
                <a:spcPts val="0"/>
              </a:spcBef>
              <a:spcAft>
                <a:spcPts val="0"/>
              </a:spcAft>
              <a:buClr>
                <a:schemeClr val="tx1"/>
              </a:buClr>
              <a:buFont typeface="+mj-lt"/>
              <a:buAutoNum type="alphaLcParenR"/>
            </a:pPr>
            <a:r>
              <a:rPr lang="en-GB" sz="2500" dirty="0">
                <a:solidFill>
                  <a:schemeClr val="dk1"/>
                </a:solidFill>
                <a:latin typeface="Calibri" panose="020F0502020204030204" pitchFamily="34" charset="0"/>
                <a:ea typeface="Helvetica Neue"/>
                <a:cs typeface="Calibri" panose="020F0502020204030204" pitchFamily="34" charset="0"/>
                <a:sym typeface="Helvetica Neue"/>
              </a:rPr>
              <a:t>Both A and B. </a:t>
            </a:r>
            <a:endParaRPr sz="2500"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700"/>
              <a:buFont typeface="Arial"/>
              <a:buNone/>
            </a:pPr>
            <a:endParaRPr sz="1700" b="0" i="0" u="none" strike="noStrike" cap="none" dirty="0">
              <a:solidFill>
                <a:schemeClr val="dk1"/>
              </a:solidFill>
              <a:latin typeface="Helvetica Neue"/>
              <a:ea typeface="Helvetica Neue"/>
              <a:cs typeface="Helvetica Neue"/>
              <a:sym typeface="Helvetica Neue"/>
            </a:endParaRPr>
          </a:p>
        </p:txBody>
      </p:sp>
      <p:pic>
        <p:nvPicPr>
          <p:cNvPr id="326" name="Google Shape;326;p17"/>
          <p:cNvPicPr preferRelativeResize="0"/>
          <p:nvPr/>
        </p:nvPicPr>
        <p:blipFill rotWithShape="1">
          <a:blip r:embed="rId3">
            <a:alphaModFix/>
          </a:blip>
          <a:srcRect/>
          <a:stretch/>
        </p:blipFill>
        <p:spPr>
          <a:xfrm>
            <a:off x="10340776" y="1851647"/>
            <a:ext cx="1054282" cy="894854"/>
          </a:xfrm>
          <a:prstGeom prst="rect">
            <a:avLst/>
          </a:prstGeom>
          <a:noFill/>
          <a:ln>
            <a:noFill/>
          </a:ln>
        </p:spPr>
      </p:pic>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325">
                                            <p:txEl>
                                              <p:pRg st="0" end="0"/>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25">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25">
                                            <p:txEl>
                                              <p:pRg st="3" end="3"/>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25">
                                            <p:txEl>
                                              <p:pRg st="4" end="4"/>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25">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330"/>
        <p:cNvGrpSpPr/>
        <p:nvPr/>
      </p:nvGrpSpPr>
      <p:grpSpPr>
        <a:xfrm>
          <a:off x="0" y="0"/>
          <a:ext cx="0" cy="0"/>
          <a:chOff x="0" y="0"/>
          <a:chExt cx="0" cy="0"/>
        </a:xfrm>
      </p:grpSpPr>
      <p:sp>
        <p:nvSpPr>
          <p:cNvPr id="331" name="Google Shape;331;p18"/>
          <p:cNvSpPr/>
          <p:nvPr/>
        </p:nvSpPr>
        <p:spPr>
          <a:xfrm>
            <a:off x="250370" y="1719874"/>
            <a:ext cx="11941629" cy="432422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400"/>
              <a:buFont typeface="Arial"/>
              <a:buNone/>
            </a:pPr>
            <a:r>
              <a:rPr lang="en-GB" sz="2500" b="1" i="0" u="none" strike="noStrike" cap="none" dirty="0">
                <a:solidFill>
                  <a:srgbClr val="92D050"/>
                </a:solidFill>
                <a:latin typeface="Calibri" panose="020F0502020204030204" pitchFamily="34" charset="0"/>
                <a:ea typeface="Helvetica Neue"/>
                <a:cs typeface="Calibri" panose="020F0502020204030204" pitchFamily="34" charset="0"/>
                <a:sym typeface="Helvetica Neue"/>
              </a:rPr>
              <a:t>QUESTION 7 </a:t>
            </a:r>
            <a:endParaRPr b="1"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1400"/>
              <a:buFont typeface="Arial"/>
              <a:buNone/>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As Abhati remembers more details, you ask her to add each place and person to the map.  You continue to encourage Abhati. How do you finish the interview? </a:t>
            </a:r>
            <a:endParaRPr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rgbClr val="000000"/>
              </a:buClr>
              <a:buSzPts val="1400"/>
              <a:buFont typeface="Arial"/>
              <a:buNone/>
            </a:pP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tx1"/>
              </a:buClr>
              <a:buSzPct val="100000"/>
              <a:buFont typeface="+mj-lt"/>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You compliment Abhati on her effort and review with her the key details and how this information may be used in tracing. </a:t>
            </a:r>
            <a:endParaRPr lang="en-GB" sz="2500" dirty="0">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tx1"/>
              </a:buClr>
              <a:buSzPct val="100000"/>
              <a:buFont typeface="+mj-lt"/>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You thank Abhati and make a copy of the map for her.  You encourage her to let you know if she remembers any other information.  You explain to her what will happen now and how she will be kept informed. </a:t>
            </a:r>
            <a:endParaRPr lang="en-GB" sz="2500" dirty="0">
              <a:latin typeface="Calibri" panose="020F0502020204030204" pitchFamily="34" charset="0"/>
              <a:ea typeface="Helvetica Neue"/>
              <a:cs typeface="Calibri" panose="020F0502020204030204" pitchFamily="34" charset="0"/>
              <a:sym typeface="Helvetica Neue"/>
            </a:endParaRPr>
          </a:p>
          <a:p>
            <a:pPr marL="457200" marR="0" lvl="0" indent="-457200" algn="l" rtl="0">
              <a:lnSpc>
                <a:spcPct val="100000"/>
              </a:lnSpc>
              <a:spcBef>
                <a:spcPts val="0"/>
              </a:spcBef>
              <a:spcAft>
                <a:spcPts val="0"/>
              </a:spcAft>
              <a:buClr>
                <a:schemeClr val="tx1"/>
              </a:buClr>
              <a:buSzPct val="100000"/>
              <a:buFont typeface="+mj-lt"/>
              <a:buAutoNum type="alphaLcParenR"/>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Both A and B</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p:txBody>
      </p:sp>
      <p:pic>
        <p:nvPicPr>
          <p:cNvPr id="332" name="Google Shape;332;p18"/>
          <p:cNvPicPr preferRelativeResize="0"/>
          <p:nvPr/>
        </p:nvPicPr>
        <p:blipFill rotWithShape="1">
          <a:blip r:embed="rId3">
            <a:alphaModFix/>
          </a:blip>
          <a:srcRect/>
          <a:stretch/>
        </p:blipFill>
        <p:spPr>
          <a:xfrm>
            <a:off x="10550002" y="1810746"/>
            <a:ext cx="1054282" cy="894854"/>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337"/>
        <p:cNvGrpSpPr/>
        <p:nvPr/>
      </p:nvGrpSpPr>
      <p:grpSpPr>
        <a:xfrm>
          <a:off x="0" y="0"/>
          <a:ext cx="0" cy="0"/>
          <a:chOff x="0" y="0"/>
          <a:chExt cx="0" cy="0"/>
        </a:xfrm>
      </p:grpSpPr>
      <p:sp>
        <p:nvSpPr>
          <p:cNvPr id="338" name="Google Shape;338;p1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Activity 3 - Interviewing Young Children</a:t>
            </a:r>
            <a:endParaRPr/>
          </a:p>
        </p:txBody>
      </p:sp>
      <p:pic>
        <p:nvPicPr>
          <p:cNvPr id="339" name="Google Shape;339;p19" descr="mobility mapping and flow diagrams.pdf (application/pdf Object) - Mozilla Firefox"/>
          <p:cNvPicPr preferRelativeResize="0"/>
          <p:nvPr/>
        </p:nvPicPr>
        <p:blipFill rotWithShape="1">
          <a:blip r:embed="rId3">
            <a:alphaModFix/>
          </a:blip>
          <a:srcRect l="18591" t="28257" r="25523" b="6221"/>
          <a:stretch/>
        </p:blipFill>
        <p:spPr>
          <a:xfrm>
            <a:off x="8156340" y="4435824"/>
            <a:ext cx="3959459" cy="2356345"/>
          </a:xfrm>
          <a:prstGeom prst="rect">
            <a:avLst/>
          </a:prstGeom>
          <a:noFill/>
          <a:ln>
            <a:noFill/>
          </a:ln>
        </p:spPr>
      </p:pic>
      <p:pic>
        <p:nvPicPr>
          <p:cNvPr id="340" name="Google Shape;340;p19" descr="Image result for Interviewing children"/>
          <p:cNvPicPr preferRelativeResize="0"/>
          <p:nvPr/>
        </p:nvPicPr>
        <p:blipFill rotWithShape="1">
          <a:blip r:embed="rId4">
            <a:alphaModFix/>
          </a:blip>
          <a:srcRect/>
          <a:stretch/>
        </p:blipFill>
        <p:spPr>
          <a:xfrm>
            <a:off x="8232541" y="1929143"/>
            <a:ext cx="3883259" cy="2246971"/>
          </a:xfrm>
          <a:prstGeom prst="rect">
            <a:avLst/>
          </a:prstGeom>
          <a:noFill/>
          <a:ln>
            <a:noFill/>
          </a:ln>
        </p:spPr>
      </p:pic>
      <p:sp>
        <p:nvSpPr>
          <p:cNvPr id="341" name="Google Shape;341;p19"/>
          <p:cNvSpPr txBox="1"/>
          <p:nvPr/>
        </p:nvSpPr>
        <p:spPr>
          <a:xfrm>
            <a:off x="395535" y="1916831"/>
            <a:ext cx="7561922" cy="487533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2400"/>
              <a:buFont typeface="Calibri"/>
              <a:buNone/>
            </a:pPr>
            <a:r>
              <a:rPr lang="en-GB" sz="2300" b="1" dirty="0">
                <a:solidFill>
                  <a:schemeClr val="dk1"/>
                </a:solidFill>
                <a:latin typeface="Calibri" panose="020F0502020204030204" pitchFamily="34" charset="0"/>
                <a:ea typeface="Helvetica Neue"/>
                <a:cs typeface="Calibri" panose="020F0502020204030204" pitchFamily="34" charset="0"/>
                <a:sym typeface="Helvetica Neue"/>
              </a:rPr>
              <a:t>In threes</a:t>
            </a:r>
            <a:r>
              <a:rPr lang="en-GB" sz="2300" dirty="0">
                <a:solidFill>
                  <a:schemeClr val="dk1"/>
                </a:solidFill>
                <a:latin typeface="Calibri" panose="020F0502020204030204" pitchFamily="34" charset="0"/>
                <a:ea typeface="Helvetica Neue"/>
                <a:cs typeface="Calibri" panose="020F0502020204030204" pitchFamily="34" charset="0"/>
                <a:sym typeface="Helvetica Neue"/>
              </a:rPr>
              <a:t>, which include an interviewer, interviewee and observer, practice the three types of questions using the Case Study:</a:t>
            </a:r>
            <a:endParaRPr dirty="0">
              <a:latin typeface="Calibri" panose="020F0502020204030204" pitchFamily="34" charset="0"/>
              <a:cs typeface="Calibri" panose="020F0502020204030204" pitchFamily="34" charset="0"/>
            </a:endParaRPr>
          </a:p>
          <a:p>
            <a:pPr marL="0" marR="0" lvl="0" indent="0" algn="l" rtl="0">
              <a:lnSpc>
                <a:spcPct val="100000"/>
              </a:lnSpc>
              <a:spcBef>
                <a:spcPts val="0"/>
              </a:spcBef>
              <a:spcAft>
                <a:spcPts val="0"/>
              </a:spcAft>
              <a:buClr>
                <a:schemeClr val="dk1"/>
              </a:buClr>
              <a:buSzPts val="2400"/>
              <a:buFont typeface="Calibri"/>
              <a:buNone/>
            </a:pPr>
            <a:endParaRPr sz="23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00000"/>
              </a:lnSpc>
              <a:spcBef>
                <a:spcPts val="480"/>
              </a:spcBef>
              <a:spcAft>
                <a:spcPts val="0"/>
              </a:spcAft>
              <a:buClr>
                <a:schemeClr val="accent1"/>
              </a:buClr>
              <a:buSzPts val="2400"/>
              <a:buFont typeface="Arial" panose="020B0604020202020204" pitchFamily="34" charset="0"/>
              <a:buChar char="•"/>
            </a:pPr>
            <a:r>
              <a:rPr lang="en-GB" sz="2300" b="1" dirty="0">
                <a:solidFill>
                  <a:schemeClr val="dk1"/>
                </a:solidFill>
                <a:latin typeface="Calibri" panose="020F0502020204030204" pitchFamily="34" charset="0"/>
                <a:ea typeface="Helvetica Neue"/>
                <a:cs typeface="Calibri" panose="020F0502020204030204" pitchFamily="34" charset="0"/>
                <a:sym typeface="Helvetica Neue"/>
              </a:rPr>
              <a:t>Open questions</a:t>
            </a:r>
            <a:r>
              <a:rPr lang="en-GB" sz="2300" dirty="0">
                <a:solidFill>
                  <a:schemeClr val="dk1"/>
                </a:solidFill>
                <a:latin typeface="Calibri" panose="020F0502020204030204" pitchFamily="34" charset="0"/>
                <a:ea typeface="Helvetica Neue"/>
                <a:cs typeface="Calibri" panose="020F0502020204030204" pitchFamily="34" charset="0"/>
                <a:sym typeface="Helvetica Neue"/>
              </a:rPr>
              <a:t> do not suggest any right or wrong answers and</a:t>
            </a:r>
            <a:r>
              <a:rPr lang="en-GB" dirty="0">
                <a:latin typeface="Calibri" panose="020F0502020204030204" pitchFamily="34" charset="0"/>
                <a:cs typeface="Calibri" panose="020F0502020204030204" pitchFamily="34" charset="0"/>
              </a:rPr>
              <a:t> </a:t>
            </a:r>
            <a:r>
              <a:rPr lang="en-GB" sz="2300" dirty="0">
                <a:solidFill>
                  <a:schemeClr val="dk1"/>
                </a:solidFill>
                <a:latin typeface="Calibri" panose="020F0502020204030204" pitchFamily="34" charset="0"/>
                <a:ea typeface="Helvetica Neue"/>
                <a:cs typeface="Calibri" panose="020F0502020204030204" pitchFamily="34" charset="0"/>
                <a:sym typeface="Helvetica Neue"/>
              </a:rPr>
              <a:t>encourage the child to continue talking.</a:t>
            </a:r>
            <a:br>
              <a:rPr lang="en-GB" sz="2300" dirty="0">
                <a:solidFill>
                  <a:schemeClr val="dk1"/>
                </a:solidFill>
                <a:latin typeface="Calibri" panose="020F0502020204030204" pitchFamily="34" charset="0"/>
                <a:ea typeface="Helvetica Neue"/>
                <a:cs typeface="Calibri" panose="020F0502020204030204" pitchFamily="34" charset="0"/>
                <a:sym typeface="Helvetica Neue"/>
              </a:rPr>
            </a:br>
            <a:endParaRPr sz="23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600"/>
              </a:spcBef>
              <a:spcAft>
                <a:spcPts val="0"/>
              </a:spcAft>
              <a:buClr>
                <a:schemeClr val="accent1"/>
              </a:buClr>
              <a:buSzPct val="100000"/>
              <a:buFont typeface="Arial" panose="020B0604020202020204" pitchFamily="34" charset="0"/>
              <a:buChar char="•"/>
            </a:pPr>
            <a:r>
              <a:rPr lang="en-GB" sz="2300" b="1" dirty="0">
                <a:solidFill>
                  <a:schemeClr val="dk1"/>
                </a:solidFill>
                <a:latin typeface="Calibri" panose="020F0502020204030204" pitchFamily="34" charset="0"/>
                <a:ea typeface="Helvetica Neue"/>
                <a:cs typeface="Calibri" panose="020F0502020204030204" pitchFamily="34" charset="0"/>
                <a:sym typeface="Helvetica Neue"/>
              </a:rPr>
              <a:t>Specific questions</a:t>
            </a:r>
            <a:endParaRPr dirty="0">
              <a:latin typeface="Calibri" panose="020F0502020204030204" pitchFamily="34" charset="0"/>
              <a:cs typeface="Calibri" panose="020F0502020204030204" pitchFamily="34" charset="0"/>
            </a:endParaRPr>
          </a:p>
          <a:p>
            <a:pPr marL="0" marR="0" lvl="0" indent="0" algn="l" rtl="0">
              <a:lnSpc>
                <a:spcPct val="115000"/>
              </a:lnSpc>
              <a:spcBef>
                <a:spcPts val="600"/>
              </a:spcBef>
              <a:spcAft>
                <a:spcPts val="0"/>
              </a:spcAft>
              <a:buClr>
                <a:schemeClr val="accent1"/>
              </a:buClr>
              <a:buSzPts val="1100"/>
              <a:buFont typeface="Arial"/>
              <a:buNone/>
            </a:pPr>
            <a:endParaRPr sz="23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00000"/>
              </a:lnSpc>
              <a:spcBef>
                <a:spcPts val="480"/>
              </a:spcBef>
              <a:spcAft>
                <a:spcPts val="0"/>
              </a:spcAft>
              <a:buClr>
                <a:schemeClr val="accent1"/>
              </a:buClr>
              <a:buSzPts val="2400"/>
              <a:buFont typeface="Arial" panose="020B0604020202020204" pitchFamily="34" charset="0"/>
              <a:buChar char="•"/>
            </a:pPr>
            <a:r>
              <a:rPr lang="en-GB" sz="2300" b="1" dirty="0">
                <a:solidFill>
                  <a:schemeClr val="dk1"/>
                </a:solidFill>
                <a:latin typeface="Calibri" panose="020F0502020204030204" pitchFamily="34" charset="0"/>
                <a:ea typeface="Helvetica Neue"/>
                <a:cs typeface="Calibri" panose="020F0502020204030204" pitchFamily="34" charset="0"/>
                <a:sym typeface="Helvetica Neue"/>
              </a:rPr>
              <a:t>Closed questions </a:t>
            </a:r>
            <a:r>
              <a:rPr lang="en-GB" sz="2300" dirty="0">
                <a:solidFill>
                  <a:schemeClr val="dk1"/>
                </a:solidFill>
                <a:latin typeface="Calibri" panose="020F0502020204030204" pitchFamily="34" charset="0"/>
                <a:ea typeface="Helvetica Neue"/>
                <a:cs typeface="Calibri" panose="020F0502020204030204" pitchFamily="34" charset="0"/>
                <a:sym typeface="Helvetica Neue"/>
              </a:rPr>
              <a:t>require “yes”, “no”, or equally simple answers.</a:t>
            </a:r>
            <a:endParaRPr dirty="0">
              <a:latin typeface="Calibri" panose="020F0502020204030204" pitchFamily="34" charset="0"/>
              <a:cs typeface="Calibri" panose="020F0502020204030204"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1"/>
        <p:cNvGrpSpPr/>
        <p:nvPr/>
      </p:nvGrpSpPr>
      <p:grpSpPr>
        <a:xfrm>
          <a:off x="0" y="0"/>
          <a:ext cx="0" cy="0"/>
          <a:chOff x="0" y="0"/>
          <a:chExt cx="0" cy="0"/>
        </a:xfrm>
      </p:grpSpPr>
      <p:sp>
        <p:nvSpPr>
          <p:cNvPr id="232" name="Google Shape;232;p2"/>
          <p:cNvSpPr txBox="1">
            <a:spLocks noGrp="1"/>
          </p:cNvSpPr>
          <p:nvPr>
            <p:ph type="body" idx="1"/>
          </p:nvPr>
        </p:nvSpPr>
        <p:spPr>
          <a:xfrm>
            <a:off x="4100513" y="528638"/>
            <a:ext cx="7807070" cy="5817733"/>
          </a:xfrm>
          <a:prstGeom prst="rect">
            <a:avLst/>
          </a:prstGeom>
          <a:noFill/>
          <a:ln>
            <a:noFill/>
          </a:ln>
        </p:spPr>
        <p:txBody>
          <a:bodyPr spcFirstLastPara="1" wrap="square" lIns="91425" tIns="45700" rIns="91425" bIns="45700" anchor="t" anchorCtr="0">
            <a:normAutofit fontScale="85000" lnSpcReduction="10000"/>
          </a:bodyPr>
          <a:lstStyle/>
          <a:p>
            <a:pPr marL="0" marR="0" lvl="0" indent="0" algn="l" rtl="0">
              <a:lnSpc>
                <a:spcPct val="100000"/>
              </a:lnSpc>
              <a:spcBef>
                <a:spcPts val="0"/>
              </a:spcBef>
              <a:spcAft>
                <a:spcPts val="0"/>
              </a:spcAft>
              <a:buClr>
                <a:srgbClr val="000000"/>
              </a:buClr>
              <a:buSzPct val="80645"/>
              <a:buFont typeface="Arial"/>
              <a:buNone/>
            </a:pPr>
            <a:r>
              <a:rPr lang="en-GB" sz="3200" b="0" i="0" u="sng" strike="noStrike" cap="none" dirty="0">
                <a:solidFill>
                  <a:schemeClr val="tx1"/>
                </a:solidFill>
                <a:latin typeface="Calibri" panose="020F0502020204030204" pitchFamily="34" charset="0"/>
                <a:cs typeface="Calibri" panose="020F0502020204030204" pitchFamily="34" charset="0"/>
                <a:sym typeface="Helvetica Neue"/>
              </a:rPr>
              <a:t>Who</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All children who </a:t>
            </a:r>
            <a:r>
              <a:rPr lang="en-GB" sz="3200" dirty="0">
                <a:solidFill>
                  <a:schemeClr val="tx1"/>
                </a:solidFill>
                <a:latin typeface="Calibri" panose="020F0502020204030204" pitchFamily="34" charset="0"/>
                <a:cs typeface="Calibri" panose="020F0502020204030204" pitchFamily="34" charset="0"/>
                <a:sym typeface="Helvetica Neue"/>
              </a:rPr>
              <a:t>gave consent </a:t>
            </a:r>
            <a:r>
              <a:rPr lang="en-GB" sz="3200" dirty="0">
                <a:solidFill>
                  <a:schemeClr val="tx1"/>
                </a:solidFill>
                <a:latin typeface="Calibri" panose="020F0502020204030204" pitchFamily="34" charset="0"/>
                <a:cs typeface="Calibri" panose="020F0502020204030204" pitchFamily="34" charset="0"/>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and are in </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need tracing to be carried out on their behalf by a trained CP worker </a:t>
            </a:r>
            <a:r>
              <a:rPr lang="en-GB" sz="3200" dirty="0">
                <a:solidFill>
                  <a:schemeClr val="tx1"/>
                </a:solidFill>
                <a:latin typeface="Calibri" panose="020F0502020204030204" pitchFamily="34" charset="0"/>
                <a:cs typeface="Calibri" panose="020F0502020204030204" pitchFamily="34" charset="0"/>
                <a:sym typeface="Helvetica Neue"/>
              </a:rPr>
              <a:t>(</a:t>
            </a:r>
            <a:r>
              <a:rPr lang="en-GB" sz="3200" dirty="0" err="1">
                <a:solidFill>
                  <a:schemeClr val="tx1"/>
                </a:solidFill>
                <a:latin typeface="Calibri" panose="020F0502020204030204" pitchFamily="34" charset="0"/>
                <a:cs typeface="Calibri" panose="020F0502020204030204" pitchFamily="34" charset="0"/>
                <a:sym typeface="Helvetica Neue"/>
              </a:rPr>
              <a:t>i.e</a:t>
            </a:r>
            <a:r>
              <a:rPr lang="en-GB" sz="3200" dirty="0">
                <a:solidFill>
                  <a:schemeClr val="tx1"/>
                </a:solidFill>
                <a:latin typeface="Calibri" panose="020F0502020204030204" pitchFamily="34" charset="0"/>
                <a:cs typeface="Calibri" panose="020F0502020204030204" pitchFamily="34" charset="0"/>
                <a:sym typeface="Helvetica Neue"/>
              </a:rPr>
              <a:t> case workers)</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a:t>
            </a: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r>
              <a:rPr lang="en-GB" sz="3200" b="0" i="0" u="sng" strike="noStrike" cap="none" dirty="0">
                <a:solidFill>
                  <a:schemeClr val="tx1"/>
                </a:solidFill>
                <a:latin typeface="Calibri" panose="020F0502020204030204" pitchFamily="34" charset="0"/>
                <a:cs typeface="Calibri" panose="020F0502020204030204" pitchFamily="34" charset="0"/>
                <a:sym typeface="Helvetica Neue"/>
              </a:rPr>
              <a:t>On what:</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The agreed interagency registration form (or registration list)</a:t>
            </a: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r>
              <a:rPr lang="en-GB" sz="3200" b="0" i="0" u="sng" strike="noStrike" cap="none" dirty="0">
                <a:solidFill>
                  <a:schemeClr val="tx1"/>
                </a:solidFill>
                <a:latin typeface="Calibri" panose="020F0502020204030204" pitchFamily="34" charset="0"/>
                <a:cs typeface="Calibri" panose="020F0502020204030204" pitchFamily="34" charset="0"/>
                <a:sym typeface="Helvetica Neue"/>
              </a:rPr>
              <a:t>When:</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As soon as possible following</a:t>
            </a:r>
            <a:r>
              <a:rPr lang="en-GB" b="0" dirty="0">
                <a:solidFill>
                  <a:schemeClr val="tx1"/>
                </a:solidFill>
                <a:latin typeface="Calibri" panose="020F0502020204030204" pitchFamily="34" charset="0"/>
                <a:cs typeface="Calibri" panose="020F0502020204030204" pitchFamily="34" charset="0"/>
              </a:rPr>
              <a:t> </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identification. </a:t>
            </a: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r>
              <a:rPr lang="en-GB" sz="3200" b="0" i="0" u="sng" strike="noStrike" cap="none" dirty="0">
                <a:solidFill>
                  <a:schemeClr val="tx1"/>
                </a:solidFill>
                <a:latin typeface="Calibri" panose="020F0502020204030204" pitchFamily="34" charset="0"/>
                <a:cs typeface="Calibri" panose="020F0502020204030204" pitchFamily="34" charset="0"/>
                <a:sym typeface="Helvetica Neue"/>
              </a:rPr>
              <a:t>How:</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A cumulative process, individual case</a:t>
            </a:r>
            <a:r>
              <a:rPr lang="en-GB" b="0" dirty="0">
                <a:solidFill>
                  <a:schemeClr val="tx1"/>
                </a:solidFill>
                <a:latin typeface="Calibri" panose="020F0502020204030204" pitchFamily="34" charset="0"/>
                <a:cs typeface="Calibri" panose="020F0502020204030204" pitchFamily="34" charset="0"/>
              </a:rPr>
              <a:t> </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assessment may be required</a:t>
            </a: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endParaRPr sz="3200" b="0" i="0" u="none" strike="noStrike" cap="none" dirty="0">
              <a:solidFill>
                <a:schemeClr val="tx1"/>
              </a:solidFill>
              <a:latin typeface="Calibri" panose="020F0502020204030204" pitchFamily="34" charset="0"/>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ct val="80645"/>
              <a:buFont typeface="Arial"/>
              <a:buNone/>
            </a:pPr>
            <a:r>
              <a:rPr lang="en-GB" sz="3200" b="0" i="0" u="sng" strike="noStrike" cap="none" dirty="0">
                <a:solidFill>
                  <a:schemeClr val="tx1"/>
                </a:solidFill>
                <a:latin typeface="Calibri" panose="020F0502020204030204" pitchFamily="34" charset="0"/>
                <a:cs typeface="Calibri" panose="020F0502020204030204" pitchFamily="34" charset="0"/>
                <a:sym typeface="Helvetica Neue"/>
              </a:rPr>
              <a:t>Why:</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 	</a:t>
            </a:r>
            <a:r>
              <a:rPr lang="en-GB" b="0" i="0" u="none" strike="noStrike" cap="none" dirty="0">
                <a:solidFill>
                  <a:schemeClr val="tx1"/>
                </a:solidFill>
                <a:highlight>
                  <a:srgbClr val="FFFFFF"/>
                </a:highlight>
                <a:latin typeface="Calibri" panose="020F0502020204030204" pitchFamily="34" charset="0"/>
                <a:cs typeface="Calibri" panose="020F0502020204030204" pitchFamily="34" charset="0"/>
                <a:sym typeface="Helvetica Neue"/>
              </a:rPr>
              <a:t>T</a:t>
            </a:r>
            <a:r>
              <a:rPr lang="en-GB" sz="3200" dirty="0">
                <a:solidFill>
                  <a:schemeClr val="tx1"/>
                </a:solidFill>
                <a:highlight>
                  <a:srgbClr val="FFFFFF"/>
                </a:highlight>
                <a:latin typeface="Calibri" panose="020F0502020204030204" pitchFamily="34" charset="0"/>
                <a:cs typeface="Calibri" panose="020F0502020204030204" pitchFamily="34" charset="0"/>
                <a:sym typeface="Helvetica Neue"/>
              </a:rPr>
              <a:t>o gather information to facilitate</a:t>
            </a:r>
            <a:r>
              <a:rPr lang="en-GB" sz="3200" dirty="0">
                <a:solidFill>
                  <a:schemeClr val="tx1"/>
                </a:solidFill>
                <a:latin typeface="Calibri" panose="020F0502020204030204" pitchFamily="34" charset="0"/>
                <a:cs typeface="Calibri" panose="020F0502020204030204" pitchFamily="34" charset="0"/>
                <a:sym typeface="Helvetica Neue"/>
              </a:rPr>
              <a:t> </a:t>
            </a:r>
            <a:r>
              <a:rPr lang="en-GB" sz="3200" b="0" dirty="0">
                <a:solidFill>
                  <a:schemeClr val="tx1"/>
                </a:solidFill>
                <a:latin typeface="Calibri" panose="020F0502020204030204" pitchFamily="34" charset="0"/>
                <a:cs typeface="Calibri" panose="020F0502020204030204" pitchFamily="34" charset="0"/>
                <a:sym typeface="Helvetica Neue"/>
              </a:rPr>
              <a:t>t</a:t>
            </a:r>
            <a:r>
              <a:rPr lang="en-GB" sz="3200" b="0" i="0" u="none" strike="noStrike" cap="none" dirty="0">
                <a:solidFill>
                  <a:schemeClr val="tx1"/>
                </a:solidFill>
                <a:latin typeface="Calibri" panose="020F0502020204030204" pitchFamily="34" charset="0"/>
                <a:cs typeface="Calibri" panose="020F0502020204030204" pitchFamily="34" charset="0"/>
                <a:sym typeface="Helvetica Neue"/>
              </a:rPr>
              <a:t>racing, reunification, identify individual needs and facilitate broader case management         </a:t>
            </a:r>
            <a:endParaRPr dirty="0">
              <a:solidFill>
                <a:schemeClr val="tx1"/>
              </a:solidFill>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Clr>
                <a:schemeClr val="accent6"/>
              </a:buClr>
              <a:buSzPct val="100000"/>
              <a:buNone/>
            </a:pPr>
            <a:endParaRPr dirty="0"/>
          </a:p>
        </p:txBody>
      </p:sp>
      <p:pic>
        <p:nvPicPr>
          <p:cNvPr id="233" name="Google Shape;233;p2" descr="Google Image Result for http://www.picturenet.co.za/gallery/giacomo/jac43.jpg - Mozilla Firefox"/>
          <p:cNvPicPr preferRelativeResize="0"/>
          <p:nvPr/>
        </p:nvPicPr>
        <p:blipFill rotWithShape="1">
          <a:blip r:embed="rId3">
            <a:alphaModFix/>
          </a:blip>
          <a:srcRect l="22817" t="41781" r="46054" b="23241"/>
          <a:stretch/>
        </p:blipFill>
        <p:spPr>
          <a:xfrm>
            <a:off x="1" y="1530096"/>
            <a:ext cx="3504246" cy="299904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7"/>
        <p:cNvGrpSpPr/>
        <p:nvPr/>
      </p:nvGrpSpPr>
      <p:grpSpPr>
        <a:xfrm>
          <a:off x="0" y="0"/>
          <a:ext cx="0" cy="0"/>
          <a:chOff x="0" y="0"/>
          <a:chExt cx="0" cy="0"/>
        </a:xfrm>
      </p:grpSpPr>
      <p:sp>
        <p:nvSpPr>
          <p:cNvPr id="238" name="Google Shape;238;p3"/>
          <p:cNvSpPr txBox="1">
            <a:spLocks noGrp="1"/>
          </p:cNvSpPr>
          <p:nvPr>
            <p:ph type="title"/>
          </p:nvPr>
        </p:nvSpPr>
        <p:spPr>
          <a:xfrm>
            <a:off x="521979" y="566068"/>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Individual case assessment for UASC </a:t>
            </a:r>
            <a:endParaRPr dirty="0"/>
          </a:p>
        </p:txBody>
      </p:sp>
      <p:sp>
        <p:nvSpPr>
          <p:cNvPr id="239" name="Google Shape;239;p3"/>
          <p:cNvSpPr/>
          <p:nvPr/>
        </p:nvSpPr>
        <p:spPr>
          <a:xfrm>
            <a:off x="521979" y="1725066"/>
            <a:ext cx="10218346" cy="2339061"/>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000"/>
              <a:buFont typeface="Arial"/>
              <a:buNone/>
            </a:pPr>
            <a:r>
              <a:rPr lang="en-GB" sz="2000" b="0" i="0" u="none" strike="noStrike" cap="none" dirty="0">
                <a:solidFill>
                  <a:schemeClr val="accent4"/>
                </a:solidFill>
                <a:latin typeface="Helvetica Neue"/>
                <a:ea typeface="Helvetica Neue"/>
                <a:cs typeface="Helvetica Neue"/>
                <a:sym typeface="Helvetica Neue"/>
              </a:rPr>
              <a:t> </a:t>
            </a:r>
            <a:endParaRPr sz="2000" b="0" i="0" u="none" strike="noStrike" cap="none" dirty="0">
              <a:solidFill>
                <a:schemeClr val="accent4"/>
              </a:solidFill>
              <a:latin typeface="Calibri" panose="020F0502020204030204" pitchFamily="34" charset="0"/>
              <a:ea typeface="Helvetica Neue"/>
              <a:cs typeface="Calibri" panose="020F0502020204030204" pitchFamily="34" charset="0"/>
              <a:sym typeface="Helvetica Neue"/>
            </a:endParaRPr>
          </a:p>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dirty="0">
                <a:solidFill>
                  <a:schemeClr val="accent4"/>
                </a:solidFill>
                <a:latin typeface="Calibri" panose="020F0502020204030204" pitchFamily="34" charset="0"/>
                <a:ea typeface="Helvetica Neue"/>
                <a:cs typeface="Calibri" panose="020F0502020204030204" pitchFamily="34" charset="0"/>
                <a:sym typeface="Helvetica Neue"/>
              </a:rPr>
              <a:t>Registration form completed </a:t>
            </a:r>
            <a:r>
              <a:rPr lang="en-GB" sz="2000" b="0" i="0" u="none" strike="noStrike" cap="none" dirty="0">
                <a:solidFill>
                  <a:schemeClr val="accent4"/>
                </a:solidFill>
                <a:latin typeface="Calibri" panose="020F0502020204030204" pitchFamily="34" charset="0"/>
                <a:ea typeface="Helvetica Neue"/>
                <a:cs typeface="Calibri" panose="020F0502020204030204" pitchFamily="34" charset="0"/>
                <a:sym typeface="Helvetica Neue"/>
              </a:rPr>
              <a:t>✔</a:t>
            </a:r>
            <a:endParaRPr sz="14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ctr" rtl="0">
              <a:lnSpc>
                <a:spcPct val="100000"/>
              </a:lnSpc>
              <a:spcBef>
                <a:spcPts val="0"/>
              </a:spcBef>
              <a:spcAft>
                <a:spcPts val="0"/>
              </a:spcAft>
              <a:buClr>
                <a:srgbClr val="000000"/>
              </a:buClr>
              <a:buSzPts val="2000"/>
              <a:buFont typeface="Arial"/>
              <a:buNone/>
            </a:pPr>
            <a:endParaRPr sz="14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ctr" rtl="0">
              <a:lnSpc>
                <a:spcPct val="100000"/>
              </a:lnSpc>
              <a:spcBef>
                <a:spcPts val="0"/>
              </a:spcBef>
              <a:spcAft>
                <a:spcPts val="0"/>
              </a:spcAft>
              <a:buClr>
                <a:srgbClr val="000000"/>
              </a:buClr>
              <a:buSzPts val="2000"/>
              <a:buFont typeface="Arial"/>
              <a:buNone/>
            </a:pPr>
            <a:endParaRPr sz="2000" b="1" i="0" u="none" strike="noStrike" cap="none" dirty="0">
              <a:solidFill>
                <a:schemeClr val="accent4"/>
              </a:solidFill>
              <a:latin typeface="Calibri" panose="020F0502020204030204" pitchFamily="34" charset="0"/>
              <a:ea typeface="Helvetica Neue"/>
              <a:cs typeface="Calibri" panose="020F0502020204030204" pitchFamily="34" charset="0"/>
              <a:sym typeface="Helvetica Neue"/>
            </a:endParaRPr>
          </a:p>
          <a:p>
            <a:pPr marL="0" marR="0" lvl="0" indent="0" algn="ctr" rtl="0">
              <a:lnSpc>
                <a:spcPct val="100000"/>
              </a:lnSpc>
              <a:spcBef>
                <a:spcPts val="0"/>
              </a:spcBef>
              <a:spcAft>
                <a:spcPts val="0"/>
              </a:spcAft>
              <a:buClr>
                <a:srgbClr val="000000"/>
              </a:buClr>
              <a:buSzPts val="2000"/>
              <a:buFont typeface="Arial"/>
              <a:buNone/>
            </a:pPr>
            <a:r>
              <a:rPr lang="en-GB" sz="2000" b="1" i="0" u="none" strike="noStrike" cap="none" dirty="0">
                <a:solidFill>
                  <a:schemeClr val="accent4"/>
                </a:solidFill>
                <a:latin typeface="Calibri" panose="020F0502020204030204" pitchFamily="34" charset="0"/>
                <a:ea typeface="Helvetica Neue"/>
                <a:cs typeface="Calibri" panose="020F0502020204030204" pitchFamily="34" charset="0"/>
                <a:sym typeface="Helvetica Neue"/>
              </a:rPr>
              <a:t>Is further information needed for case management? </a:t>
            </a:r>
            <a:r>
              <a:rPr lang="en-GB" sz="1800" b="0" i="0" u="none" strike="noStrike" cap="none" dirty="0">
                <a:solidFill>
                  <a:schemeClr val="dk2"/>
                </a:solidFill>
                <a:latin typeface="Calibri" panose="020F0502020204030204" pitchFamily="34" charset="0"/>
                <a:ea typeface="Helvetica Neue"/>
                <a:cs typeface="Calibri" panose="020F0502020204030204" pitchFamily="34" charset="0"/>
                <a:sym typeface="Helvetica Neue"/>
              </a:rPr>
              <a:t>A</a:t>
            </a:r>
            <a:r>
              <a:rPr lang="en-GB" sz="1800" b="0" i="0" u="none" strike="noStrike" cap="none" dirty="0">
                <a:solidFill>
                  <a:srgbClr val="3C4043"/>
                </a:solidFill>
                <a:highlight>
                  <a:srgbClr val="FFFFFF"/>
                </a:highlight>
                <a:latin typeface="Calibri" panose="020F0502020204030204" pitchFamily="34" charset="0"/>
                <a:ea typeface="Helvetica Neue"/>
                <a:cs typeface="Calibri" panose="020F0502020204030204" pitchFamily="34" charset="0"/>
                <a:sym typeface="Helvetica Neue"/>
              </a:rPr>
              <a:t>re there individual protection concerns that require a case management response?</a:t>
            </a:r>
            <a:endParaRPr sz="18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ctr" rtl="0">
              <a:lnSpc>
                <a:spcPct val="100000"/>
              </a:lnSpc>
              <a:spcBef>
                <a:spcPts val="0"/>
              </a:spcBef>
              <a:spcAft>
                <a:spcPts val="0"/>
              </a:spcAft>
              <a:buClr>
                <a:srgbClr val="000000"/>
              </a:buClr>
              <a:buSzPts val="2000"/>
              <a:buFont typeface="Arial"/>
              <a:buNone/>
            </a:pPr>
            <a:endParaRPr sz="1400" b="0" i="0" u="none" strike="noStrike" cap="none" dirty="0">
              <a:solidFill>
                <a:srgbClr val="000000"/>
              </a:solidFill>
              <a:latin typeface="Helvetica Neue"/>
              <a:ea typeface="Helvetica Neue"/>
              <a:cs typeface="Helvetica Neue"/>
              <a:sym typeface="Helvetica Neue"/>
            </a:endParaRPr>
          </a:p>
          <a:p>
            <a:pPr marL="0" marR="0" lvl="0" indent="0" algn="ctr" rtl="0">
              <a:lnSpc>
                <a:spcPct val="100000"/>
              </a:lnSpc>
              <a:spcBef>
                <a:spcPts val="0"/>
              </a:spcBef>
              <a:spcAft>
                <a:spcPts val="0"/>
              </a:spcAft>
              <a:buClr>
                <a:srgbClr val="000000"/>
              </a:buClr>
              <a:buSzPts val="2000"/>
              <a:buFont typeface="Arial"/>
              <a:buNone/>
            </a:pPr>
            <a:r>
              <a:rPr lang="en-GB" sz="2000" b="0" i="0" u="none" strike="noStrike" cap="none" dirty="0">
                <a:solidFill>
                  <a:schemeClr val="accent4"/>
                </a:solidFill>
                <a:latin typeface="Helvetica Neue"/>
                <a:ea typeface="Helvetica Neue"/>
                <a:cs typeface="Helvetica Neue"/>
                <a:sym typeface="Helvetica Neue"/>
              </a:rPr>
              <a:t>	   </a:t>
            </a:r>
            <a:r>
              <a:rPr lang="en-GB" sz="2000" b="1" i="0" u="none" strike="noStrike" cap="none" dirty="0">
                <a:solidFill>
                  <a:schemeClr val="accent4"/>
                </a:solidFill>
                <a:latin typeface="Helvetica Neue"/>
                <a:ea typeface="Helvetica Neue"/>
                <a:cs typeface="Helvetica Neue"/>
                <a:sym typeface="Helvetica Neue"/>
              </a:rPr>
              <a:t>   </a:t>
            </a:r>
            <a:r>
              <a:rPr lang="en-GB" sz="2000" b="0" i="0" u="none" strike="noStrike" cap="none" dirty="0">
                <a:solidFill>
                  <a:schemeClr val="accent4"/>
                </a:solidFill>
                <a:latin typeface="Helvetica Neue"/>
                <a:ea typeface="Helvetica Neue"/>
                <a:cs typeface="Helvetica Neue"/>
                <a:sym typeface="Helvetica Neue"/>
              </a:rPr>
              <a:t>							</a:t>
            </a:r>
            <a:endParaRPr sz="2000" b="0" i="0" u="none" strike="noStrike" cap="none" dirty="0">
              <a:solidFill>
                <a:schemeClr val="accent4"/>
              </a:solidFill>
              <a:latin typeface="Helvetica Neue"/>
              <a:ea typeface="Helvetica Neue"/>
              <a:cs typeface="Helvetica Neue"/>
              <a:sym typeface="Helvetica Neue"/>
            </a:endParaRPr>
          </a:p>
        </p:txBody>
      </p:sp>
      <p:graphicFrame>
        <p:nvGraphicFramePr>
          <p:cNvPr id="240" name="Google Shape;240;p3"/>
          <p:cNvGraphicFramePr/>
          <p:nvPr>
            <p:extLst>
              <p:ext uri="{D42A27DB-BD31-4B8C-83A1-F6EECF244321}">
                <p14:modId xmlns:p14="http://schemas.microsoft.com/office/powerpoint/2010/main" val="68448391"/>
              </p:ext>
            </p:extLst>
          </p:nvPr>
        </p:nvGraphicFramePr>
        <p:xfrm>
          <a:off x="1611086" y="3827007"/>
          <a:ext cx="8871850" cy="2464925"/>
        </p:xfrm>
        <a:graphic>
          <a:graphicData uri="http://schemas.openxmlformats.org/drawingml/2006/table">
            <a:tbl>
              <a:tblPr firstRow="1" bandRow="1">
                <a:noFill/>
                <a:tableStyleId>{43DADD4E-CEF0-40A6-8CB3-600B2A2D73E3}</a:tableStyleId>
              </a:tblPr>
              <a:tblGrid>
                <a:gridCol w="4435925">
                  <a:extLst>
                    <a:ext uri="{9D8B030D-6E8A-4147-A177-3AD203B41FA5}">
                      <a16:colId xmlns:a16="http://schemas.microsoft.com/office/drawing/2014/main" val="20000"/>
                    </a:ext>
                  </a:extLst>
                </a:gridCol>
                <a:gridCol w="4435925">
                  <a:extLst>
                    <a:ext uri="{9D8B030D-6E8A-4147-A177-3AD203B41FA5}">
                      <a16:colId xmlns:a16="http://schemas.microsoft.com/office/drawing/2014/main" val="20001"/>
                    </a:ext>
                  </a:extLst>
                </a:gridCol>
              </a:tblGrid>
              <a:tr h="2464925">
                <a:tc>
                  <a:txBody>
                    <a:bodyPr/>
                    <a:lstStyle/>
                    <a:p>
                      <a:pPr marL="0" marR="0" lvl="0" indent="0" algn="ctr" rtl="0">
                        <a:spcBef>
                          <a:spcPts val="0"/>
                        </a:spcBef>
                        <a:spcAft>
                          <a:spcPts val="0"/>
                        </a:spcAft>
                        <a:buNone/>
                      </a:pPr>
                      <a:r>
                        <a:rPr lang="en-GB" sz="2100" b="1" i="0" u="none" strike="noStrike" cap="none" dirty="0">
                          <a:latin typeface="Calibri" panose="020F0502020204030204" pitchFamily="34" charset="0"/>
                          <a:ea typeface="Helvetica Neue"/>
                          <a:cs typeface="Calibri" panose="020F0502020204030204" pitchFamily="34" charset="0"/>
                          <a:sym typeface="Helvetica Neue"/>
                        </a:rPr>
                        <a:t>YES </a:t>
                      </a:r>
                      <a:r>
                        <a:rPr lang="en-GB" sz="2100" b="0" i="0" u="none" strike="noStrike" cap="none" dirty="0">
                          <a:latin typeface="Calibri" panose="020F0502020204030204" pitchFamily="34" charset="0"/>
                          <a:ea typeface="Helvetica Neue"/>
                          <a:cs typeface="Calibri" panose="020F0502020204030204" pitchFamily="34" charset="0"/>
                          <a:sym typeface="Helvetica Neue"/>
                        </a:rPr>
                        <a:t>- complete individual case assessment (possibly using a BIA or BID, where needed, in refugee contexts) </a:t>
                      </a:r>
                      <a:endParaRPr sz="2100" dirty="0">
                        <a:latin typeface="Calibri" panose="020F0502020204030204" pitchFamily="34" charset="0"/>
                        <a:cs typeface="Calibri" panose="020F0502020204030204" pitchFamily="34" charset="0"/>
                      </a:endParaRPr>
                    </a:p>
                  </a:txBody>
                  <a:tcPr marL="91450" marR="91450" marT="45725" marB="45725"/>
                </a:tc>
                <a:tc>
                  <a:txBody>
                    <a:bodyPr/>
                    <a:lstStyle/>
                    <a:p>
                      <a:pPr marL="0" marR="0" lvl="0" indent="0" algn="ctr" rtl="0">
                        <a:spcBef>
                          <a:spcPts val="0"/>
                        </a:spcBef>
                        <a:spcAft>
                          <a:spcPts val="0"/>
                        </a:spcAft>
                        <a:buNone/>
                      </a:pPr>
                      <a:r>
                        <a:rPr lang="en-GB" sz="2100" b="1" i="0" u="none" strike="noStrike" cap="none" dirty="0">
                          <a:latin typeface="Calibri" panose="020F0502020204030204" pitchFamily="34" charset="0"/>
                          <a:ea typeface="Helvetica Neue"/>
                          <a:cs typeface="Calibri" panose="020F0502020204030204" pitchFamily="34" charset="0"/>
                          <a:sym typeface="Helvetica Neue"/>
                        </a:rPr>
                        <a:t>NO - </a:t>
                      </a:r>
                      <a:r>
                        <a:rPr lang="en-GB" sz="2100" b="0" i="0" u="none" strike="noStrike" cap="none" dirty="0">
                          <a:latin typeface="Calibri" panose="020F0502020204030204" pitchFamily="34" charset="0"/>
                          <a:ea typeface="Helvetica Neue"/>
                          <a:cs typeface="Calibri" panose="020F0502020204030204" pitchFamily="34" charset="0"/>
                          <a:sym typeface="Helvetica Neue"/>
                        </a:rPr>
                        <a:t>review the need for assessment regularly as children’s resilience and circumstances change over time </a:t>
                      </a:r>
                      <a:r>
                        <a:rPr lang="en-GB" sz="2100" b="0" i="0" u="none" strike="noStrike" cap="none" dirty="0">
                          <a:latin typeface="Helvetica Neue"/>
                          <a:ea typeface="Helvetica Neue"/>
                          <a:cs typeface="Helvetica Neue"/>
                          <a:sym typeface="Helvetica Neue"/>
                        </a:rPr>
                        <a:t>	</a:t>
                      </a:r>
                      <a:endParaRPr sz="2100" dirty="0"/>
                    </a:p>
                  </a:txBody>
                  <a:tcPr marL="91450" marR="91450" marT="45725" marB="45725"/>
                </a:tc>
                <a:extLst>
                  <a:ext uri="{0D108BD9-81ED-4DB2-BD59-A6C34878D82A}">
                    <a16:rowId xmlns:a16="http://schemas.microsoft.com/office/drawing/2014/main" val="10000"/>
                  </a:ext>
                </a:extLst>
              </a:tr>
            </a:tbl>
          </a:graphicData>
        </a:graphic>
      </p:graphicFrame>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4"/>
          <p:cNvSpPr txBox="1">
            <a:spLocks noGrp="1"/>
          </p:cNvSpPr>
          <p:nvPr>
            <p:ph type="title"/>
          </p:nvPr>
        </p:nvSpPr>
        <p:spPr>
          <a:xfrm>
            <a:off x="656023" y="29293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Activity 1: Confidentiality </a:t>
            </a:r>
            <a:endParaRPr dirty="0"/>
          </a:p>
        </p:txBody>
      </p:sp>
      <p:sp>
        <p:nvSpPr>
          <p:cNvPr id="246" name="Google Shape;246;p4"/>
          <p:cNvSpPr txBox="1">
            <a:spLocks noGrp="1"/>
          </p:cNvSpPr>
          <p:nvPr>
            <p:ph type="body" idx="4294967295"/>
          </p:nvPr>
        </p:nvSpPr>
        <p:spPr>
          <a:xfrm>
            <a:off x="526187" y="1914125"/>
            <a:ext cx="11102780" cy="4419600"/>
          </a:xfrm>
          <a:prstGeom prst="rect">
            <a:avLst/>
          </a:prstGeom>
          <a:noFill/>
          <a:ln>
            <a:noFill/>
          </a:ln>
        </p:spPr>
        <p:txBody>
          <a:bodyPr spcFirstLastPara="1" wrap="square" lIns="91425" tIns="45700" rIns="91425" bIns="45700" anchor="t" anchorCtr="0">
            <a:normAutofit/>
          </a:bodyPr>
          <a:lstStyle/>
          <a:p>
            <a:pPr marL="0" lvl="0" indent="0" algn="l" rtl="0">
              <a:lnSpc>
                <a:spcPct val="100000"/>
              </a:lnSpc>
              <a:spcBef>
                <a:spcPts val="0"/>
              </a:spcBef>
              <a:spcAft>
                <a:spcPts val="0"/>
              </a:spcAft>
              <a:buClr>
                <a:schemeClr val="dk1"/>
              </a:buClr>
              <a:buSzPts val="2400"/>
              <a:buNone/>
            </a:pPr>
            <a:endParaRPr dirty="0">
              <a:latin typeface="Helvetica Neue"/>
              <a:ea typeface="Helvetica Neue"/>
              <a:cs typeface="Helvetica Neue"/>
              <a:sym typeface="Helvetica Neue"/>
            </a:endParaRPr>
          </a:p>
          <a:p>
            <a:pPr lvl="0" indent="-457200" algn="l" rtl="0">
              <a:lnSpc>
                <a:spcPct val="100000"/>
              </a:lnSpc>
              <a:spcBef>
                <a:spcPts val="0"/>
              </a:spcBef>
              <a:spcAft>
                <a:spcPts val="0"/>
              </a:spcAft>
              <a:buClr>
                <a:schemeClr val="accent1"/>
              </a:buClr>
              <a:buSzPts val="2400"/>
              <a:buFont typeface="Arial" panose="020B0604020202020204" pitchFamily="34" charset="0"/>
              <a:buChar char="•"/>
            </a:pPr>
            <a:r>
              <a:rPr lang="en-GB" dirty="0">
                <a:latin typeface="Calibri" panose="020F0502020204030204" pitchFamily="34" charset="0"/>
                <a:cs typeface="Calibri" panose="020F0502020204030204" pitchFamily="34" charset="0"/>
                <a:sym typeface="Helvetica Neue"/>
              </a:rPr>
              <a:t>What do we mean by confidentiality and why is confidentiality so important in work with UASC?</a:t>
            </a:r>
            <a:endParaRPr dirty="0">
              <a:latin typeface="Calibri" panose="020F0502020204030204" pitchFamily="34" charset="0"/>
              <a:cs typeface="Calibri" panose="020F0502020204030204" pitchFamily="34" charset="0"/>
              <a:sym typeface="Helvetica Neue"/>
            </a:endParaRPr>
          </a:p>
          <a:p>
            <a:pPr indent="-457200">
              <a:lnSpc>
                <a:spcPct val="100000"/>
              </a:lnSpc>
              <a:spcBef>
                <a:spcPts val="480"/>
              </a:spcBef>
              <a:buClr>
                <a:schemeClr val="accent1"/>
              </a:buClr>
              <a:buSzPts val="1400"/>
              <a:buFont typeface="Arial" panose="020B0604020202020204" pitchFamily="34" charset="0"/>
              <a:buChar char="•"/>
            </a:pPr>
            <a:endParaRPr dirty="0">
              <a:latin typeface="Calibri" panose="020F0502020204030204" pitchFamily="34" charset="0"/>
              <a:cs typeface="Calibri" panose="020F0502020204030204" pitchFamily="34" charset="0"/>
              <a:sym typeface="Helvetica Neue"/>
            </a:endParaRPr>
          </a:p>
          <a:p>
            <a:pPr lvl="0" indent="-457200" algn="l" rtl="0">
              <a:lnSpc>
                <a:spcPct val="100000"/>
              </a:lnSpc>
              <a:spcBef>
                <a:spcPts val="480"/>
              </a:spcBef>
              <a:spcAft>
                <a:spcPts val="0"/>
              </a:spcAft>
              <a:buClr>
                <a:schemeClr val="accent1"/>
              </a:buClr>
              <a:buSzPts val="2400"/>
              <a:buFont typeface="Arial" panose="020B0604020202020204" pitchFamily="34" charset="0"/>
              <a:buChar char="•"/>
            </a:pPr>
            <a:r>
              <a:rPr lang="en-GB" dirty="0">
                <a:latin typeface="Calibri" panose="020F0502020204030204" pitchFamily="34" charset="0"/>
                <a:cs typeface="Calibri" panose="020F0502020204030204" pitchFamily="34" charset="0"/>
                <a:sym typeface="Helvetica Neue"/>
              </a:rPr>
              <a:t>Are there occasions when you should disclose information you hear from a child in your work? </a:t>
            </a:r>
            <a:endParaRPr dirty="0">
              <a:latin typeface="Calibri" panose="020F0502020204030204" pitchFamily="34" charset="0"/>
              <a:cs typeface="Calibri" panose="020F0502020204030204" pitchFamily="34" charset="0"/>
              <a:sym typeface="Helvetica Neue"/>
            </a:endParaRPr>
          </a:p>
          <a:p>
            <a:pPr marL="342900" lvl="0" indent="-190500" algn="l" rtl="0">
              <a:lnSpc>
                <a:spcPct val="100000"/>
              </a:lnSpc>
              <a:spcBef>
                <a:spcPts val="480"/>
              </a:spcBef>
              <a:spcAft>
                <a:spcPts val="0"/>
              </a:spcAft>
              <a:buClr>
                <a:schemeClr val="dk1"/>
              </a:buClr>
              <a:buSzPts val="2400"/>
              <a:buFont typeface="Noto Sans Symbols"/>
              <a:buNone/>
            </a:pPr>
            <a:endParaRPr dirty="0">
              <a:latin typeface="Helvetica Neue"/>
              <a:ea typeface="Helvetica Neue"/>
              <a:cs typeface="Helvetica Neue"/>
              <a:sym typeface="Helvetica Neue"/>
            </a:endParaRPr>
          </a:p>
        </p:txBody>
      </p:sp>
      <p:pic>
        <p:nvPicPr>
          <p:cNvPr id="247" name="Google Shape;247;p4"/>
          <p:cNvPicPr preferRelativeResize="0"/>
          <p:nvPr/>
        </p:nvPicPr>
        <p:blipFill rotWithShape="1">
          <a:blip r:embed="rId3">
            <a:alphaModFix/>
          </a:blip>
          <a:srcRect/>
          <a:stretch/>
        </p:blipFill>
        <p:spPr>
          <a:xfrm>
            <a:off x="8829051" y="-2690"/>
            <a:ext cx="2836762" cy="2836762"/>
          </a:xfrm>
          <a:prstGeom prst="rect">
            <a:avLst/>
          </a:prstGeom>
          <a:noFill/>
          <a:ln>
            <a:noFill/>
          </a:ln>
        </p:spPr>
      </p:pic>
      <p:pic>
        <p:nvPicPr>
          <p:cNvPr id="248" name="Google Shape;248;p4"/>
          <p:cNvPicPr preferRelativeResize="0"/>
          <p:nvPr/>
        </p:nvPicPr>
        <p:blipFill rotWithShape="1">
          <a:blip r:embed="rId4">
            <a:alphaModFix/>
          </a:blip>
          <a:srcRect/>
          <a:stretch/>
        </p:blipFill>
        <p:spPr>
          <a:xfrm>
            <a:off x="9910194" y="5046890"/>
            <a:ext cx="1109779" cy="107681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2"/>
        <p:cNvGrpSpPr/>
        <p:nvPr/>
      </p:nvGrpSpPr>
      <p:grpSpPr>
        <a:xfrm>
          <a:off x="0" y="0"/>
          <a:ext cx="0" cy="0"/>
          <a:chOff x="0" y="0"/>
          <a:chExt cx="0" cy="0"/>
        </a:xfrm>
      </p:grpSpPr>
      <p:sp>
        <p:nvSpPr>
          <p:cNvPr id="253" name="Google Shape;253;p5"/>
          <p:cNvSpPr txBox="1">
            <a:spLocks noGrp="1"/>
          </p:cNvSpPr>
          <p:nvPr>
            <p:ph type="body" idx="2"/>
          </p:nvPr>
        </p:nvSpPr>
        <p:spPr>
          <a:xfrm>
            <a:off x="566057" y="1959430"/>
            <a:ext cx="10909980" cy="4604656"/>
          </a:xfrm>
          <a:prstGeom prst="rect">
            <a:avLst/>
          </a:prstGeom>
          <a:noFill/>
          <a:ln>
            <a:noFill/>
          </a:ln>
        </p:spPr>
        <p:txBody>
          <a:bodyPr spcFirstLastPara="1" wrap="square" lIns="91425" tIns="45700" rIns="91425" bIns="45700" anchor="t" anchorCtr="0">
            <a:noAutofit/>
          </a:bodyPr>
          <a:lstStyle/>
          <a:p>
            <a:pPr marL="228600" lvl="0" indent="-228600" algn="l" rtl="0">
              <a:lnSpc>
                <a:spcPct val="90000"/>
              </a:lnSpc>
              <a:spcBef>
                <a:spcPts val="0"/>
              </a:spcBef>
              <a:spcAft>
                <a:spcPts val="0"/>
              </a:spcAft>
              <a:buClr>
                <a:schemeClr val="accent1"/>
              </a:buClr>
              <a:buSzPts val="2200"/>
              <a:buChar char="•"/>
            </a:pPr>
            <a:r>
              <a:rPr lang="en-GB" sz="2200" dirty="0">
                <a:solidFill>
                  <a:schemeClr val="tx1"/>
                </a:solidFill>
                <a:latin typeface="Calibri"/>
                <a:ea typeface="Calibri"/>
                <a:cs typeface="Calibri"/>
                <a:sym typeface="Calibri"/>
              </a:rPr>
              <a:t>P</a:t>
            </a:r>
            <a:r>
              <a:rPr lang="en-GB" sz="2200" b="0" i="0" u="none" strike="noStrike" dirty="0">
                <a:solidFill>
                  <a:schemeClr val="tx1"/>
                </a:solidFill>
                <a:latin typeface="Calibri"/>
                <a:ea typeface="Calibri"/>
                <a:cs typeface="Calibri"/>
                <a:sym typeface="Calibri"/>
              </a:rPr>
              <a:t>rimary consideration when working with UASC</a:t>
            </a:r>
            <a:br>
              <a:rPr lang="en-GB" sz="2200" b="0" i="0" u="none" strike="noStrike" dirty="0">
                <a:solidFill>
                  <a:schemeClr val="tx1"/>
                </a:solidFill>
                <a:latin typeface="Calibri"/>
                <a:ea typeface="Calibri"/>
                <a:cs typeface="Calibri"/>
                <a:sym typeface="Calibri"/>
              </a:rPr>
            </a:br>
            <a:endParaRPr sz="2200" b="0" i="0" u="none" strike="noStrike" dirty="0">
              <a:solidFill>
                <a:schemeClr val="tx1"/>
              </a:solidFill>
              <a:latin typeface="Calibri"/>
              <a:ea typeface="Calibri"/>
              <a:cs typeface="Calibri"/>
              <a:sym typeface="Calibri"/>
            </a:endParaRPr>
          </a:p>
          <a:p>
            <a:pPr marL="228600" lvl="0" indent="-228600" algn="l" rtl="0">
              <a:lnSpc>
                <a:spcPct val="90000"/>
              </a:lnSpc>
              <a:spcBef>
                <a:spcPts val="1000"/>
              </a:spcBef>
              <a:spcAft>
                <a:spcPts val="0"/>
              </a:spcAft>
              <a:buClr>
                <a:schemeClr val="accent1"/>
              </a:buClr>
              <a:buSzPts val="2200"/>
              <a:buChar char="•"/>
            </a:pPr>
            <a:r>
              <a:rPr lang="en-GB" sz="2200" dirty="0">
                <a:solidFill>
                  <a:schemeClr val="tx1"/>
                </a:solidFill>
                <a:latin typeface="Calibri"/>
                <a:ea typeface="Calibri"/>
                <a:cs typeface="Calibri"/>
                <a:sym typeface="Calibri"/>
              </a:rPr>
              <a:t>I</a:t>
            </a:r>
            <a:r>
              <a:rPr lang="en-GB" sz="2200" b="0" i="0" u="none" strike="noStrike" dirty="0">
                <a:solidFill>
                  <a:schemeClr val="tx1"/>
                </a:solidFill>
                <a:latin typeface="Calibri"/>
                <a:ea typeface="Calibri"/>
                <a:cs typeface="Calibri"/>
                <a:sym typeface="Calibri"/>
              </a:rPr>
              <a:t>mportant in keeping children safe and protecting their dignity and wellbeing and must always be respected if trust is to be established and maintained. </a:t>
            </a:r>
            <a:br>
              <a:rPr lang="en-GB" sz="2200" b="0" i="0" u="none" strike="noStrike" dirty="0">
                <a:solidFill>
                  <a:schemeClr val="tx1"/>
                </a:solidFill>
                <a:latin typeface="Calibri"/>
                <a:ea typeface="Calibri"/>
                <a:cs typeface="Calibri"/>
                <a:sym typeface="Calibri"/>
              </a:rPr>
            </a:br>
            <a:endParaRPr sz="2200" b="0" i="0" u="none" strike="noStrike" dirty="0">
              <a:solidFill>
                <a:schemeClr val="tx1"/>
              </a:solidFill>
              <a:latin typeface="Calibri"/>
              <a:ea typeface="Calibri"/>
              <a:cs typeface="Calibri"/>
              <a:sym typeface="Calibri"/>
            </a:endParaRPr>
          </a:p>
          <a:p>
            <a:pPr marL="228600" lvl="0" indent="-228600" algn="l" rtl="0">
              <a:lnSpc>
                <a:spcPct val="90000"/>
              </a:lnSpc>
              <a:spcBef>
                <a:spcPts val="1000"/>
              </a:spcBef>
              <a:spcAft>
                <a:spcPts val="0"/>
              </a:spcAft>
              <a:buClr>
                <a:schemeClr val="accent1"/>
              </a:buClr>
              <a:buSzPts val="2200"/>
              <a:buChar char="•"/>
            </a:pPr>
            <a:r>
              <a:rPr lang="en-GB" sz="2200" b="0" i="0" u="none" strike="noStrike" dirty="0">
                <a:solidFill>
                  <a:schemeClr val="tx1"/>
                </a:solidFill>
                <a:latin typeface="Calibri"/>
                <a:ea typeface="Calibri"/>
                <a:cs typeface="Calibri"/>
                <a:sym typeface="Calibri"/>
              </a:rPr>
              <a:t>Information on UASC can be very sensitive</a:t>
            </a:r>
            <a:r>
              <a:rPr lang="en-GB" sz="2200" b="1" i="0" u="none" strike="noStrike" dirty="0">
                <a:solidFill>
                  <a:schemeClr val="tx1"/>
                </a:solidFill>
                <a:latin typeface="Calibri"/>
                <a:ea typeface="Calibri"/>
                <a:cs typeface="Calibri"/>
                <a:sym typeface="Calibri"/>
              </a:rPr>
              <a:t> </a:t>
            </a:r>
            <a:r>
              <a:rPr lang="en-GB" sz="2200" b="0" i="0" u="none" strike="noStrike" dirty="0">
                <a:solidFill>
                  <a:schemeClr val="tx1"/>
                </a:solidFill>
                <a:latin typeface="Calibri"/>
                <a:ea typeface="Calibri"/>
                <a:cs typeface="Calibri"/>
                <a:sym typeface="Calibri"/>
              </a:rPr>
              <a:t>and may include issues that the child would not wish others to know about (e.g. sexual exploitation)</a:t>
            </a:r>
            <a:br>
              <a:rPr lang="en-GB" sz="2200" b="0" i="0" u="none" strike="noStrike" dirty="0">
                <a:solidFill>
                  <a:schemeClr val="tx1"/>
                </a:solidFill>
                <a:latin typeface="Calibri"/>
                <a:ea typeface="Calibri"/>
                <a:cs typeface="Calibri"/>
                <a:sym typeface="Calibri"/>
              </a:rPr>
            </a:br>
            <a:endParaRPr sz="2200" b="0" i="0" u="none" strike="noStrike" dirty="0">
              <a:solidFill>
                <a:schemeClr val="tx1"/>
              </a:solidFill>
              <a:latin typeface="Calibri"/>
              <a:ea typeface="Calibri"/>
              <a:cs typeface="Calibri"/>
              <a:sym typeface="Calibri"/>
            </a:endParaRPr>
          </a:p>
          <a:p>
            <a:pPr marL="228600" lvl="0" indent="-228600" algn="l" rtl="0">
              <a:lnSpc>
                <a:spcPct val="90000"/>
              </a:lnSpc>
              <a:spcBef>
                <a:spcPts val="1000"/>
              </a:spcBef>
              <a:spcAft>
                <a:spcPts val="0"/>
              </a:spcAft>
              <a:buClr>
                <a:schemeClr val="accent1"/>
              </a:buClr>
              <a:buSzPts val="2200"/>
              <a:buChar char="•"/>
            </a:pPr>
            <a:r>
              <a:rPr lang="en-GB" sz="2200" dirty="0">
                <a:solidFill>
                  <a:schemeClr val="tx1"/>
                </a:solidFill>
                <a:latin typeface="Calibri"/>
                <a:ea typeface="Calibri"/>
                <a:cs typeface="Calibri"/>
                <a:sym typeface="Calibri"/>
              </a:rPr>
              <a:t>I</a:t>
            </a:r>
            <a:r>
              <a:rPr lang="en-GB" sz="2200" b="0" i="0" u="none" strike="noStrike" dirty="0">
                <a:solidFill>
                  <a:schemeClr val="tx1"/>
                </a:solidFill>
                <a:latin typeface="Calibri"/>
                <a:ea typeface="Calibri"/>
                <a:cs typeface="Calibri"/>
                <a:sym typeface="Calibri"/>
              </a:rPr>
              <a:t>nformation will only be shared with others (with the consent of the child/carer) on a ‘need to know’ basis and only if it is in the best interests of the child</a:t>
            </a:r>
            <a:br>
              <a:rPr lang="en-GB" sz="2200" b="0" i="0" u="none" strike="noStrike" dirty="0">
                <a:solidFill>
                  <a:schemeClr val="tx1"/>
                </a:solidFill>
                <a:latin typeface="Calibri"/>
                <a:ea typeface="Calibri"/>
                <a:cs typeface="Calibri"/>
                <a:sym typeface="Calibri"/>
              </a:rPr>
            </a:br>
            <a:endParaRPr sz="2200" b="0" i="0" u="none" strike="noStrike" dirty="0">
              <a:solidFill>
                <a:schemeClr val="tx1"/>
              </a:solidFill>
              <a:latin typeface="Calibri"/>
              <a:ea typeface="Calibri"/>
              <a:cs typeface="Calibri"/>
              <a:sym typeface="Calibri"/>
            </a:endParaRPr>
          </a:p>
          <a:p>
            <a:pPr marL="228600" lvl="0" indent="-228600" algn="l" rtl="0">
              <a:lnSpc>
                <a:spcPct val="90000"/>
              </a:lnSpc>
              <a:spcBef>
                <a:spcPts val="1000"/>
              </a:spcBef>
              <a:spcAft>
                <a:spcPts val="0"/>
              </a:spcAft>
              <a:buClr>
                <a:schemeClr val="accent1"/>
              </a:buClr>
              <a:buSzPts val="2200"/>
              <a:buChar char="•"/>
            </a:pPr>
            <a:r>
              <a:rPr lang="en-GB" sz="2200" b="0" i="0" u="none" strike="noStrike" dirty="0">
                <a:solidFill>
                  <a:schemeClr val="tx1"/>
                </a:solidFill>
                <a:latin typeface="Calibri"/>
                <a:ea typeface="Calibri"/>
                <a:cs typeface="Calibri"/>
                <a:sym typeface="Calibri"/>
              </a:rPr>
              <a:t>Most of the time agreement or consent is obtained from a child or carer to share information with others</a:t>
            </a:r>
            <a:endParaRPr sz="2200" dirty="0">
              <a:solidFill>
                <a:schemeClr val="tx1"/>
              </a:solidFill>
            </a:endParaRPr>
          </a:p>
        </p:txBody>
      </p:sp>
      <p:sp>
        <p:nvSpPr>
          <p:cNvPr id="254" name="Google Shape;254;p5"/>
          <p:cNvSpPr txBox="1"/>
          <p:nvPr/>
        </p:nvSpPr>
        <p:spPr>
          <a:xfrm>
            <a:off x="685801" y="706593"/>
            <a:ext cx="7141028" cy="646331"/>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i="0" u="none" strike="noStrike" cap="none" dirty="0">
                <a:solidFill>
                  <a:srgbClr val="35B2B4"/>
                </a:solidFill>
                <a:latin typeface="Helvetica Neue"/>
                <a:ea typeface="Helvetica Neue"/>
                <a:cs typeface="Helvetica Neue"/>
                <a:sym typeface="Helvetica Neue"/>
              </a:rPr>
              <a:t>Confidentiality</a:t>
            </a:r>
            <a:r>
              <a:rPr lang="en-GB" sz="3600" b="0" i="0" u="none" strike="noStrike" cap="none" dirty="0">
                <a:solidFill>
                  <a:schemeClr val="dk1"/>
                </a:solidFill>
                <a:latin typeface="Helvetica Neue"/>
                <a:ea typeface="Helvetica Neue"/>
                <a:cs typeface="Helvetica Neue"/>
                <a:sym typeface="Helvetica Neue"/>
              </a:rPr>
              <a:t> </a:t>
            </a:r>
            <a:endParaRPr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7"/>
          <p:cNvSpPr txBox="1">
            <a:spLocks noGrp="1"/>
          </p:cNvSpPr>
          <p:nvPr>
            <p:ph type="body" idx="1"/>
          </p:nvPr>
        </p:nvSpPr>
        <p:spPr>
          <a:xfrm>
            <a:off x="630124" y="2494190"/>
            <a:ext cx="10931751" cy="4276724"/>
          </a:xfrm>
          <a:prstGeom prst="rect">
            <a:avLst/>
          </a:prstGeom>
          <a:noFill/>
          <a:ln>
            <a:noFill/>
          </a:ln>
        </p:spPr>
        <p:txBody>
          <a:bodyPr spcFirstLastPara="1" wrap="square" lIns="91425" tIns="45700" rIns="91425" bIns="45700" anchor="t" anchorCtr="0">
            <a:normAutofit/>
          </a:bodyPr>
          <a:lstStyle/>
          <a:p>
            <a:pPr marL="514350" lvl="0" indent="-514350" algn="l" rtl="0">
              <a:lnSpc>
                <a:spcPct val="90000"/>
              </a:lnSpc>
              <a:spcBef>
                <a:spcPts val="0"/>
              </a:spcBef>
              <a:spcAft>
                <a:spcPts val="0"/>
              </a:spcAft>
              <a:buClr>
                <a:schemeClr val="accent6"/>
              </a:buClr>
              <a:buSzPts val="2800"/>
              <a:buAutoNum type="arabicPeriod"/>
            </a:pPr>
            <a:r>
              <a:rPr lang="en-GB" dirty="0">
                <a:latin typeface="Calibri" panose="020F0502020204030204" pitchFamily="34" charset="0"/>
                <a:cs typeface="Calibri" panose="020F0502020204030204" pitchFamily="34" charset="0"/>
              </a:rPr>
              <a:t>The way in which documentation is organised and implemented</a:t>
            </a:r>
            <a:br>
              <a:rPr lang="en-GB"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514350" lvl="0" indent="-514350" algn="l" rtl="0">
              <a:lnSpc>
                <a:spcPct val="90000"/>
              </a:lnSpc>
              <a:spcBef>
                <a:spcPts val="1000"/>
              </a:spcBef>
              <a:spcAft>
                <a:spcPts val="0"/>
              </a:spcAft>
              <a:buClr>
                <a:schemeClr val="accent6"/>
              </a:buClr>
              <a:buSzPts val="2800"/>
              <a:buAutoNum type="arabicPeriod"/>
            </a:pPr>
            <a:r>
              <a:rPr lang="en-GB" dirty="0">
                <a:latin typeface="Calibri" panose="020F0502020204030204" pitchFamily="34" charset="0"/>
                <a:cs typeface="Calibri" panose="020F0502020204030204" pitchFamily="34" charset="0"/>
              </a:rPr>
              <a:t>The skills of the person documenting the child’s information</a:t>
            </a:r>
            <a:br>
              <a:rPr lang="en-GB"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514350" lvl="0" indent="-514350" algn="l" rtl="0">
              <a:lnSpc>
                <a:spcPct val="90000"/>
              </a:lnSpc>
              <a:spcBef>
                <a:spcPts val="1000"/>
              </a:spcBef>
              <a:spcAft>
                <a:spcPts val="0"/>
              </a:spcAft>
              <a:buClr>
                <a:schemeClr val="accent6"/>
              </a:buClr>
              <a:buSzPts val="2800"/>
              <a:buAutoNum type="arabicPeriod"/>
            </a:pPr>
            <a:r>
              <a:rPr lang="en-GB" dirty="0">
                <a:latin typeface="Calibri" panose="020F0502020204030204" pitchFamily="34" charset="0"/>
                <a:cs typeface="Calibri" panose="020F0502020204030204" pitchFamily="34" charset="0"/>
              </a:rPr>
              <a:t>What happens to the information recorded and how it is used and managed</a:t>
            </a:r>
            <a:endParaRPr dirty="0">
              <a:latin typeface="Calibri" panose="020F0502020204030204" pitchFamily="34" charset="0"/>
              <a:cs typeface="Calibri" panose="020F0502020204030204" pitchFamily="34" charset="0"/>
            </a:endParaRPr>
          </a:p>
        </p:txBody>
      </p:sp>
      <p:sp>
        <p:nvSpPr>
          <p:cNvPr id="260" name="Google Shape;260;p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3 aspects of successful documentation</a:t>
            </a:r>
            <a:br>
              <a:rPr lang="en-GB"/>
            </a:br>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Coordination of documentation</a:t>
            </a:r>
            <a:endParaRPr dirty="0"/>
          </a:p>
        </p:txBody>
      </p:sp>
      <p:sp>
        <p:nvSpPr>
          <p:cNvPr id="267" name="Google Shape;267;p8"/>
          <p:cNvSpPr txBox="1">
            <a:spLocks noGrp="1"/>
          </p:cNvSpPr>
          <p:nvPr>
            <p:ph type="body" idx="2"/>
          </p:nvPr>
        </p:nvSpPr>
        <p:spPr>
          <a:xfrm>
            <a:off x="656021" y="2149663"/>
            <a:ext cx="10820015" cy="3729037"/>
          </a:xfrm>
          <a:prstGeom prst="rect">
            <a:avLst/>
          </a:prstGeom>
          <a:noFill/>
          <a:ln>
            <a:noFill/>
          </a:ln>
        </p:spPr>
        <p:txBody>
          <a:bodyPr spcFirstLastPara="1" wrap="square" lIns="91425" tIns="45700" rIns="91425" bIns="45700" anchor="t" anchorCtr="0">
            <a:normAutofit fontScale="92500" lnSpcReduction="10000"/>
          </a:bodyPr>
          <a:lstStyle/>
          <a:p>
            <a:pPr marL="228600" lvl="0" indent="-228600" algn="l" rtl="0">
              <a:lnSpc>
                <a:spcPct val="90000"/>
              </a:lnSpc>
              <a:spcBef>
                <a:spcPts val="0"/>
              </a:spcBef>
              <a:spcAft>
                <a:spcPts val="0"/>
              </a:spcAft>
              <a:buClr>
                <a:schemeClr val="accent1"/>
              </a:buClr>
              <a:buSzPct val="100000"/>
              <a:buChar char="•"/>
            </a:pPr>
            <a:r>
              <a:rPr lang="en-GB" dirty="0">
                <a:latin typeface="Calibri" panose="020F0502020204030204" pitchFamily="34" charset="0"/>
                <a:cs typeface="Calibri" panose="020F0502020204030204" pitchFamily="34" charset="0"/>
              </a:rPr>
              <a:t>Where possible, documentation should be carried out within a framework for IDTR agreed within the UASC coordination group;</a:t>
            </a:r>
            <a:endParaRPr dirty="0">
              <a:latin typeface="Calibri" panose="020F0502020204030204" pitchFamily="34" charset="0"/>
              <a:cs typeface="Calibri" panose="020F0502020204030204" pitchFamily="34" charset="0"/>
            </a:endParaRPr>
          </a:p>
          <a:p>
            <a:pPr marL="228600" lvl="0" indent="-64135" algn="l" rtl="0">
              <a:lnSpc>
                <a:spcPct val="90000"/>
              </a:lnSpc>
              <a:spcBef>
                <a:spcPts val="1000"/>
              </a:spcBef>
              <a:spcAft>
                <a:spcPts val="0"/>
              </a:spcAft>
              <a:buClr>
                <a:schemeClr val="accent1"/>
              </a:buClr>
              <a:buSzPct val="100000"/>
              <a:buNone/>
            </a:pP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ct val="100000"/>
              <a:buChar char="•"/>
            </a:pPr>
            <a:r>
              <a:rPr lang="en-GB" dirty="0">
                <a:latin typeface="Calibri" panose="020F0502020204030204" pitchFamily="34" charset="0"/>
                <a:cs typeface="Calibri" panose="020F0502020204030204" pitchFamily="34" charset="0"/>
              </a:rPr>
              <a:t>The use of Standard Operating Procedures is one way of clarifying roles and responsibilities in each activity/geographical location; (refer to CMTF for template SOP)</a:t>
            </a:r>
            <a:endParaRPr dirty="0">
              <a:latin typeface="Calibri" panose="020F0502020204030204" pitchFamily="34" charset="0"/>
              <a:cs typeface="Calibri" panose="020F0502020204030204" pitchFamily="34" charset="0"/>
            </a:endParaRPr>
          </a:p>
          <a:p>
            <a:pPr marL="228600" lvl="0" indent="-64135" algn="l" rtl="0">
              <a:lnSpc>
                <a:spcPct val="90000"/>
              </a:lnSpc>
              <a:spcBef>
                <a:spcPts val="1000"/>
              </a:spcBef>
              <a:spcAft>
                <a:spcPts val="0"/>
              </a:spcAft>
              <a:buClr>
                <a:schemeClr val="accent1"/>
              </a:buClr>
              <a:buSzPct val="100000"/>
              <a:buNone/>
            </a:pP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ct val="100000"/>
              <a:buChar char="•"/>
            </a:pPr>
            <a:r>
              <a:rPr lang="en-GB" dirty="0">
                <a:latin typeface="Calibri" panose="020F0502020204030204" pitchFamily="34" charset="0"/>
                <a:cs typeface="Calibri" panose="020F0502020204030204" pitchFamily="34" charset="0"/>
              </a:rPr>
              <a:t>SOP’s help to ensure there are no gaps in coverage and minimises the risk of children being documented by more than one organisation.</a:t>
            </a:r>
            <a:endParaRPr dirty="0">
              <a:latin typeface="Calibri" panose="020F0502020204030204" pitchFamily="34" charset="0"/>
              <a:cs typeface="Calibri" panose="020F0502020204030204" pitchFamily="34" charset="0"/>
            </a:endParaRPr>
          </a:p>
          <a:p>
            <a:pPr marL="228600" lvl="0" indent="-64135" algn="l" rtl="0">
              <a:lnSpc>
                <a:spcPct val="90000"/>
              </a:lnSpc>
              <a:spcBef>
                <a:spcPts val="1000"/>
              </a:spcBef>
              <a:spcAft>
                <a:spcPts val="0"/>
              </a:spcAft>
              <a:buClr>
                <a:schemeClr val="accent6"/>
              </a:buClr>
              <a:buSzPct val="100000"/>
              <a:buNone/>
            </a:pPr>
            <a:endParaRPr dirty="0"/>
          </a:p>
          <a:p>
            <a:pPr marL="228600" lvl="0" indent="-64135" algn="l" rtl="0">
              <a:lnSpc>
                <a:spcPct val="90000"/>
              </a:lnSpc>
              <a:spcBef>
                <a:spcPts val="1000"/>
              </a:spcBef>
              <a:spcAft>
                <a:spcPts val="0"/>
              </a:spcAft>
              <a:buClr>
                <a:schemeClr val="accent6"/>
              </a:buClr>
              <a:buSzPct val="100000"/>
              <a:buNone/>
            </a:pPr>
            <a:endParaRPr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71"/>
        <p:cNvGrpSpPr/>
        <p:nvPr/>
      </p:nvGrpSpPr>
      <p:grpSpPr>
        <a:xfrm>
          <a:off x="0" y="0"/>
          <a:ext cx="0" cy="0"/>
          <a:chOff x="0" y="0"/>
          <a:chExt cx="0" cy="0"/>
        </a:xfrm>
      </p:grpSpPr>
      <p:sp>
        <p:nvSpPr>
          <p:cNvPr id="272" name="Google Shape;272;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dirty="0"/>
              <a:t>Forms and tools for documentation and tracing</a:t>
            </a:r>
            <a:endParaRPr dirty="0"/>
          </a:p>
        </p:txBody>
      </p:sp>
      <p:sp>
        <p:nvSpPr>
          <p:cNvPr id="273" name="Google Shape;273;p9"/>
          <p:cNvSpPr txBox="1">
            <a:spLocks noGrp="1"/>
          </p:cNvSpPr>
          <p:nvPr>
            <p:ph type="body" idx="2"/>
          </p:nvPr>
        </p:nvSpPr>
        <p:spPr>
          <a:xfrm>
            <a:off x="656021" y="1879826"/>
            <a:ext cx="10820015" cy="4613049"/>
          </a:xfrm>
          <a:prstGeom prst="rect">
            <a:avLst/>
          </a:prstGeom>
          <a:noFill/>
          <a:ln>
            <a:noFill/>
          </a:ln>
        </p:spPr>
        <p:txBody>
          <a:bodyPr spcFirstLastPara="1" wrap="square" lIns="91425" tIns="45700" rIns="91425" bIns="45700" anchor="t" anchorCtr="0">
            <a:noAutofit/>
          </a:bodyPr>
          <a:lstStyle/>
          <a:p>
            <a:pPr marL="285750" indent="-285750">
              <a:buClr>
                <a:schemeClr val="accent1"/>
              </a:buClr>
              <a:buSzPts val="1800"/>
            </a:pPr>
            <a:r>
              <a:rPr lang="en-GB" sz="1800" dirty="0">
                <a:latin typeface="Calibri" panose="020F0502020204030204" pitchFamily="34" charset="0"/>
                <a:cs typeface="Calibri" panose="020F0502020204030204" pitchFamily="34" charset="0"/>
              </a:rPr>
              <a:t>IAWG-UASC has agreed on the inter-agency child protection information management system (IA CP IMS+) and standard forms*</a:t>
            </a:r>
            <a:endParaRPr dirty="0">
              <a:latin typeface="Calibri" panose="020F0502020204030204" pitchFamily="34" charset="0"/>
              <a:cs typeface="Calibri" panose="020F0502020204030204" pitchFamily="34" charset="0"/>
            </a:endParaRPr>
          </a:p>
          <a:p>
            <a:pPr marL="228600" lvl="0" indent="-114300" algn="l" rtl="0">
              <a:lnSpc>
                <a:spcPct val="90000"/>
              </a:lnSpc>
              <a:spcBef>
                <a:spcPts val="1000"/>
              </a:spcBef>
              <a:spcAft>
                <a:spcPts val="0"/>
              </a:spcAft>
              <a:buClr>
                <a:schemeClr val="accent1"/>
              </a:buClr>
              <a:buSzPts val="1800"/>
              <a:buNone/>
            </a:pPr>
            <a:endParaRPr sz="1800"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ts val="1800"/>
              <a:buChar char="•"/>
            </a:pPr>
            <a:r>
              <a:rPr lang="en-GB" sz="1800" dirty="0">
                <a:latin typeface="Calibri" panose="020F0502020204030204" pitchFamily="34" charset="0"/>
                <a:cs typeface="Calibri" panose="020F0502020204030204" pitchFamily="34" charset="0"/>
              </a:rPr>
              <a:t>All children who need tracing to be carried out on their behalf should be documented on either the registration form or extended registration form as soon as possible following identification (or using the registration list when necessary)</a:t>
            </a:r>
            <a:endParaRPr dirty="0">
              <a:latin typeface="Calibri" panose="020F0502020204030204" pitchFamily="34" charset="0"/>
              <a:cs typeface="Calibri" panose="020F0502020204030204" pitchFamily="34" charset="0"/>
            </a:endParaRPr>
          </a:p>
          <a:p>
            <a:pPr marL="228600" lvl="0" indent="-114300" algn="l" rtl="0">
              <a:lnSpc>
                <a:spcPct val="90000"/>
              </a:lnSpc>
              <a:spcBef>
                <a:spcPts val="1000"/>
              </a:spcBef>
              <a:spcAft>
                <a:spcPts val="0"/>
              </a:spcAft>
              <a:buClr>
                <a:schemeClr val="accent1"/>
              </a:buClr>
              <a:buSzPts val="1800"/>
              <a:buNone/>
            </a:pPr>
            <a:endParaRPr sz="1800"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ts val="1800"/>
              <a:buChar char="•"/>
            </a:pPr>
            <a:r>
              <a:rPr lang="en-GB" sz="1800" dirty="0">
                <a:latin typeface="Calibri" panose="020F0502020204030204" pitchFamily="34" charset="0"/>
                <a:cs typeface="Calibri" panose="020F0502020204030204" pitchFamily="34" charset="0"/>
              </a:rPr>
              <a:t>In a refugee situation, UNHCR and/or relevant national refugee authorities register refugees, including children, initially likely to be at the Heads of Household level.  As individual level registration starts, separated children are registered separately but cross referenced to the family with whom they are staying.  </a:t>
            </a:r>
            <a:endParaRPr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Clr>
                <a:schemeClr val="accent1"/>
              </a:buClr>
              <a:buSzPts val="1800"/>
              <a:buNone/>
            </a:pPr>
            <a:endParaRPr sz="1800"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1"/>
              </a:buClr>
              <a:buSzPts val="1800"/>
              <a:buChar char="•"/>
            </a:pPr>
            <a:r>
              <a:rPr lang="en-GB" sz="1800" dirty="0">
                <a:latin typeface="Calibri" panose="020F0502020204030204" pitchFamily="34" charset="0"/>
                <a:cs typeface="Calibri" panose="020F0502020204030204" pitchFamily="34" charset="0"/>
              </a:rPr>
              <a:t>In addition, UASC must be documented for family tracing; it is essential that these two processes are linked. Note the IA CPIMS+ contains a useful tracing and matching functionality.</a:t>
            </a:r>
            <a:endParaRPr sz="1800" dirty="0">
              <a:latin typeface="Calibri" panose="020F0502020204030204" pitchFamily="34" charset="0"/>
              <a:cs typeface="Calibri" panose="020F0502020204030204" pitchFamily="34" charset="0"/>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77"/>
        <p:cNvGrpSpPr/>
        <p:nvPr/>
      </p:nvGrpSpPr>
      <p:grpSpPr>
        <a:xfrm>
          <a:off x="0" y="0"/>
          <a:ext cx="0" cy="0"/>
          <a:chOff x="0" y="0"/>
          <a:chExt cx="0" cy="0"/>
        </a:xfrm>
      </p:grpSpPr>
      <p:sp>
        <p:nvSpPr>
          <p:cNvPr id="278" name="Google Shape;278;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5"/>
              </a:buClr>
              <a:buSzPts val="3600"/>
              <a:buFont typeface="Helvetica Neue"/>
              <a:buNone/>
            </a:pPr>
            <a:r>
              <a:rPr lang="en-GB"/>
              <a:t>Activity 2 - Filling out UASC Registration Forms </a:t>
            </a:r>
            <a:endParaRPr/>
          </a:p>
        </p:txBody>
      </p:sp>
      <p:sp>
        <p:nvSpPr>
          <p:cNvPr id="279" name="Google Shape;279;p10"/>
          <p:cNvSpPr txBox="1">
            <a:spLocks noGrp="1"/>
          </p:cNvSpPr>
          <p:nvPr>
            <p:ph type="body" idx="2"/>
          </p:nvPr>
        </p:nvSpPr>
        <p:spPr>
          <a:xfrm>
            <a:off x="566057" y="1828800"/>
            <a:ext cx="10909979" cy="4514849"/>
          </a:xfrm>
          <a:prstGeom prst="rect">
            <a:avLst/>
          </a:prstGeom>
          <a:noFill/>
          <a:ln>
            <a:noFill/>
          </a:ln>
        </p:spPr>
        <p:txBody>
          <a:bodyPr spcFirstLastPara="1" wrap="square" lIns="91425" tIns="45700" rIns="91425" bIns="45700" anchor="t" anchorCtr="0">
            <a:normAutofit/>
          </a:bodyPr>
          <a:lstStyle/>
          <a:p>
            <a:pPr marL="0" lvl="0" indent="0" algn="l" rtl="0">
              <a:lnSpc>
                <a:spcPct val="90000"/>
              </a:lnSpc>
              <a:spcBef>
                <a:spcPts val="0"/>
              </a:spcBef>
              <a:spcAft>
                <a:spcPts val="0"/>
              </a:spcAft>
              <a:buSzPts val="2400"/>
              <a:buNone/>
            </a:pPr>
            <a:r>
              <a:rPr lang="en-GB" sz="2400" b="1" dirty="0">
                <a:latin typeface="Calibri" panose="020F0502020204030204" pitchFamily="34" charset="0"/>
                <a:cs typeface="Calibri" panose="020F0502020204030204" pitchFamily="34" charset="0"/>
              </a:rPr>
              <a:t>Invite </a:t>
            </a:r>
            <a:r>
              <a:rPr lang="en-GB" sz="2400" dirty="0">
                <a:latin typeface="Calibri" panose="020F0502020204030204" pitchFamily="34" charset="0"/>
                <a:cs typeface="Calibri" panose="020F0502020204030204" pitchFamily="34" charset="0"/>
              </a:rPr>
              <a:t>two volunteers</a:t>
            </a:r>
            <a:br>
              <a:rPr lang="en-GB" sz="2400" dirty="0">
                <a:latin typeface="Calibri" panose="020F0502020204030204" pitchFamily="34" charset="0"/>
                <a:cs typeface="Calibri" panose="020F0502020204030204" pitchFamily="34" charset="0"/>
              </a:rPr>
            </a:br>
            <a:endParaRPr sz="2400"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ts val="2400"/>
              <a:buNone/>
            </a:pPr>
            <a:r>
              <a:rPr lang="en-GB" sz="2400" b="1" dirty="0">
                <a:latin typeface="Calibri" panose="020F0502020204030204" pitchFamily="34" charset="0"/>
                <a:cs typeface="Calibri" panose="020F0502020204030204" pitchFamily="34" charset="0"/>
              </a:rPr>
              <a:t>Use</a:t>
            </a:r>
            <a:r>
              <a:rPr lang="en-GB" sz="2400" dirty="0">
                <a:latin typeface="Calibri" panose="020F0502020204030204" pitchFamily="34" charset="0"/>
                <a:cs typeface="Calibri" panose="020F0502020204030204" pitchFamily="34" charset="0"/>
              </a:rPr>
              <a:t> the Role Play Cards IAWG UASC Registration Form</a:t>
            </a:r>
            <a:endParaRPr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ts val="2400"/>
              <a:buNone/>
            </a:pPr>
            <a:endParaRPr sz="2400"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ts val="2400"/>
              <a:buNone/>
            </a:pPr>
            <a:r>
              <a:rPr lang="en-GB" sz="2400" dirty="0">
                <a:latin typeface="Calibri" panose="020F0502020204030204" pitchFamily="34" charset="0"/>
                <a:cs typeface="Calibri" panose="020F0502020204030204" pitchFamily="34" charset="0"/>
              </a:rPr>
              <a:t>One volunteer will play the child and one volunteer the social worker </a:t>
            </a:r>
            <a:endParaRPr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ts val="2400"/>
              <a:buNone/>
            </a:pPr>
            <a:endParaRPr sz="2400"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None/>
            </a:pPr>
            <a:r>
              <a:rPr lang="en-GB" sz="2400" dirty="0">
                <a:latin typeface="Calibri" panose="020F0502020204030204" pitchFamily="34" charset="0"/>
                <a:cs typeface="Calibri" panose="020F0502020204030204" pitchFamily="34" charset="0"/>
              </a:rPr>
              <a:t>All the other participants are to complete the registration form for the child being interviewed.  </a:t>
            </a:r>
            <a:endParaRPr dirty="0">
              <a:latin typeface="Calibri" panose="020F0502020204030204" pitchFamily="34" charset="0"/>
              <a:cs typeface="Calibri" panose="020F0502020204030204" pitchFamily="34" charset="0"/>
            </a:endParaRPr>
          </a:p>
          <a:p>
            <a:pPr marL="457200" lvl="0" indent="-316230" algn="l" rtl="0">
              <a:lnSpc>
                <a:spcPct val="90000"/>
              </a:lnSpc>
              <a:spcBef>
                <a:spcPts val="1000"/>
              </a:spcBef>
              <a:spcAft>
                <a:spcPts val="0"/>
              </a:spcAft>
              <a:buSzPts val="2400"/>
              <a:buFont typeface="Calibri"/>
              <a:buNone/>
            </a:pPr>
            <a:endParaRPr sz="2400"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ts val="2400"/>
              <a:buNone/>
            </a:pPr>
            <a:r>
              <a:rPr lang="en-GB" sz="2400" b="1" dirty="0">
                <a:latin typeface="Calibri" panose="020F0502020204030204" pitchFamily="34" charset="0"/>
                <a:cs typeface="Calibri" panose="020F0502020204030204" pitchFamily="34" charset="0"/>
              </a:rPr>
              <a:t>Refer</a:t>
            </a:r>
            <a:r>
              <a:rPr lang="en-GB" sz="2400" dirty="0">
                <a:latin typeface="Calibri" panose="020F0502020204030204" pitchFamily="34" charset="0"/>
                <a:cs typeface="Calibri" panose="020F0502020204030204" pitchFamily="34" charset="0"/>
              </a:rPr>
              <a:t> to the handout on interviewing skills. </a:t>
            </a:r>
            <a:endParaRPr sz="2000" dirty="0">
              <a:latin typeface="Calibri" panose="020F0502020204030204" pitchFamily="34" charset="0"/>
              <a:cs typeface="Calibri" panose="020F0502020204030204" pitchFamily="34" charset="0"/>
            </a:endParaRPr>
          </a:p>
        </p:txBody>
      </p:sp>
      <p:pic>
        <p:nvPicPr>
          <p:cNvPr id="280" name="Google Shape;280;p10" descr="Document"/>
          <p:cNvPicPr preferRelativeResize="0"/>
          <p:nvPr/>
        </p:nvPicPr>
        <p:blipFill rotWithShape="1">
          <a:blip r:embed="rId3">
            <a:alphaModFix/>
          </a:blip>
          <a:srcRect/>
          <a:stretch/>
        </p:blipFill>
        <p:spPr>
          <a:xfrm>
            <a:off x="10660185" y="5429249"/>
            <a:ext cx="914400" cy="914400"/>
          </a:xfrm>
          <a:prstGeom prst="rect">
            <a:avLst/>
          </a:prstGeom>
          <a:noFill/>
          <a:ln>
            <a:noFill/>
          </a:ln>
        </p:spPr>
      </p:pic>
      <p:pic>
        <p:nvPicPr>
          <p:cNvPr id="281" name="Google Shape;281;p10"/>
          <p:cNvPicPr preferRelativeResize="0"/>
          <p:nvPr/>
        </p:nvPicPr>
        <p:blipFill rotWithShape="1">
          <a:blip r:embed="rId4">
            <a:alphaModFix/>
          </a:blip>
          <a:srcRect/>
          <a:stretch/>
        </p:blipFill>
        <p:spPr>
          <a:xfrm>
            <a:off x="10471029" y="1880694"/>
            <a:ext cx="1054281" cy="894855"/>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7</TotalTime>
  <Words>1671</Words>
  <Application>Microsoft Macintosh PowerPoint</Application>
  <PresentationFormat>Widescreen</PresentationFormat>
  <Paragraphs>129</Paragraphs>
  <Slides>18</Slides>
  <Notes>18</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18</vt:i4>
      </vt:variant>
    </vt:vector>
  </HeadingPairs>
  <TitlesOfParts>
    <vt:vector size="23" baseType="lpstr">
      <vt:lpstr>Noto Sans Symbols</vt:lpstr>
      <vt:lpstr>Arial</vt:lpstr>
      <vt:lpstr>Calibri</vt:lpstr>
      <vt:lpstr>Helvetica Neue</vt:lpstr>
      <vt:lpstr>Office Theme</vt:lpstr>
      <vt:lpstr>PowerPoint Presentation</vt:lpstr>
      <vt:lpstr>PowerPoint Presentation</vt:lpstr>
      <vt:lpstr>Individual case assessment for UASC </vt:lpstr>
      <vt:lpstr>Activity 1: Confidentiality </vt:lpstr>
      <vt:lpstr>PowerPoint Presentation</vt:lpstr>
      <vt:lpstr>3 aspects of successful documentation </vt:lpstr>
      <vt:lpstr>Coordination of documentation</vt:lpstr>
      <vt:lpstr>Forms and tools for documentation and tracing</vt:lpstr>
      <vt:lpstr>Activity 2 - Filling out UASC Registration Forms </vt:lpstr>
      <vt:lpstr>Informed Consent/Assent</vt:lpstr>
      <vt:lpstr>Interviewing UASC</vt:lpstr>
      <vt:lpstr>PowerPoint Presentation</vt:lpstr>
      <vt:lpstr>PowerPoint Presentation</vt:lpstr>
      <vt:lpstr>PowerPoint Presentation</vt:lpstr>
      <vt:lpstr>PowerPoint Presentation</vt:lpstr>
      <vt:lpstr>PowerPoint Presentation</vt:lpstr>
      <vt:lpstr>PowerPoint Presentation</vt:lpstr>
      <vt:lpstr>Activity 3 - Interviewing Young Children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2</cp:revision>
  <dcterms:created xsi:type="dcterms:W3CDTF">2017-12-20T18:51:03Z</dcterms:created>
  <dcterms:modified xsi:type="dcterms:W3CDTF">2023-09-12T22:24:57Z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144100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